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34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Override PartName="/ppt/diagrams/layout1.xml" ContentType="application/vnd.openxmlformats-officedocument.drawingml.diagramLayout+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6"/>
  </p:notesMasterIdLst>
  <p:handoutMasterIdLst>
    <p:handoutMasterId r:id="rId367"/>
  </p:handoutMasterIdLst>
  <p:sldIdLst>
    <p:sldId id="653" r:id="rId2"/>
    <p:sldId id="654" r:id="rId3"/>
    <p:sldId id="655" r:id="rId4"/>
    <p:sldId id="656" r:id="rId5"/>
    <p:sldId id="766" r:id="rId6"/>
    <p:sldId id="256" r:id="rId7"/>
    <p:sldId id="257" r:id="rId8"/>
    <p:sldId id="258" r:id="rId9"/>
    <p:sldId id="259" r:id="rId10"/>
    <p:sldId id="260" r:id="rId11"/>
    <p:sldId id="261" r:id="rId12"/>
    <p:sldId id="262" r:id="rId13"/>
    <p:sldId id="263" r:id="rId14"/>
    <p:sldId id="264" r:id="rId15"/>
    <p:sldId id="265" r:id="rId16"/>
    <p:sldId id="266" r:id="rId17"/>
    <p:sldId id="323" r:id="rId18"/>
    <p:sldId id="267" r:id="rId19"/>
    <p:sldId id="521" r:id="rId20"/>
    <p:sldId id="268" r:id="rId21"/>
    <p:sldId id="561" r:id="rId22"/>
    <p:sldId id="563" r:id="rId23"/>
    <p:sldId id="564" r:id="rId24"/>
    <p:sldId id="767" r:id="rId25"/>
    <p:sldId id="704" r:id="rId26"/>
    <p:sldId id="705" r:id="rId27"/>
    <p:sldId id="706" r:id="rId28"/>
    <p:sldId id="713" r:id="rId29"/>
    <p:sldId id="710" r:id="rId30"/>
    <p:sldId id="707" r:id="rId31"/>
    <p:sldId id="708" r:id="rId32"/>
    <p:sldId id="709" r:id="rId33"/>
    <p:sldId id="347" r:id="rId34"/>
    <p:sldId id="554" r:id="rId35"/>
    <p:sldId id="555" r:id="rId36"/>
    <p:sldId id="556" r:id="rId37"/>
    <p:sldId id="557" r:id="rId38"/>
    <p:sldId id="558" r:id="rId39"/>
    <p:sldId id="559" r:id="rId40"/>
    <p:sldId id="560"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565" r:id="rId64"/>
    <p:sldId id="566" r:id="rId65"/>
    <p:sldId id="659" r:id="rId66"/>
    <p:sldId id="658" r:id="rId67"/>
    <p:sldId id="420" r:id="rId68"/>
    <p:sldId id="421" r:id="rId69"/>
    <p:sldId id="711" r:id="rId70"/>
    <p:sldId id="370" r:id="rId71"/>
    <p:sldId id="712" r:id="rId72"/>
    <p:sldId id="371" r:id="rId73"/>
    <p:sldId id="372" r:id="rId74"/>
    <p:sldId id="373" r:id="rId75"/>
    <p:sldId id="374" r:id="rId76"/>
    <p:sldId id="375" r:id="rId77"/>
    <p:sldId id="376" r:id="rId78"/>
    <p:sldId id="377" r:id="rId79"/>
    <p:sldId id="379" r:id="rId80"/>
    <p:sldId id="380" r:id="rId81"/>
    <p:sldId id="416" r:id="rId82"/>
    <p:sldId id="417" r:id="rId83"/>
    <p:sldId id="418" r:id="rId84"/>
    <p:sldId id="419" r:id="rId85"/>
    <p:sldId id="715" r:id="rId86"/>
    <p:sldId id="428" r:id="rId87"/>
    <p:sldId id="423" r:id="rId88"/>
    <p:sldId id="422" r:id="rId89"/>
    <p:sldId id="717" r:id="rId90"/>
    <p:sldId id="714" r:id="rId91"/>
    <p:sldId id="424" r:id="rId92"/>
    <p:sldId id="381" r:id="rId93"/>
    <p:sldId id="430" r:id="rId94"/>
    <p:sldId id="431" r:id="rId95"/>
    <p:sldId id="432" r:id="rId96"/>
    <p:sldId id="433" r:id="rId97"/>
    <p:sldId id="434" r:id="rId98"/>
    <p:sldId id="435" r:id="rId99"/>
    <p:sldId id="436" r:id="rId100"/>
    <p:sldId id="437" r:id="rId101"/>
    <p:sldId id="462" r:id="rId102"/>
    <p:sldId id="690" r:id="rId103"/>
    <p:sldId id="460" r:id="rId104"/>
    <p:sldId id="429" r:id="rId105"/>
    <p:sldId id="716" r:id="rId106"/>
    <p:sldId id="691" r:id="rId107"/>
    <p:sldId id="463" r:id="rId108"/>
    <p:sldId id="464" r:id="rId109"/>
    <p:sldId id="465" r:id="rId110"/>
    <p:sldId id="466" r:id="rId111"/>
    <p:sldId id="467" r:id="rId112"/>
    <p:sldId id="468" r:id="rId113"/>
    <p:sldId id="473" r:id="rId114"/>
    <p:sldId id="448" r:id="rId115"/>
    <p:sldId id="449" r:id="rId116"/>
    <p:sldId id="450" r:id="rId117"/>
    <p:sldId id="451" r:id="rId118"/>
    <p:sldId id="452" r:id="rId119"/>
    <p:sldId id="453" r:id="rId120"/>
    <p:sldId id="454" r:id="rId121"/>
    <p:sldId id="447" r:id="rId122"/>
    <p:sldId id="456" r:id="rId123"/>
    <p:sldId id="470" r:id="rId124"/>
    <p:sldId id="469" r:id="rId125"/>
    <p:sldId id="471" r:id="rId126"/>
    <p:sldId id="472" r:id="rId127"/>
    <p:sldId id="438" r:id="rId128"/>
    <p:sldId id="439" r:id="rId129"/>
    <p:sldId id="440" r:id="rId130"/>
    <p:sldId id="441" r:id="rId131"/>
    <p:sldId id="442" r:id="rId132"/>
    <p:sldId id="443" r:id="rId133"/>
    <p:sldId id="444" r:id="rId134"/>
    <p:sldId id="446" r:id="rId135"/>
    <p:sldId id="457" r:id="rId136"/>
    <p:sldId id="458" r:id="rId137"/>
    <p:sldId id="459" r:id="rId138"/>
    <p:sldId id="476" r:id="rId139"/>
    <p:sldId id="724" r:id="rId140"/>
    <p:sldId id="693" r:id="rId141"/>
    <p:sldId id="694" r:id="rId142"/>
    <p:sldId id="696" r:id="rId143"/>
    <p:sldId id="484" r:id="rId144"/>
    <p:sldId id="485" r:id="rId145"/>
    <p:sldId id="477" r:id="rId146"/>
    <p:sldId id="478" r:id="rId147"/>
    <p:sldId id="479" r:id="rId148"/>
    <p:sldId id="480" r:id="rId149"/>
    <p:sldId id="481" r:id="rId150"/>
    <p:sldId id="482" r:id="rId151"/>
    <p:sldId id="483" r:id="rId152"/>
    <p:sldId id="487" r:id="rId153"/>
    <p:sldId id="488" r:id="rId154"/>
    <p:sldId id="652" r:id="rId155"/>
    <p:sldId id="718" r:id="rId156"/>
    <p:sldId id="719" r:id="rId157"/>
    <p:sldId id="489" r:id="rId158"/>
    <p:sldId id="490" r:id="rId159"/>
    <p:sldId id="491" r:id="rId160"/>
    <p:sldId id="492" r:id="rId161"/>
    <p:sldId id="727" r:id="rId162"/>
    <p:sldId id="726" r:id="rId163"/>
    <p:sldId id="725" r:id="rId164"/>
    <p:sldId id="728" r:id="rId165"/>
    <p:sldId id="729" r:id="rId166"/>
    <p:sldId id="730" r:id="rId167"/>
    <p:sldId id="731" r:id="rId168"/>
    <p:sldId id="757" r:id="rId169"/>
    <p:sldId id="493" r:id="rId170"/>
    <p:sldId id="494" r:id="rId171"/>
    <p:sldId id="495" r:id="rId172"/>
    <p:sldId id="496" r:id="rId173"/>
    <p:sldId id="497" r:id="rId174"/>
    <p:sldId id="498" r:id="rId175"/>
    <p:sldId id="499" r:id="rId176"/>
    <p:sldId id="500" r:id="rId177"/>
    <p:sldId id="501" r:id="rId178"/>
    <p:sldId id="502" r:id="rId179"/>
    <p:sldId id="503" r:id="rId180"/>
    <p:sldId id="504" r:id="rId181"/>
    <p:sldId id="723" r:id="rId182"/>
    <p:sldId id="486" r:id="rId183"/>
    <p:sldId id="505" r:id="rId184"/>
    <p:sldId id="506" r:id="rId185"/>
    <p:sldId id="509" r:id="rId186"/>
    <p:sldId id="720" r:id="rId187"/>
    <p:sldId id="732" r:id="rId188"/>
    <p:sldId id="733" r:id="rId189"/>
    <p:sldId id="721" r:id="rId190"/>
    <p:sldId id="734" r:id="rId191"/>
    <p:sldId id="722" r:id="rId192"/>
    <p:sldId id="568" r:id="rId193"/>
    <p:sldId id="593" r:id="rId194"/>
    <p:sldId id="594" r:id="rId195"/>
    <p:sldId id="595" r:id="rId196"/>
    <p:sldId id="596" r:id="rId197"/>
    <p:sldId id="597" r:id="rId198"/>
    <p:sldId id="598" r:id="rId199"/>
    <p:sldId id="599" r:id="rId200"/>
    <p:sldId id="600" r:id="rId201"/>
    <p:sldId id="601" r:id="rId202"/>
    <p:sldId id="602" r:id="rId203"/>
    <p:sldId id="603" r:id="rId204"/>
    <p:sldId id="604" r:id="rId205"/>
    <p:sldId id="605" r:id="rId206"/>
    <p:sldId id="606" r:id="rId207"/>
    <p:sldId id="607" r:id="rId208"/>
    <p:sldId id="608" r:id="rId209"/>
    <p:sldId id="609" r:id="rId210"/>
    <p:sldId id="610" r:id="rId211"/>
    <p:sldId id="611" r:id="rId212"/>
    <p:sldId id="578" r:id="rId213"/>
    <p:sldId id="579" r:id="rId214"/>
    <p:sldId id="669" r:id="rId215"/>
    <p:sldId id="580" r:id="rId216"/>
    <p:sldId id="581" r:id="rId217"/>
    <p:sldId id="582" r:id="rId218"/>
    <p:sldId id="583" r:id="rId219"/>
    <p:sldId id="577" r:id="rId220"/>
    <p:sldId id="584" r:id="rId221"/>
    <p:sldId id="585" r:id="rId222"/>
    <p:sldId id="586" r:id="rId223"/>
    <p:sldId id="672" r:id="rId224"/>
    <p:sldId id="671" r:id="rId225"/>
    <p:sldId id="735" r:id="rId226"/>
    <p:sldId id="575" r:id="rId227"/>
    <p:sldId id="576" r:id="rId228"/>
    <p:sldId id="660" r:id="rId229"/>
    <p:sldId id="752" r:id="rId230"/>
    <p:sldId id="662" r:id="rId231"/>
    <p:sldId id="663" r:id="rId232"/>
    <p:sldId id="667" r:id="rId233"/>
    <p:sldId id="665" r:id="rId234"/>
    <p:sldId id="587" r:id="rId235"/>
    <p:sldId id="588" r:id="rId236"/>
    <p:sldId id="589" r:id="rId237"/>
    <p:sldId id="590" r:id="rId238"/>
    <p:sldId id="591" r:id="rId239"/>
    <p:sldId id="592" r:id="rId240"/>
    <p:sldId id="612" r:id="rId241"/>
    <p:sldId id="569" r:id="rId242"/>
    <p:sldId id="570" r:id="rId243"/>
    <p:sldId id="571" r:id="rId244"/>
    <p:sldId id="572" r:id="rId245"/>
    <p:sldId id="573" r:id="rId246"/>
    <p:sldId id="574" r:id="rId247"/>
    <p:sldId id="613" r:id="rId248"/>
    <p:sldId id="614" r:id="rId249"/>
    <p:sldId id="615" r:id="rId250"/>
    <p:sldId id="616" r:id="rId251"/>
    <p:sldId id="617" r:id="rId252"/>
    <p:sldId id="618" r:id="rId253"/>
    <p:sldId id="619" r:id="rId254"/>
    <p:sldId id="620" r:id="rId255"/>
    <p:sldId id="621" r:id="rId256"/>
    <p:sldId id="622" r:id="rId257"/>
    <p:sldId id="623" r:id="rId258"/>
    <p:sldId id="624" r:id="rId259"/>
    <p:sldId id="630" r:id="rId260"/>
    <p:sldId id="631" r:id="rId261"/>
    <p:sldId id="635" r:id="rId262"/>
    <p:sldId id="686" r:id="rId263"/>
    <p:sldId id="680" r:id="rId264"/>
    <p:sldId id="681" r:id="rId265"/>
    <p:sldId id="682" r:id="rId266"/>
    <p:sldId id="683" r:id="rId267"/>
    <p:sldId id="684" r:id="rId268"/>
    <p:sldId id="673" r:id="rId269"/>
    <p:sldId id="674" r:id="rId270"/>
    <p:sldId id="675" r:id="rId271"/>
    <p:sldId id="676" r:id="rId272"/>
    <p:sldId id="677" r:id="rId273"/>
    <p:sldId id="678" r:id="rId274"/>
    <p:sldId id="679" r:id="rId275"/>
    <p:sldId id="636" r:id="rId276"/>
    <p:sldId id="637" r:id="rId277"/>
    <p:sldId id="638" r:id="rId278"/>
    <p:sldId id="639" r:id="rId279"/>
    <p:sldId id="640" r:id="rId280"/>
    <p:sldId id="641" r:id="rId281"/>
    <p:sldId id="642" r:id="rId282"/>
    <p:sldId id="643" r:id="rId283"/>
    <p:sldId id="644" r:id="rId284"/>
    <p:sldId id="765" r:id="rId285"/>
    <p:sldId id="736" r:id="rId286"/>
    <p:sldId id="742" r:id="rId287"/>
    <p:sldId id="743" r:id="rId288"/>
    <p:sldId id="744" r:id="rId289"/>
    <p:sldId id="745" r:id="rId290"/>
    <p:sldId id="746" r:id="rId291"/>
    <p:sldId id="747" r:id="rId292"/>
    <p:sldId id="748" r:id="rId293"/>
    <p:sldId id="749" r:id="rId294"/>
    <p:sldId id="750" r:id="rId295"/>
    <p:sldId id="751" r:id="rId296"/>
    <p:sldId id="382" r:id="rId297"/>
    <p:sldId id="758" r:id="rId298"/>
    <p:sldId id="753" r:id="rId299"/>
    <p:sldId id="754" r:id="rId300"/>
    <p:sldId id="755" r:id="rId301"/>
    <p:sldId id="756" r:id="rId302"/>
    <p:sldId id="383" r:id="rId303"/>
    <p:sldId id="384" r:id="rId304"/>
    <p:sldId id="385" r:id="rId305"/>
    <p:sldId id="386" r:id="rId306"/>
    <p:sldId id="387" r:id="rId307"/>
    <p:sldId id="388" r:id="rId308"/>
    <p:sldId id="389" r:id="rId309"/>
    <p:sldId id="390" r:id="rId310"/>
    <p:sldId id="391" r:id="rId311"/>
    <p:sldId id="392" r:id="rId312"/>
    <p:sldId id="393" r:id="rId313"/>
    <p:sldId id="394" r:id="rId314"/>
    <p:sldId id="395" r:id="rId315"/>
    <p:sldId id="396" r:id="rId316"/>
    <p:sldId id="397" r:id="rId317"/>
    <p:sldId id="398" r:id="rId318"/>
    <p:sldId id="399" r:id="rId319"/>
    <p:sldId id="400" r:id="rId320"/>
    <p:sldId id="401" r:id="rId321"/>
    <p:sldId id="402" r:id="rId322"/>
    <p:sldId id="403" r:id="rId323"/>
    <p:sldId id="404" r:id="rId324"/>
    <p:sldId id="405" r:id="rId325"/>
    <p:sldId id="406" r:id="rId326"/>
    <p:sldId id="407" r:id="rId327"/>
    <p:sldId id="408" r:id="rId328"/>
    <p:sldId id="409" r:id="rId329"/>
    <p:sldId id="410" r:id="rId330"/>
    <p:sldId id="411" r:id="rId331"/>
    <p:sldId id="412" r:id="rId332"/>
    <p:sldId id="413" r:id="rId333"/>
    <p:sldId id="414" r:id="rId334"/>
    <p:sldId id="415" r:id="rId335"/>
    <p:sldId id="689" r:id="rId336"/>
    <p:sldId id="700" r:id="rId337"/>
    <p:sldId id="759" r:id="rId338"/>
    <p:sldId id="760" r:id="rId339"/>
    <p:sldId id="761" r:id="rId340"/>
    <p:sldId id="701" r:id="rId341"/>
    <p:sldId id="762" r:id="rId342"/>
    <p:sldId id="763" r:id="rId343"/>
    <p:sldId id="764" r:id="rId344"/>
    <p:sldId id="702" r:id="rId345"/>
    <p:sldId id="703" r:id="rId346"/>
    <p:sldId id="522" r:id="rId347"/>
    <p:sldId id="523" r:id="rId348"/>
    <p:sldId id="524" r:id="rId349"/>
    <p:sldId id="525" r:id="rId350"/>
    <p:sldId id="526" r:id="rId351"/>
    <p:sldId id="527" r:id="rId352"/>
    <p:sldId id="528" r:id="rId353"/>
    <p:sldId id="529" r:id="rId354"/>
    <p:sldId id="530" r:id="rId355"/>
    <p:sldId id="531" r:id="rId356"/>
    <p:sldId id="532" r:id="rId357"/>
    <p:sldId id="533" r:id="rId358"/>
    <p:sldId id="534" r:id="rId359"/>
    <p:sldId id="535" r:id="rId360"/>
    <p:sldId id="536" r:id="rId361"/>
    <p:sldId id="537" r:id="rId362"/>
    <p:sldId id="538" r:id="rId363"/>
    <p:sldId id="546" r:id="rId364"/>
    <p:sldId id="687" r:id="rId3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4C17"/>
    <a:srgbClr val="0EBC1F"/>
    <a:srgbClr val="F4740A"/>
    <a:srgbClr val="BCCDFC"/>
    <a:srgbClr val="EFDF9B"/>
    <a:srgbClr val="2DF35C"/>
    <a:srgbClr val="FF00FF"/>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39" autoAdjust="0"/>
    <p:restoredTop sz="94615" autoAdjust="0"/>
  </p:normalViewPr>
  <p:slideViewPr>
    <p:cSldViewPr>
      <p:cViewPr varScale="1">
        <p:scale>
          <a:sx n="100" d="100"/>
          <a:sy n="100" d="100"/>
        </p:scale>
        <p:origin x="-84" y="-102"/>
      </p:cViewPr>
      <p:guideLst>
        <p:guide orient="horz" pos="2160"/>
        <p:guide pos="2880"/>
      </p:guideLst>
    </p:cSldViewPr>
  </p:slideViewPr>
  <p:outlineViewPr>
    <p:cViewPr>
      <p:scale>
        <a:sx n="33" d="100"/>
        <a:sy n="33" d="100"/>
      </p:scale>
      <p:origin x="72" y="21654"/>
    </p:cViewPr>
  </p:outlineViewPr>
  <p:notesTextViewPr>
    <p:cViewPr>
      <p:scale>
        <a:sx n="100" d="100"/>
        <a:sy n="100" d="100"/>
      </p:scale>
      <p:origin x="0" y="0"/>
    </p:cViewPr>
  </p:notesTextViewPr>
  <p:sorterViewPr>
    <p:cViewPr>
      <p:scale>
        <a:sx n="66" d="100"/>
        <a:sy n="66" d="100"/>
      </p:scale>
      <p:origin x="0" y="3171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notesMaster" Target="notesMasters/notesMaster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handoutMaster" Target="handoutMasters/handout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viewProps" Target="view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theme" Target="theme/theme1.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37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mcallister\My%20Documents\distraction%20lab.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rAngAx val="1"/>
    </c:view3D>
    <c:plotArea>
      <c:layout/>
      <c:bar3DChart>
        <c:barDir val="col"/>
        <c:grouping val="clustered"/>
        <c:ser>
          <c:idx val="0"/>
          <c:order val="0"/>
          <c:tx>
            <c:v>No Distraction</c:v>
          </c:tx>
          <c:val>
            <c:numRef>
              <c:f>'[distraction lab.xls]Sheet1'!$A$2:$A$10</c:f>
              <c:numCache>
                <c:formatCode>General</c:formatCode>
                <c:ptCount val="9"/>
                <c:pt idx="0">
                  <c:v>10</c:v>
                </c:pt>
                <c:pt idx="1">
                  <c:v>11</c:v>
                </c:pt>
                <c:pt idx="2">
                  <c:v>9</c:v>
                </c:pt>
                <c:pt idx="3">
                  <c:v>9.5</c:v>
                </c:pt>
                <c:pt idx="4">
                  <c:v>10.5</c:v>
                </c:pt>
                <c:pt idx="5">
                  <c:v>9</c:v>
                </c:pt>
                <c:pt idx="6">
                  <c:v>8.5</c:v>
                </c:pt>
                <c:pt idx="7">
                  <c:v>10</c:v>
                </c:pt>
                <c:pt idx="8">
                  <c:v>8.5</c:v>
                </c:pt>
              </c:numCache>
            </c:numRef>
          </c:val>
        </c:ser>
        <c:ser>
          <c:idx val="1"/>
          <c:order val="1"/>
          <c:tx>
            <c:v>Distraction</c:v>
          </c:tx>
          <c:val>
            <c:numRef>
              <c:f>'[distraction lab.xls]Sheet1'!$B$2:$B$10</c:f>
              <c:numCache>
                <c:formatCode>General</c:formatCode>
                <c:ptCount val="9"/>
                <c:pt idx="0">
                  <c:v>10</c:v>
                </c:pt>
                <c:pt idx="1">
                  <c:v>11</c:v>
                </c:pt>
                <c:pt idx="2">
                  <c:v>10.5</c:v>
                </c:pt>
                <c:pt idx="3">
                  <c:v>12</c:v>
                </c:pt>
                <c:pt idx="4">
                  <c:v>13</c:v>
                </c:pt>
                <c:pt idx="5">
                  <c:v>9</c:v>
                </c:pt>
                <c:pt idx="6">
                  <c:v>11</c:v>
                </c:pt>
                <c:pt idx="7">
                  <c:v>12.5</c:v>
                </c:pt>
                <c:pt idx="8">
                  <c:v>12.5</c:v>
                </c:pt>
              </c:numCache>
            </c:numRef>
          </c:val>
        </c:ser>
        <c:shape val="box"/>
        <c:axId val="58591488"/>
        <c:axId val="58601472"/>
        <c:axId val="0"/>
      </c:bar3DChart>
      <c:catAx>
        <c:axId val="58591488"/>
        <c:scaling>
          <c:orientation val="minMax"/>
        </c:scaling>
        <c:axPos val="b"/>
        <c:tickLblPos val="nextTo"/>
        <c:crossAx val="58601472"/>
        <c:crosses val="autoZero"/>
        <c:auto val="1"/>
        <c:lblAlgn val="ctr"/>
        <c:lblOffset val="100"/>
      </c:catAx>
      <c:valAx>
        <c:axId val="58601472"/>
        <c:scaling>
          <c:orientation val="minMax"/>
        </c:scaling>
        <c:axPos val="l"/>
        <c:majorGridlines/>
        <c:numFmt formatCode="General" sourceLinked="1"/>
        <c:tickLblPos val="nextTo"/>
        <c:crossAx val="58591488"/>
        <c:crosses val="autoZero"/>
        <c:crossBetween val="between"/>
      </c:valAx>
    </c:plotArea>
    <c:legend>
      <c:legendPos val="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Exercise Lab - Jumping Jacks</a:t>
            </a:r>
          </a:p>
        </c:rich>
      </c:tx>
    </c:title>
    <c:plotArea>
      <c:layout/>
      <c:lineChart>
        <c:grouping val="standard"/>
        <c:ser>
          <c:idx val="1"/>
          <c:order val="0"/>
          <c:tx>
            <c:strRef>
              <c:f>Sheet1!$B$1</c:f>
              <c:strCache>
                <c:ptCount val="1"/>
                <c:pt idx="0">
                  <c:v>Number of repetitions</c:v>
                </c:pt>
              </c:strCache>
            </c:strRef>
          </c:tx>
          <c:marker>
            <c:symbol val="none"/>
          </c:marker>
          <c:val>
            <c:numRef>
              <c:f>Sheet1!$B$2:$B$6</c:f>
              <c:numCache>
                <c:formatCode>General</c:formatCode>
                <c:ptCount val="5"/>
                <c:pt idx="0">
                  <c:v>10</c:v>
                </c:pt>
                <c:pt idx="1">
                  <c:v>20</c:v>
                </c:pt>
                <c:pt idx="2">
                  <c:v>30</c:v>
                </c:pt>
                <c:pt idx="3">
                  <c:v>40</c:v>
                </c:pt>
                <c:pt idx="4">
                  <c:v>50</c:v>
                </c:pt>
              </c:numCache>
            </c:numRef>
          </c:val>
        </c:ser>
        <c:marker val="1"/>
        <c:axId val="61304832"/>
        <c:axId val="61306752"/>
      </c:lineChart>
      <c:catAx>
        <c:axId val="61304832"/>
        <c:scaling>
          <c:orientation val="minMax"/>
        </c:scaling>
        <c:axPos val="b"/>
        <c:title>
          <c:tx>
            <c:rich>
              <a:bodyPr/>
              <a:lstStyle/>
              <a:p>
                <a:pPr>
                  <a:defRPr/>
                </a:pPr>
                <a:r>
                  <a:rPr lang="en-US"/>
                  <a:t>Time (Minutes)</a:t>
                </a:r>
              </a:p>
            </c:rich>
          </c:tx>
        </c:title>
        <c:tickLblPos val="nextTo"/>
        <c:crossAx val="61306752"/>
        <c:crosses val="autoZero"/>
        <c:auto val="1"/>
        <c:lblAlgn val="ctr"/>
        <c:lblOffset val="100"/>
      </c:catAx>
      <c:valAx>
        <c:axId val="61306752"/>
        <c:scaling>
          <c:orientation val="minMax"/>
        </c:scaling>
        <c:axPos val="l"/>
        <c:majorGridlines/>
        <c:title>
          <c:tx>
            <c:rich>
              <a:bodyPr rot="-5400000" vert="horz"/>
              <a:lstStyle/>
              <a:p>
                <a:pPr>
                  <a:defRPr/>
                </a:pPr>
                <a:r>
                  <a:rPr lang="en-US"/>
                  <a:t>Numver of Repetitions</a:t>
                </a:r>
              </a:p>
            </c:rich>
          </c:tx>
        </c:title>
        <c:numFmt formatCode="General" sourceLinked="1"/>
        <c:tickLblPos val="nextTo"/>
        <c:crossAx val="61304832"/>
        <c:crosses val="autoZero"/>
        <c:crossBetween val="between"/>
      </c:valAx>
    </c:plotArea>
    <c:legend>
      <c:legendPos val="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Exercise Lab -Wall Sits</a:t>
            </a:r>
          </a:p>
        </c:rich>
      </c:tx>
    </c:title>
    <c:plotArea>
      <c:layout/>
      <c:lineChart>
        <c:grouping val="standard"/>
        <c:ser>
          <c:idx val="1"/>
          <c:order val="0"/>
          <c:tx>
            <c:strRef>
              <c:f>Sheet1!$B$8</c:f>
              <c:strCache>
                <c:ptCount val="1"/>
                <c:pt idx="0">
                  <c:v>Time (minutes)</c:v>
                </c:pt>
              </c:strCache>
            </c:strRef>
          </c:tx>
          <c:marker>
            <c:symbol val="none"/>
          </c:marker>
          <c:val>
            <c:numRef>
              <c:f>Sheet1!$B$9:$B$13</c:f>
              <c:numCache>
                <c:formatCode>General</c:formatCode>
                <c:ptCount val="5"/>
                <c:pt idx="0">
                  <c:v>30</c:v>
                </c:pt>
                <c:pt idx="1">
                  <c:v>45</c:v>
                </c:pt>
                <c:pt idx="2">
                  <c:v>50</c:v>
                </c:pt>
                <c:pt idx="3">
                  <c:v>20</c:v>
                </c:pt>
                <c:pt idx="4">
                  <c:v>15</c:v>
                </c:pt>
              </c:numCache>
            </c:numRef>
          </c:val>
        </c:ser>
        <c:marker val="1"/>
        <c:axId val="61319424"/>
        <c:axId val="62427520"/>
      </c:lineChart>
      <c:catAx>
        <c:axId val="61319424"/>
        <c:scaling>
          <c:orientation val="minMax"/>
        </c:scaling>
        <c:axPos val="b"/>
        <c:title>
          <c:tx>
            <c:rich>
              <a:bodyPr/>
              <a:lstStyle/>
              <a:p>
                <a:pPr>
                  <a:defRPr/>
                </a:pPr>
                <a:r>
                  <a:rPr lang="en-US"/>
                  <a:t>Intervals</a:t>
                </a:r>
              </a:p>
            </c:rich>
          </c:tx>
        </c:title>
        <c:tickLblPos val="nextTo"/>
        <c:crossAx val="62427520"/>
        <c:crosses val="autoZero"/>
        <c:auto val="1"/>
        <c:lblAlgn val="ctr"/>
        <c:lblOffset val="100"/>
      </c:catAx>
      <c:valAx>
        <c:axId val="62427520"/>
        <c:scaling>
          <c:orientation val="minMax"/>
        </c:scaling>
        <c:axPos val="l"/>
        <c:majorGridlines/>
        <c:title>
          <c:tx>
            <c:rich>
              <a:bodyPr rot="-5400000" vert="horz"/>
              <a:lstStyle/>
              <a:p>
                <a:pPr>
                  <a:defRPr/>
                </a:pPr>
                <a:r>
                  <a:rPr lang="en-US"/>
                  <a:t>Duration of time (seconds)</a:t>
                </a:r>
              </a:p>
            </c:rich>
          </c:tx>
        </c:title>
        <c:numFmt formatCode="General" sourceLinked="1"/>
        <c:tickLblPos val="nextTo"/>
        <c:crossAx val="61319424"/>
        <c:crosses val="autoZero"/>
        <c:crossBetween val="between"/>
      </c:valAx>
    </c:plotArea>
    <c:legend>
      <c:legendPos val="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841F37-7A0F-47F3-B6DF-BF7D5258FB2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92D79-F8C1-4BE0-B54A-E9C67809F46E}">
      <dgm:prSet custT="1"/>
      <dgm:spPr/>
      <dgm:t>
        <a:bodyPr/>
        <a:lstStyle/>
        <a:p>
          <a:pPr rtl="0"/>
          <a:r>
            <a:rPr lang="en-US" sz="2800" b="0" dirty="0" smtClean="0"/>
            <a:t>The myelin sheath insulates the axon, hindering the movement of ions across its plasma membrane. The ions must move down the sheath until they reach a gap. This greatly increases the speed at which the impulse travels. </a:t>
          </a:r>
          <a:endParaRPr lang="en-US" sz="2800" dirty="0"/>
        </a:p>
      </dgm:t>
    </dgm:pt>
    <dgm:pt modelId="{F0E34ECF-1E86-43FB-AAF4-D069018C76F3}" type="parTrans" cxnId="{4BEFC1F1-A186-46FE-9413-71E336AA1F35}">
      <dgm:prSet/>
      <dgm:spPr/>
      <dgm:t>
        <a:bodyPr/>
        <a:lstStyle/>
        <a:p>
          <a:endParaRPr lang="en-US"/>
        </a:p>
      </dgm:t>
    </dgm:pt>
    <dgm:pt modelId="{2F3F28CC-8EE2-40CF-BF50-EFFCF1F6F2F5}" type="sibTrans" cxnId="{4BEFC1F1-A186-46FE-9413-71E336AA1F35}">
      <dgm:prSet/>
      <dgm:spPr/>
      <dgm:t>
        <a:bodyPr/>
        <a:lstStyle/>
        <a:p>
          <a:endParaRPr lang="en-US"/>
        </a:p>
      </dgm:t>
    </dgm:pt>
    <dgm:pt modelId="{45871189-01F9-4042-A4C4-5A79F3A42069}" type="pres">
      <dgm:prSet presAssocID="{38841F37-7A0F-47F3-B6DF-BF7D5258FB2C}" presName="Name0" presStyleCnt="0">
        <dgm:presLayoutVars>
          <dgm:dir/>
          <dgm:animLvl val="lvl"/>
          <dgm:resizeHandles val="exact"/>
        </dgm:presLayoutVars>
      </dgm:prSet>
      <dgm:spPr/>
      <dgm:t>
        <a:bodyPr/>
        <a:lstStyle/>
        <a:p>
          <a:endParaRPr lang="en-US"/>
        </a:p>
      </dgm:t>
    </dgm:pt>
    <dgm:pt modelId="{8F633809-23F3-44AB-8135-03D9BB7B4745}" type="pres">
      <dgm:prSet presAssocID="{B4092D79-F8C1-4BE0-B54A-E9C67809F46E}" presName="linNode" presStyleCnt="0"/>
      <dgm:spPr/>
    </dgm:pt>
    <dgm:pt modelId="{183C78F9-2AD8-48CD-8DFD-5F00384C9CDF}" type="pres">
      <dgm:prSet presAssocID="{B4092D79-F8C1-4BE0-B54A-E9C67809F46E}" presName="parentText" presStyleLbl="node1" presStyleIdx="0" presStyleCnt="1" custScaleX="277778">
        <dgm:presLayoutVars>
          <dgm:chMax val="1"/>
          <dgm:bulletEnabled val="1"/>
        </dgm:presLayoutVars>
      </dgm:prSet>
      <dgm:spPr/>
      <dgm:t>
        <a:bodyPr/>
        <a:lstStyle/>
        <a:p>
          <a:endParaRPr lang="en-US"/>
        </a:p>
      </dgm:t>
    </dgm:pt>
  </dgm:ptLst>
  <dgm:cxnLst>
    <dgm:cxn modelId="{4BEFC1F1-A186-46FE-9413-71E336AA1F35}" srcId="{38841F37-7A0F-47F3-B6DF-BF7D5258FB2C}" destId="{B4092D79-F8C1-4BE0-B54A-E9C67809F46E}" srcOrd="0" destOrd="0" parTransId="{F0E34ECF-1E86-43FB-AAF4-D069018C76F3}" sibTransId="{2F3F28CC-8EE2-40CF-BF50-EFFCF1F6F2F5}"/>
    <dgm:cxn modelId="{608A7C13-FBE0-421A-98B5-DC7895EDDA56}" type="presOf" srcId="{B4092D79-F8C1-4BE0-B54A-E9C67809F46E}" destId="{183C78F9-2AD8-48CD-8DFD-5F00384C9CDF}" srcOrd="0" destOrd="0" presId="urn:microsoft.com/office/officeart/2005/8/layout/vList5"/>
    <dgm:cxn modelId="{30AFBAC2-771A-4F3F-A90C-AD221E46F2BB}" type="presOf" srcId="{38841F37-7A0F-47F3-B6DF-BF7D5258FB2C}" destId="{45871189-01F9-4042-A4C4-5A79F3A42069}" srcOrd="0" destOrd="0" presId="urn:microsoft.com/office/officeart/2005/8/layout/vList5"/>
    <dgm:cxn modelId="{1DCEA3AC-83C9-4060-9560-F2FF728C7EB8}" type="presParOf" srcId="{45871189-01F9-4042-A4C4-5A79F3A42069}" destId="{8F633809-23F3-44AB-8135-03D9BB7B4745}" srcOrd="0" destOrd="0" presId="urn:microsoft.com/office/officeart/2005/8/layout/vList5"/>
    <dgm:cxn modelId="{39B13D86-ACC2-4003-8D18-7077070C32B4}" type="presParOf" srcId="{8F633809-23F3-44AB-8135-03D9BB7B4745}" destId="{183C78F9-2AD8-48CD-8DFD-5F00384C9CDF}"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1440" tIns="45720" rIns="91440" bIns="45720" rtlCol="0"/>
          <a:lstStyle>
            <a:lvl1pPr algn="r">
              <a:defRPr sz="1200"/>
            </a:lvl1pPr>
          </a:lstStyle>
          <a:p>
            <a:fld id="{97D42779-EA6F-4BA7-A1F0-35C89201D43E}" type="datetimeFigureOut">
              <a:rPr lang="en-US" smtClean="0"/>
              <a:pPr/>
              <a:t>5/13/2014</a:t>
            </a:fld>
            <a:endParaRPr lang="en-US"/>
          </a:p>
        </p:txBody>
      </p:sp>
      <p:sp>
        <p:nvSpPr>
          <p:cNvPr id="4" name="Footer Placeholder 3"/>
          <p:cNvSpPr>
            <a:spLocks noGrp="1"/>
          </p:cNvSpPr>
          <p:nvPr>
            <p:ph type="ftr" sz="quarter" idx="2"/>
          </p:nvPr>
        </p:nvSpPr>
        <p:spPr>
          <a:xfrm>
            <a:off x="0" y="882995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57"/>
            <a:ext cx="3037840" cy="464820"/>
          </a:xfrm>
          <a:prstGeom prst="rect">
            <a:avLst/>
          </a:prstGeom>
        </p:spPr>
        <p:txBody>
          <a:bodyPr vert="horz" lIns="91440" tIns="45720" rIns="91440" bIns="45720" rtlCol="0" anchor="b"/>
          <a:lstStyle>
            <a:lvl1pPr algn="r">
              <a:defRPr sz="1200"/>
            </a:lvl1pPr>
          </a:lstStyle>
          <a:p>
            <a:fld id="{E5728364-9D35-4B19-9474-37A62DF22DC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211" cy="464899"/>
          </a:xfrm>
          <a:prstGeom prst="rect">
            <a:avLst/>
          </a:prstGeom>
        </p:spPr>
        <p:txBody>
          <a:bodyPr vert="horz" lIns="88249" tIns="44124" rIns="88249" bIns="44124" rtlCol="0"/>
          <a:lstStyle>
            <a:lvl1pPr algn="l">
              <a:defRPr sz="1200"/>
            </a:lvl1pPr>
          </a:lstStyle>
          <a:p>
            <a:endParaRPr lang="en-US"/>
          </a:p>
        </p:txBody>
      </p:sp>
      <p:sp>
        <p:nvSpPr>
          <p:cNvPr id="3" name="Date Placeholder 2"/>
          <p:cNvSpPr>
            <a:spLocks noGrp="1"/>
          </p:cNvSpPr>
          <p:nvPr>
            <p:ph type="dt" idx="1"/>
          </p:nvPr>
        </p:nvSpPr>
        <p:spPr>
          <a:xfrm>
            <a:off x="3971620" y="0"/>
            <a:ext cx="3037211" cy="464899"/>
          </a:xfrm>
          <a:prstGeom prst="rect">
            <a:avLst/>
          </a:prstGeom>
        </p:spPr>
        <p:txBody>
          <a:bodyPr vert="horz" lIns="88249" tIns="44124" rIns="88249" bIns="44124" rtlCol="0"/>
          <a:lstStyle>
            <a:lvl1pPr algn="r">
              <a:defRPr sz="1200"/>
            </a:lvl1pPr>
          </a:lstStyle>
          <a:p>
            <a:fld id="{390E4A35-D4A7-46DA-86E6-4FB1678FE004}" type="datetimeFigureOut">
              <a:rPr lang="en-US" smtClean="0"/>
              <a:pPr/>
              <a:t>5/13/2014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88249" tIns="44124" rIns="88249" bIns="44124" rtlCol="0" anchor="ctr"/>
          <a:lstStyle/>
          <a:p>
            <a:endParaRPr lang="en-US"/>
          </a:p>
        </p:txBody>
      </p:sp>
      <p:sp>
        <p:nvSpPr>
          <p:cNvPr id="5" name="Notes Placeholder 4"/>
          <p:cNvSpPr>
            <a:spLocks noGrp="1"/>
          </p:cNvSpPr>
          <p:nvPr>
            <p:ph type="body" sz="quarter" idx="3"/>
          </p:nvPr>
        </p:nvSpPr>
        <p:spPr>
          <a:xfrm>
            <a:off x="700413" y="4415752"/>
            <a:ext cx="5609576" cy="4184083"/>
          </a:xfrm>
          <a:prstGeom prst="rect">
            <a:avLst/>
          </a:prstGeom>
        </p:spPr>
        <p:txBody>
          <a:bodyPr vert="horz" lIns="88249" tIns="44124" rIns="88249" bIns="441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38"/>
            <a:ext cx="3037211" cy="464898"/>
          </a:xfrm>
          <a:prstGeom prst="rect">
            <a:avLst/>
          </a:prstGeom>
        </p:spPr>
        <p:txBody>
          <a:bodyPr vert="horz" lIns="88249" tIns="44124" rIns="88249" bIns="44124" rtlCol="0" anchor="b"/>
          <a:lstStyle>
            <a:lvl1pPr algn="l">
              <a:defRPr sz="1200"/>
            </a:lvl1pPr>
          </a:lstStyle>
          <a:p>
            <a:endParaRPr lang="en-US"/>
          </a:p>
        </p:txBody>
      </p:sp>
      <p:sp>
        <p:nvSpPr>
          <p:cNvPr id="7" name="Slide Number Placeholder 6"/>
          <p:cNvSpPr>
            <a:spLocks noGrp="1"/>
          </p:cNvSpPr>
          <p:nvPr>
            <p:ph type="sldNum" sz="quarter" idx="5"/>
          </p:nvPr>
        </p:nvSpPr>
        <p:spPr>
          <a:xfrm>
            <a:off x="3971620" y="8829938"/>
            <a:ext cx="3037211" cy="464898"/>
          </a:xfrm>
          <a:prstGeom prst="rect">
            <a:avLst/>
          </a:prstGeom>
        </p:spPr>
        <p:txBody>
          <a:bodyPr vert="horz" lIns="88249" tIns="44124" rIns="88249" bIns="44124" rtlCol="0" anchor="b"/>
          <a:lstStyle>
            <a:lvl1pPr algn="r">
              <a:defRPr sz="1200"/>
            </a:lvl1pPr>
          </a:lstStyle>
          <a:p>
            <a:fld id="{F1729388-1D11-4552-A20E-D5C81E82E4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54DF9-FA58-451B-86D7-08E022014D81}"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2E2E6-9181-4CB8-A2CD-9B867E9647D4}" type="slidenum">
              <a:rPr lang="en-US" smtClean="0"/>
              <a:pPr/>
              <a:t>120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5/13/2014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5/13/2014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5/13/2014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D2468390-FB45-41B0-A659-B75F360BBD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5/13/2014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0E22AB-43F5-4EC8-AB33-EB32730976D3}" type="datetimeFigureOut">
              <a:rPr lang="en-US" smtClean="0"/>
              <a:pPr/>
              <a:t>5/13/2014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0E22AB-43F5-4EC8-AB33-EB32730976D3}" type="datetimeFigureOut">
              <a:rPr lang="en-US" smtClean="0"/>
              <a:pPr/>
              <a:t>5/13/2014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0E22AB-43F5-4EC8-AB33-EB32730976D3}" type="datetimeFigureOut">
              <a:rPr lang="en-US" smtClean="0"/>
              <a:pPr/>
              <a:t>5/13/2014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0E22AB-43F5-4EC8-AB33-EB32730976D3}" type="datetimeFigureOut">
              <a:rPr lang="en-US" smtClean="0"/>
              <a:pPr/>
              <a:t>5/13/2014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E22AB-43F5-4EC8-AB33-EB32730976D3}" type="datetimeFigureOut">
              <a:rPr lang="en-US" smtClean="0"/>
              <a:pPr/>
              <a:t>5/13/2014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5/13/2014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5/13/2014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E22AB-43F5-4EC8-AB33-EB32730976D3}" type="datetimeFigureOut">
              <a:rPr lang="en-US" smtClean="0"/>
              <a:pPr/>
              <a:t>5/13/2014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5CA02-E2DD-4C2D-982F-888D216532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3.jpeg"/><Relationship Id="rId16"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4.xml"/><Relationship Id="rId1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0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7.xml"/><Relationship Id="rId9" Type="http://schemas.openxmlformats.org/officeDocument/2006/relationships/image" Target="../media/image49.jpeg"/></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ience.howstuffworks.com/life/29507-assignment-discovery-digestion-video.htm" TargetMode="External"/><Relationship Id="rId2" Type="http://schemas.openxmlformats.org/officeDocument/2006/relationships/hyperlink" Target="http://phet.colorado.edu/en/simulation/eating-and-exercis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5.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3.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3.xml"/><Relationship Id="rId9" Type="http://schemas.openxmlformats.org/officeDocument/2006/relationships/image" Target="../media/image7.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3.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4.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3.xml"/><Relationship Id="rId9" Type="http://schemas.openxmlformats.org/officeDocument/2006/relationships/image" Target="../media/image7.png"/></Relationships>
</file>

<file path=ppt/slides/_rels/slide11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3.xml"/><Relationship Id="rId9" Type="http://schemas.openxmlformats.org/officeDocument/2006/relationships/image" Target="../media/image7.png"/><Relationship Id="rId1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8" Type="http://schemas.openxmlformats.org/officeDocument/2006/relationships/slide" Target="slide131.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7.xml"/><Relationship Id="rId9" Type="http://schemas.openxmlformats.org/officeDocument/2006/relationships/image" Target="../media/image6.png"/></Relationships>
</file>

<file path=ppt/slides/_rels/slide1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7.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K.AVI" TargetMode="Externa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3.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1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audio" Target="../media/audio29.wav"/><Relationship Id="rId4" Type="http://schemas.openxmlformats.org/officeDocument/2006/relationships/image" Target="../media/image65.jpeg"/></Relationships>
</file>

<file path=ppt/slides/_rels/slide1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0.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5.jpe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M.AVI" TargetMode="External"/><Relationship Id="rId6" Type="http://schemas.openxmlformats.org/officeDocument/2006/relationships/slide" Target="slide13.xml"/><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hyperlink" Target="RESOURCES.ppt" TargetMode="External"/><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84.png"/></Relationships>
</file>

<file path=ppt/slides/_rels/slide1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83.jpeg"/><Relationship Id="rId4" Type="http://schemas.openxmlformats.org/officeDocument/2006/relationships/image" Target="../media/image82.jpeg"/></Relationships>
</file>

<file path=ppt/slides/_rels/slide1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75.jpeg"/><Relationship Id="rId5" Type="http://schemas.openxmlformats.org/officeDocument/2006/relationships/diagramData" Target="../diagrams/data1.xml"/><Relationship Id="rId10" Type="http://schemas.openxmlformats.org/officeDocument/2006/relationships/image" Target="../media/image61.jpeg"/><Relationship Id="rId4" Type="http://schemas.openxmlformats.org/officeDocument/2006/relationships/image" Target="../media/image64.jpeg"/><Relationship Id="rId9" Type="http://schemas.microsoft.com/office/2007/relationships/diagramDrawing" Target="../diagrams/drawing1.xml"/></Relationships>
</file>

<file path=ppt/slides/_rels/slide12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86.jpe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31.wav"/><Relationship Id="rId5" Type="http://schemas.openxmlformats.org/officeDocument/2006/relationships/image" Target="../media/image5.png"/><Relationship Id="rId10" Type="http://schemas.openxmlformats.org/officeDocument/2006/relationships/image" Target="../media/image85.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75.jpeg"/></Relationships>
</file>

<file path=ppt/slides/_rels/slide12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13.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5.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2.wav"/><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67.jpeg"/><Relationship Id="rId5" Type="http://schemas.openxmlformats.org/officeDocument/2006/relationships/image" Target="../media/image5.png"/><Relationship Id="rId10" Type="http://schemas.openxmlformats.org/officeDocument/2006/relationships/image" Target="../media/image8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cience.education.nih.gov/supplements/nih2/Addiction/default.htm" TargetMode="Externa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1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91.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7.xml"/><Relationship Id="rId9" Type="http://schemas.openxmlformats.org/officeDocument/2006/relationships/image" Target="../media/image49.jpeg"/></Relationships>
</file>

<file path=ppt/slides/_rels/slide12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3.jpeg"/><Relationship Id="rId5" Type="http://schemas.openxmlformats.org/officeDocument/2006/relationships/image" Target="../media/image4.png"/><Relationship Id="rId10" Type="http://schemas.openxmlformats.org/officeDocument/2006/relationships/image" Target="../media/image92.jpeg"/><Relationship Id="rId4" Type="http://schemas.openxmlformats.org/officeDocument/2006/relationships/slide" Target="slide13.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3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3.jpeg"/><Relationship Id="rId5" Type="http://schemas.openxmlformats.org/officeDocument/2006/relationships/image" Target="../media/image4.png"/><Relationship Id="rId10" Type="http://schemas.openxmlformats.org/officeDocument/2006/relationships/image" Target="../media/image92.jpeg"/><Relationship Id="rId4" Type="http://schemas.openxmlformats.org/officeDocument/2006/relationships/slide" Target="slide13.xml"/><Relationship Id="rId9" Type="http://schemas.openxmlformats.org/officeDocument/2006/relationships/image" Target="../media/image7.png"/></Relationships>
</file>

<file path=ppt/slides/_rels/slide1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3.jpeg"/><Relationship Id="rId17" Type="http://schemas.openxmlformats.org/officeDocument/2006/relationships/audio" Target="../media/audio36.wav"/><Relationship Id="rId2" Type="http://schemas.openxmlformats.org/officeDocument/2006/relationships/image" Target="../media/image94.jpeg"/><Relationship Id="rId16" Type="http://schemas.openxmlformats.org/officeDocument/2006/relationships/audio" Target="../media/audio35.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2.jpeg"/><Relationship Id="rId5" Type="http://schemas.openxmlformats.org/officeDocument/2006/relationships/slide" Target="slide13.xml"/><Relationship Id="rId15" Type="http://schemas.openxmlformats.org/officeDocument/2006/relationships/audio" Target="../media/audio34.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90.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7.xml"/><Relationship Id="rId9" Type="http://schemas.openxmlformats.org/officeDocument/2006/relationships/image" Target="../media/image49.jpeg"/></Relationships>
</file>

<file path=ppt/slides/_rels/slide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7.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3.jpeg"/><Relationship Id="rId2"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2.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3.xml"/><Relationship Id="rId9" Type="http://schemas.openxmlformats.org/officeDocument/2006/relationships/image" Target="../media/image7.png"/></Relationships>
</file>

<file path=ppt/slides/_rels/slide1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2.pn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image" Target="../media/image65.jpeg"/><Relationship Id="rId4" Type="http://schemas.openxmlformats.org/officeDocument/2006/relationships/image" Target="../media/image6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com/url?sa=i&amp;rct=j&amp;q=blood+cell+iron&amp;source=images&amp;cd=&amp;docid=x4XvOqMsg8oJWM&amp;tbnid=miMmwQCtZnTbOM:&amp;ved=0CAUQjRw&amp;url=http://www.scripps.org/articles/900-anemia&amp;ei=pCuvUtvEIMHjoATozILoDQ&amp;bvm=bv.57967247,d.cGU&amp;psig=AFQjCNFq90tLt6fnBrNj5TGaN4nhnYOr8A&amp;ust=138729806981292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6.jpe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6.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41.wav"/><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6.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5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6.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7\37-1-GB4FESI.AVI" TargetMode="Externa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4.xml"/><Relationship Id="rId9" Type="http://schemas.openxmlformats.org/officeDocument/2006/relationships/image" Target="../media/image7.png"/></Relationships>
</file>

<file path=ppt/slides/_rels/slide152.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7.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42.wav"/></Relationships>
</file>

<file path=ppt/slides/_rels/slide153.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7.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43.wav"/></Relationships>
</file>

<file path=ppt/slides/_rels/slide154.xml.rels><?xml version="1.0" encoding="UTF-8" standalone="yes"?>
<Relationships xmlns="http://schemas.openxmlformats.org/package/2006/relationships"><Relationship Id="rId8" Type="http://schemas.openxmlformats.org/officeDocument/2006/relationships/slide" Target="slide116.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2.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7.xml"/><Relationship Id="rId9" Type="http://schemas.openxmlformats.org/officeDocument/2006/relationships/image" Target="../media/image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7.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5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slide" Target="slide130.xml"/><Relationship Id="rId12"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130.xml"/><Relationship Id="rId12"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60.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7.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hyperlink" Target="http://www.redcrossblood.org/learn-about-blood/blood-types"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7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jpeg"/><Relationship Id="rId3" Type="http://schemas.openxmlformats.org/officeDocument/2006/relationships/image" Target="../media/image3.png"/><Relationship Id="rId7" Type="http://schemas.openxmlformats.org/officeDocument/2006/relationships/slide" Target="slide130.xml"/><Relationship Id="rId12" Type="http://schemas.openxmlformats.org/officeDocument/2006/relationships/image" Target="../media/image88.png"/><Relationship Id="rId2" Type="http://schemas.openxmlformats.org/officeDocument/2006/relationships/image" Target="../media/image11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7.xml"/><Relationship Id="rId9" Type="http://schemas.openxmlformats.org/officeDocument/2006/relationships/image" Target="../media/image2.png"/><Relationship Id="rId14" Type="http://schemas.openxmlformats.org/officeDocument/2006/relationships/image" Target="../media/image75.jpeg"/></Relationships>
</file>

<file path=ppt/slides/_rels/slide17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jpeg"/><Relationship Id="rId3" Type="http://schemas.openxmlformats.org/officeDocument/2006/relationships/image" Target="../media/image3.png"/><Relationship Id="rId7" Type="http://schemas.openxmlformats.org/officeDocument/2006/relationships/slide" Target="slide130.xml"/><Relationship Id="rId12" Type="http://schemas.openxmlformats.org/officeDocument/2006/relationships/image" Target="../media/image88.pn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7.xml"/><Relationship Id="rId9" Type="http://schemas.openxmlformats.org/officeDocument/2006/relationships/image" Target="../media/image2.png"/><Relationship Id="rId14" Type="http://schemas.openxmlformats.org/officeDocument/2006/relationships/image" Target="../media/image75.jpeg"/></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18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8.jpeg"/><Relationship Id="rId3" Type="http://schemas.openxmlformats.org/officeDocument/2006/relationships/slide" Target="slide107.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3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 Id="rId14" Type="http://schemas.openxmlformats.org/officeDocument/2006/relationships/image" Target="../media/image75.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15.jpeg"/><Relationship Id="rId2" Type="http://schemas.openxmlformats.org/officeDocument/2006/relationships/image" Target="../media/image119.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google.com/url?sa=i&amp;rct=j&amp;q=filtration+and+reabsorption+in+the+nephron&amp;source=images&amp;cd=&amp;cad=rja&amp;docid=-qIlek1Q91Fk2M&amp;tbnid=VT_93YzW1hTzIM:&amp;ved=0CAUQjRw&amp;url=http://www.methuen.k12.ma.us/mnmelan/Excratory%20system.htm&amp;ei=R7exUqmfKNDZoASZhYG4CA&amp;bvm=bv.58187178,d.cGU&amp;psig=AFQjCNFyr0zro3dUpvqduRCWkVmPsYuZdw&amp;ust=1387464806522348"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www.hhmi.org/biointeractive/cloning-army-t-cells-immune-defense" TargetMode="External"/><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8.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19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1.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20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6.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2.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 Id="rId14" Type="http://schemas.openxmlformats.org/officeDocument/2006/relationships/image" Target="../media/image12.png"/></Relationships>
</file>

<file path=ppt/slides/_rels/slide20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2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7.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48.wav"/><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133.jpeg"/><Relationship Id="rId4" Type="http://schemas.openxmlformats.org/officeDocument/2006/relationships/slide" Target="slide107.xml"/><Relationship Id="rId9" Type="http://schemas.openxmlformats.org/officeDocument/2006/relationships/image" Target="../media/image7.png"/></Relationships>
</file>

<file path=ppt/slides/_rels/slide20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9.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0.wav"/><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7.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1.wav"/><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4.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E.AVI" TargetMode="Externa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4.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0.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F.AVI" TargetMode="Externa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2.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3.jpeg"/><Relationship Id="rId5" Type="http://schemas.openxmlformats.org/officeDocument/2006/relationships/image" Target="../media/image5.png"/><Relationship Id="rId10" Type="http://schemas.openxmlformats.org/officeDocument/2006/relationships/hyperlink" Target="http://www.youtube.com/watch?v=jgJKaP0Sj5U&amp;edufilter=gvnRLHPk-QFJhdtz9y-F2Q"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2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health.google.com/health/ref/Acne"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2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07.xml"/><Relationship Id="rId9" Type="http://schemas.openxmlformats.org/officeDocument/2006/relationships/audio" Target="../media/audio53.wav"/></Relationships>
</file>

<file path=ppt/slides/_rels/slide22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107.xml"/><Relationship Id="rId9" Type="http://schemas.openxmlformats.org/officeDocument/2006/relationships/image" Target="../media/image134.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gif"/><Relationship Id="rId2" Type="http://schemas.openxmlformats.org/officeDocument/2006/relationships/hyperlink" Target="http://www.google.com/imgres?imgurl=http://srxa.files.wordpress.com/2010/09/macrophage-2.jpg&amp;imgrefurl=http://srxa.wordpress.com/2010/09/03/pac-man-physiology/&amp;usg=__WMhZy3cAeB7TbszUxwdFWzoVoJM=&amp;h=529&amp;w=600&amp;sz=73&amp;hl=en&amp;start=3&amp;sig2=tOXEKpVBBfCZ5W9RvTBOrQ&amp;zoom=1&amp;um=1&amp;itbs=1&amp;tbnid=AiWtuu4ytxz3sM:&amp;tbnh=119&amp;tbnw=135&amp;prev=/images?q=macrophage&amp;um=1&amp;hl=en&amp;safe=active&amp;sa=N&amp;rls=com.microsoft:en-us&amp;tbs=isch:1&amp;ei=SWwGTd_HH4L6swPiuNivDQ" TargetMode="Externa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22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5" Type="http://schemas.openxmlformats.org/officeDocument/2006/relationships/image" Target="../media/image153.jpeg"/><Relationship Id="rId4" Type="http://schemas.openxmlformats.org/officeDocument/2006/relationships/hyperlink" Target="http://www.google.com/imgres?imgurl=http://www.staph-infection-resources.com/mrsaphotos/pictures-of-mrsa-abscess.jpg&amp;imgrefurl=http://www.staph-infection-resources.com/mrsa-pictures.html&amp;usg=__oPQW6PZ_UIpU0pcqJqiO2N6ABGM=&amp;h=192&amp;w=200&amp;sz=22&amp;hl=en&amp;start=12&amp;sig2=SI2QYo9q24ZOfM7Je2EY_w&amp;zoom=1&amp;um=1&amp;itbs=1&amp;tbnid=cKj6fcHs_E62dM:&amp;tbnh=100&amp;tbnw=104&amp;prev=/images?q=MRSA&amp;um=1&amp;hl=en&amp;safe=active&amp;sa=N&amp;rls=com.microsoft:en-us&amp;tbs=isch:1&amp;ei=TkACTe_OHIausAPJjNGvDQ"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6.jpeg"/><Relationship Id="rId2" Type="http://schemas.openxmlformats.org/officeDocument/2006/relationships/image" Target="../media/image154.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5.jpeg"/><Relationship Id="rId5" Type="http://schemas.openxmlformats.org/officeDocument/2006/relationships/slide" Target="slide107.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4.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2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7.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5.jpeg"/><Relationship Id="rId5" Type="http://schemas.openxmlformats.org/officeDocument/2006/relationships/image" Target="../media/image5.png"/><Relationship Id="rId10" Type="http://schemas.openxmlformats.org/officeDocument/2006/relationships/image" Target="../media/image126.jpeg"/><Relationship Id="rId4" Type="http://schemas.openxmlformats.org/officeDocument/2006/relationships/image" Target="../media/image4.png"/><Relationship Id="rId9" Type="http://schemas.openxmlformats.org/officeDocument/2006/relationships/image" Target="../media/image125.jpeg"/></Relationships>
</file>

<file path=ppt/slides/_rels/slide2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2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7.xml"/><Relationship Id="rId9" Type="http://schemas.openxmlformats.org/officeDocument/2006/relationships/image" Target="../media/image7.png"/></Relationships>
</file>

<file path=ppt/slides/_rels/slide2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5.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6.jpeg"/><Relationship Id="rId2" Type="http://schemas.openxmlformats.org/officeDocument/2006/relationships/image" Target="../media/image15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5.jpeg"/><Relationship Id="rId5" Type="http://schemas.openxmlformats.org/officeDocument/2006/relationships/slide" Target="slide107.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57.wav"/><Relationship Id="rId3" Type="http://schemas.openxmlformats.org/officeDocument/2006/relationships/slide" Target="slide107.xml"/><Relationship Id="rId7" Type="http://schemas.openxmlformats.org/officeDocument/2006/relationships/hyperlink" Target="RESOURCES.ppt" TargetMode="External"/><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6.wav"/><Relationship Id="rId5" Type="http://schemas.openxmlformats.org/officeDocument/2006/relationships/image" Target="../media/image5.png"/><Relationship Id="rId10" Type="http://schemas.openxmlformats.org/officeDocument/2006/relationships/image" Target="../media/image126.jpeg"/><Relationship Id="rId4" Type="http://schemas.openxmlformats.org/officeDocument/2006/relationships/image" Target="../media/image4.png"/><Relationship Id="rId9" Type="http://schemas.openxmlformats.org/officeDocument/2006/relationships/image" Target="../media/image125.jpeg"/></Relationships>
</file>

<file path=ppt/slides/_rels/slide2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9.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162.jpeg"/></Relationships>
</file>

<file path=ppt/slides/_rels/slide24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7.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63.jpeg"/><Relationship Id="rId4" Type="http://schemas.openxmlformats.org/officeDocument/2006/relationships/image" Target="../media/image4.png"/><Relationship Id="rId9" Type="http://schemas.openxmlformats.org/officeDocument/2006/relationships/image" Target="../media/image133.jpeg"/></Relationships>
</file>

<file path=ppt/slides/_rels/slide2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1.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2.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7.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4.jpeg"/><Relationship Id="rId4" Type="http://schemas.openxmlformats.org/officeDocument/2006/relationships/image" Target="../media/image4.png"/><Relationship Id="rId9" Type="http://schemas.openxmlformats.org/officeDocument/2006/relationships/image" Target="../media/image133.jpeg"/></Relationships>
</file>

<file path=ppt/slides/_rels/slide2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130.xml"/><Relationship Id="rId12" Type="http://schemas.openxmlformats.org/officeDocument/2006/relationships/image" Target="../media/image165.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slide" Target="slide6.xml"/><Relationship Id="rId9" Type="http://schemas.openxmlformats.org/officeDocument/2006/relationships/image" Target="../media/image164.jpeg"/></Relationships>
</file>

<file path=ppt/slides/_rels/slide2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4.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jpeg"/><Relationship Id="rId9" Type="http://schemas.openxmlformats.org/officeDocument/2006/relationships/image" Target="../media/image174.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8.jpeg"/><Relationship Id="rId1" Type="http://schemas.openxmlformats.org/officeDocument/2006/relationships/slideLayout" Target="../slideLayouts/slideLayout4.xml"/><Relationship Id="rId4" Type="http://schemas.openxmlformats.org/officeDocument/2006/relationships/image" Target="../media/image176.jpeg"/></Relationships>
</file>

<file path=ppt/slides/_rels/slide2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gif"/><Relationship Id="rId1" Type="http://schemas.openxmlformats.org/officeDocument/2006/relationships/slideLayout" Target="../slideLayouts/slideLayout4.xml"/><Relationship Id="rId5" Type="http://schemas.openxmlformats.org/officeDocument/2006/relationships/hyperlink" Target="http://www.avert.org/worldstats.htm" TargetMode="External"/><Relationship Id="rId4" Type="http://schemas.openxmlformats.org/officeDocument/2006/relationships/image" Target="../media/image179.jpeg"/></Relationships>
</file>

<file path=ppt/slides/_rels/slide26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image" Target="../media/image18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7.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X.AVI" TargetMode="Externa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7.xml"/><Relationship Id="rId15" Type="http://schemas.openxmlformats.org/officeDocument/2006/relationships/image" Target="../media/image18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60.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Y.AVI" TargetMode="Externa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7.xml"/><Relationship Id="rId15" Type="http://schemas.openxmlformats.org/officeDocument/2006/relationships/image" Target="../media/image185.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image" Target="../media/image186.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7.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8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3.jpeg"/><Relationship Id="rId5" Type="http://schemas.openxmlformats.org/officeDocument/2006/relationships/image" Target="../media/image4.png"/><Relationship Id="rId10" Type="http://schemas.openxmlformats.org/officeDocument/2006/relationships/image" Target="../media/image182.jpeg"/><Relationship Id="rId4" Type="http://schemas.openxmlformats.org/officeDocument/2006/relationships/slide" Target="slide107.xml"/><Relationship Id="rId9" Type="http://schemas.openxmlformats.org/officeDocument/2006/relationships/image" Target="../media/image7.png"/></Relationships>
</file>

<file path=ppt/slides/_rels/slide2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7.xml"/><Relationship Id="rId7" Type="http://schemas.openxmlformats.org/officeDocument/2006/relationships/hyperlink" Target="RESOURCES.ppt" TargetMode="External"/><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audio" Target="../media/audio61.wav"/><Relationship Id="rId4" Type="http://schemas.openxmlformats.org/officeDocument/2006/relationships/image" Target="../media/image4.png"/><Relationship Id="rId9" Type="http://schemas.openxmlformats.org/officeDocument/2006/relationships/image" Target="../media/image133.jpeg"/></Relationships>
</file>

<file path=ppt/slides/_rels/slide2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62.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7.xml"/><Relationship Id="rId9" Type="http://schemas.openxmlformats.org/officeDocument/2006/relationships/hyperlink" Target="RESOURCES.ppt" TargetMode="External"/></Relationships>
</file>

<file path=ppt/slides/_rels/slide2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2.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7.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7.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4.jpeg"/><Relationship Id="rId4" Type="http://schemas.openxmlformats.org/officeDocument/2006/relationships/image" Target="../media/image4.png"/><Relationship Id="rId9" Type="http://schemas.openxmlformats.org/officeDocument/2006/relationships/image" Target="../media/image133.jpeg"/></Relationships>
</file>

<file path=ppt/slides/_rels/slide275.xml.rels><?xml version="1.0" encoding="UTF-8" standalone="yes"?>
<Relationships xmlns="http://schemas.openxmlformats.org/package/2006/relationships"><Relationship Id="rId3" Type="http://schemas.openxmlformats.org/officeDocument/2006/relationships/hyperlink" Target="http://www.google.com/imgres?imgurl=http://www.canadiannetmall.com/blog/wp-content/uploads/2009/09/Penicillin.jpg&amp;imgrefurl=http://www.canadiannetmall.com/blog/tag/prescribed-medication/&amp;usg=__pDXw28qtfkx98Q31oD3NiyW5srU=&amp;h=375&amp;w=500&amp;sz=25&amp;hl=en&amp;start=5&amp;um=1&amp;itbs=1&amp;tbnid=emsgFlJD23fSSM:&amp;tbnh=98&amp;tbnw=130&amp;prev=/images?q=penicillin&amp;um=1&amp;hl=en&amp;safe=active&amp;sa=N&amp;rls=com.microsoft:en-us&amp;tbs=isch:1" TargetMode="External"/><Relationship Id="rId7" Type="http://schemas.openxmlformats.org/officeDocument/2006/relationships/image" Target="../media/image191.jpeg"/><Relationship Id="rId2"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gif"/><Relationship Id="rId4" Type="http://schemas.openxmlformats.org/officeDocument/2006/relationships/image" Target="../media/image188.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jpeg"/><Relationship Id="rId1" Type="http://schemas.openxmlformats.org/officeDocument/2006/relationships/slideLayout" Target="../slideLayouts/slideLayout4.xml"/><Relationship Id="rId4" Type="http://schemas.openxmlformats.org/officeDocument/2006/relationships/image" Target="../media/image194.gi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195.jpeg"/><Relationship Id="rId4" Type="http://schemas.openxmlformats.org/officeDocument/2006/relationships/image" Target="../media/image59.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2.wav"/><Relationship Id="rId4" Type="http://schemas.openxmlformats.org/officeDocument/2006/relationships/slide" Target="slide14.xml"/><Relationship Id="rId9" Type="http://schemas.openxmlformats.org/officeDocument/2006/relationships/image" Target="../media/image197.jpeg"/></Relationships>
</file>

<file path=ppt/slides/_rels/slide303.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0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image" Target="../media/image199.jpeg"/><Relationship Id="rId7" Type="http://schemas.openxmlformats.org/officeDocument/2006/relationships/image" Target="../media/image4.png"/><Relationship Id="rId12" Type="http://schemas.openxmlformats.org/officeDocument/2006/relationships/hyperlink" Target="Resources.ppt" TargetMode="External"/><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197.jpeg"/><Relationship Id="rId5" Type="http://schemas.openxmlformats.org/officeDocument/2006/relationships/image" Target="../media/image3.png"/><Relationship Id="rId10" Type="http://schemas.openxmlformats.org/officeDocument/2006/relationships/image" Target="../media/image196.jpeg"/><Relationship Id="rId4" Type="http://schemas.openxmlformats.org/officeDocument/2006/relationships/image" Target="../media/image2.png"/><Relationship Id="rId9" Type="http://schemas.openxmlformats.org/officeDocument/2006/relationships/image" Target="../media/image6.png"/></Relationships>
</file>

<file path=ppt/slides/_rels/slide30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63.wav"/><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 Id="rId14" Type="http://schemas.openxmlformats.org/officeDocument/2006/relationships/image" Target="../media/image7.png"/></Relationships>
</file>

<file path=ppt/slides/_rels/slide306.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4.wav"/><Relationship Id="rId4" Type="http://schemas.openxmlformats.org/officeDocument/2006/relationships/slide" Target="slide14.xml"/><Relationship Id="rId9" Type="http://schemas.openxmlformats.org/officeDocument/2006/relationships/image" Target="../media/image197.jpeg"/></Relationships>
</file>

<file path=ppt/slides/_rels/slide3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08.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09.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66.wav"/><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5.wav"/><Relationship Id="rId4" Type="http://schemas.openxmlformats.org/officeDocument/2006/relationships/slide" Target="slide14.xml"/><Relationship Id="rId9" Type="http://schemas.openxmlformats.org/officeDocument/2006/relationships/image" Target="../media/image197.jpeg"/><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1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312.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7.wav"/><Relationship Id="rId4" Type="http://schemas.openxmlformats.org/officeDocument/2006/relationships/slide" Target="slide14.xml"/><Relationship Id="rId9" Type="http://schemas.openxmlformats.org/officeDocument/2006/relationships/image" Target="../media/image197.jpeg"/></Relationships>
</file>

<file path=ppt/slides/_rels/slide313.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1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16.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1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97.jpeg"/></Relationships>
</file>

<file path=ppt/slides/_rels/slide3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19.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2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68.wav"/><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 Id="rId14" Type="http://schemas.openxmlformats.org/officeDocument/2006/relationships/image" Target="../media/image7.png"/></Relationships>
</file>

<file path=ppt/slides/_rels/slide323.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197.jpeg"/></Relationships>
</file>

<file path=ppt/slides/_rels/slide3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4.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4.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4.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4.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image" Target="../media/image20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hyperlink" Target="Resources.ppt" TargetMode="External"/><Relationship Id="rId5" Type="http://schemas.openxmlformats.org/officeDocument/2006/relationships/image" Target="../media/image4.png"/><Relationship Id="rId10" Type="http://schemas.openxmlformats.org/officeDocument/2006/relationships/image" Target="../media/image196.jpeg"/><Relationship Id="rId4" Type="http://schemas.openxmlformats.org/officeDocument/2006/relationships/slide" Target="slide14.xml"/><Relationship Id="rId9" Type="http://schemas.openxmlformats.org/officeDocument/2006/relationships/image" Target="../media/image38.png"/></Relationships>
</file>

<file path=ppt/slides/_rels/slide3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 Target="slide131.xml"/><Relationship Id="rId11" Type="http://schemas.openxmlformats.org/officeDocument/2006/relationships/slide" Target="slide6.xml"/><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2.png"/><Relationship Id="rId9"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33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8.jpeg"/><Relationship Id="rId1" Type="http://schemas.openxmlformats.org/officeDocument/2006/relationships/slideLayout" Target="../slideLayouts/slideLayout4.xml"/><Relationship Id="rId5" Type="http://schemas.openxmlformats.org/officeDocument/2006/relationships/image" Target="../media/image209.png"/><Relationship Id="rId4" Type="http://schemas.openxmlformats.org/officeDocument/2006/relationships/image" Target="../media/image208.png"/></Relationships>
</file>

<file path=ppt/slides/_rels/slide341.xml.rels><?xml version="1.0" encoding="UTF-8" standalone="yes"?>
<Relationships xmlns="http://schemas.openxmlformats.org/package/2006/relationships"><Relationship Id="rId3" Type="http://schemas.openxmlformats.org/officeDocument/2006/relationships/hyperlink" Target="http://www.google.com/url?sa=i&amp;rct=j&amp;q=ecology&amp;source=images&amp;cd=&amp;docid=fVb9UxW6RpDSLM&amp;tbnid=u-TKgcAdqtIaqM:&amp;ved=0CAUQjRw&amp;url=http://www.vu.lt/en/news/2894-annual-meeting-of-international-society-of-chemical-ecology&amp;ei=NVXVUvPrL8yGoQTtsoGgDA&amp;bvm=bv.59378465,d.cGU&amp;psig=AFQjCNGfVkcB1e-WmEistNph4eJnmfLIIw&amp;ust=1389799064628201" TargetMode="External"/><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4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www.google.com/url?sa=i&amp;rct=j&amp;q=evolution+natural+selection&amp;source=images&amp;cd=&amp;cad=rja&amp;docid=JWV5EJJHlhhZKM&amp;tbnid=CGeZZYOfW5RICM:&amp;ved=0CAUQjRw&amp;url=http://evolution.berkeley.edu/evosite/evo101/IIIMechanisms.shtml&amp;ei=ebPWUuSTKsX6oASM1YDICg&amp;bvm=bv.59378465,d.cGU&amp;psig=AFQjCNGXSc3dGoiSYl2v1cKX8c4uXBe_kA&amp;ust=1389888757432270" TargetMode="External"/><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hyperlink" Target="http://www.google.com/url?sa=i&amp;rct=j&amp;q=types+of+natural+selection&amp;source=images&amp;cd=&amp;cad=rja&amp;docid=n8yk57U5CIyHnM&amp;tbnid=8TEDosIzAa8wDM:&amp;ved=0CAUQjRw&amp;url=http://morriscourse.com/elements_of_ecology/chapter_5.htm&amp;ei=3rPWUrHiBsvqoATEmYHQCg&amp;bvm=bv.59378465,d.cGU&amp;psig=AFQjCNFYSWGAzQk2EWJwch0MrRRxSM7oEA&amp;ust=1389888836067518" TargetMode="Externa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png"/></Relationships>
</file>

<file path=ppt/slides/_rels/slide36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6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hyperlink" Target="http://www.google.com/imgres?imgurl=http://www.mdstd.com/i/penilewarts997cd1cbfd.jpg&amp;imgrefurl=http://www.mdstd.com/stdphotos.html&amp;usg=__Lx5E2YuQmhS2oo-67_e-X3Ly678=&amp;h=317&amp;w=450&amp;sz=42&amp;hl=en&amp;start=11&amp;sig2=Erm1lkQ6l9cSMSnLZ0qxlA&amp;zoom=1&amp;um=1&amp;itbs=1&amp;tbnid=Cq9m3L8m-XErJM:&amp;tbnh=89&amp;tbnw=127&amp;prev=/images?q=Human+papiloma+virus&amp;um=1&amp;hl=en&amp;safe=active&amp;sa=N&amp;rls=com.microsoft:en-us&amp;tbs=isch:1&amp;ei=u9gITaX1A4HGsAP1hfWcDg" TargetMode="External"/><Relationship Id="rId1" Type="http://schemas.openxmlformats.org/officeDocument/2006/relationships/slideLayout" Target="../slideLayouts/slideLayout2.xml"/><Relationship Id="rId5" Type="http://schemas.openxmlformats.org/officeDocument/2006/relationships/image" Target="../media/image242.jpeg"/><Relationship Id="rId4" Type="http://schemas.openxmlformats.org/officeDocument/2006/relationships/hyperlink" Target="http://www.google.com/imgres?imgurl=http://en.citizendium.org/images/7/74/Hpv.jpg&amp;imgrefurl=http://en.citizendium.org/wiki/Human_Papilloma_virus&amp;usg=__j6xHkD6IC_9lubZA3B2c_A3XjI4=&amp;h=241&amp;w=180&amp;sz=18&amp;hl=en&amp;start=17&amp;sig2=8bKEgH6Z_VjglsOB70LDEQ&amp;zoom=1&amp;um=1&amp;itbs=1&amp;tbnid=zoOdv_EU7V1OdM:&amp;tbnh=110&amp;tbnw=82&amp;prev=/images?q=Human+papiloma+virus&amp;um=1&amp;hl=en&amp;safe=active&amp;sa=N&amp;rls=com.microsoft:en-us&amp;tbs=isch:1&amp;ei=u9gITaX1A4HGsAP1hfWcDg" TargetMode="Externa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6.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6.xml"/><Relationship Id="rId9" Type="http://schemas.openxmlformats.org/officeDocument/2006/relationships/audio" Target="../media/audio7.wav"/></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0.wav"/><Relationship Id="rId3" Type="http://schemas.openxmlformats.org/officeDocument/2006/relationships/image" Target="../media/image31.jpeg"/><Relationship Id="rId7" Type="http://schemas.openxmlformats.org/officeDocument/2006/relationships/image" Target="../media/image5.png"/><Relationship Id="rId12" Type="http://schemas.openxmlformats.org/officeDocument/2006/relationships/audio" Target="../media/audio9.wav"/><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slide" Target="slide16.xml"/><Relationship Id="rId10" Type="http://schemas.openxmlformats.org/officeDocument/2006/relationships/audio" Target="../media/audio8.wav"/><Relationship Id="rId4" Type="http://schemas.openxmlformats.org/officeDocument/2006/relationships/image" Target="../media/image3.png"/><Relationship Id="rId9" Type="http://schemas.openxmlformats.org/officeDocument/2006/relationships/image" Target="../media/image27.jpeg"/><Relationship Id="rId14" Type="http://schemas.openxmlformats.org/officeDocument/2006/relationships/image" Target="../media/image28.jpe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1.wav"/><Relationship Id="rId3" Type="http://schemas.openxmlformats.org/officeDocument/2006/relationships/image" Target="../media/image33.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image" Target="../media/image32.jpeg"/><Relationship Id="rId16"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6.xml"/><Relationship Id="rId15" Type="http://schemas.openxmlformats.org/officeDocument/2006/relationships/audio" Target="../media/audio12.wav"/><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6.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3.wav"/><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4.wav"/><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5.wav"/><Relationship Id="rId3" Type="http://schemas.openxmlformats.org/officeDocument/2006/relationships/image" Target="../media/image36.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6.xml"/><Relationship Id="rId15" Type="http://schemas.openxmlformats.org/officeDocument/2006/relationships/image" Target="../media/image28.jpe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slide" Target="slide16.xml"/><Relationship Id="rId7" Type="http://schemas.openxmlformats.org/officeDocument/2006/relationships/image" Target="../media/image2.png"/><Relationship Id="rId12" Type="http://schemas.openxmlformats.org/officeDocument/2006/relationships/audio" Target="../media/audio16.wav"/><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35.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5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6.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6.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6.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27.jpe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6.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audio" Target="../media/audio17.wav"/></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6.xml"/><Relationship Id="rId9" Type="http://schemas.openxmlformats.org/officeDocument/2006/relationships/image" Target="../media/image38.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6.xml"/><Relationship Id="rId9" Type="http://schemas.openxmlformats.org/officeDocument/2006/relationships/image" Target="../media/image38.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6.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6.xml"/><Relationship Id="rId7" Type="http://schemas.openxmlformats.org/officeDocument/2006/relationships/image" Target="../media/image2.png"/><Relationship Id="rId12"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6.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rct=j&amp;q=red%20marrow&amp;source=images&amp;cd=&amp;cad=rja&amp;docid=5WKN0-fF2f1XiM&amp;tbnid=F5-rfWXMOxHjPM:&amp;ved=0CAUQjRw&amp;url=http://www.primeindiahealthcare.com/specialities_treatment.php&amp;ei=tPehUuGPI-S6iwLW5ICgBQ&amp;bvm=bv.57752919,d.cGE&amp;psig=AFQjCNFL5K5KnKxi1u_lUdGygR6x-T1oQw&amp;ust=1386432818230864"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www.google.com/url?sa=i&amp;rct=j&amp;q=types+of+muscle&amp;source=images&amp;cd=&amp;cad=rja&amp;docid=0V8QQ55kBfpbgM&amp;tbnid=jYPpwXa69jnlwM:&amp;ved=0CAUQjRw&amp;url=http://www.nsbri.org/humanphysspace/focus5/earthphys-frame.html&amp;ei=VfehUqnTGOfziQK8k4Fg&amp;bvm=bv.57752919,d.cGE&amp;psig=AFQjCNFTigg7g5ZybDekhB-nlH_Gbr4gKQ&amp;ust=1386432671963449" TargetMode="Externa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n.wikipedia.org/wiki/File:Duitse_staande_korthaar_10-10-2.jp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8.wav"/><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5" Type="http://schemas.openxmlformats.org/officeDocument/2006/relationships/image" Target="../media/image28.jpe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 Id="rId14" Type="http://schemas.openxmlformats.org/officeDocument/2006/relationships/audio" Target="../media/audio19.wav"/></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0.wav"/><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6.xml"/><Relationship Id="rId9" Type="http://schemas.openxmlformats.org/officeDocument/2006/relationships/hyperlink" Target="RESOURCES.ppt"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6.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1.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4.jpeg"/><Relationship Id="rId3" Type="http://schemas.openxmlformats.org/officeDocument/2006/relationships/slide" Target="slide16.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2.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79.xml.rels><?xml version="1.0" encoding="UTF-8" standalone="yes"?>
<Relationships xmlns="http://schemas.openxmlformats.org/package/2006/relationships"><Relationship Id="rId8" Type="http://schemas.openxmlformats.org/officeDocument/2006/relationships/slide" Target="slide116.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6.xml"/><Relationship Id="rId4" Type="http://schemas.openxmlformats.org/officeDocument/2006/relationships/image" Target="../media/image2.png"/><Relationship Id="rId9" Type="http://schemas.openxmlformats.org/officeDocument/2006/relationships/image" Target="../media/image52.jpeg"/></Relationships>
</file>

<file path=ppt/slides/_rels/slide8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6.xml"/><Relationship Id="rId4" Type="http://schemas.openxmlformats.org/officeDocument/2006/relationships/image" Target="../media/image2.png"/><Relationship Id="rId9" Type="http://schemas.openxmlformats.org/officeDocument/2006/relationships/image" Target="../media/image56.jpeg"/></Relationships>
</file>

<file path=ppt/slides/_rels/slide8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6.xml"/><Relationship Id="rId4" Type="http://schemas.openxmlformats.org/officeDocument/2006/relationships/image" Target="../media/image2.png"/><Relationship Id="rId9" Type="http://schemas.openxmlformats.org/officeDocument/2006/relationships/image" Target="../media/image54.jpeg"/></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url?sa=i&amp;rct=j&amp;q=adrenal%20gland&amp;source=images&amp;cd=&amp;cad=rja&amp;docid=Vv74ShkLUu3kUM&amp;tbnid=Glk0JPG2HmzApM:&amp;ved=0CAUQjRw&amp;url=http://images.yourdictionary.com/adrenal-gland&amp;ei=zvGlUqTdH4jooASlkYDQBQ&amp;bvm=bv.57752919,d.cGU&amp;psig=AFQjCNE8jnQbt5SMc7GonM_5_4iX1fARJA&amp;ust=1386693436765552"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4.xml"/><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health.discovery.com/"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7.png"/></Relationships>
</file>

<file path=ppt/slides/_rels/slide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6.jpe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9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6.png"/><Relationship Id="rId10" Type="http://schemas.openxmlformats.org/officeDocument/2006/relationships/image" Target="../media/image66.jpeg"/><Relationship Id="rId4" Type="http://schemas.openxmlformats.org/officeDocument/2006/relationships/image" Target="../media/image5.png"/><Relationship Id="rId9" Type="http://schemas.openxmlformats.org/officeDocument/2006/relationships/image" Target="../media/image65.jpeg"/></Relationships>
</file>

<file path=ppt/slides/_rels/slide9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fontScale="90000"/>
          </a:bodyPr>
          <a:lstStyle/>
          <a:p>
            <a:r>
              <a:rPr lang="en-US" sz="2400" dirty="0" smtClean="0"/>
              <a:t>Introduction to the Physiology Systems P. 1048 BB</a:t>
            </a:r>
            <a:br>
              <a:rPr lang="en-US" sz="2400" dirty="0" smtClean="0"/>
            </a:br>
            <a:r>
              <a:rPr lang="en-US" sz="2400" b="1" dirty="0" smtClean="0"/>
              <a:t>Directions:  Copy the 11 Body systems down in your Notebook. </a:t>
            </a:r>
            <a:r>
              <a:rPr lang="en-US" sz="2400" dirty="0" smtClean="0"/>
              <a:t>Write the Organ Systems of the Body and match the organ or functions to that system. Use the Internet or CH 34 – 39 in your biology book.   P. 61 NB</a:t>
            </a:r>
            <a:endParaRPr lang="en-US" sz="2400" dirty="0"/>
          </a:p>
        </p:txBody>
      </p:sp>
      <p:sp>
        <p:nvSpPr>
          <p:cNvPr id="3" name="Content Placeholder 2"/>
          <p:cNvSpPr>
            <a:spLocks noGrp="1"/>
          </p:cNvSpPr>
          <p:nvPr>
            <p:ph idx="1"/>
          </p:nvPr>
        </p:nvSpPr>
        <p:spPr>
          <a:xfrm>
            <a:off x="0" y="1371600"/>
            <a:ext cx="9144000" cy="5973763"/>
          </a:xfrm>
        </p:spPr>
        <p:txBody>
          <a:bodyPr/>
          <a:lstStyle/>
          <a:p>
            <a:pPr marL="514350" indent="-514350">
              <a:buNone/>
            </a:pPr>
            <a:r>
              <a:rPr lang="en-US" dirty="0" smtClean="0"/>
              <a:t>Circulatory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Skeletal		Urinary/ Excretory	</a:t>
            </a:r>
          </a:p>
          <a:p>
            <a:pPr marL="514350" indent="-514350">
              <a:buNone/>
            </a:pPr>
            <a:r>
              <a:rPr lang="en-US"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5" name="Picture 25" descr="fig"/>
          <p:cNvPicPr>
            <a:picLocks noChangeAspect="1" noChangeArrowheads="1"/>
          </p:cNvPicPr>
          <p:nvPr/>
        </p:nvPicPr>
        <p:blipFill>
          <a:blip r:embed="rId2" cstate="print"/>
          <a:srcRect/>
          <a:stretch>
            <a:fillRect/>
          </a:stretch>
        </p:blipFill>
        <p:spPr bwMode="auto">
          <a:xfrm>
            <a:off x="1695450" y="1565275"/>
            <a:ext cx="5943600" cy="4356100"/>
          </a:xfrm>
          <a:prstGeom prst="rect">
            <a:avLst/>
          </a:prstGeom>
          <a:noFill/>
        </p:spPr>
      </p:pic>
      <p:sp>
        <p:nvSpPr>
          <p:cNvPr id="9728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pic>
        <p:nvPicPr>
          <p:cNvPr id="972806"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2807"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2808"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2809"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2810"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2811"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2812"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2813"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2815" name="Oval 15"/>
          <p:cNvSpPr>
            <a:spLocks noChangeArrowheads="1"/>
          </p:cNvSpPr>
          <p:nvPr/>
        </p:nvSpPr>
        <p:spPr bwMode="auto">
          <a:xfrm>
            <a:off x="1795463" y="3205163"/>
            <a:ext cx="1143000" cy="6858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19" name="Picture 19" descr="audio image blue">
            <a:hlinkClick r:id="" action="ppaction://noaction">
              <a:snd r:embed="rId13" name="34-1B.WAV"/>
            </a:hlinkClick>
          </p:cNvPr>
          <p:cNvPicPr>
            <a:picLocks noChangeAspect="1" noChangeArrowheads="1"/>
          </p:cNvPicPr>
          <p:nvPr/>
        </p:nvPicPr>
        <p:blipFill>
          <a:blip r:embed="rId14" cstate="print"/>
          <a:srcRect/>
          <a:stretch>
            <a:fillRect/>
          </a:stretch>
        </p:blipFill>
        <p:spPr bwMode="auto">
          <a:xfrm>
            <a:off x="1295400" y="3305175"/>
            <a:ext cx="354013" cy="354013"/>
          </a:xfrm>
          <a:prstGeom prst="rect">
            <a:avLst/>
          </a:prstGeom>
          <a:noFill/>
        </p:spPr>
      </p:pic>
      <p:sp>
        <p:nvSpPr>
          <p:cNvPr id="972820" name="Oval 20"/>
          <p:cNvSpPr>
            <a:spLocks noChangeArrowheads="1"/>
          </p:cNvSpPr>
          <p:nvPr/>
        </p:nvSpPr>
        <p:spPr bwMode="auto">
          <a:xfrm>
            <a:off x="1781175" y="4424363"/>
            <a:ext cx="1295400" cy="8382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22" name="Picture 22" descr="audio image blue">
            <a:hlinkClick r:id="" action="ppaction://noaction">
              <a:snd r:embed="rId15" name="34-1C.WAV"/>
            </a:hlinkClick>
          </p:cNvPr>
          <p:cNvPicPr>
            <a:picLocks noChangeAspect="1" noChangeArrowheads="1"/>
          </p:cNvPicPr>
          <p:nvPr/>
        </p:nvPicPr>
        <p:blipFill>
          <a:blip r:embed="rId14" cstate="print"/>
          <a:srcRect/>
          <a:stretch>
            <a:fillRect/>
          </a:stretch>
        </p:blipFill>
        <p:spPr bwMode="auto">
          <a:xfrm>
            <a:off x="1295400" y="4648200"/>
            <a:ext cx="354013" cy="354013"/>
          </a:xfrm>
          <a:prstGeom prst="rect">
            <a:avLst/>
          </a:prstGeom>
          <a:noFill/>
        </p:spPr>
      </p:pic>
      <p:sp>
        <p:nvSpPr>
          <p:cNvPr id="972823" name="Oval 23"/>
          <p:cNvSpPr>
            <a:spLocks noChangeArrowheads="1"/>
          </p:cNvSpPr>
          <p:nvPr/>
        </p:nvSpPr>
        <p:spPr bwMode="auto">
          <a:xfrm>
            <a:off x="6276975" y="3890963"/>
            <a:ext cx="990600" cy="300037"/>
          </a:xfrm>
          <a:prstGeom prst="ellipse">
            <a:avLst/>
          </a:prstGeom>
          <a:noFill/>
          <a:ln w="38100">
            <a:solidFill>
              <a:srgbClr val="FF0000"/>
            </a:solidFill>
            <a:round/>
            <a:headEnd/>
            <a:tailEnd/>
          </a:ln>
          <a:effectLst/>
        </p:spPr>
        <p:txBody>
          <a:bodyPr anchor="ctr">
            <a:spAutoFit/>
          </a:bodyPr>
          <a:lstStyle/>
          <a:p>
            <a:endParaRPr lang="en-US"/>
          </a:p>
        </p:txBody>
      </p:sp>
      <p:pic>
        <p:nvPicPr>
          <p:cNvPr id="972824" name="Picture 24" descr="audio image blue">
            <a:hlinkClick r:id="" action="ppaction://noaction">
              <a:snd r:embed="rId16" name="34-1D.WAV"/>
            </a:hlinkClick>
          </p:cNvPr>
          <p:cNvPicPr>
            <a:picLocks noChangeAspect="1" noChangeArrowheads="1"/>
          </p:cNvPicPr>
          <p:nvPr/>
        </p:nvPicPr>
        <p:blipFill>
          <a:blip r:embed="rId14" cstate="print"/>
          <a:srcRect/>
          <a:stretch>
            <a:fillRect/>
          </a:stretch>
        </p:blipFill>
        <p:spPr bwMode="auto">
          <a:xfrm>
            <a:off x="7696200" y="3838575"/>
            <a:ext cx="354013" cy="354013"/>
          </a:xfrm>
          <a:prstGeom prst="rect">
            <a:avLst/>
          </a:prstGeom>
          <a:noFill/>
        </p:spPr>
      </p:pic>
      <p:sp>
        <p:nvSpPr>
          <p:cNvPr id="972826" name="Text Box 26"/>
          <p:cNvSpPr txBox="1">
            <a:spLocks noChangeArrowheads="1"/>
          </p:cNvSpPr>
          <p:nvPr/>
        </p:nvSpPr>
        <p:spPr bwMode="auto">
          <a:xfrm>
            <a:off x="565150" y="838200"/>
            <a:ext cx="7893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#1.Dermis</a:t>
            </a:r>
            <a:r>
              <a:rPr lang="en-US" sz="3600" b="1" dirty="0">
                <a:solidFill>
                  <a:schemeClr val="tx2"/>
                </a:solidFill>
                <a:latin typeface="Times" charset="0"/>
              </a:rPr>
              <a:t>: The inner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2819"/>
                                        </p:tgtEl>
                                        <p:attrNameLst>
                                          <p:attrName>style.visibility</p:attrName>
                                        </p:attrNameLst>
                                      </p:cBhvr>
                                      <p:to>
                                        <p:strVal val="visible"/>
                                      </p:to>
                                    </p:set>
                                    <p:animEffect transition="in" filter="box(out)">
                                      <p:cBhvr>
                                        <p:cTn id="7" dur="500"/>
                                        <p:tgtEl>
                                          <p:spTgt spid="97281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72815"/>
                                        </p:tgtEl>
                                        <p:attrNameLst>
                                          <p:attrName>style.visibility</p:attrName>
                                        </p:attrNameLst>
                                      </p:cBhvr>
                                      <p:to>
                                        <p:strVal val="visible"/>
                                      </p:to>
                                    </p:set>
                                    <p:animEffect transition="in" filter="box(out)">
                                      <p:cBhvr>
                                        <p:cTn id="11" dur="500"/>
                                        <p:tgtEl>
                                          <p:spTgt spid="97281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72822"/>
                                        </p:tgtEl>
                                        <p:attrNameLst>
                                          <p:attrName>style.visibility</p:attrName>
                                        </p:attrNameLst>
                                      </p:cBhvr>
                                      <p:to>
                                        <p:strVal val="visible"/>
                                      </p:to>
                                    </p:set>
                                    <p:animEffect transition="in" filter="box(out)">
                                      <p:cBhvr>
                                        <p:cTn id="16" dur="500"/>
                                        <p:tgtEl>
                                          <p:spTgt spid="97282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72820"/>
                                        </p:tgtEl>
                                        <p:attrNameLst>
                                          <p:attrName>style.visibility</p:attrName>
                                        </p:attrNameLst>
                                      </p:cBhvr>
                                      <p:to>
                                        <p:strVal val="visible"/>
                                      </p:to>
                                    </p:set>
                                    <p:animEffect transition="in" filter="box(out)">
                                      <p:cBhvr>
                                        <p:cTn id="20" dur="500"/>
                                        <p:tgtEl>
                                          <p:spTgt spid="9728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972824"/>
                                        </p:tgtEl>
                                        <p:attrNameLst>
                                          <p:attrName>style.visibility</p:attrName>
                                        </p:attrNameLst>
                                      </p:cBhvr>
                                      <p:to>
                                        <p:strVal val="visible"/>
                                      </p:to>
                                    </p:set>
                                    <p:animEffect transition="in" filter="box(out)">
                                      <p:cBhvr>
                                        <p:cTn id="25" dur="500"/>
                                        <p:tgtEl>
                                          <p:spTgt spid="972824"/>
                                        </p:tgtEl>
                                      </p:cBhvr>
                                    </p:animEffect>
                                  </p:childTnLst>
                                </p:cTn>
                              </p:par>
                            </p:childTnLst>
                          </p:cTn>
                        </p:par>
                        <p:par>
                          <p:cTn id="26" fill="hold">
                            <p:stCondLst>
                              <p:cond delay="500"/>
                            </p:stCondLst>
                            <p:childTnLst>
                              <p:par>
                                <p:cTn id="27" presetID="4" presetClass="entr" presetSubtype="32" fill="hold" grpId="0" nodeType="afterEffect">
                                  <p:stCondLst>
                                    <p:cond delay="0"/>
                                  </p:stCondLst>
                                  <p:childTnLst>
                                    <p:set>
                                      <p:cBhvr>
                                        <p:cTn id="28" dur="1" fill="hold">
                                          <p:stCondLst>
                                            <p:cond delay="0"/>
                                          </p:stCondLst>
                                        </p:cTn>
                                        <p:tgtEl>
                                          <p:spTgt spid="972823"/>
                                        </p:tgtEl>
                                        <p:attrNameLst>
                                          <p:attrName>style.visibility</p:attrName>
                                        </p:attrNameLst>
                                      </p:cBhvr>
                                      <p:to>
                                        <p:strVal val="visible"/>
                                      </p:to>
                                    </p:set>
                                    <p:animEffect transition="in" filter="box(out)">
                                      <p:cBhvr>
                                        <p:cTn id="29" dur="500"/>
                                        <p:tgtEl>
                                          <p:spTgt spid="972823"/>
                                        </p:tgtEl>
                                      </p:cBhvr>
                                    </p:animEffect>
                                  </p:childTnLst>
                                </p:cTn>
                              </p:par>
                            </p:childTnLst>
                          </p:cTn>
                        </p:par>
                        <p:par>
                          <p:cTn id="30" fill="hold">
                            <p:stCondLst>
                              <p:cond delay="1000"/>
                            </p:stCondLst>
                            <p:childTnLst>
                              <p:par>
                                <p:cTn id="31" presetID="4" presetClass="entr" presetSubtype="32" fill="hold" nodeType="afterEffect">
                                  <p:stCondLst>
                                    <p:cond delay="0"/>
                                  </p:stCondLst>
                                  <p:childTnLst>
                                    <p:set>
                                      <p:cBhvr>
                                        <p:cTn id="32" dur="1" fill="hold">
                                          <p:stCondLst>
                                            <p:cond delay="0"/>
                                          </p:stCondLst>
                                        </p:cTn>
                                        <p:tgtEl>
                                          <p:spTgt spid="972806"/>
                                        </p:tgtEl>
                                        <p:attrNameLst>
                                          <p:attrName>style.visibility</p:attrName>
                                        </p:attrNameLst>
                                      </p:cBhvr>
                                      <p:to>
                                        <p:strVal val="visible"/>
                                      </p:to>
                                    </p:set>
                                    <p:animEffect transition="in" filter="box(out)">
                                      <p:cBhvr>
                                        <p:cTn id="33" dur="500"/>
                                        <p:tgtEl>
                                          <p:spTgt spid="97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15" grpId="0" animBg="1"/>
      <p:bldP spid="972820" grpId="0" animBg="1"/>
      <p:bldP spid="9728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08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308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082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308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30823"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3082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30825" name="Text Box 9"/>
          <p:cNvSpPr txBox="1">
            <a:spLocks noChangeArrowheads="1"/>
          </p:cNvSpPr>
          <p:nvPr/>
        </p:nvSpPr>
        <p:spPr bwMode="auto">
          <a:xfrm>
            <a:off x="3219450" y="774700"/>
            <a:ext cx="2813050" cy="585788"/>
          </a:xfrm>
          <a:prstGeom prst="rect">
            <a:avLst/>
          </a:prstGeom>
          <a:noFill/>
          <a:ln w="9525">
            <a:noFill/>
            <a:miter lim="800000"/>
            <a:headEnd/>
            <a:tailEnd/>
          </a:ln>
          <a:effectLst/>
        </p:spPr>
        <p:txBody>
          <a:bodyPr wrap="none">
            <a:spAutoFit/>
          </a:bodyPr>
          <a:lstStyle/>
          <a:p>
            <a:pPr algn="ctr"/>
            <a:r>
              <a:rPr lang="en-US" sz="3600" dirty="0">
                <a:solidFill>
                  <a:schemeClr val="tx2"/>
                </a:solidFill>
              </a:rPr>
              <a:t>Simple Reflex</a:t>
            </a:r>
          </a:p>
        </p:txBody>
      </p:sp>
      <p:pic>
        <p:nvPicPr>
          <p:cNvPr id="930826"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30827"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30828" name="Picture 12" descr="Simple reflex"/>
          <p:cNvPicPr>
            <a:picLocks noChangeAspect="1" noChangeArrowheads="1"/>
          </p:cNvPicPr>
          <p:nvPr/>
        </p:nvPicPr>
        <p:blipFill>
          <a:blip r:embed="rId11" cstate="print"/>
          <a:srcRect/>
          <a:stretch>
            <a:fillRect/>
          </a:stretch>
        </p:blipFill>
        <p:spPr bwMode="auto">
          <a:xfrm>
            <a:off x="1282700" y="1454150"/>
            <a:ext cx="6680200" cy="4235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08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30821"/>
                                        </p:tgtEl>
                                        <p:attrNameLst>
                                          <p:attrName>style.visibility</p:attrName>
                                        </p:attrNameLst>
                                      </p:cBhvr>
                                      <p:to>
                                        <p:strVal val="visible"/>
                                      </p:to>
                                    </p:set>
                                    <p:animEffect transition="in" filter="box(out)">
                                      <p:cBhvr>
                                        <p:cTn id="10" dur="500"/>
                                        <p:tgtEl>
                                          <p:spTgt spid="93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Nerve Impulses &amp; Reflex Reactions 36.1</a:t>
            </a:r>
            <a:br>
              <a:rPr lang="en-US" sz="2400" dirty="0" smtClean="0"/>
            </a:br>
            <a:r>
              <a:rPr lang="en-US" sz="2400" dirty="0" smtClean="0"/>
              <a:t>12/12 Obj. Stds. Will explain how an sensory, interneurons and motor neurons are involved in impulses, reflex reactions and the CNS &amp; PNS.  P. 70NB </a:t>
            </a:r>
            <a:endParaRPr lang="en-US" sz="2400" dirty="0"/>
          </a:p>
        </p:txBody>
      </p:sp>
      <p:sp>
        <p:nvSpPr>
          <p:cNvPr id="4" name="Text Placeholder 3"/>
          <p:cNvSpPr>
            <a:spLocks noGrp="1"/>
          </p:cNvSpPr>
          <p:nvPr>
            <p:ph type="body" idx="1"/>
          </p:nvPr>
        </p:nvSpPr>
        <p:spPr/>
        <p:txBody>
          <a:bodyPr/>
          <a:lstStyle/>
          <a:p>
            <a:r>
              <a:rPr lang="en-US" altLang="en-US" dirty="0" smtClean="0">
                <a:solidFill>
                  <a:srgbClr val="FF0000"/>
                </a:solidFill>
                <a:latin typeface="Times" charset="0"/>
              </a:rPr>
              <a:t>      Nervous</a:t>
            </a:r>
            <a:r>
              <a:rPr lang="en-US" altLang="en-US" dirty="0" smtClean="0">
                <a:solidFill>
                  <a:schemeClr val="bg1"/>
                </a:solidFill>
                <a:latin typeface="Times" charset="0"/>
              </a:rPr>
              <a:t> </a:t>
            </a:r>
            <a:r>
              <a:rPr lang="en-US" altLang="en-US" dirty="0" smtClean="0">
                <a:solidFill>
                  <a:srgbClr val="FF0000"/>
                </a:solidFill>
                <a:latin typeface="Times" charset="0"/>
              </a:rPr>
              <a:t>System</a:t>
            </a:r>
          </a:p>
          <a:p>
            <a:endParaRPr lang="en-US" dirty="0"/>
          </a:p>
        </p:txBody>
      </p:sp>
      <p:sp>
        <p:nvSpPr>
          <p:cNvPr id="7" name="Content Placeholder 6"/>
          <p:cNvSpPr>
            <a:spLocks noGrp="1"/>
          </p:cNvSpPr>
          <p:nvPr>
            <p:ph sz="quarter" idx="4"/>
          </p:nvPr>
        </p:nvSpPr>
        <p:spPr>
          <a:xfrm>
            <a:off x="5102225" y="1295400"/>
            <a:ext cx="4041775" cy="3951288"/>
          </a:xfrm>
        </p:spPr>
        <p:txBody>
          <a:bodyPr/>
          <a:lstStyle/>
          <a:p>
            <a:pPr marL="457200" indent="-457200">
              <a:buFont typeface="+mj-lt"/>
              <a:buAutoNum type="arabicPeriod"/>
            </a:pPr>
            <a:r>
              <a:rPr lang="en-US" dirty="0" smtClean="0"/>
              <a:t>Summarize how nerve impulses travels within the nervous system.</a:t>
            </a:r>
          </a:p>
          <a:p>
            <a:pPr marL="457200" indent="-457200">
              <a:buFont typeface="+mj-lt"/>
              <a:buAutoNum type="arabicPeriod"/>
            </a:pPr>
            <a:r>
              <a:rPr lang="en-US" dirty="0" smtClean="0"/>
              <a:t>Compare &amp; Contrast the functions of the central and peripheral nervous systems.</a:t>
            </a:r>
          </a:p>
          <a:p>
            <a:pPr marL="457200" indent="-457200">
              <a:buFont typeface="+mj-lt"/>
              <a:buAutoNum type="arabicPeriod"/>
            </a:pPr>
            <a:r>
              <a:rPr lang="en-US" dirty="0" smtClean="0"/>
              <a:t>Why is it nearly impossible to stop a reflex from taking place?</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609600" y="1905000"/>
            <a:ext cx="3830176" cy="4297363"/>
          </a:xfrm>
          <a:prstGeom prst="rect">
            <a:avLst/>
          </a:prstGeom>
          <a:noFill/>
        </p:spPr>
      </p:pic>
      <p:sp>
        <p:nvSpPr>
          <p:cNvPr id="10" name="Rectangle 9"/>
          <p:cNvSpPr/>
          <p:nvPr/>
        </p:nvSpPr>
        <p:spPr>
          <a:xfrm>
            <a:off x="1066800" y="2286000"/>
            <a:ext cx="1219200" cy="1200329"/>
          </a:xfrm>
          <a:prstGeom prst="rect">
            <a:avLst/>
          </a:prstGeom>
        </p:spPr>
        <p:txBody>
          <a:bodyPr wrap="square">
            <a:spAutoFit/>
          </a:bodyPr>
          <a:lstStyle/>
          <a:p>
            <a:pPr algn="ctr"/>
            <a:r>
              <a:rPr lang="en-US" altLang="en-US" dirty="0" smtClean="0">
                <a:solidFill>
                  <a:srgbClr val="FF0000"/>
                </a:solidFill>
                <a:latin typeface="Times" charset="0"/>
              </a:rPr>
              <a:t>Central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 (CNS)</a:t>
            </a:r>
            <a:endParaRPr lang="en-US" altLang="en-US" dirty="0">
              <a:solidFill>
                <a:srgbClr val="FF0000"/>
              </a:solidFill>
              <a:latin typeface="Times" charset="0"/>
            </a:endParaRPr>
          </a:p>
        </p:txBody>
      </p:sp>
      <p:sp>
        <p:nvSpPr>
          <p:cNvPr id="11" name="Rectangle 10"/>
          <p:cNvSpPr/>
          <p:nvPr/>
        </p:nvSpPr>
        <p:spPr>
          <a:xfrm>
            <a:off x="2362200" y="2286000"/>
            <a:ext cx="1300356" cy="1200329"/>
          </a:xfrm>
          <a:prstGeom prst="rect">
            <a:avLst/>
          </a:prstGeom>
        </p:spPr>
        <p:txBody>
          <a:bodyPr wrap="none">
            <a:spAutoFit/>
          </a:bodyPr>
          <a:lstStyle/>
          <a:p>
            <a:r>
              <a:rPr lang="en-US" altLang="en-US" dirty="0" smtClean="0">
                <a:solidFill>
                  <a:srgbClr val="FF0000"/>
                </a:solidFill>
                <a:latin typeface="Times" charset="0"/>
              </a:rPr>
              <a:t>Peripheral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 </a:t>
            </a:r>
          </a:p>
          <a:p>
            <a:r>
              <a:rPr lang="en-US" altLang="en-US" dirty="0" smtClean="0">
                <a:solidFill>
                  <a:srgbClr val="FF0000"/>
                </a:solidFill>
                <a:latin typeface="Times" charset="0"/>
              </a:rPr>
              <a:t>(PNS)</a:t>
            </a:r>
            <a:endParaRPr lang="en-US" dirty="0">
              <a:solidFill>
                <a:srgbClr val="FF0000"/>
              </a:solidFill>
            </a:endParaRPr>
          </a:p>
        </p:txBody>
      </p:sp>
      <p:sp>
        <p:nvSpPr>
          <p:cNvPr id="12" name="Rectangle 11"/>
          <p:cNvSpPr/>
          <p:nvPr/>
        </p:nvSpPr>
        <p:spPr>
          <a:xfrm>
            <a:off x="1295400" y="3505200"/>
            <a:ext cx="1107996" cy="954107"/>
          </a:xfrm>
          <a:prstGeom prst="rect">
            <a:avLst/>
          </a:prstGeom>
        </p:spPr>
        <p:txBody>
          <a:bodyPr wrap="none">
            <a:spAutoFit/>
          </a:bodyPr>
          <a:lstStyle/>
          <a:p>
            <a:r>
              <a:rPr lang="en-US" altLang="en-US" dirty="0" smtClean="0">
                <a:solidFill>
                  <a:srgbClr val="FF0000"/>
                </a:solidFill>
                <a:latin typeface="Times" charset="0"/>
              </a:rPr>
              <a:t>Somatic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3" name="Rectangle 12"/>
          <p:cNvSpPr/>
          <p:nvPr/>
        </p:nvSpPr>
        <p:spPr>
          <a:xfrm>
            <a:off x="2438400" y="3581400"/>
            <a:ext cx="1338828" cy="954107"/>
          </a:xfrm>
          <a:prstGeom prst="rect">
            <a:avLst/>
          </a:prstGeom>
        </p:spPr>
        <p:txBody>
          <a:bodyPr wrap="none">
            <a:spAutoFit/>
          </a:bodyPr>
          <a:lstStyle/>
          <a:p>
            <a:r>
              <a:rPr lang="en-US" altLang="en-US" dirty="0" smtClean="0">
                <a:solidFill>
                  <a:srgbClr val="FF0000"/>
                </a:solidFill>
                <a:latin typeface="Times" charset="0"/>
              </a:rPr>
              <a:t>Autonomic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4" name="Rectangle 13"/>
          <p:cNvSpPr/>
          <p:nvPr/>
        </p:nvSpPr>
        <p:spPr>
          <a:xfrm>
            <a:off x="609600" y="5257800"/>
            <a:ext cx="1518364" cy="954107"/>
          </a:xfrm>
          <a:prstGeom prst="rect">
            <a:avLst/>
          </a:prstGeom>
        </p:spPr>
        <p:txBody>
          <a:bodyPr wrap="none">
            <a:spAutoFit/>
          </a:bodyPr>
          <a:lstStyle/>
          <a:p>
            <a:pPr algn="ctr"/>
            <a:r>
              <a:rPr lang="en-US" altLang="en-US" dirty="0" smtClean="0">
                <a:solidFill>
                  <a:srgbClr val="FF0000"/>
                </a:solidFill>
                <a:latin typeface="Times" charset="0"/>
              </a:rPr>
              <a:t>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sp>
        <p:nvSpPr>
          <p:cNvPr id="15" name="Rectangle 14"/>
          <p:cNvSpPr/>
          <p:nvPr/>
        </p:nvSpPr>
        <p:spPr>
          <a:xfrm>
            <a:off x="2362200" y="5257800"/>
            <a:ext cx="1967205" cy="954107"/>
          </a:xfrm>
          <a:prstGeom prst="rect">
            <a:avLst/>
          </a:prstGeom>
        </p:spPr>
        <p:txBody>
          <a:bodyPr wrap="none">
            <a:spAutoFit/>
          </a:bodyPr>
          <a:lstStyle/>
          <a:p>
            <a:pPr algn="ctr"/>
            <a:r>
              <a:rPr lang="en-US" altLang="en-US" dirty="0" smtClean="0">
                <a:solidFill>
                  <a:srgbClr val="FF0000"/>
                </a:solidFill>
                <a:latin typeface="Times" charset="0"/>
              </a:rPr>
              <a:t>Parasympathetic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pic>
        <p:nvPicPr>
          <p:cNvPr id="16" name="Picture 40" descr="fig"/>
          <p:cNvPicPr>
            <a:picLocks noChangeAspect="1" noChangeArrowheads="1"/>
          </p:cNvPicPr>
          <p:nvPr/>
        </p:nvPicPr>
        <p:blipFill>
          <a:blip r:embed="rId3" cstate="print"/>
          <a:srcRect/>
          <a:stretch>
            <a:fillRect/>
          </a:stretch>
        </p:blipFill>
        <p:spPr bwMode="auto">
          <a:xfrm>
            <a:off x="4419600" y="5257800"/>
            <a:ext cx="3479876" cy="16002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7180" t="17034" r="15224" b="8417"/>
          <a:stretch>
            <a:fillRect/>
          </a:stretch>
        </p:blipFill>
        <p:spPr bwMode="auto">
          <a:xfrm>
            <a:off x="0" y="0"/>
            <a:ext cx="5986463" cy="5791200"/>
          </a:xfrm>
          <a:prstGeom prst="rect">
            <a:avLst/>
          </a:prstGeom>
          <a:noFill/>
          <a:ln w="9525">
            <a:noFill/>
            <a:miter lim="800000"/>
            <a:headEnd/>
            <a:tailEnd/>
          </a:ln>
        </p:spPr>
      </p:pic>
      <p:sp>
        <p:nvSpPr>
          <p:cNvPr id="4" name="TextBox 3"/>
          <p:cNvSpPr txBox="1"/>
          <p:nvPr/>
        </p:nvSpPr>
        <p:spPr>
          <a:xfrm>
            <a:off x="76200" y="1219200"/>
            <a:ext cx="2667000" cy="646331"/>
          </a:xfrm>
          <a:prstGeom prst="rect">
            <a:avLst/>
          </a:prstGeom>
          <a:noFill/>
        </p:spPr>
        <p:txBody>
          <a:bodyPr wrap="square" rtlCol="0">
            <a:spAutoFit/>
          </a:bodyPr>
          <a:lstStyle/>
          <a:p>
            <a:r>
              <a:rPr lang="en-US" dirty="0" smtClean="0"/>
              <a:t>p. 69 NB 3 sentence summary</a:t>
            </a:r>
            <a:endParaRPr lang="en-US" dirty="0"/>
          </a:p>
        </p:txBody>
      </p:sp>
      <p:sp>
        <p:nvSpPr>
          <p:cNvPr id="5" name="TextBox 4"/>
          <p:cNvSpPr txBox="1"/>
          <p:nvPr/>
        </p:nvSpPr>
        <p:spPr>
          <a:xfrm>
            <a:off x="6934200" y="1"/>
            <a:ext cx="2209800" cy="7109639"/>
          </a:xfrm>
          <a:prstGeom prst="rect">
            <a:avLst/>
          </a:prstGeom>
          <a:noFill/>
        </p:spPr>
        <p:txBody>
          <a:bodyPr wrap="square" rtlCol="0">
            <a:spAutoFit/>
          </a:bodyPr>
          <a:lstStyle/>
          <a:p>
            <a:r>
              <a:rPr lang="en-US" sz="2400" b="1" dirty="0" smtClean="0"/>
              <a:t>Word Bank</a:t>
            </a:r>
          </a:p>
          <a:p>
            <a:r>
              <a:rPr lang="en-US" sz="2400" dirty="0" smtClean="0"/>
              <a:t>Dermis</a:t>
            </a:r>
          </a:p>
          <a:p>
            <a:r>
              <a:rPr lang="en-US" sz="2400" dirty="0" smtClean="0"/>
              <a:t>Temperature</a:t>
            </a:r>
          </a:p>
          <a:p>
            <a:r>
              <a:rPr lang="en-US" sz="2400" dirty="0" smtClean="0"/>
              <a:t>Nerve endings</a:t>
            </a:r>
          </a:p>
          <a:p>
            <a:r>
              <a:rPr lang="en-US" sz="2400" dirty="0" smtClean="0"/>
              <a:t>Heat</a:t>
            </a:r>
          </a:p>
          <a:p>
            <a:r>
              <a:rPr lang="en-US" sz="2400" dirty="0" smtClean="0"/>
              <a:t>Cold</a:t>
            </a:r>
          </a:p>
          <a:p>
            <a:r>
              <a:rPr lang="en-US" sz="2400" dirty="0" smtClean="0"/>
              <a:t>Light pressure</a:t>
            </a:r>
          </a:p>
          <a:p>
            <a:r>
              <a:rPr lang="en-US" sz="2400" dirty="0" smtClean="0"/>
              <a:t>Eyelids</a:t>
            </a:r>
          </a:p>
          <a:p>
            <a:r>
              <a:rPr lang="en-US" sz="2400" dirty="0" smtClean="0"/>
              <a:t>Skin surface</a:t>
            </a:r>
          </a:p>
          <a:p>
            <a:r>
              <a:rPr lang="en-US" sz="2400" dirty="0" smtClean="0"/>
              <a:t>Tip of tongue</a:t>
            </a:r>
          </a:p>
          <a:p>
            <a:r>
              <a:rPr lang="en-US" sz="2400" dirty="0" smtClean="0"/>
              <a:t>Palms of hands</a:t>
            </a:r>
          </a:p>
          <a:p>
            <a:r>
              <a:rPr lang="en-US" sz="2400" dirty="0" smtClean="0"/>
              <a:t>Epidermis</a:t>
            </a:r>
          </a:p>
          <a:p>
            <a:r>
              <a:rPr lang="en-US" sz="2400" dirty="0" smtClean="0"/>
              <a:t>Fingertips</a:t>
            </a:r>
          </a:p>
          <a:p>
            <a:r>
              <a:rPr lang="en-US" sz="2400" dirty="0" smtClean="0"/>
              <a:t>Organs</a:t>
            </a:r>
          </a:p>
          <a:p>
            <a:r>
              <a:rPr lang="en-US" sz="2400" dirty="0" smtClean="0"/>
              <a:t>Muscle tissue</a:t>
            </a:r>
          </a:p>
          <a:p>
            <a:r>
              <a:rPr lang="en-US" sz="2400" dirty="0" smtClean="0"/>
              <a:t>Lower layers</a:t>
            </a:r>
          </a:p>
          <a:p>
            <a:r>
              <a:rPr lang="en-US" sz="2400" dirty="0" smtClean="0"/>
              <a:t>Heavy pressure</a:t>
            </a:r>
          </a:p>
          <a:p>
            <a:r>
              <a:rPr lang="en-US" sz="2400" dirty="0" smtClean="0"/>
              <a:t>Soles of feet</a:t>
            </a:r>
          </a:p>
          <a:p>
            <a:endParaRPr lang="en-US" sz="2400" dirty="0"/>
          </a:p>
        </p:txBody>
      </p:sp>
      <p:pic>
        <p:nvPicPr>
          <p:cNvPr id="6" name="Picture 25" descr="fig"/>
          <p:cNvPicPr>
            <a:picLocks noChangeAspect="1" noChangeArrowheads="1"/>
          </p:cNvPicPr>
          <p:nvPr/>
        </p:nvPicPr>
        <p:blipFill>
          <a:blip r:embed="rId3" cstate="print"/>
          <a:srcRect/>
          <a:stretch>
            <a:fillRect/>
          </a:stretch>
        </p:blipFill>
        <p:spPr bwMode="auto">
          <a:xfrm>
            <a:off x="4343400" y="4419600"/>
            <a:ext cx="2599242" cy="1905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srcRect l="32616" t="13333" r="15079" b="12308"/>
          <a:stretch>
            <a:fillRect/>
          </a:stretch>
        </p:blipFill>
        <p:spPr bwMode="auto">
          <a:xfrm>
            <a:off x="0" y="0"/>
            <a:ext cx="5483803" cy="6248400"/>
          </a:xfrm>
          <a:prstGeom prst="rect">
            <a:avLst/>
          </a:prstGeom>
          <a:noFill/>
          <a:ln w="9525">
            <a:noFill/>
            <a:miter lim="800000"/>
            <a:headEnd/>
            <a:tailEnd/>
          </a:ln>
        </p:spPr>
      </p:pic>
      <p:graphicFrame>
        <p:nvGraphicFramePr>
          <p:cNvPr id="3" name="Table 2"/>
          <p:cNvGraphicFramePr>
            <a:graphicFrameLocks noGrp="1"/>
          </p:cNvGraphicFramePr>
          <p:nvPr/>
        </p:nvGraphicFramePr>
        <p:xfrm>
          <a:off x="4724398" y="914400"/>
          <a:ext cx="4419601" cy="3954780"/>
        </p:xfrm>
        <a:graphic>
          <a:graphicData uri="http://schemas.openxmlformats.org/drawingml/2006/table">
            <a:tbl>
              <a:tblPr/>
              <a:tblGrid>
                <a:gridCol w="990602"/>
                <a:gridCol w="1295400"/>
                <a:gridCol w="1143000"/>
                <a:gridCol w="990599"/>
              </a:tblGrid>
              <a:tr h="228600">
                <a:tc>
                  <a:txBody>
                    <a:bodyPr/>
                    <a:lstStyle/>
                    <a:p>
                      <a:pPr algn="l" fontAlgn="b"/>
                      <a:r>
                        <a:rPr lang="en-US" sz="1800" b="1" i="0" u="none" strike="noStrike" dirty="0">
                          <a:solidFill>
                            <a:srgbClr val="000000"/>
                          </a:solidFill>
                          <a:latin typeface="Calibri"/>
                        </a:rPr>
                        <a:t>Trials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Without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smtClean="0">
                          <a:solidFill>
                            <a:srgbClr val="000000"/>
                          </a:solidFill>
                          <a:latin typeface="Calibri"/>
                        </a:rPr>
                        <a:t>Opposite hand</a:t>
                      </a:r>
                    </a:p>
                    <a:p>
                      <a:pPr algn="l" fontAlgn="b"/>
                      <a:r>
                        <a:rPr lang="en-US" sz="1800" b="1" i="0" u="none" strike="noStrike" dirty="0" smtClean="0">
                          <a:solidFill>
                            <a:srgbClr val="000000"/>
                          </a:solidFill>
                          <a:latin typeface="Calibri"/>
                        </a:rPr>
                        <a:t>(cm)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smtClean="0">
                          <a:solidFill>
                            <a:srgbClr val="000000"/>
                          </a:solidFill>
                          <a:latin typeface="Calibri"/>
                        </a:rPr>
                        <a:t>Average</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5486400" y="0"/>
            <a:ext cx="3657600" cy="830997"/>
          </a:xfrm>
          <a:prstGeom prst="rect">
            <a:avLst/>
          </a:prstGeom>
          <a:noFill/>
        </p:spPr>
        <p:txBody>
          <a:bodyPr wrap="square" rtlCol="0">
            <a:spAutoFit/>
          </a:bodyPr>
          <a:lstStyle/>
          <a:p>
            <a:r>
              <a:rPr lang="en-US" sz="2400" dirty="0" smtClean="0"/>
              <a:t>Copy this table on page 69NB.	p.948BB</a:t>
            </a:r>
            <a:endParaRPr lang="en-US" sz="24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sz="2400" dirty="0" smtClean="0"/>
              <a:t>Mini Lab 36.1 Distractions &amp; reaction Time</a:t>
            </a:r>
            <a:br>
              <a:rPr lang="en-US" sz="2400" dirty="0" smtClean="0"/>
            </a:br>
            <a:r>
              <a:rPr lang="en-US" sz="2400" dirty="0" smtClean="0"/>
              <a:t>P. 948BB  P. 69NB</a:t>
            </a:r>
            <a:endParaRPr lang="en-US" sz="2400" dirty="0"/>
          </a:p>
        </p:txBody>
      </p:sp>
      <p:sp>
        <p:nvSpPr>
          <p:cNvPr id="3" name="Content Placeholder 2"/>
          <p:cNvSpPr>
            <a:spLocks noGrp="1"/>
          </p:cNvSpPr>
          <p:nvPr>
            <p:ph idx="1"/>
          </p:nvPr>
        </p:nvSpPr>
        <p:spPr>
          <a:xfrm>
            <a:off x="0" y="1600200"/>
            <a:ext cx="8229600" cy="4525963"/>
          </a:xfrm>
        </p:spPr>
        <p:txBody>
          <a:bodyPr>
            <a:normAutofit fontScale="92500" lnSpcReduction="10000"/>
          </a:bodyPr>
          <a:lstStyle/>
          <a:p>
            <a:pPr marL="514350" indent="-514350">
              <a:buFont typeface="+mj-lt"/>
              <a:buAutoNum type="arabicPeriod"/>
            </a:pPr>
            <a:r>
              <a:rPr lang="en-US" dirty="0" smtClean="0"/>
              <a:t>Your reaction time should </a:t>
            </a:r>
          </a:p>
          <a:p>
            <a:pPr marL="514350" indent="-514350">
              <a:buNone/>
            </a:pPr>
            <a:r>
              <a:rPr lang="en-US" dirty="0" smtClean="0"/>
              <a:t>improve with time due to </a:t>
            </a:r>
          </a:p>
          <a:p>
            <a:pPr marL="514350" indent="-514350">
              <a:buNone/>
            </a:pPr>
            <a:r>
              <a:rPr lang="en-US" dirty="0" smtClean="0"/>
              <a:t>muscle memory.</a:t>
            </a:r>
          </a:p>
          <a:p>
            <a:pPr marL="514350" indent="-514350">
              <a:buNone/>
            </a:pPr>
            <a:r>
              <a:rPr lang="en-US" dirty="0" smtClean="0"/>
              <a:t>2. The distraction of counting backwards probably increased your reaction time and measurement.</a:t>
            </a:r>
          </a:p>
          <a:p>
            <a:pPr marL="514350" indent="-514350">
              <a:buNone/>
            </a:pPr>
            <a:r>
              <a:rPr lang="en-US" dirty="0" smtClean="0"/>
              <a:t>3. Other factors besides your distraction that may increase your reaction time are: being sick, overly tired, sound, motivation</a:t>
            </a:r>
            <a:r>
              <a:rPr lang="en-US" smtClean="0"/>
              <a:t>, looking away &amp; </a:t>
            </a:r>
            <a:r>
              <a:rPr lang="en-US" dirty="0" smtClean="0"/>
              <a:t>hungry.</a:t>
            </a:r>
            <a:endParaRPr lang="en-US" dirty="0"/>
          </a:p>
        </p:txBody>
      </p:sp>
      <p:graphicFrame>
        <p:nvGraphicFramePr>
          <p:cNvPr id="4" name="Chart 3"/>
          <p:cNvGraphicFramePr/>
          <p:nvPr/>
        </p:nvGraphicFramePr>
        <p:xfrm>
          <a:off x="4572000" y="533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54C1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Foldable: </a:t>
            </a:r>
            <a:r>
              <a:rPr lang="en-US" dirty="0" smtClean="0">
                <a:hlinkClick r:id="rId2"/>
              </a:rPr>
              <a:t>Digestive</a:t>
            </a:r>
            <a:r>
              <a:rPr lang="en-US" dirty="0" smtClean="0"/>
              <a:t> </a:t>
            </a:r>
            <a:r>
              <a:rPr lang="en-US" dirty="0" smtClean="0">
                <a:hlinkClick r:id="rId3"/>
              </a:rPr>
              <a:t>System </a:t>
            </a:r>
            <a:r>
              <a:rPr lang="en-US" dirty="0" smtClean="0"/>
              <a:t>p. 63NB</a:t>
            </a:r>
            <a:endParaRPr lang="en-US" dirty="0"/>
          </a:p>
        </p:txBody>
      </p:sp>
      <p:sp>
        <p:nvSpPr>
          <p:cNvPr id="3" name="Content Placeholder 2"/>
          <p:cNvSpPr>
            <a:spLocks noGrp="1"/>
          </p:cNvSpPr>
          <p:nvPr>
            <p:ph idx="1"/>
          </p:nvPr>
        </p:nvSpPr>
        <p:spPr>
          <a:xfrm>
            <a:off x="0" y="3810000"/>
            <a:ext cx="9144000" cy="2316163"/>
          </a:xfrm>
        </p:spPr>
        <p:txBody>
          <a:bodyPr/>
          <a:lstStyle/>
          <a:p>
            <a:pPr>
              <a:buNone/>
            </a:pPr>
            <a:endParaRPr lang="en-US" dirty="0" smtClean="0"/>
          </a:p>
          <a:p>
            <a:pPr>
              <a:buNone/>
            </a:pPr>
            <a:r>
              <a:rPr lang="en-US" dirty="0" smtClean="0"/>
              <a:t>Where are they digested?  Where are they absorbed?  What Enzymes are part of the processes?</a:t>
            </a:r>
          </a:p>
          <a:p>
            <a:endParaRPr lang="en-US" dirty="0"/>
          </a:p>
        </p:txBody>
      </p:sp>
      <p:graphicFrame>
        <p:nvGraphicFramePr>
          <p:cNvPr id="4" name="Table 3"/>
          <p:cNvGraphicFramePr>
            <a:graphicFrameLocks noGrp="1"/>
          </p:cNvGraphicFramePr>
          <p:nvPr/>
        </p:nvGraphicFramePr>
        <p:xfrm>
          <a:off x="0" y="685800"/>
          <a:ext cx="3124200" cy="3566160"/>
        </p:xfrm>
        <a:graphic>
          <a:graphicData uri="http://schemas.openxmlformats.org/drawingml/2006/table">
            <a:tbl>
              <a:tblPr firstRow="1" bandRow="1">
                <a:tableStyleId>{5C22544A-7EE6-4342-B048-85BDC9FD1C3A}</a:tableStyleId>
              </a:tblPr>
              <a:tblGrid>
                <a:gridCol w="3124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Carbohydrates: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Proteins: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Lipids:</a:t>
                      </a:r>
                    </a:p>
                    <a:p>
                      <a:endParaRPr lang="en-US" dirty="0" smtClean="0"/>
                    </a:p>
                    <a:p>
                      <a:endParaRPr lang="en-US" dirty="0" smtClean="0"/>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533401"/>
          <a:ext cx="7772400" cy="6246723"/>
        </p:xfrm>
        <a:graphic>
          <a:graphicData uri="http://schemas.openxmlformats.org/drawingml/2006/table">
            <a:tbl>
              <a:tblPr firstRow="1" bandRow="1">
                <a:tableStyleId>{5C22544A-7EE6-4342-B048-85BDC9FD1C3A}</a:tableStyleId>
              </a:tblPr>
              <a:tblGrid>
                <a:gridCol w="3886200"/>
                <a:gridCol w="3886200"/>
              </a:tblGrid>
              <a:tr h="870356">
                <a:tc>
                  <a:txBody>
                    <a:bodyPr/>
                    <a:lstStyle/>
                    <a:p>
                      <a:r>
                        <a:rPr lang="en-US" sz="2800" dirty="0" smtClean="0"/>
                        <a:t>Central nervous system (front)</a:t>
                      </a:r>
                      <a:endParaRPr lang="en-US" sz="2800" dirty="0"/>
                    </a:p>
                  </a:txBody>
                  <a:tcPr/>
                </a:tc>
                <a:tc>
                  <a:txBody>
                    <a:bodyPr/>
                    <a:lstStyle/>
                    <a:p>
                      <a:r>
                        <a:rPr lang="en-US" sz="2800" dirty="0" smtClean="0"/>
                        <a:t>Peripheral</a:t>
                      </a:r>
                      <a:r>
                        <a:rPr lang="en-US" sz="2800" baseline="0" dirty="0" smtClean="0"/>
                        <a:t> nervous system  (inside)</a:t>
                      </a:r>
                      <a:endParaRPr lang="en-US" sz="2800" dirty="0"/>
                    </a:p>
                  </a:txBody>
                  <a:tcPr/>
                </a:tc>
              </a:tr>
              <a:tr h="3341044">
                <a:tc>
                  <a:txBody>
                    <a:bodyPr/>
                    <a:lstStyle/>
                    <a:p>
                      <a:pPr marL="342900" indent="-342900">
                        <a:buAutoNum type="arabicParenR"/>
                      </a:pPr>
                      <a:r>
                        <a:rPr lang="en-US" baseline="0" dirty="0" smtClean="0"/>
                        <a:t>Brain</a:t>
                      </a:r>
                    </a:p>
                    <a:p>
                      <a:pPr marL="342900" indent="-342900">
                        <a:buAutoNum type="arabicParenR"/>
                      </a:pPr>
                      <a:r>
                        <a:rPr lang="en-US" baseline="0" dirty="0" smtClean="0"/>
                        <a:t>Spinal cord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1960799">
                <a:tc>
                  <a:txBody>
                    <a:bodyPr/>
                    <a:lstStyle/>
                    <a:p>
                      <a:r>
                        <a:rPr lang="en-US" b="1" dirty="0" smtClean="0"/>
                        <a:t>Definition: </a:t>
                      </a:r>
                      <a:endParaRPr lang="en-US" b="1" dirty="0"/>
                    </a:p>
                  </a:txBody>
                  <a:tcPr/>
                </a:tc>
                <a:tc>
                  <a:txBody>
                    <a:bodyPr/>
                    <a:lstStyle/>
                    <a:p>
                      <a:r>
                        <a:rPr lang="en-US" b="1" dirty="0" smtClean="0"/>
                        <a:t>Definition</a:t>
                      </a:r>
                      <a:endParaRPr lang="en-US" b="1" dirty="0"/>
                    </a:p>
                  </a:txBody>
                  <a:tcPr/>
                </a:tc>
              </a:tr>
            </a:tbl>
          </a:graphicData>
        </a:graphic>
      </p:graphicFrame>
      <p:pic>
        <p:nvPicPr>
          <p:cNvPr id="2050" name="Picture 2" descr="http://images4.wikia.nocookie.net/__cb20060707214917/psychology/images/thumb/0/0f/Central_nervous_system.svg/200px-Central_nervous_system.svg.png"/>
          <p:cNvPicPr>
            <a:picLocks noChangeAspect="1" noChangeArrowheads="1"/>
          </p:cNvPicPr>
          <p:nvPr/>
        </p:nvPicPr>
        <p:blipFill>
          <a:blip r:embed="rId2" cstate="print"/>
          <a:srcRect/>
          <a:stretch>
            <a:fillRect/>
          </a:stretch>
        </p:blipFill>
        <p:spPr bwMode="auto">
          <a:xfrm>
            <a:off x="2362200" y="1295400"/>
            <a:ext cx="1638176" cy="2514600"/>
          </a:xfrm>
          <a:prstGeom prst="rect">
            <a:avLst/>
          </a:prstGeom>
          <a:noFill/>
        </p:spPr>
      </p:pic>
      <p:pic>
        <p:nvPicPr>
          <p:cNvPr id="2056" name="Picture 8" descr="http://s3.images.com/huge.56.282648.JPG"/>
          <p:cNvPicPr>
            <a:picLocks noChangeAspect="1" noChangeArrowheads="1"/>
          </p:cNvPicPr>
          <p:nvPr/>
        </p:nvPicPr>
        <p:blipFill>
          <a:blip r:embed="rId3" cstate="print"/>
          <a:srcRect r="49622"/>
          <a:stretch>
            <a:fillRect/>
          </a:stretch>
        </p:blipFill>
        <p:spPr bwMode="auto">
          <a:xfrm>
            <a:off x="5334000" y="1676400"/>
            <a:ext cx="1354667" cy="3048000"/>
          </a:xfrm>
          <a:prstGeom prst="rect">
            <a:avLst/>
          </a:prstGeom>
          <a:noFill/>
        </p:spPr>
      </p:pic>
      <p:sp>
        <p:nvSpPr>
          <p:cNvPr id="9" name="TextBox 8"/>
          <p:cNvSpPr txBox="1"/>
          <p:nvPr/>
        </p:nvSpPr>
        <p:spPr>
          <a:xfrm>
            <a:off x="2057400" y="0"/>
            <a:ext cx="4038600" cy="461665"/>
          </a:xfrm>
          <a:prstGeom prst="rect">
            <a:avLst/>
          </a:prstGeom>
          <a:noFill/>
        </p:spPr>
        <p:txBody>
          <a:bodyPr wrap="square" rtlCol="0">
            <a:spAutoFit/>
          </a:bodyPr>
          <a:lstStyle/>
          <a:p>
            <a:r>
              <a:rPr lang="en-US" sz="2400" dirty="0" smtClean="0"/>
              <a:t>Foldable	P. 71 NB</a:t>
            </a:r>
            <a:endParaRPr lang="en-US"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altLang="en-US" sz="3600">
                <a:solidFill>
                  <a:schemeClr val="hlink"/>
                </a:solidFill>
                <a:latin typeface="Times" charset="0"/>
              </a:rPr>
              <a:t>Question 1</a:t>
            </a:r>
          </a:p>
        </p:txBody>
      </p:sp>
      <p:sp>
        <p:nvSpPr>
          <p:cNvPr id="23573" name="Rectangle 21"/>
          <p:cNvSpPr>
            <a:spLocks noChangeArrowheads="1"/>
          </p:cNvSpPr>
          <p:nvPr/>
        </p:nvSpPr>
        <p:spPr bwMode="auto">
          <a:xfrm>
            <a:off x="76200" y="1601788"/>
            <a:ext cx="8686800" cy="9683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Describe how an impulse is relayed throughout your body.</a:t>
            </a:r>
            <a:r>
              <a:rPr lang="en-US" altLang="en-US" sz="3200" b="0">
                <a:solidFill>
                  <a:schemeClr val="tx1"/>
                </a:solidFill>
                <a:latin typeface="Times" charset="0"/>
              </a:rPr>
              <a:t> </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23652" name="Picture 10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3656" name="Picture 10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23659" name="Rectangle 107"/>
          <p:cNvSpPr>
            <a:spLocks noChangeArrowheads="1"/>
          </p:cNvSpPr>
          <p:nvPr/>
        </p:nvSpPr>
        <p:spPr bwMode="auto">
          <a:xfrm>
            <a:off x="584200" y="2697163"/>
            <a:ext cx="7924800" cy="579437"/>
          </a:xfrm>
          <a:prstGeom prst="rect">
            <a:avLst/>
          </a:prstGeom>
          <a:noFill/>
          <a:ln w="9525">
            <a:noFill/>
            <a:miter lim="800000"/>
            <a:headEnd/>
            <a:tailEnd/>
          </a:ln>
          <a:effectLst/>
        </p:spPr>
        <p:txBody>
          <a:bodyPr anchor="ctr"/>
          <a:lstStyle/>
          <a:p>
            <a:r>
              <a:rPr lang="en-US" altLang="en-US" sz="3600">
                <a:solidFill>
                  <a:schemeClr val="hlink"/>
                </a:solidFill>
                <a:latin typeface="Times" charset="0"/>
              </a:rPr>
              <a:t>Answer</a:t>
            </a:r>
          </a:p>
        </p:txBody>
      </p:sp>
      <p:sp>
        <p:nvSpPr>
          <p:cNvPr id="23660" name="Rectangle 108"/>
          <p:cNvSpPr>
            <a:spLocks noChangeArrowheads="1"/>
          </p:cNvSpPr>
          <p:nvPr/>
        </p:nvSpPr>
        <p:spPr bwMode="auto">
          <a:xfrm>
            <a:off x="76200" y="3222625"/>
            <a:ext cx="8305800" cy="27209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Sensory receptors produce an impulse. The sensory impulse is carried to the spinal cord and then to your brain. From there, an impulse is sent out to your motor neurons which transmit the impulse to the muscles involved in the response.</a:t>
            </a:r>
          </a:p>
        </p:txBody>
      </p:sp>
      <p:pic>
        <p:nvPicPr>
          <p:cNvPr id="23663" name="Picture 111"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23664" name="Text Box 11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63"/>
                                        </p:tgtEl>
                                        <p:attrNameLst>
                                          <p:attrName>style.visibility</p:attrName>
                                        </p:attrNameLst>
                                      </p:cBhvr>
                                      <p:to>
                                        <p:strVal val="visible"/>
                                      </p:to>
                                    </p:set>
                                    <p:animEffect transition="in" filter="box(out)">
                                      <p:cBhvr>
                                        <p:cTn id="7" dur="500"/>
                                        <p:tgtEl>
                                          <p:spTgt spid="236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64"/>
                                        </p:tgtEl>
                                        <p:attrNameLst>
                                          <p:attrName>style.visibility</p:attrName>
                                        </p:attrNameLst>
                                      </p:cBhvr>
                                      <p:to>
                                        <p:strVal val="visible"/>
                                      </p:to>
                                    </p:set>
                                    <p:animEffect transition="in" filter="box(out)">
                                      <p:cBhvr>
                                        <p:cTn id="10" dur="500"/>
                                        <p:tgtEl>
                                          <p:spTgt spid="2366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3659"/>
                                        </p:tgtEl>
                                        <p:attrNameLst>
                                          <p:attrName>style.visibility</p:attrName>
                                        </p:attrNameLst>
                                      </p:cBhvr>
                                      <p:to>
                                        <p:strVal val="visible"/>
                                      </p:to>
                                    </p:set>
                                    <p:animEffect transition="in" filter="box(out)">
                                      <p:cBhvr>
                                        <p:cTn id="15" dur="500"/>
                                        <p:tgtEl>
                                          <p:spTgt spid="2365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3660"/>
                                        </p:tgtEl>
                                        <p:attrNameLst>
                                          <p:attrName>style.visibility</p:attrName>
                                        </p:attrNameLst>
                                      </p:cBhvr>
                                      <p:to>
                                        <p:strVal val="visible"/>
                                      </p:to>
                                    </p:set>
                                    <p:animEffect transition="in" filter="box(out)">
                                      <p:cBhvr>
                                        <p:cTn id="20" dur="500"/>
                                        <p:tgtEl>
                                          <p:spTgt spid="23660"/>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23645"/>
                                        </p:tgtEl>
                                        <p:attrNameLst>
                                          <p:attrName>style.visibility</p:attrName>
                                        </p:attrNameLst>
                                      </p:cBhvr>
                                      <p:to>
                                        <p:strVal val="visible"/>
                                      </p:to>
                                    </p:set>
                                    <p:animEffect transition="in" filter="box(out)">
                                      <p:cBhvr>
                                        <p:cTn id="2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utoUpdateAnimBg="0"/>
      <p:bldP spid="23660" grpId="0" autoUpdateAnimBg="0"/>
      <p:bldP spid="2366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4179"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41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41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41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41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41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41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4186"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4187"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4188" name="Rectangle 12"/>
          <p:cNvSpPr>
            <a:spLocks noChangeArrowheads="1"/>
          </p:cNvSpPr>
          <p:nvPr/>
        </p:nvSpPr>
        <p:spPr bwMode="auto">
          <a:xfrm>
            <a:off x="533400" y="18700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autonomic nervous system</a:t>
            </a:r>
            <a:r>
              <a:rPr lang="en-US" altLang="en-US" sz="3200" b="0">
                <a:solidFill>
                  <a:schemeClr val="tx1"/>
                </a:solidFill>
                <a:latin typeface="Times" charset="0"/>
              </a:rPr>
              <a:t> carries impulses from the CNS to internal organs.</a:t>
            </a:r>
          </a:p>
        </p:txBody>
      </p:sp>
      <p:sp>
        <p:nvSpPr>
          <p:cNvPr id="1074189" name="Rectangle 13"/>
          <p:cNvSpPr>
            <a:spLocks noChangeArrowheads="1"/>
          </p:cNvSpPr>
          <p:nvPr/>
        </p:nvSpPr>
        <p:spPr bwMode="auto">
          <a:xfrm>
            <a:off x="533400" y="36988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These impulses produce responses that are involuntary, or not under conscious control.</a:t>
            </a:r>
          </a:p>
        </p:txBody>
      </p:sp>
      <p:pic>
        <p:nvPicPr>
          <p:cNvPr id="1074191" name="Picture 15" descr="audio image blue">
            <a:hlinkClick r:id="" action="ppaction://noaction">
              <a:snd r:embed="rId12" name="36-autonomic nervous sys AL.WAV"/>
            </a:hlinkClick>
          </p:cNvPr>
          <p:cNvPicPr>
            <a:picLocks noChangeAspect="1" noChangeArrowheads="1"/>
          </p:cNvPicPr>
          <p:nvPr/>
        </p:nvPicPr>
        <p:blipFill>
          <a:blip r:embed="rId13" cstate="print"/>
          <a:srcRect/>
          <a:stretch>
            <a:fillRect/>
          </a:stretch>
        </p:blipFill>
        <p:spPr bwMode="auto">
          <a:xfrm>
            <a:off x="2159000" y="28257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4188"/>
                                        </p:tgtEl>
                                        <p:attrNameLst>
                                          <p:attrName>style.visibility</p:attrName>
                                        </p:attrNameLst>
                                      </p:cBhvr>
                                      <p:to>
                                        <p:strVal val="visible"/>
                                      </p:to>
                                    </p:set>
                                    <p:animEffect transition="in" filter="box(out)">
                                      <p:cBhvr>
                                        <p:cTn id="7" dur="500"/>
                                        <p:tgtEl>
                                          <p:spTgt spid="10741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4191"/>
                                        </p:tgtEl>
                                        <p:attrNameLst>
                                          <p:attrName>style.visibility</p:attrName>
                                        </p:attrNameLst>
                                      </p:cBhvr>
                                      <p:to>
                                        <p:strVal val="visible"/>
                                      </p:to>
                                    </p:set>
                                    <p:animEffect transition="in" filter="box(out)">
                                      <p:cBhvr>
                                        <p:cTn id="12" dur="500"/>
                                        <p:tgtEl>
                                          <p:spTgt spid="10741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4189"/>
                                        </p:tgtEl>
                                        <p:attrNameLst>
                                          <p:attrName>style.visibility</p:attrName>
                                        </p:attrNameLst>
                                      </p:cBhvr>
                                      <p:to>
                                        <p:strVal val="visible"/>
                                      </p:to>
                                    </p:set>
                                    <p:animEffect transition="in" filter="box(out)">
                                      <p:cBhvr>
                                        <p:cTn id="17" dur="500"/>
                                        <p:tgtEl>
                                          <p:spTgt spid="10741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4180"/>
                                        </p:tgtEl>
                                        <p:attrNameLst>
                                          <p:attrName>style.visibility</p:attrName>
                                        </p:attrNameLst>
                                      </p:cBhvr>
                                      <p:to>
                                        <p:strVal val="visible"/>
                                      </p:to>
                                    </p:set>
                                    <p:animEffect transition="in" filter="box(out)">
                                      <p:cBhvr>
                                        <p:cTn id="21" dur="500"/>
                                        <p:tgtEl>
                                          <p:spTgt spid="107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8" grpId="0" autoUpdateAnimBg="0"/>
      <p:bldP spid="107418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62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62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62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62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623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623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6234"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6235"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6236" name="Rectangle 12"/>
          <p:cNvSpPr>
            <a:spLocks noChangeArrowheads="1"/>
          </p:cNvSpPr>
          <p:nvPr/>
        </p:nvSpPr>
        <p:spPr bwMode="auto">
          <a:xfrm>
            <a:off x="5029200" y="1660525"/>
            <a:ext cx="36830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sympathetic nervous system causes the release of hormones, such as epinephrine and norepinephrine, that results in the fight-or-flight response.</a:t>
            </a:r>
          </a:p>
        </p:txBody>
      </p:sp>
      <p:sp>
        <p:nvSpPr>
          <p:cNvPr id="1076242" name="Rectangle 18"/>
          <p:cNvSpPr>
            <a:spLocks noChangeArrowheads="1"/>
          </p:cNvSpPr>
          <p:nvPr/>
        </p:nvSpPr>
        <p:spPr bwMode="auto">
          <a:xfrm>
            <a:off x="431800" y="4724400"/>
            <a:ext cx="4445000" cy="124460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b="0">
                <a:solidFill>
                  <a:schemeClr val="tx1"/>
                </a:solidFill>
                <a:latin typeface="Times" charset="0"/>
              </a:rPr>
              <a:t>A fight-or-flight response can occur when you see a rattlesnake.</a:t>
            </a:r>
          </a:p>
        </p:txBody>
      </p:sp>
      <p:sp>
        <p:nvSpPr>
          <p:cNvPr id="1076243" name="Text Box 19"/>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6244" name="Picture 20" descr="C36-01P rattlesnake"/>
          <p:cNvPicPr>
            <a:picLocks noChangeAspect="1" noChangeArrowheads="1"/>
          </p:cNvPicPr>
          <p:nvPr/>
        </p:nvPicPr>
        <p:blipFill>
          <a:blip r:embed="rId12" cstate="print"/>
          <a:srcRect/>
          <a:stretch>
            <a:fillRect/>
          </a:stretch>
        </p:blipFill>
        <p:spPr bwMode="auto">
          <a:xfrm>
            <a:off x="1066800" y="1639888"/>
            <a:ext cx="3657600" cy="3008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6236"/>
                                        </p:tgtEl>
                                        <p:attrNameLst>
                                          <p:attrName>style.visibility</p:attrName>
                                        </p:attrNameLst>
                                      </p:cBhvr>
                                      <p:to>
                                        <p:strVal val="visible"/>
                                      </p:to>
                                    </p:set>
                                    <p:animEffect transition="in" filter="box(out)">
                                      <p:cBhvr>
                                        <p:cTn id="7" dur="500"/>
                                        <p:tgtEl>
                                          <p:spTgt spid="10762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76242"/>
                                        </p:tgtEl>
                                        <p:attrNameLst>
                                          <p:attrName>style.visibility</p:attrName>
                                        </p:attrNameLst>
                                      </p:cBhvr>
                                      <p:to>
                                        <p:strVal val="visible"/>
                                      </p:to>
                                    </p:set>
                                    <p:animEffect transition="in" filter="box(out)">
                                      <p:cBhvr>
                                        <p:cTn id="12" dur="500"/>
                                        <p:tgtEl>
                                          <p:spTgt spid="107624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76228"/>
                                        </p:tgtEl>
                                        <p:attrNameLst>
                                          <p:attrName>style.visibility</p:attrName>
                                        </p:attrNameLst>
                                      </p:cBhvr>
                                      <p:to>
                                        <p:strVal val="visible"/>
                                      </p:to>
                                    </p:set>
                                    <p:animEffect transition="in" filter="box(out)">
                                      <p:cBhvr>
                                        <p:cTn id="16" dur="500"/>
                                        <p:tgtEl>
                                          <p:spTgt spid="1076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36" grpId="0" autoUpdateAnimBg="0"/>
      <p:bldP spid="107624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4739" name="Rectangle 3"/>
          <p:cNvSpPr>
            <a:spLocks noChangeArrowheads="1"/>
          </p:cNvSpPr>
          <p:nvPr/>
        </p:nvSpPr>
        <p:spPr bwMode="auto">
          <a:xfrm>
            <a:off x="0" y="2057400"/>
            <a:ext cx="8153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One function of skin is to help maintain </a:t>
            </a:r>
            <a:r>
              <a:rPr lang="en-US" sz="3200" b="1" dirty="0">
                <a:solidFill>
                  <a:srgbClr val="FF0000"/>
                </a:solidFill>
                <a:latin typeface="Times" charset="0"/>
              </a:rPr>
              <a:t>homeostasis</a:t>
            </a:r>
            <a:r>
              <a:rPr lang="en-US" sz="3200" dirty="0">
                <a:solidFill>
                  <a:schemeClr val="tx1"/>
                </a:solidFill>
                <a:latin typeface="Times" charset="0"/>
              </a:rPr>
              <a:t> by regulating your internal body temperature.</a:t>
            </a:r>
          </a:p>
        </p:txBody>
      </p:sp>
      <p:sp>
        <p:nvSpPr>
          <p:cNvPr id="884740" name="Rectangle 4"/>
          <p:cNvSpPr>
            <a:spLocks noChangeArrowheads="1"/>
          </p:cNvSpPr>
          <p:nvPr/>
        </p:nvSpPr>
        <p:spPr bwMode="auto">
          <a:xfrm>
            <a:off x="0" y="3743325"/>
            <a:ext cx="79248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your body temperature rises, the many small blood vessels in the dermis dilate, blood flow increases, and body heat is lost by radiation.</a:t>
            </a:r>
          </a:p>
        </p:txBody>
      </p:sp>
      <p:sp>
        <p:nvSpPr>
          <p:cNvPr id="884741" name="Text Box 5"/>
          <p:cNvSpPr txBox="1">
            <a:spLocks noChangeArrowheads="1"/>
          </p:cNvSpPr>
          <p:nvPr/>
        </p:nvSpPr>
        <p:spPr bwMode="auto">
          <a:xfrm>
            <a:off x="565150" y="938213"/>
            <a:ext cx="7893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#2. Functions </a:t>
            </a:r>
            <a:r>
              <a:rPr lang="en-US" sz="3600" b="1" dirty="0">
                <a:solidFill>
                  <a:schemeClr val="tx2"/>
                </a:solidFill>
                <a:latin typeface="Times" charset="0"/>
              </a:rPr>
              <a:t>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47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4749"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box(out)">
                                      <p:cBhvr>
                                        <p:cTn id="12" dur="500"/>
                                        <p:tgtEl>
                                          <p:spTgt spid="88474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42"/>
                                        </p:tgtEl>
                                        <p:attrNameLst>
                                          <p:attrName>style.visibility</p:attrName>
                                        </p:attrNameLst>
                                      </p:cBhvr>
                                      <p:to>
                                        <p:strVal val="visible"/>
                                      </p:to>
                                    </p:set>
                                    <p:animEffect transition="in" filter="box(out)">
                                      <p:cBhvr>
                                        <p:cTn id="16" dur="500"/>
                                        <p:tgtEl>
                                          <p:spTgt spid="88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0"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7251"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72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72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72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72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72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72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7258"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7259"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7260" name="Rectangle 12"/>
          <p:cNvSpPr>
            <a:spLocks noChangeArrowheads="1"/>
          </p:cNvSpPr>
          <p:nvPr/>
        </p:nvSpPr>
        <p:spPr bwMode="auto">
          <a:xfrm>
            <a:off x="533400" y="1870075"/>
            <a:ext cx="81534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parasympathetic nervous system</a:t>
            </a:r>
            <a:r>
              <a:rPr lang="en-US" altLang="en-US" sz="3200" b="0">
                <a:solidFill>
                  <a:schemeClr val="tx1"/>
                </a:solidFill>
                <a:latin typeface="Times" charset="0"/>
              </a:rPr>
              <a:t> on the other hand, controls many of the body’s internal functions when it is at rest.</a:t>
            </a:r>
          </a:p>
        </p:txBody>
      </p:sp>
      <p:sp>
        <p:nvSpPr>
          <p:cNvPr id="1077262" name="Rectangle 14"/>
          <p:cNvSpPr>
            <a:spLocks noChangeArrowheads="1"/>
          </p:cNvSpPr>
          <p:nvPr/>
        </p:nvSpPr>
        <p:spPr bwMode="auto">
          <a:xfrm>
            <a:off x="533400" y="36988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Both the sympathetic and parasympathetic systems send signals to the same internal organs.</a:t>
            </a:r>
          </a:p>
        </p:txBody>
      </p:sp>
      <p:pic>
        <p:nvPicPr>
          <p:cNvPr id="1077263" name="Picture 15" descr="audio image blue">
            <a:hlinkClick r:id="" action="ppaction://noaction">
              <a:snd r:embed="rId12" name="36-ParasympatheticNrvSys.WAV"/>
            </a:hlinkClick>
          </p:cNvPr>
          <p:cNvPicPr>
            <a:picLocks noChangeAspect="1" noChangeArrowheads="1"/>
          </p:cNvPicPr>
          <p:nvPr/>
        </p:nvPicPr>
        <p:blipFill>
          <a:blip r:embed="rId13" cstate="print"/>
          <a:srcRect/>
          <a:stretch>
            <a:fillRect/>
          </a:stretch>
        </p:blipFill>
        <p:spPr bwMode="auto">
          <a:xfrm>
            <a:off x="6808788" y="286543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7260"/>
                                        </p:tgtEl>
                                        <p:attrNameLst>
                                          <p:attrName>style.visibility</p:attrName>
                                        </p:attrNameLst>
                                      </p:cBhvr>
                                      <p:to>
                                        <p:strVal val="visible"/>
                                      </p:to>
                                    </p:set>
                                    <p:animEffect transition="in" filter="box(out)">
                                      <p:cBhvr>
                                        <p:cTn id="7" dur="500"/>
                                        <p:tgtEl>
                                          <p:spTgt spid="10772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7263"/>
                                        </p:tgtEl>
                                        <p:attrNameLst>
                                          <p:attrName>style.visibility</p:attrName>
                                        </p:attrNameLst>
                                      </p:cBhvr>
                                      <p:to>
                                        <p:strVal val="visible"/>
                                      </p:to>
                                    </p:set>
                                    <p:animEffect transition="in" filter="box(out)">
                                      <p:cBhvr>
                                        <p:cTn id="12" dur="500"/>
                                        <p:tgtEl>
                                          <p:spTgt spid="107726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7262"/>
                                        </p:tgtEl>
                                        <p:attrNameLst>
                                          <p:attrName>style.visibility</p:attrName>
                                        </p:attrNameLst>
                                      </p:cBhvr>
                                      <p:to>
                                        <p:strVal val="visible"/>
                                      </p:to>
                                    </p:set>
                                    <p:animEffect transition="in" filter="box(out)">
                                      <p:cBhvr>
                                        <p:cTn id="17" dur="500"/>
                                        <p:tgtEl>
                                          <p:spTgt spid="107726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7252"/>
                                        </p:tgtEl>
                                        <p:attrNameLst>
                                          <p:attrName>style.visibility</p:attrName>
                                        </p:attrNameLst>
                                      </p:cBhvr>
                                      <p:to>
                                        <p:strVal val="visible"/>
                                      </p:to>
                                    </p:set>
                                    <p:animEffect transition="in" filter="box(out)">
                                      <p:cBhvr>
                                        <p:cTn id="21" dur="500"/>
                                        <p:tgtEl>
                                          <p:spTgt spid="10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60" grpId="0" autoUpdateAnimBg="0"/>
      <p:bldP spid="1077262"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82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8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8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8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828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828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8282"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8283"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pic>
        <p:nvPicPr>
          <p:cNvPr id="1078287" name="Picture 15" descr="fig"/>
          <p:cNvPicPr>
            <a:picLocks noChangeAspect="1" noChangeArrowheads="1"/>
          </p:cNvPicPr>
          <p:nvPr/>
        </p:nvPicPr>
        <p:blipFill>
          <a:blip r:embed="rId12" cstate="print"/>
          <a:srcRect/>
          <a:stretch>
            <a:fillRect/>
          </a:stretch>
        </p:blipFill>
        <p:spPr bwMode="auto">
          <a:xfrm>
            <a:off x="3084513" y="914400"/>
            <a:ext cx="4764087" cy="4914900"/>
          </a:xfrm>
          <a:prstGeom prst="rect">
            <a:avLst/>
          </a:prstGeom>
          <a:noFill/>
        </p:spPr>
      </p:pic>
      <p:sp>
        <p:nvSpPr>
          <p:cNvPr id="1078291" name="Rectangle 19"/>
          <p:cNvSpPr>
            <a:spLocks noChangeArrowheads="1"/>
          </p:cNvSpPr>
          <p:nvPr/>
        </p:nvSpPr>
        <p:spPr bwMode="auto">
          <a:xfrm>
            <a:off x="4559300" y="866775"/>
            <a:ext cx="1231900" cy="476250"/>
          </a:xfrm>
          <a:prstGeom prst="rect">
            <a:avLst/>
          </a:prstGeom>
          <a:solidFill>
            <a:srgbClr val="99CCFF"/>
          </a:solidFill>
          <a:ln w="9525">
            <a:noFill/>
            <a:miter lim="800000"/>
            <a:headEnd/>
            <a:tailEnd/>
          </a:ln>
          <a:effectLst/>
        </p:spPr>
        <p:txBody>
          <a:bodyPr anchor="ctr">
            <a:spAutoFit/>
          </a:bodyPr>
          <a:lstStyle/>
          <a:p>
            <a:pPr algn="ctr"/>
            <a:endParaRPr lang="en-US" altLang="en-US">
              <a:latin typeface="Times" charset="0"/>
            </a:endParaRPr>
          </a:p>
        </p:txBody>
      </p:sp>
      <p:sp>
        <p:nvSpPr>
          <p:cNvPr id="1078292" name="Text Box 20"/>
          <p:cNvSpPr txBox="1">
            <a:spLocks noChangeArrowheads="1"/>
          </p:cNvSpPr>
          <p:nvPr/>
        </p:nvSpPr>
        <p:spPr bwMode="auto">
          <a:xfrm>
            <a:off x="3949700" y="1509713"/>
            <a:ext cx="930275" cy="954107"/>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Central Nervous System (CNS)</a:t>
            </a:r>
          </a:p>
        </p:txBody>
      </p:sp>
      <p:sp>
        <p:nvSpPr>
          <p:cNvPr id="1078293" name="Text Box 21"/>
          <p:cNvSpPr txBox="1">
            <a:spLocks noChangeArrowheads="1"/>
          </p:cNvSpPr>
          <p:nvPr/>
        </p:nvSpPr>
        <p:spPr bwMode="auto">
          <a:xfrm>
            <a:off x="5334000" y="1549400"/>
            <a:ext cx="1235075" cy="738664"/>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Peripheral Nervous System (PNS</a:t>
            </a:r>
            <a:r>
              <a:rPr lang="en-US" altLang="en-US" sz="1400" dirty="0">
                <a:solidFill>
                  <a:schemeClr val="bg1"/>
                </a:solidFill>
                <a:latin typeface="Times" charset="0"/>
              </a:rPr>
              <a:t>)</a:t>
            </a:r>
          </a:p>
        </p:txBody>
      </p:sp>
      <p:sp>
        <p:nvSpPr>
          <p:cNvPr id="1078294" name="Text Box 22"/>
          <p:cNvSpPr txBox="1">
            <a:spLocks noChangeArrowheads="1"/>
          </p:cNvSpPr>
          <p:nvPr/>
        </p:nvSpPr>
        <p:spPr bwMode="auto">
          <a:xfrm>
            <a:off x="4038600" y="2781300"/>
            <a:ext cx="1219200" cy="1538883"/>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Somatic Nervous System</a:t>
            </a:r>
            <a:r>
              <a:rPr lang="en-US" altLang="en-US" sz="1600" dirty="0">
                <a:solidFill>
                  <a:srgbClr val="FF0000"/>
                </a:solidFill>
                <a:latin typeface="Times" charset="0"/>
              </a:rPr>
              <a:t> </a:t>
            </a:r>
            <a:r>
              <a:rPr lang="en-US" altLang="en-US" sz="1000" dirty="0">
                <a:solidFill>
                  <a:srgbClr val="FF0000"/>
                </a:solidFill>
                <a:latin typeface="Times" charset="0"/>
              </a:rPr>
              <a:t>(</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and from skin and skeletal muscles.</a:t>
            </a:r>
          </a:p>
        </p:txBody>
      </p:sp>
      <p:sp>
        <p:nvSpPr>
          <p:cNvPr id="1078295" name="Text Box 23"/>
          <p:cNvSpPr txBox="1">
            <a:spLocks noChangeArrowheads="1"/>
          </p:cNvSpPr>
          <p:nvPr/>
        </p:nvSpPr>
        <p:spPr bwMode="auto">
          <a:xfrm>
            <a:off x="4695825" y="850900"/>
            <a:ext cx="930275" cy="52322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Nervous System</a:t>
            </a:r>
          </a:p>
        </p:txBody>
      </p:sp>
      <p:sp>
        <p:nvSpPr>
          <p:cNvPr id="1078296" name="Text Box 24"/>
          <p:cNvSpPr txBox="1">
            <a:spLocks noChangeArrowheads="1"/>
          </p:cNvSpPr>
          <p:nvPr/>
        </p:nvSpPr>
        <p:spPr bwMode="auto">
          <a:xfrm>
            <a:off x="5486400" y="2932113"/>
            <a:ext cx="1219200" cy="1231106"/>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Autonomic Nervous System</a:t>
            </a:r>
            <a:r>
              <a:rPr lang="en-US" altLang="en-US" sz="1600" dirty="0">
                <a:solidFill>
                  <a:srgbClr val="FF0000"/>
                </a:solidFill>
                <a:latin typeface="Times" charset="0"/>
              </a:rPr>
              <a:t> </a:t>
            </a:r>
            <a:r>
              <a:rPr lang="en-US" altLang="en-US" sz="1000" dirty="0">
                <a:solidFill>
                  <a:srgbClr val="FF0000"/>
                </a:solidFill>
                <a:latin typeface="Times" charset="0"/>
              </a:rPr>
              <a:t>(in</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internal organs.</a:t>
            </a:r>
          </a:p>
        </p:txBody>
      </p:sp>
      <p:sp>
        <p:nvSpPr>
          <p:cNvPr id="1078297" name="Text Box 25"/>
          <p:cNvSpPr txBox="1">
            <a:spLocks noChangeArrowheads="1"/>
          </p:cNvSpPr>
          <p:nvPr/>
        </p:nvSpPr>
        <p:spPr bwMode="auto">
          <a:xfrm>
            <a:off x="3200400" y="4887913"/>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in times of stress.</a:t>
            </a:r>
          </a:p>
        </p:txBody>
      </p:sp>
      <p:sp>
        <p:nvSpPr>
          <p:cNvPr id="1078298" name="Text Box 26"/>
          <p:cNvSpPr txBox="1">
            <a:spLocks noChangeArrowheads="1"/>
          </p:cNvSpPr>
          <p:nvPr/>
        </p:nvSpPr>
        <p:spPr bwMode="auto">
          <a:xfrm>
            <a:off x="5334000" y="4889500"/>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Parasympathetic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when body is at rest</a:t>
            </a:r>
          </a:p>
        </p:txBody>
      </p:sp>
      <p:sp>
        <p:nvSpPr>
          <p:cNvPr id="1078300" name="Text Box 28"/>
          <p:cNvSpPr txBox="1">
            <a:spLocks noChangeArrowheads="1"/>
          </p:cNvSpPr>
          <p:nvPr/>
        </p:nvSpPr>
        <p:spPr bwMode="auto">
          <a:xfrm>
            <a:off x="565150" y="914400"/>
            <a:ext cx="2559050" cy="20669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8301" name="Picture 29" descr="audio image blue">
            <a:hlinkClick r:id="" action="ppaction://noaction">
              <a:snd r:embed="rId13" name="36-48.WAV"/>
            </a:hlinkClick>
          </p:cNvPr>
          <p:cNvPicPr>
            <a:picLocks noChangeAspect="1" noChangeArrowheads="1"/>
          </p:cNvPicPr>
          <p:nvPr/>
        </p:nvPicPr>
        <p:blipFill>
          <a:blip r:embed="rId14" cstate="print"/>
          <a:srcRect/>
          <a:stretch>
            <a:fillRect/>
          </a:stretch>
        </p:blipFill>
        <p:spPr bwMode="auto">
          <a:xfrm>
            <a:off x="2057400" y="2514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8301"/>
                                        </p:tgtEl>
                                        <p:attrNameLst>
                                          <p:attrName>style.visibility</p:attrName>
                                        </p:attrNameLst>
                                      </p:cBhvr>
                                      <p:to>
                                        <p:strVal val="visible"/>
                                      </p:to>
                                    </p:set>
                                    <p:animEffect transition="in" filter="box(out)">
                                      <p:cBhvr>
                                        <p:cTn id="7" dur="500"/>
                                        <p:tgtEl>
                                          <p:spTgt spid="10783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78276"/>
                                        </p:tgtEl>
                                        <p:attrNameLst>
                                          <p:attrName>style.visibility</p:attrName>
                                        </p:attrNameLst>
                                      </p:cBhvr>
                                      <p:to>
                                        <p:strVal val="visible"/>
                                      </p:to>
                                    </p:set>
                                    <p:animEffect transition="in" filter="box(out)">
                                      <p:cBhvr>
                                        <p:cTn id="11" dur="500"/>
                                        <p:tgtEl>
                                          <p:spTgt spid="107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85" name="Picture 33" descr="fig"/>
          <p:cNvPicPr>
            <a:picLocks noChangeAspect="1" noChangeArrowheads="1"/>
          </p:cNvPicPr>
          <p:nvPr/>
        </p:nvPicPr>
        <p:blipFill>
          <a:blip r:embed="rId2" cstate="print"/>
          <a:srcRect/>
          <a:stretch>
            <a:fillRect/>
          </a:stretch>
        </p:blipFill>
        <p:spPr bwMode="auto">
          <a:xfrm>
            <a:off x="533400" y="1187450"/>
            <a:ext cx="7416800" cy="4746625"/>
          </a:xfrm>
          <a:prstGeom prst="rect">
            <a:avLst/>
          </a:prstGeom>
          <a:noFill/>
        </p:spPr>
      </p:pic>
      <p:sp>
        <p:nvSpPr>
          <p:cNvPr id="1073186" name="Text Box 34"/>
          <p:cNvSpPr txBox="1">
            <a:spLocks noChangeArrowheads="1"/>
          </p:cNvSpPr>
          <p:nvPr/>
        </p:nvSpPr>
        <p:spPr bwMode="auto">
          <a:xfrm>
            <a:off x="898525" y="903288"/>
            <a:ext cx="1612900" cy="339725"/>
          </a:xfrm>
          <a:prstGeom prst="rect">
            <a:avLst/>
          </a:prstGeom>
          <a:noFill/>
          <a:ln w="9525">
            <a:noFill/>
            <a:miter lim="800000"/>
            <a:headEnd/>
            <a:tailEnd/>
          </a:ln>
          <a:effectLst/>
        </p:spPr>
        <p:txBody>
          <a:bodyPr wrap="none">
            <a:spAutoFit/>
          </a:bodyPr>
          <a:lstStyle/>
          <a:p>
            <a:r>
              <a:rPr lang="en-US" altLang="en-US" sz="1800" b="0">
                <a:solidFill>
                  <a:schemeClr val="tx1"/>
                </a:solidFill>
                <a:latin typeface="Times" charset="0"/>
              </a:rPr>
              <a:t>Sensory neuron</a:t>
            </a:r>
          </a:p>
        </p:txBody>
      </p:sp>
      <p:sp>
        <p:nvSpPr>
          <p:cNvPr id="1073187" name="Line 35"/>
          <p:cNvSpPr>
            <a:spLocks noChangeShapeType="1"/>
          </p:cNvSpPr>
          <p:nvPr/>
        </p:nvSpPr>
        <p:spPr bwMode="auto">
          <a:xfrm>
            <a:off x="1581150" y="1209675"/>
            <a:ext cx="381000" cy="457200"/>
          </a:xfrm>
          <a:prstGeom prst="line">
            <a:avLst/>
          </a:prstGeom>
          <a:noFill/>
          <a:ln w="28575">
            <a:solidFill>
              <a:srgbClr val="F70B38"/>
            </a:solidFill>
            <a:round/>
            <a:headEnd/>
            <a:tailEnd/>
          </a:ln>
          <a:effectLst/>
        </p:spPr>
        <p:txBody>
          <a:bodyPr wrap="none" anchor="ctr">
            <a:spAutoFit/>
          </a:bodyPr>
          <a:lstStyle/>
          <a:p>
            <a:endParaRPr lang="en-US"/>
          </a:p>
        </p:txBody>
      </p:sp>
      <p:sp>
        <p:nvSpPr>
          <p:cNvPr id="1073188" name="Text Box 36"/>
          <p:cNvSpPr txBox="1">
            <a:spLocks noChangeArrowheads="1"/>
          </p:cNvSpPr>
          <p:nvPr/>
        </p:nvSpPr>
        <p:spPr bwMode="auto">
          <a:xfrm>
            <a:off x="4038600" y="2384425"/>
            <a:ext cx="1316038"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Direction of impulse</a:t>
            </a:r>
          </a:p>
        </p:txBody>
      </p:sp>
      <p:sp>
        <p:nvSpPr>
          <p:cNvPr id="1073189" name="Line 37"/>
          <p:cNvSpPr>
            <a:spLocks noChangeShapeType="1"/>
          </p:cNvSpPr>
          <p:nvPr/>
        </p:nvSpPr>
        <p:spPr bwMode="auto">
          <a:xfrm>
            <a:off x="3752850" y="2238375"/>
            <a:ext cx="361950" cy="276225"/>
          </a:xfrm>
          <a:prstGeom prst="line">
            <a:avLst/>
          </a:prstGeom>
          <a:noFill/>
          <a:ln w="28575">
            <a:solidFill>
              <a:schemeClr val="tx1"/>
            </a:solidFill>
            <a:round/>
            <a:headEnd/>
            <a:tailEnd/>
          </a:ln>
          <a:effectLst/>
        </p:spPr>
        <p:txBody>
          <a:bodyPr anchor="ctr">
            <a:spAutoFit/>
          </a:bodyPr>
          <a:lstStyle/>
          <a:p>
            <a:endParaRPr lang="en-US"/>
          </a:p>
        </p:txBody>
      </p:sp>
      <p:sp>
        <p:nvSpPr>
          <p:cNvPr id="1073190" name="Line 38"/>
          <p:cNvSpPr>
            <a:spLocks noChangeShapeType="1"/>
          </p:cNvSpPr>
          <p:nvPr/>
        </p:nvSpPr>
        <p:spPr bwMode="auto">
          <a:xfrm>
            <a:off x="1066800" y="1685925"/>
            <a:ext cx="285750" cy="600075"/>
          </a:xfrm>
          <a:prstGeom prst="line">
            <a:avLst/>
          </a:prstGeom>
          <a:noFill/>
          <a:ln w="28575">
            <a:solidFill>
              <a:srgbClr val="F70B38"/>
            </a:solidFill>
            <a:round/>
            <a:headEnd/>
            <a:tailEnd/>
          </a:ln>
          <a:effectLst/>
        </p:spPr>
        <p:txBody>
          <a:bodyPr anchor="ctr">
            <a:spAutoFit/>
          </a:bodyPr>
          <a:lstStyle/>
          <a:p>
            <a:endParaRPr lang="en-US"/>
          </a:p>
        </p:txBody>
      </p:sp>
      <p:sp>
        <p:nvSpPr>
          <p:cNvPr id="1073191" name="Text Box 39"/>
          <p:cNvSpPr txBox="1">
            <a:spLocks noChangeArrowheads="1"/>
          </p:cNvSpPr>
          <p:nvPr/>
        </p:nvSpPr>
        <p:spPr bwMode="auto">
          <a:xfrm>
            <a:off x="1066800" y="2940050"/>
            <a:ext cx="11430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Motor neuron</a:t>
            </a:r>
          </a:p>
        </p:txBody>
      </p:sp>
      <p:sp>
        <p:nvSpPr>
          <p:cNvPr id="1073192" name="Line 40"/>
          <p:cNvSpPr>
            <a:spLocks noChangeShapeType="1"/>
          </p:cNvSpPr>
          <p:nvPr/>
        </p:nvSpPr>
        <p:spPr bwMode="auto">
          <a:xfrm>
            <a:off x="1447800" y="2438400"/>
            <a:ext cx="76200" cy="533400"/>
          </a:xfrm>
          <a:prstGeom prst="line">
            <a:avLst/>
          </a:prstGeom>
          <a:noFill/>
          <a:ln w="28575">
            <a:solidFill>
              <a:srgbClr val="F70B38"/>
            </a:solidFill>
            <a:round/>
            <a:headEnd/>
            <a:tailEnd/>
          </a:ln>
          <a:effectLst/>
        </p:spPr>
        <p:txBody>
          <a:bodyPr anchor="ctr">
            <a:spAutoFit/>
          </a:bodyPr>
          <a:lstStyle/>
          <a:p>
            <a:endParaRPr lang="en-US"/>
          </a:p>
        </p:txBody>
      </p:sp>
      <p:sp>
        <p:nvSpPr>
          <p:cNvPr id="1073193" name="Text Box 41"/>
          <p:cNvSpPr txBox="1">
            <a:spLocks noChangeArrowheads="1"/>
          </p:cNvSpPr>
          <p:nvPr/>
        </p:nvSpPr>
        <p:spPr bwMode="auto">
          <a:xfrm>
            <a:off x="1600200" y="3930650"/>
            <a:ext cx="2514600"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Flexor muscle contracts and withdraws part  being stimulated</a:t>
            </a:r>
          </a:p>
        </p:txBody>
      </p:sp>
      <p:sp>
        <p:nvSpPr>
          <p:cNvPr id="1073194" name="Line 42"/>
          <p:cNvSpPr>
            <a:spLocks noChangeShapeType="1"/>
          </p:cNvSpPr>
          <p:nvPr/>
        </p:nvSpPr>
        <p:spPr bwMode="auto">
          <a:xfrm flipH="1">
            <a:off x="2971800" y="2590800"/>
            <a:ext cx="457200" cy="1371600"/>
          </a:xfrm>
          <a:prstGeom prst="line">
            <a:avLst/>
          </a:prstGeom>
          <a:noFill/>
          <a:ln w="28575">
            <a:solidFill>
              <a:schemeClr val="tx1"/>
            </a:solidFill>
            <a:round/>
            <a:headEnd/>
            <a:tailEnd/>
          </a:ln>
          <a:effectLst/>
        </p:spPr>
        <p:txBody>
          <a:bodyPr anchor="ctr">
            <a:spAutoFit/>
          </a:bodyPr>
          <a:lstStyle/>
          <a:p>
            <a:endParaRPr lang="en-US"/>
          </a:p>
        </p:txBody>
      </p:sp>
      <p:sp>
        <p:nvSpPr>
          <p:cNvPr id="1073195" name="Text Box 43"/>
          <p:cNvSpPr txBox="1">
            <a:spLocks noChangeArrowheads="1"/>
          </p:cNvSpPr>
          <p:nvPr/>
        </p:nvSpPr>
        <p:spPr bwMode="auto">
          <a:xfrm>
            <a:off x="6616700" y="3927475"/>
            <a:ext cx="2390398"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Pain receptors in skin</a:t>
            </a:r>
          </a:p>
        </p:txBody>
      </p:sp>
      <p:sp>
        <p:nvSpPr>
          <p:cNvPr id="1073196" name="Line 44"/>
          <p:cNvSpPr>
            <a:spLocks noChangeShapeType="1"/>
          </p:cNvSpPr>
          <p:nvPr/>
        </p:nvSpPr>
        <p:spPr bwMode="auto">
          <a:xfrm flipV="1">
            <a:off x="5819775" y="4095750"/>
            <a:ext cx="838200" cy="685800"/>
          </a:xfrm>
          <a:prstGeom prst="line">
            <a:avLst/>
          </a:prstGeom>
          <a:noFill/>
          <a:ln w="28575">
            <a:solidFill>
              <a:schemeClr val="tx1"/>
            </a:solidFill>
            <a:round/>
            <a:headEnd/>
            <a:tailEnd/>
          </a:ln>
          <a:effectLst/>
        </p:spPr>
        <p:txBody>
          <a:bodyPr anchor="ctr">
            <a:spAutoFit/>
          </a:bodyPr>
          <a:lstStyle/>
          <a:p>
            <a:endParaRPr lang="en-US"/>
          </a:p>
        </p:txBody>
      </p:sp>
      <p:sp>
        <p:nvSpPr>
          <p:cNvPr id="1073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3155" name="Text Box 3"/>
          <p:cNvSpPr txBox="1">
            <a:spLocks noChangeArrowheads="1"/>
          </p:cNvSpPr>
          <p:nvPr/>
        </p:nvSpPr>
        <p:spPr bwMode="auto">
          <a:xfrm>
            <a:off x="4191000" y="901700"/>
            <a:ext cx="377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a:solidFill>
                  <a:schemeClr val="tx2"/>
                </a:solidFill>
                <a:latin typeface="Times" charset="0"/>
              </a:rPr>
              <a:t>Reflexes in the somatic system</a:t>
            </a:r>
          </a:p>
        </p:txBody>
      </p:sp>
      <p:pic>
        <p:nvPicPr>
          <p:cNvPr id="1073184" name="Picture 32" descr="audio image blue">
            <a:hlinkClick r:id="" action="ppaction://noaction">
              <a:snd r:embed="rId3" name="36-43.WAV"/>
            </a:hlinkClick>
          </p:cNvPr>
          <p:cNvPicPr>
            <a:picLocks noChangeAspect="1" noChangeArrowheads="1"/>
          </p:cNvPicPr>
          <p:nvPr/>
        </p:nvPicPr>
        <p:blipFill>
          <a:blip r:embed="rId4" cstate="print"/>
          <a:srcRect/>
          <a:stretch>
            <a:fillRect/>
          </a:stretch>
        </p:blipFill>
        <p:spPr bwMode="auto">
          <a:xfrm>
            <a:off x="7620000" y="14747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3184"/>
                                        </p:tgtEl>
                                        <p:attrNameLst>
                                          <p:attrName>style.visibility</p:attrName>
                                        </p:attrNameLst>
                                      </p:cBhvr>
                                      <p:to>
                                        <p:strVal val="visible"/>
                                      </p:to>
                                    </p:set>
                                    <p:animEffect transition="in" filter="box(out)">
                                      <p:cBhvr>
                                        <p:cTn id="7" dur="500"/>
                                        <p:tgtEl>
                                          <p:spTgt spid="1073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16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160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16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160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216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21609" name="Text Box 9"/>
          <p:cNvSpPr txBox="1">
            <a:spLocks noChangeArrowheads="1"/>
          </p:cNvSpPr>
          <p:nvPr/>
        </p:nvSpPr>
        <p:spPr bwMode="auto">
          <a:xfrm>
            <a:off x="-31750" y="2667000"/>
            <a:ext cx="2800350" cy="1079500"/>
          </a:xfrm>
          <a:prstGeom prst="rect">
            <a:avLst/>
          </a:prstGeom>
          <a:noFill/>
          <a:ln w="9525">
            <a:noFill/>
            <a:miter lim="800000"/>
            <a:headEnd/>
            <a:tailEnd/>
          </a:ln>
          <a:effectLst/>
        </p:spPr>
        <p:txBody>
          <a:bodyPr>
            <a:spAutoFit/>
          </a:bodyPr>
          <a:lstStyle/>
          <a:p>
            <a:pPr algn="ctr"/>
            <a:r>
              <a:rPr lang="en-US" sz="3600">
                <a:solidFill>
                  <a:schemeClr val="tx2"/>
                </a:solidFill>
              </a:rPr>
              <a:t>Nervous System</a:t>
            </a:r>
          </a:p>
        </p:txBody>
      </p:sp>
      <p:pic>
        <p:nvPicPr>
          <p:cNvPr id="92161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21611" name="Picture 11" descr="Chpt36"/>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21612" name="Picture 12" descr="Nervous system"/>
          <p:cNvPicPr>
            <a:picLocks noChangeAspect="1" noChangeArrowheads="1"/>
          </p:cNvPicPr>
          <p:nvPr/>
        </p:nvPicPr>
        <p:blipFill>
          <a:blip r:embed="rId12" cstate="print"/>
          <a:srcRect/>
          <a:stretch>
            <a:fillRect/>
          </a:stretch>
        </p:blipFill>
        <p:spPr bwMode="auto">
          <a:xfrm>
            <a:off x="2406650" y="855663"/>
            <a:ext cx="5670550" cy="479583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1605"/>
                                        </p:tgtEl>
                                        <p:attrNameLst>
                                          <p:attrName>style.visibility</p:attrName>
                                        </p:attrNameLst>
                                      </p:cBhvr>
                                      <p:to>
                                        <p:strVal val="visible"/>
                                      </p:to>
                                    </p:set>
                                    <p:animEffect transition="in" filter="box(out)">
                                      <p:cBhvr>
                                        <p:cTn id="1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63" name="Picture 27" descr="fig"/>
          <p:cNvPicPr>
            <a:picLocks noChangeAspect="1" noChangeArrowheads="1"/>
          </p:cNvPicPr>
          <p:nvPr/>
        </p:nvPicPr>
        <p:blipFill>
          <a:blip r:embed="rId2" cstate="print"/>
          <a:srcRect/>
          <a:stretch>
            <a:fillRect/>
          </a:stretch>
        </p:blipFill>
        <p:spPr bwMode="auto">
          <a:xfrm>
            <a:off x="533400" y="1295400"/>
            <a:ext cx="6781800" cy="5257800"/>
          </a:xfrm>
          <a:prstGeom prst="rect">
            <a:avLst/>
          </a:prstGeom>
          <a:noFill/>
        </p:spPr>
      </p:pic>
      <p:sp>
        <p:nvSpPr>
          <p:cNvPr id="1038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8340" name="Text Box 4"/>
          <p:cNvSpPr txBox="1">
            <a:spLocks noChangeArrowheads="1"/>
          </p:cNvSpPr>
          <p:nvPr/>
        </p:nvSpPr>
        <p:spPr bwMode="auto">
          <a:xfrm>
            <a:off x="7137400" y="788988"/>
            <a:ext cx="2006600" cy="1754326"/>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ctr"/>
            <a:r>
              <a:rPr lang="en-US" altLang="en-US" sz="3600" dirty="0">
                <a:solidFill>
                  <a:schemeClr val="tx2"/>
                </a:solidFill>
                <a:latin typeface="Times" charset="0"/>
              </a:rPr>
              <a:t>A neuron at rest</a:t>
            </a:r>
          </a:p>
        </p:txBody>
      </p:sp>
      <p:pic>
        <p:nvPicPr>
          <p:cNvPr id="10383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83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83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83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83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834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834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3834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38351" name="Text Box 15"/>
          <p:cNvSpPr txBox="1">
            <a:spLocks noChangeArrowheads="1"/>
          </p:cNvSpPr>
          <p:nvPr/>
        </p:nvSpPr>
        <p:spPr bwMode="auto">
          <a:xfrm>
            <a:off x="457200" y="2860675"/>
            <a:ext cx="2121093"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Plasma membrane</a:t>
            </a:r>
          </a:p>
        </p:txBody>
      </p:sp>
      <p:sp>
        <p:nvSpPr>
          <p:cNvPr id="1038352" name="Line 16"/>
          <p:cNvSpPr>
            <a:spLocks noChangeShapeType="1"/>
          </p:cNvSpPr>
          <p:nvPr/>
        </p:nvSpPr>
        <p:spPr bwMode="auto">
          <a:xfrm flipH="1">
            <a:off x="762000" y="3124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38353" name="Text Box 17"/>
          <p:cNvSpPr txBox="1">
            <a:spLocks noChangeArrowheads="1"/>
          </p:cNvSpPr>
          <p:nvPr/>
        </p:nvSpPr>
        <p:spPr bwMode="auto">
          <a:xfrm>
            <a:off x="5842000" y="2871788"/>
            <a:ext cx="1390124"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Outside cell</a:t>
            </a:r>
          </a:p>
        </p:txBody>
      </p:sp>
      <p:sp>
        <p:nvSpPr>
          <p:cNvPr id="1038354" name="Text Box 18"/>
          <p:cNvSpPr txBox="1">
            <a:spLocks noChangeArrowheads="1"/>
          </p:cNvSpPr>
          <p:nvPr/>
        </p:nvSpPr>
        <p:spPr bwMode="auto">
          <a:xfrm>
            <a:off x="593725" y="4765675"/>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6" name="Text Box 20"/>
          <p:cNvSpPr txBox="1">
            <a:spLocks noChangeArrowheads="1"/>
          </p:cNvSpPr>
          <p:nvPr/>
        </p:nvSpPr>
        <p:spPr bwMode="auto">
          <a:xfrm>
            <a:off x="1790700" y="4759325"/>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7" name="Text Box 21"/>
          <p:cNvSpPr txBox="1">
            <a:spLocks noChangeArrowheads="1"/>
          </p:cNvSpPr>
          <p:nvPr/>
        </p:nvSpPr>
        <p:spPr bwMode="auto">
          <a:xfrm>
            <a:off x="32607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8" name="Text Box 22"/>
          <p:cNvSpPr txBox="1">
            <a:spLocks noChangeArrowheads="1"/>
          </p:cNvSpPr>
          <p:nvPr/>
        </p:nvSpPr>
        <p:spPr bwMode="auto">
          <a:xfrm>
            <a:off x="4556125" y="4762500"/>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9" name="Text Box 23"/>
          <p:cNvSpPr txBox="1">
            <a:spLocks noChangeArrowheads="1"/>
          </p:cNvSpPr>
          <p:nvPr/>
        </p:nvSpPr>
        <p:spPr bwMode="auto">
          <a:xfrm>
            <a:off x="59531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38362" name="Picture 26" descr="audio image blue">
            <a:hlinkClick r:id="" action="ppaction://noaction">
              <a:snd r:embed="rId13" name="36-20.WAV"/>
            </a:hlinkClick>
          </p:cNvPr>
          <p:cNvPicPr>
            <a:picLocks noChangeAspect="1" noChangeArrowheads="1"/>
          </p:cNvPicPr>
          <p:nvPr/>
        </p:nvPicPr>
        <p:blipFill>
          <a:blip r:embed="rId14" cstate="print"/>
          <a:srcRect/>
          <a:stretch>
            <a:fillRect/>
          </a:stretch>
        </p:blipFill>
        <p:spPr bwMode="auto">
          <a:xfrm>
            <a:off x="7315200" y="2819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8362"/>
                                        </p:tgtEl>
                                        <p:attrNameLst>
                                          <p:attrName>style.visibility</p:attrName>
                                        </p:attrNameLst>
                                      </p:cBhvr>
                                      <p:to>
                                        <p:strVal val="visible"/>
                                      </p:to>
                                    </p:set>
                                    <p:animEffect transition="in" filter="box(out)">
                                      <p:cBhvr>
                                        <p:cTn id="7" dur="500"/>
                                        <p:tgtEl>
                                          <p:spTgt spid="10383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38341"/>
                                        </p:tgtEl>
                                        <p:attrNameLst>
                                          <p:attrName>style.visibility</p:attrName>
                                        </p:attrNameLst>
                                      </p:cBhvr>
                                      <p:to>
                                        <p:strVal val="visible"/>
                                      </p:to>
                                    </p:set>
                                    <p:animEffect transition="in" filter="box(out)">
                                      <p:cBhvr>
                                        <p:cTn id="11" dur="500"/>
                                        <p:tgtEl>
                                          <p:spTgt spid="103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9"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6820" name="Text Box 4"/>
          <p:cNvSpPr txBox="1">
            <a:spLocks noChangeArrowheads="1"/>
          </p:cNvSpPr>
          <p:nvPr/>
        </p:nvSpPr>
        <p:spPr bwMode="auto">
          <a:xfrm>
            <a:off x="533400" y="914400"/>
            <a:ext cx="601980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Motor Neuron NA K Pump</a:t>
            </a:r>
          </a:p>
        </p:txBody>
      </p:sp>
      <p:pic>
        <p:nvPicPr>
          <p:cNvPr id="118682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682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682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682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682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682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682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682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pic>
        <p:nvPicPr>
          <p:cNvPr id="1186838" name="36-1-GB4FCTK.AVI">
            <a:hlinkClick r:id="" action="ppaction://media"/>
          </p:cNvPr>
          <p:cNvPicPr>
            <a:picLocks noRot="1" noChangeAspect="1" noChangeArrowheads="1"/>
          </p:cNvPicPr>
          <p:nvPr>
            <a:videoFile r:link="rId1"/>
          </p:nvPr>
        </p:nvPicPr>
        <p:blipFill>
          <a:blip r:embed="rId13" cstate="print"/>
          <a:srcRect/>
          <a:stretch>
            <a:fillRect/>
          </a:stretch>
        </p:blipFill>
        <p:spPr bwMode="auto">
          <a:xfrm>
            <a:off x="3048000" y="2286000"/>
            <a:ext cx="3048000" cy="2286000"/>
          </a:xfrm>
          <a:prstGeom prst="rect">
            <a:avLst/>
          </a:prstGeom>
          <a:noFill/>
        </p:spPr>
      </p:pic>
      <p:sp>
        <p:nvSpPr>
          <p:cNvPr id="1186839" name="Text Box 23"/>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6821"/>
                                        </p:tgtEl>
                                        <p:attrNameLst>
                                          <p:attrName>style.visibility</p:attrName>
                                        </p:attrNameLst>
                                      </p:cBhvr>
                                      <p:to>
                                        <p:strVal val="visible"/>
                                      </p:to>
                                    </p:set>
                                    <p:animEffect transition="in" filter="box(out)">
                                      <p:cBhvr>
                                        <p:cTn id="7" dur="500"/>
                                        <p:tgtEl>
                                          <p:spTgt spid="11868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68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6838"/>
                                        </p:tgtEl>
                                      </p:cBhvr>
                                    </p:cmd>
                                  </p:childTnLst>
                                </p:cTn>
                              </p:par>
                            </p:childTnLst>
                          </p:cTn>
                        </p:par>
                      </p:childTnLst>
                    </p:cTn>
                  </p:par>
                </p:childTnLst>
              </p:cTn>
              <p:nextCondLst>
                <p:cond evt="onClick" delay="0">
                  <p:tgtEl>
                    <p:spTgt spid="1186838"/>
                  </p:tgtEl>
                </p:cond>
              </p:nextCondLst>
            </p:seq>
            <p:video>
              <p:cMediaNode>
                <p:cTn id="13" fill="remove" display="0">
                  <p:stCondLst>
                    <p:cond delay="indefinite"/>
                  </p:stCondLst>
                  <p:endCondLst>
                    <p:cond evt="onNext" delay="0">
                      <p:tgtEl>
                        <p:sldTgt/>
                      </p:tgtEl>
                    </p:cond>
                    <p:cond evt="onPrev" delay="0">
                      <p:tgtEl>
                        <p:sldTgt/>
                      </p:tgtEl>
                    </p:cond>
                  </p:endCondLst>
                </p:cTn>
                <p:tgtEl>
                  <p:spTgt spid="1186838"/>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0387" name="Rectangle 3"/>
          <p:cNvSpPr>
            <a:spLocks noChangeArrowheads="1"/>
          </p:cNvSpPr>
          <p:nvPr/>
        </p:nvSpPr>
        <p:spPr bwMode="auto">
          <a:xfrm>
            <a:off x="0" y="1524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When a stimulus excites a neuron, gated sodium channels in the membrane open up and sodium ions rush into the cell.</a:t>
            </a:r>
          </a:p>
        </p:txBody>
      </p:sp>
      <p:sp>
        <p:nvSpPr>
          <p:cNvPr id="104038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039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4039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4039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4039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40397" name="Rectangle 13"/>
          <p:cNvSpPr>
            <a:spLocks noChangeArrowheads="1"/>
          </p:cNvSpPr>
          <p:nvPr/>
        </p:nvSpPr>
        <p:spPr bwMode="auto">
          <a:xfrm>
            <a:off x="0" y="3048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As the positive sodium ions build up inside the membrane, the inside of the cell becomes more positively charged than the outside.</a:t>
            </a:r>
          </a:p>
        </p:txBody>
      </p:sp>
      <p:sp>
        <p:nvSpPr>
          <p:cNvPr id="1040399" name="Rectangle 15"/>
          <p:cNvSpPr>
            <a:spLocks noChangeArrowheads="1"/>
          </p:cNvSpPr>
          <p:nvPr/>
        </p:nvSpPr>
        <p:spPr bwMode="auto">
          <a:xfrm>
            <a:off x="0" y="4537075"/>
            <a:ext cx="9144000" cy="107721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This change in charge, called depolarization, moves like a wave down the length of the axon.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box(out)">
                                      <p:cBhvr>
                                        <p:cTn id="7" dur="500"/>
                                        <p:tgtEl>
                                          <p:spTgt spid="10403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0397"/>
                                        </p:tgtEl>
                                        <p:attrNameLst>
                                          <p:attrName>style.visibility</p:attrName>
                                        </p:attrNameLst>
                                      </p:cBhvr>
                                      <p:to>
                                        <p:strVal val="visible"/>
                                      </p:to>
                                    </p:set>
                                    <p:animEffect transition="in" filter="box(out)">
                                      <p:cBhvr>
                                        <p:cTn id="12" dur="500"/>
                                        <p:tgtEl>
                                          <p:spTgt spid="104039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0399"/>
                                        </p:tgtEl>
                                        <p:attrNameLst>
                                          <p:attrName>style.visibility</p:attrName>
                                        </p:attrNameLst>
                                      </p:cBhvr>
                                      <p:to>
                                        <p:strVal val="visible"/>
                                      </p:to>
                                    </p:set>
                                    <p:animEffect transition="in" filter="box(out)">
                                      <p:cBhvr>
                                        <p:cTn id="17" dur="500"/>
                                        <p:tgtEl>
                                          <p:spTgt spid="1040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7" grpId="0" autoUpdateAnimBg="0"/>
      <p:bldP spid="1040397" grpId="0" autoUpdateAnimBg="0"/>
      <p:bldP spid="1040399"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472" name="Picture 40" descr="fig"/>
          <p:cNvPicPr>
            <a:picLocks noChangeAspect="1" noChangeArrowheads="1"/>
          </p:cNvPicPr>
          <p:nvPr/>
        </p:nvPicPr>
        <p:blipFill>
          <a:blip r:embed="rId2" cstate="print"/>
          <a:srcRect/>
          <a:stretch>
            <a:fillRect/>
          </a:stretch>
        </p:blipFill>
        <p:spPr bwMode="auto">
          <a:xfrm>
            <a:off x="500063" y="1436688"/>
            <a:ext cx="8143875" cy="3744912"/>
          </a:xfrm>
          <a:prstGeom prst="rect">
            <a:avLst/>
          </a:prstGeom>
          <a:noFill/>
        </p:spPr>
      </p:pic>
      <p:sp>
        <p:nvSpPr>
          <p:cNvPr id="1042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2435"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243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243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243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243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244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2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244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2443" name="Picture 11"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2446" name="Text Box 14"/>
          <p:cNvSpPr txBox="1">
            <a:spLocks noChangeArrowheads="1"/>
          </p:cNvSpPr>
          <p:nvPr/>
        </p:nvSpPr>
        <p:spPr bwMode="auto">
          <a:xfrm>
            <a:off x="593725" y="1446213"/>
            <a:ext cx="477838" cy="339725"/>
          </a:xfrm>
          <a:prstGeom prst="rect">
            <a:avLst/>
          </a:prstGeom>
          <a:noFill/>
          <a:ln w="9525">
            <a:noFill/>
            <a:miter lim="800000"/>
            <a:headEnd/>
            <a:tailEnd/>
          </a:ln>
          <a:effectLst/>
        </p:spPr>
        <p:txBody>
          <a:bodyPr wrap="none">
            <a:spAutoFit/>
          </a:bodyPr>
          <a:lstStyle/>
          <a:p>
            <a:r>
              <a:rPr lang="en-US" altLang="en-US" sz="1800" b="0" dirty="0">
                <a:solidFill>
                  <a:schemeClr val="tx1"/>
                </a:solidFill>
                <a:latin typeface="Times" charset="0"/>
              </a:rPr>
              <a:t>K+</a:t>
            </a:r>
          </a:p>
        </p:txBody>
      </p:sp>
      <p:sp>
        <p:nvSpPr>
          <p:cNvPr id="1042448" name="Text Box 16"/>
          <p:cNvSpPr txBox="1">
            <a:spLocks noChangeArrowheads="1"/>
          </p:cNvSpPr>
          <p:nvPr/>
        </p:nvSpPr>
        <p:spPr bwMode="auto">
          <a:xfrm>
            <a:off x="3905250" y="1330325"/>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50" name="Text Box 18"/>
          <p:cNvSpPr txBox="1">
            <a:spLocks noChangeArrowheads="1"/>
          </p:cNvSpPr>
          <p:nvPr/>
        </p:nvSpPr>
        <p:spPr bwMode="auto">
          <a:xfrm>
            <a:off x="5480050" y="12430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1" name="Text Box 19"/>
          <p:cNvSpPr txBox="1">
            <a:spLocks noChangeArrowheads="1"/>
          </p:cNvSpPr>
          <p:nvPr/>
        </p:nvSpPr>
        <p:spPr bwMode="auto">
          <a:xfrm>
            <a:off x="64135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2" name="Text Box 20"/>
          <p:cNvSpPr txBox="1">
            <a:spLocks noChangeArrowheads="1"/>
          </p:cNvSpPr>
          <p:nvPr/>
        </p:nvSpPr>
        <p:spPr bwMode="auto">
          <a:xfrm>
            <a:off x="74803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3" name="Text Box 21"/>
          <p:cNvSpPr txBox="1">
            <a:spLocks noChangeArrowheads="1"/>
          </p:cNvSpPr>
          <p:nvPr/>
        </p:nvSpPr>
        <p:spPr bwMode="auto">
          <a:xfrm>
            <a:off x="571500" y="1714500"/>
            <a:ext cx="2362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2454" name="Line 22"/>
          <p:cNvSpPr>
            <a:spLocks noChangeShapeType="1"/>
          </p:cNvSpPr>
          <p:nvPr/>
        </p:nvSpPr>
        <p:spPr bwMode="auto">
          <a:xfrm>
            <a:off x="1752600" y="1981200"/>
            <a:ext cx="0" cy="304800"/>
          </a:xfrm>
          <a:prstGeom prst="line">
            <a:avLst/>
          </a:prstGeom>
          <a:noFill/>
          <a:ln w="19050">
            <a:solidFill>
              <a:srgbClr val="FF0066"/>
            </a:solidFill>
            <a:round/>
            <a:headEnd/>
            <a:tailEnd/>
          </a:ln>
          <a:effectLst/>
        </p:spPr>
        <p:txBody>
          <a:bodyPr wrap="none" anchor="ctr">
            <a:spAutoFit/>
          </a:bodyPr>
          <a:lstStyle/>
          <a:p>
            <a:endParaRPr lang="en-US" dirty="0"/>
          </a:p>
        </p:txBody>
      </p:sp>
      <p:sp>
        <p:nvSpPr>
          <p:cNvPr id="1042455" name="Text Box 23"/>
          <p:cNvSpPr txBox="1">
            <a:spLocks noChangeArrowheads="1"/>
          </p:cNvSpPr>
          <p:nvPr/>
        </p:nvSpPr>
        <p:spPr bwMode="auto">
          <a:xfrm>
            <a:off x="7315200" y="1714500"/>
            <a:ext cx="12954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Outside cell</a:t>
            </a:r>
          </a:p>
        </p:txBody>
      </p:sp>
      <p:sp>
        <p:nvSpPr>
          <p:cNvPr id="1042456" name="Text Box 24"/>
          <p:cNvSpPr txBox="1">
            <a:spLocks noChangeArrowheads="1"/>
          </p:cNvSpPr>
          <p:nvPr/>
        </p:nvSpPr>
        <p:spPr bwMode="auto">
          <a:xfrm>
            <a:off x="609600" y="4689475"/>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7" name="Text Box 25"/>
          <p:cNvSpPr txBox="1">
            <a:spLocks noChangeArrowheads="1"/>
          </p:cNvSpPr>
          <p:nvPr/>
        </p:nvSpPr>
        <p:spPr bwMode="auto">
          <a:xfrm>
            <a:off x="2362200" y="39370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8" name="Text Box 26"/>
          <p:cNvSpPr txBox="1">
            <a:spLocks noChangeArrowheads="1"/>
          </p:cNvSpPr>
          <p:nvPr/>
        </p:nvSpPr>
        <p:spPr bwMode="auto">
          <a:xfrm>
            <a:off x="3967163" y="3937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9" name="Text Box 27"/>
          <p:cNvSpPr txBox="1">
            <a:spLocks noChangeArrowheads="1"/>
          </p:cNvSpPr>
          <p:nvPr/>
        </p:nvSpPr>
        <p:spPr bwMode="auto">
          <a:xfrm>
            <a:off x="51816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2460" name="Line 28"/>
          <p:cNvSpPr>
            <a:spLocks noChangeShapeType="1"/>
          </p:cNvSpPr>
          <p:nvPr/>
        </p:nvSpPr>
        <p:spPr bwMode="auto">
          <a:xfrm>
            <a:off x="4800600" y="3810000"/>
            <a:ext cx="457200" cy="3048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2461" name="Text Box 29"/>
          <p:cNvSpPr txBox="1">
            <a:spLocks noChangeArrowheads="1"/>
          </p:cNvSpPr>
          <p:nvPr/>
        </p:nvSpPr>
        <p:spPr bwMode="auto">
          <a:xfrm>
            <a:off x="7416800" y="4232275"/>
            <a:ext cx="1295400" cy="339725"/>
          </a:xfrm>
          <a:prstGeom prst="rect">
            <a:avLst/>
          </a:prstGeom>
          <a:noFill/>
          <a:ln w="9525">
            <a:noFill/>
            <a:miter lim="800000"/>
            <a:headEnd/>
            <a:tailEnd/>
          </a:ln>
          <a:effectLst/>
        </p:spPr>
        <p:txBody>
          <a:bodyPr>
            <a:spAutoFit/>
          </a:bodyPr>
          <a:lstStyle/>
          <a:p>
            <a:r>
              <a:rPr lang="en-US" altLang="en-US" sz="1800" b="0" dirty="0">
                <a:solidFill>
                  <a:schemeClr val="bg2"/>
                </a:solidFill>
                <a:latin typeface="Times" charset="0"/>
              </a:rPr>
              <a:t>Inside cell</a:t>
            </a:r>
          </a:p>
        </p:txBody>
      </p:sp>
      <p:sp>
        <p:nvSpPr>
          <p:cNvPr id="1042462" name="Text Box 30"/>
          <p:cNvSpPr txBox="1">
            <a:spLocks noChangeArrowheads="1"/>
          </p:cNvSpPr>
          <p:nvPr/>
        </p:nvSpPr>
        <p:spPr bwMode="auto">
          <a:xfrm>
            <a:off x="27940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3" name="Text Box 31"/>
          <p:cNvSpPr txBox="1">
            <a:spLocks noChangeArrowheads="1"/>
          </p:cNvSpPr>
          <p:nvPr/>
        </p:nvSpPr>
        <p:spPr bwMode="auto">
          <a:xfrm>
            <a:off x="40767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4" name="Text Box 32"/>
          <p:cNvSpPr txBox="1">
            <a:spLocks noChangeArrowheads="1"/>
          </p:cNvSpPr>
          <p:nvPr/>
        </p:nvSpPr>
        <p:spPr bwMode="auto">
          <a:xfrm>
            <a:off x="54102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6" name="Text Box 34"/>
          <p:cNvSpPr txBox="1">
            <a:spLocks noChangeArrowheads="1"/>
          </p:cNvSpPr>
          <p:nvPr/>
        </p:nvSpPr>
        <p:spPr bwMode="auto">
          <a:xfrm>
            <a:off x="2667000" y="13335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7" name="Text Box 35"/>
          <p:cNvSpPr txBox="1">
            <a:spLocks noChangeArrowheads="1"/>
          </p:cNvSpPr>
          <p:nvPr/>
        </p:nvSpPr>
        <p:spPr bwMode="auto">
          <a:xfrm>
            <a:off x="65468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8" name="Text Box 36"/>
          <p:cNvSpPr txBox="1">
            <a:spLocks noChangeArrowheads="1"/>
          </p:cNvSpPr>
          <p:nvPr/>
        </p:nvSpPr>
        <p:spPr bwMode="auto">
          <a:xfrm>
            <a:off x="77660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pic>
        <p:nvPicPr>
          <p:cNvPr id="1042470" name="Picture 38" descr="audio image blue">
            <a:hlinkClick r:id="" action="ppaction://noaction">
              <a:snd r:embed="rId13" name="36-23.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2470"/>
                                        </p:tgtEl>
                                        <p:attrNameLst>
                                          <p:attrName>style.visibility</p:attrName>
                                        </p:attrNameLst>
                                      </p:cBhvr>
                                      <p:to>
                                        <p:strVal val="visible"/>
                                      </p:to>
                                    </p:set>
                                    <p:animEffect transition="in" filter="box(out)">
                                      <p:cBhvr>
                                        <p:cTn id="7" dur="500"/>
                                        <p:tgtEl>
                                          <p:spTgt spid="104247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2436"/>
                                        </p:tgtEl>
                                        <p:attrNameLst>
                                          <p:attrName>style.visibility</p:attrName>
                                        </p:attrNameLst>
                                      </p:cBhvr>
                                      <p:to>
                                        <p:strVal val="visible"/>
                                      </p:to>
                                    </p:set>
                                    <p:animEffect transition="in" filter="box(out)">
                                      <p:cBhvr>
                                        <p:cTn id="11" dur="500"/>
                                        <p:tgtEl>
                                          <p:spTgt spid="1042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1" name="Picture 41" descr="fig"/>
          <p:cNvPicPr>
            <a:picLocks noChangeAspect="1" noChangeArrowheads="1"/>
          </p:cNvPicPr>
          <p:nvPr/>
        </p:nvPicPr>
        <p:blipFill>
          <a:blip r:embed="rId2" cstate="print"/>
          <a:srcRect/>
          <a:stretch>
            <a:fillRect/>
          </a:stretch>
        </p:blipFill>
        <p:spPr bwMode="auto">
          <a:xfrm>
            <a:off x="504825" y="1458913"/>
            <a:ext cx="8153400" cy="3751262"/>
          </a:xfrm>
          <a:prstGeom prst="rect">
            <a:avLst/>
          </a:prstGeom>
          <a:noFill/>
        </p:spPr>
      </p:pic>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4483"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4490" name="Picture 10" descr="Sec"/>
          <p:cNvPicPr>
            <a:picLocks noChangeAspect="1" noChangeArrowheads="1"/>
          </p:cNvPicPr>
          <p:nvPr/>
        </p:nvPicPr>
        <p:blipFill>
          <a:blip r:embed="rId3" cstate="print"/>
          <a:srcRect/>
          <a:stretch>
            <a:fillRect/>
          </a:stretch>
        </p:blipFill>
        <p:spPr bwMode="auto">
          <a:xfrm>
            <a:off x="0" y="0"/>
            <a:ext cx="1752600" cy="762000"/>
          </a:xfrm>
          <a:prstGeom prst="rect">
            <a:avLst/>
          </a:prstGeom>
          <a:noFill/>
        </p:spPr>
      </p:pic>
      <p:pic>
        <p:nvPicPr>
          <p:cNvPr id="1044491" name="Picture 11" descr="Sec"/>
          <p:cNvPicPr>
            <a:picLocks noChangeAspect="1" noChangeArrowheads="1"/>
          </p:cNvPicPr>
          <p:nvPr/>
        </p:nvPicPr>
        <p:blipFill>
          <a:blip r:embed="rId4" cstate="print"/>
          <a:srcRect/>
          <a:stretch>
            <a:fillRect/>
          </a:stretch>
        </p:blipFill>
        <p:spPr bwMode="auto">
          <a:xfrm>
            <a:off x="2622550" y="0"/>
            <a:ext cx="3898900" cy="482600"/>
          </a:xfrm>
          <a:prstGeom prst="rect">
            <a:avLst/>
          </a:prstGeom>
          <a:noFill/>
        </p:spPr>
      </p:pic>
      <p:sp>
        <p:nvSpPr>
          <p:cNvPr id="1044494" name="Text Box 14"/>
          <p:cNvSpPr txBox="1">
            <a:spLocks noChangeArrowheads="1"/>
          </p:cNvSpPr>
          <p:nvPr/>
        </p:nvSpPr>
        <p:spPr bwMode="auto">
          <a:xfrm>
            <a:off x="593725" y="1446213"/>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495" name="Text Box 15"/>
          <p:cNvSpPr txBox="1">
            <a:spLocks noChangeArrowheads="1"/>
          </p:cNvSpPr>
          <p:nvPr/>
        </p:nvSpPr>
        <p:spPr bwMode="auto">
          <a:xfrm>
            <a:off x="4953000" y="12969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496" name="Text Box 16"/>
          <p:cNvSpPr txBox="1">
            <a:spLocks noChangeArrowheads="1"/>
          </p:cNvSpPr>
          <p:nvPr/>
        </p:nvSpPr>
        <p:spPr bwMode="auto">
          <a:xfrm>
            <a:off x="1143000" y="13192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7" name="Text Box 17"/>
          <p:cNvSpPr txBox="1">
            <a:spLocks noChangeArrowheads="1"/>
          </p:cNvSpPr>
          <p:nvPr/>
        </p:nvSpPr>
        <p:spPr bwMode="auto">
          <a:xfrm>
            <a:off x="64135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8" name="Text Box 18"/>
          <p:cNvSpPr txBox="1">
            <a:spLocks noChangeArrowheads="1"/>
          </p:cNvSpPr>
          <p:nvPr/>
        </p:nvSpPr>
        <p:spPr bwMode="auto">
          <a:xfrm>
            <a:off x="74803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9" name="Text Box 19"/>
          <p:cNvSpPr txBox="1">
            <a:spLocks noChangeArrowheads="1"/>
          </p:cNvSpPr>
          <p:nvPr/>
        </p:nvSpPr>
        <p:spPr bwMode="auto">
          <a:xfrm>
            <a:off x="715963" y="4572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00" name="Text Box 20"/>
          <p:cNvSpPr txBox="1">
            <a:spLocks noChangeArrowheads="1"/>
          </p:cNvSpPr>
          <p:nvPr/>
        </p:nvSpPr>
        <p:spPr bwMode="auto">
          <a:xfrm>
            <a:off x="15240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01" name="Text Box 21"/>
          <p:cNvSpPr txBox="1">
            <a:spLocks noChangeArrowheads="1"/>
          </p:cNvSpPr>
          <p:nvPr/>
        </p:nvSpPr>
        <p:spPr bwMode="auto">
          <a:xfrm>
            <a:off x="35814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2" name="Text Box 22"/>
          <p:cNvSpPr txBox="1">
            <a:spLocks noChangeArrowheads="1"/>
          </p:cNvSpPr>
          <p:nvPr/>
        </p:nvSpPr>
        <p:spPr bwMode="auto">
          <a:xfrm>
            <a:off x="48641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3" name="Text Box 23"/>
          <p:cNvSpPr txBox="1">
            <a:spLocks noChangeArrowheads="1"/>
          </p:cNvSpPr>
          <p:nvPr/>
        </p:nvSpPr>
        <p:spPr bwMode="auto">
          <a:xfrm>
            <a:off x="128905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4" name="Text Box 24"/>
          <p:cNvSpPr txBox="1">
            <a:spLocks noChangeArrowheads="1"/>
          </p:cNvSpPr>
          <p:nvPr/>
        </p:nvSpPr>
        <p:spPr bwMode="auto">
          <a:xfrm>
            <a:off x="3803650" y="13350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5" name="Text Box 25"/>
          <p:cNvSpPr txBox="1">
            <a:spLocks noChangeArrowheads="1"/>
          </p:cNvSpPr>
          <p:nvPr/>
        </p:nvSpPr>
        <p:spPr bwMode="auto">
          <a:xfrm>
            <a:off x="62801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6"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7" name="Text Box 27"/>
          <p:cNvSpPr txBox="1">
            <a:spLocks noChangeArrowheads="1"/>
          </p:cNvSpPr>
          <p:nvPr/>
        </p:nvSpPr>
        <p:spPr bwMode="auto">
          <a:xfrm>
            <a:off x="2374900" y="1308100"/>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508" name="Text Box 28"/>
          <p:cNvSpPr txBox="1">
            <a:spLocks noChangeArrowheads="1"/>
          </p:cNvSpPr>
          <p:nvPr/>
        </p:nvSpPr>
        <p:spPr bwMode="auto">
          <a:xfrm>
            <a:off x="6400800" y="1717675"/>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09" name="Text Box 29"/>
          <p:cNvSpPr txBox="1">
            <a:spLocks noChangeArrowheads="1"/>
          </p:cNvSpPr>
          <p:nvPr/>
        </p:nvSpPr>
        <p:spPr bwMode="auto">
          <a:xfrm>
            <a:off x="2286000" y="1714500"/>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10" name="Text Box 30"/>
          <p:cNvSpPr txBox="1">
            <a:spLocks noChangeArrowheads="1"/>
          </p:cNvSpPr>
          <p:nvPr/>
        </p:nvSpPr>
        <p:spPr bwMode="auto">
          <a:xfrm>
            <a:off x="1262063" y="1768475"/>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511" name="Line 31"/>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4512" name="Text Box 32"/>
          <p:cNvSpPr txBox="1">
            <a:spLocks noChangeArrowheads="1"/>
          </p:cNvSpPr>
          <p:nvPr/>
        </p:nvSpPr>
        <p:spPr bwMode="auto">
          <a:xfrm>
            <a:off x="41148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4513" name="Text Box 33"/>
          <p:cNvSpPr txBox="1">
            <a:spLocks noChangeArrowheads="1"/>
          </p:cNvSpPr>
          <p:nvPr/>
        </p:nvSpPr>
        <p:spPr bwMode="auto">
          <a:xfrm>
            <a:off x="25844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14" name="Line 34"/>
          <p:cNvSpPr>
            <a:spLocks noChangeShapeType="1"/>
          </p:cNvSpPr>
          <p:nvPr/>
        </p:nvSpPr>
        <p:spPr bwMode="auto">
          <a:xfrm flipV="1">
            <a:off x="22860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5" name="Text Box 35"/>
          <p:cNvSpPr txBox="1">
            <a:spLocks noChangeArrowheads="1"/>
          </p:cNvSpPr>
          <p:nvPr/>
        </p:nvSpPr>
        <p:spPr bwMode="auto">
          <a:xfrm>
            <a:off x="47752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16" name="Line 36"/>
          <p:cNvSpPr>
            <a:spLocks noChangeShapeType="1"/>
          </p:cNvSpPr>
          <p:nvPr/>
        </p:nvSpPr>
        <p:spPr bwMode="auto">
          <a:xfrm flipV="1">
            <a:off x="55372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7" name="Text Box 37"/>
          <p:cNvSpPr txBox="1">
            <a:spLocks noChangeArrowheads="1"/>
          </p:cNvSpPr>
          <p:nvPr/>
        </p:nvSpPr>
        <p:spPr bwMode="auto">
          <a:xfrm>
            <a:off x="6248400" y="39624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18" name="Text Box 38"/>
          <p:cNvSpPr txBox="1">
            <a:spLocks noChangeArrowheads="1"/>
          </p:cNvSpPr>
          <p:nvPr/>
        </p:nvSpPr>
        <p:spPr bwMode="auto">
          <a:xfrm>
            <a:off x="7281863" y="3962400"/>
            <a:ext cx="1112837"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44520" name="Picture 40" descr="audio image blue">
            <a:hlinkClick r:id="" action="ppaction://noaction">
              <a:snd r:embed="rId5" name="36-24.WAV"/>
            </a:hlinkClick>
          </p:cNvPr>
          <p:cNvPicPr>
            <a:picLocks noChangeAspect="1" noChangeArrowheads="1"/>
          </p:cNvPicPr>
          <p:nvPr/>
        </p:nvPicPr>
        <p:blipFill>
          <a:blip r:embed="rId6" cstate="print"/>
          <a:srcRect/>
          <a:stretch>
            <a:fillRect/>
          </a:stretch>
        </p:blipFill>
        <p:spPr bwMode="auto">
          <a:xfrm>
            <a:off x="79248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4520"/>
                                        </p:tgtEl>
                                        <p:attrNameLst>
                                          <p:attrName>style.visibility</p:attrName>
                                        </p:attrNameLst>
                                      </p:cBhvr>
                                      <p:to>
                                        <p:strVal val="visible"/>
                                      </p:to>
                                    </p:set>
                                    <p:animEffect transition="in" filter="box(out)">
                                      <p:cBhvr>
                                        <p:cTn id="7" dur="500"/>
                                        <p:tgtEl>
                                          <p:spTgt spid="104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42" name="Picture 38" descr="fig"/>
          <p:cNvPicPr>
            <a:picLocks noChangeAspect="1" noChangeArrowheads="1"/>
          </p:cNvPicPr>
          <p:nvPr/>
        </p:nvPicPr>
        <p:blipFill>
          <a:blip r:embed="rId2" cstate="print"/>
          <a:srcRect/>
          <a:stretch>
            <a:fillRect/>
          </a:stretch>
        </p:blipFill>
        <p:spPr bwMode="auto">
          <a:xfrm>
            <a:off x="504825" y="1466850"/>
            <a:ext cx="8077200" cy="3714750"/>
          </a:xfrm>
          <a:prstGeom prst="rect">
            <a:avLst/>
          </a:prstGeom>
          <a:noFill/>
        </p:spPr>
      </p:pic>
      <p:sp>
        <p:nvSpPr>
          <p:cNvPr id="1045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550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551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5515"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5516"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5520" name="Text Box 16"/>
          <p:cNvSpPr txBox="1">
            <a:spLocks noChangeArrowheads="1"/>
          </p:cNvSpPr>
          <p:nvPr/>
        </p:nvSpPr>
        <p:spPr bwMode="auto">
          <a:xfrm>
            <a:off x="1079500" y="13192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1" name="Text Box 17"/>
          <p:cNvSpPr txBox="1">
            <a:spLocks noChangeArrowheads="1"/>
          </p:cNvSpPr>
          <p:nvPr/>
        </p:nvSpPr>
        <p:spPr bwMode="auto">
          <a:xfrm>
            <a:off x="35814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2" name="Text Box 18"/>
          <p:cNvSpPr txBox="1">
            <a:spLocks noChangeArrowheads="1"/>
          </p:cNvSpPr>
          <p:nvPr/>
        </p:nvSpPr>
        <p:spPr bwMode="auto">
          <a:xfrm>
            <a:off x="49022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3" name="Text Box 19"/>
          <p:cNvSpPr txBox="1">
            <a:spLocks noChangeArrowheads="1"/>
          </p:cNvSpPr>
          <p:nvPr/>
        </p:nvSpPr>
        <p:spPr bwMode="auto">
          <a:xfrm>
            <a:off x="2374900" y="13081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4" name="Text Box 20"/>
          <p:cNvSpPr txBox="1">
            <a:spLocks noChangeArrowheads="1"/>
          </p:cNvSpPr>
          <p:nvPr/>
        </p:nvSpPr>
        <p:spPr bwMode="auto">
          <a:xfrm>
            <a:off x="62738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5" name="Text Box 21"/>
          <p:cNvSpPr txBox="1">
            <a:spLocks noChangeArrowheads="1"/>
          </p:cNvSpPr>
          <p:nvPr/>
        </p:nvSpPr>
        <p:spPr bwMode="auto">
          <a:xfrm>
            <a:off x="73279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6" name="Text Box 22"/>
          <p:cNvSpPr txBox="1">
            <a:spLocks noChangeArrowheads="1"/>
          </p:cNvSpPr>
          <p:nvPr/>
        </p:nvSpPr>
        <p:spPr bwMode="auto">
          <a:xfrm>
            <a:off x="5111750" y="44196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7" name="Text Box 23"/>
          <p:cNvSpPr txBox="1">
            <a:spLocks noChangeArrowheads="1"/>
          </p:cNvSpPr>
          <p:nvPr/>
        </p:nvSpPr>
        <p:spPr bwMode="auto">
          <a:xfrm>
            <a:off x="11430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8" name="Text Box 24"/>
          <p:cNvSpPr txBox="1">
            <a:spLocks noChangeArrowheads="1"/>
          </p:cNvSpPr>
          <p:nvPr/>
        </p:nvSpPr>
        <p:spPr bwMode="auto">
          <a:xfrm>
            <a:off x="3657600" y="44577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9" name="Text Box 25"/>
          <p:cNvSpPr txBox="1">
            <a:spLocks noChangeArrowheads="1"/>
          </p:cNvSpPr>
          <p:nvPr/>
        </p:nvSpPr>
        <p:spPr bwMode="auto">
          <a:xfrm>
            <a:off x="64706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0"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1" name="Text Box 27"/>
          <p:cNvSpPr txBox="1">
            <a:spLocks noChangeArrowheads="1"/>
          </p:cNvSpPr>
          <p:nvPr/>
        </p:nvSpPr>
        <p:spPr bwMode="auto">
          <a:xfrm>
            <a:off x="220980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2" name="Text Box 28"/>
          <p:cNvSpPr txBox="1">
            <a:spLocks noChangeArrowheads="1"/>
          </p:cNvSpPr>
          <p:nvPr/>
        </p:nvSpPr>
        <p:spPr bwMode="auto">
          <a:xfrm>
            <a:off x="6400800" y="1717675"/>
            <a:ext cx="1981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5533" name="Text Box 29"/>
          <p:cNvSpPr txBox="1">
            <a:spLocks noChangeArrowheads="1"/>
          </p:cNvSpPr>
          <p:nvPr/>
        </p:nvSpPr>
        <p:spPr bwMode="auto">
          <a:xfrm>
            <a:off x="70866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5534" name="Text Box 30"/>
          <p:cNvSpPr txBox="1">
            <a:spLocks noChangeArrowheads="1"/>
          </p:cNvSpPr>
          <p:nvPr/>
        </p:nvSpPr>
        <p:spPr bwMode="auto">
          <a:xfrm>
            <a:off x="5029200" y="3911600"/>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5535" name="Text Box 31"/>
          <p:cNvSpPr txBox="1">
            <a:spLocks noChangeArrowheads="1"/>
          </p:cNvSpPr>
          <p:nvPr/>
        </p:nvSpPr>
        <p:spPr bwMode="auto">
          <a:xfrm>
            <a:off x="1333500" y="3857625"/>
            <a:ext cx="1112838"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sp>
        <p:nvSpPr>
          <p:cNvPr id="1045536" name="Line 32"/>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5537" name="Line 33"/>
          <p:cNvSpPr>
            <a:spLocks noChangeShapeType="1"/>
          </p:cNvSpPr>
          <p:nvPr/>
        </p:nvSpPr>
        <p:spPr bwMode="auto">
          <a:xfrm flipV="1">
            <a:off x="2286000" y="3810000"/>
            <a:ext cx="381000" cy="152400"/>
          </a:xfrm>
          <a:prstGeom prst="line">
            <a:avLst/>
          </a:prstGeom>
          <a:noFill/>
          <a:ln w="19050">
            <a:solidFill>
              <a:schemeClr val="bg2"/>
            </a:solidFill>
            <a:round/>
            <a:headEnd/>
            <a:tailEnd/>
          </a:ln>
          <a:effectLst/>
        </p:spPr>
        <p:txBody>
          <a:bodyPr anchor="ctr">
            <a:spAutoFit/>
          </a:bodyPr>
          <a:lstStyle/>
          <a:p>
            <a:endParaRPr lang="en-US" dirty="0"/>
          </a:p>
        </p:txBody>
      </p:sp>
      <p:sp>
        <p:nvSpPr>
          <p:cNvPr id="1045538" name="Line 34"/>
          <p:cNvSpPr>
            <a:spLocks noChangeShapeType="1"/>
          </p:cNvSpPr>
          <p:nvPr/>
        </p:nvSpPr>
        <p:spPr bwMode="auto">
          <a:xfrm flipH="1" flipV="1">
            <a:off x="4800600" y="3810000"/>
            <a:ext cx="304800" cy="228600"/>
          </a:xfrm>
          <a:prstGeom prst="line">
            <a:avLst/>
          </a:prstGeom>
          <a:noFill/>
          <a:ln w="19050">
            <a:solidFill>
              <a:schemeClr val="bg2"/>
            </a:solidFill>
            <a:round/>
            <a:headEnd/>
            <a:tailEnd/>
          </a:ln>
          <a:effectLst/>
        </p:spPr>
        <p:txBody>
          <a:bodyPr anchor="ctr">
            <a:spAutoFit/>
          </a:bodyPr>
          <a:lstStyle/>
          <a:p>
            <a:endParaRPr lang="en-US" dirty="0"/>
          </a:p>
        </p:txBody>
      </p:sp>
      <p:sp>
        <p:nvSpPr>
          <p:cNvPr id="1045539" name="Text Box 35"/>
          <p:cNvSpPr txBox="1">
            <a:spLocks noChangeArrowheads="1"/>
          </p:cNvSpPr>
          <p:nvPr/>
        </p:nvSpPr>
        <p:spPr bwMode="auto">
          <a:xfrm>
            <a:off x="1935163" y="1781175"/>
            <a:ext cx="808037"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3Na+</a:t>
            </a:r>
          </a:p>
        </p:txBody>
      </p:sp>
      <p:pic>
        <p:nvPicPr>
          <p:cNvPr id="1045541" name="Picture 37" descr="audio image blue">
            <a:hlinkClick r:id="" action="ppaction://noaction">
              <a:snd r:embed="rId13" name="36-25.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41"/>
                                        </p:tgtEl>
                                        <p:attrNameLst>
                                          <p:attrName>style.visibility</p:attrName>
                                        </p:attrNameLst>
                                      </p:cBhvr>
                                      <p:to>
                                        <p:strVal val="visible"/>
                                      </p:to>
                                    </p:set>
                                    <p:animEffect transition="in" filter="box(out)">
                                      <p:cBhvr>
                                        <p:cTn id="7" dur="500"/>
                                        <p:tgtEl>
                                          <p:spTgt spid="10455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5509"/>
                                        </p:tgtEl>
                                        <p:attrNameLst>
                                          <p:attrName>style.visibility</p:attrName>
                                        </p:attrNameLst>
                                      </p:cBhvr>
                                      <p:to>
                                        <p:strVal val="visible"/>
                                      </p:to>
                                    </p:set>
                                    <p:animEffect transition="in" filter="box(out)">
                                      <p:cBhvr>
                                        <p:cTn id="11"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5763" name="Rectangle 3"/>
          <p:cNvSpPr>
            <a:spLocks noChangeArrowheads="1"/>
          </p:cNvSpPr>
          <p:nvPr/>
        </p:nvSpPr>
        <p:spPr bwMode="auto">
          <a:xfrm>
            <a:off x="0" y="1600200"/>
            <a:ext cx="8001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 are cold, the blood vessels in the skin constrict and heat is conserved.</a:t>
            </a:r>
          </a:p>
        </p:txBody>
      </p:sp>
      <p:sp>
        <p:nvSpPr>
          <p:cNvPr id="885764" name="Rectangle 4"/>
          <p:cNvSpPr>
            <a:spLocks noChangeArrowheads="1"/>
          </p:cNvSpPr>
          <p:nvPr/>
        </p:nvSpPr>
        <p:spPr bwMode="auto">
          <a:xfrm>
            <a:off x="2819400" y="2743200"/>
            <a:ext cx="6096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Glands in the dermis produce sweat in response to an increase in body temperature.</a:t>
            </a:r>
          </a:p>
        </p:txBody>
      </p:sp>
      <p:sp>
        <p:nvSpPr>
          <p:cNvPr id="885765" name="Text Box 5"/>
          <p:cNvSpPr txBox="1">
            <a:spLocks noChangeArrowheads="1"/>
          </p:cNvSpPr>
          <p:nvPr/>
        </p:nvSpPr>
        <p:spPr bwMode="auto">
          <a:xfrm>
            <a:off x="0" y="838200"/>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smtClean="0">
                <a:solidFill>
                  <a:schemeClr val="tx2"/>
                </a:solidFill>
                <a:latin typeface="Times" charset="0"/>
              </a:rPr>
              <a:t>#2. Functions </a:t>
            </a:r>
            <a:r>
              <a:rPr lang="en-US" sz="3600" b="1" dirty="0">
                <a:solidFill>
                  <a:schemeClr val="tx2"/>
                </a:solidFill>
                <a:latin typeface="Times" charset="0"/>
              </a:rPr>
              <a:t>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57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2"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5773"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5774" name="Rectangle 14"/>
          <p:cNvSpPr>
            <a:spLocks noChangeArrowheads="1"/>
          </p:cNvSpPr>
          <p:nvPr/>
        </p:nvSpPr>
        <p:spPr bwMode="auto">
          <a:xfrm>
            <a:off x="2819400" y="4279900"/>
            <a:ext cx="5791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sweat evaporates, water changes state from liquid to vapor and heat is lost.</a:t>
            </a:r>
          </a:p>
        </p:txBody>
      </p:sp>
      <p:pic>
        <p:nvPicPr>
          <p:cNvPr id="885777" name="Picture 17" descr="C34-02P weightlifter sweati"/>
          <p:cNvPicPr>
            <a:picLocks noChangeAspect="1" noChangeArrowheads="1"/>
          </p:cNvPicPr>
          <p:nvPr/>
        </p:nvPicPr>
        <p:blipFill>
          <a:blip r:embed="rId12" cstate="print"/>
          <a:srcRect/>
          <a:stretch>
            <a:fillRect/>
          </a:stretch>
        </p:blipFill>
        <p:spPr bwMode="auto">
          <a:xfrm>
            <a:off x="304800" y="2590800"/>
            <a:ext cx="2533650" cy="3378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5764"/>
                                        </p:tgtEl>
                                        <p:attrNameLst>
                                          <p:attrName>style.visibility</p:attrName>
                                        </p:attrNameLst>
                                      </p:cBhvr>
                                      <p:to>
                                        <p:strVal val="visible"/>
                                      </p:to>
                                    </p:set>
                                    <p:animEffect transition="in" filter="box(out)">
                                      <p:cBhvr>
                                        <p:cTn id="12" dur="500"/>
                                        <p:tgtEl>
                                          <p:spTgt spid="8857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5774"/>
                                        </p:tgtEl>
                                        <p:attrNameLst>
                                          <p:attrName>style.visibility</p:attrName>
                                        </p:attrNameLst>
                                      </p:cBhvr>
                                      <p:to>
                                        <p:strVal val="visible"/>
                                      </p:to>
                                    </p:set>
                                    <p:animEffect transition="in" filter="box(out)">
                                      <p:cBhvr>
                                        <p:cTn id="17" dur="500"/>
                                        <p:tgtEl>
                                          <p:spTgt spid="88577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5766"/>
                                        </p:tgtEl>
                                        <p:attrNameLst>
                                          <p:attrName>style.visibility</p:attrName>
                                        </p:attrNameLst>
                                      </p:cBhvr>
                                      <p:to>
                                        <p:strVal val="visible"/>
                                      </p:to>
                                    </p:set>
                                    <p:animEffect transition="in" filter="box(out)">
                                      <p:cBhvr>
                                        <p:cTn id="21" dur="500"/>
                                        <p:tgtEl>
                                          <p:spTgt spid="88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64" grpId="0" autoUpdateAnimBg="0"/>
      <p:bldP spid="885774"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7844" name="Text Box 4"/>
          <p:cNvSpPr txBox="1">
            <a:spLocks noChangeArrowheads="1"/>
          </p:cNvSpPr>
          <p:nvPr/>
        </p:nvSpPr>
        <p:spPr bwMode="auto">
          <a:xfrm>
            <a:off x="457200" y="1014413"/>
            <a:ext cx="8274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18784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7846"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87847"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87848"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87849"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87850"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87851" name="Picture 11"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87852" name="Picture 12" descr="Sec"/>
          <p:cNvPicPr>
            <a:picLocks noChangeAspect="1" noChangeArrowheads="1"/>
          </p:cNvPicPr>
          <p:nvPr/>
        </p:nvPicPr>
        <p:blipFill>
          <a:blip r:embed="rId13" cstate="print"/>
          <a:srcRect/>
          <a:stretch>
            <a:fillRect/>
          </a:stretch>
        </p:blipFill>
        <p:spPr bwMode="auto">
          <a:xfrm>
            <a:off x="2622550" y="0"/>
            <a:ext cx="3898900" cy="482600"/>
          </a:xfrm>
          <a:prstGeom prst="rect">
            <a:avLst/>
          </a:prstGeom>
          <a:noFill/>
        </p:spPr>
      </p:pic>
      <p:sp>
        <p:nvSpPr>
          <p:cNvPr id="1187874" name="Text Box 34"/>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pic>
        <p:nvPicPr>
          <p:cNvPr id="1187875" name="36-1-GB4FCTM.AVI">
            <a:hlinkClick r:id="" action="ppaction://media"/>
          </p:cNvPr>
          <p:cNvPicPr>
            <a:picLocks noRot="1" noChangeAspect="1" noChangeArrowheads="1"/>
          </p:cNvPicPr>
          <p:nvPr>
            <a:videoFile r:link="rId1"/>
          </p:nvPr>
        </p:nvPicPr>
        <p:blipFill>
          <a:blip r:embed="rId14" cstate="print"/>
          <a:srcRect/>
          <a:stretch>
            <a:fillRect/>
          </a:stretch>
        </p:blipFill>
        <p:spPr bwMode="auto">
          <a:xfrm>
            <a:off x="3048000" y="2286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7845"/>
                                        </p:tgtEl>
                                        <p:attrNameLst>
                                          <p:attrName>style.visibility</p:attrName>
                                        </p:attrNameLst>
                                      </p:cBhvr>
                                      <p:to>
                                        <p:strVal val="visible"/>
                                      </p:to>
                                    </p:set>
                                    <p:animEffect transition="in" filter="box(out)">
                                      <p:cBhvr>
                                        <p:cTn id="7" dur="500"/>
                                        <p:tgtEl>
                                          <p:spTgt spid="11878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78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7875"/>
                                        </p:tgtEl>
                                      </p:cBhvr>
                                    </p:cmd>
                                  </p:childTnLst>
                                </p:cTn>
                              </p:par>
                            </p:childTnLst>
                          </p:cTn>
                        </p:par>
                      </p:childTnLst>
                    </p:cTn>
                  </p:par>
                </p:childTnLst>
              </p:cTn>
              <p:nextCondLst>
                <p:cond evt="onClick" delay="0">
                  <p:tgtEl>
                    <p:spTgt spid="1187875"/>
                  </p:tgtEl>
                </p:cond>
              </p:nextCondLst>
            </p:seq>
            <p:video>
              <p:cMediaNode>
                <p:cTn id="13" fill="remove" display="0">
                  <p:stCondLst>
                    <p:cond delay="indefinite"/>
                  </p:stCondLst>
                  <p:endCondLst>
                    <p:cond evt="onNext" delay="0">
                      <p:tgtEl>
                        <p:sldTgt/>
                      </p:tgtEl>
                    </p:cond>
                    <p:cond evt="onPrev" delay="0">
                      <p:tgtEl>
                        <p:sldTgt/>
                      </p:tgtEl>
                    </p:cond>
                  </p:endCondLst>
                </p:cTn>
                <p:tgtEl>
                  <p:spTgt spid="1187875"/>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ormAutofit fontScale="90000"/>
          </a:bodyPr>
          <a:lstStyle/>
          <a:p>
            <a:r>
              <a:rPr lang="en-US" sz="2400" dirty="0" smtClean="0"/>
              <a:t>12/13 Transmitting Electrochemical Impulses 36.1</a:t>
            </a:r>
            <a:br>
              <a:rPr lang="en-US" sz="2400" dirty="0" smtClean="0"/>
            </a:br>
            <a:r>
              <a:rPr lang="en-US" sz="2400" dirty="0" smtClean="0"/>
              <a:t>Obj.:  TSW explain the function of the nervous system and the role of the neurons in transmitting electrochemical impulses by doing the Nervous system poster project. P.72NB</a:t>
            </a:r>
            <a:endParaRPr lang="en-US" sz="2400" dirty="0"/>
          </a:p>
        </p:txBody>
      </p:sp>
      <p:sp>
        <p:nvSpPr>
          <p:cNvPr id="4" name="Text Placeholder 3"/>
          <p:cNvSpPr>
            <a:spLocks noGrp="1"/>
          </p:cNvSpPr>
          <p:nvPr>
            <p:ph type="body" idx="1"/>
          </p:nvPr>
        </p:nvSpPr>
        <p:spPr/>
        <p:txBody>
          <a:bodyPr/>
          <a:lstStyle/>
          <a:p>
            <a:endParaRPr lang="en-US" dirty="0"/>
          </a:p>
        </p:txBody>
      </p:sp>
      <p:sp>
        <p:nvSpPr>
          <p:cNvPr id="7" name="Content Placeholder 6"/>
          <p:cNvSpPr>
            <a:spLocks noGrp="1"/>
          </p:cNvSpPr>
          <p:nvPr>
            <p:ph sz="quarter" idx="4"/>
          </p:nvPr>
        </p:nvSpPr>
        <p:spPr>
          <a:xfrm>
            <a:off x="4645025" y="1295400"/>
            <a:ext cx="4498975" cy="3722688"/>
          </a:xfrm>
        </p:spPr>
        <p:txBody>
          <a:bodyPr/>
          <a:lstStyle/>
          <a:p>
            <a:pPr marL="457200" indent="-457200">
              <a:buFont typeface="+mj-lt"/>
              <a:buAutoNum type="arabicPeriod"/>
            </a:pPr>
            <a:r>
              <a:rPr lang="en-US" dirty="0" smtClean="0"/>
              <a:t>Describe an impulse, what ions are involved?</a:t>
            </a:r>
          </a:p>
          <a:p>
            <a:pPr marL="457200" indent="-457200">
              <a:buFont typeface="+mj-lt"/>
              <a:buAutoNum type="arabicPeriod"/>
            </a:pPr>
            <a:r>
              <a:rPr lang="en-US" dirty="0" smtClean="0"/>
              <a:t>How is an impulse transmitted down an axon?</a:t>
            </a:r>
          </a:p>
          <a:p>
            <a:pPr marL="457200" indent="-457200">
              <a:buFont typeface="+mj-lt"/>
              <a:buAutoNum type="arabicPeriod"/>
            </a:pPr>
            <a:r>
              <a:rPr lang="en-US" dirty="0" smtClean="0"/>
              <a:t>Since neurons don’t actually touch, how does the impulse travel to the next neuron?</a:t>
            </a:r>
          </a:p>
          <a:p>
            <a:pPr marL="457200" indent="-457200">
              <a:buFont typeface="+mj-lt"/>
              <a:buAutoNum type="arabicPeriod"/>
            </a:pPr>
            <a:endParaRPr lang="en-US" dirty="0"/>
          </a:p>
        </p:txBody>
      </p:sp>
      <p:pic>
        <p:nvPicPr>
          <p:cNvPr id="9" name="Picture 40" descr="fig"/>
          <p:cNvPicPr>
            <a:picLocks noChangeAspect="1" noChangeArrowheads="1"/>
          </p:cNvPicPr>
          <p:nvPr/>
        </p:nvPicPr>
        <p:blipFill>
          <a:blip r:embed="rId2" cstate="print"/>
          <a:srcRect/>
          <a:stretch>
            <a:fillRect/>
          </a:stretch>
        </p:blipFill>
        <p:spPr bwMode="auto">
          <a:xfrm>
            <a:off x="0" y="3352800"/>
            <a:ext cx="3479876" cy="1600200"/>
          </a:xfrm>
          <a:prstGeom prst="rect">
            <a:avLst/>
          </a:prstGeom>
          <a:noFill/>
        </p:spPr>
      </p:pic>
      <p:pic>
        <p:nvPicPr>
          <p:cNvPr id="8" name="Picture 27" descr="fig"/>
          <p:cNvPicPr>
            <a:picLocks noGrp="1" noChangeAspect="1" noChangeArrowheads="1"/>
          </p:cNvPicPr>
          <p:nvPr>
            <p:ph sz="half" idx="2"/>
          </p:nvPr>
        </p:nvPicPr>
        <p:blipFill>
          <a:blip r:embed="rId3" cstate="print"/>
          <a:srcRect/>
          <a:stretch>
            <a:fillRect/>
          </a:stretch>
        </p:blipFill>
        <p:spPr bwMode="auto">
          <a:xfrm>
            <a:off x="-1" y="1143000"/>
            <a:ext cx="2940193" cy="2286000"/>
          </a:xfrm>
          <a:prstGeom prst="rect">
            <a:avLst/>
          </a:prstGeom>
          <a:noFill/>
        </p:spPr>
      </p:pic>
      <p:pic>
        <p:nvPicPr>
          <p:cNvPr id="10" name="Picture 41" descr="fig"/>
          <p:cNvPicPr>
            <a:picLocks noChangeAspect="1" noChangeArrowheads="1"/>
          </p:cNvPicPr>
          <p:nvPr/>
        </p:nvPicPr>
        <p:blipFill>
          <a:blip r:embed="rId4" cstate="print"/>
          <a:srcRect/>
          <a:stretch>
            <a:fillRect/>
          </a:stretch>
        </p:blipFill>
        <p:spPr bwMode="auto">
          <a:xfrm>
            <a:off x="0" y="4964840"/>
            <a:ext cx="4114800" cy="1893160"/>
          </a:xfrm>
          <a:prstGeom prst="rect">
            <a:avLst/>
          </a:prstGeom>
          <a:noFill/>
        </p:spPr>
      </p:pic>
      <p:pic>
        <p:nvPicPr>
          <p:cNvPr id="11" name="Picture 38" descr="fig"/>
          <p:cNvPicPr>
            <a:picLocks noChangeAspect="1" noChangeArrowheads="1"/>
          </p:cNvPicPr>
          <p:nvPr/>
        </p:nvPicPr>
        <p:blipFill>
          <a:blip r:embed="rId5" cstate="print"/>
          <a:srcRect/>
          <a:stretch>
            <a:fillRect/>
          </a:stretch>
        </p:blipFill>
        <p:spPr bwMode="auto">
          <a:xfrm>
            <a:off x="4114801" y="4545042"/>
            <a:ext cx="5029199" cy="2312957"/>
          </a:xfrm>
          <a:prstGeom prst="rect">
            <a:avLst/>
          </a:prstGeom>
          <a:noFill/>
        </p:spPr>
      </p:pic>
      <p:pic>
        <p:nvPicPr>
          <p:cNvPr id="12" name="Picture 35" descr="Fig"/>
          <p:cNvPicPr>
            <a:picLocks noChangeAspect="1" noChangeArrowheads="1"/>
          </p:cNvPicPr>
          <p:nvPr/>
        </p:nvPicPr>
        <p:blipFill>
          <a:blip r:embed="rId6" cstate="print"/>
          <a:srcRect/>
          <a:stretch>
            <a:fillRect/>
          </a:stretch>
        </p:blipFill>
        <p:spPr bwMode="auto">
          <a:xfrm>
            <a:off x="2895600" y="1524000"/>
            <a:ext cx="1752600" cy="241666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dirty="0"/>
              <a:t>Section 1 Check</a:t>
            </a:r>
          </a:p>
        </p:txBody>
      </p:sp>
      <p:pic>
        <p:nvPicPr>
          <p:cNvPr id="1159171" name="Picture 3"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1159176" name="Picture 8"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1159178"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graphicFrame>
        <p:nvGraphicFramePr>
          <p:cNvPr id="32" name="Diagram 31"/>
          <p:cNvGraphicFramePr/>
          <p:nvPr/>
        </p:nvGraphicFramePr>
        <p:xfrm>
          <a:off x="76200" y="609600"/>
          <a:ext cx="9067800" cy="3046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59182" name="Text Box 14"/>
          <p:cNvSpPr txBox="1">
            <a:spLocks noChangeArrowheads="1"/>
          </p:cNvSpPr>
          <p:nvPr/>
        </p:nvSpPr>
        <p:spPr bwMode="auto">
          <a:xfrm>
            <a:off x="4135438" y="3175000"/>
            <a:ext cx="1071562"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Dendrite</a:t>
            </a:r>
          </a:p>
        </p:txBody>
      </p:sp>
      <p:pic>
        <p:nvPicPr>
          <p:cNvPr id="1159197" name="Picture 29" descr="fig"/>
          <p:cNvPicPr>
            <a:picLocks noChangeAspect="1" noChangeArrowheads="1"/>
          </p:cNvPicPr>
          <p:nvPr/>
        </p:nvPicPr>
        <p:blipFill>
          <a:blip r:embed="rId10" cstate="print"/>
          <a:srcRect/>
          <a:stretch>
            <a:fillRect/>
          </a:stretch>
        </p:blipFill>
        <p:spPr bwMode="auto">
          <a:xfrm>
            <a:off x="2514600" y="2971800"/>
            <a:ext cx="4851400" cy="3008313"/>
          </a:xfrm>
          <a:prstGeom prst="rect">
            <a:avLst/>
          </a:prstGeom>
          <a:noFill/>
        </p:spPr>
      </p:pic>
      <p:sp>
        <p:nvSpPr>
          <p:cNvPr id="1159198" name="Text Box 30"/>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159199" name="Line 31"/>
          <p:cNvSpPr>
            <a:spLocks noChangeShapeType="1"/>
          </p:cNvSpPr>
          <p:nvPr/>
        </p:nvSpPr>
        <p:spPr bwMode="auto">
          <a:xfrm flipV="1">
            <a:off x="3733800" y="3276600"/>
            <a:ext cx="457200" cy="1524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0" name="Text Box 32"/>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159201" name="Line 33"/>
          <p:cNvSpPr>
            <a:spLocks noChangeShapeType="1"/>
          </p:cNvSpPr>
          <p:nvPr/>
        </p:nvSpPr>
        <p:spPr bwMode="auto">
          <a:xfrm flipH="1" flipV="1">
            <a:off x="4781550" y="3724275"/>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2" name="Text Box 34"/>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Myelin</a:t>
            </a:r>
            <a:r>
              <a:rPr lang="en-US" altLang="en-US" sz="2000" b="0" dirty="0">
                <a:solidFill>
                  <a:schemeClr val="tx1"/>
                </a:solidFill>
                <a:latin typeface="Times" charset="0"/>
              </a:rPr>
              <a:t> </a:t>
            </a:r>
            <a:r>
              <a:rPr lang="en-US" altLang="en-US" sz="2000" b="0" dirty="0">
                <a:solidFill>
                  <a:srgbClr val="FF0000"/>
                </a:solidFill>
                <a:latin typeface="Times" charset="0"/>
              </a:rPr>
              <a:t>sheath</a:t>
            </a:r>
          </a:p>
        </p:txBody>
      </p:sp>
      <p:sp>
        <p:nvSpPr>
          <p:cNvPr id="1159203" name="Line 35"/>
          <p:cNvSpPr>
            <a:spLocks noChangeShapeType="1"/>
          </p:cNvSpPr>
          <p:nvPr/>
        </p:nvSpPr>
        <p:spPr bwMode="auto">
          <a:xfrm flipV="1">
            <a:off x="5867400" y="3467100"/>
            <a:ext cx="400050" cy="114300"/>
          </a:xfrm>
          <a:prstGeom prst="line">
            <a:avLst/>
          </a:prstGeom>
          <a:noFill/>
          <a:ln w="19050">
            <a:solidFill>
              <a:schemeClr val="tx1"/>
            </a:solidFill>
            <a:round/>
            <a:headEnd/>
            <a:tailEnd/>
          </a:ln>
          <a:effectLst/>
        </p:spPr>
        <p:txBody>
          <a:bodyPr anchor="ctr">
            <a:spAutoFit/>
          </a:bodyPr>
          <a:lstStyle/>
          <a:p>
            <a:endParaRPr lang="en-US" dirty="0"/>
          </a:p>
        </p:txBody>
      </p:sp>
      <p:sp>
        <p:nvSpPr>
          <p:cNvPr id="1159204" name="Text Box 36"/>
          <p:cNvSpPr txBox="1">
            <a:spLocks noChangeArrowheads="1"/>
          </p:cNvSpPr>
          <p:nvPr/>
        </p:nvSpPr>
        <p:spPr bwMode="auto">
          <a:xfrm>
            <a:off x="6551613" y="4471988"/>
            <a:ext cx="1739579"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 endings</a:t>
            </a:r>
          </a:p>
        </p:txBody>
      </p:sp>
      <p:sp>
        <p:nvSpPr>
          <p:cNvPr id="1159205" name="Line 37"/>
          <p:cNvSpPr>
            <a:spLocks noChangeShapeType="1"/>
          </p:cNvSpPr>
          <p:nvPr/>
        </p:nvSpPr>
        <p:spPr bwMode="auto">
          <a:xfrm flipH="1" flipV="1">
            <a:off x="6918325" y="4762500"/>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6" name="Line 38"/>
          <p:cNvSpPr>
            <a:spLocks noChangeShapeType="1"/>
          </p:cNvSpPr>
          <p:nvPr/>
        </p:nvSpPr>
        <p:spPr bwMode="auto">
          <a:xfrm flipH="1" flipV="1">
            <a:off x="6918325" y="4772025"/>
            <a:ext cx="92075" cy="485775"/>
          </a:xfrm>
          <a:prstGeom prst="line">
            <a:avLst/>
          </a:prstGeom>
          <a:noFill/>
          <a:ln w="19050">
            <a:solidFill>
              <a:schemeClr val="tx1"/>
            </a:solidFill>
            <a:round/>
            <a:headEnd/>
            <a:tailEnd/>
          </a:ln>
          <a:effectLst/>
        </p:spPr>
        <p:txBody>
          <a:bodyPr anchor="ctr">
            <a:spAutoFit/>
          </a:bodyPr>
          <a:lstStyle/>
          <a:p>
            <a:endParaRPr lang="en-US" dirty="0"/>
          </a:p>
        </p:txBody>
      </p:sp>
      <p:sp>
        <p:nvSpPr>
          <p:cNvPr id="1159207" name="Text Box 39"/>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Cell body</a:t>
            </a:r>
          </a:p>
        </p:txBody>
      </p:sp>
      <p:sp>
        <p:nvSpPr>
          <p:cNvPr id="1159208" name="Line 40"/>
          <p:cNvSpPr>
            <a:spLocks noChangeShapeType="1"/>
          </p:cNvSpPr>
          <p:nvPr/>
        </p:nvSpPr>
        <p:spPr bwMode="auto">
          <a:xfrm flipV="1">
            <a:off x="4191000" y="5029200"/>
            <a:ext cx="4572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09" name="Text Box 41"/>
          <p:cNvSpPr txBox="1">
            <a:spLocks noChangeArrowheads="1"/>
          </p:cNvSpPr>
          <p:nvPr/>
        </p:nvSpPr>
        <p:spPr bwMode="auto">
          <a:xfrm>
            <a:off x="1600200" y="4419600"/>
            <a:ext cx="1112805"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Nucleus</a:t>
            </a:r>
          </a:p>
        </p:txBody>
      </p:sp>
      <p:sp>
        <p:nvSpPr>
          <p:cNvPr id="1159210" name="Line 42"/>
          <p:cNvSpPr>
            <a:spLocks noChangeShapeType="1"/>
          </p:cNvSpPr>
          <p:nvPr/>
        </p:nvSpPr>
        <p:spPr bwMode="auto">
          <a:xfrm>
            <a:off x="2590800" y="4648200"/>
            <a:ext cx="10668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11" name="Line 43"/>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59212" name="Line 44"/>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pic>
        <p:nvPicPr>
          <p:cNvPr id="1159215" name="Picture 47" descr="california"/>
          <p:cNvPicPr>
            <a:picLocks noChangeAspect="1" noChangeArrowheads="1"/>
          </p:cNvPicPr>
          <p:nvPr/>
        </p:nvPicPr>
        <p:blipFill>
          <a:blip r:embed="rId11" cstate="print"/>
          <a:srcRect/>
          <a:stretch>
            <a:fillRect/>
          </a:stretch>
        </p:blipFill>
        <p:spPr bwMode="auto">
          <a:xfrm>
            <a:off x="790575" y="6248400"/>
            <a:ext cx="533400" cy="533400"/>
          </a:xfrm>
          <a:prstGeom prst="rect">
            <a:avLst/>
          </a:prstGeom>
          <a:noFill/>
        </p:spPr>
      </p:pic>
      <p:sp>
        <p:nvSpPr>
          <p:cNvPr id="1159216" name="Text Box 4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dirty="0">
                <a:solidFill>
                  <a:schemeClr val="tx1"/>
                </a:solidFill>
                <a:latin typeface="Times New Roman" pitchFamily="18" charset="0"/>
              </a:rPr>
              <a:t>CA: Biology/Life Sciences</a:t>
            </a:r>
            <a:br>
              <a:rPr lang="en-US" sz="1200" dirty="0">
                <a:solidFill>
                  <a:schemeClr val="tx1"/>
                </a:solidFill>
                <a:latin typeface="Times New Roman" pitchFamily="18" charset="0"/>
              </a:rPr>
            </a:br>
            <a:r>
              <a:rPr lang="en-US" sz="1200" dirty="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59215"/>
                                        </p:tgtEl>
                                        <p:attrNameLst>
                                          <p:attrName>style.visibility</p:attrName>
                                        </p:attrNameLst>
                                      </p:cBhvr>
                                      <p:to>
                                        <p:strVal val="visible"/>
                                      </p:to>
                                    </p:set>
                                    <p:animEffect transition="in" filter="box(out)">
                                      <p:cBhvr>
                                        <p:cTn id="7" dur="500"/>
                                        <p:tgtEl>
                                          <p:spTgt spid="11592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59216"/>
                                        </p:tgtEl>
                                        <p:attrNameLst>
                                          <p:attrName>style.visibility</p:attrName>
                                        </p:attrNameLst>
                                      </p:cBhvr>
                                      <p:to>
                                        <p:strVal val="visible"/>
                                      </p:to>
                                    </p:set>
                                    <p:animEffect transition="in" filter="box(out)">
                                      <p:cBhvr>
                                        <p:cTn id="10" dur="500"/>
                                        <p:tgtEl>
                                          <p:spTgt spid="115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2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3" name="Picture 5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92566" name="Picture 54"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192580" name="Picture 68" descr="audio image blue">
            <a:hlinkClick r:id="" action="ppaction://noaction">
              <a:snd r:embed="rId11" name="36-116.WAV"/>
            </a:hlinkClick>
          </p:cNvPr>
          <p:cNvPicPr>
            <a:picLocks noChangeAspect="1" noChangeArrowheads="1"/>
          </p:cNvPicPr>
          <p:nvPr/>
        </p:nvPicPr>
        <p:blipFill>
          <a:blip r:embed="rId12" cstate="print"/>
          <a:srcRect/>
          <a:stretch>
            <a:fillRect/>
          </a:stretch>
        </p:blipFill>
        <p:spPr bwMode="auto">
          <a:xfrm>
            <a:off x="1295400" y="1371600"/>
            <a:ext cx="354013" cy="354013"/>
          </a:xfrm>
          <a:prstGeom prst="rect">
            <a:avLst/>
          </a:prstGeom>
          <a:noFill/>
        </p:spPr>
      </p:pic>
      <p:sp>
        <p:nvSpPr>
          <p:cNvPr id="192581" name="Rectangle 69"/>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2582" name="Picture 70" descr="fig"/>
          <p:cNvPicPr>
            <a:picLocks noChangeAspect="1" noChangeArrowheads="1"/>
          </p:cNvPicPr>
          <p:nvPr/>
        </p:nvPicPr>
        <p:blipFill>
          <a:blip r:embed="rId13" cstate="print"/>
          <a:srcRect/>
          <a:stretch>
            <a:fillRect/>
          </a:stretch>
        </p:blipFill>
        <p:spPr bwMode="auto">
          <a:xfrm>
            <a:off x="2328863" y="1436688"/>
            <a:ext cx="4419600" cy="4354512"/>
          </a:xfrm>
          <a:prstGeom prst="rect">
            <a:avLst/>
          </a:prstGeom>
          <a:noFill/>
        </p:spPr>
      </p:pic>
      <p:sp>
        <p:nvSpPr>
          <p:cNvPr id="192583" name="Text Box 71"/>
          <p:cNvSpPr txBox="1">
            <a:spLocks noChangeArrowheads="1"/>
          </p:cNvSpPr>
          <p:nvPr/>
        </p:nvSpPr>
        <p:spPr bwMode="auto">
          <a:xfrm>
            <a:off x="2814638" y="2005013"/>
            <a:ext cx="710451"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Axon</a:t>
            </a:r>
          </a:p>
        </p:txBody>
      </p:sp>
      <p:sp>
        <p:nvSpPr>
          <p:cNvPr id="192584" name="Text Box 72"/>
          <p:cNvSpPr txBox="1">
            <a:spLocks noChangeArrowheads="1"/>
          </p:cNvSpPr>
          <p:nvPr/>
        </p:nvSpPr>
        <p:spPr bwMode="auto">
          <a:xfrm>
            <a:off x="3581400" y="4629150"/>
            <a:ext cx="105670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Dendrite</a:t>
            </a:r>
          </a:p>
        </p:txBody>
      </p:sp>
      <p:sp>
        <p:nvSpPr>
          <p:cNvPr id="192585" name="Text Box 73"/>
          <p:cNvSpPr txBox="1">
            <a:spLocks noChangeArrowheads="1"/>
          </p:cNvSpPr>
          <p:nvPr/>
        </p:nvSpPr>
        <p:spPr bwMode="auto">
          <a:xfrm>
            <a:off x="6689725" y="1624013"/>
            <a:ext cx="1311275" cy="641350"/>
          </a:xfrm>
          <a:prstGeom prst="rect">
            <a:avLst/>
          </a:prstGeom>
          <a:noFill/>
          <a:ln w="9525">
            <a:noFill/>
            <a:miter lim="800000"/>
            <a:headEnd/>
            <a:tailEnd/>
          </a:ln>
          <a:effectLst/>
        </p:spPr>
        <p:txBody>
          <a:bodyPr>
            <a:spAutoFit/>
          </a:bodyPr>
          <a:lstStyle/>
          <a:p>
            <a:pPr algn="ctr"/>
            <a:r>
              <a:rPr lang="en-US" altLang="en-US" sz="2000" b="0">
                <a:solidFill>
                  <a:schemeClr val="tx1"/>
                </a:solidFill>
                <a:latin typeface="Times" charset="0"/>
              </a:rPr>
              <a:t>Increased synthesis</a:t>
            </a:r>
          </a:p>
        </p:txBody>
      </p:sp>
      <p:sp>
        <p:nvSpPr>
          <p:cNvPr id="192586" name="Line 74"/>
          <p:cNvSpPr>
            <a:spLocks noChangeShapeType="1"/>
          </p:cNvSpPr>
          <p:nvPr/>
        </p:nvSpPr>
        <p:spPr bwMode="auto">
          <a:xfrm>
            <a:off x="5715000" y="18288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7" name="Text Box 75"/>
          <p:cNvSpPr txBox="1">
            <a:spLocks noChangeArrowheads="1"/>
          </p:cNvSpPr>
          <p:nvPr/>
        </p:nvSpPr>
        <p:spPr bwMode="auto">
          <a:xfrm>
            <a:off x="6705600" y="2971800"/>
            <a:ext cx="1311275" cy="641350"/>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Increased release</a:t>
            </a:r>
          </a:p>
        </p:txBody>
      </p:sp>
      <p:sp>
        <p:nvSpPr>
          <p:cNvPr id="192588" name="Line 76"/>
          <p:cNvSpPr>
            <a:spLocks noChangeShapeType="1"/>
          </p:cNvSpPr>
          <p:nvPr/>
        </p:nvSpPr>
        <p:spPr bwMode="auto">
          <a:xfrm>
            <a:off x="5562600" y="3221038"/>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9" name="Text Box 77"/>
          <p:cNvSpPr txBox="1">
            <a:spLocks noChangeArrowheads="1"/>
          </p:cNvSpPr>
          <p:nvPr/>
        </p:nvSpPr>
        <p:spPr bwMode="auto">
          <a:xfrm>
            <a:off x="6629400" y="3657600"/>
            <a:ext cx="1920875" cy="366713"/>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Synaptic space</a:t>
            </a:r>
          </a:p>
        </p:txBody>
      </p:sp>
      <p:sp>
        <p:nvSpPr>
          <p:cNvPr id="192590" name="Line 78"/>
          <p:cNvSpPr>
            <a:spLocks noChangeShapeType="1"/>
          </p:cNvSpPr>
          <p:nvPr/>
        </p:nvSpPr>
        <p:spPr bwMode="auto">
          <a:xfrm>
            <a:off x="5791200" y="39624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91" name="Text Box 79"/>
          <p:cNvSpPr txBox="1">
            <a:spLocks noChangeArrowheads="1"/>
          </p:cNvSpPr>
          <p:nvPr/>
        </p:nvSpPr>
        <p:spPr bwMode="auto">
          <a:xfrm>
            <a:off x="0" y="3257550"/>
            <a:ext cx="2298700" cy="1015663"/>
          </a:xfrm>
          <a:prstGeom prst="rect">
            <a:avLst/>
          </a:prstGeom>
          <a:noFill/>
          <a:ln w="9525">
            <a:noFill/>
            <a:miter lim="800000"/>
            <a:headEnd/>
            <a:tailEnd/>
          </a:ln>
          <a:effectLst/>
        </p:spPr>
        <p:txBody>
          <a:bodyPr wrap="square">
            <a:spAutoFit/>
          </a:bodyPr>
          <a:lstStyle/>
          <a:p>
            <a:pPr algn="ctr"/>
            <a:r>
              <a:rPr lang="en-US" altLang="en-US" sz="2000" b="0" dirty="0">
                <a:solidFill>
                  <a:schemeClr val="tx1"/>
                </a:solidFill>
                <a:latin typeface="Times" charset="0"/>
              </a:rPr>
              <a:t>Decreased enzymatic breakdown</a:t>
            </a:r>
          </a:p>
        </p:txBody>
      </p:sp>
      <p:sp>
        <p:nvSpPr>
          <p:cNvPr id="192592" name="Line 80"/>
          <p:cNvSpPr>
            <a:spLocks noChangeShapeType="1"/>
          </p:cNvSpPr>
          <p:nvPr/>
        </p:nvSpPr>
        <p:spPr bwMode="auto">
          <a:xfrm>
            <a:off x="2209800" y="3708400"/>
            <a:ext cx="1066800" cy="0"/>
          </a:xfrm>
          <a:prstGeom prst="line">
            <a:avLst/>
          </a:prstGeom>
          <a:noFill/>
          <a:ln w="19050">
            <a:solidFill>
              <a:schemeClr val="tx1"/>
            </a:solidFill>
            <a:round/>
            <a:headEnd/>
            <a:tailEnd/>
          </a:ln>
          <a:effectLst/>
        </p:spPr>
        <p:txBody>
          <a:bodyPr wrap="none" anchor="ctr">
            <a:spAutoFit/>
          </a:bodyPr>
          <a:lstStyle/>
          <a:p>
            <a:endParaRPr lang="en-US"/>
          </a:p>
        </p:txBody>
      </p:sp>
      <p:pic>
        <p:nvPicPr>
          <p:cNvPr id="192595" name="Picture 83"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92596" name="Text Box 84"/>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9e</a:t>
            </a:r>
          </a:p>
        </p:txBody>
      </p:sp>
      <p:sp>
        <p:nvSpPr>
          <p:cNvPr id="25" name="TextBox 24"/>
          <p:cNvSpPr txBox="1"/>
          <p:nvPr/>
        </p:nvSpPr>
        <p:spPr>
          <a:xfrm>
            <a:off x="1828800" y="0"/>
            <a:ext cx="7315200" cy="1477328"/>
          </a:xfrm>
          <a:prstGeom prst="rect">
            <a:avLst/>
          </a:prstGeom>
          <a:noFill/>
        </p:spPr>
        <p:txBody>
          <a:bodyPr wrap="square" rtlCol="0">
            <a:spAutoFit/>
          </a:bodyPr>
          <a:lstStyle/>
          <a:p>
            <a:r>
              <a:rPr lang="en-US" dirty="0" smtClean="0"/>
              <a:t>Since the neurons do not touch, the chemical message is sent through </a:t>
            </a:r>
            <a:r>
              <a:rPr lang="en-US" smtClean="0"/>
              <a:t>Neurotransmitters  </a:t>
            </a:r>
            <a:r>
              <a:rPr lang="en-US" dirty="0" smtClean="0"/>
              <a:t>across a synaptic cleft (space).  Ca2+ is involved in triggering the release of neurotransmitters.  When the neurotransmitters reach the receptors on the dendrite  the ions ( Na+ &amp; K+) the impulse is sent to the next neuron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95"/>
                                        </p:tgtEl>
                                        <p:attrNameLst>
                                          <p:attrName>style.visibility</p:attrName>
                                        </p:attrNameLst>
                                      </p:cBhvr>
                                      <p:to>
                                        <p:strVal val="visible"/>
                                      </p:to>
                                    </p:set>
                                    <p:animEffect transition="in" filter="box(out)">
                                      <p:cBhvr>
                                        <p:cTn id="7" dur="500"/>
                                        <p:tgtEl>
                                          <p:spTgt spid="1925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96"/>
                                        </p:tgtEl>
                                        <p:attrNameLst>
                                          <p:attrName>style.visibility</p:attrName>
                                        </p:attrNameLst>
                                      </p:cBhvr>
                                      <p:to>
                                        <p:strVal val="visible"/>
                                      </p:to>
                                    </p:set>
                                    <p:animEffect transition="in" filter="box(out)">
                                      <p:cBhvr>
                                        <p:cTn id="10" dur="500"/>
                                        <p:tgtEl>
                                          <p:spTgt spid="1925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80"/>
                                        </p:tgtEl>
                                        <p:attrNameLst>
                                          <p:attrName>style.visibility</p:attrName>
                                        </p:attrNameLst>
                                      </p:cBhvr>
                                      <p:to>
                                        <p:strVal val="visible"/>
                                      </p:to>
                                    </p:set>
                                    <p:animEffect transition="in" filter="box(out)">
                                      <p:cBhvr>
                                        <p:cTn id="14" dur="500"/>
                                        <p:tgtEl>
                                          <p:spTgt spid="19258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192559"/>
                                        </p:tgtEl>
                                        <p:attrNameLst>
                                          <p:attrName>style.visibility</p:attrName>
                                        </p:attrNameLst>
                                      </p:cBhvr>
                                      <p:to>
                                        <p:strVal val="visible"/>
                                      </p:to>
                                    </p:set>
                                    <p:animEffect transition="in" filter="box(out)">
                                      <p:cBhvr>
                                        <p:cTn id="18"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9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The Effects of Drugs 36.3</a:t>
            </a:r>
            <a:br>
              <a:rPr lang="en-US" sz="2400" dirty="0" smtClean="0"/>
            </a:br>
            <a:r>
              <a:rPr lang="en-US" sz="2400" dirty="0" smtClean="0"/>
              <a:t>4.3 Obj.: </a:t>
            </a:r>
            <a:r>
              <a:rPr lang="en-US" sz="2400" dirty="0" err="1" smtClean="0"/>
              <a:t>Stds</a:t>
            </a:r>
            <a:r>
              <a:rPr lang="en-US" sz="2400" dirty="0" smtClean="0"/>
              <a:t>. Will relate their understanding of neurons to how drugs effect neurotransmitters. p.98NB</a:t>
            </a:r>
            <a:endParaRPr lang="en-US" sz="2400" dirty="0"/>
          </a:p>
        </p:txBody>
      </p:sp>
      <p:sp>
        <p:nvSpPr>
          <p:cNvPr id="5" name="Content Placeholder 4"/>
          <p:cNvSpPr>
            <a:spLocks noGrp="1"/>
          </p:cNvSpPr>
          <p:nvPr>
            <p:ph sz="half" idx="2"/>
          </p:nvPr>
        </p:nvSpPr>
        <p:spPr>
          <a:xfrm>
            <a:off x="4343400" y="1600200"/>
            <a:ext cx="4800600" cy="4525963"/>
          </a:xfrm>
        </p:spPr>
        <p:txBody>
          <a:bodyPr/>
          <a:lstStyle/>
          <a:p>
            <a:pPr marL="514350" indent="-514350">
              <a:buFont typeface="+mj-lt"/>
              <a:buAutoNum type="arabicPeriod"/>
            </a:pPr>
            <a:r>
              <a:rPr lang="en-US" dirty="0" smtClean="0"/>
              <a:t>How can drugs affect levels of neurotransmitters between neurons?</a:t>
            </a:r>
          </a:p>
          <a:p>
            <a:pPr marL="514350" indent="-514350">
              <a:buFont typeface="+mj-lt"/>
              <a:buAutoNum type="arabicPeriod"/>
            </a:pPr>
            <a:r>
              <a:rPr lang="en-US" dirty="0" smtClean="0"/>
              <a:t>How does nicotine affect the body?</a:t>
            </a:r>
          </a:p>
          <a:p>
            <a:pPr marL="514350" indent="-514350">
              <a:buFont typeface="+mj-lt"/>
              <a:buAutoNum type="arabicPeriod"/>
            </a:pPr>
            <a:r>
              <a:rPr lang="en-US" dirty="0" smtClean="0"/>
              <a:t>Compare and Contrast depressants and stimulants.</a:t>
            </a:r>
            <a:endParaRPr lang="en-US" dirty="0"/>
          </a:p>
        </p:txBody>
      </p:sp>
      <p:pic>
        <p:nvPicPr>
          <p:cNvPr id="6" name="Picture 70" descr="fig"/>
          <p:cNvPicPr>
            <a:picLocks noGrp="1" noChangeAspect="1" noChangeArrowheads="1"/>
          </p:cNvPicPr>
          <p:nvPr>
            <p:ph sz="half" idx="1"/>
          </p:nvPr>
        </p:nvPicPr>
        <p:blipFill>
          <a:blip r:embed="rId2" cstate="print"/>
          <a:srcRect/>
          <a:stretch>
            <a:fillRect/>
          </a:stretch>
        </p:blipFill>
        <p:spPr bwMode="auto">
          <a:xfrm>
            <a:off x="152400" y="1524000"/>
            <a:ext cx="4038600" cy="3978021"/>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36.3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8745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457200" y="2384425"/>
            <a:ext cx="8305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Some medicinal uses of drugs include relieving pain and treating cardiovascular problems and nervous disorders.</a:t>
            </a:r>
          </a:p>
        </p:txBody>
      </p:sp>
      <p:sp>
        <p:nvSpPr>
          <p:cNvPr id="874507" name="Rectangle 11"/>
          <p:cNvSpPr>
            <a:spLocks noChangeArrowheads="1"/>
          </p:cNvSpPr>
          <p:nvPr/>
        </p:nvSpPr>
        <p:spPr bwMode="auto">
          <a:xfrm>
            <a:off x="457200" y="944563"/>
            <a:ext cx="7924800" cy="579437"/>
          </a:xfrm>
          <a:prstGeom prst="rect">
            <a:avLst/>
          </a:prstGeom>
          <a:noFill/>
          <a:ln w="9525">
            <a:noFill/>
            <a:miter lim="800000"/>
            <a:headEnd/>
            <a:tailEnd/>
          </a:ln>
          <a:effectLst/>
        </p:spPr>
        <p:txBody>
          <a:bodyPr anchor="ctr"/>
          <a:lstStyle/>
          <a:p>
            <a:r>
              <a:rPr lang="en-US" altLang="en-US" sz="3600">
                <a:solidFill>
                  <a:schemeClr val="tx2"/>
                </a:solidFill>
                <a:latin typeface="Times" charset="0"/>
              </a:rPr>
              <a:t>The Effects of Drugs</a:t>
            </a:r>
            <a:endParaRPr lang="en-US" altLang="en-US" sz="4000">
              <a:solidFill>
                <a:srgbClr val="FFFF00"/>
              </a:solidFill>
              <a:latin typeface="Times" charset="0"/>
            </a:endParaRPr>
          </a:p>
        </p:txBody>
      </p:sp>
      <p:sp>
        <p:nvSpPr>
          <p:cNvPr id="874508" name="Rectangle 12"/>
          <p:cNvSpPr>
            <a:spLocks noChangeArrowheads="1"/>
          </p:cNvSpPr>
          <p:nvPr/>
        </p:nvSpPr>
        <p:spPr bwMode="auto">
          <a:xfrm>
            <a:off x="457200" y="1676400"/>
            <a:ext cx="8153400" cy="5302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Drugs act on the body’s nervous system.</a:t>
            </a:r>
          </a:p>
        </p:txBody>
      </p:sp>
      <p:sp>
        <p:nvSpPr>
          <p:cNvPr id="874515" name="Rectangle 19"/>
          <p:cNvSpPr>
            <a:spLocks noChangeArrowheads="1"/>
          </p:cNvSpPr>
          <p:nvPr/>
        </p:nvSpPr>
        <p:spPr bwMode="auto">
          <a:xfrm>
            <a:off x="457200" y="3984625"/>
            <a:ext cx="830580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The misuse of drugs involves taking a medicine for an unintended use.  Drug abuse involves using a drug for a non-medical purpose. </a:t>
            </a:r>
          </a:p>
        </p:txBody>
      </p:sp>
      <p:pic>
        <p:nvPicPr>
          <p:cNvPr id="874516" name="Picture 20"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06"/>
                                        </p:tgtEl>
                                        <p:attrNameLst>
                                          <p:attrName>style.visibility</p:attrName>
                                        </p:attrNameLst>
                                      </p:cBhvr>
                                      <p:to>
                                        <p:strVal val="visible"/>
                                      </p:to>
                                    </p:set>
                                    <p:animEffect transition="in" filter="box(out)">
                                      <p:cBhvr>
                                        <p:cTn id="12" dur="500"/>
                                        <p:tgtEl>
                                          <p:spTgt spid="8745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4515"/>
                                        </p:tgtEl>
                                        <p:attrNameLst>
                                          <p:attrName>style.visibility</p:attrName>
                                        </p:attrNameLst>
                                      </p:cBhvr>
                                      <p:to>
                                        <p:strVal val="visible"/>
                                      </p:to>
                                    </p:set>
                                    <p:animEffect transition="in" filter="box(out)">
                                      <p:cBhvr>
                                        <p:cTn id="17" dur="500"/>
                                        <p:tgtEl>
                                          <p:spTgt spid="87451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4503"/>
                                        </p:tgtEl>
                                        <p:attrNameLst>
                                          <p:attrName>style.visibility</p:attrName>
                                        </p:attrNameLst>
                                      </p:cBhvr>
                                      <p:to>
                                        <p:strVal val="visible"/>
                                      </p:to>
                                    </p:set>
                                    <p:animEffect transition="in" filter="box(out)">
                                      <p:cBhvr>
                                        <p:cTn id="21"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08" grpId="0" autoUpdateAnimBg="0"/>
      <p:bldP spid="874515"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65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7965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7965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79655"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79656"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79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79658" name="Picture 10" descr="assessment"/>
          <p:cNvPicPr>
            <a:picLocks noChangeAspect="1" noChangeArrowheads="1"/>
          </p:cNvPicPr>
          <p:nvPr/>
        </p:nvPicPr>
        <p:blipFill>
          <a:blip r:embed="rId10" cstate="print"/>
          <a:srcRect/>
          <a:stretch>
            <a:fillRect/>
          </a:stretch>
        </p:blipFill>
        <p:spPr bwMode="auto">
          <a:xfrm>
            <a:off x="3548063" y="57150"/>
            <a:ext cx="2046287" cy="400050"/>
          </a:xfrm>
          <a:prstGeom prst="rect">
            <a:avLst/>
          </a:prstGeom>
          <a:noFill/>
        </p:spPr>
      </p:pic>
      <p:pic>
        <p:nvPicPr>
          <p:cNvPr id="1179659" name="Picture 11" descr="Chpt36"/>
          <p:cNvPicPr>
            <a:picLocks noChangeAspect="1" noChangeArrowheads="1"/>
          </p:cNvPicPr>
          <p:nvPr/>
        </p:nvPicPr>
        <p:blipFill>
          <a:blip r:embed="rId11" cstate="print"/>
          <a:srcRect/>
          <a:stretch>
            <a:fillRect/>
          </a:stretch>
        </p:blipFill>
        <p:spPr bwMode="auto">
          <a:xfrm>
            <a:off x="0" y="0"/>
            <a:ext cx="2819400" cy="685800"/>
          </a:xfrm>
          <a:prstGeom prst="rect">
            <a:avLst/>
          </a:prstGeom>
          <a:noFill/>
        </p:spPr>
      </p:pic>
      <p:pic>
        <p:nvPicPr>
          <p:cNvPr id="1179661" name="Picture 13" descr="Table"/>
          <p:cNvPicPr>
            <a:picLocks noChangeAspect="1" noChangeArrowheads="1"/>
          </p:cNvPicPr>
          <p:nvPr/>
        </p:nvPicPr>
        <p:blipFill>
          <a:blip r:embed="rId12" cstate="print"/>
          <a:srcRect/>
          <a:stretch>
            <a:fillRect/>
          </a:stretch>
        </p:blipFill>
        <p:spPr bwMode="auto">
          <a:xfrm>
            <a:off x="533400" y="838200"/>
            <a:ext cx="7467600" cy="5086350"/>
          </a:xfrm>
          <a:prstGeom prst="rect">
            <a:avLst/>
          </a:prstGeom>
          <a:noFill/>
        </p:spPr>
      </p:pic>
      <p:sp>
        <p:nvSpPr>
          <p:cNvPr id="1179662" name="Text Box 14"/>
          <p:cNvSpPr txBox="1">
            <a:spLocks noChangeArrowheads="1"/>
          </p:cNvSpPr>
          <p:nvPr/>
        </p:nvSpPr>
        <p:spPr bwMode="auto">
          <a:xfrm>
            <a:off x="593725" y="914400"/>
            <a:ext cx="4248150" cy="366713"/>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Table 36.1  Commonly Abused Drugs</a:t>
            </a:r>
          </a:p>
        </p:txBody>
      </p:sp>
      <p:sp>
        <p:nvSpPr>
          <p:cNvPr id="1179663" name="Text Box 15"/>
          <p:cNvSpPr txBox="1">
            <a:spLocks noChangeArrowheads="1"/>
          </p:cNvSpPr>
          <p:nvPr/>
        </p:nvSpPr>
        <p:spPr bwMode="auto">
          <a:xfrm>
            <a:off x="533400" y="1371600"/>
            <a:ext cx="1944763" cy="338554"/>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Category</a:t>
            </a:r>
            <a:r>
              <a:rPr lang="en-US" altLang="en-US" sz="1600" dirty="0">
                <a:solidFill>
                  <a:srgbClr val="FF0000"/>
                </a:solidFill>
                <a:latin typeface="Times" charset="0"/>
              </a:rPr>
              <a:t> •</a:t>
            </a:r>
            <a:r>
              <a:rPr lang="en-US" altLang="en-US" sz="1600" dirty="0">
                <a:solidFill>
                  <a:srgbClr val="FF0000"/>
                </a:solidFill>
                <a:latin typeface="MS Shell Dlg" charset="0"/>
              </a:rPr>
              <a:t> </a:t>
            </a:r>
            <a:r>
              <a:rPr lang="en-US" altLang="en-US" sz="1400" dirty="0">
                <a:solidFill>
                  <a:srgbClr val="FF0000"/>
                </a:solidFill>
                <a:latin typeface="Times" charset="0"/>
              </a:rPr>
              <a:t>Substance</a:t>
            </a:r>
            <a:endParaRPr lang="en-US" altLang="en-US" sz="1600" dirty="0">
              <a:solidFill>
                <a:srgbClr val="FF0000"/>
              </a:solidFill>
              <a:latin typeface="Times" charset="0"/>
            </a:endParaRPr>
          </a:p>
        </p:txBody>
      </p:sp>
      <p:sp>
        <p:nvSpPr>
          <p:cNvPr id="1179664" name="Text Box 16"/>
          <p:cNvSpPr txBox="1">
            <a:spLocks noChangeArrowheads="1"/>
          </p:cNvSpPr>
          <p:nvPr/>
        </p:nvSpPr>
        <p:spPr bwMode="auto">
          <a:xfrm>
            <a:off x="2549525" y="1397000"/>
            <a:ext cx="2403222"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Commercial or Street Name</a:t>
            </a:r>
          </a:p>
        </p:txBody>
      </p:sp>
      <p:sp>
        <p:nvSpPr>
          <p:cNvPr id="1179665" name="Text Box 17"/>
          <p:cNvSpPr txBox="1">
            <a:spLocks noChangeArrowheads="1"/>
          </p:cNvSpPr>
          <p:nvPr/>
        </p:nvSpPr>
        <p:spPr bwMode="auto">
          <a:xfrm>
            <a:off x="5384800" y="1397000"/>
            <a:ext cx="207620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Potential Health Hazard</a:t>
            </a:r>
          </a:p>
        </p:txBody>
      </p:sp>
      <p:sp>
        <p:nvSpPr>
          <p:cNvPr id="1179666" name="Text Box 18"/>
          <p:cNvSpPr txBox="1">
            <a:spLocks noChangeArrowheads="1"/>
          </p:cNvSpPr>
          <p:nvPr/>
        </p:nvSpPr>
        <p:spPr bwMode="auto">
          <a:xfrm>
            <a:off x="533400" y="1773238"/>
            <a:ext cx="1189749"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Cannabinoid</a:t>
            </a:r>
            <a:endParaRPr lang="en-US" altLang="en-US" sz="1400" dirty="0">
              <a:solidFill>
                <a:srgbClr val="FF0000"/>
              </a:solidFill>
              <a:latin typeface="Times" charset="0"/>
            </a:endParaRPr>
          </a:p>
        </p:txBody>
      </p:sp>
      <p:sp>
        <p:nvSpPr>
          <p:cNvPr id="1179667" name="Text Box 19"/>
          <p:cNvSpPr txBox="1">
            <a:spLocks noChangeArrowheads="1"/>
          </p:cNvSpPr>
          <p:nvPr/>
        </p:nvSpPr>
        <p:spPr bwMode="auto">
          <a:xfrm>
            <a:off x="528638" y="2230438"/>
            <a:ext cx="1021433"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Stimulants</a:t>
            </a:r>
            <a:endParaRPr lang="en-US" altLang="en-US" sz="1600" dirty="0">
              <a:solidFill>
                <a:srgbClr val="FF0000"/>
              </a:solidFill>
              <a:latin typeface="Times" charset="0"/>
            </a:endParaRPr>
          </a:p>
        </p:txBody>
      </p:sp>
      <p:sp>
        <p:nvSpPr>
          <p:cNvPr id="1179668" name="Text Box 20"/>
          <p:cNvSpPr txBox="1">
            <a:spLocks noChangeArrowheads="1"/>
          </p:cNvSpPr>
          <p:nvPr/>
        </p:nvSpPr>
        <p:spPr bwMode="auto">
          <a:xfrm>
            <a:off x="533400" y="3271838"/>
            <a:ext cx="118974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Depressants</a:t>
            </a:r>
          </a:p>
        </p:txBody>
      </p:sp>
      <p:sp>
        <p:nvSpPr>
          <p:cNvPr id="1179669" name="Text Box 21"/>
          <p:cNvSpPr txBox="1">
            <a:spLocks noChangeArrowheads="1"/>
          </p:cNvSpPr>
          <p:nvPr/>
        </p:nvSpPr>
        <p:spPr bwMode="auto">
          <a:xfrm>
            <a:off x="533400" y="4148138"/>
            <a:ext cx="130997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Hallucinogens</a:t>
            </a:r>
            <a:endParaRPr lang="en-US" altLang="en-US" sz="1600" dirty="0">
              <a:solidFill>
                <a:srgbClr val="FF0000"/>
              </a:solidFill>
              <a:latin typeface="Times" charset="0"/>
            </a:endParaRPr>
          </a:p>
        </p:txBody>
      </p:sp>
      <p:sp>
        <p:nvSpPr>
          <p:cNvPr id="1179670" name="Text Box 22"/>
          <p:cNvSpPr txBox="1">
            <a:spLocks noChangeArrowheads="1"/>
          </p:cNvSpPr>
          <p:nvPr/>
        </p:nvSpPr>
        <p:spPr bwMode="auto">
          <a:xfrm>
            <a:off x="533400" y="4587875"/>
            <a:ext cx="792205"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Opioids</a:t>
            </a:r>
            <a:endParaRPr lang="en-US" altLang="en-US" sz="1600" dirty="0">
              <a:solidFill>
                <a:srgbClr val="FF0000"/>
              </a:solidFill>
              <a:latin typeface="Times" charset="0"/>
            </a:endParaRPr>
          </a:p>
        </p:txBody>
      </p:sp>
      <p:sp>
        <p:nvSpPr>
          <p:cNvPr id="1179671" name="Text Box 23"/>
          <p:cNvSpPr txBox="1">
            <a:spLocks noChangeArrowheads="1"/>
          </p:cNvSpPr>
          <p:nvPr/>
        </p:nvSpPr>
        <p:spPr bwMode="auto">
          <a:xfrm>
            <a:off x="533400" y="5108575"/>
            <a:ext cx="63190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Other</a:t>
            </a:r>
            <a:endParaRPr lang="en-US" altLang="en-US" sz="1600" dirty="0">
              <a:solidFill>
                <a:srgbClr val="FF0000"/>
              </a:solidFill>
              <a:latin typeface="Times" charset="0"/>
            </a:endParaRPr>
          </a:p>
        </p:txBody>
      </p:sp>
      <p:sp>
        <p:nvSpPr>
          <p:cNvPr id="1179672" name="Text Box 24"/>
          <p:cNvSpPr txBox="1">
            <a:spLocks noChangeArrowheads="1"/>
          </p:cNvSpPr>
          <p:nvPr/>
        </p:nvSpPr>
        <p:spPr bwMode="auto">
          <a:xfrm>
            <a:off x="533400" y="1978025"/>
            <a:ext cx="954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Marijuana</a:t>
            </a:r>
          </a:p>
        </p:txBody>
      </p:sp>
      <p:sp>
        <p:nvSpPr>
          <p:cNvPr id="1179673" name="Text Box 25"/>
          <p:cNvSpPr txBox="1">
            <a:spLocks noChangeArrowheads="1"/>
          </p:cNvSpPr>
          <p:nvPr/>
        </p:nvSpPr>
        <p:spPr bwMode="auto">
          <a:xfrm>
            <a:off x="533400" y="2414588"/>
            <a:ext cx="84350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Cocaine</a:t>
            </a:r>
          </a:p>
        </p:txBody>
      </p:sp>
      <p:sp>
        <p:nvSpPr>
          <p:cNvPr id="1179674" name="Text Box 26"/>
          <p:cNvSpPr txBox="1">
            <a:spLocks noChangeArrowheads="1"/>
          </p:cNvSpPr>
          <p:nvPr/>
        </p:nvSpPr>
        <p:spPr bwMode="auto">
          <a:xfrm>
            <a:off x="538163" y="2562225"/>
            <a:ext cx="1622560"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Methylphenidate     </a:t>
            </a:r>
          </a:p>
        </p:txBody>
      </p:sp>
      <p:sp>
        <p:nvSpPr>
          <p:cNvPr id="1179675" name="Text Box 27"/>
          <p:cNvSpPr txBox="1">
            <a:spLocks noChangeArrowheads="1"/>
          </p:cNvSpPr>
          <p:nvPr/>
        </p:nvSpPr>
        <p:spPr bwMode="auto">
          <a:xfrm>
            <a:off x="530225" y="2719388"/>
            <a:ext cx="83548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Nicotine</a:t>
            </a:r>
          </a:p>
        </p:txBody>
      </p:sp>
      <p:sp>
        <p:nvSpPr>
          <p:cNvPr id="1179676" name="Text Box 28"/>
          <p:cNvSpPr txBox="1">
            <a:spLocks noChangeArrowheads="1"/>
          </p:cNvSpPr>
          <p:nvPr/>
        </p:nvSpPr>
        <p:spPr bwMode="auto">
          <a:xfrm>
            <a:off x="533400" y="2857500"/>
            <a:ext cx="155202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Methamphetamine</a:t>
            </a:r>
          </a:p>
        </p:txBody>
      </p:sp>
      <p:sp>
        <p:nvSpPr>
          <p:cNvPr id="1179677" name="Text Box 29"/>
          <p:cNvSpPr txBox="1">
            <a:spLocks noChangeArrowheads="1"/>
          </p:cNvSpPr>
          <p:nvPr/>
        </p:nvSpPr>
        <p:spPr bwMode="auto">
          <a:xfrm>
            <a:off x="533400" y="3022600"/>
            <a:ext cx="75212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MDMA</a:t>
            </a:r>
          </a:p>
        </p:txBody>
      </p:sp>
      <p:sp>
        <p:nvSpPr>
          <p:cNvPr id="1179678" name="Text Box 30"/>
          <p:cNvSpPr txBox="1">
            <a:spLocks noChangeArrowheads="1"/>
          </p:cNvSpPr>
          <p:nvPr/>
        </p:nvSpPr>
        <p:spPr bwMode="auto">
          <a:xfrm>
            <a:off x="533400" y="3476625"/>
            <a:ext cx="144783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Benzodiazepines</a:t>
            </a:r>
          </a:p>
        </p:txBody>
      </p:sp>
      <p:sp>
        <p:nvSpPr>
          <p:cNvPr id="1179679" name="Text Box 31"/>
          <p:cNvSpPr txBox="1">
            <a:spLocks noChangeArrowheads="1"/>
          </p:cNvSpPr>
          <p:nvPr/>
        </p:nvSpPr>
        <p:spPr bwMode="auto">
          <a:xfrm>
            <a:off x="533400" y="3832225"/>
            <a:ext cx="110959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Barbiturates</a:t>
            </a:r>
          </a:p>
        </p:txBody>
      </p:sp>
      <p:sp>
        <p:nvSpPr>
          <p:cNvPr id="1179680" name="Text Box 32"/>
          <p:cNvSpPr txBox="1">
            <a:spLocks noChangeArrowheads="1"/>
          </p:cNvSpPr>
          <p:nvPr/>
        </p:nvSpPr>
        <p:spPr bwMode="auto">
          <a:xfrm>
            <a:off x="533400" y="4391025"/>
            <a:ext cx="5806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LSD</a:t>
            </a:r>
          </a:p>
        </p:txBody>
      </p:sp>
      <p:sp>
        <p:nvSpPr>
          <p:cNvPr id="1179681" name="Text Box 33"/>
          <p:cNvSpPr txBox="1">
            <a:spLocks noChangeArrowheads="1"/>
          </p:cNvSpPr>
          <p:nvPr/>
        </p:nvSpPr>
        <p:spPr bwMode="auto">
          <a:xfrm>
            <a:off x="533400" y="4851400"/>
            <a:ext cx="732893"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Heroin</a:t>
            </a:r>
          </a:p>
        </p:txBody>
      </p:sp>
      <p:sp>
        <p:nvSpPr>
          <p:cNvPr id="1179682" name="Text Box 34"/>
          <p:cNvSpPr txBox="1">
            <a:spLocks noChangeArrowheads="1"/>
          </p:cNvSpPr>
          <p:nvPr/>
        </p:nvSpPr>
        <p:spPr bwMode="auto">
          <a:xfrm>
            <a:off x="533400" y="5305425"/>
            <a:ext cx="904415"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Inhalants</a:t>
            </a:r>
          </a:p>
        </p:txBody>
      </p:sp>
      <p:sp>
        <p:nvSpPr>
          <p:cNvPr id="1179683" name="Text Box 35"/>
          <p:cNvSpPr txBox="1">
            <a:spLocks noChangeArrowheads="1"/>
          </p:cNvSpPr>
          <p:nvPr/>
        </p:nvSpPr>
        <p:spPr bwMode="auto">
          <a:xfrm>
            <a:off x="533400" y="5546725"/>
            <a:ext cx="1449436"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Anabolic steroids</a:t>
            </a:r>
          </a:p>
        </p:txBody>
      </p:sp>
      <p:sp>
        <p:nvSpPr>
          <p:cNvPr id="1179684" name="Text Box 36"/>
          <p:cNvSpPr txBox="1">
            <a:spLocks noChangeArrowheads="1"/>
          </p:cNvSpPr>
          <p:nvPr/>
        </p:nvSpPr>
        <p:spPr bwMode="auto">
          <a:xfrm>
            <a:off x="533400" y="5715000"/>
            <a:ext cx="930063"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err="1">
                <a:solidFill>
                  <a:srgbClr val="FF0000"/>
                </a:solidFill>
                <a:latin typeface="Times" charset="0"/>
              </a:rPr>
              <a:t>Ketamine</a:t>
            </a:r>
            <a:endParaRPr lang="en-US" altLang="en-US" sz="1200" b="0" dirty="0">
              <a:solidFill>
                <a:srgbClr val="FF0000"/>
              </a:solidFill>
              <a:latin typeface="Times" charset="0"/>
            </a:endParaRPr>
          </a:p>
        </p:txBody>
      </p:sp>
      <p:sp>
        <p:nvSpPr>
          <p:cNvPr id="1179685" name="Text Box 37"/>
          <p:cNvSpPr txBox="1">
            <a:spLocks noChangeArrowheads="1"/>
          </p:cNvSpPr>
          <p:nvPr/>
        </p:nvSpPr>
        <p:spPr bwMode="auto">
          <a:xfrm>
            <a:off x="2622550" y="1981200"/>
            <a:ext cx="23675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Grass, joints, pot, reefer, weed</a:t>
            </a:r>
          </a:p>
        </p:txBody>
      </p:sp>
      <p:sp>
        <p:nvSpPr>
          <p:cNvPr id="1179686" name="Text Box 38"/>
          <p:cNvSpPr txBox="1">
            <a:spLocks noChangeArrowheads="1"/>
          </p:cNvSpPr>
          <p:nvPr/>
        </p:nvSpPr>
        <p:spPr bwMode="auto">
          <a:xfrm>
            <a:off x="2628900" y="2400300"/>
            <a:ext cx="1846531"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Blow, coke, crack, rock</a:t>
            </a:r>
          </a:p>
        </p:txBody>
      </p:sp>
      <p:sp>
        <p:nvSpPr>
          <p:cNvPr id="1179687" name="Text Box 39"/>
          <p:cNvSpPr txBox="1">
            <a:spLocks noChangeArrowheads="1"/>
          </p:cNvSpPr>
          <p:nvPr/>
        </p:nvSpPr>
        <p:spPr bwMode="auto">
          <a:xfrm>
            <a:off x="2624138" y="2565400"/>
            <a:ext cx="1968616"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Ritalin, Skippy, vitamin R</a:t>
            </a:r>
          </a:p>
        </p:txBody>
      </p:sp>
      <p:sp>
        <p:nvSpPr>
          <p:cNvPr id="1179688" name="Text Box 40"/>
          <p:cNvSpPr txBox="1">
            <a:spLocks noChangeArrowheads="1"/>
          </p:cNvSpPr>
          <p:nvPr/>
        </p:nvSpPr>
        <p:spPr bwMode="auto">
          <a:xfrm>
            <a:off x="2622550" y="2705100"/>
            <a:ext cx="191225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Chew, cigarettes, cigars</a:t>
            </a:r>
          </a:p>
        </p:txBody>
      </p:sp>
      <p:sp>
        <p:nvSpPr>
          <p:cNvPr id="1179689" name="Text Box 41"/>
          <p:cNvSpPr txBox="1">
            <a:spLocks noChangeArrowheads="1"/>
          </p:cNvSpPr>
          <p:nvPr/>
        </p:nvSpPr>
        <p:spPr bwMode="auto">
          <a:xfrm>
            <a:off x="2620963" y="2870200"/>
            <a:ext cx="14350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Ice, speed, glass</a:t>
            </a:r>
          </a:p>
        </p:txBody>
      </p:sp>
      <p:sp>
        <p:nvSpPr>
          <p:cNvPr id="1179690" name="Text Box 42"/>
          <p:cNvSpPr txBox="1">
            <a:spLocks noChangeArrowheads="1"/>
          </p:cNvSpPr>
          <p:nvPr/>
        </p:nvSpPr>
        <p:spPr bwMode="auto">
          <a:xfrm>
            <a:off x="2624138" y="3022600"/>
            <a:ext cx="116070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Ecstasy, Eve</a:t>
            </a:r>
          </a:p>
        </p:txBody>
      </p:sp>
      <p:sp>
        <p:nvSpPr>
          <p:cNvPr id="1179691" name="Text Box 43"/>
          <p:cNvSpPr txBox="1">
            <a:spLocks noChangeArrowheads="1"/>
          </p:cNvSpPr>
          <p:nvPr/>
        </p:nvSpPr>
        <p:spPr bwMode="auto">
          <a:xfrm>
            <a:off x="2614613" y="3429000"/>
            <a:ext cx="2033587"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Librium, Valium, </a:t>
            </a:r>
            <a:r>
              <a:rPr lang="en-US" altLang="en-US" sz="1200" b="0" dirty="0" err="1">
                <a:solidFill>
                  <a:srgbClr val="FF0000"/>
                </a:solidFill>
                <a:latin typeface="Times" charset="0"/>
              </a:rPr>
              <a:t>Xanax</a:t>
            </a:r>
            <a:r>
              <a:rPr lang="en-US" altLang="en-US" sz="1200" b="0" dirty="0">
                <a:solidFill>
                  <a:srgbClr val="FF0000"/>
                </a:solidFill>
                <a:latin typeface="Times" charset="0"/>
              </a:rPr>
              <a:t>,                                                                              downers, sleeping pills</a:t>
            </a:r>
          </a:p>
        </p:txBody>
      </p:sp>
      <p:sp>
        <p:nvSpPr>
          <p:cNvPr id="1179692" name="Text Box 44"/>
          <p:cNvSpPr txBox="1">
            <a:spLocks noChangeArrowheads="1"/>
          </p:cNvSpPr>
          <p:nvPr/>
        </p:nvSpPr>
        <p:spPr bwMode="auto">
          <a:xfrm>
            <a:off x="2608263" y="3832225"/>
            <a:ext cx="195438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Barbs, red birds, yellows</a:t>
            </a:r>
          </a:p>
        </p:txBody>
      </p:sp>
      <p:sp>
        <p:nvSpPr>
          <p:cNvPr id="1179693" name="Text Box 45"/>
          <p:cNvSpPr txBox="1">
            <a:spLocks noChangeArrowheads="1"/>
          </p:cNvSpPr>
          <p:nvPr/>
        </p:nvSpPr>
        <p:spPr bwMode="auto">
          <a:xfrm>
            <a:off x="2638425" y="4391025"/>
            <a:ext cx="139974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Cubes, microdot</a:t>
            </a:r>
          </a:p>
        </p:txBody>
      </p:sp>
      <p:sp>
        <p:nvSpPr>
          <p:cNvPr id="1179694" name="Text Box 46"/>
          <p:cNvSpPr txBox="1">
            <a:spLocks noChangeArrowheads="1"/>
          </p:cNvSpPr>
          <p:nvPr/>
        </p:nvSpPr>
        <p:spPr bwMode="auto">
          <a:xfrm>
            <a:off x="2627313" y="4775200"/>
            <a:ext cx="1701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 junk, </a:t>
            </a:r>
            <a:r>
              <a:rPr lang="en-US" altLang="en-US" sz="1200" b="0" dirty="0" err="1">
                <a:solidFill>
                  <a:srgbClr val="FF0000"/>
                </a:solidFill>
                <a:latin typeface="Times" charset="0"/>
              </a:rPr>
              <a:t>skag</a:t>
            </a:r>
            <a:r>
              <a:rPr lang="en-US" altLang="en-US" sz="1200" b="0" dirty="0">
                <a:solidFill>
                  <a:srgbClr val="FF0000"/>
                </a:solidFill>
                <a:latin typeface="Times" charset="0"/>
              </a:rPr>
              <a:t>, smack</a:t>
            </a:r>
          </a:p>
        </p:txBody>
      </p:sp>
      <p:sp>
        <p:nvSpPr>
          <p:cNvPr id="1179695" name="Text Box 47"/>
          <p:cNvSpPr txBox="1">
            <a:spLocks noChangeArrowheads="1"/>
          </p:cNvSpPr>
          <p:nvPr/>
        </p:nvSpPr>
        <p:spPr bwMode="auto">
          <a:xfrm>
            <a:off x="2632075" y="5257800"/>
            <a:ext cx="2244725"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Paint thinners, gasoline,  butane, nitrates, laughing gas</a:t>
            </a:r>
          </a:p>
        </p:txBody>
      </p:sp>
      <p:sp>
        <p:nvSpPr>
          <p:cNvPr id="1179696" name="Text Box 48"/>
          <p:cNvSpPr txBox="1">
            <a:spLocks noChangeArrowheads="1"/>
          </p:cNvSpPr>
          <p:nvPr/>
        </p:nvSpPr>
        <p:spPr bwMode="auto">
          <a:xfrm>
            <a:off x="2627313" y="5575300"/>
            <a:ext cx="63991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b="0" dirty="0">
                <a:solidFill>
                  <a:srgbClr val="FF0000"/>
                </a:solidFill>
                <a:latin typeface="Times" charset="0"/>
              </a:rPr>
              <a:t> Juice</a:t>
            </a:r>
          </a:p>
        </p:txBody>
      </p:sp>
      <p:sp>
        <p:nvSpPr>
          <p:cNvPr id="1179697" name="Text Box 49"/>
          <p:cNvSpPr txBox="1">
            <a:spLocks noChangeArrowheads="1"/>
          </p:cNvSpPr>
          <p:nvPr/>
        </p:nvSpPr>
        <p:spPr bwMode="auto">
          <a:xfrm>
            <a:off x="2667000" y="5715000"/>
            <a:ext cx="16482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Special K, vitamin K</a:t>
            </a:r>
          </a:p>
        </p:txBody>
      </p:sp>
      <p:sp>
        <p:nvSpPr>
          <p:cNvPr id="1179698" name="Text Box 50"/>
          <p:cNvSpPr txBox="1">
            <a:spLocks noChangeArrowheads="1"/>
          </p:cNvSpPr>
          <p:nvPr/>
        </p:nvSpPr>
        <p:spPr bwMode="auto">
          <a:xfrm>
            <a:off x="5080000" y="1981200"/>
            <a:ext cx="2901756" cy="276999"/>
          </a:xfrm>
          <a:prstGeom prst="rect">
            <a:avLst/>
          </a:prstGeom>
          <a:noFill/>
          <a:ln w="9525">
            <a:noFill/>
            <a:miter lim="800000"/>
            <a:headEnd/>
            <a:tailEnd/>
          </a:ln>
          <a:effectLst/>
        </p:spPr>
        <p:txBody>
          <a:bodyPr wrap="none">
            <a:spAutoFit/>
          </a:bodyPr>
          <a:lstStyle/>
          <a:p>
            <a:r>
              <a:rPr lang="en-US" altLang="en-US" sz="1200" b="0" dirty="0">
                <a:solidFill>
                  <a:srgbClr val="FF0000"/>
                </a:solidFill>
                <a:latin typeface="Times" charset="0"/>
              </a:rPr>
              <a:t>Respiratory problems, impaired learning</a:t>
            </a:r>
          </a:p>
        </p:txBody>
      </p:sp>
      <p:sp>
        <p:nvSpPr>
          <p:cNvPr id="1179699" name="Text Box 51"/>
          <p:cNvSpPr txBox="1">
            <a:spLocks noChangeArrowheads="1"/>
          </p:cNvSpPr>
          <p:nvPr/>
        </p:nvSpPr>
        <p:spPr bwMode="auto">
          <a:xfrm>
            <a:off x="5080000" y="2438400"/>
            <a:ext cx="28194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Increased heart rate and blood pressure, irregular heart beat, heart failure, and weight loss</a:t>
            </a:r>
          </a:p>
        </p:txBody>
      </p:sp>
      <p:sp>
        <p:nvSpPr>
          <p:cNvPr id="1179700" name="Text Box 52"/>
          <p:cNvSpPr txBox="1">
            <a:spLocks noChangeArrowheads="1"/>
          </p:cNvSpPr>
          <p:nvPr/>
        </p:nvSpPr>
        <p:spPr bwMode="auto">
          <a:xfrm>
            <a:off x="5080000" y="3451225"/>
            <a:ext cx="29718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lowered blood pressure, poor concentration</a:t>
            </a:r>
          </a:p>
        </p:txBody>
      </p:sp>
      <p:sp>
        <p:nvSpPr>
          <p:cNvPr id="1179701" name="Text Box 53"/>
          <p:cNvSpPr txBox="1">
            <a:spLocks noChangeArrowheads="1"/>
          </p:cNvSpPr>
          <p:nvPr/>
        </p:nvSpPr>
        <p:spPr bwMode="auto">
          <a:xfrm>
            <a:off x="5080000" y="4149725"/>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Chronic mental disorders, nausea, flashbacks</a:t>
            </a:r>
          </a:p>
        </p:txBody>
      </p:sp>
      <p:sp>
        <p:nvSpPr>
          <p:cNvPr id="1179702" name="Text Box 54"/>
          <p:cNvSpPr txBox="1">
            <a:spLocks noChangeArrowheads="1"/>
          </p:cNvSpPr>
          <p:nvPr/>
        </p:nvSpPr>
        <p:spPr bwMode="auto">
          <a:xfrm>
            <a:off x="5080000" y="4762500"/>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collapsed veins</a:t>
            </a:r>
          </a:p>
        </p:txBody>
      </p:sp>
      <p:sp>
        <p:nvSpPr>
          <p:cNvPr id="1179703" name="Text Box 55"/>
          <p:cNvSpPr txBox="1">
            <a:spLocks noChangeArrowheads="1"/>
          </p:cNvSpPr>
          <p:nvPr/>
        </p:nvSpPr>
        <p:spPr bwMode="auto">
          <a:xfrm>
            <a:off x="5029200" y="5105400"/>
            <a:ext cx="2844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Headache, nausea, vomiting, unconsciousness, sudden death</a:t>
            </a:r>
          </a:p>
        </p:txBody>
      </p:sp>
      <p:sp>
        <p:nvSpPr>
          <p:cNvPr id="1179704" name="Text Box 56"/>
          <p:cNvSpPr txBox="1">
            <a:spLocks noChangeArrowheads="1"/>
          </p:cNvSpPr>
          <p:nvPr/>
        </p:nvSpPr>
        <p:spPr bwMode="auto">
          <a:xfrm>
            <a:off x="5105400" y="54102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Liver and kidney cancer, acne, high blood pressure</a:t>
            </a:r>
          </a:p>
        </p:txBody>
      </p:sp>
      <p:sp>
        <p:nvSpPr>
          <p:cNvPr id="1179705" name="Text Box 57"/>
          <p:cNvSpPr txBox="1">
            <a:spLocks noChangeArrowheads="1"/>
          </p:cNvSpPr>
          <p:nvPr/>
        </p:nvSpPr>
        <p:spPr bwMode="auto">
          <a:xfrm>
            <a:off x="5105400" y="57150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Respiratory depression and arrest, nausea, vomiting</a:t>
            </a:r>
          </a:p>
        </p:txBody>
      </p:sp>
      <p:pic>
        <p:nvPicPr>
          <p:cNvPr id="1179710" name="Picture 62" descr="audio image blue">
            <a:hlinkClick r:id="" action="ppaction://noaction">
              <a:snd r:embed="rId13" name="36-what you'll learn 1.WAV"/>
            </a:hlinkClick>
          </p:cNvPr>
          <p:cNvPicPr>
            <a:picLocks noChangeAspect="1" noChangeArrowheads="1"/>
          </p:cNvPicPr>
          <p:nvPr/>
        </p:nvPicPr>
        <p:blipFill>
          <a:blip r:embed="rId14" cstate="print"/>
          <a:srcRect/>
          <a:stretch>
            <a:fillRect/>
          </a:stretch>
        </p:blipFill>
        <p:spPr bwMode="auto">
          <a:xfrm>
            <a:off x="8077200" y="838200"/>
            <a:ext cx="354013" cy="354013"/>
          </a:xfrm>
          <a:prstGeom prst="rect">
            <a:avLst/>
          </a:prstGeom>
          <a:noFill/>
        </p:spPr>
      </p:pic>
      <p:sp>
        <p:nvSpPr>
          <p:cNvPr id="1179711" name="Rectangle 63"/>
          <p:cNvSpPr>
            <a:spLocks noGrp="1" noChangeArrowheads="1"/>
          </p:cNvSpPr>
          <p:nvPr>
            <p:ph type="title"/>
          </p:nvPr>
        </p:nvSpPr>
        <p:spPr>
          <a:xfrm>
            <a:off x="914400" y="6964363"/>
            <a:ext cx="8229600" cy="122237"/>
          </a:xfrm>
          <a:noFill/>
          <a:ln/>
        </p:spPr>
        <p:txBody>
          <a:bodyPr>
            <a:normAutofit fontScale="90000"/>
          </a:bodyPr>
          <a:lstStyle/>
          <a:p>
            <a:pPr algn="r"/>
            <a:r>
              <a:rPr lang="en-US" altLang="en-US" sz="1400" b="1"/>
              <a:t>Chapter Assessment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79710"/>
                                        </p:tgtEl>
                                        <p:attrNameLst>
                                          <p:attrName>style.visibility</p:attrName>
                                        </p:attrNameLst>
                                      </p:cBhvr>
                                      <p:to>
                                        <p:strVal val="visible"/>
                                      </p:to>
                                    </p:set>
                                    <p:animEffect transition="in" filter="box(out)">
                                      <p:cBhvr>
                                        <p:cTn id="7" dur="500"/>
                                        <p:tgtEl>
                                          <p:spTgt spid="11797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79656"/>
                                        </p:tgtEl>
                                        <p:attrNameLst>
                                          <p:attrName>style.visibility</p:attrName>
                                        </p:attrNameLst>
                                      </p:cBhvr>
                                      <p:to>
                                        <p:strVal val="visible"/>
                                      </p:to>
                                    </p:set>
                                    <p:animEffect transition="in" filter="box(out)">
                                      <p:cBhvr>
                                        <p:cTn id="11" dur="500"/>
                                        <p:tgtEl>
                                          <p:spTgt spid="117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1/4 The Senses </a:t>
            </a:r>
            <a:br>
              <a:rPr lang="en-US" sz="2400" dirty="0" smtClean="0"/>
            </a:br>
            <a:r>
              <a:rPr lang="en-US" sz="2400" dirty="0" smtClean="0"/>
              <a:t>  Obj. Stds. Will explain examples of how the nervous system regulates communication between different parts of the body and the body’s interactions with the environment.  P.170NB</a:t>
            </a:r>
            <a:endParaRPr lang="en-US" sz="2400" dirty="0"/>
          </a:p>
        </p:txBody>
      </p:sp>
      <p:sp>
        <p:nvSpPr>
          <p:cNvPr id="4" name="Text Placeholder 3"/>
          <p:cNvSpPr>
            <a:spLocks noGrp="1"/>
          </p:cNvSpPr>
          <p:nvPr>
            <p:ph type="body" idx="1"/>
          </p:nvPr>
        </p:nvSpPr>
        <p:spPr/>
        <p:txBody>
          <a:bodyPr/>
          <a:lstStyle/>
          <a:p>
            <a:endParaRPr lang="en-US" dirty="0"/>
          </a:p>
        </p:txBody>
      </p:sp>
      <p:sp>
        <p:nvSpPr>
          <p:cNvPr id="6" name="Text Placeholder 5"/>
          <p:cNvSpPr>
            <a:spLocks noGrp="1"/>
          </p:cNvSpPr>
          <p:nvPr>
            <p:ph type="body" sz="quarter" idx="3"/>
          </p:nvPr>
        </p:nvSpPr>
        <p:spPr>
          <a:xfrm>
            <a:off x="2514600" y="1524000"/>
            <a:ext cx="6629400" cy="639762"/>
          </a:xfrm>
        </p:spPr>
        <p:txBody>
          <a:bodyPr>
            <a:normAutofit fontScale="25000" lnSpcReduction="20000"/>
          </a:bodyPr>
          <a:lstStyle/>
          <a:p>
            <a:endParaRPr lang="en-US" dirty="0" smtClean="0">
              <a:hlinkClick r:id="rId2"/>
            </a:endParaRPr>
          </a:p>
          <a:p>
            <a:r>
              <a:rPr lang="en-US" sz="7400" dirty="0" smtClean="0">
                <a:hlinkClick r:id="rId2"/>
              </a:rPr>
              <a:t>http://science.education.nih.gov/supplements/nih2/Addiction/default.htm</a:t>
            </a:r>
            <a:endParaRPr lang="en-US" sz="7400" dirty="0" smtClean="0"/>
          </a:p>
          <a:p>
            <a:endParaRPr lang="en-US" dirty="0"/>
          </a:p>
        </p:txBody>
      </p:sp>
      <p:sp>
        <p:nvSpPr>
          <p:cNvPr id="7" name="Content Placeholder 6"/>
          <p:cNvSpPr>
            <a:spLocks noGrp="1"/>
          </p:cNvSpPr>
          <p:nvPr>
            <p:ph sz="quarter" idx="4"/>
          </p:nvPr>
        </p:nvSpPr>
        <p:spPr/>
        <p:txBody>
          <a:bodyPr/>
          <a:lstStyle/>
          <a:p>
            <a:pPr marL="457200" indent="-457200">
              <a:buFont typeface="+mj-lt"/>
              <a:buAutoNum type="arabicPeriod"/>
            </a:pPr>
            <a:r>
              <a:rPr lang="en-US" dirty="0" smtClean="0"/>
              <a:t>When you have a cold, why is it difficult to taste food?</a:t>
            </a:r>
          </a:p>
          <a:p>
            <a:pPr marL="457200" indent="-457200">
              <a:buFont typeface="+mj-lt"/>
              <a:buAutoNum type="arabicPeriod"/>
            </a:pPr>
            <a:r>
              <a:rPr lang="en-US" dirty="0" smtClean="0"/>
              <a:t>How would a person’s vision be affected if his or her rod cells didn’t function?</a:t>
            </a:r>
          </a:p>
          <a:p>
            <a:pPr marL="457200" indent="-457200">
              <a:buFont typeface="+mj-lt"/>
              <a:buAutoNum type="arabicPeriod"/>
            </a:pPr>
            <a:r>
              <a:rPr lang="en-US" dirty="0" smtClean="0"/>
              <a:t>Why might an ear infection lead to problems with balance?</a:t>
            </a:r>
          </a:p>
          <a:p>
            <a:pPr marL="457200" indent="-457200">
              <a:buFont typeface="+mj-lt"/>
              <a:buAutoNum type="arabicPeriod"/>
            </a:pPr>
            <a:endParaRPr lang="en-US" dirty="0"/>
          </a:p>
        </p:txBody>
      </p:sp>
      <p:pic>
        <p:nvPicPr>
          <p:cNvPr id="8" name="Picture 1036" descr="Internal structure of the e"/>
          <p:cNvPicPr>
            <a:picLocks noGrp="1" noChangeAspect="1" noChangeArrowheads="1"/>
          </p:cNvPicPr>
          <p:nvPr>
            <p:ph sz="half" idx="2"/>
          </p:nvPr>
        </p:nvPicPr>
        <p:blipFill>
          <a:blip r:embed="rId3" cstate="print"/>
          <a:srcRect/>
          <a:stretch>
            <a:fillRect/>
          </a:stretch>
        </p:blipFill>
        <p:spPr bwMode="auto">
          <a:xfrm>
            <a:off x="-1" y="4191000"/>
            <a:ext cx="4648201" cy="2379878"/>
          </a:xfrm>
          <a:prstGeom prst="rect">
            <a:avLst/>
          </a:prstGeom>
          <a:noFill/>
        </p:spPr>
      </p:pic>
      <p:pic>
        <p:nvPicPr>
          <p:cNvPr id="9" name="Picture 12" descr="Olfactory senses"/>
          <p:cNvPicPr>
            <a:picLocks noChangeAspect="1" noChangeArrowheads="1"/>
          </p:cNvPicPr>
          <p:nvPr/>
        </p:nvPicPr>
        <p:blipFill>
          <a:blip r:embed="rId4" cstate="print"/>
          <a:srcRect/>
          <a:stretch>
            <a:fillRect/>
          </a:stretch>
        </p:blipFill>
        <p:spPr bwMode="auto">
          <a:xfrm>
            <a:off x="0" y="1524000"/>
            <a:ext cx="2552103" cy="26670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67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67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67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6727"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267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26729" name="Text Box 9"/>
          <p:cNvSpPr txBox="1">
            <a:spLocks noChangeArrowheads="1"/>
          </p:cNvSpPr>
          <p:nvPr/>
        </p:nvSpPr>
        <p:spPr bwMode="auto">
          <a:xfrm>
            <a:off x="209550" y="2628900"/>
            <a:ext cx="2393950" cy="1079500"/>
          </a:xfrm>
          <a:prstGeom prst="rect">
            <a:avLst/>
          </a:prstGeom>
          <a:noFill/>
          <a:ln w="9525">
            <a:noFill/>
            <a:miter lim="800000"/>
            <a:headEnd/>
            <a:tailEnd/>
          </a:ln>
          <a:effectLst/>
        </p:spPr>
        <p:txBody>
          <a:bodyPr>
            <a:spAutoFit/>
          </a:bodyPr>
          <a:lstStyle/>
          <a:p>
            <a:pPr algn="ctr"/>
            <a:r>
              <a:rPr lang="en-US" sz="3600" dirty="0">
                <a:solidFill>
                  <a:schemeClr val="tx2"/>
                </a:solidFill>
              </a:rPr>
              <a:t>Olfactory Senses</a:t>
            </a:r>
          </a:p>
        </p:txBody>
      </p:sp>
      <p:pic>
        <p:nvPicPr>
          <p:cNvPr id="926730"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26731"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26732" name="Picture 12" descr="Olfactory senses"/>
          <p:cNvPicPr>
            <a:picLocks noChangeAspect="1" noChangeArrowheads="1"/>
          </p:cNvPicPr>
          <p:nvPr/>
        </p:nvPicPr>
        <p:blipFill>
          <a:blip r:embed="rId11" cstate="print"/>
          <a:srcRect/>
          <a:stretch>
            <a:fillRect/>
          </a:stretch>
        </p:blipFill>
        <p:spPr bwMode="auto">
          <a:xfrm>
            <a:off x="2438400" y="838200"/>
            <a:ext cx="4654550" cy="4864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67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6725"/>
                                        </p:tgtEl>
                                        <p:attrNameLst>
                                          <p:attrName>style.visibility</p:attrName>
                                        </p:attrNameLst>
                                      </p:cBhvr>
                                      <p:to>
                                        <p:strVal val="visible"/>
                                      </p:to>
                                    </p:set>
                                    <p:animEffect transition="in" filter="box(out)">
                                      <p:cBhvr>
                                        <p:cTn id="10" dur="500"/>
                                        <p:tgtEl>
                                          <p:spTgt spid="92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2371"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23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23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23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23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23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23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2378" name="Rectangle 10"/>
          <p:cNvSpPr>
            <a:spLocks noChangeArrowheads="1"/>
          </p:cNvSpPr>
          <p:nvPr/>
        </p:nvSpPr>
        <p:spPr bwMode="auto">
          <a:xfrm>
            <a:off x="533400" y="16795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Tastes that you experience can be divided into four basic categories: sour, salty, bitter, and sweet.</a:t>
            </a:r>
            <a:endParaRPr lang="en-US" altLang="en-US" sz="3200" b="0" i="1" dirty="0">
              <a:solidFill>
                <a:schemeClr val="tx1"/>
              </a:solidFill>
              <a:latin typeface="Times" charset="0"/>
            </a:endParaRPr>
          </a:p>
        </p:txBody>
      </p:sp>
      <p:pic>
        <p:nvPicPr>
          <p:cNvPr id="1082379"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2380"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2382" name="Rectangle 14"/>
          <p:cNvSpPr>
            <a:spLocks noChangeArrowheads="1"/>
          </p:cNvSpPr>
          <p:nvPr/>
        </p:nvSpPr>
        <p:spPr bwMode="auto">
          <a:xfrm>
            <a:off x="533400" y="3241675"/>
            <a:ext cx="8305800" cy="22828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As seen with the sequence of electrochemical changes a neuron undergoes as it is depolarized, each of the different tastes produces a similar change in the cells of taste buds.</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2378"/>
                                        </p:tgtEl>
                                        <p:attrNameLst>
                                          <p:attrName>style.visibility</p:attrName>
                                        </p:attrNameLst>
                                      </p:cBhvr>
                                      <p:to>
                                        <p:strVal val="visible"/>
                                      </p:to>
                                    </p:set>
                                    <p:animEffect transition="in" filter="box(out)">
                                      <p:cBhvr>
                                        <p:cTn id="7" dur="500"/>
                                        <p:tgtEl>
                                          <p:spTgt spid="10823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2382"/>
                                        </p:tgtEl>
                                        <p:attrNameLst>
                                          <p:attrName>style.visibility</p:attrName>
                                        </p:attrNameLst>
                                      </p:cBhvr>
                                      <p:to>
                                        <p:strVal val="visible"/>
                                      </p:to>
                                    </p:set>
                                    <p:animEffect transition="in" filter="box(out)">
                                      <p:cBhvr>
                                        <p:cTn id="12" dur="500"/>
                                        <p:tgtEl>
                                          <p:spTgt spid="108238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2372"/>
                                        </p:tgtEl>
                                        <p:attrNameLst>
                                          <p:attrName>style.visibility</p:attrName>
                                        </p:attrNameLst>
                                      </p:cBhvr>
                                      <p:to>
                                        <p:strVal val="visible"/>
                                      </p:to>
                                    </p:set>
                                    <p:animEffect transition="in" filter="box(out)">
                                      <p:cBhvr>
                                        <p:cTn id="16" dur="500"/>
                                        <p:tgtEl>
                                          <p:spTgt spid="108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8" grpId="0" autoUpdateAnimBg="0"/>
      <p:bldP spid="10823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6787" name="Rectangle 3"/>
          <p:cNvSpPr>
            <a:spLocks noChangeArrowheads="1"/>
          </p:cNvSpPr>
          <p:nvPr/>
        </p:nvSpPr>
        <p:spPr bwMode="auto">
          <a:xfrm>
            <a:off x="533400" y="2057400"/>
            <a:ext cx="7467600" cy="5302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also functions as a sense organ.</a:t>
            </a:r>
          </a:p>
        </p:txBody>
      </p:sp>
      <p:sp>
        <p:nvSpPr>
          <p:cNvPr id="886788" name="Rectangle 4"/>
          <p:cNvSpPr>
            <a:spLocks noChangeArrowheads="1"/>
          </p:cNvSpPr>
          <p:nvPr/>
        </p:nvSpPr>
        <p:spPr bwMode="auto">
          <a:xfrm>
            <a:off x="533400" y="2800350"/>
            <a:ext cx="7620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Nerve cells in the dermis receive stimuli from the external environment and relay information about pressure, pain, and temperature to the brain.</a:t>
            </a:r>
          </a:p>
        </p:txBody>
      </p:sp>
      <p:sp>
        <p:nvSpPr>
          <p:cNvPr id="886789" name="Text Box 5"/>
          <p:cNvSpPr txBox="1">
            <a:spLocks noChangeArrowheads="1"/>
          </p:cNvSpPr>
          <p:nvPr/>
        </p:nvSpPr>
        <p:spPr bwMode="auto">
          <a:xfrm>
            <a:off x="565150" y="938213"/>
            <a:ext cx="7893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#2. Functions </a:t>
            </a:r>
            <a:r>
              <a:rPr lang="en-US" sz="3600" b="1" dirty="0">
                <a:solidFill>
                  <a:schemeClr val="tx2"/>
                </a:solidFill>
                <a:latin typeface="Times" charset="0"/>
              </a:rPr>
              <a:t>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679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679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679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679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679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679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6796"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6797"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6787"/>
                                        </p:tgtEl>
                                        <p:attrNameLst>
                                          <p:attrName>style.visibility</p:attrName>
                                        </p:attrNameLst>
                                      </p:cBhvr>
                                      <p:to>
                                        <p:strVal val="visible"/>
                                      </p:to>
                                    </p:set>
                                    <p:animEffect transition="in" filter="box(out)">
                                      <p:cBhvr>
                                        <p:cTn id="7" dur="500"/>
                                        <p:tgtEl>
                                          <p:spTgt spid="8867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6788"/>
                                        </p:tgtEl>
                                        <p:attrNameLst>
                                          <p:attrName>style.visibility</p:attrName>
                                        </p:attrNameLst>
                                      </p:cBhvr>
                                      <p:to>
                                        <p:strVal val="visible"/>
                                      </p:to>
                                    </p:set>
                                    <p:animEffect transition="in" filter="box(out)">
                                      <p:cBhvr>
                                        <p:cTn id="12" dur="500"/>
                                        <p:tgtEl>
                                          <p:spTgt spid="88678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6790"/>
                                        </p:tgtEl>
                                        <p:attrNameLst>
                                          <p:attrName>style.visibility</p:attrName>
                                        </p:attrNameLst>
                                      </p:cBhvr>
                                      <p:to>
                                        <p:strVal val="visible"/>
                                      </p:to>
                                    </p:set>
                                    <p:animEffect transition="in" filter="box(out)">
                                      <p:cBhvr>
                                        <p:cTn id="16" dur="500"/>
                                        <p:tgtEl>
                                          <p:spTgt spid="88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utoUpdateAnimBg="0"/>
      <p:bldP spid="886788"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3395"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3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3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3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3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3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3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3402" name="Rectangle 10"/>
          <p:cNvSpPr>
            <a:spLocks noChangeArrowheads="1"/>
          </p:cNvSpPr>
          <p:nvPr/>
        </p:nvSpPr>
        <p:spPr bwMode="auto">
          <a:xfrm>
            <a:off x="533400" y="2003425"/>
            <a:ext cx="82296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As these cells are depolarized, signals from your taste buds are sent to the cerebrum.</a:t>
            </a:r>
            <a:endParaRPr lang="en-US" altLang="en-US" sz="3200" b="0" i="1" dirty="0">
              <a:solidFill>
                <a:schemeClr val="tx1"/>
              </a:solidFill>
              <a:latin typeface="Times" charset="0"/>
            </a:endParaRPr>
          </a:p>
        </p:txBody>
      </p:sp>
      <p:pic>
        <p:nvPicPr>
          <p:cNvPr id="1083403"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3404"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3405" name="Rectangle 13"/>
          <p:cNvSpPr>
            <a:spLocks noChangeArrowheads="1"/>
          </p:cNvSpPr>
          <p:nvPr/>
        </p:nvSpPr>
        <p:spPr bwMode="auto">
          <a:xfrm>
            <a:off x="533400" y="3527425"/>
            <a:ext cx="8229600" cy="9683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There, the signal is interpreted and you notice a particular taste.</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3402"/>
                                        </p:tgtEl>
                                        <p:attrNameLst>
                                          <p:attrName>style.visibility</p:attrName>
                                        </p:attrNameLst>
                                      </p:cBhvr>
                                      <p:to>
                                        <p:strVal val="visible"/>
                                      </p:to>
                                    </p:set>
                                    <p:animEffect transition="in" filter="box(out)">
                                      <p:cBhvr>
                                        <p:cTn id="7" dur="500"/>
                                        <p:tgtEl>
                                          <p:spTgt spid="10834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3405"/>
                                        </p:tgtEl>
                                        <p:attrNameLst>
                                          <p:attrName>style.visibility</p:attrName>
                                        </p:attrNameLst>
                                      </p:cBhvr>
                                      <p:to>
                                        <p:strVal val="visible"/>
                                      </p:to>
                                    </p:set>
                                    <p:animEffect transition="in" filter="box(out)">
                                      <p:cBhvr>
                                        <p:cTn id="12" dur="500"/>
                                        <p:tgtEl>
                                          <p:spTgt spid="108340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3396"/>
                                        </p:tgtEl>
                                        <p:attrNameLst>
                                          <p:attrName>style.visibility</p:attrName>
                                        </p:attrNameLst>
                                      </p:cBhvr>
                                      <p:to>
                                        <p:strVal val="visible"/>
                                      </p:to>
                                    </p:set>
                                    <p:animEffect transition="in" filter="box(out)">
                                      <p:cBhvr>
                                        <p:cTn id="16" dur="500"/>
                                        <p:tgtEl>
                                          <p:spTgt spid="1083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402" grpId="0" autoUpdateAnimBg="0"/>
      <p:bldP spid="1083405"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51" name="Picture 15" descr="Fig"/>
          <p:cNvPicPr>
            <a:picLocks noChangeAspect="1" noChangeArrowheads="1"/>
          </p:cNvPicPr>
          <p:nvPr/>
        </p:nvPicPr>
        <p:blipFill>
          <a:blip r:embed="rId2" cstate="print"/>
          <a:srcRect/>
          <a:stretch>
            <a:fillRect/>
          </a:stretch>
        </p:blipFill>
        <p:spPr bwMode="auto">
          <a:xfrm>
            <a:off x="914400" y="1397000"/>
            <a:ext cx="7086600" cy="4540250"/>
          </a:xfrm>
          <a:prstGeom prst="rect">
            <a:avLst/>
          </a:prstGeom>
          <a:noFill/>
        </p:spPr>
      </p:pic>
      <p:sp>
        <p:nvSpPr>
          <p:cNvPr id="1089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9539" name="Text Box 3"/>
          <p:cNvSpPr txBox="1">
            <a:spLocks noChangeArrowheads="1"/>
          </p:cNvSpPr>
          <p:nvPr/>
        </p:nvSpPr>
        <p:spPr bwMode="auto">
          <a:xfrm>
            <a:off x="3765550" y="762000"/>
            <a:ext cx="1797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The Eye</a:t>
            </a:r>
          </a:p>
        </p:txBody>
      </p:sp>
      <p:pic>
        <p:nvPicPr>
          <p:cNvPr id="108954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895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895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895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8954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8954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8954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89547"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089552" name="Text Box 16"/>
          <p:cNvSpPr txBox="1">
            <a:spLocks noChangeArrowheads="1"/>
          </p:cNvSpPr>
          <p:nvPr/>
        </p:nvSpPr>
        <p:spPr bwMode="auto">
          <a:xfrm>
            <a:off x="0" y="1524000"/>
            <a:ext cx="1616075"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Visual cortex in cerebrum</a:t>
            </a:r>
          </a:p>
        </p:txBody>
      </p:sp>
      <p:sp>
        <p:nvSpPr>
          <p:cNvPr id="1089553" name="Text Box 17"/>
          <p:cNvSpPr txBox="1">
            <a:spLocks noChangeArrowheads="1"/>
          </p:cNvSpPr>
          <p:nvPr/>
        </p:nvSpPr>
        <p:spPr bwMode="auto">
          <a:xfrm>
            <a:off x="304800" y="4800600"/>
            <a:ext cx="12954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Top view of brain</a:t>
            </a:r>
          </a:p>
        </p:txBody>
      </p:sp>
      <p:sp>
        <p:nvSpPr>
          <p:cNvPr id="1089554" name="Text Box 18"/>
          <p:cNvSpPr txBox="1">
            <a:spLocks noChangeArrowheads="1"/>
          </p:cNvSpPr>
          <p:nvPr/>
        </p:nvSpPr>
        <p:spPr bwMode="auto">
          <a:xfrm>
            <a:off x="4267200" y="1447800"/>
            <a:ext cx="16160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Optic nerve</a:t>
            </a:r>
          </a:p>
        </p:txBody>
      </p:sp>
      <p:sp>
        <p:nvSpPr>
          <p:cNvPr id="1089555" name="Text Box 19"/>
          <p:cNvSpPr txBox="1">
            <a:spLocks noChangeArrowheads="1"/>
          </p:cNvSpPr>
          <p:nvPr/>
        </p:nvSpPr>
        <p:spPr bwMode="auto">
          <a:xfrm>
            <a:off x="5867400" y="2236788"/>
            <a:ext cx="7778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Lens</a:t>
            </a:r>
          </a:p>
        </p:txBody>
      </p:sp>
      <p:sp>
        <p:nvSpPr>
          <p:cNvPr id="1089556" name="Text Box 20"/>
          <p:cNvSpPr txBox="1">
            <a:spLocks noChangeArrowheads="1"/>
          </p:cNvSpPr>
          <p:nvPr/>
        </p:nvSpPr>
        <p:spPr bwMode="auto">
          <a:xfrm>
            <a:off x="5562600" y="4918075"/>
            <a:ext cx="914400"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Retina</a:t>
            </a:r>
          </a:p>
        </p:txBody>
      </p:sp>
      <p:sp>
        <p:nvSpPr>
          <p:cNvPr id="1089557" name="Text Box 21"/>
          <p:cNvSpPr txBox="1">
            <a:spLocks noChangeArrowheads="1"/>
          </p:cNvSpPr>
          <p:nvPr/>
        </p:nvSpPr>
        <p:spPr bwMode="auto">
          <a:xfrm>
            <a:off x="762000" y="838200"/>
            <a:ext cx="2590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Rod and cone cells</a:t>
            </a:r>
          </a:p>
        </p:txBody>
      </p:sp>
      <p:sp>
        <p:nvSpPr>
          <p:cNvPr id="1089559" name="Text Box 23"/>
          <p:cNvSpPr txBox="1">
            <a:spLocks noChangeArrowheads="1"/>
          </p:cNvSpPr>
          <p:nvPr/>
        </p:nvSpPr>
        <p:spPr bwMode="auto">
          <a:xfrm>
            <a:off x="6248400" y="1016000"/>
            <a:ext cx="1828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Visual field</a:t>
            </a:r>
          </a:p>
        </p:txBody>
      </p:sp>
      <p:sp>
        <p:nvSpPr>
          <p:cNvPr id="1089560" name="Text Box 24"/>
          <p:cNvSpPr txBox="1">
            <a:spLocks noChangeArrowheads="1"/>
          </p:cNvSpPr>
          <p:nvPr/>
        </p:nvSpPr>
        <p:spPr bwMode="auto">
          <a:xfrm>
            <a:off x="5105400" y="5446713"/>
            <a:ext cx="25908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Depth perception</a:t>
            </a:r>
          </a:p>
        </p:txBody>
      </p:sp>
      <p:sp>
        <p:nvSpPr>
          <p:cNvPr id="1089561" name="Text Box 25"/>
          <p:cNvSpPr txBox="1">
            <a:spLocks noChangeArrowheads="1"/>
          </p:cNvSpPr>
          <p:nvPr/>
        </p:nvSpPr>
        <p:spPr bwMode="auto">
          <a:xfrm>
            <a:off x="762000" y="5599113"/>
            <a:ext cx="32766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Brain image projections</a:t>
            </a:r>
          </a:p>
        </p:txBody>
      </p:sp>
      <p:sp>
        <p:nvSpPr>
          <p:cNvPr id="1089562" name="Line 26"/>
          <p:cNvSpPr>
            <a:spLocks noChangeShapeType="1"/>
          </p:cNvSpPr>
          <p:nvPr/>
        </p:nvSpPr>
        <p:spPr bwMode="auto">
          <a:xfrm>
            <a:off x="1219200" y="2070100"/>
            <a:ext cx="762000" cy="10668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89563" name="Line 27"/>
          <p:cNvSpPr>
            <a:spLocks noChangeShapeType="1"/>
          </p:cNvSpPr>
          <p:nvPr/>
        </p:nvSpPr>
        <p:spPr bwMode="auto">
          <a:xfrm flipH="1">
            <a:off x="4876800" y="1727200"/>
            <a:ext cx="0" cy="1447800"/>
          </a:xfrm>
          <a:prstGeom prst="line">
            <a:avLst/>
          </a:prstGeom>
          <a:noFill/>
          <a:ln w="28575">
            <a:solidFill>
              <a:srgbClr val="F70B38"/>
            </a:solidFill>
            <a:round/>
            <a:headEnd/>
            <a:tailEnd/>
          </a:ln>
          <a:effectLst/>
        </p:spPr>
        <p:txBody>
          <a:bodyPr anchor="ctr">
            <a:spAutoFit/>
          </a:bodyPr>
          <a:lstStyle/>
          <a:p>
            <a:endParaRPr lang="en-US" dirty="0"/>
          </a:p>
        </p:txBody>
      </p:sp>
      <p:sp>
        <p:nvSpPr>
          <p:cNvPr id="1089564" name="Line 28"/>
          <p:cNvSpPr>
            <a:spLocks noChangeShapeType="1"/>
          </p:cNvSpPr>
          <p:nvPr/>
        </p:nvSpPr>
        <p:spPr bwMode="auto">
          <a:xfrm flipH="1">
            <a:off x="5994400" y="2540000"/>
            <a:ext cx="152400" cy="533400"/>
          </a:xfrm>
          <a:prstGeom prst="line">
            <a:avLst/>
          </a:prstGeom>
          <a:noFill/>
          <a:ln w="28575">
            <a:solidFill>
              <a:srgbClr val="F70B38"/>
            </a:solidFill>
            <a:round/>
            <a:headEnd/>
            <a:tailEnd/>
          </a:ln>
          <a:effectLst/>
        </p:spPr>
        <p:txBody>
          <a:bodyPr anchor="ctr">
            <a:spAutoFit/>
          </a:bodyPr>
          <a:lstStyle/>
          <a:p>
            <a:endParaRPr lang="en-US" dirty="0"/>
          </a:p>
        </p:txBody>
      </p:sp>
      <p:sp>
        <p:nvSpPr>
          <p:cNvPr id="1089565" name="Line 29"/>
          <p:cNvSpPr>
            <a:spLocks noChangeShapeType="1"/>
          </p:cNvSpPr>
          <p:nvPr/>
        </p:nvSpPr>
        <p:spPr bwMode="auto">
          <a:xfrm>
            <a:off x="5346700" y="4152900"/>
            <a:ext cx="520700" cy="800100"/>
          </a:xfrm>
          <a:prstGeom prst="line">
            <a:avLst/>
          </a:prstGeom>
          <a:noFill/>
          <a:ln w="28575">
            <a:solidFill>
              <a:srgbClr val="F70B38"/>
            </a:solidFill>
            <a:round/>
            <a:headEnd/>
            <a:tailEnd/>
          </a:ln>
          <a:effectLst/>
        </p:spPr>
        <p:txBody>
          <a:bodyPr anchor="ctr">
            <a:spAutoFit/>
          </a:bodyPr>
          <a:lstStyle/>
          <a:p>
            <a:endParaRPr lang="en-US" dirty="0"/>
          </a:p>
        </p:txBody>
      </p:sp>
      <p:sp>
        <p:nvSpPr>
          <p:cNvPr id="1089566" name="Line 30"/>
          <p:cNvSpPr>
            <a:spLocks noChangeShapeType="1"/>
          </p:cNvSpPr>
          <p:nvPr/>
        </p:nvSpPr>
        <p:spPr bwMode="auto">
          <a:xfrm flipH="1">
            <a:off x="6705600" y="3733800"/>
            <a:ext cx="304800" cy="1828800"/>
          </a:xfrm>
          <a:prstGeom prst="line">
            <a:avLst/>
          </a:prstGeom>
          <a:noFill/>
          <a:ln w="28575">
            <a:solidFill>
              <a:srgbClr val="FF0066"/>
            </a:solidFill>
            <a:round/>
            <a:headEnd/>
            <a:tailEnd/>
          </a:ln>
          <a:effectLst/>
        </p:spPr>
        <p:txBody>
          <a:bodyPr anchor="ctr">
            <a:spAutoFit/>
          </a:bodyPr>
          <a:lstStyle/>
          <a:p>
            <a:endParaRPr lang="en-US" dirty="0"/>
          </a:p>
        </p:txBody>
      </p:sp>
      <p:sp>
        <p:nvSpPr>
          <p:cNvPr id="1089567" name="Line 31"/>
          <p:cNvSpPr>
            <a:spLocks noChangeShapeType="1"/>
          </p:cNvSpPr>
          <p:nvPr/>
        </p:nvSpPr>
        <p:spPr bwMode="auto">
          <a:xfrm>
            <a:off x="7162800" y="1409700"/>
            <a:ext cx="228600" cy="609600"/>
          </a:xfrm>
          <a:prstGeom prst="line">
            <a:avLst/>
          </a:prstGeom>
          <a:noFill/>
          <a:ln w="28575">
            <a:solidFill>
              <a:srgbClr val="FF0066"/>
            </a:solidFill>
            <a:round/>
            <a:headEnd/>
            <a:tailEnd/>
          </a:ln>
          <a:effectLst/>
        </p:spPr>
        <p:txBody>
          <a:bodyPr anchor="ctr">
            <a:spAutoFit/>
          </a:bodyPr>
          <a:lstStyle/>
          <a:p>
            <a:endParaRPr lang="en-US" dirty="0"/>
          </a:p>
        </p:txBody>
      </p:sp>
      <p:sp>
        <p:nvSpPr>
          <p:cNvPr id="1089568" name="Line 32"/>
          <p:cNvSpPr>
            <a:spLocks noChangeShapeType="1"/>
          </p:cNvSpPr>
          <p:nvPr/>
        </p:nvSpPr>
        <p:spPr bwMode="auto">
          <a:xfrm flipH="1">
            <a:off x="3581400" y="3352800"/>
            <a:ext cx="1752600" cy="2311400"/>
          </a:xfrm>
          <a:prstGeom prst="line">
            <a:avLst/>
          </a:prstGeom>
          <a:noFill/>
          <a:ln w="28575">
            <a:solidFill>
              <a:srgbClr val="FF0066"/>
            </a:solidFill>
            <a:round/>
            <a:headEnd/>
            <a:tailEnd/>
          </a:ln>
          <a:effectLst/>
        </p:spPr>
        <p:txBody>
          <a:bodyPr anchor="ctr">
            <a:spAutoFit/>
          </a:bodyPr>
          <a:lstStyle/>
          <a:p>
            <a:endParaRPr lang="en-US" dirty="0"/>
          </a:p>
        </p:txBody>
      </p:sp>
      <p:sp>
        <p:nvSpPr>
          <p:cNvPr id="1089569" name="Line 33"/>
          <p:cNvSpPr>
            <a:spLocks noChangeShapeType="1"/>
          </p:cNvSpPr>
          <p:nvPr/>
        </p:nvSpPr>
        <p:spPr bwMode="auto">
          <a:xfrm flipH="1">
            <a:off x="3581400" y="4572000"/>
            <a:ext cx="1828800" cy="1092200"/>
          </a:xfrm>
          <a:prstGeom prst="line">
            <a:avLst/>
          </a:prstGeom>
          <a:noFill/>
          <a:ln w="28575">
            <a:solidFill>
              <a:srgbClr val="FF0066"/>
            </a:solidFill>
            <a:round/>
            <a:headEnd/>
            <a:tailEnd/>
          </a:ln>
          <a:effectLst/>
        </p:spPr>
        <p:txBody>
          <a:bodyPr anchor="ctr">
            <a:spAutoFit/>
          </a:bodyPr>
          <a:lstStyle/>
          <a:p>
            <a:endParaRPr lang="en-US" dirty="0"/>
          </a:p>
        </p:txBody>
      </p:sp>
      <p:pic>
        <p:nvPicPr>
          <p:cNvPr id="1089570" name="Picture 34" descr="audio image blue">
            <a:hlinkClick r:id="" action="ppaction://noaction">
              <a:snd r:embed="rId13" name="36-fig36-12D-BrainImage.WAV"/>
            </a:hlinkClick>
          </p:cNvPr>
          <p:cNvPicPr>
            <a:picLocks noChangeAspect="1" noChangeArrowheads="1"/>
          </p:cNvPicPr>
          <p:nvPr/>
        </p:nvPicPr>
        <p:blipFill>
          <a:blip r:embed="rId14" cstate="print"/>
          <a:srcRect/>
          <a:stretch>
            <a:fillRect/>
          </a:stretch>
        </p:blipFill>
        <p:spPr bwMode="auto">
          <a:xfrm>
            <a:off x="484188" y="5640388"/>
            <a:ext cx="354012" cy="354012"/>
          </a:xfrm>
          <a:prstGeom prst="rect">
            <a:avLst/>
          </a:prstGeom>
          <a:noFill/>
        </p:spPr>
      </p:pic>
      <p:pic>
        <p:nvPicPr>
          <p:cNvPr id="1089571" name="Picture 35" descr="audio image blue">
            <a:hlinkClick r:id="" action="ppaction://noaction">
              <a:snd r:embed="rId15" name="36-fig36-12C-DepthPerc.WAV"/>
            </a:hlinkClick>
          </p:cNvPr>
          <p:cNvPicPr>
            <a:picLocks noChangeAspect="1" noChangeArrowheads="1"/>
          </p:cNvPicPr>
          <p:nvPr/>
        </p:nvPicPr>
        <p:blipFill>
          <a:blip r:embed="rId14" cstate="print"/>
          <a:srcRect/>
          <a:stretch>
            <a:fillRect/>
          </a:stretch>
        </p:blipFill>
        <p:spPr bwMode="auto">
          <a:xfrm>
            <a:off x="4827588" y="5486400"/>
            <a:ext cx="354012" cy="354013"/>
          </a:xfrm>
          <a:prstGeom prst="rect">
            <a:avLst/>
          </a:prstGeom>
          <a:noFill/>
        </p:spPr>
      </p:pic>
      <p:pic>
        <p:nvPicPr>
          <p:cNvPr id="1089572" name="Picture 36" descr="audio image blue">
            <a:hlinkClick r:id="" action="ppaction://noaction">
              <a:snd r:embed="rId16" name="36-fig36-12B-VisualField.WAV"/>
            </a:hlinkClick>
          </p:cNvPr>
          <p:cNvPicPr>
            <a:picLocks noChangeAspect="1" noChangeArrowheads="1"/>
          </p:cNvPicPr>
          <p:nvPr/>
        </p:nvPicPr>
        <p:blipFill>
          <a:blip r:embed="rId14" cstate="print"/>
          <a:srcRect/>
          <a:stretch>
            <a:fillRect/>
          </a:stretch>
        </p:blipFill>
        <p:spPr bwMode="auto">
          <a:xfrm>
            <a:off x="5970588" y="1017588"/>
            <a:ext cx="354012" cy="354012"/>
          </a:xfrm>
          <a:prstGeom prst="rect">
            <a:avLst/>
          </a:prstGeom>
          <a:noFill/>
        </p:spPr>
      </p:pic>
      <p:pic>
        <p:nvPicPr>
          <p:cNvPr id="1089573" name="Picture 37" descr="audio image blue">
            <a:hlinkClick r:id="" action="ppaction://noaction">
              <a:snd r:embed="rId17" name="36-fig36-12A-RodAndCone.WAV"/>
            </a:hlinkClick>
          </p:cNvPr>
          <p:cNvPicPr>
            <a:picLocks noChangeAspect="1" noChangeArrowheads="1"/>
          </p:cNvPicPr>
          <p:nvPr/>
        </p:nvPicPr>
        <p:blipFill>
          <a:blip r:embed="rId14" cstate="print"/>
          <a:srcRect/>
          <a:stretch>
            <a:fillRect/>
          </a:stretch>
        </p:blipFill>
        <p:spPr bwMode="auto">
          <a:xfrm>
            <a:off x="484188" y="865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89573"/>
                                        </p:tgtEl>
                                        <p:attrNameLst>
                                          <p:attrName>style.visibility</p:attrName>
                                        </p:attrNameLst>
                                      </p:cBhvr>
                                      <p:to>
                                        <p:strVal val="visible"/>
                                      </p:to>
                                    </p:set>
                                    <p:animEffect transition="in" filter="box(out)">
                                      <p:cBhvr>
                                        <p:cTn id="7" dur="500"/>
                                        <p:tgtEl>
                                          <p:spTgt spid="10895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89572"/>
                                        </p:tgtEl>
                                        <p:attrNameLst>
                                          <p:attrName>style.visibility</p:attrName>
                                        </p:attrNameLst>
                                      </p:cBhvr>
                                      <p:to>
                                        <p:strVal val="visible"/>
                                      </p:to>
                                    </p:set>
                                    <p:animEffect transition="in" filter="box(out)">
                                      <p:cBhvr>
                                        <p:cTn id="12" dur="500"/>
                                        <p:tgtEl>
                                          <p:spTgt spid="10895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89571"/>
                                        </p:tgtEl>
                                        <p:attrNameLst>
                                          <p:attrName>style.visibility</p:attrName>
                                        </p:attrNameLst>
                                      </p:cBhvr>
                                      <p:to>
                                        <p:strVal val="visible"/>
                                      </p:to>
                                    </p:set>
                                    <p:animEffect transition="in" filter="box(out)">
                                      <p:cBhvr>
                                        <p:cTn id="17" dur="500"/>
                                        <p:tgtEl>
                                          <p:spTgt spid="10895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089570"/>
                                        </p:tgtEl>
                                        <p:attrNameLst>
                                          <p:attrName>style.visibility</p:attrName>
                                        </p:attrNameLst>
                                      </p:cBhvr>
                                      <p:to>
                                        <p:strVal val="visible"/>
                                      </p:to>
                                    </p:set>
                                    <p:animEffect transition="in" filter="box(out)">
                                      <p:cBhvr>
                                        <p:cTn id="22" dur="500"/>
                                        <p:tgtEl>
                                          <p:spTgt spid="10895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1089540"/>
                                        </p:tgtEl>
                                        <p:attrNameLst>
                                          <p:attrName>style.visibility</p:attrName>
                                        </p:attrNameLst>
                                      </p:cBhvr>
                                      <p:to>
                                        <p:strVal val="visible"/>
                                      </p:to>
                                    </p:set>
                                    <p:animEffect transition="in" filter="box(out)">
                                      <p:cBhvr>
                                        <p:cTn id="26" dur="500"/>
                                        <p:tgtEl>
                                          <p:spTgt spid="108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102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9555" name="Picture 1027"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9556" name="Picture 102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7" name="Picture 1029"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9558" name="Picture 1030"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9559" name="Picture 1031"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19560" name="Text Box 1032"/>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19561" name="Text Box 1033"/>
          <p:cNvSpPr txBox="1">
            <a:spLocks noChangeArrowheads="1"/>
          </p:cNvSpPr>
          <p:nvPr/>
        </p:nvSpPr>
        <p:spPr bwMode="auto">
          <a:xfrm>
            <a:off x="1924050" y="1166813"/>
            <a:ext cx="5314950" cy="585787"/>
          </a:xfrm>
          <a:prstGeom prst="rect">
            <a:avLst/>
          </a:prstGeom>
          <a:noFill/>
          <a:ln w="9525">
            <a:noFill/>
            <a:miter lim="800000"/>
            <a:headEnd/>
            <a:tailEnd/>
          </a:ln>
          <a:effectLst/>
        </p:spPr>
        <p:txBody>
          <a:bodyPr wrap="none">
            <a:spAutoFit/>
          </a:bodyPr>
          <a:lstStyle/>
          <a:p>
            <a:pPr algn="ctr"/>
            <a:r>
              <a:rPr lang="en-US" sz="3600" dirty="0">
                <a:solidFill>
                  <a:schemeClr val="tx2"/>
                </a:solidFill>
              </a:rPr>
              <a:t>Internal Structure of the Ear</a:t>
            </a:r>
          </a:p>
        </p:txBody>
      </p:sp>
      <p:pic>
        <p:nvPicPr>
          <p:cNvPr id="919562" name="Picture 1034"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19563" name="Picture 1035"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19564" name="Picture 1036" descr="Internal structure of the e"/>
          <p:cNvPicPr>
            <a:picLocks noChangeAspect="1" noChangeArrowheads="1"/>
          </p:cNvPicPr>
          <p:nvPr/>
        </p:nvPicPr>
        <p:blipFill>
          <a:blip r:embed="rId11" cstate="print"/>
          <a:srcRect/>
          <a:stretch>
            <a:fillRect/>
          </a:stretch>
        </p:blipFill>
        <p:spPr bwMode="auto">
          <a:xfrm>
            <a:off x="1257300" y="2066925"/>
            <a:ext cx="6680200" cy="34194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956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9557"/>
                                        </p:tgtEl>
                                        <p:attrNameLst>
                                          <p:attrName>style.visibility</p:attrName>
                                        </p:attrNameLst>
                                      </p:cBhvr>
                                      <p:to>
                                        <p:strVal val="visible"/>
                                      </p:to>
                                    </p:set>
                                    <p:animEffect transition="in" filter="box(out)">
                                      <p:cBhvr>
                                        <p:cTn id="10" dur="500"/>
                                        <p:tgtEl>
                                          <p:spTgt spid="919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0"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1740" name="Picture 1068" descr="LBD Fig 6 p 122 b"/>
          <p:cNvPicPr>
            <a:picLocks noChangeAspect="1" noChangeArrowheads="1"/>
          </p:cNvPicPr>
          <p:nvPr/>
        </p:nvPicPr>
        <p:blipFill>
          <a:blip r:embed="rId2" cstate="print"/>
          <a:srcRect/>
          <a:stretch>
            <a:fillRect/>
          </a:stretch>
        </p:blipFill>
        <p:spPr bwMode="auto">
          <a:xfrm>
            <a:off x="2387600" y="2074863"/>
            <a:ext cx="4495800" cy="3868737"/>
          </a:xfrm>
          <a:prstGeom prst="rect">
            <a:avLst/>
          </a:prstGeom>
          <a:noFill/>
        </p:spPr>
      </p:pic>
      <p:sp>
        <p:nvSpPr>
          <p:cNvPr id="118169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pic>
        <p:nvPicPr>
          <p:cNvPr id="1181700"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1701"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1702"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1703"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1704"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170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1706" name="Picture 103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1707" name="Picture 1035"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181714" name="Line 1042"/>
          <p:cNvSpPr>
            <a:spLocks noChangeShapeType="1"/>
          </p:cNvSpPr>
          <p:nvPr/>
        </p:nvSpPr>
        <p:spPr bwMode="auto">
          <a:xfrm flipV="1">
            <a:off x="4902200" y="1917700"/>
            <a:ext cx="76200" cy="304800"/>
          </a:xfrm>
          <a:prstGeom prst="line">
            <a:avLst/>
          </a:prstGeom>
          <a:noFill/>
          <a:ln w="28575">
            <a:solidFill>
              <a:schemeClr val="tx1"/>
            </a:solidFill>
            <a:round/>
            <a:headEnd/>
            <a:tailEnd/>
          </a:ln>
          <a:effectLst/>
        </p:spPr>
        <p:txBody>
          <a:bodyPr>
            <a:spAutoFit/>
          </a:bodyPr>
          <a:lstStyle/>
          <a:p>
            <a:endParaRPr lang="en-US" dirty="0"/>
          </a:p>
        </p:txBody>
      </p:sp>
      <p:sp>
        <p:nvSpPr>
          <p:cNvPr id="1181715" name="Text Box 1043"/>
          <p:cNvSpPr txBox="1">
            <a:spLocks noChangeArrowheads="1"/>
          </p:cNvSpPr>
          <p:nvPr/>
        </p:nvSpPr>
        <p:spPr bwMode="auto">
          <a:xfrm>
            <a:off x="2209800" y="1752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Motor area</a:t>
            </a:r>
          </a:p>
        </p:txBody>
      </p:sp>
      <p:sp>
        <p:nvSpPr>
          <p:cNvPr id="1181716" name="Line 1044"/>
          <p:cNvSpPr>
            <a:spLocks noChangeShapeType="1"/>
          </p:cNvSpPr>
          <p:nvPr/>
        </p:nvSpPr>
        <p:spPr bwMode="auto">
          <a:xfrm flipH="1" flipV="1">
            <a:off x="2921000" y="2133600"/>
            <a:ext cx="1600200" cy="838200"/>
          </a:xfrm>
          <a:prstGeom prst="line">
            <a:avLst/>
          </a:prstGeom>
          <a:noFill/>
          <a:ln w="28575">
            <a:solidFill>
              <a:schemeClr val="tx1"/>
            </a:solidFill>
            <a:round/>
            <a:headEnd/>
            <a:tailEnd/>
          </a:ln>
          <a:effectLst/>
        </p:spPr>
        <p:txBody>
          <a:bodyPr>
            <a:spAutoFit/>
          </a:bodyPr>
          <a:lstStyle/>
          <a:p>
            <a:endParaRPr lang="en-US" dirty="0"/>
          </a:p>
        </p:txBody>
      </p:sp>
      <p:sp>
        <p:nvSpPr>
          <p:cNvPr id="1181717" name="Text Box 1045"/>
          <p:cNvSpPr txBox="1">
            <a:spLocks noChangeArrowheads="1"/>
          </p:cNvSpPr>
          <p:nvPr/>
        </p:nvSpPr>
        <p:spPr bwMode="auto">
          <a:xfrm>
            <a:off x="5664200" y="1981200"/>
            <a:ext cx="14224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Sensory area</a:t>
            </a:r>
          </a:p>
        </p:txBody>
      </p:sp>
      <p:sp>
        <p:nvSpPr>
          <p:cNvPr id="1181718" name="Line 1046"/>
          <p:cNvSpPr>
            <a:spLocks noChangeShapeType="1"/>
          </p:cNvSpPr>
          <p:nvPr/>
        </p:nvSpPr>
        <p:spPr bwMode="auto">
          <a:xfrm flipV="1">
            <a:off x="5283200" y="2159000"/>
            <a:ext cx="419100" cy="660400"/>
          </a:xfrm>
          <a:prstGeom prst="line">
            <a:avLst/>
          </a:prstGeom>
          <a:noFill/>
          <a:ln w="28575">
            <a:solidFill>
              <a:schemeClr val="tx1"/>
            </a:solidFill>
            <a:round/>
            <a:headEnd/>
            <a:tailEnd/>
          </a:ln>
          <a:effectLst/>
        </p:spPr>
        <p:txBody>
          <a:bodyPr>
            <a:spAutoFit/>
          </a:bodyPr>
          <a:lstStyle/>
          <a:p>
            <a:endParaRPr lang="en-US" dirty="0"/>
          </a:p>
        </p:txBody>
      </p:sp>
      <p:sp>
        <p:nvSpPr>
          <p:cNvPr id="1181719" name="Text Box 1047"/>
          <p:cNvSpPr txBox="1">
            <a:spLocks noChangeArrowheads="1"/>
          </p:cNvSpPr>
          <p:nvPr/>
        </p:nvSpPr>
        <p:spPr bwMode="auto">
          <a:xfrm>
            <a:off x="6502400" y="2514600"/>
            <a:ext cx="1574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Language area</a:t>
            </a:r>
          </a:p>
        </p:txBody>
      </p:sp>
      <p:sp>
        <p:nvSpPr>
          <p:cNvPr id="1181720" name="Line 1048"/>
          <p:cNvSpPr>
            <a:spLocks noChangeShapeType="1"/>
          </p:cNvSpPr>
          <p:nvPr/>
        </p:nvSpPr>
        <p:spPr bwMode="auto">
          <a:xfrm flipV="1">
            <a:off x="5435600" y="2667000"/>
            <a:ext cx="1066800" cy="1219200"/>
          </a:xfrm>
          <a:prstGeom prst="line">
            <a:avLst/>
          </a:prstGeom>
          <a:noFill/>
          <a:ln w="28575">
            <a:solidFill>
              <a:schemeClr val="tx1"/>
            </a:solidFill>
            <a:round/>
            <a:headEnd/>
            <a:tailEnd/>
          </a:ln>
          <a:effectLst/>
        </p:spPr>
        <p:txBody>
          <a:bodyPr>
            <a:spAutoFit/>
          </a:bodyPr>
          <a:lstStyle/>
          <a:p>
            <a:endParaRPr lang="en-US" dirty="0"/>
          </a:p>
        </p:txBody>
      </p:sp>
      <p:sp>
        <p:nvSpPr>
          <p:cNvPr id="1181721" name="Text Box 1049"/>
          <p:cNvSpPr txBox="1">
            <a:spLocks noChangeArrowheads="1"/>
          </p:cNvSpPr>
          <p:nvPr/>
        </p:nvSpPr>
        <p:spPr bwMode="auto">
          <a:xfrm>
            <a:off x="7023100" y="3022600"/>
            <a:ext cx="13081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Vision area</a:t>
            </a:r>
          </a:p>
        </p:txBody>
      </p:sp>
      <p:sp>
        <p:nvSpPr>
          <p:cNvPr id="1181722" name="Line 1050"/>
          <p:cNvSpPr>
            <a:spLocks noChangeShapeType="1"/>
          </p:cNvSpPr>
          <p:nvPr/>
        </p:nvSpPr>
        <p:spPr bwMode="auto">
          <a:xfrm flipV="1">
            <a:off x="6502400" y="3200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23" name="Text Box 1051"/>
          <p:cNvSpPr txBox="1">
            <a:spLocks noChangeArrowheads="1"/>
          </p:cNvSpPr>
          <p:nvPr/>
        </p:nvSpPr>
        <p:spPr bwMode="auto">
          <a:xfrm>
            <a:off x="6731000" y="3657600"/>
            <a:ext cx="1574800" cy="835025"/>
          </a:xfrm>
          <a:prstGeom prst="rect">
            <a:avLst/>
          </a:prstGeom>
          <a:noFill/>
          <a:ln w="28575">
            <a:noFill/>
            <a:miter lim="800000"/>
            <a:headEnd/>
            <a:tailEnd/>
          </a:ln>
          <a:effectLst/>
        </p:spPr>
        <p:txBody>
          <a:bodyPr>
            <a:spAutoFit/>
          </a:bodyPr>
          <a:lstStyle/>
          <a:p>
            <a:pPr algn="ctr"/>
            <a:r>
              <a:rPr lang="en-US" altLang="en-US" sz="1800" b="0" dirty="0">
                <a:solidFill>
                  <a:schemeClr val="tx1"/>
                </a:solidFill>
                <a:latin typeface="Times" charset="0"/>
              </a:rPr>
              <a:t>General interpretation area</a:t>
            </a:r>
          </a:p>
        </p:txBody>
      </p:sp>
      <p:sp>
        <p:nvSpPr>
          <p:cNvPr id="1181724" name="Line 1052"/>
          <p:cNvSpPr>
            <a:spLocks noChangeShapeType="1"/>
          </p:cNvSpPr>
          <p:nvPr/>
        </p:nvSpPr>
        <p:spPr bwMode="auto">
          <a:xfrm flipV="1">
            <a:off x="5511800" y="3810000"/>
            <a:ext cx="1600200" cy="457200"/>
          </a:xfrm>
          <a:prstGeom prst="line">
            <a:avLst/>
          </a:prstGeom>
          <a:noFill/>
          <a:ln w="28575">
            <a:solidFill>
              <a:schemeClr val="tx1"/>
            </a:solidFill>
            <a:round/>
            <a:headEnd/>
            <a:tailEnd/>
          </a:ln>
          <a:effectLst/>
        </p:spPr>
        <p:txBody>
          <a:bodyPr>
            <a:spAutoFit/>
          </a:bodyPr>
          <a:lstStyle/>
          <a:p>
            <a:endParaRPr lang="en-US" dirty="0"/>
          </a:p>
        </p:txBody>
      </p:sp>
      <p:sp>
        <p:nvSpPr>
          <p:cNvPr id="1181725" name="Text Box 1053"/>
          <p:cNvSpPr txBox="1">
            <a:spLocks noChangeArrowheads="1"/>
          </p:cNvSpPr>
          <p:nvPr/>
        </p:nvSpPr>
        <p:spPr bwMode="auto">
          <a:xfrm>
            <a:off x="4445000" y="1625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Cerebrum</a:t>
            </a:r>
          </a:p>
        </p:txBody>
      </p:sp>
      <p:sp>
        <p:nvSpPr>
          <p:cNvPr id="1181726" name="Text Box 1054"/>
          <p:cNvSpPr txBox="1">
            <a:spLocks noChangeArrowheads="1"/>
          </p:cNvSpPr>
          <p:nvPr/>
        </p:nvSpPr>
        <p:spPr bwMode="auto">
          <a:xfrm>
            <a:off x="1143000" y="22098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Speech area</a:t>
            </a:r>
          </a:p>
        </p:txBody>
      </p:sp>
      <p:sp>
        <p:nvSpPr>
          <p:cNvPr id="1181727" name="Line 1055"/>
          <p:cNvSpPr>
            <a:spLocks noChangeShapeType="1"/>
          </p:cNvSpPr>
          <p:nvPr/>
        </p:nvSpPr>
        <p:spPr bwMode="auto">
          <a:xfrm flipH="1" flipV="1">
            <a:off x="2540000" y="2438400"/>
            <a:ext cx="1219200" cy="990600"/>
          </a:xfrm>
          <a:prstGeom prst="line">
            <a:avLst/>
          </a:prstGeom>
          <a:noFill/>
          <a:ln w="28575">
            <a:solidFill>
              <a:schemeClr val="tx1"/>
            </a:solidFill>
            <a:round/>
            <a:headEnd/>
            <a:tailEnd/>
          </a:ln>
          <a:effectLst/>
        </p:spPr>
        <p:txBody>
          <a:bodyPr>
            <a:spAutoFit/>
          </a:bodyPr>
          <a:lstStyle/>
          <a:p>
            <a:endParaRPr lang="en-US" dirty="0"/>
          </a:p>
        </p:txBody>
      </p:sp>
      <p:sp>
        <p:nvSpPr>
          <p:cNvPr id="1181728" name="Text Box 1056"/>
          <p:cNvSpPr txBox="1">
            <a:spLocks noChangeArrowheads="1"/>
          </p:cNvSpPr>
          <p:nvPr/>
        </p:nvSpPr>
        <p:spPr bwMode="auto">
          <a:xfrm>
            <a:off x="1130300" y="3406775"/>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Taste area</a:t>
            </a:r>
          </a:p>
        </p:txBody>
      </p:sp>
      <p:sp>
        <p:nvSpPr>
          <p:cNvPr id="1181729" name="Line 1057"/>
          <p:cNvSpPr>
            <a:spLocks noChangeShapeType="1"/>
          </p:cNvSpPr>
          <p:nvPr/>
        </p:nvSpPr>
        <p:spPr bwMode="auto">
          <a:xfrm flipH="1" flipV="1">
            <a:off x="2311400" y="3594100"/>
            <a:ext cx="2133600" cy="0"/>
          </a:xfrm>
          <a:prstGeom prst="line">
            <a:avLst/>
          </a:prstGeom>
          <a:noFill/>
          <a:ln w="28575">
            <a:solidFill>
              <a:schemeClr val="tx1"/>
            </a:solidFill>
            <a:round/>
            <a:headEnd/>
            <a:tailEnd/>
          </a:ln>
          <a:effectLst/>
        </p:spPr>
        <p:txBody>
          <a:bodyPr>
            <a:spAutoFit/>
          </a:bodyPr>
          <a:lstStyle/>
          <a:p>
            <a:endParaRPr lang="en-US" dirty="0"/>
          </a:p>
        </p:txBody>
      </p:sp>
      <p:sp>
        <p:nvSpPr>
          <p:cNvPr id="1181730" name="Text Box 1058"/>
          <p:cNvSpPr txBox="1">
            <a:spLocks noChangeArrowheads="1"/>
          </p:cNvSpPr>
          <p:nvPr/>
        </p:nvSpPr>
        <p:spPr bwMode="auto">
          <a:xfrm>
            <a:off x="914400" y="4029075"/>
            <a:ext cx="1447800" cy="8350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Intellect, learning, and personality</a:t>
            </a:r>
          </a:p>
        </p:txBody>
      </p:sp>
      <p:sp>
        <p:nvSpPr>
          <p:cNvPr id="1181731" name="Line 1059"/>
          <p:cNvSpPr>
            <a:spLocks noChangeShapeType="1"/>
          </p:cNvSpPr>
          <p:nvPr/>
        </p:nvSpPr>
        <p:spPr bwMode="auto">
          <a:xfrm flipV="1">
            <a:off x="1917700" y="3886200"/>
            <a:ext cx="762000" cy="266700"/>
          </a:xfrm>
          <a:prstGeom prst="line">
            <a:avLst/>
          </a:prstGeom>
          <a:noFill/>
          <a:ln w="28575">
            <a:solidFill>
              <a:schemeClr val="tx1"/>
            </a:solidFill>
            <a:round/>
            <a:headEnd/>
            <a:tailEnd/>
          </a:ln>
          <a:effectLst/>
        </p:spPr>
        <p:txBody>
          <a:bodyPr>
            <a:spAutoFit/>
          </a:bodyPr>
          <a:lstStyle/>
          <a:p>
            <a:endParaRPr lang="en-US" dirty="0"/>
          </a:p>
        </p:txBody>
      </p:sp>
      <p:sp>
        <p:nvSpPr>
          <p:cNvPr id="1181732" name="Text Box 1060"/>
          <p:cNvSpPr txBox="1">
            <a:spLocks noChangeArrowheads="1"/>
          </p:cNvSpPr>
          <p:nvPr/>
        </p:nvSpPr>
        <p:spPr bwMode="auto">
          <a:xfrm>
            <a:off x="2692400" y="4822825"/>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Hearing area</a:t>
            </a:r>
          </a:p>
        </p:txBody>
      </p:sp>
      <p:sp>
        <p:nvSpPr>
          <p:cNvPr id="1181733" name="Line 1061"/>
          <p:cNvSpPr>
            <a:spLocks noChangeShapeType="1"/>
          </p:cNvSpPr>
          <p:nvPr/>
        </p:nvSpPr>
        <p:spPr bwMode="auto">
          <a:xfrm flipV="1">
            <a:off x="3302000" y="3810000"/>
            <a:ext cx="1371600" cy="990600"/>
          </a:xfrm>
          <a:prstGeom prst="line">
            <a:avLst/>
          </a:prstGeom>
          <a:noFill/>
          <a:ln w="28575">
            <a:solidFill>
              <a:schemeClr val="tx1"/>
            </a:solidFill>
            <a:round/>
            <a:headEnd/>
            <a:tailEnd/>
          </a:ln>
          <a:effectLst/>
        </p:spPr>
        <p:txBody>
          <a:bodyPr>
            <a:spAutoFit/>
          </a:bodyPr>
          <a:lstStyle/>
          <a:p>
            <a:endParaRPr lang="en-US" dirty="0"/>
          </a:p>
        </p:txBody>
      </p:sp>
      <p:sp>
        <p:nvSpPr>
          <p:cNvPr id="1181734" name="Text Box 1062"/>
          <p:cNvSpPr txBox="1">
            <a:spLocks noChangeArrowheads="1"/>
          </p:cNvSpPr>
          <p:nvPr/>
        </p:nvSpPr>
        <p:spPr bwMode="auto">
          <a:xfrm>
            <a:off x="3759200" y="5334000"/>
            <a:ext cx="12192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Brain stem</a:t>
            </a:r>
          </a:p>
        </p:txBody>
      </p:sp>
      <p:sp>
        <p:nvSpPr>
          <p:cNvPr id="1181735" name="Line 1063"/>
          <p:cNvSpPr>
            <a:spLocks noChangeShapeType="1"/>
          </p:cNvSpPr>
          <p:nvPr/>
        </p:nvSpPr>
        <p:spPr bwMode="auto">
          <a:xfrm flipV="1">
            <a:off x="4292600" y="5105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36" name="Text Box 1064"/>
          <p:cNvSpPr txBox="1">
            <a:spLocks noChangeArrowheads="1"/>
          </p:cNvSpPr>
          <p:nvPr/>
        </p:nvSpPr>
        <p:spPr bwMode="auto">
          <a:xfrm>
            <a:off x="6070600" y="5435600"/>
            <a:ext cx="1447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Cerebellum</a:t>
            </a:r>
          </a:p>
        </p:txBody>
      </p:sp>
      <p:sp>
        <p:nvSpPr>
          <p:cNvPr id="1181737" name="Line 1065"/>
          <p:cNvSpPr>
            <a:spLocks noChangeShapeType="1"/>
          </p:cNvSpPr>
          <p:nvPr/>
        </p:nvSpPr>
        <p:spPr bwMode="auto">
          <a:xfrm flipH="1" flipV="1">
            <a:off x="5892800" y="5257800"/>
            <a:ext cx="228600" cy="304800"/>
          </a:xfrm>
          <a:prstGeom prst="line">
            <a:avLst/>
          </a:prstGeom>
          <a:noFill/>
          <a:ln w="28575">
            <a:solidFill>
              <a:schemeClr val="tx1"/>
            </a:solidFill>
            <a:round/>
            <a:headEnd/>
            <a:tailEnd/>
          </a:ln>
          <a:effectLst/>
        </p:spPr>
        <p:txBody>
          <a:bodyPr>
            <a:spAutoFit/>
          </a:bodyPr>
          <a:lstStyle/>
          <a:p>
            <a:endParaRPr lang="en-US" dirty="0"/>
          </a:p>
        </p:txBody>
      </p:sp>
      <p:sp>
        <p:nvSpPr>
          <p:cNvPr id="1181738" name="Text Box 1066"/>
          <p:cNvSpPr txBox="1">
            <a:spLocks noChangeArrowheads="1"/>
          </p:cNvSpPr>
          <p:nvPr/>
        </p:nvSpPr>
        <p:spPr bwMode="auto">
          <a:xfrm>
            <a:off x="6654800" y="4648200"/>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Balance area</a:t>
            </a:r>
          </a:p>
        </p:txBody>
      </p:sp>
      <p:sp>
        <p:nvSpPr>
          <p:cNvPr id="1181739" name="Line 1067"/>
          <p:cNvSpPr>
            <a:spLocks noChangeShapeType="1"/>
          </p:cNvSpPr>
          <p:nvPr/>
        </p:nvSpPr>
        <p:spPr bwMode="auto">
          <a:xfrm flipH="1" flipV="1">
            <a:off x="6375400" y="4572000"/>
            <a:ext cx="381000" cy="228600"/>
          </a:xfrm>
          <a:prstGeom prst="line">
            <a:avLst/>
          </a:prstGeom>
          <a:noFill/>
          <a:ln w="28575">
            <a:solidFill>
              <a:schemeClr val="tx1"/>
            </a:solidFill>
            <a:round/>
            <a:headEnd/>
            <a:tailEnd/>
          </a:ln>
          <a:effectLst/>
        </p:spPr>
        <p:txBody>
          <a:bodyPr>
            <a:spAutoFit/>
          </a:bodyPr>
          <a:lstStyle/>
          <a:p>
            <a:endParaRPr lang="en-US" dirty="0"/>
          </a:p>
        </p:txBody>
      </p:sp>
      <p:sp>
        <p:nvSpPr>
          <p:cNvPr id="1181741" name="Text Box 1069"/>
          <p:cNvSpPr txBox="1">
            <a:spLocks noChangeArrowheads="1"/>
          </p:cNvSpPr>
          <p:nvPr/>
        </p:nvSpPr>
        <p:spPr bwMode="auto">
          <a:xfrm>
            <a:off x="2209800" y="838200"/>
            <a:ext cx="446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Anatomy of the brain</a:t>
            </a:r>
          </a:p>
        </p:txBody>
      </p:sp>
      <p:pic>
        <p:nvPicPr>
          <p:cNvPr id="1181743" name="Picture 1071" descr="audio image blue">
            <a:hlinkClick r:id="" action="ppaction://noaction">
              <a:snd r:embed="rId13" name="36-35.WAV"/>
            </a:hlinkClick>
          </p:cNvPr>
          <p:cNvPicPr>
            <a:picLocks noChangeAspect="1" noChangeArrowheads="1"/>
          </p:cNvPicPr>
          <p:nvPr/>
        </p:nvPicPr>
        <p:blipFill>
          <a:blip r:embed="rId14" cstate="print"/>
          <a:srcRect/>
          <a:stretch>
            <a:fillRect/>
          </a:stretch>
        </p:blipFill>
        <p:spPr bwMode="auto">
          <a:xfrm>
            <a:off x="6580188" y="9413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1743"/>
                                        </p:tgtEl>
                                        <p:attrNameLst>
                                          <p:attrName>style.visibility</p:attrName>
                                        </p:attrNameLst>
                                      </p:cBhvr>
                                      <p:to>
                                        <p:strVal val="visible"/>
                                      </p:to>
                                    </p:set>
                                    <p:animEffect transition="in" filter="box(out)">
                                      <p:cBhvr>
                                        <p:cTn id="7" dur="500"/>
                                        <p:tgtEl>
                                          <p:spTgt spid="118174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81700"/>
                                        </p:tgtEl>
                                        <p:attrNameLst>
                                          <p:attrName>style.visibility</p:attrName>
                                        </p:attrNameLst>
                                      </p:cBhvr>
                                      <p:to>
                                        <p:strVal val="visible"/>
                                      </p:to>
                                    </p:set>
                                    <p:animEffect transition="in" filter="box(out)">
                                      <p:cBhvr>
                                        <p:cTn id="11" dur="500"/>
                                        <p:tgtEl>
                                          <p:spTgt spid="118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5" name="Picture 15" descr="fig"/>
          <p:cNvPicPr>
            <a:picLocks noChangeAspect="1" noChangeArrowheads="1"/>
          </p:cNvPicPr>
          <p:nvPr/>
        </p:nvPicPr>
        <p:blipFill>
          <a:blip r:embed="rId2" cstate="print"/>
          <a:srcRect/>
          <a:stretch>
            <a:fillRect/>
          </a:stretch>
        </p:blipFill>
        <p:spPr bwMode="auto">
          <a:xfrm>
            <a:off x="2971800" y="990600"/>
            <a:ext cx="4654550" cy="4953000"/>
          </a:xfrm>
          <a:prstGeom prst="rect">
            <a:avLst/>
          </a:prstGeom>
          <a:noFill/>
        </p:spPr>
      </p:pic>
      <p:sp>
        <p:nvSpPr>
          <p:cNvPr id="11059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36.2 Summary – pages 951 - 955</a:t>
            </a:r>
          </a:p>
        </p:txBody>
      </p:sp>
      <p:sp>
        <p:nvSpPr>
          <p:cNvPr id="1105923" name="Text Box 3"/>
          <p:cNvSpPr txBox="1">
            <a:spLocks noChangeArrowheads="1"/>
          </p:cNvSpPr>
          <p:nvPr/>
        </p:nvSpPr>
        <p:spPr bwMode="auto">
          <a:xfrm>
            <a:off x="457200" y="885825"/>
            <a:ext cx="24384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Your sense of touch</a:t>
            </a:r>
          </a:p>
        </p:txBody>
      </p:sp>
      <p:pic>
        <p:nvPicPr>
          <p:cNvPr id="110592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05930"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05931"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105936" name="Text Box 16"/>
          <p:cNvSpPr txBox="1">
            <a:spLocks noChangeArrowheads="1"/>
          </p:cNvSpPr>
          <p:nvPr/>
        </p:nvSpPr>
        <p:spPr bwMode="auto">
          <a:xfrm>
            <a:off x="3975100" y="889000"/>
            <a:ext cx="12382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Free</a:t>
            </a:r>
            <a:r>
              <a:rPr lang="en-US" altLang="en-US" sz="1600" b="0" dirty="0">
                <a:solidFill>
                  <a:schemeClr val="tx1"/>
                </a:solidFill>
                <a:latin typeface="Times" charset="0"/>
              </a:rPr>
              <a:t> </a:t>
            </a:r>
            <a:r>
              <a:rPr lang="en-US" altLang="en-US" sz="1600" b="0" dirty="0">
                <a:solidFill>
                  <a:srgbClr val="FF0000"/>
                </a:solidFill>
                <a:latin typeface="Times" charset="0"/>
              </a:rPr>
              <a:t>nerve ending</a:t>
            </a:r>
          </a:p>
        </p:txBody>
      </p:sp>
      <p:sp>
        <p:nvSpPr>
          <p:cNvPr id="1105937" name="Line 17"/>
          <p:cNvSpPr>
            <a:spLocks noChangeShapeType="1"/>
          </p:cNvSpPr>
          <p:nvPr/>
        </p:nvSpPr>
        <p:spPr bwMode="auto">
          <a:xfrm flipV="1">
            <a:off x="4070350" y="1371600"/>
            <a:ext cx="482600" cy="1079500"/>
          </a:xfrm>
          <a:prstGeom prst="line">
            <a:avLst/>
          </a:prstGeom>
          <a:noFill/>
          <a:ln w="19050">
            <a:solidFill>
              <a:srgbClr val="F70B38"/>
            </a:solidFill>
            <a:round/>
            <a:headEnd/>
            <a:tailEnd/>
          </a:ln>
          <a:effectLst/>
        </p:spPr>
        <p:txBody>
          <a:bodyPr anchor="ctr">
            <a:spAutoFit/>
          </a:bodyPr>
          <a:lstStyle/>
          <a:p>
            <a:endParaRPr lang="en-US"/>
          </a:p>
        </p:txBody>
      </p:sp>
      <p:sp>
        <p:nvSpPr>
          <p:cNvPr id="1105938" name="Text Box 18"/>
          <p:cNvSpPr txBox="1">
            <a:spLocks noChangeArrowheads="1"/>
          </p:cNvSpPr>
          <p:nvPr/>
        </p:nvSpPr>
        <p:spPr bwMode="auto">
          <a:xfrm>
            <a:off x="2895600" y="1320800"/>
            <a:ext cx="1238250" cy="312738"/>
          </a:xfrm>
          <a:prstGeom prst="rect">
            <a:avLst/>
          </a:prstGeom>
          <a:noFill/>
          <a:ln w="9525">
            <a:noFill/>
            <a:miter lim="800000"/>
            <a:headEnd/>
            <a:tailEnd/>
          </a:ln>
          <a:effectLst/>
        </p:spPr>
        <p:txBody>
          <a:bodyPr>
            <a:spAutoFit/>
          </a:bodyPr>
          <a:lstStyle/>
          <a:p>
            <a:pPr algn="ctr"/>
            <a:r>
              <a:rPr lang="en-US" altLang="en-US" sz="1600" b="0">
                <a:solidFill>
                  <a:schemeClr val="tx1"/>
                </a:solidFill>
                <a:latin typeface="Times" charset="0"/>
              </a:rPr>
              <a:t>Heat</a:t>
            </a:r>
          </a:p>
        </p:txBody>
      </p:sp>
      <p:sp>
        <p:nvSpPr>
          <p:cNvPr id="1105939" name="Text Box 19"/>
          <p:cNvSpPr txBox="1">
            <a:spLocks noChangeArrowheads="1"/>
          </p:cNvSpPr>
          <p:nvPr/>
        </p:nvSpPr>
        <p:spPr bwMode="auto">
          <a:xfrm rot="480000">
            <a:off x="5086350" y="1642855"/>
            <a:ext cx="1495425"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Light Touch</a:t>
            </a:r>
          </a:p>
        </p:txBody>
      </p:sp>
      <p:sp>
        <p:nvSpPr>
          <p:cNvPr id="1105940" name="Text Box 20"/>
          <p:cNvSpPr txBox="1">
            <a:spLocks noChangeArrowheads="1"/>
          </p:cNvSpPr>
          <p:nvPr/>
        </p:nvSpPr>
        <p:spPr bwMode="auto">
          <a:xfrm>
            <a:off x="5143500" y="4191000"/>
            <a:ext cx="1238250"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Cold</a:t>
            </a:r>
          </a:p>
        </p:txBody>
      </p:sp>
      <p:sp>
        <p:nvSpPr>
          <p:cNvPr id="1105941" name="Text Box 21"/>
          <p:cNvSpPr txBox="1">
            <a:spLocks noChangeArrowheads="1"/>
          </p:cNvSpPr>
          <p:nvPr/>
        </p:nvSpPr>
        <p:spPr bwMode="auto">
          <a:xfrm>
            <a:off x="6915150" y="1371600"/>
            <a:ext cx="9334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Hair Shaft</a:t>
            </a:r>
          </a:p>
        </p:txBody>
      </p:sp>
      <p:sp>
        <p:nvSpPr>
          <p:cNvPr id="1105942" name="Text Box 22"/>
          <p:cNvSpPr txBox="1">
            <a:spLocks noChangeArrowheads="1"/>
          </p:cNvSpPr>
          <p:nvPr/>
        </p:nvSpPr>
        <p:spPr bwMode="auto">
          <a:xfrm>
            <a:off x="7410450" y="2057400"/>
            <a:ext cx="1428750" cy="584775"/>
          </a:xfrm>
          <a:prstGeom prst="rect">
            <a:avLst/>
          </a:prstGeom>
          <a:noFill/>
          <a:ln w="9525">
            <a:noFill/>
            <a:miter lim="800000"/>
            <a:headEnd/>
            <a:tailEnd/>
          </a:ln>
          <a:effectLst/>
        </p:spPr>
        <p:txBody>
          <a:bodyPr wrap="square">
            <a:spAutoFit/>
          </a:bodyPr>
          <a:lstStyle/>
          <a:p>
            <a:pPr algn="ctr"/>
            <a:r>
              <a:rPr lang="en-US" altLang="en-US" sz="1600" b="0" dirty="0">
                <a:solidFill>
                  <a:srgbClr val="FF0000"/>
                </a:solidFill>
                <a:latin typeface="Times" charset="0"/>
              </a:rPr>
              <a:t>Opening of sweat gland</a:t>
            </a:r>
          </a:p>
        </p:txBody>
      </p:sp>
      <p:sp>
        <p:nvSpPr>
          <p:cNvPr id="1105944" name="Text Box 24"/>
          <p:cNvSpPr txBox="1">
            <a:spLocks noChangeArrowheads="1"/>
          </p:cNvSpPr>
          <p:nvPr/>
        </p:nvSpPr>
        <p:spPr bwMode="auto">
          <a:xfrm>
            <a:off x="7302500" y="3632200"/>
            <a:ext cx="990600" cy="584775"/>
          </a:xfrm>
          <a:prstGeom prst="rect">
            <a:avLst/>
          </a:prstGeom>
          <a:noFill/>
          <a:ln w="9525">
            <a:noFill/>
            <a:miter lim="800000"/>
            <a:headEnd/>
            <a:tailEnd/>
          </a:ln>
          <a:effectLst/>
        </p:spPr>
        <p:txBody>
          <a:bodyPr>
            <a:spAutoFit/>
          </a:bodyPr>
          <a:lstStyle/>
          <a:p>
            <a:r>
              <a:rPr lang="en-US" altLang="en-US" sz="1600" dirty="0">
                <a:solidFill>
                  <a:srgbClr val="FF0000"/>
                </a:solidFill>
                <a:latin typeface="Times" charset="0"/>
              </a:rPr>
              <a:t>Heavy pressure</a:t>
            </a:r>
          </a:p>
        </p:txBody>
      </p:sp>
      <p:sp>
        <p:nvSpPr>
          <p:cNvPr id="1105945" name="Line 25"/>
          <p:cNvSpPr>
            <a:spLocks noChangeShapeType="1"/>
          </p:cNvSpPr>
          <p:nvPr/>
        </p:nvSpPr>
        <p:spPr bwMode="auto">
          <a:xfrm>
            <a:off x="6934200" y="1447800"/>
            <a:ext cx="285750" cy="76200"/>
          </a:xfrm>
          <a:prstGeom prst="line">
            <a:avLst/>
          </a:prstGeom>
          <a:noFill/>
          <a:ln w="19050">
            <a:solidFill>
              <a:srgbClr val="F70B38"/>
            </a:solidFill>
            <a:round/>
            <a:headEnd/>
            <a:tailEnd/>
          </a:ln>
          <a:effectLst/>
        </p:spPr>
        <p:txBody>
          <a:bodyPr anchor="ctr">
            <a:spAutoFit/>
          </a:bodyPr>
          <a:lstStyle/>
          <a:p>
            <a:endParaRPr lang="en-US"/>
          </a:p>
        </p:txBody>
      </p:sp>
      <p:sp>
        <p:nvSpPr>
          <p:cNvPr id="1105946" name="Line 26"/>
          <p:cNvSpPr>
            <a:spLocks noChangeShapeType="1"/>
          </p:cNvSpPr>
          <p:nvPr/>
        </p:nvSpPr>
        <p:spPr bwMode="auto">
          <a:xfrm>
            <a:off x="6477000" y="2184400"/>
            <a:ext cx="977900" cy="12700"/>
          </a:xfrm>
          <a:prstGeom prst="line">
            <a:avLst/>
          </a:prstGeom>
          <a:noFill/>
          <a:ln w="19050">
            <a:solidFill>
              <a:srgbClr val="F70B38"/>
            </a:solidFill>
            <a:round/>
            <a:headEnd/>
            <a:tailEnd/>
          </a:ln>
          <a:effectLst/>
        </p:spPr>
        <p:txBody>
          <a:bodyPr anchor="ctr">
            <a:spAutoFit/>
          </a:bodyPr>
          <a:lstStyle/>
          <a:p>
            <a:endParaRPr lang="en-US"/>
          </a:p>
        </p:txBody>
      </p:sp>
      <p:pic>
        <p:nvPicPr>
          <p:cNvPr id="1105948" name="Picture 28" descr="audio image blue">
            <a:hlinkClick r:id="" action="ppaction://noaction">
              <a:snd r:embed="rId13" name="36-68.WAV"/>
            </a:hlinkClick>
          </p:cNvPr>
          <p:cNvPicPr>
            <a:picLocks noChangeAspect="1" noChangeArrowheads="1"/>
          </p:cNvPicPr>
          <p:nvPr/>
        </p:nvPicPr>
        <p:blipFill>
          <a:blip r:embed="rId14" cstate="print"/>
          <a:srcRect/>
          <a:stretch>
            <a:fillRect/>
          </a:stretch>
        </p:blipFill>
        <p:spPr bwMode="auto">
          <a:xfrm>
            <a:off x="762000" y="2895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5948"/>
                                        </p:tgtEl>
                                        <p:attrNameLst>
                                          <p:attrName>style.visibility</p:attrName>
                                        </p:attrNameLst>
                                      </p:cBhvr>
                                      <p:to>
                                        <p:strVal val="visible"/>
                                      </p:to>
                                    </p:set>
                                    <p:animEffect transition="in" filter="box(out)">
                                      <p:cBhvr>
                                        <p:cTn id="7" dur="500"/>
                                        <p:tgtEl>
                                          <p:spTgt spid="110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4"/>
                                        </p:tgtEl>
                                        <p:attrNameLst>
                                          <p:attrName>style.visibility</p:attrName>
                                        </p:attrNameLst>
                                      </p:cBhvr>
                                      <p:to>
                                        <p:strVal val="visible"/>
                                      </p:to>
                                    </p:set>
                                    <p:animEffect transition="in" filter="box(out)">
                                      <p:cBhvr>
                                        <p:cTn id="11" dur="500"/>
                                        <p:tgtEl>
                                          <p:spTgt spid="110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9603" name="Rectangle 3"/>
          <p:cNvSpPr>
            <a:spLocks noChangeArrowheads="1"/>
          </p:cNvSpPr>
          <p:nvPr/>
        </p:nvSpPr>
        <p:spPr bwMode="auto">
          <a:xfrm>
            <a:off x="533400" y="156527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myelin sheath gives axons a white appearance.</a:t>
            </a:r>
          </a:p>
        </p:txBody>
      </p:sp>
      <p:sp>
        <p:nvSpPr>
          <p:cNvPr id="1049604"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White matter and gray matter</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1"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49612" name="Picture 12"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49613" name="Rectangle 13"/>
          <p:cNvSpPr>
            <a:spLocks noChangeArrowheads="1"/>
          </p:cNvSpPr>
          <p:nvPr/>
        </p:nvSpPr>
        <p:spPr bwMode="auto">
          <a:xfrm>
            <a:off x="533400" y="2784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In the brain and spinal cord, masses of myelinated axons make up what is called “white matter.”  </a:t>
            </a:r>
          </a:p>
        </p:txBody>
      </p:sp>
      <p:sp>
        <p:nvSpPr>
          <p:cNvPr id="1049614" name="Rectangle 14"/>
          <p:cNvSpPr>
            <a:spLocks noChangeArrowheads="1"/>
          </p:cNvSpPr>
          <p:nvPr/>
        </p:nvSpPr>
        <p:spPr bwMode="auto">
          <a:xfrm>
            <a:off x="533400" y="4384675"/>
            <a:ext cx="7086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absence of myelin in masses of neurons accounts for the grayish color of “gray matter” in the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9603"/>
                                        </p:tgtEl>
                                        <p:attrNameLst>
                                          <p:attrName>style.visibility</p:attrName>
                                        </p:attrNameLst>
                                      </p:cBhvr>
                                      <p:to>
                                        <p:strVal val="visible"/>
                                      </p:to>
                                    </p:set>
                                    <p:animEffect transition="in" filter="box(out)">
                                      <p:cBhvr>
                                        <p:cTn id="7" dur="500"/>
                                        <p:tgtEl>
                                          <p:spTgt spid="1049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9613"/>
                                        </p:tgtEl>
                                        <p:attrNameLst>
                                          <p:attrName>style.visibility</p:attrName>
                                        </p:attrNameLst>
                                      </p:cBhvr>
                                      <p:to>
                                        <p:strVal val="visible"/>
                                      </p:to>
                                    </p:set>
                                    <p:animEffect transition="in" filter="box(out)">
                                      <p:cBhvr>
                                        <p:cTn id="12" dur="500"/>
                                        <p:tgtEl>
                                          <p:spTgt spid="10496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9614"/>
                                        </p:tgtEl>
                                        <p:attrNameLst>
                                          <p:attrName>style.visibility</p:attrName>
                                        </p:attrNameLst>
                                      </p:cBhvr>
                                      <p:to>
                                        <p:strVal val="visible"/>
                                      </p:to>
                                    </p:set>
                                    <p:animEffect transition="in" filter="box(out)">
                                      <p:cBhvr>
                                        <p:cTn id="17" dur="500"/>
                                        <p:tgtEl>
                                          <p:spTgt spid="10496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49605"/>
                                        </p:tgtEl>
                                        <p:attrNameLst>
                                          <p:attrName>style.visibility</p:attrName>
                                        </p:attrNameLst>
                                      </p:cBhvr>
                                      <p:to>
                                        <p:strVal val="visible"/>
                                      </p:to>
                                    </p:set>
                                    <p:animEffect transition="in" filter="box(out)">
                                      <p:cBhvr>
                                        <p:cTn id="2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3" grpId="0" autoUpdateAnimBg="0"/>
      <p:bldP spid="1049613" grpId="0" autoUpdateAnimBg="0"/>
      <p:bldP spid="1049614"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83" name="Picture 35" descr="fig"/>
          <p:cNvPicPr>
            <a:picLocks noChangeAspect="1" noChangeArrowheads="1"/>
          </p:cNvPicPr>
          <p:nvPr/>
        </p:nvPicPr>
        <p:blipFill>
          <a:blip r:embed="rId2" cstate="print"/>
          <a:srcRect/>
          <a:stretch>
            <a:fillRect/>
          </a:stretch>
        </p:blipFill>
        <p:spPr bwMode="auto">
          <a:xfrm>
            <a:off x="5322888" y="1016000"/>
            <a:ext cx="1230312" cy="4775200"/>
          </a:xfrm>
          <a:prstGeom prst="rect">
            <a:avLst/>
          </a:prstGeom>
          <a:noFill/>
        </p:spPr>
      </p:pic>
      <p:sp>
        <p:nvSpPr>
          <p:cNvPr id="1051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1652" name="Text Box 4"/>
          <p:cNvSpPr txBox="1">
            <a:spLocks noChangeArrowheads="1"/>
          </p:cNvSpPr>
          <p:nvPr/>
        </p:nvSpPr>
        <p:spPr bwMode="auto">
          <a:xfrm>
            <a:off x="533400" y="838200"/>
            <a:ext cx="35052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1653"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1654"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1655"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51656"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51657"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51658"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51659"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51660"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51665" name="Text Box 17"/>
          <p:cNvSpPr txBox="1">
            <a:spLocks noChangeArrowheads="1"/>
          </p:cNvSpPr>
          <p:nvPr/>
        </p:nvSpPr>
        <p:spPr bwMode="auto">
          <a:xfrm>
            <a:off x="6565900" y="1425575"/>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66" name="Line 18"/>
          <p:cNvSpPr>
            <a:spLocks noChangeShapeType="1"/>
          </p:cNvSpPr>
          <p:nvPr/>
        </p:nvSpPr>
        <p:spPr bwMode="auto">
          <a:xfrm>
            <a:off x="6403975" y="12954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1667" name="Text Box 19"/>
          <p:cNvSpPr txBox="1">
            <a:spLocks noChangeArrowheads="1"/>
          </p:cNvSpPr>
          <p:nvPr/>
        </p:nvSpPr>
        <p:spPr bwMode="auto">
          <a:xfrm>
            <a:off x="6632575" y="2100263"/>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68" name="Line 20"/>
          <p:cNvSpPr>
            <a:spLocks noChangeShapeType="1"/>
          </p:cNvSpPr>
          <p:nvPr/>
        </p:nvSpPr>
        <p:spPr bwMode="auto">
          <a:xfrm>
            <a:off x="6251575" y="22860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69" name="Text Box 21"/>
          <p:cNvSpPr txBox="1">
            <a:spLocks noChangeArrowheads="1"/>
          </p:cNvSpPr>
          <p:nvPr/>
        </p:nvSpPr>
        <p:spPr bwMode="auto">
          <a:xfrm>
            <a:off x="4651375" y="2252663"/>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0" name="Line 22"/>
          <p:cNvSpPr>
            <a:spLocks noChangeShapeType="1"/>
          </p:cNvSpPr>
          <p:nvPr/>
        </p:nvSpPr>
        <p:spPr bwMode="auto">
          <a:xfrm>
            <a:off x="5641975" y="24384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1" name="Text Box 23"/>
          <p:cNvSpPr txBox="1">
            <a:spLocks noChangeArrowheads="1"/>
          </p:cNvSpPr>
          <p:nvPr/>
        </p:nvSpPr>
        <p:spPr bwMode="auto">
          <a:xfrm>
            <a:off x="6665913" y="3381375"/>
            <a:ext cx="1183337"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Synapse</a:t>
            </a:r>
          </a:p>
        </p:txBody>
      </p:sp>
      <p:sp>
        <p:nvSpPr>
          <p:cNvPr id="1051672" name="Oval 24"/>
          <p:cNvSpPr>
            <a:spLocks noChangeArrowheads="1"/>
          </p:cNvSpPr>
          <p:nvPr/>
        </p:nvSpPr>
        <p:spPr bwMode="auto">
          <a:xfrm>
            <a:off x="6099175" y="3505200"/>
            <a:ext cx="152400" cy="152400"/>
          </a:xfrm>
          <a:prstGeom prst="ellipse">
            <a:avLst/>
          </a:prstGeom>
          <a:noFill/>
          <a:ln w="25400">
            <a:solidFill>
              <a:srgbClr val="FF0000"/>
            </a:solidFill>
            <a:round/>
            <a:headEnd/>
            <a:tailEnd/>
          </a:ln>
          <a:effectLst/>
        </p:spPr>
        <p:txBody>
          <a:bodyPr wrap="none" anchor="ctr">
            <a:spAutoFit/>
          </a:bodyPr>
          <a:lstStyle/>
          <a:p>
            <a:endParaRPr lang="en-US" dirty="0"/>
          </a:p>
        </p:txBody>
      </p:sp>
      <p:sp>
        <p:nvSpPr>
          <p:cNvPr id="1051673" name="Line 25"/>
          <p:cNvSpPr>
            <a:spLocks noChangeShapeType="1"/>
          </p:cNvSpPr>
          <p:nvPr/>
        </p:nvSpPr>
        <p:spPr bwMode="auto">
          <a:xfrm>
            <a:off x="6280150" y="357187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4" name="Text Box 26"/>
          <p:cNvSpPr txBox="1">
            <a:spLocks noChangeArrowheads="1"/>
          </p:cNvSpPr>
          <p:nvPr/>
        </p:nvSpPr>
        <p:spPr bwMode="auto">
          <a:xfrm>
            <a:off x="4137025" y="4510088"/>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5" name="Line 27"/>
          <p:cNvSpPr>
            <a:spLocks noChangeShapeType="1"/>
          </p:cNvSpPr>
          <p:nvPr/>
        </p:nvSpPr>
        <p:spPr bwMode="auto">
          <a:xfrm>
            <a:off x="5127625" y="46958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6" name="Text Box 28"/>
          <p:cNvSpPr txBox="1">
            <a:spLocks noChangeArrowheads="1"/>
          </p:cNvSpPr>
          <p:nvPr/>
        </p:nvSpPr>
        <p:spPr bwMode="auto">
          <a:xfrm>
            <a:off x="5918200" y="4500563"/>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77" name="Line 29"/>
          <p:cNvSpPr>
            <a:spLocks noChangeShapeType="1"/>
          </p:cNvSpPr>
          <p:nvPr/>
        </p:nvSpPr>
        <p:spPr bwMode="auto">
          <a:xfrm flipH="1">
            <a:off x="6070600" y="4141788"/>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1678" name="Text Box 30"/>
          <p:cNvSpPr txBox="1">
            <a:spLocks noChangeArrowheads="1"/>
          </p:cNvSpPr>
          <p:nvPr/>
        </p:nvSpPr>
        <p:spPr bwMode="auto">
          <a:xfrm>
            <a:off x="6308725" y="4967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79" name="Line 31"/>
          <p:cNvSpPr>
            <a:spLocks noChangeShapeType="1"/>
          </p:cNvSpPr>
          <p:nvPr/>
        </p:nvSpPr>
        <p:spPr bwMode="auto">
          <a:xfrm>
            <a:off x="5927725" y="5153025"/>
            <a:ext cx="457200" cy="0"/>
          </a:xfrm>
          <a:prstGeom prst="line">
            <a:avLst/>
          </a:prstGeom>
          <a:noFill/>
          <a:ln w="28575">
            <a:solidFill>
              <a:schemeClr val="tx1"/>
            </a:solidFill>
            <a:round/>
            <a:headEnd/>
            <a:tailEnd/>
          </a:ln>
          <a:effectLst/>
        </p:spPr>
        <p:txBody>
          <a:bodyPr anchor="ctr">
            <a:spAutoFit/>
          </a:bodyPr>
          <a:lstStyle/>
          <a:p>
            <a:endParaRPr lang="en-US" dirty="0"/>
          </a:p>
        </p:txBody>
      </p:sp>
      <p:pic>
        <p:nvPicPr>
          <p:cNvPr id="1051681" name="Picture 33" descr="audio image blue">
            <a:hlinkClick r:id="" action="ppaction://noaction">
              <a:snd r:embed="rId13" name="36-30.WAV"/>
            </a:hlinkClick>
          </p:cNvPr>
          <p:cNvPicPr>
            <a:picLocks noChangeAspect="1" noChangeArrowheads="1"/>
          </p:cNvPicPr>
          <p:nvPr/>
        </p:nvPicPr>
        <p:blipFill>
          <a:blip r:embed="rId14" cstate="print"/>
          <a:srcRect/>
          <a:stretch>
            <a:fillRect/>
          </a:stretch>
        </p:blipFill>
        <p:spPr bwMode="auto">
          <a:xfrm>
            <a:off x="3989388" y="14747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1681"/>
                                        </p:tgtEl>
                                        <p:attrNameLst>
                                          <p:attrName>style.visibility</p:attrName>
                                        </p:attrNameLst>
                                      </p:cBhvr>
                                      <p:to>
                                        <p:strVal val="visible"/>
                                      </p:to>
                                    </p:set>
                                    <p:animEffect transition="in" filter="box(out)">
                                      <p:cBhvr>
                                        <p:cTn id="7" dur="500"/>
                                        <p:tgtEl>
                                          <p:spTgt spid="10516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51653"/>
                                        </p:tgtEl>
                                        <p:attrNameLst>
                                          <p:attrName>style.visibility</p:attrName>
                                        </p:attrNameLst>
                                      </p:cBhvr>
                                      <p:to>
                                        <p:strVal val="visible"/>
                                      </p:to>
                                    </p:set>
                                    <p:animEffect transition="in" filter="box(out)">
                                      <p:cBhvr>
                                        <p:cTn id="11" dur="500"/>
                                        <p:tgtEl>
                                          <p:spTgt spid="105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32" name="Picture 36" descr="Fig"/>
          <p:cNvPicPr>
            <a:picLocks noChangeAspect="1" noChangeArrowheads="1"/>
          </p:cNvPicPr>
          <p:nvPr/>
        </p:nvPicPr>
        <p:blipFill>
          <a:blip r:embed="rId2" cstate="print"/>
          <a:srcRect/>
          <a:stretch>
            <a:fillRect/>
          </a:stretch>
        </p:blipFill>
        <p:spPr bwMode="auto">
          <a:xfrm>
            <a:off x="1066800" y="1447800"/>
            <a:ext cx="2519362" cy="4495800"/>
          </a:xfrm>
          <a:prstGeom prst="rect">
            <a:avLst/>
          </a:prstGeom>
          <a:noFill/>
        </p:spPr>
      </p:pic>
      <p:pic>
        <p:nvPicPr>
          <p:cNvPr id="1053731" name="Picture 35" descr="Fig"/>
          <p:cNvPicPr>
            <a:picLocks noChangeAspect="1" noChangeArrowheads="1"/>
          </p:cNvPicPr>
          <p:nvPr/>
        </p:nvPicPr>
        <p:blipFill>
          <a:blip r:embed="rId3" cstate="print"/>
          <a:srcRect/>
          <a:stretch>
            <a:fillRect/>
          </a:stretch>
        </p:blipFill>
        <p:spPr bwMode="auto">
          <a:xfrm>
            <a:off x="5029200" y="1371600"/>
            <a:ext cx="3205163" cy="4419600"/>
          </a:xfrm>
          <a:prstGeom prst="rect">
            <a:avLst/>
          </a:prstGeom>
          <a:noFill/>
        </p:spPr>
      </p:pic>
      <p:sp>
        <p:nvSpPr>
          <p:cNvPr id="1053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3699"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3706"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pic>
        <p:nvPicPr>
          <p:cNvPr id="1053707" name="Picture 11" descr="Sec"/>
          <p:cNvPicPr>
            <a:picLocks noChangeAspect="1" noChangeArrowheads="1"/>
          </p:cNvPicPr>
          <p:nvPr/>
        </p:nvPicPr>
        <p:blipFill>
          <a:blip r:embed="rId5" cstate="print"/>
          <a:srcRect/>
          <a:stretch>
            <a:fillRect/>
          </a:stretch>
        </p:blipFill>
        <p:spPr bwMode="auto">
          <a:xfrm>
            <a:off x="2622550" y="0"/>
            <a:ext cx="3898900" cy="482600"/>
          </a:xfrm>
          <a:prstGeom prst="rect">
            <a:avLst/>
          </a:prstGeom>
          <a:noFill/>
        </p:spPr>
      </p:pic>
      <p:sp>
        <p:nvSpPr>
          <p:cNvPr id="1053713" name="Text Box 17"/>
          <p:cNvSpPr txBox="1">
            <a:spLocks noChangeArrowheads="1"/>
          </p:cNvSpPr>
          <p:nvPr/>
        </p:nvSpPr>
        <p:spPr bwMode="auto">
          <a:xfrm>
            <a:off x="2257425" y="2135188"/>
            <a:ext cx="1056700"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Dendrite</a:t>
            </a:r>
          </a:p>
        </p:txBody>
      </p:sp>
      <p:sp>
        <p:nvSpPr>
          <p:cNvPr id="1053714" name="Line 18"/>
          <p:cNvSpPr>
            <a:spLocks noChangeShapeType="1"/>
          </p:cNvSpPr>
          <p:nvPr/>
        </p:nvSpPr>
        <p:spPr bwMode="auto">
          <a:xfrm>
            <a:off x="2095500" y="19812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3715" name="Text Box 19"/>
          <p:cNvSpPr txBox="1">
            <a:spLocks noChangeArrowheads="1"/>
          </p:cNvSpPr>
          <p:nvPr/>
        </p:nvSpPr>
        <p:spPr bwMode="auto">
          <a:xfrm>
            <a:off x="2387600" y="27432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16" name="Line 20"/>
          <p:cNvSpPr>
            <a:spLocks noChangeShapeType="1"/>
          </p:cNvSpPr>
          <p:nvPr/>
        </p:nvSpPr>
        <p:spPr bwMode="auto">
          <a:xfrm>
            <a:off x="2006600" y="29051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7" name="Text Box 21"/>
          <p:cNvSpPr txBox="1">
            <a:spLocks noChangeArrowheads="1"/>
          </p:cNvSpPr>
          <p:nvPr/>
        </p:nvSpPr>
        <p:spPr bwMode="auto">
          <a:xfrm>
            <a:off x="355600" y="28686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18" name="Line 22"/>
          <p:cNvSpPr>
            <a:spLocks noChangeShapeType="1"/>
          </p:cNvSpPr>
          <p:nvPr/>
        </p:nvSpPr>
        <p:spPr bwMode="auto">
          <a:xfrm>
            <a:off x="1346200" y="3030538"/>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9" name="Text Box 23"/>
          <p:cNvSpPr txBox="1">
            <a:spLocks noChangeArrowheads="1"/>
          </p:cNvSpPr>
          <p:nvPr/>
        </p:nvSpPr>
        <p:spPr bwMode="auto">
          <a:xfrm>
            <a:off x="2366963" y="3935413"/>
            <a:ext cx="1082348"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Synapse</a:t>
            </a:r>
          </a:p>
        </p:txBody>
      </p:sp>
      <p:sp>
        <p:nvSpPr>
          <p:cNvPr id="1053721" name="Line 25"/>
          <p:cNvSpPr>
            <a:spLocks noChangeShapeType="1"/>
          </p:cNvSpPr>
          <p:nvPr/>
        </p:nvSpPr>
        <p:spPr bwMode="auto">
          <a:xfrm>
            <a:off x="1981200" y="41021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2" name="Text Box 26"/>
          <p:cNvSpPr txBox="1">
            <a:spLocks noChangeArrowheads="1"/>
          </p:cNvSpPr>
          <p:nvPr/>
        </p:nvSpPr>
        <p:spPr bwMode="auto">
          <a:xfrm>
            <a:off x="304800" y="48244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23" name="Line 27"/>
          <p:cNvSpPr>
            <a:spLocks noChangeShapeType="1"/>
          </p:cNvSpPr>
          <p:nvPr/>
        </p:nvSpPr>
        <p:spPr bwMode="auto">
          <a:xfrm>
            <a:off x="838200" y="5105400"/>
            <a:ext cx="457200" cy="134938"/>
          </a:xfrm>
          <a:prstGeom prst="line">
            <a:avLst/>
          </a:prstGeom>
          <a:noFill/>
          <a:ln w="28575">
            <a:solidFill>
              <a:schemeClr val="tx1"/>
            </a:solidFill>
            <a:round/>
            <a:headEnd/>
            <a:tailEnd/>
          </a:ln>
          <a:effectLst/>
        </p:spPr>
        <p:txBody>
          <a:bodyPr anchor="ctr">
            <a:spAutoFit/>
          </a:bodyPr>
          <a:lstStyle/>
          <a:p>
            <a:endParaRPr lang="en-US" dirty="0"/>
          </a:p>
        </p:txBody>
      </p:sp>
      <p:sp>
        <p:nvSpPr>
          <p:cNvPr id="1053724" name="Text Box 28"/>
          <p:cNvSpPr txBox="1">
            <a:spLocks noChangeArrowheads="1"/>
          </p:cNvSpPr>
          <p:nvPr/>
        </p:nvSpPr>
        <p:spPr bwMode="auto">
          <a:xfrm>
            <a:off x="1570038" y="5005388"/>
            <a:ext cx="1056700"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Dendrite</a:t>
            </a:r>
          </a:p>
        </p:txBody>
      </p:sp>
      <p:sp>
        <p:nvSpPr>
          <p:cNvPr id="1053725" name="Line 29"/>
          <p:cNvSpPr>
            <a:spLocks noChangeShapeType="1"/>
          </p:cNvSpPr>
          <p:nvPr/>
        </p:nvSpPr>
        <p:spPr bwMode="auto">
          <a:xfrm flipH="1">
            <a:off x="1722438" y="4622800"/>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3726" name="Text Box 30"/>
          <p:cNvSpPr txBox="1">
            <a:spLocks noChangeArrowheads="1"/>
          </p:cNvSpPr>
          <p:nvPr/>
        </p:nvSpPr>
        <p:spPr bwMode="auto">
          <a:xfrm>
            <a:off x="1981200" y="53721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27" name="Line 31"/>
          <p:cNvSpPr>
            <a:spLocks noChangeShapeType="1"/>
          </p:cNvSpPr>
          <p:nvPr/>
        </p:nvSpPr>
        <p:spPr bwMode="auto">
          <a:xfrm>
            <a:off x="1600200" y="55340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8" name="Text Box 32"/>
          <p:cNvSpPr txBox="1">
            <a:spLocks noChangeArrowheads="1"/>
          </p:cNvSpPr>
          <p:nvPr/>
        </p:nvSpPr>
        <p:spPr bwMode="auto">
          <a:xfrm>
            <a:off x="5956300" y="2133600"/>
            <a:ext cx="886781"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Axon</a:t>
            </a:r>
          </a:p>
        </p:txBody>
      </p:sp>
      <p:sp>
        <p:nvSpPr>
          <p:cNvPr id="1053729" name="Text Box 33"/>
          <p:cNvSpPr txBox="1">
            <a:spLocks noChangeArrowheads="1"/>
          </p:cNvSpPr>
          <p:nvPr/>
        </p:nvSpPr>
        <p:spPr bwMode="auto">
          <a:xfrm>
            <a:off x="5989638" y="5029200"/>
            <a:ext cx="1350050"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Dendrite</a:t>
            </a:r>
          </a:p>
        </p:txBody>
      </p:sp>
      <p:sp>
        <p:nvSpPr>
          <p:cNvPr id="1053730" name="Text Box 34"/>
          <p:cNvSpPr txBox="1">
            <a:spLocks noChangeArrowheads="1"/>
          </p:cNvSpPr>
          <p:nvPr/>
        </p:nvSpPr>
        <p:spPr bwMode="auto">
          <a:xfrm>
            <a:off x="3581400" y="1462088"/>
            <a:ext cx="1985963" cy="923330"/>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Vesicle with neurotransmitters inside</a:t>
            </a:r>
          </a:p>
        </p:txBody>
      </p:sp>
      <p:sp>
        <p:nvSpPr>
          <p:cNvPr id="1053733" name="Line 37"/>
          <p:cNvSpPr>
            <a:spLocks noChangeShapeType="1"/>
          </p:cNvSpPr>
          <p:nvPr/>
        </p:nvSpPr>
        <p:spPr bwMode="auto">
          <a:xfrm>
            <a:off x="5105400" y="2057400"/>
            <a:ext cx="609600" cy="914400"/>
          </a:xfrm>
          <a:prstGeom prst="line">
            <a:avLst/>
          </a:prstGeom>
          <a:noFill/>
          <a:ln w="28575">
            <a:solidFill>
              <a:schemeClr val="tx1"/>
            </a:solidFill>
            <a:round/>
            <a:headEnd/>
            <a:tailEnd/>
          </a:ln>
          <a:effectLst/>
        </p:spPr>
        <p:txBody>
          <a:bodyPr anchor="ctr">
            <a:spAutoFit/>
          </a:bodyPr>
          <a:lstStyle/>
          <a:p>
            <a:endParaRPr lang="en-US" dirty="0"/>
          </a:p>
        </p:txBody>
      </p:sp>
      <p:sp>
        <p:nvSpPr>
          <p:cNvPr id="1053734" name="Text Box 38"/>
          <p:cNvSpPr txBox="1">
            <a:spLocks noChangeArrowheads="1"/>
          </p:cNvSpPr>
          <p:nvPr/>
        </p:nvSpPr>
        <p:spPr bwMode="auto">
          <a:xfrm>
            <a:off x="7158038" y="1066800"/>
            <a:ext cx="1604962"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Vesicle fuses with membrane (</a:t>
            </a:r>
            <a:r>
              <a:rPr lang="en-US" altLang="en-US" sz="1800" b="0" dirty="0" err="1">
                <a:solidFill>
                  <a:srgbClr val="FF0000"/>
                </a:solidFill>
                <a:latin typeface="Times" charset="0"/>
              </a:rPr>
              <a:t>exocytosis</a:t>
            </a:r>
            <a:r>
              <a:rPr lang="en-US" altLang="en-US" sz="1800" b="0" dirty="0">
                <a:solidFill>
                  <a:srgbClr val="FF0000"/>
                </a:solidFill>
                <a:latin typeface="Times" charset="0"/>
              </a:rPr>
              <a:t>)</a:t>
            </a:r>
          </a:p>
        </p:txBody>
      </p:sp>
      <p:sp>
        <p:nvSpPr>
          <p:cNvPr id="1053735" name="Line 39"/>
          <p:cNvSpPr>
            <a:spLocks noChangeShapeType="1"/>
          </p:cNvSpPr>
          <p:nvPr/>
        </p:nvSpPr>
        <p:spPr bwMode="auto">
          <a:xfrm flipH="1">
            <a:off x="7239000" y="2209800"/>
            <a:ext cx="609600" cy="1041400"/>
          </a:xfrm>
          <a:prstGeom prst="line">
            <a:avLst/>
          </a:prstGeom>
          <a:noFill/>
          <a:ln w="28575">
            <a:solidFill>
              <a:schemeClr val="tx1"/>
            </a:solidFill>
            <a:round/>
            <a:headEnd/>
            <a:tailEnd/>
          </a:ln>
          <a:effectLst/>
        </p:spPr>
        <p:txBody>
          <a:bodyPr anchor="ctr">
            <a:spAutoFit/>
          </a:bodyPr>
          <a:lstStyle/>
          <a:p>
            <a:endParaRPr lang="en-US"/>
          </a:p>
        </p:txBody>
      </p:sp>
      <p:sp>
        <p:nvSpPr>
          <p:cNvPr id="1053736" name="Text Box 40"/>
          <p:cNvSpPr txBox="1">
            <a:spLocks noChangeArrowheads="1"/>
          </p:cNvSpPr>
          <p:nvPr/>
        </p:nvSpPr>
        <p:spPr bwMode="auto">
          <a:xfrm>
            <a:off x="4191000" y="3657600"/>
            <a:ext cx="1109663"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Calcium channel</a:t>
            </a:r>
          </a:p>
        </p:txBody>
      </p:sp>
      <p:sp>
        <p:nvSpPr>
          <p:cNvPr id="1053737" name="Line 41"/>
          <p:cNvSpPr>
            <a:spLocks noChangeShapeType="1"/>
          </p:cNvSpPr>
          <p:nvPr/>
        </p:nvSpPr>
        <p:spPr bwMode="auto">
          <a:xfrm flipH="1">
            <a:off x="4826000" y="3505200"/>
            <a:ext cx="533400" cy="228600"/>
          </a:xfrm>
          <a:prstGeom prst="line">
            <a:avLst/>
          </a:prstGeom>
          <a:noFill/>
          <a:ln w="28575">
            <a:solidFill>
              <a:schemeClr val="tx1"/>
            </a:solidFill>
            <a:round/>
            <a:headEnd/>
            <a:tailEnd/>
          </a:ln>
          <a:effectLst/>
        </p:spPr>
        <p:txBody>
          <a:bodyPr anchor="ctr">
            <a:spAutoFit/>
          </a:bodyPr>
          <a:lstStyle/>
          <a:p>
            <a:endParaRPr lang="en-US"/>
          </a:p>
        </p:txBody>
      </p:sp>
      <p:sp>
        <p:nvSpPr>
          <p:cNvPr id="1053738" name="Text Box 42"/>
          <p:cNvSpPr txBox="1">
            <a:spLocks noChangeArrowheads="1"/>
          </p:cNvSpPr>
          <p:nvPr/>
        </p:nvSpPr>
        <p:spPr bwMode="auto">
          <a:xfrm>
            <a:off x="3200400" y="4495800"/>
            <a:ext cx="2209800" cy="1477328"/>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Neurotransmitter diffuses across synapse and binds with receptor on dendrite</a:t>
            </a:r>
          </a:p>
        </p:txBody>
      </p:sp>
      <p:sp>
        <p:nvSpPr>
          <p:cNvPr id="1053739" name="Line 43"/>
          <p:cNvSpPr>
            <a:spLocks noChangeShapeType="1"/>
          </p:cNvSpPr>
          <p:nvPr/>
        </p:nvSpPr>
        <p:spPr bwMode="auto">
          <a:xfrm flipV="1">
            <a:off x="5029200" y="4572000"/>
            <a:ext cx="914400" cy="114300"/>
          </a:xfrm>
          <a:prstGeom prst="line">
            <a:avLst/>
          </a:prstGeom>
          <a:noFill/>
          <a:ln w="28575">
            <a:solidFill>
              <a:schemeClr val="tx1"/>
            </a:solidFill>
            <a:round/>
            <a:headEnd/>
            <a:tailEnd/>
          </a:ln>
          <a:effectLst/>
        </p:spPr>
        <p:txBody>
          <a:bodyPr anchor="ctr">
            <a:spAutoFit/>
          </a:bodyPr>
          <a:lstStyle/>
          <a:p>
            <a:endParaRPr lang="en-US"/>
          </a:p>
        </p:txBody>
      </p:sp>
      <p:sp>
        <p:nvSpPr>
          <p:cNvPr id="1053740" name="Text Box 44"/>
          <p:cNvSpPr txBox="1">
            <a:spLocks noChangeArrowheads="1"/>
          </p:cNvSpPr>
          <p:nvPr/>
        </p:nvSpPr>
        <p:spPr bwMode="auto">
          <a:xfrm>
            <a:off x="6197600" y="3930650"/>
            <a:ext cx="1109663" cy="646331"/>
          </a:xfrm>
          <a:prstGeom prst="rect">
            <a:avLst/>
          </a:prstGeom>
          <a:noFill/>
          <a:ln w="9525">
            <a:noFill/>
            <a:miter lim="800000"/>
            <a:headEnd/>
            <a:tailEnd/>
          </a:ln>
          <a:effectLst/>
        </p:spPr>
        <p:txBody>
          <a:bodyPr>
            <a:spAutoFit/>
          </a:bodyPr>
          <a:lstStyle/>
          <a:p>
            <a:pPr algn="ctr"/>
            <a:r>
              <a:rPr lang="en-US" altLang="en-US" sz="1800" b="0" dirty="0">
                <a:solidFill>
                  <a:schemeClr val="bg1"/>
                </a:solidFill>
                <a:latin typeface="Times" charset="0"/>
              </a:rPr>
              <a:t>Synaptic space</a:t>
            </a:r>
          </a:p>
        </p:txBody>
      </p:sp>
      <p:sp>
        <p:nvSpPr>
          <p:cNvPr id="1053741" name="Text Box 45"/>
          <p:cNvSpPr txBox="1">
            <a:spLocks noChangeArrowheads="1"/>
          </p:cNvSpPr>
          <p:nvPr/>
        </p:nvSpPr>
        <p:spPr bwMode="auto">
          <a:xfrm>
            <a:off x="7543800" y="3657600"/>
            <a:ext cx="1600200" cy="1200329"/>
          </a:xfrm>
          <a:prstGeom prst="rect">
            <a:avLst/>
          </a:prstGeom>
          <a:noFill/>
          <a:ln w="9525">
            <a:noFill/>
            <a:miter lim="800000"/>
            <a:headEnd/>
            <a:tailEnd/>
          </a:ln>
          <a:effectLst/>
        </p:spPr>
        <p:txBody>
          <a:bodyPr wrap="square">
            <a:spAutoFit/>
          </a:bodyPr>
          <a:lstStyle/>
          <a:p>
            <a:r>
              <a:rPr lang="en-US" altLang="en-US" sz="1800" b="0" dirty="0" err="1">
                <a:solidFill>
                  <a:srgbClr val="FF0000"/>
                </a:solidFill>
                <a:latin typeface="Times" charset="0"/>
              </a:rPr>
              <a:t>Neurotrans-mitters</a:t>
            </a:r>
            <a:r>
              <a:rPr lang="en-US" altLang="en-US" sz="1800" b="0" dirty="0">
                <a:solidFill>
                  <a:srgbClr val="FF0000"/>
                </a:solidFill>
                <a:latin typeface="Times" charset="0"/>
              </a:rPr>
              <a:t> released into synapse</a:t>
            </a:r>
          </a:p>
        </p:txBody>
      </p:sp>
      <p:sp>
        <p:nvSpPr>
          <p:cNvPr id="1053742" name="Line 46"/>
          <p:cNvSpPr>
            <a:spLocks noChangeShapeType="1"/>
          </p:cNvSpPr>
          <p:nvPr/>
        </p:nvSpPr>
        <p:spPr bwMode="auto">
          <a:xfrm>
            <a:off x="7378700" y="3771900"/>
            <a:ext cx="241300" cy="38100"/>
          </a:xfrm>
          <a:prstGeom prst="line">
            <a:avLst/>
          </a:prstGeom>
          <a:noFill/>
          <a:ln w="28575">
            <a:solidFill>
              <a:schemeClr val="tx1"/>
            </a:solidFill>
            <a:round/>
            <a:headEnd/>
            <a:tailEnd/>
          </a:ln>
          <a:effectLst/>
        </p:spPr>
        <p:txBody>
          <a:bodyPr anchor="ctr">
            <a:spAutoFit/>
          </a:bodyPr>
          <a:lstStyle/>
          <a:p>
            <a:endParaRPr lang="en-US"/>
          </a:p>
        </p:txBody>
      </p:sp>
      <p:pic>
        <p:nvPicPr>
          <p:cNvPr id="1053744" name="Picture 48" descr="audio image blue">
            <a:hlinkClick r:id="" action="ppaction://noaction">
              <a:snd r:embed="rId6" name="36-31.WAV"/>
            </a:hlinkClick>
          </p:cNvPr>
          <p:cNvPicPr>
            <a:picLocks noChangeAspect="1" noChangeArrowheads="1"/>
          </p:cNvPicPr>
          <p:nvPr/>
        </p:nvPicPr>
        <p:blipFill>
          <a:blip r:embed="rId7" cstate="print"/>
          <a:srcRect/>
          <a:stretch>
            <a:fillRect/>
          </a:stretch>
        </p:blipFill>
        <p:spPr bwMode="auto">
          <a:xfrm>
            <a:off x="7315200" y="685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3744"/>
                                        </p:tgtEl>
                                        <p:attrNameLst>
                                          <p:attrName>style.visibility</p:attrName>
                                        </p:attrNameLst>
                                      </p:cBhvr>
                                      <p:to>
                                        <p:strVal val="visible"/>
                                      </p:to>
                                    </p:set>
                                    <p:animEffect transition="in" filter="box(out)">
                                      <p:cBhvr>
                                        <p:cTn id="7" dur="500"/>
                                        <p:tgtEl>
                                          <p:spTgt spid="105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sz="2400" dirty="0" smtClean="0"/>
              <a:t>12/ 16 Respiratory, Circulatory &amp; Excretory Systems  CH 37.1 – 37.3</a:t>
            </a:r>
            <a:br>
              <a:rPr lang="en-US" sz="2400" dirty="0" smtClean="0"/>
            </a:br>
            <a:r>
              <a:rPr lang="en-US" sz="2400" dirty="0" smtClean="0"/>
              <a:t>Obj. TSW explain in your warm up how the respiratory, circulatory and excretory systems complement each other to maintain Homeostasis.  </a:t>
            </a:r>
            <a:br>
              <a:rPr lang="en-US" sz="2400" dirty="0" smtClean="0"/>
            </a:br>
            <a:r>
              <a:rPr lang="en-US" sz="2400" dirty="0" smtClean="0"/>
              <a:t>P. 74NB</a:t>
            </a:r>
            <a:endParaRPr lang="en-US" sz="2400" dirty="0"/>
          </a:p>
        </p:txBody>
      </p:sp>
      <p:sp>
        <p:nvSpPr>
          <p:cNvPr id="7" name="Content Placeholder 6"/>
          <p:cNvSpPr>
            <a:spLocks noGrp="1"/>
          </p:cNvSpPr>
          <p:nvPr>
            <p:ph sz="quarter" idx="4"/>
          </p:nvPr>
        </p:nvSpPr>
        <p:spPr>
          <a:xfrm>
            <a:off x="4343400" y="1447800"/>
            <a:ext cx="4800600" cy="3951288"/>
          </a:xfrm>
        </p:spPr>
        <p:txBody>
          <a:bodyPr/>
          <a:lstStyle/>
          <a:p>
            <a:pPr marL="457200" indent="-457200">
              <a:buFont typeface="+mj-lt"/>
              <a:buAutoNum type="arabicPeriod"/>
            </a:pPr>
            <a:r>
              <a:rPr lang="en-US" dirty="0" smtClean="0"/>
              <a:t>Explain the process of how gas is exchanged (Alveoli) in the lungs.</a:t>
            </a:r>
          </a:p>
          <a:p>
            <a:pPr marL="457200" indent="-457200">
              <a:buFont typeface="+mj-lt"/>
              <a:buAutoNum type="arabicPeriod"/>
            </a:pPr>
            <a:r>
              <a:rPr lang="en-US" dirty="0" smtClean="0"/>
              <a:t>The level of CO</a:t>
            </a:r>
            <a:r>
              <a:rPr lang="en-US" baseline="-25000" dirty="0" smtClean="0"/>
              <a:t>2</a:t>
            </a:r>
            <a:r>
              <a:rPr lang="en-US" dirty="0" smtClean="0"/>
              <a:t> in the blood affects breathing rate.  How would you expect high levels of CO</a:t>
            </a:r>
            <a:r>
              <a:rPr lang="en-US" baseline="-25000" dirty="0" smtClean="0"/>
              <a:t>2</a:t>
            </a:r>
            <a:r>
              <a:rPr lang="en-US" dirty="0" smtClean="0"/>
              <a:t> to affect heart rate?</a:t>
            </a:r>
          </a:p>
          <a:p>
            <a:pPr marL="457200" indent="-457200">
              <a:buFont typeface="+mj-lt"/>
              <a:buAutoNum type="arabicPeriod"/>
            </a:pPr>
            <a:r>
              <a:rPr lang="en-US" dirty="0" smtClean="0"/>
              <a:t>How does the kidney maintain homeostasis in the body?</a:t>
            </a:r>
          </a:p>
        </p:txBody>
      </p:sp>
      <p:pic>
        <p:nvPicPr>
          <p:cNvPr id="8" name="Picture 40" descr="fig"/>
          <p:cNvPicPr>
            <a:picLocks noGrp="1" noChangeAspect="1" noChangeArrowheads="1"/>
          </p:cNvPicPr>
          <p:nvPr>
            <p:ph sz="half" idx="2"/>
          </p:nvPr>
        </p:nvPicPr>
        <p:blipFill>
          <a:blip r:embed="rId2" cstate="print"/>
          <a:srcRect/>
          <a:stretch>
            <a:fillRect/>
          </a:stretch>
        </p:blipFill>
        <p:spPr bwMode="auto">
          <a:xfrm>
            <a:off x="0" y="1143000"/>
            <a:ext cx="2209800" cy="2686687"/>
          </a:xfrm>
          <a:prstGeom prst="rect">
            <a:avLst/>
          </a:prstGeom>
          <a:noFill/>
        </p:spPr>
      </p:pic>
      <p:pic>
        <p:nvPicPr>
          <p:cNvPr id="9" name="Picture 26" descr="fig"/>
          <p:cNvPicPr>
            <a:picLocks noChangeAspect="1" noChangeArrowheads="1"/>
          </p:cNvPicPr>
          <p:nvPr/>
        </p:nvPicPr>
        <p:blipFill>
          <a:blip r:embed="rId3" cstate="print"/>
          <a:srcRect/>
          <a:stretch>
            <a:fillRect/>
          </a:stretch>
        </p:blipFill>
        <p:spPr bwMode="auto">
          <a:xfrm>
            <a:off x="2133600" y="1143000"/>
            <a:ext cx="1757827" cy="3057449"/>
          </a:xfrm>
          <a:prstGeom prst="rect">
            <a:avLst/>
          </a:prstGeom>
          <a:noFill/>
        </p:spPr>
      </p:pic>
      <p:pic>
        <p:nvPicPr>
          <p:cNvPr id="10" name="Picture 17" descr="fig 25"/>
          <p:cNvPicPr>
            <a:picLocks noChangeAspect="1" noChangeArrowheads="1"/>
          </p:cNvPicPr>
          <p:nvPr/>
        </p:nvPicPr>
        <p:blipFill>
          <a:blip r:embed="rId4" cstate="print"/>
          <a:srcRect/>
          <a:stretch>
            <a:fillRect/>
          </a:stretch>
        </p:blipFill>
        <p:spPr bwMode="auto">
          <a:xfrm>
            <a:off x="2362200" y="4191000"/>
            <a:ext cx="2057400" cy="2101523"/>
          </a:xfrm>
          <a:prstGeom prst="rect">
            <a:avLst/>
          </a:prstGeom>
          <a:noFill/>
        </p:spPr>
      </p:pic>
      <p:pic>
        <p:nvPicPr>
          <p:cNvPr id="11" name="Picture 21" descr="fig"/>
          <p:cNvPicPr>
            <a:picLocks noChangeAspect="1" noChangeArrowheads="1"/>
          </p:cNvPicPr>
          <p:nvPr/>
        </p:nvPicPr>
        <p:blipFill>
          <a:blip r:embed="rId5" cstate="print"/>
          <a:srcRect/>
          <a:stretch>
            <a:fillRect/>
          </a:stretch>
        </p:blipFill>
        <p:spPr bwMode="auto">
          <a:xfrm>
            <a:off x="0" y="3810000"/>
            <a:ext cx="2382691" cy="2692400"/>
          </a:xfrm>
          <a:prstGeom prst="rect">
            <a:avLst/>
          </a:prstGeom>
          <a:noFill/>
        </p:spPr>
      </p:pic>
      <p:pic>
        <p:nvPicPr>
          <p:cNvPr id="53250" name="Picture 2" descr="http://kvhs.nbed.nb.ca/gallant/biology/excretory_anatomy.jpg"/>
          <p:cNvPicPr>
            <a:picLocks noChangeAspect="1" noChangeArrowheads="1"/>
          </p:cNvPicPr>
          <p:nvPr/>
        </p:nvPicPr>
        <p:blipFill>
          <a:blip r:embed="rId6" cstate="print"/>
          <a:srcRect/>
          <a:stretch>
            <a:fillRect/>
          </a:stretch>
        </p:blipFill>
        <p:spPr bwMode="auto">
          <a:xfrm>
            <a:off x="4495800" y="4495800"/>
            <a:ext cx="214522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t2.gstatic.com/images?q=tbn:ANd9GcRdQ9eXnXNeXvLskNk6H2JGkv2_muZDgxatQ52Ud_GKoTO7qHd4jw:www.scripps.org/encyclopedia/graphics/images/en/19510.jpg">
            <a:hlinkClick r:id="rId2"/>
          </p:cNvPr>
          <p:cNvPicPr>
            <a:picLocks noChangeAspect="1" noChangeArrowheads="1"/>
          </p:cNvPicPr>
          <p:nvPr/>
        </p:nvPicPr>
        <p:blipFill>
          <a:blip r:embed="rId3" cstate="print"/>
          <a:srcRect/>
          <a:stretch>
            <a:fillRect/>
          </a:stretch>
        </p:blipFill>
        <p:spPr bwMode="auto">
          <a:xfrm>
            <a:off x="1524000" y="1066800"/>
            <a:ext cx="6477000" cy="518160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7811" name="Rectangle 3"/>
          <p:cNvSpPr>
            <a:spLocks noChangeArrowheads="1"/>
          </p:cNvSpPr>
          <p:nvPr/>
        </p:nvSpPr>
        <p:spPr bwMode="auto">
          <a:xfrm>
            <a:off x="533400" y="2057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When exposed to ultraviolet light, skin cells produce vitamin D, a nutrient that aids the absorption of calcium into the bloodstream.</a:t>
            </a:r>
          </a:p>
        </p:txBody>
      </p:sp>
      <p:sp>
        <p:nvSpPr>
          <p:cNvPr id="887813" name="Text Box 5"/>
          <p:cNvSpPr txBox="1">
            <a:spLocks noChangeArrowheads="1"/>
          </p:cNvSpPr>
          <p:nvPr/>
        </p:nvSpPr>
        <p:spPr bwMode="auto">
          <a:xfrm>
            <a:off x="565150" y="938213"/>
            <a:ext cx="7893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#2. Functions </a:t>
            </a:r>
            <a:r>
              <a:rPr lang="en-US" sz="3600" b="1" dirty="0">
                <a:solidFill>
                  <a:schemeClr val="tx2"/>
                </a:solidFill>
                <a:latin typeface="Times" charset="0"/>
              </a:rPr>
              <a:t>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781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2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782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4"/>
                                        </p:tgtEl>
                                        <p:attrNameLst>
                                          <p:attrName>style.visibility</p:attrName>
                                        </p:attrNameLst>
                                      </p:cBhvr>
                                      <p:to>
                                        <p:strVal val="visible"/>
                                      </p:to>
                                    </p:set>
                                    <p:animEffect transition="in" filter="box(out)">
                                      <p:cBhvr>
                                        <p:cTn id="11" dur="500"/>
                                        <p:tgtEl>
                                          <p:spTgt spid="887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an impulse transmitted?</a:t>
            </a:r>
            <a:br>
              <a:rPr lang="en-US" dirty="0" smtClean="0"/>
            </a:br>
            <a:endParaRPr lang="en-US" dirty="0"/>
          </a:p>
        </p:txBody>
      </p:sp>
      <p:sp>
        <p:nvSpPr>
          <p:cNvPr id="3" name="Content Placeholder 2"/>
          <p:cNvSpPr>
            <a:spLocks noGrp="1"/>
          </p:cNvSpPr>
          <p:nvPr>
            <p:ph idx="1"/>
          </p:nvPr>
        </p:nvSpPr>
        <p:spPr>
          <a:xfrm>
            <a:off x="0" y="838200"/>
            <a:ext cx="9144000" cy="4525963"/>
          </a:xfrm>
        </p:spPr>
        <p:txBody>
          <a:bodyPr>
            <a:normAutofit fontScale="92500" lnSpcReduction="20000"/>
          </a:bodyPr>
          <a:lstStyle/>
          <a:p>
            <a:r>
              <a:rPr lang="en-US" dirty="0" smtClean="0"/>
              <a:t>An impulse is a change in polarization (at the gated Na+/ K+ channels) of the nodes on a neuron.</a:t>
            </a:r>
          </a:p>
          <a:p>
            <a:r>
              <a:rPr lang="en-US" dirty="0" smtClean="0"/>
              <a:t>An impulse is transmitted when there is a depolarization, (that moves like a wave down the axon of the neuron to the next neuron).</a:t>
            </a:r>
          </a:p>
          <a:p>
            <a:r>
              <a:rPr lang="en-US" dirty="0" smtClean="0"/>
              <a:t>Depolarization is when a nerve cell that is normally negative on the inside has a build up  of positively charged Na+ ions.</a:t>
            </a:r>
          </a:p>
          <a:p>
            <a:r>
              <a:rPr lang="en-US" dirty="0" smtClean="0"/>
              <a:t>A nerve cell at resting state (no impulse) is negatively charged on the inside and positively charged on the outside.</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a:blip>
          <a:srcRect/>
          <a:stretch>
            <a:fillRect/>
          </a:stretch>
        </p:blipFill>
        <p:spPr bwMode="auto">
          <a:xfrm>
            <a:off x="-1" y="0"/>
            <a:ext cx="9093493" cy="5867400"/>
          </a:xfrm>
          <a:prstGeom prst="rect">
            <a:avLst/>
          </a:prstGeom>
          <a:noFill/>
        </p:spPr>
      </p:pic>
      <p:sp>
        <p:nvSpPr>
          <p:cNvPr id="2" name="Title 1"/>
          <p:cNvSpPr>
            <a:spLocks noGrp="1"/>
          </p:cNvSpPr>
          <p:nvPr>
            <p:ph type="title"/>
          </p:nvPr>
        </p:nvSpPr>
        <p:spPr>
          <a:xfrm>
            <a:off x="0" y="0"/>
            <a:ext cx="9144000" cy="1417638"/>
          </a:xfrm>
        </p:spPr>
        <p:txBody>
          <a:bodyPr>
            <a:normAutofit/>
          </a:bodyPr>
          <a:lstStyle/>
          <a:p>
            <a:r>
              <a:rPr lang="en-US" dirty="0" smtClean="0"/>
              <a:t>Nerve Impulse Poster p. 944, 949 BB</a:t>
            </a:r>
            <a:endParaRPr lang="en-US" dirty="0"/>
          </a:p>
        </p:txBody>
      </p:sp>
      <p:sp>
        <p:nvSpPr>
          <p:cNvPr id="3" name="Content Placeholder 2"/>
          <p:cNvSpPr>
            <a:spLocks noGrp="1"/>
          </p:cNvSpPr>
          <p:nvPr>
            <p:ph idx="1"/>
          </p:nvPr>
        </p:nvSpPr>
        <p:spPr>
          <a:xfrm>
            <a:off x="457200" y="1219200"/>
            <a:ext cx="8229600" cy="4525963"/>
          </a:xfrm>
        </p:spPr>
        <p:txBody>
          <a:bodyPr>
            <a:normAutofit fontScale="92500" lnSpcReduction="10000"/>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the three neurons, labeling all the parts, define each on the poster.</a:t>
            </a:r>
          </a:p>
          <a:p>
            <a:r>
              <a:rPr lang="en-US" dirty="0" smtClean="0"/>
              <a:t>Show an Impulse (Ex. Bright light, touch, pie or hot plate) that includes the sensory, interneuron, and motor neuron response.</a:t>
            </a:r>
          </a:p>
          <a:p>
            <a:r>
              <a:rPr lang="en-US" dirty="0" smtClean="0"/>
              <a:t>Make sure to include a definition of a Reflex Reaction.</a:t>
            </a:r>
          </a:p>
          <a:p>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38000"/>
          </a:blip>
          <a:srcRect/>
          <a:stretch>
            <a:fillRect/>
          </a:stretch>
        </p:blipFill>
        <p:spPr bwMode="auto">
          <a:xfrm>
            <a:off x="228600" y="0"/>
            <a:ext cx="8763000" cy="6830631"/>
          </a:xfrm>
          <a:prstGeom prst="rect">
            <a:avLst/>
          </a:prstGeom>
          <a:noFill/>
        </p:spPr>
      </p:pic>
      <p:sp>
        <p:nvSpPr>
          <p:cNvPr id="2" name="Title 1"/>
          <p:cNvSpPr>
            <a:spLocks noGrp="1"/>
          </p:cNvSpPr>
          <p:nvPr>
            <p:ph type="title"/>
          </p:nvPr>
        </p:nvSpPr>
        <p:spPr/>
        <p:txBody>
          <a:bodyPr/>
          <a:lstStyle/>
          <a:p>
            <a:r>
              <a:rPr lang="en-US" dirty="0" smtClean="0"/>
              <a:t>Nerve Impulse Poster</a:t>
            </a:r>
            <a:endParaRPr lang="en-US" dirty="0"/>
          </a:p>
        </p:txBody>
      </p:sp>
      <p:sp>
        <p:nvSpPr>
          <p:cNvPr id="3" name="Content Placeholder 2"/>
          <p:cNvSpPr>
            <a:spLocks noGrp="1"/>
          </p:cNvSpPr>
          <p:nvPr>
            <p:ph idx="1"/>
          </p:nvPr>
        </p:nvSpPr>
        <p:spPr/>
        <p:txBody>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one neuron, labeling all the parts, define each of the type of neuron on the poster.</a:t>
            </a:r>
          </a:p>
          <a:p>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8579" name="Rectangle 3"/>
          <p:cNvSpPr>
            <a:spLocks noChangeArrowheads="1"/>
          </p:cNvSpPr>
          <p:nvPr/>
        </p:nvSpPr>
        <p:spPr bwMode="auto">
          <a:xfrm>
            <a:off x="0" y="1447800"/>
            <a:ext cx="9144000" cy="5847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Breathing is usually an involuntary process.</a:t>
            </a:r>
          </a:p>
        </p:txBody>
      </p:sp>
      <p:sp>
        <p:nvSpPr>
          <p:cNvPr id="1048580"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85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85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85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85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85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85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8588"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8589" name="Rectangle 13"/>
          <p:cNvSpPr>
            <a:spLocks noChangeArrowheads="1"/>
          </p:cNvSpPr>
          <p:nvPr/>
        </p:nvSpPr>
        <p:spPr bwMode="auto">
          <a:xfrm>
            <a:off x="0" y="2270125"/>
            <a:ext cx="5091113" cy="35972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It is partially controlled by an internal feedback mechanism that involves signals being sent to the medulla oblongata about the </a:t>
            </a:r>
            <a:r>
              <a:rPr lang="en-US" altLang="en-US" sz="3200" dirty="0" smtClean="0">
                <a:solidFill>
                  <a:schemeClr val="tx1"/>
                </a:solidFill>
                <a:latin typeface="Times" charset="0"/>
              </a:rPr>
              <a:t>chemistry (pH) </a:t>
            </a:r>
            <a:r>
              <a:rPr lang="en-US" altLang="en-US" sz="3200" dirty="0">
                <a:solidFill>
                  <a:schemeClr val="tx1"/>
                </a:solidFill>
                <a:latin typeface="Times" charset="0"/>
              </a:rPr>
              <a:t>of your blood.</a:t>
            </a:r>
          </a:p>
        </p:txBody>
      </p:sp>
      <p:pic>
        <p:nvPicPr>
          <p:cNvPr id="1048593" name="Picture 17" descr="fig 25"/>
          <p:cNvPicPr>
            <a:picLocks noChangeAspect="1" noChangeArrowheads="1"/>
          </p:cNvPicPr>
          <p:nvPr/>
        </p:nvPicPr>
        <p:blipFill>
          <a:blip r:embed="rId11" cstate="print"/>
          <a:srcRect/>
          <a:stretch>
            <a:fillRect/>
          </a:stretch>
        </p:blipFill>
        <p:spPr bwMode="auto">
          <a:xfrm>
            <a:off x="5257800" y="2133600"/>
            <a:ext cx="3182938" cy="3251200"/>
          </a:xfrm>
          <a:prstGeom prst="rect">
            <a:avLst/>
          </a:prstGeom>
          <a:noFill/>
        </p:spPr>
      </p:pic>
      <p:pic>
        <p:nvPicPr>
          <p:cNvPr id="1048594" name="Picture 18"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8589"/>
                                        </p:tgtEl>
                                        <p:attrNameLst>
                                          <p:attrName>style.visibility</p:attrName>
                                        </p:attrNameLst>
                                      </p:cBhvr>
                                      <p:to>
                                        <p:strVal val="visible"/>
                                      </p:to>
                                    </p:set>
                                    <p:animEffect transition="in" filter="box(out)">
                                      <p:cBhvr>
                                        <p:cTn id="7" dur="500"/>
                                        <p:tgtEl>
                                          <p:spTgt spid="1048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8593"/>
                                        </p:tgtEl>
                                        <p:attrNameLst>
                                          <p:attrName>style.visibility</p:attrName>
                                        </p:attrNameLst>
                                      </p:cBhvr>
                                      <p:to>
                                        <p:strVal val="visible"/>
                                      </p:to>
                                    </p:set>
                                    <p:animEffect transition="in" filter="box(out)">
                                      <p:cBhvr>
                                        <p:cTn id="11" dur="500"/>
                                        <p:tgtEl>
                                          <p:spTgt spid="104859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048581"/>
                                        </p:tgtEl>
                                        <p:attrNameLst>
                                          <p:attrName>style.visibility</p:attrName>
                                        </p:attrNameLst>
                                      </p:cBhvr>
                                      <p:to>
                                        <p:strVal val="visible"/>
                                      </p:to>
                                    </p:set>
                                    <p:animEffect transition="in" filter="box(out)">
                                      <p:cBhvr>
                                        <p:cTn id="15" dur="500"/>
                                        <p:tgtEl>
                                          <p:spTgt spid="104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9603" name="Rectangle 3"/>
          <p:cNvSpPr>
            <a:spLocks noChangeArrowheads="1"/>
          </p:cNvSpPr>
          <p:nvPr/>
        </p:nvSpPr>
        <p:spPr bwMode="auto">
          <a:xfrm>
            <a:off x="668338" y="18891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medulla oblongata responds to higher levels of carbon dioxide in your body by sending nerve signals to the rib muscles and diaphragm.</a:t>
            </a:r>
          </a:p>
        </p:txBody>
      </p:sp>
      <p:sp>
        <p:nvSpPr>
          <p:cNvPr id="1049604"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9613" name="Rectangle 13"/>
          <p:cNvSpPr>
            <a:spLocks noChangeArrowheads="1"/>
          </p:cNvSpPr>
          <p:nvPr/>
        </p:nvSpPr>
        <p:spPr bwMode="auto">
          <a:xfrm>
            <a:off x="668338" y="4289425"/>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nerve signals cause these muscles to contract, and you inhale.</a:t>
            </a:r>
          </a:p>
        </p:txBody>
      </p:sp>
      <p:pic>
        <p:nvPicPr>
          <p:cNvPr id="1049615"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9613"/>
                                        </p:tgtEl>
                                        <p:attrNameLst>
                                          <p:attrName>style.visibility</p:attrName>
                                        </p:attrNameLst>
                                      </p:cBhvr>
                                      <p:to>
                                        <p:strVal val="visible"/>
                                      </p:to>
                                    </p:set>
                                    <p:animEffect transition="in" filter="box(out)">
                                      <p:cBhvr>
                                        <p:cTn id="7" dur="500"/>
                                        <p:tgtEl>
                                          <p:spTgt spid="10496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9605"/>
                                        </p:tgtEl>
                                        <p:attrNameLst>
                                          <p:attrName>style.visibility</p:attrName>
                                        </p:attrNameLst>
                                      </p:cBhvr>
                                      <p:to>
                                        <p:strVal val="visible"/>
                                      </p:to>
                                    </p:set>
                                    <p:animEffect transition="in" filter="box(out)">
                                      <p:cBhvr>
                                        <p:cTn id="1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13"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1"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38692" name="Rectangle 4"/>
          <p:cNvSpPr>
            <a:spLocks noChangeArrowheads="1"/>
          </p:cNvSpPr>
          <p:nvPr/>
        </p:nvSpPr>
        <p:spPr bwMode="auto">
          <a:xfrm>
            <a:off x="609600" y="1752600"/>
            <a:ext cx="80010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External respiration involves the exchange of oxygen or carbon dioxide between the air in the alveoli and the blood that circulates through the walls of the alveoli.</a:t>
            </a:r>
          </a:p>
        </p:txBody>
      </p:sp>
      <p:pic>
        <p:nvPicPr>
          <p:cNvPr id="113869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869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869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869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869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869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38701" name="Picture 13"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138703" name="Text Box 15"/>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138704" name="Picture 16"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8694"/>
                                        </p:tgtEl>
                                        <p:attrNameLst>
                                          <p:attrName>style.visibility</p:attrName>
                                        </p:attrNameLst>
                                      </p:cBhvr>
                                      <p:to>
                                        <p:strVal val="visible"/>
                                      </p:to>
                                    </p:set>
                                    <p:animEffect transition="in" filter="box(out)">
                                      <p:cBhvr>
                                        <p:cTn id="7" dur="500"/>
                                        <p:tgtEl>
                                          <p:spTgt spid="113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0387" name="Rectangle 3"/>
          <p:cNvSpPr>
            <a:spLocks noChangeArrowheads="1"/>
          </p:cNvSpPr>
          <p:nvPr/>
        </p:nvSpPr>
        <p:spPr bwMode="auto">
          <a:xfrm>
            <a:off x="609600" y="1600200"/>
            <a:ext cx="8534400" cy="2062103"/>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Once oxygen from the air diffuses into the blood vessels surrounding the alveoli, it is pumped by the heart to the body cells, where it is used for cellular respiration.</a:t>
            </a:r>
          </a:p>
        </p:txBody>
      </p:sp>
      <p:sp>
        <p:nvSpPr>
          <p:cNvPr id="1040388"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03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03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03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03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0397" name="Rectangle 13"/>
          <p:cNvSpPr>
            <a:spLocks noChangeArrowheads="1"/>
          </p:cNvSpPr>
          <p:nvPr/>
        </p:nvSpPr>
        <p:spPr bwMode="auto">
          <a:xfrm>
            <a:off x="592138" y="3810000"/>
            <a:ext cx="8551862"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Cellular respiration is the process by which cells use oxygen to break down glucose and release energy in the form of ATP.</a:t>
            </a:r>
          </a:p>
        </p:txBody>
      </p:sp>
      <p:pic>
        <p:nvPicPr>
          <p:cNvPr id="1040398" name="Picture 14"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0397"/>
                                        </p:tgtEl>
                                        <p:attrNameLst>
                                          <p:attrName>style.visibility</p:attrName>
                                        </p:attrNameLst>
                                      </p:cBhvr>
                                      <p:to>
                                        <p:strVal val="visible"/>
                                      </p:to>
                                    </p:set>
                                    <p:animEffect transition="in" filter="box(out)">
                                      <p:cBhvr>
                                        <p:cTn id="7" dur="500"/>
                                        <p:tgtEl>
                                          <p:spTgt spid="10403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0389"/>
                                        </p:tgtEl>
                                        <p:attrNameLst>
                                          <p:attrName>style.visibility</p:attrName>
                                        </p:attrNameLst>
                                      </p:cBhvr>
                                      <p:to>
                                        <p:strVal val="visible"/>
                                      </p:to>
                                    </p:set>
                                    <p:animEffect transition="in" filter="box(out)">
                                      <p:cBhvr>
                                        <p:cTn id="11" dur="500"/>
                                        <p:tgtEl>
                                          <p:spTgt spid="104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232" name="Picture 40" descr="fig"/>
          <p:cNvPicPr>
            <a:picLocks noChangeAspect="1" noChangeArrowheads="1"/>
          </p:cNvPicPr>
          <p:nvPr/>
        </p:nvPicPr>
        <p:blipFill>
          <a:blip r:embed="rId2" cstate="print"/>
          <a:srcRect/>
          <a:stretch>
            <a:fillRect/>
          </a:stretch>
        </p:blipFill>
        <p:spPr bwMode="auto">
          <a:xfrm>
            <a:off x="4191000" y="838200"/>
            <a:ext cx="4178300" cy="5080000"/>
          </a:xfrm>
          <a:prstGeom prst="rect">
            <a:avLst/>
          </a:prstGeom>
          <a:noFill/>
        </p:spPr>
      </p:pic>
      <p:sp>
        <p:nvSpPr>
          <p:cNvPr id="1032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2195" name="Rectangle 3"/>
          <p:cNvSpPr>
            <a:spLocks noChangeArrowheads="1"/>
          </p:cNvSpPr>
          <p:nvPr/>
        </p:nvSpPr>
        <p:spPr bwMode="auto">
          <a:xfrm>
            <a:off x="0" y="1908175"/>
            <a:ext cx="3505200" cy="452431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Respiration, the process of gas exchange, is another important function performed by the respiratory system.</a:t>
            </a:r>
            <a:endParaRPr lang="en-US" altLang="en-US" sz="3200" i="1" dirty="0">
              <a:solidFill>
                <a:schemeClr val="tx1"/>
              </a:solidFill>
              <a:latin typeface="Times" charset="0"/>
            </a:endParaRPr>
          </a:p>
        </p:txBody>
      </p:sp>
      <p:sp>
        <p:nvSpPr>
          <p:cNvPr id="1032197" name="Text Box 5"/>
          <p:cNvSpPr txBox="1">
            <a:spLocks noChangeArrowheads="1"/>
          </p:cNvSpPr>
          <p:nvPr/>
        </p:nvSpPr>
        <p:spPr bwMode="auto">
          <a:xfrm>
            <a:off x="381000" y="762000"/>
            <a:ext cx="33528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b="1">
                <a:solidFill>
                  <a:schemeClr val="tx2"/>
                </a:solidFill>
                <a:latin typeface="Times" charset="0"/>
              </a:rPr>
              <a:t>Passageways and Lungs</a:t>
            </a:r>
          </a:p>
        </p:txBody>
      </p:sp>
      <p:pic>
        <p:nvPicPr>
          <p:cNvPr id="1032198"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2199"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2200"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2201"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2202"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2203"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2205" name="Picture 13"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2208" name="Text Box 16"/>
          <p:cNvSpPr txBox="1">
            <a:spLocks noChangeArrowheads="1"/>
          </p:cNvSpPr>
          <p:nvPr/>
        </p:nvSpPr>
        <p:spPr bwMode="auto">
          <a:xfrm>
            <a:off x="6778625" y="1541463"/>
            <a:ext cx="99257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Pharynx</a:t>
            </a:r>
          </a:p>
        </p:txBody>
      </p:sp>
      <p:sp>
        <p:nvSpPr>
          <p:cNvPr id="1032209" name="Text Box 17"/>
          <p:cNvSpPr txBox="1">
            <a:spLocks noChangeArrowheads="1"/>
          </p:cNvSpPr>
          <p:nvPr/>
        </p:nvSpPr>
        <p:spPr bwMode="auto">
          <a:xfrm>
            <a:off x="6553200" y="1873250"/>
            <a:ext cx="1270000" cy="584775"/>
          </a:xfrm>
          <a:prstGeom prst="rect">
            <a:avLst/>
          </a:prstGeom>
          <a:noFill/>
          <a:ln w="9525">
            <a:noFill/>
            <a:miter lim="800000"/>
            <a:headEnd/>
            <a:tailEnd/>
          </a:ln>
          <a:effectLst/>
        </p:spPr>
        <p:txBody>
          <a:bodyPr>
            <a:spAutoFit/>
          </a:bodyPr>
          <a:lstStyle/>
          <a:p>
            <a:r>
              <a:rPr lang="en-US" altLang="en-US" sz="1600" b="1" dirty="0">
                <a:solidFill>
                  <a:srgbClr val="FF0000"/>
                </a:solidFill>
                <a:latin typeface="Times" charset="0"/>
              </a:rPr>
              <a:t>Medulla oblongata</a:t>
            </a:r>
          </a:p>
        </p:txBody>
      </p:sp>
      <p:sp>
        <p:nvSpPr>
          <p:cNvPr id="1032210" name="Line 18"/>
          <p:cNvSpPr>
            <a:spLocks noChangeShapeType="1"/>
          </p:cNvSpPr>
          <p:nvPr/>
        </p:nvSpPr>
        <p:spPr bwMode="auto">
          <a:xfrm>
            <a:off x="6248400" y="2209800"/>
            <a:ext cx="381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1" name="Line 19"/>
          <p:cNvSpPr>
            <a:spLocks noChangeShapeType="1"/>
          </p:cNvSpPr>
          <p:nvPr/>
        </p:nvSpPr>
        <p:spPr bwMode="auto">
          <a:xfrm flipV="1">
            <a:off x="5930900" y="1701800"/>
            <a:ext cx="914400" cy="609600"/>
          </a:xfrm>
          <a:prstGeom prst="line">
            <a:avLst/>
          </a:prstGeom>
          <a:noFill/>
          <a:ln w="9525">
            <a:solidFill>
              <a:schemeClr val="tx1"/>
            </a:solidFill>
            <a:round/>
            <a:headEnd/>
            <a:tailEnd/>
          </a:ln>
          <a:effectLst/>
        </p:spPr>
        <p:txBody>
          <a:bodyPr wrap="none" anchor="ctr">
            <a:spAutoFit/>
          </a:bodyPr>
          <a:lstStyle/>
          <a:p>
            <a:endParaRPr lang="en-US"/>
          </a:p>
        </p:txBody>
      </p:sp>
      <p:sp>
        <p:nvSpPr>
          <p:cNvPr id="1032212" name="Text Box 20"/>
          <p:cNvSpPr txBox="1">
            <a:spLocks noChangeArrowheads="1"/>
          </p:cNvSpPr>
          <p:nvPr/>
        </p:nvSpPr>
        <p:spPr bwMode="auto">
          <a:xfrm>
            <a:off x="6248400" y="5326063"/>
            <a:ext cx="982663"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Left lung</a:t>
            </a:r>
          </a:p>
        </p:txBody>
      </p:sp>
      <p:sp>
        <p:nvSpPr>
          <p:cNvPr id="1032213" name="Line 21"/>
          <p:cNvSpPr>
            <a:spLocks noChangeShapeType="1"/>
          </p:cNvSpPr>
          <p:nvPr/>
        </p:nvSpPr>
        <p:spPr bwMode="auto">
          <a:xfrm>
            <a:off x="6629400" y="4648200"/>
            <a:ext cx="0" cy="685800"/>
          </a:xfrm>
          <a:prstGeom prst="line">
            <a:avLst/>
          </a:prstGeom>
          <a:noFill/>
          <a:ln w="9525">
            <a:solidFill>
              <a:schemeClr val="bg2"/>
            </a:solidFill>
            <a:round/>
            <a:headEnd/>
            <a:tailEnd/>
          </a:ln>
          <a:effectLst/>
        </p:spPr>
        <p:txBody>
          <a:bodyPr wrap="none" anchor="ctr">
            <a:spAutoFit/>
          </a:bodyPr>
          <a:lstStyle/>
          <a:p>
            <a:endParaRPr lang="en-US"/>
          </a:p>
        </p:txBody>
      </p:sp>
      <p:sp>
        <p:nvSpPr>
          <p:cNvPr id="1032214" name="Text Box 22"/>
          <p:cNvSpPr txBox="1">
            <a:spLocks noChangeArrowheads="1"/>
          </p:cNvSpPr>
          <p:nvPr/>
        </p:nvSpPr>
        <p:spPr bwMode="auto">
          <a:xfrm>
            <a:off x="5105400" y="5516563"/>
            <a:ext cx="1177925"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Diaphragm</a:t>
            </a:r>
          </a:p>
        </p:txBody>
      </p:sp>
      <p:sp>
        <p:nvSpPr>
          <p:cNvPr id="1032215" name="Line 23"/>
          <p:cNvSpPr>
            <a:spLocks noChangeShapeType="1"/>
          </p:cNvSpPr>
          <p:nvPr/>
        </p:nvSpPr>
        <p:spPr bwMode="auto">
          <a:xfrm>
            <a:off x="5410200" y="5181600"/>
            <a:ext cx="0" cy="381000"/>
          </a:xfrm>
          <a:prstGeom prst="line">
            <a:avLst/>
          </a:prstGeom>
          <a:noFill/>
          <a:ln w="9525">
            <a:solidFill>
              <a:schemeClr val="bg2"/>
            </a:solidFill>
            <a:round/>
            <a:headEnd/>
            <a:tailEnd/>
          </a:ln>
          <a:effectLst/>
        </p:spPr>
        <p:txBody>
          <a:bodyPr wrap="none" anchor="ctr">
            <a:spAutoFit/>
          </a:bodyPr>
          <a:lstStyle/>
          <a:p>
            <a:endParaRPr lang="en-US"/>
          </a:p>
        </p:txBody>
      </p:sp>
      <p:sp>
        <p:nvSpPr>
          <p:cNvPr id="1032216" name="Text Box 24"/>
          <p:cNvSpPr txBox="1">
            <a:spLocks noChangeArrowheads="1"/>
          </p:cNvSpPr>
          <p:nvPr/>
        </p:nvSpPr>
        <p:spPr bwMode="auto">
          <a:xfrm>
            <a:off x="3505200" y="4724400"/>
            <a:ext cx="125547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Bronchiole</a:t>
            </a:r>
          </a:p>
        </p:txBody>
      </p:sp>
      <p:sp>
        <p:nvSpPr>
          <p:cNvPr id="1032217" name="Line 25"/>
          <p:cNvSpPr>
            <a:spLocks noChangeShapeType="1"/>
          </p:cNvSpPr>
          <p:nvPr/>
        </p:nvSpPr>
        <p:spPr bwMode="auto">
          <a:xfrm flipH="1">
            <a:off x="4572000" y="4876800"/>
            <a:ext cx="8382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8" name="Text Box 26"/>
          <p:cNvSpPr txBox="1">
            <a:spLocks noChangeArrowheads="1"/>
          </p:cNvSpPr>
          <p:nvPr/>
        </p:nvSpPr>
        <p:spPr bwMode="auto">
          <a:xfrm>
            <a:off x="3514725" y="4419600"/>
            <a:ext cx="1199367"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Right lung</a:t>
            </a:r>
          </a:p>
        </p:txBody>
      </p:sp>
      <p:sp>
        <p:nvSpPr>
          <p:cNvPr id="1032219" name="Line 27"/>
          <p:cNvSpPr>
            <a:spLocks noChangeShapeType="1"/>
          </p:cNvSpPr>
          <p:nvPr/>
        </p:nvSpPr>
        <p:spPr bwMode="auto">
          <a:xfrm>
            <a:off x="4572000" y="45720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0" name="Text Box 28"/>
          <p:cNvSpPr txBox="1">
            <a:spLocks noChangeArrowheads="1"/>
          </p:cNvSpPr>
          <p:nvPr/>
        </p:nvSpPr>
        <p:spPr bwMode="auto">
          <a:xfrm>
            <a:off x="3629025" y="3810000"/>
            <a:ext cx="1140056"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Bronchus</a:t>
            </a:r>
          </a:p>
        </p:txBody>
      </p:sp>
      <p:sp>
        <p:nvSpPr>
          <p:cNvPr id="1032221" name="Line 29"/>
          <p:cNvSpPr>
            <a:spLocks noChangeShapeType="1"/>
          </p:cNvSpPr>
          <p:nvPr/>
        </p:nvSpPr>
        <p:spPr bwMode="auto">
          <a:xfrm flipH="1">
            <a:off x="4572000" y="3962400"/>
            <a:ext cx="1371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2" name="Text Box 30"/>
          <p:cNvSpPr txBox="1">
            <a:spLocks noChangeArrowheads="1"/>
          </p:cNvSpPr>
          <p:nvPr/>
        </p:nvSpPr>
        <p:spPr bwMode="auto">
          <a:xfrm>
            <a:off x="3970338" y="3352800"/>
            <a:ext cx="95878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Trachea</a:t>
            </a:r>
          </a:p>
        </p:txBody>
      </p:sp>
      <p:sp>
        <p:nvSpPr>
          <p:cNvPr id="1032223" name="Line 31"/>
          <p:cNvSpPr>
            <a:spLocks noChangeShapeType="1"/>
          </p:cNvSpPr>
          <p:nvPr/>
        </p:nvSpPr>
        <p:spPr bwMode="auto">
          <a:xfrm>
            <a:off x="4876800" y="35052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4" name="Text Box 32"/>
          <p:cNvSpPr txBox="1">
            <a:spLocks noChangeArrowheads="1"/>
          </p:cNvSpPr>
          <p:nvPr/>
        </p:nvSpPr>
        <p:spPr bwMode="auto">
          <a:xfrm>
            <a:off x="4098925" y="2971800"/>
            <a:ext cx="128753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Esophagus</a:t>
            </a:r>
          </a:p>
        </p:txBody>
      </p:sp>
      <p:sp>
        <p:nvSpPr>
          <p:cNvPr id="1032225" name="Line 33"/>
          <p:cNvSpPr>
            <a:spLocks noChangeShapeType="1"/>
          </p:cNvSpPr>
          <p:nvPr/>
        </p:nvSpPr>
        <p:spPr bwMode="auto">
          <a:xfrm>
            <a:off x="5156200" y="31242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6" name="Text Box 34"/>
          <p:cNvSpPr txBox="1">
            <a:spLocks noChangeArrowheads="1"/>
          </p:cNvSpPr>
          <p:nvPr/>
        </p:nvSpPr>
        <p:spPr bwMode="auto">
          <a:xfrm>
            <a:off x="4581525" y="2659063"/>
            <a:ext cx="856325"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Larynx</a:t>
            </a:r>
          </a:p>
        </p:txBody>
      </p:sp>
      <p:sp>
        <p:nvSpPr>
          <p:cNvPr id="1032227" name="Line 35"/>
          <p:cNvSpPr>
            <a:spLocks noChangeShapeType="1"/>
          </p:cNvSpPr>
          <p:nvPr/>
        </p:nvSpPr>
        <p:spPr bwMode="auto">
          <a:xfrm flipH="1">
            <a:off x="5334000" y="28194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8" name="Text Box 36"/>
          <p:cNvSpPr txBox="1">
            <a:spLocks noChangeArrowheads="1"/>
          </p:cNvSpPr>
          <p:nvPr/>
        </p:nvSpPr>
        <p:spPr bwMode="auto">
          <a:xfrm>
            <a:off x="4175125" y="2387600"/>
            <a:ext cx="1120820"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Epiglottis</a:t>
            </a:r>
          </a:p>
        </p:txBody>
      </p:sp>
      <p:sp>
        <p:nvSpPr>
          <p:cNvPr id="1032229" name="Line 37"/>
          <p:cNvSpPr>
            <a:spLocks noChangeShapeType="1"/>
          </p:cNvSpPr>
          <p:nvPr/>
        </p:nvSpPr>
        <p:spPr bwMode="auto">
          <a:xfrm>
            <a:off x="5156200" y="25400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30" name="Text Box 38"/>
          <p:cNvSpPr txBox="1">
            <a:spLocks noChangeArrowheads="1"/>
          </p:cNvSpPr>
          <p:nvPr/>
        </p:nvSpPr>
        <p:spPr bwMode="auto">
          <a:xfrm>
            <a:off x="3959225" y="1854200"/>
            <a:ext cx="1370888"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Nasal cavity</a:t>
            </a:r>
          </a:p>
        </p:txBody>
      </p:sp>
      <p:sp>
        <p:nvSpPr>
          <p:cNvPr id="1032231" name="Line 39"/>
          <p:cNvSpPr>
            <a:spLocks noChangeShapeType="1"/>
          </p:cNvSpPr>
          <p:nvPr/>
        </p:nvSpPr>
        <p:spPr bwMode="auto">
          <a:xfrm flipH="1">
            <a:off x="5105400" y="2057400"/>
            <a:ext cx="5334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32233" name="Picture 41"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2198"/>
                                        </p:tgtEl>
                                        <p:attrNameLst>
                                          <p:attrName>style.visibility</p:attrName>
                                        </p:attrNameLst>
                                      </p:cBhvr>
                                      <p:to>
                                        <p:strVal val="visible"/>
                                      </p:to>
                                    </p:set>
                                    <p:animEffect transition="in" filter="box(out)">
                                      <p:cBhvr>
                                        <p:cTn id="7" dur="500"/>
                                        <p:tgtEl>
                                          <p:spTgt spid="1032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pic>
        <p:nvPicPr>
          <p:cNvPr id="10444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44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44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44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44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44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449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4493" name="Rectangle 13"/>
          <p:cNvSpPr>
            <a:spLocks noChangeArrowheads="1"/>
          </p:cNvSpPr>
          <p:nvPr/>
        </p:nvSpPr>
        <p:spPr bwMode="auto">
          <a:xfrm>
            <a:off x="592138" y="1524000"/>
            <a:ext cx="7866062"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Alveoli (al VEE uh li)</a:t>
            </a:r>
            <a:r>
              <a:rPr lang="en-US" altLang="en-US" sz="3200">
                <a:solidFill>
                  <a:schemeClr val="tx1"/>
                </a:solidFill>
                <a:latin typeface="Times" charset="0"/>
              </a:rPr>
              <a:t> are the sacs of the lungs where oxygen and carbon dioxide are exchanged by diffusion between the air and blood.</a:t>
            </a:r>
          </a:p>
        </p:txBody>
      </p:sp>
      <p:sp>
        <p:nvSpPr>
          <p:cNvPr id="1044494" name="Rectangle 14"/>
          <p:cNvSpPr>
            <a:spLocks noChangeArrowheads="1"/>
          </p:cNvSpPr>
          <p:nvPr/>
        </p:nvSpPr>
        <p:spPr bwMode="auto">
          <a:xfrm>
            <a:off x="592138" y="3698875"/>
            <a:ext cx="7866062"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clusters of alveoli are surrounded by networks of tiny blood vessels, or capillaries.</a:t>
            </a:r>
          </a:p>
        </p:txBody>
      </p:sp>
      <p:pic>
        <p:nvPicPr>
          <p:cNvPr id="1044495" name="Picture 15" descr="audio image blue">
            <a:hlinkClick r:id="" action="ppaction://noaction">
              <a:snd r:embed="rId11" name="37-alveoli.WAV"/>
            </a:hlinkClick>
          </p:cNvPr>
          <p:cNvPicPr>
            <a:picLocks noChangeAspect="1" noChangeArrowheads="1"/>
          </p:cNvPicPr>
          <p:nvPr/>
        </p:nvPicPr>
        <p:blipFill>
          <a:blip r:embed="rId12" cstate="print"/>
          <a:srcRect/>
          <a:stretch>
            <a:fillRect/>
          </a:stretch>
        </p:blipFill>
        <p:spPr bwMode="auto">
          <a:xfrm>
            <a:off x="3657600" y="3048000"/>
            <a:ext cx="354013" cy="354013"/>
          </a:xfrm>
          <a:prstGeom prst="rect">
            <a:avLst/>
          </a:prstGeom>
          <a:noFill/>
        </p:spPr>
      </p:pic>
      <p:sp>
        <p:nvSpPr>
          <p:cNvPr id="1044496" name="Text Box 16"/>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44497" name="Picture 17"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44495"/>
                                        </p:tgtEl>
                                        <p:attrNameLst>
                                          <p:attrName>style.visibility</p:attrName>
                                        </p:attrNameLst>
                                      </p:cBhvr>
                                      <p:to>
                                        <p:strVal val="visible"/>
                                      </p:to>
                                    </p:set>
                                    <p:animEffect transition="in" filter="box(out)">
                                      <p:cBhvr>
                                        <p:cTn id="7" dur="500"/>
                                        <p:tgtEl>
                                          <p:spTgt spid="10444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5"/>
                                        </p:tgtEl>
                                        <p:attrNameLst>
                                          <p:attrName>style.visibility</p:attrName>
                                        </p:attrNameLst>
                                      </p:cBhvr>
                                      <p:to>
                                        <p:strVal val="visible"/>
                                      </p:to>
                                    </p:set>
                                    <p:animEffect transition="in" filter="box(out)">
                                      <p:cBhvr>
                                        <p:cTn id="16" dur="500"/>
                                        <p:tgtEl>
                                          <p:spTgt spid="1044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4"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86" name="Picture 26" descr="fig"/>
          <p:cNvPicPr>
            <a:picLocks noChangeAspect="1" noChangeArrowheads="1"/>
          </p:cNvPicPr>
          <p:nvPr/>
        </p:nvPicPr>
        <p:blipFill>
          <a:blip r:embed="rId2" cstate="print"/>
          <a:srcRect/>
          <a:stretch>
            <a:fillRect/>
          </a:stretch>
        </p:blipFill>
        <p:spPr bwMode="auto">
          <a:xfrm>
            <a:off x="4419600" y="1282700"/>
            <a:ext cx="2716213" cy="4724400"/>
          </a:xfrm>
          <a:prstGeom prst="rect">
            <a:avLst/>
          </a:prstGeom>
          <a:noFill/>
        </p:spPr>
      </p:pic>
      <p:sp>
        <p:nvSpPr>
          <p:cNvPr id="1039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9364" name="Text Box 4"/>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3936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936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936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936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936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9370"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9372"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9374" name="Rectangle 14"/>
          <p:cNvSpPr>
            <a:spLocks noChangeArrowheads="1"/>
          </p:cNvSpPr>
          <p:nvPr/>
        </p:nvSpPr>
        <p:spPr bwMode="auto">
          <a:xfrm>
            <a:off x="0" y="1524000"/>
            <a:ext cx="3962400" cy="353943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Blood in these vessels has come from the cells of the body and contains wastes from cellular respiration.</a:t>
            </a:r>
          </a:p>
        </p:txBody>
      </p:sp>
      <p:sp>
        <p:nvSpPr>
          <p:cNvPr id="1039376" name="Text Box 16"/>
          <p:cNvSpPr txBox="1">
            <a:spLocks noChangeArrowheads="1"/>
          </p:cNvSpPr>
          <p:nvPr/>
        </p:nvSpPr>
        <p:spPr bwMode="auto">
          <a:xfrm>
            <a:off x="4114800" y="1371600"/>
            <a:ext cx="941283"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Alveoli</a:t>
            </a:r>
          </a:p>
        </p:txBody>
      </p:sp>
      <p:sp>
        <p:nvSpPr>
          <p:cNvPr id="1039377" name="Line 17"/>
          <p:cNvSpPr>
            <a:spLocks noChangeShapeType="1"/>
          </p:cNvSpPr>
          <p:nvPr/>
        </p:nvSpPr>
        <p:spPr bwMode="auto">
          <a:xfrm>
            <a:off x="4953000" y="1541463"/>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9378" name="Line 18"/>
          <p:cNvSpPr>
            <a:spLocks noChangeShapeType="1"/>
          </p:cNvSpPr>
          <p:nvPr/>
        </p:nvSpPr>
        <p:spPr bwMode="auto">
          <a:xfrm>
            <a:off x="4953000" y="1541463"/>
            <a:ext cx="68580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039379" name="Text Box 19"/>
          <p:cNvSpPr txBox="1">
            <a:spLocks noChangeArrowheads="1"/>
          </p:cNvSpPr>
          <p:nvPr/>
        </p:nvSpPr>
        <p:spPr bwMode="auto">
          <a:xfrm>
            <a:off x="6045200" y="3927475"/>
            <a:ext cx="2108269"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Capillary network</a:t>
            </a:r>
          </a:p>
        </p:txBody>
      </p:sp>
      <p:sp>
        <p:nvSpPr>
          <p:cNvPr id="1039380" name="Line 20"/>
          <p:cNvSpPr>
            <a:spLocks noChangeShapeType="1"/>
          </p:cNvSpPr>
          <p:nvPr/>
        </p:nvSpPr>
        <p:spPr bwMode="auto">
          <a:xfrm flipV="1">
            <a:off x="6496050" y="4178300"/>
            <a:ext cx="184150" cy="165100"/>
          </a:xfrm>
          <a:prstGeom prst="line">
            <a:avLst/>
          </a:prstGeom>
          <a:noFill/>
          <a:ln w="9525">
            <a:solidFill>
              <a:schemeClr val="tx1"/>
            </a:solidFill>
            <a:round/>
            <a:headEnd/>
            <a:tailEnd/>
          </a:ln>
          <a:effectLst/>
        </p:spPr>
        <p:txBody>
          <a:bodyPr anchor="ctr">
            <a:spAutoFit/>
          </a:bodyPr>
          <a:lstStyle/>
          <a:p>
            <a:endParaRPr lang="en-US"/>
          </a:p>
        </p:txBody>
      </p:sp>
      <p:sp>
        <p:nvSpPr>
          <p:cNvPr id="1039381" name="Text Box 21"/>
          <p:cNvSpPr txBox="1">
            <a:spLocks noChangeArrowheads="1"/>
          </p:cNvSpPr>
          <p:nvPr/>
        </p:nvSpPr>
        <p:spPr bwMode="auto">
          <a:xfrm>
            <a:off x="4419600" y="3546475"/>
            <a:ext cx="1821332"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2" name="Line 22"/>
          <p:cNvSpPr>
            <a:spLocks noChangeShapeType="1"/>
          </p:cNvSpPr>
          <p:nvPr/>
        </p:nvSpPr>
        <p:spPr bwMode="auto">
          <a:xfrm flipV="1">
            <a:off x="4953000" y="3886200"/>
            <a:ext cx="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3" name="Text Box 23"/>
          <p:cNvSpPr txBox="1">
            <a:spLocks noChangeArrowheads="1"/>
          </p:cNvSpPr>
          <p:nvPr/>
        </p:nvSpPr>
        <p:spPr bwMode="auto">
          <a:xfrm>
            <a:off x="6934200" y="5410200"/>
            <a:ext cx="1206500" cy="923330"/>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4" name="Line 24"/>
          <p:cNvSpPr>
            <a:spLocks noChangeShapeType="1"/>
          </p:cNvSpPr>
          <p:nvPr/>
        </p:nvSpPr>
        <p:spPr bwMode="auto">
          <a:xfrm>
            <a:off x="6477000" y="5638800"/>
            <a:ext cx="4572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5" name="Text Box 25"/>
          <p:cNvSpPr txBox="1">
            <a:spLocks noChangeArrowheads="1"/>
          </p:cNvSpPr>
          <p:nvPr/>
        </p:nvSpPr>
        <p:spPr bwMode="auto">
          <a:xfrm>
            <a:off x="4083050" y="5680075"/>
            <a:ext cx="1146468"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Alveolus</a:t>
            </a:r>
          </a:p>
        </p:txBody>
      </p:sp>
      <p:pic>
        <p:nvPicPr>
          <p:cNvPr id="1039387" name="Picture 27"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9365"/>
                                        </p:tgtEl>
                                        <p:attrNameLst>
                                          <p:attrName>style.visibility</p:attrName>
                                        </p:attrNameLst>
                                      </p:cBhvr>
                                      <p:to>
                                        <p:strVal val="visible"/>
                                      </p:to>
                                    </p:set>
                                    <p:animEffect transition="in" filter="box(out)">
                                      <p:cBhvr>
                                        <p:cTn id="7" dur="500"/>
                                        <p:tgtEl>
                                          <p:spTgt spid="103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8835" name="Rectangle 3"/>
          <p:cNvSpPr>
            <a:spLocks noChangeArrowheads="1"/>
          </p:cNvSpPr>
          <p:nvPr/>
        </p:nvSpPr>
        <p:spPr bwMode="auto">
          <a:xfrm>
            <a:off x="0" y="20574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smtClean="0">
                <a:solidFill>
                  <a:schemeClr val="tx1"/>
                </a:solidFill>
                <a:latin typeface="Times" charset="0"/>
              </a:rPr>
              <a:t>Our Skin is the first line of defense because it serves </a:t>
            </a:r>
            <a:r>
              <a:rPr lang="en-US" sz="3200" dirty="0">
                <a:solidFill>
                  <a:schemeClr val="tx1"/>
                </a:solidFill>
                <a:latin typeface="Times" charset="0"/>
              </a:rPr>
              <a:t>as a protective layer to underlying tissues.</a:t>
            </a:r>
          </a:p>
        </p:txBody>
      </p:sp>
      <p:sp>
        <p:nvSpPr>
          <p:cNvPr id="888836" name="Text Box 4"/>
          <p:cNvSpPr txBox="1">
            <a:spLocks noChangeArrowheads="1"/>
          </p:cNvSpPr>
          <p:nvPr/>
        </p:nvSpPr>
        <p:spPr bwMode="auto">
          <a:xfrm>
            <a:off x="565150" y="938213"/>
            <a:ext cx="7893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#3. Functions </a:t>
            </a:r>
            <a:r>
              <a:rPr lang="en-US" sz="3600" b="1" dirty="0">
                <a:solidFill>
                  <a:schemeClr val="tx2"/>
                </a:solidFill>
                <a:latin typeface="Times" charset="0"/>
              </a:rPr>
              <a:t>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8845" name="Rectangle 13"/>
          <p:cNvSpPr>
            <a:spLocks noChangeArrowheads="1"/>
          </p:cNvSpPr>
          <p:nvPr/>
        </p:nvSpPr>
        <p:spPr bwMode="auto">
          <a:xfrm>
            <a:off x="0" y="3189288"/>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It shields the body from physical and chemical damage and from invasion by microbes.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8845"/>
                                        </p:tgtEl>
                                        <p:attrNameLst>
                                          <p:attrName>style.visibility</p:attrName>
                                        </p:attrNameLst>
                                      </p:cBhvr>
                                      <p:to>
                                        <p:strVal val="visible"/>
                                      </p:to>
                                    </p:set>
                                    <p:animEffect transition="in" filter="box(out)">
                                      <p:cBhvr>
                                        <p:cTn id="12" dur="500"/>
                                        <p:tgtEl>
                                          <p:spTgt spid="88884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8837"/>
                                        </p:tgtEl>
                                        <p:attrNameLst>
                                          <p:attrName>style.visibility</p:attrName>
                                        </p:attrNameLst>
                                      </p:cBhvr>
                                      <p:to>
                                        <p:strVal val="visible"/>
                                      </p:to>
                                    </p:set>
                                    <p:animEffect transition="in" filter="box(out)">
                                      <p:cBhvr>
                                        <p:cTn id="16"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45860" name="Text Box 4"/>
          <p:cNvSpPr txBox="1">
            <a:spLocks noChangeArrowheads="1"/>
          </p:cNvSpPr>
          <p:nvPr/>
        </p:nvSpPr>
        <p:spPr bwMode="auto">
          <a:xfrm>
            <a:off x="565150" y="762000"/>
            <a:ext cx="6343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Respiration and Lung Function</a:t>
            </a:r>
          </a:p>
        </p:txBody>
      </p:sp>
      <p:pic>
        <p:nvPicPr>
          <p:cNvPr id="11458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58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58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58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58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4586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45868"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pic>
        <p:nvPicPr>
          <p:cNvPr id="1145869" name="37-1-GB4FESI.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145870" name="Text Box 14"/>
          <p:cNvSpPr txBox="1">
            <a:spLocks noChangeArrowheads="1"/>
          </p:cNvSpPr>
          <p:nvPr/>
        </p:nvSpPr>
        <p:spPr bwMode="auto">
          <a:xfrm>
            <a:off x="3349625" y="4729163"/>
            <a:ext cx="2441575" cy="312737"/>
          </a:xfrm>
          <a:prstGeom prst="rect">
            <a:avLst/>
          </a:prstGeom>
          <a:noFill/>
          <a:ln w="9525">
            <a:noFill/>
            <a:miter lim="800000"/>
            <a:headEnd/>
            <a:tailEnd/>
          </a:ln>
          <a:effectLst/>
        </p:spPr>
        <p:txBody>
          <a:bodyPr wrap="none">
            <a:spAutoFit/>
          </a:bodyPr>
          <a:lstStyle/>
          <a:p>
            <a:r>
              <a:rPr lang="en-US" altLang="en-US" sz="1600">
                <a:solidFill>
                  <a:schemeClr val="tx2"/>
                </a:solidFill>
                <a:latin typeface="Times New Roman" pitchFamily="18" charset="0"/>
              </a:rPr>
              <a:t>Click image to view movie.</a:t>
            </a:r>
          </a:p>
        </p:txBody>
      </p:sp>
      <p:pic>
        <p:nvPicPr>
          <p:cNvPr id="1145871" name="Picture 15"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5861"/>
                                        </p:tgtEl>
                                        <p:attrNameLst>
                                          <p:attrName>style.visibility</p:attrName>
                                        </p:attrNameLst>
                                      </p:cBhvr>
                                      <p:to>
                                        <p:strVal val="visible"/>
                                      </p:to>
                                    </p:set>
                                    <p:animEffect transition="in" filter="box(out)">
                                      <p:cBhvr>
                                        <p:cTn id="7" dur="500"/>
                                        <p:tgtEl>
                                          <p:spTgt spid="11458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458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5869"/>
                                        </p:tgtEl>
                                      </p:cBhvr>
                                    </p:cmd>
                                  </p:childTnLst>
                                </p:cTn>
                              </p:par>
                            </p:childTnLst>
                          </p:cTn>
                        </p:par>
                      </p:childTnLst>
                    </p:cTn>
                  </p:par>
                </p:childTnLst>
              </p:cTn>
              <p:nextCondLst>
                <p:cond evt="onClick" delay="0">
                  <p:tgtEl>
                    <p:spTgt spid="1145869"/>
                  </p:tgtEl>
                </p:cond>
              </p:nextCondLst>
            </p:seq>
            <p:video>
              <p:cMediaNode>
                <p:cTn id="13" fill="hold" display="0">
                  <p:stCondLst>
                    <p:cond delay="indefinite"/>
                  </p:stCondLst>
                  <p:endCondLst>
                    <p:cond evt="onNext" delay="0">
                      <p:tgtEl>
                        <p:sldTgt/>
                      </p:tgtEl>
                    </p:cond>
                    <p:cond evt="onPrev" delay="0">
                      <p:tgtEl>
                        <p:sldTgt/>
                      </p:tgtEl>
                    </p:cond>
                  </p:endCondLst>
                </p:cTn>
                <p:tgtEl>
                  <p:spTgt spid="1145869"/>
                </p:tgtEl>
              </p:cMediaNode>
            </p:vide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1411" name="Rectangle 3"/>
          <p:cNvSpPr>
            <a:spLocks noChangeArrowheads="1"/>
          </p:cNvSpPr>
          <p:nvPr/>
        </p:nvSpPr>
        <p:spPr bwMode="auto">
          <a:xfrm>
            <a:off x="592138" y="17526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is  a waste product of the process.</a:t>
            </a:r>
          </a:p>
        </p:txBody>
      </p:sp>
      <p:sp>
        <p:nvSpPr>
          <p:cNvPr id="1041412"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14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14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14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14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14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14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1420"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1421" name="Rectangle 13"/>
          <p:cNvSpPr>
            <a:spLocks noChangeArrowheads="1"/>
          </p:cNvSpPr>
          <p:nvPr/>
        </p:nvSpPr>
        <p:spPr bwMode="auto">
          <a:xfrm>
            <a:off x="592138" y="31242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carbon dioxide diffuses into the blood, which carries it back to the lungs.</a:t>
            </a:r>
          </a:p>
        </p:txBody>
      </p:sp>
      <p:sp>
        <p:nvSpPr>
          <p:cNvPr id="1041422" name="Rectangle 14"/>
          <p:cNvSpPr>
            <a:spLocks noChangeArrowheads="1"/>
          </p:cNvSpPr>
          <p:nvPr/>
        </p:nvSpPr>
        <p:spPr bwMode="auto">
          <a:xfrm>
            <a:off x="609600" y="4495800"/>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from the body diffuses from the blood into the air spaces in the alveoli.</a:t>
            </a:r>
          </a:p>
        </p:txBody>
      </p:sp>
      <p:pic>
        <p:nvPicPr>
          <p:cNvPr id="1041423"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1421"/>
                                        </p:tgtEl>
                                        <p:attrNameLst>
                                          <p:attrName>style.visibility</p:attrName>
                                        </p:attrNameLst>
                                      </p:cBhvr>
                                      <p:to>
                                        <p:strVal val="visible"/>
                                      </p:to>
                                    </p:set>
                                    <p:animEffect transition="in" filter="box(out)">
                                      <p:cBhvr>
                                        <p:cTn id="7" dur="500"/>
                                        <p:tgtEl>
                                          <p:spTgt spid="1041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1422"/>
                                        </p:tgtEl>
                                        <p:attrNameLst>
                                          <p:attrName>style.visibility</p:attrName>
                                        </p:attrNameLst>
                                      </p:cBhvr>
                                      <p:to>
                                        <p:strVal val="visible"/>
                                      </p:to>
                                    </p:set>
                                    <p:animEffect transition="in" filter="box(out)">
                                      <p:cBhvr>
                                        <p:cTn id="12" dur="500"/>
                                        <p:tgtEl>
                                          <p:spTgt spid="104142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1413"/>
                                        </p:tgtEl>
                                        <p:attrNameLst>
                                          <p:attrName>style.visibility</p:attrName>
                                        </p:attrNameLst>
                                      </p:cBhvr>
                                      <p:to>
                                        <p:strVal val="visible"/>
                                      </p:to>
                                    </p:set>
                                    <p:animEffect transition="in" filter="box(out)">
                                      <p:cBhvr>
                                        <p:cTn id="16" dur="500"/>
                                        <p:tgtEl>
                                          <p:spTgt spid="104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421" grpId="0" autoUpdateAnimBg="0"/>
      <p:bldP spid="1041422"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44" name="Picture 36" descr="fig"/>
          <p:cNvPicPr>
            <a:picLocks noChangeAspect="1" noChangeArrowheads="1"/>
          </p:cNvPicPr>
          <p:nvPr/>
        </p:nvPicPr>
        <p:blipFill>
          <a:blip r:embed="rId2" cstate="print"/>
          <a:srcRect/>
          <a:stretch>
            <a:fillRect/>
          </a:stretch>
        </p:blipFill>
        <p:spPr bwMode="auto">
          <a:xfrm>
            <a:off x="1600200" y="1277938"/>
            <a:ext cx="6400800" cy="4589462"/>
          </a:xfrm>
          <a:prstGeom prst="rect">
            <a:avLst/>
          </a:prstGeom>
          <a:noFill/>
        </p:spPr>
      </p:pic>
      <p:sp>
        <p:nvSpPr>
          <p:cNvPr id="1143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3811" name="Text Box 3"/>
          <p:cNvSpPr txBox="1">
            <a:spLocks noChangeArrowheads="1"/>
          </p:cNvSpPr>
          <p:nvPr/>
        </p:nvSpPr>
        <p:spPr bwMode="auto">
          <a:xfrm>
            <a:off x="533400" y="762000"/>
            <a:ext cx="5334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The passage of blood</a:t>
            </a:r>
          </a:p>
        </p:txBody>
      </p:sp>
      <p:pic>
        <p:nvPicPr>
          <p:cNvPr id="114381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381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381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381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3816"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3817"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3818"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3819"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3821" name="Text Box 13"/>
          <p:cNvSpPr txBox="1">
            <a:spLocks noChangeArrowheads="1"/>
          </p:cNvSpPr>
          <p:nvPr/>
        </p:nvSpPr>
        <p:spPr bwMode="auto">
          <a:xfrm>
            <a:off x="3810000" y="51784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Inferior vena cava</a:t>
            </a:r>
          </a:p>
        </p:txBody>
      </p:sp>
      <p:sp>
        <p:nvSpPr>
          <p:cNvPr id="1143822" name="Line 14"/>
          <p:cNvSpPr>
            <a:spLocks noChangeShapeType="1"/>
          </p:cNvSpPr>
          <p:nvPr/>
        </p:nvSpPr>
        <p:spPr bwMode="auto">
          <a:xfrm>
            <a:off x="4232275" y="4927600"/>
            <a:ext cx="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3" name="Text Box 15"/>
          <p:cNvSpPr txBox="1">
            <a:spLocks noChangeArrowheads="1"/>
          </p:cNvSpPr>
          <p:nvPr/>
        </p:nvSpPr>
        <p:spPr bwMode="auto">
          <a:xfrm>
            <a:off x="6232525" y="5451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Left lung</a:t>
            </a:r>
          </a:p>
        </p:txBody>
      </p:sp>
      <p:sp>
        <p:nvSpPr>
          <p:cNvPr id="1143824" name="Line 16"/>
          <p:cNvSpPr>
            <a:spLocks noChangeShapeType="1"/>
          </p:cNvSpPr>
          <p:nvPr/>
        </p:nvSpPr>
        <p:spPr bwMode="auto">
          <a:xfrm flipH="1">
            <a:off x="6705600" y="51816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5" name="Text Box 17"/>
          <p:cNvSpPr txBox="1">
            <a:spLocks noChangeArrowheads="1"/>
          </p:cNvSpPr>
          <p:nvPr/>
        </p:nvSpPr>
        <p:spPr bwMode="auto">
          <a:xfrm>
            <a:off x="2032000" y="56292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Right lung</a:t>
            </a:r>
          </a:p>
        </p:txBody>
      </p:sp>
      <p:sp>
        <p:nvSpPr>
          <p:cNvPr id="1143826" name="Line 18"/>
          <p:cNvSpPr>
            <a:spLocks noChangeShapeType="1"/>
          </p:cNvSpPr>
          <p:nvPr/>
        </p:nvSpPr>
        <p:spPr bwMode="auto">
          <a:xfrm flipH="1" flipV="1">
            <a:off x="2362200" y="5257800"/>
            <a:ext cx="152400" cy="381000"/>
          </a:xfrm>
          <a:prstGeom prst="line">
            <a:avLst/>
          </a:prstGeom>
          <a:noFill/>
          <a:ln w="9525">
            <a:solidFill>
              <a:schemeClr val="tx1"/>
            </a:solidFill>
            <a:round/>
            <a:headEnd/>
            <a:tailEnd/>
          </a:ln>
          <a:effectLst/>
        </p:spPr>
        <p:txBody>
          <a:bodyPr anchor="ctr">
            <a:spAutoFit/>
          </a:bodyPr>
          <a:lstStyle/>
          <a:p>
            <a:endParaRPr lang="en-US"/>
          </a:p>
        </p:txBody>
      </p:sp>
      <p:sp>
        <p:nvSpPr>
          <p:cNvPr id="1143827" name="Text Box 19"/>
          <p:cNvSpPr txBox="1">
            <a:spLocks noChangeArrowheads="1"/>
          </p:cNvSpPr>
          <p:nvPr/>
        </p:nvSpPr>
        <p:spPr bwMode="auto">
          <a:xfrm>
            <a:off x="609600" y="4562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Capillaries</a:t>
            </a:r>
          </a:p>
        </p:txBody>
      </p:sp>
      <p:sp>
        <p:nvSpPr>
          <p:cNvPr id="1143828" name="Line 20"/>
          <p:cNvSpPr>
            <a:spLocks noChangeShapeType="1"/>
          </p:cNvSpPr>
          <p:nvPr/>
        </p:nvSpPr>
        <p:spPr bwMode="auto">
          <a:xfrm flipH="1">
            <a:off x="1803400" y="4292600"/>
            <a:ext cx="787400" cy="434975"/>
          </a:xfrm>
          <a:prstGeom prst="line">
            <a:avLst/>
          </a:prstGeom>
          <a:noFill/>
          <a:ln w="9525">
            <a:solidFill>
              <a:schemeClr val="tx1"/>
            </a:solidFill>
            <a:round/>
            <a:headEnd/>
            <a:tailEnd/>
          </a:ln>
          <a:effectLst/>
        </p:spPr>
        <p:txBody>
          <a:bodyPr anchor="ctr">
            <a:spAutoFit/>
          </a:bodyPr>
          <a:lstStyle/>
          <a:p>
            <a:endParaRPr lang="en-US"/>
          </a:p>
        </p:txBody>
      </p:sp>
      <p:sp>
        <p:nvSpPr>
          <p:cNvPr id="1143829" name="Line 21"/>
          <p:cNvSpPr>
            <a:spLocks noChangeShapeType="1"/>
          </p:cNvSpPr>
          <p:nvPr/>
        </p:nvSpPr>
        <p:spPr bwMode="auto">
          <a:xfrm flipH="1" flipV="1">
            <a:off x="1803400" y="4727575"/>
            <a:ext cx="762000" cy="0"/>
          </a:xfrm>
          <a:prstGeom prst="line">
            <a:avLst/>
          </a:prstGeom>
          <a:noFill/>
          <a:ln w="9525">
            <a:solidFill>
              <a:schemeClr val="tx1"/>
            </a:solidFill>
            <a:round/>
            <a:headEnd/>
            <a:tailEnd/>
          </a:ln>
          <a:effectLst/>
        </p:spPr>
        <p:txBody>
          <a:bodyPr anchor="ctr">
            <a:spAutoFit/>
          </a:bodyPr>
          <a:lstStyle/>
          <a:p>
            <a:endParaRPr lang="en-US"/>
          </a:p>
        </p:txBody>
      </p:sp>
      <p:sp>
        <p:nvSpPr>
          <p:cNvPr id="1143830" name="Text Box 22"/>
          <p:cNvSpPr txBox="1">
            <a:spLocks noChangeArrowheads="1"/>
          </p:cNvSpPr>
          <p:nvPr/>
        </p:nvSpPr>
        <p:spPr bwMode="auto">
          <a:xfrm>
            <a:off x="1104900" y="31242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vein</a:t>
            </a:r>
          </a:p>
        </p:txBody>
      </p:sp>
      <p:sp>
        <p:nvSpPr>
          <p:cNvPr id="1143831" name="Line 23"/>
          <p:cNvSpPr>
            <a:spLocks noChangeShapeType="1"/>
          </p:cNvSpPr>
          <p:nvPr/>
        </p:nvSpPr>
        <p:spPr bwMode="auto">
          <a:xfrm flipH="1">
            <a:off x="1866900" y="3505200"/>
            <a:ext cx="1676400" cy="0"/>
          </a:xfrm>
          <a:prstGeom prst="line">
            <a:avLst/>
          </a:prstGeom>
          <a:noFill/>
          <a:ln w="9525">
            <a:solidFill>
              <a:schemeClr val="tx1"/>
            </a:solidFill>
            <a:round/>
            <a:headEnd/>
            <a:tailEnd/>
          </a:ln>
          <a:effectLst/>
        </p:spPr>
        <p:txBody>
          <a:bodyPr anchor="ctr">
            <a:spAutoFit/>
          </a:bodyPr>
          <a:lstStyle/>
          <a:p>
            <a:endParaRPr lang="en-US"/>
          </a:p>
        </p:txBody>
      </p:sp>
      <p:sp>
        <p:nvSpPr>
          <p:cNvPr id="1143832" name="Text Box 24"/>
          <p:cNvSpPr txBox="1">
            <a:spLocks noChangeArrowheads="1"/>
          </p:cNvSpPr>
          <p:nvPr/>
        </p:nvSpPr>
        <p:spPr bwMode="auto">
          <a:xfrm>
            <a:off x="1206500" y="19399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artery</a:t>
            </a:r>
          </a:p>
        </p:txBody>
      </p:sp>
      <p:sp>
        <p:nvSpPr>
          <p:cNvPr id="1143833" name="Line 25"/>
          <p:cNvSpPr>
            <a:spLocks noChangeShapeType="1"/>
          </p:cNvSpPr>
          <p:nvPr/>
        </p:nvSpPr>
        <p:spPr bwMode="auto">
          <a:xfrm flipH="1" flipV="1">
            <a:off x="2120900" y="2397125"/>
            <a:ext cx="1501775" cy="0"/>
          </a:xfrm>
          <a:prstGeom prst="line">
            <a:avLst/>
          </a:prstGeom>
          <a:noFill/>
          <a:ln w="9525">
            <a:solidFill>
              <a:schemeClr val="tx1"/>
            </a:solidFill>
            <a:round/>
            <a:headEnd/>
            <a:tailEnd/>
          </a:ln>
          <a:effectLst/>
        </p:spPr>
        <p:txBody>
          <a:bodyPr anchor="ctr">
            <a:spAutoFit/>
          </a:bodyPr>
          <a:lstStyle/>
          <a:p>
            <a:endParaRPr lang="en-US"/>
          </a:p>
        </p:txBody>
      </p:sp>
      <p:sp>
        <p:nvSpPr>
          <p:cNvPr id="1143834" name="Text Box 26"/>
          <p:cNvSpPr txBox="1">
            <a:spLocks noChangeArrowheads="1"/>
          </p:cNvSpPr>
          <p:nvPr/>
        </p:nvSpPr>
        <p:spPr bwMode="auto">
          <a:xfrm>
            <a:off x="4076700" y="13716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Superior vena cava</a:t>
            </a:r>
          </a:p>
        </p:txBody>
      </p:sp>
      <p:sp>
        <p:nvSpPr>
          <p:cNvPr id="1143835" name="Line 27"/>
          <p:cNvSpPr>
            <a:spLocks noChangeShapeType="1"/>
          </p:cNvSpPr>
          <p:nvPr/>
        </p:nvSpPr>
        <p:spPr bwMode="auto">
          <a:xfrm flipV="1">
            <a:off x="4152900" y="1981200"/>
            <a:ext cx="0" cy="762000"/>
          </a:xfrm>
          <a:prstGeom prst="line">
            <a:avLst/>
          </a:prstGeom>
          <a:noFill/>
          <a:ln w="9525">
            <a:solidFill>
              <a:schemeClr val="tx1"/>
            </a:solidFill>
            <a:round/>
            <a:headEnd/>
            <a:tailEnd/>
          </a:ln>
          <a:effectLst/>
        </p:spPr>
        <p:txBody>
          <a:bodyPr anchor="ctr">
            <a:spAutoFit/>
          </a:bodyPr>
          <a:lstStyle/>
          <a:p>
            <a:endParaRPr lang="en-US"/>
          </a:p>
        </p:txBody>
      </p:sp>
      <p:sp>
        <p:nvSpPr>
          <p:cNvPr id="1143836" name="Text Box 28"/>
          <p:cNvSpPr txBox="1">
            <a:spLocks noChangeArrowheads="1"/>
          </p:cNvSpPr>
          <p:nvPr/>
        </p:nvSpPr>
        <p:spPr bwMode="auto">
          <a:xfrm>
            <a:off x="4356100" y="2120900"/>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Aorta</a:t>
            </a:r>
            <a:endParaRPr lang="en-US" altLang="en-US" sz="1600" b="1">
              <a:solidFill>
                <a:schemeClr val="bg2"/>
              </a:solidFill>
              <a:latin typeface="Times" charset="0"/>
            </a:endParaRPr>
          </a:p>
        </p:txBody>
      </p:sp>
      <p:sp>
        <p:nvSpPr>
          <p:cNvPr id="1143837" name="Text Box 29"/>
          <p:cNvSpPr txBox="1">
            <a:spLocks noChangeArrowheads="1"/>
          </p:cNvSpPr>
          <p:nvPr/>
        </p:nvSpPr>
        <p:spPr bwMode="auto">
          <a:xfrm>
            <a:off x="4025900" y="36290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RA</a:t>
            </a:r>
            <a:endParaRPr lang="en-US" altLang="en-US" sz="1600" b="1">
              <a:solidFill>
                <a:schemeClr val="bg2"/>
              </a:solidFill>
              <a:latin typeface="Times" charset="0"/>
            </a:endParaRPr>
          </a:p>
        </p:txBody>
      </p:sp>
      <p:sp>
        <p:nvSpPr>
          <p:cNvPr id="1143838" name="Text Box 30"/>
          <p:cNvSpPr txBox="1">
            <a:spLocks noChangeArrowheads="1"/>
          </p:cNvSpPr>
          <p:nvPr/>
        </p:nvSpPr>
        <p:spPr bwMode="auto">
          <a:xfrm>
            <a:off x="5127625" y="3040063"/>
            <a:ext cx="1387475" cy="395287"/>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LA</a:t>
            </a:r>
            <a:endParaRPr lang="en-US" altLang="en-US" sz="1600" b="1">
              <a:solidFill>
                <a:schemeClr val="bg2"/>
              </a:solidFill>
              <a:latin typeface="Times" charset="0"/>
            </a:endParaRPr>
          </a:p>
        </p:txBody>
      </p:sp>
      <p:sp>
        <p:nvSpPr>
          <p:cNvPr id="1143839" name="Text Box 31"/>
          <p:cNvSpPr txBox="1">
            <a:spLocks noChangeArrowheads="1"/>
          </p:cNvSpPr>
          <p:nvPr/>
        </p:nvSpPr>
        <p:spPr bwMode="auto">
          <a:xfrm>
            <a:off x="5297488" y="38322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LV</a:t>
            </a:r>
            <a:endParaRPr lang="en-US" altLang="en-US" sz="1600" b="1">
              <a:solidFill>
                <a:schemeClr val="bg2"/>
              </a:solidFill>
              <a:latin typeface="Times" charset="0"/>
            </a:endParaRPr>
          </a:p>
        </p:txBody>
      </p:sp>
      <p:sp>
        <p:nvSpPr>
          <p:cNvPr id="1143840" name="Text Box 32"/>
          <p:cNvSpPr txBox="1">
            <a:spLocks noChangeArrowheads="1"/>
          </p:cNvSpPr>
          <p:nvPr/>
        </p:nvSpPr>
        <p:spPr bwMode="auto">
          <a:xfrm>
            <a:off x="4721225" y="41624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RV</a:t>
            </a:r>
            <a:endParaRPr lang="en-US" altLang="en-US" sz="1600" b="1">
              <a:solidFill>
                <a:schemeClr val="bg2"/>
              </a:solidFill>
              <a:latin typeface="Times" charset="0"/>
            </a:endParaRPr>
          </a:p>
        </p:txBody>
      </p:sp>
      <p:pic>
        <p:nvPicPr>
          <p:cNvPr id="1143841" name="Picture 33" descr="audio image blue">
            <a:hlinkClick r:id="" action="ppaction://noaction">
              <a:snd r:embed="rId14" name="37-slide 75.WAV"/>
            </a:hlinkClick>
          </p:cNvPr>
          <p:cNvPicPr>
            <a:picLocks noChangeAspect="1" noChangeArrowheads="1"/>
          </p:cNvPicPr>
          <p:nvPr/>
        </p:nvPicPr>
        <p:blipFill>
          <a:blip r:embed="rId15" cstate="print"/>
          <a:srcRect/>
          <a:stretch>
            <a:fillRect/>
          </a:stretch>
        </p:blipFill>
        <p:spPr bwMode="auto">
          <a:xfrm>
            <a:off x="50292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43841"/>
                                        </p:tgtEl>
                                        <p:attrNameLst>
                                          <p:attrName>style.visibility</p:attrName>
                                        </p:attrNameLst>
                                      </p:cBhvr>
                                      <p:to>
                                        <p:strVal val="visible"/>
                                      </p:to>
                                    </p:set>
                                    <p:animEffect transition="in" filter="box(out)">
                                      <p:cBhvr>
                                        <p:cTn id="7" dur="500"/>
                                        <p:tgtEl>
                                          <p:spTgt spid="11438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43812"/>
                                        </p:tgtEl>
                                        <p:attrNameLst>
                                          <p:attrName>style.visibility</p:attrName>
                                        </p:attrNameLst>
                                      </p:cBhvr>
                                      <p:to>
                                        <p:strVal val="visible"/>
                                      </p:to>
                                    </p:set>
                                    <p:animEffect transition="in" filter="box(out)">
                                      <p:cBhvr>
                                        <p:cTn id="11" dur="500"/>
                                        <p:tgtEl>
                                          <p:spTgt spid="114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706" name="Picture 50" descr="fig"/>
          <p:cNvPicPr>
            <a:picLocks noChangeAspect="1" noChangeArrowheads="1"/>
          </p:cNvPicPr>
          <p:nvPr/>
        </p:nvPicPr>
        <p:blipFill>
          <a:blip r:embed="rId2" cstate="print"/>
          <a:srcRect/>
          <a:stretch>
            <a:fillRect/>
          </a:stretch>
        </p:blipFill>
        <p:spPr bwMode="auto">
          <a:xfrm>
            <a:off x="2438400" y="914400"/>
            <a:ext cx="4521200" cy="5080000"/>
          </a:xfrm>
          <a:prstGeom prst="rect">
            <a:avLst/>
          </a:prstGeom>
          <a:noFill/>
        </p:spPr>
      </p:pic>
      <p:sp>
        <p:nvSpPr>
          <p:cNvPr id="10946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4659" name="Text Box 3"/>
          <p:cNvSpPr txBox="1">
            <a:spLocks noChangeArrowheads="1"/>
          </p:cNvSpPr>
          <p:nvPr/>
        </p:nvSpPr>
        <p:spPr bwMode="auto">
          <a:xfrm>
            <a:off x="609600" y="762000"/>
            <a:ext cx="4953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Pericardium</a:t>
            </a:r>
          </a:p>
        </p:txBody>
      </p:sp>
      <p:pic>
        <p:nvPicPr>
          <p:cNvPr id="109466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466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466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466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466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466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4666"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4667"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4672" name="Text Box 16"/>
          <p:cNvSpPr txBox="1">
            <a:spLocks noChangeArrowheads="1"/>
          </p:cNvSpPr>
          <p:nvPr/>
        </p:nvSpPr>
        <p:spPr bwMode="auto">
          <a:xfrm>
            <a:off x="5600700" y="1181100"/>
            <a:ext cx="16160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Superior vena cava</a:t>
            </a:r>
          </a:p>
        </p:txBody>
      </p:sp>
      <p:sp>
        <p:nvSpPr>
          <p:cNvPr id="1094673" name="Line 17"/>
          <p:cNvSpPr>
            <a:spLocks noChangeShapeType="1"/>
          </p:cNvSpPr>
          <p:nvPr/>
        </p:nvSpPr>
        <p:spPr bwMode="auto">
          <a:xfrm flipV="1">
            <a:off x="4191000" y="1524000"/>
            <a:ext cx="1447800" cy="762000"/>
          </a:xfrm>
          <a:prstGeom prst="line">
            <a:avLst/>
          </a:prstGeom>
          <a:noFill/>
          <a:ln w="9525">
            <a:solidFill>
              <a:schemeClr val="tx1"/>
            </a:solidFill>
            <a:round/>
            <a:headEnd/>
            <a:tailEnd/>
          </a:ln>
          <a:effectLst/>
        </p:spPr>
        <p:txBody>
          <a:bodyPr anchor="ctr">
            <a:spAutoFit/>
          </a:bodyPr>
          <a:lstStyle/>
          <a:p>
            <a:endParaRPr lang="en-US"/>
          </a:p>
        </p:txBody>
      </p:sp>
      <p:sp>
        <p:nvSpPr>
          <p:cNvPr id="1094674" name="Text Box 18"/>
          <p:cNvSpPr txBox="1">
            <a:spLocks noChangeArrowheads="1"/>
          </p:cNvSpPr>
          <p:nvPr/>
        </p:nvSpPr>
        <p:spPr bwMode="auto">
          <a:xfrm>
            <a:off x="1203325" y="2605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lung</a:t>
            </a:r>
          </a:p>
        </p:txBody>
      </p:sp>
      <p:sp>
        <p:nvSpPr>
          <p:cNvPr id="1094675" name="Line 19"/>
          <p:cNvSpPr>
            <a:spLocks noChangeShapeType="1"/>
          </p:cNvSpPr>
          <p:nvPr/>
        </p:nvSpPr>
        <p:spPr bwMode="auto">
          <a:xfrm>
            <a:off x="2514600" y="2819400"/>
            <a:ext cx="1219200" cy="0"/>
          </a:xfrm>
          <a:prstGeom prst="line">
            <a:avLst/>
          </a:prstGeom>
          <a:noFill/>
          <a:ln w="9525">
            <a:solidFill>
              <a:schemeClr val="tx1"/>
            </a:solidFill>
            <a:round/>
            <a:headEnd/>
            <a:tailEnd/>
          </a:ln>
          <a:effectLst/>
        </p:spPr>
        <p:txBody>
          <a:bodyPr anchor="ctr">
            <a:spAutoFit/>
          </a:bodyPr>
          <a:lstStyle/>
          <a:p>
            <a:endParaRPr lang="en-US"/>
          </a:p>
        </p:txBody>
      </p:sp>
      <p:sp>
        <p:nvSpPr>
          <p:cNvPr id="1094676" name="Text Box 20"/>
          <p:cNvSpPr txBox="1">
            <a:spLocks noChangeArrowheads="1"/>
          </p:cNvSpPr>
          <p:nvPr/>
        </p:nvSpPr>
        <p:spPr bwMode="auto">
          <a:xfrm>
            <a:off x="762000" y="3048000"/>
            <a:ext cx="1616075"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atrium</a:t>
            </a:r>
          </a:p>
        </p:txBody>
      </p:sp>
      <p:sp>
        <p:nvSpPr>
          <p:cNvPr id="1094677" name="Line 21"/>
          <p:cNvSpPr>
            <a:spLocks noChangeShapeType="1"/>
          </p:cNvSpPr>
          <p:nvPr/>
        </p:nvSpPr>
        <p:spPr bwMode="auto">
          <a:xfrm>
            <a:off x="2438400" y="3505200"/>
            <a:ext cx="1905000" cy="0"/>
          </a:xfrm>
          <a:prstGeom prst="line">
            <a:avLst/>
          </a:prstGeom>
          <a:noFill/>
          <a:ln w="9525">
            <a:solidFill>
              <a:schemeClr val="tx1"/>
            </a:solidFill>
            <a:round/>
            <a:headEnd/>
            <a:tailEnd/>
          </a:ln>
          <a:effectLst/>
        </p:spPr>
        <p:txBody>
          <a:bodyPr anchor="ctr">
            <a:spAutoFit/>
          </a:bodyPr>
          <a:lstStyle/>
          <a:p>
            <a:endParaRPr lang="en-US"/>
          </a:p>
        </p:txBody>
      </p:sp>
      <p:sp>
        <p:nvSpPr>
          <p:cNvPr id="1094678" name="Text Box 22"/>
          <p:cNvSpPr txBox="1">
            <a:spLocks noChangeArrowheads="1"/>
          </p:cNvSpPr>
          <p:nvPr/>
        </p:nvSpPr>
        <p:spPr bwMode="auto">
          <a:xfrm>
            <a:off x="685800" y="3505200"/>
            <a:ext cx="1981200"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ventricle</a:t>
            </a:r>
          </a:p>
        </p:txBody>
      </p:sp>
      <p:sp>
        <p:nvSpPr>
          <p:cNvPr id="1094679" name="Line 23"/>
          <p:cNvSpPr>
            <a:spLocks noChangeShapeType="1"/>
          </p:cNvSpPr>
          <p:nvPr/>
        </p:nvSpPr>
        <p:spPr bwMode="auto">
          <a:xfrm>
            <a:off x="2590800" y="3886200"/>
            <a:ext cx="2286000" cy="0"/>
          </a:xfrm>
          <a:prstGeom prst="line">
            <a:avLst/>
          </a:prstGeom>
          <a:noFill/>
          <a:ln w="9525">
            <a:solidFill>
              <a:schemeClr val="tx1"/>
            </a:solidFill>
            <a:round/>
            <a:headEnd/>
            <a:tailEnd/>
          </a:ln>
          <a:effectLst/>
        </p:spPr>
        <p:txBody>
          <a:bodyPr anchor="ctr">
            <a:spAutoFit/>
          </a:bodyPr>
          <a:lstStyle/>
          <a:p>
            <a:endParaRPr lang="en-US"/>
          </a:p>
        </p:txBody>
      </p:sp>
      <p:sp>
        <p:nvSpPr>
          <p:cNvPr id="1094680" name="Text Box 24"/>
          <p:cNvSpPr txBox="1">
            <a:spLocks noChangeArrowheads="1"/>
          </p:cNvSpPr>
          <p:nvPr/>
        </p:nvSpPr>
        <p:spPr bwMode="auto">
          <a:xfrm>
            <a:off x="787400" y="3930650"/>
            <a:ext cx="1981200"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coronary artery</a:t>
            </a:r>
          </a:p>
        </p:txBody>
      </p:sp>
      <p:sp>
        <p:nvSpPr>
          <p:cNvPr id="1094681" name="Line 25"/>
          <p:cNvSpPr>
            <a:spLocks noChangeShapeType="1"/>
          </p:cNvSpPr>
          <p:nvPr/>
        </p:nvSpPr>
        <p:spPr bwMode="auto">
          <a:xfrm flipH="1">
            <a:off x="2540000" y="4114800"/>
            <a:ext cx="1752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82" name="Line 26"/>
          <p:cNvSpPr>
            <a:spLocks noChangeShapeType="1"/>
          </p:cNvSpPr>
          <p:nvPr/>
        </p:nvSpPr>
        <p:spPr bwMode="auto">
          <a:xfrm flipH="1" flipV="1">
            <a:off x="2362200" y="3810000"/>
            <a:ext cx="2286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683" name="Line 27"/>
          <p:cNvSpPr>
            <a:spLocks noChangeShapeType="1"/>
          </p:cNvSpPr>
          <p:nvPr/>
        </p:nvSpPr>
        <p:spPr bwMode="auto">
          <a:xfrm flipH="1" flipV="1">
            <a:off x="2209800" y="3352800"/>
            <a:ext cx="2286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94684" name="Text Box 28"/>
          <p:cNvSpPr txBox="1">
            <a:spLocks noChangeArrowheads="1"/>
          </p:cNvSpPr>
          <p:nvPr/>
        </p:nvSpPr>
        <p:spPr bwMode="auto">
          <a:xfrm>
            <a:off x="762000" y="5378450"/>
            <a:ext cx="17684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Cut edge of pericardium</a:t>
            </a:r>
          </a:p>
        </p:txBody>
      </p:sp>
      <p:sp>
        <p:nvSpPr>
          <p:cNvPr id="1094685" name="Line 29"/>
          <p:cNvSpPr>
            <a:spLocks noChangeShapeType="1"/>
          </p:cNvSpPr>
          <p:nvPr/>
        </p:nvSpPr>
        <p:spPr bwMode="auto">
          <a:xfrm flipH="1">
            <a:off x="2286000" y="4343400"/>
            <a:ext cx="2057400" cy="1219200"/>
          </a:xfrm>
          <a:prstGeom prst="line">
            <a:avLst/>
          </a:prstGeom>
          <a:noFill/>
          <a:ln w="9525">
            <a:solidFill>
              <a:schemeClr val="tx1"/>
            </a:solidFill>
            <a:round/>
            <a:headEnd/>
            <a:tailEnd/>
          </a:ln>
          <a:effectLst/>
        </p:spPr>
        <p:txBody>
          <a:bodyPr anchor="ctr">
            <a:spAutoFit/>
          </a:bodyPr>
          <a:lstStyle/>
          <a:p>
            <a:endParaRPr lang="en-US"/>
          </a:p>
        </p:txBody>
      </p:sp>
      <p:sp>
        <p:nvSpPr>
          <p:cNvPr id="1094686" name="Text Box 30"/>
          <p:cNvSpPr txBox="1">
            <a:spLocks noChangeArrowheads="1"/>
          </p:cNvSpPr>
          <p:nvPr/>
        </p:nvSpPr>
        <p:spPr bwMode="auto">
          <a:xfrm>
            <a:off x="3641725" y="5362575"/>
            <a:ext cx="1616075" cy="395288"/>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Diaphragm</a:t>
            </a:r>
          </a:p>
        </p:txBody>
      </p:sp>
      <p:sp>
        <p:nvSpPr>
          <p:cNvPr id="1094688" name="Text Box 32"/>
          <p:cNvSpPr txBox="1">
            <a:spLocks noChangeArrowheads="1"/>
          </p:cNvSpPr>
          <p:nvPr/>
        </p:nvSpPr>
        <p:spPr bwMode="auto">
          <a:xfrm>
            <a:off x="6816725" y="4991100"/>
            <a:ext cx="1311275" cy="976313"/>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coronary artery</a:t>
            </a:r>
          </a:p>
        </p:txBody>
      </p:sp>
      <p:sp>
        <p:nvSpPr>
          <p:cNvPr id="1094689" name="Line 33"/>
          <p:cNvSpPr>
            <a:spLocks noChangeShapeType="1"/>
          </p:cNvSpPr>
          <p:nvPr/>
        </p:nvSpPr>
        <p:spPr bwMode="auto">
          <a:xfrm>
            <a:off x="5156200" y="4381500"/>
            <a:ext cx="1752600" cy="990600"/>
          </a:xfrm>
          <a:prstGeom prst="line">
            <a:avLst/>
          </a:prstGeom>
          <a:noFill/>
          <a:ln w="9525">
            <a:solidFill>
              <a:schemeClr val="tx1"/>
            </a:solidFill>
            <a:round/>
            <a:headEnd/>
            <a:tailEnd/>
          </a:ln>
          <a:effectLst/>
        </p:spPr>
        <p:txBody>
          <a:bodyPr anchor="ctr">
            <a:spAutoFit/>
          </a:bodyPr>
          <a:lstStyle/>
          <a:p>
            <a:endParaRPr lang="en-US"/>
          </a:p>
        </p:txBody>
      </p:sp>
      <p:sp>
        <p:nvSpPr>
          <p:cNvPr id="1094690" name="Line 34"/>
          <p:cNvSpPr>
            <a:spLocks noChangeShapeType="1"/>
          </p:cNvSpPr>
          <p:nvPr/>
        </p:nvSpPr>
        <p:spPr bwMode="auto">
          <a:xfrm>
            <a:off x="4267200" y="50673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094691" name="Text Box 35"/>
          <p:cNvSpPr txBox="1">
            <a:spLocks noChangeArrowheads="1"/>
          </p:cNvSpPr>
          <p:nvPr/>
        </p:nvSpPr>
        <p:spPr bwMode="auto">
          <a:xfrm>
            <a:off x="6994525" y="4510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lung</a:t>
            </a:r>
          </a:p>
        </p:txBody>
      </p:sp>
      <p:sp>
        <p:nvSpPr>
          <p:cNvPr id="1094692" name="Line 36"/>
          <p:cNvSpPr>
            <a:spLocks noChangeShapeType="1"/>
          </p:cNvSpPr>
          <p:nvPr/>
        </p:nvSpPr>
        <p:spPr bwMode="auto">
          <a:xfrm>
            <a:off x="6096000" y="4675188"/>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93" name="Text Box 37"/>
          <p:cNvSpPr txBox="1">
            <a:spLocks noChangeArrowheads="1"/>
          </p:cNvSpPr>
          <p:nvPr/>
        </p:nvSpPr>
        <p:spPr bwMode="auto">
          <a:xfrm>
            <a:off x="6816725" y="40147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Rib (cut)</a:t>
            </a:r>
          </a:p>
        </p:txBody>
      </p:sp>
      <p:sp>
        <p:nvSpPr>
          <p:cNvPr id="1094694" name="Line 38"/>
          <p:cNvSpPr>
            <a:spLocks noChangeShapeType="1"/>
          </p:cNvSpPr>
          <p:nvPr/>
        </p:nvSpPr>
        <p:spPr bwMode="auto">
          <a:xfrm flipV="1">
            <a:off x="6502400" y="4191000"/>
            <a:ext cx="381000" cy="0"/>
          </a:xfrm>
          <a:prstGeom prst="line">
            <a:avLst/>
          </a:prstGeom>
          <a:noFill/>
          <a:ln w="9525">
            <a:solidFill>
              <a:schemeClr val="tx1"/>
            </a:solidFill>
            <a:round/>
            <a:headEnd/>
            <a:tailEnd/>
          </a:ln>
          <a:effectLst/>
        </p:spPr>
        <p:txBody>
          <a:bodyPr anchor="ctr">
            <a:spAutoFit/>
          </a:bodyPr>
          <a:lstStyle/>
          <a:p>
            <a:endParaRPr lang="en-US"/>
          </a:p>
        </p:txBody>
      </p:sp>
      <p:sp>
        <p:nvSpPr>
          <p:cNvPr id="1094695" name="Text Box 39"/>
          <p:cNvSpPr txBox="1">
            <a:spLocks noChangeArrowheads="1"/>
          </p:cNvSpPr>
          <p:nvPr/>
        </p:nvSpPr>
        <p:spPr bwMode="auto">
          <a:xfrm>
            <a:off x="6896100" y="3709988"/>
            <a:ext cx="1981200"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ventricle</a:t>
            </a:r>
          </a:p>
        </p:txBody>
      </p:sp>
      <p:sp>
        <p:nvSpPr>
          <p:cNvPr id="1094696" name="Line 40"/>
          <p:cNvSpPr>
            <a:spLocks noChangeShapeType="1"/>
          </p:cNvSpPr>
          <p:nvPr/>
        </p:nvSpPr>
        <p:spPr bwMode="auto">
          <a:xfrm flipV="1">
            <a:off x="5257800" y="4038600"/>
            <a:ext cx="1600200" cy="0"/>
          </a:xfrm>
          <a:prstGeom prst="line">
            <a:avLst/>
          </a:prstGeom>
          <a:noFill/>
          <a:ln w="9525">
            <a:solidFill>
              <a:schemeClr val="tx1"/>
            </a:solidFill>
            <a:round/>
            <a:headEnd/>
            <a:tailEnd/>
          </a:ln>
          <a:effectLst/>
        </p:spPr>
        <p:txBody>
          <a:bodyPr anchor="ctr">
            <a:spAutoFit/>
          </a:bodyPr>
          <a:lstStyle/>
          <a:p>
            <a:endParaRPr lang="en-US"/>
          </a:p>
        </p:txBody>
      </p:sp>
      <p:sp>
        <p:nvSpPr>
          <p:cNvPr id="1094697" name="Text Box 41"/>
          <p:cNvSpPr txBox="1">
            <a:spLocks noChangeArrowheads="1"/>
          </p:cNvSpPr>
          <p:nvPr/>
        </p:nvSpPr>
        <p:spPr bwMode="auto">
          <a:xfrm>
            <a:off x="7010400" y="3429000"/>
            <a:ext cx="1981200" cy="427037"/>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Left atrium</a:t>
            </a:r>
          </a:p>
        </p:txBody>
      </p:sp>
      <p:sp>
        <p:nvSpPr>
          <p:cNvPr id="1094698" name="Line 42"/>
          <p:cNvSpPr>
            <a:spLocks noChangeShapeType="1"/>
          </p:cNvSpPr>
          <p:nvPr/>
        </p:nvSpPr>
        <p:spPr bwMode="auto">
          <a:xfrm flipV="1">
            <a:off x="5029200" y="3581400"/>
            <a:ext cx="1752600" cy="0"/>
          </a:xfrm>
          <a:prstGeom prst="line">
            <a:avLst/>
          </a:prstGeom>
          <a:noFill/>
          <a:ln w="9525">
            <a:solidFill>
              <a:schemeClr val="tx1"/>
            </a:solidFill>
            <a:round/>
            <a:headEnd/>
            <a:tailEnd/>
          </a:ln>
          <a:effectLst/>
        </p:spPr>
        <p:txBody>
          <a:bodyPr anchor="ctr">
            <a:spAutoFit/>
          </a:bodyPr>
          <a:lstStyle/>
          <a:p>
            <a:endParaRPr lang="en-US"/>
          </a:p>
        </p:txBody>
      </p:sp>
      <p:sp>
        <p:nvSpPr>
          <p:cNvPr id="1094699" name="Line 43"/>
          <p:cNvSpPr>
            <a:spLocks noChangeShapeType="1"/>
          </p:cNvSpPr>
          <p:nvPr/>
        </p:nvSpPr>
        <p:spPr bwMode="auto">
          <a:xfrm flipV="1">
            <a:off x="6858000" y="3962400"/>
            <a:ext cx="762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701" name="Text Box 45"/>
          <p:cNvSpPr txBox="1">
            <a:spLocks noChangeArrowheads="1"/>
          </p:cNvSpPr>
          <p:nvPr/>
        </p:nvSpPr>
        <p:spPr bwMode="auto">
          <a:xfrm>
            <a:off x="7010400" y="2895600"/>
            <a:ext cx="2743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Pulmonary trunk</a:t>
            </a:r>
          </a:p>
        </p:txBody>
      </p:sp>
      <p:sp>
        <p:nvSpPr>
          <p:cNvPr id="1094702" name="Line 46"/>
          <p:cNvSpPr>
            <a:spLocks noChangeShapeType="1"/>
          </p:cNvSpPr>
          <p:nvPr/>
        </p:nvSpPr>
        <p:spPr bwMode="auto">
          <a:xfrm>
            <a:off x="5029200" y="3124200"/>
            <a:ext cx="1676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703" name="Text Box 47"/>
          <p:cNvSpPr txBox="1">
            <a:spLocks noChangeArrowheads="1"/>
          </p:cNvSpPr>
          <p:nvPr/>
        </p:nvSpPr>
        <p:spPr bwMode="auto">
          <a:xfrm>
            <a:off x="6934200" y="2667000"/>
            <a:ext cx="1981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Arch of aorta</a:t>
            </a:r>
          </a:p>
        </p:txBody>
      </p:sp>
      <p:sp>
        <p:nvSpPr>
          <p:cNvPr id="1094704" name="Line 48"/>
          <p:cNvSpPr>
            <a:spLocks noChangeShapeType="1"/>
          </p:cNvSpPr>
          <p:nvPr/>
        </p:nvSpPr>
        <p:spPr bwMode="auto">
          <a:xfrm>
            <a:off x="4800600" y="2819400"/>
            <a:ext cx="17526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94705" name="Picture 49" descr="audio image blue">
            <a:hlinkClick r:id="" action="ppaction://noaction">
              <a:snd r:embed="rId14" name="37-slide 78 audio.WAV"/>
            </a:hlinkClick>
          </p:cNvPr>
          <p:cNvPicPr>
            <a:picLocks noChangeAspect="1" noChangeArrowheads="1"/>
          </p:cNvPicPr>
          <p:nvPr/>
        </p:nvPicPr>
        <p:blipFill>
          <a:blip r:embed="rId15" cstate="print"/>
          <a:srcRect/>
          <a:stretch>
            <a:fillRect/>
          </a:stretch>
        </p:blipFill>
        <p:spPr bwMode="auto">
          <a:xfrm>
            <a:off x="34290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4705"/>
                                        </p:tgtEl>
                                        <p:attrNameLst>
                                          <p:attrName>style.visibility</p:attrName>
                                        </p:attrNameLst>
                                      </p:cBhvr>
                                      <p:to>
                                        <p:strVal val="visible"/>
                                      </p:to>
                                    </p:set>
                                    <p:animEffect transition="in" filter="box(out)">
                                      <p:cBhvr>
                                        <p:cTn id="7" dur="500"/>
                                        <p:tgtEl>
                                          <p:spTgt spid="10947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4660"/>
                                        </p:tgtEl>
                                        <p:attrNameLst>
                                          <p:attrName>style.visibility</p:attrName>
                                        </p:attrNameLst>
                                      </p:cBhvr>
                                      <p:to>
                                        <p:strVal val="visible"/>
                                      </p:to>
                                    </p:set>
                                    <p:animEffect transition="in" filter="box(out)">
                                      <p:cBhvr>
                                        <p:cTn id="11" dur="500"/>
                                        <p:tgtEl>
                                          <p:spTgt spid="1094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726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727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727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727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07273" name="Text Box 9"/>
          <p:cNvSpPr txBox="1">
            <a:spLocks noChangeArrowheads="1"/>
          </p:cNvSpPr>
          <p:nvPr/>
        </p:nvSpPr>
        <p:spPr bwMode="auto">
          <a:xfrm>
            <a:off x="330200" y="2389188"/>
            <a:ext cx="3390900" cy="1573212"/>
          </a:xfrm>
          <a:prstGeom prst="rect">
            <a:avLst/>
          </a:prstGeom>
          <a:noFill/>
          <a:ln w="9525">
            <a:noFill/>
            <a:miter lim="800000"/>
            <a:headEnd/>
            <a:tailEnd/>
          </a:ln>
          <a:effectLst/>
        </p:spPr>
        <p:txBody>
          <a:bodyPr>
            <a:spAutoFit/>
          </a:bodyPr>
          <a:lstStyle/>
          <a:p>
            <a:pPr algn="ctr"/>
            <a:r>
              <a:rPr lang="en-US" sz="3600">
                <a:solidFill>
                  <a:schemeClr val="tx2"/>
                </a:solidFill>
                <a:latin typeface="Times" charset="0"/>
              </a:rPr>
              <a:t>How the Human Body Responds to Heat</a:t>
            </a:r>
          </a:p>
        </p:txBody>
      </p:sp>
      <p:pic>
        <p:nvPicPr>
          <p:cNvPr id="90727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727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07277" name="Picture 13" descr="How body responds to heat"/>
          <p:cNvPicPr>
            <a:picLocks noChangeAspect="1" noChangeArrowheads="1"/>
          </p:cNvPicPr>
          <p:nvPr/>
        </p:nvPicPr>
        <p:blipFill>
          <a:blip r:embed="rId12" cstate="print"/>
          <a:srcRect/>
          <a:stretch>
            <a:fillRect/>
          </a:stretch>
        </p:blipFill>
        <p:spPr bwMode="auto">
          <a:xfrm>
            <a:off x="3695700" y="762000"/>
            <a:ext cx="2794000" cy="4953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727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7269"/>
                                        </p:tgtEl>
                                        <p:attrNameLst>
                                          <p:attrName>style.visibility</p:attrName>
                                        </p:attrNameLst>
                                      </p:cBhvr>
                                      <p:to>
                                        <p:strVal val="visible"/>
                                      </p:to>
                                    </p:set>
                                    <p:animEffect transition="in" filter="box(out)">
                                      <p:cBhvr>
                                        <p:cTn id="10"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2"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37.1</a:t>
            </a:r>
            <a:endParaRPr lang="en-US" dirty="0"/>
          </a:p>
        </p:txBody>
      </p:sp>
      <p:sp>
        <p:nvSpPr>
          <p:cNvPr id="3" name="Content Placeholder 2"/>
          <p:cNvSpPr>
            <a:spLocks noGrp="1"/>
          </p:cNvSpPr>
          <p:nvPr>
            <p:ph idx="1"/>
          </p:nvPr>
        </p:nvSpPr>
        <p:spPr/>
        <p:txBody>
          <a:bodyPr/>
          <a:lstStyle/>
          <a:p>
            <a:r>
              <a:rPr lang="en-US" dirty="0" smtClean="0"/>
              <a:t>Copy the table &amp; answer the questions 1 – 3</a:t>
            </a:r>
          </a:p>
          <a:p>
            <a:r>
              <a:rPr lang="en-US" dirty="0" smtClean="0"/>
              <a:t>Prepare to discuss them as a class.</a:t>
            </a:r>
          </a:p>
          <a:p>
            <a:r>
              <a:rPr lang="en-US" dirty="0" smtClean="0"/>
              <a:t>Pulse </a:t>
            </a:r>
            <a:r>
              <a:rPr lang="en-US" dirty="0" err="1" smtClean="0"/>
              <a:t>Oximeter</a:t>
            </a:r>
            <a:endParaRPr lang="en-US" dirty="0" smtClean="0"/>
          </a:p>
          <a:p>
            <a:r>
              <a:rPr lang="en-US" dirty="0" err="1" smtClean="0"/>
              <a:t>Sphigmomenometer</a:t>
            </a:r>
            <a:endParaRPr lang="en-US" dirty="0" smtClean="0"/>
          </a:p>
          <a:p>
            <a:r>
              <a:rPr lang="en-US" dirty="0" smtClean="0"/>
              <a:t>Blood Pressure cuff</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2800" dirty="0" smtClean="0"/>
              <a:t>12/17 The Circulatory System CH 37.2</a:t>
            </a:r>
            <a:br>
              <a:rPr lang="en-US" sz="2800" dirty="0" smtClean="0"/>
            </a:br>
            <a:r>
              <a:rPr lang="en-US" sz="2800" dirty="0" smtClean="0"/>
              <a:t>Obj. TSW learn about the types and components of blood,  and the parts of the Circulatory system by doing an exercise activity. P. 76 NB </a:t>
            </a:r>
            <a:endParaRPr lang="en-US" sz="2800" dirty="0"/>
          </a:p>
        </p:txBody>
      </p:sp>
      <p:sp>
        <p:nvSpPr>
          <p:cNvPr id="3" name="Content Placeholder 2"/>
          <p:cNvSpPr>
            <a:spLocks noGrp="1"/>
          </p:cNvSpPr>
          <p:nvPr>
            <p:ph idx="1"/>
          </p:nvPr>
        </p:nvSpPr>
        <p:spPr>
          <a:xfrm>
            <a:off x="3657600" y="1524000"/>
            <a:ext cx="5486400" cy="4602163"/>
          </a:xfrm>
        </p:spPr>
        <p:txBody>
          <a:bodyPr/>
          <a:lstStyle/>
          <a:p>
            <a:pPr marL="514350" indent="-514350">
              <a:buFont typeface="+mj-lt"/>
              <a:buAutoNum type="arabicPeriod"/>
            </a:pPr>
            <a:r>
              <a:rPr lang="en-US" dirty="0" smtClean="0"/>
              <a:t>What are the components to the Blood?</a:t>
            </a:r>
          </a:p>
          <a:p>
            <a:pPr marL="514350" indent="-514350">
              <a:buFont typeface="+mj-lt"/>
              <a:buAutoNum type="arabicPeriod"/>
            </a:pPr>
            <a:r>
              <a:rPr lang="en-US" dirty="0" smtClean="0"/>
              <a:t>Identify and explain the difference between two  main types of blood cells.</a:t>
            </a:r>
          </a:p>
          <a:p>
            <a:pPr marL="514350" indent="-514350">
              <a:buFont typeface="+mj-lt"/>
              <a:buAutoNum type="arabicPeriod"/>
            </a:pPr>
            <a:r>
              <a:rPr lang="en-US" dirty="0" smtClean="0"/>
              <a:t>What are the blood types, how do you determine inheritance with </a:t>
            </a:r>
            <a:r>
              <a:rPr lang="en-US" dirty="0" err="1" smtClean="0"/>
              <a:t>Rh</a:t>
            </a:r>
            <a:r>
              <a:rPr lang="en-US" dirty="0" smtClean="0"/>
              <a:t> factors? </a:t>
            </a:r>
            <a:endParaRPr lang="en-US" dirty="0"/>
          </a:p>
        </p:txBody>
      </p:sp>
      <p:pic>
        <p:nvPicPr>
          <p:cNvPr id="4" name="Picture 21" descr="fig"/>
          <p:cNvPicPr>
            <a:picLocks noChangeAspect="1" noChangeArrowheads="1"/>
          </p:cNvPicPr>
          <p:nvPr/>
        </p:nvPicPr>
        <p:blipFill>
          <a:blip r:embed="rId2" cstate="print"/>
          <a:srcRect/>
          <a:stretch>
            <a:fillRect/>
          </a:stretch>
        </p:blipFill>
        <p:spPr bwMode="auto">
          <a:xfrm>
            <a:off x="0" y="1676400"/>
            <a:ext cx="3663950" cy="414020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1" name="Picture 21" descr="fig"/>
          <p:cNvPicPr>
            <a:picLocks noChangeAspect="1" noChangeArrowheads="1"/>
          </p:cNvPicPr>
          <p:nvPr/>
        </p:nvPicPr>
        <p:blipFill>
          <a:blip r:embed="rId2" cstate="print"/>
          <a:srcRect/>
          <a:stretch>
            <a:fillRect/>
          </a:stretch>
        </p:blipFill>
        <p:spPr bwMode="auto">
          <a:xfrm>
            <a:off x="858838" y="1676400"/>
            <a:ext cx="3663950" cy="4140200"/>
          </a:xfrm>
          <a:prstGeom prst="rect">
            <a:avLst/>
          </a:prstGeom>
          <a:noFill/>
        </p:spPr>
      </p:pic>
      <p:sp>
        <p:nvSpPr>
          <p:cNvPr id="10956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5683" name="Text Box 3"/>
          <p:cNvSpPr txBox="1">
            <a:spLocks noChangeArrowheads="1"/>
          </p:cNvSpPr>
          <p:nvPr/>
        </p:nvSpPr>
        <p:spPr bwMode="auto">
          <a:xfrm>
            <a:off x="609600" y="785813"/>
            <a:ext cx="786765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Heartbeat regulation</a:t>
            </a:r>
          </a:p>
        </p:txBody>
      </p:sp>
      <p:pic>
        <p:nvPicPr>
          <p:cNvPr id="10956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56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56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56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568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568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569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569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5692" name="Rectangle 12"/>
          <p:cNvSpPr>
            <a:spLocks noChangeArrowheads="1"/>
          </p:cNvSpPr>
          <p:nvPr/>
        </p:nvSpPr>
        <p:spPr bwMode="auto">
          <a:xfrm>
            <a:off x="4443413" y="1524000"/>
            <a:ext cx="4014787" cy="237966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heart rate is set by the pacemaker, a bundle of nerve cells located at the top of the right atrium.</a:t>
            </a:r>
            <a:endParaRPr lang="en-US" altLang="en-US" sz="3200" i="1">
              <a:solidFill>
                <a:schemeClr val="tx1"/>
              </a:solidFill>
              <a:latin typeface="Times" charset="0"/>
            </a:endParaRPr>
          </a:p>
        </p:txBody>
      </p:sp>
      <p:sp>
        <p:nvSpPr>
          <p:cNvPr id="1095693" name="Rectangle 13"/>
          <p:cNvSpPr>
            <a:spLocks noChangeArrowheads="1"/>
          </p:cNvSpPr>
          <p:nvPr/>
        </p:nvSpPr>
        <p:spPr bwMode="auto">
          <a:xfrm>
            <a:off x="4470400" y="4019550"/>
            <a:ext cx="4292600" cy="19415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This pacemaker generates an electrical impulse that spreads over both atria.</a:t>
            </a:r>
            <a:endParaRPr lang="en-US" altLang="en-US" sz="3200" i="1">
              <a:solidFill>
                <a:schemeClr val="tx1"/>
              </a:solidFill>
              <a:latin typeface="Times" charset="0"/>
            </a:endParaRPr>
          </a:p>
        </p:txBody>
      </p:sp>
      <p:sp>
        <p:nvSpPr>
          <p:cNvPr id="1095696" name="Text Box 16"/>
          <p:cNvSpPr txBox="1">
            <a:spLocks noChangeArrowheads="1"/>
          </p:cNvSpPr>
          <p:nvPr/>
        </p:nvSpPr>
        <p:spPr bwMode="auto">
          <a:xfrm>
            <a:off x="212725" y="2208213"/>
            <a:ext cx="1616075" cy="976312"/>
          </a:xfrm>
          <a:prstGeom prst="rect">
            <a:avLst/>
          </a:prstGeom>
          <a:noFill/>
          <a:ln w="9525">
            <a:noFill/>
            <a:miter lim="800000"/>
            <a:headEnd/>
            <a:tailEnd/>
          </a:ln>
          <a:effectLst/>
        </p:spPr>
        <p:txBody>
          <a:bodyPr>
            <a:spAutoFit/>
          </a:bodyPr>
          <a:lstStyle/>
          <a:p>
            <a:pPr algn="ctr"/>
            <a:r>
              <a:rPr lang="en-US" altLang="en-US" sz="2000">
                <a:solidFill>
                  <a:schemeClr val="tx1"/>
                </a:solidFill>
                <a:latin typeface="Times" charset="0"/>
              </a:rPr>
              <a:t>Sinoatrial node (Pacemaker)</a:t>
            </a:r>
          </a:p>
        </p:txBody>
      </p:sp>
      <p:sp>
        <p:nvSpPr>
          <p:cNvPr id="1095697" name="Line 17"/>
          <p:cNvSpPr>
            <a:spLocks noChangeShapeType="1"/>
          </p:cNvSpPr>
          <p:nvPr/>
        </p:nvSpPr>
        <p:spPr bwMode="auto">
          <a:xfrm flipH="1" flipV="1">
            <a:off x="914400" y="3048000"/>
            <a:ext cx="533400" cy="228600"/>
          </a:xfrm>
          <a:prstGeom prst="line">
            <a:avLst/>
          </a:prstGeom>
          <a:noFill/>
          <a:ln w="9525">
            <a:solidFill>
              <a:schemeClr val="tx1"/>
            </a:solidFill>
            <a:round/>
            <a:headEnd/>
            <a:tailEnd/>
          </a:ln>
          <a:effectLst/>
        </p:spPr>
        <p:txBody>
          <a:bodyPr anchor="ctr">
            <a:spAutoFit/>
          </a:bodyPr>
          <a:lstStyle/>
          <a:p>
            <a:endParaRPr lang="en-US"/>
          </a:p>
        </p:txBody>
      </p:sp>
      <p:sp>
        <p:nvSpPr>
          <p:cNvPr id="1095699" name="Text Box 19"/>
          <p:cNvSpPr txBox="1">
            <a:spLocks noChangeArrowheads="1"/>
          </p:cNvSpPr>
          <p:nvPr/>
        </p:nvSpPr>
        <p:spPr bwMode="auto">
          <a:xfrm>
            <a:off x="304800" y="5226050"/>
            <a:ext cx="1828800" cy="701675"/>
          </a:xfrm>
          <a:prstGeom prst="rect">
            <a:avLst/>
          </a:prstGeom>
          <a:noFill/>
          <a:ln w="9525">
            <a:noFill/>
            <a:miter lim="800000"/>
            <a:headEnd/>
            <a:tailEnd/>
          </a:ln>
          <a:effectLst/>
        </p:spPr>
        <p:txBody>
          <a:bodyPr>
            <a:spAutoFit/>
          </a:bodyPr>
          <a:lstStyle/>
          <a:p>
            <a:r>
              <a:rPr lang="en-US" altLang="en-US" sz="2000">
                <a:solidFill>
                  <a:schemeClr val="tx1"/>
                </a:solidFill>
                <a:latin typeface="Times" charset="0"/>
              </a:rPr>
              <a:t>Atrioventricular node</a:t>
            </a:r>
          </a:p>
        </p:txBody>
      </p:sp>
      <p:sp>
        <p:nvSpPr>
          <p:cNvPr id="1095700" name="Line 20"/>
          <p:cNvSpPr>
            <a:spLocks noChangeShapeType="1"/>
          </p:cNvSpPr>
          <p:nvPr/>
        </p:nvSpPr>
        <p:spPr bwMode="auto">
          <a:xfrm flipH="1">
            <a:off x="1371600" y="3886200"/>
            <a:ext cx="838200" cy="1371600"/>
          </a:xfrm>
          <a:prstGeom prst="line">
            <a:avLst/>
          </a:prstGeom>
          <a:noFill/>
          <a:ln w="9525">
            <a:solidFill>
              <a:schemeClr val="tx1"/>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5693"/>
                                        </p:tgtEl>
                                        <p:attrNameLst>
                                          <p:attrName>style.visibility</p:attrName>
                                        </p:attrNameLst>
                                      </p:cBhvr>
                                      <p:to>
                                        <p:strVal val="visible"/>
                                      </p:to>
                                    </p:set>
                                    <p:animEffect transition="in" filter="box(out)">
                                      <p:cBhvr>
                                        <p:cTn id="7" dur="500"/>
                                        <p:tgtEl>
                                          <p:spTgt spid="10956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5684"/>
                                        </p:tgtEl>
                                        <p:attrNameLst>
                                          <p:attrName>style.visibility</p:attrName>
                                        </p:attrNameLst>
                                      </p:cBhvr>
                                      <p:to>
                                        <p:strVal val="visible"/>
                                      </p:to>
                                    </p:set>
                                    <p:animEffect transition="in" filter="box(out)">
                                      <p:cBhvr>
                                        <p:cTn id="11" dur="500"/>
                                        <p:tgtEl>
                                          <p:spTgt spid="109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3"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8755"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87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87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87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87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876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876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876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8763"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8764" name="Rectangle 12"/>
          <p:cNvSpPr>
            <a:spLocks noChangeArrowheads="1"/>
          </p:cNvSpPr>
          <p:nvPr/>
        </p:nvSpPr>
        <p:spPr bwMode="auto">
          <a:xfrm>
            <a:off x="685800" y="1774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Blood pressure</a:t>
            </a:r>
            <a:r>
              <a:rPr lang="en-US" altLang="en-US" sz="3200">
                <a:solidFill>
                  <a:schemeClr val="tx1"/>
                </a:solidFill>
                <a:latin typeface="Times" charset="0"/>
              </a:rPr>
              <a:t> is the force that the blood exerts on the blood vessels.</a:t>
            </a:r>
            <a:endParaRPr lang="en-US" altLang="en-US" sz="3200" i="1">
              <a:solidFill>
                <a:schemeClr val="tx1"/>
              </a:solidFill>
              <a:latin typeface="Times" charset="0"/>
            </a:endParaRPr>
          </a:p>
        </p:txBody>
      </p:sp>
      <p:sp>
        <p:nvSpPr>
          <p:cNvPr id="1098766" name="Rectangle 14"/>
          <p:cNvSpPr>
            <a:spLocks noChangeArrowheads="1"/>
          </p:cNvSpPr>
          <p:nvPr/>
        </p:nvSpPr>
        <p:spPr bwMode="auto">
          <a:xfrm>
            <a:off x="685800" y="30702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and falls as the heart contracts and then relaxes.</a:t>
            </a:r>
            <a:endParaRPr lang="en-US" altLang="en-US" sz="3200" i="1">
              <a:solidFill>
                <a:schemeClr val="tx1"/>
              </a:solidFill>
              <a:latin typeface="Times" charset="0"/>
            </a:endParaRPr>
          </a:p>
        </p:txBody>
      </p:sp>
      <p:sp>
        <p:nvSpPr>
          <p:cNvPr id="1098767" name="Rectangle 15"/>
          <p:cNvSpPr>
            <a:spLocks noChangeArrowheads="1"/>
          </p:cNvSpPr>
          <p:nvPr/>
        </p:nvSpPr>
        <p:spPr bwMode="auto">
          <a:xfrm>
            <a:off x="685800" y="43846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sharply when the ventricles contract, pushing blood through the arteries.</a:t>
            </a:r>
            <a:endParaRPr lang="en-US" altLang="en-US" sz="3200" i="1">
              <a:solidFill>
                <a:schemeClr val="tx1"/>
              </a:solidFill>
              <a:latin typeface="Times" charset="0"/>
            </a:endParaRPr>
          </a:p>
        </p:txBody>
      </p:sp>
      <p:pic>
        <p:nvPicPr>
          <p:cNvPr id="1098768" name="Picture 16" descr="audio image blue">
            <a:hlinkClick r:id="" action="ppaction://noaction">
              <a:snd r:embed="rId13" name="37-blood pressure.WAV"/>
            </a:hlinkClick>
          </p:cNvPr>
          <p:cNvPicPr>
            <a:picLocks noChangeAspect="1" noChangeArrowheads="1"/>
          </p:cNvPicPr>
          <p:nvPr/>
        </p:nvPicPr>
        <p:blipFill>
          <a:blip r:embed="rId14" cstate="print"/>
          <a:srcRect/>
          <a:stretch>
            <a:fillRect/>
          </a:stretch>
        </p:blipFill>
        <p:spPr bwMode="auto">
          <a:xfrm>
            <a:off x="5638800" y="228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8768"/>
                                        </p:tgtEl>
                                        <p:attrNameLst>
                                          <p:attrName>style.visibility</p:attrName>
                                        </p:attrNameLst>
                                      </p:cBhvr>
                                      <p:to>
                                        <p:strVal val="visible"/>
                                      </p:to>
                                    </p:set>
                                    <p:animEffect transition="in" filter="box(out)">
                                      <p:cBhvr>
                                        <p:cTn id="7" dur="500"/>
                                        <p:tgtEl>
                                          <p:spTgt spid="10987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98766"/>
                                        </p:tgtEl>
                                        <p:attrNameLst>
                                          <p:attrName>style.visibility</p:attrName>
                                        </p:attrNameLst>
                                      </p:cBhvr>
                                      <p:to>
                                        <p:strVal val="visible"/>
                                      </p:to>
                                    </p:set>
                                    <p:animEffect transition="in" filter="box(out)">
                                      <p:cBhvr>
                                        <p:cTn id="12" dur="500"/>
                                        <p:tgtEl>
                                          <p:spTgt spid="10987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98767"/>
                                        </p:tgtEl>
                                        <p:attrNameLst>
                                          <p:attrName>style.visibility</p:attrName>
                                        </p:attrNameLst>
                                      </p:cBhvr>
                                      <p:to>
                                        <p:strVal val="visible"/>
                                      </p:to>
                                    </p:set>
                                    <p:animEffect transition="in" filter="box(out)">
                                      <p:cBhvr>
                                        <p:cTn id="17" dur="500"/>
                                        <p:tgtEl>
                                          <p:spTgt spid="109876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98756"/>
                                        </p:tgtEl>
                                        <p:attrNameLst>
                                          <p:attrName>style.visibility</p:attrName>
                                        </p:attrNameLst>
                                      </p:cBhvr>
                                      <p:to>
                                        <p:strVal val="visible"/>
                                      </p:to>
                                    </p:set>
                                    <p:animEffect transition="in" filter="box(out)">
                                      <p:cBhvr>
                                        <p:cTn id="21" dur="500"/>
                                        <p:tgtEl>
                                          <p:spTgt spid="1098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66" grpId="0" autoUpdateAnimBg="0"/>
      <p:bldP spid="1098767"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9779"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97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97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97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97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97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97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978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9787"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9788" name="Rectangle 12"/>
          <p:cNvSpPr>
            <a:spLocks noChangeArrowheads="1"/>
          </p:cNvSpPr>
          <p:nvPr/>
        </p:nvSpPr>
        <p:spPr bwMode="auto">
          <a:xfrm>
            <a:off x="609600" y="1752600"/>
            <a:ext cx="7315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high pressure is called systolic pressure.</a:t>
            </a:r>
            <a:endParaRPr lang="en-US" altLang="en-US" sz="3200" i="1">
              <a:solidFill>
                <a:schemeClr val="tx1"/>
              </a:solidFill>
              <a:latin typeface="Times" charset="0"/>
            </a:endParaRPr>
          </a:p>
        </p:txBody>
      </p:sp>
      <p:sp>
        <p:nvSpPr>
          <p:cNvPr id="1099789" name="Rectangle 13"/>
          <p:cNvSpPr>
            <a:spLocks noChangeArrowheads="1"/>
          </p:cNvSpPr>
          <p:nvPr/>
        </p:nvSpPr>
        <p:spPr bwMode="auto">
          <a:xfrm>
            <a:off x="609600" y="3048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then drops dramatically as the ventricles relax.</a:t>
            </a:r>
            <a:endParaRPr lang="en-US" alt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9789"/>
                                        </p:tgtEl>
                                        <p:attrNameLst>
                                          <p:attrName>style.visibility</p:attrName>
                                        </p:attrNameLst>
                                      </p:cBhvr>
                                      <p:to>
                                        <p:strVal val="visible"/>
                                      </p:to>
                                    </p:set>
                                    <p:animEffect transition="in" filter="box(out)">
                                      <p:cBhvr>
                                        <p:cTn id="7" dur="500"/>
                                        <p:tgtEl>
                                          <p:spTgt spid="10997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9780"/>
                                        </p:tgtEl>
                                        <p:attrNameLst>
                                          <p:attrName>style.visibility</p:attrName>
                                        </p:attrNameLst>
                                      </p:cBhvr>
                                      <p:to>
                                        <p:strVal val="visible"/>
                                      </p:to>
                                    </p:set>
                                    <p:animEffect transition="in" filter="box(out)">
                                      <p:cBhvr>
                                        <p:cTn id="11" dur="500"/>
                                        <p:tgtEl>
                                          <p:spTgt spid="1099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78948" name="Text Box 4"/>
          <p:cNvSpPr txBox="1">
            <a:spLocks noChangeArrowheads="1"/>
          </p:cNvSpPr>
          <p:nvPr/>
        </p:nvSpPr>
        <p:spPr bwMode="auto">
          <a:xfrm>
            <a:off x="0" y="938213"/>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97894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78958" name="Rectangle 14"/>
          <p:cNvSpPr>
            <a:spLocks noChangeArrowheads="1"/>
          </p:cNvSpPr>
          <p:nvPr/>
        </p:nvSpPr>
        <p:spPr bwMode="auto">
          <a:xfrm>
            <a:off x="533400" y="1600200"/>
            <a:ext cx="8610600" cy="403187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Cuts or other openings in the skin surface allow bacteria to enter the body, so they must be repaired </a:t>
            </a:r>
            <a:r>
              <a:rPr lang="en-US" sz="3200" dirty="0" smtClean="0">
                <a:solidFill>
                  <a:schemeClr val="tx1"/>
                </a:solidFill>
                <a:latin typeface="Times" charset="0"/>
              </a:rPr>
              <a:t>quickly.  The skin responds 							to injury by producing new 					cells and signaling a 						response to fight infection.</a:t>
            </a:r>
          </a:p>
          <a:p>
            <a:pPr marL="4000500" lvl="8" indent="-342900">
              <a:buFontTx/>
              <a:buChar char="•"/>
            </a:pPr>
            <a:r>
              <a:rPr lang="en-US" sz="3200" dirty="0" smtClean="0">
                <a:latin typeface="Times" charset="0"/>
              </a:rPr>
              <a:t>Pathogens – bacteria or virus (microbes)</a:t>
            </a:r>
            <a:endParaRPr lang="en-US" sz="3200" dirty="0">
              <a:solidFill>
                <a:schemeClr val="tx1"/>
              </a:solidFill>
              <a:latin typeface="Times" charset="0"/>
            </a:endParaRPr>
          </a:p>
        </p:txBody>
      </p:sp>
      <p:pic>
        <p:nvPicPr>
          <p:cNvPr id="978961" name="Picture 17" descr="C34-03P person with cut"/>
          <p:cNvPicPr>
            <a:picLocks noChangeAspect="1" noChangeArrowheads="1"/>
          </p:cNvPicPr>
          <p:nvPr/>
        </p:nvPicPr>
        <p:blipFill>
          <a:blip r:embed="rId12" cstate="print">
            <a:lum bright="30000"/>
          </a:blip>
          <a:srcRect/>
          <a:stretch>
            <a:fillRect/>
          </a:stretch>
        </p:blipFill>
        <p:spPr bwMode="auto">
          <a:xfrm>
            <a:off x="0" y="3124200"/>
            <a:ext cx="4216400" cy="31623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8958"/>
                                        </p:tgtEl>
                                        <p:attrNameLst>
                                          <p:attrName>style.visibility</p:attrName>
                                        </p:attrNameLst>
                                      </p:cBhvr>
                                      <p:to>
                                        <p:strVal val="visible"/>
                                      </p:to>
                                    </p:set>
                                    <p:animEffect transition="in" filter="box(out)">
                                      <p:cBhvr>
                                        <p:cTn id="7" dur="500"/>
                                        <p:tgtEl>
                                          <p:spTgt spid="97895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8949"/>
                                        </p:tgtEl>
                                        <p:attrNameLst>
                                          <p:attrName>style.visibility</p:attrName>
                                        </p:attrNameLst>
                                      </p:cBhvr>
                                      <p:to>
                                        <p:strVal val="visible"/>
                                      </p:to>
                                    </p:set>
                                    <p:animEffect transition="in" filter="box(out)">
                                      <p:cBhvr>
                                        <p:cTn id="11"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58"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775" name="Picture 15" descr="fig"/>
          <p:cNvPicPr>
            <a:picLocks noChangeAspect="1" noChangeArrowheads="1"/>
          </p:cNvPicPr>
          <p:nvPr/>
        </p:nvPicPr>
        <p:blipFill>
          <a:blip r:embed="rId2" cstate="print"/>
          <a:srcRect/>
          <a:stretch>
            <a:fillRect/>
          </a:stretch>
        </p:blipFill>
        <p:spPr bwMode="auto">
          <a:xfrm>
            <a:off x="381000" y="2895600"/>
            <a:ext cx="7848600" cy="3048000"/>
          </a:xfrm>
          <a:prstGeom prst="rect">
            <a:avLst/>
          </a:prstGeom>
          <a:noFill/>
        </p:spPr>
      </p:pic>
      <p:sp>
        <p:nvSpPr>
          <p:cNvPr id="1141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1763" name="Text Box 3"/>
          <p:cNvSpPr txBox="1">
            <a:spLocks noChangeArrowheads="1"/>
          </p:cNvSpPr>
          <p:nvPr/>
        </p:nvSpPr>
        <p:spPr bwMode="auto">
          <a:xfrm>
            <a:off x="590550" y="762000"/>
            <a:ext cx="78676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14176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17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17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17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176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176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177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177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1774" name="Rectangle 14"/>
          <p:cNvSpPr>
            <a:spLocks noChangeArrowheads="1"/>
          </p:cNvSpPr>
          <p:nvPr/>
        </p:nvSpPr>
        <p:spPr bwMode="auto">
          <a:xfrm>
            <a:off x="609600" y="12954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lowest pressure occurs just before the ventricles contract again and is called diastolic pressure.</a:t>
            </a:r>
            <a:endParaRPr lang="en-US" altLang="en-US" sz="3200" i="1">
              <a:solidFill>
                <a:schemeClr val="tx1"/>
              </a:solidFill>
              <a:latin typeface="Times" charset="0"/>
            </a:endParaRPr>
          </a:p>
        </p:txBody>
      </p:sp>
      <p:sp>
        <p:nvSpPr>
          <p:cNvPr id="1141776" name="Text Box 16"/>
          <p:cNvSpPr txBox="1">
            <a:spLocks noChangeArrowheads="1"/>
          </p:cNvSpPr>
          <p:nvPr/>
        </p:nvSpPr>
        <p:spPr bwMode="auto">
          <a:xfrm>
            <a:off x="4403725" y="304641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41777" name="Text Box 17"/>
          <p:cNvSpPr txBox="1">
            <a:spLocks noChangeArrowheads="1"/>
          </p:cNvSpPr>
          <p:nvPr/>
        </p:nvSpPr>
        <p:spPr bwMode="auto">
          <a:xfrm>
            <a:off x="1255713" y="3000375"/>
            <a:ext cx="1106487" cy="284163"/>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Rubber cuff</a:t>
            </a:r>
          </a:p>
        </p:txBody>
      </p:sp>
      <p:sp>
        <p:nvSpPr>
          <p:cNvPr id="1141778" name="Line 18"/>
          <p:cNvSpPr>
            <a:spLocks noChangeShapeType="1"/>
          </p:cNvSpPr>
          <p:nvPr/>
        </p:nvSpPr>
        <p:spPr bwMode="auto">
          <a:xfrm flipH="1" flipV="1">
            <a:off x="1524000" y="3276600"/>
            <a:ext cx="0" cy="609600"/>
          </a:xfrm>
          <a:prstGeom prst="line">
            <a:avLst/>
          </a:prstGeom>
          <a:noFill/>
          <a:ln w="9525">
            <a:solidFill>
              <a:schemeClr val="tx1"/>
            </a:solidFill>
            <a:round/>
            <a:headEnd/>
            <a:tailEnd/>
          </a:ln>
          <a:effectLst/>
        </p:spPr>
        <p:txBody>
          <a:bodyPr anchor="ctr">
            <a:spAutoFit/>
          </a:bodyPr>
          <a:lstStyle/>
          <a:p>
            <a:endParaRPr lang="en-US"/>
          </a:p>
        </p:txBody>
      </p:sp>
      <p:sp>
        <p:nvSpPr>
          <p:cNvPr id="1141779" name="Text Box 19"/>
          <p:cNvSpPr txBox="1">
            <a:spLocks noChangeArrowheads="1"/>
          </p:cNvSpPr>
          <p:nvPr/>
        </p:nvSpPr>
        <p:spPr bwMode="auto">
          <a:xfrm>
            <a:off x="381000" y="2895600"/>
            <a:ext cx="914400" cy="476250"/>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Mercury column</a:t>
            </a:r>
          </a:p>
        </p:txBody>
      </p:sp>
      <p:sp>
        <p:nvSpPr>
          <p:cNvPr id="1141781" name="Line 21"/>
          <p:cNvSpPr>
            <a:spLocks noChangeShapeType="1"/>
          </p:cNvSpPr>
          <p:nvPr/>
        </p:nvSpPr>
        <p:spPr bwMode="auto">
          <a:xfrm>
            <a:off x="685800" y="4114800"/>
            <a:ext cx="304800" cy="0"/>
          </a:xfrm>
          <a:prstGeom prst="line">
            <a:avLst/>
          </a:prstGeom>
          <a:noFill/>
          <a:ln w="9525">
            <a:solidFill>
              <a:schemeClr val="tx1"/>
            </a:solidFill>
            <a:round/>
            <a:headEnd/>
            <a:tailEnd/>
          </a:ln>
          <a:effectLst/>
        </p:spPr>
        <p:txBody>
          <a:bodyPr anchor="ctr">
            <a:spAutoFit/>
          </a:bodyPr>
          <a:lstStyle/>
          <a:p>
            <a:endParaRPr lang="en-US"/>
          </a:p>
        </p:txBody>
      </p:sp>
      <p:sp>
        <p:nvSpPr>
          <p:cNvPr id="1141782" name="Line 22"/>
          <p:cNvSpPr>
            <a:spLocks noChangeShapeType="1"/>
          </p:cNvSpPr>
          <p:nvPr/>
        </p:nvSpPr>
        <p:spPr bwMode="auto">
          <a:xfrm flipV="1">
            <a:off x="990600" y="3429000"/>
            <a:ext cx="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3" name="Text Box 23"/>
          <p:cNvSpPr txBox="1">
            <a:spLocks noChangeArrowheads="1"/>
          </p:cNvSpPr>
          <p:nvPr/>
        </p:nvSpPr>
        <p:spPr bwMode="auto">
          <a:xfrm>
            <a:off x="1752600" y="3810000"/>
            <a:ext cx="990600" cy="668338"/>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Air control valve</a:t>
            </a:r>
          </a:p>
        </p:txBody>
      </p:sp>
      <p:sp>
        <p:nvSpPr>
          <p:cNvPr id="1141784" name="Line 24"/>
          <p:cNvSpPr>
            <a:spLocks noChangeShapeType="1"/>
          </p:cNvSpPr>
          <p:nvPr/>
        </p:nvSpPr>
        <p:spPr bwMode="auto">
          <a:xfrm flipV="1">
            <a:off x="1905000" y="44196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5" name="Text Box 25"/>
          <p:cNvSpPr txBox="1">
            <a:spLocks noChangeArrowheads="1"/>
          </p:cNvSpPr>
          <p:nvPr/>
        </p:nvSpPr>
        <p:spPr bwMode="auto">
          <a:xfrm>
            <a:off x="1736725" y="5126038"/>
            <a:ext cx="549275" cy="284162"/>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Bulb</a:t>
            </a:r>
          </a:p>
        </p:txBody>
      </p:sp>
      <p:sp>
        <p:nvSpPr>
          <p:cNvPr id="1141786" name="Line 26"/>
          <p:cNvSpPr>
            <a:spLocks noChangeShapeType="1"/>
          </p:cNvSpPr>
          <p:nvPr/>
        </p:nvSpPr>
        <p:spPr bwMode="auto">
          <a:xfrm>
            <a:off x="1981200" y="48768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7" name="Text Box 27"/>
          <p:cNvSpPr txBox="1">
            <a:spLocks noChangeArrowheads="1"/>
          </p:cNvSpPr>
          <p:nvPr/>
        </p:nvSpPr>
        <p:spPr bwMode="auto">
          <a:xfrm rot="16200000">
            <a:off x="1441930" y="4354125"/>
            <a:ext cx="2402517" cy="276999"/>
          </a:xfrm>
          <a:prstGeom prst="rect">
            <a:avLst/>
          </a:prstGeom>
          <a:noFill/>
          <a:ln w="9525">
            <a:noFill/>
            <a:miter lim="800000"/>
            <a:headEnd/>
            <a:tailEnd/>
          </a:ln>
          <a:effectLst/>
        </p:spPr>
        <p:txBody>
          <a:bodyPr wrap="none">
            <a:spAutoFit/>
          </a:bodyPr>
          <a:lstStyle/>
          <a:p>
            <a:r>
              <a:rPr lang="en-US" altLang="en-US" sz="1200" b="1" dirty="0">
                <a:latin typeface="Times" charset="0"/>
              </a:rPr>
              <a:t>Systemic blood pressure (mm Hg)</a:t>
            </a:r>
          </a:p>
        </p:txBody>
      </p:sp>
      <p:sp>
        <p:nvSpPr>
          <p:cNvPr id="1141788" name="Text Box 28"/>
          <p:cNvSpPr txBox="1">
            <a:spLocks noChangeArrowheads="1"/>
          </p:cNvSpPr>
          <p:nvPr/>
        </p:nvSpPr>
        <p:spPr bwMode="auto">
          <a:xfrm>
            <a:off x="2787650" y="35528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120</a:t>
            </a:r>
          </a:p>
        </p:txBody>
      </p:sp>
      <p:sp>
        <p:nvSpPr>
          <p:cNvPr id="1141789" name="Text Box 29"/>
          <p:cNvSpPr txBox="1">
            <a:spLocks noChangeArrowheads="1"/>
          </p:cNvSpPr>
          <p:nvPr/>
        </p:nvSpPr>
        <p:spPr bwMode="auto">
          <a:xfrm>
            <a:off x="2787650" y="38576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100</a:t>
            </a:r>
          </a:p>
        </p:txBody>
      </p:sp>
      <p:sp>
        <p:nvSpPr>
          <p:cNvPr id="1141790" name="Text Box 30"/>
          <p:cNvSpPr txBox="1">
            <a:spLocks noChangeArrowheads="1"/>
          </p:cNvSpPr>
          <p:nvPr/>
        </p:nvSpPr>
        <p:spPr bwMode="auto">
          <a:xfrm>
            <a:off x="2838450" y="4111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80</a:t>
            </a:r>
          </a:p>
        </p:txBody>
      </p:sp>
      <p:sp>
        <p:nvSpPr>
          <p:cNvPr id="1141791" name="Text Box 31"/>
          <p:cNvSpPr txBox="1">
            <a:spLocks noChangeArrowheads="1"/>
          </p:cNvSpPr>
          <p:nvPr/>
        </p:nvSpPr>
        <p:spPr bwMode="auto">
          <a:xfrm>
            <a:off x="2838450" y="43783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60</a:t>
            </a:r>
          </a:p>
        </p:txBody>
      </p:sp>
      <p:sp>
        <p:nvSpPr>
          <p:cNvPr id="1141792" name="Text Box 32"/>
          <p:cNvSpPr txBox="1">
            <a:spLocks noChangeArrowheads="1"/>
          </p:cNvSpPr>
          <p:nvPr/>
        </p:nvSpPr>
        <p:spPr bwMode="auto">
          <a:xfrm>
            <a:off x="2832100" y="4619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40</a:t>
            </a:r>
          </a:p>
        </p:txBody>
      </p:sp>
      <p:sp>
        <p:nvSpPr>
          <p:cNvPr id="1141793" name="Text Box 33"/>
          <p:cNvSpPr txBox="1">
            <a:spLocks noChangeArrowheads="1"/>
          </p:cNvSpPr>
          <p:nvPr/>
        </p:nvSpPr>
        <p:spPr bwMode="auto">
          <a:xfrm>
            <a:off x="2819400" y="48990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20</a:t>
            </a:r>
          </a:p>
        </p:txBody>
      </p:sp>
      <p:sp>
        <p:nvSpPr>
          <p:cNvPr id="1141794" name="Text Box 34"/>
          <p:cNvSpPr txBox="1">
            <a:spLocks noChangeArrowheads="1"/>
          </p:cNvSpPr>
          <p:nvPr/>
        </p:nvSpPr>
        <p:spPr bwMode="auto">
          <a:xfrm>
            <a:off x="2895600" y="5181600"/>
            <a:ext cx="261610" cy="276999"/>
          </a:xfrm>
          <a:prstGeom prst="rect">
            <a:avLst/>
          </a:prstGeom>
          <a:noFill/>
          <a:ln w="9525">
            <a:noFill/>
            <a:miter lim="800000"/>
            <a:headEnd/>
            <a:tailEnd/>
          </a:ln>
          <a:effectLst/>
        </p:spPr>
        <p:txBody>
          <a:bodyPr wrap="none">
            <a:spAutoFit/>
          </a:bodyPr>
          <a:lstStyle/>
          <a:p>
            <a:r>
              <a:rPr lang="en-US" altLang="en-US" sz="1200" dirty="0">
                <a:latin typeface="Times" charset="0"/>
              </a:rPr>
              <a:t>0</a:t>
            </a:r>
          </a:p>
        </p:txBody>
      </p:sp>
      <p:sp>
        <p:nvSpPr>
          <p:cNvPr id="1141795" name="Text Box 35"/>
          <p:cNvSpPr txBox="1">
            <a:spLocks noChangeArrowheads="1"/>
          </p:cNvSpPr>
          <p:nvPr/>
        </p:nvSpPr>
        <p:spPr bwMode="auto">
          <a:xfrm rot="16200000">
            <a:off x="3014133" y="4868475"/>
            <a:ext cx="56938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Aorta</a:t>
            </a:r>
          </a:p>
        </p:txBody>
      </p:sp>
      <p:sp>
        <p:nvSpPr>
          <p:cNvPr id="1141796" name="Text Box 36"/>
          <p:cNvSpPr txBox="1">
            <a:spLocks noChangeArrowheads="1"/>
          </p:cNvSpPr>
          <p:nvPr/>
        </p:nvSpPr>
        <p:spPr bwMode="auto">
          <a:xfrm rot="16200000">
            <a:off x="3406775" y="4649143"/>
            <a:ext cx="923925"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Large arteries</a:t>
            </a:r>
          </a:p>
        </p:txBody>
      </p:sp>
      <p:sp>
        <p:nvSpPr>
          <p:cNvPr id="1141797" name="Text Box 37"/>
          <p:cNvSpPr txBox="1">
            <a:spLocks noChangeArrowheads="1"/>
          </p:cNvSpPr>
          <p:nvPr/>
        </p:nvSpPr>
        <p:spPr bwMode="auto">
          <a:xfrm rot="16200000">
            <a:off x="4113213" y="4588817"/>
            <a:ext cx="952500"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Small arteries</a:t>
            </a:r>
          </a:p>
        </p:txBody>
      </p:sp>
      <p:sp>
        <p:nvSpPr>
          <p:cNvPr id="1141798" name="Text Box 38"/>
          <p:cNvSpPr txBox="1">
            <a:spLocks noChangeArrowheads="1"/>
          </p:cNvSpPr>
          <p:nvPr/>
        </p:nvSpPr>
        <p:spPr bwMode="auto">
          <a:xfrm rot="16200000">
            <a:off x="4628875" y="4852600"/>
            <a:ext cx="845103"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Arterioles</a:t>
            </a:r>
          </a:p>
        </p:txBody>
      </p:sp>
      <p:sp>
        <p:nvSpPr>
          <p:cNvPr id="1141799" name="Text Box 39"/>
          <p:cNvSpPr txBox="1">
            <a:spLocks noChangeArrowheads="1"/>
          </p:cNvSpPr>
          <p:nvPr/>
        </p:nvSpPr>
        <p:spPr bwMode="auto">
          <a:xfrm rot="16200000">
            <a:off x="5056418" y="4366032"/>
            <a:ext cx="904415" cy="276999"/>
          </a:xfrm>
          <a:prstGeom prst="rect">
            <a:avLst/>
          </a:prstGeom>
          <a:noFill/>
          <a:ln w="9525">
            <a:noFill/>
            <a:miter lim="800000"/>
            <a:headEnd/>
            <a:tailEnd/>
          </a:ln>
          <a:effectLst/>
        </p:spPr>
        <p:txBody>
          <a:bodyPr wrap="none">
            <a:spAutoFit/>
          </a:bodyPr>
          <a:lstStyle/>
          <a:p>
            <a:r>
              <a:rPr lang="en-US" altLang="en-US" sz="1200" b="1" dirty="0" smtClean="0">
                <a:solidFill>
                  <a:srgbClr val="FF0000"/>
                </a:solidFill>
                <a:latin typeface="Times" charset="0"/>
              </a:rPr>
              <a:t>Capill</a:t>
            </a:r>
            <a:r>
              <a:rPr lang="en-US" altLang="en-US" sz="1200" b="1" dirty="0" smtClean="0">
                <a:solidFill>
                  <a:schemeClr val="tx2">
                    <a:lumMod val="60000"/>
                    <a:lumOff val="40000"/>
                  </a:schemeClr>
                </a:solidFill>
                <a:latin typeface="Times" charset="0"/>
              </a:rPr>
              <a:t>aries</a:t>
            </a:r>
            <a:endParaRPr lang="en-US" altLang="en-US" sz="1200" b="1" dirty="0">
              <a:solidFill>
                <a:schemeClr val="tx2">
                  <a:lumMod val="60000"/>
                  <a:lumOff val="40000"/>
                </a:schemeClr>
              </a:solidFill>
              <a:latin typeface="Times" charset="0"/>
            </a:endParaRPr>
          </a:p>
        </p:txBody>
      </p:sp>
      <p:sp>
        <p:nvSpPr>
          <p:cNvPr id="1141800" name="Text Box 40"/>
          <p:cNvSpPr txBox="1">
            <a:spLocks noChangeArrowheads="1"/>
          </p:cNvSpPr>
          <p:nvPr/>
        </p:nvSpPr>
        <p:spPr bwMode="auto">
          <a:xfrm rot="16200000">
            <a:off x="5813732" y="4403338"/>
            <a:ext cx="691536" cy="276999"/>
          </a:xfrm>
          <a:prstGeom prst="rect">
            <a:avLst/>
          </a:prstGeom>
          <a:noFill/>
          <a:ln w="9525">
            <a:noFill/>
            <a:miter lim="800000"/>
            <a:headEnd/>
            <a:tailEnd/>
          </a:ln>
          <a:effectLst/>
        </p:spPr>
        <p:txBody>
          <a:bodyPr wrap="none">
            <a:spAutoFit/>
          </a:bodyPr>
          <a:lstStyle/>
          <a:p>
            <a:r>
              <a:rPr lang="en-US" altLang="en-US" sz="1200" b="1" dirty="0" err="1">
                <a:solidFill>
                  <a:schemeClr val="tx2">
                    <a:lumMod val="60000"/>
                    <a:lumOff val="40000"/>
                  </a:schemeClr>
                </a:solidFill>
                <a:latin typeface="Times" charset="0"/>
              </a:rPr>
              <a:t>Venules</a:t>
            </a:r>
            <a:endParaRPr lang="en-US" altLang="en-US" sz="1200" b="1" dirty="0">
              <a:solidFill>
                <a:schemeClr val="tx2">
                  <a:lumMod val="60000"/>
                  <a:lumOff val="40000"/>
                </a:schemeClr>
              </a:solidFill>
              <a:latin typeface="Times" charset="0"/>
            </a:endParaRPr>
          </a:p>
        </p:txBody>
      </p:sp>
      <p:sp>
        <p:nvSpPr>
          <p:cNvPr id="1141801" name="Text Box 41"/>
          <p:cNvSpPr txBox="1">
            <a:spLocks noChangeArrowheads="1"/>
          </p:cNvSpPr>
          <p:nvPr/>
        </p:nvSpPr>
        <p:spPr bwMode="auto">
          <a:xfrm rot="16200000">
            <a:off x="6337391" y="4504938"/>
            <a:ext cx="933269"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Small veins</a:t>
            </a:r>
          </a:p>
        </p:txBody>
      </p:sp>
      <p:sp>
        <p:nvSpPr>
          <p:cNvPr id="1141802" name="Text Box 42"/>
          <p:cNvSpPr txBox="1">
            <a:spLocks noChangeArrowheads="1"/>
          </p:cNvSpPr>
          <p:nvPr/>
        </p:nvSpPr>
        <p:spPr bwMode="auto">
          <a:xfrm rot="16200000">
            <a:off x="6785775" y="4485888"/>
            <a:ext cx="950901"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Large veins</a:t>
            </a:r>
          </a:p>
        </p:txBody>
      </p:sp>
      <p:sp>
        <p:nvSpPr>
          <p:cNvPr id="1141803" name="Text Box 43"/>
          <p:cNvSpPr txBox="1">
            <a:spLocks noChangeArrowheads="1"/>
          </p:cNvSpPr>
          <p:nvPr/>
        </p:nvSpPr>
        <p:spPr bwMode="auto">
          <a:xfrm rot="16200000">
            <a:off x="7258845" y="4503350"/>
            <a:ext cx="919162"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Vena </a:t>
            </a:r>
            <a:r>
              <a:rPr lang="en-US" altLang="en-US" sz="1200" b="1" dirty="0" err="1">
                <a:solidFill>
                  <a:schemeClr val="tx2">
                    <a:lumMod val="60000"/>
                    <a:lumOff val="40000"/>
                  </a:schemeClr>
                </a:solidFill>
                <a:latin typeface="Times" charset="0"/>
              </a:rPr>
              <a:t>cavae</a:t>
            </a:r>
            <a:endParaRPr lang="en-US" altLang="en-US" sz="1200" b="1" dirty="0">
              <a:solidFill>
                <a:schemeClr val="tx2">
                  <a:lumMod val="60000"/>
                  <a:lumOff val="40000"/>
                </a:schemeClr>
              </a:solidFill>
              <a:latin typeface="Times" charset="0"/>
            </a:endParaRPr>
          </a:p>
        </p:txBody>
      </p:sp>
      <p:sp>
        <p:nvSpPr>
          <p:cNvPr id="1141804" name="Text Box 44"/>
          <p:cNvSpPr txBox="1">
            <a:spLocks noChangeArrowheads="1"/>
          </p:cNvSpPr>
          <p:nvPr/>
        </p:nvSpPr>
        <p:spPr bwMode="auto">
          <a:xfrm>
            <a:off x="4149725" y="5354638"/>
            <a:ext cx="2164375" cy="307777"/>
          </a:xfrm>
          <a:prstGeom prst="rect">
            <a:avLst/>
          </a:prstGeom>
          <a:noFill/>
          <a:ln w="9525">
            <a:noFill/>
            <a:miter lim="800000"/>
            <a:headEnd/>
            <a:tailEnd/>
          </a:ln>
          <a:effectLst/>
        </p:spPr>
        <p:txBody>
          <a:bodyPr wrap="none">
            <a:spAutoFit/>
          </a:bodyPr>
          <a:lstStyle/>
          <a:p>
            <a:r>
              <a:rPr lang="en-US" altLang="en-US" sz="1400" dirty="0">
                <a:solidFill>
                  <a:schemeClr val="bg2"/>
                </a:solidFill>
                <a:latin typeface="Times" charset="0"/>
              </a:rPr>
              <a:t>Distance from left ventricle</a:t>
            </a:r>
          </a:p>
        </p:txBody>
      </p:sp>
      <p:sp>
        <p:nvSpPr>
          <p:cNvPr id="1141805" name="Line 45"/>
          <p:cNvSpPr>
            <a:spLocks noChangeShapeType="1"/>
          </p:cNvSpPr>
          <p:nvPr/>
        </p:nvSpPr>
        <p:spPr bwMode="auto">
          <a:xfrm>
            <a:off x="6477000" y="54864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41806" name="Text Box 46"/>
          <p:cNvSpPr txBox="1">
            <a:spLocks noChangeArrowheads="1"/>
          </p:cNvSpPr>
          <p:nvPr/>
        </p:nvSpPr>
        <p:spPr bwMode="auto">
          <a:xfrm>
            <a:off x="4302125" y="3678238"/>
            <a:ext cx="128682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Systolic pressure</a:t>
            </a:r>
          </a:p>
        </p:txBody>
      </p:sp>
      <p:sp>
        <p:nvSpPr>
          <p:cNvPr id="1141807" name="Text Box 47"/>
          <p:cNvSpPr txBox="1">
            <a:spLocks noChangeArrowheads="1"/>
          </p:cNvSpPr>
          <p:nvPr/>
        </p:nvSpPr>
        <p:spPr bwMode="auto">
          <a:xfrm>
            <a:off x="3098800" y="4267200"/>
            <a:ext cx="1600200" cy="276999"/>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Diastolic pressure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1764"/>
                                        </p:tgtEl>
                                        <p:attrNameLst>
                                          <p:attrName>style.visibility</p:attrName>
                                        </p:attrNameLst>
                                      </p:cBhvr>
                                      <p:to>
                                        <p:strVal val="visible"/>
                                      </p:to>
                                    </p:set>
                                    <p:animEffect transition="in" filter="box(out)">
                                      <p:cBhvr>
                                        <p:cTn id="7" dur="500"/>
                                        <p:tgtEl>
                                          <p:spTgt spid="114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the Blood</a:t>
            </a:r>
            <a:endParaRPr lang="en-US" dirty="0"/>
          </a:p>
        </p:txBody>
      </p:sp>
      <p:sp>
        <p:nvSpPr>
          <p:cNvPr id="3" name="Content Placeholder 2"/>
          <p:cNvSpPr>
            <a:spLocks noGrp="1"/>
          </p:cNvSpPr>
          <p:nvPr>
            <p:ph idx="1"/>
          </p:nvPr>
        </p:nvSpPr>
        <p:spPr/>
        <p:txBody>
          <a:bodyPr/>
          <a:lstStyle/>
          <a:p>
            <a:r>
              <a:rPr lang="en-US" dirty="0" smtClean="0"/>
              <a:t>Red Blood Cells -transports O2 &amp; CO2</a:t>
            </a:r>
          </a:p>
          <a:p>
            <a:r>
              <a:rPr lang="en-US" dirty="0" smtClean="0"/>
              <a:t>White Blood Cells- T &amp; B cells Immune system</a:t>
            </a:r>
          </a:p>
          <a:p>
            <a:r>
              <a:rPr lang="en-US" dirty="0" smtClean="0"/>
              <a:t>Platelets – cell fragments involved in blood clotting (Vitamin K)</a:t>
            </a:r>
          </a:p>
          <a:p>
            <a:r>
              <a:rPr lang="en-US" dirty="0" smtClean="0"/>
              <a:t>Plasma – Most of the liquid of blood- proteins, nutrients, enzymes, hormones, salts</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Blood Cells</a:t>
            </a:r>
            <a:endParaRPr lang="en-US" dirty="0"/>
          </a:p>
        </p:txBody>
      </p:sp>
      <p:sp>
        <p:nvSpPr>
          <p:cNvPr id="3" name="Content Placeholder 2"/>
          <p:cNvSpPr>
            <a:spLocks noGrp="1"/>
          </p:cNvSpPr>
          <p:nvPr>
            <p:ph idx="1"/>
          </p:nvPr>
        </p:nvSpPr>
        <p:spPr>
          <a:xfrm>
            <a:off x="0" y="838200"/>
            <a:ext cx="9144000" cy="4830763"/>
          </a:xfrm>
        </p:spPr>
        <p:txBody>
          <a:bodyPr numCol="2">
            <a:normAutofit lnSpcReduction="10000"/>
          </a:bodyPr>
          <a:lstStyle/>
          <a:p>
            <a:r>
              <a:rPr lang="en-US" dirty="0" smtClean="0"/>
              <a:t>Red Blood Cells</a:t>
            </a:r>
          </a:p>
          <a:p>
            <a:pPr lvl="1"/>
            <a:r>
              <a:rPr lang="en-US" dirty="0" smtClean="0"/>
              <a:t>Made in the Red Marrow</a:t>
            </a:r>
          </a:p>
          <a:p>
            <a:pPr lvl="1"/>
            <a:r>
              <a:rPr lang="en-US" dirty="0" smtClean="0"/>
              <a:t>Circulatory &amp; Respiratory System	</a:t>
            </a:r>
          </a:p>
          <a:p>
            <a:pPr lvl="1"/>
            <a:r>
              <a:rPr lang="en-US" dirty="0" smtClean="0"/>
              <a:t>Smaller </a:t>
            </a:r>
          </a:p>
          <a:p>
            <a:pPr lvl="1"/>
            <a:r>
              <a:rPr lang="en-US" dirty="0" smtClean="0"/>
              <a:t>More numerous</a:t>
            </a:r>
          </a:p>
          <a:p>
            <a:pPr lvl="1"/>
            <a:r>
              <a:rPr lang="en-US" dirty="0" smtClean="0"/>
              <a:t>No nucleus</a:t>
            </a:r>
          </a:p>
          <a:p>
            <a:pPr lvl="1"/>
            <a:r>
              <a:rPr lang="en-US" dirty="0" smtClean="0"/>
              <a:t>O2 &amp; CO2</a:t>
            </a:r>
          </a:p>
          <a:p>
            <a:pPr lvl="1"/>
            <a:r>
              <a:rPr lang="en-US" dirty="0" smtClean="0"/>
              <a:t>Contain Hemoglobin (Iron – Fe)		</a:t>
            </a:r>
          </a:p>
          <a:p>
            <a:r>
              <a:rPr lang="en-US" dirty="0" smtClean="0"/>
              <a:t>White Blood Cells</a:t>
            </a:r>
          </a:p>
          <a:p>
            <a:pPr lvl="1"/>
            <a:r>
              <a:rPr lang="en-US" dirty="0" smtClean="0"/>
              <a:t>Made in the Yellow Marrow</a:t>
            </a:r>
          </a:p>
          <a:p>
            <a:pPr lvl="1"/>
            <a:r>
              <a:rPr lang="en-US" dirty="0" smtClean="0"/>
              <a:t>Circulatory &amp; Immune System</a:t>
            </a:r>
          </a:p>
          <a:p>
            <a:pPr lvl="1"/>
            <a:r>
              <a:rPr lang="en-US" dirty="0" smtClean="0"/>
              <a:t>Larger</a:t>
            </a:r>
          </a:p>
          <a:p>
            <a:pPr lvl="1"/>
            <a:r>
              <a:rPr lang="en-US" dirty="0" smtClean="0"/>
              <a:t>Fewer cells</a:t>
            </a:r>
          </a:p>
          <a:p>
            <a:pPr lvl="1"/>
            <a:r>
              <a:rPr lang="en-US" dirty="0" smtClean="0"/>
              <a:t>Nucleus</a:t>
            </a:r>
          </a:p>
          <a:p>
            <a:pPr lvl="1"/>
            <a:r>
              <a:rPr lang="en-US" dirty="0" smtClean="0"/>
              <a:t>T &amp; B &amp; Macrophage  Cells</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Different </a:t>
            </a:r>
            <a:r>
              <a:rPr lang="en-US" dirty="0" smtClean="0">
                <a:hlinkClick r:id="rId2"/>
              </a:rPr>
              <a:t>Blood Types</a:t>
            </a:r>
            <a:endParaRPr lang="en-US" dirty="0"/>
          </a:p>
        </p:txBody>
      </p:sp>
      <p:sp>
        <p:nvSpPr>
          <p:cNvPr id="3" name="Content Placeholder 2"/>
          <p:cNvSpPr>
            <a:spLocks noGrp="1"/>
          </p:cNvSpPr>
          <p:nvPr>
            <p:ph idx="1"/>
          </p:nvPr>
        </p:nvSpPr>
        <p:spPr/>
        <p:txBody>
          <a:bodyPr/>
          <a:lstStyle/>
          <a:p>
            <a:r>
              <a:rPr lang="en-US" dirty="0" smtClean="0"/>
              <a:t>A+		A-</a:t>
            </a:r>
          </a:p>
          <a:p>
            <a:r>
              <a:rPr lang="en-US" dirty="0" smtClean="0"/>
              <a:t>B+		B-</a:t>
            </a:r>
          </a:p>
          <a:p>
            <a:r>
              <a:rPr lang="en-US" dirty="0" smtClean="0"/>
              <a:t>O+		O-</a:t>
            </a:r>
          </a:p>
          <a:p>
            <a:r>
              <a:rPr lang="en-US" dirty="0" smtClean="0"/>
              <a:t>AB+	AB-</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Exercise Lab p. 75 NB</a:t>
            </a:r>
            <a:endParaRPr lang="en-US" dirty="0"/>
          </a:p>
        </p:txBody>
      </p:sp>
      <p:sp>
        <p:nvSpPr>
          <p:cNvPr id="3" name="Content Placeholder 2"/>
          <p:cNvSpPr>
            <a:spLocks noGrp="1"/>
          </p:cNvSpPr>
          <p:nvPr>
            <p:ph idx="1"/>
          </p:nvPr>
        </p:nvSpPr>
        <p:spPr>
          <a:xfrm>
            <a:off x="0" y="1219200"/>
            <a:ext cx="9144000" cy="4525963"/>
          </a:xfrm>
        </p:spPr>
        <p:txBody>
          <a:bodyPr/>
          <a:lstStyle/>
          <a:p>
            <a:r>
              <a:rPr lang="en-US" dirty="0" smtClean="0"/>
              <a:t>Choose a partner</a:t>
            </a:r>
          </a:p>
          <a:p>
            <a:r>
              <a:rPr lang="en-US" dirty="0" smtClean="0"/>
              <a:t>Choose an exercise</a:t>
            </a:r>
          </a:p>
          <a:p>
            <a:pPr lvl="1"/>
            <a:r>
              <a:rPr lang="en-US" dirty="0" smtClean="0"/>
              <a:t>1 minute in length (5 times)</a:t>
            </a:r>
          </a:p>
          <a:p>
            <a:pPr lvl="2"/>
            <a:r>
              <a:rPr lang="en-US" dirty="0" smtClean="0"/>
              <a:t>Count strides, Jumping Jacks, Push ups</a:t>
            </a:r>
          </a:p>
          <a:p>
            <a:pPr lvl="1"/>
            <a:r>
              <a:rPr lang="en-US" dirty="0" smtClean="0"/>
              <a:t>Duration (Time)-  (5 repetitions) or (Time minutes)</a:t>
            </a:r>
          </a:p>
          <a:p>
            <a:pPr lvl="2"/>
            <a:r>
              <a:rPr lang="en-US" dirty="0" smtClean="0"/>
              <a:t>Plank, Wall Sit</a:t>
            </a:r>
          </a:p>
          <a:p>
            <a:r>
              <a:rPr lang="en-US" dirty="0" smtClean="0"/>
              <a:t>Control?</a:t>
            </a:r>
          </a:p>
          <a:p>
            <a:r>
              <a:rPr lang="en-US" dirty="0" smtClean="0"/>
              <a:t>What was constant?</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dirty="0" smtClean="0"/>
              <a:t>Data Table &amp; Graph</a:t>
            </a:r>
            <a:br>
              <a:rPr lang="en-US" sz="3200" dirty="0" smtClean="0"/>
            </a:br>
            <a:r>
              <a:rPr lang="en-US" sz="3200" dirty="0" smtClean="0"/>
              <a:t>When do muscles fatigue?</a:t>
            </a:r>
            <a:endParaRPr lang="en-US" sz="3200" dirty="0"/>
          </a:p>
        </p:txBody>
      </p:sp>
      <p:graphicFrame>
        <p:nvGraphicFramePr>
          <p:cNvPr id="6" name="Table 5"/>
          <p:cNvGraphicFramePr>
            <a:graphicFrameLocks noGrp="1"/>
          </p:cNvGraphicFramePr>
          <p:nvPr/>
        </p:nvGraphicFramePr>
        <p:xfrm>
          <a:off x="533400" y="762001"/>
          <a:ext cx="2819400" cy="2347390"/>
        </p:xfrm>
        <a:graphic>
          <a:graphicData uri="http://schemas.openxmlformats.org/drawingml/2006/table">
            <a:tbl>
              <a:tblPr/>
              <a:tblGrid>
                <a:gridCol w="1409700"/>
                <a:gridCol w="1409700"/>
              </a:tblGrid>
              <a:tr h="944449">
                <a:tc>
                  <a:txBody>
                    <a:bodyPr/>
                    <a:lstStyle/>
                    <a:p>
                      <a:pPr algn="l" fontAlgn="b"/>
                      <a:r>
                        <a:rPr lang="en-US" sz="1100" b="0" i="0" u="none" strike="noStrike" dirty="0">
                          <a:solidFill>
                            <a:srgbClr val="000000"/>
                          </a:solidFill>
                          <a:latin typeface="Calibri"/>
                        </a:rPr>
                        <a:t>Time (minutes)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Calibri"/>
                        </a:rPr>
                        <a:t>Number</a:t>
                      </a:r>
                    </a:p>
                    <a:p>
                      <a:pPr algn="l" fontAlgn="b"/>
                      <a:r>
                        <a:rPr lang="en-US" sz="1100" b="0" i="0" u="none" strike="noStrike" dirty="0" smtClean="0">
                          <a:solidFill>
                            <a:srgbClr val="000000"/>
                          </a:solidFill>
                          <a:latin typeface="Calibri"/>
                        </a:rPr>
                        <a:t> </a:t>
                      </a:r>
                      <a:r>
                        <a:rPr lang="en-US" sz="1100" b="0" i="0" u="none" strike="noStrike" dirty="0">
                          <a:solidFill>
                            <a:srgbClr val="000000"/>
                          </a:solidFill>
                          <a:latin typeface="Calibri"/>
                        </a:rPr>
                        <a:t>of </a:t>
                      </a:r>
                      <a:r>
                        <a:rPr lang="en-US" sz="1100" b="0" i="0" u="none" strike="noStrike" dirty="0" smtClean="0">
                          <a:solidFill>
                            <a:srgbClr val="000000"/>
                          </a:solidFill>
                          <a:latin typeface="Calibri"/>
                        </a:rPr>
                        <a:t>repetitions</a:t>
                      </a:r>
                    </a:p>
                    <a:p>
                      <a:pPr algn="l" fontAlgn="b"/>
                      <a:r>
                        <a:rPr lang="en-US" sz="1100" b="0" i="0" u="none" strike="noStrike" dirty="0" smtClean="0">
                          <a:solidFill>
                            <a:srgbClr val="000000"/>
                          </a:solidFill>
                          <a:latin typeface="Calibri"/>
                        </a:rPr>
                        <a:t>Sit ups, Push ups, Jumping Jacks</a:t>
                      </a:r>
                    </a:p>
                    <a:p>
                      <a:pPr algn="l" fontAlgn="b"/>
                      <a:r>
                        <a:rPr lang="en-US" sz="1100" b="0" i="0" u="none" strike="noStrike" dirty="0" smtClean="0">
                          <a:solidFill>
                            <a:srgbClr val="000000"/>
                          </a:solidFill>
                          <a:latin typeface="Calibri"/>
                        </a:rPr>
                        <a:t>Calf Raises</a:t>
                      </a:r>
                    </a:p>
                    <a:p>
                      <a:pPr algn="l" fontAlgn="b"/>
                      <a:r>
                        <a:rPr lang="en-US" sz="1100" b="0" i="0" u="none" strike="noStrike" dirty="0" smtClean="0">
                          <a:solidFill>
                            <a:srgbClr val="000000"/>
                          </a:solidFill>
                          <a:latin typeface="Calibri"/>
                        </a:rPr>
                        <a:t>Squats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1</a:t>
                      </a:r>
                      <a:r>
                        <a:rPr lang="en-US" sz="1100" b="0" i="0" u="none" strike="noStrike" baseline="30000" dirty="0" smtClean="0">
                          <a:solidFill>
                            <a:srgbClr val="000000"/>
                          </a:solidFill>
                          <a:latin typeface="Calibri"/>
                        </a:rPr>
                        <a:t>st</a:t>
                      </a:r>
                      <a:r>
                        <a:rPr lang="en-US" sz="1100" b="0" i="0" u="none" strike="noStrike" dirty="0" smtClean="0">
                          <a:solidFill>
                            <a:srgbClr val="000000"/>
                          </a:solidFill>
                          <a:latin typeface="Calibri"/>
                        </a:rPr>
                        <a:t> minute          1 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2</a:t>
                      </a:r>
                      <a:r>
                        <a:rPr lang="en-US" sz="1100" b="0" i="0" u="none" strike="noStrike" baseline="30000" dirty="0" smtClean="0">
                          <a:solidFill>
                            <a:srgbClr val="000000"/>
                          </a:solidFill>
                          <a:latin typeface="Calibri"/>
                        </a:rPr>
                        <a:t>nd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 20</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3</a:t>
                      </a:r>
                      <a:r>
                        <a:rPr lang="en-US" sz="1100" b="0" i="0" u="none" strike="noStrike" baseline="30000" dirty="0" smtClean="0">
                          <a:solidFill>
                            <a:srgbClr val="000000"/>
                          </a:solidFill>
                          <a:latin typeface="Calibri"/>
                        </a:rPr>
                        <a:t>rd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4</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5</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      </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Chart 6"/>
          <p:cNvGraphicFramePr/>
          <p:nvPr/>
        </p:nvGraphicFramePr>
        <p:xfrm>
          <a:off x="3733800" y="762000"/>
          <a:ext cx="518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nvGraphicFramePr>
        <p:xfrm>
          <a:off x="609600" y="3505198"/>
          <a:ext cx="2743200" cy="2262675"/>
        </p:xfrm>
        <a:graphic>
          <a:graphicData uri="http://schemas.openxmlformats.org/drawingml/2006/table">
            <a:tbl>
              <a:tblPr/>
              <a:tblGrid>
                <a:gridCol w="1371600"/>
                <a:gridCol w="1371600"/>
              </a:tblGrid>
              <a:tr h="617686">
                <a:tc>
                  <a:txBody>
                    <a:bodyPr/>
                    <a:lstStyle/>
                    <a:p>
                      <a:pPr algn="l" fontAlgn="b"/>
                      <a:r>
                        <a:rPr lang="en-US" sz="1100" b="0" i="0" u="none" strike="noStrike" dirty="0" smtClean="0">
                          <a:solidFill>
                            <a:srgbClr val="000000"/>
                          </a:solidFill>
                          <a:latin typeface="Calibri"/>
                        </a:rPr>
                        <a:t>Interval</a:t>
                      </a:r>
                    </a:p>
                    <a:p>
                      <a:pPr algn="l" fontAlgn="b"/>
                      <a:r>
                        <a:rPr lang="en-US" sz="1100" b="0" i="0" u="none" strike="noStrike" dirty="0" smtClean="0">
                          <a:solidFill>
                            <a:srgbClr val="000000"/>
                          </a:solidFill>
                          <a:latin typeface="Calibri"/>
                        </a:rPr>
                        <a:t>Wall Sit</a:t>
                      </a:r>
                    </a:p>
                    <a:p>
                      <a:pPr algn="l" fontAlgn="b"/>
                      <a:r>
                        <a:rPr lang="en-US" sz="1100" b="0" i="0" u="none" strike="noStrike" dirty="0" smtClean="0">
                          <a:solidFill>
                            <a:srgbClr val="000000"/>
                          </a:solidFill>
                          <a:latin typeface="Calibri"/>
                        </a:rPr>
                        <a:t>Plank</a:t>
                      </a:r>
                    </a:p>
                    <a:p>
                      <a:pPr algn="l" fontAlgn="b"/>
                      <a:r>
                        <a:rPr lang="en-US" sz="1100" b="0" i="0" u="none" strike="noStrike" dirty="0" smtClean="0">
                          <a:solidFill>
                            <a:srgbClr val="000000"/>
                          </a:solidFill>
                          <a:latin typeface="Calibri"/>
                        </a:rPr>
                        <a:t>Superman</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Time </a:t>
                      </a:r>
                      <a:r>
                        <a:rPr lang="en-US" sz="1100" b="0" i="0" u="none" strike="noStrike" dirty="0" smtClean="0">
                          <a:solidFill>
                            <a:srgbClr val="000000"/>
                          </a:solidFill>
                          <a:latin typeface="Calibri"/>
                        </a:rPr>
                        <a:t>(seconds)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Chart 9"/>
          <p:cNvGraphicFramePr/>
          <p:nvPr/>
        </p:nvGraphicFramePr>
        <p:xfrm>
          <a:off x="3657600" y="35052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a:xfrm>
            <a:off x="0" y="1219200"/>
            <a:ext cx="9144000" cy="4906963"/>
          </a:xfrm>
        </p:spPr>
        <p:txBody>
          <a:bodyPr>
            <a:normAutofit lnSpcReduction="10000"/>
          </a:bodyPr>
          <a:lstStyle/>
          <a:p>
            <a:r>
              <a:rPr lang="en-US" dirty="0" smtClean="0"/>
              <a:t>Title: Short – 5 words</a:t>
            </a:r>
          </a:p>
          <a:p>
            <a:r>
              <a:rPr lang="en-US" dirty="0" smtClean="0"/>
              <a:t>Introduction: Exercise &amp; Cardiovascular/ Respiratory system, O2 &amp; CO2, pH, pulse</a:t>
            </a:r>
          </a:p>
          <a:p>
            <a:r>
              <a:rPr lang="en-US" dirty="0" smtClean="0"/>
              <a:t>Objective</a:t>
            </a:r>
          </a:p>
          <a:p>
            <a:r>
              <a:rPr lang="en-US" dirty="0" smtClean="0"/>
              <a:t>Hypothesis</a:t>
            </a:r>
          </a:p>
          <a:p>
            <a:r>
              <a:rPr lang="en-US" dirty="0" smtClean="0"/>
              <a:t>Data table: Independent &amp; Dependent Variable</a:t>
            </a:r>
          </a:p>
          <a:p>
            <a:r>
              <a:rPr lang="en-US" dirty="0" smtClean="0"/>
              <a:t>Materials: List</a:t>
            </a:r>
          </a:p>
          <a:p>
            <a:r>
              <a:rPr lang="en-US" dirty="0" smtClean="0"/>
              <a:t>Procedure: Specific. Step 1, Step 2, Step 3…</a:t>
            </a:r>
          </a:p>
          <a:p>
            <a:r>
              <a:rPr lang="en-US" dirty="0" smtClean="0"/>
              <a:t>Safety concerns:  don’t run with scissors.</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p:txBody>
          <a:bodyPr/>
          <a:lstStyle/>
          <a:p>
            <a:r>
              <a:rPr lang="en-US" dirty="0" smtClean="0"/>
              <a:t>Constants</a:t>
            </a:r>
          </a:p>
          <a:p>
            <a:r>
              <a:rPr lang="en-US" dirty="0" smtClean="0"/>
              <a:t>Control:1</a:t>
            </a:r>
            <a:r>
              <a:rPr lang="en-US" baseline="30000" dirty="0" smtClean="0"/>
              <a:t>st</a:t>
            </a:r>
            <a:r>
              <a:rPr lang="en-US" dirty="0" smtClean="0"/>
              <a:t> data point</a:t>
            </a:r>
          </a:p>
          <a:p>
            <a:r>
              <a:rPr lang="en-US" dirty="0" smtClean="0"/>
              <a:t>Data Analysis:  What happened over time and why is it important?</a:t>
            </a:r>
          </a:p>
          <a:p>
            <a:r>
              <a:rPr lang="en-US" dirty="0" smtClean="0"/>
              <a:t>Graph:</a:t>
            </a:r>
          </a:p>
          <a:p>
            <a:r>
              <a:rPr lang="en-US" dirty="0" smtClean="0"/>
              <a:t>Error Analysis:</a:t>
            </a:r>
          </a:p>
          <a:p>
            <a:r>
              <a:rPr lang="en-US" dirty="0" smtClean="0"/>
              <a:t>Conclusion:</a:t>
            </a: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Questions to answer in the conclusion </a:t>
            </a:r>
            <a:br>
              <a:rPr lang="en-US" dirty="0" smtClean="0"/>
            </a:br>
            <a:r>
              <a:rPr lang="en-US" dirty="0" smtClean="0"/>
              <a:t>Yes in addition to the one’s in the lab report.</a:t>
            </a:r>
            <a:endParaRPr lang="en-US" dirty="0"/>
          </a:p>
        </p:txBody>
      </p:sp>
      <p:sp>
        <p:nvSpPr>
          <p:cNvPr id="3" name="Content Placeholder 2"/>
          <p:cNvSpPr>
            <a:spLocks noGrp="1"/>
          </p:cNvSpPr>
          <p:nvPr>
            <p:ph idx="1"/>
          </p:nvPr>
        </p:nvSpPr>
        <p:spPr/>
        <p:txBody>
          <a:bodyPr>
            <a:normAutofit/>
          </a:bodyPr>
          <a:lstStyle/>
          <a:p>
            <a:r>
              <a:rPr lang="en-US" dirty="0" smtClean="0"/>
              <a:t>What effect did repeating the exercise over time have on the muscle group.</a:t>
            </a:r>
          </a:p>
          <a:p>
            <a:r>
              <a:rPr lang="en-US" dirty="0" smtClean="0"/>
              <a:t>How did your muscles feel?</a:t>
            </a:r>
          </a:p>
          <a:p>
            <a:r>
              <a:rPr lang="en-US" dirty="0" smtClean="0"/>
              <a:t>What physiological factors are  responsible for fatigue?</a:t>
            </a:r>
          </a:p>
          <a:p>
            <a:r>
              <a:rPr lang="en-US" dirty="0" smtClean="0"/>
              <a:t>How does the amount of rest you have affect the recovery of the muscles?</a:t>
            </a:r>
          </a:p>
          <a:p>
            <a:r>
              <a:rPr lang="en-US" dirty="0" smtClean="0"/>
              <a:t>How did your results compare to others.</a:t>
            </a:r>
          </a:p>
          <a:p>
            <a:pPr>
              <a:buNone/>
            </a:pPr>
            <a:endParaRPr lang="en-US"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37.3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9" cstate="print"/>
          <a:srcRect/>
          <a:stretch>
            <a:fillRect/>
          </a:stretch>
        </p:blipFill>
        <p:spPr bwMode="auto">
          <a:xfrm>
            <a:off x="3125788" y="53975"/>
            <a:ext cx="2892425" cy="422275"/>
          </a:xfrm>
          <a:prstGeom prst="rect">
            <a:avLst/>
          </a:prstGeom>
          <a:noFill/>
        </p:spPr>
      </p:pic>
      <p:pic>
        <p:nvPicPr>
          <p:cNvPr id="87450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762000" y="32004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nephrons of the kidneys filter wastes from the blood.</a:t>
            </a:r>
          </a:p>
        </p:txBody>
      </p:sp>
      <p:sp>
        <p:nvSpPr>
          <p:cNvPr id="874507" name="Rectangle 11"/>
          <p:cNvSpPr>
            <a:spLocks noChangeArrowheads="1"/>
          </p:cNvSpPr>
          <p:nvPr/>
        </p:nvSpPr>
        <p:spPr bwMode="auto">
          <a:xfrm>
            <a:off x="6858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Urinary System</a:t>
            </a:r>
            <a:endParaRPr lang="en-US" altLang="en-US" sz="4000" b="1">
              <a:solidFill>
                <a:srgbClr val="FFFF00"/>
              </a:solidFill>
              <a:latin typeface="Times" charset="0"/>
            </a:endParaRPr>
          </a:p>
        </p:txBody>
      </p:sp>
      <p:sp>
        <p:nvSpPr>
          <p:cNvPr id="874508" name="Rectangle 12"/>
          <p:cNvSpPr>
            <a:spLocks noChangeArrowheads="1"/>
          </p:cNvSpPr>
          <p:nvPr/>
        </p:nvSpPr>
        <p:spPr bwMode="auto">
          <a:xfrm>
            <a:off x="762000" y="1774825"/>
            <a:ext cx="81534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consists of the kidneys, ureters, the urinary bladder, and the urethra.</a:t>
            </a:r>
          </a:p>
        </p:txBody>
      </p:sp>
      <p:sp>
        <p:nvSpPr>
          <p:cNvPr id="874515" name="Rectangle 19"/>
          <p:cNvSpPr>
            <a:spLocks noChangeArrowheads="1"/>
          </p:cNvSpPr>
          <p:nvPr/>
        </p:nvSpPr>
        <p:spPr bwMode="auto">
          <a:xfrm>
            <a:off x="762000" y="4572000"/>
            <a:ext cx="769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helps maintain the homeostasis of body fluids.</a:t>
            </a:r>
          </a:p>
        </p:txBody>
      </p:sp>
      <p:pic>
        <p:nvPicPr>
          <p:cNvPr id="874516" name="Picture 20"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4506"/>
                                        </p:tgtEl>
                                        <p:attrNameLst>
                                          <p:attrName>style.visibility</p:attrName>
                                        </p:attrNameLst>
                                      </p:cBhvr>
                                      <p:to>
                                        <p:strVal val="visible"/>
                                      </p:to>
                                    </p:set>
                                    <p:animEffect transition="in" filter="box(out)">
                                      <p:cBhvr>
                                        <p:cTn id="7" dur="500"/>
                                        <p:tgtEl>
                                          <p:spTgt spid="874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15"/>
                                        </p:tgtEl>
                                        <p:attrNameLst>
                                          <p:attrName>style.visibility</p:attrName>
                                        </p:attrNameLst>
                                      </p:cBhvr>
                                      <p:to>
                                        <p:strVal val="visible"/>
                                      </p:to>
                                    </p:set>
                                    <p:animEffect transition="in" filter="box(out)">
                                      <p:cBhvr>
                                        <p:cTn id="12" dur="500"/>
                                        <p:tgtEl>
                                          <p:spTgt spid="8745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4503"/>
                                        </p:tgtEl>
                                        <p:attrNameLst>
                                          <p:attrName>style.visibility</p:attrName>
                                        </p:attrNameLst>
                                      </p:cBhvr>
                                      <p:to>
                                        <p:strVal val="visible"/>
                                      </p:to>
                                    </p:set>
                                    <p:animEffect transition="in" filter="box(out)">
                                      <p:cBhvr>
                                        <p:cTn id="16"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1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cond Degree Burn"/>
          <p:cNvPicPr>
            <a:picLocks noChangeAspect="1" noChangeArrowheads="1"/>
          </p:cNvPicPr>
          <p:nvPr/>
        </p:nvPicPr>
        <p:blipFill>
          <a:blip r:embed="rId2" cstate="print">
            <a:lum bright="30000"/>
          </a:blip>
          <a:srcRect/>
          <a:stretch>
            <a:fillRect/>
          </a:stretch>
        </p:blipFill>
        <p:spPr bwMode="auto">
          <a:xfrm>
            <a:off x="0" y="2743200"/>
            <a:ext cx="5486400" cy="4389121"/>
          </a:xfrm>
          <a:prstGeom prst="rect">
            <a:avLst/>
          </a:prstGeom>
          <a:noFill/>
        </p:spPr>
      </p:pic>
      <p:sp>
        <p:nvSpPr>
          <p:cNvPr id="2" name="Title 1"/>
          <p:cNvSpPr>
            <a:spLocks noGrp="1"/>
          </p:cNvSpPr>
          <p:nvPr>
            <p:ph type="title"/>
          </p:nvPr>
        </p:nvSpPr>
        <p:spPr/>
        <p:txBody>
          <a:bodyPr/>
          <a:lstStyle/>
          <a:p>
            <a:endParaRPr lang="en-US"/>
          </a:p>
        </p:txBody>
      </p:sp>
      <p:pic>
        <p:nvPicPr>
          <p:cNvPr id="1030" name="Picture 6" descr="thirddegreeburn.jpg"/>
          <p:cNvPicPr>
            <a:picLocks noChangeAspect="1" noChangeArrowheads="1"/>
          </p:cNvPicPr>
          <p:nvPr/>
        </p:nvPicPr>
        <p:blipFill>
          <a:blip r:embed="rId3" cstate="print">
            <a:lum bright="30000"/>
          </a:blip>
          <a:srcRect/>
          <a:stretch>
            <a:fillRect/>
          </a:stretch>
        </p:blipFill>
        <p:spPr bwMode="auto">
          <a:xfrm>
            <a:off x="4876800" y="0"/>
            <a:ext cx="4267200" cy="4133850"/>
          </a:xfrm>
          <a:prstGeom prst="rect">
            <a:avLst/>
          </a:prstGeom>
          <a:noFill/>
        </p:spPr>
      </p:pic>
      <p:pic>
        <p:nvPicPr>
          <p:cNvPr id="1034" name="Picture 10" descr="firstdegreeburn.jpg"/>
          <p:cNvPicPr>
            <a:picLocks noChangeAspect="1" noChangeArrowheads="1"/>
          </p:cNvPicPr>
          <p:nvPr/>
        </p:nvPicPr>
        <p:blipFill>
          <a:blip r:embed="rId4" cstate="print">
            <a:lum bright="30000"/>
          </a:blip>
          <a:srcRect/>
          <a:stretch>
            <a:fillRect/>
          </a:stretch>
        </p:blipFill>
        <p:spPr bwMode="auto">
          <a:xfrm>
            <a:off x="0" y="0"/>
            <a:ext cx="3146323" cy="3048000"/>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1</a:t>
            </a:r>
          </a:p>
        </p:txBody>
      </p:sp>
      <p:sp>
        <p:nvSpPr>
          <p:cNvPr id="32774" name="Text Box 6"/>
          <p:cNvSpPr txBox="1">
            <a:spLocks noChangeArrowheads="1"/>
          </p:cNvSpPr>
          <p:nvPr/>
        </p:nvSpPr>
        <p:spPr bwMode="auto">
          <a:xfrm>
            <a:off x="609600" y="1644650"/>
            <a:ext cx="81534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organ(s) are reddish in color and located just above the waist, behind the stomach?</a:t>
            </a:r>
          </a:p>
        </p:txBody>
      </p:sp>
      <p:sp>
        <p:nvSpPr>
          <p:cNvPr id="32820" name="Text Box 52"/>
          <p:cNvSpPr txBox="1">
            <a:spLocks noChangeArrowheads="1"/>
          </p:cNvSpPr>
          <p:nvPr/>
        </p:nvSpPr>
        <p:spPr bwMode="auto">
          <a:xfrm>
            <a:off x="723900" y="5181600"/>
            <a:ext cx="178752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ureters</a:t>
            </a:r>
          </a:p>
        </p:txBody>
      </p:sp>
      <p:sp>
        <p:nvSpPr>
          <p:cNvPr id="32821" name="Text Box 53"/>
          <p:cNvSpPr txBox="1">
            <a:spLocks noChangeArrowheads="1"/>
          </p:cNvSpPr>
          <p:nvPr/>
        </p:nvSpPr>
        <p:spPr bwMode="auto">
          <a:xfrm>
            <a:off x="730250" y="4419600"/>
            <a:ext cx="14716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heart</a:t>
            </a:r>
          </a:p>
        </p:txBody>
      </p:sp>
      <p:sp>
        <p:nvSpPr>
          <p:cNvPr id="32822" name="Text Box 54"/>
          <p:cNvSpPr txBox="1">
            <a:spLocks noChangeArrowheads="1"/>
          </p:cNvSpPr>
          <p:nvPr/>
        </p:nvSpPr>
        <p:spPr bwMode="auto">
          <a:xfrm>
            <a:off x="723900" y="3654425"/>
            <a:ext cx="15398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lungs</a:t>
            </a:r>
          </a:p>
        </p:txBody>
      </p:sp>
      <p:sp>
        <p:nvSpPr>
          <p:cNvPr id="32823" name="Text Box 55"/>
          <p:cNvSpPr txBox="1">
            <a:spLocks noChangeArrowheads="1"/>
          </p:cNvSpPr>
          <p:nvPr/>
        </p:nvSpPr>
        <p:spPr bwMode="auto">
          <a:xfrm>
            <a:off x="704850" y="2895600"/>
            <a:ext cx="19462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kidneys</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40" name="Picture 7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32843" name="Picture 7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32844" name="Text Box 7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415" name="Picture 39" descr="fig"/>
          <p:cNvPicPr>
            <a:picLocks noChangeAspect="1" noChangeArrowheads="1"/>
          </p:cNvPicPr>
          <p:nvPr/>
        </p:nvPicPr>
        <p:blipFill>
          <a:blip r:embed="rId2" cstate="print"/>
          <a:srcRect/>
          <a:stretch>
            <a:fillRect/>
          </a:stretch>
        </p:blipFill>
        <p:spPr bwMode="auto">
          <a:xfrm>
            <a:off x="3381375" y="1206500"/>
            <a:ext cx="2790825" cy="4749800"/>
          </a:xfrm>
          <a:prstGeom prst="rect">
            <a:avLst/>
          </a:prstGeom>
          <a:noFill/>
        </p:spPr>
      </p:pic>
      <p:sp>
        <p:nvSpPr>
          <p:cNvPr id="1125416" name="Text Box 40"/>
          <p:cNvSpPr txBox="1">
            <a:spLocks noChangeArrowheads="1"/>
          </p:cNvSpPr>
          <p:nvPr/>
        </p:nvSpPr>
        <p:spPr bwMode="auto">
          <a:xfrm>
            <a:off x="6089650" y="3014663"/>
            <a:ext cx="81915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Aorta</a:t>
            </a:r>
          </a:p>
        </p:txBody>
      </p:sp>
      <p:sp>
        <p:nvSpPr>
          <p:cNvPr id="1125417" name="Line 41"/>
          <p:cNvSpPr>
            <a:spLocks noChangeShapeType="1"/>
          </p:cNvSpPr>
          <p:nvPr/>
        </p:nvSpPr>
        <p:spPr bwMode="auto">
          <a:xfrm>
            <a:off x="4876800" y="3200400"/>
            <a:ext cx="1219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18" name="Text Box 42"/>
          <p:cNvSpPr txBox="1">
            <a:spLocks noChangeArrowheads="1"/>
          </p:cNvSpPr>
          <p:nvPr/>
        </p:nvSpPr>
        <p:spPr bwMode="auto">
          <a:xfrm>
            <a:off x="5588000" y="3430588"/>
            <a:ext cx="973138" cy="366712"/>
          </a:xfrm>
          <a:prstGeom prst="rect">
            <a:avLst/>
          </a:prstGeom>
          <a:noFill/>
          <a:ln w="9525">
            <a:noFill/>
            <a:miter lim="800000"/>
            <a:headEnd/>
            <a:tailEnd/>
          </a:ln>
          <a:effectLst/>
        </p:spPr>
        <p:txBody>
          <a:bodyPr wrap="none">
            <a:spAutoFit/>
          </a:bodyPr>
          <a:lstStyle/>
          <a:p>
            <a:r>
              <a:rPr lang="en-US" altLang="en-US" sz="2000" b="1">
                <a:solidFill>
                  <a:schemeClr val="tx2"/>
                </a:solidFill>
                <a:latin typeface="Times" charset="0"/>
              </a:rPr>
              <a:t>Kidney</a:t>
            </a:r>
          </a:p>
        </p:txBody>
      </p:sp>
      <p:sp>
        <p:nvSpPr>
          <p:cNvPr id="1125419" name="Line 43"/>
          <p:cNvSpPr>
            <a:spLocks noChangeShapeType="1"/>
          </p:cNvSpPr>
          <p:nvPr/>
        </p:nvSpPr>
        <p:spPr bwMode="auto">
          <a:xfrm>
            <a:off x="5130800" y="35687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0" name="Text Box 44"/>
          <p:cNvSpPr txBox="1">
            <a:spLocks noChangeArrowheads="1"/>
          </p:cNvSpPr>
          <p:nvPr/>
        </p:nvSpPr>
        <p:spPr bwMode="auto">
          <a:xfrm>
            <a:off x="5703888" y="3748088"/>
            <a:ext cx="1001712"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Ureters</a:t>
            </a:r>
          </a:p>
        </p:txBody>
      </p:sp>
      <p:sp>
        <p:nvSpPr>
          <p:cNvPr id="1125421" name="Line 45"/>
          <p:cNvSpPr>
            <a:spLocks noChangeShapeType="1"/>
          </p:cNvSpPr>
          <p:nvPr/>
        </p:nvSpPr>
        <p:spPr bwMode="auto">
          <a:xfrm>
            <a:off x="4648200" y="3886200"/>
            <a:ext cx="1066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2" name="Line 46"/>
          <p:cNvSpPr>
            <a:spLocks noChangeShapeType="1"/>
          </p:cNvSpPr>
          <p:nvPr/>
        </p:nvSpPr>
        <p:spPr bwMode="auto">
          <a:xfrm flipV="1">
            <a:off x="5029200" y="3886200"/>
            <a:ext cx="6858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25423" name="Text Box 47"/>
          <p:cNvSpPr txBox="1">
            <a:spLocks noChangeArrowheads="1"/>
          </p:cNvSpPr>
          <p:nvPr/>
        </p:nvSpPr>
        <p:spPr bwMode="auto">
          <a:xfrm>
            <a:off x="5876925" y="4629150"/>
            <a:ext cx="105886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Urethra</a:t>
            </a:r>
          </a:p>
        </p:txBody>
      </p:sp>
      <p:sp>
        <p:nvSpPr>
          <p:cNvPr id="1125424" name="Line 48"/>
          <p:cNvSpPr>
            <a:spLocks noChangeShapeType="1"/>
          </p:cNvSpPr>
          <p:nvPr/>
        </p:nvSpPr>
        <p:spPr bwMode="auto">
          <a:xfrm>
            <a:off x="4800600" y="4800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5" name="Text Box 49"/>
          <p:cNvSpPr txBox="1">
            <a:spLocks noChangeArrowheads="1"/>
          </p:cNvSpPr>
          <p:nvPr/>
        </p:nvSpPr>
        <p:spPr bwMode="auto">
          <a:xfrm>
            <a:off x="2819400" y="4229100"/>
            <a:ext cx="1219200" cy="641350"/>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Urinary bladder</a:t>
            </a:r>
          </a:p>
        </p:txBody>
      </p:sp>
      <p:sp>
        <p:nvSpPr>
          <p:cNvPr id="1125426" name="Line 50"/>
          <p:cNvSpPr>
            <a:spLocks noChangeShapeType="1"/>
          </p:cNvSpPr>
          <p:nvPr/>
        </p:nvSpPr>
        <p:spPr bwMode="auto">
          <a:xfrm flipH="1">
            <a:off x="3810000" y="44958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7" name="Text Box 51"/>
          <p:cNvSpPr txBox="1">
            <a:spLocks noChangeArrowheads="1"/>
          </p:cNvSpPr>
          <p:nvPr/>
        </p:nvSpPr>
        <p:spPr bwMode="auto">
          <a:xfrm>
            <a:off x="2700338" y="3781425"/>
            <a:ext cx="1333500"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Renal vein</a:t>
            </a:r>
          </a:p>
        </p:txBody>
      </p:sp>
      <p:sp>
        <p:nvSpPr>
          <p:cNvPr id="1125428" name="Line 52"/>
          <p:cNvSpPr>
            <a:spLocks noChangeShapeType="1"/>
          </p:cNvSpPr>
          <p:nvPr/>
        </p:nvSpPr>
        <p:spPr bwMode="auto">
          <a:xfrm flipH="1">
            <a:off x="3873500" y="3492500"/>
            <a:ext cx="762000" cy="457200"/>
          </a:xfrm>
          <a:prstGeom prst="line">
            <a:avLst/>
          </a:prstGeom>
          <a:noFill/>
          <a:ln w="9525">
            <a:solidFill>
              <a:schemeClr val="tx1"/>
            </a:solidFill>
            <a:round/>
            <a:headEnd/>
            <a:tailEnd/>
          </a:ln>
          <a:effectLst/>
        </p:spPr>
        <p:txBody>
          <a:bodyPr wrap="none" anchor="ctr">
            <a:spAutoFit/>
          </a:bodyPr>
          <a:lstStyle/>
          <a:p>
            <a:endParaRPr lang="en-US"/>
          </a:p>
        </p:txBody>
      </p:sp>
      <p:sp>
        <p:nvSpPr>
          <p:cNvPr id="1125429" name="Line 53"/>
          <p:cNvSpPr>
            <a:spLocks noChangeShapeType="1"/>
          </p:cNvSpPr>
          <p:nvPr/>
        </p:nvSpPr>
        <p:spPr bwMode="auto">
          <a:xfrm flipH="1">
            <a:off x="3873500" y="3429000"/>
            <a:ext cx="1079500" cy="520700"/>
          </a:xfrm>
          <a:prstGeom prst="line">
            <a:avLst/>
          </a:prstGeom>
          <a:noFill/>
          <a:ln w="9525">
            <a:solidFill>
              <a:schemeClr val="tx1"/>
            </a:solidFill>
            <a:round/>
            <a:headEnd/>
            <a:tailEnd/>
          </a:ln>
          <a:effectLst/>
        </p:spPr>
        <p:txBody>
          <a:bodyPr anchor="ctr">
            <a:spAutoFit/>
          </a:bodyPr>
          <a:lstStyle/>
          <a:p>
            <a:endParaRPr lang="en-US"/>
          </a:p>
        </p:txBody>
      </p:sp>
      <p:sp>
        <p:nvSpPr>
          <p:cNvPr id="1125430" name="Text Box 54"/>
          <p:cNvSpPr txBox="1">
            <a:spLocks noChangeArrowheads="1"/>
          </p:cNvSpPr>
          <p:nvPr/>
        </p:nvSpPr>
        <p:spPr bwMode="auto">
          <a:xfrm>
            <a:off x="2362200" y="3290888"/>
            <a:ext cx="1787525" cy="366712"/>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Renal artery</a:t>
            </a:r>
          </a:p>
        </p:txBody>
      </p:sp>
      <p:sp>
        <p:nvSpPr>
          <p:cNvPr id="1125431" name="Text Box 55"/>
          <p:cNvSpPr txBox="1">
            <a:spLocks noChangeArrowheads="1"/>
          </p:cNvSpPr>
          <p:nvPr/>
        </p:nvSpPr>
        <p:spPr bwMode="auto">
          <a:xfrm>
            <a:off x="2286000" y="2800350"/>
            <a:ext cx="130651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Vena cava</a:t>
            </a:r>
          </a:p>
        </p:txBody>
      </p:sp>
      <p:sp>
        <p:nvSpPr>
          <p:cNvPr id="1125432" name="Line 56"/>
          <p:cNvSpPr>
            <a:spLocks noChangeShapeType="1"/>
          </p:cNvSpPr>
          <p:nvPr/>
        </p:nvSpPr>
        <p:spPr bwMode="auto">
          <a:xfrm flipH="1" flipV="1">
            <a:off x="3352800" y="3124200"/>
            <a:ext cx="1419225" cy="0"/>
          </a:xfrm>
          <a:prstGeom prst="line">
            <a:avLst/>
          </a:prstGeom>
          <a:noFill/>
          <a:ln w="9525">
            <a:solidFill>
              <a:schemeClr val="tx1"/>
            </a:solidFill>
            <a:round/>
            <a:headEnd/>
            <a:tailEnd/>
          </a:ln>
          <a:effectLst/>
        </p:spPr>
        <p:txBody>
          <a:bodyPr anchor="ctr">
            <a:spAutoFit/>
          </a:bodyPr>
          <a:lstStyle/>
          <a:p>
            <a:endParaRPr lang="en-US"/>
          </a:p>
        </p:txBody>
      </p:sp>
      <p:sp>
        <p:nvSpPr>
          <p:cNvPr id="1125433" name="Line 57"/>
          <p:cNvSpPr>
            <a:spLocks noChangeShapeType="1"/>
          </p:cNvSpPr>
          <p:nvPr/>
        </p:nvSpPr>
        <p:spPr bwMode="auto">
          <a:xfrm flipV="1">
            <a:off x="3886200" y="3352800"/>
            <a:ext cx="1143000" cy="152400"/>
          </a:xfrm>
          <a:prstGeom prst="line">
            <a:avLst/>
          </a:prstGeom>
          <a:noFill/>
          <a:ln w="9525">
            <a:solidFill>
              <a:schemeClr val="tx1"/>
            </a:solidFill>
            <a:round/>
            <a:headEnd/>
            <a:tailEnd/>
          </a:ln>
          <a:effectLst/>
        </p:spPr>
        <p:txBody>
          <a:bodyPr anchor="ctr">
            <a:spAutoFit/>
          </a:bodyPr>
          <a:lstStyle/>
          <a:p>
            <a:endParaRPr lang="en-US"/>
          </a:p>
        </p:txBody>
      </p:sp>
      <p:sp>
        <p:nvSpPr>
          <p:cNvPr id="1125434" name="Line 58"/>
          <p:cNvSpPr>
            <a:spLocks noChangeShapeType="1"/>
          </p:cNvSpPr>
          <p:nvPr/>
        </p:nvSpPr>
        <p:spPr bwMode="auto">
          <a:xfrm flipV="1">
            <a:off x="3886200" y="3486150"/>
            <a:ext cx="704850" cy="19050"/>
          </a:xfrm>
          <a:prstGeom prst="line">
            <a:avLst/>
          </a:prstGeom>
          <a:noFill/>
          <a:ln w="9525">
            <a:solidFill>
              <a:schemeClr val="tx1"/>
            </a:solidFill>
            <a:round/>
            <a:headEnd/>
            <a:tailEnd/>
          </a:ln>
          <a:effectLst/>
        </p:spPr>
        <p:txBody>
          <a:bodyPr anchor="ctr">
            <a:spAutoFit/>
          </a:bodyPr>
          <a:lstStyle/>
          <a:p>
            <a:endParaRPr lang="en-US"/>
          </a:p>
        </p:txBody>
      </p:sp>
      <p:sp>
        <p:nvSpPr>
          <p:cNvPr id="112537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5380" name="Text Box 4"/>
          <p:cNvSpPr txBox="1">
            <a:spLocks noChangeArrowheads="1"/>
          </p:cNvSpPr>
          <p:nvPr/>
        </p:nvSpPr>
        <p:spPr bwMode="auto">
          <a:xfrm>
            <a:off x="609600" y="1035050"/>
            <a:ext cx="3352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kidneys.</a:t>
            </a:r>
            <a:endParaRPr lang="en-US" altLang="en-US" sz="3200">
              <a:solidFill>
                <a:schemeClr val="tx1"/>
              </a:solidFill>
              <a:latin typeface="Times" charset="0"/>
            </a:endParaRPr>
          </a:p>
        </p:txBody>
      </p:sp>
      <p:pic>
        <p:nvPicPr>
          <p:cNvPr id="1125385"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5386"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5387"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5388"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5389"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5390"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5391"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5392"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pic>
        <p:nvPicPr>
          <p:cNvPr id="1125437" name="Picture 61"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5438" name="Text Box 6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5437"/>
                                        </p:tgtEl>
                                        <p:attrNameLst>
                                          <p:attrName>style.visibility</p:attrName>
                                        </p:attrNameLst>
                                      </p:cBhvr>
                                      <p:to>
                                        <p:strVal val="visible"/>
                                      </p:to>
                                    </p:set>
                                    <p:animEffect transition="in" filter="box(out)">
                                      <p:cBhvr>
                                        <p:cTn id="7" dur="500"/>
                                        <p:tgtEl>
                                          <p:spTgt spid="112543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5438"/>
                                        </p:tgtEl>
                                        <p:attrNameLst>
                                          <p:attrName>style.visibility</p:attrName>
                                        </p:attrNameLst>
                                      </p:cBhvr>
                                      <p:to>
                                        <p:strVal val="visible"/>
                                      </p:to>
                                    </p:set>
                                    <p:animEffect transition="in" filter="box(out)">
                                      <p:cBhvr>
                                        <p:cTn id="10" dur="500"/>
                                        <p:tgtEl>
                                          <p:spTgt spid="1125438"/>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5389"/>
                                        </p:tgtEl>
                                        <p:attrNameLst>
                                          <p:attrName>style.visibility</p:attrName>
                                        </p:attrNameLst>
                                      </p:cBhvr>
                                      <p:to>
                                        <p:strVal val="visible"/>
                                      </p:to>
                                    </p:set>
                                    <p:animEffect transition="in" filter="box(out)">
                                      <p:cBhvr>
                                        <p:cTn id="14" dur="500"/>
                                        <p:tgtEl>
                                          <p:spTgt spid="1125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43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7" name="Picture 17" descr="fig"/>
          <p:cNvPicPr>
            <a:picLocks noChangeAspect="1" noChangeArrowheads="1"/>
          </p:cNvPicPr>
          <p:nvPr/>
        </p:nvPicPr>
        <p:blipFill>
          <a:blip r:embed="rId2" cstate="print"/>
          <a:srcRect/>
          <a:stretch>
            <a:fillRect/>
          </a:stretch>
        </p:blipFill>
        <p:spPr bwMode="auto">
          <a:xfrm>
            <a:off x="3733800" y="2057400"/>
            <a:ext cx="4495800" cy="3911600"/>
          </a:xfrm>
          <a:prstGeom prst="rect">
            <a:avLst/>
          </a:prstGeom>
          <a:noFill/>
        </p:spPr>
      </p:pic>
      <p:sp>
        <p:nvSpPr>
          <p:cNvPr id="112640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6403" name="Text Box 3"/>
          <p:cNvSpPr txBox="1">
            <a:spLocks noChangeArrowheads="1"/>
          </p:cNvSpPr>
          <p:nvPr/>
        </p:nvSpPr>
        <p:spPr bwMode="auto">
          <a:xfrm>
            <a:off x="609600" y="685800"/>
            <a:ext cx="2819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2</a:t>
            </a:r>
          </a:p>
        </p:txBody>
      </p:sp>
      <p:sp>
        <p:nvSpPr>
          <p:cNvPr id="1126404" name="Text Box 4"/>
          <p:cNvSpPr txBox="1">
            <a:spLocks noChangeArrowheads="1"/>
          </p:cNvSpPr>
          <p:nvPr/>
        </p:nvSpPr>
        <p:spPr bwMode="auto">
          <a:xfrm>
            <a:off x="609600" y="1219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According to the table, where is blood pressure the highest?</a:t>
            </a:r>
          </a:p>
        </p:txBody>
      </p:sp>
      <p:sp>
        <p:nvSpPr>
          <p:cNvPr id="1126405" name="Text Box 5"/>
          <p:cNvSpPr txBox="1">
            <a:spLocks noChangeArrowheads="1"/>
          </p:cNvSpPr>
          <p:nvPr/>
        </p:nvSpPr>
        <p:spPr bwMode="auto">
          <a:xfrm>
            <a:off x="463550" y="4879975"/>
            <a:ext cx="3313113"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in the vena cava</a:t>
            </a:r>
          </a:p>
        </p:txBody>
      </p:sp>
      <p:sp>
        <p:nvSpPr>
          <p:cNvPr id="1126406" name="Text Box 6"/>
          <p:cNvSpPr txBox="1">
            <a:spLocks noChangeArrowheads="1"/>
          </p:cNvSpPr>
          <p:nvPr/>
        </p:nvSpPr>
        <p:spPr bwMode="auto">
          <a:xfrm>
            <a:off x="469900" y="4117975"/>
            <a:ext cx="28717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in the arteries</a:t>
            </a:r>
          </a:p>
        </p:txBody>
      </p:sp>
      <p:sp>
        <p:nvSpPr>
          <p:cNvPr id="1126407" name="Text Box 7"/>
          <p:cNvSpPr txBox="1">
            <a:spLocks noChangeArrowheads="1"/>
          </p:cNvSpPr>
          <p:nvPr/>
        </p:nvSpPr>
        <p:spPr bwMode="auto">
          <a:xfrm>
            <a:off x="463550" y="3355975"/>
            <a:ext cx="3346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in the capillaries</a:t>
            </a:r>
          </a:p>
        </p:txBody>
      </p:sp>
      <p:sp>
        <p:nvSpPr>
          <p:cNvPr id="1126408" name="Text Box 8"/>
          <p:cNvSpPr txBox="1">
            <a:spLocks noChangeArrowheads="1"/>
          </p:cNvSpPr>
          <p:nvPr/>
        </p:nvSpPr>
        <p:spPr bwMode="auto">
          <a:xfrm>
            <a:off x="444500" y="2590800"/>
            <a:ext cx="26574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i</a:t>
            </a:r>
            <a:r>
              <a:rPr lang="en-US" altLang="en-US" sz="3200">
                <a:solidFill>
                  <a:schemeClr val="tx1"/>
                </a:solidFill>
                <a:latin typeface="Times" charset="0"/>
                <a:cs typeface="Times New Roman" pitchFamily="18" charset="0"/>
              </a:rPr>
              <a:t>n the veins</a:t>
            </a:r>
            <a:r>
              <a:rPr lang="en-US" altLang="en-US" sz="3200" b="1">
                <a:solidFill>
                  <a:schemeClr val="tx1"/>
                </a:solidFill>
                <a:latin typeface="Times" charset="0"/>
              </a:rPr>
              <a:t> </a:t>
            </a:r>
          </a:p>
        </p:txBody>
      </p:sp>
      <p:pic>
        <p:nvPicPr>
          <p:cNvPr id="112640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641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641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641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641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641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641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6416"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sp>
        <p:nvSpPr>
          <p:cNvPr id="1126418" name="Text Box 18"/>
          <p:cNvSpPr txBox="1">
            <a:spLocks noChangeArrowheads="1"/>
          </p:cNvSpPr>
          <p:nvPr/>
        </p:nvSpPr>
        <p:spPr bwMode="auto">
          <a:xfrm>
            <a:off x="5257800" y="232886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26419" name="Text Box 19"/>
          <p:cNvSpPr txBox="1">
            <a:spLocks noChangeArrowheads="1"/>
          </p:cNvSpPr>
          <p:nvPr/>
        </p:nvSpPr>
        <p:spPr bwMode="auto">
          <a:xfrm rot="16200000">
            <a:off x="2749551" y="4060825"/>
            <a:ext cx="23812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Systemic blood pressure (mm Hg)</a:t>
            </a:r>
          </a:p>
        </p:txBody>
      </p:sp>
      <p:sp>
        <p:nvSpPr>
          <p:cNvPr id="1126420" name="Text Box 20"/>
          <p:cNvSpPr txBox="1">
            <a:spLocks noChangeArrowheads="1"/>
          </p:cNvSpPr>
          <p:nvPr/>
        </p:nvSpPr>
        <p:spPr bwMode="auto">
          <a:xfrm>
            <a:off x="3962400" y="29718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120</a:t>
            </a:r>
          </a:p>
        </p:txBody>
      </p:sp>
      <p:sp>
        <p:nvSpPr>
          <p:cNvPr id="1126421" name="Text Box 21"/>
          <p:cNvSpPr txBox="1">
            <a:spLocks noChangeArrowheads="1"/>
          </p:cNvSpPr>
          <p:nvPr/>
        </p:nvSpPr>
        <p:spPr bwMode="auto">
          <a:xfrm>
            <a:off x="3962400" y="32766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100</a:t>
            </a:r>
          </a:p>
        </p:txBody>
      </p:sp>
      <p:sp>
        <p:nvSpPr>
          <p:cNvPr id="1126422" name="Text Box 22"/>
          <p:cNvSpPr txBox="1">
            <a:spLocks noChangeArrowheads="1"/>
          </p:cNvSpPr>
          <p:nvPr/>
        </p:nvSpPr>
        <p:spPr bwMode="auto">
          <a:xfrm>
            <a:off x="4013200" y="3581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80</a:t>
            </a:r>
          </a:p>
        </p:txBody>
      </p:sp>
      <p:sp>
        <p:nvSpPr>
          <p:cNvPr id="1126423" name="Text Box 23"/>
          <p:cNvSpPr txBox="1">
            <a:spLocks noChangeArrowheads="1"/>
          </p:cNvSpPr>
          <p:nvPr/>
        </p:nvSpPr>
        <p:spPr bwMode="auto">
          <a:xfrm>
            <a:off x="4013200" y="3933825"/>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60</a:t>
            </a:r>
          </a:p>
        </p:txBody>
      </p:sp>
      <p:sp>
        <p:nvSpPr>
          <p:cNvPr id="1126424" name="Text Box 24"/>
          <p:cNvSpPr txBox="1">
            <a:spLocks noChangeArrowheads="1"/>
          </p:cNvSpPr>
          <p:nvPr/>
        </p:nvSpPr>
        <p:spPr bwMode="auto">
          <a:xfrm>
            <a:off x="4006850" y="4343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40</a:t>
            </a:r>
          </a:p>
        </p:txBody>
      </p:sp>
      <p:sp>
        <p:nvSpPr>
          <p:cNvPr id="1126425" name="Text Box 25"/>
          <p:cNvSpPr txBox="1">
            <a:spLocks noChangeArrowheads="1"/>
          </p:cNvSpPr>
          <p:nvPr/>
        </p:nvSpPr>
        <p:spPr bwMode="auto">
          <a:xfrm>
            <a:off x="3994150" y="46228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20</a:t>
            </a:r>
          </a:p>
        </p:txBody>
      </p:sp>
      <p:sp>
        <p:nvSpPr>
          <p:cNvPr id="1126426" name="Text Box 26"/>
          <p:cNvSpPr txBox="1">
            <a:spLocks noChangeArrowheads="1"/>
          </p:cNvSpPr>
          <p:nvPr/>
        </p:nvSpPr>
        <p:spPr bwMode="auto">
          <a:xfrm>
            <a:off x="4070350" y="4905375"/>
            <a:ext cx="2603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0</a:t>
            </a:r>
          </a:p>
        </p:txBody>
      </p:sp>
      <p:sp>
        <p:nvSpPr>
          <p:cNvPr id="1126427" name="Text Box 27"/>
          <p:cNvSpPr txBox="1">
            <a:spLocks noChangeArrowheads="1"/>
          </p:cNvSpPr>
          <p:nvPr/>
        </p:nvSpPr>
        <p:spPr bwMode="auto">
          <a:xfrm rot="16200000">
            <a:off x="4113213" y="4575175"/>
            <a:ext cx="5651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Aorta</a:t>
            </a:r>
          </a:p>
        </p:txBody>
      </p:sp>
      <p:sp>
        <p:nvSpPr>
          <p:cNvPr id="1126428" name="Text Box 28"/>
          <p:cNvSpPr txBox="1">
            <a:spLocks noChangeArrowheads="1"/>
          </p:cNvSpPr>
          <p:nvPr/>
        </p:nvSpPr>
        <p:spPr bwMode="auto">
          <a:xfrm rot="16200000">
            <a:off x="4397375" y="4289425"/>
            <a:ext cx="923925"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Large arteries</a:t>
            </a:r>
          </a:p>
        </p:txBody>
      </p:sp>
      <p:sp>
        <p:nvSpPr>
          <p:cNvPr id="1126429" name="Text Box 29"/>
          <p:cNvSpPr txBox="1">
            <a:spLocks noChangeArrowheads="1"/>
          </p:cNvSpPr>
          <p:nvPr/>
        </p:nvSpPr>
        <p:spPr bwMode="auto">
          <a:xfrm rot="16200000">
            <a:off x="4916488" y="4305300"/>
            <a:ext cx="952500"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Small arteries</a:t>
            </a:r>
          </a:p>
        </p:txBody>
      </p:sp>
      <p:sp>
        <p:nvSpPr>
          <p:cNvPr id="1126430" name="Text Box 30"/>
          <p:cNvSpPr txBox="1">
            <a:spLocks noChangeArrowheads="1"/>
          </p:cNvSpPr>
          <p:nvPr/>
        </p:nvSpPr>
        <p:spPr bwMode="auto">
          <a:xfrm rot="16200000">
            <a:off x="5334001" y="4587875"/>
            <a:ext cx="8382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Arterioles</a:t>
            </a:r>
          </a:p>
        </p:txBody>
      </p:sp>
      <p:sp>
        <p:nvSpPr>
          <p:cNvPr id="1126431" name="Text Box 31"/>
          <p:cNvSpPr txBox="1">
            <a:spLocks noChangeArrowheads="1"/>
          </p:cNvSpPr>
          <p:nvPr/>
        </p:nvSpPr>
        <p:spPr bwMode="auto">
          <a:xfrm rot="16200000">
            <a:off x="5671344" y="4072731"/>
            <a:ext cx="896938"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Capillaries</a:t>
            </a:r>
          </a:p>
        </p:txBody>
      </p:sp>
      <p:sp>
        <p:nvSpPr>
          <p:cNvPr id="1126432" name="Text Box 32"/>
          <p:cNvSpPr txBox="1">
            <a:spLocks noChangeArrowheads="1"/>
          </p:cNvSpPr>
          <p:nvPr/>
        </p:nvSpPr>
        <p:spPr bwMode="auto">
          <a:xfrm rot="16200000">
            <a:off x="6254750" y="4110038"/>
            <a:ext cx="7016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Venules</a:t>
            </a:r>
          </a:p>
        </p:txBody>
      </p:sp>
      <p:sp>
        <p:nvSpPr>
          <p:cNvPr id="1126433" name="Text Box 33"/>
          <p:cNvSpPr txBox="1">
            <a:spLocks noChangeArrowheads="1"/>
          </p:cNvSpPr>
          <p:nvPr/>
        </p:nvSpPr>
        <p:spPr bwMode="auto">
          <a:xfrm rot="16200000">
            <a:off x="6634163" y="4067175"/>
            <a:ext cx="92392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Small veins</a:t>
            </a:r>
          </a:p>
        </p:txBody>
      </p:sp>
      <p:sp>
        <p:nvSpPr>
          <p:cNvPr id="1126434" name="Text Box 34"/>
          <p:cNvSpPr txBox="1">
            <a:spLocks noChangeArrowheads="1"/>
          </p:cNvSpPr>
          <p:nvPr/>
        </p:nvSpPr>
        <p:spPr bwMode="auto">
          <a:xfrm rot="16200000">
            <a:off x="7000875" y="4076700"/>
            <a:ext cx="9429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Large veins</a:t>
            </a:r>
          </a:p>
        </p:txBody>
      </p:sp>
      <p:sp>
        <p:nvSpPr>
          <p:cNvPr id="1126435" name="Text Box 35"/>
          <p:cNvSpPr txBox="1">
            <a:spLocks noChangeArrowheads="1"/>
          </p:cNvSpPr>
          <p:nvPr/>
        </p:nvSpPr>
        <p:spPr bwMode="auto">
          <a:xfrm rot="16200000">
            <a:off x="7466013" y="4094162"/>
            <a:ext cx="9271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Vena cavae</a:t>
            </a:r>
          </a:p>
        </p:txBody>
      </p:sp>
      <p:sp>
        <p:nvSpPr>
          <p:cNvPr id="1126436" name="Text Box 36"/>
          <p:cNvSpPr txBox="1">
            <a:spLocks noChangeArrowheads="1"/>
          </p:cNvSpPr>
          <p:nvPr/>
        </p:nvSpPr>
        <p:spPr bwMode="auto">
          <a:xfrm>
            <a:off x="4267200" y="5202238"/>
            <a:ext cx="2251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Distance from left ventricle</a:t>
            </a:r>
          </a:p>
        </p:txBody>
      </p:sp>
      <p:sp>
        <p:nvSpPr>
          <p:cNvPr id="1126437" name="Line 37"/>
          <p:cNvSpPr>
            <a:spLocks noChangeShapeType="1"/>
          </p:cNvSpPr>
          <p:nvPr/>
        </p:nvSpPr>
        <p:spPr bwMode="auto">
          <a:xfrm>
            <a:off x="6553200" y="53340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26438" name="Text Box 38"/>
          <p:cNvSpPr txBox="1">
            <a:spLocks noChangeArrowheads="1"/>
          </p:cNvSpPr>
          <p:nvPr/>
        </p:nvSpPr>
        <p:spPr bwMode="auto">
          <a:xfrm>
            <a:off x="5576888" y="3124200"/>
            <a:ext cx="1281112"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Systolic pressure</a:t>
            </a:r>
          </a:p>
        </p:txBody>
      </p:sp>
      <p:sp>
        <p:nvSpPr>
          <p:cNvPr id="1126439" name="Text Box 39"/>
          <p:cNvSpPr txBox="1">
            <a:spLocks noChangeArrowheads="1"/>
          </p:cNvSpPr>
          <p:nvPr/>
        </p:nvSpPr>
        <p:spPr bwMode="auto">
          <a:xfrm>
            <a:off x="4238625" y="3921125"/>
            <a:ext cx="1600200"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Diastolic pressure</a:t>
            </a:r>
          </a:p>
        </p:txBody>
      </p:sp>
      <p:pic>
        <p:nvPicPr>
          <p:cNvPr id="1126442" name="Picture 42"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6443" name="Text Box 4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6442"/>
                                        </p:tgtEl>
                                        <p:attrNameLst>
                                          <p:attrName>style.visibility</p:attrName>
                                        </p:attrNameLst>
                                      </p:cBhvr>
                                      <p:to>
                                        <p:strVal val="visible"/>
                                      </p:to>
                                    </p:set>
                                    <p:animEffect transition="in" filter="box(out)">
                                      <p:cBhvr>
                                        <p:cTn id="7" dur="500"/>
                                        <p:tgtEl>
                                          <p:spTgt spid="112644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6443"/>
                                        </p:tgtEl>
                                        <p:attrNameLst>
                                          <p:attrName>style.visibility</p:attrName>
                                        </p:attrNameLst>
                                      </p:cBhvr>
                                      <p:to>
                                        <p:strVal val="visible"/>
                                      </p:to>
                                    </p:set>
                                    <p:animEffect transition="in" filter="box(out)">
                                      <p:cBhvr>
                                        <p:cTn id="10" dur="500"/>
                                        <p:tgtEl>
                                          <p:spTgt spid="112644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6408"/>
                                        </p:tgtEl>
                                        <p:attrNameLst>
                                          <p:attrName>style.visibility</p:attrName>
                                        </p:attrNameLst>
                                      </p:cBhvr>
                                      <p:to>
                                        <p:strVal val="visible"/>
                                      </p:to>
                                    </p:set>
                                    <p:animEffect transition="in" filter="box(out)">
                                      <p:cBhvr>
                                        <p:cTn id="15" dur="500"/>
                                        <p:tgtEl>
                                          <p:spTgt spid="112640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6407"/>
                                        </p:tgtEl>
                                        <p:attrNameLst>
                                          <p:attrName>style.visibility</p:attrName>
                                        </p:attrNameLst>
                                      </p:cBhvr>
                                      <p:to>
                                        <p:strVal val="visible"/>
                                      </p:to>
                                    </p:set>
                                    <p:animEffect transition="in" filter="box(out)">
                                      <p:cBhvr>
                                        <p:cTn id="19" dur="500"/>
                                        <p:tgtEl>
                                          <p:spTgt spid="112640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6406"/>
                                        </p:tgtEl>
                                        <p:attrNameLst>
                                          <p:attrName>style.visibility</p:attrName>
                                        </p:attrNameLst>
                                      </p:cBhvr>
                                      <p:to>
                                        <p:strVal val="visible"/>
                                      </p:to>
                                    </p:set>
                                    <p:animEffect transition="in" filter="box(out)">
                                      <p:cBhvr>
                                        <p:cTn id="23" dur="500"/>
                                        <p:tgtEl>
                                          <p:spTgt spid="112640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6405"/>
                                        </p:tgtEl>
                                        <p:attrNameLst>
                                          <p:attrName>style.visibility</p:attrName>
                                        </p:attrNameLst>
                                      </p:cBhvr>
                                      <p:to>
                                        <p:strVal val="visible"/>
                                      </p:to>
                                    </p:set>
                                    <p:animEffect transition="in" filter="box(out)">
                                      <p:cBhvr>
                                        <p:cTn id="27" dur="500"/>
                                        <p:tgtEl>
                                          <p:spTgt spid="112640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6413"/>
                                        </p:tgtEl>
                                        <p:attrNameLst>
                                          <p:attrName>style.visibility</p:attrName>
                                        </p:attrNameLst>
                                      </p:cBhvr>
                                      <p:to>
                                        <p:strVal val="visible"/>
                                      </p:to>
                                    </p:set>
                                    <p:animEffect transition="in" filter="box(out)">
                                      <p:cBhvr>
                                        <p:cTn id="31" dur="500"/>
                                        <p:tgtEl>
                                          <p:spTgt spid="1126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5" grpId="0" autoUpdateAnimBg="0"/>
      <p:bldP spid="1126406" grpId="0" autoUpdateAnimBg="0"/>
      <p:bldP spid="1126407" grpId="0" autoUpdateAnimBg="0"/>
      <p:bldP spid="1126408" grpId="0" autoUpdateAnimBg="0"/>
      <p:bldP spid="1126443"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7427" name="Text Box 3"/>
          <p:cNvSpPr txBox="1">
            <a:spLocks noChangeArrowheads="1"/>
          </p:cNvSpPr>
          <p:nvPr/>
        </p:nvSpPr>
        <p:spPr bwMode="auto">
          <a:xfrm>
            <a:off x="609600" y="1066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r>
              <a:rPr lang="en-US" altLang="en-US" sz="3200">
                <a:solidFill>
                  <a:schemeClr val="tx1"/>
                </a:solidFill>
                <a:latin typeface="Times" charset="0"/>
                <a:cs typeface="Times New Roman" pitchFamily="18" charset="0"/>
              </a:rPr>
              <a:t> Blood pressure rises sharply when the ventricles contract, pushing blood through the arteries.</a:t>
            </a:r>
            <a:endParaRPr lang="en-US" altLang="en-US" sz="3200">
              <a:solidFill>
                <a:schemeClr val="tx1"/>
              </a:solidFill>
              <a:latin typeface="Times" charset="0"/>
            </a:endParaRPr>
          </a:p>
        </p:txBody>
      </p:sp>
      <p:pic>
        <p:nvPicPr>
          <p:cNvPr id="112742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742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743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743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743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74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743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743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7439" name="Picture 1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7440" name="Text Box 1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7439"/>
                                        </p:tgtEl>
                                        <p:attrNameLst>
                                          <p:attrName>style.visibility</p:attrName>
                                        </p:attrNameLst>
                                      </p:cBhvr>
                                      <p:to>
                                        <p:strVal val="visible"/>
                                      </p:to>
                                    </p:set>
                                    <p:animEffect transition="in" filter="box(out)">
                                      <p:cBhvr>
                                        <p:cTn id="7" dur="500"/>
                                        <p:tgtEl>
                                          <p:spTgt spid="112743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7440"/>
                                        </p:tgtEl>
                                        <p:attrNameLst>
                                          <p:attrName>style.visibility</p:attrName>
                                        </p:attrNameLst>
                                      </p:cBhvr>
                                      <p:to>
                                        <p:strVal val="visible"/>
                                      </p:to>
                                    </p:set>
                                    <p:animEffect transition="in" filter="box(out)">
                                      <p:cBhvr>
                                        <p:cTn id="10" dur="500"/>
                                        <p:tgtEl>
                                          <p:spTgt spid="1127440"/>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7432"/>
                                        </p:tgtEl>
                                        <p:attrNameLst>
                                          <p:attrName>style.visibility</p:attrName>
                                        </p:attrNameLst>
                                      </p:cBhvr>
                                      <p:to>
                                        <p:strVal val="visible"/>
                                      </p:to>
                                    </p:set>
                                    <p:animEffect transition="in" filter="box(out)">
                                      <p:cBhvr>
                                        <p:cTn id="14" dur="500"/>
                                        <p:tgtEl>
                                          <p:spTgt spid="112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40"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8451" name="Text Box 3"/>
          <p:cNvSpPr txBox="1">
            <a:spLocks noChangeArrowheads="1"/>
          </p:cNvSpPr>
          <p:nvPr/>
        </p:nvSpPr>
        <p:spPr bwMode="auto">
          <a:xfrm>
            <a:off x="6858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3</a:t>
            </a:r>
          </a:p>
        </p:txBody>
      </p:sp>
      <p:sp>
        <p:nvSpPr>
          <p:cNvPr id="1128452" name="Text Box 4"/>
          <p:cNvSpPr txBox="1">
            <a:spLocks noChangeArrowheads="1"/>
          </p:cNvSpPr>
          <p:nvPr/>
        </p:nvSpPr>
        <p:spPr bwMode="auto">
          <a:xfrm>
            <a:off x="685800" y="1720850"/>
            <a:ext cx="6553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blood from flowing back into the atria?</a:t>
            </a:r>
          </a:p>
        </p:txBody>
      </p:sp>
      <p:sp>
        <p:nvSpPr>
          <p:cNvPr id="1128453" name="Text Box 5"/>
          <p:cNvSpPr txBox="1">
            <a:spLocks noChangeArrowheads="1"/>
          </p:cNvSpPr>
          <p:nvPr/>
        </p:nvSpPr>
        <p:spPr bwMode="auto">
          <a:xfrm>
            <a:off x="723900" y="5184775"/>
            <a:ext cx="30638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blood pressure</a:t>
            </a:r>
          </a:p>
        </p:txBody>
      </p:sp>
      <p:sp>
        <p:nvSpPr>
          <p:cNvPr id="1128454" name="Text Box 6"/>
          <p:cNvSpPr txBox="1">
            <a:spLocks noChangeArrowheads="1"/>
          </p:cNvSpPr>
          <p:nvPr/>
        </p:nvSpPr>
        <p:spPr bwMode="auto">
          <a:xfrm>
            <a:off x="730250" y="4422775"/>
            <a:ext cx="23304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capillaries</a:t>
            </a:r>
          </a:p>
        </p:txBody>
      </p:sp>
      <p:sp>
        <p:nvSpPr>
          <p:cNvPr id="1128455" name="Text Box 7"/>
          <p:cNvSpPr txBox="1">
            <a:spLocks noChangeArrowheads="1"/>
          </p:cNvSpPr>
          <p:nvPr/>
        </p:nvSpPr>
        <p:spPr bwMode="auto">
          <a:xfrm>
            <a:off x="723900" y="3657600"/>
            <a:ext cx="26225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pericardium</a:t>
            </a:r>
          </a:p>
        </p:txBody>
      </p:sp>
      <p:sp>
        <p:nvSpPr>
          <p:cNvPr id="1128456" name="Text Box 8"/>
          <p:cNvSpPr txBox="1">
            <a:spLocks noChangeArrowheads="1"/>
          </p:cNvSpPr>
          <p:nvPr/>
        </p:nvSpPr>
        <p:spPr bwMode="auto">
          <a:xfrm>
            <a:off x="704850" y="2898775"/>
            <a:ext cx="26352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heart valves</a:t>
            </a:r>
          </a:p>
        </p:txBody>
      </p:sp>
      <p:pic>
        <p:nvPicPr>
          <p:cNvPr id="1128457"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8458"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8459"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8460"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8461"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8462"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8463"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8464"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8467"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8468"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8467"/>
                                        </p:tgtEl>
                                        <p:attrNameLst>
                                          <p:attrName>style.visibility</p:attrName>
                                        </p:attrNameLst>
                                      </p:cBhvr>
                                      <p:to>
                                        <p:strVal val="visible"/>
                                      </p:to>
                                    </p:set>
                                    <p:animEffect transition="in" filter="box(out)">
                                      <p:cBhvr>
                                        <p:cTn id="7" dur="500"/>
                                        <p:tgtEl>
                                          <p:spTgt spid="112846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8468"/>
                                        </p:tgtEl>
                                        <p:attrNameLst>
                                          <p:attrName>style.visibility</p:attrName>
                                        </p:attrNameLst>
                                      </p:cBhvr>
                                      <p:to>
                                        <p:strVal val="visible"/>
                                      </p:to>
                                    </p:set>
                                    <p:animEffect transition="in" filter="box(out)">
                                      <p:cBhvr>
                                        <p:cTn id="10" dur="500"/>
                                        <p:tgtEl>
                                          <p:spTgt spid="112846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8456"/>
                                        </p:tgtEl>
                                        <p:attrNameLst>
                                          <p:attrName>style.visibility</p:attrName>
                                        </p:attrNameLst>
                                      </p:cBhvr>
                                      <p:to>
                                        <p:strVal val="visible"/>
                                      </p:to>
                                    </p:set>
                                    <p:animEffect transition="in" filter="box(out)">
                                      <p:cBhvr>
                                        <p:cTn id="15" dur="500"/>
                                        <p:tgtEl>
                                          <p:spTgt spid="112845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8455"/>
                                        </p:tgtEl>
                                        <p:attrNameLst>
                                          <p:attrName>style.visibility</p:attrName>
                                        </p:attrNameLst>
                                      </p:cBhvr>
                                      <p:to>
                                        <p:strVal val="visible"/>
                                      </p:to>
                                    </p:set>
                                    <p:animEffect transition="in" filter="box(out)">
                                      <p:cBhvr>
                                        <p:cTn id="19" dur="500"/>
                                        <p:tgtEl>
                                          <p:spTgt spid="112845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8454"/>
                                        </p:tgtEl>
                                        <p:attrNameLst>
                                          <p:attrName>style.visibility</p:attrName>
                                        </p:attrNameLst>
                                      </p:cBhvr>
                                      <p:to>
                                        <p:strVal val="visible"/>
                                      </p:to>
                                    </p:set>
                                    <p:animEffect transition="in" filter="box(out)">
                                      <p:cBhvr>
                                        <p:cTn id="23" dur="500"/>
                                        <p:tgtEl>
                                          <p:spTgt spid="112845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8453"/>
                                        </p:tgtEl>
                                        <p:attrNameLst>
                                          <p:attrName>style.visibility</p:attrName>
                                        </p:attrNameLst>
                                      </p:cBhvr>
                                      <p:to>
                                        <p:strVal val="visible"/>
                                      </p:to>
                                    </p:set>
                                    <p:animEffect transition="in" filter="box(out)">
                                      <p:cBhvr>
                                        <p:cTn id="27" dur="500"/>
                                        <p:tgtEl>
                                          <p:spTgt spid="112845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8461"/>
                                        </p:tgtEl>
                                        <p:attrNameLst>
                                          <p:attrName>style.visibility</p:attrName>
                                        </p:attrNameLst>
                                      </p:cBhvr>
                                      <p:to>
                                        <p:strVal val="visible"/>
                                      </p:to>
                                    </p:set>
                                    <p:animEffect transition="in" filter="box(out)">
                                      <p:cBhvr>
                                        <p:cTn id="31" dur="500"/>
                                        <p:tgtEl>
                                          <p:spTgt spid="1128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53" grpId="0" autoUpdateAnimBg="0"/>
      <p:bldP spid="1128454" grpId="0" autoUpdateAnimBg="0"/>
      <p:bldP spid="1128455" grpId="0" autoUpdateAnimBg="0"/>
      <p:bldP spid="1128456" grpId="0" autoUpdateAnimBg="0"/>
      <p:bldP spid="112846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9475" name="Text Box 3"/>
          <p:cNvSpPr txBox="1">
            <a:spLocks noChangeArrowheads="1"/>
          </p:cNvSpPr>
          <p:nvPr/>
        </p:nvSpPr>
        <p:spPr bwMode="auto">
          <a:xfrm>
            <a:off x="609600" y="1447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Heart valves are located between the atria and ventricles.  They are one-way valves that keep blood from flowing back into the atria.</a:t>
            </a:r>
            <a:endParaRPr lang="en-US" altLang="en-US" sz="3200">
              <a:solidFill>
                <a:schemeClr val="tx1"/>
              </a:solidFill>
              <a:latin typeface="Times" charset="0"/>
            </a:endParaRPr>
          </a:p>
        </p:txBody>
      </p:sp>
      <p:pic>
        <p:nvPicPr>
          <p:cNvPr id="112947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947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947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947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948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94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9482"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9483"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9486" name="Picture 14"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9487" name="Text Box 15"/>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9486"/>
                                        </p:tgtEl>
                                        <p:attrNameLst>
                                          <p:attrName>style.visibility</p:attrName>
                                        </p:attrNameLst>
                                      </p:cBhvr>
                                      <p:to>
                                        <p:strVal val="visible"/>
                                      </p:to>
                                    </p:set>
                                    <p:animEffect transition="in" filter="box(out)">
                                      <p:cBhvr>
                                        <p:cTn id="7" dur="500"/>
                                        <p:tgtEl>
                                          <p:spTgt spid="11294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9487"/>
                                        </p:tgtEl>
                                        <p:attrNameLst>
                                          <p:attrName>style.visibility</p:attrName>
                                        </p:attrNameLst>
                                      </p:cBhvr>
                                      <p:to>
                                        <p:strVal val="visible"/>
                                      </p:to>
                                    </p:set>
                                    <p:animEffect transition="in" filter="box(out)">
                                      <p:cBhvr>
                                        <p:cTn id="10" dur="500"/>
                                        <p:tgtEl>
                                          <p:spTgt spid="112948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9480"/>
                                        </p:tgtEl>
                                        <p:attrNameLst>
                                          <p:attrName>style.visibility</p:attrName>
                                        </p:attrNameLst>
                                      </p:cBhvr>
                                      <p:to>
                                        <p:strVal val="visible"/>
                                      </p:to>
                                    </p:set>
                                    <p:animEffect transition="in" filter="box(out)">
                                      <p:cBhvr>
                                        <p:cTn id="14" dur="500"/>
                                        <p:tgtEl>
                                          <p:spTgt spid="1129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8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0499" name="Text Box 3"/>
          <p:cNvSpPr txBox="1">
            <a:spLocks noChangeArrowheads="1"/>
          </p:cNvSpPr>
          <p:nvPr/>
        </p:nvSpPr>
        <p:spPr bwMode="auto">
          <a:xfrm>
            <a:off x="6096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4</a:t>
            </a:r>
          </a:p>
        </p:txBody>
      </p:sp>
      <p:sp>
        <p:nvSpPr>
          <p:cNvPr id="113050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Why is the blood that comes to the alveoli from the body’s cells high in carbon dioxide?</a:t>
            </a:r>
          </a:p>
        </p:txBody>
      </p:sp>
      <p:pic>
        <p:nvPicPr>
          <p:cNvPr id="113050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050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050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050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050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051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051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0512"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0513" name="Text Box 17"/>
          <p:cNvSpPr txBox="1">
            <a:spLocks noChangeArrowheads="1"/>
          </p:cNvSpPr>
          <p:nvPr/>
        </p:nvSpPr>
        <p:spPr bwMode="auto">
          <a:xfrm>
            <a:off x="533400" y="28194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0514" name="Text Box 18"/>
          <p:cNvSpPr txBox="1">
            <a:spLocks noChangeArrowheads="1"/>
          </p:cNvSpPr>
          <p:nvPr/>
        </p:nvSpPr>
        <p:spPr bwMode="auto">
          <a:xfrm>
            <a:off x="609600" y="36258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Cellular respiration is the process by which cells use oxygen to break down glucose and release energy. Carbon dioxide is a waste product of that process. It diffuses into the blood and is carried back to the lungs.</a:t>
            </a:r>
          </a:p>
        </p:txBody>
      </p:sp>
      <p:pic>
        <p:nvPicPr>
          <p:cNvPr id="1130517" name="Picture 21"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0518" name="Text Box 2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0517"/>
                                        </p:tgtEl>
                                        <p:attrNameLst>
                                          <p:attrName>style.visibility</p:attrName>
                                        </p:attrNameLst>
                                      </p:cBhvr>
                                      <p:to>
                                        <p:strVal val="visible"/>
                                      </p:to>
                                    </p:set>
                                    <p:animEffect transition="in" filter="box(out)">
                                      <p:cBhvr>
                                        <p:cTn id="7" dur="500"/>
                                        <p:tgtEl>
                                          <p:spTgt spid="113051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0518"/>
                                        </p:tgtEl>
                                        <p:attrNameLst>
                                          <p:attrName>style.visibility</p:attrName>
                                        </p:attrNameLst>
                                      </p:cBhvr>
                                      <p:to>
                                        <p:strVal val="visible"/>
                                      </p:to>
                                    </p:set>
                                    <p:animEffect transition="in" filter="box(out)">
                                      <p:cBhvr>
                                        <p:cTn id="10" dur="500"/>
                                        <p:tgtEl>
                                          <p:spTgt spid="113051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0513"/>
                                        </p:tgtEl>
                                        <p:attrNameLst>
                                          <p:attrName>style.visibility</p:attrName>
                                        </p:attrNameLst>
                                      </p:cBhvr>
                                      <p:to>
                                        <p:strVal val="visible"/>
                                      </p:to>
                                    </p:set>
                                    <p:animEffect transition="in" filter="box(out)">
                                      <p:cBhvr>
                                        <p:cTn id="15" dur="500"/>
                                        <p:tgtEl>
                                          <p:spTgt spid="11305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0514"/>
                                        </p:tgtEl>
                                        <p:attrNameLst>
                                          <p:attrName>style.visibility</p:attrName>
                                        </p:attrNameLst>
                                      </p:cBhvr>
                                      <p:to>
                                        <p:strVal val="visible"/>
                                      </p:to>
                                    </p:set>
                                    <p:animEffect transition="in" filter="box(out)">
                                      <p:cBhvr>
                                        <p:cTn id="20" dur="500"/>
                                        <p:tgtEl>
                                          <p:spTgt spid="1130514"/>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0509"/>
                                        </p:tgtEl>
                                        <p:attrNameLst>
                                          <p:attrName>style.visibility</p:attrName>
                                        </p:attrNameLst>
                                      </p:cBhvr>
                                      <p:to>
                                        <p:strVal val="visible"/>
                                      </p:to>
                                    </p:set>
                                    <p:animEffect transition="in" filter="box(out)">
                                      <p:cBhvr>
                                        <p:cTn id="24" dur="500"/>
                                        <p:tgtEl>
                                          <p:spTgt spid="113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13" grpId="0" autoUpdateAnimBg="0"/>
      <p:bldP spid="1130514" grpId="0" autoUpdateAnimBg="0"/>
      <p:bldP spid="113051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2547" name="Text Box 3"/>
          <p:cNvSpPr txBox="1">
            <a:spLocks noChangeArrowheads="1"/>
          </p:cNvSpPr>
          <p:nvPr/>
        </p:nvSpPr>
        <p:spPr bwMode="auto">
          <a:xfrm>
            <a:off x="533400" y="762000"/>
            <a:ext cx="28956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5</a:t>
            </a:r>
          </a:p>
        </p:txBody>
      </p:sp>
      <p:sp>
        <p:nvSpPr>
          <p:cNvPr id="1132548" name="Text Box 4"/>
          <p:cNvSpPr txBox="1">
            <a:spLocks noChangeArrowheads="1"/>
          </p:cNvSpPr>
          <p:nvPr/>
        </p:nvSpPr>
        <p:spPr bwMode="auto">
          <a:xfrm>
            <a:off x="609600" y="1447800"/>
            <a:ext cx="8001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food from entering the trachea?</a:t>
            </a:r>
          </a:p>
          <a:p>
            <a:pPr eaLnBrk="0" hangingPunct="0"/>
            <a:r>
              <a:rPr lang="en-US" altLang="en-US" sz="3200" b="1">
                <a:solidFill>
                  <a:schemeClr val="tx1"/>
                </a:solidFill>
                <a:latin typeface="Times" charset="0"/>
                <a:cs typeface="Times New Roman" pitchFamily="18" charset="0"/>
              </a:rPr>
              <a:t> </a:t>
            </a:r>
          </a:p>
        </p:txBody>
      </p:sp>
      <p:sp>
        <p:nvSpPr>
          <p:cNvPr id="1132549" name="Text Box 5"/>
          <p:cNvSpPr txBox="1">
            <a:spLocks noChangeArrowheads="1"/>
          </p:cNvSpPr>
          <p:nvPr/>
        </p:nvSpPr>
        <p:spPr bwMode="auto">
          <a:xfrm>
            <a:off x="723900" y="4194175"/>
            <a:ext cx="17430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tonsils</a:t>
            </a:r>
          </a:p>
        </p:txBody>
      </p:sp>
      <p:sp>
        <p:nvSpPr>
          <p:cNvPr id="1132550" name="Text Box 6"/>
          <p:cNvSpPr txBox="1">
            <a:spLocks noChangeArrowheads="1"/>
          </p:cNvSpPr>
          <p:nvPr/>
        </p:nvSpPr>
        <p:spPr bwMode="auto">
          <a:xfrm>
            <a:off x="730250" y="3505200"/>
            <a:ext cx="27701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the epiglottis</a:t>
            </a:r>
          </a:p>
        </p:txBody>
      </p:sp>
      <p:sp>
        <p:nvSpPr>
          <p:cNvPr id="1132551" name="Text Box 7"/>
          <p:cNvSpPr txBox="1">
            <a:spLocks noChangeArrowheads="1"/>
          </p:cNvSpPr>
          <p:nvPr/>
        </p:nvSpPr>
        <p:spPr bwMode="auto">
          <a:xfrm>
            <a:off x="723900" y="2898775"/>
            <a:ext cx="14493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teeth</a:t>
            </a:r>
          </a:p>
        </p:txBody>
      </p:sp>
      <p:sp>
        <p:nvSpPr>
          <p:cNvPr id="1132552" name="Text Box 8"/>
          <p:cNvSpPr txBox="1">
            <a:spLocks noChangeArrowheads="1"/>
          </p:cNvSpPr>
          <p:nvPr/>
        </p:nvSpPr>
        <p:spPr bwMode="auto">
          <a:xfrm>
            <a:off x="704850" y="2209800"/>
            <a:ext cx="27924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windpipe</a:t>
            </a:r>
          </a:p>
        </p:txBody>
      </p:sp>
      <p:pic>
        <p:nvPicPr>
          <p:cNvPr id="113255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255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255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2556"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7"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2558"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2559"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2560"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2561" name="Text Box 17"/>
          <p:cNvSpPr txBox="1">
            <a:spLocks noChangeArrowheads="1"/>
          </p:cNvSpPr>
          <p:nvPr/>
        </p:nvSpPr>
        <p:spPr bwMode="auto">
          <a:xfrm>
            <a:off x="457200" y="4997450"/>
            <a:ext cx="32766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endParaRPr lang="en-US" altLang="en-US" sz="320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2"/>
                                        </p:tgtEl>
                                        <p:attrNameLst>
                                          <p:attrName>style.visibility</p:attrName>
                                        </p:attrNameLst>
                                      </p:cBhvr>
                                      <p:to>
                                        <p:strVal val="visible"/>
                                      </p:to>
                                    </p:set>
                                    <p:animEffect transition="in" filter="box(out)">
                                      <p:cBhvr>
                                        <p:cTn id="7" dur="500"/>
                                        <p:tgtEl>
                                          <p:spTgt spid="113255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32551"/>
                                        </p:tgtEl>
                                        <p:attrNameLst>
                                          <p:attrName>style.visibility</p:attrName>
                                        </p:attrNameLst>
                                      </p:cBhvr>
                                      <p:to>
                                        <p:strVal val="visible"/>
                                      </p:to>
                                    </p:set>
                                    <p:animEffect transition="in" filter="box(out)">
                                      <p:cBhvr>
                                        <p:cTn id="11" dur="500"/>
                                        <p:tgtEl>
                                          <p:spTgt spid="113255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1132550"/>
                                        </p:tgtEl>
                                        <p:attrNameLst>
                                          <p:attrName>style.visibility</p:attrName>
                                        </p:attrNameLst>
                                      </p:cBhvr>
                                      <p:to>
                                        <p:strVal val="visible"/>
                                      </p:to>
                                    </p:set>
                                    <p:animEffect transition="in" filter="box(out)">
                                      <p:cBhvr>
                                        <p:cTn id="15" dur="500"/>
                                        <p:tgtEl>
                                          <p:spTgt spid="1132550"/>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132549"/>
                                        </p:tgtEl>
                                        <p:attrNameLst>
                                          <p:attrName>style.visibility</p:attrName>
                                        </p:attrNameLst>
                                      </p:cBhvr>
                                      <p:to>
                                        <p:strVal val="visible"/>
                                      </p:to>
                                    </p:set>
                                    <p:animEffect transition="in" filter="box(out)">
                                      <p:cBhvr>
                                        <p:cTn id="19" dur="500"/>
                                        <p:tgtEl>
                                          <p:spTgt spid="113254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132561"/>
                                        </p:tgtEl>
                                        <p:attrNameLst>
                                          <p:attrName>style.visibility</p:attrName>
                                        </p:attrNameLst>
                                      </p:cBhvr>
                                      <p:to>
                                        <p:strVal val="visible"/>
                                      </p:to>
                                    </p:set>
                                    <p:animEffect transition="in" filter="box(out)">
                                      <p:cBhvr>
                                        <p:cTn id="24" dur="500"/>
                                        <p:tgtEl>
                                          <p:spTgt spid="1132561"/>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132557"/>
                                        </p:tgtEl>
                                        <p:attrNameLst>
                                          <p:attrName>style.visibility</p:attrName>
                                        </p:attrNameLst>
                                      </p:cBhvr>
                                      <p:to>
                                        <p:strVal val="visible"/>
                                      </p:to>
                                    </p:set>
                                    <p:animEffect transition="in" filter="box(out)">
                                      <p:cBhvr>
                                        <p:cTn id="28" dur="500"/>
                                        <p:tgtEl>
                                          <p:spTgt spid="1132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49" grpId="0" autoUpdateAnimBg="0"/>
      <p:bldP spid="1132550" grpId="0" autoUpdateAnimBg="0"/>
      <p:bldP spid="1132551" grpId="0" autoUpdateAnimBg="0"/>
      <p:bldP spid="1132552" grpId="0" autoUpdateAnimBg="0"/>
      <p:bldP spid="1132561"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4595"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6</a:t>
            </a:r>
          </a:p>
        </p:txBody>
      </p:sp>
      <p:sp>
        <p:nvSpPr>
          <p:cNvPr id="1134596" name="Text Box 4"/>
          <p:cNvSpPr txBox="1">
            <a:spLocks noChangeArrowheads="1"/>
          </p:cNvSpPr>
          <p:nvPr/>
        </p:nvSpPr>
        <p:spPr bwMode="auto">
          <a:xfrm>
            <a:off x="762000" y="1568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How is oxygen carried by the blood? </a:t>
            </a:r>
          </a:p>
        </p:txBody>
      </p:sp>
      <p:pic>
        <p:nvPicPr>
          <p:cNvPr id="11345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45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4600" name="Picture 8"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4601" name="Picture 9"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460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4603" name="Picture 11"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4604" name="Picture 1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4605" name="Text Box 13"/>
          <p:cNvSpPr txBox="1">
            <a:spLocks noChangeArrowheads="1"/>
          </p:cNvSpPr>
          <p:nvPr/>
        </p:nvSpPr>
        <p:spPr bwMode="auto">
          <a:xfrm>
            <a:off x="685800" y="2925763"/>
            <a:ext cx="8153400" cy="579437"/>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4606" name="Text Box 14"/>
          <p:cNvSpPr txBox="1">
            <a:spLocks noChangeArrowheads="1"/>
          </p:cNvSpPr>
          <p:nvPr/>
        </p:nvSpPr>
        <p:spPr bwMode="auto">
          <a:xfrm>
            <a:off x="762000" y="3854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Oxygen becomes loosely bound to the hemoglobin in blood cells that have entered the lungs. These cells carry oxygen from the lungs to the body’s cells.</a:t>
            </a:r>
          </a:p>
        </p:txBody>
      </p:sp>
      <p:pic>
        <p:nvPicPr>
          <p:cNvPr id="1134609" name="Picture 1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4610" name="Text Box 1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4609"/>
                                        </p:tgtEl>
                                        <p:attrNameLst>
                                          <p:attrName>style.visibility</p:attrName>
                                        </p:attrNameLst>
                                      </p:cBhvr>
                                      <p:to>
                                        <p:strVal val="visible"/>
                                      </p:to>
                                    </p:set>
                                    <p:animEffect transition="in" filter="box(out)">
                                      <p:cBhvr>
                                        <p:cTn id="7" dur="500"/>
                                        <p:tgtEl>
                                          <p:spTgt spid="113460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4610"/>
                                        </p:tgtEl>
                                        <p:attrNameLst>
                                          <p:attrName>style.visibility</p:attrName>
                                        </p:attrNameLst>
                                      </p:cBhvr>
                                      <p:to>
                                        <p:strVal val="visible"/>
                                      </p:to>
                                    </p:set>
                                    <p:animEffect transition="in" filter="box(out)">
                                      <p:cBhvr>
                                        <p:cTn id="10" dur="500"/>
                                        <p:tgtEl>
                                          <p:spTgt spid="11346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4605"/>
                                        </p:tgtEl>
                                        <p:attrNameLst>
                                          <p:attrName>style.visibility</p:attrName>
                                        </p:attrNameLst>
                                      </p:cBhvr>
                                      <p:to>
                                        <p:strVal val="visible"/>
                                      </p:to>
                                    </p:set>
                                    <p:animEffect transition="in" filter="box(out)">
                                      <p:cBhvr>
                                        <p:cTn id="15" dur="500"/>
                                        <p:tgtEl>
                                          <p:spTgt spid="113460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4606"/>
                                        </p:tgtEl>
                                        <p:attrNameLst>
                                          <p:attrName>style.visibility</p:attrName>
                                        </p:attrNameLst>
                                      </p:cBhvr>
                                      <p:to>
                                        <p:strVal val="visible"/>
                                      </p:to>
                                    </p:set>
                                    <p:animEffect transition="in" filter="box(out)">
                                      <p:cBhvr>
                                        <p:cTn id="20" dur="500"/>
                                        <p:tgtEl>
                                          <p:spTgt spid="1134606"/>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4601"/>
                                        </p:tgtEl>
                                        <p:attrNameLst>
                                          <p:attrName>style.visibility</p:attrName>
                                        </p:attrNameLst>
                                      </p:cBhvr>
                                      <p:to>
                                        <p:strVal val="visible"/>
                                      </p:to>
                                    </p:set>
                                    <p:animEffect transition="in" filter="box(out)">
                                      <p:cBhvr>
                                        <p:cTn id="24" dur="500"/>
                                        <p:tgtEl>
                                          <p:spTgt spid="1134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605" grpId="0" autoUpdateAnimBg="0"/>
      <p:bldP spid="1134606" grpId="0" autoUpdateAnimBg="0"/>
      <p:bldP spid="113461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6643"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7</a:t>
            </a:r>
          </a:p>
        </p:txBody>
      </p:sp>
      <p:sp>
        <p:nvSpPr>
          <p:cNvPr id="1136644" name="Text Box 4"/>
          <p:cNvSpPr txBox="1">
            <a:spLocks noChangeArrowheads="1"/>
          </p:cNvSpPr>
          <p:nvPr/>
        </p:nvSpPr>
        <p:spPr bwMode="auto">
          <a:xfrm>
            <a:off x="685800" y="1720850"/>
            <a:ext cx="6172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Which veins carry blood that is rich in oxygen?</a:t>
            </a:r>
          </a:p>
          <a:p>
            <a:pPr eaLnBrk="0" hangingPunct="0"/>
            <a:r>
              <a:rPr lang="en-US" altLang="en-US" sz="3200" b="1">
                <a:solidFill>
                  <a:schemeClr val="tx1"/>
                </a:solidFill>
                <a:latin typeface="Times" charset="0"/>
                <a:cs typeface="Times New Roman" pitchFamily="18" charset="0"/>
              </a:rPr>
              <a:t> </a:t>
            </a:r>
          </a:p>
        </p:txBody>
      </p:sp>
      <p:sp>
        <p:nvSpPr>
          <p:cNvPr id="1136645" name="Text Box 5"/>
          <p:cNvSpPr txBox="1">
            <a:spLocks noChangeArrowheads="1"/>
          </p:cNvSpPr>
          <p:nvPr/>
        </p:nvSpPr>
        <p:spPr bwMode="auto">
          <a:xfrm>
            <a:off x="723900" y="5260975"/>
            <a:ext cx="3074988"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the atrial veins</a:t>
            </a:r>
          </a:p>
        </p:txBody>
      </p:sp>
      <p:sp>
        <p:nvSpPr>
          <p:cNvPr id="1136646" name="Text Box 6"/>
          <p:cNvSpPr txBox="1">
            <a:spLocks noChangeArrowheads="1"/>
          </p:cNvSpPr>
          <p:nvPr/>
        </p:nvSpPr>
        <p:spPr bwMode="auto">
          <a:xfrm>
            <a:off x="730250" y="4495800"/>
            <a:ext cx="223996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ventricles</a:t>
            </a:r>
          </a:p>
        </p:txBody>
      </p:sp>
      <p:sp>
        <p:nvSpPr>
          <p:cNvPr id="1136647" name="Text Box 7"/>
          <p:cNvSpPr txBox="1">
            <a:spLocks noChangeArrowheads="1"/>
          </p:cNvSpPr>
          <p:nvPr/>
        </p:nvSpPr>
        <p:spPr bwMode="auto">
          <a:xfrm>
            <a:off x="723900" y="3733800"/>
            <a:ext cx="39782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the pulmonary veins</a:t>
            </a:r>
          </a:p>
        </p:txBody>
      </p:sp>
      <p:sp>
        <p:nvSpPr>
          <p:cNvPr id="1136648" name="Text Box 8"/>
          <p:cNvSpPr txBox="1">
            <a:spLocks noChangeArrowheads="1"/>
          </p:cNvSpPr>
          <p:nvPr/>
        </p:nvSpPr>
        <p:spPr bwMode="auto">
          <a:xfrm>
            <a:off x="704850" y="2974975"/>
            <a:ext cx="32575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venae cavae</a:t>
            </a:r>
          </a:p>
        </p:txBody>
      </p:sp>
      <p:pic>
        <p:nvPicPr>
          <p:cNvPr id="113664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665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665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6652"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6653"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6654"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6655"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6656"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6659"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6660"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6659"/>
                                        </p:tgtEl>
                                        <p:attrNameLst>
                                          <p:attrName>style.visibility</p:attrName>
                                        </p:attrNameLst>
                                      </p:cBhvr>
                                      <p:to>
                                        <p:strVal val="visible"/>
                                      </p:to>
                                    </p:set>
                                    <p:animEffect transition="in" filter="box(out)">
                                      <p:cBhvr>
                                        <p:cTn id="7" dur="500"/>
                                        <p:tgtEl>
                                          <p:spTgt spid="113665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6660"/>
                                        </p:tgtEl>
                                        <p:attrNameLst>
                                          <p:attrName>style.visibility</p:attrName>
                                        </p:attrNameLst>
                                      </p:cBhvr>
                                      <p:to>
                                        <p:strVal val="visible"/>
                                      </p:to>
                                    </p:set>
                                    <p:animEffect transition="in" filter="box(out)">
                                      <p:cBhvr>
                                        <p:cTn id="10" dur="500"/>
                                        <p:tgtEl>
                                          <p:spTgt spid="113666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6648"/>
                                        </p:tgtEl>
                                        <p:attrNameLst>
                                          <p:attrName>style.visibility</p:attrName>
                                        </p:attrNameLst>
                                      </p:cBhvr>
                                      <p:to>
                                        <p:strVal val="visible"/>
                                      </p:to>
                                    </p:set>
                                    <p:animEffect transition="in" filter="box(out)">
                                      <p:cBhvr>
                                        <p:cTn id="15" dur="500"/>
                                        <p:tgtEl>
                                          <p:spTgt spid="113664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36647"/>
                                        </p:tgtEl>
                                        <p:attrNameLst>
                                          <p:attrName>style.visibility</p:attrName>
                                        </p:attrNameLst>
                                      </p:cBhvr>
                                      <p:to>
                                        <p:strVal val="visible"/>
                                      </p:to>
                                    </p:set>
                                    <p:animEffect transition="in" filter="box(out)">
                                      <p:cBhvr>
                                        <p:cTn id="19" dur="500"/>
                                        <p:tgtEl>
                                          <p:spTgt spid="113664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36646"/>
                                        </p:tgtEl>
                                        <p:attrNameLst>
                                          <p:attrName>style.visibility</p:attrName>
                                        </p:attrNameLst>
                                      </p:cBhvr>
                                      <p:to>
                                        <p:strVal val="visible"/>
                                      </p:to>
                                    </p:set>
                                    <p:animEffect transition="in" filter="box(out)">
                                      <p:cBhvr>
                                        <p:cTn id="23" dur="500"/>
                                        <p:tgtEl>
                                          <p:spTgt spid="113664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36645"/>
                                        </p:tgtEl>
                                        <p:attrNameLst>
                                          <p:attrName>style.visibility</p:attrName>
                                        </p:attrNameLst>
                                      </p:cBhvr>
                                      <p:to>
                                        <p:strVal val="visible"/>
                                      </p:to>
                                    </p:set>
                                    <p:animEffect transition="in" filter="box(out)">
                                      <p:cBhvr>
                                        <p:cTn id="27" dur="500"/>
                                        <p:tgtEl>
                                          <p:spTgt spid="113664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36653"/>
                                        </p:tgtEl>
                                        <p:attrNameLst>
                                          <p:attrName>style.visibility</p:attrName>
                                        </p:attrNameLst>
                                      </p:cBhvr>
                                      <p:to>
                                        <p:strVal val="visible"/>
                                      </p:to>
                                    </p:set>
                                    <p:animEffect transition="in" filter="box(out)">
                                      <p:cBhvr>
                                        <p:cTn id="31" dur="500"/>
                                        <p:tgtEl>
                                          <p:spTgt spid="1136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5" grpId="0" autoUpdateAnimBg="0"/>
      <p:bldP spid="1136646" grpId="0" autoUpdateAnimBg="0"/>
      <p:bldP spid="1136647" grpId="0" autoUpdateAnimBg="0"/>
      <p:bldP spid="1136648" grpId="0" autoUpdateAnimBg="0"/>
      <p:bldP spid="11366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99428"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99942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943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9943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99438" name="Rectangle 14"/>
          <p:cNvSpPr>
            <a:spLocks noChangeArrowheads="1"/>
          </p:cNvSpPr>
          <p:nvPr/>
        </p:nvSpPr>
        <p:spPr bwMode="auto">
          <a:xfrm>
            <a:off x="0" y="1790700"/>
            <a:ext cx="5562600" cy="255454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such as a mild sunburn, involve the death of epidermal cells and are characterized by redness and mild pain.</a:t>
            </a:r>
          </a:p>
        </p:txBody>
      </p:sp>
      <p:sp>
        <p:nvSpPr>
          <p:cNvPr id="999439" name="Rectangle 15"/>
          <p:cNvSpPr>
            <a:spLocks noChangeArrowheads="1"/>
          </p:cNvSpPr>
          <p:nvPr/>
        </p:nvSpPr>
        <p:spPr bwMode="auto">
          <a:xfrm>
            <a:off x="0" y="4343400"/>
            <a:ext cx="5562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usually heal in about one week without leaving a scar.</a:t>
            </a:r>
          </a:p>
        </p:txBody>
      </p:sp>
      <p:pic>
        <p:nvPicPr>
          <p:cNvPr id="999441" name="Picture 17" descr="C34-04P 2nd degree burn"/>
          <p:cNvPicPr>
            <a:picLocks noChangeAspect="1" noChangeArrowheads="1"/>
          </p:cNvPicPr>
          <p:nvPr/>
        </p:nvPicPr>
        <p:blipFill>
          <a:blip r:embed="rId12" cstate="print">
            <a:lum bright="30000"/>
          </a:blip>
          <a:srcRect/>
          <a:stretch>
            <a:fillRect/>
          </a:stretch>
        </p:blipFill>
        <p:spPr bwMode="auto">
          <a:xfrm>
            <a:off x="5715000" y="889000"/>
            <a:ext cx="2933700" cy="3911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38"/>
                                        </p:tgtEl>
                                        <p:attrNameLst>
                                          <p:attrName>style.visibility</p:attrName>
                                        </p:attrNameLst>
                                      </p:cBhvr>
                                      <p:to>
                                        <p:strVal val="visible"/>
                                      </p:to>
                                    </p:set>
                                    <p:animEffect transition="in" filter="box(out)">
                                      <p:cBhvr>
                                        <p:cTn id="7" dur="500"/>
                                        <p:tgtEl>
                                          <p:spTgt spid="9994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39"/>
                                        </p:tgtEl>
                                        <p:attrNameLst>
                                          <p:attrName>style.visibility</p:attrName>
                                        </p:attrNameLst>
                                      </p:cBhvr>
                                      <p:to>
                                        <p:strVal val="visible"/>
                                      </p:to>
                                    </p:set>
                                    <p:animEffect transition="in" filter="box(out)">
                                      <p:cBhvr>
                                        <p:cTn id="12" dur="500"/>
                                        <p:tgtEl>
                                          <p:spTgt spid="9994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29"/>
                                        </p:tgtEl>
                                        <p:attrNameLst>
                                          <p:attrName>style.visibility</p:attrName>
                                        </p:attrNameLst>
                                      </p:cBhvr>
                                      <p:to>
                                        <p:strVal val="visible"/>
                                      </p:to>
                                    </p:set>
                                    <p:animEffect transition="in" filter="box(out)">
                                      <p:cBhvr>
                                        <p:cTn id="16"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38" grpId="0" autoUpdateAnimBg="0"/>
      <p:bldP spid="999439"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7667" name="Text Box 3"/>
          <p:cNvSpPr txBox="1">
            <a:spLocks noChangeArrowheads="1"/>
          </p:cNvSpPr>
          <p:nvPr/>
        </p:nvSpPr>
        <p:spPr bwMode="auto">
          <a:xfrm>
            <a:off x="457200" y="882650"/>
            <a:ext cx="2209800" cy="45275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B.  </a:t>
            </a:r>
            <a:r>
              <a:rPr lang="en-US" altLang="en-US" sz="3200">
                <a:solidFill>
                  <a:schemeClr val="tx1"/>
                </a:solidFill>
                <a:latin typeface="Times" charset="0"/>
                <a:cs typeface="Times New Roman" pitchFamily="18" charset="0"/>
              </a:rPr>
              <a:t>Pulmonary veins are the only veins that carry oxygen rich blood.</a:t>
            </a:r>
            <a:endParaRPr lang="en-US" altLang="en-US" sz="3200">
              <a:solidFill>
                <a:schemeClr val="tx1"/>
              </a:solidFill>
              <a:latin typeface="Times" charset="0"/>
            </a:endParaRPr>
          </a:p>
        </p:txBody>
      </p:sp>
      <p:pic>
        <p:nvPicPr>
          <p:cNvPr id="113766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766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767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767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767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76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767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767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7698" name="Picture 34" descr="fig"/>
          <p:cNvPicPr>
            <a:picLocks noChangeAspect="1" noChangeArrowheads="1"/>
          </p:cNvPicPr>
          <p:nvPr/>
        </p:nvPicPr>
        <p:blipFill>
          <a:blip r:embed="rId13" cstate="print"/>
          <a:srcRect/>
          <a:stretch>
            <a:fillRect/>
          </a:stretch>
        </p:blipFill>
        <p:spPr bwMode="auto">
          <a:xfrm>
            <a:off x="4703763" y="762000"/>
            <a:ext cx="2420937" cy="4724400"/>
          </a:xfrm>
          <a:prstGeom prst="rect">
            <a:avLst/>
          </a:prstGeom>
          <a:noFill/>
        </p:spPr>
      </p:pic>
      <p:sp>
        <p:nvSpPr>
          <p:cNvPr id="1137699" name="Text Box 35"/>
          <p:cNvSpPr txBox="1">
            <a:spLocks noChangeArrowheads="1"/>
          </p:cNvSpPr>
          <p:nvPr/>
        </p:nvSpPr>
        <p:spPr bwMode="auto">
          <a:xfrm>
            <a:off x="6426200" y="1974850"/>
            <a:ext cx="755650" cy="339725"/>
          </a:xfrm>
          <a:prstGeom prst="rect">
            <a:avLst/>
          </a:prstGeom>
          <a:noFill/>
          <a:ln w="9525">
            <a:noFill/>
            <a:miter lim="800000"/>
            <a:headEnd/>
            <a:tailEnd/>
          </a:ln>
          <a:effectLst/>
        </p:spPr>
        <p:txBody>
          <a:bodyPr wrap="none">
            <a:spAutoFit/>
          </a:bodyPr>
          <a:lstStyle/>
          <a:p>
            <a:r>
              <a:rPr lang="en-US" altLang="en-US" sz="1800" b="1">
                <a:solidFill>
                  <a:schemeClr val="tx1"/>
                </a:solidFill>
                <a:latin typeface="Times" charset="0"/>
              </a:rPr>
              <a:t>Aorta</a:t>
            </a:r>
          </a:p>
        </p:txBody>
      </p:sp>
      <p:sp>
        <p:nvSpPr>
          <p:cNvPr id="1137700" name="Line 36"/>
          <p:cNvSpPr>
            <a:spLocks noChangeShapeType="1"/>
          </p:cNvSpPr>
          <p:nvPr/>
        </p:nvSpPr>
        <p:spPr bwMode="auto">
          <a:xfrm flipV="1">
            <a:off x="6115050" y="2238375"/>
            <a:ext cx="381000" cy="533400"/>
          </a:xfrm>
          <a:prstGeom prst="line">
            <a:avLst/>
          </a:prstGeom>
          <a:noFill/>
          <a:ln w="9525">
            <a:solidFill>
              <a:schemeClr val="tx1"/>
            </a:solidFill>
            <a:round/>
            <a:headEnd/>
            <a:tailEnd/>
          </a:ln>
          <a:effectLst/>
        </p:spPr>
        <p:txBody>
          <a:bodyPr wrap="none" anchor="ctr">
            <a:spAutoFit/>
          </a:bodyPr>
          <a:lstStyle/>
          <a:p>
            <a:endParaRPr lang="en-US"/>
          </a:p>
        </p:txBody>
      </p:sp>
      <p:sp>
        <p:nvSpPr>
          <p:cNvPr id="1137701" name="Text Box 37"/>
          <p:cNvSpPr txBox="1">
            <a:spLocks noChangeArrowheads="1"/>
          </p:cNvSpPr>
          <p:nvPr/>
        </p:nvSpPr>
        <p:spPr bwMode="auto">
          <a:xfrm>
            <a:off x="6826250" y="2238375"/>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Left pulmonary artery (lung)</a:t>
            </a:r>
          </a:p>
        </p:txBody>
      </p:sp>
      <p:sp>
        <p:nvSpPr>
          <p:cNvPr id="1137702" name="Line 38"/>
          <p:cNvSpPr>
            <a:spLocks noChangeShapeType="1"/>
          </p:cNvSpPr>
          <p:nvPr/>
        </p:nvSpPr>
        <p:spPr bwMode="auto">
          <a:xfrm flipV="1">
            <a:off x="6210300" y="2543175"/>
            <a:ext cx="685800" cy="381000"/>
          </a:xfrm>
          <a:prstGeom prst="line">
            <a:avLst/>
          </a:prstGeom>
          <a:noFill/>
          <a:ln w="9525">
            <a:solidFill>
              <a:schemeClr val="tx1"/>
            </a:solidFill>
            <a:round/>
            <a:headEnd/>
            <a:tailEnd/>
          </a:ln>
          <a:effectLst/>
        </p:spPr>
        <p:txBody>
          <a:bodyPr wrap="none" anchor="ctr">
            <a:spAutoFit/>
          </a:bodyPr>
          <a:lstStyle/>
          <a:p>
            <a:endParaRPr lang="en-US"/>
          </a:p>
        </p:txBody>
      </p:sp>
      <p:sp>
        <p:nvSpPr>
          <p:cNvPr id="1137703" name="Text Box 39"/>
          <p:cNvSpPr txBox="1">
            <a:spLocks noChangeArrowheads="1"/>
          </p:cNvSpPr>
          <p:nvPr/>
        </p:nvSpPr>
        <p:spPr bwMode="auto">
          <a:xfrm>
            <a:off x="7013575" y="2828925"/>
            <a:ext cx="12890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Capillaries in lungs</a:t>
            </a:r>
          </a:p>
        </p:txBody>
      </p:sp>
      <p:sp>
        <p:nvSpPr>
          <p:cNvPr id="1137704" name="Line 40"/>
          <p:cNvSpPr>
            <a:spLocks noChangeShapeType="1"/>
          </p:cNvSpPr>
          <p:nvPr/>
        </p:nvSpPr>
        <p:spPr bwMode="auto">
          <a:xfrm>
            <a:off x="6562725" y="31242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05" name="Text Box 41"/>
          <p:cNvSpPr txBox="1">
            <a:spLocks noChangeArrowheads="1"/>
          </p:cNvSpPr>
          <p:nvPr/>
        </p:nvSpPr>
        <p:spPr bwMode="auto">
          <a:xfrm>
            <a:off x="6902450" y="3394075"/>
            <a:ext cx="182245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Left pulmonary veins (lungs)</a:t>
            </a:r>
          </a:p>
        </p:txBody>
      </p:sp>
      <p:sp>
        <p:nvSpPr>
          <p:cNvPr id="1137706" name="Line 42"/>
          <p:cNvSpPr>
            <a:spLocks noChangeShapeType="1"/>
          </p:cNvSpPr>
          <p:nvPr/>
        </p:nvSpPr>
        <p:spPr bwMode="auto">
          <a:xfrm>
            <a:off x="6210300" y="3105150"/>
            <a:ext cx="762000" cy="609600"/>
          </a:xfrm>
          <a:prstGeom prst="line">
            <a:avLst/>
          </a:prstGeom>
          <a:noFill/>
          <a:ln w="9525">
            <a:solidFill>
              <a:schemeClr val="tx2"/>
            </a:solidFill>
            <a:round/>
            <a:headEnd/>
            <a:tailEnd/>
          </a:ln>
          <a:effectLst/>
        </p:spPr>
        <p:txBody>
          <a:bodyPr anchor="ctr">
            <a:spAutoFit/>
          </a:bodyPr>
          <a:lstStyle/>
          <a:p>
            <a:endParaRPr lang="en-US"/>
          </a:p>
        </p:txBody>
      </p:sp>
      <p:sp>
        <p:nvSpPr>
          <p:cNvPr id="1137707" name="Text Box 43"/>
          <p:cNvSpPr txBox="1">
            <a:spLocks noChangeArrowheads="1"/>
          </p:cNvSpPr>
          <p:nvPr/>
        </p:nvSpPr>
        <p:spPr bwMode="auto">
          <a:xfrm>
            <a:off x="7264400" y="4051300"/>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Heart</a:t>
            </a:r>
          </a:p>
        </p:txBody>
      </p:sp>
      <p:sp>
        <p:nvSpPr>
          <p:cNvPr id="1137708" name="Line 44"/>
          <p:cNvSpPr>
            <a:spLocks noChangeShapeType="1"/>
          </p:cNvSpPr>
          <p:nvPr/>
        </p:nvSpPr>
        <p:spPr bwMode="auto">
          <a:xfrm>
            <a:off x="6191250" y="3248025"/>
            <a:ext cx="1143000" cy="914400"/>
          </a:xfrm>
          <a:prstGeom prst="line">
            <a:avLst/>
          </a:prstGeom>
          <a:noFill/>
          <a:ln w="9525">
            <a:solidFill>
              <a:schemeClr val="tx1"/>
            </a:solidFill>
            <a:round/>
            <a:headEnd/>
            <a:tailEnd/>
          </a:ln>
          <a:effectLst/>
        </p:spPr>
        <p:txBody>
          <a:bodyPr anchor="ctr">
            <a:spAutoFit/>
          </a:bodyPr>
          <a:lstStyle/>
          <a:p>
            <a:endParaRPr lang="en-US"/>
          </a:p>
        </p:txBody>
      </p:sp>
      <p:sp>
        <p:nvSpPr>
          <p:cNvPr id="1137709" name="Text Box 45"/>
          <p:cNvSpPr txBox="1">
            <a:spLocks noChangeArrowheads="1"/>
          </p:cNvSpPr>
          <p:nvPr/>
        </p:nvSpPr>
        <p:spPr bwMode="auto">
          <a:xfrm>
            <a:off x="6978650" y="4362450"/>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arteries</a:t>
            </a:r>
          </a:p>
        </p:txBody>
      </p:sp>
      <p:sp>
        <p:nvSpPr>
          <p:cNvPr id="1137710" name="Line 46"/>
          <p:cNvSpPr>
            <a:spLocks noChangeShapeType="1"/>
          </p:cNvSpPr>
          <p:nvPr/>
        </p:nvSpPr>
        <p:spPr bwMode="auto">
          <a:xfrm>
            <a:off x="6286500" y="4657725"/>
            <a:ext cx="762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1" name="Text Box 47"/>
          <p:cNvSpPr txBox="1">
            <a:spLocks noChangeArrowheads="1"/>
          </p:cNvSpPr>
          <p:nvPr/>
        </p:nvSpPr>
        <p:spPr bwMode="auto">
          <a:xfrm>
            <a:off x="3276600" y="43783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veins</a:t>
            </a:r>
          </a:p>
        </p:txBody>
      </p:sp>
      <p:sp>
        <p:nvSpPr>
          <p:cNvPr id="1137712" name="Line 48"/>
          <p:cNvSpPr>
            <a:spLocks noChangeShapeType="1"/>
          </p:cNvSpPr>
          <p:nvPr/>
        </p:nvSpPr>
        <p:spPr bwMode="auto">
          <a:xfrm>
            <a:off x="4838700" y="4572000"/>
            <a:ext cx="914400" cy="0"/>
          </a:xfrm>
          <a:prstGeom prst="line">
            <a:avLst/>
          </a:prstGeom>
          <a:noFill/>
          <a:ln w="9525">
            <a:solidFill>
              <a:schemeClr val="tx1"/>
            </a:solidFill>
            <a:round/>
            <a:headEnd/>
            <a:tailEnd/>
          </a:ln>
          <a:effectLst/>
        </p:spPr>
        <p:txBody>
          <a:bodyPr anchor="ctr">
            <a:spAutoFit/>
          </a:bodyPr>
          <a:lstStyle/>
          <a:p>
            <a:endParaRPr lang="en-US"/>
          </a:p>
        </p:txBody>
      </p:sp>
      <p:sp>
        <p:nvSpPr>
          <p:cNvPr id="1137713" name="Text Box 49"/>
          <p:cNvSpPr txBox="1">
            <a:spLocks noChangeArrowheads="1"/>
          </p:cNvSpPr>
          <p:nvPr/>
        </p:nvSpPr>
        <p:spPr bwMode="auto">
          <a:xfrm>
            <a:off x="3543300" y="34766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Vena cava</a:t>
            </a:r>
          </a:p>
        </p:txBody>
      </p:sp>
      <p:sp>
        <p:nvSpPr>
          <p:cNvPr id="1137714" name="Line 50"/>
          <p:cNvSpPr>
            <a:spLocks noChangeShapeType="1"/>
          </p:cNvSpPr>
          <p:nvPr/>
        </p:nvSpPr>
        <p:spPr bwMode="auto">
          <a:xfrm flipH="1">
            <a:off x="4686300" y="3657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5" name="Text Box 51"/>
          <p:cNvSpPr txBox="1">
            <a:spLocks noChangeArrowheads="1"/>
          </p:cNvSpPr>
          <p:nvPr/>
        </p:nvSpPr>
        <p:spPr bwMode="auto">
          <a:xfrm>
            <a:off x="3314700" y="2743200"/>
            <a:ext cx="190500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Right pulmonary veins (lungs)</a:t>
            </a:r>
          </a:p>
        </p:txBody>
      </p:sp>
      <p:sp>
        <p:nvSpPr>
          <p:cNvPr id="1137716" name="Line 52"/>
          <p:cNvSpPr>
            <a:spLocks noChangeShapeType="1"/>
          </p:cNvSpPr>
          <p:nvPr/>
        </p:nvSpPr>
        <p:spPr bwMode="auto">
          <a:xfrm flipH="1">
            <a:off x="4686300" y="3124200"/>
            <a:ext cx="1143000" cy="0"/>
          </a:xfrm>
          <a:prstGeom prst="line">
            <a:avLst/>
          </a:prstGeom>
          <a:noFill/>
          <a:ln w="9525">
            <a:solidFill>
              <a:schemeClr val="tx2"/>
            </a:solidFill>
            <a:round/>
            <a:headEnd/>
            <a:tailEnd/>
          </a:ln>
          <a:effectLst/>
        </p:spPr>
        <p:txBody>
          <a:bodyPr anchor="ctr">
            <a:spAutoFit/>
          </a:bodyPr>
          <a:lstStyle/>
          <a:p>
            <a:endParaRPr lang="en-US"/>
          </a:p>
        </p:txBody>
      </p:sp>
      <p:sp>
        <p:nvSpPr>
          <p:cNvPr id="1137717" name="Text Box 53"/>
          <p:cNvSpPr txBox="1">
            <a:spLocks noChangeArrowheads="1"/>
          </p:cNvSpPr>
          <p:nvPr/>
        </p:nvSpPr>
        <p:spPr bwMode="auto">
          <a:xfrm>
            <a:off x="3467100" y="2057400"/>
            <a:ext cx="190500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Right pulmonary artery (lung)</a:t>
            </a:r>
          </a:p>
        </p:txBody>
      </p:sp>
      <p:sp>
        <p:nvSpPr>
          <p:cNvPr id="1137718" name="Line 54"/>
          <p:cNvSpPr>
            <a:spLocks noChangeShapeType="1"/>
          </p:cNvSpPr>
          <p:nvPr/>
        </p:nvSpPr>
        <p:spPr bwMode="auto">
          <a:xfrm flipH="1" flipV="1">
            <a:off x="4991100" y="2438400"/>
            <a:ext cx="838200" cy="457200"/>
          </a:xfrm>
          <a:prstGeom prst="line">
            <a:avLst/>
          </a:prstGeom>
          <a:noFill/>
          <a:ln w="9525">
            <a:solidFill>
              <a:schemeClr val="tx1"/>
            </a:solidFill>
            <a:round/>
            <a:headEnd/>
            <a:tailEnd/>
          </a:ln>
          <a:effectLst/>
        </p:spPr>
        <p:txBody>
          <a:bodyPr wrap="none" anchor="ctr">
            <a:spAutoFit/>
          </a:bodyPr>
          <a:lstStyle/>
          <a:p>
            <a:endParaRPr lang="en-US"/>
          </a:p>
        </p:txBody>
      </p:sp>
      <p:pic>
        <p:nvPicPr>
          <p:cNvPr id="1137721" name="Picture 57"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37722" name="Text Box 5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7721"/>
                                        </p:tgtEl>
                                        <p:attrNameLst>
                                          <p:attrName>style.visibility</p:attrName>
                                        </p:attrNameLst>
                                      </p:cBhvr>
                                      <p:to>
                                        <p:strVal val="visible"/>
                                      </p:to>
                                    </p:set>
                                    <p:animEffect transition="in" filter="box(out)">
                                      <p:cBhvr>
                                        <p:cTn id="7" dur="500"/>
                                        <p:tgtEl>
                                          <p:spTgt spid="113772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7722"/>
                                        </p:tgtEl>
                                        <p:attrNameLst>
                                          <p:attrName>style.visibility</p:attrName>
                                        </p:attrNameLst>
                                      </p:cBhvr>
                                      <p:to>
                                        <p:strVal val="visible"/>
                                      </p:to>
                                    </p:set>
                                    <p:animEffect transition="in" filter="box(out)">
                                      <p:cBhvr>
                                        <p:cTn id="10" dur="500"/>
                                        <p:tgtEl>
                                          <p:spTgt spid="113772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7672"/>
                                        </p:tgtEl>
                                        <p:attrNameLst>
                                          <p:attrName>style.visibility</p:attrName>
                                        </p:attrNameLst>
                                      </p:cBhvr>
                                      <p:to>
                                        <p:strVal val="visible"/>
                                      </p:to>
                                    </p:set>
                                    <p:animEffect transition="in" filter="box(out)">
                                      <p:cBhvr>
                                        <p:cTn id="14" dur="500"/>
                                        <p:tgtEl>
                                          <p:spTgt spid="113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72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Lab</a:t>
            </a:r>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Hvf-work\Education\Edu3\BDOL Interactive Chalkboard\Completed Foldables\Ch.37.foldable\Step4.jpg"/>
          <p:cNvPicPr>
            <a:picLocks noChangeAspect="1" noChangeArrowheads="1"/>
          </p:cNvPicPr>
          <p:nvPr/>
        </p:nvPicPr>
        <p:blipFill>
          <a:blip r:embed="rId2" cstate="print"/>
          <a:srcRect/>
          <a:stretch>
            <a:fillRect/>
          </a:stretch>
        </p:blipFill>
        <p:spPr bwMode="auto">
          <a:xfrm>
            <a:off x="2133600" y="1371600"/>
            <a:ext cx="4876800" cy="4343400"/>
          </a:xfrm>
          <a:prstGeom prst="rect">
            <a:avLst/>
          </a:prstGeom>
          <a:noFill/>
        </p:spPr>
      </p:pic>
      <p:sp>
        <p:nvSpPr>
          <p:cNvPr id="760838" name="Text Box 6"/>
          <p:cNvSpPr txBox="1">
            <a:spLocks noChangeArrowheads="1"/>
          </p:cNvSpPr>
          <p:nvPr/>
        </p:nvSpPr>
        <p:spPr bwMode="auto">
          <a:xfrm>
            <a:off x="2209800" y="865188"/>
            <a:ext cx="6705600" cy="5302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Label</a:t>
            </a:r>
            <a:r>
              <a:rPr lang="en-US" sz="3200" b="1">
                <a:solidFill>
                  <a:schemeClr val="tx1"/>
                </a:solidFill>
              </a:rPr>
              <a:t> </a:t>
            </a:r>
            <a:r>
              <a:rPr lang="en-US" sz="3200">
                <a:solidFill>
                  <a:schemeClr val="tx1"/>
                </a:solidFill>
              </a:rPr>
              <a:t>your table as shown.</a:t>
            </a:r>
          </a:p>
        </p:txBody>
      </p:sp>
      <p:pic>
        <p:nvPicPr>
          <p:cNvPr id="760858" name="Picture 2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C:\Documents and Settings\cherie\Desktop\BDOL Prototype\BDOL Power Point Template\STEP4.gif"/>
          <p:cNvPicPr>
            <a:picLocks noChangeAspect="1" noChangeArrowheads="1"/>
          </p:cNvPicPr>
          <p:nvPr/>
        </p:nvPicPr>
        <p:blipFill>
          <a:blip r:embed="rId8" cstate="print"/>
          <a:srcRect/>
          <a:stretch>
            <a:fillRect/>
          </a:stretch>
        </p:blipFill>
        <p:spPr bwMode="auto">
          <a:xfrm>
            <a:off x="544513" y="876300"/>
            <a:ext cx="1531937" cy="685800"/>
          </a:xfrm>
          <a:prstGeom prst="rect">
            <a:avLst/>
          </a:prstGeom>
          <a:noFill/>
        </p:spPr>
      </p:pic>
      <p:pic>
        <p:nvPicPr>
          <p:cNvPr id="760866" name="Picture 3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C:\Documents and Settings\cherie\Desktop\BDOL Prototype\BDOL Power Point Template\help.gif">
            <a:hlinkClick r:id="" action="ppaction://noaction"/>
          </p:cNvPr>
          <p:cNvPicPr>
            <a:picLocks noChangeAspect="1" noChangeArrowheads="1"/>
          </p:cNvPicPr>
          <p:nvPr/>
        </p:nvPicPr>
        <p:blipFill>
          <a:blip r:embed="rId11"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Hvf-work\Education\Edu3\BDOL Interactive Chalkboard\BDOL IC 37\BDOL.ch37.headers\Chpt37.jpg"/>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sp>
        <p:nvSpPr>
          <p:cNvPr id="14" name="TextBox 13"/>
          <p:cNvSpPr txBox="1"/>
          <p:nvPr/>
        </p:nvSpPr>
        <p:spPr>
          <a:xfrm>
            <a:off x="6019800" y="685800"/>
            <a:ext cx="1981200" cy="369332"/>
          </a:xfrm>
          <a:prstGeom prst="rect">
            <a:avLst/>
          </a:prstGeom>
          <a:noFill/>
        </p:spPr>
        <p:txBody>
          <a:bodyPr wrap="square" rtlCol="0">
            <a:spAutoFit/>
          </a:bodyPr>
          <a:lstStyle/>
          <a:p>
            <a:r>
              <a:rPr lang="en-US" dirty="0" smtClean="0"/>
              <a:t>P.163NB</a:t>
            </a:r>
            <a:endParaRPr lang="en-US" dirty="0"/>
          </a:p>
        </p:txBody>
      </p:sp>
      <p:sp>
        <p:nvSpPr>
          <p:cNvPr id="15" name="TextBox 14"/>
          <p:cNvSpPr txBox="1"/>
          <p:nvPr/>
        </p:nvSpPr>
        <p:spPr>
          <a:xfrm>
            <a:off x="2514600" y="4419600"/>
            <a:ext cx="1295400" cy="369332"/>
          </a:xfrm>
          <a:prstGeom prst="rect">
            <a:avLst/>
          </a:prstGeom>
          <a:noFill/>
        </p:spPr>
        <p:txBody>
          <a:bodyPr wrap="square" rtlCol="0">
            <a:spAutoFit/>
          </a:bodyPr>
          <a:lstStyle/>
          <a:p>
            <a:r>
              <a:rPr lang="en-US" dirty="0" smtClean="0"/>
              <a:t>Excretory &amp;</a:t>
            </a:r>
            <a:endParaRPr lang="en-US" dirty="0"/>
          </a:p>
        </p:txBody>
      </p:sp>
      <p:graphicFrame>
        <p:nvGraphicFramePr>
          <p:cNvPr id="16" name="Table 15"/>
          <p:cNvGraphicFramePr>
            <a:graphicFrameLocks noGrp="1"/>
          </p:cNvGraphicFramePr>
          <p:nvPr/>
        </p:nvGraphicFramePr>
        <p:xfrm>
          <a:off x="762000" y="2057400"/>
          <a:ext cx="6096000" cy="2926080"/>
        </p:xfrm>
        <a:graphic>
          <a:graphicData uri="http://schemas.openxmlformats.org/drawingml/2006/table">
            <a:tbl>
              <a:tblPr firstRow="1" bandRow="1">
                <a:tableStyleId>{5C22544A-7EE6-4342-B048-85BDC9FD1C3A}</a:tableStyleId>
              </a:tblPr>
              <a:tblGrid>
                <a:gridCol w="2032000"/>
                <a:gridCol w="2032000"/>
                <a:gridCol w="2032000"/>
              </a:tblGrid>
              <a:tr h="731520">
                <a:tc>
                  <a:txBody>
                    <a:bodyPr/>
                    <a:lstStyle/>
                    <a:p>
                      <a:endParaRPr lang="en-US" dirty="0"/>
                    </a:p>
                  </a:txBody>
                  <a:tcPr/>
                </a:tc>
                <a:tc>
                  <a:txBody>
                    <a:bodyPr/>
                    <a:lstStyle/>
                    <a:p>
                      <a:r>
                        <a:rPr lang="en-US" dirty="0" smtClean="0"/>
                        <a:t>Organs</a:t>
                      </a:r>
                      <a:endParaRPr lang="en-US" dirty="0"/>
                    </a:p>
                  </a:txBody>
                  <a:tcPr/>
                </a:tc>
                <a:tc>
                  <a:txBody>
                    <a:bodyPr/>
                    <a:lstStyle/>
                    <a:p>
                      <a:r>
                        <a:rPr lang="en-US" dirty="0" smtClean="0"/>
                        <a:t>Function</a:t>
                      </a:r>
                      <a:endParaRPr lang="en-US" dirty="0"/>
                    </a:p>
                  </a:txBody>
                  <a:tcPr/>
                </a:tc>
              </a:tr>
              <a:tr h="731520">
                <a:tc>
                  <a:txBody>
                    <a:bodyPr/>
                    <a:lstStyle/>
                    <a:p>
                      <a:r>
                        <a:rPr lang="en-US" dirty="0" smtClean="0"/>
                        <a:t>Respiratory</a:t>
                      </a:r>
                      <a:endParaRPr lang="en-US" dirty="0"/>
                    </a:p>
                  </a:txBody>
                  <a:tcPr/>
                </a:tc>
                <a:tc>
                  <a:txBody>
                    <a:bodyPr/>
                    <a:lstStyle/>
                    <a:p>
                      <a:endParaRPr lang="en-US" dirty="0"/>
                    </a:p>
                  </a:txBody>
                  <a:tcPr/>
                </a:tc>
                <a:tc>
                  <a:txBody>
                    <a:bodyPr/>
                    <a:lstStyle/>
                    <a:p>
                      <a:endParaRPr lang="en-US"/>
                    </a:p>
                  </a:txBody>
                  <a:tcPr/>
                </a:tc>
              </a:tr>
              <a:tr h="731520">
                <a:tc>
                  <a:txBody>
                    <a:bodyPr/>
                    <a:lstStyle/>
                    <a:p>
                      <a:r>
                        <a:rPr lang="en-US" dirty="0" smtClean="0"/>
                        <a:t>Circulatory</a:t>
                      </a:r>
                      <a:endParaRPr lang="en-US" dirty="0"/>
                    </a:p>
                  </a:txBody>
                  <a:tcPr/>
                </a:tc>
                <a:tc>
                  <a:txBody>
                    <a:bodyPr/>
                    <a:lstStyle/>
                    <a:p>
                      <a:endParaRPr lang="en-US"/>
                    </a:p>
                  </a:txBody>
                  <a:tcPr/>
                </a:tc>
                <a:tc>
                  <a:txBody>
                    <a:bodyPr/>
                    <a:lstStyle/>
                    <a:p>
                      <a:endParaRPr lang="en-US"/>
                    </a:p>
                  </a:txBody>
                  <a:tcPr/>
                </a:tc>
              </a:tr>
              <a:tr h="731520">
                <a:tc>
                  <a:txBody>
                    <a:bodyPr/>
                    <a:lstStyle/>
                    <a:p>
                      <a:r>
                        <a:rPr lang="en-US" dirty="0" smtClean="0"/>
                        <a:t>Excretory, urinary</a:t>
                      </a:r>
                      <a:endParaRPr lang="en-US" dirty="0"/>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Heart (front)</a:t>
            </a:r>
            <a:endParaRPr lang="en-US" dirty="0"/>
          </a:p>
        </p:txBody>
      </p:sp>
      <p:sp>
        <p:nvSpPr>
          <p:cNvPr id="3" name="Content Placeholder 2"/>
          <p:cNvSpPr>
            <a:spLocks noGrp="1"/>
          </p:cNvSpPr>
          <p:nvPr>
            <p:ph sz="half" idx="1"/>
          </p:nvPr>
        </p:nvSpPr>
        <p:spPr/>
        <p:txBody>
          <a:bodyPr>
            <a:normAutofit fontScale="92500" lnSpcReduction="10000"/>
          </a:bodyPr>
          <a:lstStyle/>
          <a:p>
            <a:pPr marL="514350" indent="-514350">
              <a:buAutoNum type="arabicPeriod"/>
            </a:pPr>
            <a:r>
              <a:rPr lang="en-US" dirty="0" smtClean="0"/>
              <a:t>R. Atrium</a:t>
            </a:r>
          </a:p>
          <a:p>
            <a:pPr marL="514350" indent="-514350">
              <a:buAutoNum type="arabicPeriod"/>
            </a:pPr>
            <a:r>
              <a:rPr lang="en-US" dirty="0" smtClean="0"/>
              <a:t>Tricuspid value</a:t>
            </a:r>
          </a:p>
          <a:p>
            <a:pPr marL="514350" indent="-514350">
              <a:buAutoNum type="arabicPeriod"/>
            </a:pPr>
            <a:r>
              <a:rPr lang="en-US" dirty="0" smtClean="0"/>
              <a:t>L. Atrium</a:t>
            </a:r>
          </a:p>
          <a:p>
            <a:pPr marL="514350" indent="-514350">
              <a:buAutoNum type="arabicPeriod"/>
            </a:pPr>
            <a:r>
              <a:rPr lang="en-US" dirty="0" smtClean="0"/>
              <a:t>R. Ventricle</a:t>
            </a:r>
          </a:p>
          <a:p>
            <a:pPr marL="514350" indent="-514350">
              <a:buAutoNum type="arabicPeriod"/>
            </a:pPr>
            <a:r>
              <a:rPr lang="en-US" dirty="0" smtClean="0"/>
              <a:t>L. Ventricle</a:t>
            </a:r>
          </a:p>
          <a:p>
            <a:pPr marL="514350" indent="-514350">
              <a:buAutoNum type="arabicPeriod"/>
            </a:pPr>
            <a:r>
              <a:rPr lang="en-US" dirty="0" smtClean="0"/>
              <a:t>Aortic Valve</a:t>
            </a:r>
          </a:p>
          <a:p>
            <a:pPr marL="514350" indent="-514350">
              <a:buAutoNum type="arabicPeriod"/>
            </a:pPr>
            <a:r>
              <a:rPr lang="en-US" dirty="0" smtClean="0"/>
              <a:t>Pulmonary Valve</a:t>
            </a:r>
          </a:p>
          <a:p>
            <a:pPr marL="514350" indent="-514350">
              <a:buAutoNum type="arabicPeriod"/>
            </a:pPr>
            <a:r>
              <a:rPr lang="en-US" dirty="0" smtClean="0"/>
              <a:t>Tricuspid</a:t>
            </a:r>
          </a:p>
          <a:p>
            <a:pPr marL="514350" indent="-514350">
              <a:buAutoNum type="arabicPeriod"/>
            </a:pPr>
            <a:r>
              <a:rPr lang="en-US" dirty="0" smtClean="0"/>
              <a:t>Mitral Valve</a:t>
            </a:r>
          </a:p>
          <a:p>
            <a:pPr marL="514350" indent="-514350">
              <a:buAutoNum type="arabicPeriod"/>
            </a:pPr>
            <a:r>
              <a:rPr lang="en-US" dirty="0" smtClean="0"/>
              <a:t>Aorta</a:t>
            </a:r>
          </a:p>
          <a:p>
            <a:endParaRPr lang="en-US" dirty="0"/>
          </a:p>
        </p:txBody>
      </p:sp>
      <p:sp>
        <p:nvSpPr>
          <p:cNvPr id="4" name="Content Placeholder 3"/>
          <p:cNvSpPr>
            <a:spLocks noGrp="1"/>
          </p:cNvSpPr>
          <p:nvPr>
            <p:ph sz="half" idx="2"/>
          </p:nvPr>
        </p:nvSpPr>
        <p:spPr/>
        <p:txBody>
          <a:bodyPr>
            <a:normAutofit fontScale="92500" lnSpcReduction="10000"/>
          </a:bodyPr>
          <a:lstStyle/>
          <a:p>
            <a:pPr marL="514350" indent="-514350">
              <a:buNone/>
            </a:pPr>
            <a:r>
              <a:rPr lang="en-US" dirty="0" smtClean="0"/>
              <a:t>10. Pulmonary Artery</a:t>
            </a:r>
          </a:p>
          <a:p>
            <a:pPr marL="514350" indent="-514350">
              <a:buNone/>
            </a:pPr>
            <a:r>
              <a:rPr lang="en-US" dirty="0" smtClean="0"/>
              <a:t>11. Left Pulmonary Artery</a:t>
            </a:r>
          </a:p>
          <a:p>
            <a:pPr marL="514350" indent="-514350">
              <a:buNone/>
            </a:pPr>
            <a:r>
              <a:rPr lang="en-US" dirty="0" smtClean="0"/>
              <a:t>12. Right Pulmonary Artery</a:t>
            </a:r>
          </a:p>
          <a:p>
            <a:pPr marL="514350" indent="-514350">
              <a:buNone/>
            </a:pPr>
            <a:r>
              <a:rPr lang="en-US" dirty="0" smtClean="0"/>
              <a:t>13.Superior Vena Cava</a:t>
            </a:r>
          </a:p>
          <a:p>
            <a:pPr marL="514350" indent="-514350">
              <a:buNone/>
            </a:pPr>
            <a:r>
              <a:rPr lang="en-US" dirty="0" smtClean="0"/>
              <a:t>14. Inferior Vena Cava</a:t>
            </a:r>
          </a:p>
          <a:p>
            <a:pPr marL="514350" indent="-514350">
              <a:buNone/>
            </a:pPr>
            <a:r>
              <a:rPr lang="en-US" dirty="0" smtClean="0"/>
              <a:t>15. Pulmonary Veins</a:t>
            </a:r>
          </a:p>
          <a:p>
            <a:pPr marL="514350" indent="-514350">
              <a:buNone/>
            </a:pPr>
            <a:r>
              <a:rPr lang="en-US" dirty="0" smtClean="0"/>
              <a:t>16. Pulmonary Veins</a:t>
            </a:r>
          </a:p>
          <a:p>
            <a:pPr marL="514350" indent="-514350">
              <a:buNone/>
            </a:pPr>
            <a:r>
              <a:rPr lang="en-US" dirty="0" smtClean="0"/>
              <a:t>17. Septum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blinds(horizontal)">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checkerboard(across)">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4"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heel(4)">
                                      <p:cBhvr>
                                        <p:cTn id="67" dur="20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diamond(in)">
                                      <p:cBhvr>
                                        <p:cTn id="72" dur="20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blinds(horizontal)">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blinds(horizontal)">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checkerboard(across)">
                                      <p:cBhvr>
                                        <p:cTn id="87" dur="5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box(in)">
                                      <p:cBhvr>
                                        <p:cTn id="9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–Blood Flow</a:t>
            </a:r>
            <a:endParaRPr lang="en-US" dirty="0"/>
          </a:p>
        </p:txBody>
      </p:sp>
      <p:sp>
        <p:nvSpPr>
          <p:cNvPr id="3" name="Content Placeholder 2"/>
          <p:cNvSpPr>
            <a:spLocks noGrp="1"/>
          </p:cNvSpPr>
          <p:nvPr>
            <p:ph idx="1"/>
          </p:nvPr>
        </p:nvSpPr>
        <p:spPr>
          <a:xfrm>
            <a:off x="0" y="1219200"/>
            <a:ext cx="9144000" cy="4525963"/>
          </a:xfrm>
        </p:spPr>
        <p:txBody>
          <a:bodyPr/>
          <a:lstStyle/>
          <a:p>
            <a:pPr>
              <a:buNone/>
            </a:pPr>
            <a:r>
              <a:rPr lang="en-US" dirty="0" smtClean="0"/>
              <a:t>Superior / Inferior Vena Cava -&gt;    R. </a:t>
            </a:r>
            <a:r>
              <a:rPr lang="en-US" dirty="0" err="1" smtClean="0"/>
              <a:t>Atruim</a:t>
            </a:r>
            <a:r>
              <a:rPr lang="en-US" dirty="0" smtClean="0"/>
              <a:t>-&gt; Tricuspid Valve-&gt;R. Ventricle-&gt;Pulmonary Valve-&gt;Pulmonary Artery-&gt;Lungs-&gt;Pulmonary Vein-&gt; Left </a:t>
            </a:r>
            <a:r>
              <a:rPr lang="en-US" dirty="0" err="1" smtClean="0"/>
              <a:t>Atruim</a:t>
            </a:r>
            <a:r>
              <a:rPr lang="en-US" dirty="0" smtClean="0"/>
              <a:t>-&gt;Mitral Valve-&gt;Left Ventricle-&gt; Aortic Valve-&gt;Aorta-&gt; Rest of the Body.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amond(out)">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Heart worksheet</a:t>
            </a:r>
            <a:endParaRPr lang="en-US" dirty="0"/>
          </a:p>
        </p:txBody>
      </p:sp>
      <p:sp>
        <p:nvSpPr>
          <p:cNvPr id="3" name="Content Placeholder 2"/>
          <p:cNvSpPr>
            <a:spLocks noGrp="1"/>
          </p:cNvSpPr>
          <p:nvPr>
            <p:ph idx="1"/>
          </p:nvPr>
        </p:nvSpPr>
        <p:spPr/>
        <p:txBody>
          <a:bodyPr numCol="2"/>
          <a:lstStyle/>
          <a:p>
            <a:r>
              <a:rPr lang="en-US" dirty="0" smtClean="0"/>
              <a:t>Blood Vessels</a:t>
            </a:r>
          </a:p>
          <a:p>
            <a:r>
              <a:rPr lang="en-US" dirty="0" err="1" smtClean="0"/>
              <a:t>Capilaries</a:t>
            </a:r>
            <a:r>
              <a:rPr lang="en-US" dirty="0" smtClean="0"/>
              <a:t>, Veins, Arteries.</a:t>
            </a:r>
          </a:p>
          <a:p>
            <a:r>
              <a:rPr lang="en-US" dirty="0" smtClean="0"/>
              <a:t>Circulatory System</a:t>
            </a:r>
          </a:p>
          <a:p>
            <a:r>
              <a:rPr lang="en-US" dirty="0" smtClean="0"/>
              <a:t>Ventricle</a:t>
            </a:r>
          </a:p>
          <a:p>
            <a:r>
              <a:rPr lang="en-US" dirty="0" smtClean="0"/>
              <a:t>Aorta</a:t>
            </a:r>
          </a:p>
          <a:p>
            <a:r>
              <a:rPr lang="en-US" dirty="0" smtClean="0"/>
              <a:t>Capillary</a:t>
            </a:r>
          </a:p>
          <a:p>
            <a:r>
              <a:rPr lang="en-US" dirty="0" smtClean="0"/>
              <a:t>Food &amp; Oxygen</a:t>
            </a:r>
          </a:p>
          <a:p>
            <a:r>
              <a:rPr lang="en-US" dirty="0" smtClean="0"/>
              <a:t>Vein</a:t>
            </a:r>
          </a:p>
          <a:p>
            <a:r>
              <a:rPr lang="en-US" dirty="0" smtClean="0"/>
              <a:t>Inferior Vena Cava</a:t>
            </a:r>
          </a:p>
          <a:p>
            <a:r>
              <a:rPr lang="en-US" dirty="0" smtClean="0"/>
              <a:t>Superior Vena Cava</a:t>
            </a:r>
          </a:p>
          <a:p>
            <a:r>
              <a:rPr lang="en-US" dirty="0" smtClean="0"/>
              <a:t>Atrium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2800" dirty="0" smtClean="0"/>
              <a:t>12/18 The Excretory/ Urinary System Ch 37.3</a:t>
            </a:r>
            <a:br>
              <a:rPr lang="en-US" sz="2800" dirty="0" smtClean="0"/>
            </a:br>
            <a:r>
              <a:rPr lang="en-US" sz="2800" dirty="0" smtClean="0"/>
              <a:t>Obj. TSW learn about the excretion of waste from the body after waste has been filtered out of the blood to maintain homeostasis.  P. 78 NB</a:t>
            </a:r>
            <a:endParaRPr lang="en-US" sz="2800" dirty="0"/>
          </a:p>
        </p:txBody>
      </p:sp>
      <p:sp>
        <p:nvSpPr>
          <p:cNvPr id="3" name="Content Placeholder 2"/>
          <p:cNvSpPr>
            <a:spLocks noGrp="1"/>
          </p:cNvSpPr>
          <p:nvPr>
            <p:ph idx="1"/>
          </p:nvPr>
        </p:nvSpPr>
        <p:spPr>
          <a:xfrm>
            <a:off x="2819400" y="1828800"/>
            <a:ext cx="6324600" cy="4419600"/>
          </a:xfrm>
        </p:spPr>
        <p:txBody>
          <a:bodyPr/>
          <a:lstStyle/>
          <a:p>
            <a:pPr marL="514350" indent="-514350">
              <a:buFont typeface="+mj-lt"/>
              <a:buAutoNum type="arabicPeriod"/>
            </a:pPr>
            <a:r>
              <a:rPr lang="en-US" dirty="0" smtClean="0"/>
              <a:t>What organs are involved in the Excretory system?</a:t>
            </a:r>
          </a:p>
          <a:p>
            <a:pPr marL="514350" indent="-514350">
              <a:buFont typeface="+mj-lt"/>
              <a:buAutoNum type="arabicPeriod"/>
            </a:pPr>
            <a:r>
              <a:rPr lang="en-US" dirty="0" smtClean="0"/>
              <a:t>How does the excretory/ Urinary system maintain homeostasis?</a:t>
            </a:r>
          </a:p>
          <a:p>
            <a:pPr marL="514350" indent="-514350">
              <a:buFont typeface="+mj-lt"/>
              <a:buAutoNum type="arabicPeriod"/>
            </a:pPr>
            <a:r>
              <a:rPr lang="en-US" dirty="0" smtClean="0"/>
              <a:t>Identify at least 5 molecules/ components in the renal artery to be filtered, Explain Figure 37.15.</a:t>
            </a:r>
          </a:p>
          <a:p>
            <a:pPr marL="514350" indent="-514350">
              <a:buFont typeface="+mj-lt"/>
              <a:buAutoNum type="arabicPeriod"/>
            </a:pPr>
            <a:endParaRPr lang="en-US" dirty="0"/>
          </a:p>
        </p:txBody>
      </p:sp>
      <p:pic>
        <p:nvPicPr>
          <p:cNvPr id="4" name="Picture 39" descr="fig"/>
          <p:cNvPicPr>
            <a:picLocks noChangeAspect="1" noChangeArrowheads="1"/>
          </p:cNvPicPr>
          <p:nvPr/>
        </p:nvPicPr>
        <p:blipFill>
          <a:blip r:embed="rId2" cstate="print"/>
          <a:srcRect/>
          <a:stretch>
            <a:fillRect/>
          </a:stretch>
        </p:blipFill>
        <p:spPr bwMode="auto">
          <a:xfrm>
            <a:off x="0" y="1295400"/>
            <a:ext cx="2790825" cy="4749800"/>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Organs involved in the Excretory System</a:t>
            </a:r>
            <a:endParaRPr lang="en-US" dirty="0"/>
          </a:p>
        </p:txBody>
      </p:sp>
      <p:sp>
        <p:nvSpPr>
          <p:cNvPr id="3" name="Content Placeholder 2"/>
          <p:cNvSpPr>
            <a:spLocks noGrp="1"/>
          </p:cNvSpPr>
          <p:nvPr>
            <p:ph idx="1"/>
          </p:nvPr>
        </p:nvSpPr>
        <p:spPr>
          <a:xfrm>
            <a:off x="4114800" y="1600200"/>
            <a:ext cx="4572000" cy="4525963"/>
          </a:xfrm>
        </p:spPr>
        <p:txBody>
          <a:bodyPr/>
          <a:lstStyle/>
          <a:p>
            <a:r>
              <a:rPr lang="en-US" dirty="0" smtClean="0"/>
              <a:t>Excess salts, nitrogen water are removed from the kidneys to maintain osmotic balance in the body.  Blood pH is maintained also by the filtration of Hydrogen Ions from the blood.</a:t>
            </a:r>
          </a:p>
          <a:p>
            <a:endParaRPr lang="en-US" dirty="0"/>
          </a:p>
        </p:txBody>
      </p:sp>
      <p:pic>
        <p:nvPicPr>
          <p:cNvPr id="1026" name="Picture 2" descr="http://www.faqs.org/health/images/uchr_02_img0199.jpg"/>
          <p:cNvPicPr>
            <a:picLocks noChangeAspect="1" noChangeArrowheads="1"/>
          </p:cNvPicPr>
          <p:nvPr/>
        </p:nvPicPr>
        <p:blipFill>
          <a:blip r:embed="rId2" cstate="print"/>
          <a:srcRect/>
          <a:stretch>
            <a:fillRect/>
          </a:stretch>
        </p:blipFill>
        <p:spPr bwMode="auto">
          <a:xfrm>
            <a:off x="0" y="1219200"/>
            <a:ext cx="4069927" cy="5247756"/>
          </a:xfrm>
          <a:prstGeom prst="rect">
            <a:avLst/>
          </a:prstGeom>
          <a:noFill/>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Artery</a:t>
            </a:r>
            <a:endParaRPr lang="en-US" dirty="0"/>
          </a:p>
        </p:txBody>
      </p:sp>
      <p:sp>
        <p:nvSpPr>
          <p:cNvPr id="3" name="Content Placeholder 2"/>
          <p:cNvSpPr>
            <a:spLocks noGrp="1"/>
          </p:cNvSpPr>
          <p:nvPr>
            <p:ph idx="1"/>
          </p:nvPr>
        </p:nvSpPr>
        <p:spPr>
          <a:xfrm>
            <a:off x="4876800" y="1600200"/>
            <a:ext cx="3810000" cy="4525963"/>
          </a:xfrm>
        </p:spPr>
        <p:txBody>
          <a:bodyPr>
            <a:normAutofit fontScale="85000" lnSpcReduction="10000"/>
          </a:bodyPr>
          <a:lstStyle/>
          <a:p>
            <a:r>
              <a:rPr lang="en-US" dirty="0" smtClean="0"/>
              <a:t>Urea, water, salts, nutrients, glucose, blood cells, amino acids</a:t>
            </a:r>
          </a:p>
          <a:p>
            <a:r>
              <a:rPr lang="en-US" dirty="0" smtClean="0"/>
              <a:t>Blood cells and amino acids are reabsorbed into the blood stream</a:t>
            </a:r>
          </a:p>
          <a:p>
            <a:r>
              <a:rPr lang="en-US" dirty="0" err="1" smtClean="0"/>
              <a:t>Reabsorption</a:t>
            </a:r>
            <a:r>
              <a:rPr lang="en-US" dirty="0" smtClean="0"/>
              <a:t> of water &amp; other substances maintain homeostasis.</a:t>
            </a:r>
            <a:endParaRPr lang="en-US" dirty="0"/>
          </a:p>
        </p:txBody>
      </p:sp>
      <p:pic>
        <p:nvPicPr>
          <p:cNvPr id="364546" name="Picture 2" descr="http://www.methuen.k12.ma.us/mnmelan/Main%20Page/filtration.jpg">
            <a:hlinkClick r:id="rId2"/>
          </p:cNvPr>
          <p:cNvPicPr>
            <a:picLocks noChangeAspect="1" noChangeArrowheads="1"/>
          </p:cNvPicPr>
          <p:nvPr/>
        </p:nvPicPr>
        <p:blipFill>
          <a:blip r:embed="rId3" cstate="print"/>
          <a:srcRect/>
          <a:stretch>
            <a:fillRect/>
          </a:stretch>
        </p:blipFill>
        <p:spPr bwMode="auto">
          <a:xfrm>
            <a:off x="0" y="2514600"/>
            <a:ext cx="4714875" cy="2990850"/>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fontScale="90000"/>
          </a:bodyPr>
          <a:lstStyle/>
          <a:p>
            <a:r>
              <a:rPr lang="en-US" sz="3600" dirty="0" smtClean="0"/>
              <a:t>Inside the Artificial Kidney- Real world Bioapplications</a:t>
            </a:r>
            <a:br>
              <a:rPr lang="en-US" sz="3600" dirty="0" smtClean="0"/>
            </a:br>
            <a:r>
              <a:rPr lang="en-US" sz="3600" dirty="0" smtClean="0"/>
              <a:t>TSW understand diffusion and homeostasis to the function of a nephron &amp; the process of hemodialysis in an artificial kidney machine.</a:t>
            </a:r>
            <a:r>
              <a:rPr lang="en-US" dirty="0" smtClean="0"/>
              <a:t/>
            </a:r>
            <a:br>
              <a:rPr lang="en-US" dirty="0" smtClean="0"/>
            </a:br>
            <a:endParaRPr lang="en-US" dirty="0"/>
          </a:p>
        </p:txBody>
      </p:sp>
      <p:sp>
        <p:nvSpPr>
          <p:cNvPr id="3" name="Content Placeholder 2"/>
          <p:cNvSpPr>
            <a:spLocks noGrp="1"/>
          </p:cNvSpPr>
          <p:nvPr>
            <p:ph idx="1"/>
          </p:nvPr>
        </p:nvSpPr>
        <p:spPr>
          <a:xfrm>
            <a:off x="0" y="2590800"/>
            <a:ext cx="9144000" cy="3535363"/>
          </a:xfrm>
        </p:spPr>
        <p:txBody>
          <a:bodyPr>
            <a:normAutofit lnSpcReduction="10000"/>
          </a:bodyPr>
          <a:lstStyle/>
          <a:p>
            <a:pPr marL="514350" indent="-514350">
              <a:buFont typeface="+mj-lt"/>
              <a:buAutoNum type="arabicPeriod"/>
            </a:pPr>
            <a:r>
              <a:rPr lang="en-US" dirty="0" smtClean="0"/>
              <a:t>Urea, Uric Acid, glucose, &amp; salts</a:t>
            </a:r>
          </a:p>
          <a:p>
            <a:pPr marL="514350" indent="-514350">
              <a:buFont typeface="+mj-lt"/>
              <a:buAutoNum type="arabicPeriod"/>
            </a:pPr>
            <a:r>
              <a:rPr lang="en-US" dirty="0" smtClean="0"/>
              <a:t>The glomerulus &amp; Bowman’s capsule actually filter the blood</a:t>
            </a:r>
          </a:p>
          <a:p>
            <a:pPr marL="514350" indent="-514350">
              <a:buFont typeface="+mj-lt"/>
              <a:buAutoNum type="arabicPeriod"/>
            </a:pPr>
            <a:r>
              <a:rPr lang="en-US" dirty="0" smtClean="0"/>
              <a:t>These substances become more concentrated because water is reabsorbed into capillaries.</a:t>
            </a:r>
          </a:p>
          <a:p>
            <a:pPr marL="514350" indent="-514350">
              <a:buFont typeface="+mj-lt"/>
              <a:buAutoNum type="arabicPeriod"/>
            </a:pPr>
            <a:r>
              <a:rPr lang="en-US" dirty="0" smtClean="0"/>
              <a:t>Glucose is reabsorbed into capillaries after passing through Bowman’s capsule.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Skin injury and healing: burns</a:t>
            </a:r>
            <a:endParaRPr lang="en-US" dirty="0"/>
          </a:p>
        </p:txBody>
      </p:sp>
      <p:sp>
        <p:nvSpPr>
          <p:cNvPr id="3" name="Content Placeholder 2"/>
          <p:cNvSpPr>
            <a:spLocks noGrp="1"/>
          </p:cNvSpPr>
          <p:nvPr>
            <p:ph idx="1"/>
          </p:nvPr>
        </p:nvSpPr>
        <p:spPr>
          <a:xfrm>
            <a:off x="0" y="762000"/>
            <a:ext cx="9144000" cy="5364163"/>
          </a:xfrm>
        </p:spPr>
        <p:txBody>
          <a:bodyPr/>
          <a:lstStyle/>
          <a:p>
            <a:r>
              <a:rPr lang="en-US" sz="2400" dirty="0" smtClean="0"/>
              <a:t>3</a:t>
            </a:r>
            <a:r>
              <a:rPr lang="en-US" sz="2400" baseline="30000" dirty="0" smtClean="0"/>
              <a:t>rd</a:t>
            </a:r>
            <a:r>
              <a:rPr lang="en-US" sz="2400" dirty="0" smtClean="0"/>
              <a:t> degree burns:</a:t>
            </a:r>
          </a:p>
          <a:p>
            <a:pPr lvl="1"/>
            <a:r>
              <a:rPr lang="en-US" sz="2000" dirty="0" smtClean="0"/>
              <a:t>Destroy both epidermis and dermis</a:t>
            </a:r>
          </a:p>
          <a:p>
            <a:pPr lvl="1"/>
            <a:r>
              <a:rPr lang="en-US" sz="2000" dirty="0" smtClean="0"/>
              <a:t>Skin function is lost and skin grafts maybe required to replace lost skin</a:t>
            </a:r>
          </a:p>
          <a:p>
            <a:pPr lvl="1"/>
            <a:r>
              <a:rPr lang="en-US" sz="2000" dirty="0" smtClean="0"/>
              <a:t>Some healthy skin can be removed from another area and placed on the hurt part</a:t>
            </a:r>
          </a:p>
          <a:p>
            <a:endParaRPr lang="en-US" dirty="0"/>
          </a:p>
        </p:txBody>
      </p:sp>
      <p:pic>
        <p:nvPicPr>
          <p:cNvPr id="4098" name="Picture 2" descr="http://www.booneville.k12.ms.us/science/A&amp;P/burn3rd.jpg"/>
          <p:cNvPicPr>
            <a:picLocks noChangeAspect="1" noChangeArrowheads="1"/>
          </p:cNvPicPr>
          <p:nvPr/>
        </p:nvPicPr>
        <p:blipFill>
          <a:blip r:embed="rId2" cstate="print">
            <a:lum bright="30000"/>
          </a:blip>
          <a:srcRect/>
          <a:stretch>
            <a:fillRect/>
          </a:stretch>
        </p:blipFill>
        <p:spPr bwMode="auto">
          <a:xfrm>
            <a:off x="2209800" y="2819400"/>
            <a:ext cx="4171950" cy="3022084"/>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importance of Homeostasis in organisms.</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Waste material in the blood diffuse through the tubing into the solution surrounding the tubing.</a:t>
            </a:r>
          </a:p>
          <a:p>
            <a:pPr marL="514350" indent="-514350">
              <a:buFont typeface="+mj-lt"/>
              <a:buAutoNum type="arabicPeriod"/>
            </a:pPr>
            <a:r>
              <a:rPr lang="en-US" dirty="0" smtClean="0"/>
              <a:t>Answers should discuss the idea of substances moving from an area of high concentration to an area of low concentration.</a:t>
            </a:r>
          </a:p>
          <a:p>
            <a:pPr marL="514350" indent="-514350">
              <a:buFont typeface="+mj-lt"/>
              <a:buAutoNum type="arabicPeriod"/>
            </a:pPr>
            <a:r>
              <a:rPr lang="en-US" dirty="0" smtClean="0"/>
              <a:t>You would expect to find blood cells, water, glucose, &amp; proteins in the tube leading back to the person’s vein.</a:t>
            </a:r>
          </a:p>
          <a:p>
            <a:pPr marL="514350" indent="-514350">
              <a:buFont typeface="+mj-lt"/>
              <a:buAutoNum type="arabicPeriod"/>
            </a:pPr>
            <a:r>
              <a:rPr lang="en-US" dirty="0" smtClean="0"/>
              <a:t>These substances don’t leave the tubing because either they are too big to pass through the selectively permeable tubing, as with the blood cell and large proteins, or there is no net movement of these substances in the surrounding fluid were similar to those in the blood.</a:t>
            </a:r>
            <a:endParaRPr lang="en-US"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Dialysis Lab</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2400" dirty="0" smtClean="0"/>
              <a:t>Defense Against Infectious Diseases  39.1 &amp; 39.2</a:t>
            </a:r>
            <a:br>
              <a:rPr lang="en-US" sz="2400" dirty="0" smtClean="0"/>
            </a:br>
            <a:r>
              <a:rPr lang="en-US" sz="2400" dirty="0" smtClean="0"/>
              <a:t>1/06 TSW understand and explain the role of antibodies in the body’s response to a bacterial infection during the warm up.  P. 80NB</a:t>
            </a:r>
            <a:endParaRPr lang="en-US" sz="2400" dirty="0"/>
          </a:p>
        </p:txBody>
      </p:sp>
      <p:sp>
        <p:nvSpPr>
          <p:cNvPr id="4" name="Content Placeholder 3"/>
          <p:cNvSpPr>
            <a:spLocks noGrp="1"/>
          </p:cNvSpPr>
          <p:nvPr>
            <p:ph sz="half" idx="2"/>
          </p:nvPr>
        </p:nvSpPr>
        <p:spPr>
          <a:xfrm>
            <a:off x="4114800" y="1600200"/>
            <a:ext cx="5029200" cy="4525963"/>
          </a:xfrm>
        </p:spPr>
        <p:txBody>
          <a:bodyPr/>
          <a:lstStyle/>
          <a:p>
            <a:pPr marL="514350" indent="-514350">
              <a:buFont typeface="+mj-lt"/>
              <a:buAutoNum type="arabicPeriod"/>
            </a:pPr>
            <a:r>
              <a:rPr lang="en-US" dirty="0" smtClean="0"/>
              <a:t>What is a pathogen?</a:t>
            </a:r>
          </a:p>
          <a:p>
            <a:pPr marL="514350" indent="-514350">
              <a:buFont typeface="+mj-lt"/>
              <a:buAutoNum type="arabicPeriod"/>
            </a:pPr>
            <a:r>
              <a:rPr lang="en-US" dirty="0" smtClean="0"/>
              <a:t>Identify cells, tissues and organs that make up the immune system.</a:t>
            </a:r>
            <a:endParaRPr lang="en-US" dirty="0"/>
          </a:p>
          <a:p>
            <a:pPr marL="514350" indent="-514350">
              <a:buFont typeface="+mj-lt"/>
              <a:buAutoNum type="arabicPeriod"/>
            </a:pPr>
            <a:r>
              <a:rPr lang="en-US" dirty="0" smtClean="0"/>
              <a:t>Explain the role of antibodies in response to infection.</a:t>
            </a:r>
          </a:p>
        </p:txBody>
      </p:sp>
      <p:pic>
        <p:nvPicPr>
          <p:cNvPr id="5" name="Picture 13" descr="Lymphatic System"/>
          <p:cNvPicPr>
            <a:picLocks noGrp="1" noChangeAspect="1" noChangeArrowheads="1"/>
          </p:cNvPicPr>
          <p:nvPr>
            <p:ph sz="half" idx="1"/>
          </p:nvPr>
        </p:nvPicPr>
        <p:blipFill>
          <a:blip r:embed="rId2" cstate="print"/>
          <a:srcRect/>
          <a:stretch>
            <a:fillRect/>
          </a:stretch>
        </p:blipFill>
        <p:spPr bwMode="auto">
          <a:xfrm>
            <a:off x="0" y="1602827"/>
            <a:ext cx="4191000" cy="5255173"/>
          </a:xfrm>
          <a:prstGeom prst="rect">
            <a:avLst/>
          </a:prstGeom>
          <a:noFill/>
        </p:spPr>
      </p:pic>
      <p:sp>
        <p:nvSpPr>
          <p:cNvPr id="6" name="TextBox 5"/>
          <p:cNvSpPr txBox="1"/>
          <p:nvPr/>
        </p:nvSpPr>
        <p:spPr>
          <a:xfrm>
            <a:off x="4800600" y="5181600"/>
            <a:ext cx="3352800" cy="369332"/>
          </a:xfrm>
          <a:prstGeom prst="rect">
            <a:avLst/>
          </a:prstGeom>
          <a:noFill/>
        </p:spPr>
        <p:txBody>
          <a:bodyPr wrap="square" rtlCol="0">
            <a:spAutoFit/>
          </a:bodyPr>
          <a:lstStyle/>
          <a:p>
            <a:r>
              <a:rPr lang="en-US" dirty="0" smtClean="0">
                <a:hlinkClick r:id="rId3"/>
              </a:rPr>
              <a:t>T – cell production</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9859" name="Rectangle 3"/>
          <p:cNvSpPr>
            <a:spLocks noChangeArrowheads="1"/>
          </p:cNvSpPr>
          <p:nvPr/>
        </p:nvSpPr>
        <p:spPr bwMode="auto">
          <a:xfrm>
            <a:off x="0" y="1698625"/>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major nonliving reservoirs of infectious diseases are soil and water.</a:t>
            </a:r>
            <a:endParaRPr lang="en-US" sz="3200" i="1" dirty="0">
              <a:solidFill>
                <a:schemeClr val="tx1"/>
              </a:solidFill>
              <a:latin typeface="Times" charset="0"/>
            </a:endParaRPr>
          </a:p>
        </p:txBody>
      </p:sp>
      <p:sp>
        <p:nvSpPr>
          <p:cNvPr id="88986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986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986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986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986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986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986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986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986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9869" name="Rectangle 13"/>
          <p:cNvSpPr>
            <a:spLocks noChangeArrowheads="1"/>
          </p:cNvSpPr>
          <p:nvPr/>
        </p:nvSpPr>
        <p:spPr bwMode="auto">
          <a:xfrm>
            <a:off x="0" y="2936875"/>
            <a:ext cx="8382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Soil harbors pathogens such as fungi and bacterium that causes botulism, a type of food poisoning.</a:t>
            </a:r>
            <a:endParaRPr lang="en-US" sz="320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59"/>
                                        </p:tgtEl>
                                        <p:attrNameLst>
                                          <p:attrName>style.visibility</p:attrName>
                                        </p:attrNameLst>
                                      </p:cBhvr>
                                      <p:to>
                                        <p:strVal val="visible"/>
                                      </p:to>
                                    </p:set>
                                    <p:animEffect transition="in" filter="box(out)">
                                      <p:cBhvr>
                                        <p:cTn id="7" dur="500"/>
                                        <p:tgtEl>
                                          <p:spTgt spid="8898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9861"/>
                                        </p:tgtEl>
                                        <p:attrNameLst>
                                          <p:attrName>style.visibility</p:attrName>
                                        </p:attrNameLst>
                                      </p:cBhvr>
                                      <p:to>
                                        <p:strVal val="visible"/>
                                      </p:to>
                                    </p:set>
                                    <p:animEffect transition="in" filter="box(out)">
                                      <p:cBhvr>
                                        <p:cTn id="16" dur="500"/>
                                        <p:tgtEl>
                                          <p:spTgt spid="889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autoUpdateAnimBg="0"/>
      <p:bldP spid="889869"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714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9871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71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714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714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7150" name="Rectangle 14"/>
          <p:cNvSpPr>
            <a:spLocks noChangeArrowheads="1"/>
          </p:cNvSpPr>
          <p:nvPr/>
        </p:nvSpPr>
        <p:spPr bwMode="auto">
          <a:xfrm>
            <a:off x="0" y="1752600"/>
            <a:ext cx="4648200" cy="403187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Water contaminated by feces of humans and other animals is a reservoir for several pathogens, especially those responsible for intestinal diseases</a:t>
            </a:r>
            <a:r>
              <a:rPr lang="en-US" sz="3200" dirty="0" smtClean="0">
                <a:solidFill>
                  <a:schemeClr val="tx1"/>
                </a:solidFill>
                <a:latin typeface="Times" charset="0"/>
              </a:rPr>
              <a:t>.  Cholera, Dysentery</a:t>
            </a:r>
            <a:endParaRPr lang="en-US" sz="3200" i="1" dirty="0">
              <a:solidFill>
                <a:schemeClr val="tx1"/>
              </a:solidFill>
              <a:latin typeface="Times" charset="0"/>
            </a:endParaRPr>
          </a:p>
        </p:txBody>
      </p:sp>
      <p:pic>
        <p:nvPicPr>
          <p:cNvPr id="987152" name="Picture 16" descr="C39-07P sewage water"/>
          <p:cNvPicPr>
            <a:picLocks noChangeAspect="1" noChangeArrowheads="1"/>
          </p:cNvPicPr>
          <p:nvPr/>
        </p:nvPicPr>
        <p:blipFill>
          <a:blip r:embed="rId12" cstate="print"/>
          <a:srcRect/>
          <a:stretch>
            <a:fillRect/>
          </a:stretch>
        </p:blipFill>
        <p:spPr bwMode="auto">
          <a:xfrm>
            <a:off x="4724400" y="1981200"/>
            <a:ext cx="3990975" cy="2695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50"/>
                                        </p:tgtEl>
                                        <p:attrNameLst>
                                          <p:attrName>style.visibility</p:attrName>
                                        </p:attrNameLst>
                                      </p:cBhvr>
                                      <p:to>
                                        <p:strVal val="visible"/>
                                      </p:to>
                                    </p:set>
                                    <p:animEffect transition="in" filter="box(out)">
                                      <p:cBhvr>
                                        <p:cTn id="7" dur="500"/>
                                        <p:tgtEl>
                                          <p:spTgt spid="98715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7152"/>
                                        </p:tgtEl>
                                        <p:attrNameLst>
                                          <p:attrName>style.visibility</p:attrName>
                                        </p:attrNameLst>
                                      </p:cBhvr>
                                      <p:to>
                                        <p:strVal val="visible"/>
                                      </p:to>
                                    </p:set>
                                    <p:animEffect transition="in" filter="box(out)">
                                      <p:cBhvr>
                                        <p:cTn id="11" dur="500"/>
                                        <p:tgtEl>
                                          <p:spTgt spid="98715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7141"/>
                                        </p:tgtEl>
                                        <p:attrNameLst>
                                          <p:attrName>style.visibility</p:attrName>
                                        </p:attrNameLst>
                                      </p:cBhvr>
                                      <p:to>
                                        <p:strVal val="visible"/>
                                      </p:to>
                                    </p:set>
                                    <p:animEffect transition="in" filter="box(out)">
                                      <p:cBhvr>
                                        <p:cTn id="15"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50"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0883" name="Rectangle 3"/>
          <p:cNvSpPr>
            <a:spLocks noChangeArrowheads="1"/>
          </p:cNvSpPr>
          <p:nvPr/>
        </p:nvSpPr>
        <p:spPr bwMode="auto">
          <a:xfrm>
            <a:off x="533400" y="1524000"/>
            <a:ext cx="79248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Pathogens can be transmitted to a host from reservoirs in four main ways: by direct contact, by an object, through the air, or by an intermediate organism called a vector.</a:t>
            </a:r>
            <a:endParaRPr lang="en-US" sz="3200" i="1">
              <a:solidFill>
                <a:schemeClr val="tx1"/>
              </a:solidFill>
              <a:latin typeface="Times" charset="0"/>
            </a:endParaRPr>
          </a:p>
        </p:txBody>
      </p:sp>
      <p:sp>
        <p:nvSpPr>
          <p:cNvPr id="890884"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08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089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0893" name="Rectangle 13"/>
          <p:cNvSpPr>
            <a:spLocks noChangeArrowheads="1"/>
          </p:cNvSpPr>
          <p:nvPr/>
        </p:nvSpPr>
        <p:spPr bwMode="auto">
          <a:xfrm>
            <a:off x="3886200" y="3657600"/>
            <a:ext cx="4648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The common cold, influenza, and STDs are spread by direct contact.</a:t>
            </a:r>
            <a:endParaRPr lang="en-US" sz="3200" i="1">
              <a:solidFill>
                <a:schemeClr val="tx1"/>
              </a:solidFill>
              <a:latin typeface="Times" charset="0"/>
            </a:endParaRPr>
          </a:p>
        </p:txBody>
      </p:sp>
      <p:pic>
        <p:nvPicPr>
          <p:cNvPr id="890896" name="Picture 16" descr="C39-22P shaking hands"/>
          <p:cNvPicPr>
            <a:picLocks noChangeAspect="1" noChangeArrowheads="1"/>
          </p:cNvPicPr>
          <p:nvPr/>
        </p:nvPicPr>
        <p:blipFill>
          <a:blip r:embed="rId12" cstate="print"/>
          <a:srcRect/>
          <a:stretch>
            <a:fillRect/>
          </a:stretch>
        </p:blipFill>
        <p:spPr bwMode="auto">
          <a:xfrm>
            <a:off x="533400" y="3443288"/>
            <a:ext cx="3276600" cy="2457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6"/>
                                        </p:tgtEl>
                                        <p:attrNameLst>
                                          <p:attrName>style.visibility</p:attrName>
                                        </p:attrNameLst>
                                      </p:cBhvr>
                                      <p:to>
                                        <p:strVal val="visible"/>
                                      </p:to>
                                    </p:set>
                                    <p:animEffect transition="in" filter="box(out)">
                                      <p:cBhvr>
                                        <p:cTn id="11" dur="500"/>
                                        <p:tgtEl>
                                          <p:spTgt spid="89089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0893"/>
                                        </p:tgtEl>
                                        <p:attrNameLst>
                                          <p:attrName>style.visibility</p:attrName>
                                        </p:attrNameLst>
                                      </p:cBhvr>
                                      <p:to>
                                        <p:strVal val="visible"/>
                                      </p:to>
                                    </p:set>
                                    <p:animEffect transition="in" filter="box(out)">
                                      <p:cBhvr>
                                        <p:cTn id="16" dur="500"/>
                                        <p:tgtEl>
                                          <p:spTgt spid="89089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0885"/>
                                        </p:tgtEl>
                                        <p:attrNameLst>
                                          <p:attrName>style.visibility</p:attrName>
                                        </p:attrNameLst>
                                      </p:cBhvr>
                                      <p:to>
                                        <p:strVal val="visible"/>
                                      </p:to>
                                    </p:set>
                                    <p:animEffect transition="in" filter="box(out)">
                                      <p:cBhvr>
                                        <p:cTn id="20"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2931" name="Rectangle 3"/>
          <p:cNvSpPr>
            <a:spLocks noChangeArrowheads="1"/>
          </p:cNvSpPr>
          <p:nvPr/>
        </p:nvSpPr>
        <p:spPr bwMode="auto">
          <a:xfrm>
            <a:off x="4476750" y="2270125"/>
            <a:ext cx="42672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transmitted by vectors are most commonly spread by insects and arthropods.</a:t>
            </a:r>
            <a:endParaRPr lang="en-US" sz="3200" i="1">
              <a:solidFill>
                <a:schemeClr val="tx1"/>
              </a:solidFill>
              <a:latin typeface="Times" charset="0"/>
            </a:endParaRPr>
          </a:p>
        </p:txBody>
      </p:sp>
      <p:sp>
        <p:nvSpPr>
          <p:cNvPr id="892932"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293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293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293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294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2941" name="Rectangle 13"/>
          <p:cNvSpPr>
            <a:spLocks noChangeArrowheads="1"/>
          </p:cNvSpPr>
          <p:nvPr/>
        </p:nvSpPr>
        <p:spPr bwMode="auto">
          <a:xfrm>
            <a:off x="533400" y="4800600"/>
            <a:ext cx="8305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such as malaria and the West Nile virus are transmitted by mosquitoes.</a:t>
            </a:r>
            <a:endParaRPr lang="en-US" sz="3200" i="1">
              <a:solidFill>
                <a:schemeClr val="tx1"/>
              </a:solidFill>
              <a:latin typeface="Times" charset="0"/>
            </a:endParaRPr>
          </a:p>
        </p:txBody>
      </p:sp>
      <p:pic>
        <p:nvPicPr>
          <p:cNvPr id="892944" name="Picture 16" descr="C39-09P mosquito sucking"/>
          <p:cNvPicPr>
            <a:picLocks noChangeAspect="1" noChangeArrowheads="1"/>
          </p:cNvPicPr>
          <p:nvPr/>
        </p:nvPicPr>
        <p:blipFill>
          <a:blip r:embed="rId12" cstate="print"/>
          <a:srcRect/>
          <a:stretch>
            <a:fillRect/>
          </a:stretch>
        </p:blipFill>
        <p:spPr bwMode="auto">
          <a:xfrm>
            <a:off x="685800" y="1760538"/>
            <a:ext cx="3733800" cy="296386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2944"/>
                                        </p:tgtEl>
                                        <p:attrNameLst>
                                          <p:attrName>style.visibility</p:attrName>
                                        </p:attrNameLst>
                                      </p:cBhvr>
                                      <p:to>
                                        <p:strVal val="visible"/>
                                      </p:to>
                                    </p:set>
                                    <p:animEffect transition="in" filter="box(out)">
                                      <p:cBhvr>
                                        <p:cTn id="7" dur="500"/>
                                        <p:tgtEl>
                                          <p:spTgt spid="89294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2931"/>
                                        </p:tgtEl>
                                        <p:attrNameLst>
                                          <p:attrName>style.visibility</p:attrName>
                                        </p:attrNameLst>
                                      </p:cBhvr>
                                      <p:to>
                                        <p:strVal val="visible"/>
                                      </p:to>
                                    </p:set>
                                    <p:animEffect transition="in" filter="box(out)">
                                      <p:cBhvr>
                                        <p:cTn id="11" dur="500"/>
                                        <p:tgtEl>
                                          <p:spTgt spid="89293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2941"/>
                                        </p:tgtEl>
                                        <p:attrNameLst>
                                          <p:attrName>style.visibility</p:attrName>
                                        </p:attrNameLst>
                                      </p:cBhvr>
                                      <p:to>
                                        <p:strVal val="visible"/>
                                      </p:to>
                                    </p:set>
                                    <p:animEffect transition="in" filter="box(out)">
                                      <p:cBhvr>
                                        <p:cTn id="16" dur="500"/>
                                        <p:tgtEl>
                                          <p:spTgt spid="89294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2933"/>
                                        </p:tgtEl>
                                        <p:attrNameLst>
                                          <p:attrName>style.visibility</p:attrName>
                                        </p:attrNameLst>
                                      </p:cBhvr>
                                      <p:to>
                                        <p:strVal val="visible"/>
                                      </p:to>
                                    </p:set>
                                    <p:animEffect transition="in" filter="box(out)">
                                      <p:cBhvr>
                                        <p:cTn id="20"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9188"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989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9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9195"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9196"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9198" name="Rectangle 14"/>
          <p:cNvSpPr>
            <a:spLocks noChangeArrowheads="1"/>
          </p:cNvSpPr>
          <p:nvPr/>
        </p:nvSpPr>
        <p:spPr bwMode="auto">
          <a:xfrm>
            <a:off x="533400" y="1676400"/>
            <a:ext cx="8610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Lyme disease and Rocky Mountain spotted fever are diseases that are transmitted by ticks.</a:t>
            </a:r>
            <a:endParaRPr lang="en-US" sz="3200" i="1" dirty="0">
              <a:solidFill>
                <a:schemeClr val="tx1"/>
              </a:solidFill>
              <a:latin typeface="Times" charset="0"/>
            </a:endParaRPr>
          </a:p>
        </p:txBody>
      </p:sp>
      <p:pic>
        <p:nvPicPr>
          <p:cNvPr id="989201" name="Picture 17" descr="tick"/>
          <p:cNvPicPr>
            <a:picLocks noChangeAspect="1" noChangeArrowheads="1"/>
          </p:cNvPicPr>
          <p:nvPr/>
        </p:nvPicPr>
        <p:blipFill>
          <a:blip r:embed="rId12" cstate="print"/>
          <a:srcRect/>
          <a:stretch>
            <a:fillRect/>
          </a:stretch>
        </p:blipFill>
        <p:spPr bwMode="auto">
          <a:xfrm>
            <a:off x="2590800" y="28956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198"/>
                                        </p:tgtEl>
                                        <p:attrNameLst>
                                          <p:attrName>style.visibility</p:attrName>
                                        </p:attrNameLst>
                                      </p:cBhvr>
                                      <p:to>
                                        <p:strVal val="visible"/>
                                      </p:to>
                                    </p:set>
                                    <p:animEffect transition="in" filter="box(out)">
                                      <p:cBhvr>
                                        <p:cTn id="7" dur="500"/>
                                        <p:tgtEl>
                                          <p:spTgt spid="9891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9201"/>
                                        </p:tgtEl>
                                        <p:attrNameLst>
                                          <p:attrName>style.visibility</p:attrName>
                                        </p:attrNameLst>
                                      </p:cBhvr>
                                      <p:to>
                                        <p:strVal val="visible"/>
                                      </p:to>
                                    </p:set>
                                    <p:animEffect transition="in" filter="box(out)">
                                      <p:cBhvr>
                                        <p:cTn id="11" dur="500"/>
                                        <p:tgtEl>
                                          <p:spTgt spid="98920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9189"/>
                                        </p:tgtEl>
                                        <p:attrNameLst>
                                          <p:attrName>style.visibility</p:attrName>
                                        </p:attrNameLst>
                                      </p:cBhvr>
                                      <p:to>
                                        <p:strVal val="visible"/>
                                      </p:to>
                                    </p:set>
                                    <p:animEffect transition="in" filter="box(out)">
                                      <p:cBhvr>
                                        <p:cTn id="15"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98"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6003" name="Rectangle 3"/>
          <p:cNvSpPr>
            <a:spLocks noChangeArrowheads="1"/>
          </p:cNvSpPr>
          <p:nvPr/>
        </p:nvSpPr>
        <p:spPr bwMode="auto">
          <a:xfrm>
            <a:off x="533400" y="1828800"/>
            <a:ext cx="7924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Most of the damage done to host cells by bacteria is inflicted by toxins.</a:t>
            </a:r>
            <a:endParaRPr lang="en-US" sz="3200" i="1">
              <a:solidFill>
                <a:schemeClr val="tx1"/>
              </a:solidFill>
              <a:latin typeface="Times" charset="0"/>
            </a:endParaRPr>
          </a:p>
        </p:txBody>
      </p:sp>
      <p:sp>
        <p:nvSpPr>
          <p:cNvPr id="896004" name="Text Box 4"/>
          <p:cNvSpPr txBox="1">
            <a:spLocks noChangeArrowheads="1"/>
          </p:cNvSpPr>
          <p:nvPr/>
        </p:nvSpPr>
        <p:spPr bwMode="auto">
          <a:xfrm>
            <a:off x="381000" y="927100"/>
            <a:ext cx="8343900" cy="57150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500" b="1">
                <a:solidFill>
                  <a:schemeClr val="tx2"/>
                </a:solidFill>
                <a:latin typeface="Times" charset="0"/>
              </a:rPr>
              <a:t>Damage to the host by viruses and bacteria</a:t>
            </a:r>
          </a:p>
        </p:txBody>
      </p:sp>
      <p:pic>
        <p:nvPicPr>
          <p:cNvPr id="8960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60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60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60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60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60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601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601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6013" name="Rectangle 13"/>
          <p:cNvSpPr>
            <a:spLocks noChangeArrowheads="1"/>
          </p:cNvSpPr>
          <p:nvPr/>
        </p:nvSpPr>
        <p:spPr bwMode="auto">
          <a:xfrm>
            <a:off x="533400" y="3108325"/>
            <a:ext cx="76962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Toxins are poisonous substances that are sometimes produced by microorganisms.</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3"/>
                                        </p:tgtEl>
                                        <p:attrNameLst>
                                          <p:attrName>style.visibility</p:attrName>
                                        </p:attrNameLst>
                                      </p:cBhvr>
                                      <p:to>
                                        <p:strVal val="visible"/>
                                      </p:to>
                                    </p:set>
                                    <p:animEffect transition="in" filter="box(out)">
                                      <p:cBhvr>
                                        <p:cTn id="12" dur="500"/>
                                        <p:tgtEl>
                                          <p:spTgt spid="89601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5"/>
                                        </p:tgtEl>
                                        <p:attrNameLst>
                                          <p:attrName>style.visibility</p:attrName>
                                        </p:attrNameLst>
                                      </p:cBhvr>
                                      <p:to>
                                        <p:strVal val="visible"/>
                                      </p:to>
                                    </p:set>
                                    <p:animEffect transition="in" filter="box(out)">
                                      <p:cBhvr>
                                        <p:cTn id="16"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P spid="896013"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1007620" name="Text Box 4"/>
          <p:cNvSpPr txBox="1">
            <a:spLocks noChangeArrowheads="1"/>
          </p:cNvSpPr>
          <p:nvPr/>
        </p:nvSpPr>
        <p:spPr bwMode="auto">
          <a:xfrm>
            <a:off x="565150" y="914400"/>
            <a:ext cx="4070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Patterns of Diseases</a:t>
            </a:r>
          </a:p>
        </p:txBody>
      </p:sp>
      <p:pic>
        <p:nvPicPr>
          <p:cNvPr id="10076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07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76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76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76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0762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0762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100762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pic>
        <p:nvPicPr>
          <p:cNvPr id="1007633" name="Picture 17" descr="pg"/>
          <p:cNvPicPr>
            <a:picLocks noChangeAspect="1" noChangeArrowheads="1"/>
          </p:cNvPicPr>
          <p:nvPr/>
        </p:nvPicPr>
        <p:blipFill>
          <a:blip r:embed="rId12" cstate="print"/>
          <a:srcRect/>
          <a:stretch>
            <a:fillRect/>
          </a:stretch>
        </p:blipFill>
        <p:spPr bwMode="auto">
          <a:xfrm>
            <a:off x="1524000" y="1504950"/>
            <a:ext cx="6096000" cy="4514850"/>
          </a:xfrm>
          <a:prstGeom prst="rect">
            <a:avLst/>
          </a:prstGeom>
          <a:noFill/>
        </p:spPr>
      </p:pic>
      <p:pic>
        <p:nvPicPr>
          <p:cNvPr id="1007635" name="Picture 19" descr="audio image blue">
            <a:hlinkClick r:id="" action="ppaction://noaction">
              <a:snd r:embed="rId13" name="39-2 A.WAV"/>
            </a:hlinkClick>
          </p:cNvPr>
          <p:cNvPicPr>
            <a:picLocks noChangeAspect="1" noChangeArrowheads="1"/>
          </p:cNvPicPr>
          <p:nvPr/>
        </p:nvPicPr>
        <p:blipFill>
          <a:blip r:embed="rId14" cstate="print"/>
          <a:srcRect/>
          <a:stretch>
            <a:fillRect/>
          </a:stretch>
        </p:blipFill>
        <p:spPr bwMode="auto">
          <a:xfrm>
            <a:off x="464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7621"/>
                                        </p:tgtEl>
                                        <p:attrNameLst>
                                          <p:attrName>style.visibility</p:attrName>
                                        </p:attrNameLst>
                                      </p:cBhvr>
                                      <p:to>
                                        <p:strVal val="visible"/>
                                      </p:to>
                                    </p:set>
                                    <p:animEffect transition="in" filter="box(out)">
                                      <p:cBhvr>
                                        <p:cTn id="7" dur="500"/>
                                        <p:tgtEl>
                                          <p:spTgt spid="100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5181600"/>
          </a:xfrm>
        </p:spPr>
        <p:txBody>
          <a:bodyPr>
            <a:noAutofit/>
          </a:bodyPr>
          <a:lstStyle/>
          <a:p>
            <a:pPr marL="514350" indent="-514350">
              <a:buNone/>
            </a:pPr>
            <a:r>
              <a:rPr lang="en-US" sz="2400" dirty="0" smtClean="0"/>
              <a:t>Circulatory/ Cardiovascular	 Digestive 	Endocrine</a:t>
            </a:r>
          </a:p>
          <a:p>
            <a:pPr marL="514350" indent="-514350">
              <a:buNone/>
            </a:pPr>
            <a:r>
              <a:rPr lang="en-US" sz="2400" dirty="0" smtClean="0"/>
              <a:t>Integumentary	 Lymphatic/ Immune 	Muscular</a:t>
            </a:r>
          </a:p>
          <a:p>
            <a:pPr marL="514350" indent="-514350">
              <a:buNone/>
            </a:pPr>
            <a:r>
              <a:rPr lang="en-US" sz="2400" dirty="0" smtClean="0"/>
              <a:t>Nervous	 	Reproductive 		 Respiratory</a:t>
            </a:r>
          </a:p>
          <a:p>
            <a:pPr marL="514350" indent="-514350">
              <a:buNone/>
            </a:pPr>
            <a:r>
              <a:rPr lang="en-US" sz="2400" dirty="0" smtClean="0"/>
              <a:t>Skeletal		Urinary/ Excretory	</a:t>
            </a:r>
          </a:p>
          <a:p>
            <a:pPr marL="514350" indent="-514350">
              <a:buNone/>
            </a:pPr>
            <a:endParaRPr lang="en-US" sz="2400" dirty="0" smtClean="0"/>
          </a:p>
          <a:p>
            <a:pPr marL="514350" indent="-514350">
              <a:buFont typeface="+mj-lt"/>
              <a:buAutoNum type="arabicPeriod"/>
            </a:pPr>
            <a:r>
              <a:rPr lang="en-US" sz="2400" b="1" dirty="0" smtClean="0"/>
              <a:t>Urinary/ excretory </a:t>
            </a:r>
            <a:r>
              <a:rPr lang="en-US" sz="2400" dirty="0" smtClean="0"/>
              <a:t>Rids the body of nitrogen containing wastes.</a:t>
            </a:r>
          </a:p>
          <a:p>
            <a:pPr marL="514350" indent="-514350">
              <a:buFont typeface="+mj-lt"/>
              <a:buAutoNum type="arabicPeriod"/>
            </a:pPr>
            <a:r>
              <a:rPr lang="en-US" sz="2400" b="1" dirty="0" smtClean="0"/>
              <a:t>Endocrine </a:t>
            </a:r>
            <a:r>
              <a:rPr lang="en-US" sz="2400" dirty="0" smtClean="0"/>
              <a:t>Is affected by the removal of the thyroid gland.</a:t>
            </a:r>
          </a:p>
          <a:p>
            <a:pPr marL="514350" indent="-514350">
              <a:buFont typeface="+mj-lt"/>
              <a:buAutoNum type="arabicPeriod"/>
            </a:pPr>
            <a:r>
              <a:rPr lang="en-US" sz="2400" b="1" dirty="0" smtClean="0"/>
              <a:t>Skeletal </a:t>
            </a:r>
            <a:r>
              <a:rPr lang="en-US" sz="2400" dirty="0" smtClean="0"/>
              <a:t>Provides support &amp; Levers on which the muscular system can act.</a:t>
            </a:r>
          </a:p>
          <a:p>
            <a:pPr marL="514350" indent="-514350">
              <a:buFont typeface="+mj-lt"/>
              <a:buAutoNum type="arabicPeriod"/>
            </a:pPr>
            <a:r>
              <a:rPr lang="en-US" sz="2400" b="1" dirty="0" smtClean="0"/>
              <a:t>Cardiovascular</a:t>
            </a:r>
            <a:r>
              <a:rPr lang="en-US" sz="2400" dirty="0" smtClean="0"/>
              <a:t> Includes the heart.</a:t>
            </a:r>
          </a:p>
          <a:p>
            <a:pPr marL="514350" indent="-514350">
              <a:buFont typeface="+mj-lt"/>
              <a:buAutoNum type="arabicPeriod"/>
            </a:pPr>
            <a:r>
              <a:rPr lang="en-US" sz="2400" b="1" dirty="0" smtClean="0"/>
              <a:t>Integumentary </a:t>
            </a:r>
            <a:r>
              <a:rPr lang="en-US" sz="2400" dirty="0" smtClean="0"/>
              <a:t>Protects underlying organs from drying out &amp; mechanical damage.</a:t>
            </a:r>
          </a:p>
          <a:p>
            <a:pPr marL="514350" indent="-514350">
              <a:buFont typeface="+mj-lt"/>
              <a:buAutoNum type="arabicPeriod"/>
            </a:pPr>
            <a:r>
              <a:rPr lang="en-US" sz="2400" b="1" dirty="0" smtClean="0"/>
              <a:t>Immune</a:t>
            </a:r>
            <a:r>
              <a:rPr lang="en-US" sz="2400" dirty="0" smtClean="0"/>
              <a:t> Protects the body; destroys bacteria &amp; tumor cells.</a:t>
            </a:r>
          </a:p>
          <a:p>
            <a:pPr marL="514350" indent="-514350">
              <a:buFont typeface="+mj-lt"/>
              <a:buAutoNum type="arabicPeriod"/>
            </a:pPr>
            <a:r>
              <a:rPr lang="en-US" sz="2400" b="1" dirty="0" smtClean="0"/>
              <a:t>Digestive </a:t>
            </a:r>
            <a:r>
              <a:rPr lang="en-US" sz="2400" dirty="0" smtClean="0"/>
              <a:t>Breaks down food into small particles that can be absorbed.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94979" name="Rectangle 3"/>
          <p:cNvSpPr>
            <a:spLocks noChangeArrowheads="1"/>
          </p:cNvSpPr>
          <p:nvPr/>
        </p:nvSpPr>
        <p:spPr bwMode="auto">
          <a:xfrm>
            <a:off x="0" y="16002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Second-degree burns involve damage to skin cells of both the epidermis and the dermis and can result in blistering and scarring.</a:t>
            </a:r>
          </a:p>
        </p:txBody>
      </p:sp>
      <p:sp>
        <p:nvSpPr>
          <p:cNvPr id="894980"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8949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49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4987"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94988"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94994" name="Rectangle 18"/>
          <p:cNvSpPr>
            <a:spLocks noChangeArrowheads="1"/>
          </p:cNvSpPr>
          <p:nvPr/>
        </p:nvSpPr>
        <p:spPr bwMode="auto">
          <a:xfrm>
            <a:off x="0" y="3095625"/>
            <a:ext cx="8915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most severe burns are third-degree burns, which destroy both the epidermis and the dermis.</a:t>
            </a:r>
          </a:p>
        </p:txBody>
      </p:sp>
      <p:sp>
        <p:nvSpPr>
          <p:cNvPr id="894995" name="Rectangle 19"/>
          <p:cNvSpPr>
            <a:spLocks noChangeArrowheads="1"/>
          </p:cNvSpPr>
          <p:nvPr/>
        </p:nvSpPr>
        <p:spPr bwMode="auto">
          <a:xfrm>
            <a:off x="0" y="4594225"/>
            <a:ext cx="7843838"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With this type of burn, skin function is lost, and skin grafts may be required to replace lost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94"/>
                                        </p:tgtEl>
                                        <p:attrNameLst>
                                          <p:attrName>style.visibility</p:attrName>
                                        </p:attrNameLst>
                                      </p:cBhvr>
                                      <p:to>
                                        <p:strVal val="visible"/>
                                      </p:to>
                                    </p:set>
                                    <p:animEffect transition="in" filter="box(out)">
                                      <p:cBhvr>
                                        <p:cTn id="12" dur="500"/>
                                        <p:tgtEl>
                                          <p:spTgt spid="8949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4995"/>
                                        </p:tgtEl>
                                        <p:attrNameLst>
                                          <p:attrName>style.visibility</p:attrName>
                                        </p:attrNameLst>
                                      </p:cBhvr>
                                      <p:to>
                                        <p:strVal val="visible"/>
                                      </p:to>
                                    </p:set>
                                    <p:animEffect transition="in" filter="box(out)">
                                      <p:cBhvr>
                                        <p:cTn id="17" dur="500"/>
                                        <p:tgtEl>
                                          <p:spTgt spid="8949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4981"/>
                                        </p:tgtEl>
                                        <p:attrNameLst>
                                          <p:attrName>style.visibility</p:attrName>
                                        </p:attrNameLst>
                                      </p:cBhvr>
                                      <p:to>
                                        <p:strVal val="visible"/>
                                      </p:to>
                                    </p:set>
                                    <p:animEffect transition="in" filter="box(out)">
                                      <p:cBhvr>
                                        <p:cTn id="21"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94" grpId="0" autoUpdateAnimBg="0"/>
      <p:bldP spid="894995"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3171" name="Rectangle 3"/>
          <p:cNvSpPr>
            <a:spLocks noChangeArrowheads="1"/>
          </p:cNvSpPr>
          <p:nvPr/>
        </p:nvSpPr>
        <p:spPr bwMode="auto">
          <a:xfrm>
            <a:off x="533400" y="1603375"/>
            <a:ext cx="7848600" cy="2062103"/>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An </a:t>
            </a:r>
            <a:r>
              <a:rPr lang="en-US" sz="3200" dirty="0">
                <a:solidFill>
                  <a:srgbClr val="FF0066"/>
                </a:solidFill>
                <a:latin typeface="Times" charset="0"/>
              </a:rPr>
              <a:t>antibiotic</a:t>
            </a:r>
            <a:r>
              <a:rPr lang="en-US" sz="3200" dirty="0">
                <a:solidFill>
                  <a:schemeClr val="tx1"/>
                </a:solidFill>
                <a:latin typeface="Times" charset="0"/>
              </a:rPr>
              <a:t> is a substance produced by a microorganism that, in small amounts, will kill or inhibit the growth and reproduction of other microorganisms, especially </a:t>
            </a:r>
            <a:r>
              <a:rPr lang="en-US" sz="3200" b="1" dirty="0">
                <a:solidFill>
                  <a:schemeClr val="tx1"/>
                </a:solidFill>
                <a:latin typeface="Times" charset="0"/>
              </a:rPr>
              <a:t>bacteria.</a:t>
            </a:r>
            <a:endParaRPr lang="en-US" sz="3200" b="1" i="1" dirty="0">
              <a:solidFill>
                <a:schemeClr val="tx1"/>
              </a:solidFill>
              <a:latin typeface="Times" charset="0"/>
            </a:endParaRPr>
          </a:p>
        </p:txBody>
      </p:sp>
      <p:sp>
        <p:nvSpPr>
          <p:cNvPr id="903172"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3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3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3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3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3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317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317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318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3183" name="Rectangle 15"/>
          <p:cNvSpPr>
            <a:spLocks noChangeArrowheads="1"/>
          </p:cNvSpPr>
          <p:nvPr/>
        </p:nvSpPr>
        <p:spPr bwMode="auto">
          <a:xfrm>
            <a:off x="3886200" y="3660775"/>
            <a:ext cx="45720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Although antibiotics can be used to cure some bacterial infections, antibiotics do not have an affect on viruses.</a:t>
            </a:r>
            <a:endParaRPr lang="en-US" sz="3200" i="1">
              <a:solidFill>
                <a:schemeClr val="tx1"/>
              </a:solidFill>
              <a:latin typeface="Times" charset="0"/>
            </a:endParaRPr>
          </a:p>
        </p:txBody>
      </p:sp>
      <p:pic>
        <p:nvPicPr>
          <p:cNvPr id="903184" name="Picture 16" descr="C39-13P prescription medici"/>
          <p:cNvPicPr>
            <a:picLocks noChangeAspect="1" noChangeArrowheads="1"/>
          </p:cNvPicPr>
          <p:nvPr/>
        </p:nvPicPr>
        <p:blipFill>
          <a:blip r:embed="rId12" cstate="print"/>
          <a:srcRect/>
          <a:stretch>
            <a:fillRect/>
          </a:stretch>
        </p:blipFill>
        <p:spPr bwMode="auto">
          <a:xfrm>
            <a:off x="508000" y="3505200"/>
            <a:ext cx="3225800" cy="2419350"/>
          </a:xfrm>
          <a:prstGeom prst="rect">
            <a:avLst/>
          </a:prstGeom>
          <a:noFill/>
        </p:spPr>
      </p:pic>
      <p:pic>
        <p:nvPicPr>
          <p:cNvPr id="903188" name="Picture 20" descr="audio image blue">
            <a:hlinkClick r:id="" action="ppaction://noaction">
              <a:snd r:embed="rId13" name="39-antibiotic.WAV"/>
            </a:hlinkClick>
          </p:cNvPr>
          <p:cNvPicPr>
            <a:picLocks noChangeAspect="1" noChangeArrowheads="1"/>
          </p:cNvPicPr>
          <p:nvPr/>
        </p:nvPicPr>
        <p:blipFill>
          <a:blip r:embed="rId14" cstate="print"/>
          <a:srcRect/>
          <a:stretch>
            <a:fillRect/>
          </a:stretch>
        </p:blipFill>
        <p:spPr bwMode="auto">
          <a:xfrm>
            <a:off x="7886700" y="29908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1"/>
                                        </p:tgtEl>
                                        <p:attrNameLst>
                                          <p:attrName>style.visibility</p:attrName>
                                        </p:attrNameLst>
                                      </p:cBhvr>
                                      <p:to>
                                        <p:strVal val="visible"/>
                                      </p:to>
                                    </p:set>
                                    <p:animEffect transition="in" filter="box(out)">
                                      <p:cBhvr>
                                        <p:cTn id="7" dur="500"/>
                                        <p:tgtEl>
                                          <p:spTgt spid="903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88"/>
                                        </p:tgtEl>
                                        <p:attrNameLst>
                                          <p:attrName>style.visibility</p:attrName>
                                        </p:attrNameLst>
                                      </p:cBhvr>
                                      <p:to>
                                        <p:strVal val="visible"/>
                                      </p:to>
                                    </p:set>
                                    <p:animEffect transition="in" filter="box(out)">
                                      <p:cBhvr>
                                        <p:cTn id="12" dur="500"/>
                                        <p:tgtEl>
                                          <p:spTgt spid="90318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3183"/>
                                        </p:tgtEl>
                                        <p:attrNameLst>
                                          <p:attrName>style.visibility</p:attrName>
                                        </p:attrNameLst>
                                      </p:cBhvr>
                                      <p:to>
                                        <p:strVal val="visible"/>
                                      </p:to>
                                    </p:set>
                                    <p:animEffect transition="in" filter="box(out)">
                                      <p:cBhvr>
                                        <p:cTn id="17" dur="500"/>
                                        <p:tgtEl>
                                          <p:spTgt spid="90318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3173"/>
                                        </p:tgtEl>
                                        <p:attrNameLst>
                                          <p:attrName>style.visibility</p:attrName>
                                        </p:attrNameLst>
                                      </p:cBhvr>
                                      <p:to>
                                        <p:strVal val="visible"/>
                                      </p:to>
                                    </p:set>
                                    <p:animEffect transition="in" filter="box(out)">
                                      <p:cBhvr>
                                        <p:cTn id="21"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1" grpId="0" autoUpdateAnimBg="0"/>
      <p:bldP spid="903183" grpId="0"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4195" name="Rectangle 3"/>
          <p:cNvSpPr>
            <a:spLocks noChangeArrowheads="1"/>
          </p:cNvSpPr>
          <p:nvPr/>
        </p:nvSpPr>
        <p:spPr bwMode="auto">
          <a:xfrm>
            <a:off x="533400" y="16986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With the continued use of antibiotics, bacteria can become resistant to the drugs.</a:t>
            </a:r>
            <a:endParaRPr lang="en-US" sz="3200" i="1">
              <a:solidFill>
                <a:schemeClr val="tx1"/>
              </a:solidFill>
              <a:latin typeface="Times" charset="0"/>
            </a:endParaRPr>
          </a:p>
        </p:txBody>
      </p:sp>
      <p:sp>
        <p:nvSpPr>
          <p:cNvPr id="904196"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419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420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4205" name="Rectangle 13"/>
          <p:cNvSpPr>
            <a:spLocks noChangeArrowheads="1"/>
          </p:cNvSpPr>
          <p:nvPr/>
        </p:nvSpPr>
        <p:spPr bwMode="auto">
          <a:xfrm>
            <a:off x="533400" y="2974975"/>
            <a:ext cx="7467600" cy="5302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That means the drugs become ineffective.</a:t>
            </a:r>
            <a:endParaRPr lang="en-US" sz="3200" i="1">
              <a:solidFill>
                <a:schemeClr val="tx1"/>
              </a:solidFill>
              <a:latin typeface="Times" charset="0"/>
            </a:endParaRPr>
          </a:p>
        </p:txBody>
      </p:sp>
      <p:sp>
        <p:nvSpPr>
          <p:cNvPr id="904206" name="Rectangle 14"/>
          <p:cNvSpPr>
            <a:spLocks noChangeArrowheads="1"/>
          </p:cNvSpPr>
          <p:nvPr/>
        </p:nvSpPr>
        <p:spPr bwMode="auto">
          <a:xfrm>
            <a:off x="533400" y="3794125"/>
            <a:ext cx="7467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Penicillin, an antibiotic produced by a fungus, was used for the first time in the 1940s and is still one of the most effective antibiotics known.</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4206"/>
                                        </p:tgtEl>
                                        <p:attrNameLst>
                                          <p:attrName>style.visibility</p:attrName>
                                        </p:attrNameLst>
                                      </p:cBhvr>
                                      <p:to>
                                        <p:strVal val="visible"/>
                                      </p:to>
                                    </p:set>
                                    <p:animEffect transition="in" filter="box(out)">
                                      <p:cBhvr>
                                        <p:cTn id="17" dur="500"/>
                                        <p:tgtEl>
                                          <p:spTgt spid="9042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P spid="904206"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609600" y="1851025"/>
            <a:ext cx="8001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If bacteria or other pathogens enter and 	</a:t>
            </a:r>
            <a:r>
              <a:rPr lang="en-US" sz="3200" dirty="0" smtClean="0">
                <a:solidFill>
                  <a:schemeClr val="tx1"/>
                </a:solidFill>
                <a:latin typeface="Times" charset="0"/>
              </a:rPr>
              <a:t>damage </a:t>
            </a:r>
            <a:r>
              <a:rPr lang="en-US" sz="3200" dirty="0">
                <a:solidFill>
                  <a:schemeClr val="tx1"/>
                </a:solidFill>
                <a:latin typeface="Times" charset="0"/>
              </a:rPr>
              <a:t>body tissues, </a:t>
            </a:r>
            <a:r>
              <a:rPr lang="en-US" sz="3200" dirty="0">
                <a:solidFill>
                  <a:srgbClr val="FF0066"/>
                </a:solidFill>
                <a:latin typeface="Times" charset="0"/>
              </a:rPr>
              <a:t>inflammation</a:t>
            </a:r>
            <a:r>
              <a:rPr lang="en-US" sz="3200" dirty="0">
                <a:solidFill>
                  <a:schemeClr val="tx1"/>
                </a:solidFill>
                <a:latin typeface="Times" charset="0"/>
              </a:rPr>
              <a:t> (</a:t>
            </a:r>
            <a:r>
              <a:rPr lang="en-US" sz="3200" dirty="0" err="1">
                <a:solidFill>
                  <a:schemeClr val="tx1"/>
                </a:solidFill>
                <a:latin typeface="Times" charset="0"/>
              </a:rPr>
              <a:t>ihn</a:t>
            </a:r>
            <a:r>
              <a:rPr lang="en-US" sz="3200" dirty="0">
                <a:solidFill>
                  <a:schemeClr val="tx1"/>
                </a:solidFill>
                <a:latin typeface="Times" charset="0"/>
              </a:rPr>
              <a:t> </a:t>
            </a:r>
            <a:r>
              <a:rPr lang="en-US" sz="3200" dirty="0" err="1">
                <a:solidFill>
                  <a:schemeClr val="tx1"/>
                </a:solidFill>
                <a:latin typeface="Times" charset="0"/>
              </a:rPr>
              <a:t>fluh</a:t>
            </a:r>
            <a:r>
              <a:rPr lang="en-US" sz="3200" dirty="0">
                <a:solidFill>
                  <a:schemeClr val="tx1"/>
                </a:solidFill>
                <a:latin typeface="Times" charset="0"/>
              </a:rPr>
              <a:t> </a:t>
            </a:r>
            <a:r>
              <a:rPr lang="en-US" sz="3200" dirty="0" smtClean="0">
                <a:solidFill>
                  <a:schemeClr val="tx1"/>
                </a:solidFill>
                <a:latin typeface="Times" charset="0"/>
              </a:rPr>
              <a:t>MAY </a:t>
            </a:r>
            <a:r>
              <a:rPr lang="en-US" sz="3200" dirty="0">
                <a:solidFill>
                  <a:schemeClr val="tx1"/>
                </a:solidFill>
                <a:latin typeface="Times" charset="0"/>
              </a:rPr>
              <a:t>shun) results.</a:t>
            </a:r>
            <a:endParaRPr lang="en-US" sz="3200" b="1" dirty="0">
              <a:solidFill>
                <a:schemeClr val="tx1"/>
              </a:solidFill>
              <a:latin typeface="Times" charset="0"/>
            </a:endParaRPr>
          </a:p>
        </p:txBody>
      </p:sp>
      <p:sp>
        <p:nvSpPr>
          <p:cNvPr id="910346" name="Text Box 10"/>
          <p:cNvSpPr txBox="1">
            <a:spLocks noChangeArrowheads="1"/>
          </p:cNvSpPr>
          <p:nvPr/>
        </p:nvSpPr>
        <p:spPr bwMode="auto">
          <a:xfrm>
            <a:off x="565150" y="1012825"/>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1034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0349" name="Text Box 13"/>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Inflammation is characterized by four 			</a:t>
            </a:r>
            <a:r>
              <a:rPr lang="en-US" sz="3200" b="1" dirty="0">
                <a:solidFill>
                  <a:schemeClr val="tx1"/>
                </a:solidFill>
                <a:latin typeface="Times" charset="0"/>
              </a:rPr>
              <a:t>symptoms—redness, swelling, pain, and heat</a:t>
            </a:r>
            <a:r>
              <a:rPr lang="en-US" sz="3200" dirty="0">
                <a:solidFill>
                  <a:schemeClr val="tx1"/>
                </a:solidFill>
                <a:latin typeface="Times" charset="0"/>
              </a:rPr>
              <a:t>.</a:t>
            </a:r>
          </a:p>
        </p:txBody>
      </p:sp>
      <p:pic>
        <p:nvPicPr>
          <p:cNvPr id="910350" name="Picture 14" descr="audio image blue">
            <a:hlinkClick r:id="" action="ppaction://noaction">
              <a:snd r:embed="rId11" name="39-inflammation.WAV"/>
            </a:hlinkClick>
          </p:cNvPr>
          <p:cNvPicPr>
            <a:picLocks noChangeAspect="1" noChangeArrowheads="1"/>
          </p:cNvPicPr>
          <p:nvPr/>
        </p:nvPicPr>
        <p:blipFill>
          <a:blip r:embed="rId12" cstate="print"/>
          <a:srcRect/>
          <a:stretch>
            <a:fillRect/>
          </a:stretch>
        </p:blipFill>
        <p:spPr bwMode="auto">
          <a:xfrm>
            <a:off x="5638800" y="2895600"/>
            <a:ext cx="354012" cy="354013"/>
          </a:xfrm>
          <a:prstGeom prst="rect">
            <a:avLst/>
          </a:prstGeom>
          <a:noFill/>
        </p:spPr>
      </p:pic>
      <p:pic>
        <p:nvPicPr>
          <p:cNvPr id="910351"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50"/>
                                        </p:tgtEl>
                                        <p:attrNameLst>
                                          <p:attrName>style.visibility</p:attrName>
                                        </p:attrNameLst>
                                      </p:cBhvr>
                                      <p:to>
                                        <p:strVal val="visible"/>
                                      </p:to>
                                    </p:set>
                                    <p:animEffect transition="in" filter="box(out)">
                                      <p:cBhvr>
                                        <p:cTn id="12" dur="500"/>
                                        <p:tgtEl>
                                          <p:spTgt spid="9103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0349"/>
                                        </p:tgtEl>
                                        <p:attrNameLst>
                                          <p:attrName>style.visibility</p:attrName>
                                        </p:attrNameLst>
                                      </p:cBhvr>
                                      <p:to>
                                        <p:strVal val="visible"/>
                                      </p:to>
                                    </p:set>
                                    <p:animEffect transition="in" filter="box(out)">
                                      <p:cBhvr>
                                        <p:cTn id="17" dur="500"/>
                                        <p:tgtEl>
                                          <p:spTgt spid="9103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3"/>
                                        </p:tgtEl>
                                        <p:attrNameLst>
                                          <p:attrName>style.visibility</p:attrName>
                                        </p:attrNameLst>
                                      </p:cBhvr>
                                      <p:to>
                                        <p:strVal val="visible"/>
                                      </p:to>
                                    </p:set>
                                    <p:animEffect transition="in" filter="box(out)">
                                      <p:cBhvr>
                                        <p:cTn id="21"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P spid="910349"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48"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53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53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53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5337" name="Text Box 9"/>
          <p:cNvSpPr txBox="1">
            <a:spLocks noChangeArrowheads="1"/>
          </p:cNvSpPr>
          <p:nvPr/>
        </p:nvSpPr>
        <p:spPr bwMode="auto">
          <a:xfrm>
            <a:off x="3962400" y="1676400"/>
            <a:ext cx="51816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Inflammation begins 	when damaged </a:t>
            </a:r>
            <a:r>
              <a:rPr lang="en-US" sz="3200" dirty="0" err="1">
                <a:solidFill>
                  <a:schemeClr val="tx1"/>
                </a:solidFill>
                <a:latin typeface="Times" charset="0"/>
              </a:rPr>
              <a:t>tissued</a:t>
            </a:r>
            <a:r>
              <a:rPr lang="en-US" sz="3200" dirty="0">
                <a:solidFill>
                  <a:schemeClr val="tx1"/>
                </a:solidFill>
                <a:latin typeface="Times" charset="0"/>
              </a:rPr>
              <a:t> </a:t>
            </a:r>
            <a:r>
              <a:rPr lang="en-US" sz="3200" dirty="0" smtClean="0">
                <a:solidFill>
                  <a:schemeClr val="tx1"/>
                </a:solidFill>
                <a:latin typeface="Times" charset="0"/>
              </a:rPr>
              <a:t>cells </a:t>
            </a:r>
            <a:r>
              <a:rPr lang="en-US" sz="3200" dirty="0">
                <a:solidFill>
                  <a:schemeClr val="tx1"/>
                </a:solidFill>
                <a:latin typeface="Times" charset="0"/>
              </a:rPr>
              <a:t>called mast cells, </a:t>
            </a:r>
            <a:r>
              <a:rPr lang="en-US" sz="3200" dirty="0" smtClean="0">
                <a:solidFill>
                  <a:schemeClr val="tx1"/>
                </a:solidFill>
                <a:latin typeface="Times" charset="0"/>
              </a:rPr>
              <a:t>and </a:t>
            </a:r>
            <a:r>
              <a:rPr lang="en-US" sz="3200" dirty="0">
                <a:solidFill>
                  <a:schemeClr val="tx1"/>
                </a:solidFill>
                <a:latin typeface="Times" charset="0"/>
              </a:rPr>
              <a:t>white blood cells </a:t>
            </a:r>
            <a:r>
              <a:rPr lang="en-US" sz="3200" dirty="0" smtClean="0">
                <a:solidFill>
                  <a:schemeClr val="tx1"/>
                </a:solidFill>
                <a:latin typeface="Times" charset="0"/>
              </a:rPr>
              <a:t>called </a:t>
            </a:r>
            <a:r>
              <a:rPr lang="en-US" sz="3200" dirty="0" err="1">
                <a:solidFill>
                  <a:schemeClr val="tx1"/>
                </a:solidFill>
                <a:latin typeface="Times" charset="0"/>
              </a:rPr>
              <a:t>basophils</a:t>
            </a:r>
            <a:r>
              <a:rPr lang="en-US" sz="3200" dirty="0">
                <a:solidFill>
                  <a:schemeClr val="tx1"/>
                </a:solidFill>
                <a:latin typeface="Times" charset="0"/>
              </a:rPr>
              <a:t> </a:t>
            </a:r>
            <a:r>
              <a:rPr lang="en-US" sz="3200" dirty="0" smtClean="0">
                <a:solidFill>
                  <a:schemeClr val="tx1"/>
                </a:solidFill>
                <a:latin typeface="Times" charset="0"/>
              </a:rPr>
              <a:t>release </a:t>
            </a:r>
            <a:r>
              <a:rPr lang="en-US" sz="3200" dirty="0" smtClean="0">
                <a:solidFill>
                  <a:srgbClr val="FF0066"/>
                </a:solidFill>
                <a:latin typeface="Times" charset="0"/>
              </a:rPr>
              <a:t>histamine</a:t>
            </a:r>
            <a:r>
              <a:rPr lang="en-US" sz="3200" dirty="0" smtClean="0">
                <a:solidFill>
                  <a:schemeClr val="tx1"/>
                </a:solidFill>
                <a:latin typeface="Times" charset="0"/>
              </a:rPr>
              <a:t> </a:t>
            </a:r>
            <a:r>
              <a:rPr lang="en-US" sz="3200" dirty="0">
                <a:solidFill>
                  <a:schemeClr val="tx1"/>
                </a:solidFill>
                <a:latin typeface="Times" charset="0"/>
              </a:rPr>
              <a:t>(HIHS </a:t>
            </a:r>
            <a:r>
              <a:rPr lang="en-US" sz="3200" dirty="0" err="1">
                <a:solidFill>
                  <a:schemeClr val="tx1"/>
                </a:solidFill>
                <a:latin typeface="Times" charset="0"/>
              </a:rPr>
              <a:t>tuh</a:t>
            </a:r>
            <a:r>
              <a:rPr lang="en-US" sz="3200" dirty="0">
                <a:solidFill>
                  <a:schemeClr val="tx1"/>
                </a:solidFill>
                <a:latin typeface="Times" charset="0"/>
              </a:rPr>
              <a:t> 	</a:t>
            </a:r>
            <a:r>
              <a:rPr lang="en-US" sz="3200" dirty="0" err="1">
                <a:solidFill>
                  <a:schemeClr val="tx1"/>
                </a:solidFill>
                <a:latin typeface="Times" charset="0"/>
              </a:rPr>
              <a:t>meen</a:t>
            </a:r>
            <a:r>
              <a:rPr lang="en-US" sz="3200" dirty="0">
                <a:solidFill>
                  <a:schemeClr val="tx1"/>
                </a:solidFill>
                <a:latin typeface="Times" charset="0"/>
              </a:rPr>
              <a:t>).</a:t>
            </a:r>
            <a:endParaRPr lang="en-US" sz="3200" b="1" dirty="0">
              <a:solidFill>
                <a:schemeClr val="tx1"/>
              </a:solidFill>
              <a:latin typeface="Times" charset="0"/>
            </a:endParaRPr>
          </a:p>
        </p:txBody>
      </p:sp>
      <p:sp>
        <p:nvSpPr>
          <p:cNvPr id="995338"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53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5343" name="Text Box 15"/>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
        <p:nvSpPr>
          <p:cNvPr id="995344" name="Text Box 16"/>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5345" name="Line 17"/>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5346" name="Line 18"/>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5347" name="Line 19"/>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pic>
        <p:nvPicPr>
          <p:cNvPr id="995349" name="Picture 21" descr="audio image blue">
            <a:hlinkClick r:id="" action="ppaction://noaction">
              <a:snd r:embed="rId12" name="39-histamine.WAV"/>
            </a:hlinkClick>
          </p:cNvPr>
          <p:cNvPicPr>
            <a:picLocks noChangeAspect="1" noChangeArrowheads="1"/>
          </p:cNvPicPr>
          <p:nvPr/>
        </p:nvPicPr>
        <p:blipFill>
          <a:blip r:embed="rId13" cstate="print"/>
          <a:srcRect/>
          <a:stretch>
            <a:fillRect/>
          </a:stretch>
        </p:blipFill>
        <p:spPr bwMode="auto">
          <a:xfrm>
            <a:off x="6019800" y="5638800"/>
            <a:ext cx="354013" cy="354013"/>
          </a:xfrm>
          <a:prstGeom prst="rect">
            <a:avLst/>
          </a:prstGeom>
          <a:noFill/>
        </p:spPr>
      </p:pic>
      <p:pic>
        <p:nvPicPr>
          <p:cNvPr id="995350" name="Picture 2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37"/>
                                        </p:tgtEl>
                                        <p:attrNameLst>
                                          <p:attrName>style.visibility</p:attrName>
                                        </p:attrNameLst>
                                      </p:cBhvr>
                                      <p:to>
                                        <p:strVal val="visible"/>
                                      </p:to>
                                    </p:set>
                                    <p:animEffect transition="in" filter="box(out)">
                                      <p:cBhvr>
                                        <p:cTn id="7" dur="500"/>
                                        <p:tgtEl>
                                          <p:spTgt spid="9953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5349"/>
                                        </p:tgtEl>
                                        <p:attrNameLst>
                                          <p:attrName>style.visibility</p:attrName>
                                        </p:attrNameLst>
                                      </p:cBhvr>
                                      <p:to>
                                        <p:strVal val="visible"/>
                                      </p:to>
                                    </p:set>
                                    <p:animEffect transition="in" filter="box(out)">
                                      <p:cBhvr>
                                        <p:cTn id="12" dur="500"/>
                                        <p:tgtEl>
                                          <p:spTgt spid="9953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7"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72"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63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6355"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63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6357"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6358"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6359"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6360"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6362"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636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6367" name="Text Box 15"/>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6368" name="Line 16"/>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6369" name="Line 17"/>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6370" name="Line 18"/>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6371" name="Text Box 19"/>
          <p:cNvSpPr txBox="1">
            <a:spLocks noChangeArrowheads="1"/>
          </p:cNvSpPr>
          <p:nvPr/>
        </p:nvSpPr>
        <p:spPr bwMode="auto">
          <a:xfrm>
            <a:off x="4038600" y="1524000"/>
            <a:ext cx="5105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Histamine causes blood 	vessels in the injured area </a:t>
            </a:r>
            <a:r>
              <a:rPr lang="en-US" sz="3200" dirty="0" smtClean="0">
                <a:solidFill>
                  <a:schemeClr val="tx1"/>
                </a:solidFill>
                <a:latin typeface="Times" charset="0"/>
              </a:rPr>
              <a:t>to </a:t>
            </a:r>
            <a:r>
              <a:rPr lang="en-US" sz="3200" dirty="0">
                <a:solidFill>
                  <a:schemeClr val="tx1"/>
                </a:solidFill>
                <a:latin typeface="Times" charset="0"/>
              </a:rPr>
              <a:t>dilate, which makes 	them more permeable to 	tissue fluid.</a:t>
            </a:r>
          </a:p>
        </p:txBody>
      </p:sp>
      <p:pic>
        <p:nvPicPr>
          <p:cNvPr id="99637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96374" name="Text Box 22"/>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6371"/>
                                        </p:tgtEl>
                                        <p:attrNameLst>
                                          <p:attrName>style.visibility</p:attrName>
                                        </p:attrNameLst>
                                      </p:cBhvr>
                                      <p:to>
                                        <p:strVal val="visible"/>
                                      </p:to>
                                    </p:set>
                                    <p:animEffect transition="in" filter="box(out)">
                                      <p:cBhvr>
                                        <p:cTn id="7" dur="500"/>
                                        <p:tgtEl>
                                          <p:spTgt spid="9963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6359"/>
                                        </p:tgtEl>
                                        <p:attrNameLst>
                                          <p:attrName>style.visibility</p:attrName>
                                        </p:attrNameLst>
                                      </p:cBhvr>
                                      <p:to>
                                        <p:strVal val="visible"/>
                                      </p:to>
                                    </p:set>
                                    <p:animEffect transition="in" filter="box(out)">
                                      <p:cBhvr>
                                        <p:cTn id="11" dur="500"/>
                                        <p:tgtEl>
                                          <p:spTgt spid="996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71"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97" name="Picture 21"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73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737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738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738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738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73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7385" name="Text Box 9"/>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7387" name="Picture 11"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97390" name="Text Box 14"/>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7391" name="Line 15"/>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7392" name="Line 16"/>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7393" name="Line 17"/>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7395" name="Text Box 19"/>
          <p:cNvSpPr txBox="1">
            <a:spLocks noChangeArrowheads="1"/>
          </p:cNvSpPr>
          <p:nvPr/>
        </p:nvSpPr>
        <p:spPr bwMode="auto">
          <a:xfrm>
            <a:off x="3962400" y="1641475"/>
            <a:ext cx="5181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dilated blood </a:t>
            </a:r>
            <a:r>
              <a:rPr lang="en-US" sz="3200" dirty="0" smtClean="0">
                <a:solidFill>
                  <a:schemeClr val="tx1"/>
                </a:solidFill>
                <a:latin typeface="Times" charset="0"/>
              </a:rPr>
              <a:t>vessels </a:t>
            </a:r>
            <a:r>
              <a:rPr lang="en-US" sz="3200" dirty="0">
                <a:solidFill>
                  <a:schemeClr val="tx1"/>
                </a:solidFill>
                <a:latin typeface="Times" charset="0"/>
              </a:rPr>
              <a:t>cause the redness </a:t>
            </a:r>
            <a:r>
              <a:rPr lang="en-US" sz="3200" dirty="0" smtClean="0">
                <a:solidFill>
                  <a:schemeClr val="tx1"/>
                </a:solidFill>
                <a:latin typeface="Times" charset="0"/>
              </a:rPr>
              <a:t>of </a:t>
            </a:r>
            <a:r>
              <a:rPr lang="en-US" sz="3200" dirty="0">
                <a:solidFill>
                  <a:schemeClr val="tx1"/>
                </a:solidFill>
                <a:latin typeface="Times" charset="0"/>
              </a:rPr>
              <a:t>an inflamed area.</a:t>
            </a:r>
            <a:endParaRPr lang="en-US" sz="3200" b="1" dirty="0">
              <a:solidFill>
                <a:schemeClr val="tx1"/>
              </a:solidFill>
              <a:latin typeface="Times" charset="0"/>
            </a:endParaRPr>
          </a:p>
        </p:txBody>
      </p:sp>
      <p:sp>
        <p:nvSpPr>
          <p:cNvPr id="997396" name="Text Box 20"/>
          <p:cNvSpPr txBox="1">
            <a:spLocks noChangeArrowheads="1"/>
          </p:cNvSpPr>
          <p:nvPr/>
        </p:nvSpPr>
        <p:spPr bwMode="auto">
          <a:xfrm>
            <a:off x="3886200" y="3333750"/>
            <a:ext cx="5257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Fluid that leaks from the 	vessels into the injured 	tissue helps the body 	destroy toxic agents and 	restore homeostasis.</a:t>
            </a:r>
          </a:p>
        </p:txBody>
      </p:sp>
      <p:pic>
        <p:nvPicPr>
          <p:cNvPr id="997398" name="Picture 2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997399" name="Text Box 23"/>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7396"/>
                                        </p:tgtEl>
                                        <p:attrNameLst>
                                          <p:attrName>style.visibility</p:attrName>
                                        </p:attrNameLst>
                                      </p:cBhvr>
                                      <p:to>
                                        <p:strVal val="visible"/>
                                      </p:to>
                                    </p:set>
                                    <p:animEffect transition="in" filter="box(out)">
                                      <p:cBhvr>
                                        <p:cTn id="12" dur="500"/>
                                        <p:tgtEl>
                                          <p:spTgt spid="99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5" grpId="0" autoUpdateAnimBg="0"/>
      <p:bldP spid="997396"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927225"/>
            <a:ext cx="76962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Phagocytes</a:t>
            </a:r>
            <a:r>
              <a:rPr lang="en-US" sz="3200" dirty="0">
                <a:solidFill>
                  <a:schemeClr val="tx1"/>
                </a:solidFill>
                <a:latin typeface="Times" charset="0"/>
              </a:rPr>
              <a:t> (FA </a:t>
            </a:r>
            <a:r>
              <a:rPr lang="en-US" sz="3200" dirty="0" err="1">
                <a:solidFill>
                  <a:schemeClr val="tx1"/>
                </a:solidFill>
                <a:latin typeface="Times" charset="0"/>
              </a:rPr>
              <a:t>guh</a:t>
            </a:r>
            <a:r>
              <a:rPr lang="en-US" sz="3200" dirty="0">
                <a:solidFill>
                  <a:schemeClr val="tx1"/>
                </a:solidFill>
                <a:latin typeface="Times" charset="0"/>
              </a:rPr>
              <a:t> sites) are white blood </a:t>
            </a:r>
            <a:r>
              <a:rPr lang="en-US" sz="3200" dirty="0" smtClean="0">
                <a:solidFill>
                  <a:schemeClr val="tx1"/>
                </a:solidFill>
                <a:latin typeface="Times" charset="0"/>
              </a:rPr>
              <a:t>cells </a:t>
            </a:r>
            <a:r>
              <a:rPr lang="en-US" sz="3200" dirty="0">
                <a:solidFill>
                  <a:schemeClr val="tx1"/>
                </a:solidFill>
                <a:latin typeface="Times" charset="0"/>
              </a:rPr>
              <a:t>that destroy pathogens by surrounding </a:t>
            </a:r>
            <a:r>
              <a:rPr lang="en-US" sz="3200" dirty="0" smtClean="0">
                <a:solidFill>
                  <a:schemeClr val="tx1"/>
                </a:solidFill>
                <a:latin typeface="Times" charset="0"/>
              </a:rPr>
              <a:t>and </a:t>
            </a:r>
            <a:r>
              <a:rPr lang="en-US" sz="3200" dirty="0">
                <a:solidFill>
                  <a:schemeClr val="tx1"/>
                </a:solidFill>
                <a:latin typeface="Times" charset="0"/>
              </a:rPr>
              <a:t>engulfing them.</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444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4445" name="Text Box 13"/>
          <p:cNvSpPr txBox="1">
            <a:spLocks noChangeArrowheads="1"/>
          </p:cNvSpPr>
          <p:nvPr/>
        </p:nvSpPr>
        <p:spPr bwMode="auto">
          <a:xfrm>
            <a:off x="609600" y="3733800"/>
            <a:ext cx="7086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Phagocytes include </a:t>
            </a:r>
            <a:r>
              <a:rPr lang="en-US" sz="3200" dirty="0" err="1">
                <a:solidFill>
                  <a:schemeClr val="tx1"/>
                </a:solidFill>
                <a:latin typeface="Times" charset="0"/>
              </a:rPr>
              <a:t>monocytes</a:t>
            </a:r>
            <a:r>
              <a:rPr lang="en-US" sz="3200" dirty="0">
                <a:solidFill>
                  <a:schemeClr val="tx1"/>
                </a:solidFill>
                <a:latin typeface="Times" charset="0"/>
              </a:rPr>
              <a:t>, which </a:t>
            </a:r>
            <a:r>
              <a:rPr lang="en-US" sz="3200" dirty="0" smtClean="0">
                <a:solidFill>
                  <a:schemeClr val="tx1"/>
                </a:solidFill>
                <a:latin typeface="Times" charset="0"/>
              </a:rPr>
              <a:t>develop </a:t>
            </a:r>
            <a:r>
              <a:rPr lang="en-US" sz="3200" dirty="0">
                <a:solidFill>
                  <a:schemeClr val="tx1"/>
                </a:solidFill>
                <a:latin typeface="Times" charset="0"/>
              </a:rPr>
              <a:t>into macrophages, </a:t>
            </a:r>
            <a:r>
              <a:rPr lang="en-US" sz="3200" dirty="0" err="1">
                <a:solidFill>
                  <a:schemeClr val="tx1"/>
                </a:solidFill>
                <a:latin typeface="Times" charset="0"/>
              </a:rPr>
              <a:t>neutrophils</a:t>
            </a:r>
            <a:r>
              <a:rPr lang="en-US" sz="3200" dirty="0">
                <a:solidFill>
                  <a:schemeClr val="tx1"/>
                </a:solidFill>
                <a:latin typeface="Times" charset="0"/>
              </a:rPr>
              <a:t>, </a:t>
            </a:r>
            <a:r>
              <a:rPr lang="en-US" sz="3200" dirty="0" smtClean="0">
                <a:solidFill>
                  <a:schemeClr val="tx1"/>
                </a:solidFill>
                <a:latin typeface="Times" charset="0"/>
              </a:rPr>
              <a:t>and </a:t>
            </a:r>
            <a:r>
              <a:rPr lang="en-US" sz="3200" dirty="0" err="1">
                <a:solidFill>
                  <a:schemeClr val="tx1"/>
                </a:solidFill>
                <a:latin typeface="Times" charset="0"/>
              </a:rPr>
              <a:t>eosinophils</a:t>
            </a:r>
            <a:r>
              <a:rPr lang="en-US" sz="3200" dirty="0">
                <a:solidFill>
                  <a:schemeClr val="tx1"/>
                </a:solidFill>
                <a:latin typeface="Times" charset="0"/>
              </a:rPr>
              <a:t>.</a:t>
            </a:r>
          </a:p>
        </p:txBody>
      </p:sp>
      <p:pic>
        <p:nvPicPr>
          <p:cNvPr id="914446" name="Picture 14" descr="audio image blue">
            <a:hlinkClick r:id="" action="ppaction://noaction">
              <a:snd r:embed="rId11" name="39-phagocyte.WAV"/>
            </a:hlinkClick>
          </p:cNvPr>
          <p:cNvPicPr>
            <a:picLocks noChangeAspect="1" noChangeArrowheads="1"/>
          </p:cNvPicPr>
          <p:nvPr/>
        </p:nvPicPr>
        <p:blipFill>
          <a:blip r:embed="rId12" cstate="print"/>
          <a:srcRect/>
          <a:stretch>
            <a:fillRect/>
          </a:stretch>
        </p:blipFill>
        <p:spPr bwMode="auto">
          <a:xfrm>
            <a:off x="6781800" y="3048000"/>
            <a:ext cx="354013" cy="354013"/>
          </a:xfrm>
          <a:prstGeom prst="rect">
            <a:avLst/>
          </a:prstGeom>
          <a:noFill/>
        </p:spPr>
      </p:pic>
      <p:pic>
        <p:nvPicPr>
          <p:cNvPr id="914447"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9"/>
                                        </p:tgtEl>
                                        <p:attrNameLst>
                                          <p:attrName>style.visibility</p:attrName>
                                        </p:attrNameLst>
                                      </p:cBhvr>
                                      <p:to>
                                        <p:strVal val="visible"/>
                                      </p:to>
                                    </p:set>
                                    <p:animEffect transition="in" filter="box(out)">
                                      <p:cBhvr>
                                        <p:cTn id="21"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5"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73" name="Picture 17" descr="pg 1047 a"/>
          <p:cNvPicPr>
            <a:picLocks noChangeAspect="1" noChangeArrowheads="1"/>
          </p:cNvPicPr>
          <p:nvPr/>
        </p:nvPicPr>
        <p:blipFill>
          <a:blip r:embed="rId2" cstate="print"/>
          <a:srcRect/>
          <a:stretch>
            <a:fillRect/>
          </a:stretch>
        </p:blipFill>
        <p:spPr bwMode="auto">
          <a:xfrm>
            <a:off x="5700713" y="2971800"/>
            <a:ext cx="2514600" cy="2505075"/>
          </a:xfrm>
          <a:prstGeom prst="rect">
            <a:avLst/>
          </a:prstGeom>
          <a:noFill/>
        </p:spPr>
      </p:pic>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545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54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546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546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0" y="1447800"/>
            <a:ext cx="8229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Macrophages </a:t>
            </a:r>
            <a:r>
              <a:rPr lang="en-US" sz="3200" dirty="0">
                <a:solidFill>
                  <a:schemeClr val="tx1"/>
                </a:solidFill>
                <a:latin typeface="Times" charset="0"/>
              </a:rPr>
              <a:t>are white blood cells that 	</a:t>
            </a:r>
            <a:r>
              <a:rPr lang="en-US" sz="3200" dirty="0" smtClean="0">
                <a:solidFill>
                  <a:schemeClr val="tx1"/>
                </a:solidFill>
                <a:latin typeface="Times" charset="0"/>
              </a:rPr>
              <a:t>provide </a:t>
            </a:r>
            <a:r>
              <a:rPr lang="en-US" sz="3200" dirty="0">
                <a:solidFill>
                  <a:schemeClr val="tx1"/>
                </a:solidFill>
                <a:latin typeface="Times" charset="0"/>
              </a:rPr>
              <a:t>the first defense against pathogens </a:t>
            </a:r>
            <a:r>
              <a:rPr lang="en-US" sz="3200" dirty="0" smtClean="0">
                <a:solidFill>
                  <a:schemeClr val="tx1"/>
                </a:solidFill>
                <a:latin typeface="Times" charset="0"/>
              </a:rPr>
              <a:t>that </a:t>
            </a:r>
            <a:r>
              <a:rPr lang="en-US" sz="3200" dirty="0">
                <a:solidFill>
                  <a:schemeClr val="tx1"/>
                </a:solidFill>
                <a:latin typeface="Times" charset="0"/>
              </a:rPr>
              <a:t>have managed to enter the tissues.</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3340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err="1">
                <a:solidFill>
                  <a:schemeClr val="tx2"/>
                </a:solidFill>
                <a:latin typeface="Times" charset="0"/>
              </a:rPr>
              <a:t>Phagocytosis</a:t>
            </a:r>
            <a:r>
              <a:rPr lang="en-US" sz="3600" b="1" dirty="0">
                <a:solidFill>
                  <a:schemeClr val="tx2"/>
                </a:solidFill>
                <a:latin typeface="Times" charset="0"/>
              </a:rPr>
              <a:t> of pathogens</a:t>
            </a:r>
          </a:p>
        </p:txBody>
      </p:sp>
      <p:pic>
        <p:nvPicPr>
          <p:cNvPr id="91546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5469" name="Text Box 13"/>
          <p:cNvSpPr txBox="1">
            <a:spLocks noChangeArrowheads="1"/>
          </p:cNvSpPr>
          <p:nvPr/>
        </p:nvSpPr>
        <p:spPr bwMode="auto">
          <a:xfrm>
            <a:off x="0" y="3276600"/>
            <a:ext cx="5410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Macrophages are found in 	the tissues of the body.</a:t>
            </a:r>
          </a:p>
        </p:txBody>
      </p:sp>
      <p:sp>
        <p:nvSpPr>
          <p:cNvPr id="915470" name="Text Box 14"/>
          <p:cNvSpPr txBox="1">
            <a:spLocks noChangeArrowheads="1"/>
          </p:cNvSpPr>
          <p:nvPr/>
        </p:nvSpPr>
        <p:spPr bwMode="auto">
          <a:xfrm>
            <a:off x="0" y="4438650"/>
            <a:ext cx="5791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chemeClr val="tx1"/>
                </a:solidFill>
                <a:latin typeface="Times" charset="0"/>
              </a:rPr>
              <a:t>Lysosomal</a:t>
            </a:r>
            <a:r>
              <a:rPr lang="en-US" sz="3200" dirty="0">
                <a:solidFill>
                  <a:schemeClr val="tx1"/>
                </a:solidFill>
                <a:latin typeface="Times" charset="0"/>
              </a:rPr>
              <a:t> enzymes inside 	the macrophage digest the 	particles it has engulfed.</a:t>
            </a:r>
          </a:p>
        </p:txBody>
      </p:sp>
      <p:sp>
        <p:nvSpPr>
          <p:cNvPr id="915472" name="Text Box 16"/>
          <p:cNvSpPr txBox="1">
            <a:spLocks noChangeArrowheads="1"/>
          </p:cNvSpPr>
          <p:nvPr/>
        </p:nvSpPr>
        <p:spPr bwMode="auto">
          <a:xfrm>
            <a:off x="5638800" y="5446713"/>
            <a:ext cx="2286000"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Macrophage</a:t>
            </a:r>
          </a:p>
        </p:txBody>
      </p:sp>
      <p:pic>
        <p:nvPicPr>
          <p:cNvPr id="915474" name="Picture 18" descr="audio image blue">
            <a:hlinkClick r:id="" action="ppaction://noaction">
              <a:snd r:embed="rId12" name="39-macrophage.WAV"/>
            </a:hlinkClick>
          </p:cNvPr>
          <p:cNvPicPr>
            <a:picLocks noChangeAspect="1" noChangeArrowheads="1"/>
          </p:cNvPicPr>
          <p:nvPr/>
        </p:nvPicPr>
        <p:blipFill>
          <a:blip r:embed="rId13" cstate="print"/>
          <a:srcRect/>
          <a:stretch>
            <a:fillRect/>
          </a:stretch>
        </p:blipFill>
        <p:spPr bwMode="auto">
          <a:xfrm>
            <a:off x="7239000" y="2619375"/>
            <a:ext cx="354013" cy="354013"/>
          </a:xfrm>
          <a:prstGeom prst="rect">
            <a:avLst/>
          </a:prstGeom>
          <a:noFill/>
        </p:spPr>
      </p:pic>
      <p:pic>
        <p:nvPicPr>
          <p:cNvPr id="915475" name="Picture 19"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5474"/>
                                        </p:tgtEl>
                                        <p:attrNameLst>
                                          <p:attrName>style.visibility</p:attrName>
                                        </p:attrNameLst>
                                      </p:cBhvr>
                                      <p:to>
                                        <p:strVal val="visible"/>
                                      </p:to>
                                    </p:set>
                                    <p:animEffect transition="in" filter="box(out)">
                                      <p:cBhvr>
                                        <p:cTn id="12" dur="500"/>
                                        <p:tgtEl>
                                          <p:spTgt spid="915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5469"/>
                                        </p:tgtEl>
                                        <p:attrNameLst>
                                          <p:attrName>style.visibility</p:attrName>
                                        </p:attrNameLst>
                                      </p:cBhvr>
                                      <p:to>
                                        <p:strVal val="visible"/>
                                      </p:to>
                                    </p:set>
                                    <p:animEffect transition="in" filter="box(out)">
                                      <p:cBhvr>
                                        <p:cTn id="17" dur="500"/>
                                        <p:tgtEl>
                                          <p:spTgt spid="91546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5470"/>
                                        </p:tgtEl>
                                        <p:attrNameLst>
                                          <p:attrName>style.visibility</p:attrName>
                                        </p:attrNameLst>
                                      </p:cBhvr>
                                      <p:to>
                                        <p:strVal val="visible"/>
                                      </p:to>
                                    </p:set>
                                    <p:animEffect transition="in" filter="box(out)">
                                      <p:cBhvr>
                                        <p:cTn id="22" dur="500"/>
                                        <p:tgtEl>
                                          <p:spTgt spid="9154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15463"/>
                                        </p:tgtEl>
                                        <p:attrNameLst>
                                          <p:attrName>style.visibility</p:attrName>
                                        </p:attrNameLst>
                                      </p:cBhvr>
                                      <p:to>
                                        <p:strVal val="visible"/>
                                      </p:to>
                                    </p:set>
                                    <p:animEffect transition="in" filter="box(out)">
                                      <p:cBhvr>
                                        <p:cTn id="26" dur="500"/>
                                        <p:tgtEl>
                                          <p:spTgt spid="915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P spid="915470"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0" y="1927225"/>
            <a:ext cx="830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If the infection is not stopped by the tissue </a:t>
            </a:r>
            <a:r>
              <a:rPr lang="en-US" sz="3200" dirty="0" smtClean="0">
                <a:solidFill>
                  <a:schemeClr val="tx1"/>
                </a:solidFill>
                <a:latin typeface="Times" charset="0"/>
              </a:rPr>
              <a:t>macrophages</a:t>
            </a:r>
            <a:r>
              <a:rPr lang="en-US" sz="3200" dirty="0">
                <a:solidFill>
                  <a:schemeClr val="tx1"/>
                </a:solidFill>
                <a:latin typeface="Times" charset="0"/>
              </a:rPr>
              <a:t>, another type of phagocyte, </a:t>
            </a:r>
            <a:r>
              <a:rPr lang="en-US" sz="3200" dirty="0" smtClean="0">
                <a:solidFill>
                  <a:schemeClr val="tx1"/>
                </a:solidFill>
                <a:latin typeface="Times" charset="0"/>
              </a:rPr>
              <a:t>called </a:t>
            </a:r>
            <a:r>
              <a:rPr lang="en-US" sz="3200" dirty="0">
                <a:solidFill>
                  <a:schemeClr val="tx1"/>
                </a:solidFill>
                <a:latin typeface="Times" charset="0"/>
              </a:rPr>
              <a:t>a </a:t>
            </a:r>
            <a:r>
              <a:rPr lang="en-US" sz="3200" dirty="0" err="1">
                <a:solidFill>
                  <a:schemeClr val="tx1"/>
                </a:solidFill>
                <a:latin typeface="Times" charset="0"/>
              </a:rPr>
              <a:t>neutrophil</a:t>
            </a:r>
            <a:r>
              <a:rPr lang="en-US" sz="3200" dirty="0">
                <a:solidFill>
                  <a:schemeClr val="tx1"/>
                </a:solidFill>
                <a:latin typeface="Times" charset="0"/>
              </a:rPr>
              <a:t>, is attracted to the site.</a:t>
            </a:r>
            <a:endParaRPr lang="en-US" sz="3200" b="1" dirty="0">
              <a:solidFill>
                <a:schemeClr val="tx1"/>
              </a:solidFill>
              <a:latin typeface="Times" charset="0"/>
            </a:endParaRPr>
          </a:p>
        </p:txBody>
      </p:sp>
      <p:sp>
        <p:nvSpPr>
          <p:cNvPr id="916490"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649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6493" name="Text Box 13"/>
          <p:cNvSpPr txBox="1">
            <a:spLocks noChangeArrowheads="1"/>
          </p:cNvSpPr>
          <p:nvPr/>
        </p:nvSpPr>
        <p:spPr bwMode="auto">
          <a:xfrm>
            <a:off x="0" y="3733800"/>
            <a:ext cx="7924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also destroy pathogens by engulfing 	and digesting them.</a:t>
            </a:r>
          </a:p>
        </p:txBody>
      </p:sp>
      <p:pic>
        <p:nvPicPr>
          <p:cNvPr id="916494"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50" name="Picture 22" descr="Fig39"/>
          <p:cNvPicPr>
            <a:picLocks noChangeAspect="1" noChangeArrowheads="1"/>
          </p:cNvPicPr>
          <p:nvPr/>
        </p:nvPicPr>
        <p:blipFill>
          <a:blip r:embed="rId2" cstate="print"/>
          <a:srcRect/>
          <a:stretch>
            <a:fillRect/>
          </a:stretch>
        </p:blipFill>
        <p:spPr bwMode="auto">
          <a:xfrm>
            <a:off x="457200" y="1885950"/>
            <a:ext cx="3886200" cy="3722688"/>
          </a:xfrm>
          <a:prstGeom prst="rect">
            <a:avLst/>
          </a:prstGeom>
          <a:noFill/>
        </p:spPr>
      </p:pic>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85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85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85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85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85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85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8537" name="Text Box 9"/>
          <p:cNvSpPr txBox="1">
            <a:spLocks noChangeArrowheads="1"/>
          </p:cNvSpPr>
          <p:nvPr/>
        </p:nvSpPr>
        <p:spPr bwMode="auto">
          <a:xfrm>
            <a:off x="4419600" y="1851025"/>
            <a:ext cx="472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cells squeeze 	</a:t>
            </a:r>
            <a:r>
              <a:rPr lang="en-US" sz="3200" dirty="0" smtClean="0">
                <a:solidFill>
                  <a:schemeClr val="tx1"/>
                </a:solidFill>
                <a:latin typeface="Times" charset="0"/>
              </a:rPr>
              <a:t>through </a:t>
            </a:r>
            <a:r>
              <a:rPr lang="en-US" sz="3200" dirty="0">
                <a:solidFill>
                  <a:schemeClr val="tx1"/>
                </a:solidFill>
                <a:latin typeface="Times" charset="0"/>
              </a:rPr>
              <a:t>blood vessel 	walls to move into the 	infected area.</a:t>
            </a:r>
            <a:endParaRPr lang="en-US" sz="3200" b="1" dirty="0">
              <a:solidFill>
                <a:schemeClr val="tx1"/>
              </a:solidFill>
              <a:latin typeface="Times" charset="0"/>
            </a:endParaRPr>
          </a:p>
        </p:txBody>
      </p:sp>
      <p:sp>
        <p:nvSpPr>
          <p:cNvPr id="91853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85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8541" name="Text Box 13"/>
          <p:cNvSpPr txBox="1">
            <a:spLocks noChangeArrowheads="1"/>
          </p:cNvSpPr>
          <p:nvPr/>
        </p:nvSpPr>
        <p:spPr bwMode="auto">
          <a:xfrm>
            <a:off x="4419600" y="3870325"/>
            <a:ext cx="46482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Once they reach the site </a:t>
            </a:r>
            <a:r>
              <a:rPr lang="en-US" sz="3200" dirty="0" smtClean="0">
                <a:solidFill>
                  <a:schemeClr val="tx1"/>
                </a:solidFill>
                <a:latin typeface="Times" charset="0"/>
              </a:rPr>
              <a:t>of </a:t>
            </a:r>
            <a:r>
              <a:rPr lang="en-US" sz="3200" dirty="0">
                <a:solidFill>
                  <a:schemeClr val="tx1"/>
                </a:solidFill>
                <a:latin typeface="Times" charset="0"/>
              </a:rPr>
              <a:t>the infection they </a:t>
            </a:r>
            <a:r>
              <a:rPr lang="en-US" sz="3200" dirty="0" smtClean="0">
                <a:solidFill>
                  <a:schemeClr val="tx1"/>
                </a:solidFill>
                <a:latin typeface="Times" charset="0"/>
              </a:rPr>
              <a:t>mature </a:t>
            </a:r>
            <a:r>
              <a:rPr lang="en-US" sz="3200" dirty="0">
                <a:solidFill>
                  <a:schemeClr val="tx1"/>
                </a:solidFill>
                <a:latin typeface="Times" charset="0"/>
              </a:rPr>
              <a:t>and are now </a:t>
            </a:r>
            <a:r>
              <a:rPr lang="en-US" sz="3200" dirty="0" smtClean="0">
                <a:solidFill>
                  <a:schemeClr val="tx1"/>
                </a:solidFill>
                <a:latin typeface="Times" charset="0"/>
              </a:rPr>
              <a:t>called </a:t>
            </a:r>
            <a:r>
              <a:rPr lang="en-US" sz="3200" dirty="0">
                <a:solidFill>
                  <a:schemeClr val="tx1"/>
                </a:solidFill>
                <a:latin typeface="Times" charset="0"/>
              </a:rPr>
              <a:t>macrophages.</a:t>
            </a:r>
          </a:p>
        </p:txBody>
      </p:sp>
      <p:sp>
        <p:nvSpPr>
          <p:cNvPr id="918544" name="Text Box 16"/>
          <p:cNvSpPr txBox="1">
            <a:spLocks noChangeArrowheads="1"/>
          </p:cNvSpPr>
          <p:nvPr/>
        </p:nvSpPr>
        <p:spPr bwMode="auto">
          <a:xfrm>
            <a:off x="2924175" y="1920875"/>
            <a:ext cx="1295400" cy="8223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918545" name="Text Box 17"/>
          <p:cNvSpPr txBox="1">
            <a:spLocks noChangeArrowheads="1"/>
          </p:cNvSpPr>
          <p:nvPr/>
        </p:nvSpPr>
        <p:spPr bwMode="auto">
          <a:xfrm>
            <a:off x="628650" y="4667250"/>
            <a:ext cx="188595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918546" name="Text Box 18"/>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
        <p:nvSpPr>
          <p:cNvPr id="918547" name="Line 19"/>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918548" name="Line 20"/>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918549" name="Line 21"/>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918551" name="Picture 23"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8535"/>
                                        </p:tgtEl>
                                        <p:attrNameLst>
                                          <p:attrName>style.visibility</p:attrName>
                                        </p:attrNameLst>
                                      </p:cBhvr>
                                      <p:to>
                                        <p:strVal val="visible"/>
                                      </p:to>
                                    </p:set>
                                    <p:animEffect transition="in" filter="box(out)">
                                      <p:cBhvr>
                                        <p:cTn id="16" dur="500"/>
                                        <p:tgtEl>
                                          <p:spTgt spid="918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has the greatest danger to a patient who has had damage to the skin?</a:t>
            </a:r>
            <a:endParaRPr lang="en-US" dirty="0"/>
          </a:p>
        </p:txBody>
      </p:sp>
      <p:sp>
        <p:nvSpPr>
          <p:cNvPr id="3" name="Content Placeholder 2"/>
          <p:cNvSpPr>
            <a:spLocks noGrp="1"/>
          </p:cNvSpPr>
          <p:nvPr>
            <p:ph idx="1"/>
          </p:nvPr>
        </p:nvSpPr>
        <p:spPr/>
        <p:txBody>
          <a:bodyPr/>
          <a:lstStyle/>
          <a:p>
            <a:r>
              <a:rPr lang="en-US" dirty="0" smtClean="0"/>
              <a:t>Loss of oils produced by the skin</a:t>
            </a:r>
          </a:p>
          <a:p>
            <a:r>
              <a:rPr lang="en-US" dirty="0" smtClean="0"/>
              <a:t>Excessive muscle contractions in the damaged area.</a:t>
            </a:r>
          </a:p>
          <a:p>
            <a:r>
              <a:rPr lang="en-US" dirty="0" smtClean="0"/>
              <a:t>Infections in uncovered tissues</a:t>
            </a:r>
          </a:p>
          <a:p>
            <a:r>
              <a:rPr lang="en-US" dirty="0" smtClean="0"/>
              <a:t>Damaged tissue entering the blood stream</a:t>
            </a:r>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04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04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04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04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04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04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045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10004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0462" name="Text Box 14"/>
          <p:cNvSpPr txBox="1">
            <a:spLocks noChangeArrowheads="1"/>
          </p:cNvSpPr>
          <p:nvPr/>
        </p:nvSpPr>
        <p:spPr bwMode="auto">
          <a:xfrm>
            <a:off x="4648200" y="1828800"/>
            <a:ext cx="44958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then begin 		consuming pathogens 	and dead </a:t>
            </a:r>
            <a:r>
              <a:rPr lang="en-US" sz="3200" dirty="0" err="1">
                <a:solidFill>
                  <a:schemeClr val="tx1"/>
                </a:solidFill>
                <a:latin typeface="Times" charset="0"/>
              </a:rPr>
              <a:t>neutrophils</a:t>
            </a:r>
            <a:r>
              <a:rPr lang="en-US" sz="3200" dirty="0">
                <a:solidFill>
                  <a:schemeClr val="tx1"/>
                </a:solidFill>
                <a:latin typeface="Times" charset="0"/>
              </a:rPr>
              <a:t> 	by </a:t>
            </a:r>
            <a:r>
              <a:rPr lang="en-US" sz="3200" dirty="0" err="1">
                <a:solidFill>
                  <a:schemeClr val="tx1"/>
                </a:solidFill>
                <a:latin typeface="Times" charset="0"/>
              </a:rPr>
              <a:t>phagocytosis</a:t>
            </a:r>
            <a:r>
              <a:rPr lang="en-US" sz="3200" dirty="0">
                <a:solidFill>
                  <a:schemeClr val="tx1"/>
                </a:solidFill>
                <a:latin typeface="Times" charset="0"/>
              </a:rPr>
              <a:t>.</a:t>
            </a:r>
          </a:p>
        </p:txBody>
      </p:sp>
      <p:pic>
        <p:nvPicPr>
          <p:cNvPr id="1000470" name="Picture 22" descr="Fig39"/>
          <p:cNvPicPr>
            <a:picLocks noChangeAspect="1" noChangeArrowheads="1"/>
          </p:cNvPicPr>
          <p:nvPr/>
        </p:nvPicPr>
        <p:blipFill>
          <a:blip r:embed="rId11" cstate="print"/>
          <a:srcRect/>
          <a:stretch>
            <a:fillRect/>
          </a:stretch>
        </p:blipFill>
        <p:spPr bwMode="auto">
          <a:xfrm>
            <a:off x="457200" y="1885950"/>
            <a:ext cx="3886200" cy="3722688"/>
          </a:xfrm>
          <a:prstGeom prst="rect">
            <a:avLst/>
          </a:prstGeom>
          <a:noFill/>
        </p:spPr>
      </p:pic>
      <p:sp>
        <p:nvSpPr>
          <p:cNvPr id="1000471" name="Text Box 23"/>
          <p:cNvSpPr txBox="1">
            <a:spLocks noChangeArrowheads="1"/>
          </p:cNvSpPr>
          <p:nvPr/>
        </p:nvSpPr>
        <p:spPr bwMode="auto">
          <a:xfrm>
            <a:off x="2924175" y="1920875"/>
            <a:ext cx="1295400" cy="8985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1000472" name="Text Box 24"/>
          <p:cNvSpPr txBox="1">
            <a:spLocks noChangeArrowheads="1"/>
          </p:cNvSpPr>
          <p:nvPr/>
        </p:nvSpPr>
        <p:spPr bwMode="auto">
          <a:xfrm>
            <a:off x="457200" y="4667250"/>
            <a:ext cx="236220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1000474" name="Line 26"/>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1000475" name="Line 27"/>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1000476" name="Line 28"/>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1000477"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1000478" name="Text Box 30"/>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0462"/>
                                        </p:tgtEl>
                                        <p:attrNameLst>
                                          <p:attrName>style.visibility</p:attrName>
                                        </p:attrNameLst>
                                      </p:cBhvr>
                                      <p:to>
                                        <p:strVal val="visible"/>
                                      </p:to>
                                    </p:set>
                                    <p:animEffect transition="in" filter="box(out)">
                                      <p:cBhvr>
                                        <p:cTn id="7" dur="500"/>
                                        <p:tgtEl>
                                          <p:spTgt spid="10004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0455"/>
                                        </p:tgtEl>
                                        <p:attrNameLst>
                                          <p:attrName>style.visibility</p:attrName>
                                        </p:attrNameLst>
                                      </p:cBhvr>
                                      <p:to>
                                        <p:strVal val="visible"/>
                                      </p:to>
                                    </p:set>
                                    <p:animEffect transition="in" filter="box(out)">
                                      <p:cBhvr>
                                        <p:cTn id="11" dur="500"/>
                                        <p:tgtEl>
                                          <p:spTgt spid="1000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62"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25" name="Picture 25"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84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840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84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840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840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840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840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8409" name="Text Box 9"/>
          <p:cNvSpPr txBox="1">
            <a:spLocks noChangeArrowheads="1"/>
          </p:cNvSpPr>
          <p:nvPr/>
        </p:nvSpPr>
        <p:spPr bwMode="auto">
          <a:xfrm>
            <a:off x="4648200" y="1447800"/>
            <a:ext cx="44958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a few days, 		infected tissue harbors </a:t>
            </a:r>
            <a:r>
              <a:rPr lang="en-US" sz="3200" dirty="0" smtClean="0">
                <a:solidFill>
                  <a:schemeClr val="tx1"/>
                </a:solidFill>
                <a:latin typeface="Times" charset="0"/>
              </a:rPr>
              <a:t>a </a:t>
            </a:r>
            <a:r>
              <a:rPr lang="en-US" sz="3200" dirty="0">
                <a:solidFill>
                  <a:schemeClr val="tx1"/>
                </a:solidFill>
                <a:latin typeface="Times" charset="0"/>
              </a:rPr>
              <a:t>collection of live and </a:t>
            </a:r>
            <a:r>
              <a:rPr lang="en-US" sz="3200" dirty="0" smtClean="0">
                <a:solidFill>
                  <a:schemeClr val="tx1"/>
                </a:solidFill>
                <a:latin typeface="Times" charset="0"/>
              </a:rPr>
              <a:t>dead </a:t>
            </a:r>
            <a:r>
              <a:rPr lang="en-US" sz="3200" dirty="0">
                <a:solidFill>
                  <a:schemeClr val="tx1"/>
                </a:solidFill>
                <a:latin typeface="Times" charset="0"/>
              </a:rPr>
              <a:t>white blood cells, </a:t>
            </a:r>
            <a:r>
              <a:rPr lang="en-US" sz="3200" dirty="0" smtClean="0">
                <a:solidFill>
                  <a:schemeClr val="tx1"/>
                </a:solidFill>
                <a:latin typeface="Times" charset="0"/>
              </a:rPr>
              <a:t>multiplying </a:t>
            </a:r>
            <a:r>
              <a:rPr lang="en-US" sz="3200" dirty="0">
                <a:solidFill>
                  <a:schemeClr val="tx1"/>
                </a:solidFill>
                <a:latin typeface="Times" charset="0"/>
              </a:rPr>
              <a:t>and dead 	pathogens, and body 	fluids called </a:t>
            </a:r>
            <a:r>
              <a:rPr lang="en-US" sz="3200" dirty="0">
                <a:solidFill>
                  <a:srgbClr val="FF0066"/>
                </a:solidFill>
                <a:latin typeface="Times" charset="0"/>
              </a:rPr>
              <a:t>pus</a:t>
            </a:r>
            <a:r>
              <a:rPr lang="en-US" sz="3200" dirty="0">
                <a:solidFill>
                  <a:schemeClr val="tx1"/>
                </a:solidFill>
                <a:latin typeface="Times" charset="0"/>
              </a:rPr>
              <a:t>.</a:t>
            </a:r>
            <a:endParaRPr lang="en-US" sz="3200" b="1" dirty="0">
              <a:solidFill>
                <a:schemeClr val="tx1"/>
              </a:solidFill>
              <a:latin typeface="Times" charset="0"/>
            </a:endParaRPr>
          </a:p>
        </p:txBody>
      </p:sp>
      <p:sp>
        <p:nvSpPr>
          <p:cNvPr id="998410"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8412"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8416" name="Text Box 16"/>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8417" name="Text Box 17"/>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8418" name="Text Box 18"/>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8419" name="Text Box 19"/>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8421" name="Line 21"/>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8422" name="Line 22"/>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8423" name="Line 23"/>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8424" name="Line 24"/>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pic>
        <p:nvPicPr>
          <p:cNvPr id="998426" name="Picture 26" descr="audio image blue">
            <a:hlinkClick r:id="" action="ppaction://noaction">
              <a:snd r:embed="rId12" name="39-pus.WAV"/>
            </a:hlinkClick>
          </p:cNvPr>
          <p:cNvPicPr>
            <a:picLocks noChangeAspect="1" noChangeArrowheads="1"/>
          </p:cNvPicPr>
          <p:nvPr/>
        </p:nvPicPr>
        <p:blipFill>
          <a:blip r:embed="rId13" cstate="print"/>
          <a:srcRect/>
          <a:stretch>
            <a:fillRect/>
          </a:stretch>
        </p:blipFill>
        <p:spPr bwMode="auto">
          <a:xfrm>
            <a:off x="8077200" y="4495800"/>
            <a:ext cx="354013" cy="354012"/>
          </a:xfrm>
          <a:prstGeom prst="rect">
            <a:avLst/>
          </a:prstGeom>
          <a:noFill/>
        </p:spPr>
      </p:pic>
      <p:pic>
        <p:nvPicPr>
          <p:cNvPr id="998427" name="Picture 27"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8409"/>
                                        </p:tgtEl>
                                        <p:attrNameLst>
                                          <p:attrName>style.visibility</p:attrName>
                                        </p:attrNameLst>
                                      </p:cBhvr>
                                      <p:to>
                                        <p:strVal val="visible"/>
                                      </p:to>
                                    </p:set>
                                    <p:animEffect transition="in" filter="box(out)">
                                      <p:cBhvr>
                                        <p:cTn id="7" dur="500"/>
                                        <p:tgtEl>
                                          <p:spTgt spid="9984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8426"/>
                                        </p:tgtEl>
                                        <p:attrNameLst>
                                          <p:attrName>style.visibility</p:attrName>
                                        </p:attrNameLst>
                                      </p:cBhvr>
                                      <p:to>
                                        <p:strVal val="visible"/>
                                      </p:to>
                                    </p:set>
                                    <p:animEffect transition="in" filter="box(out)">
                                      <p:cBhvr>
                                        <p:cTn id="12" dur="500"/>
                                        <p:tgtEl>
                                          <p:spTgt spid="9984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8407"/>
                                        </p:tgtEl>
                                        <p:attrNameLst>
                                          <p:attrName>style.visibility</p:attrName>
                                        </p:attrNameLst>
                                      </p:cBhvr>
                                      <p:to>
                                        <p:strVal val="visible"/>
                                      </p:to>
                                    </p:set>
                                    <p:animEffect transition="in" filter="box(out)">
                                      <p:cBhvr>
                                        <p:cTn id="16" dur="500"/>
                                        <p:tgtEl>
                                          <p:spTgt spid="998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9"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27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27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27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27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27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27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2746"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101274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1012750" name="Text Box 14"/>
          <p:cNvSpPr txBox="1">
            <a:spLocks noChangeArrowheads="1"/>
          </p:cNvSpPr>
          <p:nvPr/>
        </p:nvSpPr>
        <p:spPr bwMode="auto">
          <a:xfrm>
            <a:off x="593725" y="1866900"/>
            <a:ext cx="4740275" cy="47625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solidFill>
                  <a:schemeClr val="tx1"/>
                </a:solidFill>
                <a:latin typeface="Times" charset="0"/>
              </a:rPr>
              <a:t>Non-specific Immune Response</a:t>
            </a:r>
          </a:p>
        </p:txBody>
      </p:sp>
      <p:pic>
        <p:nvPicPr>
          <p:cNvPr id="1012751" name="39-2-GB4FCYE.AVI">
            <a:hlinkClick r:id="" action="ppaction://media"/>
          </p:cNvPr>
          <p:cNvPicPr>
            <a:picLocks noRot="1" noChangeAspect="1" noChangeArrowheads="1"/>
          </p:cNvPicPr>
          <p:nvPr>
            <a:videoFile r:link="rId1"/>
          </p:nvPr>
        </p:nvPicPr>
        <p:blipFill>
          <a:blip r:embed="rId12" cstate="print"/>
          <a:srcRect/>
          <a:stretch>
            <a:fillRect/>
          </a:stretch>
        </p:blipFill>
        <p:spPr bwMode="auto">
          <a:xfrm>
            <a:off x="3200400" y="2590800"/>
            <a:ext cx="3048000" cy="2286000"/>
          </a:xfrm>
          <a:prstGeom prst="rect">
            <a:avLst/>
          </a:prstGeom>
          <a:noFill/>
        </p:spPr>
      </p:pic>
      <p:sp>
        <p:nvSpPr>
          <p:cNvPr id="1012752" name="Text Box 16"/>
          <p:cNvSpPr txBox="1">
            <a:spLocks noChangeArrowheads="1"/>
          </p:cNvSpPr>
          <p:nvPr/>
        </p:nvSpPr>
        <p:spPr bwMode="auto">
          <a:xfrm>
            <a:off x="3441700" y="4918075"/>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2753"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2743"/>
                                        </p:tgtEl>
                                        <p:attrNameLst>
                                          <p:attrName>style.visibility</p:attrName>
                                        </p:attrNameLst>
                                      </p:cBhvr>
                                      <p:to>
                                        <p:strVal val="visible"/>
                                      </p:to>
                                    </p:set>
                                    <p:animEffect transition="in" filter="box(out)">
                                      <p:cBhvr>
                                        <p:cTn id="7" dur="500"/>
                                        <p:tgtEl>
                                          <p:spTgt spid="1012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27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2751"/>
                                        </p:tgtEl>
                                      </p:cBhvr>
                                    </p:cmd>
                                  </p:childTnLst>
                                </p:cTn>
                              </p:par>
                            </p:childTnLst>
                          </p:cTn>
                        </p:par>
                      </p:childTnLst>
                    </p:cTn>
                  </p:par>
                </p:childTnLst>
              </p:cTn>
              <p:nextCondLst>
                <p:cond evt="onClick" delay="0">
                  <p:tgtEl>
                    <p:spTgt spid="1012751"/>
                  </p:tgtEl>
                </p:cond>
              </p:nextCondLst>
            </p:seq>
            <p:video>
              <p:cMediaNode>
                <p:cTn id="13" fill="remove" display="0">
                  <p:stCondLst>
                    <p:cond delay="indefinite"/>
                  </p:stCondLst>
                  <p:endCondLst>
                    <p:cond evt="onNext" delay="0">
                      <p:tgtEl>
                        <p:sldTgt/>
                      </p:tgtEl>
                    </p:cond>
                    <p:cond evt="onPrev" delay="0">
                      <p:tgtEl>
                        <p:sldTgt/>
                      </p:tgtEl>
                    </p:cond>
                  </p:endCondLst>
                </p:cTn>
                <p:tgtEl>
                  <p:spTgt spid="1012751"/>
                </p:tgtEl>
              </p:cMediaNode>
            </p:vide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171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171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171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171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172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172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1722" name="Text Box 10"/>
          <p:cNvSpPr txBox="1">
            <a:spLocks noChangeArrowheads="1"/>
          </p:cNvSpPr>
          <p:nvPr/>
        </p:nvSpPr>
        <p:spPr bwMode="auto">
          <a:xfrm>
            <a:off x="565150" y="1012825"/>
            <a:ext cx="47688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1172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pic>
        <p:nvPicPr>
          <p:cNvPr id="1011748" name="39-2-GB4FCYF.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011749" name="Text Box 37"/>
          <p:cNvSpPr txBox="1">
            <a:spLocks noChangeArrowheads="1"/>
          </p:cNvSpPr>
          <p:nvPr/>
        </p:nvSpPr>
        <p:spPr bwMode="auto">
          <a:xfrm>
            <a:off x="3289300" y="4713288"/>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1750" name="Picture 38"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1720"/>
                                        </p:tgtEl>
                                        <p:attrNameLst>
                                          <p:attrName>style.visibility</p:attrName>
                                        </p:attrNameLst>
                                      </p:cBhvr>
                                      <p:to>
                                        <p:strVal val="visible"/>
                                      </p:to>
                                    </p:set>
                                    <p:animEffect transition="in" filter="box(out)">
                                      <p:cBhvr>
                                        <p:cTn id="7" dur="500"/>
                                        <p:tgtEl>
                                          <p:spTgt spid="10117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17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1748"/>
                                        </p:tgtEl>
                                      </p:cBhvr>
                                    </p:cmd>
                                  </p:childTnLst>
                                </p:cTn>
                              </p:par>
                            </p:childTnLst>
                          </p:cTn>
                        </p:par>
                      </p:childTnLst>
                    </p:cTn>
                  </p:par>
                </p:childTnLst>
              </p:cTn>
              <p:nextCondLst>
                <p:cond evt="onClick" delay="0">
                  <p:tgtEl>
                    <p:spTgt spid="1011748"/>
                  </p:tgtEl>
                </p:cond>
              </p:nextCondLst>
            </p:seq>
            <p:video>
              <p:cMediaNode>
                <p:cTn id="13" fill="remove" display="0">
                  <p:stCondLst>
                    <p:cond delay="indefinite"/>
                  </p:stCondLst>
                  <p:endCondLst>
                    <p:cond evt="onNext" delay="0">
                      <p:tgtEl>
                        <p:sldTgt/>
                      </p:tgtEl>
                    </p:cond>
                    <p:cond evt="onPrev" delay="0">
                      <p:tgtEl>
                        <p:sldTgt/>
                      </p:tgtEl>
                    </p:cond>
                  </p:endCondLst>
                </p:cTn>
                <p:tgtEl>
                  <p:spTgt spid="1011748"/>
                </p:tgtEl>
              </p:cMediaNode>
            </p:vide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Notebook</a:t>
            </a:r>
            <a:endParaRPr lang="en-US" dirty="0"/>
          </a:p>
        </p:txBody>
      </p:sp>
      <p:sp>
        <p:nvSpPr>
          <p:cNvPr id="3" name="Content Placeholder 2"/>
          <p:cNvSpPr>
            <a:spLocks noGrp="1"/>
          </p:cNvSpPr>
          <p:nvPr>
            <p:ph idx="1"/>
          </p:nvPr>
        </p:nvSpPr>
        <p:spPr>
          <a:xfrm>
            <a:off x="457200" y="685800"/>
            <a:ext cx="8686800" cy="4754563"/>
          </a:xfrm>
        </p:spPr>
        <p:txBody>
          <a:bodyPr>
            <a:normAutofit/>
          </a:bodyPr>
          <a:lstStyle/>
          <a:p>
            <a:r>
              <a:rPr lang="en-US" sz="2800" dirty="0" smtClean="0"/>
              <a:t>P. 81 NB  Antibody Immunity P. 1037BB</a:t>
            </a:r>
          </a:p>
          <a:p>
            <a:r>
              <a:rPr lang="en-US" sz="2800" dirty="0" smtClean="0"/>
              <a:t>P. 83 NB Cellular Immunity P. 1038 BB</a:t>
            </a:r>
          </a:p>
          <a:p>
            <a:r>
              <a:rPr lang="en-US" sz="2800" dirty="0" smtClean="0"/>
              <a:t>P. 87 NB Foldable </a:t>
            </a:r>
          </a:p>
          <a:p>
            <a:r>
              <a:rPr lang="en-US" sz="2800" dirty="0" smtClean="0"/>
              <a:t>Write a 4 – 5 sentence summary using specific vocabulary to explain the process.</a:t>
            </a:r>
            <a:endParaRPr lang="en-US" sz="2800" dirty="0"/>
          </a:p>
        </p:txBody>
      </p:sp>
      <p:pic>
        <p:nvPicPr>
          <p:cNvPr id="4" name="Picture 42" descr="fig"/>
          <p:cNvPicPr>
            <a:picLocks noChangeAspect="1" noChangeArrowheads="1"/>
          </p:cNvPicPr>
          <p:nvPr/>
        </p:nvPicPr>
        <p:blipFill>
          <a:blip r:embed="rId2" cstate="print"/>
          <a:srcRect/>
          <a:stretch>
            <a:fillRect/>
          </a:stretch>
        </p:blipFill>
        <p:spPr bwMode="auto">
          <a:xfrm>
            <a:off x="0" y="3126440"/>
            <a:ext cx="3505200" cy="3731560"/>
          </a:xfrm>
          <a:prstGeom prst="rect">
            <a:avLst/>
          </a:prstGeom>
          <a:noFill/>
        </p:spPr>
      </p:pic>
      <p:pic>
        <p:nvPicPr>
          <p:cNvPr id="5" name="Picture 32" descr="fig"/>
          <p:cNvPicPr>
            <a:picLocks noChangeAspect="1" noChangeArrowheads="1"/>
          </p:cNvPicPr>
          <p:nvPr/>
        </p:nvPicPr>
        <p:blipFill>
          <a:blip r:embed="rId3" cstate="print"/>
          <a:srcRect/>
          <a:stretch>
            <a:fillRect/>
          </a:stretch>
        </p:blipFill>
        <p:spPr bwMode="auto">
          <a:xfrm>
            <a:off x="5763340" y="3140437"/>
            <a:ext cx="3380660" cy="3717563"/>
          </a:xfrm>
          <a:prstGeom prst="rect">
            <a:avLst/>
          </a:prstGeom>
          <a:noFill/>
        </p:spPr>
      </p:pic>
      <p:sp>
        <p:nvSpPr>
          <p:cNvPr id="6" name="TextBox 5"/>
          <p:cNvSpPr txBox="1"/>
          <p:nvPr/>
        </p:nvSpPr>
        <p:spPr>
          <a:xfrm>
            <a:off x="3429000" y="3200400"/>
            <a:ext cx="1905000" cy="369332"/>
          </a:xfrm>
          <a:prstGeom prst="rect">
            <a:avLst/>
          </a:prstGeom>
          <a:noFill/>
        </p:spPr>
        <p:txBody>
          <a:bodyPr wrap="square" rtlCol="0">
            <a:spAutoFit/>
          </a:bodyPr>
          <a:lstStyle/>
          <a:p>
            <a:r>
              <a:rPr lang="en-US" dirty="0" smtClean="0"/>
              <a:t>Cellular Immunity</a:t>
            </a:r>
            <a:endParaRPr lang="en-US" dirty="0"/>
          </a:p>
        </p:txBody>
      </p:sp>
      <p:sp>
        <p:nvSpPr>
          <p:cNvPr id="7" name="TextBox 6"/>
          <p:cNvSpPr txBox="1"/>
          <p:nvPr/>
        </p:nvSpPr>
        <p:spPr>
          <a:xfrm>
            <a:off x="6629400" y="2743200"/>
            <a:ext cx="22098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from 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36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36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36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36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36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36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3657" name="Text Box 9"/>
          <p:cNvSpPr txBox="1">
            <a:spLocks noChangeArrowheads="1"/>
          </p:cNvSpPr>
          <p:nvPr/>
        </p:nvSpPr>
        <p:spPr bwMode="auto">
          <a:xfrm>
            <a:off x="609600" y="18319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cells of your innate immune system 	continually survey your body for foreign 	invaders.</a:t>
            </a:r>
            <a:endParaRPr lang="en-US" sz="3200" b="1" dirty="0">
              <a:solidFill>
                <a:schemeClr val="tx1"/>
              </a:solidFill>
              <a:latin typeface="Times" charset="0"/>
            </a:endParaRPr>
          </a:p>
        </p:txBody>
      </p:sp>
      <p:sp>
        <p:nvSpPr>
          <p:cNvPr id="923658"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36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3661" name="Text Box 13"/>
          <p:cNvSpPr txBox="1">
            <a:spLocks noChangeArrowheads="1"/>
          </p:cNvSpPr>
          <p:nvPr/>
        </p:nvSpPr>
        <p:spPr bwMode="auto">
          <a:xfrm>
            <a:off x="609600" y="35274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When a pathogen is detected, these cells </a:t>
            </a:r>
            <a:r>
              <a:rPr lang="en-US" sz="3200" dirty="0" smtClean="0">
                <a:solidFill>
                  <a:schemeClr val="tx1"/>
                </a:solidFill>
                <a:latin typeface="Times" charset="0"/>
              </a:rPr>
              <a:t>begin </a:t>
            </a:r>
            <a:r>
              <a:rPr lang="en-US" sz="3200" dirty="0">
                <a:solidFill>
                  <a:schemeClr val="tx1"/>
                </a:solidFill>
                <a:latin typeface="Times" charset="0"/>
              </a:rPr>
              <a:t>defending your body right away.</a:t>
            </a:r>
            <a:endParaRPr lang="en-US" sz="3200" b="1" dirty="0">
              <a:solidFill>
                <a:schemeClr val="tx1"/>
              </a:solidFill>
              <a:latin typeface="Times" charset="0"/>
            </a:endParaRPr>
          </a:p>
        </p:txBody>
      </p:sp>
      <p:pic>
        <p:nvPicPr>
          <p:cNvPr id="92366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57"/>
                                        </p:tgtEl>
                                        <p:attrNameLst>
                                          <p:attrName>style.visibility</p:attrName>
                                        </p:attrNameLst>
                                      </p:cBhvr>
                                      <p:to>
                                        <p:strVal val="visible"/>
                                      </p:to>
                                    </p:set>
                                    <p:animEffect transition="in" filter="box(out)">
                                      <p:cBhvr>
                                        <p:cTn id="7" dur="500"/>
                                        <p:tgtEl>
                                          <p:spTgt spid="9236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3661"/>
                                        </p:tgtEl>
                                        <p:attrNameLst>
                                          <p:attrName>style.visibility</p:attrName>
                                        </p:attrNameLst>
                                      </p:cBhvr>
                                      <p:to>
                                        <p:strVal val="visible"/>
                                      </p:to>
                                    </p:set>
                                    <p:animEffect transition="in" filter="box(out)">
                                      <p:cBhvr>
                                        <p:cTn id="12" dur="500"/>
                                        <p:tgtEl>
                                          <p:spTgt spid="9236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3655"/>
                                        </p:tgtEl>
                                        <p:attrNameLst>
                                          <p:attrName>style.visibility</p:attrName>
                                        </p:attrNameLst>
                                      </p:cBhvr>
                                      <p:to>
                                        <p:strVal val="visible"/>
                                      </p:to>
                                    </p:set>
                                    <p:animEffect transition="in" filter="box(out)">
                                      <p:cBhvr>
                                        <p:cTn id="16" dur="500"/>
                                        <p:tgtEl>
                                          <p:spTgt spid="92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7" grpId="0" autoUpdateAnimBg="0"/>
      <p:bldP spid="923661"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467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467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467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467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467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468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4681" name="Text Box 9"/>
          <p:cNvSpPr txBox="1">
            <a:spLocks noChangeArrowheads="1"/>
          </p:cNvSpPr>
          <p:nvPr/>
        </p:nvSpPr>
        <p:spPr bwMode="auto">
          <a:xfrm>
            <a:off x="0" y="1870075"/>
            <a:ext cx="7848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As the infection continues, another type </a:t>
            </a:r>
            <a:r>
              <a:rPr lang="en-US" sz="3200" dirty="0" smtClean="0">
                <a:solidFill>
                  <a:schemeClr val="tx1"/>
                </a:solidFill>
                <a:latin typeface="Times" charset="0"/>
              </a:rPr>
              <a:t>of </a:t>
            </a:r>
            <a:r>
              <a:rPr lang="en-US" sz="3200" dirty="0">
                <a:solidFill>
                  <a:schemeClr val="tx1"/>
                </a:solidFill>
                <a:latin typeface="Times" charset="0"/>
              </a:rPr>
              <a:t>immune response that counteracts the </a:t>
            </a:r>
            <a:r>
              <a:rPr lang="en-US" sz="3200" dirty="0" smtClean="0">
                <a:solidFill>
                  <a:schemeClr val="tx1"/>
                </a:solidFill>
                <a:latin typeface="Times" charset="0"/>
              </a:rPr>
              <a:t>invading </a:t>
            </a:r>
            <a:r>
              <a:rPr lang="en-US" sz="3200" dirty="0">
                <a:solidFill>
                  <a:schemeClr val="tx1"/>
                </a:solidFill>
                <a:latin typeface="Times" charset="0"/>
              </a:rPr>
              <a:t>pathogen is also mobilized.</a:t>
            </a:r>
            <a:endParaRPr lang="en-US" sz="3200" b="1" dirty="0">
              <a:solidFill>
                <a:schemeClr val="tx1"/>
              </a:solidFill>
              <a:latin typeface="Times" charset="0"/>
            </a:endParaRPr>
          </a:p>
        </p:txBody>
      </p:sp>
      <p:sp>
        <p:nvSpPr>
          <p:cNvPr id="924682"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468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4685" name="Text Box 13"/>
          <p:cNvSpPr txBox="1">
            <a:spLocks noChangeArrowheads="1"/>
          </p:cNvSpPr>
          <p:nvPr/>
        </p:nvSpPr>
        <p:spPr bwMode="auto">
          <a:xfrm>
            <a:off x="0" y="3622675"/>
            <a:ext cx="7467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Certain white blood cells gradually 	</a:t>
            </a:r>
            <a:r>
              <a:rPr lang="en-US" sz="3200" dirty="0" smtClean="0">
                <a:solidFill>
                  <a:schemeClr val="tx1"/>
                </a:solidFill>
                <a:latin typeface="Times" charset="0"/>
              </a:rPr>
              <a:t>develop </a:t>
            </a:r>
            <a:r>
              <a:rPr lang="en-US" sz="3200" dirty="0">
                <a:solidFill>
                  <a:schemeClr val="tx1"/>
                </a:solidFill>
                <a:latin typeface="Times" charset="0"/>
              </a:rPr>
              <a:t>the ability to recognize a 		specific foreign substance.</a:t>
            </a:r>
            <a:endParaRPr lang="en-US" sz="3200" b="1" dirty="0">
              <a:solidFill>
                <a:schemeClr val="tx1"/>
              </a:solidFill>
              <a:latin typeface="Times" charset="0"/>
            </a:endParaRPr>
          </a:p>
        </p:txBody>
      </p:sp>
      <p:pic>
        <p:nvPicPr>
          <p:cNvPr id="92468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1"/>
                                        </p:tgtEl>
                                        <p:attrNameLst>
                                          <p:attrName>style.visibility</p:attrName>
                                        </p:attrNameLst>
                                      </p:cBhvr>
                                      <p:to>
                                        <p:strVal val="visible"/>
                                      </p:to>
                                    </p:set>
                                    <p:animEffect transition="in" filter="box(out)">
                                      <p:cBhvr>
                                        <p:cTn id="7" dur="500"/>
                                        <p:tgtEl>
                                          <p:spTgt spid="9246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5"/>
                                        </p:tgtEl>
                                        <p:attrNameLst>
                                          <p:attrName>style.visibility</p:attrName>
                                        </p:attrNameLst>
                                      </p:cBhvr>
                                      <p:to>
                                        <p:strVal val="visible"/>
                                      </p:to>
                                    </p:set>
                                    <p:animEffect transition="in" filter="box(out)">
                                      <p:cBhvr>
                                        <p:cTn id="12" dur="500"/>
                                        <p:tgtEl>
                                          <p:spTgt spid="92468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4679"/>
                                        </p:tgtEl>
                                        <p:attrNameLst>
                                          <p:attrName>style.visibility</p:attrName>
                                        </p:attrNameLst>
                                      </p:cBhvr>
                                      <p:to>
                                        <p:strVal val="visible"/>
                                      </p:to>
                                    </p:set>
                                    <p:animEffect transition="in" filter="box(out)">
                                      <p:cBhvr>
                                        <p:cTn id="16" dur="500"/>
                                        <p:tgtEl>
                                          <p:spTgt spid="92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1" grpId="0" autoUpdateAnimBg="0"/>
      <p:bldP spid="924685"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774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774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774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775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775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775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7753" name="Text Box 9"/>
          <p:cNvSpPr txBox="1">
            <a:spLocks noChangeArrowheads="1"/>
          </p:cNvSpPr>
          <p:nvPr/>
        </p:nvSpPr>
        <p:spPr bwMode="auto">
          <a:xfrm>
            <a:off x="0" y="1870075"/>
            <a:ext cx="7772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Antigens are foreign substances that 	</a:t>
            </a:r>
            <a:r>
              <a:rPr lang="en-US" sz="3200" dirty="0" smtClean="0">
                <a:solidFill>
                  <a:schemeClr val="tx1"/>
                </a:solidFill>
                <a:latin typeface="Times" charset="0"/>
              </a:rPr>
              <a:t>stimulate </a:t>
            </a:r>
            <a:r>
              <a:rPr lang="en-US" sz="3200" dirty="0">
                <a:solidFill>
                  <a:schemeClr val="tx1"/>
                </a:solidFill>
                <a:latin typeface="Times" charset="0"/>
              </a:rPr>
              <a:t>an immune response, and 	</a:t>
            </a:r>
            <a:r>
              <a:rPr lang="en-US" sz="3200" dirty="0" smtClean="0">
                <a:solidFill>
                  <a:schemeClr val="tx1"/>
                </a:solidFill>
                <a:latin typeface="Times" charset="0"/>
              </a:rPr>
              <a:t>antibodies </a:t>
            </a:r>
            <a:r>
              <a:rPr lang="en-US" sz="3200" dirty="0">
                <a:solidFill>
                  <a:schemeClr val="tx1"/>
                </a:solidFill>
                <a:latin typeface="Times" charset="0"/>
              </a:rPr>
              <a:t>are proteins in the blood that </a:t>
            </a:r>
            <a:r>
              <a:rPr lang="en-US" sz="3200" dirty="0" smtClean="0">
                <a:solidFill>
                  <a:schemeClr val="tx1"/>
                </a:solidFill>
                <a:latin typeface="Times" charset="0"/>
              </a:rPr>
              <a:t>correspond </a:t>
            </a:r>
            <a:r>
              <a:rPr lang="en-US" sz="3200" dirty="0">
                <a:solidFill>
                  <a:schemeClr val="tx1"/>
                </a:solidFill>
                <a:latin typeface="Times" charset="0"/>
              </a:rPr>
              <a:t>specifically to each antigen.</a:t>
            </a:r>
            <a:endParaRPr lang="en-US" sz="3200" b="1" dirty="0">
              <a:solidFill>
                <a:schemeClr val="tx1"/>
              </a:solidFill>
              <a:latin typeface="Times" charset="0"/>
            </a:endParaRPr>
          </a:p>
        </p:txBody>
      </p:sp>
      <p:sp>
        <p:nvSpPr>
          <p:cNvPr id="927754" name="Text Box 10"/>
          <p:cNvSpPr txBox="1">
            <a:spLocks noChangeArrowheads="1"/>
          </p:cNvSpPr>
          <p:nvPr/>
        </p:nvSpPr>
        <p:spPr bwMode="auto">
          <a:xfrm>
            <a:off x="565150" y="1012825"/>
            <a:ext cx="411330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a:solidFill>
                  <a:schemeClr val="tx2"/>
                </a:solidFill>
                <a:latin typeface="Times" charset="0"/>
                <a:hlinkClick r:id="rId10"/>
              </a:rPr>
              <a:t>Acquired Immunity</a:t>
            </a:r>
            <a:endParaRPr lang="en-US" sz="3600" b="1" dirty="0">
              <a:solidFill>
                <a:schemeClr val="tx2"/>
              </a:solidFill>
              <a:latin typeface="Times" charset="0"/>
            </a:endParaRPr>
          </a:p>
        </p:txBody>
      </p:sp>
      <p:pic>
        <p:nvPicPr>
          <p:cNvPr id="92775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27757" name="Text Box 13"/>
          <p:cNvSpPr txBox="1">
            <a:spLocks noChangeArrowheads="1"/>
          </p:cNvSpPr>
          <p:nvPr/>
        </p:nvSpPr>
        <p:spPr bwMode="auto">
          <a:xfrm>
            <a:off x="0" y="4060825"/>
            <a:ext cx="7696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development of acquired immunity 	is the job of the lymphatic system.</a:t>
            </a:r>
            <a:endParaRPr lang="en-US" sz="3200" b="1" dirty="0">
              <a:solidFill>
                <a:schemeClr val="tx1"/>
              </a:solidFill>
              <a:latin typeface="Times" charset="0"/>
            </a:endParaRPr>
          </a:p>
        </p:txBody>
      </p:sp>
      <p:pic>
        <p:nvPicPr>
          <p:cNvPr id="927758" name="Picture 14"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7753"/>
                                        </p:tgtEl>
                                        <p:attrNameLst>
                                          <p:attrName>style.visibility</p:attrName>
                                        </p:attrNameLst>
                                      </p:cBhvr>
                                      <p:to>
                                        <p:strVal val="visible"/>
                                      </p:to>
                                    </p:set>
                                    <p:animEffect transition="in" filter="box(out)">
                                      <p:cBhvr>
                                        <p:cTn id="7" dur="500"/>
                                        <p:tgtEl>
                                          <p:spTgt spid="9277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7757"/>
                                        </p:tgtEl>
                                        <p:attrNameLst>
                                          <p:attrName>style.visibility</p:attrName>
                                        </p:attrNameLst>
                                      </p:cBhvr>
                                      <p:to>
                                        <p:strVal val="visible"/>
                                      </p:to>
                                    </p:set>
                                    <p:animEffect transition="in" filter="box(out)">
                                      <p:cBhvr>
                                        <p:cTn id="12" dur="500"/>
                                        <p:tgtEl>
                                          <p:spTgt spid="9277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7751"/>
                                        </p:tgtEl>
                                        <p:attrNameLst>
                                          <p:attrName>style.visibility</p:attrName>
                                        </p:attrNameLst>
                                      </p:cBhvr>
                                      <p:to>
                                        <p:strVal val="visible"/>
                                      </p:to>
                                    </p:set>
                                    <p:animEffect transition="in" filter="box(out)">
                                      <p:cBhvr>
                                        <p:cTn id="16" dur="500"/>
                                        <p:tgtEl>
                                          <p:spTgt spid="927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3" grpId="0" autoUpdateAnimBg="0"/>
      <p:bldP spid="927757"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Immune Responses </a:t>
            </a:r>
            <a:r>
              <a:rPr lang="en-US" sz="2400" dirty="0" smtClean="0"/>
              <a:t>39.2</a:t>
            </a:r>
            <a:br>
              <a:rPr lang="en-US" sz="2400" dirty="0" smtClean="0"/>
            </a:br>
            <a:r>
              <a:rPr lang="en-US" sz="2400" dirty="0" smtClean="0"/>
              <a:t>1/07 Obj. TSW compare and contrast Antibody Immunity and Cellular Immunity in their warm up and draw the parts of the immune system in the foldable. P.82NB</a:t>
            </a:r>
            <a:endParaRPr lang="en-US" sz="2000"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normAutofit fontScale="92500" lnSpcReduction="20000"/>
          </a:bodyPr>
          <a:lstStyle/>
          <a:p>
            <a:r>
              <a:rPr lang="en-US" u="sng" dirty="0" smtClean="0">
                <a:hlinkClick r:id="rId2"/>
              </a:rPr>
              <a:t>http://www.sfaf.org/aids101/immunology.html</a:t>
            </a:r>
            <a:endParaRPr lang="en-US" dirty="0"/>
          </a:p>
        </p:txBody>
      </p:sp>
      <p:sp>
        <p:nvSpPr>
          <p:cNvPr id="6" name="Content Placeholder 5"/>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Identify two types of lymphocytes in Antibody Immunity.</a:t>
            </a:r>
          </a:p>
          <a:p>
            <a:pPr marL="457200" indent="-457200">
              <a:buFont typeface="+mj-lt"/>
              <a:buAutoNum type="arabicPeriod"/>
            </a:pPr>
            <a:r>
              <a:rPr lang="en-US" dirty="0" smtClean="0"/>
              <a:t>Explain the process of Antibody Immunity.</a:t>
            </a:r>
          </a:p>
          <a:p>
            <a:pPr marL="457200" indent="-457200">
              <a:buFont typeface="+mj-lt"/>
              <a:buAutoNum type="arabicPeriod"/>
            </a:pPr>
            <a:r>
              <a:rPr lang="en-US" dirty="0" smtClean="0"/>
              <a:t>Explain the process of Cellular Immunity.</a:t>
            </a:r>
          </a:p>
          <a:p>
            <a:pPr marL="457200" indent="-457200">
              <a:buFont typeface="+mj-lt"/>
              <a:buAutoNum type="arabicPeriod"/>
            </a:pPr>
            <a:endParaRPr lang="en-US" dirty="0"/>
          </a:p>
        </p:txBody>
      </p:sp>
      <p:pic>
        <p:nvPicPr>
          <p:cNvPr id="8" name="Picture 42" descr="fig"/>
          <p:cNvPicPr>
            <a:picLocks noChangeAspect="1" noChangeArrowheads="1"/>
          </p:cNvPicPr>
          <p:nvPr/>
        </p:nvPicPr>
        <p:blipFill>
          <a:blip r:embed="rId3" cstate="print"/>
          <a:srcRect/>
          <a:stretch>
            <a:fillRect/>
          </a:stretch>
        </p:blipFill>
        <p:spPr bwMode="auto">
          <a:xfrm>
            <a:off x="0" y="1447800"/>
            <a:ext cx="2895600" cy="3082593"/>
          </a:xfrm>
          <a:prstGeom prst="rect">
            <a:avLst/>
          </a:prstGeom>
          <a:noFill/>
        </p:spPr>
      </p:pic>
      <p:sp>
        <p:nvSpPr>
          <p:cNvPr id="9" name="TextBox 8"/>
          <p:cNvSpPr txBox="1"/>
          <p:nvPr/>
        </p:nvSpPr>
        <p:spPr>
          <a:xfrm>
            <a:off x="3124200" y="2895600"/>
            <a:ext cx="14478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sp>
        <p:nvSpPr>
          <p:cNvPr id="11" name="TextBox 10"/>
          <p:cNvSpPr txBox="1"/>
          <p:nvPr/>
        </p:nvSpPr>
        <p:spPr>
          <a:xfrm>
            <a:off x="609600" y="1143000"/>
            <a:ext cx="16002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pic>
        <p:nvPicPr>
          <p:cNvPr id="7" name="Picture 32" descr="fig"/>
          <p:cNvPicPr>
            <a:picLocks noGrp="1" noChangeAspect="1" noChangeArrowheads="1"/>
          </p:cNvPicPr>
          <p:nvPr>
            <p:ph sz="half" idx="2"/>
          </p:nvPr>
        </p:nvPicPr>
        <p:blipFill>
          <a:blip r:embed="rId4" cstate="print"/>
          <a:srcRect/>
          <a:stretch>
            <a:fillRect/>
          </a:stretch>
        </p:blipFill>
        <p:spPr bwMode="auto">
          <a:xfrm>
            <a:off x="2133600" y="3276600"/>
            <a:ext cx="2494598" cy="27432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Zits/ Pimples</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Acne is a skin condition characterized by whiteheads, blackheads, and inflamed red pimples or "zits."</a:t>
            </a:r>
          </a:p>
          <a:p>
            <a:r>
              <a:rPr lang="en-US" dirty="0" smtClean="0"/>
              <a:t>Alternative </a:t>
            </a:r>
            <a:r>
              <a:rPr lang="en-US" dirty="0" err="1" smtClean="0"/>
              <a:t>Names:Acne</a:t>
            </a:r>
            <a:r>
              <a:rPr lang="en-US" dirty="0" smtClean="0"/>
              <a:t> </a:t>
            </a:r>
            <a:r>
              <a:rPr lang="en-US" dirty="0" err="1" smtClean="0"/>
              <a:t>vulgaris</a:t>
            </a:r>
            <a:r>
              <a:rPr lang="en-US" dirty="0" smtClean="0"/>
              <a:t>; Cystic acne; Pimples; Zits</a:t>
            </a:r>
          </a:p>
          <a:p>
            <a:r>
              <a:rPr lang="en-US" dirty="0" smtClean="0"/>
              <a:t>Causes</a:t>
            </a:r>
          </a:p>
          <a:p>
            <a:r>
              <a:rPr lang="en-US" dirty="0" smtClean="0"/>
              <a:t>Acne occurs when tiny holes on the surface of the skin, called pores, become clogged. Each pore is an opening to a canal called a follicle, which contains a hair and an oil gland. Normally, the oil glands help keep the skin lubricated and help remove old skin cells. When glands produce too much oil, the pores can become blocked, accumulating dirt, debris, and bacteria. The blockage is called a plug </a:t>
            </a:r>
          </a:p>
          <a:p>
            <a:r>
              <a:rPr lang="en-US" dirty="0" smtClean="0">
                <a:hlinkClick r:id="rId2"/>
              </a:rPr>
              <a:t>https://health.google.com/health/ref/Acne</a:t>
            </a:r>
            <a:endParaRPr lang="en-US" dirty="0" smtClean="0"/>
          </a:p>
          <a:p>
            <a:endParaRPr lang="en-US" dirty="0"/>
          </a:p>
        </p:txBody>
      </p:sp>
      <p:pic>
        <p:nvPicPr>
          <p:cNvPr id="1028" name="Picture 4" descr="https://ssl.gstatic.com/health/33576cb3c325418b82afc7245394d485/ref/graphics/2646.jpg"/>
          <p:cNvPicPr>
            <a:picLocks noChangeAspect="1" noChangeArrowheads="1"/>
          </p:cNvPicPr>
          <p:nvPr/>
        </p:nvPicPr>
        <p:blipFill>
          <a:blip r:embed="rId3" cstate="print">
            <a:lum bright="20000"/>
          </a:blip>
          <a:srcRect/>
          <a:stretch>
            <a:fillRect/>
          </a:stretch>
        </p:blipFill>
        <p:spPr bwMode="auto">
          <a:xfrm>
            <a:off x="0" y="0"/>
            <a:ext cx="2682510" cy="1981200"/>
          </a:xfrm>
          <a:prstGeom prst="rect">
            <a:avLst/>
          </a:prstGeom>
          <a:noFill/>
        </p:spPr>
      </p:pic>
      <p:pic>
        <p:nvPicPr>
          <p:cNvPr id="1030" name="Picture 6" descr="https://ssl.gstatic.com/health/33576cb3c325418b82afc7245394d485/ref/graphics/2643.jpg"/>
          <p:cNvPicPr>
            <a:picLocks noChangeAspect="1" noChangeArrowheads="1"/>
          </p:cNvPicPr>
          <p:nvPr/>
        </p:nvPicPr>
        <p:blipFill>
          <a:blip r:embed="rId4" cstate="print">
            <a:lum bright="20000"/>
          </a:blip>
          <a:srcRect/>
          <a:stretch>
            <a:fillRect/>
          </a:stretch>
        </p:blipFill>
        <p:spPr bwMode="auto">
          <a:xfrm>
            <a:off x="7696200" y="0"/>
            <a:ext cx="1447800" cy="1960296"/>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798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8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3799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3799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37993" name="Text Box 9"/>
          <p:cNvSpPr txBox="1">
            <a:spLocks noChangeArrowheads="1"/>
          </p:cNvSpPr>
          <p:nvPr/>
        </p:nvSpPr>
        <p:spPr bwMode="auto">
          <a:xfrm>
            <a:off x="609600" y="18288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involves the production 	of two kinds of immune responses: antibody 	immunity and cellular immunity.</a:t>
            </a:r>
            <a:endParaRPr lang="en-US" sz="3200" b="1" dirty="0">
              <a:solidFill>
                <a:schemeClr val="tx1"/>
              </a:solidFill>
              <a:latin typeface="Times" charset="0"/>
            </a:endParaRPr>
          </a:p>
        </p:txBody>
      </p:sp>
      <p:sp>
        <p:nvSpPr>
          <p:cNvPr id="937994"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Antibody Immunity</a:t>
            </a:r>
          </a:p>
        </p:txBody>
      </p:sp>
      <p:pic>
        <p:nvPicPr>
          <p:cNvPr id="93799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37997" name="Text Box 13"/>
          <p:cNvSpPr txBox="1">
            <a:spLocks noChangeArrowheads="1"/>
          </p:cNvSpPr>
          <p:nvPr/>
        </p:nvSpPr>
        <p:spPr bwMode="auto">
          <a:xfrm>
            <a:off x="609600" y="354647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Antibody immunity is a type of chemical 		warfare within your body that involves 		several types of cells</a:t>
            </a:r>
            <a:r>
              <a:rPr lang="en-US" sz="3200" dirty="0" smtClean="0">
                <a:solidFill>
                  <a:schemeClr val="tx1"/>
                </a:solidFill>
                <a:latin typeface="Times" charset="0"/>
              </a:rPr>
              <a:t>. Two types of Lymphocytes are the T &amp; B cells</a:t>
            </a:r>
            <a:endParaRPr lang="en-US" sz="3200" b="1" dirty="0">
              <a:solidFill>
                <a:schemeClr val="tx1"/>
              </a:solidFill>
              <a:latin typeface="Times" charset="0"/>
            </a:endParaRPr>
          </a:p>
        </p:txBody>
      </p:sp>
      <p:pic>
        <p:nvPicPr>
          <p:cNvPr id="93799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7993"/>
                                        </p:tgtEl>
                                        <p:attrNameLst>
                                          <p:attrName>style.visibility</p:attrName>
                                        </p:attrNameLst>
                                      </p:cBhvr>
                                      <p:to>
                                        <p:strVal val="visible"/>
                                      </p:to>
                                    </p:set>
                                    <p:animEffect transition="in" filter="box(out)">
                                      <p:cBhvr>
                                        <p:cTn id="7" dur="500"/>
                                        <p:tgtEl>
                                          <p:spTgt spid="9379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7997"/>
                                        </p:tgtEl>
                                        <p:attrNameLst>
                                          <p:attrName>style.visibility</p:attrName>
                                        </p:attrNameLst>
                                      </p:cBhvr>
                                      <p:to>
                                        <p:strVal val="visible"/>
                                      </p:to>
                                    </p:set>
                                    <p:animEffect transition="in" filter="box(out)">
                                      <p:cBhvr>
                                        <p:cTn id="12" dur="500"/>
                                        <p:tgtEl>
                                          <p:spTgt spid="93799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7991"/>
                                        </p:tgtEl>
                                        <p:attrNameLst>
                                          <p:attrName>style.visibility</p:attrName>
                                        </p:attrNameLst>
                                      </p:cBhvr>
                                      <p:to>
                                        <p:strVal val="visible"/>
                                      </p:to>
                                    </p:set>
                                    <p:animEffect transition="in" filter="box(out)">
                                      <p:cBhvr>
                                        <p:cTn id="16" dur="500"/>
                                        <p:tgtEl>
                                          <p:spTgt spid="93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3" grpId="0" autoUpdateAnimBg="0"/>
      <p:bldP spid="937997"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2" name="Picture 42" descr="fig"/>
          <p:cNvPicPr>
            <a:picLocks noChangeAspect="1" noChangeArrowheads="1"/>
          </p:cNvPicPr>
          <p:nvPr/>
        </p:nvPicPr>
        <p:blipFill>
          <a:blip r:embed="rId2" cstate="print"/>
          <a:srcRect/>
          <a:stretch>
            <a:fillRect/>
          </a:stretch>
        </p:blipFill>
        <p:spPr bwMode="auto">
          <a:xfrm>
            <a:off x="2806700" y="685800"/>
            <a:ext cx="4965700" cy="5286375"/>
          </a:xfrm>
          <a:prstGeom prst="rect">
            <a:avLst/>
          </a:prstGeom>
          <a:noFill/>
        </p:spPr>
      </p:pic>
      <p:sp>
        <p:nvSpPr>
          <p:cNvPr id="10035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352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35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352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352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003530" name="Text Box 10"/>
          <p:cNvSpPr txBox="1">
            <a:spLocks noChangeArrowheads="1"/>
          </p:cNvSpPr>
          <p:nvPr/>
        </p:nvSpPr>
        <p:spPr bwMode="auto">
          <a:xfrm>
            <a:off x="565150" y="1012825"/>
            <a:ext cx="24828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03532"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1003536" name="Text Box 16"/>
          <p:cNvSpPr txBox="1">
            <a:spLocks noChangeArrowheads="1"/>
          </p:cNvSpPr>
          <p:nvPr/>
        </p:nvSpPr>
        <p:spPr bwMode="auto">
          <a:xfrm>
            <a:off x="2662238" y="1357313"/>
            <a:ext cx="2214562" cy="575607"/>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 </a:t>
            </a:r>
            <a:r>
              <a:rPr lang="en-US" sz="2000" b="1" i="1" dirty="0">
                <a:solidFill>
                  <a:srgbClr val="FF0000"/>
                </a:solidFill>
                <a:latin typeface="Times" charset="0"/>
              </a:rPr>
              <a:t>Pathogen </a:t>
            </a:r>
          </a:p>
          <a:p>
            <a:pPr algn="ctr">
              <a:lnSpc>
                <a:spcPct val="50000"/>
              </a:lnSpc>
              <a:tabLst>
                <a:tab pos="228600" algn="l"/>
                <a:tab pos="1943100" algn="l"/>
              </a:tabLst>
            </a:pPr>
            <a:r>
              <a:rPr lang="en-US" sz="2000" b="1" i="1" dirty="0">
                <a:solidFill>
                  <a:srgbClr val="FF0000"/>
                </a:solidFill>
                <a:latin typeface="Times" charset="0"/>
              </a:rPr>
              <a:t>engulfed by</a:t>
            </a:r>
          </a:p>
        </p:txBody>
      </p:sp>
      <p:sp>
        <p:nvSpPr>
          <p:cNvPr id="1003537" name="Text Box 17"/>
          <p:cNvSpPr txBox="1">
            <a:spLocks noChangeArrowheads="1"/>
          </p:cNvSpPr>
          <p:nvPr/>
        </p:nvSpPr>
        <p:spPr bwMode="auto">
          <a:xfrm>
            <a:off x="2652713" y="3055938"/>
            <a:ext cx="1524000"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Macrophage</a:t>
            </a:r>
          </a:p>
        </p:txBody>
      </p:sp>
      <p:sp>
        <p:nvSpPr>
          <p:cNvPr id="1003538" name="Text Box 18"/>
          <p:cNvSpPr txBox="1">
            <a:spLocks noChangeArrowheads="1"/>
          </p:cNvSpPr>
          <p:nvPr/>
        </p:nvSpPr>
        <p:spPr bwMode="auto">
          <a:xfrm>
            <a:off x="2581275" y="5667375"/>
            <a:ext cx="16906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Helper T cell</a:t>
            </a:r>
          </a:p>
        </p:txBody>
      </p:sp>
      <p:sp>
        <p:nvSpPr>
          <p:cNvPr id="1003539" name="Text Box 19"/>
          <p:cNvSpPr txBox="1">
            <a:spLocks noChangeArrowheads="1"/>
          </p:cNvSpPr>
          <p:nvPr/>
        </p:nvSpPr>
        <p:spPr bwMode="auto">
          <a:xfrm>
            <a:off x="4638675" y="5624513"/>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0" name="Text Box 20"/>
          <p:cNvSpPr txBox="1">
            <a:spLocks noChangeArrowheads="1"/>
          </p:cNvSpPr>
          <p:nvPr/>
        </p:nvSpPr>
        <p:spPr bwMode="auto">
          <a:xfrm>
            <a:off x="3605213" y="5372100"/>
            <a:ext cx="16906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Stimulates</a:t>
            </a:r>
          </a:p>
        </p:txBody>
      </p:sp>
      <p:sp>
        <p:nvSpPr>
          <p:cNvPr id="1003541" name="Text Box 21"/>
          <p:cNvSpPr txBox="1">
            <a:spLocks noChangeArrowheads="1"/>
          </p:cNvSpPr>
          <p:nvPr/>
        </p:nvSpPr>
        <p:spPr bwMode="auto">
          <a:xfrm>
            <a:off x="4962525" y="3810000"/>
            <a:ext cx="1919288" cy="552524"/>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Attacks infected</a:t>
            </a:r>
          </a:p>
          <a:p>
            <a:pPr algn="r">
              <a:lnSpc>
                <a:spcPct val="40000"/>
              </a:lnSpc>
              <a:tabLst>
                <a:tab pos="228600" algn="l"/>
                <a:tab pos="1943100" algn="l"/>
              </a:tabLst>
            </a:pPr>
            <a:r>
              <a:rPr lang="en-US" sz="2000" b="1" i="1" dirty="0">
                <a:solidFill>
                  <a:srgbClr val="FF0000"/>
                </a:solidFill>
                <a:latin typeface="Times" charset="0"/>
              </a:rPr>
              <a:t> cell</a:t>
            </a:r>
          </a:p>
        </p:txBody>
      </p:sp>
      <p:sp>
        <p:nvSpPr>
          <p:cNvPr id="1003542" name="Text Box 22"/>
          <p:cNvSpPr txBox="1">
            <a:spLocks noChangeArrowheads="1"/>
          </p:cNvSpPr>
          <p:nvPr/>
        </p:nvSpPr>
        <p:spPr bwMode="auto">
          <a:xfrm>
            <a:off x="5534025" y="32289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3" name="Text Box 23"/>
          <p:cNvSpPr txBox="1">
            <a:spLocks noChangeArrowheads="1"/>
          </p:cNvSpPr>
          <p:nvPr/>
        </p:nvSpPr>
        <p:spPr bwMode="auto">
          <a:xfrm>
            <a:off x="6300788" y="2786063"/>
            <a:ext cx="21478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 lyses</a:t>
            </a:r>
          </a:p>
        </p:txBody>
      </p:sp>
      <p:sp>
        <p:nvSpPr>
          <p:cNvPr id="1003544" name="Text Box 24"/>
          <p:cNvSpPr txBox="1">
            <a:spLocks noChangeArrowheads="1"/>
          </p:cNvSpPr>
          <p:nvPr/>
        </p:nvSpPr>
        <p:spPr bwMode="auto">
          <a:xfrm>
            <a:off x="6172200" y="1524000"/>
            <a:ext cx="1219200" cy="40011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err="1">
                <a:solidFill>
                  <a:srgbClr val="FF0000"/>
                </a:solidFill>
                <a:latin typeface="Times" charset="0"/>
              </a:rPr>
              <a:t>Perforin</a:t>
            </a:r>
            <a:endParaRPr lang="en-US" sz="2000" b="1" i="1" dirty="0">
              <a:solidFill>
                <a:srgbClr val="FF0000"/>
              </a:solidFill>
              <a:latin typeface="Times" charset="0"/>
            </a:endParaRPr>
          </a:p>
        </p:txBody>
      </p:sp>
      <p:sp>
        <p:nvSpPr>
          <p:cNvPr id="1003545" name="Text Box 25"/>
          <p:cNvSpPr txBox="1">
            <a:spLocks noChangeArrowheads="1"/>
          </p:cNvSpPr>
          <p:nvPr/>
        </p:nvSpPr>
        <p:spPr bwMode="auto">
          <a:xfrm>
            <a:off x="4348163" y="1690688"/>
            <a:ext cx="1219200" cy="575607"/>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Foreign</a:t>
            </a:r>
          </a:p>
          <a:p>
            <a:pPr>
              <a:lnSpc>
                <a:spcPct val="50000"/>
              </a:lnSpc>
              <a:tabLst>
                <a:tab pos="228600" algn="l"/>
                <a:tab pos="1943100" algn="l"/>
              </a:tabLst>
            </a:pPr>
            <a:r>
              <a:rPr lang="en-US" sz="2000" b="1" i="1" dirty="0">
                <a:solidFill>
                  <a:srgbClr val="FF0000"/>
                </a:solidFill>
                <a:latin typeface="Times" charset="0"/>
              </a:rPr>
              <a:t>antigen</a:t>
            </a:r>
          </a:p>
        </p:txBody>
      </p:sp>
      <p:sp>
        <p:nvSpPr>
          <p:cNvPr id="1003546" name="Text Box 26"/>
          <p:cNvSpPr txBox="1">
            <a:spLocks noChangeArrowheads="1"/>
          </p:cNvSpPr>
          <p:nvPr/>
        </p:nvSpPr>
        <p:spPr bwMode="auto">
          <a:xfrm>
            <a:off x="4819650" y="7143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cells</a:t>
            </a:r>
          </a:p>
        </p:txBody>
      </p:sp>
      <p:sp>
        <p:nvSpPr>
          <p:cNvPr id="1003547" name="Text Box 27"/>
          <p:cNvSpPr txBox="1">
            <a:spLocks noChangeArrowheads="1"/>
          </p:cNvSpPr>
          <p:nvPr/>
        </p:nvSpPr>
        <p:spPr bwMode="auto">
          <a:xfrm>
            <a:off x="671513" y="3943350"/>
            <a:ext cx="2209800" cy="10156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Displays </a:t>
            </a:r>
            <a:r>
              <a:rPr lang="en-US" sz="2000" b="1" i="1" dirty="0" smtClean="0">
                <a:solidFill>
                  <a:schemeClr val="tx1"/>
                </a:solidFill>
                <a:latin typeface="Times" charset="0"/>
              </a:rPr>
              <a:t>antigens</a:t>
            </a:r>
            <a:endParaRPr lang="en-US" sz="2000" b="1" i="1" dirty="0">
              <a:solidFill>
                <a:schemeClr val="tx1"/>
              </a:solidFill>
              <a:latin typeface="Times" charset="0"/>
            </a:endParaRPr>
          </a:p>
          <a:p>
            <a:pPr>
              <a:tabLst>
                <a:tab pos="228600" algn="l"/>
                <a:tab pos="1943100" algn="l"/>
              </a:tabLst>
            </a:pPr>
            <a:r>
              <a:rPr lang="en-US" sz="2000" b="1" i="1" dirty="0">
                <a:solidFill>
                  <a:schemeClr val="tx1"/>
                </a:solidFill>
                <a:latin typeface="Times" charset="0"/>
              </a:rPr>
              <a:t>on surface and</a:t>
            </a:r>
          </a:p>
          <a:p>
            <a:pPr>
              <a:tabLst>
                <a:tab pos="228600" algn="l"/>
                <a:tab pos="1943100" algn="l"/>
              </a:tabLst>
            </a:pPr>
            <a:r>
              <a:rPr lang="en-US" sz="2000" b="1" i="1" dirty="0">
                <a:solidFill>
                  <a:schemeClr val="tx1"/>
                </a:solidFill>
                <a:latin typeface="Times" charset="0"/>
              </a:rPr>
              <a:t>stimulates T cell</a:t>
            </a:r>
          </a:p>
        </p:txBody>
      </p:sp>
      <p:sp>
        <p:nvSpPr>
          <p:cNvPr id="1003550" name="Line 30"/>
          <p:cNvSpPr>
            <a:spLocks noChangeShapeType="1"/>
          </p:cNvSpPr>
          <p:nvPr/>
        </p:nvSpPr>
        <p:spPr bwMode="auto">
          <a:xfrm flipH="1">
            <a:off x="2681288" y="4133850"/>
            <a:ext cx="381000" cy="0"/>
          </a:xfrm>
          <a:prstGeom prst="line">
            <a:avLst/>
          </a:prstGeom>
          <a:noFill/>
          <a:ln w="25400">
            <a:solidFill>
              <a:schemeClr val="tx1"/>
            </a:solidFill>
            <a:round/>
            <a:headEnd/>
            <a:tailEnd/>
          </a:ln>
          <a:effectLst/>
        </p:spPr>
        <p:txBody>
          <a:bodyPr anchor="ctr">
            <a:spAutoFit/>
          </a:bodyPr>
          <a:lstStyle/>
          <a:p>
            <a:endParaRPr lang="en-US"/>
          </a:p>
        </p:txBody>
      </p:sp>
      <p:sp>
        <p:nvSpPr>
          <p:cNvPr id="1003551" name="Line 31"/>
          <p:cNvSpPr>
            <a:spLocks noChangeShapeType="1"/>
          </p:cNvSpPr>
          <p:nvPr/>
        </p:nvSpPr>
        <p:spPr bwMode="auto">
          <a:xfrm>
            <a:off x="2667000" y="4133850"/>
            <a:ext cx="457200" cy="838200"/>
          </a:xfrm>
          <a:prstGeom prst="line">
            <a:avLst/>
          </a:prstGeom>
          <a:noFill/>
          <a:ln w="25400">
            <a:solidFill>
              <a:schemeClr val="tx1"/>
            </a:solidFill>
            <a:round/>
            <a:headEnd/>
            <a:tailEnd/>
          </a:ln>
          <a:effectLst/>
        </p:spPr>
        <p:txBody>
          <a:bodyPr anchor="ctr">
            <a:spAutoFit/>
          </a:bodyPr>
          <a:lstStyle/>
          <a:p>
            <a:endParaRPr lang="en-US"/>
          </a:p>
        </p:txBody>
      </p:sp>
      <p:sp>
        <p:nvSpPr>
          <p:cNvPr id="1003553" name="Line 33"/>
          <p:cNvSpPr>
            <a:spLocks noChangeShapeType="1"/>
          </p:cNvSpPr>
          <p:nvPr/>
        </p:nvSpPr>
        <p:spPr bwMode="auto">
          <a:xfrm>
            <a:off x="5762625" y="3109913"/>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1003554" name="Line 34"/>
          <p:cNvSpPr>
            <a:spLocks noChangeShapeType="1"/>
          </p:cNvSpPr>
          <p:nvPr/>
        </p:nvSpPr>
        <p:spPr bwMode="auto">
          <a:xfrm>
            <a:off x="6781800"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5" name="Line 35"/>
          <p:cNvSpPr>
            <a:spLocks noChangeShapeType="1"/>
          </p:cNvSpPr>
          <p:nvPr/>
        </p:nvSpPr>
        <p:spPr bwMode="auto">
          <a:xfrm>
            <a:off x="7681913"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6" name="Line 36"/>
          <p:cNvSpPr>
            <a:spLocks noChangeShapeType="1"/>
          </p:cNvSpPr>
          <p:nvPr/>
        </p:nvSpPr>
        <p:spPr bwMode="auto">
          <a:xfrm flipH="1">
            <a:off x="6781800" y="2695575"/>
            <a:ext cx="9144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03557" name="Line 37"/>
          <p:cNvSpPr>
            <a:spLocks noChangeShapeType="1"/>
          </p:cNvSpPr>
          <p:nvPr/>
        </p:nvSpPr>
        <p:spPr bwMode="auto">
          <a:xfrm>
            <a:off x="7224713" y="26955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8" name="Line 38"/>
          <p:cNvSpPr>
            <a:spLocks noChangeShapeType="1"/>
          </p:cNvSpPr>
          <p:nvPr/>
        </p:nvSpPr>
        <p:spPr bwMode="auto">
          <a:xfrm flipH="1" flipV="1">
            <a:off x="5319713" y="19335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1003559" name="Line 39"/>
          <p:cNvSpPr>
            <a:spLocks noChangeShapeType="1"/>
          </p:cNvSpPr>
          <p:nvPr/>
        </p:nvSpPr>
        <p:spPr bwMode="auto">
          <a:xfrm flipV="1">
            <a:off x="5915025" y="1885950"/>
            <a:ext cx="457200" cy="228600"/>
          </a:xfrm>
          <a:prstGeom prst="line">
            <a:avLst/>
          </a:prstGeom>
          <a:noFill/>
          <a:ln w="25400">
            <a:solidFill>
              <a:schemeClr val="tx1"/>
            </a:solidFill>
            <a:round/>
            <a:headEnd/>
            <a:tailEnd/>
          </a:ln>
          <a:effectLst/>
        </p:spPr>
        <p:txBody>
          <a:bodyPr anchor="ctr">
            <a:spAutoFit/>
          </a:bodyPr>
          <a:lstStyle/>
          <a:p>
            <a:endParaRPr lang="en-US"/>
          </a:p>
        </p:txBody>
      </p:sp>
      <p:sp>
        <p:nvSpPr>
          <p:cNvPr id="1003561" name="Line 41"/>
          <p:cNvSpPr>
            <a:spLocks noChangeShapeType="1"/>
          </p:cNvSpPr>
          <p:nvPr/>
        </p:nvSpPr>
        <p:spPr bwMode="auto">
          <a:xfrm flipV="1">
            <a:off x="5943600" y="1905000"/>
            <a:ext cx="457200" cy="304800"/>
          </a:xfrm>
          <a:prstGeom prst="line">
            <a:avLst/>
          </a:prstGeom>
          <a:noFill/>
          <a:ln w="25400">
            <a:solidFill>
              <a:schemeClr val="tx1"/>
            </a:solidFill>
            <a:round/>
            <a:headEnd/>
            <a:tailEnd/>
          </a:ln>
          <a:effectLst/>
        </p:spPr>
        <p:txBody>
          <a:bodyPr anchor="ctr">
            <a:spAutoFit/>
          </a:bodyPr>
          <a:lstStyle/>
          <a:p>
            <a:endParaRPr lang="en-US"/>
          </a:p>
        </p:txBody>
      </p:sp>
      <p:pic>
        <p:nvPicPr>
          <p:cNvPr id="1003564" name="Picture 44" descr="audio image blue">
            <a:hlinkClick r:id="" action="ppaction://noaction">
              <a:snd r:embed="rId9" name="39-13.WAV"/>
            </a:hlinkClick>
          </p:cNvPr>
          <p:cNvPicPr>
            <a:picLocks noChangeAspect="1" noChangeArrowheads="1"/>
          </p:cNvPicPr>
          <p:nvPr/>
        </p:nvPicPr>
        <p:blipFill>
          <a:blip r:embed="rId10" cstate="print"/>
          <a:srcRect/>
          <a:stretch>
            <a:fillRect/>
          </a:stretch>
        </p:blipFill>
        <p:spPr bwMode="auto">
          <a:xfrm>
            <a:off x="685800" y="2057400"/>
            <a:ext cx="354013" cy="354013"/>
          </a:xfrm>
          <a:prstGeom prst="rect">
            <a:avLst/>
          </a:prstGeom>
          <a:noFill/>
        </p:spPr>
      </p:pic>
      <p:pic>
        <p:nvPicPr>
          <p:cNvPr id="1003565" name="Picture 4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2195513" y="700088"/>
            <a:ext cx="4768850" cy="5243512"/>
          </a:xfrm>
          <a:prstGeom prst="rect">
            <a:avLst/>
          </a:prstGeom>
          <a:noFill/>
        </p:spPr>
      </p:pic>
      <p:sp>
        <p:nvSpPr>
          <p:cNvPr id="9390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9020"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939023" name="Text Box 15"/>
          <p:cNvSpPr txBox="1">
            <a:spLocks noChangeArrowheads="1"/>
          </p:cNvSpPr>
          <p:nvPr/>
        </p:nvSpPr>
        <p:spPr bwMode="auto">
          <a:xfrm>
            <a:off x="0" y="914400"/>
            <a:ext cx="2362200" cy="584775"/>
          </a:xfrm>
          <a:prstGeom prst="rect">
            <a:avLst/>
          </a:prstGeom>
          <a:noFill/>
          <a:ln w="9525" algn="ctr">
            <a:noFill/>
            <a:miter lim="800000"/>
            <a:headEnd/>
            <a:tailEnd/>
          </a:ln>
          <a:effectLst/>
        </p:spPr>
        <p:txBody>
          <a:bodyPr>
            <a:spAutoFit/>
          </a:bodyPr>
          <a:lstStyle/>
          <a:p>
            <a:pPr marL="342900" indent="-342900">
              <a:buAutoNum type="alphaUcPeriod"/>
              <a:tabLst>
                <a:tab pos="228600" algn="l"/>
                <a:tab pos="1943100" algn="l"/>
              </a:tabLst>
            </a:pPr>
            <a:r>
              <a:rPr lang="en-US" sz="1600" dirty="0" smtClean="0">
                <a:solidFill>
                  <a:schemeClr val="tx1"/>
                </a:solidFill>
                <a:latin typeface="Times" charset="0"/>
              </a:rPr>
              <a:t>Pathogens </a:t>
            </a:r>
            <a:r>
              <a:rPr lang="en-US" sz="1600" dirty="0">
                <a:solidFill>
                  <a:schemeClr val="tx1"/>
                </a:solidFill>
                <a:latin typeface="Times" charset="0"/>
              </a:rPr>
              <a:t>enter </a:t>
            </a:r>
            <a:endParaRPr lang="en-US" sz="1600" dirty="0" smtClean="0">
              <a:solidFill>
                <a:schemeClr val="tx1"/>
              </a:solidFill>
              <a:latin typeface="Times" charset="0"/>
            </a:endParaRPr>
          </a:p>
          <a:p>
            <a:pPr marL="342900" indent="-342900">
              <a:tabLst>
                <a:tab pos="228600" algn="l"/>
                <a:tab pos="1943100" algn="l"/>
              </a:tabLst>
            </a:pPr>
            <a:r>
              <a:rPr lang="en-US" sz="1600" dirty="0" smtClean="0">
                <a:solidFill>
                  <a:schemeClr val="tx1"/>
                </a:solidFill>
                <a:latin typeface="Times" charset="0"/>
              </a:rPr>
              <a:t>tissues through </a:t>
            </a:r>
            <a:r>
              <a:rPr lang="en-US" sz="1600" dirty="0">
                <a:solidFill>
                  <a:schemeClr val="tx1"/>
                </a:solidFill>
                <a:latin typeface="Times" charset="0"/>
              </a:rPr>
              <a:t>a wound.</a:t>
            </a:r>
            <a:endParaRPr lang="en-US" sz="1600" b="1" dirty="0">
              <a:solidFill>
                <a:schemeClr val="tx1"/>
              </a:solidFill>
              <a:latin typeface="Times" charset="0"/>
            </a:endParaRPr>
          </a:p>
        </p:txBody>
      </p:sp>
      <p:sp>
        <p:nvSpPr>
          <p:cNvPr id="939024" name="Text Box 16"/>
          <p:cNvSpPr txBox="1">
            <a:spLocks noChangeArrowheads="1"/>
          </p:cNvSpPr>
          <p:nvPr/>
        </p:nvSpPr>
        <p:spPr bwMode="auto">
          <a:xfrm>
            <a:off x="0" y="1752600"/>
            <a:ext cx="23622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B. They are attacked </a:t>
            </a:r>
          </a:p>
          <a:p>
            <a:pPr>
              <a:tabLst>
                <a:tab pos="228600" algn="l"/>
                <a:tab pos="1943100" algn="l"/>
              </a:tabLst>
            </a:pPr>
            <a:r>
              <a:rPr lang="en-US" sz="1600" dirty="0">
                <a:solidFill>
                  <a:schemeClr val="tx1"/>
                </a:solidFill>
                <a:latin typeface="Times" charset="0"/>
              </a:rPr>
              <a:t>	by macrophages</a:t>
            </a:r>
          </a:p>
          <a:p>
            <a:pPr>
              <a:tabLst>
                <a:tab pos="228600" algn="l"/>
                <a:tab pos="1943100" algn="l"/>
              </a:tabLst>
            </a:pPr>
            <a:r>
              <a:rPr lang="en-US" sz="1600" dirty="0">
                <a:solidFill>
                  <a:schemeClr val="tx1"/>
                </a:solidFill>
                <a:latin typeface="Times" charset="0"/>
              </a:rPr>
              <a:t>	at the infection site.</a:t>
            </a:r>
            <a:endParaRPr lang="en-US" sz="1600" b="1" dirty="0">
              <a:solidFill>
                <a:schemeClr val="tx1"/>
              </a:solidFill>
              <a:latin typeface="Times" charset="0"/>
            </a:endParaRPr>
          </a:p>
        </p:txBody>
      </p:sp>
      <p:sp>
        <p:nvSpPr>
          <p:cNvPr id="939025" name="Text Box 17"/>
          <p:cNvSpPr txBox="1">
            <a:spLocks noChangeArrowheads="1"/>
          </p:cNvSpPr>
          <p:nvPr/>
        </p:nvSpPr>
        <p:spPr bwMode="auto">
          <a:xfrm>
            <a:off x="0" y="2667000"/>
            <a:ext cx="2362200" cy="107721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C. Antigens of the pathogen </a:t>
            </a:r>
            <a:r>
              <a:rPr lang="en-US" sz="1600" dirty="0" smtClean="0">
                <a:solidFill>
                  <a:schemeClr val="tx1"/>
                </a:solidFill>
                <a:latin typeface="Times" charset="0"/>
              </a:rPr>
              <a:t>are </a:t>
            </a:r>
            <a:r>
              <a:rPr lang="en-US" sz="1600" dirty="0">
                <a:solidFill>
                  <a:schemeClr val="tx1"/>
                </a:solidFill>
                <a:latin typeface="Times" charset="0"/>
              </a:rPr>
              <a:t>displayed </a:t>
            </a:r>
            <a:endParaRPr lang="en-US" sz="1600" dirty="0" smtClean="0">
              <a:solidFill>
                <a:schemeClr val="tx1"/>
              </a:solidFill>
              <a:latin typeface="Times" charset="0"/>
            </a:endParaRPr>
          </a:p>
          <a:p>
            <a:pPr>
              <a:tabLst>
                <a:tab pos="228600" algn="l"/>
                <a:tab pos="1943100" algn="l"/>
              </a:tabLst>
            </a:pPr>
            <a:r>
              <a:rPr lang="en-US" sz="1600" dirty="0" smtClean="0">
                <a:solidFill>
                  <a:schemeClr val="tx1"/>
                </a:solidFill>
                <a:latin typeface="Times" charset="0"/>
              </a:rPr>
              <a:t>on the surface </a:t>
            </a:r>
            <a:r>
              <a:rPr lang="en-US" sz="1600" dirty="0">
                <a:solidFill>
                  <a:schemeClr val="tx1"/>
                </a:solidFill>
                <a:latin typeface="Times" charset="0"/>
              </a:rPr>
              <a:t>of the macrophage.</a:t>
            </a:r>
            <a:endParaRPr lang="en-US" sz="1600" b="1" dirty="0">
              <a:solidFill>
                <a:schemeClr val="tx1"/>
              </a:solidFill>
              <a:latin typeface="Times" charset="0"/>
            </a:endParaRPr>
          </a:p>
        </p:txBody>
      </p:sp>
      <p:sp>
        <p:nvSpPr>
          <p:cNvPr id="939026" name="Text Box 18"/>
          <p:cNvSpPr txBox="1">
            <a:spLocks noChangeArrowheads="1"/>
          </p:cNvSpPr>
          <p:nvPr/>
        </p:nvSpPr>
        <p:spPr bwMode="auto">
          <a:xfrm>
            <a:off x="152400" y="4038600"/>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D. Helper T cells have </a:t>
            </a:r>
          </a:p>
          <a:p>
            <a:pPr>
              <a:tabLst>
                <a:tab pos="228600" algn="l"/>
                <a:tab pos="1943100" algn="l"/>
              </a:tabLst>
            </a:pPr>
            <a:r>
              <a:rPr lang="en-US" sz="1600" dirty="0">
                <a:solidFill>
                  <a:schemeClr val="tx1"/>
                </a:solidFill>
                <a:latin typeface="Times" charset="0"/>
              </a:rPr>
              <a:t>	receptor sites that </a:t>
            </a:r>
          </a:p>
          <a:p>
            <a:pPr>
              <a:tabLst>
                <a:tab pos="228600" algn="l"/>
                <a:tab pos="1943100" algn="l"/>
              </a:tabLst>
            </a:pPr>
            <a:r>
              <a:rPr lang="en-US" sz="1600" dirty="0">
                <a:solidFill>
                  <a:schemeClr val="tx1"/>
                </a:solidFill>
                <a:latin typeface="Times" charset="0"/>
              </a:rPr>
              <a:t>	recognize and bind </a:t>
            </a:r>
            <a:r>
              <a:rPr lang="en-US" sz="1600" dirty="0" smtClean="0">
                <a:solidFill>
                  <a:schemeClr val="tx1"/>
                </a:solidFill>
                <a:latin typeface="Times" charset="0"/>
              </a:rPr>
              <a:t>to the </a:t>
            </a:r>
            <a:r>
              <a:rPr lang="en-US" sz="1600" dirty="0">
                <a:solidFill>
                  <a:schemeClr val="tx1"/>
                </a:solidFill>
                <a:latin typeface="Times" charset="0"/>
              </a:rPr>
              <a:t>antigens on the </a:t>
            </a:r>
          </a:p>
          <a:p>
            <a:pPr>
              <a:tabLst>
                <a:tab pos="228600" algn="l"/>
                <a:tab pos="1943100" algn="l"/>
              </a:tabLst>
            </a:pPr>
            <a:r>
              <a:rPr lang="en-US" sz="1600" dirty="0" smtClean="0">
                <a:solidFill>
                  <a:schemeClr val="tx1"/>
                </a:solidFill>
                <a:latin typeface="Times" charset="0"/>
              </a:rPr>
              <a:t>macrophage</a:t>
            </a:r>
            <a:r>
              <a:rPr lang="en-US" sz="1600" dirty="0">
                <a:solidFill>
                  <a:schemeClr val="tx1"/>
                </a:solidFill>
                <a:latin typeface="Times" charset="0"/>
              </a:rPr>
              <a:t>.</a:t>
            </a:r>
            <a:endParaRPr lang="en-US" sz="1600" b="1" dirty="0">
              <a:solidFill>
                <a:schemeClr val="tx1"/>
              </a:solidFill>
              <a:latin typeface="Times" charset="0"/>
            </a:endParaRPr>
          </a:p>
        </p:txBody>
      </p:sp>
      <p:sp>
        <p:nvSpPr>
          <p:cNvPr id="939027" name="Text Box 19"/>
          <p:cNvSpPr txBox="1">
            <a:spLocks noChangeArrowheads="1"/>
          </p:cNvSpPr>
          <p:nvPr/>
        </p:nvSpPr>
        <p:spPr bwMode="auto">
          <a:xfrm>
            <a:off x="6934200" y="762000"/>
            <a:ext cx="2057400" cy="533400"/>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E. B cells can bind to 	antigens directly.</a:t>
            </a:r>
            <a:endParaRPr lang="en-US" sz="1600" b="1" dirty="0">
              <a:solidFill>
                <a:schemeClr val="tx1"/>
              </a:solidFill>
              <a:latin typeface="Times" charset="0"/>
            </a:endParaRPr>
          </a:p>
        </p:txBody>
      </p:sp>
      <p:sp>
        <p:nvSpPr>
          <p:cNvPr id="939028" name="Text Box 20"/>
          <p:cNvSpPr txBox="1">
            <a:spLocks noChangeArrowheads="1"/>
          </p:cNvSpPr>
          <p:nvPr/>
        </p:nvSpPr>
        <p:spPr bwMode="auto">
          <a:xfrm>
            <a:off x="6858000" y="1600200"/>
            <a:ext cx="17526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smtClean="0">
                <a:solidFill>
                  <a:schemeClr val="tx1"/>
                </a:solidFill>
                <a:latin typeface="Times" charset="0"/>
              </a:rPr>
              <a:t> F</a:t>
            </a:r>
            <a:r>
              <a:rPr lang="en-US" sz="1600" dirty="0">
                <a:solidFill>
                  <a:schemeClr val="tx1"/>
                </a:solidFill>
                <a:latin typeface="Times" charset="0"/>
              </a:rPr>
              <a:t>. Helper T cells 	bind to antigens 	on B cells.</a:t>
            </a:r>
            <a:endParaRPr lang="en-US" sz="1600" b="1" dirty="0">
              <a:solidFill>
                <a:schemeClr val="tx1"/>
              </a:solidFill>
              <a:latin typeface="Times" charset="0"/>
            </a:endParaRPr>
          </a:p>
        </p:txBody>
      </p:sp>
      <p:sp>
        <p:nvSpPr>
          <p:cNvPr id="939029" name="Text Box 21"/>
          <p:cNvSpPr txBox="1">
            <a:spLocks noChangeArrowheads="1"/>
          </p:cNvSpPr>
          <p:nvPr/>
        </p:nvSpPr>
        <p:spPr bwMode="auto">
          <a:xfrm>
            <a:off x="6934200" y="2438400"/>
            <a:ext cx="22098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G. T cells release 		chemicals that cause 	B cells to produce</a:t>
            </a:r>
          </a:p>
          <a:p>
            <a:pPr>
              <a:tabLst>
                <a:tab pos="228600" algn="l"/>
                <a:tab pos="1943100" algn="l"/>
              </a:tabLst>
            </a:pPr>
            <a:r>
              <a:rPr lang="en-US" sz="1600" dirty="0">
                <a:solidFill>
                  <a:schemeClr val="tx1"/>
                </a:solidFill>
                <a:latin typeface="Times" charset="0"/>
              </a:rPr>
              <a:t>	clones of plasma cells.</a:t>
            </a:r>
            <a:endParaRPr lang="en-US" sz="1600" b="1" dirty="0">
              <a:solidFill>
                <a:schemeClr val="tx1"/>
              </a:solidFill>
              <a:latin typeface="Times" charset="0"/>
            </a:endParaRPr>
          </a:p>
        </p:txBody>
      </p:sp>
      <p:sp>
        <p:nvSpPr>
          <p:cNvPr id="939030" name="Text Box 22"/>
          <p:cNvSpPr txBox="1">
            <a:spLocks noChangeArrowheads="1"/>
          </p:cNvSpPr>
          <p:nvPr/>
        </p:nvSpPr>
        <p:spPr bwMode="auto">
          <a:xfrm>
            <a:off x="6934200" y="3810000"/>
            <a:ext cx="2057400" cy="2382191"/>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H. Each plasma cell secretes more than 2000 antibodies per second in the blood. Memory B cells and antibodies remain in the blood and respond to future invasions by the </a:t>
            </a:r>
            <a:r>
              <a:rPr lang="en-US" sz="1600" dirty="0" smtClean="0">
                <a:solidFill>
                  <a:schemeClr val="tx1"/>
                </a:solidFill>
                <a:latin typeface="Times" charset="0"/>
              </a:rPr>
              <a:t>same </a:t>
            </a:r>
            <a:r>
              <a:rPr lang="en-US" sz="1600" dirty="0">
                <a:solidFill>
                  <a:schemeClr val="tx1"/>
                </a:solidFill>
                <a:latin typeface="Times" charset="0"/>
              </a:rPr>
              <a:t>pathogen.</a:t>
            </a:r>
            <a:endParaRPr lang="en-US" sz="1600" b="1" dirty="0">
              <a:solidFill>
                <a:schemeClr val="tx1"/>
              </a:solidFill>
              <a:latin typeface="Times" charset="0"/>
            </a:endParaRPr>
          </a:p>
        </p:txBody>
      </p:sp>
      <p:sp>
        <p:nvSpPr>
          <p:cNvPr id="939031" name="Text Box 23"/>
          <p:cNvSpPr txBox="1">
            <a:spLocks noChangeArrowheads="1"/>
          </p:cNvSpPr>
          <p:nvPr/>
        </p:nvSpPr>
        <p:spPr bwMode="auto">
          <a:xfrm>
            <a:off x="2062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Macrophage</a:t>
            </a:r>
          </a:p>
        </p:txBody>
      </p:sp>
      <p:sp>
        <p:nvSpPr>
          <p:cNvPr id="939032" name="Text Box 24"/>
          <p:cNvSpPr txBox="1">
            <a:spLocks noChangeArrowheads="1"/>
          </p:cNvSpPr>
          <p:nvPr/>
        </p:nvSpPr>
        <p:spPr bwMode="auto">
          <a:xfrm>
            <a:off x="4357688" y="203517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Pathogen</a:t>
            </a:r>
          </a:p>
        </p:txBody>
      </p:sp>
      <p:sp>
        <p:nvSpPr>
          <p:cNvPr id="939033" name="Text Box 25"/>
          <p:cNvSpPr txBox="1">
            <a:spLocks noChangeArrowheads="1"/>
          </p:cNvSpPr>
          <p:nvPr/>
        </p:nvSpPr>
        <p:spPr bwMode="auto">
          <a:xfrm>
            <a:off x="5653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B cell</a:t>
            </a:r>
          </a:p>
        </p:txBody>
      </p:sp>
      <p:sp>
        <p:nvSpPr>
          <p:cNvPr id="939034" name="Text Box 26"/>
          <p:cNvSpPr txBox="1">
            <a:spLocks noChangeArrowheads="1"/>
          </p:cNvSpPr>
          <p:nvPr/>
        </p:nvSpPr>
        <p:spPr bwMode="auto">
          <a:xfrm>
            <a:off x="5853113" y="4800600"/>
            <a:ext cx="838200"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Plasma</a:t>
            </a:r>
          </a:p>
          <a:p>
            <a:pPr>
              <a:lnSpc>
                <a:spcPct val="50000"/>
              </a:lnSpc>
              <a:tabLst>
                <a:tab pos="228600" algn="l"/>
                <a:tab pos="1943100" algn="l"/>
              </a:tabLst>
            </a:pPr>
            <a:r>
              <a:rPr lang="en-US" sz="1600" b="1" i="1" dirty="0">
                <a:solidFill>
                  <a:srgbClr val="FF0000"/>
                </a:solidFill>
                <a:latin typeface="Times" charset="0"/>
              </a:rPr>
              <a:t>cells</a:t>
            </a:r>
          </a:p>
        </p:txBody>
      </p:sp>
      <p:sp>
        <p:nvSpPr>
          <p:cNvPr id="939035" name="Text Box 27"/>
          <p:cNvSpPr txBox="1">
            <a:spLocks noChangeArrowheads="1"/>
          </p:cNvSpPr>
          <p:nvPr/>
        </p:nvSpPr>
        <p:spPr bwMode="auto">
          <a:xfrm>
            <a:off x="4838700" y="5457825"/>
            <a:ext cx="1509713"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Surface of</a:t>
            </a:r>
          </a:p>
          <a:p>
            <a:pPr>
              <a:lnSpc>
                <a:spcPct val="50000"/>
              </a:lnSpc>
              <a:tabLst>
                <a:tab pos="228600" algn="l"/>
                <a:tab pos="1943100" algn="l"/>
              </a:tabLst>
            </a:pPr>
            <a:r>
              <a:rPr lang="en-US" sz="1600" b="1" i="1" dirty="0">
                <a:solidFill>
                  <a:srgbClr val="FF0000"/>
                </a:solidFill>
                <a:latin typeface="Times" charset="0"/>
              </a:rPr>
              <a:t>plasma cell</a:t>
            </a:r>
          </a:p>
        </p:txBody>
      </p:sp>
      <p:sp>
        <p:nvSpPr>
          <p:cNvPr id="939036" name="Text Box 28"/>
          <p:cNvSpPr txBox="1">
            <a:spLocks noChangeArrowheads="1"/>
          </p:cNvSpPr>
          <p:nvPr/>
        </p:nvSpPr>
        <p:spPr bwMode="auto">
          <a:xfrm>
            <a:off x="2819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Antibody</a:t>
            </a:r>
          </a:p>
        </p:txBody>
      </p:sp>
      <p:sp>
        <p:nvSpPr>
          <p:cNvPr id="939037" name="Text Box 29"/>
          <p:cNvSpPr txBox="1">
            <a:spLocks noChangeArrowheads="1"/>
          </p:cNvSpPr>
          <p:nvPr/>
        </p:nvSpPr>
        <p:spPr bwMode="auto">
          <a:xfrm>
            <a:off x="2819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T cell</a:t>
            </a:r>
          </a:p>
        </p:txBody>
      </p:sp>
      <p:sp>
        <p:nvSpPr>
          <p:cNvPr id="939038" name="Text Box 30"/>
          <p:cNvSpPr txBox="1">
            <a:spLocks noChangeArrowheads="1"/>
          </p:cNvSpPr>
          <p:nvPr/>
        </p:nvSpPr>
        <p:spPr bwMode="auto">
          <a:xfrm>
            <a:off x="4719638" y="3943350"/>
            <a:ext cx="1066800" cy="577466"/>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Antigen</a:t>
            </a:r>
          </a:p>
          <a:p>
            <a:pPr>
              <a:lnSpc>
                <a:spcPct val="40000"/>
              </a:lnSpc>
              <a:tabLst>
                <a:tab pos="228600" algn="l"/>
                <a:tab pos="1943100" algn="l"/>
              </a:tabLst>
            </a:pPr>
            <a:r>
              <a:rPr lang="en-US" sz="1600" b="1" i="1" dirty="0">
                <a:solidFill>
                  <a:srgbClr val="FF0000"/>
                </a:solidFill>
                <a:latin typeface="Times" charset="0"/>
              </a:rPr>
              <a:t>receptor</a:t>
            </a:r>
          </a:p>
          <a:p>
            <a:pPr>
              <a:lnSpc>
                <a:spcPct val="50000"/>
              </a:lnSpc>
              <a:tabLst>
                <a:tab pos="228600" algn="l"/>
                <a:tab pos="1943100" algn="l"/>
              </a:tabLst>
            </a:pPr>
            <a:r>
              <a:rPr lang="en-US" sz="1600" b="1" i="1" dirty="0">
                <a:solidFill>
                  <a:srgbClr val="FF0000"/>
                </a:solidFill>
                <a:latin typeface="Times" charset="0"/>
              </a:rPr>
              <a:t>site</a:t>
            </a:r>
          </a:p>
        </p:txBody>
      </p:sp>
      <p:sp>
        <p:nvSpPr>
          <p:cNvPr id="939039" name="Line 31"/>
          <p:cNvSpPr>
            <a:spLocks noChangeShapeType="1"/>
          </p:cNvSpPr>
          <p:nvPr/>
        </p:nvSpPr>
        <p:spPr bwMode="auto">
          <a:xfrm flipV="1">
            <a:off x="4514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9" cstate="print"/>
          <a:srcRect/>
          <a:stretch>
            <a:fillRect/>
          </a:stretch>
        </p:blipFill>
        <p:spPr bwMode="auto">
          <a:xfrm>
            <a:off x="0" y="0"/>
            <a:ext cx="1828800" cy="811213"/>
          </a:xfrm>
          <a:prstGeom prst="rect">
            <a:avLst/>
          </a:prstGeom>
          <a:noFill/>
        </p:spPr>
      </p:pic>
      <p:sp>
        <p:nvSpPr>
          <p:cNvPr id="29" name="TextBox 28"/>
          <p:cNvSpPr txBox="1"/>
          <p:nvPr/>
        </p:nvSpPr>
        <p:spPr>
          <a:xfrm>
            <a:off x="3429000" y="381000"/>
            <a:ext cx="26670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ransition>
    <p:zoom/>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(87 NB) P. 1037BB</a:t>
            </a:r>
            <a:endParaRPr lang="en-US" dirty="0"/>
          </a:p>
        </p:txBody>
      </p:sp>
      <p:sp>
        <p:nvSpPr>
          <p:cNvPr id="3" name="Content Placeholder 2"/>
          <p:cNvSpPr>
            <a:spLocks noGrp="1"/>
          </p:cNvSpPr>
          <p:nvPr>
            <p:ph idx="1"/>
          </p:nvPr>
        </p:nvSpPr>
        <p:spPr>
          <a:xfrm>
            <a:off x="533400" y="1066800"/>
            <a:ext cx="8229600" cy="4525963"/>
          </a:xfrm>
        </p:spPr>
        <p:txBody>
          <a:bodyPr/>
          <a:lstStyle/>
          <a:p>
            <a:r>
              <a:rPr lang="en-US" b="1" dirty="0" smtClean="0"/>
              <a:t>Macrophage</a:t>
            </a:r>
            <a:r>
              <a:rPr lang="en-US" dirty="0" smtClean="0"/>
              <a:t> – Definition &amp; Picture inside</a:t>
            </a:r>
          </a:p>
          <a:p>
            <a:pPr lvl="1"/>
            <a:r>
              <a:rPr lang="en-US" dirty="0" smtClean="0"/>
              <a:t>A white Blood cell that is nonspecific against pathogens.</a:t>
            </a:r>
          </a:p>
          <a:p>
            <a:r>
              <a:rPr lang="en-US" b="1" dirty="0" smtClean="0"/>
              <a:t>T – Cell</a:t>
            </a:r>
          </a:p>
          <a:p>
            <a:r>
              <a:rPr lang="en-US" b="1" dirty="0" smtClean="0"/>
              <a:t>B – Cell</a:t>
            </a:r>
          </a:p>
          <a:p>
            <a:r>
              <a:rPr lang="en-US" b="1" dirty="0" smtClean="0"/>
              <a:t>Plasma Cell</a:t>
            </a:r>
          </a:p>
          <a:p>
            <a:r>
              <a:rPr lang="en-US" b="1" dirty="0" smtClean="0"/>
              <a:t>Antibodies</a:t>
            </a:r>
          </a:p>
          <a:p>
            <a:r>
              <a:rPr lang="en-US" b="1" dirty="0" smtClean="0"/>
              <a:t>Antigens</a:t>
            </a:r>
            <a:endParaRPr lang="en-US" b="1"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5344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Rectangle 2"/>
          <p:cNvSpPr/>
          <p:nvPr/>
        </p:nvSpPr>
        <p:spPr>
          <a:xfrm>
            <a:off x="76200" y="2209800"/>
            <a:ext cx="8763000"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228600" y="1828800"/>
            <a:ext cx="1828800" cy="400110"/>
          </a:xfrm>
          <a:prstGeom prst="rect">
            <a:avLst/>
          </a:prstGeom>
          <a:noFill/>
        </p:spPr>
        <p:txBody>
          <a:bodyPr wrap="square" rtlCol="0">
            <a:spAutoFit/>
          </a:bodyPr>
          <a:lstStyle/>
          <a:p>
            <a:r>
              <a:rPr lang="en-US" sz="2000" dirty="0" smtClean="0">
                <a:solidFill>
                  <a:schemeClr val="bg1"/>
                </a:solidFill>
              </a:rPr>
              <a:t>Macrophage</a:t>
            </a:r>
            <a:endParaRPr lang="en-US" sz="2000" dirty="0">
              <a:solidFill>
                <a:schemeClr val="bg1"/>
              </a:solidFill>
            </a:endParaRPr>
          </a:p>
        </p:txBody>
      </p:sp>
      <p:cxnSp>
        <p:nvCxnSpPr>
          <p:cNvPr id="6" name="Straight Connector 5"/>
          <p:cNvCxnSpPr/>
          <p:nvPr/>
        </p:nvCxnSpPr>
        <p:spPr>
          <a:xfrm rot="5400000">
            <a:off x="-11430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0"/>
            <a:endCxn id="3" idx="2"/>
          </p:cNvCxnSpPr>
          <p:nvPr/>
        </p:nvCxnSpPr>
        <p:spPr>
          <a:xfrm rot="16200000" flipH="1" flipV="1">
            <a:off x="1847850" y="3295650"/>
            <a:ext cx="52578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2672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2857500" y="3848100"/>
            <a:ext cx="6248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286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1200" y="1447800"/>
            <a:ext cx="914400" cy="400110"/>
          </a:xfrm>
          <a:prstGeom prst="rect">
            <a:avLst/>
          </a:prstGeom>
          <a:noFill/>
        </p:spPr>
        <p:txBody>
          <a:bodyPr wrap="square" rtlCol="0">
            <a:spAutoFit/>
          </a:bodyPr>
          <a:lstStyle/>
          <a:p>
            <a:r>
              <a:rPr lang="en-US" sz="2000" dirty="0" smtClean="0">
                <a:solidFill>
                  <a:schemeClr val="bg1"/>
                </a:solidFill>
              </a:rPr>
              <a:t>T-Cell</a:t>
            </a:r>
            <a:endParaRPr lang="en-US" sz="2000" dirty="0">
              <a:solidFill>
                <a:schemeClr val="bg1"/>
              </a:solidFill>
            </a:endParaRPr>
          </a:p>
        </p:txBody>
      </p:sp>
      <p:sp>
        <p:nvSpPr>
          <p:cNvPr id="22" name="TextBox 21"/>
          <p:cNvSpPr txBox="1"/>
          <p:nvPr/>
        </p:nvSpPr>
        <p:spPr>
          <a:xfrm>
            <a:off x="3276600" y="1447800"/>
            <a:ext cx="1219200" cy="400110"/>
          </a:xfrm>
          <a:prstGeom prst="rect">
            <a:avLst/>
          </a:prstGeom>
          <a:noFill/>
        </p:spPr>
        <p:txBody>
          <a:bodyPr wrap="square" rtlCol="0">
            <a:spAutoFit/>
          </a:bodyPr>
          <a:lstStyle/>
          <a:p>
            <a:r>
              <a:rPr lang="en-US" sz="2000" dirty="0" smtClean="0">
                <a:solidFill>
                  <a:schemeClr val="bg1"/>
                </a:solidFill>
              </a:rPr>
              <a:t>B- Cell</a:t>
            </a:r>
            <a:endParaRPr lang="en-US" sz="2000" dirty="0">
              <a:solidFill>
                <a:schemeClr val="bg1"/>
              </a:solidFill>
            </a:endParaRPr>
          </a:p>
        </p:txBody>
      </p:sp>
      <p:sp>
        <p:nvSpPr>
          <p:cNvPr id="23" name="TextBox 22"/>
          <p:cNvSpPr txBox="1"/>
          <p:nvPr/>
        </p:nvSpPr>
        <p:spPr>
          <a:xfrm>
            <a:off x="4495800" y="1524000"/>
            <a:ext cx="1524000" cy="400110"/>
          </a:xfrm>
          <a:prstGeom prst="rect">
            <a:avLst/>
          </a:prstGeom>
          <a:noFill/>
        </p:spPr>
        <p:txBody>
          <a:bodyPr wrap="square" rtlCol="0">
            <a:spAutoFit/>
          </a:bodyPr>
          <a:lstStyle/>
          <a:p>
            <a:r>
              <a:rPr lang="en-US" sz="2000" dirty="0" smtClean="0">
                <a:solidFill>
                  <a:schemeClr val="bg1"/>
                </a:solidFill>
              </a:rPr>
              <a:t>Plasma cell</a:t>
            </a:r>
            <a:endParaRPr lang="en-US" sz="2000" dirty="0">
              <a:solidFill>
                <a:schemeClr val="bg1"/>
              </a:solidFill>
            </a:endParaRPr>
          </a:p>
        </p:txBody>
      </p:sp>
      <p:sp>
        <p:nvSpPr>
          <p:cNvPr id="24" name="TextBox 23"/>
          <p:cNvSpPr txBox="1"/>
          <p:nvPr/>
        </p:nvSpPr>
        <p:spPr>
          <a:xfrm>
            <a:off x="5943600" y="1524000"/>
            <a:ext cx="1447800" cy="400110"/>
          </a:xfrm>
          <a:prstGeom prst="rect">
            <a:avLst/>
          </a:prstGeom>
          <a:noFill/>
        </p:spPr>
        <p:txBody>
          <a:bodyPr wrap="square" rtlCol="0">
            <a:spAutoFit/>
          </a:bodyPr>
          <a:lstStyle/>
          <a:p>
            <a:r>
              <a:rPr lang="en-US" sz="2000" dirty="0" smtClean="0">
                <a:solidFill>
                  <a:schemeClr val="bg1"/>
                </a:solidFill>
              </a:rPr>
              <a:t>Antibodies</a:t>
            </a:r>
            <a:endParaRPr lang="en-US" sz="2000" dirty="0">
              <a:solidFill>
                <a:schemeClr val="bg1"/>
              </a:solidFill>
            </a:endParaRPr>
          </a:p>
        </p:txBody>
      </p:sp>
      <p:sp>
        <p:nvSpPr>
          <p:cNvPr id="25" name="TextBox 24"/>
          <p:cNvSpPr txBox="1"/>
          <p:nvPr/>
        </p:nvSpPr>
        <p:spPr>
          <a:xfrm>
            <a:off x="7391400" y="1524000"/>
            <a:ext cx="1219200" cy="400110"/>
          </a:xfrm>
          <a:prstGeom prst="rect">
            <a:avLst/>
          </a:prstGeom>
          <a:noFill/>
        </p:spPr>
        <p:txBody>
          <a:bodyPr wrap="square" rtlCol="0">
            <a:spAutoFit/>
          </a:bodyPr>
          <a:lstStyle/>
          <a:p>
            <a:r>
              <a:rPr lang="en-US" sz="2000" dirty="0" smtClean="0">
                <a:solidFill>
                  <a:schemeClr val="bg1"/>
                </a:solidFill>
              </a:rPr>
              <a:t>Antigens</a:t>
            </a:r>
            <a:endParaRPr lang="en-US" sz="2000" dirty="0">
              <a:solidFill>
                <a:schemeClr val="bg1"/>
              </a:solidFill>
            </a:endParaRPr>
          </a:p>
        </p:txBody>
      </p:sp>
      <p:sp>
        <p:nvSpPr>
          <p:cNvPr id="31" name="TextBox 30"/>
          <p:cNvSpPr txBox="1"/>
          <p:nvPr/>
        </p:nvSpPr>
        <p:spPr>
          <a:xfrm>
            <a:off x="609600" y="228600"/>
            <a:ext cx="2057400" cy="369332"/>
          </a:xfrm>
          <a:prstGeom prst="rect">
            <a:avLst/>
          </a:prstGeom>
          <a:noFill/>
        </p:spPr>
        <p:txBody>
          <a:bodyPr wrap="square" rtlCol="0">
            <a:spAutoFit/>
          </a:bodyPr>
          <a:lstStyle/>
          <a:p>
            <a:r>
              <a:rPr lang="en-US" dirty="0" smtClean="0"/>
              <a:t>Folded view&gt;&gt;</a:t>
            </a:r>
            <a:endParaRPr lang="en-US" dirty="0"/>
          </a:p>
        </p:txBody>
      </p:sp>
      <p:sp>
        <p:nvSpPr>
          <p:cNvPr id="33" name="TextBox 32"/>
          <p:cNvSpPr txBox="1"/>
          <p:nvPr/>
        </p:nvSpPr>
        <p:spPr>
          <a:xfrm>
            <a:off x="7467600" y="3200400"/>
            <a:ext cx="1219200" cy="2000548"/>
          </a:xfrm>
          <a:prstGeom prst="rect">
            <a:avLst/>
          </a:prstGeom>
          <a:noFill/>
        </p:spPr>
        <p:txBody>
          <a:bodyPr wrap="square" rtlCol="0">
            <a:spAutoFit/>
          </a:bodyPr>
          <a:lstStyle/>
          <a:p>
            <a:r>
              <a:rPr lang="en-US" sz="2000" dirty="0" smtClean="0">
                <a:solidFill>
                  <a:schemeClr val="bg1"/>
                </a:solidFill>
              </a:rPr>
              <a:t>Trigger immune response in the body.</a:t>
            </a:r>
          </a:p>
          <a:p>
            <a:endParaRPr lang="en-US" sz="2400" dirty="0">
              <a:solidFill>
                <a:schemeClr val="bg1"/>
              </a:solidFill>
            </a:endParaRPr>
          </a:p>
        </p:txBody>
      </p:sp>
      <p:sp>
        <p:nvSpPr>
          <p:cNvPr id="34" name="TextBox 33"/>
          <p:cNvSpPr txBox="1"/>
          <p:nvPr/>
        </p:nvSpPr>
        <p:spPr>
          <a:xfrm>
            <a:off x="5943600" y="3276600"/>
            <a:ext cx="1600200" cy="2308324"/>
          </a:xfrm>
          <a:prstGeom prst="rect">
            <a:avLst/>
          </a:prstGeom>
          <a:noFill/>
        </p:spPr>
        <p:txBody>
          <a:bodyPr wrap="square" rtlCol="0">
            <a:spAutoFit/>
          </a:bodyPr>
          <a:lstStyle/>
          <a:p>
            <a:r>
              <a:rPr lang="en-US" sz="2000" dirty="0" smtClean="0">
                <a:solidFill>
                  <a:schemeClr val="bg1"/>
                </a:solidFill>
              </a:rPr>
              <a:t>Protein that are produced to label the </a:t>
            </a:r>
            <a:r>
              <a:rPr lang="en-US" dirty="0" smtClean="0">
                <a:solidFill>
                  <a:schemeClr val="bg1"/>
                </a:solidFill>
              </a:rPr>
              <a:t>antigens</a:t>
            </a:r>
            <a:r>
              <a:rPr lang="en-US" sz="2000" dirty="0" smtClean="0">
                <a:solidFill>
                  <a:schemeClr val="bg1"/>
                </a:solidFill>
              </a:rPr>
              <a:t> on the pathogen “Attack this!”</a:t>
            </a:r>
          </a:p>
          <a:p>
            <a:endParaRPr lang="en-US" sz="2400" dirty="0">
              <a:solidFill>
                <a:schemeClr val="bg1"/>
              </a:solidFill>
            </a:endParaRPr>
          </a:p>
        </p:txBody>
      </p:sp>
      <p:sp>
        <p:nvSpPr>
          <p:cNvPr id="35" name="TextBox 34"/>
          <p:cNvSpPr txBox="1"/>
          <p:nvPr/>
        </p:nvSpPr>
        <p:spPr>
          <a:xfrm>
            <a:off x="76200" y="3048000"/>
            <a:ext cx="1752600" cy="3293209"/>
          </a:xfrm>
          <a:prstGeom prst="rect">
            <a:avLst/>
          </a:prstGeom>
          <a:noFill/>
        </p:spPr>
        <p:txBody>
          <a:bodyPr wrap="square" rtlCol="0">
            <a:spAutoFit/>
          </a:bodyPr>
          <a:lstStyle/>
          <a:p>
            <a:r>
              <a:rPr lang="en-US" sz="2000" dirty="0" smtClean="0">
                <a:solidFill>
                  <a:schemeClr val="bg1"/>
                </a:solidFill>
                <a:latin typeface="Times" charset="0"/>
              </a:rPr>
              <a:t>white blood cells that provide the first defense against pathogens that have managed to enter the </a:t>
            </a:r>
            <a:r>
              <a:rPr lang="en-US" sz="2400" dirty="0" smtClean="0">
                <a:solidFill>
                  <a:schemeClr val="bg1"/>
                </a:solidFill>
                <a:latin typeface="Times" charset="0"/>
              </a:rPr>
              <a:t>tissues.</a:t>
            </a:r>
            <a:endParaRPr lang="en-US" sz="2400" b="1" dirty="0" smtClean="0">
              <a:solidFill>
                <a:schemeClr val="bg1"/>
              </a:solidFill>
              <a:latin typeface="Times" charset="0"/>
            </a:endParaRPr>
          </a:p>
          <a:p>
            <a:endParaRPr lang="en-US" sz="2400" dirty="0">
              <a:solidFill>
                <a:schemeClr val="bg1"/>
              </a:solidFill>
            </a:endParaRPr>
          </a:p>
        </p:txBody>
      </p:sp>
      <p:sp>
        <p:nvSpPr>
          <p:cNvPr id="41" name="TextBox 40"/>
          <p:cNvSpPr txBox="1"/>
          <p:nvPr/>
        </p:nvSpPr>
        <p:spPr>
          <a:xfrm>
            <a:off x="1828800" y="3505200"/>
            <a:ext cx="1447800" cy="1631216"/>
          </a:xfrm>
          <a:prstGeom prst="rect">
            <a:avLst/>
          </a:prstGeom>
          <a:noFill/>
        </p:spPr>
        <p:txBody>
          <a:bodyPr wrap="square" rtlCol="0">
            <a:spAutoFit/>
          </a:bodyPr>
          <a:lstStyle/>
          <a:p>
            <a:r>
              <a:rPr lang="en-US" sz="2000" dirty="0" smtClean="0">
                <a:solidFill>
                  <a:schemeClr val="bg1"/>
                </a:solidFill>
              </a:rPr>
              <a:t>Bind to the macrophage and triggers B-Cells</a:t>
            </a:r>
            <a:endParaRPr lang="en-US" sz="2000" dirty="0">
              <a:solidFill>
                <a:schemeClr val="bg1"/>
              </a:solidFill>
            </a:endParaRPr>
          </a:p>
        </p:txBody>
      </p:sp>
      <p:sp>
        <p:nvSpPr>
          <p:cNvPr id="43" name="TextBox 42"/>
          <p:cNvSpPr txBox="1"/>
          <p:nvPr/>
        </p:nvSpPr>
        <p:spPr>
          <a:xfrm>
            <a:off x="3200400" y="3048000"/>
            <a:ext cx="1143000" cy="1015663"/>
          </a:xfrm>
          <a:prstGeom prst="rect">
            <a:avLst/>
          </a:prstGeom>
          <a:noFill/>
        </p:spPr>
        <p:txBody>
          <a:bodyPr wrap="square" rtlCol="0">
            <a:spAutoFit/>
          </a:bodyPr>
          <a:lstStyle/>
          <a:p>
            <a:r>
              <a:rPr lang="en-US" sz="2000" dirty="0" smtClean="0">
                <a:solidFill>
                  <a:schemeClr val="bg1"/>
                </a:solidFill>
              </a:rPr>
              <a:t>Produce Plasma cells</a:t>
            </a:r>
            <a:endParaRPr lang="en-US" sz="2000" dirty="0">
              <a:solidFill>
                <a:schemeClr val="bg1"/>
              </a:solidFill>
            </a:endParaRPr>
          </a:p>
        </p:txBody>
      </p:sp>
      <p:sp>
        <p:nvSpPr>
          <p:cNvPr id="44" name="TextBox 43"/>
          <p:cNvSpPr txBox="1"/>
          <p:nvPr/>
        </p:nvSpPr>
        <p:spPr>
          <a:xfrm>
            <a:off x="4419600" y="3048000"/>
            <a:ext cx="1524000" cy="2554545"/>
          </a:xfrm>
          <a:prstGeom prst="rect">
            <a:avLst/>
          </a:prstGeom>
          <a:noFill/>
        </p:spPr>
        <p:txBody>
          <a:bodyPr wrap="square" rtlCol="0">
            <a:spAutoFit/>
          </a:bodyPr>
          <a:lstStyle/>
          <a:p>
            <a:r>
              <a:rPr lang="en-US" sz="2000" dirty="0" smtClean="0">
                <a:solidFill>
                  <a:schemeClr val="bg1"/>
                </a:solidFill>
              </a:rPr>
              <a:t>Make antibodies. Each plasma cell makes 2000 antibodies per second in the blood</a:t>
            </a:r>
            <a:endParaRPr lang="en-US" sz="2000" dirty="0">
              <a:solidFill>
                <a:schemeClr val="bg1"/>
              </a:solidFill>
            </a:endParaRPr>
          </a:p>
        </p:txBody>
      </p:sp>
      <p:pic>
        <p:nvPicPr>
          <p:cNvPr id="2050" name="Picture 2" descr="http://t1.gstatic.com/images?q=tbn:AiWtuu4ytxz3sM:">
            <a:hlinkClick r:id="rId2"/>
          </p:cNvPr>
          <p:cNvPicPr>
            <a:picLocks noChangeAspect="1" noChangeArrowheads="1"/>
          </p:cNvPicPr>
          <p:nvPr/>
        </p:nvPicPr>
        <p:blipFill>
          <a:blip r:embed="rId3" cstate="print"/>
          <a:srcRect/>
          <a:stretch>
            <a:fillRect/>
          </a:stretch>
        </p:blipFill>
        <p:spPr bwMode="auto">
          <a:xfrm>
            <a:off x="381000" y="762000"/>
            <a:ext cx="1285875" cy="1133476"/>
          </a:xfrm>
          <a:prstGeom prst="rect">
            <a:avLst/>
          </a:prstGeom>
          <a:noFill/>
        </p:spPr>
      </p:pic>
      <p:pic>
        <p:nvPicPr>
          <p:cNvPr id="2052" name="Picture 4" descr="http://www.niaid.nih.gov/SiteCollectionImages/topics/immunesystem/tCells.jpg"/>
          <p:cNvPicPr>
            <a:picLocks noChangeAspect="1" noChangeArrowheads="1"/>
          </p:cNvPicPr>
          <p:nvPr/>
        </p:nvPicPr>
        <p:blipFill>
          <a:blip r:embed="rId4" cstate="print"/>
          <a:srcRect l="12308" t="41337" r="10330" b="5167"/>
          <a:stretch>
            <a:fillRect/>
          </a:stretch>
        </p:blipFill>
        <p:spPr bwMode="auto">
          <a:xfrm>
            <a:off x="1905000" y="609600"/>
            <a:ext cx="1295400" cy="838200"/>
          </a:xfrm>
          <a:prstGeom prst="rect">
            <a:avLst/>
          </a:prstGeom>
          <a:noFill/>
        </p:spPr>
      </p:pic>
      <p:pic>
        <p:nvPicPr>
          <p:cNvPr id="2054" name="Picture 6" descr="http://www.biooncology.com/images/b-cell.jpg"/>
          <p:cNvPicPr>
            <a:picLocks noChangeAspect="1" noChangeArrowheads="1"/>
          </p:cNvPicPr>
          <p:nvPr/>
        </p:nvPicPr>
        <p:blipFill>
          <a:blip r:embed="rId5" cstate="print"/>
          <a:srcRect/>
          <a:stretch>
            <a:fillRect/>
          </a:stretch>
        </p:blipFill>
        <p:spPr bwMode="auto">
          <a:xfrm>
            <a:off x="3352800" y="685800"/>
            <a:ext cx="990600" cy="864347"/>
          </a:xfrm>
          <a:prstGeom prst="rect">
            <a:avLst/>
          </a:prstGeom>
          <a:noFill/>
        </p:spPr>
      </p:pic>
      <p:pic>
        <p:nvPicPr>
          <p:cNvPr id="2056" name="Picture 8" descr="http://myelomablog.com/wp-content/uploads/2008/11/multiple-myeloma-flame-shaped-plasma-cell-100x5-website-arrow.jpg"/>
          <p:cNvPicPr>
            <a:picLocks noChangeAspect="1" noChangeArrowheads="1"/>
          </p:cNvPicPr>
          <p:nvPr/>
        </p:nvPicPr>
        <p:blipFill>
          <a:blip r:embed="rId6" cstate="print"/>
          <a:srcRect l="33980" t="30429" r="35734" b="25399"/>
          <a:stretch>
            <a:fillRect/>
          </a:stretch>
        </p:blipFill>
        <p:spPr bwMode="auto">
          <a:xfrm>
            <a:off x="4648200" y="631902"/>
            <a:ext cx="914400" cy="1003610"/>
          </a:xfrm>
          <a:prstGeom prst="rect">
            <a:avLst/>
          </a:prstGeom>
          <a:noFill/>
        </p:spPr>
      </p:pic>
      <p:pic>
        <p:nvPicPr>
          <p:cNvPr id="2064" name="Picture 16" descr="http://www.cartage.org.lb/en/themes/sciences/lifescience/generalbiology/physiology/LymphaticSystem/Antibodymediated/antigenAB.gif"/>
          <p:cNvPicPr>
            <a:picLocks noChangeAspect="1" noChangeArrowheads="1"/>
          </p:cNvPicPr>
          <p:nvPr/>
        </p:nvPicPr>
        <p:blipFill>
          <a:blip r:embed="rId7" cstate="print"/>
          <a:srcRect/>
          <a:stretch>
            <a:fillRect/>
          </a:stretch>
        </p:blipFill>
        <p:spPr bwMode="auto">
          <a:xfrm>
            <a:off x="6324600" y="609600"/>
            <a:ext cx="1905000" cy="1017622"/>
          </a:xfrm>
          <a:prstGeom prst="rect">
            <a:avLst/>
          </a:prstGeom>
          <a:noFill/>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normAutofit fontScale="90000"/>
          </a:bodyPr>
          <a:lstStyle/>
          <a:p>
            <a:r>
              <a:rPr lang="en-US" sz="3200" dirty="0" smtClean="0"/>
              <a:t>CM – Viruses &amp; Bacteria CH 18</a:t>
            </a:r>
            <a:br>
              <a:rPr lang="en-US" sz="3200" dirty="0" smtClean="0"/>
            </a:br>
            <a:r>
              <a:rPr lang="en-US" sz="3200" dirty="0" smtClean="0"/>
              <a:t>Viral Reproductive Cycles</a:t>
            </a:r>
            <a:endParaRPr lang="en-US" sz="3200" dirty="0"/>
          </a:p>
        </p:txBody>
      </p:sp>
      <p:sp>
        <p:nvSpPr>
          <p:cNvPr id="3" name="Content Placeholder 2"/>
          <p:cNvSpPr>
            <a:spLocks noGrp="1"/>
          </p:cNvSpPr>
          <p:nvPr>
            <p:ph idx="1"/>
          </p:nvPr>
        </p:nvSpPr>
        <p:spPr>
          <a:xfrm>
            <a:off x="0" y="914400"/>
            <a:ext cx="9144000" cy="5486400"/>
          </a:xfrm>
        </p:spPr>
        <p:txBody>
          <a:bodyPr numCol="2">
            <a:normAutofit/>
          </a:bodyPr>
          <a:lstStyle/>
          <a:p>
            <a:r>
              <a:rPr lang="en-US" sz="2400" dirty="0" smtClean="0"/>
              <a:t>Use the following words to fill in the blanks:</a:t>
            </a:r>
          </a:p>
          <a:p>
            <a:r>
              <a:rPr lang="en-US" sz="1800" dirty="0" err="1" smtClean="0"/>
              <a:t>Lytic</a:t>
            </a:r>
            <a:r>
              <a:rPr lang="en-US" sz="1800" dirty="0" smtClean="0"/>
              <a:t> Cycle, </a:t>
            </a:r>
          </a:p>
          <a:p>
            <a:r>
              <a:rPr lang="en-US" sz="1800" dirty="0" smtClean="0"/>
              <a:t>Host Cell</a:t>
            </a:r>
          </a:p>
          <a:p>
            <a:r>
              <a:rPr lang="en-US" sz="1800" dirty="0" smtClean="0"/>
              <a:t>Copies viral genes</a:t>
            </a:r>
          </a:p>
          <a:p>
            <a:r>
              <a:rPr lang="en-US" sz="1800" dirty="0" smtClean="0"/>
              <a:t>Lysogenic cycle</a:t>
            </a:r>
          </a:p>
          <a:p>
            <a:r>
              <a:rPr lang="en-US" sz="1800" dirty="0" smtClean="0"/>
              <a:t>Host cell’s chromosome</a:t>
            </a:r>
          </a:p>
          <a:p>
            <a:r>
              <a:rPr lang="en-US" sz="1800" dirty="0" smtClean="0"/>
              <a:t>A provirus</a:t>
            </a:r>
          </a:p>
          <a:p>
            <a:r>
              <a:rPr lang="en-US" sz="1800" dirty="0" smtClean="0"/>
              <a:t>Alters</a:t>
            </a:r>
          </a:p>
          <a:p>
            <a:r>
              <a:rPr lang="en-US" sz="1800" dirty="0" smtClean="0"/>
              <a:t>Continue</a:t>
            </a:r>
          </a:p>
          <a:p>
            <a:r>
              <a:rPr lang="en-US" sz="1800" dirty="0" smtClean="0"/>
              <a:t>Viral DNA</a:t>
            </a:r>
          </a:p>
          <a:p>
            <a:r>
              <a:rPr lang="en-US" sz="1800" dirty="0" smtClean="0"/>
              <a:t>Replication of host cell</a:t>
            </a:r>
          </a:p>
          <a:p>
            <a:r>
              <a:rPr lang="en-US" sz="1800" dirty="0" smtClean="0"/>
              <a:t>Makes viral protein coat</a:t>
            </a:r>
          </a:p>
          <a:p>
            <a:r>
              <a:rPr lang="en-US" sz="2400" dirty="0" smtClean="0"/>
              <a:t>Write a 3 – 4 sentence</a:t>
            </a:r>
          </a:p>
          <a:p>
            <a:pPr>
              <a:buNone/>
            </a:pPr>
            <a:r>
              <a:rPr lang="en-US" sz="2400" dirty="0" smtClean="0"/>
              <a:t> summary </a:t>
            </a:r>
            <a:endParaRPr lang="en-US" sz="2400" dirty="0"/>
          </a:p>
        </p:txBody>
      </p:sp>
      <p:pic>
        <p:nvPicPr>
          <p:cNvPr id="5" name="Picture 4"/>
          <p:cNvPicPr/>
          <p:nvPr/>
        </p:nvPicPr>
        <p:blipFill>
          <a:blip r:embed="rId2" cstate="print"/>
          <a:srcRect l="20609" t="17422" r="35944" b="12888"/>
          <a:stretch>
            <a:fillRect/>
          </a:stretch>
        </p:blipFill>
        <p:spPr bwMode="auto">
          <a:xfrm>
            <a:off x="3505200" y="1295400"/>
            <a:ext cx="5638799"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 P. 167</a:t>
            </a:r>
            <a:endParaRPr lang="en-US" dirty="0"/>
          </a:p>
        </p:txBody>
      </p:sp>
      <p:sp>
        <p:nvSpPr>
          <p:cNvPr id="3" name="Content Placeholder 2"/>
          <p:cNvSpPr>
            <a:spLocks noGrp="1"/>
          </p:cNvSpPr>
          <p:nvPr>
            <p:ph idx="1"/>
          </p:nvPr>
        </p:nvSpPr>
        <p:spPr>
          <a:xfrm>
            <a:off x="533400" y="762000"/>
            <a:ext cx="8229600" cy="4525963"/>
          </a:xfrm>
        </p:spPr>
        <p:txBody>
          <a:bodyPr>
            <a:normAutofit fontScale="92500" lnSpcReduction="10000"/>
          </a:bodyPr>
          <a:lstStyle/>
          <a:p>
            <a:pPr marL="514350" indent="-514350">
              <a:buFont typeface="+mj-lt"/>
              <a:buAutoNum type="arabicPeriod"/>
            </a:pPr>
            <a:r>
              <a:rPr lang="en-US" dirty="0" smtClean="0"/>
              <a:t>Patient 1 took all their 500mg dosages.  Patient 2 stopped taking doses after dose 4.</a:t>
            </a:r>
          </a:p>
          <a:p>
            <a:pPr marL="514350" indent="-514350">
              <a:buFont typeface="+mj-lt"/>
              <a:buAutoNum type="arabicPeriod"/>
            </a:pPr>
            <a:r>
              <a:rPr lang="en-US" dirty="0" smtClean="0"/>
              <a:t>Patient 2 dose change is due to him/ her not taking the dose.</a:t>
            </a:r>
          </a:p>
          <a:p>
            <a:pPr marL="514350" indent="-514350">
              <a:buFont typeface="+mj-lt"/>
              <a:buAutoNum type="arabicPeriod"/>
            </a:pPr>
            <a:r>
              <a:rPr lang="en-US" dirty="0" smtClean="0"/>
              <a:t>Patient 1 the pathogens deceased except for dose 5 .  Patient 2 the pathogens increased after dose 5 and continued until more dosages were taken.</a:t>
            </a:r>
          </a:p>
          <a:p>
            <a:pPr marL="514350" indent="-514350">
              <a:buFont typeface="+mj-lt"/>
              <a:buAutoNum type="arabicPeriod"/>
            </a:pPr>
            <a:r>
              <a:rPr lang="en-US" dirty="0" smtClean="0"/>
              <a:t>Yes, the more dosages taken the less survival rate of pathogens.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a:t>
            </a:r>
            <a:endParaRPr lang="en-US" dirty="0"/>
          </a:p>
        </p:txBody>
      </p:sp>
      <p:sp>
        <p:nvSpPr>
          <p:cNvPr id="3" name="Content Placeholder 2"/>
          <p:cNvSpPr>
            <a:spLocks noGrp="1"/>
          </p:cNvSpPr>
          <p:nvPr>
            <p:ph idx="1"/>
          </p:nvPr>
        </p:nvSpPr>
        <p:spPr>
          <a:xfrm>
            <a:off x="457200" y="914400"/>
            <a:ext cx="8229600" cy="4525963"/>
          </a:xfrm>
        </p:spPr>
        <p:txBody>
          <a:bodyPr>
            <a:normAutofit fontScale="92500"/>
          </a:bodyPr>
          <a:lstStyle/>
          <a:p>
            <a:pPr marL="514350" indent="-514350">
              <a:buAutoNum type="arabicPeriod" startAt="5"/>
            </a:pPr>
            <a:r>
              <a:rPr lang="en-US" dirty="0" smtClean="0"/>
              <a:t>For Patient 2 the pathogen on day 10 is more resistant to the medication.</a:t>
            </a:r>
          </a:p>
          <a:p>
            <a:pPr marL="514350" indent="-514350">
              <a:buAutoNum type="arabicPeriod" startAt="5"/>
            </a:pPr>
            <a:r>
              <a:rPr lang="en-US" dirty="0" smtClean="0"/>
              <a:t>You must continue to take your medication after you begin to feel better to kill any resistant bacteria.</a:t>
            </a:r>
          </a:p>
          <a:p>
            <a:pPr marL="514350" indent="-514350">
              <a:buAutoNum type="arabicPeriod" startAt="5"/>
            </a:pPr>
            <a:r>
              <a:rPr lang="en-US" dirty="0" smtClean="0"/>
              <a:t>Bacteria is the microorganism, only antibiotics will kill bacteria, not viruses.</a:t>
            </a:r>
          </a:p>
          <a:p>
            <a:pPr marL="514350" indent="-514350">
              <a:buAutoNum type="arabicPeriod" startAt="5"/>
            </a:pPr>
            <a:r>
              <a:rPr lang="en-US" dirty="0" smtClean="0"/>
              <a:t>If Patient 2 takes the drug for the entire treatment then they will not have the infection.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Antibiotic Resistance CH 39.1</a:t>
            </a:r>
            <a:br>
              <a:rPr lang="en-US" sz="2400" dirty="0" smtClean="0"/>
            </a:br>
            <a:r>
              <a:rPr lang="en-US" sz="2400" dirty="0" smtClean="0"/>
              <a:t>1/8 TSW develop an understanding of how Bacteria develop a resistance to antibiotics by completing a worksheet and class discussion. P. 84 NB</a:t>
            </a:r>
            <a:endParaRPr lang="en-US" sz="2400" dirty="0"/>
          </a:p>
        </p:txBody>
      </p:sp>
      <p:sp>
        <p:nvSpPr>
          <p:cNvPr id="3" name="Text Placeholder 2"/>
          <p:cNvSpPr>
            <a:spLocks noGrp="1"/>
          </p:cNvSpPr>
          <p:nvPr>
            <p:ph type="body" idx="1"/>
          </p:nvPr>
        </p:nvSpPr>
        <p:spPr/>
        <p:txBody>
          <a:bodyPr>
            <a:normAutofit fontScale="92500"/>
          </a:bodyPr>
          <a:lstStyle/>
          <a:p>
            <a:r>
              <a:rPr lang="en-US" dirty="0" smtClean="0"/>
              <a:t>Bacteria resistance to Antibiotics</a:t>
            </a:r>
            <a:endParaRPr lang="en-US"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4648200" y="1600200"/>
            <a:ext cx="4041775" cy="3951288"/>
          </a:xfrm>
        </p:spPr>
        <p:txBody>
          <a:bodyPr/>
          <a:lstStyle/>
          <a:p>
            <a:pPr marL="457200" indent="-457200">
              <a:buFont typeface="+mj-lt"/>
              <a:buAutoNum type="arabicPeriod"/>
            </a:pPr>
            <a:r>
              <a:rPr lang="en-US" dirty="0" smtClean="0"/>
              <a:t>Bacteria &amp;Viruses are Pathogens.  Which disease causing agent is treated with antibiotics?</a:t>
            </a:r>
          </a:p>
          <a:p>
            <a:pPr marL="457200" indent="-457200">
              <a:buFont typeface="+mj-lt"/>
              <a:buAutoNum type="arabicPeriod"/>
            </a:pPr>
            <a:r>
              <a:rPr lang="en-US" dirty="0" smtClean="0"/>
              <a:t>Name an example of an antibiotic. </a:t>
            </a:r>
          </a:p>
          <a:p>
            <a:pPr marL="457200" indent="-457200">
              <a:buFont typeface="+mj-lt"/>
              <a:buAutoNum type="arabicPeriod"/>
            </a:pPr>
            <a:r>
              <a:rPr lang="en-US" dirty="0" smtClean="0"/>
              <a:t>What problems can antibiotic resistant bacteria cause? </a:t>
            </a:r>
            <a:endParaRPr lang="en-US" dirty="0"/>
          </a:p>
        </p:txBody>
      </p:sp>
      <p:pic>
        <p:nvPicPr>
          <p:cNvPr id="1026" name="Picture 2" descr="http://textbookofbacteriology.net/themicrobialworld/ResistanceMechanisms.gif"/>
          <p:cNvPicPr>
            <a:picLocks noChangeAspect="1" noChangeArrowheads="1"/>
          </p:cNvPicPr>
          <p:nvPr/>
        </p:nvPicPr>
        <p:blipFill>
          <a:blip r:embed="rId2" cstate="print"/>
          <a:srcRect/>
          <a:stretch>
            <a:fillRect/>
          </a:stretch>
        </p:blipFill>
        <p:spPr bwMode="auto">
          <a:xfrm>
            <a:off x="152400" y="2133600"/>
            <a:ext cx="4343400" cy="4343400"/>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Bacteria build a resistance to antibiotics? P. 84 NB</a:t>
            </a:r>
            <a:endParaRPr lang="en-US" dirty="0"/>
          </a:p>
        </p:txBody>
      </p:sp>
      <p:pic>
        <p:nvPicPr>
          <p:cNvPr id="4" name="Picture 2" descr="http://textbookofbacteriology.net/themicrobialworld/ResistanceMechanisms.gif"/>
          <p:cNvPicPr>
            <a:picLocks noGrp="1" noChangeAspect="1" noChangeArrowheads="1"/>
          </p:cNvPicPr>
          <p:nvPr>
            <p:ph idx="1"/>
          </p:nvPr>
        </p:nvPicPr>
        <p:blipFill>
          <a:blip r:embed="rId2" cstate="print"/>
          <a:srcRect/>
          <a:stretch>
            <a:fillRect/>
          </a:stretch>
        </p:blipFill>
        <p:spPr bwMode="auto">
          <a:xfrm>
            <a:off x="0" y="2057400"/>
            <a:ext cx="3333750" cy="3333750"/>
          </a:xfrm>
          <a:prstGeom prst="rect">
            <a:avLst/>
          </a:prstGeom>
          <a:noFill/>
        </p:spPr>
      </p:pic>
      <p:sp>
        <p:nvSpPr>
          <p:cNvPr id="5" name="TextBox 4"/>
          <p:cNvSpPr txBox="1"/>
          <p:nvPr/>
        </p:nvSpPr>
        <p:spPr>
          <a:xfrm>
            <a:off x="3429000" y="1752600"/>
            <a:ext cx="5562600" cy="3323987"/>
          </a:xfrm>
          <a:prstGeom prst="rect">
            <a:avLst/>
          </a:prstGeom>
          <a:noFill/>
        </p:spPr>
        <p:txBody>
          <a:bodyPr wrap="square" rtlCol="0">
            <a:spAutoFit/>
          </a:bodyPr>
          <a:lstStyle/>
          <a:p>
            <a:r>
              <a:rPr lang="en-US" sz="2400" dirty="0" smtClean="0"/>
              <a:t>1.Antibiotic Degrading Enzymes break up absorbed antibiotics.</a:t>
            </a:r>
          </a:p>
          <a:p>
            <a:r>
              <a:rPr lang="en-US" sz="2400" dirty="0" smtClean="0"/>
              <a:t>2.The Bacteria builds a Efflux Pump to immediately pump out any absorbed antibiotic.</a:t>
            </a:r>
          </a:p>
          <a:p>
            <a:r>
              <a:rPr lang="en-US" sz="2400" dirty="0" smtClean="0"/>
              <a:t>3. Antibiotic altering Enzyme surrounds the absorbed antibiotics and renders it useless &amp; ineffective.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keep skin healthy</a:t>
            </a:r>
            <a:endParaRPr lang="en-US" dirty="0"/>
          </a:p>
        </p:txBody>
      </p:sp>
      <p:sp>
        <p:nvSpPr>
          <p:cNvPr id="3" name="Content Placeholder 2"/>
          <p:cNvSpPr>
            <a:spLocks noGrp="1"/>
          </p:cNvSpPr>
          <p:nvPr>
            <p:ph idx="1"/>
          </p:nvPr>
        </p:nvSpPr>
        <p:spPr>
          <a:xfrm>
            <a:off x="228600" y="1600200"/>
            <a:ext cx="8458200" cy="4525963"/>
          </a:xfrm>
        </p:spPr>
        <p:txBody>
          <a:bodyPr/>
          <a:lstStyle/>
          <a:p>
            <a:r>
              <a:rPr lang="en-US" dirty="0" smtClean="0"/>
              <a:t>Change your pillow case often.</a:t>
            </a:r>
          </a:p>
          <a:p>
            <a:r>
              <a:rPr lang="en-US" dirty="0" smtClean="0"/>
              <a:t>Wash your face at least twice a day</a:t>
            </a:r>
          </a:p>
          <a:p>
            <a:r>
              <a:rPr lang="en-US" dirty="0" smtClean="0"/>
              <a:t>Moisturize with a skin conditioner that has glycerin.</a:t>
            </a:r>
          </a:p>
          <a:p>
            <a:r>
              <a:rPr lang="en-US" dirty="0" smtClean="0"/>
              <a:t>Do not pick at zits.</a:t>
            </a:r>
          </a:p>
          <a:p>
            <a:r>
              <a:rPr lang="en-US" dirty="0" smtClean="0"/>
              <a:t>Exercise to release stress</a:t>
            </a:r>
          </a:p>
          <a:p>
            <a:r>
              <a:rPr lang="en-US" dirty="0" smtClean="0"/>
              <a:t>Regulate hormones</a:t>
            </a:r>
            <a:endParaRPr lang="en-US" dirty="0"/>
          </a:p>
        </p:txBody>
      </p:sp>
      <p:pic>
        <p:nvPicPr>
          <p:cNvPr id="310274" name="Picture 2" descr="https://ssl.gstatic.com/health/33576cb3c325418b82afc7245394d485/ref/graphics/2356.jpg"/>
          <p:cNvPicPr>
            <a:picLocks noChangeAspect="1" noChangeArrowheads="1"/>
          </p:cNvPicPr>
          <p:nvPr/>
        </p:nvPicPr>
        <p:blipFill>
          <a:blip r:embed="rId2" cstate="print"/>
          <a:srcRect/>
          <a:stretch>
            <a:fillRect/>
          </a:stretch>
        </p:blipFill>
        <p:spPr bwMode="auto">
          <a:xfrm>
            <a:off x="4953000" y="3352800"/>
            <a:ext cx="4191000" cy="3095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2400" dirty="0" smtClean="0"/>
              <a:t>Antibiotics and Bacteria Resistance P. 85 NB</a:t>
            </a:r>
            <a:br>
              <a:rPr lang="en-US" sz="2400" dirty="0" smtClean="0"/>
            </a:br>
            <a:r>
              <a:rPr lang="en-US" sz="2400" dirty="0" smtClean="0"/>
              <a:t>Directions: Read the Yellow piece of paper, use the graphs on the back to answer questions 1 – 8.</a:t>
            </a:r>
            <a:endParaRPr lang="en-US" sz="2400" dirty="0"/>
          </a:p>
        </p:txBody>
      </p:sp>
      <p:sp>
        <p:nvSpPr>
          <p:cNvPr id="3" name="Content Placeholder 2"/>
          <p:cNvSpPr>
            <a:spLocks noGrp="1"/>
          </p:cNvSpPr>
          <p:nvPr>
            <p:ph idx="1"/>
          </p:nvPr>
        </p:nvSpPr>
        <p:spPr>
          <a:xfrm>
            <a:off x="0" y="1219200"/>
            <a:ext cx="9144000" cy="5638800"/>
          </a:xfrm>
        </p:spPr>
        <p:txBody>
          <a:bodyPr>
            <a:normAutofit fontScale="40000" lnSpcReduction="20000"/>
          </a:bodyPr>
          <a:lstStyle/>
          <a:p>
            <a:r>
              <a:rPr lang="en-US" sz="5100" dirty="0" smtClean="0"/>
              <a:t>1. </a:t>
            </a:r>
            <a:r>
              <a:rPr lang="en-US" sz="6000" dirty="0" smtClean="0"/>
              <a:t>What is the difference between patient 1 and patient 2 doses received? Which days were different?  </a:t>
            </a:r>
          </a:p>
          <a:p>
            <a:r>
              <a:rPr lang="en-US" sz="6000" dirty="0" smtClean="0">
                <a:solidFill>
                  <a:srgbClr val="FF0000"/>
                </a:solidFill>
              </a:rPr>
              <a:t>Patient 1 was consistent with 500mg, Patient 2 was not consistent, and stopped taking the antibiotics.</a:t>
            </a:r>
            <a:endParaRPr lang="en-US" sz="6000" dirty="0" smtClean="0"/>
          </a:p>
          <a:p>
            <a:r>
              <a:rPr lang="en-US" sz="6000" dirty="0" smtClean="0"/>
              <a:t>2. What might have happened to cause the dose change?  </a:t>
            </a:r>
          </a:p>
          <a:p>
            <a:r>
              <a:rPr lang="en-US" sz="6000" dirty="0" smtClean="0">
                <a:solidFill>
                  <a:srgbClr val="FF0000"/>
                </a:solidFill>
              </a:rPr>
              <a:t>Patient 2 stopped taking the antibiotics because they were feeling better.</a:t>
            </a:r>
          </a:p>
          <a:p>
            <a:r>
              <a:rPr lang="en-US" sz="6000" dirty="0" smtClean="0"/>
              <a:t>3. What is the difference between patient 1 and patient 2 with respect to the percent of pathogen that survived? Explain. </a:t>
            </a:r>
          </a:p>
          <a:p>
            <a:r>
              <a:rPr lang="en-US" sz="6000" dirty="0" smtClean="0">
                <a:solidFill>
                  <a:srgbClr val="FF0000"/>
                </a:solidFill>
              </a:rPr>
              <a:t>Patient 1, no pathogens survived.  Patient 2, the percent of pathogen survival increased to 65%.</a:t>
            </a:r>
          </a:p>
          <a:p>
            <a:r>
              <a:rPr lang="en-US" sz="6000" dirty="0" smtClean="0"/>
              <a:t>4. Is there any correlation between doses taken and percent of pathogen that survives?  </a:t>
            </a:r>
          </a:p>
          <a:p>
            <a:r>
              <a:rPr lang="en-US" sz="6000" dirty="0" smtClean="0">
                <a:solidFill>
                  <a:srgbClr val="FF0000"/>
                </a:solidFill>
              </a:rPr>
              <a:t>Regular dosage will lead to decrease in pathogen survival.</a:t>
            </a:r>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blinds(horizontal)">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blinds(horizontal)">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blinds(horizontal)">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BCCDF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smtClean="0"/>
              <a:t>p. 85 NB</a:t>
            </a:r>
            <a:endParaRPr lang="en-US" dirty="0"/>
          </a:p>
        </p:txBody>
      </p:sp>
      <p:sp>
        <p:nvSpPr>
          <p:cNvPr id="3" name="Content Placeholder 2"/>
          <p:cNvSpPr>
            <a:spLocks noGrp="1"/>
          </p:cNvSpPr>
          <p:nvPr>
            <p:ph idx="1"/>
          </p:nvPr>
        </p:nvSpPr>
        <p:spPr>
          <a:xfrm>
            <a:off x="0" y="457200"/>
            <a:ext cx="9144000" cy="4724400"/>
          </a:xfrm>
        </p:spPr>
        <p:txBody>
          <a:bodyPr>
            <a:normAutofit fontScale="70000" lnSpcReduction="20000"/>
          </a:bodyPr>
          <a:lstStyle/>
          <a:p>
            <a:r>
              <a:rPr lang="en-US" dirty="0" smtClean="0"/>
              <a:t>5. For patient 2, hypothesize how the pathogen at Day 10 is different than at Day 1. </a:t>
            </a:r>
          </a:p>
          <a:p>
            <a:r>
              <a:rPr lang="en-US" dirty="0" smtClean="0">
                <a:solidFill>
                  <a:srgbClr val="FF0000"/>
                </a:solidFill>
              </a:rPr>
              <a:t>The pathogen for patient 2 has become more resistant to the antibiotics.</a:t>
            </a:r>
            <a:endParaRPr lang="en-US" dirty="0" smtClean="0"/>
          </a:p>
          <a:p>
            <a:r>
              <a:rPr lang="en-US" dirty="0" smtClean="0"/>
              <a:t>6. Based on the data above, why do doctors recommend taking all of a medication even if you see symptoms disappear after only a few days of treatment? </a:t>
            </a:r>
          </a:p>
          <a:p>
            <a:r>
              <a:rPr lang="en-US" dirty="0" smtClean="0">
                <a:solidFill>
                  <a:srgbClr val="FF0000"/>
                </a:solidFill>
              </a:rPr>
              <a:t>The pathogens will build a resistance to the antibiotics if they are not taken as directed.</a:t>
            </a:r>
          </a:p>
          <a:p>
            <a:r>
              <a:rPr lang="en-US" dirty="0" smtClean="0"/>
              <a:t>7. If penicillin is an antibiotic, then what microorganism has likely cased the infection? Explain</a:t>
            </a:r>
            <a:r>
              <a:rPr lang="en-US" dirty="0" smtClean="0">
                <a:solidFill>
                  <a:srgbClr val="FF0000"/>
                </a:solidFill>
              </a:rPr>
              <a:t>.  </a:t>
            </a:r>
          </a:p>
          <a:p>
            <a:r>
              <a:rPr lang="en-US" dirty="0" smtClean="0">
                <a:solidFill>
                  <a:srgbClr val="FF0000"/>
                </a:solidFill>
              </a:rPr>
              <a:t>Bacteria.  Viruses do NOT respond to antibiotics.</a:t>
            </a:r>
          </a:p>
          <a:p>
            <a:r>
              <a:rPr lang="en-US" dirty="0" smtClean="0"/>
              <a:t>8. Patient 2 has realized what was happening and got a new stronger antibiotic prescribed by a doctor. If he/she takes the drug for the entire treatment, what might happen? </a:t>
            </a:r>
          </a:p>
          <a:p>
            <a:r>
              <a:rPr lang="en-US" dirty="0" smtClean="0">
                <a:solidFill>
                  <a:srgbClr val="FF0000"/>
                </a:solidFill>
              </a:rPr>
              <a:t>The bacteria will die and the patient will be healthy.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458200" cy="4893647"/>
          </a:xfrm>
          <a:prstGeom prst="rect">
            <a:avLst/>
          </a:prstGeom>
          <a:solidFill>
            <a:srgbClr val="BCCDFC"/>
          </a:solidFill>
        </p:spPr>
        <p:txBody>
          <a:bodyPr wrap="square" rtlCol="0">
            <a:spAutoFit/>
          </a:bodyPr>
          <a:lstStyle/>
          <a:p>
            <a:r>
              <a:rPr lang="en-US" sz="2400" dirty="0" smtClean="0"/>
              <a:t>Online Questions</a:t>
            </a:r>
          </a:p>
          <a:p>
            <a:endParaRPr lang="en-US" sz="2400" dirty="0" smtClean="0"/>
          </a:p>
          <a:p>
            <a:r>
              <a:rPr lang="en-US" sz="2400" dirty="0" smtClean="0"/>
              <a:t>Immune System</a:t>
            </a:r>
          </a:p>
          <a:p>
            <a:pPr marL="342900" indent="-342900">
              <a:buFont typeface="+mj-lt"/>
              <a:buAutoNum type="arabicPeriod"/>
            </a:pPr>
            <a:r>
              <a:rPr lang="en-US" sz="2400" dirty="0" smtClean="0">
                <a:solidFill>
                  <a:srgbClr val="7030A0"/>
                </a:solidFill>
              </a:rPr>
              <a:t>What are antibodies? What cells make them?</a:t>
            </a:r>
          </a:p>
          <a:p>
            <a:pPr marL="342900" indent="-342900">
              <a:buFont typeface="+mj-lt"/>
              <a:buAutoNum type="arabicPeriod"/>
            </a:pPr>
            <a:r>
              <a:rPr lang="en-US" sz="2400" dirty="0" smtClean="0">
                <a:solidFill>
                  <a:srgbClr val="002060"/>
                </a:solidFill>
              </a:rPr>
              <a:t>What is the acquired immune system?</a:t>
            </a:r>
          </a:p>
          <a:p>
            <a:pPr marL="342900" indent="-342900">
              <a:buFont typeface="+mj-lt"/>
              <a:buAutoNum type="arabicPeriod"/>
            </a:pPr>
            <a:r>
              <a:rPr lang="en-US" sz="2400" dirty="0" smtClean="0">
                <a:solidFill>
                  <a:srgbClr val="00B050"/>
                </a:solidFill>
              </a:rPr>
              <a:t>What is innate immune system?</a:t>
            </a:r>
          </a:p>
          <a:p>
            <a:pPr marL="342900" indent="-342900">
              <a:buFont typeface="+mj-lt"/>
              <a:buAutoNum type="arabicPeriod"/>
            </a:pPr>
            <a:endParaRPr lang="en-US" sz="2400" dirty="0" smtClean="0"/>
          </a:p>
          <a:p>
            <a:pPr marL="342900" indent="-342900"/>
            <a:r>
              <a:rPr lang="en-US" sz="2400" dirty="0" smtClean="0"/>
              <a:t>Nervous system</a:t>
            </a:r>
          </a:p>
          <a:p>
            <a:pPr marL="457200" indent="-457200">
              <a:buFont typeface="+mj-lt"/>
              <a:buAutoNum type="arabicPeriod" startAt="4"/>
            </a:pPr>
            <a:r>
              <a:rPr lang="en-US" sz="2400" dirty="0" smtClean="0">
                <a:solidFill>
                  <a:srgbClr val="FFFF00"/>
                </a:solidFill>
              </a:rPr>
              <a:t>What are nerves?</a:t>
            </a:r>
          </a:p>
          <a:p>
            <a:pPr marL="457200" indent="-457200">
              <a:buFont typeface="+mj-lt"/>
              <a:buAutoNum type="arabicPeriod" startAt="4"/>
            </a:pPr>
            <a:r>
              <a:rPr lang="en-US" sz="2400" dirty="0" smtClean="0">
                <a:solidFill>
                  <a:schemeClr val="accent6">
                    <a:lumMod val="75000"/>
                  </a:schemeClr>
                </a:solidFill>
              </a:rPr>
              <a:t>What is the central nervous system?</a:t>
            </a:r>
          </a:p>
          <a:p>
            <a:pPr marL="457200" indent="-457200">
              <a:buFont typeface="+mj-lt"/>
              <a:buAutoNum type="arabicPeriod" startAt="4"/>
            </a:pPr>
            <a:r>
              <a:rPr lang="en-US" sz="2400" dirty="0" smtClean="0">
                <a:solidFill>
                  <a:srgbClr val="FF0000"/>
                </a:solidFill>
              </a:rPr>
              <a:t>What is the peripheral nervous system?</a:t>
            </a:r>
          </a:p>
          <a:p>
            <a:pPr marL="457200" indent="-457200">
              <a:buFont typeface="+mj-lt"/>
              <a:buAutoNum type="arabicPeriod" startAt="4"/>
            </a:pPr>
            <a:r>
              <a:rPr lang="en-US" sz="2400" dirty="0" smtClean="0">
                <a:solidFill>
                  <a:srgbClr val="FF0000"/>
                </a:solidFill>
              </a:rPr>
              <a:t>Pathogen </a:t>
            </a:r>
            <a:r>
              <a:rPr lang="en-US" sz="2400" dirty="0" err="1" smtClean="0">
                <a:solidFill>
                  <a:srgbClr val="FF0000"/>
                </a:solidFill>
              </a:rPr>
              <a:t>resistence</a:t>
            </a:r>
            <a:r>
              <a:rPr lang="en-US" sz="2400" smtClean="0">
                <a:solidFill>
                  <a:srgbClr val="FF0000"/>
                </a:solidFill>
              </a:rPr>
              <a:t> homeostasis </a:t>
            </a:r>
            <a:endParaRPr lang="en-US" sz="2400" dirty="0" smtClean="0">
              <a:solidFill>
                <a:srgbClr val="FF0000"/>
              </a:solidFill>
            </a:endParaRPr>
          </a:p>
          <a:p>
            <a:pPr marL="342900" indent="-342900">
              <a:buFont typeface="+mj-lt"/>
              <a:buAutoNum type="arabicPeriod" startAt="4"/>
            </a:pPr>
            <a:endParaRPr lang="en-US" sz="2400" dirty="0"/>
          </a:p>
        </p:txBody>
      </p:sp>
      <p:pic>
        <p:nvPicPr>
          <p:cNvPr id="3" name="Picture 2" descr="http://library.thinkquest.org/07aug/01207/images/content/ingestion.jpg"/>
          <p:cNvPicPr>
            <a:picLocks noChangeAspect="1" noChangeArrowheads="1"/>
          </p:cNvPicPr>
          <p:nvPr/>
        </p:nvPicPr>
        <p:blipFill>
          <a:blip r:embed="rId2" cstate="print"/>
          <a:srcRect/>
          <a:stretch>
            <a:fillRect/>
          </a:stretch>
        </p:blipFill>
        <p:spPr bwMode="auto">
          <a:xfrm>
            <a:off x="6550640" y="152400"/>
            <a:ext cx="2593360" cy="2057400"/>
          </a:xfrm>
          <a:prstGeom prst="rect">
            <a:avLst/>
          </a:prstGeom>
          <a:noFill/>
        </p:spPr>
      </p:pic>
      <p:pic>
        <p:nvPicPr>
          <p:cNvPr id="329730" name="Picture 2" descr="http://www.hiogolffitness.com/wp-content/uploads/2010/03/exp_human042.jpg"/>
          <p:cNvPicPr>
            <a:picLocks noChangeAspect="1" noChangeArrowheads="1"/>
          </p:cNvPicPr>
          <p:nvPr/>
        </p:nvPicPr>
        <p:blipFill>
          <a:blip r:embed="rId3" cstate="print"/>
          <a:srcRect/>
          <a:stretch>
            <a:fillRect/>
          </a:stretch>
        </p:blipFill>
        <p:spPr bwMode="auto">
          <a:xfrm>
            <a:off x="6837210" y="2209800"/>
            <a:ext cx="2306790" cy="4191000"/>
          </a:xfrm>
          <a:prstGeom prst="rect">
            <a:avLst/>
          </a:prstGeom>
          <a:noFill/>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100" dirty="0" smtClean="0"/>
              <a:t>Immune System CH 39</a:t>
            </a:r>
            <a:r>
              <a:rPr lang="en-US" dirty="0" smtClean="0"/>
              <a:t/>
            </a:r>
            <a:br>
              <a:rPr lang="en-US" dirty="0" smtClean="0"/>
            </a:br>
            <a:r>
              <a:rPr lang="en-US" sz="2700" dirty="0" smtClean="0"/>
              <a:t>1/09 TSW demonstrate knowledge and comprehension of the immune, nervous, skeletal &amp; Integumentary body systems. P. 86NB</a:t>
            </a:r>
            <a:endParaRPr lang="en-US" sz="2700"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Name the main parts of the immune system.</a:t>
            </a:r>
          </a:p>
          <a:p>
            <a:pPr marL="514350" indent="-514350">
              <a:buFont typeface="+mj-lt"/>
              <a:buAutoNum type="arabicPeriod"/>
            </a:pPr>
            <a:r>
              <a:rPr lang="en-US" dirty="0" smtClean="0"/>
              <a:t>Name types of cells that are part of the immune system and where are they made?</a:t>
            </a:r>
          </a:p>
          <a:p>
            <a:pPr marL="514350" indent="-514350">
              <a:buFont typeface="+mj-lt"/>
              <a:buAutoNum type="arabicPeriod"/>
            </a:pPr>
            <a:r>
              <a:rPr lang="en-US" dirty="0" smtClean="0"/>
              <a:t>What is penicillin &amp; why is it not as effective on bacteria as it once was 50 years ago?</a:t>
            </a:r>
          </a:p>
          <a:p>
            <a:pPr marL="514350" indent="-514350">
              <a:buFont typeface="+mj-lt"/>
              <a:buAutoNum type="arabicPeriod"/>
            </a:pPr>
            <a:endParaRPr lang="en-US" dirty="0"/>
          </a:p>
        </p:txBody>
      </p:sp>
      <p:pic>
        <p:nvPicPr>
          <p:cNvPr id="2050" name="Picture 2" descr="http://www.capillarycirculation.com/white_blood_cells.jpg"/>
          <p:cNvPicPr>
            <a:picLocks noChangeAspect="1" noChangeArrowheads="1"/>
          </p:cNvPicPr>
          <p:nvPr/>
        </p:nvPicPr>
        <p:blipFill>
          <a:blip r:embed="rId2" cstate="print"/>
          <a:srcRect/>
          <a:stretch>
            <a:fillRect/>
          </a:stretch>
        </p:blipFill>
        <p:spPr bwMode="auto">
          <a:xfrm>
            <a:off x="0" y="1752600"/>
            <a:ext cx="3148510" cy="2286000"/>
          </a:xfrm>
          <a:prstGeom prst="rect">
            <a:avLst/>
          </a:prstGeom>
          <a:noFill/>
        </p:spPr>
      </p:pic>
      <p:pic>
        <p:nvPicPr>
          <p:cNvPr id="2052" name="Picture 4" descr="http://wamfitandwell.files.wordpress.com/2008/06/vaccine.jpg"/>
          <p:cNvPicPr>
            <a:picLocks noChangeAspect="1" noChangeArrowheads="1"/>
          </p:cNvPicPr>
          <p:nvPr/>
        </p:nvPicPr>
        <p:blipFill>
          <a:blip r:embed="rId3" cstate="print"/>
          <a:srcRect/>
          <a:stretch>
            <a:fillRect/>
          </a:stretch>
        </p:blipFill>
        <p:spPr bwMode="auto">
          <a:xfrm>
            <a:off x="0" y="3937000"/>
            <a:ext cx="2914254" cy="2921000"/>
          </a:xfrm>
          <a:prstGeom prst="rect">
            <a:avLst/>
          </a:prstGeom>
          <a:noFill/>
        </p:spPr>
      </p:pic>
      <p:pic>
        <p:nvPicPr>
          <p:cNvPr id="2054" name="Picture 6" descr="http://t2.gstatic.com/images?q=tbn:cKj6fcHs_E62dM:">
            <a:hlinkClick r:id="rId4"/>
          </p:cNvPr>
          <p:cNvPicPr>
            <a:picLocks noChangeAspect="1" noChangeArrowheads="1"/>
          </p:cNvPicPr>
          <p:nvPr/>
        </p:nvPicPr>
        <p:blipFill>
          <a:blip r:embed="rId5" cstate="print"/>
          <a:srcRect/>
          <a:stretch>
            <a:fillRect/>
          </a:stretch>
        </p:blipFill>
        <p:spPr bwMode="auto">
          <a:xfrm>
            <a:off x="2514600" y="4879731"/>
            <a:ext cx="2057400" cy="1978269"/>
          </a:xfrm>
          <a:prstGeom prst="rect">
            <a:avLst/>
          </a:prstGeom>
          <a:noFill/>
        </p:spPr>
      </p:pic>
      <p:sp>
        <p:nvSpPr>
          <p:cNvPr id="8" name="TextBox 7"/>
          <p:cNvSpPr txBox="1"/>
          <p:nvPr/>
        </p:nvSpPr>
        <p:spPr>
          <a:xfrm>
            <a:off x="3048000" y="4495800"/>
            <a:ext cx="1371600" cy="381000"/>
          </a:xfrm>
          <a:prstGeom prst="rect">
            <a:avLst/>
          </a:prstGeom>
          <a:noFill/>
        </p:spPr>
        <p:txBody>
          <a:bodyPr wrap="square" rtlCol="0">
            <a:spAutoFit/>
          </a:bodyPr>
          <a:lstStyle/>
          <a:p>
            <a:r>
              <a:rPr lang="en-US" dirty="0" smtClean="0"/>
              <a:t>MRSA</a:t>
            </a:r>
            <a:endParaRPr lang="en-US" dirty="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0" y="58847"/>
            <a:ext cx="9144000" cy="5693866"/>
          </a:xfrm>
          <a:prstGeom prst="rect">
            <a:avLst/>
          </a:prstGeom>
        </p:spPr>
        <p:txBody>
          <a:bodyPr wrap="square">
            <a:spAutoFit/>
          </a:bodyPr>
          <a:lstStyle/>
          <a:p>
            <a:r>
              <a:rPr lang="en-US" sz="2800" dirty="0" smtClean="0"/>
              <a:t>Antibody &amp; Cellular Immunity Basic Concepts 39.2 P. 169 NB</a:t>
            </a:r>
          </a:p>
          <a:p>
            <a:endParaRPr lang="en-US" sz="2800" dirty="0" smtClean="0"/>
          </a:p>
          <a:p>
            <a:r>
              <a:rPr lang="en-US" sz="2800" dirty="0" smtClean="0"/>
              <a:t>1. Non-self antigens are protein recognized by the body as foreign substances.</a:t>
            </a:r>
          </a:p>
          <a:p>
            <a:pPr marL="342900" indent="-342900">
              <a:buAutoNum type="arabicPeriod" startAt="2"/>
            </a:pPr>
            <a:r>
              <a:rPr lang="en-US" sz="2800" dirty="0" smtClean="0"/>
              <a:t>Antibody immunity protects the body by first attacking the invading pathogen.  Then antibodies specific to that invading antigen are produced.  </a:t>
            </a:r>
          </a:p>
          <a:p>
            <a:r>
              <a:rPr lang="en-US" sz="2800" dirty="0" smtClean="0"/>
              <a:t>3. T &amp; B cells are lymphocytes. T cells are produced in the Bone Marrow, and mature in the Thymus Gland and send messages to B Cells.  B cells are produced and mature in the bone marrow, and produce plasma cells that produce antibodies. T cell do not form antibodies.</a:t>
            </a:r>
          </a:p>
          <a:p>
            <a:r>
              <a:rPr lang="en-US" sz="2800" dirty="0" smtClean="0"/>
              <a:t>4. Cellular Immunity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Antibody &amp; Cellular Immunity Basic Concepts 39.2 P. 169 NB</a:t>
            </a:r>
            <a:br>
              <a:rPr lang="en-US" dirty="0" smtClean="0"/>
            </a:br>
            <a:endParaRPr lang="en-US" dirty="0"/>
          </a:p>
        </p:txBody>
      </p:sp>
      <p:sp>
        <p:nvSpPr>
          <p:cNvPr id="3" name="Content Placeholder 2"/>
          <p:cNvSpPr>
            <a:spLocks noGrp="1"/>
          </p:cNvSpPr>
          <p:nvPr>
            <p:ph idx="1"/>
          </p:nvPr>
        </p:nvSpPr>
        <p:spPr/>
        <p:txBody>
          <a:bodyPr>
            <a:normAutofit fontScale="92500"/>
          </a:bodyPr>
          <a:lstStyle/>
          <a:p>
            <a:pPr>
              <a:buAutoNum type="arabicPeriod" startAt="5"/>
            </a:pPr>
            <a:r>
              <a:rPr lang="en-US" dirty="0" smtClean="0"/>
              <a:t>Memory B and T cells are lymphocytes that are specialized for responding  to a second attack.</a:t>
            </a:r>
          </a:p>
          <a:p>
            <a:pPr>
              <a:buNone/>
            </a:pPr>
            <a:r>
              <a:rPr lang="en-US" dirty="0" smtClean="0"/>
              <a:t>6. Helper T cells are required in the chain of events that leads to antibody production.  They also stimulate the production of </a:t>
            </a:r>
            <a:r>
              <a:rPr lang="en-US" dirty="0" err="1" smtClean="0"/>
              <a:t>cytotoxic</a:t>
            </a:r>
            <a:r>
              <a:rPr lang="en-US" dirty="0" smtClean="0"/>
              <a:t> T (Killer) cells needed for a cellular immune response.</a:t>
            </a:r>
          </a:p>
          <a:p>
            <a:pPr>
              <a:buNone/>
            </a:pPr>
            <a:r>
              <a:rPr lang="en-US" dirty="0" smtClean="0"/>
              <a:t>7.  </a:t>
            </a:r>
            <a:r>
              <a:rPr lang="en-US" dirty="0" err="1" smtClean="0"/>
              <a:t>Cytotoxic</a:t>
            </a:r>
            <a:r>
              <a:rPr lang="en-US" dirty="0" smtClean="0"/>
              <a:t> T (killer) cells bind to infected cells and break through cell walls, causing infected cells to undergo </a:t>
            </a:r>
            <a:r>
              <a:rPr lang="en-US" dirty="0" err="1" smtClean="0"/>
              <a:t>lysis</a:t>
            </a:r>
            <a:r>
              <a:rPr lang="en-US" dirty="0" smtClean="0"/>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80" name="Picture 1048" descr="fig"/>
          <p:cNvPicPr>
            <a:picLocks noChangeAspect="1" noChangeArrowheads="1"/>
          </p:cNvPicPr>
          <p:nvPr/>
        </p:nvPicPr>
        <p:blipFill>
          <a:blip r:embed="rId2" cstate="print"/>
          <a:srcRect/>
          <a:stretch>
            <a:fillRect/>
          </a:stretch>
        </p:blipFill>
        <p:spPr bwMode="auto">
          <a:xfrm>
            <a:off x="838200" y="685800"/>
            <a:ext cx="7010400" cy="5060950"/>
          </a:xfrm>
          <a:prstGeom prst="rect">
            <a:avLst/>
          </a:prstGeom>
          <a:noFill/>
        </p:spPr>
      </p:pic>
      <p:sp>
        <p:nvSpPr>
          <p:cNvPr id="992258" name="Rectangle 1026"/>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2261" name="Picture 1029"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2262"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2263"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2264"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2265" name="Picture 1033"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2266" name="Picture 103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2267" name="Picture 1035"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2268" name="Picture 1036"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2271" name="Rectangle 1039"/>
          <p:cNvSpPr>
            <a:spLocks noChangeArrowheads="1"/>
          </p:cNvSpPr>
          <p:nvPr/>
        </p:nvSpPr>
        <p:spPr bwMode="auto">
          <a:xfrm>
            <a:off x="0" y="9906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1</a:t>
            </a:r>
            <a:endParaRPr lang="en-US" b="1" i="1" dirty="0">
              <a:solidFill>
                <a:schemeClr val="tx2"/>
              </a:solidFill>
              <a:latin typeface="Times" charset="0"/>
            </a:endParaRPr>
          </a:p>
        </p:txBody>
      </p:sp>
      <p:sp>
        <p:nvSpPr>
          <p:cNvPr id="992272" name="Rectangle 1040"/>
          <p:cNvSpPr>
            <a:spLocks noChangeArrowheads="1"/>
          </p:cNvSpPr>
          <p:nvPr/>
        </p:nvSpPr>
        <p:spPr bwMode="auto">
          <a:xfrm>
            <a:off x="0" y="39624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3</a:t>
            </a:r>
            <a:endParaRPr lang="en-US" b="1" i="1" dirty="0">
              <a:solidFill>
                <a:schemeClr val="tx2"/>
              </a:solidFill>
              <a:latin typeface="Times" charset="0"/>
            </a:endParaRPr>
          </a:p>
        </p:txBody>
      </p:sp>
      <p:sp>
        <p:nvSpPr>
          <p:cNvPr id="992273" name="Rectangle 1041"/>
          <p:cNvSpPr>
            <a:spLocks noChangeArrowheads="1"/>
          </p:cNvSpPr>
          <p:nvPr/>
        </p:nvSpPr>
        <p:spPr bwMode="auto">
          <a:xfrm>
            <a:off x="5410200" y="709613"/>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2</a:t>
            </a:r>
            <a:endParaRPr lang="en-US" b="1" i="1" dirty="0">
              <a:solidFill>
                <a:schemeClr val="bg1"/>
              </a:solidFill>
              <a:latin typeface="Times" charset="0"/>
            </a:endParaRPr>
          </a:p>
        </p:txBody>
      </p:sp>
      <p:sp>
        <p:nvSpPr>
          <p:cNvPr id="992274" name="Rectangle 1042"/>
          <p:cNvSpPr>
            <a:spLocks noChangeArrowheads="1"/>
          </p:cNvSpPr>
          <p:nvPr/>
        </p:nvSpPr>
        <p:spPr bwMode="auto">
          <a:xfrm>
            <a:off x="6053138" y="2719388"/>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4</a:t>
            </a:r>
            <a:endParaRPr lang="en-US" b="1" i="1" dirty="0">
              <a:solidFill>
                <a:schemeClr val="bg1"/>
              </a:solidFill>
              <a:latin typeface="Times" charset="0"/>
            </a:endParaRPr>
          </a:p>
        </p:txBody>
      </p:sp>
      <p:sp>
        <p:nvSpPr>
          <p:cNvPr id="992275" name="Rectangle 1043"/>
          <p:cNvSpPr>
            <a:spLocks noChangeArrowheads="1"/>
          </p:cNvSpPr>
          <p:nvPr/>
        </p:nvSpPr>
        <p:spPr bwMode="auto">
          <a:xfrm>
            <a:off x="2576513" y="633413"/>
            <a:ext cx="1905000" cy="74321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Infectious</a:t>
            </a:r>
          </a:p>
          <a:p>
            <a:pPr marL="342900" indent="-342900">
              <a:lnSpc>
                <a:spcPct val="40000"/>
              </a:lnSpc>
            </a:pPr>
            <a:r>
              <a:rPr lang="en-US" sz="2000" b="1" i="1" dirty="0">
                <a:solidFill>
                  <a:schemeClr val="bg1"/>
                </a:solidFill>
                <a:latin typeface="Times" charset="0"/>
              </a:rPr>
              <a:t>pathogen</a:t>
            </a:r>
          </a:p>
          <a:p>
            <a:pPr marL="342900" indent="-342900">
              <a:lnSpc>
                <a:spcPct val="70000"/>
              </a:lnSpc>
            </a:pPr>
            <a:r>
              <a:rPr lang="en-US" sz="2000" b="1" i="1" dirty="0">
                <a:solidFill>
                  <a:schemeClr val="bg1"/>
                </a:solidFill>
                <a:latin typeface="Times" charset="0"/>
              </a:rPr>
              <a:t>identified</a:t>
            </a:r>
          </a:p>
        </p:txBody>
      </p:sp>
      <p:sp>
        <p:nvSpPr>
          <p:cNvPr id="992276" name="Rectangle 1044"/>
          <p:cNvSpPr>
            <a:spLocks noChangeArrowheads="1"/>
          </p:cNvSpPr>
          <p:nvPr/>
        </p:nvSpPr>
        <p:spPr bwMode="auto">
          <a:xfrm>
            <a:off x="5943600" y="2057400"/>
            <a:ext cx="1981200" cy="83099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Pathogen</a:t>
            </a:r>
            <a:r>
              <a:rPr lang="en-US" sz="2000" b="1" i="1" dirty="0">
                <a:solidFill>
                  <a:schemeClr val="tx1"/>
                </a:solidFill>
                <a:latin typeface="Times" charset="0"/>
              </a:rPr>
              <a:t> </a:t>
            </a:r>
            <a:r>
              <a:rPr lang="en-US" sz="2000" b="1" i="1" dirty="0">
                <a:solidFill>
                  <a:schemeClr val="bg1"/>
                </a:solidFill>
                <a:latin typeface="Times" charset="0"/>
              </a:rPr>
              <a:t>grown</a:t>
            </a:r>
          </a:p>
          <a:p>
            <a:pPr marL="342900" indent="-342900">
              <a:lnSpc>
                <a:spcPct val="40000"/>
              </a:lnSpc>
            </a:pPr>
            <a:r>
              <a:rPr lang="en-US" sz="2000" b="1" i="1" dirty="0">
                <a:solidFill>
                  <a:schemeClr val="bg1"/>
                </a:solidFill>
                <a:latin typeface="Times" charset="0"/>
              </a:rPr>
              <a:t>in</a:t>
            </a:r>
            <a:r>
              <a:rPr lang="en-US" sz="2000" b="1" i="1" dirty="0">
                <a:solidFill>
                  <a:schemeClr val="tx1"/>
                </a:solidFill>
                <a:latin typeface="Times" charset="0"/>
              </a:rPr>
              <a:t> </a:t>
            </a:r>
            <a:r>
              <a:rPr lang="en-US" sz="2000" b="1" i="1" dirty="0">
                <a:solidFill>
                  <a:schemeClr val="bg1"/>
                </a:solidFill>
                <a:latin typeface="Times" charset="0"/>
              </a:rPr>
              <a:t>pure</a:t>
            </a:r>
            <a:r>
              <a:rPr lang="en-US" sz="2000" b="1" i="1" dirty="0">
                <a:solidFill>
                  <a:schemeClr val="tx1"/>
                </a:solidFill>
                <a:latin typeface="Times" charset="0"/>
              </a:rPr>
              <a:t> </a:t>
            </a:r>
            <a:r>
              <a:rPr lang="en-US" sz="2000" b="1" i="1" dirty="0">
                <a:solidFill>
                  <a:schemeClr val="bg1"/>
                </a:solidFill>
                <a:latin typeface="Times" charset="0"/>
              </a:rPr>
              <a:t>culture</a:t>
            </a:r>
          </a:p>
        </p:txBody>
      </p:sp>
      <p:sp>
        <p:nvSpPr>
          <p:cNvPr id="992277" name="Rectangle 1045"/>
          <p:cNvSpPr>
            <a:spLocks noChangeArrowheads="1"/>
          </p:cNvSpPr>
          <p:nvPr/>
        </p:nvSpPr>
        <p:spPr bwMode="auto">
          <a:xfrm>
            <a:off x="6705600" y="3200400"/>
            <a:ext cx="2743200"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bg1"/>
                </a:solidFill>
                <a:latin typeface="Times" charset="0"/>
              </a:rPr>
              <a:t>Identical </a:t>
            </a:r>
            <a:r>
              <a:rPr lang="en-US" sz="2000" b="1" i="1" dirty="0">
                <a:latin typeface="Times" charset="0"/>
              </a:rPr>
              <a:t>pathogen</a:t>
            </a:r>
          </a:p>
          <a:p>
            <a:pPr marL="342900" indent="-342900">
              <a:lnSpc>
                <a:spcPct val="40000"/>
              </a:lnSpc>
            </a:pPr>
            <a:r>
              <a:rPr lang="en-US" sz="2000" b="1" i="1" dirty="0">
                <a:solidFill>
                  <a:schemeClr val="bg1"/>
                </a:solidFill>
                <a:latin typeface="Times" charset="0"/>
              </a:rPr>
              <a:t>identified</a:t>
            </a:r>
          </a:p>
        </p:txBody>
      </p:sp>
      <p:sp>
        <p:nvSpPr>
          <p:cNvPr id="992278" name="Rectangle 1046"/>
          <p:cNvSpPr>
            <a:spLocks noChangeArrowheads="1"/>
          </p:cNvSpPr>
          <p:nvPr/>
        </p:nvSpPr>
        <p:spPr bwMode="auto">
          <a:xfrm>
            <a:off x="4724400" y="5715000"/>
            <a:ext cx="2286000" cy="609600"/>
          </a:xfrm>
          <a:prstGeom prst="rect">
            <a:avLst/>
          </a:prstGeom>
          <a:noFill/>
          <a:ln w="9525">
            <a:noFill/>
            <a:miter lim="800000"/>
            <a:headEnd/>
            <a:tailEnd/>
          </a:ln>
          <a:effectLst/>
        </p:spPr>
        <p:txBody>
          <a:bodyPr>
            <a:spAutoFit/>
          </a:bodyPr>
          <a:lstStyle/>
          <a:p>
            <a:pPr marL="342900" indent="-342900"/>
            <a:r>
              <a:rPr lang="en-US" sz="2000" b="1" i="1" dirty="0">
                <a:solidFill>
                  <a:schemeClr val="tx1"/>
                </a:solidFill>
                <a:latin typeface="Times" charset="0"/>
              </a:rPr>
              <a:t>Healthy animal</a:t>
            </a:r>
          </a:p>
          <a:p>
            <a:pPr marL="342900" indent="-342900">
              <a:lnSpc>
                <a:spcPct val="40000"/>
              </a:lnSpc>
            </a:pPr>
            <a:r>
              <a:rPr lang="en-US" sz="2000" b="1" i="1" dirty="0">
                <a:solidFill>
                  <a:schemeClr val="tx1"/>
                </a:solidFill>
                <a:latin typeface="Times" charset="0"/>
              </a:rPr>
              <a:t>becomes sick</a:t>
            </a:r>
          </a:p>
        </p:txBody>
      </p:sp>
      <p:sp>
        <p:nvSpPr>
          <p:cNvPr id="992279" name="Rectangle 1047"/>
          <p:cNvSpPr>
            <a:spLocks noChangeArrowheads="1"/>
          </p:cNvSpPr>
          <p:nvPr/>
        </p:nvSpPr>
        <p:spPr bwMode="auto">
          <a:xfrm>
            <a:off x="0" y="5638800"/>
            <a:ext cx="2957513"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tx1"/>
                </a:solidFill>
                <a:latin typeface="Times" charset="0"/>
              </a:rPr>
              <a:t>Pathogen injected </a:t>
            </a:r>
          </a:p>
          <a:p>
            <a:pPr marL="342900" indent="-342900">
              <a:lnSpc>
                <a:spcPct val="40000"/>
              </a:lnSpc>
            </a:pPr>
            <a:r>
              <a:rPr lang="en-US" sz="2000" b="1" i="1" dirty="0">
                <a:solidFill>
                  <a:schemeClr val="tx1"/>
                </a:solidFill>
                <a:latin typeface="Times" charset="0"/>
              </a:rPr>
              <a:t>into healthy animal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2261"/>
                                        </p:tgtEl>
                                        <p:attrNameLst>
                                          <p:attrName>style.visibility</p:attrName>
                                        </p:attrNameLst>
                                      </p:cBhvr>
                                      <p:to>
                                        <p:strVal val="visible"/>
                                      </p:to>
                                    </p:set>
                                    <p:animEffect transition="in" filter="box(out)">
                                      <p:cBhvr>
                                        <p:cTn id="7" dur="500"/>
                                        <p:tgtEl>
                                          <p:spTgt spid="99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3715" name="Rectangle 3"/>
          <p:cNvSpPr>
            <a:spLocks noChangeArrowheads="1"/>
          </p:cNvSpPr>
          <p:nvPr/>
        </p:nvSpPr>
        <p:spPr bwMode="auto">
          <a:xfrm>
            <a:off x="0" y="1524000"/>
            <a:ext cx="91440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organisms, such as the pathogenic bacterium that causes the sexually transmitted disease </a:t>
            </a:r>
            <a:r>
              <a:rPr lang="en-US" sz="3200" dirty="0">
                <a:solidFill>
                  <a:srgbClr val="FF0066"/>
                </a:solidFill>
                <a:latin typeface="Times" charset="0"/>
              </a:rPr>
              <a:t>syphilis</a:t>
            </a:r>
            <a:r>
              <a:rPr lang="en-US" sz="3200" dirty="0">
                <a:solidFill>
                  <a:schemeClr val="tx1"/>
                </a:solidFill>
                <a:latin typeface="Times" charset="0"/>
              </a:rPr>
              <a:t> (SIH </a:t>
            </a:r>
            <a:r>
              <a:rPr lang="en-US" sz="3200" dirty="0" err="1">
                <a:solidFill>
                  <a:schemeClr val="tx1"/>
                </a:solidFill>
                <a:latin typeface="Times" charset="0"/>
              </a:rPr>
              <a:t>fuh</a:t>
            </a:r>
            <a:r>
              <a:rPr lang="en-US" sz="3200" dirty="0">
                <a:solidFill>
                  <a:schemeClr val="tx1"/>
                </a:solidFill>
                <a:latin typeface="Times" charset="0"/>
              </a:rPr>
              <a:t> </a:t>
            </a:r>
            <a:r>
              <a:rPr lang="en-US" sz="3200" dirty="0" err="1">
                <a:solidFill>
                  <a:schemeClr val="tx1"/>
                </a:solidFill>
                <a:latin typeface="Times" charset="0"/>
              </a:rPr>
              <a:t>lus</a:t>
            </a:r>
            <a:r>
              <a:rPr lang="en-US" sz="3200" dirty="0">
                <a:solidFill>
                  <a:schemeClr val="tx1"/>
                </a:solidFill>
                <a:latin typeface="Times" charset="0"/>
              </a:rPr>
              <a:t>), have never been grown on an artificial medium.</a:t>
            </a:r>
            <a:endParaRPr lang="en-US" sz="3200" i="1" dirty="0">
              <a:solidFill>
                <a:schemeClr val="tx1"/>
              </a:solidFill>
              <a:latin typeface="Times" charset="0"/>
            </a:endParaRPr>
          </a:p>
        </p:txBody>
      </p:sp>
      <p:sp>
        <p:nvSpPr>
          <p:cNvPr id="883716" name="Text Box 4"/>
          <p:cNvSpPr txBox="1">
            <a:spLocks noChangeArrowheads="1"/>
          </p:cNvSpPr>
          <p:nvPr/>
        </p:nvSpPr>
        <p:spPr bwMode="auto">
          <a:xfrm>
            <a:off x="565150" y="914400"/>
            <a:ext cx="636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Exceptions to Koch’s postulates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3725" name="Rectangle 13"/>
          <p:cNvSpPr>
            <a:spLocks noChangeArrowheads="1"/>
          </p:cNvSpPr>
          <p:nvPr/>
        </p:nvSpPr>
        <p:spPr bwMode="auto">
          <a:xfrm>
            <a:off x="0" y="3733800"/>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Viral pathogens also cannot be cultured this way because they multiply only within cells.</a:t>
            </a:r>
            <a:endParaRPr lang="en-US" sz="3200" i="1" dirty="0">
              <a:solidFill>
                <a:schemeClr val="tx1"/>
              </a:solidFill>
              <a:latin typeface="Times" charset="0"/>
            </a:endParaRPr>
          </a:p>
        </p:txBody>
      </p:sp>
      <p:sp>
        <p:nvSpPr>
          <p:cNvPr id="883726" name="Rectangle 14"/>
          <p:cNvSpPr>
            <a:spLocks noChangeArrowheads="1"/>
          </p:cNvSpPr>
          <p:nvPr/>
        </p:nvSpPr>
        <p:spPr bwMode="auto">
          <a:xfrm>
            <a:off x="0" y="4941888"/>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a result, living tissue must be used as a culture medium for viruses.</a:t>
            </a:r>
            <a:endParaRPr lang="en-US" sz="3200" i="1" dirty="0">
              <a:solidFill>
                <a:schemeClr val="tx1"/>
              </a:solidFill>
              <a:latin typeface="Times" charset="0"/>
            </a:endParaRPr>
          </a:p>
        </p:txBody>
      </p:sp>
      <p:pic>
        <p:nvPicPr>
          <p:cNvPr id="883727" name="Picture 15" descr="audio image blue">
            <a:hlinkClick r:id="" action="ppaction://noaction">
              <a:snd r:embed="rId12" name="39-syphilis.WAV"/>
            </a:hlinkClick>
          </p:cNvPr>
          <p:cNvPicPr>
            <a:picLocks noChangeAspect="1" noChangeArrowheads="1"/>
          </p:cNvPicPr>
          <p:nvPr/>
        </p:nvPicPr>
        <p:blipFill>
          <a:blip r:embed="rId13" cstate="print"/>
          <a:srcRect/>
          <a:stretch>
            <a:fillRect/>
          </a:stretch>
        </p:blipFill>
        <p:spPr bwMode="auto">
          <a:xfrm>
            <a:off x="6057900" y="30289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3727"/>
                                        </p:tgtEl>
                                        <p:attrNameLst>
                                          <p:attrName>style.visibility</p:attrName>
                                        </p:attrNameLst>
                                      </p:cBhvr>
                                      <p:to>
                                        <p:strVal val="visible"/>
                                      </p:to>
                                    </p:set>
                                    <p:animEffect transition="in" filter="box(out)">
                                      <p:cBhvr>
                                        <p:cTn id="12" dur="500"/>
                                        <p:tgtEl>
                                          <p:spTgt spid="8837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3725"/>
                                        </p:tgtEl>
                                        <p:attrNameLst>
                                          <p:attrName>style.visibility</p:attrName>
                                        </p:attrNameLst>
                                      </p:cBhvr>
                                      <p:to>
                                        <p:strVal val="visible"/>
                                      </p:to>
                                    </p:set>
                                    <p:animEffect transition="in" filter="box(out)">
                                      <p:cBhvr>
                                        <p:cTn id="17" dur="500"/>
                                        <p:tgtEl>
                                          <p:spTgt spid="8837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3726"/>
                                        </p:tgtEl>
                                        <p:attrNameLst>
                                          <p:attrName>style.visibility</p:attrName>
                                        </p:attrNameLst>
                                      </p:cBhvr>
                                      <p:to>
                                        <p:strVal val="visible"/>
                                      </p:to>
                                    </p:set>
                                    <p:animEffect transition="in" filter="box(out)">
                                      <p:cBhvr>
                                        <p:cTn id="22" dur="500"/>
                                        <p:tgtEl>
                                          <p:spTgt spid="88372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3717"/>
                                        </p:tgtEl>
                                        <p:attrNameLst>
                                          <p:attrName>style.visibility</p:attrName>
                                        </p:attrNameLst>
                                      </p:cBhvr>
                                      <p:to>
                                        <p:strVal val="visible"/>
                                      </p:to>
                                    </p:set>
                                    <p:animEffect transition="in" filter="box(out)">
                                      <p:cBhvr>
                                        <p:cTn id="26"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P spid="883725" grpId="0" autoUpdateAnimBg="0"/>
      <p:bldP spid="883726"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4739" name="Rectangle 3"/>
          <p:cNvSpPr>
            <a:spLocks noChangeArrowheads="1"/>
          </p:cNvSpPr>
          <p:nvPr/>
        </p:nvSpPr>
        <p:spPr bwMode="auto">
          <a:xfrm>
            <a:off x="0" y="1600200"/>
            <a:ext cx="7315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For a disease to continue and spread, there must be a continual source of the disease organisms.</a:t>
            </a:r>
            <a:endParaRPr lang="en-US" sz="3200" i="1" dirty="0">
              <a:solidFill>
                <a:schemeClr val="tx1"/>
              </a:solidFill>
              <a:latin typeface="Times" charset="0"/>
            </a:endParaRPr>
          </a:p>
        </p:txBody>
      </p:sp>
      <p:sp>
        <p:nvSpPr>
          <p:cNvPr id="884740" name="Text Box 4"/>
          <p:cNvSpPr txBox="1">
            <a:spLocks noChangeArrowheads="1"/>
          </p:cNvSpPr>
          <p:nvPr/>
        </p:nvSpPr>
        <p:spPr bwMode="auto">
          <a:xfrm>
            <a:off x="565150" y="914400"/>
            <a:ext cx="6737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Spread of Infectious Diseases</a:t>
            </a:r>
          </a:p>
        </p:txBody>
      </p:sp>
      <p:pic>
        <p:nvPicPr>
          <p:cNvPr id="884742"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4743"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84746"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84749" name="Rectangle 13"/>
          <p:cNvSpPr>
            <a:spLocks noChangeArrowheads="1"/>
          </p:cNvSpPr>
          <p:nvPr/>
        </p:nvSpPr>
        <p:spPr bwMode="auto">
          <a:xfrm>
            <a:off x="0" y="3429000"/>
            <a:ext cx="54864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This source can be either a living organism or an inanimate object on which the pathogen can survive.</a:t>
            </a:r>
            <a:endParaRPr lang="en-US" sz="3200" i="1" dirty="0">
              <a:solidFill>
                <a:schemeClr val="tx1"/>
              </a:solidFill>
              <a:latin typeface="Times" charset="0"/>
            </a:endParaRPr>
          </a:p>
        </p:txBody>
      </p:sp>
      <p:pic>
        <p:nvPicPr>
          <p:cNvPr id="884752" name="Picture 16" descr="C39-04P telephone"/>
          <p:cNvPicPr>
            <a:picLocks noChangeAspect="1" noChangeArrowheads="1"/>
          </p:cNvPicPr>
          <p:nvPr/>
        </p:nvPicPr>
        <p:blipFill>
          <a:blip r:embed="rId11" cstate="print"/>
          <a:srcRect/>
          <a:stretch>
            <a:fillRect/>
          </a:stretch>
        </p:blipFill>
        <p:spPr bwMode="auto">
          <a:xfrm>
            <a:off x="6399212" y="2971800"/>
            <a:ext cx="2744788" cy="3200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9"/>
                                        </p:tgtEl>
                                        <p:attrNameLst>
                                          <p:attrName>style.visibility</p:attrName>
                                        </p:attrNameLst>
                                      </p:cBhvr>
                                      <p:to>
                                        <p:strVal val="visible"/>
                                      </p:to>
                                    </p:set>
                                    <p:animEffect transition="in" filter="box(out)">
                                      <p:cBhvr>
                                        <p:cTn id="12" dur="500"/>
                                        <p:tgtEl>
                                          <p:spTgt spid="8847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52"/>
                                        </p:tgtEl>
                                        <p:attrNameLst>
                                          <p:attrName>style.visibility</p:attrName>
                                        </p:attrNameLst>
                                      </p:cBhvr>
                                      <p:to>
                                        <p:strVal val="visible"/>
                                      </p:to>
                                    </p:set>
                                    <p:animEffect transition="in" filter="box(out)">
                                      <p:cBhvr>
                                        <p:cTn id="16" dur="500"/>
                                        <p:tgtEl>
                                          <p:spTgt spid="884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9"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5763" name="Rectangle 3"/>
          <p:cNvSpPr>
            <a:spLocks noChangeArrowheads="1"/>
          </p:cNvSpPr>
          <p:nvPr/>
        </p:nvSpPr>
        <p:spPr bwMode="auto">
          <a:xfrm>
            <a:off x="0" y="1717675"/>
            <a:ext cx="52578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body can be a reservoir of disease-causing organisms.</a:t>
            </a:r>
            <a:endParaRPr lang="en-US" sz="3200" i="1" dirty="0">
              <a:solidFill>
                <a:schemeClr val="tx1"/>
              </a:solidFill>
              <a:latin typeface="Times" charset="0"/>
            </a:endParaRPr>
          </a:p>
        </p:txBody>
      </p:sp>
      <p:sp>
        <p:nvSpPr>
          <p:cNvPr id="885764"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57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577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5773" name="Rectangle 13"/>
          <p:cNvSpPr>
            <a:spLocks noChangeArrowheads="1"/>
          </p:cNvSpPr>
          <p:nvPr/>
        </p:nvSpPr>
        <p:spPr bwMode="auto">
          <a:xfrm>
            <a:off x="0" y="3505200"/>
            <a:ext cx="480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People may transmit pathogens directly or indirectly to other people.</a:t>
            </a:r>
            <a:endParaRPr lang="en-US" sz="3200" i="1" dirty="0">
              <a:solidFill>
                <a:schemeClr val="tx1"/>
              </a:solidFill>
              <a:latin typeface="Times" charset="0"/>
            </a:endParaRPr>
          </a:p>
        </p:txBody>
      </p:sp>
      <p:pic>
        <p:nvPicPr>
          <p:cNvPr id="885775" name="Picture 15" descr="C39-05P shaking hands"/>
          <p:cNvPicPr>
            <a:picLocks noChangeAspect="1" noChangeArrowheads="1"/>
          </p:cNvPicPr>
          <p:nvPr/>
        </p:nvPicPr>
        <p:blipFill>
          <a:blip r:embed="rId12" cstate="print"/>
          <a:srcRect/>
          <a:stretch>
            <a:fillRect/>
          </a:stretch>
        </p:blipFill>
        <p:spPr bwMode="auto">
          <a:xfrm>
            <a:off x="4572000" y="1714500"/>
            <a:ext cx="4114800" cy="3086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5"/>
                                        </p:tgtEl>
                                        <p:attrNameLst>
                                          <p:attrName>style.visibility</p:attrName>
                                        </p:attrNameLst>
                                      </p:cBhvr>
                                      <p:to>
                                        <p:strVal val="visible"/>
                                      </p:to>
                                    </p:set>
                                    <p:animEffect transition="in" filter="box(out)">
                                      <p:cBhvr>
                                        <p:cTn id="11" dur="500"/>
                                        <p:tgtEl>
                                          <p:spTgt spid="88577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5773"/>
                                        </p:tgtEl>
                                        <p:attrNameLst>
                                          <p:attrName>style.visibility</p:attrName>
                                        </p:attrNameLst>
                                      </p:cBhvr>
                                      <p:to>
                                        <p:strVal val="visible"/>
                                      </p:to>
                                    </p:set>
                                    <p:animEffect transition="in" filter="box(out)">
                                      <p:cBhvr>
                                        <p:cTn id="16" dur="500"/>
                                        <p:tgtEl>
                                          <p:spTgt spid="88577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5765"/>
                                        </p:tgtEl>
                                        <p:attrNameLst>
                                          <p:attrName>style.visibility</p:attrName>
                                        </p:attrNameLst>
                                      </p:cBhvr>
                                      <p:to>
                                        <p:strVal val="visible"/>
                                      </p:to>
                                    </p:set>
                                    <p:animEffect transition="in" filter="box(out)">
                                      <p:cBhvr>
                                        <p:cTn id="20" dur="500"/>
                                        <p:tgtEl>
                                          <p:spTgt spid="88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7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48" name="Picture 24"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94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94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943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9434"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943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9438" name="Text Box 14"/>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9439" name="Text Box 15"/>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9440" name="Text Box 16"/>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9441" name="Text Box 17"/>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9442" name="Line 18"/>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9443" name="Line 19"/>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9444" name="Line 20"/>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9445" name="Line 21"/>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sp>
        <p:nvSpPr>
          <p:cNvPr id="999446" name="Text Box 22"/>
          <p:cNvSpPr txBox="1">
            <a:spLocks noChangeArrowheads="1"/>
          </p:cNvSpPr>
          <p:nvPr/>
        </p:nvSpPr>
        <p:spPr bwMode="auto">
          <a:xfrm>
            <a:off x="4648200" y="2098675"/>
            <a:ext cx="47244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Pus formation usually 	continues until the 		infection subsides.</a:t>
            </a:r>
          </a:p>
        </p:txBody>
      </p:sp>
      <p:sp>
        <p:nvSpPr>
          <p:cNvPr id="999447" name="Text Box 23"/>
          <p:cNvSpPr txBox="1">
            <a:spLocks noChangeArrowheads="1"/>
          </p:cNvSpPr>
          <p:nvPr/>
        </p:nvSpPr>
        <p:spPr bwMode="auto">
          <a:xfrm>
            <a:off x="4648200" y="3886200"/>
            <a:ext cx="449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Eventually, the pus 	is cleared away by 	macrophages.</a:t>
            </a:r>
          </a:p>
        </p:txBody>
      </p:sp>
      <p:pic>
        <p:nvPicPr>
          <p:cNvPr id="999449" name="Picture 2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47"/>
                                        </p:tgtEl>
                                        <p:attrNameLst>
                                          <p:attrName>style.visibility</p:attrName>
                                        </p:attrNameLst>
                                      </p:cBhvr>
                                      <p:to>
                                        <p:strVal val="visible"/>
                                      </p:to>
                                    </p:set>
                                    <p:animEffect transition="in" filter="box(out)">
                                      <p:cBhvr>
                                        <p:cTn id="12" dur="500"/>
                                        <p:tgtEl>
                                          <p:spTgt spid="99944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31"/>
                                        </p:tgtEl>
                                        <p:attrNameLst>
                                          <p:attrName>style.visibility</p:attrName>
                                        </p:attrNameLst>
                                      </p:cBhvr>
                                      <p:to>
                                        <p:strVal val="visible"/>
                                      </p:to>
                                    </p:set>
                                    <p:animEffect transition="in" filter="box(out)">
                                      <p:cBhvr>
                                        <p:cTn id="16" dur="500"/>
                                        <p:tgtEl>
                                          <p:spTgt spid="99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6" grpId="0" autoUpdateAnimBg="0"/>
      <p:bldP spid="999447"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8835" name="Rectangle 3"/>
          <p:cNvSpPr>
            <a:spLocks noChangeArrowheads="1"/>
          </p:cNvSpPr>
          <p:nvPr/>
        </p:nvSpPr>
        <p:spPr bwMode="auto">
          <a:xfrm>
            <a:off x="533400" y="1827213"/>
            <a:ext cx="4800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Animals are other living reservoirs of microorganisms that cause disease in humans.</a:t>
            </a:r>
            <a:endParaRPr lang="en-US" sz="3200" i="1">
              <a:solidFill>
                <a:schemeClr val="tx1"/>
              </a:solidFill>
              <a:latin typeface="Times" charset="0"/>
            </a:endParaRPr>
          </a:p>
        </p:txBody>
      </p:sp>
      <p:sp>
        <p:nvSpPr>
          <p:cNvPr id="888836"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8845" name="Rectangle 13"/>
          <p:cNvSpPr>
            <a:spLocks noChangeArrowheads="1"/>
          </p:cNvSpPr>
          <p:nvPr/>
        </p:nvSpPr>
        <p:spPr bwMode="auto">
          <a:xfrm>
            <a:off x="533400" y="4175125"/>
            <a:ext cx="6858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Some types of influenza, commonly known as the flu, rabies, and Lyme disease are transmitted to humans from animals.</a:t>
            </a:r>
            <a:endParaRPr lang="en-US" sz="3200" i="1">
              <a:solidFill>
                <a:schemeClr val="tx1"/>
              </a:solidFill>
              <a:latin typeface="Times" charset="0"/>
            </a:endParaRPr>
          </a:p>
        </p:txBody>
      </p:sp>
      <p:pic>
        <p:nvPicPr>
          <p:cNvPr id="888847" name="Picture 15" descr="C39-06P cat"/>
          <p:cNvPicPr>
            <a:picLocks noChangeAspect="1" noChangeArrowheads="1"/>
          </p:cNvPicPr>
          <p:nvPr/>
        </p:nvPicPr>
        <p:blipFill>
          <a:blip r:embed="rId12" cstate="print"/>
          <a:srcRect/>
          <a:stretch>
            <a:fillRect/>
          </a:stretch>
        </p:blipFill>
        <p:spPr bwMode="auto">
          <a:xfrm>
            <a:off x="5181600" y="1562100"/>
            <a:ext cx="3505200" cy="26289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7"/>
                                        </p:tgtEl>
                                        <p:attrNameLst>
                                          <p:attrName>style.visibility</p:attrName>
                                        </p:attrNameLst>
                                      </p:cBhvr>
                                      <p:to>
                                        <p:strVal val="visible"/>
                                      </p:to>
                                    </p:set>
                                    <p:animEffect transition="in" filter="box(out)">
                                      <p:cBhvr>
                                        <p:cTn id="11" dur="500"/>
                                        <p:tgtEl>
                                          <p:spTgt spid="88884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8845"/>
                                        </p:tgtEl>
                                        <p:attrNameLst>
                                          <p:attrName>style.visibility</p:attrName>
                                        </p:attrNameLst>
                                      </p:cBhvr>
                                      <p:to>
                                        <p:strVal val="visible"/>
                                      </p:to>
                                    </p:set>
                                    <p:animEffect transition="in" filter="box(out)">
                                      <p:cBhvr>
                                        <p:cTn id="16" dur="500"/>
                                        <p:tgtEl>
                                          <p:spTgt spid="88884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8837"/>
                                        </p:tgtEl>
                                        <p:attrNameLst>
                                          <p:attrName>style.visibility</p:attrName>
                                        </p:attrNameLst>
                                      </p:cBhvr>
                                      <p:to>
                                        <p:strVal val="visible"/>
                                      </p:to>
                                    </p:set>
                                    <p:animEffect transition="in" filter="box(out)">
                                      <p:cBhvr>
                                        <p:cTn id="20"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5523" name="Rectangle 3"/>
          <p:cNvSpPr>
            <a:spLocks noChangeArrowheads="1"/>
          </p:cNvSpPr>
          <p:nvPr/>
        </p:nvSpPr>
        <p:spPr bwMode="auto">
          <a:xfrm>
            <a:off x="533400" y="1793875"/>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Not all microorganisms are pathogenic. In fact, the presence of some microorganisms in your body is beneficial.</a:t>
            </a:r>
            <a:endParaRPr lang="en-US" sz="3200" i="1">
              <a:solidFill>
                <a:schemeClr val="tx1"/>
              </a:solidFill>
              <a:latin typeface="Times" charset="0"/>
            </a:endParaRPr>
          </a:p>
        </p:txBody>
      </p:sp>
      <p:sp>
        <p:nvSpPr>
          <p:cNvPr id="875524" name="Rectangle 4"/>
          <p:cNvSpPr>
            <a:spLocks noChangeArrowheads="1"/>
          </p:cNvSpPr>
          <p:nvPr/>
        </p:nvSpPr>
        <p:spPr bwMode="auto">
          <a:xfrm>
            <a:off x="457200" y="3810000"/>
            <a:ext cx="7866062"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These microorganisms have a symbiotic relationship with your body.</a:t>
            </a:r>
          </a:p>
        </p:txBody>
      </p:sp>
      <p:sp>
        <p:nvSpPr>
          <p:cNvPr id="875525" name="Text Box 5"/>
          <p:cNvSpPr txBox="1">
            <a:spLocks noChangeArrowheads="1"/>
          </p:cNvSpPr>
          <p:nvPr/>
        </p:nvSpPr>
        <p:spPr bwMode="auto">
          <a:xfrm>
            <a:off x="565150" y="914400"/>
            <a:ext cx="6000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What is an infectious disease?</a:t>
            </a:r>
          </a:p>
        </p:txBody>
      </p:sp>
      <p:pic>
        <p:nvPicPr>
          <p:cNvPr id="87552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552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552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552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553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553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5532" name="Picture 12"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75533" name="Picture 13"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24"/>
                                        </p:tgtEl>
                                        <p:attrNameLst>
                                          <p:attrName>style.visibility</p:attrName>
                                        </p:attrNameLst>
                                      </p:cBhvr>
                                      <p:to>
                                        <p:strVal val="visible"/>
                                      </p:to>
                                    </p:set>
                                    <p:animEffect transition="in" filter="box(out)">
                                      <p:cBhvr>
                                        <p:cTn id="12" dur="500"/>
                                        <p:tgtEl>
                                          <p:spTgt spid="87552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5526"/>
                                        </p:tgtEl>
                                        <p:attrNameLst>
                                          <p:attrName>style.visibility</p:attrName>
                                        </p:attrNameLst>
                                      </p:cBhvr>
                                      <p:to>
                                        <p:strVal val="visible"/>
                                      </p:to>
                                    </p:set>
                                    <p:animEffect transition="in" filter="box(out)">
                                      <p:cBhvr>
                                        <p:cTn id="16" dur="500"/>
                                        <p:tgtEl>
                                          <p:spTgt spid="87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24"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309" name="Picture 77" descr="Table39"/>
          <p:cNvPicPr>
            <a:picLocks noChangeAspect="1" noChangeArrowheads="1"/>
          </p:cNvPicPr>
          <p:nvPr/>
        </p:nvPicPr>
        <p:blipFill>
          <a:blip r:embed="rId2" cstate="print"/>
          <a:srcRect/>
          <a:stretch>
            <a:fillRect/>
          </a:stretch>
        </p:blipFill>
        <p:spPr bwMode="auto">
          <a:xfrm>
            <a:off x="685800" y="438150"/>
            <a:ext cx="7772400" cy="5829300"/>
          </a:xfrm>
          <a:prstGeom prst="rect">
            <a:avLst/>
          </a:prstGeom>
          <a:noFill/>
        </p:spPr>
      </p:pic>
      <p:sp>
        <p:nvSpPr>
          <p:cNvPr id="9912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123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123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123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124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124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124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1243" name="Picture 11"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1244" name="Picture 12"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1246" name="Rectangle 14"/>
          <p:cNvSpPr>
            <a:spLocks noChangeArrowheads="1"/>
          </p:cNvSpPr>
          <p:nvPr/>
        </p:nvSpPr>
        <p:spPr bwMode="auto">
          <a:xfrm>
            <a:off x="2057400" y="1066800"/>
            <a:ext cx="4419600" cy="476250"/>
          </a:xfrm>
          <a:prstGeom prst="rect">
            <a:avLst/>
          </a:prstGeom>
          <a:noFill/>
          <a:ln w="9525">
            <a:noFill/>
            <a:miter lim="800000"/>
            <a:headEnd/>
            <a:tailEnd/>
          </a:ln>
          <a:effectLst/>
        </p:spPr>
        <p:txBody>
          <a:bodyPr>
            <a:spAutoFit/>
          </a:bodyPr>
          <a:lstStyle/>
          <a:p>
            <a:pPr marL="342900" indent="-342900"/>
            <a:r>
              <a:rPr lang="en-US" b="1" dirty="0">
                <a:solidFill>
                  <a:schemeClr val="tx1"/>
                </a:solidFill>
                <a:latin typeface="Times" charset="0"/>
              </a:rPr>
              <a:t>Human Infectious Disease</a:t>
            </a:r>
            <a:endParaRPr lang="en-US" b="1" i="1" dirty="0">
              <a:solidFill>
                <a:schemeClr val="tx1"/>
              </a:solidFill>
              <a:latin typeface="Times" charset="0"/>
            </a:endParaRPr>
          </a:p>
        </p:txBody>
      </p:sp>
      <p:sp>
        <p:nvSpPr>
          <p:cNvPr id="991247" name="Rectangle 15"/>
          <p:cNvSpPr>
            <a:spLocks noChangeArrowheads="1"/>
          </p:cNvSpPr>
          <p:nvPr/>
        </p:nvSpPr>
        <p:spPr bwMode="auto">
          <a:xfrm>
            <a:off x="1447800" y="1428750"/>
            <a:ext cx="1200150"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Disease</a:t>
            </a:r>
            <a:endParaRPr lang="en-US" sz="2000" b="1" i="1" dirty="0">
              <a:latin typeface="Times" charset="0"/>
            </a:endParaRPr>
          </a:p>
        </p:txBody>
      </p:sp>
      <p:sp>
        <p:nvSpPr>
          <p:cNvPr id="991248" name="Rectangle 16"/>
          <p:cNvSpPr>
            <a:spLocks noChangeArrowheads="1"/>
          </p:cNvSpPr>
          <p:nvPr/>
        </p:nvSpPr>
        <p:spPr bwMode="auto">
          <a:xfrm>
            <a:off x="2971800" y="1428750"/>
            <a:ext cx="1076325"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Cause</a:t>
            </a:r>
            <a:endParaRPr lang="en-US" sz="2000" b="1" i="1" dirty="0">
              <a:latin typeface="Times" charset="0"/>
            </a:endParaRPr>
          </a:p>
        </p:txBody>
      </p:sp>
      <p:sp>
        <p:nvSpPr>
          <p:cNvPr id="991249" name="Rectangle 17"/>
          <p:cNvSpPr>
            <a:spLocks noChangeArrowheads="1"/>
          </p:cNvSpPr>
          <p:nvPr/>
        </p:nvSpPr>
        <p:spPr bwMode="auto">
          <a:xfrm>
            <a:off x="3962400" y="1447800"/>
            <a:ext cx="3667125" cy="323165"/>
          </a:xfrm>
          <a:prstGeom prst="rect">
            <a:avLst/>
          </a:prstGeom>
          <a:noFill/>
          <a:ln w="9525">
            <a:noFill/>
            <a:miter lim="800000"/>
            <a:headEnd/>
            <a:tailEnd/>
          </a:ln>
          <a:effectLst/>
        </p:spPr>
        <p:txBody>
          <a:bodyPr>
            <a:spAutoFit/>
          </a:bodyPr>
          <a:lstStyle/>
          <a:p>
            <a:pPr marL="342900" indent="-342900"/>
            <a:r>
              <a:rPr lang="en-US" sz="1500" b="1" dirty="0">
                <a:latin typeface="Times" charset="0"/>
              </a:rPr>
              <a:t>Affected Organ System</a:t>
            </a:r>
            <a:endParaRPr lang="en-US" sz="1500" b="1" i="1" dirty="0">
              <a:latin typeface="Times" charset="0"/>
            </a:endParaRPr>
          </a:p>
        </p:txBody>
      </p:sp>
      <p:sp>
        <p:nvSpPr>
          <p:cNvPr id="991250" name="Rectangle 18"/>
          <p:cNvSpPr>
            <a:spLocks noChangeArrowheads="1"/>
          </p:cNvSpPr>
          <p:nvPr/>
        </p:nvSpPr>
        <p:spPr bwMode="auto">
          <a:xfrm>
            <a:off x="6324600" y="1371600"/>
            <a:ext cx="1976437"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Transmission</a:t>
            </a:r>
            <a:endParaRPr lang="en-US" sz="2000" b="1" i="1" dirty="0">
              <a:latin typeface="Times" charset="0"/>
            </a:endParaRPr>
          </a:p>
        </p:txBody>
      </p:sp>
      <p:sp>
        <p:nvSpPr>
          <p:cNvPr id="991251" name="Rectangle 19"/>
          <p:cNvSpPr>
            <a:spLocks noChangeArrowheads="1"/>
          </p:cNvSpPr>
          <p:nvPr/>
        </p:nvSpPr>
        <p:spPr bwMode="auto">
          <a:xfrm>
            <a:off x="1447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Smallpox</a:t>
            </a:r>
            <a:endParaRPr lang="en-US" sz="1800" b="1" i="1" dirty="0">
              <a:latin typeface="Times" charset="0"/>
            </a:endParaRPr>
          </a:p>
        </p:txBody>
      </p:sp>
      <p:sp>
        <p:nvSpPr>
          <p:cNvPr id="991252" name="Rectangle 20"/>
          <p:cNvSpPr>
            <a:spLocks noChangeArrowheads="1"/>
          </p:cNvSpPr>
          <p:nvPr/>
        </p:nvSpPr>
        <p:spPr bwMode="auto">
          <a:xfrm>
            <a:off x="914400" y="2008188"/>
            <a:ext cx="1947863"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Chicken</a:t>
            </a:r>
            <a:r>
              <a:rPr lang="en-US" sz="1800" b="1" dirty="0">
                <a:solidFill>
                  <a:schemeClr val="bg2"/>
                </a:solidFill>
                <a:latin typeface="Times" charset="0"/>
              </a:rPr>
              <a:t> </a:t>
            </a:r>
            <a:r>
              <a:rPr lang="en-US" sz="1800" b="1" dirty="0">
                <a:latin typeface="Times" charset="0"/>
              </a:rPr>
              <a:t>pox</a:t>
            </a:r>
            <a:endParaRPr lang="en-US" sz="1800" b="1" i="1" dirty="0">
              <a:latin typeface="Times" charset="0"/>
            </a:endParaRPr>
          </a:p>
        </p:txBody>
      </p:sp>
      <p:sp>
        <p:nvSpPr>
          <p:cNvPr id="991253" name="Rectangle 21"/>
          <p:cNvSpPr>
            <a:spLocks noChangeArrowheads="1"/>
          </p:cNvSpPr>
          <p:nvPr/>
        </p:nvSpPr>
        <p:spPr bwMode="auto">
          <a:xfrm>
            <a:off x="1428750" y="2312988"/>
            <a:ext cx="143351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Rabies</a:t>
            </a:r>
            <a:endParaRPr lang="en-US" sz="1800" b="1" i="1" dirty="0">
              <a:latin typeface="Times" charset="0"/>
            </a:endParaRPr>
          </a:p>
        </p:txBody>
      </p:sp>
      <p:sp>
        <p:nvSpPr>
          <p:cNvPr id="991254" name="Rectangle 22"/>
          <p:cNvSpPr>
            <a:spLocks noChangeArrowheads="1"/>
          </p:cNvSpPr>
          <p:nvPr/>
        </p:nvSpPr>
        <p:spPr bwMode="auto">
          <a:xfrm>
            <a:off x="914400" y="2617788"/>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Poliomyelitis</a:t>
            </a:r>
            <a:endParaRPr lang="en-US" sz="1800" b="1" i="1" dirty="0">
              <a:latin typeface="Times" charset="0"/>
            </a:endParaRPr>
          </a:p>
        </p:txBody>
      </p:sp>
      <p:sp>
        <p:nvSpPr>
          <p:cNvPr id="991255" name="Rectangle 23"/>
          <p:cNvSpPr>
            <a:spLocks noChangeArrowheads="1"/>
          </p:cNvSpPr>
          <p:nvPr/>
        </p:nvSpPr>
        <p:spPr bwMode="auto">
          <a:xfrm>
            <a:off x="1428750" y="2908300"/>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Colds</a:t>
            </a:r>
            <a:endParaRPr lang="en-US" sz="1800" b="1" i="1" dirty="0">
              <a:latin typeface="Times" charset="0"/>
            </a:endParaRPr>
          </a:p>
        </p:txBody>
      </p:sp>
      <p:sp>
        <p:nvSpPr>
          <p:cNvPr id="991256" name="Rectangle 24"/>
          <p:cNvSpPr>
            <a:spLocks noChangeArrowheads="1"/>
          </p:cNvSpPr>
          <p:nvPr/>
        </p:nvSpPr>
        <p:spPr bwMode="auto">
          <a:xfrm>
            <a:off x="1428750" y="31988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Influenza</a:t>
            </a:r>
            <a:endParaRPr lang="en-US" sz="1800" b="1" i="1" dirty="0">
              <a:latin typeface="Times" charset="0"/>
            </a:endParaRPr>
          </a:p>
        </p:txBody>
      </p:sp>
      <p:sp>
        <p:nvSpPr>
          <p:cNvPr id="991257" name="Rectangle 25"/>
          <p:cNvSpPr>
            <a:spLocks noChangeArrowheads="1"/>
          </p:cNvSpPr>
          <p:nvPr/>
        </p:nvSpPr>
        <p:spPr bwMode="auto">
          <a:xfrm>
            <a:off x="1428750" y="35036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HIV/AIDS</a:t>
            </a:r>
            <a:endParaRPr lang="en-US" sz="1800" b="1" i="1" dirty="0">
              <a:latin typeface="Times" charset="0"/>
            </a:endParaRPr>
          </a:p>
        </p:txBody>
      </p:sp>
      <p:sp>
        <p:nvSpPr>
          <p:cNvPr id="991258" name="Rectangle 26"/>
          <p:cNvSpPr>
            <a:spLocks noChangeArrowheads="1"/>
          </p:cNvSpPr>
          <p:nvPr/>
        </p:nvSpPr>
        <p:spPr bwMode="auto">
          <a:xfrm>
            <a:off x="1428750" y="378936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Hepatitis</a:t>
            </a:r>
            <a:r>
              <a:rPr lang="en-US" sz="1800" b="1" dirty="0">
                <a:solidFill>
                  <a:schemeClr val="bg2"/>
                </a:solidFill>
                <a:latin typeface="Times" charset="0"/>
              </a:rPr>
              <a:t> </a:t>
            </a:r>
            <a:r>
              <a:rPr lang="en-US" sz="1800" b="1" dirty="0">
                <a:latin typeface="Times" charset="0"/>
              </a:rPr>
              <a:t>B</a:t>
            </a:r>
            <a:endParaRPr lang="en-US" sz="1800" b="1" i="1" dirty="0">
              <a:latin typeface="Times" charset="0"/>
            </a:endParaRPr>
          </a:p>
        </p:txBody>
      </p:sp>
      <p:sp>
        <p:nvSpPr>
          <p:cNvPr id="991259" name="Rectangle 27"/>
          <p:cNvSpPr>
            <a:spLocks noChangeArrowheads="1"/>
          </p:cNvSpPr>
          <p:nvPr/>
        </p:nvSpPr>
        <p:spPr bwMode="auto">
          <a:xfrm>
            <a:off x="1428750" y="4079875"/>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Tetanus</a:t>
            </a:r>
            <a:endParaRPr lang="en-US" sz="1800" b="1" i="1" dirty="0">
              <a:latin typeface="Times" charset="0"/>
            </a:endParaRPr>
          </a:p>
        </p:txBody>
      </p:sp>
      <p:sp>
        <p:nvSpPr>
          <p:cNvPr id="991260" name="Rectangle 28"/>
          <p:cNvSpPr>
            <a:spLocks noChangeArrowheads="1"/>
          </p:cNvSpPr>
          <p:nvPr/>
        </p:nvSpPr>
        <p:spPr bwMode="auto">
          <a:xfrm>
            <a:off x="914400" y="4370388"/>
            <a:ext cx="2190750" cy="353943"/>
          </a:xfrm>
          <a:prstGeom prst="rect">
            <a:avLst/>
          </a:prstGeom>
          <a:noFill/>
          <a:ln w="9525">
            <a:noFill/>
            <a:miter lim="800000"/>
            <a:headEnd/>
            <a:tailEnd/>
          </a:ln>
          <a:effectLst/>
        </p:spPr>
        <p:txBody>
          <a:bodyPr wrap="square">
            <a:spAutoFit/>
          </a:bodyPr>
          <a:lstStyle/>
          <a:p>
            <a:pPr marL="342900" indent="-342900"/>
            <a:r>
              <a:rPr lang="en-US" sz="1700" b="1" dirty="0">
                <a:latin typeface="Times" charset="0"/>
              </a:rPr>
              <a:t>Food</a:t>
            </a:r>
            <a:r>
              <a:rPr lang="en-US" sz="1700" b="1" dirty="0">
                <a:solidFill>
                  <a:schemeClr val="bg2"/>
                </a:solidFill>
                <a:latin typeface="Times" charset="0"/>
              </a:rPr>
              <a:t> </a:t>
            </a:r>
            <a:r>
              <a:rPr lang="en-US" sz="1700" b="1" dirty="0">
                <a:latin typeface="Times" charset="0"/>
              </a:rPr>
              <a:t>poisoning</a:t>
            </a:r>
            <a:endParaRPr lang="en-US" sz="1700" b="1" i="1" dirty="0">
              <a:latin typeface="Times" charset="0"/>
            </a:endParaRPr>
          </a:p>
        </p:txBody>
      </p:sp>
      <p:sp>
        <p:nvSpPr>
          <p:cNvPr id="991261" name="Rectangle 29"/>
          <p:cNvSpPr>
            <a:spLocks noChangeArrowheads="1"/>
          </p:cNvSpPr>
          <p:nvPr/>
        </p:nvSpPr>
        <p:spPr bwMode="auto">
          <a:xfrm>
            <a:off x="914400" y="4660900"/>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Strep</a:t>
            </a:r>
            <a:r>
              <a:rPr lang="en-US" sz="1800" b="1" dirty="0">
                <a:solidFill>
                  <a:schemeClr val="bg2"/>
                </a:solidFill>
                <a:latin typeface="Times" charset="0"/>
              </a:rPr>
              <a:t> </a:t>
            </a:r>
            <a:r>
              <a:rPr lang="en-US" sz="1800" b="1" dirty="0">
                <a:latin typeface="Times" charset="0"/>
              </a:rPr>
              <a:t>throat</a:t>
            </a:r>
            <a:endParaRPr lang="en-US" sz="1800" b="1" i="1" dirty="0">
              <a:latin typeface="Times" charset="0"/>
            </a:endParaRPr>
          </a:p>
        </p:txBody>
      </p:sp>
      <p:sp>
        <p:nvSpPr>
          <p:cNvPr id="991262" name="Rectangle 30"/>
          <p:cNvSpPr>
            <a:spLocks noChangeArrowheads="1"/>
          </p:cNvSpPr>
          <p:nvPr/>
        </p:nvSpPr>
        <p:spPr bwMode="auto">
          <a:xfrm>
            <a:off x="1428750" y="4946650"/>
            <a:ext cx="1524000" cy="369332"/>
          </a:xfrm>
          <a:prstGeom prst="rect">
            <a:avLst/>
          </a:prstGeom>
          <a:noFill/>
          <a:ln w="9525">
            <a:noFill/>
            <a:miter lim="800000"/>
            <a:headEnd/>
            <a:tailEnd/>
          </a:ln>
          <a:effectLst/>
        </p:spPr>
        <p:txBody>
          <a:bodyPr>
            <a:spAutoFit/>
          </a:bodyPr>
          <a:lstStyle/>
          <a:p>
            <a:pPr marL="342900" indent="-342900"/>
            <a:r>
              <a:rPr lang="en-US" sz="1800" b="1" dirty="0" err="1">
                <a:latin typeface="Times" charset="0"/>
              </a:rPr>
              <a:t>Diptheria</a:t>
            </a:r>
            <a:endParaRPr lang="en-US" sz="1800" b="1" i="1" dirty="0">
              <a:latin typeface="Times" charset="0"/>
            </a:endParaRPr>
          </a:p>
        </p:txBody>
      </p:sp>
      <p:sp>
        <p:nvSpPr>
          <p:cNvPr id="991263" name="Rectangle 31"/>
          <p:cNvSpPr>
            <a:spLocks noChangeArrowheads="1"/>
          </p:cNvSpPr>
          <p:nvPr/>
        </p:nvSpPr>
        <p:spPr bwMode="auto">
          <a:xfrm>
            <a:off x="990600" y="5237163"/>
            <a:ext cx="19621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Tuberculosis</a:t>
            </a:r>
            <a:endParaRPr lang="en-US" sz="1800" b="1" i="1" dirty="0">
              <a:latin typeface="Times" charset="0"/>
            </a:endParaRPr>
          </a:p>
        </p:txBody>
      </p:sp>
      <p:sp>
        <p:nvSpPr>
          <p:cNvPr id="991264" name="Rectangle 32"/>
          <p:cNvSpPr>
            <a:spLocks noChangeArrowheads="1"/>
          </p:cNvSpPr>
          <p:nvPr/>
        </p:nvSpPr>
        <p:spPr bwMode="auto">
          <a:xfrm>
            <a:off x="838200" y="5556250"/>
            <a:ext cx="2524125"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Spinal</a:t>
            </a:r>
            <a:r>
              <a:rPr lang="en-US" sz="1500" b="1" dirty="0">
                <a:solidFill>
                  <a:schemeClr val="bg2"/>
                </a:solidFill>
                <a:latin typeface="Times" charset="0"/>
              </a:rPr>
              <a:t> </a:t>
            </a:r>
            <a:r>
              <a:rPr lang="en-US" sz="1500" b="1" dirty="0">
                <a:latin typeface="Times" charset="0"/>
              </a:rPr>
              <a:t>meningitis</a:t>
            </a:r>
            <a:endParaRPr lang="en-US" sz="1500" b="1" i="1" dirty="0">
              <a:latin typeface="Times" charset="0"/>
            </a:endParaRPr>
          </a:p>
        </p:txBody>
      </p:sp>
      <p:sp>
        <p:nvSpPr>
          <p:cNvPr id="991265" name="Rectangle 33"/>
          <p:cNvSpPr>
            <a:spLocks noChangeArrowheads="1"/>
          </p:cNvSpPr>
          <p:nvPr/>
        </p:nvSpPr>
        <p:spPr bwMode="auto">
          <a:xfrm>
            <a:off x="2971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6" name="Rectangle 34"/>
          <p:cNvSpPr>
            <a:spLocks noChangeArrowheads="1"/>
          </p:cNvSpPr>
          <p:nvPr/>
        </p:nvSpPr>
        <p:spPr bwMode="auto">
          <a:xfrm>
            <a:off x="2967038" y="20224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7" name="Rectangle 35"/>
          <p:cNvSpPr>
            <a:spLocks noChangeArrowheads="1"/>
          </p:cNvSpPr>
          <p:nvPr/>
        </p:nvSpPr>
        <p:spPr bwMode="auto">
          <a:xfrm>
            <a:off x="2967038" y="23272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8" name="Rectangle 36"/>
          <p:cNvSpPr>
            <a:spLocks noChangeArrowheads="1"/>
          </p:cNvSpPr>
          <p:nvPr/>
        </p:nvSpPr>
        <p:spPr bwMode="auto">
          <a:xfrm>
            <a:off x="2967038" y="2617788"/>
            <a:ext cx="1200150" cy="339725"/>
          </a:xfrm>
          <a:prstGeom prst="rect">
            <a:avLst/>
          </a:prstGeom>
          <a:noFill/>
          <a:ln w="9525">
            <a:noFill/>
            <a:miter lim="800000"/>
            <a:headEnd/>
            <a:tailEnd/>
          </a:ln>
          <a:effectLst/>
        </p:spPr>
        <p:txBody>
          <a:bodyPr>
            <a:spAutoFit/>
          </a:bodyPr>
          <a:lstStyle/>
          <a:p>
            <a:pPr marL="342900" indent="-342900"/>
            <a:r>
              <a:rPr lang="en-US" sz="1800" b="1">
                <a:solidFill>
                  <a:schemeClr val="bg2"/>
                </a:solidFill>
                <a:latin typeface="Times" charset="0"/>
              </a:rPr>
              <a:t>Virus</a:t>
            </a:r>
            <a:endParaRPr lang="en-US" sz="1800" b="1" i="1">
              <a:solidFill>
                <a:schemeClr val="bg2"/>
              </a:solidFill>
              <a:latin typeface="Times" charset="0"/>
            </a:endParaRPr>
          </a:p>
        </p:txBody>
      </p:sp>
      <p:sp>
        <p:nvSpPr>
          <p:cNvPr id="991269" name="Rectangle 37"/>
          <p:cNvSpPr>
            <a:spLocks noChangeArrowheads="1"/>
          </p:cNvSpPr>
          <p:nvPr/>
        </p:nvSpPr>
        <p:spPr bwMode="auto">
          <a:xfrm>
            <a:off x="2967038" y="26241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0" name="Rectangle 38"/>
          <p:cNvSpPr>
            <a:spLocks noChangeArrowheads="1"/>
          </p:cNvSpPr>
          <p:nvPr/>
        </p:nvSpPr>
        <p:spPr bwMode="auto">
          <a:xfrm>
            <a:off x="2967038" y="29083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1" name="Rectangle 39"/>
          <p:cNvSpPr>
            <a:spLocks noChangeArrowheads="1"/>
          </p:cNvSpPr>
          <p:nvPr/>
        </p:nvSpPr>
        <p:spPr bwMode="auto">
          <a:xfrm>
            <a:off x="2967038" y="32083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2" name="Rectangle 40"/>
          <p:cNvSpPr>
            <a:spLocks noChangeArrowheads="1"/>
          </p:cNvSpPr>
          <p:nvPr/>
        </p:nvSpPr>
        <p:spPr bwMode="auto">
          <a:xfrm>
            <a:off x="2967038" y="35036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3" name="Rectangle 41"/>
          <p:cNvSpPr>
            <a:spLocks noChangeArrowheads="1"/>
          </p:cNvSpPr>
          <p:nvPr/>
        </p:nvSpPr>
        <p:spPr bwMode="auto">
          <a:xfrm>
            <a:off x="2967038" y="37941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4" name="Rectangle 42"/>
          <p:cNvSpPr>
            <a:spLocks noChangeArrowheads="1"/>
          </p:cNvSpPr>
          <p:nvPr/>
        </p:nvSpPr>
        <p:spPr bwMode="auto">
          <a:xfrm>
            <a:off x="2967038" y="40798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5" name="Rectangle 43"/>
          <p:cNvSpPr>
            <a:spLocks noChangeArrowheads="1"/>
          </p:cNvSpPr>
          <p:nvPr/>
        </p:nvSpPr>
        <p:spPr bwMode="auto">
          <a:xfrm>
            <a:off x="2967038" y="4370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6" name="Rectangle 44"/>
          <p:cNvSpPr>
            <a:spLocks noChangeArrowheads="1"/>
          </p:cNvSpPr>
          <p:nvPr/>
        </p:nvSpPr>
        <p:spPr bwMode="auto">
          <a:xfrm>
            <a:off x="2967038" y="46609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7" name="Rectangle 45"/>
          <p:cNvSpPr>
            <a:spLocks noChangeArrowheads="1"/>
          </p:cNvSpPr>
          <p:nvPr/>
        </p:nvSpPr>
        <p:spPr bwMode="auto">
          <a:xfrm>
            <a:off x="2967038" y="49514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8" name="Rectangle 46"/>
          <p:cNvSpPr>
            <a:spLocks noChangeArrowheads="1"/>
          </p:cNvSpPr>
          <p:nvPr/>
        </p:nvSpPr>
        <p:spPr bwMode="auto">
          <a:xfrm>
            <a:off x="2967038" y="523716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9" name="Rectangle 47"/>
          <p:cNvSpPr>
            <a:spLocks noChangeArrowheads="1"/>
          </p:cNvSpPr>
          <p:nvPr/>
        </p:nvSpPr>
        <p:spPr bwMode="auto">
          <a:xfrm>
            <a:off x="2967038" y="5513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80" name="Rectangle 48"/>
          <p:cNvSpPr>
            <a:spLocks noChangeArrowheads="1"/>
          </p:cNvSpPr>
          <p:nvPr/>
        </p:nvSpPr>
        <p:spPr bwMode="auto">
          <a:xfrm>
            <a:off x="4110038" y="17240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1" name="Rectangle 49"/>
          <p:cNvSpPr>
            <a:spLocks noChangeArrowheads="1"/>
          </p:cNvSpPr>
          <p:nvPr/>
        </p:nvSpPr>
        <p:spPr bwMode="auto">
          <a:xfrm>
            <a:off x="4110038" y="20224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2" name="Rectangle 50"/>
          <p:cNvSpPr>
            <a:spLocks noChangeArrowheads="1"/>
          </p:cNvSpPr>
          <p:nvPr/>
        </p:nvSpPr>
        <p:spPr bwMode="auto">
          <a:xfrm>
            <a:off x="4110038" y="23272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3" name="Rectangle 51"/>
          <p:cNvSpPr>
            <a:spLocks noChangeArrowheads="1"/>
          </p:cNvSpPr>
          <p:nvPr/>
        </p:nvSpPr>
        <p:spPr bwMode="auto">
          <a:xfrm>
            <a:off x="4110038" y="2617788"/>
            <a:ext cx="2443162"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Nervous </a:t>
            </a:r>
            <a:endParaRPr lang="en-US" sz="1800" b="1" i="1" dirty="0">
              <a:latin typeface="Times" charset="0"/>
            </a:endParaRPr>
          </a:p>
        </p:txBody>
      </p:sp>
      <p:sp>
        <p:nvSpPr>
          <p:cNvPr id="991284" name="Rectangle 52"/>
          <p:cNvSpPr>
            <a:spLocks noChangeArrowheads="1"/>
          </p:cNvSpPr>
          <p:nvPr/>
        </p:nvSpPr>
        <p:spPr bwMode="auto">
          <a:xfrm>
            <a:off x="4110038" y="2908300"/>
            <a:ext cx="2224087" cy="646331"/>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system</a:t>
            </a:r>
            <a:endParaRPr lang="en-US" sz="1800" b="1" i="1" dirty="0">
              <a:solidFill>
                <a:schemeClr val="bg2"/>
              </a:solidFill>
              <a:latin typeface="Times" charset="0"/>
            </a:endParaRPr>
          </a:p>
        </p:txBody>
      </p:sp>
      <p:sp>
        <p:nvSpPr>
          <p:cNvPr id="991285" name="Rectangle 53"/>
          <p:cNvSpPr>
            <a:spLocks noChangeArrowheads="1"/>
          </p:cNvSpPr>
          <p:nvPr/>
        </p:nvSpPr>
        <p:spPr bwMode="auto">
          <a:xfrm>
            <a:off x="4110038" y="3208338"/>
            <a:ext cx="34337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latin typeface="Times" charset="0"/>
            </a:endParaRPr>
          </a:p>
        </p:txBody>
      </p:sp>
      <p:sp>
        <p:nvSpPr>
          <p:cNvPr id="991286" name="Rectangle 54"/>
          <p:cNvSpPr>
            <a:spLocks noChangeArrowheads="1"/>
          </p:cNvSpPr>
          <p:nvPr/>
        </p:nvSpPr>
        <p:spPr bwMode="auto">
          <a:xfrm>
            <a:off x="4110038" y="350361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Immune</a:t>
            </a:r>
            <a:r>
              <a:rPr lang="en-US" sz="1800" b="1" dirty="0">
                <a:solidFill>
                  <a:schemeClr val="bg2"/>
                </a:solidFill>
                <a:latin typeface="Times" charset="0"/>
              </a:rPr>
              <a:t> </a:t>
            </a:r>
            <a:endParaRPr lang="en-US" sz="1800" b="1" i="1" dirty="0">
              <a:latin typeface="Times" charset="0"/>
            </a:endParaRPr>
          </a:p>
        </p:txBody>
      </p:sp>
      <p:sp>
        <p:nvSpPr>
          <p:cNvPr id="991287" name="Rectangle 55"/>
          <p:cNvSpPr>
            <a:spLocks noChangeArrowheads="1"/>
          </p:cNvSpPr>
          <p:nvPr/>
        </p:nvSpPr>
        <p:spPr bwMode="auto">
          <a:xfrm>
            <a:off x="4110038" y="379412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Liver</a:t>
            </a:r>
            <a:endParaRPr lang="en-US" sz="1800" b="1" i="1" dirty="0">
              <a:latin typeface="Times" charset="0"/>
            </a:endParaRPr>
          </a:p>
        </p:txBody>
      </p:sp>
      <p:sp>
        <p:nvSpPr>
          <p:cNvPr id="991288" name="Rectangle 56"/>
          <p:cNvSpPr>
            <a:spLocks noChangeArrowheads="1"/>
          </p:cNvSpPr>
          <p:nvPr/>
        </p:nvSpPr>
        <p:spPr bwMode="auto">
          <a:xfrm>
            <a:off x="4110038" y="407987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9" name="Rectangle 57"/>
          <p:cNvSpPr>
            <a:spLocks noChangeArrowheads="1"/>
          </p:cNvSpPr>
          <p:nvPr/>
        </p:nvSpPr>
        <p:spPr bwMode="auto">
          <a:xfrm>
            <a:off x="4110038" y="4370388"/>
            <a:ext cx="2224087" cy="369332"/>
          </a:xfrm>
          <a:prstGeom prst="rect">
            <a:avLst/>
          </a:prstGeom>
          <a:noFill/>
          <a:ln w="9525">
            <a:noFill/>
            <a:miter lim="800000"/>
            <a:headEnd/>
            <a:tailEnd/>
          </a:ln>
          <a:effectLst/>
        </p:spPr>
        <p:txBody>
          <a:bodyPr>
            <a:spAutoFit/>
          </a:bodyPr>
          <a:lstStyle/>
          <a:p>
            <a:pPr marL="342900" indent="-342900"/>
            <a:r>
              <a:rPr lang="en-US" sz="1800" b="1" dirty="0" smtClean="0">
                <a:latin typeface="Times" charset="0"/>
              </a:rPr>
              <a:t>Digestive</a:t>
            </a:r>
            <a:endParaRPr lang="en-US" sz="1800" b="1" i="1" dirty="0">
              <a:latin typeface="Times" charset="0"/>
            </a:endParaRPr>
          </a:p>
        </p:txBody>
      </p:sp>
      <p:sp>
        <p:nvSpPr>
          <p:cNvPr id="991290" name="Rectangle 58"/>
          <p:cNvSpPr>
            <a:spLocks noChangeArrowheads="1"/>
          </p:cNvSpPr>
          <p:nvPr/>
        </p:nvSpPr>
        <p:spPr bwMode="auto">
          <a:xfrm>
            <a:off x="4110038" y="4660900"/>
            <a:ext cx="38909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solidFill>
                <a:schemeClr val="bg2"/>
              </a:solidFill>
              <a:latin typeface="Times" charset="0"/>
            </a:endParaRPr>
          </a:p>
        </p:txBody>
      </p:sp>
      <p:sp>
        <p:nvSpPr>
          <p:cNvPr id="991291" name="Rectangle 59"/>
          <p:cNvSpPr>
            <a:spLocks noChangeArrowheads="1"/>
          </p:cNvSpPr>
          <p:nvPr/>
        </p:nvSpPr>
        <p:spPr bwMode="auto">
          <a:xfrm>
            <a:off x="4191000" y="4953000"/>
            <a:ext cx="304800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2" name="Rectangle 60"/>
          <p:cNvSpPr>
            <a:spLocks noChangeArrowheads="1"/>
          </p:cNvSpPr>
          <p:nvPr/>
        </p:nvSpPr>
        <p:spPr bwMode="auto">
          <a:xfrm>
            <a:off x="4110038" y="523716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3" name="Rectangle 61"/>
          <p:cNvSpPr>
            <a:spLocks noChangeArrowheads="1"/>
          </p:cNvSpPr>
          <p:nvPr/>
        </p:nvSpPr>
        <p:spPr bwMode="auto">
          <a:xfrm>
            <a:off x="4110038" y="5513388"/>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4" name="Rectangle 62"/>
          <p:cNvSpPr>
            <a:spLocks noChangeArrowheads="1"/>
          </p:cNvSpPr>
          <p:nvPr/>
        </p:nvSpPr>
        <p:spPr bwMode="auto">
          <a:xfrm>
            <a:off x="6110288" y="1719263"/>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5" name="Rectangle 63"/>
          <p:cNvSpPr>
            <a:spLocks noChangeArrowheads="1"/>
          </p:cNvSpPr>
          <p:nvPr/>
        </p:nvSpPr>
        <p:spPr bwMode="auto">
          <a:xfrm>
            <a:off x="6105525" y="20081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6" name="Rectangle 64"/>
          <p:cNvSpPr>
            <a:spLocks noChangeArrowheads="1"/>
          </p:cNvSpPr>
          <p:nvPr/>
        </p:nvSpPr>
        <p:spPr bwMode="auto">
          <a:xfrm>
            <a:off x="6105525" y="23129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Animal</a:t>
            </a:r>
            <a:r>
              <a:rPr lang="en-US" sz="1800" b="1" dirty="0">
                <a:solidFill>
                  <a:schemeClr val="bg2"/>
                </a:solidFill>
                <a:latin typeface="Times" charset="0"/>
              </a:rPr>
              <a:t> </a:t>
            </a:r>
            <a:r>
              <a:rPr lang="en-US" sz="1800" b="1" dirty="0">
                <a:latin typeface="Times" charset="0"/>
              </a:rPr>
              <a:t>bite</a:t>
            </a:r>
            <a:endParaRPr lang="en-US" sz="1800" b="1" i="1" dirty="0">
              <a:latin typeface="Times" charset="0"/>
            </a:endParaRPr>
          </a:p>
        </p:txBody>
      </p:sp>
      <p:sp>
        <p:nvSpPr>
          <p:cNvPr id="991297" name="Rectangle 65"/>
          <p:cNvSpPr>
            <a:spLocks noChangeArrowheads="1"/>
          </p:cNvSpPr>
          <p:nvPr/>
        </p:nvSpPr>
        <p:spPr bwMode="auto">
          <a:xfrm>
            <a:off x="6091238" y="2632075"/>
            <a:ext cx="2366962"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Contaminated</a:t>
            </a:r>
            <a:r>
              <a:rPr lang="en-US" sz="1500" b="1" dirty="0">
                <a:solidFill>
                  <a:schemeClr val="bg2"/>
                </a:solidFill>
                <a:latin typeface="Times" charset="0"/>
              </a:rPr>
              <a:t> </a:t>
            </a:r>
            <a:r>
              <a:rPr lang="en-US" sz="1500" b="1" dirty="0">
                <a:latin typeface="Times" charset="0"/>
              </a:rPr>
              <a:t>water</a:t>
            </a:r>
            <a:endParaRPr lang="en-US" sz="1500" b="1" i="1" dirty="0">
              <a:latin typeface="Times" charset="0"/>
            </a:endParaRPr>
          </a:p>
        </p:txBody>
      </p:sp>
      <p:sp>
        <p:nvSpPr>
          <p:cNvPr id="991298" name="Rectangle 66"/>
          <p:cNvSpPr>
            <a:spLocks noChangeArrowheads="1"/>
          </p:cNvSpPr>
          <p:nvPr/>
        </p:nvSpPr>
        <p:spPr bwMode="auto">
          <a:xfrm>
            <a:off x="6105525" y="29035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299" name="Rectangle 67"/>
          <p:cNvSpPr>
            <a:spLocks noChangeArrowheads="1"/>
          </p:cNvSpPr>
          <p:nvPr/>
        </p:nvSpPr>
        <p:spPr bwMode="auto">
          <a:xfrm>
            <a:off x="6105525" y="3198813"/>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300" name="Rectangle 68"/>
          <p:cNvSpPr>
            <a:spLocks noChangeArrowheads="1"/>
          </p:cNvSpPr>
          <p:nvPr/>
        </p:nvSpPr>
        <p:spPr bwMode="auto">
          <a:xfrm>
            <a:off x="6076950" y="3532188"/>
            <a:ext cx="23812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1" name="Rectangle 69"/>
          <p:cNvSpPr>
            <a:spLocks noChangeArrowheads="1"/>
          </p:cNvSpPr>
          <p:nvPr/>
        </p:nvSpPr>
        <p:spPr bwMode="auto">
          <a:xfrm>
            <a:off x="6076950" y="3829050"/>
            <a:ext cx="24574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2" name="Rectangle 70"/>
          <p:cNvSpPr>
            <a:spLocks noChangeArrowheads="1"/>
          </p:cNvSpPr>
          <p:nvPr/>
        </p:nvSpPr>
        <p:spPr bwMode="auto">
          <a:xfrm>
            <a:off x="6105524" y="4079875"/>
            <a:ext cx="2352675"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Puncture</a:t>
            </a:r>
            <a:r>
              <a:rPr lang="en-US" sz="1800" b="1" dirty="0">
                <a:solidFill>
                  <a:schemeClr val="bg2"/>
                </a:solidFill>
                <a:latin typeface="Times" charset="0"/>
              </a:rPr>
              <a:t> </a:t>
            </a:r>
            <a:r>
              <a:rPr lang="en-US" sz="1800" b="1" dirty="0">
                <a:latin typeface="Times" charset="0"/>
              </a:rPr>
              <a:t>wound</a:t>
            </a:r>
            <a:endParaRPr lang="en-US" sz="1800" b="1" i="1" dirty="0">
              <a:latin typeface="Times" charset="0"/>
            </a:endParaRPr>
          </a:p>
        </p:txBody>
      </p:sp>
      <p:sp>
        <p:nvSpPr>
          <p:cNvPr id="991303" name="Rectangle 71"/>
          <p:cNvSpPr>
            <a:spLocks noChangeArrowheads="1"/>
          </p:cNvSpPr>
          <p:nvPr/>
        </p:nvSpPr>
        <p:spPr bwMode="auto">
          <a:xfrm>
            <a:off x="6072188" y="4427538"/>
            <a:ext cx="2057400" cy="276999"/>
          </a:xfrm>
          <a:prstGeom prst="rect">
            <a:avLst/>
          </a:prstGeom>
          <a:noFill/>
          <a:ln w="9525">
            <a:noFill/>
            <a:miter lim="800000"/>
            <a:headEnd/>
            <a:tailEnd/>
          </a:ln>
          <a:effectLst/>
        </p:spPr>
        <p:txBody>
          <a:bodyPr>
            <a:spAutoFit/>
          </a:bodyPr>
          <a:lstStyle/>
          <a:p>
            <a:pPr marL="342900" indent="-342900"/>
            <a:r>
              <a:rPr lang="en-US" sz="1200" b="1" dirty="0">
                <a:latin typeface="Times" charset="0"/>
              </a:rPr>
              <a:t>Contaminated food/water</a:t>
            </a:r>
            <a:endParaRPr lang="en-US" sz="1200" b="1" i="1" dirty="0">
              <a:latin typeface="Times" charset="0"/>
            </a:endParaRPr>
          </a:p>
        </p:txBody>
      </p:sp>
      <p:sp>
        <p:nvSpPr>
          <p:cNvPr id="991304" name="Rectangle 72"/>
          <p:cNvSpPr>
            <a:spLocks noChangeArrowheads="1"/>
          </p:cNvSpPr>
          <p:nvPr/>
        </p:nvSpPr>
        <p:spPr bwMode="auto">
          <a:xfrm>
            <a:off x="6105525" y="4660900"/>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5" name="Rectangle 73"/>
          <p:cNvSpPr>
            <a:spLocks noChangeArrowheads="1"/>
          </p:cNvSpPr>
          <p:nvPr/>
        </p:nvSpPr>
        <p:spPr bwMode="auto">
          <a:xfrm>
            <a:off x="6110288" y="49371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6" name="Rectangle 74"/>
          <p:cNvSpPr>
            <a:spLocks noChangeArrowheads="1"/>
          </p:cNvSpPr>
          <p:nvPr/>
        </p:nvSpPr>
        <p:spPr bwMode="auto">
          <a:xfrm>
            <a:off x="6105525" y="52276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7" name="Rectangle 75"/>
          <p:cNvSpPr>
            <a:spLocks noChangeArrowheads="1"/>
          </p:cNvSpPr>
          <p:nvPr/>
        </p:nvSpPr>
        <p:spPr bwMode="auto">
          <a:xfrm>
            <a:off x="6105525" y="55133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pic>
        <p:nvPicPr>
          <p:cNvPr id="991310" name="Picture 78" descr="audio image blue">
            <a:hlinkClick r:id="" action="ppaction://noaction">
              <a:snd r:embed="rId13" name="39-infectious disease.WAV"/>
            </a:hlinkClick>
          </p:cNvPr>
          <p:cNvPicPr>
            <a:picLocks noChangeAspect="1" noChangeArrowheads="1"/>
          </p:cNvPicPr>
          <p:nvPr/>
        </p:nvPicPr>
        <p:blipFill>
          <a:blip r:embed="rId14" cstate="print"/>
          <a:srcRect/>
          <a:stretch>
            <a:fillRect/>
          </a:stretch>
        </p:blipFill>
        <p:spPr bwMode="auto">
          <a:xfrm>
            <a:off x="83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1237"/>
                                        </p:tgtEl>
                                        <p:attrNameLst>
                                          <p:attrName>style.visibility</p:attrName>
                                        </p:attrNameLst>
                                      </p:cBhvr>
                                      <p:to>
                                        <p:strVal val="visible"/>
                                      </p:to>
                                    </p:set>
                                    <p:animEffect transition="in" filter="box(out)">
                                      <p:cBhvr>
                                        <p:cTn id="7" dur="500"/>
                                        <p:tgtEl>
                                          <p:spTgt spid="99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8595" name="Rectangle 3"/>
          <p:cNvSpPr>
            <a:spLocks noChangeArrowheads="1"/>
          </p:cNvSpPr>
          <p:nvPr/>
        </p:nvSpPr>
        <p:spPr bwMode="auto">
          <a:xfrm>
            <a:off x="533400" y="1447800"/>
            <a:ext cx="8610600" cy="58477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Not all diseases are caused by pathogens.</a:t>
            </a:r>
            <a:endParaRPr lang="en-US" sz="3200" i="1" dirty="0">
              <a:solidFill>
                <a:schemeClr val="tx1"/>
              </a:solidFill>
              <a:latin typeface="Times" charset="0"/>
            </a:endParaRPr>
          </a:p>
        </p:txBody>
      </p:sp>
      <p:sp>
        <p:nvSpPr>
          <p:cNvPr id="878596" name="Text Box 4"/>
          <p:cNvSpPr txBox="1">
            <a:spLocks noChangeArrowheads="1"/>
          </p:cNvSpPr>
          <p:nvPr/>
        </p:nvSpPr>
        <p:spPr bwMode="auto">
          <a:xfrm>
            <a:off x="533400" y="762000"/>
            <a:ext cx="7245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a:solidFill>
                  <a:schemeClr val="tx2"/>
                </a:solidFill>
                <a:latin typeface="Times" charset="0"/>
              </a:rPr>
              <a:t>Determining What Causes a Disease</a:t>
            </a:r>
          </a:p>
        </p:txBody>
      </p:sp>
      <p:pic>
        <p:nvPicPr>
          <p:cNvPr id="87859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8599"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8602"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78603"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78605" name="Rectangle 13"/>
          <p:cNvSpPr>
            <a:spLocks noChangeArrowheads="1"/>
          </p:cNvSpPr>
          <p:nvPr/>
        </p:nvSpPr>
        <p:spPr bwMode="auto">
          <a:xfrm>
            <a:off x="533400" y="2133600"/>
            <a:ext cx="861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disorders are inherited, such as </a:t>
            </a:r>
            <a:r>
              <a:rPr lang="en-US" sz="3200" dirty="0">
                <a:solidFill>
                  <a:srgbClr val="FF0066"/>
                </a:solidFill>
                <a:latin typeface="Times" charset="0"/>
              </a:rPr>
              <a:t>hemophilia</a:t>
            </a:r>
            <a:r>
              <a:rPr lang="en-US" sz="3200" dirty="0">
                <a:solidFill>
                  <a:schemeClr val="tx1"/>
                </a:solidFill>
                <a:latin typeface="Times" charset="0"/>
              </a:rPr>
              <a:t> (</a:t>
            </a:r>
            <a:r>
              <a:rPr lang="en-US" sz="3200" dirty="0" err="1">
                <a:solidFill>
                  <a:schemeClr val="tx1"/>
                </a:solidFill>
                <a:latin typeface="Times" charset="0"/>
              </a:rPr>
              <a:t>hee</a:t>
            </a:r>
            <a:r>
              <a:rPr lang="en-US" sz="3200" dirty="0">
                <a:solidFill>
                  <a:schemeClr val="tx1"/>
                </a:solidFill>
                <a:latin typeface="Times" charset="0"/>
              </a:rPr>
              <a:t> </a:t>
            </a:r>
            <a:r>
              <a:rPr lang="en-US" sz="3200" dirty="0" err="1">
                <a:solidFill>
                  <a:schemeClr val="tx1"/>
                </a:solidFill>
                <a:latin typeface="Times" charset="0"/>
              </a:rPr>
              <a:t>muh</a:t>
            </a:r>
            <a:r>
              <a:rPr lang="en-US" sz="3200" dirty="0">
                <a:solidFill>
                  <a:schemeClr val="tx1"/>
                </a:solidFill>
                <a:latin typeface="Times" charset="0"/>
              </a:rPr>
              <a:t> FIH lee uh), which is caused by a recessive allele on the X chromosome, and sickle-cell anemia.</a:t>
            </a:r>
            <a:endParaRPr lang="en-US" sz="3200" i="1" dirty="0">
              <a:solidFill>
                <a:schemeClr val="tx1"/>
              </a:solidFill>
              <a:latin typeface="Times" charset="0"/>
            </a:endParaRPr>
          </a:p>
        </p:txBody>
      </p:sp>
      <p:sp>
        <p:nvSpPr>
          <p:cNvPr id="878606" name="Rectangle 14"/>
          <p:cNvSpPr>
            <a:spLocks noChangeArrowheads="1"/>
          </p:cNvSpPr>
          <p:nvPr/>
        </p:nvSpPr>
        <p:spPr bwMode="auto">
          <a:xfrm>
            <a:off x="381000" y="43434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Others, such as </a:t>
            </a:r>
            <a:r>
              <a:rPr lang="en-US" sz="3200" dirty="0">
                <a:solidFill>
                  <a:srgbClr val="FF0066"/>
                </a:solidFill>
                <a:latin typeface="Times" charset="0"/>
              </a:rPr>
              <a:t>osteoarthritis</a:t>
            </a:r>
            <a:r>
              <a:rPr lang="en-US" sz="3200" dirty="0">
                <a:solidFill>
                  <a:schemeClr val="tx1"/>
                </a:solidFill>
                <a:latin typeface="Times" charset="0"/>
              </a:rPr>
              <a:t> (ahs tee oh </a:t>
            </a:r>
            <a:r>
              <a:rPr lang="en-US" sz="3200" dirty="0" err="1">
                <a:solidFill>
                  <a:schemeClr val="tx1"/>
                </a:solidFill>
                <a:latin typeface="Times" charset="0"/>
              </a:rPr>
              <a:t>ar</a:t>
            </a:r>
            <a:r>
              <a:rPr lang="en-US" sz="3200" dirty="0">
                <a:solidFill>
                  <a:schemeClr val="tx1"/>
                </a:solidFill>
                <a:latin typeface="Times" charset="0"/>
              </a:rPr>
              <a:t> THRI </a:t>
            </a:r>
            <a:r>
              <a:rPr lang="en-US" sz="3200" dirty="0" err="1">
                <a:solidFill>
                  <a:schemeClr val="tx1"/>
                </a:solidFill>
                <a:latin typeface="Times" charset="0"/>
              </a:rPr>
              <a:t>tus</a:t>
            </a:r>
            <a:r>
              <a:rPr lang="en-US" sz="3200" dirty="0">
                <a:solidFill>
                  <a:schemeClr val="tx1"/>
                </a:solidFill>
                <a:latin typeface="Times" charset="0"/>
              </a:rPr>
              <a:t>), may be caused by wear and tear on the body as it ages.</a:t>
            </a:r>
            <a:endParaRPr lang="en-US" sz="3200" i="1" dirty="0">
              <a:solidFill>
                <a:schemeClr val="tx1"/>
              </a:solidFill>
              <a:latin typeface="Times" charset="0"/>
            </a:endParaRPr>
          </a:p>
        </p:txBody>
      </p:sp>
      <p:pic>
        <p:nvPicPr>
          <p:cNvPr id="878608" name="Picture 16" descr="audio image blue">
            <a:hlinkClick r:id="" action="ppaction://noaction">
              <a:snd r:embed="rId11" name="39-hemophelia.WAV"/>
            </a:hlinkClick>
          </p:cNvPr>
          <p:cNvPicPr>
            <a:picLocks noChangeAspect="1" noChangeArrowheads="1"/>
          </p:cNvPicPr>
          <p:nvPr/>
        </p:nvPicPr>
        <p:blipFill>
          <a:blip r:embed="rId12" cstate="print"/>
          <a:srcRect/>
          <a:stretch>
            <a:fillRect/>
          </a:stretch>
        </p:blipFill>
        <p:spPr bwMode="auto">
          <a:xfrm>
            <a:off x="2286000" y="4008438"/>
            <a:ext cx="354013" cy="354012"/>
          </a:xfrm>
          <a:prstGeom prst="rect">
            <a:avLst/>
          </a:prstGeom>
          <a:noFill/>
        </p:spPr>
      </p:pic>
      <p:pic>
        <p:nvPicPr>
          <p:cNvPr id="878609" name="Picture 17" descr="audio image blue">
            <a:hlinkClick r:id="" action="ppaction://noaction">
              <a:snd r:embed="rId13" name="39-osteoarthritis.WAV"/>
            </a:hlinkClick>
          </p:cNvPr>
          <p:cNvPicPr>
            <a:picLocks noChangeAspect="1" noChangeArrowheads="1"/>
          </p:cNvPicPr>
          <p:nvPr/>
        </p:nvPicPr>
        <p:blipFill>
          <a:blip r:embed="rId12" cstate="print"/>
          <a:srcRect/>
          <a:stretch>
            <a:fillRect/>
          </a:stretch>
        </p:blipFill>
        <p:spPr bwMode="auto">
          <a:xfrm>
            <a:off x="6896100" y="55054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8595"/>
                                        </p:tgtEl>
                                        <p:attrNameLst>
                                          <p:attrName>style.visibility</p:attrName>
                                        </p:attrNameLst>
                                      </p:cBhvr>
                                      <p:to>
                                        <p:strVal val="visible"/>
                                      </p:to>
                                    </p:set>
                                    <p:animEffect transition="in" filter="box(out)">
                                      <p:cBhvr>
                                        <p:cTn id="7" dur="500"/>
                                        <p:tgtEl>
                                          <p:spTgt spid="8785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8605"/>
                                        </p:tgtEl>
                                        <p:attrNameLst>
                                          <p:attrName>style.visibility</p:attrName>
                                        </p:attrNameLst>
                                      </p:cBhvr>
                                      <p:to>
                                        <p:strVal val="visible"/>
                                      </p:to>
                                    </p:set>
                                    <p:animEffect transition="in" filter="box(out)">
                                      <p:cBhvr>
                                        <p:cTn id="12" dur="500"/>
                                        <p:tgtEl>
                                          <p:spTgt spid="8786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8608"/>
                                        </p:tgtEl>
                                        <p:attrNameLst>
                                          <p:attrName>style.visibility</p:attrName>
                                        </p:attrNameLst>
                                      </p:cBhvr>
                                      <p:to>
                                        <p:strVal val="visible"/>
                                      </p:to>
                                    </p:set>
                                    <p:animEffect transition="in" filter="box(out)">
                                      <p:cBhvr>
                                        <p:cTn id="17" dur="500"/>
                                        <p:tgtEl>
                                          <p:spTgt spid="8786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78606"/>
                                        </p:tgtEl>
                                        <p:attrNameLst>
                                          <p:attrName>style.visibility</p:attrName>
                                        </p:attrNameLst>
                                      </p:cBhvr>
                                      <p:to>
                                        <p:strVal val="visible"/>
                                      </p:to>
                                    </p:set>
                                    <p:animEffect transition="in" filter="box(out)">
                                      <p:cBhvr>
                                        <p:cTn id="22" dur="500"/>
                                        <p:tgtEl>
                                          <p:spTgt spid="87860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78609"/>
                                        </p:tgtEl>
                                        <p:attrNameLst>
                                          <p:attrName>style.visibility</p:attrName>
                                        </p:attrNameLst>
                                      </p:cBhvr>
                                      <p:to>
                                        <p:strVal val="visible"/>
                                      </p:to>
                                    </p:set>
                                    <p:animEffect transition="in" filter="box(out)">
                                      <p:cBhvr>
                                        <p:cTn id="27" dur="500"/>
                                        <p:tgtEl>
                                          <p:spTgt spid="87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autoUpdateAnimBg="0"/>
      <p:bldP spid="878605" grpId="0" autoUpdateAnimBg="0"/>
      <p:bldP spid="878606"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082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82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829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3886200" y="17526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Sweat, tears, and saliva 	</a:t>
            </a:r>
            <a:r>
              <a:rPr lang="en-US" sz="3200" dirty="0" smtClean="0">
                <a:solidFill>
                  <a:schemeClr val="tx1"/>
                </a:solidFill>
                <a:latin typeface="Times" charset="0"/>
              </a:rPr>
              <a:t>all </a:t>
            </a:r>
            <a:r>
              <a:rPr lang="en-US" sz="3200" dirty="0">
                <a:solidFill>
                  <a:schemeClr val="tx1"/>
                </a:solidFill>
                <a:latin typeface="Times" charset="0"/>
              </a:rPr>
              <a:t>contain the </a:t>
            </a:r>
            <a:r>
              <a:rPr lang="en-US" sz="3200" b="1" dirty="0">
                <a:solidFill>
                  <a:schemeClr val="tx1"/>
                </a:solidFill>
                <a:latin typeface="Times" charset="0"/>
              </a:rPr>
              <a:t>enzyme </a:t>
            </a:r>
            <a:r>
              <a:rPr lang="en-US" sz="3200" dirty="0">
                <a:solidFill>
                  <a:schemeClr val="tx1"/>
                </a:solidFill>
                <a:latin typeface="Times" charset="0"/>
              </a:rPr>
              <a:t>		</a:t>
            </a:r>
            <a:r>
              <a:rPr lang="en-US" sz="3200" dirty="0" err="1">
                <a:solidFill>
                  <a:srgbClr val="FF0000"/>
                </a:solidFill>
                <a:latin typeface="Times" charset="0"/>
              </a:rPr>
              <a:t>lysozyme</a:t>
            </a:r>
            <a:r>
              <a:rPr lang="en-US" sz="3200" dirty="0">
                <a:solidFill>
                  <a:schemeClr val="tx1"/>
                </a:solidFill>
                <a:latin typeface="Times" charset="0"/>
              </a:rPr>
              <a:t>, which is capable </a:t>
            </a:r>
            <a:r>
              <a:rPr lang="en-US" sz="3200" dirty="0" smtClean="0">
                <a:solidFill>
                  <a:schemeClr val="tx1"/>
                </a:solidFill>
                <a:latin typeface="Times" charset="0"/>
              </a:rPr>
              <a:t>of </a:t>
            </a:r>
            <a:r>
              <a:rPr lang="en-US" sz="3200" dirty="0">
                <a:solidFill>
                  <a:schemeClr val="tx1"/>
                </a:solidFill>
                <a:latin typeface="Times" charset="0"/>
              </a:rPr>
              <a:t>breaking down the cell </a:t>
            </a:r>
            <a:r>
              <a:rPr lang="en-US" sz="3200" dirty="0" smtClean="0">
                <a:solidFill>
                  <a:schemeClr val="tx1"/>
                </a:solidFill>
                <a:latin typeface="Times" charset="0"/>
              </a:rPr>
              <a:t>walls </a:t>
            </a:r>
            <a:r>
              <a:rPr lang="en-US" sz="3200" dirty="0">
                <a:solidFill>
                  <a:schemeClr val="tx1"/>
                </a:solidFill>
                <a:latin typeface="Times" charset="0"/>
              </a:rPr>
              <a:t>of some bacteria.</a:t>
            </a:r>
            <a:endParaRPr lang="en-US" sz="3200" b="1" dirty="0">
              <a:solidFill>
                <a:schemeClr val="tx1"/>
              </a:solidFill>
              <a:latin typeface="Times" charset="0"/>
            </a:endParaRPr>
          </a:p>
        </p:txBody>
      </p:sp>
      <p:sp>
        <p:nvSpPr>
          <p:cNvPr id="908298" name="Text Box 10"/>
          <p:cNvSpPr txBox="1">
            <a:spLocks noChangeArrowheads="1"/>
          </p:cNvSpPr>
          <p:nvPr/>
        </p:nvSpPr>
        <p:spPr bwMode="auto">
          <a:xfrm>
            <a:off x="565150" y="1012825"/>
            <a:ext cx="5048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Skin and body secretions</a:t>
            </a:r>
          </a:p>
        </p:txBody>
      </p:sp>
      <p:pic>
        <p:nvPicPr>
          <p:cNvPr id="90830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08303" name="Picture 15" descr="C39-16P fball player sweati"/>
          <p:cNvPicPr>
            <a:picLocks noChangeAspect="1" noChangeArrowheads="1"/>
          </p:cNvPicPr>
          <p:nvPr/>
        </p:nvPicPr>
        <p:blipFill>
          <a:blip r:embed="rId11" cstate="print"/>
          <a:srcRect/>
          <a:stretch>
            <a:fillRect/>
          </a:stretch>
        </p:blipFill>
        <p:spPr bwMode="auto">
          <a:xfrm>
            <a:off x="685800" y="1724025"/>
            <a:ext cx="3143250" cy="4191000"/>
          </a:xfrm>
          <a:prstGeom prst="rect">
            <a:avLst/>
          </a:prstGeom>
          <a:noFill/>
        </p:spPr>
      </p:pic>
      <p:pic>
        <p:nvPicPr>
          <p:cNvPr id="908304" name="Picture 1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8303"/>
                                        </p:tgtEl>
                                        <p:attrNameLst>
                                          <p:attrName>style.visibility</p:attrName>
                                        </p:attrNameLst>
                                      </p:cBhvr>
                                      <p:to>
                                        <p:strVal val="visible"/>
                                      </p:to>
                                    </p:set>
                                    <p:animEffect transition="in" filter="box(out)">
                                      <p:cBhvr>
                                        <p:cTn id="7" dur="500"/>
                                        <p:tgtEl>
                                          <p:spTgt spid="90830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8297"/>
                                        </p:tgtEl>
                                        <p:attrNameLst>
                                          <p:attrName>style.visibility</p:attrName>
                                        </p:attrNameLst>
                                      </p:cBhvr>
                                      <p:to>
                                        <p:strVal val="visible"/>
                                      </p:to>
                                    </p:set>
                                    <p:animEffect transition="in" filter="box(out)">
                                      <p:cBhvr>
                                        <p:cTn id="11" dur="500"/>
                                        <p:tgtEl>
                                          <p:spTgt spid="90829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8295"/>
                                        </p:tgtEl>
                                        <p:attrNameLst>
                                          <p:attrName>style.visibility</p:attrName>
                                        </p:attrNameLst>
                                      </p:cBhvr>
                                      <p:to>
                                        <p:strVal val="visible"/>
                                      </p:to>
                                    </p:set>
                                    <p:animEffect transition="in" filter="box(out)">
                                      <p:cBhvr>
                                        <p:cTn id="15"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817" name="Picture 49" descr="fig"/>
          <p:cNvPicPr>
            <a:picLocks noChangeAspect="1" noChangeArrowheads="1"/>
          </p:cNvPicPr>
          <p:nvPr/>
        </p:nvPicPr>
        <p:blipFill>
          <a:blip r:embed="rId2" cstate="print">
            <a:lum bright="48000" contrast="-72000"/>
          </a:blip>
          <a:srcRect/>
          <a:stretch>
            <a:fillRect/>
          </a:stretch>
        </p:blipFill>
        <p:spPr bwMode="auto">
          <a:xfrm>
            <a:off x="5330825" y="685800"/>
            <a:ext cx="2441575" cy="5257800"/>
          </a:xfrm>
          <a:prstGeom prst="rect">
            <a:avLst/>
          </a:prstGeom>
          <a:noFill/>
        </p:spPr>
      </p:pic>
      <p:sp>
        <p:nvSpPr>
          <p:cNvPr id="9287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877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2877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28777" name="Text Box 9"/>
          <p:cNvSpPr txBox="1">
            <a:spLocks noChangeArrowheads="1"/>
          </p:cNvSpPr>
          <p:nvPr/>
        </p:nvSpPr>
        <p:spPr bwMode="auto">
          <a:xfrm>
            <a:off x="457200" y="1676400"/>
            <a:ext cx="3962400" cy="40354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Your </a:t>
            </a:r>
            <a:r>
              <a:rPr lang="en-US" sz="3200">
                <a:solidFill>
                  <a:srgbClr val="FF0066"/>
                </a:solidFill>
                <a:latin typeface="Times" charset="0"/>
              </a:rPr>
              <a:t>lymphatic </a:t>
            </a:r>
            <a:r>
              <a:rPr lang="en-US" sz="3200">
                <a:solidFill>
                  <a:schemeClr val="tx1"/>
                </a:solidFill>
                <a:latin typeface="Times" charset="0"/>
              </a:rPr>
              <a:t>(lihm FA tihk) system not only helps the body defend itself against disease, but also maintains homeostasis by keeping body fluids at a constant level.</a:t>
            </a:r>
            <a:endParaRPr lang="en-US" sz="3200" b="1">
              <a:solidFill>
                <a:schemeClr val="tx1"/>
              </a:solidFill>
              <a:latin typeface="Times" charset="0"/>
            </a:endParaRPr>
          </a:p>
        </p:txBody>
      </p:sp>
      <p:sp>
        <p:nvSpPr>
          <p:cNvPr id="928778" name="Text Box 10"/>
          <p:cNvSpPr txBox="1">
            <a:spLocks noChangeArrowheads="1"/>
          </p:cNvSpPr>
          <p:nvPr/>
        </p:nvSpPr>
        <p:spPr bwMode="auto">
          <a:xfrm>
            <a:off x="457200" y="914400"/>
            <a:ext cx="445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lymphatic system</a:t>
            </a:r>
          </a:p>
        </p:txBody>
      </p:sp>
      <p:pic>
        <p:nvPicPr>
          <p:cNvPr id="92878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28783" name="Text Box 15"/>
          <p:cNvSpPr txBox="1">
            <a:spLocks noChangeArrowheads="1"/>
          </p:cNvSpPr>
          <p:nvPr/>
        </p:nvSpPr>
        <p:spPr bwMode="auto">
          <a:xfrm>
            <a:off x="4533900" y="1871663"/>
            <a:ext cx="9144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T-cell</a:t>
            </a:r>
          </a:p>
        </p:txBody>
      </p:sp>
      <p:sp>
        <p:nvSpPr>
          <p:cNvPr id="928784" name="Text Box 16"/>
          <p:cNvSpPr txBox="1">
            <a:spLocks noChangeArrowheads="1"/>
          </p:cNvSpPr>
          <p:nvPr/>
        </p:nvSpPr>
        <p:spPr bwMode="auto">
          <a:xfrm>
            <a:off x="4281488" y="2209800"/>
            <a:ext cx="1814512" cy="52322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Intestinal</a:t>
            </a:r>
          </a:p>
          <a:p>
            <a:pPr>
              <a:lnSpc>
                <a:spcPct val="40000"/>
              </a:lnSpc>
              <a:tabLst>
                <a:tab pos="228600" algn="l"/>
                <a:tab pos="1943100" algn="l"/>
              </a:tabLst>
            </a:pPr>
            <a:r>
              <a:rPr lang="en-US" sz="2000" b="1" i="1" dirty="0">
                <a:solidFill>
                  <a:schemeClr val="tx1"/>
                </a:solidFill>
                <a:latin typeface="Times" charset="0"/>
              </a:rPr>
              <a:t>lymph nodes</a:t>
            </a:r>
          </a:p>
        </p:txBody>
      </p:sp>
      <p:sp>
        <p:nvSpPr>
          <p:cNvPr id="928785" name="Text Box 17"/>
          <p:cNvSpPr txBox="1">
            <a:spLocks noChangeArrowheads="1"/>
          </p:cNvSpPr>
          <p:nvPr/>
        </p:nvSpPr>
        <p:spPr bwMode="auto">
          <a:xfrm>
            <a:off x="4295775" y="3009900"/>
            <a:ext cx="1371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Appendix</a:t>
            </a:r>
          </a:p>
        </p:txBody>
      </p:sp>
      <p:sp>
        <p:nvSpPr>
          <p:cNvPr id="928786" name="Text Box 18"/>
          <p:cNvSpPr txBox="1">
            <a:spLocks noChangeArrowheads="1"/>
          </p:cNvSpPr>
          <p:nvPr/>
        </p:nvSpPr>
        <p:spPr bwMode="auto">
          <a:xfrm>
            <a:off x="4600575" y="3824288"/>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B-cell</a:t>
            </a:r>
          </a:p>
        </p:txBody>
      </p:sp>
      <p:sp>
        <p:nvSpPr>
          <p:cNvPr id="928787" name="Text Box 19"/>
          <p:cNvSpPr txBox="1">
            <a:spLocks noChangeArrowheads="1"/>
          </p:cNvSpPr>
          <p:nvPr/>
        </p:nvSpPr>
        <p:spPr bwMode="auto">
          <a:xfrm>
            <a:off x="4557712" y="4600575"/>
            <a:ext cx="1919287"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Bone marrow</a:t>
            </a:r>
          </a:p>
        </p:txBody>
      </p:sp>
      <p:sp>
        <p:nvSpPr>
          <p:cNvPr id="928788" name="Text Box 20"/>
          <p:cNvSpPr txBox="1">
            <a:spLocks noChangeArrowheads="1"/>
          </p:cNvSpPr>
          <p:nvPr/>
        </p:nvSpPr>
        <p:spPr bwMode="auto">
          <a:xfrm>
            <a:off x="6891338" y="714375"/>
            <a:ext cx="12192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Tonsils</a:t>
            </a:r>
          </a:p>
        </p:txBody>
      </p:sp>
      <p:sp>
        <p:nvSpPr>
          <p:cNvPr id="928789" name="Text Box 21"/>
          <p:cNvSpPr txBox="1">
            <a:spLocks noChangeArrowheads="1"/>
          </p:cNvSpPr>
          <p:nvPr/>
        </p:nvSpPr>
        <p:spPr bwMode="auto">
          <a:xfrm>
            <a:off x="6919912" y="1143000"/>
            <a:ext cx="2224087" cy="553998"/>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Right lymphatic</a:t>
            </a:r>
          </a:p>
          <a:p>
            <a:pPr algn="ctr">
              <a:lnSpc>
                <a:spcPct val="50000"/>
              </a:lnSpc>
              <a:tabLst>
                <a:tab pos="228600" algn="l"/>
                <a:tab pos="1943100" algn="l"/>
              </a:tabLst>
            </a:pPr>
            <a:r>
              <a:rPr lang="en-US" sz="2000" b="1" i="1" dirty="0">
                <a:solidFill>
                  <a:schemeClr val="tx1"/>
                </a:solidFill>
                <a:latin typeface="Times" charset="0"/>
              </a:rPr>
              <a:t>duct</a:t>
            </a:r>
            <a:endParaRPr lang="en-US" sz="2000" b="1" i="1" dirty="0">
              <a:solidFill>
                <a:schemeClr val="tx1"/>
              </a:solidFill>
            </a:endParaRPr>
          </a:p>
        </p:txBody>
      </p:sp>
      <p:sp>
        <p:nvSpPr>
          <p:cNvPr id="928790" name="Text Box 22"/>
          <p:cNvSpPr txBox="1">
            <a:spLocks noChangeArrowheads="1"/>
          </p:cNvSpPr>
          <p:nvPr/>
        </p:nvSpPr>
        <p:spPr bwMode="auto">
          <a:xfrm>
            <a:off x="7558088" y="1828800"/>
            <a:ext cx="12954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Thoracic</a:t>
            </a:r>
          </a:p>
          <a:p>
            <a:pPr>
              <a:lnSpc>
                <a:spcPct val="50000"/>
              </a:lnSpc>
              <a:tabLst>
                <a:tab pos="228600" algn="l"/>
                <a:tab pos="1943100" algn="l"/>
              </a:tabLst>
            </a:pPr>
            <a:r>
              <a:rPr lang="en-US" sz="2000" b="1" i="1">
                <a:solidFill>
                  <a:schemeClr val="tx1"/>
                </a:solidFill>
                <a:latin typeface="Times" charset="0"/>
              </a:rPr>
              <a:t>duct</a:t>
            </a:r>
            <a:endParaRPr lang="en-US" sz="2000" b="1" i="1">
              <a:solidFill>
                <a:schemeClr val="tx1"/>
              </a:solidFill>
            </a:endParaRPr>
          </a:p>
        </p:txBody>
      </p:sp>
      <p:sp>
        <p:nvSpPr>
          <p:cNvPr id="928791" name="Text Box 23"/>
          <p:cNvSpPr txBox="1">
            <a:spLocks noChangeArrowheads="1"/>
          </p:cNvSpPr>
          <p:nvPr/>
        </p:nvSpPr>
        <p:spPr bwMode="auto">
          <a:xfrm>
            <a:off x="7562850" y="2571750"/>
            <a:ext cx="1352550"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Thymus</a:t>
            </a:r>
          </a:p>
          <a:p>
            <a:pPr>
              <a:lnSpc>
                <a:spcPct val="50000"/>
              </a:lnSpc>
              <a:tabLst>
                <a:tab pos="228600" algn="l"/>
                <a:tab pos="1943100" algn="l"/>
              </a:tabLst>
            </a:pPr>
            <a:r>
              <a:rPr lang="en-US" sz="2000" b="1" i="1" dirty="0">
                <a:solidFill>
                  <a:schemeClr val="tx1"/>
                </a:solidFill>
                <a:latin typeface="Times" charset="0"/>
              </a:rPr>
              <a:t>gland</a:t>
            </a:r>
          </a:p>
        </p:txBody>
      </p:sp>
      <p:sp>
        <p:nvSpPr>
          <p:cNvPr id="928792" name="Text Box 24"/>
          <p:cNvSpPr txBox="1">
            <a:spLocks noChangeArrowheads="1"/>
          </p:cNvSpPr>
          <p:nvPr/>
        </p:nvSpPr>
        <p:spPr bwMode="auto">
          <a:xfrm>
            <a:off x="7086600" y="3656013"/>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Spleen</a:t>
            </a:r>
            <a:endParaRPr lang="en-US" sz="2000" b="1" i="1">
              <a:solidFill>
                <a:schemeClr val="tx1"/>
              </a:solidFill>
            </a:endParaRPr>
          </a:p>
        </p:txBody>
      </p:sp>
      <p:sp>
        <p:nvSpPr>
          <p:cNvPr id="928793" name="Text Box 25"/>
          <p:cNvSpPr txBox="1">
            <a:spLocks noChangeArrowheads="1"/>
          </p:cNvSpPr>
          <p:nvPr/>
        </p:nvSpPr>
        <p:spPr bwMode="auto">
          <a:xfrm>
            <a:off x="4953000" y="838200"/>
            <a:ext cx="10668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nodes</a:t>
            </a:r>
            <a:endParaRPr lang="en-US" sz="2000" b="1" i="1" dirty="0">
              <a:solidFill>
                <a:schemeClr val="tx1"/>
              </a:solidFill>
            </a:endParaRPr>
          </a:p>
        </p:txBody>
      </p:sp>
      <p:sp>
        <p:nvSpPr>
          <p:cNvPr id="928794" name="Text Box 26"/>
          <p:cNvSpPr txBox="1">
            <a:spLocks noChangeArrowheads="1"/>
          </p:cNvSpPr>
          <p:nvPr/>
        </p:nvSpPr>
        <p:spPr bwMode="auto">
          <a:xfrm>
            <a:off x="7100888" y="4414838"/>
            <a:ext cx="1357312"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vessels</a:t>
            </a:r>
            <a:endParaRPr lang="en-US" sz="2000" b="1" i="1" dirty="0">
              <a:solidFill>
                <a:schemeClr val="tx1"/>
              </a:solidFill>
            </a:endParaRPr>
          </a:p>
        </p:txBody>
      </p:sp>
      <p:sp>
        <p:nvSpPr>
          <p:cNvPr id="928795" name="Line 27"/>
          <p:cNvSpPr>
            <a:spLocks noChangeShapeType="1"/>
          </p:cNvSpPr>
          <p:nvPr/>
        </p:nvSpPr>
        <p:spPr bwMode="auto">
          <a:xfrm>
            <a:off x="5291138" y="2057400"/>
            <a:ext cx="228600" cy="0"/>
          </a:xfrm>
          <a:prstGeom prst="line">
            <a:avLst/>
          </a:prstGeom>
          <a:noFill/>
          <a:ln w="25400">
            <a:solidFill>
              <a:schemeClr val="tx1"/>
            </a:solidFill>
            <a:round/>
            <a:headEnd/>
            <a:tailEnd/>
          </a:ln>
          <a:effectLst/>
        </p:spPr>
        <p:txBody>
          <a:bodyPr anchor="ctr">
            <a:spAutoFit/>
          </a:bodyPr>
          <a:lstStyle/>
          <a:p>
            <a:endParaRPr lang="en-US"/>
          </a:p>
        </p:txBody>
      </p:sp>
      <p:sp>
        <p:nvSpPr>
          <p:cNvPr id="928796" name="Line 28"/>
          <p:cNvSpPr>
            <a:spLocks noChangeShapeType="1"/>
          </p:cNvSpPr>
          <p:nvPr/>
        </p:nvSpPr>
        <p:spPr bwMode="auto">
          <a:xfrm flipH="1">
            <a:off x="5443538" y="24384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7" name="Line 29"/>
          <p:cNvSpPr>
            <a:spLocks noChangeShapeType="1"/>
          </p:cNvSpPr>
          <p:nvPr/>
        </p:nvSpPr>
        <p:spPr bwMode="auto">
          <a:xfrm flipH="1">
            <a:off x="5424488" y="25146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9" name="Line 31"/>
          <p:cNvSpPr>
            <a:spLocks noChangeShapeType="1"/>
          </p:cNvSpPr>
          <p:nvPr/>
        </p:nvSpPr>
        <p:spPr bwMode="auto">
          <a:xfrm flipH="1">
            <a:off x="5429250" y="2805113"/>
            <a:ext cx="1066800" cy="381000"/>
          </a:xfrm>
          <a:prstGeom prst="line">
            <a:avLst/>
          </a:prstGeom>
          <a:noFill/>
          <a:ln w="25400">
            <a:solidFill>
              <a:schemeClr val="tx1"/>
            </a:solidFill>
            <a:round/>
            <a:headEnd/>
            <a:tailEnd/>
          </a:ln>
          <a:effectLst/>
        </p:spPr>
        <p:txBody>
          <a:bodyPr anchor="ctr">
            <a:spAutoFit/>
          </a:bodyPr>
          <a:lstStyle/>
          <a:p>
            <a:endParaRPr lang="en-US"/>
          </a:p>
        </p:txBody>
      </p:sp>
      <p:sp>
        <p:nvSpPr>
          <p:cNvPr id="928800" name="Line 32"/>
          <p:cNvSpPr>
            <a:spLocks noChangeShapeType="1"/>
          </p:cNvSpPr>
          <p:nvPr/>
        </p:nvSpPr>
        <p:spPr bwMode="auto">
          <a:xfrm flipH="1">
            <a:off x="5367338" y="4010025"/>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01" name="Line 33"/>
          <p:cNvSpPr>
            <a:spLocks noChangeShapeType="1"/>
          </p:cNvSpPr>
          <p:nvPr/>
        </p:nvSpPr>
        <p:spPr bwMode="auto">
          <a:xfrm flipH="1">
            <a:off x="6129338" y="3976688"/>
            <a:ext cx="304800" cy="838200"/>
          </a:xfrm>
          <a:prstGeom prst="line">
            <a:avLst/>
          </a:prstGeom>
          <a:noFill/>
          <a:ln w="25400">
            <a:solidFill>
              <a:schemeClr val="tx1"/>
            </a:solidFill>
            <a:round/>
            <a:headEnd/>
            <a:tailEnd/>
          </a:ln>
          <a:effectLst/>
        </p:spPr>
        <p:txBody>
          <a:bodyPr anchor="ctr">
            <a:spAutoFit/>
          </a:bodyPr>
          <a:lstStyle/>
          <a:p>
            <a:endParaRPr lang="en-US"/>
          </a:p>
        </p:txBody>
      </p:sp>
      <p:sp>
        <p:nvSpPr>
          <p:cNvPr id="928802" name="Line 34"/>
          <p:cNvSpPr>
            <a:spLocks noChangeShapeType="1"/>
          </p:cNvSpPr>
          <p:nvPr/>
        </p:nvSpPr>
        <p:spPr bwMode="auto">
          <a:xfrm flipH="1">
            <a:off x="6648450" y="914400"/>
            <a:ext cx="304800" cy="304800"/>
          </a:xfrm>
          <a:prstGeom prst="line">
            <a:avLst/>
          </a:prstGeom>
          <a:noFill/>
          <a:ln w="25400">
            <a:solidFill>
              <a:schemeClr val="tx1"/>
            </a:solidFill>
            <a:round/>
            <a:headEnd/>
            <a:tailEnd/>
          </a:ln>
          <a:effectLst/>
        </p:spPr>
        <p:txBody>
          <a:bodyPr wrap="none" anchor="ctr">
            <a:spAutoFit/>
          </a:bodyPr>
          <a:lstStyle/>
          <a:p>
            <a:endParaRPr lang="en-US"/>
          </a:p>
        </p:txBody>
      </p:sp>
      <p:sp>
        <p:nvSpPr>
          <p:cNvPr id="928804" name="Line 36"/>
          <p:cNvSpPr>
            <a:spLocks noChangeShapeType="1"/>
          </p:cNvSpPr>
          <p:nvPr/>
        </p:nvSpPr>
        <p:spPr bwMode="auto">
          <a:xfrm flipV="1">
            <a:off x="6629400" y="1095375"/>
            <a:ext cx="152400" cy="228600"/>
          </a:xfrm>
          <a:prstGeom prst="line">
            <a:avLst/>
          </a:prstGeom>
          <a:noFill/>
          <a:ln w="25400">
            <a:solidFill>
              <a:schemeClr val="tx1"/>
            </a:solidFill>
            <a:round/>
            <a:headEnd/>
            <a:tailEnd/>
          </a:ln>
          <a:effectLst/>
        </p:spPr>
        <p:txBody>
          <a:bodyPr anchor="ctr">
            <a:spAutoFit/>
          </a:bodyPr>
          <a:lstStyle/>
          <a:p>
            <a:endParaRPr lang="en-US"/>
          </a:p>
        </p:txBody>
      </p:sp>
      <p:sp>
        <p:nvSpPr>
          <p:cNvPr id="928805" name="Line 37"/>
          <p:cNvSpPr>
            <a:spLocks noChangeShapeType="1"/>
          </p:cNvSpPr>
          <p:nvPr/>
        </p:nvSpPr>
        <p:spPr bwMode="auto">
          <a:xfrm flipV="1">
            <a:off x="6538913" y="13239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928807" name="Line 39"/>
          <p:cNvSpPr>
            <a:spLocks noChangeShapeType="1"/>
          </p:cNvSpPr>
          <p:nvPr/>
        </p:nvSpPr>
        <p:spPr bwMode="auto">
          <a:xfrm flipH="1" flipV="1">
            <a:off x="6781800" y="1600200"/>
            <a:ext cx="838200" cy="381000"/>
          </a:xfrm>
          <a:prstGeom prst="line">
            <a:avLst/>
          </a:prstGeom>
          <a:noFill/>
          <a:ln w="25400">
            <a:solidFill>
              <a:schemeClr val="tx1"/>
            </a:solidFill>
            <a:round/>
            <a:headEnd/>
            <a:tailEnd/>
          </a:ln>
          <a:effectLst/>
        </p:spPr>
        <p:txBody>
          <a:bodyPr wrap="none" anchor="ctr">
            <a:spAutoFit/>
          </a:bodyPr>
          <a:lstStyle/>
          <a:p>
            <a:endParaRPr lang="en-US"/>
          </a:p>
        </p:txBody>
      </p:sp>
      <p:sp>
        <p:nvSpPr>
          <p:cNvPr id="928808" name="Line 40"/>
          <p:cNvSpPr>
            <a:spLocks noChangeShapeType="1"/>
          </p:cNvSpPr>
          <p:nvPr/>
        </p:nvSpPr>
        <p:spPr bwMode="auto">
          <a:xfrm>
            <a:off x="6705600" y="1828800"/>
            <a:ext cx="914400" cy="914400"/>
          </a:xfrm>
          <a:prstGeom prst="line">
            <a:avLst/>
          </a:prstGeom>
          <a:noFill/>
          <a:ln w="25400">
            <a:solidFill>
              <a:schemeClr val="tx1"/>
            </a:solidFill>
            <a:round/>
            <a:headEnd/>
            <a:tailEnd/>
          </a:ln>
          <a:effectLst/>
        </p:spPr>
        <p:txBody>
          <a:bodyPr anchor="ctr">
            <a:spAutoFit/>
          </a:bodyPr>
          <a:lstStyle/>
          <a:p>
            <a:endParaRPr lang="en-US"/>
          </a:p>
        </p:txBody>
      </p:sp>
      <p:sp>
        <p:nvSpPr>
          <p:cNvPr id="928809" name="Line 41"/>
          <p:cNvSpPr>
            <a:spLocks noChangeShapeType="1"/>
          </p:cNvSpPr>
          <p:nvPr/>
        </p:nvSpPr>
        <p:spPr bwMode="auto">
          <a:xfrm>
            <a:off x="6900863" y="2266950"/>
            <a:ext cx="457200" cy="1447800"/>
          </a:xfrm>
          <a:prstGeom prst="line">
            <a:avLst/>
          </a:prstGeom>
          <a:noFill/>
          <a:ln w="25400">
            <a:solidFill>
              <a:schemeClr val="tx1"/>
            </a:solidFill>
            <a:round/>
            <a:headEnd/>
            <a:tailEnd/>
          </a:ln>
          <a:effectLst/>
        </p:spPr>
        <p:txBody>
          <a:bodyPr anchor="ctr">
            <a:spAutoFit/>
          </a:bodyPr>
          <a:lstStyle/>
          <a:p>
            <a:endParaRPr lang="en-US"/>
          </a:p>
        </p:txBody>
      </p:sp>
      <p:sp>
        <p:nvSpPr>
          <p:cNvPr id="928811" name="Line 43"/>
          <p:cNvSpPr>
            <a:spLocks noChangeShapeType="1"/>
          </p:cNvSpPr>
          <p:nvPr/>
        </p:nvSpPr>
        <p:spPr bwMode="auto">
          <a:xfrm>
            <a:off x="6858000" y="4572000"/>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12" name="Line 44"/>
          <p:cNvSpPr>
            <a:spLocks noChangeShapeType="1"/>
          </p:cNvSpPr>
          <p:nvPr/>
        </p:nvSpPr>
        <p:spPr bwMode="auto">
          <a:xfrm flipH="1">
            <a:off x="6781800" y="4572000"/>
            <a:ext cx="381000" cy="381000"/>
          </a:xfrm>
          <a:prstGeom prst="line">
            <a:avLst/>
          </a:prstGeom>
          <a:noFill/>
          <a:ln w="25400">
            <a:solidFill>
              <a:schemeClr val="tx1"/>
            </a:solidFill>
            <a:round/>
            <a:headEnd/>
            <a:tailEnd/>
          </a:ln>
          <a:effectLst/>
        </p:spPr>
        <p:txBody>
          <a:bodyPr anchor="ctr">
            <a:spAutoFit/>
          </a:bodyPr>
          <a:lstStyle/>
          <a:p>
            <a:endParaRPr lang="en-US"/>
          </a:p>
        </p:txBody>
      </p:sp>
      <p:sp>
        <p:nvSpPr>
          <p:cNvPr id="928815" name="Line 47"/>
          <p:cNvSpPr>
            <a:spLocks noChangeShapeType="1"/>
          </p:cNvSpPr>
          <p:nvPr/>
        </p:nvSpPr>
        <p:spPr bwMode="auto">
          <a:xfrm flipH="1" flipV="1">
            <a:off x="5986463" y="1371600"/>
            <a:ext cx="22860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28816" name="Line 48"/>
          <p:cNvSpPr>
            <a:spLocks noChangeShapeType="1"/>
          </p:cNvSpPr>
          <p:nvPr/>
        </p:nvSpPr>
        <p:spPr bwMode="auto">
          <a:xfrm flipH="1" flipV="1">
            <a:off x="6034088" y="1309688"/>
            <a:ext cx="228600" cy="533400"/>
          </a:xfrm>
          <a:prstGeom prst="line">
            <a:avLst/>
          </a:prstGeom>
          <a:noFill/>
          <a:ln w="25400">
            <a:solidFill>
              <a:schemeClr val="tx1"/>
            </a:solidFill>
            <a:round/>
            <a:headEnd/>
            <a:tailEnd/>
          </a:ln>
          <a:effectLst/>
        </p:spPr>
        <p:txBody>
          <a:bodyPr wrap="none" anchor="ctr">
            <a:spAutoFit/>
          </a:bodyPr>
          <a:lstStyle/>
          <a:p>
            <a:endParaRPr lang="en-US"/>
          </a:p>
        </p:txBody>
      </p:sp>
      <p:pic>
        <p:nvPicPr>
          <p:cNvPr id="928819" name="Picture 5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77"/>
                                        </p:tgtEl>
                                        <p:attrNameLst>
                                          <p:attrName>style.visibility</p:attrName>
                                        </p:attrNameLst>
                                      </p:cBhvr>
                                      <p:to>
                                        <p:strVal val="visible"/>
                                      </p:to>
                                    </p:set>
                                    <p:animEffect transition="in" filter="box(out)">
                                      <p:cBhvr>
                                        <p:cTn id="7" dur="500"/>
                                        <p:tgtEl>
                                          <p:spTgt spid="9287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8775"/>
                                        </p:tgtEl>
                                        <p:attrNameLst>
                                          <p:attrName>style.visibility</p:attrName>
                                        </p:attrNameLst>
                                      </p:cBhvr>
                                      <p:to>
                                        <p:strVal val="visible"/>
                                      </p:to>
                                    </p:set>
                                    <p:animEffect transition="in" filter="box(out)">
                                      <p:cBhvr>
                                        <p:cTn id="11" dur="500"/>
                                        <p:tgtEl>
                                          <p:spTgt spid="92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7"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Passive &amp; Active Immunity 39.2</a:t>
            </a:r>
            <a:br>
              <a:rPr lang="en-US" sz="2400" dirty="0" smtClean="0"/>
            </a:br>
            <a:r>
              <a:rPr lang="en-US" sz="2400" dirty="0" smtClean="0"/>
              <a:t>1/09 Obj. </a:t>
            </a:r>
            <a:r>
              <a:rPr lang="en-US" sz="2400" dirty="0" err="1" smtClean="0"/>
              <a:t>Stds</a:t>
            </a:r>
            <a:r>
              <a:rPr lang="en-US" sz="2400" dirty="0" smtClean="0"/>
              <a:t>. Will understand how a vaccine protects from disease and why an individual with AIDS has more difficulty fighting off a common virus during a lab activity. p.86NB</a:t>
            </a:r>
            <a:endParaRPr lang="en-US" sz="2400"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smtClean="0">
                <a:hlinkClick r:id="rId2"/>
              </a:rPr>
              <a:t>http://www.sfaf.org/aids101/immunology.html</a:t>
            </a:r>
            <a:endParaRPr lang="en-US" dirty="0"/>
          </a:p>
        </p:txBody>
      </p:sp>
      <p:sp>
        <p:nvSpPr>
          <p:cNvPr id="7" name="Content Placeholder 6"/>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Compare &amp; contrast Passive &amp; Active Immunity.</a:t>
            </a:r>
          </a:p>
          <a:p>
            <a:pPr marL="457200" indent="-457200">
              <a:buFont typeface="+mj-lt"/>
              <a:buAutoNum type="arabicPeriod"/>
            </a:pPr>
            <a:r>
              <a:rPr lang="en-US" dirty="0" smtClean="0"/>
              <a:t>What is a vaccine and how does it protect an individual from infectious disease?</a:t>
            </a:r>
          </a:p>
          <a:p>
            <a:pPr marL="457200" indent="-457200">
              <a:buFont typeface="+mj-lt"/>
              <a:buAutoNum type="arabicPeriod"/>
            </a:pPr>
            <a:r>
              <a:rPr lang="en-US" dirty="0" smtClean="0"/>
              <a:t>Why can’t an individual with AIDS fight off and survive infections by microorganisms that are usually benign.</a:t>
            </a:r>
          </a:p>
          <a:p>
            <a:pPr marL="457200" indent="-457200">
              <a:buFont typeface="+mj-lt"/>
              <a:buAutoNum type="arabicPeriod"/>
            </a:pPr>
            <a:endParaRPr lang="en-US" dirty="0"/>
          </a:p>
        </p:txBody>
      </p:sp>
      <p:pic>
        <p:nvPicPr>
          <p:cNvPr id="8" name="Picture 14" descr="C39-20P preparing injection"/>
          <p:cNvPicPr>
            <a:picLocks noChangeAspect="1" noChangeArrowheads="1"/>
          </p:cNvPicPr>
          <p:nvPr/>
        </p:nvPicPr>
        <p:blipFill>
          <a:blip r:embed="rId3" cstate="print"/>
          <a:srcRect/>
          <a:stretch>
            <a:fillRect/>
          </a:stretch>
        </p:blipFill>
        <p:spPr bwMode="auto">
          <a:xfrm>
            <a:off x="0" y="1371600"/>
            <a:ext cx="2686050" cy="3581400"/>
          </a:xfrm>
          <a:prstGeom prst="rect">
            <a:avLst/>
          </a:prstGeom>
          <a:noFill/>
        </p:spPr>
      </p:pic>
      <p:pic>
        <p:nvPicPr>
          <p:cNvPr id="9" name="Picture 23" descr="fig"/>
          <p:cNvPicPr>
            <a:picLocks noChangeAspect="1" noChangeArrowheads="1"/>
          </p:cNvPicPr>
          <p:nvPr/>
        </p:nvPicPr>
        <p:blipFill>
          <a:blip r:embed="rId4" cstate="print"/>
          <a:srcRect/>
          <a:stretch>
            <a:fillRect/>
          </a:stretch>
        </p:blipFill>
        <p:spPr bwMode="auto">
          <a:xfrm>
            <a:off x="1524000" y="3575972"/>
            <a:ext cx="3181350" cy="3105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413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413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413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7" name="Text Box 9"/>
          <p:cNvSpPr txBox="1">
            <a:spLocks noChangeArrowheads="1"/>
          </p:cNvSpPr>
          <p:nvPr/>
        </p:nvSpPr>
        <p:spPr bwMode="auto">
          <a:xfrm>
            <a:off x="609600" y="18288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to a disease may </a:t>
            </a:r>
            <a:r>
              <a:rPr lang="en-US" sz="3200" dirty="0" smtClean="0">
                <a:solidFill>
                  <a:schemeClr val="tx1"/>
                </a:solidFill>
                <a:latin typeface="Times" charset="0"/>
              </a:rPr>
              <a:t>be </a:t>
            </a:r>
            <a:r>
              <a:rPr lang="en-US" sz="3200" dirty="0">
                <a:solidFill>
                  <a:schemeClr val="tx1"/>
                </a:solidFill>
                <a:latin typeface="Times" charset="0"/>
              </a:rPr>
              <a:t>either passive or active.</a:t>
            </a:r>
            <a:endParaRPr lang="en-US" sz="3200" b="1" dirty="0">
              <a:solidFill>
                <a:schemeClr val="tx1"/>
              </a:solidFill>
              <a:latin typeface="Times" charset="0"/>
            </a:endParaRPr>
          </a:p>
        </p:txBody>
      </p:sp>
      <p:sp>
        <p:nvSpPr>
          <p:cNvPr id="944138"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414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4141" name="Text Box 13"/>
          <p:cNvSpPr txBox="1">
            <a:spLocks noChangeArrowheads="1"/>
          </p:cNvSpPr>
          <p:nvPr/>
        </p:nvSpPr>
        <p:spPr bwMode="auto">
          <a:xfrm>
            <a:off x="609600" y="3048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Passive acquired immunity develops as </a:t>
            </a:r>
            <a:r>
              <a:rPr lang="en-US" sz="3200" dirty="0" smtClean="0">
                <a:solidFill>
                  <a:schemeClr val="tx1"/>
                </a:solidFill>
                <a:latin typeface="Times" charset="0"/>
              </a:rPr>
              <a:t>a </a:t>
            </a:r>
            <a:r>
              <a:rPr lang="en-US" sz="3200" dirty="0">
                <a:solidFill>
                  <a:schemeClr val="tx1"/>
                </a:solidFill>
                <a:latin typeface="Times" charset="0"/>
              </a:rPr>
              <a:t>result of acquiring antibodies that are </a:t>
            </a:r>
            <a:r>
              <a:rPr lang="en-US" sz="3200" dirty="0" smtClean="0">
                <a:solidFill>
                  <a:schemeClr val="tx1"/>
                </a:solidFill>
                <a:latin typeface="Times" charset="0"/>
              </a:rPr>
              <a:t>generated </a:t>
            </a:r>
            <a:r>
              <a:rPr lang="en-US" sz="3200" dirty="0">
                <a:solidFill>
                  <a:schemeClr val="tx1"/>
                </a:solidFill>
                <a:latin typeface="Times" charset="0"/>
              </a:rPr>
              <a:t>in another host.</a:t>
            </a:r>
            <a:endParaRPr lang="en-US" sz="3200" b="1" dirty="0">
              <a:solidFill>
                <a:schemeClr val="tx1"/>
              </a:solidFill>
              <a:latin typeface="Times" charset="0"/>
            </a:endParaRPr>
          </a:p>
        </p:txBody>
      </p:sp>
      <p:pic>
        <p:nvPicPr>
          <p:cNvPr id="94414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7"/>
                                        </p:tgtEl>
                                        <p:attrNameLst>
                                          <p:attrName>style.visibility</p:attrName>
                                        </p:attrNameLst>
                                      </p:cBhvr>
                                      <p:to>
                                        <p:strVal val="visible"/>
                                      </p:to>
                                    </p:set>
                                    <p:animEffect transition="in" filter="box(out)">
                                      <p:cBhvr>
                                        <p:cTn id="7" dur="500"/>
                                        <p:tgtEl>
                                          <p:spTgt spid="9441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4141"/>
                                        </p:tgtEl>
                                        <p:attrNameLst>
                                          <p:attrName>style.visibility</p:attrName>
                                        </p:attrNameLst>
                                      </p:cBhvr>
                                      <p:to>
                                        <p:strVal val="visible"/>
                                      </p:to>
                                    </p:set>
                                    <p:animEffect transition="in" filter="box(out)">
                                      <p:cBhvr>
                                        <p:cTn id="12" dur="500"/>
                                        <p:tgtEl>
                                          <p:spTgt spid="9441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4135"/>
                                        </p:tgtEl>
                                        <p:attrNameLst>
                                          <p:attrName>style.visibility</p:attrName>
                                        </p:attrNameLst>
                                      </p:cBhvr>
                                      <p:to>
                                        <p:strVal val="visible"/>
                                      </p:to>
                                    </p:set>
                                    <p:animEffect transition="in" filter="box(out)">
                                      <p:cBhvr>
                                        <p:cTn id="16" dur="500"/>
                                        <p:tgtEl>
                                          <p:spTgt spid="944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7" grpId="0" autoUpdateAnimBg="0"/>
      <p:bldP spid="944141"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515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5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5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5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515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516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5161"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acquired immunity develops 		when your body is directly exposed to 	antigens and produces antibodies in 		response to those antigens.</a:t>
            </a:r>
            <a:endParaRPr lang="en-US" sz="3200" b="1" dirty="0">
              <a:solidFill>
                <a:schemeClr val="tx1"/>
              </a:solidFill>
              <a:latin typeface="Times" charset="0"/>
            </a:endParaRPr>
          </a:p>
        </p:txBody>
      </p:sp>
      <p:sp>
        <p:nvSpPr>
          <p:cNvPr id="945162"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516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516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5161"/>
                                        </p:tgtEl>
                                        <p:attrNameLst>
                                          <p:attrName>style.visibility</p:attrName>
                                        </p:attrNameLst>
                                      </p:cBhvr>
                                      <p:to>
                                        <p:strVal val="visible"/>
                                      </p:to>
                                    </p:set>
                                    <p:animEffect transition="in" filter="box(out)">
                                      <p:cBhvr>
                                        <p:cTn id="7" dur="500"/>
                                        <p:tgtEl>
                                          <p:spTgt spid="9451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5159"/>
                                        </p:tgtEl>
                                        <p:attrNameLst>
                                          <p:attrName>style.visibility</p:attrName>
                                        </p:attrNameLst>
                                      </p:cBhvr>
                                      <p:to>
                                        <p:strVal val="visible"/>
                                      </p:to>
                                    </p:set>
                                    <p:animEffect transition="in" filter="box(out)">
                                      <p:cBhvr>
                                        <p:cTn id="11" dur="500"/>
                                        <p:tgtEl>
                                          <p:spTgt spid="945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b="1" u="sng" dirty="0" smtClean="0"/>
              <a:t>Objective</a:t>
            </a:r>
            <a:r>
              <a:rPr lang="en-US" b="1" dirty="0" smtClean="0"/>
              <a:t>: You will learn about the different systems found in the human body; their components and functions.</a:t>
            </a:r>
          </a:p>
          <a:p>
            <a:pPr>
              <a:buNone/>
            </a:pPr>
            <a:endParaRPr lang="en-US" b="1" dirty="0" smtClean="0"/>
          </a:p>
          <a:p>
            <a:r>
              <a:rPr lang="en-US" b="1" u="sng" dirty="0" smtClean="0"/>
              <a:t>Agenda</a:t>
            </a:r>
            <a:r>
              <a:rPr lang="en-US" b="1" dirty="0" smtClean="0"/>
              <a:t>: </a:t>
            </a:r>
          </a:p>
          <a:p>
            <a:pPr marL="109728" indent="0">
              <a:buNone/>
            </a:pPr>
            <a:r>
              <a:rPr lang="en-US" b="1" dirty="0" smtClean="0"/>
              <a:t>1) Introduce body systems activity</a:t>
            </a:r>
          </a:p>
          <a:p>
            <a:pPr marL="109728" indent="0">
              <a:buNone/>
            </a:pPr>
            <a:r>
              <a:rPr lang="en-US" b="1" dirty="0" smtClean="0"/>
              <a:t>2) Work on posters</a:t>
            </a:r>
          </a:p>
          <a:p>
            <a:pPr marL="109728" indent="0">
              <a:buNone/>
            </a:pPr>
            <a:r>
              <a:rPr lang="en-US" b="1" dirty="0" smtClean="0"/>
              <a:t>*Turn in notebooks before you leave!!!!</a:t>
            </a:r>
          </a:p>
          <a:p>
            <a:pPr marL="109728" indent="0">
              <a:buNone/>
            </a:pPr>
            <a:endParaRPr lang="en-US" b="1" dirty="0" smtClean="0"/>
          </a:p>
          <a:p>
            <a:pPr marL="109728" indent="0">
              <a:buNone/>
            </a:pPr>
            <a:endParaRPr lang="en-US" b="1" dirty="0" smtClean="0"/>
          </a:p>
          <a:p>
            <a:pPr marL="109728" indent="0"/>
            <a:r>
              <a:rPr lang="en-US" b="1" dirty="0" smtClean="0"/>
              <a:t> </a:t>
            </a:r>
            <a:r>
              <a:rPr lang="en-US" b="1" u="sng" dirty="0" smtClean="0"/>
              <a:t>Warm-up:</a:t>
            </a:r>
            <a:r>
              <a:rPr lang="en-US" b="1" dirty="0" smtClean="0"/>
              <a:t> What is one thing you learned in the human body video from yesterday?</a:t>
            </a:r>
          </a:p>
          <a:p>
            <a:pPr marL="109728" indent="0">
              <a:buNone/>
            </a:pPr>
            <a:endParaRPr lang="en-US" dirty="0" smtClean="0"/>
          </a:p>
          <a:p>
            <a:pPr marL="109728" indent="0">
              <a:buNone/>
            </a:pPr>
            <a:endParaRPr lang="en-US" dirty="0"/>
          </a:p>
        </p:txBody>
      </p:sp>
      <p:sp>
        <p:nvSpPr>
          <p:cNvPr id="3" name="Title 2"/>
          <p:cNvSpPr>
            <a:spLocks noGrp="1"/>
          </p:cNvSpPr>
          <p:nvPr>
            <p:ph type="title"/>
          </p:nvPr>
        </p:nvSpPr>
        <p:spPr>
          <a:xfrm>
            <a:off x="1600200" y="381000"/>
            <a:ext cx="8229600" cy="1143000"/>
          </a:xfrm>
        </p:spPr>
        <p:txBody>
          <a:bodyPr/>
          <a:lstStyle/>
          <a:p>
            <a:r>
              <a:rPr lang="en-US" dirty="0" smtClean="0">
                <a:solidFill>
                  <a:schemeClr val="tx1"/>
                </a:solidFill>
              </a:rPr>
              <a:t>Good Morning! 12/5/13</a:t>
            </a:r>
            <a:endParaRPr lang="en-US" dirty="0">
              <a:solidFill>
                <a:schemeClr val="tx1"/>
              </a:solidFill>
            </a:endParaRPr>
          </a:p>
        </p:txBody>
      </p:sp>
      <p:pic>
        <p:nvPicPr>
          <p:cNvPr id="1026" name="Picture 2" descr="C:\Users\JBArico\AppData\Local\Microsoft\Windows\Temporary Internet Files\Content.IE5\WGWIATBM\MC900441790[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52400"/>
            <a:ext cx="1295400" cy="129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843578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61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618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46185" name="Text Box 9"/>
          <p:cNvSpPr txBox="1">
            <a:spLocks noChangeArrowheads="1"/>
          </p:cNvSpPr>
          <p:nvPr/>
        </p:nvSpPr>
        <p:spPr bwMode="auto">
          <a:xfrm>
            <a:off x="3810000" y="1676400"/>
            <a:ext cx="53340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Natural passive immunity 	</a:t>
            </a:r>
            <a:r>
              <a:rPr lang="en-US" sz="3200" dirty="0" smtClean="0">
                <a:solidFill>
                  <a:schemeClr val="tx1"/>
                </a:solidFill>
                <a:latin typeface="Times" charset="0"/>
              </a:rPr>
              <a:t>develops </a:t>
            </a:r>
            <a:r>
              <a:rPr lang="en-US" sz="3200" dirty="0">
                <a:solidFill>
                  <a:schemeClr val="tx1"/>
                </a:solidFill>
                <a:latin typeface="Times" charset="0"/>
              </a:rPr>
              <a:t>when antibodies 	</a:t>
            </a:r>
            <a:r>
              <a:rPr lang="en-US" sz="3200" dirty="0" smtClean="0">
                <a:solidFill>
                  <a:schemeClr val="tx1"/>
                </a:solidFill>
                <a:latin typeface="Times" charset="0"/>
              </a:rPr>
              <a:t>are </a:t>
            </a:r>
            <a:r>
              <a:rPr lang="en-US" sz="3200" dirty="0">
                <a:solidFill>
                  <a:schemeClr val="tx1"/>
                </a:solidFill>
                <a:latin typeface="Times" charset="0"/>
              </a:rPr>
              <a:t>transferred from a 		mother to her unborn baby 	through the placenta or to 	</a:t>
            </a:r>
            <a:r>
              <a:rPr lang="en-US" sz="3200" dirty="0" smtClean="0">
                <a:solidFill>
                  <a:schemeClr val="tx1"/>
                </a:solidFill>
                <a:latin typeface="Times" charset="0"/>
              </a:rPr>
              <a:t>a </a:t>
            </a:r>
            <a:r>
              <a:rPr lang="en-US" sz="3200" dirty="0">
                <a:solidFill>
                  <a:schemeClr val="tx1"/>
                </a:solidFill>
                <a:latin typeface="Times" charset="0"/>
              </a:rPr>
              <a:t>newborn infant through </a:t>
            </a:r>
            <a:r>
              <a:rPr lang="en-US" sz="3200" dirty="0" smtClean="0">
                <a:solidFill>
                  <a:schemeClr val="tx1"/>
                </a:solidFill>
                <a:latin typeface="Times" charset="0"/>
              </a:rPr>
              <a:t>the </a:t>
            </a:r>
            <a:r>
              <a:rPr lang="en-US" sz="3200" dirty="0">
                <a:solidFill>
                  <a:schemeClr val="tx1"/>
                </a:solidFill>
                <a:latin typeface="Times" charset="0"/>
              </a:rPr>
              <a:t>mother’s milk.</a:t>
            </a:r>
            <a:endParaRPr lang="en-US" sz="3200" b="1" dirty="0">
              <a:solidFill>
                <a:schemeClr val="tx1"/>
              </a:solidFill>
              <a:latin typeface="Times" charset="0"/>
            </a:endParaRPr>
          </a:p>
        </p:txBody>
      </p:sp>
      <p:sp>
        <p:nvSpPr>
          <p:cNvPr id="946186"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6188"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pic>
        <p:nvPicPr>
          <p:cNvPr id="946190" name="Picture 14" descr="C39-19P baby nursing"/>
          <p:cNvPicPr>
            <a:picLocks noChangeAspect="1" noChangeArrowheads="1"/>
          </p:cNvPicPr>
          <p:nvPr/>
        </p:nvPicPr>
        <p:blipFill>
          <a:blip r:embed="rId10" cstate="print"/>
          <a:srcRect/>
          <a:stretch>
            <a:fillRect/>
          </a:stretch>
        </p:blipFill>
        <p:spPr bwMode="auto">
          <a:xfrm>
            <a:off x="685800" y="1752600"/>
            <a:ext cx="3086100" cy="4114800"/>
          </a:xfrm>
          <a:prstGeom prst="rect">
            <a:avLst/>
          </a:prstGeom>
          <a:noFill/>
        </p:spPr>
      </p:pic>
      <p:pic>
        <p:nvPicPr>
          <p:cNvPr id="946191"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6190"/>
                                        </p:tgtEl>
                                        <p:attrNameLst>
                                          <p:attrName>style.visibility</p:attrName>
                                        </p:attrNameLst>
                                      </p:cBhvr>
                                      <p:to>
                                        <p:strVal val="visible"/>
                                      </p:to>
                                    </p:set>
                                    <p:animEffect transition="in" filter="box(out)">
                                      <p:cBhvr>
                                        <p:cTn id="7" dur="500"/>
                                        <p:tgtEl>
                                          <p:spTgt spid="94619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6185"/>
                                        </p:tgtEl>
                                        <p:attrNameLst>
                                          <p:attrName>style.visibility</p:attrName>
                                        </p:attrNameLst>
                                      </p:cBhvr>
                                      <p:to>
                                        <p:strVal val="visible"/>
                                      </p:to>
                                    </p:set>
                                    <p:animEffect transition="in" filter="box(out)">
                                      <p:cBhvr>
                                        <p:cTn id="11" dur="500"/>
                                        <p:tgtEl>
                                          <p:spTgt spid="946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5"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72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72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72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72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720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720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09" name="Text Box 9"/>
          <p:cNvSpPr txBox="1">
            <a:spLocks noChangeArrowheads="1"/>
          </p:cNvSpPr>
          <p:nvPr/>
        </p:nvSpPr>
        <p:spPr bwMode="auto">
          <a:xfrm>
            <a:off x="3886200" y="16764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Artificial passive immunity 	involves injecting into the 	</a:t>
            </a:r>
            <a:r>
              <a:rPr lang="en-US" sz="3200" dirty="0" smtClean="0">
                <a:solidFill>
                  <a:schemeClr val="tx1"/>
                </a:solidFill>
                <a:latin typeface="Times" charset="0"/>
              </a:rPr>
              <a:t>body </a:t>
            </a:r>
            <a:r>
              <a:rPr lang="en-US" sz="3200" dirty="0">
                <a:solidFill>
                  <a:schemeClr val="tx1"/>
                </a:solidFill>
                <a:latin typeface="Times" charset="0"/>
              </a:rPr>
              <a:t>antibodies that come </a:t>
            </a:r>
            <a:r>
              <a:rPr lang="en-US" sz="3200" dirty="0" smtClean="0">
                <a:solidFill>
                  <a:schemeClr val="tx1"/>
                </a:solidFill>
                <a:latin typeface="Times" charset="0"/>
              </a:rPr>
              <a:t>from </a:t>
            </a:r>
            <a:r>
              <a:rPr lang="en-US" sz="3200" dirty="0">
                <a:solidFill>
                  <a:schemeClr val="tx1"/>
                </a:solidFill>
                <a:latin typeface="Times" charset="0"/>
              </a:rPr>
              <a:t>an animal or a human </a:t>
            </a:r>
            <a:r>
              <a:rPr lang="en-US" sz="3200" dirty="0" smtClean="0">
                <a:solidFill>
                  <a:schemeClr val="tx1"/>
                </a:solidFill>
                <a:latin typeface="Times" charset="0"/>
              </a:rPr>
              <a:t>who </a:t>
            </a:r>
            <a:r>
              <a:rPr lang="en-US" sz="3200" dirty="0">
                <a:solidFill>
                  <a:schemeClr val="tx1"/>
                </a:solidFill>
                <a:latin typeface="Times" charset="0"/>
              </a:rPr>
              <a:t>is already immune to </a:t>
            </a:r>
            <a:r>
              <a:rPr lang="en-US" sz="3200" dirty="0" smtClean="0">
                <a:solidFill>
                  <a:schemeClr val="tx1"/>
                </a:solidFill>
                <a:latin typeface="Times" charset="0"/>
              </a:rPr>
              <a:t>the </a:t>
            </a:r>
            <a:r>
              <a:rPr lang="en-US" sz="3200" dirty="0">
                <a:solidFill>
                  <a:schemeClr val="tx1"/>
                </a:solidFill>
                <a:latin typeface="Times" charset="0"/>
              </a:rPr>
              <a:t>disease.</a:t>
            </a:r>
            <a:endParaRPr lang="en-US" sz="3200" b="1" dirty="0">
              <a:solidFill>
                <a:schemeClr val="tx1"/>
              </a:solidFill>
              <a:latin typeface="Times" charset="0"/>
            </a:endParaRPr>
          </a:p>
        </p:txBody>
      </p:sp>
      <p:sp>
        <p:nvSpPr>
          <p:cNvPr id="947210"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721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7214" name="Picture 14" descr="C39-20P preparing injection"/>
          <p:cNvPicPr>
            <a:picLocks noChangeAspect="1" noChangeArrowheads="1"/>
          </p:cNvPicPr>
          <p:nvPr/>
        </p:nvPicPr>
        <p:blipFill>
          <a:blip r:embed="rId11" cstate="print"/>
          <a:srcRect/>
          <a:stretch>
            <a:fillRect/>
          </a:stretch>
        </p:blipFill>
        <p:spPr bwMode="auto">
          <a:xfrm>
            <a:off x="685800" y="1752600"/>
            <a:ext cx="3028950" cy="4038600"/>
          </a:xfrm>
          <a:prstGeom prst="rect">
            <a:avLst/>
          </a:prstGeom>
          <a:noFill/>
        </p:spPr>
      </p:pic>
      <p:pic>
        <p:nvPicPr>
          <p:cNvPr id="94721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14"/>
                                        </p:tgtEl>
                                        <p:attrNameLst>
                                          <p:attrName>style.visibility</p:attrName>
                                        </p:attrNameLst>
                                      </p:cBhvr>
                                      <p:to>
                                        <p:strVal val="visible"/>
                                      </p:to>
                                    </p:set>
                                    <p:animEffect transition="in" filter="box(out)">
                                      <p:cBhvr>
                                        <p:cTn id="7" dur="500"/>
                                        <p:tgtEl>
                                          <p:spTgt spid="94721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7209"/>
                                        </p:tgtEl>
                                        <p:attrNameLst>
                                          <p:attrName>style.visibility</p:attrName>
                                        </p:attrNameLst>
                                      </p:cBhvr>
                                      <p:to>
                                        <p:strVal val="visible"/>
                                      </p:to>
                                    </p:set>
                                    <p:animEffect transition="in" filter="box(out)">
                                      <p:cBhvr>
                                        <p:cTn id="11" dur="500"/>
                                        <p:tgtEl>
                                          <p:spTgt spid="94720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7207"/>
                                        </p:tgtEl>
                                        <p:attrNameLst>
                                          <p:attrName>style.visibility</p:attrName>
                                        </p:attrNameLst>
                                      </p:cBhvr>
                                      <p:to>
                                        <p:strVal val="visible"/>
                                      </p:to>
                                    </p:set>
                                    <p:animEffect transition="in" filter="box(out)">
                                      <p:cBhvr>
                                        <p:cTn id="15" dur="500"/>
                                        <p:tgtEl>
                                          <p:spTgt spid="947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9"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822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822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822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823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823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823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8233" name="Text Box 9"/>
          <p:cNvSpPr txBox="1">
            <a:spLocks noChangeArrowheads="1"/>
          </p:cNvSpPr>
          <p:nvPr/>
        </p:nvSpPr>
        <p:spPr bwMode="auto">
          <a:xfrm>
            <a:off x="304800" y="1828800"/>
            <a:ext cx="7543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immunity is obtained naturally 	when a person is exposed to antigens.</a:t>
            </a:r>
            <a:endParaRPr lang="en-US" sz="3200" b="1" dirty="0">
              <a:solidFill>
                <a:schemeClr val="tx1"/>
              </a:solidFill>
              <a:latin typeface="Times" charset="0"/>
            </a:endParaRPr>
          </a:p>
        </p:txBody>
      </p:sp>
      <p:sp>
        <p:nvSpPr>
          <p:cNvPr id="948234" name="Text Box 10"/>
          <p:cNvSpPr txBox="1">
            <a:spLocks noChangeArrowheads="1"/>
          </p:cNvSpPr>
          <p:nvPr/>
        </p:nvSpPr>
        <p:spPr bwMode="auto">
          <a:xfrm>
            <a:off x="565150" y="1012825"/>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Active Immunity</a:t>
            </a:r>
          </a:p>
        </p:txBody>
      </p:sp>
      <p:pic>
        <p:nvPicPr>
          <p:cNvPr id="94823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8237" name="Text Box 13"/>
          <p:cNvSpPr txBox="1">
            <a:spLocks noChangeArrowheads="1"/>
          </p:cNvSpPr>
          <p:nvPr/>
        </p:nvSpPr>
        <p:spPr bwMode="auto">
          <a:xfrm>
            <a:off x="304800" y="3124200"/>
            <a:ext cx="82296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body produces antibodies that 		</a:t>
            </a:r>
            <a:r>
              <a:rPr lang="en-US" sz="3200" dirty="0" smtClean="0">
                <a:solidFill>
                  <a:schemeClr val="tx1"/>
                </a:solidFill>
                <a:latin typeface="Times" charset="0"/>
              </a:rPr>
              <a:t>correspond </a:t>
            </a:r>
            <a:r>
              <a:rPr lang="en-US" sz="3200" dirty="0">
                <a:solidFill>
                  <a:schemeClr val="tx1"/>
                </a:solidFill>
                <a:latin typeface="Times" charset="0"/>
              </a:rPr>
              <a:t>specifically to these antigens.</a:t>
            </a:r>
            <a:endParaRPr lang="en-US" sz="3200" b="1" dirty="0">
              <a:solidFill>
                <a:schemeClr val="tx1"/>
              </a:solidFill>
              <a:latin typeface="Times" charset="0"/>
            </a:endParaRPr>
          </a:p>
        </p:txBody>
      </p:sp>
      <p:pic>
        <p:nvPicPr>
          <p:cNvPr id="94823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8233"/>
                                        </p:tgtEl>
                                        <p:attrNameLst>
                                          <p:attrName>style.visibility</p:attrName>
                                        </p:attrNameLst>
                                      </p:cBhvr>
                                      <p:to>
                                        <p:strVal val="visible"/>
                                      </p:to>
                                    </p:set>
                                    <p:animEffect transition="in" filter="box(out)">
                                      <p:cBhvr>
                                        <p:cTn id="7" dur="500"/>
                                        <p:tgtEl>
                                          <p:spTgt spid="9482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8237"/>
                                        </p:tgtEl>
                                        <p:attrNameLst>
                                          <p:attrName>style.visibility</p:attrName>
                                        </p:attrNameLst>
                                      </p:cBhvr>
                                      <p:to>
                                        <p:strVal val="visible"/>
                                      </p:to>
                                    </p:set>
                                    <p:animEffect transition="in" filter="box(out)">
                                      <p:cBhvr>
                                        <p:cTn id="12" dur="500"/>
                                        <p:tgtEl>
                                          <p:spTgt spid="94823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8231"/>
                                        </p:tgtEl>
                                        <p:attrNameLst>
                                          <p:attrName>style.visibility</p:attrName>
                                        </p:attrNameLst>
                                      </p:cBhvr>
                                      <p:to>
                                        <p:strVal val="visible"/>
                                      </p:to>
                                    </p:set>
                                    <p:animEffect transition="in" filter="box(out)">
                                      <p:cBhvr>
                                        <p:cTn id="16" dur="500"/>
                                        <p:tgtEl>
                                          <p:spTgt spid="94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33" grpId="0" autoUpdateAnimBg="0"/>
      <p:bldP spid="948237"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a:t>
            </a:r>
            <a:r>
              <a:rPr lang="en-US" sz="3200" dirty="0" smtClean="0">
                <a:solidFill>
                  <a:schemeClr val="tx1"/>
                </a:solidFill>
                <a:latin typeface="Times" charset="0"/>
              </a:rPr>
              <a:t>from </a:t>
            </a:r>
            <a:r>
              <a:rPr lang="en-US" sz="3200" dirty="0">
                <a:solidFill>
                  <a:schemeClr val="tx1"/>
                </a:solidFill>
                <a:latin typeface="Times" charset="0"/>
              </a:rPr>
              <a:t>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16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16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16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1608"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21609" name="Text Box 9"/>
          <p:cNvSpPr txBox="1">
            <a:spLocks noChangeArrowheads="1"/>
          </p:cNvSpPr>
          <p:nvPr/>
        </p:nvSpPr>
        <p:spPr bwMode="auto">
          <a:xfrm>
            <a:off x="609600" y="1524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Human </a:t>
            </a:r>
            <a:r>
              <a:rPr lang="en-US" sz="3200" dirty="0" err="1">
                <a:solidFill>
                  <a:schemeClr val="tx1"/>
                </a:solidFill>
                <a:latin typeface="Times" charset="0"/>
              </a:rPr>
              <a:t>interferons</a:t>
            </a:r>
            <a:r>
              <a:rPr lang="en-US" sz="3200" dirty="0">
                <a:solidFill>
                  <a:schemeClr val="tx1"/>
                </a:solidFill>
                <a:latin typeface="Times" charset="0"/>
              </a:rPr>
              <a:t> will protect human cells 	from viruses but cannot protect cells of other 	species from the same virus.</a:t>
            </a:r>
            <a:endParaRPr lang="en-US" sz="3200" b="1" dirty="0">
              <a:solidFill>
                <a:schemeClr val="tx1"/>
              </a:solidFill>
              <a:latin typeface="Times" charset="0"/>
            </a:endParaRPr>
          </a:p>
        </p:txBody>
      </p:sp>
      <p:sp>
        <p:nvSpPr>
          <p:cNvPr id="921610" name="Text Box 10"/>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1612"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21616" name="Text Box 16"/>
          <p:cNvSpPr txBox="1">
            <a:spLocks noChangeArrowheads="1"/>
          </p:cNvSpPr>
          <p:nvPr/>
        </p:nvSpPr>
        <p:spPr bwMode="auto">
          <a:xfrm>
            <a:off x="609600" y="30480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Interferon is produced by a body cell that has 	been infected by the virus.</a:t>
            </a:r>
            <a:endParaRPr lang="en-US" sz="3200" b="1" dirty="0">
              <a:solidFill>
                <a:schemeClr val="tx1"/>
              </a:solidFill>
              <a:latin typeface="Times" charset="0"/>
            </a:endParaRPr>
          </a:p>
        </p:txBody>
      </p:sp>
      <p:sp>
        <p:nvSpPr>
          <p:cNvPr id="921617" name="Text Box 17"/>
          <p:cNvSpPr txBox="1">
            <a:spLocks noChangeArrowheads="1"/>
          </p:cNvSpPr>
          <p:nvPr/>
        </p:nvSpPr>
        <p:spPr bwMode="auto">
          <a:xfrm>
            <a:off x="609600" y="41910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interferon diffuses to uninfected 			neighboring cells, which then produce 		antiviral proteins that can prevent the </a:t>
            </a:r>
            <a:r>
              <a:rPr lang="en-US" sz="3200" dirty="0" smtClean="0">
                <a:solidFill>
                  <a:schemeClr val="tx1"/>
                </a:solidFill>
                <a:latin typeface="Times" charset="0"/>
              </a:rPr>
              <a:t>virus </a:t>
            </a:r>
            <a:r>
              <a:rPr lang="en-US" sz="3200" dirty="0">
                <a:solidFill>
                  <a:schemeClr val="tx1"/>
                </a:solidFill>
                <a:latin typeface="Times" charset="0"/>
              </a:rPr>
              <a:t>	from multiplying.</a:t>
            </a:r>
            <a:endParaRPr lang="en-US" sz="3200" b="1" dirty="0">
              <a:solidFill>
                <a:schemeClr val="tx1"/>
              </a:solidFill>
              <a:latin typeface="Times" charset="0"/>
            </a:endParaRPr>
          </a:p>
        </p:txBody>
      </p:sp>
      <p:pic>
        <p:nvPicPr>
          <p:cNvPr id="921618" name="Picture 18"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1609"/>
                                        </p:tgtEl>
                                        <p:attrNameLst>
                                          <p:attrName>style.visibility</p:attrName>
                                        </p:attrNameLst>
                                      </p:cBhvr>
                                      <p:to>
                                        <p:strVal val="visible"/>
                                      </p:to>
                                    </p:set>
                                    <p:animEffect transition="in" filter="box(out)">
                                      <p:cBhvr>
                                        <p:cTn id="7" dur="500"/>
                                        <p:tgtEl>
                                          <p:spTgt spid="9216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16"/>
                                        </p:tgtEl>
                                        <p:attrNameLst>
                                          <p:attrName>style.visibility</p:attrName>
                                        </p:attrNameLst>
                                      </p:cBhvr>
                                      <p:to>
                                        <p:strVal val="visible"/>
                                      </p:to>
                                    </p:set>
                                    <p:animEffect transition="in" filter="box(out)">
                                      <p:cBhvr>
                                        <p:cTn id="12" dur="500"/>
                                        <p:tgtEl>
                                          <p:spTgt spid="9216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1617"/>
                                        </p:tgtEl>
                                        <p:attrNameLst>
                                          <p:attrName>style.visibility</p:attrName>
                                        </p:attrNameLst>
                                      </p:cBhvr>
                                      <p:to>
                                        <p:strVal val="visible"/>
                                      </p:to>
                                    </p:set>
                                    <p:animEffect transition="in" filter="box(out)">
                                      <p:cBhvr>
                                        <p:cTn id="17" dur="500"/>
                                        <p:tgtEl>
                                          <p:spTgt spid="92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9" grpId="0" autoUpdateAnimBg="0"/>
      <p:bldP spid="921616" grpId="0" autoUpdateAnimBg="0"/>
      <p:bldP spid="921617" grpId="0"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939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395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893958" name="Picture 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893959" name="Text Box 7"/>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0" name="Picture 8" descr="transparencies word"/>
          <p:cNvPicPr>
            <a:picLocks noChangeAspect="1" noChangeArrowheads="1"/>
          </p:cNvPicPr>
          <p:nvPr/>
        </p:nvPicPr>
        <p:blipFill>
          <a:blip r:embed="rId9" cstate="print"/>
          <a:srcRect/>
          <a:stretch>
            <a:fillRect/>
          </a:stretch>
        </p:blipFill>
        <p:spPr bwMode="auto">
          <a:xfrm>
            <a:off x="3219450" y="38100"/>
            <a:ext cx="2705100" cy="431800"/>
          </a:xfrm>
          <a:prstGeom prst="rect">
            <a:avLst/>
          </a:prstGeom>
          <a:noFill/>
        </p:spPr>
      </p:pic>
      <p:pic>
        <p:nvPicPr>
          <p:cNvPr id="893961" name="Picture 9" descr="end of slide"/>
          <p:cNvPicPr>
            <a:picLocks noChangeAspect="1" noChangeArrowheads="1"/>
          </p:cNvPicPr>
          <p:nvPr/>
        </p:nvPicPr>
        <p:blipFill>
          <a:blip r:embed="rId10" cstate="print"/>
          <a:srcRect/>
          <a:stretch>
            <a:fillRect/>
          </a:stretch>
        </p:blipFill>
        <p:spPr bwMode="auto">
          <a:xfrm>
            <a:off x="8169275" y="5105400"/>
            <a:ext cx="593725" cy="846138"/>
          </a:xfrm>
          <a:prstGeom prst="rect">
            <a:avLst/>
          </a:prstGeom>
          <a:noFill/>
        </p:spPr>
      </p:pic>
      <p:pic>
        <p:nvPicPr>
          <p:cNvPr id="893963" name="Picture 11" descr="Sec"/>
          <p:cNvPicPr>
            <a:picLocks noChangeAspect="1" noChangeArrowheads="1"/>
          </p:cNvPicPr>
          <p:nvPr/>
        </p:nvPicPr>
        <p:blipFill>
          <a:blip r:embed="rId11" cstate="print"/>
          <a:srcRect/>
          <a:stretch>
            <a:fillRect/>
          </a:stretch>
        </p:blipFill>
        <p:spPr bwMode="auto">
          <a:xfrm>
            <a:off x="0" y="0"/>
            <a:ext cx="1600200" cy="709613"/>
          </a:xfrm>
          <a:prstGeom prst="rect">
            <a:avLst/>
          </a:prstGeom>
          <a:noFill/>
        </p:spPr>
      </p:pic>
      <p:pic>
        <p:nvPicPr>
          <p:cNvPr id="893964" name="Picture 12" descr="RST-39"/>
          <p:cNvPicPr>
            <a:picLocks noChangeAspect="1" noChangeArrowheads="1"/>
          </p:cNvPicPr>
          <p:nvPr/>
        </p:nvPicPr>
        <p:blipFill>
          <a:blip r:embed="rId12" cstate="print"/>
          <a:srcRect/>
          <a:stretch>
            <a:fillRect/>
          </a:stretch>
        </p:blipFill>
        <p:spPr bwMode="auto">
          <a:xfrm>
            <a:off x="2641600" y="787400"/>
            <a:ext cx="3879850" cy="4876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srcRect l="29594" t="18558" r="22543" b="5607"/>
          <a:stretch>
            <a:fillRect/>
          </a:stretch>
        </p:blipFill>
        <p:spPr bwMode="auto">
          <a:xfrm>
            <a:off x="1752600" y="0"/>
            <a:ext cx="4419600" cy="6172200"/>
          </a:xfrm>
          <a:prstGeom prst="rect">
            <a:avLst/>
          </a:prstGeom>
          <a:noFill/>
          <a:ln w="9525">
            <a:noFill/>
            <a:miter lim="800000"/>
            <a:headEnd/>
            <a:tailEnd/>
          </a:ln>
        </p:spPr>
      </p:pic>
      <p:sp>
        <p:nvSpPr>
          <p:cNvPr id="4" name="TextBox 3"/>
          <p:cNvSpPr txBox="1"/>
          <p:nvPr/>
        </p:nvSpPr>
        <p:spPr>
          <a:xfrm>
            <a:off x="6172200" y="457200"/>
            <a:ext cx="2971800" cy="4524315"/>
          </a:xfrm>
          <a:prstGeom prst="rect">
            <a:avLst/>
          </a:prstGeom>
          <a:noFill/>
        </p:spPr>
        <p:txBody>
          <a:bodyPr wrap="square" rtlCol="0">
            <a:spAutoFit/>
          </a:bodyPr>
          <a:lstStyle/>
          <a:p>
            <a:r>
              <a:rPr lang="en-US" sz="2400" b="1" dirty="0" smtClean="0"/>
              <a:t>Word Bank</a:t>
            </a:r>
          </a:p>
          <a:p>
            <a:r>
              <a:rPr lang="en-US" sz="2400" dirty="0" smtClean="0"/>
              <a:t>Foreign substances</a:t>
            </a:r>
          </a:p>
          <a:p>
            <a:r>
              <a:rPr lang="en-US" sz="2400" smtClean="0"/>
              <a:t>Two ducts</a:t>
            </a:r>
            <a:endParaRPr lang="en-US" sz="2400" dirty="0" smtClean="0"/>
          </a:p>
          <a:p>
            <a:r>
              <a:rPr lang="en-US" sz="2400" dirty="0" smtClean="0"/>
              <a:t>Tissue fluid</a:t>
            </a:r>
          </a:p>
          <a:p>
            <a:r>
              <a:rPr lang="en-US" sz="2400" dirty="0" smtClean="0"/>
              <a:t>Lymph</a:t>
            </a:r>
          </a:p>
          <a:p>
            <a:r>
              <a:rPr lang="en-US" sz="2400" dirty="0" smtClean="0"/>
              <a:t>White blood cells</a:t>
            </a:r>
          </a:p>
          <a:p>
            <a:r>
              <a:rPr lang="en-US" sz="2400" dirty="0" smtClean="0"/>
              <a:t>Lymph veins</a:t>
            </a:r>
          </a:p>
          <a:p>
            <a:r>
              <a:rPr lang="en-US" sz="2400" dirty="0" smtClean="0"/>
              <a:t>Protect body</a:t>
            </a:r>
          </a:p>
          <a:p>
            <a:r>
              <a:rPr lang="en-US" sz="2400" dirty="0" smtClean="0"/>
              <a:t>Nodes</a:t>
            </a:r>
          </a:p>
          <a:p>
            <a:r>
              <a:rPr lang="en-US" sz="2400" dirty="0" smtClean="0"/>
              <a:t>Bloodstream</a:t>
            </a:r>
          </a:p>
          <a:p>
            <a:r>
              <a:rPr lang="en-US" sz="2400" dirty="0" smtClean="0"/>
              <a:t>Lymphocytes</a:t>
            </a:r>
          </a:p>
          <a:p>
            <a:r>
              <a:rPr lang="en-US" sz="2400" dirty="0" smtClean="0"/>
              <a:t>Lymph capillaries</a:t>
            </a:r>
          </a:p>
        </p:txBody>
      </p:sp>
      <p:sp>
        <p:nvSpPr>
          <p:cNvPr id="5" name="TextBox 4"/>
          <p:cNvSpPr txBox="1"/>
          <p:nvPr/>
        </p:nvSpPr>
        <p:spPr>
          <a:xfrm>
            <a:off x="0" y="0"/>
            <a:ext cx="2362200" cy="1200329"/>
          </a:xfrm>
          <a:prstGeom prst="rect">
            <a:avLst/>
          </a:prstGeom>
          <a:noFill/>
        </p:spPr>
        <p:txBody>
          <a:bodyPr wrap="square" rtlCol="0">
            <a:spAutoFit/>
          </a:bodyPr>
          <a:lstStyle/>
          <a:p>
            <a:r>
              <a:rPr lang="en-US" sz="2400" dirty="0" smtClean="0"/>
              <a:t>Write a 3 – 4 sentence summary</a:t>
            </a:r>
            <a:endParaRPr lang="en-US" sz="2400"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25360"/>
            <a:ext cx="9144000" cy="6401753"/>
          </a:xfrm>
          <a:prstGeom prst="rect">
            <a:avLst/>
          </a:prstGeom>
          <a:noFill/>
        </p:spPr>
        <p:txBody>
          <a:bodyPr wrap="square" rtlCol="0">
            <a:spAutoFit/>
          </a:bodyPr>
          <a:lstStyle/>
          <a:p>
            <a:r>
              <a:rPr lang="en-US" sz="2800" dirty="0" smtClean="0"/>
              <a:t>Basic Concepts the AIDS Epidemic p.173 NB</a:t>
            </a:r>
          </a:p>
          <a:p>
            <a:r>
              <a:rPr lang="en-US" sz="2800" dirty="0" smtClean="0"/>
              <a:t>1.The virus is called the Human Immunodeficiency Virus.</a:t>
            </a:r>
          </a:p>
          <a:p>
            <a:r>
              <a:rPr lang="en-US" sz="2800" dirty="0" smtClean="0"/>
              <a:t>2.The person may or may not have AIDS.  </a:t>
            </a:r>
          </a:p>
          <a:p>
            <a:r>
              <a:rPr lang="en-US" sz="2800" dirty="0" smtClean="0"/>
              <a:t>But they can transmit the virus to another person.</a:t>
            </a:r>
          </a:p>
          <a:p>
            <a:r>
              <a:rPr lang="en-US" sz="2800" dirty="0" smtClean="0"/>
              <a:t>3.The outer knobs consist of proteins, which are antigens. </a:t>
            </a:r>
          </a:p>
          <a:p>
            <a:r>
              <a:rPr lang="en-US" sz="2800" dirty="0" smtClean="0"/>
              <a:t> A vaccine against AIDS could possibly be developed to </a:t>
            </a:r>
          </a:p>
          <a:p>
            <a:r>
              <a:rPr lang="en-US" sz="2800" dirty="0" smtClean="0"/>
              <a:t>trigger the body to produce antibodies specific to the </a:t>
            </a:r>
          </a:p>
          <a:p>
            <a:r>
              <a:rPr lang="en-US" sz="2800" dirty="0" smtClean="0"/>
              <a:t>antigen the HIV knobs.</a:t>
            </a:r>
          </a:p>
          <a:p>
            <a:r>
              <a:rPr lang="en-US" sz="2800" dirty="0" smtClean="0"/>
              <a:t>4. HIV is a retrovirus made of RNA.</a:t>
            </a:r>
          </a:p>
          <a:p>
            <a:r>
              <a:rPr lang="en-US" sz="2800" dirty="0" smtClean="0"/>
              <a:t>5. The virus’s attachment protein is attaching itself to a receptor in the plasma membrane of a helper T – cell.  The virus then penetrates the cell leading to the fusion of the viral and T – cell membranes.  The virus uses the host cell’s RNA to synthesize viral DNA in the host cell.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linds(horizontal)">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 y="0"/>
            <a:ext cx="8991600" cy="1417638"/>
          </a:xfrm>
        </p:spPr>
        <p:txBody>
          <a:bodyPr/>
          <a:lstStyle/>
          <a:p>
            <a:r>
              <a:rPr lang="en-US" sz="2000" dirty="0"/>
              <a:t>Bacteria vs. Viruses 18.1 &amp; 18.2, &amp; 39.1</a:t>
            </a:r>
            <a:br>
              <a:rPr lang="en-US" sz="2000" dirty="0"/>
            </a:br>
            <a:r>
              <a:rPr lang="en-US" sz="2000" dirty="0" smtClean="0"/>
              <a:t>5/24 Obj</a:t>
            </a:r>
            <a:r>
              <a:rPr lang="en-US" sz="2000" dirty="0"/>
              <a:t>. </a:t>
            </a:r>
            <a:r>
              <a:rPr lang="en-US" sz="2000" dirty="0" err="1"/>
              <a:t>Stds</a:t>
            </a:r>
            <a:r>
              <a:rPr lang="en-US" sz="2000" dirty="0"/>
              <a:t>. Will understand the differences between bacteria &amp; viruses, involving growth &amp; replication, the body’s primary defense against the two infections &amp; an effective treatment of each. </a:t>
            </a:r>
            <a:r>
              <a:rPr lang="en-US" sz="2000" dirty="0" smtClean="0"/>
              <a:t>P.168NB</a:t>
            </a:r>
            <a:endParaRPr lang="en-US" sz="2000" dirty="0"/>
          </a:p>
        </p:txBody>
      </p:sp>
      <p:sp>
        <p:nvSpPr>
          <p:cNvPr id="2053" name="Rectangle 5"/>
          <p:cNvSpPr>
            <a:spLocks noGrp="1" noChangeArrowheads="1"/>
          </p:cNvSpPr>
          <p:nvPr>
            <p:ph type="body" sz="half" idx="1"/>
          </p:nvPr>
        </p:nvSpPr>
        <p:spPr/>
        <p:txBody>
          <a:bodyPr/>
          <a:lstStyle/>
          <a:p>
            <a:pPr>
              <a:lnSpc>
                <a:spcPct val="90000"/>
              </a:lnSpc>
            </a:pPr>
            <a:endParaRPr lang="en-US"/>
          </a:p>
        </p:txBody>
      </p:sp>
      <p:sp>
        <p:nvSpPr>
          <p:cNvPr id="2054" name="Rectangle 6"/>
          <p:cNvSpPr>
            <a:spLocks noGrp="1" noChangeArrowheads="1"/>
          </p:cNvSpPr>
          <p:nvPr>
            <p:ph type="body" sz="half" idx="2"/>
          </p:nvPr>
        </p:nvSpPr>
        <p:spPr>
          <a:xfrm>
            <a:off x="4648200" y="1600200"/>
            <a:ext cx="4495800" cy="4525963"/>
          </a:xfrm>
        </p:spPr>
        <p:txBody>
          <a:bodyPr/>
          <a:lstStyle/>
          <a:p>
            <a:pPr marL="533400" indent="-533400">
              <a:lnSpc>
                <a:spcPct val="90000"/>
              </a:lnSpc>
              <a:buFontTx/>
              <a:buAutoNum type="arabicPeriod"/>
            </a:pPr>
            <a:r>
              <a:rPr lang="en-US"/>
              <a:t>Name three differences between bacteria &amp; viruses.</a:t>
            </a:r>
          </a:p>
          <a:p>
            <a:pPr marL="533400" indent="-533400">
              <a:lnSpc>
                <a:spcPct val="90000"/>
              </a:lnSpc>
              <a:buFontTx/>
              <a:buAutoNum type="arabicPeriod"/>
            </a:pPr>
            <a:r>
              <a:rPr lang="en-US"/>
              <a:t>Compare &amp; Contrast the growth &amp; replication of bacteria, &amp; viruses.</a:t>
            </a:r>
          </a:p>
          <a:p>
            <a:pPr marL="533400" indent="-533400">
              <a:lnSpc>
                <a:spcPct val="90000"/>
              </a:lnSpc>
              <a:buFontTx/>
              <a:buAutoNum type="arabicPeriod"/>
            </a:pPr>
            <a:r>
              <a:rPr lang="en-US"/>
              <a:t>Describe the body’s primary defense against infection for bacteria &amp; viruses and treatment for each.</a:t>
            </a:r>
          </a:p>
          <a:p>
            <a:pPr marL="533400" indent="-533400">
              <a:lnSpc>
                <a:spcPct val="90000"/>
              </a:lnSpc>
              <a:buFontTx/>
              <a:buAutoNum type="arabicPeriod"/>
            </a:pPr>
            <a:endParaRPr lang="en-US"/>
          </a:p>
        </p:txBody>
      </p:sp>
      <p:pic>
        <p:nvPicPr>
          <p:cNvPr id="2056" name="Picture 8" descr="GP2110.jpg"/>
          <p:cNvPicPr>
            <a:picLocks noChangeAspect="1" noChangeArrowheads="1"/>
          </p:cNvPicPr>
          <p:nvPr/>
        </p:nvPicPr>
        <p:blipFill>
          <a:blip r:embed="rId2" cstate="print"/>
          <a:srcRect/>
          <a:stretch>
            <a:fillRect/>
          </a:stretch>
        </p:blipFill>
        <p:spPr bwMode="auto">
          <a:xfrm>
            <a:off x="0" y="1143000"/>
            <a:ext cx="1524000" cy="1524000"/>
          </a:xfrm>
          <a:prstGeom prst="rect">
            <a:avLst/>
          </a:prstGeom>
          <a:noFill/>
        </p:spPr>
      </p:pic>
      <p:pic>
        <p:nvPicPr>
          <p:cNvPr id="2058" name="Picture 10" descr="fs_gastro_multi.gif"/>
          <p:cNvPicPr>
            <a:picLocks noChangeAspect="1" noChangeArrowheads="1"/>
          </p:cNvPicPr>
          <p:nvPr/>
        </p:nvPicPr>
        <p:blipFill>
          <a:blip r:embed="rId3" cstate="print"/>
          <a:srcRect/>
          <a:stretch>
            <a:fillRect/>
          </a:stretch>
        </p:blipFill>
        <p:spPr bwMode="auto">
          <a:xfrm>
            <a:off x="1524000" y="1371600"/>
            <a:ext cx="1524000" cy="1524000"/>
          </a:xfrm>
          <a:prstGeom prst="rect">
            <a:avLst/>
          </a:prstGeom>
          <a:noFill/>
        </p:spPr>
      </p:pic>
      <p:pic>
        <p:nvPicPr>
          <p:cNvPr id="2060" name="Picture 12" descr="bacteria.gif"/>
          <p:cNvPicPr>
            <a:picLocks noChangeAspect="1" noChangeArrowheads="1"/>
          </p:cNvPicPr>
          <p:nvPr/>
        </p:nvPicPr>
        <p:blipFill>
          <a:blip r:embed="rId4" cstate="print"/>
          <a:srcRect/>
          <a:stretch>
            <a:fillRect/>
          </a:stretch>
        </p:blipFill>
        <p:spPr bwMode="auto">
          <a:xfrm>
            <a:off x="3048000" y="1371600"/>
            <a:ext cx="1676400" cy="1603375"/>
          </a:xfrm>
          <a:prstGeom prst="rect">
            <a:avLst/>
          </a:prstGeom>
          <a:noFill/>
        </p:spPr>
      </p:pic>
      <p:pic>
        <p:nvPicPr>
          <p:cNvPr id="2062" name="Picture 14" descr="resize_233602_cien-bacteria.jpg"/>
          <p:cNvPicPr>
            <a:picLocks noChangeAspect="1" noChangeArrowheads="1"/>
          </p:cNvPicPr>
          <p:nvPr/>
        </p:nvPicPr>
        <p:blipFill>
          <a:blip r:embed="rId5" cstate="print"/>
          <a:srcRect/>
          <a:stretch>
            <a:fillRect/>
          </a:stretch>
        </p:blipFill>
        <p:spPr bwMode="auto">
          <a:xfrm>
            <a:off x="0" y="2590800"/>
            <a:ext cx="1592263" cy="1676400"/>
          </a:xfrm>
          <a:prstGeom prst="rect">
            <a:avLst/>
          </a:prstGeom>
          <a:noFill/>
        </p:spPr>
      </p:pic>
      <p:pic>
        <p:nvPicPr>
          <p:cNvPr id="2064" name="Picture 16" descr="General_Bacteria_L.jpg"/>
          <p:cNvPicPr>
            <a:picLocks noChangeAspect="1" noChangeArrowheads="1"/>
          </p:cNvPicPr>
          <p:nvPr/>
        </p:nvPicPr>
        <p:blipFill>
          <a:blip r:embed="rId6" cstate="print"/>
          <a:srcRect/>
          <a:stretch>
            <a:fillRect/>
          </a:stretch>
        </p:blipFill>
        <p:spPr bwMode="auto">
          <a:xfrm>
            <a:off x="1524000" y="2895600"/>
            <a:ext cx="1676400" cy="1665288"/>
          </a:xfrm>
          <a:prstGeom prst="rect">
            <a:avLst/>
          </a:prstGeom>
          <a:noFill/>
        </p:spPr>
      </p:pic>
      <p:pic>
        <p:nvPicPr>
          <p:cNvPr id="2066" name="Picture 18" descr="virus2.JPG"/>
          <p:cNvPicPr>
            <a:picLocks noChangeAspect="1" noChangeArrowheads="1"/>
          </p:cNvPicPr>
          <p:nvPr/>
        </p:nvPicPr>
        <p:blipFill>
          <a:blip r:embed="rId7" cstate="print"/>
          <a:srcRect/>
          <a:stretch>
            <a:fillRect/>
          </a:stretch>
        </p:blipFill>
        <p:spPr bwMode="auto">
          <a:xfrm>
            <a:off x="0" y="4191000"/>
            <a:ext cx="1524000" cy="1447800"/>
          </a:xfrm>
          <a:prstGeom prst="rect">
            <a:avLst/>
          </a:prstGeom>
          <a:noFill/>
        </p:spPr>
      </p:pic>
      <p:pic>
        <p:nvPicPr>
          <p:cNvPr id="2068" name="Picture 20" descr="aidsvirus.jpg"/>
          <p:cNvPicPr>
            <a:picLocks noChangeAspect="1" noChangeArrowheads="1"/>
          </p:cNvPicPr>
          <p:nvPr/>
        </p:nvPicPr>
        <p:blipFill>
          <a:blip r:embed="rId8" cstate="print"/>
          <a:srcRect/>
          <a:stretch>
            <a:fillRect/>
          </a:stretch>
        </p:blipFill>
        <p:spPr bwMode="auto">
          <a:xfrm>
            <a:off x="1447800" y="4495800"/>
            <a:ext cx="1676400" cy="1676400"/>
          </a:xfrm>
          <a:prstGeom prst="rect">
            <a:avLst/>
          </a:prstGeom>
          <a:noFill/>
        </p:spPr>
      </p:pic>
      <p:pic>
        <p:nvPicPr>
          <p:cNvPr id="2070" name="Picture 22" descr="8990.jpg"/>
          <p:cNvPicPr>
            <a:picLocks noChangeAspect="1" noChangeArrowheads="1"/>
          </p:cNvPicPr>
          <p:nvPr/>
        </p:nvPicPr>
        <p:blipFill>
          <a:blip r:embed="rId9" cstate="print"/>
          <a:srcRect/>
          <a:stretch>
            <a:fillRect/>
          </a:stretch>
        </p:blipFill>
        <p:spPr bwMode="auto">
          <a:xfrm>
            <a:off x="3124200" y="4114800"/>
            <a:ext cx="1524000" cy="1219200"/>
          </a:xfrm>
          <a:prstGeom prst="rect">
            <a:avLst/>
          </a:prstGeom>
          <a:noFill/>
        </p:spPr>
      </p:pic>
      <p:pic>
        <p:nvPicPr>
          <p:cNvPr id="2072" name="Picture 24" descr="classi21.jpg"/>
          <p:cNvPicPr>
            <a:picLocks noChangeAspect="1" noChangeArrowheads="1"/>
          </p:cNvPicPr>
          <p:nvPr/>
        </p:nvPicPr>
        <p:blipFill>
          <a:blip r:embed="rId10" cstate="print"/>
          <a:srcRect/>
          <a:stretch>
            <a:fillRect/>
          </a:stretch>
        </p:blipFill>
        <p:spPr bwMode="auto">
          <a:xfrm>
            <a:off x="3200400" y="2971800"/>
            <a:ext cx="1524000" cy="1133475"/>
          </a:xfrm>
          <a:prstGeom prst="rect">
            <a:avLst/>
          </a:prstGeom>
          <a:noFill/>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381000"/>
            <a:ext cx="8891024" cy="3139321"/>
          </a:xfrm>
          <a:prstGeom prst="rect">
            <a:avLst/>
          </a:prstGeom>
          <a:noFill/>
        </p:spPr>
        <p:txBody>
          <a:bodyPr wrap="none" rtlCol="0">
            <a:spAutoFit/>
          </a:bodyPr>
          <a:lstStyle/>
          <a:p>
            <a:r>
              <a:rPr lang="en-US" dirty="0" smtClean="0"/>
              <a:t>CH 39 Immunity from disease -Problem Solving  p. </a:t>
            </a:r>
            <a:r>
              <a:rPr lang="en-US" smtClean="0"/>
              <a:t>87NB</a:t>
            </a:r>
            <a:endParaRPr lang="en-US" dirty="0" smtClean="0"/>
          </a:p>
          <a:p>
            <a:pPr marL="342900" indent="-342900">
              <a:buAutoNum type="arabicPeriod"/>
            </a:pPr>
            <a:r>
              <a:rPr lang="en-US" dirty="0" smtClean="0"/>
              <a:t>a.  As a control skin is scratched but no allergic material is rubbed in.  The Dr. </a:t>
            </a:r>
          </a:p>
          <a:p>
            <a:pPr marL="342900" indent="-342900"/>
            <a:r>
              <a:rPr lang="en-US" dirty="0" smtClean="0"/>
              <a:t>can them determine whether the patient is reacting to the scratching rather </a:t>
            </a:r>
          </a:p>
          <a:p>
            <a:pPr marL="342900" indent="-342900"/>
            <a:r>
              <a:rPr lang="en-US" dirty="0" smtClean="0"/>
              <a:t>than the test material.</a:t>
            </a:r>
          </a:p>
          <a:p>
            <a:pPr marL="342900" indent="-342900">
              <a:buAutoNum type="alphaLcPeriod" startAt="2"/>
            </a:pPr>
            <a:r>
              <a:rPr lang="en-US" dirty="0" smtClean="0"/>
              <a:t>Just rubbing the material into the scratch might not cause a reaction.  Dr. may</a:t>
            </a:r>
          </a:p>
          <a:p>
            <a:pPr marL="342900" indent="-342900"/>
            <a:r>
              <a:rPr lang="en-US" dirty="0" smtClean="0"/>
              <a:t> try a test where the suspected allergen is injected under the skin so that it mixes with blood.</a:t>
            </a:r>
          </a:p>
          <a:p>
            <a:pPr marL="342900" indent="-342900"/>
            <a:r>
              <a:rPr lang="en-US" dirty="0" smtClean="0"/>
              <a:t>2.a.   Milk was drunk every day, but an allergic reaction did not occur ever day.</a:t>
            </a:r>
          </a:p>
          <a:p>
            <a:pPr marL="342900" indent="-342900">
              <a:buAutoNum type="alphaLcPeriod" startAt="2"/>
            </a:pPr>
            <a:r>
              <a:rPr lang="en-US" dirty="0" smtClean="0"/>
              <a:t>A  reaction occurred on days 1,7, 14.  On day 1, the person ate milk, eggs, fish,</a:t>
            </a:r>
          </a:p>
          <a:p>
            <a:pPr marL="342900" indent="-342900"/>
            <a:r>
              <a:rPr lang="en-US" dirty="0" smtClean="0"/>
              <a:t> and chocolate.  On day 7, the person ate milk, fish, chocolate, and nuts.  On day 14, </a:t>
            </a:r>
          </a:p>
          <a:p>
            <a:pPr marL="342900" indent="-342900"/>
            <a:r>
              <a:rPr lang="en-US" dirty="0" smtClean="0"/>
              <a:t>the person ate milk, eggs, and chocolate.  Milk has been eliminated.  The only</a:t>
            </a:r>
          </a:p>
          <a:p>
            <a:pPr marL="342900" indent="-342900"/>
            <a:r>
              <a:rPr lang="en-US" dirty="0" smtClean="0"/>
              <a:t> other food common on all days is chocolate.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5300472"/>
          </a:xfrm>
        </p:spPr>
        <p:txBody>
          <a:bodyPr numCol="2">
            <a:normAutofit/>
          </a:bodyPr>
          <a:lstStyle/>
          <a:p>
            <a:pPr marL="109728" indent="0">
              <a:buNone/>
            </a:pPr>
            <a:endParaRPr lang="en-US" sz="3000" dirty="0" smtClean="0">
              <a:latin typeface="Aharoni" pitchFamily="2" charset="-79"/>
              <a:cs typeface="Aharoni" pitchFamily="2" charset="-79"/>
            </a:endParaRPr>
          </a:p>
          <a:p>
            <a:r>
              <a:rPr lang="en-US" sz="3000" dirty="0">
                <a:latin typeface="Aharoni" pitchFamily="2" charset="-79"/>
                <a:cs typeface="Aharoni" pitchFamily="2" charset="-79"/>
              </a:rPr>
              <a:t>Each group will be assigned to complete </a:t>
            </a:r>
            <a:r>
              <a:rPr lang="en-US" sz="3000" b="1" u="sng" dirty="0">
                <a:latin typeface="Aharoni" pitchFamily="2" charset="-79"/>
                <a:cs typeface="Aharoni" pitchFamily="2" charset="-79"/>
              </a:rPr>
              <a:t>one</a:t>
            </a:r>
            <a:r>
              <a:rPr lang="en-US" sz="3000" dirty="0">
                <a:latin typeface="Aharoni" pitchFamily="2" charset="-79"/>
                <a:cs typeface="Aharoni" pitchFamily="2" charset="-79"/>
              </a:rPr>
              <a:t> of the following body systems:</a:t>
            </a:r>
          </a:p>
          <a:p>
            <a:pPr lvl="0"/>
            <a:r>
              <a:rPr lang="en-US" sz="3000" dirty="0">
                <a:latin typeface="Aharoni" pitchFamily="2" charset="-79"/>
                <a:cs typeface="Aharoni" pitchFamily="2" charset="-79"/>
              </a:rPr>
              <a:t>Endocrine system</a:t>
            </a:r>
          </a:p>
          <a:p>
            <a:pPr lvl="0"/>
            <a:r>
              <a:rPr lang="en-US" sz="3000" dirty="0">
                <a:latin typeface="Aharoni" pitchFamily="2" charset="-79"/>
                <a:cs typeface="Aharoni" pitchFamily="2" charset="-79"/>
              </a:rPr>
              <a:t>Nervous System</a:t>
            </a:r>
          </a:p>
          <a:p>
            <a:pPr lvl="0"/>
            <a:r>
              <a:rPr lang="en-US" sz="3000" dirty="0">
                <a:latin typeface="Aharoni" pitchFamily="2" charset="-79"/>
                <a:cs typeface="Aharoni" pitchFamily="2" charset="-79"/>
              </a:rPr>
              <a:t>Muscular System</a:t>
            </a:r>
          </a:p>
          <a:p>
            <a:pPr lvl="0"/>
            <a:r>
              <a:rPr lang="en-US" sz="3000" dirty="0">
                <a:latin typeface="Aharoni" pitchFamily="2" charset="-79"/>
                <a:cs typeface="Aharoni" pitchFamily="2" charset="-79"/>
              </a:rPr>
              <a:t>Digestive System</a:t>
            </a:r>
          </a:p>
          <a:p>
            <a:pPr lvl="0"/>
            <a:r>
              <a:rPr lang="en-US" sz="3000" dirty="0">
                <a:latin typeface="Aharoni" pitchFamily="2" charset="-79"/>
                <a:cs typeface="Aharoni" pitchFamily="2" charset="-79"/>
              </a:rPr>
              <a:t>Circulatory System</a:t>
            </a:r>
          </a:p>
          <a:p>
            <a:pPr lvl="0"/>
            <a:r>
              <a:rPr lang="en-US" sz="3000" dirty="0">
                <a:latin typeface="Aharoni" pitchFamily="2" charset="-79"/>
                <a:cs typeface="Aharoni" pitchFamily="2" charset="-79"/>
              </a:rPr>
              <a:t>Respiratory System</a:t>
            </a:r>
          </a:p>
          <a:p>
            <a:pPr lvl="0"/>
            <a:r>
              <a:rPr lang="en-US" sz="3000" dirty="0">
                <a:latin typeface="Aharoni" pitchFamily="2" charset="-79"/>
                <a:cs typeface="Aharoni" pitchFamily="2" charset="-79"/>
              </a:rPr>
              <a:t>Immune </a:t>
            </a:r>
            <a:r>
              <a:rPr lang="en-US" sz="3000" dirty="0" smtClean="0">
                <a:latin typeface="Aharoni" pitchFamily="2" charset="-79"/>
                <a:cs typeface="Aharoni" pitchFamily="2" charset="-79"/>
              </a:rPr>
              <a:t>System</a:t>
            </a:r>
          </a:p>
          <a:p>
            <a:pPr lvl="0"/>
            <a:r>
              <a:rPr lang="en-US" sz="3000" dirty="0" smtClean="0">
                <a:latin typeface="Aharoni" pitchFamily="2" charset="-79"/>
                <a:cs typeface="Aharoni" pitchFamily="2" charset="-79"/>
              </a:rPr>
              <a:t>Integumentary System</a:t>
            </a:r>
          </a:p>
          <a:p>
            <a:pPr lvl="0"/>
            <a:r>
              <a:rPr lang="en-US" sz="3000" dirty="0" smtClean="0">
                <a:latin typeface="Aharoni" pitchFamily="2" charset="-79"/>
                <a:cs typeface="Aharoni" pitchFamily="2" charset="-79"/>
              </a:rPr>
              <a:t>Skeletal System</a:t>
            </a:r>
          </a:p>
          <a:p>
            <a:pPr lvl="0"/>
            <a:r>
              <a:rPr lang="en-US" sz="3000" dirty="0" smtClean="0">
                <a:latin typeface="Aharoni" pitchFamily="2" charset="-79"/>
                <a:cs typeface="Aharoni" pitchFamily="2" charset="-79"/>
              </a:rPr>
              <a:t>Urinary System</a:t>
            </a:r>
          </a:p>
          <a:p>
            <a:pPr marL="109728" indent="0">
              <a:buNone/>
            </a:pPr>
            <a:r>
              <a:rPr lang="en-US" sz="2400" dirty="0" smtClean="0"/>
              <a:t> </a:t>
            </a:r>
            <a:endParaRPr lang="en-US" sz="2400" dirty="0"/>
          </a:p>
          <a:p>
            <a:pPr marL="109728" indent="0">
              <a:buNone/>
            </a:pPr>
            <a:endParaRPr lang="en-US" dirty="0"/>
          </a:p>
        </p:txBody>
      </p:sp>
      <p:sp>
        <p:nvSpPr>
          <p:cNvPr id="3" name="Title 2"/>
          <p:cNvSpPr>
            <a:spLocks noGrp="1"/>
          </p:cNvSpPr>
          <p:nvPr>
            <p:ph type="title"/>
          </p:nvPr>
        </p:nvSpPr>
        <p:spPr>
          <a:xfrm>
            <a:off x="0" y="0"/>
            <a:ext cx="8229600" cy="1143000"/>
          </a:xfrm>
        </p:spPr>
        <p:txBody>
          <a:bodyPr/>
          <a:lstStyle/>
          <a:p>
            <a:r>
              <a:rPr lang="en-US" dirty="0" smtClean="0">
                <a:solidFill>
                  <a:schemeClr val="tx1"/>
                </a:solidFill>
                <a:latin typeface="Aharoni" pitchFamily="2" charset="-79"/>
                <a:cs typeface="Aharoni" pitchFamily="2" charset="-79"/>
              </a:rPr>
              <a:t>Body Systems Poster Project:</a:t>
            </a:r>
            <a:endParaRPr lang="en-US" dirty="0">
              <a:solidFill>
                <a:schemeClr val="tx1"/>
              </a:solidFill>
              <a:latin typeface="Aharoni" pitchFamily="2" charset="-79"/>
              <a:cs typeface="Aharoni" pitchFamily="2" charset="-79"/>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53000" y="4343400"/>
            <a:ext cx="3810000" cy="2133600"/>
          </a:xfrm>
          <a:prstGeom prst="rect">
            <a:avLst/>
          </a:prstGeom>
        </p:spPr>
      </p:pic>
    </p:spTree>
    <p:extLst>
      <p:ext uri="{BB962C8B-B14F-4D97-AF65-F5344CB8AC3E}">
        <p14:creationId xmlns="" xmlns:p14="http://schemas.microsoft.com/office/powerpoint/2010/main" val="403563680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400" dirty="0" smtClean="0"/>
              <a:t>Immune System p.1031, 1037 – 1040</a:t>
            </a:r>
            <a:br>
              <a:rPr lang="en-US" sz="2400" dirty="0" smtClean="0"/>
            </a:br>
            <a:r>
              <a:rPr lang="en-US" sz="2400" dirty="0" smtClean="0"/>
              <a:t>5/25 Obj. TSW explain how the human immune system responds to infection and disease. P.170 NB</a:t>
            </a:r>
            <a:endParaRPr lang="en-US" sz="2400" dirty="0"/>
          </a:p>
        </p:txBody>
      </p:sp>
      <p:sp>
        <p:nvSpPr>
          <p:cNvPr id="4" name="Content Placeholder 3"/>
          <p:cNvSpPr>
            <a:spLocks noGrp="1"/>
          </p:cNvSpPr>
          <p:nvPr>
            <p:ph sz="half" idx="2"/>
          </p:nvPr>
        </p:nvSpPr>
        <p:spPr>
          <a:xfrm>
            <a:off x="5105400" y="1447800"/>
            <a:ext cx="4038600" cy="4525963"/>
          </a:xfrm>
        </p:spPr>
        <p:txBody>
          <a:bodyPr>
            <a:normAutofit lnSpcReduction="10000"/>
          </a:bodyPr>
          <a:lstStyle/>
          <a:p>
            <a:pPr marL="514350" indent="-514350">
              <a:buFont typeface="+mj-lt"/>
              <a:buAutoNum type="arabicPeriod"/>
            </a:pPr>
            <a:r>
              <a:rPr lang="en-US" dirty="0" smtClean="0"/>
              <a:t>How does the skin provide protection from infection?</a:t>
            </a:r>
          </a:p>
          <a:p>
            <a:pPr marL="514350" indent="-514350">
              <a:buFont typeface="+mj-lt"/>
              <a:buAutoNum type="arabicPeriod"/>
            </a:pPr>
            <a:r>
              <a:rPr lang="en-US" dirty="0" smtClean="0"/>
              <a:t>What is the role of antibodies in the body’s response to infection?</a:t>
            </a:r>
          </a:p>
          <a:p>
            <a:pPr marL="514350" indent="-514350">
              <a:buFont typeface="+mj-lt"/>
              <a:buAutoNum type="arabicPeriod"/>
            </a:pPr>
            <a:r>
              <a:rPr lang="en-US" dirty="0" smtClean="0"/>
              <a:t>How does a vaccination protect an individual from infectious disease?</a:t>
            </a:r>
            <a:endParaRPr lang="en-US" dirty="0"/>
          </a:p>
        </p:txBody>
      </p:sp>
      <p:pic>
        <p:nvPicPr>
          <p:cNvPr id="5" name="Picture 24" descr="fig"/>
          <p:cNvPicPr>
            <a:picLocks noGrp="1" noChangeAspect="1" noChangeArrowheads="1"/>
          </p:cNvPicPr>
          <p:nvPr>
            <p:ph sz="half" idx="1"/>
          </p:nvPr>
        </p:nvPicPr>
        <p:blipFill>
          <a:blip r:embed="rId2" cstate="print"/>
          <a:srcRect/>
          <a:stretch>
            <a:fillRect/>
          </a:stretch>
        </p:blipFill>
        <p:spPr bwMode="auto">
          <a:xfrm>
            <a:off x="0" y="1066800"/>
            <a:ext cx="2645410" cy="3306763"/>
          </a:xfrm>
          <a:prstGeom prst="rect">
            <a:avLst/>
          </a:prstGeom>
          <a:noFill/>
        </p:spPr>
      </p:pic>
      <p:pic>
        <p:nvPicPr>
          <p:cNvPr id="6" name="Picture 32" descr="fig"/>
          <p:cNvPicPr>
            <a:picLocks noChangeAspect="1" noChangeArrowheads="1"/>
          </p:cNvPicPr>
          <p:nvPr/>
        </p:nvPicPr>
        <p:blipFill>
          <a:blip r:embed="rId3" cstate="print"/>
          <a:srcRect/>
          <a:stretch>
            <a:fillRect/>
          </a:stretch>
        </p:blipFill>
        <p:spPr bwMode="auto">
          <a:xfrm>
            <a:off x="1676400" y="3672768"/>
            <a:ext cx="2896892" cy="3185231"/>
          </a:xfrm>
          <a:prstGeom prst="rect">
            <a:avLst/>
          </a:prstGeom>
          <a:noFill/>
        </p:spPr>
      </p:pic>
      <p:pic>
        <p:nvPicPr>
          <p:cNvPr id="7" name="Picture 13" descr="White blood cells squeezing"/>
          <p:cNvPicPr>
            <a:picLocks noChangeAspect="1" noChangeArrowheads="1"/>
          </p:cNvPicPr>
          <p:nvPr/>
        </p:nvPicPr>
        <p:blipFill>
          <a:blip r:embed="rId4" cstate="print"/>
          <a:srcRect/>
          <a:stretch>
            <a:fillRect/>
          </a:stretch>
        </p:blipFill>
        <p:spPr bwMode="auto">
          <a:xfrm>
            <a:off x="2514600" y="1295400"/>
            <a:ext cx="2679699" cy="2366117"/>
          </a:xfrm>
          <a:prstGeom prst="rect">
            <a:avLst/>
          </a:prstGeom>
          <a:noFill/>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Standards Practice Countdown</a:t>
            </a:r>
            <a:br>
              <a:rPr lang="en-US" dirty="0" smtClean="0"/>
            </a:br>
            <a:r>
              <a:rPr lang="en-US" sz="2400" dirty="0" smtClean="0"/>
              <a:t>12/14  Obj.  TSW demonstrate how easily viruses and other infectious diseases can be spread by participating in a classroom activity. P. 164</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Viruses can reproduce only under which condition?  P. CA16</a:t>
            </a:r>
          </a:p>
          <a:p>
            <a:pPr marL="514350" indent="-514350">
              <a:buFont typeface="+mj-lt"/>
              <a:buAutoNum type="arabicPeriod"/>
            </a:pPr>
            <a:r>
              <a:rPr lang="en-US" dirty="0" smtClean="0"/>
              <a:t>What is the main function of the projections that cover the HIV? P. CA 16</a:t>
            </a:r>
          </a:p>
          <a:p>
            <a:pPr marL="514350" indent="-514350">
              <a:buFont typeface="+mj-lt"/>
              <a:buAutoNum type="arabicPeriod"/>
            </a:pPr>
            <a:r>
              <a:rPr lang="en-US" dirty="0" smtClean="0"/>
              <a:t>What is a virus? P. CA 28</a:t>
            </a:r>
            <a:endParaRPr lang="en-US" dirty="0"/>
          </a:p>
        </p:txBody>
      </p:sp>
      <p:pic>
        <p:nvPicPr>
          <p:cNvPr id="1026" name="Picture 2" descr="http://www.ucmp.berkeley.edu/alllife/virus.gif"/>
          <p:cNvPicPr>
            <a:picLocks noChangeAspect="1" noChangeArrowheads="1"/>
          </p:cNvPicPr>
          <p:nvPr/>
        </p:nvPicPr>
        <p:blipFill>
          <a:blip r:embed="rId2" cstate="print"/>
          <a:srcRect/>
          <a:stretch>
            <a:fillRect/>
          </a:stretch>
        </p:blipFill>
        <p:spPr bwMode="auto">
          <a:xfrm>
            <a:off x="0" y="1447800"/>
            <a:ext cx="1853582" cy="2559050"/>
          </a:xfrm>
          <a:prstGeom prst="rect">
            <a:avLst/>
          </a:prstGeom>
          <a:noFill/>
        </p:spPr>
      </p:pic>
      <p:pic>
        <p:nvPicPr>
          <p:cNvPr id="1028" name="Picture 4" descr="http://viromag.files.wordpress.com/2009/02/influenza-virus-diagram.jpg"/>
          <p:cNvPicPr>
            <a:picLocks noChangeAspect="1" noChangeArrowheads="1"/>
          </p:cNvPicPr>
          <p:nvPr/>
        </p:nvPicPr>
        <p:blipFill>
          <a:blip r:embed="rId3" cstate="print"/>
          <a:srcRect/>
          <a:stretch>
            <a:fillRect/>
          </a:stretch>
        </p:blipFill>
        <p:spPr bwMode="auto">
          <a:xfrm>
            <a:off x="1828800" y="1524000"/>
            <a:ext cx="2656885" cy="2501900"/>
          </a:xfrm>
          <a:prstGeom prst="rect">
            <a:avLst/>
          </a:prstGeom>
          <a:noFill/>
        </p:spPr>
      </p:pic>
      <p:pic>
        <p:nvPicPr>
          <p:cNvPr id="1030" name="Picture 6" descr="http://static.howstuffworks.com/gif/light-virus-1.jpg"/>
          <p:cNvPicPr>
            <a:picLocks noChangeAspect="1" noChangeArrowheads="1"/>
          </p:cNvPicPr>
          <p:nvPr/>
        </p:nvPicPr>
        <p:blipFill>
          <a:blip r:embed="rId4" cstate="print"/>
          <a:srcRect/>
          <a:stretch>
            <a:fillRect/>
          </a:stretch>
        </p:blipFill>
        <p:spPr bwMode="auto">
          <a:xfrm>
            <a:off x="0" y="4000500"/>
            <a:ext cx="3810000" cy="2857500"/>
          </a:xfrm>
          <a:prstGeom prst="rect">
            <a:avLst/>
          </a:prstGeom>
          <a:noFill/>
        </p:spPr>
      </p:pic>
      <p:sp>
        <p:nvSpPr>
          <p:cNvPr id="9" name="TextBox 8">
            <a:hlinkClick r:id="rId5"/>
          </p:cNvPr>
          <p:cNvSpPr txBox="1"/>
          <p:nvPr/>
        </p:nvSpPr>
        <p:spPr>
          <a:xfrm>
            <a:off x="4648200" y="4953000"/>
            <a:ext cx="4724400" cy="369332"/>
          </a:xfrm>
          <a:prstGeom prst="rect">
            <a:avLst/>
          </a:prstGeom>
          <a:noFill/>
        </p:spPr>
        <p:txBody>
          <a:bodyPr wrap="square" rtlCol="0">
            <a:spAutoFit/>
          </a:bodyPr>
          <a:lstStyle/>
          <a:p>
            <a:pPr lvl="0" indent="457200" fontAlgn="base">
              <a:spcBef>
                <a:spcPct val="0"/>
              </a:spcBef>
              <a:spcAft>
                <a:spcPct val="0"/>
              </a:spcAft>
            </a:pPr>
            <a:r>
              <a:rPr lang="en-US" b="1" dirty="0" smtClean="0">
                <a:solidFill>
                  <a:srgbClr val="800080"/>
                </a:solidFill>
                <a:latin typeface="Calibri" pitchFamily="34" charset="0"/>
                <a:ea typeface="Calibri" pitchFamily="34" charset="0"/>
                <a:cs typeface="Times New Roman" pitchFamily="18" charset="0"/>
                <a:hlinkClick r:id="rId5"/>
              </a:rPr>
              <a:t>http://www.avert.org/worldstats.htm</a:t>
            </a:r>
            <a:r>
              <a:rPr lang="en-US" b="1" dirty="0" smtClean="0">
                <a:solidFill>
                  <a:srgbClr val="000000"/>
                </a:solidFill>
                <a:latin typeface="Calibri" pitchFamily="34" charset="0"/>
                <a:ea typeface="Calibri" pitchFamily="34" charset="0"/>
                <a:cs typeface="Times New Roman" pitchFamily="18" charset="0"/>
              </a:rPr>
              <a:t> </a:t>
            </a:r>
            <a:endParaRPr lang="en-US" sz="2800" dirty="0" smtClean="0">
              <a:latin typeface="Arial" pitchFamily="34" charset="0"/>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psharing.org/MS-maps/map-pages-worldmap/images-map/7-world-map-aids.png"/>
          <p:cNvPicPr>
            <a:picLocks noChangeAspect="1" noChangeArrowheads="1"/>
          </p:cNvPicPr>
          <p:nvPr/>
        </p:nvPicPr>
        <p:blipFill>
          <a:blip r:embed="rId2" cstate="print"/>
          <a:srcRect/>
          <a:stretch>
            <a:fillRect/>
          </a:stretch>
        </p:blipFill>
        <p:spPr bwMode="auto">
          <a:xfrm>
            <a:off x="254885" y="1066800"/>
            <a:ext cx="8889115" cy="4114800"/>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43" name="Picture 27" descr="Fig"/>
          <p:cNvPicPr>
            <a:picLocks noChangeAspect="1" noChangeArrowheads="1"/>
          </p:cNvPicPr>
          <p:nvPr/>
        </p:nvPicPr>
        <p:blipFill>
          <a:blip r:embed="rId2" cstate="print"/>
          <a:srcRect/>
          <a:stretch>
            <a:fillRect/>
          </a:stretch>
        </p:blipFill>
        <p:spPr bwMode="auto">
          <a:xfrm>
            <a:off x="547688" y="2262188"/>
            <a:ext cx="3657600" cy="3584575"/>
          </a:xfrm>
          <a:prstGeom prst="rect">
            <a:avLst/>
          </a:prstGeom>
          <a:noFill/>
        </p:spPr>
      </p:pic>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79619" name="Text Box 3"/>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87962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7962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7962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7962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7962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962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962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79627"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79628" name="Rectangle 12"/>
          <p:cNvSpPr>
            <a:spLocks noChangeArrowheads="1"/>
          </p:cNvSpPr>
          <p:nvPr/>
        </p:nvSpPr>
        <p:spPr bwMode="auto">
          <a:xfrm>
            <a:off x="5424488" y="1336675"/>
            <a:ext cx="3414712"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virus has an inner core of nucleic acid, either RNA or DNA, and an outer protein coat called a </a:t>
            </a:r>
            <a:r>
              <a:rPr lang="en-US" altLang="en-US" sz="3200">
                <a:solidFill>
                  <a:srgbClr val="FF0066"/>
                </a:solidFill>
                <a:latin typeface="Times" charset="0"/>
              </a:rPr>
              <a:t>capsid</a:t>
            </a:r>
            <a:r>
              <a:rPr lang="en-US" altLang="en-US" sz="3200">
                <a:solidFill>
                  <a:schemeClr val="tx1"/>
                </a:solidFill>
                <a:latin typeface="Times" charset="0"/>
              </a:rPr>
              <a:t>.</a:t>
            </a:r>
          </a:p>
        </p:txBody>
      </p:sp>
      <p:sp>
        <p:nvSpPr>
          <p:cNvPr id="879634" name="Rectangle 18"/>
          <p:cNvSpPr>
            <a:spLocks noChangeArrowheads="1"/>
          </p:cNvSpPr>
          <p:nvPr/>
        </p:nvSpPr>
        <p:spPr bwMode="auto">
          <a:xfrm>
            <a:off x="2166938" y="1727200"/>
            <a:ext cx="1447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79635" name="Rectangle 19"/>
          <p:cNvSpPr>
            <a:spLocks noChangeArrowheads="1"/>
          </p:cNvSpPr>
          <p:nvPr/>
        </p:nvSpPr>
        <p:spPr bwMode="auto">
          <a:xfrm>
            <a:off x="4038600" y="2895600"/>
            <a:ext cx="1828800" cy="749300"/>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t>
            </a:r>
          </a:p>
          <a:p>
            <a:pPr marL="342900" indent="-342900">
              <a:lnSpc>
                <a:spcPct val="50000"/>
              </a:lnSpc>
              <a:buClr>
                <a:schemeClr val="tx1"/>
              </a:buClr>
            </a:pPr>
            <a:r>
              <a:rPr lang="en-US" altLang="en-US" sz="2400" b="1" i="1">
                <a:solidFill>
                  <a:schemeClr val="tx1"/>
                </a:solidFill>
                <a:latin typeface="Times" charset="0"/>
              </a:rPr>
              <a:t>acid</a:t>
            </a:r>
          </a:p>
        </p:txBody>
      </p:sp>
      <p:sp>
        <p:nvSpPr>
          <p:cNvPr id="879636" name="Rectangle 20"/>
          <p:cNvSpPr>
            <a:spLocks noChangeArrowheads="1"/>
          </p:cNvSpPr>
          <p:nvPr/>
        </p:nvSpPr>
        <p:spPr bwMode="auto">
          <a:xfrm>
            <a:off x="3967163" y="4614863"/>
            <a:ext cx="18288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Envelope</a:t>
            </a:r>
          </a:p>
        </p:txBody>
      </p:sp>
      <p:sp>
        <p:nvSpPr>
          <p:cNvPr id="879637" name="Line 21"/>
          <p:cNvSpPr>
            <a:spLocks noChangeShapeType="1"/>
          </p:cNvSpPr>
          <p:nvPr/>
        </p:nvSpPr>
        <p:spPr bwMode="auto">
          <a:xfrm>
            <a:off x="2624138" y="2162175"/>
            <a:ext cx="0" cy="914400"/>
          </a:xfrm>
          <a:prstGeom prst="line">
            <a:avLst/>
          </a:prstGeom>
          <a:noFill/>
          <a:ln w="22225">
            <a:solidFill>
              <a:schemeClr val="tx1"/>
            </a:solidFill>
            <a:round/>
            <a:headEnd/>
            <a:tailEnd/>
          </a:ln>
          <a:effectLst/>
        </p:spPr>
        <p:txBody>
          <a:bodyPr wrap="none" anchor="ctr">
            <a:spAutoFit/>
          </a:bodyPr>
          <a:lstStyle/>
          <a:p>
            <a:endParaRPr lang="en-US"/>
          </a:p>
        </p:txBody>
      </p:sp>
      <p:sp>
        <p:nvSpPr>
          <p:cNvPr id="879638" name="Line 22"/>
          <p:cNvSpPr>
            <a:spLocks noChangeShapeType="1"/>
          </p:cNvSpPr>
          <p:nvPr/>
        </p:nvSpPr>
        <p:spPr bwMode="auto">
          <a:xfrm flipH="1">
            <a:off x="2514600" y="3429000"/>
            <a:ext cx="1600200" cy="609600"/>
          </a:xfrm>
          <a:prstGeom prst="line">
            <a:avLst/>
          </a:prstGeom>
          <a:noFill/>
          <a:ln w="15875">
            <a:solidFill>
              <a:schemeClr val="tx1"/>
            </a:solidFill>
            <a:round/>
            <a:headEnd/>
            <a:tailEnd/>
          </a:ln>
          <a:effectLst/>
        </p:spPr>
        <p:txBody>
          <a:bodyPr wrap="none" anchor="ctr">
            <a:spAutoFit/>
          </a:bodyPr>
          <a:lstStyle/>
          <a:p>
            <a:endParaRPr lang="en-US"/>
          </a:p>
        </p:txBody>
      </p:sp>
      <p:sp>
        <p:nvSpPr>
          <p:cNvPr id="879641" name="Line 25"/>
          <p:cNvSpPr>
            <a:spLocks noChangeShapeType="1"/>
          </p:cNvSpPr>
          <p:nvPr/>
        </p:nvSpPr>
        <p:spPr bwMode="auto">
          <a:xfrm flipH="1" flipV="1">
            <a:off x="3586163" y="4481513"/>
            <a:ext cx="457200" cy="228600"/>
          </a:xfrm>
          <a:prstGeom prst="line">
            <a:avLst/>
          </a:prstGeom>
          <a:noFill/>
          <a:ln w="15875">
            <a:solidFill>
              <a:schemeClr val="tx1"/>
            </a:solidFill>
            <a:round/>
            <a:headEnd/>
            <a:tailEnd/>
          </a:ln>
          <a:effectLst/>
        </p:spPr>
        <p:txBody>
          <a:bodyPr wrap="none" anchor="ctr">
            <a:spAutoFit/>
          </a:bodyPr>
          <a:lstStyle/>
          <a:p>
            <a:endParaRPr lang="en-US"/>
          </a:p>
        </p:txBody>
      </p:sp>
      <p:pic>
        <p:nvPicPr>
          <p:cNvPr id="879644" name="Picture 28" descr="audio image blue">
            <a:hlinkClick r:id="" action="ppaction://noaction">
              <a:snd r:embed="rId13" name="18-capsid.WAV"/>
            </a:hlinkClick>
          </p:cNvPr>
          <p:cNvPicPr>
            <a:picLocks noChangeAspect="1" noChangeArrowheads="1"/>
          </p:cNvPicPr>
          <p:nvPr/>
        </p:nvPicPr>
        <p:blipFill>
          <a:blip r:embed="rId14" cstate="print"/>
          <a:srcRect/>
          <a:stretch>
            <a:fillRect/>
          </a:stretch>
        </p:blipFill>
        <p:spPr bwMode="auto">
          <a:xfrm>
            <a:off x="8375650" y="4079875"/>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28"/>
                                        </p:tgtEl>
                                        <p:attrNameLst>
                                          <p:attrName>style.visibility</p:attrName>
                                        </p:attrNameLst>
                                      </p:cBhvr>
                                      <p:to>
                                        <p:strVal val="visible"/>
                                      </p:to>
                                    </p:set>
                                    <p:animEffect transition="in" filter="box(out)">
                                      <p:cBhvr>
                                        <p:cTn id="7" dur="500"/>
                                        <p:tgtEl>
                                          <p:spTgt spid="879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4"/>
                                        </p:tgtEl>
                                        <p:attrNameLst>
                                          <p:attrName>style.visibility</p:attrName>
                                        </p:attrNameLst>
                                      </p:cBhvr>
                                      <p:to>
                                        <p:strVal val="visible"/>
                                      </p:to>
                                    </p:set>
                                    <p:animEffect transition="in" filter="box(out)">
                                      <p:cBhvr>
                                        <p:cTn id="12" dur="500"/>
                                        <p:tgtEl>
                                          <p:spTgt spid="87964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0"/>
                                        </p:tgtEl>
                                        <p:attrNameLst>
                                          <p:attrName>style.visibility</p:attrName>
                                        </p:attrNameLst>
                                      </p:cBhvr>
                                      <p:to>
                                        <p:strVal val="visible"/>
                                      </p:to>
                                    </p:set>
                                    <p:animEffect transition="in" filter="box(out)">
                                      <p:cBhvr>
                                        <p:cTn id="16"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44483" name="Text Box 3"/>
          <p:cNvSpPr txBox="1">
            <a:spLocks noChangeArrowheads="1"/>
          </p:cNvSpPr>
          <p:nvPr/>
        </p:nvSpPr>
        <p:spPr bwMode="auto">
          <a:xfrm>
            <a:off x="565150" y="914400"/>
            <a:ext cx="227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Lytic cycle</a:t>
            </a:r>
          </a:p>
        </p:txBody>
      </p:sp>
      <p:pic>
        <p:nvPicPr>
          <p:cNvPr id="10444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44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44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44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44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44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44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0444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1044493" name="Rectangle 13"/>
          <p:cNvSpPr>
            <a:spLocks noChangeArrowheads="1"/>
          </p:cNvSpPr>
          <p:nvPr/>
        </p:nvSpPr>
        <p:spPr bwMode="auto">
          <a:xfrm>
            <a:off x="609600" y="1676400"/>
            <a:ext cx="38100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new viruses can then infect and kill other host cells. This process is called a </a:t>
            </a:r>
            <a:r>
              <a:rPr lang="en-US" altLang="en-US" sz="3200">
                <a:solidFill>
                  <a:srgbClr val="FF0066"/>
                </a:solidFill>
                <a:latin typeface="Times" charset="0"/>
              </a:rPr>
              <a:t>lytic</a:t>
            </a:r>
            <a:r>
              <a:rPr lang="en-US" altLang="en-US" sz="3200">
                <a:solidFill>
                  <a:schemeClr val="tx1"/>
                </a:solidFill>
                <a:latin typeface="Times" charset="0"/>
              </a:rPr>
              <a:t> (LIH tik) </a:t>
            </a:r>
            <a:r>
              <a:rPr lang="en-US" altLang="en-US" sz="3200">
                <a:solidFill>
                  <a:srgbClr val="FF0066"/>
                </a:solidFill>
                <a:latin typeface="Times" charset="0"/>
              </a:rPr>
              <a:t>cycle</a:t>
            </a:r>
            <a:r>
              <a:rPr lang="en-US" altLang="en-US" sz="3200">
                <a:solidFill>
                  <a:schemeClr val="tx1"/>
                </a:solidFill>
                <a:latin typeface="Times" charset="0"/>
              </a:rPr>
              <a:t>.</a:t>
            </a:r>
          </a:p>
        </p:txBody>
      </p:sp>
      <p:pic>
        <p:nvPicPr>
          <p:cNvPr id="1044494" name="Picture 14" descr="audio image blue">
            <a:hlinkClick r:id="" action="ppaction://noaction">
              <a:snd r:embed="rId13" name="18-lytic cycle.WAV"/>
            </a:hlinkClick>
          </p:cNvPr>
          <p:cNvPicPr>
            <a:picLocks noChangeAspect="1" noChangeArrowheads="1"/>
          </p:cNvPicPr>
          <p:nvPr/>
        </p:nvPicPr>
        <p:blipFill>
          <a:blip r:embed="rId14" cstate="print"/>
          <a:srcRect/>
          <a:stretch>
            <a:fillRect/>
          </a:stretch>
        </p:blipFill>
        <p:spPr bwMode="auto">
          <a:xfrm>
            <a:off x="3124200" y="4724400"/>
            <a:ext cx="354013" cy="354013"/>
          </a:xfrm>
          <a:prstGeom prst="rect">
            <a:avLst/>
          </a:prstGeom>
          <a:noFill/>
        </p:spPr>
      </p:pic>
      <p:pic>
        <p:nvPicPr>
          <p:cNvPr id="1044496" name="18-1-GB4FBJX.AVI">
            <a:hlinkClick r:id="" action="ppaction://media"/>
          </p:cNvPr>
          <p:cNvPicPr>
            <a:picLocks noRot="1" noChangeAspect="1" noChangeArrowheads="1"/>
          </p:cNvPicPr>
          <p:nvPr>
            <a:videoFile r:link="rId1"/>
          </p:nvPr>
        </p:nvPicPr>
        <p:blipFill>
          <a:blip r:embed="rId15" cstate="print"/>
          <a:srcRect/>
          <a:stretch>
            <a:fillRect/>
          </a:stretch>
        </p:blipFill>
        <p:spPr bwMode="auto">
          <a:xfrm>
            <a:off x="4876800" y="1524000"/>
            <a:ext cx="3048000" cy="2286000"/>
          </a:xfrm>
          <a:prstGeom prst="rect">
            <a:avLst/>
          </a:prstGeom>
          <a:noFill/>
        </p:spPr>
      </p:pic>
      <p:sp>
        <p:nvSpPr>
          <p:cNvPr id="1044497" name="Text Box 17"/>
          <p:cNvSpPr txBox="1">
            <a:spLocks noChangeArrowheads="1"/>
          </p:cNvSpPr>
          <p:nvPr/>
        </p:nvSpPr>
        <p:spPr bwMode="auto">
          <a:xfrm>
            <a:off x="5241925" y="40433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4493"/>
                                        </p:tgtEl>
                                        <p:attrNameLst>
                                          <p:attrName>style.visibility</p:attrName>
                                        </p:attrNameLst>
                                      </p:cBhvr>
                                      <p:to>
                                        <p:strVal val="visible"/>
                                      </p:to>
                                    </p:set>
                                    <p:animEffect transition="in" filter="box(out)">
                                      <p:cBhvr>
                                        <p:cTn id="7" dur="500"/>
                                        <p:tgtEl>
                                          <p:spTgt spid="10444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4"/>
                                        </p:tgtEl>
                                        <p:attrNameLst>
                                          <p:attrName>style.visibility</p:attrName>
                                        </p:attrNameLst>
                                      </p:cBhvr>
                                      <p:to>
                                        <p:strVal val="visible"/>
                                      </p:to>
                                    </p:set>
                                    <p:animEffect transition="in" filter="box(out)">
                                      <p:cBhvr>
                                        <p:cTn id="16"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4449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44496"/>
                                        </p:tgtEl>
                                      </p:cBhvr>
                                    </p:cmd>
                                  </p:childTnLst>
                                </p:cTn>
                              </p:par>
                            </p:childTnLst>
                          </p:cTn>
                        </p:par>
                      </p:childTnLst>
                    </p:cTn>
                  </p:par>
                </p:childTnLst>
              </p:cTn>
              <p:nextCondLst>
                <p:cond evt="onClick" delay="0">
                  <p:tgtEl>
                    <p:spTgt spid="1044496"/>
                  </p:tgtEl>
                </p:cond>
              </p:nextCondLst>
            </p:seq>
            <p:video>
              <p:cMediaNode>
                <p:cTn id="22" fill="hold" display="0">
                  <p:stCondLst>
                    <p:cond delay="indefinite"/>
                  </p:stCondLst>
                  <p:endCondLst>
                    <p:cond evt="onNext" delay="0">
                      <p:tgtEl>
                        <p:sldTgt/>
                      </p:tgtEl>
                    </p:cond>
                    <p:cond evt="onPrev" delay="0">
                      <p:tgtEl>
                        <p:sldTgt/>
                      </p:tgtEl>
                    </p:cond>
                  </p:endCondLst>
                </p:cTn>
                <p:tgtEl>
                  <p:spTgt spid="1044496"/>
                </p:tgtEl>
              </p:cMediaNode>
            </p:video>
          </p:childTnLst>
        </p:cTn>
      </p:par>
    </p:tnLst>
    <p:bldLst>
      <p:bldP spid="1044493" grpId="0"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90883" name="Text Box 3"/>
          <p:cNvSpPr txBox="1">
            <a:spLocks noChangeArrowheads="1"/>
          </p:cNvSpPr>
          <p:nvPr/>
        </p:nvSpPr>
        <p:spPr bwMode="auto">
          <a:xfrm>
            <a:off x="565150" y="914400"/>
            <a:ext cx="3219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Lysogenic cycle</a:t>
            </a:r>
          </a:p>
        </p:txBody>
      </p:sp>
      <p:pic>
        <p:nvPicPr>
          <p:cNvPr id="8908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908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90892" name="Rectangle 12"/>
          <p:cNvSpPr>
            <a:spLocks noChangeArrowheads="1"/>
          </p:cNvSpPr>
          <p:nvPr/>
        </p:nvSpPr>
        <p:spPr bwMode="auto">
          <a:xfrm>
            <a:off x="609600" y="1676400"/>
            <a:ext cx="7467600" cy="5302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Not all viruses kill the cells they infect.</a:t>
            </a:r>
          </a:p>
        </p:txBody>
      </p:sp>
      <p:sp>
        <p:nvSpPr>
          <p:cNvPr id="890893" name="Rectangle 13"/>
          <p:cNvSpPr>
            <a:spLocks noChangeArrowheads="1"/>
          </p:cNvSpPr>
          <p:nvPr/>
        </p:nvSpPr>
        <p:spPr bwMode="auto">
          <a:xfrm>
            <a:off x="609600" y="2647950"/>
            <a:ext cx="43434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Some viruses go through a </a:t>
            </a:r>
            <a:r>
              <a:rPr lang="en-US" altLang="en-US" sz="3200" dirty="0" err="1">
                <a:solidFill>
                  <a:srgbClr val="FF0066"/>
                </a:solidFill>
                <a:latin typeface="Times" charset="0"/>
              </a:rPr>
              <a:t>lysogenic</a:t>
            </a:r>
            <a:r>
              <a:rPr lang="en-US" altLang="en-US" sz="3200" dirty="0">
                <a:solidFill>
                  <a:srgbClr val="FF0066"/>
                </a:solidFill>
                <a:latin typeface="Times" charset="0"/>
              </a:rPr>
              <a:t> cycle</a:t>
            </a:r>
            <a:r>
              <a:rPr lang="en-US" altLang="en-US" sz="3200" dirty="0">
                <a:solidFill>
                  <a:schemeClr val="tx1"/>
                </a:solidFill>
                <a:latin typeface="Times" charset="0"/>
              </a:rPr>
              <a:t>, a replication cycle in which the virus’s nucleic acid is integrated into the host cell’s chromosome.</a:t>
            </a:r>
          </a:p>
        </p:txBody>
      </p:sp>
      <p:pic>
        <p:nvPicPr>
          <p:cNvPr id="890895" name="Picture 15" descr="audio image blue">
            <a:hlinkClick r:id="" action="ppaction://noaction">
              <a:snd r:embed="rId13" name="18-lysogenic cycle.WAV"/>
            </a:hlinkClick>
          </p:cNvPr>
          <p:cNvPicPr>
            <a:picLocks noChangeAspect="1" noChangeArrowheads="1"/>
          </p:cNvPicPr>
          <p:nvPr/>
        </p:nvPicPr>
        <p:blipFill>
          <a:blip r:embed="rId14" cstate="print"/>
          <a:srcRect/>
          <a:stretch>
            <a:fillRect/>
          </a:stretch>
        </p:blipFill>
        <p:spPr bwMode="auto">
          <a:xfrm>
            <a:off x="4267200" y="5334000"/>
            <a:ext cx="354013" cy="354013"/>
          </a:xfrm>
          <a:prstGeom prst="rect">
            <a:avLst/>
          </a:prstGeom>
          <a:noFill/>
        </p:spPr>
      </p:pic>
      <p:pic>
        <p:nvPicPr>
          <p:cNvPr id="890896" name="18-1-GB4FBJY.AVI">
            <a:hlinkClick r:id="" action="ppaction://media"/>
          </p:cNvPr>
          <p:cNvPicPr>
            <a:picLocks noRot="1" noChangeAspect="1" noChangeArrowheads="1"/>
          </p:cNvPicPr>
          <p:nvPr>
            <a:videoFile r:link="rId1"/>
          </p:nvPr>
        </p:nvPicPr>
        <p:blipFill>
          <a:blip r:embed="rId15" cstate="print"/>
          <a:srcRect/>
          <a:stretch>
            <a:fillRect/>
          </a:stretch>
        </p:blipFill>
        <p:spPr bwMode="auto">
          <a:xfrm>
            <a:off x="5257800" y="2438400"/>
            <a:ext cx="3048000" cy="2286000"/>
          </a:xfrm>
          <a:prstGeom prst="rect">
            <a:avLst/>
          </a:prstGeom>
          <a:noFill/>
        </p:spPr>
      </p:pic>
      <p:sp>
        <p:nvSpPr>
          <p:cNvPr id="890897" name="Text Box 17"/>
          <p:cNvSpPr txBox="1">
            <a:spLocks noChangeArrowheads="1"/>
          </p:cNvSpPr>
          <p:nvPr/>
        </p:nvSpPr>
        <p:spPr bwMode="auto">
          <a:xfrm>
            <a:off x="5654675" y="47926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0895"/>
                                        </p:tgtEl>
                                        <p:attrNameLst>
                                          <p:attrName>style.visibility</p:attrName>
                                        </p:attrNameLst>
                                      </p:cBhvr>
                                      <p:to>
                                        <p:strVal val="visible"/>
                                      </p:to>
                                    </p:set>
                                    <p:animEffect transition="in" filter="box(out)">
                                      <p:cBhvr>
                                        <p:cTn id="17" dur="500"/>
                                        <p:tgtEl>
                                          <p:spTgt spid="8908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9089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90896"/>
                                        </p:tgtEl>
                                      </p:cBhvr>
                                    </p:cmd>
                                  </p:childTnLst>
                                </p:cTn>
                              </p:par>
                            </p:childTnLst>
                          </p:cTn>
                        </p:par>
                      </p:childTnLst>
                    </p:cTn>
                  </p:par>
                </p:childTnLst>
              </p:cTn>
              <p:nextCondLst>
                <p:cond evt="onClick" delay="0">
                  <p:tgtEl>
                    <p:spTgt spid="890896"/>
                  </p:tgtEl>
                </p:cond>
              </p:nextCondLst>
            </p:seq>
            <p:video>
              <p:cMediaNode>
                <p:cTn id="27" fill="hold" display="0">
                  <p:stCondLst>
                    <p:cond delay="indefinite"/>
                  </p:stCondLst>
                  <p:endCondLst>
                    <p:cond evt="onNext" delay="0">
                      <p:tgtEl>
                        <p:sldTgt/>
                      </p:tgtEl>
                    </p:cond>
                    <p:cond evt="onPrev" delay="0">
                      <p:tgtEl>
                        <p:sldTgt/>
                      </p:tgtEl>
                    </p:cond>
                  </p:endCondLst>
                </p:cTn>
                <p:tgtEl>
                  <p:spTgt spid="890896"/>
                </p:tgtEl>
              </p:cMediaNode>
            </p:video>
          </p:childTnLst>
        </p:cTn>
      </p:par>
    </p:tnLst>
    <p:bldLst>
      <p:bldP spid="890892" grpId="0" autoUpdateAnimBg="0"/>
      <p:bldP spid="890893" grpId="0"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76" name="Picture 28" descr="Fig"/>
          <p:cNvPicPr>
            <a:picLocks noChangeAspect="1" noChangeArrowheads="1"/>
          </p:cNvPicPr>
          <p:nvPr/>
        </p:nvPicPr>
        <p:blipFill>
          <a:blip r:embed="rId2" cstate="print"/>
          <a:srcRect/>
          <a:stretch>
            <a:fillRect/>
          </a:stretch>
        </p:blipFill>
        <p:spPr bwMode="auto">
          <a:xfrm>
            <a:off x="514350" y="1524000"/>
            <a:ext cx="2741613" cy="4419600"/>
          </a:xfrm>
          <a:prstGeom prst="rect">
            <a:avLst/>
          </a:prstGeom>
          <a:noFill/>
        </p:spPr>
      </p:pic>
      <p:sp>
        <p:nvSpPr>
          <p:cNvPr id="9748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74851" name="Text Box 3"/>
          <p:cNvSpPr txBox="1">
            <a:spLocks noChangeArrowheads="1"/>
          </p:cNvSpPr>
          <p:nvPr/>
        </p:nvSpPr>
        <p:spPr bwMode="auto">
          <a:xfrm>
            <a:off x="565150" y="914400"/>
            <a:ext cx="503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Attachment to a host cell</a:t>
            </a:r>
          </a:p>
        </p:txBody>
      </p:sp>
      <p:pic>
        <p:nvPicPr>
          <p:cNvPr id="97485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48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48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48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4856"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48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4859"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974860" name="Rectangle 12"/>
          <p:cNvSpPr>
            <a:spLocks noChangeArrowheads="1"/>
          </p:cNvSpPr>
          <p:nvPr/>
        </p:nvSpPr>
        <p:spPr bwMode="auto">
          <a:xfrm>
            <a:off x="4419600" y="1905000"/>
            <a:ext cx="3979863"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protein in the tail fibers of the bacteriophage T4 recognizes and attaches the T4 to its bacterial host cell.</a:t>
            </a:r>
          </a:p>
        </p:txBody>
      </p:sp>
      <p:sp>
        <p:nvSpPr>
          <p:cNvPr id="974863" name="Rectangle 15"/>
          <p:cNvSpPr>
            <a:spLocks noChangeArrowheads="1"/>
          </p:cNvSpPr>
          <p:nvPr/>
        </p:nvSpPr>
        <p:spPr bwMode="auto">
          <a:xfrm>
            <a:off x="2709863" y="1995488"/>
            <a:ext cx="1143000" cy="366712"/>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Capsid</a:t>
            </a:r>
          </a:p>
        </p:txBody>
      </p:sp>
      <p:sp>
        <p:nvSpPr>
          <p:cNvPr id="974864" name="Rectangle 16"/>
          <p:cNvSpPr>
            <a:spLocks noChangeArrowheads="1"/>
          </p:cNvSpPr>
          <p:nvPr/>
        </p:nvSpPr>
        <p:spPr bwMode="auto">
          <a:xfrm>
            <a:off x="2681288" y="2562225"/>
            <a:ext cx="1081087" cy="609600"/>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Nucleic </a:t>
            </a:r>
          </a:p>
          <a:p>
            <a:pPr marL="342900" indent="-342900">
              <a:lnSpc>
                <a:spcPct val="40000"/>
              </a:lnSpc>
              <a:buClr>
                <a:schemeClr val="tx1"/>
              </a:buClr>
            </a:pPr>
            <a:r>
              <a:rPr lang="en-US" altLang="en-US" sz="2000" b="1" i="1">
                <a:solidFill>
                  <a:schemeClr val="tx1"/>
                </a:solidFill>
                <a:latin typeface="Times" charset="0"/>
              </a:rPr>
              <a:t>acid</a:t>
            </a:r>
          </a:p>
        </p:txBody>
      </p:sp>
      <p:sp>
        <p:nvSpPr>
          <p:cNvPr id="974865" name="Rectangle 17"/>
          <p:cNvSpPr>
            <a:spLocks noChangeArrowheads="1"/>
          </p:cNvSpPr>
          <p:nvPr/>
        </p:nvSpPr>
        <p:spPr bwMode="auto">
          <a:xfrm>
            <a:off x="2667000" y="3581400"/>
            <a:ext cx="1081088"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a:t>
            </a:r>
          </a:p>
        </p:txBody>
      </p:sp>
      <p:sp>
        <p:nvSpPr>
          <p:cNvPr id="974866" name="Rectangle 18"/>
          <p:cNvSpPr>
            <a:spLocks noChangeArrowheads="1"/>
          </p:cNvSpPr>
          <p:nvPr/>
        </p:nvSpPr>
        <p:spPr bwMode="auto">
          <a:xfrm>
            <a:off x="2728913" y="4267200"/>
            <a:ext cx="1385887"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 fiber</a:t>
            </a:r>
          </a:p>
        </p:txBody>
      </p:sp>
      <p:sp>
        <p:nvSpPr>
          <p:cNvPr id="974867" name="Line 19"/>
          <p:cNvSpPr>
            <a:spLocks noChangeShapeType="1"/>
          </p:cNvSpPr>
          <p:nvPr/>
        </p:nvSpPr>
        <p:spPr bwMode="auto">
          <a:xfrm flipH="1">
            <a:off x="2205038" y="2195513"/>
            <a:ext cx="5334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69" name="Line 21"/>
          <p:cNvSpPr>
            <a:spLocks noChangeShapeType="1"/>
          </p:cNvSpPr>
          <p:nvPr/>
        </p:nvSpPr>
        <p:spPr bwMode="auto">
          <a:xfrm flipH="1">
            <a:off x="2100263" y="2728913"/>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0" name="Line 22"/>
          <p:cNvSpPr>
            <a:spLocks noChangeShapeType="1"/>
          </p:cNvSpPr>
          <p:nvPr/>
        </p:nvSpPr>
        <p:spPr bwMode="auto">
          <a:xfrm flipH="1">
            <a:off x="2085975" y="3767138"/>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4" name="Line 26"/>
          <p:cNvSpPr>
            <a:spLocks noChangeShapeType="1"/>
          </p:cNvSpPr>
          <p:nvPr/>
        </p:nvSpPr>
        <p:spPr bwMode="auto">
          <a:xfrm flipH="1">
            <a:off x="2547938" y="4452938"/>
            <a:ext cx="228600" cy="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4860"/>
                                        </p:tgtEl>
                                        <p:attrNameLst>
                                          <p:attrName>style.visibility</p:attrName>
                                        </p:attrNameLst>
                                      </p:cBhvr>
                                      <p:to>
                                        <p:strVal val="visible"/>
                                      </p:to>
                                    </p:set>
                                    <p:animEffect transition="in" filter="box(out)">
                                      <p:cBhvr>
                                        <p:cTn id="7" dur="500"/>
                                        <p:tgtEl>
                                          <p:spTgt spid="97486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4852"/>
                                        </p:tgtEl>
                                        <p:attrNameLst>
                                          <p:attrName>style.visibility</p:attrName>
                                        </p:attrNameLst>
                                      </p:cBhvr>
                                      <p:to>
                                        <p:strVal val="visible"/>
                                      </p:to>
                                    </p:set>
                                    <p:animEffect transition="in" filter="box(out)">
                                      <p:cBhvr>
                                        <p:cTn id="11" dur="500"/>
                                        <p:tgtEl>
                                          <p:spTgt spid="97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0" grpId="0"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88164" name="Text Box 4"/>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988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8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8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8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8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8170"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8171"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8172" name="Picture 12"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88181" name="Rectangle 21"/>
          <p:cNvSpPr>
            <a:spLocks noChangeArrowheads="1"/>
          </p:cNvSpPr>
          <p:nvPr/>
        </p:nvSpPr>
        <p:spPr bwMode="auto">
          <a:xfrm>
            <a:off x="5238750" y="1508125"/>
            <a:ext cx="344805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protein arrangement also plays a role in determining what cell can be infected and how the virus infects the cell.</a:t>
            </a:r>
          </a:p>
        </p:txBody>
      </p:sp>
      <p:pic>
        <p:nvPicPr>
          <p:cNvPr id="988183" name="Picture 23" descr="Fig"/>
          <p:cNvPicPr>
            <a:picLocks noChangeAspect="1" noChangeArrowheads="1"/>
          </p:cNvPicPr>
          <p:nvPr/>
        </p:nvPicPr>
        <p:blipFill>
          <a:blip r:embed="rId12" cstate="print"/>
          <a:srcRect/>
          <a:stretch>
            <a:fillRect/>
          </a:stretch>
        </p:blipFill>
        <p:spPr bwMode="auto">
          <a:xfrm>
            <a:off x="547688" y="2047875"/>
            <a:ext cx="3886200" cy="3886200"/>
          </a:xfrm>
          <a:prstGeom prst="rect">
            <a:avLst/>
          </a:prstGeom>
          <a:noFill/>
        </p:spPr>
      </p:pic>
      <p:sp>
        <p:nvSpPr>
          <p:cNvPr id="988184" name="Rectangle 24"/>
          <p:cNvSpPr>
            <a:spLocks noChangeArrowheads="1"/>
          </p:cNvSpPr>
          <p:nvPr/>
        </p:nvSpPr>
        <p:spPr bwMode="auto">
          <a:xfrm>
            <a:off x="2819400" y="1524000"/>
            <a:ext cx="2209800" cy="461665"/>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2400" b="1" i="1" dirty="0">
                <a:solidFill>
                  <a:schemeClr val="tx1"/>
                </a:solidFill>
                <a:latin typeface="Times" charset="0"/>
              </a:rPr>
              <a:t>Nucleic acid</a:t>
            </a:r>
          </a:p>
        </p:txBody>
      </p:sp>
      <p:sp>
        <p:nvSpPr>
          <p:cNvPr id="988185" name="Rectangle 25"/>
          <p:cNvSpPr>
            <a:spLocks noChangeArrowheads="1"/>
          </p:cNvSpPr>
          <p:nvPr/>
        </p:nvSpPr>
        <p:spPr bwMode="auto">
          <a:xfrm>
            <a:off x="533400" y="1651000"/>
            <a:ext cx="1828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988186" name="Line 26"/>
          <p:cNvSpPr>
            <a:spLocks noChangeShapeType="1"/>
          </p:cNvSpPr>
          <p:nvPr/>
        </p:nvSpPr>
        <p:spPr bwMode="auto">
          <a:xfrm flipH="1">
            <a:off x="3429000" y="2162175"/>
            <a:ext cx="228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7" name="Line 27"/>
          <p:cNvSpPr>
            <a:spLocks noChangeShapeType="1"/>
          </p:cNvSpPr>
          <p:nvPr/>
        </p:nvSpPr>
        <p:spPr bwMode="auto">
          <a:xfrm flipV="1">
            <a:off x="609600" y="1828800"/>
            <a:ext cx="1752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8" name="Line 28"/>
          <p:cNvSpPr>
            <a:spLocks noChangeShapeType="1"/>
          </p:cNvSpPr>
          <p:nvPr/>
        </p:nvSpPr>
        <p:spPr bwMode="auto">
          <a:xfrm>
            <a:off x="609600" y="2590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89" name="Line 29"/>
          <p:cNvSpPr>
            <a:spLocks noChangeShapeType="1"/>
          </p:cNvSpPr>
          <p:nvPr/>
        </p:nvSpPr>
        <p:spPr bwMode="auto">
          <a:xfrm>
            <a:off x="2347913" y="1828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90" name="Line 30"/>
          <p:cNvSpPr>
            <a:spLocks noChangeShapeType="1"/>
          </p:cNvSpPr>
          <p:nvPr/>
        </p:nvSpPr>
        <p:spPr bwMode="auto">
          <a:xfrm>
            <a:off x="1371600" y="2071688"/>
            <a:ext cx="76200" cy="15240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8181"/>
                                        </p:tgtEl>
                                        <p:attrNameLst>
                                          <p:attrName>style.visibility</p:attrName>
                                        </p:attrNameLst>
                                      </p:cBhvr>
                                      <p:to>
                                        <p:strVal val="visible"/>
                                      </p:to>
                                    </p:set>
                                    <p:animEffect transition="in" filter="box(out)">
                                      <p:cBhvr>
                                        <p:cTn id="7" dur="500"/>
                                        <p:tgtEl>
                                          <p:spTgt spid="9881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8165"/>
                                        </p:tgtEl>
                                        <p:attrNameLst>
                                          <p:attrName>style.visibility</p:attrName>
                                        </p:attrNameLst>
                                      </p:cBhvr>
                                      <p:to>
                                        <p:strVal val="visible"/>
                                      </p:to>
                                    </p:set>
                                    <p:animEffect transition="in" filter="box(out)">
                                      <p:cBhvr>
                                        <p:cTn id="11" dur="500"/>
                                        <p:tgtEl>
                                          <p:spTgt spid="988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1" grpId="0"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437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437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437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437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437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4377"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By 1983, the pathogen causing this </a:t>
            </a:r>
            <a:r>
              <a:rPr lang="en-US" sz="3200" dirty="0" smtClean="0">
                <a:solidFill>
                  <a:schemeClr val="tx1"/>
                </a:solidFill>
                <a:latin typeface="Times" charset="0"/>
              </a:rPr>
              <a:t>immune </a:t>
            </a:r>
            <a:r>
              <a:rPr lang="en-US" sz="3200" dirty="0">
                <a:solidFill>
                  <a:schemeClr val="tx1"/>
                </a:solidFill>
                <a:latin typeface="Times" charset="0"/>
              </a:rPr>
              <a:t>system disease had been </a:t>
            </a:r>
            <a:r>
              <a:rPr lang="en-US" sz="3200" dirty="0" smtClean="0">
                <a:solidFill>
                  <a:schemeClr val="tx1"/>
                </a:solidFill>
                <a:latin typeface="Times" charset="0"/>
              </a:rPr>
              <a:t>identified </a:t>
            </a:r>
            <a:r>
              <a:rPr lang="en-US" sz="3200" dirty="0">
                <a:solidFill>
                  <a:schemeClr val="tx1"/>
                </a:solidFill>
                <a:latin typeface="Times" charset="0"/>
              </a:rPr>
              <a:t>as a retrovirus, now known as </a:t>
            </a:r>
            <a:r>
              <a:rPr lang="en-US" sz="3200" dirty="0" smtClean="0">
                <a:solidFill>
                  <a:schemeClr val="tx1"/>
                </a:solidFill>
                <a:latin typeface="Times" charset="0"/>
              </a:rPr>
              <a:t>Human </a:t>
            </a:r>
            <a:r>
              <a:rPr lang="en-US" sz="3200" dirty="0">
                <a:solidFill>
                  <a:srgbClr val="FF0066"/>
                </a:solidFill>
                <a:latin typeface="Times" charset="0"/>
              </a:rPr>
              <a:t>Immunodeficiency</a:t>
            </a:r>
            <a:r>
              <a:rPr lang="en-US" sz="3200" dirty="0">
                <a:solidFill>
                  <a:schemeClr val="tx1"/>
                </a:solidFill>
                <a:latin typeface="Times" charset="0"/>
              </a:rPr>
              <a:t> (</a:t>
            </a:r>
            <a:r>
              <a:rPr lang="en-US" sz="3200" dirty="0" err="1">
                <a:solidFill>
                  <a:schemeClr val="tx1"/>
                </a:solidFill>
                <a:latin typeface="Times" charset="0"/>
              </a:rPr>
              <a:t>ih</a:t>
            </a:r>
            <a:r>
              <a:rPr lang="en-US" sz="3200" dirty="0">
                <a:solidFill>
                  <a:schemeClr val="tx1"/>
                </a:solidFill>
                <a:latin typeface="Times" charset="0"/>
              </a:rPr>
              <a:t> </a:t>
            </a:r>
            <a:r>
              <a:rPr lang="en-US" sz="3200" dirty="0" err="1">
                <a:solidFill>
                  <a:schemeClr val="tx1"/>
                </a:solidFill>
                <a:latin typeface="Times" charset="0"/>
              </a:rPr>
              <a:t>myew</a:t>
            </a:r>
            <a:r>
              <a:rPr lang="en-US" sz="3200" dirty="0">
                <a:solidFill>
                  <a:schemeClr val="tx1"/>
                </a:solidFill>
                <a:latin typeface="Times" charset="0"/>
              </a:rPr>
              <a:t> </a:t>
            </a:r>
            <a:r>
              <a:rPr lang="en-US" sz="3200" dirty="0" err="1">
                <a:solidFill>
                  <a:schemeClr val="tx1"/>
                </a:solidFill>
                <a:latin typeface="Times" charset="0"/>
              </a:rPr>
              <a:t>noh</a:t>
            </a:r>
            <a:r>
              <a:rPr lang="en-US" sz="3200" dirty="0">
                <a:solidFill>
                  <a:schemeClr val="tx1"/>
                </a:solidFill>
                <a:latin typeface="Times" charset="0"/>
              </a:rPr>
              <a:t> </a:t>
            </a:r>
            <a:r>
              <a:rPr lang="en-US" sz="3200" dirty="0" err="1" smtClean="0">
                <a:solidFill>
                  <a:schemeClr val="tx1"/>
                </a:solidFill>
                <a:latin typeface="Times" charset="0"/>
              </a:rPr>
              <a:t>dih</a:t>
            </a:r>
            <a:r>
              <a:rPr lang="en-US" sz="3200" dirty="0" smtClean="0">
                <a:solidFill>
                  <a:schemeClr val="tx1"/>
                </a:solidFill>
                <a:latin typeface="Times" charset="0"/>
              </a:rPr>
              <a:t> </a:t>
            </a:r>
            <a:r>
              <a:rPr lang="en-US" sz="3200" dirty="0">
                <a:solidFill>
                  <a:schemeClr val="tx1"/>
                </a:solidFill>
                <a:latin typeface="Times" charset="0"/>
              </a:rPr>
              <a:t>FIH shun see) Virus, or HIV.</a:t>
            </a:r>
            <a:endParaRPr lang="en-US" sz="3200" b="1" dirty="0">
              <a:solidFill>
                <a:schemeClr val="tx1"/>
              </a:solidFill>
              <a:latin typeface="Times" charset="0"/>
            </a:endParaRPr>
          </a:p>
        </p:txBody>
      </p:sp>
      <p:sp>
        <p:nvSpPr>
          <p:cNvPr id="954378"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438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4381" name="Text Box 13"/>
          <p:cNvSpPr txBox="1">
            <a:spLocks noChangeArrowheads="1"/>
          </p:cNvSpPr>
          <p:nvPr/>
        </p:nvSpPr>
        <p:spPr bwMode="auto">
          <a:xfrm>
            <a:off x="609600" y="4384675"/>
            <a:ext cx="8458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HIV kills helper T cells and leads to the </a:t>
            </a:r>
            <a:r>
              <a:rPr lang="en-US" sz="3200" dirty="0" smtClean="0">
                <a:solidFill>
                  <a:schemeClr val="tx1"/>
                </a:solidFill>
                <a:latin typeface="Times" charset="0"/>
              </a:rPr>
              <a:t>disorder </a:t>
            </a:r>
            <a:r>
              <a:rPr lang="en-US" sz="3200" dirty="0">
                <a:solidFill>
                  <a:schemeClr val="tx1"/>
                </a:solidFill>
                <a:latin typeface="Times" charset="0"/>
              </a:rPr>
              <a:t>known as Acquired Immune </a:t>
            </a:r>
            <a:r>
              <a:rPr lang="en-US" sz="3200" dirty="0" smtClean="0">
                <a:solidFill>
                  <a:schemeClr val="tx1"/>
                </a:solidFill>
                <a:latin typeface="Times" charset="0"/>
              </a:rPr>
              <a:t>Deficiency </a:t>
            </a:r>
            <a:r>
              <a:rPr lang="en-US" sz="3200" dirty="0">
                <a:solidFill>
                  <a:schemeClr val="tx1"/>
                </a:solidFill>
                <a:latin typeface="Times" charset="0"/>
              </a:rPr>
              <a:t>Syndrome, or AIDS.</a:t>
            </a:r>
            <a:endParaRPr lang="en-US" sz="3200" b="1" dirty="0">
              <a:solidFill>
                <a:schemeClr val="tx1"/>
              </a:solidFill>
              <a:latin typeface="Times" charset="0"/>
            </a:endParaRPr>
          </a:p>
        </p:txBody>
      </p:sp>
      <p:pic>
        <p:nvPicPr>
          <p:cNvPr id="954382" name="Picture 14" descr="audio image blue">
            <a:hlinkClick r:id="" action="ppaction://noaction">
              <a:snd r:embed="rId10" name="39-immunodeficiency.WAV"/>
            </a:hlinkClick>
          </p:cNvPr>
          <p:cNvPicPr>
            <a:picLocks noChangeAspect="1" noChangeArrowheads="1"/>
          </p:cNvPicPr>
          <p:nvPr/>
        </p:nvPicPr>
        <p:blipFill>
          <a:blip r:embed="rId11" cstate="print"/>
          <a:srcRect/>
          <a:stretch>
            <a:fillRect/>
          </a:stretch>
        </p:blipFill>
        <p:spPr bwMode="auto">
          <a:xfrm>
            <a:off x="6477000" y="3657600"/>
            <a:ext cx="354013" cy="354013"/>
          </a:xfrm>
          <a:prstGeom prst="rect">
            <a:avLst/>
          </a:prstGeom>
          <a:noFill/>
        </p:spPr>
      </p:pic>
      <p:pic>
        <p:nvPicPr>
          <p:cNvPr id="954383"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4377"/>
                                        </p:tgtEl>
                                        <p:attrNameLst>
                                          <p:attrName>style.visibility</p:attrName>
                                        </p:attrNameLst>
                                      </p:cBhvr>
                                      <p:to>
                                        <p:strVal val="visible"/>
                                      </p:to>
                                    </p:set>
                                    <p:animEffect transition="in" filter="box(out)">
                                      <p:cBhvr>
                                        <p:cTn id="7" dur="500"/>
                                        <p:tgtEl>
                                          <p:spTgt spid="9543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4382"/>
                                        </p:tgtEl>
                                        <p:attrNameLst>
                                          <p:attrName>style.visibility</p:attrName>
                                        </p:attrNameLst>
                                      </p:cBhvr>
                                      <p:to>
                                        <p:strVal val="visible"/>
                                      </p:to>
                                    </p:set>
                                    <p:animEffect transition="in" filter="box(out)">
                                      <p:cBhvr>
                                        <p:cTn id="12" dur="500"/>
                                        <p:tgtEl>
                                          <p:spTgt spid="9543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4381"/>
                                        </p:tgtEl>
                                        <p:attrNameLst>
                                          <p:attrName>style.visibility</p:attrName>
                                        </p:attrNameLst>
                                      </p:cBhvr>
                                      <p:to>
                                        <p:strVal val="visible"/>
                                      </p:to>
                                    </p:set>
                                    <p:animEffect transition="in" filter="box(out)">
                                      <p:cBhvr>
                                        <p:cTn id="17" dur="500"/>
                                        <p:tgtEl>
                                          <p:spTgt spid="954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7" grpId="0" autoUpdateAnimBg="0"/>
      <p:bldP spid="954381" grpId="0"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539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539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539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539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539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540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5401" name="Text Box 9"/>
          <p:cNvSpPr txBox="1">
            <a:spLocks noChangeArrowheads="1"/>
          </p:cNvSpPr>
          <p:nvPr/>
        </p:nvSpPr>
        <p:spPr bwMode="auto">
          <a:xfrm>
            <a:off x="609600" y="1828800"/>
            <a:ext cx="7772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is transmitted when blood or body 		fluids from an infected person are passed to 	another person through direct contact, or </a:t>
            </a:r>
            <a:r>
              <a:rPr lang="en-US" sz="3200" dirty="0" smtClean="0">
                <a:solidFill>
                  <a:schemeClr val="tx1"/>
                </a:solidFill>
                <a:latin typeface="Times" charset="0"/>
              </a:rPr>
              <a:t>through </a:t>
            </a:r>
            <a:r>
              <a:rPr lang="en-US" sz="3200" dirty="0">
                <a:solidFill>
                  <a:schemeClr val="tx1"/>
                </a:solidFill>
                <a:latin typeface="Times" charset="0"/>
              </a:rPr>
              <a:t>contact with objects that have been </a:t>
            </a:r>
            <a:r>
              <a:rPr lang="en-US" sz="3200" dirty="0" smtClean="0">
                <a:solidFill>
                  <a:schemeClr val="tx1"/>
                </a:solidFill>
                <a:latin typeface="Times" charset="0"/>
              </a:rPr>
              <a:t>contaminated </a:t>
            </a:r>
            <a:r>
              <a:rPr lang="en-US" sz="3200" dirty="0">
                <a:solidFill>
                  <a:schemeClr val="tx1"/>
                </a:solidFill>
                <a:latin typeface="Times" charset="0"/>
              </a:rPr>
              <a:t>by infected blood or </a:t>
            </a:r>
            <a:r>
              <a:rPr lang="en-US" sz="3200" dirty="0" smtClean="0">
                <a:solidFill>
                  <a:schemeClr val="tx1"/>
                </a:solidFill>
                <a:latin typeface="Times" charset="0"/>
              </a:rPr>
              <a:t>other body </a:t>
            </a:r>
            <a:r>
              <a:rPr lang="en-US" sz="3200" dirty="0">
                <a:solidFill>
                  <a:schemeClr val="tx1"/>
                </a:solidFill>
                <a:latin typeface="Times" charset="0"/>
              </a:rPr>
              <a:t>fluids.</a:t>
            </a:r>
            <a:endParaRPr lang="en-US" sz="3200" b="1" dirty="0">
              <a:solidFill>
                <a:schemeClr val="tx1"/>
              </a:solidFill>
              <a:latin typeface="Times" charset="0"/>
            </a:endParaRPr>
          </a:p>
        </p:txBody>
      </p:sp>
      <p:sp>
        <p:nvSpPr>
          <p:cNvPr id="955402"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540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540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5401"/>
                                        </p:tgtEl>
                                        <p:attrNameLst>
                                          <p:attrName>style.visibility</p:attrName>
                                        </p:attrNameLst>
                                      </p:cBhvr>
                                      <p:to>
                                        <p:strVal val="visible"/>
                                      </p:to>
                                    </p:set>
                                    <p:animEffect transition="in" filter="box(out)">
                                      <p:cBhvr>
                                        <p:cTn id="7" dur="500"/>
                                        <p:tgtEl>
                                          <p:spTgt spid="9554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5399"/>
                                        </p:tgtEl>
                                        <p:attrNameLst>
                                          <p:attrName>style.visibility</p:attrName>
                                        </p:attrNameLst>
                                      </p:cBhvr>
                                      <p:to>
                                        <p:strVal val="visible"/>
                                      </p:to>
                                    </p:set>
                                    <p:animEffect transition="in" filter="box(out)">
                                      <p:cBhvr>
                                        <p:cTn id="11" dur="500"/>
                                        <p:tgtEl>
                                          <p:spTgt spid="95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839200" cy="6553200"/>
          </a:xfrm>
        </p:spPr>
        <p:txBody>
          <a:bodyPr>
            <a:normAutofit fontScale="70000" lnSpcReduction="20000"/>
          </a:bodyPr>
          <a:lstStyle/>
          <a:p>
            <a:pPr marL="109728" indent="0">
              <a:buNone/>
            </a:pPr>
            <a:endParaRPr lang="en-US" sz="4500" dirty="0"/>
          </a:p>
          <a:p>
            <a:pPr marL="109728" indent="0">
              <a:buNone/>
            </a:pPr>
            <a:r>
              <a:rPr lang="en-US" sz="4500" u="sng" dirty="0"/>
              <a:t>Each group’s project should include the following</a:t>
            </a:r>
            <a:r>
              <a:rPr lang="en-US" sz="4500" u="sng" dirty="0" smtClean="0"/>
              <a:t>:</a:t>
            </a:r>
          </a:p>
          <a:p>
            <a:pPr marL="109728" indent="0">
              <a:buNone/>
            </a:pPr>
            <a:r>
              <a:rPr lang="en-US" sz="4500" u="sng" dirty="0" smtClean="0"/>
              <a:t>Pg 61 NB Notes on </a:t>
            </a:r>
            <a:r>
              <a:rPr lang="en-US" sz="4500" u="sng" dirty="0" err="1" smtClean="0"/>
              <a:t>SYstem</a:t>
            </a:r>
            <a:endParaRPr lang="en-US" sz="4500" u="sng" dirty="0"/>
          </a:p>
          <a:p>
            <a:pPr lvl="0"/>
            <a:r>
              <a:rPr lang="en-US" sz="4500" dirty="0"/>
              <a:t>The diagram of the body system should be presented on poster </a:t>
            </a:r>
            <a:r>
              <a:rPr lang="en-US" sz="4500" dirty="0" smtClean="0"/>
              <a:t>paper. </a:t>
            </a:r>
            <a:r>
              <a:rPr lang="en-US" sz="4500" dirty="0"/>
              <a:t>Keep your diagram large, so that your illustrations are very clear. You may draw, trace, or use pictures to illustrate your system. Use colored markers or pencils.</a:t>
            </a:r>
          </a:p>
          <a:p>
            <a:pPr marL="109728" indent="0">
              <a:buNone/>
            </a:pPr>
            <a:r>
              <a:rPr lang="en-US" sz="4500" dirty="0"/>
              <a:t> </a:t>
            </a:r>
          </a:p>
          <a:p>
            <a:pPr lvl="0"/>
            <a:r>
              <a:rPr lang="en-US" sz="4500" dirty="0"/>
              <a:t>Clearly print the labels of all the body parts that make up the system. If you draw the diagram, use a ruler to draw a straight line from the body part to the label. Remember to check your spelling.</a:t>
            </a:r>
          </a:p>
          <a:p>
            <a:pPr marL="109728" indent="0">
              <a:buNone/>
            </a:pPr>
            <a:endParaRPr lang="en-US" sz="4500" dirty="0"/>
          </a:p>
          <a:p>
            <a:pPr marL="109728" indent="0">
              <a:buNone/>
            </a:pPr>
            <a:endParaRPr lang="en-US" sz="2800" dirty="0"/>
          </a:p>
          <a:p>
            <a:endParaRPr lang="en-US" dirty="0"/>
          </a:p>
        </p:txBody>
      </p:sp>
    </p:spTree>
    <p:extLst>
      <p:ext uri="{BB962C8B-B14F-4D97-AF65-F5344CB8AC3E}">
        <p14:creationId xmlns="" xmlns:p14="http://schemas.microsoft.com/office/powerpoint/2010/main" val="2318065567"/>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41" name="Picture 25" descr="fig"/>
          <p:cNvPicPr>
            <a:picLocks noChangeAspect="1" noChangeArrowheads="1"/>
          </p:cNvPicPr>
          <p:nvPr/>
        </p:nvPicPr>
        <p:blipFill>
          <a:blip r:embed="rId2" cstate="print"/>
          <a:srcRect/>
          <a:stretch>
            <a:fillRect/>
          </a:stretch>
        </p:blipFill>
        <p:spPr bwMode="auto">
          <a:xfrm>
            <a:off x="4719638" y="2012950"/>
            <a:ext cx="3409950" cy="3328988"/>
          </a:xfrm>
          <a:prstGeom prst="rect">
            <a:avLst/>
          </a:prstGeom>
          <a:noFill/>
        </p:spPr>
      </p:pic>
      <p:sp>
        <p:nvSpPr>
          <p:cNvPr id="9564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641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5642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56425" name="Text Box 9"/>
          <p:cNvSpPr txBox="1">
            <a:spLocks noChangeArrowheads="1"/>
          </p:cNvSpPr>
          <p:nvPr/>
        </p:nvSpPr>
        <p:spPr bwMode="auto">
          <a:xfrm>
            <a:off x="152400" y="2003425"/>
            <a:ext cx="4495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HIV virus is 	basically two copies </a:t>
            </a:r>
            <a:r>
              <a:rPr lang="en-US" sz="3200" dirty="0" smtClean="0">
                <a:solidFill>
                  <a:schemeClr val="tx1"/>
                </a:solidFill>
                <a:latin typeface="Times" charset="0"/>
              </a:rPr>
              <a:t>of </a:t>
            </a:r>
            <a:r>
              <a:rPr lang="en-US" sz="3200" dirty="0">
                <a:solidFill>
                  <a:schemeClr val="tx1"/>
                </a:solidFill>
                <a:latin typeface="Times" charset="0"/>
              </a:rPr>
              <a:t>RNA wrapped in 	proteins, then </a:t>
            </a:r>
            <a:r>
              <a:rPr lang="en-US" sz="3200" dirty="0" smtClean="0">
                <a:solidFill>
                  <a:schemeClr val="tx1"/>
                </a:solidFill>
                <a:latin typeface="Times" charset="0"/>
              </a:rPr>
              <a:t>further </a:t>
            </a:r>
            <a:r>
              <a:rPr lang="en-US" sz="3200" dirty="0">
                <a:solidFill>
                  <a:schemeClr val="tx1"/>
                </a:solidFill>
                <a:latin typeface="Times" charset="0"/>
              </a:rPr>
              <a:t>wrapped in a </a:t>
            </a:r>
            <a:r>
              <a:rPr lang="en-US" sz="3200" dirty="0" smtClean="0">
                <a:solidFill>
                  <a:schemeClr val="tx1"/>
                </a:solidFill>
                <a:latin typeface="Times" charset="0"/>
              </a:rPr>
              <a:t>lipid </a:t>
            </a:r>
            <a:r>
              <a:rPr lang="en-US" sz="3200" dirty="0">
                <a:solidFill>
                  <a:schemeClr val="tx1"/>
                </a:solidFill>
                <a:latin typeface="Times" charset="0"/>
              </a:rPr>
              <a:t>coat.</a:t>
            </a:r>
            <a:endParaRPr lang="en-US" sz="3200" b="1" dirty="0">
              <a:solidFill>
                <a:schemeClr val="tx1"/>
              </a:solidFill>
              <a:latin typeface="Times" charset="0"/>
            </a:endParaRPr>
          </a:p>
        </p:txBody>
      </p:sp>
      <p:sp>
        <p:nvSpPr>
          <p:cNvPr id="956426"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642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56432" name="Text Box 16"/>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956433" name="Text Box 17"/>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956434" name="Text Box 18"/>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956435" name="Line 19"/>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956437" name="Line 21"/>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56438" name="Line 22"/>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956440" name="Line 24"/>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956442" name="Picture 2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5"/>
                                        </p:tgtEl>
                                        <p:attrNameLst>
                                          <p:attrName>style.visibility</p:attrName>
                                        </p:attrNameLst>
                                      </p:cBhvr>
                                      <p:to>
                                        <p:strVal val="visible"/>
                                      </p:to>
                                    </p:set>
                                    <p:animEffect transition="in" filter="box(out)">
                                      <p:cBhvr>
                                        <p:cTn id="7" dur="500"/>
                                        <p:tgtEl>
                                          <p:spTgt spid="95642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6423"/>
                                        </p:tgtEl>
                                        <p:attrNameLst>
                                          <p:attrName>style.visibility</p:attrName>
                                        </p:attrNameLst>
                                      </p:cBhvr>
                                      <p:to>
                                        <p:strVal val="visible"/>
                                      </p:to>
                                    </p:set>
                                    <p:animEffect transition="in" filter="box(out)">
                                      <p:cBhvr>
                                        <p:cTn id="11" dur="500"/>
                                        <p:tgtEl>
                                          <p:spTgt spid="956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659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659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6600"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66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6603" name="Text Box 11"/>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1006605" name="Picture 13"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6613" name="Text Box 21"/>
          <p:cNvSpPr txBox="1">
            <a:spLocks noChangeArrowheads="1"/>
          </p:cNvSpPr>
          <p:nvPr/>
        </p:nvSpPr>
        <p:spPr bwMode="auto">
          <a:xfrm>
            <a:off x="0" y="1812925"/>
            <a:ext cx="4572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knoblike outer 	</a:t>
            </a:r>
            <a:r>
              <a:rPr lang="en-US" sz="3200" dirty="0" smtClean="0">
                <a:solidFill>
                  <a:schemeClr val="tx1"/>
                </a:solidFill>
                <a:latin typeface="Times" charset="0"/>
              </a:rPr>
              <a:t>proteins </a:t>
            </a:r>
            <a:r>
              <a:rPr lang="en-US" sz="3200" dirty="0">
                <a:solidFill>
                  <a:schemeClr val="tx1"/>
                </a:solidFill>
                <a:latin typeface="Times" charset="0"/>
              </a:rPr>
              <a:t>of the virus 	</a:t>
            </a:r>
            <a:r>
              <a:rPr lang="en-US" sz="3200" dirty="0" smtClean="0">
                <a:solidFill>
                  <a:schemeClr val="tx1"/>
                </a:solidFill>
                <a:latin typeface="Times" charset="0"/>
              </a:rPr>
              <a:t>attach </a:t>
            </a:r>
            <a:r>
              <a:rPr lang="en-US" sz="3200" dirty="0">
                <a:solidFill>
                  <a:schemeClr val="tx1"/>
                </a:solidFill>
                <a:latin typeface="Times" charset="0"/>
              </a:rPr>
              <a:t>to a receptor </a:t>
            </a:r>
            <a:r>
              <a:rPr lang="en-US" sz="3200" dirty="0" smtClean="0">
                <a:solidFill>
                  <a:schemeClr val="tx1"/>
                </a:solidFill>
                <a:latin typeface="Times" charset="0"/>
              </a:rPr>
              <a:t>on </a:t>
            </a:r>
            <a:r>
              <a:rPr lang="en-US" sz="3200" dirty="0">
                <a:solidFill>
                  <a:schemeClr val="tx1"/>
                </a:solidFill>
                <a:latin typeface="Times" charset="0"/>
              </a:rPr>
              <a:t>a helper T cell.</a:t>
            </a:r>
            <a:endParaRPr lang="en-US" sz="3200" b="1" dirty="0">
              <a:solidFill>
                <a:schemeClr val="tx1"/>
              </a:solidFill>
              <a:latin typeface="Times" charset="0"/>
            </a:endParaRPr>
          </a:p>
        </p:txBody>
      </p:sp>
      <p:sp>
        <p:nvSpPr>
          <p:cNvPr id="1006614" name="Text Box 22"/>
          <p:cNvSpPr txBox="1">
            <a:spLocks noChangeArrowheads="1"/>
          </p:cNvSpPr>
          <p:nvPr/>
        </p:nvSpPr>
        <p:spPr bwMode="auto">
          <a:xfrm>
            <a:off x="0" y="3946525"/>
            <a:ext cx="48006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virus can then 		penetrate the cell, 		where it may remain 	inactive for months.</a:t>
            </a:r>
            <a:endParaRPr lang="en-US" sz="3200" b="1" dirty="0">
              <a:solidFill>
                <a:schemeClr val="tx1"/>
              </a:solidFill>
              <a:latin typeface="Times" charset="0"/>
            </a:endParaRPr>
          </a:p>
        </p:txBody>
      </p:sp>
      <p:pic>
        <p:nvPicPr>
          <p:cNvPr id="1006615" name="Picture 23" descr="fig"/>
          <p:cNvPicPr>
            <a:picLocks noChangeAspect="1" noChangeArrowheads="1"/>
          </p:cNvPicPr>
          <p:nvPr/>
        </p:nvPicPr>
        <p:blipFill>
          <a:blip r:embed="rId11" cstate="print"/>
          <a:srcRect/>
          <a:stretch>
            <a:fillRect/>
          </a:stretch>
        </p:blipFill>
        <p:spPr bwMode="auto">
          <a:xfrm>
            <a:off x="4719638" y="2012950"/>
            <a:ext cx="3409950" cy="3328988"/>
          </a:xfrm>
          <a:prstGeom prst="rect">
            <a:avLst/>
          </a:prstGeom>
          <a:noFill/>
        </p:spPr>
      </p:pic>
      <p:sp>
        <p:nvSpPr>
          <p:cNvPr id="1006616" name="Text Box 24"/>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1006617" name="Text Box 25"/>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1006618" name="Text Box 26"/>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1006619" name="Line 27"/>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1006620" name="Line 28"/>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1006621" name="Line 29"/>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1006622" name="Line 30"/>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1006623" name="Picture 3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6613"/>
                                        </p:tgtEl>
                                        <p:attrNameLst>
                                          <p:attrName>style.visibility</p:attrName>
                                        </p:attrNameLst>
                                      </p:cBhvr>
                                      <p:to>
                                        <p:strVal val="visible"/>
                                      </p:to>
                                    </p:set>
                                    <p:animEffect transition="in" filter="box(out)">
                                      <p:cBhvr>
                                        <p:cTn id="7" dur="500"/>
                                        <p:tgtEl>
                                          <p:spTgt spid="10066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06614"/>
                                        </p:tgtEl>
                                        <p:attrNameLst>
                                          <p:attrName>style.visibility</p:attrName>
                                        </p:attrNameLst>
                                      </p:cBhvr>
                                      <p:to>
                                        <p:strVal val="visible"/>
                                      </p:to>
                                    </p:set>
                                    <p:animEffect transition="in" filter="box(out)">
                                      <p:cBhvr>
                                        <p:cTn id="12" dur="500"/>
                                        <p:tgtEl>
                                          <p:spTgt spid="100661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06600"/>
                                        </p:tgtEl>
                                        <p:attrNameLst>
                                          <p:attrName>style.visibility</p:attrName>
                                        </p:attrNameLst>
                                      </p:cBhvr>
                                      <p:to>
                                        <p:strVal val="visible"/>
                                      </p:to>
                                    </p:set>
                                    <p:animEffect transition="in" filter="box(out)">
                                      <p:cBhvr>
                                        <p:cTn id="16" dur="500"/>
                                        <p:tgtEl>
                                          <p:spTgt spid="1006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613" grpId="0" autoUpdateAnimBg="0"/>
      <p:bldP spid="1006614"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74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74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74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74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744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744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7449" name="Text Box 9"/>
          <p:cNvSpPr txBox="1">
            <a:spLocks noChangeArrowheads="1"/>
          </p:cNvSpPr>
          <p:nvPr/>
        </p:nvSpPr>
        <p:spPr bwMode="auto">
          <a:xfrm>
            <a:off x="609600" y="1752600"/>
            <a:ext cx="64770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contains the enzyme reverse 	transcriptase, which allows the virus </a:t>
            </a:r>
            <a:r>
              <a:rPr lang="en-US" sz="3200" dirty="0" smtClean="0">
                <a:solidFill>
                  <a:schemeClr val="tx1"/>
                </a:solidFill>
                <a:latin typeface="Times" charset="0"/>
              </a:rPr>
              <a:t>to </a:t>
            </a:r>
            <a:r>
              <a:rPr lang="en-US" sz="3200" dirty="0">
                <a:solidFill>
                  <a:schemeClr val="tx1"/>
                </a:solidFill>
                <a:latin typeface="Times" charset="0"/>
              </a:rPr>
              <a:t>use its RNA to synthesize viral </a:t>
            </a:r>
            <a:r>
              <a:rPr lang="en-US" sz="3200" dirty="0" smtClean="0">
                <a:solidFill>
                  <a:schemeClr val="tx1"/>
                </a:solidFill>
                <a:latin typeface="Times" charset="0"/>
              </a:rPr>
              <a:t>DNA </a:t>
            </a:r>
            <a:r>
              <a:rPr lang="en-US" sz="3200" dirty="0">
                <a:solidFill>
                  <a:schemeClr val="tx1"/>
                </a:solidFill>
                <a:latin typeface="Times" charset="0"/>
              </a:rPr>
              <a:t>in the host cell.</a:t>
            </a:r>
            <a:endParaRPr lang="en-US" sz="3200" b="1" dirty="0">
              <a:solidFill>
                <a:schemeClr val="tx1"/>
              </a:solidFill>
              <a:latin typeface="Times" charset="0"/>
            </a:endParaRPr>
          </a:p>
        </p:txBody>
      </p:sp>
      <p:sp>
        <p:nvSpPr>
          <p:cNvPr id="957450"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745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7455"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49"/>
                                        </p:tgtEl>
                                        <p:attrNameLst>
                                          <p:attrName>style.visibility</p:attrName>
                                        </p:attrNameLst>
                                      </p:cBhvr>
                                      <p:to>
                                        <p:strVal val="visible"/>
                                      </p:to>
                                    </p:set>
                                    <p:animEffect transition="in" filter="box(out)">
                                      <p:cBhvr>
                                        <p:cTn id="7" dur="500"/>
                                        <p:tgtEl>
                                          <p:spTgt spid="95744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7447"/>
                                        </p:tgtEl>
                                        <p:attrNameLst>
                                          <p:attrName>style.visibility</p:attrName>
                                        </p:attrNameLst>
                                      </p:cBhvr>
                                      <p:to>
                                        <p:strVal val="visible"/>
                                      </p:to>
                                    </p:set>
                                    <p:animEffect transition="in" filter="box(out)">
                                      <p:cBhvr>
                                        <p:cTn id="11" dur="500"/>
                                        <p:tgtEl>
                                          <p:spTgt spid="957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9" grpId="0"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846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846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846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847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847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847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8473" name="Text Box 9"/>
          <p:cNvSpPr txBox="1">
            <a:spLocks noChangeArrowheads="1"/>
          </p:cNvSpPr>
          <p:nvPr/>
        </p:nvSpPr>
        <p:spPr bwMode="auto">
          <a:xfrm>
            <a:off x="609600" y="185102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first symptoms of AIDS may not 		appear for eight to ten years after initial 		HIV infection.</a:t>
            </a:r>
            <a:endParaRPr lang="en-US" sz="3200" b="1" dirty="0">
              <a:solidFill>
                <a:schemeClr val="tx1"/>
              </a:solidFill>
              <a:latin typeface="Times" charset="0"/>
            </a:endParaRPr>
          </a:p>
        </p:txBody>
      </p:sp>
      <p:sp>
        <p:nvSpPr>
          <p:cNvPr id="958474"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847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58477" name="Text Box 13"/>
          <p:cNvSpPr txBox="1">
            <a:spLocks noChangeArrowheads="1"/>
          </p:cNvSpPr>
          <p:nvPr/>
        </p:nvSpPr>
        <p:spPr bwMode="auto">
          <a:xfrm>
            <a:off x="609600" y="3451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this time, the virus reproduces and 		infects an increasing number of T cells.</a:t>
            </a:r>
            <a:endParaRPr lang="en-US" sz="3200" b="1" dirty="0">
              <a:solidFill>
                <a:schemeClr val="tx1"/>
              </a:solidFill>
              <a:latin typeface="Times" charset="0"/>
            </a:endParaRPr>
          </a:p>
        </p:txBody>
      </p:sp>
      <p:sp>
        <p:nvSpPr>
          <p:cNvPr id="958478" name="Text Box 14"/>
          <p:cNvSpPr txBox="1">
            <a:spLocks noChangeArrowheads="1"/>
          </p:cNvSpPr>
          <p:nvPr/>
        </p:nvSpPr>
        <p:spPr bwMode="auto">
          <a:xfrm>
            <a:off x="609600" y="4746625"/>
            <a:ext cx="7086600" cy="106521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Infected persons may eventually 		develop AIDS.</a:t>
            </a:r>
            <a:endParaRPr lang="en-US" sz="3200" b="1">
              <a:solidFill>
                <a:schemeClr val="tx1"/>
              </a:solidFill>
              <a:latin typeface="Times" charset="0"/>
            </a:endParaRPr>
          </a:p>
        </p:txBody>
      </p:sp>
      <p:pic>
        <p:nvPicPr>
          <p:cNvPr id="95847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8473"/>
                                        </p:tgtEl>
                                        <p:attrNameLst>
                                          <p:attrName>style.visibility</p:attrName>
                                        </p:attrNameLst>
                                      </p:cBhvr>
                                      <p:to>
                                        <p:strVal val="visible"/>
                                      </p:to>
                                    </p:set>
                                    <p:animEffect transition="in" filter="box(out)">
                                      <p:cBhvr>
                                        <p:cTn id="7" dur="500"/>
                                        <p:tgtEl>
                                          <p:spTgt spid="9584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8477"/>
                                        </p:tgtEl>
                                        <p:attrNameLst>
                                          <p:attrName>style.visibility</p:attrName>
                                        </p:attrNameLst>
                                      </p:cBhvr>
                                      <p:to>
                                        <p:strVal val="visible"/>
                                      </p:to>
                                    </p:set>
                                    <p:animEffect transition="in" filter="box(out)">
                                      <p:cBhvr>
                                        <p:cTn id="12" dur="500"/>
                                        <p:tgtEl>
                                          <p:spTgt spid="958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8478"/>
                                        </p:tgtEl>
                                        <p:attrNameLst>
                                          <p:attrName>style.visibility</p:attrName>
                                        </p:attrNameLst>
                                      </p:cBhvr>
                                      <p:to>
                                        <p:strVal val="visible"/>
                                      </p:to>
                                    </p:set>
                                    <p:animEffect transition="in" filter="box(out)">
                                      <p:cBhvr>
                                        <p:cTn id="17" dur="500"/>
                                        <p:tgtEl>
                                          <p:spTgt spid="95847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8471"/>
                                        </p:tgtEl>
                                        <p:attrNameLst>
                                          <p:attrName>style.visibility</p:attrName>
                                        </p:attrNameLst>
                                      </p:cBhvr>
                                      <p:to>
                                        <p:strVal val="visible"/>
                                      </p:to>
                                    </p:set>
                                    <p:animEffect transition="in" filter="box(out)">
                                      <p:cBhvr>
                                        <p:cTn id="21" dur="500"/>
                                        <p:tgtEl>
                                          <p:spTgt spid="958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3" grpId="0" autoUpdateAnimBg="0"/>
      <p:bldP spid="958477" grpId="0" autoUpdateAnimBg="0"/>
      <p:bldP spid="958478"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94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94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94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94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949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9497" name="Text Box 9"/>
          <p:cNvSpPr txBox="1">
            <a:spLocks noChangeArrowheads="1"/>
          </p:cNvSpPr>
          <p:nvPr/>
        </p:nvSpPr>
        <p:spPr bwMode="auto">
          <a:xfrm>
            <a:off x="381000" y="1752600"/>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the early stages of the disease, 		symptoms may include swollen lymph 		nodes, a loss of appetite and weight, fever, </a:t>
            </a:r>
            <a:r>
              <a:rPr lang="en-US" sz="3200" dirty="0" smtClean="0">
                <a:solidFill>
                  <a:schemeClr val="tx1"/>
                </a:solidFill>
                <a:latin typeface="Times" charset="0"/>
              </a:rPr>
              <a:t>rashes</a:t>
            </a:r>
            <a:r>
              <a:rPr lang="en-US" sz="3200" dirty="0">
                <a:solidFill>
                  <a:schemeClr val="tx1"/>
                </a:solidFill>
                <a:latin typeface="Times" charset="0"/>
              </a:rPr>
              <a:t>, night sweats, and fatigue.</a:t>
            </a:r>
            <a:endParaRPr lang="en-US" sz="3200" b="1" dirty="0">
              <a:solidFill>
                <a:schemeClr val="tx1"/>
              </a:solidFill>
              <a:latin typeface="Times" charset="0"/>
            </a:endParaRPr>
          </a:p>
        </p:txBody>
      </p:sp>
      <p:sp>
        <p:nvSpPr>
          <p:cNvPr id="959498" name="Text Box 10"/>
          <p:cNvSpPr txBox="1">
            <a:spLocks noChangeArrowheads="1"/>
          </p:cNvSpPr>
          <p:nvPr/>
        </p:nvSpPr>
        <p:spPr bwMode="auto">
          <a:xfrm>
            <a:off x="38100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950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9502" name="Text Box 14"/>
          <p:cNvSpPr txBox="1">
            <a:spLocks noChangeArrowheads="1"/>
          </p:cNvSpPr>
          <p:nvPr/>
        </p:nvSpPr>
        <p:spPr bwMode="auto">
          <a:xfrm>
            <a:off x="381000" y="3870325"/>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most cases, as AIDS progresses, infectious 	diseases or certain forms of cancer take </a:t>
            </a:r>
            <a:r>
              <a:rPr lang="en-US" sz="3200" dirty="0" smtClean="0">
                <a:solidFill>
                  <a:schemeClr val="tx1"/>
                </a:solidFill>
                <a:latin typeface="Times" charset="0"/>
              </a:rPr>
              <a:t>advantage </a:t>
            </a:r>
            <a:r>
              <a:rPr lang="en-US" sz="3200" dirty="0">
                <a:solidFill>
                  <a:schemeClr val="tx1"/>
                </a:solidFill>
                <a:latin typeface="Times" charset="0"/>
              </a:rPr>
              <a:t>of the body’s weakened </a:t>
            </a:r>
            <a:r>
              <a:rPr lang="en-US" sz="3200" dirty="0" smtClean="0">
                <a:solidFill>
                  <a:schemeClr val="tx1"/>
                </a:solidFill>
                <a:latin typeface="Times" charset="0"/>
              </a:rPr>
              <a:t>immune</a:t>
            </a:r>
            <a:r>
              <a:rPr lang="en-US" sz="3200" dirty="0">
                <a:latin typeface="Times" charset="0"/>
              </a:rPr>
              <a:t> </a:t>
            </a:r>
            <a:r>
              <a:rPr lang="en-US" sz="3200" dirty="0" smtClean="0">
                <a:solidFill>
                  <a:schemeClr val="tx1"/>
                </a:solidFill>
                <a:latin typeface="Times" charset="0"/>
              </a:rPr>
              <a:t>system </a:t>
            </a:r>
            <a:r>
              <a:rPr lang="en-US" sz="3200" dirty="0">
                <a:solidFill>
                  <a:schemeClr val="tx1"/>
                </a:solidFill>
                <a:latin typeface="Times" charset="0"/>
              </a:rPr>
              <a:t>and homeostasis is severely disrupted.</a:t>
            </a:r>
            <a:endParaRPr lang="en-US" sz="3200" b="1" dirty="0">
              <a:solidFill>
                <a:schemeClr val="tx1"/>
              </a:solidFill>
              <a:latin typeface="Times" charset="0"/>
            </a:endParaRPr>
          </a:p>
        </p:txBody>
      </p:sp>
      <p:pic>
        <p:nvPicPr>
          <p:cNvPr id="959503" name="Picture 15"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9497"/>
                                        </p:tgtEl>
                                        <p:attrNameLst>
                                          <p:attrName>style.visibility</p:attrName>
                                        </p:attrNameLst>
                                      </p:cBhvr>
                                      <p:to>
                                        <p:strVal val="visible"/>
                                      </p:to>
                                    </p:set>
                                    <p:animEffect transition="in" filter="box(out)">
                                      <p:cBhvr>
                                        <p:cTn id="7" dur="500"/>
                                        <p:tgtEl>
                                          <p:spTgt spid="9594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9502"/>
                                        </p:tgtEl>
                                        <p:attrNameLst>
                                          <p:attrName>style.visibility</p:attrName>
                                        </p:attrNameLst>
                                      </p:cBhvr>
                                      <p:to>
                                        <p:strVal val="visible"/>
                                      </p:to>
                                    </p:set>
                                    <p:animEffect transition="in" filter="box(out)">
                                      <p:cBhvr>
                                        <p:cTn id="12" dur="500"/>
                                        <p:tgtEl>
                                          <p:spTgt spid="95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7" grpId="0" autoUpdateAnimBg="0"/>
      <p:bldP spid="959502"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Standards Practice Countdown</a:t>
            </a:r>
            <a:br>
              <a:rPr lang="en-US" sz="2400" dirty="0" smtClean="0"/>
            </a:br>
            <a:r>
              <a:rPr lang="en-US" sz="2400" dirty="0" smtClean="0"/>
              <a:t>1/13  Obj.  TSW demonstrate how their knowledge and understanding of Physiology, specifically virus &amp; bacteria and how they cause diseases by doing their study guide. P. 90</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495800" y="1600200"/>
            <a:ext cx="4648200" cy="4525963"/>
          </a:xfrm>
        </p:spPr>
        <p:txBody>
          <a:bodyPr/>
          <a:lstStyle/>
          <a:p>
            <a:pPr marL="514350" indent="-514350">
              <a:buFont typeface="+mj-lt"/>
              <a:buAutoNum type="arabicPeriod"/>
            </a:pPr>
            <a:r>
              <a:rPr lang="en-US" dirty="0" smtClean="0"/>
              <a:t>What is a vaccine?  P. CA28</a:t>
            </a:r>
          </a:p>
          <a:p>
            <a:pPr marL="514350" indent="-514350">
              <a:buFont typeface="+mj-lt"/>
              <a:buAutoNum type="arabicPeriod"/>
            </a:pPr>
            <a:r>
              <a:rPr lang="en-US" dirty="0" smtClean="0"/>
              <a:t>How does penicillin affect a bacterial cell? P. CA 28</a:t>
            </a:r>
          </a:p>
          <a:p>
            <a:pPr marL="514350" indent="-514350">
              <a:buFont typeface="+mj-lt"/>
              <a:buAutoNum type="arabicPeriod"/>
            </a:pPr>
            <a:r>
              <a:rPr lang="en-US" dirty="0" smtClean="0"/>
              <a:t>What is your first, second &amp; third line of defense against infectious disease?</a:t>
            </a:r>
            <a:endParaRPr lang="en-US" dirty="0"/>
          </a:p>
        </p:txBody>
      </p:sp>
      <p:pic>
        <p:nvPicPr>
          <p:cNvPr id="272386" name="Picture 2" descr="http://rickthegreat.files.wordpress.com/2009/11/vaccine.jpg"/>
          <p:cNvPicPr>
            <a:picLocks noChangeAspect="1" noChangeArrowheads="1"/>
          </p:cNvPicPr>
          <p:nvPr/>
        </p:nvPicPr>
        <p:blipFill>
          <a:blip r:embed="rId2" cstate="print"/>
          <a:srcRect/>
          <a:stretch>
            <a:fillRect/>
          </a:stretch>
        </p:blipFill>
        <p:spPr bwMode="auto">
          <a:xfrm>
            <a:off x="0" y="1600200"/>
            <a:ext cx="1981200" cy="1985786"/>
          </a:xfrm>
          <a:prstGeom prst="rect">
            <a:avLst/>
          </a:prstGeom>
          <a:noFill/>
        </p:spPr>
      </p:pic>
      <p:pic>
        <p:nvPicPr>
          <p:cNvPr id="272388" name="Picture 4" descr="http://t0.gstatic.com/images?q=tbn:emsgFlJD23fSSM:http://www.canadiannetmall.com/blog/wp-content/uploads/2009/09/Penicillin.jpg">
            <a:hlinkClick r:id="rId3"/>
          </p:cNvPr>
          <p:cNvPicPr>
            <a:picLocks noChangeAspect="1" noChangeArrowheads="1"/>
          </p:cNvPicPr>
          <p:nvPr/>
        </p:nvPicPr>
        <p:blipFill>
          <a:blip r:embed="rId4" cstate="print"/>
          <a:srcRect/>
          <a:stretch>
            <a:fillRect/>
          </a:stretch>
        </p:blipFill>
        <p:spPr bwMode="auto">
          <a:xfrm>
            <a:off x="0" y="5562600"/>
            <a:ext cx="1718388" cy="1295400"/>
          </a:xfrm>
          <a:prstGeom prst="rect">
            <a:avLst/>
          </a:prstGeom>
          <a:noFill/>
        </p:spPr>
      </p:pic>
      <p:pic>
        <p:nvPicPr>
          <p:cNvPr id="272390" name="Picture 6" descr="http://www.udel.edu/chem/white/C647/Penicillin.gif"/>
          <p:cNvPicPr>
            <a:picLocks noChangeAspect="1" noChangeArrowheads="1"/>
          </p:cNvPicPr>
          <p:nvPr/>
        </p:nvPicPr>
        <p:blipFill>
          <a:blip r:embed="rId5" cstate="print"/>
          <a:srcRect/>
          <a:stretch>
            <a:fillRect/>
          </a:stretch>
        </p:blipFill>
        <p:spPr bwMode="auto">
          <a:xfrm>
            <a:off x="0" y="3581400"/>
            <a:ext cx="1981200" cy="1981200"/>
          </a:xfrm>
          <a:prstGeom prst="rect">
            <a:avLst/>
          </a:prstGeom>
          <a:noFill/>
        </p:spPr>
      </p:pic>
      <p:pic>
        <p:nvPicPr>
          <p:cNvPr id="272392" name="Picture 8" descr="http://itech.dickinson.edu/chemistry/wp-content/uploads/2008/04/penicillin-core1.png"/>
          <p:cNvPicPr>
            <a:picLocks noChangeAspect="1" noChangeArrowheads="1"/>
          </p:cNvPicPr>
          <p:nvPr/>
        </p:nvPicPr>
        <p:blipFill>
          <a:blip r:embed="rId6" cstate="print"/>
          <a:srcRect/>
          <a:stretch>
            <a:fillRect/>
          </a:stretch>
        </p:blipFill>
        <p:spPr bwMode="auto">
          <a:xfrm>
            <a:off x="1981199" y="1600200"/>
            <a:ext cx="2559011" cy="1752600"/>
          </a:xfrm>
          <a:prstGeom prst="rect">
            <a:avLst/>
          </a:prstGeom>
          <a:noFill/>
        </p:spPr>
      </p:pic>
      <p:pic>
        <p:nvPicPr>
          <p:cNvPr id="272394" name="Picture 10" descr="http://mopprod-e.uhc.com/mopp/static/MOP/ADAM/Graphics/Images/en/8912.jpg"/>
          <p:cNvPicPr>
            <a:picLocks noChangeAspect="1" noChangeArrowheads="1"/>
          </p:cNvPicPr>
          <p:nvPr/>
        </p:nvPicPr>
        <p:blipFill>
          <a:blip r:embed="rId7" cstate="print"/>
          <a:srcRect/>
          <a:stretch>
            <a:fillRect/>
          </a:stretch>
        </p:blipFill>
        <p:spPr bwMode="auto">
          <a:xfrm>
            <a:off x="1981200" y="3352800"/>
            <a:ext cx="2571750" cy="2057400"/>
          </a:xfrm>
          <a:prstGeom prst="rect">
            <a:avLst/>
          </a:prstGeom>
          <a:noFill/>
        </p:spPr>
      </p:pic>
      <p:sp>
        <p:nvSpPr>
          <p:cNvPr id="10" name="TextBox 9"/>
          <p:cNvSpPr txBox="1"/>
          <p:nvPr/>
        </p:nvSpPr>
        <p:spPr>
          <a:xfrm>
            <a:off x="1676400" y="5715000"/>
            <a:ext cx="2971800" cy="369332"/>
          </a:xfrm>
          <a:prstGeom prst="rect">
            <a:avLst/>
          </a:prstGeom>
          <a:noFill/>
        </p:spPr>
        <p:txBody>
          <a:bodyPr wrap="square" rtlCol="0">
            <a:spAutoFit/>
          </a:bodyPr>
          <a:lstStyle/>
          <a:p>
            <a:r>
              <a:rPr lang="en-US" dirty="0" smtClean="0"/>
              <a:t>Antibiotics</a:t>
            </a:r>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400" b="1" dirty="0" smtClean="0"/>
              <a:t>Physiology Exam Study Guide Answers</a:t>
            </a:r>
            <a:r>
              <a:rPr lang="en-US" sz="2400" dirty="0" smtClean="0"/>
              <a:t> P.95 NB</a:t>
            </a:r>
            <a:br>
              <a:rPr lang="en-US" sz="2400" dirty="0" smtClean="0"/>
            </a:br>
            <a:r>
              <a:rPr lang="en-US" sz="2400" b="1" dirty="0" smtClean="0"/>
              <a:t>NERVOUS SYSTEM – Chapter 36</a:t>
            </a:r>
            <a:endParaRPr lang="en-US" sz="2400" dirty="0"/>
          </a:p>
        </p:txBody>
      </p:sp>
      <p:sp>
        <p:nvSpPr>
          <p:cNvPr id="3" name="Content Placeholder 2"/>
          <p:cNvSpPr>
            <a:spLocks noGrp="1"/>
          </p:cNvSpPr>
          <p:nvPr>
            <p:ph idx="1"/>
          </p:nvPr>
        </p:nvSpPr>
        <p:spPr>
          <a:xfrm>
            <a:off x="0" y="838200"/>
            <a:ext cx="9144000" cy="5410200"/>
          </a:xfrm>
        </p:spPr>
        <p:txBody>
          <a:bodyPr>
            <a:normAutofit fontScale="47500" lnSpcReduction="20000"/>
          </a:bodyPr>
          <a:lstStyle/>
          <a:p>
            <a:pPr>
              <a:buNone/>
            </a:pPr>
            <a:r>
              <a:rPr lang="en-US" b="1" dirty="0" smtClean="0"/>
              <a:t> </a:t>
            </a:r>
            <a:endParaRPr lang="en-US" dirty="0" smtClean="0"/>
          </a:p>
          <a:p>
            <a:pPr>
              <a:buNone/>
            </a:pPr>
            <a:r>
              <a:rPr lang="en-US" dirty="0" smtClean="0"/>
              <a:t>1</a:t>
            </a:r>
            <a:r>
              <a:rPr lang="en-US" sz="5100" dirty="0" smtClean="0"/>
              <a:t>. A nerve impulse travels from one cell to another by passing from where to where? </a:t>
            </a:r>
            <a:r>
              <a:rPr lang="en-US" sz="5100" dirty="0" smtClean="0">
                <a:solidFill>
                  <a:srgbClr val="FF0000"/>
                </a:solidFill>
              </a:rPr>
              <a:t>The Nerve Impulse  travels from the AXON of one nerve cell to the DENDRITE of another.   </a:t>
            </a:r>
          </a:p>
          <a:p>
            <a:pPr>
              <a:buNone/>
            </a:pPr>
            <a:r>
              <a:rPr lang="en-US" sz="5100" dirty="0" smtClean="0"/>
              <a:t> </a:t>
            </a:r>
          </a:p>
          <a:p>
            <a:pPr>
              <a:buNone/>
            </a:pPr>
            <a:r>
              <a:rPr lang="en-US" sz="5100" dirty="0" smtClean="0"/>
              <a:t>2. What do sensory neurons do?  </a:t>
            </a:r>
            <a:r>
              <a:rPr lang="en-US" sz="5100" dirty="0" smtClean="0">
                <a:solidFill>
                  <a:srgbClr val="FF0000"/>
                </a:solidFill>
              </a:rPr>
              <a:t>Sensory Neurons carry impulses from the body to the spinal cord &amp;/ or brain.</a:t>
            </a:r>
          </a:p>
          <a:p>
            <a:pPr>
              <a:buNone/>
            </a:pPr>
            <a:r>
              <a:rPr lang="en-US" sz="5100" dirty="0" smtClean="0"/>
              <a:t> </a:t>
            </a:r>
          </a:p>
          <a:p>
            <a:pPr>
              <a:buNone/>
            </a:pPr>
            <a:r>
              <a:rPr lang="en-US" sz="5100" dirty="0" smtClean="0"/>
              <a:t>3. What path does a reflex impulse take (hint: does a reflex go to the brain?)? </a:t>
            </a:r>
            <a:r>
              <a:rPr lang="en-US" sz="5100" dirty="0" smtClean="0">
                <a:solidFill>
                  <a:srgbClr val="FF0000"/>
                </a:solidFill>
              </a:rPr>
              <a:t>A Reflex travels from the body to the spinal cord and back to the body (motor neuron).  It does not go to the brain directly.</a:t>
            </a:r>
          </a:p>
          <a:p>
            <a:pPr>
              <a:buNone/>
            </a:pPr>
            <a:endParaRPr lang="en-US" sz="5100" dirty="0" smtClean="0"/>
          </a:p>
          <a:p>
            <a:pPr>
              <a:buNone/>
            </a:pPr>
            <a:r>
              <a:rPr lang="en-US" sz="5100" dirty="0" smtClean="0"/>
              <a:t>4. What are the parts of the Central Nervous System and Peripheral Nervous System?  </a:t>
            </a:r>
            <a:r>
              <a:rPr lang="en-US" sz="5100" dirty="0" smtClean="0">
                <a:solidFill>
                  <a:srgbClr val="FF0000"/>
                </a:solidFill>
              </a:rPr>
              <a:t>CNS – Brain &amp; Spinal Cord; PNS – all the nerves off the spinal cord.</a:t>
            </a:r>
          </a:p>
          <a:p>
            <a:pPr>
              <a:buNone/>
            </a:pPr>
            <a:r>
              <a:rPr lang="en-US" sz="51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fontScale="77500" lnSpcReduction="20000"/>
          </a:bodyPr>
          <a:lstStyle/>
          <a:p>
            <a:pPr>
              <a:buNone/>
            </a:pPr>
            <a:r>
              <a:rPr lang="en-US" dirty="0" smtClean="0"/>
              <a:t>5. </a:t>
            </a:r>
            <a:r>
              <a:rPr lang="en-US" sz="3400" dirty="0" smtClean="0"/>
              <a:t>What are the 3 types of neurons and what do they do?</a:t>
            </a:r>
          </a:p>
          <a:p>
            <a:pPr>
              <a:buNone/>
            </a:pPr>
            <a:r>
              <a:rPr lang="en-US" sz="3400" dirty="0" smtClean="0">
                <a:solidFill>
                  <a:schemeClr val="bg1"/>
                </a:solidFill>
              </a:rPr>
              <a:t>Sensory-carries impulses from the body to the spinal cord or brain</a:t>
            </a:r>
          </a:p>
          <a:p>
            <a:pPr>
              <a:buNone/>
            </a:pPr>
            <a:r>
              <a:rPr lang="en-US" sz="3400" dirty="0" err="1" smtClean="0">
                <a:solidFill>
                  <a:schemeClr val="bg1"/>
                </a:solidFill>
              </a:rPr>
              <a:t>Interneurons</a:t>
            </a:r>
            <a:r>
              <a:rPr lang="en-US" sz="3400" dirty="0" smtClean="0">
                <a:solidFill>
                  <a:schemeClr val="bg1"/>
                </a:solidFill>
              </a:rPr>
              <a:t>- process incoming impulses (Brain &amp; / or spinal cord) and pass response to motor neurons, </a:t>
            </a:r>
          </a:p>
          <a:p>
            <a:pPr>
              <a:buNone/>
            </a:pPr>
            <a:r>
              <a:rPr lang="en-US" sz="3400" dirty="0" err="1" smtClean="0">
                <a:solidFill>
                  <a:schemeClr val="bg1"/>
                </a:solidFill>
              </a:rPr>
              <a:t>Motorneurons</a:t>
            </a:r>
            <a:r>
              <a:rPr lang="en-US" sz="3400" dirty="0" smtClean="0">
                <a:solidFill>
                  <a:schemeClr val="bg1"/>
                </a:solidFill>
              </a:rPr>
              <a:t> – carries response impulses away from the brain and spinal cord, action on muscle or gland. </a:t>
            </a:r>
          </a:p>
          <a:p>
            <a:pPr>
              <a:buNone/>
            </a:pPr>
            <a:r>
              <a:rPr lang="en-US" sz="3400" dirty="0" smtClean="0"/>
              <a:t>6. What type of neuron carries impulses to the brain? </a:t>
            </a:r>
            <a:r>
              <a:rPr lang="en-US" sz="3400" dirty="0" smtClean="0">
                <a:solidFill>
                  <a:schemeClr val="bg1"/>
                </a:solidFill>
              </a:rPr>
              <a:t>Sensory Neuron</a:t>
            </a:r>
          </a:p>
          <a:p>
            <a:pPr>
              <a:buNone/>
            </a:pPr>
            <a:r>
              <a:rPr lang="en-US" sz="3400" dirty="0" smtClean="0"/>
              <a:t>7. What does the Parasympathetic Nervous System do? </a:t>
            </a:r>
            <a:r>
              <a:rPr lang="en-US" sz="3400" dirty="0" smtClean="0">
                <a:solidFill>
                  <a:schemeClr val="bg1"/>
                </a:solidFill>
              </a:rPr>
              <a:t>N/A</a:t>
            </a:r>
            <a:r>
              <a:rPr lang="en-US" sz="3400" dirty="0" smtClean="0"/>
              <a:t> </a:t>
            </a:r>
          </a:p>
          <a:p>
            <a:pPr>
              <a:buNone/>
            </a:pPr>
            <a:r>
              <a:rPr lang="en-US" sz="3400" dirty="0" smtClean="0"/>
              <a:t>8. Describe how nerve impulses are transmitted, including depolarization and Na/K pumps. </a:t>
            </a:r>
            <a:r>
              <a:rPr lang="en-US" sz="3400" dirty="0" smtClean="0">
                <a:solidFill>
                  <a:schemeClr val="bg1"/>
                </a:solidFill>
              </a:rPr>
              <a:t>Nerve impulses are sent by depolarization of Na/ K + ions that create a positive charge on the inside of the neuron.  It moves like a wave down the Axon of the neuron.  Neurotransmitters are chemicals sent across a synapse to continue the message.</a:t>
            </a:r>
          </a:p>
          <a:p>
            <a:pPr>
              <a:buNone/>
            </a:pPr>
            <a:r>
              <a:rPr lang="en-US" sz="3400" dirty="0" smtClean="0"/>
              <a:t>9. Review examples of reflex reactions. </a:t>
            </a:r>
            <a:r>
              <a:rPr lang="en-US" sz="3400" dirty="0" smtClean="0">
                <a:solidFill>
                  <a:schemeClr val="bg1"/>
                </a:solidFill>
              </a:rPr>
              <a:t>Tap the shoulder, Hot plate, Knee jerk reflex when tendon is hit.</a:t>
            </a:r>
          </a:p>
          <a:p>
            <a:endParaRPr lang="en-US" dirty="0"/>
          </a:p>
        </p:txBody>
      </p:sp>
      <p:sp>
        <p:nvSpPr>
          <p:cNvPr id="4" name="TextBox 3"/>
          <p:cNvSpPr txBox="1"/>
          <p:nvPr/>
        </p:nvSpPr>
        <p:spPr>
          <a:xfrm>
            <a:off x="2209800" y="0"/>
            <a:ext cx="5105400" cy="400110"/>
          </a:xfrm>
          <a:prstGeom prst="rect">
            <a:avLst/>
          </a:prstGeom>
          <a:noFill/>
        </p:spPr>
        <p:txBody>
          <a:bodyPr wrap="square" rtlCol="0">
            <a:spAutoFit/>
          </a:bodyPr>
          <a:lstStyle/>
          <a:p>
            <a:r>
              <a:rPr lang="en-US" sz="2000" b="1" dirty="0" smtClean="0"/>
              <a:t>NERVOUS SYSTEM – Chapter 36 p.175 NB</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ENDOCRINE SYSTEM – Ch 35 P. 175 NB</a:t>
            </a:r>
            <a:r>
              <a:rPr lang="en-US" dirty="0" smtClean="0"/>
              <a:t/>
            </a:r>
            <a:br>
              <a:rPr lang="en-US" dirty="0" smtClean="0"/>
            </a:br>
            <a:endParaRPr lang="en-US" dirty="0"/>
          </a:p>
        </p:txBody>
      </p:sp>
      <p:sp>
        <p:nvSpPr>
          <p:cNvPr id="3" name="Content Placeholder 2"/>
          <p:cNvSpPr>
            <a:spLocks noGrp="1"/>
          </p:cNvSpPr>
          <p:nvPr>
            <p:ph idx="1"/>
          </p:nvPr>
        </p:nvSpPr>
        <p:spPr>
          <a:xfrm>
            <a:off x="0" y="838200"/>
            <a:ext cx="9144000" cy="5562600"/>
          </a:xfrm>
        </p:spPr>
        <p:txBody>
          <a:bodyPr>
            <a:normAutofit fontScale="85000" lnSpcReduction="20000"/>
          </a:bodyPr>
          <a:lstStyle/>
          <a:p>
            <a:pPr>
              <a:buNone/>
            </a:pPr>
            <a:endParaRPr lang="en-US" dirty="0" smtClean="0"/>
          </a:p>
          <a:p>
            <a:pPr>
              <a:buNone/>
            </a:pPr>
            <a:r>
              <a:rPr lang="en-US" dirty="0" smtClean="0"/>
              <a:t>10. What are the functions of the endocrine system? Does the endocrine system have a positive or negative feedback system?  </a:t>
            </a:r>
            <a:r>
              <a:rPr lang="en-US" dirty="0" smtClean="0">
                <a:solidFill>
                  <a:srgbClr val="FF0000"/>
                </a:solidFill>
              </a:rPr>
              <a:t>The endocrine system releases chemicals from glands (Pituitary Gland- Brain) to send messages to other glands to release chemical or have a reaction happen.  Example – Hunger-&gt; Eat-&gt; Full;  Thirsty -&gt;  drink water -&gt; Hydrated  </a:t>
            </a:r>
          </a:p>
          <a:p>
            <a:pPr>
              <a:buNone/>
            </a:pPr>
            <a:r>
              <a:rPr lang="en-US" dirty="0" smtClean="0">
                <a:solidFill>
                  <a:srgbClr val="FF0000"/>
                </a:solidFill>
              </a:rPr>
              <a:t>It is a Negative Feedback System.</a:t>
            </a:r>
            <a:r>
              <a:rPr lang="en-US" dirty="0" smtClean="0">
                <a:solidFill>
                  <a:srgbClr val="FF0000"/>
                </a:solidFill>
                <a:sym typeface="Wingdings" pitchFamily="2" charset="2"/>
              </a:rPr>
              <a:t></a:t>
            </a:r>
            <a:endParaRPr lang="en-US" dirty="0" smtClean="0"/>
          </a:p>
          <a:p>
            <a:pPr>
              <a:buNone/>
            </a:pPr>
            <a:r>
              <a:rPr lang="en-US" dirty="0" smtClean="0"/>
              <a:t>11. What is the fight-or-flight response due to? </a:t>
            </a:r>
            <a:r>
              <a:rPr lang="en-US" dirty="0" smtClean="0">
                <a:solidFill>
                  <a:srgbClr val="FF0000"/>
                </a:solidFill>
              </a:rPr>
              <a:t>Adrenaline is released from the Adrenal gland on top of the kidneys to take Flight or Fight to a Stimulus.</a:t>
            </a:r>
            <a:endParaRPr lang="en-US" dirty="0" smtClean="0"/>
          </a:p>
          <a:p>
            <a:pPr>
              <a:buNone/>
            </a:pPr>
            <a:r>
              <a:rPr lang="en-US" dirty="0" smtClean="0"/>
              <a:t>12. What endocrine gland secretes a hormone that regulates the rate of metabolism in the body?  </a:t>
            </a:r>
            <a:r>
              <a:rPr lang="en-US" dirty="0" smtClean="0">
                <a:solidFill>
                  <a:srgbClr val="FF0000"/>
                </a:solidFill>
              </a:rPr>
              <a:t>Thyroid Gland</a:t>
            </a:r>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000" b="1" dirty="0" smtClean="0"/>
              <a:t>RESPIRATION, CIRCULATION, EXCRETION – Ch. 37</a:t>
            </a:r>
            <a:r>
              <a:rPr lang="en-US" sz="2000" dirty="0" smtClean="0"/>
              <a:t> P. 175 NB</a:t>
            </a:r>
            <a:endParaRPr lang="en-US" sz="2000" dirty="0"/>
          </a:p>
        </p:txBody>
      </p:sp>
      <p:sp>
        <p:nvSpPr>
          <p:cNvPr id="3" name="Content Placeholder 2"/>
          <p:cNvSpPr>
            <a:spLocks noGrp="1"/>
          </p:cNvSpPr>
          <p:nvPr>
            <p:ph idx="1"/>
          </p:nvPr>
        </p:nvSpPr>
        <p:spPr>
          <a:xfrm>
            <a:off x="0" y="1066800"/>
            <a:ext cx="9144000" cy="5257800"/>
          </a:xfrm>
        </p:spPr>
        <p:txBody>
          <a:bodyPr>
            <a:normAutofit fontScale="85000" lnSpcReduction="10000"/>
          </a:bodyPr>
          <a:lstStyle/>
          <a:p>
            <a:pPr>
              <a:buNone/>
            </a:pPr>
            <a:r>
              <a:rPr lang="en-US" dirty="0" smtClean="0"/>
              <a:t>13. How does the respiratory system depend on the nervous system?</a:t>
            </a:r>
          </a:p>
          <a:p>
            <a:pPr>
              <a:buNone/>
            </a:pPr>
            <a:r>
              <a:rPr lang="en-US" dirty="0" smtClean="0">
                <a:solidFill>
                  <a:srgbClr val="FF0000"/>
                </a:solidFill>
              </a:rPr>
              <a:t>The brain signals the Diaphragm to contract and relax.</a:t>
            </a:r>
            <a:r>
              <a:rPr lang="en-US" dirty="0" smtClean="0"/>
              <a:t> </a:t>
            </a:r>
          </a:p>
          <a:p>
            <a:pPr>
              <a:buNone/>
            </a:pPr>
            <a:r>
              <a:rPr lang="en-US" dirty="0" smtClean="0"/>
              <a:t>14. What is cellular respiration and where does it happen?  </a:t>
            </a:r>
            <a:r>
              <a:rPr lang="en-US" dirty="0" smtClean="0">
                <a:solidFill>
                  <a:srgbClr val="FF0000"/>
                </a:solidFill>
              </a:rPr>
              <a:t>CR is a process of taking in glucose and O2 and getting energy and releasing CO2.  If happens in the Mitochondria</a:t>
            </a:r>
            <a:endParaRPr lang="en-US" dirty="0" smtClean="0"/>
          </a:p>
          <a:p>
            <a:pPr>
              <a:buNone/>
            </a:pPr>
            <a:r>
              <a:rPr lang="en-US" dirty="0" smtClean="0"/>
              <a:t>15. Breathing is homeostatic, coordinated and involuntary</a:t>
            </a:r>
            <a:r>
              <a:rPr lang="en-US" dirty="0" smtClean="0">
                <a:solidFill>
                  <a:srgbClr val="FF0000"/>
                </a:solidFill>
              </a:rPr>
              <a:t>.  TRUE</a:t>
            </a:r>
            <a:endParaRPr lang="en-US" dirty="0" smtClean="0"/>
          </a:p>
          <a:p>
            <a:pPr>
              <a:buNone/>
            </a:pPr>
            <a:r>
              <a:rPr lang="en-US" dirty="0" smtClean="0"/>
              <a:t>16. What does your body need to do once it has processed energy from food in order to maintain homeostasis?</a:t>
            </a:r>
          </a:p>
          <a:p>
            <a:pPr>
              <a:buNone/>
            </a:pPr>
            <a:r>
              <a:rPr lang="en-US" dirty="0" smtClean="0">
                <a:solidFill>
                  <a:srgbClr val="FF0000"/>
                </a:solidFill>
              </a:rPr>
              <a:t>It has to excrete waste.</a:t>
            </a:r>
            <a:endParaRPr lang="en-US" dirty="0" smtClean="0"/>
          </a:p>
          <a:p>
            <a:pPr>
              <a:buNone/>
            </a:pPr>
            <a:r>
              <a:rPr lang="en-US" dirty="0" smtClean="0"/>
              <a:t>17. Which organ filters blood? </a:t>
            </a:r>
            <a:r>
              <a:rPr lang="en-US" dirty="0" smtClean="0">
                <a:solidFill>
                  <a:srgbClr val="FF0000"/>
                </a:solidFill>
              </a:rPr>
              <a:t>Kidneys</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1</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Reggie &amp; Andre – </a:t>
            </a:r>
            <a:r>
              <a:rPr lang="en-US" b="1" dirty="0" smtClean="0"/>
              <a:t>Nervous</a:t>
            </a:r>
          </a:p>
          <a:p>
            <a:r>
              <a:rPr lang="en-US" dirty="0" smtClean="0"/>
              <a:t>Mena, </a:t>
            </a:r>
            <a:r>
              <a:rPr lang="en-US" dirty="0" err="1" smtClean="0"/>
              <a:t>Arkadeus</a:t>
            </a:r>
            <a:r>
              <a:rPr lang="en-US" dirty="0" smtClean="0"/>
              <a:t>, Nelly – </a:t>
            </a:r>
            <a:r>
              <a:rPr lang="en-US" b="1" dirty="0" smtClean="0"/>
              <a:t>Skeletal</a:t>
            </a:r>
          </a:p>
          <a:p>
            <a:r>
              <a:rPr lang="en-US" dirty="0" err="1" smtClean="0"/>
              <a:t>Salman</a:t>
            </a:r>
            <a:r>
              <a:rPr lang="en-US" dirty="0" smtClean="0"/>
              <a:t>, Jessica D., Sarah, Cameron </a:t>
            </a:r>
            <a:r>
              <a:rPr lang="en-US" b="1" dirty="0" smtClean="0"/>
              <a:t>– Circulatory</a:t>
            </a:r>
          </a:p>
          <a:p>
            <a:r>
              <a:rPr lang="en-US" dirty="0" err="1" smtClean="0"/>
              <a:t>Mikaela</a:t>
            </a:r>
            <a:r>
              <a:rPr lang="en-US" dirty="0" smtClean="0"/>
              <a:t>, Mallory, </a:t>
            </a:r>
            <a:r>
              <a:rPr lang="en-US" dirty="0" err="1" smtClean="0"/>
              <a:t>Prava</a:t>
            </a:r>
            <a:r>
              <a:rPr lang="en-US" dirty="0" smtClean="0"/>
              <a:t>, Jaime</a:t>
            </a:r>
            <a:r>
              <a:rPr lang="en-US" b="1" dirty="0" smtClean="0"/>
              <a:t>– Immune</a:t>
            </a:r>
          </a:p>
          <a:p>
            <a:r>
              <a:rPr lang="en-US" dirty="0" smtClean="0"/>
              <a:t>Laura, Hanna, </a:t>
            </a:r>
            <a:r>
              <a:rPr lang="en-US" dirty="0" err="1" smtClean="0"/>
              <a:t>Pawan</a:t>
            </a:r>
            <a:r>
              <a:rPr lang="en-US" dirty="0" smtClean="0"/>
              <a:t>, </a:t>
            </a:r>
            <a:r>
              <a:rPr lang="en-US" dirty="0" err="1" smtClean="0"/>
              <a:t>Brycelyn</a:t>
            </a:r>
            <a:r>
              <a:rPr lang="en-US" dirty="0" smtClean="0"/>
              <a:t>– </a:t>
            </a:r>
            <a:r>
              <a:rPr lang="en-US" b="1" dirty="0" smtClean="0"/>
              <a:t>Muscular</a:t>
            </a:r>
          </a:p>
          <a:p>
            <a:r>
              <a:rPr lang="en-US" dirty="0" err="1" smtClean="0"/>
              <a:t>Pretti</a:t>
            </a:r>
            <a:r>
              <a:rPr lang="en-US" dirty="0" smtClean="0"/>
              <a:t>, </a:t>
            </a:r>
            <a:r>
              <a:rPr lang="en-US" dirty="0" err="1" smtClean="0"/>
              <a:t>Viktoria</a:t>
            </a:r>
            <a:r>
              <a:rPr lang="en-US" dirty="0" smtClean="0"/>
              <a:t>, Maria– </a:t>
            </a:r>
            <a:r>
              <a:rPr lang="en-US" b="1" dirty="0" smtClean="0"/>
              <a:t>Respiratory</a:t>
            </a:r>
          </a:p>
          <a:p>
            <a:r>
              <a:rPr lang="en-US" dirty="0" smtClean="0"/>
              <a:t>Edith, Jennifer, Rosario, Jessica L.– </a:t>
            </a:r>
            <a:r>
              <a:rPr lang="en-US" b="1" dirty="0" smtClean="0"/>
              <a:t>Digestive</a:t>
            </a:r>
          </a:p>
          <a:p>
            <a:r>
              <a:rPr lang="en-US" dirty="0" smtClean="0"/>
              <a:t>Bianca, </a:t>
            </a:r>
            <a:r>
              <a:rPr lang="en-US" dirty="0" err="1" smtClean="0"/>
              <a:t>Julissa</a:t>
            </a:r>
            <a:r>
              <a:rPr lang="en-US" dirty="0" smtClean="0"/>
              <a:t>, Lindsey– </a:t>
            </a:r>
            <a:r>
              <a:rPr lang="en-US" b="1" dirty="0" smtClean="0"/>
              <a:t>Integumentary</a:t>
            </a:r>
          </a:p>
          <a:p>
            <a:r>
              <a:rPr lang="en-US" dirty="0" err="1" smtClean="0"/>
              <a:t>Ujjval</a:t>
            </a:r>
            <a:r>
              <a:rPr lang="en-US" dirty="0" smtClean="0"/>
              <a:t>, </a:t>
            </a:r>
            <a:r>
              <a:rPr lang="en-US" dirty="0" err="1" smtClean="0"/>
              <a:t>Baheer</a:t>
            </a:r>
            <a:r>
              <a:rPr lang="en-US" dirty="0" smtClean="0"/>
              <a:t>, Matt, Liam- </a:t>
            </a:r>
            <a:r>
              <a:rPr lang="en-US" b="1" dirty="0" smtClean="0"/>
              <a:t>Endocrine</a:t>
            </a:r>
          </a:p>
          <a:p>
            <a:r>
              <a:rPr lang="en-US" dirty="0" smtClean="0"/>
              <a:t>Gina, Justus, Marina, Levi - </a:t>
            </a:r>
            <a:r>
              <a:rPr lang="en-US" b="1" dirty="0" smtClean="0"/>
              <a:t>Excretory</a:t>
            </a:r>
          </a:p>
          <a:p>
            <a:endParaRPr lang="en-US" dirty="0" smtClean="0"/>
          </a:p>
          <a:p>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914400"/>
            <a:ext cx="9144000" cy="5943600"/>
          </a:xfrm>
        </p:spPr>
        <p:txBody>
          <a:bodyPr>
            <a:normAutofit fontScale="40000" lnSpcReduction="20000"/>
          </a:bodyPr>
          <a:lstStyle/>
          <a:p>
            <a:pPr>
              <a:buNone/>
            </a:pPr>
            <a:r>
              <a:rPr lang="en-US" b="1" dirty="0" smtClean="0"/>
              <a:t> </a:t>
            </a:r>
            <a:endParaRPr lang="en-US" dirty="0" smtClean="0"/>
          </a:p>
          <a:p>
            <a:pPr>
              <a:buNone/>
            </a:pPr>
            <a:r>
              <a:rPr lang="en-US" sz="5000" dirty="0" smtClean="0"/>
              <a:t>18</a:t>
            </a:r>
            <a:r>
              <a:rPr lang="en-US" sz="5000" dirty="0" smtClean="0">
                <a:solidFill>
                  <a:schemeClr val="bg1"/>
                </a:solidFill>
              </a:rPr>
              <a:t>. In your body, what is produced in response to an antigen?  </a:t>
            </a:r>
            <a:r>
              <a:rPr lang="en-US" sz="5000" dirty="0" smtClean="0"/>
              <a:t>ANTIBODIES</a:t>
            </a:r>
            <a:r>
              <a:rPr lang="en-US" sz="5000" dirty="0" smtClean="0">
                <a:sym typeface="Wingdings" pitchFamily="2" charset="2"/>
              </a:rPr>
              <a:t></a:t>
            </a:r>
            <a:endParaRPr lang="en-US" sz="5000" dirty="0" smtClean="0"/>
          </a:p>
          <a:p>
            <a:pPr>
              <a:buNone/>
            </a:pPr>
            <a:r>
              <a:rPr lang="en-US" sz="5000" dirty="0" smtClean="0">
                <a:solidFill>
                  <a:schemeClr val="bg1"/>
                </a:solidFill>
              </a:rPr>
              <a:t> </a:t>
            </a:r>
          </a:p>
          <a:p>
            <a:pPr>
              <a:buNone/>
            </a:pPr>
            <a:r>
              <a:rPr lang="en-US" sz="5000" dirty="0" smtClean="0">
                <a:solidFill>
                  <a:schemeClr val="bg1"/>
                </a:solidFill>
              </a:rPr>
              <a:t>19. What is the name for a reaction of swelling, pain, heat, and redness?  </a:t>
            </a:r>
            <a:r>
              <a:rPr lang="en-US" sz="5000" dirty="0" smtClean="0"/>
              <a:t>Inflammation</a:t>
            </a:r>
          </a:p>
          <a:p>
            <a:pPr>
              <a:buNone/>
            </a:pPr>
            <a:endParaRPr lang="en-US" sz="5000" dirty="0" smtClean="0">
              <a:solidFill>
                <a:schemeClr val="bg1"/>
              </a:solidFill>
            </a:endParaRPr>
          </a:p>
          <a:p>
            <a:pPr>
              <a:buNone/>
            </a:pPr>
            <a:r>
              <a:rPr lang="en-US" sz="5000" dirty="0" smtClean="0">
                <a:solidFill>
                  <a:schemeClr val="bg1"/>
                </a:solidFill>
              </a:rPr>
              <a:t>20. What is the name for a pathogen that passes from one host to another? </a:t>
            </a:r>
            <a:r>
              <a:rPr lang="en-US" sz="5000" dirty="0" smtClean="0"/>
              <a:t>VIRUS</a:t>
            </a:r>
          </a:p>
          <a:p>
            <a:pPr>
              <a:buNone/>
            </a:pPr>
            <a:r>
              <a:rPr lang="en-US" sz="5000" dirty="0" smtClean="0">
                <a:solidFill>
                  <a:schemeClr val="bg1"/>
                </a:solidFill>
              </a:rPr>
              <a:t>21. How do many pathogens injure their host</a:t>
            </a:r>
            <a:r>
              <a:rPr lang="en-US" sz="5000" dirty="0" smtClean="0"/>
              <a:t>?  They destroy specific types of cells in the body.  Ex.  HIV infects T- Cells only and destroys the immune system.</a:t>
            </a:r>
          </a:p>
          <a:p>
            <a:pPr>
              <a:buNone/>
            </a:pPr>
            <a:r>
              <a:rPr lang="en-US" sz="5000" dirty="0" smtClean="0">
                <a:solidFill>
                  <a:schemeClr val="bg1"/>
                </a:solidFill>
              </a:rPr>
              <a:t> </a:t>
            </a:r>
          </a:p>
          <a:p>
            <a:pPr>
              <a:buNone/>
            </a:pPr>
            <a:r>
              <a:rPr lang="en-US" sz="5000" dirty="0" smtClean="0">
                <a:solidFill>
                  <a:schemeClr val="bg1"/>
                </a:solidFill>
              </a:rPr>
              <a:t>22. How is active immunity stimulated?  </a:t>
            </a:r>
            <a:r>
              <a:rPr lang="en-US" sz="5000" dirty="0" smtClean="0"/>
              <a:t>The body has to be exposed to ANTIGENS from the Pathogen</a:t>
            </a:r>
            <a:r>
              <a:rPr lang="en-US" sz="5000" dirty="0" smtClean="0">
                <a:solidFill>
                  <a:schemeClr val="bg1"/>
                </a:solidFill>
              </a:rPr>
              <a:t>.</a:t>
            </a:r>
          </a:p>
          <a:p>
            <a:pPr>
              <a:buNone/>
            </a:pPr>
            <a:r>
              <a:rPr lang="en-US" sz="5000" dirty="0" smtClean="0">
                <a:solidFill>
                  <a:schemeClr val="bg1"/>
                </a:solidFill>
              </a:rPr>
              <a:t> </a:t>
            </a:r>
          </a:p>
          <a:p>
            <a:pPr>
              <a:buNone/>
            </a:pPr>
            <a:r>
              <a:rPr lang="en-US" sz="5000" dirty="0" smtClean="0">
                <a:solidFill>
                  <a:schemeClr val="bg1"/>
                </a:solidFill>
              </a:rPr>
              <a:t>23. Describe HIV and AIDS and how it is transmitted and how it affects the human body. </a:t>
            </a:r>
            <a:r>
              <a:rPr lang="en-US" sz="5000" dirty="0" smtClean="0"/>
              <a:t>HIV – Human Immunodeficiency Virus after 8 – 10 years it develops into AIDS- Acquired Immunodeficiency Syndrome that attack the T Cells of the Immune system, and decrease the bodies ability to fight off diseases.</a:t>
            </a:r>
          </a:p>
          <a:p>
            <a:pPr>
              <a:buNone/>
            </a:pPr>
            <a:r>
              <a:rPr lang="en-US" sz="5000" dirty="0" smtClean="0">
                <a:solidFill>
                  <a:schemeClr val="bg1"/>
                </a:solidFill>
              </a:rPr>
              <a:t> </a:t>
            </a:r>
          </a:p>
          <a:p>
            <a:endParaRPr lang="en-US" dirty="0" smtClean="0"/>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heckerboard(across)">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457200"/>
            <a:ext cx="9144000" cy="6400800"/>
          </a:xfrm>
        </p:spPr>
        <p:txBody>
          <a:bodyPr>
            <a:normAutofit fontScale="62500" lnSpcReduction="20000"/>
          </a:bodyPr>
          <a:lstStyle/>
          <a:p>
            <a:pPr>
              <a:buNone/>
            </a:pPr>
            <a:r>
              <a:rPr lang="en-US" sz="3600" dirty="0" smtClean="0"/>
              <a:t>24. Remember that antibiotics like Penicillin ONLY work to fight off bacteria! Why?  </a:t>
            </a:r>
            <a:r>
              <a:rPr lang="en-US" sz="3600" dirty="0" smtClean="0">
                <a:solidFill>
                  <a:srgbClr val="7030A0"/>
                </a:solidFill>
              </a:rPr>
              <a:t>Antibiotics destroy the cell walls of Bacteria.  Antibiotics do not work on viruses.</a:t>
            </a:r>
            <a:endParaRPr lang="en-US" sz="3600" dirty="0" smtClean="0"/>
          </a:p>
          <a:p>
            <a:pPr>
              <a:buNone/>
            </a:pPr>
            <a:r>
              <a:rPr lang="en-US" sz="3600" dirty="0" smtClean="0"/>
              <a:t>25. What can happen over time if bacteria are over-exposed to antibiotics like Penicillin? </a:t>
            </a:r>
            <a:r>
              <a:rPr lang="en-US" sz="3600" dirty="0" smtClean="0">
                <a:solidFill>
                  <a:srgbClr val="7030A0"/>
                </a:solidFill>
              </a:rPr>
              <a:t>Bacteria will become immune/ resistant to the antibiotics.</a:t>
            </a:r>
            <a:endParaRPr lang="en-US" sz="3600" dirty="0" smtClean="0"/>
          </a:p>
          <a:p>
            <a:pPr>
              <a:buNone/>
            </a:pPr>
            <a:r>
              <a:rPr lang="en-US" sz="3600" dirty="0" smtClean="0"/>
              <a:t>26. What is a mosquito called if it is a carrier of the malaria pathogen?  </a:t>
            </a:r>
            <a:r>
              <a:rPr lang="en-US" sz="3600" dirty="0" smtClean="0">
                <a:solidFill>
                  <a:srgbClr val="7030A0"/>
                </a:solidFill>
              </a:rPr>
              <a:t>Host and also a Vector</a:t>
            </a:r>
          </a:p>
          <a:p>
            <a:pPr>
              <a:buNone/>
            </a:pPr>
            <a:r>
              <a:rPr lang="en-US" sz="3600" dirty="0" smtClean="0"/>
              <a:t>27. Why can a fever be considered helpful to curing a disease?  </a:t>
            </a:r>
            <a:r>
              <a:rPr lang="en-US" sz="3600" dirty="0" smtClean="0">
                <a:solidFill>
                  <a:srgbClr val="7030A0"/>
                </a:solidFill>
              </a:rPr>
              <a:t>The increase in temperature will decrease the reproduction rate of the virus.  </a:t>
            </a:r>
          </a:p>
          <a:p>
            <a:pPr>
              <a:buNone/>
            </a:pPr>
            <a:r>
              <a:rPr lang="en-US" sz="3600" dirty="0" smtClean="0"/>
              <a:t>28. What are the parts of acquired immunity? </a:t>
            </a:r>
            <a:r>
              <a:rPr lang="en-US" sz="3600" dirty="0" smtClean="0">
                <a:solidFill>
                  <a:srgbClr val="7030A0"/>
                </a:solidFill>
              </a:rPr>
              <a:t>Lymphatic System, Immune System. Specifically the Antibody Immunity and Cellular Immunity</a:t>
            </a:r>
          </a:p>
          <a:p>
            <a:pPr>
              <a:buNone/>
            </a:pPr>
            <a:r>
              <a:rPr lang="en-US" sz="3600" dirty="0" smtClean="0"/>
              <a:t>29. What has the greatest danger to a patient who has had damage to the skin?  </a:t>
            </a:r>
            <a:r>
              <a:rPr lang="en-US" sz="3600" dirty="0" smtClean="0">
                <a:solidFill>
                  <a:srgbClr val="7030A0"/>
                </a:solidFill>
              </a:rPr>
              <a:t>INFECTION by Pathogens</a:t>
            </a:r>
          </a:p>
          <a:p>
            <a:pPr>
              <a:buNone/>
            </a:pPr>
            <a:r>
              <a:rPr lang="en-US" sz="3600" dirty="0" smtClean="0"/>
              <a:t>30. How are vaccines made and how do they work? </a:t>
            </a:r>
            <a:r>
              <a:rPr lang="en-US" sz="3600" dirty="0" smtClean="0">
                <a:solidFill>
                  <a:srgbClr val="7030A0"/>
                </a:solidFill>
              </a:rPr>
              <a:t>The vaccine contains a dead or weakened form of the virus or bacteria to build antibodies against it.</a:t>
            </a:r>
          </a:p>
          <a:p>
            <a:pPr>
              <a:buNone/>
            </a:pPr>
            <a:r>
              <a:rPr lang="en-US" sz="3600" dirty="0" smtClean="0"/>
              <a:t>31. What type of pathogen requires a host cell?  </a:t>
            </a:r>
            <a:r>
              <a:rPr lang="en-US" sz="3600" dirty="0" smtClean="0">
                <a:solidFill>
                  <a:srgbClr val="7030A0"/>
                </a:solidFill>
              </a:rPr>
              <a:t>VIRUS</a:t>
            </a:r>
          </a:p>
          <a:p>
            <a:pPr>
              <a:buNone/>
            </a:pPr>
            <a:r>
              <a:rPr lang="en-US" sz="3600" dirty="0" smtClean="0"/>
              <a:t> </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2400" dirty="0" smtClean="0"/>
              <a:t>Standards Practice Countdown P. CA 27  (CH 36)</a:t>
            </a:r>
            <a:br>
              <a:rPr lang="en-US" sz="2400" dirty="0" smtClean="0"/>
            </a:br>
            <a:r>
              <a:rPr lang="en-US" sz="2400" dirty="0" smtClean="0"/>
              <a:t>1/14  Obj.  TSW demonstrate how their knowledge and understanding of Physiology by having at least a 75% or better average on the physiology quiz. P. 92 NB</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Which is NOT a function of the endocrine system? P. CA 27</a:t>
            </a:r>
          </a:p>
          <a:p>
            <a:pPr marL="514350" indent="-514350">
              <a:buFont typeface="+mj-lt"/>
              <a:buAutoNum type="arabicPeriod"/>
            </a:pPr>
            <a:r>
              <a:rPr lang="en-US" dirty="0" smtClean="0"/>
              <a:t>Which does NOT describe how an impulse is transmitted? P. CA27</a:t>
            </a:r>
          </a:p>
          <a:p>
            <a:pPr marL="514350" indent="-514350">
              <a:buFont typeface="+mj-lt"/>
              <a:buAutoNum type="arabicPeriod"/>
            </a:pPr>
            <a:r>
              <a:rPr lang="en-US" dirty="0" smtClean="0"/>
              <a:t>What do </a:t>
            </a:r>
            <a:r>
              <a:rPr lang="en-US" dirty="0" err="1" smtClean="0"/>
              <a:t>interneurons</a:t>
            </a:r>
            <a:r>
              <a:rPr lang="en-US" dirty="0" smtClean="0"/>
              <a:t> do? P. CA 27</a:t>
            </a:r>
          </a:p>
          <a:p>
            <a:pPr marL="514350" indent="-514350">
              <a:buFont typeface="+mj-lt"/>
              <a:buAutoNum type="arabicPeriod"/>
            </a:pPr>
            <a:endParaRPr lang="en-US" dirty="0" smtClean="0"/>
          </a:p>
        </p:txBody>
      </p:sp>
      <p:pic>
        <p:nvPicPr>
          <p:cNvPr id="271362" name="Picture 2" descr="http://www.williamsclass.com/SeventhScienceWork/endocrine.jpg"/>
          <p:cNvPicPr>
            <a:picLocks noChangeAspect="1" noChangeArrowheads="1"/>
          </p:cNvPicPr>
          <p:nvPr/>
        </p:nvPicPr>
        <p:blipFill>
          <a:blip r:embed="rId2" cstate="print"/>
          <a:srcRect/>
          <a:stretch>
            <a:fillRect/>
          </a:stretch>
        </p:blipFill>
        <p:spPr bwMode="auto">
          <a:xfrm>
            <a:off x="0" y="1219200"/>
            <a:ext cx="2971800" cy="2228850"/>
          </a:xfrm>
          <a:prstGeom prst="rect">
            <a:avLst/>
          </a:prstGeom>
          <a:noFill/>
        </p:spPr>
      </p:pic>
      <p:pic>
        <p:nvPicPr>
          <p:cNvPr id="271364" name="Picture 4" descr="http://dongolahistory.org/images/fullerdiagram.gif"/>
          <p:cNvPicPr>
            <a:picLocks noChangeAspect="1" noChangeArrowheads="1"/>
          </p:cNvPicPr>
          <p:nvPr/>
        </p:nvPicPr>
        <p:blipFill>
          <a:blip r:embed="rId3" cstate="print"/>
          <a:srcRect/>
          <a:stretch>
            <a:fillRect/>
          </a:stretch>
        </p:blipFill>
        <p:spPr bwMode="auto">
          <a:xfrm>
            <a:off x="0" y="3429000"/>
            <a:ext cx="2579077" cy="2057400"/>
          </a:xfrm>
          <a:prstGeom prst="rect">
            <a:avLst/>
          </a:prstGeom>
          <a:noFill/>
        </p:spPr>
      </p:pic>
      <p:pic>
        <p:nvPicPr>
          <p:cNvPr id="271366" name="Picture 6" descr="http://www.cartage.org.lb/en/themes/sciences/lifescience/generalbiology/physiology/nervoussystem/Neuron/neurons_1.gif"/>
          <p:cNvPicPr>
            <a:picLocks noChangeAspect="1" noChangeArrowheads="1"/>
          </p:cNvPicPr>
          <p:nvPr/>
        </p:nvPicPr>
        <p:blipFill>
          <a:blip r:embed="rId4" cstate="print"/>
          <a:srcRect/>
          <a:stretch>
            <a:fillRect/>
          </a:stretch>
        </p:blipFill>
        <p:spPr bwMode="auto">
          <a:xfrm>
            <a:off x="2590800" y="3429000"/>
            <a:ext cx="1935562" cy="1854200"/>
          </a:xfrm>
          <a:prstGeom prst="rect">
            <a:avLst/>
          </a:prstGeom>
          <a:noFill/>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en-US" sz="2400" dirty="0" smtClean="0"/>
              <a:t>Physiology Written Question</a:t>
            </a:r>
            <a:endParaRPr lang="en-US" sz="2400" dirty="0"/>
          </a:p>
        </p:txBody>
      </p:sp>
      <p:sp>
        <p:nvSpPr>
          <p:cNvPr id="3" name="Content Placeholder 2"/>
          <p:cNvSpPr>
            <a:spLocks noGrp="1"/>
          </p:cNvSpPr>
          <p:nvPr>
            <p:ph idx="1"/>
          </p:nvPr>
        </p:nvSpPr>
        <p:spPr>
          <a:xfrm>
            <a:off x="0" y="381000"/>
            <a:ext cx="9144000" cy="6477000"/>
          </a:xfrm>
        </p:spPr>
        <p:txBody>
          <a:bodyPr>
            <a:normAutofit fontScale="47500" lnSpcReduction="20000"/>
          </a:bodyPr>
          <a:lstStyle/>
          <a:p>
            <a:r>
              <a:rPr lang="en-US" b="1" dirty="0" smtClean="0"/>
              <a:t>Physiology </a:t>
            </a:r>
          </a:p>
          <a:p>
            <a:r>
              <a:rPr lang="en-US" b="1" dirty="0" smtClean="0"/>
              <a:t>BI9. As a result of the coordinated structures and functions of organ systems, the internal environment of the human body remains relatively stable (homeostatic) despite changes in the outside environment. As a basis for understanding this concept: </a:t>
            </a:r>
          </a:p>
          <a:p>
            <a:r>
              <a:rPr lang="en-US" sz="3800" b="1" dirty="0" smtClean="0">
                <a:solidFill>
                  <a:schemeClr val="tx2"/>
                </a:solidFill>
              </a:rPr>
              <a:t>BI9. a. </a:t>
            </a:r>
            <a:r>
              <a:rPr lang="en-US" sz="3800" b="1" i="1" dirty="0" smtClean="0">
                <a:solidFill>
                  <a:schemeClr val="tx2"/>
                </a:solidFill>
              </a:rPr>
              <a:t>Students know how the complementary activity of major body systems provides cells with oxygen and nutrients and removes toxic waste products such as carbon dioxide. </a:t>
            </a:r>
          </a:p>
          <a:p>
            <a:r>
              <a:rPr lang="en-US" sz="3800" b="1" dirty="0" smtClean="0"/>
              <a:t>BI9. b. </a:t>
            </a:r>
            <a:r>
              <a:rPr lang="en-US" sz="3800" b="1" i="1" dirty="0" smtClean="0"/>
              <a:t>Students know how the nervous system mediates communication between different parts of the body and the body’s interactions with the environment. </a:t>
            </a:r>
          </a:p>
          <a:p>
            <a:r>
              <a:rPr lang="en-US" sz="3800" b="1" dirty="0" smtClean="0">
                <a:solidFill>
                  <a:schemeClr val="accent6">
                    <a:lumMod val="50000"/>
                  </a:schemeClr>
                </a:solidFill>
              </a:rPr>
              <a:t>BI9. c. </a:t>
            </a:r>
            <a:r>
              <a:rPr lang="en-US" sz="3800" b="1" i="1" dirty="0" smtClean="0">
                <a:solidFill>
                  <a:schemeClr val="accent6">
                    <a:lumMod val="50000"/>
                  </a:schemeClr>
                </a:solidFill>
              </a:rPr>
              <a:t>Students know how feedback loops in the nervous and endocrine systems regulate conditions in the body. </a:t>
            </a:r>
          </a:p>
          <a:p>
            <a:r>
              <a:rPr lang="en-US" sz="3800" b="1" dirty="0" smtClean="0"/>
              <a:t>BI9. d. </a:t>
            </a:r>
            <a:r>
              <a:rPr lang="en-US" sz="3800" b="1" i="1" dirty="0" smtClean="0"/>
              <a:t>Students know the functions of the nervous system and the role of neurons in transmitting electrochemical impulses. </a:t>
            </a:r>
          </a:p>
          <a:p>
            <a:r>
              <a:rPr lang="en-US" sz="3800" b="1" dirty="0" smtClean="0">
                <a:solidFill>
                  <a:srgbClr val="0070C0"/>
                </a:solidFill>
              </a:rPr>
              <a:t>BI9. e. </a:t>
            </a:r>
            <a:r>
              <a:rPr lang="en-US" sz="3800" b="1" i="1" dirty="0" smtClean="0">
                <a:solidFill>
                  <a:srgbClr val="0070C0"/>
                </a:solidFill>
              </a:rPr>
              <a:t>Students know the roles of sensory neurons, </a:t>
            </a:r>
            <a:r>
              <a:rPr lang="en-US" sz="3800" b="1" i="1" dirty="0" err="1" smtClean="0">
                <a:solidFill>
                  <a:srgbClr val="0070C0"/>
                </a:solidFill>
              </a:rPr>
              <a:t>interneurons</a:t>
            </a:r>
            <a:r>
              <a:rPr lang="en-US" sz="3800" b="1" i="1" dirty="0" smtClean="0">
                <a:solidFill>
                  <a:srgbClr val="0070C0"/>
                </a:solidFill>
              </a:rPr>
              <a:t>, and motor neurons in sensation, thought, and response. </a:t>
            </a:r>
          </a:p>
          <a:p>
            <a:r>
              <a:rPr lang="en-US" sz="3800" b="1" dirty="0" smtClean="0"/>
              <a:t>BI10. Organisms have a variety of mechanisms to combat disease. As a basis for understanding the human immune response: </a:t>
            </a:r>
          </a:p>
          <a:p>
            <a:r>
              <a:rPr lang="en-US" sz="3800" b="1" dirty="0" smtClean="0">
                <a:solidFill>
                  <a:srgbClr val="C00000"/>
                </a:solidFill>
              </a:rPr>
              <a:t>BI10. a. </a:t>
            </a:r>
            <a:r>
              <a:rPr lang="en-US" sz="3800" b="1" i="1" dirty="0" smtClean="0">
                <a:solidFill>
                  <a:srgbClr val="C00000"/>
                </a:solidFill>
              </a:rPr>
              <a:t>Students know the role of the skin in providing nonspecific defenses against infection. </a:t>
            </a:r>
          </a:p>
          <a:p>
            <a:r>
              <a:rPr lang="en-US" sz="3800" b="1" dirty="0" smtClean="0"/>
              <a:t>BI10. b. </a:t>
            </a:r>
            <a:r>
              <a:rPr lang="en-US" sz="3800" b="1" i="1" dirty="0" smtClean="0"/>
              <a:t>Students know the role of antibodies in the body’s response to infection. </a:t>
            </a:r>
          </a:p>
          <a:p>
            <a:r>
              <a:rPr lang="en-US" sz="3800" b="1" dirty="0" smtClean="0">
                <a:solidFill>
                  <a:srgbClr val="FF00FF"/>
                </a:solidFill>
              </a:rPr>
              <a:t>BI10. c. </a:t>
            </a:r>
            <a:r>
              <a:rPr lang="en-US" sz="3800" b="1" i="1" dirty="0" smtClean="0">
                <a:solidFill>
                  <a:srgbClr val="FF00FF"/>
                </a:solidFill>
              </a:rPr>
              <a:t>Students know how vaccination protects an individual from infectious diseases. </a:t>
            </a:r>
          </a:p>
          <a:p>
            <a:r>
              <a:rPr lang="en-US" sz="3800" b="1" dirty="0" smtClean="0"/>
              <a:t>BI10. d. </a:t>
            </a:r>
            <a:r>
              <a:rPr lang="en-US" sz="3800" b="1" i="1" dirty="0" smtClean="0"/>
              <a:t>Students know there are important differences between bacteria and viruses with respect to their requirements for growth and replication, the body’s primary defenses against bacterial and viral infections, and effective treatments of these infections. </a:t>
            </a:r>
          </a:p>
          <a:p>
            <a:r>
              <a:rPr lang="en-US" sz="3800" b="1" dirty="0" smtClean="0">
                <a:solidFill>
                  <a:schemeClr val="accent3">
                    <a:lumMod val="50000"/>
                  </a:schemeClr>
                </a:solidFill>
              </a:rPr>
              <a:t>BI10. e. </a:t>
            </a:r>
            <a:r>
              <a:rPr lang="en-US" sz="3800" b="1" i="1" dirty="0" smtClean="0">
                <a:solidFill>
                  <a:schemeClr val="accent3">
                    <a:lumMod val="50000"/>
                  </a:schemeClr>
                </a:solidFill>
              </a:rPr>
              <a:t>Students know why an individual with a compromised immune system (for example, a person with AIDS) may be unable to fight off and survive infections by microorganisms that are usually benign. </a:t>
            </a:r>
          </a:p>
          <a:p>
            <a:pPr>
              <a:buNone/>
            </a:pPr>
            <a:endParaRPr lang="en-US" sz="3800"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study!!!!!!!!</a:t>
            </a:r>
            <a:endParaRPr lang="en-US" dirty="0"/>
          </a:p>
        </p:txBody>
      </p:sp>
      <p:sp>
        <p:nvSpPr>
          <p:cNvPr id="3" name="Content Placeholder 2"/>
          <p:cNvSpPr>
            <a:spLocks noGrp="1"/>
          </p:cNvSpPr>
          <p:nvPr>
            <p:ph idx="1"/>
          </p:nvPr>
        </p:nvSpPr>
        <p:spPr/>
        <p:txBody>
          <a:bodyPr/>
          <a:lstStyle/>
          <a:p>
            <a:r>
              <a:rPr lang="en-US" dirty="0" smtClean="0"/>
              <a:t>Evolution Study Guide: P. 31NB  CH 15</a:t>
            </a:r>
          </a:p>
          <a:p>
            <a:r>
              <a:rPr lang="en-US" dirty="0" smtClean="0"/>
              <a:t>Ecology Study Guide: P.53 NB	CH 2 - 5</a:t>
            </a:r>
          </a:p>
          <a:p>
            <a:r>
              <a:rPr lang="en-US" dirty="0" smtClean="0"/>
              <a:t>Physiology Study Guide: P. 95 NB CH 34 - 39</a:t>
            </a:r>
          </a:p>
          <a:p>
            <a:r>
              <a:rPr lang="en-US" dirty="0" smtClean="0"/>
              <a:t>Review Biology CST Released Questions</a:t>
            </a:r>
          </a:p>
          <a:p>
            <a:endParaRPr lang="en-U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400" b="1" dirty="0" smtClean="0"/>
              <a:t>Physiology Exam Study Guide Answers</a:t>
            </a:r>
            <a:r>
              <a:rPr lang="en-US" sz="2400" dirty="0" smtClean="0"/>
              <a:t> P.95 NB</a:t>
            </a:r>
            <a:br>
              <a:rPr lang="en-US" sz="2400" dirty="0" smtClean="0"/>
            </a:br>
            <a:r>
              <a:rPr lang="en-US" sz="2400" b="1" dirty="0" smtClean="0"/>
              <a:t>NERVOUS SYSTEM – Chapter 36</a:t>
            </a:r>
            <a:endParaRPr lang="en-US" sz="2400" dirty="0"/>
          </a:p>
        </p:txBody>
      </p:sp>
      <p:sp>
        <p:nvSpPr>
          <p:cNvPr id="3" name="Content Placeholder 2"/>
          <p:cNvSpPr>
            <a:spLocks noGrp="1"/>
          </p:cNvSpPr>
          <p:nvPr>
            <p:ph idx="1"/>
          </p:nvPr>
        </p:nvSpPr>
        <p:spPr>
          <a:xfrm>
            <a:off x="0" y="838200"/>
            <a:ext cx="9144000" cy="6019800"/>
          </a:xfrm>
        </p:spPr>
        <p:txBody>
          <a:bodyPr>
            <a:normAutofit fontScale="25000" lnSpcReduction="20000"/>
          </a:bodyPr>
          <a:lstStyle/>
          <a:p>
            <a:pPr>
              <a:buNone/>
            </a:pPr>
            <a:r>
              <a:rPr lang="en-US" b="1" dirty="0" smtClean="0"/>
              <a:t> </a:t>
            </a:r>
            <a:endParaRPr lang="en-US" dirty="0" smtClean="0"/>
          </a:p>
          <a:p>
            <a:pPr>
              <a:buNone/>
            </a:pPr>
            <a:r>
              <a:rPr lang="en-US" sz="6000" dirty="0" smtClean="0"/>
              <a:t>1</a:t>
            </a:r>
            <a:r>
              <a:rPr lang="en-US" sz="9600" dirty="0" smtClean="0"/>
              <a:t>.  The Nervous system includes: </a:t>
            </a:r>
            <a:r>
              <a:rPr lang="en-US" sz="9600" dirty="0" smtClean="0">
                <a:solidFill>
                  <a:srgbClr val="FF0000"/>
                </a:solidFill>
              </a:rPr>
              <a:t>the Central &amp; Peripheral Nervous systems that send messages through the body using chemicals and nerve cells called neurons.</a:t>
            </a:r>
          </a:p>
          <a:p>
            <a:pPr>
              <a:buNone/>
            </a:pPr>
            <a:r>
              <a:rPr lang="en-US" sz="9600" dirty="0" smtClean="0"/>
              <a:t> 2. What are the parts of the Central Nervous System and Peripheral Nervous System?  </a:t>
            </a:r>
            <a:r>
              <a:rPr lang="en-US" sz="9600" dirty="0" smtClean="0">
                <a:solidFill>
                  <a:srgbClr val="FF0000"/>
                </a:solidFill>
              </a:rPr>
              <a:t>CNS – Brain &amp; Spinal Cord; PNS – all the nerves off the spinal cord.</a:t>
            </a:r>
            <a:endParaRPr lang="en-US" sz="9600" dirty="0" smtClean="0"/>
          </a:p>
          <a:p>
            <a:pPr>
              <a:buNone/>
            </a:pPr>
            <a:r>
              <a:rPr lang="en-US" sz="9600" dirty="0" smtClean="0"/>
              <a:t>3.  What do sensory neurons do?  </a:t>
            </a:r>
            <a:r>
              <a:rPr lang="en-US" sz="9600" dirty="0" smtClean="0">
                <a:solidFill>
                  <a:srgbClr val="FF0000"/>
                </a:solidFill>
              </a:rPr>
              <a:t>Sensory Neurons carry impulses from the body to the spinal cord &amp;/ or brain. Sight, smell, taste,  touch, hearing</a:t>
            </a:r>
            <a:endParaRPr lang="en-US" sz="9600" dirty="0" smtClean="0"/>
          </a:p>
          <a:p>
            <a:pPr>
              <a:buNone/>
            </a:pPr>
            <a:r>
              <a:rPr lang="en-US" sz="9600" dirty="0" smtClean="0"/>
              <a:t>4. Interneuron – </a:t>
            </a:r>
            <a:r>
              <a:rPr lang="en-US" sz="9600" dirty="0" smtClean="0">
                <a:solidFill>
                  <a:srgbClr val="FF0000"/>
                </a:solidFill>
              </a:rPr>
              <a:t>a type of nerve cell in the spinal cord (Reflex) or the brain that takes impulses from the sensory neuron and sends it to the motor neuron in a muscle or gland.  </a:t>
            </a:r>
          </a:p>
          <a:p>
            <a:pPr>
              <a:buNone/>
            </a:pPr>
            <a:r>
              <a:rPr lang="en-US" sz="9600" dirty="0" smtClean="0"/>
              <a:t>5. Motor Neuron </a:t>
            </a:r>
            <a:r>
              <a:rPr lang="en-US" sz="9600" dirty="0" smtClean="0">
                <a:solidFill>
                  <a:srgbClr val="FF0000"/>
                </a:solidFill>
              </a:rPr>
              <a:t>– a type of neuron that receives the message and takes action in a muscle for movement or a gland to release a chemical like a hormone (adrenaline).</a:t>
            </a:r>
          </a:p>
          <a:p>
            <a:pPr>
              <a:buNone/>
            </a:pPr>
            <a:endParaRPr lang="en-US" sz="7400" dirty="0" smtClean="0"/>
          </a:p>
          <a:p>
            <a:pPr>
              <a:buNone/>
            </a:pPr>
            <a:endParaRPr lang="en-US" sz="5100" dirty="0" smtClean="0">
              <a:solidFill>
                <a:srgbClr val="FF0000"/>
              </a:solidFill>
            </a:endParaRPr>
          </a:p>
          <a:p>
            <a:pPr>
              <a:buNone/>
            </a:pPr>
            <a:r>
              <a:rPr lang="en-US" sz="51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Physiology Exam Study Guide Answers</a:t>
            </a:r>
            <a:r>
              <a:rPr lang="en-US" dirty="0" smtClean="0"/>
              <a:t> P.95 NB</a:t>
            </a:r>
            <a:br>
              <a:rPr lang="en-US" dirty="0" smtClean="0"/>
            </a:br>
            <a:r>
              <a:rPr lang="en-US" b="1" dirty="0" smtClean="0"/>
              <a:t>NERVOUS SYSTEM – Chapter 36</a:t>
            </a:r>
            <a:endParaRPr lang="en-US" dirty="0"/>
          </a:p>
        </p:txBody>
      </p:sp>
      <p:sp>
        <p:nvSpPr>
          <p:cNvPr id="3" name="Content Placeholder 2"/>
          <p:cNvSpPr>
            <a:spLocks noGrp="1"/>
          </p:cNvSpPr>
          <p:nvPr>
            <p:ph idx="1"/>
          </p:nvPr>
        </p:nvSpPr>
        <p:spPr/>
        <p:txBody>
          <a:bodyPr/>
          <a:lstStyle/>
          <a:p>
            <a:pPr>
              <a:buNone/>
            </a:pPr>
            <a:r>
              <a:rPr lang="en-US" dirty="0" smtClean="0"/>
              <a:t>6.</a:t>
            </a:r>
            <a:endParaRPr lang="en-US" dirty="0"/>
          </a:p>
        </p:txBody>
      </p:sp>
      <p:pic>
        <p:nvPicPr>
          <p:cNvPr id="4" name="Picture 33" descr="fig"/>
          <p:cNvPicPr>
            <a:picLocks noChangeAspect="1" noChangeArrowheads="1"/>
          </p:cNvPicPr>
          <p:nvPr/>
        </p:nvPicPr>
        <p:blipFill>
          <a:blip r:embed="rId2" cstate="print"/>
          <a:srcRect/>
          <a:stretch>
            <a:fillRect/>
          </a:stretch>
        </p:blipFill>
        <p:spPr bwMode="auto">
          <a:xfrm>
            <a:off x="1524000" y="1828800"/>
            <a:ext cx="5104941" cy="3267075"/>
          </a:xfrm>
          <a:prstGeom prst="rect">
            <a:avLst/>
          </a:prstGeom>
          <a:noFill/>
        </p:spPr>
      </p:pic>
      <p:sp>
        <p:nvSpPr>
          <p:cNvPr id="5" name="TextBox 4"/>
          <p:cNvSpPr txBox="1"/>
          <p:nvPr/>
        </p:nvSpPr>
        <p:spPr>
          <a:xfrm>
            <a:off x="762000" y="5105400"/>
            <a:ext cx="7391400" cy="830997"/>
          </a:xfrm>
          <a:prstGeom prst="rect">
            <a:avLst/>
          </a:prstGeom>
          <a:noFill/>
        </p:spPr>
        <p:txBody>
          <a:bodyPr wrap="square" rtlCol="0">
            <a:spAutoFit/>
          </a:bodyPr>
          <a:lstStyle/>
          <a:p>
            <a:r>
              <a:rPr lang="en-US" sz="2400" dirty="0" smtClean="0"/>
              <a:t>This is a Reflex Reaction, the brain is not involved initially, only after the action has happened.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b="1" dirty="0" smtClean="0"/>
              <a:t>Physiology Exam Study Guide Answers Nervous System CH 36</a:t>
            </a:r>
            <a:r>
              <a:rPr lang="en-US" dirty="0" smtClean="0"/>
              <a:t> P.95 NB</a:t>
            </a:r>
            <a:endParaRPr lang="en-US" dirty="0"/>
          </a:p>
        </p:txBody>
      </p:sp>
      <p:sp>
        <p:nvSpPr>
          <p:cNvPr id="3" name="Content Placeholder 2"/>
          <p:cNvSpPr>
            <a:spLocks noGrp="1"/>
          </p:cNvSpPr>
          <p:nvPr>
            <p:ph idx="1"/>
          </p:nvPr>
        </p:nvSpPr>
        <p:spPr/>
        <p:txBody>
          <a:bodyPr/>
          <a:lstStyle/>
          <a:p>
            <a:pPr>
              <a:buNone/>
            </a:pPr>
            <a:r>
              <a:rPr lang="en-US" dirty="0" smtClean="0"/>
              <a:t>7.</a:t>
            </a:r>
            <a:endParaRPr lang="en-US" dirty="0"/>
          </a:p>
        </p:txBody>
      </p:sp>
      <p:pic>
        <p:nvPicPr>
          <p:cNvPr id="4" name="Picture 1119" descr="fig"/>
          <p:cNvPicPr>
            <a:picLocks noChangeAspect="1" noChangeArrowheads="1"/>
          </p:cNvPicPr>
          <p:nvPr/>
        </p:nvPicPr>
        <p:blipFill>
          <a:blip r:embed="rId2" cstate="print"/>
          <a:srcRect/>
          <a:stretch>
            <a:fillRect/>
          </a:stretch>
        </p:blipFill>
        <p:spPr bwMode="auto">
          <a:xfrm>
            <a:off x="1371600" y="1676400"/>
            <a:ext cx="6477000" cy="4016334"/>
          </a:xfrm>
          <a:prstGeom prst="rect">
            <a:avLst/>
          </a:prstGeom>
          <a:noFill/>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fontScale="90000"/>
          </a:bodyPr>
          <a:lstStyle/>
          <a:p>
            <a:r>
              <a:rPr lang="en-US" b="1" dirty="0" smtClean="0"/>
              <a:t>NERVOUS SYSTEM – Chapter 36 p.95 NB</a:t>
            </a:r>
            <a:r>
              <a:rPr lang="en-US" dirty="0" smtClean="0"/>
              <a:t/>
            </a:r>
            <a:br>
              <a:rPr lang="en-US" dirty="0" smtClean="0"/>
            </a:br>
            <a:endParaRPr lang="en-US" dirty="0"/>
          </a:p>
        </p:txBody>
      </p:sp>
      <p:sp>
        <p:nvSpPr>
          <p:cNvPr id="3" name="Content Placeholder 2"/>
          <p:cNvSpPr>
            <a:spLocks noGrp="1"/>
          </p:cNvSpPr>
          <p:nvPr>
            <p:ph idx="1"/>
          </p:nvPr>
        </p:nvSpPr>
        <p:spPr>
          <a:xfrm>
            <a:off x="0" y="990600"/>
            <a:ext cx="9144000" cy="5135563"/>
          </a:xfrm>
        </p:spPr>
        <p:txBody>
          <a:bodyPr>
            <a:normAutofit/>
          </a:bodyPr>
          <a:lstStyle/>
          <a:p>
            <a:pPr>
              <a:buNone/>
            </a:pPr>
            <a:r>
              <a:rPr lang="en-US" dirty="0" smtClean="0"/>
              <a:t>8.  The Nerve Impulse  travels from the AXON of one nerve cell to the DENDRITE of another.   </a:t>
            </a:r>
          </a:p>
          <a:p>
            <a:pPr>
              <a:buNone/>
            </a:pPr>
            <a:r>
              <a:rPr lang="en-US" dirty="0" smtClean="0"/>
              <a:t>A wave of depolarization moves down the axon like a wave and creates a positive charge on the inside of the neuron. Na/ K + ions are exchanged at the nodes between myelin sheaths.  When the impulse has passed the nerve cell return to it’s normal resting state. Neurotransmitters are chemicals sent across a synapse to continue the message to the next neuron.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IMMUNE SYSTEM – CH 39 P. 95NB</a:t>
            </a:r>
            <a:endParaRPr lang="en-US" dirty="0"/>
          </a:p>
        </p:txBody>
      </p:sp>
      <p:sp>
        <p:nvSpPr>
          <p:cNvPr id="3" name="Content Placeholder 2"/>
          <p:cNvSpPr>
            <a:spLocks noGrp="1"/>
          </p:cNvSpPr>
          <p:nvPr>
            <p:ph idx="1"/>
          </p:nvPr>
        </p:nvSpPr>
        <p:spPr>
          <a:xfrm>
            <a:off x="0" y="914400"/>
            <a:ext cx="9144000" cy="5211763"/>
          </a:xfrm>
        </p:spPr>
        <p:txBody>
          <a:bodyPr>
            <a:noAutofit/>
          </a:bodyPr>
          <a:lstStyle/>
          <a:p>
            <a:pPr marL="514350" indent="-514350">
              <a:buAutoNum type="arabicPeriod" startAt="9"/>
            </a:pPr>
            <a:r>
              <a:rPr lang="en-US" sz="2400" dirty="0" smtClean="0"/>
              <a:t>Immune system is the body system that protects you from disease and builds antibodies to fight infections.  With memory B &amp; T cells you are won’t get infected with the same virus again – common cold.</a:t>
            </a:r>
          </a:p>
          <a:p>
            <a:pPr>
              <a:buNone/>
            </a:pPr>
            <a:r>
              <a:rPr lang="en-US" sz="2400" dirty="0" smtClean="0"/>
              <a:t>10. HIV and AIDS HIV – Human Immunodeficiency Virus after 8 – 10 years it develops into AIDS- Acquired Immunodeficiency Syndrome that attack the T Cells of the Immune system, and decrease the bodies ability to fight off diseases.  It is transmitted through contaminated blood, needles, and unprotected sex.  People do not die from AIDS, they die from complications due to AIDS.</a:t>
            </a:r>
          </a:p>
          <a:p>
            <a:pPr>
              <a:buNone/>
            </a:pPr>
            <a:r>
              <a:rPr lang="en-US" sz="2400" dirty="0" smtClean="0"/>
              <a:t> Active immunity is stimulated  by the body being exposed to ANTIGENS from the Pathogen.</a:t>
            </a:r>
          </a:p>
          <a:p>
            <a:pPr>
              <a:buNone/>
            </a:pPr>
            <a:r>
              <a:rPr lang="en-US" sz="2400" dirty="0" smtClean="0"/>
              <a:t>What is the name for a reaction of swelling, pain, heat, and redness?  Inflammation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dirty="0" smtClean="0"/>
              <a:t>William L – Nervous</a:t>
            </a:r>
          </a:p>
          <a:p>
            <a:r>
              <a:rPr lang="en-US" dirty="0" smtClean="0"/>
              <a:t>Sam, Claire, </a:t>
            </a:r>
            <a:r>
              <a:rPr lang="en-US" dirty="0" err="1" smtClean="0"/>
              <a:t>Vika</a:t>
            </a:r>
            <a:r>
              <a:rPr lang="en-US" dirty="0" smtClean="0"/>
              <a:t> &amp; </a:t>
            </a:r>
            <a:r>
              <a:rPr lang="en-US" dirty="0" err="1" smtClean="0"/>
              <a:t>Anastasiya</a:t>
            </a:r>
            <a:r>
              <a:rPr lang="en-US" dirty="0" smtClean="0"/>
              <a:t> – Skeletal</a:t>
            </a:r>
          </a:p>
          <a:p>
            <a:r>
              <a:rPr lang="en-US" dirty="0" smtClean="0"/>
              <a:t>Eric, John, Adam &amp; </a:t>
            </a:r>
            <a:r>
              <a:rPr lang="en-US" dirty="0" err="1" smtClean="0"/>
              <a:t>Mikin</a:t>
            </a:r>
            <a:r>
              <a:rPr lang="en-US" dirty="0" smtClean="0"/>
              <a:t>  – Circulatory</a:t>
            </a:r>
          </a:p>
          <a:p>
            <a:r>
              <a:rPr lang="en-US" dirty="0" smtClean="0"/>
              <a:t>William C, Roman, Antonio &amp; </a:t>
            </a:r>
            <a:r>
              <a:rPr lang="en-US" dirty="0" err="1" smtClean="0"/>
              <a:t>Virak</a:t>
            </a:r>
            <a:r>
              <a:rPr lang="en-US" dirty="0" smtClean="0"/>
              <a:t> – Immune</a:t>
            </a:r>
          </a:p>
          <a:p>
            <a:r>
              <a:rPr lang="en-US" dirty="0" smtClean="0"/>
              <a:t>Landon, Jenna, Valerie &amp; </a:t>
            </a:r>
            <a:r>
              <a:rPr lang="en-US" dirty="0" err="1" smtClean="0"/>
              <a:t>Gagandeep</a:t>
            </a:r>
            <a:r>
              <a:rPr lang="en-US" dirty="0" smtClean="0"/>
              <a:t> – Muscular</a:t>
            </a:r>
          </a:p>
          <a:p>
            <a:r>
              <a:rPr lang="en-US" smtClean="0"/>
              <a:t>Kara &amp; </a:t>
            </a:r>
            <a:r>
              <a:rPr lang="en-US" dirty="0" err="1" smtClean="0"/>
              <a:t>Alissa</a:t>
            </a:r>
            <a:r>
              <a:rPr lang="en-US" dirty="0" smtClean="0"/>
              <a:t> – Respiratory</a:t>
            </a:r>
          </a:p>
          <a:p>
            <a:r>
              <a:rPr lang="en-US" dirty="0" smtClean="0"/>
              <a:t>Zak, </a:t>
            </a:r>
            <a:r>
              <a:rPr lang="en-US" dirty="0" err="1" smtClean="0"/>
              <a:t>Mendy</a:t>
            </a:r>
            <a:r>
              <a:rPr lang="en-US" dirty="0" smtClean="0"/>
              <a:t> &amp; Beatrice– Digestive</a:t>
            </a:r>
          </a:p>
          <a:p>
            <a:r>
              <a:rPr lang="en-US" dirty="0" smtClean="0"/>
              <a:t> </a:t>
            </a:r>
            <a:r>
              <a:rPr lang="en-US" dirty="0" err="1" smtClean="0"/>
              <a:t>Lupita</a:t>
            </a:r>
            <a:r>
              <a:rPr lang="en-US" dirty="0" smtClean="0"/>
              <a:t> &amp; Stan– Integumentary</a:t>
            </a:r>
          </a:p>
          <a:p>
            <a:r>
              <a:rPr lang="en-US" dirty="0" err="1" smtClean="0"/>
              <a:t>Shabnam</a:t>
            </a:r>
            <a:r>
              <a:rPr lang="en-US" dirty="0" smtClean="0"/>
              <a:t> , Gabe, Emily &amp; Justin - Endocrine</a:t>
            </a:r>
          </a:p>
          <a:p>
            <a:endParaRPr lang="en-US" dirty="0" smtClean="0"/>
          </a:p>
          <a:p>
            <a:endParaRPr lang="en-US"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IMMUNE SYSTEM – CH 39 P. 95NB</a:t>
            </a:r>
            <a:endParaRPr lang="en-US" dirty="0"/>
          </a:p>
        </p:txBody>
      </p:sp>
      <p:sp>
        <p:nvSpPr>
          <p:cNvPr id="3" name="Content Placeholder 2"/>
          <p:cNvSpPr>
            <a:spLocks noGrp="1"/>
          </p:cNvSpPr>
          <p:nvPr>
            <p:ph idx="1"/>
          </p:nvPr>
        </p:nvSpPr>
        <p:spPr>
          <a:xfrm>
            <a:off x="0" y="1143000"/>
            <a:ext cx="9144000" cy="4983163"/>
          </a:xfrm>
        </p:spPr>
        <p:txBody>
          <a:bodyPr>
            <a:normAutofit fontScale="85000" lnSpcReduction="20000"/>
          </a:bodyPr>
          <a:lstStyle/>
          <a:p>
            <a:pPr>
              <a:buNone/>
            </a:pPr>
            <a:r>
              <a:rPr lang="en-US" dirty="0" smtClean="0"/>
              <a:t>11. A pathogen is anything that can cause a disease: Bacteria, Virus, Fungi, Protozoa</a:t>
            </a:r>
          </a:p>
          <a:p>
            <a:pPr>
              <a:buNone/>
            </a:pPr>
            <a:r>
              <a:rPr lang="en-US" dirty="0" smtClean="0"/>
              <a:t>It’s survival on day 10 from day 1 are that the pathogen has become resistant to the antibiotic.  The person is infected with a bacteria.</a:t>
            </a:r>
            <a:r>
              <a:rPr lang="en-US" dirty="0" smtClean="0">
                <a:solidFill>
                  <a:srgbClr val="7030A0"/>
                </a:solidFill>
              </a:rPr>
              <a:t> Bacteria will become immune/ resistant to the antibiotics if not taken as directed.</a:t>
            </a:r>
            <a:endParaRPr lang="en-US" dirty="0" smtClean="0"/>
          </a:p>
          <a:p>
            <a:pPr>
              <a:buNone/>
            </a:pPr>
            <a:r>
              <a:rPr lang="en-US" dirty="0" smtClean="0"/>
              <a:t>12. A fever be considered helpful in curing a disease by </a:t>
            </a:r>
            <a:r>
              <a:rPr lang="en-US" dirty="0" smtClean="0">
                <a:solidFill>
                  <a:srgbClr val="7030A0"/>
                </a:solidFill>
              </a:rPr>
              <a:t> </a:t>
            </a:r>
            <a:r>
              <a:rPr lang="en-US" dirty="0" smtClean="0"/>
              <a:t>increasing the temperature that will decrease the reproduction rate of the virus. </a:t>
            </a:r>
          </a:p>
          <a:p>
            <a:pPr>
              <a:buNone/>
            </a:pPr>
            <a:r>
              <a:rPr lang="en-US" dirty="0" smtClean="0"/>
              <a:t>13.A Virus is not considered alive because it needs a host cell to replicate.</a:t>
            </a:r>
          </a:p>
          <a:p>
            <a:pPr>
              <a:buNone/>
            </a:pPr>
            <a:r>
              <a:rPr lang="en-US" dirty="0" smtClean="0"/>
              <a:t>14. A vaccine is a dead or weakened stain of a pathogen that will allow the body to build antibodies against it.</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b="1" dirty="0" smtClean="0"/>
              <a:t>ENDOCRINE SYSTEM – CH 35 P. 95 NB</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15. The endocrine system releases chemicals from glands (Pituitary Gland in the Brain) to send messages to other glands to release their chemicals or have a reaction happen.  Example – Hunger-&gt; Eat-&gt; Full;  Thirsty -&gt;  drink water -&gt; Hydrated </a:t>
            </a:r>
            <a:r>
              <a:rPr lang="en-US" dirty="0" smtClean="0">
                <a:solidFill>
                  <a:srgbClr val="FF0000"/>
                </a:solidFill>
              </a:rPr>
              <a:t>It is a Negative Feedback System.</a:t>
            </a:r>
            <a:r>
              <a:rPr lang="en-US" dirty="0" smtClean="0">
                <a:solidFill>
                  <a:srgbClr val="FF0000"/>
                </a:solidFill>
                <a:sym typeface="Wingdings" pitchFamily="2" charset="2"/>
              </a:rPr>
              <a:t></a:t>
            </a:r>
            <a:endParaRPr lang="en-US" dirty="0" smtClean="0"/>
          </a:p>
          <a:p>
            <a:pPr>
              <a:buNone/>
            </a:pPr>
            <a:r>
              <a:rPr lang="en-US" dirty="0" smtClean="0"/>
              <a:t>16.Adrenaline is a body chemical that  released from the Adrenal glands on the Kidneys, in times of stress.  It is known as “Fight or Flight” response.</a:t>
            </a:r>
          </a:p>
          <a:p>
            <a:pPr>
              <a:buNone/>
            </a:pPr>
            <a:r>
              <a:rPr lang="en-US" dirty="0" smtClean="0"/>
              <a:t>What endocrine gland secretes a hormone that regulates the rate of metabolism in the body?  </a:t>
            </a:r>
            <a:r>
              <a:rPr lang="en-US" dirty="0" smtClean="0">
                <a:solidFill>
                  <a:srgbClr val="FF0000"/>
                </a:solidFill>
              </a:rPr>
              <a:t>Thyroid Gland</a:t>
            </a:r>
            <a:endParaRPr lang="en-US" dirty="0" smtClean="0"/>
          </a:p>
          <a:p>
            <a:pPr>
              <a:buNone/>
            </a:pPr>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ENDOCRINE SYSTEM – CH 35 P. 95 NB</a:t>
            </a:r>
            <a:r>
              <a:rPr lang="en-US" dirty="0" smtClean="0"/>
              <a:t/>
            </a:r>
            <a:br>
              <a:rPr lang="en-US" dirty="0" smtClean="0"/>
            </a:br>
            <a:endParaRPr lang="en-US" dirty="0"/>
          </a:p>
        </p:txBody>
      </p:sp>
      <p:sp>
        <p:nvSpPr>
          <p:cNvPr id="3" name="Content Placeholder 2"/>
          <p:cNvSpPr>
            <a:spLocks noGrp="1"/>
          </p:cNvSpPr>
          <p:nvPr>
            <p:ph idx="1"/>
          </p:nvPr>
        </p:nvSpPr>
        <p:spPr>
          <a:xfrm>
            <a:off x="457200" y="914400"/>
            <a:ext cx="8229600" cy="5211763"/>
          </a:xfrm>
        </p:spPr>
        <p:txBody>
          <a:bodyPr>
            <a:normAutofit/>
          </a:bodyPr>
          <a:lstStyle/>
          <a:p>
            <a:pPr>
              <a:buNone/>
            </a:pPr>
            <a:r>
              <a:rPr lang="en-US" dirty="0" smtClean="0"/>
              <a:t>17.</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18.  The hormone production was triggered by the increase in body chemical.</a:t>
            </a:r>
            <a:endParaRPr lang="en-US" dirty="0"/>
          </a:p>
        </p:txBody>
      </p:sp>
      <p:pic>
        <p:nvPicPr>
          <p:cNvPr id="4" name="Picture 3"/>
          <p:cNvPicPr/>
          <p:nvPr/>
        </p:nvPicPr>
        <p:blipFill>
          <a:blip r:embed="rId2" cstate="print"/>
          <a:srcRect/>
          <a:stretch>
            <a:fillRect/>
          </a:stretch>
        </p:blipFill>
        <p:spPr bwMode="auto">
          <a:xfrm>
            <a:off x="1295400" y="990600"/>
            <a:ext cx="4343400" cy="2819400"/>
          </a:xfrm>
          <a:prstGeom prst="rect">
            <a:avLst/>
          </a:prstGeom>
          <a:noFill/>
          <a:ln w="9525">
            <a:noFill/>
            <a:miter lim="800000"/>
            <a:headEnd/>
            <a:tailEnd/>
          </a:ln>
        </p:spPr>
      </p:pic>
      <p:sp>
        <p:nvSpPr>
          <p:cNvPr id="6" name="TextBox 5"/>
          <p:cNvSpPr txBox="1"/>
          <p:nvPr/>
        </p:nvSpPr>
        <p:spPr>
          <a:xfrm>
            <a:off x="0" y="3733800"/>
            <a:ext cx="9144000" cy="1569660"/>
          </a:xfrm>
          <a:prstGeom prst="rect">
            <a:avLst/>
          </a:prstGeom>
          <a:noFill/>
        </p:spPr>
        <p:txBody>
          <a:bodyPr wrap="square" rtlCol="0">
            <a:spAutoFit/>
          </a:bodyPr>
          <a:lstStyle/>
          <a:p>
            <a:r>
              <a:rPr lang="en-US" sz="2400" dirty="0" smtClean="0"/>
              <a:t>This picture show a Negative Feedback system through the decrease of the body chemical once the hormone has been released.   Once the body chemical returned to it normal amount (homeostatic) the production of the hormone decreases as well.</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checkerboard(across)">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RESPIRATION, CIRCULATION, EXCRETION – CH 37</a:t>
            </a:r>
            <a:r>
              <a:rPr lang="en-US" dirty="0" smtClean="0"/>
              <a:t> P. 95 NB</a:t>
            </a:r>
            <a:endParaRPr lang="en-US" dirty="0"/>
          </a:p>
        </p:txBody>
      </p:sp>
      <p:sp>
        <p:nvSpPr>
          <p:cNvPr id="3" name="Content Placeholder 2"/>
          <p:cNvSpPr>
            <a:spLocks noGrp="1"/>
          </p:cNvSpPr>
          <p:nvPr>
            <p:ph idx="1"/>
          </p:nvPr>
        </p:nvSpPr>
        <p:spPr/>
        <p:txBody>
          <a:bodyPr/>
          <a:lstStyle/>
          <a:p>
            <a:pPr>
              <a:buNone/>
            </a:pPr>
            <a:r>
              <a:rPr lang="en-US" dirty="0" smtClean="0"/>
              <a:t>19.Circulatory System – pumps blood ( blood cells, platelets, plasma &amp; fragments) through Arteries, Veins, Capillaries to the organs for nutrients and oxygen then collect CO2 and waste from the cells.</a:t>
            </a:r>
          </a:p>
          <a:p>
            <a:pPr>
              <a:buNone/>
            </a:pPr>
            <a:r>
              <a:rPr lang="en-US" dirty="0" smtClean="0"/>
              <a:t>20. A, B, AB, O are the four Blood Types.  O is the universal donor &amp; AB is the universal recipient.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Digestive System CH 35 P. 95 NB</a:t>
            </a:r>
            <a:endParaRPr lang="en-US" dirty="0"/>
          </a:p>
        </p:txBody>
      </p:sp>
      <p:sp>
        <p:nvSpPr>
          <p:cNvPr id="3" name="Content Placeholder 2"/>
          <p:cNvSpPr>
            <a:spLocks noGrp="1"/>
          </p:cNvSpPr>
          <p:nvPr>
            <p:ph idx="1"/>
          </p:nvPr>
        </p:nvSpPr>
        <p:spPr>
          <a:xfrm>
            <a:off x="0" y="1219200"/>
            <a:ext cx="9144000" cy="4906963"/>
          </a:xfrm>
        </p:spPr>
        <p:txBody>
          <a:bodyPr>
            <a:normAutofit fontScale="92500" lnSpcReduction="10000"/>
          </a:bodyPr>
          <a:lstStyle/>
          <a:p>
            <a:pPr>
              <a:buNone/>
            </a:pPr>
            <a:r>
              <a:rPr lang="en-US" dirty="0" smtClean="0"/>
              <a:t>21. Digestive system supplies the body with nourishment &amp; energy through the digestive tract ( mouth, esophagus, stomach, SI,LI, colon).  Cellular Respiration is the burning of food for energy-ATP.</a:t>
            </a:r>
            <a:r>
              <a:rPr lang="en-US" dirty="0" smtClean="0">
                <a:solidFill>
                  <a:srgbClr val="FF0000"/>
                </a:solidFill>
              </a:rPr>
              <a:t> CR is a process of taking in glucose and O2 and getting energy and releasing CO2.  If happens in the Mitochondria</a:t>
            </a:r>
            <a:endParaRPr lang="en-US" dirty="0" smtClean="0"/>
          </a:p>
          <a:p>
            <a:pPr marL="514350" indent="-514350">
              <a:buAutoNum type="arabicPeriod" startAt="22"/>
            </a:pPr>
            <a:r>
              <a:rPr lang="en-US" dirty="0" smtClean="0"/>
              <a:t>Homeostasis</a:t>
            </a:r>
          </a:p>
          <a:p>
            <a:pPr>
              <a:buNone/>
            </a:pPr>
            <a:r>
              <a:rPr lang="en-US" dirty="0" smtClean="0"/>
              <a:t>23. Respiratory System -  Lungs, Bronchi, Alveoli, work to exchange CO2 for O2. The brain and the respiratory system depend on each other by </a:t>
            </a:r>
            <a:r>
              <a:rPr lang="en-US" dirty="0" smtClean="0">
                <a:solidFill>
                  <a:srgbClr val="FF0000"/>
                </a:solidFill>
              </a:rPr>
              <a:t>the brain sending signals the Diaphragm to contract and relax.</a:t>
            </a:r>
            <a:r>
              <a:rPr lang="en-US" dirty="0" smtClean="0"/>
              <a:t> </a:t>
            </a:r>
          </a:p>
          <a:p>
            <a:pPr marL="514350" indent="-514350">
              <a:buAutoNum type="arabicPeriod" startAt="22"/>
            </a:pPr>
            <a:endParaRPr lang="en-US" dirty="0" smtClean="0"/>
          </a:p>
          <a:p>
            <a:pPr marL="514350" indent="-514350">
              <a:buAutoNum type="arabicPeriod" startAt="2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Urinary/ Excretory System CH 37 P. 95NB</a:t>
            </a:r>
            <a:endParaRPr lang="en-US" dirty="0"/>
          </a:p>
        </p:txBody>
      </p:sp>
      <p:sp>
        <p:nvSpPr>
          <p:cNvPr id="3" name="Content Placeholder 2"/>
          <p:cNvSpPr>
            <a:spLocks noGrp="1"/>
          </p:cNvSpPr>
          <p:nvPr>
            <p:ph idx="1"/>
          </p:nvPr>
        </p:nvSpPr>
        <p:spPr/>
        <p:txBody>
          <a:bodyPr>
            <a:normAutofit lnSpcReduction="10000"/>
          </a:bodyPr>
          <a:lstStyle/>
          <a:p>
            <a:pPr marL="514350" indent="-514350">
              <a:buAutoNum type="arabicPeriod" startAt="24"/>
            </a:pPr>
            <a:r>
              <a:rPr lang="en-US" dirty="0" smtClean="0"/>
              <a:t>Your excretory system filters the  blood through the </a:t>
            </a:r>
            <a:r>
              <a:rPr lang="en-US" dirty="0" smtClean="0">
                <a:solidFill>
                  <a:srgbClr val="FF0000"/>
                </a:solidFill>
              </a:rPr>
              <a:t>Kidneys.</a:t>
            </a:r>
            <a:r>
              <a:rPr lang="en-US" dirty="0" smtClean="0"/>
              <a:t>  Your body needs to </a:t>
            </a:r>
            <a:r>
              <a:rPr lang="en-US" dirty="0" smtClean="0">
                <a:solidFill>
                  <a:srgbClr val="FF0000"/>
                </a:solidFill>
              </a:rPr>
              <a:t>excrete waste </a:t>
            </a:r>
            <a:r>
              <a:rPr lang="en-US" dirty="0" smtClean="0"/>
              <a:t>once it has processed energy from food in order to maintain homeostasis.</a:t>
            </a:r>
          </a:p>
          <a:p>
            <a:pPr marL="514350" indent="-514350">
              <a:buAutoNum type="arabicPeriod" startAt="24"/>
            </a:pPr>
            <a:r>
              <a:rPr lang="en-US" dirty="0" smtClean="0"/>
              <a:t>Integumentary System – Skin – 1</a:t>
            </a:r>
            <a:r>
              <a:rPr lang="en-US" baseline="30000" dirty="0" smtClean="0"/>
              <a:t>st</a:t>
            </a:r>
            <a:r>
              <a:rPr lang="en-US" dirty="0" smtClean="0"/>
              <a:t> line of defense against disease.  The four functions are: temperature regulation (</a:t>
            </a:r>
            <a:r>
              <a:rPr lang="en-US" dirty="0" err="1" smtClean="0"/>
              <a:t>homeostatsis</a:t>
            </a:r>
            <a:r>
              <a:rPr lang="en-US" dirty="0" smtClean="0"/>
              <a:t>), sensitivity – touch, Vitamin D production, protect from disease.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400" dirty="0" smtClean="0"/>
              <a:t>1/10  The Endocrine System 35.3 &amp; 36.1</a:t>
            </a:r>
            <a:br>
              <a:rPr lang="en-US" sz="2400" dirty="0" smtClean="0"/>
            </a:br>
            <a:r>
              <a:rPr lang="en-US" sz="2400" dirty="0" smtClean="0"/>
              <a:t>Obj. TSW understand and give examples of how feedback loops in the nervous and endocrine systems regulate conditions in the body by completing your warm up. P.88 NB</a:t>
            </a:r>
            <a:endParaRPr lang="en-US" sz="2400" dirty="0"/>
          </a:p>
        </p:txBody>
      </p:sp>
      <p:sp>
        <p:nvSpPr>
          <p:cNvPr id="5" name="Text Placeholder 4"/>
          <p:cNvSpPr>
            <a:spLocks noGrp="1"/>
          </p:cNvSpPr>
          <p:nvPr>
            <p:ph type="body" idx="1"/>
          </p:nvPr>
        </p:nvSpPr>
        <p:spPr/>
        <p:txBody>
          <a:bodyPr/>
          <a:lstStyle/>
          <a:p>
            <a:endParaRPr lang="en-US" dirty="0"/>
          </a:p>
        </p:txBody>
      </p:sp>
      <p:sp>
        <p:nvSpPr>
          <p:cNvPr id="7" name="Text Placeholder 6"/>
          <p:cNvSpPr>
            <a:spLocks noGrp="1"/>
          </p:cNvSpPr>
          <p:nvPr>
            <p:ph type="body" sz="quarter" idx="3"/>
          </p:nvPr>
        </p:nvSpPr>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How are the Endocrine and the Nervous systems linked together?</a:t>
            </a:r>
          </a:p>
          <a:p>
            <a:pPr marL="457200" indent="-457200">
              <a:buFont typeface="+mj-lt"/>
              <a:buAutoNum type="arabicPeriod"/>
            </a:pPr>
            <a:r>
              <a:rPr lang="en-US" dirty="0" smtClean="0"/>
              <a:t>How does Negative Feedback control hormones and maintain homeostasis?</a:t>
            </a:r>
          </a:p>
          <a:p>
            <a:pPr marL="457200" indent="-457200">
              <a:buFont typeface="+mj-lt"/>
              <a:buAutoNum type="arabicPeriod"/>
            </a:pPr>
            <a:r>
              <a:rPr lang="en-US" dirty="0" smtClean="0"/>
              <a:t>How are the Respiratory and the Nervous Systems linked together?</a:t>
            </a:r>
            <a:endParaRPr lang="en-US" dirty="0"/>
          </a:p>
        </p:txBody>
      </p:sp>
      <p:pic>
        <p:nvPicPr>
          <p:cNvPr id="9" name="Picture 15" descr="Gland Function Chart"/>
          <p:cNvPicPr>
            <a:picLocks noGrp="1" noChangeAspect="1" noChangeArrowheads="1"/>
          </p:cNvPicPr>
          <p:nvPr>
            <p:ph sz="half" idx="2"/>
          </p:nvPr>
        </p:nvPicPr>
        <p:blipFill>
          <a:blip r:embed="rId3" cstate="print"/>
          <a:srcRect/>
          <a:stretch>
            <a:fillRect/>
          </a:stretch>
        </p:blipFill>
        <p:spPr bwMode="auto">
          <a:xfrm>
            <a:off x="0" y="1524000"/>
            <a:ext cx="2514981" cy="3505200"/>
          </a:xfrm>
          <a:prstGeom prst="rect">
            <a:avLst/>
          </a:prstGeom>
          <a:noFill/>
        </p:spPr>
      </p:pic>
      <p:pic>
        <p:nvPicPr>
          <p:cNvPr id="10" name="Picture 9"/>
          <p:cNvPicPr/>
          <p:nvPr/>
        </p:nvPicPr>
        <p:blipFill>
          <a:blip r:embed="rId4" cstate="print"/>
          <a:srcRect/>
          <a:stretch>
            <a:fillRect/>
          </a:stretch>
        </p:blipFill>
        <p:spPr bwMode="auto">
          <a:xfrm>
            <a:off x="2514600" y="1600200"/>
            <a:ext cx="2190750" cy="1876425"/>
          </a:xfrm>
          <a:prstGeom prst="rect">
            <a:avLst/>
          </a:prstGeom>
          <a:noFill/>
          <a:ln w="9525">
            <a:noFill/>
            <a:miter lim="800000"/>
            <a:headEnd/>
            <a:tailEnd/>
          </a:ln>
        </p:spPr>
      </p:pic>
      <p:pic>
        <p:nvPicPr>
          <p:cNvPr id="145410" name="Picture 2" descr="http://www.nlm.nih.gov/medlineplus/ency/images/ency/fullsize/9417.jpg"/>
          <p:cNvPicPr>
            <a:picLocks noChangeAspect="1" noChangeArrowheads="1"/>
          </p:cNvPicPr>
          <p:nvPr/>
        </p:nvPicPr>
        <p:blipFill>
          <a:blip r:embed="rId5" cstate="print"/>
          <a:srcRect/>
          <a:stretch>
            <a:fillRect/>
          </a:stretch>
        </p:blipFill>
        <p:spPr bwMode="auto">
          <a:xfrm>
            <a:off x="2514600" y="3505200"/>
            <a:ext cx="2190750" cy="1752600"/>
          </a:xfrm>
          <a:prstGeom prst="rect">
            <a:avLst/>
          </a:prstGeom>
          <a:noFill/>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1. The Nervous system &amp; Endocrine system work together in an example of seeing/ hearing an emergency situation and Adrenaline, body chemical that  released from the Adrenal glands on the Kidneys, in times of stress.  It is known as “Fight or Flight” response.  Then the body can run or fight at the scene.</a:t>
            </a:r>
          </a:p>
          <a:p>
            <a:pPr>
              <a:buNone/>
            </a:pP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 WS P. 91NB </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Protects tissues &amp; organs</a:t>
            </a:r>
          </a:p>
          <a:p>
            <a:pPr marL="514350" indent="-514350">
              <a:buFont typeface="+mj-lt"/>
              <a:buAutoNum type="arabicPeriod"/>
            </a:pPr>
            <a:r>
              <a:rPr lang="en-US" dirty="0" smtClean="0"/>
              <a:t>Helps regulate the body temperature</a:t>
            </a:r>
          </a:p>
          <a:p>
            <a:pPr marL="514350" indent="-514350">
              <a:buFont typeface="+mj-lt"/>
              <a:buAutoNum type="arabicPeriod"/>
            </a:pPr>
            <a:r>
              <a:rPr lang="en-US" dirty="0" smtClean="0"/>
              <a:t>Produces vitamin D</a:t>
            </a:r>
          </a:p>
          <a:p>
            <a:pPr marL="514350" indent="-514350">
              <a:buFont typeface="+mj-lt"/>
              <a:buAutoNum type="arabicPeriod"/>
            </a:pPr>
            <a:r>
              <a:rPr lang="en-US" dirty="0" smtClean="0"/>
              <a:t>Contains many sensory receptors</a:t>
            </a:r>
          </a:p>
          <a:p>
            <a:pPr marL="514350" indent="-514350">
              <a:buFont typeface="+mj-lt"/>
              <a:buAutoNum type="arabicPeriod"/>
            </a:pPr>
            <a:r>
              <a:rPr lang="en-US" dirty="0" smtClean="0"/>
              <a:t>Softer, underlying tissues</a:t>
            </a:r>
          </a:p>
          <a:p>
            <a:pPr marL="514350" indent="-514350">
              <a:buFont typeface="+mj-lt"/>
              <a:buAutoNum type="arabicPeriod"/>
            </a:pPr>
            <a:r>
              <a:rPr lang="en-US" dirty="0" smtClean="0"/>
              <a:t>Muscle attachment</a:t>
            </a:r>
          </a:p>
          <a:p>
            <a:pPr marL="514350" indent="-514350">
              <a:buFont typeface="+mj-lt"/>
              <a:buAutoNum type="arabicPeriod"/>
            </a:pPr>
            <a:r>
              <a:rPr lang="en-US" dirty="0" smtClean="0"/>
              <a:t>Vital organs</a:t>
            </a:r>
          </a:p>
          <a:p>
            <a:pPr marL="514350" indent="-514350">
              <a:buFont typeface="+mj-lt"/>
              <a:buAutoNum type="arabicPeriod"/>
            </a:pPr>
            <a:r>
              <a:rPr lang="en-US" dirty="0" smtClean="0"/>
              <a:t>Blood Cells</a:t>
            </a:r>
          </a:p>
          <a:p>
            <a:pPr marL="514350" indent="-514350">
              <a:buFont typeface="+mj-lt"/>
              <a:buAutoNum type="arabicPeriod"/>
            </a:pPr>
            <a:r>
              <a:rPr lang="en-US" dirty="0" smtClean="0"/>
              <a:t>Calcium &amp; Phosphorus &amp; Fat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blinds(horizontal)">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blinds(horizontal)">
                                      <p:cBhvr>
                                        <p:cTn id="57" dur="500"/>
                                        <p:tgtEl>
                                          <p:spTgt spid="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blinds(horizontal)">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blinds(horizontal)">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blinds(horizontal)">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blinds(horizontal)">
                                      <p:cBhvr>
                                        <p:cTn id="77" dur="500"/>
                                        <p:tgtEl>
                                          <p:spTgt spid="3">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blinds(horizontal)">
                                      <p:cBhvr>
                                        <p:cTn id="82" dur="500"/>
                                        <p:tgtEl>
                                          <p:spTgt spid="3">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blinds(horizontal)">
                                      <p:cBhvr>
                                        <p:cTn id="87" dur="500"/>
                                        <p:tgtEl>
                                          <p:spTgt spid="3">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blinds(horizontal)">
                                      <p:cBhvr>
                                        <p:cTn id="9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p:txBody>
          <a:bodyPr/>
          <a:lstStyle/>
          <a:p>
            <a:pPr>
              <a:buNone/>
            </a:pPr>
            <a:r>
              <a:rPr lang="en-US" dirty="0" smtClean="0"/>
              <a:t>10. O2 passes from the alveoli in the lungs to the bloodstream</a:t>
            </a:r>
          </a:p>
          <a:p>
            <a:pPr>
              <a:buNone/>
            </a:pPr>
            <a:r>
              <a:rPr lang="en-US" dirty="0" smtClean="0"/>
              <a:t>11.O2 breaks down glucose to produce ATP for cells &amp; to release CO2</a:t>
            </a:r>
          </a:p>
          <a:p>
            <a:pPr>
              <a:buNone/>
            </a:pPr>
            <a:r>
              <a:rPr lang="en-US" dirty="0" smtClean="0"/>
              <a:t>12. CO2 passed from the cell to the bloodstream.</a:t>
            </a:r>
          </a:p>
          <a:p>
            <a:pPr>
              <a:buNone/>
            </a:pPr>
            <a:r>
              <a:rPr lang="en-US" dirty="0" smtClean="0"/>
              <a:t>13. CO2 passes from the bloodstream to the alveoli in the lungs.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324600"/>
          </a:xfrm>
        </p:spPr>
        <p:txBody>
          <a:bodyPr>
            <a:normAutofit fontScale="62500" lnSpcReduction="20000"/>
          </a:bodyPr>
          <a:lstStyle/>
          <a:p>
            <a:pPr marL="514350" indent="-514350">
              <a:buNone/>
            </a:pPr>
            <a:r>
              <a:rPr lang="en-US" sz="3400" dirty="0" smtClean="0"/>
              <a:t>Circulatory		 Digestive 		 	Endocrine</a:t>
            </a:r>
          </a:p>
          <a:p>
            <a:pPr marL="514350" indent="-514350">
              <a:buNone/>
            </a:pPr>
            <a:r>
              <a:rPr lang="en-US" sz="3400" dirty="0" smtClean="0"/>
              <a:t>Integumentary	 Lymphatic/ Immune 		Muscular</a:t>
            </a:r>
          </a:p>
          <a:p>
            <a:pPr marL="514350" indent="-514350">
              <a:buNone/>
            </a:pPr>
            <a:r>
              <a:rPr lang="en-US" sz="3400" dirty="0" smtClean="0"/>
              <a:t>Nervous	 	Reproductive 		 	Respiratory</a:t>
            </a:r>
          </a:p>
          <a:p>
            <a:pPr marL="514350" indent="-514350">
              <a:buNone/>
            </a:pPr>
            <a:r>
              <a:rPr lang="en-US" sz="3400" dirty="0" smtClean="0"/>
              <a:t>Skeletal		Urinary/ Excretory	</a:t>
            </a:r>
          </a:p>
          <a:p>
            <a:pPr marL="514350" indent="-514350">
              <a:buNone/>
            </a:pPr>
            <a:endParaRPr lang="en-US" sz="3400" dirty="0" smtClean="0"/>
          </a:p>
          <a:p>
            <a:pPr marL="514350" indent="-514350">
              <a:buNone/>
            </a:pPr>
            <a:r>
              <a:rPr lang="en-US" sz="3400" dirty="0" smtClean="0"/>
              <a:t>8. </a:t>
            </a:r>
            <a:r>
              <a:rPr lang="en-US" sz="3400" b="1" dirty="0" smtClean="0"/>
              <a:t>Respiratory/Circulatory </a:t>
            </a:r>
            <a:r>
              <a:rPr lang="en-US" sz="3400" dirty="0" smtClean="0"/>
              <a:t>Removes carbon dioxide from the blood.</a:t>
            </a:r>
          </a:p>
          <a:p>
            <a:pPr marL="514350" indent="-514350">
              <a:buNone/>
            </a:pPr>
            <a:r>
              <a:rPr lang="en-US" sz="3400" dirty="0" smtClean="0"/>
              <a:t>9. </a:t>
            </a:r>
            <a:r>
              <a:rPr lang="en-US" sz="3400" b="1" dirty="0" smtClean="0"/>
              <a:t>Respiratory/Circulatory </a:t>
            </a:r>
            <a:r>
              <a:rPr lang="en-US" sz="3400" dirty="0" smtClean="0"/>
              <a:t>Delivers oxygen &amp; nutrients to body tissues.</a:t>
            </a:r>
          </a:p>
          <a:p>
            <a:pPr marL="514350" indent="-514350">
              <a:buAutoNum type="arabicPeriod" startAt="10"/>
            </a:pPr>
            <a:endParaRPr lang="en-US" sz="3400" dirty="0" smtClean="0"/>
          </a:p>
          <a:p>
            <a:pPr marL="514350" indent="-514350">
              <a:buAutoNum type="arabicPeriod" startAt="10"/>
            </a:pPr>
            <a:r>
              <a:rPr lang="en-US" sz="3400" b="1" dirty="0" smtClean="0"/>
              <a:t>Muscular  </a:t>
            </a:r>
            <a:r>
              <a:rPr lang="en-US" sz="3400" dirty="0" smtClean="0"/>
              <a:t>Moves the limbs; allows you to make facial expressions.</a:t>
            </a:r>
          </a:p>
          <a:p>
            <a:pPr marL="514350" indent="-514350">
              <a:buAutoNum type="arabicPeriod" startAt="10"/>
            </a:pPr>
            <a:r>
              <a:rPr lang="en-US" sz="3400" b="1" dirty="0" smtClean="0"/>
              <a:t>Urinary/Excretory </a:t>
            </a:r>
            <a:r>
              <a:rPr lang="en-US" sz="3400" dirty="0" smtClean="0"/>
              <a:t>Conserves body water or eliminates excess water/ waste.</a:t>
            </a:r>
          </a:p>
          <a:p>
            <a:pPr marL="514350" indent="-514350">
              <a:buAutoNum type="arabicPeriod" startAt="10"/>
            </a:pPr>
            <a:r>
              <a:rPr lang="en-US" sz="3400" b="1" dirty="0" smtClean="0"/>
              <a:t> Reproductive </a:t>
            </a:r>
            <a:r>
              <a:rPr lang="en-US" sz="3400" dirty="0" smtClean="0"/>
              <a:t>Provides for conception &amp; birth.</a:t>
            </a:r>
          </a:p>
          <a:p>
            <a:pPr marL="514350" indent="-514350">
              <a:buAutoNum type="arabicPeriod" startAt="10"/>
            </a:pPr>
            <a:r>
              <a:rPr lang="en-US" sz="3400" b="1" dirty="0" smtClean="0"/>
              <a:t>Endocrine</a:t>
            </a:r>
            <a:r>
              <a:rPr lang="en-US" sz="3400" dirty="0" smtClean="0"/>
              <a:t> Controls the body with chemicals called hormones.</a:t>
            </a:r>
          </a:p>
          <a:p>
            <a:pPr marL="514350" indent="-514350">
              <a:buAutoNum type="arabicPeriod" startAt="10"/>
            </a:pPr>
            <a:r>
              <a:rPr lang="en-US" sz="3400" b="1" dirty="0" smtClean="0"/>
              <a:t>Integumentary</a:t>
            </a:r>
            <a:r>
              <a:rPr lang="en-US" sz="3400" dirty="0" smtClean="0"/>
              <a:t> Is damaged when you cut your finger or get a severe burn/ sunburn.</a:t>
            </a:r>
          </a:p>
          <a:p>
            <a:pPr marL="514350" indent="-51435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linds(horizontal)">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blinds(horizontal)">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blinds(horizontal)">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linds(horizontal)">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33400"/>
            <a:ext cx="9144000" cy="5592763"/>
          </a:xfrm>
        </p:spPr>
        <p:txBody>
          <a:bodyPr>
            <a:normAutofit fontScale="32500" lnSpcReduction="20000"/>
          </a:bodyPr>
          <a:lstStyle/>
          <a:p>
            <a:pPr marL="1307592" lvl="1" indent="-914400">
              <a:buFont typeface="+mj-lt"/>
              <a:buAutoNum type="arabicPeriod"/>
            </a:pPr>
            <a:r>
              <a:rPr lang="en-US" sz="7400" dirty="0" smtClean="0"/>
              <a:t>Name the System at the Top</a:t>
            </a:r>
          </a:p>
          <a:p>
            <a:pPr marL="1307592" lvl="1" indent="-914400">
              <a:buFont typeface="+mj-lt"/>
              <a:buAutoNum type="arabicPeriod"/>
            </a:pPr>
            <a:r>
              <a:rPr lang="en-US" sz="7400" dirty="0" smtClean="0"/>
              <a:t>Trace the body shape of the person onto the paper.</a:t>
            </a:r>
          </a:p>
          <a:p>
            <a:pPr marL="1307592" lvl="1" indent="-914400">
              <a:buFont typeface="+mj-lt"/>
              <a:buAutoNum type="arabicPeriod"/>
            </a:pPr>
            <a:r>
              <a:rPr lang="en-US" sz="7400" dirty="0" smtClean="0"/>
              <a:t>Draw, Print the cells, tissues, organs that represent the system of that organism.</a:t>
            </a:r>
          </a:p>
          <a:p>
            <a:pPr marL="1307592" lvl="1" indent="-914400">
              <a:buFont typeface="+mj-lt"/>
              <a:buAutoNum type="arabicPeriod"/>
            </a:pPr>
            <a:r>
              <a:rPr lang="en-US" sz="7400" dirty="0" smtClean="0"/>
              <a:t>Write </a:t>
            </a:r>
            <a:r>
              <a:rPr lang="en-US" sz="7400" dirty="0"/>
              <a:t>the </a:t>
            </a:r>
            <a:r>
              <a:rPr lang="en-US" sz="7400" b="1" u="sng" dirty="0"/>
              <a:t>function</a:t>
            </a:r>
            <a:r>
              <a:rPr lang="en-US" sz="7400" dirty="0"/>
              <a:t> of your system and why it is important. </a:t>
            </a:r>
          </a:p>
          <a:p>
            <a:pPr marL="1307592" lvl="1" indent="-914400">
              <a:buFont typeface="+mj-lt"/>
              <a:buAutoNum type="arabicPeriod"/>
            </a:pPr>
            <a:r>
              <a:rPr lang="en-US" sz="7400" dirty="0"/>
              <a:t>Explain </a:t>
            </a:r>
            <a:r>
              <a:rPr lang="en-US" sz="7400" b="1" u="sng" dirty="0"/>
              <a:t>how the system works</a:t>
            </a:r>
            <a:r>
              <a:rPr lang="en-US" sz="7400" dirty="0"/>
              <a:t>. (this may be the same as your prompt</a:t>
            </a:r>
            <a:r>
              <a:rPr lang="en-US" sz="7400" dirty="0" smtClean="0"/>
              <a:t>)</a:t>
            </a:r>
          </a:p>
          <a:p>
            <a:pPr marL="1307592" lvl="1" indent="-914400">
              <a:buFont typeface="+mj-lt"/>
              <a:buAutoNum type="arabicPeriod"/>
            </a:pPr>
            <a:r>
              <a:rPr lang="en-US" sz="7400" dirty="0" smtClean="0"/>
              <a:t>How does your system coordinate with other systems?  </a:t>
            </a:r>
            <a:endParaRPr lang="en-US" sz="7400" dirty="0"/>
          </a:p>
          <a:p>
            <a:pPr marL="1307592" lvl="1" indent="-914400">
              <a:buFont typeface="+mj-lt"/>
              <a:buAutoNum type="arabicPeriod"/>
            </a:pPr>
            <a:r>
              <a:rPr lang="en-US" sz="7400" dirty="0"/>
              <a:t>Write a few examples of </a:t>
            </a:r>
            <a:r>
              <a:rPr lang="en-US" sz="7400" b="1" u="sng" dirty="0"/>
              <a:t>what happens if the system does not function properly</a:t>
            </a:r>
            <a:r>
              <a:rPr lang="en-US" sz="7400" dirty="0"/>
              <a:t>. This section should include different diseases you can get if the system is not working properly.</a:t>
            </a:r>
          </a:p>
          <a:p>
            <a:pPr marL="1307592" lvl="1" indent="-914400">
              <a:buFont typeface="+mj-lt"/>
              <a:buAutoNum type="arabicPeriod"/>
            </a:pPr>
            <a:r>
              <a:rPr lang="en-US" sz="7400" dirty="0"/>
              <a:t>Address the </a:t>
            </a:r>
            <a:r>
              <a:rPr lang="en-US" sz="7400" b="1" u="sng" dirty="0"/>
              <a:t>specific prompt</a:t>
            </a:r>
            <a:r>
              <a:rPr lang="en-US" sz="7400" dirty="0"/>
              <a:t> that you were given about your body system (on the small piece of paper).</a:t>
            </a:r>
          </a:p>
          <a:p>
            <a:endParaRPr lang="en-US" dirty="0"/>
          </a:p>
        </p:txBody>
      </p:sp>
      <p:sp>
        <p:nvSpPr>
          <p:cNvPr id="3" name="Title 2"/>
          <p:cNvSpPr>
            <a:spLocks noGrp="1"/>
          </p:cNvSpPr>
          <p:nvPr>
            <p:ph type="title"/>
          </p:nvPr>
        </p:nvSpPr>
        <p:spPr>
          <a:xfrm>
            <a:off x="0" y="0"/>
            <a:ext cx="9144000" cy="533400"/>
          </a:xfrm>
        </p:spPr>
        <p:txBody>
          <a:bodyPr>
            <a:noAutofit/>
          </a:bodyPr>
          <a:lstStyle/>
          <a:p>
            <a:pPr lvl="0"/>
            <a:r>
              <a:rPr lang="en-US" sz="2800" smtClean="0">
                <a:solidFill>
                  <a:schemeClr val="tx1"/>
                </a:solidFill>
              </a:rPr>
              <a:t/>
            </a:r>
            <a:br>
              <a:rPr lang="en-US" sz="2800" smtClean="0">
                <a:solidFill>
                  <a:schemeClr val="tx1"/>
                </a:solidFill>
              </a:rPr>
            </a:br>
            <a:r>
              <a:rPr lang="en-US" sz="2800" smtClean="0">
                <a:solidFill>
                  <a:schemeClr val="tx1"/>
                </a:solidFill>
              </a:rPr>
              <a:t>On </a:t>
            </a:r>
            <a:r>
              <a:rPr lang="en-US" sz="2800" dirty="0">
                <a:solidFill>
                  <a:schemeClr val="tx1"/>
                </a:solidFill>
              </a:rPr>
              <a:t>your poster </a:t>
            </a:r>
            <a:r>
              <a:rPr lang="en-US" sz="2800" dirty="0" smtClean="0">
                <a:solidFill>
                  <a:schemeClr val="tx1"/>
                </a:solidFill>
              </a:rPr>
              <a:t>include:	</a:t>
            </a:r>
            <a:r>
              <a:rPr lang="en-US" sz="2800" dirty="0" smtClean="0"/>
              <a:t>Innerbody.com</a:t>
            </a:r>
            <a:r>
              <a:rPr lang="en-US" sz="2800" dirty="0" smtClean="0">
                <a:solidFill>
                  <a:schemeClr val="tx1"/>
                </a:solidFill>
              </a:rPr>
              <a:t> </a:t>
            </a:r>
            <a:r>
              <a:rPr lang="en-US" sz="2800" dirty="0"/>
              <a:t/>
            </a:r>
            <a:br>
              <a:rPr lang="en-US" sz="2800" dirty="0"/>
            </a:br>
            <a:endParaRPr lang="en-US" sz="2800" dirty="0"/>
          </a:p>
        </p:txBody>
      </p:sp>
    </p:spTree>
    <p:extLst>
      <p:ext uri="{BB962C8B-B14F-4D97-AF65-F5344CB8AC3E}">
        <p14:creationId xmlns="" xmlns:p14="http://schemas.microsoft.com/office/powerpoint/2010/main" val="15291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ox(i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ox(i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dirty="0" smtClean="0"/>
              <a:t>14. Glands, bloodstream, target tissues , alter the metabolism of the target tissue cells</a:t>
            </a:r>
          </a:p>
          <a:p>
            <a:pPr marL="514350" indent="-514350">
              <a:buAutoNum type="arabicPeriod" startAt="15"/>
            </a:pPr>
            <a:r>
              <a:rPr lang="en-US" dirty="0" err="1" smtClean="0"/>
              <a:t>Testies</a:t>
            </a:r>
            <a:r>
              <a:rPr lang="en-US" dirty="0" smtClean="0"/>
              <a:t>, prostate gland, penis, producing transferring sperm cells.</a:t>
            </a:r>
          </a:p>
          <a:p>
            <a:pPr marL="514350" indent="-514350">
              <a:buAutoNum type="arabicPeriod" startAt="15"/>
            </a:pPr>
            <a:r>
              <a:rPr lang="en-US" dirty="0" smtClean="0"/>
              <a:t>Ovaries, uterus, egg cells, sperm  cells, fetus</a:t>
            </a:r>
          </a:p>
          <a:p>
            <a:pPr marL="514350" indent="-514350">
              <a:buAutoNum type="arabicPeriod" startAt="15"/>
            </a:pPr>
            <a:r>
              <a:rPr lang="en-US" dirty="0" smtClean="0"/>
              <a:t>Skeletal system manufacture blood cells that travel through the circulatory system to bring oxygen &amp; nutrients to the cells of the muscular system</a:t>
            </a:r>
          </a:p>
          <a:p>
            <a:pPr marL="514350" indent="-514350">
              <a:buAutoNum type="arabicPeriod" startAt="15"/>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a:xfrm>
            <a:off x="0" y="1143000"/>
            <a:ext cx="9144000" cy="4983163"/>
          </a:xfrm>
        </p:spPr>
        <p:txBody>
          <a:bodyPr>
            <a:normAutofit fontScale="92500" lnSpcReduction="10000"/>
          </a:bodyPr>
          <a:lstStyle/>
          <a:p>
            <a:pPr>
              <a:buNone/>
            </a:pPr>
            <a:r>
              <a:rPr lang="en-US" dirty="0" smtClean="0"/>
              <a:t>18.Circulation system carries water products from food breakdown to the urinary system to be eliminated.</a:t>
            </a:r>
          </a:p>
          <a:p>
            <a:pPr marL="514350" indent="-514350">
              <a:buAutoNum type="arabicPeriod" startAt="19"/>
            </a:pPr>
            <a:r>
              <a:rPr lang="en-US" dirty="0" smtClean="0"/>
              <a:t>Hormones secreted by the glands in the endocrine system alter the metabolism of target tissues in the reproductive system.</a:t>
            </a:r>
          </a:p>
          <a:p>
            <a:pPr marL="514350" indent="-514350">
              <a:buAutoNum type="arabicPeriod" startAt="19"/>
            </a:pPr>
            <a:r>
              <a:rPr lang="en-US" dirty="0" smtClean="0"/>
              <a:t>Oxygen supplied by respiratory system is carried by circulatory systems to cells; waste products from metabolism are carried by circulatory system to urinary and respiratory systems from excretion.</a:t>
            </a:r>
          </a:p>
          <a:p>
            <a:pPr marL="514350" indent="-514350">
              <a:buAutoNum type="arabicPeriod" startAt="19"/>
            </a:pPr>
            <a:r>
              <a:rPr lang="en-US" dirty="0" smtClean="0"/>
              <a:t>Fluids from capillaries of circulatory system bathe the cells and then are absorbed by the lymphatic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dirty="0"/>
              <a:t>Section 35.3 Summary – pages 929-935</a:t>
            </a:r>
          </a:p>
        </p:txBody>
      </p:sp>
      <p:sp>
        <p:nvSpPr>
          <p:cNvPr id="860163" name="Rectangle 3"/>
          <p:cNvSpPr>
            <a:spLocks noChangeArrowheads="1"/>
          </p:cNvSpPr>
          <p:nvPr/>
        </p:nvSpPr>
        <p:spPr bwMode="auto">
          <a:xfrm>
            <a:off x="457200" y="1600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Internal control of the body is directed by two systems:  the nervous system and the endocrine system.</a:t>
            </a:r>
          </a:p>
        </p:txBody>
      </p:sp>
      <p:sp>
        <p:nvSpPr>
          <p:cNvPr id="860164"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860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0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0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0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0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0180" name="Picture 2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860181" name="Picture 2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860182" name="Rectangle 22"/>
          <p:cNvSpPr>
            <a:spLocks noChangeArrowheads="1"/>
          </p:cNvSpPr>
          <p:nvPr/>
        </p:nvSpPr>
        <p:spPr bwMode="auto">
          <a:xfrm>
            <a:off x="457200" y="3317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endocrine system is made up of a series of glands, called </a:t>
            </a:r>
            <a:r>
              <a:rPr lang="en-US" sz="3200">
                <a:solidFill>
                  <a:srgbClr val="FF0066"/>
                </a:solidFill>
              </a:rPr>
              <a:t>endocrine glands</a:t>
            </a:r>
            <a:r>
              <a:rPr lang="en-US" sz="3200">
                <a:solidFill>
                  <a:schemeClr val="tx1"/>
                </a:solidFill>
              </a:rPr>
              <a:t>, that release chemicals directly into the bloodstream.</a:t>
            </a:r>
          </a:p>
        </p:txBody>
      </p:sp>
      <p:pic>
        <p:nvPicPr>
          <p:cNvPr id="860184" name="Picture 24" descr="audio image blue">
            <a:hlinkClick r:id="" action="ppaction://noaction">
              <a:snd r:embed="rId10" name="35-endocrine glands.WAV"/>
            </a:hlinkClick>
          </p:cNvPr>
          <p:cNvPicPr>
            <a:picLocks noChangeAspect="1" noChangeArrowheads="1"/>
          </p:cNvPicPr>
          <p:nvPr/>
        </p:nvPicPr>
        <p:blipFill>
          <a:blip r:embed="rId11" cstate="print"/>
          <a:srcRect/>
          <a:stretch>
            <a:fillRect/>
          </a:stretch>
        </p:blipFill>
        <p:spPr bwMode="auto">
          <a:xfrm>
            <a:off x="7391400" y="4267200"/>
            <a:ext cx="354013" cy="354013"/>
          </a:xfrm>
          <a:prstGeom prst="rect">
            <a:avLst/>
          </a:prstGeom>
          <a:noFill/>
        </p:spPr>
      </p:pic>
      <p:pic>
        <p:nvPicPr>
          <p:cNvPr id="860185" name="Picture 25"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0182"/>
                                        </p:tgtEl>
                                        <p:attrNameLst>
                                          <p:attrName>style.visibility</p:attrName>
                                        </p:attrNameLst>
                                      </p:cBhvr>
                                      <p:to>
                                        <p:strVal val="visible"/>
                                      </p:to>
                                    </p:set>
                                    <p:animEffect transition="in" filter="box(out)">
                                      <p:cBhvr>
                                        <p:cTn id="7" dur="500"/>
                                        <p:tgtEl>
                                          <p:spTgt spid="8601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0184"/>
                                        </p:tgtEl>
                                        <p:attrNameLst>
                                          <p:attrName>style.visibility</p:attrName>
                                        </p:attrNameLst>
                                      </p:cBhvr>
                                      <p:to>
                                        <p:strVal val="visible"/>
                                      </p:to>
                                    </p:set>
                                    <p:animEffect transition="in" filter="box(out)">
                                      <p:cBhvr>
                                        <p:cTn id="12" dur="500"/>
                                        <p:tgtEl>
                                          <p:spTgt spid="86018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60165"/>
                                        </p:tgtEl>
                                        <p:attrNameLst>
                                          <p:attrName>style.visibility</p:attrName>
                                        </p:attrNameLst>
                                      </p:cBhvr>
                                      <p:to>
                                        <p:strVal val="visible"/>
                                      </p:to>
                                    </p:set>
                                    <p:animEffect transition="in" filter="box(out)">
                                      <p:cBhvr>
                                        <p:cTn id="16" dur="500"/>
                                        <p:tgtEl>
                                          <p:spTgt spid="8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2" grpId="0"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4899"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Ultimately, the functions of all body systems are controlled by the interaction between the nervous and endocrine systems.</a:t>
            </a:r>
          </a:p>
        </p:txBody>
      </p:sp>
      <p:sp>
        <p:nvSpPr>
          <p:cNvPr id="1104900"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110490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49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49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49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490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490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490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pic>
        <p:nvPicPr>
          <p:cNvPr id="110491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104912" name="Rectangle 16"/>
          <p:cNvSpPr>
            <a:spLocks noChangeArrowheads="1"/>
          </p:cNvSpPr>
          <p:nvPr/>
        </p:nvSpPr>
        <p:spPr bwMode="auto">
          <a:xfrm>
            <a:off x="457200" y="35464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Because there are two control systems within the body, coordination between the two systems is needed.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4901"/>
                                        </p:tgtEl>
                                        <p:attrNameLst>
                                          <p:attrName>style.visibility</p:attrName>
                                        </p:attrNameLst>
                                      </p:cBhvr>
                                      <p:to>
                                        <p:strVal val="visible"/>
                                      </p:to>
                                    </p:set>
                                    <p:animEffect transition="in" filter="box(out)">
                                      <p:cBhvr>
                                        <p:cTn id="7" dur="500"/>
                                        <p:tgtEl>
                                          <p:spTgt spid="110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86" name="Picture 42" descr="fig"/>
          <p:cNvPicPr>
            <a:picLocks noChangeAspect="1" noChangeArrowheads="1"/>
          </p:cNvPicPr>
          <p:nvPr/>
        </p:nvPicPr>
        <p:blipFill>
          <a:blip r:embed="rId2" cstate="print"/>
          <a:srcRect/>
          <a:stretch>
            <a:fillRect/>
          </a:stretch>
        </p:blipFill>
        <p:spPr bwMode="auto">
          <a:xfrm>
            <a:off x="1625600" y="685800"/>
            <a:ext cx="1808163" cy="5257800"/>
          </a:xfrm>
          <a:prstGeom prst="rect">
            <a:avLst/>
          </a:prstGeom>
          <a:noFill/>
        </p:spPr>
      </p:pic>
      <p:pic>
        <p:nvPicPr>
          <p:cNvPr id="1106959" name="Picture 15" descr="fig"/>
          <p:cNvPicPr>
            <a:picLocks noChangeAspect="1" noChangeArrowheads="1"/>
          </p:cNvPicPr>
          <p:nvPr/>
        </p:nvPicPr>
        <p:blipFill>
          <a:blip r:embed="rId3" cstate="print"/>
          <a:srcRect/>
          <a:stretch>
            <a:fillRect/>
          </a:stretch>
        </p:blipFill>
        <p:spPr bwMode="auto">
          <a:xfrm>
            <a:off x="6051550" y="685800"/>
            <a:ext cx="2559050" cy="5257800"/>
          </a:xfrm>
          <a:prstGeom prst="rect">
            <a:avLst/>
          </a:prstGeom>
          <a:noFill/>
        </p:spPr>
      </p:pic>
      <p:sp>
        <p:nvSpPr>
          <p:cNvPr id="11069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06949"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06950"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06951"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06952"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06953"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06955" name="Picture 11" descr="Sec"/>
          <p:cNvPicPr>
            <a:picLocks noChangeAspect="1" noChangeArrowheads="1"/>
          </p:cNvPicPr>
          <p:nvPr/>
        </p:nvPicPr>
        <p:blipFill>
          <a:blip r:embed="rId10" cstate="print"/>
          <a:srcRect/>
          <a:stretch>
            <a:fillRect/>
          </a:stretch>
        </p:blipFill>
        <p:spPr bwMode="auto">
          <a:xfrm>
            <a:off x="0" y="0"/>
            <a:ext cx="1828800" cy="685800"/>
          </a:xfrm>
          <a:prstGeom prst="rect">
            <a:avLst/>
          </a:prstGeom>
          <a:noFill/>
        </p:spPr>
      </p:pic>
      <p:pic>
        <p:nvPicPr>
          <p:cNvPr id="1106956" name="Picture 12" descr="Sec"/>
          <p:cNvPicPr>
            <a:picLocks noChangeAspect="1" noChangeArrowheads="1"/>
          </p:cNvPicPr>
          <p:nvPr/>
        </p:nvPicPr>
        <p:blipFill>
          <a:blip r:embed="rId11" cstate="print"/>
          <a:srcRect/>
          <a:stretch>
            <a:fillRect/>
          </a:stretch>
        </p:blipFill>
        <p:spPr bwMode="auto">
          <a:xfrm>
            <a:off x="2540000" y="0"/>
            <a:ext cx="4064000" cy="482600"/>
          </a:xfrm>
          <a:prstGeom prst="rect">
            <a:avLst/>
          </a:prstGeom>
          <a:noFill/>
        </p:spPr>
      </p:pic>
      <p:sp>
        <p:nvSpPr>
          <p:cNvPr id="1106960" name="Text Box 16"/>
          <p:cNvSpPr txBox="1">
            <a:spLocks noChangeArrowheads="1"/>
          </p:cNvSpPr>
          <p:nvPr/>
        </p:nvSpPr>
        <p:spPr bwMode="auto">
          <a:xfrm>
            <a:off x="7223125" y="690563"/>
            <a:ext cx="1425390" cy="338554"/>
          </a:xfrm>
          <a:prstGeom prst="rect">
            <a:avLst/>
          </a:prstGeom>
          <a:noFill/>
          <a:ln w="9525">
            <a:noFill/>
            <a:miter lim="800000"/>
            <a:headEnd/>
            <a:tailEnd/>
          </a:ln>
          <a:effectLst/>
        </p:spPr>
        <p:txBody>
          <a:bodyPr wrap="none">
            <a:spAutoFit/>
          </a:bodyPr>
          <a:lstStyle/>
          <a:p>
            <a:r>
              <a:rPr lang="en-US" sz="1600" b="1" dirty="0">
                <a:solidFill>
                  <a:srgbClr val="FF0000"/>
                </a:solidFill>
              </a:rPr>
              <a:t>Hypothalamus</a:t>
            </a:r>
          </a:p>
        </p:txBody>
      </p:sp>
      <p:sp>
        <p:nvSpPr>
          <p:cNvPr id="1106961" name="Line 17"/>
          <p:cNvSpPr>
            <a:spLocks noChangeShapeType="1"/>
          </p:cNvSpPr>
          <p:nvPr/>
        </p:nvSpPr>
        <p:spPr bwMode="auto">
          <a:xfrm flipV="1">
            <a:off x="6934200" y="838200"/>
            <a:ext cx="381000" cy="152400"/>
          </a:xfrm>
          <a:prstGeom prst="line">
            <a:avLst/>
          </a:prstGeom>
          <a:noFill/>
          <a:ln w="9525">
            <a:solidFill>
              <a:schemeClr val="tx1"/>
            </a:solidFill>
            <a:round/>
            <a:headEnd/>
            <a:tailEnd/>
          </a:ln>
          <a:effectLst/>
        </p:spPr>
        <p:txBody>
          <a:bodyPr anchor="ctr">
            <a:spAutoFit/>
          </a:bodyPr>
          <a:lstStyle/>
          <a:p>
            <a:endParaRPr lang="en-US"/>
          </a:p>
        </p:txBody>
      </p:sp>
      <p:sp>
        <p:nvSpPr>
          <p:cNvPr id="1106962" name="Text Box 18"/>
          <p:cNvSpPr txBox="1">
            <a:spLocks noChangeArrowheads="1"/>
          </p:cNvSpPr>
          <p:nvPr/>
        </p:nvSpPr>
        <p:spPr bwMode="auto">
          <a:xfrm>
            <a:off x="5181600" y="685800"/>
            <a:ext cx="966787" cy="312738"/>
          </a:xfrm>
          <a:prstGeom prst="rect">
            <a:avLst/>
          </a:prstGeom>
          <a:noFill/>
          <a:ln w="9525">
            <a:noFill/>
            <a:miter lim="800000"/>
            <a:headEnd/>
            <a:tailEnd/>
          </a:ln>
          <a:effectLst/>
        </p:spPr>
        <p:txBody>
          <a:bodyPr wrap="none">
            <a:spAutoFit/>
          </a:bodyPr>
          <a:lstStyle/>
          <a:p>
            <a:r>
              <a:rPr lang="en-US" sz="1600" b="1" dirty="0">
                <a:solidFill>
                  <a:schemeClr val="tx1"/>
                </a:solidFill>
              </a:rPr>
              <a:t>Pituitary</a:t>
            </a:r>
          </a:p>
        </p:txBody>
      </p:sp>
      <p:sp>
        <p:nvSpPr>
          <p:cNvPr id="1106963" name="Line 19"/>
          <p:cNvSpPr>
            <a:spLocks noChangeShapeType="1"/>
          </p:cNvSpPr>
          <p:nvPr/>
        </p:nvSpPr>
        <p:spPr bwMode="auto">
          <a:xfrm flipH="1" flipV="1">
            <a:off x="6553200" y="914400"/>
            <a:ext cx="3048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106964" name="Text Box 20"/>
          <p:cNvSpPr txBox="1">
            <a:spLocks noChangeArrowheads="1"/>
          </p:cNvSpPr>
          <p:nvPr/>
        </p:nvSpPr>
        <p:spPr bwMode="auto">
          <a:xfrm>
            <a:off x="7086600" y="1211263"/>
            <a:ext cx="2506199" cy="584775"/>
          </a:xfrm>
          <a:prstGeom prst="rect">
            <a:avLst/>
          </a:prstGeom>
          <a:noFill/>
          <a:ln w="9525">
            <a:noFill/>
            <a:miter lim="800000"/>
            <a:headEnd/>
            <a:tailEnd/>
          </a:ln>
          <a:effectLst/>
        </p:spPr>
        <p:txBody>
          <a:bodyPr wrap="none">
            <a:spAutoFit/>
          </a:bodyPr>
          <a:lstStyle/>
          <a:p>
            <a:r>
              <a:rPr lang="en-US" sz="3200" b="1" dirty="0">
                <a:solidFill>
                  <a:srgbClr val="FF0000"/>
                </a:solidFill>
              </a:rPr>
              <a:t>Thyroid gland</a:t>
            </a:r>
          </a:p>
        </p:txBody>
      </p:sp>
      <p:sp>
        <p:nvSpPr>
          <p:cNvPr id="1106965" name="Line 21"/>
          <p:cNvSpPr>
            <a:spLocks noChangeShapeType="1"/>
          </p:cNvSpPr>
          <p:nvPr/>
        </p:nvSpPr>
        <p:spPr bwMode="auto">
          <a:xfrm>
            <a:off x="6934200" y="1371600"/>
            <a:ext cx="228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66" name="Text Box 22"/>
          <p:cNvSpPr txBox="1">
            <a:spLocks noChangeArrowheads="1"/>
          </p:cNvSpPr>
          <p:nvPr/>
        </p:nvSpPr>
        <p:spPr bwMode="auto">
          <a:xfrm>
            <a:off x="5448300" y="1143000"/>
            <a:ext cx="1295400" cy="584775"/>
          </a:xfrm>
          <a:prstGeom prst="rect">
            <a:avLst/>
          </a:prstGeom>
          <a:noFill/>
          <a:ln w="9525">
            <a:noFill/>
            <a:miter lim="800000"/>
            <a:headEnd/>
            <a:tailEnd/>
          </a:ln>
          <a:effectLst/>
        </p:spPr>
        <p:txBody>
          <a:bodyPr>
            <a:spAutoFit/>
          </a:bodyPr>
          <a:lstStyle/>
          <a:p>
            <a:r>
              <a:rPr lang="en-US" sz="1600" b="1" dirty="0">
                <a:solidFill>
                  <a:srgbClr val="FF0000"/>
                </a:solidFill>
              </a:rPr>
              <a:t>Parathyroid gland</a:t>
            </a:r>
          </a:p>
        </p:txBody>
      </p:sp>
      <p:sp>
        <p:nvSpPr>
          <p:cNvPr id="1106967" name="Line 23"/>
          <p:cNvSpPr>
            <a:spLocks noChangeShapeType="1"/>
          </p:cNvSpPr>
          <p:nvPr/>
        </p:nvSpPr>
        <p:spPr bwMode="auto">
          <a:xfrm flipH="1">
            <a:off x="6172200" y="1447800"/>
            <a:ext cx="609600" cy="0"/>
          </a:xfrm>
          <a:prstGeom prst="line">
            <a:avLst/>
          </a:prstGeom>
          <a:noFill/>
          <a:ln w="9525">
            <a:solidFill>
              <a:schemeClr val="tx1"/>
            </a:solidFill>
            <a:round/>
            <a:headEnd/>
            <a:tailEnd/>
          </a:ln>
          <a:effectLst/>
        </p:spPr>
        <p:txBody>
          <a:bodyPr anchor="ctr">
            <a:spAutoFit/>
          </a:bodyPr>
          <a:lstStyle/>
          <a:p>
            <a:endParaRPr lang="en-US"/>
          </a:p>
        </p:txBody>
      </p:sp>
      <p:sp>
        <p:nvSpPr>
          <p:cNvPr id="1106968" name="Text Box 24"/>
          <p:cNvSpPr txBox="1">
            <a:spLocks noChangeArrowheads="1"/>
          </p:cNvSpPr>
          <p:nvPr/>
        </p:nvSpPr>
        <p:spPr bwMode="auto">
          <a:xfrm>
            <a:off x="5029200" y="2209800"/>
            <a:ext cx="990600" cy="533400"/>
          </a:xfrm>
          <a:prstGeom prst="rect">
            <a:avLst/>
          </a:prstGeom>
          <a:noFill/>
          <a:ln w="9525">
            <a:noFill/>
            <a:miter lim="800000"/>
            <a:headEnd/>
            <a:tailEnd/>
          </a:ln>
          <a:effectLst/>
        </p:spPr>
        <p:txBody>
          <a:bodyPr>
            <a:spAutoFit/>
          </a:bodyPr>
          <a:lstStyle/>
          <a:p>
            <a:r>
              <a:rPr lang="en-US" sz="1600" b="1" dirty="0">
                <a:solidFill>
                  <a:schemeClr val="tx1"/>
                </a:solidFill>
              </a:rPr>
              <a:t>Adrenal medulla</a:t>
            </a:r>
          </a:p>
        </p:txBody>
      </p:sp>
      <p:sp>
        <p:nvSpPr>
          <p:cNvPr id="1106969" name="Line 25"/>
          <p:cNvSpPr>
            <a:spLocks noChangeShapeType="1"/>
          </p:cNvSpPr>
          <p:nvPr/>
        </p:nvSpPr>
        <p:spPr bwMode="auto">
          <a:xfrm flipH="1">
            <a:off x="6172200" y="23622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0" name="Text Box 26"/>
          <p:cNvSpPr txBox="1">
            <a:spLocks noChangeArrowheads="1"/>
          </p:cNvSpPr>
          <p:nvPr/>
        </p:nvSpPr>
        <p:spPr bwMode="auto">
          <a:xfrm>
            <a:off x="5270500" y="2806700"/>
            <a:ext cx="990600" cy="533400"/>
          </a:xfrm>
          <a:prstGeom prst="rect">
            <a:avLst/>
          </a:prstGeom>
          <a:noFill/>
          <a:ln w="9525">
            <a:noFill/>
            <a:miter lim="800000"/>
            <a:headEnd/>
            <a:tailEnd/>
          </a:ln>
          <a:effectLst/>
        </p:spPr>
        <p:txBody>
          <a:bodyPr>
            <a:spAutoFit/>
          </a:bodyPr>
          <a:lstStyle/>
          <a:p>
            <a:r>
              <a:rPr lang="en-US" sz="1600" b="1">
                <a:solidFill>
                  <a:schemeClr val="tx1"/>
                </a:solidFill>
              </a:rPr>
              <a:t>Adrenal cortex</a:t>
            </a:r>
          </a:p>
        </p:txBody>
      </p:sp>
      <p:sp>
        <p:nvSpPr>
          <p:cNvPr id="1106971" name="Line 27"/>
          <p:cNvSpPr>
            <a:spLocks noChangeShapeType="1"/>
          </p:cNvSpPr>
          <p:nvPr/>
        </p:nvSpPr>
        <p:spPr bwMode="auto">
          <a:xfrm flipH="1">
            <a:off x="6019800" y="2362200"/>
            <a:ext cx="762000" cy="762000"/>
          </a:xfrm>
          <a:prstGeom prst="line">
            <a:avLst/>
          </a:prstGeom>
          <a:noFill/>
          <a:ln w="9525">
            <a:solidFill>
              <a:schemeClr val="tx1"/>
            </a:solidFill>
            <a:round/>
            <a:headEnd/>
            <a:tailEnd/>
          </a:ln>
          <a:effectLst/>
        </p:spPr>
        <p:txBody>
          <a:bodyPr wrap="none" anchor="ctr">
            <a:spAutoFit/>
          </a:bodyPr>
          <a:lstStyle/>
          <a:p>
            <a:endParaRPr lang="en-US"/>
          </a:p>
        </p:txBody>
      </p:sp>
      <p:sp>
        <p:nvSpPr>
          <p:cNvPr id="1106972" name="Text Box 28"/>
          <p:cNvSpPr txBox="1">
            <a:spLocks noChangeArrowheads="1"/>
          </p:cNvSpPr>
          <p:nvPr/>
        </p:nvSpPr>
        <p:spPr bwMode="auto">
          <a:xfrm>
            <a:off x="7645400" y="28956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Ovary in female</a:t>
            </a:r>
          </a:p>
        </p:txBody>
      </p:sp>
      <p:sp>
        <p:nvSpPr>
          <p:cNvPr id="1106973" name="Line 29"/>
          <p:cNvSpPr>
            <a:spLocks noChangeShapeType="1"/>
          </p:cNvSpPr>
          <p:nvPr/>
        </p:nvSpPr>
        <p:spPr bwMode="auto">
          <a:xfrm>
            <a:off x="7010400" y="31242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4" name="Text Box 30"/>
          <p:cNvSpPr txBox="1">
            <a:spLocks noChangeArrowheads="1"/>
          </p:cNvSpPr>
          <p:nvPr/>
        </p:nvSpPr>
        <p:spPr bwMode="auto">
          <a:xfrm>
            <a:off x="7315200" y="43434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Testis in male</a:t>
            </a:r>
          </a:p>
        </p:txBody>
      </p:sp>
      <p:sp>
        <p:nvSpPr>
          <p:cNvPr id="1106975" name="Line 31"/>
          <p:cNvSpPr>
            <a:spLocks noChangeShapeType="1"/>
          </p:cNvSpPr>
          <p:nvPr/>
        </p:nvSpPr>
        <p:spPr bwMode="auto">
          <a:xfrm>
            <a:off x="6934200" y="3429000"/>
            <a:ext cx="533400" cy="914400"/>
          </a:xfrm>
          <a:prstGeom prst="line">
            <a:avLst/>
          </a:prstGeom>
          <a:noFill/>
          <a:ln w="9525">
            <a:solidFill>
              <a:schemeClr val="tx1"/>
            </a:solidFill>
            <a:round/>
            <a:headEnd/>
            <a:tailEnd/>
          </a:ln>
          <a:effectLst/>
        </p:spPr>
        <p:txBody>
          <a:bodyPr wrap="none" anchor="ctr">
            <a:spAutoFit/>
          </a:bodyPr>
          <a:lstStyle/>
          <a:p>
            <a:endParaRPr lang="en-US"/>
          </a:p>
        </p:txBody>
      </p:sp>
      <p:sp>
        <p:nvSpPr>
          <p:cNvPr id="1106977" name="Text Box 33"/>
          <p:cNvSpPr txBox="1">
            <a:spLocks noChangeArrowheads="1"/>
          </p:cNvSpPr>
          <p:nvPr/>
        </p:nvSpPr>
        <p:spPr bwMode="auto">
          <a:xfrm>
            <a:off x="3352800" y="838200"/>
            <a:ext cx="1273175" cy="312738"/>
          </a:xfrm>
          <a:prstGeom prst="rect">
            <a:avLst/>
          </a:prstGeom>
          <a:noFill/>
          <a:ln w="9525">
            <a:noFill/>
            <a:miter lim="800000"/>
            <a:headEnd/>
            <a:tailEnd/>
          </a:ln>
          <a:effectLst/>
        </p:spPr>
        <p:txBody>
          <a:bodyPr wrap="none">
            <a:spAutoFit/>
          </a:bodyPr>
          <a:lstStyle/>
          <a:p>
            <a:r>
              <a:rPr lang="en-US" sz="1600" b="1" dirty="0">
                <a:solidFill>
                  <a:schemeClr val="tx1"/>
                </a:solidFill>
              </a:rPr>
              <a:t>Brain (CNS)</a:t>
            </a:r>
          </a:p>
        </p:txBody>
      </p:sp>
      <p:sp>
        <p:nvSpPr>
          <p:cNvPr id="1106978" name="Line 34"/>
          <p:cNvSpPr>
            <a:spLocks noChangeShapeType="1"/>
          </p:cNvSpPr>
          <p:nvPr/>
        </p:nvSpPr>
        <p:spPr bwMode="auto">
          <a:xfrm>
            <a:off x="3124200" y="990600"/>
            <a:ext cx="457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9" name="Text Box 35"/>
          <p:cNvSpPr txBox="1">
            <a:spLocks noChangeArrowheads="1"/>
          </p:cNvSpPr>
          <p:nvPr/>
        </p:nvSpPr>
        <p:spPr bwMode="auto">
          <a:xfrm>
            <a:off x="3429000" y="1973263"/>
            <a:ext cx="1219200" cy="533400"/>
          </a:xfrm>
          <a:prstGeom prst="rect">
            <a:avLst/>
          </a:prstGeom>
          <a:noFill/>
          <a:ln w="9525">
            <a:noFill/>
            <a:miter lim="800000"/>
            <a:headEnd/>
            <a:tailEnd/>
          </a:ln>
          <a:effectLst/>
        </p:spPr>
        <p:txBody>
          <a:bodyPr>
            <a:spAutoFit/>
          </a:bodyPr>
          <a:lstStyle/>
          <a:p>
            <a:r>
              <a:rPr lang="en-US" sz="1600" b="1">
                <a:solidFill>
                  <a:schemeClr val="tx1"/>
                </a:solidFill>
              </a:rPr>
              <a:t>Spinal cord (CNS)</a:t>
            </a:r>
          </a:p>
        </p:txBody>
      </p:sp>
      <p:sp>
        <p:nvSpPr>
          <p:cNvPr id="1106980" name="Line 36"/>
          <p:cNvSpPr>
            <a:spLocks noChangeShapeType="1"/>
          </p:cNvSpPr>
          <p:nvPr/>
        </p:nvSpPr>
        <p:spPr bwMode="auto">
          <a:xfrm>
            <a:off x="2514600" y="21336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1" name="Text Box 37"/>
          <p:cNvSpPr txBox="1">
            <a:spLocks noChangeArrowheads="1"/>
          </p:cNvSpPr>
          <p:nvPr/>
        </p:nvSpPr>
        <p:spPr bwMode="auto">
          <a:xfrm>
            <a:off x="762000" y="2590800"/>
            <a:ext cx="990600" cy="830997"/>
          </a:xfrm>
          <a:prstGeom prst="rect">
            <a:avLst/>
          </a:prstGeom>
          <a:noFill/>
          <a:ln w="9525">
            <a:noFill/>
            <a:miter lim="800000"/>
            <a:headEnd/>
            <a:tailEnd/>
          </a:ln>
          <a:effectLst/>
        </p:spPr>
        <p:txBody>
          <a:bodyPr wrap="square">
            <a:spAutoFit/>
          </a:bodyPr>
          <a:lstStyle/>
          <a:p>
            <a:r>
              <a:rPr lang="en-US" sz="1600" b="1" dirty="0">
                <a:solidFill>
                  <a:schemeClr val="tx1"/>
                </a:solidFill>
              </a:rPr>
              <a:t>Spinal nerves (PNS)</a:t>
            </a:r>
          </a:p>
        </p:txBody>
      </p:sp>
      <p:sp>
        <p:nvSpPr>
          <p:cNvPr id="1106982" name="Line 38"/>
          <p:cNvSpPr>
            <a:spLocks noChangeShapeType="1"/>
          </p:cNvSpPr>
          <p:nvPr/>
        </p:nvSpPr>
        <p:spPr bwMode="auto">
          <a:xfrm flipH="1">
            <a:off x="1447800" y="2590800"/>
            <a:ext cx="9906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06983" name="Line 39"/>
          <p:cNvSpPr>
            <a:spLocks noChangeShapeType="1"/>
          </p:cNvSpPr>
          <p:nvPr/>
        </p:nvSpPr>
        <p:spPr bwMode="auto">
          <a:xfrm flipH="1">
            <a:off x="1447800" y="28956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4" name="Rectangle 40"/>
          <p:cNvSpPr>
            <a:spLocks noChangeArrowheads="1"/>
          </p:cNvSpPr>
          <p:nvPr/>
        </p:nvSpPr>
        <p:spPr bwMode="auto">
          <a:xfrm>
            <a:off x="0" y="1060450"/>
            <a:ext cx="1828800" cy="768350"/>
          </a:xfrm>
          <a:prstGeom prst="rect">
            <a:avLst/>
          </a:prstGeom>
          <a:noFill/>
          <a:ln w="9525">
            <a:noFill/>
            <a:miter lim="800000"/>
            <a:headEnd/>
            <a:tailEnd/>
          </a:ln>
          <a:effectLst/>
        </p:spPr>
        <p:txBody>
          <a:bodyPr anchor="ctr"/>
          <a:lstStyle/>
          <a:p>
            <a:r>
              <a:rPr lang="en-US" sz="3200" b="1" dirty="0">
                <a:solidFill>
                  <a:schemeClr val="tx2"/>
                </a:solidFill>
              </a:rPr>
              <a:t>Control of the Body</a:t>
            </a:r>
            <a:endParaRPr lang="en-US" sz="3200" b="1" dirty="0">
              <a:solidFill>
                <a:srgbClr val="FFFF00"/>
              </a:solidFill>
            </a:endParaRPr>
          </a:p>
        </p:txBody>
      </p:sp>
      <p:pic>
        <p:nvPicPr>
          <p:cNvPr id="1106985" name="Picture 41"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
        <p:nvSpPr>
          <p:cNvPr id="37" name="TextBox 36"/>
          <p:cNvSpPr txBox="1"/>
          <p:nvPr/>
        </p:nvSpPr>
        <p:spPr>
          <a:xfrm>
            <a:off x="3429000" y="3352800"/>
            <a:ext cx="2590800" cy="1569660"/>
          </a:xfrm>
          <a:prstGeom prst="rect">
            <a:avLst/>
          </a:prstGeom>
          <a:noFill/>
        </p:spPr>
        <p:txBody>
          <a:bodyPr wrap="square" rtlCol="0">
            <a:spAutoFit/>
          </a:bodyPr>
          <a:lstStyle/>
          <a:p>
            <a:r>
              <a:rPr lang="en-US" sz="2400" dirty="0" smtClean="0">
                <a:solidFill>
                  <a:srgbClr val="FF0000"/>
                </a:solidFill>
              </a:rPr>
              <a:t>Thyroid Gland regulates Metabolism in the body.</a:t>
            </a:r>
            <a:endParaRPr lang="en-US" sz="24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6949"/>
                                        </p:tgtEl>
                                        <p:attrNameLst>
                                          <p:attrName>style.visibility</p:attrName>
                                        </p:attrNameLst>
                                      </p:cBhvr>
                                      <p:to>
                                        <p:strVal val="visible"/>
                                      </p:to>
                                    </p:set>
                                    <p:animEffect transition="in" filter="box(out)">
                                      <p:cBhvr>
                                        <p:cTn id="7" dur="500"/>
                                        <p:tgtEl>
                                          <p:spTgt spid="1106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9" name="Picture 19" descr="fig"/>
          <p:cNvPicPr>
            <a:picLocks noChangeAspect="1" noChangeArrowheads="1"/>
          </p:cNvPicPr>
          <p:nvPr/>
        </p:nvPicPr>
        <p:blipFill>
          <a:blip r:embed="rId2" cstate="print"/>
          <a:srcRect/>
          <a:stretch>
            <a:fillRect/>
          </a:stretch>
        </p:blipFill>
        <p:spPr bwMode="auto">
          <a:xfrm>
            <a:off x="5726113" y="685800"/>
            <a:ext cx="2643187" cy="5334000"/>
          </a:xfrm>
          <a:prstGeom prst="rect">
            <a:avLst/>
          </a:prstGeom>
          <a:noFill/>
        </p:spPr>
      </p:pic>
      <p:sp>
        <p:nvSpPr>
          <p:cNvPr id="110592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5923" name="Rectangle 3"/>
          <p:cNvSpPr>
            <a:spLocks noChangeArrowheads="1"/>
          </p:cNvSpPr>
          <p:nvPr/>
        </p:nvSpPr>
        <p:spPr bwMode="auto">
          <a:xfrm>
            <a:off x="381000" y="2746375"/>
            <a:ext cx="48768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a:t>
            </a:r>
            <a:r>
              <a:rPr lang="en-US" sz="3200">
                <a:solidFill>
                  <a:srgbClr val="FF0066"/>
                </a:solidFill>
              </a:rPr>
              <a:t>hypothalamus</a:t>
            </a:r>
            <a:r>
              <a:rPr lang="en-US" sz="3200">
                <a:solidFill>
                  <a:schemeClr val="tx1"/>
                </a:solidFill>
              </a:rPr>
              <a:t> (hi poh THA luh mus) is the portion of the brain that connects the endocrine and nervous systems.</a:t>
            </a:r>
          </a:p>
        </p:txBody>
      </p:sp>
      <p:sp>
        <p:nvSpPr>
          <p:cNvPr id="1105924" name="Rectangle 4"/>
          <p:cNvSpPr>
            <a:spLocks noChangeArrowheads="1"/>
          </p:cNvSpPr>
          <p:nvPr/>
        </p:nvSpPr>
        <p:spPr bwMode="auto">
          <a:xfrm>
            <a:off x="533400" y="1212850"/>
            <a:ext cx="54864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592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31"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5932"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5935"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5936"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05937" name="Picture 17" descr="audio image blue">
            <a:hlinkClick r:id="" action="ppaction://noaction">
              <a:snd r:embed="rId11" name="35-hypothalamus.WAV"/>
            </a:hlinkClick>
          </p:cNvPr>
          <p:cNvPicPr>
            <a:picLocks noChangeAspect="1" noChangeArrowheads="1"/>
          </p:cNvPicPr>
          <p:nvPr/>
        </p:nvPicPr>
        <p:blipFill>
          <a:blip r:embed="rId12" cstate="print"/>
          <a:srcRect/>
          <a:stretch>
            <a:fillRect/>
          </a:stretch>
        </p:blipFill>
        <p:spPr bwMode="auto">
          <a:xfrm>
            <a:off x="4800600" y="4724400"/>
            <a:ext cx="354013" cy="354013"/>
          </a:xfrm>
          <a:prstGeom prst="rect">
            <a:avLst/>
          </a:prstGeom>
          <a:noFill/>
        </p:spPr>
      </p:pic>
      <p:pic>
        <p:nvPicPr>
          <p:cNvPr id="1105938"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5937"/>
                                        </p:tgtEl>
                                        <p:attrNameLst>
                                          <p:attrName>style.visibility</p:attrName>
                                        </p:attrNameLst>
                                      </p:cBhvr>
                                      <p:to>
                                        <p:strVal val="visible"/>
                                      </p:to>
                                    </p:set>
                                    <p:animEffect transition="in" filter="box(out)">
                                      <p:cBhvr>
                                        <p:cTn id="7" dur="500"/>
                                        <p:tgtEl>
                                          <p:spTgt spid="11059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5"/>
                                        </p:tgtEl>
                                        <p:attrNameLst>
                                          <p:attrName>style.visibility</p:attrName>
                                        </p:attrNameLst>
                                      </p:cBhvr>
                                      <p:to>
                                        <p:strVal val="visible"/>
                                      </p:to>
                                    </p:set>
                                    <p:animEffect transition="in" filter="box(out)">
                                      <p:cBhvr>
                                        <p:cTn id="11" dur="500"/>
                                        <p:tgtEl>
                                          <p:spTgt spid="110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7971" name="Rectangle 3"/>
          <p:cNvSpPr>
            <a:spLocks noChangeArrowheads="1"/>
          </p:cNvSpPr>
          <p:nvPr/>
        </p:nvSpPr>
        <p:spPr bwMode="auto">
          <a:xfrm>
            <a:off x="457200" y="19875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a change in homeostasis is detected, the hypothalamus stimulates the </a:t>
            </a:r>
            <a:r>
              <a:rPr lang="en-US" sz="3200">
                <a:solidFill>
                  <a:srgbClr val="FF0066"/>
                </a:solidFill>
              </a:rPr>
              <a:t>pituitary (pit TEW uh ter ee) gland.</a:t>
            </a:r>
          </a:p>
        </p:txBody>
      </p:sp>
      <p:pic>
        <p:nvPicPr>
          <p:cNvPr id="11079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79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79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79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79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79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79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07981" name="Rectangle 13"/>
          <p:cNvSpPr>
            <a:spLocks noChangeArrowheads="1"/>
          </p:cNvSpPr>
          <p:nvPr/>
        </p:nvSpPr>
        <p:spPr bwMode="auto">
          <a:xfrm>
            <a:off x="457200" y="3698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pituitary gland is controlled by the hypothalamus, and the two are connected by nerves and blood vessels.</a:t>
            </a:r>
          </a:p>
        </p:txBody>
      </p:sp>
      <p:pic>
        <p:nvPicPr>
          <p:cNvPr id="1107982" name="Picture 14" descr="audio image blue">
            <a:hlinkClick r:id="" action="ppaction://noaction">
              <a:snd r:embed="rId10" name="35-pituitary gland.WAV"/>
            </a:hlinkClick>
          </p:cNvPr>
          <p:cNvPicPr>
            <a:picLocks noChangeAspect="1" noChangeArrowheads="1"/>
          </p:cNvPicPr>
          <p:nvPr/>
        </p:nvPicPr>
        <p:blipFill>
          <a:blip r:embed="rId11" cstate="print"/>
          <a:srcRect/>
          <a:stretch>
            <a:fillRect/>
          </a:stretch>
        </p:blipFill>
        <p:spPr bwMode="auto">
          <a:xfrm>
            <a:off x="4724400" y="3048000"/>
            <a:ext cx="354013" cy="354013"/>
          </a:xfrm>
          <a:prstGeom prst="rect">
            <a:avLst/>
          </a:prstGeom>
          <a:noFill/>
        </p:spPr>
      </p:pic>
      <p:sp>
        <p:nvSpPr>
          <p:cNvPr id="1107984" name="Rectangle 16"/>
          <p:cNvSpPr>
            <a:spLocks noChangeArrowheads="1"/>
          </p:cNvSpPr>
          <p:nvPr/>
        </p:nvSpPr>
        <p:spPr bwMode="auto">
          <a:xfrm>
            <a:off x="533400" y="914400"/>
            <a:ext cx="80772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7985" name="Picture 17"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7982"/>
                                        </p:tgtEl>
                                        <p:attrNameLst>
                                          <p:attrName>style.visibility</p:attrName>
                                        </p:attrNameLst>
                                      </p:cBhvr>
                                      <p:to>
                                        <p:strVal val="visible"/>
                                      </p:to>
                                    </p:set>
                                    <p:animEffect transition="in" filter="box(out)">
                                      <p:cBhvr>
                                        <p:cTn id="7" dur="500"/>
                                        <p:tgtEl>
                                          <p:spTgt spid="110798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07981"/>
                                        </p:tgtEl>
                                        <p:attrNameLst>
                                          <p:attrName>style.visibility</p:attrName>
                                        </p:attrNameLst>
                                      </p:cBhvr>
                                      <p:to>
                                        <p:strVal val="visible"/>
                                      </p:to>
                                    </p:set>
                                    <p:animEffect transition="in" filter="box(out)">
                                      <p:cBhvr>
                                        <p:cTn id="11" dur="500"/>
                                        <p:tgtEl>
                                          <p:spTgt spid="1107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107973"/>
                                        </p:tgtEl>
                                        <p:attrNameLst>
                                          <p:attrName>style.visibility</p:attrName>
                                        </p:attrNameLst>
                                      </p:cBhvr>
                                      <p:to>
                                        <p:strVal val="visible"/>
                                      </p:to>
                                    </p:set>
                                    <p:animEffect transition="in" filter="box(out)">
                                      <p:cBhvr>
                                        <p:cTn id="15" dur="500"/>
                                        <p:tgtEl>
                                          <p:spTgt spid="110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981" grpId="0"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9006" name="Picture 14" descr="fig"/>
          <p:cNvPicPr>
            <a:picLocks noChangeAspect="1" noChangeArrowheads="1"/>
          </p:cNvPicPr>
          <p:nvPr/>
        </p:nvPicPr>
        <p:blipFill>
          <a:blip r:embed="rId2" cstate="print"/>
          <a:srcRect/>
          <a:stretch>
            <a:fillRect/>
          </a:stretch>
        </p:blipFill>
        <p:spPr bwMode="auto">
          <a:xfrm>
            <a:off x="5638800" y="685800"/>
            <a:ext cx="2971800" cy="5257800"/>
          </a:xfrm>
          <a:prstGeom prst="rect">
            <a:avLst/>
          </a:prstGeom>
          <a:noFill/>
        </p:spPr>
      </p:pic>
      <p:sp>
        <p:nvSpPr>
          <p:cNvPr id="1109007"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9008"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sp>
        <p:nvSpPr>
          <p:cNvPr id="11089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8995" name="Rectangle 3"/>
          <p:cNvSpPr>
            <a:spLocks noChangeArrowheads="1"/>
          </p:cNvSpPr>
          <p:nvPr/>
        </p:nvSpPr>
        <p:spPr bwMode="auto">
          <a:xfrm>
            <a:off x="457200" y="2438400"/>
            <a:ext cx="5029200" cy="31591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to messages received by the hypothalamus, the pituitary gland releases its own chemicals or stimulates other glands to release theirs.</a:t>
            </a:r>
            <a:endParaRPr lang="en-US" sz="3200">
              <a:solidFill>
                <a:srgbClr val="FF0066"/>
              </a:solidFill>
            </a:endParaRPr>
          </a:p>
        </p:txBody>
      </p:sp>
      <p:sp>
        <p:nvSpPr>
          <p:cNvPr id="1108996" name="Rectangle 4"/>
          <p:cNvSpPr>
            <a:spLocks noChangeArrowheads="1"/>
          </p:cNvSpPr>
          <p:nvPr/>
        </p:nvSpPr>
        <p:spPr bwMode="auto">
          <a:xfrm>
            <a:off x="304800" y="1136650"/>
            <a:ext cx="5702300" cy="768350"/>
          </a:xfrm>
          <a:prstGeom prst="rect">
            <a:avLst/>
          </a:prstGeom>
          <a:noFill/>
          <a:ln w="9525">
            <a:noFill/>
            <a:miter lim="800000"/>
            <a:headEnd/>
            <a:tailEnd/>
          </a:ln>
          <a:effectLst/>
        </p:spPr>
        <p:txBody>
          <a:bodyPr anchor="ctr"/>
          <a:lstStyle/>
          <a:p>
            <a:r>
              <a:rPr lang="en-US" sz="3600" b="1" dirty="0">
                <a:solidFill>
                  <a:schemeClr val="tx2"/>
                </a:solidFill>
              </a:rPr>
              <a:t>Interaction of the nervous system and endocrine system</a:t>
            </a:r>
            <a:endParaRPr lang="en-US" sz="3600" b="1" dirty="0">
              <a:solidFill>
                <a:srgbClr val="FFFF00"/>
              </a:solidFill>
            </a:endParaRPr>
          </a:p>
        </p:txBody>
      </p:sp>
      <p:pic>
        <p:nvPicPr>
          <p:cNvPr id="110899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89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89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90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900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9003"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9004"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9009" name="Text Box 17"/>
          <p:cNvSpPr txBox="1">
            <a:spLocks noChangeArrowheads="1"/>
          </p:cNvSpPr>
          <p:nvPr/>
        </p:nvSpPr>
        <p:spPr bwMode="auto">
          <a:xfrm>
            <a:off x="7073900" y="1157288"/>
            <a:ext cx="1098634" cy="400110"/>
          </a:xfrm>
          <a:prstGeom prst="rect">
            <a:avLst/>
          </a:prstGeom>
          <a:noFill/>
          <a:ln w="9525">
            <a:noFill/>
            <a:miter lim="800000"/>
            <a:headEnd/>
            <a:tailEnd/>
          </a:ln>
          <a:effectLst/>
        </p:spPr>
        <p:txBody>
          <a:bodyPr wrap="none">
            <a:spAutoFit/>
          </a:bodyPr>
          <a:lstStyle/>
          <a:p>
            <a:r>
              <a:rPr lang="en-US" sz="2000" b="1" dirty="0">
                <a:solidFill>
                  <a:srgbClr val="FF0000"/>
                </a:solidFill>
              </a:rPr>
              <a:t>Pituitary</a:t>
            </a:r>
          </a:p>
        </p:txBody>
      </p:sp>
      <p:sp>
        <p:nvSpPr>
          <p:cNvPr id="1109010" name="Line 18"/>
          <p:cNvSpPr>
            <a:spLocks noChangeShapeType="1"/>
          </p:cNvSpPr>
          <p:nvPr/>
        </p:nvSpPr>
        <p:spPr bwMode="auto">
          <a:xfrm>
            <a:off x="6629400" y="1066800"/>
            <a:ext cx="457200" cy="228600"/>
          </a:xfrm>
          <a:prstGeom prst="line">
            <a:avLst/>
          </a:prstGeom>
          <a:noFill/>
          <a:ln w="9525">
            <a:solidFill>
              <a:schemeClr val="tx1"/>
            </a:solidFill>
            <a:round/>
            <a:headEnd/>
            <a:tailEnd/>
          </a:ln>
          <a:effectLst/>
        </p:spPr>
        <p:txBody>
          <a:bodyPr wrap="none" anchor="ctr">
            <a:spAutoFit/>
          </a:bodyPr>
          <a:lstStyle/>
          <a:p>
            <a:endParaRPr lang="en-US"/>
          </a:p>
        </p:txBody>
      </p:sp>
      <p:pic>
        <p:nvPicPr>
          <p:cNvPr id="1109011"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8997"/>
                                        </p:tgtEl>
                                        <p:attrNameLst>
                                          <p:attrName>style.visibility</p:attrName>
                                        </p:attrNameLst>
                                      </p:cBhvr>
                                      <p:to>
                                        <p:strVal val="visible"/>
                                      </p:to>
                                    </p:set>
                                    <p:animEffect transition="in" filter="box(out)">
                                      <p:cBhvr>
                                        <p:cTn id="7" dur="500"/>
                                        <p:tgtEl>
                                          <p:spTgt spid="1108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0019" name="Rectangle 3"/>
          <p:cNvSpPr>
            <a:spLocks noChangeArrowheads="1"/>
          </p:cNvSpPr>
          <p:nvPr/>
        </p:nvSpPr>
        <p:spPr bwMode="auto">
          <a:xfrm>
            <a:off x="457200" y="16002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chemicals secreted by endocrine glands into the bloodstream are called hormones.</a:t>
            </a:r>
            <a:endParaRPr lang="en-US" sz="3200">
              <a:solidFill>
                <a:srgbClr val="FF0066"/>
              </a:solidFill>
            </a:endParaRPr>
          </a:p>
        </p:txBody>
      </p:sp>
      <p:sp>
        <p:nvSpPr>
          <p:cNvPr id="111002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100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00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00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00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00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002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002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0029" name="Rectangle 13"/>
          <p:cNvSpPr>
            <a:spLocks noChangeArrowheads="1"/>
          </p:cNvSpPr>
          <p:nvPr/>
        </p:nvSpPr>
        <p:spPr bwMode="auto">
          <a:xfrm>
            <a:off x="457200" y="3048000"/>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Hormones convey information to other cells in your body, giving them instructions regarding your metabolism, growth, development, and behavior.</a:t>
            </a:r>
          </a:p>
        </p:txBody>
      </p:sp>
      <p:pic>
        <p:nvPicPr>
          <p:cNvPr id="11100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0029"/>
                                        </p:tgtEl>
                                        <p:attrNameLst>
                                          <p:attrName>style.visibility</p:attrName>
                                        </p:attrNameLst>
                                      </p:cBhvr>
                                      <p:to>
                                        <p:strVal val="visible"/>
                                      </p:to>
                                    </p:set>
                                    <p:animEffect transition="in" filter="box(out)">
                                      <p:cBhvr>
                                        <p:cTn id="7" dur="500"/>
                                        <p:tgtEl>
                                          <p:spTgt spid="111002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0021"/>
                                        </p:tgtEl>
                                        <p:attrNameLst>
                                          <p:attrName>style.visibility</p:attrName>
                                        </p:attrNameLst>
                                      </p:cBhvr>
                                      <p:to>
                                        <p:strVal val="visible"/>
                                      </p:to>
                                    </p:set>
                                    <p:animEffect transition="in" filter="box(out)">
                                      <p:cBhvr>
                                        <p:cTn id="11" dur="500"/>
                                        <p:tgtEl>
                                          <p:spTgt spid="111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9" grpId="0"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917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59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59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59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59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59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591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591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59182" name="Rectangle 14"/>
          <p:cNvSpPr>
            <a:spLocks noChangeArrowheads="1"/>
          </p:cNvSpPr>
          <p:nvPr/>
        </p:nvSpPr>
        <p:spPr bwMode="auto">
          <a:xfrm>
            <a:off x="457200" y="1584325"/>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Once released by the glands, the hormones travel in the bloodstream and then attach to specific binding sites found on the plasma membranes, or in the nuclei, of </a:t>
            </a:r>
            <a:r>
              <a:rPr lang="en-US" sz="3200">
                <a:solidFill>
                  <a:srgbClr val="FF0066"/>
                </a:solidFill>
              </a:rPr>
              <a:t>target cells</a:t>
            </a:r>
            <a:r>
              <a:rPr lang="en-US" sz="3200">
                <a:solidFill>
                  <a:schemeClr val="tx1"/>
                </a:solidFill>
              </a:rPr>
              <a:t>.</a:t>
            </a:r>
          </a:p>
        </p:txBody>
      </p:sp>
      <p:sp>
        <p:nvSpPr>
          <p:cNvPr id="1159183" name="Rectangle 15"/>
          <p:cNvSpPr>
            <a:spLocks noChangeArrowheads="1"/>
          </p:cNvSpPr>
          <p:nvPr/>
        </p:nvSpPr>
        <p:spPr bwMode="auto">
          <a:xfrm>
            <a:off x="457200" y="3908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These binding sites on cells are called </a:t>
            </a:r>
            <a:r>
              <a:rPr lang="en-US" sz="3200">
                <a:solidFill>
                  <a:srgbClr val="FF0066"/>
                </a:solidFill>
              </a:rPr>
              <a:t>receptors</a:t>
            </a:r>
            <a:r>
              <a:rPr lang="en-US" sz="3200">
                <a:solidFill>
                  <a:schemeClr val="tx1"/>
                </a:solidFill>
              </a:rPr>
              <a:t>.</a:t>
            </a:r>
            <a:endParaRPr lang="en-US" sz="3200">
              <a:solidFill>
                <a:srgbClr val="FF0066"/>
              </a:solidFill>
            </a:endParaRPr>
          </a:p>
        </p:txBody>
      </p:sp>
      <p:pic>
        <p:nvPicPr>
          <p:cNvPr id="1159184" name="Picture 16" descr="audio image blue">
            <a:hlinkClick r:id="" action="ppaction://noaction">
              <a:snd r:embed="rId10" name="35-target cells.WAV"/>
            </a:hlinkClick>
          </p:cNvPr>
          <p:cNvPicPr>
            <a:picLocks noChangeAspect="1" noChangeArrowheads="1"/>
          </p:cNvPicPr>
          <p:nvPr/>
        </p:nvPicPr>
        <p:blipFill>
          <a:blip r:embed="rId11" cstate="print"/>
          <a:srcRect/>
          <a:stretch>
            <a:fillRect/>
          </a:stretch>
        </p:blipFill>
        <p:spPr bwMode="auto">
          <a:xfrm>
            <a:off x="8001000" y="2971800"/>
            <a:ext cx="354013" cy="354013"/>
          </a:xfrm>
          <a:prstGeom prst="rect">
            <a:avLst/>
          </a:prstGeom>
          <a:noFill/>
        </p:spPr>
      </p:pic>
      <p:pic>
        <p:nvPicPr>
          <p:cNvPr id="1159185" name="Picture 17" descr="audio image blue">
            <a:hlinkClick r:id="" action="ppaction://noaction">
              <a:snd r:embed="rId12" name="35-receptors.WAV"/>
            </a:hlinkClick>
          </p:cNvPr>
          <p:cNvPicPr>
            <a:picLocks noChangeAspect="1" noChangeArrowheads="1"/>
          </p:cNvPicPr>
          <p:nvPr/>
        </p:nvPicPr>
        <p:blipFill>
          <a:blip r:embed="rId11" cstate="print"/>
          <a:srcRect/>
          <a:stretch>
            <a:fillRect/>
          </a:stretch>
        </p:blipFill>
        <p:spPr bwMode="auto">
          <a:xfrm>
            <a:off x="2514600" y="4495800"/>
            <a:ext cx="354013" cy="354013"/>
          </a:xfrm>
          <a:prstGeom prst="rect">
            <a:avLst/>
          </a:prstGeom>
          <a:noFill/>
        </p:spPr>
      </p:pic>
      <p:pic>
        <p:nvPicPr>
          <p:cNvPr id="1159186"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59184"/>
                                        </p:tgtEl>
                                        <p:attrNameLst>
                                          <p:attrName>style.visibility</p:attrName>
                                        </p:attrNameLst>
                                      </p:cBhvr>
                                      <p:to>
                                        <p:strVal val="visible"/>
                                      </p:to>
                                    </p:set>
                                    <p:animEffect transition="in" filter="box(out)">
                                      <p:cBhvr>
                                        <p:cTn id="7" dur="500"/>
                                        <p:tgtEl>
                                          <p:spTgt spid="11591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59183"/>
                                        </p:tgtEl>
                                        <p:attrNameLst>
                                          <p:attrName>style.visibility</p:attrName>
                                        </p:attrNameLst>
                                      </p:cBhvr>
                                      <p:to>
                                        <p:strVal val="visible"/>
                                      </p:to>
                                    </p:set>
                                    <p:animEffect transition="in" filter="box(out)">
                                      <p:cBhvr>
                                        <p:cTn id="12" dur="500"/>
                                        <p:tgtEl>
                                          <p:spTgt spid="11591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159185"/>
                                        </p:tgtEl>
                                        <p:attrNameLst>
                                          <p:attrName>style.visibility</p:attrName>
                                        </p:attrNameLst>
                                      </p:cBhvr>
                                      <p:to>
                                        <p:strVal val="visible"/>
                                      </p:to>
                                    </p:set>
                                    <p:animEffect transition="in" filter="box(out)">
                                      <p:cBhvr>
                                        <p:cTn id="17" dur="500"/>
                                        <p:tgtEl>
                                          <p:spTgt spid="11591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59173"/>
                                        </p:tgtEl>
                                        <p:attrNameLst>
                                          <p:attrName>style.visibility</p:attrName>
                                        </p:attrNameLst>
                                      </p:cBhvr>
                                      <p:to>
                                        <p:strVal val="visible"/>
                                      </p:to>
                                    </p:set>
                                    <p:animEffect transition="in" filter="box(out)">
                                      <p:cBhvr>
                                        <p:cTn id="21" dur="500"/>
                                        <p:tgtEl>
                                          <p:spTgt spid="1159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8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Text books-anatomy and physiology</a:t>
            </a:r>
          </a:p>
          <a:p>
            <a:r>
              <a:rPr lang="en-US" dirty="0" smtClean="0"/>
              <a:t>resource books</a:t>
            </a:r>
          </a:p>
          <a:p>
            <a:r>
              <a:rPr lang="en-US" dirty="0" smtClean="0"/>
              <a:t>Internet- if you have a question about a websites reliability, ASK!</a:t>
            </a:r>
          </a:p>
          <a:p>
            <a:r>
              <a:rPr lang="en-US" dirty="0" smtClean="0"/>
              <a:t>Homeostasis?</a:t>
            </a:r>
            <a:endParaRPr lang="en-US" dirty="0"/>
          </a:p>
        </p:txBody>
      </p:sp>
      <p:sp>
        <p:nvSpPr>
          <p:cNvPr id="3" name="Title 2"/>
          <p:cNvSpPr>
            <a:spLocks noGrp="1"/>
          </p:cNvSpPr>
          <p:nvPr>
            <p:ph type="title"/>
          </p:nvPr>
        </p:nvSpPr>
        <p:spPr/>
        <p:txBody>
          <a:bodyPr/>
          <a:lstStyle/>
          <a:p>
            <a:r>
              <a:rPr lang="en-US" dirty="0" smtClean="0">
                <a:solidFill>
                  <a:schemeClr val="tx1"/>
                </a:solidFill>
              </a:rPr>
              <a:t>Where to get your information?</a:t>
            </a:r>
            <a:endParaRPr lang="en-US" dirty="0">
              <a:solidFill>
                <a:schemeClr val="tx1"/>
              </a:solidFill>
            </a:endParaRPr>
          </a:p>
        </p:txBody>
      </p:sp>
    </p:spTree>
    <p:extLst>
      <p:ext uri="{BB962C8B-B14F-4D97-AF65-F5344CB8AC3E}">
        <p14:creationId xmlns="" xmlns:p14="http://schemas.microsoft.com/office/powerpoint/2010/main" val="29461779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2067" name="Rectangle 3"/>
          <p:cNvSpPr>
            <a:spLocks noChangeArrowheads="1"/>
          </p:cNvSpPr>
          <p:nvPr/>
        </p:nvSpPr>
        <p:spPr bwMode="auto">
          <a:xfrm>
            <a:off x="457200" y="1524000"/>
            <a:ext cx="8153400" cy="1077218"/>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Human </a:t>
            </a:r>
            <a:r>
              <a:rPr lang="en-US" sz="3200" dirty="0" smtClean="0">
                <a:solidFill>
                  <a:schemeClr val="tx1"/>
                </a:solidFill>
              </a:rPr>
              <a:t>Growth </a:t>
            </a:r>
            <a:r>
              <a:rPr lang="en-US" sz="3200" dirty="0"/>
              <a:t>H</a:t>
            </a:r>
            <a:r>
              <a:rPr lang="en-US" sz="3200" dirty="0" smtClean="0">
                <a:solidFill>
                  <a:schemeClr val="tx1"/>
                </a:solidFill>
              </a:rPr>
              <a:t>ormone </a:t>
            </a:r>
            <a:r>
              <a:rPr lang="en-US" sz="3200" dirty="0">
                <a:solidFill>
                  <a:schemeClr val="tx1"/>
                </a:solidFill>
              </a:rPr>
              <a:t>(</a:t>
            </a:r>
            <a:r>
              <a:rPr lang="en-US" sz="3200" dirty="0" err="1">
                <a:solidFill>
                  <a:schemeClr val="tx1"/>
                </a:solidFill>
              </a:rPr>
              <a:t>hGH</a:t>
            </a:r>
            <a:r>
              <a:rPr lang="en-US" sz="3200" dirty="0">
                <a:solidFill>
                  <a:schemeClr val="tx1"/>
                </a:solidFill>
              </a:rPr>
              <a:t>) is a good example of an endocrine system hormone.</a:t>
            </a:r>
            <a:endParaRPr lang="en-US" sz="3200" dirty="0">
              <a:solidFill>
                <a:srgbClr val="FF0066"/>
              </a:solidFill>
            </a:endParaRPr>
          </a:p>
        </p:txBody>
      </p:sp>
      <p:sp>
        <p:nvSpPr>
          <p:cNvPr id="111206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120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20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20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20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207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207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207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2077" name="Rectangle 13"/>
          <p:cNvSpPr>
            <a:spLocks noChangeArrowheads="1"/>
          </p:cNvSpPr>
          <p:nvPr/>
        </p:nvSpPr>
        <p:spPr bwMode="auto">
          <a:xfrm>
            <a:off x="457200" y="30670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your body is actively growing, blood glucose levels are slightly lowered as the growing cells use up the sugar.</a:t>
            </a:r>
          </a:p>
        </p:txBody>
      </p:sp>
      <p:pic>
        <p:nvPicPr>
          <p:cNvPr id="111207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2077"/>
                                        </p:tgtEl>
                                        <p:attrNameLst>
                                          <p:attrName>style.visibility</p:attrName>
                                        </p:attrNameLst>
                                      </p:cBhvr>
                                      <p:to>
                                        <p:strVal val="visible"/>
                                      </p:to>
                                    </p:set>
                                    <p:animEffect transition="in" filter="box(out)">
                                      <p:cBhvr>
                                        <p:cTn id="7" dur="500"/>
                                        <p:tgtEl>
                                          <p:spTgt spid="11120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2069"/>
                                        </p:tgtEl>
                                        <p:attrNameLst>
                                          <p:attrName>style.visibility</p:attrName>
                                        </p:attrNameLst>
                                      </p:cBhvr>
                                      <p:to>
                                        <p:strVal val="visible"/>
                                      </p:to>
                                    </p:set>
                                    <p:animEffect transition="in" filter="box(out)">
                                      <p:cBhvr>
                                        <p:cTn id="11" dur="500"/>
                                        <p:tgtEl>
                                          <p:spTgt spid="111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77" grpId="0" autoUpdateAnimBg="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68" name="Picture 24" descr="fig"/>
          <p:cNvPicPr>
            <a:picLocks noChangeAspect="1" noChangeArrowheads="1"/>
          </p:cNvPicPr>
          <p:nvPr/>
        </p:nvPicPr>
        <p:blipFill>
          <a:blip r:embed="rId2" cstate="print"/>
          <a:srcRect/>
          <a:stretch>
            <a:fillRect/>
          </a:stretch>
        </p:blipFill>
        <p:spPr bwMode="auto">
          <a:xfrm>
            <a:off x="2743200" y="609600"/>
            <a:ext cx="4246562" cy="5257800"/>
          </a:xfrm>
          <a:prstGeom prst="rect">
            <a:avLst/>
          </a:prstGeom>
          <a:noFill/>
        </p:spPr>
      </p:pic>
      <p:sp>
        <p:nvSpPr>
          <p:cNvPr id="11581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8148" name="Rectangle 4"/>
          <p:cNvSpPr>
            <a:spLocks noChangeArrowheads="1"/>
          </p:cNvSpPr>
          <p:nvPr/>
        </p:nvSpPr>
        <p:spPr bwMode="auto">
          <a:xfrm>
            <a:off x="533400" y="1136650"/>
            <a:ext cx="28956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58155"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58156"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58160" name="Text Box 16"/>
          <p:cNvSpPr txBox="1">
            <a:spLocks noChangeArrowheads="1"/>
          </p:cNvSpPr>
          <p:nvPr/>
        </p:nvSpPr>
        <p:spPr bwMode="auto">
          <a:xfrm>
            <a:off x="4419600" y="646113"/>
            <a:ext cx="3148554" cy="400110"/>
          </a:xfrm>
          <a:prstGeom prst="rect">
            <a:avLst/>
          </a:prstGeom>
          <a:noFill/>
          <a:ln w="9525">
            <a:noFill/>
            <a:miter lim="800000"/>
            <a:headEnd/>
            <a:tailEnd/>
          </a:ln>
          <a:effectLst/>
        </p:spPr>
        <p:txBody>
          <a:bodyPr wrap="none">
            <a:spAutoFit/>
          </a:bodyPr>
          <a:lstStyle/>
          <a:p>
            <a:r>
              <a:rPr lang="en-US" sz="2000" b="1" dirty="0">
                <a:solidFill>
                  <a:srgbClr val="FF0000"/>
                </a:solidFill>
              </a:rPr>
              <a:t>Low blood sugar is detected</a:t>
            </a:r>
          </a:p>
        </p:txBody>
      </p:sp>
      <p:sp>
        <p:nvSpPr>
          <p:cNvPr id="1158161" name="Text Box 17"/>
          <p:cNvSpPr txBox="1">
            <a:spLocks noChangeArrowheads="1"/>
          </p:cNvSpPr>
          <p:nvPr/>
        </p:nvSpPr>
        <p:spPr bwMode="auto">
          <a:xfrm>
            <a:off x="5562600" y="990600"/>
            <a:ext cx="2362200" cy="1015663"/>
          </a:xfrm>
          <a:prstGeom prst="rect">
            <a:avLst/>
          </a:prstGeom>
          <a:noFill/>
          <a:ln w="9525">
            <a:noFill/>
            <a:miter lim="800000"/>
            <a:headEnd/>
            <a:tailEnd/>
          </a:ln>
          <a:effectLst/>
        </p:spPr>
        <p:txBody>
          <a:bodyPr>
            <a:spAutoFit/>
          </a:bodyPr>
          <a:lstStyle/>
          <a:p>
            <a:r>
              <a:rPr lang="en-US" sz="2000" b="1" dirty="0">
                <a:solidFill>
                  <a:srgbClr val="FF0000"/>
                </a:solidFill>
              </a:rPr>
              <a:t>Hypothalamus stimulates pituitary to release </a:t>
            </a:r>
            <a:r>
              <a:rPr lang="en-US" sz="2000" b="1" dirty="0" err="1">
                <a:solidFill>
                  <a:srgbClr val="FF0000"/>
                </a:solidFill>
              </a:rPr>
              <a:t>hGH</a:t>
            </a:r>
            <a:endParaRPr lang="en-US" sz="2000" b="1" dirty="0">
              <a:solidFill>
                <a:srgbClr val="FF0000"/>
              </a:solidFill>
            </a:endParaRPr>
          </a:p>
        </p:txBody>
      </p:sp>
      <p:sp>
        <p:nvSpPr>
          <p:cNvPr id="1158162" name="Text Box 18"/>
          <p:cNvSpPr txBox="1">
            <a:spLocks noChangeArrowheads="1"/>
          </p:cNvSpPr>
          <p:nvPr/>
        </p:nvSpPr>
        <p:spPr bwMode="auto">
          <a:xfrm>
            <a:off x="5803900" y="3187700"/>
            <a:ext cx="1155700" cy="366713"/>
          </a:xfrm>
          <a:prstGeom prst="rect">
            <a:avLst/>
          </a:prstGeom>
          <a:noFill/>
          <a:ln w="9525">
            <a:noFill/>
            <a:miter lim="800000"/>
            <a:headEnd/>
            <a:tailEnd/>
          </a:ln>
          <a:effectLst/>
        </p:spPr>
        <p:txBody>
          <a:bodyPr wrap="none">
            <a:spAutoFit/>
          </a:bodyPr>
          <a:lstStyle/>
          <a:p>
            <a:r>
              <a:rPr lang="en-US" sz="2000" b="1">
                <a:solidFill>
                  <a:schemeClr val="tx1"/>
                </a:solidFill>
              </a:rPr>
              <a:t>Pituitary</a:t>
            </a:r>
          </a:p>
        </p:txBody>
      </p:sp>
      <p:sp>
        <p:nvSpPr>
          <p:cNvPr id="1158163" name="Text Box 19"/>
          <p:cNvSpPr txBox="1">
            <a:spLocks noChangeArrowheads="1"/>
          </p:cNvSpPr>
          <p:nvPr/>
        </p:nvSpPr>
        <p:spPr bwMode="auto">
          <a:xfrm>
            <a:off x="4953000" y="4876800"/>
            <a:ext cx="2971800" cy="1323439"/>
          </a:xfrm>
          <a:prstGeom prst="rect">
            <a:avLst/>
          </a:prstGeom>
          <a:noFill/>
          <a:ln w="9525">
            <a:noFill/>
            <a:miter lim="800000"/>
            <a:headEnd/>
            <a:tailEnd/>
          </a:ln>
          <a:effectLst/>
        </p:spPr>
        <p:txBody>
          <a:bodyPr>
            <a:spAutoFit/>
          </a:bodyPr>
          <a:lstStyle/>
          <a:p>
            <a:r>
              <a:rPr lang="en-US" sz="2000" b="1" dirty="0" err="1">
                <a:solidFill>
                  <a:srgbClr val="FF0000"/>
                </a:solidFill>
              </a:rPr>
              <a:t>hGH</a:t>
            </a:r>
            <a:r>
              <a:rPr lang="en-US" sz="2000" b="1" dirty="0">
                <a:solidFill>
                  <a:srgbClr val="FF0000"/>
                </a:solidFill>
              </a:rPr>
              <a:t> stimulates liver to convert glycogen into glucose and releases glucose into blood</a:t>
            </a:r>
          </a:p>
        </p:txBody>
      </p:sp>
      <p:sp>
        <p:nvSpPr>
          <p:cNvPr id="1158164" name="Text Box 20"/>
          <p:cNvSpPr txBox="1">
            <a:spLocks noChangeArrowheads="1"/>
          </p:cNvSpPr>
          <p:nvPr/>
        </p:nvSpPr>
        <p:spPr bwMode="auto">
          <a:xfrm>
            <a:off x="152400" y="3124200"/>
            <a:ext cx="2667000" cy="1465263"/>
          </a:xfrm>
          <a:prstGeom prst="rect">
            <a:avLst/>
          </a:prstGeom>
          <a:noFill/>
          <a:ln w="9525">
            <a:noFill/>
            <a:miter lim="800000"/>
            <a:headEnd/>
            <a:tailEnd/>
          </a:ln>
          <a:effectLst/>
        </p:spPr>
        <p:txBody>
          <a:bodyPr>
            <a:spAutoFit/>
          </a:bodyPr>
          <a:lstStyle/>
          <a:p>
            <a:r>
              <a:rPr lang="en-US" sz="2000" b="1" dirty="0">
                <a:solidFill>
                  <a:schemeClr val="tx1"/>
                </a:solidFill>
              </a:rPr>
              <a:t>Increased sugar in blood signals back to hypothalamus to slow stimulation of pituitary</a:t>
            </a:r>
          </a:p>
        </p:txBody>
      </p:sp>
    </p:spTree>
  </p:cSld>
  <p:clrMapOvr>
    <a:masterClrMapping/>
  </p:clrMapOvr>
  <p:transition>
    <p:zoom/>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3091" name="Rectangle 3"/>
          <p:cNvSpPr>
            <a:spLocks noChangeArrowheads="1"/>
          </p:cNvSpPr>
          <p:nvPr/>
        </p:nvSpPr>
        <p:spPr bwMode="auto">
          <a:xfrm>
            <a:off x="457200" y="1570038"/>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Regulation of the endocrine system is controlled most often through one type of internal feedback mechanism called a </a:t>
            </a:r>
            <a:r>
              <a:rPr lang="en-US" sz="3000" dirty="0">
                <a:solidFill>
                  <a:srgbClr val="FF0066"/>
                </a:solidFill>
              </a:rPr>
              <a:t>negative feedback system.</a:t>
            </a:r>
          </a:p>
        </p:txBody>
      </p:sp>
      <p:sp>
        <p:nvSpPr>
          <p:cNvPr id="111309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Negative Feedback Control</a:t>
            </a:r>
            <a:endParaRPr lang="en-US" sz="4000" b="1">
              <a:solidFill>
                <a:srgbClr val="FFFF00"/>
              </a:solidFill>
            </a:endParaRPr>
          </a:p>
        </p:txBody>
      </p:sp>
      <p:pic>
        <p:nvPicPr>
          <p:cNvPr id="111309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30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30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30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309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309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310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3101" name="Rectangle 13"/>
          <p:cNvSpPr>
            <a:spLocks noChangeArrowheads="1"/>
          </p:cNvSpPr>
          <p:nvPr/>
        </p:nvSpPr>
        <p:spPr bwMode="auto">
          <a:xfrm>
            <a:off x="457200" y="3048000"/>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In a negative feedback system, the hormones, or their effects, are fed back to inhibit the original signal.</a:t>
            </a:r>
          </a:p>
        </p:txBody>
      </p:sp>
      <p:sp>
        <p:nvSpPr>
          <p:cNvPr id="1113102" name="Rectangle 14"/>
          <p:cNvSpPr>
            <a:spLocks noChangeArrowheads="1"/>
          </p:cNvSpPr>
          <p:nvPr/>
        </p:nvSpPr>
        <p:spPr bwMode="auto">
          <a:xfrm>
            <a:off x="457200" y="4492625"/>
            <a:ext cx="8686800" cy="1015663"/>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Once homeostasis is reached, the signal is stopped and the hormone is no longer released.</a:t>
            </a:r>
          </a:p>
        </p:txBody>
      </p:sp>
      <p:pic>
        <p:nvPicPr>
          <p:cNvPr id="1113103" name="Picture 15" descr="audio image blue">
            <a:hlinkClick r:id="" action="ppaction://noaction">
              <a:snd r:embed="rId10" name="35-NegativeFeedbackSys.WAV"/>
            </a:hlinkClick>
          </p:cNvPr>
          <p:cNvPicPr>
            <a:picLocks noChangeAspect="1" noChangeArrowheads="1"/>
          </p:cNvPicPr>
          <p:nvPr/>
        </p:nvPicPr>
        <p:blipFill>
          <a:blip r:embed="rId11" cstate="print"/>
          <a:srcRect/>
          <a:stretch>
            <a:fillRect/>
          </a:stretch>
        </p:blipFill>
        <p:spPr bwMode="auto">
          <a:xfrm>
            <a:off x="8001000" y="2484438"/>
            <a:ext cx="354013" cy="354012"/>
          </a:xfrm>
          <a:prstGeom prst="rect">
            <a:avLst/>
          </a:prstGeom>
          <a:noFill/>
        </p:spPr>
      </p:pic>
      <p:pic>
        <p:nvPicPr>
          <p:cNvPr id="1113104" name="Picture 16"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13103"/>
                                        </p:tgtEl>
                                        <p:attrNameLst>
                                          <p:attrName>style.visibility</p:attrName>
                                        </p:attrNameLst>
                                      </p:cBhvr>
                                      <p:to>
                                        <p:strVal val="visible"/>
                                      </p:to>
                                    </p:set>
                                    <p:animEffect transition="in" filter="box(out)">
                                      <p:cBhvr>
                                        <p:cTn id="7" dur="500"/>
                                        <p:tgtEl>
                                          <p:spTgt spid="11131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3101"/>
                                        </p:tgtEl>
                                        <p:attrNameLst>
                                          <p:attrName>style.visibility</p:attrName>
                                        </p:attrNameLst>
                                      </p:cBhvr>
                                      <p:to>
                                        <p:strVal val="visible"/>
                                      </p:to>
                                    </p:set>
                                    <p:animEffect transition="in" filter="box(out)">
                                      <p:cBhvr>
                                        <p:cTn id="12" dur="500"/>
                                        <p:tgtEl>
                                          <p:spTgt spid="11131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13102"/>
                                        </p:tgtEl>
                                        <p:attrNameLst>
                                          <p:attrName>style.visibility</p:attrName>
                                        </p:attrNameLst>
                                      </p:cBhvr>
                                      <p:to>
                                        <p:strVal val="visible"/>
                                      </p:to>
                                    </p:set>
                                    <p:animEffect transition="in" filter="box(out)">
                                      <p:cBhvr>
                                        <p:cTn id="17" dur="500"/>
                                        <p:tgtEl>
                                          <p:spTgt spid="11131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13093"/>
                                        </p:tgtEl>
                                        <p:attrNameLst>
                                          <p:attrName>style.visibility</p:attrName>
                                        </p:attrNameLst>
                                      </p:cBhvr>
                                      <p:to>
                                        <p:strVal val="visible"/>
                                      </p:to>
                                    </p:set>
                                    <p:animEffect transition="in" filter="box(out)">
                                      <p:cBhvr>
                                        <p:cTn id="21" dur="500"/>
                                        <p:tgtEl>
                                          <p:spTgt spid="111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101" grpId="0" autoUpdateAnimBg="0"/>
      <p:bldP spid="1113102" grpId="0"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4115" name="Rectangle 3"/>
          <p:cNvSpPr>
            <a:spLocks noChangeArrowheads="1"/>
          </p:cNvSpPr>
          <p:nvPr/>
        </p:nvSpPr>
        <p:spPr bwMode="auto">
          <a:xfrm>
            <a:off x="457200" y="1447800"/>
            <a:ext cx="8153400" cy="914400"/>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The majority of endocrine glands operate under negative feedback systems.</a:t>
            </a:r>
            <a:endParaRPr lang="en-US" sz="3000">
              <a:solidFill>
                <a:srgbClr val="FF0066"/>
              </a:solidFill>
            </a:endParaRPr>
          </a:p>
        </p:txBody>
      </p:sp>
      <p:sp>
        <p:nvSpPr>
          <p:cNvPr id="111411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Feedback control of hormones</a:t>
            </a:r>
            <a:endParaRPr lang="en-US" sz="4000" b="1">
              <a:solidFill>
                <a:srgbClr val="FFFF00"/>
              </a:solidFill>
            </a:endParaRPr>
          </a:p>
        </p:txBody>
      </p:sp>
      <p:pic>
        <p:nvPicPr>
          <p:cNvPr id="11141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41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41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41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41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412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412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4125" name="Rectangle 13"/>
          <p:cNvSpPr>
            <a:spLocks noChangeArrowheads="1"/>
          </p:cNvSpPr>
          <p:nvPr/>
        </p:nvSpPr>
        <p:spPr bwMode="auto">
          <a:xfrm>
            <a:off x="457200" y="2514600"/>
            <a:ext cx="7848600" cy="1325563"/>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A gland synthesizes and secretes its hormone, which travels in the blood to target cells where the appropriate response occurs.</a:t>
            </a:r>
          </a:p>
        </p:txBody>
      </p:sp>
      <p:sp>
        <p:nvSpPr>
          <p:cNvPr id="1114126" name="Rectangle 14"/>
          <p:cNvSpPr>
            <a:spLocks noChangeArrowheads="1"/>
          </p:cNvSpPr>
          <p:nvPr/>
        </p:nvSpPr>
        <p:spPr bwMode="auto">
          <a:xfrm>
            <a:off x="457200" y="4038600"/>
            <a:ext cx="7848600" cy="1736725"/>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Information regarding the hormone level or its effect on target cells is fed back, usually to the hypothalamus or pituitary gland, to regulate the gland’s production of the hormone.</a:t>
            </a:r>
          </a:p>
        </p:txBody>
      </p:sp>
      <p:pic>
        <p:nvPicPr>
          <p:cNvPr id="1114127"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4125"/>
                                        </p:tgtEl>
                                        <p:attrNameLst>
                                          <p:attrName>style.visibility</p:attrName>
                                        </p:attrNameLst>
                                      </p:cBhvr>
                                      <p:to>
                                        <p:strVal val="visible"/>
                                      </p:to>
                                    </p:set>
                                    <p:animEffect transition="in" filter="box(out)">
                                      <p:cBhvr>
                                        <p:cTn id="7" dur="500"/>
                                        <p:tgtEl>
                                          <p:spTgt spid="11141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4126"/>
                                        </p:tgtEl>
                                        <p:attrNameLst>
                                          <p:attrName>style.visibility</p:attrName>
                                        </p:attrNameLst>
                                      </p:cBhvr>
                                      <p:to>
                                        <p:strVal val="visible"/>
                                      </p:to>
                                    </p:set>
                                    <p:animEffect transition="in" filter="box(out)">
                                      <p:cBhvr>
                                        <p:cTn id="12" dur="500"/>
                                        <p:tgtEl>
                                          <p:spTgt spid="11141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4117"/>
                                        </p:tgtEl>
                                        <p:attrNameLst>
                                          <p:attrName>style.visibility</p:attrName>
                                        </p:attrNameLst>
                                      </p:cBhvr>
                                      <p:to>
                                        <p:strVal val="visible"/>
                                      </p:to>
                                    </p:set>
                                    <p:animEffect transition="in" filter="box(out)">
                                      <p:cBhvr>
                                        <p:cTn id="16" dur="500"/>
                                        <p:tgtEl>
                                          <p:spTgt spid="111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25" grpId="0" autoUpdateAnimBg="0"/>
      <p:bldP spid="1114126" grpId="0"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51" name="Picture 15" descr="fig"/>
          <p:cNvPicPr>
            <a:picLocks noChangeAspect="1" noChangeArrowheads="1"/>
          </p:cNvPicPr>
          <p:nvPr/>
        </p:nvPicPr>
        <p:blipFill>
          <a:blip r:embed="rId2" cstate="print"/>
          <a:srcRect/>
          <a:stretch>
            <a:fillRect/>
          </a:stretch>
        </p:blipFill>
        <p:spPr bwMode="auto">
          <a:xfrm>
            <a:off x="5334000" y="685800"/>
            <a:ext cx="2971800" cy="5257800"/>
          </a:xfrm>
          <a:prstGeom prst="rect">
            <a:avLst/>
          </a:prstGeom>
          <a:noFill/>
        </p:spPr>
      </p:pic>
      <p:sp>
        <p:nvSpPr>
          <p:cNvPr id="111513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5139" name="Rectangle 3"/>
          <p:cNvSpPr>
            <a:spLocks noChangeArrowheads="1"/>
          </p:cNvSpPr>
          <p:nvPr/>
        </p:nvSpPr>
        <p:spPr bwMode="auto">
          <a:xfrm>
            <a:off x="762000" y="1981200"/>
            <a:ext cx="4038600" cy="35972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hypothalamus, which is able to sense the concentration of water in your blood, determines when your body is dehydrated.</a:t>
            </a:r>
            <a:endParaRPr lang="en-US" sz="3200">
              <a:solidFill>
                <a:srgbClr val="FF0066"/>
              </a:solidFill>
            </a:endParaRPr>
          </a:p>
        </p:txBody>
      </p:sp>
      <p:sp>
        <p:nvSpPr>
          <p:cNvPr id="1115140" name="Rectangle 4"/>
          <p:cNvSpPr>
            <a:spLocks noChangeArrowheads="1"/>
          </p:cNvSpPr>
          <p:nvPr/>
        </p:nvSpPr>
        <p:spPr bwMode="auto">
          <a:xfrm>
            <a:off x="609600" y="831850"/>
            <a:ext cx="55626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51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151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151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151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151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1514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1514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15152" name="Text Box 16"/>
          <p:cNvSpPr txBox="1">
            <a:spLocks noChangeArrowheads="1"/>
          </p:cNvSpPr>
          <p:nvPr/>
        </p:nvSpPr>
        <p:spPr bwMode="auto">
          <a:xfrm>
            <a:off x="6781800" y="776288"/>
            <a:ext cx="1776413" cy="366712"/>
          </a:xfrm>
          <a:prstGeom prst="rect">
            <a:avLst/>
          </a:prstGeom>
          <a:noFill/>
          <a:ln w="9525">
            <a:noFill/>
            <a:miter lim="800000"/>
            <a:headEnd/>
            <a:tailEnd/>
          </a:ln>
          <a:effectLst/>
        </p:spPr>
        <p:txBody>
          <a:bodyPr wrap="none">
            <a:spAutoFit/>
          </a:bodyPr>
          <a:lstStyle/>
          <a:p>
            <a:r>
              <a:rPr lang="en-US" sz="2000" b="1">
                <a:solidFill>
                  <a:schemeClr val="tx1"/>
                </a:solidFill>
              </a:rPr>
              <a:t>Hypothalamus</a:t>
            </a:r>
          </a:p>
        </p:txBody>
      </p:sp>
      <p:sp>
        <p:nvSpPr>
          <p:cNvPr id="1115153" name="Line 17"/>
          <p:cNvSpPr>
            <a:spLocks noChangeShapeType="1"/>
          </p:cNvSpPr>
          <p:nvPr/>
        </p:nvSpPr>
        <p:spPr bwMode="auto">
          <a:xfrm flipV="1">
            <a:off x="63246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15154" name="Picture 18"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15141"/>
                                        </p:tgtEl>
                                        <p:attrNameLst>
                                          <p:attrName>style.visibility</p:attrName>
                                        </p:attrNameLst>
                                      </p:cBhvr>
                                      <p:to>
                                        <p:strVal val="visible"/>
                                      </p:to>
                                    </p:set>
                                    <p:animEffect transition="in" filter="box(out)">
                                      <p:cBhvr>
                                        <p:cTn id="7" dur="500"/>
                                        <p:tgtEl>
                                          <p:spTgt spid="111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6163" name="Rectangle 3"/>
          <p:cNvSpPr>
            <a:spLocks noChangeArrowheads="1"/>
          </p:cNvSpPr>
          <p:nvPr/>
        </p:nvSpPr>
        <p:spPr bwMode="auto">
          <a:xfrm>
            <a:off x="457200" y="1447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it stimulates the pituitary gland to release antidiuretic (AN tih di yuh reh tihk) hormone (ADH).</a:t>
            </a:r>
            <a:endParaRPr lang="en-US" sz="3200">
              <a:solidFill>
                <a:srgbClr val="FF0066"/>
              </a:solidFill>
            </a:endParaRPr>
          </a:p>
        </p:txBody>
      </p:sp>
      <p:sp>
        <p:nvSpPr>
          <p:cNvPr id="1116164"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6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6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6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6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6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6171"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6172"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6173" name="Rectangle 13"/>
          <p:cNvSpPr>
            <a:spLocks noChangeArrowheads="1"/>
          </p:cNvSpPr>
          <p:nvPr/>
        </p:nvSpPr>
        <p:spPr bwMode="auto">
          <a:xfrm>
            <a:off x="457200" y="3048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ADH reduces the amount of water in your urine.</a:t>
            </a:r>
          </a:p>
        </p:txBody>
      </p:sp>
      <p:sp>
        <p:nvSpPr>
          <p:cNvPr id="1116174" name="Rectangle 14"/>
          <p:cNvSpPr>
            <a:spLocks noChangeArrowheads="1"/>
          </p:cNvSpPr>
          <p:nvPr/>
        </p:nvSpPr>
        <p:spPr bwMode="auto">
          <a:xfrm>
            <a:off x="457200" y="4267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binds to receptors in kidney cells, promoting the reabsorption of water and reducing the amount of water excreted in urine.</a:t>
            </a:r>
          </a:p>
        </p:txBody>
      </p:sp>
      <p:pic>
        <p:nvPicPr>
          <p:cNvPr id="1116175"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6173"/>
                                        </p:tgtEl>
                                        <p:attrNameLst>
                                          <p:attrName>style.visibility</p:attrName>
                                        </p:attrNameLst>
                                      </p:cBhvr>
                                      <p:to>
                                        <p:strVal val="visible"/>
                                      </p:to>
                                    </p:set>
                                    <p:animEffect transition="in" filter="box(out)">
                                      <p:cBhvr>
                                        <p:cTn id="7" dur="500"/>
                                        <p:tgtEl>
                                          <p:spTgt spid="11161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6174"/>
                                        </p:tgtEl>
                                        <p:attrNameLst>
                                          <p:attrName>style.visibility</p:attrName>
                                        </p:attrNameLst>
                                      </p:cBhvr>
                                      <p:to>
                                        <p:strVal val="visible"/>
                                      </p:to>
                                    </p:set>
                                    <p:animEffect transition="in" filter="box(out)">
                                      <p:cBhvr>
                                        <p:cTn id="12" dur="500"/>
                                        <p:tgtEl>
                                          <p:spTgt spid="111617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6165"/>
                                        </p:tgtEl>
                                        <p:attrNameLst>
                                          <p:attrName>style.visibility</p:attrName>
                                        </p:attrNameLst>
                                      </p:cBhvr>
                                      <p:to>
                                        <p:strVal val="visible"/>
                                      </p:to>
                                    </p:set>
                                    <p:animEffect transition="in" filter="box(out)">
                                      <p:cBhvr>
                                        <p:cTn id="16"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73" grpId="0" autoUpdateAnimBg="0"/>
      <p:bldP spid="1116174" grpId="0" autoUpdateAnimBg="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7187"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Information about blood water levels is constantly fed back to the hypothalamus so it can regulate the pituitary’s release of ADH.</a:t>
            </a:r>
            <a:endParaRPr lang="en-US" sz="3200">
              <a:solidFill>
                <a:srgbClr val="FF0066"/>
              </a:solidFill>
            </a:endParaRPr>
          </a:p>
        </p:txBody>
      </p:sp>
      <p:sp>
        <p:nvSpPr>
          <p:cNvPr id="111718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7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7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7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7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7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719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719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7197" name="Rectangle 13"/>
          <p:cNvSpPr>
            <a:spLocks noChangeArrowheads="1"/>
          </p:cNvSpPr>
          <p:nvPr/>
        </p:nvSpPr>
        <p:spPr bwMode="auto">
          <a:xfrm>
            <a:off x="457200" y="3851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If the body becomes overhydrated, the hypothalamus stops stimulating release of </a:t>
            </a:r>
            <a:br>
              <a:rPr lang="en-US" sz="3200">
                <a:solidFill>
                  <a:schemeClr val="tx1"/>
                </a:solidFill>
              </a:rPr>
            </a:br>
            <a:r>
              <a:rPr lang="en-US" sz="3200">
                <a:solidFill>
                  <a:schemeClr val="tx1"/>
                </a:solidFill>
              </a:rPr>
              <a:t>ADH</a:t>
            </a:r>
          </a:p>
        </p:txBody>
      </p:sp>
      <p:pic>
        <p:nvPicPr>
          <p:cNvPr id="111719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7197"/>
                                        </p:tgtEl>
                                        <p:attrNameLst>
                                          <p:attrName>style.visibility</p:attrName>
                                        </p:attrNameLst>
                                      </p:cBhvr>
                                      <p:to>
                                        <p:strVal val="visible"/>
                                      </p:to>
                                    </p:set>
                                    <p:animEffect transition="in" filter="box(out)">
                                      <p:cBhvr>
                                        <p:cTn id="7" dur="500"/>
                                        <p:tgtEl>
                                          <p:spTgt spid="11171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7189"/>
                                        </p:tgtEl>
                                        <p:attrNameLst>
                                          <p:attrName>style.visibility</p:attrName>
                                        </p:attrNameLst>
                                      </p:cBhvr>
                                      <p:to>
                                        <p:strVal val="visible"/>
                                      </p:to>
                                    </p:set>
                                    <p:animEffect transition="in" filter="box(out)">
                                      <p:cBhvr>
                                        <p:cTn id="11" dur="500"/>
                                        <p:tgtEl>
                                          <p:spTgt spid="111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97" grpId="0" autoUpdateAnimBg="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8211" name="Rectangle 3"/>
          <p:cNvSpPr>
            <a:spLocks noChangeArrowheads="1"/>
          </p:cNvSpPr>
          <p:nvPr/>
        </p:nvSpPr>
        <p:spPr bwMode="auto">
          <a:xfrm>
            <a:off x="304800" y="1295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Another example of a negative feedback system involves the regulation of blood glucose levels.</a:t>
            </a:r>
            <a:endParaRPr lang="en-US" sz="3200" dirty="0">
              <a:solidFill>
                <a:srgbClr val="FF0066"/>
              </a:solidFill>
            </a:endParaRPr>
          </a:p>
        </p:txBody>
      </p:sp>
      <p:sp>
        <p:nvSpPr>
          <p:cNvPr id="111821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8217" name="Picture 9"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1118219"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18220"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18221" name="Rectangle 13"/>
          <p:cNvSpPr>
            <a:spLocks noChangeArrowheads="1"/>
          </p:cNvSpPr>
          <p:nvPr/>
        </p:nvSpPr>
        <p:spPr bwMode="auto">
          <a:xfrm>
            <a:off x="381000" y="4419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When you have just eaten and your blood glucose levels are high, your pancreas releases the hormone insulin.</a:t>
            </a:r>
          </a:p>
        </p:txBody>
      </p:sp>
      <p:pic>
        <p:nvPicPr>
          <p:cNvPr id="15" name="Picture 14"/>
          <p:cNvPicPr/>
          <p:nvPr/>
        </p:nvPicPr>
        <p:blipFill>
          <a:blip r:embed="rId5" cstate="print"/>
          <a:srcRect/>
          <a:stretch>
            <a:fillRect/>
          </a:stretch>
        </p:blipFill>
        <p:spPr bwMode="auto">
          <a:xfrm>
            <a:off x="4876800" y="2286000"/>
            <a:ext cx="3333750" cy="22860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8221"/>
                                        </p:tgtEl>
                                        <p:attrNameLst>
                                          <p:attrName>style.visibility</p:attrName>
                                        </p:attrNameLst>
                                      </p:cBhvr>
                                      <p:to>
                                        <p:strVal val="visible"/>
                                      </p:to>
                                    </p:set>
                                    <p:animEffect transition="in" filter="box(out)">
                                      <p:cBhvr>
                                        <p:cTn id="7" dur="500"/>
                                        <p:tgtEl>
                                          <p:spTgt spid="1118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1" grpId="0"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76" name="Picture 20" descr="fig"/>
          <p:cNvPicPr>
            <a:picLocks noChangeAspect="1" noChangeArrowheads="1"/>
          </p:cNvPicPr>
          <p:nvPr/>
        </p:nvPicPr>
        <p:blipFill>
          <a:blip r:embed="rId2" cstate="print"/>
          <a:srcRect/>
          <a:stretch>
            <a:fillRect/>
          </a:stretch>
        </p:blipFill>
        <p:spPr bwMode="auto">
          <a:xfrm>
            <a:off x="2590800" y="2287588"/>
            <a:ext cx="4038600" cy="3732212"/>
          </a:xfrm>
          <a:prstGeom prst="rect">
            <a:avLst/>
          </a:prstGeom>
          <a:noFill/>
        </p:spPr>
      </p:pic>
      <p:sp>
        <p:nvSpPr>
          <p:cNvPr id="112025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2026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202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202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202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202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202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026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2026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20270" name="Rectangle 14"/>
          <p:cNvSpPr>
            <a:spLocks noChangeArrowheads="1"/>
          </p:cNvSpPr>
          <p:nvPr/>
        </p:nvSpPr>
        <p:spPr bwMode="auto">
          <a:xfrm>
            <a:off x="457200" y="1371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Then, insulin signals liver and muscle cells to take in glucose, thus lowering blood glucose levels.</a:t>
            </a:r>
          </a:p>
        </p:txBody>
      </p:sp>
      <p:sp>
        <p:nvSpPr>
          <p:cNvPr id="1120273" name="Text Box 17"/>
          <p:cNvSpPr txBox="1">
            <a:spLocks noChangeArrowheads="1"/>
          </p:cNvSpPr>
          <p:nvPr/>
        </p:nvSpPr>
        <p:spPr bwMode="auto">
          <a:xfrm>
            <a:off x="1219200" y="4953000"/>
            <a:ext cx="1446213" cy="476250"/>
          </a:xfrm>
          <a:prstGeom prst="rect">
            <a:avLst/>
          </a:prstGeom>
          <a:noFill/>
          <a:ln w="9525">
            <a:noFill/>
            <a:miter lim="800000"/>
            <a:headEnd/>
            <a:tailEnd/>
          </a:ln>
          <a:effectLst/>
        </p:spPr>
        <p:txBody>
          <a:bodyPr wrap="none">
            <a:spAutoFit/>
          </a:bodyPr>
          <a:lstStyle/>
          <a:p>
            <a:r>
              <a:rPr lang="en-US" dirty="0">
                <a:solidFill>
                  <a:schemeClr val="tx1"/>
                </a:solidFill>
              </a:rPr>
              <a:t>Pancreas</a:t>
            </a:r>
          </a:p>
        </p:txBody>
      </p:sp>
      <p:sp>
        <p:nvSpPr>
          <p:cNvPr id="1120274" name="Line 18"/>
          <p:cNvSpPr>
            <a:spLocks noChangeShapeType="1"/>
          </p:cNvSpPr>
          <p:nvPr/>
        </p:nvSpPr>
        <p:spPr bwMode="auto">
          <a:xfrm>
            <a:off x="2133600" y="5181600"/>
            <a:ext cx="2286000" cy="76200"/>
          </a:xfrm>
          <a:prstGeom prst="line">
            <a:avLst/>
          </a:prstGeom>
          <a:noFill/>
          <a:ln w="9525">
            <a:solidFill>
              <a:schemeClr val="tx1"/>
            </a:solidFill>
            <a:round/>
            <a:headEnd/>
            <a:tailEnd/>
          </a:ln>
          <a:effectLst/>
        </p:spPr>
        <p:txBody>
          <a:bodyPr wrap="square" anchor="ctr">
            <a:spAutoFit/>
          </a:bodyPr>
          <a:lstStyle/>
          <a:p>
            <a:endParaRPr lang="en-US"/>
          </a:p>
        </p:txBody>
      </p:sp>
      <p:pic>
        <p:nvPicPr>
          <p:cNvPr id="1120275"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20261"/>
                                        </p:tgtEl>
                                        <p:attrNameLst>
                                          <p:attrName>style.visibility</p:attrName>
                                        </p:attrNameLst>
                                      </p:cBhvr>
                                      <p:to>
                                        <p:strVal val="visible"/>
                                      </p:to>
                                    </p:set>
                                    <p:animEffect transition="in" filter="box(out)">
                                      <p:cBhvr>
                                        <p:cTn id="7" dur="500"/>
                                        <p:tgtEl>
                                          <p:spTgt spid="1120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9235" name="Rectangle 3"/>
          <p:cNvSpPr>
            <a:spLocks noChangeArrowheads="1"/>
          </p:cNvSpPr>
          <p:nvPr/>
        </p:nvSpPr>
        <p:spPr bwMode="auto">
          <a:xfrm>
            <a:off x="457200" y="14890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blood glucose levels become too low, another pancreatic hormone, glucagon, is released.</a:t>
            </a:r>
            <a:endParaRPr lang="en-US" sz="3200">
              <a:solidFill>
                <a:srgbClr val="FF0066"/>
              </a:solidFill>
            </a:endParaRPr>
          </a:p>
        </p:txBody>
      </p:sp>
      <p:sp>
        <p:nvSpPr>
          <p:cNvPr id="111923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92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92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92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92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92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924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924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9245" name="Rectangle 13"/>
          <p:cNvSpPr>
            <a:spLocks noChangeArrowheads="1"/>
          </p:cNvSpPr>
          <p:nvPr/>
        </p:nvSpPr>
        <p:spPr bwMode="auto">
          <a:xfrm>
            <a:off x="457200" y="3146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Glucagon binds to liver cells, signaling them to release stored glycogen as glucose.</a:t>
            </a:r>
          </a:p>
        </p:txBody>
      </p:sp>
      <p:pic>
        <p:nvPicPr>
          <p:cNvPr id="1119248" name="Picture 16"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9245"/>
                                        </p:tgtEl>
                                        <p:attrNameLst>
                                          <p:attrName>style.visibility</p:attrName>
                                        </p:attrNameLst>
                                      </p:cBhvr>
                                      <p:to>
                                        <p:strVal val="visible"/>
                                      </p:to>
                                    </p:set>
                                    <p:animEffect transition="in" filter="box(out)">
                                      <p:cBhvr>
                                        <p:cTn id="7" dur="500"/>
                                        <p:tgtEl>
                                          <p:spTgt spid="111924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9237"/>
                                        </p:tgtEl>
                                        <p:attrNameLst>
                                          <p:attrName>style.visibility</p:attrName>
                                        </p:attrNameLst>
                                      </p:cBhvr>
                                      <p:to>
                                        <p:strVal val="visible"/>
                                      </p:to>
                                    </p:set>
                                    <p:animEffect transition="in" filter="box(out)">
                                      <p:cBhvr>
                                        <p:cTn id="11" dur="500"/>
                                        <p:tgtEl>
                                          <p:spTgt spid="111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4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46818899"/>
              </p:ext>
            </p:extLst>
          </p:nvPr>
        </p:nvGraphicFramePr>
        <p:xfrm>
          <a:off x="838200" y="-20760"/>
          <a:ext cx="7620000" cy="6672098"/>
        </p:xfrm>
        <a:graphic>
          <a:graphicData uri="http://schemas.openxmlformats.org/drawingml/2006/table">
            <a:tbl>
              <a:tblPr firstRow="1" firstCol="1" bandRow="1">
                <a:tableStyleId>{5C22544A-7EE6-4342-B048-85BDC9FD1C3A}</a:tableStyleId>
              </a:tblPr>
              <a:tblGrid>
                <a:gridCol w="1270000"/>
                <a:gridCol w="1270000"/>
                <a:gridCol w="1270000"/>
                <a:gridCol w="1270000"/>
                <a:gridCol w="1270000"/>
                <a:gridCol w="1270000"/>
              </a:tblGrid>
              <a:tr h="341987">
                <a:tc>
                  <a:txBody>
                    <a:bodyPr/>
                    <a:lstStyle/>
                    <a:p>
                      <a:pPr marL="0" marR="0" algn="ctr">
                        <a:lnSpc>
                          <a:spcPct val="115000"/>
                        </a:lnSpc>
                        <a:spcBef>
                          <a:spcPts val="0"/>
                        </a:spcBef>
                        <a:spcAft>
                          <a:spcPts val="0"/>
                        </a:spcAft>
                      </a:pPr>
                      <a:r>
                        <a:rPr lang="en-US" sz="1100" baseline="0" dirty="0">
                          <a:effectLst/>
                        </a:rPr>
                        <a:t> </a:t>
                      </a:r>
                    </a:p>
                    <a:p>
                      <a:pPr marL="0" marR="0" algn="ctr">
                        <a:lnSpc>
                          <a:spcPct val="115000"/>
                        </a:lnSpc>
                        <a:spcBef>
                          <a:spcPts val="0"/>
                        </a:spcBef>
                        <a:spcAft>
                          <a:spcPts val="0"/>
                        </a:spcAft>
                      </a:pPr>
                      <a:r>
                        <a:rPr lang="en-US" sz="1100" baseline="0" dirty="0">
                          <a:effectLst/>
                        </a:rPr>
                        <a:t> </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5</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4</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3</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2</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1</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Picture or diagram of your system</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Detailed, complete, colored, labeled</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Detailed and complete.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illustrates system, may be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Does not illustrate the system. Not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1367949">
                <a:tc>
                  <a:txBody>
                    <a:bodyPr/>
                    <a:lstStyle/>
                    <a:p>
                      <a:pPr marL="0" marR="0" algn="ctr">
                        <a:lnSpc>
                          <a:spcPct val="115000"/>
                        </a:lnSpc>
                        <a:spcBef>
                          <a:spcPts val="0"/>
                        </a:spcBef>
                        <a:spcAft>
                          <a:spcPts val="0"/>
                        </a:spcAft>
                      </a:pPr>
                      <a:r>
                        <a:rPr lang="en-US" sz="1100" baseline="0">
                          <a:effectLst/>
                        </a:rPr>
                        <a:t>Clear description/ function of your system and how it works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completely explains the topic in a few sentences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the topic is mostly clear, but the description has some components that are confusing</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sentences. Description is basic, leaves the audience with a few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Incomplete sentences. The audience has many questions after reading this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Clear description of possible 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Description of some diseases mentioned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One disease mentioned and described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Disease mentioned, no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disease or problem mentioned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Addresses specific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completely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mostly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Response to prompt basic, not well explained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Very little response to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not addressed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 of poster. Titles, spacing good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organized, some components messy</a:t>
                      </a:r>
                      <a:endParaRPr lang="en-US" sz="1100" baseline="0">
                        <a:effectLst/>
                        <a:latin typeface="Calibri"/>
                        <a:ea typeface="Calibri"/>
                        <a:cs typeface="Times New Roman"/>
                      </a:endParaRPr>
                    </a:p>
                  </a:txBody>
                  <a:tcPr marL="34256" marR="34256" marT="0" marB="0"/>
                </a:tc>
                <a:tc>
                  <a:txBody>
                    <a:bodyPr/>
                    <a:lstStyle/>
                    <a:p>
                      <a:pPr marL="0" marR="0" algn="l">
                        <a:lnSpc>
                          <a:spcPct val="115000"/>
                        </a:lnSpc>
                        <a:spcBef>
                          <a:spcPts val="0"/>
                        </a:spcBef>
                        <a:spcAft>
                          <a:spcPts val="0"/>
                        </a:spcAft>
                      </a:pPr>
                      <a:r>
                        <a:rPr lang="en-US" sz="1100" baseline="0">
                          <a:effectLst/>
                        </a:rPr>
                        <a:t>Some components 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Unorganized or random</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Strong effort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use of class time, 100% efficient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Okay use of class time. On task most of the time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Occasionally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Frequently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Off task, poor use of time</a:t>
                      </a:r>
                      <a:endParaRPr lang="en-US" sz="1100" baseline="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Presentation is clear and complete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Ask for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description of topic.</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Described topic, poor description or rushed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Poor description of topic, missing components</a:t>
                      </a:r>
                      <a:endParaRPr lang="en-US" sz="1100" baseline="0" dirty="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Everyone participated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All members speak or explain examples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two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Only one member speaks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Only one member speaks. Obvious lack of participation in group</a:t>
                      </a:r>
                      <a:endParaRPr lang="en-US" sz="1100" baseline="0" dirty="0">
                        <a:effectLst/>
                        <a:latin typeface="Calibri"/>
                        <a:ea typeface="Calibri"/>
                        <a:cs typeface="Times New Roman"/>
                      </a:endParaRPr>
                    </a:p>
                  </a:txBody>
                  <a:tcPr marL="34256" marR="34256" marT="0" marB="0"/>
                </a:tc>
              </a:tr>
            </a:tbl>
          </a:graphicData>
        </a:graphic>
      </p:graphicFrame>
    </p:spTree>
    <p:extLst>
      <p:ext uri="{BB962C8B-B14F-4D97-AF65-F5344CB8AC3E}">
        <p14:creationId xmlns="" xmlns:p14="http://schemas.microsoft.com/office/powerpoint/2010/main" val="3359854110"/>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1026"/>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2547" name="Rectangle 1027"/>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2548"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254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255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255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2552"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4" name="Picture 1034"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2555" name="Picture 1035"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2556" name="Rectangle 1036"/>
          <p:cNvSpPr>
            <a:spLocks noChangeArrowheads="1"/>
          </p:cNvSpPr>
          <p:nvPr/>
        </p:nvSpPr>
        <p:spPr bwMode="auto">
          <a:xfrm>
            <a:off x="457200" y="2590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This hormone affects the rate at which the body uses energy and determines your food intake requirements.</a:t>
            </a:r>
          </a:p>
        </p:txBody>
      </p:sp>
      <p:sp>
        <p:nvSpPr>
          <p:cNvPr id="1132557" name="Rectangle 1037"/>
          <p:cNvSpPr>
            <a:spLocks noChangeArrowheads="1"/>
          </p:cNvSpPr>
          <p:nvPr/>
        </p:nvSpPr>
        <p:spPr bwMode="auto">
          <a:xfrm>
            <a:off x="457200" y="14478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main metabolic and growth hormone of the thyroid is thyroxine.</a:t>
            </a:r>
          </a:p>
        </p:txBody>
      </p:sp>
      <p:sp>
        <p:nvSpPr>
          <p:cNvPr id="1132558" name="Rectangle 1038"/>
          <p:cNvSpPr>
            <a:spLocks noChangeArrowheads="1"/>
          </p:cNvSpPr>
          <p:nvPr/>
        </p:nvSpPr>
        <p:spPr bwMode="auto">
          <a:xfrm>
            <a:off x="457200" y="4232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thyroid gland also secretes calcitonin (kal suh TOH nun) —a hormone that regulates calcium levels in the blood.</a:t>
            </a:r>
          </a:p>
        </p:txBody>
      </p:sp>
      <p:pic>
        <p:nvPicPr>
          <p:cNvPr id="1132559" name="Picture 103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6"/>
                                        </p:tgtEl>
                                        <p:attrNameLst>
                                          <p:attrName>style.visibility</p:attrName>
                                        </p:attrNameLst>
                                      </p:cBhvr>
                                      <p:to>
                                        <p:strVal val="visible"/>
                                      </p:to>
                                    </p:set>
                                    <p:animEffect transition="in" filter="box(out)">
                                      <p:cBhvr>
                                        <p:cTn id="7" dur="500"/>
                                        <p:tgtEl>
                                          <p:spTgt spid="11325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2558"/>
                                        </p:tgtEl>
                                        <p:attrNameLst>
                                          <p:attrName>style.visibility</p:attrName>
                                        </p:attrNameLst>
                                      </p:cBhvr>
                                      <p:to>
                                        <p:strVal val="visible"/>
                                      </p:to>
                                    </p:set>
                                    <p:animEffect transition="in" filter="box(out)">
                                      <p:cBhvr>
                                        <p:cTn id="12" dur="500"/>
                                        <p:tgtEl>
                                          <p:spTgt spid="113255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2548"/>
                                        </p:tgtEl>
                                        <p:attrNameLst>
                                          <p:attrName>style.visibility</p:attrName>
                                        </p:attrNameLst>
                                      </p:cBhvr>
                                      <p:to>
                                        <p:strVal val="visible"/>
                                      </p:to>
                                    </p:set>
                                    <p:animEffect transition="in" filter="box(out)">
                                      <p:cBhvr>
                                        <p:cTn id="16" dur="500"/>
                                        <p:tgtEl>
                                          <p:spTgt spid="113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56" grpId="0" autoUpdateAnimBg="0"/>
      <p:bldP spid="1132558" grpId="0"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3571"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35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35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35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35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35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3578"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3579"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3580" name="Rectangle 12"/>
          <p:cNvSpPr>
            <a:spLocks noChangeArrowheads="1"/>
          </p:cNvSpPr>
          <p:nvPr/>
        </p:nvSpPr>
        <p:spPr bwMode="auto">
          <a:xfrm>
            <a:off x="457200" y="3622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also binds to bone-forming cells, causing them to increase calcium absorption and synthesize new bone.</a:t>
            </a:r>
          </a:p>
        </p:txBody>
      </p:sp>
      <p:sp>
        <p:nvSpPr>
          <p:cNvPr id="1133581" name="Rectangle 13"/>
          <p:cNvSpPr>
            <a:spLocks noChangeArrowheads="1"/>
          </p:cNvSpPr>
          <p:nvPr/>
        </p:nvSpPr>
        <p:spPr bwMode="auto">
          <a:xfrm>
            <a:off x="457200" y="1717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binds to the membranes of kidney cells and causes an increase in calcium excretion.</a:t>
            </a:r>
          </a:p>
        </p:txBody>
      </p:sp>
      <p:pic>
        <p:nvPicPr>
          <p:cNvPr id="1133583"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3580"/>
                                        </p:tgtEl>
                                        <p:attrNameLst>
                                          <p:attrName>style.visibility</p:attrName>
                                        </p:attrNameLst>
                                      </p:cBhvr>
                                      <p:to>
                                        <p:strVal val="visible"/>
                                      </p:to>
                                    </p:set>
                                    <p:animEffect transition="in" filter="box(out)">
                                      <p:cBhvr>
                                        <p:cTn id="7" dur="500"/>
                                        <p:tgtEl>
                                          <p:spTgt spid="113358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3572"/>
                                        </p:tgtEl>
                                        <p:attrNameLst>
                                          <p:attrName>style.visibility</p:attrName>
                                        </p:attrNameLst>
                                      </p:cBhvr>
                                      <p:to>
                                        <p:strVal val="visible"/>
                                      </p:to>
                                    </p:set>
                                    <p:animEffect transition="in" filter="box(out)">
                                      <p:cBhvr>
                                        <p:cTn id="11" dur="500"/>
                                        <p:tgtEl>
                                          <p:spTgt spid="113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80" grpId="0" autoUpdateAnimBg="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612" name="Picture 20" descr="fig"/>
          <p:cNvPicPr>
            <a:picLocks noChangeAspect="1" noChangeArrowheads="1"/>
          </p:cNvPicPr>
          <p:nvPr/>
        </p:nvPicPr>
        <p:blipFill>
          <a:blip r:embed="rId2" cstate="print"/>
          <a:srcRect/>
          <a:stretch>
            <a:fillRect/>
          </a:stretch>
        </p:blipFill>
        <p:spPr bwMode="auto">
          <a:xfrm>
            <a:off x="5726113" y="673100"/>
            <a:ext cx="2617787" cy="5257800"/>
          </a:xfrm>
          <a:prstGeom prst="rect">
            <a:avLst/>
          </a:prstGeom>
          <a:noFill/>
        </p:spPr>
      </p:pic>
      <p:sp>
        <p:nvSpPr>
          <p:cNvPr id="11345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4595" name="Rectangle 3"/>
          <p:cNvSpPr>
            <a:spLocks noChangeArrowheads="1"/>
          </p:cNvSpPr>
          <p:nvPr/>
        </p:nvSpPr>
        <p:spPr bwMode="auto">
          <a:xfrm>
            <a:off x="533400" y="831850"/>
            <a:ext cx="54102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459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459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459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460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4602"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4603"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4605" name="Rectangle 13"/>
          <p:cNvSpPr>
            <a:spLocks noChangeArrowheads="1"/>
          </p:cNvSpPr>
          <p:nvPr/>
        </p:nvSpPr>
        <p:spPr bwMode="auto">
          <a:xfrm>
            <a:off x="457200" y="1755775"/>
            <a:ext cx="3886200" cy="40354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Another hormone involved in mineral regulation, parathyroid hormone (PTH), is produced by the </a:t>
            </a:r>
            <a:r>
              <a:rPr lang="en-US" sz="3200">
                <a:solidFill>
                  <a:srgbClr val="FF0066"/>
                </a:solidFill>
              </a:rPr>
              <a:t>parathyroid glands</a:t>
            </a:r>
            <a:r>
              <a:rPr lang="en-US" sz="3200">
                <a:solidFill>
                  <a:schemeClr val="tx1"/>
                </a:solidFill>
              </a:rPr>
              <a:t>, which are attached to the thyroid gland.</a:t>
            </a:r>
          </a:p>
        </p:txBody>
      </p:sp>
      <p:sp>
        <p:nvSpPr>
          <p:cNvPr id="1134607" name="Text Box 15"/>
          <p:cNvSpPr txBox="1">
            <a:spLocks noChangeArrowheads="1"/>
          </p:cNvSpPr>
          <p:nvPr/>
        </p:nvSpPr>
        <p:spPr bwMode="auto">
          <a:xfrm>
            <a:off x="7023100" y="711200"/>
            <a:ext cx="2057400" cy="369332"/>
          </a:xfrm>
          <a:prstGeom prst="rect">
            <a:avLst/>
          </a:prstGeom>
          <a:noFill/>
          <a:ln w="9525">
            <a:noFill/>
            <a:miter lim="800000"/>
            <a:headEnd/>
            <a:tailEnd/>
          </a:ln>
          <a:effectLst/>
        </p:spPr>
        <p:txBody>
          <a:bodyPr>
            <a:spAutoFit/>
          </a:bodyPr>
          <a:lstStyle/>
          <a:p>
            <a:r>
              <a:rPr lang="en-US" dirty="0">
                <a:solidFill>
                  <a:srgbClr val="FF0000"/>
                </a:solidFill>
              </a:rPr>
              <a:t>Parathyroid gland</a:t>
            </a:r>
          </a:p>
        </p:txBody>
      </p:sp>
      <p:sp>
        <p:nvSpPr>
          <p:cNvPr id="1134609" name="Line 17"/>
          <p:cNvSpPr>
            <a:spLocks noChangeShapeType="1"/>
          </p:cNvSpPr>
          <p:nvPr/>
        </p:nvSpPr>
        <p:spPr bwMode="auto">
          <a:xfrm flipV="1">
            <a:off x="6489700" y="1244600"/>
            <a:ext cx="609600" cy="228600"/>
          </a:xfrm>
          <a:prstGeom prst="line">
            <a:avLst/>
          </a:prstGeom>
          <a:noFill/>
          <a:ln w="9525">
            <a:solidFill>
              <a:schemeClr val="tx1"/>
            </a:solidFill>
            <a:round/>
            <a:headEnd/>
            <a:tailEnd/>
          </a:ln>
          <a:effectLst/>
        </p:spPr>
        <p:txBody>
          <a:bodyPr anchor="ctr">
            <a:spAutoFit/>
          </a:bodyPr>
          <a:lstStyle/>
          <a:p>
            <a:endParaRPr lang="en-US"/>
          </a:p>
        </p:txBody>
      </p:sp>
      <p:pic>
        <p:nvPicPr>
          <p:cNvPr id="1134610" name="Picture 18" descr="audio image blue">
            <a:hlinkClick r:id="" action="ppaction://noaction">
              <a:snd r:embed="rId11" name="35-parathyroid glands.WAV"/>
            </a:hlinkClick>
          </p:cNvPr>
          <p:cNvPicPr>
            <a:picLocks noChangeAspect="1" noChangeArrowheads="1"/>
          </p:cNvPicPr>
          <p:nvPr/>
        </p:nvPicPr>
        <p:blipFill>
          <a:blip r:embed="rId12" cstate="print"/>
          <a:srcRect/>
          <a:stretch>
            <a:fillRect/>
          </a:stretch>
        </p:blipFill>
        <p:spPr bwMode="auto">
          <a:xfrm>
            <a:off x="4267200" y="5334000"/>
            <a:ext cx="354013" cy="354013"/>
          </a:xfrm>
          <a:prstGeom prst="rect">
            <a:avLst/>
          </a:prstGeom>
          <a:noFill/>
        </p:spPr>
      </p:pic>
      <p:pic>
        <p:nvPicPr>
          <p:cNvPr id="1134611" name="Picture 19"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34610"/>
                                        </p:tgtEl>
                                        <p:attrNameLst>
                                          <p:attrName>style.visibility</p:attrName>
                                        </p:attrNameLst>
                                      </p:cBhvr>
                                      <p:to>
                                        <p:strVal val="visible"/>
                                      </p:to>
                                    </p:set>
                                    <p:animEffect transition="in" filter="box(out)">
                                      <p:cBhvr>
                                        <p:cTn id="7" dur="500"/>
                                        <p:tgtEl>
                                          <p:spTgt spid="11346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4596"/>
                                        </p:tgtEl>
                                        <p:attrNameLst>
                                          <p:attrName>style.visibility</p:attrName>
                                        </p:attrNameLst>
                                      </p:cBhvr>
                                      <p:to>
                                        <p:strVal val="visible"/>
                                      </p:to>
                                    </p:set>
                                    <p:animEffect transition="in" filter="box(out)">
                                      <p:cBhvr>
                                        <p:cTn id="11" dur="500"/>
                                        <p:tgtEl>
                                          <p:spTgt spid="11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5619"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562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56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56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56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562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5626"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5627"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5628" name="Rectangle 12"/>
          <p:cNvSpPr>
            <a:spLocks noChangeArrowheads="1"/>
          </p:cNvSpPr>
          <p:nvPr/>
        </p:nvSpPr>
        <p:spPr bwMode="auto">
          <a:xfrm>
            <a:off x="457200" y="2819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also increases the rate at which the kidneys remove calcium and magnesium from urine and return them to the blood.</a:t>
            </a:r>
          </a:p>
        </p:txBody>
      </p:sp>
      <p:sp>
        <p:nvSpPr>
          <p:cNvPr id="1135629" name="Rectangle 13"/>
          <p:cNvSpPr>
            <a:spLocks noChangeArrowheads="1"/>
          </p:cNvSpPr>
          <p:nvPr/>
        </p:nvSpPr>
        <p:spPr bwMode="auto">
          <a:xfrm>
            <a:off x="457200" y="1524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PTH causes the release of calcium and phosphate from bone tissue.</a:t>
            </a:r>
          </a:p>
        </p:txBody>
      </p:sp>
      <p:sp>
        <p:nvSpPr>
          <p:cNvPr id="1135630" name="Rectangle 14"/>
          <p:cNvSpPr>
            <a:spLocks noChangeArrowheads="1"/>
          </p:cNvSpPr>
          <p:nvPr/>
        </p:nvSpPr>
        <p:spPr bwMode="auto">
          <a:xfrm>
            <a:off x="457200" y="4537075"/>
            <a:ext cx="75438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and parathyroid hormone (PTH) have opposite effects on blood calcium levels.</a:t>
            </a:r>
          </a:p>
        </p:txBody>
      </p:sp>
      <p:pic>
        <p:nvPicPr>
          <p:cNvPr id="11356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5628"/>
                                        </p:tgtEl>
                                        <p:attrNameLst>
                                          <p:attrName>style.visibility</p:attrName>
                                        </p:attrNameLst>
                                      </p:cBhvr>
                                      <p:to>
                                        <p:strVal val="visible"/>
                                      </p:to>
                                    </p:set>
                                    <p:animEffect transition="in" filter="box(out)">
                                      <p:cBhvr>
                                        <p:cTn id="7" dur="500"/>
                                        <p:tgtEl>
                                          <p:spTgt spid="1135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5630"/>
                                        </p:tgtEl>
                                        <p:attrNameLst>
                                          <p:attrName>style.visibility</p:attrName>
                                        </p:attrNameLst>
                                      </p:cBhvr>
                                      <p:to>
                                        <p:strVal val="visible"/>
                                      </p:to>
                                    </p:set>
                                    <p:animEffect transition="in" filter="box(out)">
                                      <p:cBhvr>
                                        <p:cTn id="12" dur="500"/>
                                        <p:tgtEl>
                                          <p:spTgt spid="113563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5620"/>
                                        </p:tgtEl>
                                        <p:attrNameLst>
                                          <p:attrName>style.visibility</p:attrName>
                                        </p:attrNameLst>
                                      </p:cBhvr>
                                      <p:to>
                                        <p:strVal val="visible"/>
                                      </p:to>
                                    </p:set>
                                    <p:animEffect transition="in" filter="box(out)">
                                      <p:cBhvr>
                                        <p:cTn id="16" dur="500"/>
                                        <p:tgtEl>
                                          <p:spTgt spid="113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8" grpId="0" autoUpdateAnimBg="0"/>
      <p:bldP spid="1135630" grpId="0" autoUpdateAnimBg="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4" name="Picture 14" descr="fig"/>
          <p:cNvPicPr>
            <a:picLocks noChangeAspect="1" noChangeArrowheads="1"/>
          </p:cNvPicPr>
          <p:nvPr/>
        </p:nvPicPr>
        <p:blipFill>
          <a:blip r:embed="rId2" cstate="print"/>
          <a:srcRect/>
          <a:stretch>
            <a:fillRect/>
          </a:stretch>
        </p:blipFill>
        <p:spPr bwMode="auto">
          <a:xfrm>
            <a:off x="2895600" y="990600"/>
            <a:ext cx="4176713" cy="4953000"/>
          </a:xfrm>
          <a:prstGeom prst="rect">
            <a:avLst/>
          </a:prstGeom>
          <a:noFill/>
        </p:spPr>
      </p:pic>
      <p:sp>
        <p:nvSpPr>
          <p:cNvPr id="113664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366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66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66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66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664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6650"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6651"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6655" name="Text Box 15"/>
          <p:cNvSpPr txBox="1">
            <a:spLocks noChangeArrowheads="1"/>
          </p:cNvSpPr>
          <p:nvPr/>
        </p:nvSpPr>
        <p:spPr bwMode="auto">
          <a:xfrm>
            <a:off x="1219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decreased</a:t>
            </a:r>
          </a:p>
        </p:txBody>
      </p:sp>
      <p:sp>
        <p:nvSpPr>
          <p:cNvPr id="1136656" name="Text Box 16"/>
          <p:cNvSpPr txBox="1">
            <a:spLocks noChangeArrowheads="1"/>
          </p:cNvSpPr>
          <p:nvPr/>
        </p:nvSpPr>
        <p:spPr bwMode="auto">
          <a:xfrm>
            <a:off x="6934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increased</a:t>
            </a:r>
          </a:p>
        </p:txBody>
      </p:sp>
      <p:sp>
        <p:nvSpPr>
          <p:cNvPr id="1136657" name="Text Box 17"/>
          <p:cNvSpPr txBox="1">
            <a:spLocks noChangeArrowheads="1"/>
          </p:cNvSpPr>
          <p:nvPr/>
        </p:nvSpPr>
        <p:spPr bwMode="auto">
          <a:xfrm>
            <a:off x="4038600" y="1339850"/>
            <a:ext cx="2209800" cy="400110"/>
          </a:xfrm>
          <a:prstGeom prst="rect">
            <a:avLst/>
          </a:prstGeom>
          <a:noFill/>
          <a:ln w="9525">
            <a:noFill/>
            <a:miter lim="800000"/>
            <a:headEnd/>
            <a:tailEnd/>
          </a:ln>
          <a:effectLst/>
        </p:spPr>
        <p:txBody>
          <a:bodyPr>
            <a:spAutoFit/>
          </a:bodyPr>
          <a:lstStyle/>
          <a:p>
            <a:r>
              <a:rPr lang="en-US" sz="2000" b="1" dirty="0" err="1">
                <a:solidFill>
                  <a:srgbClr val="FF0000"/>
                </a:solidFill>
              </a:rPr>
              <a:t>Parathyroids</a:t>
            </a:r>
            <a:endParaRPr lang="en-US" sz="2000" b="1" dirty="0">
              <a:solidFill>
                <a:srgbClr val="FF0000"/>
              </a:solidFill>
            </a:endParaRPr>
          </a:p>
        </p:txBody>
      </p:sp>
      <p:sp>
        <p:nvSpPr>
          <p:cNvPr id="1136658" name="Line 18"/>
          <p:cNvSpPr>
            <a:spLocks noChangeShapeType="1"/>
          </p:cNvSpPr>
          <p:nvPr/>
        </p:nvSpPr>
        <p:spPr bwMode="auto">
          <a:xfrm>
            <a:off x="3810000" y="1524000"/>
            <a:ext cx="304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6659" name="Line 19"/>
          <p:cNvSpPr>
            <a:spLocks noChangeShapeType="1"/>
          </p:cNvSpPr>
          <p:nvPr/>
        </p:nvSpPr>
        <p:spPr bwMode="auto">
          <a:xfrm flipV="1">
            <a:off x="3733800" y="15240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36660" name="Text Box 20"/>
          <p:cNvSpPr txBox="1">
            <a:spLocks noChangeArrowheads="1"/>
          </p:cNvSpPr>
          <p:nvPr/>
        </p:nvSpPr>
        <p:spPr bwMode="auto">
          <a:xfrm>
            <a:off x="3276600" y="2503488"/>
            <a:ext cx="2209800" cy="400110"/>
          </a:xfrm>
          <a:prstGeom prst="rect">
            <a:avLst/>
          </a:prstGeom>
          <a:noFill/>
          <a:ln w="9525">
            <a:noFill/>
            <a:miter lim="800000"/>
            <a:headEnd/>
            <a:tailEnd/>
          </a:ln>
          <a:effectLst/>
        </p:spPr>
        <p:txBody>
          <a:bodyPr>
            <a:spAutoFit/>
          </a:bodyPr>
          <a:lstStyle/>
          <a:p>
            <a:r>
              <a:rPr lang="en-US" sz="2000" b="1" dirty="0">
                <a:solidFill>
                  <a:srgbClr val="FFC000"/>
                </a:solidFill>
              </a:rPr>
              <a:t>PTH</a:t>
            </a:r>
          </a:p>
        </p:txBody>
      </p:sp>
      <p:sp>
        <p:nvSpPr>
          <p:cNvPr id="1136661" name="Text Box 21"/>
          <p:cNvSpPr txBox="1">
            <a:spLocks noChangeArrowheads="1"/>
          </p:cNvSpPr>
          <p:nvPr/>
        </p:nvSpPr>
        <p:spPr bwMode="auto">
          <a:xfrm>
            <a:off x="4800600" y="2101850"/>
            <a:ext cx="2209800" cy="400110"/>
          </a:xfrm>
          <a:prstGeom prst="rect">
            <a:avLst/>
          </a:prstGeom>
          <a:noFill/>
          <a:ln w="9525">
            <a:noFill/>
            <a:miter lim="800000"/>
            <a:headEnd/>
            <a:tailEnd/>
          </a:ln>
          <a:effectLst/>
        </p:spPr>
        <p:txBody>
          <a:bodyPr>
            <a:spAutoFit/>
          </a:bodyPr>
          <a:lstStyle/>
          <a:p>
            <a:r>
              <a:rPr lang="en-US" sz="2000" b="1" dirty="0">
                <a:solidFill>
                  <a:srgbClr val="FF0000"/>
                </a:solidFill>
              </a:rPr>
              <a:t>Intestine</a:t>
            </a:r>
          </a:p>
        </p:txBody>
      </p:sp>
      <p:sp>
        <p:nvSpPr>
          <p:cNvPr id="1136662" name="Text Box 22"/>
          <p:cNvSpPr txBox="1">
            <a:spLocks noChangeArrowheads="1"/>
          </p:cNvSpPr>
          <p:nvPr/>
        </p:nvSpPr>
        <p:spPr bwMode="auto">
          <a:xfrm>
            <a:off x="6934200" y="1524000"/>
            <a:ext cx="2209800" cy="366713"/>
          </a:xfrm>
          <a:prstGeom prst="rect">
            <a:avLst/>
          </a:prstGeom>
          <a:noFill/>
          <a:ln w="9525">
            <a:noFill/>
            <a:miter lim="800000"/>
            <a:headEnd/>
            <a:tailEnd/>
          </a:ln>
          <a:effectLst/>
        </p:spPr>
        <p:txBody>
          <a:bodyPr>
            <a:spAutoFit/>
          </a:bodyPr>
          <a:lstStyle/>
          <a:p>
            <a:r>
              <a:rPr lang="en-US" sz="2000" b="1">
                <a:solidFill>
                  <a:schemeClr val="tx1"/>
                </a:solidFill>
              </a:rPr>
              <a:t>Thyroid</a:t>
            </a:r>
          </a:p>
        </p:txBody>
      </p:sp>
      <p:sp>
        <p:nvSpPr>
          <p:cNvPr id="1136663" name="Text Box 23"/>
          <p:cNvSpPr txBox="1">
            <a:spLocks noChangeArrowheads="1"/>
          </p:cNvSpPr>
          <p:nvPr/>
        </p:nvSpPr>
        <p:spPr bwMode="auto">
          <a:xfrm>
            <a:off x="6070600" y="2444750"/>
            <a:ext cx="2209800" cy="400110"/>
          </a:xfrm>
          <a:prstGeom prst="rect">
            <a:avLst/>
          </a:prstGeom>
          <a:noFill/>
          <a:ln w="9525">
            <a:noFill/>
            <a:miter lim="800000"/>
            <a:headEnd/>
            <a:tailEnd/>
          </a:ln>
          <a:effectLst/>
        </p:spPr>
        <p:txBody>
          <a:bodyPr>
            <a:spAutoFit/>
          </a:bodyPr>
          <a:lstStyle/>
          <a:p>
            <a:r>
              <a:rPr lang="en-US" sz="2000" b="1" dirty="0" err="1">
                <a:solidFill>
                  <a:schemeClr val="accent5">
                    <a:lumMod val="40000"/>
                    <a:lumOff val="60000"/>
                  </a:schemeClr>
                </a:solidFill>
              </a:rPr>
              <a:t>Calcitonin</a:t>
            </a:r>
            <a:endParaRPr lang="en-US" sz="2000" b="1" dirty="0">
              <a:solidFill>
                <a:schemeClr val="accent5">
                  <a:lumMod val="40000"/>
                  <a:lumOff val="60000"/>
                </a:schemeClr>
              </a:solidFill>
            </a:endParaRPr>
          </a:p>
        </p:txBody>
      </p:sp>
      <p:sp>
        <p:nvSpPr>
          <p:cNvPr id="1136664" name="Text Box 24"/>
          <p:cNvSpPr txBox="1">
            <a:spLocks noChangeArrowheads="1"/>
          </p:cNvSpPr>
          <p:nvPr/>
        </p:nvSpPr>
        <p:spPr bwMode="auto">
          <a:xfrm>
            <a:off x="4495800" y="3181350"/>
            <a:ext cx="12954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5" name="Text Box 25"/>
          <p:cNvSpPr txBox="1">
            <a:spLocks noChangeArrowheads="1"/>
          </p:cNvSpPr>
          <p:nvPr/>
        </p:nvSpPr>
        <p:spPr bwMode="auto">
          <a:xfrm>
            <a:off x="3657600" y="3886200"/>
            <a:ext cx="13335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6" name="Text Box 26"/>
          <p:cNvSpPr txBox="1">
            <a:spLocks noChangeArrowheads="1"/>
          </p:cNvSpPr>
          <p:nvPr/>
        </p:nvSpPr>
        <p:spPr bwMode="auto">
          <a:xfrm>
            <a:off x="5321300" y="35814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Kidney</a:t>
            </a:r>
          </a:p>
        </p:txBody>
      </p:sp>
      <p:sp>
        <p:nvSpPr>
          <p:cNvPr id="1136667" name="Text Box 27"/>
          <p:cNvSpPr txBox="1">
            <a:spLocks noChangeArrowheads="1"/>
          </p:cNvSpPr>
          <p:nvPr/>
        </p:nvSpPr>
        <p:spPr bwMode="auto">
          <a:xfrm>
            <a:off x="4838700" y="4597400"/>
            <a:ext cx="1524000" cy="307777"/>
          </a:xfrm>
          <a:prstGeom prst="rect">
            <a:avLst/>
          </a:prstGeom>
          <a:noFill/>
          <a:ln w="9525">
            <a:noFill/>
            <a:miter lim="800000"/>
            <a:headEnd/>
            <a:tailEnd/>
          </a:ln>
          <a:effectLst/>
        </p:spPr>
        <p:txBody>
          <a:bodyPr>
            <a:spAutoFit/>
          </a:bodyPr>
          <a:lstStyle/>
          <a:p>
            <a:r>
              <a:rPr lang="en-US" sz="1400" b="1" dirty="0">
                <a:solidFill>
                  <a:schemeClr val="accent5">
                    <a:lumMod val="40000"/>
                    <a:lumOff val="60000"/>
                  </a:schemeClr>
                </a:solidFill>
              </a:rPr>
              <a:t>Ca</a:t>
            </a:r>
            <a:r>
              <a:rPr lang="en-US" sz="1400" b="1" baseline="30000" dirty="0">
                <a:solidFill>
                  <a:schemeClr val="accent5">
                    <a:lumMod val="40000"/>
                    <a:lumOff val="60000"/>
                  </a:schemeClr>
                </a:solidFill>
              </a:rPr>
              <a:t>2+  </a:t>
            </a:r>
            <a:r>
              <a:rPr lang="en-US" sz="1400" b="1" dirty="0">
                <a:solidFill>
                  <a:schemeClr val="accent5">
                    <a:lumMod val="40000"/>
                    <a:lumOff val="60000"/>
                  </a:schemeClr>
                </a:solidFill>
              </a:rPr>
              <a:t>excreted</a:t>
            </a:r>
          </a:p>
        </p:txBody>
      </p:sp>
      <p:sp>
        <p:nvSpPr>
          <p:cNvPr id="1136668" name="Text Box 28"/>
          <p:cNvSpPr txBox="1">
            <a:spLocks noChangeArrowheads="1"/>
          </p:cNvSpPr>
          <p:nvPr/>
        </p:nvSpPr>
        <p:spPr bwMode="auto">
          <a:xfrm>
            <a:off x="2971800" y="5181600"/>
            <a:ext cx="1524000" cy="584775"/>
          </a:xfrm>
          <a:prstGeom prst="rect">
            <a:avLst/>
          </a:prstGeom>
          <a:noFill/>
          <a:ln w="9525">
            <a:noFill/>
            <a:miter lim="800000"/>
            <a:headEnd/>
            <a:tailEnd/>
          </a:ln>
          <a:effectLst/>
        </p:spPr>
        <p:txBody>
          <a:bodyPr>
            <a:spAutoFit/>
          </a:bodyPr>
          <a:lstStyle/>
          <a:p>
            <a:r>
              <a:rPr lang="en-US" sz="1600" b="1" dirty="0">
                <a:solidFill>
                  <a:schemeClr val="accent5">
                    <a:lumMod val="40000"/>
                    <a:lumOff val="60000"/>
                  </a:schemeClr>
                </a:solidFill>
              </a:rPr>
              <a:t>Ca</a:t>
            </a:r>
            <a:r>
              <a:rPr lang="en-US" sz="1600" b="1" baseline="30000" dirty="0">
                <a:solidFill>
                  <a:schemeClr val="accent5">
                    <a:lumMod val="40000"/>
                    <a:lumOff val="60000"/>
                  </a:schemeClr>
                </a:solidFill>
              </a:rPr>
              <a:t>2+  </a:t>
            </a:r>
            <a:r>
              <a:rPr lang="en-US" sz="1600" b="1" dirty="0">
                <a:solidFill>
                  <a:schemeClr val="accent5">
                    <a:lumMod val="40000"/>
                    <a:lumOff val="60000"/>
                  </a:schemeClr>
                </a:solidFill>
              </a:rPr>
              <a:t>released to blood</a:t>
            </a:r>
          </a:p>
        </p:txBody>
      </p:sp>
      <p:sp>
        <p:nvSpPr>
          <p:cNvPr id="1136669" name="Text Box 29"/>
          <p:cNvSpPr txBox="1">
            <a:spLocks noChangeArrowheads="1"/>
          </p:cNvSpPr>
          <p:nvPr/>
        </p:nvSpPr>
        <p:spPr bwMode="auto">
          <a:xfrm>
            <a:off x="5397500" y="48768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Bone</a:t>
            </a:r>
          </a:p>
        </p:txBody>
      </p:sp>
      <p:sp>
        <p:nvSpPr>
          <p:cNvPr id="1136670" name="Text Box 30"/>
          <p:cNvSpPr txBox="1">
            <a:spLocks noChangeArrowheads="1"/>
          </p:cNvSpPr>
          <p:nvPr/>
        </p:nvSpPr>
        <p:spPr bwMode="auto">
          <a:xfrm>
            <a:off x="5562600" y="5410200"/>
            <a:ext cx="1524000" cy="338554"/>
          </a:xfrm>
          <a:prstGeom prst="rect">
            <a:avLst/>
          </a:prstGeom>
          <a:noFill/>
          <a:ln w="9525">
            <a:noFill/>
            <a:miter lim="800000"/>
            <a:headEnd/>
            <a:tailEnd/>
          </a:ln>
          <a:effectLst/>
        </p:spPr>
        <p:txBody>
          <a:bodyPr>
            <a:spAutoFit/>
          </a:bodyPr>
          <a:lstStyle/>
          <a:p>
            <a:r>
              <a:rPr lang="en-US" sz="1600" b="1" dirty="0">
                <a:solidFill>
                  <a:srgbClr val="FFC000"/>
                </a:solidFill>
              </a:rPr>
              <a:t>Ca</a:t>
            </a:r>
            <a:r>
              <a:rPr lang="en-US" sz="1600" b="1" baseline="30000" dirty="0">
                <a:solidFill>
                  <a:srgbClr val="FFC000"/>
                </a:solidFill>
              </a:rPr>
              <a:t>2+  </a:t>
            </a:r>
            <a:r>
              <a:rPr lang="en-US" sz="1600" b="1" dirty="0">
                <a:solidFill>
                  <a:srgbClr val="FFC000"/>
                </a:solidFill>
              </a:rPr>
              <a:t>absorbed</a:t>
            </a:r>
          </a:p>
        </p:txBody>
      </p:sp>
      <p:sp>
        <p:nvSpPr>
          <p:cNvPr id="1136671" name="Rectangle 31"/>
          <p:cNvSpPr>
            <a:spLocks noChangeArrowheads="1"/>
          </p:cNvSpPr>
          <p:nvPr/>
        </p:nvSpPr>
        <p:spPr bwMode="auto">
          <a:xfrm>
            <a:off x="304800" y="1974850"/>
            <a:ext cx="2362200" cy="768350"/>
          </a:xfrm>
          <a:prstGeom prst="rect">
            <a:avLst/>
          </a:prstGeom>
          <a:noFill/>
          <a:ln w="9525">
            <a:noFill/>
            <a:miter lim="800000"/>
            <a:headEnd/>
            <a:tailEnd/>
          </a:ln>
          <a:effectLst/>
        </p:spPr>
        <p:txBody>
          <a:bodyPr anchor="ctr"/>
          <a:lstStyle/>
          <a:p>
            <a:r>
              <a:rPr lang="en-US" sz="3200" b="1">
                <a:solidFill>
                  <a:schemeClr val="tx2"/>
                </a:solidFill>
              </a:rPr>
              <a:t>Thyroid and Parathyroid Hormones</a:t>
            </a:r>
            <a:endParaRPr lang="en-US" sz="3200" b="1">
              <a:solidFill>
                <a:srgbClr val="FFFF00"/>
              </a:solidFill>
            </a:endParaRPr>
          </a:p>
        </p:txBody>
      </p:sp>
      <p:pic>
        <p:nvPicPr>
          <p:cNvPr id="1136672" name="Picture 32"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6644"/>
                                        </p:tgtEl>
                                        <p:attrNameLst>
                                          <p:attrName>style.visibility</p:attrName>
                                        </p:attrNameLst>
                                      </p:cBhvr>
                                      <p:to>
                                        <p:strVal val="visible"/>
                                      </p:to>
                                    </p:set>
                                    <p:animEffect transition="in" filter="box(out)">
                                      <p:cBhvr>
                                        <p:cTn id="7" dur="500"/>
                                        <p:tgtEl>
                                          <p:spTgt spid="113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91502" name="Rectangle 14"/>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1</a:t>
            </a:r>
          </a:p>
        </p:txBody>
      </p:sp>
      <p:sp>
        <p:nvSpPr>
          <p:cNvPr id="191517" name="Text Box 29"/>
          <p:cNvSpPr txBox="1">
            <a:spLocks noChangeArrowheads="1"/>
          </p:cNvSpPr>
          <p:nvPr/>
        </p:nvSpPr>
        <p:spPr bwMode="auto">
          <a:xfrm>
            <a:off x="492125" y="5062538"/>
            <a:ext cx="4362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D. endocrine and nervous</a:t>
            </a:r>
          </a:p>
        </p:txBody>
      </p:sp>
      <p:sp>
        <p:nvSpPr>
          <p:cNvPr id="191518" name="Text Box 30"/>
          <p:cNvSpPr txBox="1">
            <a:spLocks noChangeArrowheads="1"/>
          </p:cNvSpPr>
          <p:nvPr/>
        </p:nvSpPr>
        <p:spPr bwMode="auto">
          <a:xfrm>
            <a:off x="492125" y="4289425"/>
            <a:ext cx="43846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C. endocrine and immune</a:t>
            </a:r>
          </a:p>
        </p:txBody>
      </p:sp>
      <p:sp>
        <p:nvSpPr>
          <p:cNvPr id="191519" name="Text Box 31"/>
          <p:cNvSpPr txBox="1">
            <a:spLocks noChangeArrowheads="1"/>
          </p:cNvSpPr>
          <p:nvPr/>
        </p:nvSpPr>
        <p:spPr bwMode="auto">
          <a:xfrm>
            <a:off x="492125" y="3505200"/>
            <a:ext cx="40687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B. nervous and immune</a:t>
            </a:r>
          </a:p>
        </p:txBody>
      </p:sp>
      <p:sp>
        <p:nvSpPr>
          <p:cNvPr id="191520" name="Text Box 32"/>
          <p:cNvSpPr txBox="1">
            <a:spLocks noChangeArrowheads="1"/>
          </p:cNvSpPr>
          <p:nvPr/>
        </p:nvSpPr>
        <p:spPr bwMode="auto">
          <a:xfrm>
            <a:off x="485775" y="2743200"/>
            <a:ext cx="4205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A. skeletal and muscular</a:t>
            </a:r>
          </a:p>
        </p:txBody>
      </p:sp>
      <p:pic>
        <p:nvPicPr>
          <p:cNvPr id="191523" name="Picture 3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1524" name="Picture 3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1525" name="Picture 3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1526" name="Picture 3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1527" name="Picture 39"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1528" name="Picture 40"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1535" name="Picture 47"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91536" name="Text Box 48"/>
          <p:cNvSpPr txBox="1">
            <a:spLocks noChangeArrowheads="1"/>
          </p:cNvSpPr>
          <p:nvPr/>
        </p:nvSpPr>
        <p:spPr bwMode="auto">
          <a:xfrm>
            <a:off x="457200" y="1524000"/>
            <a:ext cx="7620000" cy="968375"/>
          </a:xfrm>
          <a:prstGeom prst="rect">
            <a:avLst/>
          </a:prstGeom>
          <a:noFill/>
          <a:ln w="9525">
            <a:noFill/>
            <a:miter lim="800000"/>
            <a:headEnd/>
            <a:tailEnd/>
          </a:ln>
          <a:effectLst/>
        </p:spPr>
        <p:txBody>
          <a:bodyPr>
            <a:spAutoFit/>
          </a:bodyPr>
          <a:lstStyle/>
          <a:p>
            <a:r>
              <a:rPr lang="en-US" sz="3200">
                <a:solidFill>
                  <a:schemeClr val="tx1"/>
                </a:solidFill>
              </a:rPr>
              <a:t>Which two systems in you body work together to maintain homeostasis?</a:t>
            </a:r>
          </a:p>
        </p:txBody>
      </p:sp>
      <p:pic>
        <p:nvPicPr>
          <p:cNvPr id="191537" name="Picture 4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91540" name="Picture 52"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1541" name="Text Box 5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1540"/>
                                        </p:tgtEl>
                                        <p:attrNameLst>
                                          <p:attrName>style.visibility</p:attrName>
                                        </p:attrNameLst>
                                      </p:cBhvr>
                                      <p:to>
                                        <p:strVal val="visible"/>
                                      </p:to>
                                    </p:set>
                                    <p:animEffect transition="in" filter="box(out)">
                                      <p:cBhvr>
                                        <p:cTn id="7" dur="500"/>
                                        <p:tgtEl>
                                          <p:spTgt spid="191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1541"/>
                                        </p:tgtEl>
                                        <p:attrNameLst>
                                          <p:attrName>style.visibility</p:attrName>
                                        </p:attrNameLst>
                                      </p:cBhvr>
                                      <p:to>
                                        <p:strVal val="visible"/>
                                      </p:to>
                                    </p:set>
                                    <p:animEffect transition="in" filter="box(out)">
                                      <p:cBhvr>
                                        <p:cTn id="10" dur="500"/>
                                        <p:tgtEl>
                                          <p:spTgt spid="19154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1527"/>
                                        </p:tgtEl>
                                        <p:attrNameLst>
                                          <p:attrName>style.visibility</p:attrName>
                                        </p:attrNameLst>
                                      </p:cBhvr>
                                      <p:to>
                                        <p:strVal val="visible"/>
                                      </p:to>
                                    </p:set>
                                    <p:animEffect transition="in" filter="box(out)">
                                      <p:cBhvr>
                                        <p:cTn id="14" dur="500"/>
                                        <p:tgtEl>
                                          <p:spTgt spid="19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41"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7" name="Rectangle 15"/>
          <p:cNvSpPr>
            <a:spLocks noChangeArrowheads="1"/>
          </p:cNvSpPr>
          <p:nvPr/>
        </p:nvSpPr>
        <p:spPr bwMode="auto">
          <a:xfrm>
            <a:off x="685800" y="1066800"/>
            <a:ext cx="8001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hlink"/>
                </a:solidFill>
              </a:rPr>
              <a:t>The answer is D.  </a:t>
            </a:r>
            <a:r>
              <a:rPr lang="en-US" sz="3200">
                <a:solidFill>
                  <a:schemeClr val="tx1"/>
                </a:solidFill>
              </a:rPr>
              <a:t>The functions of all body systems are ultimately controlled by the nervous and endocrine systems.</a:t>
            </a:r>
          </a:p>
        </p:txBody>
      </p:sp>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0" name="Picture 4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2566" name="Picture 54"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192567" name="Picture 5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92568" name="Rectangle 56"/>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92571" name="Picture 59"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2572" name="Text Box 6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71"/>
                                        </p:tgtEl>
                                        <p:attrNameLst>
                                          <p:attrName>style.visibility</p:attrName>
                                        </p:attrNameLst>
                                      </p:cBhvr>
                                      <p:to>
                                        <p:strVal val="visible"/>
                                      </p:to>
                                    </p:set>
                                    <p:animEffect transition="in" filter="box(out)">
                                      <p:cBhvr>
                                        <p:cTn id="7" dur="500"/>
                                        <p:tgtEl>
                                          <p:spTgt spid="1925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72"/>
                                        </p:tgtEl>
                                        <p:attrNameLst>
                                          <p:attrName>style.visibility</p:attrName>
                                        </p:attrNameLst>
                                      </p:cBhvr>
                                      <p:to>
                                        <p:strVal val="visible"/>
                                      </p:to>
                                    </p:set>
                                    <p:animEffect transition="in" filter="box(out)">
                                      <p:cBhvr>
                                        <p:cTn id="10" dur="500"/>
                                        <p:tgtEl>
                                          <p:spTgt spid="19257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59"/>
                                        </p:tgtEl>
                                        <p:attrNameLst>
                                          <p:attrName>style.visibility</p:attrName>
                                        </p:attrNameLst>
                                      </p:cBhvr>
                                      <p:to>
                                        <p:strVal val="visible"/>
                                      </p:to>
                                    </p:set>
                                    <p:animEffect transition="in" filter="box(out)">
                                      <p:cBhvr>
                                        <p:cTn id="14"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72"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139715" name="Rectangle 3"/>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3</a:t>
            </a:r>
          </a:p>
        </p:txBody>
      </p:sp>
      <p:pic>
        <p:nvPicPr>
          <p:cNvPr id="1139720" name="Picture 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9721" name="Picture 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9722" name="Picture 1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9723" name="Picture 11"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39724" name="Picture 12"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39725" name="Picture 13"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139727" name="Picture 15"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139728" name="Text Box 16"/>
          <p:cNvSpPr txBox="1">
            <a:spLocks noChangeArrowheads="1"/>
          </p:cNvSpPr>
          <p:nvPr/>
        </p:nvSpPr>
        <p:spPr bwMode="auto">
          <a:xfrm>
            <a:off x="533400" y="1622425"/>
            <a:ext cx="8077200" cy="968375"/>
          </a:xfrm>
          <a:prstGeom prst="rect">
            <a:avLst/>
          </a:prstGeom>
          <a:noFill/>
          <a:ln w="9525">
            <a:noFill/>
            <a:miter lim="800000"/>
            <a:headEnd/>
            <a:tailEnd/>
          </a:ln>
          <a:effectLst/>
        </p:spPr>
        <p:txBody>
          <a:bodyPr>
            <a:spAutoFit/>
          </a:bodyPr>
          <a:lstStyle/>
          <a:p>
            <a:r>
              <a:rPr lang="en-US" sz="3200">
                <a:solidFill>
                  <a:schemeClr val="tx1"/>
                </a:solidFill>
              </a:rPr>
              <a:t>How is homeostasis maintained by the endocrine glands?</a:t>
            </a:r>
          </a:p>
        </p:txBody>
      </p:sp>
      <p:pic>
        <p:nvPicPr>
          <p:cNvPr id="1139729" name="Picture 17"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39732"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139733" name="Text Box 2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9732"/>
                                        </p:tgtEl>
                                        <p:attrNameLst>
                                          <p:attrName>style.visibility</p:attrName>
                                        </p:attrNameLst>
                                      </p:cBhvr>
                                      <p:to>
                                        <p:strVal val="visible"/>
                                      </p:to>
                                    </p:set>
                                    <p:animEffect transition="in" filter="box(out)">
                                      <p:cBhvr>
                                        <p:cTn id="7" dur="500"/>
                                        <p:tgtEl>
                                          <p:spTgt spid="11397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9733"/>
                                        </p:tgtEl>
                                        <p:attrNameLst>
                                          <p:attrName>style.visibility</p:attrName>
                                        </p:attrNameLst>
                                      </p:cBhvr>
                                      <p:to>
                                        <p:strVal val="visible"/>
                                      </p:to>
                                    </p:set>
                                    <p:animEffect transition="in" filter="box(out)">
                                      <p:cBhvr>
                                        <p:cTn id="10" dur="500"/>
                                        <p:tgtEl>
                                          <p:spTgt spid="113973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9724"/>
                                        </p:tgtEl>
                                        <p:attrNameLst>
                                          <p:attrName>style.visibility</p:attrName>
                                        </p:attrNameLst>
                                      </p:cBhvr>
                                      <p:to>
                                        <p:strVal val="visible"/>
                                      </p:to>
                                    </p:set>
                                    <p:animEffect transition="in" filter="box(out)">
                                      <p:cBhvr>
                                        <p:cTn id="14" dur="500"/>
                                        <p:tgtEl>
                                          <p:spTgt spid="1139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33"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55" name="Picture 19" descr="fig"/>
          <p:cNvPicPr>
            <a:picLocks noChangeAspect="1" noChangeArrowheads="1"/>
          </p:cNvPicPr>
          <p:nvPr/>
        </p:nvPicPr>
        <p:blipFill>
          <a:blip r:embed="rId2" cstate="print"/>
          <a:srcRect/>
          <a:stretch>
            <a:fillRect/>
          </a:stretch>
        </p:blipFill>
        <p:spPr bwMode="auto">
          <a:xfrm>
            <a:off x="5041900" y="1066800"/>
            <a:ext cx="3492500" cy="4445000"/>
          </a:xfrm>
          <a:prstGeom prst="rect">
            <a:avLst/>
          </a:prstGeom>
          <a:noFill/>
        </p:spPr>
      </p:pic>
      <p:sp>
        <p:nvSpPr>
          <p:cNvPr id="1140738" name="Rectangle 2"/>
          <p:cNvSpPr>
            <a:spLocks noChangeArrowheads="1"/>
          </p:cNvSpPr>
          <p:nvPr/>
        </p:nvSpPr>
        <p:spPr bwMode="auto">
          <a:xfrm>
            <a:off x="0" y="1066800"/>
            <a:ext cx="5105400" cy="501675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3200" dirty="0">
                <a:solidFill>
                  <a:schemeClr val="tx1"/>
                </a:solidFill>
              </a:rPr>
              <a:t>Most endocrine glands operate under a negative feedback system.  A gland synthesizes and secretes a hormone.  Information regarding the hormone level is fed back, usually to the hypothalamus or pituitary gland, to regulate the production of the hormone.</a:t>
            </a:r>
          </a:p>
        </p:txBody>
      </p:sp>
      <p:pic>
        <p:nvPicPr>
          <p:cNvPr id="11407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407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407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40743"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4074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40745" name="Picture 9"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14074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1140752" name="Text Box 16"/>
          <p:cNvSpPr txBox="1">
            <a:spLocks noChangeArrowheads="1"/>
          </p:cNvSpPr>
          <p:nvPr/>
        </p:nvSpPr>
        <p:spPr bwMode="auto">
          <a:xfrm>
            <a:off x="7527925" y="3228975"/>
            <a:ext cx="865188" cy="284163"/>
          </a:xfrm>
          <a:prstGeom prst="rect">
            <a:avLst/>
          </a:prstGeom>
          <a:noFill/>
          <a:ln w="9525">
            <a:noFill/>
            <a:miter lim="800000"/>
            <a:headEnd/>
            <a:tailEnd/>
          </a:ln>
          <a:effectLst/>
        </p:spPr>
        <p:txBody>
          <a:bodyPr wrap="none">
            <a:spAutoFit/>
          </a:bodyPr>
          <a:lstStyle/>
          <a:p>
            <a:r>
              <a:rPr lang="en-US" sz="1400" b="1">
                <a:solidFill>
                  <a:schemeClr val="tx1"/>
                </a:solidFill>
              </a:rPr>
              <a:t>Pituitary</a:t>
            </a:r>
          </a:p>
        </p:txBody>
      </p:sp>
      <p:pic>
        <p:nvPicPr>
          <p:cNvPr id="1140753" name="Picture 17"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
        <p:nvSpPr>
          <p:cNvPr id="1140754" name="Rectangle 18"/>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140758" name="Picture 2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40759" name="Text Box 2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40758"/>
                                        </p:tgtEl>
                                        <p:attrNameLst>
                                          <p:attrName>style.visibility</p:attrName>
                                        </p:attrNameLst>
                                      </p:cBhvr>
                                      <p:to>
                                        <p:strVal val="visible"/>
                                      </p:to>
                                    </p:set>
                                    <p:animEffect transition="in" filter="box(out)">
                                      <p:cBhvr>
                                        <p:cTn id="7" dur="500"/>
                                        <p:tgtEl>
                                          <p:spTgt spid="11407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40759"/>
                                        </p:tgtEl>
                                        <p:attrNameLst>
                                          <p:attrName>style.visibility</p:attrName>
                                        </p:attrNameLst>
                                      </p:cBhvr>
                                      <p:to>
                                        <p:strVal val="visible"/>
                                      </p:to>
                                    </p:set>
                                    <p:animEffect transition="in" filter="box(out)">
                                      <p:cBhvr>
                                        <p:cTn id="10" dur="500"/>
                                        <p:tgtEl>
                                          <p:spTgt spid="11407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40744"/>
                                        </p:tgtEl>
                                        <p:attrNameLst>
                                          <p:attrName>style.visibility</p:attrName>
                                        </p:attrNameLst>
                                      </p:cBhvr>
                                      <p:to>
                                        <p:strVal val="visible"/>
                                      </p:to>
                                    </p:set>
                                    <p:animEffect transition="in" filter="box(out)">
                                      <p:cBhvr>
                                        <p:cTn id="14" dur="500"/>
                                        <p:tgtEl>
                                          <p:spTgt spid="114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59"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98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89893"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9894"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8989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189896"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89897" name="Picture 9" descr="Image Bank"/>
          <p:cNvPicPr>
            <a:picLocks noChangeAspect="1" noChangeArrowheads="1"/>
          </p:cNvPicPr>
          <p:nvPr/>
        </p:nvPicPr>
        <p:blipFill>
          <a:blip r:embed="rId8" cstate="print"/>
          <a:srcRect/>
          <a:stretch>
            <a:fillRect/>
          </a:stretch>
        </p:blipFill>
        <p:spPr bwMode="auto">
          <a:xfrm>
            <a:off x="3517900" y="76200"/>
            <a:ext cx="2108200" cy="393700"/>
          </a:xfrm>
          <a:prstGeom prst="rect">
            <a:avLst/>
          </a:prstGeom>
          <a:noFill/>
        </p:spPr>
      </p:pic>
      <p:pic>
        <p:nvPicPr>
          <p:cNvPr id="1189898" name="Picture 10" descr="Chpt35"/>
          <p:cNvPicPr>
            <a:picLocks noChangeAspect="1" noChangeArrowheads="1"/>
          </p:cNvPicPr>
          <p:nvPr/>
        </p:nvPicPr>
        <p:blipFill>
          <a:blip r:embed="rId9" cstate="print"/>
          <a:srcRect/>
          <a:stretch>
            <a:fillRect/>
          </a:stretch>
        </p:blipFill>
        <p:spPr bwMode="auto">
          <a:xfrm>
            <a:off x="0" y="0"/>
            <a:ext cx="2895600" cy="762000"/>
          </a:xfrm>
          <a:prstGeom prst="rect">
            <a:avLst/>
          </a:prstGeom>
          <a:noFill/>
        </p:spPr>
      </p:pic>
      <p:sp>
        <p:nvSpPr>
          <p:cNvPr id="1189902" name="Text Box 14"/>
          <p:cNvSpPr txBox="1">
            <a:spLocks noChangeArrowheads="1"/>
          </p:cNvSpPr>
          <p:nvPr/>
        </p:nvSpPr>
        <p:spPr bwMode="auto">
          <a:xfrm>
            <a:off x="838200" y="1600200"/>
            <a:ext cx="1981200" cy="1406525"/>
          </a:xfrm>
          <a:prstGeom prst="rect">
            <a:avLst/>
          </a:prstGeom>
          <a:noFill/>
          <a:ln w="9525">
            <a:noFill/>
            <a:miter lim="800000"/>
            <a:headEnd/>
            <a:tailEnd/>
          </a:ln>
          <a:effectLst/>
        </p:spPr>
        <p:txBody>
          <a:bodyPr>
            <a:spAutoFit/>
          </a:bodyPr>
          <a:lstStyle/>
          <a:p>
            <a:r>
              <a:rPr lang="en-US" sz="3200">
                <a:solidFill>
                  <a:schemeClr val="tx2"/>
                </a:solidFill>
              </a:rPr>
              <a:t>Gland Function Chart</a:t>
            </a:r>
          </a:p>
        </p:txBody>
      </p:sp>
      <p:pic>
        <p:nvPicPr>
          <p:cNvPr id="1189903" name="Picture 15" descr="Gland Function Chart"/>
          <p:cNvPicPr>
            <a:picLocks noChangeAspect="1" noChangeArrowheads="1"/>
          </p:cNvPicPr>
          <p:nvPr/>
        </p:nvPicPr>
        <p:blipFill>
          <a:blip r:embed="rId10" cstate="print"/>
          <a:srcRect/>
          <a:stretch>
            <a:fillRect/>
          </a:stretch>
        </p:blipFill>
        <p:spPr bwMode="auto">
          <a:xfrm>
            <a:off x="3124200" y="787400"/>
            <a:ext cx="4267200" cy="4927600"/>
          </a:xfrm>
          <a:prstGeom prst="rect">
            <a:avLst/>
          </a:prstGeom>
          <a:noFill/>
        </p:spPr>
      </p:pic>
      <p:pic>
        <p:nvPicPr>
          <p:cNvPr id="1189904" name="Picture 16" descr="New TOC">
            <a:hlinkClick r:id="rId11" action="ppaction://hlinksldjump"/>
          </p:cNvPr>
          <p:cNvPicPr>
            <a:picLocks noChangeAspect="1" noChangeArrowheads="1"/>
          </p:cNvPicPr>
          <p:nvPr/>
        </p:nvPicPr>
        <p:blipFill>
          <a:blip r:embed="rId12"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98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89893"/>
                                        </p:tgtEl>
                                        <p:attrNameLst>
                                          <p:attrName>style.visibility</p:attrName>
                                        </p:attrNameLst>
                                      </p:cBhvr>
                                      <p:to>
                                        <p:strVal val="visible"/>
                                      </p:to>
                                    </p:set>
                                    <p:animEffect transition="in" filter="box(out)">
                                      <p:cBhvr>
                                        <p:cTn id="10" dur="500"/>
                                        <p:tgtEl>
                                          <p:spTgt spid="118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sz="2400" dirty="0" smtClean="0"/>
              <a:t>Bones: The Body’s Support 34.2</a:t>
            </a:r>
            <a:br>
              <a:rPr lang="en-US" sz="2400" dirty="0" smtClean="0"/>
            </a:br>
            <a:r>
              <a:rPr lang="en-US" sz="2400" dirty="0" smtClean="0"/>
              <a:t>12/06  Obj.: TSW learn how bone is formed and identify the structure and functions of the skeletal system by completing your warm up/ Physiology 					Project. P.152NB</a:t>
            </a:r>
            <a:endParaRPr lang="en-US" sz="2400" dirty="0"/>
          </a:p>
        </p:txBody>
      </p:sp>
      <p:sp>
        <p:nvSpPr>
          <p:cNvPr id="6" name="Content Placeholder 5"/>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Compare &amp; Contrast the four main kinds of movable joints and provide an </a:t>
            </a:r>
            <a:r>
              <a:rPr lang="en-US" dirty="0"/>
              <a:t>e</a:t>
            </a:r>
            <a:r>
              <a:rPr lang="en-US" dirty="0" smtClean="0"/>
              <a:t>xample of each.</a:t>
            </a:r>
          </a:p>
          <a:p>
            <a:pPr marL="514350" indent="-514350">
              <a:buFont typeface="+mj-lt"/>
              <a:buAutoNum type="arabicPeriod"/>
            </a:pPr>
            <a:r>
              <a:rPr lang="en-US" dirty="0" smtClean="0"/>
              <a:t>How is compact bone structurally different from spongy bone?</a:t>
            </a:r>
          </a:p>
          <a:p>
            <a:pPr marL="514350" indent="-514350">
              <a:buFont typeface="+mj-lt"/>
              <a:buAutoNum type="arabicPeriod"/>
            </a:pPr>
            <a:r>
              <a:rPr lang="en-US" dirty="0" smtClean="0"/>
              <a:t>Why is the skeletal system important?</a:t>
            </a:r>
            <a:endParaRPr lang="en-US" dirty="0"/>
          </a:p>
        </p:txBody>
      </p:sp>
      <p:pic>
        <p:nvPicPr>
          <p:cNvPr id="7" name="Picture 51" descr="fig"/>
          <p:cNvPicPr>
            <a:picLocks noGrp="1" noChangeAspect="1" noChangeArrowheads="1"/>
          </p:cNvPicPr>
          <p:nvPr>
            <p:ph sz="half" idx="1"/>
          </p:nvPr>
        </p:nvPicPr>
        <p:blipFill>
          <a:blip r:embed="rId2" cstate="print"/>
          <a:srcRect/>
          <a:stretch>
            <a:fillRect/>
          </a:stretch>
        </p:blipFill>
        <p:spPr bwMode="auto">
          <a:xfrm rot="10800000" flipH="1" flipV="1">
            <a:off x="0" y="1524000"/>
            <a:ext cx="4724400" cy="4894183"/>
          </a:xfrm>
          <a:prstGeom prst="rect">
            <a:avLst/>
          </a:prstGeom>
          <a:noFill/>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Body Systems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The Skeletal System.</a:t>
            </a:r>
          </a:p>
          <a:p>
            <a:pPr marL="514350" indent="-514350">
              <a:buFont typeface="+mj-lt"/>
              <a:buAutoNum type="arabicPeriod"/>
            </a:pPr>
            <a:r>
              <a:rPr lang="en-US" dirty="0" smtClean="0"/>
              <a:t>The Respiratory System.</a:t>
            </a:r>
          </a:p>
          <a:p>
            <a:pPr marL="514350" indent="-514350">
              <a:buFont typeface="+mj-lt"/>
              <a:buAutoNum type="arabicPeriod"/>
            </a:pPr>
            <a:r>
              <a:rPr lang="en-US" dirty="0" smtClean="0"/>
              <a:t>The muscular, Nervous &amp; Skeletal Systems interact to provide Mobility.</a:t>
            </a:r>
          </a:p>
          <a:p>
            <a:pPr marL="514350" indent="-514350">
              <a:buFont typeface="+mj-lt"/>
              <a:buAutoNum type="arabicPeriod"/>
            </a:pPr>
            <a:r>
              <a:rPr lang="en-US" dirty="0" smtClean="0"/>
              <a:t>The Ovaries in females are analogous to the testes in males because both produce gametes (haploid) – (sex cells) sperm in males &amp; eggs in females.</a:t>
            </a:r>
          </a:p>
          <a:p>
            <a:pPr marL="514350" indent="-514350">
              <a:buFont typeface="+mj-lt"/>
              <a:buAutoNum type="arabicPeriod"/>
            </a:pPr>
            <a:r>
              <a:rPr lang="en-US" dirty="0" smtClean="0"/>
              <a:t>The urinary system keeps a homeostatic balance of water, salts, &amp; other compounds in the body.  In addition, the urinary system assures that levels of wastes do not accumulate.</a:t>
            </a:r>
          </a:p>
          <a:p>
            <a:pPr marL="514350" indent="-514350">
              <a:buFont typeface="+mj-lt"/>
              <a:buAutoNum type="arabicPeriod"/>
            </a:pPr>
            <a:r>
              <a:rPr lang="en-US" dirty="0" smtClean="0"/>
              <a:t>In the circulatory system, the heart acts as a muscular pump (Cardiac muscle).  Arteries, veins, &amp; capillaries transport circulatory fluids throughout the body.  The blood contains components for body defense, gas exchange, and nutrients for cells.</a:t>
            </a:r>
          </a:p>
          <a:p>
            <a:pPr marL="514350" indent="-514350">
              <a:buFont typeface="+mj-lt"/>
              <a:buAutoNum type="arabicPeriod"/>
            </a:pPr>
            <a:r>
              <a:rPr lang="en-US" dirty="0" smtClean="0"/>
              <a:t>The Digestive System.</a:t>
            </a:r>
          </a:p>
          <a:p>
            <a:pPr marL="514350" indent="-514350">
              <a:buFont typeface="+mj-lt"/>
              <a:buAutoNum type="arabicPeriod"/>
            </a:pPr>
            <a:r>
              <a:rPr lang="en-US" dirty="0" smtClean="0"/>
              <a:t>The Endocrine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Hypothalamus &amp; Pituitary Glands are located in the brain.</a:t>
            </a:r>
          </a:p>
          <a:p>
            <a:pPr marL="514350" indent="-514350">
              <a:buFont typeface="+mj-lt"/>
              <a:buAutoNum type="arabicPeriod"/>
            </a:pPr>
            <a:r>
              <a:rPr lang="en-US" dirty="0" smtClean="0"/>
              <a:t>FSH, LH &amp; Testosterone are involved in the male feedback system.</a:t>
            </a:r>
          </a:p>
          <a:p>
            <a:pPr marL="514350" indent="-514350">
              <a:buFont typeface="+mj-lt"/>
              <a:buAutoNum type="arabicPeriod"/>
            </a:pPr>
            <a:r>
              <a:rPr lang="en-US" dirty="0" smtClean="0"/>
              <a:t>FSH, LH, estrogen &amp; progesterone are involved in the female feedback system.</a:t>
            </a:r>
          </a:p>
          <a:p>
            <a:pPr marL="514350" indent="-514350">
              <a:buFont typeface="+mj-lt"/>
              <a:buAutoNum type="arabicPeriod"/>
            </a:pPr>
            <a:r>
              <a:rPr lang="en-US" dirty="0" smtClean="0"/>
              <a:t>The Hypothalamus signals the pituitary to release FSH &amp; LH, which stimulate sperm production.  Increased production of sperm feedback into the system to inhibit FSH &amp; LH.</a:t>
            </a:r>
          </a:p>
          <a:p>
            <a:pPr marL="514350" indent="-514350">
              <a:buFont typeface="+mj-lt"/>
              <a:buAutoNum type="arabicPeriod"/>
            </a:pPr>
            <a:r>
              <a:rPr lang="en-US" dirty="0" smtClean="0"/>
              <a:t>LH released from Pit. Stimulates the CL.  The CL releases </a:t>
            </a:r>
            <a:r>
              <a:rPr lang="en-US" dirty="0" err="1" smtClean="0"/>
              <a:t>Prog</a:t>
            </a:r>
            <a:r>
              <a:rPr lang="en-US" dirty="0" smtClean="0"/>
              <a:t>., which causes the uterine lining to thicken &amp; increase its blood supply. If </a:t>
            </a:r>
            <a:r>
              <a:rPr lang="en-US" dirty="0" err="1" smtClean="0"/>
              <a:t>Prog</a:t>
            </a:r>
            <a:r>
              <a:rPr lang="en-US" dirty="0" smtClean="0"/>
              <a:t>. Level becomes too high, the Hypo is inhibited from signaling the Pit to release FSH &amp; LH.  As a result, the CL degenerates and the progesterone levels drop.  This drop in turn causes the uterus to shed.</a:t>
            </a:r>
          </a:p>
          <a:p>
            <a:pPr marL="514350" indent="-514350">
              <a:buFont typeface="+mj-lt"/>
              <a:buAutoNum type="arabicPeriod"/>
            </a:pPr>
            <a:r>
              <a:rPr lang="en-US" dirty="0" smtClean="0"/>
              <a:t>Estrogen</a:t>
            </a:r>
          </a:p>
          <a:p>
            <a:pPr marL="514350" indent="-514350">
              <a:buFont typeface="+mj-lt"/>
              <a:buAutoNum type="arabicPeriod"/>
            </a:pPr>
            <a:r>
              <a:rPr lang="en-US" dirty="0" smtClean="0"/>
              <a:t>The fertilization of an egg breaks the cycle.</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Starches are large polysaccharides.</a:t>
            </a:r>
          </a:p>
          <a:p>
            <a:pPr marL="514350" indent="-514350">
              <a:buFont typeface="+mj-lt"/>
              <a:buAutoNum type="arabicPeriod"/>
            </a:pPr>
            <a:r>
              <a:rPr lang="en-US" dirty="0" smtClean="0"/>
              <a:t>Action of Pepsin on proteins are not mechanical digestion.</a:t>
            </a:r>
          </a:p>
          <a:p>
            <a:pPr marL="514350" indent="-514350">
              <a:buFont typeface="+mj-lt"/>
              <a:buAutoNum type="arabicPeriod"/>
            </a:pPr>
            <a:r>
              <a:rPr lang="en-US" dirty="0" smtClean="0"/>
              <a:t>The surface area of the small intestine is greatly increased by a large number of </a:t>
            </a:r>
            <a:r>
              <a:rPr lang="en-US" dirty="0" err="1" smtClean="0"/>
              <a:t>villi</a:t>
            </a:r>
            <a:r>
              <a:rPr lang="en-US" dirty="0" smtClean="0"/>
              <a:t>.</a:t>
            </a:r>
          </a:p>
          <a:p>
            <a:pPr marL="514350" indent="-514350">
              <a:buFont typeface="+mj-lt"/>
              <a:buAutoNum type="arabicPeriod"/>
            </a:pPr>
            <a:r>
              <a:rPr lang="en-US" dirty="0" smtClean="0"/>
              <a:t>The Small Intestine is part of the digestive tract.</a:t>
            </a:r>
          </a:p>
          <a:p>
            <a:pPr marL="514350" indent="-514350">
              <a:buFont typeface="+mj-lt"/>
              <a:buAutoNum type="arabicPeriod"/>
            </a:pPr>
            <a:r>
              <a:rPr lang="en-US" dirty="0" smtClean="0"/>
              <a:t>Synthesis of vitamins K and some B vitamins occurs in the large intestine as the work of anaerobic bacteria.</a:t>
            </a:r>
          </a:p>
          <a:p>
            <a:pPr marL="514350" indent="-514350">
              <a:buFont typeface="+mj-lt"/>
              <a:buAutoNum type="arabicPeriod"/>
            </a:pPr>
            <a:r>
              <a:rPr lang="en-US" dirty="0" smtClean="0"/>
              <a:t>Vitamins are used by the body to maintain growth &amp; metabolism.</a:t>
            </a:r>
          </a:p>
          <a:p>
            <a:pPr marL="514350" indent="-514350">
              <a:buFont typeface="+mj-lt"/>
              <a:buAutoNum type="arabicPeriod"/>
            </a:pPr>
            <a:r>
              <a:rPr lang="en-US" dirty="0" smtClean="0"/>
              <a:t>Water is the most abundant substance in the body.</a:t>
            </a:r>
          </a:p>
          <a:p>
            <a:pPr marL="514350" indent="-514350">
              <a:buFont typeface="+mj-lt"/>
              <a:buAutoNum type="arabicPeriod"/>
            </a:pPr>
            <a:r>
              <a:rPr lang="en-US" dirty="0" smtClean="0"/>
              <a:t>The body’s preferred energy source is carbohydrates.</a:t>
            </a:r>
          </a:p>
          <a:p>
            <a:pPr marL="514350" indent="-514350">
              <a:buFont typeface="+mj-lt"/>
              <a:buAutoNum type="arabicPeriod"/>
            </a:pPr>
            <a:r>
              <a:rPr lang="en-US" dirty="0" smtClean="0"/>
              <a:t>As a result of digestion, proteins are broken down into amino acids.</a:t>
            </a:r>
          </a:p>
          <a:p>
            <a:pPr marL="514350" indent="-514350">
              <a:buFont typeface="+mj-lt"/>
              <a:buAutoNum type="arabicPeriod"/>
            </a:pPr>
            <a:r>
              <a:rPr lang="en-US" dirty="0" smtClean="0"/>
              <a:t>Cellulose is important in the diet as a source of fiber.</a:t>
            </a:r>
          </a:p>
          <a:p>
            <a:pPr marL="514350" indent="-514350">
              <a:buFont typeface="+mj-lt"/>
              <a:buAutoNum type="arabicPeriod"/>
            </a:pPr>
            <a:r>
              <a:rPr lang="en-US" dirty="0" smtClean="0"/>
              <a:t>Pepsin works best in the presence of hydrochloric acid.</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linds(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linds(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linds(horizontal)">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35 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pancreas produces the hormones insulin and glucagon.  Insulin signals the liver cells &amp; muscle cells to take in glucose, lowering blood glucose levels.</a:t>
            </a:r>
          </a:p>
          <a:p>
            <a:pPr marL="514350" indent="-514350">
              <a:buFont typeface="+mj-lt"/>
              <a:buAutoNum type="arabicPeriod"/>
            </a:pPr>
            <a:r>
              <a:rPr lang="en-US" dirty="0" smtClean="0"/>
              <a:t>The blood glucose levels rose steadily &amp; then stayed steady over 4 days.  W/O the pancreas, no insulin was present in the blood to signal the uptake of glucose into body cells.</a:t>
            </a:r>
          </a:p>
          <a:p>
            <a:pPr marL="514350" indent="-514350">
              <a:buFont typeface="+mj-lt"/>
              <a:buAutoNum type="arabicPeriod"/>
            </a:pPr>
            <a:r>
              <a:rPr lang="en-US" dirty="0" smtClean="0"/>
              <a:t>The amount of fatty acids rose sharply right away.  When glucose does not enter the cells, proteins &amp; fats w/in the cells are broken down as sources of energy. Fatty acids are a by-product of fats being broken down.</a:t>
            </a:r>
          </a:p>
          <a:p>
            <a:pPr marL="514350" indent="-514350">
              <a:buFont typeface="+mj-lt"/>
              <a:buAutoNum type="arabicPeriod"/>
            </a:pPr>
            <a:r>
              <a:rPr lang="en-US" dirty="0" smtClean="0"/>
              <a:t>After day 3 the amount of acid builds up, &amp; the patient is at risk.</a:t>
            </a:r>
          </a:p>
          <a:p>
            <a:pPr marL="514350" indent="-514350">
              <a:buFont typeface="+mj-lt"/>
              <a:buAutoNum type="arabicPeriod"/>
            </a:pPr>
            <a:r>
              <a:rPr lang="en-US" dirty="0" smtClean="0"/>
              <a:t>By giving the patient insulin, you would be able to lower blood glucose levels, &amp; the effects of the operation could be overcome.</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Regulation of Blood Glucose Concentration</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amount &amp; kind of food consumed &amp; production of the hormones glucagon &amp; insulin.</a:t>
            </a:r>
          </a:p>
          <a:p>
            <a:pPr marL="514350" indent="-514350">
              <a:buFont typeface="+mj-lt"/>
              <a:buAutoNum type="arabicPeriod"/>
            </a:pPr>
            <a:r>
              <a:rPr lang="en-US" dirty="0" smtClean="0"/>
              <a:t>The process occurs in the liver.</a:t>
            </a:r>
          </a:p>
          <a:p>
            <a:pPr marL="514350" indent="-514350">
              <a:buFont typeface="+mj-lt"/>
              <a:buAutoNum type="arabicPeriod"/>
            </a:pPr>
            <a:r>
              <a:rPr lang="en-US" dirty="0" smtClean="0"/>
              <a:t>Glucose-regulating hormones are produced in response to blood glucose concentration.</a:t>
            </a:r>
          </a:p>
          <a:p>
            <a:pPr marL="514350" indent="-514350">
              <a:buFont typeface="+mj-lt"/>
              <a:buAutoNum type="arabicPeriod"/>
            </a:pPr>
            <a:r>
              <a:rPr lang="en-US" dirty="0" smtClean="0"/>
              <a:t>Negative Feedback Control</a:t>
            </a:r>
          </a:p>
          <a:p>
            <a:pPr marL="514350" indent="-514350">
              <a:buFont typeface="+mj-lt"/>
              <a:buAutoNum type="arabicPeriod"/>
            </a:pPr>
            <a:r>
              <a:rPr lang="en-US" dirty="0" smtClean="0"/>
              <a:t>Glucagon is produced by the pancreas.  It stimulates the liver to produce glucose from stored glycogen.</a:t>
            </a:r>
          </a:p>
          <a:p>
            <a:pPr marL="514350" indent="-514350">
              <a:buFont typeface="+mj-lt"/>
              <a:buAutoNum type="arabicPeriod"/>
            </a:pPr>
            <a:r>
              <a:rPr lang="en-US" dirty="0" smtClean="0"/>
              <a:t>Insulin is produced by the pancreas.  Insulin accelerates the transport of glucose from the blood into cells and the conversion of glucose into glycogen in the liver.</a:t>
            </a:r>
          </a:p>
          <a:p>
            <a:pPr marL="514350" indent="-514350">
              <a:buFont typeface="+mj-lt"/>
              <a:buAutoNum type="arabicPeriod"/>
            </a:pPr>
            <a:r>
              <a:rPr lang="en-US" dirty="0" smtClean="0"/>
              <a:t>Blood glucose concentration rises after a meal.  Thus, the doctor would have difficulty determining the significance of blood glucose concentrations if a person had recently eaten a meal.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Turn Arrow 17"/>
          <p:cNvSpPr/>
          <p:nvPr/>
        </p:nvSpPr>
        <p:spPr>
          <a:xfrm rot="7595915">
            <a:off x="3554200" y="3269488"/>
            <a:ext cx="343445" cy="484639"/>
          </a:xfrm>
          <a:prstGeom prst="uturnArrow">
            <a:avLst>
              <a:gd name="adj1" fmla="val 25000"/>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p:cNvGraphicFramePr>
            <a:graphicFrameLocks noGrp="1"/>
          </p:cNvGraphicFramePr>
          <p:nvPr/>
        </p:nvGraphicFramePr>
        <p:xfrm>
          <a:off x="762000" y="0"/>
          <a:ext cx="7391400" cy="6134793"/>
        </p:xfrm>
        <a:graphic>
          <a:graphicData uri="http://schemas.openxmlformats.org/drawingml/2006/table">
            <a:tbl>
              <a:tblPr firstRow="1" bandRow="1">
                <a:tableStyleId>{5C22544A-7EE6-4342-B048-85BDC9FD1C3A}</a:tableStyleId>
              </a:tblPr>
              <a:tblGrid>
                <a:gridCol w="2463800"/>
                <a:gridCol w="2463800"/>
                <a:gridCol w="2463800"/>
              </a:tblGrid>
              <a:tr h="1212273">
                <a:tc>
                  <a:txBody>
                    <a:bodyPr/>
                    <a:lstStyle/>
                    <a:p>
                      <a:r>
                        <a:rPr lang="en-US" sz="2000" dirty="0" smtClean="0"/>
                        <a:t>**Homeostasis</a:t>
                      </a:r>
                      <a:r>
                        <a:rPr lang="en-US" sz="2000" baseline="0" dirty="0" smtClean="0"/>
                        <a:t> </a:t>
                      </a:r>
                      <a:endParaRPr lang="en-US" sz="2000" dirty="0"/>
                    </a:p>
                  </a:txBody>
                  <a:tcPr/>
                </a:tc>
                <a:tc>
                  <a:txBody>
                    <a:bodyPr/>
                    <a:lstStyle/>
                    <a:p>
                      <a:r>
                        <a:rPr lang="en-US" sz="2800" dirty="0" smtClean="0"/>
                        <a:t>P. 155 NB</a:t>
                      </a:r>
                      <a:endParaRPr lang="en-US" sz="2800" dirty="0"/>
                    </a:p>
                  </a:txBody>
                  <a:tcPr/>
                </a:tc>
                <a:tc>
                  <a:txBody>
                    <a:bodyPr/>
                    <a:lstStyle/>
                    <a:p>
                      <a:r>
                        <a:rPr lang="en-US" sz="2000" b="0" dirty="0" smtClean="0"/>
                        <a:t>Maintaining</a:t>
                      </a:r>
                      <a:r>
                        <a:rPr lang="en-US" sz="2000" b="0" baseline="0" dirty="0" smtClean="0"/>
                        <a:t> a constant internal environmental balance</a:t>
                      </a:r>
                      <a:endParaRPr lang="en-US" sz="2000" b="0" dirty="0"/>
                    </a:p>
                  </a:txBody>
                  <a:tcPr/>
                </a:tc>
              </a:tr>
              <a:tr h="1551709">
                <a:tc>
                  <a:txBody>
                    <a:bodyPr/>
                    <a:lstStyle/>
                    <a:p>
                      <a:r>
                        <a:rPr lang="en-US" sz="2000" dirty="0" smtClean="0"/>
                        <a:t>Respiratory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dirty="0" smtClean="0"/>
                        <a:t>System that allows you to </a:t>
                      </a:r>
                      <a:r>
                        <a:rPr lang="en-US" sz="1800" dirty="0" smtClean="0">
                          <a:solidFill>
                            <a:schemeClr val="tx2">
                              <a:lumMod val="60000"/>
                              <a:lumOff val="40000"/>
                            </a:schemeClr>
                          </a:solidFill>
                        </a:rPr>
                        <a:t>breathe</a:t>
                      </a:r>
                      <a:r>
                        <a:rPr lang="en-US" sz="1800" dirty="0" smtClean="0"/>
                        <a:t>. We breathe </a:t>
                      </a:r>
                      <a:r>
                        <a:rPr lang="en-US" sz="1800" dirty="0" smtClean="0">
                          <a:solidFill>
                            <a:schemeClr val="accent1">
                              <a:lumMod val="75000"/>
                            </a:schemeClr>
                          </a:solidFill>
                        </a:rPr>
                        <a:t>in</a:t>
                      </a:r>
                      <a:r>
                        <a:rPr lang="en-US" sz="1800" dirty="0" smtClean="0"/>
                        <a:t> </a:t>
                      </a:r>
                      <a:r>
                        <a:rPr lang="en-US" sz="1800" dirty="0" smtClean="0">
                          <a:solidFill>
                            <a:schemeClr val="accent1">
                              <a:lumMod val="75000"/>
                            </a:schemeClr>
                          </a:solidFill>
                        </a:rPr>
                        <a:t>Oxygen</a:t>
                      </a:r>
                      <a:r>
                        <a:rPr lang="en-US" sz="1800" baseline="0" dirty="0" smtClean="0"/>
                        <a:t> and breathe </a:t>
                      </a:r>
                      <a:r>
                        <a:rPr lang="en-US" sz="1800" baseline="0" dirty="0" smtClean="0">
                          <a:solidFill>
                            <a:schemeClr val="accent6">
                              <a:lumMod val="75000"/>
                            </a:schemeClr>
                          </a:solidFill>
                        </a:rPr>
                        <a:t>out Carbon Dioxide</a:t>
                      </a:r>
                      <a:r>
                        <a:rPr lang="en-US" sz="1800" baseline="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842655">
                <a:tc>
                  <a:txBody>
                    <a:bodyPr/>
                    <a:lstStyle/>
                    <a:p>
                      <a:r>
                        <a:rPr lang="en-US" sz="2000" dirty="0" smtClean="0"/>
                        <a:t>Circulatory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allows us to </a:t>
                      </a:r>
                      <a:r>
                        <a:rPr lang="en-US" sz="1800" baseline="0" dirty="0" smtClean="0">
                          <a:solidFill>
                            <a:schemeClr val="accent2">
                              <a:lumMod val="75000"/>
                            </a:schemeClr>
                          </a:solidFill>
                        </a:rPr>
                        <a:t>pump</a:t>
                      </a:r>
                      <a:r>
                        <a:rPr lang="en-US" sz="1800" baseline="0" dirty="0" smtClean="0"/>
                        <a:t> </a:t>
                      </a:r>
                      <a:r>
                        <a:rPr lang="en-US" sz="1800" baseline="0" dirty="0" smtClean="0">
                          <a:solidFill>
                            <a:schemeClr val="accent2">
                              <a:lumMod val="75000"/>
                            </a:schemeClr>
                          </a:solidFill>
                        </a:rPr>
                        <a:t>blood, oxygen</a:t>
                      </a:r>
                      <a:r>
                        <a:rPr lang="en-US" sz="1800" baseline="0" dirty="0" smtClean="0"/>
                        <a:t> and </a:t>
                      </a:r>
                      <a:r>
                        <a:rPr lang="en-US" sz="1800" baseline="0" dirty="0" smtClean="0">
                          <a:solidFill>
                            <a:schemeClr val="accent2">
                              <a:lumMod val="75000"/>
                            </a:schemeClr>
                          </a:solidFill>
                        </a:rPr>
                        <a:t>nutrients </a:t>
                      </a:r>
                      <a:r>
                        <a:rPr lang="en-US" sz="1800" baseline="0" dirty="0" smtClean="0"/>
                        <a:t>to our cells.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260764">
                <a:tc>
                  <a:txBody>
                    <a:bodyPr/>
                    <a:lstStyle/>
                    <a:p>
                      <a:r>
                        <a:rPr lang="en-US" sz="2000" dirty="0" smtClean="0"/>
                        <a:t>Excretory, Urinary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gets </a:t>
                      </a:r>
                      <a:r>
                        <a:rPr lang="en-US" sz="1800" baseline="0" dirty="0" smtClean="0">
                          <a:solidFill>
                            <a:srgbClr val="F4740A"/>
                          </a:solidFill>
                        </a:rPr>
                        <a:t>rid of waste by filtering the blood </a:t>
                      </a:r>
                      <a:r>
                        <a:rPr lang="en-US" sz="1800" baseline="0" dirty="0" smtClean="0">
                          <a:solidFill>
                            <a:schemeClr val="tx1"/>
                          </a:solidFill>
                        </a:rPr>
                        <a:t>through the </a:t>
                      </a:r>
                      <a:r>
                        <a:rPr lang="en-US" sz="1800" baseline="0" dirty="0" smtClean="0">
                          <a:solidFill>
                            <a:srgbClr val="F4740A"/>
                          </a:solidFill>
                        </a:rPr>
                        <a:t>kidneys. </a:t>
                      </a:r>
                    </a:p>
                  </a:txBody>
                  <a:tcPr/>
                </a:tc>
              </a:tr>
            </a:tbl>
          </a:graphicData>
        </a:graphic>
      </p:graphicFrame>
      <p:sp>
        <p:nvSpPr>
          <p:cNvPr id="11" name="Freeform 10"/>
          <p:cNvSpPr/>
          <p:nvPr/>
        </p:nvSpPr>
        <p:spPr>
          <a:xfrm>
            <a:off x="3916935" y="1076550"/>
            <a:ext cx="350265" cy="933225"/>
          </a:xfrm>
          <a:custGeom>
            <a:avLst/>
            <a:gdLst>
              <a:gd name="connsiteX0" fmla="*/ 74040 w 350265"/>
              <a:gd name="connsiteY0" fmla="*/ 809400 h 933225"/>
              <a:gd name="connsiteX1" fmla="*/ 74040 w 350265"/>
              <a:gd name="connsiteY1" fmla="*/ 809400 h 933225"/>
              <a:gd name="connsiteX2" fmla="*/ 188340 w 350265"/>
              <a:gd name="connsiteY2" fmla="*/ 580800 h 933225"/>
              <a:gd name="connsiteX3" fmla="*/ 178815 w 350265"/>
              <a:gd name="connsiteY3" fmla="*/ 304575 h 933225"/>
              <a:gd name="connsiteX4" fmla="*/ 169290 w 350265"/>
              <a:gd name="connsiteY4" fmla="*/ 266475 h 933225"/>
              <a:gd name="connsiteX5" fmla="*/ 150240 w 350265"/>
              <a:gd name="connsiteY5" fmla="*/ 209325 h 933225"/>
              <a:gd name="connsiteX6" fmla="*/ 159765 w 350265"/>
              <a:gd name="connsiteY6" fmla="*/ 95025 h 933225"/>
              <a:gd name="connsiteX7" fmla="*/ 331215 w 350265"/>
              <a:gd name="connsiteY7" fmla="*/ 123600 h 933225"/>
              <a:gd name="connsiteX8" fmla="*/ 302640 w 350265"/>
              <a:gd name="connsiteY8" fmla="*/ 256950 h 933225"/>
              <a:gd name="connsiteX9" fmla="*/ 293115 w 350265"/>
              <a:gd name="connsiteY9" fmla="*/ 304575 h 933225"/>
              <a:gd name="connsiteX10" fmla="*/ 274065 w 350265"/>
              <a:gd name="connsiteY10" fmla="*/ 418875 h 933225"/>
              <a:gd name="connsiteX11" fmla="*/ 264540 w 350265"/>
              <a:gd name="connsiteY11" fmla="*/ 456975 h 933225"/>
              <a:gd name="connsiteX12" fmla="*/ 245490 w 350265"/>
              <a:gd name="connsiteY12" fmla="*/ 523650 h 933225"/>
              <a:gd name="connsiteX13" fmla="*/ 255015 w 350265"/>
              <a:gd name="connsiteY13" fmla="*/ 637950 h 933225"/>
              <a:gd name="connsiteX14" fmla="*/ 255015 w 350265"/>
              <a:gd name="connsiteY14" fmla="*/ 742725 h 933225"/>
              <a:gd name="connsiteX15" fmla="*/ 283590 w 350265"/>
              <a:gd name="connsiteY15" fmla="*/ 761775 h 933225"/>
              <a:gd name="connsiteX16" fmla="*/ 350265 w 350265"/>
              <a:gd name="connsiteY16" fmla="*/ 847500 h 933225"/>
              <a:gd name="connsiteX17" fmla="*/ 331215 w 350265"/>
              <a:gd name="connsiteY17" fmla="*/ 876075 h 933225"/>
              <a:gd name="connsiteX18" fmla="*/ 321690 w 350265"/>
              <a:gd name="connsiteY18" fmla="*/ 904650 h 933225"/>
              <a:gd name="connsiteX19" fmla="*/ 293115 w 350265"/>
              <a:gd name="connsiteY19" fmla="*/ 933225 h 933225"/>
              <a:gd name="connsiteX20" fmla="*/ 264540 w 350265"/>
              <a:gd name="connsiteY20" fmla="*/ 914175 h 933225"/>
              <a:gd name="connsiteX21" fmla="*/ 226440 w 350265"/>
              <a:gd name="connsiteY21" fmla="*/ 857025 h 933225"/>
              <a:gd name="connsiteX22" fmla="*/ 169290 w 350265"/>
              <a:gd name="connsiteY22" fmla="*/ 818925 h 933225"/>
              <a:gd name="connsiteX23" fmla="*/ 121665 w 350265"/>
              <a:gd name="connsiteY23" fmla="*/ 866550 h 933225"/>
              <a:gd name="connsiteX24" fmla="*/ 102615 w 350265"/>
              <a:gd name="connsiteY24" fmla="*/ 895125 h 933225"/>
              <a:gd name="connsiteX25" fmla="*/ 35940 w 350265"/>
              <a:gd name="connsiteY25" fmla="*/ 914175 h 933225"/>
              <a:gd name="connsiteX26" fmla="*/ 54990 w 350265"/>
              <a:gd name="connsiteY26" fmla="*/ 923700 h 933225"/>
              <a:gd name="connsiteX27" fmla="*/ 26415 w 350265"/>
              <a:gd name="connsiteY27" fmla="*/ 799875 h 933225"/>
              <a:gd name="connsiteX28" fmla="*/ 54990 w 350265"/>
              <a:gd name="connsiteY28" fmla="*/ 771300 h 933225"/>
              <a:gd name="connsiteX29" fmla="*/ 140715 w 350265"/>
              <a:gd name="connsiteY29" fmla="*/ 771300 h 933225"/>
              <a:gd name="connsiteX30" fmla="*/ 74040 w 350265"/>
              <a:gd name="connsiteY30" fmla="*/ 809400 h 9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0265" h="933225">
                <a:moveTo>
                  <a:pt x="74040" y="809400"/>
                </a:moveTo>
                <a:lnTo>
                  <a:pt x="74040" y="809400"/>
                </a:lnTo>
                <a:cubicBezTo>
                  <a:pt x="198529" y="650960"/>
                  <a:pt x="173190" y="732299"/>
                  <a:pt x="188340" y="580800"/>
                </a:cubicBezTo>
                <a:cubicBezTo>
                  <a:pt x="185165" y="488725"/>
                  <a:pt x="184388" y="396536"/>
                  <a:pt x="178815" y="304575"/>
                </a:cubicBezTo>
                <a:cubicBezTo>
                  <a:pt x="178023" y="291508"/>
                  <a:pt x="173052" y="279014"/>
                  <a:pt x="169290" y="266475"/>
                </a:cubicBezTo>
                <a:cubicBezTo>
                  <a:pt x="163520" y="247241"/>
                  <a:pt x="150240" y="209325"/>
                  <a:pt x="150240" y="209325"/>
                </a:cubicBezTo>
                <a:cubicBezTo>
                  <a:pt x="153415" y="171225"/>
                  <a:pt x="129395" y="118249"/>
                  <a:pt x="159765" y="95025"/>
                </a:cubicBezTo>
                <a:cubicBezTo>
                  <a:pt x="284029" y="0"/>
                  <a:pt x="301204" y="63579"/>
                  <a:pt x="331215" y="123600"/>
                </a:cubicBezTo>
                <a:cubicBezTo>
                  <a:pt x="312451" y="292480"/>
                  <a:pt x="336740" y="143285"/>
                  <a:pt x="302640" y="256950"/>
                </a:cubicBezTo>
                <a:cubicBezTo>
                  <a:pt x="297988" y="272457"/>
                  <a:pt x="295928" y="288632"/>
                  <a:pt x="293115" y="304575"/>
                </a:cubicBezTo>
                <a:cubicBezTo>
                  <a:pt x="286402" y="342613"/>
                  <a:pt x="283433" y="381403"/>
                  <a:pt x="274065" y="418875"/>
                </a:cubicBezTo>
                <a:cubicBezTo>
                  <a:pt x="270890" y="431575"/>
                  <a:pt x="268136" y="444388"/>
                  <a:pt x="264540" y="456975"/>
                </a:cubicBezTo>
                <a:cubicBezTo>
                  <a:pt x="237211" y="552628"/>
                  <a:pt x="275267" y="404543"/>
                  <a:pt x="245490" y="523650"/>
                </a:cubicBezTo>
                <a:cubicBezTo>
                  <a:pt x="248665" y="561750"/>
                  <a:pt x="255015" y="599718"/>
                  <a:pt x="255015" y="637950"/>
                </a:cubicBezTo>
                <a:cubicBezTo>
                  <a:pt x="255015" y="670465"/>
                  <a:pt x="233411" y="710320"/>
                  <a:pt x="255015" y="742725"/>
                </a:cubicBezTo>
                <a:cubicBezTo>
                  <a:pt x="261365" y="752250"/>
                  <a:pt x="274065" y="755425"/>
                  <a:pt x="283590" y="761775"/>
                </a:cubicBezTo>
                <a:cubicBezTo>
                  <a:pt x="329162" y="830133"/>
                  <a:pt x="305501" y="802736"/>
                  <a:pt x="350265" y="847500"/>
                </a:cubicBezTo>
                <a:cubicBezTo>
                  <a:pt x="343915" y="857025"/>
                  <a:pt x="336335" y="865836"/>
                  <a:pt x="331215" y="876075"/>
                </a:cubicBezTo>
                <a:cubicBezTo>
                  <a:pt x="326725" y="885055"/>
                  <a:pt x="327259" y="896296"/>
                  <a:pt x="321690" y="904650"/>
                </a:cubicBezTo>
                <a:cubicBezTo>
                  <a:pt x="314218" y="915858"/>
                  <a:pt x="302640" y="923700"/>
                  <a:pt x="293115" y="933225"/>
                </a:cubicBezTo>
                <a:cubicBezTo>
                  <a:pt x="283590" y="926875"/>
                  <a:pt x="271691" y="923114"/>
                  <a:pt x="264540" y="914175"/>
                </a:cubicBezTo>
                <a:cubicBezTo>
                  <a:pt x="212184" y="848730"/>
                  <a:pt x="313864" y="925021"/>
                  <a:pt x="226440" y="857025"/>
                </a:cubicBezTo>
                <a:cubicBezTo>
                  <a:pt x="208368" y="842969"/>
                  <a:pt x="169290" y="818925"/>
                  <a:pt x="169290" y="818925"/>
                </a:cubicBezTo>
                <a:cubicBezTo>
                  <a:pt x="118490" y="895125"/>
                  <a:pt x="185165" y="803050"/>
                  <a:pt x="121665" y="866550"/>
                </a:cubicBezTo>
                <a:cubicBezTo>
                  <a:pt x="113570" y="874645"/>
                  <a:pt x="112323" y="889058"/>
                  <a:pt x="102615" y="895125"/>
                </a:cubicBezTo>
                <a:cubicBezTo>
                  <a:pt x="70529" y="915179"/>
                  <a:pt x="61106" y="914175"/>
                  <a:pt x="35940" y="914175"/>
                </a:cubicBezTo>
                <a:lnTo>
                  <a:pt x="54990" y="923700"/>
                </a:lnTo>
                <a:cubicBezTo>
                  <a:pt x="29508" y="872736"/>
                  <a:pt x="0" y="852705"/>
                  <a:pt x="26415" y="799875"/>
                </a:cubicBezTo>
                <a:cubicBezTo>
                  <a:pt x="32439" y="787827"/>
                  <a:pt x="41922" y="774567"/>
                  <a:pt x="54990" y="771300"/>
                </a:cubicBezTo>
                <a:cubicBezTo>
                  <a:pt x="82712" y="764370"/>
                  <a:pt x="112140" y="771300"/>
                  <a:pt x="140715" y="771300"/>
                </a:cubicBezTo>
                <a:lnTo>
                  <a:pt x="74040" y="809400"/>
                </a:ln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486150" y="1468438"/>
            <a:ext cx="619125" cy="1038159"/>
          </a:xfrm>
          <a:custGeom>
            <a:avLst/>
            <a:gdLst>
              <a:gd name="connsiteX0" fmla="*/ 457200 w 619125"/>
              <a:gd name="connsiteY0" fmla="*/ 55562 h 1038159"/>
              <a:gd name="connsiteX1" fmla="*/ 209550 w 619125"/>
              <a:gd name="connsiteY1" fmla="*/ 65087 h 1038159"/>
              <a:gd name="connsiteX2" fmla="*/ 152400 w 619125"/>
              <a:gd name="connsiteY2" fmla="*/ 84137 h 1038159"/>
              <a:gd name="connsiteX3" fmla="*/ 95250 w 619125"/>
              <a:gd name="connsiteY3" fmla="*/ 122237 h 1038159"/>
              <a:gd name="connsiteX4" fmla="*/ 38100 w 619125"/>
              <a:gd name="connsiteY4" fmla="*/ 179387 h 1038159"/>
              <a:gd name="connsiteX5" fmla="*/ 28575 w 619125"/>
              <a:gd name="connsiteY5" fmla="*/ 217487 h 1038159"/>
              <a:gd name="connsiteX6" fmla="*/ 19050 w 619125"/>
              <a:gd name="connsiteY6" fmla="*/ 246062 h 1038159"/>
              <a:gd name="connsiteX7" fmla="*/ 9525 w 619125"/>
              <a:gd name="connsiteY7" fmla="*/ 312737 h 1038159"/>
              <a:gd name="connsiteX8" fmla="*/ 0 w 619125"/>
              <a:gd name="connsiteY8" fmla="*/ 369887 h 1038159"/>
              <a:gd name="connsiteX9" fmla="*/ 19050 w 619125"/>
              <a:gd name="connsiteY9" fmla="*/ 788987 h 1038159"/>
              <a:gd name="connsiteX10" fmla="*/ 38100 w 619125"/>
              <a:gd name="connsiteY10" fmla="*/ 855662 h 1038159"/>
              <a:gd name="connsiteX11" fmla="*/ 76200 w 619125"/>
              <a:gd name="connsiteY11" fmla="*/ 893762 h 1038159"/>
              <a:gd name="connsiteX12" fmla="*/ 161925 w 619125"/>
              <a:gd name="connsiteY12" fmla="*/ 969962 h 1038159"/>
              <a:gd name="connsiteX13" fmla="*/ 190500 w 619125"/>
              <a:gd name="connsiteY13" fmla="*/ 989012 h 1038159"/>
              <a:gd name="connsiteX14" fmla="*/ 219075 w 619125"/>
              <a:gd name="connsiteY14" fmla="*/ 998537 h 1038159"/>
              <a:gd name="connsiteX15" fmla="*/ 276225 w 619125"/>
              <a:gd name="connsiteY15" fmla="*/ 1036637 h 1038159"/>
              <a:gd name="connsiteX16" fmla="*/ 485775 w 619125"/>
              <a:gd name="connsiteY16" fmla="*/ 1027112 h 1038159"/>
              <a:gd name="connsiteX17" fmla="*/ 514350 w 619125"/>
              <a:gd name="connsiteY17" fmla="*/ 998537 h 1038159"/>
              <a:gd name="connsiteX18" fmla="*/ 552450 w 619125"/>
              <a:gd name="connsiteY18" fmla="*/ 979487 h 1038159"/>
              <a:gd name="connsiteX19" fmla="*/ 571500 w 619125"/>
              <a:gd name="connsiteY19" fmla="*/ 922337 h 1038159"/>
              <a:gd name="connsiteX20" fmla="*/ 619125 w 619125"/>
              <a:gd name="connsiteY20" fmla="*/ 836612 h 1038159"/>
              <a:gd name="connsiteX21" fmla="*/ 609600 w 619125"/>
              <a:gd name="connsiteY21" fmla="*/ 655637 h 1038159"/>
              <a:gd name="connsiteX22" fmla="*/ 552450 w 619125"/>
              <a:gd name="connsiteY22" fmla="*/ 541337 h 1038159"/>
              <a:gd name="connsiteX23" fmla="*/ 495300 w 619125"/>
              <a:gd name="connsiteY23" fmla="*/ 455612 h 1038159"/>
              <a:gd name="connsiteX24" fmla="*/ 476250 w 619125"/>
              <a:gd name="connsiteY24" fmla="*/ 427037 h 1038159"/>
              <a:gd name="connsiteX25" fmla="*/ 457200 w 619125"/>
              <a:gd name="connsiteY25" fmla="*/ 398462 h 1038159"/>
              <a:gd name="connsiteX26" fmla="*/ 457200 w 619125"/>
              <a:gd name="connsiteY26" fmla="*/ 55562 h 103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9125" h="1038159">
                <a:moveTo>
                  <a:pt x="457200" y="55562"/>
                </a:moveTo>
                <a:cubicBezTo>
                  <a:pt x="415925" y="0"/>
                  <a:pt x="291800" y="57376"/>
                  <a:pt x="209550" y="65087"/>
                </a:cubicBezTo>
                <a:cubicBezTo>
                  <a:pt x="189557" y="66961"/>
                  <a:pt x="169108" y="72998"/>
                  <a:pt x="152400" y="84137"/>
                </a:cubicBezTo>
                <a:cubicBezTo>
                  <a:pt x="133350" y="96837"/>
                  <a:pt x="111439" y="106048"/>
                  <a:pt x="95250" y="122237"/>
                </a:cubicBezTo>
                <a:lnTo>
                  <a:pt x="38100" y="179387"/>
                </a:lnTo>
                <a:cubicBezTo>
                  <a:pt x="34925" y="192087"/>
                  <a:pt x="32171" y="204900"/>
                  <a:pt x="28575" y="217487"/>
                </a:cubicBezTo>
                <a:cubicBezTo>
                  <a:pt x="25817" y="227141"/>
                  <a:pt x="21019" y="236217"/>
                  <a:pt x="19050" y="246062"/>
                </a:cubicBezTo>
                <a:cubicBezTo>
                  <a:pt x="14647" y="268077"/>
                  <a:pt x="12939" y="290547"/>
                  <a:pt x="9525" y="312737"/>
                </a:cubicBezTo>
                <a:cubicBezTo>
                  <a:pt x="6588" y="331825"/>
                  <a:pt x="3175" y="350837"/>
                  <a:pt x="0" y="369887"/>
                </a:cubicBezTo>
                <a:cubicBezTo>
                  <a:pt x="2223" y="427685"/>
                  <a:pt x="11526" y="706223"/>
                  <a:pt x="19050" y="788987"/>
                </a:cubicBezTo>
                <a:cubicBezTo>
                  <a:pt x="19320" y="791954"/>
                  <a:pt x="33401" y="849084"/>
                  <a:pt x="38100" y="855662"/>
                </a:cubicBezTo>
                <a:cubicBezTo>
                  <a:pt x="48539" y="870277"/>
                  <a:pt x="64373" y="880245"/>
                  <a:pt x="76200" y="893762"/>
                </a:cubicBezTo>
                <a:cubicBezTo>
                  <a:pt x="135437" y="961461"/>
                  <a:pt x="67157" y="906783"/>
                  <a:pt x="161925" y="969962"/>
                </a:cubicBezTo>
                <a:cubicBezTo>
                  <a:pt x="171450" y="976312"/>
                  <a:pt x="179640" y="985392"/>
                  <a:pt x="190500" y="989012"/>
                </a:cubicBezTo>
                <a:cubicBezTo>
                  <a:pt x="200025" y="992187"/>
                  <a:pt x="210298" y="993661"/>
                  <a:pt x="219075" y="998537"/>
                </a:cubicBezTo>
                <a:cubicBezTo>
                  <a:pt x="239089" y="1009656"/>
                  <a:pt x="276225" y="1036637"/>
                  <a:pt x="276225" y="1036637"/>
                </a:cubicBezTo>
                <a:cubicBezTo>
                  <a:pt x="346075" y="1033462"/>
                  <a:pt x="416731" y="1038159"/>
                  <a:pt x="485775" y="1027112"/>
                </a:cubicBezTo>
                <a:cubicBezTo>
                  <a:pt x="499076" y="1024984"/>
                  <a:pt x="503389" y="1006367"/>
                  <a:pt x="514350" y="998537"/>
                </a:cubicBezTo>
                <a:cubicBezTo>
                  <a:pt x="525904" y="990284"/>
                  <a:pt x="539750" y="985837"/>
                  <a:pt x="552450" y="979487"/>
                </a:cubicBezTo>
                <a:cubicBezTo>
                  <a:pt x="558800" y="960437"/>
                  <a:pt x="560361" y="939045"/>
                  <a:pt x="571500" y="922337"/>
                </a:cubicBezTo>
                <a:cubicBezTo>
                  <a:pt x="615169" y="856833"/>
                  <a:pt x="602360" y="886907"/>
                  <a:pt x="619125" y="836612"/>
                </a:cubicBezTo>
                <a:cubicBezTo>
                  <a:pt x="615950" y="776287"/>
                  <a:pt x="616797" y="715615"/>
                  <a:pt x="609600" y="655637"/>
                </a:cubicBezTo>
                <a:cubicBezTo>
                  <a:pt x="603829" y="607545"/>
                  <a:pt x="578293" y="580102"/>
                  <a:pt x="552450" y="541337"/>
                </a:cubicBezTo>
                <a:lnTo>
                  <a:pt x="495300" y="455612"/>
                </a:lnTo>
                <a:lnTo>
                  <a:pt x="476250" y="427037"/>
                </a:lnTo>
                <a:lnTo>
                  <a:pt x="457200" y="398462"/>
                </a:lnTo>
                <a:cubicBezTo>
                  <a:pt x="467292" y="115897"/>
                  <a:pt x="498475" y="111125"/>
                  <a:pt x="457200" y="55562"/>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191000" y="1447800"/>
            <a:ext cx="653204" cy="1040457"/>
          </a:xfrm>
          <a:custGeom>
            <a:avLst/>
            <a:gdLst>
              <a:gd name="connsiteX0" fmla="*/ 123825 w 653204"/>
              <a:gd name="connsiteY0" fmla="*/ 66675 h 1040457"/>
              <a:gd name="connsiteX1" fmla="*/ 133350 w 653204"/>
              <a:gd name="connsiteY1" fmla="*/ 95250 h 1040457"/>
              <a:gd name="connsiteX2" fmla="*/ 161925 w 653204"/>
              <a:gd name="connsiteY2" fmla="*/ 142875 h 1040457"/>
              <a:gd name="connsiteX3" fmla="*/ 142875 w 653204"/>
              <a:gd name="connsiteY3" fmla="*/ 295275 h 1040457"/>
              <a:gd name="connsiteX4" fmla="*/ 123825 w 653204"/>
              <a:gd name="connsiteY4" fmla="*/ 323850 h 1040457"/>
              <a:gd name="connsiteX5" fmla="*/ 114300 w 653204"/>
              <a:gd name="connsiteY5" fmla="*/ 352425 h 1040457"/>
              <a:gd name="connsiteX6" fmla="*/ 85725 w 653204"/>
              <a:gd name="connsiteY6" fmla="*/ 381000 h 1040457"/>
              <a:gd name="connsiteX7" fmla="*/ 47625 w 653204"/>
              <a:gd name="connsiteY7" fmla="*/ 438150 h 1040457"/>
              <a:gd name="connsiteX8" fmla="*/ 38100 w 653204"/>
              <a:gd name="connsiteY8" fmla="*/ 466725 h 1040457"/>
              <a:gd name="connsiteX9" fmla="*/ 9525 w 653204"/>
              <a:gd name="connsiteY9" fmla="*/ 485775 h 1040457"/>
              <a:gd name="connsiteX10" fmla="*/ 0 w 653204"/>
              <a:gd name="connsiteY10" fmla="*/ 533400 h 1040457"/>
              <a:gd name="connsiteX11" fmla="*/ 9525 w 653204"/>
              <a:gd name="connsiteY11" fmla="*/ 809625 h 1040457"/>
              <a:gd name="connsiteX12" fmla="*/ 38100 w 653204"/>
              <a:gd name="connsiteY12" fmla="*/ 904875 h 1040457"/>
              <a:gd name="connsiteX13" fmla="*/ 47625 w 653204"/>
              <a:gd name="connsiteY13" fmla="*/ 942975 h 1040457"/>
              <a:gd name="connsiteX14" fmla="*/ 114300 w 653204"/>
              <a:gd name="connsiteY14" fmla="*/ 1019175 h 1040457"/>
              <a:gd name="connsiteX15" fmla="*/ 295275 w 653204"/>
              <a:gd name="connsiteY15" fmla="*/ 1038225 h 1040457"/>
              <a:gd name="connsiteX16" fmla="*/ 561975 w 653204"/>
              <a:gd name="connsiteY16" fmla="*/ 1028700 h 1040457"/>
              <a:gd name="connsiteX17" fmla="*/ 581025 w 653204"/>
              <a:gd name="connsiteY17" fmla="*/ 1000125 h 1040457"/>
              <a:gd name="connsiteX18" fmla="*/ 609600 w 653204"/>
              <a:gd name="connsiteY18" fmla="*/ 971550 h 1040457"/>
              <a:gd name="connsiteX19" fmla="*/ 638175 w 653204"/>
              <a:gd name="connsiteY19" fmla="*/ 914400 h 1040457"/>
              <a:gd name="connsiteX20" fmla="*/ 647700 w 653204"/>
              <a:gd name="connsiteY20" fmla="*/ 838200 h 1040457"/>
              <a:gd name="connsiteX21" fmla="*/ 619125 w 653204"/>
              <a:gd name="connsiteY21" fmla="*/ 561975 h 1040457"/>
              <a:gd name="connsiteX22" fmla="*/ 609600 w 653204"/>
              <a:gd name="connsiteY22" fmla="*/ 304800 h 1040457"/>
              <a:gd name="connsiteX23" fmla="*/ 600075 w 653204"/>
              <a:gd name="connsiteY23" fmla="*/ 276225 h 1040457"/>
              <a:gd name="connsiteX24" fmla="*/ 552450 w 653204"/>
              <a:gd name="connsiteY24" fmla="*/ 219075 h 1040457"/>
              <a:gd name="connsiteX25" fmla="*/ 523875 w 653204"/>
              <a:gd name="connsiteY25" fmla="*/ 200025 h 1040457"/>
              <a:gd name="connsiteX26" fmla="*/ 476250 w 653204"/>
              <a:gd name="connsiteY26" fmla="*/ 152400 h 1040457"/>
              <a:gd name="connsiteX27" fmla="*/ 428625 w 653204"/>
              <a:gd name="connsiteY27" fmla="*/ 104775 h 1040457"/>
              <a:gd name="connsiteX28" fmla="*/ 381000 w 653204"/>
              <a:gd name="connsiteY28" fmla="*/ 57150 h 1040457"/>
              <a:gd name="connsiteX29" fmla="*/ 323850 w 653204"/>
              <a:gd name="connsiteY29" fmla="*/ 9525 h 1040457"/>
              <a:gd name="connsiteX30" fmla="*/ 285750 w 653204"/>
              <a:gd name="connsiteY30" fmla="*/ 0 h 1040457"/>
              <a:gd name="connsiteX31" fmla="*/ 171450 w 653204"/>
              <a:gd name="connsiteY31" fmla="*/ 19050 h 1040457"/>
              <a:gd name="connsiteX32" fmla="*/ 114300 w 653204"/>
              <a:gd name="connsiteY32" fmla="*/ 28575 h 1040457"/>
              <a:gd name="connsiteX33" fmla="*/ 123825 w 653204"/>
              <a:gd name="connsiteY33" fmla="*/ 66675 h 10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3204" h="1040457">
                <a:moveTo>
                  <a:pt x="123825" y="66675"/>
                </a:moveTo>
                <a:cubicBezTo>
                  <a:pt x="127000" y="77788"/>
                  <a:pt x="128860" y="86270"/>
                  <a:pt x="133350" y="95250"/>
                </a:cubicBezTo>
                <a:cubicBezTo>
                  <a:pt x="141629" y="111809"/>
                  <a:pt x="159881" y="124475"/>
                  <a:pt x="161925" y="142875"/>
                </a:cubicBezTo>
                <a:cubicBezTo>
                  <a:pt x="163743" y="159237"/>
                  <a:pt x="162553" y="255919"/>
                  <a:pt x="142875" y="295275"/>
                </a:cubicBezTo>
                <a:cubicBezTo>
                  <a:pt x="137755" y="305514"/>
                  <a:pt x="128945" y="313611"/>
                  <a:pt x="123825" y="323850"/>
                </a:cubicBezTo>
                <a:cubicBezTo>
                  <a:pt x="119335" y="332830"/>
                  <a:pt x="119869" y="344071"/>
                  <a:pt x="114300" y="352425"/>
                </a:cubicBezTo>
                <a:cubicBezTo>
                  <a:pt x="106828" y="363633"/>
                  <a:pt x="93995" y="370367"/>
                  <a:pt x="85725" y="381000"/>
                </a:cubicBezTo>
                <a:cubicBezTo>
                  <a:pt x="71669" y="399072"/>
                  <a:pt x="54865" y="416430"/>
                  <a:pt x="47625" y="438150"/>
                </a:cubicBezTo>
                <a:cubicBezTo>
                  <a:pt x="44450" y="447675"/>
                  <a:pt x="44372" y="458885"/>
                  <a:pt x="38100" y="466725"/>
                </a:cubicBezTo>
                <a:cubicBezTo>
                  <a:pt x="30949" y="475664"/>
                  <a:pt x="19050" y="479425"/>
                  <a:pt x="9525" y="485775"/>
                </a:cubicBezTo>
                <a:cubicBezTo>
                  <a:pt x="6350" y="501650"/>
                  <a:pt x="0" y="517211"/>
                  <a:pt x="0" y="533400"/>
                </a:cubicBezTo>
                <a:cubicBezTo>
                  <a:pt x="0" y="625530"/>
                  <a:pt x="3952" y="717664"/>
                  <a:pt x="9525" y="809625"/>
                </a:cubicBezTo>
                <a:cubicBezTo>
                  <a:pt x="10734" y="829581"/>
                  <a:pt x="35136" y="893021"/>
                  <a:pt x="38100" y="904875"/>
                </a:cubicBezTo>
                <a:cubicBezTo>
                  <a:pt x="41275" y="917575"/>
                  <a:pt x="41771" y="931266"/>
                  <a:pt x="47625" y="942975"/>
                </a:cubicBezTo>
                <a:cubicBezTo>
                  <a:pt x="63500" y="974725"/>
                  <a:pt x="80962" y="1004887"/>
                  <a:pt x="114300" y="1019175"/>
                </a:cubicBezTo>
                <a:cubicBezTo>
                  <a:pt x="157058" y="1037500"/>
                  <a:pt x="291189" y="1037953"/>
                  <a:pt x="295275" y="1038225"/>
                </a:cubicBezTo>
                <a:cubicBezTo>
                  <a:pt x="384175" y="1035050"/>
                  <a:pt x="473799" y="1040457"/>
                  <a:pt x="561975" y="1028700"/>
                </a:cubicBezTo>
                <a:cubicBezTo>
                  <a:pt x="573322" y="1027187"/>
                  <a:pt x="573696" y="1008919"/>
                  <a:pt x="581025" y="1000125"/>
                </a:cubicBezTo>
                <a:cubicBezTo>
                  <a:pt x="589649" y="989777"/>
                  <a:pt x="600976" y="981898"/>
                  <a:pt x="609600" y="971550"/>
                </a:cubicBezTo>
                <a:cubicBezTo>
                  <a:pt x="630116" y="946931"/>
                  <a:pt x="628629" y="943039"/>
                  <a:pt x="638175" y="914400"/>
                </a:cubicBezTo>
                <a:cubicBezTo>
                  <a:pt x="641350" y="889000"/>
                  <a:pt x="648453" y="863787"/>
                  <a:pt x="647700" y="838200"/>
                </a:cubicBezTo>
                <a:cubicBezTo>
                  <a:pt x="641306" y="620819"/>
                  <a:pt x="653204" y="664211"/>
                  <a:pt x="619125" y="561975"/>
                </a:cubicBezTo>
                <a:cubicBezTo>
                  <a:pt x="615950" y="476250"/>
                  <a:pt x="615306" y="390394"/>
                  <a:pt x="609600" y="304800"/>
                </a:cubicBezTo>
                <a:cubicBezTo>
                  <a:pt x="608932" y="294782"/>
                  <a:pt x="604565" y="285205"/>
                  <a:pt x="600075" y="276225"/>
                </a:cubicBezTo>
                <a:cubicBezTo>
                  <a:pt x="589371" y="254818"/>
                  <a:pt x="570506" y="234122"/>
                  <a:pt x="552450" y="219075"/>
                </a:cubicBezTo>
                <a:cubicBezTo>
                  <a:pt x="543656" y="211746"/>
                  <a:pt x="533400" y="206375"/>
                  <a:pt x="523875" y="200025"/>
                </a:cubicBezTo>
                <a:cubicBezTo>
                  <a:pt x="473075" y="123825"/>
                  <a:pt x="539750" y="215900"/>
                  <a:pt x="476250" y="152400"/>
                </a:cubicBezTo>
                <a:cubicBezTo>
                  <a:pt x="412750" y="88900"/>
                  <a:pt x="504825" y="155575"/>
                  <a:pt x="428625" y="104775"/>
                </a:cubicBezTo>
                <a:cubicBezTo>
                  <a:pt x="393700" y="52387"/>
                  <a:pt x="428625" y="96837"/>
                  <a:pt x="381000" y="57150"/>
                </a:cubicBezTo>
                <a:cubicBezTo>
                  <a:pt x="356768" y="36957"/>
                  <a:pt x="353063" y="22045"/>
                  <a:pt x="323850" y="9525"/>
                </a:cubicBezTo>
                <a:cubicBezTo>
                  <a:pt x="311818" y="4368"/>
                  <a:pt x="298450" y="3175"/>
                  <a:pt x="285750" y="0"/>
                </a:cubicBezTo>
                <a:lnTo>
                  <a:pt x="171450" y="19050"/>
                </a:lnTo>
                <a:lnTo>
                  <a:pt x="114300" y="28575"/>
                </a:lnTo>
                <a:cubicBezTo>
                  <a:pt x="101763" y="66186"/>
                  <a:pt x="120650" y="55562"/>
                  <a:pt x="123825" y="66675"/>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76600" y="2133600"/>
            <a:ext cx="1981200" cy="369332"/>
          </a:xfrm>
          <a:prstGeom prst="rect">
            <a:avLst/>
          </a:prstGeom>
          <a:noFill/>
        </p:spPr>
        <p:txBody>
          <a:bodyPr wrap="square" rtlCol="0">
            <a:spAutoFit/>
          </a:bodyPr>
          <a:lstStyle/>
          <a:p>
            <a:r>
              <a:rPr lang="en-US" dirty="0" smtClean="0"/>
              <a:t>Lungs</a:t>
            </a:r>
            <a:endParaRPr lang="en-US" dirty="0"/>
          </a:p>
        </p:txBody>
      </p:sp>
      <p:sp>
        <p:nvSpPr>
          <p:cNvPr id="13" name="Freeform 12"/>
          <p:cNvSpPr/>
          <p:nvPr/>
        </p:nvSpPr>
        <p:spPr>
          <a:xfrm>
            <a:off x="3352800" y="3276600"/>
            <a:ext cx="983817" cy="1378080"/>
          </a:xfrm>
          <a:custGeom>
            <a:avLst/>
            <a:gdLst>
              <a:gd name="connsiteX0" fmla="*/ 0 w 983817"/>
              <a:gd name="connsiteY0" fmla="*/ 501098 h 1378080"/>
              <a:gd name="connsiteX1" fmla="*/ 0 w 983817"/>
              <a:gd name="connsiteY1" fmla="*/ 501098 h 1378080"/>
              <a:gd name="connsiteX2" fmla="*/ 76200 w 983817"/>
              <a:gd name="connsiteY2" fmla="*/ 682073 h 1378080"/>
              <a:gd name="connsiteX3" fmla="*/ 104775 w 983817"/>
              <a:gd name="connsiteY3" fmla="*/ 729698 h 1378080"/>
              <a:gd name="connsiteX4" fmla="*/ 123825 w 983817"/>
              <a:gd name="connsiteY4" fmla="*/ 805898 h 1378080"/>
              <a:gd name="connsiteX5" fmla="*/ 161925 w 983817"/>
              <a:gd name="connsiteY5" fmla="*/ 863048 h 1378080"/>
              <a:gd name="connsiteX6" fmla="*/ 200025 w 983817"/>
              <a:gd name="connsiteY6" fmla="*/ 948773 h 1378080"/>
              <a:gd name="connsiteX7" fmla="*/ 247650 w 983817"/>
              <a:gd name="connsiteY7" fmla="*/ 1044023 h 1378080"/>
              <a:gd name="connsiteX8" fmla="*/ 276225 w 983817"/>
              <a:gd name="connsiteY8" fmla="*/ 1129748 h 1378080"/>
              <a:gd name="connsiteX9" fmla="*/ 314325 w 983817"/>
              <a:gd name="connsiteY9" fmla="*/ 1186898 h 1378080"/>
              <a:gd name="connsiteX10" fmla="*/ 323850 w 983817"/>
              <a:gd name="connsiteY10" fmla="*/ 1215473 h 1378080"/>
              <a:gd name="connsiteX11" fmla="*/ 352425 w 983817"/>
              <a:gd name="connsiteY11" fmla="*/ 1253573 h 1378080"/>
              <a:gd name="connsiteX12" fmla="*/ 390525 w 983817"/>
              <a:gd name="connsiteY12" fmla="*/ 1310723 h 1378080"/>
              <a:gd name="connsiteX13" fmla="*/ 409575 w 983817"/>
              <a:gd name="connsiteY13" fmla="*/ 1339298 h 1378080"/>
              <a:gd name="connsiteX14" fmla="*/ 438150 w 983817"/>
              <a:gd name="connsiteY14" fmla="*/ 1358348 h 1378080"/>
              <a:gd name="connsiteX15" fmla="*/ 504825 w 983817"/>
              <a:gd name="connsiteY15" fmla="*/ 1377398 h 1378080"/>
              <a:gd name="connsiteX16" fmla="*/ 638175 w 983817"/>
              <a:gd name="connsiteY16" fmla="*/ 1367873 h 1378080"/>
              <a:gd name="connsiteX17" fmla="*/ 666750 w 983817"/>
              <a:gd name="connsiteY17" fmla="*/ 1339298 h 1378080"/>
              <a:gd name="connsiteX18" fmla="*/ 733425 w 983817"/>
              <a:gd name="connsiteY18" fmla="*/ 1301198 h 1378080"/>
              <a:gd name="connsiteX19" fmla="*/ 762000 w 983817"/>
              <a:gd name="connsiteY19" fmla="*/ 1291673 h 1378080"/>
              <a:gd name="connsiteX20" fmla="*/ 857250 w 983817"/>
              <a:gd name="connsiteY20" fmla="*/ 1205948 h 1378080"/>
              <a:gd name="connsiteX21" fmla="*/ 895350 w 983817"/>
              <a:gd name="connsiteY21" fmla="*/ 1148798 h 1378080"/>
              <a:gd name="connsiteX22" fmla="*/ 923925 w 983817"/>
              <a:gd name="connsiteY22" fmla="*/ 1082123 h 1378080"/>
              <a:gd name="connsiteX23" fmla="*/ 933450 w 983817"/>
              <a:gd name="connsiteY23" fmla="*/ 1034498 h 1378080"/>
              <a:gd name="connsiteX24" fmla="*/ 952500 w 983817"/>
              <a:gd name="connsiteY24" fmla="*/ 977348 h 1378080"/>
              <a:gd name="connsiteX25" fmla="*/ 952500 w 983817"/>
              <a:gd name="connsiteY25" fmla="*/ 272498 h 1378080"/>
              <a:gd name="connsiteX26" fmla="*/ 942975 w 983817"/>
              <a:gd name="connsiteY26" fmla="*/ 243923 h 1378080"/>
              <a:gd name="connsiteX27" fmla="*/ 914400 w 983817"/>
              <a:gd name="connsiteY27" fmla="*/ 177248 h 1378080"/>
              <a:gd name="connsiteX28" fmla="*/ 904875 w 983817"/>
              <a:gd name="connsiteY28" fmla="*/ 148673 h 1378080"/>
              <a:gd name="connsiteX29" fmla="*/ 876300 w 983817"/>
              <a:gd name="connsiteY29" fmla="*/ 139148 h 1378080"/>
              <a:gd name="connsiteX30" fmla="*/ 790575 w 983817"/>
              <a:gd name="connsiteY30" fmla="*/ 62948 h 1378080"/>
              <a:gd name="connsiteX31" fmla="*/ 752475 w 983817"/>
              <a:gd name="connsiteY31" fmla="*/ 43898 h 1378080"/>
              <a:gd name="connsiteX32" fmla="*/ 685800 w 983817"/>
              <a:gd name="connsiteY32" fmla="*/ 34373 h 1378080"/>
              <a:gd name="connsiteX33" fmla="*/ 571500 w 983817"/>
              <a:gd name="connsiteY33" fmla="*/ 15323 h 1378080"/>
              <a:gd name="connsiteX34" fmla="*/ 533400 w 983817"/>
              <a:gd name="connsiteY34" fmla="*/ 5798 h 1378080"/>
              <a:gd name="connsiteX35" fmla="*/ 342900 w 983817"/>
              <a:gd name="connsiteY35" fmla="*/ 24848 h 1378080"/>
              <a:gd name="connsiteX36" fmla="*/ 285750 w 983817"/>
              <a:gd name="connsiteY36" fmla="*/ 72473 h 1378080"/>
              <a:gd name="connsiteX37" fmla="*/ 266700 w 983817"/>
              <a:gd name="connsiteY37" fmla="*/ 101048 h 1378080"/>
              <a:gd name="connsiteX38" fmla="*/ 238125 w 983817"/>
              <a:gd name="connsiteY38" fmla="*/ 139148 h 1378080"/>
              <a:gd name="connsiteX39" fmla="*/ 219075 w 983817"/>
              <a:gd name="connsiteY39" fmla="*/ 167723 h 1378080"/>
              <a:gd name="connsiteX40" fmla="*/ 190500 w 983817"/>
              <a:gd name="connsiteY40" fmla="*/ 196298 h 1378080"/>
              <a:gd name="connsiteX41" fmla="*/ 171450 w 983817"/>
              <a:gd name="connsiteY41" fmla="*/ 224873 h 1378080"/>
              <a:gd name="connsiteX42" fmla="*/ 142875 w 983817"/>
              <a:gd name="connsiteY42" fmla="*/ 243923 h 1378080"/>
              <a:gd name="connsiteX43" fmla="*/ 114300 w 983817"/>
              <a:gd name="connsiteY43" fmla="*/ 282023 h 1378080"/>
              <a:gd name="connsiteX44" fmla="*/ 95250 w 983817"/>
              <a:gd name="connsiteY44" fmla="*/ 310598 h 1378080"/>
              <a:gd name="connsiteX45" fmla="*/ 66675 w 983817"/>
              <a:gd name="connsiteY45" fmla="*/ 329648 h 1378080"/>
              <a:gd name="connsiteX46" fmla="*/ 38100 w 983817"/>
              <a:gd name="connsiteY46" fmla="*/ 358223 h 1378080"/>
              <a:gd name="connsiteX47" fmla="*/ 0 w 983817"/>
              <a:gd name="connsiteY47" fmla="*/ 501098 h 13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83817" h="1378080">
                <a:moveTo>
                  <a:pt x="0" y="501098"/>
                </a:moveTo>
                <a:lnTo>
                  <a:pt x="0" y="501098"/>
                </a:lnTo>
                <a:cubicBezTo>
                  <a:pt x="25400" y="561423"/>
                  <a:pt x="48928" y="622571"/>
                  <a:pt x="76200" y="682073"/>
                </a:cubicBezTo>
                <a:cubicBezTo>
                  <a:pt x="83914" y="698903"/>
                  <a:pt x="98129" y="712419"/>
                  <a:pt x="104775" y="729698"/>
                </a:cubicBezTo>
                <a:cubicBezTo>
                  <a:pt x="114174" y="754135"/>
                  <a:pt x="113512" y="781833"/>
                  <a:pt x="123825" y="805898"/>
                </a:cubicBezTo>
                <a:cubicBezTo>
                  <a:pt x="132844" y="826942"/>
                  <a:pt x="151686" y="842570"/>
                  <a:pt x="161925" y="863048"/>
                </a:cubicBezTo>
                <a:cubicBezTo>
                  <a:pt x="229935" y="999068"/>
                  <a:pt x="143989" y="864718"/>
                  <a:pt x="200025" y="948773"/>
                </a:cubicBezTo>
                <a:cubicBezTo>
                  <a:pt x="223136" y="1064326"/>
                  <a:pt x="187383" y="923489"/>
                  <a:pt x="247650" y="1044023"/>
                </a:cubicBezTo>
                <a:cubicBezTo>
                  <a:pt x="261120" y="1070964"/>
                  <a:pt x="259517" y="1104686"/>
                  <a:pt x="276225" y="1129748"/>
                </a:cubicBezTo>
                <a:cubicBezTo>
                  <a:pt x="288925" y="1148798"/>
                  <a:pt x="307085" y="1165178"/>
                  <a:pt x="314325" y="1186898"/>
                </a:cubicBezTo>
                <a:cubicBezTo>
                  <a:pt x="317500" y="1196423"/>
                  <a:pt x="318869" y="1206756"/>
                  <a:pt x="323850" y="1215473"/>
                </a:cubicBezTo>
                <a:cubicBezTo>
                  <a:pt x="331726" y="1229256"/>
                  <a:pt x="343321" y="1240568"/>
                  <a:pt x="352425" y="1253573"/>
                </a:cubicBezTo>
                <a:cubicBezTo>
                  <a:pt x="365555" y="1272330"/>
                  <a:pt x="377825" y="1291673"/>
                  <a:pt x="390525" y="1310723"/>
                </a:cubicBezTo>
                <a:cubicBezTo>
                  <a:pt x="396875" y="1320248"/>
                  <a:pt x="400050" y="1332948"/>
                  <a:pt x="409575" y="1339298"/>
                </a:cubicBezTo>
                <a:cubicBezTo>
                  <a:pt x="419100" y="1345648"/>
                  <a:pt x="427911" y="1353228"/>
                  <a:pt x="438150" y="1358348"/>
                </a:cubicBezTo>
                <a:cubicBezTo>
                  <a:pt x="451815" y="1365180"/>
                  <a:pt x="492618" y="1374346"/>
                  <a:pt x="504825" y="1377398"/>
                </a:cubicBezTo>
                <a:cubicBezTo>
                  <a:pt x="549275" y="1374223"/>
                  <a:pt x="594796" y="1378080"/>
                  <a:pt x="638175" y="1367873"/>
                </a:cubicBezTo>
                <a:cubicBezTo>
                  <a:pt x="651287" y="1364788"/>
                  <a:pt x="656402" y="1347922"/>
                  <a:pt x="666750" y="1339298"/>
                </a:cubicBezTo>
                <a:cubicBezTo>
                  <a:pt x="683631" y="1325231"/>
                  <a:pt x="714244" y="1309418"/>
                  <a:pt x="733425" y="1301198"/>
                </a:cubicBezTo>
                <a:cubicBezTo>
                  <a:pt x="742653" y="1297243"/>
                  <a:pt x="752475" y="1294848"/>
                  <a:pt x="762000" y="1291673"/>
                </a:cubicBezTo>
                <a:cubicBezTo>
                  <a:pt x="794792" y="1267079"/>
                  <a:pt x="834458" y="1240136"/>
                  <a:pt x="857250" y="1205948"/>
                </a:cubicBezTo>
                <a:cubicBezTo>
                  <a:pt x="869950" y="1186898"/>
                  <a:pt x="888110" y="1170518"/>
                  <a:pt x="895350" y="1148798"/>
                </a:cubicBezTo>
                <a:cubicBezTo>
                  <a:pt x="909365" y="1106753"/>
                  <a:pt x="900385" y="1129203"/>
                  <a:pt x="923925" y="1082123"/>
                </a:cubicBezTo>
                <a:cubicBezTo>
                  <a:pt x="927100" y="1066248"/>
                  <a:pt x="929190" y="1050117"/>
                  <a:pt x="933450" y="1034498"/>
                </a:cubicBezTo>
                <a:cubicBezTo>
                  <a:pt x="938734" y="1015125"/>
                  <a:pt x="952500" y="977348"/>
                  <a:pt x="952500" y="977348"/>
                </a:cubicBezTo>
                <a:cubicBezTo>
                  <a:pt x="983817" y="695495"/>
                  <a:pt x="969653" y="855699"/>
                  <a:pt x="952500" y="272498"/>
                </a:cubicBezTo>
                <a:cubicBezTo>
                  <a:pt x="952205" y="262462"/>
                  <a:pt x="945733" y="253577"/>
                  <a:pt x="942975" y="243923"/>
                </a:cubicBezTo>
                <a:cubicBezTo>
                  <a:pt x="916544" y="151413"/>
                  <a:pt x="953068" y="254584"/>
                  <a:pt x="914400" y="177248"/>
                </a:cubicBezTo>
                <a:cubicBezTo>
                  <a:pt x="909910" y="168268"/>
                  <a:pt x="911975" y="155773"/>
                  <a:pt x="904875" y="148673"/>
                </a:cubicBezTo>
                <a:cubicBezTo>
                  <a:pt x="897775" y="141573"/>
                  <a:pt x="885825" y="142323"/>
                  <a:pt x="876300" y="139148"/>
                </a:cubicBezTo>
                <a:cubicBezTo>
                  <a:pt x="837722" y="100570"/>
                  <a:pt x="830235" y="85611"/>
                  <a:pt x="790575" y="62948"/>
                </a:cubicBezTo>
                <a:cubicBezTo>
                  <a:pt x="778247" y="55903"/>
                  <a:pt x="766174" y="47634"/>
                  <a:pt x="752475" y="43898"/>
                </a:cubicBezTo>
                <a:cubicBezTo>
                  <a:pt x="730815" y="37991"/>
                  <a:pt x="708025" y="37548"/>
                  <a:pt x="685800" y="34373"/>
                </a:cubicBezTo>
                <a:cubicBezTo>
                  <a:pt x="621992" y="13104"/>
                  <a:pt x="689990" y="33552"/>
                  <a:pt x="571500" y="15323"/>
                </a:cubicBezTo>
                <a:cubicBezTo>
                  <a:pt x="558561" y="13332"/>
                  <a:pt x="546100" y="8973"/>
                  <a:pt x="533400" y="5798"/>
                </a:cubicBezTo>
                <a:cubicBezTo>
                  <a:pt x="523937" y="6355"/>
                  <a:pt x="392596" y="0"/>
                  <a:pt x="342900" y="24848"/>
                </a:cubicBezTo>
                <a:cubicBezTo>
                  <a:pt x="321493" y="35552"/>
                  <a:pt x="300797" y="54417"/>
                  <a:pt x="285750" y="72473"/>
                </a:cubicBezTo>
                <a:cubicBezTo>
                  <a:pt x="278421" y="81267"/>
                  <a:pt x="273354" y="91733"/>
                  <a:pt x="266700" y="101048"/>
                </a:cubicBezTo>
                <a:cubicBezTo>
                  <a:pt x="257473" y="113966"/>
                  <a:pt x="247352" y="126230"/>
                  <a:pt x="238125" y="139148"/>
                </a:cubicBezTo>
                <a:cubicBezTo>
                  <a:pt x="231471" y="148463"/>
                  <a:pt x="226404" y="158929"/>
                  <a:pt x="219075" y="167723"/>
                </a:cubicBezTo>
                <a:cubicBezTo>
                  <a:pt x="210451" y="178071"/>
                  <a:pt x="199124" y="185950"/>
                  <a:pt x="190500" y="196298"/>
                </a:cubicBezTo>
                <a:cubicBezTo>
                  <a:pt x="183171" y="205092"/>
                  <a:pt x="179545" y="216778"/>
                  <a:pt x="171450" y="224873"/>
                </a:cubicBezTo>
                <a:cubicBezTo>
                  <a:pt x="163355" y="232968"/>
                  <a:pt x="150970" y="235828"/>
                  <a:pt x="142875" y="243923"/>
                </a:cubicBezTo>
                <a:cubicBezTo>
                  <a:pt x="131650" y="255148"/>
                  <a:pt x="123527" y="269105"/>
                  <a:pt x="114300" y="282023"/>
                </a:cubicBezTo>
                <a:cubicBezTo>
                  <a:pt x="107646" y="291338"/>
                  <a:pt x="103345" y="302503"/>
                  <a:pt x="95250" y="310598"/>
                </a:cubicBezTo>
                <a:cubicBezTo>
                  <a:pt x="87155" y="318693"/>
                  <a:pt x="75469" y="322319"/>
                  <a:pt x="66675" y="329648"/>
                </a:cubicBezTo>
                <a:cubicBezTo>
                  <a:pt x="56327" y="338272"/>
                  <a:pt x="47625" y="348698"/>
                  <a:pt x="38100" y="358223"/>
                </a:cubicBezTo>
                <a:cubicBezTo>
                  <a:pt x="12511" y="434991"/>
                  <a:pt x="6350" y="477286"/>
                  <a:pt x="0" y="501098"/>
                </a:cubicBezTo>
                <a:close/>
              </a:path>
            </a:pathLst>
          </a:cu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40A"/>
              </a:solidFill>
            </a:endParaRPr>
          </a:p>
        </p:txBody>
      </p:sp>
      <p:sp>
        <p:nvSpPr>
          <p:cNvPr id="20" name="TextBox 19"/>
          <p:cNvSpPr txBox="1"/>
          <p:nvPr/>
        </p:nvSpPr>
        <p:spPr>
          <a:xfrm>
            <a:off x="3886200" y="3581400"/>
            <a:ext cx="914400" cy="369332"/>
          </a:xfrm>
          <a:prstGeom prst="rect">
            <a:avLst/>
          </a:prstGeom>
          <a:noFill/>
        </p:spPr>
        <p:txBody>
          <a:bodyPr wrap="square" rtlCol="0">
            <a:spAutoFit/>
          </a:bodyPr>
          <a:lstStyle/>
          <a:p>
            <a:r>
              <a:rPr lang="en-US" dirty="0" smtClean="0"/>
              <a:t>Heart </a:t>
            </a:r>
            <a:endParaRPr lang="en-US" dirty="0"/>
          </a:p>
        </p:txBody>
      </p:sp>
      <p:pic>
        <p:nvPicPr>
          <p:cNvPr id="338946" name="Picture 2" descr="http://www.nlm.nih.gov/medlineplus/ency/images/ency/fullsize/9367.jpg"/>
          <p:cNvPicPr>
            <a:picLocks noChangeAspect="1" noChangeArrowheads="1"/>
          </p:cNvPicPr>
          <p:nvPr/>
        </p:nvPicPr>
        <p:blipFill>
          <a:blip r:embed="rId2" cstate="print"/>
          <a:srcRect/>
          <a:stretch>
            <a:fillRect/>
          </a:stretch>
        </p:blipFill>
        <p:spPr bwMode="auto">
          <a:xfrm>
            <a:off x="3429000" y="3124200"/>
            <a:ext cx="2190750" cy="1752600"/>
          </a:xfrm>
          <a:prstGeom prst="rect">
            <a:avLst/>
          </a:prstGeom>
          <a:noFill/>
        </p:spPr>
      </p:pic>
      <p:pic>
        <p:nvPicPr>
          <p:cNvPr id="338948" name="Picture 4" descr="http://soe.ucdavis.edu/ss0708/eghbalis/Notes/Images/lungs.gif"/>
          <p:cNvPicPr>
            <a:picLocks noChangeAspect="1" noChangeArrowheads="1"/>
          </p:cNvPicPr>
          <p:nvPr/>
        </p:nvPicPr>
        <p:blipFill>
          <a:blip r:embed="rId3" cstate="print"/>
          <a:srcRect/>
          <a:stretch>
            <a:fillRect/>
          </a:stretch>
        </p:blipFill>
        <p:spPr bwMode="auto">
          <a:xfrm>
            <a:off x="3429000" y="1066800"/>
            <a:ext cx="1905000" cy="1905000"/>
          </a:xfrm>
          <a:prstGeom prst="rect">
            <a:avLst/>
          </a:prstGeom>
          <a:noFill/>
        </p:spPr>
      </p:pic>
      <p:pic>
        <p:nvPicPr>
          <p:cNvPr id="338950" name="Picture 6" descr="http://www.mainlinehealth.org/stw/images/125801.jpg"/>
          <p:cNvPicPr>
            <a:picLocks noChangeAspect="1" noChangeArrowheads="1"/>
          </p:cNvPicPr>
          <p:nvPr/>
        </p:nvPicPr>
        <p:blipFill>
          <a:blip r:embed="rId4" cstate="print"/>
          <a:srcRect/>
          <a:stretch>
            <a:fillRect/>
          </a:stretch>
        </p:blipFill>
        <p:spPr bwMode="auto">
          <a:xfrm>
            <a:off x="3429000" y="4850921"/>
            <a:ext cx="2133600" cy="1408980"/>
          </a:xfrm>
          <a:prstGeom prst="rect">
            <a:avLst/>
          </a:prstGeom>
          <a:noFill/>
        </p:spPr>
      </p:pic>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Physiology Review CH 34 – 39</a:t>
            </a:r>
            <a:br>
              <a:rPr lang="en-US" sz="2400" dirty="0" smtClean="0"/>
            </a:br>
            <a:r>
              <a:rPr lang="en-US" sz="2400" dirty="0" smtClean="0"/>
              <a:t>1/13 Obj. TSW explain how a reflex impulse is spread through the body &amp; identify blood type compatibility during our warm up.  P. 90 NB</a:t>
            </a:r>
            <a:endParaRPr lang="en-US" sz="2400" dirty="0"/>
          </a:p>
        </p:txBody>
      </p:sp>
      <p:sp>
        <p:nvSpPr>
          <p:cNvPr id="4" name="Content Placeholder 3"/>
          <p:cNvSpPr>
            <a:spLocks noGrp="1"/>
          </p:cNvSpPr>
          <p:nvPr>
            <p:ph sz="half" idx="2"/>
          </p:nvPr>
        </p:nvSpPr>
        <p:spPr/>
        <p:txBody>
          <a:bodyPr>
            <a:normAutofit lnSpcReduction="10000"/>
          </a:bodyPr>
          <a:lstStyle/>
          <a:p>
            <a:pPr marL="514350" indent="-514350">
              <a:buFont typeface="+mj-lt"/>
              <a:buAutoNum type="arabicPeriod"/>
            </a:pPr>
            <a:r>
              <a:rPr lang="en-US" dirty="0" smtClean="0"/>
              <a:t>How is the path of a reflex impulse spread in the diagram?</a:t>
            </a:r>
          </a:p>
          <a:p>
            <a:pPr marL="514350" indent="-514350">
              <a:buFont typeface="+mj-lt"/>
              <a:buAutoNum type="arabicPeriod"/>
            </a:pPr>
            <a:r>
              <a:rPr lang="en-US" dirty="0" smtClean="0"/>
              <a:t>What type of neuron carries impulses to the brain?</a:t>
            </a:r>
          </a:p>
          <a:p>
            <a:pPr marL="514350" indent="-514350">
              <a:buFont typeface="+mj-lt"/>
              <a:buAutoNum type="arabicPeriod"/>
            </a:pPr>
            <a:r>
              <a:rPr lang="en-US" dirty="0" smtClean="0"/>
              <a:t>Which type of blood cell can the blood sample donate to with no harm?</a:t>
            </a:r>
          </a:p>
          <a:p>
            <a:pPr marL="514350" indent="-514350">
              <a:buFont typeface="+mj-lt"/>
              <a:buAutoNum type="arabicPeriod"/>
            </a:pPr>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381000" y="1524000"/>
            <a:ext cx="1504642" cy="4525963"/>
          </a:xfrm>
          <a:prstGeom prst="rect">
            <a:avLst/>
          </a:prstGeom>
          <a:noFill/>
          <a:ln w="9525">
            <a:noFill/>
            <a:miter lim="800000"/>
            <a:headEnd/>
            <a:tailEnd/>
          </a:ln>
        </p:spPr>
      </p:pic>
      <p:sp>
        <p:nvSpPr>
          <p:cNvPr id="6" name="TextBox 5"/>
          <p:cNvSpPr txBox="1"/>
          <p:nvPr/>
        </p:nvSpPr>
        <p:spPr>
          <a:xfrm>
            <a:off x="2209800" y="1600200"/>
            <a:ext cx="990600" cy="646331"/>
          </a:xfrm>
          <a:prstGeom prst="rect">
            <a:avLst/>
          </a:prstGeom>
          <a:noFill/>
        </p:spPr>
        <p:txBody>
          <a:bodyPr wrap="square" rtlCol="0">
            <a:spAutoFit/>
          </a:bodyPr>
          <a:lstStyle/>
          <a:p>
            <a:r>
              <a:rPr lang="en-US" dirty="0" smtClean="0"/>
              <a:t>Blood Sample</a:t>
            </a:r>
            <a:endParaRPr lang="en-US" dirty="0"/>
          </a:p>
        </p:txBody>
      </p:sp>
      <p:sp>
        <p:nvSpPr>
          <p:cNvPr id="9" name="Donut 8"/>
          <p:cNvSpPr/>
          <p:nvPr/>
        </p:nvSpPr>
        <p:spPr>
          <a:xfrm>
            <a:off x="3200400" y="16002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Extract 9"/>
          <p:cNvSpPr/>
          <p:nvPr/>
        </p:nvSpPr>
        <p:spPr>
          <a:xfrm>
            <a:off x="3505200" y="13716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erge 11"/>
          <p:cNvSpPr/>
          <p:nvPr/>
        </p:nvSpPr>
        <p:spPr>
          <a:xfrm rot="3097592">
            <a:off x="3032644" y="21808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erge 13"/>
          <p:cNvSpPr/>
          <p:nvPr/>
        </p:nvSpPr>
        <p:spPr>
          <a:xfrm rot="18497135">
            <a:off x="3977753" y="21807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p:cNvSpPr/>
          <p:nvPr/>
        </p:nvSpPr>
        <p:spPr>
          <a:xfrm>
            <a:off x="3200400" y="28194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3216124" y="3850764"/>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rot="1907754">
            <a:off x="3008032" y="394573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8294405">
            <a:off x="3914444" y="3964484"/>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3487133" y="4722755"/>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3231112" y="53340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lowchart: Extract 24"/>
          <p:cNvSpPr/>
          <p:nvPr/>
        </p:nvSpPr>
        <p:spPr>
          <a:xfrm>
            <a:off x="3535912" y="51054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3097592">
            <a:off x="3063356" y="59146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p:cNvSpPr/>
          <p:nvPr/>
        </p:nvSpPr>
        <p:spPr>
          <a:xfrm rot="18497135">
            <a:off x="4053953" y="59145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7754">
            <a:off x="3023020" y="5428967"/>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8294405">
            <a:off x="3929432" y="5447720"/>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5400000">
            <a:off x="3502121" y="620599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514600" y="2895600"/>
            <a:ext cx="457200" cy="369332"/>
          </a:xfrm>
          <a:prstGeom prst="rect">
            <a:avLst/>
          </a:prstGeom>
          <a:noFill/>
        </p:spPr>
        <p:txBody>
          <a:bodyPr wrap="square" rtlCol="0">
            <a:spAutoFit/>
          </a:bodyPr>
          <a:lstStyle/>
          <a:p>
            <a:r>
              <a:rPr lang="en-US" dirty="0" smtClean="0"/>
              <a:t>1</a:t>
            </a:r>
            <a:endParaRPr lang="en-US" dirty="0"/>
          </a:p>
        </p:txBody>
      </p:sp>
      <p:sp>
        <p:nvSpPr>
          <p:cNvPr id="32" name="TextBox 31"/>
          <p:cNvSpPr txBox="1"/>
          <p:nvPr/>
        </p:nvSpPr>
        <p:spPr>
          <a:xfrm>
            <a:off x="2514600" y="4114800"/>
            <a:ext cx="457200" cy="369332"/>
          </a:xfrm>
          <a:prstGeom prst="rect">
            <a:avLst/>
          </a:prstGeom>
          <a:noFill/>
        </p:spPr>
        <p:txBody>
          <a:bodyPr wrap="square" rtlCol="0">
            <a:spAutoFit/>
          </a:bodyPr>
          <a:lstStyle/>
          <a:p>
            <a:r>
              <a:rPr lang="en-US" dirty="0" smtClean="0"/>
              <a:t>2</a:t>
            </a:r>
            <a:endParaRPr lang="en-US" dirty="0"/>
          </a:p>
        </p:txBody>
      </p:sp>
      <p:sp>
        <p:nvSpPr>
          <p:cNvPr id="33" name="TextBox 32"/>
          <p:cNvSpPr txBox="1"/>
          <p:nvPr/>
        </p:nvSpPr>
        <p:spPr>
          <a:xfrm>
            <a:off x="2514600" y="5562600"/>
            <a:ext cx="457200" cy="369332"/>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Most Frequently missed question on the Physiology quiz</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Instructions for Dissection</a:t>
            </a:r>
            <a:br>
              <a:rPr lang="en-US" dirty="0" smtClean="0"/>
            </a:br>
            <a:r>
              <a:rPr lang="en-US" dirty="0" smtClean="0"/>
              <a:t>Yes, there will be a quiz today.</a:t>
            </a:r>
            <a:endParaRPr lang="en-US" dirty="0"/>
          </a:p>
        </p:txBody>
      </p:sp>
      <p:sp>
        <p:nvSpPr>
          <p:cNvPr id="3" name="Content Placeholder 2"/>
          <p:cNvSpPr>
            <a:spLocks noGrp="1"/>
          </p:cNvSpPr>
          <p:nvPr>
            <p:ph idx="1"/>
          </p:nvPr>
        </p:nvSpPr>
        <p:spPr>
          <a:xfrm>
            <a:off x="0" y="1600200"/>
            <a:ext cx="9144000" cy="4525963"/>
          </a:xfrm>
        </p:spPr>
        <p:txBody>
          <a:bodyPr>
            <a:normAutofit fontScale="85000" lnSpcReduction="20000"/>
          </a:bodyPr>
          <a:lstStyle/>
          <a:p>
            <a:r>
              <a:rPr lang="en-US" dirty="0" smtClean="0"/>
              <a:t>Do not scream</a:t>
            </a:r>
          </a:p>
          <a:p>
            <a:r>
              <a:rPr lang="en-US" dirty="0" smtClean="0"/>
              <a:t>Do not run</a:t>
            </a:r>
          </a:p>
          <a:p>
            <a:r>
              <a:rPr lang="en-US" b="1" dirty="0" smtClean="0"/>
              <a:t>Any</a:t>
            </a:r>
            <a:r>
              <a:rPr lang="en-US" dirty="0" smtClean="0"/>
              <a:t> injury, notify Mrs. McAllister</a:t>
            </a:r>
          </a:p>
          <a:p>
            <a:r>
              <a:rPr lang="en-US" dirty="0" smtClean="0"/>
              <a:t>All specimens parts must stay in the dissection tray.</a:t>
            </a:r>
          </a:p>
          <a:p>
            <a:r>
              <a:rPr lang="en-US" dirty="0" smtClean="0"/>
              <a:t>All Dissection equipment – 2 probes, 1 scalpel, 1 pair of scissors, 1 pair of forceps, 1 razor</a:t>
            </a:r>
          </a:p>
          <a:p>
            <a:r>
              <a:rPr lang="en-US" dirty="0" smtClean="0"/>
              <a:t>Hold the specimen in the tray with the forceps</a:t>
            </a:r>
          </a:p>
          <a:p>
            <a:r>
              <a:rPr lang="en-US" dirty="0" smtClean="0"/>
              <a:t>All Dissection equipment must be cleaned and dried along with the dissection tray or points will be deducted from your lab.</a:t>
            </a:r>
          </a:p>
          <a:p>
            <a:r>
              <a:rPr lang="en-US" dirty="0" smtClean="0"/>
              <a:t>Dispose of all Frog parts in the trash – </a:t>
            </a:r>
            <a:r>
              <a:rPr lang="en-US" b="1" dirty="0" smtClean="0"/>
              <a:t>NOT</a:t>
            </a:r>
            <a:r>
              <a:rPr lang="en-US" dirty="0" smtClean="0"/>
              <a:t> the sink.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Quiz</a:t>
            </a:r>
            <a:br>
              <a:rPr lang="en-US" dirty="0" smtClean="0"/>
            </a:br>
            <a:r>
              <a:rPr lang="en-US" dirty="0" smtClean="0"/>
              <a:t>Write in complete sentences.</a:t>
            </a:r>
            <a:endParaRPr lang="en-US" dirty="0"/>
          </a:p>
        </p:txBody>
      </p:sp>
      <p:sp>
        <p:nvSpPr>
          <p:cNvPr id="3" name="Content Placeholder 2"/>
          <p:cNvSpPr>
            <a:spLocks noGrp="1"/>
          </p:cNvSpPr>
          <p:nvPr>
            <p:ph idx="1"/>
          </p:nvPr>
        </p:nvSpPr>
        <p:spPr>
          <a:xfrm>
            <a:off x="457200" y="1295400"/>
            <a:ext cx="8686800" cy="4830763"/>
          </a:xfrm>
        </p:spPr>
        <p:txBody>
          <a:bodyPr/>
          <a:lstStyle/>
          <a:p>
            <a:pPr marL="514350" indent="-514350">
              <a:buFont typeface="+mj-lt"/>
              <a:buAutoNum type="arabicPeriod"/>
            </a:pPr>
            <a:r>
              <a:rPr lang="en-US" dirty="0" smtClean="0"/>
              <a:t>What should you do if you injure yourself?</a:t>
            </a:r>
          </a:p>
          <a:p>
            <a:pPr marL="514350" indent="-514350">
              <a:buFont typeface="+mj-lt"/>
              <a:buAutoNum type="arabicPeriod"/>
            </a:pPr>
            <a:r>
              <a:rPr lang="en-US" dirty="0" smtClean="0"/>
              <a:t>Where should the specimen be at all times once you get it?</a:t>
            </a:r>
          </a:p>
          <a:p>
            <a:pPr marL="514350" indent="-514350">
              <a:buFont typeface="+mj-lt"/>
              <a:buAutoNum type="arabicPeriod"/>
            </a:pPr>
            <a:r>
              <a:rPr lang="en-US" dirty="0" smtClean="0"/>
              <a:t>What do you use to hold the frog while cutting?</a:t>
            </a:r>
          </a:p>
          <a:p>
            <a:pPr marL="514350" indent="-514350">
              <a:buFont typeface="+mj-lt"/>
              <a:buAutoNum type="arabicPeriod"/>
            </a:pPr>
            <a:r>
              <a:rPr lang="en-US" dirty="0" smtClean="0"/>
              <a:t>Where do you dispose of the frog parts after you are all done?</a:t>
            </a:r>
          </a:p>
          <a:p>
            <a:pPr marL="514350" indent="-514350">
              <a:buFont typeface="+mj-lt"/>
              <a:buAutoNum type="arabicPeriod"/>
            </a:pPr>
            <a:r>
              <a:rPr lang="en-US" dirty="0" smtClean="0"/>
              <a:t>How should your dissection kit &amp; tray be when handed in?</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missed questions on the ecology Benchmark</a:t>
            </a:r>
            <a:endParaRPr lang="en-US" dirty="0"/>
          </a:p>
        </p:txBody>
      </p:sp>
      <p:sp>
        <p:nvSpPr>
          <p:cNvPr id="3" name="Content Placeholder 2"/>
          <p:cNvSpPr>
            <a:spLocks noGrp="1"/>
          </p:cNvSpPr>
          <p:nvPr>
            <p:ph idx="1"/>
          </p:nvPr>
        </p:nvSpPr>
        <p:spPr/>
        <p:txBody>
          <a:bodyPr/>
          <a:lstStyle/>
          <a:p>
            <a:r>
              <a:rPr lang="en-US" dirty="0" smtClean="0"/>
              <a:t>An uncut lawn becomes a meadow and eventually a forest. This process is an example of</a:t>
            </a:r>
          </a:p>
          <a:p>
            <a:pPr lvl="1"/>
            <a:r>
              <a:rPr lang="en-US" dirty="0" err="1" smtClean="0"/>
              <a:t>Aphotic</a:t>
            </a:r>
            <a:r>
              <a:rPr lang="en-US" dirty="0" smtClean="0"/>
              <a:t> zones</a:t>
            </a:r>
          </a:p>
          <a:p>
            <a:pPr lvl="1"/>
            <a:r>
              <a:rPr lang="en-US" dirty="0" smtClean="0"/>
              <a:t>Primary succession </a:t>
            </a:r>
          </a:p>
          <a:p>
            <a:pPr lvl="1"/>
            <a:r>
              <a:rPr lang="en-US" dirty="0" smtClean="0"/>
              <a:t>Estuary</a:t>
            </a:r>
          </a:p>
          <a:p>
            <a:pPr lvl="1"/>
            <a:r>
              <a:rPr lang="en-US" dirty="0" smtClean="0"/>
              <a:t>Secondary succession</a:t>
            </a:r>
            <a:endParaRPr lang="en-US"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t>Final Review</a:t>
            </a:r>
            <a:br>
              <a:rPr lang="en-US" sz="2400" dirty="0" smtClean="0"/>
            </a:br>
            <a:r>
              <a:rPr lang="en-US" sz="2400" dirty="0" smtClean="0"/>
              <a:t>1/12 Obj. TSW explain details of the body systems in their warm up. P. 182NB</a:t>
            </a:r>
            <a:endParaRPr lang="en-US" sz="2400" dirty="0"/>
          </a:p>
        </p:txBody>
      </p:sp>
      <p:sp>
        <p:nvSpPr>
          <p:cNvPr id="4" name="Content Placeholder 3"/>
          <p:cNvSpPr>
            <a:spLocks noGrp="1"/>
          </p:cNvSpPr>
          <p:nvPr>
            <p:ph sz="half" idx="2"/>
          </p:nvPr>
        </p:nvSpPr>
        <p:spPr>
          <a:xfrm>
            <a:off x="4572000" y="990600"/>
            <a:ext cx="4038600" cy="4525963"/>
          </a:xfrm>
        </p:spPr>
        <p:txBody>
          <a:bodyPr/>
          <a:lstStyle/>
          <a:p>
            <a:pPr marL="514350" indent="-514350">
              <a:buFont typeface="+mj-lt"/>
              <a:buAutoNum type="arabicPeriod"/>
            </a:pPr>
            <a:r>
              <a:rPr lang="en-US" dirty="0" smtClean="0"/>
              <a:t>What part of the figure to the left is affected most by drugs?</a:t>
            </a:r>
          </a:p>
          <a:p>
            <a:pPr marL="514350" indent="-514350">
              <a:buFont typeface="+mj-lt"/>
              <a:buAutoNum type="arabicPeriod"/>
            </a:pPr>
            <a:r>
              <a:rPr lang="en-US" dirty="0" smtClean="0"/>
              <a:t>Which graph A or B  demonstrates an epidemic?</a:t>
            </a:r>
          </a:p>
          <a:p>
            <a:pPr marL="514350" indent="-514350">
              <a:buFont typeface="+mj-lt"/>
              <a:buAutoNum type="arabicPeriod"/>
            </a:pPr>
            <a:r>
              <a:rPr lang="en-US" dirty="0" smtClean="0"/>
              <a:t>Which cell destroys invaders by consuming them?</a:t>
            </a:r>
            <a:endParaRPr lang="en-US" dirty="0"/>
          </a:p>
        </p:txBody>
      </p:sp>
      <p:pic>
        <p:nvPicPr>
          <p:cNvPr id="5" name="Picture 36" descr="Fig"/>
          <p:cNvPicPr>
            <a:picLocks noGrp="1" noChangeAspect="1" noChangeArrowheads="1"/>
          </p:cNvPicPr>
          <p:nvPr>
            <p:ph sz="half" idx="1"/>
          </p:nvPr>
        </p:nvPicPr>
        <p:blipFill>
          <a:blip r:embed="rId2" cstate="print"/>
          <a:srcRect/>
          <a:stretch>
            <a:fillRect/>
          </a:stretch>
        </p:blipFill>
        <p:spPr bwMode="auto">
          <a:xfrm>
            <a:off x="0" y="990600"/>
            <a:ext cx="1682350" cy="3001963"/>
          </a:xfrm>
          <a:prstGeom prst="rect">
            <a:avLst/>
          </a:prstGeom>
          <a:noFill/>
        </p:spPr>
      </p:pic>
      <p:pic>
        <p:nvPicPr>
          <p:cNvPr id="6" name="Picture 35" descr="Fig"/>
          <p:cNvPicPr>
            <a:picLocks noChangeAspect="1" noChangeArrowheads="1"/>
          </p:cNvPicPr>
          <p:nvPr/>
        </p:nvPicPr>
        <p:blipFill>
          <a:blip r:embed="rId3" cstate="print"/>
          <a:srcRect/>
          <a:stretch>
            <a:fillRect/>
          </a:stretch>
        </p:blipFill>
        <p:spPr bwMode="auto">
          <a:xfrm>
            <a:off x="1676400" y="990600"/>
            <a:ext cx="1752600" cy="2416661"/>
          </a:xfrm>
          <a:prstGeom prst="rect">
            <a:avLst/>
          </a:prstGeom>
          <a:noFill/>
        </p:spPr>
      </p:pic>
      <p:sp>
        <p:nvSpPr>
          <p:cNvPr id="7" name="TextBox 6"/>
          <p:cNvSpPr txBox="1"/>
          <p:nvPr/>
        </p:nvSpPr>
        <p:spPr>
          <a:xfrm>
            <a:off x="1447800" y="1752600"/>
            <a:ext cx="304800"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cxnSp>
        <p:nvCxnSpPr>
          <p:cNvPr id="9" name="Straight Connector 8"/>
          <p:cNvCxnSpPr>
            <a:stCxn id="7" idx="3"/>
          </p:cNvCxnSpPr>
          <p:nvPr/>
        </p:nvCxnSpPr>
        <p:spPr>
          <a:xfrm flipV="1">
            <a:off x="1752600" y="1905000"/>
            <a:ext cx="304800" cy="3226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1447800"/>
            <a:ext cx="457200" cy="369332"/>
          </a:xfrm>
          <a:prstGeom prst="rect">
            <a:avLst/>
          </a:prstGeom>
          <a:noFill/>
        </p:spPr>
        <p:txBody>
          <a:bodyPr wrap="square" rtlCol="0">
            <a:spAutoFit/>
          </a:bodyPr>
          <a:lstStyle/>
          <a:p>
            <a:r>
              <a:rPr lang="en-US" dirty="0" smtClean="0">
                <a:solidFill>
                  <a:srgbClr val="FF0000"/>
                </a:solidFill>
              </a:rPr>
              <a:t>B</a:t>
            </a:r>
            <a:endParaRPr lang="en-US" dirty="0">
              <a:solidFill>
                <a:srgbClr val="FF0000"/>
              </a:solidFill>
            </a:endParaRPr>
          </a:p>
        </p:txBody>
      </p:sp>
      <p:cxnSp>
        <p:nvCxnSpPr>
          <p:cNvPr id="12" name="Straight Connector 11"/>
          <p:cNvCxnSpPr>
            <a:stCxn id="10" idx="1"/>
          </p:cNvCxnSpPr>
          <p:nvPr/>
        </p:nvCxnSpPr>
        <p:spPr>
          <a:xfrm rot="10800000" flipV="1">
            <a:off x="2895600" y="1632466"/>
            <a:ext cx="152400" cy="501134"/>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05200" y="2362200"/>
            <a:ext cx="457200" cy="381000"/>
          </a:xfrm>
          <a:prstGeom prst="rect">
            <a:avLst/>
          </a:prstGeom>
          <a:noFill/>
        </p:spPr>
        <p:txBody>
          <a:bodyPr wrap="square" rtlCol="0">
            <a:spAutoFit/>
          </a:bodyPr>
          <a:lstStyle/>
          <a:p>
            <a:r>
              <a:rPr lang="en-US" dirty="0" smtClean="0">
                <a:solidFill>
                  <a:srgbClr val="FF0000"/>
                </a:solidFill>
              </a:rPr>
              <a:t>C</a:t>
            </a:r>
            <a:endParaRPr lang="en-US" dirty="0">
              <a:solidFill>
                <a:srgbClr val="FF0000"/>
              </a:solidFill>
            </a:endParaRPr>
          </a:p>
        </p:txBody>
      </p:sp>
      <p:cxnSp>
        <p:nvCxnSpPr>
          <p:cNvPr id="15" name="Straight Connector 14"/>
          <p:cNvCxnSpPr>
            <a:stCxn id="13" idx="1"/>
          </p:cNvCxnSpPr>
          <p:nvPr/>
        </p:nvCxnSpPr>
        <p:spPr>
          <a:xfrm rot="10800000">
            <a:off x="2895600" y="2286000"/>
            <a:ext cx="609600" cy="2667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52600" y="2743200"/>
            <a:ext cx="381000" cy="369332"/>
          </a:xfrm>
          <a:prstGeom prst="rect">
            <a:avLst/>
          </a:prstGeom>
          <a:noFill/>
        </p:spPr>
        <p:txBody>
          <a:bodyPr wrap="square" rtlCol="0">
            <a:spAutoFit/>
          </a:bodyPr>
          <a:lstStyle/>
          <a:p>
            <a:r>
              <a:rPr lang="en-US" dirty="0" smtClean="0">
                <a:solidFill>
                  <a:srgbClr val="FF0000"/>
                </a:solidFill>
              </a:rPr>
              <a:t>D</a:t>
            </a:r>
            <a:endParaRPr lang="en-US" dirty="0">
              <a:solidFill>
                <a:srgbClr val="FF0000"/>
              </a:solidFill>
            </a:endParaRPr>
          </a:p>
        </p:txBody>
      </p:sp>
      <p:cxnSp>
        <p:nvCxnSpPr>
          <p:cNvPr id="18" name="Straight Connector 17"/>
          <p:cNvCxnSpPr/>
          <p:nvPr/>
        </p:nvCxnSpPr>
        <p:spPr>
          <a:xfrm flipV="1">
            <a:off x="1981200" y="2819400"/>
            <a:ext cx="22860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a:blip r:embed="rId4" cstate="print"/>
          <a:srcRect l="22536" t="10967" r="45017" b="70401"/>
          <a:stretch>
            <a:fillRect/>
          </a:stretch>
        </p:blipFill>
        <p:spPr bwMode="auto">
          <a:xfrm>
            <a:off x="0" y="3505200"/>
            <a:ext cx="4114800" cy="2362200"/>
          </a:xfrm>
          <a:prstGeom prst="rect">
            <a:avLst/>
          </a:prstGeom>
          <a:noFill/>
          <a:ln w="9525">
            <a:noFill/>
            <a:miter lim="800000"/>
            <a:headEnd/>
            <a:tailEnd/>
          </a:ln>
        </p:spPr>
      </p:pic>
      <p:pic>
        <p:nvPicPr>
          <p:cNvPr id="20" name="Picture 19"/>
          <p:cNvPicPr/>
          <p:nvPr/>
        </p:nvPicPr>
        <p:blipFill>
          <a:blip r:embed="rId5" cstate="print"/>
          <a:srcRect l="19876" t="48113" r="55964" b="34080"/>
          <a:stretch>
            <a:fillRect/>
          </a:stretch>
        </p:blipFill>
        <p:spPr bwMode="auto">
          <a:xfrm>
            <a:off x="6172200" y="4648200"/>
            <a:ext cx="29718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t>Ecology Review for Final</a:t>
            </a:r>
            <a:br>
              <a:rPr lang="en-US" sz="3200" dirty="0" smtClean="0"/>
            </a:br>
            <a:r>
              <a:rPr lang="en-US" sz="3200" dirty="0" smtClean="0"/>
              <a:t>Obj. To review ecology to do well on the final. P. 92 NB</a:t>
            </a:r>
            <a:endParaRPr lang="en-US" sz="3200" dirty="0"/>
          </a:p>
        </p:txBody>
      </p:sp>
      <p:sp>
        <p:nvSpPr>
          <p:cNvPr id="3" name="Content Placeholder 2"/>
          <p:cNvSpPr>
            <a:spLocks noGrp="1"/>
          </p:cNvSpPr>
          <p:nvPr>
            <p:ph idx="1"/>
          </p:nvPr>
        </p:nvSpPr>
        <p:spPr>
          <a:xfrm>
            <a:off x="3962400" y="1600200"/>
            <a:ext cx="5181600" cy="4525963"/>
          </a:xfrm>
        </p:spPr>
        <p:txBody>
          <a:bodyPr>
            <a:normAutofit fontScale="92500" lnSpcReduction="20000"/>
          </a:bodyPr>
          <a:lstStyle/>
          <a:p>
            <a:pPr marL="514350" indent="-514350">
              <a:buFont typeface="+mj-lt"/>
              <a:buAutoNum type="arabicPeriod"/>
            </a:pPr>
            <a:r>
              <a:rPr lang="en-US" dirty="0" smtClean="0"/>
              <a:t>List in order from smallest to largest the hierarchy of organization.</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Draw the energy pyramid and label each trophic level with the appropriate autotroph or heterotroph and examples of each with units of energy.</a:t>
            </a:r>
            <a:endParaRPr lang="en-US" dirty="0"/>
          </a:p>
        </p:txBody>
      </p:sp>
      <p:pic>
        <p:nvPicPr>
          <p:cNvPr id="1026" name="Picture 2" descr="http://t1.gstatic.com/images?q=tbn:ANd9GcRXAAM-9y1Z84kd5DnYiJPgaovbXSydUCOTYGOWnkGJ00bgIIzE9A:ocw.tufts.edu/data/graphics/trop_ecology.jpg"/>
          <p:cNvPicPr>
            <a:picLocks noChangeAspect="1" noChangeArrowheads="1"/>
          </p:cNvPicPr>
          <p:nvPr/>
        </p:nvPicPr>
        <p:blipFill>
          <a:blip r:embed="rId2" cstate="print"/>
          <a:srcRect/>
          <a:stretch>
            <a:fillRect/>
          </a:stretch>
        </p:blipFill>
        <p:spPr bwMode="auto">
          <a:xfrm>
            <a:off x="609600" y="1752600"/>
            <a:ext cx="2390775" cy="1914525"/>
          </a:xfrm>
          <a:prstGeom prst="rect">
            <a:avLst/>
          </a:prstGeom>
          <a:noFill/>
        </p:spPr>
      </p:pic>
      <p:pic>
        <p:nvPicPr>
          <p:cNvPr id="1028" name="Picture 4" descr="http://t2.gstatic.com/images?q=tbn:ANd9GcTT8sn230H8u3i2ujcKyzeOLEWRYoOEPoZjsXOAOcMhYA_lWwnU:www.vu.lt/site_images/infor/naujienos/2012/06/chaacreek_com.jpg">
            <a:hlinkClick r:id="rId3"/>
          </p:cNvPr>
          <p:cNvPicPr>
            <a:picLocks noChangeAspect="1" noChangeArrowheads="1"/>
          </p:cNvPicPr>
          <p:nvPr/>
        </p:nvPicPr>
        <p:blipFill>
          <a:blip r:embed="rId4" cstate="print"/>
          <a:srcRect/>
          <a:stretch>
            <a:fillRect/>
          </a:stretch>
        </p:blipFill>
        <p:spPr bwMode="auto">
          <a:xfrm>
            <a:off x="457200" y="3733800"/>
            <a:ext cx="2857500" cy="2857500"/>
          </a:xfrm>
          <a:prstGeom prst="rect">
            <a:avLst/>
          </a:prstGeom>
          <a:noFill/>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fontScale="90000"/>
          </a:bodyPr>
          <a:lstStyle/>
          <a:p>
            <a:r>
              <a:rPr lang="en-US" dirty="0" smtClean="0"/>
              <a:t>Evolution Review for the Final</a:t>
            </a:r>
            <a:br>
              <a:rPr lang="en-US" dirty="0" smtClean="0"/>
            </a:br>
            <a:r>
              <a:rPr lang="en-US" dirty="0" smtClean="0"/>
              <a:t>Obj. TSW review Evolution to do well on the final. P. 94 NB</a:t>
            </a:r>
            <a:endParaRPr lang="en-US" dirty="0"/>
          </a:p>
        </p:txBody>
      </p:sp>
      <p:sp>
        <p:nvSpPr>
          <p:cNvPr id="3" name="Content Placeholder 2"/>
          <p:cNvSpPr>
            <a:spLocks noGrp="1"/>
          </p:cNvSpPr>
          <p:nvPr>
            <p:ph idx="1"/>
          </p:nvPr>
        </p:nvSpPr>
        <p:spPr>
          <a:xfrm>
            <a:off x="3352800" y="1676400"/>
            <a:ext cx="5791200" cy="4449763"/>
          </a:xfrm>
        </p:spPr>
        <p:txBody>
          <a:bodyPr>
            <a:normAutofit/>
          </a:bodyPr>
          <a:lstStyle/>
          <a:p>
            <a:pPr marL="514350" indent="-514350">
              <a:buFont typeface="+mj-lt"/>
              <a:buAutoNum type="arabicPeriod"/>
            </a:pPr>
            <a:r>
              <a:rPr lang="en-US" sz="2400" dirty="0" smtClean="0"/>
              <a:t>Explain Evolution and give an example.</a:t>
            </a:r>
          </a:p>
          <a:p>
            <a:pPr marL="514350" indent="-514350">
              <a:buFont typeface="+mj-lt"/>
              <a:buAutoNum type="arabicPeriod"/>
            </a:pPr>
            <a:r>
              <a:rPr lang="en-US" sz="2400" dirty="0" smtClean="0"/>
              <a:t>Why does Natural Selection act on the phenotype not the genotype?</a:t>
            </a:r>
          </a:p>
          <a:p>
            <a:pPr marL="514350" indent="-514350">
              <a:buFont typeface="+mj-lt"/>
              <a:buAutoNum type="arabicPeriod"/>
            </a:pPr>
            <a:r>
              <a:rPr lang="en-US" sz="2400" dirty="0" smtClean="0"/>
              <a:t>Why is variation important to a population?</a:t>
            </a:r>
            <a:endParaRPr lang="en-US" sz="2400" dirty="0"/>
          </a:p>
        </p:txBody>
      </p:sp>
      <p:pic>
        <p:nvPicPr>
          <p:cNvPr id="2050" name="Picture 2" descr="http://t1.gstatic.com/images?q=tbn:ANd9GcRtKAvNGJW2DE7g8FAqGieEDeCSUTm5pX2gTESNZQI7IWYXHY8X:evolution.berkeley.edu/evosite/evo101/images/mechan_intro.gif">
            <a:hlinkClick r:id="rId2"/>
          </p:cNvPr>
          <p:cNvPicPr>
            <a:picLocks noChangeAspect="1" noChangeArrowheads="1"/>
          </p:cNvPicPr>
          <p:nvPr/>
        </p:nvPicPr>
        <p:blipFill>
          <a:blip r:embed="rId3" cstate="print"/>
          <a:srcRect/>
          <a:stretch>
            <a:fillRect/>
          </a:stretch>
        </p:blipFill>
        <p:spPr bwMode="auto">
          <a:xfrm>
            <a:off x="5638800" y="3429000"/>
            <a:ext cx="3276600" cy="2247901"/>
          </a:xfrm>
          <a:prstGeom prst="rect">
            <a:avLst/>
          </a:prstGeom>
          <a:noFill/>
        </p:spPr>
      </p:pic>
      <p:pic>
        <p:nvPicPr>
          <p:cNvPr id="2052" name="Picture 4" descr="http://morriscourse.com/elements_of_ecology/images/natural_selection_modes.jpg">
            <a:hlinkClick r:id="rId4"/>
          </p:cNvPr>
          <p:cNvPicPr>
            <a:picLocks noChangeAspect="1" noChangeArrowheads="1"/>
          </p:cNvPicPr>
          <p:nvPr/>
        </p:nvPicPr>
        <p:blipFill>
          <a:blip r:embed="rId5" cstate="print"/>
          <a:srcRect/>
          <a:stretch>
            <a:fillRect/>
          </a:stretch>
        </p:blipFill>
        <p:spPr bwMode="auto">
          <a:xfrm>
            <a:off x="0" y="1752600"/>
            <a:ext cx="3352800" cy="3945062"/>
          </a:xfrm>
          <a:prstGeom prst="rect">
            <a:avLst/>
          </a:prstGeom>
          <a:noFill/>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selective pressure come from the environment and it is the phenotype that interacts with the environment.</a:t>
            </a:r>
            <a:endParaRPr lang="en-US" dirty="0"/>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0EBC1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834"/>
            <a:ext cx="9109417"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Baseball Rules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Make equal teams of three.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Put your desks facing each other or in a circle.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Pick one person to be the spokesperson for each time.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Your spokesperson has a choice of:</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one question– 1</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st</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two question – 2</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nd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three question– 3</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rd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There are no Home Runs.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If the spokesperson gets the question right, they get up and go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 that base.  They advance each time their team gets a question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right by the number of bases for that right answer.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If they get the question wrong, the same question moves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to the next team and they have a chance to get it right.</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Everyone in the group will get 1 point for every team member</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who passes home.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 person that is on base cannot answer any of the team’s</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questions.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Play Ball!</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EB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0210" name="Picture 2" descr="http://www.wpclipart.com/page_frames/sports/baseball/baseball_diamond_solid_page.png"/>
          <p:cNvPicPr>
            <a:picLocks noChangeAspect="1" noChangeArrowheads="1"/>
          </p:cNvPicPr>
          <p:nvPr/>
        </p:nvPicPr>
        <p:blipFill>
          <a:blip r:embed="rId2" cstate="print"/>
          <a:srcRect/>
          <a:stretch>
            <a:fillRect/>
          </a:stretch>
        </p:blipFill>
        <p:spPr bwMode="auto">
          <a:xfrm rot="18956187">
            <a:off x="1271584" y="-1938554"/>
            <a:ext cx="8149386" cy="6297252"/>
          </a:xfrm>
          <a:prstGeom prst="rect">
            <a:avLst/>
          </a:prstGeom>
          <a:noFill/>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60350"/>
            <a:ext cx="7772400" cy="1655763"/>
          </a:xfrm>
        </p:spPr>
        <p:txBody>
          <a:bodyPr/>
          <a:lstStyle/>
          <a:p>
            <a:r>
              <a:rPr lang="en-US"/>
              <a:t>STDs: Sexually Transmitted Diseases</a:t>
            </a:r>
          </a:p>
        </p:txBody>
      </p:sp>
      <p:sp>
        <p:nvSpPr>
          <p:cNvPr id="2053" name="Rectangle 5"/>
          <p:cNvSpPr>
            <a:spLocks noGrp="1" noChangeArrowheads="1"/>
          </p:cNvSpPr>
          <p:nvPr>
            <p:ph type="subTitle" idx="1"/>
          </p:nvPr>
        </p:nvSpPr>
        <p:spPr/>
        <p:txBody>
          <a:bodyPr/>
          <a:lstStyle/>
          <a:p>
            <a:endParaRPr lang="en-US"/>
          </a:p>
        </p:txBody>
      </p:sp>
      <p:pic>
        <p:nvPicPr>
          <p:cNvPr id="2054" name="Picture 6"/>
          <p:cNvPicPr>
            <a:picLocks noChangeAspect="1" noChangeArrowheads="1"/>
          </p:cNvPicPr>
          <p:nvPr/>
        </p:nvPicPr>
        <p:blipFill>
          <a:blip r:embed="rId2" cstate="print"/>
          <a:srcRect/>
          <a:stretch>
            <a:fillRect/>
          </a:stretch>
        </p:blipFill>
        <p:spPr bwMode="auto">
          <a:xfrm>
            <a:off x="1547813" y="1916113"/>
            <a:ext cx="6048375" cy="4171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r>
              <a:rPr lang="en-US" sz="3200"/>
              <a:t>Statistics</a:t>
            </a:r>
          </a:p>
        </p:txBody>
      </p:sp>
      <p:sp>
        <p:nvSpPr>
          <p:cNvPr id="5123" name="Rectangle 3"/>
          <p:cNvSpPr>
            <a:spLocks noGrp="1" noChangeArrowheads="1"/>
          </p:cNvSpPr>
          <p:nvPr>
            <p:ph type="body" idx="1"/>
          </p:nvPr>
        </p:nvSpPr>
        <p:spPr>
          <a:xfrm>
            <a:off x="0" y="765175"/>
            <a:ext cx="9144000" cy="5360988"/>
          </a:xfrm>
        </p:spPr>
        <p:txBody>
          <a:bodyPr/>
          <a:lstStyle/>
          <a:p>
            <a:r>
              <a:rPr lang="en-US" sz="2800"/>
              <a:t>Just under half of teens are NOT sexually active until 17 years of age</a:t>
            </a:r>
          </a:p>
          <a:p>
            <a:r>
              <a:rPr lang="en-US" sz="2800"/>
              <a:t>2/3 seniors have had sex</a:t>
            </a:r>
          </a:p>
          <a:p>
            <a:r>
              <a:rPr lang="en-US" sz="2800"/>
              <a:t>1 in 4 sexually active teens become infected with an STD</a:t>
            </a:r>
          </a:p>
          <a:p>
            <a:r>
              <a:rPr lang="en-US" sz="2800"/>
              <a:t>1 in 4 adults in the US have an STD</a:t>
            </a:r>
          </a:p>
          <a:p>
            <a:r>
              <a:rPr lang="en-US" sz="2800"/>
              <a:t>25% of American adults have had some form of genital herpes</a:t>
            </a:r>
          </a:p>
          <a:p>
            <a:endParaRPr lang="en-US" sz="2800"/>
          </a:p>
          <a:p>
            <a:endParaRPr lang="en-US" sz="2800"/>
          </a:p>
          <a:p>
            <a:endParaRPr lang="en-US" sz="2800"/>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fade">
                                      <p:cBhvr>
                                        <p:cTn id="12" dur="20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20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fade">
                                      <p:cBhvr>
                                        <p:cTn id="22" dur="2000"/>
                                        <p:tgtEl>
                                          <p:spTgt spid="5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animEffect transition="in" filter="fade">
                                      <p:cBhvr>
                                        <p:cTn id="27" dur="2000"/>
                                        <p:tgtEl>
                                          <p:spTgt spid="51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23">
                                            <p:txEl>
                                              <p:pRg st="4" end="4"/>
                                            </p:txEl>
                                          </p:spTgt>
                                        </p:tgtEl>
                                        <p:attrNameLst>
                                          <p:attrName>style.visibility</p:attrName>
                                        </p:attrNameLst>
                                      </p:cBhvr>
                                      <p:to>
                                        <p:strVal val="visible"/>
                                      </p:to>
                                    </p:set>
                                    <p:animEffect transition="in" filter="fade">
                                      <p:cBhvr>
                                        <p:cTn id="32" dur="20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836613"/>
          </a:xfrm>
        </p:spPr>
        <p:txBody>
          <a:bodyPr/>
          <a:lstStyle/>
          <a:p>
            <a:r>
              <a:rPr lang="en-US"/>
              <a:t>STDs</a:t>
            </a:r>
          </a:p>
        </p:txBody>
      </p:sp>
      <p:sp>
        <p:nvSpPr>
          <p:cNvPr id="6147" name="Rectangle 3"/>
          <p:cNvSpPr>
            <a:spLocks noGrp="1" noChangeArrowheads="1"/>
          </p:cNvSpPr>
          <p:nvPr>
            <p:ph type="body" idx="1"/>
          </p:nvPr>
        </p:nvSpPr>
        <p:spPr>
          <a:xfrm>
            <a:off x="0" y="692150"/>
            <a:ext cx="9144000" cy="5434013"/>
          </a:xfrm>
        </p:spPr>
        <p:txBody>
          <a:bodyPr/>
          <a:lstStyle/>
          <a:p>
            <a:r>
              <a:rPr lang="en-US" sz="2400" b="1"/>
              <a:t>sexually transmitted disease</a:t>
            </a:r>
            <a:r>
              <a:rPr lang="en-US" sz="2400"/>
              <a:t> (</a:t>
            </a:r>
            <a:r>
              <a:rPr lang="en-US" sz="2400" b="1"/>
              <a:t>STD</a:t>
            </a:r>
            <a:r>
              <a:rPr lang="en-US" sz="2400"/>
              <a:t>) AKA</a:t>
            </a:r>
          </a:p>
          <a:p>
            <a:r>
              <a:rPr lang="en-US" sz="2400" b="1"/>
              <a:t>sexually transmitted infection</a:t>
            </a:r>
            <a:r>
              <a:rPr lang="en-US" sz="2400"/>
              <a:t> (</a:t>
            </a:r>
            <a:r>
              <a:rPr lang="en-US" sz="2400" b="1"/>
              <a:t>STI</a:t>
            </a:r>
            <a:r>
              <a:rPr lang="en-US" sz="2400"/>
              <a:t>) AKA </a:t>
            </a:r>
          </a:p>
          <a:p>
            <a:r>
              <a:rPr lang="en-US" sz="2400" b="1"/>
              <a:t>venereal disease</a:t>
            </a:r>
            <a:r>
              <a:rPr lang="en-US" sz="2400"/>
              <a:t> (</a:t>
            </a:r>
            <a:r>
              <a:rPr lang="en-US" sz="2400" b="1"/>
              <a:t>VD</a:t>
            </a:r>
            <a:r>
              <a:rPr lang="en-US" sz="2400"/>
              <a:t>)</a:t>
            </a:r>
          </a:p>
          <a:p>
            <a:endParaRPr lang="en-US" sz="2400"/>
          </a:p>
          <a:p>
            <a:r>
              <a:rPr lang="en-US" sz="2400"/>
              <a:t>STDs have a significant probability of transmission between humans by means of human sexual behavior</a:t>
            </a:r>
          </a:p>
          <a:p>
            <a:r>
              <a:rPr lang="en-US" sz="2400"/>
              <a:t>Including:</a:t>
            </a:r>
          </a:p>
          <a:p>
            <a:pPr lvl="1"/>
            <a:r>
              <a:rPr lang="en-US" sz="2400"/>
              <a:t>vaginal intercourse</a:t>
            </a:r>
          </a:p>
          <a:p>
            <a:pPr lvl="1"/>
            <a:r>
              <a:rPr lang="en-US" sz="2400"/>
              <a:t>oral sex</a:t>
            </a:r>
          </a:p>
          <a:p>
            <a:pPr lvl="1"/>
            <a:r>
              <a:rPr lang="en-US" sz="2400"/>
              <a:t>anal sex </a:t>
            </a:r>
          </a:p>
          <a:p>
            <a:r>
              <a:rPr lang="en-US" sz="2800"/>
              <a:t>So this means… you do not have to have INTERCOURSE to get an STD!</a:t>
            </a: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836613"/>
          </a:xfrm>
        </p:spPr>
        <p:txBody>
          <a:bodyPr/>
          <a:lstStyle/>
          <a:p>
            <a:r>
              <a:rPr lang="en-US" sz="3200"/>
              <a:t>Herpes</a:t>
            </a:r>
          </a:p>
        </p:txBody>
      </p:sp>
      <p:sp>
        <p:nvSpPr>
          <p:cNvPr id="7171" name="Rectangle 3"/>
          <p:cNvSpPr>
            <a:spLocks noGrp="1" noChangeArrowheads="1"/>
          </p:cNvSpPr>
          <p:nvPr>
            <p:ph type="body" idx="1"/>
          </p:nvPr>
        </p:nvSpPr>
        <p:spPr>
          <a:xfrm>
            <a:off x="0" y="620713"/>
            <a:ext cx="9144000" cy="5505450"/>
          </a:xfrm>
        </p:spPr>
        <p:txBody>
          <a:bodyPr/>
          <a:lstStyle/>
          <a:p>
            <a:r>
              <a:rPr lang="en-US" sz="2400"/>
              <a:t>Genital herpes is a STD caused by the herpes simplex viruses </a:t>
            </a:r>
          </a:p>
          <a:p>
            <a:r>
              <a:rPr lang="en-US" sz="2400"/>
              <a:t>Most individuals have no or only minimal signs or symptoms  </a:t>
            </a:r>
          </a:p>
          <a:p>
            <a:r>
              <a:rPr lang="en-US" sz="2400"/>
              <a:t>Symptoms:</a:t>
            </a:r>
          </a:p>
          <a:p>
            <a:pPr lvl="1"/>
            <a:r>
              <a:rPr lang="en-US" sz="2400"/>
              <a:t>one or more blisters on or around the genitals or rectum.</a:t>
            </a:r>
          </a:p>
          <a:p>
            <a:pPr lvl="1"/>
            <a:r>
              <a:rPr lang="en-US" sz="2400"/>
              <a:t>Blisters can form on ANY PART of the body that comes in contact with the virus… think this one through</a:t>
            </a:r>
          </a:p>
          <a:p>
            <a:r>
              <a:rPr lang="en-US" sz="2400"/>
              <a:t>The blisters break, leaving tender ulcers (sores) that may take two to four weeks to heal </a:t>
            </a:r>
          </a:p>
          <a:p>
            <a:endParaRPr lang="en-US" sz="2400"/>
          </a:p>
        </p:txBody>
      </p:sp>
      <p:pic>
        <p:nvPicPr>
          <p:cNvPr id="7172" name="Picture 4"/>
          <p:cNvPicPr>
            <a:picLocks noChangeAspect="1" noChangeArrowheads="1"/>
          </p:cNvPicPr>
          <p:nvPr/>
        </p:nvPicPr>
        <p:blipFill>
          <a:blip r:embed="rId2" cstate="print"/>
          <a:srcRect/>
          <a:stretch>
            <a:fillRect/>
          </a:stretch>
        </p:blipFill>
        <p:spPr bwMode="auto">
          <a:xfrm>
            <a:off x="6804025" y="3716338"/>
            <a:ext cx="2084388" cy="2901950"/>
          </a:xfrm>
          <a:prstGeom prst="rect">
            <a:avLst/>
          </a:prstGeom>
          <a:noFill/>
          <a:ln w="9525">
            <a:noFill/>
            <a:miter lim="800000"/>
            <a:headEnd/>
            <a:tailEnd/>
          </a:ln>
          <a:effectLst/>
        </p:spPr>
      </p:pic>
      <p:pic>
        <p:nvPicPr>
          <p:cNvPr id="7173" name="Picture 5"/>
          <p:cNvPicPr>
            <a:picLocks noChangeAspect="1" noChangeArrowheads="1"/>
          </p:cNvPicPr>
          <p:nvPr/>
        </p:nvPicPr>
        <p:blipFill>
          <a:blip r:embed="rId3" cstate="print"/>
          <a:srcRect/>
          <a:stretch>
            <a:fillRect/>
          </a:stretch>
        </p:blipFill>
        <p:spPr bwMode="auto">
          <a:xfrm>
            <a:off x="4067175" y="3789363"/>
            <a:ext cx="2160588" cy="1382712"/>
          </a:xfrm>
          <a:prstGeom prst="rect">
            <a:avLst/>
          </a:prstGeom>
          <a:noFill/>
          <a:ln w="9525">
            <a:noFill/>
            <a:miter lim="800000"/>
            <a:headEnd/>
            <a:tailEnd/>
          </a:ln>
          <a:effectLst/>
        </p:spPr>
      </p:pic>
      <p:pic>
        <p:nvPicPr>
          <p:cNvPr id="7174" name="Picture 6"/>
          <p:cNvPicPr>
            <a:picLocks noChangeAspect="1" noChangeArrowheads="1"/>
          </p:cNvPicPr>
          <p:nvPr/>
        </p:nvPicPr>
        <p:blipFill>
          <a:blip r:embed="rId4" cstate="print"/>
          <a:srcRect/>
          <a:stretch>
            <a:fillRect/>
          </a:stretch>
        </p:blipFill>
        <p:spPr bwMode="auto">
          <a:xfrm>
            <a:off x="0" y="4113213"/>
            <a:ext cx="3708400" cy="2744787"/>
          </a:xfrm>
          <a:prstGeom prst="rect">
            <a:avLst/>
          </a:prstGeom>
          <a:noFill/>
          <a:ln w="9525">
            <a:noFill/>
            <a:miter lim="800000"/>
            <a:headEnd/>
            <a:tailEnd/>
          </a:ln>
          <a:effectLst/>
        </p:spPr>
      </p:pic>
      <p:pic>
        <p:nvPicPr>
          <p:cNvPr id="7175" name="Picture 7"/>
          <p:cNvPicPr>
            <a:picLocks noChangeAspect="1" noChangeArrowheads="1"/>
          </p:cNvPicPr>
          <p:nvPr/>
        </p:nvPicPr>
        <p:blipFill>
          <a:blip r:embed="rId5" cstate="print"/>
          <a:srcRect/>
          <a:stretch>
            <a:fillRect/>
          </a:stretch>
        </p:blipFill>
        <p:spPr bwMode="auto">
          <a:xfrm>
            <a:off x="3995738" y="5157788"/>
            <a:ext cx="2349500" cy="1504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20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fade">
                                      <p:cBhvr>
                                        <p:cTn id="22" dur="2000"/>
                                        <p:tgtEl>
                                          <p:spTgt spid="717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2000"/>
                                        <p:tgtEl>
                                          <p:spTgt spid="717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Effect transition="in" filter="fade">
                                      <p:cBhvr>
                                        <p:cTn id="28" dur="2000"/>
                                        <p:tgtEl>
                                          <p:spTgt spid="717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171">
                                            <p:txEl>
                                              <p:pRg st="5" end="5"/>
                                            </p:txEl>
                                          </p:spTgt>
                                        </p:tgtEl>
                                        <p:attrNameLst>
                                          <p:attrName>style.visibility</p:attrName>
                                        </p:attrNameLst>
                                      </p:cBhvr>
                                      <p:to>
                                        <p:strVal val="visible"/>
                                      </p:to>
                                    </p:set>
                                    <p:animEffect transition="in" filter="fade">
                                      <p:cBhvr>
                                        <p:cTn id="33"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Which of the following problems do immigration and emigration pose for demographers (people who study populations)?</a:t>
            </a:r>
          </a:p>
          <a:p>
            <a:pPr lvl="2"/>
            <a:r>
              <a:rPr lang="en-US" dirty="0" smtClean="0"/>
              <a:t>Demographers must provide for more city services.</a:t>
            </a:r>
          </a:p>
          <a:p>
            <a:pPr lvl="2"/>
            <a:r>
              <a:rPr lang="en-US" dirty="0" smtClean="0"/>
              <a:t>Demographers can not identify the age structure of immigrants</a:t>
            </a:r>
          </a:p>
          <a:p>
            <a:pPr lvl="2"/>
            <a:r>
              <a:rPr lang="en-US" dirty="0" smtClean="0"/>
              <a:t>Demographers find it difficult to make predictions about populations.</a:t>
            </a:r>
          </a:p>
          <a:p>
            <a:pPr lvl="2"/>
            <a:r>
              <a:rPr lang="en-US" dirty="0" smtClean="0"/>
              <a:t>Demographers study growth rates, age structures and geographic distributions of populations.</a:t>
            </a:r>
            <a:endParaRPr lang="en-US"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08050"/>
          </a:xfrm>
        </p:spPr>
        <p:txBody>
          <a:bodyPr/>
          <a:lstStyle/>
          <a:p>
            <a:r>
              <a:rPr lang="en-US"/>
              <a:t>Herpes: Continued</a:t>
            </a:r>
          </a:p>
        </p:txBody>
      </p:sp>
      <p:sp>
        <p:nvSpPr>
          <p:cNvPr id="8195" name="Rectangle 3"/>
          <p:cNvSpPr>
            <a:spLocks noGrp="1" noChangeArrowheads="1"/>
          </p:cNvSpPr>
          <p:nvPr>
            <p:ph type="body" idx="1"/>
          </p:nvPr>
        </p:nvSpPr>
        <p:spPr>
          <a:xfrm>
            <a:off x="0" y="765175"/>
            <a:ext cx="9144000" cy="5360988"/>
          </a:xfrm>
        </p:spPr>
        <p:txBody>
          <a:bodyPr/>
          <a:lstStyle/>
          <a:p>
            <a:r>
              <a:rPr lang="en-US" sz="2400"/>
              <a:t>another outbreak can appear weeks or months after the first, but it almost always is less severe and shorter than the first outbreak.  </a:t>
            </a:r>
          </a:p>
          <a:p>
            <a:r>
              <a:rPr lang="en-US" sz="2400"/>
              <a:t>1 of 5 people who are sexually active in the US have genital herpes</a:t>
            </a:r>
          </a:p>
          <a:p>
            <a:r>
              <a:rPr lang="en-US" sz="2400"/>
              <a:t>Can be transmitted ‘between’ outbreaks… so they will appear ‘normal’</a:t>
            </a:r>
          </a:p>
          <a:p>
            <a:r>
              <a:rPr lang="en-US" sz="2400"/>
              <a:t>NO TREATMENT!! Just antiviral medication to help… like HIV</a:t>
            </a:r>
          </a:p>
          <a:p>
            <a:endParaRPr lang="en-US" sz="2400"/>
          </a:p>
        </p:txBody>
      </p:sp>
      <p:pic>
        <p:nvPicPr>
          <p:cNvPr id="8196" name="Picture 4"/>
          <p:cNvPicPr>
            <a:picLocks noChangeAspect="1" noChangeArrowheads="1"/>
          </p:cNvPicPr>
          <p:nvPr/>
        </p:nvPicPr>
        <p:blipFill>
          <a:blip r:embed="rId2" cstate="print"/>
          <a:srcRect/>
          <a:stretch>
            <a:fillRect/>
          </a:stretch>
        </p:blipFill>
        <p:spPr bwMode="auto">
          <a:xfrm>
            <a:off x="5121275" y="4005263"/>
            <a:ext cx="4022725" cy="2852737"/>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cstate="print"/>
          <a:srcRect/>
          <a:stretch>
            <a:fillRect/>
          </a:stretch>
        </p:blipFill>
        <p:spPr bwMode="auto">
          <a:xfrm>
            <a:off x="0" y="3933825"/>
            <a:ext cx="2900363" cy="2924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fade">
                                      <p:cBhvr>
                                        <p:cTn id="12" dur="20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fade">
                                      <p:cBhvr>
                                        <p:cTn id="17" dur="20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fade">
                                      <p:cBhvr>
                                        <p:cTn id="22" dur="20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fade">
                                      <p:cBhvr>
                                        <p:cTn id="27"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type="body" idx="1"/>
          </p:nvPr>
        </p:nvSpPr>
        <p:spPr/>
        <p:txBody>
          <a:bodyPr/>
          <a:lstStyle/>
          <a:p>
            <a:endParaRPr lang="en-US"/>
          </a:p>
        </p:txBody>
      </p:sp>
      <p:pic>
        <p:nvPicPr>
          <p:cNvPr id="9220" name="Picture 4"/>
          <p:cNvPicPr>
            <a:picLocks noChangeAspect="1" noChangeArrowheads="1"/>
          </p:cNvPicPr>
          <p:nvPr/>
        </p:nvPicPr>
        <p:blipFill>
          <a:blip r:embed="rId2" cstate="print"/>
          <a:srcRect/>
          <a:stretch>
            <a:fillRect/>
          </a:stretch>
        </p:blipFill>
        <p:spPr bwMode="auto">
          <a:xfrm>
            <a:off x="0" y="0"/>
            <a:ext cx="4381500" cy="3800475"/>
          </a:xfrm>
          <a:prstGeom prst="rect">
            <a:avLst/>
          </a:prstGeom>
          <a:noFill/>
          <a:ln w="9525">
            <a:noFill/>
            <a:miter lim="800000"/>
            <a:headEnd/>
            <a:tailEnd/>
          </a:ln>
          <a:effectLst/>
        </p:spPr>
      </p:pic>
      <p:pic>
        <p:nvPicPr>
          <p:cNvPr id="9221" name="Picture 5"/>
          <p:cNvPicPr>
            <a:picLocks noChangeAspect="1" noChangeArrowheads="1"/>
          </p:cNvPicPr>
          <p:nvPr/>
        </p:nvPicPr>
        <p:blipFill>
          <a:blip r:embed="rId3" cstate="print"/>
          <a:srcRect/>
          <a:stretch>
            <a:fillRect/>
          </a:stretch>
        </p:blipFill>
        <p:spPr bwMode="auto">
          <a:xfrm>
            <a:off x="4643438" y="0"/>
            <a:ext cx="4500562" cy="3770313"/>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cstate="print"/>
          <a:srcRect/>
          <a:stretch>
            <a:fillRect/>
          </a:stretch>
        </p:blipFill>
        <p:spPr bwMode="auto">
          <a:xfrm>
            <a:off x="0" y="4667250"/>
            <a:ext cx="4876800" cy="2190750"/>
          </a:xfrm>
          <a:prstGeom prst="rect">
            <a:avLst/>
          </a:prstGeom>
          <a:noFill/>
          <a:ln w="9525">
            <a:noFill/>
            <a:miter lim="800000"/>
            <a:headEnd/>
            <a:tailEnd/>
          </a:ln>
          <a:effectLst/>
        </p:spPr>
      </p:pic>
      <p:pic>
        <p:nvPicPr>
          <p:cNvPr id="9223" name="Picture 7"/>
          <p:cNvPicPr>
            <a:picLocks noChangeAspect="1" noChangeArrowheads="1"/>
          </p:cNvPicPr>
          <p:nvPr/>
        </p:nvPicPr>
        <p:blipFill>
          <a:blip r:embed="rId5" cstate="print"/>
          <a:srcRect/>
          <a:stretch>
            <a:fillRect/>
          </a:stretch>
        </p:blipFill>
        <p:spPr bwMode="auto">
          <a:xfrm>
            <a:off x="5435600" y="4446588"/>
            <a:ext cx="3708400" cy="241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0"/>
            <a:ext cx="8229600" cy="1143000"/>
          </a:xfrm>
        </p:spPr>
        <p:txBody>
          <a:bodyPr/>
          <a:lstStyle/>
          <a:p>
            <a:r>
              <a:rPr lang="en-US"/>
              <a:t>Gonorrhea </a:t>
            </a:r>
          </a:p>
        </p:txBody>
      </p:sp>
      <p:sp>
        <p:nvSpPr>
          <p:cNvPr id="10243" name="Rectangle 3"/>
          <p:cNvSpPr>
            <a:spLocks noGrp="1" noChangeArrowheads="1"/>
          </p:cNvSpPr>
          <p:nvPr>
            <p:ph type="body" idx="1"/>
          </p:nvPr>
        </p:nvSpPr>
        <p:spPr>
          <a:xfrm>
            <a:off x="0" y="908050"/>
            <a:ext cx="9144000" cy="5218113"/>
          </a:xfrm>
        </p:spPr>
        <p:txBody>
          <a:bodyPr/>
          <a:lstStyle/>
          <a:p>
            <a:r>
              <a:rPr lang="en-US" sz="2400"/>
              <a:t>Gonorrhea is a STD caused by </a:t>
            </a:r>
            <a:r>
              <a:rPr lang="en-US" sz="2400" i="1"/>
              <a:t>Neisseria gonorrhoeae</a:t>
            </a:r>
            <a:r>
              <a:rPr lang="en-US" sz="2400"/>
              <a:t>, a bacterium </a:t>
            </a:r>
          </a:p>
          <a:p>
            <a:r>
              <a:rPr lang="en-US" sz="2400"/>
              <a:t>Gonorrhea can grow and multiply easily in the warm, moist areas of the reproductive tract, including:</a:t>
            </a:r>
          </a:p>
          <a:p>
            <a:pPr lvl="1"/>
            <a:r>
              <a:rPr lang="en-US" sz="2400"/>
              <a:t>the cervix (opening to the womb) and uterus (womb) in women</a:t>
            </a:r>
          </a:p>
          <a:p>
            <a:pPr lvl="1"/>
            <a:r>
              <a:rPr lang="en-US" sz="2400"/>
              <a:t>the urethra (urine canal) in women and men</a:t>
            </a:r>
          </a:p>
          <a:p>
            <a:pPr lvl="1"/>
            <a:r>
              <a:rPr lang="en-US" sz="2400"/>
              <a:t>The bacterium can also grow in the </a:t>
            </a:r>
            <a:r>
              <a:rPr lang="en-US" sz="2400" b="1" u="sng"/>
              <a:t>mouth, throat, eyes, and anus.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fade">
                                      <p:cBhvr>
                                        <p:cTn id="17" dur="2000"/>
                                        <p:tgtEl>
                                          <p:spTgt spid="1024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Effect transition="in" filter="fade">
                                      <p:cBhvr>
                                        <p:cTn id="20" dur="2000"/>
                                        <p:tgtEl>
                                          <p:spTgt spid="1024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Effect transition="in" filter="fade">
                                      <p:cBhvr>
                                        <p:cTn id="23" dur="2000"/>
                                        <p:tgtEl>
                                          <p:spTgt spid="1024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43">
                                            <p:txEl>
                                              <p:pRg st="4" end="4"/>
                                            </p:txEl>
                                          </p:spTgt>
                                        </p:tgtEl>
                                        <p:attrNameLst>
                                          <p:attrName>style.visibility</p:attrName>
                                        </p:attrNameLst>
                                      </p:cBhvr>
                                      <p:to>
                                        <p:strVal val="visible"/>
                                      </p:to>
                                    </p:set>
                                    <p:animEffect transition="in" filter="fade">
                                      <p:cBhvr>
                                        <p:cTn id="26" dur="20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353.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0"/>
            <a:ext cx="8229600" cy="620713"/>
          </a:xfrm>
        </p:spPr>
        <p:txBody>
          <a:bodyPr>
            <a:normAutofit fontScale="90000"/>
          </a:bodyPr>
          <a:lstStyle/>
          <a:p>
            <a:r>
              <a:rPr lang="en-US" sz="4000"/>
              <a:t>Gonorrhea </a:t>
            </a:r>
          </a:p>
        </p:txBody>
      </p:sp>
      <p:sp>
        <p:nvSpPr>
          <p:cNvPr id="11267" name="Rectangle 3"/>
          <p:cNvSpPr>
            <a:spLocks noGrp="1" noChangeArrowheads="1"/>
          </p:cNvSpPr>
          <p:nvPr>
            <p:ph type="body" idx="1"/>
          </p:nvPr>
        </p:nvSpPr>
        <p:spPr>
          <a:xfrm>
            <a:off x="0" y="549275"/>
            <a:ext cx="9144000" cy="5576888"/>
          </a:xfrm>
        </p:spPr>
        <p:txBody>
          <a:bodyPr/>
          <a:lstStyle/>
          <a:p>
            <a:r>
              <a:rPr lang="en-US" sz="2400"/>
              <a:t>700,000 people each year become infected with Gonorrhea</a:t>
            </a:r>
          </a:p>
          <a:p>
            <a:r>
              <a:rPr lang="en-US" sz="2400"/>
              <a:t>Gonorrhea is spread through contact with:</a:t>
            </a:r>
          </a:p>
          <a:p>
            <a:pPr lvl="1"/>
            <a:r>
              <a:rPr lang="en-US" sz="2000"/>
              <a:t>Genetalia</a:t>
            </a:r>
          </a:p>
          <a:p>
            <a:pPr lvl="1"/>
            <a:r>
              <a:rPr lang="en-US" sz="2000"/>
              <a:t>Mouth</a:t>
            </a:r>
          </a:p>
          <a:p>
            <a:pPr lvl="1"/>
            <a:r>
              <a:rPr lang="en-US" sz="2000"/>
              <a:t>anus. </a:t>
            </a:r>
          </a:p>
          <a:p>
            <a:r>
              <a:rPr lang="en-US" sz="2400"/>
              <a:t>Ejaculation does not have to occur for gonorrhea to be transmitted or acquired</a:t>
            </a:r>
          </a:p>
          <a:p>
            <a:r>
              <a:rPr lang="en-US" sz="2400"/>
              <a:t>People who have had gonorrhea and received treatment may get infected again if they have sexual contact with a person infected with gonorrhea.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fade">
                                      <p:cBhvr>
                                        <p:cTn id="17" dur="2000"/>
                                        <p:tgtEl>
                                          <p:spTgt spid="1126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267">
                                            <p:txEl>
                                              <p:pRg st="2" end="2"/>
                                            </p:txEl>
                                          </p:spTgt>
                                        </p:tgtEl>
                                        <p:attrNameLst>
                                          <p:attrName>style.visibility</p:attrName>
                                        </p:attrNameLst>
                                      </p:cBhvr>
                                      <p:to>
                                        <p:strVal val="visible"/>
                                      </p:to>
                                    </p:set>
                                    <p:animEffect transition="in" filter="fade">
                                      <p:cBhvr>
                                        <p:cTn id="20" dur="2000"/>
                                        <p:tgtEl>
                                          <p:spTgt spid="1126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Effect transition="in" filter="fade">
                                      <p:cBhvr>
                                        <p:cTn id="23" dur="2000"/>
                                        <p:tgtEl>
                                          <p:spTgt spid="1126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67">
                                            <p:txEl>
                                              <p:pRg st="4" end="4"/>
                                            </p:txEl>
                                          </p:spTgt>
                                        </p:tgtEl>
                                        <p:attrNameLst>
                                          <p:attrName>style.visibility</p:attrName>
                                        </p:attrNameLst>
                                      </p:cBhvr>
                                      <p:to>
                                        <p:strVal val="visible"/>
                                      </p:to>
                                    </p:set>
                                    <p:animEffect transition="in" filter="fade">
                                      <p:cBhvr>
                                        <p:cTn id="26" dur="2000"/>
                                        <p:tgtEl>
                                          <p:spTgt spid="1126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animEffect transition="in" filter="fade">
                                      <p:cBhvr>
                                        <p:cTn id="31" dur="2000"/>
                                        <p:tgtEl>
                                          <p:spTgt spid="1126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267">
                                            <p:txEl>
                                              <p:pRg st="6" end="6"/>
                                            </p:txEl>
                                          </p:spTgt>
                                        </p:tgtEl>
                                        <p:attrNameLst>
                                          <p:attrName>style.visibility</p:attrName>
                                        </p:attrNameLst>
                                      </p:cBhvr>
                                      <p:to>
                                        <p:strVal val="visible"/>
                                      </p:to>
                                    </p:set>
                                    <p:animEffect transition="in" filter="fade">
                                      <p:cBhvr>
                                        <p:cTn id="36" dur="20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354.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620713"/>
          </a:xfrm>
        </p:spPr>
        <p:txBody>
          <a:bodyPr>
            <a:normAutofit fontScale="90000"/>
          </a:bodyPr>
          <a:lstStyle/>
          <a:p>
            <a:r>
              <a:rPr lang="en-US" sz="4000"/>
              <a:t>Gonorrhea: Symptoms</a:t>
            </a:r>
          </a:p>
        </p:txBody>
      </p:sp>
      <p:sp>
        <p:nvSpPr>
          <p:cNvPr id="12291" name="Rectangle 3"/>
          <p:cNvSpPr>
            <a:spLocks noGrp="1" noChangeArrowheads="1"/>
          </p:cNvSpPr>
          <p:nvPr>
            <p:ph type="body" idx="1"/>
          </p:nvPr>
        </p:nvSpPr>
        <p:spPr>
          <a:xfrm>
            <a:off x="0" y="549275"/>
            <a:ext cx="9144000" cy="5576888"/>
          </a:xfrm>
        </p:spPr>
        <p:txBody>
          <a:bodyPr/>
          <a:lstStyle/>
          <a:p>
            <a:r>
              <a:rPr lang="en-US" sz="2400"/>
              <a:t>Some people do not have symptoms…</a:t>
            </a:r>
          </a:p>
          <a:p>
            <a:r>
              <a:rPr lang="en-US" sz="2400"/>
              <a:t>They appear anywhere from 2-30 days after contact</a:t>
            </a:r>
          </a:p>
          <a:p>
            <a:r>
              <a:rPr lang="en-US" sz="2400"/>
              <a:t>Symptoms for men include: </a:t>
            </a:r>
          </a:p>
          <a:p>
            <a:pPr lvl="1"/>
            <a:r>
              <a:rPr lang="en-US" sz="2400"/>
              <a:t>a burning sensation when urinating</a:t>
            </a:r>
          </a:p>
          <a:p>
            <a:pPr lvl="1"/>
            <a:r>
              <a:rPr lang="en-US" sz="2400"/>
              <a:t>or a white, yellow, or green </a:t>
            </a:r>
          </a:p>
          <a:p>
            <a:pPr lvl="1"/>
            <a:r>
              <a:rPr lang="en-US" sz="2400"/>
              <a:t>Sometimes men with gonorrhea get painful or swollen testicles. </a:t>
            </a:r>
          </a:p>
          <a:p>
            <a:r>
              <a:rPr lang="en-US" sz="2400"/>
              <a:t>Symptoms for women include:</a:t>
            </a:r>
          </a:p>
          <a:p>
            <a:pPr lvl="1"/>
            <a:r>
              <a:rPr lang="en-US" sz="2400"/>
              <a:t>a painful or burning sensation when urinating</a:t>
            </a:r>
          </a:p>
          <a:p>
            <a:pPr lvl="1"/>
            <a:r>
              <a:rPr lang="en-US" sz="2400"/>
              <a:t>increased vaginal discharge</a:t>
            </a:r>
          </a:p>
          <a:p>
            <a:pPr lvl="1"/>
            <a:r>
              <a:rPr lang="en-US" sz="2400"/>
              <a:t>vaginal bleeding between periods.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2000"/>
                                        <p:tgtEl>
                                          <p:spTgt spid="122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fade">
                                      <p:cBhvr>
                                        <p:cTn id="17" dur="2000"/>
                                        <p:tgtEl>
                                          <p:spTgt spid="122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fade">
                                      <p:cBhvr>
                                        <p:cTn id="22" dur="2000"/>
                                        <p:tgtEl>
                                          <p:spTgt spid="1229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Effect transition="in" filter="fade">
                                      <p:cBhvr>
                                        <p:cTn id="25" dur="2000"/>
                                        <p:tgtEl>
                                          <p:spTgt spid="1229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91">
                                            <p:txEl>
                                              <p:pRg st="4" end="4"/>
                                            </p:txEl>
                                          </p:spTgt>
                                        </p:tgtEl>
                                        <p:attrNameLst>
                                          <p:attrName>style.visibility</p:attrName>
                                        </p:attrNameLst>
                                      </p:cBhvr>
                                      <p:to>
                                        <p:strVal val="visible"/>
                                      </p:to>
                                    </p:set>
                                    <p:animEffect transition="in" filter="fade">
                                      <p:cBhvr>
                                        <p:cTn id="28" dur="2000"/>
                                        <p:tgtEl>
                                          <p:spTgt spid="12291">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Effect transition="in" filter="fade">
                                      <p:cBhvr>
                                        <p:cTn id="31" dur="2000"/>
                                        <p:tgtEl>
                                          <p:spTgt spid="1229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91">
                                            <p:txEl>
                                              <p:pRg st="6" end="6"/>
                                            </p:txEl>
                                          </p:spTgt>
                                        </p:tgtEl>
                                        <p:attrNameLst>
                                          <p:attrName>style.visibility</p:attrName>
                                        </p:attrNameLst>
                                      </p:cBhvr>
                                      <p:to>
                                        <p:strVal val="visible"/>
                                      </p:to>
                                    </p:set>
                                    <p:animEffect transition="in" filter="fade">
                                      <p:cBhvr>
                                        <p:cTn id="36" dur="2000"/>
                                        <p:tgtEl>
                                          <p:spTgt spid="12291">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291">
                                            <p:txEl>
                                              <p:pRg st="7" end="7"/>
                                            </p:txEl>
                                          </p:spTgt>
                                        </p:tgtEl>
                                        <p:attrNameLst>
                                          <p:attrName>style.visibility</p:attrName>
                                        </p:attrNameLst>
                                      </p:cBhvr>
                                      <p:to>
                                        <p:strVal val="visible"/>
                                      </p:to>
                                    </p:set>
                                    <p:animEffect transition="in" filter="fade">
                                      <p:cBhvr>
                                        <p:cTn id="39" dur="2000"/>
                                        <p:tgtEl>
                                          <p:spTgt spid="12291">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291">
                                            <p:txEl>
                                              <p:pRg st="8" end="8"/>
                                            </p:txEl>
                                          </p:spTgt>
                                        </p:tgtEl>
                                        <p:attrNameLst>
                                          <p:attrName>style.visibility</p:attrName>
                                        </p:attrNameLst>
                                      </p:cBhvr>
                                      <p:to>
                                        <p:strVal val="visible"/>
                                      </p:to>
                                    </p:set>
                                    <p:animEffect transition="in" filter="fade">
                                      <p:cBhvr>
                                        <p:cTn id="42" dur="2000"/>
                                        <p:tgtEl>
                                          <p:spTgt spid="12291">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291">
                                            <p:txEl>
                                              <p:pRg st="9" end="9"/>
                                            </p:txEl>
                                          </p:spTgt>
                                        </p:tgtEl>
                                        <p:attrNameLst>
                                          <p:attrName>style.visibility</p:attrName>
                                        </p:attrNameLst>
                                      </p:cBhvr>
                                      <p:to>
                                        <p:strVal val="visible"/>
                                      </p:to>
                                    </p:set>
                                    <p:animEffect transition="in" filter="fade">
                                      <p:cBhvr>
                                        <p:cTn id="45" dur="20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sp>
        <p:nvSpPr>
          <p:cNvPr id="13315" name="Rectangle 3"/>
          <p:cNvSpPr>
            <a:spLocks noGrp="1" noChangeArrowheads="1"/>
          </p:cNvSpPr>
          <p:nvPr>
            <p:ph type="body" idx="1"/>
          </p:nvPr>
        </p:nvSpPr>
        <p:spPr/>
        <p:txBody>
          <a:bodyPr/>
          <a:lstStyle/>
          <a:p>
            <a:endParaRPr lang="en-US"/>
          </a:p>
        </p:txBody>
      </p:sp>
      <p:pic>
        <p:nvPicPr>
          <p:cNvPr id="13316" name="Picture 4"/>
          <p:cNvPicPr>
            <a:picLocks noChangeAspect="1" noChangeArrowheads="1"/>
          </p:cNvPicPr>
          <p:nvPr/>
        </p:nvPicPr>
        <p:blipFill>
          <a:blip r:embed="rId2" cstate="print"/>
          <a:srcRect/>
          <a:stretch>
            <a:fillRect/>
          </a:stretch>
        </p:blipFill>
        <p:spPr bwMode="auto">
          <a:xfrm>
            <a:off x="0" y="765175"/>
            <a:ext cx="4124325" cy="240982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cstate="print"/>
          <a:srcRect/>
          <a:stretch>
            <a:fillRect/>
          </a:stretch>
        </p:blipFill>
        <p:spPr bwMode="auto">
          <a:xfrm>
            <a:off x="5148263" y="0"/>
            <a:ext cx="3995737" cy="2481263"/>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cstate="print"/>
          <a:srcRect/>
          <a:stretch>
            <a:fillRect/>
          </a:stretch>
        </p:blipFill>
        <p:spPr bwMode="auto">
          <a:xfrm>
            <a:off x="4370388" y="2708275"/>
            <a:ext cx="4773612" cy="2768600"/>
          </a:xfrm>
          <a:prstGeom prst="rect">
            <a:avLst/>
          </a:prstGeom>
          <a:noFill/>
          <a:ln w="9525">
            <a:noFill/>
            <a:miter lim="800000"/>
            <a:headEnd/>
            <a:tailEnd/>
          </a:ln>
          <a:effectLst/>
        </p:spPr>
      </p:pic>
      <p:pic>
        <p:nvPicPr>
          <p:cNvPr id="13319" name="Picture 7"/>
          <p:cNvPicPr>
            <a:picLocks noChangeAspect="1" noChangeArrowheads="1"/>
          </p:cNvPicPr>
          <p:nvPr/>
        </p:nvPicPr>
        <p:blipFill>
          <a:blip r:embed="rId5" cstate="print"/>
          <a:srcRect/>
          <a:stretch>
            <a:fillRect/>
          </a:stretch>
        </p:blipFill>
        <p:spPr bwMode="auto">
          <a:xfrm>
            <a:off x="0" y="4067175"/>
            <a:ext cx="4229100" cy="279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lstStyle/>
          <a:p>
            <a:r>
              <a:rPr lang="en-US" sz="3600"/>
              <a:t>Chlamydia </a:t>
            </a:r>
          </a:p>
        </p:txBody>
      </p:sp>
      <p:sp>
        <p:nvSpPr>
          <p:cNvPr id="14339" name="Rectangle 3"/>
          <p:cNvSpPr>
            <a:spLocks noGrp="1" noChangeArrowheads="1"/>
          </p:cNvSpPr>
          <p:nvPr>
            <p:ph type="body" idx="1"/>
          </p:nvPr>
        </p:nvSpPr>
        <p:spPr>
          <a:xfrm>
            <a:off x="0" y="692150"/>
            <a:ext cx="9144000" cy="5434013"/>
          </a:xfrm>
        </p:spPr>
        <p:txBody>
          <a:bodyPr/>
          <a:lstStyle/>
          <a:p>
            <a:r>
              <a:rPr lang="en-US" sz="2400"/>
              <a:t>Chlamydia is a STD caused by the bacterium, </a:t>
            </a:r>
            <a:r>
              <a:rPr lang="en-US" sz="2400" i="1"/>
              <a:t>Chlamydia trachomatis</a:t>
            </a:r>
            <a:endParaRPr lang="en-US" sz="2400"/>
          </a:p>
          <a:p>
            <a:r>
              <a:rPr lang="en-US" sz="2400"/>
              <a:t>Chlamydia can damage a woman's reproductive organs. </a:t>
            </a:r>
          </a:p>
          <a:p>
            <a:r>
              <a:rPr lang="en-US" sz="2400"/>
              <a:t>Even though symptoms of chlamydia are usually mild or absent, serious complications that cause irreversible damage, including:</a:t>
            </a:r>
          </a:p>
          <a:p>
            <a:pPr lvl="1"/>
            <a:r>
              <a:rPr lang="en-US" sz="2400"/>
              <a:t> infertility, can occur "silently" before a woman ever recognizes a problem. </a:t>
            </a:r>
          </a:p>
          <a:p>
            <a:r>
              <a:rPr lang="en-US" sz="2400"/>
              <a:t>An estimated 2,291,000 non-institutionalized U.S. civilians ages 14-39 are infected with Chlamydia </a:t>
            </a:r>
          </a:p>
          <a:p>
            <a:r>
              <a:rPr lang="en-US" sz="2400"/>
              <a:t>Women are frequently re-infected if their sex partners are not treated.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20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fade">
                                      <p:cBhvr>
                                        <p:cTn id="17" dur="2000"/>
                                        <p:tgtEl>
                                          <p:spTgt spid="143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2" end="2"/>
                                            </p:txEl>
                                          </p:spTgt>
                                        </p:tgtEl>
                                        <p:attrNameLst>
                                          <p:attrName>style.visibility</p:attrName>
                                        </p:attrNameLst>
                                      </p:cBhvr>
                                      <p:to>
                                        <p:strVal val="visible"/>
                                      </p:to>
                                    </p:set>
                                    <p:animEffect transition="in" filter="fade">
                                      <p:cBhvr>
                                        <p:cTn id="22" dur="2000"/>
                                        <p:tgtEl>
                                          <p:spTgt spid="14339">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fade">
                                      <p:cBhvr>
                                        <p:cTn id="25" dur="2000"/>
                                        <p:tgtEl>
                                          <p:spTgt spid="143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39">
                                            <p:txEl>
                                              <p:pRg st="4" end="4"/>
                                            </p:txEl>
                                          </p:spTgt>
                                        </p:tgtEl>
                                        <p:attrNameLst>
                                          <p:attrName>style.visibility</p:attrName>
                                        </p:attrNameLst>
                                      </p:cBhvr>
                                      <p:to>
                                        <p:strVal val="visible"/>
                                      </p:to>
                                    </p:set>
                                    <p:animEffect transition="in" filter="fade">
                                      <p:cBhvr>
                                        <p:cTn id="30" dur="2000"/>
                                        <p:tgtEl>
                                          <p:spTgt spid="1433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339">
                                            <p:txEl>
                                              <p:pRg st="5" end="5"/>
                                            </p:txEl>
                                          </p:spTgt>
                                        </p:tgtEl>
                                        <p:attrNameLst>
                                          <p:attrName>style.visibility</p:attrName>
                                        </p:attrNameLst>
                                      </p:cBhvr>
                                      <p:to>
                                        <p:strVal val="visible"/>
                                      </p:to>
                                    </p:set>
                                    <p:animEffect transition="in" filter="fade">
                                      <p:cBhvr>
                                        <p:cTn id="35" dur="2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57.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692150"/>
          </a:xfrm>
        </p:spPr>
        <p:txBody>
          <a:bodyPr/>
          <a:lstStyle/>
          <a:p>
            <a:r>
              <a:rPr lang="en-US" sz="3600"/>
              <a:t>Chlamydia </a:t>
            </a:r>
          </a:p>
        </p:txBody>
      </p:sp>
      <p:sp>
        <p:nvSpPr>
          <p:cNvPr id="15363" name="Rectangle 3"/>
          <p:cNvSpPr>
            <a:spLocks noGrp="1" noChangeArrowheads="1"/>
          </p:cNvSpPr>
          <p:nvPr>
            <p:ph type="body" idx="1"/>
          </p:nvPr>
        </p:nvSpPr>
        <p:spPr>
          <a:xfrm>
            <a:off x="0" y="692150"/>
            <a:ext cx="9144000" cy="5434013"/>
          </a:xfrm>
        </p:spPr>
        <p:txBody>
          <a:bodyPr/>
          <a:lstStyle/>
          <a:p>
            <a:pPr>
              <a:lnSpc>
                <a:spcPct val="80000"/>
              </a:lnSpc>
            </a:pPr>
            <a:r>
              <a:rPr lang="en-US" sz="2400"/>
              <a:t>Chlamydia can be transmitted during vaginal, anal, or oral sex. </a:t>
            </a:r>
          </a:p>
          <a:p>
            <a:pPr>
              <a:lnSpc>
                <a:spcPct val="80000"/>
              </a:lnSpc>
            </a:pPr>
            <a:r>
              <a:rPr lang="en-US" sz="2400"/>
              <a:t>Any sexually active person can be infected with chlamydia. </a:t>
            </a:r>
          </a:p>
          <a:p>
            <a:pPr>
              <a:lnSpc>
                <a:spcPct val="80000"/>
              </a:lnSpc>
            </a:pPr>
            <a:r>
              <a:rPr lang="en-US" sz="2400"/>
              <a:t>The greater the number of sex partners, the greater the risk of infection. </a:t>
            </a:r>
          </a:p>
          <a:p>
            <a:pPr>
              <a:lnSpc>
                <a:spcPct val="80000"/>
              </a:lnSpc>
            </a:pPr>
            <a:r>
              <a:rPr lang="en-US" sz="2400"/>
              <a:t>Chlamydia is known as a "silent" disease because ¾ of infected women and 1/2 of infected men have no symptoms. </a:t>
            </a:r>
          </a:p>
          <a:p>
            <a:pPr>
              <a:lnSpc>
                <a:spcPct val="80000"/>
              </a:lnSpc>
            </a:pPr>
            <a:r>
              <a:rPr lang="en-US" sz="2400"/>
              <a:t>Women: the bacteria initially infect the cervix and the urethra </a:t>
            </a:r>
          </a:p>
          <a:p>
            <a:pPr>
              <a:lnSpc>
                <a:spcPct val="80000"/>
              </a:lnSpc>
            </a:pPr>
            <a:r>
              <a:rPr lang="en-US" sz="2400"/>
              <a:t>Symptoms in Women: </a:t>
            </a:r>
          </a:p>
          <a:p>
            <a:pPr lvl="1">
              <a:lnSpc>
                <a:spcPct val="80000"/>
              </a:lnSpc>
            </a:pPr>
            <a:r>
              <a:rPr lang="en-US" sz="1800"/>
              <a:t>abnormal vaginal discharge </a:t>
            </a:r>
          </a:p>
          <a:p>
            <a:pPr lvl="1">
              <a:lnSpc>
                <a:spcPct val="80000"/>
              </a:lnSpc>
            </a:pPr>
            <a:r>
              <a:rPr lang="en-US" sz="1800"/>
              <a:t>burning sensation when urinating</a:t>
            </a:r>
          </a:p>
          <a:p>
            <a:pPr lvl="1">
              <a:lnSpc>
                <a:spcPct val="80000"/>
              </a:lnSpc>
            </a:pPr>
            <a:r>
              <a:rPr lang="en-US" sz="1800"/>
              <a:t>lower abdominal pain</a:t>
            </a:r>
          </a:p>
          <a:p>
            <a:pPr lvl="1">
              <a:lnSpc>
                <a:spcPct val="80000"/>
              </a:lnSpc>
            </a:pPr>
            <a:r>
              <a:rPr lang="en-US" sz="1800"/>
              <a:t>low back pain</a:t>
            </a:r>
          </a:p>
          <a:p>
            <a:pPr lvl="1">
              <a:lnSpc>
                <a:spcPct val="80000"/>
              </a:lnSpc>
            </a:pPr>
            <a:r>
              <a:rPr lang="en-US" sz="1800"/>
              <a:t>Nausea</a:t>
            </a:r>
          </a:p>
          <a:p>
            <a:pPr lvl="1">
              <a:lnSpc>
                <a:spcPct val="80000"/>
              </a:lnSpc>
            </a:pPr>
            <a:r>
              <a:rPr lang="en-US" sz="1800"/>
              <a:t>Fever</a:t>
            </a:r>
          </a:p>
          <a:p>
            <a:pPr lvl="1">
              <a:lnSpc>
                <a:spcPct val="80000"/>
              </a:lnSpc>
            </a:pPr>
            <a:r>
              <a:rPr lang="en-US" sz="1800"/>
              <a:t>pain during intercourse</a:t>
            </a:r>
          </a:p>
          <a:p>
            <a:pPr lvl="1">
              <a:lnSpc>
                <a:spcPct val="80000"/>
              </a:lnSpc>
            </a:pPr>
            <a:r>
              <a:rPr lang="en-US" sz="1800"/>
              <a:t>bleeding between menstrual periods. </a:t>
            </a:r>
          </a:p>
          <a:p>
            <a:pPr lvl="1">
              <a:lnSpc>
                <a:spcPct val="80000"/>
              </a:lnSpc>
            </a:pPr>
            <a:r>
              <a:rPr lang="en-US" sz="1800"/>
              <a:t>Chlamydial infection of the cervix can spread to the rectum.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2000"/>
                                        <p:tgtEl>
                                          <p:spTgt spid="153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2000"/>
                                        <p:tgtEl>
                                          <p:spTgt spid="153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2" end="2"/>
                                            </p:txEl>
                                          </p:spTgt>
                                        </p:tgtEl>
                                        <p:attrNameLst>
                                          <p:attrName>style.visibility</p:attrName>
                                        </p:attrNameLst>
                                      </p:cBhvr>
                                      <p:to>
                                        <p:strVal val="visible"/>
                                      </p:to>
                                    </p:set>
                                    <p:animEffect transition="in" filter="fade">
                                      <p:cBhvr>
                                        <p:cTn id="22" dur="2000"/>
                                        <p:tgtEl>
                                          <p:spTgt spid="153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3" end="3"/>
                                            </p:txEl>
                                          </p:spTgt>
                                        </p:tgtEl>
                                        <p:attrNameLst>
                                          <p:attrName>style.visibility</p:attrName>
                                        </p:attrNameLst>
                                      </p:cBhvr>
                                      <p:to>
                                        <p:strVal val="visible"/>
                                      </p:to>
                                    </p:set>
                                    <p:animEffect transition="in" filter="fade">
                                      <p:cBhvr>
                                        <p:cTn id="27" dur="2000"/>
                                        <p:tgtEl>
                                          <p:spTgt spid="153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4" end="4"/>
                                            </p:txEl>
                                          </p:spTgt>
                                        </p:tgtEl>
                                        <p:attrNameLst>
                                          <p:attrName>style.visibility</p:attrName>
                                        </p:attrNameLst>
                                      </p:cBhvr>
                                      <p:to>
                                        <p:strVal val="visible"/>
                                      </p:to>
                                    </p:set>
                                    <p:animEffect transition="in" filter="fade">
                                      <p:cBhvr>
                                        <p:cTn id="32" dur="2000"/>
                                        <p:tgtEl>
                                          <p:spTgt spid="1536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Effect transition="in" filter="fade">
                                      <p:cBhvr>
                                        <p:cTn id="37" dur="2000"/>
                                        <p:tgtEl>
                                          <p:spTgt spid="15363">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363">
                                            <p:txEl>
                                              <p:pRg st="6" end="6"/>
                                            </p:txEl>
                                          </p:spTgt>
                                        </p:tgtEl>
                                        <p:attrNameLst>
                                          <p:attrName>style.visibility</p:attrName>
                                        </p:attrNameLst>
                                      </p:cBhvr>
                                      <p:to>
                                        <p:strVal val="visible"/>
                                      </p:to>
                                    </p:set>
                                    <p:animEffect transition="in" filter="fade">
                                      <p:cBhvr>
                                        <p:cTn id="40" dur="2000"/>
                                        <p:tgtEl>
                                          <p:spTgt spid="15363">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363">
                                            <p:txEl>
                                              <p:pRg st="7" end="7"/>
                                            </p:txEl>
                                          </p:spTgt>
                                        </p:tgtEl>
                                        <p:attrNameLst>
                                          <p:attrName>style.visibility</p:attrName>
                                        </p:attrNameLst>
                                      </p:cBhvr>
                                      <p:to>
                                        <p:strVal val="visible"/>
                                      </p:to>
                                    </p:set>
                                    <p:animEffect transition="in" filter="fade">
                                      <p:cBhvr>
                                        <p:cTn id="43" dur="2000"/>
                                        <p:tgtEl>
                                          <p:spTgt spid="15363">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363">
                                            <p:txEl>
                                              <p:pRg st="8" end="8"/>
                                            </p:txEl>
                                          </p:spTgt>
                                        </p:tgtEl>
                                        <p:attrNameLst>
                                          <p:attrName>style.visibility</p:attrName>
                                        </p:attrNameLst>
                                      </p:cBhvr>
                                      <p:to>
                                        <p:strVal val="visible"/>
                                      </p:to>
                                    </p:set>
                                    <p:animEffect transition="in" filter="fade">
                                      <p:cBhvr>
                                        <p:cTn id="46" dur="2000"/>
                                        <p:tgtEl>
                                          <p:spTgt spid="15363">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363">
                                            <p:txEl>
                                              <p:pRg st="9" end="9"/>
                                            </p:txEl>
                                          </p:spTgt>
                                        </p:tgtEl>
                                        <p:attrNameLst>
                                          <p:attrName>style.visibility</p:attrName>
                                        </p:attrNameLst>
                                      </p:cBhvr>
                                      <p:to>
                                        <p:strVal val="visible"/>
                                      </p:to>
                                    </p:set>
                                    <p:animEffect transition="in" filter="fade">
                                      <p:cBhvr>
                                        <p:cTn id="49" dur="2000"/>
                                        <p:tgtEl>
                                          <p:spTgt spid="15363">
                                            <p:txEl>
                                              <p:pRg st="9" end="9"/>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363">
                                            <p:txEl>
                                              <p:pRg st="10" end="10"/>
                                            </p:txEl>
                                          </p:spTgt>
                                        </p:tgtEl>
                                        <p:attrNameLst>
                                          <p:attrName>style.visibility</p:attrName>
                                        </p:attrNameLst>
                                      </p:cBhvr>
                                      <p:to>
                                        <p:strVal val="visible"/>
                                      </p:to>
                                    </p:set>
                                    <p:animEffect transition="in" filter="fade">
                                      <p:cBhvr>
                                        <p:cTn id="52" dur="2000"/>
                                        <p:tgtEl>
                                          <p:spTgt spid="15363">
                                            <p:txEl>
                                              <p:pRg st="10" end="1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363">
                                            <p:txEl>
                                              <p:pRg st="11" end="11"/>
                                            </p:txEl>
                                          </p:spTgt>
                                        </p:tgtEl>
                                        <p:attrNameLst>
                                          <p:attrName>style.visibility</p:attrName>
                                        </p:attrNameLst>
                                      </p:cBhvr>
                                      <p:to>
                                        <p:strVal val="visible"/>
                                      </p:to>
                                    </p:set>
                                    <p:animEffect transition="in" filter="fade">
                                      <p:cBhvr>
                                        <p:cTn id="55" dur="2000"/>
                                        <p:tgtEl>
                                          <p:spTgt spid="15363">
                                            <p:txEl>
                                              <p:pRg st="11" end="1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363">
                                            <p:txEl>
                                              <p:pRg st="12" end="12"/>
                                            </p:txEl>
                                          </p:spTgt>
                                        </p:tgtEl>
                                        <p:attrNameLst>
                                          <p:attrName>style.visibility</p:attrName>
                                        </p:attrNameLst>
                                      </p:cBhvr>
                                      <p:to>
                                        <p:strVal val="visible"/>
                                      </p:to>
                                    </p:set>
                                    <p:animEffect transition="in" filter="fade">
                                      <p:cBhvr>
                                        <p:cTn id="58" dur="2000"/>
                                        <p:tgtEl>
                                          <p:spTgt spid="15363">
                                            <p:txEl>
                                              <p:pRg st="12" end="12"/>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363">
                                            <p:txEl>
                                              <p:pRg st="13" end="13"/>
                                            </p:txEl>
                                          </p:spTgt>
                                        </p:tgtEl>
                                        <p:attrNameLst>
                                          <p:attrName>style.visibility</p:attrName>
                                        </p:attrNameLst>
                                      </p:cBhvr>
                                      <p:to>
                                        <p:strVal val="visible"/>
                                      </p:to>
                                    </p:set>
                                    <p:animEffect transition="in" filter="fade">
                                      <p:cBhvr>
                                        <p:cTn id="61" dur="2000"/>
                                        <p:tgtEl>
                                          <p:spTgt spid="15363">
                                            <p:txEl>
                                              <p:pRg st="13" end="13"/>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363">
                                            <p:txEl>
                                              <p:pRg st="14" end="14"/>
                                            </p:txEl>
                                          </p:spTgt>
                                        </p:tgtEl>
                                        <p:attrNameLst>
                                          <p:attrName>style.visibility</p:attrName>
                                        </p:attrNameLst>
                                      </p:cBhvr>
                                      <p:to>
                                        <p:strVal val="visible"/>
                                      </p:to>
                                    </p:set>
                                    <p:animEffect transition="in" filter="fade">
                                      <p:cBhvr>
                                        <p:cTn id="64" dur="2000"/>
                                        <p:tgtEl>
                                          <p:spTgt spid="15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692150"/>
          </a:xfrm>
        </p:spPr>
        <p:txBody>
          <a:bodyPr/>
          <a:lstStyle/>
          <a:p>
            <a:r>
              <a:rPr lang="en-US" sz="3600"/>
              <a:t>Chlamydia </a:t>
            </a:r>
          </a:p>
        </p:txBody>
      </p:sp>
      <p:sp>
        <p:nvSpPr>
          <p:cNvPr id="16387" name="Rectangle 3"/>
          <p:cNvSpPr>
            <a:spLocks noGrp="1" noChangeArrowheads="1"/>
          </p:cNvSpPr>
          <p:nvPr>
            <p:ph type="body" idx="1"/>
          </p:nvPr>
        </p:nvSpPr>
        <p:spPr>
          <a:xfrm>
            <a:off x="0" y="692150"/>
            <a:ext cx="9144000" cy="5434013"/>
          </a:xfrm>
        </p:spPr>
        <p:txBody>
          <a:bodyPr/>
          <a:lstStyle/>
          <a:p>
            <a:r>
              <a:rPr lang="en-US" sz="2400"/>
              <a:t>Symptoms in Men: </a:t>
            </a:r>
          </a:p>
          <a:p>
            <a:pPr lvl="1"/>
            <a:r>
              <a:rPr lang="en-US" sz="2000"/>
              <a:t>a discharge  </a:t>
            </a:r>
          </a:p>
          <a:p>
            <a:pPr lvl="1"/>
            <a:r>
              <a:rPr lang="en-US" sz="2000"/>
              <a:t>burning sensation when urinating</a:t>
            </a:r>
          </a:p>
          <a:p>
            <a:pPr lvl="1"/>
            <a:r>
              <a:rPr lang="en-US" sz="2000"/>
              <a:t>burning and itching around the opening of the penis. </a:t>
            </a:r>
          </a:p>
          <a:p>
            <a:pPr lvl="1"/>
            <a:r>
              <a:rPr lang="en-US" sz="2000"/>
              <a:t>Pain and swelling in the testicles</a:t>
            </a:r>
          </a:p>
          <a:p>
            <a:r>
              <a:rPr lang="en-US" sz="2400"/>
              <a:t>Men or women who have anal intercourse may acquire chlamydial infection in the rectum</a:t>
            </a:r>
          </a:p>
          <a:p>
            <a:r>
              <a:rPr lang="en-US" sz="2400"/>
              <a:t>which can cause rectal pain, discharge, or bleeding. </a:t>
            </a:r>
          </a:p>
          <a:p>
            <a:r>
              <a:rPr lang="en-US" sz="2400"/>
              <a:t>Chlamydia can also be found in the throats of women and men having oral sex with an infected partner.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2000"/>
                                        <p:tgtEl>
                                          <p:spTgt spid="1638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fade">
                                      <p:cBhvr>
                                        <p:cTn id="15" dur="2000"/>
                                        <p:tgtEl>
                                          <p:spTgt spid="163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animEffect transition="in" filter="fade">
                                      <p:cBhvr>
                                        <p:cTn id="18" dur="2000"/>
                                        <p:tgtEl>
                                          <p:spTgt spid="163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animEffect transition="in" filter="fade">
                                      <p:cBhvr>
                                        <p:cTn id="21" dur="2000"/>
                                        <p:tgtEl>
                                          <p:spTgt spid="1638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87">
                                            <p:txEl>
                                              <p:pRg st="4" end="4"/>
                                            </p:txEl>
                                          </p:spTgt>
                                        </p:tgtEl>
                                        <p:attrNameLst>
                                          <p:attrName>style.visibility</p:attrName>
                                        </p:attrNameLst>
                                      </p:cBhvr>
                                      <p:to>
                                        <p:strVal val="visible"/>
                                      </p:to>
                                    </p:set>
                                    <p:animEffect transition="in" filter="fade">
                                      <p:cBhvr>
                                        <p:cTn id="24" dur="2000"/>
                                        <p:tgtEl>
                                          <p:spTgt spid="1638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387">
                                            <p:txEl>
                                              <p:pRg st="5" end="5"/>
                                            </p:txEl>
                                          </p:spTgt>
                                        </p:tgtEl>
                                        <p:attrNameLst>
                                          <p:attrName>style.visibility</p:attrName>
                                        </p:attrNameLst>
                                      </p:cBhvr>
                                      <p:to>
                                        <p:strVal val="visible"/>
                                      </p:to>
                                    </p:set>
                                    <p:animEffect transition="in" filter="fade">
                                      <p:cBhvr>
                                        <p:cTn id="29" dur="2000"/>
                                        <p:tgtEl>
                                          <p:spTgt spid="1638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387">
                                            <p:txEl>
                                              <p:pRg st="6" end="6"/>
                                            </p:txEl>
                                          </p:spTgt>
                                        </p:tgtEl>
                                        <p:attrNameLst>
                                          <p:attrName>style.visibility</p:attrName>
                                        </p:attrNameLst>
                                      </p:cBhvr>
                                      <p:to>
                                        <p:strVal val="visible"/>
                                      </p:to>
                                    </p:set>
                                    <p:animEffect transition="in" filter="fade">
                                      <p:cBhvr>
                                        <p:cTn id="34" dur="2000"/>
                                        <p:tgtEl>
                                          <p:spTgt spid="1638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387">
                                            <p:txEl>
                                              <p:pRg st="7" end="7"/>
                                            </p:txEl>
                                          </p:spTgt>
                                        </p:tgtEl>
                                        <p:attrNameLst>
                                          <p:attrName>style.visibility</p:attrName>
                                        </p:attrNameLst>
                                      </p:cBhvr>
                                      <p:to>
                                        <p:strVal val="visible"/>
                                      </p:to>
                                    </p:set>
                                    <p:animEffect transition="in" filter="fade">
                                      <p:cBhvr>
                                        <p:cTn id="39" dur="20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type="body" idx="1"/>
          </p:nvPr>
        </p:nvSpPr>
        <p:spPr/>
        <p:txBody>
          <a:bodyPr/>
          <a:lstStyle/>
          <a:p>
            <a:endParaRPr lang="en-US"/>
          </a:p>
        </p:txBody>
      </p:sp>
      <p:pic>
        <p:nvPicPr>
          <p:cNvPr id="17412" name="Picture 4"/>
          <p:cNvPicPr>
            <a:picLocks noChangeAspect="1" noChangeArrowheads="1"/>
          </p:cNvPicPr>
          <p:nvPr/>
        </p:nvPicPr>
        <p:blipFill>
          <a:blip r:embed="rId2" cstate="print"/>
          <a:srcRect/>
          <a:stretch>
            <a:fillRect/>
          </a:stretch>
        </p:blipFill>
        <p:spPr bwMode="auto">
          <a:xfrm>
            <a:off x="684213" y="404813"/>
            <a:ext cx="3276600" cy="2497137"/>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4859338" y="620713"/>
            <a:ext cx="2476500" cy="187166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cstate="print"/>
          <a:srcRect/>
          <a:stretch>
            <a:fillRect/>
          </a:stretch>
        </p:blipFill>
        <p:spPr bwMode="auto">
          <a:xfrm>
            <a:off x="684213" y="3429000"/>
            <a:ext cx="3095625" cy="251460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5" cstate="print"/>
          <a:srcRect/>
          <a:stretch>
            <a:fillRect/>
          </a:stretch>
        </p:blipFill>
        <p:spPr bwMode="auto">
          <a:xfrm>
            <a:off x="4356100" y="3141663"/>
            <a:ext cx="3810000" cy="351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Demographers find it difficult to make prediction about populations.</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In most stable freshwater environments, populations of Daphnia are almost entirely female and reproduce asexually.  However, males are observed in low oxygen environments or when food is scarce.  Based on there observations, a researcher suggests that male Daphnia develop in response to unfavorable environmental conditions.  This is an example of:</a:t>
            </a:r>
          </a:p>
          <a:p>
            <a:r>
              <a:rPr lang="en-US" dirty="0" smtClean="0"/>
              <a:t>Result		</a:t>
            </a:r>
          </a:p>
          <a:p>
            <a:r>
              <a:rPr lang="en-US" dirty="0" smtClean="0"/>
              <a:t>Hypothesis</a:t>
            </a:r>
          </a:p>
          <a:p>
            <a:r>
              <a:rPr lang="en-US" dirty="0" smtClean="0"/>
              <a:t>Theory		</a:t>
            </a:r>
          </a:p>
          <a:p>
            <a:r>
              <a:rPr lang="en-US" dirty="0" smtClean="0"/>
              <a:t>Procedure</a:t>
            </a:r>
            <a:endParaRPr lang="en-US"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692150"/>
          </a:xfrm>
        </p:spPr>
        <p:txBody>
          <a:bodyPr/>
          <a:lstStyle/>
          <a:p>
            <a:r>
              <a:rPr lang="en-US" sz="3600"/>
              <a:t>Syphilis </a:t>
            </a:r>
          </a:p>
        </p:txBody>
      </p:sp>
      <p:sp>
        <p:nvSpPr>
          <p:cNvPr id="18435" name="Rectangle 3"/>
          <p:cNvSpPr>
            <a:spLocks noGrp="1" noChangeArrowheads="1"/>
          </p:cNvSpPr>
          <p:nvPr>
            <p:ph type="body" idx="1"/>
          </p:nvPr>
        </p:nvSpPr>
        <p:spPr>
          <a:xfrm>
            <a:off x="0" y="692150"/>
            <a:ext cx="9144000" cy="5434013"/>
          </a:xfrm>
        </p:spPr>
        <p:txBody>
          <a:bodyPr/>
          <a:lstStyle/>
          <a:p>
            <a:pPr>
              <a:lnSpc>
                <a:spcPct val="90000"/>
              </a:lnSpc>
            </a:pPr>
            <a:r>
              <a:rPr lang="en-US" sz="2400"/>
              <a:t>Syphilis is a STD caused by the bacterium </a:t>
            </a:r>
            <a:r>
              <a:rPr lang="en-US" sz="2400" i="1"/>
              <a:t>Treponema pallidum</a:t>
            </a:r>
            <a:r>
              <a:rPr lang="en-US" sz="2400"/>
              <a:t>. </a:t>
            </a:r>
          </a:p>
          <a:p>
            <a:pPr>
              <a:lnSpc>
                <a:spcPct val="90000"/>
              </a:lnSpc>
            </a:pPr>
            <a:r>
              <a:rPr lang="en-US" sz="2400"/>
              <a:t>often been called “the great imitator” because so many of the symptoms are indistinguishable from those of other diseases. </a:t>
            </a:r>
          </a:p>
          <a:p>
            <a:pPr>
              <a:lnSpc>
                <a:spcPct val="90000"/>
              </a:lnSpc>
            </a:pPr>
            <a:r>
              <a:rPr lang="en-US" sz="2400"/>
              <a:t>Its reported over 36,000 cases of syphilis in 2008… the number is rising</a:t>
            </a:r>
          </a:p>
          <a:p>
            <a:pPr>
              <a:lnSpc>
                <a:spcPct val="90000"/>
              </a:lnSpc>
            </a:pPr>
            <a:r>
              <a:rPr lang="en-US" sz="2400"/>
              <a:t> Syphilis is passed from person to person through direct contact with a syphilis sore</a:t>
            </a:r>
          </a:p>
          <a:p>
            <a:pPr>
              <a:lnSpc>
                <a:spcPct val="90000"/>
              </a:lnSpc>
            </a:pPr>
            <a:r>
              <a:rPr lang="en-US" sz="2400"/>
              <a:t>Sores occur mainly on the external genitals, anus, rectum, lips and in the mouth. </a:t>
            </a:r>
          </a:p>
          <a:p>
            <a:pPr>
              <a:lnSpc>
                <a:spcPct val="90000"/>
              </a:lnSpc>
            </a:pPr>
            <a:r>
              <a:rPr lang="en-US" sz="2400"/>
              <a:t>Transmission of the organism occurs during vaginal, anal, or oral sex.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20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20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fade">
                                      <p:cBhvr>
                                        <p:cTn id="22" dur="20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fade">
                                      <p:cBhvr>
                                        <p:cTn id="27" dur="2000"/>
                                        <p:tgtEl>
                                          <p:spTgt spid="184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Effect transition="in" filter="fade">
                                      <p:cBhvr>
                                        <p:cTn id="32" dur="2000"/>
                                        <p:tgtEl>
                                          <p:spTgt spid="184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Effect transition="in" filter="fade">
                                      <p:cBhvr>
                                        <p:cTn id="37" dur="2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59" name="Rectangle 3"/>
          <p:cNvSpPr>
            <a:spLocks noGrp="1" noChangeArrowheads="1"/>
          </p:cNvSpPr>
          <p:nvPr>
            <p:ph type="body" idx="1"/>
          </p:nvPr>
        </p:nvSpPr>
        <p:spPr/>
        <p:txBody>
          <a:bodyPr/>
          <a:lstStyle/>
          <a:p>
            <a:endParaRPr lang="en-US"/>
          </a:p>
        </p:txBody>
      </p:sp>
      <p:pic>
        <p:nvPicPr>
          <p:cNvPr id="19460" name="Picture 4"/>
          <p:cNvPicPr>
            <a:picLocks noChangeAspect="1" noChangeArrowheads="1"/>
          </p:cNvPicPr>
          <p:nvPr/>
        </p:nvPicPr>
        <p:blipFill>
          <a:blip r:embed="rId2" cstate="print"/>
          <a:srcRect/>
          <a:stretch>
            <a:fillRect/>
          </a:stretch>
        </p:blipFill>
        <p:spPr bwMode="auto">
          <a:xfrm>
            <a:off x="0" y="0"/>
            <a:ext cx="4643438" cy="3536950"/>
          </a:xfrm>
          <a:prstGeom prst="rect">
            <a:avLst/>
          </a:prstGeom>
          <a:noFill/>
          <a:ln w="9525">
            <a:noFill/>
            <a:miter lim="800000"/>
            <a:headEnd/>
            <a:tailEnd/>
          </a:ln>
          <a:effectLst/>
        </p:spPr>
      </p:pic>
      <p:pic>
        <p:nvPicPr>
          <p:cNvPr id="19461" name="Picture 5"/>
          <p:cNvPicPr>
            <a:picLocks noChangeAspect="1" noChangeArrowheads="1"/>
          </p:cNvPicPr>
          <p:nvPr/>
        </p:nvPicPr>
        <p:blipFill>
          <a:blip r:embed="rId3" cstate="print"/>
          <a:srcRect/>
          <a:stretch>
            <a:fillRect/>
          </a:stretch>
        </p:blipFill>
        <p:spPr bwMode="auto">
          <a:xfrm>
            <a:off x="4859338" y="0"/>
            <a:ext cx="4284662" cy="2652713"/>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cstate="print"/>
          <a:srcRect/>
          <a:stretch>
            <a:fillRect/>
          </a:stretch>
        </p:blipFill>
        <p:spPr bwMode="auto">
          <a:xfrm>
            <a:off x="684213" y="3792538"/>
            <a:ext cx="3240087" cy="2827337"/>
          </a:xfrm>
          <a:prstGeom prst="rect">
            <a:avLst/>
          </a:prstGeom>
          <a:noFill/>
          <a:ln w="9525">
            <a:noFill/>
            <a:miter lim="800000"/>
            <a:headEnd/>
            <a:tailEnd/>
          </a:ln>
          <a:effectLst/>
        </p:spPr>
      </p:pic>
      <p:pic>
        <p:nvPicPr>
          <p:cNvPr id="19463" name="Picture 7"/>
          <p:cNvPicPr>
            <a:picLocks noChangeAspect="1" noChangeArrowheads="1"/>
          </p:cNvPicPr>
          <p:nvPr/>
        </p:nvPicPr>
        <p:blipFill>
          <a:blip r:embed="rId5" cstate="print"/>
          <a:srcRect/>
          <a:stretch>
            <a:fillRect/>
          </a:stretch>
        </p:blipFill>
        <p:spPr bwMode="auto">
          <a:xfrm>
            <a:off x="5435600" y="2852738"/>
            <a:ext cx="3384550" cy="3697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endParaRPr lang="en-US"/>
          </a:p>
        </p:txBody>
      </p:sp>
      <p:pic>
        <p:nvPicPr>
          <p:cNvPr id="20484" name="Picture 4"/>
          <p:cNvPicPr>
            <a:picLocks noChangeAspect="1" noChangeArrowheads="1"/>
          </p:cNvPicPr>
          <p:nvPr/>
        </p:nvPicPr>
        <p:blipFill>
          <a:blip r:embed="rId2" cstate="print"/>
          <a:srcRect/>
          <a:stretch>
            <a:fillRect/>
          </a:stretch>
        </p:blipFill>
        <p:spPr bwMode="auto">
          <a:xfrm>
            <a:off x="611188" y="0"/>
            <a:ext cx="3708400" cy="2662238"/>
          </a:xfrm>
          <a:prstGeom prst="rect">
            <a:avLst/>
          </a:prstGeom>
          <a:noFill/>
          <a:ln w="9525">
            <a:noFill/>
            <a:miter lim="800000"/>
            <a:headEnd/>
            <a:tailEnd/>
          </a:ln>
          <a:effectLst/>
        </p:spPr>
      </p:pic>
      <p:pic>
        <p:nvPicPr>
          <p:cNvPr id="20485" name="Picture 5"/>
          <p:cNvPicPr>
            <a:picLocks noChangeAspect="1" noChangeArrowheads="1"/>
          </p:cNvPicPr>
          <p:nvPr/>
        </p:nvPicPr>
        <p:blipFill>
          <a:blip r:embed="rId3" cstate="print"/>
          <a:srcRect/>
          <a:stretch>
            <a:fillRect/>
          </a:stretch>
        </p:blipFill>
        <p:spPr bwMode="auto">
          <a:xfrm>
            <a:off x="250825" y="2924175"/>
            <a:ext cx="4392613" cy="3563938"/>
          </a:xfrm>
          <a:prstGeom prst="rect">
            <a:avLst/>
          </a:prstGeom>
          <a:noFill/>
          <a:ln w="9525">
            <a:noFill/>
            <a:miter lim="800000"/>
            <a:headEnd/>
            <a:tailEnd/>
          </a:ln>
          <a:effectLst/>
        </p:spPr>
      </p:pic>
      <p:pic>
        <p:nvPicPr>
          <p:cNvPr id="20486" name="Picture 6"/>
          <p:cNvPicPr>
            <a:picLocks noChangeAspect="1" noChangeArrowheads="1"/>
          </p:cNvPicPr>
          <p:nvPr/>
        </p:nvPicPr>
        <p:blipFill>
          <a:blip r:embed="rId4" cstate="print"/>
          <a:srcRect/>
          <a:stretch>
            <a:fillRect/>
          </a:stretch>
        </p:blipFill>
        <p:spPr bwMode="auto">
          <a:xfrm>
            <a:off x="5364163" y="836613"/>
            <a:ext cx="27813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HPV</a:t>
            </a:r>
            <a:endParaRPr lang="en-US" dirty="0"/>
          </a:p>
        </p:txBody>
      </p:sp>
      <p:sp>
        <p:nvSpPr>
          <p:cNvPr id="3" name="Content Placeholder 2"/>
          <p:cNvSpPr>
            <a:spLocks noGrp="1"/>
          </p:cNvSpPr>
          <p:nvPr>
            <p:ph idx="1"/>
          </p:nvPr>
        </p:nvSpPr>
        <p:spPr/>
        <p:txBody>
          <a:bodyPr/>
          <a:lstStyle/>
          <a:p>
            <a:endParaRPr lang="en-US" dirty="0" smtClean="0"/>
          </a:p>
          <a:p>
            <a:r>
              <a:rPr lang="en-US" dirty="0" smtClean="0"/>
              <a:t> It is important for girls to get HPV vaccine </a:t>
            </a:r>
            <a:r>
              <a:rPr lang="en-US" b="1" dirty="0" smtClean="0"/>
              <a:t>before their first sexual contact – because they won’t have been exposed to human </a:t>
            </a:r>
            <a:r>
              <a:rPr lang="en-US" b="1" dirty="0" err="1" smtClean="0"/>
              <a:t>papillomavirus</a:t>
            </a:r>
            <a:r>
              <a:rPr lang="en-US" b="1" dirty="0" smtClean="0"/>
              <a:t>. </a:t>
            </a:r>
          </a:p>
          <a:p>
            <a:r>
              <a:rPr lang="en-US" b="1" dirty="0" smtClean="0"/>
              <a:t>Once a girl or woman has been infected with the virus, the vaccine might not work as well or might not work at all. </a:t>
            </a:r>
            <a:endParaRPr lang="en-US" dirty="0"/>
          </a:p>
        </p:txBody>
      </p:sp>
      <p:pic>
        <p:nvPicPr>
          <p:cNvPr id="2050" name="Picture 2" descr="http://t2.gstatic.com/images?q=tbn:Cq9m3L8m-XErJM:">
            <a:hlinkClick r:id="rId2"/>
          </p:cNvPr>
          <p:cNvPicPr>
            <a:picLocks noChangeAspect="1" noChangeArrowheads="1"/>
          </p:cNvPicPr>
          <p:nvPr/>
        </p:nvPicPr>
        <p:blipFill>
          <a:blip r:embed="rId3" cstate="print"/>
          <a:srcRect/>
          <a:stretch>
            <a:fillRect/>
          </a:stretch>
        </p:blipFill>
        <p:spPr bwMode="auto">
          <a:xfrm>
            <a:off x="228600" y="228600"/>
            <a:ext cx="2718371" cy="1905000"/>
          </a:xfrm>
          <a:prstGeom prst="rect">
            <a:avLst/>
          </a:prstGeom>
          <a:noFill/>
        </p:spPr>
      </p:pic>
      <p:pic>
        <p:nvPicPr>
          <p:cNvPr id="2052" name="Picture 4" descr="http://t1.gstatic.com/images?q=tbn:zoOdv_EU7V1OdM:">
            <a:hlinkClick r:id="rId4"/>
          </p:cNvPr>
          <p:cNvPicPr>
            <a:picLocks noChangeAspect="1" noChangeArrowheads="1"/>
          </p:cNvPicPr>
          <p:nvPr/>
        </p:nvPicPr>
        <p:blipFill>
          <a:blip r:embed="rId5" cstate="print"/>
          <a:srcRect/>
          <a:stretch>
            <a:fillRect/>
          </a:stretch>
        </p:blipFill>
        <p:spPr bwMode="auto">
          <a:xfrm>
            <a:off x="7448550" y="0"/>
            <a:ext cx="1695450" cy="2274386"/>
          </a:xfrm>
          <a:prstGeom prst="rect">
            <a:avLst/>
          </a:prstGeom>
          <a:noFill/>
        </p:spPr>
      </p:pic>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HPV</a:t>
            </a:r>
            <a:endParaRPr lang="en-US" dirty="0"/>
          </a:p>
        </p:txBody>
      </p:sp>
      <p:sp>
        <p:nvSpPr>
          <p:cNvPr id="3" name="Content Placeholder 2"/>
          <p:cNvSpPr>
            <a:spLocks noGrp="1"/>
          </p:cNvSpPr>
          <p:nvPr>
            <p:ph idx="1"/>
          </p:nvPr>
        </p:nvSpPr>
        <p:spPr>
          <a:xfrm>
            <a:off x="457200" y="838200"/>
            <a:ext cx="8229600" cy="5287963"/>
          </a:xfrm>
        </p:spPr>
        <p:txBody>
          <a:bodyPr>
            <a:normAutofit fontScale="77500" lnSpcReduction="20000"/>
          </a:bodyPr>
          <a:lstStyle/>
          <a:p>
            <a:endParaRPr lang="en-US" dirty="0" smtClean="0"/>
          </a:p>
          <a:p>
            <a:r>
              <a:rPr lang="en-US" dirty="0" smtClean="0"/>
              <a:t> </a:t>
            </a:r>
            <a:r>
              <a:rPr lang="en-US" b="1" dirty="0" smtClean="0"/>
              <a:t>Genital human </a:t>
            </a:r>
            <a:r>
              <a:rPr lang="en-US" b="1" dirty="0" err="1" smtClean="0"/>
              <a:t>papillomavirus</a:t>
            </a:r>
            <a:r>
              <a:rPr lang="en-US" b="1" dirty="0" smtClean="0"/>
              <a:t> (HPV) is the most common sexually transmitted virus in the United States. More than half of sexually active men and women are infected with HPV at some time in their lives. </a:t>
            </a:r>
          </a:p>
          <a:p>
            <a:r>
              <a:rPr lang="en-US" dirty="0" smtClean="0"/>
              <a:t>About 20 million Americans are currently infected, and about 6 million more get infected each year. HPV is usually spread through sexual contact. </a:t>
            </a:r>
          </a:p>
          <a:p>
            <a:r>
              <a:rPr lang="en-US" dirty="0" smtClean="0"/>
              <a:t>Most HPV infections don’t cause any symptoms, and go away on their own. But HPV can cause </a:t>
            </a:r>
            <a:r>
              <a:rPr lang="en-US" b="1" dirty="0" smtClean="0"/>
              <a:t>cervical cancer in women. Cervical cancer is the 2nd leading cause of cancer deaths among women around the world. In the United States, about 10,000 women get cervical cancer every year and about 4,000 are expected to die from it. </a:t>
            </a:r>
          </a:p>
          <a:p>
            <a:r>
              <a:rPr lang="en-US" b="1" dirty="0" smtClean="0"/>
              <a:t>http://www.cdc.gov/vaccines/pubs/vis/downloads/vis-hpv-gardasil.pdf</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a:t>
            </a:r>
            <a:endParaRPr lang="en-US" dirty="0"/>
          </a:p>
        </p:txBody>
      </p:sp>
      <p:sp>
        <p:nvSpPr>
          <p:cNvPr id="3" name="Content Placeholder 2"/>
          <p:cNvSpPr>
            <a:spLocks noGrp="1"/>
          </p:cNvSpPr>
          <p:nvPr>
            <p:ph idx="1"/>
          </p:nvPr>
        </p:nvSpPr>
        <p:spPr/>
        <p:txBody>
          <a:bodyPr/>
          <a:lstStyle/>
          <a:p>
            <a:r>
              <a:rPr lang="en-US" dirty="0" smtClean="0"/>
              <a:t>Energy Flow in an ecosystem is not cyclic because energy is:</a:t>
            </a:r>
          </a:p>
          <a:p>
            <a:pPr lvl="1"/>
            <a:r>
              <a:rPr lang="en-US" dirty="0" smtClean="0"/>
              <a:t>Destroyed as it is used.</a:t>
            </a:r>
          </a:p>
          <a:p>
            <a:pPr lvl="1"/>
            <a:r>
              <a:rPr lang="en-US" dirty="0" smtClean="0"/>
              <a:t>Converted to many kinds of useful energy.</a:t>
            </a:r>
          </a:p>
          <a:p>
            <a:pPr lvl="1"/>
            <a:r>
              <a:rPr lang="en-US" dirty="0" smtClean="0"/>
              <a:t>Increased as you go up the energy pyramid.</a:t>
            </a:r>
          </a:p>
          <a:p>
            <a:pPr lvl="1"/>
            <a:r>
              <a:rPr lang="en-US" dirty="0" smtClean="0"/>
              <a:t>No longer useful when it is converted to heat.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No longer useful when it is converted to heat.</a:t>
            </a:r>
            <a:endParaRPr lang="en-US" dirty="0"/>
          </a:p>
        </p:txBody>
      </p:sp>
      <p:sp>
        <p:nvSpPr>
          <p:cNvPr id="3" name="Content Placeholder 2"/>
          <p:cNvSpPr>
            <a:spLocks noGrp="1"/>
          </p:cNvSpPr>
          <p:nvPr>
            <p:ph idx="1"/>
          </p:nvPr>
        </p:nvSpPr>
        <p:spPr>
          <a:xfrm>
            <a:off x="0" y="1143000"/>
            <a:ext cx="9144000" cy="4983163"/>
          </a:xfrm>
        </p:spPr>
        <p:txBody>
          <a:bodyPr>
            <a:normAutofit fontScale="92500"/>
          </a:bodyPr>
          <a:lstStyle/>
          <a:p>
            <a:r>
              <a:rPr lang="en-US" dirty="0" smtClean="0"/>
              <a:t>In the North Sea, tuna(fish) feed on Herring (Fish) and Herring feed on Sand eels.  Cod (Fish) and seabirds also feed on the eels.  Assuming that North Sea Fisherman over fish Cod and Herring to the point that their population s greatly decrease, what is the most likely result on the tuna and seabird populations?</a:t>
            </a:r>
          </a:p>
          <a:p>
            <a:pPr lvl="1"/>
            <a:r>
              <a:rPr lang="en-US" dirty="0" smtClean="0"/>
              <a:t>Tuna and seabird populations will both increase.</a:t>
            </a:r>
          </a:p>
          <a:p>
            <a:pPr lvl="1"/>
            <a:r>
              <a:rPr lang="en-US" dirty="0" smtClean="0"/>
              <a:t>Tuna population will increase while seabirds will decrease.</a:t>
            </a:r>
          </a:p>
          <a:p>
            <a:pPr lvl="1"/>
            <a:r>
              <a:rPr lang="en-US" dirty="0" smtClean="0"/>
              <a:t>Tuna population will decrease while seabirds will increase.</a:t>
            </a:r>
          </a:p>
          <a:p>
            <a:pPr lvl="1"/>
            <a:r>
              <a:rPr lang="en-US" dirty="0" smtClean="0"/>
              <a:t>Tuna and seabird populations will both decrease.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Tuna population will decrease while seabirds will increase.</a:t>
            </a:r>
            <a:endParaRPr lang="en-US" dirty="0"/>
          </a:p>
        </p:txBody>
      </p:sp>
      <p:sp>
        <p:nvSpPr>
          <p:cNvPr id="3" name="Content Placeholder 2"/>
          <p:cNvSpPr>
            <a:spLocks noGrp="1"/>
          </p:cNvSpPr>
          <p:nvPr>
            <p:ph idx="1"/>
          </p:nvPr>
        </p:nvSpPr>
        <p:spPr/>
        <p:txBody>
          <a:bodyPr/>
          <a:lstStyle/>
          <a:p>
            <a:r>
              <a:rPr lang="en-US" dirty="0" smtClean="0"/>
              <a:t>Assume that 10,000 calories of energy is captured by grass in a field.  Insects consume the grass.  Birds consume the insects.  How much energy is available to the birds?</a:t>
            </a:r>
          </a:p>
          <a:p>
            <a:pPr lvl="1"/>
            <a:r>
              <a:rPr lang="en-US" dirty="0" smtClean="0"/>
              <a:t>10,000 calories</a:t>
            </a:r>
          </a:p>
          <a:p>
            <a:pPr lvl="1"/>
            <a:r>
              <a:rPr lang="en-US" dirty="0" smtClean="0"/>
              <a:t>1,000 calories</a:t>
            </a:r>
          </a:p>
          <a:p>
            <a:pPr lvl="1"/>
            <a:r>
              <a:rPr lang="en-US" dirty="0" smtClean="0"/>
              <a:t>100 calories</a:t>
            </a:r>
          </a:p>
          <a:p>
            <a:pPr lvl="1"/>
            <a:r>
              <a:rPr lang="en-US" dirty="0" smtClean="0"/>
              <a:t>10 calories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324600"/>
          </a:xfrm>
        </p:spPr>
        <p:txBody>
          <a:bodyPr>
            <a:normAutofit fontScale="92500" lnSpcReduction="10000"/>
          </a:bodyPr>
          <a:lstStyle/>
          <a:p>
            <a:pPr marL="514350" indent="-514350">
              <a:buNone/>
            </a:pPr>
            <a:r>
              <a:rPr lang="en-US" dirty="0" smtClean="0"/>
              <a:t>Circulatory/Cardiovascular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Digestive 		Urinary/ Excretory	</a:t>
            </a:r>
          </a:p>
          <a:p>
            <a:pPr marL="514350" indent="-514350">
              <a:buAutoNum type="arabicPeriod" startAt="15"/>
            </a:pPr>
            <a:endParaRPr lang="en-US" dirty="0" smtClean="0"/>
          </a:p>
          <a:p>
            <a:pPr marL="514350" indent="-514350">
              <a:buAutoNum type="arabicPeriod" startAt="15"/>
            </a:pPr>
            <a:r>
              <a:rPr lang="en-US" b="1" dirty="0" smtClean="0"/>
              <a:t>Cardiovascular</a:t>
            </a:r>
            <a:r>
              <a:rPr lang="en-US" dirty="0" smtClean="0"/>
              <a:t> Blood vessels, Heart</a:t>
            </a:r>
          </a:p>
          <a:p>
            <a:pPr marL="514350" indent="-514350">
              <a:buAutoNum type="arabicPeriod" startAt="15"/>
            </a:pPr>
            <a:r>
              <a:rPr lang="en-US" b="1" dirty="0" smtClean="0"/>
              <a:t>Endocrine</a:t>
            </a:r>
            <a:r>
              <a:rPr lang="en-US" dirty="0" smtClean="0"/>
              <a:t> Pancreas, pituitary, adrenal glands.</a:t>
            </a:r>
          </a:p>
          <a:p>
            <a:pPr marL="514350" indent="-514350">
              <a:buAutoNum type="arabicPeriod" startAt="15"/>
            </a:pPr>
            <a:r>
              <a:rPr lang="en-US" b="1" dirty="0" smtClean="0"/>
              <a:t>Urinary/Excretory</a:t>
            </a:r>
            <a:r>
              <a:rPr lang="en-US" dirty="0" smtClean="0"/>
              <a:t> Kidney’s, bladder, urethra.</a:t>
            </a:r>
          </a:p>
          <a:p>
            <a:pPr marL="514350" indent="-514350">
              <a:buAutoNum type="arabicPeriod" startAt="15"/>
            </a:pPr>
            <a:r>
              <a:rPr lang="en-US" b="1" dirty="0" smtClean="0"/>
              <a:t>Reproductive</a:t>
            </a:r>
            <a:r>
              <a:rPr lang="en-US" dirty="0" smtClean="0"/>
              <a:t> Testis, vas deferens, urethra.</a:t>
            </a:r>
          </a:p>
          <a:p>
            <a:pPr marL="514350" indent="-514350">
              <a:buAutoNum type="arabicPeriod" startAt="15"/>
            </a:pPr>
            <a:r>
              <a:rPr lang="en-US" b="1" dirty="0" smtClean="0"/>
              <a:t>Digestive</a:t>
            </a:r>
            <a:r>
              <a:rPr lang="en-US" dirty="0" smtClean="0"/>
              <a:t> Esophagus, Large Intestine, Rectum.</a:t>
            </a:r>
          </a:p>
          <a:p>
            <a:pPr marL="514350" indent="-514350">
              <a:buAutoNum type="arabicPeriod" startAt="15"/>
            </a:pPr>
            <a:r>
              <a:rPr lang="en-US" b="1" dirty="0" smtClean="0"/>
              <a:t>Skeletal</a:t>
            </a:r>
            <a:r>
              <a:rPr lang="en-US" dirty="0" smtClean="0"/>
              <a:t>  Breastbone, vertebrae, skull.</a:t>
            </a:r>
          </a:p>
          <a:p>
            <a:pPr marL="514350" indent="-514350">
              <a:buAutoNum type="arabicPeriod" startAt="15"/>
            </a:pPr>
            <a:r>
              <a:rPr lang="en-US" b="1" dirty="0" smtClean="0"/>
              <a:t>Nervous</a:t>
            </a:r>
            <a:r>
              <a:rPr lang="en-US" dirty="0" smtClean="0"/>
              <a:t> Brain, nerves, spinal cord.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calories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79" name="Picture 51" descr="fig"/>
          <p:cNvPicPr>
            <a:picLocks noChangeAspect="1" noChangeArrowheads="1"/>
          </p:cNvPicPr>
          <p:nvPr/>
        </p:nvPicPr>
        <p:blipFill>
          <a:blip r:embed="rId2" cstate="print"/>
          <a:srcRect/>
          <a:stretch>
            <a:fillRect/>
          </a:stretch>
        </p:blipFill>
        <p:spPr bwMode="auto">
          <a:xfrm>
            <a:off x="3276600" y="685800"/>
            <a:ext cx="5075238" cy="5257800"/>
          </a:xfrm>
          <a:prstGeom prst="rect">
            <a:avLst/>
          </a:prstGeom>
          <a:noFill/>
        </p:spPr>
      </p:pic>
      <p:sp>
        <p:nvSpPr>
          <p:cNvPr id="1249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124959" name="Picture 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24960" name="Picture 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24961" name="Picture 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24962" name="Picture 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24963" name="Picture 35"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24967" name="Picture 3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24970" name="Text Box 42"/>
          <p:cNvSpPr txBox="1">
            <a:spLocks noChangeArrowheads="1"/>
          </p:cNvSpPr>
          <p:nvPr/>
        </p:nvSpPr>
        <p:spPr bwMode="auto">
          <a:xfrm>
            <a:off x="0" y="2743200"/>
            <a:ext cx="3352800" cy="128270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The adult human 	skeleton contains 	about 206 bones.</a:t>
            </a:r>
            <a:endParaRPr lang="en-US" sz="2900" b="1" dirty="0">
              <a:solidFill>
                <a:schemeClr val="tx1"/>
              </a:solidFill>
              <a:latin typeface="Times" charset="0"/>
            </a:endParaRPr>
          </a:p>
        </p:txBody>
      </p:sp>
      <p:sp>
        <p:nvSpPr>
          <p:cNvPr id="124971" name="Text Box 43"/>
          <p:cNvSpPr txBox="1">
            <a:spLocks noChangeArrowheads="1"/>
          </p:cNvSpPr>
          <p:nvPr/>
        </p:nvSpPr>
        <p:spPr bwMode="auto">
          <a:xfrm>
            <a:off x="381000" y="914400"/>
            <a:ext cx="2819400" cy="1573213"/>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
        <p:nvSpPr>
          <p:cNvPr id="124972" name="Text Box 44"/>
          <p:cNvSpPr txBox="1">
            <a:spLocks noChangeArrowheads="1"/>
          </p:cNvSpPr>
          <p:nvPr/>
        </p:nvSpPr>
        <p:spPr bwMode="auto">
          <a:xfrm>
            <a:off x="0" y="4419600"/>
            <a:ext cx="3581400" cy="8858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Its two main parts 	are shown. </a:t>
            </a:r>
            <a:endParaRPr lang="en-US" sz="2900" b="1" dirty="0">
              <a:solidFill>
                <a:schemeClr val="tx1"/>
              </a:solidFill>
              <a:latin typeface="Times" charset="0"/>
            </a:endParaRPr>
          </a:p>
        </p:txBody>
      </p:sp>
      <p:pic>
        <p:nvPicPr>
          <p:cNvPr id="124976" name="Picture 48"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pic>
        <p:nvPicPr>
          <p:cNvPr id="124980" name="Picture 5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4970"/>
                                        </p:tgtEl>
                                        <p:attrNameLst>
                                          <p:attrName>style.visibility</p:attrName>
                                        </p:attrNameLst>
                                      </p:cBhvr>
                                      <p:to>
                                        <p:strVal val="visible"/>
                                      </p:to>
                                    </p:set>
                                    <p:animEffect transition="in" filter="box(out)">
                                      <p:cBhvr>
                                        <p:cTn id="7" dur="500"/>
                                        <p:tgtEl>
                                          <p:spTgt spid="1249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4972"/>
                                        </p:tgtEl>
                                        <p:attrNameLst>
                                          <p:attrName>style.visibility</p:attrName>
                                        </p:attrNameLst>
                                      </p:cBhvr>
                                      <p:to>
                                        <p:strVal val="visible"/>
                                      </p:to>
                                    </p:set>
                                    <p:animEffect transition="in" filter="box(out)">
                                      <p:cBhvr>
                                        <p:cTn id="12" dur="500"/>
                                        <p:tgtEl>
                                          <p:spTgt spid="12497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24963"/>
                                        </p:tgtEl>
                                        <p:attrNameLst>
                                          <p:attrName>style.visibility</p:attrName>
                                        </p:attrNameLst>
                                      </p:cBhvr>
                                      <p:to>
                                        <p:strVal val="visible"/>
                                      </p:to>
                                    </p:set>
                                    <p:animEffect transition="in" filter="box(out)">
                                      <p:cBhvr>
                                        <p:cTn id="16" dur="500"/>
                                        <p:tgtEl>
                                          <p:spTgt spid="124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0" grpId="0" autoUpdateAnimBg="0"/>
      <p:bldP spid="12497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112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112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112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112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112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1129" name="Text Box 9"/>
          <p:cNvSpPr txBox="1">
            <a:spLocks noChangeArrowheads="1"/>
          </p:cNvSpPr>
          <p:nvPr/>
        </p:nvSpPr>
        <p:spPr bwMode="auto">
          <a:xfrm>
            <a:off x="609600" y="17526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Joints are often held together by ligaments.</a:t>
            </a:r>
            <a:endParaRPr lang="en-US" sz="3200" b="1" dirty="0">
              <a:solidFill>
                <a:schemeClr val="tx1"/>
              </a:solidFill>
              <a:latin typeface="Times" charset="0"/>
            </a:endParaRPr>
          </a:p>
        </p:txBody>
      </p:sp>
      <p:sp>
        <p:nvSpPr>
          <p:cNvPr id="90113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113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01133" name="Text Box 13"/>
          <p:cNvSpPr txBox="1">
            <a:spLocks noChangeArrowheads="1"/>
          </p:cNvSpPr>
          <p:nvPr/>
        </p:nvSpPr>
        <p:spPr bwMode="auto">
          <a:xfrm>
            <a:off x="609600" y="25146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 </a:t>
            </a:r>
            <a:r>
              <a:rPr lang="en-US" sz="3200" dirty="0">
                <a:solidFill>
                  <a:srgbClr val="FF0066"/>
                </a:solidFill>
                <a:latin typeface="Times" charset="0"/>
              </a:rPr>
              <a:t>ligament </a:t>
            </a:r>
            <a:r>
              <a:rPr lang="en-US" sz="3200" dirty="0">
                <a:solidFill>
                  <a:schemeClr val="tx1"/>
                </a:solidFill>
                <a:latin typeface="Times" charset="0"/>
              </a:rPr>
              <a:t>is a tough band of connective 		tissue that attaches one bone to another.</a:t>
            </a:r>
            <a:endParaRPr lang="en-US" sz="3200" b="1" dirty="0">
              <a:solidFill>
                <a:schemeClr val="tx1"/>
              </a:solidFill>
              <a:latin typeface="Times" charset="0"/>
            </a:endParaRPr>
          </a:p>
        </p:txBody>
      </p:sp>
      <p:sp>
        <p:nvSpPr>
          <p:cNvPr id="901134" name="Text Box 14"/>
          <p:cNvSpPr txBox="1">
            <a:spLocks noChangeArrowheads="1"/>
          </p:cNvSpPr>
          <p:nvPr/>
        </p:nvSpPr>
        <p:spPr bwMode="auto">
          <a:xfrm>
            <a:off x="609600" y="38195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movable joints, the ends of bones are 		covered by cartilage.</a:t>
            </a:r>
            <a:endParaRPr lang="en-US" sz="3200" b="1" dirty="0">
              <a:solidFill>
                <a:schemeClr val="tx1"/>
              </a:solidFill>
              <a:latin typeface="Times" charset="0"/>
            </a:endParaRPr>
          </a:p>
        </p:txBody>
      </p:sp>
      <p:sp>
        <p:nvSpPr>
          <p:cNvPr id="901135" name="Text Box 15"/>
          <p:cNvSpPr txBox="1">
            <a:spLocks noChangeArrowheads="1"/>
          </p:cNvSpPr>
          <p:nvPr/>
        </p:nvSpPr>
        <p:spPr bwMode="auto">
          <a:xfrm>
            <a:off x="609600" y="50387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This layer of cartilage allows for smooth 		movement between the bones.</a:t>
            </a:r>
            <a:endParaRPr lang="en-US" sz="3200" b="1" dirty="0">
              <a:solidFill>
                <a:schemeClr val="tx1"/>
              </a:solidFill>
              <a:latin typeface="Times" charset="0"/>
            </a:endParaRPr>
          </a:p>
        </p:txBody>
      </p:sp>
      <p:pic>
        <p:nvPicPr>
          <p:cNvPr id="901136" name="Picture 16" descr="audio image blue">
            <a:hlinkClick r:id="" action="ppaction://noaction">
              <a:snd r:embed="rId11" name="34-ligament.WAV"/>
            </a:hlinkClick>
          </p:cNvPr>
          <p:cNvPicPr>
            <a:picLocks noChangeAspect="1" noChangeArrowheads="1"/>
          </p:cNvPicPr>
          <p:nvPr/>
        </p:nvPicPr>
        <p:blipFill>
          <a:blip r:embed="rId12" cstate="print"/>
          <a:srcRect/>
          <a:stretch>
            <a:fillRect/>
          </a:stretch>
        </p:blipFill>
        <p:spPr bwMode="auto">
          <a:xfrm>
            <a:off x="8382000" y="2895600"/>
            <a:ext cx="381000" cy="381000"/>
          </a:xfrm>
          <a:prstGeom prst="rect">
            <a:avLst/>
          </a:prstGeom>
          <a:noFill/>
        </p:spPr>
      </p:pic>
      <p:pic>
        <p:nvPicPr>
          <p:cNvPr id="901137"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29"/>
                                        </p:tgtEl>
                                        <p:attrNameLst>
                                          <p:attrName>style.visibility</p:attrName>
                                        </p:attrNameLst>
                                      </p:cBhvr>
                                      <p:to>
                                        <p:strVal val="visible"/>
                                      </p:to>
                                    </p:set>
                                    <p:animEffect transition="in" filter="box(out)">
                                      <p:cBhvr>
                                        <p:cTn id="7" dur="500"/>
                                        <p:tgtEl>
                                          <p:spTgt spid="9011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6"/>
                                        </p:tgtEl>
                                        <p:attrNameLst>
                                          <p:attrName>style.visibility</p:attrName>
                                        </p:attrNameLst>
                                      </p:cBhvr>
                                      <p:to>
                                        <p:strVal val="visible"/>
                                      </p:to>
                                    </p:set>
                                    <p:animEffect transition="in" filter="box(out)">
                                      <p:cBhvr>
                                        <p:cTn id="17" dur="500"/>
                                        <p:tgtEl>
                                          <p:spTgt spid="90113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1134"/>
                                        </p:tgtEl>
                                        <p:attrNameLst>
                                          <p:attrName>style.visibility</p:attrName>
                                        </p:attrNameLst>
                                      </p:cBhvr>
                                      <p:to>
                                        <p:strVal val="visible"/>
                                      </p:to>
                                    </p:set>
                                    <p:animEffect transition="in" filter="box(out)">
                                      <p:cBhvr>
                                        <p:cTn id="22" dur="500"/>
                                        <p:tgtEl>
                                          <p:spTgt spid="9011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01135"/>
                                        </p:tgtEl>
                                        <p:attrNameLst>
                                          <p:attrName>style.visibility</p:attrName>
                                        </p:attrNameLst>
                                      </p:cBhvr>
                                      <p:to>
                                        <p:strVal val="visible"/>
                                      </p:to>
                                    </p:set>
                                    <p:animEffect transition="in" filter="box(out)">
                                      <p:cBhvr>
                                        <p:cTn id="27" dur="500"/>
                                        <p:tgtEl>
                                          <p:spTgt spid="901135"/>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01127"/>
                                        </p:tgtEl>
                                        <p:attrNameLst>
                                          <p:attrName>style.visibility</p:attrName>
                                        </p:attrNameLst>
                                      </p:cBhvr>
                                      <p:to>
                                        <p:strVal val="visible"/>
                                      </p:to>
                                    </p:set>
                                    <p:animEffect transition="in" filter="box(out)">
                                      <p:cBhvr>
                                        <p:cTn id="31" dur="500"/>
                                        <p:tgtEl>
                                          <p:spTgt spid="90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9" grpId="0" autoUpdateAnimBg="0"/>
      <p:bldP spid="901133" grpId="0" autoUpdateAnimBg="0"/>
      <p:bldP spid="901134" grpId="0" autoUpdateAnimBg="0"/>
      <p:bldP spid="90113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63" name="Picture 19" descr="fig"/>
          <p:cNvPicPr>
            <a:picLocks noChangeAspect="1" noChangeArrowheads="1"/>
          </p:cNvPicPr>
          <p:nvPr/>
        </p:nvPicPr>
        <p:blipFill>
          <a:blip r:embed="rId2" cstate="print"/>
          <a:srcRect/>
          <a:stretch>
            <a:fillRect/>
          </a:stretch>
        </p:blipFill>
        <p:spPr bwMode="auto">
          <a:xfrm>
            <a:off x="6400800" y="3048000"/>
            <a:ext cx="2305050" cy="3073400"/>
          </a:xfrm>
          <a:prstGeom prst="rect">
            <a:avLst/>
          </a:prstGeom>
          <a:noFill/>
        </p:spPr>
      </p:pic>
      <p:sp>
        <p:nvSpPr>
          <p:cNvPr id="9021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214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215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902153" name="Text Box 9"/>
          <p:cNvSpPr txBox="1">
            <a:spLocks noChangeArrowheads="1"/>
          </p:cNvSpPr>
          <p:nvPr/>
        </p:nvSpPr>
        <p:spPr bwMode="auto">
          <a:xfrm>
            <a:off x="609600" y="16002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addition, joints such as those of the 	shoulder and knee have fluid-filled sacs 	called </a:t>
            </a:r>
            <a:r>
              <a:rPr lang="en-US" sz="3200" dirty="0" err="1">
                <a:solidFill>
                  <a:srgbClr val="FF0066"/>
                </a:solidFill>
                <a:latin typeface="Times" charset="0"/>
              </a:rPr>
              <a:t>bursae</a:t>
            </a:r>
            <a:r>
              <a:rPr lang="en-US" sz="3200" dirty="0">
                <a:solidFill>
                  <a:schemeClr val="tx1"/>
                </a:solidFill>
                <a:latin typeface="Times" charset="0"/>
              </a:rPr>
              <a:t> located on the outside of 	the joints.</a:t>
            </a:r>
            <a:endParaRPr lang="en-US" sz="3200" b="1" dirty="0">
              <a:solidFill>
                <a:schemeClr val="tx1"/>
              </a:solidFill>
              <a:latin typeface="Times" charset="0"/>
            </a:endParaRPr>
          </a:p>
        </p:txBody>
      </p:sp>
      <p:sp>
        <p:nvSpPr>
          <p:cNvPr id="902154"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2156" name="Picture 12" descr="Sec"/>
          <p:cNvPicPr>
            <a:picLocks noChangeAspect="1" noChangeArrowheads="1"/>
          </p:cNvPicPr>
          <p:nvPr/>
        </p:nvPicPr>
        <p:blipFill>
          <a:blip r:embed="rId8" cstate="print"/>
          <a:srcRect/>
          <a:stretch>
            <a:fillRect/>
          </a:stretch>
        </p:blipFill>
        <p:spPr bwMode="auto">
          <a:xfrm>
            <a:off x="2101850" y="0"/>
            <a:ext cx="4940300" cy="482600"/>
          </a:xfrm>
          <a:prstGeom prst="rect">
            <a:avLst/>
          </a:prstGeom>
          <a:noFill/>
        </p:spPr>
      </p:pic>
      <p:sp>
        <p:nvSpPr>
          <p:cNvPr id="902157" name="Text Box 13"/>
          <p:cNvSpPr txBox="1">
            <a:spLocks noChangeArrowheads="1"/>
          </p:cNvSpPr>
          <p:nvPr/>
        </p:nvSpPr>
        <p:spPr bwMode="auto">
          <a:xfrm>
            <a:off x="609600" y="3603625"/>
            <a:ext cx="5867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a:t>
            </a:r>
            <a:r>
              <a:rPr lang="en-US" sz="3200" dirty="0" err="1">
                <a:solidFill>
                  <a:schemeClr val="tx1"/>
                </a:solidFill>
                <a:latin typeface="Times" charset="0"/>
              </a:rPr>
              <a:t>bursae</a:t>
            </a:r>
            <a:r>
              <a:rPr lang="en-US" sz="3200" dirty="0">
                <a:solidFill>
                  <a:schemeClr val="tx1"/>
                </a:solidFill>
                <a:latin typeface="Times" charset="0"/>
              </a:rPr>
              <a:t> act to decrease 		friction and keep bones and 		tendons from rubbing against 	</a:t>
            </a:r>
            <a:r>
              <a:rPr lang="en-US" sz="3200" dirty="0" smtClean="0">
                <a:solidFill>
                  <a:schemeClr val="tx1"/>
                </a:solidFill>
                <a:latin typeface="Times" charset="0"/>
              </a:rPr>
              <a:t>each </a:t>
            </a:r>
            <a:r>
              <a:rPr lang="en-US" sz="3200" dirty="0">
                <a:solidFill>
                  <a:schemeClr val="tx1"/>
                </a:solidFill>
                <a:latin typeface="Times" charset="0"/>
              </a:rPr>
              <a:t>other.</a:t>
            </a:r>
            <a:endParaRPr lang="en-US" sz="3200" b="1" dirty="0">
              <a:solidFill>
                <a:schemeClr val="tx1"/>
              </a:solidFill>
              <a:latin typeface="Times" charset="0"/>
            </a:endParaRPr>
          </a:p>
        </p:txBody>
      </p:sp>
      <p:pic>
        <p:nvPicPr>
          <p:cNvPr id="902162" name="Picture 18" descr="audio image blue">
            <a:hlinkClick r:id="" action="ppaction://noaction">
              <a:snd r:embed="rId9" name="34-bursa.WAV"/>
            </a:hlinkClick>
          </p:cNvPr>
          <p:cNvPicPr>
            <a:picLocks noChangeAspect="1" noChangeArrowheads="1"/>
          </p:cNvPicPr>
          <p:nvPr/>
        </p:nvPicPr>
        <p:blipFill>
          <a:blip r:embed="rId10" cstate="print"/>
          <a:srcRect/>
          <a:stretch>
            <a:fillRect/>
          </a:stretch>
        </p:blipFill>
        <p:spPr bwMode="auto">
          <a:xfrm>
            <a:off x="4495800" y="3124200"/>
            <a:ext cx="381000" cy="381000"/>
          </a:xfrm>
          <a:prstGeom prst="rect">
            <a:avLst/>
          </a:prstGeom>
          <a:noFill/>
        </p:spPr>
      </p:pic>
      <p:pic>
        <p:nvPicPr>
          <p:cNvPr id="902164" name="Picture 2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3"/>
                                        </p:tgtEl>
                                        <p:attrNameLst>
                                          <p:attrName>style.visibility</p:attrName>
                                        </p:attrNameLst>
                                      </p:cBhvr>
                                      <p:to>
                                        <p:strVal val="visible"/>
                                      </p:to>
                                    </p:set>
                                    <p:animEffect transition="in" filter="box(out)">
                                      <p:cBhvr>
                                        <p:cTn id="7" dur="500"/>
                                        <p:tgtEl>
                                          <p:spTgt spid="9021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2162"/>
                                        </p:tgtEl>
                                        <p:attrNameLst>
                                          <p:attrName>style.visibility</p:attrName>
                                        </p:attrNameLst>
                                      </p:cBhvr>
                                      <p:to>
                                        <p:strVal val="visible"/>
                                      </p:to>
                                    </p:set>
                                    <p:animEffect transition="in" filter="box(out)">
                                      <p:cBhvr>
                                        <p:cTn id="12" dur="500"/>
                                        <p:tgtEl>
                                          <p:spTgt spid="9021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2157"/>
                                        </p:tgtEl>
                                        <p:attrNameLst>
                                          <p:attrName>style.visibility</p:attrName>
                                        </p:attrNameLst>
                                      </p:cBhvr>
                                      <p:to>
                                        <p:strVal val="visible"/>
                                      </p:to>
                                    </p:set>
                                    <p:animEffect transition="in" filter="box(out)">
                                      <p:cBhvr>
                                        <p:cTn id="17" dur="500"/>
                                        <p:tgtEl>
                                          <p:spTgt spid="902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3" grpId="0" autoUpdateAnimBg="0"/>
      <p:bldP spid="90215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89" name="Picture 21" descr="fig"/>
          <p:cNvPicPr>
            <a:picLocks noChangeAspect="1" noChangeArrowheads="1"/>
          </p:cNvPicPr>
          <p:nvPr/>
        </p:nvPicPr>
        <p:blipFill>
          <a:blip r:embed="rId2" cstate="print"/>
          <a:srcRect/>
          <a:stretch>
            <a:fillRect/>
          </a:stretch>
        </p:blipFill>
        <p:spPr bwMode="auto">
          <a:xfrm>
            <a:off x="4786313" y="2717800"/>
            <a:ext cx="3276600" cy="2779713"/>
          </a:xfrm>
          <a:prstGeom prst="rect">
            <a:avLst/>
          </a:prstGeom>
          <a:noFill/>
        </p:spPr>
      </p:pic>
      <p:pic>
        <p:nvPicPr>
          <p:cNvPr id="903188" name="Picture 20" descr="fig"/>
          <p:cNvPicPr>
            <a:picLocks noChangeAspect="1" noChangeArrowheads="1"/>
          </p:cNvPicPr>
          <p:nvPr/>
        </p:nvPicPr>
        <p:blipFill>
          <a:blip r:embed="rId3" cstate="print"/>
          <a:srcRect/>
          <a:stretch>
            <a:fillRect/>
          </a:stretch>
        </p:blipFill>
        <p:spPr bwMode="auto">
          <a:xfrm>
            <a:off x="1038225" y="2667000"/>
            <a:ext cx="3033713" cy="2874963"/>
          </a:xfrm>
          <a:prstGeom prst="rect">
            <a:avLst/>
          </a:prstGeom>
          <a:noFill/>
        </p:spPr>
      </p:pic>
      <p:sp>
        <p:nvSpPr>
          <p:cNvPr id="9031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3171"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3172"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3173"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3174"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0317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Tendons</a:t>
            </a:r>
            <a:r>
              <a:rPr lang="en-US" sz="3200" dirty="0">
                <a:solidFill>
                  <a:schemeClr val="tx1"/>
                </a:solidFill>
                <a:latin typeface="Times" charset="0"/>
              </a:rPr>
              <a:t>, which are thick bands of connective </a:t>
            </a:r>
            <a:r>
              <a:rPr lang="en-US" sz="3200" dirty="0" smtClean="0">
                <a:solidFill>
                  <a:schemeClr val="tx1"/>
                </a:solidFill>
                <a:latin typeface="Times" charset="0"/>
              </a:rPr>
              <a:t>tissue</a:t>
            </a:r>
            <a:r>
              <a:rPr lang="en-US" sz="3200" dirty="0">
                <a:solidFill>
                  <a:schemeClr val="tx1"/>
                </a:solidFill>
                <a:latin typeface="Times" charset="0"/>
              </a:rPr>
              <a:t>, attach muscles to bones.</a:t>
            </a:r>
            <a:endParaRPr lang="en-US" sz="3200" b="1" dirty="0">
              <a:solidFill>
                <a:schemeClr val="tx1"/>
              </a:solidFill>
              <a:latin typeface="Times" charset="0"/>
            </a:endParaRPr>
          </a:p>
        </p:txBody>
      </p:sp>
      <p:pic>
        <p:nvPicPr>
          <p:cNvPr id="903180"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03184" name="Text Box 16"/>
          <p:cNvSpPr txBox="1">
            <a:spLocks noChangeArrowheads="1"/>
          </p:cNvSpPr>
          <p:nvPr/>
        </p:nvSpPr>
        <p:spPr bwMode="auto">
          <a:xfrm>
            <a:off x="13716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Ball and Socket</a:t>
            </a:r>
          </a:p>
        </p:txBody>
      </p:sp>
      <p:sp>
        <p:nvSpPr>
          <p:cNvPr id="903185" name="Text Box 17"/>
          <p:cNvSpPr txBox="1">
            <a:spLocks noChangeArrowheads="1"/>
          </p:cNvSpPr>
          <p:nvPr/>
        </p:nvSpPr>
        <p:spPr bwMode="auto">
          <a:xfrm>
            <a:off x="60198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Pivot</a:t>
            </a:r>
          </a:p>
        </p:txBody>
      </p:sp>
      <p:sp>
        <p:nvSpPr>
          <p:cNvPr id="903186" name="Rectangle 18"/>
          <p:cNvSpPr>
            <a:spLocks noChangeArrowheads="1"/>
          </p:cNvSpPr>
          <p:nvPr/>
        </p:nvSpPr>
        <p:spPr bwMode="auto">
          <a:xfrm>
            <a:off x="776288" y="2686050"/>
            <a:ext cx="3505200" cy="3186113"/>
          </a:xfrm>
          <a:prstGeom prst="rect">
            <a:avLst/>
          </a:prstGeom>
          <a:noFill/>
          <a:ln w="38100">
            <a:solidFill>
              <a:schemeClr val="tx2"/>
            </a:solidFill>
            <a:miter lim="800000"/>
            <a:headEnd/>
            <a:tailEnd/>
          </a:ln>
          <a:effectLst/>
        </p:spPr>
        <p:txBody>
          <a:bodyPr anchor="ctr">
            <a:spAutoFit/>
          </a:bodyPr>
          <a:lstStyle/>
          <a:p>
            <a:endParaRPr lang="en-US"/>
          </a:p>
        </p:txBody>
      </p:sp>
      <p:sp>
        <p:nvSpPr>
          <p:cNvPr id="903187" name="Rectangle 19"/>
          <p:cNvSpPr>
            <a:spLocks noChangeArrowheads="1"/>
          </p:cNvSpPr>
          <p:nvPr/>
        </p:nvSpPr>
        <p:spPr bwMode="auto">
          <a:xfrm>
            <a:off x="4662488" y="26812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pic>
        <p:nvPicPr>
          <p:cNvPr id="903190" name="Picture 22" descr="audio image blue">
            <a:hlinkClick r:id="" action="ppaction://noaction">
              <a:snd r:embed="rId10" name="34-tendon.WAV"/>
            </a:hlinkClick>
          </p:cNvPr>
          <p:cNvPicPr>
            <a:picLocks noChangeAspect="1" noChangeArrowheads="1"/>
          </p:cNvPicPr>
          <p:nvPr/>
        </p:nvPicPr>
        <p:blipFill>
          <a:blip r:embed="rId11" cstate="print"/>
          <a:srcRect/>
          <a:stretch>
            <a:fillRect/>
          </a:stretch>
        </p:blipFill>
        <p:spPr bwMode="auto">
          <a:xfrm>
            <a:off x="8534400" y="1905000"/>
            <a:ext cx="381000" cy="381000"/>
          </a:xfrm>
          <a:prstGeom prst="rect">
            <a:avLst/>
          </a:prstGeom>
          <a:noFill/>
        </p:spPr>
      </p:pic>
      <p:pic>
        <p:nvPicPr>
          <p:cNvPr id="903191" name="Picture 23" descr="audio image blue">
            <a:hlinkClick r:id="" action="ppaction://noaction">
              <a:snd r:embed="rId12" name="34-7A-ball and socket.WAV"/>
            </a:hlinkClick>
          </p:cNvPr>
          <p:cNvPicPr>
            <a:picLocks noChangeAspect="1" noChangeArrowheads="1"/>
          </p:cNvPicPr>
          <p:nvPr/>
        </p:nvPicPr>
        <p:blipFill>
          <a:blip r:embed="rId11" cstate="print"/>
          <a:srcRect/>
          <a:stretch>
            <a:fillRect/>
          </a:stretch>
        </p:blipFill>
        <p:spPr bwMode="auto">
          <a:xfrm>
            <a:off x="381000" y="2743200"/>
            <a:ext cx="304800" cy="304800"/>
          </a:xfrm>
          <a:prstGeom prst="rect">
            <a:avLst/>
          </a:prstGeom>
          <a:noFill/>
        </p:spPr>
      </p:pic>
      <p:pic>
        <p:nvPicPr>
          <p:cNvPr id="903192" name="Picture 24" descr="audio image blue">
            <a:hlinkClick r:id="" action="ppaction://noaction">
              <a:snd r:embed="rId13" name="34-7B-pivot.WAV"/>
            </a:hlinkClick>
          </p:cNvPr>
          <p:cNvPicPr>
            <a:picLocks noChangeAspect="1" noChangeArrowheads="1"/>
          </p:cNvPicPr>
          <p:nvPr/>
        </p:nvPicPr>
        <p:blipFill>
          <a:blip r:embed="rId11" cstate="print"/>
          <a:srcRect/>
          <a:stretch>
            <a:fillRect/>
          </a:stretch>
        </p:blipFill>
        <p:spPr bwMode="auto">
          <a:xfrm>
            <a:off x="8305800" y="2667000"/>
            <a:ext cx="304800" cy="304800"/>
          </a:xfrm>
          <a:prstGeom prst="rect">
            <a:avLst/>
          </a:prstGeom>
          <a:noFill/>
        </p:spPr>
      </p:pic>
      <p:pic>
        <p:nvPicPr>
          <p:cNvPr id="903193" name="Picture 25"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3194"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7"/>
                                        </p:tgtEl>
                                        <p:attrNameLst>
                                          <p:attrName>style.visibility</p:attrName>
                                        </p:attrNameLst>
                                      </p:cBhvr>
                                      <p:to>
                                        <p:strVal val="visible"/>
                                      </p:to>
                                    </p:set>
                                    <p:animEffect transition="in" filter="box(out)">
                                      <p:cBhvr>
                                        <p:cTn id="7" dur="500"/>
                                        <p:tgtEl>
                                          <p:spTgt spid="9031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90"/>
                                        </p:tgtEl>
                                        <p:attrNameLst>
                                          <p:attrName>style.visibility</p:attrName>
                                        </p:attrNameLst>
                                      </p:cBhvr>
                                      <p:to>
                                        <p:strVal val="visible"/>
                                      </p:to>
                                    </p:set>
                                    <p:animEffect transition="in" filter="box(out)">
                                      <p:cBhvr>
                                        <p:cTn id="12" dur="500"/>
                                        <p:tgtEl>
                                          <p:spTgt spid="90319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3191"/>
                                        </p:tgtEl>
                                        <p:attrNameLst>
                                          <p:attrName>style.visibility</p:attrName>
                                        </p:attrNameLst>
                                      </p:cBhvr>
                                      <p:to>
                                        <p:strVal val="visible"/>
                                      </p:to>
                                    </p:set>
                                    <p:animEffect transition="in" filter="box(out)">
                                      <p:cBhvr>
                                        <p:cTn id="17" dur="500"/>
                                        <p:tgtEl>
                                          <p:spTgt spid="903191"/>
                                        </p:tgtEl>
                                      </p:cBhvr>
                                    </p:animEffect>
                                  </p:childTnLst>
                                </p:cTn>
                              </p:par>
                            </p:childTnLst>
                          </p:cTn>
                        </p:par>
                        <p:par>
                          <p:cTn id="18" fill="hold">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903186"/>
                                        </p:tgtEl>
                                        <p:attrNameLst>
                                          <p:attrName>style.visibility</p:attrName>
                                        </p:attrNameLst>
                                      </p:cBhvr>
                                      <p:to>
                                        <p:strVal val="visible"/>
                                      </p:to>
                                    </p:set>
                                    <p:animEffect transition="in" filter="box(out)">
                                      <p:cBhvr>
                                        <p:cTn id="21" dur="500"/>
                                        <p:tgtEl>
                                          <p:spTgt spid="903186"/>
                                        </p:tgtEl>
                                      </p:cBhvr>
                                    </p:animEffect>
                                  </p:childTnLst>
                                  <p:subTnLst>
                                    <p:set>
                                      <p:cBhvr override="childStyle">
                                        <p:cTn dur="1" fill="hold" display="0" masterRel="nextClick" afterEffect="1"/>
                                        <p:tgtEl>
                                          <p:spTgt spid="90318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903192"/>
                                        </p:tgtEl>
                                        <p:attrNameLst>
                                          <p:attrName>style.visibility</p:attrName>
                                        </p:attrNameLst>
                                      </p:cBhvr>
                                      <p:to>
                                        <p:strVal val="visible"/>
                                      </p:to>
                                    </p:set>
                                    <p:animEffect transition="in" filter="box(out)">
                                      <p:cBhvr>
                                        <p:cTn id="26" dur="500"/>
                                        <p:tgtEl>
                                          <p:spTgt spid="903192"/>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903187"/>
                                        </p:tgtEl>
                                        <p:attrNameLst>
                                          <p:attrName>style.visibility</p:attrName>
                                        </p:attrNameLst>
                                      </p:cBhvr>
                                      <p:to>
                                        <p:strVal val="visible"/>
                                      </p:to>
                                    </p:set>
                                    <p:animEffect transition="in" filter="box(out)">
                                      <p:cBhvr>
                                        <p:cTn id="30" dur="500"/>
                                        <p:tgtEl>
                                          <p:spTgt spid="90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7" grpId="0" autoUpdateAnimBg="0"/>
      <p:bldP spid="903186" grpId="0" animBg="1"/>
      <p:bldP spid="90318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654" name="Picture 22" descr="fig"/>
          <p:cNvPicPr>
            <a:picLocks noChangeAspect="1" noChangeArrowheads="1"/>
          </p:cNvPicPr>
          <p:nvPr/>
        </p:nvPicPr>
        <p:blipFill>
          <a:blip r:embed="rId2" cstate="print"/>
          <a:srcRect/>
          <a:stretch>
            <a:fillRect/>
          </a:stretch>
        </p:blipFill>
        <p:spPr bwMode="auto">
          <a:xfrm>
            <a:off x="4724400" y="1733550"/>
            <a:ext cx="3352800" cy="2870200"/>
          </a:xfrm>
          <a:prstGeom prst="rect">
            <a:avLst/>
          </a:prstGeom>
          <a:noFill/>
        </p:spPr>
      </p:pic>
      <p:pic>
        <p:nvPicPr>
          <p:cNvPr id="965653" name="Picture 21" descr="fig"/>
          <p:cNvPicPr>
            <a:picLocks noChangeAspect="1" noChangeArrowheads="1"/>
          </p:cNvPicPr>
          <p:nvPr/>
        </p:nvPicPr>
        <p:blipFill>
          <a:blip r:embed="rId3" cstate="print"/>
          <a:srcRect/>
          <a:stretch>
            <a:fillRect/>
          </a:stretch>
        </p:blipFill>
        <p:spPr bwMode="auto">
          <a:xfrm>
            <a:off x="971550" y="1876425"/>
            <a:ext cx="3429000" cy="2571750"/>
          </a:xfrm>
          <a:prstGeom prst="rect">
            <a:avLst/>
          </a:prstGeom>
          <a:noFill/>
        </p:spPr>
      </p:pic>
      <p:sp>
        <p:nvSpPr>
          <p:cNvPr id="9656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563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563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563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563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563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564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564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65649" name="Rectangle 17"/>
          <p:cNvSpPr>
            <a:spLocks noChangeArrowheads="1"/>
          </p:cNvSpPr>
          <p:nvPr/>
        </p:nvSpPr>
        <p:spPr bwMode="auto">
          <a:xfrm>
            <a:off x="9144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0" name="Rectangle 18"/>
          <p:cNvSpPr>
            <a:spLocks noChangeArrowheads="1"/>
          </p:cNvSpPr>
          <p:nvPr/>
        </p:nvSpPr>
        <p:spPr bwMode="auto">
          <a:xfrm>
            <a:off x="46482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1" name="Text Box 19"/>
          <p:cNvSpPr txBox="1">
            <a:spLocks noChangeArrowheads="1"/>
          </p:cNvSpPr>
          <p:nvPr/>
        </p:nvSpPr>
        <p:spPr bwMode="auto">
          <a:xfrm>
            <a:off x="2147888"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Hinge</a:t>
            </a:r>
          </a:p>
        </p:txBody>
      </p:sp>
      <p:sp>
        <p:nvSpPr>
          <p:cNvPr id="965652" name="Text Box 20"/>
          <p:cNvSpPr txBox="1">
            <a:spLocks noChangeArrowheads="1"/>
          </p:cNvSpPr>
          <p:nvPr/>
        </p:nvSpPr>
        <p:spPr bwMode="auto">
          <a:xfrm>
            <a:off x="5762625"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Gliding</a:t>
            </a:r>
          </a:p>
        </p:txBody>
      </p:sp>
      <p:pic>
        <p:nvPicPr>
          <p:cNvPr id="965655" name="Picture 23" descr="audio image blue">
            <a:hlinkClick r:id="" action="ppaction://noaction">
              <a:snd r:embed="rId13" name="34-7C-hinge.WAV"/>
            </a:hlinkClick>
          </p:cNvPr>
          <p:cNvPicPr>
            <a:picLocks noChangeAspect="1" noChangeArrowheads="1"/>
          </p:cNvPicPr>
          <p:nvPr/>
        </p:nvPicPr>
        <p:blipFill>
          <a:blip r:embed="rId14" cstate="print"/>
          <a:srcRect/>
          <a:stretch>
            <a:fillRect/>
          </a:stretch>
        </p:blipFill>
        <p:spPr bwMode="auto">
          <a:xfrm>
            <a:off x="457200" y="1752600"/>
            <a:ext cx="304800" cy="304800"/>
          </a:xfrm>
          <a:prstGeom prst="rect">
            <a:avLst/>
          </a:prstGeom>
          <a:noFill/>
        </p:spPr>
      </p:pic>
      <p:pic>
        <p:nvPicPr>
          <p:cNvPr id="965656" name="Picture 24" descr="audio image blue">
            <a:hlinkClick r:id="" action="ppaction://noaction">
              <a:snd r:embed="rId15" name="34-7D-gliding.WAV"/>
            </a:hlinkClick>
          </p:cNvPr>
          <p:cNvPicPr>
            <a:picLocks noChangeAspect="1" noChangeArrowheads="1"/>
          </p:cNvPicPr>
          <p:nvPr/>
        </p:nvPicPr>
        <p:blipFill>
          <a:blip r:embed="rId14" cstate="print"/>
          <a:srcRect/>
          <a:stretch>
            <a:fillRect/>
          </a:stretch>
        </p:blipFill>
        <p:spPr bwMode="auto">
          <a:xfrm>
            <a:off x="8305800" y="1752600"/>
            <a:ext cx="304800" cy="304800"/>
          </a:xfrm>
          <a:prstGeom prst="rect">
            <a:avLst/>
          </a:prstGeom>
          <a:noFill/>
        </p:spPr>
      </p:pic>
      <p:pic>
        <p:nvPicPr>
          <p:cNvPr id="965657" name="Picture 25" descr="Sec"/>
          <p:cNvPicPr>
            <a:picLocks noChangeAspect="1" noChangeArrowheads="1"/>
          </p:cNvPicPr>
          <p:nvPr/>
        </p:nvPicPr>
        <p:blipFill>
          <a:blip r:embed="rId16" cstate="print"/>
          <a:srcRect/>
          <a:stretch>
            <a:fillRect/>
          </a:stretch>
        </p:blipFill>
        <p:spPr bwMode="auto">
          <a:xfrm>
            <a:off x="0" y="0"/>
            <a:ext cx="1828800" cy="811213"/>
          </a:xfrm>
          <a:prstGeom prst="rect">
            <a:avLst/>
          </a:prstGeom>
          <a:noFill/>
        </p:spPr>
      </p:pic>
      <p:sp>
        <p:nvSpPr>
          <p:cNvPr id="965658"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5655"/>
                                        </p:tgtEl>
                                        <p:attrNameLst>
                                          <p:attrName>style.visibility</p:attrName>
                                        </p:attrNameLst>
                                      </p:cBhvr>
                                      <p:to>
                                        <p:strVal val="visible"/>
                                      </p:to>
                                    </p:set>
                                    <p:animEffect transition="in" filter="box(out)">
                                      <p:cBhvr>
                                        <p:cTn id="7" dur="500"/>
                                        <p:tgtEl>
                                          <p:spTgt spid="96565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5649"/>
                                        </p:tgtEl>
                                        <p:attrNameLst>
                                          <p:attrName>style.visibility</p:attrName>
                                        </p:attrNameLst>
                                      </p:cBhvr>
                                      <p:to>
                                        <p:strVal val="visible"/>
                                      </p:to>
                                    </p:set>
                                    <p:animEffect transition="in" filter="box(out)">
                                      <p:cBhvr>
                                        <p:cTn id="11" dur="500"/>
                                        <p:tgtEl>
                                          <p:spTgt spid="965649"/>
                                        </p:tgtEl>
                                      </p:cBhvr>
                                    </p:animEffect>
                                  </p:childTnLst>
                                  <p:subTnLst>
                                    <p:set>
                                      <p:cBhvr override="childStyle">
                                        <p:cTn dur="1" fill="hold" display="0" masterRel="nextClick" afterEffect="1"/>
                                        <p:tgtEl>
                                          <p:spTgt spid="96564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5656"/>
                                        </p:tgtEl>
                                        <p:attrNameLst>
                                          <p:attrName>style.visibility</p:attrName>
                                        </p:attrNameLst>
                                      </p:cBhvr>
                                      <p:to>
                                        <p:strVal val="visible"/>
                                      </p:to>
                                    </p:set>
                                    <p:animEffect transition="in" filter="box(out)">
                                      <p:cBhvr>
                                        <p:cTn id="16" dur="500"/>
                                        <p:tgtEl>
                                          <p:spTgt spid="96565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5650"/>
                                        </p:tgtEl>
                                        <p:attrNameLst>
                                          <p:attrName>style.visibility</p:attrName>
                                        </p:attrNameLst>
                                      </p:cBhvr>
                                      <p:to>
                                        <p:strVal val="visible"/>
                                      </p:to>
                                    </p:set>
                                    <p:animEffect transition="in" filter="box(out)">
                                      <p:cBhvr>
                                        <p:cTn id="20" dur="500"/>
                                        <p:tgtEl>
                                          <p:spTgt spid="965650"/>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5639"/>
                                        </p:tgtEl>
                                        <p:attrNameLst>
                                          <p:attrName>style.visibility</p:attrName>
                                        </p:attrNameLst>
                                      </p:cBhvr>
                                      <p:to>
                                        <p:strVal val="visible"/>
                                      </p:to>
                                    </p:set>
                                    <p:animEffect transition="in" filter="box(out)">
                                      <p:cBhvr>
                                        <p:cTn id="24" dur="500"/>
                                        <p:tgtEl>
                                          <p:spTgt spid="965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49" grpId="0" animBg="1"/>
      <p:bldP spid="9656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62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62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62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62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06249" name="Text Box 9"/>
          <p:cNvSpPr txBox="1">
            <a:spLocks noChangeArrowheads="1"/>
          </p:cNvSpPr>
          <p:nvPr/>
        </p:nvSpPr>
        <p:spPr bwMode="auto">
          <a:xfrm>
            <a:off x="609600" y="17938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common joint disease is arthritis, an </a:t>
            </a:r>
            <a:r>
              <a:rPr lang="en-US" sz="3200" dirty="0" smtClean="0">
                <a:solidFill>
                  <a:schemeClr val="tx1"/>
                </a:solidFill>
                <a:latin typeface="Times" charset="0"/>
              </a:rPr>
              <a:t>inflammation </a:t>
            </a:r>
            <a:r>
              <a:rPr lang="en-US" sz="3200" dirty="0">
                <a:solidFill>
                  <a:schemeClr val="tx1"/>
                </a:solidFill>
                <a:latin typeface="Times" charset="0"/>
              </a:rPr>
              <a:t>of the joints.</a:t>
            </a:r>
            <a:endParaRPr lang="en-US" sz="3200" b="1" dirty="0">
              <a:solidFill>
                <a:schemeClr val="tx1"/>
              </a:solidFill>
              <a:latin typeface="Times" charset="0"/>
            </a:endParaRPr>
          </a:p>
        </p:txBody>
      </p:sp>
      <p:sp>
        <p:nvSpPr>
          <p:cNvPr id="90625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6252"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06253" name="Text Box 13"/>
          <p:cNvSpPr txBox="1">
            <a:spLocks noChangeArrowheads="1"/>
          </p:cNvSpPr>
          <p:nvPr/>
        </p:nvSpPr>
        <p:spPr bwMode="auto">
          <a:xfrm>
            <a:off x="609600" y="3070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kind of arthritis results in bone </a:t>
            </a:r>
            <a:r>
              <a:rPr lang="en-US" sz="3200" dirty="0" smtClean="0">
                <a:solidFill>
                  <a:schemeClr val="tx1"/>
                </a:solidFill>
                <a:latin typeface="Times" charset="0"/>
              </a:rPr>
              <a:t>spurs, or </a:t>
            </a:r>
            <a:r>
              <a:rPr lang="en-US" sz="3200" dirty="0">
                <a:solidFill>
                  <a:schemeClr val="tx1"/>
                </a:solidFill>
                <a:latin typeface="Times" charset="0"/>
              </a:rPr>
              <a:t>outgrowths of bone, inside the joints.</a:t>
            </a:r>
            <a:endParaRPr lang="en-US" sz="3200" b="1" dirty="0">
              <a:solidFill>
                <a:schemeClr val="tx1"/>
              </a:solidFill>
              <a:latin typeface="Times" charset="0"/>
            </a:endParaRPr>
          </a:p>
        </p:txBody>
      </p:sp>
      <p:sp>
        <p:nvSpPr>
          <p:cNvPr id="906254" name="Text Box 14"/>
          <p:cNvSpPr txBox="1">
            <a:spLocks noChangeArrowheads="1"/>
          </p:cNvSpPr>
          <p:nvPr/>
        </p:nvSpPr>
        <p:spPr bwMode="auto">
          <a:xfrm>
            <a:off x="609600" y="4343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Such arthritis is especially painful, and </a:t>
            </a:r>
            <a:r>
              <a:rPr lang="en-US" sz="3200" dirty="0" smtClean="0">
                <a:solidFill>
                  <a:schemeClr val="tx1"/>
                </a:solidFill>
                <a:latin typeface="Times" charset="0"/>
              </a:rPr>
              <a:t>often </a:t>
            </a:r>
            <a:r>
              <a:rPr lang="en-US" sz="3200" dirty="0">
                <a:solidFill>
                  <a:schemeClr val="tx1"/>
                </a:solidFill>
                <a:latin typeface="Times" charset="0"/>
              </a:rPr>
              <a:t>limits a person’s ability to move his </a:t>
            </a:r>
            <a:r>
              <a:rPr lang="en-US" sz="3200" dirty="0" smtClean="0">
                <a:solidFill>
                  <a:schemeClr val="tx1"/>
                </a:solidFill>
                <a:latin typeface="Times" charset="0"/>
              </a:rPr>
              <a:t>or </a:t>
            </a:r>
            <a:r>
              <a:rPr lang="en-US" sz="3200" dirty="0">
                <a:solidFill>
                  <a:schemeClr val="tx1"/>
                </a:solidFill>
                <a:latin typeface="Times" charset="0"/>
              </a:rPr>
              <a:t>her joints.</a:t>
            </a:r>
            <a:endParaRPr lang="en-US" sz="3200" b="1" dirty="0">
              <a:solidFill>
                <a:schemeClr val="tx1"/>
              </a:solidFill>
              <a:latin typeface="Times" charset="0"/>
            </a:endParaRPr>
          </a:p>
        </p:txBody>
      </p:sp>
      <p:pic>
        <p:nvPicPr>
          <p:cNvPr id="906255" name="Picture 15"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49"/>
                                        </p:tgtEl>
                                        <p:attrNameLst>
                                          <p:attrName>style.visibility</p:attrName>
                                        </p:attrNameLst>
                                      </p:cBhvr>
                                      <p:to>
                                        <p:strVal val="visible"/>
                                      </p:to>
                                    </p:set>
                                    <p:animEffect transition="in" filter="box(out)">
                                      <p:cBhvr>
                                        <p:cTn id="7" dur="500"/>
                                        <p:tgtEl>
                                          <p:spTgt spid="9062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6253"/>
                                        </p:tgtEl>
                                        <p:attrNameLst>
                                          <p:attrName>style.visibility</p:attrName>
                                        </p:attrNameLst>
                                      </p:cBhvr>
                                      <p:to>
                                        <p:strVal val="visible"/>
                                      </p:to>
                                    </p:set>
                                    <p:animEffect transition="in" filter="box(out)">
                                      <p:cBhvr>
                                        <p:cTn id="12" dur="500"/>
                                        <p:tgtEl>
                                          <p:spTgt spid="9062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4"/>
                                        </p:tgtEl>
                                        <p:attrNameLst>
                                          <p:attrName>style.visibility</p:attrName>
                                        </p:attrNameLst>
                                      </p:cBhvr>
                                      <p:to>
                                        <p:strVal val="visible"/>
                                      </p:to>
                                    </p:set>
                                    <p:animEffect transition="in" filter="box(out)">
                                      <p:cBhvr>
                                        <p:cTn id="17" dur="500"/>
                                        <p:tgtEl>
                                          <p:spTgt spid="906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9" grpId="0" autoUpdateAnimBg="0"/>
      <p:bldP spid="906253" grpId="0" autoUpdateAnimBg="0"/>
      <p:bldP spid="90625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95" name="Picture 31" descr="pg"/>
          <p:cNvPicPr>
            <a:picLocks noChangeAspect="1" noChangeArrowheads="1"/>
          </p:cNvPicPr>
          <p:nvPr/>
        </p:nvPicPr>
        <p:blipFill>
          <a:blip r:embed="rId2" cstate="print">
            <a:lum bright="11000" contrast="-19000"/>
          </a:blip>
          <a:srcRect/>
          <a:stretch>
            <a:fillRect/>
          </a:stretch>
        </p:blipFill>
        <p:spPr bwMode="auto">
          <a:xfrm>
            <a:off x="2586038" y="2824163"/>
            <a:ext cx="4267200" cy="3167062"/>
          </a:xfrm>
          <a:prstGeom prst="rect">
            <a:avLst/>
          </a:prstGeom>
          <a:noFill/>
        </p:spPr>
      </p:pic>
      <p:sp>
        <p:nvSpPr>
          <p:cNvPr id="9072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72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727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7273" name="Text Box 9"/>
          <p:cNvSpPr txBox="1">
            <a:spLocks noChangeArrowheads="1"/>
          </p:cNvSpPr>
          <p:nvPr/>
        </p:nvSpPr>
        <p:spPr bwMode="auto">
          <a:xfrm>
            <a:off x="609600" y="16764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Bones are composed of two different types of </a:t>
            </a:r>
            <a:r>
              <a:rPr lang="en-US" sz="3200" dirty="0" smtClean="0">
                <a:solidFill>
                  <a:schemeClr val="tx1"/>
                </a:solidFill>
                <a:latin typeface="Times" charset="0"/>
              </a:rPr>
              <a:t>bone </a:t>
            </a:r>
            <a:r>
              <a:rPr lang="en-US" sz="3200" dirty="0">
                <a:solidFill>
                  <a:schemeClr val="tx1"/>
                </a:solidFill>
                <a:latin typeface="Times" charset="0"/>
              </a:rPr>
              <a:t>tissue: compact bone and spongy bone.</a:t>
            </a:r>
            <a:endParaRPr lang="en-US" sz="3200" b="1" dirty="0">
              <a:solidFill>
                <a:schemeClr val="tx1"/>
              </a:solidFill>
              <a:latin typeface="Times" charset="0"/>
            </a:endParaRPr>
          </a:p>
        </p:txBody>
      </p:sp>
      <p:sp>
        <p:nvSpPr>
          <p:cNvPr id="907274"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0727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7280" name="Text Box 16"/>
          <p:cNvSpPr txBox="1">
            <a:spLocks noChangeArrowheads="1"/>
          </p:cNvSpPr>
          <p:nvPr/>
        </p:nvSpPr>
        <p:spPr bwMode="auto">
          <a:xfrm>
            <a:off x="3657600" y="2957513"/>
            <a:ext cx="14573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07281" name="Text Box 17"/>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07282" name="Text Box 18"/>
          <p:cNvSpPr txBox="1">
            <a:spLocks noChangeArrowheads="1"/>
          </p:cNvSpPr>
          <p:nvPr/>
        </p:nvSpPr>
        <p:spPr bwMode="auto">
          <a:xfrm>
            <a:off x="762000" y="4522788"/>
            <a:ext cx="19383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07283" name="Text Box 19"/>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07284" name="Text Box 20"/>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07285" name="Text Box 21"/>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07286" name="Text Box 22"/>
          <p:cNvSpPr txBox="1">
            <a:spLocks noChangeArrowheads="1"/>
          </p:cNvSpPr>
          <p:nvPr/>
        </p:nvSpPr>
        <p:spPr bwMode="auto">
          <a:xfrm>
            <a:off x="5081588" y="4543425"/>
            <a:ext cx="21574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07287" name="Line 23"/>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07289" name="Line 25"/>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07290" name="Line 26"/>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1" name="Line 27"/>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2" name="Line 28"/>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07293" name="Line 29"/>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07294" name="Line 30"/>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pic>
        <p:nvPicPr>
          <p:cNvPr id="907296" name="Picture 3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3"/>
                                        </p:tgtEl>
                                        <p:attrNameLst>
                                          <p:attrName>style.visibility</p:attrName>
                                        </p:attrNameLst>
                                      </p:cBhvr>
                                      <p:to>
                                        <p:strVal val="visible"/>
                                      </p:to>
                                    </p:set>
                                    <p:animEffect transition="in" filter="box(out)">
                                      <p:cBhvr>
                                        <p:cTn id="7" dur="500"/>
                                        <p:tgtEl>
                                          <p:spTgt spid="9072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1"/>
                                        </p:tgtEl>
                                        <p:attrNameLst>
                                          <p:attrName>style.visibility</p:attrName>
                                        </p:attrNameLst>
                                      </p:cBhvr>
                                      <p:to>
                                        <p:strVal val="visible"/>
                                      </p:to>
                                    </p:set>
                                    <p:animEffect transition="in" filter="box(out)">
                                      <p:cBhvr>
                                        <p:cTn id="11" dur="500"/>
                                        <p:tgtEl>
                                          <p:spTgt spid="907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65" name="Picture 29" descr="pg"/>
          <p:cNvPicPr>
            <a:picLocks noChangeAspect="1" noChangeArrowheads="1"/>
          </p:cNvPicPr>
          <p:nvPr/>
        </p:nvPicPr>
        <p:blipFill>
          <a:blip r:embed="rId2" cstate="print">
            <a:lum bright="17000" contrast="-38000"/>
          </a:blip>
          <a:srcRect/>
          <a:stretch>
            <a:fillRect/>
          </a:stretch>
        </p:blipFill>
        <p:spPr bwMode="auto">
          <a:xfrm>
            <a:off x="2586038" y="2824163"/>
            <a:ext cx="4267200" cy="3167062"/>
          </a:xfrm>
          <a:prstGeom prst="rect">
            <a:avLst/>
          </a:prstGeom>
          <a:noFill/>
        </p:spPr>
      </p:pic>
      <p:sp>
        <p:nvSpPr>
          <p:cNvPr id="9871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71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71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7146"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87148"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7150" name="Text Box 14"/>
          <p:cNvSpPr txBox="1">
            <a:spLocks noChangeArrowheads="1"/>
          </p:cNvSpPr>
          <p:nvPr/>
        </p:nvSpPr>
        <p:spPr bwMode="auto">
          <a:xfrm>
            <a:off x="3581400" y="2957513"/>
            <a:ext cx="15335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87151" name="Text Box 15"/>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87152" name="Text Box 16"/>
          <p:cNvSpPr txBox="1">
            <a:spLocks noChangeArrowheads="1"/>
          </p:cNvSpPr>
          <p:nvPr/>
        </p:nvSpPr>
        <p:spPr bwMode="auto">
          <a:xfrm>
            <a:off x="838200" y="4522788"/>
            <a:ext cx="18621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87153" name="Text Box 17"/>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87154" name="Text Box 18"/>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87155" name="Text Box 19"/>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87156" name="Text Box 20"/>
          <p:cNvSpPr txBox="1">
            <a:spLocks noChangeArrowheads="1"/>
          </p:cNvSpPr>
          <p:nvPr/>
        </p:nvSpPr>
        <p:spPr bwMode="auto">
          <a:xfrm>
            <a:off x="5081588" y="4543425"/>
            <a:ext cx="20812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87157" name="Line 21"/>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87158" name="Line 22"/>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87159" name="Line 23"/>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0" name="Line 24"/>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1" name="Line 25"/>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87162" name="Line 26"/>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3" name="Line 27"/>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4" name="Text Box 28"/>
          <p:cNvSpPr txBox="1">
            <a:spLocks noChangeArrowheads="1"/>
          </p:cNvSpPr>
          <p:nvPr/>
        </p:nvSpPr>
        <p:spPr bwMode="auto">
          <a:xfrm>
            <a:off x="609600" y="1676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Surrounding every bone is a layer of hard 		bone, or </a:t>
            </a:r>
            <a:r>
              <a:rPr lang="en-US" sz="3200" dirty="0">
                <a:solidFill>
                  <a:srgbClr val="FF0066"/>
                </a:solidFill>
                <a:latin typeface="Times" charset="0"/>
              </a:rPr>
              <a:t>compact bone</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7166" name="Picture 30" descr="audio image blue">
            <a:hlinkClick r:id="" action="ppaction://noaction">
              <a:snd r:embed="rId12" name="34-compact bone.WAV"/>
            </a:hlinkClick>
          </p:cNvPr>
          <p:cNvPicPr>
            <a:picLocks noChangeAspect="1" noChangeArrowheads="1"/>
          </p:cNvPicPr>
          <p:nvPr/>
        </p:nvPicPr>
        <p:blipFill>
          <a:blip r:embed="rId13" cstate="print"/>
          <a:srcRect/>
          <a:stretch>
            <a:fillRect/>
          </a:stretch>
        </p:blipFill>
        <p:spPr bwMode="auto">
          <a:xfrm>
            <a:off x="5638800" y="2209800"/>
            <a:ext cx="381000" cy="381000"/>
          </a:xfrm>
          <a:prstGeom prst="rect">
            <a:avLst/>
          </a:prstGeom>
          <a:noFill/>
        </p:spPr>
      </p:pic>
      <p:pic>
        <p:nvPicPr>
          <p:cNvPr id="987167" name="Picture 3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64"/>
                                        </p:tgtEl>
                                        <p:attrNameLst>
                                          <p:attrName>style.visibility</p:attrName>
                                        </p:attrNameLst>
                                      </p:cBhvr>
                                      <p:to>
                                        <p:strVal val="visible"/>
                                      </p:to>
                                    </p:set>
                                    <p:animEffect transition="in" filter="box(out)">
                                      <p:cBhvr>
                                        <p:cTn id="7" dur="500"/>
                                        <p:tgtEl>
                                          <p:spTgt spid="9871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7166"/>
                                        </p:tgtEl>
                                        <p:attrNameLst>
                                          <p:attrName>style.visibility</p:attrName>
                                        </p:attrNameLst>
                                      </p:cBhvr>
                                      <p:to>
                                        <p:strVal val="visible"/>
                                      </p:to>
                                    </p:set>
                                    <p:animEffect transition="in" filter="box(out)">
                                      <p:cBhvr>
                                        <p:cTn id="12" dur="500"/>
                                        <p:tgtEl>
                                          <p:spTgt spid="98716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7143"/>
                                        </p:tgtEl>
                                        <p:attrNameLst>
                                          <p:attrName>style.visibility</p:attrName>
                                        </p:attrNameLst>
                                      </p:cBhvr>
                                      <p:to>
                                        <p:strVal val="visible"/>
                                      </p:to>
                                    </p:set>
                                    <p:animEffect transition="in" filter="box(out)">
                                      <p:cBhvr>
                                        <p:cTn id="16" dur="500"/>
                                        <p:tgtEl>
                                          <p:spTgt spid="987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6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318" name="Picture 30" descr="fig"/>
          <p:cNvPicPr>
            <a:picLocks noChangeAspect="1" noChangeArrowheads="1"/>
          </p:cNvPicPr>
          <p:nvPr/>
        </p:nvPicPr>
        <p:blipFill>
          <a:blip r:embed="rId2" cstate="print">
            <a:lum bright="21000" contrast="-45000"/>
          </a:blip>
          <a:srcRect/>
          <a:stretch>
            <a:fillRect/>
          </a:stretch>
        </p:blipFill>
        <p:spPr bwMode="auto">
          <a:xfrm>
            <a:off x="6415088" y="838200"/>
            <a:ext cx="1323975" cy="5105400"/>
          </a:xfrm>
          <a:prstGeom prst="rect">
            <a:avLst/>
          </a:prstGeom>
          <a:noFill/>
        </p:spPr>
      </p:pic>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829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829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457200" y="1676400"/>
            <a:ext cx="59436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Running the length of 		compact bone are tubular 		structures known as </a:t>
            </a:r>
            <a:r>
              <a:rPr lang="en-US" sz="3200" dirty="0" err="1">
                <a:solidFill>
                  <a:schemeClr val="tx1"/>
                </a:solidFill>
                <a:latin typeface="Times" charset="0"/>
              </a:rPr>
              <a:t>osteon</a:t>
            </a:r>
            <a:r>
              <a:rPr lang="en-US" sz="3200" dirty="0">
                <a:solidFill>
                  <a:schemeClr val="tx1"/>
                </a:solidFill>
                <a:latin typeface="Times" charset="0"/>
              </a:rPr>
              <a:t> 	or </a:t>
            </a:r>
            <a:r>
              <a:rPr lang="en-US" sz="3200" dirty="0" err="1">
                <a:solidFill>
                  <a:srgbClr val="FF0066"/>
                </a:solidFill>
                <a:latin typeface="Times" charset="0"/>
              </a:rPr>
              <a:t>Haversian</a:t>
            </a:r>
            <a:r>
              <a:rPr lang="en-US" sz="3200" dirty="0">
                <a:solidFill>
                  <a:schemeClr val="tx1"/>
                </a:solidFill>
                <a:latin typeface="Times" charset="0"/>
              </a:rPr>
              <a:t> (ha VER </a:t>
            </a:r>
            <a:r>
              <a:rPr lang="en-US" sz="3200" dirty="0" err="1">
                <a:solidFill>
                  <a:schemeClr val="tx1"/>
                </a:solidFill>
                <a:latin typeface="Times" charset="0"/>
              </a:rPr>
              <a:t>zhen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8300"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8303" name="Text Box 15"/>
          <p:cNvSpPr txBox="1">
            <a:spLocks noChangeArrowheads="1"/>
          </p:cNvSpPr>
          <p:nvPr/>
        </p:nvSpPr>
        <p:spPr bwMode="auto">
          <a:xfrm>
            <a:off x="457200" y="4137025"/>
            <a:ext cx="4572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Compact bone is made </a:t>
            </a:r>
            <a:r>
              <a:rPr lang="en-US" sz="3200" dirty="0" smtClean="0">
                <a:solidFill>
                  <a:schemeClr val="tx1"/>
                </a:solidFill>
                <a:latin typeface="Times" charset="0"/>
              </a:rPr>
              <a:t>up </a:t>
            </a:r>
            <a:r>
              <a:rPr lang="en-US" sz="3200" dirty="0">
                <a:solidFill>
                  <a:schemeClr val="tx1"/>
                </a:solidFill>
                <a:latin typeface="Times" charset="0"/>
              </a:rPr>
              <a:t>of repeating units of </a:t>
            </a:r>
            <a:r>
              <a:rPr lang="en-US" sz="3200" dirty="0" err="1" smtClean="0">
                <a:solidFill>
                  <a:schemeClr val="tx1"/>
                </a:solidFill>
                <a:latin typeface="Times" charset="0"/>
              </a:rPr>
              <a:t>osteon</a:t>
            </a:r>
            <a:r>
              <a:rPr lang="en-US" sz="3200" dirty="0" smtClean="0">
                <a:solidFill>
                  <a:schemeClr val="tx1"/>
                </a:solidFill>
                <a:latin typeface="Times" charset="0"/>
              </a:rPr>
              <a:t> </a:t>
            </a:r>
            <a:r>
              <a:rPr lang="en-US" sz="3200" dirty="0">
                <a:solidFill>
                  <a:schemeClr val="tx1"/>
                </a:solidFill>
                <a:latin typeface="Times" charset="0"/>
              </a:rPr>
              <a:t>systems.</a:t>
            </a:r>
            <a:endParaRPr lang="en-US" sz="3200" b="1" dirty="0">
              <a:solidFill>
                <a:schemeClr val="tx1"/>
              </a:solidFill>
              <a:latin typeface="Times" charset="0"/>
            </a:endParaRPr>
          </a:p>
        </p:txBody>
      </p:sp>
      <p:sp>
        <p:nvSpPr>
          <p:cNvPr id="908304" name="Text Box 16"/>
          <p:cNvSpPr txBox="1">
            <a:spLocks noChangeArrowheads="1"/>
          </p:cNvSpPr>
          <p:nvPr/>
        </p:nvSpPr>
        <p:spPr bwMode="auto">
          <a:xfrm>
            <a:off x="5567363"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08305" name="Text Box 17"/>
          <p:cNvSpPr txBox="1">
            <a:spLocks noChangeArrowheads="1"/>
          </p:cNvSpPr>
          <p:nvPr/>
        </p:nvSpPr>
        <p:spPr bwMode="auto">
          <a:xfrm>
            <a:off x="7315200"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08306" name="Text Box 18"/>
          <p:cNvSpPr txBox="1">
            <a:spLocks noChangeArrowheads="1"/>
          </p:cNvSpPr>
          <p:nvPr/>
        </p:nvSpPr>
        <p:spPr bwMode="auto">
          <a:xfrm>
            <a:off x="7343775" y="3348038"/>
            <a:ext cx="1371600" cy="7127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Compact</a:t>
            </a:r>
          </a:p>
          <a:p>
            <a:pPr>
              <a:lnSpc>
                <a:spcPct val="40000"/>
              </a:lnSpc>
              <a:tabLst>
                <a:tab pos="228600" algn="l"/>
                <a:tab pos="1943100" algn="l"/>
              </a:tabLst>
            </a:pPr>
            <a:r>
              <a:rPr lang="en-US" sz="2400" b="1" i="1">
                <a:solidFill>
                  <a:schemeClr val="tx1"/>
                </a:solidFill>
                <a:latin typeface="Times" charset="0"/>
              </a:rPr>
              <a:t>bone</a:t>
            </a:r>
          </a:p>
        </p:txBody>
      </p:sp>
      <p:sp>
        <p:nvSpPr>
          <p:cNvPr id="908307" name="Text Box 19"/>
          <p:cNvSpPr txBox="1">
            <a:spLocks noChangeArrowheads="1"/>
          </p:cNvSpPr>
          <p:nvPr/>
        </p:nvSpPr>
        <p:spPr bwMode="auto">
          <a:xfrm>
            <a:off x="7162800"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08308" name="Text Box 20"/>
          <p:cNvSpPr txBox="1">
            <a:spLocks noChangeArrowheads="1"/>
          </p:cNvSpPr>
          <p:nvPr/>
        </p:nvSpPr>
        <p:spPr bwMode="auto">
          <a:xfrm>
            <a:off x="7419975"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08309" name="Text Box 21"/>
          <p:cNvSpPr txBox="1">
            <a:spLocks noChangeArrowheads="1"/>
          </p:cNvSpPr>
          <p:nvPr/>
        </p:nvSpPr>
        <p:spPr bwMode="auto">
          <a:xfrm>
            <a:off x="5386388"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08310" name="Line 22"/>
          <p:cNvSpPr>
            <a:spLocks noChangeShapeType="1"/>
          </p:cNvSpPr>
          <p:nvPr/>
        </p:nvSpPr>
        <p:spPr bwMode="auto">
          <a:xfrm flipV="1">
            <a:off x="6453188"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08311" name="Line 23"/>
          <p:cNvSpPr>
            <a:spLocks noChangeShapeType="1"/>
          </p:cNvSpPr>
          <p:nvPr/>
        </p:nvSpPr>
        <p:spPr bwMode="auto">
          <a:xfrm flipV="1">
            <a:off x="7315200"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08314" name="Line 26"/>
          <p:cNvSpPr>
            <a:spLocks noChangeShapeType="1"/>
          </p:cNvSpPr>
          <p:nvPr/>
        </p:nvSpPr>
        <p:spPr bwMode="auto">
          <a:xfrm flipH="1">
            <a:off x="6477000"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5" name="Line 27"/>
          <p:cNvSpPr>
            <a:spLocks noChangeShapeType="1"/>
          </p:cNvSpPr>
          <p:nvPr/>
        </p:nvSpPr>
        <p:spPr bwMode="auto">
          <a:xfrm flipV="1">
            <a:off x="6996113"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08316" name="Line 28"/>
          <p:cNvSpPr>
            <a:spLocks noChangeShapeType="1"/>
          </p:cNvSpPr>
          <p:nvPr/>
        </p:nvSpPr>
        <p:spPr bwMode="auto">
          <a:xfrm>
            <a:off x="7086600"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7" name="Line 29"/>
          <p:cNvSpPr>
            <a:spLocks noChangeShapeType="1"/>
          </p:cNvSpPr>
          <p:nvPr/>
        </p:nvSpPr>
        <p:spPr bwMode="auto">
          <a:xfrm flipH="1">
            <a:off x="7143750"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08319" name="Picture 31" descr="audio image blue">
            <a:hlinkClick r:id="" action="ppaction://noaction">
              <a:snd r:embed="rId12" name="34-haversian.WAV"/>
            </a:hlinkClick>
          </p:cNvPr>
          <p:cNvPicPr>
            <a:picLocks noChangeAspect="1" noChangeArrowheads="1"/>
          </p:cNvPicPr>
          <p:nvPr/>
        </p:nvPicPr>
        <p:blipFill>
          <a:blip r:embed="rId13" cstate="print"/>
          <a:srcRect/>
          <a:stretch>
            <a:fillRect/>
          </a:stretch>
        </p:blipFill>
        <p:spPr bwMode="auto">
          <a:xfrm>
            <a:off x="2209800" y="3505200"/>
            <a:ext cx="381000" cy="381000"/>
          </a:xfrm>
          <a:prstGeom prst="rect">
            <a:avLst/>
          </a:prstGeom>
          <a:noFill/>
        </p:spPr>
      </p:pic>
      <p:pic>
        <p:nvPicPr>
          <p:cNvPr id="908320" name="Picture 3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8321" name="Text Box 33"/>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297"/>
                                        </p:tgtEl>
                                        <p:attrNameLst>
                                          <p:attrName>style.visibility</p:attrName>
                                        </p:attrNameLst>
                                      </p:cBhvr>
                                      <p:to>
                                        <p:strVal val="visible"/>
                                      </p:to>
                                    </p:set>
                                    <p:animEffect transition="in" filter="box(out)">
                                      <p:cBhvr>
                                        <p:cTn id="7" dur="500"/>
                                        <p:tgtEl>
                                          <p:spTgt spid="9082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8319"/>
                                        </p:tgtEl>
                                        <p:attrNameLst>
                                          <p:attrName>style.visibility</p:attrName>
                                        </p:attrNameLst>
                                      </p:cBhvr>
                                      <p:to>
                                        <p:strVal val="visible"/>
                                      </p:to>
                                    </p:set>
                                    <p:animEffect transition="in" filter="box(out)">
                                      <p:cBhvr>
                                        <p:cTn id="12" dur="500"/>
                                        <p:tgtEl>
                                          <p:spTgt spid="9083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8303"/>
                                        </p:tgtEl>
                                        <p:attrNameLst>
                                          <p:attrName>style.visibility</p:attrName>
                                        </p:attrNameLst>
                                      </p:cBhvr>
                                      <p:to>
                                        <p:strVal val="visible"/>
                                      </p:to>
                                    </p:set>
                                    <p:animEffect transition="in" filter="box(out)">
                                      <p:cBhvr>
                                        <p:cTn id="17" dur="500"/>
                                        <p:tgtEl>
                                          <p:spTgt spid="9083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8295"/>
                                        </p:tgtEl>
                                        <p:attrNameLst>
                                          <p:attrName>style.visibility</p:attrName>
                                        </p:attrNameLst>
                                      </p:cBhvr>
                                      <p:to>
                                        <p:strVal val="visible"/>
                                      </p:to>
                                    </p:set>
                                    <p:animEffect transition="in" filter="box(out)">
                                      <p:cBhvr>
                                        <p:cTn id="21"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P spid="90830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 5/13</a:t>
            </a:r>
            <a:endParaRPr lang="en-US" dirty="0"/>
          </a:p>
        </p:txBody>
      </p:sp>
      <p:sp>
        <p:nvSpPr>
          <p:cNvPr id="3" name="Content Placeholder 2"/>
          <p:cNvSpPr>
            <a:spLocks noGrp="1"/>
          </p:cNvSpPr>
          <p:nvPr>
            <p:ph idx="1"/>
          </p:nvPr>
        </p:nvSpPr>
        <p:spPr/>
        <p:txBody>
          <a:bodyPr/>
          <a:lstStyle/>
          <a:p>
            <a:r>
              <a:rPr lang="en-US" dirty="0" smtClean="0"/>
              <a:t>WU</a:t>
            </a:r>
          </a:p>
          <a:p>
            <a:r>
              <a:rPr lang="en-US" dirty="0" smtClean="0"/>
              <a:t>Distraction/ Reaction Lab slide 101</a:t>
            </a:r>
          </a:p>
          <a:p>
            <a:r>
              <a:rPr lang="en-US" dirty="0" smtClean="0"/>
              <a:t>Or </a:t>
            </a:r>
            <a:r>
              <a:rPr lang="en-US" dirty="0" err="1" smtClean="0"/>
              <a:t>PhET</a:t>
            </a:r>
            <a:r>
              <a:rPr lang="en-US" dirty="0" smtClean="0"/>
              <a:t> – Digestive system</a:t>
            </a:r>
          </a:p>
          <a:p>
            <a:r>
              <a:rPr lang="en-US" dirty="0" smtClean="0"/>
              <a:t>CM CH 35</a:t>
            </a:r>
          </a:p>
          <a:p>
            <a:r>
              <a:rPr lang="en-US" dirty="0" smtClean="0"/>
              <a:t>Foldable – Digestive System slide 104</a:t>
            </a:r>
          </a:p>
          <a:p>
            <a:r>
              <a:rPr lang="en-US" dirty="0" smtClean="0"/>
              <a:t>Measuring BMI</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46" name="Picture 34" descr="fig"/>
          <p:cNvPicPr>
            <a:picLocks noChangeAspect="1" noChangeArrowheads="1"/>
          </p:cNvPicPr>
          <p:nvPr/>
        </p:nvPicPr>
        <p:blipFill>
          <a:blip r:embed="rId3" cstate="print">
            <a:lum bright="35000"/>
          </a:blip>
          <a:srcRect/>
          <a:stretch>
            <a:fillRect/>
          </a:stretch>
        </p:blipFill>
        <p:spPr bwMode="auto">
          <a:xfrm>
            <a:off x="4929188" y="1685925"/>
            <a:ext cx="3454400" cy="3605213"/>
          </a:xfrm>
          <a:prstGeom prst="rect">
            <a:avLst/>
          </a:prstGeom>
          <a:noFill/>
        </p:spPr>
      </p:pic>
      <p:sp>
        <p:nvSpPr>
          <p:cNvPr id="9093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dirty="0"/>
              <a:t>Section 34.2 Summary– pages 899-904</a:t>
            </a:r>
          </a:p>
        </p:txBody>
      </p:sp>
      <p:pic>
        <p:nvPicPr>
          <p:cNvPr id="90931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931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931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931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931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0932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09321" name="Text Box 9"/>
          <p:cNvSpPr txBox="1">
            <a:spLocks noChangeArrowheads="1"/>
          </p:cNvSpPr>
          <p:nvPr/>
        </p:nvSpPr>
        <p:spPr bwMode="auto">
          <a:xfrm>
            <a:off x="0" y="1870075"/>
            <a:ext cx="47244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Living bone cells, or </a:t>
            </a:r>
            <a:r>
              <a:rPr lang="en-US" sz="3200" dirty="0" err="1">
                <a:solidFill>
                  <a:srgbClr val="FF0066"/>
                </a:solidFill>
                <a:latin typeface="Times" charset="0"/>
              </a:rPr>
              <a:t>osteocytes</a:t>
            </a:r>
            <a:r>
              <a:rPr lang="en-US" sz="3200" dirty="0">
                <a:solidFill>
                  <a:schemeClr val="tx1"/>
                </a:solidFill>
                <a:latin typeface="Times" charset="0"/>
              </a:rPr>
              <a:t> (AHS tee oh </a:t>
            </a:r>
            <a:r>
              <a:rPr lang="en-US" sz="3200" dirty="0" err="1">
                <a:solidFill>
                  <a:schemeClr val="tx1"/>
                </a:solidFill>
                <a:latin typeface="Times" charset="0"/>
              </a:rPr>
              <a:t>sitz</a:t>
            </a:r>
            <a:r>
              <a:rPr lang="en-US" sz="3200" dirty="0">
                <a:solidFill>
                  <a:schemeClr val="tx1"/>
                </a:solidFill>
                <a:latin typeface="Times" charset="0"/>
              </a:rPr>
              <a:t>), receive oxygen and nutrients from small blood vessels running within the </a:t>
            </a:r>
            <a:r>
              <a:rPr lang="en-US" sz="3200" dirty="0" err="1">
                <a:solidFill>
                  <a:schemeClr val="tx1"/>
                </a:solidFill>
                <a:latin typeface="Times" charset="0"/>
              </a:rPr>
              <a:t>osteon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932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09327" name="Text Box 15"/>
          <p:cNvSpPr txBox="1">
            <a:spLocks noChangeArrowheads="1"/>
          </p:cNvSpPr>
          <p:nvPr/>
        </p:nvSpPr>
        <p:spPr bwMode="auto">
          <a:xfrm>
            <a:off x="4576763" y="1560513"/>
            <a:ext cx="17526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Capillary</a:t>
            </a:r>
          </a:p>
        </p:txBody>
      </p:sp>
      <p:sp>
        <p:nvSpPr>
          <p:cNvPr id="909328" name="Text Box 16"/>
          <p:cNvSpPr txBox="1">
            <a:spLocks noChangeArrowheads="1"/>
          </p:cNvSpPr>
          <p:nvPr/>
        </p:nvSpPr>
        <p:spPr bwMode="auto">
          <a:xfrm>
            <a:off x="6781800" y="1219200"/>
            <a:ext cx="1371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Osteon systems</a:t>
            </a:r>
          </a:p>
        </p:txBody>
      </p:sp>
      <p:sp>
        <p:nvSpPr>
          <p:cNvPr id="909329" name="Text Box 17"/>
          <p:cNvSpPr txBox="1">
            <a:spLocks noChangeArrowheads="1"/>
          </p:cNvSpPr>
          <p:nvPr/>
        </p:nvSpPr>
        <p:spPr bwMode="auto">
          <a:xfrm>
            <a:off x="8091488" y="4489450"/>
            <a:ext cx="8382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Vein</a:t>
            </a:r>
          </a:p>
        </p:txBody>
      </p:sp>
      <p:sp>
        <p:nvSpPr>
          <p:cNvPr id="909330" name="Text Box 18"/>
          <p:cNvSpPr txBox="1">
            <a:spLocks noChangeArrowheads="1"/>
          </p:cNvSpPr>
          <p:nvPr/>
        </p:nvSpPr>
        <p:spPr bwMode="auto">
          <a:xfrm>
            <a:off x="6553200" y="4656138"/>
            <a:ext cx="1647825"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Artery</a:t>
            </a:r>
          </a:p>
        </p:txBody>
      </p:sp>
      <p:sp>
        <p:nvSpPr>
          <p:cNvPr id="909331" name="Text Box 19"/>
          <p:cNvSpPr txBox="1">
            <a:spLocks noChangeArrowheads="1"/>
          </p:cNvSpPr>
          <p:nvPr/>
        </p:nvSpPr>
        <p:spPr bwMode="auto">
          <a:xfrm>
            <a:off x="3657600" y="4813300"/>
            <a:ext cx="1752600"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Spongy bone</a:t>
            </a:r>
          </a:p>
        </p:txBody>
      </p:sp>
      <p:sp>
        <p:nvSpPr>
          <p:cNvPr id="909332" name="Line 20"/>
          <p:cNvSpPr>
            <a:spLocks noChangeShapeType="1"/>
          </p:cNvSpPr>
          <p:nvPr/>
        </p:nvSpPr>
        <p:spPr bwMode="auto">
          <a:xfrm flipV="1">
            <a:off x="5029200" y="4495800"/>
            <a:ext cx="533400" cy="381000"/>
          </a:xfrm>
          <a:prstGeom prst="line">
            <a:avLst/>
          </a:prstGeom>
          <a:noFill/>
          <a:ln w="25400">
            <a:solidFill>
              <a:schemeClr val="tx1"/>
            </a:solidFill>
            <a:round/>
            <a:headEnd/>
            <a:tailEnd/>
          </a:ln>
          <a:effectLst/>
        </p:spPr>
        <p:txBody>
          <a:bodyPr anchor="ctr">
            <a:spAutoFit/>
          </a:bodyPr>
          <a:lstStyle/>
          <a:p>
            <a:endParaRPr lang="en-US"/>
          </a:p>
        </p:txBody>
      </p:sp>
      <p:sp>
        <p:nvSpPr>
          <p:cNvPr id="909333" name="Line 21"/>
          <p:cNvSpPr>
            <a:spLocks noChangeShapeType="1"/>
          </p:cNvSpPr>
          <p:nvPr/>
        </p:nvSpPr>
        <p:spPr bwMode="auto">
          <a:xfrm>
            <a:off x="5900738" y="1795463"/>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34" name="Line 22"/>
          <p:cNvSpPr>
            <a:spLocks noChangeShapeType="1"/>
          </p:cNvSpPr>
          <p:nvPr/>
        </p:nvSpPr>
        <p:spPr bwMode="auto">
          <a:xfrm flipH="1">
            <a:off x="6238875" y="1966913"/>
            <a:ext cx="838200" cy="685800"/>
          </a:xfrm>
          <a:prstGeom prst="line">
            <a:avLst/>
          </a:prstGeom>
          <a:noFill/>
          <a:ln w="25400">
            <a:solidFill>
              <a:schemeClr val="tx1"/>
            </a:solidFill>
            <a:round/>
            <a:headEnd/>
            <a:tailEnd/>
          </a:ln>
          <a:effectLst/>
        </p:spPr>
        <p:txBody>
          <a:bodyPr anchor="ctr">
            <a:spAutoFit/>
          </a:bodyPr>
          <a:lstStyle/>
          <a:p>
            <a:endParaRPr lang="en-US"/>
          </a:p>
        </p:txBody>
      </p:sp>
      <p:sp>
        <p:nvSpPr>
          <p:cNvPr id="909337" name="Line 25"/>
          <p:cNvSpPr>
            <a:spLocks noChangeShapeType="1"/>
          </p:cNvSpPr>
          <p:nvPr/>
        </p:nvSpPr>
        <p:spPr bwMode="auto">
          <a:xfrm flipV="1">
            <a:off x="6553200" y="248602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8" name="Line 26"/>
          <p:cNvSpPr>
            <a:spLocks noChangeShapeType="1"/>
          </p:cNvSpPr>
          <p:nvPr/>
        </p:nvSpPr>
        <p:spPr bwMode="auto">
          <a:xfrm flipV="1">
            <a:off x="7300913" y="2481263"/>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9" name="Line 27"/>
          <p:cNvSpPr>
            <a:spLocks noChangeShapeType="1"/>
          </p:cNvSpPr>
          <p:nvPr/>
        </p:nvSpPr>
        <p:spPr bwMode="auto">
          <a:xfrm flipH="1">
            <a:off x="6553200" y="2486025"/>
            <a:ext cx="7620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43" name="Line 31"/>
          <p:cNvSpPr>
            <a:spLocks noChangeShapeType="1"/>
          </p:cNvSpPr>
          <p:nvPr/>
        </p:nvSpPr>
        <p:spPr bwMode="auto">
          <a:xfrm flipH="1">
            <a:off x="6919913" y="1966913"/>
            <a:ext cx="152400" cy="533400"/>
          </a:xfrm>
          <a:prstGeom prst="line">
            <a:avLst/>
          </a:prstGeom>
          <a:noFill/>
          <a:ln w="25400">
            <a:solidFill>
              <a:schemeClr val="tx1"/>
            </a:solidFill>
            <a:round/>
            <a:headEnd/>
            <a:tailEnd/>
          </a:ln>
          <a:effectLst/>
        </p:spPr>
        <p:txBody>
          <a:bodyPr anchor="ctr">
            <a:spAutoFit/>
          </a:bodyPr>
          <a:lstStyle/>
          <a:p>
            <a:endParaRPr lang="en-US"/>
          </a:p>
        </p:txBody>
      </p:sp>
      <p:sp>
        <p:nvSpPr>
          <p:cNvPr id="909344" name="Line 32"/>
          <p:cNvSpPr>
            <a:spLocks noChangeShapeType="1"/>
          </p:cNvSpPr>
          <p:nvPr/>
        </p:nvSpPr>
        <p:spPr bwMode="auto">
          <a:xfrm>
            <a:off x="8181975" y="4314825"/>
            <a:ext cx="304800" cy="228600"/>
          </a:xfrm>
          <a:prstGeom prst="line">
            <a:avLst/>
          </a:prstGeom>
          <a:noFill/>
          <a:ln w="25400">
            <a:solidFill>
              <a:schemeClr val="tx1"/>
            </a:solidFill>
            <a:round/>
            <a:headEnd/>
            <a:tailEnd/>
          </a:ln>
          <a:effectLst/>
        </p:spPr>
        <p:txBody>
          <a:bodyPr wrap="none" anchor="ctr">
            <a:spAutoFit/>
          </a:bodyPr>
          <a:lstStyle/>
          <a:p>
            <a:endParaRPr lang="en-US"/>
          </a:p>
        </p:txBody>
      </p:sp>
      <p:sp>
        <p:nvSpPr>
          <p:cNvPr id="909345" name="Line 33"/>
          <p:cNvSpPr>
            <a:spLocks noChangeShapeType="1"/>
          </p:cNvSpPr>
          <p:nvPr/>
        </p:nvSpPr>
        <p:spPr bwMode="auto">
          <a:xfrm flipH="1">
            <a:off x="7786688" y="4357688"/>
            <a:ext cx="228600" cy="381000"/>
          </a:xfrm>
          <a:prstGeom prst="line">
            <a:avLst/>
          </a:prstGeom>
          <a:noFill/>
          <a:ln w="25400">
            <a:solidFill>
              <a:schemeClr val="tx1"/>
            </a:solidFill>
            <a:round/>
            <a:headEnd/>
            <a:tailEnd/>
          </a:ln>
          <a:effectLst/>
        </p:spPr>
        <p:txBody>
          <a:bodyPr wrap="none" anchor="ctr">
            <a:spAutoFit/>
          </a:bodyPr>
          <a:lstStyle/>
          <a:p>
            <a:endParaRPr lang="en-US"/>
          </a:p>
        </p:txBody>
      </p:sp>
      <p:pic>
        <p:nvPicPr>
          <p:cNvPr id="909347" name="Picture 35" descr="audio image blue">
            <a:hlinkClick r:id="" action="ppaction://noaction">
              <a:snd r:embed="rId13" name="34-55.WAV"/>
            </a:hlinkClick>
          </p:cNvPr>
          <p:cNvPicPr>
            <a:picLocks noChangeAspect="1" noChangeArrowheads="1"/>
          </p:cNvPicPr>
          <p:nvPr/>
        </p:nvPicPr>
        <p:blipFill>
          <a:blip r:embed="rId14" cstate="print"/>
          <a:srcRect/>
          <a:stretch>
            <a:fillRect/>
          </a:stretch>
        </p:blipFill>
        <p:spPr bwMode="auto">
          <a:xfrm>
            <a:off x="2057400" y="4953000"/>
            <a:ext cx="381000" cy="381000"/>
          </a:xfrm>
          <a:prstGeom prst="rect">
            <a:avLst/>
          </a:prstGeom>
          <a:noFill/>
        </p:spPr>
      </p:pic>
      <p:pic>
        <p:nvPicPr>
          <p:cNvPr id="909348" name="Picture 36"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09349" name="Text Box 37"/>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1"/>
                                        </p:tgtEl>
                                        <p:attrNameLst>
                                          <p:attrName>style.visibility</p:attrName>
                                        </p:attrNameLst>
                                      </p:cBhvr>
                                      <p:to>
                                        <p:strVal val="visible"/>
                                      </p:to>
                                    </p:set>
                                    <p:animEffect transition="in" filter="box(out)">
                                      <p:cBhvr>
                                        <p:cTn id="7" dur="500"/>
                                        <p:tgtEl>
                                          <p:spTgt spid="9093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9347"/>
                                        </p:tgtEl>
                                        <p:attrNameLst>
                                          <p:attrName>style.visibility</p:attrName>
                                        </p:attrNameLst>
                                      </p:cBhvr>
                                      <p:to>
                                        <p:strVal val="visible"/>
                                      </p:to>
                                    </p:set>
                                    <p:animEffect transition="in" filter="box(out)">
                                      <p:cBhvr>
                                        <p:cTn id="11" dur="500"/>
                                        <p:tgtEl>
                                          <p:spTgt spid="90934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9319"/>
                                        </p:tgtEl>
                                        <p:attrNameLst>
                                          <p:attrName>style.visibility</p:attrName>
                                        </p:attrNameLst>
                                      </p:cBhvr>
                                      <p:to>
                                        <p:strVal val="visible"/>
                                      </p:to>
                                    </p:set>
                                    <p:animEffect transition="in" filter="box(out)">
                                      <p:cBhvr>
                                        <p:cTn id="15" dur="500"/>
                                        <p:tgtEl>
                                          <p:spTgt spid="90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0" y="2212975"/>
            <a:ext cx="5486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Compact bone surrounds 	</a:t>
            </a:r>
            <a:r>
              <a:rPr lang="en-US" sz="3200" dirty="0" smtClean="0">
                <a:solidFill>
                  <a:schemeClr val="tx1"/>
                </a:solidFill>
                <a:latin typeface="Times" charset="0"/>
              </a:rPr>
              <a:t>less </a:t>
            </a:r>
            <a:r>
              <a:rPr lang="en-US" sz="3200" dirty="0">
                <a:solidFill>
                  <a:schemeClr val="tx1"/>
                </a:solidFill>
                <a:latin typeface="Times" charset="0"/>
              </a:rPr>
              <a:t>dense bone known as 	</a:t>
            </a:r>
            <a:r>
              <a:rPr lang="en-US" sz="3200" dirty="0" smtClean="0">
                <a:solidFill>
                  <a:srgbClr val="FF0066"/>
                </a:solidFill>
                <a:latin typeface="Times" charset="0"/>
              </a:rPr>
              <a:t>spongy </a:t>
            </a:r>
            <a:r>
              <a:rPr lang="en-US" sz="3200" dirty="0">
                <a:solidFill>
                  <a:srgbClr val="FF0066"/>
                </a:solidFill>
                <a:latin typeface="Times" charset="0"/>
              </a:rPr>
              <a:t>bone</a:t>
            </a:r>
            <a:r>
              <a:rPr lang="en-US" sz="3200" dirty="0">
                <a:solidFill>
                  <a:schemeClr val="tx1"/>
                </a:solidFill>
                <a:latin typeface="Times" charset="0"/>
              </a:rPr>
              <a:t> because, like 	a sponge, it contains many 	holes and spaces.</a:t>
            </a:r>
            <a:endParaRPr lang="en-US" sz="3200" b="1" dirty="0">
              <a:solidFill>
                <a:schemeClr val="tx1"/>
              </a:solidFill>
              <a:latin typeface="Times" charset="0"/>
            </a:endParaRPr>
          </a:p>
        </p:txBody>
      </p:sp>
      <p:pic>
        <p:nvPicPr>
          <p:cNvPr id="91034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pic>
        <p:nvPicPr>
          <p:cNvPr id="910362" name="Picture 26" descr="fig"/>
          <p:cNvPicPr>
            <a:picLocks noChangeAspect="1" noChangeArrowheads="1"/>
          </p:cNvPicPr>
          <p:nvPr/>
        </p:nvPicPr>
        <p:blipFill>
          <a:blip r:embed="rId11" cstate="print">
            <a:lum bright="20000"/>
          </a:blip>
          <a:srcRect/>
          <a:stretch>
            <a:fillRect/>
          </a:stretch>
        </p:blipFill>
        <p:spPr bwMode="auto">
          <a:xfrm>
            <a:off x="6386513" y="838200"/>
            <a:ext cx="1323975" cy="5105400"/>
          </a:xfrm>
          <a:prstGeom prst="rect">
            <a:avLst/>
          </a:prstGeom>
          <a:noFill/>
        </p:spPr>
      </p:pic>
      <p:sp>
        <p:nvSpPr>
          <p:cNvPr id="910363" name="Text Box 27"/>
          <p:cNvSpPr txBox="1">
            <a:spLocks noChangeArrowheads="1"/>
          </p:cNvSpPr>
          <p:nvPr/>
        </p:nvSpPr>
        <p:spPr bwMode="auto">
          <a:xfrm>
            <a:off x="5538788"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10364" name="Text Box 28"/>
          <p:cNvSpPr txBox="1">
            <a:spLocks noChangeArrowheads="1"/>
          </p:cNvSpPr>
          <p:nvPr/>
        </p:nvSpPr>
        <p:spPr bwMode="auto">
          <a:xfrm>
            <a:off x="7286625"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10365" name="Text Box 29"/>
          <p:cNvSpPr txBox="1">
            <a:spLocks noChangeArrowheads="1"/>
          </p:cNvSpPr>
          <p:nvPr/>
        </p:nvSpPr>
        <p:spPr bwMode="auto">
          <a:xfrm>
            <a:off x="7315200" y="3348038"/>
            <a:ext cx="1828800" cy="6093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Compact</a:t>
            </a:r>
          </a:p>
          <a:p>
            <a:pPr>
              <a:lnSpc>
                <a:spcPct val="40000"/>
              </a:lnSpc>
              <a:tabLst>
                <a:tab pos="228600" algn="l"/>
                <a:tab pos="1943100" algn="l"/>
              </a:tabLst>
            </a:pPr>
            <a:r>
              <a:rPr lang="en-US" sz="2400" b="1" i="1" dirty="0">
                <a:solidFill>
                  <a:schemeClr val="tx1"/>
                </a:solidFill>
                <a:latin typeface="Times" charset="0"/>
              </a:rPr>
              <a:t>bone</a:t>
            </a:r>
          </a:p>
        </p:txBody>
      </p:sp>
      <p:sp>
        <p:nvSpPr>
          <p:cNvPr id="910366" name="Text Box 30"/>
          <p:cNvSpPr txBox="1">
            <a:spLocks noChangeArrowheads="1"/>
          </p:cNvSpPr>
          <p:nvPr/>
        </p:nvSpPr>
        <p:spPr bwMode="auto">
          <a:xfrm>
            <a:off x="7134225"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10367" name="Text Box 31"/>
          <p:cNvSpPr txBox="1">
            <a:spLocks noChangeArrowheads="1"/>
          </p:cNvSpPr>
          <p:nvPr/>
        </p:nvSpPr>
        <p:spPr bwMode="auto">
          <a:xfrm>
            <a:off x="7391400"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10368" name="Text Box 32"/>
          <p:cNvSpPr txBox="1">
            <a:spLocks noChangeArrowheads="1"/>
          </p:cNvSpPr>
          <p:nvPr/>
        </p:nvSpPr>
        <p:spPr bwMode="auto">
          <a:xfrm>
            <a:off x="5357813"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10369" name="Line 33"/>
          <p:cNvSpPr>
            <a:spLocks noChangeShapeType="1"/>
          </p:cNvSpPr>
          <p:nvPr/>
        </p:nvSpPr>
        <p:spPr bwMode="auto">
          <a:xfrm flipV="1">
            <a:off x="6424613"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10370" name="Line 34"/>
          <p:cNvSpPr>
            <a:spLocks noChangeShapeType="1"/>
          </p:cNvSpPr>
          <p:nvPr/>
        </p:nvSpPr>
        <p:spPr bwMode="auto">
          <a:xfrm flipV="1">
            <a:off x="7286625"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10371" name="Line 35"/>
          <p:cNvSpPr>
            <a:spLocks noChangeShapeType="1"/>
          </p:cNvSpPr>
          <p:nvPr/>
        </p:nvSpPr>
        <p:spPr bwMode="auto">
          <a:xfrm flipH="1">
            <a:off x="6448425"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2" name="Line 36"/>
          <p:cNvSpPr>
            <a:spLocks noChangeShapeType="1"/>
          </p:cNvSpPr>
          <p:nvPr/>
        </p:nvSpPr>
        <p:spPr bwMode="auto">
          <a:xfrm flipV="1">
            <a:off x="6967538"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10373" name="Line 37"/>
          <p:cNvSpPr>
            <a:spLocks noChangeShapeType="1"/>
          </p:cNvSpPr>
          <p:nvPr/>
        </p:nvSpPr>
        <p:spPr bwMode="auto">
          <a:xfrm>
            <a:off x="7058025"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4" name="Line 38"/>
          <p:cNvSpPr>
            <a:spLocks noChangeShapeType="1"/>
          </p:cNvSpPr>
          <p:nvPr/>
        </p:nvSpPr>
        <p:spPr bwMode="auto">
          <a:xfrm flipH="1">
            <a:off x="7115175"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10375" name="Picture 39" descr="audio image blue">
            <a:hlinkClick r:id="" action="ppaction://noaction">
              <a:snd r:embed="rId12" name="34-spongy.WAV"/>
            </a:hlinkClick>
          </p:cNvPr>
          <p:cNvPicPr>
            <a:picLocks noChangeAspect="1" noChangeArrowheads="1"/>
          </p:cNvPicPr>
          <p:nvPr/>
        </p:nvPicPr>
        <p:blipFill>
          <a:blip r:embed="rId13" cstate="print"/>
          <a:srcRect/>
          <a:stretch>
            <a:fillRect/>
          </a:stretch>
        </p:blipFill>
        <p:spPr bwMode="auto">
          <a:xfrm>
            <a:off x="3733800" y="4267200"/>
            <a:ext cx="381000" cy="381000"/>
          </a:xfrm>
          <a:prstGeom prst="rect">
            <a:avLst/>
          </a:prstGeom>
          <a:noFill/>
        </p:spPr>
      </p:pic>
      <p:pic>
        <p:nvPicPr>
          <p:cNvPr id="910376" name="Picture 40"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10377" name="Text Box 41"/>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75"/>
                                        </p:tgtEl>
                                        <p:attrNameLst>
                                          <p:attrName>style.visibility</p:attrName>
                                        </p:attrNameLst>
                                      </p:cBhvr>
                                      <p:to>
                                        <p:strVal val="visible"/>
                                      </p:to>
                                    </p:set>
                                    <p:animEffect transition="in" filter="box(out)">
                                      <p:cBhvr>
                                        <p:cTn id="12" dur="500"/>
                                        <p:tgtEl>
                                          <p:spTgt spid="91037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0343"/>
                                        </p:tgtEl>
                                        <p:attrNameLst>
                                          <p:attrName>style.visibility</p:attrName>
                                        </p:attrNameLst>
                                      </p:cBhvr>
                                      <p:to>
                                        <p:strVal val="visible"/>
                                      </p:to>
                                    </p:set>
                                    <p:animEffect transition="in" filter="box(out)">
                                      <p:cBhvr>
                                        <p:cTn id="16"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341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341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341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341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1341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Your bones grow in both length and diameter.</a:t>
            </a:r>
            <a:endParaRPr lang="en-US" sz="3200" b="1" dirty="0">
              <a:solidFill>
                <a:schemeClr val="tx1"/>
              </a:solidFill>
              <a:latin typeface="Times" charset="0"/>
            </a:endParaRPr>
          </a:p>
        </p:txBody>
      </p:sp>
      <p:sp>
        <p:nvSpPr>
          <p:cNvPr id="913418" name="Text Box 10"/>
          <p:cNvSpPr txBox="1">
            <a:spLocks noChangeArrowheads="1"/>
          </p:cNvSpPr>
          <p:nvPr/>
        </p:nvSpPr>
        <p:spPr bwMode="auto">
          <a:xfrm>
            <a:off x="590550" y="1012825"/>
            <a:ext cx="268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growth</a:t>
            </a:r>
          </a:p>
        </p:txBody>
      </p:sp>
      <p:pic>
        <p:nvPicPr>
          <p:cNvPr id="913420"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13421" name="Text Box 13"/>
          <p:cNvSpPr txBox="1">
            <a:spLocks noChangeArrowheads="1"/>
          </p:cNvSpPr>
          <p:nvPr/>
        </p:nvSpPr>
        <p:spPr bwMode="auto">
          <a:xfrm>
            <a:off x="609600" y="2460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length occurs at the ends of bones 	in cartilage plates.</a:t>
            </a:r>
            <a:endParaRPr lang="en-US" sz="3200" b="1" dirty="0">
              <a:solidFill>
                <a:schemeClr val="tx1"/>
              </a:solidFill>
              <a:latin typeface="Times" charset="0"/>
            </a:endParaRPr>
          </a:p>
        </p:txBody>
      </p:sp>
      <p:sp>
        <p:nvSpPr>
          <p:cNvPr id="913422" name="Text Box 14"/>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diameter occurs on the outer 		surface of the bone.</a:t>
            </a:r>
            <a:endParaRPr lang="en-US" sz="3200" b="1" dirty="0">
              <a:solidFill>
                <a:schemeClr val="tx1"/>
              </a:solidFill>
              <a:latin typeface="Times" charset="0"/>
            </a:endParaRPr>
          </a:p>
        </p:txBody>
      </p:sp>
      <p:sp>
        <p:nvSpPr>
          <p:cNvPr id="913423" name="Text Box 15"/>
          <p:cNvSpPr txBox="1">
            <a:spLocks noChangeArrowheads="1"/>
          </p:cNvSpPr>
          <p:nvPr/>
        </p:nvSpPr>
        <p:spPr bwMode="auto">
          <a:xfrm>
            <a:off x="762000" y="4724400"/>
            <a:ext cx="8382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growth stops, bone-forming cells are 	</a:t>
            </a:r>
            <a:r>
              <a:rPr lang="en-US" sz="3200" dirty="0" smtClean="0">
                <a:solidFill>
                  <a:schemeClr val="tx1"/>
                </a:solidFill>
                <a:latin typeface="Times" charset="0"/>
              </a:rPr>
              <a:t>involved </a:t>
            </a:r>
            <a:r>
              <a:rPr lang="en-US" sz="3200" dirty="0">
                <a:solidFill>
                  <a:schemeClr val="tx1"/>
                </a:solidFill>
                <a:latin typeface="Times" charset="0"/>
              </a:rPr>
              <a:t>in repair and maintenance of bone.</a:t>
            </a:r>
            <a:endParaRPr lang="en-US" sz="3200" b="1" dirty="0">
              <a:solidFill>
                <a:schemeClr val="tx1"/>
              </a:solidFill>
              <a:latin typeface="Times" charset="0"/>
            </a:endParaRPr>
          </a:p>
        </p:txBody>
      </p:sp>
      <p:pic>
        <p:nvPicPr>
          <p:cNvPr id="913424" name="Picture 16"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7"/>
                                        </p:tgtEl>
                                        <p:attrNameLst>
                                          <p:attrName>style.visibility</p:attrName>
                                        </p:attrNameLst>
                                      </p:cBhvr>
                                      <p:to>
                                        <p:strVal val="visible"/>
                                      </p:to>
                                    </p:set>
                                    <p:animEffect transition="in" filter="box(out)">
                                      <p:cBhvr>
                                        <p:cTn id="7" dur="500"/>
                                        <p:tgtEl>
                                          <p:spTgt spid="9134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3421"/>
                                        </p:tgtEl>
                                        <p:attrNameLst>
                                          <p:attrName>style.visibility</p:attrName>
                                        </p:attrNameLst>
                                      </p:cBhvr>
                                      <p:to>
                                        <p:strVal val="visible"/>
                                      </p:to>
                                    </p:set>
                                    <p:animEffect transition="in" filter="box(out)">
                                      <p:cBhvr>
                                        <p:cTn id="12" dur="500"/>
                                        <p:tgtEl>
                                          <p:spTgt spid="9134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3422"/>
                                        </p:tgtEl>
                                        <p:attrNameLst>
                                          <p:attrName>style.visibility</p:attrName>
                                        </p:attrNameLst>
                                      </p:cBhvr>
                                      <p:to>
                                        <p:strVal val="visible"/>
                                      </p:to>
                                    </p:set>
                                    <p:animEffect transition="in" filter="box(out)">
                                      <p:cBhvr>
                                        <p:cTn id="17" dur="500"/>
                                        <p:tgtEl>
                                          <p:spTgt spid="9134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3423"/>
                                        </p:tgtEl>
                                        <p:attrNameLst>
                                          <p:attrName>style.visibility</p:attrName>
                                        </p:attrNameLst>
                                      </p:cBhvr>
                                      <p:to>
                                        <p:strVal val="visible"/>
                                      </p:to>
                                    </p:set>
                                    <p:animEffect transition="in" filter="box(out)">
                                      <p:cBhvr>
                                        <p:cTn id="22" dur="500"/>
                                        <p:tgtEl>
                                          <p:spTgt spid="913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7" grpId="0" autoUpdateAnimBg="0"/>
      <p:bldP spid="913421" grpId="0" autoUpdateAnimBg="0"/>
      <p:bldP spid="913422" grpId="0" autoUpdateAnimBg="0"/>
      <p:bldP spid="91342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8954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primary function of your skeleton is </a:t>
            </a:r>
            <a:r>
              <a:rPr lang="en-US" sz="3200" dirty="0" smtClean="0">
                <a:solidFill>
                  <a:schemeClr val="tx1"/>
                </a:solidFill>
                <a:latin typeface="Times" charset="0"/>
              </a:rPr>
              <a:t>to </a:t>
            </a:r>
            <a:r>
              <a:rPr lang="en-US" sz="3200" dirty="0">
                <a:solidFill>
                  <a:schemeClr val="tx1"/>
                </a:solidFill>
                <a:latin typeface="Times" charset="0"/>
              </a:rPr>
              <a:t>provide a framework for the tissues of 	your body.</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4444"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4446" name="Text Box 14"/>
          <p:cNvSpPr txBox="1">
            <a:spLocks noChangeArrowheads="1"/>
          </p:cNvSpPr>
          <p:nvPr/>
        </p:nvSpPr>
        <p:spPr bwMode="auto">
          <a:xfrm>
            <a:off x="609600" y="36195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skeleton also protects your internal 		organs, including your heart, lungs, and 		brain.</a:t>
            </a:r>
            <a:endParaRPr lang="en-US" sz="3200" b="1" dirty="0">
              <a:solidFill>
                <a:schemeClr val="tx1"/>
              </a:solidFill>
              <a:latin typeface="Times" charset="0"/>
            </a:endParaRPr>
          </a:p>
        </p:txBody>
      </p:sp>
      <p:pic>
        <p:nvPicPr>
          <p:cNvPr id="914448" name="Picture 16"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4439"/>
                                        </p:tgtEl>
                                        <p:attrNameLst>
                                          <p:attrName>style.visibility</p:attrName>
                                        </p:attrNameLst>
                                      </p:cBhvr>
                                      <p:to>
                                        <p:strVal val="visible"/>
                                      </p:to>
                                    </p:set>
                                    <p:animEffect transition="in" filter="box(out)">
                                      <p:cBhvr>
                                        <p:cTn id="16"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54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54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546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609600" y="1909763"/>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Muscles that move the body need firm </a:t>
            </a:r>
            <a:r>
              <a:rPr lang="en-US" sz="3200" dirty="0" smtClean="0">
                <a:solidFill>
                  <a:schemeClr val="tx1"/>
                </a:solidFill>
                <a:latin typeface="Times" charset="0"/>
              </a:rPr>
              <a:t>points </a:t>
            </a:r>
            <a:r>
              <a:rPr lang="en-US" sz="3200" dirty="0">
                <a:solidFill>
                  <a:schemeClr val="tx1"/>
                </a:solidFill>
                <a:latin typeface="Times" charset="0"/>
              </a:rPr>
              <a:t>of attachment to pull against so </a:t>
            </a:r>
            <a:r>
              <a:rPr lang="en-US" sz="3200" dirty="0" smtClean="0">
                <a:solidFill>
                  <a:schemeClr val="tx1"/>
                </a:solidFill>
                <a:latin typeface="Times" charset="0"/>
              </a:rPr>
              <a:t>they </a:t>
            </a:r>
            <a:r>
              <a:rPr lang="en-US" sz="3200" dirty="0">
                <a:solidFill>
                  <a:schemeClr val="tx1"/>
                </a:solidFill>
                <a:latin typeface="Times" charset="0"/>
              </a:rPr>
              <a:t>can work effectively.</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5468"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15469" name="Text Box 13"/>
          <p:cNvSpPr txBox="1">
            <a:spLocks noChangeArrowheads="1"/>
          </p:cNvSpPr>
          <p:nvPr/>
        </p:nvSpPr>
        <p:spPr bwMode="auto">
          <a:xfrm>
            <a:off x="609600" y="3662363"/>
            <a:ext cx="83058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provides these attachment points.</a:t>
            </a:r>
            <a:endParaRPr lang="en-US" sz="3200" b="1" dirty="0">
              <a:solidFill>
                <a:schemeClr val="tx1"/>
              </a:solidFill>
              <a:latin typeface="Times" charset="0"/>
            </a:endParaRPr>
          </a:p>
        </p:txBody>
      </p:sp>
      <p:pic>
        <p:nvPicPr>
          <p:cNvPr id="915470" name="Picture 14"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
        <p:nvSpPr>
          <p:cNvPr id="14" name="TextBox 13"/>
          <p:cNvSpPr txBox="1"/>
          <p:nvPr/>
        </p:nvSpPr>
        <p:spPr>
          <a:xfrm>
            <a:off x="457200" y="4267200"/>
            <a:ext cx="8534400" cy="2062103"/>
          </a:xfrm>
          <a:prstGeom prst="rect">
            <a:avLst/>
          </a:prstGeom>
          <a:noFill/>
        </p:spPr>
        <p:txBody>
          <a:bodyPr wrap="square" rtlCol="0">
            <a:spAutoFit/>
          </a:bodyPr>
          <a:lstStyle/>
          <a:p>
            <a:pPr>
              <a:buFont typeface="Arial" pitchFamily="34" charset="0"/>
              <a:buChar char="•"/>
            </a:pPr>
            <a:r>
              <a:rPr lang="en-US" sz="3200" dirty="0" smtClean="0"/>
              <a:t>Bones also produce blood cells.  Red marrow is the production site for red blood cells, white blood cells and cell fragments involving blood clotting.</a:t>
            </a:r>
            <a:endParaRPr lang="en-US" sz="32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5469"/>
                                        </p:tgtEl>
                                        <p:attrNameLst>
                                          <p:attrName>style.visibility</p:attrName>
                                        </p:attrNameLst>
                                      </p:cBhvr>
                                      <p:to>
                                        <p:strVal val="visible"/>
                                      </p:to>
                                    </p:set>
                                    <p:animEffect transition="in" filter="box(out)">
                                      <p:cBhvr>
                                        <p:cTn id="12" dur="500"/>
                                        <p:tgtEl>
                                          <p:spTgt spid="91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750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751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751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3" name="Text Box 9"/>
          <p:cNvSpPr txBox="1">
            <a:spLocks noChangeArrowheads="1"/>
          </p:cNvSpPr>
          <p:nvPr/>
        </p:nvSpPr>
        <p:spPr bwMode="auto">
          <a:xfrm>
            <a:off x="609600" y="1774825"/>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Your bones serve as storehouses for 		</a:t>
            </a:r>
            <a:r>
              <a:rPr lang="en-US" sz="3200" dirty="0" smtClean="0">
                <a:solidFill>
                  <a:schemeClr val="tx1"/>
                </a:solidFill>
                <a:latin typeface="Times" charset="0"/>
              </a:rPr>
              <a:t>minerals</a:t>
            </a:r>
            <a:r>
              <a:rPr lang="en-US" sz="3200" dirty="0">
                <a:solidFill>
                  <a:schemeClr val="tx1"/>
                </a:solidFill>
                <a:latin typeface="Times" charset="0"/>
              </a:rPr>
              <a:t>, including calcium and phosphate.</a:t>
            </a:r>
            <a:endParaRPr lang="en-US" sz="3200" b="1" dirty="0">
              <a:solidFill>
                <a:schemeClr val="tx1"/>
              </a:solidFill>
              <a:latin typeface="Times" charset="0"/>
            </a:endParaRPr>
          </a:p>
        </p:txBody>
      </p:sp>
      <p:sp>
        <p:nvSpPr>
          <p:cNvPr id="917514" name="Text Box 10"/>
          <p:cNvSpPr txBox="1">
            <a:spLocks noChangeArrowheads="1"/>
          </p:cNvSpPr>
          <p:nvPr/>
        </p:nvSpPr>
        <p:spPr bwMode="auto">
          <a:xfrm>
            <a:off x="590550" y="1012825"/>
            <a:ext cx="424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Bones store minerals</a:t>
            </a:r>
          </a:p>
        </p:txBody>
      </p:sp>
      <p:pic>
        <p:nvPicPr>
          <p:cNvPr id="917516"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7518" name="Text Box 14"/>
          <p:cNvSpPr txBox="1">
            <a:spLocks noChangeArrowheads="1"/>
          </p:cNvSpPr>
          <p:nvPr/>
        </p:nvSpPr>
        <p:spPr bwMode="auto">
          <a:xfrm>
            <a:off x="609600" y="3352800"/>
            <a:ext cx="7391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Calcium is needed to form strong, healthy </a:t>
            </a:r>
            <a:r>
              <a:rPr lang="en-US" sz="3200" dirty="0" smtClean="0">
                <a:solidFill>
                  <a:schemeClr val="tx1"/>
                </a:solidFill>
                <a:latin typeface="Times" charset="0"/>
              </a:rPr>
              <a:t>bones </a:t>
            </a:r>
            <a:r>
              <a:rPr lang="en-US" sz="3200" dirty="0">
                <a:solidFill>
                  <a:schemeClr val="tx1"/>
                </a:solidFill>
                <a:latin typeface="Times" charset="0"/>
              </a:rPr>
              <a:t>and is therefore an important part of </a:t>
            </a:r>
            <a:r>
              <a:rPr lang="en-US" sz="3200" dirty="0" smtClean="0">
                <a:solidFill>
                  <a:schemeClr val="tx1"/>
                </a:solidFill>
                <a:latin typeface="Times" charset="0"/>
              </a:rPr>
              <a:t>your </a:t>
            </a:r>
            <a:r>
              <a:rPr lang="en-US" sz="3200" dirty="0">
                <a:solidFill>
                  <a:schemeClr val="tx1"/>
                </a:solidFill>
                <a:latin typeface="Times" charset="0"/>
              </a:rPr>
              <a:t>diet.</a:t>
            </a:r>
          </a:p>
        </p:txBody>
      </p:sp>
      <p:pic>
        <p:nvPicPr>
          <p:cNvPr id="91751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7518"/>
                                        </p:tgtEl>
                                        <p:attrNameLst>
                                          <p:attrName>style.visibility</p:attrName>
                                        </p:attrNameLst>
                                      </p:cBhvr>
                                      <p:to>
                                        <p:strVal val="visible"/>
                                      </p:to>
                                    </p:set>
                                    <p:animEffect transition="in" filter="box(out)">
                                      <p:cBhvr>
                                        <p:cTn id="12" dur="500"/>
                                        <p:tgtEl>
                                          <p:spTgt spid="91751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7511"/>
                                        </p:tgtEl>
                                        <p:attrNameLst>
                                          <p:attrName>style.visibility</p:attrName>
                                        </p:attrNameLst>
                                      </p:cBhvr>
                                      <p:to>
                                        <p:strVal val="visible"/>
                                      </p:to>
                                    </p:set>
                                    <p:animEffect transition="in" filter="box(out)">
                                      <p:cBhvr>
                                        <p:cTn id="16"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P spid="91751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8534" name="Picture 6"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8537" name="Text Box 9"/>
          <p:cNvSpPr txBox="1">
            <a:spLocks noChangeArrowheads="1"/>
          </p:cNvSpPr>
          <p:nvPr/>
        </p:nvSpPr>
        <p:spPr bwMode="auto">
          <a:xfrm>
            <a:off x="381000" y="2022475"/>
            <a:ext cx="52578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Bones tend to become more </a:t>
            </a:r>
            <a:r>
              <a:rPr lang="en-US" sz="3200" dirty="0" smtClean="0">
                <a:solidFill>
                  <a:schemeClr val="tx1"/>
                </a:solidFill>
                <a:latin typeface="Times" charset="0"/>
              </a:rPr>
              <a:t>brittle </a:t>
            </a:r>
            <a:r>
              <a:rPr lang="en-US" sz="3200" dirty="0">
                <a:solidFill>
                  <a:schemeClr val="tx1"/>
                </a:solidFill>
                <a:latin typeface="Times" charset="0"/>
              </a:rPr>
              <a:t>as their composition </a:t>
            </a:r>
            <a:r>
              <a:rPr lang="en-US" sz="3200" dirty="0" smtClean="0">
                <a:solidFill>
                  <a:schemeClr val="tx1"/>
                </a:solidFill>
                <a:latin typeface="Times" charset="0"/>
              </a:rPr>
              <a:t>changes </a:t>
            </a:r>
            <a:r>
              <a:rPr lang="en-US" sz="3200" dirty="0">
                <a:solidFill>
                  <a:schemeClr val="tx1"/>
                </a:solidFill>
                <a:latin typeface="Times" charset="0"/>
              </a:rPr>
              <a:t>with age.</a:t>
            </a:r>
            <a:endParaRPr lang="en-US" sz="3200" b="1" dirty="0">
              <a:solidFill>
                <a:schemeClr val="tx1"/>
              </a:solidFill>
              <a:latin typeface="Times" charset="0"/>
            </a:endParaRPr>
          </a:p>
        </p:txBody>
      </p:sp>
      <p:pic>
        <p:nvPicPr>
          <p:cNvPr id="918540" name="Picture 12" descr="Sec"/>
          <p:cNvPicPr>
            <a:picLocks noChangeAspect="1" noChangeArrowheads="1"/>
          </p:cNvPicPr>
          <p:nvPr/>
        </p:nvPicPr>
        <p:blipFill>
          <a:blip r:embed="rId3" cstate="print"/>
          <a:srcRect/>
          <a:stretch>
            <a:fillRect/>
          </a:stretch>
        </p:blipFill>
        <p:spPr bwMode="auto">
          <a:xfrm>
            <a:off x="2101850" y="0"/>
            <a:ext cx="4940300" cy="482600"/>
          </a:xfrm>
          <a:prstGeom prst="rect">
            <a:avLst/>
          </a:prstGeom>
          <a:noFill/>
        </p:spPr>
      </p:pic>
      <p:sp>
        <p:nvSpPr>
          <p:cNvPr id="918541" name="Text Box 13"/>
          <p:cNvSpPr txBox="1">
            <a:spLocks noChangeArrowheads="1"/>
          </p:cNvSpPr>
          <p:nvPr/>
        </p:nvSpPr>
        <p:spPr bwMode="auto">
          <a:xfrm>
            <a:off x="381000" y="4022725"/>
            <a:ext cx="80010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For example, a disease called </a:t>
            </a:r>
            <a:r>
              <a:rPr lang="en-US" sz="3200" dirty="0">
                <a:solidFill>
                  <a:srgbClr val="FF0066"/>
                </a:solidFill>
                <a:latin typeface="Times" charset="0"/>
              </a:rPr>
              <a:t>osteoporosis</a:t>
            </a:r>
            <a:r>
              <a:rPr lang="en-US" sz="3200" dirty="0">
                <a:solidFill>
                  <a:schemeClr val="tx1"/>
                </a:solidFill>
                <a:latin typeface="Times" charset="0"/>
              </a:rPr>
              <a:t> </a:t>
            </a:r>
            <a:r>
              <a:rPr lang="en-US" sz="3200" dirty="0" smtClean="0">
                <a:solidFill>
                  <a:schemeClr val="tx1"/>
                </a:solidFill>
                <a:latin typeface="Times" charset="0"/>
              </a:rPr>
              <a:t>(</a:t>
            </a:r>
            <a:r>
              <a:rPr lang="en-US" sz="3200" dirty="0">
                <a:solidFill>
                  <a:schemeClr val="tx1"/>
                </a:solidFill>
                <a:latin typeface="Times" charset="0"/>
              </a:rPr>
              <a:t>ahs tee oh </a:t>
            </a:r>
            <a:r>
              <a:rPr lang="en-US" sz="3200" dirty="0" err="1">
                <a:solidFill>
                  <a:schemeClr val="tx1"/>
                </a:solidFill>
                <a:latin typeface="Times" charset="0"/>
              </a:rPr>
              <a:t>puh</a:t>
            </a:r>
            <a:r>
              <a:rPr lang="en-US" sz="3200" dirty="0">
                <a:solidFill>
                  <a:schemeClr val="tx1"/>
                </a:solidFill>
                <a:latin typeface="Times" charset="0"/>
              </a:rPr>
              <a:t> ROH </a:t>
            </a:r>
            <a:r>
              <a:rPr lang="en-US" sz="3200" dirty="0" err="1">
                <a:solidFill>
                  <a:schemeClr val="tx1"/>
                </a:solidFill>
                <a:latin typeface="Times" charset="0"/>
              </a:rPr>
              <a:t>sus</a:t>
            </a:r>
            <a:r>
              <a:rPr lang="en-US" sz="3200" dirty="0">
                <a:solidFill>
                  <a:schemeClr val="tx1"/>
                </a:solidFill>
                <a:latin typeface="Times" charset="0"/>
              </a:rPr>
              <a:t>) involves a loss of </a:t>
            </a:r>
            <a:r>
              <a:rPr lang="en-US" sz="3200" dirty="0" smtClean="0">
                <a:solidFill>
                  <a:schemeClr val="tx1"/>
                </a:solidFill>
                <a:latin typeface="Times" charset="0"/>
              </a:rPr>
              <a:t>bone </a:t>
            </a:r>
            <a:r>
              <a:rPr lang="en-US" sz="3200" dirty="0">
                <a:solidFill>
                  <a:schemeClr val="tx1"/>
                </a:solidFill>
                <a:latin typeface="Times" charset="0"/>
              </a:rPr>
              <a:t>volume and mineral content, causing the </a:t>
            </a:r>
            <a:r>
              <a:rPr lang="en-US" sz="3200" dirty="0" smtClean="0">
                <a:solidFill>
                  <a:schemeClr val="tx1"/>
                </a:solidFill>
                <a:latin typeface="Times" charset="0"/>
              </a:rPr>
              <a:t>bones </a:t>
            </a:r>
            <a:r>
              <a:rPr lang="en-US" sz="3200" dirty="0">
                <a:solidFill>
                  <a:schemeClr val="tx1"/>
                </a:solidFill>
                <a:latin typeface="Times" charset="0"/>
              </a:rPr>
              <a:t>to become more porous and brittle.</a:t>
            </a:r>
          </a:p>
        </p:txBody>
      </p:sp>
      <p:pic>
        <p:nvPicPr>
          <p:cNvPr id="918544" name="Picture 16" descr="audio image blue">
            <a:hlinkClick r:id="" action="ppaction://noaction">
              <a:snd r:embed="rId4" name="34-osteoporosis.WAV"/>
            </a:hlinkClick>
          </p:cNvPr>
          <p:cNvPicPr>
            <a:picLocks noChangeAspect="1" noChangeArrowheads="1"/>
          </p:cNvPicPr>
          <p:nvPr/>
        </p:nvPicPr>
        <p:blipFill>
          <a:blip r:embed="rId5" cstate="print"/>
          <a:srcRect/>
          <a:stretch>
            <a:fillRect/>
          </a:stretch>
        </p:blipFill>
        <p:spPr bwMode="auto">
          <a:xfrm>
            <a:off x="7620000" y="5562600"/>
            <a:ext cx="381000" cy="381000"/>
          </a:xfrm>
          <a:prstGeom prst="rect">
            <a:avLst/>
          </a:prstGeom>
          <a:noFill/>
        </p:spPr>
      </p:pic>
      <p:pic>
        <p:nvPicPr>
          <p:cNvPr id="918545" name="Picture 17" descr="C34-06P xray broken bone"/>
          <p:cNvPicPr>
            <a:picLocks noChangeAspect="1" noChangeArrowheads="1"/>
          </p:cNvPicPr>
          <p:nvPr/>
        </p:nvPicPr>
        <p:blipFill>
          <a:blip r:embed="rId6" cstate="print"/>
          <a:srcRect/>
          <a:stretch>
            <a:fillRect/>
          </a:stretch>
        </p:blipFill>
        <p:spPr bwMode="auto">
          <a:xfrm>
            <a:off x="5810250" y="838200"/>
            <a:ext cx="2419350" cy="3225800"/>
          </a:xfrm>
          <a:prstGeom prst="rect">
            <a:avLst/>
          </a:prstGeom>
          <a:noFill/>
        </p:spPr>
      </p:pic>
      <p:pic>
        <p:nvPicPr>
          <p:cNvPr id="918546" name="Picture 18" descr="Sec"/>
          <p:cNvPicPr>
            <a:picLocks noChangeAspect="1" noChangeArrowheads="1"/>
          </p:cNvPicPr>
          <p:nvPr/>
        </p:nvPicPr>
        <p:blipFill>
          <a:blip r:embed="rId7" cstate="print"/>
          <a:srcRect/>
          <a:stretch>
            <a:fillRect/>
          </a:stretch>
        </p:blipFill>
        <p:spPr bwMode="auto">
          <a:xfrm>
            <a:off x="0" y="0"/>
            <a:ext cx="1828800" cy="811213"/>
          </a:xfrm>
          <a:prstGeom prst="rect">
            <a:avLst/>
          </a:prstGeom>
          <a:noFill/>
        </p:spPr>
      </p:pic>
      <p:sp>
        <p:nvSpPr>
          <p:cNvPr id="918547" name="Text Box 19"/>
          <p:cNvSpPr txBox="1">
            <a:spLocks noChangeArrowheads="1"/>
          </p:cNvSpPr>
          <p:nvPr/>
        </p:nvSpPr>
        <p:spPr bwMode="auto">
          <a:xfrm>
            <a:off x="590550" y="1012825"/>
            <a:ext cx="484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injury and disease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8544"/>
                                        </p:tgtEl>
                                        <p:attrNameLst>
                                          <p:attrName>style.visibility</p:attrName>
                                        </p:attrNameLst>
                                      </p:cBhvr>
                                      <p:to>
                                        <p:strVal val="visible"/>
                                      </p:to>
                                    </p:set>
                                    <p:animEffect transition="in" filter="box(out)">
                                      <p:cBhvr>
                                        <p:cTn id="17" dur="500"/>
                                        <p:tgtEl>
                                          <p:spTgt spid="918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29" name="Picture 57" descr="fig"/>
          <p:cNvPicPr>
            <a:picLocks noChangeAspect="1" noChangeArrowheads="1"/>
          </p:cNvPicPr>
          <p:nvPr/>
        </p:nvPicPr>
        <p:blipFill>
          <a:blip r:embed="rId2" cstate="print"/>
          <a:srcRect/>
          <a:stretch>
            <a:fillRect/>
          </a:stretch>
        </p:blipFill>
        <p:spPr bwMode="auto">
          <a:xfrm>
            <a:off x="4314825" y="2552700"/>
            <a:ext cx="3505200" cy="2973388"/>
          </a:xfrm>
          <a:prstGeom prst="rect">
            <a:avLst/>
          </a:prstGeom>
          <a:noFill/>
        </p:spPr>
      </p:pic>
      <p:sp>
        <p:nvSpPr>
          <p:cNvPr id="182274"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182275" name="Rectangle 3"/>
          <p:cNvSpPr>
            <a:spLocks noChangeArrowheads="1"/>
          </p:cNvSpPr>
          <p:nvPr/>
        </p:nvSpPr>
        <p:spPr bwMode="auto">
          <a:xfrm>
            <a:off x="0" y="16033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type of joint is illustrated in this image? </a:t>
            </a:r>
          </a:p>
        </p:txBody>
      </p:sp>
      <p:sp>
        <p:nvSpPr>
          <p:cNvPr id="182286" name="Rectangle 1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1</a:t>
            </a:r>
          </a:p>
        </p:txBody>
      </p:sp>
      <p:sp>
        <p:nvSpPr>
          <p:cNvPr id="182310" name="Text Box 38"/>
          <p:cNvSpPr txBox="1">
            <a:spLocks noChangeArrowheads="1"/>
          </p:cNvSpPr>
          <p:nvPr/>
        </p:nvSpPr>
        <p:spPr bwMode="auto">
          <a:xfrm>
            <a:off x="674688" y="4953000"/>
            <a:ext cx="1933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gliding</a:t>
            </a:r>
          </a:p>
        </p:txBody>
      </p:sp>
      <p:sp>
        <p:nvSpPr>
          <p:cNvPr id="182311" name="Text Box 39"/>
          <p:cNvSpPr txBox="1">
            <a:spLocks noChangeArrowheads="1"/>
          </p:cNvSpPr>
          <p:nvPr/>
        </p:nvSpPr>
        <p:spPr bwMode="auto">
          <a:xfrm>
            <a:off x="685800" y="4191000"/>
            <a:ext cx="15954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pivot</a:t>
            </a:r>
          </a:p>
        </p:txBody>
      </p:sp>
      <p:sp>
        <p:nvSpPr>
          <p:cNvPr id="182312" name="Text Box 40"/>
          <p:cNvSpPr txBox="1">
            <a:spLocks noChangeArrowheads="1"/>
          </p:cNvSpPr>
          <p:nvPr/>
        </p:nvSpPr>
        <p:spPr bwMode="auto">
          <a:xfrm>
            <a:off x="692150" y="3429000"/>
            <a:ext cx="17653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hinge</a:t>
            </a:r>
            <a:r>
              <a:rPr lang="en-US" sz="3200">
                <a:solidFill>
                  <a:schemeClr val="tx1"/>
                </a:solidFill>
                <a:latin typeface="Times" charset="0"/>
              </a:rPr>
              <a:t> </a:t>
            </a:r>
          </a:p>
        </p:txBody>
      </p:sp>
      <p:sp>
        <p:nvSpPr>
          <p:cNvPr id="182313" name="Text Box 41"/>
          <p:cNvSpPr txBox="1">
            <a:spLocks noChangeArrowheads="1"/>
          </p:cNvSpPr>
          <p:nvPr/>
        </p:nvSpPr>
        <p:spPr bwMode="auto">
          <a:xfrm>
            <a:off x="669925" y="2667000"/>
            <a:ext cx="33242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ball and socket</a:t>
            </a:r>
            <a:r>
              <a:rPr lang="en-US" sz="3200">
                <a:solidFill>
                  <a:schemeClr val="tx1"/>
                </a:solidFill>
                <a:latin typeface="Times" charset="0"/>
              </a:rPr>
              <a:t> </a:t>
            </a:r>
          </a:p>
        </p:txBody>
      </p:sp>
      <p:pic>
        <p:nvPicPr>
          <p:cNvPr id="182316" name="Picture 4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2317" name="Picture 4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2320" name="Picture 4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2322" name="Picture 50"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2324" name="Picture 52"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2328" name="Rectangle 56"/>
          <p:cNvSpPr>
            <a:spLocks noChangeArrowheads="1"/>
          </p:cNvSpPr>
          <p:nvPr/>
        </p:nvSpPr>
        <p:spPr bwMode="auto">
          <a:xfrm>
            <a:off x="4191000" y="2362200"/>
            <a:ext cx="3733800" cy="3352800"/>
          </a:xfrm>
          <a:prstGeom prst="rect">
            <a:avLst/>
          </a:prstGeom>
          <a:noFill/>
          <a:ln w="38100">
            <a:solidFill>
              <a:schemeClr val="tx2"/>
            </a:solidFill>
            <a:miter lim="800000"/>
            <a:headEnd/>
            <a:tailEnd/>
          </a:ln>
          <a:effectLst/>
        </p:spPr>
        <p:txBody>
          <a:bodyPr anchor="ctr">
            <a:spAutoFit/>
          </a:bodyPr>
          <a:lstStyle/>
          <a:p>
            <a:endParaRPr lang="en-US"/>
          </a:p>
        </p:txBody>
      </p:sp>
      <p:pic>
        <p:nvPicPr>
          <p:cNvPr id="182330" name="Picture 58"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2320"/>
                                        </p:tgtEl>
                                        <p:attrNameLst>
                                          <p:attrName>style.visibility</p:attrName>
                                        </p:attrNameLst>
                                      </p:cBhvr>
                                      <p:to>
                                        <p:strVal val="visible"/>
                                      </p:to>
                                    </p:set>
                                    <p:animEffect transition="in" filter="box(out)">
                                      <p:cBhvr>
                                        <p:cTn id="7"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51" name="Picture 55" descr="fig"/>
          <p:cNvPicPr>
            <a:picLocks noChangeAspect="1" noChangeArrowheads="1"/>
          </p:cNvPicPr>
          <p:nvPr/>
        </p:nvPicPr>
        <p:blipFill>
          <a:blip r:embed="rId2" cstate="print"/>
          <a:srcRect/>
          <a:stretch>
            <a:fillRect/>
          </a:stretch>
        </p:blipFill>
        <p:spPr bwMode="auto">
          <a:xfrm>
            <a:off x="2667000" y="2400300"/>
            <a:ext cx="3733800" cy="3167063"/>
          </a:xfrm>
          <a:prstGeom prst="rect">
            <a:avLst/>
          </a:prstGeom>
          <a:noFill/>
        </p:spPr>
      </p:pic>
      <p:sp>
        <p:nvSpPr>
          <p:cNvPr id="183298"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183300" name="Rectangle 4"/>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183311" name="Rectangle 15"/>
          <p:cNvSpPr>
            <a:spLocks noChangeArrowheads="1"/>
          </p:cNvSpPr>
          <p:nvPr/>
        </p:nvSpPr>
        <p:spPr bwMode="auto">
          <a:xfrm>
            <a:off x="1590675" y="942975"/>
            <a:ext cx="64008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a:t>
            </a:r>
            <a:r>
              <a:rPr lang="en-US" sz="3200">
                <a:solidFill>
                  <a:schemeClr val="tx1"/>
                </a:solidFill>
                <a:latin typeface="Times" charset="0"/>
                <a:cs typeface="Times New Roman" pitchFamily="18" charset="0"/>
              </a:rPr>
              <a:t> Pivot joints allow bones to twist around each other. </a:t>
            </a:r>
          </a:p>
        </p:txBody>
      </p:sp>
      <p:pic>
        <p:nvPicPr>
          <p:cNvPr id="183336" name="Picture 4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3337" name="Picture 41"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3340" name="Picture 44"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3342" name="Picture 46"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3344" name="Picture 4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3350" name="Rectangle 54"/>
          <p:cNvSpPr>
            <a:spLocks noChangeArrowheads="1"/>
          </p:cNvSpPr>
          <p:nvPr/>
        </p:nvSpPr>
        <p:spPr bwMode="auto">
          <a:xfrm>
            <a:off x="2590800" y="2238375"/>
            <a:ext cx="3871913" cy="3505200"/>
          </a:xfrm>
          <a:prstGeom prst="rect">
            <a:avLst/>
          </a:prstGeom>
          <a:noFill/>
          <a:ln w="38100">
            <a:solidFill>
              <a:schemeClr val="tx2"/>
            </a:solidFill>
            <a:miter lim="800000"/>
            <a:headEnd/>
            <a:tailEnd/>
          </a:ln>
          <a:effectLst/>
        </p:spPr>
        <p:txBody>
          <a:bodyPr anchor="ctr">
            <a:spAutoFit/>
          </a:bodyPr>
          <a:lstStyle/>
          <a:p>
            <a:endParaRPr lang="en-US"/>
          </a:p>
        </p:txBody>
      </p:sp>
      <p:pic>
        <p:nvPicPr>
          <p:cNvPr id="183352" name="Picture 5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3340"/>
                                        </p:tgtEl>
                                        <p:attrNameLst>
                                          <p:attrName>style.visibility</p:attrName>
                                        </p:attrNameLst>
                                      </p:cBhvr>
                                      <p:to>
                                        <p:strVal val="visible"/>
                                      </p:to>
                                    </p:set>
                                    <p:animEffect transition="in" filter="box(out)">
                                      <p:cBhvr>
                                        <p:cTn id="7"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1059" name="Rectangle 3"/>
          <p:cNvSpPr>
            <a:spLocks noChangeArrowheads="1"/>
          </p:cNvSpPr>
          <p:nvPr/>
        </p:nvSpPr>
        <p:spPr bwMode="auto">
          <a:xfrm>
            <a:off x="0" y="16795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Where, on the body, would you find bursae? </a:t>
            </a:r>
          </a:p>
        </p:txBody>
      </p:sp>
      <p:sp>
        <p:nvSpPr>
          <p:cNvPr id="941060"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2</a:t>
            </a:r>
          </a:p>
        </p:txBody>
      </p:sp>
      <p:sp>
        <p:nvSpPr>
          <p:cNvPr id="941061" name="Text Box 5"/>
          <p:cNvSpPr txBox="1">
            <a:spLocks noChangeArrowheads="1"/>
          </p:cNvSpPr>
          <p:nvPr/>
        </p:nvSpPr>
        <p:spPr bwMode="auto">
          <a:xfrm>
            <a:off x="674688" y="4953000"/>
            <a:ext cx="1855787"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pelvis</a:t>
            </a:r>
            <a:r>
              <a:rPr lang="en-US" sz="3200">
                <a:solidFill>
                  <a:schemeClr val="tx1"/>
                </a:solidFill>
                <a:latin typeface="Times" charset="0"/>
              </a:rPr>
              <a:t> </a:t>
            </a:r>
          </a:p>
        </p:txBody>
      </p:sp>
      <p:sp>
        <p:nvSpPr>
          <p:cNvPr id="941062" name="Text Box 6"/>
          <p:cNvSpPr txBox="1">
            <a:spLocks noChangeArrowheads="1"/>
          </p:cNvSpPr>
          <p:nvPr/>
        </p:nvSpPr>
        <p:spPr bwMode="auto">
          <a:xfrm>
            <a:off x="685800" y="4191000"/>
            <a:ext cx="21605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shoulder</a:t>
            </a:r>
          </a:p>
        </p:txBody>
      </p:sp>
      <p:sp>
        <p:nvSpPr>
          <p:cNvPr id="941063" name="Text Box 7"/>
          <p:cNvSpPr txBox="1">
            <a:spLocks noChangeArrowheads="1"/>
          </p:cNvSpPr>
          <p:nvPr/>
        </p:nvSpPr>
        <p:spPr bwMode="auto">
          <a:xfrm>
            <a:off x="692150" y="3429000"/>
            <a:ext cx="17097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hands</a:t>
            </a:r>
          </a:p>
        </p:txBody>
      </p:sp>
      <p:sp>
        <p:nvSpPr>
          <p:cNvPr id="941064" name="Text Box 8"/>
          <p:cNvSpPr txBox="1">
            <a:spLocks noChangeArrowheads="1"/>
          </p:cNvSpPr>
          <p:nvPr/>
        </p:nvSpPr>
        <p:spPr bwMode="auto">
          <a:xfrm>
            <a:off x="669925" y="2667000"/>
            <a:ext cx="157321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skull</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1070"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1071"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3" name="Picture 17"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box(out)">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4"/>
                                        </p:tgtEl>
                                        <p:attrNameLst>
                                          <p:attrName>style.visibility</p:attrName>
                                        </p:attrNameLst>
                                      </p:cBhvr>
                                      <p:to>
                                        <p:strVal val="visible"/>
                                      </p:to>
                                    </p:set>
                                    <p:animEffect transition="in" filter="box(out)">
                                      <p:cBhvr>
                                        <p:cTn id="12" dur="500"/>
                                        <p:tgtEl>
                                          <p:spTgt spid="94106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1063"/>
                                        </p:tgtEl>
                                        <p:attrNameLst>
                                          <p:attrName>style.visibility</p:attrName>
                                        </p:attrNameLst>
                                      </p:cBhvr>
                                      <p:to>
                                        <p:strVal val="visible"/>
                                      </p:to>
                                    </p:set>
                                    <p:animEffect transition="in" filter="box(out)">
                                      <p:cBhvr>
                                        <p:cTn id="16" dur="500"/>
                                        <p:tgtEl>
                                          <p:spTgt spid="941063"/>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1062"/>
                                        </p:tgtEl>
                                        <p:attrNameLst>
                                          <p:attrName>style.visibility</p:attrName>
                                        </p:attrNameLst>
                                      </p:cBhvr>
                                      <p:to>
                                        <p:strVal val="visible"/>
                                      </p:to>
                                    </p:set>
                                    <p:animEffect transition="in" filter="box(out)">
                                      <p:cBhvr>
                                        <p:cTn id="20" dur="500"/>
                                        <p:tgtEl>
                                          <p:spTgt spid="941062"/>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1061"/>
                                        </p:tgtEl>
                                        <p:attrNameLst>
                                          <p:attrName>style.visibility</p:attrName>
                                        </p:attrNameLst>
                                      </p:cBhvr>
                                      <p:to>
                                        <p:strVal val="visible"/>
                                      </p:to>
                                    </p:set>
                                    <p:animEffect transition="in" filter="box(out)">
                                      <p:cBhvr>
                                        <p:cTn id="24" dur="500"/>
                                        <p:tgtEl>
                                          <p:spTgt spid="941061"/>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1069"/>
                                        </p:tgtEl>
                                        <p:attrNameLst>
                                          <p:attrName>style.visibility</p:attrName>
                                        </p:attrNameLst>
                                      </p:cBhvr>
                                      <p:to>
                                        <p:strVal val="visible"/>
                                      </p:to>
                                    </p:set>
                                    <p:animEffect transition="in" filter="box(out)">
                                      <p:cBhvr>
                                        <p:cTn id="28"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autoUpdateAnimBg="0"/>
      <p:bldP spid="941061" grpId="0" autoUpdateAnimBg="0"/>
      <p:bldP spid="941062" grpId="0" autoUpdateAnimBg="0"/>
      <p:bldP spid="941063" grpId="0" autoUpdateAnimBg="0"/>
      <p:bldP spid="94106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Skin: The </a:t>
            </a:r>
            <a:r>
              <a:rPr lang="en-US" sz="2400" dirty="0"/>
              <a:t>B</a:t>
            </a:r>
            <a:r>
              <a:rPr lang="en-US" sz="2400" dirty="0" smtClean="0"/>
              <a:t>ody’s Protection  34.1</a:t>
            </a:r>
            <a:br>
              <a:rPr lang="en-US" sz="2400" dirty="0" smtClean="0"/>
            </a:br>
            <a:r>
              <a:rPr lang="en-US" sz="2400" dirty="0" smtClean="0"/>
              <a:t> 5/12 Obj. TSW understand the role of the skin in providing nonspecific defenses against infection by discussing our warm up answers.  P.60 NB</a:t>
            </a:r>
            <a:endParaRPr lang="en-US" sz="2400"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pPr marL="514350" indent="-514350">
              <a:buFont typeface="+mj-lt"/>
              <a:buAutoNum type="arabicPeriod"/>
            </a:pPr>
            <a:r>
              <a:rPr lang="en-US" dirty="0" smtClean="0"/>
              <a:t>What are the two layers of the skin?</a:t>
            </a:r>
          </a:p>
          <a:p>
            <a:pPr marL="514350" indent="-514350">
              <a:buFont typeface="+mj-lt"/>
              <a:buAutoNum type="arabicPeriod"/>
            </a:pPr>
            <a:r>
              <a:rPr lang="en-US" dirty="0" smtClean="0"/>
              <a:t>What are four of the functions of our skin?</a:t>
            </a:r>
          </a:p>
          <a:p>
            <a:pPr marL="514350" indent="-514350">
              <a:buFont typeface="+mj-lt"/>
              <a:buAutoNum type="arabicPeriod"/>
            </a:pPr>
            <a:r>
              <a:rPr lang="en-US" dirty="0" smtClean="0"/>
              <a:t>Why is our skin considered our first line of defense against disease?</a:t>
            </a:r>
            <a:endParaRPr lang="en-US" dirty="0"/>
          </a:p>
        </p:txBody>
      </p:sp>
      <p:pic>
        <p:nvPicPr>
          <p:cNvPr id="7" name="Picture 13" descr="The skin"/>
          <p:cNvPicPr>
            <a:picLocks noChangeAspect="1" noChangeArrowheads="1"/>
          </p:cNvPicPr>
          <p:nvPr/>
        </p:nvPicPr>
        <p:blipFill>
          <a:blip r:embed="rId2" cstate="print"/>
          <a:srcRect/>
          <a:stretch>
            <a:fillRect/>
          </a:stretch>
        </p:blipFill>
        <p:spPr bwMode="auto">
          <a:xfrm>
            <a:off x="152400" y="1524000"/>
            <a:ext cx="4572000" cy="374730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943107" name="Rectangle 3"/>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943108" name="Rectangle 4"/>
          <p:cNvSpPr>
            <a:spLocks noChangeArrowheads="1"/>
          </p:cNvSpPr>
          <p:nvPr/>
        </p:nvSpPr>
        <p:spPr bwMode="auto">
          <a:xfrm>
            <a:off x="533400" y="1622425"/>
            <a:ext cx="4114800" cy="27209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 shoulder.</a:t>
            </a:r>
            <a:r>
              <a:rPr lang="en-US" sz="3200">
                <a:solidFill>
                  <a:schemeClr val="tx1"/>
                </a:solidFill>
                <a:latin typeface="Times" charset="0"/>
                <a:cs typeface="Times New Roman" pitchFamily="18" charset="0"/>
              </a:rPr>
              <a:t> Bursae are fluid-filled sacs located on the outside of the joints. They act to decrease friction.</a:t>
            </a:r>
          </a:p>
        </p:txBody>
      </p:sp>
      <p:pic>
        <p:nvPicPr>
          <p:cNvPr id="94311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311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311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311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3114" name="Picture 10"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3115" name="Picture 11"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3116" name="Picture 1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3120" name="Picture 16" descr="Fig"/>
          <p:cNvPicPr>
            <a:picLocks noChangeAspect="1" noChangeArrowheads="1"/>
          </p:cNvPicPr>
          <p:nvPr/>
        </p:nvPicPr>
        <p:blipFill>
          <a:blip r:embed="rId11" cstate="print"/>
          <a:srcRect/>
          <a:stretch>
            <a:fillRect/>
          </a:stretch>
        </p:blipFill>
        <p:spPr bwMode="auto">
          <a:xfrm>
            <a:off x="4646613" y="762000"/>
            <a:ext cx="2211387" cy="5181600"/>
          </a:xfrm>
          <a:prstGeom prst="rect">
            <a:avLst/>
          </a:prstGeom>
          <a:noFill/>
        </p:spPr>
      </p:pic>
      <p:pic>
        <p:nvPicPr>
          <p:cNvPr id="943121" name="Picture 17"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3114"/>
                                        </p:tgtEl>
                                        <p:attrNameLst>
                                          <p:attrName>style.visibility</p:attrName>
                                        </p:attrNameLst>
                                      </p:cBhvr>
                                      <p:to>
                                        <p:strVal val="visible"/>
                                      </p:to>
                                    </p:set>
                                    <p:animEffect transition="in" filter="box(out)">
                                      <p:cBhvr>
                                        <p:cTn id="7" dur="500"/>
                                        <p:tgtEl>
                                          <p:spTgt spid="943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2083" name="Rectangle 3"/>
          <p:cNvSpPr>
            <a:spLocks noChangeArrowheads="1"/>
          </p:cNvSpPr>
          <p:nvPr/>
        </p:nvSpPr>
        <p:spPr bwMode="auto">
          <a:xfrm>
            <a:off x="0" y="1524000"/>
            <a:ext cx="8610600" cy="96837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disease causes the bones to become brittle?</a:t>
            </a:r>
            <a:r>
              <a:rPr lang="en-US" sz="3200">
                <a:solidFill>
                  <a:schemeClr val="tx1"/>
                </a:solidFill>
                <a:latin typeface="Times" charset="0"/>
              </a:rPr>
              <a:t> </a:t>
            </a:r>
          </a:p>
        </p:txBody>
      </p:sp>
      <p:sp>
        <p:nvSpPr>
          <p:cNvPr id="942084"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3</a:t>
            </a:r>
          </a:p>
        </p:txBody>
      </p:sp>
      <p:sp>
        <p:nvSpPr>
          <p:cNvPr id="942085" name="Text Box 5"/>
          <p:cNvSpPr txBox="1">
            <a:spLocks noChangeArrowheads="1"/>
          </p:cNvSpPr>
          <p:nvPr/>
        </p:nvSpPr>
        <p:spPr bwMode="auto">
          <a:xfrm>
            <a:off x="674688" y="4117975"/>
            <a:ext cx="4329112"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phosphate deficiency</a:t>
            </a:r>
            <a:r>
              <a:rPr lang="en-US" sz="3200">
                <a:solidFill>
                  <a:schemeClr val="tx1"/>
                </a:solidFill>
                <a:latin typeface="Times" charset="0"/>
              </a:rPr>
              <a:t> </a:t>
            </a:r>
          </a:p>
        </p:txBody>
      </p:sp>
      <p:sp>
        <p:nvSpPr>
          <p:cNvPr id="942086" name="Text Box 6"/>
          <p:cNvSpPr txBox="1">
            <a:spLocks noChangeArrowheads="1"/>
          </p:cNvSpPr>
          <p:nvPr/>
        </p:nvSpPr>
        <p:spPr bwMode="auto">
          <a:xfrm>
            <a:off x="685800" y="3584575"/>
            <a:ext cx="21383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a sprain</a:t>
            </a:r>
            <a:r>
              <a:rPr lang="en-US" sz="3200">
                <a:solidFill>
                  <a:schemeClr val="tx1"/>
                </a:solidFill>
                <a:latin typeface="Times" charset="0"/>
              </a:rPr>
              <a:t> </a:t>
            </a:r>
          </a:p>
        </p:txBody>
      </p:sp>
      <p:sp>
        <p:nvSpPr>
          <p:cNvPr id="942087" name="Text Box 7"/>
          <p:cNvSpPr txBox="1">
            <a:spLocks noChangeArrowheads="1"/>
          </p:cNvSpPr>
          <p:nvPr/>
        </p:nvSpPr>
        <p:spPr bwMode="auto">
          <a:xfrm>
            <a:off x="692150" y="3048000"/>
            <a:ext cx="28956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osteoporosis</a:t>
            </a:r>
            <a:r>
              <a:rPr lang="en-US" sz="3200">
                <a:solidFill>
                  <a:schemeClr val="tx1"/>
                </a:solidFill>
                <a:latin typeface="Times" charset="0"/>
              </a:rPr>
              <a:t> </a:t>
            </a:r>
          </a:p>
        </p:txBody>
      </p:sp>
      <p:sp>
        <p:nvSpPr>
          <p:cNvPr id="942088" name="Text Box 8"/>
          <p:cNvSpPr txBox="1">
            <a:spLocks noChangeArrowheads="1"/>
          </p:cNvSpPr>
          <p:nvPr/>
        </p:nvSpPr>
        <p:spPr bwMode="auto">
          <a:xfrm>
            <a:off x="669925" y="2514600"/>
            <a:ext cx="2046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arthritis</a:t>
            </a:r>
          </a:p>
        </p:txBody>
      </p:sp>
      <p:pic>
        <p:nvPicPr>
          <p:cNvPr id="9420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92"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2093"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2094"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2095"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8" name="Picture 1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2083"/>
                                        </p:tgtEl>
                                        <p:attrNameLst>
                                          <p:attrName>style.visibility</p:attrName>
                                        </p:attrNameLst>
                                      </p:cBhvr>
                                      <p:to>
                                        <p:strVal val="visible"/>
                                      </p:to>
                                    </p:set>
                                    <p:animEffect transition="in" filter="box(out)">
                                      <p:cBhvr>
                                        <p:cTn id="7" dur="500"/>
                                        <p:tgtEl>
                                          <p:spTgt spid="942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2088"/>
                                        </p:tgtEl>
                                        <p:attrNameLst>
                                          <p:attrName>style.visibility</p:attrName>
                                        </p:attrNameLst>
                                      </p:cBhvr>
                                      <p:to>
                                        <p:strVal val="visible"/>
                                      </p:to>
                                    </p:set>
                                    <p:animEffect transition="in" filter="box(out)">
                                      <p:cBhvr>
                                        <p:cTn id="12" dur="500"/>
                                        <p:tgtEl>
                                          <p:spTgt spid="94208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2087"/>
                                        </p:tgtEl>
                                        <p:attrNameLst>
                                          <p:attrName>style.visibility</p:attrName>
                                        </p:attrNameLst>
                                      </p:cBhvr>
                                      <p:to>
                                        <p:strVal val="visible"/>
                                      </p:to>
                                    </p:set>
                                    <p:animEffect transition="in" filter="box(out)">
                                      <p:cBhvr>
                                        <p:cTn id="16" dur="500"/>
                                        <p:tgtEl>
                                          <p:spTgt spid="942087"/>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2086"/>
                                        </p:tgtEl>
                                        <p:attrNameLst>
                                          <p:attrName>style.visibility</p:attrName>
                                        </p:attrNameLst>
                                      </p:cBhvr>
                                      <p:to>
                                        <p:strVal val="visible"/>
                                      </p:to>
                                    </p:set>
                                    <p:animEffect transition="in" filter="box(out)">
                                      <p:cBhvr>
                                        <p:cTn id="20" dur="500"/>
                                        <p:tgtEl>
                                          <p:spTgt spid="942086"/>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2085"/>
                                        </p:tgtEl>
                                        <p:attrNameLst>
                                          <p:attrName>style.visibility</p:attrName>
                                        </p:attrNameLst>
                                      </p:cBhvr>
                                      <p:to>
                                        <p:strVal val="visible"/>
                                      </p:to>
                                    </p:set>
                                    <p:animEffect transition="in" filter="box(out)">
                                      <p:cBhvr>
                                        <p:cTn id="24" dur="500"/>
                                        <p:tgtEl>
                                          <p:spTgt spid="942085"/>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2093"/>
                                        </p:tgtEl>
                                        <p:attrNameLst>
                                          <p:attrName>style.visibility</p:attrName>
                                        </p:attrNameLst>
                                      </p:cBhvr>
                                      <p:to>
                                        <p:strVal val="visible"/>
                                      </p:to>
                                    </p:set>
                                    <p:animEffect transition="in" filter="box(out)">
                                      <p:cBhvr>
                                        <p:cTn id="28" dur="500"/>
                                        <p:tgtEl>
                                          <p:spTgt spid="94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autoUpdateAnimBg="0"/>
      <p:bldP spid="942085" grpId="0" autoUpdateAnimBg="0"/>
      <p:bldP spid="942086" grpId="0" autoUpdateAnimBg="0"/>
      <p:bldP spid="942087" grpId="0" autoUpdateAnimBg="0"/>
      <p:bldP spid="94208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609600" y="1295401"/>
            <a:ext cx="6248400" cy="1384995"/>
          </a:xfrm>
          <a:prstGeom prst="rect">
            <a:avLst/>
          </a:prstGeom>
        </p:spPr>
        <p:txBody>
          <a:bodyPr wrap="square">
            <a:spAutoFit/>
          </a:bodyPr>
          <a:lstStyle/>
          <a:p>
            <a:pPr>
              <a:tabLst>
                <a:tab pos="228600" algn="l"/>
                <a:tab pos="1943100" algn="l"/>
              </a:tabLst>
            </a:pPr>
            <a:r>
              <a:rPr lang="en-US" sz="2800" dirty="0" smtClean="0">
                <a:solidFill>
                  <a:schemeClr val="tx2"/>
                </a:solidFill>
                <a:latin typeface="Times" charset="0"/>
                <a:cs typeface="Times New Roman" pitchFamily="18" charset="0"/>
              </a:rPr>
              <a:t>The answer is B.</a:t>
            </a:r>
            <a:r>
              <a:rPr lang="en-US" sz="2800" dirty="0" smtClean="0">
                <a:solidFill>
                  <a:schemeClr val="tx1"/>
                </a:solidFill>
                <a:latin typeface="Times" charset="0"/>
                <a:cs typeface="Times New Roman" pitchFamily="18" charset="0"/>
              </a:rPr>
              <a:t> Osteoporosis involves a loss of bone volume and mineral content.</a:t>
            </a:r>
            <a:endParaRPr lang="en-US" sz="2800" dirty="0">
              <a:solidFill>
                <a:schemeClr val="tx1"/>
              </a:solidFill>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Skin Poster</a:t>
            </a:r>
            <a:endParaRPr lang="en-US" dirty="0"/>
          </a:p>
        </p:txBody>
      </p:sp>
      <p:sp>
        <p:nvSpPr>
          <p:cNvPr id="3" name="Content Placeholder 2"/>
          <p:cNvSpPr>
            <a:spLocks noGrp="1"/>
          </p:cNvSpPr>
          <p:nvPr>
            <p:ph idx="1"/>
          </p:nvPr>
        </p:nvSpPr>
        <p:spPr>
          <a:xfrm>
            <a:off x="152400" y="838200"/>
            <a:ext cx="4419600" cy="5791200"/>
          </a:xfrm>
        </p:spPr>
        <p:txBody>
          <a:bodyPr/>
          <a:lstStyle/>
          <a:p>
            <a:r>
              <a:rPr lang="en-US" dirty="0" smtClean="0"/>
              <a:t>Title- at the top</a:t>
            </a:r>
          </a:p>
          <a:p>
            <a:r>
              <a:rPr lang="en-US" dirty="0" smtClean="0"/>
              <a:t>Function of Skin-There are 4.</a:t>
            </a:r>
          </a:p>
          <a:p>
            <a:r>
              <a:rPr lang="en-US" dirty="0" smtClean="0"/>
              <a:t>Parts of the Skin –Include Epidermis &amp; Dermis</a:t>
            </a:r>
          </a:p>
          <a:p>
            <a:r>
              <a:rPr lang="en-US" dirty="0" smtClean="0"/>
              <a:t>Disease- focus on one</a:t>
            </a:r>
          </a:p>
          <a:p>
            <a:r>
              <a:rPr lang="en-US" dirty="0" smtClean="0"/>
              <a:t>Picture - labeled</a:t>
            </a:r>
            <a:endParaRPr lang="en-US" dirty="0"/>
          </a:p>
        </p:txBody>
      </p:sp>
      <p:pic>
        <p:nvPicPr>
          <p:cNvPr id="5" name="Picture 13" descr="The skin"/>
          <p:cNvPicPr>
            <a:picLocks noChangeAspect="1" noChangeArrowheads="1"/>
          </p:cNvPicPr>
          <p:nvPr/>
        </p:nvPicPr>
        <p:blipFill>
          <a:blip r:embed="rId2" cstate="print"/>
          <a:srcRect/>
          <a:stretch>
            <a:fillRect/>
          </a:stretch>
        </p:blipFill>
        <p:spPr bwMode="auto">
          <a:xfrm>
            <a:off x="4419600" y="1371600"/>
            <a:ext cx="4572000" cy="374730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715962"/>
          </a:xfrm>
        </p:spPr>
        <p:txBody>
          <a:bodyPr>
            <a:normAutofit fontScale="90000"/>
          </a:bodyPr>
          <a:lstStyle/>
          <a:p>
            <a:pPr algn="l"/>
            <a:r>
              <a:rPr lang="en-US" dirty="0" smtClean="0">
                <a:solidFill>
                  <a:schemeClr val="tx2">
                    <a:lumMod val="75000"/>
                  </a:schemeClr>
                </a:solidFill>
              </a:rPr>
              <a:t>Immune System Poster – CH 18</a:t>
            </a:r>
            <a:endParaRPr lang="en-US" dirty="0">
              <a:solidFill>
                <a:schemeClr val="tx2">
                  <a:lumMod val="75000"/>
                </a:schemeClr>
              </a:solidFill>
            </a:endParaRPr>
          </a:p>
        </p:txBody>
      </p:sp>
      <p:sp>
        <p:nvSpPr>
          <p:cNvPr id="3" name="Content Placeholder 2"/>
          <p:cNvSpPr>
            <a:spLocks noGrp="1"/>
          </p:cNvSpPr>
          <p:nvPr>
            <p:ph idx="1"/>
          </p:nvPr>
        </p:nvSpPr>
        <p:spPr>
          <a:xfrm>
            <a:off x="457200" y="1066800"/>
            <a:ext cx="3733800" cy="5181600"/>
          </a:xfrm>
        </p:spPr>
        <p:txBody>
          <a:bodyPr>
            <a:normAutofit fontScale="92500"/>
          </a:bodyPr>
          <a:lstStyle/>
          <a:p>
            <a:r>
              <a:rPr lang="en-US" dirty="0" smtClean="0">
                <a:solidFill>
                  <a:schemeClr val="tx2">
                    <a:lumMod val="75000"/>
                  </a:schemeClr>
                </a:solidFill>
              </a:rPr>
              <a:t>What is a Virus?</a:t>
            </a:r>
          </a:p>
          <a:p>
            <a:r>
              <a:rPr lang="en-US" dirty="0" smtClean="0">
                <a:solidFill>
                  <a:schemeClr val="tx2">
                    <a:lumMod val="75000"/>
                  </a:schemeClr>
                </a:solidFill>
              </a:rPr>
              <a:t>What is a Bacteria</a:t>
            </a:r>
          </a:p>
          <a:p>
            <a:r>
              <a:rPr lang="en-US" dirty="0" smtClean="0">
                <a:solidFill>
                  <a:schemeClr val="tx2">
                    <a:lumMod val="75000"/>
                  </a:schemeClr>
                </a:solidFill>
              </a:rPr>
              <a:t>Draw pictures of both and label them</a:t>
            </a:r>
          </a:p>
          <a:p>
            <a:r>
              <a:rPr lang="en-US" dirty="0" smtClean="0">
                <a:solidFill>
                  <a:schemeClr val="tx2">
                    <a:lumMod val="75000"/>
                  </a:schemeClr>
                </a:solidFill>
              </a:rPr>
              <a:t>What do they need to grow and reproduce?</a:t>
            </a:r>
          </a:p>
          <a:p>
            <a:r>
              <a:rPr lang="en-US" dirty="0" smtClean="0">
                <a:solidFill>
                  <a:schemeClr val="tx2">
                    <a:lumMod val="75000"/>
                  </a:schemeClr>
                </a:solidFill>
              </a:rPr>
              <a:t>How do we use medicine to treat them?</a:t>
            </a:r>
          </a:p>
          <a:p>
            <a:endParaRPr lang="en-US" dirty="0" smtClean="0"/>
          </a:p>
        </p:txBody>
      </p:sp>
      <p:pic>
        <p:nvPicPr>
          <p:cNvPr id="7" name="Picture 4" descr="http://yunus.hacettepe.edu.tr/~ayguns/Images/immres1.gif"/>
          <p:cNvPicPr>
            <a:picLocks noChangeAspect="1" noChangeArrowheads="1"/>
          </p:cNvPicPr>
          <p:nvPr/>
        </p:nvPicPr>
        <p:blipFill>
          <a:blip r:embed="rId2" cstate="print"/>
          <a:srcRect/>
          <a:stretch>
            <a:fillRect/>
          </a:stretch>
        </p:blipFill>
        <p:spPr bwMode="auto">
          <a:xfrm>
            <a:off x="5229876" y="1219200"/>
            <a:ext cx="3411962" cy="2057400"/>
          </a:xfrm>
          <a:prstGeom prst="rect">
            <a:avLst/>
          </a:prstGeom>
          <a:noFill/>
        </p:spPr>
      </p:pic>
      <p:pic>
        <p:nvPicPr>
          <p:cNvPr id="8" name="Picture 32" descr="fig"/>
          <p:cNvPicPr>
            <a:picLocks noChangeAspect="1" noChangeArrowheads="1"/>
          </p:cNvPicPr>
          <p:nvPr/>
        </p:nvPicPr>
        <p:blipFill>
          <a:blip r:embed="rId3" cstate="print"/>
          <a:srcRect/>
          <a:stretch>
            <a:fillRect/>
          </a:stretch>
        </p:blipFill>
        <p:spPr bwMode="auto">
          <a:xfrm>
            <a:off x="5486400" y="3505200"/>
            <a:ext cx="2494598" cy="2743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6-Point Star 49"/>
          <p:cNvSpPr/>
          <p:nvPr/>
        </p:nvSpPr>
        <p:spPr>
          <a:xfrm>
            <a:off x="4953000" y="4724400"/>
            <a:ext cx="685800" cy="7620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581400" y="4876800"/>
            <a:ext cx="1219200" cy="838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53025" y="1213248"/>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5943600" y="1143000"/>
            <a:ext cx="2971800" cy="3048000"/>
          </a:xfrm>
        </p:spPr>
        <p:txBody>
          <a:bodyPr>
            <a:noAutofit/>
          </a:bodyPr>
          <a:lstStyle/>
          <a:p>
            <a:r>
              <a:rPr lang="en-US" sz="1800" dirty="0" smtClean="0"/>
              <a:t>Virus is a disease causing particle containing DNA</a:t>
            </a:r>
          </a:p>
          <a:p>
            <a:r>
              <a:rPr lang="en-US" sz="1800" dirty="0" smtClean="0"/>
              <a:t>Virus needs a home cell to reproduce. </a:t>
            </a:r>
          </a:p>
          <a:p>
            <a:r>
              <a:rPr lang="en-US" sz="1800" dirty="0" smtClean="0"/>
              <a:t>There is NO medicine (at the moment) to fight viruses.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400" b="1" dirty="0"/>
          </a:p>
        </p:txBody>
      </p:sp>
      <p:sp>
        <p:nvSpPr>
          <p:cNvPr id="5" name="Freeform 4"/>
          <p:cNvSpPr/>
          <p:nvPr/>
        </p:nvSpPr>
        <p:spPr>
          <a:xfrm>
            <a:off x="4587569" y="879873"/>
            <a:ext cx="490467" cy="742950"/>
          </a:xfrm>
          <a:custGeom>
            <a:avLst/>
            <a:gdLst>
              <a:gd name="connsiteX0" fmla="*/ 232081 w 490467"/>
              <a:gd name="connsiteY0" fmla="*/ 0 h 742950"/>
              <a:gd name="connsiteX1" fmla="*/ 232081 w 490467"/>
              <a:gd name="connsiteY1" fmla="*/ 0 h 742950"/>
              <a:gd name="connsiteX2" fmla="*/ 165406 w 490467"/>
              <a:gd name="connsiteY2" fmla="*/ 85725 h 742950"/>
              <a:gd name="connsiteX3" fmla="*/ 108256 w 490467"/>
              <a:gd name="connsiteY3" fmla="*/ 152400 h 742950"/>
              <a:gd name="connsiteX4" fmla="*/ 89206 w 490467"/>
              <a:gd name="connsiteY4" fmla="*/ 180975 h 742950"/>
              <a:gd name="connsiteX5" fmla="*/ 32056 w 490467"/>
              <a:gd name="connsiteY5" fmla="*/ 219075 h 742950"/>
              <a:gd name="connsiteX6" fmla="*/ 13006 w 490467"/>
              <a:gd name="connsiteY6" fmla="*/ 266700 h 742950"/>
              <a:gd name="connsiteX7" fmla="*/ 22531 w 490467"/>
              <a:gd name="connsiteY7" fmla="*/ 295275 h 742950"/>
              <a:gd name="connsiteX8" fmla="*/ 41581 w 490467"/>
              <a:gd name="connsiteY8" fmla="*/ 361950 h 742950"/>
              <a:gd name="connsiteX9" fmla="*/ 89206 w 490467"/>
              <a:gd name="connsiteY9" fmla="*/ 619125 h 742950"/>
              <a:gd name="connsiteX10" fmla="*/ 117781 w 490467"/>
              <a:gd name="connsiteY10" fmla="*/ 638175 h 742950"/>
              <a:gd name="connsiteX11" fmla="*/ 184456 w 490467"/>
              <a:gd name="connsiteY11" fmla="*/ 695325 h 742950"/>
              <a:gd name="connsiteX12" fmla="*/ 213031 w 490467"/>
              <a:gd name="connsiteY12" fmla="*/ 723900 h 742950"/>
              <a:gd name="connsiteX13" fmla="*/ 241606 w 490467"/>
              <a:gd name="connsiteY13" fmla="*/ 742950 h 742950"/>
              <a:gd name="connsiteX14" fmla="*/ 317806 w 490467"/>
              <a:gd name="connsiteY14" fmla="*/ 695325 h 742950"/>
              <a:gd name="connsiteX15" fmla="*/ 346381 w 490467"/>
              <a:gd name="connsiteY15" fmla="*/ 666750 h 742950"/>
              <a:gd name="connsiteX16" fmla="*/ 365431 w 490467"/>
              <a:gd name="connsiteY16" fmla="*/ 638175 h 742950"/>
              <a:gd name="connsiteX17" fmla="*/ 394006 w 490467"/>
              <a:gd name="connsiteY17" fmla="*/ 619125 h 742950"/>
              <a:gd name="connsiteX18" fmla="*/ 422581 w 490467"/>
              <a:gd name="connsiteY18" fmla="*/ 228600 h 742950"/>
              <a:gd name="connsiteX19" fmla="*/ 374956 w 490467"/>
              <a:gd name="connsiteY19" fmla="*/ 190500 h 742950"/>
              <a:gd name="connsiteX20" fmla="*/ 355906 w 490467"/>
              <a:gd name="connsiteY20" fmla="*/ 161925 h 742950"/>
              <a:gd name="connsiteX21" fmla="*/ 270181 w 490467"/>
              <a:gd name="connsiteY21" fmla="*/ 85725 h 742950"/>
              <a:gd name="connsiteX22" fmla="*/ 251131 w 490467"/>
              <a:gd name="connsiteY22" fmla="*/ 57150 h 742950"/>
              <a:gd name="connsiteX23" fmla="*/ 222556 w 490467"/>
              <a:gd name="connsiteY23" fmla="*/ 38100 h 742950"/>
              <a:gd name="connsiteX24" fmla="*/ 232081 w 490467"/>
              <a:gd name="connsiteY24"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467" h="742950">
                <a:moveTo>
                  <a:pt x="232081" y="0"/>
                </a:moveTo>
                <a:lnTo>
                  <a:pt x="232081" y="0"/>
                </a:lnTo>
                <a:cubicBezTo>
                  <a:pt x="209856" y="28575"/>
                  <a:pt x="188581" y="57915"/>
                  <a:pt x="165406" y="85725"/>
                </a:cubicBezTo>
                <a:cubicBezTo>
                  <a:pt x="96174" y="168804"/>
                  <a:pt x="179599" y="52519"/>
                  <a:pt x="108256" y="152400"/>
                </a:cubicBezTo>
                <a:cubicBezTo>
                  <a:pt x="101602" y="161715"/>
                  <a:pt x="97821" y="173437"/>
                  <a:pt x="89206" y="180975"/>
                </a:cubicBezTo>
                <a:cubicBezTo>
                  <a:pt x="71976" y="196052"/>
                  <a:pt x="32056" y="219075"/>
                  <a:pt x="32056" y="219075"/>
                </a:cubicBezTo>
                <a:cubicBezTo>
                  <a:pt x="25706" y="234950"/>
                  <a:pt x="15127" y="249734"/>
                  <a:pt x="13006" y="266700"/>
                </a:cubicBezTo>
                <a:cubicBezTo>
                  <a:pt x="11761" y="276663"/>
                  <a:pt x="19773" y="285621"/>
                  <a:pt x="22531" y="295275"/>
                </a:cubicBezTo>
                <a:cubicBezTo>
                  <a:pt x="46451" y="378996"/>
                  <a:pt x="18743" y="293437"/>
                  <a:pt x="41581" y="361950"/>
                </a:cubicBezTo>
                <a:cubicBezTo>
                  <a:pt x="49529" y="544748"/>
                  <a:pt x="0" y="542663"/>
                  <a:pt x="89206" y="619125"/>
                </a:cubicBezTo>
                <a:cubicBezTo>
                  <a:pt x="97898" y="626575"/>
                  <a:pt x="108256" y="631825"/>
                  <a:pt x="117781" y="638175"/>
                </a:cubicBezTo>
                <a:cubicBezTo>
                  <a:pt x="175116" y="714621"/>
                  <a:pt x="114053" y="645037"/>
                  <a:pt x="184456" y="695325"/>
                </a:cubicBezTo>
                <a:cubicBezTo>
                  <a:pt x="195417" y="703155"/>
                  <a:pt x="202683" y="715276"/>
                  <a:pt x="213031" y="723900"/>
                </a:cubicBezTo>
                <a:cubicBezTo>
                  <a:pt x="221825" y="731229"/>
                  <a:pt x="232081" y="736600"/>
                  <a:pt x="241606" y="742950"/>
                </a:cubicBezTo>
                <a:cubicBezTo>
                  <a:pt x="267006" y="727075"/>
                  <a:pt x="296626" y="716505"/>
                  <a:pt x="317806" y="695325"/>
                </a:cubicBezTo>
                <a:cubicBezTo>
                  <a:pt x="327331" y="685800"/>
                  <a:pt x="337757" y="677098"/>
                  <a:pt x="346381" y="666750"/>
                </a:cubicBezTo>
                <a:cubicBezTo>
                  <a:pt x="353710" y="657956"/>
                  <a:pt x="357336" y="646270"/>
                  <a:pt x="365431" y="638175"/>
                </a:cubicBezTo>
                <a:cubicBezTo>
                  <a:pt x="373526" y="630080"/>
                  <a:pt x="384481" y="625475"/>
                  <a:pt x="394006" y="619125"/>
                </a:cubicBezTo>
                <a:cubicBezTo>
                  <a:pt x="490467" y="474433"/>
                  <a:pt x="448807" y="560791"/>
                  <a:pt x="422581" y="228600"/>
                </a:cubicBezTo>
                <a:cubicBezTo>
                  <a:pt x="420252" y="199101"/>
                  <a:pt x="394841" y="197128"/>
                  <a:pt x="374956" y="190500"/>
                </a:cubicBezTo>
                <a:cubicBezTo>
                  <a:pt x="368606" y="180975"/>
                  <a:pt x="364001" y="170020"/>
                  <a:pt x="355906" y="161925"/>
                </a:cubicBezTo>
                <a:cubicBezTo>
                  <a:pt x="298645" y="104664"/>
                  <a:pt x="350182" y="205727"/>
                  <a:pt x="270181" y="85725"/>
                </a:cubicBezTo>
                <a:cubicBezTo>
                  <a:pt x="263831" y="76200"/>
                  <a:pt x="259226" y="65245"/>
                  <a:pt x="251131" y="57150"/>
                </a:cubicBezTo>
                <a:cubicBezTo>
                  <a:pt x="243036" y="49055"/>
                  <a:pt x="231350" y="45429"/>
                  <a:pt x="222556" y="38100"/>
                </a:cubicBezTo>
                <a:cubicBezTo>
                  <a:pt x="212208" y="29476"/>
                  <a:pt x="230494" y="6350"/>
                  <a:pt x="232081" y="0"/>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5787" y="1075739"/>
            <a:ext cx="328163" cy="356584"/>
          </a:xfrm>
          <a:custGeom>
            <a:avLst/>
            <a:gdLst>
              <a:gd name="connsiteX0" fmla="*/ 223388 w 328163"/>
              <a:gd name="connsiteY0" fmla="*/ 70834 h 356584"/>
              <a:gd name="connsiteX1" fmla="*/ 213863 w 328163"/>
              <a:gd name="connsiteY1" fmla="*/ 99409 h 356584"/>
              <a:gd name="connsiteX2" fmla="*/ 204338 w 328163"/>
              <a:gd name="connsiteY2" fmla="*/ 223234 h 356584"/>
              <a:gd name="connsiteX3" fmla="*/ 166238 w 328163"/>
              <a:gd name="connsiteY3" fmla="*/ 232759 h 356584"/>
              <a:gd name="connsiteX4" fmla="*/ 137663 w 328163"/>
              <a:gd name="connsiteY4" fmla="*/ 213709 h 356584"/>
              <a:gd name="connsiteX5" fmla="*/ 70988 w 328163"/>
              <a:gd name="connsiteY5" fmla="*/ 175609 h 356584"/>
              <a:gd name="connsiteX6" fmla="*/ 51938 w 328163"/>
              <a:gd name="connsiteY6" fmla="*/ 147034 h 356584"/>
              <a:gd name="connsiteX7" fmla="*/ 32888 w 328163"/>
              <a:gd name="connsiteY7" fmla="*/ 80359 h 356584"/>
              <a:gd name="connsiteX8" fmla="*/ 61463 w 328163"/>
              <a:gd name="connsiteY8" fmla="*/ 61309 h 356584"/>
              <a:gd name="connsiteX9" fmla="*/ 109088 w 328163"/>
              <a:gd name="connsiteY9" fmla="*/ 89884 h 356584"/>
              <a:gd name="connsiteX10" fmla="*/ 147188 w 328163"/>
              <a:gd name="connsiteY10" fmla="*/ 108934 h 356584"/>
              <a:gd name="connsiteX11" fmla="*/ 175763 w 328163"/>
              <a:gd name="connsiteY11" fmla="*/ 127984 h 356584"/>
              <a:gd name="connsiteX12" fmla="*/ 232913 w 328163"/>
              <a:gd name="connsiteY12" fmla="*/ 147034 h 356584"/>
              <a:gd name="connsiteX13" fmla="*/ 280538 w 328163"/>
              <a:gd name="connsiteY13" fmla="*/ 166084 h 356584"/>
              <a:gd name="connsiteX14" fmla="*/ 271013 w 328163"/>
              <a:gd name="connsiteY14" fmla="*/ 213709 h 356584"/>
              <a:gd name="connsiteX15" fmla="*/ 147188 w 328163"/>
              <a:gd name="connsiteY15" fmla="*/ 242284 h 356584"/>
              <a:gd name="connsiteX16" fmla="*/ 156713 w 328163"/>
              <a:gd name="connsiteY16" fmla="*/ 328009 h 356584"/>
              <a:gd name="connsiteX17" fmla="*/ 213863 w 328163"/>
              <a:gd name="connsiteY17" fmla="*/ 347059 h 356584"/>
              <a:gd name="connsiteX18" fmla="*/ 242438 w 328163"/>
              <a:gd name="connsiteY18" fmla="*/ 356584 h 356584"/>
              <a:gd name="connsiteX19" fmla="*/ 290063 w 328163"/>
              <a:gd name="connsiteY19" fmla="*/ 347059 h 356584"/>
              <a:gd name="connsiteX20" fmla="*/ 299588 w 328163"/>
              <a:gd name="connsiteY20" fmla="*/ 318484 h 356584"/>
              <a:gd name="connsiteX21" fmla="*/ 328163 w 328163"/>
              <a:gd name="connsiteY21" fmla="*/ 289909 h 356584"/>
              <a:gd name="connsiteX22" fmla="*/ 309113 w 328163"/>
              <a:gd name="connsiteY22" fmla="*/ 261334 h 356584"/>
              <a:gd name="connsiteX23" fmla="*/ 261488 w 328163"/>
              <a:gd name="connsiteY23" fmla="*/ 251809 h 356584"/>
              <a:gd name="connsiteX24" fmla="*/ 194813 w 328163"/>
              <a:gd name="connsiteY24" fmla="*/ 242284 h 356584"/>
              <a:gd name="connsiteX25" fmla="*/ 137663 w 328163"/>
              <a:gd name="connsiteY25" fmla="*/ 232759 h 356584"/>
              <a:gd name="connsiteX26" fmla="*/ 90038 w 328163"/>
              <a:gd name="connsiteY26" fmla="*/ 213709 h 356584"/>
              <a:gd name="connsiteX27" fmla="*/ 61463 w 328163"/>
              <a:gd name="connsiteY27" fmla="*/ 204184 h 356584"/>
              <a:gd name="connsiteX28" fmla="*/ 51938 w 328163"/>
              <a:gd name="connsiteY28" fmla="*/ 175609 h 356584"/>
              <a:gd name="connsiteX29" fmla="*/ 61463 w 328163"/>
              <a:gd name="connsiteY29" fmla="*/ 127984 h 356584"/>
              <a:gd name="connsiteX30" fmla="*/ 156713 w 328163"/>
              <a:gd name="connsiteY30" fmla="*/ 70834 h 356584"/>
              <a:gd name="connsiteX31" fmla="*/ 194813 w 328163"/>
              <a:gd name="connsiteY31" fmla="*/ 61309 h 356584"/>
              <a:gd name="connsiteX32" fmla="*/ 223388 w 328163"/>
              <a:gd name="connsiteY32" fmla="*/ 42259 h 356584"/>
              <a:gd name="connsiteX33" fmla="*/ 185288 w 328163"/>
              <a:gd name="connsiteY33" fmla="*/ 4159 h 356584"/>
              <a:gd name="connsiteX34" fmla="*/ 147188 w 328163"/>
              <a:gd name="connsiteY34" fmla="*/ 70834 h 356584"/>
              <a:gd name="connsiteX35" fmla="*/ 204338 w 328163"/>
              <a:gd name="connsiteY35" fmla="*/ 118459 h 356584"/>
              <a:gd name="connsiteX36" fmla="*/ 232913 w 328163"/>
              <a:gd name="connsiteY36" fmla="*/ 137509 h 3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8163" h="356584">
                <a:moveTo>
                  <a:pt x="223388" y="70834"/>
                </a:moveTo>
                <a:cubicBezTo>
                  <a:pt x="220213" y="80359"/>
                  <a:pt x="215108" y="89446"/>
                  <a:pt x="213863" y="99409"/>
                </a:cubicBezTo>
                <a:cubicBezTo>
                  <a:pt x="208728" y="140486"/>
                  <a:pt x="218261" y="184249"/>
                  <a:pt x="204338" y="223234"/>
                </a:cubicBezTo>
                <a:cubicBezTo>
                  <a:pt x="199935" y="235562"/>
                  <a:pt x="178938" y="229584"/>
                  <a:pt x="166238" y="232759"/>
                </a:cubicBezTo>
                <a:cubicBezTo>
                  <a:pt x="156713" y="226409"/>
                  <a:pt x="147602" y="219389"/>
                  <a:pt x="137663" y="213709"/>
                </a:cubicBezTo>
                <a:cubicBezTo>
                  <a:pt x="53070" y="165370"/>
                  <a:pt x="140606" y="222021"/>
                  <a:pt x="70988" y="175609"/>
                </a:cubicBezTo>
                <a:cubicBezTo>
                  <a:pt x="64638" y="166084"/>
                  <a:pt x="60033" y="155129"/>
                  <a:pt x="51938" y="147034"/>
                </a:cubicBezTo>
                <a:cubicBezTo>
                  <a:pt x="24825" y="119921"/>
                  <a:pt x="0" y="137912"/>
                  <a:pt x="32888" y="80359"/>
                </a:cubicBezTo>
                <a:cubicBezTo>
                  <a:pt x="38568" y="70420"/>
                  <a:pt x="51938" y="67659"/>
                  <a:pt x="61463" y="61309"/>
                </a:cubicBezTo>
                <a:cubicBezTo>
                  <a:pt x="77338" y="70834"/>
                  <a:pt x="92904" y="80893"/>
                  <a:pt x="109088" y="89884"/>
                </a:cubicBezTo>
                <a:cubicBezTo>
                  <a:pt x="121500" y="96780"/>
                  <a:pt x="134860" y="101889"/>
                  <a:pt x="147188" y="108934"/>
                </a:cubicBezTo>
                <a:cubicBezTo>
                  <a:pt x="157127" y="114614"/>
                  <a:pt x="165302" y="123335"/>
                  <a:pt x="175763" y="127984"/>
                </a:cubicBezTo>
                <a:cubicBezTo>
                  <a:pt x="194113" y="136139"/>
                  <a:pt x="214042" y="140172"/>
                  <a:pt x="232913" y="147034"/>
                </a:cubicBezTo>
                <a:cubicBezTo>
                  <a:pt x="248981" y="152877"/>
                  <a:pt x="264663" y="159734"/>
                  <a:pt x="280538" y="166084"/>
                </a:cubicBezTo>
                <a:cubicBezTo>
                  <a:pt x="277363" y="181959"/>
                  <a:pt x="279045" y="199653"/>
                  <a:pt x="271013" y="213709"/>
                </a:cubicBezTo>
                <a:cubicBezTo>
                  <a:pt x="252081" y="246839"/>
                  <a:pt x="152948" y="241708"/>
                  <a:pt x="147188" y="242284"/>
                </a:cubicBezTo>
                <a:cubicBezTo>
                  <a:pt x="150363" y="270859"/>
                  <a:pt x="141277" y="303753"/>
                  <a:pt x="156713" y="328009"/>
                </a:cubicBezTo>
                <a:cubicBezTo>
                  <a:pt x="167494" y="344950"/>
                  <a:pt x="194813" y="340709"/>
                  <a:pt x="213863" y="347059"/>
                </a:cubicBezTo>
                <a:lnTo>
                  <a:pt x="242438" y="356584"/>
                </a:lnTo>
                <a:cubicBezTo>
                  <a:pt x="258313" y="353409"/>
                  <a:pt x="276593" y="356039"/>
                  <a:pt x="290063" y="347059"/>
                </a:cubicBezTo>
                <a:cubicBezTo>
                  <a:pt x="298417" y="341490"/>
                  <a:pt x="294019" y="326838"/>
                  <a:pt x="299588" y="318484"/>
                </a:cubicBezTo>
                <a:cubicBezTo>
                  <a:pt x="307060" y="307276"/>
                  <a:pt x="318638" y="299434"/>
                  <a:pt x="328163" y="289909"/>
                </a:cubicBezTo>
                <a:cubicBezTo>
                  <a:pt x="321813" y="280384"/>
                  <a:pt x="319052" y="267014"/>
                  <a:pt x="309113" y="261334"/>
                </a:cubicBezTo>
                <a:cubicBezTo>
                  <a:pt x="295057" y="253302"/>
                  <a:pt x="277457" y="254471"/>
                  <a:pt x="261488" y="251809"/>
                </a:cubicBezTo>
                <a:cubicBezTo>
                  <a:pt x="239343" y="248118"/>
                  <a:pt x="217003" y="245698"/>
                  <a:pt x="194813" y="242284"/>
                </a:cubicBezTo>
                <a:cubicBezTo>
                  <a:pt x="175725" y="239347"/>
                  <a:pt x="156713" y="235934"/>
                  <a:pt x="137663" y="232759"/>
                </a:cubicBezTo>
                <a:cubicBezTo>
                  <a:pt x="121788" y="226409"/>
                  <a:pt x="106047" y="219712"/>
                  <a:pt x="90038" y="213709"/>
                </a:cubicBezTo>
                <a:cubicBezTo>
                  <a:pt x="80637" y="210184"/>
                  <a:pt x="68563" y="211284"/>
                  <a:pt x="61463" y="204184"/>
                </a:cubicBezTo>
                <a:cubicBezTo>
                  <a:pt x="54363" y="197084"/>
                  <a:pt x="55113" y="185134"/>
                  <a:pt x="51938" y="175609"/>
                </a:cubicBezTo>
                <a:cubicBezTo>
                  <a:pt x="55113" y="159734"/>
                  <a:pt x="51524" y="140763"/>
                  <a:pt x="61463" y="127984"/>
                </a:cubicBezTo>
                <a:cubicBezTo>
                  <a:pt x="70585" y="116255"/>
                  <a:pt x="135247" y="78884"/>
                  <a:pt x="156713" y="70834"/>
                </a:cubicBezTo>
                <a:cubicBezTo>
                  <a:pt x="168970" y="66237"/>
                  <a:pt x="182113" y="64484"/>
                  <a:pt x="194813" y="61309"/>
                </a:cubicBezTo>
                <a:cubicBezTo>
                  <a:pt x="204338" y="54959"/>
                  <a:pt x="219136" y="52888"/>
                  <a:pt x="223388" y="42259"/>
                </a:cubicBezTo>
                <a:cubicBezTo>
                  <a:pt x="235341" y="12377"/>
                  <a:pt x="198735" y="8641"/>
                  <a:pt x="185288" y="4159"/>
                </a:cubicBezTo>
                <a:cubicBezTo>
                  <a:pt x="128302" y="15556"/>
                  <a:pt x="123577" y="0"/>
                  <a:pt x="147188" y="70834"/>
                </a:cubicBezTo>
                <a:cubicBezTo>
                  <a:pt x="158630" y="105159"/>
                  <a:pt x="175205" y="101812"/>
                  <a:pt x="204338" y="118459"/>
                </a:cubicBezTo>
                <a:cubicBezTo>
                  <a:pt x="214277" y="124139"/>
                  <a:pt x="232913" y="137509"/>
                  <a:pt x="232913" y="13750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rot="5400000">
            <a:off x="4581525" y="1937148"/>
            <a:ext cx="533400"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rot="10800000" flipV="1">
            <a:off x="45434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291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695825" y="2280048"/>
            <a:ext cx="228600" cy="76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57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482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38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124200" y="2590800"/>
            <a:ext cx="3209925" cy="1451373"/>
          </a:xfrm>
          <a:custGeom>
            <a:avLst/>
            <a:gdLst>
              <a:gd name="connsiteX0" fmla="*/ 333375 w 3209925"/>
              <a:gd name="connsiteY0" fmla="*/ 336948 h 1451373"/>
              <a:gd name="connsiteX1" fmla="*/ 333375 w 3209925"/>
              <a:gd name="connsiteY1" fmla="*/ 336948 h 1451373"/>
              <a:gd name="connsiteX2" fmla="*/ 400050 w 3209925"/>
              <a:gd name="connsiteY2" fmla="*/ 289323 h 1451373"/>
              <a:gd name="connsiteX3" fmla="*/ 447675 w 3209925"/>
              <a:gd name="connsiteY3" fmla="*/ 251223 h 1451373"/>
              <a:gd name="connsiteX4" fmla="*/ 514350 w 3209925"/>
              <a:gd name="connsiteY4" fmla="*/ 222648 h 1451373"/>
              <a:gd name="connsiteX5" fmla="*/ 571500 w 3209925"/>
              <a:gd name="connsiteY5" fmla="*/ 194073 h 1451373"/>
              <a:gd name="connsiteX6" fmla="*/ 695325 w 3209925"/>
              <a:gd name="connsiteY6" fmla="*/ 165498 h 1451373"/>
              <a:gd name="connsiteX7" fmla="*/ 723900 w 3209925"/>
              <a:gd name="connsiteY7" fmla="*/ 146448 h 1451373"/>
              <a:gd name="connsiteX8" fmla="*/ 828675 w 3209925"/>
              <a:gd name="connsiteY8" fmla="*/ 117873 h 1451373"/>
              <a:gd name="connsiteX9" fmla="*/ 904875 w 3209925"/>
              <a:gd name="connsiteY9" fmla="*/ 98823 h 1451373"/>
              <a:gd name="connsiteX10" fmla="*/ 942975 w 3209925"/>
              <a:gd name="connsiteY10" fmla="*/ 89298 h 1451373"/>
              <a:gd name="connsiteX11" fmla="*/ 971550 w 3209925"/>
              <a:gd name="connsiteY11" fmla="*/ 70248 h 1451373"/>
              <a:gd name="connsiteX12" fmla="*/ 1066800 w 3209925"/>
              <a:gd name="connsiteY12" fmla="*/ 41673 h 1451373"/>
              <a:gd name="connsiteX13" fmla="*/ 1123950 w 3209925"/>
              <a:gd name="connsiteY13" fmla="*/ 22623 h 1451373"/>
              <a:gd name="connsiteX14" fmla="*/ 1152525 w 3209925"/>
              <a:gd name="connsiteY14" fmla="*/ 13098 h 1451373"/>
              <a:gd name="connsiteX15" fmla="*/ 1209675 w 3209925"/>
              <a:gd name="connsiteY15" fmla="*/ 3573 h 1451373"/>
              <a:gd name="connsiteX16" fmla="*/ 1400175 w 3209925"/>
              <a:gd name="connsiteY16" fmla="*/ 13098 h 1451373"/>
              <a:gd name="connsiteX17" fmla="*/ 1390650 w 3209925"/>
              <a:gd name="connsiteY17" fmla="*/ 41673 h 1451373"/>
              <a:gd name="connsiteX18" fmla="*/ 1438275 w 3209925"/>
              <a:gd name="connsiteY18" fmla="*/ 60723 h 1451373"/>
              <a:gd name="connsiteX19" fmla="*/ 1466850 w 3209925"/>
              <a:gd name="connsiteY19" fmla="*/ 79773 h 1451373"/>
              <a:gd name="connsiteX20" fmla="*/ 1485900 w 3209925"/>
              <a:gd name="connsiteY20" fmla="*/ 136923 h 1451373"/>
              <a:gd name="connsiteX21" fmla="*/ 1524000 w 3209925"/>
              <a:gd name="connsiteY21" fmla="*/ 127398 h 1451373"/>
              <a:gd name="connsiteX22" fmla="*/ 1581150 w 3209925"/>
              <a:gd name="connsiteY22" fmla="*/ 108348 h 1451373"/>
              <a:gd name="connsiteX23" fmla="*/ 1695450 w 3209925"/>
              <a:gd name="connsiteY23" fmla="*/ 89298 h 1451373"/>
              <a:gd name="connsiteX24" fmla="*/ 1733550 w 3209925"/>
              <a:gd name="connsiteY24" fmla="*/ 79773 h 1451373"/>
              <a:gd name="connsiteX25" fmla="*/ 1790700 w 3209925"/>
              <a:gd name="connsiteY25" fmla="*/ 70248 h 1451373"/>
              <a:gd name="connsiteX26" fmla="*/ 1838325 w 3209925"/>
              <a:gd name="connsiteY26" fmla="*/ 60723 h 1451373"/>
              <a:gd name="connsiteX27" fmla="*/ 2352675 w 3209925"/>
              <a:gd name="connsiteY27" fmla="*/ 70248 h 1451373"/>
              <a:gd name="connsiteX28" fmla="*/ 2514600 w 3209925"/>
              <a:gd name="connsiteY28" fmla="*/ 79773 h 1451373"/>
              <a:gd name="connsiteX29" fmla="*/ 2581275 w 3209925"/>
              <a:gd name="connsiteY29" fmla="*/ 117873 h 1451373"/>
              <a:gd name="connsiteX30" fmla="*/ 2628900 w 3209925"/>
              <a:gd name="connsiteY30" fmla="*/ 136923 h 1451373"/>
              <a:gd name="connsiteX31" fmla="*/ 2686050 w 3209925"/>
              <a:gd name="connsiteY31" fmla="*/ 155973 h 1451373"/>
              <a:gd name="connsiteX32" fmla="*/ 2714625 w 3209925"/>
              <a:gd name="connsiteY32" fmla="*/ 165498 h 1451373"/>
              <a:gd name="connsiteX33" fmla="*/ 2743200 w 3209925"/>
              <a:gd name="connsiteY33" fmla="*/ 194073 h 1451373"/>
              <a:gd name="connsiteX34" fmla="*/ 2886075 w 3209925"/>
              <a:gd name="connsiteY34" fmla="*/ 260748 h 1451373"/>
              <a:gd name="connsiteX35" fmla="*/ 2905125 w 3209925"/>
              <a:gd name="connsiteY35" fmla="*/ 289323 h 1451373"/>
              <a:gd name="connsiteX36" fmla="*/ 2933700 w 3209925"/>
              <a:gd name="connsiteY36" fmla="*/ 317898 h 1451373"/>
              <a:gd name="connsiteX37" fmla="*/ 2952750 w 3209925"/>
              <a:gd name="connsiteY37" fmla="*/ 375048 h 1451373"/>
              <a:gd name="connsiteX38" fmla="*/ 2962275 w 3209925"/>
              <a:gd name="connsiteY38" fmla="*/ 413148 h 1451373"/>
              <a:gd name="connsiteX39" fmla="*/ 2990850 w 3209925"/>
              <a:gd name="connsiteY39" fmla="*/ 451248 h 1451373"/>
              <a:gd name="connsiteX40" fmla="*/ 3000375 w 3209925"/>
              <a:gd name="connsiteY40" fmla="*/ 479823 h 1451373"/>
              <a:gd name="connsiteX41" fmla="*/ 3038475 w 3209925"/>
              <a:gd name="connsiteY41" fmla="*/ 536973 h 1451373"/>
              <a:gd name="connsiteX42" fmla="*/ 3057525 w 3209925"/>
              <a:gd name="connsiteY42" fmla="*/ 565548 h 1451373"/>
              <a:gd name="connsiteX43" fmla="*/ 3086100 w 3209925"/>
              <a:gd name="connsiteY43" fmla="*/ 594123 h 1451373"/>
              <a:gd name="connsiteX44" fmla="*/ 3133725 w 3209925"/>
              <a:gd name="connsiteY44" fmla="*/ 670323 h 1451373"/>
              <a:gd name="connsiteX45" fmla="*/ 3162300 w 3209925"/>
              <a:gd name="connsiteY45" fmla="*/ 717948 h 1451373"/>
              <a:gd name="connsiteX46" fmla="*/ 3171825 w 3209925"/>
              <a:gd name="connsiteY46" fmla="*/ 746523 h 1451373"/>
              <a:gd name="connsiteX47" fmla="*/ 3190875 w 3209925"/>
              <a:gd name="connsiteY47" fmla="*/ 775098 h 1451373"/>
              <a:gd name="connsiteX48" fmla="*/ 3209925 w 3209925"/>
              <a:gd name="connsiteY48" fmla="*/ 832248 h 1451373"/>
              <a:gd name="connsiteX49" fmla="*/ 3190875 w 3209925"/>
              <a:gd name="connsiteY49" fmla="*/ 937023 h 1451373"/>
              <a:gd name="connsiteX50" fmla="*/ 3124200 w 3209925"/>
              <a:gd name="connsiteY50" fmla="*/ 1032273 h 1451373"/>
              <a:gd name="connsiteX51" fmla="*/ 3095625 w 3209925"/>
              <a:gd name="connsiteY51" fmla="*/ 1051323 h 1451373"/>
              <a:gd name="connsiteX52" fmla="*/ 3067050 w 3209925"/>
              <a:gd name="connsiteY52" fmla="*/ 1079898 h 1451373"/>
              <a:gd name="connsiteX53" fmla="*/ 3028950 w 3209925"/>
              <a:gd name="connsiteY53" fmla="*/ 1108473 h 1451373"/>
              <a:gd name="connsiteX54" fmla="*/ 3000375 w 3209925"/>
              <a:gd name="connsiteY54" fmla="*/ 1137048 h 1451373"/>
              <a:gd name="connsiteX55" fmla="*/ 2924175 w 3209925"/>
              <a:gd name="connsiteY55" fmla="*/ 1184673 h 1451373"/>
              <a:gd name="connsiteX56" fmla="*/ 2905125 w 3209925"/>
              <a:gd name="connsiteY56" fmla="*/ 1213248 h 1451373"/>
              <a:gd name="connsiteX57" fmla="*/ 2819400 w 3209925"/>
              <a:gd name="connsiteY57" fmla="*/ 1279923 h 1451373"/>
              <a:gd name="connsiteX58" fmla="*/ 2790825 w 3209925"/>
              <a:gd name="connsiteY58" fmla="*/ 1308498 h 1451373"/>
              <a:gd name="connsiteX59" fmla="*/ 2705100 w 3209925"/>
              <a:gd name="connsiteY59" fmla="*/ 1365648 h 1451373"/>
              <a:gd name="connsiteX60" fmla="*/ 2628900 w 3209925"/>
              <a:gd name="connsiteY60" fmla="*/ 1413273 h 1451373"/>
              <a:gd name="connsiteX61" fmla="*/ 2600325 w 3209925"/>
              <a:gd name="connsiteY61" fmla="*/ 1432323 h 1451373"/>
              <a:gd name="connsiteX62" fmla="*/ 2552700 w 3209925"/>
              <a:gd name="connsiteY62" fmla="*/ 1441848 h 1451373"/>
              <a:gd name="connsiteX63" fmla="*/ 2371725 w 3209925"/>
              <a:gd name="connsiteY63" fmla="*/ 1451373 h 1451373"/>
              <a:gd name="connsiteX64" fmla="*/ 2171700 w 3209925"/>
              <a:gd name="connsiteY64" fmla="*/ 1441848 h 1451373"/>
              <a:gd name="connsiteX65" fmla="*/ 2114550 w 3209925"/>
              <a:gd name="connsiteY65" fmla="*/ 1432323 h 1451373"/>
              <a:gd name="connsiteX66" fmla="*/ 2009775 w 3209925"/>
              <a:gd name="connsiteY66" fmla="*/ 1422798 h 1451373"/>
              <a:gd name="connsiteX67" fmla="*/ 1952625 w 3209925"/>
              <a:gd name="connsiteY67" fmla="*/ 1403748 h 1451373"/>
              <a:gd name="connsiteX68" fmla="*/ 1581150 w 3209925"/>
              <a:gd name="connsiteY68" fmla="*/ 1384698 h 1451373"/>
              <a:gd name="connsiteX69" fmla="*/ 1238250 w 3209925"/>
              <a:gd name="connsiteY69" fmla="*/ 1394223 h 1451373"/>
              <a:gd name="connsiteX70" fmla="*/ 1200150 w 3209925"/>
              <a:gd name="connsiteY70" fmla="*/ 1403748 h 1451373"/>
              <a:gd name="connsiteX71" fmla="*/ 1114425 w 3209925"/>
              <a:gd name="connsiteY71" fmla="*/ 1413273 h 1451373"/>
              <a:gd name="connsiteX72" fmla="*/ 762000 w 3209925"/>
              <a:gd name="connsiteY72" fmla="*/ 1403748 h 1451373"/>
              <a:gd name="connsiteX73" fmla="*/ 723900 w 3209925"/>
              <a:gd name="connsiteY73" fmla="*/ 1394223 h 1451373"/>
              <a:gd name="connsiteX74" fmla="*/ 676275 w 3209925"/>
              <a:gd name="connsiteY74" fmla="*/ 1384698 h 1451373"/>
              <a:gd name="connsiteX75" fmla="*/ 638175 w 3209925"/>
              <a:gd name="connsiteY75" fmla="*/ 1375173 h 1451373"/>
              <a:gd name="connsiteX76" fmla="*/ 581025 w 3209925"/>
              <a:gd name="connsiteY76" fmla="*/ 1365648 h 1451373"/>
              <a:gd name="connsiteX77" fmla="*/ 523875 w 3209925"/>
              <a:gd name="connsiteY77" fmla="*/ 1337073 h 1451373"/>
              <a:gd name="connsiteX78" fmla="*/ 495300 w 3209925"/>
              <a:gd name="connsiteY78" fmla="*/ 1327548 h 1451373"/>
              <a:gd name="connsiteX79" fmla="*/ 419100 w 3209925"/>
              <a:gd name="connsiteY79" fmla="*/ 1289448 h 1451373"/>
              <a:gd name="connsiteX80" fmla="*/ 361950 w 3209925"/>
              <a:gd name="connsiteY80" fmla="*/ 1279923 h 1451373"/>
              <a:gd name="connsiteX81" fmla="*/ 285750 w 3209925"/>
              <a:gd name="connsiteY81" fmla="*/ 1241823 h 1451373"/>
              <a:gd name="connsiteX82" fmla="*/ 219075 w 3209925"/>
              <a:gd name="connsiteY82" fmla="*/ 1213248 h 1451373"/>
              <a:gd name="connsiteX83" fmla="*/ 190500 w 3209925"/>
              <a:gd name="connsiteY83" fmla="*/ 1184673 h 1451373"/>
              <a:gd name="connsiteX84" fmla="*/ 133350 w 3209925"/>
              <a:gd name="connsiteY84" fmla="*/ 1146573 h 1451373"/>
              <a:gd name="connsiteX85" fmla="*/ 95250 w 3209925"/>
              <a:gd name="connsiteY85" fmla="*/ 1098948 h 1451373"/>
              <a:gd name="connsiteX86" fmla="*/ 76200 w 3209925"/>
              <a:gd name="connsiteY86" fmla="*/ 1070373 h 1451373"/>
              <a:gd name="connsiteX87" fmla="*/ 28575 w 3209925"/>
              <a:gd name="connsiteY87" fmla="*/ 1003698 h 1451373"/>
              <a:gd name="connsiteX88" fmla="*/ 9525 w 3209925"/>
              <a:gd name="connsiteY88" fmla="*/ 937023 h 1451373"/>
              <a:gd name="connsiteX89" fmla="*/ 0 w 3209925"/>
              <a:gd name="connsiteY89" fmla="*/ 908448 h 1451373"/>
              <a:gd name="connsiteX90" fmla="*/ 9525 w 3209925"/>
              <a:gd name="connsiteY90" fmla="*/ 679848 h 1451373"/>
              <a:gd name="connsiteX91" fmla="*/ 47625 w 3209925"/>
              <a:gd name="connsiteY91" fmla="*/ 584598 h 1451373"/>
              <a:gd name="connsiteX92" fmla="*/ 57150 w 3209925"/>
              <a:gd name="connsiteY92" fmla="*/ 556023 h 1451373"/>
              <a:gd name="connsiteX93" fmla="*/ 95250 w 3209925"/>
              <a:gd name="connsiteY93" fmla="*/ 489348 h 1451373"/>
              <a:gd name="connsiteX94" fmla="*/ 123825 w 3209925"/>
              <a:gd name="connsiteY94" fmla="*/ 451248 h 1451373"/>
              <a:gd name="connsiteX95" fmla="*/ 152400 w 3209925"/>
              <a:gd name="connsiteY95" fmla="*/ 432198 h 1451373"/>
              <a:gd name="connsiteX96" fmla="*/ 219075 w 3209925"/>
              <a:gd name="connsiteY96" fmla="*/ 365523 h 1451373"/>
              <a:gd name="connsiteX97" fmla="*/ 247650 w 3209925"/>
              <a:gd name="connsiteY97" fmla="*/ 336948 h 1451373"/>
              <a:gd name="connsiteX98" fmla="*/ 314325 w 3209925"/>
              <a:gd name="connsiteY98" fmla="*/ 317898 h 1451373"/>
              <a:gd name="connsiteX99" fmla="*/ 457200 w 3209925"/>
              <a:gd name="connsiteY99" fmla="*/ 298848 h 1451373"/>
              <a:gd name="connsiteX100" fmla="*/ 333375 w 3209925"/>
              <a:gd name="connsiteY100" fmla="*/ 336948 h 14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09925" h="1451373">
                <a:moveTo>
                  <a:pt x="333375" y="336948"/>
                </a:moveTo>
                <a:lnTo>
                  <a:pt x="333375" y="336948"/>
                </a:lnTo>
                <a:cubicBezTo>
                  <a:pt x="355600" y="321073"/>
                  <a:pt x="379636" y="307468"/>
                  <a:pt x="400050" y="289323"/>
                </a:cubicBezTo>
                <a:cubicBezTo>
                  <a:pt x="451751" y="243367"/>
                  <a:pt x="384488" y="272285"/>
                  <a:pt x="447675" y="251223"/>
                </a:cubicBezTo>
                <a:cubicBezTo>
                  <a:pt x="519414" y="203397"/>
                  <a:pt x="428240" y="259552"/>
                  <a:pt x="514350" y="222648"/>
                </a:cubicBezTo>
                <a:cubicBezTo>
                  <a:pt x="572416" y="197762"/>
                  <a:pt x="513526" y="207452"/>
                  <a:pt x="571500" y="194073"/>
                </a:cubicBezTo>
                <a:cubicBezTo>
                  <a:pt x="708124" y="162544"/>
                  <a:pt x="626256" y="188521"/>
                  <a:pt x="695325" y="165498"/>
                </a:cubicBezTo>
                <a:cubicBezTo>
                  <a:pt x="704850" y="159148"/>
                  <a:pt x="713439" y="151097"/>
                  <a:pt x="723900" y="146448"/>
                </a:cubicBezTo>
                <a:cubicBezTo>
                  <a:pt x="770727" y="125636"/>
                  <a:pt x="782064" y="128629"/>
                  <a:pt x="828675" y="117873"/>
                </a:cubicBezTo>
                <a:cubicBezTo>
                  <a:pt x="854186" y="111986"/>
                  <a:pt x="879475" y="105173"/>
                  <a:pt x="904875" y="98823"/>
                </a:cubicBezTo>
                <a:lnTo>
                  <a:pt x="942975" y="89298"/>
                </a:lnTo>
                <a:cubicBezTo>
                  <a:pt x="952500" y="82948"/>
                  <a:pt x="961089" y="74897"/>
                  <a:pt x="971550" y="70248"/>
                </a:cubicBezTo>
                <a:cubicBezTo>
                  <a:pt x="1018178" y="49524"/>
                  <a:pt x="1024175" y="54461"/>
                  <a:pt x="1066800" y="41673"/>
                </a:cubicBezTo>
                <a:cubicBezTo>
                  <a:pt x="1086034" y="35903"/>
                  <a:pt x="1104900" y="28973"/>
                  <a:pt x="1123950" y="22623"/>
                </a:cubicBezTo>
                <a:cubicBezTo>
                  <a:pt x="1133475" y="19448"/>
                  <a:pt x="1142621" y="14749"/>
                  <a:pt x="1152525" y="13098"/>
                </a:cubicBezTo>
                <a:lnTo>
                  <a:pt x="1209675" y="3573"/>
                </a:lnTo>
                <a:cubicBezTo>
                  <a:pt x="1273175" y="6748"/>
                  <a:pt x="1337959" y="0"/>
                  <a:pt x="1400175" y="13098"/>
                </a:cubicBezTo>
                <a:cubicBezTo>
                  <a:pt x="1410000" y="15166"/>
                  <a:pt x="1384378" y="33833"/>
                  <a:pt x="1390650" y="41673"/>
                </a:cubicBezTo>
                <a:cubicBezTo>
                  <a:pt x="1401331" y="55024"/>
                  <a:pt x="1422982" y="53077"/>
                  <a:pt x="1438275" y="60723"/>
                </a:cubicBezTo>
                <a:cubicBezTo>
                  <a:pt x="1448514" y="65843"/>
                  <a:pt x="1457325" y="73423"/>
                  <a:pt x="1466850" y="79773"/>
                </a:cubicBezTo>
                <a:cubicBezTo>
                  <a:pt x="1460255" y="106153"/>
                  <a:pt x="1441443" y="130572"/>
                  <a:pt x="1485900" y="136923"/>
                </a:cubicBezTo>
                <a:cubicBezTo>
                  <a:pt x="1498859" y="138774"/>
                  <a:pt x="1511461" y="131160"/>
                  <a:pt x="1524000" y="127398"/>
                </a:cubicBezTo>
                <a:cubicBezTo>
                  <a:pt x="1543234" y="121628"/>
                  <a:pt x="1562100" y="114698"/>
                  <a:pt x="1581150" y="108348"/>
                </a:cubicBezTo>
                <a:cubicBezTo>
                  <a:pt x="1624020" y="94058"/>
                  <a:pt x="1645492" y="97624"/>
                  <a:pt x="1695450" y="89298"/>
                </a:cubicBezTo>
                <a:cubicBezTo>
                  <a:pt x="1708363" y="87146"/>
                  <a:pt x="1720713" y="82340"/>
                  <a:pt x="1733550" y="79773"/>
                </a:cubicBezTo>
                <a:cubicBezTo>
                  <a:pt x="1752488" y="75985"/>
                  <a:pt x="1771699" y="73703"/>
                  <a:pt x="1790700" y="70248"/>
                </a:cubicBezTo>
                <a:cubicBezTo>
                  <a:pt x="1806628" y="67352"/>
                  <a:pt x="1822450" y="63898"/>
                  <a:pt x="1838325" y="60723"/>
                </a:cubicBezTo>
                <a:lnTo>
                  <a:pt x="2352675" y="70248"/>
                </a:lnTo>
                <a:cubicBezTo>
                  <a:pt x="2406722" y="71770"/>
                  <a:pt x="2461075" y="72127"/>
                  <a:pt x="2514600" y="79773"/>
                </a:cubicBezTo>
                <a:cubicBezTo>
                  <a:pt x="2537978" y="83113"/>
                  <a:pt x="2561010" y="107740"/>
                  <a:pt x="2581275" y="117873"/>
                </a:cubicBezTo>
                <a:cubicBezTo>
                  <a:pt x="2596568" y="125519"/>
                  <a:pt x="2612832" y="131080"/>
                  <a:pt x="2628900" y="136923"/>
                </a:cubicBezTo>
                <a:cubicBezTo>
                  <a:pt x="2647771" y="143785"/>
                  <a:pt x="2667000" y="149623"/>
                  <a:pt x="2686050" y="155973"/>
                </a:cubicBezTo>
                <a:lnTo>
                  <a:pt x="2714625" y="165498"/>
                </a:lnTo>
                <a:cubicBezTo>
                  <a:pt x="2724150" y="175023"/>
                  <a:pt x="2731649" y="187143"/>
                  <a:pt x="2743200" y="194073"/>
                </a:cubicBezTo>
                <a:cubicBezTo>
                  <a:pt x="2820250" y="240303"/>
                  <a:pt x="2827985" y="241385"/>
                  <a:pt x="2886075" y="260748"/>
                </a:cubicBezTo>
                <a:cubicBezTo>
                  <a:pt x="2892425" y="270273"/>
                  <a:pt x="2897796" y="280529"/>
                  <a:pt x="2905125" y="289323"/>
                </a:cubicBezTo>
                <a:cubicBezTo>
                  <a:pt x="2913749" y="299671"/>
                  <a:pt x="2927158" y="306123"/>
                  <a:pt x="2933700" y="317898"/>
                </a:cubicBezTo>
                <a:cubicBezTo>
                  <a:pt x="2943452" y="335451"/>
                  <a:pt x="2947880" y="355567"/>
                  <a:pt x="2952750" y="375048"/>
                </a:cubicBezTo>
                <a:cubicBezTo>
                  <a:pt x="2955925" y="387748"/>
                  <a:pt x="2956421" y="401439"/>
                  <a:pt x="2962275" y="413148"/>
                </a:cubicBezTo>
                <a:cubicBezTo>
                  <a:pt x="2969375" y="427347"/>
                  <a:pt x="2981325" y="438548"/>
                  <a:pt x="2990850" y="451248"/>
                </a:cubicBezTo>
                <a:cubicBezTo>
                  <a:pt x="2994025" y="460773"/>
                  <a:pt x="2995499" y="471046"/>
                  <a:pt x="3000375" y="479823"/>
                </a:cubicBezTo>
                <a:cubicBezTo>
                  <a:pt x="3011494" y="499837"/>
                  <a:pt x="3025775" y="517923"/>
                  <a:pt x="3038475" y="536973"/>
                </a:cubicBezTo>
                <a:cubicBezTo>
                  <a:pt x="3044825" y="546498"/>
                  <a:pt x="3049430" y="557453"/>
                  <a:pt x="3057525" y="565548"/>
                </a:cubicBezTo>
                <a:lnTo>
                  <a:pt x="3086100" y="594123"/>
                </a:lnTo>
                <a:cubicBezTo>
                  <a:pt x="3108770" y="662133"/>
                  <a:pt x="3088442" y="640134"/>
                  <a:pt x="3133725" y="670323"/>
                </a:cubicBezTo>
                <a:cubicBezTo>
                  <a:pt x="3143250" y="686198"/>
                  <a:pt x="3154021" y="701389"/>
                  <a:pt x="3162300" y="717948"/>
                </a:cubicBezTo>
                <a:cubicBezTo>
                  <a:pt x="3166790" y="726928"/>
                  <a:pt x="3167335" y="737543"/>
                  <a:pt x="3171825" y="746523"/>
                </a:cubicBezTo>
                <a:cubicBezTo>
                  <a:pt x="3176945" y="756762"/>
                  <a:pt x="3186226" y="764637"/>
                  <a:pt x="3190875" y="775098"/>
                </a:cubicBezTo>
                <a:cubicBezTo>
                  <a:pt x="3199030" y="793448"/>
                  <a:pt x="3209925" y="832248"/>
                  <a:pt x="3209925" y="832248"/>
                </a:cubicBezTo>
                <a:cubicBezTo>
                  <a:pt x="3207849" y="848855"/>
                  <a:pt x="3205084" y="911446"/>
                  <a:pt x="3190875" y="937023"/>
                </a:cubicBezTo>
                <a:cubicBezTo>
                  <a:pt x="3186985" y="944025"/>
                  <a:pt x="3136686" y="1019787"/>
                  <a:pt x="3124200" y="1032273"/>
                </a:cubicBezTo>
                <a:cubicBezTo>
                  <a:pt x="3116105" y="1040368"/>
                  <a:pt x="3104419" y="1043994"/>
                  <a:pt x="3095625" y="1051323"/>
                </a:cubicBezTo>
                <a:cubicBezTo>
                  <a:pt x="3085277" y="1059947"/>
                  <a:pt x="3077277" y="1071132"/>
                  <a:pt x="3067050" y="1079898"/>
                </a:cubicBezTo>
                <a:cubicBezTo>
                  <a:pt x="3054997" y="1090229"/>
                  <a:pt x="3041003" y="1098142"/>
                  <a:pt x="3028950" y="1108473"/>
                </a:cubicBezTo>
                <a:cubicBezTo>
                  <a:pt x="3018723" y="1117239"/>
                  <a:pt x="3011336" y="1129218"/>
                  <a:pt x="3000375" y="1137048"/>
                </a:cubicBezTo>
                <a:cubicBezTo>
                  <a:pt x="2947560" y="1174773"/>
                  <a:pt x="2974211" y="1134637"/>
                  <a:pt x="2924175" y="1184673"/>
                </a:cubicBezTo>
                <a:cubicBezTo>
                  <a:pt x="2916080" y="1192768"/>
                  <a:pt x="2913596" y="1205547"/>
                  <a:pt x="2905125" y="1213248"/>
                </a:cubicBezTo>
                <a:cubicBezTo>
                  <a:pt x="2878339" y="1237599"/>
                  <a:pt x="2847975" y="1257698"/>
                  <a:pt x="2819400" y="1279923"/>
                </a:cubicBezTo>
                <a:cubicBezTo>
                  <a:pt x="2808767" y="1288193"/>
                  <a:pt x="2801458" y="1300228"/>
                  <a:pt x="2790825" y="1308498"/>
                </a:cubicBezTo>
                <a:lnTo>
                  <a:pt x="2705100" y="1365648"/>
                </a:lnTo>
                <a:cubicBezTo>
                  <a:pt x="2661121" y="1394967"/>
                  <a:pt x="2686341" y="1378808"/>
                  <a:pt x="2628900" y="1413273"/>
                </a:cubicBezTo>
                <a:cubicBezTo>
                  <a:pt x="2619084" y="1419163"/>
                  <a:pt x="2611044" y="1428303"/>
                  <a:pt x="2600325" y="1432323"/>
                </a:cubicBezTo>
                <a:cubicBezTo>
                  <a:pt x="2585166" y="1438007"/>
                  <a:pt x="2568833" y="1440504"/>
                  <a:pt x="2552700" y="1441848"/>
                </a:cubicBezTo>
                <a:cubicBezTo>
                  <a:pt x="2492500" y="1446865"/>
                  <a:pt x="2432050" y="1448198"/>
                  <a:pt x="2371725" y="1451373"/>
                </a:cubicBezTo>
                <a:cubicBezTo>
                  <a:pt x="2305050" y="1448198"/>
                  <a:pt x="2238268" y="1446779"/>
                  <a:pt x="2171700" y="1441848"/>
                </a:cubicBezTo>
                <a:cubicBezTo>
                  <a:pt x="2152440" y="1440421"/>
                  <a:pt x="2133730" y="1434580"/>
                  <a:pt x="2114550" y="1432323"/>
                </a:cubicBezTo>
                <a:cubicBezTo>
                  <a:pt x="2079721" y="1428225"/>
                  <a:pt x="2044700" y="1425973"/>
                  <a:pt x="2009775" y="1422798"/>
                </a:cubicBezTo>
                <a:cubicBezTo>
                  <a:pt x="1990725" y="1416448"/>
                  <a:pt x="1971998" y="1409032"/>
                  <a:pt x="1952625" y="1403748"/>
                </a:cubicBezTo>
                <a:cubicBezTo>
                  <a:pt x="1844989" y="1374393"/>
                  <a:pt x="1615067" y="1385696"/>
                  <a:pt x="1581150" y="1384698"/>
                </a:cubicBezTo>
                <a:cubicBezTo>
                  <a:pt x="1466850" y="1387873"/>
                  <a:pt x="1352451" y="1388513"/>
                  <a:pt x="1238250" y="1394223"/>
                </a:cubicBezTo>
                <a:cubicBezTo>
                  <a:pt x="1225175" y="1394877"/>
                  <a:pt x="1213089" y="1401757"/>
                  <a:pt x="1200150" y="1403748"/>
                </a:cubicBezTo>
                <a:cubicBezTo>
                  <a:pt x="1171733" y="1408120"/>
                  <a:pt x="1143000" y="1410098"/>
                  <a:pt x="1114425" y="1413273"/>
                </a:cubicBezTo>
                <a:cubicBezTo>
                  <a:pt x="996950" y="1410098"/>
                  <a:pt x="879378" y="1409474"/>
                  <a:pt x="762000" y="1403748"/>
                </a:cubicBezTo>
                <a:cubicBezTo>
                  <a:pt x="748925" y="1403110"/>
                  <a:pt x="736679" y="1397063"/>
                  <a:pt x="723900" y="1394223"/>
                </a:cubicBezTo>
                <a:cubicBezTo>
                  <a:pt x="708096" y="1390711"/>
                  <a:pt x="692079" y="1388210"/>
                  <a:pt x="676275" y="1384698"/>
                </a:cubicBezTo>
                <a:cubicBezTo>
                  <a:pt x="663496" y="1381858"/>
                  <a:pt x="651012" y="1377740"/>
                  <a:pt x="638175" y="1375173"/>
                </a:cubicBezTo>
                <a:cubicBezTo>
                  <a:pt x="619237" y="1371385"/>
                  <a:pt x="600075" y="1368823"/>
                  <a:pt x="581025" y="1365648"/>
                </a:cubicBezTo>
                <a:cubicBezTo>
                  <a:pt x="509201" y="1341707"/>
                  <a:pt x="597733" y="1374002"/>
                  <a:pt x="523875" y="1337073"/>
                </a:cubicBezTo>
                <a:cubicBezTo>
                  <a:pt x="514895" y="1332583"/>
                  <a:pt x="504440" y="1331703"/>
                  <a:pt x="495300" y="1327548"/>
                </a:cubicBezTo>
                <a:cubicBezTo>
                  <a:pt x="469447" y="1315797"/>
                  <a:pt x="447112" y="1294117"/>
                  <a:pt x="419100" y="1289448"/>
                </a:cubicBezTo>
                <a:lnTo>
                  <a:pt x="361950" y="1279923"/>
                </a:lnTo>
                <a:cubicBezTo>
                  <a:pt x="336550" y="1267223"/>
                  <a:pt x="311603" y="1253574"/>
                  <a:pt x="285750" y="1241823"/>
                </a:cubicBezTo>
                <a:cubicBezTo>
                  <a:pt x="251548" y="1226277"/>
                  <a:pt x="255063" y="1238953"/>
                  <a:pt x="219075" y="1213248"/>
                </a:cubicBezTo>
                <a:cubicBezTo>
                  <a:pt x="208114" y="1205418"/>
                  <a:pt x="201133" y="1192943"/>
                  <a:pt x="190500" y="1184673"/>
                </a:cubicBezTo>
                <a:cubicBezTo>
                  <a:pt x="172428" y="1170617"/>
                  <a:pt x="152400" y="1159273"/>
                  <a:pt x="133350" y="1146573"/>
                </a:cubicBezTo>
                <a:cubicBezTo>
                  <a:pt x="116434" y="1135296"/>
                  <a:pt x="107448" y="1115212"/>
                  <a:pt x="95250" y="1098948"/>
                </a:cubicBezTo>
                <a:cubicBezTo>
                  <a:pt x="88381" y="1089790"/>
                  <a:pt x="82854" y="1079688"/>
                  <a:pt x="76200" y="1070373"/>
                </a:cubicBezTo>
                <a:cubicBezTo>
                  <a:pt x="69009" y="1060306"/>
                  <a:pt x="36058" y="1018663"/>
                  <a:pt x="28575" y="1003698"/>
                </a:cubicBezTo>
                <a:cubicBezTo>
                  <a:pt x="20962" y="988473"/>
                  <a:pt x="13594" y="951265"/>
                  <a:pt x="9525" y="937023"/>
                </a:cubicBezTo>
                <a:cubicBezTo>
                  <a:pt x="6767" y="927369"/>
                  <a:pt x="3175" y="917973"/>
                  <a:pt x="0" y="908448"/>
                </a:cubicBezTo>
                <a:cubicBezTo>
                  <a:pt x="3175" y="832248"/>
                  <a:pt x="1936" y="755736"/>
                  <a:pt x="9525" y="679848"/>
                </a:cubicBezTo>
                <a:cubicBezTo>
                  <a:pt x="13295" y="642143"/>
                  <a:pt x="33574" y="617384"/>
                  <a:pt x="47625" y="584598"/>
                </a:cubicBezTo>
                <a:cubicBezTo>
                  <a:pt x="51580" y="575370"/>
                  <a:pt x="53195" y="565251"/>
                  <a:pt x="57150" y="556023"/>
                </a:cubicBezTo>
                <a:cubicBezTo>
                  <a:pt x="69109" y="528118"/>
                  <a:pt x="78168" y="513263"/>
                  <a:pt x="95250" y="489348"/>
                </a:cubicBezTo>
                <a:cubicBezTo>
                  <a:pt x="104477" y="476430"/>
                  <a:pt x="112600" y="462473"/>
                  <a:pt x="123825" y="451248"/>
                </a:cubicBezTo>
                <a:cubicBezTo>
                  <a:pt x="131920" y="443153"/>
                  <a:pt x="143891" y="439856"/>
                  <a:pt x="152400" y="432198"/>
                </a:cubicBezTo>
                <a:cubicBezTo>
                  <a:pt x="175762" y="411172"/>
                  <a:pt x="196850" y="387748"/>
                  <a:pt x="219075" y="365523"/>
                </a:cubicBezTo>
                <a:lnTo>
                  <a:pt x="247650" y="336948"/>
                </a:lnTo>
                <a:cubicBezTo>
                  <a:pt x="252223" y="332375"/>
                  <a:pt x="313972" y="318004"/>
                  <a:pt x="314325" y="317898"/>
                </a:cubicBezTo>
                <a:cubicBezTo>
                  <a:pt x="407946" y="289812"/>
                  <a:pt x="338072" y="298848"/>
                  <a:pt x="457200" y="298848"/>
                </a:cubicBezTo>
                <a:lnTo>
                  <a:pt x="333375" y="336948"/>
                </a:lnTo>
                <a:close/>
              </a:path>
            </a:pathLst>
          </a:cu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86225" y="2889648"/>
            <a:ext cx="1447800" cy="457200"/>
          </a:xfrm>
          <a:prstGeom prst="ellipse">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400425" y="3346848"/>
            <a:ext cx="2438400" cy="523220"/>
          </a:xfrm>
          <a:prstGeom prst="rect">
            <a:avLst/>
          </a:prstGeom>
          <a:noFill/>
        </p:spPr>
        <p:txBody>
          <a:bodyPr wrap="square" rtlCol="0">
            <a:spAutoFit/>
          </a:bodyPr>
          <a:lstStyle/>
          <a:p>
            <a:r>
              <a:rPr lang="en-US" sz="2800" dirty="0" smtClean="0">
                <a:solidFill>
                  <a:schemeClr val="bg1"/>
                </a:solidFill>
              </a:rPr>
              <a:t>Cell</a:t>
            </a:r>
            <a:endParaRPr lang="en-US" sz="2800" dirty="0">
              <a:solidFill>
                <a:schemeClr val="bg1"/>
              </a:solidFill>
            </a:endParaRPr>
          </a:p>
        </p:txBody>
      </p:sp>
      <p:sp>
        <p:nvSpPr>
          <p:cNvPr id="34" name="TextBox 33"/>
          <p:cNvSpPr txBox="1"/>
          <p:nvPr/>
        </p:nvSpPr>
        <p:spPr>
          <a:xfrm>
            <a:off x="5076825" y="1137048"/>
            <a:ext cx="685800" cy="369332"/>
          </a:xfrm>
          <a:prstGeom prst="rect">
            <a:avLst/>
          </a:prstGeom>
          <a:solidFill>
            <a:schemeClr val="accent1">
              <a:lumMod val="20000"/>
              <a:lumOff val="80000"/>
            </a:schemeClr>
          </a:solidFill>
        </p:spPr>
        <p:txBody>
          <a:bodyPr wrap="square" rtlCol="0">
            <a:spAutoFit/>
          </a:bodyPr>
          <a:lstStyle/>
          <a:p>
            <a:r>
              <a:rPr lang="en-US" dirty="0" smtClean="0"/>
              <a:t>DNA</a:t>
            </a:r>
            <a:endParaRPr lang="en-US" dirty="0"/>
          </a:p>
        </p:txBody>
      </p:sp>
      <p:cxnSp>
        <p:nvCxnSpPr>
          <p:cNvPr id="36" name="Straight Arrow Connector 35"/>
          <p:cNvCxnSpPr>
            <a:endCxn id="6" idx="22"/>
          </p:cNvCxnSpPr>
          <p:nvPr/>
        </p:nvCxnSpPr>
        <p:spPr>
          <a:xfrm rot="10800000" flipV="1">
            <a:off x="4914901" y="1289447"/>
            <a:ext cx="314325" cy="47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Left Brace 39"/>
          <p:cNvSpPr/>
          <p:nvPr/>
        </p:nvSpPr>
        <p:spPr>
          <a:xfrm>
            <a:off x="3933825" y="1060848"/>
            <a:ext cx="457200" cy="1524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095625" y="1594248"/>
            <a:ext cx="762000" cy="369332"/>
          </a:xfrm>
          <a:prstGeom prst="rect">
            <a:avLst/>
          </a:prstGeom>
          <a:noFill/>
        </p:spPr>
        <p:txBody>
          <a:bodyPr wrap="square" rtlCol="0">
            <a:spAutoFit/>
          </a:bodyPr>
          <a:lstStyle/>
          <a:p>
            <a:r>
              <a:rPr lang="en-US" dirty="0" smtClean="0"/>
              <a:t>VIRUS</a:t>
            </a:r>
            <a:endParaRPr lang="en-US" dirty="0"/>
          </a:p>
        </p:txBody>
      </p:sp>
      <p:sp>
        <p:nvSpPr>
          <p:cNvPr id="42" name="TextBox 41"/>
          <p:cNvSpPr txBox="1"/>
          <p:nvPr/>
        </p:nvSpPr>
        <p:spPr>
          <a:xfrm>
            <a:off x="304800" y="1371600"/>
            <a:ext cx="2590800" cy="3508653"/>
          </a:xfrm>
          <a:prstGeom prst="rect">
            <a:avLst/>
          </a:prstGeom>
          <a:noFill/>
        </p:spPr>
        <p:txBody>
          <a:bodyPr wrap="square" rtlCol="0">
            <a:spAutoFit/>
          </a:bodyPr>
          <a:lstStyle/>
          <a:p>
            <a:pPr>
              <a:buFont typeface="Arial" pitchFamily="34" charset="0"/>
              <a:buChar char="•"/>
            </a:pPr>
            <a:r>
              <a:rPr lang="en-US" sz="2000" dirty="0" smtClean="0"/>
              <a:t>Bacteria is a disease causing organism that</a:t>
            </a:r>
            <a:r>
              <a:rPr lang="en-US" sz="2400" dirty="0" smtClean="0"/>
              <a:t> </a:t>
            </a:r>
            <a:r>
              <a:rPr lang="en-US" sz="2000" dirty="0" smtClean="0"/>
              <a:t>is prokaryotic </a:t>
            </a:r>
          </a:p>
          <a:p>
            <a:pPr>
              <a:buFont typeface="Arial" pitchFamily="34" charset="0"/>
              <a:buChar char="•"/>
            </a:pPr>
            <a:r>
              <a:rPr lang="en-US" sz="2000" dirty="0" smtClean="0"/>
              <a:t>They need an environment and food to reproduce.</a:t>
            </a:r>
          </a:p>
          <a:p>
            <a:pPr>
              <a:buFont typeface="Arial" pitchFamily="34" charset="0"/>
              <a:buChar char="•"/>
            </a:pPr>
            <a:r>
              <a:rPr lang="en-US" sz="2000" dirty="0" smtClean="0"/>
              <a:t>Antibiotics are prescribed to fight off bacteria</a:t>
            </a:r>
          </a:p>
          <a:p>
            <a:endParaRPr lang="en-US" sz="2000" dirty="0" smtClean="0"/>
          </a:p>
          <a:p>
            <a:endParaRPr lang="en-US" dirty="0"/>
          </a:p>
        </p:txBody>
      </p:sp>
      <p:sp>
        <p:nvSpPr>
          <p:cNvPr id="43" name="Oval 42"/>
          <p:cNvSpPr/>
          <p:nvPr/>
        </p:nvSpPr>
        <p:spPr>
          <a:xfrm>
            <a:off x="3657600" y="5029200"/>
            <a:ext cx="1066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029200" y="48768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rot="5400000" flipH="1" flipV="1">
            <a:off x="4696619" y="4260454"/>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52600" y="0"/>
            <a:ext cx="5867400" cy="523220"/>
          </a:xfrm>
          <a:prstGeom prst="rect">
            <a:avLst/>
          </a:prstGeom>
          <a:noFill/>
        </p:spPr>
        <p:txBody>
          <a:bodyPr wrap="square" rtlCol="0">
            <a:spAutoFit/>
          </a:bodyPr>
          <a:lstStyle/>
          <a:p>
            <a:pPr algn="ctr"/>
            <a:r>
              <a:rPr lang="en-US" sz="2800" dirty="0" smtClean="0">
                <a:solidFill>
                  <a:schemeClr val="tx2">
                    <a:lumMod val="75000"/>
                  </a:schemeClr>
                </a:solidFill>
              </a:rPr>
              <a:t>Pathogens</a:t>
            </a:r>
            <a:endParaRPr lang="en-US" sz="2800" dirty="0">
              <a:solidFill>
                <a:schemeClr val="tx2">
                  <a:lumMod val="75000"/>
                </a:schemeClr>
              </a:solidFill>
            </a:endParaRPr>
          </a:p>
        </p:txBody>
      </p:sp>
      <p:sp>
        <p:nvSpPr>
          <p:cNvPr id="28" name="Left Brace 27"/>
          <p:cNvSpPr/>
          <p:nvPr/>
        </p:nvSpPr>
        <p:spPr>
          <a:xfrm>
            <a:off x="2743200" y="4648200"/>
            <a:ext cx="10668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676400" y="4953000"/>
            <a:ext cx="1066800" cy="369332"/>
          </a:xfrm>
          <a:prstGeom prst="rect">
            <a:avLst/>
          </a:prstGeom>
          <a:noFill/>
        </p:spPr>
        <p:txBody>
          <a:bodyPr wrap="square" rtlCol="0">
            <a:spAutoFit/>
          </a:bodyPr>
          <a:lstStyle/>
          <a:p>
            <a:r>
              <a:rPr lang="en-US" dirty="0" smtClean="0"/>
              <a:t>Bacteria</a:t>
            </a:r>
            <a:endParaRPr lang="en-US" dirty="0"/>
          </a:p>
        </p:txBody>
      </p:sp>
      <p:sp>
        <p:nvSpPr>
          <p:cNvPr id="35" name="TextBox 34"/>
          <p:cNvSpPr txBox="1"/>
          <p:nvPr/>
        </p:nvSpPr>
        <p:spPr>
          <a:xfrm>
            <a:off x="6172200" y="4343400"/>
            <a:ext cx="1905000" cy="369332"/>
          </a:xfrm>
          <a:prstGeom prst="rect">
            <a:avLst/>
          </a:prstGeom>
          <a:noFill/>
        </p:spPr>
        <p:txBody>
          <a:bodyPr wrap="square" rtlCol="0">
            <a:spAutoFit/>
          </a:bodyPr>
          <a:lstStyle/>
          <a:p>
            <a:r>
              <a:rPr lang="en-US" dirty="0" smtClean="0"/>
              <a:t>White Blood Cell</a:t>
            </a:r>
            <a:endParaRPr lang="en-US" dirty="0"/>
          </a:p>
        </p:txBody>
      </p:sp>
      <p:sp>
        <p:nvSpPr>
          <p:cNvPr id="46" name="Cloud 45"/>
          <p:cNvSpPr/>
          <p:nvPr/>
        </p:nvSpPr>
        <p:spPr>
          <a:xfrm>
            <a:off x="5943600" y="4800600"/>
            <a:ext cx="1447800" cy="1447800"/>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378450" y="4662488"/>
            <a:ext cx="750888" cy="457200"/>
          </a:xfrm>
          <a:custGeom>
            <a:avLst/>
            <a:gdLst>
              <a:gd name="connsiteX0" fmla="*/ 660400 w 750888"/>
              <a:gd name="connsiteY0" fmla="*/ 309562 h 457200"/>
              <a:gd name="connsiteX1" fmla="*/ 98425 w 750888"/>
              <a:gd name="connsiteY1" fmla="*/ 23812 h 457200"/>
              <a:gd name="connsiteX2" fmla="*/ 69850 w 750888"/>
              <a:gd name="connsiteY2" fmla="*/ 166687 h 457200"/>
              <a:gd name="connsiteX3" fmla="*/ 127000 w 750888"/>
              <a:gd name="connsiteY3" fmla="*/ 100012 h 457200"/>
              <a:gd name="connsiteX4" fmla="*/ 641350 w 750888"/>
              <a:gd name="connsiteY4" fmla="*/ 423862 h 457200"/>
              <a:gd name="connsiteX5" fmla="*/ 660400 w 750888"/>
              <a:gd name="connsiteY5" fmla="*/ 30956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88" h="457200">
                <a:moveTo>
                  <a:pt x="660400" y="309562"/>
                </a:moveTo>
                <a:cubicBezTo>
                  <a:pt x="569913" y="242887"/>
                  <a:pt x="196850" y="47625"/>
                  <a:pt x="98425" y="23812"/>
                </a:cubicBezTo>
                <a:cubicBezTo>
                  <a:pt x="0" y="0"/>
                  <a:pt x="65087" y="153987"/>
                  <a:pt x="69850" y="166687"/>
                </a:cubicBezTo>
                <a:cubicBezTo>
                  <a:pt x="74613" y="179387"/>
                  <a:pt x="31750" y="57149"/>
                  <a:pt x="127000" y="100012"/>
                </a:cubicBezTo>
                <a:cubicBezTo>
                  <a:pt x="222250" y="142875"/>
                  <a:pt x="555625" y="390525"/>
                  <a:pt x="641350" y="423862"/>
                </a:cubicBezTo>
                <a:cubicBezTo>
                  <a:pt x="727075" y="457200"/>
                  <a:pt x="750888" y="376237"/>
                  <a:pt x="660400" y="309562"/>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257800" y="5410200"/>
            <a:ext cx="839788" cy="284162"/>
          </a:xfrm>
          <a:custGeom>
            <a:avLst/>
            <a:gdLst>
              <a:gd name="connsiteX0" fmla="*/ 639763 w 839788"/>
              <a:gd name="connsiteY0" fmla="*/ 1587 h 284162"/>
              <a:gd name="connsiteX1" fmla="*/ 153988 w 839788"/>
              <a:gd name="connsiteY1" fmla="*/ 153987 h 284162"/>
              <a:gd name="connsiteX2" fmla="*/ 58738 w 839788"/>
              <a:gd name="connsiteY2" fmla="*/ 106362 h 284162"/>
              <a:gd name="connsiteX3" fmla="*/ 115888 w 839788"/>
              <a:gd name="connsiteY3" fmla="*/ 277812 h 284162"/>
              <a:gd name="connsiteX4" fmla="*/ 754063 w 839788"/>
              <a:gd name="connsiteY4" fmla="*/ 144462 h 284162"/>
              <a:gd name="connsiteX5" fmla="*/ 639763 w 839788"/>
              <a:gd name="connsiteY5" fmla="*/ 1587 h 2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88" h="284162">
                <a:moveTo>
                  <a:pt x="639763" y="1587"/>
                </a:moveTo>
                <a:cubicBezTo>
                  <a:pt x="539751" y="3174"/>
                  <a:pt x="250826" y="136525"/>
                  <a:pt x="153988" y="153987"/>
                </a:cubicBezTo>
                <a:cubicBezTo>
                  <a:pt x="57151" y="171450"/>
                  <a:pt x="65088" y="85725"/>
                  <a:pt x="58738" y="106362"/>
                </a:cubicBezTo>
                <a:cubicBezTo>
                  <a:pt x="52388" y="126999"/>
                  <a:pt x="0" y="271462"/>
                  <a:pt x="115888" y="277812"/>
                </a:cubicBezTo>
                <a:cubicBezTo>
                  <a:pt x="231776" y="284162"/>
                  <a:pt x="668338" y="188912"/>
                  <a:pt x="754063" y="144462"/>
                </a:cubicBezTo>
                <a:cubicBezTo>
                  <a:pt x="839788" y="100012"/>
                  <a:pt x="739775" y="0"/>
                  <a:pt x="639763" y="1587"/>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324600" cy="715962"/>
          </a:xfrm>
        </p:spPr>
        <p:txBody>
          <a:bodyPr>
            <a:normAutofit fontScale="90000"/>
          </a:bodyPr>
          <a:lstStyle/>
          <a:p>
            <a:r>
              <a:rPr lang="en-US" dirty="0" smtClean="0"/>
              <a:t>Immune System Poster</a:t>
            </a:r>
            <a:endParaRPr lang="en-US" dirty="0"/>
          </a:p>
        </p:txBody>
      </p:sp>
      <p:sp>
        <p:nvSpPr>
          <p:cNvPr id="3" name="Content Placeholder 2"/>
          <p:cNvSpPr>
            <a:spLocks noGrp="1"/>
          </p:cNvSpPr>
          <p:nvPr>
            <p:ph idx="1"/>
          </p:nvPr>
        </p:nvSpPr>
        <p:spPr>
          <a:xfrm>
            <a:off x="457200" y="1066800"/>
            <a:ext cx="3733800" cy="5181600"/>
          </a:xfrm>
        </p:spPr>
        <p:txBody>
          <a:bodyPr>
            <a:normAutofit lnSpcReduction="10000"/>
          </a:bodyPr>
          <a:lstStyle/>
          <a:p>
            <a:r>
              <a:rPr lang="en-US" dirty="0" smtClean="0"/>
              <a:t>Skin protects us from sun, keeps us warm, keeps bacteria out, and lets us feel things </a:t>
            </a:r>
          </a:p>
          <a:p>
            <a:endParaRPr lang="en-US" dirty="0" smtClean="0"/>
          </a:p>
          <a:p>
            <a:r>
              <a:rPr lang="en-US" dirty="0" smtClean="0"/>
              <a:t>Ring Worm- A parasitic fungus that infects the skin, causing a ring-like rash</a:t>
            </a:r>
          </a:p>
        </p:txBody>
      </p:sp>
      <p:pic>
        <p:nvPicPr>
          <p:cNvPr id="312322" name="Picture 2" descr="Microscopic illustration of ringworm caused by fungi known as dermatophytes.">
            <a:hlinkClick r:id=""/>
          </p:cNvPr>
          <p:cNvPicPr>
            <a:picLocks noChangeAspect="1" noChangeArrowheads="1"/>
          </p:cNvPicPr>
          <p:nvPr/>
        </p:nvPicPr>
        <p:blipFill>
          <a:blip r:embed="rId2" cstate="print">
            <a:lum bright="10000"/>
          </a:blip>
          <a:srcRect/>
          <a:stretch>
            <a:fillRect/>
          </a:stretch>
        </p:blipFill>
        <p:spPr bwMode="auto">
          <a:xfrm>
            <a:off x="4343400" y="3367328"/>
            <a:ext cx="4800600" cy="3262071"/>
          </a:xfrm>
          <a:prstGeom prst="rect">
            <a:avLst/>
          </a:prstGeom>
          <a:noFill/>
        </p:spPr>
      </p:pic>
      <p:sp>
        <p:nvSpPr>
          <p:cNvPr id="6" name="Right Arrow 5"/>
          <p:cNvSpPr/>
          <p:nvPr/>
        </p:nvSpPr>
        <p:spPr>
          <a:xfrm rot="18700098">
            <a:off x="5896126" y="3213974"/>
            <a:ext cx="1238779" cy="428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marL="742950" indent="-742950"/>
            <a:r>
              <a:rPr lang="en-US" dirty="0" smtClean="0"/>
              <a:t>Skin Deep Basic Concepts 34.1</a:t>
            </a:r>
            <a:endParaRPr lang="en-US" dirty="0"/>
          </a:p>
        </p:txBody>
      </p:sp>
      <p:sp>
        <p:nvSpPr>
          <p:cNvPr id="3" name="Content Placeholder 2"/>
          <p:cNvSpPr>
            <a:spLocks noGrp="1"/>
          </p:cNvSpPr>
          <p:nvPr>
            <p:ph idx="1"/>
          </p:nvPr>
        </p:nvSpPr>
        <p:spPr>
          <a:xfrm>
            <a:off x="0" y="762000"/>
            <a:ext cx="9144000" cy="4525963"/>
          </a:xfrm>
        </p:spPr>
        <p:txBody>
          <a:bodyPr>
            <a:normAutofit fontScale="92500" lnSpcReduction="10000"/>
          </a:bodyPr>
          <a:lstStyle/>
          <a:p>
            <a:pPr marL="514350" indent="-514350">
              <a:buFont typeface="+mj-lt"/>
              <a:buAutoNum type="arabicPeriod"/>
            </a:pPr>
            <a:r>
              <a:rPr lang="en-US" dirty="0" smtClean="0"/>
              <a:t>Skin oils prevent it from drying out, soft &amp; pliable, inhibit the growth of some bacteria.</a:t>
            </a:r>
          </a:p>
          <a:p>
            <a:pPr marL="514350" indent="-514350">
              <a:buFont typeface="+mj-lt"/>
              <a:buAutoNum type="arabicPeriod"/>
            </a:pPr>
            <a:r>
              <a:rPr lang="en-US" dirty="0" smtClean="0"/>
              <a:t>The primary function of the sweat glands is to maintain a normal body temperature  during exercise or in the heat.</a:t>
            </a:r>
          </a:p>
          <a:p>
            <a:pPr marL="514350" indent="-514350">
              <a:buFont typeface="+mj-lt"/>
              <a:buAutoNum type="arabicPeriod"/>
            </a:pPr>
            <a:r>
              <a:rPr lang="en-US" dirty="0" smtClean="0"/>
              <a:t>Sensory nerves are sensitive to external stimuli such as pressure, pain, heat, &amp; cold (goose bumps)</a:t>
            </a:r>
          </a:p>
          <a:p>
            <a:pPr marL="514350" indent="-514350">
              <a:buFont typeface="+mj-lt"/>
              <a:buAutoNum type="arabicPeriod"/>
            </a:pPr>
            <a:r>
              <a:rPr lang="en-US" dirty="0" smtClean="0"/>
              <a:t>Differences in the pigmentation of the skin result from greater or lesser amount of the pigment  (Protein) Melanin found in the Epidermis.</a:t>
            </a:r>
          </a:p>
          <a:p>
            <a:pPr marL="514350" indent="-514350">
              <a:buNone/>
            </a:pP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Skin Deep Basic Concepts 34.1</a:t>
            </a:r>
            <a:endParaRPr lang="en-US" dirty="0"/>
          </a:p>
        </p:txBody>
      </p:sp>
      <p:sp>
        <p:nvSpPr>
          <p:cNvPr id="3" name="Content Placeholder 2"/>
          <p:cNvSpPr>
            <a:spLocks noGrp="1"/>
          </p:cNvSpPr>
          <p:nvPr>
            <p:ph idx="1"/>
          </p:nvPr>
        </p:nvSpPr>
        <p:spPr>
          <a:xfrm>
            <a:off x="457200" y="990600"/>
            <a:ext cx="8229600" cy="4525963"/>
          </a:xfrm>
        </p:spPr>
        <p:txBody>
          <a:bodyPr>
            <a:normAutofit fontScale="92500" lnSpcReduction="10000"/>
          </a:bodyPr>
          <a:lstStyle/>
          <a:p>
            <a:pPr marL="514350" indent="-514350">
              <a:buAutoNum type="arabicPeriod" startAt="5"/>
            </a:pPr>
            <a:r>
              <a:rPr lang="en-US" dirty="0" smtClean="0"/>
              <a:t>The hair follicle is located in the dermis layer.  It is involved with protecting the skin from injury &amp; sun and provides insulation, or coolness.</a:t>
            </a:r>
          </a:p>
          <a:p>
            <a:pPr marL="514350" indent="-514350">
              <a:buAutoNum type="arabicPeriod" startAt="5"/>
            </a:pPr>
            <a:r>
              <a:rPr lang="en-US" dirty="0" smtClean="0"/>
              <a:t>They provide protection for the living cell layers beneath them.</a:t>
            </a:r>
          </a:p>
          <a:p>
            <a:pPr marL="514350" indent="-514350">
              <a:buAutoNum type="arabicPeriod" startAt="5"/>
            </a:pPr>
            <a:r>
              <a:rPr lang="en-US" dirty="0" smtClean="0"/>
              <a:t>Hands &amp; feet have ridges &amp; grooves that provide traction &amp; increase friction.</a:t>
            </a:r>
          </a:p>
          <a:p>
            <a:pPr marL="514350" indent="-514350">
              <a:buAutoNum type="arabicPeriod" startAt="5"/>
            </a:pPr>
            <a:r>
              <a:rPr lang="en-US" dirty="0" smtClean="0"/>
              <a:t>Fat provides insulation &amp; protects against heat loss.  It also cushions the body against mechanical injury &amp; store energy.</a:t>
            </a:r>
          </a:p>
          <a:p>
            <a:pPr marL="514350" indent="-514350">
              <a:buAutoNum type="arabicPeriod" startAt="5"/>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8" name="Picture 4" descr="http://t3.gstatic.com/images?q=tbn:ANd9GcRAd2mOBgsP8CZG4xm7EvkfpcP8BhD78oF0Kw43iSCMekYvdvkEjg:www.primeindiahealthcare.com/nimda/simages/1793802998bone_marrow.jpg">
            <a:hlinkClick r:id="rId2"/>
          </p:cNvPr>
          <p:cNvPicPr>
            <a:picLocks noChangeAspect="1" noChangeArrowheads="1"/>
          </p:cNvPicPr>
          <p:nvPr/>
        </p:nvPicPr>
        <p:blipFill>
          <a:blip r:embed="rId3" cstate="print"/>
          <a:srcRect/>
          <a:stretch>
            <a:fillRect/>
          </a:stretch>
        </p:blipFill>
        <p:spPr bwMode="auto">
          <a:xfrm>
            <a:off x="2362200" y="1752600"/>
            <a:ext cx="2362200" cy="2130466"/>
          </a:xfrm>
          <a:prstGeom prst="rect">
            <a:avLst/>
          </a:prstGeom>
          <a:noFill/>
        </p:spPr>
      </p:pic>
      <p:sp>
        <p:nvSpPr>
          <p:cNvPr id="2" name="Title 1"/>
          <p:cNvSpPr>
            <a:spLocks noGrp="1"/>
          </p:cNvSpPr>
          <p:nvPr>
            <p:ph type="title"/>
          </p:nvPr>
        </p:nvSpPr>
        <p:spPr/>
        <p:txBody>
          <a:bodyPr>
            <a:noAutofit/>
          </a:bodyPr>
          <a:lstStyle/>
          <a:p>
            <a:r>
              <a:rPr lang="en-US" sz="2800" dirty="0" smtClean="0"/>
              <a:t>12/6 The Human Body Unit 10 CH 34.2 &amp; 34.3</a:t>
            </a:r>
            <a:br>
              <a:rPr lang="en-US" sz="2800" dirty="0" smtClean="0"/>
            </a:br>
            <a:r>
              <a:rPr lang="en-US" sz="2800" dirty="0" smtClean="0"/>
              <a:t>Obj. TSW learn about the different parts of the body by doing a poster of each system and presenting it to the class. P. 62 NB</a:t>
            </a:r>
            <a:endParaRPr lang="en-US" sz="2800" dirty="0"/>
          </a:p>
        </p:txBody>
      </p:sp>
      <p:sp>
        <p:nvSpPr>
          <p:cNvPr id="3" name="Content Placeholder 2"/>
          <p:cNvSpPr>
            <a:spLocks noGrp="1"/>
          </p:cNvSpPr>
          <p:nvPr>
            <p:ph idx="1"/>
          </p:nvPr>
        </p:nvSpPr>
        <p:spPr>
          <a:xfrm>
            <a:off x="4419600" y="1600200"/>
            <a:ext cx="4724400" cy="4525963"/>
          </a:xfrm>
        </p:spPr>
        <p:txBody>
          <a:bodyPr/>
          <a:lstStyle/>
          <a:p>
            <a:pPr marL="514350" indent="-514350">
              <a:buFont typeface="+mj-lt"/>
              <a:buAutoNum type="arabicPeriod"/>
            </a:pPr>
            <a:r>
              <a:rPr lang="en-US" dirty="0" smtClean="0"/>
              <a:t>Compare &amp; Contrast compact bone and spongy bone.</a:t>
            </a:r>
          </a:p>
          <a:p>
            <a:pPr marL="514350" indent="-514350">
              <a:buFont typeface="+mj-lt"/>
              <a:buAutoNum type="arabicPeriod"/>
            </a:pPr>
            <a:r>
              <a:rPr lang="en-US" dirty="0" smtClean="0"/>
              <a:t>Compare &amp; contrast Red Marrow and Yellow marrow.</a:t>
            </a:r>
          </a:p>
          <a:p>
            <a:pPr marL="514350" indent="-514350">
              <a:buFont typeface="+mj-lt"/>
              <a:buAutoNum type="arabicPeriod"/>
            </a:pPr>
            <a:r>
              <a:rPr lang="en-US" dirty="0" smtClean="0"/>
              <a:t>Identify the three types of muscle.</a:t>
            </a:r>
          </a:p>
          <a:p>
            <a:pPr marL="514350" indent="-514350">
              <a:buFont typeface="+mj-lt"/>
              <a:buAutoNum type="arabicPeriod"/>
            </a:pPr>
            <a:endParaRPr lang="en-US" dirty="0"/>
          </a:p>
        </p:txBody>
      </p:sp>
      <p:pic>
        <p:nvPicPr>
          <p:cNvPr id="4" name="Picture 18" descr="C34-14P bone marrow"/>
          <p:cNvPicPr>
            <a:picLocks noChangeAspect="1" noChangeArrowheads="1"/>
          </p:cNvPicPr>
          <p:nvPr/>
        </p:nvPicPr>
        <p:blipFill>
          <a:blip r:embed="rId4" cstate="print"/>
          <a:srcRect/>
          <a:stretch>
            <a:fillRect/>
          </a:stretch>
        </p:blipFill>
        <p:spPr bwMode="auto">
          <a:xfrm>
            <a:off x="0" y="1752600"/>
            <a:ext cx="2387799" cy="2195512"/>
          </a:xfrm>
          <a:prstGeom prst="rect">
            <a:avLst/>
          </a:prstGeom>
          <a:noFill/>
        </p:spPr>
      </p:pic>
      <p:pic>
        <p:nvPicPr>
          <p:cNvPr id="1026" name="Picture 2" descr="http://www.nsbri.org/humanphysspace/focus5/f5-190.jpg">
            <a:hlinkClick r:id="rId5"/>
          </p:cNvPr>
          <p:cNvPicPr>
            <a:picLocks noChangeAspect="1" noChangeArrowheads="1"/>
          </p:cNvPicPr>
          <p:nvPr/>
        </p:nvPicPr>
        <p:blipFill>
          <a:blip r:embed="rId6" cstate="print"/>
          <a:srcRect/>
          <a:stretch>
            <a:fillRect/>
          </a:stretch>
        </p:blipFill>
        <p:spPr bwMode="auto">
          <a:xfrm>
            <a:off x="0" y="3886200"/>
            <a:ext cx="4305300" cy="180975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pic>
        <p:nvPicPr>
          <p:cNvPr id="9850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50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50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50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50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50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5098"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5099" name="Picture 11"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85112" name="Rectangle 24"/>
          <p:cNvSpPr>
            <a:spLocks noChangeArrowheads="1"/>
          </p:cNvSpPr>
          <p:nvPr/>
        </p:nvSpPr>
        <p:spPr bwMode="auto">
          <a:xfrm>
            <a:off x="533400" y="1885950"/>
            <a:ext cx="8153400"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is composed of two principal layers—the epidermis and dermis.</a:t>
            </a:r>
          </a:p>
        </p:txBody>
      </p:sp>
      <p:sp>
        <p:nvSpPr>
          <p:cNvPr id="985125" name="Text Box 37"/>
          <p:cNvSpPr txBox="1">
            <a:spLocks noChangeArrowheads="1"/>
          </p:cNvSpPr>
          <p:nvPr/>
        </p:nvSpPr>
        <p:spPr bwMode="auto">
          <a:xfrm>
            <a:off x="565150" y="852488"/>
            <a:ext cx="8045450" cy="1077218"/>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200" b="1" dirty="0" smtClean="0">
                <a:solidFill>
                  <a:schemeClr val="tx2"/>
                </a:solidFill>
                <a:latin typeface="Times" charset="0"/>
              </a:rPr>
              <a:t>#1. Structure </a:t>
            </a:r>
            <a:r>
              <a:rPr lang="en-US" sz="3200" b="1" dirty="0">
                <a:solidFill>
                  <a:schemeClr val="tx2"/>
                </a:solidFill>
                <a:latin typeface="Times" charset="0"/>
              </a:rPr>
              <a:t>and Functions of </a:t>
            </a:r>
            <a:r>
              <a:rPr lang="en-US" sz="3200" b="1" dirty="0" smtClean="0">
                <a:solidFill>
                  <a:schemeClr val="tx2"/>
                </a:solidFill>
                <a:latin typeface="Times" charset="0"/>
              </a:rPr>
              <a:t>the Integumentary System</a:t>
            </a:r>
            <a:endParaRPr lang="en-US" sz="3200" b="1" dirty="0">
              <a:solidFill>
                <a:schemeClr val="tx2"/>
              </a:solidFill>
              <a:latin typeface="Times" charset="0"/>
            </a:endParaRPr>
          </a:p>
        </p:txBody>
      </p:sp>
      <p:pic>
        <p:nvPicPr>
          <p:cNvPr id="985126" name="Picture 38" descr="pg"/>
          <p:cNvPicPr>
            <a:picLocks noChangeAspect="1" noChangeArrowheads="1"/>
          </p:cNvPicPr>
          <p:nvPr/>
        </p:nvPicPr>
        <p:blipFill>
          <a:blip r:embed="rId12" cstate="print"/>
          <a:srcRect/>
          <a:stretch>
            <a:fillRect/>
          </a:stretch>
        </p:blipFill>
        <p:spPr bwMode="auto">
          <a:xfrm>
            <a:off x="1657350" y="3038475"/>
            <a:ext cx="4848225" cy="2932113"/>
          </a:xfrm>
          <a:prstGeom prst="rect">
            <a:avLst/>
          </a:prstGeom>
          <a:noFill/>
        </p:spPr>
      </p:pic>
      <p:sp>
        <p:nvSpPr>
          <p:cNvPr id="985127" name="Line 39"/>
          <p:cNvSpPr>
            <a:spLocks noChangeShapeType="1"/>
          </p:cNvSpPr>
          <p:nvPr/>
        </p:nvSpPr>
        <p:spPr bwMode="auto">
          <a:xfrm flipH="1">
            <a:off x="2195513" y="3209925"/>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28" name="Line 40"/>
          <p:cNvSpPr>
            <a:spLocks noChangeShapeType="1"/>
          </p:cNvSpPr>
          <p:nvPr/>
        </p:nvSpPr>
        <p:spPr bwMode="auto">
          <a:xfrm flipH="1">
            <a:off x="2195513" y="3657600"/>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29" name="Line 41"/>
          <p:cNvSpPr>
            <a:spLocks noChangeShapeType="1"/>
          </p:cNvSpPr>
          <p:nvPr/>
        </p:nvSpPr>
        <p:spPr bwMode="auto">
          <a:xfrm>
            <a:off x="2195513" y="3214688"/>
            <a:ext cx="0" cy="457200"/>
          </a:xfrm>
          <a:prstGeom prst="line">
            <a:avLst/>
          </a:prstGeom>
          <a:noFill/>
          <a:ln w="25400">
            <a:solidFill>
              <a:schemeClr val="tx1"/>
            </a:solidFill>
            <a:round/>
            <a:headEnd/>
            <a:tailEnd/>
          </a:ln>
          <a:effectLst/>
        </p:spPr>
        <p:txBody>
          <a:bodyPr anchor="ctr">
            <a:spAutoFit/>
          </a:bodyPr>
          <a:lstStyle/>
          <a:p>
            <a:endParaRPr lang="en-US" dirty="0"/>
          </a:p>
        </p:txBody>
      </p:sp>
      <p:sp>
        <p:nvSpPr>
          <p:cNvPr id="985130" name="Line 42"/>
          <p:cNvSpPr>
            <a:spLocks noChangeShapeType="1"/>
          </p:cNvSpPr>
          <p:nvPr/>
        </p:nvSpPr>
        <p:spPr bwMode="auto">
          <a:xfrm flipH="1">
            <a:off x="2043113" y="3429000"/>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1" name="Rectangle 43"/>
          <p:cNvSpPr>
            <a:spLocks noChangeArrowheads="1"/>
          </p:cNvSpPr>
          <p:nvPr/>
        </p:nvSpPr>
        <p:spPr bwMode="auto">
          <a:xfrm>
            <a:off x="581025" y="3186113"/>
            <a:ext cx="1676400" cy="461665"/>
          </a:xfrm>
          <a:prstGeom prst="rect">
            <a:avLst/>
          </a:prstGeom>
          <a:noFill/>
          <a:ln w="9525">
            <a:noFill/>
            <a:miter lim="800000"/>
            <a:headEnd/>
            <a:tailEnd/>
          </a:ln>
          <a:effectLst/>
        </p:spPr>
        <p:txBody>
          <a:bodyPr>
            <a:spAutoFit/>
          </a:bodyPr>
          <a:lstStyle/>
          <a:p>
            <a:pPr marL="342900" indent="-342900"/>
            <a:r>
              <a:rPr lang="en-US" sz="2400" b="1" dirty="0">
                <a:solidFill>
                  <a:schemeClr val="tx1"/>
                </a:solidFill>
                <a:latin typeface="Times" charset="0"/>
              </a:rPr>
              <a:t>Epider</a:t>
            </a:r>
            <a:r>
              <a:rPr lang="en-US" sz="2400" b="1" dirty="0">
                <a:solidFill>
                  <a:schemeClr val="bg1"/>
                </a:solidFill>
                <a:latin typeface="Times" charset="0"/>
              </a:rPr>
              <a:t>mis</a:t>
            </a:r>
          </a:p>
        </p:txBody>
      </p:sp>
      <p:sp>
        <p:nvSpPr>
          <p:cNvPr id="985132" name="Line 44"/>
          <p:cNvSpPr>
            <a:spLocks noChangeShapeType="1"/>
          </p:cNvSpPr>
          <p:nvPr/>
        </p:nvSpPr>
        <p:spPr bwMode="auto">
          <a:xfrm flipH="1">
            <a:off x="6553200" y="3709988"/>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3" name="Line 45"/>
          <p:cNvSpPr>
            <a:spLocks noChangeShapeType="1"/>
          </p:cNvSpPr>
          <p:nvPr/>
        </p:nvSpPr>
        <p:spPr bwMode="auto">
          <a:xfrm flipH="1">
            <a:off x="6553200" y="4995863"/>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4" name="Line 46"/>
          <p:cNvSpPr>
            <a:spLocks noChangeShapeType="1"/>
          </p:cNvSpPr>
          <p:nvPr/>
        </p:nvSpPr>
        <p:spPr bwMode="auto">
          <a:xfrm>
            <a:off x="6691313" y="3700463"/>
            <a:ext cx="0" cy="1295400"/>
          </a:xfrm>
          <a:prstGeom prst="line">
            <a:avLst/>
          </a:prstGeom>
          <a:noFill/>
          <a:ln w="25400">
            <a:solidFill>
              <a:schemeClr val="tx1"/>
            </a:solidFill>
            <a:round/>
            <a:headEnd/>
            <a:tailEnd/>
          </a:ln>
          <a:effectLst/>
        </p:spPr>
        <p:txBody>
          <a:bodyPr wrap="none" anchor="ctr">
            <a:spAutoFit/>
          </a:bodyPr>
          <a:lstStyle/>
          <a:p>
            <a:endParaRPr lang="en-US" dirty="0"/>
          </a:p>
        </p:txBody>
      </p:sp>
      <p:sp>
        <p:nvSpPr>
          <p:cNvPr id="985135" name="Line 47"/>
          <p:cNvSpPr>
            <a:spLocks noChangeShapeType="1"/>
          </p:cNvSpPr>
          <p:nvPr/>
        </p:nvSpPr>
        <p:spPr bwMode="auto">
          <a:xfrm flipH="1">
            <a:off x="6691313" y="4295775"/>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6" name="Rectangle 48"/>
          <p:cNvSpPr>
            <a:spLocks noChangeArrowheads="1"/>
          </p:cNvSpPr>
          <p:nvPr/>
        </p:nvSpPr>
        <p:spPr bwMode="auto">
          <a:xfrm>
            <a:off x="6781800" y="4038600"/>
            <a:ext cx="1676400" cy="420688"/>
          </a:xfrm>
          <a:prstGeom prst="rect">
            <a:avLst/>
          </a:prstGeom>
          <a:noFill/>
          <a:ln w="9525">
            <a:noFill/>
            <a:miter lim="800000"/>
            <a:headEnd/>
            <a:tailEnd/>
          </a:ln>
          <a:effectLst/>
        </p:spPr>
        <p:txBody>
          <a:bodyPr>
            <a:spAutoFit/>
          </a:bodyPr>
          <a:lstStyle/>
          <a:p>
            <a:pPr marL="342900" indent="-342900"/>
            <a:r>
              <a:rPr lang="en-US" sz="2400" b="1" dirty="0">
                <a:solidFill>
                  <a:schemeClr val="tx1"/>
                </a:solidFill>
                <a:latin typeface="Times" charset="0"/>
              </a:rPr>
              <a:t>Dermis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5112"/>
                                        </p:tgtEl>
                                        <p:attrNameLst>
                                          <p:attrName>style.visibility</p:attrName>
                                        </p:attrNameLst>
                                      </p:cBhvr>
                                      <p:to>
                                        <p:strVal val="visible"/>
                                      </p:to>
                                    </p:set>
                                    <p:animEffect transition="in" filter="box(out)">
                                      <p:cBhvr>
                                        <p:cTn id="7" dur="500"/>
                                        <p:tgtEl>
                                          <p:spTgt spid="98511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5092"/>
                                        </p:tgtEl>
                                        <p:attrNameLst>
                                          <p:attrName>style.visibility</p:attrName>
                                        </p:attrNameLst>
                                      </p:cBhvr>
                                      <p:to>
                                        <p:strVal val="visible"/>
                                      </p:to>
                                    </p:set>
                                    <p:animEffect transition="in" filter="box(out)">
                                      <p:cBhvr>
                                        <p:cTn id="11"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11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Bones: The Body’s Foundation 34.2</a:t>
            </a:r>
            <a:br>
              <a:rPr lang="en-US" sz="2400" dirty="0" smtClean="0"/>
            </a:br>
            <a:r>
              <a:rPr lang="en-US" sz="2400" dirty="0" smtClean="0"/>
              <a:t>12/6 Obj. TSW learn how bone is formed and identify the structure and functions of the skeletal system and compete putting Mr. Bones together. P.62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and contrast the axial and the </a:t>
            </a:r>
            <a:r>
              <a:rPr lang="en-US" dirty="0" err="1" smtClean="0"/>
              <a:t>appendicular</a:t>
            </a:r>
            <a:r>
              <a:rPr lang="en-US" dirty="0" smtClean="0"/>
              <a:t> skeletons.</a:t>
            </a:r>
          </a:p>
          <a:p>
            <a:pPr marL="514350" indent="-514350">
              <a:buFont typeface="+mj-lt"/>
              <a:buAutoNum type="arabicPeriod"/>
            </a:pPr>
            <a:r>
              <a:rPr lang="en-US" dirty="0" smtClean="0"/>
              <a:t> How does bone form?</a:t>
            </a:r>
          </a:p>
          <a:p>
            <a:pPr marL="514350" indent="-514350">
              <a:buFont typeface="+mj-lt"/>
              <a:buAutoNum type="arabicPeriod"/>
            </a:pPr>
            <a:r>
              <a:rPr lang="en-US" dirty="0" smtClean="0"/>
              <a:t>Compare and contrast red and yellow marrow.</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0" y="1447800"/>
            <a:ext cx="4724400" cy="489418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6354" name="Picture 2" descr="Duitse staande korthaar 10-10-2.jpg">
            <a:hlinkClick r:id="rId2"/>
          </p:cNvPr>
          <p:cNvPicPr>
            <a:picLocks noChangeAspect="1" noChangeArrowheads="1"/>
          </p:cNvPicPr>
          <p:nvPr/>
        </p:nvPicPr>
        <p:blipFill>
          <a:blip r:embed="rId3" cstate="print"/>
          <a:srcRect/>
          <a:stretch>
            <a:fillRect/>
          </a:stretch>
        </p:blipFill>
        <p:spPr bwMode="auto">
          <a:xfrm>
            <a:off x="588205" y="609600"/>
            <a:ext cx="8496816" cy="56388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7" name="Picture 17" descr="fig"/>
          <p:cNvPicPr>
            <a:picLocks noChangeAspect="1" noChangeArrowheads="1"/>
          </p:cNvPicPr>
          <p:nvPr/>
        </p:nvPicPr>
        <p:blipFill>
          <a:blip r:embed="rId2" cstate="print"/>
          <a:srcRect/>
          <a:stretch>
            <a:fillRect/>
          </a:stretch>
        </p:blipFill>
        <p:spPr bwMode="auto">
          <a:xfrm>
            <a:off x="2833688" y="685800"/>
            <a:ext cx="5075237" cy="5257800"/>
          </a:xfrm>
          <a:prstGeom prst="rect">
            <a:avLst/>
          </a:prstGeom>
          <a:noFill/>
        </p:spPr>
      </p:pic>
      <p:sp>
        <p:nvSpPr>
          <p:cNvPr id="9625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25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25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25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25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25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625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25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62575" name="Rectangle 15"/>
          <p:cNvSpPr>
            <a:spLocks noChangeArrowheads="1"/>
          </p:cNvSpPr>
          <p:nvPr/>
        </p:nvSpPr>
        <p:spPr bwMode="auto">
          <a:xfrm>
            <a:off x="2819400" y="914400"/>
            <a:ext cx="1828800" cy="3886200"/>
          </a:xfrm>
          <a:prstGeom prst="rect">
            <a:avLst/>
          </a:prstGeom>
          <a:noFill/>
          <a:ln w="38100">
            <a:solidFill>
              <a:schemeClr val="tx2"/>
            </a:solidFill>
            <a:miter lim="800000"/>
            <a:headEnd/>
            <a:tailEnd/>
          </a:ln>
          <a:effectLst/>
        </p:spPr>
        <p:txBody>
          <a:bodyPr wrap="none" anchor="ctr">
            <a:spAutoFit/>
          </a:bodyPr>
          <a:lstStyle/>
          <a:p>
            <a:endParaRPr lang="en-US"/>
          </a:p>
        </p:txBody>
      </p:sp>
      <p:pic>
        <p:nvPicPr>
          <p:cNvPr id="962578" name="Picture 18" descr="audio image blue">
            <a:hlinkClick r:id="" action="ppaction://noaction">
              <a:snd r:embed="rId12" name="34-44.WAV"/>
            </a:hlinkClick>
          </p:cNvPr>
          <p:cNvPicPr>
            <a:picLocks noChangeAspect="1" noChangeArrowheads="1"/>
          </p:cNvPicPr>
          <p:nvPr/>
        </p:nvPicPr>
        <p:blipFill>
          <a:blip r:embed="rId13" cstate="print"/>
          <a:srcRect/>
          <a:stretch>
            <a:fillRect/>
          </a:stretch>
        </p:blipFill>
        <p:spPr bwMode="auto">
          <a:xfrm>
            <a:off x="2438400" y="914400"/>
            <a:ext cx="304800" cy="304800"/>
          </a:xfrm>
          <a:prstGeom prst="rect">
            <a:avLst/>
          </a:prstGeom>
          <a:noFill/>
        </p:spPr>
      </p:pic>
      <p:sp>
        <p:nvSpPr>
          <p:cNvPr id="962579" name="Rectangle 19"/>
          <p:cNvSpPr>
            <a:spLocks noChangeArrowheads="1"/>
          </p:cNvSpPr>
          <p:nvPr/>
        </p:nvSpPr>
        <p:spPr bwMode="auto">
          <a:xfrm>
            <a:off x="6048375" y="928688"/>
            <a:ext cx="1828800" cy="5029200"/>
          </a:xfrm>
          <a:prstGeom prst="rect">
            <a:avLst/>
          </a:prstGeom>
          <a:noFill/>
          <a:ln w="38100">
            <a:solidFill>
              <a:schemeClr val="tx2"/>
            </a:solidFill>
            <a:miter lim="800000"/>
            <a:headEnd/>
            <a:tailEnd/>
          </a:ln>
          <a:effectLst/>
        </p:spPr>
        <p:txBody>
          <a:bodyPr anchor="ctr">
            <a:spAutoFit/>
          </a:bodyPr>
          <a:lstStyle/>
          <a:p>
            <a:endParaRPr lang="en-US"/>
          </a:p>
        </p:txBody>
      </p:sp>
      <p:pic>
        <p:nvPicPr>
          <p:cNvPr id="962580" name="Picture 20" descr="audio image blue">
            <a:hlinkClick r:id="" action="ppaction://noaction">
              <a:snd r:embed="rId14" name="34-6B.WAV"/>
            </a:hlinkClick>
          </p:cNvPr>
          <p:cNvPicPr>
            <a:picLocks noChangeAspect="1" noChangeArrowheads="1"/>
          </p:cNvPicPr>
          <p:nvPr/>
        </p:nvPicPr>
        <p:blipFill>
          <a:blip r:embed="rId13" cstate="print"/>
          <a:srcRect/>
          <a:stretch>
            <a:fillRect/>
          </a:stretch>
        </p:blipFill>
        <p:spPr bwMode="auto">
          <a:xfrm>
            <a:off x="8001000" y="914400"/>
            <a:ext cx="304800" cy="304800"/>
          </a:xfrm>
          <a:prstGeom prst="rect">
            <a:avLst/>
          </a:prstGeom>
          <a:noFill/>
        </p:spPr>
      </p:pic>
      <p:pic>
        <p:nvPicPr>
          <p:cNvPr id="962581" name="Picture 21"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62583" name="Text Box 23"/>
          <p:cNvSpPr txBox="1">
            <a:spLocks noChangeArrowheads="1"/>
          </p:cNvSpPr>
          <p:nvPr/>
        </p:nvSpPr>
        <p:spPr bwMode="auto">
          <a:xfrm>
            <a:off x="381000" y="914400"/>
            <a:ext cx="2819400" cy="168275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2578"/>
                                        </p:tgtEl>
                                        <p:attrNameLst>
                                          <p:attrName>style.visibility</p:attrName>
                                        </p:attrNameLst>
                                      </p:cBhvr>
                                      <p:to>
                                        <p:strVal val="visible"/>
                                      </p:to>
                                    </p:set>
                                    <p:animEffect transition="in" filter="box(out)">
                                      <p:cBhvr>
                                        <p:cTn id="7" dur="500"/>
                                        <p:tgtEl>
                                          <p:spTgt spid="96257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2575"/>
                                        </p:tgtEl>
                                        <p:attrNameLst>
                                          <p:attrName>style.visibility</p:attrName>
                                        </p:attrNameLst>
                                      </p:cBhvr>
                                      <p:to>
                                        <p:strVal val="visible"/>
                                      </p:to>
                                    </p:set>
                                    <p:animEffect transition="in" filter="box(out)">
                                      <p:cBhvr>
                                        <p:cTn id="11" dur="500"/>
                                        <p:tgtEl>
                                          <p:spTgt spid="962575"/>
                                        </p:tgtEl>
                                      </p:cBhvr>
                                    </p:animEffect>
                                  </p:childTnLst>
                                  <p:subTnLst>
                                    <p:set>
                                      <p:cBhvr override="childStyle">
                                        <p:cTn dur="1" fill="hold" display="0" masterRel="nextClick" afterEffect="1"/>
                                        <p:tgtEl>
                                          <p:spTgt spid="96257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2580"/>
                                        </p:tgtEl>
                                        <p:attrNameLst>
                                          <p:attrName>style.visibility</p:attrName>
                                        </p:attrNameLst>
                                      </p:cBhvr>
                                      <p:to>
                                        <p:strVal val="visible"/>
                                      </p:to>
                                    </p:set>
                                    <p:animEffect transition="in" filter="box(out)">
                                      <p:cBhvr>
                                        <p:cTn id="16" dur="500"/>
                                        <p:tgtEl>
                                          <p:spTgt spid="962580"/>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2579"/>
                                        </p:tgtEl>
                                        <p:attrNameLst>
                                          <p:attrName>style.visibility</p:attrName>
                                        </p:attrNameLst>
                                      </p:cBhvr>
                                      <p:to>
                                        <p:strVal val="visible"/>
                                      </p:to>
                                    </p:set>
                                    <p:animEffect transition="in" filter="box(out)">
                                      <p:cBhvr>
                                        <p:cTn id="20" dur="500"/>
                                        <p:tgtEl>
                                          <p:spTgt spid="962579"/>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2567"/>
                                        </p:tgtEl>
                                        <p:attrNameLst>
                                          <p:attrName>style.visibility</p:attrName>
                                        </p:attrNameLst>
                                      </p:cBhvr>
                                      <p:to>
                                        <p:strVal val="visible"/>
                                      </p:to>
                                    </p:set>
                                    <p:animEffect transition="in" filter="box(out)">
                                      <p:cBhvr>
                                        <p:cTn id="24" dur="500"/>
                                        <p:tgtEl>
                                          <p:spTgt spid="962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5" grpId="0" animBg="1"/>
      <p:bldP spid="96257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8" name="Picture 28" descr="pg"/>
          <p:cNvPicPr>
            <a:picLocks noChangeAspect="1" noChangeArrowheads="1"/>
          </p:cNvPicPr>
          <p:nvPr/>
        </p:nvPicPr>
        <p:blipFill>
          <a:blip r:embed="rId2" cstate="print">
            <a:lum bright="16000"/>
          </a:blip>
          <a:srcRect/>
          <a:stretch>
            <a:fillRect/>
          </a:stretch>
        </p:blipFill>
        <p:spPr bwMode="auto">
          <a:xfrm>
            <a:off x="4676775" y="733425"/>
            <a:ext cx="3821113" cy="5181600"/>
          </a:xfrm>
          <a:prstGeom prst="rect">
            <a:avLst/>
          </a:prstGeom>
          <a:noFill/>
        </p:spPr>
      </p:pic>
      <p:sp>
        <p:nvSpPr>
          <p:cNvPr id="9113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13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13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1369" name="Text Box 9"/>
          <p:cNvSpPr txBox="1">
            <a:spLocks noChangeArrowheads="1"/>
          </p:cNvSpPr>
          <p:nvPr/>
        </p:nvSpPr>
        <p:spPr bwMode="auto">
          <a:xfrm>
            <a:off x="609600" y="1870075"/>
            <a:ext cx="46482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of a 		vertebrate embryo is 	made of cartilage.</a:t>
            </a:r>
            <a:endParaRPr lang="en-US" sz="3200" b="1" dirty="0">
              <a:solidFill>
                <a:schemeClr val="tx1"/>
              </a:solidFill>
              <a:latin typeface="Times" charset="0"/>
            </a:endParaRPr>
          </a:p>
        </p:txBody>
      </p:sp>
      <p:sp>
        <p:nvSpPr>
          <p:cNvPr id="911370"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13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1373" name="Text Box 13"/>
          <p:cNvSpPr txBox="1">
            <a:spLocks noChangeArrowheads="1"/>
          </p:cNvSpPr>
          <p:nvPr/>
        </p:nvSpPr>
        <p:spPr bwMode="auto">
          <a:xfrm>
            <a:off x="609600" y="3636963"/>
            <a:ext cx="4343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By the ninth week of 	human development, 	bone begins to replace </a:t>
            </a:r>
            <a:r>
              <a:rPr lang="en-US" sz="3200" dirty="0" smtClean="0">
                <a:solidFill>
                  <a:schemeClr val="tx1"/>
                </a:solidFill>
                <a:latin typeface="Times" charset="0"/>
              </a:rPr>
              <a:t>cartilage</a:t>
            </a:r>
            <a:r>
              <a:rPr lang="en-US" sz="3200" dirty="0">
                <a:solidFill>
                  <a:schemeClr val="tx1"/>
                </a:solidFill>
                <a:latin typeface="Times" charset="0"/>
              </a:rPr>
              <a:t>.</a:t>
            </a:r>
            <a:endParaRPr lang="en-US" sz="3200" b="1" dirty="0">
              <a:solidFill>
                <a:schemeClr val="tx1"/>
              </a:solidFill>
              <a:latin typeface="Times" charset="0"/>
            </a:endParaRPr>
          </a:p>
        </p:txBody>
      </p:sp>
      <p:sp>
        <p:nvSpPr>
          <p:cNvPr id="911376" name="Text Box 16"/>
          <p:cNvSpPr txBox="1">
            <a:spLocks noChangeArrowheads="1"/>
          </p:cNvSpPr>
          <p:nvPr/>
        </p:nvSpPr>
        <p:spPr bwMode="auto">
          <a:xfrm>
            <a:off x="6738938" y="895350"/>
            <a:ext cx="16430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11377" name="Text Box 1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11378" name="Text Box 1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11379" name="Text Box 1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11380" name="Line 2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2" name="Line 22"/>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5" name="Line 25"/>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6" name="Line 26"/>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7" name="Line 27"/>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pic>
        <p:nvPicPr>
          <p:cNvPr id="911389"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69"/>
                                        </p:tgtEl>
                                        <p:attrNameLst>
                                          <p:attrName>style.visibility</p:attrName>
                                        </p:attrNameLst>
                                      </p:cBhvr>
                                      <p:to>
                                        <p:strVal val="visible"/>
                                      </p:to>
                                    </p:set>
                                    <p:animEffect transition="in" filter="box(out)">
                                      <p:cBhvr>
                                        <p:cTn id="7" dur="500"/>
                                        <p:tgtEl>
                                          <p:spTgt spid="91136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1373"/>
                                        </p:tgtEl>
                                        <p:attrNameLst>
                                          <p:attrName>style.visibility</p:attrName>
                                        </p:attrNameLst>
                                      </p:cBhvr>
                                      <p:to>
                                        <p:strVal val="visible"/>
                                      </p:to>
                                    </p:set>
                                    <p:animEffect transition="in" filter="box(out)">
                                      <p:cBhvr>
                                        <p:cTn id="12" dur="500"/>
                                        <p:tgtEl>
                                          <p:spTgt spid="91137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1367"/>
                                        </p:tgtEl>
                                        <p:attrNameLst>
                                          <p:attrName>style.visibility</p:attrName>
                                        </p:attrNameLst>
                                      </p:cBhvr>
                                      <p:to>
                                        <p:strVal val="visible"/>
                                      </p:to>
                                    </p:set>
                                    <p:animEffect transition="in" filter="box(out)">
                                      <p:cBhvr>
                                        <p:cTn id="16" dur="500"/>
                                        <p:tgtEl>
                                          <p:spTgt spid="91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9" grpId="0" autoUpdateAnimBg="0"/>
      <p:bldP spid="91137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209" name="Picture 25" descr="pg"/>
          <p:cNvPicPr>
            <a:picLocks noChangeAspect="1" noChangeArrowheads="1"/>
          </p:cNvPicPr>
          <p:nvPr/>
        </p:nvPicPr>
        <p:blipFill>
          <a:blip r:embed="rId2" cstate="print">
            <a:lum bright="7000" contrast="-28000"/>
          </a:blip>
          <a:srcRect/>
          <a:stretch>
            <a:fillRect/>
          </a:stretch>
        </p:blipFill>
        <p:spPr bwMode="auto">
          <a:xfrm>
            <a:off x="4676775" y="733425"/>
            <a:ext cx="3821113" cy="5181600"/>
          </a:xfrm>
          <a:prstGeom prst="rect">
            <a:avLst/>
          </a:prstGeom>
          <a:solidFill>
            <a:srgbClr val="FFFF00"/>
          </a:solidFill>
        </p:spPr>
      </p:pic>
      <p:sp>
        <p:nvSpPr>
          <p:cNvPr id="989210" name="Text Box 26"/>
          <p:cNvSpPr txBox="1">
            <a:spLocks noChangeArrowheads="1"/>
          </p:cNvSpPr>
          <p:nvPr/>
        </p:nvSpPr>
        <p:spPr bwMode="auto">
          <a:xfrm>
            <a:off x="6738938" y="895350"/>
            <a:ext cx="14906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89211" name="Text Box 2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89212" name="Text Box 2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89213" name="Text Box 2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89214" name="Line 3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5" name="Line 31"/>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6" name="Line 32"/>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7" name="Line 33"/>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8" name="Line 34"/>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sp>
        <p:nvSpPr>
          <p:cNvPr id="989187"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9188"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89"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0"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1"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91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9195"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89197"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9208" name="Text Box 24"/>
          <p:cNvSpPr txBox="1">
            <a:spLocks noChangeArrowheads="1"/>
          </p:cNvSpPr>
          <p:nvPr/>
        </p:nvSpPr>
        <p:spPr bwMode="auto">
          <a:xfrm>
            <a:off x="609600" y="1927225"/>
            <a:ext cx="4038600" cy="403187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Blood vessels 		</a:t>
            </a:r>
            <a:r>
              <a:rPr lang="en-US" sz="3200" dirty="0" smtClean="0">
                <a:solidFill>
                  <a:schemeClr val="tx1"/>
                </a:solidFill>
                <a:latin typeface="Times" charset="0"/>
              </a:rPr>
              <a:t>penetrate </a:t>
            </a:r>
            <a:r>
              <a:rPr lang="en-US" sz="3200" dirty="0">
                <a:solidFill>
                  <a:schemeClr val="tx1"/>
                </a:solidFill>
                <a:latin typeface="Times" charset="0"/>
              </a:rPr>
              <a:t>the 			membrane covering 	</a:t>
            </a:r>
            <a:r>
              <a:rPr lang="en-US" sz="3200" dirty="0" smtClean="0">
                <a:solidFill>
                  <a:schemeClr val="tx1"/>
                </a:solidFill>
                <a:latin typeface="Times" charset="0"/>
              </a:rPr>
              <a:t>the </a:t>
            </a:r>
            <a:r>
              <a:rPr lang="en-US" sz="3200" dirty="0">
                <a:solidFill>
                  <a:schemeClr val="tx1"/>
                </a:solidFill>
                <a:latin typeface="Times" charset="0"/>
              </a:rPr>
              <a:t>cartilage and 		stimulate its cells to 	</a:t>
            </a:r>
            <a:r>
              <a:rPr lang="en-US" sz="3200" dirty="0" smtClean="0">
                <a:solidFill>
                  <a:schemeClr val="tx1"/>
                </a:solidFill>
                <a:latin typeface="Times" charset="0"/>
              </a:rPr>
              <a:t>become </a:t>
            </a:r>
            <a:r>
              <a:rPr lang="en-US" sz="3200" dirty="0">
                <a:solidFill>
                  <a:schemeClr val="tx1"/>
                </a:solidFill>
                <a:latin typeface="Times" charset="0"/>
              </a:rPr>
              <a:t>potential 		bone cells called 		</a:t>
            </a:r>
            <a:r>
              <a:rPr lang="en-US" sz="3200" dirty="0" err="1">
                <a:solidFill>
                  <a:srgbClr val="FF0066"/>
                </a:solidFill>
                <a:latin typeface="Times" charset="0"/>
              </a:rPr>
              <a:t>osteoblasts</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9219" name="Picture 35" descr="audio image blue">
            <a:hlinkClick r:id="" action="ppaction://noaction">
              <a:snd r:embed="rId12" name="34-osteoblast.WAV"/>
            </a:hlinkClick>
          </p:cNvPr>
          <p:cNvPicPr>
            <a:picLocks noChangeAspect="1" noChangeArrowheads="1"/>
          </p:cNvPicPr>
          <p:nvPr/>
        </p:nvPicPr>
        <p:blipFill>
          <a:blip r:embed="rId13" cstate="print"/>
          <a:srcRect/>
          <a:stretch>
            <a:fillRect/>
          </a:stretch>
        </p:blipFill>
        <p:spPr bwMode="auto">
          <a:xfrm>
            <a:off x="3200400" y="5486400"/>
            <a:ext cx="381000" cy="381000"/>
          </a:xfrm>
          <a:prstGeom prst="rect">
            <a:avLst/>
          </a:prstGeom>
          <a:noFill/>
        </p:spPr>
      </p:pic>
      <p:pic>
        <p:nvPicPr>
          <p:cNvPr id="989220" name="Picture 36"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208"/>
                                        </p:tgtEl>
                                        <p:attrNameLst>
                                          <p:attrName>style.visibility</p:attrName>
                                        </p:attrNameLst>
                                      </p:cBhvr>
                                      <p:to>
                                        <p:strVal val="visible"/>
                                      </p:to>
                                    </p:set>
                                    <p:animEffect transition="in" filter="box(out)">
                                      <p:cBhvr>
                                        <p:cTn id="7" dur="500"/>
                                        <p:tgtEl>
                                          <p:spTgt spid="9892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9219"/>
                                        </p:tgtEl>
                                        <p:attrNameLst>
                                          <p:attrName>style.visibility</p:attrName>
                                        </p:attrNameLst>
                                      </p:cBhvr>
                                      <p:to>
                                        <p:strVal val="visible"/>
                                      </p:to>
                                    </p:set>
                                    <p:animEffect transition="in" filter="box(out)">
                                      <p:cBhvr>
                                        <p:cTn id="12" dur="500"/>
                                        <p:tgtEl>
                                          <p:spTgt spid="98921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20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3" name="Picture 19" descr="pg"/>
          <p:cNvPicPr>
            <a:picLocks noChangeAspect="1" noChangeArrowheads="1"/>
          </p:cNvPicPr>
          <p:nvPr/>
        </p:nvPicPr>
        <p:blipFill>
          <a:blip r:embed="rId2" cstate="print"/>
          <a:srcRect/>
          <a:stretch>
            <a:fillRect/>
          </a:stretch>
        </p:blipFill>
        <p:spPr bwMode="auto">
          <a:xfrm>
            <a:off x="4495800" y="1676400"/>
            <a:ext cx="4292600" cy="3213100"/>
          </a:xfrm>
          <a:prstGeom prst="rect">
            <a:avLst/>
          </a:prstGeom>
          <a:noFill/>
        </p:spPr>
      </p:pic>
      <p:sp>
        <p:nvSpPr>
          <p:cNvPr id="9123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238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8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239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2393" name="Text Box 9"/>
          <p:cNvSpPr txBox="1">
            <a:spLocks noChangeArrowheads="1"/>
          </p:cNvSpPr>
          <p:nvPr/>
        </p:nvSpPr>
        <p:spPr bwMode="auto">
          <a:xfrm>
            <a:off x="0" y="1828800"/>
            <a:ext cx="46482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potential bone </a:t>
            </a:r>
            <a:r>
              <a:rPr lang="en-US" sz="3200" dirty="0" smtClean="0">
                <a:solidFill>
                  <a:schemeClr val="tx1"/>
                </a:solidFill>
                <a:latin typeface="Times" charset="0"/>
              </a:rPr>
              <a:t>cells </a:t>
            </a:r>
            <a:r>
              <a:rPr lang="en-US" sz="3200" dirty="0">
                <a:solidFill>
                  <a:schemeClr val="tx1"/>
                </a:solidFill>
                <a:latin typeface="Times" charset="0"/>
              </a:rPr>
              <a:t>secrete a protein </a:t>
            </a:r>
            <a:r>
              <a:rPr lang="en-US" sz="3200" dirty="0" smtClean="0">
                <a:solidFill>
                  <a:schemeClr val="tx1"/>
                </a:solidFill>
                <a:latin typeface="Times" charset="0"/>
              </a:rPr>
              <a:t>called </a:t>
            </a:r>
            <a:r>
              <a:rPr lang="en-US" sz="3200" dirty="0">
                <a:solidFill>
                  <a:schemeClr val="tx1"/>
                </a:solidFill>
                <a:latin typeface="Times" charset="0"/>
              </a:rPr>
              <a:t>collagen in </a:t>
            </a:r>
            <a:r>
              <a:rPr lang="en-US" sz="3200" dirty="0" smtClean="0">
                <a:solidFill>
                  <a:schemeClr val="tx1"/>
                </a:solidFill>
                <a:latin typeface="Times" charset="0"/>
              </a:rPr>
              <a:t>which </a:t>
            </a:r>
            <a:r>
              <a:rPr lang="en-US" sz="3200" dirty="0">
                <a:solidFill>
                  <a:schemeClr val="tx1"/>
                </a:solidFill>
                <a:latin typeface="Times" charset="0"/>
              </a:rPr>
              <a:t>minerals in the </a:t>
            </a:r>
            <a:r>
              <a:rPr lang="en-US" sz="3200" dirty="0" smtClean="0">
                <a:solidFill>
                  <a:schemeClr val="tx1"/>
                </a:solidFill>
                <a:latin typeface="Times" charset="0"/>
              </a:rPr>
              <a:t>bloodstream </a:t>
            </a:r>
            <a:r>
              <a:rPr lang="en-US" sz="3200" dirty="0">
                <a:solidFill>
                  <a:schemeClr val="tx1"/>
                </a:solidFill>
                <a:latin typeface="Times" charset="0"/>
              </a:rPr>
              <a:t>begin to </a:t>
            </a:r>
            <a:r>
              <a:rPr lang="en-US" sz="3200" dirty="0" smtClean="0">
                <a:solidFill>
                  <a:schemeClr val="tx1"/>
                </a:solidFill>
                <a:latin typeface="Times" charset="0"/>
              </a:rPr>
              <a:t>be </a:t>
            </a:r>
            <a:r>
              <a:rPr lang="en-US" sz="3200" dirty="0">
                <a:solidFill>
                  <a:schemeClr val="tx1"/>
                </a:solidFill>
                <a:latin typeface="Times" charset="0"/>
              </a:rPr>
              <a:t>deposited.</a:t>
            </a:r>
            <a:endParaRPr lang="en-US" sz="3200" b="1" dirty="0">
              <a:solidFill>
                <a:schemeClr val="tx1"/>
              </a:solidFill>
              <a:latin typeface="Times" charset="0"/>
            </a:endParaRPr>
          </a:p>
        </p:txBody>
      </p:sp>
      <p:sp>
        <p:nvSpPr>
          <p:cNvPr id="912394"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239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2400" name="Text Box 16"/>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12401" name="Line 17"/>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12404" name="Picture 20"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93"/>
                                        </p:tgtEl>
                                        <p:attrNameLst>
                                          <p:attrName>style.visibility</p:attrName>
                                        </p:attrNameLst>
                                      </p:cBhvr>
                                      <p:to>
                                        <p:strVal val="visible"/>
                                      </p:to>
                                    </p:set>
                                    <p:animEffect transition="in" filter="box(out)">
                                      <p:cBhvr>
                                        <p:cTn id="7" dur="500"/>
                                        <p:tgtEl>
                                          <p:spTgt spid="9123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91"/>
                                        </p:tgtEl>
                                        <p:attrNameLst>
                                          <p:attrName>style.visibility</p:attrName>
                                        </p:attrNameLst>
                                      </p:cBhvr>
                                      <p:to>
                                        <p:strVal val="visible"/>
                                      </p:to>
                                    </p:set>
                                    <p:animEffect transition="in" filter="box(out)">
                                      <p:cBhvr>
                                        <p:cTn id="11" dur="500"/>
                                        <p:tgtEl>
                                          <p:spTgt spid="91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52" name="Picture 20" descr="pg"/>
          <p:cNvPicPr>
            <a:picLocks noChangeAspect="1" noChangeArrowheads="1"/>
          </p:cNvPicPr>
          <p:nvPr/>
        </p:nvPicPr>
        <p:blipFill>
          <a:blip r:embed="rId2" cstate="print"/>
          <a:srcRect/>
          <a:stretch>
            <a:fillRect/>
          </a:stretch>
        </p:blipFill>
        <p:spPr bwMode="auto">
          <a:xfrm>
            <a:off x="4470400" y="1714500"/>
            <a:ext cx="4292600" cy="3213100"/>
          </a:xfrm>
          <a:prstGeom prst="rect">
            <a:avLst/>
          </a:prstGeom>
          <a:noFill/>
        </p:spPr>
      </p:pic>
      <p:sp>
        <p:nvSpPr>
          <p:cNvPr id="99123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9123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123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123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123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12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12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1243"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91245"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91248" name="Text Box 16"/>
          <p:cNvSpPr txBox="1">
            <a:spLocks noChangeArrowheads="1"/>
          </p:cNvSpPr>
          <p:nvPr/>
        </p:nvSpPr>
        <p:spPr bwMode="auto">
          <a:xfrm>
            <a:off x="609600" y="1831975"/>
            <a:ext cx="4343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deposition of 		calcium salts and other </a:t>
            </a:r>
            <a:r>
              <a:rPr lang="en-US" sz="3200" dirty="0" smtClean="0">
                <a:solidFill>
                  <a:schemeClr val="tx1"/>
                </a:solidFill>
                <a:latin typeface="Times" charset="0"/>
              </a:rPr>
              <a:t>ions </a:t>
            </a:r>
            <a:r>
              <a:rPr lang="en-US" sz="3200" dirty="0">
                <a:solidFill>
                  <a:schemeClr val="tx1"/>
                </a:solidFill>
                <a:latin typeface="Times" charset="0"/>
              </a:rPr>
              <a:t>hardens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the </a:t>
            </a:r>
            <a:r>
              <a:rPr lang="en-US" sz="3200" dirty="0">
                <a:solidFill>
                  <a:schemeClr val="tx1"/>
                </a:solidFill>
                <a:latin typeface="Times" charset="0"/>
              </a:rPr>
              <a:t>newly </a:t>
            </a:r>
            <a:r>
              <a:rPr lang="en-US" sz="3200" dirty="0" smtClean="0">
                <a:solidFill>
                  <a:schemeClr val="tx1"/>
                </a:solidFill>
                <a:latin typeface="Times" charset="0"/>
              </a:rPr>
              <a:t>formed </a:t>
            </a:r>
          </a:p>
          <a:p>
            <a:pPr>
              <a:tabLst>
                <a:tab pos="228600" algn="l"/>
                <a:tab pos="1943100" algn="l"/>
              </a:tabLst>
            </a:pPr>
            <a:r>
              <a:rPr lang="en-US" sz="3200" dirty="0" smtClean="0">
                <a:solidFill>
                  <a:schemeClr val="tx1"/>
                </a:solidFill>
                <a:latin typeface="Times" charset="0"/>
              </a:rPr>
              <a:t>bone </a:t>
            </a:r>
            <a:r>
              <a:rPr lang="en-US" sz="3200" dirty="0">
                <a:solidFill>
                  <a:schemeClr val="tx1"/>
                </a:solidFill>
                <a:latin typeface="Times" charset="0"/>
              </a:rPr>
              <a:t>cells, now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called </a:t>
            </a:r>
            <a:r>
              <a:rPr lang="en-US" sz="3200" dirty="0" err="1">
                <a:solidFill>
                  <a:schemeClr val="tx1"/>
                </a:solidFill>
                <a:latin typeface="Times" charset="0"/>
              </a:rPr>
              <a:t>osteocytes</a:t>
            </a:r>
            <a:r>
              <a:rPr lang="en-US" sz="3200" dirty="0">
                <a:solidFill>
                  <a:schemeClr val="tx1"/>
                </a:solidFill>
                <a:latin typeface="Times" charset="0"/>
              </a:rPr>
              <a:t>.</a:t>
            </a:r>
            <a:endParaRPr lang="en-US" sz="3200" b="1" dirty="0">
              <a:solidFill>
                <a:schemeClr val="tx1"/>
              </a:solidFill>
              <a:latin typeface="Times" charset="0"/>
            </a:endParaRPr>
          </a:p>
        </p:txBody>
      </p:sp>
      <p:sp>
        <p:nvSpPr>
          <p:cNvPr id="991250" name="Text Box 18"/>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91251" name="Line 19"/>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9125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1248"/>
                                        </p:tgtEl>
                                        <p:attrNameLst>
                                          <p:attrName>style.visibility</p:attrName>
                                        </p:attrNameLst>
                                      </p:cBhvr>
                                      <p:to>
                                        <p:strVal val="visible"/>
                                      </p:to>
                                    </p:set>
                                    <p:animEffect transition="in" filter="box(out)">
                                      <p:cBhvr>
                                        <p:cTn id="7" dur="500"/>
                                        <p:tgtEl>
                                          <p:spTgt spid="9912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1240"/>
                                        </p:tgtEl>
                                        <p:attrNameLst>
                                          <p:attrName>style.visibility</p:attrName>
                                        </p:attrNameLst>
                                      </p:cBhvr>
                                      <p:to>
                                        <p:strVal val="visible"/>
                                      </p:to>
                                    </p:set>
                                    <p:animEffect transition="in" filter="box(out)">
                                      <p:cBhvr>
                                        <p:cTn id="11" dur="500"/>
                                        <p:tgtEl>
                                          <p:spTgt spid="99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4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2038350"/>
            <a:ext cx="6629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Bones also produce blood cells.</a:t>
            </a:r>
            <a:endParaRPr lang="en-US" sz="3200" b="1">
              <a:solidFill>
                <a:schemeClr val="tx1"/>
              </a:solidFill>
              <a:latin typeface="Times" charset="0"/>
            </a:endParaRPr>
          </a:p>
        </p:txBody>
      </p:sp>
      <p:pic>
        <p:nvPicPr>
          <p:cNvPr id="91649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6493" name="Text Box 13"/>
          <p:cNvSpPr txBox="1">
            <a:spLocks noChangeArrowheads="1"/>
          </p:cNvSpPr>
          <p:nvPr/>
        </p:nvSpPr>
        <p:spPr bwMode="auto">
          <a:xfrm>
            <a:off x="609600" y="2971800"/>
            <a:ext cx="7162800" cy="23796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a:t>
            </a:r>
            <a:r>
              <a:rPr lang="en-US" sz="3200">
                <a:solidFill>
                  <a:srgbClr val="FF0066"/>
                </a:solidFill>
                <a:latin typeface="Times" charset="0"/>
              </a:rPr>
              <a:t>Red marrow</a:t>
            </a:r>
            <a:r>
              <a:rPr lang="en-US" sz="3200">
                <a:solidFill>
                  <a:schemeClr val="tx1"/>
                </a:solidFill>
                <a:latin typeface="Times" charset="0"/>
              </a:rPr>
              <a:t>—found in the humerus, 		femur, sternum, ribs, vertebrae, and 		pelvis—is the production site for red 		blood cells, white blood cells, and cell 	fragments involved in blood clotting.</a:t>
            </a:r>
          </a:p>
        </p:txBody>
      </p:sp>
      <p:pic>
        <p:nvPicPr>
          <p:cNvPr id="916497" name="Picture 17" descr="audio image blue">
            <a:hlinkClick r:id="" action="ppaction://noaction">
              <a:snd r:embed="rId11" name="34-red marrow.WAV"/>
            </a:hlinkClick>
          </p:cNvPr>
          <p:cNvPicPr>
            <a:picLocks noChangeAspect="1" noChangeArrowheads="1"/>
          </p:cNvPicPr>
          <p:nvPr/>
        </p:nvPicPr>
        <p:blipFill>
          <a:blip r:embed="rId12" cstate="print"/>
          <a:srcRect/>
          <a:stretch>
            <a:fillRect/>
          </a:stretch>
        </p:blipFill>
        <p:spPr bwMode="auto">
          <a:xfrm>
            <a:off x="7010400" y="4829175"/>
            <a:ext cx="381000" cy="381000"/>
          </a:xfrm>
          <a:prstGeom prst="rect">
            <a:avLst/>
          </a:prstGeom>
          <a:noFill/>
        </p:spPr>
      </p:pic>
      <p:sp>
        <p:nvSpPr>
          <p:cNvPr id="916499" name="Text Box 19"/>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6500"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6497"/>
                                        </p:tgtEl>
                                        <p:attrNameLst>
                                          <p:attrName>style.visibility</p:attrName>
                                        </p:attrNameLst>
                                      </p:cBhvr>
                                      <p:to>
                                        <p:strVal val="visible"/>
                                      </p:to>
                                    </p:set>
                                    <p:animEffect transition="in" filter="box(out)">
                                      <p:cBhvr>
                                        <p:cTn id="17" dur="500"/>
                                        <p:tgtEl>
                                          <p:spTgt spid="91649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6487"/>
                                        </p:tgtEl>
                                        <p:attrNameLst>
                                          <p:attrName>style.visibility</p:attrName>
                                        </p:attrNameLst>
                                      </p:cBhvr>
                                      <p:to>
                                        <p:strVal val="visible"/>
                                      </p:to>
                                    </p:set>
                                    <p:animEffect transition="in" filter="box(out)">
                                      <p:cBhvr>
                                        <p:cTn id="21"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201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8202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8202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8202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8202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8202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8202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8202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82030" name="Text Box 14"/>
          <p:cNvSpPr txBox="1">
            <a:spLocks noChangeArrowheads="1"/>
          </p:cNvSpPr>
          <p:nvPr/>
        </p:nvSpPr>
        <p:spPr bwMode="auto">
          <a:xfrm>
            <a:off x="609600" y="2057400"/>
            <a:ext cx="35814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Yellow marrow</a:t>
            </a:r>
            <a:r>
              <a:rPr lang="en-US" sz="3200" dirty="0">
                <a:solidFill>
                  <a:schemeClr val="tx1"/>
                </a:solidFill>
                <a:latin typeface="Times" charset="0"/>
              </a:rPr>
              <a:t>,</a:t>
            </a:r>
            <a:r>
              <a:rPr lang="en-US" sz="3200" dirty="0">
                <a:solidFill>
                  <a:srgbClr val="FF0066"/>
                </a:solidFill>
                <a:latin typeface="Times" charset="0"/>
              </a:rPr>
              <a:t> 	</a:t>
            </a:r>
            <a:r>
              <a:rPr lang="en-US" sz="3200" dirty="0">
                <a:solidFill>
                  <a:schemeClr val="tx1"/>
                </a:solidFill>
                <a:latin typeface="Times" charset="0"/>
              </a:rPr>
              <a:t>found in many 	</a:t>
            </a:r>
            <a:r>
              <a:rPr lang="en-US" sz="3200" dirty="0" smtClean="0">
                <a:solidFill>
                  <a:schemeClr val="tx1"/>
                </a:solidFill>
                <a:latin typeface="Times" charset="0"/>
              </a:rPr>
              <a:t>other </a:t>
            </a:r>
            <a:r>
              <a:rPr lang="en-US" sz="3200" dirty="0">
                <a:solidFill>
                  <a:schemeClr val="tx1"/>
                </a:solidFill>
                <a:latin typeface="Times" charset="0"/>
              </a:rPr>
              <a:t>bones, 		consists of stored 	fat.</a:t>
            </a:r>
          </a:p>
        </p:txBody>
      </p:sp>
      <p:pic>
        <p:nvPicPr>
          <p:cNvPr id="982033" name="Picture 17" descr="audio image blue">
            <a:hlinkClick r:id="" action="ppaction://noaction">
              <a:snd r:embed="rId11" name="34-yellow marrow.WAV"/>
            </a:hlinkClick>
          </p:cNvPr>
          <p:cNvPicPr>
            <a:picLocks noChangeAspect="1" noChangeArrowheads="1"/>
          </p:cNvPicPr>
          <p:nvPr/>
        </p:nvPicPr>
        <p:blipFill>
          <a:blip r:embed="rId12" cstate="print"/>
          <a:srcRect/>
          <a:stretch>
            <a:fillRect/>
          </a:stretch>
        </p:blipFill>
        <p:spPr bwMode="auto">
          <a:xfrm>
            <a:off x="1600200" y="4191000"/>
            <a:ext cx="381000" cy="381000"/>
          </a:xfrm>
          <a:prstGeom prst="rect">
            <a:avLst/>
          </a:prstGeom>
          <a:noFill/>
        </p:spPr>
      </p:pic>
      <p:pic>
        <p:nvPicPr>
          <p:cNvPr id="982034" name="Picture 18" descr="C34-14P bone marrow"/>
          <p:cNvPicPr>
            <a:picLocks noChangeAspect="1" noChangeArrowheads="1"/>
          </p:cNvPicPr>
          <p:nvPr/>
        </p:nvPicPr>
        <p:blipFill>
          <a:blip r:embed="rId13" cstate="print"/>
          <a:srcRect/>
          <a:stretch>
            <a:fillRect/>
          </a:stretch>
        </p:blipFill>
        <p:spPr bwMode="auto">
          <a:xfrm>
            <a:off x="4114800" y="1766888"/>
            <a:ext cx="3962400" cy="3643312"/>
          </a:xfrm>
          <a:prstGeom prst="rect">
            <a:avLst/>
          </a:prstGeom>
          <a:noFill/>
        </p:spPr>
      </p:pic>
      <p:sp>
        <p:nvSpPr>
          <p:cNvPr id="982035" name="Text Box 19"/>
          <p:cNvSpPr txBox="1">
            <a:spLocks noChangeArrowheads="1"/>
          </p:cNvSpPr>
          <p:nvPr/>
        </p:nvSpPr>
        <p:spPr bwMode="auto">
          <a:xfrm>
            <a:off x="5967413" y="4516438"/>
            <a:ext cx="2943225" cy="8604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bg2"/>
                </a:solidFill>
                <a:latin typeface="Times" charset="0"/>
              </a:rPr>
              <a:t>Yellow bone marrow</a:t>
            </a:r>
          </a:p>
        </p:txBody>
      </p:sp>
      <p:sp>
        <p:nvSpPr>
          <p:cNvPr id="982036" name="Line 20"/>
          <p:cNvSpPr>
            <a:spLocks noChangeShapeType="1"/>
          </p:cNvSpPr>
          <p:nvPr/>
        </p:nvSpPr>
        <p:spPr bwMode="auto">
          <a:xfrm flipH="1" flipV="1">
            <a:off x="5029200" y="4343400"/>
            <a:ext cx="990600" cy="381000"/>
          </a:xfrm>
          <a:prstGeom prst="line">
            <a:avLst/>
          </a:prstGeom>
          <a:noFill/>
          <a:ln w="38100">
            <a:solidFill>
              <a:schemeClr val="bg2"/>
            </a:solidFill>
            <a:round/>
            <a:headEnd/>
            <a:tailEnd/>
          </a:ln>
          <a:effectLst/>
        </p:spPr>
        <p:txBody>
          <a:bodyPr anchor="ctr">
            <a:spAutoFit/>
          </a:bodyPr>
          <a:lstStyle/>
          <a:p>
            <a:endParaRPr lang="en-US"/>
          </a:p>
        </p:txBody>
      </p:sp>
      <p:pic>
        <p:nvPicPr>
          <p:cNvPr id="982037" name="Picture 2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2030"/>
                                        </p:tgtEl>
                                        <p:attrNameLst>
                                          <p:attrName>style.visibility</p:attrName>
                                        </p:attrNameLst>
                                      </p:cBhvr>
                                      <p:to>
                                        <p:strVal val="visible"/>
                                      </p:to>
                                    </p:set>
                                    <p:animEffect transition="in" filter="box(out)">
                                      <p:cBhvr>
                                        <p:cTn id="7" dur="500"/>
                                        <p:tgtEl>
                                          <p:spTgt spid="9820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2033"/>
                                        </p:tgtEl>
                                        <p:attrNameLst>
                                          <p:attrName>style.visibility</p:attrName>
                                        </p:attrNameLst>
                                      </p:cBhvr>
                                      <p:to>
                                        <p:strVal val="visible"/>
                                      </p:to>
                                    </p:set>
                                    <p:animEffect transition="in" filter="box(out)">
                                      <p:cBhvr>
                                        <p:cTn id="12" dur="500"/>
                                        <p:tgtEl>
                                          <p:spTgt spid="9820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2023"/>
                                        </p:tgtEl>
                                        <p:attrNameLst>
                                          <p:attrName>style.visibility</p:attrName>
                                        </p:attrNameLst>
                                      </p:cBhvr>
                                      <p:to>
                                        <p:strVal val="visible"/>
                                      </p:to>
                                    </p:set>
                                    <p:animEffect transition="in" filter="box(out)">
                                      <p:cBhvr>
                                        <p:cTn id="16" dur="500"/>
                                        <p:tgtEl>
                                          <p:spTgt spid="982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30"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750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0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751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751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1751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17513" name="Text Box 9"/>
          <p:cNvSpPr txBox="1">
            <a:spLocks noChangeArrowheads="1"/>
          </p:cNvSpPr>
          <p:nvPr/>
        </p:nvSpPr>
        <p:spPr bwMode="auto">
          <a:xfrm>
            <a:off x="412750" y="2946400"/>
            <a:ext cx="2762250" cy="585788"/>
          </a:xfrm>
          <a:prstGeom prst="rect">
            <a:avLst/>
          </a:prstGeom>
          <a:noFill/>
          <a:ln w="9525">
            <a:noFill/>
            <a:miter lim="800000"/>
            <a:headEnd/>
            <a:tailEnd/>
          </a:ln>
          <a:effectLst/>
        </p:spPr>
        <p:txBody>
          <a:bodyPr wrap="none">
            <a:spAutoFit/>
          </a:bodyPr>
          <a:lstStyle/>
          <a:p>
            <a:pPr algn="ctr"/>
            <a:r>
              <a:rPr lang="en-US" sz="3600">
                <a:solidFill>
                  <a:schemeClr val="tx2"/>
                </a:solidFill>
                <a:latin typeface="Times" charset="0"/>
              </a:rPr>
              <a:t>Skeletal Hand</a:t>
            </a:r>
          </a:p>
        </p:txBody>
      </p:sp>
      <p:pic>
        <p:nvPicPr>
          <p:cNvPr id="91751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1751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17517" name="Picture 13" descr="Skeletal hand"/>
          <p:cNvPicPr>
            <a:picLocks noChangeAspect="1" noChangeArrowheads="1"/>
          </p:cNvPicPr>
          <p:nvPr/>
        </p:nvPicPr>
        <p:blipFill>
          <a:blip r:embed="rId12" cstate="print"/>
          <a:srcRect/>
          <a:stretch>
            <a:fillRect/>
          </a:stretch>
        </p:blipFill>
        <p:spPr bwMode="auto">
          <a:xfrm>
            <a:off x="3276600" y="825500"/>
            <a:ext cx="3959225" cy="4851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751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7509"/>
                                        </p:tgtEl>
                                        <p:attrNameLst>
                                          <p:attrName>style.visibility</p:attrName>
                                        </p:attrNameLst>
                                      </p:cBhvr>
                                      <p:to>
                                        <p:strVal val="visible"/>
                                      </p:to>
                                    </p:set>
                                    <p:animEffect transition="in" filter="box(out)">
                                      <p:cBhvr>
                                        <p:cTn id="10" dur="500"/>
                                        <p:tgtEl>
                                          <p:spTgt spid="91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96" name="Picture 20" descr="fig"/>
          <p:cNvPicPr>
            <a:picLocks noChangeAspect="1" noChangeArrowheads="1"/>
          </p:cNvPicPr>
          <p:nvPr/>
        </p:nvPicPr>
        <p:blipFill>
          <a:blip r:embed="rId2" cstate="print"/>
          <a:srcRect/>
          <a:stretch>
            <a:fillRect/>
          </a:stretch>
        </p:blipFill>
        <p:spPr bwMode="auto">
          <a:xfrm>
            <a:off x="1520825" y="1524000"/>
            <a:ext cx="5918200" cy="4335463"/>
          </a:xfrm>
          <a:prstGeom prst="rect">
            <a:avLst/>
          </a:prstGeom>
          <a:noFill/>
        </p:spPr>
      </p:pic>
      <p:sp>
        <p:nvSpPr>
          <p:cNvPr id="9717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sp>
        <p:nvSpPr>
          <p:cNvPr id="971781" name="Text Box 5"/>
          <p:cNvSpPr txBox="1">
            <a:spLocks noChangeArrowheads="1"/>
          </p:cNvSpPr>
          <p:nvPr/>
        </p:nvSpPr>
        <p:spPr bwMode="auto">
          <a:xfrm>
            <a:off x="565150" y="838200"/>
            <a:ext cx="7893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#1. Epidermis</a:t>
            </a:r>
            <a:r>
              <a:rPr lang="en-US" sz="3600" b="1" dirty="0">
                <a:solidFill>
                  <a:schemeClr val="tx2"/>
                </a:solidFill>
                <a:latin typeface="Times" charset="0"/>
              </a:rPr>
              <a:t>: The outer layer of skin</a:t>
            </a:r>
          </a:p>
        </p:txBody>
      </p:sp>
      <p:pic>
        <p:nvPicPr>
          <p:cNvPr id="971782"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1783"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1784"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1785"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1786"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1787"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1788"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1789"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1791" name="Oval 15"/>
          <p:cNvSpPr>
            <a:spLocks noChangeArrowheads="1"/>
          </p:cNvSpPr>
          <p:nvPr/>
        </p:nvSpPr>
        <p:spPr bwMode="auto">
          <a:xfrm>
            <a:off x="1643063" y="2090738"/>
            <a:ext cx="1190625" cy="657225"/>
          </a:xfrm>
          <a:prstGeom prst="ellipse">
            <a:avLst/>
          </a:prstGeom>
          <a:noFill/>
          <a:ln w="38100">
            <a:solidFill>
              <a:srgbClr val="FF0000"/>
            </a:solidFill>
            <a:round/>
            <a:headEnd/>
            <a:tailEnd/>
          </a:ln>
          <a:effectLst/>
        </p:spPr>
        <p:txBody>
          <a:bodyPr anchor="ctr">
            <a:spAutoFit/>
          </a:bodyPr>
          <a:lstStyle/>
          <a:p>
            <a:endParaRPr lang="en-US" dirty="0"/>
          </a:p>
        </p:txBody>
      </p:sp>
      <p:pic>
        <p:nvPicPr>
          <p:cNvPr id="971794" name="Picture 18" descr="audio image blue">
            <a:hlinkClick r:id="" action="ppaction://noaction">
              <a:snd r:embed="rId13" name="34-1A.WAV"/>
            </a:hlinkClick>
          </p:cNvPr>
          <p:cNvPicPr>
            <a:picLocks noChangeAspect="1" noChangeArrowheads="1"/>
          </p:cNvPicPr>
          <p:nvPr/>
        </p:nvPicPr>
        <p:blipFill>
          <a:blip r:embed="rId14" cstate="print"/>
          <a:srcRect/>
          <a:stretch>
            <a:fillRect/>
          </a:stretch>
        </p:blipFill>
        <p:spPr bwMode="auto">
          <a:xfrm>
            <a:off x="7543800" y="1600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1794"/>
                                        </p:tgtEl>
                                        <p:attrNameLst>
                                          <p:attrName>style.visibility</p:attrName>
                                        </p:attrNameLst>
                                      </p:cBhvr>
                                      <p:to>
                                        <p:strVal val="visible"/>
                                      </p:to>
                                    </p:set>
                                    <p:animEffect transition="in" filter="box(out)">
                                      <p:cBhvr>
                                        <p:cTn id="7" dur="500"/>
                                        <p:tgtEl>
                                          <p:spTgt spid="97179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1782"/>
                                        </p:tgtEl>
                                        <p:attrNameLst>
                                          <p:attrName>style.visibility</p:attrName>
                                        </p:attrNameLst>
                                      </p:cBhvr>
                                      <p:to>
                                        <p:strVal val="visible"/>
                                      </p:to>
                                    </p:set>
                                    <p:animEffect transition="in" filter="box(out)">
                                      <p:cBhvr>
                                        <p:cTn id="11"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Bones 34.2</a:t>
            </a:r>
            <a:br>
              <a:rPr lang="en-US" sz="2400" dirty="0" smtClean="0"/>
            </a:br>
            <a:r>
              <a:rPr lang="en-US" sz="2400" dirty="0" smtClean="0"/>
              <a:t>4/29 Obj. </a:t>
            </a:r>
            <a:r>
              <a:rPr lang="en-US" sz="2400" dirty="0" err="1" smtClean="0"/>
              <a:t>Stds</a:t>
            </a:r>
            <a:r>
              <a:rPr lang="en-US" sz="2400" dirty="0" smtClean="0"/>
              <a:t>. will learn how bone is formed and identify the structure and functions of the skeletal system. P.116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&amp; contrast a ligament and a tendon.</a:t>
            </a:r>
          </a:p>
          <a:p>
            <a:pPr marL="514350" indent="-514350">
              <a:buFont typeface="+mj-lt"/>
              <a:buAutoNum type="arabicPeriod"/>
            </a:pPr>
            <a:r>
              <a:rPr lang="en-US" dirty="0" smtClean="0"/>
              <a:t>Compare &amp; contrast </a:t>
            </a:r>
            <a:r>
              <a:rPr lang="en-US" dirty="0" err="1" smtClean="0"/>
              <a:t>osteocytes</a:t>
            </a:r>
            <a:r>
              <a:rPr lang="en-US" dirty="0" smtClean="0"/>
              <a:t> &amp; </a:t>
            </a:r>
            <a:r>
              <a:rPr lang="en-US" dirty="0" err="1" smtClean="0"/>
              <a:t>osteoblasts</a:t>
            </a:r>
            <a:r>
              <a:rPr lang="en-US" dirty="0" smtClean="0"/>
              <a:t>.</a:t>
            </a:r>
          </a:p>
          <a:p>
            <a:pPr marL="514350" indent="-514350">
              <a:buFont typeface="+mj-lt"/>
              <a:buAutoNum type="arabicPeriod"/>
            </a:pPr>
            <a:r>
              <a:rPr lang="en-US" dirty="0" smtClean="0"/>
              <a:t>Identify sources of Calcium in your diet.</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457200" y="1771313"/>
            <a:ext cx="4038600" cy="4183737"/>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400" dirty="0" smtClean="0"/>
              <a:t>Digestive &amp; Endocrine Systems CH 35.1 &amp; 35.3</a:t>
            </a:r>
            <a:br>
              <a:rPr lang="en-US" sz="2400" dirty="0" smtClean="0"/>
            </a:br>
            <a:r>
              <a:rPr lang="en-US" sz="2400" dirty="0" smtClean="0"/>
              <a:t>5/13 Obj. TSW identify &amp; explain the parts of the human digestive &amp; endocrine systems, then make a Booklet explaining in detail the two 				systems. P.62 NB</a:t>
            </a:r>
            <a:endParaRPr lang="en-US" sz="2400" dirty="0"/>
          </a:p>
        </p:txBody>
      </p:sp>
      <p:sp>
        <p:nvSpPr>
          <p:cNvPr id="6" name="Content Placeholder 5"/>
          <p:cNvSpPr>
            <a:spLocks noGrp="1"/>
          </p:cNvSpPr>
          <p:nvPr>
            <p:ph sz="half" idx="2"/>
          </p:nvPr>
        </p:nvSpPr>
        <p:spPr>
          <a:xfrm>
            <a:off x="5105400" y="1524000"/>
            <a:ext cx="4038600" cy="4525963"/>
          </a:xfrm>
        </p:spPr>
        <p:txBody>
          <a:bodyPr>
            <a:normAutofit lnSpcReduction="10000"/>
          </a:bodyPr>
          <a:lstStyle/>
          <a:p>
            <a:pPr marL="514350" indent="-514350">
              <a:buFont typeface="+mj-lt"/>
              <a:buAutoNum type="arabicPeriod"/>
            </a:pPr>
            <a:r>
              <a:rPr lang="en-US" dirty="0" smtClean="0"/>
              <a:t>List the parts and functions of the digestive system, how does it maintain homeostasis?</a:t>
            </a:r>
          </a:p>
          <a:p>
            <a:pPr marL="514350" indent="-514350">
              <a:buFont typeface="+mj-lt"/>
              <a:buAutoNum type="arabicPeriod"/>
            </a:pPr>
            <a:r>
              <a:rPr lang="en-US" dirty="0" smtClean="0"/>
              <a:t>Explain peristalsis.</a:t>
            </a:r>
          </a:p>
          <a:p>
            <a:pPr marL="514350" indent="-514350">
              <a:buFont typeface="+mj-lt"/>
              <a:buAutoNum type="arabicPeriod"/>
            </a:pPr>
            <a:r>
              <a:rPr lang="en-US" dirty="0" smtClean="0"/>
              <a:t>What is adrenaline? What system is it part of &amp; what response does it produce?</a:t>
            </a:r>
            <a:endParaRPr lang="en-US" dirty="0"/>
          </a:p>
        </p:txBody>
      </p:sp>
      <p:pic>
        <p:nvPicPr>
          <p:cNvPr id="9" name="Picture 11" descr="The digestive system"/>
          <p:cNvPicPr>
            <a:picLocks noChangeAspect="1" noChangeArrowheads="1"/>
          </p:cNvPicPr>
          <p:nvPr/>
        </p:nvPicPr>
        <p:blipFill>
          <a:blip r:embed="rId2" cstate="print"/>
          <a:srcRect/>
          <a:stretch>
            <a:fillRect/>
          </a:stretch>
        </p:blipFill>
        <p:spPr bwMode="auto">
          <a:xfrm>
            <a:off x="0" y="1447800"/>
            <a:ext cx="2685047" cy="2494664"/>
          </a:xfrm>
          <a:prstGeom prst="rect">
            <a:avLst/>
          </a:prstGeom>
          <a:noFill/>
        </p:spPr>
      </p:pic>
      <p:pic>
        <p:nvPicPr>
          <p:cNvPr id="7" name="Picture 15" descr="Gland Function Chart"/>
          <p:cNvPicPr>
            <a:picLocks noGrp="1" noChangeAspect="1" noChangeArrowheads="1"/>
          </p:cNvPicPr>
          <p:nvPr>
            <p:ph sz="half" idx="2"/>
          </p:nvPr>
        </p:nvPicPr>
        <p:blipFill>
          <a:blip r:embed="rId3" cstate="print"/>
          <a:srcRect/>
          <a:stretch>
            <a:fillRect/>
          </a:stretch>
        </p:blipFill>
        <p:spPr bwMode="auto">
          <a:xfrm>
            <a:off x="2514600" y="1371600"/>
            <a:ext cx="2569655" cy="3581400"/>
          </a:xfrm>
          <a:prstGeom prst="rect">
            <a:avLst/>
          </a:prstGeom>
          <a:noFill/>
        </p:spPr>
      </p:pic>
      <p:pic>
        <p:nvPicPr>
          <p:cNvPr id="8" name="Picture 11" descr="Stomach"/>
          <p:cNvPicPr>
            <a:picLocks noChangeAspect="1" noChangeArrowheads="1"/>
          </p:cNvPicPr>
          <p:nvPr/>
        </p:nvPicPr>
        <p:blipFill>
          <a:blip r:embed="rId4" cstate="print"/>
          <a:srcRect/>
          <a:stretch>
            <a:fillRect/>
          </a:stretch>
        </p:blipFill>
        <p:spPr bwMode="auto">
          <a:xfrm>
            <a:off x="0" y="3886200"/>
            <a:ext cx="3048000" cy="224041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32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32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320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3206"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3207"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32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3209"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3210"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3211" name="Picture 11" descr="The digestive system"/>
          <p:cNvPicPr>
            <a:picLocks noChangeAspect="1" noChangeArrowheads="1"/>
          </p:cNvPicPr>
          <p:nvPr/>
        </p:nvPicPr>
        <p:blipFill>
          <a:blip r:embed="rId9" cstate="print"/>
          <a:srcRect/>
          <a:stretch>
            <a:fillRect/>
          </a:stretch>
        </p:blipFill>
        <p:spPr bwMode="auto">
          <a:xfrm>
            <a:off x="2959100" y="889000"/>
            <a:ext cx="5194300" cy="4826000"/>
          </a:xfrm>
          <a:prstGeom prst="rect">
            <a:avLst/>
          </a:prstGeom>
          <a:noFill/>
        </p:spPr>
      </p:pic>
      <p:sp>
        <p:nvSpPr>
          <p:cNvPr id="1203212" name="Text Box 12"/>
          <p:cNvSpPr txBox="1">
            <a:spLocks noChangeArrowheads="1"/>
          </p:cNvSpPr>
          <p:nvPr/>
        </p:nvSpPr>
        <p:spPr bwMode="auto">
          <a:xfrm>
            <a:off x="0" y="762000"/>
            <a:ext cx="2971800" cy="5509200"/>
          </a:xfrm>
          <a:prstGeom prst="rect">
            <a:avLst/>
          </a:prstGeom>
          <a:noFill/>
          <a:ln w="9525">
            <a:noFill/>
            <a:miter lim="800000"/>
            <a:headEnd/>
            <a:tailEnd/>
          </a:ln>
          <a:effectLst/>
        </p:spPr>
        <p:txBody>
          <a:bodyPr wrap="square">
            <a:spAutoFit/>
          </a:bodyPr>
          <a:lstStyle/>
          <a:p>
            <a:r>
              <a:rPr lang="en-US" sz="3200" b="1" dirty="0" smtClean="0">
                <a:solidFill>
                  <a:schemeClr val="tx2"/>
                </a:solidFill>
              </a:rPr>
              <a:t>#1. The </a:t>
            </a:r>
            <a:r>
              <a:rPr lang="en-US" sz="3200" b="1" dirty="0">
                <a:solidFill>
                  <a:schemeClr val="tx2"/>
                </a:solidFill>
              </a:rPr>
              <a:t>Digestive </a:t>
            </a:r>
            <a:r>
              <a:rPr lang="en-US" sz="3200" b="1" dirty="0" smtClean="0">
                <a:solidFill>
                  <a:schemeClr val="tx2"/>
                </a:solidFill>
              </a:rPr>
              <a:t>System</a:t>
            </a:r>
          </a:p>
          <a:p>
            <a:r>
              <a:rPr lang="en-US" sz="3200" dirty="0" smtClean="0">
                <a:solidFill>
                  <a:schemeClr val="tx2"/>
                </a:solidFill>
              </a:rPr>
              <a:t>It maintains homeostasis by regulating water, energy, vitamins, minerals and waste from food.</a:t>
            </a:r>
            <a:endParaRPr lang="en-US" sz="3200" dirty="0">
              <a:solidFill>
                <a:schemeClr val="tx2"/>
              </a:solidFill>
            </a:endParaRPr>
          </a:p>
        </p:txBody>
      </p:sp>
      <p:pic>
        <p:nvPicPr>
          <p:cNvPr id="1203213"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32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3205"/>
                                        </p:tgtEl>
                                        <p:attrNameLst>
                                          <p:attrName>style.visibility</p:attrName>
                                        </p:attrNameLst>
                                      </p:cBhvr>
                                      <p:to>
                                        <p:strVal val="visible"/>
                                      </p:to>
                                    </p:set>
                                    <p:animEffect transition="in" filter="box(out)">
                                      <p:cBhvr>
                                        <p:cTn id="10" dur="500"/>
                                        <p:tgtEl>
                                          <p:spTgt spid="1203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9603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96037"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96038"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9603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196040"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96041"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196042"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196043" name="Picture 11" descr="Peristalsis"/>
          <p:cNvPicPr>
            <a:picLocks noChangeAspect="1" noChangeArrowheads="1"/>
          </p:cNvPicPr>
          <p:nvPr/>
        </p:nvPicPr>
        <p:blipFill>
          <a:blip r:embed="rId9" cstate="print"/>
          <a:srcRect/>
          <a:stretch>
            <a:fillRect/>
          </a:stretch>
        </p:blipFill>
        <p:spPr bwMode="auto">
          <a:xfrm>
            <a:off x="2527300" y="889000"/>
            <a:ext cx="4864100" cy="4902200"/>
          </a:xfrm>
          <a:prstGeom prst="rect">
            <a:avLst/>
          </a:prstGeom>
          <a:noFill/>
        </p:spPr>
      </p:pic>
      <p:sp>
        <p:nvSpPr>
          <p:cNvPr id="1196044" name="Text Box 12"/>
          <p:cNvSpPr txBox="1">
            <a:spLocks noChangeArrowheads="1"/>
          </p:cNvSpPr>
          <p:nvPr/>
        </p:nvSpPr>
        <p:spPr bwMode="auto">
          <a:xfrm>
            <a:off x="0" y="914400"/>
            <a:ext cx="2514600" cy="3539430"/>
          </a:xfrm>
          <a:prstGeom prst="rect">
            <a:avLst/>
          </a:prstGeom>
          <a:noFill/>
          <a:ln w="9525">
            <a:noFill/>
            <a:miter lim="800000"/>
            <a:headEnd/>
            <a:tailEnd/>
          </a:ln>
          <a:effectLst/>
        </p:spPr>
        <p:txBody>
          <a:bodyPr wrap="square">
            <a:spAutoFit/>
          </a:bodyPr>
          <a:lstStyle/>
          <a:p>
            <a:r>
              <a:rPr lang="en-US" sz="3200" b="1" dirty="0" smtClean="0">
                <a:solidFill>
                  <a:schemeClr val="tx2"/>
                </a:solidFill>
              </a:rPr>
              <a:t>#2. </a:t>
            </a:r>
            <a:r>
              <a:rPr lang="en-US" sz="3200" b="1" dirty="0" smtClean="0">
                <a:solidFill>
                  <a:schemeClr val="tx2"/>
                </a:solidFill>
              </a:rPr>
              <a:t>Peristalsis</a:t>
            </a:r>
          </a:p>
          <a:p>
            <a:r>
              <a:rPr lang="en-US" sz="3200" dirty="0" smtClean="0">
                <a:solidFill>
                  <a:schemeClr val="tx2"/>
                </a:solidFill>
              </a:rPr>
              <a:t>Muscular contractions that moves food through the digestive system.</a:t>
            </a:r>
            <a:endParaRPr lang="en-US" sz="3200" dirty="0">
              <a:solidFill>
                <a:schemeClr val="tx2"/>
              </a:solidFill>
            </a:endParaRPr>
          </a:p>
        </p:txBody>
      </p:sp>
      <p:pic>
        <p:nvPicPr>
          <p:cNvPr id="1196045"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9604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96037"/>
                                        </p:tgtEl>
                                        <p:attrNameLst>
                                          <p:attrName>style.visibility</p:attrName>
                                        </p:attrNameLst>
                                      </p:cBhvr>
                                      <p:to>
                                        <p:strVal val="visible"/>
                                      </p:to>
                                    </p:set>
                                    <p:animEffect transition="in" filter="box(out)">
                                      <p:cBhvr>
                                        <p:cTn id="10" dur="500"/>
                                        <p:tgtEl>
                                          <p:spTgt spid="1196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4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7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217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2181"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2182"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2183"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218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2185"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2186"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2187" name="Picture 11" descr="Stomach"/>
          <p:cNvPicPr>
            <a:picLocks noChangeAspect="1" noChangeArrowheads="1"/>
          </p:cNvPicPr>
          <p:nvPr/>
        </p:nvPicPr>
        <p:blipFill>
          <a:blip r:embed="rId9" cstate="print"/>
          <a:srcRect/>
          <a:stretch>
            <a:fillRect/>
          </a:stretch>
        </p:blipFill>
        <p:spPr bwMode="auto">
          <a:xfrm>
            <a:off x="2133600" y="1244600"/>
            <a:ext cx="5943600" cy="4368800"/>
          </a:xfrm>
          <a:prstGeom prst="rect">
            <a:avLst/>
          </a:prstGeom>
          <a:noFill/>
        </p:spPr>
      </p:pic>
      <p:sp>
        <p:nvSpPr>
          <p:cNvPr id="1202188" name="Text Box 12"/>
          <p:cNvSpPr txBox="1">
            <a:spLocks noChangeArrowheads="1"/>
          </p:cNvSpPr>
          <p:nvPr/>
        </p:nvSpPr>
        <p:spPr bwMode="auto">
          <a:xfrm>
            <a:off x="457200" y="2039938"/>
            <a:ext cx="1606550" cy="530225"/>
          </a:xfrm>
          <a:prstGeom prst="rect">
            <a:avLst/>
          </a:prstGeom>
          <a:noFill/>
          <a:ln w="9525">
            <a:noFill/>
            <a:miter lim="800000"/>
            <a:headEnd/>
            <a:tailEnd/>
          </a:ln>
          <a:effectLst/>
        </p:spPr>
        <p:txBody>
          <a:bodyPr wrap="none">
            <a:spAutoFit/>
          </a:bodyPr>
          <a:lstStyle/>
          <a:p>
            <a:r>
              <a:rPr lang="en-US" sz="3200">
                <a:solidFill>
                  <a:schemeClr val="tx2"/>
                </a:solidFill>
              </a:rPr>
              <a:t>Stomach</a:t>
            </a:r>
          </a:p>
        </p:txBody>
      </p:sp>
      <p:pic>
        <p:nvPicPr>
          <p:cNvPr id="1202189"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
        <p:nvSpPr>
          <p:cNvPr id="13" name="TextBox 12"/>
          <p:cNvSpPr txBox="1"/>
          <p:nvPr/>
        </p:nvSpPr>
        <p:spPr>
          <a:xfrm>
            <a:off x="228600" y="1066800"/>
            <a:ext cx="1600200" cy="461665"/>
          </a:xfrm>
          <a:prstGeom prst="rect">
            <a:avLst/>
          </a:prstGeom>
          <a:noFill/>
        </p:spPr>
        <p:txBody>
          <a:bodyPr wrap="square" rtlCol="0">
            <a:spAutoFit/>
          </a:bodyPr>
          <a:lstStyle/>
          <a:p>
            <a:r>
              <a:rPr lang="en-US" sz="2400" dirty="0" smtClean="0"/>
              <a:t>#2.</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218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2181"/>
                                        </p:tgtEl>
                                        <p:attrNameLst>
                                          <p:attrName>style.visibility</p:attrName>
                                        </p:attrNameLst>
                                      </p:cBhvr>
                                      <p:to>
                                        <p:strVal val="visible"/>
                                      </p:to>
                                    </p:set>
                                    <p:animEffect transition="in" filter="box(out)">
                                      <p:cBhvr>
                                        <p:cTn id="10" dur="500"/>
                                        <p:tgtEl>
                                          <p:spTgt spid="1202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yourdictionary.com/images/3347.16.adrenal-gland.jpg">
            <a:hlinkClick r:id="rId2"/>
          </p:cNvPr>
          <p:cNvPicPr>
            <a:picLocks noChangeAspect="1" noChangeArrowheads="1"/>
          </p:cNvPicPr>
          <p:nvPr/>
        </p:nvPicPr>
        <p:blipFill>
          <a:blip r:embed="rId3" cstate="print"/>
          <a:srcRect/>
          <a:stretch>
            <a:fillRect/>
          </a:stretch>
        </p:blipFill>
        <p:spPr bwMode="auto">
          <a:xfrm>
            <a:off x="0" y="0"/>
            <a:ext cx="4343400" cy="6142810"/>
          </a:xfrm>
          <a:prstGeom prst="rect">
            <a:avLst/>
          </a:prstGeom>
          <a:noFill/>
        </p:spPr>
      </p:pic>
      <p:sp>
        <p:nvSpPr>
          <p:cNvPr id="2" name="Title 1"/>
          <p:cNvSpPr>
            <a:spLocks noGrp="1"/>
          </p:cNvSpPr>
          <p:nvPr>
            <p:ph type="title"/>
          </p:nvPr>
        </p:nvSpPr>
        <p:spPr>
          <a:xfrm>
            <a:off x="3276600" y="0"/>
            <a:ext cx="5867400" cy="2362200"/>
          </a:xfrm>
        </p:spPr>
        <p:txBody>
          <a:bodyPr>
            <a:normAutofit/>
          </a:bodyPr>
          <a:lstStyle/>
          <a:p>
            <a:r>
              <a:rPr lang="en-US" sz="3600" dirty="0" smtClean="0"/>
              <a:t>#3. Adrenal Gland</a:t>
            </a:r>
            <a:br>
              <a:rPr lang="en-US" sz="3600" dirty="0" smtClean="0"/>
            </a:br>
            <a:r>
              <a:rPr lang="en-US" sz="3600" dirty="0" smtClean="0"/>
              <a:t>secretes adrenaline in times of stress and creates the Fight or Flight Response</a:t>
            </a:r>
            <a:endParaRPr lang="en-US" sz="36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200" dirty="0" smtClean="0"/>
              <a:t>Problem Solving Lab 35.2 P. 928BB P. 67 NB</a:t>
            </a:r>
            <a:endParaRPr lang="en-US" sz="3200" dirty="0"/>
          </a:p>
        </p:txBody>
      </p:sp>
      <p:sp>
        <p:nvSpPr>
          <p:cNvPr id="3" name="Content Placeholder 2"/>
          <p:cNvSpPr>
            <a:spLocks noGrp="1"/>
          </p:cNvSpPr>
          <p:nvPr>
            <p:ph idx="1"/>
          </p:nvPr>
        </p:nvSpPr>
        <p:spPr>
          <a:xfrm>
            <a:off x="609600" y="685800"/>
            <a:ext cx="8229600" cy="4525963"/>
          </a:xfrm>
        </p:spPr>
        <p:txBody>
          <a:bodyPr>
            <a:normAutofit lnSpcReduction="10000"/>
          </a:bodyPr>
          <a:lstStyle/>
          <a:p>
            <a:pPr marL="514350" indent="-514350">
              <a:buFont typeface="+mj-lt"/>
              <a:buAutoNum type="arabicPeriod"/>
            </a:pPr>
            <a:r>
              <a:rPr lang="en-US" sz="2800" dirty="0" smtClean="0"/>
              <a:t>BMI = 22.7; Normal Weight</a:t>
            </a:r>
          </a:p>
          <a:p>
            <a:pPr marL="514350" indent="-514350">
              <a:buFont typeface="+mj-lt"/>
              <a:buAutoNum type="arabicPeriod"/>
            </a:pPr>
            <a:r>
              <a:rPr lang="en-US" sz="2800" dirty="0" smtClean="0"/>
              <a:t>The person could reduce his or her calorie intake, &amp;/or increase activity level.</a:t>
            </a:r>
          </a:p>
          <a:p>
            <a:pPr marL="514350" indent="-514350">
              <a:buFont typeface="+mj-lt"/>
              <a:buAutoNum type="arabicPeriod"/>
            </a:pPr>
            <a:r>
              <a:rPr lang="en-US" sz="2800" dirty="0" smtClean="0"/>
              <a:t>His Calorie intake is in balance with his expenditure.</a:t>
            </a:r>
          </a:p>
          <a:p>
            <a:pPr marL="514350" indent="-514350">
              <a:buFont typeface="+mj-lt"/>
              <a:buAutoNum type="arabicPeriod"/>
            </a:pPr>
            <a:r>
              <a:rPr lang="en-US" sz="2800" dirty="0" smtClean="0"/>
              <a:t>The test may overestimate the amount of body fat for a person who is well muscled, &amp; may underestimate the amount of body fat for a person who is very thin but not well muscled.</a:t>
            </a:r>
          </a:p>
          <a:p>
            <a:pPr marL="514350" indent="-514350">
              <a:buNone/>
            </a:pPr>
            <a:r>
              <a:rPr lang="en-US" sz="2800" dirty="0" smtClean="0"/>
              <a:t>OBESE = 25% greater chance of having : Cancer, Diabetes, Heart Disease or a Stroke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29012" t="17754" r="23939" b="6884"/>
          <a:stretch>
            <a:fillRect/>
          </a:stretch>
        </p:blipFill>
        <p:spPr bwMode="auto">
          <a:xfrm>
            <a:off x="1" y="0"/>
            <a:ext cx="5410200" cy="5562600"/>
          </a:xfrm>
          <a:prstGeom prst="rect">
            <a:avLst/>
          </a:prstGeom>
          <a:noFill/>
          <a:ln w="9525">
            <a:noFill/>
            <a:miter lim="800000"/>
            <a:headEnd/>
            <a:tailEnd/>
          </a:ln>
        </p:spPr>
      </p:pic>
      <p:sp>
        <p:nvSpPr>
          <p:cNvPr id="3" name="TextBox 2"/>
          <p:cNvSpPr txBox="1"/>
          <p:nvPr/>
        </p:nvSpPr>
        <p:spPr>
          <a:xfrm>
            <a:off x="3962400" y="1143000"/>
            <a:ext cx="1676400" cy="369332"/>
          </a:xfrm>
          <a:prstGeom prst="rect">
            <a:avLst/>
          </a:prstGeom>
          <a:noFill/>
        </p:spPr>
        <p:txBody>
          <a:bodyPr wrap="square" rtlCol="0">
            <a:spAutoFit/>
          </a:bodyPr>
          <a:lstStyle/>
          <a:p>
            <a:r>
              <a:rPr lang="en-US" dirty="0" smtClean="0"/>
              <a:t>P. 65NB</a:t>
            </a:r>
            <a:endParaRPr lang="en-US" dirty="0"/>
          </a:p>
        </p:txBody>
      </p:sp>
      <p:sp>
        <p:nvSpPr>
          <p:cNvPr id="4" name="TextBox 3"/>
          <p:cNvSpPr txBox="1"/>
          <p:nvPr/>
        </p:nvSpPr>
        <p:spPr>
          <a:xfrm>
            <a:off x="5257800" y="0"/>
            <a:ext cx="3886200" cy="7478970"/>
          </a:xfrm>
          <a:prstGeom prst="rect">
            <a:avLst/>
          </a:prstGeom>
          <a:noFill/>
        </p:spPr>
        <p:txBody>
          <a:bodyPr wrap="square" rtlCol="0">
            <a:spAutoFit/>
          </a:bodyPr>
          <a:lstStyle/>
          <a:p>
            <a:pPr>
              <a:buFont typeface="Arial" pitchFamily="34" charset="0"/>
              <a:buChar char="•"/>
            </a:pPr>
            <a:r>
              <a:rPr lang="en-US" sz="2400" dirty="0" smtClean="0"/>
              <a:t>Muscles</a:t>
            </a:r>
          </a:p>
          <a:p>
            <a:pPr>
              <a:buFont typeface="Arial" pitchFamily="34" charset="0"/>
              <a:buChar char="•"/>
            </a:pPr>
            <a:r>
              <a:rPr lang="en-US" sz="2400" dirty="0" smtClean="0"/>
              <a:t>Antibodies</a:t>
            </a:r>
          </a:p>
          <a:p>
            <a:pPr>
              <a:buFont typeface="Arial" pitchFamily="34" charset="0"/>
              <a:buChar char="•"/>
            </a:pPr>
            <a:r>
              <a:rPr lang="en-US" sz="2400" dirty="0" smtClean="0"/>
              <a:t>Carbohydrates</a:t>
            </a:r>
          </a:p>
          <a:p>
            <a:pPr>
              <a:buFont typeface="Arial" pitchFamily="34" charset="0"/>
              <a:buChar char="•"/>
            </a:pPr>
            <a:r>
              <a:rPr lang="en-US" sz="2400" dirty="0" smtClean="0"/>
              <a:t>Proteins</a:t>
            </a:r>
          </a:p>
          <a:p>
            <a:pPr>
              <a:buFont typeface="Arial" pitchFamily="34" charset="0"/>
              <a:buChar char="•"/>
            </a:pPr>
            <a:r>
              <a:rPr lang="en-US" sz="2400" dirty="0" smtClean="0"/>
              <a:t>Chemicals for blood clotting</a:t>
            </a:r>
          </a:p>
          <a:p>
            <a:pPr>
              <a:buFont typeface="Arial" pitchFamily="34" charset="0"/>
              <a:buChar char="•"/>
            </a:pPr>
            <a:r>
              <a:rPr lang="en-US" sz="2400" dirty="0" smtClean="0"/>
              <a:t>Amino acids</a:t>
            </a:r>
          </a:p>
          <a:p>
            <a:pPr>
              <a:buFont typeface="Arial" pitchFamily="34" charset="0"/>
              <a:buChar char="•"/>
            </a:pPr>
            <a:r>
              <a:rPr lang="en-US" sz="2400" dirty="0" smtClean="0"/>
              <a:t>Glycerol</a:t>
            </a:r>
          </a:p>
          <a:p>
            <a:pPr>
              <a:buFont typeface="Arial" pitchFamily="34" charset="0"/>
              <a:buChar char="•"/>
            </a:pPr>
            <a:r>
              <a:rPr lang="en-US" sz="2400" dirty="0" smtClean="0"/>
              <a:t>Body functions</a:t>
            </a:r>
          </a:p>
          <a:p>
            <a:pPr>
              <a:buFont typeface="Arial" pitchFamily="34" charset="0"/>
              <a:buChar char="•"/>
            </a:pPr>
            <a:r>
              <a:rPr lang="en-US" sz="2400" dirty="0" smtClean="0"/>
              <a:t>Fatty acids</a:t>
            </a:r>
          </a:p>
          <a:p>
            <a:pPr>
              <a:buFont typeface="Arial" pitchFamily="34" charset="0"/>
              <a:buChar char="•"/>
            </a:pPr>
            <a:r>
              <a:rPr lang="en-US" sz="2400" dirty="0" smtClean="0"/>
              <a:t>The liver</a:t>
            </a:r>
          </a:p>
          <a:p>
            <a:pPr>
              <a:buFont typeface="Arial" pitchFamily="34" charset="0"/>
              <a:buChar char="•"/>
            </a:pPr>
            <a:r>
              <a:rPr lang="en-US" sz="2400" dirty="0" smtClean="0"/>
              <a:t>Indigestible cellulose</a:t>
            </a:r>
          </a:p>
          <a:p>
            <a:pPr>
              <a:buFont typeface="Arial" pitchFamily="34" charset="0"/>
              <a:buChar char="•"/>
            </a:pPr>
            <a:r>
              <a:rPr lang="en-US" sz="2400" dirty="0" smtClean="0"/>
              <a:t>Glycogen</a:t>
            </a:r>
          </a:p>
          <a:p>
            <a:pPr>
              <a:buFont typeface="Arial" pitchFamily="34" charset="0"/>
              <a:buChar char="•"/>
            </a:pPr>
            <a:r>
              <a:rPr lang="en-US" sz="2400" dirty="0" smtClean="0"/>
              <a:t>Fat</a:t>
            </a:r>
          </a:p>
          <a:p>
            <a:pPr>
              <a:buFont typeface="Arial" pitchFamily="34" charset="0"/>
              <a:buChar char="•"/>
            </a:pPr>
            <a:r>
              <a:rPr lang="en-US" sz="2400" dirty="0" smtClean="0"/>
              <a:t>Body cells</a:t>
            </a:r>
          </a:p>
          <a:p>
            <a:pPr>
              <a:buFont typeface="Arial" pitchFamily="34" charset="0"/>
              <a:buChar char="•"/>
            </a:pPr>
            <a:r>
              <a:rPr lang="en-US" sz="2400" dirty="0" smtClean="0"/>
              <a:t>Hormones</a:t>
            </a:r>
          </a:p>
          <a:p>
            <a:pPr>
              <a:buFont typeface="Arial" pitchFamily="34" charset="0"/>
              <a:buChar char="•"/>
            </a:pPr>
            <a:r>
              <a:rPr lang="en-US" sz="2400" dirty="0" smtClean="0"/>
              <a:t>Cell structure</a:t>
            </a:r>
          </a:p>
          <a:p>
            <a:pPr>
              <a:buFont typeface="Arial" pitchFamily="34" charset="0"/>
              <a:buChar char="•"/>
            </a:pPr>
            <a:r>
              <a:rPr lang="en-US" sz="2400" dirty="0" smtClean="0"/>
              <a:t>Enzymes</a:t>
            </a:r>
          </a:p>
          <a:p>
            <a:pPr>
              <a:buFont typeface="Arial" pitchFamily="34" charset="0"/>
              <a:buChar char="•"/>
            </a:pPr>
            <a:r>
              <a:rPr lang="en-US" sz="2400" dirty="0" smtClean="0"/>
              <a:t>Simple sugars</a:t>
            </a:r>
          </a:p>
          <a:p>
            <a:pPr>
              <a:buFont typeface="Arial" pitchFamily="34" charset="0"/>
              <a:buChar char="•"/>
            </a:pPr>
            <a:endParaRPr lang="en-US" sz="2400" dirty="0" smtClean="0"/>
          </a:p>
          <a:p>
            <a:endParaRPr lang="en-US" sz="2400" dirty="0"/>
          </a:p>
        </p:txBody>
      </p:sp>
      <p:sp>
        <p:nvSpPr>
          <p:cNvPr id="5" name="TextBox 4"/>
          <p:cNvSpPr txBox="1"/>
          <p:nvPr/>
        </p:nvSpPr>
        <p:spPr>
          <a:xfrm>
            <a:off x="7010400" y="0"/>
            <a:ext cx="2133600" cy="830997"/>
          </a:xfrm>
          <a:prstGeom prst="rect">
            <a:avLst/>
          </a:prstGeom>
          <a:noFill/>
        </p:spPr>
        <p:txBody>
          <a:bodyPr wrap="square" rtlCol="0">
            <a:spAutoFit/>
          </a:bodyPr>
          <a:lstStyle/>
          <a:p>
            <a:r>
              <a:rPr lang="en-US" sz="2400" dirty="0" smtClean="0"/>
              <a:t>3 – 4 sentence summary</a:t>
            </a:r>
            <a:endParaRPr 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Mini Lab 35.1	p.927 BB</a:t>
            </a:r>
            <a:endParaRPr lang="en-US" dirty="0"/>
          </a:p>
        </p:txBody>
      </p:sp>
      <p:sp>
        <p:nvSpPr>
          <p:cNvPr id="3" name="Content Placeholder 2"/>
          <p:cNvSpPr>
            <a:spLocks noGrp="1"/>
          </p:cNvSpPr>
          <p:nvPr>
            <p:ph idx="1"/>
          </p:nvPr>
        </p:nvSpPr>
        <p:spPr>
          <a:xfrm>
            <a:off x="0" y="685800"/>
            <a:ext cx="9144000" cy="4754563"/>
          </a:xfrm>
        </p:spPr>
        <p:txBody>
          <a:bodyPr>
            <a:normAutofit fontScale="70000" lnSpcReduction="20000"/>
          </a:bodyPr>
          <a:lstStyle/>
          <a:p>
            <a:pPr marL="514350" indent="-514350">
              <a:buFont typeface="+mj-lt"/>
              <a:buAutoNum type="arabicPeriod"/>
            </a:pPr>
            <a:r>
              <a:rPr lang="en-US" dirty="0" smtClean="0"/>
              <a:t>Condensed soup means you need to add a liquid like water, milk or other liquid.</a:t>
            </a:r>
          </a:p>
          <a:p>
            <a:pPr marL="514350" indent="-514350">
              <a:buFont typeface="+mj-lt"/>
              <a:buAutoNum type="arabicPeriod"/>
            </a:pPr>
            <a:endParaRPr lang="en-US" dirty="0" smtClean="0"/>
          </a:p>
          <a:p>
            <a:pPr marL="514350" indent="-514350">
              <a:buFont typeface="+mj-lt"/>
              <a:buAutoNum type="arabicPeriod"/>
            </a:pPr>
            <a:r>
              <a:rPr lang="en-US" dirty="0" smtClean="0"/>
              <a:t>Soup A  better for a person with diabetes.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Soup A has less sugar &amp; may be better for a person with diabetes.</a:t>
            </a:r>
          </a:p>
          <a:p>
            <a:pPr marL="514350" indent="-514350">
              <a:buFont typeface="+mj-lt"/>
              <a:buAutoNum type="arabicPeriod"/>
            </a:pPr>
            <a:r>
              <a:rPr lang="en-US" dirty="0" smtClean="0"/>
              <a:t>Soup B has less salt &amp; may be better for a person with heart disease.</a:t>
            </a:r>
          </a:p>
          <a:p>
            <a:pPr marL="514350" indent="-514350">
              <a:buFont typeface="+mj-lt"/>
              <a:buAutoNum type="arabicPeriod"/>
            </a:pPr>
            <a:r>
              <a:rPr lang="en-US" dirty="0" smtClean="0"/>
              <a:t>Soup B is better for someone who has to reduce there calorie intake.</a:t>
            </a:r>
          </a:p>
          <a:p>
            <a:pPr marL="514350" indent="-514350">
              <a:buFont typeface="+mj-lt"/>
              <a:buAutoNum type="arabicPeriod"/>
            </a:pPr>
            <a:r>
              <a:rPr lang="en-US" dirty="0" smtClean="0"/>
              <a:t>Soup A is better for someone reducing there calories</a:t>
            </a:r>
          </a:p>
          <a:p>
            <a:pPr marL="514350" indent="-514350">
              <a:buFont typeface="+mj-lt"/>
              <a:buAutoNum type="arabicPeriod"/>
            </a:pPr>
            <a:r>
              <a:rPr lang="en-US" dirty="0" smtClean="0"/>
              <a:t>The conventional – for taste,  the Heart Healthy because I want to be healthy and set a good example for my brothers and sisters who may be at risk for heart disease.</a:t>
            </a:r>
          </a:p>
        </p:txBody>
      </p:sp>
      <p:sp>
        <p:nvSpPr>
          <p:cNvPr id="4" name="TextBox 3"/>
          <p:cNvSpPr txBox="1"/>
          <p:nvPr/>
        </p:nvSpPr>
        <p:spPr>
          <a:xfrm>
            <a:off x="7696200" y="304800"/>
            <a:ext cx="1447800" cy="369332"/>
          </a:xfrm>
          <a:prstGeom prst="rect">
            <a:avLst/>
          </a:prstGeom>
          <a:noFill/>
        </p:spPr>
        <p:txBody>
          <a:bodyPr wrap="square" rtlCol="0">
            <a:spAutoFit/>
          </a:bodyPr>
          <a:lstStyle/>
          <a:p>
            <a:r>
              <a:rPr lang="en-US" dirty="0" smtClean="0"/>
              <a:t>P. 65NB</a:t>
            </a:r>
            <a:endParaRPr lang="en-US" dirty="0"/>
          </a:p>
        </p:txBody>
      </p:sp>
      <p:graphicFrame>
        <p:nvGraphicFramePr>
          <p:cNvPr id="5" name="Table 4"/>
          <p:cNvGraphicFramePr>
            <a:graphicFrameLocks noGrp="1"/>
          </p:cNvGraphicFramePr>
          <p:nvPr/>
        </p:nvGraphicFramePr>
        <p:xfrm>
          <a:off x="381000" y="1219200"/>
          <a:ext cx="8610600" cy="1371600"/>
        </p:xfrm>
        <a:graphic>
          <a:graphicData uri="http://schemas.openxmlformats.org/drawingml/2006/table">
            <a:tbl>
              <a:tblPr firstRow="1" bandRow="1">
                <a:tableStyleId>{5C22544A-7EE6-4342-B048-85BDC9FD1C3A}</a:tableStyleId>
              </a:tblPr>
              <a:tblGrid>
                <a:gridCol w="374374"/>
                <a:gridCol w="921026"/>
                <a:gridCol w="685800"/>
                <a:gridCol w="1371600"/>
                <a:gridCol w="952500"/>
                <a:gridCol w="723900"/>
                <a:gridCol w="685800"/>
                <a:gridCol w="914400"/>
                <a:gridCol w="990600"/>
                <a:gridCol w="990600"/>
              </a:tblGrid>
              <a:tr h="604520">
                <a:tc>
                  <a:txBody>
                    <a:bodyPr/>
                    <a:lstStyle/>
                    <a:p>
                      <a:endParaRPr lang="en-US" dirty="0"/>
                    </a:p>
                  </a:txBody>
                  <a:tcPr/>
                </a:tc>
                <a:tc>
                  <a:txBody>
                    <a:bodyPr/>
                    <a:lstStyle/>
                    <a:p>
                      <a:r>
                        <a:rPr lang="en-US" dirty="0" smtClean="0"/>
                        <a:t>Total Fat</a:t>
                      </a:r>
                      <a:endParaRPr lang="en-US" dirty="0"/>
                    </a:p>
                  </a:txBody>
                  <a:tcPr/>
                </a:tc>
                <a:tc>
                  <a:txBody>
                    <a:bodyPr/>
                    <a:lstStyle/>
                    <a:p>
                      <a:r>
                        <a:rPr lang="en-US" dirty="0" smtClean="0"/>
                        <a:t>Sat. Fat</a:t>
                      </a:r>
                      <a:endParaRPr lang="en-US" dirty="0"/>
                    </a:p>
                  </a:txBody>
                  <a:tcPr/>
                </a:tc>
                <a:tc>
                  <a:txBody>
                    <a:bodyPr/>
                    <a:lstStyle/>
                    <a:p>
                      <a:r>
                        <a:rPr lang="en-US" dirty="0" smtClean="0"/>
                        <a:t>Cholesterol</a:t>
                      </a:r>
                      <a:endParaRPr lang="en-US" dirty="0"/>
                    </a:p>
                  </a:txBody>
                  <a:tcPr/>
                </a:tc>
                <a:tc>
                  <a:txBody>
                    <a:bodyPr/>
                    <a:lstStyle/>
                    <a:p>
                      <a:r>
                        <a:rPr lang="en-US" dirty="0" smtClean="0"/>
                        <a:t>Sodium</a:t>
                      </a:r>
                      <a:endParaRPr lang="en-US" dirty="0"/>
                    </a:p>
                  </a:txBody>
                  <a:tcPr/>
                </a:tc>
                <a:tc>
                  <a:txBody>
                    <a:bodyPr/>
                    <a:lstStyle/>
                    <a:p>
                      <a:r>
                        <a:rPr lang="en-US" dirty="0" smtClean="0"/>
                        <a:t>Total </a:t>
                      </a:r>
                      <a:r>
                        <a:rPr lang="en-US" dirty="0" err="1" smtClean="0"/>
                        <a:t>Carb</a:t>
                      </a:r>
                      <a:r>
                        <a:rPr lang="en-US" dirty="0" smtClean="0"/>
                        <a:t>.</a:t>
                      </a:r>
                      <a:endParaRPr lang="en-US" dirty="0"/>
                    </a:p>
                  </a:txBody>
                  <a:tcPr/>
                </a:tc>
                <a:tc>
                  <a:txBody>
                    <a:bodyPr/>
                    <a:lstStyle/>
                    <a:p>
                      <a:r>
                        <a:rPr lang="en-US" dirty="0" smtClean="0"/>
                        <a:t>Fiber</a:t>
                      </a:r>
                      <a:endParaRPr lang="en-US" dirty="0"/>
                    </a:p>
                  </a:txBody>
                  <a:tcPr/>
                </a:tc>
                <a:tc>
                  <a:txBody>
                    <a:bodyPr/>
                    <a:lstStyle/>
                    <a:p>
                      <a:r>
                        <a:rPr lang="en-US" dirty="0" smtClean="0"/>
                        <a:t>Protein</a:t>
                      </a:r>
                      <a:endParaRPr lang="en-US" dirty="0"/>
                    </a:p>
                  </a:txBody>
                  <a:tcPr/>
                </a:tc>
                <a:tc>
                  <a:txBody>
                    <a:bodyPr/>
                    <a:lstStyle/>
                    <a:p>
                      <a:r>
                        <a:rPr lang="en-US" dirty="0" smtClean="0"/>
                        <a:t>Calories</a:t>
                      </a:r>
                      <a:endParaRPr lang="en-US" dirty="0"/>
                    </a:p>
                  </a:txBody>
                  <a:tcPr/>
                </a:tc>
                <a:tc>
                  <a:txBody>
                    <a:bodyPr/>
                    <a:lstStyle/>
                    <a:p>
                      <a:r>
                        <a:rPr lang="en-US" dirty="0" smtClean="0"/>
                        <a:t>Fat Calories</a:t>
                      </a:r>
                      <a:endParaRPr lang="en-US" dirty="0"/>
                    </a:p>
                  </a:txBody>
                  <a:tcPr/>
                </a:tc>
              </a:tr>
              <a:tr h="345440">
                <a:tc>
                  <a:txBody>
                    <a:bodyPr/>
                    <a:lstStyle/>
                    <a:p>
                      <a:r>
                        <a:rPr lang="en-US" dirty="0" smtClean="0"/>
                        <a:t>A</a:t>
                      </a:r>
                      <a:endParaRPr lang="en-US" dirty="0"/>
                    </a:p>
                  </a:txBody>
                  <a:tcPr/>
                </a:tc>
                <a:tc>
                  <a:txBody>
                    <a:bodyPr/>
                    <a:lstStyle/>
                    <a:p>
                      <a:r>
                        <a:rPr lang="en-US" dirty="0" smtClean="0"/>
                        <a:t>2g</a:t>
                      </a:r>
                      <a:endParaRPr lang="en-US" dirty="0"/>
                    </a:p>
                  </a:txBody>
                  <a:tcPr/>
                </a:tc>
                <a:tc>
                  <a:txBody>
                    <a:bodyPr/>
                    <a:lstStyle/>
                    <a:p>
                      <a:r>
                        <a:rPr lang="en-US" dirty="0" smtClean="0"/>
                        <a:t>1g</a:t>
                      </a:r>
                      <a:endParaRPr lang="en-US" dirty="0"/>
                    </a:p>
                  </a:txBody>
                  <a:tcPr/>
                </a:tc>
                <a:tc>
                  <a:txBody>
                    <a:bodyPr/>
                    <a:lstStyle/>
                    <a:p>
                      <a:r>
                        <a:rPr lang="en-US" dirty="0" smtClean="0"/>
                        <a:t>15mg</a:t>
                      </a:r>
                      <a:endParaRPr lang="en-US" dirty="0"/>
                    </a:p>
                  </a:txBody>
                  <a:tcPr/>
                </a:tc>
                <a:tc>
                  <a:txBody>
                    <a:bodyPr/>
                    <a:lstStyle/>
                    <a:p>
                      <a:r>
                        <a:rPr lang="en-US" dirty="0" smtClean="0"/>
                        <a:t>980mg</a:t>
                      </a:r>
                      <a:endParaRPr lang="en-US" dirty="0"/>
                    </a:p>
                  </a:txBody>
                  <a:tcPr/>
                </a:tc>
                <a:tc>
                  <a:txBody>
                    <a:bodyPr/>
                    <a:lstStyle/>
                    <a:p>
                      <a:r>
                        <a:rPr lang="en-US" dirty="0" smtClean="0"/>
                        <a:t>9g</a:t>
                      </a:r>
                      <a:endParaRPr lang="en-US" dirty="0"/>
                    </a:p>
                  </a:txBody>
                  <a:tcPr/>
                </a:tc>
                <a:tc>
                  <a:txBody>
                    <a:bodyPr/>
                    <a:lstStyle/>
                    <a:p>
                      <a:r>
                        <a:rPr lang="en-US" dirty="0" smtClean="0"/>
                        <a:t>1g</a:t>
                      </a:r>
                      <a:endParaRPr lang="en-US" dirty="0"/>
                    </a:p>
                  </a:txBody>
                  <a:tcPr/>
                </a:tc>
                <a:tc>
                  <a:txBody>
                    <a:bodyPr/>
                    <a:lstStyle/>
                    <a:p>
                      <a:r>
                        <a:rPr lang="en-US" dirty="0" smtClean="0"/>
                        <a:t>3g</a:t>
                      </a:r>
                      <a:endParaRPr lang="en-US" dirty="0"/>
                    </a:p>
                  </a:txBody>
                  <a:tcPr/>
                </a:tc>
                <a:tc>
                  <a:txBody>
                    <a:bodyPr/>
                    <a:lstStyle/>
                    <a:p>
                      <a:r>
                        <a:rPr lang="en-US" dirty="0" smtClean="0"/>
                        <a:t>70</a:t>
                      </a:r>
                      <a:endParaRPr lang="en-US" dirty="0"/>
                    </a:p>
                  </a:txBody>
                  <a:tcPr/>
                </a:tc>
                <a:tc>
                  <a:txBody>
                    <a:bodyPr/>
                    <a:lstStyle/>
                    <a:p>
                      <a:r>
                        <a:rPr lang="en-US" dirty="0" smtClean="0"/>
                        <a:t>20</a:t>
                      </a:r>
                      <a:endParaRPr lang="en-US" dirty="0"/>
                    </a:p>
                  </a:txBody>
                  <a:tcPr/>
                </a:tc>
              </a:tr>
              <a:tr h="345440">
                <a:tc>
                  <a:txBody>
                    <a:bodyPr/>
                    <a:lstStyle/>
                    <a:p>
                      <a:r>
                        <a:rPr lang="en-US" dirty="0" smtClean="0"/>
                        <a:t>B</a:t>
                      </a:r>
                      <a:endParaRPr lang="en-US" dirty="0"/>
                    </a:p>
                  </a:txBody>
                  <a:tcPr/>
                </a:tc>
                <a:tc>
                  <a:txBody>
                    <a:bodyPr/>
                    <a:lstStyle/>
                    <a:p>
                      <a:r>
                        <a:rPr lang="en-US" dirty="0" smtClean="0"/>
                        <a:t>1.5g</a:t>
                      </a:r>
                      <a:endParaRPr lang="en-US" dirty="0"/>
                    </a:p>
                  </a:txBody>
                  <a:tcPr/>
                </a:tc>
                <a:tc>
                  <a:txBody>
                    <a:bodyPr/>
                    <a:lstStyle/>
                    <a:p>
                      <a:r>
                        <a:rPr lang="en-US" dirty="0" smtClean="0"/>
                        <a:t>.5g</a:t>
                      </a:r>
                      <a:endParaRPr lang="en-US" dirty="0"/>
                    </a:p>
                  </a:txBody>
                  <a:tcPr/>
                </a:tc>
                <a:tc>
                  <a:txBody>
                    <a:bodyPr/>
                    <a:lstStyle/>
                    <a:p>
                      <a:r>
                        <a:rPr lang="en-US" dirty="0" smtClean="0"/>
                        <a:t>0mg</a:t>
                      </a:r>
                      <a:endParaRPr lang="en-US" dirty="0"/>
                    </a:p>
                  </a:txBody>
                  <a:tcPr/>
                </a:tc>
                <a:tc>
                  <a:txBody>
                    <a:bodyPr/>
                    <a:lstStyle/>
                    <a:p>
                      <a:r>
                        <a:rPr lang="en-US" dirty="0" smtClean="0"/>
                        <a:t>460mg</a:t>
                      </a:r>
                      <a:endParaRPr lang="en-US" dirty="0"/>
                    </a:p>
                  </a:txBody>
                  <a:tcPr/>
                </a:tc>
                <a:tc>
                  <a:txBody>
                    <a:bodyPr/>
                    <a:lstStyle/>
                    <a:p>
                      <a:r>
                        <a:rPr lang="en-US" dirty="0" smtClean="0"/>
                        <a:t>18g</a:t>
                      </a:r>
                      <a:endParaRPr lang="en-US" dirty="0"/>
                    </a:p>
                  </a:txBody>
                  <a:tcPr/>
                </a:tc>
                <a:tc>
                  <a:txBody>
                    <a:bodyPr/>
                    <a:lstStyle/>
                    <a:p>
                      <a:r>
                        <a:rPr lang="en-US" dirty="0" smtClean="0"/>
                        <a:t>1g</a:t>
                      </a:r>
                      <a:endParaRPr lang="en-US" dirty="0"/>
                    </a:p>
                  </a:txBody>
                  <a:tcPr/>
                </a:tc>
                <a:tc>
                  <a:txBody>
                    <a:bodyPr/>
                    <a:lstStyle/>
                    <a:p>
                      <a:r>
                        <a:rPr lang="en-US" dirty="0" smtClean="0"/>
                        <a:t>1g</a:t>
                      </a:r>
                      <a:endParaRPr lang="en-US" dirty="0"/>
                    </a:p>
                  </a:txBody>
                  <a:tcPr/>
                </a:tc>
                <a:tc>
                  <a:txBody>
                    <a:bodyPr/>
                    <a:lstStyle/>
                    <a:p>
                      <a:r>
                        <a:rPr lang="en-US" dirty="0" smtClean="0"/>
                        <a:t>90</a:t>
                      </a:r>
                      <a:endParaRPr lang="en-US" dirty="0"/>
                    </a:p>
                  </a:txBody>
                  <a:tcPr/>
                </a:tc>
                <a:tc>
                  <a:txBody>
                    <a:bodyPr/>
                    <a:lstStyle/>
                    <a:p>
                      <a:r>
                        <a:rPr lang="en-US" dirty="0" smtClean="0"/>
                        <a:t>15</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linds(horizontal)">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Lab 35.1	p.927 BB</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Yes, the soup provides more than 30% of sodium.</a:t>
            </a:r>
          </a:p>
          <a:p>
            <a:pPr marL="514350" indent="-514350">
              <a:buNone/>
            </a:pPr>
            <a:r>
              <a:rPr lang="en-US" dirty="0" smtClean="0"/>
              <a:t>How might sodium affect someone with heart disease?</a:t>
            </a:r>
          </a:p>
          <a:p>
            <a:pPr marL="514350" indent="-514350">
              <a:buNone/>
            </a:pPr>
            <a:r>
              <a:rPr lang="en-US" dirty="0" smtClean="0"/>
              <a:t>2. 6g Fat x 9 Cal/g = 54 Calories of saturated fat/ serving.  54 calories/ 140 calories = 39%</a:t>
            </a:r>
          </a:p>
          <a:p>
            <a:pPr marL="514350" indent="-514350">
              <a:buAutoNum type="arabicPeriod" startAt="3"/>
            </a:pPr>
            <a:r>
              <a:rPr lang="en-US" dirty="0" smtClean="0"/>
              <a:t>Yes, although it is high in sodium.</a:t>
            </a:r>
          </a:p>
          <a:p>
            <a:pPr marL="514350" indent="-514350">
              <a:buAutoNum type="arabicPeriod" startAt="3"/>
            </a:pPr>
            <a:r>
              <a:rPr lang="en-US" dirty="0" smtClean="0"/>
              <a:t>What might make the soup healthy?</a:t>
            </a:r>
          </a:p>
          <a:p>
            <a:pPr marL="914400" lvl="1" indent="-514350">
              <a:buNone/>
            </a:pPr>
            <a:r>
              <a:rPr lang="en-US" dirty="0" smtClean="0"/>
              <a:t>Vitamin A, low calories, decent amount of protein, 20 % fiber.</a:t>
            </a:r>
            <a:endParaRPr lang="en-US" dirty="0"/>
          </a:p>
        </p:txBody>
      </p:sp>
      <p:sp>
        <p:nvSpPr>
          <p:cNvPr id="4" name="Rectangle 3"/>
          <p:cNvSpPr/>
          <p:nvPr/>
        </p:nvSpPr>
        <p:spPr>
          <a:xfrm>
            <a:off x="0" y="381000"/>
            <a:ext cx="892617" cy="369332"/>
          </a:xfrm>
          <a:prstGeom prst="rect">
            <a:avLst/>
          </a:prstGeom>
        </p:spPr>
        <p:txBody>
          <a:bodyPr wrap="none">
            <a:spAutoFit/>
          </a:bodyPr>
          <a:lstStyle/>
          <a:p>
            <a:r>
              <a:rPr lang="en-US" dirty="0" smtClean="0"/>
              <a:t>P. 65NB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sp>
        <p:nvSpPr>
          <p:cNvPr id="877571" name="Rectangle 3"/>
          <p:cNvSpPr>
            <a:spLocks noChangeArrowheads="1"/>
          </p:cNvSpPr>
          <p:nvPr/>
        </p:nvSpPr>
        <p:spPr bwMode="auto">
          <a:xfrm>
            <a:off x="533400" y="1828800"/>
            <a:ext cx="7391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Although dead, these cells still serve an important function as they contain a protein called </a:t>
            </a:r>
            <a:r>
              <a:rPr lang="en-US" sz="3200" dirty="0">
                <a:solidFill>
                  <a:srgbClr val="FF0066"/>
                </a:solidFill>
                <a:latin typeface="Times" charset="0"/>
              </a:rPr>
              <a:t>keratin</a:t>
            </a:r>
            <a:r>
              <a:rPr lang="en-US" sz="3200" dirty="0">
                <a:solidFill>
                  <a:schemeClr val="tx1"/>
                </a:solidFill>
                <a:latin typeface="Times" charset="0"/>
              </a:rPr>
              <a:t> (KER uh </a:t>
            </a:r>
            <a:r>
              <a:rPr lang="en-US" sz="3200" dirty="0" err="1">
                <a:solidFill>
                  <a:schemeClr val="tx1"/>
                </a:solidFill>
                <a:latin typeface="Times" charset="0"/>
              </a:rPr>
              <a:t>tun</a:t>
            </a:r>
            <a:r>
              <a:rPr lang="en-US" sz="3200">
                <a:solidFill>
                  <a:schemeClr val="tx1"/>
                </a:solidFill>
                <a:latin typeface="Times" charset="0"/>
              </a:rPr>
              <a:t>).</a:t>
            </a:r>
          </a:p>
        </p:txBody>
      </p:sp>
      <p:sp>
        <p:nvSpPr>
          <p:cNvPr id="877572" name="Rectangle 4"/>
          <p:cNvSpPr>
            <a:spLocks noChangeArrowheads="1"/>
          </p:cNvSpPr>
          <p:nvPr/>
        </p:nvSpPr>
        <p:spPr bwMode="auto">
          <a:xfrm>
            <a:off x="533400" y="3646488"/>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Keratin helps protect the living cell layers underneath from exposure to bacteria, heat, and chemicals.</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pic>
        <p:nvPicPr>
          <p:cNvPr id="877582" name="Picture 14" descr="audio image blue">
            <a:hlinkClick r:id="" action="ppaction://noaction">
              <a:snd r:embed="rId12" name="34-keratin.WAV"/>
            </a:hlinkClick>
          </p:cNvPr>
          <p:cNvPicPr>
            <a:picLocks noChangeAspect="1" noChangeArrowheads="1"/>
          </p:cNvPicPr>
          <p:nvPr/>
        </p:nvPicPr>
        <p:blipFill>
          <a:blip r:embed="rId13" cstate="print"/>
          <a:srcRect/>
          <a:stretch>
            <a:fillRect/>
          </a:stretch>
        </p:blipFill>
        <p:spPr bwMode="auto">
          <a:xfrm>
            <a:off x="7239000" y="3429000"/>
            <a:ext cx="354013" cy="354012"/>
          </a:xfrm>
          <a:prstGeom prst="rect">
            <a:avLst/>
          </a:prstGeom>
          <a:noFill/>
        </p:spPr>
      </p:pic>
      <p:sp>
        <p:nvSpPr>
          <p:cNvPr id="877583" name="Text Box 15"/>
          <p:cNvSpPr txBox="1">
            <a:spLocks noChangeArrowheads="1"/>
          </p:cNvSpPr>
          <p:nvPr/>
        </p:nvSpPr>
        <p:spPr bwMode="auto">
          <a:xfrm>
            <a:off x="565150" y="838200"/>
            <a:ext cx="7893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smtClean="0">
                <a:solidFill>
                  <a:schemeClr val="tx2"/>
                </a:solidFill>
                <a:latin typeface="Times" charset="0"/>
              </a:rPr>
              <a:t>#1. Epidermis</a:t>
            </a:r>
            <a:r>
              <a:rPr lang="en-US" sz="3600" b="1" dirty="0">
                <a:solidFill>
                  <a:schemeClr val="tx2"/>
                </a:solidFill>
                <a:latin typeface="Times" charset="0"/>
              </a:rPr>
              <a:t>: The outer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7571"/>
                                        </p:tgtEl>
                                        <p:attrNameLst>
                                          <p:attrName>style.visibility</p:attrName>
                                        </p:attrNameLst>
                                      </p:cBhvr>
                                      <p:to>
                                        <p:strVal val="visible"/>
                                      </p:to>
                                    </p:set>
                                    <p:animEffect transition="in" filter="box(out)">
                                      <p:cBhvr>
                                        <p:cTn id="7" dur="500"/>
                                        <p:tgtEl>
                                          <p:spTgt spid="8775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7582"/>
                                        </p:tgtEl>
                                        <p:attrNameLst>
                                          <p:attrName>style.visibility</p:attrName>
                                        </p:attrNameLst>
                                      </p:cBhvr>
                                      <p:to>
                                        <p:strVal val="visible"/>
                                      </p:to>
                                    </p:set>
                                    <p:animEffect transition="in" filter="box(out)">
                                      <p:cBhvr>
                                        <p:cTn id="12" dur="500"/>
                                        <p:tgtEl>
                                          <p:spTgt spid="8775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7572"/>
                                        </p:tgtEl>
                                        <p:attrNameLst>
                                          <p:attrName>style.visibility</p:attrName>
                                        </p:attrNameLst>
                                      </p:cBhvr>
                                      <p:to>
                                        <p:strVal val="visible"/>
                                      </p:to>
                                    </p:set>
                                    <p:animEffect transition="in" filter="box(out)">
                                      <p:cBhvr>
                                        <p:cTn id="17" dur="500"/>
                                        <p:tgtEl>
                                          <p:spTgt spid="8775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7574"/>
                                        </p:tgtEl>
                                        <p:attrNameLst>
                                          <p:attrName>style.visibility</p:attrName>
                                        </p:attrNameLst>
                                      </p:cBhvr>
                                      <p:to>
                                        <p:strVal val="visible"/>
                                      </p:to>
                                    </p:set>
                                    <p:animEffect transition="in" filter="box(out)">
                                      <p:cBhvr>
                                        <p:cTn id="2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autoUpdateAnimBg="0"/>
      <p:bldP spid="877572"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12/ 10  Homeostasis &amp; Endocrine System CH 35.3</a:t>
            </a:r>
            <a:br>
              <a:rPr lang="en-US" sz="2400" dirty="0" smtClean="0"/>
            </a:br>
            <a:r>
              <a:rPr lang="en-US" sz="2400" dirty="0" smtClean="0"/>
              <a:t>Obj. TSW draw and describe a Negative Feedback System involving the Endocrine System.  P. 66 NB</a:t>
            </a:r>
            <a:endParaRPr lang="en-US" sz="2400" dirty="0"/>
          </a:p>
        </p:txBody>
      </p:sp>
      <p:sp>
        <p:nvSpPr>
          <p:cNvPr id="3" name="Content Placeholder 2"/>
          <p:cNvSpPr>
            <a:spLocks noGrp="1"/>
          </p:cNvSpPr>
          <p:nvPr>
            <p:ph idx="1"/>
          </p:nvPr>
        </p:nvSpPr>
        <p:spPr>
          <a:xfrm>
            <a:off x="3810000" y="1524000"/>
            <a:ext cx="5334000" cy="4602163"/>
          </a:xfrm>
        </p:spPr>
        <p:txBody>
          <a:bodyPr/>
          <a:lstStyle/>
          <a:p>
            <a:pPr marL="514350" indent="-514350">
              <a:buFont typeface="+mj-lt"/>
              <a:buAutoNum type="arabicPeriod"/>
            </a:pPr>
            <a:r>
              <a:rPr lang="en-US" dirty="0" smtClean="0"/>
              <a:t>What are the functions of the Endocrine system?</a:t>
            </a:r>
          </a:p>
          <a:p>
            <a:pPr marL="514350" indent="-514350">
              <a:buFont typeface="+mj-lt"/>
              <a:buAutoNum type="arabicPeriod"/>
            </a:pPr>
            <a:r>
              <a:rPr lang="en-US" dirty="0" smtClean="0"/>
              <a:t>Draw the graph, explain how the body maintains homeostasis.</a:t>
            </a:r>
          </a:p>
          <a:p>
            <a:pPr marL="514350" indent="-514350">
              <a:buFont typeface="+mj-lt"/>
              <a:buAutoNum type="arabicPeriod"/>
            </a:pPr>
            <a:r>
              <a:rPr lang="en-US" dirty="0" smtClean="0"/>
              <a:t>Why does the hormone production increase?</a:t>
            </a:r>
            <a:endParaRPr lang="en-US" dirty="0"/>
          </a:p>
        </p:txBody>
      </p:sp>
      <p:pic>
        <p:nvPicPr>
          <p:cNvPr id="4" name="Picture 3"/>
          <p:cNvPicPr/>
          <p:nvPr/>
        </p:nvPicPr>
        <p:blipFill>
          <a:blip r:embed="rId2" cstate="print"/>
          <a:srcRect/>
          <a:stretch>
            <a:fillRect/>
          </a:stretch>
        </p:blipFill>
        <p:spPr bwMode="auto">
          <a:xfrm>
            <a:off x="0" y="1981200"/>
            <a:ext cx="38862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Digestive System Story Book </a:t>
            </a:r>
            <a:br>
              <a:rPr lang="en-US" dirty="0" smtClean="0"/>
            </a:br>
            <a:r>
              <a:rPr lang="en-US" sz="3100" dirty="0" smtClean="0"/>
              <a:t>Use the Internet &amp; CH 35 P. 917 – 923 BB </a:t>
            </a:r>
            <a:r>
              <a:rPr lang="en-US" sz="3100" smtClean="0"/>
              <a:t>Due </a:t>
            </a:r>
            <a:r>
              <a:rPr lang="en-US" sz="3100" smtClean="0"/>
              <a:t>May</a:t>
            </a:r>
            <a:r>
              <a:rPr lang="en-US" sz="3100" smtClean="0"/>
              <a:t> </a:t>
            </a:r>
            <a:r>
              <a:rPr lang="en-US" sz="3100" smtClean="0"/>
              <a:t>21st</a:t>
            </a:r>
            <a:endParaRPr lang="en-US" sz="3100" dirty="0"/>
          </a:p>
        </p:txBody>
      </p:sp>
      <p:sp>
        <p:nvSpPr>
          <p:cNvPr id="3" name="Content Placeholder 2"/>
          <p:cNvSpPr>
            <a:spLocks noGrp="1"/>
          </p:cNvSpPr>
          <p:nvPr>
            <p:ph idx="1"/>
          </p:nvPr>
        </p:nvSpPr>
        <p:spPr>
          <a:xfrm>
            <a:off x="0" y="1143000"/>
            <a:ext cx="9144000" cy="4525963"/>
          </a:xfrm>
        </p:spPr>
        <p:txBody>
          <a:bodyPr>
            <a:normAutofit fontScale="85000" lnSpcReduction="20000"/>
          </a:bodyPr>
          <a:lstStyle/>
          <a:p>
            <a:r>
              <a:rPr lang="en-US" dirty="0" smtClean="0"/>
              <a:t>Include the Mouth, Enzymes, Esophagus, Stomach, Liver, Gall Bladder, Pancreas, Sm. Intestine, Large Intestine, Rectum, Anus.</a:t>
            </a:r>
          </a:p>
          <a:p>
            <a:r>
              <a:rPr lang="en-US" dirty="0" smtClean="0"/>
              <a:t>Include pictures of the digestive system</a:t>
            </a:r>
          </a:p>
          <a:p>
            <a:r>
              <a:rPr lang="en-US" dirty="0" smtClean="0"/>
              <a:t>Tell a story from the perspective of a piece of food traveling through the digestive system</a:t>
            </a:r>
          </a:p>
          <a:p>
            <a:r>
              <a:rPr lang="en-US" dirty="0" smtClean="0"/>
              <a:t>Include facts about the Dig. System, </a:t>
            </a:r>
            <a:r>
              <a:rPr lang="en-US" dirty="0" err="1" smtClean="0"/>
              <a:t>ie</a:t>
            </a:r>
            <a:r>
              <a:rPr lang="en-US" dirty="0" smtClean="0"/>
              <a:t>. Length of Sm. Intestine., specific enzymes used at the site.</a:t>
            </a:r>
          </a:p>
          <a:p>
            <a:r>
              <a:rPr lang="en-US" dirty="0" smtClean="0"/>
              <a:t>Use appropriate vocabulary words – Peristalsis</a:t>
            </a:r>
          </a:p>
          <a:p>
            <a:r>
              <a:rPr lang="en-US" dirty="0" smtClean="0"/>
              <a:t>Where are Proteins, Carbohydrates and Lipids digested and absorbed?</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Physiology Project </a:t>
            </a:r>
            <a:r>
              <a:rPr lang="en-US" sz="2400" dirty="0" smtClean="0"/>
              <a:t>due</a:t>
            </a:r>
            <a:r>
              <a:rPr lang="en-US" dirty="0" smtClean="0"/>
              <a:t> </a:t>
            </a:r>
            <a:r>
              <a:rPr lang="en-US" sz="2400" dirty="0" smtClean="0"/>
              <a:t>Jan. 7th</a:t>
            </a:r>
            <a:endParaRPr lang="en-US" sz="2400" dirty="0"/>
          </a:p>
        </p:txBody>
      </p:sp>
      <p:sp>
        <p:nvSpPr>
          <p:cNvPr id="3" name="Content Placeholder 2"/>
          <p:cNvSpPr>
            <a:spLocks noGrp="1"/>
          </p:cNvSpPr>
          <p:nvPr>
            <p:ph idx="1"/>
          </p:nvPr>
        </p:nvSpPr>
        <p:spPr>
          <a:xfrm>
            <a:off x="0" y="762000"/>
            <a:ext cx="9144000" cy="4525963"/>
          </a:xfrm>
        </p:spPr>
        <p:txBody>
          <a:bodyPr>
            <a:normAutofit fontScale="62500" lnSpcReduction="20000"/>
          </a:bodyPr>
          <a:lstStyle/>
          <a:p>
            <a:r>
              <a:rPr lang="en-US" dirty="0" smtClean="0"/>
              <a:t>Research Physiology Web sites:</a:t>
            </a:r>
          </a:p>
          <a:p>
            <a:pPr marL="914400" lvl="1" indent="-514350">
              <a:buFont typeface="+mj-lt"/>
              <a:buAutoNum type="arabicPeriod"/>
            </a:pPr>
            <a:r>
              <a:rPr lang="en-US" dirty="0" smtClean="0"/>
              <a:t>Describe what the particular organ system or subsystem does.</a:t>
            </a:r>
          </a:p>
          <a:p>
            <a:pPr marL="914400" lvl="1" indent="-514350">
              <a:buFont typeface="+mj-lt"/>
              <a:buAutoNum type="arabicPeriod"/>
            </a:pPr>
            <a:r>
              <a:rPr lang="en-US" dirty="0" smtClean="0"/>
              <a:t>Name and describe its major parts, at least 3.</a:t>
            </a:r>
          </a:p>
          <a:p>
            <a:pPr marL="914400" lvl="1" indent="-514350">
              <a:buFont typeface="+mj-lt"/>
              <a:buAutoNum type="arabicPeriod"/>
            </a:pPr>
            <a:r>
              <a:rPr lang="en-US" dirty="0" smtClean="0"/>
              <a:t>Write a paragraph summarizing what you saw when you did research. P. 145 NB</a:t>
            </a:r>
          </a:p>
          <a:p>
            <a:pPr marL="914400" lvl="1" indent="-514350">
              <a:buFont typeface="+mj-lt"/>
              <a:buAutoNum type="arabicPeriod"/>
            </a:pPr>
            <a:r>
              <a:rPr lang="en-US" dirty="0" smtClean="0"/>
              <a:t>Cite you sources.</a:t>
            </a:r>
          </a:p>
          <a:p>
            <a:pPr marL="914400" lvl="1" indent="-514350">
              <a:buNone/>
            </a:pPr>
            <a:endParaRPr lang="en-US" dirty="0" smtClean="0"/>
          </a:p>
          <a:p>
            <a:pPr marL="514350" indent="-514350"/>
            <a:r>
              <a:rPr lang="en-US" dirty="0" smtClean="0"/>
              <a:t>At the Interactive Body Atlas and Disease site:</a:t>
            </a:r>
          </a:p>
          <a:p>
            <a:pPr marL="514350" indent="-514350">
              <a:buNone/>
            </a:pPr>
            <a:r>
              <a:rPr lang="en-US" dirty="0" smtClean="0">
                <a:hlinkClick r:id="rId2"/>
              </a:rPr>
              <a:t>			http://health.discovery.com</a:t>
            </a:r>
            <a:endParaRPr lang="en-US" dirty="0" smtClean="0"/>
          </a:p>
          <a:p>
            <a:pPr marL="914400" lvl="1" indent="-514350">
              <a:buFont typeface="+mj-lt"/>
              <a:buAutoNum type="arabicPeriod"/>
            </a:pPr>
            <a:r>
              <a:rPr lang="en-US" dirty="0" smtClean="0"/>
              <a:t>Pick one of the 150 conditions &amp; disorders of the human body.</a:t>
            </a:r>
          </a:p>
          <a:p>
            <a:pPr marL="914400" lvl="1" indent="-514350">
              <a:buFont typeface="+mj-lt"/>
              <a:buAutoNum type="arabicPeriod"/>
            </a:pPr>
            <a:r>
              <a:rPr lang="en-US" dirty="0" smtClean="0"/>
              <a:t>Describe the major organs &amp; body parts involved.</a:t>
            </a:r>
          </a:p>
          <a:p>
            <a:pPr marL="914400" lvl="1" indent="-514350">
              <a:buFont typeface="+mj-lt"/>
              <a:buAutoNum type="arabicPeriod"/>
            </a:pPr>
            <a:r>
              <a:rPr lang="en-US" dirty="0" smtClean="0"/>
              <a:t>Describe how the condition or disorder affects these organs.</a:t>
            </a:r>
          </a:p>
          <a:p>
            <a:pPr marL="914400" lvl="1" indent="-514350">
              <a:buFont typeface="+mj-lt"/>
              <a:buAutoNum type="arabicPeriod"/>
            </a:pPr>
            <a:r>
              <a:rPr lang="en-US" dirty="0" smtClean="0"/>
              <a:t>Describe possible treatments or cures.</a:t>
            </a:r>
          </a:p>
          <a:p>
            <a:pPr marL="914400" lvl="1" indent="-514350">
              <a:buFont typeface="+mj-lt"/>
              <a:buAutoNum type="arabicPeriod"/>
            </a:pPr>
            <a:r>
              <a:rPr lang="en-US" dirty="0" smtClean="0"/>
              <a:t>Write a one page report on your findings. P. 147 NB</a:t>
            </a:r>
          </a:p>
          <a:p>
            <a:pPr marL="914400" lvl="1" indent="-514350">
              <a:buFont typeface="+mj-lt"/>
              <a:buAutoNum type="arabicPeriod"/>
            </a:pPr>
            <a:r>
              <a:rPr lang="en-US" dirty="0" smtClean="0"/>
              <a:t>(Honors Bio. –Type your report and have your previous paragraph attached to the back).</a:t>
            </a:r>
          </a:p>
          <a:p>
            <a:pPr marL="914400" lvl="1" indent="-514350">
              <a:buFont typeface="+mj-lt"/>
              <a:buAutoNum type="arabicPeriod"/>
            </a:pPr>
            <a:r>
              <a:rPr lang="en-US" dirty="0" smtClean="0"/>
              <a:t>Cite your Sources</a:t>
            </a:r>
          </a:p>
          <a:p>
            <a:pPr marL="514350" indent="-514350"/>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3810000" y="1524000"/>
            <a:ext cx="1199081" cy="3962400"/>
          </a:xfrm>
          <a:prstGeom prst="rect">
            <a:avLst/>
          </a:prstGeom>
          <a:noFill/>
        </p:spPr>
      </p:pic>
      <p:sp>
        <p:nvSpPr>
          <p:cNvPr id="3" name="Title 2"/>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12/11 Nervous System 36.1</a:t>
            </a:r>
            <a:br>
              <a:rPr lang="en-US" sz="2700" dirty="0" smtClean="0"/>
            </a:br>
            <a:r>
              <a:rPr lang="en-US" sz="2700" dirty="0" smtClean="0"/>
              <a:t>  Obj. TSW explain the roles of the sensory neurons, interneurons, and motor neurons in sensation, thought and response by doing a lab on reaction response.  P.68 NB</a:t>
            </a:r>
            <a:br>
              <a:rPr lang="en-US" sz="2700" dirty="0" smtClean="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2" y="1523999"/>
            <a:ext cx="3810001" cy="2362201"/>
          </a:xfrm>
          <a:prstGeom prst="rect">
            <a:avLst/>
          </a:prstGeom>
          <a:noFill/>
        </p:spPr>
      </p:pic>
      <p:sp>
        <p:nvSpPr>
          <p:cNvPr id="5" name="Content Placeholder 4"/>
          <p:cNvSpPr>
            <a:spLocks noGrp="1"/>
          </p:cNvSpPr>
          <p:nvPr>
            <p:ph sz="quarter" idx="4"/>
          </p:nvPr>
        </p:nvSpPr>
        <p:spPr>
          <a:xfrm>
            <a:off x="4953000" y="1524000"/>
            <a:ext cx="4191000" cy="3951288"/>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is a reflex, write an example?</a:t>
            </a:r>
          </a:p>
          <a:p>
            <a:pPr marL="514350" indent="-514350">
              <a:buFont typeface="+mj-lt"/>
              <a:buAutoNum type="arabicPeriod"/>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2133600" y="388620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0" y="3352800"/>
            <a:ext cx="2209799" cy="35052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2514600" y="3019425"/>
            <a:ext cx="4851400" cy="3008313"/>
          </a:xfrm>
          <a:prstGeom prst="rect">
            <a:avLst/>
          </a:prstGeom>
          <a:noFill/>
        </p:spPr>
      </p:pic>
      <p:sp>
        <p:nvSpPr>
          <p:cNvPr id="165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533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charset="0"/>
              </a:rPr>
              <a:t>Neurons</a:t>
            </a:r>
            <a:r>
              <a:rPr lang="en-US" altLang="en-US" sz="3200" b="0" dirty="0">
                <a:solidFill>
                  <a:schemeClr val="tx1"/>
                </a:solidFill>
                <a:latin typeface="Times" charset="0"/>
              </a:rPr>
              <a:t> conduct impulses throughout the nervous system</a:t>
            </a:r>
            <a:r>
              <a:rPr lang="en-US" altLang="en-US" sz="3200" b="0" dirty="0" smtClean="0">
                <a:solidFill>
                  <a:schemeClr val="tx1"/>
                </a:solidFill>
                <a:latin typeface="Times" charset="0"/>
              </a:rPr>
              <a:t>.  </a:t>
            </a:r>
            <a:r>
              <a:rPr lang="en-US" altLang="en-US" sz="3200" b="1" dirty="0" smtClean="0">
                <a:solidFill>
                  <a:schemeClr val="tx1"/>
                </a:solidFill>
                <a:latin typeface="Times" charset="0"/>
              </a:rPr>
              <a:t>Draw this picture</a:t>
            </a:r>
            <a:endParaRPr lang="en-US" altLang="en-US" sz="3200" b="1" i="1" dirty="0">
              <a:solidFill>
                <a:schemeClr val="tx1"/>
              </a:solidFill>
              <a:latin typeface="Times" charset="0"/>
            </a:endParaRPr>
          </a:p>
        </p:txBody>
      </p:sp>
      <p:sp>
        <p:nvSpPr>
          <p:cNvPr id="165940" name="Text Box 1076"/>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65967" name="Text Box 1103"/>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Dendrite</a:t>
            </a:r>
          </a:p>
        </p:txBody>
      </p:sp>
      <p:sp>
        <p:nvSpPr>
          <p:cNvPr id="165968" name="Line 1104"/>
          <p:cNvSpPr>
            <a:spLocks noChangeShapeType="1"/>
          </p:cNvSpPr>
          <p:nvPr/>
        </p:nvSpPr>
        <p:spPr bwMode="auto">
          <a:xfrm flipV="1">
            <a:off x="3733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p>
        </p:txBody>
      </p:sp>
      <p:sp>
        <p:nvSpPr>
          <p:cNvPr id="165970" name="Line 1106"/>
          <p:cNvSpPr>
            <a:spLocks noChangeShapeType="1"/>
          </p:cNvSpPr>
          <p:nvPr/>
        </p:nvSpPr>
        <p:spPr bwMode="auto">
          <a:xfrm flipH="1" flipV="1">
            <a:off x="4781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Myelin</a:t>
            </a:r>
            <a:r>
              <a:rPr lang="en-US" altLang="en-US" sz="2000" b="0" dirty="0">
                <a:solidFill>
                  <a:schemeClr val="tx1"/>
                </a:solidFill>
                <a:latin typeface="Times" charset="0"/>
              </a:rPr>
              <a:t> </a:t>
            </a:r>
            <a:r>
              <a:rPr lang="en-US" altLang="en-US" sz="2000" b="0" dirty="0">
                <a:solidFill>
                  <a:schemeClr val="bg1"/>
                </a:solidFill>
                <a:latin typeface="Times" charset="0"/>
              </a:rPr>
              <a:t>sh</a:t>
            </a:r>
            <a:r>
              <a:rPr lang="en-US" altLang="en-US" sz="2000" b="0" dirty="0">
                <a:solidFill>
                  <a:schemeClr val="tx1"/>
                </a:solidFill>
                <a:latin typeface="Times" charset="0"/>
              </a:rPr>
              <a:t>eath</a:t>
            </a:r>
          </a:p>
        </p:txBody>
      </p:sp>
      <p:sp>
        <p:nvSpPr>
          <p:cNvPr id="165972" name="Line 1108"/>
          <p:cNvSpPr>
            <a:spLocks noChangeShapeType="1"/>
          </p:cNvSpPr>
          <p:nvPr/>
        </p:nvSpPr>
        <p:spPr bwMode="auto">
          <a:xfrm flipV="1">
            <a:off x="5867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6629400" y="4495800"/>
            <a:ext cx="1739579"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r>
              <a:rPr lang="en-US" altLang="en-US" sz="2000" b="0" dirty="0">
                <a:solidFill>
                  <a:schemeClr val="tx1"/>
                </a:solidFill>
                <a:latin typeface="Times" charset="0"/>
              </a:rPr>
              <a:t> endings</a:t>
            </a:r>
          </a:p>
        </p:txBody>
      </p:sp>
      <p:sp>
        <p:nvSpPr>
          <p:cNvPr id="165974" name="Line 1110"/>
          <p:cNvSpPr>
            <a:spLocks noChangeShapeType="1"/>
          </p:cNvSpPr>
          <p:nvPr/>
        </p:nvSpPr>
        <p:spPr bwMode="auto">
          <a:xfrm flipH="1" flipV="1">
            <a:off x="6918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6918325" y="4772025"/>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Cell body</a:t>
            </a:r>
          </a:p>
        </p:txBody>
      </p:sp>
      <p:sp>
        <p:nvSpPr>
          <p:cNvPr id="165977" name="Line 1113"/>
          <p:cNvSpPr>
            <a:spLocks noChangeShapeType="1"/>
          </p:cNvSpPr>
          <p:nvPr/>
        </p:nvSpPr>
        <p:spPr bwMode="auto">
          <a:xfrm flipV="1">
            <a:off x="4191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1447800" y="4419600"/>
            <a:ext cx="1016000"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Nucleus</a:t>
            </a:r>
          </a:p>
        </p:txBody>
      </p:sp>
      <p:sp>
        <p:nvSpPr>
          <p:cNvPr id="165979" name="Line 1115"/>
          <p:cNvSpPr>
            <a:spLocks noChangeShapeType="1"/>
          </p:cNvSpPr>
          <p:nvPr/>
        </p:nvSpPr>
        <p:spPr bwMode="auto">
          <a:xfrm>
            <a:off x="2590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533400" y="1981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Neurons fall into three categories: </a:t>
            </a:r>
            <a:r>
              <a:rPr lang="en-US" altLang="en-US" sz="3200" b="0" dirty="0">
                <a:solidFill>
                  <a:srgbClr val="FF0000"/>
                </a:solidFill>
                <a:latin typeface="Times" charset="0"/>
              </a:rPr>
              <a:t>sensory neurons, motor neurons, and interneurons</a:t>
            </a:r>
            <a:r>
              <a:rPr lang="en-US" altLang="en-US" sz="3200" b="0" dirty="0">
                <a:solidFill>
                  <a:schemeClr val="tx1"/>
                </a:solidFill>
                <a:latin typeface="Times" charset="0"/>
              </a:rPr>
              <a:t>.</a:t>
            </a:r>
          </a:p>
        </p:txBody>
      </p:sp>
      <p:sp>
        <p:nvSpPr>
          <p:cNvPr id="1034244"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34254" name="Rectangle 14"/>
          <p:cNvSpPr>
            <a:spLocks noChangeArrowheads="1"/>
          </p:cNvSpPr>
          <p:nvPr/>
        </p:nvSpPr>
        <p:spPr bwMode="auto">
          <a:xfrm>
            <a:off x="533400" y="30480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00"/>
                </a:solidFill>
                <a:latin typeface="Times" charset="0"/>
              </a:rPr>
              <a:t>Sensory neurons </a:t>
            </a:r>
            <a:r>
              <a:rPr lang="en-US" altLang="en-US" sz="3200" b="0" dirty="0">
                <a:solidFill>
                  <a:schemeClr val="tx1"/>
                </a:solidFill>
                <a:latin typeface="Times" charset="0"/>
              </a:rPr>
              <a:t>carry impulses from the body to the spinal cord and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533400" y="2060575"/>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Interneurons</a:t>
            </a:r>
            <a:r>
              <a:rPr lang="en-US" altLang="en-US" sz="3200" b="0" dirty="0">
                <a:solidFill>
                  <a:schemeClr val="tx1"/>
                </a:solidFill>
                <a:latin typeface="Times" charset="0"/>
              </a:rPr>
              <a:t> are found within the brain and spinal cord.</a:t>
            </a:r>
          </a:p>
        </p:txBody>
      </p:sp>
      <p:sp>
        <p:nvSpPr>
          <p:cNvPr id="1035268"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3657600" y="1905000"/>
            <a:ext cx="4419600" cy="3663950"/>
          </a:xfrm>
          <a:prstGeom prst="rect">
            <a:avLst/>
          </a:prstGeom>
          <a:noFill/>
        </p:spPr>
      </p:pic>
      <p:sp>
        <p:nvSpPr>
          <p:cNvPr id="1035281" name="Text Box 17"/>
          <p:cNvSpPr txBox="1">
            <a:spLocks noChangeArrowheads="1"/>
          </p:cNvSpPr>
          <p:nvPr/>
        </p:nvSpPr>
        <p:spPr bwMode="auto">
          <a:xfrm>
            <a:off x="6270625" y="20764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035282" name="Line 18"/>
          <p:cNvSpPr>
            <a:spLocks noChangeShapeType="1"/>
          </p:cNvSpPr>
          <p:nvPr/>
        </p:nvSpPr>
        <p:spPr bwMode="auto">
          <a:xfrm flipV="1">
            <a:off x="5210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6403975" y="24241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035284" name="Line 20"/>
          <p:cNvSpPr>
            <a:spLocks noChangeShapeType="1"/>
          </p:cNvSpPr>
          <p:nvPr/>
        </p:nvSpPr>
        <p:spPr bwMode="auto">
          <a:xfrm flipV="1">
            <a:off x="5791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5991225" y="30702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035286" name="Line 22"/>
          <p:cNvSpPr>
            <a:spLocks noChangeShapeType="1"/>
          </p:cNvSpPr>
          <p:nvPr/>
        </p:nvSpPr>
        <p:spPr bwMode="auto">
          <a:xfrm flipV="1">
            <a:off x="5457825" y="32289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4343400" y="29956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035288" name="Line 24"/>
          <p:cNvSpPr>
            <a:spLocks noChangeShapeType="1"/>
          </p:cNvSpPr>
          <p:nvPr/>
        </p:nvSpPr>
        <p:spPr bwMode="auto">
          <a:xfrm flipV="1">
            <a:off x="4048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3724274" y="2038350"/>
            <a:ext cx="12287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a:t>
            </a:r>
            <a:r>
              <a:rPr lang="en-US" altLang="en-US" sz="1600" b="0" dirty="0">
                <a:solidFill>
                  <a:schemeClr val="bg2"/>
                </a:solidFill>
                <a:latin typeface="Times" charset="0"/>
              </a:rPr>
              <a:t> </a:t>
            </a:r>
            <a:r>
              <a:rPr lang="en-US" altLang="en-US" sz="1600" b="0" dirty="0">
                <a:latin typeface="Times" charset="0"/>
              </a:rPr>
              <a:t>neuron</a:t>
            </a:r>
          </a:p>
        </p:txBody>
      </p:sp>
      <p:sp>
        <p:nvSpPr>
          <p:cNvPr id="1035290" name="Line 26"/>
          <p:cNvSpPr>
            <a:spLocks noChangeShapeType="1"/>
          </p:cNvSpPr>
          <p:nvPr/>
        </p:nvSpPr>
        <p:spPr bwMode="auto">
          <a:xfrm>
            <a:off x="4495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3686174" y="3667125"/>
            <a:ext cx="15716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035292" name="Line 28"/>
          <p:cNvSpPr>
            <a:spLocks noChangeShapeType="1"/>
          </p:cNvSpPr>
          <p:nvPr/>
        </p:nvSpPr>
        <p:spPr bwMode="auto">
          <a:xfrm flipV="1">
            <a:off x="3952875"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3632200" y="42672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035294" name="Line 30"/>
          <p:cNvSpPr>
            <a:spLocks noChangeShapeType="1"/>
          </p:cNvSpPr>
          <p:nvPr/>
        </p:nvSpPr>
        <p:spPr bwMode="auto">
          <a:xfrm flipV="1">
            <a:off x="4495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4308475" y="6194425"/>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228600" y="6202363"/>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2622550" y="0"/>
            <a:ext cx="3898900" cy="482600"/>
          </a:xfrm>
          <a:prstGeom prst="rect">
            <a:avLst/>
          </a:prstGeom>
          <a:noFill/>
        </p:spPr>
      </p:pic>
      <p:sp>
        <p:nvSpPr>
          <p:cNvPr id="1180685" name="Rectangle 13"/>
          <p:cNvSpPr>
            <a:spLocks noChangeArrowheads="1"/>
          </p:cNvSpPr>
          <p:nvPr/>
        </p:nvSpPr>
        <p:spPr bwMode="auto">
          <a:xfrm>
            <a:off x="5105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Motor neurons </a:t>
            </a:r>
            <a:r>
              <a:rPr lang="en-US" altLang="en-US" sz="3200" b="0" dirty="0">
                <a:solidFill>
                  <a:schemeClr val="tx1"/>
                </a:solidFill>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685800" y="2057400"/>
            <a:ext cx="4419600" cy="3663950"/>
          </a:xfrm>
          <a:prstGeom prst="rect">
            <a:avLst/>
          </a:prstGeom>
          <a:noFill/>
        </p:spPr>
      </p:pic>
      <p:sp>
        <p:nvSpPr>
          <p:cNvPr id="1180688" name="Text Box 16"/>
          <p:cNvSpPr txBox="1">
            <a:spLocks noChangeArrowheads="1"/>
          </p:cNvSpPr>
          <p:nvPr/>
        </p:nvSpPr>
        <p:spPr bwMode="auto">
          <a:xfrm>
            <a:off x="3298825" y="22288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180689" name="Line 17"/>
          <p:cNvSpPr>
            <a:spLocks noChangeShapeType="1"/>
          </p:cNvSpPr>
          <p:nvPr/>
        </p:nvSpPr>
        <p:spPr bwMode="auto">
          <a:xfrm flipV="1">
            <a:off x="2238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3432175" y="25765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180691" name="Line 19"/>
          <p:cNvSpPr>
            <a:spLocks noChangeShapeType="1"/>
          </p:cNvSpPr>
          <p:nvPr/>
        </p:nvSpPr>
        <p:spPr bwMode="auto">
          <a:xfrm flipV="1">
            <a:off x="2819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3019425" y="32226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180693" name="Line 21"/>
          <p:cNvSpPr>
            <a:spLocks noChangeShapeType="1"/>
          </p:cNvSpPr>
          <p:nvPr/>
        </p:nvSpPr>
        <p:spPr bwMode="auto">
          <a:xfrm flipV="1">
            <a:off x="2486025" y="33813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1371600" y="31480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180695" name="Line 23"/>
          <p:cNvSpPr>
            <a:spLocks noChangeShapeType="1"/>
          </p:cNvSpPr>
          <p:nvPr/>
        </p:nvSpPr>
        <p:spPr bwMode="auto">
          <a:xfrm flipV="1">
            <a:off x="1076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752474" y="2190750"/>
            <a:ext cx="10763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 neuron</a:t>
            </a:r>
          </a:p>
        </p:txBody>
      </p:sp>
      <p:sp>
        <p:nvSpPr>
          <p:cNvPr id="1180697" name="Line 25"/>
          <p:cNvSpPr>
            <a:spLocks noChangeShapeType="1"/>
          </p:cNvSpPr>
          <p:nvPr/>
        </p:nvSpPr>
        <p:spPr bwMode="auto">
          <a:xfrm>
            <a:off x="1524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714374" y="3819525"/>
            <a:ext cx="13430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180699" name="Line 27"/>
          <p:cNvSpPr>
            <a:spLocks noChangeShapeType="1"/>
          </p:cNvSpPr>
          <p:nvPr/>
        </p:nvSpPr>
        <p:spPr bwMode="auto">
          <a:xfrm flipV="1">
            <a:off x="981075"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660400" y="44196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180701" name="Line 29"/>
          <p:cNvSpPr>
            <a:spLocks noChangeShapeType="1"/>
          </p:cNvSpPr>
          <p:nvPr/>
        </p:nvSpPr>
        <p:spPr bwMode="auto">
          <a:xfrm flipV="1">
            <a:off x="1524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59" name="Picture 19" descr="fig"/>
          <p:cNvPicPr>
            <a:picLocks noChangeAspect="1" noChangeArrowheads="1"/>
          </p:cNvPicPr>
          <p:nvPr/>
        </p:nvPicPr>
        <p:blipFill>
          <a:blip r:embed="rId2" cstate="print"/>
          <a:srcRect/>
          <a:stretch>
            <a:fillRect/>
          </a:stretch>
        </p:blipFill>
        <p:spPr bwMode="auto">
          <a:xfrm>
            <a:off x="1295400" y="922338"/>
            <a:ext cx="1506538" cy="4978400"/>
          </a:xfrm>
          <a:prstGeom prst="rect">
            <a:avLst/>
          </a:prstGeom>
          <a:noFill/>
        </p:spPr>
      </p:pic>
      <p:sp>
        <p:nvSpPr>
          <p:cNvPr id="10598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9843" name="Text Box 3"/>
          <p:cNvSpPr txBox="1">
            <a:spLocks noChangeArrowheads="1"/>
          </p:cNvSpPr>
          <p:nvPr/>
        </p:nvSpPr>
        <p:spPr bwMode="auto">
          <a:xfrm>
            <a:off x="3079750" y="990600"/>
            <a:ext cx="606425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600" dirty="0">
                <a:solidFill>
                  <a:schemeClr val="tx2"/>
                </a:solidFill>
                <a:latin typeface="Times" charset="0"/>
              </a:rPr>
              <a:t>Two systems work together</a:t>
            </a:r>
          </a:p>
        </p:txBody>
      </p:sp>
      <p:pic>
        <p:nvPicPr>
          <p:cNvPr id="10598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98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9846" name="Picture 6"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598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598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598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59850"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59851"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59852" name="Rectangle 12"/>
          <p:cNvSpPr>
            <a:spLocks noChangeArrowheads="1"/>
          </p:cNvSpPr>
          <p:nvPr/>
        </p:nvSpPr>
        <p:spPr bwMode="auto">
          <a:xfrm>
            <a:off x="3505200" y="1698625"/>
            <a:ext cx="5638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Together, the central nervous system (CNS) and the peripheral nervous system (PNS) respond to stimuli from the external environment.</a:t>
            </a:r>
          </a:p>
        </p:txBody>
      </p:sp>
      <p:sp>
        <p:nvSpPr>
          <p:cNvPr id="1059855" name="Text Box 15"/>
          <p:cNvSpPr txBox="1">
            <a:spLocks noChangeArrowheads="1"/>
          </p:cNvSpPr>
          <p:nvPr/>
        </p:nvSpPr>
        <p:spPr bwMode="auto">
          <a:xfrm>
            <a:off x="609600" y="1184275"/>
            <a:ext cx="747713"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Brain</a:t>
            </a:r>
          </a:p>
        </p:txBody>
      </p:sp>
      <p:sp>
        <p:nvSpPr>
          <p:cNvPr id="1059856" name="Line 16"/>
          <p:cNvSpPr>
            <a:spLocks noChangeShapeType="1"/>
          </p:cNvSpPr>
          <p:nvPr/>
        </p:nvSpPr>
        <p:spPr bwMode="auto">
          <a:xfrm flipV="1">
            <a:off x="1295400" y="1219200"/>
            <a:ext cx="609600" cy="1524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59857" name="Text Box 17"/>
          <p:cNvSpPr txBox="1">
            <a:spLocks noChangeArrowheads="1"/>
          </p:cNvSpPr>
          <p:nvPr/>
        </p:nvSpPr>
        <p:spPr bwMode="auto">
          <a:xfrm>
            <a:off x="304800" y="2147888"/>
            <a:ext cx="1016000" cy="707886"/>
          </a:xfrm>
          <a:prstGeom prst="rect">
            <a:avLst/>
          </a:prstGeom>
          <a:noFill/>
          <a:ln w="9525">
            <a:noFill/>
            <a:miter lim="800000"/>
            <a:headEnd/>
            <a:tailEnd/>
          </a:ln>
          <a:effectLst/>
        </p:spPr>
        <p:txBody>
          <a:bodyPr wrap="square">
            <a:spAutoFit/>
          </a:bodyPr>
          <a:lstStyle/>
          <a:p>
            <a:r>
              <a:rPr lang="en-US" altLang="en-US" sz="2000" b="0" dirty="0">
                <a:solidFill>
                  <a:schemeClr val="tx1"/>
                </a:solidFill>
                <a:latin typeface="Times" charset="0"/>
              </a:rPr>
              <a:t>Spinal cord</a:t>
            </a:r>
          </a:p>
        </p:txBody>
      </p:sp>
      <p:sp>
        <p:nvSpPr>
          <p:cNvPr id="1059858" name="Line 18"/>
          <p:cNvSpPr>
            <a:spLocks noChangeShapeType="1"/>
          </p:cNvSpPr>
          <p:nvPr/>
        </p:nvSpPr>
        <p:spPr bwMode="auto">
          <a:xfrm flipV="1">
            <a:off x="1282700" y="2133600"/>
            <a:ext cx="723900" cy="165100"/>
          </a:xfrm>
          <a:prstGeom prst="line">
            <a:avLst/>
          </a:prstGeom>
          <a:noFill/>
          <a:ln w="28575">
            <a:solidFill>
              <a:srgbClr val="F70B38"/>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9844"/>
                                        </p:tgtEl>
                                        <p:attrNameLst>
                                          <p:attrName>style.visibility</p:attrName>
                                        </p:attrNameLst>
                                      </p:cBhvr>
                                      <p:to>
                                        <p:strVal val="visible"/>
                                      </p:to>
                                    </p:set>
                                    <p:animEffect transition="in" filter="box(out)">
                                      <p:cBhvr>
                                        <p:cTn id="7" dur="500"/>
                                        <p:tgtEl>
                                          <p:spTgt spid="1059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5465" name="Text Box 9"/>
          <p:cNvSpPr txBox="1">
            <a:spLocks noChangeArrowheads="1"/>
          </p:cNvSpPr>
          <p:nvPr/>
        </p:nvSpPr>
        <p:spPr bwMode="auto">
          <a:xfrm>
            <a:off x="-31750" y="2439988"/>
            <a:ext cx="4349750" cy="1573212"/>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3517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0" y="0"/>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3946525" y="838200"/>
            <a:ext cx="2454275" cy="4876800"/>
          </a:xfrm>
          <a:prstGeom prst="rect">
            <a:avLst/>
          </a:prstGeom>
          <a:noFill/>
        </p:spPr>
      </p:pic>
      <p:sp>
        <p:nvSpPr>
          <p:cNvPr id="13" name="TextBox 12"/>
          <p:cNvSpPr txBox="1"/>
          <p:nvPr/>
        </p:nvSpPr>
        <p:spPr>
          <a:xfrm>
            <a:off x="6781800" y="838200"/>
            <a:ext cx="2362200" cy="646331"/>
          </a:xfrm>
          <a:prstGeom prst="rect">
            <a:avLst/>
          </a:prstGeom>
          <a:noFill/>
        </p:spPr>
        <p:txBody>
          <a:bodyPr wrap="square" rtlCol="0">
            <a:spAutoFit/>
          </a:bodyPr>
          <a:lstStyle/>
          <a:p>
            <a:r>
              <a:rPr lang="en-US" b="1" dirty="0" smtClean="0"/>
              <a:t>Sensory Neuron</a:t>
            </a:r>
          </a:p>
          <a:p>
            <a:r>
              <a:rPr lang="en-US" dirty="0" smtClean="0"/>
              <a:t>-You sense the touch</a:t>
            </a:r>
            <a:endParaRPr lang="en-US" dirty="0"/>
          </a:p>
        </p:txBody>
      </p:sp>
      <p:sp>
        <p:nvSpPr>
          <p:cNvPr id="14" name="TextBox 13"/>
          <p:cNvSpPr txBox="1"/>
          <p:nvPr/>
        </p:nvSpPr>
        <p:spPr>
          <a:xfrm>
            <a:off x="6705600" y="3124200"/>
            <a:ext cx="2438400" cy="1200329"/>
          </a:xfrm>
          <a:prstGeom prst="rect">
            <a:avLst/>
          </a:prstGeom>
          <a:noFill/>
        </p:spPr>
        <p:txBody>
          <a:bodyPr wrap="square" rtlCol="0">
            <a:spAutoFit/>
          </a:bodyPr>
          <a:lstStyle/>
          <a:p>
            <a:r>
              <a:rPr lang="en-US" b="1" dirty="0" smtClean="0"/>
              <a:t>Interneuron</a:t>
            </a:r>
          </a:p>
          <a:p>
            <a:r>
              <a:rPr lang="en-US" dirty="0" smtClean="0"/>
              <a:t>-The brain processes that you have been touched.</a:t>
            </a:r>
            <a:endParaRPr lang="en-US" dirty="0"/>
          </a:p>
        </p:txBody>
      </p:sp>
      <p:sp>
        <p:nvSpPr>
          <p:cNvPr id="15" name="TextBox 14"/>
          <p:cNvSpPr txBox="1"/>
          <p:nvPr/>
        </p:nvSpPr>
        <p:spPr>
          <a:xfrm>
            <a:off x="6705600" y="4495800"/>
            <a:ext cx="2438400" cy="1200329"/>
          </a:xfrm>
          <a:prstGeom prst="rect">
            <a:avLst/>
          </a:prstGeom>
          <a:noFill/>
        </p:spPr>
        <p:txBody>
          <a:bodyPr wrap="square" rtlCol="0">
            <a:spAutoFit/>
          </a:bodyPr>
          <a:lstStyle/>
          <a:p>
            <a:r>
              <a:rPr lang="en-US" b="1" dirty="0" smtClean="0"/>
              <a:t>Motor Neuron</a:t>
            </a:r>
          </a:p>
          <a:p>
            <a:r>
              <a:rPr lang="en-US" dirty="0" smtClean="0"/>
              <a:t>-You turn your head to see who touched your shoulder</a:t>
            </a:r>
            <a:endParaRPr lang="en-US"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18057</TotalTime>
  <Words>17799</Words>
  <Application>Microsoft Office PowerPoint</Application>
  <PresentationFormat>On-screen Show (4:3)</PresentationFormat>
  <Paragraphs>2570</Paragraphs>
  <Slides>364</Slides>
  <Notes>2</Notes>
  <HiddenSlides>0</HiddenSlides>
  <MMClips>7</MMClips>
  <ScaleCrop>false</ScaleCrop>
  <HeadingPairs>
    <vt:vector size="4" baseType="variant">
      <vt:variant>
        <vt:lpstr>Theme</vt:lpstr>
      </vt:variant>
      <vt:variant>
        <vt:i4>1</vt:i4>
      </vt:variant>
      <vt:variant>
        <vt:lpstr>Slide Titles</vt:lpstr>
      </vt:variant>
      <vt:variant>
        <vt:i4>364</vt:i4>
      </vt:variant>
    </vt:vector>
  </HeadingPairs>
  <TitlesOfParts>
    <vt:vector size="365" baseType="lpstr">
      <vt:lpstr>Office Theme</vt:lpstr>
      <vt:lpstr>Introduction to the Physiology Systems P. 1048 BB Directions:  Copy the 11 Body systems down in your Notebook. Write the Organ Systems of the Body and match the organ or functions to that system. Use the Internet or CH 34 – 39 in your biology book.   P. 61 NB</vt:lpstr>
      <vt:lpstr>Slide 2</vt:lpstr>
      <vt:lpstr>Slide 3</vt:lpstr>
      <vt:lpstr>Slide 4</vt:lpstr>
      <vt:lpstr>Agenda 5/13</vt:lpstr>
      <vt:lpstr>Skin: The Body’s Protection  34.1  5/12 Obj. TSW understand the role of the skin in providing nonspecific defenses against infection by discussing our warm up answers.  P.60 NB</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Slide 17</vt:lpstr>
      <vt:lpstr>Section 34.1 Summary – pages 893-898</vt:lpstr>
      <vt:lpstr>Skin injury and healing: burns</vt:lpstr>
      <vt:lpstr>Section 34.1 Summary – pages 893-898</vt:lpstr>
      <vt:lpstr>What has the greatest danger to a patient who has had damage to the skin?</vt:lpstr>
      <vt:lpstr>Zits/ Pimples</vt:lpstr>
      <vt:lpstr>Ways to keep skin healthy</vt:lpstr>
      <vt:lpstr>Slide 24</vt:lpstr>
      <vt:lpstr>Good Morning! 12/5/13</vt:lpstr>
      <vt:lpstr>Body Systems Poster Project:</vt:lpstr>
      <vt:lpstr>Slide 27</vt:lpstr>
      <vt:lpstr>Period 1</vt:lpstr>
      <vt:lpstr>Period 4</vt:lpstr>
      <vt:lpstr> On your poster include: Innerbody.com  </vt:lpstr>
      <vt:lpstr>Where to get your information?</vt:lpstr>
      <vt:lpstr>Slide 32</vt:lpstr>
      <vt:lpstr>Bones: The Body’s Support 34.2 12/06  Obj.: TSW learn how bone is formed and identify the structure and functions of the skeletal system by completing your warm up/ Physiology      Project. P.152NB</vt:lpstr>
      <vt:lpstr>Most missed questions on the ecology Benchmark</vt:lpstr>
      <vt:lpstr>Secondary succession</vt:lpstr>
      <vt:lpstr>Demographers find it difficult to make prediction about populations.</vt:lpstr>
      <vt:lpstr>Hypothesis</vt:lpstr>
      <vt:lpstr>No longer useful when it is converted to heat.</vt:lpstr>
      <vt:lpstr>Tuna population will decrease while seabirds will increase.</vt:lpstr>
      <vt:lpstr>100 calories</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2 Check</vt:lpstr>
      <vt:lpstr>Section 2 Check</vt:lpstr>
      <vt:lpstr>Section 2 Check</vt:lpstr>
      <vt:lpstr>Section 2 Check</vt:lpstr>
      <vt:lpstr>Section 2 Check</vt:lpstr>
      <vt:lpstr>Slide 62</vt:lpstr>
      <vt:lpstr>Skin Poster</vt:lpstr>
      <vt:lpstr>Immune System Poster – CH 18</vt:lpstr>
      <vt:lpstr>Slide 65</vt:lpstr>
      <vt:lpstr>Immune System Poster</vt:lpstr>
      <vt:lpstr>Skin Deep Basic Concepts 34.1</vt:lpstr>
      <vt:lpstr>Skin Deep Basic Concepts 34.1</vt:lpstr>
      <vt:lpstr>12/6 The Human Body Unit 10 CH 34.2 &amp; 34.3 Obj. TSW learn about the different parts of the body by doing a poster of each system and presenting it to the class. P. 62 NB</vt:lpstr>
      <vt:lpstr>Bones: The Body’s Foundation 34.2 12/6 Obj. TSW learn how bone is formed and identify the structure and functions of the skeletal system and compete putting Mr. Bones together. P.62 NB</vt:lpstr>
      <vt:lpstr>Slide 71</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Slide 79</vt:lpstr>
      <vt:lpstr>Bones 34.2 4/29 Obj. Stds. will learn how bone is formed and identify the structure and functions of the skeletal system. P.116 NB</vt:lpstr>
      <vt:lpstr>Digestive &amp; Endocrine Systems CH 35.1 &amp; 35.3 5/13 Obj. TSW identify &amp; explain the parts of the human digestive &amp; endocrine systems, then make a Booklet explaining in detail the two     systems. P.62 NB</vt:lpstr>
      <vt:lpstr>Slide 82</vt:lpstr>
      <vt:lpstr>Slide 83</vt:lpstr>
      <vt:lpstr>Slide 84</vt:lpstr>
      <vt:lpstr>#3. Adrenal Gland secretes adrenaline in times of stress and creates the Fight or Flight Response</vt:lpstr>
      <vt:lpstr>Problem Solving Lab 35.2 P. 928BB P. 67 NB</vt:lpstr>
      <vt:lpstr>Slide 87</vt:lpstr>
      <vt:lpstr>Mini Lab 35.1 p.927 BB</vt:lpstr>
      <vt:lpstr>Mini Lab 35.1 p.927 BB</vt:lpstr>
      <vt:lpstr>12/ 10  Homeostasis &amp; Endocrine System CH 35.3 Obj. TSW draw and describe a Negative Feedback System involving the Endocrine System.  P. 66 NB</vt:lpstr>
      <vt:lpstr>Digestive System Story Book  Use the Internet &amp; CH 35 P. 917 – 923 BB Due May 21st</vt:lpstr>
      <vt:lpstr>Physiology Project due Jan. 7th</vt:lpstr>
      <vt:lpstr>   12/11 Nervous System 36.1   Obj. TSW explain the roles of the sensory neurons, interneurons, and motor neurons in sensation, thought and response by doing a lab on reaction response.  P.68 NB  </vt:lpstr>
      <vt:lpstr>Section 36.1 Summary – pages 943 - 950</vt:lpstr>
      <vt:lpstr>Section 36.1 Summary – pages 943 - 950</vt:lpstr>
      <vt:lpstr>Section 36.1 Summary – pages 943 - 950</vt:lpstr>
      <vt:lpstr>Section 36.1 Summary – pages 943 - 950</vt:lpstr>
      <vt:lpstr>Section 36.1 Summary – pages 943 - 950</vt:lpstr>
      <vt:lpstr>Slide 99</vt:lpstr>
      <vt:lpstr>Slide 100</vt:lpstr>
      <vt:lpstr>Nerve Impulses &amp; Reflex Reactions 36.1 12/12 Obj. Stds. Will explain how an sensory, interneurons and motor neurons are involved in impulses, reflex reactions and the CNS &amp; PNS.  P. 70NB </vt:lpstr>
      <vt:lpstr>Slide 102</vt:lpstr>
      <vt:lpstr>Slide 103</vt:lpstr>
      <vt:lpstr>Mini Lab 36.1 Distractions &amp; reaction Time P. 948BB  P. 69NB</vt:lpstr>
      <vt:lpstr>Foldable: Digestive System p. 63NB</vt:lpstr>
      <vt:lpstr>Slide 106</vt:lpstr>
      <vt:lpstr>Section 1 Check</vt:lpstr>
      <vt:lpstr>Section 36.1 Summary – pages 943 - 950</vt:lpstr>
      <vt:lpstr>Section 36.1 Summary – pages 943 - 950</vt:lpstr>
      <vt:lpstr>Section 36.1 Summary – pages 943 - 950</vt:lpstr>
      <vt:lpstr>Section 36.1 Summary – pages 943 - 950</vt:lpstr>
      <vt:lpstr>Section 36.1 Summary – pages 943 - 950</vt:lpstr>
      <vt:lpstr>Slide 113</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12/13 Transmitting Electrochemical Impulses 36.1 Obj.:  TSW explain the function of the nervous system and the role of the neurons in transmitting electrochemical impulses by doing the Nervous system poster project. P.72NB</vt:lpstr>
      <vt:lpstr>Section 1 Check</vt:lpstr>
      <vt:lpstr>Section 3 Check</vt:lpstr>
      <vt:lpstr>The Effects of Drugs 36.3 4.3 Obj.: Stds. Will relate their understanding of neurons to how drugs effect neurotransmitters. p.98NB</vt:lpstr>
      <vt:lpstr>Chapter Summary – 36.3</vt:lpstr>
      <vt:lpstr>Chapter Assessment</vt:lpstr>
      <vt:lpstr>1/4 The Senses    Obj. Stds. Will explain examples of how the nervous system regulates communication between different parts of the body and the body’s interactions with the environment.  P.170NB</vt:lpstr>
      <vt:lpstr>Slide 128</vt:lpstr>
      <vt:lpstr>Section 36.2 Summary – pages 951 - 955</vt:lpstr>
      <vt:lpstr>Section 36.2 Summary – pages 951 - 955</vt:lpstr>
      <vt:lpstr>Section 36.2 Summary – pages 951 - 955</vt:lpstr>
      <vt:lpstr>Slide 132</vt:lpstr>
      <vt:lpstr>Section 36.1 Summary – pages 943 - 950</vt:lpstr>
      <vt:lpstr>Section 36.2 Summary – pages 951 - 955</vt:lpstr>
      <vt:lpstr>Section 36.1 Summary – pages 943 - 950</vt:lpstr>
      <vt:lpstr>Section 36.1 Summary – pages 943 - 950</vt:lpstr>
      <vt:lpstr>Section 36.1 Summary – pages 943 - 950</vt:lpstr>
      <vt:lpstr>12/ 16 Respiratory, Circulatory &amp; Excretory Systems  CH 37.1 – 37.3 Obj. TSW explain in your warm up how the respiratory, circulatory and excretory systems complement each other to maintain Homeostasis.   P. 74NB</vt:lpstr>
      <vt:lpstr>Slide 139</vt:lpstr>
      <vt:lpstr>How is an impulse transmitted? </vt:lpstr>
      <vt:lpstr>Nerve Impulse Poster p. 944, 949 BB</vt:lpstr>
      <vt:lpstr>Nerve Impulse Poster</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37.2 Summary – pages 975-984</vt:lpstr>
      <vt:lpstr>Section 37.2 Summary – pages 975-984</vt:lpstr>
      <vt:lpstr>Slide 154</vt:lpstr>
      <vt:lpstr>Problem Solving Lab 37.1</vt:lpstr>
      <vt:lpstr>12/17 The Circulatory System CH 37.2 Obj. TSW learn about the types and components of blood,  and the parts of the Circulatory system by doing an exercise activity. P. 76 NB </vt:lpstr>
      <vt:lpstr>Section 37.2 Summary – pages 975-984</vt:lpstr>
      <vt:lpstr>Section 37.2 Summary – pages 975-984</vt:lpstr>
      <vt:lpstr>Section 37.2 Summary – pages 975-984</vt:lpstr>
      <vt:lpstr>Section 37.2 Summary – pages 975-984</vt:lpstr>
      <vt:lpstr>Components of the Blood</vt:lpstr>
      <vt:lpstr>Blood Cells</vt:lpstr>
      <vt:lpstr>8 Different Blood Types</vt:lpstr>
      <vt:lpstr>Exercise Lab p. 75 NB</vt:lpstr>
      <vt:lpstr>Data Table &amp; Graph When do muscles fatigue?</vt:lpstr>
      <vt:lpstr>Exercise Lab</vt:lpstr>
      <vt:lpstr>Exercise Lab</vt:lpstr>
      <vt:lpstr>Questions to answer in the conclusion  Yes in addition to the one’s in the lab report.</vt:lpstr>
      <vt:lpstr>Chapter Summary – 37.3</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Exercise Lab</vt:lpstr>
      <vt:lpstr>Slide 182</vt:lpstr>
      <vt:lpstr>The Heart (front)</vt:lpstr>
      <vt:lpstr>Heart –Blood Flow</vt:lpstr>
      <vt:lpstr>The Heart worksheet</vt:lpstr>
      <vt:lpstr>12/18 The Excretory/ Urinary System Ch 37.3 Obj. TSW learn about the excretion of waste from the body after waste has been filtered out of the blood to maintain homeostasis.  P. 78 NB</vt:lpstr>
      <vt:lpstr>Organs involved in the Excretory System</vt:lpstr>
      <vt:lpstr>Renal Artery</vt:lpstr>
      <vt:lpstr>Inside the Artificial Kidney- Real world Bioapplications TSW understand diffusion and homeostasis to the function of a nephron &amp; the process of hemodialysis in an artificial kidney machine. </vt:lpstr>
      <vt:lpstr>The importance of Homeostasis in organisms.</vt:lpstr>
      <vt:lpstr>Dialysis Lab</vt:lpstr>
      <vt:lpstr>Defense Against Infectious Diseases  39.1 &amp; 39.2 1/06 TSW understand and explain the role of antibodies in the body’s response to a bacterial infection during the warm up.  P. 80NB</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Notebook</vt:lpstr>
      <vt:lpstr>Section 39.2 Summary – pages 1031-1041</vt:lpstr>
      <vt:lpstr>Section 39.2 Summary – pages 1031-1041</vt:lpstr>
      <vt:lpstr>Section 39.2 Summary – pages 1031-1041</vt:lpstr>
      <vt:lpstr>Section 39.2 Summary – pages 1031-1041</vt:lpstr>
      <vt:lpstr>Immune Responses 39.2 1/07 Obj. TSW compare and contrast Antibody Immunity and Cellular Immunity in their warm up and draw the parts of the immune system in the foldable. P.82NB</vt:lpstr>
      <vt:lpstr>Section 39.2 Summary – pages 1031-1041</vt:lpstr>
      <vt:lpstr>Section 39.2 Summary – pages 1031-1041</vt:lpstr>
      <vt:lpstr>Section 39.2 Summary – pages 1031-1041</vt:lpstr>
      <vt:lpstr>Foldable (87 NB) P. 1037BB</vt:lpstr>
      <vt:lpstr>Slide 224</vt:lpstr>
      <vt:lpstr>CM – Viruses &amp; Bacteria CH 18 Viral Reproductive Cycles</vt:lpstr>
      <vt:lpstr>Penicillin Treatment P. 167</vt:lpstr>
      <vt:lpstr>Penicillin Treatment</vt:lpstr>
      <vt:lpstr>Antibiotic Resistance CH 39.1 1/8 TSW develop an understanding of how Bacteria develop a resistance to antibiotics by completing a worksheet and class discussion. P. 84 NB</vt:lpstr>
      <vt:lpstr>How does Bacteria build a resistance to antibiotics? P. 84 NB</vt:lpstr>
      <vt:lpstr>Antibiotics and Bacteria Resistance P. 85 NB Directions: Read the Yellow piece of paper, use the graphs on the back to answer questions 1 – 8.</vt:lpstr>
      <vt:lpstr>p. 85 NB</vt:lpstr>
      <vt:lpstr>Slide 232</vt:lpstr>
      <vt:lpstr>Immune System CH 39 1/09 TSW demonstrate knowledge and comprehension of the immune, nervous, skeletal &amp; Integumentary body systems. P. 86NB</vt:lpstr>
      <vt:lpstr>Slide 234</vt:lpstr>
      <vt:lpstr>Antibody &amp; Cellular Immunity Basic Concepts 39.2 P. 169 NB </vt:lpstr>
      <vt:lpstr>Section 39.1 Summary – pages 1023-1030</vt:lpstr>
      <vt:lpstr>Section 39.1 Summary – pages 1023-1030</vt:lpstr>
      <vt:lpstr>Section 39.1 Summary – pages 1023-1030</vt:lpstr>
      <vt:lpstr>Section 39.1 Summary – pages 1023-1030</vt:lpstr>
      <vt:lpstr>Section 39.2 Summary – pages 1031-1041</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Passive &amp; Active Immunity 39.2 1/09 Obj. Stds. Will understand how a vaccine protects from disease and why an individual with AIDS has more difficulty fighting off a common virus during a lab activity. p.86NB</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Slide 255</vt:lpstr>
      <vt:lpstr>Slide 256</vt:lpstr>
      <vt:lpstr>Slide 257</vt:lpstr>
      <vt:lpstr>Bacteria vs. Viruses 18.1 &amp; 18.2, &amp; 39.1 5/24 Obj. Stds. Will understand the differences between bacteria &amp; viruses, involving growth &amp; replication, the body’s primary defense against the two infections &amp; an effective treatment of each. P.168NB</vt:lpstr>
      <vt:lpstr>Slide 259</vt:lpstr>
      <vt:lpstr>Immune System p.1031, 1037 – 1040 5/25 Obj. TSW explain how the human immune system responds to infection and disease. P.170 NB</vt:lpstr>
      <vt:lpstr>Standards Practice Countdown 12/14  Obj.  TSW demonstrate how easily viruses and other infectious diseases can be spread by participating in a classroom activity. P. 164</vt:lpstr>
      <vt:lpstr>Slide 262</vt:lpstr>
      <vt:lpstr>Section 18.1 Summary – pages 475-483</vt:lpstr>
      <vt:lpstr>Section 18.1 Summary – pages 475-483</vt:lpstr>
      <vt:lpstr>Section 18.1 Summary – pages 475-483</vt:lpstr>
      <vt:lpstr>Section 18.1 Summary – pages 475-483</vt:lpstr>
      <vt:lpstr>Section 18.1 Summary – pages 475-483</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Standards Practice Countdown 1/13  Obj.  TSW demonstrate how their knowledge and understanding of Physiology, specifically virus &amp; bacteria and how they cause diseases by doing their study guide. P. 90</vt:lpstr>
      <vt:lpstr>Physiology Exam Study Guide Answers P.95 NB NERVOUS SYSTEM – Chapter 36</vt:lpstr>
      <vt:lpstr>Slide 277</vt:lpstr>
      <vt:lpstr>ENDOCRINE SYSTEM – Ch 35 P. 175 NB </vt:lpstr>
      <vt:lpstr>RESPIRATION, CIRCULATION, EXCRETION – Ch. 37 P. 175 NB</vt:lpstr>
      <vt:lpstr>IMMUNE SYSTEM – Ch. 39 p. 175NB </vt:lpstr>
      <vt:lpstr>IMMUNE SYSTEM – Ch. 39 P. 175NB </vt:lpstr>
      <vt:lpstr>Standards Practice Countdown P. CA 27  (CH 36) 1/14  Obj.  TSW demonstrate how their knowledge and understanding of Physiology by having at least a 75% or better average on the physiology quiz. P. 92 NB</vt:lpstr>
      <vt:lpstr>Physiology Written Question</vt:lpstr>
      <vt:lpstr>What to study!!!!!!!!</vt:lpstr>
      <vt:lpstr>Physiology Exam Study Guide Answers P.95 NB NERVOUS SYSTEM – Chapter 36</vt:lpstr>
      <vt:lpstr>Physiology Exam Study Guide Answers P.95 NB NERVOUS SYSTEM – Chapter 36</vt:lpstr>
      <vt:lpstr>Physiology Exam Study Guide Answers Nervous System CH 36 P.95 NB</vt:lpstr>
      <vt:lpstr>NERVOUS SYSTEM – Chapter 36 p.95 NB </vt:lpstr>
      <vt:lpstr>IMMUNE SYSTEM – CH 39 P. 95NB</vt:lpstr>
      <vt:lpstr>IMMUNE SYSTEM – CH 39 P. 95NB</vt:lpstr>
      <vt:lpstr>ENDOCRINE SYSTEM – CH 35 P. 95 NB </vt:lpstr>
      <vt:lpstr>ENDOCRINE SYSTEM – CH 35 P. 95 NB </vt:lpstr>
      <vt:lpstr>RESPIRATION, CIRCULATION, EXCRETION – CH 37 P. 95 NB</vt:lpstr>
      <vt:lpstr>Digestive System CH 35 P. 95 NB</vt:lpstr>
      <vt:lpstr>Urinary/ Excretory System CH 37 P. 95NB</vt:lpstr>
      <vt:lpstr>1/10  The Endocrine System 35.3 &amp; 36.1 Obj. TSW understand and give examples of how feedback loops in the nervous and endocrine systems regulate conditions in the body by completing your warm up. P.88 NB</vt:lpstr>
      <vt:lpstr>Slide 297</vt:lpstr>
      <vt:lpstr>The Human Body WS P. 91NB </vt:lpstr>
      <vt:lpstr>The Human Body</vt:lpstr>
      <vt:lpstr>Slide 300</vt:lpstr>
      <vt:lpstr>The Human Body</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Check</vt:lpstr>
      <vt:lpstr>Section 35.3 Check</vt:lpstr>
      <vt:lpstr>Section 35.3 Check</vt:lpstr>
      <vt:lpstr>Section 35.3 Check</vt:lpstr>
      <vt:lpstr>Slide 329</vt:lpstr>
      <vt:lpstr>Human Body Systems</vt:lpstr>
      <vt:lpstr>Negative Feedback Systems</vt:lpstr>
      <vt:lpstr>The Digestive &amp; Endocrine Systems</vt:lpstr>
      <vt:lpstr>CH 35 The Digestive &amp; Endocrine Systems</vt:lpstr>
      <vt:lpstr>Regulation of Blood Glucose Concentration</vt:lpstr>
      <vt:lpstr>Slide 335</vt:lpstr>
      <vt:lpstr>Physiology Review CH 34 – 39 1/13 Obj. TSW explain how a reflex impulse is spread through the body &amp; identify blood type compatibility during our warm up.  P. 90 NB</vt:lpstr>
      <vt:lpstr>Review Most Frequently missed question on the Physiology quiz</vt:lpstr>
      <vt:lpstr>Safety Instructions for Dissection Yes, there will be a quiz today.</vt:lpstr>
      <vt:lpstr>Safety Quiz Write in complete sentences.</vt:lpstr>
      <vt:lpstr>Final Review 1/12 Obj. TSW explain details of the body systems in their warm up. P. 182NB</vt:lpstr>
      <vt:lpstr>Ecology Review for Final Obj. To review ecology to do well on the final. P. 92 NB</vt:lpstr>
      <vt:lpstr>Evolution Review for the Final Obj. TSW review Evolution to do well on the final. P. 94 NB</vt:lpstr>
      <vt:lpstr>Slide 343</vt:lpstr>
      <vt:lpstr>Slide 344</vt:lpstr>
      <vt:lpstr>Slide 345</vt:lpstr>
      <vt:lpstr>STDs: Sexually Transmitted Diseases</vt:lpstr>
      <vt:lpstr>Statistics</vt:lpstr>
      <vt:lpstr>STDs</vt:lpstr>
      <vt:lpstr>Herpes</vt:lpstr>
      <vt:lpstr>Herpes: Continued</vt:lpstr>
      <vt:lpstr>Slide 351</vt:lpstr>
      <vt:lpstr>Gonorrhea </vt:lpstr>
      <vt:lpstr>Gonorrhea </vt:lpstr>
      <vt:lpstr>Gonorrhea: Symptoms</vt:lpstr>
      <vt:lpstr>Slide 355</vt:lpstr>
      <vt:lpstr>Chlamydia </vt:lpstr>
      <vt:lpstr>Chlamydia </vt:lpstr>
      <vt:lpstr>Chlamydia </vt:lpstr>
      <vt:lpstr>Slide 359</vt:lpstr>
      <vt:lpstr>Syphilis </vt:lpstr>
      <vt:lpstr>Slide 361</vt:lpstr>
      <vt:lpstr>Slide 362</vt:lpstr>
      <vt:lpstr>HPV</vt:lpstr>
      <vt:lpstr>HPV</vt:lpstr>
    </vt:vector>
  </TitlesOfParts>
  <Company>Washington Unified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The Body’s Protection 3/16n  Obj. Stds. Will understand the role of the skin in providing nonspecific defenses against infection.  P.78 NB</dc:title>
  <dc:creator>Administrator</dc:creator>
  <cp:lastModifiedBy>WUSD</cp:lastModifiedBy>
  <cp:revision>1290</cp:revision>
  <dcterms:created xsi:type="dcterms:W3CDTF">2009-03-16T13:49:35Z</dcterms:created>
  <dcterms:modified xsi:type="dcterms:W3CDTF">2014-05-13T20:03:13Z</dcterms:modified>
</cp:coreProperties>
</file>