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84"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259" r:id="rId30"/>
    <p:sldId id="275" r:id="rId31"/>
    <p:sldId id="273" r:id="rId32"/>
    <p:sldId id="274" r:id="rId33"/>
    <p:sldId id="268" r:id="rId34"/>
    <p:sldId id="320" r:id="rId35"/>
    <p:sldId id="321" r:id="rId36"/>
    <p:sldId id="283" r:id="rId37"/>
    <p:sldId id="276" r:id="rId38"/>
    <p:sldId id="317" r:id="rId39"/>
    <p:sldId id="318" r:id="rId40"/>
    <p:sldId id="326" r:id="rId41"/>
    <p:sldId id="327" r:id="rId42"/>
    <p:sldId id="328" r:id="rId43"/>
    <p:sldId id="329" r:id="rId44"/>
    <p:sldId id="331" r:id="rId45"/>
    <p:sldId id="330" r:id="rId46"/>
    <p:sldId id="332" r:id="rId47"/>
    <p:sldId id="333" r:id="rId48"/>
    <p:sldId id="334" r:id="rId49"/>
    <p:sldId id="335" r:id="rId50"/>
    <p:sldId id="336" r:id="rId51"/>
    <p:sldId id="337" r:id="rId52"/>
    <p:sldId id="338" r:id="rId53"/>
    <p:sldId id="339" r:id="rId54"/>
    <p:sldId id="340" r:id="rId55"/>
    <p:sldId id="341"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82" r:id="rId71"/>
    <p:sldId id="358" r:id="rId72"/>
    <p:sldId id="383" r:id="rId73"/>
    <p:sldId id="395" r:id="rId74"/>
    <p:sldId id="365" r:id="rId75"/>
    <p:sldId id="375" r:id="rId76"/>
    <p:sldId id="386" r:id="rId77"/>
    <p:sldId id="385" r:id="rId78"/>
    <p:sldId id="387" r:id="rId79"/>
    <p:sldId id="388" r:id="rId80"/>
    <p:sldId id="367" r:id="rId81"/>
    <p:sldId id="366" r:id="rId82"/>
    <p:sldId id="384" r:id="rId83"/>
    <p:sldId id="359" r:id="rId84"/>
    <p:sldId id="360" r:id="rId85"/>
    <p:sldId id="361" r:id="rId86"/>
    <p:sldId id="362" r:id="rId87"/>
    <p:sldId id="363" r:id="rId88"/>
    <p:sldId id="376" r:id="rId89"/>
    <p:sldId id="377" r:id="rId90"/>
    <p:sldId id="378" r:id="rId91"/>
    <p:sldId id="364" r:id="rId92"/>
    <p:sldId id="368" r:id="rId93"/>
    <p:sldId id="369" r:id="rId94"/>
    <p:sldId id="370" r:id="rId95"/>
    <p:sldId id="371" r:id="rId96"/>
    <p:sldId id="372" r:id="rId97"/>
    <p:sldId id="373" r:id="rId98"/>
    <p:sldId id="374" r:id="rId9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5" d="100"/>
          <a:sy n="65" d="100"/>
        </p:scale>
        <p:origin x="84" y="2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21" cy="466168"/>
          </a:xfrm>
          <a:prstGeom prst="rect">
            <a:avLst/>
          </a:prstGeom>
        </p:spPr>
        <p:txBody>
          <a:bodyPr vert="horz" lIns="91312" tIns="45656" rIns="91312" bIns="45656" rtlCol="0"/>
          <a:lstStyle>
            <a:lvl1pPr algn="l">
              <a:defRPr sz="1200"/>
            </a:lvl1pPr>
          </a:lstStyle>
          <a:p>
            <a:endParaRPr lang="en-US"/>
          </a:p>
        </p:txBody>
      </p:sp>
      <p:sp>
        <p:nvSpPr>
          <p:cNvPr id="3" name="Date Placeholder 2"/>
          <p:cNvSpPr>
            <a:spLocks noGrp="1"/>
          </p:cNvSpPr>
          <p:nvPr>
            <p:ph type="dt" idx="1"/>
          </p:nvPr>
        </p:nvSpPr>
        <p:spPr>
          <a:xfrm>
            <a:off x="3970395" y="0"/>
            <a:ext cx="3038420" cy="466168"/>
          </a:xfrm>
          <a:prstGeom prst="rect">
            <a:avLst/>
          </a:prstGeom>
        </p:spPr>
        <p:txBody>
          <a:bodyPr vert="horz" lIns="91312" tIns="45656" rIns="91312" bIns="45656" rtlCol="0"/>
          <a:lstStyle>
            <a:lvl1pPr algn="r">
              <a:defRPr sz="1200"/>
            </a:lvl1pPr>
          </a:lstStyle>
          <a:p>
            <a:fld id="{EEC4201C-C605-40CC-AD70-E874EB42636C}" type="datetimeFigureOut">
              <a:rPr lang="en-US" smtClean="0"/>
              <a:t>2/26/2017</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312" tIns="45656" rIns="91312" bIns="45656" rtlCol="0" anchor="ctr"/>
          <a:lstStyle/>
          <a:p>
            <a:endParaRPr lang="en-US"/>
          </a:p>
        </p:txBody>
      </p:sp>
      <p:sp>
        <p:nvSpPr>
          <p:cNvPr id="5" name="Notes Placeholder 4"/>
          <p:cNvSpPr>
            <a:spLocks noGrp="1"/>
          </p:cNvSpPr>
          <p:nvPr>
            <p:ph type="body" sz="quarter" idx="3"/>
          </p:nvPr>
        </p:nvSpPr>
        <p:spPr>
          <a:xfrm>
            <a:off x="700565" y="4474576"/>
            <a:ext cx="5609271" cy="3659575"/>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233"/>
            <a:ext cx="3038421" cy="466168"/>
          </a:xfrm>
          <a:prstGeom prst="rect">
            <a:avLst/>
          </a:prstGeom>
        </p:spPr>
        <p:txBody>
          <a:bodyPr vert="horz" lIns="91312" tIns="45656" rIns="91312" bIns="45656" rtlCol="0" anchor="b"/>
          <a:lstStyle>
            <a:lvl1pPr algn="l">
              <a:defRPr sz="1200"/>
            </a:lvl1pPr>
          </a:lstStyle>
          <a:p>
            <a:endParaRPr lang="en-US"/>
          </a:p>
        </p:txBody>
      </p:sp>
      <p:sp>
        <p:nvSpPr>
          <p:cNvPr id="7" name="Slide Number Placeholder 6"/>
          <p:cNvSpPr>
            <a:spLocks noGrp="1"/>
          </p:cNvSpPr>
          <p:nvPr>
            <p:ph type="sldNum" sz="quarter" idx="5"/>
          </p:nvPr>
        </p:nvSpPr>
        <p:spPr>
          <a:xfrm>
            <a:off x="3970395" y="8830233"/>
            <a:ext cx="3038420" cy="466168"/>
          </a:xfrm>
          <a:prstGeom prst="rect">
            <a:avLst/>
          </a:prstGeom>
        </p:spPr>
        <p:txBody>
          <a:bodyPr vert="horz" lIns="91312" tIns="45656" rIns="91312" bIns="45656" rtlCol="0" anchor="b"/>
          <a:lstStyle>
            <a:lvl1pPr algn="r">
              <a:defRPr sz="1200"/>
            </a:lvl1pPr>
          </a:lstStyle>
          <a:p>
            <a:fld id="{9633399C-9038-4A4B-AFC1-4110D475A5F4}" type="slidenum">
              <a:rPr lang="en-US" smtClean="0"/>
              <a:t>‹#›</a:t>
            </a:fld>
            <a:endParaRPr lang="en-US"/>
          </a:p>
        </p:txBody>
      </p:sp>
    </p:spTree>
    <p:extLst>
      <p:ext uri="{BB962C8B-B14F-4D97-AF65-F5344CB8AC3E}">
        <p14:creationId xmlns:p14="http://schemas.microsoft.com/office/powerpoint/2010/main" val="84653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49</a:t>
            </a:fld>
            <a:endParaRPr lang="en-US"/>
          </a:p>
        </p:txBody>
      </p:sp>
    </p:spTree>
    <p:extLst>
      <p:ext uri="{BB962C8B-B14F-4D97-AF65-F5344CB8AC3E}">
        <p14:creationId xmlns:p14="http://schemas.microsoft.com/office/powerpoint/2010/main" val="320799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50</a:t>
            </a:fld>
            <a:endParaRPr lang="en-US"/>
          </a:p>
        </p:txBody>
      </p:sp>
    </p:spTree>
    <p:extLst>
      <p:ext uri="{BB962C8B-B14F-4D97-AF65-F5344CB8AC3E}">
        <p14:creationId xmlns:p14="http://schemas.microsoft.com/office/powerpoint/2010/main" val="257872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BC0356-A39A-4DDA-96BC-73991CF7E06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279865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C0356-A39A-4DDA-96BC-73991CF7E06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279639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C0356-A39A-4DDA-96BC-73991CF7E06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26745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16BFB2CE-7C04-4111-BFC0-974D75F8F9CC}" type="slidenum">
              <a:rPr lang="en-US"/>
              <a:pPr/>
              <a:t>‹#›</a:t>
            </a:fld>
            <a:endParaRPr lang="en-US"/>
          </a:p>
        </p:txBody>
      </p:sp>
    </p:spTree>
    <p:extLst>
      <p:ext uri="{BB962C8B-B14F-4D97-AF65-F5344CB8AC3E}">
        <p14:creationId xmlns:p14="http://schemas.microsoft.com/office/powerpoint/2010/main" val="224262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C0356-A39A-4DDA-96BC-73991CF7E06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40732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BC0356-A39A-4DDA-96BC-73991CF7E06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43167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BC0356-A39A-4DDA-96BC-73991CF7E06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100734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BC0356-A39A-4DDA-96BC-73991CF7E06F}" type="datetimeFigureOut">
              <a:rPr lang="en-US" smtClean="0"/>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271357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BC0356-A39A-4DDA-96BC-73991CF7E06F}" type="datetimeFigureOut">
              <a:rPr lang="en-US" smtClean="0"/>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97714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C0356-A39A-4DDA-96BC-73991CF7E06F}" type="datetimeFigureOut">
              <a:rPr lang="en-US" smtClean="0"/>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135059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C0356-A39A-4DDA-96BC-73991CF7E06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179725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C0356-A39A-4DDA-96BC-73991CF7E06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E170F-A024-4668-891E-9B420E8AB4FC}" type="slidenum">
              <a:rPr lang="en-US" smtClean="0"/>
              <a:t>‹#›</a:t>
            </a:fld>
            <a:endParaRPr lang="en-US"/>
          </a:p>
        </p:txBody>
      </p:sp>
    </p:spTree>
    <p:extLst>
      <p:ext uri="{BB962C8B-B14F-4D97-AF65-F5344CB8AC3E}">
        <p14:creationId xmlns:p14="http://schemas.microsoft.com/office/powerpoint/2010/main" val="135133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C0356-A39A-4DDA-96BC-73991CF7E06F}" type="datetimeFigureOut">
              <a:rPr lang="en-US" smtClean="0"/>
              <a:t>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E170F-A024-4668-891E-9B420E8AB4FC}" type="slidenum">
              <a:rPr lang="en-US" smtClean="0"/>
              <a:t>‹#›</a:t>
            </a:fld>
            <a:endParaRPr lang="en-US"/>
          </a:p>
        </p:txBody>
      </p:sp>
    </p:spTree>
    <p:extLst>
      <p:ext uri="{BB962C8B-B14F-4D97-AF65-F5344CB8AC3E}">
        <p14:creationId xmlns:p14="http://schemas.microsoft.com/office/powerpoint/2010/main" val="352649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2.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3.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4.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file:///\\Hvf-work\Education\Edu3\BDOL%20Interactive%20Chalkboard\BDOL%20IC%2008\8-1-GB4FARI.AVI"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18.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file:///\\Hvf-work\Education\Edu3\BDOL%20Interactive%20Chalkboard\BDOL%20IC%2008\8-1-GB4FARH.AVI"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18.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5.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6.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jpe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18.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8.xml"/><Relationship Id="rId7" Type="http://schemas.openxmlformats.org/officeDocument/2006/relationships/image" Target="../media/image7.png"/><Relationship Id="rId12"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6.jpe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RESOURCES.pp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jpeg"/><Relationship Id="rId3"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slide" Target="slide18.xml"/><Relationship Id="rId10" Type="http://schemas.openxmlformats.org/officeDocument/2006/relationships/hyperlink" Target="RESOURCES.ppt" TargetMode="External"/><Relationship Id="rId4"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8.xml"/><Relationship Id="rId7" Type="http://schemas.openxmlformats.org/officeDocument/2006/relationships/image" Target="../media/image7.png"/><Relationship Id="rId12"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6.jpe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RESOURCES.ppt"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slide" Target="slide18.xml"/><Relationship Id="rId9" Type="http://schemas.openxmlformats.org/officeDocument/2006/relationships/hyperlink" Target="RESOURCES.pp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8.jpeg"/><Relationship Id="rId5" Type="http://schemas.openxmlformats.org/officeDocument/2006/relationships/image" Target="../media/image9.png"/><Relationship Id="rId10" Type="http://schemas.openxmlformats.org/officeDocument/2006/relationships/image" Target="../media/image27.jpeg"/><Relationship Id="rId4" Type="http://schemas.openxmlformats.org/officeDocument/2006/relationships/slide" Target="slide18.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8.jpeg"/><Relationship Id="rId5" Type="http://schemas.openxmlformats.org/officeDocument/2006/relationships/image" Target="../media/image9.png"/><Relationship Id="rId10" Type="http://schemas.openxmlformats.org/officeDocument/2006/relationships/image" Target="../media/image27.jpeg"/><Relationship Id="rId4" Type="http://schemas.openxmlformats.org/officeDocument/2006/relationships/slide" Target="slide18.xml"/><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8.jpeg"/><Relationship Id="rId5" Type="http://schemas.openxmlformats.org/officeDocument/2006/relationships/image" Target="../media/image9.png"/><Relationship Id="rId10" Type="http://schemas.openxmlformats.org/officeDocument/2006/relationships/image" Target="../media/image27.jpeg"/><Relationship Id="rId4" Type="http://schemas.openxmlformats.org/officeDocument/2006/relationships/slide" Target="slide18.xml"/><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hyperlink" Target="cellsalive.com" TargetMode="External"/><Relationship Id="rId3" Type="http://schemas.openxmlformats.org/officeDocument/2006/relationships/hyperlink" Target="http://www.youtube.com/watch?v=cL9Wu2kWwSY" TargetMode="External"/><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6.jpe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slide" Target="slide23.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35.png"/><Relationship Id="rId12" Type="http://schemas.openxmlformats.org/officeDocument/2006/relationships/image" Target="../media/image38.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7.jpe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slide" Target="slide23.xml"/></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40.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9.jpeg"/><Relationship Id="rId5" Type="http://schemas.openxmlformats.org/officeDocument/2006/relationships/image" Target="../media/image9.png"/><Relationship Id="rId10" Type="http://schemas.openxmlformats.org/officeDocument/2006/relationships/image" Target="../media/image38.jpeg"/><Relationship Id="rId4" Type="http://schemas.openxmlformats.org/officeDocument/2006/relationships/slide" Target="slide2.xml"/><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46.jpeg"/><Relationship Id="rId5" Type="http://schemas.openxmlformats.org/officeDocument/2006/relationships/slide" Target="slide2.xml"/><Relationship Id="rId10"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cellsalive.com" TargetMode="Externa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youtube.com/watch?v=2xNwZCk2CH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hyperlink" Target="http://app.discoveryeducation.com/search?Ntt=cellular+respiration" TargetMode="External"/><Relationship Id="rId2" Type="http://schemas.openxmlformats.org/officeDocument/2006/relationships/hyperlink" Target="http://app.discoveryeducation.com/search?Ntt=photosynthesis&amp;N=18343&amp;N=4294949582"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www.google.com/url?sa=i&amp;rct=j&amp;q=stomata&amp;source=images&amp;cd=&amp;cad=rja&amp;docid=RRDYL-pamF7uOM&amp;tbnid=cBlbYPH2LqT1KM:&amp;ved=0CAUQjRw&amp;url=http://www.imagejuicy.com/images/plants/r/rhoeo/2/&amp;ei=UfYtUvCCIsOFiALp1oCoCg&amp;bvm=bv.51773540,d.cGE&amp;psig=AFQjCNES2fScRD9Hyrt5clnZ7mfK7RYIsA&amp;ust=137883025156198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google.com/url?sa=i&amp;rct=j&amp;q=endothermic%20reaction%20graph&amp;source=images&amp;cd=&amp;cad=rja&amp;docid=w8KTDhiD5vSvuM&amp;tbnid=_jiz_uwMvVgdkM:&amp;ved=0CAUQjRw&amp;url=http://www.kentchemistry.com/links/Kinetics/PEDiagrams.htm&amp;ei=cfbzUvTNBM7soAT61IDwBA&amp;bvm=bv.60983673,d.cGU&amp;psig=AFQjCNGXq0qRK3VG7-rLLLyzwQMHSV8qVw&amp;ust=139180644800682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sa=i&amp;rct=j&amp;q=exothermic+reaction&amp;source=images&amp;cd=&amp;cad=rja&amp;docid=Q-4FrxBZ9FujQM&amp;tbnid=5B5gs6i1jEuhUM:&amp;ved=0CAUQjRw&amp;url=http://www.gcsescience.com/rc24-energy-level-diagram.htm&amp;ei=3vXzUonvIc31oASBpIL4CQ&amp;bvm=bv.60983673,d.cGU&amp;psig=AFQjCNFBJSNLBtDSv5BhsgbeFTR-DUAD1w&amp;ust=139180630042564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cellsalive.com" TargetMode="External"/><Relationship Id="rId1" Type="http://schemas.openxmlformats.org/officeDocument/2006/relationships/slideLayout" Target="../slideLayouts/slideLayout5.xml"/><Relationship Id="rId5" Type="http://schemas.openxmlformats.org/officeDocument/2006/relationships/image" Target="../media/image58.gif"/><Relationship Id="rId4" Type="http://schemas.openxmlformats.org/officeDocument/2006/relationships/hyperlink" Target="http://www.google.com/url?sa=i&amp;rct=j&amp;q=light+energy&amp;source=images&amp;cd=&amp;cad=rja&amp;docid=aoim8rBScBMNOM&amp;tbnid=PJ16jyEvGLp-hM:&amp;ved=0CAUQjRw&amp;url=http://dnr.louisiana.gov/assets/TAD/education/ECEP/sources/b/b.htm&amp;ei=f98sUomhLOakiQKtxYDgBA&amp;bvm=bv.51773540,d.cGE&amp;psig=AFQjCNH4CxHpycCtZdyoZJJ22EhHz9XnLw&amp;ust=1378758893479596" TargetMode="External"/></Relationships>
</file>

<file path=ppt/slides/_rels/slide4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60.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59.jpeg"/><Relationship Id="rId5" Type="http://schemas.openxmlformats.org/officeDocument/2006/relationships/image" Target="../media/image9.png"/><Relationship Id="rId10" Type="http://schemas.openxmlformats.org/officeDocument/2006/relationships/image" Target="../media/image38.jpeg"/><Relationship Id="rId4" Type="http://schemas.openxmlformats.org/officeDocument/2006/relationships/slide" Target="slide2.xml"/><Relationship Id="rId9" Type="http://schemas.openxmlformats.org/officeDocument/2006/relationships/image" Target="../media/image11.png"/></Relationships>
</file>

<file path=ppt/slides/_rels/slide4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63.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62.jpeg"/><Relationship Id="rId5" Type="http://schemas.openxmlformats.org/officeDocument/2006/relationships/image" Target="../media/image9.png"/><Relationship Id="rId10" Type="http://schemas.openxmlformats.org/officeDocument/2006/relationships/image" Target="../media/image61.jpeg"/><Relationship Id="rId4" Type="http://schemas.openxmlformats.org/officeDocument/2006/relationships/slide" Target="slide18.xml"/><Relationship Id="rId9"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1.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4.emf"/></Relationships>
</file>

<file path=ppt/slides/_rels/slide51.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audio" Target="../media/audio7.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63.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62.jpeg"/><Relationship Id="rId5" Type="http://schemas.openxmlformats.org/officeDocument/2006/relationships/image" Target="../media/image9.png"/><Relationship Id="rId15" Type="http://schemas.openxmlformats.org/officeDocument/2006/relationships/audio" Target="../media/audio8.wav"/><Relationship Id="rId10" Type="http://schemas.openxmlformats.org/officeDocument/2006/relationships/image" Target="../media/image61.jpeg"/><Relationship Id="rId4" Type="http://schemas.openxmlformats.org/officeDocument/2006/relationships/slide" Target="slide18.xml"/><Relationship Id="rId9" Type="http://schemas.openxmlformats.org/officeDocument/2006/relationships/image" Target="../media/image12.png"/><Relationship Id="rId14" Type="http://schemas.openxmlformats.org/officeDocument/2006/relationships/image" Target="../media/image16.png"/></Relationships>
</file>

<file path=ppt/slides/_rels/slide5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67.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59.jpeg"/><Relationship Id="rId5" Type="http://schemas.openxmlformats.org/officeDocument/2006/relationships/image" Target="../media/image9.png"/><Relationship Id="rId10" Type="http://schemas.openxmlformats.org/officeDocument/2006/relationships/image" Target="../media/image38.jpeg"/><Relationship Id="rId4" Type="http://schemas.openxmlformats.org/officeDocument/2006/relationships/slide" Target="slide2.xml"/><Relationship Id="rId9"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google.com/url?sa=i&amp;rct=j&amp;q=stomata&amp;source=images&amp;cd=&amp;cad=rja&amp;docid=7pB5rellK_hUoM&amp;tbnid=38001Ob8d2R7gM:&amp;ved=0CAUQjRw&amp;url=http://www.psmicrographs.co.uk/lavender-leaf-stomata/science-image/80200158&amp;ei=MvYtUq2nMoSLjALBv4H4Cw&amp;bvm=bv.51773540,d.cGE&amp;psig=AFQjCNES2fScRD9Hyrt5clnZ7mfK7RYIsA&amp;ust=137883025156198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69.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59.jpeg"/><Relationship Id="rId5" Type="http://schemas.openxmlformats.org/officeDocument/2006/relationships/image" Target="../media/image9.png"/><Relationship Id="rId10" Type="http://schemas.openxmlformats.org/officeDocument/2006/relationships/image" Target="../media/image38.jpeg"/><Relationship Id="rId4" Type="http://schemas.openxmlformats.org/officeDocument/2006/relationships/slide" Target="slide2.xml"/><Relationship Id="rId9" Type="http://schemas.openxmlformats.org/officeDocument/2006/relationships/image" Target="../media/image11.png"/></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8.xml"/><Relationship Id="rId7" Type="http://schemas.openxmlformats.org/officeDocument/2006/relationships/image" Target="../media/image7.png"/><Relationship Id="rId12"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62.jpe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RESOURCES.ppt"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8.xml"/><Relationship Id="rId7" Type="http://schemas.openxmlformats.org/officeDocument/2006/relationships/image" Target="../media/image7.png"/><Relationship Id="rId12"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62.jpe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RESOURCES.ppt"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7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59.jpe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slide" Target="slide33.xml"/></Relationships>
</file>

<file path=ppt/slides/_rels/slide6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7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59.jpe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slide" Target="slide33.xml"/></Relationships>
</file>

<file path=ppt/slides/_rels/slide6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7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59.jpe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slide" Target="slide33.xml"/></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4.jpe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59.jpeg"/><Relationship Id="rId2" Type="http://schemas.openxmlformats.org/officeDocument/2006/relationships/image" Target="../media/image72.jpeg"/><Relationship Id="rId16"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73.png"/><Relationship Id="rId5" Type="http://schemas.openxmlformats.org/officeDocument/2006/relationships/image" Target="../media/image9.png"/><Relationship Id="rId15" Type="http://schemas.openxmlformats.org/officeDocument/2006/relationships/image" Target="../media/image76.jpeg"/><Relationship Id="rId10" Type="http://schemas.openxmlformats.org/officeDocument/2006/relationships/image" Target="../media/image12.png"/><Relationship Id="rId4" Type="http://schemas.openxmlformats.org/officeDocument/2006/relationships/slide" Target="slide18.xml"/><Relationship Id="rId9" Type="http://schemas.openxmlformats.org/officeDocument/2006/relationships/hyperlink" Target="RESOURCES.ppt" TargetMode="External"/><Relationship Id="rId14" Type="http://schemas.openxmlformats.org/officeDocument/2006/relationships/image" Target="../media/image75.jpeg"/></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59.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slide" Target="slide18.xml"/><Relationship Id="rId9" Type="http://schemas.openxmlformats.org/officeDocument/2006/relationships/hyperlink" Target="RESOURCES.pp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18.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science.pppst.com/biology.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77.jpeg"/><Relationship Id="rId5" Type="http://schemas.openxmlformats.org/officeDocument/2006/relationships/image" Target="../media/image9.png"/><Relationship Id="rId10" Type="http://schemas.openxmlformats.org/officeDocument/2006/relationships/image" Target="../media/image81.jpeg"/><Relationship Id="rId4" Type="http://schemas.openxmlformats.org/officeDocument/2006/relationships/slide" Target="slide2.xml"/><Relationship Id="rId9"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77.jpeg"/><Relationship Id="rId1" Type="http://schemas.openxmlformats.org/officeDocument/2006/relationships/slideLayout" Target="../slideLayouts/slideLayout12.xml"/><Relationship Id="rId5" Type="http://schemas.openxmlformats.org/officeDocument/2006/relationships/image" Target="../media/image84.gif"/><Relationship Id="rId4" Type="http://schemas.openxmlformats.org/officeDocument/2006/relationships/image" Target="../media/image8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slide" Target="slide18.xml"/><Relationship Id="rId9" Type="http://schemas.openxmlformats.org/officeDocument/2006/relationships/image" Target="../media/image12.png"/></Relationships>
</file>

<file path=ppt/slides/_rels/slide8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1.jpeg"/><Relationship Id="rId3" Type="http://schemas.openxmlformats.org/officeDocument/2006/relationships/hyperlink" Target="https://video.search.yahoo.com/video/play;_ylt=A2KIo9a_MtNWbnAAVHw0nIlQ;_ylu=X3oDMTByZ2N0cmxpBHNlYwNzcgRzbGsDdmlkBHZ0aWQDBGdwb3MDMg--?p=Photosynthesis&amp;vid=99a5179e08e7fa4926714ea602865f98&amp;turl=http://tse3.mm.bing.net/th?id%3DOVP.V734fd7dc7fd5e31e97d799fb974a2570%26pid%3D15.1%26h%3D187%26w%3D300%26c%3D7%26rs%3D1&amp;rurl=https://www.youtube.com/watch?v%3Dg78utcLQrJ4&amp;tit=Photosynthesis&amp;c=1&amp;h=187&amp;w=300&amp;l=747&amp;sigr=11bgo96ho&amp;sigt=10ebko7ti&amp;sigi=1312up9fa&amp;age=1333510364&amp;fr2=p:s,v:v&amp;fr=yhs-iry-fullyhosted_003&amp;hsimp=yhs-fullyhosted_003&amp;hspart=iry&amp;type=wncy_instlmtrx_16_02&amp;tt=b" TargetMode="External"/><Relationship Id="rId7" Type="http://schemas.openxmlformats.org/officeDocument/2006/relationships/slide" Target="slide18.xml"/><Relationship Id="rId12" Type="http://schemas.openxmlformats.org/officeDocument/2006/relationships/image" Target="../media/image12.png"/><Relationship Id="rId2" Type="http://schemas.openxmlformats.org/officeDocument/2006/relationships/image" Target="../media/image85.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hyperlink" Target="RESOURCES.ppt" TargetMode="External"/><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hyperlink" Target="https://video.search.yahoo.com/video/play;_ylt=A2KIo9StNNNWJWoAD6I0nIlQ;_ylu=X3oDMTByZ2N0cmxpBHNlYwNzcgRzbGsDdmlkBHZ0aWQDBGdwb3MDMg--?p=cellular+respiration&amp;vid=5cb409932ef5bd7db476713cb0822c9c&amp;turl=http://tse2.mm.bing.net/th?id%3DOVP.V5d74f45f752eac55a4f5bd1b24c2603c%26pid%3D15.1%26h%3D187%26w%3D300%26c%3D7%26rs%3D1&amp;rurl=https://www.youtube.com/watch?v%3DGh2P5CmCC0M&amp;tit=Cellular+Respiration&amp;c=1&amp;h=187&amp;w=300&amp;l=854&amp;sigr=11bc5e1lg&amp;sigt=10kskd75s&amp;sigi=131u8ksuh&amp;age=1333544023&amp;fr2=p:s,v:v&amp;fr=yhs-iry-fullyhosted_003&amp;hsimp=yhs-fullyhosted_003&amp;hspart=iry&amp;type=wncy_instlmtrx_16_02&amp;tt=b" TargetMode="External"/><Relationship Id="rId9" Type="http://schemas.openxmlformats.org/officeDocument/2006/relationships/image" Target="../media/image10.png"/><Relationship Id="rId14" Type="http://schemas.openxmlformats.org/officeDocument/2006/relationships/image" Target="../media/image8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player.discoveryeducation.com/index.cfm?guidAssetId=97f84673-df0f-4d40-95ba-0ab8c33f0799"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18.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RESOURCES.ppt"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8.xml"/><Relationship Id="rId7" Type="http://schemas.openxmlformats.org/officeDocument/2006/relationships/hyperlink" Target="RESOURCES.ppt" TargetMode="External"/><Relationship Id="rId12"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87.jpeg"/><Relationship Id="rId5" Type="http://schemas.openxmlformats.org/officeDocument/2006/relationships/image" Target="../media/image10.png"/><Relationship Id="rId10" Type="http://schemas.openxmlformats.org/officeDocument/2006/relationships/image" Target="../media/image86.jpeg"/><Relationship Id="rId4" Type="http://schemas.openxmlformats.org/officeDocument/2006/relationships/image" Target="../media/image9.png"/><Relationship Id="rId9" Type="http://schemas.openxmlformats.org/officeDocument/2006/relationships/image" Target="../media/image81.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slide" Target="slide33.xml"/><Relationship Id="rId12" Type="http://schemas.openxmlformats.org/officeDocument/2006/relationships/image" Target="../media/image77.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81.jpe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Cells </a:t>
            </a:r>
            <a:br>
              <a:rPr lang="en-US" dirty="0" smtClean="0"/>
            </a:br>
            <a:r>
              <a:rPr lang="en-US" dirty="0" smtClean="0"/>
              <a:t> Plasma Membrane &amp; Organelles, Structure of DNA</a:t>
            </a:r>
            <a:endParaRPr lang="en-US" dirty="0"/>
          </a:p>
        </p:txBody>
      </p:sp>
      <p:sp>
        <p:nvSpPr>
          <p:cNvPr id="3" name="Subtitle 2"/>
          <p:cNvSpPr>
            <a:spLocks noGrp="1"/>
          </p:cNvSpPr>
          <p:nvPr>
            <p:ph type="subTitle" idx="1"/>
          </p:nvPr>
        </p:nvSpPr>
        <p:spPr>
          <a:xfrm>
            <a:off x="1524000" y="3640675"/>
            <a:ext cx="9144000" cy="1655762"/>
          </a:xfrm>
        </p:spPr>
        <p:txBody>
          <a:bodyPr/>
          <a:lstStyle/>
          <a:p>
            <a:r>
              <a:rPr lang="en-US" dirty="0" smtClean="0"/>
              <a:t>Week </a:t>
            </a:r>
            <a:r>
              <a:rPr lang="en-US" dirty="0" smtClean="0"/>
              <a:t>7</a:t>
            </a:r>
            <a:endParaRPr lang="en-US" dirty="0"/>
          </a:p>
        </p:txBody>
      </p:sp>
    </p:spTree>
    <p:extLst>
      <p:ext uri="{BB962C8B-B14F-4D97-AF65-F5344CB8AC3E}">
        <p14:creationId xmlns:p14="http://schemas.microsoft.com/office/powerpoint/2010/main" val="1583899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5763" name="Text Box 1027"/>
          <p:cNvSpPr txBox="1">
            <a:spLocks noChangeArrowheads="1"/>
          </p:cNvSpPr>
          <p:nvPr/>
        </p:nvSpPr>
        <p:spPr bwMode="auto">
          <a:xfrm>
            <a:off x="2089150" y="914401"/>
            <a:ext cx="5622052"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Cells in a hypertonic solution</a:t>
            </a:r>
          </a:p>
        </p:txBody>
      </p:sp>
      <p:pic>
        <p:nvPicPr>
          <p:cNvPr id="885764" name="Picture 1028"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5765" name="Picture 1029"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5766" name="Picture 1030"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5767" name="Picture 1031"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5768" name="Picture 1032"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5769" name="Picture 1033"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85773" name="Rectangle 1037"/>
          <p:cNvSpPr>
            <a:spLocks noChangeArrowheads="1"/>
          </p:cNvSpPr>
          <p:nvPr/>
        </p:nvSpPr>
        <p:spPr bwMode="auto">
          <a:xfrm>
            <a:off x="2057400" y="1698626"/>
            <a:ext cx="3352800" cy="3194721"/>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Plant cells lose pressure as the plasma membrane shrinks away from the cell wall.</a:t>
            </a:r>
            <a:endParaRPr lang="en-US" altLang="en-US" sz="3200" i="1">
              <a:latin typeface="Times" charset="0"/>
            </a:endParaRPr>
          </a:p>
        </p:txBody>
      </p:sp>
      <p:pic>
        <p:nvPicPr>
          <p:cNvPr id="885775" name="Picture 1039"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85777" name="Picture 1041"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85779" name="Picture 1043" descr="Fig"/>
          <p:cNvPicPr>
            <a:picLocks noChangeAspect="1" noChangeArrowheads="1"/>
          </p:cNvPicPr>
          <p:nvPr/>
        </p:nvPicPr>
        <p:blipFill>
          <a:blip r:embed="rId12" cstate="print"/>
          <a:srcRect/>
          <a:stretch>
            <a:fillRect/>
          </a:stretch>
        </p:blipFill>
        <p:spPr bwMode="auto">
          <a:xfrm>
            <a:off x="6067426" y="1676400"/>
            <a:ext cx="2847975" cy="3962400"/>
          </a:xfrm>
          <a:prstGeom prst="rect">
            <a:avLst/>
          </a:prstGeom>
          <a:noFill/>
        </p:spPr>
      </p:pic>
    </p:spTree>
    <p:extLst>
      <p:ext uri="{BB962C8B-B14F-4D97-AF65-F5344CB8AC3E}">
        <p14:creationId xmlns:p14="http://schemas.microsoft.com/office/powerpoint/2010/main" val="28015399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5764"/>
                                        </p:tgtEl>
                                        <p:attrNameLst>
                                          <p:attrName>style.visibility</p:attrName>
                                        </p:attrNameLst>
                                      </p:cBhvr>
                                      <p:to>
                                        <p:strVal val="visible"/>
                                      </p:to>
                                    </p:set>
                                    <p:animEffect transition="in" filter="box(out)">
                                      <p:cBhvr>
                                        <p:cTn id="7" dur="500"/>
                                        <p:tgtEl>
                                          <p:spTgt spid="885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6787" name="Text Box 1027"/>
          <p:cNvSpPr txBox="1">
            <a:spLocks noChangeArrowheads="1"/>
          </p:cNvSpPr>
          <p:nvPr/>
        </p:nvSpPr>
        <p:spPr bwMode="auto">
          <a:xfrm>
            <a:off x="2089150" y="914401"/>
            <a:ext cx="4032964"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dirty="0">
                <a:solidFill>
                  <a:schemeClr val="tx2"/>
                </a:solidFill>
                <a:latin typeface="Times" charset="0"/>
              </a:rPr>
              <a:t>#2.Passive Transport</a:t>
            </a:r>
          </a:p>
        </p:txBody>
      </p:sp>
      <p:pic>
        <p:nvPicPr>
          <p:cNvPr id="886788" name="Picture 1028"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6789" name="Picture 1029"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6790" name="Picture 1030"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6791" name="Picture 1031"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6792" name="Picture 1032"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6793" name="Picture 1033"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86797" name="Rectangle 1037"/>
          <p:cNvSpPr>
            <a:spLocks noChangeArrowheads="1"/>
          </p:cNvSpPr>
          <p:nvPr/>
        </p:nvSpPr>
        <p:spPr bwMode="auto">
          <a:xfrm>
            <a:off x="2057400" y="1447801"/>
            <a:ext cx="8610600" cy="978729"/>
          </a:xfrm>
          <a:prstGeom prst="rect">
            <a:avLst/>
          </a:prstGeom>
          <a:noFill/>
          <a:ln w="9525">
            <a:noFill/>
            <a:miter lim="800000"/>
            <a:headEnd/>
            <a:tailEnd/>
          </a:ln>
          <a:effectLst/>
        </p:spPr>
        <p:txBody>
          <a:bodyPr wrap="square">
            <a:spAutoFit/>
          </a:bodyPr>
          <a:lstStyle/>
          <a:p>
            <a:pPr marL="342900" indent="-342900">
              <a:lnSpc>
                <a:spcPct val="90000"/>
              </a:lnSpc>
              <a:buFontTx/>
              <a:buChar char="•"/>
            </a:pPr>
            <a:r>
              <a:rPr lang="en-US" altLang="en-US" sz="3200" dirty="0">
                <a:latin typeface="Times" charset="0"/>
              </a:rPr>
              <a:t>When a cell uses </a:t>
            </a:r>
            <a:r>
              <a:rPr lang="en-US" altLang="en-US" sz="3200" b="1" dirty="0">
                <a:latin typeface="Times" charset="0"/>
              </a:rPr>
              <a:t>no energy </a:t>
            </a:r>
            <a:r>
              <a:rPr lang="en-US" altLang="en-US" sz="3200" dirty="0">
                <a:latin typeface="Times" charset="0"/>
              </a:rPr>
              <a:t>to move particles across a membrane </a:t>
            </a:r>
            <a:r>
              <a:rPr lang="en-US" altLang="en-US" sz="3200" dirty="0">
                <a:solidFill>
                  <a:srgbClr val="FF0066"/>
                </a:solidFill>
                <a:latin typeface="Times" charset="0"/>
              </a:rPr>
              <a:t>passive transport</a:t>
            </a:r>
            <a:r>
              <a:rPr lang="en-US" altLang="en-US" sz="3200" dirty="0">
                <a:latin typeface="Times" charset="0"/>
              </a:rPr>
              <a:t> occurs.</a:t>
            </a:r>
            <a:endParaRPr lang="en-US" altLang="en-US" sz="3200" i="1" dirty="0">
              <a:latin typeface="Times" charset="0"/>
            </a:endParaRPr>
          </a:p>
        </p:txBody>
      </p:sp>
      <p:pic>
        <p:nvPicPr>
          <p:cNvPr id="886800" name="Picture 1040"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pic>
        <p:nvPicPr>
          <p:cNvPr id="886803" name="Picture 1043"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86804" name="Picture 1044" descr="fig"/>
          <p:cNvPicPr>
            <a:picLocks noChangeAspect="1" noChangeArrowheads="1"/>
          </p:cNvPicPr>
          <p:nvPr/>
        </p:nvPicPr>
        <p:blipFill>
          <a:blip r:embed="rId12" cstate="print"/>
          <a:srcRect/>
          <a:stretch>
            <a:fillRect/>
          </a:stretch>
        </p:blipFill>
        <p:spPr bwMode="auto">
          <a:xfrm>
            <a:off x="5105401" y="2514601"/>
            <a:ext cx="2262187" cy="3503613"/>
          </a:xfrm>
          <a:prstGeom prst="rect">
            <a:avLst/>
          </a:prstGeom>
          <a:noFill/>
        </p:spPr>
      </p:pic>
      <p:sp>
        <p:nvSpPr>
          <p:cNvPr id="886806" name="Text Box 1046"/>
          <p:cNvSpPr txBox="1">
            <a:spLocks noChangeArrowheads="1"/>
          </p:cNvSpPr>
          <p:nvPr/>
        </p:nvSpPr>
        <p:spPr bwMode="auto">
          <a:xfrm>
            <a:off x="7359650" y="4171950"/>
            <a:ext cx="184150" cy="476250"/>
          </a:xfrm>
          <a:prstGeom prst="rect">
            <a:avLst/>
          </a:prstGeom>
          <a:noFill/>
          <a:ln w="9525">
            <a:noFill/>
            <a:miter lim="800000"/>
            <a:headEnd/>
            <a:tailEnd/>
          </a:ln>
          <a:effectLst/>
        </p:spPr>
        <p:txBody>
          <a:bodyPr wrap="none">
            <a:spAutoFit/>
          </a:bodyPr>
          <a:lstStyle/>
          <a:p>
            <a:pPr>
              <a:lnSpc>
                <a:spcPct val="90000"/>
              </a:lnSpc>
            </a:pPr>
            <a:endParaRPr lang="en-US" altLang="en-US" sz="2800">
              <a:solidFill>
                <a:srgbClr val="FA2828"/>
              </a:solidFill>
              <a:latin typeface="Times" charset="0"/>
            </a:endParaRPr>
          </a:p>
        </p:txBody>
      </p:sp>
      <p:sp>
        <p:nvSpPr>
          <p:cNvPr id="886807" name="Text Box 1047"/>
          <p:cNvSpPr txBox="1">
            <a:spLocks noChangeArrowheads="1"/>
          </p:cNvSpPr>
          <p:nvPr/>
        </p:nvSpPr>
        <p:spPr bwMode="auto">
          <a:xfrm>
            <a:off x="7359650" y="4171950"/>
            <a:ext cx="184150" cy="476250"/>
          </a:xfrm>
          <a:prstGeom prst="rect">
            <a:avLst/>
          </a:prstGeom>
          <a:noFill/>
          <a:ln w="9525">
            <a:noFill/>
            <a:miter lim="800000"/>
            <a:headEnd/>
            <a:tailEnd/>
          </a:ln>
          <a:effectLst/>
        </p:spPr>
        <p:txBody>
          <a:bodyPr wrap="none">
            <a:spAutoFit/>
          </a:bodyPr>
          <a:lstStyle/>
          <a:p>
            <a:pPr>
              <a:lnSpc>
                <a:spcPct val="90000"/>
              </a:lnSpc>
            </a:pPr>
            <a:endParaRPr lang="en-US" altLang="en-US" sz="2800">
              <a:solidFill>
                <a:srgbClr val="FA2828"/>
              </a:solidFill>
              <a:latin typeface="Times" charset="0"/>
            </a:endParaRPr>
          </a:p>
        </p:txBody>
      </p:sp>
      <p:sp>
        <p:nvSpPr>
          <p:cNvPr id="886808" name="Text Box 1048"/>
          <p:cNvSpPr txBox="1">
            <a:spLocks noChangeArrowheads="1"/>
          </p:cNvSpPr>
          <p:nvPr/>
        </p:nvSpPr>
        <p:spPr bwMode="auto">
          <a:xfrm>
            <a:off x="7162800" y="3962400"/>
            <a:ext cx="2514600" cy="757130"/>
          </a:xfrm>
          <a:prstGeom prst="rect">
            <a:avLst/>
          </a:prstGeom>
          <a:noFill/>
          <a:ln w="9525">
            <a:noFill/>
            <a:miter lim="800000"/>
            <a:headEnd/>
            <a:tailEnd/>
          </a:ln>
          <a:effectLst/>
        </p:spPr>
        <p:txBody>
          <a:bodyPr>
            <a:spAutoFit/>
          </a:bodyPr>
          <a:lstStyle/>
          <a:p>
            <a:pPr algn="ctr">
              <a:lnSpc>
                <a:spcPct val="90000"/>
              </a:lnSpc>
            </a:pPr>
            <a:r>
              <a:rPr lang="en-US" altLang="en-US" sz="2400">
                <a:latin typeface="Times" charset="0"/>
              </a:rPr>
              <a:t>Concentration gradient</a:t>
            </a:r>
          </a:p>
        </p:txBody>
      </p:sp>
      <p:sp>
        <p:nvSpPr>
          <p:cNvPr id="886809" name="Line 1049"/>
          <p:cNvSpPr>
            <a:spLocks noChangeShapeType="1"/>
          </p:cNvSpPr>
          <p:nvPr/>
        </p:nvSpPr>
        <p:spPr bwMode="auto">
          <a:xfrm flipH="1">
            <a:off x="4800600" y="3962400"/>
            <a:ext cx="457200" cy="0"/>
          </a:xfrm>
          <a:prstGeom prst="line">
            <a:avLst/>
          </a:prstGeom>
          <a:noFill/>
          <a:ln w="9525">
            <a:noFill/>
            <a:round/>
            <a:headEnd/>
            <a:tailEnd/>
          </a:ln>
          <a:effectLst/>
        </p:spPr>
        <p:txBody>
          <a:bodyPr anchor="ctr">
            <a:spAutoFit/>
          </a:bodyPr>
          <a:lstStyle/>
          <a:p>
            <a:endParaRPr lang="en-US"/>
          </a:p>
        </p:txBody>
      </p:sp>
      <p:sp>
        <p:nvSpPr>
          <p:cNvPr id="886810" name="Line 1050"/>
          <p:cNvSpPr>
            <a:spLocks noChangeShapeType="1"/>
          </p:cNvSpPr>
          <p:nvPr/>
        </p:nvSpPr>
        <p:spPr bwMode="auto">
          <a:xfrm flipH="1">
            <a:off x="4800600" y="3962400"/>
            <a:ext cx="4572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6811" name="Line 1051"/>
          <p:cNvSpPr>
            <a:spLocks noChangeShapeType="1"/>
          </p:cNvSpPr>
          <p:nvPr/>
        </p:nvSpPr>
        <p:spPr bwMode="auto">
          <a:xfrm flipH="1">
            <a:off x="4800600" y="5029200"/>
            <a:ext cx="457200" cy="0"/>
          </a:xfrm>
          <a:prstGeom prst="line">
            <a:avLst/>
          </a:prstGeom>
          <a:noFill/>
          <a:ln w="28575">
            <a:solidFill>
              <a:schemeClr val="tx1"/>
            </a:solidFill>
            <a:round/>
            <a:headEnd/>
            <a:tailEnd/>
          </a:ln>
          <a:effectLst/>
        </p:spPr>
        <p:txBody>
          <a:bodyPr anchor="ctr">
            <a:spAutoFit/>
          </a:bodyPr>
          <a:lstStyle/>
          <a:p>
            <a:endParaRPr lang="en-US"/>
          </a:p>
        </p:txBody>
      </p:sp>
      <p:sp>
        <p:nvSpPr>
          <p:cNvPr id="886812" name="Line 1052"/>
          <p:cNvSpPr>
            <a:spLocks noChangeShapeType="1"/>
          </p:cNvSpPr>
          <p:nvPr/>
        </p:nvSpPr>
        <p:spPr bwMode="auto">
          <a:xfrm>
            <a:off x="4800600" y="3962400"/>
            <a:ext cx="0" cy="1066800"/>
          </a:xfrm>
          <a:prstGeom prst="line">
            <a:avLst/>
          </a:prstGeom>
          <a:noFill/>
          <a:ln w="28575">
            <a:solidFill>
              <a:schemeClr val="tx1"/>
            </a:solidFill>
            <a:round/>
            <a:headEnd/>
            <a:tailEnd/>
          </a:ln>
          <a:effectLst/>
        </p:spPr>
        <p:txBody>
          <a:bodyPr wrap="none" anchor="ctr">
            <a:spAutoFit/>
          </a:bodyPr>
          <a:lstStyle/>
          <a:p>
            <a:endParaRPr lang="en-US"/>
          </a:p>
        </p:txBody>
      </p:sp>
      <p:sp>
        <p:nvSpPr>
          <p:cNvPr id="886813" name="Line 1053"/>
          <p:cNvSpPr>
            <a:spLocks noChangeShapeType="1"/>
          </p:cNvSpPr>
          <p:nvPr/>
        </p:nvSpPr>
        <p:spPr bwMode="auto">
          <a:xfrm flipH="1">
            <a:off x="4419600" y="4495800"/>
            <a:ext cx="3810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6814" name="Text Box 1054"/>
          <p:cNvSpPr txBox="1">
            <a:spLocks noChangeArrowheads="1"/>
          </p:cNvSpPr>
          <p:nvPr/>
        </p:nvSpPr>
        <p:spPr bwMode="auto">
          <a:xfrm>
            <a:off x="2895600" y="4267200"/>
            <a:ext cx="1905000" cy="757130"/>
          </a:xfrm>
          <a:prstGeom prst="rect">
            <a:avLst/>
          </a:prstGeom>
          <a:noFill/>
          <a:ln w="9525">
            <a:noFill/>
            <a:miter lim="800000"/>
            <a:headEnd/>
            <a:tailEnd/>
          </a:ln>
          <a:effectLst/>
        </p:spPr>
        <p:txBody>
          <a:bodyPr>
            <a:spAutoFit/>
          </a:bodyPr>
          <a:lstStyle/>
          <a:p>
            <a:pPr algn="ctr">
              <a:lnSpc>
                <a:spcPct val="90000"/>
              </a:lnSpc>
            </a:pPr>
            <a:r>
              <a:rPr lang="en-US" altLang="en-US" sz="2400">
                <a:latin typeface="Times" charset="0"/>
              </a:rPr>
              <a:t>Plasma membrane</a:t>
            </a:r>
          </a:p>
        </p:txBody>
      </p:sp>
      <p:pic>
        <p:nvPicPr>
          <p:cNvPr id="886816" name="Picture 1056" descr="audio image blue">
            <a:hlinkClick r:id="" action="ppaction://noaction">
              <a:snd r:embed="rId13" name="08-passive transport.WAV"/>
            </a:hlinkClick>
          </p:cNvPr>
          <p:cNvPicPr>
            <a:picLocks noChangeAspect="1" noChangeArrowheads="1"/>
          </p:cNvPicPr>
          <p:nvPr/>
        </p:nvPicPr>
        <p:blipFill>
          <a:blip r:embed="rId14" cstate="print"/>
          <a:srcRect/>
          <a:stretch>
            <a:fillRect/>
          </a:stretch>
        </p:blipFill>
        <p:spPr bwMode="auto">
          <a:xfrm>
            <a:off x="9728201" y="2019301"/>
            <a:ext cx="354013" cy="354013"/>
          </a:xfrm>
          <a:prstGeom prst="rect">
            <a:avLst/>
          </a:prstGeom>
          <a:noFill/>
        </p:spPr>
      </p:pic>
      <p:sp>
        <p:nvSpPr>
          <p:cNvPr id="24" name="TextBox 23"/>
          <p:cNvSpPr txBox="1"/>
          <p:nvPr/>
        </p:nvSpPr>
        <p:spPr>
          <a:xfrm>
            <a:off x="1981200" y="2590801"/>
            <a:ext cx="2743200" cy="1200329"/>
          </a:xfrm>
          <a:prstGeom prst="rect">
            <a:avLst/>
          </a:prstGeom>
          <a:noFill/>
        </p:spPr>
        <p:txBody>
          <a:bodyPr wrap="square" rtlCol="0">
            <a:spAutoFit/>
          </a:bodyPr>
          <a:lstStyle/>
          <a:p>
            <a:pPr>
              <a:buFont typeface="Arial" pitchFamily="34" charset="0"/>
              <a:buChar char="•"/>
            </a:pPr>
            <a:r>
              <a:rPr lang="en-US" sz="2400" dirty="0"/>
              <a:t>Osmosis</a:t>
            </a:r>
          </a:p>
          <a:p>
            <a:pPr>
              <a:buFont typeface="Arial" pitchFamily="34" charset="0"/>
              <a:buChar char="•"/>
            </a:pPr>
            <a:r>
              <a:rPr lang="en-US" sz="2400" dirty="0"/>
              <a:t>Diffusion</a:t>
            </a:r>
          </a:p>
          <a:p>
            <a:pPr>
              <a:buFont typeface="Arial" pitchFamily="34" charset="0"/>
              <a:buChar char="•"/>
            </a:pPr>
            <a:r>
              <a:rPr lang="en-US" sz="2400" dirty="0"/>
              <a:t>Facilitated Diffusion</a:t>
            </a:r>
          </a:p>
        </p:txBody>
      </p:sp>
      <p:sp>
        <p:nvSpPr>
          <p:cNvPr id="25" name="TextBox 24"/>
          <p:cNvSpPr txBox="1"/>
          <p:nvPr/>
        </p:nvSpPr>
        <p:spPr>
          <a:xfrm>
            <a:off x="7391400" y="2514601"/>
            <a:ext cx="3276600" cy="1200329"/>
          </a:xfrm>
          <a:prstGeom prst="rect">
            <a:avLst/>
          </a:prstGeom>
          <a:noFill/>
        </p:spPr>
        <p:txBody>
          <a:bodyPr wrap="square" rtlCol="0">
            <a:spAutoFit/>
          </a:bodyPr>
          <a:lstStyle/>
          <a:p>
            <a:r>
              <a:rPr lang="en-US" sz="2400" dirty="0"/>
              <a:t>Moves from High Concentration to Low Concentration</a:t>
            </a:r>
          </a:p>
        </p:txBody>
      </p:sp>
    </p:spTree>
    <p:extLst>
      <p:ext uri="{BB962C8B-B14F-4D97-AF65-F5344CB8AC3E}">
        <p14:creationId xmlns:p14="http://schemas.microsoft.com/office/powerpoint/2010/main" val="24914570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86816"/>
                                        </p:tgtEl>
                                        <p:attrNameLst>
                                          <p:attrName>style.visibility</p:attrName>
                                        </p:attrNameLst>
                                      </p:cBhvr>
                                      <p:to>
                                        <p:strVal val="visible"/>
                                      </p:to>
                                    </p:set>
                                    <p:animEffect transition="in" filter="box(out)">
                                      <p:cBhvr>
                                        <p:cTn id="7" dur="500"/>
                                        <p:tgtEl>
                                          <p:spTgt spid="88681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86788"/>
                                        </p:tgtEl>
                                        <p:attrNameLst>
                                          <p:attrName>style.visibility</p:attrName>
                                        </p:attrNameLst>
                                      </p:cBhvr>
                                      <p:to>
                                        <p:strVal val="visible"/>
                                      </p:to>
                                    </p:set>
                                    <p:animEffect transition="in" filter="box(out)">
                                      <p:cBhvr>
                                        <p:cTn id="11" dur="500"/>
                                        <p:tgtEl>
                                          <p:spTgt spid="88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7811" name="Text Box 1027"/>
          <p:cNvSpPr txBox="1">
            <a:spLocks noChangeArrowheads="1"/>
          </p:cNvSpPr>
          <p:nvPr/>
        </p:nvSpPr>
        <p:spPr bwMode="auto">
          <a:xfrm>
            <a:off x="2089150" y="914401"/>
            <a:ext cx="5635966"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Passive Transport by proteins</a:t>
            </a:r>
          </a:p>
        </p:txBody>
      </p:sp>
      <p:pic>
        <p:nvPicPr>
          <p:cNvPr id="887812" name="Picture 1028"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7813" name="Picture 1029"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7814" name="Picture 1030"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7815" name="Picture 1031"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7816" name="Picture 1032"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7817" name="Picture 1033"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87818" name="Rectangle 1034"/>
          <p:cNvSpPr>
            <a:spLocks noChangeArrowheads="1"/>
          </p:cNvSpPr>
          <p:nvPr/>
        </p:nvSpPr>
        <p:spPr bwMode="auto">
          <a:xfrm>
            <a:off x="2057400" y="1717675"/>
            <a:ext cx="7924800" cy="1421928"/>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Passive transport of materials across the membrane using transport proteins is called </a:t>
            </a:r>
            <a:r>
              <a:rPr lang="en-US" altLang="en-US" sz="3200">
                <a:solidFill>
                  <a:srgbClr val="FF0066"/>
                </a:solidFill>
                <a:latin typeface="Times" charset="0"/>
              </a:rPr>
              <a:t>facilitated diffusion</a:t>
            </a:r>
            <a:r>
              <a:rPr lang="en-US" altLang="en-US" sz="3200">
                <a:latin typeface="Times" charset="0"/>
              </a:rPr>
              <a:t>.</a:t>
            </a:r>
            <a:endParaRPr lang="en-US" altLang="en-US" sz="3200" i="1">
              <a:latin typeface="Times" charset="0"/>
            </a:endParaRPr>
          </a:p>
        </p:txBody>
      </p:sp>
      <p:pic>
        <p:nvPicPr>
          <p:cNvPr id="887821" name="Picture 1037"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pic>
        <p:nvPicPr>
          <p:cNvPr id="887824" name="Picture 1040"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87825" name="Picture 1041" descr="Fig"/>
          <p:cNvPicPr>
            <a:picLocks noChangeAspect="1" noChangeArrowheads="1"/>
          </p:cNvPicPr>
          <p:nvPr/>
        </p:nvPicPr>
        <p:blipFill>
          <a:blip r:embed="rId12" cstate="print"/>
          <a:srcRect/>
          <a:stretch>
            <a:fillRect/>
          </a:stretch>
        </p:blipFill>
        <p:spPr bwMode="auto">
          <a:xfrm>
            <a:off x="5105401" y="3048000"/>
            <a:ext cx="2111375" cy="2927350"/>
          </a:xfrm>
          <a:prstGeom prst="rect">
            <a:avLst/>
          </a:prstGeom>
          <a:noFill/>
        </p:spPr>
      </p:pic>
      <p:sp>
        <p:nvSpPr>
          <p:cNvPr id="887826" name="Line 1042"/>
          <p:cNvSpPr>
            <a:spLocks noChangeShapeType="1"/>
          </p:cNvSpPr>
          <p:nvPr/>
        </p:nvSpPr>
        <p:spPr bwMode="auto">
          <a:xfrm flipH="1">
            <a:off x="4876800" y="4191000"/>
            <a:ext cx="3810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7827" name="Line 1043"/>
          <p:cNvSpPr>
            <a:spLocks noChangeShapeType="1"/>
          </p:cNvSpPr>
          <p:nvPr/>
        </p:nvSpPr>
        <p:spPr bwMode="auto">
          <a:xfrm flipH="1">
            <a:off x="4876800" y="5105400"/>
            <a:ext cx="3810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7828" name="Line 1044"/>
          <p:cNvSpPr>
            <a:spLocks noChangeShapeType="1"/>
          </p:cNvSpPr>
          <p:nvPr/>
        </p:nvSpPr>
        <p:spPr bwMode="auto">
          <a:xfrm>
            <a:off x="4876800" y="4191000"/>
            <a:ext cx="0" cy="914400"/>
          </a:xfrm>
          <a:prstGeom prst="line">
            <a:avLst/>
          </a:prstGeom>
          <a:noFill/>
          <a:ln w="28575">
            <a:solidFill>
              <a:schemeClr val="tx1"/>
            </a:solidFill>
            <a:round/>
            <a:headEnd/>
            <a:tailEnd/>
          </a:ln>
          <a:effectLst/>
        </p:spPr>
        <p:txBody>
          <a:bodyPr anchor="ctr">
            <a:spAutoFit/>
          </a:bodyPr>
          <a:lstStyle/>
          <a:p>
            <a:endParaRPr lang="en-US"/>
          </a:p>
        </p:txBody>
      </p:sp>
      <p:sp>
        <p:nvSpPr>
          <p:cNvPr id="887829" name="Line 1045"/>
          <p:cNvSpPr>
            <a:spLocks noChangeShapeType="1"/>
          </p:cNvSpPr>
          <p:nvPr/>
        </p:nvSpPr>
        <p:spPr bwMode="auto">
          <a:xfrm flipH="1">
            <a:off x="4419600" y="4648200"/>
            <a:ext cx="4572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7830" name="Text Box 1046"/>
          <p:cNvSpPr txBox="1">
            <a:spLocks noChangeArrowheads="1"/>
          </p:cNvSpPr>
          <p:nvPr/>
        </p:nvSpPr>
        <p:spPr bwMode="auto">
          <a:xfrm>
            <a:off x="2819400" y="4406900"/>
            <a:ext cx="2057400" cy="757130"/>
          </a:xfrm>
          <a:prstGeom prst="rect">
            <a:avLst/>
          </a:prstGeom>
          <a:noFill/>
          <a:ln w="9525">
            <a:noFill/>
            <a:miter lim="800000"/>
            <a:headEnd/>
            <a:tailEnd/>
          </a:ln>
          <a:effectLst/>
        </p:spPr>
        <p:txBody>
          <a:bodyPr>
            <a:spAutoFit/>
          </a:bodyPr>
          <a:lstStyle/>
          <a:p>
            <a:pPr algn="ctr">
              <a:lnSpc>
                <a:spcPct val="90000"/>
              </a:lnSpc>
            </a:pPr>
            <a:r>
              <a:rPr lang="en-US" altLang="en-US" sz="2400">
                <a:latin typeface="Times" charset="0"/>
              </a:rPr>
              <a:t>Plasma membrane</a:t>
            </a:r>
          </a:p>
        </p:txBody>
      </p:sp>
      <p:sp>
        <p:nvSpPr>
          <p:cNvPr id="887831" name="Text Box 1047"/>
          <p:cNvSpPr txBox="1">
            <a:spLocks noChangeArrowheads="1"/>
          </p:cNvSpPr>
          <p:nvPr/>
        </p:nvSpPr>
        <p:spPr bwMode="auto">
          <a:xfrm>
            <a:off x="7023101" y="3340100"/>
            <a:ext cx="1503363" cy="757130"/>
          </a:xfrm>
          <a:prstGeom prst="rect">
            <a:avLst/>
          </a:prstGeom>
          <a:noFill/>
          <a:ln w="9525">
            <a:noFill/>
            <a:miter lim="800000"/>
            <a:headEnd/>
            <a:tailEnd/>
          </a:ln>
          <a:effectLst/>
        </p:spPr>
        <p:txBody>
          <a:bodyPr>
            <a:spAutoFit/>
          </a:bodyPr>
          <a:lstStyle/>
          <a:p>
            <a:pPr algn="ctr">
              <a:lnSpc>
                <a:spcPct val="90000"/>
              </a:lnSpc>
            </a:pPr>
            <a:r>
              <a:rPr lang="en-US" altLang="en-US" sz="2400">
                <a:latin typeface="Times" charset="0"/>
              </a:rPr>
              <a:t>Channel proteins</a:t>
            </a:r>
          </a:p>
        </p:txBody>
      </p:sp>
      <p:sp>
        <p:nvSpPr>
          <p:cNvPr id="887832" name="Line 1048"/>
          <p:cNvSpPr>
            <a:spLocks noChangeShapeType="1"/>
          </p:cNvSpPr>
          <p:nvPr/>
        </p:nvSpPr>
        <p:spPr bwMode="auto">
          <a:xfrm flipH="1">
            <a:off x="6248400" y="3581400"/>
            <a:ext cx="914400" cy="457200"/>
          </a:xfrm>
          <a:prstGeom prst="line">
            <a:avLst/>
          </a:prstGeom>
          <a:noFill/>
          <a:ln w="28575">
            <a:solidFill>
              <a:schemeClr val="tx1"/>
            </a:solidFill>
            <a:round/>
            <a:headEnd/>
            <a:tailEnd/>
          </a:ln>
          <a:effectLst/>
        </p:spPr>
        <p:txBody>
          <a:bodyPr wrap="none" anchor="ctr">
            <a:spAutoFit/>
          </a:bodyPr>
          <a:lstStyle/>
          <a:p>
            <a:endParaRPr lang="en-US"/>
          </a:p>
        </p:txBody>
      </p:sp>
      <p:sp>
        <p:nvSpPr>
          <p:cNvPr id="887833" name="Text Box 1049"/>
          <p:cNvSpPr txBox="1">
            <a:spLocks noChangeArrowheads="1"/>
          </p:cNvSpPr>
          <p:nvPr/>
        </p:nvSpPr>
        <p:spPr bwMode="auto">
          <a:xfrm>
            <a:off x="6858000" y="4343400"/>
            <a:ext cx="2362200" cy="757130"/>
          </a:xfrm>
          <a:prstGeom prst="rect">
            <a:avLst/>
          </a:prstGeom>
          <a:noFill/>
          <a:ln w="9525">
            <a:noFill/>
            <a:miter lim="800000"/>
            <a:headEnd/>
            <a:tailEnd/>
          </a:ln>
          <a:effectLst/>
        </p:spPr>
        <p:txBody>
          <a:bodyPr>
            <a:spAutoFit/>
          </a:bodyPr>
          <a:lstStyle/>
          <a:p>
            <a:pPr algn="ctr">
              <a:lnSpc>
                <a:spcPct val="90000"/>
              </a:lnSpc>
            </a:pPr>
            <a:r>
              <a:rPr lang="en-US" altLang="en-US" sz="2400">
                <a:latin typeface="Times" charset="0"/>
              </a:rPr>
              <a:t>Concentration gradient</a:t>
            </a:r>
          </a:p>
        </p:txBody>
      </p:sp>
      <p:pic>
        <p:nvPicPr>
          <p:cNvPr id="887835" name="Picture 1051" descr="audio image blue">
            <a:hlinkClick r:id="" action="ppaction://noaction">
              <a:snd r:embed="rId13" name="08-facilitated diffusiion.WAV"/>
            </a:hlinkClick>
          </p:cNvPr>
          <p:cNvPicPr>
            <a:picLocks noChangeAspect="1" noChangeArrowheads="1"/>
          </p:cNvPicPr>
          <p:nvPr/>
        </p:nvPicPr>
        <p:blipFill>
          <a:blip r:embed="rId14" cstate="print"/>
          <a:srcRect/>
          <a:stretch>
            <a:fillRect/>
          </a:stretch>
        </p:blipFill>
        <p:spPr bwMode="auto">
          <a:xfrm>
            <a:off x="5842001" y="2692401"/>
            <a:ext cx="354013" cy="354013"/>
          </a:xfrm>
          <a:prstGeom prst="rect">
            <a:avLst/>
          </a:prstGeom>
          <a:noFill/>
        </p:spPr>
      </p:pic>
    </p:spTree>
    <p:extLst>
      <p:ext uri="{BB962C8B-B14F-4D97-AF65-F5344CB8AC3E}">
        <p14:creationId xmlns:p14="http://schemas.microsoft.com/office/powerpoint/2010/main" val="49238700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87835"/>
                                        </p:tgtEl>
                                        <p:attrNameLst>
                                          <p:attrName>style.visibility</p:attrName>
                                        </p:attrNameLst>
                                      </p:cBhvr>
                                      <p:to>
                                        <p:strVal val="visible"/>
                                      </p:to>
                                    </p:set>
                                    <p:animEffect transition="in" filter="box(out)">
                                      <p:cBhvr>
                                        <p:cTn id="7" dur="500"/>
                                        <p:tgtEl>
                                          <p:spTgt spid="88783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87812"/>
                                        </p:tgtEl>
                                        <p:attrNameLst>
                                          <p:attrName>style.visibility</p:attrName>
                                        </p:attrNameLst>
                                      </p:cBhvr>
                                      <p:to>
                                        <p:strVal val="visible"/>
                                      </p:to>
                                    </p:set>
                                    <p:animEffect transition="in" filter="box(out)">
                                      <p:cBhvr>
                                        <p:cTn id="11" dur="500"/>
                                        <p:tgtEl>
                                          <p:spTgt spid="88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8835" name="Text Box 3"/>
          <p:cNvSpPr txBox="1">
            <a:spLocks noChangeArrowheads="1"/>
          </p:cNvSpPr>
          <p:nvPr/>
        </p:nvSpPr>
        <p:spPr bwMode="auto">
          <a:xfrm>
            <a:off x="2089150" y="914401"/>
            <a:ext cx="5506636"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Passive transport by proteins</a:t>
            </a:r>
          </a:p>
        </p:txBody>
      </p:sp>
      <p:pic>
        <p:nvPicPr>
          <p:cNvPr id="88883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883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883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883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884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8841" name="Picture 9"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88842" name="Rectangle 10"/>
          <p:cNvSpPr>
            <a:spLocks noChangeArrowheads="1"/>
          </p:cNvSpPr>
          <p:nvPr/>
        </p:nvSpPr>
        <p:spPr bwMode="auto">
          <a:xfrm>
            <a:off x="2057400" y="1717675"/>
            <a:ext cx="7924800" cy="1421928"/>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dirty="0">
                <a:latin typeface="Times" charset="0"/>
              </a:rPr>
              <a:t>The movement is with the concentration gradient (High to Low), and requires no energy input from the cell.</a:t>
            </a:r>
            <a:endParaRPr lang="en-US" altLang="en-US" sz="3200" i="1" dirty="0">
              <a:latin typeface="Times" charset="0"/>
            </a:endParaRPr>
          </a:p>
        </p:txBody>
      </p:sp>
      <p:pic>
        <p:nvPicPr>
          <p:cNvPr id="888845" name="Picture 13"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pic>
        <p:nvPicPr>
          <p:cNvPr id="888848" name="Picture 16"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sp>
        <p:nvSpPr>
          <p:cNvPr id="888858" name="Line 26"/>
          <p:cNvSpPr>
            <a:spLocks noChangeShapeType="1"/>
          </p:cNvSpPr>
          <p:nvPr/>
        </p:nvSpPr>
        <p:spPr bwMode="auto">
          <a:xfrm>
            <a:off x="6629400" y="3886200"/>
            <a:ext cx="685800" cy="228600"/>
          </a:xfrm>
          <a:prstGeom prst="line">
            <a:avLst/>
          </a:prstGeom>
          <a:noFill/>
          <a:ln w="9525">
            <a:solidFill>
              <a:schemeClr val="bg2"/>
            </a:solidFill>
            <a:round/>
            <a:headEnd/>
            <a:tailEnd/>
          </a:ln>
          <a:effectLst/>
        </p:spPr>
        <p:txBody>
          <a:bodyPr wrap="none" anchor="ctr">
            <a:spAutoFit/>
          </a:bodyPr>
          <a:lstStyle/>
          <a:p>
            <a:endParaRPr lang="en-US"/>
          </a:p>
        </p:txBody>
      </p:sp>
      <p:sp>
        <p:nvSpPr>
          <p:cNvPr id="888859" name="Line 27"/>
          <p:cNvSpPr>
            <a:spLocks noChangeShapeType="1"/>
          </p:cNvSpPr>
          <p:nvPr/>
        </p:nvSpPr>
        <p:spPr bwMode="auto">
          <a:xfrm flipH="1">
            <a:off x="4800600" y="3886200"/>
            <a:ext cx="381000" cy="228600"/>
          </a:xfrm>
          <a:prstGeom prst="line">
            <a:avLst/>
          </a:prstGeom>
          <a:noFill/>
          <a:ln w="9525">
            <a:solidFill>
              <a:schemeClr val="bg2"/>
            </a:solidFill>
            <a:round/>
            <a:headEnd/>
            <a:tailEnd/>
          </a:ln>
          <a:effectLst/>
        </p:spPr>
        <p:txBody>
          <a:bodyPr wrap="none" anchor="ctr">
            <a:spAutoFit/>
          </a:bodyPr>
          <a:lstStyle/>
          <a:p>
            <a:endParaRPr lang="en-US"/>
          </a:p>
        </p:txBody>
      </p:sp>
      <p:pic>
        <p:nvPicPr>
          <p:cNvPr id="888861" name="Picture 29" descr="Fig"/>
          <p:cNvPicPr>
            <a:picLocks noChangeAspect="1" noChangeArrowheads="1"/>
          </p:cNvPicPr>
          <p:nvPr/>
        </p:nvPicPr>
        <p:blipFill>
          <a:blip r:embed="rId12" cstate="print"/>
          <a:srcRect/>
          <a:stretch>
            <a:fillRect/>
          </a:stretch>
        </p:blipFill>
        <p:spPr bwMode="auto">
          <a:xfrm>
            <a:off x="3200401" y="3170238"/>
            <a:ext cx="5667375" cy="2849562"/>
          </a:xfrm>
          <a:prstGeom prst="rect">
            <a:avLst/>
          </a:prstGeom>
          <a:noFill/>
          <a:ln w="9525">
            <a:noFill/>
            <a:miter lim="800000"/>
            <a:headEnd/>
            <a:tailEnd/>
          </a:ln>
        </p:spPr>
      </p:pic>
      <p:sp>
        <p:nvSpPr>
          <p:cNvPr id="888862" name="Text Box 30"/>
          <p:cNvSpPr txBox="1">
            <a:spLocks noChangeArrowheads="1"/>
          </p:cNvSpPr>
          <p:nvPr/>
        </p:nvSpPr>
        <p:spPr bwMode="auto">
          <a:xfrm>
            <a:off x="8724900" y="4419601"/>
            <a:ext cx="1600200" cy="587375"/>
          </a:xfrm>
          <a:prstGeom prst="rect">
            <a:avLst/>
          </a:prstGeom>
          <a:noFill/>
          <a:ln w="9525">
            <a:noFill/>
            <a:miter lim="800000"/>
            <a:headEnd/>
            <a:tailEnd/>
          </a:ln>
          <a:effectLst/>
        </p:spPr>
        <p:txBody>
          <a:bodyPr>
            <a:spAutoFit/>
          </a:bodyPr>
          <a:lstStyle/>
          <a:p>
            <a:pPr algn="ctr">
              <a:lnSpc>
                <a:spcPct val="90000"/>
              </a:lnSpc>
            </a:pPr>
            <a:r>
              <a:rPr lang="en-US" altLang="en-US">
                <a:latin typeface="Times" charset="0"/>
              </a:rPr>
              <a:t>Concentration gradient</a:t>
            </a:r>
            <a:endParaRPr lang="en-US" altLang="en-US">
              <a:solidFill>
                <a:srgbClr val="FA2828"/>
              </a:solidFill>
              <a:latin typeface="Times" charset="0"/>
            </a:endParaRPr>
          </a:p>
        </p:txBody>
      </p:sp>
      <p:sp>
        <p:nvSpPr>
          <p:cNvPr id="888863" name="Line 31"/>
          <p:cNvSpPr>
            <a:spLocks noChangeShapeType="1"/>
          </p:cNvSpPr>
          <p:nvPr/>
        </p:nvSpPr>
        <p:spPr bwMode="auto">
          <a:xfrm>
            <a:off x="3124200" y="4267200"/>
            <a:ext cx="0" cy="914400"/>
          </a:xfrm>
          <a:prstGeom prst="line">
            <a:avLst/>
          </a:prstGeom>
          <a:noFill/>
          <a:ln w="28575">
            <a:solidFill>
              <a:schemeClr val="tx1"/>
            </a:solidFill>
            <a:round/>
            <a:headEnd/>
            <a:tailEnd/>
          </a:ln>
          <a:effectLst/>
        </p:spPr>
        <p:txBody>
          <a:bodyPr anchor="ctr">
            <a:spAutoFit/>
          </a:bodyPr>
          <a:lstStyle/>
          <a:p>
            <a:endParaRPr lang="en-US"/>
          </a:p>
        </p:txBody>
      </p:sp>
      <p:sp>
        <p:nvSpPr>
          <p:cNvPr id="888864" name="Text Box 32"/>
          <p:cNvSpPr txBox="1">
            <a:spLocks noChangeArrowheads="1"/>
          </p:cNvSpPr>
          <p:nvPr/>
        </p:nvSpPr>
        <p:spPr bwMode="auto">
          <a:xfrm>
            <a:off x="1676400" y="4533901"/>
            <a:ext cx="1600200" cy="587375"/>
          </a:xfrm>
          <a:prstGeom prst="rect">
            <a:avLst/>
          </a:prstGeom>
          <a:noFill/>
          <a:ln w="9525">
            <a:noFill/>
            <a:miter lim="800000"/>
            <a:headEnd/>
            <a:tailEnd/>
          </a:ln>
          <a:effectLst/>
        </p:spPr>
        <p:txBody>
          <a:bodyPr>
            <a:spAutoFit/>
          </a:bodyPr>
          <a:lstStyle/>
          <a:p>
            <a:pPr algn="ctr">
              <a:lnSpc>
                <a:spcPct val="90000"/>
              </a:lnSpc>
            </a:pPr>
            <a:r>
              <a:rPr lang="en-US" altLang="en-US">
                <a:latin typeface="Times" charset="0"/>
              </a:rPr>
              <a:t>Plasma membrane</a:t>
            </a:r>
          </a:p>
        </p:txBody>
      </p:sp>
      <p:sp>
        <p:nvSpPr>
          <p:cNvPr id="888865" name="Line 33"/>
          <p:cNvSpPr>
            <a:spLocks noChangeShapeType="1"/>
          </p:cNvSpPr>
          <p:nvPr/>
        </p:nvSpPr>
        <p:spPr bwMode="auto">
          <a:xfrm flipH="1">
            <a:off x="2971800" y="4724400"/>
            <a:ext cx="1524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8866" name="Line 34"/>
          <p:cNvSpPr>
            <a:spLocks noChangeShapeType="1"/>
          </p:cNvSpPr>
          <p:nvPr/>
        </p:nvSpPr>
        <p:spPr bwMode="auto">
          <a:xfrm>
            <a:off x="3124200" y="4267200"/>
            <a:ext cx="1524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8867" name="Line 35"/>
          <p:cNvSpPr>
            <a:spLocks noChangeShapeType="1"/>
          </p:cNvSpPr>
          <p:nvPr/>
        </p:nvSpPr>
        <p:spPr bwMode="auto">
          <a:xfrm>
            <a:off x="3124200" y="5181600"/>
            <a:ext cx="152400" cy="0"/>
          </a:xfrm>
          <a:prstGeom prst="line">
            <a:avLst/>
          </a:prstGeom>
          <a:noFill/>
          <a:ln w="28575">
            <a:solidFill>
              <a:schemeClr val="tx1"/>
            </a:solidFill>
            <a:round/>
            <a:headEnd/>
            <a:tailEnd/>
          </a:ln>
          <a:effectLst/>
        </p:spPr>
        <p:txBody>
          <a:bodyPr wrap="none" anchor="ctr">
            <a:spAutoFit/>
          </a:bodyPr>
          <a:lstStyle/>
          <a:p>
            <a:endParaRPr lang="en-US"/>
          </a:p>
        </p:txBody>
      </p:sp>
      <p:sp>
        <p:nvSpPr>
          <p:cNvPr id="888868" name="Text Box 36"/>
          <p:cNvSpPr txBox="1">
            <a:spLocks noChangeArrowheads="1"/>
          </p:cNvSpPr>
          <p:nvPr/>
        </p:nvSpPr>
        <p:spPr bwMode="auto">
          <a:xfrm>
            <a:off x="3949700" y="5480051"/>
            <a:ext cx="787400" cy="339725"/>
          </a:xfrm>
          <a:prstGeom prst="rect">
            <a:avLst/>
          </a:prstGeom>
          <a:noFill/>
          <a:ln w="9525">
            <a:noFill/>
            <a:miter lim="800000"/>
            <a:headEnd/>
            <a:tailEnd/>
          </a:ln>
          <a:effectLst/>
        </p:spPr>
        <p:txBody>
          <a:bodyPr wrap="none">
            <a:spAutoFit/>
          </a:bodyPr>
          <a:lstStyle/>
          <a:p>
            <a:pPr>
              <a:lnSpc>
                <a:spcPct val="90000"/>
              </a:lnSpc>
            </a:pPr>
            <a:r>
              <a:rPr lang="en-US" altLang="en-US">
                <a:solidFill>
                  <a:schemeClr val="bg2"/>
                </a:solidFill>
                <a:latin typeface="Times" charset="0"/>
              </a:rPr>
              <a:t>Step 1</a:t>
            </a:r>
          </a:p>
        </p:txBody>
      </p:sp>
      <p:sp>
        <p:nvSpPr>
          <p:cNvPr id="888869" name="Text Box 37"/>
          <p:cNvSpPr txBox="1">
            <a:spLocks noChangeArrowheads="1"/>
          </p:cNvSpPr>
          <p:nvPr/>
        </p:nvSpPr>
        <p:spPr bwMode="auto">
          <a:xfrm>
            <a:off x="7162800" y="5480051"/>
            <a:ext cx="787400" cy="339725"/>
          </a:xfrm>
          <a:prstGeom prst="rect">
            <a:avLst/>
          </a:prstGeom>
          <a:noFill/>
          <a:ln w="9525">
            <a:noFill/>
            <a:miter lim="800000"/>
            <a:headEnd/>
            <a:tailEnd/>
          </a:ln>
          <a:effectLst/>
        </p:spPr>
        <p:txBody>
          <a:bodyPr wrap="none">
            <a:spAutoFit/>
          </a:bodyPr>
          <a:lstStyle/>
          <a:p>
            <a:pPr>
              <a:lnSpc>
                <a:spcPct val="90000"/>
              </a:lnSpc>
            </a:pPr>
            <a:r>
              <a:rPr lang="en-US" altLang="en-US">
                <a:solidFill>
                  <a:schemeClr val="bg2"/>
                </a:solidFill>
                <a:latin typeface="Times" charset="0"/>
              </a:rPr>
              <a:t>Step 2</a:t>
            </a:r>
          </a:p>
        </p:txBody>
      </p:sp>
      <p:sp>
        <p:nvSpPr>
          <p:cNvPr id="888870" name="Text Box 38"/>
          <p:cNvSpPr txBox="1">
            <a:spLocks noChangeArrowheads="1"/>
          </p:cNvSpPr>
          <p:nvPr/>
        </p:nvSpPr>
        <p:spPr bwMode="auto">
          <a:xfrm>
            <a:off x="5013326" y="3692525"/>
            <a:ext cx="1640193" cy="341632"/>
          </a:xfrm>
          <a:prstGeom prst="rect">
            <a:avLst/>
          </a:prstGeom>
          <a:noFill/>
          <a:ln w="9525">
            <a:noFill/>
            <a:miter lim="800000"/>
            <a:headEnd/>
            <a:tailEnd/>
          </a:ln>
          <a:effectLst/>
        </p:spPr>
        <p:txBody>
          <a:bodyPr wrap="none">
            <a:spAutoFit/>
          </a:bodyPr>
          <a:lstStyle/>
          <a:p>
            <a:pPr>
              <a:lnSpc>
                <a:spcPct val="90000"/>
              </a:lnSpc>
            </a:pPr>
            <a:r>
              <a:rPr lang="en-US" altLang="en-US">
                <a:solidFill>
                  <a:schemeClr val="bg2"/>
                </a:solidFill>
                <a:latin typeface="Times" charset="0"/>
              </a:rPr>
              <a:t>Carrier proteins</a:t>
            </a:r>
          </a:p>
        </p:txBody>
      </p:sp>
      <p:sp>
        <p:nvSpPr>
          <p:cNvPr id="888872" name="Line 40"/>
          <p:cNvSpPr>
            <a:spLocks noChangeShapeType="1"/>
          </p:cNvSpPr>
          <p:nvPr/>
        </p:nvSpPr>
        <p:spPr bwMode="auto">
          <a:xfrm flipV="1">
            <a:off x="4724400" y="3886200"/>
            <a:ext cx="381000" cy="228600"/>
          </a:xfrm>
          <a:prstGeom prst="line">
            <a:avLst/>
          </a:prstGeom>
          <a:noFill/>
          <a:ln w="28575">
            <a:solidFill>
              <a:schemeClr val="bg2"/>
            </a:solidFill>
            <a:round/>
            <a:headEnd/>
            <a:tailEnd/>
          </a:ln>
          <a:effectLst/>
        </p:spPr>
        <p:txBody>
          <a:bodyPr wrap="none" anchor="ctr">
            <a:spAutoFit/>
          </a:bodyPr>
          <a:lstStyle/>
          <a:p>
            <a:endParaRPr lang="en-US"/>
          </a:p>
        </p:txBody>
      </p:sp>
      <p:sp>
        <p:nvSpPr>
          <p:cNvPr id="888879" name="Line 47"/>
          <p:cNvSpPr>
            <a:spLocks noChangeShapeType="1"/>
          </p:cNvSpPr>
          <p:nvPr/>
        </p:nvSpPr>
        <p:spPr bwMode="auto">
          <a:xfrm>
            <a:off x="6705600" y="3886200"/>
            <a:ext cx="533400" cy="228600"/>
          </a:xfrm>
          <a:prstGeom prst="line">
            <a:avLst/>
          </a:prstGeom>
          <a:noFill/>
          <a:ln w="28575">
            <a:solidFill>
              <a:schemeClr val="bg2"/>
            </a:solidFill>
            <a:round/>
            <a:headEnd/>
            <a:tailEnd/>
          </a:ln>
          <a:effectLst/>
        </p:spPr>
        <p:txBody>
          <a:bodyPr wrap="none">
            <a:spAutoFit/>
          </a:bodyPr>
          <a:lstStyle/>
          <a:p>
            <a:endParaRPr lang="en-US"/>
          </a:p>
        </p:txBody>
      </p:sp>
    </p:spTree>
    <p:extLst>
      <p:ext uri="{BB962C8B-B14F-4D97-AF65-F5344CB8AC3E}">
        <p14:creationId xmlns:p14="http://schemas.microsoft.com/office/powerpoint/2010/main" val="8567164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8836"/>
                                        </p:tgtEl>
                                        <p:attrNameLst>
                                          <p:attrName>style.visibility</p:attrName>
                                        </p:attrNameLst>
                                      </p:cBhvr>
                                      <p:to>
                                        <p:strVal val="visible"/>
                                      </p:to>
                                    </p:set>
                                    <p:animEffect transition="in" filter="box(out)">
                                      <p:cBhvr>
                                        <p:cTn id="7" dur="500"/>
                                        <p:tgtEl>
                                          <p:spTgt spid="88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90883" name="Text Box 3"/>
          <p:cNvSpPr txBox="1">
            <a:spLocks noChangeArrowheads="1"/>
          </p:cNvSpPr>
          <p:nvPr/>
        </p:nvSpPr>
        <p:spPr bwMode="auto">
          <a:xfrm>
            <a:off x="2089150" y="914401"/>
            <a:ext cx="3301994"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Active Transport</a:t>
            </a:r>
          </a:p>
        </p:txBody>
      </p:sp>
      <p:pic>
        <p:nvPicPr>
          <p:cNvPr id="89088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088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088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088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088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0889" name="Picture 9"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0890" name="Rectangle 10"/>
          <p:cNvSpPr>
            <a:spLocks noChangeArrowheads="1"/>
          </p:cNvSpPr>
          <p:nvPr/>
        </p:nvSpPr>
        <p:spPr bwMode="auto">
          <a:xfrm>
            <a:off x="2057400" y="1736725"/>
            <a:ext cx="7924800" cy="1865126"/>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dirty="0">
                <a:latin typeface="Times" charset="0"/>
              </a:rPr>
              <a:t>Movement of materials through a membrane against a concentration gradient (Low to High) is called </a:t>
            </a:r>
            <a:r>
              <a:rPr lang="en-US" altLang="en-US" sz="3200" dirty="0">
                <a:solidFill>
                  <a:srgbClr val="FF0066"/>
                </a:solidFill>
                <a:latin typeface="Times" charset="0"/>
              </a:rPr>
              <a:t>active transport</a:t>
            </a:r>
            <a:r>
              <a:rPr lang="en-US" altLang="en-US" sz="3200" dirty="0">
                <a:latin typeface="Times" charset="0"/>
              </a:rPr>
              <a:t> and </a:t>
            </a:r>
            <a:r>
              <a:rPr lang="en-US" altLang="en-US" sz="3200" b="1" dirty="0">
                <a:latin typeface="Times" charset="0"/>
              </a:rPr>
              <a:t>requires energy </a:t>
            </a:r>
            <a:r>
              <a:rPr lang="en-US" altLang="en-US" sz="3200" dirty="0">
                <a:latin typeface="Times" charset="0"/>
              </a:rPr>
              <a:t>from the cell.</a:t>
            </a:r>
            <a:endParaRPr lang="en-US" altLang="en-US" sz="3200" i="1" dirty="0">
              <a:latin typeface="Times" charset="0"/>
            </a:endParaRPr>
          </a:p>
        </p:txBody>
      </p:sp>
      <p:pic>
        <p:nvPicPr>
          <p:cNvPr id="890892" name="Picture 12"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pic>
        <p:nvPicPr>
          <p:cNvPr id="890895" name="Picture 15"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90896" name="Picture 16" descr="Fig"/>
          <p:cNvPicPr>
            <a:picLocks noChangeAspect="1" noChangeArrowheads="1"/>
          </p:cNvPicPr>
          <p:nvPr/>
        </p:nvPicPr>
        <p:blipFill>
          <a:blip r:embed="rId12" cstate="print"/>
          <a:srcRect/>
          <a:stretch>
            <a:fillRect/>
          </a:stretch>
        </p:blipFill>
        <p:spPr bwMode="auto">
          <a:xfrm>
            <a:off x="4343400" y="3505201"/>
            <a:ext cx="3656012" cy="2741613"/>
          </a:xfrm>
          <a:prstGeom prst="rect">
            <a:avLst/>
          </a:prstGeom>
          <a:noFill/>
        </p:spPr>
      </p:pic>
      <p:sp>
        <p:nvSpPr>
          <p:cNvPr id="890897" name="Line 17"/>
          <p:cNvSpPr>
            <a:spLocks noChangeShapeType="1"/>
          </p:cNvSpPr>
          <p:nvPr/>
        </p:nvSpPr>
        <p:spPr bwMode="auto">
          <a:xfrm flipH="1">
            <a:off x="4114800" y="4267200"/>
            <a:ext cx="228600" cy="0"/>
          </a:xfrm>
          <a:prstGeom prst="line">
            <a:avLst/>
          </a:prstGeom>
          <a:noFill/>
          <a:ln w="28575">
            <a:solidFill>
              <a:schemeClr val="tx1"/>
            </a:solidFill>
            <a:round/>
            <a:headEnd/>
            <a:tailEnd/>
          </a:ln>
          <a:effectLst/>
        </p:spPr>
        <p:txBody>
          <a:bodyPr wrap="none" anchor="ctr">
            <a:spAutoFit/>
          </a:bodyPr>
          <a:lstStyle/>
          <a:p>
            <a:endParaRPr lang="en-US"/>
          </a:p>
        </p:txBody>
      </p:sp>
      <p:sp>
        <p:nvSpPr>
          <p:cNvPr id="890898" name="Line 18"/>
          <p:cNvSpPr>
            <a:spLocks noChangeShapeType="1"/>
          </p:cNvSpPr>
          <p:nvPr/>
        </p:nvSpPr>
        <p:spPr bwMode="auto">
          <a:xfrm flipH="1">
            <a:off x="4114800" y="5029200"/>
            <a:ext cx="228600" cy="0"/>
          </a:xfrm>
          <a:prstGeom prst="line">
            <a:avLst/>
          </a:prstGeom>
          <a:noFill/>
          <a:ln w="28575">
            <a:solidFill>
              <a:schemeClr val="tx1"/>
            </a:solidFill>
            <a:round/>
            <a:headEnd/>
            <a:tailEnd/>
          </a:ln>
          <a:effectLst/>
        </p:spPr>
        <p:txBody>
          <a:bodyPr wrap="none" anchor="ctr">
            <a:spAutoFit/>
          </a:bodyPr>
          <a:lstStyle/>
          <a:p>
            <a:endParaRPr lang="en-US"/>
          </a:p>
        </p:txBody>
      </p:sp>
      <p:sp>
        <p:nvSpPr>
          <p:cNvPr id="890899" name="Line 19"/>
          <p:cNvSpPr>
            <a:spLocks noChangeShapeType="1"/>
          </p:cNvSpPr>
          <p:nvPr/>
        </p:nvSpPr>
        <p:spPr bwMode="auto">
          <a:xfrm>
            <a:off x="4114800" y="4267200"/>
            <a:ext cx="0" cy="762000"/>
          </a:xfrm>
          <a:prstGeom prst="line">
            <a:avLst/>
          </a:prstGeom>
          <a:noFill/>
          <a:ln w="28575">
            <a:solidFill>
              <a:schemeClr val="tx1"/>
            </a:solidFill>
            <a:round/>
            <a:headEnd/>
            <a:tailEnd/>
          </a:ln>
          <a:effectLst/>
        </p:spPr>
        <p:txBody>
          <a:bodyPr wrap="none" anchor="ctr">
            <a:spAutoFit/>
          </a:bodyPr>
          <a:lstStyle/>
          <a:p>
            <a:endParaRPr lang="en-US"/>
          </a:p>
        </p:txBody>
      </p:sp>
      <p:sp>
        <p:nvSpPr>
          <p:cNvPr id="890900" name="Line 20"/>
          <p:cNvSpPr>
            <a:spLocks noChangeShapeType="1"/>
          </p:cNvSpPr>
          <p:nvPr/>
        </p:nvSpPr>
        <p:spPr bwMode="auto">
          <a:xfrm flipH="1">
            <a:off x="3886200" y="4648200"/>
            <a:ext cx="228600" cy="0"/>
          </a:xfrm>
          <a:prstGeom prst="line">
            <a:avLst/>
          </a:prstGeom>
          <a:noFill/>
          <a:ln w="28575">
            <a:solidFill>
              <a:schemeClr val="tx1"/>
            </a:solidFill>
            <a:round/>
            <a:headEnd/>
            <a:tailEnd/>
          </a:ln>
          <a:effectLst/>
        </p:spPr>
        <p:txBody>
          <a:bodyPr wrap="none" anchor="ctr">
            <a:spAutoFit/>
          </a:bodyPr>
          <a:lstStyle/>
          <a:p>
            <a:endParaRPr lang="en-US"/>
          </a:p>
        </p:txBody>
      </p:sp>
      <p:sp>
        <p:nvSpPr>
          <p:cNvPr id="890902" name="Text Box 22"/>
          <p:cNvSpPr txBox="1">
            <a:spLocks noChangeArrowheads="1"/>
          </p:cNvSpPr>
          <p:nvPr/>
        </p:nvSpPr>
        <p:spPr bwMode="auto">
          <a:xfrm>
            <a:off x="2308226" y="4476751"/>
            <a:ext cx="1958975" cy="830997"/>
          </a:xfrm>
          <a:prstGeom prst="rect">
            <a:avLst/>
          </a:prstGeom>
          <a:noFill/>
          <a:ln w="9525">
            <a:noFill/>
            <a:miter lim="800000"/>
            <a:headEnd/>
            <a:tailEnd/>
          </a:ln>
          <a:effectLst/>
        </p:spPr>
        <p:txBody>
          <a:bodyPr>
            <a:spAutoFit/>
          </a:bodyPr>
          <a:lstStyle/>
          <a:p>
            <a:pPr algn="ctr"/>
            <a:r>
              <a:rPr lang="en-US" altLang="en-US" sz="2400">
                <a:latin typeface="Times" charset="0"/>
              </a:rPr>
              <a:t>Plasma membrane</a:t>
            </a:r>
          </a:p>
        </p:txBody>
      </p:sp>
      <p:sp>
        <p:nvSpPr>
          <p:cNvPr id="890904" name="Text Box 24"/>
          <p:cNvSpPr txBox="1">
            <a:spLocks noChangeArrowheads="1"/>
          </p:cNvSpPr>
          <p:nvPr/>
        </p:nvSpPr>
        <p:spPr bwMode="auto">
          <a:xfrm>
            <a:off x="7861300" y="4445001"/>
            <a:ext cx="2209800" cy="830997"/>
          </a:xfrm>
          <a:prstGeom prst="rect">
            <a:avLst/>
          </a:prstGeom>
          <a:noFill/>
          <a:ln w="9525">
            <a:noFill/>
            <a:miter lim="800000"/>
            <a:headEnd/>
            <a:tailEnd/>
          </a:ln>
          <a:effectLst/>
        </p:spPr>
        <p:txBody>
          <a:bodyPr>
            <a:spAutoFit/>
          </a:bodyPr>
          <a:lstStyle/>
          <a:p>
            <a:pPr algn="ctr"/>
            <a:r>
              <a:rPr lang="en-US" altLang="en-US" sz="2400">
                <a:latin typeface="Times" charset="0"/>
              </a:rPr>
              <a:t>Concentration gradient</a:t>
            </a:r>
          </a:p>
        </p:txBody>
      </p:sp>
      <p:sp>
        <p:nvSpPr>
          <p:cNvPr id="890905" name="Text Box 25"/>
          <p:cNvSpPr txBox="1">
            <a:spLocks noChangeArrowheads="1"/>
          </p:cNvSpPr>
          <p:nvPr/>
        </p:nvSpPr>
        <p:spPr bwMode="auto">
          <a:xfrm>
            <a:off x="5588000" y="3638551"/>
            <a:ext cx="1143000" cy="646331"/>
          </a:xfrm>
          <a:prstGeom prst="rect">
            <a:avLst/>
          </a:prstGeom>
          <a:noFill/>
          <a:ln w="9525">
            <a:noFill/>
            <a:miter lim="800000"/>
            <a:headEnd/>
            <a:tailEnd/>
          </a:ln>
          <a:effectLst/>
        </p:spPr>
        <p:txBody>
          <a:bodyPr>
            <a:spAutoFit/>
          </a:bodyPr>
          <a:lstStyle/>
          <a:p>
            <a:r>
              <a:rPr lang="en-US" altLang="en-US">
                <a:latin typeface="Times" charset="0"/>
              </a:rPr>
              <a:t>Carrier proteins</a:t>
            </a:r>
          </a:p>
        </p:txBody>
      </p:sp>
      <p:sp>
        <p:nvSpPr>
          <p:cNvPr id="890909" name="Text Box 29"/>
          <p:cNvSpPr txBox="1">
            <a:spLocks noChangeArrowheads="1"/>
          </p:cNvSpPr>
          <p:nvPr/>
        </p:nvSpPr>
        <p:spPr bwMode="auto">
          <a:xfrm>
            <a:off x="5410200" y="4857751"/>
            <a:ext cx="1371600" cy="646331"/>
          </a:xfrm>
          <a:prstGeom prst="rect">
            <a:avLst/>
          </a:prstGeom>
          <a:noFill/>
          <a:ln w="9525">
            <a:noFill/>
            <a:miter lim="800000"/>
            <a:headEnd/>
            <a:tailEnd/>
          </a:ln>
          <a:effectLst/>
        </p:spPr>
        <p:txBody>
          <a:bodyPr>
            <a:spAutoFit/>
          </a:bodyPr>
          <a:lstStyle/>
          <a:p>
            <a:pPr algn="ctr"/>
            <a:r>
              <a:rPr lang="en-US" altLang="en-US">
                <a:latin typeface="Times" charset="0"/>
              </a:rPr>
              <a:t>Cellular energy</a:t>
            </a:r>
          </a:p>
        </p:txBody>
      </p:sp>
      <p:sp>
        <p:nvSpPr>
          <p:cNvPr id="890910" name="Text Box 30"/>
          <p:cNvSpPr txBox="1">
            <a:spLocks noChangeArrowheads="1"/>
          </p:cNvSpPr>
          <p:nvPr/>
        </p:nvSpPr>
        <p:spPr bwMode="auto">
          <a:xfrm>
            <a:off x="4584701" y="5329238"/>
            <a:ext cx="854075" cy="366712"/>
          </a:xfrm>
          <a:prstGeom prst="rect">
            <a:avLst/>
          </a:prstGeom>
          <a:noFill/>
          <a:ln w="9525">
            <a:noFill/>
            <a:miter lim="800000"/>
            <a:headEnd/>
            <a:tailEnd/>
          </a:ln>
          <a:effectLst/>
        </p:spPr>
        <p:txBody>
          <a:bodyPr wrap="none">
            <a:spAutoFit/>
          </a:bodyPr>
          <a:lstStyle/>
          <a:p>
            <a:pPr>
              <a:lnSpc>
                <a:spcPct val="90000"/>
              </a:lnSpc>
            </a:pPr>
            <a:r>
              <a:rPr lang="en-US" altLang="en-US" sz="2000">
                <a:solidFill>
                  <a:schemeClr val="bg2"/>
                </a:solidFill>
                <a:latin typeface="Times" charset="0"/>
              </a:rPr>
              <a:t>Step 1</a:t>
            </a:r>
          </a:p>
        </p:txBody>
      </p:sp>
      <p:sp>
        <p:nvSpPr>
          <p:cNvPr id="890911" name="Text Box 31"/>
          <p:cNvSpPr txBox="1">
            <a:spLocks noChangeArrowheads="1"/>
          </p:cNvSpPr>
          <p:nvPr/>
        </p:nvSpPr>
        <p:spPr bwMode="auto">
          <a:xfrm>
            <a:off x="6765926" y="5329238"/>
            <a:ext cx="854075" cy="366712"/>
          </a:xfrm>
          <a:prstGeom prst="rect">
            <a:avLst/>
          </a:prstGeom>
          <a:noFill/>
          <a:ln w="9525">
            <a:noFill/>
            <a:miter lim="800000"/>
            <a:headEnd/>
            <a:tailEnd/>
          </a:ln>
          <a:effectLst/>
        </p:spPr>
        <p:txBody>
          <a:bodyPr wrap="none">
            <a:spAutoFit/>
          </a:bodyPr>
          <a:lstStyle/>
          <a:p>
            <a:pPr>
              <a:lnSpc>
                <a:spcPct val="90000"/>
              </a:lnSpc>
            </a:pPr>
            <a:r>
              <a:rPr lang="en-US" altLang="en-US" sz="2000">
                <a:solidFill>
                  <a:schemeClr val="bg2"/>
                </a:solidFill>
                <a:latin typeface="Times" charset="0"/>
              </a:rPr>
              <a:t>Step 2</a:t>
            </a:r>
          </a:p>
        </p:txBody>
      </p:sp>
      <p:sp>
        <p:nvSpPr>
          <p:cNvPr id="890913" name="Line 33"/>
          <p:cNvSpPr>
            <a:spLocks noChangeShapeType="1"/>
          </p:cNvSpPr>
          <p:nvPr/>
        </p:nvSpPr>
        <p:spPr bwMode="auto">
          <a:xfrm flipH="1">
            <a:off x="5486400" y="4114800"/>
            <a:ext cx="533400" cy="304800"/>
          </a:xfrm>
          <a:prstGeom prst="line">
            <a:avLst/>
          </a:prstGeom>
          <a:noFill/>
          <a:ln w="28575">
            <a:solidFill>
              <a:schemeClr val="tx1"/>
            </a:solidFill>
            <a:round/>
            <a:headEnd/>
            <a:tailEnd/>
          </a:ln>
          <a:effectLst/>
        </p:spPr>
        <p:txBody>
          <a:bodyPr wrap="none" anchor="ctr">
            <a:spAutoFit/>
          </a:bodyPr>
          <a:lstStyle/>
          <a:p>
            <a:endParaRPr lang="en-US"/>
          </a:p>
        </p:txBody>
      </p:sp>
      <p:sp>
        <p:nvSpPr>
          <p:cNvPr id="890914" name="Line 34"/>
          <p:cNvSpPr>
            <a:spLocks noChangeShapeType="1"/>
          </p:cNvSpPr>
          <p:nvPr/>
        </p:nvSpPr>
        <p:spPr bwMode="auto">
          <a:xfrm>
            <a:off x="6096000" y="4114800"/>
            <a:ext cx="685800" cy="304800"/>
          </a:xfrm>
          <a:prstGeom prst="line">
            <a:avLst/>
          </a:prstGeom>
          <a:noFill/>
          <a:ln w="28575">
            <a:solidFill>
              <a:schemeClr val="tx1"/>
            </a:solidFill>
            <a:round/>
            <a:headEnd/>
            <a:tailEnd/>
          </a:ln>
          <a:effectLst/>
        </p:spPr>
        <p:txBody>
          <a:bodyPr wrap="none" anchor="ctr">
            <a:spAutoFit/>
          </a:bodyPr>
          <a:lstStyle/>
          <a:p>
            <a:endParaRPr lang="en-US"/>
          </a:p>
        </p:txBody>
      </p:sp>
      <p:pic>
        <p:nvPicPr>
          <p:cNvPr id="890916" name="Picture 36" descr="audio image blue">
            <a:hlinkClick r:id="" action="ppaction://noaction">
              <a:snd r:embed="rId13" name="08-active transport.WAV"/>
            </a:hlinkClick>
          </p:cNvPr>
          <p:cNvPicPr>
            <a:picLocks noChangeAspect="1" noChangeArrowheads="1"/>
          </p:cNvPicPr>
          <p:nvPr/>
        </p:nvPicPr>
        <p:blipFill>
          <a:blip r:embed="rId14" cstate="print"/>
          <a:srcRect/>
          <a:stretch>
            <a:fillRect/>
          </a:stretch>
        </p:blipFill>
        <p:spPr bwMode="auto">
          <a:xfrm>
            <a:off x="2971801" y="3886201"/>
            <a:ext cx="354013" cy="354013"/>
          </a:xfrm>
          <a:prstGeom prst="rect">
            <a:avLst/>
          </a:prstGeom>
          <a:noFill/>
        </p:spPr>
      </p:pic>
    </p:spTree>
    <p:extLst>
      <p:ext uri="{BB962C8B-B14F-4D97-AF65-F5344CB8AC3E}">
        <p14:creationId xmlns:p14="http://schemas.microsoft.com/office/powerpoint/2010/main" val="32248681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90916"/>
                                        </p:tgtEl>
                                        <p:attrNameLst>
                                          <p:attrName>style.visibility</p:attrName>
                                        </p:attrNameLst>
                                      </p:cBhvr>
                                      <p:to>
                                        <p:strVal val="visible"/>
                                      </p:to>
                                    </p:set>
                                    <p:animEffect transition="in" filter="box(out)">
                                      <p:cBhvr>
                                        <p:cTn id="7" dur="500"/>
                                        <p:tgtEl>
                                          <p:spTgt spid="89091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90884"/>
                                        </p:tgtEl>
                                        <p:attrNameLst>
                                          <p:attrName>style.visibility</p:attrName>
                                        </p:attrNameLst>
                                      </p:cBhvr>
                                      <p:to>
                                        <p:strVal val="visible"/>
                                      </p:to>
                                    </p:set>
                                    <p:animEffect transition="in" filter="box(out)">
                                      <p:cBhvr>
                                        <p:cTn id="11"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93955" name="Text Box 3"/>
          <p:cNvSpPr txBox="1">
            <a:spLocks noChangeArrowheads="1"/>
          </p:cNvSpPr>
          <p:nvPr/>
        </p:nvSpPr>
        <p:spPr bwMode="auto">
          <a:xfrm>
            <a:off x="2089151" y="914401"/>
            <a:ext cx="5378395"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How active transport occurs</a:t>
            </a:r>
          </a:p>
        </p:txBody>
      </p:sp>
      <p:pic>
        <p:nvPicPr>
          <p:cNvPr id="89395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395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395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5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396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3961" name="Picture 9"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3962" name="Rectangle 10"/>
          <p:cNvSpPr>
            <a:spLocks noChangeArrowheads="1"/>
          </p:cNvSpPr>
          <p:nvPr/>
        </p:nvSpPr>
        <p:spPr bwMode="auto">
          <a:xfrm>
            <a:off x="2057400" y="1717675"/>
            <a:ext cx="7924800" cy="1421928"/>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In active transport, a transport protein called a carrier protein first binds with a particle of the substance to be transported.</a:t>
            </a:r>
            <a:endParaRPr lang="en-US" altLang="en-US" sz="3200" i="1">
              <a:latin typeface="Times" charset="0"/>
            </a:endParaRPr>
          </a:p>
        </p:txBody>
      </p:sp>
      <p:pic>
        <p:nvPicPr>
          <p:cNvPr id="893964" name="Picture 12"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pic>
        <p:nvPicPr>
          <p:cNvPr id="893967" name="Picture 15"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93968" name="Picture 16" descr="Fig"/>
          <p:cNvPicPr>
            <a:picLocks noChangeAspect="1" noChangeArrowheads="1"/>
          </p:cNvPicPr>
          <p:nvPr/>
        </p:nvPicPr>
        <p:blipFill>
          <a:blip r:embed="rId12" cstate="print"/>
          <a:srcRect/>
          <a:stretch>
            <a:fillRect/>
          </a:stretch>
        </p:blipFill>
        <p:spPr bwMode="auto">
          <a:xfrm>
            <a:off x="4344988" y="3276601"/>
            <a:ext cx="3656012" cy="2741613"/>
          </a:xfrm>
          <a:prstGeom prst="rect">
            <a:avLst/>
          </a:prstGeom>
          <a:noFill/>
        </p:spPr>
      </p:pic>
      <p:sp>
        <p:nvSpPr>
          <p:cNvPr id="893969" name="Line 17"/>
          <p:cNvSpPr>
            <a:spLocks noChangeShapeType="1"/>
          </p:cNvSpPr>
          <p:nvPr/>
        </p:nvSpPr>
        <p:spPr bwMode="auto">
          <a:xfrm flipH="1">
            <a:off x="4114800" y="4267200"/>
            <a:ext cx="228600" cy="0"/>
          </a:xfrm>
          <a:prstGeom prst="line">
            <a:avLst/>
          </a:prstGeom>
          <a:noFill/>
          <a:ln w="28575">
            <a:solidFill>
              <a:schemeClr val="tx1"/>
            </a:solidFill>
            <a:round/>
            <a:headEnd/>
            <a:tailEnd/>
          </a:ln>
          <a:effectLst/>
        </p:spPr>
        <p:txBody>
          <a:bodyPr anchor="ctr">
            <a:spAutoFit/>
          </a:bodyPr>
          <a:lstStyle/>
          <a:p>
            <a:endParaRPr lang="en-US"/>
          </a:p>
        </p:txBody>
      </p:sp>
      <p:sp>
        <p:nvSpPr>
          <p:cNvPr id="893970" name="Line 18"/>
          <p:cNvSpPr>
            <a:spLocks noChangeShapeType="1"/>
          </p:cNvSpPr>
          <p:nvPr/>
        </p:nvSpPr>
        <p:spPr bwMode="auto">
          <a:xfrm flipH="1">
            <a:off x="4114800" y="5029200"/>
            <a:ext cx="228600" cy="0"/>
          </a:xfrm>
          <a:prstGeom prst="line">
            <a:avLst/>
          </a:prstGeom>
          <a:noFill/>
          <a:ln w="28575">
            <a:solidFill>
              <a:schemeClr val="tx1"/>
            </a:solidFill>
            <a:round/>
            <a:headEnd/>
            <a:tailEnd/>
          </a:ln>
          <a:effectLst/>
        </p:spPr>
        <p:txBody>
          <a:bodyPr anchor="ctr">
            <a:spAutoFit/>
          </a:bodyPr>
          <a:lstStyle/>
          <a:p>
            <a:endParaRPr lang="en-US"/>
          </a:p>
        </p:txBody>
      </p:sp>
      <p:sp>
        <p:nvSpPr>
          <p:cNvPr id="893971" name="Line 19"/>
          <p:cNvSpPr>
            <a:spLocks noChangeShapeType="1"/>
          </p:cNvSpPr>
          <p:nvPr/>
        </p:nvSpPr>
        <p:spPr bwMode="auto">
          <a:xfrm flipH="1">
            <a:off x="3886200" y="4648200"/>
            <a:ext cx="228600" cy="0"/>
          </a:xfrm>
          <a:prstGeom prst="line">
            <a:avLst/>
          </a:prstGeom>
          <a:noFill/>
          <a:ln w="28575">
            <a:solidFill>
              <a:schemeClr val="tx1"/>
            </a:solidFill>
            <a:round/>
            <a:headEnd/>
            <a:tailEnd/>
          </a:ln>
          <a:effectLst/>
        </p:spPr>
        <p:txBody>
          <a:bodyPr wrap="none" anchor="ctr">
            <a:spAutoFit/>
          </a:bodyPr>
          <a:lstStyle/>
          <a:p>
            <a:endParaRPr lang="en-US"/>
          </a:p>
        </p:txBody>
      </p:sp>
      <p:sp>
        <p:nvSpPr>
          <p:cNvPr id="893972" name="Text Box 20"/>
          <p:cNvSpPr txBox="1">
            <a:spLocks noChangeArrowheads="1"/>
          </p:cNvSpPr>
          <p:nvPr/>
        </p:nvSpPr>
        <p:spPr bwMode="auto">
          <a:xfrm>
            <a:off x="2362201" y="4425950"/>
            <a:ext cx="1958975" cy="757130"/>
          </a:xfrm>
          <a:prstGeom prst="rect">
            <a:avLst/>
          </a:prstGeom>
          <a:noFill/>
          <a:ln w="9525">
            <a:noFill/>
            <a:miter lim="800000"/>
            <a:headEnd/>
            <a:tailEnd/>
          </a:ln>
          <a:effectLst/>
        </p:spPr>
        <p:txBody>
          <a:bodyPr>
            <a:spAutoFit/>
          </a:bodyPr>
          <a:lstStyle/>
          <a:p>
            <a:pPr algn="ctr">
              <a:lnSpc>
                <a:spcPct val="90000"/>
              </a:lnSpc>
            </a:pPr>
            <a:r>
              <a:rPr lang="en-US" altLang="en-US" sz="2400">
                <a:latin typeface="Times" charset="0"/>
              </a:rPr>
              <a:t>Plasma membrane</a:t>
            </a:r>
          </a:p>
        </p:txBody>
      </p:sp>
      <p:sp>
        <p:nvSpPr>
          <p:cNvPr id="893973" name="Text Box 21"/>
          <p:cNvSpPr txBox="1">
            <a:spLocks noChangeArrowheads="1"/>
          </p:cNvSpPr>
          <p:nvPr/>
        </p:nvSpPr>
        <p:spPr bwMode="auto">
          <a:xfrm>
            <a:off x="7848600" y="4343400"/>
            <a:ext cx="2286000" cy="757130"/>
          </a:xfrm>
          <a:prstGeom prst="rect">
            <a:avLst/>
          </a:prstGeom>
          <a:noFill/>
          <a:ln w="9525">
            <a:noFill/>
            <a:miter lim="800000"/>
            <a:headEnd/>
            <a:tailEnd/>
          </a:ln>
          <a:effectLst/>
        </p:spPr>
        <p:txBody>
          <a:bodyPr>
            <a:spAutoFit/>
          </a:bodyPr>
          <a:lstStyle/>
          <a:p>
            <a:pPr algn="ctr">
              <a:lnSpc>
                <a:spcPct val="90000"/>
              </a:lnSpc>
            </a:pPr>
            <a:r>
              <a:rPr lang="en-US" altLang="en-US" sz="2400">
                <a:latin typeface="Times" charset="0"/>
              </a:rPr>
              <a:t>Concentration gradient</a:t>
            </a:r>
          </a:p>
        </p:txBody>
      </p:sp>
      <p:sp>
        <p:nvSpPr>
          <p:cNvPr id="893974" name="Text Box 22"/>
          <p:cNvSpPr txBox="1">
            <a:spLocks noChangeArrowheads="1"/>
          </p:cNvSpPr>
          <p:nvPr/>
        </p:nvSpPr>
        <p:spPr bwMode="auto">
          <a:xfrm>
            <a:off x="5622926" y="3638551"/>
            <a:ext cx="1082675" cy="535531"/>
          </a:xfrm>
          <a:prstGeom prst="rect">
            <a:avLst/>
          </a:prstGeom>
          <a:noFill/>
          <a:ln w="9525">
            <a:noFill/>
            <a:miter lim="800000"/>
            <a:headEnd/>
            <a:tailEnd/>
          </a:ln>
          <a:effectLst/>
        </p:spPr>
        <p:txBody>
          <a:bodyPr>
            <a:spAutoFit/>
          </a:bodyPr>
          <a:lstStyle/>
          <a:p>
            <a:pPr>
              <a:lnSpc>
                <a:spcPct val="80000"/>
              </a:lnSpc>
            </a:pPr>
            <a:r>
              <a:rPr lang="en-US" altLang="en-US">
                <a:latin typeface="Times" charset="0"/>
              </a:rPr>
              <a:t>Carrier proteins</a:t>
            </a:r>
          </a:p>
        </p:txBody>
      </p:sp>
      <p:sp>
        <p:nvSpPr>
          <p:cNvPr id="893977" name="Text Box 25"/>
          <p:cNvSpPr txBox="1">
            <a:spLocks noChangeArrowheads="1"/>
          </p:cNvSpPr>
          <p:nvPr/>
        </p:nvSpPr>
        <p:spPr bwMode="auto">
          <a:xfrm>
            <a:off x="5562601" y="4857751"/>
            <a:ext cx="1114425" cy="535531"/>
          </a:xfrm>
          <a:prstGeom prst="rect">
            <a:avLst/>
          </a:prstGeom>
          <a:noFill/>
          <a:ln w="9525">
            <a:noFill/>
            <a:miter lim="800000"/>
            <a:headEnd/>
            <a:tailEnd/>
          </a:ln>
          <a:effectLst/>
        </p:spPr>
        <p:txBody>
          <a:bodyPr>
            <a:spAutoFit/>
          </a:bodyPr>
          <a:lstStyle/>
          <a:p>
            <a:pPr algn="ctr">
              <a:lnSpc>
                <a:spcPct val="80000"/>
              </a:lnSpc>
            </a:pPr>
            <a:r>
              <a:rPr lang="en-US" altLang="en-US">
                <a:latin typeface="Times" charset="0"/>
              </a:rPr>
              <a:t>Cellular energy</a:t>
            </a:r>
          </a:p>
        </p:txBody>
      </p:sp>
      <p:sp>
        <p:nvSpPr>
          <p:cNvPr id="893978" name="Text Box 26"/>
          <p:cNvSpPr txBox="1">
            <a:spLocks noChangeArrowheads="1"/>
          </p:cNvSpPr>
          <p:nvPr/>
        </p:nvSpPr>
        <p:spPr bwMode="auto">
          <a:xfrm>
            <a:off x="4584701" y="5329238"/>
            <a:ext cx="854075" cy="366712"/>
          </a:xfrm>
          <a:prstGeom prst="rect">
            <a:avLst/>
          </a:prstGeom>
          <a:noFill/>
          <a:ln w="9525">
            <a:noFill/>
            <a:miter lim="800000"/>
            <a:headEnd/>
            <a:tailEnd/>
          </a:ln>
          <a:effectLst/>
        </p:spPr>
        <p:txBody>
          <a:bodyPr wrap="none">
            <a:spAutoFit/>
          </a:bodyPr>
          <a:lstStyle/>
          <a:p>
            <a:pPr>
              <a:lnSpc>
                <a:spcPct val="90000"/>
              </a:lnSpc>
            </a:pPr>
            <a:r>
              <a:rPr lang="en-US" altLang="en-US" sz="2000">
                <a:solidFill>
                  <a:schemeClr val="bg2"/>
                </a:solidFill>
                <a:latin typeface="Times" charset="0"/>
              </a:rPr>
              <a:t>Step 1</a:t>
            </a:r>
          </a:p>
        </p:txBody>
      </p:sp>
      <p:sp>
        <p:nvSpPr>
          <p:cNvPr id="893979" name="Text Box 27"/>
          <p:cNvSpPr txBox="1">
            <a:spLocks noChangeArrowheads="1"/>
          </p:cNvSpPr>
          <p:nvPr/>
        </p:nvSpPr>
        <p:spPr bwMode="auto">
          <a:xfrm>
            <a:off x="6765926" y="5329238"/>
            <a:ext cx="854075" cy="366712"/>
          </a:xfrm>
          <a:prstGeom prst="rect">
            <a:avLst/>
          </a:prstGeom>
          <a:noFill/>
          <a:ln w="9525">
            <a:noFill/>
            <a:miter lim="800000"/>
            <a:headEnd/>
            <a:tailEnd/>
          </a:ln>
          <a:effectLst/>
        </p:spPr>
        <p:txBody>
          <a:bodyPr wrap="none">
            <a:spAutoFit/>
          </a:bodyPr>
          <a:lstStyle/>
          <a:p>
            <a:pPr>
              <a:lnSpc>
                <a:spcPct val="90000"/>
              </a:lnSpc>
            </a:pPr>
            <a:r>
              <a:rPr lang="en-US" altLang="en-US" sz="2000">
                <a:solidFill>
                  <a:schemeClr val="bg2"/>
                </a:solidFill>
                <a:latin typeface="Times" charset="0"/>
              </a:rPr>
              <a:t>Step 2</a:t>
            </a:r>
          </a:p>
        </p:txBody>
      </p:sp>
      <p:sp>
        <p:nvSpPr>
          <p:cNvPr id="893980" name="Line 28"/>
          <p:cNvSpPr>
            <a:spLocks noChangeShapeType="1"/>
          </p:cNvSpPr>
          <p:nvPr/>
        </p:nvSpPr>
        <p:spPr bwMode="auto">
          <a:xfrm>
            <a:off x="4114800" y="4267200"/>
            <a:ext cx="0" cy="762000"/>
          </a:xfrm>
          <a:prstGeom prst="line">
            <a:avLst/>
          </a:prstGeom>
          <a:noFill/>
          <a:ln w="28575">
            <a:solidFill>
              <a:schemeClr val="tx1"/>
            </a:solidFill>
            <a:round/>
            <a:headEnd/>
            <a:tailEnd/>
          </a:ln>
          <a:effectLst/>
        </p:spPr>
        <p:txBody>
          <a:bodyPr wrap="none" anchor="ctr">
            <a:spAutoFit/>
          </a:bodyPr>
          <a:lstStyle/>
          <a:p>
            <a:endParaRPr lang="en-US"/>
          </a:p>
        </p:txBody>
      </p:sp>
      <p:sp>
        <p:nvSpPr>
          <p:cNvPr id="893981" name="Line 29"/>
          <p:cNvSpPr>
            <a:spLocks noChangeShapeType="1"/>
          </p:cNvSpPr>
          <p:nvPr/>
        </p:nvSpPr>
        <p:spPr bwMode="auto">
          <a:xfrm flipH="1">
            <a:off x="5486400" y="4114800"/>
            <a:ext cx="457200" cy="304800"/>
          </a:xfrm>
          <a:prstGeom prst="line">
            <a:avLst/>
          </a:prstGeom>
          <a:noFill/>
          <a:ln w="28575">
            <a:solidFill>
              <a:schemeClr val="tx1"/>
            </a:solidFill>
            <a:round/>
            <a:headEnd/>
            <a:tailEnd/>
          </a:ln>
          <a:effectLst/>
        </p:spPr>
        <p:txBody>
          <a:bodyPr wrap="none" anchor="ctr">
            <a:spAutoFit/>
          </a:bodyPr>
          <a:lstStyle/>
          <a:p>
            <a:endParaRPr lang="en-US"/>
          </a:p>
        </p:txBody>
      </p:sp>
      <p:sp>
        <p:nvSpPr>
          <p:cNvPr id="893982" name="Line 30"/>
          <p:cNvSpPr>
            <a:spLocks noChangeShapeType="1"/>
          </p:cNvSpPr>
          <p:nvPr/>
        </p:nvSpPr>
        <p:spPr bwMode="auto">
          <a:xfrm>
            <a:off x="6096000" y="4114800"/>
            <a:ext cx="685800" cy="304800"/>
          </a:xfrm>
          <a:prstGeom prst="line">
            <a:avLst/>
          </a:prstGeom>
          <a:noFill/>
          <a:ln w="28575">
            <a:solidFill>
              <a:schemeClr val="tx1"/>
            </a:solidFill>
            <a:round/>
            <a:headEnd/>
            <a:tailEnd/>
          </a:ln>
          <a:effectLst/>
        </p:spPr>
        <p:txBody>
          <a:bodyPr wrap="none" anchor="ctr">
            <a:spAutoFit/>
          </a:bodyPr>
          <a:lstStyle/>
          <a:p>
            <a:endParaRPr lang="en-US"/>
          </a:p>
        </p:txBody>
      </p:sp>
      <p:sp>
        <p:nvSpPr>
          <p:cNvPr id="26" name="TextBox 25"/>
          <p:cNvSpPr txBox="1"/>
          <p:nvPr/>
        </p:nvSpPr>
        <p:spPr>
          <a:xfrm>
            <a:off x="1981200" y="3200401"/>
            <a:ext cx="1905000" cy="830997"/>
          </a:xfrm>
          <a:prstGeom prst="rect">
            <a:avLst/>
          </a:prstGeom>
          <a:noFill/>
        </p:spPr>
        <p:txBody>
          <a:bodyPr wrap="square" rtlCol="0">
            <a:spAutoFit/>
          </a:bodyPr>
          <a:lstStyle/>
          <a:p>
            <a:r>
              <a:rPr lang="en-US" sz="2400" dirty="0" err="1"/>
              <a:t>Exocytosis</a:t>
            </a:r>
            <a:endParaRPr lang="en-US" sz="2400" dirty="0"/>
          </a:p>
          <a:p>
            <a:r>
              <a:rPr lang="en-US" sz="2400" dirty="0" err="1"/>
              <a:t>Endocytosis</a:t>
            </a:r>
            <a:endParaRPr lang="en-US" sz="2400" dirty="0"/>
          </a:p>
        </p:txBody>
      </p:sp>
    </p:spTree>
    <p:extLst>
      <p:ext uri="{BB962C8B-B14F-4D97-AF65-F5344CB8AC3E}">
        <p14:creationId xmlns:p14="http://schemas.microsoft.com/office/powerpoint/2010/main" val="27838890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3956"/>
                                        </p:tgtEl>
                                        <p:attrNameLst>
                                          <p:attrName>style.visibility</p:attrName>
                                        </p:attrNameLst>
                                      </p:cBhvr>
                                      <p:to>
                                        <p:strVal val="visible"/>
                                      </p:to>
                                    </p:set>
                                    <p:animEffect transition="in" filter="box(out)">
                                      <p:cBhvr>
                                        <p:cTn id="7" dur="500"/>
                                        <p:tgtEl>
                                          <p:spTgt spid="89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1001475" name="Text Box 3"/>
          <p:cNvSpPr txBox="1">
            <a:spLocks noChangeArrowheads="1"/>
          </p:cNvSpPr>
          <p:nvPr/>
        </p:nvSpPr>
        <p:spPr bwMode="auto">
          <a:xfrm>
            <a:off x="2089151" y="914401"/>
            <a:ext cx="5378395"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How active transport occurs</a:t>
            </a:r>
          </a:p>
        </p:txBody>
      </p:sp>
      <p:pic>
        <p:nvPicPr>
          <p:cNvPr id="1001476"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01477"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01478"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1001479"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1001480"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1001481" name="Picture 9"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001483" name="Picture 11" descr="Sec"/>
          <p:cNvPicPr>
            <a:picLocks noChangeAspect="1" noChangeArrowheads="1"/>
          </p:cNvPicPr>
          <p:nvPr/>
        </p:nvPicPr>
        <p:blipFill>
          <a:blip r:embed="rId11" cstate="print"/>
          <a:srcRect/>
          <a:stretch>
            <a:fillRect/>
          </a:stretch>
        </p:blipFill>
        <p:spPr bwMode="auto">
          <a:xfrm>
            <a:off x="1524000" y="0"/>
            <a:ext cx="1828800" cy="838200"/>
          </a:xfrm>
          <a:prstGeom prst="rect">
            <a:avLst/>
          </a:prstGeom>
          <a:noFill/>
        </p:spPr>
      </p:pic>
      <p:pic>
        <p:nvPicPr>
          <p:cNvPr id="1001484" name="Picture 12" descr="Sec"/>
          <p:cNvPicPr>
            <a:picLocks noChangeAspect="1" noChangeArrowheads="1"/>
          </p:cNvPicPr>
          <p:nvPr/>
        </p:nvPicPr>
        <p:blipFill>
          <a:blip r:embed="rId12" cstate="print"/>
          <a:srcRect/>
          <a:stretch>
            <a:fillRect/>
          </a:stretch>
        </p:blipFill>
        <p:spPr bwMode="auto">
          <a:xfrm>
            <a:off x="4337050" y="0"/>
            <a:ext cx="3517900" cy="482600"/>
          </a:xfrm>
          <a:prstGeom prst="rect">
            <a:avLst/>
          </a:prstGeom>
          <a:noFill/>
        </p:spPr>
      </p:pic>
      <p:pic>
        <p:nvPicPr>
          <p:cNvPr id="1001498" name="8-1-GB4FARI.AVI">
            <a:hlinkClick r:id="" action="ppaction://media"/>
          </p:cNvPr>
          <p:cNvPicPr>
            <a:picLocks noRot="1" noChangeAspect="1" noChangeArrowheads="1"/>
          </p:cNvPicPr>
          <p:nvPr>
            <a:videoFile r:link="rId1"/>
          </p:nvPr>
        </p:nvPicPr>
        <p:blipFill>
          <a:blip r:embed="rId13" cstate="print"/>
          <a:srcRect/>
          <a:stretch>
            <a:fillRect/>
          </a:stretch>
        </p:blipFill>
        <p:spPr bwMode="auto">
          <a:xfrm>
            <a:off x="4648200" y="2057400"/>
            <a:ext cx="3048000" cy="2286000"/>
          </a:xfrm>
          <a:prstGeom prst="rect">
            <a:avLst/>
          </a:prstGeom>
          <a:noFill/>
        </p:spPr>
      </p:pic>
      <p:sp>
        <p:nvSpPr>
          <p:cNvPr id="1001499" name="Text Box 27"/>
          <p:cNvSpPr txBox="1">
            <a:spLocks noChangeArrowheads="1"/>
          </p:cNvSpPr>
          <p:nvPr/>
        </p:nvSpPr>
        <p:spPr bwMode="auto">
          <a:xfrm>
            <a:off x="5029201" y="4311650"/>
            <a:ext cx="2743059" cy="369332"/>
          </a:xfrm>
          <a:prstGeom prst="rect">
            <a:avLst/>
          </a:prstGeom>
          <a:noFill/>
          <a:ln w="9525">
            <a:noFill/>
            <a:miter lim="800000"/>
            <a:headEnd/>
            <a:tailEnd/>
          </a:ln>
          <a:effectLst/>
        </p:spPr>
        <p:txBody>
          <a:bodyPr wrap="none">
            <a:spAutoFit/>
          </a:bodyPr>
          <a:lstStyle/>
          <a:p>
            <a:pPr eaLnBrk="0" hangingPunct="0">
              <a:lnSpc>
                <a:spcPct val="100000"/>
              </a:lnSpc>
              <a:spcBef>
                <a:spcPct val="0"/>
              </a:spcBef>
              <a:spcAft>
                <a:spcPct val="0"/>
              </a:spcAft>
            </a:pPr>
            <a:r>
              <a:rPr lang="en-US">
                <a:solidFill>
                  <a:schemeClr val="hlink"/>
                </a:solidFill>
                <a:latin typeface="Times" charset="0"/>
              </a:rPr>
              <a:t>Click image to view movie.</a:t>
            </a:r>
          </a:p>
        </p:txBody>
      </p:sp>
    </p:spTree>
    <p:extLst>
      <p:ext uri="{BB962C8B-B14F-4D97-AF65-F5344CB8AC3E}">
        <p14:creationId xmlns:p14="http://schemas.microsoft.com/office/powerpoint/2010/main" val="4739318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01476"/>
                                        </p:tgtEl>
                                        <p:attrNameLst>
                                          <p:attrName>style.visibility</p:attrName>
                                        </p:attrNameLst>
                                      </p:cBhvr>
                                      <p:to>
                                        <p:strVal val="visible"/>
                                      </p:to>
                                    </p:set>
                                    <p:animEffect transition="in" filter="box(out)">
                                      <p:cBhvr>
                                        <p:cTn id="7" dur="500"/>
                                        <p:tgtEl>
                                          <p:spTgt spid="10014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0149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01498"/>
                                        </p:tgtEl>
                                      </p:cBhvr>
                                    </p:cmd>
                                  </p:childTnLst>
                                </p:cTn>
                              </p:par>
                            </p:childTnLst>
                          </p:cTn>
                        </p:par>
                      </p:childTnLst>
                    </p:cTn>
                  </p:par>
                </p:childTnLst>
              </p:cTn>
              <p:nextCondLst>
                <p:cond evt="onClick" delay="0">
                  <p:tgtEl>
                    <p:spTgt spid="1001498"/>
                  </p:tgtEl>
                </p:cond>
              </p:nextCondLst>
            </p:seq>
            <p:video>
              <p:cMediaNode>
                <p:cTn id="13" fill="remove" display="0">
                  <p:stCondLst>
                    <p:cond delay="indefinite"/>
                  </p:stCondLst>
                  <p:endCondLst>
                    <p:cond evt="onNext" delay="0">
                      <p:tgtEl>
                        <p:sldTgt/>
                      </p:tgtEl>
                    </p:cond>
                    <p:cond evt="onPrev" delay="0">
                      <p:tgtEl>
                        <p:sldTgt/>
                      </p:tgtEl>
                    </p:cond>
                  </p:endCondLst>
                </p:cTn>
                <p:tgtEl>
                  <p:spTgt spid="100149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1000451" name="Text Box 3"/>
          <p:cNvSpPr txBox="1">
            <a:spLocks noChangeArrowheads="1"/>
          </p:cNvSpPr>
          <p:nvPr/>
        </p:nvSpPr>
        <p:spPr bwMode="auto">
          <a:xfrm>
            <a:off x="2089151" y="838201"/>
            <a:ext cx="5378395"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How active transport occurs</a:t>
            </a:r>
          </a:p>
        </p:txBody>
      </p:sp>
      <p:pic>
        <p:nvPicPr>
          <p:cNvPr id="1000452"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00453"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00454"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1000455"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1000456"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1000457" name="Picture 9"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000459" name="Picture 11" descr="Sec"/>
          <p:cNvPicPr>
            <a:picLocks noChangeAspect="1" noChangeArrowheads="1"/>
          </p:cNvPicPr>
          <p:nvPr/>
        </p:nvPicPr>
        <p:blipFill>
          <a:blip r:embed="rId11" cstate="print"/>
          <a:srcRect/>
          <a:stretch>
            <a:fillRect/>
          </a:stretch>
        </p:blipFill>
        <p:spPr bwMode="auto">
          <a:xfrm>
            <a:off x="1524000" y="0"/>
            <a:ext cx="1828800" cy="838200"/>
          </a:xfrm>
          <a:prstGeom prst="rect">
            <a:avLst/>
          </a:prstGeom>
          <a:noFill/>
        </p:spPr>
      </p:pic>
      <p:pic>
        <p:nvPicPr>
          <p:cNvPr id="1000460" name="Picture 12" descr="Sec"/>
          <p:cNvPicPr>
            <a:picLocks noChangeAspect="1" noChangeArrowheads="1"/>
          </p:cNvPicPr>
          <p:nvPr/>
        </p:nvPicPr>
        <p:blipFill>
          <a:blip r:embed="rId12" cstate="print"/>
          <a:srcRect/>
          <a:stretch>
            <a:fillRect/>
          </a:stretch>
        </p:blipFill>
        <p:spPr bwMode="auto">
          <a:xfrm>
            <a:off x="4337050" y="0"/>
            <a:ext cx="3517900" cy="482600"/>
          </a:xfrm>
          <a:prstGeom prst="rect">
            <a:avLst/>
          </a:prstGeom>
          <a:noFill/>
        </p:spPr>
      </p:pic>
      <p:sp>
        <p:nvSpPr>
          <p:cNvPr id="1000476" name="Text Box 28"/>
          <p:cNvSpPr txBox="1">
            <a:spLocks noChangeArrowheads="1"/>
          </p:cNvSpPr>
          <p:nvPr/>
        </p:nvSpPr>
        <p:spPr bwMode="auto">
          <a:xfrm>
            <a:off x="4953001" y="4540250"/>
            <a:ext cx="2743059" cy="369332"/>
          </a:xfrm>
          <a:prstGeom prst="rect">
            <a:avLst/>
          </a:prstGeom>
          <a:noFill/>
          <a:ln w="9525">
            <a:noFill/>
            <a:miter lim="800000"/>
            <a:headEnd/>
            <a:tailEnd/>
          </a:ln>
          <a:effectLst/>
        </p:spPr>
        <p:txBody>
          <a:bodyPr wrap="none">
            <a:spAutoFit/>
          </a:bodyPr>
          <a:lstStyle/>
          <a:p>
            <a:pPr eaLnBrk="0" hangingPunct="0">
              <a:lnSpc>
                <a:spcPct val="100000"/>
              </a:lnSpc>
              <a:spcBef>
                <a:spcPct val="0"/>
              </a:spcBef>
              <a:spcAft>
                <a:spcPct val="0"/>
              </a:spcAft>
            </a:pPr>
            <a:r>
              <a:rPr lang="en-US">
                <a:solidFill>
                  <a:schemeClr val="hlink"/>
                </a:solidFill>
                <a:latin typeface="Times" charset="0"/>
              </a:rPr>
              <a:t>Click image to view movie.</a:t>
            </a:r>
          </a:p>
        </p:txBody>
      </p:sp>
      <p:pic>
        <p:nvPicPr>
          <p:cNvPr id="1000477" name="8-1-GB4FARH.AVI">
            <a:hlinkClick r:id="" action="ppaction://media"/>
          </p:cNvPr>
          <p:cNvPicPr>
            <a:picLocks noRot="1" noChangeAspect="1" noChangeArrowheads="1"/>
          </p:cNvPicPr>
          <p:nvPr>
            <a:videoFile r:link="rId1"/>
          </p:nvPr>
        </p:nvPicPr>
        <p:blipFill>
          <a:blip r:embed="rId13" cstate="print"/>
          <a:srcRect/>
          <a:stretch>
            <a:fillRect/>
          </a:stretch>
        </p:blipFill>
        <p:spPr bwMode="auto">
          <a:xfrm>
            <a:off x="4648200" y="2178050"/>
            <a:ext cx="3048000" cy="2286000"/>
          </a:xfrm>
          <a:prstGeom prst="rect">
            <a:avLst/>
          </a:prstGeom>
          <a:noFill/>
        </p:spPr>
      </p:pic>
    </p:spTree>
    <p:extLst>
      <p:ext uri="{BB962C8B-B14F-4D97-AF65-F5344CB8AC3E}">
        <p14:creationId xmlns:p14="http://schemas.microsoft.com/office/powerpoint/2010/main" val="38084671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00452"/>
                                        </p:tgtEl>
                                        <p:attrNameLst>
                                          <p:attrName>style.visibility</p:attrName>
                                        </p:attrNameLst>
                                      </p:cBhvr>
                                      <p:to>
                                        <p:strVal val="visible"/>
                                      </p:to>
                                    </p:set>
                                    <p:animEffect transition="in" filter="box(out)">
                                      <p:cBhvr>
                                        <p:cTn id="7" dur="500"/>
                                        <p:tgtEl>
                                          <p:spTgt spid="10004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0047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00477"/>
                                        </p:tgtEl>
                                      </p:cBhvr>
                                    </p:cmd>
                                  </p:childTnLst>
                                </p:cTn>
                              </p:par>
                            </p:childTnLst>
                          </p:cTn>
                        </p:par>
                      </p:childTnLst>
                    </p:cTn>
                  </p:par>
                </p:childTnLst>
              </p:cTn>
              <p:nextCondLst>
                <p:cond evt="onClick" delay="0">
                  <p:tgtEl>
                    <p:spTgt spid="1000477"/>
                  </p:tgtEl>
                </p:cond>
              </p:nextCondLst>
            </p:seq>
            <p:video>
              <p:cMediaNode>
                <p:cTn id="13" fill="remove" display="0">
                  <p:stCondLst>
                    <p:cond delay="indefinite"/>
                  </p:stCondLst>
                  <p:endCondLst>
                    <p:cond evt="onNext" delay="0">
                      <p:tgtEl>
                        <p:sldTgt/>
                      </p:tgtEl>
                    </p:cond>
                    <p:cond evt="onPrev" delay="0">
                      <p:tgtEl>
                        <p:sldTgt/>
                      </p:tgtEl>
                    </p:cond>
                  </p:endCondLst>
                </p:cTn>
                <p:tgtEl>
                  <p:spTgt spid="100047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97027" name="Text Box 3"/>
          <p:cNvSpPr txBox="1">
            <a:spLocks noChangeArrowheads="1"/>
          </p:cNvSpPr>
          <p:nvPr/>
        </p:nvSpPr>
        <p:spPr bwMode="auto">
          <a:xfrm>
            <a:off x="1752600" y="914401"/>
            <a:ext cx="8715014"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dirty="0">
                <a:solidFill>
                  <a:schemeClr val="tx2"/>
                </a:solidFill>
                <a:latin typeface="Times" charset="0"/>
              </a:rPr>
              <a:t>Transport of Large Particles- Active Transport</a:t>
            </a:r>
          </a:p>
        </p:txBody>
      </p:sp>
      <p:pic>
        <p:nvPicPr>
          <p:cNvPr id="89702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2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0"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3" name="Picture 9"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7034" name="Rectangle 10"/>
          <p:cNvSpPr>
            <a:spLocks noChangeArrowheads="1"/>
          </p:cNvSpPr>
          <p:nvPr/>
        </p:nvSpPr>
        <p:spPr bwMode="auto">
          <a:xfrm>
            <a:off x="2057400" y="1641475"/>
            <a:ext cx="7924800" cy="1421928"/>
          </a:xfrm>
          <a:prstGeom prst="rect">
            <a:avLst/>
          </a:prstGeom>
          <a:noFill/>
          <a:ln w="9525">
            <a:noFill/>
            <a:miter lim="800000"/>
            <a:headEnd/>
            <a:tailEnd/>
          </a:ln>
          <a:effectLst/>
        </p:spPr>
        <p:txBody>
          <a:bodyPr>
            <a:spAutoFit/>
          </a:bodyPr>
          <a:lstStyle/>
          <a:p>
            <a:pPr marL="342900" indent="-342900">
              <a:lnSpc>
                <a:spcPct val="90000"/>
              </a:lnSpc>
              <a:buClr>
                <a:schemeClr val="tx1"/>
              </a:buClr>
              <a:buFontTx/>
              <a:buChar char="•"/>
            </a:pPr>
            <a:r>
              <a:rPr lang="en-US" altLang="en-US" sz="3200" dirty="0" err="1">
                <a:solidFill>
                  <a:srgbClr val="FF0066"/>
                </a:solidFill>
                <a:latin typeface="Times" charset="0"/>
              </a:rPr>
              <a:t>Endocytosis</a:t>
            </a:r>
            <a:r>
              <a:rPr lang="en-US" altLang="en-US" sz="3200" dirty="0">
                <a:latin typeface="Times" charset="0"/>
              </a:rPr>
              <a:t> is a process by which a cell surrounds and </a:t>
            </a:r>
            <a:r>
              <a:rPr lang="en-US" altLang="en-US" sz="3200" b="1" dirty="0">
                <a:latin typeface="Times" charset="0"/>
              </a:rPr>
              <a:t>takes in material </a:t>
            </a:r>
            <a:r>
              <a:rPr lang="en-US" altLang="en-US" sz="3200" dirty="0">
                <a:latin typeface="Times" charset="0"/>
              </a:rPr>
              <a:t>from its environment. </a:t>
            </a:r>
          </a:p>
        </p:txBody>
      </p:sp>
      <p:pic>
        <p:nvPicPr>
          <p:cNvPr id="897036" name="Picture 12"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pic>
        <p:nvPicPr>
          <p:cNvPr id="897043" name="Picture 19"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97044" name="Picture 20" descr="Fig"/>
          <p:cNvPicPr>
            <a:picLocks noChangeAspect="1" noChangeArrowheads="1"/>
          </p:cNvPicPr>
          <p:nvPr/>
        </p:nvPicPr>
        <p:blipFill>
          <a:blip r:embed="rId12" cstate="print"/>
          <a:srcRect/>
          <a:stretch>
            <a:fillRect/>
          </a:stretch>
        </p:blipFill>
        <p:spPr bwMode="auto">
          <a:xfrm>
            <a:off x="3395663" y="2971800"/>
            <a:ext cx="5054600" cy="2743200"/>
          </a:xfrm>
          <a:prstGeom prst="rect">
            <a:avLst/>
          </a:prstGeom>
          <a:noFill/>
          <a:ln w="9525">
            <a:noFill/>
            <a:miter lim="800000"/>
            <a:headEnd/>
            <a:tailEnd/>
          </a:ln>
        </p:spPr>
      </p:pic>
      <p:sp>
        <p:nvSpPr>
          <p:cNvPr id="897045" name="Text Box 21"/>
          <p:cNvSpPr txBox="1">
            <a:spLocks noChangeArrowheads="1"/>
          </p:cNvSpPr>
          <p:nvPr/>
        </p:nvSpPr>
        <p:spPr bwMode="auto">
          <a:xfrm>
            <a:off x="2514601" y="5715001"/>
            <a:ext cx="1743075" cy="420687"/>
          </a:xfrm>
          <a:prstGeom prst="rect">
            <a:avLst/>
          </a:prstGeom>
          <a:noFill/>
          <a:ln w="9525">
            <a:noFill/>
            <a:miter lim="800000"/>
            <a:headEnd/>
            <a:tailEnd/>
          </a:ln>
          <a:effectLst/>
        </p:spPr>
        <p:txBody>
          <a:bodyPr wrap="none">
            <a:spAutoFit/>
          </a:bodyPr>
          <a:lstStyle/>
          <a:p>
            <a:pPr>
              <a:lnSpc>
                <a:spcPct val="90000"/>
              </a:lnSpc>
            </a:pPr>
            <a:r>
              <a:rPr lang="en-US" altLang="en-US" sz="2400" dirty="0" err="1">
                <a:solidFill>
                  <a:srgbClr val="FF0000"/>
                </a:solidFill>
                <a:latin typeface="Times" charset="0"/>
              </a:rPr>
              <a:t>Endocytosis</a:t>
            </a:r>
            <a:endParaRPr lang="en-US" altLang="en-US" sz="2400" dirty="0">
              <a:solidFill>
                <a:srgbClr val="FF0000"/>
              </a:solidFill>
              <a:latin typeface="Times" charset="0"/>
            </a:endParaRPr>
          </a:p>
        </p:txBody>
      </p:sp>
      <p:sp>
        <p:nvSpPr>
          <p:cNvPr id="897050" name="Text Box 26"/>
          <p:cNvSpPr txBox="1">
            <a:spLocks noChangeArrowheads="1"/>
          </p:cNvSpPr>
          <p:nvPr/>
        </p:nvSpPr>
        <p:spPr bwMode="auto">
          <a:xfrm>
            <a:off x="7772400" y="5715001"/>
            <a:ext cx="1554162" cy="420687"/>
          </a:xfrm>
          <a:prstGeom prst="rect">
            <a:avLst/>
          </a:prstGeom>
          <a:noFill/>
          <a:ln w="9525">
            <a:noFill/>
            <a:miter lim="800000"/>
            <a:headEnd/>
            <a:tailEnd/>
          </a:ln>
          <a:effectLst/>
        </p:spPr>
        <p:txBody>
          <a:bodyPr wrap="none">
            <a:spAutoFit/>
          </a:bodyPr>
          <a:lstStyle/>
          <a:p>
            <a:pPr>
              <a:lnSpc>
                <a:spcPct val="90000"/>
              </a:lnSpc>
            </a:pPr>
            <a:r>
              <a:rPr lang="en-US" altLang="en-US" sz="2400" dirty="0" err="1">
                <a:latin typeface="Times" charset="0"/>
              </a:rPr>
              <a:t>Exocytosis</a:t>
            </a:r>
            <a:endParaRPr lang="en-US" altLang="en-US" sz="2400" dirty="0">
              <a:latin typeface="Times" charset="0"/>
            </a:endParaRPr>
          </a:p>
        </p:txBody>
      </p:sp>
      <p:sp>
        <p:nvSpPr>
          <p:cNvPr id="897053" name="Line 29"/>
          <p:cNvSpPr>
            <a:spLocks noChangeShapeType="1"/>
          </p:cNvSpPr>
          <p:nvPr/>
        </p:nvSpPr>
        <p:spPr bwMode="auto">
          <a:xfrm flipH="1" flipV="1">
            <a:off x="8153400" y="5105400"/>
            <a:ext cx="152400" cy="457200"/>
          </a:xfrm>
          <a:prstGeom prst="line">
            <a:avLst/>
          </a:prstGeom>
          <a:noFill/>
          <a:ln w="28575">
            <a:solidFill>
              <a:schemeClr val="tx1"/>
            </a:solidFill>
            <a:round/>
            <a:headEnd/>
            <a:tailEnd/>
          </a:ln>
          <a:effectLst/>
        </p:spPr>
        <p:txBody>
          <a:bodyPr anchor="ctr">
            <a:spAutoFit/>
          </a:bodyPr>
          <a:lstStyle/>
          <a:p>
            <a:endParaRPr lang="en-US"/>
          </a:p>
        </p:txBody>
      </p:sp>
      <p:sp>
        <p:nvSpPr>
          <p:cNvPr id="897054" name="Text Box 30"/>
          <p:cNvSpPr txBox="1">
            <a:spLocks noChangeArrowheads="1"/>
          </p:cNvSpPr>
          <p:nvPr/>
        </p:nvSpPr>
        <p:spPr bwMode="auto">
          <a:xfrm>
            <a:off x="4703763" y="4248150"/>
            <a:ext cx="1403350" cy="420688"/>
          </a:xfrm>
          <a:prstGeom prst="rect">
            <a:avLst/>
          </a:prstGeom>
          <a:noFill/>
          <a:ln w="9525">
            <a:noFill/>
            <a:miter lim="800000"/>
            <a:headEnd/>
            <a:tailEnd/>
          </a:ln>
          <a:effectLst/>
        </p:spPr>
        <p:txBody>
          <a:bodyPr wrap="none">
            <a:spAutoFit/>
          </a:bodyPr>
          <a:lstStyle/>
          <a:p>
            <a:pPr>
              <a:lnSpc>
                <a:spcPct val="90000"/>
              </a:lnSpc>
            </a:pPr>
            <a:r>
              <a:rPr lang="en-US" altLang="en-US" sz="2400" dirty="0">
                <a:solidFill>
                  <a:srgbClr val="FF0000"/>
                </a:solidFill>
                <a:latin typeface="Times" charset="0"/>
              </a:rPr>
              <a:t>Digestion</a:t>
            </a:r>
          </a:p>
        </p:txBody>
      </p:sp>
      <p:sp>
        <p:nvSpPr>
          <p:cNvPr id="897059" name="Text Box 35"/>
          <p:cNvSpPr txBox="1">
            <a:spLocks noChangeArrowheads="1"/>
          </p:cNvSpPr>
          <p:nvPr/>
        </p:nvSpPr>
        <p:spPr bwMode="auto">
          <a:xfrm>
            <a:off x="5562601" y="2667001"/>
            <a:ext cx="1217613" cy="420687"/>
          </a:xfrm>
          <a:prstGeom prst="rect">
            <a:avLst/>
          </a:prstGeom>
          <a:noFill/>
          <a:ln w="9525">
            <a:noFill/>
            <a:miter lim="800000"/>
            <a:headEnd/>
            <a:tailEnd/>
          </a:ln>
          <a:effectLst/>
        </p:spPr>
        <p:txBody>
          <a:bodyPr wrap="none">
            <a:spAutoFit/>
          </a:bodyPr>
          <a:lstStyle/>
          <a:p>
            <a:pPr>
              <a:lnSpc>
                <a:spcPct val="90000"/>
              </a:lnSpc>
            </a:pPr>
            <a:r>
              <a:rPr lang="en-US" altLang="en-US" sz="2400" dirty="0">
                <a:latin typeface="Times" charset="0"/>
              </a:rPr>
              <a:t>Nucleus</a:t>
            </a:r>
          </a:p>
        </p:txBody>
      </p:sp>
      <p:sp>
        <p:nvSpPr>
          <p:cNvPr id="897060" name="Line 36"/>
          <p:cNvSpPr>
            <a:spLocks noChangeShapeType="1"/>
          </p:cNvSpPr>
          <p:nvPr/>
        </p:nvSpPr>
        <p:spPr bwMode="auto">
          <a:xfrm>
            <a:off x="6324600" y="3168650"/>
            <a:ext cx="762000" cy="717550"/>
          </a:xfrm>
          <a:prstGeom prst="line">
            <a:avLst/>
          </a:prstGeom>
          <a:noFill/>
          <a:ln w="28575">
            <a:solidFill>
              <a:schemeClr val="tx1"/>
            </a:solidFill>
            <a:round/>
            <a:headEnd/>
            <a:tailEnd/>
          </a:ln>
          <a:effectLst/>
        </p:spPr>
        <p:txBody>
          <a:bodyPr anchor="ctr">
            <a:spAutoFit/>
          </a:bodyPr>
          <a:lstStyle/>
          <a:p>
            <a:endParaRPr lang="en-US"/>
          </a:p>
        </p:txBody>
      </p:sp>
      <p:sp>
        <p:nvSpPr>
          <p:cNvPr id="897061" name="Text Box 37"/>
          <p:cNvSpPr txBox="1">
            <a:spLocks noChangeArrowheads="1"/>
          </p:cNvSpPr>
          <p:nvPr/>
        </p:nvSpPr>
        <p:spPr bwMode="auto">
          <a:xfrm>
            <a:off x="8485189" y="3846513"/>
            <a:ext cx="1048107" cy="424732"/>
          </a:xfrm>
          <a:prstGeom prst="rect">
            <a:avLst/>
          </a:prstGeom>
          <a:noFill/>
          <a:ln w="9525">
            <a:noFill/>
            <a:miter lim="800000"/>
            <a:headEnd/>
            <a:tailEnd/>
          </a:ln>
          <a:effectLst/>
        </p:spPr>
        <p:txBody>
          <a:bodyPr wrap="none">
            <a:spAutoFit/>
          </a:bodyPr>
          <a:lstStyle/>
          <a:p>
            <a:pPr>
              <a:lnSpc>
                <a:spcPct val="90000"/>
              </a:lnSpc>
            </a:pPr>
            <a:r>
              <a:rPr lang="en-US" altLang="en-US" sz="2400">
                <a:latin typeface="Times" charset="0"/>
              </a:rPr>
              <a:t>Wastes</a:t>
            </a:r>
          </a:p>
        </p:txBody>
      </p:sp>
      <p:sp>
        <p:nvSpPr>
          <p:cNvPr id="897064" name="Line 40"/>
          <p:cNvSpPr>
            <a:spLocks noChangeShapeType="1"/>
          </p:cNvSpPr>
          <p:nvPr/>
        </p:nvSpPr>
        <p:spPr bwMode="auto">
          <a:xfrm flipH="1">
            <a:off x="7281863" y="4083050"/>
            <a:ext cx="1219200" cy="381000"/>
          </a:xfrm>
          <a:prstGeom prst="line">
            <a:avLst/>
          </a:prstGeom>
          <a:noFill/>
          <a:ln w="28575">
            <a:solidFill>
              <a:schemeClr val="tx1"/>
            </a:solidFill>
            <a:round/>
            <a:headEnd/>
            <a:tailEnd/>
          </a:ln>
          <a:effectLst/>
        </p:spPr>
        <p:txBody>
          <a:bodyPr wrap="none" anchor="ctr">
            <a:spAutoFit/>
          </a:bodyPr>
          <a:lstStyle/>
          <a:p>
            <a:endParaRPr lang="en-US"/>
          </a:p>
        </p:txBody>
      </p:sp>
      <p:sp>
        <p:nvSpPr>
          <p:cNvPr id="897073" name="Oval 49"/>
          <p:cNvSpPr>
            <a:spLocks noChangeArrowheads="1"/>
          </p:cNvSpPr>
          <p:nvPr/>
        </p:nvSpPr>
        <p:spPr bwMode="auto">
          <a:xfrm>
            <a:off x="3344863" y="4896525"/>
            <a:ext cx="762000" cy="519351"/>
          </a:xfrm>
          <a:prstGeom prst="ellipse">
            <a:avLst/>
          </a:prstGeom>
          <a:noFill/>
          <a:ln w="50800">
            <a:solidFill>
              <a:schemeClr val="tx2"/>
            </a:solidFill>
            <a:round/>
            <a:headEnd/>
            <a:tailEnd/>
          </a:ln>
          <a:effectLst/>
        </p:spPr>
        <p:txBody>
          <a:bodyPr anchor="ctr">
            <a:spAutoFit/>
          </a:bodyPr>
          <a:lstStyle/>
          <a:p>
            <a:endParaRPr lang="en-US"/>
          </a:p>
        </p:txBody>
      </p:sp>
      <p:pic>
        <p:nvPicPr>
          <p:cNvPr id="897075" name="Picture 51" descr="audio image blue">
            <a:hlinkClick r:id="" action="ppaction://noaction">
              <a:snd r:embed="rId13" name="08-endocytosis.WAV"/>
            </a:hlinkClick>
          </p:cNvPr>
          <p:cNvPicPr>
            <a:picLocks noChangeAspect="1" noChangeArrowheads="1"/>
          </p:cNvPicPr>
          <p:nvPr/>
        </p:nvPicPr>
        <p:blipFill>
          <a:blip r:embed="rId14" cstate="print"/>
          <a:srcRect/>
          <a:stretch>
            <a:fillRect/>
          </a:stretch>
        </p:blipFill>
        <p:spPr bwMode="auto">
          <a:xfrm>
            <a:off x="4711701" y="2616201"/>
            <a:ext cx="354013" cy="354013"/>
          </a:xfrm>
          <a:prstGeom prst="rect">
            <a:avLst/>
          </a:prstGeom>
          <a:noFill/>
        </p:spPr>
      </p:pic>
    </p:spTree>
    <p:extLst>
      <p:ext uri="{BB962C8B-B14F-4D97-AF65-F5344CB8AC3E}">
        <p14:creationId xmlns:p14="http://schemas.microsoft.com/office/powerpoint/2010/main" val="12723794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45"/>
                                        </p:tgtEl>
                                        <p:attrNameLst>
                                          <p:attrName>style.visibility</p:attrName>
                                        </p:attrNameLst>
                                      </p:cBhvr>
                                      <p:to>
                                        <p:strVal val="visible"/>
                                      </p:to>
                                    </p:set>
                                    <p:animEffect transition="in" filter="box(out)">
                                      <p:cBhvr>
                                        <p:cTn id="7" dur="500"/>
                                        <p:tgtEl>
                                          <p:spTgt spid="89704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897073"/>
                                        </p:tgtEl>
                                        <p:attrNameLst>
                                          <p:attrName>style.visibility</p:attrName>
                                        </p:attrNameLst>
                                      </p:cBhvr>
                                      <p:to>
                                        <p:strVal val="visible"/>
                                      </p:to>
                                    </p:set>
                                    <p:animEffect transition="in" filter="box(out)">
                                      <p:cBhvr>
                                        <p:cTn id="11" dur="500"/>
                                        <p:tgtEl>
                                          <p:spTgt spid="89707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897075"/>
                                        </p:tgtEl>
                                        <p:attrNameLst>
                                          <p:attrName>style.visibility</p:attrName>
                                        </p:attrNameLst>
                                      </p:cBhvr>
                                      <p:to>
                                        <p:strVal val="visible"/>
                                      </p:to>
                                    </p:set>
                                    <p:animEffect transition="in" filter="box(out)">
                                      <p:cBhvr>
                                        <p:cTn id="16" dur="500"/>
                                        <p:tgtEl>
                                          <p:spTgt spid="897075"/>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897028"/>
                                        </p:tgtEl>
                                        <p:attrNameLst>
                                          <p:attrName>style.visibility</p:attrName>
                                        </p:attrNameLst>
                                      </p:cBhvr>
                                      <p:to>
                                        <p:strVal val="visible"/>
                                      </p:to>
                                    </p:set>
                                    <p:animEffect transition="in" filter="box(out)">
                                      <p:cBhvr>
                                        <p:cTn id="20" dur="500"/>
                                        <p:tgtEl>
                                          <p:spTgt spid="897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45" grpId="0" autoUpdateAnimBg="0"/>
      <p:bldP spid="8970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98051" name="Text Box 3"/>
          <p:cNvSpPr txBox="1">
            <a:spLocks noChangeArrowheads="1"/>
          </p:cNvSpPr>
          <p:nvPr/>
        </p:nvSpPr>
        <p:spPr bwMode="auto">
          <a:xfrm>
            <a:off x="2089150" y="914401"/>
            <a:ext cx="5353838"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Transport of Large Particles</a:t>
            </a:r>
          </a:p>
        </p:txBody>
      </p:sp>
      <p:pic>
        <p:nvPicPr>
          <p:cNvPr id="89805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7" name="Picture 9"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8060" name="Picture 12"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sp>
        <p:nvSpPr>
          <p:cNvPr id="898062" name="Rectangle 14"/>
          <p:cNvSpPr>
            <a:spLocks noChangeArrowheads="1"/>
          </p:cNvSpPr>
          <p:nvPr/>
        </p:nvSpPr>
        <p:spPr bwMode="auto">
          <a:xfrm>
            <a:off x="2057400" y="1698626"/>
            <a:ext cx="7924800" cy="978729"/>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The material is engulfed and enclosed by a portion of the cell’s plasma membrane. </a:t>
            </a:r>
          </a:p>
        </p:txBody>
      </p:sp>
      <p:pic>
        <p:nvPicPr>
          <p:cNvPr id="898064" name="Picture 16"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98070" name="Picture 22" descr="Fig"/>
          <p:cNvPicPr>
            <a:picLocks noChangeAspect="1" noChangeArrowheads="1"/>
          </p:cNvPicPr>
          <p:nvPr/>
        </p:nvPicPr>
        <p:blipFill>
          <a:blip r:embed="rId12" cstate="print"/>
          <a:srcRect/>
          <a:stretch>
            <a:fillRect/>
          </a:stretch>
        </p:blipFill>
        <p:spPr bwMode="auto">
          <a:xfrm>
            <a:off x="3200400" y="3048000"/>
            <a:ext cx="5054600" cy="2743200"/>
          </a:xfrm>
          <a:prstGeom prst="rect">
            <a:avLst/>
          </a:prstGeom>
          <a:noFill/>
          <a:ln w="9525">
            <a:noFill/>
            <a:miter lim="800000"/>
            <a:headEnd/>
            <a:tailEnd/>
          </a:ln>
        </p:spPr>
      </p:pic>
      <p:sp>
        <p:nvSpPr>
          <p:cNvPr id="898073" name="Text Box 25"/>
          <p:cNvSpPr txBox="1">
            <a:spLocks noChangeArrowheads="1"/>
          </p:cNvSpPr>
          <p:nvPr/>
        </p:nvSpPr>
        <p:spPr bwMode="auto">
          <a:xfrm>
            <a:off x="7620001" y="5867401"/>
            <a:ext cx="1554163" cy="420687"/>
          </a:xfrm>
          <a:prstGeom prst="rect">
            <a:avLst/>
          </a:prstGeom>
          <a:noFill/>
          <a:ln w="9525">
            <a:noFill/>
            <a:miter lim="800000"/>
            <a:headEnd/>
            <a:tailEnd/>
          </a:ln>
          <a:effectLst/>
        </p:spPr>
        <p:txBody>
          <a:bodyPr wrap="none">
            <a:spAutoFit/>
          </a:bodyPr>
          <a:lstStyle/>
          <a:p>
            <a:pPr>
              <a:lnSpc>
                <a:spcPct val="90000"/>
              </a:lnSpc>
            </a:pPr>
            <a:r>
              <a:rPr lang="en-US" altLang="en-US" sz="2400" dirty="0" err="1">
                <a:latin typeface="Times" charset="0"/>
              </a:rPr>
              <a:t>Exocytosis</a:t>
            </a:r>
            <a:endParaRPr lang="en-US" altLang="en-US" sz="2400" dirty="0">
              <a:latin typeface="Times" charset="0"/>
            </a:endParaRPr>
          </a:p>
        </p:txBody>
      </p:sp>
      <p:sp>
        <p:nvSpPr>
          <p:cNvPr id="898074" name="Line 26"/>
          <p:cNvSpPr>
            <a:spLocks noChangeShapeType="1"/>
          </p:cNvSpPr>
          <p:nvPr/>
        </p:nvSpPr>
        <p:spPr bwMode="auto">
          <a:xfrm flipH="1" flipV="1">
            <a:off x="7924800" y="5181600"/>
            <a:ext cx="152400" cy="533400"/>
          </a:xfrm>
          <a:prstGeom prst="line">
            <a:avLst/>
          </a:prstGeom>
          <a:noFill/>
          <a:ln w="28575">
            <a:solidFill>
              <a:schemeClr val="tx1"/>
            </a:solidFill>
            <a:round/>
            <a:headEnd/>
            <a:tailEnd/>
          </a:ln>
          <a:effectLst/>
        </p:spPr>
        <p:txBody>
          <a:bodyPr wrap="none" anchor="ctr">
            <a:spAutoFit/>
          </a:bodyPr>
          <a:lstStyle/>
          <a:p>
            <a:endParaRPr lang="en-US"/>
          </a:p>
        </p:txBody>
      </p:sp>
      <p:sp>
        <p:nvSpPr>
          <p:cNvPr id="898075" name="Text Box 27"/>
          <p:cNvSpPr txBox="1">
            <a:spLocks noChangeArrowheads="1"/>
          </p:cNvSpPr>
          <p:nvPr/>
        </p:nvSpPr>
        <p:spPr bwMode="auto">
          <a:xfrm>
            <a:off x="4953000" y="4487864"/>
            <a:ext cx="1403350" cy="420687"/>
          </a:xfrm>
          <a:prstGeom prst="rect">
            <a:avLst/>
          </a:prstGeom>
          <a:noFill/>
          <a:ln w="9525">
            <a:noFill/>
            <a:miter lim="800000"/>
            <a:headEnd/>
            <a:tailEnd/>
          </a:ln>
          <a:effectLst/>
        </p:spPr>
        <p:txBody>
          <a:bodyPr wrap="none">
            <a:spAutoFit/>
          </a:bodyPr>
          <a:lstStyle/>
          <a:p>
            <a:pPr>
              <a:lnSpc>
                <a:spcPct val="90000"/>
              </a:lnSpc>
            </a:pPr>
            <a:r>
              <a:rPr lang="en-US" altLang="en-US" sz="2400" dirty="0">
                <a:solidFill>
                  <a:srgbClr val="FF0000"/>
                </a:solidFill>
                <a:latin typeface="Times" charset="0"/>
              </a:rPr>
              <a:t>Digestion</a:t>
            </a:r>
          </a:p>
        </p:txBody>
      </p:sp>
      <p:sp>
        <p:nvSpPr>
          <p:cNvPr id="898076" name="Text Box 28"/>
          <p:cNvSpPr txBox="1">
            <a:spLocks noChangeArrowheads="1"/>
          </p:cNvSpPr>
          <p:nvPr/>
        </p:nvSpPr>
        <p:spPr bwMode="auto">
          <a:xfrm>
            <a:off x="5562601" y="2667001"/>
            <a:ext cx="1217613" cy="420687"/>
          </a:xfrm>
          <a:prstGeom prst="rect">
            <a:avLst/>
          </a:prstGeom>
          <a:noFill/>
          <a:ln w="9525">
            <a:noFill/>
            <a:miter lim="800000"/>
            <a:headEnd/>
            <a:tailEnd/>
          </a:ln>
          <a:effectLst/>
        </p:spPr>
        <p:txBody>
          <a:bodyPr wrap="none">
            <a:spAutoFit/>
          </a:bodyPr>
          <a:lstStyle/>
          <a:p>
            <a:pPr>
              <a:lnSpc>
                <a:spcPct val="90000"/>
              </a:lnSpc>
            </a:pPr>
            <a:r>
              <a:rPr lang="en-US" altLang="en-US" sz="2400" dirty="0">
                <a:latin typeface="Times" charset="0"/>
              </a:rPr>
              <a:t>Nucleus</a:t>
            </a:r>
          </a:p>
        </p:txBody>
      </p:sp>
      <p:sp>
        <p:nvSpPr>
          <p:cNvPr id="898077" name="Line 29"/>
          <p:cNvSpPr>
            <a:spLocks noChangeShapeType="1"/>
          </p:cNvSpPr>
          <p:nvPr/>
        </p:nvSpPr>
        <p:spPr bwMode="auto">
          <a:xfrm>
            <a:off x="6324600" y="3200400"/>
            <a:ext cx="685800" cy="762000"/>
          </a:xfrm>
          <a:prstGeom prst="line">
            <a:avLst/>
          </a:prstGeom>
          <a:noFill/>
          <a:ln w="28575">
            <a:solidFill>
              <a:schemeClr val="tx1"/>
            </a:solidFill>
            <a:round/>
            <a:headEnd/>
            <a:tailEnd/>
          </a:ln>
          <a:effectLst/>
        </p:spPr>
        <p:txBody>
          <a:bodyPr wrap="none" anchor="ctr">
            <a:spAutoFit/>
          </a:bodyPr>
          <a:lstStyle/>
          <a:p>
            <a:endParaRPr lang="en-US"/>
          </a:p>
        </p:txBody>
      </p:sp>
      <p:sp>
        <p:nvSpPr>
          <p:cNvPr id="898078" name="Text Box 30"/>
          <p:cNvSpPr txBox="1">
            <a:spLocks noChangeArrowheads="1"/>
          </p:cNvSpPr>
          <p:nvPr/>
        </p:nvSpPr>
        <p:spPr bwMode="auto">
          <a:xfrm>
            <a:off x="8289926" y="4030663"/>
            <a:ext cx="1048107" cy="424732"/>
          </a:xfrm>
          <a:prstGeom prst="rect">
            <a:avLst/>
          </a:prstGeom>
          <a:noFill/>
          <a:ln w="9525">
            <a:noFill/>
            <a:miter lim="800000"/>
            <a:headEnd/>
            <a:tailEnd/>
          </a:ln>
          <a:effectLst/>
        </p:spPr>
        <p:txBody>
          <a:bodyPr wrap="none">
            <a:spAutoFit/>
          </a:bodyPr>
          <a:lstStyle/>
          <a:p>
            <a:pPr>
              <a:lnSpc>
                <a:spcPct val="90000"/>
              </a:lnSpc>
            </a:pPr>
            <a:r>
              <a:rPr lang="en-US" altLang="en-US" sz="2400">
                <a:latin typeface="Times" charset="0"/>
              </a:rPr>
              <a:t>Wastes</a:t>
            </a:r>
          </a:p>
        </p:txBody>
      </p:sp>
      <p:sp>
        <p:nvSpPr>
          <p:cNvPr id="898079" name="Line 31"/>
          <p:cNvSpPr>
            <a:spLocks noChangeShapeType="1"/>
          </p:cNvSpPr>
          <p:nvPr/>
        </p:nvSpPr>
        <p:spPr bwMode="auto">
          <a:xfrm flipH="1">
            <a:off x="7086600" y="4267200"/>
            <a:ext cx="1219200" cy="381000"/>
          </a:xfrm>
          <a:prstGeom prst="line">
            <a:avLst/>
          </a:prstGeom>
          <a:noFill/>
          <a:ln w="28575">
            <a:solidFill>
              <a:schemeClr val="tx1"/>
            </a:solidFill>
            <a:round/>
            <a:headEnd/>
            <a:tailEnd/>
          </a:ln>
          <a:effectLst/>
        </p:spPr>
        <p:txBody>
          <a:bodyPr wrap="none" anchor="ctr">
            <a:spAutoFit/>
          </a:bodyPr>
          <a:lstStyle/>
          <a:p>
            <a:endParaRPr lang="en-US"/>
          </a:p>
        </p:txBody>
      </p:sp>
      <p:sp>
        <p:nvSpPr>
          <p:cNvPr id="898080" name="Text Box 32"/>
          <p:cNvSpPr txBox="1">
            <a:spLocks noChangeArrowheads="1"/>
          </p:cNvSpPr>
          <p:nvPr/>
        </p:nvSpPr>
        <p:spPr bwMode="auto">
          <a:xfrm>
            <a:off x="2057401" y="5791201"/>
            <a:ext cx="1743075" cy="420687"/>
          </a:xfrm>
          <a:prstGeom prst="rect">
            <a:avLst/>
          </a:prstGeom>
          <a:noFill/>
          <a:ln w="9525">
            <a:noFill/>
            <a:miter lim="800000"/>
            <a:headEnd/>
            <a:tailEnd/>
          </a:ln>
          <a:effectLst/>
        </p:spPr>
        <p:txBody>
          <a:bodyPr wrap="none">
            <a:spAutoFit/>
          </a:bodyPr>
          <a:lstStyle/>
          <a:p>
            <a:pPr>
              <a:lnSpc>
                <a:spcPct val="90000"/>
              </a:lnSpc>
            </a:pPr>
            <a:r>
              <a:rPr lang="en-US" altLang="en-US" sz="2400" dirty="0" err="1">
                <a:latin typeface="Times" charset="0"/>
              </a:rPr>
              <a:t>Endocytosis</a:t>
            </a:r>
            <a:endParaRPr lang="en-US" altLang="en-US" sz="2400" dirty="0">
              <a:latin typeface="Times" charset="0"/>
            </a:endParaRPr>
          </a:p>
        </p:txBody>
      </p:sp>
      <p:sp>
        <p:nvSpPr>
          <p:cNvPr id="898081" name="Line 33"/>
          <p:cNvSpPr>
            <a:spLocks noChangeShapeType="1"/>
          </p:cNvSpPr>
          <p:nvPr/>
        </p:nvSpPr>
        <p:spPr bwMode="auto">
          <a:xfrm flipH="1">
            <a:off x="2895600" y="5562600"/>
            <a:ext cx="533400" cy="76200"/>
          </a:xfrm>
          <a:prstGeom prst="line">
            <a:avLst/>
          </a:prstGeom>
          <a:noFill/>
          <a:ln w="28575">
            <a:solidFill>
              <a:schemeClr val="tx1"/>
            </a:solidFill>
            <a:round/>
            <a:headEnd/>
            <a:tailEnd/>
          </a:ln>
          <a:effectLst/>
        </p:spPr>
        <p:txBody>
          <a:bodyPr anchor="ctr">
            <a:spAutoFit/>
          </a:bodyPr>
          <a:lstStyle/>
          <a:p>
            <a:endParaRPr lang="en-US"/>
          </a:p>
        </p:txBody>
      </p:sp>
      <p:sp>
        <p:nvSpPr>
          <p:cNvPr id="898082" name="Oval 34"/>
          <p:cNvSpPr>
            <a:spLocks noChangeArrowheads="1"/>
          </p:cNvSpPr>
          <p:nvPr/>
        </p:nvSpPr>
        <p:spPr bwMode="auto">
          <a:xfrm>
            <a:off x="3581400" y="4693325"/>
            <a:ext cx="990600" cy="519351"/>
          </a:xfrm>
          <a:prstGeom prst="ellipse">
            <a:avLst/>
          </a:prstGeom>
          <a:noFill/>
          <a:ln w="50800">
            <a:solidFill>
              <a:schemeClr val="tx2"/>
            </a:solidFill>
            <a:round/>
            <a:headEnd/>
            <a:tailEnd/>
          </a:ln>
          <a:effectLst/>
        </p:spPr>
        <p:txBody>
          <a:bodyPr anchor="ctr">
            <a:spAutoFit/>
          </a:bodyPr>
          <a:lstStyle/>
          <a:p>
            <a:endParaRPr lang="en-US"/>
          </a:p>
        </p:txBody>
      </p:sp>
    </p:spTree>
    <p:extLst>
      <p:ext uri="{BB962C8B-B14F-4D97-AF65-F5344CB8AC3E}">
        <p14:creationId xmlns:p14="http://schemas.microsoft.com/office/powerpoint/2010/main" val="9002896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82"/>
                                        </p:tgtEl>
                                        <p:attrNameLst>
                                          <p:attrName>style.visibility</p:attrName>
                                        </p:attrNameLst>
                                      </p:cBhvr>
                                      <p:to>
                                        <p:strVal val="visible"/>
                                      </p:to>
                                    </p:set>
                                    <p:animEffect transition="in" filter="box(out)">
                                      <p:cBhvr>
                                        <p:cTn id="7" dur="500"/>
                                        <p:tgtEl>
                                          <p:spTgt spid="89808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98052"/>
                                        </p:tgtEl>
                                        <p:attrNameLst>
                                          <p:attrName>style.visibility</p:attrName>
                                        </p:attrNameLst>
                                      </p:cBhvr>
                                      <p:to>
                                        <p:strVal val="visible"/>
                                      </p:to>
                                    </p:set>
                                    <p:animEffect transition="in" filter="box(out)">
                                      <p:cBhvr>
                                        <p:cTn id="11" dur="500"/>
                                        <p:tgtEl>
                                          <p:spTgt spid="89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668"/>
            <a:ext cx="12192000" cy="1275970"/>
          </a:xfrm>
        </p:spPr>
        <p:txBody>
          <a:bodyPr>
            <a:normAutofit fontScale="90000"/>
          </a:bodyPr>
          <a:lstStyle/>
          <a:p>
            <a:r>
              <a:rPr lang="en-US" sz="2400" dirty="0"/>
              <a:t/>
            </a:r>
            <a:br>
              <a:rPr lang="en-US" sz="2400" dirty="0"/>
            </a:br>
            <a:r>
              <a:rPr lang="en-US" sz="3100" dirty="0" smtClean="0"/>
              <a:t>2/24 </a:t>
            </a:r>
            <a:r>
              <a:rPr lang="en-US" sz="3100" dirty="0"/>
              <a:t>Cellular Transport 8.1</a:t>
            </a:r>
            <a:br>
              <a:rPr lang="en-US" sz="3100" dirty="0"/>
            </a:br>
            <a:r>
              <a:rPr lang="en-US" sz="3100" dirty="0"/>
              <a:t>Obj. TSW explain how cells regulate their surroundings through their semi permeable </a:t>
            </a:r>
            <a:r>
              <a:rPr lang="en-US" sz="3100" dirty="0" smtClean="0"/>
              <a:t>membranes by comparing and contrasting organelles in a plant and animal cell.</a:t>
            </a:r>
            <a:r>
              <a:rPr lang="en-US" sz="3100" dirty="0"/>
              <a:t/>
            </a:r>
            <a:br>
              <a:rPr lang="en-US" sz="3100" dirty="0"/>
            </a:br>
            <a:r>
              <a:rPr lang="en-US" sz="3100" dirty="0"/>
              <a:t> P. </a:t>
            </a:r>
            <a:r>
              <a:rPr lang="en-US" sz="3100" dirty="0" smtClean="0"/>
              <a:t>48 </a:t>
            </a:r>
            <a:r>
              <a:rPr lang="en-US" sz="3100" dirty="0"/>
              <a:t>NB</a:t>
            </a:r>
          </a:p>
        </p:txBody>
      </p:sp>
      <p:sp>
        <p:nvSpPr>
          <p:cNvPr id="6" name="Content Placeholder 5"/>
          <p:cNvSpPr>
            <a:spLocks noGrp="1"/>
          </p:cNvSpPr>
          <p:nvPr>
            <p:ph sz="quarter" idx="4"/>
          </p:nvPr>
        </p:nvSpPr>
        <p:spPr>
          <a:xfrm>
            <a:off x="5311378" y="1447800"/>
            <a:ext cx="6880622" cy="3951288"/>
          </a:xfrm>
        </p:spPr>
        <p:txBody>
          <a:bodyPr/>
          <a:lstStyle/>
          <a:p>
            <a:pPr marL="457200" indent="-457200">
              <a:buFont typeface="+mj-lt"/>
              <a:buAutoNum type="arabicPeriod"/>
            </a:pPr>
            <a:r>
              <a:rPr lang="en-US" dirty="0" smtClean="0"/>
              <a:t>What is Osmosis? </a:t>
            </a:r>
          </a:p>
          <a:p>
            <a:pPr marL="457200" indent="-457200">
              <a:buFont typeface="+mj-lt"/>
              <a:buAutoNum type="arabicPeriod"/>
            </a:pPr>
            <a:r>
              <a:rPr lang="en-US" dirty="0" smtClean="0"/>
              <a:t>Compare &amp; Contrast </a:t>
            </a:r>
            <a:r>
              <a:rPr lang="en-US" b="1" dirty="0" smtClean="0"/>
              <a:t>Isotonic, Hypotonic, and Hypertonic Solutions</a:t>
            </a:r>
            <a:r>
              <a:rPr lang="en-US" dirty="0" smtClean="0"/>
              <a:t>.</a:t>
            </a:r>
          </a:p>
          <a:p>
            <a:pPr marL="457200" indent="-457200">
              <a:buFont typeface="+mj-lt"/>
              <a:buAutoNum type="arabicPeriod"/>
            </a:pPr>
            <a:r>
              <a:rPr lang="en-US" dirty="0" smtClean="0"/>
              <a:t>Compare &amp; Contrast </a:t>
            </a:r>
            <a:r>
              <a:rPr lang="en-US" b="1" dirty="0" smtClean="0"/>
              <a:t>Passive Transport &amp; Active Transport.</a:t>
            </a:r>
          </a:p>
          <a:p>
            <a:pPr marL="0" indent="0">
              <a:buNone/>
            </a:pPr>
            <a:endParaRPr lang="en-US" b="1" dirty="0" smtClean="0"/>
          </a:p>
          <a:p>
            <a:pPr marL="857250" lvl="1" indent="-457200">
              <a:buFont typeface="+mj-lt"/>
              <a:buAutoNum type="arabicPeriod"/>
            </a:pPr>
            <a:r>
              <a:rPr lang="en-US" b="1" dirty="0" smtClean="0"/>
              <a:t>HW – Read CH 8.3, 1 page notes. P.53  NB</a:t>
            </a:r>
            <a:endParaRPr lang="en-US" b="1" dirty="0"/>
          </a:p>
        </p:txBody>
      </p:sp>
      <p:pic>
        <p:nvPicPr>
          <p:cNvPr id="7" name="Picture 24" descr="Fig"/>
          <p:cNvPicPr>
            <a:picLocks noGrp="1" noChangeAspect="1" noChangeArrowheads="1"/>
          </p:cNvPicPr>
          <p:nvPr>
            <p:ph sz="half" idx="2"/>
          </p:nvPr>
        </p:nvPicPr>
        <p:blipFill>
          <a:blip r:embed="rId2" cstate="print"/>
          <a:srcRect/>
          <a:stretch>
            <a:fillRect/>
          </a:stretch>
        </p:blipFill>
        <p:spPr bwMode="auto">
          <a:xfrm>
            <a:off x="-26789" y="1889627"/>
            <a:ext cx="2286000" cy="2663504"/>
          </a:xfrm>
          <a:prstGeom prst="rect">
            <a:avLst/>
          </a:prstGeom>
          <a:noFill/>
        </p:spPr>
      </p:pic>
      <p:pic>
        <p:nvPicPr>
          <p:cNvPr id="8" name="Picture 19" descr="Fig"/>
          <p:cNvPicPr>
            <a:picLocks noChangeAspect="1" noChangeArrowheads="1"/>
          </p:cNvPicPr>
          <p:nvPr/>
        </p:nvPicPr>
        <p:blipFill>
          <a:blip r:embed="rId3" cstate="print"/>
          <a:srcRect/>
          <a:stretch>
            <a:fillRect/>
          </a:stretch>
        </p:blipFill>
        <p:spPr bwMode="auto">
          <a:xfrm>
            <a:off x="2207715" y="1105107"/>
            <a:ext cx="1995007" cy="3372691"/>
          </a:xfrm>
          <a:prstGeom prst="rect">
            <a:avLst/>
          </a:prstGeom>
          <a:noFill/>
        </p:spPr>
      </p:pic>
      <p:pic>
        <p:nvPicPr>
          <p:cNvPr id="9" name="Picture 29" descr="Fig"/>
          <p:cNvPicPr>
            <a:picLocks noChangeAspect="1" noChangeArrowheads="1"/>
          </p:cNvPicPr>
          <p:nvPr/>
        </p:nvPicPr>
        <p:blipFill>
          <a:blip r:embed="rId4" cstate="print"/>
          <a:srcRect/>
          <a:stretch>
            <a:fillRect/>
          </a:stretch>
        </p:blipFill>
        <p:spPr bwMode="auto">
          <a:xfrm>
            <a:off x="0" y="4477798"/>
            <a:ext cx="4648200" cy="2337120"/>
          </a:xfrm>
          <a:prstGeom prst="rect">
            <a:avLst/>
          </a:prstGeom>
          <a:noFill/>
          <a:ln w="9525">
            <a:noFill/>
            <a:miter lim="800000"/>
            <a:headEnd/>
            <a:tailEnd/>
          </a:ln>
        </p:spPr>
      </p:pic>
      <p:pic>
        <p:nvPicPr>
          <p:cNvPr id="10" name="Picture 16" descr="Fig"/>
          <p:cNvPicPr>
            <a:picLocks noChangeAspect="1" noChangeArrowheads="1"/>
          </p:cNvPicPr>
          <p:nvPr/>
        </p:nvPicPr>
        <p:blipFill>
          <a:blip r:embed="rId5" cstate="print"/>
          <a:srcRect/>
          <a:stretch>
            <a:fillRect/>
          </a:stretch>
        </p:blipFill>
        <p:spPr bwMode="auto">
          <a:xfrm>
            <a:off x="8539088" y="4846438"/>
            <a:ext cx="3706489" cy="2011562"/>
          </a:xfrm>
          <a:prstGeom prst="rect">
            <a:avLst/>
          </a:prstGeom>
          <a:noFill/>
          <a:ln w="9525">
            <a:noFill/>
            <a:miter lim="800000"/>
            <a:headEnd/>
            <a:tailEnd/>
          </a:ln>
        </p:spPr>
      </p:pic>
    </p:spTree>
    <p:extLst>
      <p:ext uri="{BB962C8B-B14F-4D97-AF65-F5344CB8AC3E}">
        <p14:creationId xmlns:p14="http://schemas.microsoft.com/office/powerpoint/2010/main" val="591968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900099" name="Text Box 3"/>
          <p:cNvSpPr txBox="1">
            <a:spLocks noChangeArrowheads="1"/>
          </p:cNvSpPr>
          <p:nvPr/>
        </p:nvSpPr>
        <p:spPr bwMode="auto">
          <a:xfrm>
            <a:off x="1760626" y="914401"/>
            <a:ext cx="8907375"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dirty="0">
                <a:solidFill>
                  <a:schemeClr val="tx2"/>
                </a:solidFill>
                <a:latin typeface="Times" charset="0"/>
              </a:rPr>
              <a:t>Transport of Large Particles – Active Transport</a:t>
            </a:r>
          </a:p>
        </p:txBody>
      </p:sp>
      <p:pic>
        <p:nvPicPr>
          <p:cNvPr id="90010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0105" name="Picture 9"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00107" name="Picture 11"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sp>
        <p:nvSpPr>
          <p:cNvPr id="900109" name="Rectangle 13"/>
          <p:cNvSpPr>
            <a:spLocks noChangeArrowheads="1"/>
          </p:cNvSpPr>
          <p:nvPr/>
        </p:nvSpPr>
        <p:spPr bwMode="auto">
          <a:xfrm>
            <a:off x="2057400" y="1698626"/>
            <a:ext cx="8153400" cy="978729"/>
          </a:xfrm>
          <a:prstGeom prst="rect">
            <a:avLst/>
          </a:prstGeom>
          <a:noFill/>
          <a:ln w="9525">
            <a:noFill/>
            <a:miter lim="800000"/>
            <a:headEnd/>
            <a:tailEnd/>
          </a:ln>
          <a:effectLst/>
        </p:spPr>
        <p:txBody>
          <a:bodyPr>
            <a:spAutoFit/>
          </a:bodyPr>
          <a:lstStyle/>
          <a:p>
            <a:pPr marL="342900" indent="-342900">
              <a:lnSpc>
                <a:spcPct val="90000"/>
              </a:lnSpc>
              <a:buClr>
                <a:schemeClr val="tx1"/>
              </a:buClr>
              <a:buFontTx/>
              <a:buChar char="•"/>
            </a:pPr>
            <a:r>
              <a:rPr lang="en-US" altLang="en-US" sz="3200" dirty="0" err="1">
                <a:solidFill>
                  <a:srgbClr val="FF0066"/>
                </a:solidFill>
                <a:latin typeface="Times" charset="0"/>
              </a:rPr>
              <a:t>Exocytosis</a:t>
            </a:r>
            <a:r>
              <a:rPr lang="en-US" altLang="en-US" sz="3200" dirty="0">
                <a:latin typeface="Times" charset="0"/>
              </a:rPr>
              <a:t> is the expulsion or secretion of </a:t>
            </a:r>
            <a:r>
              <a:rPr lang="en-US" altLang="en-US" sz="3200" b="1" dirty="0">
                <a:latin typeface="Times" charset="0"/>
              </a:rPr>
              <a:t>materials from a cell</a:t>
            </a:r>
            <a:r>
              <a:rPr lang="en-US" altLang="en-US" sz="3200" dirty="0">
                <a:latin typeface="Times" charset="0"/>
              </a:rPr>
              <a:t>. </a:t>
            </a:r>
          </a:p>
        </p:txBody>
      </p:sp>
      <p:pic>
        <p:nvPicPr>
          <p:cNvPr id="900111" name="Picture 15"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900112" name="Picture 16" descr="Fig"/>
          <p:cNvPicPr>
            <a:picLocks noChangeAspect="1" noChangeArrowheads="1"/>
          </p:cNvPicPr>
          <p:nvPr/>
        </p:nvPicPr>
        <p:blipFill>
          <a:blip r:embed="rId12" cstate="print"/>
          <a:srcRect/>
          <a:stretch>
            <a:fillRect/>
          </a:stretch>
        </p:blipFill>
        <p:spPr bwMode="auto">
          <a:xfrm>
            <a:off x="3352800" y="3051175"/>
            <a:ext cx="5054600" cy="2743200"/>
          </a:xfrm>
          <a:prstGeom prst="rect">
            <a:avLst/>
          </a:prstGeom>
          <a:noFill/>
          <a:ln w="9525">
            <a:noFill/>
            <a:miter lim="800000"/>
            <a:headEnd/>
            <a:tailEnd/>
          </a:ln>
        </p:spPr>
      </p:pic>
      <p:sp>
        <p:nvSpPr>
          <p:cNvPr id="900113" name="Text Box 17"/>
          <p:cNvSpPr txBox="1">
            <a:spLocks noChangeArrowheads="1"/>
          </p:cNvSpPr>
          <p:nvPr/>
        </p:nvSpPr>
        <p:spPr bwMode="auto">
          <a:xfrm>
            <a:off x="3733801" y="5867401"/>
            <a:ext cx="1743075" cy="420687"/>
          </a:xfrm>
          <a:prstGeom prst="rect">
            <a:avLst/>
          </a:prstGeom>
          <a:noFill/>
          <a:ln w="9525">
            <a:noFill/>
            <a:miter lim="800000"/>
            <a:headEnd/>
            <a:tailEnd/>
          </a:ln>
          <a:effectLst/>
        </p:spPr>
        <p:txBody>
          <a:bodyPr wrap="none">
            <a:spAutoFit/>
          </a:bodyPr>
          <a:lstStyle/>
          <a:p>
            <a:pPr>
              <a:lnSpc>
                <a:spcPct val="90000"/>
              </a:lnSpc>
            </a:pPr>
            <a:r>
              <a:rPr lang="en-US" altLang="en-US" sz="2400" dirty="0" err="1">
                <a:latin typeface="Times" charset="0"/>
              </a:rPr>
              <a:t>Endocytosis</a:t>
            </a:r>
            <a:endParaRPr lang="en-US" altLang="en-US" sz="2400" dirty="0">
              <a:latin typeface="Times" charset="0"/>
            </a:endParaRPr>
          </a:p>
        </p:txBody>
      </p:sp>
      <p:sp>
        <p:nvSpPr>
          <p:cNvPr id="900114" name="Line 18"/>
          <p:cNvSpPr>
            <a:spLocks noChangeShapeType="1"/>
          </p:cNvSpPr>
          <p:nvPr/>
        </p:nvSpPr>
        <p:spPr bwMode="auto">
          <a:xfrm>
            <a:off x="3581400" y="5489575"/>
            <a:ext cx="381000" cy="152400"/>
          </a:xfrm>
          <a:prstGeom prst="line">
            <a:avLst/>
          </a:prstGeom>
          <a:noFill/>
          <a:ln w="28575">
            <a:solidFill>
              <a:schemeClr val="tx1"/>
            </a:solidFill>
            <a:round/>
            <a:headEnd/>
            <a:tailEnd/>
          </a:ln>
          <a:effectLst/>
        </p:spPr>
        <p:txBody>
          <a:bodyPr wrap="none" anchor="ctr">
            <a:spAutoFit/>
          </a:bodyPr>
          <a:lstStyle/>
          <a:p>
            <a:endParaRPr lang="en-US"/>
          </a:p>
        </p:txBody>
      </p:sp>
      <p:sp>
        <p:nvSpPr>
          <p:cNvPr id="900115" name="Text Box 19"/>
          <p:cNvSpPr txBox="1">
            <a:spLocks noChangeArrowheads="1"/>
          </p:cNvSpPr>
          <p:nvPr/>
        </p:nvSpPr>
        <p:spPr bwMode="auto">
          <a:xfrm>
            <a:off x="7543801" y="5791200"/>
            <a:ext cx="1554163" cy="420688"/>
          </a:xfrm>
          <a:prstGeom prst="rect">
            <a:avLst/>
          </a:prstGeom>
          <a:noFill/>
          <a:ln w="9525">
            <a:noFill/>
            <a:miter lim="800000"/>
            <a:headEnd/>
            <a:tailEnd/>
          </a:ln>
          <a:effectLst/>
        </p:spPr>
        <p:txBody>
          <a:bodyPr wrap="none">
            <a:spAutoFit/>
          </a:bodyPr>
          <a:lstStyle/>
          <a:p>
            <a:pPr>
              <a:lnSpc>
                <a:spcPct val="90000"/>
              </a:lnSpc>
            </a:pPr>
            <a:r>
              <a:rPr lang="en-US" altLang="en-US" sz="2400" dirty="0" err="1">
                <a:solidFill>
                  <a:srgbClr val="FF0000"/>
                </a:solidFill>
                <a:latin typeface="Times" charset="0"/>
              </a:rPr>
              <a:t>Exocytosis</a:t>
            </a:r>
            <a:endParaRPr lang="en-US" altLang="en-US" sz="2400" dirty="0">
              <a:solidFill>
                <a:srgbClr val="FF0000"/>
              </a:solidFill>
              <a:latin typeface="Times" charset="0"/>
            </a:endParaRPr>
          </a:p>
        </p:txBody>
      </p:sp>
      <p:sp>
        <p:nvSpPr>
          <p:cNvPr id="900117" name="Text Box 21"/>
          <p:cNvSpPr txBox="1">
            <a:spLocks noChangeArrowheads="1"/>
          </p:cNvSpPr>
          <p:nvPr/>
        </p:nvSpPr>
        <p:spPr bwMode="auto">
          <a:xfrm>
            <a:off x="5105400" y="4414839"/>
            <a:ext cx="1403350" cy="420687"/>
          </a:xfrm>
          <a:prstGeom prst="rect">
            <a:avLst/>
          </a:prstGeom>
          <a:noFill/>
          <a:ln w="9525">
            <a:noFill/>
            <a:miter lim="800000"/>
            <a:headEnd/>
            <a:tailEnd/>
          </a:ln>
          <a:effectLst/>
        </p:spPr>
        <p:txBody>
          <a:bodyPr wrap="none">
            <a:spAutoFit/>
          </a:bodyPr>
          <a:lstStyle/>
          <a:p>
            <a:pPr>
              <a:lnSpc>
                <a:spcPct val="90000"/>
              </a:lnSpc>
            </a:pPr>
            <a:r>
              <a:rPr lang="en-US" altLang="en-US" sz="2400" dirty="0">
                <a:solidFill>
                  <a:srgbClr val="FF0000"/>
                </a:solidFill>
                <a:latin typeface="Times" charset="0"/>
              </a:rPr>
              <a:t>Digestion</a:t>
            </a:r>
          </a:p>
        </p:txBody>
      </p:sp>
      <p:sp>
        <p:nvSpPr>
          <p:cNvPr id="900118" name="Text Box 22"/>
          <p:cNvSpPr txBox="1">
            <a:spLocks noChangeArrowheads="1"/>
          </p:cNvSpPr>
          <p:nvPr/>
        </p:nvSpPr>
        <p:spPr bwMode="auto">
          <a:xfrm>
            <a:off x="5699126" y="2743200"/>
            <a:ext cx="1217613" cy="420688"/>
          </a:xfrm>
          <a:prstGeom prst="rect">
            <a:avLst/>
          </a:prstGeom>
          <a:noFill/>
          <a:ln w="9525">
            <a:noFill/>
            <a:miter lim="800000"/>
            <a:headEnd/>
            <a:tailEnd/>
          </a:ln>
          <a:effectLst/>
        </p:spPr>
        <p:txBody>
          <a:bodyPr wrap="none">
            <a:spAutoFit/>
          </a:bodyPr>
          <a:lstStyle/>
          <a:p>
            <a:pPr>
              <a:lnSpc>
                <a:spcPct val="90000"/>
              </a:lnSpc>
            </a:pPr>
            <a:r>
              <a:rPr lang="en-US" altLang="en-US" sz="2400">
                <a:latin typeface="Times" charset="0"/>
              </a:rPr>
              <a:t>Nucleus</a:t>
            </a:r>
          </a:p>
        </p:txBody>
      </p:sp>
      <p:sp>
        <p:nvSpPr>
          <p:cNvPr id="900119" name="Line 23"/>
          <p:cNvSpPr>
            <a:spLocks noChangeShapeType="1"/>
          </p:cNvSpPr>
          <p:nvPr/>
        </p:nvSpPr>
        <p:spPr bwMode="auto">
          <a:xfrm>
            <a:off x="6477000" y="3127375"/>
            <a:ext cx="685800" cy="762000"/>
          </a:xfrm>
          <a:prstGeom prst="line">
            <a:avLst/>
          </a:prstGeom>
          <a:noFill/>
          <a:ln w="28575">
            <a:solidFill>
              <a:schemeClr val="tx1"/>
            </a:solidFill>
            <a:round/>
            <a:headEnd/>
            <a:tailEnd/>
          </a:ln>
          <a:effectLst/>
        </p:spPr>
        <p:txBody>
          <a:bodyPr wrap="none" anchor="ctr">
            <a:spAutoFit/>
          </a:bodyPr>
          <a:lstStyle/>
          <a:p>
            <a:endParaRPr lang="en-US"/>
          </a:p>
        </p:txBody>
      </p:sp>
      <p:sp>
        <p:nvSpPr>
          <p:cNvPr id="900120" name="Text Box 24"/>
          <p:cNvSpPr txBox="1">
            <a:spLocks noChangeArrowheads="1"/>
          </p:cNvSpPr>
          <p:nvPr/>
        </p:nvSpPr>
        <p:spPr bwMode="auto">
          <a:xfrm>
            <a:off x="8442326" y="3805238"/>
            <a:ext cx="1048107" cy="424732"/>
          </a:xfrm>
          <a:prstGeom prst="rect">
            <a:avLst/>
          </a:prstGeom>
          <a:noFill/>
          <a:ln w="9525">
            <a:noFill/>
            <a:miter lim="800000"/>
            <a:headEnd/>
            <a:tailEnd/>
          </a:ln>
          <a:effectLst/>
        </p:spPr>
        <p:txBody>
          <a:bodyPr wrap="none">
            <a:spAutoFit/>
          </a:bodyPr>
          <a:lstStyle/>
          <a:p>
            <a:pPr>
              <a:lnSpc>
                <a:spcPct val="90000"/>
              </a:lnSpc>
            </a:pPr>
            <a:r>
              <a:rPr lang="en-US" altLang="en-US" sz="2400">
                <a:latin typeface="Times" charset="0"/>
              </a:rPr>
              <a:t>Wastes</a:t>
            </a:r>
          </a:p>
        </p:txBody>
      </p:sp>
      <p:sp>
        <p:nvSpPr>
          <p:cNvPr id="900121" name="Line 25"/>
          <p:cNvSpPr>
            <a:spLocks noChangeShapeType="1"/>
          </p:cNvSpPr>
          <p:nvPr/>
        </p:nvSpPr>
        <p:spPr bwMode="auto">
          <a:xfrm flipH="1">
            <a:off x="7239000" y="4194175"/>
            <a:ext cx="1219200" cy="381000"/>
          </a:xfrm>
          <a:prstGeom prst="line">
            <a:avLst/>
          </a:prstGeom>
          <a:noFill/>
          <a:ln w="28575">
            <a:solidFill>
              <a:schemeClr val="tx1"/>
            </a:solidFill>
            <a:round/>
            <a:headEnd/>
            <a:tailEnd/>
          </a:ln>
          <a:effectLst/>
        </p:spPr>
        <p:txBody>
          <a:bodyPr wrap="none" anchor="ctr">
            <a:spAutoFit/>
          </a:bodyPr>
          <a:lstStyle/>
          <a:p>
            <a:endParaRPr lang="en-US"/>
          </a:p>
        </p:txBody>
      </p:sp>
      <p:sp>
        <p:nvSpPr>
          <p:cNvPr id="900125" name="Oval 29"/>
          <p:cNvSpPr>
            <a:spLocks noChangeArrowheads="1"/>
          </p:cNvSpPr>
          <p:nvPr/>
        </p:nvSpPr>
        <p:spPr bwMode="auto">
          <a:xfrm>
            <a:off x="7696200" y="4807625"/>
            <a:ext cx="762000" cy="519351"/>
          </a:xfrm>
          <a:prstGeom prst="ellipse">
            <a:avLst/>
          </a:prstGeom>
          <a:noFill/>
          <a:ln w="50800">
            <a:solidFill>
              <a:schemeClr val="tx2"/>
            </a:solidFill>
            <a:round/>
            <a:headEnd/>
            <a:tailEnd/>
          </a:ln>
          <a:effectLst/>
        </p:spPr>
        <p:txBody>
          <a:bodyPr anchor="ctr">
            <a:spAutoFit/>
          </a:bodyPr>
          <a:lstStyle/>
          <a:p>
            <a:endParaRPr lang="en-US"/>
          </a:p>
        </p:txBody>
      </p:sp>
      <p:pic>
        <p:nvPicPr>
          <p:cNvPr id="900127" name="Picture 31" descr="audio image blue">
            <a:hlinkClick r:id="" action="ppaction://noaction">
              <a:snd r:embed="rId13" name="08-exocytosis.WAV"/>
            </a:hlinkClick>
          </p:cNvPr>
          <p:cNvPicPr>
            <a:picLocks noChangeAspect="1" noChangeArrowheads="1"/>
          </p:cNvPicPr>
          <p:nvPr/>
        </p:nvPicPr>
        <p:blipFill>
          <a:blip r:embed="rId14" cstate="print"/>
          <a:srcRect/>
          <a:stretch>
            <a:fillRect/>
          </a:stretch>
        </p:blipFill>
        <p:spPr bwMode="auto">
          <a:xfrm>
            <a:off x="6019801" y="2235201"/>
            <a:ext cx="354013" cy="354013"/>
          </a:xfrm>
          <a:prstGeom prst="rect">
            <a:avLst/>
          </a:prstGeom>
          <a:noFill/>
        </p:spPr>
      </p:pic>
    </p:spTree>
    <p:extLst>
      <p:ext uri="{BB962C8B-B14F-4D97-AF65-F5344CB8AC3E}">
        <p14:creationId xmlns:p14="http://schemas.microsoft.com/office/powerpoint/2010/main" val="21957609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0115"/>
                                        </p:tgtEl>
                                        <p:attrNameLst>
                                          <p:attrName>style.visibility</p:attrName>
                                        </p:attrNameLst>
                                      </p:cBhvr>
                                      <p:to>
                                        <p:strVal val="visible"/>
                                      </p:to>
                                    </p:set>
                                    <p:animEffect transition="in" filter="box(out)">
                                      <p:cBhvr>
                                        <p:cTn id="7" dur="500"/>
                                        <p:tgtEl>
                                          <p:spTgt spid="90011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900125"/>
                                        </p:tgtEl>
                                        <p:attrNameLst>
                                          <p:attrName>style.visibility</p:attrName>
                                        </p:attrNameLst>
                                      </p:cBhvr>
                                      <p:to>
                                        <p:strVal val="visible"/>
                                      </p:to>
                                    </p:set>
                                    <p:animEffect transition="in" filter="box(out)">
                                      <p:cBhvr>
                                        <p:cTn id="11" dur="500"/>
                                        <p:tgtEl>
                                          <p:spTgt spid="90012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900127"/>
                                        </p:tgtEl>
                                        <p:attrNameLst>
                                          <p:attrName>style.visibility</p:attrName>
                                        </p:attrNameLst>
                                      </p:cBhvr>
                                      <p:to>
                                        <p:strVal val="visible"/>
                                      </p:to>
                                    </p:set>
                                    <p:animEffect transition="in" filter="box(out)">
                                      <p:cBhvr>
                                        <p:cTn id="16" dur="500"/>
                                        <p:tgtEl>
                                          <p:spTgt spid="900127"/>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900100"/>
                                        </p:tgtEl>
                                        <p:attrNameLst>
                                          <p:attrName>style.visibility</p:attrName>
                                        </p:attrNameLst>
                                      </p:cBhvr>
                                      <p:to>
                                        <p:strVal val="visible"/>
                                      </p:to>
                                    </p:set>
                                    <p:animEffect transition="in" filter="box(out)">
                                      <p:cBhvr>
                                        <p:cTn id="20"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15" grpId="0" autoUpdateAnimBg="0"/>
      <p:bldP spid="9001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400" b="1"/>
              <a:t>Section 1 Check</a:t>
            </a:r>
          </a:p>
        </p:txBody>
      </p:sp>
      <p:sp>
        <p:nvSpPr>
          <p:cNvPr id="960515" name="Rectangle 3"/>
          <p:cNvSpPr>
            <a:spLocks noChangeArrowheads="1"/>
          </p:cNvSpPr>
          <p:nvPr/>
        </p:nvSpPr>
        <p:spPr bwMode="auto">
          <a:xfrm>
            <a:off x="2108200" y="838200"/>
            <a:ext cx="7924800" cy="579438"/>
          </a:xfrm>
          <a:prstGeom prst="rect">
            <a:avLst/>
          </a:prstGeom>
          <a:noFill/>
          <a:ln w="9525">
            <a:noFill/>
            <a:miter lim="800000"/>
            <a:headEnd/>
            <a:tailEnd/>
          </a:ln>
          <a:effectLst/>
        </p:spPr>
        <p:txBody>
          <a:bodyPr anchor="ctr"/>
          <a:lstStyle/>
          <a:p>
            <a:pPr>
              <a:lnSpc>
                <a:spcPct val="90000"/>
              </a:lnSpc>
            </a:pPr>
            <a:r>
              <a:rPr lang="en-US" altLang="en-US" sz="3600">
                <a:solidFill>
                  <a:schemeClr val="hlink"/>
                </a:solidFill>
                <a:latin typeface="Times" charset="0"/>
              </a:rPr>
              <a:t>Question 1</a:t>
            </a:r>
          </a:p>
        </p:txBody>
      </p:sp>
      <p:sp>
        <p:nvSpPr>
          <p:cNvPr id="960516" name="Text Box 4"/>
          <p:cNvSpPr txBox="1">
            <a:spLocks noChangeArrowheads="1"/>
          </p:cNvSpPr>
          <p:nvPr/>
        </p:nvSpPr>
        <p:spPr bwMode="auto">
          <a:xfrm>
            <a:off x="7126289" y="5413376"/>
            <a:ext cx="2113079"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D. </a:t>
            </a:r>
            <a:r>
              <a:rPr lang="en-US" altLang="en-US" sz="3200">
                <a:latin typeface="Times" charset="0"/>
                <a:cs typeface="Times New Roman" pitchFamily="18" charset="0"/>
              </a:rPr>
              <a:t>osmosis</a:t>
            </a:r>
            <a:r>
              <a:rPr lang="en-US" altLang="en-US" sz="3200">
                <a:latin typeface="Times" charset="0"/>
              </a:rPr>
              <a:t> </a:t>
            </a:r>
          </a:p>
        </p:txBody>
      </p:sp>
      <p:sp>
        <p:nvSpPr>
          <p:cNvPr id="960517" name="Text Box 5"/>
          <p:cNvSpPr txBox="1">
            <a:spLocks noChangeArrowheads="1"/>
          </p:cNvSpPr>
          <p:nvPr/>
        </p:nvSpPr>
        <p:spPr bwMode="auto">
          <a:xfrm>
            <a:off x="2209800" y="5405439"/>
            <a:ext cx="2501006"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C. </a:t>
            </a:r>
            <a:r>
              <a:rPr lang="en-US" altLang="en-US" sz="3200">
                <a:latin typeface="Times" charset="0"/>
                <a:cs typeface="Times New Roman" pitchFamily="18" charset="0"/>
              </a:rPr>
              <a:t>exocytosis</a:t>
            </a:r>
            <a:r>
              <a:rPr lang="en-US" altLang="en-US" sz="3200">
                <a:latin typeface="Times" charset="0"/>
              </a:rPr>
              <a:t> </a:t>
            </a:r>
          </a:p>
        </p:txBody>
      </p:sp>
      <p:pic>
        <p:nvPicPr>
          <p:cNvPr id="960520" name="Picture 8" descr="Section Check"/>
          <p:cNvPicPr>
            <a:picLocks noChangeAspect="1" noChangeArrowheads="1"/>
          </p:cNvPicPr>
          <p:nvPr/>
        </p:nvPicPr>
        <p:blipFill>
          <a:blip r:embed="rId2" cstate="print"/>
          <a:srcRect/>
          <a:stretch>
            <a:fillRect/>
          </a:stretch>
        </p:blipFill>
        <p:spPr bwMode="auto">
          <a:xfrm>
            <a:off x="4895850" y="38101"/>
            <a:ext cx="2400300" cy="377825"/>
          </a:xfrm>
          <a:prstGeom prst="rect">
            <a:avLst/>
          </a:prstGeom>
          <a:noFill/>
        </p:spPr>
      </p:pic>
      <p:pic>
        <p:nvPicPr>
          <p:cNvPr id="960521" name="Picture 9"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60522" name="Picture 10"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60523" name="Picture 11"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60524" name="Picture 12"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60525" name="Picture 13"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60526" name="Picture 14"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0527" name="Picture 15"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sp>
        <p:nvSpPr>
          <p:cNvPr id="960528" name="Rectangle 16"/>
          <p:cNvSpPr>
            <a:spLocks noChangeArrowheads="1"/>
          </p:cNvSpPr>
          <p:nvPr/>
        </p:nvSpPr>
        <p:spPr bwMode="auto">
          <a:xfrm>
            <a:off x="1524000" y="1470026"/>
            <a:ext cx="2971800" cy="3637919"/>
          </a:xfrm>
          <a:prstGeom prst="rect">
            <a:avLst/>
          </a:prstGeom>
          <a:noFill/>
          <a:ln w="9525">
            <a:noFill/>
            <a:miter lim="800000"/>
            <a:headEnd/>
            <a:tailEnd/>
          </a:ln>
          <a:effectLst/>
        </p:spPr>
        <p:txBody>
          <a:bodyPr>
            <a:spAutoFit/>
          </a:bodyPr>
          <a:lstStyle/>
          <a:p>
            <a:pPr marL="609600" indent="-609600">
              <a:lnSpc>
                <a:spcPct val="90000"/>
              </a:lnSpc>
            </a:pPr>
            <a:r>
              <a:rPr lang="en-US" altLang="en-US" sz="3200">
                <a:latin typeface="Times" charset="0"/>
                <a:cs typeface="Times New Roman" pitchFamily="18" charset="0"/>
              </a:rPr>
              <a:t>      The diffusion of water across a selectively permeable membrane is called __________.  </a:t>
            </a:r>
          </a:p>
        </p:txBody>
      </p:sp>
      <p:pic>
        <p:nvPicPr>
          <p:cNvPr id="960530" name="Picture 18" descr="Fig"/>
          <p:cNvPicPr>
            <a:picLocks noChangeAspect="1" noChangeArrowheads="1"/>
          </p:cNvPicPr>
          <p:nvPr/>
        </p:nvPicPr>
        <p:blipFill>
          <a:blip r:embed="rId12" cstate="print"/>
          <a:srcRect/>
          <a:stretch>
            <a:fillRect/>
          </a:stretch>
        </p:blipFill>
        <p:spPr bwMode="auto">
          <a:xfrm>
            <a:off x="5105400" y="1066800"/>
            <a:ext cx="5105400" cy="3240088"/>
          </a:xfrm>
          <a:prstGeom prst="rect">
            <a:avLst/>
          </a:prstGeom>
          <a:noFill/>
        </p:spPr>
      </p:pic>
      <p:sp>
        <p:nvSpPr>
          <p:cNvPr id="960531" name="Text Box 19"/>
          <p:cNvSpPr txBox="1">
            <a:spLocks noChangeArrowheads="1"/>
          </p:cNvSpPr>
          <p:nvPr/>
        </p:nvSpPr>
        <p:spPr bwMode="auto">
          <a:xfrm>
            <a:off x="8988426" y="3735389"/>
            <a:ext cx="1156599" cy="276999"/>
          </a:xfrm>
          <a:prstGeom prst="rect">
            <a:avLst/>
          </a:prstGeom>
          <a:noFill/>
          <a:ln w="9525">
            <a:noFill/>
            <a:miter lim="800000"/>
            <a:headEnd/>
            <a:tailEnd/>
          </a:ln>
          <a:effectLst/>
        </p:spPr>
        <p:txBody>
          <a:bodyPr wrap="none">
            <a:spAutoFit/>
          </a:bodyPr>
          <a:lstStyle/>
          <a:p>
            <a:r>
              <a:rPr lang="en-US" altLang="en-US" sz="1200">
                <a:solidFill>
                  <a:schemeClr val="bg2"/>
                </a:solidFill>
                <a:latin typeface="Times" charset="0"/>
              </a:rPr>
              <a:t>Water molecule</a:t>
            </a:r>
          </a:p>
        </p:txBody>
      </p:sp>
      <p:sp>
        <p:nvSpPr>
          <p:cNvPr id="960532" name="Text Box 20"/>
          <p:cNvSpPr txBox="1">
            <a:spLocks noChangeArrowheads="1"/>
          </p:cNvSpPr>
          <p:nvPr/>
        </p:nvSpPr>
        <p:spPr bwMode="auto">
          <a:xfrm>
            <a:off x="9004300" y="3946526"/>
            <a:ext cx="1295400" cy="276999"/>
          </a:xfrm>
          <a:prstGeom prst="rect">
            <a:avLst/>
          </a:prstGeom>
          <a:noFill/>
          <a:ln w="9525">
            <a:noFill/>
            <a:miter lim="800000"/>
            <a:headEnd/>
            <a:tailEnd/>
          </a:ln>
          <a:effectLst/>
        </p:spPr>
        <p:txBody>
          <a:bodyPr>
            <a:spAutoFit/>
          </a:bodyPr>
          <a:lstStyle/>
          <a:p>
            <a:r>
              <a:rPr lang="en-US" altLang="en-US" sz="1200">
                <a:solidFill>
                  <a:schemeClr val="bg2"/>
                </a:solidFill>
                <a:latin typeface="Times" charset="0"/>
              </a:rPr>
              <a:t>Sugar molecule</a:t>
            </a:r>
          </a:p>
        </p:txBody>
      </p:sp>
      <p:sp>
        <p:nvSpPr>
          <p:cNvPr id="960533" name="Text Box 21"/>
          <p:cNvSpPr txBox="1">
            <a:spLocks noChangeArrowheads="1"/>
          </p:cNvSpPr>
          <p:nvPr/>
        </p:nvSpPr>
        <p:spPr bwMode="auto">
          <a:xfrm>
            <a:off x="6019801" y="3943351"/>
            <a:ext cx="1387475" cy="1015663"/>
          </a:xfrm>
          <a:prstGeom prst="rect">
            <a:avLst/>
          </a:prstGeom>
          <a:noFill/>
          <a:ln w="9525">
            <a:noFill/>
            <a:miter lim="800000"/>
            <a:headEnd/>
            <a:tailEnd/>
          </a:ln>
          <a:effectLst/>
        </p:spPr>
        <p:txBody>
          <a:bodyPr>
            <a:spAutoFit/>
          </a:bodyPr>
          <a:lstStyle/>
          <a:p>
            <a:r>
              <a:rPr lang="en-US" altLang="en-US" sz="2000">
                <a:latin typeface="Times" charset="0"/>
              </a:rPr>
              <a:t>Selectively permeable membrane</a:t>
            </a:r>
          </a:p>
        </p:txBody>
      </p:sp>
      <p:sp>
        <p:nvSpPr>
          <p:cNvPr id="960534" name="Line 22"/>
          <p:cNvSpPr>
            <a:spLocks noChangeShapeType="1"/>
          </p:cNvSpPr>
          <p:nvPr/>
        </p:nvSpPr>
        <p:spPr bwMode="auto">
          <a:xfrm flipH="1">
            <a:off x="7162800" y="3316288"/>
            <a:ext cx="457200" cy="304800"/>
          </a:xfrm>
          <a:prstGeom prst="line">
            <a:avLst/>
          </a:prstGeom>
          <a:noFill/>
          <a:ln w="28575">
            <a:solidFill>
              <a:srgbClr val="FF0000"/>
            </a:solidFill>
            <a:round/>
            <a:headEnd/>
            <a:tailEnd/>
          </a:ln>
          <a:effectLst/>
        </p:spPr>
        <p:txBody>
          <a:bodyPr wrap="none">
            <a:spAutoFit/>
          </a:bodyPr>
          <a:lstStyle/>
          <a:p>
            <a:endParaRPr lang="en-US"/>
          </a:p>
        </p:txBody>
      </p:sp>
      <p:sp>
        <p:nvSpPr>
          <p:cNvPr id="960535" name="Line 23"/>
          <p:cNvSpPr>
            <a:spLocks noChangeShapeType="1"/>
          </p:cNvSpPr>
          <p:nvPr/>
        </p:nvSpPr>
        <p:spPr bwMode="auto">
          <a:xfrm flipH="1">
            <a:off x="6705600" y="3621088"/>
            <a:ext cx="457200" cy="304800"/>
          </a:xfrm>
          <a:prstGeom prst="line">
            <a:avLst/>
          </a:prstGeom>
          <a:noFill/>
          <a:ln w="28575">
            <a:solidFill>
              <a:schemeClr val="tx1"/>
            </a:solidFill>
            <a:round/>
            <a:headEnd/>
            <a:tailEnd/>
          </a:ln>
          <a:effectLst/>
        </p:spPr>
        <p:txBody>
          <a:bodyPr>
            <a:spAutoFit/>
          </a:bodyPr>
          <a:lstStyle/>
          <a:p>
            <a:endParaRPr lang="en-US"/>
          </a:p>
        </p:txBody>
      </p:sp>
      <p:pic>
        <p:nvPicPr>
          <p:cNvPr id="960540" name="Picture 28" descr="california"/>
          <p:cNvPicPr>
            <a:picLocks noChangeAspect="1" noChangeArrowheads="1"/>
          </p:cNvPicPr>
          <p:nvPr/>
        </p:nvPicPr>
        <p:blipFill>
          <a:blip r:embed="rId13" cstate="print"/>
          <a:srcRect/>
          <a:stretch>
            <a:fillRect/>
          </a:stretch>
        </p:blipFill>
        <p:spPr bwMode="auto">
          <a:xfrm>
            <a:off x="2314575" y="6248400"/>
            <a:ext cx="533400" cy="533400"/>
          </a:xfrm>
          <a:prstGeom prst="rect">
            <a:avLst/>
          </a:prstGeom>
          <a:noFill/>
        </p:spPr>
      </p:pic>
      <p:sp>
        <p:nvSpPr>
          <p:cNvPr id="960541" name="Text Box 29"/>
          <p:cNvSpPr txBox="1">
            <a:spLocks noChangeArrowheads="1"/>
          </p:cNvSpPr>
          <p:nvPr/>
        </p:nvSpPr>
        <p:spPr bwMode="auto">
          <a:xfrm>
            <a:off x="2903538" y="6257925"/>
            <a:ext cx="1856598" cy="424732"/>
          </a:xfrm>
          <a:prstGeom prst="rect">
            <a:avLst/>
          </a:prstGeom>
          <a:noFill/>
          <a:ln w="25400">
            <a:solidFill>
              <a:schemeClr val="bg1"/>
            </a:solidFill>
            <a:miter lim="800000"/>
            <a:headEnd/>
            <a:tailEnd/>
          </a:ln>
          <a:effectLst/>
        </p:spPr>
        <p:txBody>
          <a:bodyPr wrap="none">
            <a:spAutoFit/>
          </a:bodyPr>
          <a:lstStyle/>
          <a:p>
            <a:pPr>
              <a:lnSpc>
                <a:spcPct val="90000"/>
              </a:lnSpc>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1a</a:t>
            </a:r>
          </a:p>
        </p:txBody>
      </p:sp>
    </p:spTree>
    <p:extLst>
      <p:ext uri="{BB962C8B-B14F-4D97-AF65-F5344CB8AC3E}">
        <p14:creationId xmlns:p14="http://schemas.microsoft.com/office/powerpoint/2010/main" val="31024869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0540"/>
                                        </p:tgtEl>
                                        <p:attrNameLst>
                                          <p:attrName>style.visibility</p:attrName>
                                        </p:attrNameLst>
                                      </p:cBhvr>
                                      <p:to>
                                        <p:strVal val="visible"/>
                                      </p:to>
                                    </p:set>
                                    <p:animEffect transition="in" filter="box(out)">
                                      <p:cBhvr>
                                        <p:cTn id="7" dur="500"/>
                                        <p:tgtEl>
                                          <p:spTgt spid="96054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0541"/>
                                        </p:tgtEl>
                                        <p:attrNameLst>
                                          <p:attrName>style.visibility</p:attrName>
                                        </p:attrNameLst>
                                      </p:cBhvr>
                                      <p:to>
                                        <p:strVal val="visible"/>
                                      </p:to>
                                    </p:set>
                                    <p:animEffect transition="in" filter="box(out)">
                                      <p:cBhvr>
                                        <p:cTn id="10" dur="500"/>
                                        <p:tgtEl>
                                          <p:spTgt spid="960541"/>
                                        </p:tgtEl>
                                      </p:cBhvr>
                                    </p:animEffect>
                                  </p:childTnLst>
                                </p:cTn>
                              </p:par>
                            </p:childTnLst>
                          </p:cTn>
                        </p:par>
                        <p:par>
                          <p:cTn id="11" fill="hold">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960517"/>
                                        </p:tgtEl>
                                        <p:attrNameLst>
                                          <p:attrName>style.visibility</p:attrName>
                                        </p:attrNameLst>
                                      </p:cBhvr>
                                      <p:to>
                                        <p:strVal val="visible"/>
                                      </p:to>
                                    </p:set>
                                    <p:animEffect transition="in" filter="box(out)">
                                      <p:cBhvr>
                                        <p:cTn id="14" dur="500"/>
                                        <p:tgtEl>
                                          <p:spTgt spid="960517"/>
                                        </p:tgtEl>
                                      </p:cBhvr>
                                    </p:animEffect>
                                  </p:childTnLst>
                                </p:cTn>
                              </p:par>
                            </p:childTnLst>
                          </p:cTn>
                        </p:par>
                        <p:par>
                          <p:cTn id="15" fill="hold">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960516"/>
                                        </p:tgtEl>
                                        <p:attrNameLst>
                                          <p:attrName>style.visibility</p:attrName>
                                        </p:attrNameLst>
                                      </p:cBhvr>
                                      <p:to>
                                        <p:strVal val="visible"/>
                                      </p:to>
                                    </p:set>
                                    <p:animEffect transition="in" filter="box(out)">
                                      <p:cBhvr>
                                        <p:cTn id="18" dur="500"/>
                                        <p:tgtEl>
                                          <p:spTgt spid="960516"/>
                                        </p:tgtEl>
                                      </p:cBhvr>
                                    </p:animEffect>
                                  </p:childTnLst>
                                </p:cTn>
                              </p:par>
                            </p:childTnLst>
                          </p:cTn>
                        </p:par>
                        <p:par>
                          <p:cTn id="19" fill="hold">
                            <p:stCondLst>
                              <p:cond delay="1500"/>
                            </p:stCondLst>
                            <p:childTnLst>
                              <p:par>
                                <p:cTn id="20" presetID="4" presetClass="entr" presetSubtype="32" fill="hold" nodeType="afterEffect">
                                  <p:stCondLst>
                                    <p:cond delay="0"/>
                                  </p:stCondLst>
                                  <p:childTnLst>
                                    <p:set>
                                      <p:cBhvr>
                                        <p:cTn id="21" dur="1" fill="hold">
                                          <p:stCondLst>
                                            <p:cond delay="0"/>
                                          </p:stCondLst>
                                        </p:cTn>
                                        <p:tgtEl>
                                          <p:spTgt spid="960521"/>
                                        </p:tgtEl>
                                        <p:attrNameLst>
                                          <p:attrName>style.visibility</p:attrName>
                                        </p:attrNameLst>
                                      </p:cBhvr>
                                      <p:to>
                                        <p:strVal val="visible"/>
                                      </p:to>
                                    </p:set>
                                    <p:animEffect transition="in" filter="box(out)">
                                      <p:cBhvr>
                                        <p:cTn id="22" dur="500"/>
                                        <p:tgtEl>
                                          <p:spTgt spid="960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6" grpId="0" autoUpdateAnimBg="0"/>
      <p:bldP spid="960517" grpId="0" autoUpdateAnimBg="0"/>
      <p:bldP spid="9605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 Check</a:t>
            </a:r>
          </a:p>
        </p:txBody>
      </p:sp>
      <p:sp>
        <p:nvSpPr>
          <p:cNvPr id="961539" name="Rectangle 3"/>
          <p:cNvSpPr>
            <a:spLocks noChangeArrowheads="1"/>
          </p:cNvSpPr>
          <p:nvPr/>
        </p:nvSpPr>
        <p:spPr bwMode="auto">
          <a:xfrm>
            <a:off x="1511300" y="1447801"/>
            <a:ext cx="8699500" cy="978729"/>
          </a:xfrm>
          <a:prstGeom prst="rect">
            <a:avLst/>
          </a:prstGeom>
          <a:noFill/>
          <a:ln w="9525">
            <a:noFill/>
            <a:miter lim="800000"/>
            <a:headEnd/>
            <a:tailEnd/>
          </a:ln>
          <a:effectLst/>
        </p:spPr>
        <p:txBody>
          <a:bodyPr>
            <a:spAutoFit/>
          </a:bodyPr>
          <a:lstStyle/>
          <a:p>
            <a:pPr marL="609600" indent="-609600">
              <a:lnSpc>
                <a:spcPct val="90000"/>
              </a:lnSpc>
            </a:pPr>
            <a:r>
              <a:rPr lang="en-US" altLang="en-US" sz="3200">
                <a:latin typeface="Times" charset="0"/>
                <a:cs typeface="Times New Roman" pitchFamily="18" charset="0"/>
              </a:rPr>
              <a:t>      What is the expected result of having an animal cell in a hypertonic solution?</a:t>
            </a:r>
          </a:p>
        </p:txBody>
      </p:sp>
      <p:sp>
        <p:nvSpPr>
          <p:cNvPr id="961540" name="Rectangle 4"/>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pPr>
              <a:lnSpc>
                <a:spcPct val="90000"/>
              </a:lnSpc>
            </a:pPr>
            <a:r>
              <a:rPr lang="en-US" altLang="en-US" sz="3600">
                <a:solidFill>
                  <a:schemeClr val="hlink"/>
                </a:solidFill>
                <a:latin typeface="Times" charset="0"/>
              </a:rPr>
              <a:t>Question 2</a:t>
            </a:r>
          </a:p>
        </p:txBody>
      </p:sp>
      <p:sp>
        <p:nvSpPr>
          <p:cNvPr id="961541" name="Text Box 5"/>
          <p:cNvSpPr txBox="1">
            <a:spLocks noChangeArrowheads="1"/>
          </p:cNvSpPr>
          <p:nvPr/>
        </p:nvSpPr>
        <p:spPr bwMode="auto">
          <a:xfrm>
            <a:off x="2133601" y="5260976"/>
            <a:ext cx="6209329"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D. </a:t>
            </a:r>
            <a:r>
              <a:rPr lang="en-US" altLang="en-US" sz="3200">
                <a:latin typeface="Times" charset="0"/>
                <a:cs typeface="Times New Roman" pitchFamily="18" charset="0"/>
              </a:rPr>
              <a:t>The cell retains its normal shape.</a:t>
            </a:r>
            <a:r>
              <a:rPr lang="en-US" altLang="en-US" sz="3200">
                <a:latin typeface="Times" charset="0"/>
              </a:rPr>
              <a:t> </a:t>
            </a:r>
          </a:p>
        </p:txBody>
      </p:sp>
      <p:sp>
        <p:nvSpPr>
          <p:cNvPr id="961542" name="Text Box 6"/>
          <p:cNvSpPr txBox="1">
            <a:spLocks noChangeArrowheads="1"/>
          </p:cNvSpPr>
          <p:nvPr/>
        </p:nvSpPr>
        <p:spPr bwMode="auto">
          <a:xfrm>
            <a:off x="2133601" y="4525964"/>
            <a:ext cx="3838487"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C. </a:t>
            </a:r>
            <a:r>
              <a:rPr lang="en-US" altLang="en-US" sz="3200">
                <a:latin typeface="Times" charset="0"/>
                <a:cs typeface="Times New Roman" pitchFamily="18" charset="0"/>
              </a:rPr>
              <a:t>The cell swells up.</a:t>
            </a:r>
            <a:r>
              <a:rPr lang="en-US" altLang="en-US" sz="3200">
                <a:latin typeface="Times" charset="0"/>
              </a:rPr>
              <a:t> </a:t>
            </a:r>
          </a:p>
        </p:txBody>
      </p:sp>
      <p:sp>
        <p:nvSpPr>
          <p:cNvPr id="961544" name="Text Box 8"/>
          <p:cNvSpPr txBox="1">
            <a:spLocks noChangeArrowheads="1"/>
          </p:cNvSpPr>
          <p:nvPr/>
        </p:nvSpPr>
        <p:spPr bwMode="auto">
          <a:xfrm>
            <a:off x="2081214" y="2587626"/>
            <a:ext cx="4008405"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A. </a:t>
            </a:r>
            <a:r>
              <a:rPr lang="en-US" altLang="en-US" sz="3200">
                <a:latin typeface="Times" charset="0"/>
                <a:cs typeface="Times New Roman" pitchFamily="18" charset="0"/>
              </a:rPr>
              <a:t>The cell shrivels up.</a:t>
            </a:r>
            <a:endParaRPr lang="en-US" altLang="en-US" sz="3200">
              <a:latin typeface="Times" charset="0"/>
            </a:endParaRPr>
          </a:p>
        </p:txBody>
      </p:sp>
      <p:pic>
        <p:nvPicPr>
          <p:cNvPr id="961545"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1546"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1547"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1548"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1549"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1550" name="Picture 14"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961551" name="Picture 15"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1552" name="Picture 16" descr="Sec"/>
          <p:cNvPicPr>
            <a:picLocks noChangeAspect="1" noChangeArrowheads="1"/>
          </p:cNvPicPr>
          <p:nvPr/>
        </p:nvPicPr>
        <p:blipFill>
          <a:blip r:embed="rId11" cstate="print"/>
          <a:srcRect/>
          <a:stretch>
            <a:fillRect/>
          </a:stretch>
        </p:blipFill>
        <p:spPr bwMode="auto">
          <a:xfrm>
            <a:off x="1524000" y="0"/>
            <a:ext cx="1676400" cy="685800"/>
          </a:xfrm>
          <a:prstGeom prst="rect">
            <a:avLst/>
          </a:prstGeom>
          <a:noFill/>
        </p:spPr>
      </p:pic>
      <p:sp>
        <p:nvSpPr>
          <p:cNvPr id="961553" name="Rectangle 17"/>
          <p:cNvSpPr>
            <a:spLocks noChangeArrowheads="1"/>
          </p:cNvSpPr>
          <p:nvPr/>
        </p:nvSpPr>
        <p:spPr bwMode="auto">
          <a:xfrm>
            <a:off x="2108200" y="3298826"/>
            <a:ext cx="7924800" cy="978729"/>
          </a:xfrm>
          <a:prstGeom prst="rect">
            <a:avLst/>
          </a:prstGeom>
          <a:noFill/>
          <a:ln w="9525">
            <a:noFill/>
            <a:miter lim="800000"/>
            <a:headEnd/>
            <a:tailEnd/>
          </a:ln>
          <a:effectLst/>
        </p:spPr>
        <p:txBody>
          <a:bodyPr>
            <a:spAutoFit/>
          </a:bodyPr>
          <a:lstStyle/>
          <a:p>
            <a:pPr marL="342900" indent="-342900">
              <a:lnSpc>
                <a:spcPct val="90000"/>
              </a:lnSpc>
            </a:pPr>
            <a:r>
              <a:rPr lang="en-US" altLang="en-US" sz="3200">
                <a:latin typeface="Times" charset="0"/>
                <a:cs typeface="Times New Roman" pitchFamily="18" charset="0"/>
              </a:rPr>
              <a:t>B. The plasma membrane shrinks away from           </a:t>
            </a:r>
          </a:p>
          <a:p>
            <a:pPr marL="342900" indent="-342900">
              <a:lnSpc>
                <a:spcPct val="90000"/>
              </a:lnSpc>
            </a:pPr>
            <a:r>
              <a:rPr lang="en-US" altLang="en-US" sz="3200">
                <a:latin typeface="Times" charset="0"/>
                <a:cs typeface="Times New Roman" pitchFamily="18" charset="0"/>
              </a:rPr>
              <a:t>     the cell wall.</a:t>
            </a:r>
            <a:r>
              <a:rPr lang="en-US" altLang="en-US" sz="3200">
                <a:latin typeface="Times" charset="0"/>
              </a:rPr>
              <a:t> </a:t>
            </a:r>
          </a:p>
        </p:txBody>
      </p:sp>
      <p:pic>
        <p:nvPicPr>
          <p:cNvPr id="961556"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1557" name="Text Box 21"/>
          <p:cNvSpPr txBox="1">
            <a:spLocks noChangeArrowheads="1"/>
          </p:cNvSpPr>
          <p:nvPr/>
        </p:nvSpPr>
        <p:spPr bwMode="auto">
          <a:xfrm>
            <a:off x="2903538" y="6257925"/>
            <a:ext cx="1856598" cy="424732"/>
          </a:xfrm>
          <a:prstGeom prst="rect">
            <a:avLst/>
          </a:prstGeom>
          <a:noFill/>
          <a:ln w="25400">
            <a:solidFill>
              <a:schemeClr val="bg1"/>
            </a:solidFill>
            <a:miter lim="800000"/>
            <a:headEnd/>
            <a:tailEnd/>
          </a:ln>
          <a:effectLst/>
        </p:spPr>
        <p:txBody>
          <a:bodyPr wrap="none">
            <a:spAutoFit/>
          </a:bodyPr>
          <a:lstStyle/>
          <a:p>
            <a:pPr>
              <a:lnSpc>
                <a:spcPct val="90000"/>
              </a:lnSpc>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1a</a:t>
            </a:r>
          </a:p>
        </p:txBody>
      </p:sp>
    </p:spTree>
    <p:extLst>
      <p:ext uri="{BB962C8B-B14F-4D97-AF65-F5344CB8AC3E}">
        <p14:creationId xmlns:p14="http://schemas.microsoft.com/office/powerpoint/2010/main" val="12340425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61540"/>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961556"/>
                                        </p:tgtEl>
                                        <p:attrNameLst>
                                          <p:attrName>style.visibility</p:attrName>
                                        </p:attrNameLst>
                                      </p:cBhvr>
                                      <p:to>
                                        <p:strVal val="visible"/>
                                      </p:to>
                                    </p:set>
                                    <p:animEffect transition="in" filter="box(out)">
                                      <p:cBhvr>
                                        <p:cTn id="9" dur="500"/>
                                        <p:tgtEl>
                                          <p:spTgt spid="961556"/>
                                        </p:tgtEl>
                                      </p:cBhvr>
                                    </p:animEffect>
                                  </p:childTnLst>
                                </p:cTn>
                              </p:par>
                              <p:par>
                                <p:cTn id="10" presetID="4" presetClass="entr" presetSubtype="32" fill="hold" grpId="0" nodeType="withEffect">
                                  <p:stCondLst>
                                    <p:cond delay="0"/>
                                  </p:stCondLst>
                                  <p:childTnLst>
                                    <p:set>
                                      <p:cBhvr>
                                        <p:cTn id="11" dur="1" fill="hold">
                                          <p:stCondLst>
                                            <p:cond delay="0"/>
                                          </p:stCondLst>
                                        </p:cTn>
                                        <p:tgtEl>
                                          <p:spTgt spid="961557"/>
                                        </p:tgtEl>
                                        <p:attrNameLst>
                                          <p:attrName>style.visibility</p:attrName>
                                        </p:attrNameLst>
                                      </p:cBhvr>
                                      <p:to>
                                        <p:strVal val="visible"/>
                                      </p:to>
                                    </p:set>
                                    <p:animEffect transition="in" filter="box(out)">
                                      <p:cBhvr>
                                        <p:cTn id="12" dur="500"/>
                                        <p:tgtEl>
                                          <p:spTgt spid="961557"/>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961539"/>
                                        </p:tgtEl>
                                        <p:attrNameLst>
                                          <p:attrName>style.visibility</p:attrName>
                                        </p:attrNameLst>
                                      </p:cBhvr>
                                      <p:to>
                                        <p:strVal val="visible"/>
                                      </p:to>
                                    </p:set>
                                    <p:animEffect transition="in" filter="box(out)">
                                      <p:cBhvr>
                                        <p:cTn id="16" dur="500"/>
                                        <p:tgtEl>
                                          <p:spTgt spid="96153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961544"/>
                                        </p:tgtEl>
                                        <p:attrNameLst>
                                          <p:attrName>style.visibility</p:attrName>
                                        </p:attrNameLst>
                                      </p:cBhvr>
                                      <p:to>
                                        <p:strVal val="visible"/>
                                      </p:to>
                                    </p:set>
                                    <p:animEffect transition="in" filter="box(out)">
                                      <p:cBhvr>
                                        <p:cTn id="21" dur="500"/>
                                        <p:tgtEl>
                                          <p:spTgt spid="961544"/>
                                        </p:tgtEl>
                                      </p:cBhvr>
                                    </p:animEffect>
                                  </p:child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961553"/>
                                        </p:tgtEl>
                                        <p:attrNameLst>
                                          <p:attrName>style.visibility</p:attrName>
                                        </p:attrNameLst>
                                      </p:cBhvr>
                                      <p:to>
                                        <p:strVal val="visible"/>
                                      </p:to>
                                    </p:set>
                                    <p:animEffect transition="in" filter="box(out)">
                                      <p:cBhvr>
                                        <p:cTn id="25" dur="500"/>
                                        <p:tgtEl>
                                          <p:spTgt spid="961553"/>
                                        </p:tgtEl>
                                      </p:cBhvr>
                                    </p:animEffect>
                                  </p:childTnLst>
                                </p:cTn>
                              </p:par>
                            </p:childTnLst>
                          </p:cTn>
                        </p:par>
                        <p:par>
                          <p:cTn id="26" fill="hold">
                            <p:stCondLst>
                              <p:cond delay="1000"/>
                            </p:stCondLst>
                            <p:childTnLst>
                              <p:par>
                                <p:cTn id="27" presetID="4" presetClass="entr" presetSubtype="32" fill="hold" grpId="0" nodeType="afterEffect">
                                  <p:stCondLst>
                                    <p:cond delay="0"/>
                                  </p:stCondLst>
                                  <p:childTnLst>
                                    <p:set>
                                      <p:cBhvr>
                                        <p:cTn id="28" dur="1" fill="hold">
                                          <p:stCondLst>
                                            <p:cond delay="0"/>
                                          </p:stCondLst>
                                        </p:cTn>
                                        <p:tgtEl>
                                          <p:spTgt spid="961542"/>
                                        </p:tgtEl>
                                        <p:attrNameLst>
                                          <p:attrName>style.visibility</p:attrName>
                                        </p:attrNameLst>
                                      </p:cBhvr>
                                      <p:to>
                                        <p:strVal val="visible"/>
                                      </p:to>
                                    </p:set>
                                    <p:animEffect transition="in" filter="box(out)">
                                      <p:cBhvr>
                                        <p:cTn id="29" dur="500"/>
                                        <p:tgtEl>
                                          <p:spTgt spid="961542"/>
                                        </p:tgtEl>
                                      </p:cBhvr>
                                    </p:animEffect>
                                  </p:childTnLst>
                                </p:cTn>
                              </p:par>
                            </p:childTnLst>
                          </p:cTn>
                        </p:par>
                        <p:par>
                          <p:cTn id="30" fill="hold">
                            <p:stCondLst>
                              <p:cond delay="1500"/>
                            </p:stCondLst>
                            <p:childTnLst>
                              <p:par>
                                <p:cTn id="31" presetID="4" presetClass="entr" presetSubtype="32" fill="hold" grpId="0" nodeType="afterEffect">
                                  <p:stCondLst>
                                    <p:cond delay="0"/>
                                  </p:stCondLst>
                                  <p:childTnLst>
                                    <p:set>
                                      <p:cBhvr>
                                        <p:cTn id="32" dur="1" fill="hold">
                                          <p:stCondLst>
                                            <p:cond delay="0"/>
                                          </p:stCondLst>
                                        </p:cTn>
                                        <p:tgtEl>
                                          <p:spTgt spid="961541"/>
                                        </p:tgtEl>
                                        <p:attrNameLst>
                                          <p:attrName>style.visibility</p:attrName>
                                        </p:attrNameLst>
                                      </p:cBhvr>
                                      <p:to>
                                        <p:strVal val="visible"/>
                                      </p:to>
                                    </p:set>
                                    <p:animEffect transition="in" filter="box(out)">
                                      <p:cBhvr>
                                        <p:cTn id="33" dur="500"/>
                                        <p:tgtEl>
                                          <p:spTgt spid="961541"/>
                                        </p:tgtEl>
                                      </p:cBhvr>
                                    </p:animEffect>
                                  </p:childTnLst>
                                </p:cTn>
                              </p:par>
                            </p:childTnLst>
                          </p:cTn>
                        </p:par>
                        <p:par>
                          <p:cTn id="34" fill="hold">
                            <p:stCondLst>
                              <p:cond delay="2000"/>
                            </p:stCondLst>
                            <p:childTnLst>
                              <p:par>
                                <p:cTn id="35" presetID="4" presetClass="entr" presetSubtype="32" fill="hold" nodeType="afterEffect">
                                  <p:stCondLst>
                                    <p:cond delay="0"/>
                                  </p:stCondLst>
                                  <p:childTnLst>
                                    <p:set>
                                      <p:cBhvr>
                                        <p:cTn id="36" dur="1" fill="hold">
                                          <p:stCondLst>
                                            <p:cond delay="0"/>
                                          </p:stCondLst>
                                        </p:cTn>
                                        <p:tgtEl>
                                          <p:spTgt spid="961549"/>
                                        </p:tgtEl>
                                        <p:attrNameLst>
                                          <p:attrName>style.visibility</p:attrName>
                                        </p:attrNameLst>
                                      </p:cBhvr>
                                      <p:to>
                                        <p:strVal val="visible"/>
                                      </p:to>
                                    </p:set>
                                    <p:animEffect transition="in" filter="box(out)">
                                      <p:cBhvr>
                                        <p:cTn id="37" dur="500"/>
                                        <p:tgtEl>
                                          <p:spTgt spid="961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39" grpId="0" autoUpdateAnimBg="0"/>
      <p:bldP spid="961540" grpId="0" autoUpdateAnimBg="0"/>
      <p:bldP spid="961541" grpId="0" autoUpdateAnimBg="0"/>
      <p:bldP spid="961542" grpId="0" autoUpdateAnimBg="0"/>
      <p:bldP spid="961544" grpId="0" autoUpdateAnimBg="0"/>
      <p:bldP spid="961553" grpId="0" autoUpdateAnimBg="0"/>
      <p:bldP spid="9615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3" name="Picture 23" descr="Fig"/>
          <p:cNvPicPr>
            <a:picLocks noChangeAspect="1" noChangeArrowheads="1"/>
          </p:cNvPicPr>
          <p:nvPr/>
        </p:nvPicPr>
        <p:blipFill>
          <a:blip r:embed="rId2" cstate="print"/>
          <a:srcRect/>
          <a:stretch>
            <a:fillRect/>
          </a:stretch>
        </p:blipFill>
        <p:spPr bwMode="auto">
          <a:xfrm>
            <a:off x="3581401" y="2971801"/>
            <a:ext cx="2155825" cy="3106163"/>
          </a:xfrm>
          <a:prstGeom prst="rect">
            <a:avLst/>
          </a:prstGeom>
          <a:noFill/>
        </p:spPr>
      </p:pic>
      <p:sp>
        <p:nvSpPr>
          <p:cNvPr id="962562" name="Rectangle 2"/>
          <p:cNvSpPr>
            <a:spLocks noGrp="1" noChangeArrowheads="1"/>
          </p:cNvSpPr>
          <p:nvPr>
            <p:ph type="title"/>
          </p:nvPr>
        </p:nvSpPr>
        <p:spPr>
          <a:xfrm>
            <a:off x="2438400" y="6964363"/>
            <a:ext cx="8229600" cy="274637"/>
          </a:xfrm>
        </p:spPr>
        <p:txBody>
          <a:bodyPr>
            <a:normAutofit fontScale="90000"/>
          </a:bodyPr>
          <a:lstStyle/>
          <a:p>
            <a:pPr algn="r"/>
            <a:r>
              <a:rPr lang="en-US" altLang="en-US" sz="1400" b="1"/>
              <a:t>Section 1 Check</a:t>
            </a:r>
          </a:p>
        </p:txBody>
      </p:sp>
      <p:sp>
        <p:nvSpPr>
          <p:cNvPr id="962563" name="Rectangle 3"/>
          <p:cNvSpPr>
            <a:spLocks noChangeArrowheads="1"/>
          </p:cNvSpPr>
          <p:nvPr/>
        </p:nvSpPr>
        <p:spPr bwMode="auto">
          <a:xfrm>
            <a:off x="2114550" y="1066800"/>
            <a:ext cx="8020050" cy="1865126"/>
          </a:xfrm>
          <a:prstGeom prst="rect">
            <a:avLst/>
          </a:prstGeom>
          <a:noFill/>
          <a:ln w="9525">
            <a:noFill/>
            <a:miter lim="800000"/>
            <a:headEnd/>
            <a:tailEnd/>
          </a:ln>
          <a:effectLst/>
        </p:spPr>
        <p:txBody>
          <a:bodyPr>
            <a:spAutoFit/>
          </a:bodyPr>
          <a:lstStyle/>
          <a:p>
            <a:pPr>
              <a:lnSpc>
                <a:spcPct val="90000"/>
              </a:lnSpc>
            </a:pPr>
            <a:r>
              <a:rPr lang="en-US" altLang="en-US" sz="3200">
                <a:solidFill>
                  <a:schemeClr val="tx2"/>
                </a:solidFill>
                <a:latin typeface="Times" charset="0"/>
                <a:cs typeface="Times New Roman" pitchFamily="18" charset="0"/>
              </a:rPr>
              <a:t>The answer is A.</a:t>
            </a:r>
            <a:r>
              <a:rPr lang="en-US" altLang="en-US" sz="3200">
                <a:latin typeface="Times" charset="0"/>
                <a:cs typeface="Times New Roman" pitchFamily="18" charset="0"/>
              </a:rPr>
              <a:t> In a hypertonic solution, cells experience osmosis of water out of the cell. Animal cells shrivel because of decreased pressure in the cells. </a:t>
            </a:r>
          </a:p>
        </p:txBody>
      </p:sp>
      <p:pic>
        <p:nvPicPr>
          <p:cNvPr id="962564" name="Picture 4" descr="Section Check"/>
          <p:cNvPicPr>
            <a:picLocks noChangeAspect="1" noChangeArrowheads="1"/>
          </p:cNvPicPr>
          <p:nvPr/>
        </p:nvPicPr>
        <p:blipFill>
          <a:blip r:embed="rId3" cstate="print"/>
          <a:srcRect/>
          <a:stretch>
            <a:fillRect/>
          </a:stretch>
        </p:blipFill>
        <p:spPr bwMode="auto">
          <a:xfrm>
            <a:off x="4895850" y="38101"/>
            <a:ext cx="2400300" cy="377825"/>
          </a:xfrm>
          <a:prstGeom prst="rect">
            <a:avLst/>
          </a:prstGeom>
          <a:noFill/>
        </p:spPr>
      </p:pic>
      <p:pic>
        <p:nvPicPr>
          <p:cNvPr id="96256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6256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6256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6256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62569" name="Picture 9" descr="end of slide"/>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962570" name="Picture 10" descr="resources">
            <a:hlinkClick r:id="rId10" action="ppaction://hlinkpres?slideindex=1&amp;slidetitl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962571" name="Picture 11" descr="Sec"/>
          <p:cNvPicPr>
            <a:picLocks noChangeAspect="1" noChangeArrowheads="1"/>
          </p:cNvPicPr>
          <p:nvPr/>
        </p:nvPicPr>
        <p:blipFill>
          <a:blip r:embed="rId12" cstate="print"/>
          <a:srcRect/>
          <a:stretch>
            <a:fillRect/>
          </a:stretch>
        </p:blipFill>
        <p:spPr bwMode="auto">
          <a:xfrm>
            <a:off x="1524000" y="0"/>
            <a:ext cx="1828800" cy="762000"/>
          </a:xfrm>
          <a:prstGeom prst="rect">
            <a:avLst/>
          </a:prstGeom>
          <a:noFill/>
        </p:spPr>
      </p:pic>
      <p:sp>
        <p:nvSpPr>
          <p:cNvPr id="962576" name="Text Box 16"/>
          <p:cNvSpPr txBox="1">
            <a:spLocks noChangeArrowheads="1"/>
          </p:cNvSpPr>
          <p:nvPr/>
        </p:nvSpPr>
        <p:spPr bwMode="auto">
          <a:xfrm>
            <a:off x="3657601" y="4267201"/>
            <a:ext cx="701675" cy="307777"/>
          </a:xfrm>
          <a:prstGeom prst="rect">
            <a:avLst/>
          </a:prstGeom>
          <a:noFill/>
          <a:ln w="9525">
            <a:noFill/>
            <a:miter lim="800000"/>
            <a:headEnd/>
            <a:tailEnd/>
          </a:ln>
          <a:effectLst/>
        </p:spPr>
        <p:txBody>
          <a:bodyPr>
            <a:spAutoFit/>
          </a:bodyPr>
          <a:lstStyle/>
          <a:p>
            <a:r>
              <a:rPr lang="en-US" altLang="en-US" sz="1400" dirty="0">
                <a:latin typeface="Times" charset="0"/>
              </a:rPr>
              <a:t>H</a:t>
            </a:r>
            <a:r>
              <a:rPr lang="en-US" altLang="en-US" sz="1400" baseline="-25000" dirty="0">
                <a:latin typeface="Times" charset="0"/>
              </a:rPr>
              <a:t>2</a:t>
            </a:r>
            <a:r>
              <a:rPr lang="en-US" altLang="en-US" sz="1400" dirty="0">
                <a:latin typeface="Times" charset="0"/>
              </a:rPr>
              <a:t>O</a:t>
            </a:r>
          </a:p>
        </p:txBody>
      </p:sp>
      <p:sp>
        <p:nvSpPr>
          <p:cNvPr id="962577" name="Text Box 17"/>
          <p:cNvSpPr txBox="1">
            <a:spLocks noChangeArrowheads="1"/>
          </p:cNvSpPr>
          <p:nvPr/>
        </p:nvSpPr>
        <p:spPr bwMode="auto">
          <a:xfrm>
            <a:off x="4229101" y="4051301"/>
            <a:ext cx="701675" cy="307777"/>
          </a:xfrm>
          <a:prstGeom prst="rect">
            <a:avLst/>
          </a:prstGeom>
          <a:noFill/>
          <a:ln w="9525">
            <a:noFill/>
            <a:miter lim="800000"/>
            <a:headEnd/>
            <a:tailEnd/>
          </a:ln>
          <a:effectLst/>
        </p:spPr>
        <p:txBody>
          <a:bodyPr>
            <a:spAutoFit/>
          </a:bodyPr>
          <a:lstStyle/>
          <a:p>
            <a:r>
              <a:rPr lang="en-US" altLang="en-US" sz="1400" dirty="0">
                <a:latin typeface="Times" charset="0"/>
              </a:rPr>
              <a:t>H</a:t>
            </a:r>
            <a:r>
              <a:rPr lang="en-US" altLang="en-US" sz="1400" baseline="-25000" dirty="0">
                <a:latin typeface="Times" charset="0"/>
              </a:rPr>
              <a:t>2</a:t>
            </a:r>
            <a:r>
              <a:rPr lang="en-US" altLang="en-US" sz="1400" dirty="0">
                <a:latin typeface="Times" charset="0"/>
              </a:rPr>
              <a:t>O</a:t>
            </a:r>
          </a:p>
        </p:txBody>
      </p:sp>
      <p:sp>
        <p:nvSpPr>
          <p:cNvPr id="962578" name="Text Box 18"/>
          <p:cNvSpPr txBox="1">
            <a:spLocks noChangeArrowheads="1"/>
          </p:cNvSpPr>
          <p:nvPr/>
        </p:nvSpPr>
        <p:spPr bwMode="auto">
          <a:xfrm>
            <a:off x="3886201" y="5345114"/>
            <a:ext cx="1313245" cy="307777"/>
          </a:xfrm>
          <a:prstGeom prst="rect">
            <a:avLst/>
          </a:prstGeom>
          <a:noFill/>
          <a:ln w="9525">
            <a:noFill/>
            <a:miter lim="800000"/>
            <a:headEnd/>
            <a:tailEnd/>
          </a:ln>
          <a:effectLst/>
        </p:spPr>
        <p:txBody>
          <a:bodyPr wrap="none">
            <a:spAutoFit/>
          </a:bodyPr>
          <a:lstStyle/>
          <a:p>
            <a:r>
              <a:rPr lang="en-US" altLang="en-US" sz="1400">
                <a:solidFill>
                  <a:schemeClr val="bg2"/>
                </a:solidFill>
                <a:latin typeface="Times" charset="0"/>
              </a:rPr>
              <a:t>Water molecule</a:t>
            </a:r>
          </a:p>
        </p:txBody>
      </p:sp>
      <p:sp>
        <p:nvSpPr>
          <p:cNvPr id="962579" name="Text Box 19"/>
          <p:cNvSpPr txBox="1">
            <a:spLocks noChangeArrowheads="1"/>
          </p:cNvSpPr>
          <p:nvPr/>
        </p:nvSpPr>
        <p:spPr bwMode="auto">
          <a:xfrm>
            <a:off x="3890963" y="5511801"/>
            <a:ext cx="1306768" cy="307777"/>
          </a:xfrm>
          <a:prstGeom prst="rect">
            <a:avLst/>
          </a:prstGeom>
          <a:noFill/>
          <a:ln w="9525">
            <a:noFill/>
            <a:miter lim="800000"/>
            <a:headEnd/>
            <a:tailEnd/>
          </a:ln>
          <a:effectLst/>
        </p:spPr>
        <p:txBody>
          <a:bodyPr wrap="none">
            <a:spAutoFit/>
          </a:bodyPr>
          <a:lstStyle/>
          <a:p>
            <a:r>
              <a:rPr lang="en-US" altLang="en-US" sz="1400">
                <a:solidFill>
                  <a:schemeClr val="bg2"/>
                </a:solidFill>
                <a:latin typeface="Times" charset="0"/>
              </a:rPr>
              <a:t>Sugar molecule</a:t>
            </a:r>
          </a:p>
        </p:txBody>
      </p:sp>
      <p:pic>
        <p:nvPicPr>
          <p:cNvPr id="962584" name="Picture 24" descr="Fig"/>
          <p:cNvPicPr>
            <a:picLocks noChangeAspect="1" noChangeArrowheads="1"/>
          </p:cNvPicPr>
          <p:nvPr/>
        </p:nvPicPr>
        <p:blipFill>
          <a:blip r:embed="rId13" cstate="print"/>
          <a:srcRect/>
          <a:stretch>
            <a:fillRect/>
          </a:stretch>
        </p:blipFill>
        <p:spPr bwMode="auto">
          <a:xfrm>
            <a:off x="6477000" y="3124200"/>
            <a:ext cx="1917700" cy="2667000"/>
          </a:xfrm>
          <a:prstGeom prst="rect">
            <a:avLst/>
          </a:prstGeom>
          <a:noFill/>
        </p:spPr>
      </p:pic>
      <p:pic>
        <p:nvPicPr>
          <p:cNvPr id="962590" name="Picture 30" descr="california"/>
          <p:cNvPicPr>
            <a:picLocks noChangeAspect="1" noChangeArrowheads="1"/>
          </p:cNvPicPr>
          <p:nvPr/>
        </p:nvPicPr>
        <p:blipFill>
          <a:blip r:embed="rId14" cstate="print"/>
          <a:srcRect/>
          <a:stretch>
            <a:fillRect/>
          </a:stretch>
        </p:blipFill>
        <p:spPr bwMode="auto">
          <a:xfrm>
            <a:off x="2314575" y="6248400"/>
            <a:ext cx="533400" cy="533400"/>
          </a:xfrm>
          <a:prstGeom prst="rect">
            <a:avLst/>
          </a:prstGeom>
          <a:noFill/>
        </p:spPr>
      </p:pic>
      <p:sp>
        <p:nvSpPr>
          <p:cNvPr id="962591" name="Text Box 31"/>
          <p:cNvSpPr txBox="1">
            <a:spLocks noChangeArrowheads="1"/>
          </p:cNvSpPr>
          <p:nvPr/>
        </p:nvSpPr>
        <p:spPr bwMode="auto">
          <a:xfrm>
            <a:off x="2903538" y="6257925"/>
            <a:ext cx="1856598" cy="424732"/>
          </a:xfrm>
          <a:prstGeom prst="rect">
            <a:avLst/>
          </a:prstGeom>
          <a:noFill/>
          <a:ln w="25400">
            <a:solidFill>
              <a:schemeClr val="bg1"/>
            </a:solidFill>
            <a:miter lim="800000"/>
            <a:headEnd/>
            <a:tailEnd/>
          </a:ln>
          <a:effectLst/>
        </p:spPr>
        <p:txBody>
          <a:bodyPr wrap="none">
            <a:spAutoFit/>
          </a:bodyPr>
          <a:lstStyle/>
          <a:p>
            <a:pPr>
              <a:lnSpc>
                <a:spcPct val="90000"/>
              </a:lnSpc>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1a</a:t>
            </a:r>
          </a:p>
        </p:txBody>
      </p:sp>
    </p:spTree>
    <p:extLst>
      <p:ext uri="{BB962C8B-B14F-4D97-AF65-F5344CB8AC3E}">
        <p14:creationId xmlns:p14="http://schemas.microsoft.com/office/powerpoint/2010/main" val="16429102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2590"/>
                                        </p:tgtEl>
                                        <p:attrNameLst>
                                          <p:attrName>style.visibility</p:attrName>
                                        </p:attrNameLst>
                                      </p:cBhvr>
                                      <p:to>
                                        <p:strVal val="visible"/>
                                      </p:to>
                                    </p:set>
                                    <p:animEffect transition="in" filter="box(out)">
                                      <p:cBhvr>
                                        <p:cTn id="7" dur="500"/>
                                        <p:tgtEl>
                                          <p:spTgt spid="96259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2591"/>
                                        </p:tgtEl>
                                        <p:attrNameLst>
                                          <p:attrName>style.visibility</p:attrName>
                                        </p:attrNameLst>
                                      </p:cBhvr>
                                      <p:to>
                                        <p:strVal val="visible"/>
                                      </p:to>
                                    </p:set>
                                    <p:animEffect transition="in" filter="box(out)">
                                      <p:cBhvr>
                                        <p:cTn id="10" dur="500"/>
                                        <p:tgtEl>
                                          <p:spTgt spid="96259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962569"/>
                                        </p:tgtEl>
                                        <p:attrNameLst>
                                          <p:attrName>style.visibility</p:attrName>
                                        </p:attrNameLst>
                                      </p:cBhvr>
                                      <p:to>
                                        <p:strVal val="visible"/>
                                      </p:to>
                                    </p:set>
                                    <p:animEffect transition="in" filter="box(out)">
                                      <p:cBhvr>
                                        <p:cTn id="14" dur="500"/>
                                        <p:tgtEl>
                                          <p:spTgt spid="962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 Check</a:t>
            </a:r>
          </a:p>
        </p:txBody>
      </p:sp>
      <p:sp>
        <p:nvSpPr>
          <p:cNvPr id="963587" name="Rectangle 3"/>
          <p:cNvSpPr>
            <a:spLocks noChangeArrowheads="1"/>
          </p:cNvSpPr>
          <p:nvPr/>
        </p:nvSpPr>
        <p:spPr bwMode="auto">
          <a:xfrm>
            <a:off x="1511300" y="1447800"/>
            <a:ext cx="8699500" cy="1421928"/>
          </a:xfrm>
          <a:prstGeom prst="rect">
            <a:avLst/>
          </a:prstGeom>
          <a:noFill/>
          <a:ln w="9525">
            <a:noFill/>
            <a:miter lim="800000"/>
            <a:headEnd/>
            <a:tailEnd/>
          </a:ln>
          <a:effectLst/>
        </p:spPr>
        <p:txBody>
          <a:bodyPr>
            <a:spAutoFit/>
          </a:bodyPr>
          <a:lstStyle/>
          <a:p>
            <a:pPr marL="609600" indent="-609600">
              <a:lnSpc>
                <a:spcPct val="90000"/>
              </a:lnSpc>
            </a:pPr>
            <a:r>
              <a:rPr lang="en-US" altLang="en-US" sz="3200">
                <a:latin typeface="Times" charset="0"/>
                <a:cs typeface="Times New Roman" pitchFamily="18" charset="0"/>
              </a:rPr>
              <a:t>      A grocer mists the celery display with water to keep it looking fresh. What type of solution is the celery now in? </a:t>
            </a:r>
          </a:p>
        </p:txBody>
      </p:sp>
      <p:sp>
        <p:nvSpPr>
          <p:cNvPr id="963588" name="Rectangle 4"/>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pPr>
              <a:lnSpc>
                <a:spcPct val="90000"/>
              </a:lnSpc>
            </a:pPr>
            <a:r>
              <a:rPr lang="en-US" altLang="en-US" sz="3600">
                <a:solidFill>
                  <a:schemeClr val="hlink"/>
                </a:solidFill>
                <a:latin typeface="Times" charset="0"/>
              </a:rPr>
              <a:t>Question 3</a:t>
            </a:r>
          </a:p>
        </p:txBody>
      </p:sp>
      <p:sp>
        <p:nvSpPr>
          <p:cNvPr id="963589" name="Text Box 5"/>
          <p:cNvSpPr txBox="1">
            <a:spLocks noChangeArrowheads="1"/>
          </p:cNvSpPr>
          <p:nvPr/>
        </p:nvSpPr>
        <p:spPr bwMode="auto">
          <a:xfrm>
            <a:off x="2133601" y="5108576"/>
            <a:ext cx="2202847"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D. </a:t>
            </a:r>
            <a:r>
              <a:rPr lang="en-US" altLang="en-US" sz="3200">
                <a:latin typeface="Times" charset="0"/>
                <a:cs typeface="Times New Roman" pitchFamily="18" charset="0"/>
              </a:rPr>
              <a:t>exotonic </a:t>
            </a:r>
          </a:p>
        </p:txBody>
      </p:sp>
      <p:sp>
        <p:nvSpPr>
          <p:cNvPr id="963590" name="Text Box 6"/>
          <p:cNvSpPr txBox="1">
            <a:spLocks noChangeArrowheads="1"/>
          </p:cNvSpPr>
          <p:nvPr/>
        </p:nvSpPr>
        <p:spPr bwMode="auto">
          <a:xfrm>
            <a:off x="2133600" y="4422776"/>
            <a:ext cx="2521844"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C. </a:t>
            </a:r>
            <a:r>
              <a:rPr lang="en-US" altLang="en-US" sz="3200">
                <a:latin typeface="Times" charset="0"/>
                <a:cs typeface="Times New Roman" pitchFamily="18" charset="0"/>
              </a:rPr>
              <a:t>hypertonic </a:t>
            </a:r>
          </a:p>
        </p:txBody>
      </p:sp>
      <p:sp>
        <p:nvSpPr>
          <p:cNvPr id="963591" name="Text Box 7"/>
          <p:cNvSpPr txBox="1">
            <a:spLocks noChangeArrowheads="1"/>
          </p:cNvSpPr>
          <p:nvPr/>
        </p:nvSpPr>
        <p:spPr bwMode="auto">
          <a:xfrm>
            <a:off x="2133600" y="3679826"/>
            <a:ext cx="8153400" cy="535531"/>
          </a:xfrm>
          <a:prstGeom prst="rect">
            <a:avLst/>
          </a:prstGeom>
          <a:noFill/>
          <a:ln w="9525" algn="ctr">
            <a:noFill/>
            <a:miter lim="800000"/>
            <a:headEnd/>
            <a:tailEnd/>
          </a:ln>
          <a:effectLst/>
        </p:spPr>
        <p:txBody>
          <a:bodyPr>
            <a:spAutoFit/>
          </a:bodyPr>
          <a:lstStyle/>
          <a:p>
            <a:pPr>
              <a:lnSpc>
                <a:spcPct val="90000"/>
              </a:lnSpc>
              <a:tabLst>
                <a:tab pos="228600" algn="l"/>
                <a:tab pos="1943100" algn="l"/>
              </a:tabLst>
            </a:pPr>
            <a:r>
              <a:rPr lang="en-US" altLang="en-US" sz="3200">
                <a:latin typeface="Times" charset="0"/>
              </a:rPr>
              <a:t>B. </a:t>
            </a:r>
            <a:r>
              <a:rPr lang="en-US" altLang="en-US" sz="3200">
                <a:latin typeface="Times" charset="0"/>
                <a:cs typeface="Times New Roman" pitchFamily="18" charset="0"/>
              </a:rPr>
              <a:t>hypotonic </a:t>
            </a:r>
          </a:p>
        </p:txBody>
      </p:sp>
      <p:sp>
        <p:nvSpPr>
          <p:cNvPr id="963592" name="Text Box 8"/>
          <p:cNvSpPr txBox="1">
            <a:spLocks noChangeArrowheads="1"/>
          </p:cNvSpPr>
          <p:nvPr/>
        </p:nvSpPr>
        <p:spPr bwMode="auto">
          <a:xfrm>
            <a:off x="2081214" y="2994026"/>
            <a:ext cx="2089033" cy="535531"/>
          </a:xfrm>
          <a:prstGeom prst="rect">
            <a:avLst/>
          </a:prstGeom>
          <a:noFill/>
          <a:ln w="9525" algn="ctr">
            <a:noFill/>
            <a:miter lim="800000"/>
            <a:headEnd/>
            <a:tailEnd/>
          </a:ln>
          <a:effectLst/>
        </p:spPr>
        <p:txBody>
          <a:bodyPr wrap="none">
            <a:spAutoFit/>
          </a:bodyPr>
          <a:lstStyle/>
          <a:p>
            <a:pPr>
              <a:lnSpc>
                <a:spcPct val="90000"/>
              </a:lnSpc>
              <a:tabLst>
                <a:tab pos="228600" algn="l"/>
                <a:tab pos="1943100" algn="l"/>
              </a:tabLst>
            </a:pPr>
            <a:r>
              <a:rPr lang="en-US" altLang="en-US" sz="3200">
                <a:latin typeface="Times" charset="0"/>
              </a:rPr>
              <a:t>A. </a:t>
            </a:r>
            <a:r>
              <a:rPr lang="en-US" altLang="en-US" sz="3200">
                <a:latin typeface="Times" charset="0"/>
                <a:cs typeface="Times New Roman" pitchFamily="18" charset="0"/>
              </a:rPr>
              <a:t>isotonic </a:t>
            </a:r>
          </a:p>
        </p:txBody>
      </p:sp>
      <p:pic>
        <p:nvPicPr>
          <p:cNvPr id="963593"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3594"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3595"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3596"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3597"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3598" name="Picture 14"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963599" name="Picture 15"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3600" name="Picture 16" descr="Sec"/>
          <p:cNvPicPr>
            <a:picLocks noChangeAspect="1" noChangeArrowheads="1"/>
          </p:cNvPicPr>
          <p:nvPr/>
        </p:nvPicPr>
        <p:blipFill>
          <a:blip r:embed="rId11" cstate="print"/>
          <a:srcRect/>
          <a:stretch>
            <a:fillRect/>
          </a:stretch>
        </p:blipFill>
        <p:spPr bwMode="auto">
          <a:xfrm>
            <a:off x="1524000" y="0"/>
            <a:ext cx="1676400" cy="685800"/>
          </a:xfrm>
          <a:prstGeom prst="rect">
            <a:avLst/>
          </a:prstGeom>
          <a:noFill/>
        </p:spPr>
      </p:pic>
      <p:pic>
        <p:nvPicPr>
          <p:cNvPr id="963604"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3605" name="Text Box 21"/>
          <p:cNvSpPr txBox="1">
            <a:spLocks noChangeArrowheads="1"/>
          </p:cNvSpPr>
          <p:nvPr/>
        </p:nvSpPr>
        <p:spPr bwMode="auto">
          <a:xfrm>
            <a:off x="2903538" y="6257925"/>
            <a:ext cx="1856598" cy="424732"/>
          </a:xfrm>
          <a:prstGeom prst="rect">
            <a:avLst/>
          </a:prstGeom>
          <a:noFill/>
          <a:ln w="25400">
            <a:solidFill>
              <a:schemeClr val="bg1"/>
            </a:solidFill>
            <a:miter lim="800000"/>
            <a:headEnd/>
            <a:tailEnd/>
          </a:ln>
          <a:effectLst/>
        </p:spPr>
        <p:txBody>
          <a:bodyPr wrap="none">
            <a:spAutoFit/>
          </a:bodyPr>
          <a:lstStyle/>
          <a:p>
            <a:pPr>
              <a:lnSpc>
                <a:spcPct val="90000"/>
              </a:lnSpc>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1a, 1j</a:t>
            </a:r>
          </a:p>
        </p:txBody>
      </p:sp>
    </p:spTree>
    <p:extLst>
      <p:ext uri="{BB962C8B-B14F-4D97-AF65-F5344CB8AC3E}">
        <p14:creationId xmlns:p14="http://schemas.microsoft.com/office/powerpoint/2010/main" val="8410385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63588"/>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963604"/>
                                        </p:tgtEl>
                                        <p:attrNameLst>
                                          <p:attrName>style.visibility</p:attrName>
                                        </p:attrNameLst>
                                      </p:cBhvr>
                                      <p:to>
                                        <p:strVal val="visible"/>
                                      </p:to>
                                    </p:set>
                                    <p:animEffect transition="in" filter="box(out)">
                                      <p:cBhvr>
                                        <p:cTn id="9" dur="500"/>
                                        <p:tgtEl>
                                          <p:spTgt spid="963604"/>
                                        </p:tgtEl>
                                      </p:cBhvr>
                                    </p:animEffect>
                                  </p:childTnLst>
                                </p:cTn>
                              </p:par>
                              <p:par>
                                <p:cTn id="10" presetID="4" presetClass="entr" presetSubtype="32" fill="hold" grpId="0" nodeType="withEffect">
                                  <p:stCondLst>
                                    <p:cond delay="0"/>
                                  </p:stCondLst>
                                  <p:childTnLst>
                                    <p:set>
                                      <p:cBhvr>
                                        <p:cTn id="11" dur="1" fill="hold">
                                          <p:stCondLst>
                                            <p:cond delay="0"/>
                                          </p:stCondLst>
                                        </p:cTn>
                                        <p:tgtEl>
                                          <p:spTgt spid="963605"/>
                                        </p:tgtEl>
                                        <p:attrNameLst>
                                          <p:attrName>style.visibility</p:attrName>
                                        </p:attrNameLst>
                                      </p:cBhvr>
                                      <p:to>
                                        <p:strVal val="visible"/>
                                      </p:to>
                                    </p:set>
                                    <p:animEffect transition="in" filter="box(out)">
                                      <p:cBhvr>
                                        <p:cTn id="12" dur="500"/>
                                        <p:tgtEl>
                                          <p:spTgt spid="963605"/>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963587"/>
                                        </p:tgtEl>
                                        <p:attrNameLst>
                                          <p:attrName>style.visibility</p:attrName>
                                        </p:attrNameLst>
                                      </p:cBhvr>
                                      <p:to>
                                        <p:strVal val="visible"/>
                                      </p:to>
                                    </p:set>
                                    <p:animEffect transition="in" filter="box(out)">
                                      <p:cBhvr>
                                        <p:cTn id="16" dur="500"/>
                                        <p:tgtEl>
                                          <p:spTgt spid="96358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963592"/>
                                        </p:tgtEl>
                                        <p:attrNameLst>
                                          <p:attrName>style.visibility</p:attrName>
                                        </p:attrNameLst>
                                      </p:cBhvr>
                                      <p:to>
                                        <p:strVal val="visible"/>
                                      </p:to>
                                    </p:set>
                                    <p:animEffect transition="in" filter="box(out)">
                                      <p:cBhvr>
                                        <p:cTn id="21" dur="500"/>
                                        <p:tgtEl>
                                          <p:spTgt spid="963592"/>
                                        </p:tgtEl>
                                      </p:cBhvr>
                                    </p:animEffect>
                                  </p:child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963591"/>
                                        </p:tgtEl>
                                        <p:attrNameLst>
                                          <p:attrName>style.visibility</p:attrName>
                                        </p:attrNameLst>
                                      </p:cBhvr>
                                      <p:to>
                                        <p:strVal val="visible"/>
                                      </p:to>
                                    </p:set>
                                    <p:animEffect transition="in" filter="box(out)">
                                      <p:cBhvr>
                                        <p:cTn id="25" dur="500"/>
                                        <p:tgtEl>
                                          <p:spTgt spid="963591"/>
                                        </p:tgtEl>
                                      </p:cBhvr>
                                    </p:animEffect>
                                  </p:childTnLst>
                                </p:cTn>
                              </p:par>
                            </p:childTnLst>
                          </p:cTn>
                        </p:par>
                        <p:par>
                          <p:cTn id="26" fill="hold">
                            <p:stCondLst>
                              <p:cond delay="1000"/>
                            </p:stCondLst>
                            <p:childTnLst>
                              <p:par>
                                <p:cTn id="27" presetID="4" presetClass="entr" presetSubtype="32" fill="hold" grpId="0" nodeType="afterEffect">
                                  <p:stCondLst>
                                    <p:cond delay="0"/>
                                  </p:stCondLst>
                                  <p:childTnLst>
                                    <p:set>
                                      <p:cBhvr>
                                        <p:cTn id="28" dur="1" fill="hold">
                                          <p:stCondLst>
                                            <p:cond delay="0"/>
                                          </p:stCondLst>
                                        </p:cTn>
                                        <p:tgtEl>
                                          <p:spTgt spid="963590"/>
                                        </p:tgtEl>
                                        <p:attrNameLst>
                                          <p:attrName>style.visibility</p:attrName>
                                        </p:attrNameLst>
                                      </p:cBhvr>
                                      <p:to>
                                        <p:strVal val="visible"/>
                                      </p:to>
                                    </p:set>
                                    <p:animEffect transition="in" filter="box(out)">
                                      <p:cBhvr>
                                        <p:cTn id="29" dur="500"/>
                                        <p:tgtEl>
                                          <p:spTgt spid="963590"/>
                                        </p:tgtEl>
                                      </p:cBhvr>
                                    </p:animEffect>
                                  </p:childTnLst>
                                </p:cTn>
                              </p:par>
                            </p:childTnLst>
                          </p:cTn>
                        </p:par>
                        <p:par>
                          <p:cTn id="30" fill="hold">
                            <p:stCondLst>
                              <p:cond delay="1500"/>
                            </p:stCondLst>
                            <p:childTnLst>
                              <p:par>
                                <p:cTn id="31" presetID="4" presetClass="entr" presetSubtype="32" fill="hold" grpId="0" nodeType="afterEffect">
                                  <p:stCondLst>
                                    <p:cond delay="0"/>
                                  </p:stCondLst>
                                  <p:childTnLst>
                                    <p:set>
                                      <p:cBhvr>
                                        <p:cTn id="32" dur="1" fill="hold">
                                          <p:stCondLst>
                                            <p:cond delay="0"/>
                                          </p:stCondLst>
                                        </p:cTn>
                                        <p:tgtEl>
                                          <p:spTgt spid="963589"/>
                                        </p:tgtEl>
                                        <p:attrNameLst>
                                          <p:attrName>style.visibility</p:attrName>
                                        </p:attrNameLst>
                                      </p:cBhvr>
                                      <p:to>
                                        <p:strVal val="visible"/>
                                      </p:to>
                                    </p:set>
                                    <p:animEffect transition="in" filter="box(out)">
                                      <p:cBhvr>
                                        <p:cTn id="33" dur="500"/>
                                        <p:tgtEl>
                                          <p:spTgt spid="963589"/>
                                        </p:tgtEl>
                                      </p:cBhvr>
                                    </p:animEffect>
                                  </p:childTnLst>
                                </p:cTn>
                              </p:par>
                            </p:childTnLst>
                          </p:cTn>
                        </p:par>
                        <p:par>
                          <p:cTn id="34" fill="hold">
                            <p:stCondLst>
                              <p:cond delay="2000"/>
                            </p:stCondLst>
                            <p:childTnLst>
                              <p:par>
                                <p:cTn id="35" presetID="4" presetClass="entr" presetSubtype="32" fill="hold" nodeType="afterEffect">
                                  <p:stCondLst>
                                    <p:cond delay="0"/>
                                  </p:stCondLst>
                                  <p:childTnLst>
                                    <p:set>
                                      <p:cBhvr>
                                        <p:cTn id="36" dur="1" fill="hold">
                                          <p:stCondLst>
                                            <p:cond delay="0"/>
                                          </p:stCondLst>
                                        </p:cTn>
                                        <p:tgtEl>
                                          <p:spTgt spid="963597"/>
                                        </p:tgtEl>
                                        <p:attrNameLst>
                                          <p:attrName>style.visibility</p:attrName>
                                        </p:attrNameLst>
                                      </p:cBhvr>
                                      <p:to>
                                        <p:strVal val="visible"/>
                                      </p:to>
                                    </p:set>
                                    <p:animEffect transition="in" filter="box(out)">
                                      <p:cBhvr>
                                        <p:cTn id="37" dur="500"/>
                                        <p:tgtEl>
                                          <p:spTgt spid="963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autoUpdateAnimBg="0"/>
      <p:bldP spid="963588" grpId="0" autoUpdateAnimBg="0"/>
      <p:bldP spid="963589" grpId="0" autoUpdateAnimBg="0"/>
      <p:bldP spid="963590" grpId="0" autoUpdateAnimBg="0"/>
      <p:bldP spid="963591" grpId="0" autoUpdateAnimBg="0"/>
      <p:bldP spid="963592" grpId="0" autoUpdateAnimBg="0"/>
      <p:bldP spid="9636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2438400" y="6964363"/>
            <a:ext cx="8229600" cy="274637"/>
          </a:xfrm>
        </p:spPr>
        <p:txBody>
          <a:bodyPr>
            <a:normAutofit fontScale="90000"/>
          </a:bodyPr>
          <a:lstStyle/>
          <a:p>
            <a:pPr algn="r"/>
            <a:r>
              <a:rPr lang="en-US" altLang="en-US" sz="1400" b="1"/>
              <a:t>Section 1 Check</a:t>
            </a:r>
          </a:p>
        </p:txBody>
      </p:sp>
      <p:sp>
        <p:nvSpPr>
          <p:cNvPr id="964611" name="Rectangle 3"/>
          <p:cNvSpPr>
            <a:spLocks noChangeArrowheads="1"/>
          </p:cNvSpPr>
          <p:nvPr/>
        </p:nvSpPr>
        <p:spPr bwMode="auto">
          <a:xfrm>
            <a:off x="2114550" y="1219200"/>
            <a:ext cx="8020050" cy="1421928"/>
          </a:xfrm>
          <a:prstGeom prst="rect">
            <a:avLst/>
          </a:prstGeom>
          <a:noFill/>
          <a:ln w="9525">
            <a:noFill/>
            <a:miter lim="800000"/>
            <a:headEnd/>
            <a:tailEnd/>
          </a:ln>
          <a:effectLst/>
        </p:spPr>
        <p:txBody>
          <a:bodyPr>
            <a:spAutoFit/>
          </a:bodyPr>
          <a:lstStyle/>
          <a:p>
            <a:pPr>
              <a:lnSpc>
                <a:spcPct val="90000"/>
              </a:lnSpc>
            </a:pPr>
            <a:r>
              <a:rPr lang="en-US" altLang="en-US" sz="3200">
                <a:solidFill>
                  <a:schemeClr val="tx2"/>
                </a:solidFill>
                <a:latin typeface="Times" charset="0"/>
                <a:cs typeface="Times New Roman" pitchFamily="18" charset="0"/>
              </a:rPr>
              <a:t>The answer is B.</a:t>
            </a:r>
            <a:r>
              <a:rPr lang="en-US" altLang="en-US" sz="3200">
                <a:latin typeface="Times" charset="0"/>
                <a:cs typeface="Times New Roman" pitchFamily="18" charset="0"/>
              </a:rPr>
              <a:t> Plant cells contain a rigid cell wall and do not burst even in a hypotonic solution. </a:t>
            </a:r>
          </a:p>
        </p:txBody>
      </p:sp>
      <p:pic>
        <p:nvPicPr>
          <p:cNvPr id="964612" name="Picture 4" descr="Section Check"/>
          <p:cNvPicPr>
            <a:picLocks noChangeAspect="1" noChangeArrowheads="1"/>
          </p:cNvPicPr>
          <p:nvPr/>
        </p:nvPicPr>
        <p:blipFill>
          <a:blip r:embed="rId2" cstate="print"/>
          <a:srcRect/>
          <a:stretch>
            <a:fillRect/>
          </a:stretch>
        </p:blipFill>
        <p:spPr bwMode="auto">
          <a:xfrm>
            <a:off x="4895850" y="38101"/>
            <a:ext cx="2400300" cy="377825"/>
          </a:xfrm>
          <a:prstGeom prst="rect">
            <a:avLst/>
          </a:prstGeom>
          <a:noFill/>
        </p:spPr>
      </p:pic>
      <p:pic>
        <p:nvPicPr>
          <p:cNvPr id="9646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461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461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461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4617" name="Picture 9"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4618" name="Picture 10"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4619" name="Picture 11"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64623" name="Picture 15"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4624" name="Text Box 16"/>
          <p:cNvSpPr txBox="1">
            <a:spLocks noChangeArrowheads="1"/>
          </p:cNvSpPr>
          <p:nvPr/>
        </p:nvSpPr>
        <p:spPr bwMode="auto">
          <a:xfrm>
            <a:off x="2903538" y="6257925"/>
            <a:ext cx="1856598" cy="424732"/>
          </a:xfrm>
          <a:prstGeom prst="rect">
            <a:avLst/>
          </a:prstGeom>
          <a:noFill/>
          <a:ln w="25400">
            <a:solidFill>
              <a:schemeClr val="bg1"/>
            </a:solidFill>
            <a:miter lim="800000"/>
            <a:headEnd/>
            <a:tailEnd/>
          </a:ln>
          <a:effectLst/>
        </p:spPr>
        <p:txBody>
          <a:bodyPr wrap="none">
            <a:spAutoFit/>
          </a:bodyPr>
          <a:lstStyle/>
          <a:p>
            <a:pPr>
              <a:lnSpc>
                <a:spcPct val="90000"/>
              </a:lnSpc>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1a, 1j</a:t>
            </a:r>
          </a:p>
        </p:txBody>
      </p:sp>
    </p:spTree>
    <p:extLst>
      <p:ext uri="{BB962C8B-B14F-4D97-AF65-F5344CB8AC3E}">
        <p14:creationId xmlns:p14="http://schemas.microsoft.com/office/powerpoint/2010/main" val="7150046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4623"/>
                                        </p:tgtEl>
                                        <p:attrNameLst>
                                          <p:attrName>style.visibility</p:attrName>
                                        </p:attrNameLst>
                                      </p:cBhvr>
                                      <p:to>
                                        <p:strVal val="visible"/>
                                      </p:to>
                                    </p:set>
                                    <p:animEffect transition="in" filter="box(out)">
                                      <p:cBhvr>
                                        <p:cTn id="7" dur="500"/>
                                        <p:tgtEl>
                                          <p:spTgt spid="96462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4624"/>
                                        </p:tgtEl>
                                        <p:attrNameLst>
                                          <p:attrName>style.visibility</p:attrName>
                                        </p:attrNameLst>
                                      </p:cBhvr>
                                      <p:to>
                                        <p:strVal val="visible"/>
                                      </p:to>
                                    </p:set>
                                    <p:animEffect transition="in" filter="box(out)">
                                      <p:cBhvr>
                                        <p:cTn id="10" dur="500"/>
                                        <p:tgtEl>
                                          <p:spTgt spid="964624"/>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964617"/>
                                        </p:tgtEl>
                                        <p:attrNameLst>
                                          <p:attrName>style.visibility</p:attrName>
                                        </p:attrNameLst>
                                      </p:cBhvr>
                                      <p:to>
                                        <p:strVal val="visible"/>
                                      </p:to>
                                    </p:set>
                                    <p:animEffect transition="in" filter="box(out)">
                                      <p:cBhvr>
                                        <p:cTn id="14" dur="500"/>
                                        <p:tgtEl>
                                          <p:spTgt spid="964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8.2 Summary – pages 201 - 210</a:t>
            </a:r>
          </a:p>
        </p:txBody>
      </p:sp>
      <p:pic>
        <p:nvPicPr>
          <p:cNvPr id="1005571" name="Picture 3"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005572" name="Picture 4"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005573" name="Picture 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05574" name="Picture 6"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05575" name="Picture 7"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05576" name="Picture 8"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05577" name="Picture 9" descr="Sec"/>
          <p:cNvPicPr>
            <a:picLocks noChangeAspect="1" noChangeArrowheads="1"/>
          </p:cNvPicPr>
          <p:nvPr/>
        </p:nvPicPr>
        <p:blipFill>
          <a:blip r:embed="rId10" cstate="print"/>
          <a:srcRect/>
          <a:stretch>
            <a:fillRect/>
          </a:stretch>
        </p:blipFill>
        <p:spPr bwMode="auto">
          <a:xfrm>
            <a:off x="4191000" y="0"/>
            <a:ext cx="5359400" cy="482600"/>
          </a:xfrm>
          <a:prstGeom prst="rect">
            <a:avLst/>
          </a:prstGeom>
          <a:noFill/>
        </p:spPr>
      </p:pic>
      <p:pic>
        <p:nvPicPr>
          <p:cNvPr id="1005578" name="Picture 10"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sp>
        <p:nvSpPr>
          <p:cNvPr id="1005591" name="Text Box 23"/>
          <p:cNvSpPr txBox="1">
            <a:spLocks noChangeArrowheads="1"/>
          </p:cNvSpPr>
          <p:nvPr/>
        </p:nvSpPr>
        <p:spPr bwMode="auto">
          <a:xfrm>
            <a:off x="2089150" y="838201"/>
            <a:ext cx="5493812"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Surface area-to-volume ratio</a:t>
            </a:r>
          </a:p>
        </p:txBody>
      </p:sp>
      <p:sp>
        <p:nvSpPr>
          <p:cNvPr id="1005592" name="Rectangle 24"/>
          <p:cNvSpPr>
            <a:spLocks noChangeArrowheads="1"/>
          </p:cNvSpPr>
          <p:nvPr/>
        </p:nvSpPr>
        <p:spPr bwMode="auto">
          <a:xfrm>
            <a:off x="2057400" y="4749801"/>
            <a:ext cx="7696200" cy="978729"/>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As a cell’s size increases, its volume increases much faster than its surface area.</a:t>
            </a:r>
          </a:p>
        </p:txBody>
      </p:sp>
      <p:pic>
        <p:nvPicPr>
          <p:cNvPr id="1005593" name="Picture 25" descr="Fig"/>
          <p:cNvPicPr>
            <a:picLocks noChangeAspect="1" noChangeArrowheads="1"/>
          </p:cNvPicPr>
          <p:nvPr/>
        </p:nvPicPr>
        <p:blipFill>
          <a:blip r:embed="rId12" cstate="print"/>
          <a:srcRect/>
          <a:stretch>
            <a:fillRect/>
          </a:stretch>
        </p:blipFill>
        <p:spPr bwMode="auto">
          <a:xfrm>
            <a:off x="2778125" y="1666876"/>
            <a:ext cx="6858000" cy="3133725"/>
          </a:xfrm>
          <a:prstGeom prst="rect">
            <a:avLst/>
          </a:prstGeom>
          <a:noFill/>
        </p:spPr>
      </p:pic>
      <p:sp>
        <p:nvSpPr>
          <p:cNvPr id="1005594" name="Text Box 26"/>
          <p:cNvSpPr txBox="1">
            <a:spLocks noChangeArrowheads="1"/>
          </p:cNvSpPr>
          <p:nvPr/>
        </p:nvSpPr>
        <p:spPr bwMode="auto">
          <a:xfrm>
            <a:off x="1981200" y="2797176"/>
            <a:ext cx="2209800" cy="590931"/>
          </a:xfrm>
          <a:prstGeom prst="rect">
            <a:avLst/>
          </a:prstGeom>
          <a:noFill/>
          <a:ln w="9525">
            <a:noFill/>
            <a:miter lim="800000"/>
            <a:headEnd/>
            <a:tailEnd/>
          </a:ln>
          <a:effectLst/>
        </p:spPr>
        <p:txBody>
          <a:bodyPr>
            <a:spAutoFit/>
          </a:bodyPr>
          <a:lstStyle/>
          <a:p>
            <a:pPr algn="ctr">
              <a:lnSpc>
                <a:spcPct val="90000"/>
              </a:lnSpc>
            </a:pPr>
            <a:r>
              <a:rPr lang="en-US" altLang="en-US" dirty="0">
                <a:solidFill>
                  <a:srgbClr val="FF0000"/>
                </a:solidFill>
                <a:latin typeface="Times" charset="0"/>
              </a:rPr>
              <a:t>Surface area = 1 mm</a:t>
            </a:r>
            <a:r>
              <a:rPr lang="en-US" altLang="en-US" baseline="30000" dirty="0">
                <a:solidFill>
                  <a:srgbClr val="FF0000"/>
                </a:solidFill>
                <a:latin typeface="Times" charset="0"/>
              </a:rPr>
              <a:t>2</a:t>
            </a:r>
            <a:r>
              <a:rPr lang="en-US" altLang="en-US" dirty="0">
                <a:solidFill>
                  <a:srgbClr val="FF0000"/>
                </a:solidFill>
                <a:latin typeface="Times" charset="0"/>
              </a:rPr>
              <a:t> Volume = 1 mm</a:t>
            </a:r>
            <a:r>
              <a:rPr lang="en-US" altLang="en-US" baseline="30000" dirty="0">
                <a:solidFill>
                  <a:srgbClr val="FF0000"/>
                </a:solidFill>
                <a:latin typeface="Times" charset="0"/>
              </a:rPr>
              <a:t>3</a:t>
            </a:r>
          </a:p>
        </p:txBody>
      </p:sp>
      <p:sp>
        <p:nvSpPr>
          <p:cNvPr id="1005595" name="Text Box 27"/>
          <p:cNvSpPr txBox="1">
            <a:spLocks noChangeArrowheads="1"/>
          </p:cNvSpPr>
          <p:nvPr/>
        </p:nvSpPr>
        <p:spPr bwMode="auto">
          <a:xfrm>
            <a:off x="3905250" y="3429001"/>
            <a:ext cx="2190750" cy="590931"/>
          </a:xfrm>
          <a:prstGeom prst="rect">
            <a:avLst/>
          </a:prstGeom>
          <a:noFill/>
          <a:ln w="9525">
            <a:noFill/>
            <a:miter lim="800000"/>
            <a:headEnd/>
            <a:tailEnd/>
          </a:ln>
          <a:effectLst/>
        </p:spPr>
        <p:txBody>
          <a:bodyPr>
            <a:spAutoFit/>
          </a:bodyPr>
          <a:lstStyle/>
          <a:p>
            <a:pPr algn="ctr">
              <a:lnSpc>
                <a:spcPct val="90000"/>
              </a:lnSpc>
            </a:pPr>
            <a:r>
              <a:rPr lang="en-US" altLang="en-US" dirty="0">
                <a:solidFill>
                  <a:srgbClr val="FF0000"/>
                </a:solidFill>
                <a:latin typeface="Times" charset="0"/>
              </a:rPr>
              <a:t>Surface area = 4 mm</a:t>
            </a:r>
            <a:r>
              <a:rPr lang="en-US" altLang="en-US" baseline="30000" dirty="0">
                <a:solidFill>
                  <a:srgbClr val="FF0000"/>
                </a:solidFill>
                <a:latin typeface="Times" charset="0"/>
              </a:rPr>
              <a:t>2</a:t>
            </a:r>
            <a:r>
              <a:rPr lang="en-US" altLang="en-US" dirty="0">
                <a:solidFill>
                  <a:srgbClr val="FF0000"/>
                </a:solidFill>
                <a:latin typeface="Times" charset="0"/>
              </a:rPr>
              <a:t> Volume = 8 mm</a:t>
            </a:r>
            <a:r>
              <a:rPr lang="en-US" altLang="en-US" baseline="30000" dirty="0">
                <a:solidFill>
                  <a:srgbClr val="FF0000"/>
                </a:solidFill>
                <a:latin typeface="Times" charset="0"/>
              </a:rPr>
              <a:t>3</a:t>
            </a:r>
          </a:p>
        </p:txBody>
      </p:sp>
      <p:sp>
        <p:nvSpPr>
          <p:cNvPr id="1005596" name="Text Box 28"/>
          <p:cNvSpPr txBox="1">
            <a:spLocks noChangeArrowheads="1"/>
          </p:cNvSpPr>
          <p:nvPr/>
        </p:nvSpPr>
        <p:spPr bwMode="auto">
          <a:xfrm>
            <a:off x="2457451" y="19605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1 mm</a:t>
            </a:r>
          </a:p>
        </p:txBody>
      </p:sp>
      <p:sp>
        <p:nvSpPr>
          <p:cNvPr id="1005597" name="Text Box 29"/>
          <p:cNvSpPr txBox="1">
            <a:spLocks noChangeArrowheads="1"/>
          </p:cNvSpPr>
          <p:nvPr/>
        </p:nvSpPr>
        <p:spPr bwMode="auto">
          <a:xfrm>
            <a:off x="3324226" y="19177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1 mm</a:t>
            </a:r>
          </a:p>
        </p:txBody>
      </p:sp>
      <p:sp>
        <p:nvSpPr>
          <p:cNvPr id="1005598" name="Text Box 30"/>
          <p:cNvSpPr txBox="1">
            <a:spLocks noChangeArrowheads="1"/>
          </p:cNvSpPr>
          <p:nvPr/>
        </p:nvSpPr>
        <p:spPr bwMode="auto">
          <a:xfrm>
            <a:off x="3540126" y="2362200"/>
            <a:ext cx="774571" cy="341632"/>
          </a:xfrm>
          <a:prstGeom prst="rect">
            <a:avLst/>
          </a:prstGeom>
          <a:noFill/>
          <a:ln w="9525">
            <a:noFill/>
            <a:miter lim="800000"/>
            <a:headEnd/>
            <a:tailEnd/>
          </a:ln>
          <a:effectLst/>
        </p:spPr>
        <p:txBody>
          <a:bodyPr wrap="none">
            <a:spAutoFit/>
          </a:bodyPr>
          <a:lstStyle/>
          <a:p>
            <a:pPr>
              <a:lnSpc>
                <a:spcPct val="90000"/>
              </a:lnSpc>
            </a:pPr>
            <a:r>
              <a:rPr lang="en-US" altLang="en-US" dirty="0">
                <a:latin typeface="Times" charset="0"/>
              </a:rPr>
              <a:t> </a:t>
            </a:r>
            <a:r>
              <a:rPr lang="en-US" altLang="en-US" dirty="0">
                <a:solidFill>
                  <a:srgbClr val="FF0000"/>
                </a:solidFill>
                <a:latin typeface="Times" charset="0"/>
              </a:rPr>
              <a:t>1 mm</a:t>
            </a:r>
          </a:p>
        </p:txBody>
      </p:sp>
      <p:sp>
        <p:nvSpPr>
          <p:cNvPr id="1005599" name="Text Box 31"/>
          <p:cNvSpPr txBox="1">
            <a:spLocks noChangeArrowheads="1"/>
          </p:cNvSpPr>
          <p:nvPr/>
        </p:nvSpPr>
        <p:spPr bwMode="auto">
          <a:xfrm>
            <a:off x="4248151" y="1912938"/>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1005600" name="Text Box 32"/>
          <p:cNvSpPr txBox="1">
            <a:spLocks noChangeArrowheads="1"/>
          </p:cNvSpPr>
          <p:nvPr/>
        </p:nvSpPr>
        <p:spPr bwMode="auto">
          <a:xfrm>
            <a:off x="5314951" y="19304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1005601" name="Text Box 33"/>
          <p:cNvSpPr txBox="1">
            <a:spLocks noChangeArrowheads="1"/>
          </p:cNvSpPr>
          <p:nvPr/>
        </p:nvSpPr>
        <p:spPr bwMode="auto">
          <a:xfrm>
            <a:off x="5734051" y="25828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1005602" name="Text Box 34"/>
          <p:cNvSpPr txBox="1">
            <a:spLocks noChangeArrowheads="1"/>
          </p:cNvSpPr>
          <p:nvPr/>
        </p:nvSpPr>
        <p:spPr bwMode="auto">
          <a:xfrm>
            <a:off x="6750051" y="16002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1005603" name="Text Box 35"/>
          <p:cNvSpPr txBox="1">
            <a:spLocks noChangeArrowheads="1"/>
          </p:cNvSpPr>
          <p:nvPr/>
        </p:nvSpPr>
        <p:spPr bwMode="auto">
          <a:xfrm>
            <a:off x="8350251" y="16684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1005604" name="Text Box 36"/>
          <p:cNvSpPr txBox="1">
            <a:spLocks noChangeArrowheads="1"/>
          </p:cNvSpPr>
          <p:nvPr/>
        </p:nvSpPr>
        <p:spPr bwMode="auto">
          <a:xfrm>
            <a:off x="9315451" y="29003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Tree>
    <p:extLst>
      <p:ext uri="{BB962C8B-B14F-4D97-AF65-F5344CB8AC3E}">
        <p14:creationId xmlns:p14="http://schemas.microsoft.com/office/powerpoint/2010/main" val="23979654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05571"/>
                                        </p:tgtEl>
                                        <p:attrNameLst>
                                          <p:attrName>style.visibility</p:attrName>
                                        </p:attrNameLst>
                                      </p:cBhvr>
                                      <p:to>
                                        <p:strVal val="visible"/>
                                      </p:to>
                                    </p:set>
                                    <p:animEffect transition="in" filter="box(out)">
                                      <p:cBhvr>
                                        <p:cTn id="7" dur="500"/>
                                        <p:tgtEl>
                                          <p:spTgt spid="1005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8.2 Summary – pages 201 - 210</a:t>
            </a:r>
          </a:p>
        </p:txBody>
      </p:sp>
      <p:pic>
        <p:nvPicPr>
          <p:cNvPr id="1006595" name="Picture 3"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006596" name="Picture 4"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006597" name="Picture 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06598" name="Picture 6"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06599" name="Picture 7"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06600" name="Picture 8"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06601" name="Picture 9" descr="Sec"/>
          <p:cNvPicPr>
            <a:picLocks noChangeAspect="1" noChangeArrowheads="1"/>
          </p:cNvPicPr>
          <p:nvPr/>
        </p:nvPicPr>
        <p:blipFill>
          <a:blip r:embed="rId10" cstate="print"/>
          <a:srcRect/>
          <a:stretch>
            <a:fillRect/>
          </a:stretch>
        </p:blipFill>
        <p:spPr bwMode="auto">
          <a:xfrm>
            <a:off x="4191000" y="0"/>
            <a:ext cx="5359400" cy="482600"/>
          </a:xfrm>
          <a:prstGeom prst="rect">
            <a:avLst/>
          </a:prstGeom>
          <a:noFill/>
        </p:spPr>
      </p:pic>
      <p:pic>
        <p:nvPicPr>
          <p:cNvPr id="1006602" name="Picture 10"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1006603" name="Picture 11" descr="Fig"/>
          <p:cNvPicPr>
            <a:picLocks noChangeAspect="1" noChangeArrowheads="1"/>
          </p:cNvPicPr>
          <p:nvPr/>
        </p:nvPicPr>
        <p:blipFill>
          <a:blip r:embed="rId12" cstate="print"/>
          <a:srcRect/>
          <a:stretch>
            <a:fillRect/>
          </a:stretch>
        </p:blipFill>
        <p:spPr bwMode="auto">
          <a:xfrm>
            <a:off x="2819400" y="1600201"/>
            <a:ext cx="6858000" cy="3133725"/>
          </a:xfrm>
          <a:prstGeom prst="rect">
            <a:avLst/>
          </a:prstGeom>
          <a:noFill/>
        </p:spPr>
      </p:pic>
      <p:sp>
        <p:nvSpPr>
          <p:cNvPr id="1006604" name="Text Box 12"/>
          <p:cNvSpPr txBox="1">
            <a:spLocks noChangeArrowheads="1"/>
          </p:cNvSpPr>
          <p:nvPr/>
        </p:nvSpPr>
        <p:spPr bwMode="auto">
          <a:xfrm>
            <a:off x="1981200" y="2797176"/>
            <a:ext cx="2209800" cy="590931"/>
          </a:xfrm>
          <a:prstGeom prst="rect">
            <a:avLst/>
          </a:prstGeom>
          <a:noFill/>
          <a:ln w="9525">
            <a:noFill/>
            <a:miter lim="800000"/>
            <a:headEnd/>
            <a:tailEnd/>
          </a:ln>
          <a:effectLst/>
        </p:spPr>
        <p:txBody>
          <a:bodyPr>
            <a:spAutoFit/>
          </a:bodyPr>
          <a:lstStyle/>
          <a:p>
            <a:pPr algn="ctr">
              <a:lnSpc>
                <a:spcPct val="90000"/>
              </a:lnSpc>
            </a:pPr>
            <a:r>
              <a:rPr lang="en-US" altLang="en-US" dirty="0">
                <a:solidFill>
                  <a:srgbClr val="FF0000"/>
                </a:solidFill>
                <a:latin typeface="Times" charset="0"/>
              </a:rPr>
              <a:t>Surface area = 6 mm</a:t>
            </a:r>
            <a:r>
              <a:rPr lang="en-US" altLang="en-US" baseline="30000" dirty="0">
                <a:solidFill>
                  <a:srgbClr val="FF0000"/>
                </a:solidFill>
                <a:latin typeface="Times" charset="0"/>
              </a:rPr>
              <a:t>2</a:t>
            </a:r>
            <a:r>
              <a:rPr lang="en-US" altLang="en-US" dirty="0">
                <a:solidFill>
                  <a:srgbClr val="FF0000"/>
                </a:solidFill>
                <a:latin typeface="Times" charset="0"/>
              </a:rPr>
              <a:t> Volume = 8 mm</a:t>
            </a:r>
            <a:r>
              <a:rPr lang="en-US" altLang="en-US" baseline="30000" dirty="0">
                <a:solidFill>
                  <a:srgbClr val="FF0000"/>
                </a:solidFill>
                <a:latin typeface="Times" charset="0"/>
              </a:rPr>
              <a:t>3</a:t>
            </a:r>
          </a:p>
        </p:txBody>
      </p:sp>
      <p:sp>
        <p:nvSpPr>
          <p:cNvPr id="1006605" name="Text Box 13"/>
          <p:cNvSpPr txBox="1">
            <a:spLocks noChangeArrowheads="1"/>
          </p:cNvSpPr>
          <p:nvPr/>
        </p:nvSpPr>
        <p:spPr bwMode="auto">
          <a:xfrm>
            <a:off x="3905250" y="3429000"/>
            <a:ext cx="2190750" cy="840230"/>
          </a:xfrm>
          <a:prstGeom prst="rect">
            <a:avLst/>
          </a:prstGeom>
          <a:noFill/>
          <a:ln w="9525">
            <a:noFill/>
            <a:miter lim="800000"/>
            <a:headEnd/>
            <a:tailEnd/>
          </a:ln>
          <a:effectLst/>
        </p:spPr>
        <p:txBody>
          <a:bodyPr>
            <a:spAutoFit/>
          </a:bodyPr>
          <a:lstStyle/>
          <a:p>
            <a:pPr algn="ctr">
              <a:lnSpc>
                <a:spcPct val="90000"/>
              </a:lnSpc>
            </a:pPr>
            <a:r>
              <a:rPr lang="en-US" altLang="en-US" dirty="0">
                <a:solidFill>
                  <a:srgbClr val="FF0000"/>
                </a:solidFill>
                <a:latin typeface="Times" charset="0"/>
              </a:rPr>
              <a:t>Surface area = 24 mm</a:t>
            </a:r>
            <a:r>
              <a:rPr lang="en-US" altLang="en-US" baseline="30000" dirty="0">
                <a:solidFill>
                  <a:srgbClr val="FF0000"/>
                </a:solidFill>
                <a:latin typeface="Times" charset="0"/>
              </a:rPr>
              <a:t>2</a:t>
            </a:r>
            <a:r>
              <a:rPr lang="en-US" altLang="en-US" dirty="0">
                <a:solidFill>
                  <a:srgbClr val="FF0000"/>
                </a:solidFill>
                <a:latin typeface="Times" charset="0"/>
              </a:rPr>
              <a:t> Volume = 8 mm</a:t>
            </a:r>
            <a:r>
              <a:rPr lang="en-US" altLang="en-US" baseline="30000" dirty="0">
                <a:solidFill>
                  <a:srgbClr val="FF0000"/>
                </a:solidFill>
                <a:latin typeface="Times" charset="0"/>
              </a:rPr>
              <a:t>3</a:t>
            </a:r>
          </a:p>
        </p:txBody>
      </p:sp>
      <p:sp>
        <p:nvSpPr>
          <p:cNvPr id="1006606" name="Text Box 14"/>
          <p:cNvSpPr txBox="1">
            <a:spLocks noChangeArrowheads="1"/>
          </p:cNvSpPr>
          <p:nvPr/>
        </p:nvSpPr>
        <p:spPr bwMode="auto">
          <a:xfrm>
            <a:off x="2457451" y="19605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1 mm</a:t>
            </a:r>
          </a:p>
        </p:txBody>
      </p:sp>
      <p:sp>
        <p:nvSpPr>
          <p:cNvPr id="1006607" name="Text Box 15"/>
          <p:cNvSpPr txBox="1">
            <a:spLocks noChangeArrowheads="1"/>
          </p:cNvSpPr>
          <p:nvPr/>
        </p:nvSpPr>
        <p:spPr bwMode="auto">
          <a:xfrm>
            <a:off x="3324226" y="19177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1 mm</a:t>
            </a:r>
          </a:p>
        </p:txBody>
      </p:sp>
      <p:sp>
        <p:nvSpPr>
          <p:cNvPr id="1006608" name="Text Box 16"/>
          <p:cNvSpPr txBox="1">
            <a:spLocks noChangeArrowheads="1"/>
          </p:cNvSpPr>
          <p:nvPr/>
        </p:nvSpPr>
        <p:spPr bwMode="auto">
          <a:xfrm>
            <a:off x="3540126" y="2362200"/>
            <a:ext cx="774571"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 1 mm</a:t>
            </a:r>
          </a:p>
        </p:txBody>
      </p:sp>
      <p:sp>
        <p:nvSpPr>
          <p:cNvPr id="1006609" name="Text Box 17"/>
          <p:cNvSpPr txBox="1">
            <a:spLocks noChangeArrowheads="1"/>
          </p:cNvSpPr>
          <p:nvPr/>
        </p:nvSpPr>
        <p:spPr bwMode="auto">
          <a:xfrm>
            <a:off x="4248151" y="1912938"/>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1006610" name="Text Box 18"/>
          <p:cNvSpPr txBox="1">
            <a:spLocks noChangeArrowheads="1"/>
          </p:cNvSpPr>
          <p:nvPr/>
        </p:nvSpPr>
        <p:spPr bwMode="auto">
          <a:xfrm>
            <a:off x="5314951" y="19304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1006611" name="Text Box 19"/>
          <p:cNvSpPr txBox="1">
            <a:spLocks noChangeArrowheads="1"/>
          </p:cNvSpPr>
          <p:nvPr/>
        </p:nvSpPr>
        <p:spPr bwMode="auto">
          <a:xfrm>
            <a:off x="5734051" y="25828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1006612" name="Text Box 20"/>
          <p:cNvSpPr txBox="1">
            <a:spLocks noChangeArrowheads="1"/>
          </p:cNvSpPr>
          <p:nvPr/>
        </p:nvSpPr>
        <p:spPr bwMode="auto">
          <a:xfrm>
            <a:off x="6750051" y="16002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1006613" name="Text Box 21"/>
          <p:cNvSpPr txBox="1">
            <a:spLocks noChangeArrowheads="1"/>
          </p:cNvSpPr>
          <p:nvPr/>
        </p:nvSpPr>
        <p:spPr bwMode="auto">
          <a:xfrm>
            <a:off x="8350251" y="16684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1006614" name="Text Box 22"/>
          <p:cNvSpPr txBox="1">
            <a:spLocks noChangeArrowheads="1"/>
          </p:cNvSpPr>
          <p:nvPr/>
        </p:nvSpPr>
        <p:spPr bwMode="auto">
          <a:xfrm>
            <a:off x="9315451" y="29003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1006617" name="Rectangle 25"/>
          <p:cNvSpPr>
            <a:spLocks noChangeArrowheads="1"/>
          </p:cNvSpPr>
          <p:nvPr/>
        </p:nvSpPr>
        <p:spPr bwMode="auto">
          <a:xfrm>
            <a:off x="2133600" y="4800600"/>
            <a:ext cx="7696200" cy="1421928"/>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dirty="0">
                <a:latin typeface="Times" charset="0"/>
              </a:rPr>
              <a:t>If cell size doubled, the cell would require eight times more nutrients and would have eight times more waste to excrete.</a:t>
            </a:r>
          </a:p>
        </p:txBody>
      </p:sp>
      <p:sp>
        <p:nvSpPr>
          <p:cNvPr id="1006618" name="Text Box 26"/>
          <p:cNvSpPr txBox="1">
            <a:spLocks noChangeArrowheads="1"/>
          </p:cNvSpPr>
          <p:nvPr/>
        </p:nvSpPr>
        <p:spPr bwMode="auto">
          <a:xfrm>
            <a:off x="2089150" y="838201"/>
            <a:ext cx="5493812"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Surface area-to-volume ratio</a:t>
            </a:r>
          </a:p>
        </p:txBody>
      </p:sp>
    </p:spTree>
    <p:extLst>
      <p:ext uri="{BB962C8B-B14F-4D97-AF65-F5344CB8AC3E}">
        <p14:creationId xmlns:p14="http://schemas.microsoft.com/office/powerpoint/2010/main" val="9239267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06595"/>
                                        </p:tgtEl>
                                        <p:attrNameLst>
                                          <p:attrName>style.visibility</p:attrName>
                                        </p:attrNameLst>
                                      </p:cBhvr>
                                      <p:to>
                                        <p:strVal val="visible"/>
                                      </p:to>
                                    </p:set>
                                    <p:animEffect transition="in" filter="box(out)">
                                      <p:cBhvr>
                                        <p:cTn id="7" dur="500"/>
                                        <p:tgtEl>
                                          <p:spTgt spid="1006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8.2 Summary – pages 201 - 210</a:t>
            </a:r>
          </a:p>
        </p:txBody>
      </p:sp>
      <p:pic>
        <p:nvPicPr>
          <p:cNvPr id="951300" name="Picture 1028"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1301" name="Picture 1029"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1302" name="Picture 1030"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1303" name="Picture 1031"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1304" name="Picture 1032"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1305" name="Picture 1033"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51307" name="Picture 1035" descr="Sec"/>
          <p:cNvPicPr>
            <a:picLocks noChangeAspect="1" noChangeArrowheads="1"/>
          </p:cNvPicPr>
          <p:nvPr/>
        </p:nvPicPr>
        <p:blipFill>
          <a:blip r:embed="rId10" cstate="print"/>
          <a:srcRect/>
          <a:stretch>
            <a:fillRect/>
          </a:stretch>
        </p:blipFill>
        <p:spPr bwMode="auto">
          <a:xfrm>
            <a:off x="4191000" y="0"/>
            <a:ext cx="5359400" cy="482600"/>
          </a:xfrm>
          <a:prstGeom prst="rect">
            <a:avLst/>
          </a:prstGeom>
          <a:noFill/>
        </p:spPr>
      </p:pic>
      <p:pic>
        <p:nvPicPr>
          <p:cNvPr id="951308" name="Picture 1036"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sp>
        <p:nvSpPr>
          <p:cNvPr id="951332" name="Text Box 1060"/>
          <p:cNvSpPr txBox="1">
            <a:spLocks noChangeArrowheads="1"/>
          </p:cNvSpPr>
          <p:nvPr/>
        </p:nvSpPr>
        <p:spPr bwMode="auto">
          <a:xfrm>
            <a:off x="2089150" y="838201"/>
            <a:ext cx="5493812"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Surface area-to-volume ratio</a:t>
            </a:r>
          </a:p>
        </p:txBody>
      </p:sp>
      <p:pic>
        <p:nvPicPr>
          <p:cNvPr id="951333" name="Picture 1061" descr="Fig"/>
          <p:cNvPicPr>
            <a:picLocks noChangeAspect="1" noChangeArrowheads="1"/>
          </p:cNvPicPr>
          <p:nvPr/>
        </p:nvPicPr>
        <p:blipFill>
          <a:blip r:embed="rId12" cstate="print"/>
          <a:srcRect/>
          <a:stretch>
            <a:fillRect/>
          </a:stretch>
        </p:blipFill>
        <p:spPr bwMode="auto">
          <a:xfrm>
            <a:off x="2778125" y="1666876"/>
            <a:ext cx="6858000" cy="3133725"/>
          </a:xfrm>
          <a:prstGeom prst="rect">
            <a:avLst/>
          </a:prstGeom>
          <a:noFill/>
        </p:spPr>
      </p:pic>
      <p:sp>
        <p:nvSpPr>
          <p:cNvPr id="951334" name="Text Box 1062"/>
          <p:cNvSpPr txBox="1">
            <a:spLocks noChangeArrowheads="1"/>
          </p:cNvSpPr>
          <p:nvPr/>
        </p:nvSpPr>
        <p:spPr bwMode="auto">
          <a:xfrm>
            <a:off x="1981200" y="2797176"/>
            <a:ext cx="2209800" cy="590931"/>
          </a:xfrm>
          <a:prstGeom prst="rect">
            <a:avLst/>
          </a:prstGeom>
          <a:noFill/>
          <a:ln w="9525">
            <a:noFill/>
            <a:miter lim="800000"/>
            <a:headEnd/>
            <a:tailEnd/>
          </a:ln>
          <a:effectLst/>
        </p:spPr>
        <p:txBody>
          <a:bodyPr>
            <a:spAutoFit/>
          </a:bodyPr>
          <a:lstStyle/>
          <a:p>
            <a:pPr algn="ctr">
              <a:lnSpc>
                <a:spcPct val="90000"/>
              </a:lnSpc>
            </a:pPr>
            <a:r>
              <a:rPr lang="en-US" altLang="en-US" dirty="0">
                <a:solidFill>
                  <a:srgbClr val="FF0000"/>
                </a:solidFill>
                <a:latin typeface="Times" charset="0"/>
              </a:rPr>
              <a:t>Surface area = 6 mm</a:t>
            </a:r>
            <a:r>
              <a:rPr lang="en-US" altLang="en-US" baseline="30000" dirty="0">
                <a:solidFill>
                  <a:srgbClr val="FF0000"/>
                </a:solidFill>
                <a:latin typeface="Times" charset="0"/>
              </a:rPr>
              <a:t>2</a:t>
            </a:r>
            <a:r>
              <a:rPr lang="en-US" altLang="en-US" dirty="0">
                <a:solidFill>
                  <a:srgbClr val="FF0000"/>
                </a:solidFill>
                <a:latin typeface="Times" charset="0"/>
              </a:rPr>
              <a:t> Volume = 8 mm</a:t>
            </a:r>
            <a:r>
              <a:rPr lang="en-US" altLang="en-US" baseline="30000" dirty="0">
                <a:solidFill>
                  <a:srgbClr val="FF0000"/>
                </a:solidFill>
                <a:latin typeface="Times" charset="0"/>
              </a:rPr>
              <a:t>3</a:t>
            </a:r>
          </a:p>
        </p:txBody>
      </p:sp>
      <p:sp>
        <p:nvSpPr>
          <p:cNvPr id="951335" name="Text Box 1063"/>
          <p:cNvSpPr txBox="1">
            <a:spLocks noChangeArrowheads="1"/>
          </p:cNvSpPr>
          <p:nvPr/>
        </p:nvSpPr>
        <p:spPr bwMode="auto">
          <a:xfrm>
            <a:off x="3905250" y="3429000"/>
            <a:ext cx="2190750" cy="840230"/>
          </a:xfrm>
          <a:prstGeom prst="rect">
            <a:avLst/>
          </a:prstGeom>
          <a:noFill/>
          <a:ln w="9525">
            <a:noFill/>
            <a:miter lim="800000"/>
            <a:headEnd/>
            <a:tailEnd/>
          </a:ln>
          <a:effectLst/>
        </p:spPr>
        <p:txBody>
          <a:bodyPr>
            <a:spAutoFit/>
          </a:bodyPr>
          <a:lstStyle/>
          <a:p>
            <a:pPr algn="ctr">
              <a:lnSpc>
                <a:spcPct val="90000"/>
              </a:lnSpc>
            </a:pPr>
            <a:r>
              <a:rPr lang="en-US" altLang="en-US" dirty="0">
                <a:solidFill>
                  <a:srgbClr val="FF0000"/>
                </a:solidFill>
                <a:latin typeface="Times" charset="0"/>
              </a:rPr>
              <a:t>Surface area = 24 mm</a:t>
            </a:r>
            <a:r>
              <a:rPr lang="en-US" altLang="en-US" baseline="30000" dirty="0">
                <a:solidFill>
                  <a:srgbClr val="FF0000"/>
                </a:solidFill>
                <a:latin typeface="Times" charset="0"/>
              </a:rPr>
              <a:t>2</a:t>
            </a:r>
            <a:r>
              <a:rPr lang="en-US" altLang="en-US" dirty="0">
                <a:solidFill>
                  <a:srgbClr val="FF0000"/>
                </a:solidFill>
                <a:latin typeface="Times" charset="0"/>
              </a:rPr>
              <a:t> Volume = 8 mm</a:t>
            </a:r>
            <a:r>
              <a:rPr lang="en-US" altLang="en-US" baseline="30000" dirty="0">
                <a:solidFill>
                  <a:srgbClr val="FF0000"/>
                </a:solidFill>
                <a:latin typeface="Times" charset="0"/>
              </a:rPr>
              <a:t>3</a:t>
            </a:r>
          </a:p>
        </p:txBody>
      </p:sp>
      <p:sp>
        <p:nvSpPr>
          <p:cNvPr id="951336" name="Text Box 1064"/>
          <p:cNvSpPr txBox="1">
            <a:spLocks noChangeArrowheads="1"/>
          </p:cNvSpPr>
          <p:nvPr/>
        </p:nvSpPr>
        <p:spPr bwMode="auto">
          <a:xfrm>
            <a:off x="2457451" y="19605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1 mm</a:t>
            </a:r>
          </a:p>
        </p:txBody>
      </p:sp>
      <p:sp>
        <p:nvSpPr>
          <p:cNvPr id="951337" name="Text Box 1065"/>
          <p:cNvSpPr txBox="1">
            <a:spLocks noChangeArrowheads="1"/>
          </p:cNvSpPr>
          <p:nvPr/>
        </p:nvSpPr>
        <p:spPr bwMode="auto">
          <a:xfrm>
            <a:off x="3324226" y="19177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1 mm</a:t>
            </a:r>
          </a:p>
        </p:txBody>
      </p:sp>
      <p:sp>
        <p:nvSpPr>
          <p:cNvPr id="951338" name="Text Box 1066"/>
          <p:cNvSpPr txBox="1">
            <a:spLocks noChangeArrowheads="1"/>
          </p:cNvSpPr>
          <p:nvPr/>
        </p:nvSpPr>
        <p:spPr bwMode="auto">
          <a:xfrm>
            <a:off x="3540126" y="2362200"/>
            <a:ext cx="774571" cy="341632"/>
          </a:xfrm>
          <a:prstGeom prst="rect">
            <a:avLst/>
          </a:prstGeom>
          <a:noFill/>
          <a:ln w="9525">
            <a:noFill/>
            <a:miter lim="800000"/>
            <a:headEnd/>
            <a:tailEnd/>
          </a:ln>
          <a:effectLst/>
        </p:spPr>
        <p:txBody>
          <a:bodyPr wrap="none">
            <a:spAutoFit/>
          </a:bodyPr>
          <a:lstStyle/>
          <a:p>
            <a:pPr>
              <a:lnSpc>
                <a:spcPct val="90000"/>
              </a:lnSpc>
            </a:pPr>
            <a:r>
              <a:rPr lang="en-US" altLang="en-US" dirty="0">
                <a:latin typeface="Times" charset="0"/>
              </a:rPr>
              <a:t> </a:t>
            </a:r>
            <a:r>
              <a:rPr lang="en-US" altLang="en-US" dirty="0">
                <a:solidFill>
                  <a:srgbClr val="FF0000"/>
                </a:solidFill>
                <a:latin typeface="Times" charset="0"/>
              </a:rPr>
              <a:t>1 mm</a:t>
            </a:r>
          </a:p>
        </p:txBody>
      </p:sp>
      <p:sp>
        <p:nvSpPr>
          <p:cNvPr id="951339" name="Text Box 1067"/>
          <p:cNvSpPr txBox="1">
            <a:spLocks noChangeArrowheads="1"/>
          </p:cNvSpPr>
          <p:nvPr/>
        </p:nvSpPr>
        <p:spPr bwMode="auto">
          <a:xfrm>
            <a:off x="4248151" y="1912938"/>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951340" name="Text Box 1068"/>
          <p:cNvSpPr txBox="1">
            <a:spLocks noChangeArrowheads="1"/>
          </p:cNvSpPr>
          <p:nvPr/>
        </p:nvSpPr>
        <p:spPr bwMode="auto">
          <a:xfrm>
            <a:off x="5314951" y="19304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951341" name="Text Box 1069"/>
          <p:cNvSpPr txBox="1">
            <a:spLocks noChangeArrowheads="1"/>
          </p:cNvSpPr>
          <p:nvPr/>
        </p:nvSpPr>
        <p:spPr bwMode="auto">
          <a:xfrm>
            <a:off x="5734051" y="25828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2 mm</a:t>
            </a:r>
            <a:endParaRPr lang="en-US" altLang="en-US" sz="2800" dirty="0">
              <a:solidFill>
                <a:srgbClr val="FF0000"/>
              </a:solidFill>
              <a:latin typeface="Times" charset="0"/>
            </a:endParaRPr>
          </a:p>
        </p:txBody>
      </p:sp>
      <p:sp>
        <p:nvSpPr>
          <p:cNvPr id="951342" name="Text Box 1070"/>
          <p:cNvSpPr txBox="1">
            <a:spLocks noChangeArrowheads="1"/>
          </p:cNvSpPr>
          <p:nvPr/>
        </p:nvSpPr>
        <p:spPr bwMode="auto">
          <a:xfrm>
            <a:off x="6750051" y="1600200"/>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951343" name="Text Box 1071"/>
          <p:cNvSpPr txBox="1">
            <a:spLocks noChangeArrowheads="1"/>
          </p:cNvSpPr>
          <p:nvPr/>
        </p:nvSpPr>
        <p:spPr bwMode="auto">
          <a:xfrm>
            <a:off x="8350251" y="16684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951344" name="Text Box 1072"/>
          <p:cNvSpPr txBox="1">
            <a:spLocks noChangeArrowheads="1"/>
          </p:cNvSpPr>
          <p:nvPr/>
        </p:nvSpPr>
        <p:spPr bwMode="auto">
          <a:xfrm>
            <a:off x="9315451" y="2900363"/>
            <a:ext cx="716863"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4 mm</a:t>
            </a:r>
          </a:p>
        </p:txBody>
      </p:sp>
      <p:sp>
        <p:nvSpPr>
          <p:cNvPr id="951331" name="Rectangle 1059"/>
          <p:cNvSpPr>
            <a:spLocks noChangeArrowheads="1"/>
          </p:cNvSpPr>
          <p:nvPr/>
        </p:nvSpPr>
        <p:spPr bwMode="auto">
          <a:xfrm>
            <a:off x="2133600" y="4876800"/>
            <a:ext cx="7696200" cy="1421928"/>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dirty="0">
                <a:latin typeface="Times" charset="0"/>
              </a:rPr>
              <a:t>The cell would either starve to death or be poisoned from the buildup of waste products.</a:t>
            </a:r>
          </a:p>
        </p:txBody>
      </p:sp>
    </p:spTree>
    <p:extLst>
      <p:ext uri="{BB962C8B-B14F-4D97-AF65-F5344CB8AC3E}">
        <p14:creationId xmlns:p14="http://schemas.microsoft.com/office/powerpoint/2010/main" val="5213728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51300"/>
                                        </p:tgtEl>
                                        <p:attrNameLst>
                                          <p:attrName>style.visibility</p:attrName>
                                        </p:attrNameLst>
                                      </p:cBhvr>
                                      <p:to>
                                        <p:strVal val="visible"/>
                                      </p:to>
                                    </p:set>
                                    <p:animEffect transition="in" filter="box(out)">
                                      <p:cBhvr>
                                        <p:cTn id="7"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2" name="Picture 13" descr="Plasma membrane"/>
          <p:cNvPicPr>
            <a:picLocks noChangeAspect="1" noChangeArrowheads="1"/>
          </p:cNvPicPr>
          <p:nvPr/>
        </p:nvPicPr>
        <p:blipFill>
          <a:blip r:embed="rId2" cstate="print"/>
          <a:srcRect/>
          <a:stretch>
            <a:fillRect/>
          </a:stretch>
        </p:blipFill>
        <p:spPr bwMode="auto">
          <a:xfrm>
            <a:off x="9733935" y="4911990"/>
            <a:ext cx="2458065" cy="1946132"/>
          </a:xfrm>
          <a:prstGeom prst="rect">
            <a:avLst/>
          </a:prstGeom>
          <a:noFill/>
        </p:spPr>
      </p:pic>
      <p:sp>
        <p:nvSpPr>
          <p:cNvPr id="2" name="Title 1"/>
          <p:cNvSpPr>
            <a:spLocks noGrp="1"/>
          </p:cNvSpPr>
          <p:nvPr>
            <p:ph type="title"/>
          </p:nvPr>
        </p:nvSpPr>
        <p:spPr>
          <a:xfrm>
            <a:off x="1524000" y="0"/>
            <a:ext cx="10668000" cy="1371600"/>
          </a:xfrm>
        </p:spPr>
        <p:txBody>
          <a:bodyPr>
            <a:normAutofit/>
          </a:bodyPr>
          <a:lstStyle/>
          <a:p>
            <a:r>
              <a:rPr lang="en-US" sz="2400" dirty="0" smtClean="0"/>
              <a:t>  2/28 The </a:t>
            </a:r>
            <a:r>
              <a:rPr lang="en-US" sz="2400" dirty="0"/>
              <a:t>Plasma Membrane 7.2</a:t>
            </a:r>
            <a:br>
              <a:rPr lang="en-US" sz="2400" dirty="0"/>
            </a:br>
            <a:r>
              <a:rPr lang="en-US" sz="2400" dirty="0"/>
              <a:t>Obj. TSW demonstrate their knowledge and understanding of how </a:t>
            </a:r>
            <a:r>
              <a:rPr lang="en-US" sz="2400" dirty="0" smtClean="0"/>
              <a:t>the plasma membrane is semipermeable &amp; taking </a:t>
            </a:r>
            <a:r>
              <a:rPr lang="en-US" sz="2400" dirty="0"/>
              <a:t>notes. </a:t>
            </a:r>
            <a:r>
              <a:rPr lang="en-US" sz="2400" dirty="0" smtClean="0"/>
              <a:t>P.52NB</a:t>
            </a:r>
            <a:endParaRPr lang="en-US" sz="2400" dirty="0"/>
          </a:p>
        </p:txBody>
      </p:sp>
      <p:sp>
        <p:nvSpPr>
          <p:cNvPr id="5" name="Text Placeholder 4"/>
          <p:cNvSpPr>
            <a:spLocks noGrp="1"/>
          </p:cNvSpPr>
          <p:nvPr>
            <p:ph type="body" sz="quarter" idx="3"/>
          </p:nvPr>
        </p:nvSpPr>
        <p:spPr>
          <a:xfrm>
            <a:off x="6096000" y="1295400"/>
            <a:ext cx="4572000" cy="639762"/>
          </a:xfrm>
        </p:spPr>
        <p:txBody>
          <a:bodyPr>
            <a:normAutofit/>
          </a:bodyPr>
          <a:lstStyle/>
          <a:p>
            <a:endParaRPr lang="en-US" dirty="0" smtClean="0">
              <a:hlinkClick r:id="rId3" tooltip="http://www.youtube.com/watch?v=cL9Wu2kWwSY"/>
            </a:endParaRPr>
          </a:p>
          <a:p>
            <a:endParaRPr lang="en-US" dirty="0"/>
          </a:p>
        </p:txBody>
      </p:sp>
      <p:sp>
        <p:nvSpPr>
          <p:cNvPr id="6" name="Content Placeholder 5"/>
          <p:cNvSpPr>
            <a:spLocks noGrp="1"/>
          </p:cNvSpPr>
          <p:nvPr>
            <p:ph sz="quarter" idx="4"/>
          </p:nvPr>
        </p:nvSpPr>
        <p:spPr>
          <a:xfrm>
            <a:off x="6324600" y="1676400"/>
            <a:ext cx="5867400" cy="3646488"/>
          </a:xfrm>
        </p:spPr>
        <p:txBody>
          <a:bodyPr>
            <a:normAutofit fontScale="92500" lnSpcReduction="10000"/>
          </a:bodyPr>
          <a:lstStyle/>
          <a:p>
            <a:pPr marL="457200" indent="-457200">
              <a:buFont typeface="+mj-lt"/>
              <a:buAutoNum type="arabicPeriod"/>
            </a:pPr>
            <a:r>
              <a:rPr lang="en-US" dirty="0" smtClean="0"/>
              <a:t>Explain what </a:t>
            </a:r>
            <a:r>
              <a:rPr lang="en-US" b="1" dirty="0" smtClean="0"/>
              <a:t>selectively permeable (semi-permeable</a:t>
            </a:r>
            <a:r>
              <a:rPr lang="en-US" dirty="0" smtClean="0"/>
              <a:t>) means.</a:t>
            </a:r>
          </a:p>
          <a:p>
            <a:pPr marL="457200" indent="-457200">
              <a:buFont typeface="+mj-lt"/>
              <a:buAutoNum type="arabicPeriod"/>
            </a:pPr>
            <a:r>
              <a:rPr lang="en-US" dirty="0" smtClean="0"/>
              <a:t>Why is the plasma membrane called a </a:t>
            </a:r>
            <a:r>
              <a:rPr lang="en-US" b="1" dirty="0" smtClean="0"/>
              <a:t>Fluid Mosaic Model</a:t>
            </a:r>
            <a:r>
              <a:rPr lang="en-US" dirty="0" smtClean="0"/>
              <a:t>?</a:t>
            </a:r>
          </a:p>
          <a:p>
            <a:pPr marL="457200" indent="-457200">
              <a:buFont typeface="+mj-lt"/>
              <a:buAutoNum type="arabicPeriod"/>
            </a:pPr>
            <a:r>
              <a:rPr lang="en-US" dirty="0" smtClean="0"/>
              <a:t>Write the 4 Macromolecules/ biomolecules.  For each one, explain it’s location and how it helps the cell function.</a:t>
            </a:r>
          </a:p>
          <a:p>
            <a:pPr marL="0" indent="0">
              <a:buNone/>
            </a:pPr>
            <a:r>
              <a:rPr lang="en-US" dirty="0"/>
              <a:t>	</a:t>
            </a:r>
            <a:r>
              <a:rPr lang="en-US" b="1" dirty="0" smtClean="0"/>
              <a:t>HW – NOTES CH 8.1  P. 53 NB</a:t>
            </a:r>
            <a:endParaRPr lang="en-US" b="1" dirty="0"/>
          </a:p>
          <a:p>
            <a:pPr marL="457200" indent="-457200">
              <a:buFont typeface="+mj-lt"/>
              <a:buAutoNum type="arabicPeriod"/>
            </a:pPr>
            <a:endParaRPr lang="en-US" dirty="0"/>
          </a:p>
        </p:txBody>
      </p:sp>
      <p:pic>
        <p:nvPicPr>
          <p:cNvPr id="9" name="Picture 10" descr="BDOL12"/>
          <p:cNvPicPr>
            <a:picLocks noGrp="1" noChangeAspect="1" noChangeArrowheads="1"/>
          </p:cNvPicPr>
          <p:nvPr>
            <p:ph sz="half" idx="2"/>
          </p:nvPr>
        </p:nvPicPr>
        <p:blipFill>
          <a:blip r:embed="rId4" cstate="print"/>
          <a:srcRect/>
          <a:stretch>
            <a:fillRect/>
          </a:stretch>
        </p:blipFill>
        <p:spPr bwMode="auto">
          <a:xfrm>
            <a:off x="0" y="1204240"/>
            <a:ext cx="3809302" cy="3728767"/>
          </a:xfrm>
          <a:prstGeom prst="rect">
            <a:avLst/>
          </a:prstGeom>
          <a:noFill/>
        </p:spPr>
      </p:pic>
      <p:pic>
        <p:nvPicPr>
          <p:cNvPr id="10" name="Picture 13" descr="Phospholipid molecules"/>
          <p:cNvPicPr>
            <a:picLocks noChangeAspect="1" noChangeArrowheads="1"/>
          </p:cNvPicPr>
          <p:nvPr/>
        </p:nvPicPr>
        <p:blipFill>
          <a:blip r:embed="rId5" cstate="print"/>
          <a:srcRect/>
          <a:stretch>
            <a:fillRect/>
          </a:stretch>
        </p:blipFill>
        <p:spPr bwMode="auto">
          <a:xfrm>
            <a:off x="55841" y="4933007"/>
            <a:ext cx="2819400" cy="1898949"/>
          </a:xfrm>
          <a:prstGeom prst="rect">
            <a:avLst/>
          </a:prstGeom>
          <a:noFill/>
        </p:spPr>
      </p:pic>
      <p:pic>
        <p:nvPicPr>
          <p:cNvPr id="11" name="Picture 14" descr="Phospholipid"/>
          <p:cNvPicPr>
            <a:picLocks noChangeAspect="1" noChangeArrowheads="1"/>
          </p:cNvPicPr>
          <p:nvPr/>
        </p:nvPicPr>
        <p:blipFill>
          <a:blip r:embed="rId6" cstate="print"/>
          <a:srcRect/>
          <a:stretch>
            <a:fillRect/>
          </a:stretch>
        </p:blipFill>
        <p:spPr bwMode="auto">
          <a:xfrm>
            <a:off x="2713027" y="4465638"/>
            <a:ext cx="2861442" cy="2392484"/>
          </a:xfrm>
          <a:prstGeom prst="rect">
            <a:avLst/>
          </a:prstGeom>
          <a:noFill/>
        </p:spPr>
      </p:pic>
      <p:pic>
        <p:nvPicPr>
          <p:cNvPr id="13" name="Picture 12" descr="Beaker Containing Oil&amp;Water"/>
          <p:cNvPicPr>
            <a:picLocks noChangeAspect="1" noChangeArrowheads="1"/>
          </p:cNvPicPr>
          <p:nvPr/>
        </p:nvPicPr>
        <p:blipFill>
          <a:blip r:embed="rId7" cstate="print"/>
          <a:srcRect/>
          <a:stretch>
            <a:fillRect/>
          </a:stretch>
        </p:blipFill>
        <p:spPr bwMode="auto">
          <a:xfrm>
            <a:off x="4037902" y="1676399"/>
            <a:ext cx="2169780" cy="2350073"/>
          </a:xfrm>
          <a:prstGeom prst="rect">
            <a:avLst/>
          </a:prstGeom>
          <a:noFill/>
        </p:spPr>
      </p:pic>
      <p:sp>
        <p:nvSpPr>
          <p:cNvPr id="14" name="TextBox 13"/>
          <p:cNvSpPr txBox="1"/>
          <p:nvPr/>
        </p:nvSpPr>
        <p:spPr>
          <a:xfrm>
            <a:off x="6553200" y="1295400"/>
            <a:ext cx="2362200" cy="369332"/>
          </a:xfrm>
          <a:prstGeom prst="rect">
            <a:avLst/>
          </a:prstGeom>
          <a:noFill/>
        </p:spPr>
        <p:txBody>
          <a:bodyPr wrap="square" rtlCol="0">
            <a:spAutoFit/>
          </a:bodyPr>
          <a:lstStyle/>
          <a:p>
            <a:r>
              <a:rPr lang="en-US" dirty="0">
                <a:hlinkClick r:id="rId8" action="ppaction://hlinkfile"/>
              </a:rPr>
              <a:t>Cellsalive.com</a:t>
            </a:r>
            <a:endParaRPr lang="en-US" dirty="0"/>
          </a:p>
        </p:txBody>
      </p:sp>
    </p:spTree>
    <p:extLst>
      <p:ext uri="{BB962C8B-B14F-4D97-AF65-F5344CB8AC3E}">
        <p14:creationId xmlns:p14="http://schemas.microsoft.com/office/powerpoint/2010/main" val="323678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7730" y="0"/>
            <a:ext cx="10320270" cy="1600200"/>
          </a:xfrm>
        </p:spPr>
        <p:txBody>
          <a:bodyPr>
            <a:normAutofit/>
          </a:bodyPr>
          <a:lstStyle/>
          <a:p>
            <a:r>
              <a:rPr lang="en-US" sz="2800" dirty="0" smtClean="0"/>
              <a:t>2/27  Osmosis </a:t>
            </a:r>
            <a:r>
              <a:rPr lang="en-US" sz="2800" dirty="0"/>
              <a:t>CH 8.1 &amp; 8.2</a:t>
            </a:r>
            <a:br>
              <a:rPr lang="en-US" sz="2800" dirty="0"/>
            </a:br>
            <a:r>
              <a:rPr lang="en-US" sz="2800" dirty="0"/>
              <a:t>Obj. TSW learn how water moves through a plasma membrane by participating in a demonstration of Osmosis. </a:t>
            </a:r>
            <a:r>
              <a:rPr lang="en-US" sz="2800" dirty="0" smtClean="0"/>
              <a:t>P. 50  </a:t>
            </a:r>
            <a:r>
              <a:rPr lang="en-US" sz="2800" dirty="0"/>
              <a:t>NB</a:t>
            </a:r>
          </a:p>
        </p:txBody>
      </p:sp>
      <p:sp>
        <p:nvSpPr>
          <p:cNvPr id="3" name="Content Placeholder 2"/>
          <p:cNvSpPr>
            <a:spLocks noGrp="1"/>
          </p:cNvSpPr>
          <p:nvPr>
            <p:ph idx="1"/>
          </p:nvPr>
        </p:nvSpPr>
        <p:spPr>
          <a:xfrm>
            <a:off x="2492477" y="1825625"/>
            <a:ext cx="7565923" cy="4351338"/>
          </a:xfrm>
        </p:spPr>
        <p:txBody>
          <a:bodyPr/>
          <a:lstStyle/>
          <a:p>
            <a:pPr marL="514350" indent="-514350">
              <a:buFont typeface="+mj-lt"/>
              <a:buAutoNum type="arabicPeriod"/>
            </a:pPr>
            <a:r>
              <a:rPr lang="en-US" dirty="0" smtClean="0"/>
              <a:t>Why do cells have to be small?</a:t>
            </a:r>
          </a:p>
          <a:p>
            <a:pPr marL="514350" indent="-514350">
              <a:buFont typeface="+mj-lt"/>
              <a:buAutoNum type="arabicPeriod"/>
            </a:pPr>
            <a:r>
              <a:rPr lang="en-US" dirty="0" smtClean="0"/>
              <a:t>Solvent is a solution, solute is the substance like sugar and salt.  Explain what happens to a cell or egg in a Hypotonic solution. Use words like Solute and Solvent.</a:t>
            </a:r>
          </a:p>
          <a:p>
            <a:pPr marL="514350" indent="-514350">
              <a:buFont typeface="+mj-lt"/>
              <a:buAutoNum type="arabicPeriod"/>
            </a:pPr>
            <a:r>
              <a:rPr lang="en-US" dirty="0" smtClean="0"/>
              <a:t>Explain plasmolysis, why does grass that has been salted in the winter along side roads die?</a:t>
            </a:r>
          </a:p>
          <a:p>
            <a:pPr marL="514350" indent="-514350">
              <a:buFont typeface="+mj-lt"/>
              <a:buAutoNum type="arabicPeriod"/>
            </a:pPr>
            <a:endParaRPr lang="en-US" dirty="0"/>
          </a:p>
        </p:txBody>
      </p:sp>
      <p:pic>
        <p:nvPicPr>
          <p:cNvPr id="4" name="Picture 23" descr="Fig"/>
          <p:cNvPicPr>
            <a:picLocks noChangeAspect="1" noChangeArrowheads="1"/>
          </p:cNvPicPr>
          <p:nvPr/>
        </p:nvPicPr>
        <p:blipFill>
          <a:blip r:embed="rId2" cstate="print"/>
          <a:srcRect/>
          <a:stretch>
            <a:fillRect/>
          </a:stretch>
        </p:blipFill>
        <p:spPr bwMode="auto">
          <a:xfrm>
            <a:off x="0" y="3409839"/>
            <a:ext cx="2492477" cy="3448161"/>
          </a:xfrm>
          <a:prstGeom prst="rect">
            <a:avLst/>
          </a:prstGeom>
          <a:noFill/>
        </p:spPr>
      </p:pic>
      <p:pic>
        <p:nvPicPr>
          <p:cNvPr id="5" name="Picture 23" descr="Fig"/>
          <p:cNvPicPr>
            <a:picLocks noChangeAspect="1" noChangeArrowheads="1"/>
          </p:cNvPicPr>
          <p:nvPr/>
        </p:nvPicPr>
        <p:blipFill>
          <a:blip r:embed="rId3" cstate="print"/>
          <a:srcRect/>
          <a:stretch>
            <a:fillRect/>
          </a:stretch>
        </p:blipFill>
        <p:spPr bwMode="auto">
          <a:xfrm>
            <a:off x="10058401" y="-1"/>
            <a:ext cx="2133600" cy="3074141"/>
          </a:xfrm>
          <a:prstGeom prst="rect">
            <a:avLst/>
          </a:prstGeom>
          <a:noFill/>
        </p:spPr>
      </p:pic>
      <p:pic>
        <p:nvPicPr>
          <p:cNvPr id="6" name="Picture 24" descr="Fig"/>
          <p:cNvPicPr>
            <a:picLocks noChangeAspect="1" noChangeArrowheads="1"/>
          </p:cNvPicPr>
          <p:nvPr/>
        </p:nvPicPr>
        <p:blipFill>
          <a:blip r:embed="rId4" cstate="print"/>
          <a:srcRect/>
          <a:stretch>
            <a:fillRect/>
          </a:stretch>
        </p:blipFill>
        <p:spPr bwMode="auto">
          <a:xfrm>
            <a:off x="9829800" y="4105201"/>
            <a:ext cx="2362200" cy="2752799"/>
          </a:xfrm>
          <a:prstGeom prst="rect">
            <a:avLst/>
          </a:prstGeom>
          <a:noFill/>
        </p:spPr>
      </p:pic>
    </p:spTree>
    <p:extLst>
      <p:ext uri="{BB962C8B-B14F-4D97-AF65-F5344CB8AC3E}">
        <p14:creationId xmlns:p14="http://schemas.microsoft.com/office/powerpoint/2010/main" val="3764028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6528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6528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6528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65286" name="Picture 6" descr="ch07"/>
          <p:cNvPicPr>
            <a:picLocks noChangeAspect="1" noChangeArrowheads="1"/>
          </p:cNvPicPr>
          <p:nvPr/>
        </p:nvPicPr>
        <p:blipFill>
          <a:blip r:embed="rId7" cstate="print"/>
          <a:srcRect/>
          <a:stretch>
            <a:fillRect/>
          </a:stretch>
        </p:blipFill>
        <p:spPr bwMode="auto">
          <a:xfrm>
            <a:off x="4800601" y="1676400"/>
            <a:ext cx="2879725" cy="800100"/>
          </a:xfrm>
          <a:prstGeom prst="rect">
            <a:avLst/>
          </a:prstGeom>
          <a:noFill/>
        </p:spPr>
      </p:pic>
      <p:pic>
        <p:nvPicPr>
          <p:cNvPr id="865287" name="Picture 7"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65288" name="Picture 8"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65289"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865290" name="Text Box 10"/>
          <p:cNvSpPr txBox="1">
            <a:spLocks noChangeArrowheads="1"/>
          </p:cNvSpPr>
          <p:nvPr/>
        </p:nvSpPr>
        <p:spPr bwMode="auto">
          <a:xfrm>
            <a:off x="2362200" y="1"/>
            <a:ext cx="6629400" cy="954107"/>
          </a:xfrm>
          <a:prstGeom prst="rect">
            <a:avLst/>
          </a:prstGeom>
          <a:noFill/>
          <a:ln w="9525">
            <a:noFill/>
            <a:miter lim="800000"/>
            <a:headEnd/>
            <a:tailEnd/>
          </a:ln>
          <a:effectLst/>
        </p:spPr>
        <p:txBody>
          <a:bodyPr wrap="square">
            <a:spAutoFit/>
          </a:bodyPr>
          <a:lstStyle/>
          <a:p>
            <a:pPr algn="ctr"/>
            <a:r>
              <a:rPr lang="en-US" sz="2800" dirty="0">
                <a:solidFill>
                  <a:schemeClr val="tx2"/>
                </a:solidFill>
              </a:rPr>
              <a:t>Plasma Membrane – Selectively Permeable</a:t>
            </a:r>
          </a:p>
          <a:p>
            <a:pPr algn="ctr"/>
            <a:r>
              <a:rPr lang="en-US" sz="2800" dirty="0" err="1">
                <a:solidFill>
                  <a:schemeClr val="tx2"/>
                </a:solidFill>
              </a:rPr>
              <a:t>Phosopholipid</a:t>
            </a:r>
            <a:r>
              <a:rPr lang="en-US" sz="2800" dirty="0">
                <a:solidFill>
                  <a:schemeClr val="tx2"/>
                </a:solidFill>
              </a:rPr>
              <a:t> </a:t>
            </a:r>
            <a:r>
              <a:rPr lang="en-US" sz="2800" dirty="0" err="1">
                <a:solidFill>
                  <a:schemeClr val="tx2"/>
                </a:solidFill>
              </a:rPr>
              <a:t>Bilayer</a:t>
            </a:r>
            <a:endParaRPr lang="en-US" sz="2800" dirty="0">
              <a:solidFill>
                <a:schemeClr val="tx2"/>
              </a:solidFill>
            </a:endParaRPr>
          </a:p>
        </p:txBody>
      </p:sp>
      <p:pic>
        <p:nvPicPr>
          <p:cNvPr id="865293" name="Picture 13" descr="Plasma membrane 1"/>
          <p:cNvPicPr>
            <a:picLocks noChangeAspect="1" noChangeArrowheads="1"/>
          </p:cNvPicPr>
          <p:nvPr/>
        </p:nvPicPr>
        <p:blipFill>
          <a:blip r:embed="rId11" cstate="print"/>
          <a:srcRect/>
          <a:stretch>
            <a:fillRect/>
          </a:stretch>
        </p:blipFill>
        <p:spPr bwMode="auto">
          <a:xfrm>
            <a:off x="1371600" y="1066801"/>
            <a:ext cx="8153400" cy="3521075"/>
          </a:xfrm>
          <a:prstGeom prst="rect">
            <a:avLst/>
          </a:prstGeom>
          <a:noFill/>
        </p:spPr>
      </p:pic>
      <p:sp>
        <p:nvSpPr>
          <p:cNvPr id="13" name="TextBox 12"/>
          <p:cNvSpPr txBox="1"/>
          <p:nvPr/>
        </p:nvSpPr>
        <p:spPr>
          <a:xfrm>
            <a:off x="7162800" y="2209800"/>
            <a:ext cx="2438400" cy="2308324"/>
          </a:xfrm>
          <a:prstGeom prst="rect">
            <a:avLst/>
          </a:prstGeom>
          <a:noFill/>
        </p:spPr>
        <p:txBody>
          <a:bodyPr wrap="square" rtlCol="0">
            <a:spAutoFit/>
          </a:bodyPr>
          <a:lstStyle/>
          <a:p>
            <a:r>
              <a:rPr lang="en-US" sz="2400" dirty="0"/>
              <a:t>Maintains Homeostasis by controlling the movement of materials into &amp; out of cells.</a:t>
            </a:r>
          </a:p>
        </p:txBody>
      </p:sp>
    </p:spTree>
    <p:extLst>
      <p:ext uri="{BB962C8B-B14F-4D97-AF65-F5344CB8AC3E}">
        <p14:creationId xmlns:p14="http://schemas.microsoft.com/office/powerpoint/2010/main" val="33590833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65289"/>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865285"/>
                                        </p:tgtEl>
                                        <p:attrNameLst>
                                          <p:attrName>style.visibility</p:attrName>
                                        </p:attrNameLst>
                                      </p:cBhvr>
                                      <p:to>
                                        <p:strVal val="visible"/>
                                      </p:to>
                                    </p:set>
                                    <p:animEffect transition="in" filter="box(out)">
                                      <p:cBhvr>
                                        <p:cTn id="10" dur="500"/>
                                        <p:tgtEl>
                                          <p:spTgt spid="86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787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4787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4787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47877"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47878" name="Picture 6" descr="ch07"/>
          <p:cNvPicPr>
            <a:picLocks noChangeAspect="1" noChangeArrowheads="1"/>
          </p:cNvPicPr>
          <p:nvPr/>
        </p:nvPicPr>
        <p:blipFill>
          <a:blip r:embed="rId7" cstate="print"/>
          <a:srcRect/>
          <a:stretch>
            <a:fillRect/>
          </a:stretch>
        </p:blipFill>
        <p:spPr bwMode="auto">
          <a:xfrm>
            <a:off x="1524001" y="0"/>
            <a:ext cx="2879725" cy="800100"/>
          </a:xfrm>
          <a:prstGeom prst="rect">
            <a:avLst/>
          </a:prstGeom>
          <a:noFill/>
        </p:spPr>
      </p:pic>
      <p:pic>
        <p:nvPicPr>
          <p:cNvPr id="847879" name="Picture 7"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47880" name="Picture 8"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47881"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847883" name="Text Box 11"/>
          <p:cNvSpPr txBox="1">
            <a:spLocks noChangeArrowheads="1"/>
          </p:cNvSpPr>
          <p:nvPr/>
        </p:nvSpPr>
        <p:spPr bwMode="auto">
          <a:xfrm>
            <a:off x="2557304" y="457201"/>
            <a:ext cx="6690550" cy="1384995"/>
          </a:xfrm>
          <a:prstGeom prst="rect">
            <a:avLst/>
          </a:prstGeom>
          <a:noFill/>
          <a:ln w="9525">
            <a:noFill/>
            <a:miter lim="800000"/>
            <a:headEnd/>
            <a:tailEnd/>
          </a:ln>
          <a:effectLst/>
        </p:spPr>
        <p:txBody>
          <a:bodyPr wrap="none">
            <a:spAutoFit/>
          </a:bodyPr>
          <a:lstStyle/>
          <a:p>
            <a:pPr algn="ctr"/>
            <a:r>
              <a:rPr lang="en-US" sz="2800" dirty="0">
                <a:solidFill>
                  <a:schemeClr val="tx2"/>
                </a:solidFill>
              </a:rPr>
              <a:t>Cell Wall</a:t>
            </a:r>
          </a:p>
          <a:p>
            <a:pPr algn="ctr"/>
            <a:r>
              <a:rPr lang="en-US" sz="2800" dirty="0">
                <a:solidFill>
                  <a:schemeClr val="tx2"/>
                </a:solidFill>
              </a:rPr>
              <a:t>Made of cellulose, not digestible by humans.</a:t>
            </a:r>
          </a:p>
          <a:p>
            <a:pPr algn="ctr"/>
            <a:r>
              <a:rPr lang="en-US" sz="2800" dirty="0">
                <a:solidFill>
                  <a:schemeClr val="tx2"/>
                </a:solidFill>
              </a:rPr>
              <a:t>Provides protection and support.</a:t>
            </a:r>
          </a:p>
        </p:txBody>
      </p:sp>
      <p:pic>
        <p:nvPicPr>
          <p:cNvPr id="847886" name="Picture 14" descr="Cell wall"/>
          <p:cNvPicPr>
            <a:picLocks noChangeAspect="1" noChangeArrowheads="1"/>
          </p:cNvPicPr>
          <p:nvPr/>
        </p:nvPicPr>
        <p:blipFill>
          <a:blip r:embed="rId11" cstate="print"/>
          <a:srcRect/>
          <a:stretch>
            <a:fillRect/>
          </a:stretch>
        </p:blipFill>
        <p:spPr bwMode="auto">
          <a:xfrm>
            <a:off x="2362200" y="1752600"/>
            <a:ext cx="7086600" cy="4389438"/>
          </a:xfrm>
          <a:prstGeom prst="rect">
            <a:avLst/>
          </a:prstGeom>
          <a:noFill/>
        </p:spPr>
      </p:pic>
      <p:pic>
        <p:nvPicPr>
          <p:cNvPr id="847887" name="Picture 15" descr="Image Bank"/>
          <p:cNvPicPr>
            <a:picLocks noChangeAspect="1" noChangeArrowheads="1"/>
          </p:cNvPicPr>
          <p:nvPr/>
        </p:nvPicPr>
        <p:blipFill>
          <a:blip r:embed="rId12" cstate="print"/>
          <a:srcRect/>
          <a:stretch>
            <a:fillRect/>
          </a:stretch>
        </p:blipFill>
        <p:spPr bwMode="auto">
          <a:xfrm>
            <a:off x="5041900" y="76200"/>
            <a:ext cx="2108200" cy="393700"/>
          </a:xfrm>
          <a:prstGeom prst="rect">
            <a:avLst/>
          </a:prstGeom>
          <a:noFill/>
        </p:spPr>
      </p:pic>
      <p:sp>
        <p:nvSpPr>
          <p:cNvPr id="13" name="TextBox 12"/>
          <p:cNvSpPr txBox="1"/>
          <p:nvPr/>
        </p:nvSpPr>
        <p:spPr>
          <a:xfrm>
            <a:off x="2590800" y="1676400"/>
            <a:ext cx="2514600" cy="1569660"/>
          </a:xfrm>
          <a:prstGeom prst="rect">
            <a:avLst/>
          </a:prstGeom>
          <a:noFill/>
        </p:spPr>
        <p:txBody>
          <a:bodyPr wrap="square" rtlCol="0">
            <a:spAutoFit/>
          </a:bodyPr>
          <a:lstStyle/>
          <a:p>
            <a:r>
              <a:rPr lang="en-US" sz="2400" dirty="0"/>
              <a:t>Found in:</a:t>
            </a:r>
          </a:p>
          <a:p>
            <a:r>
              <a:rPr lang="en-US" sz="2400" b="1" dirty="0"/>
              <a:t>Plant</a:t>
            </a:r>
            <a:r>
              <a:rPr lang="en-US" sz="2400" dirty="0"/>
              <a:t> Cells, </a:t>
            </a:r>
            <a:r>
              <a:rPr lang="en-US" sz="2400" b="1" dirty="0"/>
              <a:t>Bacteria</a:t>
            </a:r>
            <a:r>
              <a:rPr lang="en-US" sz="2400" dirty="0"/>
              <a:t>, some </a:t>
            </a:r>
            <a:r>
              <a:rPr lang="en-US" sz="2400" b="1" dirty="0" err="1"/>
              <a:t>Protists</a:t>
            </a:r>
            <a:r>
              <a:rPr lang="en-US" sz="2400" dirty="0"/>
              <a:t>, and </a:t>
            </a:r>
            <a:r>
              <a:rPr lang="en-US" sz="2400" b="1" dirty="0"/>
              <a:t>Fungi</a:t>
            </a:r>
          </a:p>
        </p:txBody>
      </p:sp>
    </p:spTree>
    <p:extLst>
      <p:ext uri="{BB962C8B-B14F-4D97-AF65-F5344CB8AC3E}">
        <p14:creationId xmlns:p14="http://schemas.microsoft.com/office/powerpoint/2010/main" val="12073275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7881"/>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847877"/>
                                        </p:tgtEl>
                                        <p:attrNameLst>
                                          <p:attrName>style.visibility</p:attrName>
                                        </p:attrNameLst>
                                      </p:cBhvr>
                                      <p:to>
                                        <p:strVal val="visible"/>
                                      </p:to>
                                    </p:set>
                                    <p:animEffect transition="in" filter="box(out)">
                                      <p:cBhvr>
                                        <p:cTn id="10" dur="500"/>
                                        <p:tgtEl>
                                          <p:spTgt spid="84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8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829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829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829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829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8295"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829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a:solidFill>
                  <a:schemeClr val="hlink"/>
                </a:solidFill>
              </a:rPr>
              <a:t>To return to the chapter summary click escape or close this document.</a:t>
            </a:r>
          </a:p>
        </p:txBody>
      </p:sp>
      <p:sp>
        <p:nvSpPr>
          <p:cNvPr id="908297" name="Text Box 9"/>
          <p:cNvSpPr txBox="1">
            <a:spLocks noChangeArrowheads="1"/>
          </p:cNvSpPr>
          <p:nvPr/>
        </p:nvSpPr>
        <p:spPr bwMode="auto">
          <a:xfrm>
            <a:off x="1828800" y="685801"/>
            <a:ext cx="7998536" cy="1200329"/>
          </a:xfrm>
          <a:prstGeom prst="rect">
            <a:avLst/>
          </a:prstGeom>
          <a:noFill/>
          <a:ln w="9525">
            <a:noFill/>
            <a:miter lim="800000"/>
            <a:headEnd/>
            <a:tailEnd/>
          </a:ln>
          <a:effectLst/>
        </p:spPr>
        <p:txBody>
          <a:bodyPr wrap="none">
            <a:spAutoFit/>
          </a:bodyPr>
          <a:lstStyle/>
          <a:p>
            <a:pPr algn="ctr"/>
            <a:r>
              <a:rPr lang="en-US" sz="3600" dirty="0">
                <a:solidFill>
                  <a:schemeClr val="tx2"/>
                </a:solidFill>
              </a:rPr>
              <a:t>Structure of Cellulose – Cell Wall of Plants</a:t>
            </a:r>
          </a:p>
          <a:p>
            <a:pPr algn="ctr"/>
            <a:r>
              <a:rPr lang="en-US" sz="3600" dirty="0">
                <a:solidFill>
                  <a:schemeClr val="tx2"/>
                </a:solidFill>
              </a:rPr>
              <a:t>We call it Fiber.</a:t>
            </a:r>
          </a:p>
        </p:txBody>
      </p:sp>
      <p:pic>
        <p:nvPicPr>
          <p:cNvPr id="908298"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8299" name="Picture 11" descr="Chpt06"/>
          <p:cNvPicPr>
            <a:picLocks noChangeAspect="1" noChangeArrowheads="1"/>
          </p:cNvPicPr>
          <p:nvPr/>
        </p:nvPicPr>
        <p:blipFill>
          <a:blip r:embed="rId11" cstate="print"/>
          <a:srcRect/>
          <a:stretch>
            <a:fillRect/>
          </a:stretch>
        </p:blipFill>
        <p:spPr bwMode="auto">
          <a:xfrm>
            <a:off x="1524000" y="1"/>
            <a:ext cx="2743200" cy="663575"/>
          </a:xfrm>
          <a:prstGeom prst="rect">
            <a:avLst/>
          </a:prstGeom>
          <a:noFill/>
        </p:spPr>
      </p:pic>
      <p:pic>
        <p:nvPicPr>
          <p:cNvPr id="908300" name="Picture 12" descr="Structure of Cellulose"/>
          <p:cNvPicPr>
            <a:picLocks noChangeAspect="1" noChangeArrowheads="1"/>
          </p:cNvPicPr>
          <p:nvPr/>
        </p:nvPicPr>
        <p:blipFill>
          <a:blip r:embed="rId12" cstate="print"/>
          <a:srcRect/>
          <a:stretch>
            <a:fillRect/>
          </a:stretch>
        </p:blipFill>
        <p:spPr bwMode="auto">
          <a:xfrm>
            <a:off x="2057400" y="1981201"/>
            <a:ext cx="7569200" cy="3927475"/>
          </a:xfrm>
          <a:prstGeom prst="rect">
            <a:avLst/>
          </a:prstGeom>
          <a:noFill/>
        </p:spPr>
      </p:pic>
    </p:spTree>
    <p:extLst>
      <p:ext uri="{BB962C8B-B14F-4D97-AF65-F5344CB8AC3E}">
        <p14:creationId xmlns:p14="http://schemas.microsoft.com/office/powerpoint/2010/main" val="1395602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829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8293"/>
                                        </p:tgtEl>
                                        <p:attrNameLst>
                                          <p:attrName>style.visibility</p:attrName>
                                        </p:attrNameLst>
                                      </p:cBhvr>
                                      <p:to>
                                        <p:strVal val="visible"/>
                                      </p:to>
                                    </p:set>
                                    <p:animEffect transition="in" filter="box(out)">
                                      <p:cBhvr>
                                        <p:cTn id="10" dur="500"/>
                                        <p:tgtEl>
                                          <p:spTgt spid="908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3200" dirty="0"/>
              <a:t>ID the Carbohydrates, Proteins, Lipids, &amp; Cholesterols</a:t>
            </a:r>
          </a:p>
        </p:txBody>
      </p:sp>
      <p:sp>
        <p:nvSpPr>
          <p:cNvPr id="3" name="Content Placeholder 2"/>
          <p:cNvSpPr>
            <a:spLocks noGrp="1"/>
          </p:cNvSpPr>
          <p:nvPr>
            <p:ph idx="1"/>
          </p:nvPr>
        </p:nvSpPr>
        <p:spPr>
          <a:xfrm>
            <a:off x="7696200" y="1295401"/>
            <a:ext cx="2971800" cy="4525963"/>
          </a:xfrm>
        </p:spPr>
        <p:txBody>
          <a:bodyPr>
            <a:normAutofit/>
          </a:bodyPr>
          <a:lstStyle/>
          <a:p>
            <a:r>
              <a:rPr lang="en-US" dirty="0"/>
              <a:t>What is the function of each of these Macromolecules in the Plasma Membrane?</a:t>
            </a:r>
          </a:p>
        </p:txBody>
      </p:sp>
      <p:pic>
        <p:nvPicPr>
          <p:cNvPr id="4" name="Picture 4" descr="http://www.nature.com/horizon/livingfrontier/background/images/membrane_f2.jpg"/>
          <p:cNvPicPr>
            <a:picLocks noChangeAspect="1" noChangeArrowheads="1"/>
          </p:cNvPicPr>
          <p:nvPr/>
        </p:nvPicPr>
        <p:blipFill>
          <a:blip r:embed="rId2" cstate="print"/>
          <a:srcRect/>
          <a:stretch>
            <a:fillRect/>
          </a:stretch>
        </p:blipFill>
        <p:spPr bwMode="auto">
          <a:xfrm>
            <a:off x="1524000" y="838201"/>
            <a:ext cx="6477000" cy="5559425"/>
          </a:xfrm>
          <a:prstGeom prst="rect">
            <a:avLst/>
          </a:prstGeom>
          <a:noFill/>
        </p:spPr>
      </p:pic>
    </p:spTree>
    <p:extLst>
      <p:ext uri="{BB962C8B-B14F-4D97-AF65-F5344CB8AC3E}">
        <p14:creationId xmlns:p14="http://schemas.microsoft.com/office/powerpoint/2010/main" val="2662387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BDOL03"/>
          <p:cNvPicPr>
            <a:picLocks noChangeAspect="1" noChangeArrowheads="1"/>
          </p:cNvPicPr>
          <p:nvPr/>
        </p:nvPicPr>
        <p:blipFill>
          <a:blip r:embed="rId2" cstate="print"/>
          <a:srcRect/>
          <a:stretch>
            <a:fillRect/>
          </a:stretch>
        </p:blipFill>
        <p:spPr bwMode="auto">
          <a:xfrm>
            <a:off x="1524000" y="-23071"/>
            <a:ext cx="9144000" cy="6881071"/>
          </a:xfrm>
          <a:prstGeom prst="rect">
            <a:avLst/>
          </a:prstGeom>
          <a:noFill/>
        </p:spPr>
      </p:pic>
    </p:spTree>
    <p:extLst>
      <p:ext uri="{BB962C8B-B14F-4D97-AF65-F5344CB8AC3E}">
        <p14:creationId xmlns:p14="http://schemas.microsoft.com/office/powerpoint/2010/main" val="742047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6" descr="BDOL02"/>
          <p:cNvPicPr>
            <a:picLocks noChangeAspect="1" noChangeArrowheads="1"/>
          </p:cNvPicPr>
          <p:nvPr/>
        </p:nvPicPr>
        <p:blipFill>
          <a:blip r:embed="rId2" cstate="print"/>
          <a:srcRect/>
          <a:stretch>
            <a:fillRect/>
          </a:stretch>
        </p:blipFill>
        <p:spPr bwMode="auto">
          <a:xfrm>
            <a:off x="1524000" y="1"/>
            <a:ext cx="9144000" cy="6867505"/>
          </a:xfrm>
          <a:prstGeom prst="rect">
            <a:avLst/>
          </a:prstGeom>
          <a:noFill/>
        </p:spPr>
      </p:pic>
    </p:spTree>
    <p:extLst>
      <p:ext uri="{BB962C8B-B14F-4D97-AF65-F5344CB8AC3E}">
        <p14:creationId xmlns:p14="http://schemas.microsoft.com/office/powerpoint/2010/main" val="3428609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6546"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6547"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6549" name="Picture 5" descr="7"/>
          <p:cNvPicPr>
            <a:picLocks noChangeAspect="1" noChangeArrowheads="1"/>
          </p:cNvPicPr>
          <p:nvPr/>
        </p:nvPicPr>
        <p:blipFill>
          <a:blip r:embed="rId4" cstate="print"/>
          <a:srcRect/>
          <a:stretch>
            <a:fillRect/>
          </a:stretch>
        </p:blipFill>
        <p:spPr bwMode="auto">
          <a:xfrm>
            <a:off x="1524000" y="0"/>
            <a:ext cx="1657350" cy="742950"/>
          </a:xfrm>
          <a:prstGeom prst="rect">
            <a:avLst/>
          </a:prstGeom>
          <a:noFill/>
        </p:spPr>
      </p:pic>
      <p:pic>
        <p:nvPicPr>
          <p:cNvPr id="876550"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876551" name="Picture 7"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876552" name="Picture 8"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876553"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76555" name="Picture 11" descr="BDOL11"/>
          <p:cNvPicPr>
            <a:picLocks noChangeAspect="1" noChangeArrowheads="1"/>
          </p:cNvPicPr>
          <p:nvPr/>
        </p:nvPicPr>
        <p:blipFill>
          <a:blip r:embed="rId10" cstate="print"/>
          <a:srcRect/>
          <a:stretch>
            <a:fillRect/>
          </a:stretch>
        </p:blipFill>
        <p:spPr bwMode="auto">
          <a:xfrm>
            <a:off x="2819400" y="857250"/>
            <a:ext cx="6400800" cy="4800600"/>
          </a:xfrm>
          <a:prstGeom prst="rect">
            <a:avLst/>
          </a:prstGeom>
          <a:noFill/>
        </p:spPr>
      </p:pic>
      <p:pic>
        <p:nvPicPr>
          <p:cNvPr id="876556" name="Picture 12" descr="transparencies word"/>
          <p:cNvPicPr>
            <a:picLocks noChangeAspect="1" noChangeArrowheads="1"/>
          </p:cNvPicPr>
          <p:nvPr/>
        </p:nvPicPr>
        <p:blipFill>
          <a:blip r:embed="rId11" cstate="print"/>
          <a:srcRect/>
          <a:stretch>
            <a:fillRect/>
          </a:stretch>
        </p:blipFill>
        <p:spPr bwMode="auto">
          <a:xfrm>
            <a:off x="4743450" y="38100"/>
            <a:ext cx="2705100" cy="431800"/>
          </a:xfrm>
          <a:prstGeom prst="rect">
            <a:avLst/>
          </a:prstGeom>
          <a:noFill/>
        </p:spPr>
      </p:pic>
      <p:pic>
        <p:nvPicPr>
          <p:cNvPr id="876557" name="Picture 13" descr="end of slide"/>
          <p:cNvPicPr>
            <a:picLocks noChangeAspect="1" noChangeArrowheads="1"/>
          </p:cNvPicPr>
          <p:nvPr/>
        </p:nvPicPr>
        <p:blipFill>
          <a:blip r:embed="rId12" cstate="print"/>
          <a:srcRect/>
          <a:stretch>
            <a:fillRect/>
          </a:stretch>
        </p:blipFill>
        <p:spPr bwMode="auto">
          <a:xfrm>
            <a:off x="9693276" y="5105400"/>
            <a:ext cx="593725" cy="846138"/>
          </a:xfrm>
          <a:prstGeom prst="rect">
            <a:avLst/>
          </a:prstGeom>
          <a:noFill/>
        </p:spPr>
      </p:pic>
    </p:spTree>
    <p:extLst>
      <p:ext uri="{BB962C8B-B14F-4D97-AF65-F5344CB8AC3E}">
        <p14:creationId xmlns:p14="http://schemas.microsoft.com/office/powerpoint/2010/main" val="21976827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6557"/>
                                        </p:tgtEl>
                                        <p:attrNameLst>
                                          <p:attrName>style.visibility</p:attrName>
                                        </p:attrNameLst>
                                      </p:cBhvr>
                                      <p:to>
                                        <p:strVal val="visible"/>
                                      </p:to>
                                    </p:set>
                                    <p:animEffect transition="in" filter="box(out)">
                                      <p:cBhvr>
                                        <p:cTn id="7" dur="500"/>
                                        <p:tgtEl>
                                          <p:spTgt spid="876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dirty="0" smtClean="0"/>
              <a:t>Activity: Make your Desk a Cell p. 53NB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After researching </a:t>
            </a:r>
            <a:r>
              <a:rPr lang="en-US" dirty="0" smtClean="0">
                <a:solidFill>
                  <a:srgbClr val="00B0F0"/>
                </a:solidFill>
              </a:rPr>
              <a:t>Cellsalive.com</a:t>
            </a:r>
            <a:r>
              <a:rPr lang="en-US" dirty="0" smtClean="0"/>
              <a:t> for the following organelles: </a:t>
            </a:r>
            <a:r>
              <a:rPr lang="en-US" b="1" dirty="0" smtClean="0"/>
              <a:t>Nucleus, Cytoplasm, Endoplasmic Reticulum, Golgi Body, Vacuole, Mitochondria, Plasma Membrane, Chloroplast &amp; Cell Wall (Plant cell) </a:t>
            </a:r>
            <a:r>
              <a:rPr lang="en-US" dirty="0" smtClean="0"/>
              <a:t>take notes on page3 NB. Title:  Cell Organelles</a:t>
            </a:r>
          </a:p>
          <a:p>
            <a:r>
              <a:rPr lang="en-US" dirty="0" smtClean="0"/>
              <a:t>Then with a partners and one desk, </a:t>
            </a:r>
            <a:r>
              <a:rPr lang="en-US" b="1" dirty="0" smtClean="0"/>
              <a:t>make a plasma membrane </a:t>
            </a:r>
            <a:r>
              <a:rPr lang="en-US" dirty="0" smtClean="0"/>
              <a:t>around the desk.  On the inside of the desk, </a:t>
            </a:r>
            <a:r>
              <a:rPr lang="en-US" b="1" dirty="0" smtClean="0"/>
              <a:t>Draw</a:t>
            </a:r>
            <a:r>
              <a:rPr lang="en-US" dirty="0" smtClean="0"/>
              <a:t> and </a:t>
            </a:r>
            <a:r>
              <a:rPr lang="en-US" b="1" dirty="0" smtClean="0"/>
              <a:t>ID the listed organelles </a:t>
            </a:r>
            <a:r>
              <a:rPr lang="en-US" dirty="0" smtClean="0"/>
              <a:t>above on your desk.  </a:t>
            </a:r>
          </a:p>
          <a:p>
            <a:r>
              <a:rPr lang="en-US" dirty="0" smtClean="0"/>
              <a:t>It can be a plant or animal cell</a:t>
            </a:r>
          </a:p>
          <a:p>
            <a:r>
              <a:rPr lang="en-US" dirty="0" smtClean="0"/>
              <a:t>Mrs. McAllister must grade your “cell”.</a:t>
            </a:r>
            <a:endParaRPr lang="en-US" dirty="0"/>
          </a:p>
        </p:txBody>
      </p:sp>
    </p:spTree>
    <p:extLst>
      <p:ext uri="{BB962C8B-B14F-4D97-AF65-F5344CB8AC3E}">
        <p14:creationId xmlns:p14="http://schemas.microsoft.com/office/powerpoint/2010/main" val="4822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Osmosis p. </a:t>
            </a:r>
            <a:r>
              <a:rPr lang="en-US" dirty="0" smtClean="0"/>
              <a:t>49 </a:t>
            </a:r>
            <a:r>
              <a:rPr lang="en-US" dirty="0" smtClean="0"/>
              <a:t>NB</a:t>
            </a:r>
            <a:endParaRPr lang="en-US" dirty="0"/>
          </a:p>
        </p:txBody>
      </p:sp>
      <p:sp>
        <p:nvSpPr>
          <p:cNvPr id="3" name="Content Placeholder 2"/>
          <p:cNvSpPr>
            <a:spLocks noGrp="1"/>
          </p:cNvSpPr>
          <p:nvPr>
            <p:ph idx="1"/>
          </p:nvPr>
        </p:nvSpPr>
        <p:spPr>
          <a:xfrm>
            <a:off x="1524000" y="838201"/>
            <a:ext cx="9144000" cy="4525963"/>
          </a:xfrm>
        </p:spPr>
        <p:txBody>
          <a:bodyPr>
            <a:normAutofit/>
          </a:bodyPr>
          <a:lstStyle/>
          <a:p>
            <a:r>
              <a:rPr lang="en-US" dirty="0" smtClean="0"/>
              <a:t>If we put an egg that the shell has been dissolved in vinegar for 24 hours into </a:t>
            </a:r>
            <a:r>
              <a:rPr lang="en-US" dirty="0" err="1" smtClean="0"/>
              <a:t>Karo</a:t>
            </a:r>
            <a:r>
              <a:rPr lang="en-US" dirty="0" smtClean="0"/>
              <a:t> Syrup, then the egg will __________.  </a:t>
            </a:r>
          </a:p>
          <a:p>
            <a:r>
              <a:rPr lang="en-US" dirty="0" smtClean="0"/>
              <a:t>If we put an egg that the shell has been dissolved in vinegar for 24 hours into water, then the egg will ___________.  </a:t>
            </a:r>
          </a:p>
          <a:p>
            <a:r>
              <a:rPr lang="en-US" dirty="0" smtClean="0"/>
              <a:t>If we put an egg that the shell has been dissolved in vinegar for 24 hours into salt water, then the egg will ___________. </a:t>
            </a:r>
          </a:p>
          <a:p>
            <a:r>
              <a:rPr lang="en-US" dirty="0" smtClean="0"/>
              <a:t>By the third day you should have an AXES Paragraph written about Osmosis, and how cells are impacted by different solutions.</a:t>
            </a:r>
          </a:p>
          <a:p>
            <a:endParaRPr lang="en-US" dirty="0" smtClean="0"/>
          </a:p>
          <a:p>
            <a:endParaRPr lang="en-US" dirty="0"/>
          </a:p>
        </p:txBody>
      </p:sp>
      <p:pic>
        <p:nvPicPr>
          <p:cNvPr id="4" name="Picture 24" descr="Fig"/>
          <p:cNvPicPr>
            <a:picLocks noChangeAspect="1" noChangeArrowheads="1"/>
          </p:cNvPicPr>
          <p:nvPr/>
        </p:nvPicPr>
        <p:blipFill>
          <a:blip r:embed="rId2" cstate="print"/>
          <a:srcRect/>
          <a:stretch>
            <a:fillRect/>
          </a:stretch>
        </p:blipFill>
        <p:spPr bwMode="auto">
          <a:xfrm>
            <a:off x="6705600" y="4800600"/>
            <a:ext cx="1765472" cy="2057400"/>
          </a:xfrm>
          <a:prstGeom prst="rect">
            <a:avLst/>
          </a:prstGeom>
          <a:noFill/>
        </p:spPr>
      </p:pic>
      <p:pic>
        <p:nvPicPr>
          <p:cNvPr id="5" name="Picture 23" descr="Fig"/>
          <p:cNvPicPr>
            <a:picLocks noChangeAspect="1" noChangeArrowheads="1"/>
          </p:cNvPicPr>
          <p:nvPr/>
        </p:nvPicPr>
        <p:blipFill>
          <a:blip r:embed="rId3" cstate="print"/>
          <a:srcRect/>
          <a:stretch>
            <a:fillRect/>
          </a:stretch>
        </p:blipFill>
        <p:spPr bwMode="auto">
          <a:xfrm>
            <a:off x="5029200" y="4771976"/>
            <a:ext cx="1447800" cy="2086024"/>
          </a:xfrm>
          <a:prstGeom prst="rect">
            <a:avLst/>
          </a:prstGeom>
          <a:noFill/>
        </p:spPr>
      </p:pic>
      <p:pic>
        <p:nvPicPr>
          <p:cNvPr id="6" name="Picture 23" descr="Fig"/>
          <p:cNvPicPr>
            <a:picLocks noChangeAspect="1" noChangeArrowheads="1"/>
          </p:cNvPicPr>
          <p:nvPr/>
        </p:nvPicPr>
        <p:blipFill>
          <a:blip r:embed="rId4" cstate="print"/>
          <a:srcRect/>
          <a:stretch>
            <a:fillRect/>
          </a:stretch>
        </p:blipFill>
        <p:spPr bwMode="auto">
          <a:xfrm>
            <a:off x="3352801" y="4804561"/>
            <a:ext cx="1484313" cy="2053439"/>
          </a:xfrm>
          <a:prstGeom prst="rect">
            <a:avLst/>
          </a:prstGeom>
          <a:noFill/>
        </p:spPr>
      </p:pic>
    </p:spTree>
    <p:extLst>
      <p:ext uri="{BB962C8B-B14F-4D97-AF65-F5344CB8AC3E}">
        <p14:creationId xmlns:p14="http://schemas.microsoft.com/office/powerpoint/2010/main" val="25096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875972"/>
            <a:ext cx="9144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0"/>
            <a:ext cx="9144000" cy="1417638"/>
          </a:xfrm>
        </p:spPr>
        <p:txBody>
          <a:bodyPr numCol="1">
            <a:normAutofit fontScale="90000"/>
          </a:bodyPr>
          <a:lstStyle/>
          <a:p>
            <a:pPr algn="l"/>
            <a:r>
              <a:rPr lang="en-US" dirty="0" smtClean="0"/>
              <a:t/>
            </a:r>
            <a:br>
              <a:rPr lang="en-US" dirty="0" smtClean="0"/>
            </a:br>
            <a:r>
              <a:rPr lang="en-US" dirty="0" smtClean="0"/>
              <a:t>How Osmosis affects cells </a:t>
            </a:r>
            <a:r>
              <a:rPr lang="en-US" dirty="0" smtClean="0"/>
              <a:t>in…p.51NB</a:t>
            </a:r>
            <a:r>
              <a:rPr lang="en-US" dirty="0" smtClean="0"/>
              <a:t/>
            </a:r>
            <a:br>
              <a:rPr lang="en-US" dirty="0" smtClean="0"/>
            </a:br>
            <a:r>
              <a:rPr lang="en-US" sz="2700" dirty="0"/>
              <a:t>Directions:  Draw a picture of a cell, and a description of if the cell swells, shrinks or stays the same.  Explain the concentration gradient using  the words solute and solvent.</a:t>
            </a:r>
          </a:p>
        </p:txBody>
      </p:sp>
      <p:sp>
        <p:nvSpPr>
          <p:cNvPr id="3" name="Content Placeholder 2"/>
          <p:cNvSpPr>
            <a:spLocks noGrp="1"/>
          </p:cNvSpPr>
          <p:nvPr>
            <p:ph idx="1"/>
          </p:nvPr>
        </p:nvSpPr>
        <p:spPr>
          <a:xfrm>
            <a:off x="1981200" y="1770744"/>
            <a:ext cx="8229600" cy="4525963"/>
          </a:xfrm>
        </p:spPr>
        <p:txBody>
          <a:bodyPr numCol="3"/>
          <a:lstStyle/>
          <a:p>
            <a:pPr>
              <a:buNone/>
            </a:pPr>
            <a:endParaRPr lang="en-US" dirty="0" smtClean="0"/>
          </a:p>
          <a:p>
            <a:pPr>
              <a:buNone/>
            </a:pPr>
            <a:endParaRPr lang="en-US" dirty="0" smtClean="0"/>
          </a:p>
          <a:p>
            <a:pPr>
              <a:buNone/>
            </a:pPr>
            <a:r>
              <a:rPr lang="en-US" dirty="0" smtClean="0"/>
              <a:t>Isotonic</a:t>
            </a:r>
          </a:p>
          <a:p>
            <a:pPr>
              <a:buNone/>
            </a:pPr>
            <a:r>
              <a:rPr lang="en-US" dirty="0" smtClean="0"/>
              <a:t>Solution												</a:t>
            </a:r>
          </a:p>
          <a:p>
            <a:pPr>
              <a:buNone/>
            </a:pPr>
            <a:endParaRPr lang="en-US" dirty="0" smtClean="0"/>
          </a:p>
          <a:p>
            <a:pPr>
              <a:buNone/>
            </a:pPr>
            <a:endParaRPr lang="en-US" dirty="0"/>
          </a:p>
          <a:p>
            <a:pPr>
              <a:buNone/>
            </a:pPr>
            <a:r>
              <a:rPr lang="en-US" dirty="0" smtClean="0"/>
              <a:t>Hypotonic</a:t>
            </a:r>
          </a:p>
          <a:p>
            <a:pPr>
              <a:buNone/>
            </a:pPr>
            <a:r>
              <a:rPr lang="en-US" dirty="0" smtClean="0"/>
              <a:t>Solution													</a:t>
            </a:r>
          </a:p>
          <a:p>
            <a:pPr>
              <a:buNone/>
            </a:pPr>
            <a:endParaRPr lang="en-US" dirty="0"/>
          </a:p>
          <a:p>
            <a:pPr>
              <a:buNone/>
            </a:pPr>
            <a:endParaRPr lang="en-US" dirty="0" smtClean="0"/>
          </a:p>
          <a:p>
            <a:pPr>
              <a:buNone/>
            </a:pPr>
            <a:r>
              <a:rPr lang="en-US" dirty="0"/>
              <a:t>	</a:t>
            </a:r>
            <a:r>
              <a:rPr lang="en-US" dirty="0" smtClean="0"/>
              <a:t>Hypertonic </a:t>
            </a:r>
            <a:r>
              <a:rPr lang="en-US" dirty="0"/>
              <a:t>S</a:t>
            </a:r>
            <a:r>
              <a:rPr lang="en-US" dirty="0" smtClean="0"/>
              <a:t>olution</a:t>
            </a:r>
            <a:endParaRPr lang="en-US" dirty="0"/>
          </a:p>
        </p:txBody>
      </p:sp>
      <p:sp>
        <p:nvSpPr>
          <p:cNvPr id="4" name="Rectangle 3"/>
          <p:cNvSpPr/>
          <p:nvPr/>
        </p:nvSpPr>
        <p:spPr>
          <a:xfrm>
            <a:off x="1524000" y="5410200"/>
            <a:ext cx="9144000" cy="923330"/>
          </a:xfrm>
          <a:prstGeom prst="rect">
            <a:avLst/>
          </a:prstGeom>
        </p:spPr>
        <p:txBody>
          <a:bodyPr wrap="square">
            <a:spAutoFit/>
          </a:bodyPr>
          <a:lstStyle/>
          <a:p>
            <a:r>
              <a:rPr lang="en-US" sz="5400" dirty="0"/>
              <a:t>How Osmosis affects cells in…</a:t>
            </a:r>
          </a:p>
        </p:txBody>
      </p:sp>
      <p:cxnSp>
        <p:nvCxnSpPr>
          <p:cNvPr id="7" name="Straight Connector 6"/>
          <p:cNvCxnSpPr/>
          <p:nvPr/>
        </p:nvCxnSpPr>
        <p:spPr>
          <a:xfrm>
            <a:off x="4038600" y="1752600"/>
            <a:ext cx="0" cy="342900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1400" y="1752600"/>
            <a:ext cx="0" cy="34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66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76547" name="Rectangle 3"/>
          <p:cNvSpPr>
            <a:spLocks noChangeArrowheads="1"/>
          </p:cNvSpPr>
          <p:nvPr/>
        </p:nvSpPr>
        <p:spPr bwMode="auto">
          <a:xfrm>
            <a:off x="1981200" y="1676401"/>
            <a:ext cx="2819400" cy="4081117"/>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Unequal distribution of particles, called a concentration gradient, is one factor that controls osmosis.</a:t>
            </a:r>
            <a:endParaRPr lang="en-US" altLang="en-US" sz="3200" i="1">
              <a:latin typeface="Times" charset="0"/>
            </a:endParaRPr>
          </a:p>
        </p:txBody>
      </p:sp>
      <p:sp>
        <p:nvSpPr>
          <p:cNvPr id="876549" name="Text Box 5"/>
          <p:cNvSpPr txBox="1">
            <a:spLocks noChangeArrowheads="1"/>
          </p:cNvSpPr>
          <p:nvPr/>
        </p:nvSpPr>
        <p:spPr bwMode="auto">
          <a:xfrm>
            <a:off x="3276600" y="457201"/>
            <a:ext cx="5275996" cy="1089529"/>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dirty="0">
                <a:solidFill>
                  <a:schemeClr val="tx2"/>
                </a:solidFill>
                <a:latin typeface="Times" charset="0"/>
              </a:rPr>
              <a:t>What controls osmosis? </a:t>
            </a:r>
          </a:p>
          <a:p>
            <a:pPr>
              <a:lnSpc>
                <a:spcPct val="90000"/>
              </a:lnSpc>
            </a:pPr>
            <a:r>
              <a:rPr lang="en-US" altLang="en-US" sz="3600" dirty="0">
                <a:solidFill>
                  <a:schemeClr val="tx2"/>
                </a:solidFill>
                <a:latin typeface="Times" charset="0"/>
              </a:rPr>
              <a:t>#1.The movement of water.</a:t>
            </a:r>
          </a:p>
        </p:txBody>
      </p:sp>
      <p:pic>
        <p:nvPicPr>
          <p:cNvPr id="876550" name="Picture 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6551" name="Picture 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6552" name="Picture 8"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6553" name="Picture 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76554" name="Picture 10"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76555" name="Picture 11"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76562" name="Picture 18" descr="Sec"/>
          <p:cNvPicPr>
            <a:picLocks noChangeAspect="1" noChangeArrowheads="1"/>
          </p:cNvPicPr>
          <p:nvPr/>
        </p:nvPicPr>
        <p:blipFill>
          <a:blip r:embed="rId10" cstate="print"/>
          <a:srcRect/>
          <a:stretch>
            <a:fillRect/>
          </a:stretch>
        </p:blipFill>
        <p:spPr bwMode="auto">
          <a:xfrm>
            <a:off x="1524000" y="0"/>
            <a:ext cx="1828800" cy="838200"/>
          </a:xfrm>
          <a:prstGeom prst="rect">
            <a:avLst/>
          </a:prstGeom>
          <a:noFill/>
        </p:spPr>
      </p:pic>
      <p:pic>
        <p:nvPicPr>
          <p:cNvPr id="876564" name="Picture 20"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sp>
        <p:nvSpPr>
          <p:cNvPr id="876568" name="Line 24"/>
          <p:cNvSpPr>
            <a:spLocks noChangeShapeType="1"/>
          </p:cNvSpPr>
          <p:nvPr/>
        </p:nvSpPr>
        <p:spPr bwMode="auto">
          <a:xfrm flipV="1">
            <a:off x="6172200" y="3581400"/>
            <a:ext cx="762000" cy="304800"/>
          </a:xfrm>
          <a:prstGeom prst="line">
            <a:avLst/>
          </a:prstGeom>
          <a:noFill/>
          <a:ln w="9525">
            <a:noFill/>
            <a:round/>
            <a:headEnd/>
            <a:tailEnd/>
          </a:ln>
          <a:effectLst/>
        </p:spPr>
        <p:txBody>
          <a:bodyPr wrap="none" anchor="ctr">
            <a:spAutoFit/>
          </a:bodyPr>
          <a:lstStyle/>
          <a:p>
            <a:endParaRPr lang="en-US"/>
          </a:p>
        </p:txBody>
      </p:sp>
      <p:sp>
        <p:nvSpPr>
          <p:cNvPr id="876570" name="Line 26"/>
          <p:cNvSpPr>
            <a:spLocks noChangeShapeType="1"/>
          </p:cNvSpPr>
          <p:nvPr/>
        </p:nvSpPr>
        <p:spPr bwMode="auto">
          <a:xfrm flipV="1">
            <a:off x="6172200" y="3505200"/>
            <a:ext cx="838200" cy="304800"/>
          </a:xfrm>
          <a:prstGeom prst="line">
            <a:avLst/>
          </a:prstGeom>
          <a:noFill/>
          <a:ln w="9525">
            <a:noFill/>
            <a:round/>
            <a:headEnd/>
            <a:tailEnd/>
          </a:ln>
          <a:effectLst/>
        </p:spPr>
        <p:txBody>
          <a:bodyPr wrap="none" anchor="ctr">
            <a:spAutoFit/>
          </a:bodyPr>
          <a:lstStyle/>
          <a:p>
            <a:endParaRPr lang="en-US"/>
          </a:p>
        </p:txBody>
      </p:sp>
      <p:sp>
        <p:nvSpPr>
          <p:cNvPr id="876605" name="Line 61"/>
          <p:cNvSpPr>
            <a:spLocks noChangeShapeType="1"/>
          </p:cNvSpPr>
          <p:nvPr/>
        </p:nvSpPr>
        <p:spPr bwMode="auto">
          <a:xfrm flipV="1">
            <a:off x="6096000" y="3505200"/>
            <a:ext cx="914400" cy="304800"/>
          </a:xfrm>
          <a:prstGeom prst="line">
            <a:avLst/>
          </a:prstGeom>
          <a:noFill/>
          <a:ln w="9525">
            <a:noFill/>
            <a:round/>
            <a:headEnd/>
            <a:tailEnd type="triangle" w="med" len="med"/>
          </a:ln>
          <a:effectLst/>
        </p:spPr>
        <p:txBody>
          <a:bodyPr wrap="none" anchor="ctr">
            <a:spAutoFit/>
          </a:bodyPr>
          <a:lstStyle/>
          <a:p>
            <a:endParaRPr lang="en-US"/>
          </a:p>
        </p:txBody>
      </p:sp>
      <p:sp>
        <p:nvSpPr>
          <p:cNvPr id="876607" name="Text Box 63"/>
          <p:cNvSpPr txBox="1">
            <a:spLocks noChangeArrowheads="1"/>
          </p:cNvSpPr>
          <p:nvPr/>
        </p:nvSpPr>
        <p:spPr bwMode="auto">
          <a:xfrm>
            <a:off x="8229600" y="6656388"/>
            <a:ext cx="184150" cy="201612"/>
          </a:xfrm>
          <a:prstGeom prst="rect">
            <a:avLst/>
          </a:prstGeom>
          <a:noFill/>
          <a:ln w="9525">
            <a:noFill/>
            <a:miter lim="800000"/>
            <a:headEnd/>
            <a:tailEnd/>
          </a:ln>
          <a:effectLst/>
        </p:spPr>
        <p:txBody>
          <a:bodyPr wrap="none">
            <a:spAutoFit/>
          </a:bodyPr>
          <a:lstStyle/>
          <a:p>
            <a:pPr>
              <a:lnSpc>
                <a:spcPct val="90000"/>
              </a:lnSpc>
            </a:pPr>
            <a:endParaRPr lang="en-US" altLang="en-US" sz="800">
              <a:solidFill>
                <a:srgbClr val="FA2828"/>
              </a:solidFill>
              <a:latin typeface="Times" charset="0"/>
            </a:endParaRPr>
          </a:p>
        </p:txBody>
      </p:sp>
      <p:sp>
        <p:nvSpPr>
          <p:cNvPr id="876609" name="Text Box 65"/>
          <p:cNvSpPr txBox="1">
            <a:spLocks noChangeArrowheads="1"/>
          </p:cNvSpPr>
          <p:nvPr/>
        </p:nvSpPr>
        <p:spPr bwMode="auto">
          <a:xfrm>
            <a:off x="9906000" y="3810001"/>
            <a:ext cx="184150" cy="257175"/>
          </a:xfrm>
          <a:prstGeom prst="rect">
            <a:avLst/>
          </a:prstGeom>
          <a:noFill/>
          <a:ln w="9525">
            <a:noFill/>
            <a:miter lim="800000"/>
            <a:headEnd/>
            <a:tailEnd/>
          </a:ln>
          <a:effectLst/>
        </p:spPr>
        <p:txBody>
          <a:bodyPr wrap="none">
            <a:spAutoFit/>
          </a:bodyPr>
          <a:lstStyle/>
          <a:p>
            <a:pPr>
              <a:lnSpc>
                <a:spcPct val="90000"/>
              </a:lnSpc>
            </a:pPr>
            <a:endParaRPr lang="en-US" altLang="en-US" sz="1200">
              <a:solidFill>
                <a:schemeClr val="bg2"/>
              </a:solidFill>
              <a:latin typeface="Times" charset="0"/>
            </a:endParaRPr>
          </a:p>
        </p:txBody>
      </p:sp>
      <p:pic>
        <p:nvPicPr>
          <p:cNvPr id="876615" name="Picture 71" descr="Fig"/>
          <p:cNvPicPr>
            <a:picLocks noChangeAspect="1" noChangeArrowheads="1"/>
          </p:cNvPicPr>
          <p:nvPr/>
        </p:nvPicPr>
        <p:blipFill>
          <a:blip r:embed="rId12" cstate="print"/>
          <a:srcRect/>
          <a:stretch>
            <a:fillRect/>
          </a:stretch>
        </p:blipFill>
        <p:spPr bwMode="auto">
          <a:xfrm>
            <a:off x="5105400" y="1600200"/>
            <a:ext cx="5181600" cy="3289300"/>
          </a:xfrm>
          <a:prstGeom prst="rect">
            <a:avLst/>
          </a:prstGeom>
          <a:noFill/>
        </p:spPr>
      </p:pic>
      <p:sp>
        <p:nvSpPr>
          <p:cNvPr id="876617" name="Text Box 73"/>
          <p:cNvSpPr txBox="1">
            <a:spLocks noChangeArrowheads="1"/>
          </p:cNvSpPr>
          <p:nvPr/>
        </p:nvSpPr>
        <p:spPr bwMode="auto">
          <a:xfrm>
            <a:off x="5679941" y="1706564"/>
            <a:ext cx="979756" cy="507831"/>
          </a:xfrm>
          <a:prstGeom prst="rect">
            <a:avLst/>
          </a:prstGeom>
          <a:noFill/>
          <a:ln w="9525">
            <a:noFill/>
            <a:miter lim="800000"/>
            <a:headEnd/>
            <a:tailEnd/>
          </a:ln>
          <a:effectLst/>
        </p:spPr>
        <p:txBody>
          <a:bodyPr wrap="none">
            <a:spAutoFit/>
          </a:bodyPr>
          <a:lstStyle/>
          <a:p>
            <a:pPr algn="ctr">
              <a:lnSpc>
                <a:spcPct val="50000"/>
              </a:lnSpc>
            </a:pPr>
            <a:endParaRPr lang="en-US" altLang="en-US">
              <a:latin typeface="Times" charset="0"/>
            </a:endParaRPr>
          </a:p>
          <a:p>
            <a:pPr algn="ctr">
              <a:lnSpc>
                <a:spcPct val="50000"/>
              </a:lnSpc>
            </a:pPr>
            <a:r>
              <a:rPr lang="en-US" altLang="en-US">
                <a:latin typeface="Times" charset="0"/>
              </a:rPr>
              <a:t>Before</a:t>
            </a:r>
          </a:p>
          <a:p>
            <a:pPr algn="ctr">
              <a:lnSpc>
                <a:spcPct val="50000"/>
              </a:lnSpc>
            </a:pPr>
            <a:r>
              <a:rPr lang="en-US" altLang="en-US">
                <a:latin typeface="Times" charset="0"/>
              </a:rPr>
              <a:t>Osmosis</a:t>
            </a:r>
          </a:p>
        </p:txBody>
      </p:sp>
      <p:sp>
        <p:nvSpPr>
          <p:cNvPr id="876619" name="Text Box 75"/>
          <p:cNvSpPr txBox="1">
            <a:spLocks noChangeArrowheads="1"/>
          </p:cNvSpPr>
          <p:nvPr/>
        </p:nvSpPr>
        <p:spPr bwMode="auto">
          <a:xfrm>
            <a:off x="8651741" y="1706564"/>
            <a:ext cx="979756" cy="507831"/>
          </a:xfrm>
          <a:prstGeom prst="rect">
            <a:avLst/>
          </a:prstGeom>
          <a:noFill/>
          <a:ln w="9525">
            <a:noFill/>
            <a:miter lim="800000"/>
            <a:headEnd/>
            <a:tailEnd/>
          </a:ln>
          <a:effectLst/>
        </p:spPr>
        <p:txBody>
          <a:bodyPr wrap="none">
            <a:spAutoFit/>
          </a:bodyPr>
          <a:lstStyle/>
          <a:p>
            <a:pPr algn="ctr">
              <a:lnSpc>
                <a:spcPct val="50000"/>
              </a:lnSpc>
            </a:pPr>
            <a:endParaRPr lang="en-US" altLang="en-US">
              <a:latin typeface="Times" charset="0"/>
            </a:endParaRPr>
          </a:p>
          <a:p>
            <a:pPr algn="ctr">
              <a:lnSpc>
                <a:spcPct val="50000"/>
              </a:lnSpc>
            </a:pPr>
            <a:r>
              <a:rPr lang="en-US" altLang="en-US">
                <a:latin typeface="Times" charset="0"/>
              </a:rPr>
              <a:t>After</a:t>
            </a:r>
          </a:p>
          <a:p>
            <a:pPr algn="ctr">
              <a:lnSpc>
                <a:spcPct val="50000"/>
              </a:lnSpc>
            </a:pPr>
            <a:r>
              <a:rPr lang="en-US" altLang="en-US">
                <a:latin typeface="Times" charset="0"/>
              </a:rPr>
              <a:t>Osmosis</a:t>
            </a:r>
          </a:p>
        </p:txBody>
      </p:sp>
      <p:sp>
        <p:nvSpPr>
          <p:cNvPr id="876620" name="Text Box 76"/>
          <p:cNvSpPr txBox="1">
            <a:spLocks noChangeArrowheads="1"/>
          </p:cNvSpPr>
          <p:nvPr/>
        </p:nvSpPr>
        <p:spPr bwMode="auto">
          <a:xfrm>
            <a:off x="8382001" y="3819525"/>
            <a:ext cx="184731" cy="216982"/>
          </a:xfrm>
          <a:prstGeom prst="rect">
            <a:avLst/>
          </a:prstGeom>
          <a:noFill/>
          <a:ln w="9525">
            <a:noFill/>
            <a:miter lim="800000"/>
            <a:headEnd/>
            <a:tailEnd/>
          </a:ln>
          <a:effectLst/>
        </p:spPr>
        <p:txBody>
          <a:bodyPr wrap="none">
            <a:spAutoFit/>
          </a:bodyPr>
          <a:lstStyle/>
          <a:p>
            <a:pPr>
              <a:lnSpc>
                <a:spcPct val="90000"/>
              </a:lnSpc>
            </a:pPr>
            <a:endParaRPr lang="en-US" altLang="en-US" sz="900">
              <a:solidFill>
                <a:srgbClr val="FA2828"/>
              </a:solidFill>
              <a:latin typeface="Times" charset="0"/>
            </a:endParaRPr>
          </a:p>
        </p:txBody>
      </p:sp>
      <p:sp>
        <p:nvSpPr>
          <p:cNvPr id="876621" name="Text Box 77"/>
          <p:cNvSpPr txBox="1">
            <a:spLocks noChangeArrowheads="1"/>
          </p:cNvSpPr>
          <p:nvPr/>
        </p:nvSpPr>
        <p:spPr bwMode="auto">
          <a:xfrm>
            <a:off x="9080501" y="4321175"/>
            <a:ext cx="934871" cy="341632"/>
          </a:xfrm>
          <a:prstGeom prst="rect">
            <a:avLst/>
          </a:prstGeom>
          <a:noFill/>
          <a:ln w="9525">
            <a:noFill/>
            <a:miter lim="800000"/>
            <a:headEnd/>
            <a:tailEnd/>
          </a:ln>
          <a:effectLst/>
        </p:spPr>
        <p:txBody>
          <a:bodyPr wrap="none">
            <a:spAutoFit/>
          </a:bodyPr>
          <a:lstStyle/>
          <a:p>
            <a:pPr>
              <a:lnSpc>
                <a:spcPct val="90000"/>
              </a:lnSpc>
            </a:pPr>
            <a:r>
              <a:rPr lang="en-US" altLang="en-US" sz="900" dirty="0">
                <a:latin typeface="Times" charset="0"/>
              </a:rPr>
              <a:t>Water molecule</a:t>
            </a:r>
          </a:p>
          <a:p>
            <a:pPr>
              <a:lnSpc>
                <a:spcPct val="90000"/>
              </a:lnSpc>
            </a:pPr>
            <a:r>
              <a:rPr lang="en-US" altLang="en-US" sz="900" dirty="0">
                <a:latin typeface="Times" charset="0"/>
              </a:rPr>
              <a:t> Sugar molecule</a:t>
            </a:r>
          </a:p>
        </p:txBody>
      </p:sp>
      <p:sp>
        <p:nvSpPr>
          <p:cNvPr id="876623" name="Line 79"/>
          <p:cNvSpPr>
            <a:spLocks noChangeShapeType="1"/>
          </p:cNvSpPr>
          <p:nvPr/>
        </p:nvSpPr>
        <p:spPr bwMode="auto">
          <a:xfrm flipH="1" flipV="1">
            <a:off x="6019800" y="3581400"/>
            <a:ext cx="76200" cy="228600"/>
          </a:xfrm>
          <a:prstGeom prst="line">
            <a:avLst/>
          </a:prstGeom>
          <a:noFill/>
          <a:ln w="9525">
            <a:noFill/>
            <a:round/>
            <a:headEnd/>
            <a:tailEnd/>
          </a:ln>
          <a:effectLst/>
        </p:spPr>
        <p:txBody>
          <a:bodyPr wrap="none" anchor="ctr">
            <a:spAutoFit/>
          </a:bodyPr>
          <a:lstStyle/>
          <a:p>
            <a:endParaRPr lang="en-US"/>
          </a:p>
        </p:txBody>
      </p:sp>
      <p:sp>
        <p:nvSpPr>
          <p:cNvPr id="876626" name="Line 82"/>
          <p:cNvSpPr>
            <a:spLocks noChangeShapeType="1"/>
          </p:cNvSpPr>
          <p:nvPr/>
        </p:nvSpPr>
        <p:spPr bwMode="auto">
          <a:xfrm flipH="1" flipV="1">
            <a:off x="6019800" y="3505200"/>
            <a:ext cx="76200" cy="304800"/>
          </a:xfrm>
          <a:prstGeom prst="line">
            <a:avLst/>
          </a:prstGeom>
          <a:noFill/>
          <a:ln w="9525">
            <a:noFill/>
            <a:round/>
            <a:headEnd/>
            <a:tailEnd/>
          </a:ln>
          <a:effectLst/>
        </p:spPr>
        <p:txBody>
          <a:bodyPr wrap="none" anchor="ctr">
            <a:spAutoFit/>
          </a:bodyPr>
          <a:lstStyle/>
          <a:p>
            <a:endParaRPr lang="en-US"/>
          </a:p>
        </p:txBody>
      </p:sp>
      <p:sp>
        <p:nvSpPr>
          <p:cNvPr id="876629" name="Line 85"/>
          <p:cNvSpPr>
            <a:spLocks noChangeShapeType="1"/>
          </p:cNvSpPr>
          <p:nvPr/>
        </p:nvSpPr>
        <p:spPr bwMode="auto">
          <a:xfrm flipH="1" flipV="1">
            <a:off x="6019800" y="3581400"/>
            <a:ext cx="76200" cy="228600"/>
          </a:xfrm>
          <a:prstGeom prst="line">
            <a:avLst/>
          </a:prstGeom>
          <a:noFill/>
          <a:ln w="9525">
            <a:noFill/>
            <a:round/>
            <a:headEnd/>
            <a:tailEnd/>
          </a:ln>
          <a:effectLst/>
        </p:spPr>
        <p:txBody>
          <a:bodyPr wrap="none" anchor="ctr">
            <a:spAutoFit/>
          </a:bodyPr>
          <a:lstStyle/>
          <a:p>
            <a:endParaRPr lang="en-US"/>
          </a:p>
        </p:txBody>
      </p:sp>
      <p:sp>
        <p:nvSpPr>
          <p:cNvPr id="876632" name="Line 88"/>
          <p:cNvSpPr>
            <a:spLocks noChangeShapeType="1"/>
          </p:cNvSpPr>
          <p:nvPr/>
        </p:nvSpPr>
        <p:spPr bwMode="auto">
          <a:xfrm flipV="1">
            <a:off x="4876800" y="5257800"/>
            <a:ext cx="0" cy="228600"/>
          </a:xfrm>
          <a:prstGeom prst="line">
            <a:avLst/>
          </a:prstGeom>
          <a:noFill/>
          <a:ln w="9525">
            <a:noFill/>
            <a:round/>
            <a:headEnd/>
            <a:tailEnd/>
          </a:ln>
          <a:effectLst/>
        </p:spPr>
        <p:txBody>
          <a:bodyPr wrap="none" anchor="ctr">
            <a:spAutoFit/>
          </a:bodyPr>
          <a:lstStyle/>
          <a:p>
            <a:endParaRPr lang="en-US"/>
          </a:p>
        </p:txBody>
      </p:sp>
      <p:sp>
        <p:nvSpPr>
          <p:cNvPr id="876633" name="Line 89"/>
          <p:cNvSpPr>
            <a:spLocks noChangeShapeType="1"/>
          </p:cNvSpPr>
          <p:nvPr/>
        </p:nvSpPr>
        <p:spPr bwMode="auto">
          <a:xfrm flipH="1" flipV="1">
            <a:off x="6019800" y="3581400"/>
            <a:ext cx="76200" cy="228600"/>
          </a:xfrm>
          <a:prstGeom prst="line">
            <a:avLst/>
          </a:prstGeom>
          <a:noFill/>
          <a:ln w="9525">
            <a:noFill/>
            <a:round/>
            <a:headEnd/>
            <a:tailEnd/>
          </a:ln>
          <a:effectLst/>
        </p:spPr>
        <p:txBody>
          <a:bodyPr wrap="none" anchor="ctr">
            <a:spAutoFit/>
          </a:bodyPr>
          <a:lstStyle/>
          <a:p>
            <a:endParaRPr lang="en-US"/>
          </a:p>
        </p:txBody>
      </p:sp>
      <p:sp>
        <p:nvSpPr>
          <p:cNvPr id="876634" name="Line 90"/>
          <p:cNvSpPr>
            <a:spLocks noChangeShapeType="1"/>
          </p:cNvSpPr>
          <p:nvPr/>
        </p:nvSpPr>
        <p:spPr bwMode="auto">
          <a:xfrm flipH="1" flipV="1">
            <a:off x="6019800" y="3505200"/>
            <a:ext cx="76200" cy="228600"/>
          </a:xfrm>
          <a:prstGeom prst="line">
            <a:avLst/>
          </a:prstGeom>
          <a:noFill/>
          <a:ln w="9525">
            <a:noFill/>
            <a:round/>
            <a:headEnd/>
            <a:tailEnd/>
          </a:ln>
          <a:effectLst/>
        </p:spPr>
        <p:txBody>
          <a:bodyPr wrap="none" anchor="ctr">
            <a:spAutoFit/>
          </a:bodyPr>
          <a:lstStyle/>
          <a:p>
            <a:endParaRPr lang="en-US"/>
          </a:p>
        </p:txBody>
      </p:sp>
      <p:sp>
        <p:nvSpPr>
          <p:cNvPr id="876635" name="Line 91"/>
          <p:cNvSpPr>
            <a:spLocks noChangeShapeType="1"/>
          </p:cNvSpPr>
          <p:nvPr/>
        </p:nvSpPr>
        <p:spPr bwMode="auto">
          <a:xfrm flipH="1" flipV="1">
            <a:off x="5943600" y="3581400"/>
            <a:ext cx="152400" cy="228600"/>
          </a:xfrm>
          <a:prstGeom prst="line">
            <a:avLst/>
          </a:prstGeom>
          <a:noFill/>
          <a:ln w="9525">
            <a:noFill/>
            <a:round/>
            <a:headEnd/>
            <a:tailEnd/>
          </a:ln>
          <a:effectLst/>
        </p:spPr>
        <p:txBody>
          <a:bodyPr wrap="none" anchor="ctr">
            <a:spAutoFit/>
          </a:bodyPr>
          <a:lstStyle/>
          <a:p>
            <a:endParaRPr lang="en-US"/>
          </a:p>
        </p:txBody>
      </p:sp>
      <p:sp>
        <p:nvSpPr>
          <p:cNvPr id="876636" name="Line 92"/>
          <p:cNvSpPr>
            <a:spLocks noChangeShapeType="1"/>
          </p:cNvSpPr>
          <p:nvPr/>
        </p:nvSpPr>
        <p:spPr bwMode="auto">
          <a:xfrm flipH="1" flipV="1">
            <a:off x="5943600" y="3505200"/>
            <a:ext cx="152400" cy="228600"/>
          </a:xfrm>
          <a:prstGeom prst="line">
            <a:avLst/>
          </a:prstGeom>
          <a:noFill/>
          <a:ln w="9525">
            <a:noFill/>
            <a:round/>
            <a:headEnd/>
            <a:tailEnd/>
          </a:ln>
          <a:effectLst/>
        </p:spPr>
        <p:txBody>
          <a:bodyPr wrap="none" anchor="ctr">
            <a:spAutoFit/>
          </a:bodyPr>
          <a:lstStyle/>
          <a:p>
            <a:endParaRPr lang="en-US"/>
          </a:p>
        </p:txBody>
      </p:sp>
      <p:sp>
        <p:nvSpPr>
          <p:cNvPr id="876637" name="Line 93"/>
          <p:cNvSpPr>
            <a:spLocks noChangeShapeType="1"/>
          </p:cNvSpPr>
          <p:nvPr/>
        </p:nvSpPr>
        <p:spPr bwMode="auto">
          <a:xfrm flipH="1" flipV="1">
            <a:off x="5943600" y="3581400"/>
            <a:ext cx="228600" cy="152400"/>
          </a:xfrm>
          <a:prstGeom prst="line">
            <a:avLst/>
          </a:prstGeom>
          <a:noFill/>
          <a:ln w="9525">
            <a:noFill/>
            <a:round/>
            <a:headEnd/>
            <a:tailEnd/>
          </a:ln>
          <a:effectLst/>
        </p:spPr>
        <p:txBody>
          <a:bodyPr wrap="none" anchor="ctr">
            <a:spAutoFit/>
          </a:bodyPr>
          <a:lstStyle/>
          <a:p>
            <a:endParaRPr lang="en-US"/>
          </a:p>
        </p:txBody>
      </p:sp>
      <p:sp>
        <p:nvSpPr>
          <p:cNvPr id="876638" name="Line 94"/>
          <p:cNvSpPr>
            <a:spLocks noChangeShapeType="1"/>
          </p:cNvSpPr>
          <p:nvPr/>
        </p:nvSpPr>
        <p:spPr bwMode="auto">
          <a:xfrm flipV="1">
            <a:off x="4876800" y="5257800"/>
            <a:ext cx="0" cy="228600"/>
          </a:xfrm>
          <a:prstGeom prst="line">
            <a:avLst/>
          </a:prstGeom>
          <a:noFill/>
          <a:ln w="9525">
            <a:noFill/>
            <a:round/>
            <a:headEnd/>
            <a:tailEnd/>
          </a:ln>
          <a:effectLst/>
        </p:spPr>
        <p:txBody>
          <a:bodyPr wrap="none" anchor="ctr">
            <a:spAutoFit/>
          </a:bodyPr>
          <a:lstStyle/>
          <a:p>
            <a:endParaRPr lang="en-US"/>
          </a:p>
        </p:txBody>
      </p:sp>
      <p:sp>
        <p:nvSpPr>
          <p:cNvPr id="876639" name="Line 95"/>
          <p:cNvSpPr>
            <a:spLocks noChangeShapeType="1"/>
          </p:cNvSpPr>
          <p:nvPr/>
        </p:nvSpPr>
        <p:spPr bwMode="auto">
          <a:xfrm flipH="1" flipV="1">
            <a:off x="6019800" y="3581400"/>
            <a:ext cx="76200" cy="152400"/>
          </a:xfrm>
          <a:prstGeom prst="line">
            <a:avLst/>
          </a:prstGeom>
          <a:noFill/>
          <a:ln w="9525">
            <a:noFill/>
            <a:round/>
            <a:headEnd/>
            <a:tailEnd/>
          </a:ln>
          <a:effectLst/>
        </p:spPr>
        <p:txBody>
          <a:bodyPr wrap="none" anchor="ctr">
            <a:spAutoFit/>
          </a:bodyPr>
          <a:lstStyle/>
          <a:p>
            <a:endParaRPr lang="en-US"/>
          </a:p>
        </p:txBody>
      </p:sp>
      <p:sp>
        <p:nvSpPr>
          <p:cNvPr id="876642" name="Text Box 98"/>
          <p:cNvSpPr txBox="1">
            <a:spLocks noChangeArrowheads="1"/>
          </p:cNvSpPr>
          <p:nvPr/>
        </p:nvSpPr>
        <p:spPr bwMode="auto">
          <a:xfrm>
            <a:off x="4876800" y="4953001"/>
            <a:ext cx="3429000" cy="830997"/>
          </a:xfrm>
          <a:prstGeom prst="rect">
            <a:avLst/>
          </a:prstGeom>
          <a:noFill/>
          <a:ln w="9525">
            <a:noFill/>
            <a:miter lim="800000"/>
            <a:headEnd/>
            <a:tailEnd/>
          </a:ln>
          <a:effectLst/>
        </p:spPr>
        <p:txBody>
          <a:bodyPr wrap="square">
            <a:spAutoFit/>
          </a:bodyPr>
          <a:lstStyle/>
          <a:p>
            <a:r>
              <a:rPr lang="en-US" altLang="en-US" sz="2400" dirty="0">
                <a:latin typeface="Times" charset="0"/>
              </a:rPr>
              <a:t>Selectively permeable membrane</a:t>
            </a:r>
          </a:p>
        </p:txBody>
      </p:sp>
      <p:sp>
        <p:nvSpPr>
          <p:cNvPr id="876646" name="Line 102"/>
          <p:cNvSpPr>
            <a:spLocks noChangeShapeType="1"/>
          </p:cNvSpPr>
          <p:nvPr/>
        </p:nvSpPr>
        <p:spPr bwMode="auto">
          <a:xfrm flipH="1" flipV="1">
            <a:off x="6172200" y="3962400"/>
            <a:ext cx="304800" cy="381000"/>
          </a:xfrm>
          <a:prstGeom prst="line">
            <a:avLst/>
          </a:prstGeom>
          <a:noFill/>
          <a:ln w="28575">
            <a:solidFill>
              <a:srgbClr val="FF0000"/>
            </a:solidFill>
            <a:round/>
            <a:headEnd/>
            <a:tailEnd/>
          </a:ln>
          <a:effectLst/>
        </p:spPr>
        <p:txBody>
          <a:bodyPr>
            <a:spAutoFit/>
          </a:bodyPr>
          <a:lstStyle/>
          <a:p>
            <a:endParaRPr lang="en-US"/>
          </a:p>
        </p:txBody>
      </p:sp>
      <p:sp>
        <p:nvSpPr>
          <p:cNvPr id="876649" name="Line 105"/>
          <p:cNvSpPr>
            <a:spLocks noChangeShapeType="1"/>
          </p:cNvSpPr>
          <p:nvPr/>
        </p:nvSpPr>
        <p:spPr bwMode="auto">
          <a:xfrm flipV="1">
            <a:off x="6629400" y="3962400"/>
            <a:ext cx="1066800" cy="381000"/>
          </a:xfrm>
          <a:prstGeom prst="line">
            <a:avLst/>
          </a:prstGeom>
          <a:noFill/>
          <a:ln w="28575">
            <a:solidFill>
              <a:srgbClr val="FF0000"/>
            </a:solidFill>
            <a:round/>
            <a:headEnd/>
            <a:tailEnd/>
          </a:ln>
          <a:effectLst/>
        </p:spPr>
        <p:txBody>
          <a:bodyPr>
            <a:spAutoFit/>
          </a:bodyPr>
          <a:lstStyle/>
          <a:p>
            <a:endParaRPr lang="en-US"/>
          </a:p>
        </p:txBody>
      </p:sp>
    </p:spTree>
    <p:extLst>
      <p:ext uri="{BB962C8B-B14F-4D97-AF65-F5344CB8AC3E}">
        <p14:creationId xmlns:p14="http://schemas.microsoft.com/office/powerpoint/2010/main" val="9959634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6550"/>
                                        </p:tgtEl>
                                        <p:attrNameLst>
                                          <p:attrName>style.visibility</p:attrName>
                                        </p:attrNameLst>
                                      </p:cBhvr>
                                      <p:to>
                                        <p:strVal val="visible"/>
                                      </p:to>
                                    </p:set>
                                    <p:animEffect transition="in" filter="box(out)">
                                      <p:cBhvr>
                                        <p:cTn id="7" dur="500"/>
                                        <p:tgtEl>
                                          <p:spTgt spid="876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761" y="0"/>
            <a:ext cx="11741239" cy="1676400"/>
          </a:xfrm>
        </p:spPr>
        <p:txBody>
          <a:bodyPr>
            <a:normAutofit/>
          </a:bodyPr>
          <a:lstStyle/>
          <a:p>
            <a:r>
              <a:rPr lang="en-US" sz="2400" dirty="0" smtClean="0"/>
              <a:t>3</a:t>
            </a:r>
            <a:r>
              <a:rPr lang="en-US" sz="2400" dirty="0" smtClean="0"/>
              <a:t>/1 </a:t>
            </a:r>
            <a:r>
              <a:rPr lang="en-US" sz="2400" b="1" dirty="0"/>
              <a:t>Photosynthesis: Trapping the Sun’s Energy  </a:t>
            </a:r>
            <a:r>
              <a:rPr lang="en-US" sz="2400" dirty="0"/>
              <a:t>9.2</a:t>
            </a:r>
            <a:br>
              <a:rPr lang="en-US" sz="2400" dirty="0"/>
            </a:br>
            <a:r>
              <a:rPr lang="en-US" sz="2400" dirty="0"/>
              <a:t>Obj. TSW demonstrate how usable energy is captured from sunlight by chloroplasts and is stored through the synthesis of sugar by completing the warm up and participating in a photosynthesis class activity.  </a:t>
            </a:r>
            <a:r>
              <a:rPr lang="en-US" sz="2400" dirty="0" smtClean="0"/>
              <a:t>P.54 </a:t>
            </a:r>
            <a:r>
              <a:rPr lang="en-US" sz="2400" dirty="0"/>
              <a:t>NB</a:t>
            </a:r>
          </a:p>
        </p:txBody>
      </p:sp>
      <p:sp>
        <p:nvSpPr>
          <p:cNvPr id="3" name="Text Placeholder 2"/>
          <p:cNvSpPr>
            <a:spLocks noGrp="1"/>
          </p:cNvSpPr>
          <p:nvPr>
            <p:ph type="body" idx="1"/>
          </p:nvPr>
        </p:nvSpPr>
        <p:spPr>
          <a:xfrm>
            <a:off x="1524000" y="1295400"/>
            <a:ext cx="4040188" cy="639762"/>
          </a:xfrm>
        </p:spPr>
        <p:txBody>
          <a:bodyPr/>
          <a:lstStyle/>
          <a:p>
            <a:r>
              <a:rPr lang="en-US" dirty="0" smtClean="0">
                <a:hlinkClick r:id="rId2" action="ppaction://hlinkfile"/>
              </a:rPr>
              <a:t>Cellsalive.com</a:t>
            </a:r>
            <a:endParaRPr lang="en-US" dirty="0"/>
          </a:p>
        </p:txBody>
      </p:sp>
      <p:sp>
        <p:nvSpPr>
          <p:cNvPr id="5" name="Text Placeholder 4"/>
          <p:cNvSpPr>
            <a:spLocks noGrp="1"/>
          </p:cNvSpPr>
          <p:nvPr>
            <p:ph type="body" sz="quarter" idx="3"/>
          </p:nvPr>
        </p:nvSpPr>
        <p:spPr>
          <a:xfrm>
            <a:off x="3733801" y="1295400"/>
            <a:ext cx="2971800" cy="639762"/>
          </a:xfrm>
        </p:spPr>
        <p:txBody>
          <a:bodyPr/>
          <a:lstStyle/>
          <a:p>
            <a:r>
              <a:rPr lang="en-US" dirty="0" smtClean="0"/>
              <a:t>HW – Study Guide</a:t>
            </a:r>
            <a:endParaRPr lang="en-US" dirty="0"/>
          </a:p>
        </p:txBody>
      </p:sp>
      <p:sp>
        <p:nvSpPr>
          <p:cNvPr id="6" name="Content Placeholder 5"/>
          <p:cNvSpPr>
            <a:spLocks noGrp="1"/>
          </p:cNvSpPr>
          <p:nvPr>
            <p:ph sz="quarter" idx="4"/>
          </p:nvPr>
        </p:nvSpPr>
        <p:spPr>
          <a:xfrm>
            <a:off x="6172200" y="1447800"/>
            <a:ext cx="6019799" cy="3951288"/>
          </a:xfrm>
        </p:spPr>
        <p:txBody>
          <a:bodyPr>
            <a:normAutofit/>
          </a:bodyPr>
          <a:lstStyle/>
          <a:p>
            <a:pPr marL="457200" indent="-457200">
              <a:buFont typeface="+mj-lt"/>
              <a:buAutoNum type="arabicPeriod"/>
            </a:pPr>
            <a:r>
              <a:rPr lang="en-US" dirty="0" smtClean="0"/>
              <a:t>What organelle in the plant cell traps the suns energy, what is that process called?</a:t>
            </a:r>
          </a:p>
          <a:p>
            <a:pPr marL="457200" indent="-457200">
              <a:buFont typeface="+mj-lt"/>
              <a:buAutoNum type="arabicPeriod"/>
            </a:pPr>
            <a:r>
              <a:rPr lang="en-US" dirty="0" smtClean="0"/>
              <a:t>Write and memorize the equation for photosynthesis.</a:t>
            </a:r>
          </a:p>
          <a:p>
            <a:pPr marL="457200" indent="-457200">
              <a:buFont typeface="+mj-lt"/>
              <a:buAutoNum type="arabicPeriod"/>
            </a:pPr>
            <a:r>
              <a:rPr lang="en-US" dirty="0" smtClean="0"/>
              <a:t>What are the Reactants and the Products for Photosynthesis, what is the catalyst for this process?</a:t>
            </a:r>
            <a:endParaRPr lang="en-US" dirty="0"/>
          </a:p>
        </p:txBody>
      </p:sp>
      <p:pic>
        <p:nvPicPr>
          <p:cNvPr id="7" name="Picture 12" descr="RST-09"/>
          <p:cNvPicPr>
            <a:picLocks noGrp="1" noChangeAspect="1" noChangeArrowheads="1"/>
          </p:cNvPicPr>
          <p:nvPr>
            <p:ph sz="half" idx="2"/>
          </p:nvPr>
        </p:nvPicPr>
        <p:blipFill>
          <a:blip r:embed="rId3" cstate="print"/>
          <a:srcRect/>
          <a:stretch>
            <a:fillRect/>
          </a:stretch>
        </p:blipFill>
        <p:spPr bwMode="auto">
          <a:xfrm>
            <a:off x="3200400" y="4895746"/>
            <a:ext cx="3962400" cy="1962254"/>
          </a:xfrm>
          <a:prstGeom prst="rect">
            <a:avLst/>
          </a:prstGeom>
          <a:noFill/>
        </p:spPr>
      </p:pic>
      <p:pic>
        <p:nvPicPr>
          <p:cNvPr id="8" name="Picture 13" descr="Plant cell"/>
          <p:cNvPicPr>
            <a:picLocks noChangeAspect="1" noChangeArrowheads="1"/>
          </p:cNvPicPr>
          <p:nvPr/>
        </p:nvPicPr>
        <p:blipFill>
          <a:blip r:embed="rId4" cstate="print"/>
          <a:srcRect/>
          <a:stretch>
            <a:fillRect/>
          </a:stretch>
        </p:blipFill>
        <p:spPr bwMode="auto">
          <a:xfrm>
            <a:off x="1524000" y="1905000"/>
            <a:ext cx="3817948" cy="3365500"/>
          </a:xfrm>
          <a:prstGeom prst="rect">
            <a:avLst/>
          </a:prstGeom>
          <a:noFill/>
        </p:spPr>
      </p:pic>
      <p:sp>
        <p:nvSpPr>
          <p:cNvPr id="9" name="TextBox 8"/>
          <p:cNvSpPr txBox="1"/>
          <p:nvPr/>
        </p:nvSpPr>
        <p:spPr>
          <a:xfrm>
            <a:off x="7086600" y="5410201"/>
            <a:ext cx="3581400" cy="830997"/>
          </a:xfrm>
          <a:prstGeom prst="rect">
            <a:avLst/>
          </a:prstGeom>
          <a:noFill/>
        </p:spPr>
        <p:txBody>
          <a:bodyPr wrap="square" rtlCol="0">
            <a:spAutoFit/>
          </a:bodyPr>
          <a:lstStyle/>
          <a:p>
            <a:r>
              <a:rPr lang="en-US" sz="2400" dirty="0"/>
              <a:t>Show Photosynthesis video</a:t>
            </a:r>
          </a:p>
          <a:p>
            <a:r>
              <a:rPr lang="en-US" sz="2400" dirty="0"/>
              <a:t>Osmosis AXES</a:t>
            </a:r>
          </a:p>
        </p:txBody>
      </p:sp>
    </p:spTree>
    <p:extLst>
      <p:ext uri="{BB962C8B-B14F-4D97-AF65-F5344CB8AC3E}">
        <p14:creationId xmlns:p14="http://schemas.microsoft.com/office/powerpoint/2010/main" val="1225938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#1 Chloroplast - </a:t>
            </a:r>
            <a:r>
              <a:rPr lang="en-US" dirty="0" smtClean="0">
                <a:hlinkClick r:id="rId2"/>
              </a:rPr>
              <a:t>Photosynthesis</a:t>
            </a:r>
            <a:endParaRPr lang="en-US" dirty="0"/>
          </a:p>
        </p:txBody>
      </p:sp>
      <p:pic>
        <p:nvPicPr>
          <p:cNvPr id="4" name="Picture 12" descr="RST-09"/>
          <p:cNvPicPr>
            <a:picLocks noGrp="1" noChangeAspect="1" noChangeArrowheads="1"/>
          </p:cNvPicPr>
          <p:nvPr>
            <p:ph idx="1"/>
          </p:nvPr>
        </p:nvPicPr>
        <p:blipFill>
          <a:blip r:embed="rId3" cstate="print"/>
          <a:srcRect/>
          <a:stretch>
            <a:fillRect/>
          </a:stretch>
        </p:blipFill>
        <p:spPr bwMode="auto">
          <a:xfrm>
            <a:off x="2971800" y="838200"/>
            <a:ext cx="5995008" cy="3625108"/>
          </a:xfrm>
          <a:prstGeom prst="rect">
            <a:avLst/>
          </a:prstGeom>
          <a:noFill/>
        </p:spPr>
      </p:pic>
      <p:sp>
        <p:nvSpPr>
          <p:cNvPr id="5" name="TextBox 4"/>
          <p:cNvSpPr txBox="1"/>
          <p:nvPr/>
        </p:nvSpPr>
        <p:spPr>
          <a:xfrm>
            <a:off x="1524000" y="4495800"/>
            <a:ext cx="9144000" cy="1077218"/>
          </a:xfrm>
          <a:prstGeom prst="rect">
            <a:avLst/>
          </a:prstGeom>
          <a:noFill/>
        </p:spPr>
        <p:txBody>
          <a:bodyPr wrap="square" rtlCol="0">
            <a:spAutoFit/>
          </a:bodyPr>
          <a:lstStyle/>
          <a:p>
            <a:r>
              <a:rPr lang="en-US" sz="3200" dirty="0"/>
              <a:t>#2. 6CO</a:t>
            </a:r>
            <a:r>
              <a:rPr lang="en-US" sz="3200" baseline="-25000" dirty="0"/>
              <a:t>2</a:t>
            </a:r>
            <a:r>
              <a:rPr lang="en-US" sz="3200" dirty="0"/>
              <a:t> + 6H</a:t>
            </a:r>
            <a:r>
              <a:rPr lang="en-US" sz="3200" baseline="-25000" dirty="0"/>
              <a:t>2</a:t>
            </a:r>
            <a:r>
              <a:rPr lang="en-US" sz="3200" dirty="0"/>
              <a:t>0 --</a:t>
            </a:r>
            <a:r>
              <a:rPr lang="en-US" sz="3200" dirty="0">
                <a:sym typeface="Wingdings" pitchFamily="2" charset="2"/>
              </a:rPr>
              <a:t> 6O</a:t>
            </a:r>
            <a:r>
              <a:rPr lang="en-US" sz="3200" baseline="-25000" dirty="0">
                <a:sym typeface="Wingdings" pitchFamily="2" charset="2"/>
              </a:rPr>
              <a:t>2</a:t>
            </a:r>
            <a:r>
              <a:rPr lang="en-US" sz="3200" dirty="0">
                <a:sym typeface="Wingdings" pitchFamily="2" charset="2"/>
              </a:rPr>
              <a:t> + C</a:t>
            </a:r>
            <a:r>
              <a:rPr lang="en-US" sz="3200" baseline="-25000" dirty="0">
                <a:sym typeface="Wingdings" pitchFamily="2" charset="2"/>
              </a:rPr>
              <a:t>6</a:t>
            </a:r>
            <a:r>
              <a:rPr lang="en-US" sz="3200" dirty="0">
                <a:sym typeface="Wingdings" pitchFamily="2" charset="2"/>
              </a:rPr>
              <a:t>H</a:t>
            </a:r>
            <a:r>
              <a:rPr lang="en-US" sz="3200" baseline="-25000" dirty="0">
                <a:sym typeface="Wingdings" pitchFamily="2" charset="2"/>
              </a:rPr>
              <a:t>12</a:t>
            </a:r>
            <a:r>
              <a:rPr lang="en-US" sz="3200" dirty="0">
                <a:sym typeface="Wingdings" pitchFamily="2" charset="2"/>
              </a:rPr>
              <a:t>O</a:t>
            </a:r>
            <a:r>
              <a:rPr lang="en-US" sz="3200" baseline="-25000" dirty="0">
                <a:sym typeface="Wingdings" pitchFamily="2" charset="2"/>
              </a:rPr>
              <a:t>6</a:t>
            </a:r>
            <a:r>
              <a:rPr lang="en-US" sz="3200" dirty="0"/>
              <a:t> </a:t>
            </a:r>
          </a:p>
          <a:p>
            <a:r>
              <a:rPr lang="en-US" sz="3200" dirty="0"/>
              <a:t>#3. Reactants 			Products</a:t>
            </a:r>
          </a:p>
        </p:txBody>
      </p:sp>
    </p:spTree>
    <p:extLst>
      <p:ext uri="{BB962C8B-B14F-4D97-AF65-F5344CB8AC3E}">
        <p14:creationId xmlns:p14="http://schemas.microsoft.com/office/powerpoint/2010/main" val="194574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dirty="0" smtClean="0"/>
              <a:t>Reactants and Products : Making a cake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772400" y="2286000"/>
            <a:ext cx="2540000" cy="1905000"/>
          </a:xfrm>
          <a:prstGeom prst="rect">
            <a:avLst/>
          </a:prstGeom>
          <a:noFill/>
          <a:ln w="9525">
            <a:noFill/>
            <a:miter lim="800000"/>
            <a:headEnd/>
            <a:tailEnd/>
          </a:ln>
        </p:spPr>
      </p:pic>
      <p:pic>
        <p:nvPicPr>
          <p:cNvPr id="1028" name="Picture 4" descr="http://www.healthybirds.umd.edu/images/eggs.jpg"/>
          <p:cNvPicPr>
            <a:picLocks noChangeAspect="1" noChangeArrowheads="1"/>
          </p:cNvPicPr>
          <p:nvPr/>
        </p:nvPicPr>
        <p:blipFill>
          <a:blip r:embed="rId3" cstate="print"/>
          <a:srcRect/>
          <a:stretch>
            <a:fillRect/>
          </a:stretch>
        </p:blipFill>
        <p:spPr bwMode="auto">
          <a:xfrm>
            <a:off x="1905000" y="1600200"/>
            <a:ext cx="1447800" cy="964234"/>
          </a:xfrm>
          <a:prstGeom prst="rect">
            <a:avLst/>
          </a:prstGeom>
          <a:noFill/>
        </p:spPr>
      </p:pic>
      <p:pic>
        <p:nvPicPr>
          <p:cNvPr id="1030" name="Picture 6" descr="http://www.gourmetsleuth.com/images/maida-flour.jpg"/>
          <p:cNvPicPr>
            <a:picLocks noChangeAspect="1" noChangeArrowheads="1"/>
          </p:cNvPicPr>
          <p:nvPr/>
        </p:nvPicPr>
        <p:blipFill>
          <a:blip r:embed="rId4" cstate="print"/>
          <a:srcRect/>
          <a:stretch>
            <a:fillRect/>
          </a:stretch>
        </p:blipFill>
        <p:spPr bwMode="auto">
          <a:xfrm>
            <a:off x="2133600" y="2667000"/>
            <a:ext cx="1066800" cy="1251712"/>
          </a:xfrm>
          <a:prstGeom prst="rect">
            <a:avLst/>
          </a:prstGeom>
          <a:noFill/>
        </p:spPr>
      </p:pic>
      <p:pic>
        <p:nvPicPr>
          <p:cNvPr id="1032" name="Picture 8" descr="http://www.etftrends.com/wp-content/uploads/2010/07/sugar.jpg"/>
          <p:cNvPicPr>
            <a:picLocks noChangeAspect="1" noChangeArrowheads="1"/>
          </p:cNvPicPr>
          <p:nvPr/>
        </p:nvPicPr>
        <p:blipFill>
          <a:blip r:embed="rId5" cstate="print"/>
          <a:srcRect/>
          <a:stretch>
            <a:fillRect/>
          </a:stretch>
        </p:blipFill>
        <p:spPr bwMode="auto">
          <a:xfrm>
            <a:off x="2057400" y="3838135"/>
            <a:ext cx="1066800" cy="842499"/>
          </a:xfrm>
          <a:prstGeom prst="rect">
            <a:avLst/>
          </a:prstGeom>
          <a:noFill/>
        </p:spPr>
      </p:pic>
      <p:pic>
        <p:nvPicPr>
          <p:cNvPr id="1034" name="Picture 10" descr="http://www.chicagoreader.com/images/blogimages/2010/01/13/1263409299-milk.jpg"/>
          <p:cNvPicPr>
            <a:picLocks noChangeAspect="1" noChangeArrowheads="1"/>
          </p:cNvPicPr>
          <p:nvPr/>
        </p:nvPicPr>
        <p:blipFill>
          <a:blip r:embed="rId6" cstate="print"/>
          <a:srcRect/>
          <a:stretch>
            <a:fillRect/>
          </a:stretch>
        </p:blipFill>
        <p:spPr bwMode="auto">
          <a:xfrm>
            <a:off x="1981200" y="4905376"/>
            <a:ext cx="1426074" cy="1952625"/>
          </a:xfrm>
          <a:prstGeom prst="rect">
            <a:avLst/>
          </a:prstGeom>
          <a:noFill/>
        </p:spPr>
      </p:pic>
      <p:sp>
        <p:nvSpPr>
          <p:cNvPr id="12" name="Rectangle 11"/>
          <p:cNvSpPr/>
          <p:nvPr/>
        </p:nvSpPr>
        <p:spPr>
          <a:xfrm>
            <a:off x="2057401" y="1143001"/>
            <a:ext cx="1405321" cy="461665"/>
          </a:xfrm>
          <a:prstGeom prst="rect">
            <a:avLst/>
          </a:prstGeom>
        </p:spPr>
        <p:txBody>
          <a:bodyPr wrap="none">
            <a:spAutoFit/>
          </a:bodyPr>
          <a:lstStyle/>
          <a:p>
            <a:r>
              <a:rPr lang="en-US" sz="2400" dirty="0"/>
              <a:t>Reactants</a:t>
            </a:r>
          </a:p>
        </p:txBody>
      </p:sp>
      <p:sp>
        <p:nvSpPr>
          <p:cNvPr id="13" name="Rectangle 12"/>
          <p:cNvSpPr/>
          <p:nvPr/>
        </p:nvSpPr>
        <p:spPr>
          <a:xfrm>
            <a:off x="8382001" y="1143001"/>
            <a:ext cx="1163973" cy="461665"/>
          </a:xfrm>
          <a:prstGeom prst="rect">
            <a:avLst/>
          </a:prstGeom>
        </p:spPr>
        <p:txBody>
          <a:bodyPr wrap="none">
            <a:spAutoFit/>
          </a:bodyPr>
          <a:lstStyle/>
          <a:p>
            <a:r>
              <a:rPr lang="en-US" sz="2400" dirty="0"/>
              <a:t>Product</a:t>
            </a:r>
          </a:p>
        </p:txBody>
      </p:sp>
      <p:pic>
        <p:nvPicPr>
          <p:cNvPr id="1036" name="Picture 12" descr="http://www.appliancist.com/viking-combi-steam-oven-vcso244.jpg"/>
          <p:cNvPicPr>
            <a:picLocks noChangeAspect="1" noChangeArrowheads="1"/>
          </p:cNvPicPr>
          <p:nvPr/>
        </p:nvPicPr>
        <p:blipFill>
          <a:blip r:embed="rId7" cstate="print"/>
          <a:srcRect/>
          <a:stretch>
            <a:fillRect/>
          </a:stretch>
        </p:blipFill>
        <p:spPr bwMode="auto">
          <a:xfrm>
            <a:off x="4114800" y="2362201"/>
            <a:ext cx="2939620" cy="2181225"/>
          </a:xfrm>
          <a:prstGeom prst="rect">
            <a:avLst/>
          </a:prstGeom>
          <a:noFill/>
        </p:spPr>
      </p:pic>
      <p:sp>
        <p:nvSpPr>
          <p:cNvPr id="15" name="Rectangle 14"/>
          <p:cNvSpPr/>
          <p:nvPr/>
        </p:nvSpPr>
        <p:spPr>
          <a:xfrm>
            <a:off x="4876800" y="1143001"/>
            <a:ext cx="1165512" cy="461665"/>
          </a:xfrm>
          <a:prstGeom prst="rect">
            <a:avLst/>
          </a:prstGeom>
        </p:spPr>
        <p:txBody>
          <a:bodyPr wrap="none">
            <a:spAutoFit/>
          </a:bodyPr>
          <a:lstStyle/>
          <a:p>
            <a:r>
              <a:rPr lang="en-US" sz="2400" dirty="0"/>
              <a:t>Catalyst</a:t>
            </a:r>
          </a:p>
        </p:txBody>
      </p:sp>
      <p:sp>
        <p:nvSpPr>
          <p:cNvPr id="16" name="Notched Right Arrow 15"/>
          <p:cNvSpPr/>
          <p:nvPr/>
        </p:nvSpPr>
        <p:spPr>
          <a:xfrm>
            <a:off x="3276600" y="2971800"/>
            <a:ext cx="6858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otched Right Arrow 16"/>
          <p:cNvSpPr/>
          <p:nvPr/>
        </p:nvSpPr>
        <p:spPr>
          <a:xfrm>
            <a:off x="7086601" y="3124200"/>
            <a:ext cx="600075" cy="533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343401"/>
            <a:ext cx="2286000" cy="461665"/>
          </a:xfrm>
          <a:prstGeom prst="rect">
            <a:avLst/>
          </a:prstGeom>
        </p:spPr>
        <p:txBody>
          <a:bodyPr wrap="square">
            <a:spAutoFit/>
          </a:bodyPr>
          <a:lstStyle/>
          <a:p>
            <a:r>
              <a:rPr lang="en-US" sz="2400" dirty="0"/>
              <a:t>Angelica’s cake!</a:t>
            </a:r>
          </a:p>
        </p:txBody>
      </p:sp>
    </p:spTree>
    <p:extLst>
      <p:ext uri="{BB962C8B-B14F-4D97-AF65-F5344CB8AC3E}">
        <p14:creationId xmlns:p14="http://schemas.microsoft.com/office/powerpoint/2010/main" val="13113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animBg="1"/>
      <p:bldP spid="17" grpId="0" animBg="1"/>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smtClean="0"/>
              <a:t/>
            </a:r>
            <a:br>
              <a:rPr lang="en-US" dirty="0" smtClean="0"/>
            </a:br>
            <a:r>
              <a:rPr lang="en-US" dirty="0" smtClean="0"/>
              <a:t/>
            </a:r>
            <a:br>
              <a:rPr lang="en-US" dirty="0" smtClean="0"/>
            </a:br>
            <a:r>
              <a:rPr lang="en-US" sz="3100" dirty="0"/>
              <a:t>Making of Carbohydrates &amp; Cellular Respiration </a:t>
            </a:r>
            <a:r>
              <a:rPr lang="en-US" sz="3100" dirty="0" smtClean="0"/>
              <a:t>p.51NB</a:t>
            </a:r>
            <a:r>
              <a:rPr lang="en-US" sz="3100" dirty="0"/>
              <a:t/>
            </a:r>
            <a:br>
              <a:rPr lang="en-US" sz="3100" dirty="0"/>
            </a:br>
            <a:r>
              <a:rPr lang="en-US" sz="3100" dirty="0"/>
              <a:t>Working with three other students:</a:t>
            </a:r>
            <a:br>
              <a:rPr lang="en-US" sz="3100" dirty="0"/>
            </a:br>
            <a:r>
              <a:rPr lang="en-US" sz="3100" dirty="0"/>
              <a:t>answer questions 1 – 3.   Each students gets to have a job.</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524000" y="1295401"/>
            <a:ext cx="9144000" cy="5287963"/>
          </a:xfrm>
        </p:spPr>
        <p:txBody>
          <a:bodyPr/>
          <a:lstStyle/>
          <a:p>
            <a:pPr>
              <a:buNone/>
            </a:pPr>
            <a:r>
              <a:rPr lang="en-US" u="sng" dirty="0" smtClean="0">
                <a:solidFill>
                  <a:schemeClr val="accent3">
                    <a:lumMod val="50000"/>
                  </a:schemeClr>
                </a:solidFill>
                <a:effectLst>
                  <a:outerShdw blurRad="38100" dist="38100" dir="2700000" algn="tl">
                    <a:srgbClr val="000000">
                      <a:alpha val="43137"/>
                    </a:srgbClr>
                  </a:outerShdw>
                </a:effectLst>
                <a:hlinkClick r:id="rId2"/>
              </a:rPr>
              <a:t>Photosynthesis</a:t>
            </a:r>
            <a:endParaRPr lang="en-US" u="sng" dirty="0" smtClean="0">
              <a:solidFill>
                <a:schemeClr val="accent3">
                  <a:lumMod val="50000"/>
                </a:schemeClr>
              </a:solidFill>
              <a:effectLst>
                <a:outerShdw blurRad="38100" dist="38100" dir="2700000" algn="tl">
                  <a:srgbClr val="000000">
                    <a:alpha val="43137"/>
                  </a:srgbClr>
                </a:outerShdw>
              </a:effectLst>
            </a:endParaRPr>
          </a:p>
          <a:p>
            <a:pPr>
              <a:buNone/>
            </a:pPr>
            <a:r>
              <a:rPr lang="en-US" dirty="0" smtClean="0"/>
              <a:t>6 C</a:t>
            </a:r>
            <a:r>
              <a:rPr lang="en-US" dirty="0" smtClean="0">
                <a:solidFill>
                  <a:srgbClr val="FF0000"/>
                </a:solidFill>
              </a:rPr>
              <a:t>O</a:t>
            </a:r>
            <a:r>
              <a:rPr lang="en-US" baseline="-25000" dirty="0" smtClean="0"/>
              <a:t>2 </a:t>
            </a:r>
            <a:r>
              <a:rPr lang="en-US" dirty="0" smtClean="0"/>
              <a:t>+ 6 </a:t>
            </a:r>
            <a:r>
              <a:rPr lang="en-US" dirty="0" smtClean="0">
                <a:solidFill>
                  <a:schemeClr val="bg1"/>
                </a:solidFill>
              </a:rPr>
              <a:t>H</a:t>
            </a:r>
            <a:r>
              <a:rPr lang="en-US" baseline="-25000" dirty="0" smtClean="0"/>
              <a:t>2</a:t>
            </a:r>
            <a:r>
              <a:rPr lang="en-US" dirty="0" smtClean="0">
                <a:solidFill>
                  <a:srgbClr val="FF0000"/>
                </a:solidFill>
              </a:rPr>
              <a:t>O</a:t>
            </a:r>
            <a:r>
              <a:rPr lang="en-US" dirty="0" smtClean="0"/>
              <a:t> -&gt; C</a:t>
            </a:r>
            <a:r>
              <a:rPr lang="en-US" baseline="-25000" dirty="0" smtClean="0"/>
              <a:t>6</a:t>
            </a:r>
            <a:r>
              <a:rPr lang="en-US" dirty="0" smtClean="0">
                <a:solidFill>
                  <a:schemeClr val="bg1"/>
                </a:solidFill>
              </a:rPr>
              <a:t>H</a:t>
            </a:r>
            <a:r>
              <a:rPr lang="en-US" baseline="-25000" dirty="0" smtClean="0"/>
              <a:t>12</a:t>
            </a:r>
            <a:r>
              <a:rPr lang="en-US" dirty="0" smtClean="0">
                <a:solidFill>
                  <a:srgbClr val="FF0000"/>
                </a:solidFill>
              </a:rPr>
              <a:t>O</a:t>
            </a:r>
            <a:r>
              <a:rPr lang="en-US" baseline="-25000" dirty="0" smtClean="0"/>
              <a:t>6</a:t>
            </a:r>
            <a:r>
              <a:rPr lang="en-US" dirty="0" smtClean="0"/>
              <a:t> + 6 </a:t>
            </a:r>
            <a:r>
              <a:rPr lang="en-US" dirty="0" smtClean="0">
                <a:solidFill>
                  <a:srgbClr val="FF0000"/>
                </a:solidFill>
              </a:rPr>
              <a:t>O</a:t>
            </a:r>
            <a:r>
              <a:rPr lang="en-US" baseline="-25000" dirty="0" smtClean="0"/>
              <a:t>2</a:t>
            </a:r>
          </a:p>
          <a:p>
            <a:r>
              <a:rPr lang="en-US" dirty="0" smtClean="0">
                <a:solidFill>
                  <a:schemeClr val="bg1"/>
                </a:solidFill>
              </a:rPr>
              <a:t>Hydrogen</a:t>
            </a:r>
          </a:p>
          <a:p>
            <a:r>
              <a:rPr lang="en-US" dirty="0" smtClean="0"/>
              <a:t>Carbon </a:t>
            </a:r>
          </a:p>
          <a:p>
            <a:r>
              <a:rPr lang="en-US" dirty="0" smtClean="0">
                <a:solidFill>
                  <a:srgbClr val="FF0000"/>
                </a:solidFill>
              </a:rPr>
              <a:t>Oxygen</a:t>
            </a:r>
          </a:p>
          <a:p>
            <a:pPr>
              <a:buNone/>
            </a:pPr>
            <a:r>
              <a:rPr lang="en-US" u="sng" dirty="0" smtClean="0">
                <a:solidFill>
                  <a:srgbClr val="C00000"/>
                </a:solidFill>
                <a:effectLst>
                  <a:outerShdw blurRad="38100" dist="38100" dir="2700000" algn="tl">
                    <a:srgbClr val="000000">
                      <a:alpha val="43137"/>
                    </a:srgbClr>
                  </a:outerShdw>
                </a:effectLst>
                <a:hlinkClick r:id="rId3"/>
              </a:rPr>
              <a:t>Cellular Respiration</a:t>
            </a:r>
            <a:endParaRPr lang="en-US" u="sng" dirty="0" smtClean="0">
              <a:solidFill>
                <a:srgbClr val="C00000"/>
              </a:solidFill>
              <a:effectLst>
                <a:outerShdw blurRad="38100" dist="38100" dir="2700000" algn="tl">
                  <a:srgbClr val="000000">
                    <a:alpha val="43137"/>
                  </a:srgbClr>
                </a:outerShdw>
              </a:effectLst>
            </a:endParaRPr>
          </a:p>
          <a:p>
            <a:pPr>
              <a:buNone/>
            </a:pPr>
            <a:r>
              <a:rPr lang="en-US" dirty="0" smtClean="0"/>
              <a:t>C</a:t>
            </a:r>
            <a:r>
              <a:rPr lang="en-US" baseline="-25000" dirty="0" smtClean="0"/>
              <a:t>6</a:t>
            </a:r>
            <a:r>
              <a:rPr lang="en-US" dirty="0" smtClean="0">
                <a:solidFill>
                  <a:schemeClr val="bg1"/>
                </a:solidFill>
              </a:rPr>
              <a:t>H</a:t>
            </a:r>
            <a:r>
              <a:rPr lang="en-US" baseline="-25000" dirty="0" smtClean="0"/>
              <a:t>12</a:t>
            </a:r>
            <a:r>
              <a:rPr lang="en-US" dirty="0" smtClean="0">
                <a:solidFill>
                  <a:srgbClr val="FF0000"/>
                </a:solidFill>
              </a:rPr>
              <a:t>O</a:t>
            </a:r>
            <a:r>
              <a:rPr lang="en-US" baseline="-25000" dirty="0" smtClean="0"/>
              <a:t>6</a:t>
            </a:r>
            <a:r>
              <a:rPr lang="en-US" dirty="0" smtClean="0"/>
              <a:t> + 6 </a:t>
            </a:r>
            <a:r>
              <a:rPr lang="en-US" dirty="0" smtClean="0">
                <a:solidFill>
                  <a:srgbClr val="FF0000"/>
                </a:solidFill>
              </a:rPr>
              <a:t>O</a:t>
            </a:r>
            <a:r>
              <a:rPr lang="en-US" baseline="-25000" dirty="0" smtClean="0"/>
              <a:t>2 </a:t>
            </a:r>
            <a:r>
              <a:rPr lang="en-US" dirty="0" smtClean="0"/>
              <a:t>-&gt;</a:t>
            </a:r>
            <a:r>
              <a:rPr lang="en-US" baseline="-25000" dirty="0" smtClean="0"/>
              <a:t> </a:t>
            </a:r>
            <a:r>
              <a:rPr lang="en-US" dirty="0" smtClean="0"/>
              <a:t>6 C</a:t>
            </a:r>
            <a:r>
              <a:rPr lang="en-US" dirty="0" smtClean="0">
                <a:solidFill>
                  <a:srgbClr val="FF0000"/>
                </a:solidFill>
              </a:rPr>
              <a:t>O</a:t>
            </a:r>
            <a:r>
              <a:rPr lang="en-US" baseline="-25000" dirty="0" smtClean="0"/>
              <a:t>2 </a:t>
            </a:r>
            <a:r>
              <a:rPr lang="en-US" dirty="0" smtClean="0"/>
              <a:t>+ 6 </a:t>
            </a:r>
            <a:r>
              <a:rPr lang="en-US" dirty="0" smtClean="0">
                <a:solidFill>
                  <a:schemeClr val="bg1"/>
                </a:solidFill>
              </a:rPr>
              <a:t>H</a:t>
            </a:r>
            <a:r>
              <a:rPr lang="en-US" baseline="-25000" dirty="0" smtClean="0"/>
              <a:t>2</a:t>
            </a:r>
            <a:r>
              <a:rPr lang="en-US" dirty="0" smtClean="0">
                <a:solidFill>
                  <a:srgbClr val="FF0000"/>
                </a:solidFill>
              </a:rPr>
              <a:t>O</a:t>
            </a:r>
            <a:r>
              <a:rPr lang="en-US" dirty="0" smtClean="0"/>
              <a:t> + 36 ATP + Heat</a:t>
            </a:r>
          </a:p>
          <a:p>
            <a:pPr>
              <a:buNone/>
            </a:pPr>
            <a:r>
              <a:rPr lang="en-US" dirty="0" smtClean="0"/>
              <a:t>Disassemble your Glucose &amp; O</a:t>
            </a:r>
            <a:r>
              <a:rPr lang="en-US" baseline="-25000" dirty="0" smtClean="0"/>
              <a:t>2</a:t>
            </a:r>
            <a:r>
              <a:rPr lang="en-US" dirty="0" smtClean="0"/>
              <a:t> to the proper carts.</a:t>
            </a:r>
            <a:endParaRPr lang="en-US" dirty="0"/>
          </a:p>
        </p:txBody>
      </p:sp>
      <p:sp>
        <p:nvSpPr>
          <p:cNvPr id="4" name="TextBox 3"/>
          <p:cNvSpPr txBox="1"/>
          <p:nvPr/>
        </p:nvSpPr>
        <p:spPr>
          <a:xfrm>
            <a:off x="4923183" y="2156792"/>
            <a:ext cx="5334000" cy="2308324"/>
          </a:xfrm>
          <a:prstGeom prst="rect">
            <a:avLst/>
          </a:prstGeom>
          <a:noFill/>
        </p:spPr>
        <p:txBody>
          <a:bodyPr wrap="square" rtlCol="0">
            <a:spAutoFit/>
          </a:bodyPr>
          <a:lstStyle/>
          <a:p>
            <a:r>
              <a:rPr lang="en-US" sz="2400" u="sng" dirty="0">
                <a:solidFill>
                  <a:schemeClr val="tx2"/>
                </a:solidFill>
              </a:rPr>
              <a:t>1 Roots</a:t>
            </a:r>
            <a:r>
              <a:rPr lang="en-US" sz="2400" u="sng" dirty="0"/>
              <a:t> </a:t>
            </a:r>
            <a:r>
              <a:rPr lang="en-US" sz="2400" dirty="0"/>
              <a:t>– collect 6 </a:t>
            </a:r>
            <a:r>
              <a:rPr lang="en-US" sz="2400" dirty="0">
                <a:solidFill>
                  <a:schemeClr val="bg1"/>
                </a:solidFill>
              </a:rPr>
              <a:t>H</a:t>
            </a:r>
            <a:r>
              <a:rPr lang="en-US" sz="2400" baseline="-25000" dirty="0"/>
              <a:t>2</a:t>
            </a:r>
            <a:r>
              <a:rPr lang="en-US" sz="2400" dirty="0">
                <a:solidFill>
                  <a:srgbClr val="FF0000"/>
                </a:solidFill>
              </a:rPr>
              <a:t>O</a:t>
            </a:r>
            <a:endParaRPr lang="en-US" sz="2400" dirty="0"/>
          </a:p>
          <a:p>
            <a:r>
              <a:rPr lang="en-US" sz="2400" u="sng" dirty="0"/>
              <a:t>2 Stomata </a:t>
            </a:r>
            <a:r>
              <a:rPr lang="en-US" sz="2400" dirty="0"/>
              <a:t>– Collect  6 C</a:t>
            </a:r>
            <a:r>
              <a:rPr lang="en-US" sz="2400" dirty="0">
                <a:solidFill>
                  <a:srgbClr val="FF0000"/>
                </a:solidFill>
              </a:rPr>
              <a:t>O</a:t>
            </a:r>
            <a:r>
              <a:rPr lang="en-US" sz="2400" baseline="-25000" dirty="0"/>
              <a:t>2</a:t>
            </a:r>
            <a:endParaRPr lang="en-US" sz="2400" dirty="0"/>
          </a:p>
          <a:p>
            <a:r>
              <a:rPr lang="en-US" sz="2400" u="sng" dirty="0">
                <a:solidFill>
                  <a:schemeClr val="accent3">
                    <a:lumMod val="50000"/>
                  </a:schemeClr>
                </a:solidFill>
              </a:rPr>
              <a:t>3 Chloroplasts</a:t>
            </a:r>
            <a:r>
              <a:rPr lang="en-US" sz="2400" u="sng" dirty="0"/>
              <a:t> </a:t>
            </a:r>
            <a:r>
              <a:rPr lang="en-US" sz="2400" dirty="0"/>
              <a:t>– collect 6 light energy convert to chemical energy</a:t>
            </a:r>
          </a:p>
          <a:p>
            <a:r>
              <a:rPr lang="en-US" sz="2400" u="sng" dirty="0"/>
              <a:t>4 Product of Photosynthesis</a:t>
            </a:r>
            <a:r>
              <a:rPr lang="en-US" sz="2400" dirty="0"/>
              <a:t>- make Glucose &amp; 6 O2</a:t>
            </a:r>
          </a:p>
        </p:txBody>
      </p:sp>
      <p:pic>
        <p:nvPicPr>
          <p:cNvPr id="54274" name="Picture 2" descr="http://www.plantscafe.net/media/files/enex09_MG_Experiments_M9_Stomata_LM_of_Rhoeo.jpg">
            <a:hlinkClick r:id="rId4"/>
          </p:cNvPr>
          <p:cNvPicPr>
            <a:picLocks noChangeAspect="1" noChangeArrowheads="1"/>
          </p:cNvPicPr>
          <p:nvPr/>
        </p:nvPicPr>
        <p:blipFill>
          <a:blip r:embed="rId5" cstate="print"/>
          <a:srcRect/>
          <a:stretch>
            <a:fillRect/>
          </a:stretch>
        </p:blipFill>
        <p:spPr bwMode="auto">
          <a:xfrm>
            <a:off x="8379286" y="1219200"/>
            <a:ext cx="2288715" cy="1457324"/>
          </a:xfrm>
          <a:prstGeom prst="rect">
            <a:avLst/>
          </a:prstGeom>
          <a:noFill/>
        </p:spPr>
      </p:pic>
    </p:spTree>
    <p:extLst>
      <p:ext uri="{BB962C8B-B14F-4D97-AF65-F5344CB8AC3E}">
        <p14:creationId xmlns:p14="http://schemas.microsoft.com/office/powerpoint/2010/main" val="1066692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Endothermic Reaction - Photosynthesis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t3.gstatic.com/images?q=tbn:ANd9GcRm3IgLORcspe3l0_DGKvY0aFX2qUosXH91IkdpoPSel4cM7I5_:www.kentchemistry.com/images/links/Kinetics/endothermic_plain.gif">
            <a:hlinkClick r:id="rId2"/>
          </p:cNvPr>
          <p:cNvPicPr>
            <a:picLocks noChangeAspect="1" noChangeArrowheads="1"/>
          </p:cNvPicPr>
          <p:nvPr/>
        </p:nvPicPr>
        <p:blipFill>
          <a:blip r:embed="rId3" cstate="print"/>
          <a:srcRect/>
          <a:stretch>
            <a:fillRect/>
          </a:stretch>
        </p:blipFill>
        <p:spPr bwMode="auto">
          <a:xfrm>
            <a:off x="2057400" y="1574800"/>
            <a:ext cx="6553200" cy="4368800"/>
          </a:xfrm>
          <a:prstGeom prst="rect">
            <a:avLst/>
          </a:prstGeom>
          <a:noFill/>
        </p:spPr>
      </p:pic>
    </p:spTree>
    <p:extLst>
      <p:ext uri="{BB962C8B-B14F-4D97-AF65-F5344CB8AC3E}">
        <p14:creationId xmlns:p14="http://schemas.microsoft.com/office/powerpoint/2010/main" val="1157866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Exothermic Reaction – Yeast + Hydrogen Peroxide</a:t>
            </a:r>
            <a:br>
              <a:rPr lang="en-US" dirty="0" smtClean="0"/>
            </a:br>
            <a:r>
              <a:rPr lang="en-US" dirty="0" smtClean="0"/>
              <a:t>Cellular Respiration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2050" name="Picture 2" descr="http://t0.gstatic.com/images?q=tbn:ANd9GcQLdoB2hseSRKIWgEwY2LLovG8twRxCssBcDRQKpX7AYqMJiACYIQ:www.gcsescience.com/Energy-Diagram-Exothermic.gif">
            <a:hlinkClick r:id="rId2"/>
          </p:cNvPr>
          <p:cNvPicPr>
            <a:picLocks noChangeAspect="1" noChangeArrowheads="1"/>
          </p:cNvPicPr>
          <p:nvPr/>
        </p:nvPicPr>
        <p:blipFill>
          <a:blip r:embed="rId3" cstate="print"/>
          <a:srcRect/>
          <a:stretch>
            <a:fillRect/>
          </a:stretch>
        </p:blipFill>
        <p:spPr bwMode="auto">
          <a:xfrm>
            <a:off x="1676400" y="2073627"/>
            <a:ext cx="7086600" cy="4155725"/>
          </a:xfrm>
          <a:prstGeom prst="rect">
            <a:avLst/>
          </a:prstGeom>
          <a:noFill/>
        </p:spPr>
      </p:pic>
    </p:spTree>
    <p:extLst>
      <p:ext uri="{BB962C8B-B14F-4D97-AF65-F5344CB8AC3E}">
        <p14:creationId xmlns:p14="http://schemas.microsoft.com/office/powerpoint/2010/main" val="4185086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rmAutofit/>
          </a:bodyPr>
          <a:lstStyle/>
          <a:p>
            <a:r>
              <a:rPr lang="en-US" sz="2400" dirty="0" smtClean="0"/>
              <a:t>  </a:t>
            </a:r>
            <a:r>
              <a:rPr lang="en-US" sz="2400" dirty="0" smtClean="0"/>
              <a:t>3/3  Light-Dependent </a:t>
            </a:r>
            <a:r>
              <a:rPr lang="en-US" sz="2400" dirty="0"/>
              <a:t>&amp; Light-Independent Reactions CH 9.2</a:t>
            </a:r>
            <a:br>
              <a:rPr lang="en-US" sz="2400" dirty="0"/>
            </a:br>
            <a:r>
              <a:rPr lang="en-US" sz="2400" dirty="0"/>
              <a:t>Obj.  TSW demonstrate how light energy is captured by chloroplasts and converted to chemical energy (glucose) from CO</a:t>
            </a:r>
            <a:r>
              <a:rPr lang="en-US" sz="2400" baseline="-25000" dirty="0"/>
              <a:t>2</a:t>
            </a:r>
            <a:r>
              <a:rPr lang="en-US" sz="2400" dirty="0"/>
              <a:t>  and H</a:t>
            </a:r>
            <a:r>
              <a:rPr lang="en-US" sz="2400" baseline="-25000" dirty="0"/>
              <a:t>2</a:t>
            </a:r>
            <a:r>
              <a:rPr lang="en-US" sz="2400" dirty="0"/>
              <a:t>0 by doing a flow chart. </a:t>
            </a:r>
            <a:r>
              <a:rPr lang="en-US" sz="2400" dirty="0" smtClean="0"/>
              <a:t>58 </a:t>
            </a:r>
            <a:r>
              <a:rPr lang="en-US" sz="2400" dirty="0"/>
              <a:t>NB</a:t>
            </a:r>
          </a:p>
        </p:txBody>
      </p:sp>
      <p:sp>
        <p:nvSpPr>
          <p:cNvPr id="3" name="Text Placeholder 2"/>
          <p:cNvSpPr>
            <a:spLocks noGrp="1"/>
          </p:cNvSpPr>
          <p:nvPr>
            <p:ph type="body" idx="1"/>
          </p:nvPr>
        </p:nvSpPr>
        <p:spPr/>
        <p:txBody>
          <a:bodyPr/>
          <a:lstStyle/>
          <a:p>
            <a:r>
              <a:rPr lang="en-US" dirty="0" smtClean="0">
                <a:hlinkClick r:id="rId2" action="ppaction://hlinkfile"/>
              </a:rPr>
              <a:t>Cellsalive.com</a:t>
            </a:r>
            <a:endParaRPr lang="en-US" dirty="0" smtClean="0"/>
          </a:p>
          <a:p>
            <a:endParaRPr lang="en-US" dirty="0"/>
          </a:p>
        </p:txBody>
      </p:sp>
      <p:sp>
        <p:nvSpPr>
          <p:cNvPr id="6" name="Content Placeholder 5"/>
          <p:cNvSpPr>
            <a:spLocks noGrp="1"/>
          </p:cNvSpPr>
          <p:nvPr>
            <p:ph sz="quarter" idx="4"/>
          </p:nvPr>
        </p:nvSpPr>
        <p:spPr>
          <a:xfrm>
            <a:off x="6019800" y="1535114"/>
            <a:ext cx="6172200" cy="4637087"/>
          </a:xfrm>
        </p:spPr>
        <p:txBody>
          <a:bodyPr>
            <a:normAutofit/>
          </a:bodyPr>
          <a:lstStyle/>
          <a:p>
            <a:pPr marL="457200" indent="-457200">
              <a:buFont typeface="+mj-lt"/>
              <a:buAutoNum type="arabicPeriod"/>
            </a:pPr>
            <a:r>
              <a:rPr lang="en-US" dirty="0" smtClean="0"/>
              <a:t>Why is </a:t>
            </a:r>
            <a:r>
              <a:rPr lang="en-US" b="1" dirty="0" smtClean="0"/>
              <a:t>Photolysis</a:t>
            </a:r>
            <a:r>
              <a:rPr lang="en-US" dirty="0" smtClean="0"/>
              <a:t> important?</a:t>
            </a:r>
          </a:p>
          <a:p>
            <a:pPr marL="457200" indent="-457200">
              <a:buFont typeface="+mj-lt"/>
              <a:buAutoNum type="arabicPeriod"/>
            </a:pPr>
            <a:r>
              <a:rPr lang="en-US" dirty="0" smtClean="0"/>
              <a:t>Compare and Contrast </a:t>
            </a:r>
            <a:r>
              <a:rPr lang="en-US" b="1" dirty="0" smtClean="0"/>
              <a:t>Light Dependent </a:t>
            </a:r>
            <a:r>
              <a:rPr lang="en-US" dirty="0" smtClean="0"/>
              <a:t>reactions and </a:t>
            </a:r>
            <a:r>
              <a:rPr lang="en-US" b="1" dirty="0" smtClean="0"/>
              <a:t>Light Independent </a:t>
            </a:r>
            <a:r>
              <a:rPr lang="en-US" dirty="0" smtClean="0"/>
              <a:t>reactions.</a:t>
            </a:r>
          </a:p>
          <a:p>
            <a:pPr marL="457200" indent="-457200">
              <a:buFont typeface="+mj-lt"/>
              <a:buAutoNum type="arabicPeriod"/>
            </a:pPr>
            <a:r>
              <a:rPr lang="en-US" dirty="0" smtClean="0"/>
              <a:t>Where does the </a:t>
            </a:r>
            <a:r>
              <a:rPr lang="en-US" b="1" dirty="0" smtClean="0"/>
              <a:t>Calvin Cycle </a:t>
            </a:r>
            <a:r>
              <a:rPr lang="en-US" dirty="0" smtClean="0"/>
              <a:t>happen in the cell and what does it produce?</a:t>
            </a:r>
          </a:p>
          <a:p>
            <a:pPr marL="457200" indent="-457200">
              <a:buNone/>
            </a:pPr>
            <a:r>
              <a:rPr lang="en-US" b="1" dirty="0" smtClean="0"/>
              <a:t>Study guide is due </a:t>
            </a:r>
            <a:r>
              <a:rPr lang="en-US" b="1" dirty="0" smtClean="0"/>
              <a:t>today</a:t>
            </a:r>
            <a:r>
              <a:rPr lang="en-US" b="1" dirty="0" smtClean="0"/>
              <a:t>! </a:t>
            </a:r>
            <a:r>
              <a:rPr lang="en-US" b="1" dirty="0" smtClean="0"/>
              <a:t>P. </a:t>
            </a:r>
            <a:r>
              <a:rPr lang="en-US" b="1" smtClean="0"/>
              <a:t>59NB</a:t>
            </a:r>
            <a:endParaRPr lang="en-US" b="1" dirty="0" smtClean="0"/>
          </a:p>
          <a:p>
            <a:pPr marL="457200" indent="-457200">
              <a:buNone/>
            </a:pPr>
            <a:r>
              <a:rPr lang="en-US" b="1" dirty="0" smtClean="0"/>
              <a:t>Read CH 6.3, 7, 8.1 &amp; 9</a:t>
            </a:r>
          </a:p>
          <a:p>
            <a:pPr marL="457200" indent="-457200">
              <a:buNone/>
            </a:pPr>
            <a:r>
              <a:rPr lang="en-US" b="1" dirty="0" smtClean="0"/>
              <a:t>Show Videos</a:t>
            </a:r>
            <a:endParaRPr lang="en-US" b="1" dirty="0"/>
          </a:p>
        </p:txBody>
      </p:sp>
      <p:pic>
        <p:nvPicPr>
          <p:cNvPr id="7" name="Picture 12" descr="RST-09"/>
          <p:cNvPicPr>
            <a:picLocks noGrp="1" noChangeAspect="1" noChangeArrowheads="1"/>
          </p:cNvPicPr>
          <p:nvPr>
            <p:ph sz="half" idx="2"/>
          </p:nvPr>
        </p:nvPicPr>
        <p:blipFill>
          <a:blip r:embed="rId3" cstate="print"/>
          <a:srcRect/>
          <a:stretch>
            <a:fillRect/>
          </a:stretch>
        </p:blipFill>
        <p:spPr bwMode="auto">
          <a:xfrm>
            <a:off x="754039" y="2077615"/>
            <a:ext cx="4579961" cy="2769446"/>
          </a:xfrm>
          <a:prstGeom prst="rect">
            <a:avLst/>
          </a:prstGeom>
          <a:noFill/>
        </p:spPr>
      </p:pic>
      <p:pic>
        <p:nvPicPr>
          <p:cNvPr id="52226" name="Picture 2" descr="http://dnr.louisiana.gov/assets/TAD/education/ECEP/sources/b/sr-b1a.gif">
            <a:hlinkClick r:id="rId4"/>
          </p:cNvPr>
          <p:cNvPicPr>
            <a:picLocks noChangeAspect="1" noChangeArrowheads="1"/>
          </p:cNvPicPr>
          <p:nvPr/>
        </p:nvPicPr>
        <p:blipFill>
          <a:blip r:embed="rId5" cstate="print"/>
          <a:srcRect/>
          <a:stretch>
            <a:fillRect/>
          </a:stretch>
        </p:blipFill>
        <p:spPr bwMode="auto">
          <a:xfrm>
            <a:off x="2895600" y="4419601"/>
            <a:ext cx="2438400" cy="2171701"/>
          </a:xfrm>
          <a:prstGeom prst="rect">
            <a:avLst/>
          </a:prstGeom>
          <a:noFill/>
        </p:spPr>
      </p:pic>
    </p:spTree>
    <p:extLst>
      <p:ext uri="{BB962C8B-B14F-4D97-AF65-F5344CB8AC3E}">
        <p14:creationId xmlns:p14="http://schemas.microsoft.com/office/powerpoint/2010/main" val="533105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317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317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317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317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3175"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317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903177"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3178"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903179" name="Text Box 11"/>
          <p:cNvSpPr txBox="1">
            <a:spLocks noChangeArrowheads="1"/>
          </p:cNvSpPr>
          <p:nvPr/>
        </p:nvSpPr>
        <p:spPr bwMode="auto">
          <a:xfrm>
            <a:off x="1524000" y="838201"/>
            <a:ext cx="9144000" cy="461665"/>
          </a:xfrm>
          <a:prstGeom prst="rect">
            <a:avLst/>
          </a:prstGeom>
          <a:noFill/>
          <a:ln w="9525">
            <a:noFill/>
            <a:miter lim="800000"/>
            <a:headEnd/>
            <a:tailEnd/>
          </a:ln>
          <a:effectLst/>
        </p:spPr>
        <p:txBody>
          <a:bodyPr wrap="square">
            <a:spAutoFit/>
          </a:bodyPr>
          <a:lstStyle/>
          <a:p>
            <a:pPr algn="ctr"/>
            <a:r>
              <a:rPr lang="en-US" sz="2400" dirty="0">
                <a:solidFill>
                  <a:schemeClr val="tx2"/>
                </a:solidFill>
              </a:rPr>
              <a:t>#1. Photolysis – Breaks up H</a:t>
            </a:r>
            <a:r>
              <a:rPr lang="en-US" sz="2400" baseline="-25000" dirty="0">
                <a:solidFill>
                  <a:schemeClr val="tx2"/>
                </a:solidFill>
              </a:rPr>
              <a:t>2</a:t>
            </a:r>
            <a:r>
              <a:rPr lang="en-US" sz="2400" dirty="0">
                <a:solidFill>
                  <a:schemeClr val="tx2"/>
                </a:solidFill>
              </a:rPr>
              <a:t>O (Water) to release O, that makes O</a:t>
            </a:r>
            <a:r>
              <a:rPr lang="en-US" sz="2400" baseline="-25000" dirty="0">
                <a:solidFill>
                  <a:schemeClr val="tx2"/>
                </a:solidFill>
              </a:rPr>
              <a:t>2</a:t>
            </a:r>
            <a:r>
              <a:rPr lang="en-US" sz="2400" dirty="0">
                <a:solidFill>
                  <a:schemeClr val="tx2"/>
                </a:solidFill>
              </a:rPr>
              <a:t>.</a:t>
            </a:r>
          </a:p>
        </p:txBody>
      </p:sp>
      <p:pic>
        <p:nvPicPr>
          <p:cNvPr id="903181" name="Picture 13" descr="Photolysis"/>
          <p:cNvPicPr>
            <a:picLocks noChangeAspect="1" noChangeArrowheads="1"/>
          </p:cNvPicPr>
          <p:nvPr/>
        </p:nvPicPr>
        <p:blipFill>
          <a:blip r:embed="rId12" cstate="print"/>
          <a:srcRect/>
          <a:stretch>
            <a:fillRect/>
          </a:stretch>
        </p:blipFill>
        <p:spPr bwMode="auto">
          <a:xfrm>
            <a:off x="2052638" y="1573213"/>
            <a:ext cx="7543800" cy="3967162"/>
          </a:xfrm>
          <a:prstGeom prst="rect">
            <a:avLst/>
          </a:prstGeom>
          <a:noFill/>
        </p:spPr>
      </p:pic>
    </p:spTree>
    <p:extLst>
      <p:ext uri="{BB962C8B-B14F-4D97-AF65-F5344CB8AC3E}">
        <p14:creationId xmlns:p14="http://schemas.microsoft.com/office/powerpoint/2010/main" val="22612914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317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3173"/>
                                        </p:tgtEl>
                                        <p:attrNameLst>
                                          <p:attrName>style.visibility</p:attrName>
                                        </p:attrNameLst>
                                      </p:cBhvr>
                                      <p:to>
                                        <p:strVal val="visible"/>
                                      </p:to>
                                    </p:set>
                                    <p:animEffect transition="in" filter="box(out)">
                                      <p:cBhvr>
                                        <p:cTn id="10" dur="500"/>
                                        <p:tgtEl>
                                          <p:spTgt spid="903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9.2 Summary – pages 225-230</a:t>
            </a:r>
          </a:p>
        </p:txBody>
      </p:sp>
      <p:pic>
        <p:nvPicPr>
          <p:cNvPr id="90010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010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00106" name="Picture 10" descr="Sec"/>
          <p:cNvPicPr>
            <a:picLocks noChangeAspect="1" noChangeArrowheads="1"/>
          </p:cNvPicPr>
          <p:nvPr/>
        </p:nvPicPr>
        <p:blipFill>
          <a:blip r:embed="rId10" cstate="print"/>
          <a:srcRect/>
          <a:stretch>
            <a:fillRect/>
          </a:stretch>
        </p:blipFill>
        <p:spPr bwMode="auto">
          <a:xfrm>
            <a:off x="4216400" y="0"/>
            <a:ext cx="3759200" cy="482600"/>
          </a:xfrm>
          <a:prstGeom prst="rect">
            <a:avLst/>
          </a:prstGeom>
          <a:noFill/>
        </p:spPr>
      </p:pic>
      <p:pic>
        <p:nvPicPr>
          <p:cNvPr id="900108" name="Picture 12" descr="Sec"/>
          <p:cNvPicPr>
            <a:picLocks noChangeAspect="1" noChangeArrowheads="1"/>
          </p:cNvPicPr>
          <p:nvPr/>
        </p:nvPicPr>
        <p:blipFill>
          <a:blip r:embed="rId11" cstate="print"/>
          <a:srcRect/>
          <a:stretch>
            <a:fillRect/>
          </a:stretch>
        </p:blipFill>
        <p:spPr bwMode="auto">
          <a:xfrm>
            <a:off x="1524000" y="0"/>
            <a:ext cx="1676400" cy="838200"/>
          </a:xfrm>
          <a:prstGeom prst="rect">
            <a:avLst/>
          </a:prstGeom>
          <a:noFill/>
        </p:spPr>
      </p:pic>
      <p:pic>
        <p:nvPicPr>
          <p:cNvPr id="900109" name="Picture 13" descr="Sec"/>
          <p:cNvPicPr>
            <a:picLocks noChangeAspect="1" noChangeArrowheads="1"/>
          </p:cNvPicPr>
          <p:nvPr/>
        </p:nvPicPr>
        <p:blipFill>
          <a:blip r:embed="rId12" cstate="print"/>
          <a:srcRect/>
          <a:stretch>
            <a:fillRect/>
          </a:stretch>
        </p:blipFill>
        <p:spPr bwMode="auto">
          <a:xfrm>
            <a:off x="3225800" y="0"/>
            <a:ext cx="7442200" cy="482600"/>
          </a:xfrm>
          <a:prstGeom prst="rect">
            <a:avLst/>
          </a:prstGeom>
          <a:noFill/>
        </p:spPr>
      </p:pic>
      <p:sp>
        <p:nvSpPr>
          <p:cNvPr id="900113" name="Rectangle 17"/>
          <p:cNvSpPr>
            <a:spLocks noChangeArrowheads="1"/>
          </p:cNvSpPr>
          <p:nvPr/>
        </p:nvSpPr>
        <p:spPr bwMode="auto">
          <a:xfrm>
            <a:off x="2057400" y="1714500"/>
            <a:ext cx="7924800" cy="160020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oxygen produced by photolysis is released into the air and supplies the oxygen we breathe.</a:t>
            </a:r>
          </a:p>
          <a:p>
            <a:pPr marL="342900" indent="-342900">
              <a:lnSpc>
                <a:spcPct val="0"/>
              </a:lnSpc>
            </a:pPr>
            <a:r>
              <a:rPr lang="en-US" altLang="en-US" sz="3200">
                <a:latin typeface="Times" pitchFamily="18" charset="0"/>
              </a:rPr>
              <a:t>    </a:t>
            </a:r>
          </a:p>
        </p:txBody>
      </p:sp>
      <p:sp>
        <p:nvSpPr>
          <p:cNvPr id="900114" name="Rectangle 18"/>
          <p:cNvSpPr>
            <a:spLocks noChangeArrowheads="1"/>
          </p:cNvSpPr>
          <p:nvPr/>
        </p:nvSpPr>
        <p:spPr bwMode="auto">
          <a:xfrm>
            <a:off x="2057400" y="3314701"/>
            <a:ext cx="7924800" cy="58971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electrons are returned to chlorophyll.</a:t>
            </a:r>
          </a:p>
          <a:p>
            <a:pPr marL="342900" indent="-342900">
              <a:lnSpc>
                <a:spcPct val="0"/>
              </a:lnSpc>
            </a:pPr>
            <a:r>
              <a:rPr lang="en-US" altLang="en-US" sz="3200">
                <a:latin typeface="Times" pitchFamily="18" charset="0"/>
              </a:rPr>
              <a:t>    </a:t>
            </a:r>
          </a:p>
        </p:txBody>
      </p:sp>
      <p:sp>
        <p:nvSpPr>
          <p:cNvPr id="900115" name="Rectangle 19"/>
          <p:cNvSpPr>
            <a:spLocks noChangeArrowheads="1"/>
          </p:cNvSpPr>
          <p:nvPr/>
        </p:nvSpPr>
        <p:spPr bwMode="auto">
          <a:xfrm>
            <a:off x="2057400" y="4114800"/>
            <a:ext cx="7924800" cy="160020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hydrogen ions are pumped into the thylakoid, where they accumulate in high concentration.</a:t>
            </a:r>
          </a:p>
          <a:p>
            <a:pPr marL="342900" indent="-342900">
              <a:lnSpc>
                <a:spcPct val="0"/>
              </a:lnSpc>
            </a:pPr>
            <a:r>
              <a:rPr lang="en-US" altLang="en-US" sz="3200">
                <a:latin typeface="Times" pitchFamily="18" charset="0"/>
              </a:rPr>
              <a:t>    </a:t>
            </a:r>
          </a:p>
        </p:txBody>
      </p:sp>
      <p:sp>
        <p:nvSpPr>
          <p:cNvPr id="900116" name="Text Box 20"/>
          <p:cNvSpPr txBox="1">
            <a:spLocks noChangeArrowheads="1"/>
          </p:cNvSpPr>
          <p:nvPr/>
        </p:nvSpPr>
        <p:spPr bwMode="auto">
          <a:xfrm>
            <a:off x="1911351" y="914401"/>
            <a:ext cx="398506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Restoring electrons</a:t>
            </a:r>
          </a:p>
        </p:txBody>
      </p:sp>
    </p:spTree>
    <p:extLst>
      <p:ext uri="{BB962C8B-B14F-4D97-AF65-F5344CB8AC3E}">
        <p14:creationId xmlns:p14="http://schemas.microsoft.com/office/powerpoint/2010/main" val="8272261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0114"/>
                                        </p:tgtEl>
                                        <p:attrNameLst>
                                          <p:attrName>style.visibility</p:attrName>
                                        </p:attrNameLst>
                                      </p:cBhvr>
                                      <p:to>
                                        <p:strVal val="visible"/>
                                      </p:to>
                                    </p:set>
                                    <p:animEffect transition="in" filter="box(out)">
                                      <p:cBhvr>
                                        <p:cTn id="7" dur="500"/>
                                        <p:tgtEl>
                                          <p:spTgt spid="9001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0115"/>
                                        </p:tgtEl>
                                        <p:attrNameLst>
                                          <p:attrName>style.visibility</p:attrName>
                                        </p:attrNameLst>
                                      </p:cBhvr>
                                      <p:to>
                                        <p:strVal val="visible"/>
                                      </p:to>
                                    </p:set>
                                    <p:animEffect transition="in" filter="box(out)">
                                      <p:cBhvr>
                                        <p:cTn id="12" dur="500"/>
                                        <p:tgtEl>
                                          <p:spTgt spid="90011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0100"/>
                                        </p:tgtEl>
                                        <p:attrNameLst>
                                          <p:attrName>style.visibility</p:attrName>
                                        </p:attrNameLst>
                                      </p:cBhvr>
                                      <p:to>
                                        <p:strVal val="visible"/>
                                      </p:to>
                                    </p:set>
                                    <p:animEffect transition="in" filter="box(out)">
                                      <p:cBhvr>
                                        <p:cTn id="16"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14" grpId="0" autoUpdateAnimBg="0"/>
      <p:bldP spid="90011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1" y="38100"/>
            <a:ext cx="6278885" cy="1143000"/>
          </a:xfrm>
        </p:spPr>
        <p:txBody>
          <a:bodyPr>
            <a:normAutofit fontScale="90000"/>
          </a:bodyPr>
          <a:lstStyle/>
          <a:p>
            <a:pPr algn="l"/>
            <a:r>
              <a:rPr lang="en-US" b="1" dirty="0" smtClean="0">
                <a:solidFill>
                  <a:srgbClr val="FFC000"/>
                </a:solidFill>
                <a:effectLst>
                  <a:outerShdw blurRad="38100" dist="38100" dir="2700000" algn="tl">
                    <a:srgbClr val="000000">
                      <a:alpha val="43137"/>
                    </a:srgbClr>
                  </a:outerShdw>
                </a:effectLst>
              </a:rPr>
              <a:t>#2. How does light energy become chemical energy?</a:t>
            </a:r>
            <a:endParaRPr lang="en-US" dirty="0"/>
          </a:p>
        </p:txBody>
      </p:sp>
      <p:sp>
        <p:nvSpPr>
          <p:cNvPr id="3" name="Content Placeholder 2"/>
          <p:cNvSpPr>
            <a:spLocks noGrp="1"/>
          </p:cNvSpPr>
          <p:nvPr>
            <p:ph sz="half" idx="1"/>
          </p:nvPr>
        </p:nvSpPr>
        <p:spPr>
          <a:xfrm>
            <a:off x="1981200" y="2667001"/>
            <a:ext cx="2362200" cy="3459163"/>
          </a:xfrm>
        </p:spPr>
        <p:txBody>
          <a:bodyPr/>
          <a:lstStyle/>
          <a:p>
            <a:pPr>
              <a:buNone/>
            </a:pPr>
            <a:endParaRPr lang="en-US" dirty="0"/>
          </a:p>
        </p:txBody>
      </p:sp>
      <p:pic>
        <p:nvPicPr>
          <p:cNvPr id="8" name="Picture 2"/>
          <p:cNvPicPr>
            <a:picLocks noChangeAspect="1" noChangeArrowheads="1"/>
          </p:cNvPicPr>
          <p:nvPr/>
        </p:nvPicPr>
        <p:blipFill>
          <a:blip r:embed="rId3" cstate="print"/>
          <a:srcRect l="34425" r="4918" b="1420"/>
          <a:stretch>
            <a:fillRect/>
          </a:stretch>
        </p:blipFill>
        <p:spPr bwMode="auto">
          <a:xfrm>
            <a:off x="1524000" y="0"/>
            <a:ext cx="2819400" cy="6858000"/>
          </a:xfrm>
          <a:prstGeom prst="rect">
            <a:avLst/>
          </a:prstGeom>
          <a:noFill/>
          <a:ln w="9525">
            <a:noFill/>
            <a:miter lim="800000"/>
            <a:headEnd/>
            <a:tailEnd/>
          </a:ln>
          <a:effectLst/>
        </p:spPr>
      </p:pic>
      <p:pic>
        <p:nvPicPr>
          <p:cNvPr id="7" name="Picture 2" descr="10-04-PhotosynOverview-L2"/>
          <p:cNvPicPr>
            <a:picLocks noGrp="1" noChangeAspect="1" noChangeArrowheads="1"/>
          </p:cNvPicPr>
          <p:nvPr>
            <p:ph sz="half" idx="2"/>
          </p:nvPr>
        </p:nvPicPr>
        <p:blipFill>
          <a:blip r:embed="rId4" cstate="print"/>
          <a:srcRect/>
          <a:stretch>
            <a:fillRect/>
          </a:stretch>
        </p:blipFill>
        <p:spPr bwMode="auto">
          <a:xfrm>
            <a:off x="4526286" y="1981200"/>
            <a:ext cx="5913115" cy="4419600"/>
          </a:xfrm>
          <a:prstGeom prst="rect">
            <a:avLst/>
          </a:prstGeom>
          <a:ln>
            <a:noFill/>
          </a:ln>
          <a:effectLst>
            <a:softEdge rad="112500"/>
          </a:effectLst>
        </p:spPr>
      </p:pic>
      <p:sp>
        <p:nvSpPr>
          <p:cNvPr id="9" name="TextBox 8"/>
          <p:cNvSpPr txBox="1"/>
          <p:nvPr/>
        </p:nvSpPr>
        <p:spPr>
          <a:xfrm>
            <a:off x="4953000" y="1181101"/>
            <a:ext cx="5669285" cy="1200329"/>
          </a:xfrm>
          <a:prstGeom prst="rect">
            <a:avLst/>
          </a:prstGeom>
          <a:noFill/>
        </p:spPr>
        <p:txBody>
          <a:bodyPr wrap="square" rtlCol="0">
            <a:spAutoFit/>
          </a:bodyPr>
          <a:lstStyle/>
          <a:p>
            <a:r>
              <a:rPr lang="en-US" sz="2400" b="1" dirty="0"/>
              <a:t>Light Dependent Reaction </a:t>
            </a:r>
            <a:r>
              <a:rPr lang="en-US" sz="2400" dirty="0"/>
              <a:t>happens in the light when the light hits the </a:t>
            </a:r>
            <a:r>
              <a:rPr lang="en-US" sz="2400" dirty="0" err="1"/>
              <a:t>Grana</a:t>
            </a:r>
            <a:r>
              <a:rPr lang="en-US" sz="2400" dirty="0"/>
              <a:t> and splits water to make O</a:t>
            </a:r>
            <a:r>
              <a:rPr lang="en-US" sz="2400" baseline="-25000" dirty="0"/>
              <a:t>2</a:t>
            </a:r>
            <a:r>
              <a:rPr lang="en-US" sz="2400" dirty="0"/>
              <a:t>.</a:t>
            </a:r>
          </a:p>
        </p:txBody>
      </p:sp>
    </p:spTree>
    <p:extLst>
      <p:ext uri="{BB962C8B-B14F-4D97-AF65-F5344CB8AC3E}">
        <p14:creationId xmlns:p14="http://schemas.microsoft.com/office/powerpoint/2010/main" val="45315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78596" name="Text Box 4"/>
          <p:cNvSpPr txBox="1">
            <a:spLocks noChangeArrowheads="1"/>
          </p:cNvSpPr>
          <p:nvPr/>
        </p:nvSpPr>
        <p:spPr bwMode="auto">
          <a:xfrm>
            <a:off x="2089150" y="914400"/>
            <a:ext cx="5518150" cy="585788"/>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Cells in an isotonic solution</a:t>
            </a:r>
          </a:p>
        </p:txBody>
      </p:sp>
      <p:pic>
        <p:nvPicPr>
          <p:cNvPr id="878597"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8598"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8599"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860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7860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78602" name="Picture 10"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78606" name="Rectangle 14"/>
          <p:cNvSpPr>
            <a:spLocks noChangeArrowheads="1"/>
          </p:cNvSpPr>
          <p:nvPr/>
        </p:nvSpPr>
        <p:spPr bwMode="auto">
          <a:xfrm>
            <a:off x="2362200" y="1603376"/>
            <a:ext cx="4038600" cy="4081117"/>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In an </a:t>
            </a:r>
            <a:r>
              <a:rPr lang="en-US" altLang="en-US" sz="3200">
                <a:solidFill>
                  <a:srgbClr val="FF0066"/>
                </a:solidFill>
                <a:latin typeface="Times" charset="0"/>
              </a:rPr>
              <a:t>isotonic solution</a:t>
            </a:r>
            <a:r>
              <a:rPr lang="en-US" altLang="en-US" sz="3200">
                <a:latin typeface="Times" charset="0"/>
              </a:rPr>
              <a:t>, the concentration of dissolved substances in the solution is the same as the concentration of dissolved substances inside the cell.</a:t>
            </a:r>
            <a:endParaRPr lang="en-US" altLang="en-US" sz="3200" i="1">
              <a:latin typeface="Times" charset="0"/>
            </a:endParaRPr>
          </a:p>
        </p:txBody>
      </p:sp>
      <p:pic>
        <p:nvPicPr>
          <p:cNvPr id="878608" name="Picture 16" descr="Sec"/>
          <p:cNvPicPr>
            <a:picLocks noChangeAspect="1" noChangeArrowheads="1"/>
          </p:cNvPicPr>
          <p:nvPr/>
        </p:nvPicPr>
        <p:blipFill>
          <a:blip r:embed="rId10" cstate="print"/>
          <a:srcRect/>
          <a:stretch>
            <a:fillRect/>
          </a:stretch>
        </p:blipFill>
        <p:spPr bwMode="auto">
          <a:xfrm>
            <a:off x="1524000" y="0"/>
            <a:ext cx="1752600" cy="838200"/>
          </a:xfrm>
          <a:prstGeom prst="rect">
            <a:avLst/>
          </a:prstGeom>
          <a:noFill/>
        </p:spPr>
      </p:pic>
      <p:pic>
        <p:nvPicPr>
          <p:cNvPr id="878610" name="Picture 18"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78616" name="Picture 24" descr="Fig"/>
          <p:cNvPicPr>
            <a:picLocks noChangeAspect="1" noChangeArrowheads="1"/>
          </p:cNvPicPr>
          <p:nvPr/>
        </p:nvPicPr>
        <p:blipFill>
          <a:blip r:embed="rId12" cstate="print"/>
          <a:srcRect/>
          <a:stretch>
            <a:fillRect/>
          </a:stretch>
        </p:blipFill>
        <p:spPr bwMode="auto">
          <a:xfrm>
            <a:off x="6451600" y="1752600"/>
            <a:ext cx="3225800" cy="3759200"/>
          </a:xfrm>
          <a:prstGeom prst="rect">
            <a:avLst/>
          </a:prstGeom>
          <a:noFill/>
        </p:spPr>
      </p:pic>
      <p:sp>
        <p:nvSpPr>
          <p:cNvPr id="878617" name="Text Box 25"/>
          <p:cNvSpPr txBox="1">
            <a:spLocks noChangeArrowheads="1"/>
          </p:cNvSpPr>
          <p:nvPr/>
        </p:nvSpPr>
        <p:spPr bwMode="auto">
          <a:xfrm>
            <a:off x="6985000" y="2632076"/>
            <a:ext cx="615950" cy="339725"/>
          </a:xfrm>
          <a:prstGeom prst="rect">
            <a:avLst/>
          </a:prstGeom>
          <a:noFill/>
          <a:ln w="9525">
            <a:noFill/>
            <a:miter lim="800000"/>
            <a:headEnd/>
            <a:tailEnd/>
          </a:ln>
          <a:effectLst/>
        </p:spPr>
        <p:txBody>
          <a:bodyPr wrap="none">
            <a:spAutoFit/>
          </a:bodyPr>
          <a:lstStyle/>
          <a:p>
            <a:pPr>
              <a:lnSpc>
                <a:spcPct val="90000"/>
              </a:lnSpc>
            </a:pPr>
            <a:r>
              <a:rPr lang="en-US" altLang="en-US" dirty="0">
                <a:latin typeface="Times" charset="0"/>
              </a:rPr>
              <a:t>H</a:t>
            </a:r>
            <a:r>
              <a:rPr lang="en-US" altLang="en-US" baseline="-25000" dirty="0">
                <a:latin typeface="Times" charset="0"/>
              </a:rPr>
              <a:t>2</a:t>
            </a:r>
            <a:r>
              <a:rPr lang="en-US" altLang="en-US" dirty="0">
                <a:latin typeface="Times" charset="0"/>
              </a:rPr>
              <a:t>O</a:t>
            </a:r>
          </a:p>
        </p:txBody>
      </p:sp>
      <p:sp>
        <p:nvSpPr>
          <p:cNvPr id="878618" name="Text Box 26"/>
          <p:cNvSpPr txBox="1">
            <a:spLocks noChangeArrowheads="1"/>
          </p:cNvSpPr>
          <p:nvPr/>
        </p:nvSpPr>
        <p:spPr bwMode="auto">
          <a:xfrm>
            <a:off x="7778750" y="2911476"/>
            <a:ext cx="615950" cy="339725"/>
          </a:xfrm>
          <a:prstGeom prst="rect">
            <a:avLst/>
          </a:prstGeom>
          <a:noFill/>
          <a:ln w="9525">
            <a:noFill/>
            <a:miter lim="800000"/>
            <a:headEnd/>
            <a:tailEnd/>
          </a:ln>
          <a:effectLst/>
        </p:spPr>
        <p:txBody>
          <a:bodyPr wrap="none">
            <a:spAutoFit/>
          </a:bodyPr>
          <a:lstStyle/>
          <a:p>
            <a:pPr>
              <a:lnSpc>
                <a:spcPct val="90000"/>
              </a:lnSpc>
            </a:pPr>
            <a:r>
              <a:rPr lang="en-US" altLang="en-US" dirty="0">
                <a:latin typeface="Times" charset="0"/>
              </a:rPr>
              <a:t>H</a:t>
            </a:r>
            <a:r>
              <a:rPr lang="en-US" altLang="en-US" baseline="-25000" dirty="0">
                <a:latin typeface="Times" charset="0"/>
              </a:rPr>
              <a:t>2</a:t>
            </a:r>
            <a:r>
              <a:rPr lang="en-US" altLang="en-US" dirty="0">
                <a:latin typeface="Times" charset="0"/>
              </a:rPr>
              <a:t>O</a:t>
            </a:r>
          </a:p>
        </p:txBody>
      </p:sp>
      <p:sp>
        <p:nvSpPr>
          <p:cNvPr id="878619" name="Text Box 27"/>
          <p:cNvSpPr txBox="1">
            <a:spLocks noChangeArrowheads="1"/>
          </p:cNvSpPr>
          <p:nvPr/>
        </p:nvSpPr>
        <p:spPr bwMode="auto">
          <a:xfrm>
            <a:off x="7239000" y="4937126"/>
            <a:ext cx="1422184" cy="461665"/>
          </a:xfrm>
          <a:prstGeom prst="rect">
            <a:avLst/>
          </a:prstGeom>
          <a:noFill/>
          <a:ln w="9525">
            <a:noFill/>
            <a:miter lim="800000"/>
            <a:headEnd/>
            <a:tailEnd/>
          </a:ln>
          <a:effectLst/>
        </p:spPr>
        <p:txBody>
          <a:bodyPr wrap="none">
            <a:spAutoFit/>
          </a:bodyPr>
          <a:lstStyle/>
          <a:p>
            <a:r>
              <a:rPr lang="en-US" altLang="en-US" sz="1200">
                <a:solidFill>
                  <a:schemeClr val="bg2"/>
                </a:solidFill>
                <a:latin typeface="Times" charset="0"/>
              </a:rPr>
              <a:t>Water Molecule</a:t>
            </a:r>
          </a:p>
          <a:p>
            <a:r>
              <a:rPr lang="en-US" altLang="en-US" sz="1200">
                <a:solidFill>
                  <a:schemeClr val="bg2"/>
                </a:solidFill>
                <a:latin typeface="Times" charset="0"/>
              </a:rPr>
              <a:t>Dissolved Molecule</a:t>
            </a:r>
          </a:p>
        </p:txBody>
      </p:sp>
      <p:pic>
        <p:nvPicPr>
          <p:cNvPr id="878620" name="Picture 28" descr="audio image blue">
            <a:hlinkClick r:id="" action="ppaction://noaction">
              <a:snd r:embed="rId13" name="08-isotonic solution.WAV"/>
            </a:hlinkClick>
          </p:cNvPr>
          <p:cNvPicPr>
            <a:picLocks noChangeAspect="1" noChangeArrowheads="1"/>
          </p:cNvPicPr>
          <p:nvPr/>
        </p:nvPicPr>
        <p:blipFill>
          <a:blip r:embed="rId14" cstate="print"/>
          <a:srcRect/>
          <a:stretch>
            <a:fillRect/>
          </a:stretch>
        </p:blipFill>
        <p:spPr bwMode="auto">
          <a:xfrm>
            <a:off x="5207001" y="5207001"/>
            <a:ext cx="354013" cy="354013"/>
          </a:xfrm>
          <a:prstGeom prst="rect">
            <a:avLst/>
          </a:prstGeom>
          <a:noFill/>
        </p:spPr>
      </p:pic>
      <p:sp>
        <p:nvSpPr>
          <p:cNvPr id="18" name="TextBox 17"/>
          <p:cNvSpPr txBox="1"/>
          <p:nvPr/>
        </p:nvSpPr>
        <p:spPr>
          <a:xfrm>
            <a:off x="5867400" y="1371600"/>
            <a:ext cx="4191000" cy="369332"/>
          </a:xfrm>
          <a:prstGeom prst="rect">
            <a:avLst/>
          </a:prstGeom>
          <a:noFill/>
        </p:spPr>
        <p:txBody>
          <a:bodyPr wrap="square" rtlCol="0">
            <a:spAutoFit/>
          </a:bodyPr>
          <a:lstStyle/>
          <a:p>
            <a:r>
              <a:rPr lang="en-US" dirty="0"/>
              <a:t>Water movement is Equal</a:t>
            </a:r>
          </a:p>
        </p:txBody>
      </p:sp>
    </p:spTree>
    <p:extLst>
      <p:ext uri="{BB962C8B-B14F-4D97-AF65-F5344CB8AC3E}">
        <p14:creationId xmlns:p14="http://schemas.microsoft.com/office/powerpoint/2010/main" val="24436619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78620"/>
                                        </p:tgtEl>
                                        <p:attrNameLst>
                                          <p:attrName>style.visibility</p:attrName>
                                        </p:attrNameLst>
                                      </p:cBhvr>
                                      <p:to>
                                        <p:strVal val="visible"/>
                                      </p:to>
                                    </p:set>
                                    <p:animEffect transition="in" filter="box(out)">
                                      <p:cBhvr>
                                        <p:cTn id="7" dur="500"/>
                                        <p:tgtEl>
                                          <p:spTgt spid="87862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8597"/>
                                        </p:tgtEl>
                                        <p:attrNameLst>
                                          <p:attrName>style.visibility</p:attrName>
                                        </p:attrNameLst>
                                      </p:cBhvr>
                                      <p:to>
                                        <p:strVal val="visible"/>
                                      </p:to>
                                    </p:set>
                                    <p:animEffect transition="in" filter="box(out)">
                                      <p:cBhvr>
                                        <p:cTn id="11"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0" y="0"/>
            <a:ext cx="6324600" cy="1143000"/>
          </a:xfrm>
        </p:spPr>
        <p:txBody>
          <a:bodyPr>
            <a:normAutofit fontScale="90000"/>
          </a:bodyPr>
          <a:lstStyle/>
          <a:p>
            <a:pPr algn="l"/>
            <a:r>
              <a:rPr lang="en-US" b="1" dirty="0" smtClean="0">
                <a:solidFill>
                  <a:srgbClr val="FFC000"/>
                </a:solidFill>
                <a:effectLst>
                  <a:outerShdw blurRad="38100" dist="38100" dir="2700000" algn="tl">
                    <a:srgbClr val="000000">
                      <a:alpha val="43137"/>
                    </a:srgbClr>
                  </a:outerShdw>
                </a:effectLst>
              </a:rPr>
              <a:t>#2. How does light energy become chemical energy?</a:t>
            </a:r>
            <a:endParaRPr lang="en-US" dirty="0"/>
          </a:p>
        </p:txBody>
      </p:sp>
      <p:sp>
        <p:nvSpPr>
          <p:cNvPr id="3" name="Content Placeholder 2"/>
          <p:cNvSpPr>
            <a:spLocks noGrp="1"/>
          </p:cNvSpPr>
          <p:nvPr>
            <p:ph sz="half" idx="1"/>
          </p:nvPr>
        </p:nvSpPr>
        <p:spPr>
          <a:xfrm>
            <a:off x="1981200" y="2667001"/>
            <a:ext cx="2362200" cy="3459163"/>
          </a:xfrm>
        </p:spPr>
        <p:txBody>
          <a:bodyPr/>
          <a:lstStyle/>
          <a:p>
            <a:pPr>
              <a:buNone/>
            </a:pPr>
            <a:endParaRPr lang="en-US" dirty="0"/>
          </a:p>
        </p:txBody>
      </p:sp>
      <p:pic>
        <p:nvPicPr>
          <p:cNvPr id="7" name="Content Placeholder 6" descr="light_dark reaction photosynthesis.bmp"/>
          <p:cNvPicPr>
            <a:picLocks noGrp="1" noChangeAspect="1"/>
          </p:cNvPicPr>
          <p:nvPr>
            <p:ph sz="half" idx="2"/>
          </p:nvPr>
        </p:nvPicPr>
        <p:blipFill>
          <a:blip r:embed="rId3" cstate="print"/>
          <a:stretch>
            <a:fillRect/>
          </a:stretch>
        </p:blipFill>
        <p:spPr>
          <a:xfrm>
            <a:off x="4729661" y="1828800"/>
            <a:ext cx="5522905" cy="4561428"/>
          </a:xfrm>
          <a:prstGeom prst="rect">
            <a:avLst/>
          </a:prstGeom>
          <a:ln>
            <a:noFill/>
          </a:ln>
          <a:effectLst>
            <a:softEdge rad="112500"/>
          </a:effectLst>
        </p:spPr>
      </p:pic>
      <p:pic>
        <p:nvPicPr>
          <p:cNvPr id="8" name="Picture 2"/>
          <p:cNvPicPr>
            <a:picLocks noChangeAspect="1" noChangeArrowheads="1"/>
          </p:cNvPicPr>
          <p:nvPr/>
        </p:nvPicPr>
        <p:blipFill>
          <a:blip r:embed="rId4" cstate="print"/>
          <a:srcRect l="34425" r="4918" b="1420"/>
          <a:stretch>
            <a:fillRect/>
          </a:stretch>
        </p:blipFill>
        <p:spPr bwMode="auto">
          <a:xfrm>
            <a:off x="1524000" y="0"/>
            <a:ext cx="2819400" cy="6858000"/>
          </a:xfrm>
          <a:prstGeom prst="rect">
            <a:avLst/>
          </a:prstGeom>
          <a:noFill/>
          <a:ln w="9525">
            <a:noFill/>
            <a:miter lim="800000"/>
            <a:headEnd/>
            <a:tailEnd/>
          </a:ln>
          <a:effectLst/>
        </p:spPr>
      </p:pic>
      <p:sp>
        <p:nvSpPr>
          <p:cNvPr id="9" name="TextBox 8"/>
          <p:cNvSpPr txBox="1"/>
          <p:nvPr/>
        </p:nvSpPr>
        <p:spPr>
          <a:xfrm>
            <a:off x="4343400" y="1143001"/>
            <a:ext cx="6324600" cy="1200329"/>
          </a:xfrm>
          <a:prstGeom prst="rect">
            <a:avLst/>
          </a:prstGeom>
          <a:noFill/>
        </p:spPr>
        <p:txBody>
          <a:bodyPr wrap="square" rtlCol="0">
            <a:spAutoFit/>
          </a:bodyPr>
          <a:lstStyle/>
          <a:p>
            <a:r>
              <a:rPr lang="en-US" sz="2400" b="1" dirty="0"/>
              <a:t>Light Independent Reaction </a:t>
            </a:r>
            <a:r>
              <a:rPr lang="en-US" sz="2400" dirty="0"/>
              <a:t>happens in the light or the dark and converts CO</a:t>
            </a:r>
            <a:r>
              <a:rPr lang="en-US" sz="2400" baseline="-25000" dirty="0"/>
              <a:t>2</a:t>
            </a:r>
            <a:r>
              <a:rPr lang="en-US" sz="2400" dirty="0"/>
              <a:t> in the Calvin Cycle to Sugar – Glucose.</a:t>
            </a:r>
          </a:p>
        </p:txBody>
      </p:sp>
    </p:spTree>
    <p:extLst>
      <p:ext uri="{BB962C8B-B14F-4D97-AF65-F5344CB8AC3E}">
        <p14:creationId xmlns:p14="http://schemas.microsoft.com/office/powerpoint/2010/main" val="13344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2963" name="Text Box 35"/>
          <p:cNvSpPr txBox="1">
            <a:spLocks noChangeArrowheads="1"/>
          </p:cNvSpPr>
          <p:nvPr/>
        </p:nvSpPr>
        <p:spPr bwMode="auto">
          <a:xfrm>
            <a:off x="2362200" y="2057401"/>
            <a:ext cx="7696200" cy="1015663"/>
          </a:xfrm>
          <a:prstGeom prst="rect">
            <a:avLst/>
          </a:prstGeom>
          <a:noFill/>
          <a:ln w="9525">
            <a:noFill/>
            <a:miter lim="800000"/>
            <a:headEnd/>
            <a:tailEnd/>
          </a:ln>
          <a:effectLst/>
        </p:spPr>
        <p:txBody>
          <a:bodyPr>
            <a:spAutoFit/>
          </a:bodyPr>
          <a:lstStyle/>
          <a:p>
            <a:pPr marL="342900" indent="-342900">
              <a:buFontTx/>
              <a:buAutoNum type="arabicPeriod"/>
            </a:pPr>
            <a:r>
              <a:rPr lang="en-US" altLang="en-US" sz="3000">
                <a:latin typeface="Times" pitchFamily="18" charset="0"/>
              </a:rPr>
              <a:t>The </a:t>
            </a:r>
            <a:r>
              <a:rPr lang="en-US" altLang="en-US" sz="3000">
                <a:solidFill>
                  <a:srgbClr val="FF0066"/>
                </a:solidFill>
                <a:latin typeface="Times" pitchFamily="18" charset="0"/>
              </a:rPr>
              <a:t>light-dependent reactions</a:t>
            </a:r>
            <a:r>
              <a:rPr lang="en-US" altLang="en-US" sz="3000">
                <a:latin typeface="Times" pitchFamily="18" charset="0"/>
              </a:rPr>
              <a:t> convert light        energy into chemical energy.</a:t>
            </a:r>
            <a:endParaRPr lang="en-US" altLang="en-US" sz="2400">
              <a:latin typeface="Times" pitchFamily="18" charset="0"/>
            </a:endParaRPr>
          </a:p>
        </p:txBody>
      </p:sp>
      <p:sp>
        <p:nvSpPr>
          <p:cNvPr id="89293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9.2 Summary – pages 225-230</a:t>
            </a:r>
          </a:p>
        </p:txBody>
      </p:sp>
      <p:pic>
        <p:nvPicPr>
          <p:cNvPr id="89293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293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293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293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293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293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2938" name="Picture 10" descr="Sec"/>
          <p:cNvPicPr>
            <a:picLocks noChangeAspect="1" noChangeArrowheads="1"/>
          </p:cNvPicPr>
          <p:nvPr/>
        </p:nvPicPr>
        <p:blipFill>
          <a:blip r:embed="rId10" cstate="print"/>
          <a:srcRect/>
          <a:stretch>
            <a:fillRect/>
          </a:stretch>
        </p:blipFill>
        <p:spPr bwMode="auto">
          <a:xfrm>
            <a:off x="4216400" y="0"/>
            <a:ext cx="3759200" cy="482600"/>
          </a:xfrm>
          <a:prstGeom prst="rect">
            <a:avLst/>
          </a:prstGeom>
          <a:noFill/>
        </p:spPr>
      </p:pic>
      <p:sp>
        <p:nvSpPr>
          <p:cNvPr id="892939" name="Rectangle 11"/>
          <p:cNvSpPr>
            <a:spLocks noChangeArrowheads="1"/>
          </p:cNvSpPr>
          <p:nvPr/>
        </p:nvSpPr>
        <p:spPr bwMode="auto">
          <a:xfrm>
            <a:off x="2057400" y="1447800"/>
            <a:ext cx="7924800" cy="553998"/>
          </a:xfrm>
          <a:prstGeom prst="rect">
            <a:avLst/>
          </a:prstGeom>
          <a:noFill/>
          <a:ln w="9525">
            <a:noFill/>
            <a:miter lim="800000"/>
            <a:headEnd/>
            <a:tailEnd/>
          </a:ln>
          <a:effectLst/>
        </p:spPr>
        <p:txBody>
          <a:bodyPr>
            <a:spAutoFit/>
          </a:bodyPr>
          <a:lstStyle/>
          <a:p>
            <a:pPr marL="342900" indent="-342900">
              <a:buFontTx/>
              <a:buChar char="•"/>
            </a:pPr>
            <a:r>
              <a:rPr lang="en-US" altLang="en-US" sz="3000">
                <a:latin typeface="Times" pitchFamily="18" charset="0"/>
              </a:rPr>
              <a:t>Photosynthesis happens in two phases.  </a:t>
            </a:r>
          </a:p>
        </p:txBody>
      </p:sp>
      <p:pic>
        <p:nvPicPr>
          <p:cNvPr id="892940" name="Picture 12" descr="Sec"/>
          <p:cNvPicPr>
            <a:picLocks noChangeAspect="1" noChangeArrowheads="1"/>
          </p:cNvPicPr>
          <p:nvPr/>
        </p:nvPicPr>
        <p:blipFill>
          <a:blip r:embed="rId11" cstate="print"/>
          <a:srcRect/>
          <a:stretch>
            <a:fillRect/>
          </a:stretch>
        </p:blipFill>
        <p:spPr bwMode="auto">
          <a:xfrm>
            <a:off x="1524000" y="0"/>
            <a:ext cx="1676400" cy="838200"/>
          </a:xfrm>
          <a:prstGeom prst="rect">
            <a:avLst/>
          </a:prstGeom>
          <a:noFill/>
        </p:spPr>
      </p:pic>
      <p:pic>
        <p:nvPicPr>
          <p:cNvPr id="892941" name="Picture 13" descr="Sec"/>
          <p:cNvPicPr>
            <a:picLocks noChangeAspect="1" noChangeArrowheads="1"/>
          </p:cNvPicPr>
          <p:nvPr/>
        </p:nvPicPr>
        <p:blipFill>
          <a:blip r:embed="rId12" cstate="print"/>
          <a:srcRect/>
          <a:stretch>
            <a:fillRect/>
          </a:stretch>
        </p:blipFill>
        <p:spPr bwMode="auto">
          <a:xfrm>
            <a:off x="3225800" y="0"/>
            <a:ext cx="7442200" cy="482600"/>
          </a:xfrm>
          <a:prstGeom prst="rect">
            <a:avLst/>
          </a:prstGeom>
          <a:noFill/>
        </p:spPr>
      </p:pic>
      <p:sp>
        <p:nvSpPr>
          <p:cNvPr id="892943" name="Rectangle 15"/>
          <p:cNvSpPr>
            <a:spLocks noChangeArrowheads="1"/>
          </p:cNvSpPr>
          <p:nvPr/>
        </p:nvSpPr>
        <p:spPr bwMode="auto">
          <a:xfrm>
            <a:off x="2362200" y="3063875"/>
            <a:ext cx="7924800" cy="1938992"/>
          </a:xfrm>
          <a:prstGeom prst="rect">
            <a:avLst/>
          </a:prstGeom>
          <a:noFill/>
          <a:ln w="9525">
            <a:noFill/>
            <a:miter lim="800000"/>
            <a:headEnd/>
            <a:tailEnd/>
          </a:ln>
          <a:effectLst/>
        </p:spPr>
        <p:txBody>
          <a:bodyPr>
            <a:spAutoFit/>
          </a:bodyPr>
          <a:lstStyle/>
          <a:p>
            <a:pPr marL="342900" indent="-342900"/>
            <a:r>
              <a:rPr lang="en-US" altLang="en-US" sz="3000">
                <a:latin typeface="Times" pitchFamily="18" charset="0"/>
              </a:rPr>
              <a:t>2. The molecules of ATP produced in the light-dependent reactions are then used to fuel the </a:t>
            </a:r>
            <a:r>
              <a:rPr lang="en-US" altLang="en-US" sz="3000">
                <a:solidFill>
                  <a:srgbClr val="FF0066"/>
                </a:solidFill>
                <a:latin typeface="Times" pitchFamily="18" charset="0"/>
              </a:rPr>
              <a:t>light-independent reactions</a:t>
            </a:r>
            <a:r>
              <a:rPr lang="en-US" altLang="en-US" sz="3000">
                <a:latin typeface="Times" pitchFamily="18" charset="0"/>
              </a:rPr>
              <a:t> that produce simple sugars.</a:t>
            </a:r>
          </a:p>
        </p:txBody>
      </p:sp>
      <p:sp>
        <p:nvSpPr>
          <p:cNvPr id="892944" name="Rectangle 16"/>
          <p:cNvSpPr>
            <a:spLocks noChangeArrowheads="1"/>
          </p:cNvSpPr>
          <p:nvPr/>
        </p:nvSpPr>
        <p:spPr bwMode="auto">
          <a:xfrm>
            <a:off x="2057400" y="4914901"/>
            <a:ext cx="7924800" cy="1015663"/>
          </a:xfrm>
          <a:prstGeom prst="rect">
            <a:avLst/>
          </a:prstGeom>
          <a:noFill/>
          <a:ln w="9525">
            <a:noFill/>
            <a:miter lim="800000"/>
            <a:headEnd/>
            <a:tailEnd/>
          </a:ln>
          <a:effectLst/>
        </p:spPr>
        <p:txBody>
          <a:bodyPr>
            <a:spAutoFit/>
          </a:bodyPr>
          <a:lstStyle/>
          <a:p>
            <a:pPr marL="342900" indent="-342900">
              <a:buFontTx/>
              <a:buChar char="•"/>
            </a:pPr>
            <a:r>
              <a:rPr lang="en-US" altLang="en-US" sz="3000">
                <a:latin typeface="Times" pitchFamily="18" charset="0"/>
              </a:rPr>
              <a:t>The general equation for photosynthesis is written as 6CO</a:t>
            </a:r>
            <a:r>
              <a:rPr lang="en-US" altLang="en-US" sz="3000" baseline="-25000">
                <a:latin typeface="Times" pitchFamily="18" charset="0"/>
              </a:rPr>
              <a:t>2 </a:t>
            </a:r>
            <a:r>
              <a:rPr lang="en-US" altLang="en-US" sz="3000">
                <a:latin typeface="Times" pitchFamily="18" charset="0"/>
              </a:rPr>
              <a:t>+ 6H</a:t>
            </a:r>
            <a:r>
              <a:rPr lang="en-US" altLang="en-US" sz="3000" baseline="-25000">
                <a:latin typeface="Times" pitchFamily="18" charset="0"/>
              </a:rPr>
              <a:t>2</a:t>
            </a:r>
            <a:r>
              <a:rPr lang="en-US" altLang="en-US" sz="3000">
                <a:latin typeface="Times" pitchFamily="18" charset="0"/>
              </a:rPr>
              <a:t>O→C</a:t>
            </a:r>
            <a:r>
              <a:rPr lang="en-US" altLang="en-US" sz="3000" baseline="-25000">
                <a:latin typeface="Times" pitchFamily="18" charset="0"/>
              </a:rPr>
              <a:t>6</a:t>
            </a:r>
            <a:r>
              <a:rPr lang="en-US" altLang="en-US" sz="3000">
                <a:latin typeface="Times" pitchFamily="18" charset="0"/>
              </a:rPr>
              <a:t>H</a:t>
            </a:r>
            <a:r>
              <a:rPr lang="en-US" altLang="en-US" sz="3000" baseline="-25000">
                <a:latin typeface="Times" pitchFamily="18" charset="0"/>
              </a:rPr>
              <a:t>12</a:t>
            </a:r>
            <a:r>
              <a:rPr lang="en-US" altLang="en-US" sz="3000">
                <a:latin typeface="Times" pitchFamily="18" charset="0"/>
              </a:rPr>
              <a:t>O</a:t>
            </a:r>
            <a:r>
              <a:rPr lang="en-US" altLang="en-US" sz="3000" baseline="-25000">
                <a:latin typeface="Times" pitchFamily="18" charset="0"/>
              </a:rPr>
              <a:t>6 </a:t>
            </a:r>
            <a:r>
              <a:rPr lang="en-US" altLang="en-US" sz="3000">
                <a:latin typeface="Times" pitchFamily="18" charset="0"/>
              </a:rPr>
              <a:t>+ 6O</a:t>
            </a:r>
            <a:r>
              <a:rPr lang="en-US" altLang="en-US" sz="3000" baseline="-25000">
                <a:latin typeface="Times" pitchFamily="18" charset="0"/>
              </a:rPr>
              <a:t>2</a:t>
            </a:r>
          </a:p>
        </p:txBody>
      </p:sp>
      <p:pic>
        <p:nvPicPr>
          <p:cNvPr id="892964" name="Picture 36" descr="audio image blue">
            <a:hlinkClick r:id="" action="ppaction://noaction">
              <a:snd r:embed="rId13" name="09-light-depent reactions.WAV"/>
            </a:hlinkClick>
          </p:cNvPr>
          <p:cNvPicPr>
            <a:picLocks noChangeAspect="1" noChangeArrowheads="1"/>
          </p:cNvPicPr>
          <p:nvPr/>
        </p:nvPicPr>
        <p:blipFill>
          <a:blip r:embed="rId14" cstate="print"/>
          <a:srcRect/>
          <a:stretch>
            <a:fillRect/>
          </a:stretch>
        </p:blipFill>
        <p:spPr bwMode="auto">
          <a:xfrm>
            <a:off x="7265988" y="2541588"/>
            <a:ext cx="354012" cy="354012"/>
          </a:xfrm>
          <a:prstGeom prst="rect">
            <a:avLst/>
          </a:prstGeom>
          <a:noFill/>
        </p:spPr>
      </p:pic>
      <p:pic>
        <p:nvPicPr>
          <p:cNvPr id="892965" name="Picture 37" descr="audio image blue">
            <a:hlinkClick r:id="" action="ppaction://noaction">
              <a:snd r:embed="rId15" name="09-light-indepent reactions.WAV"/>
            </a:hlinkClick>
          </p:cNvPr>
          <p:cNvPicPr>
            <a:picLocks noChangeAspect="1" noChangeArrowheads="1"/>
          </p:cNvPicPr>
          <p:nvPr/>
        </p:nvPicPr>
        <p:blipFill>
          <a:blip r:embed="rId14" cstate="print"/>
          <a:srcRect/>
          <a:stretch>
            <a:fillRect/>
          </a:stretch>
        </p:blipFill>
        <p:spPr bwMode="auto">
          <a:xfrm>
            <a:off x="3886201" y="4343401"/>
            <a:ext cx="354013" cy="354013"/>
          </a:xfrm>
          <a:prstGeom prst="rect">
            <a:avLst/>
          </a:prstGeom>
          <a:noFill/>
        </p:spPr>
      </p:pic>
      <p:sp>
        <p:nvSpPr>
          <p:cNvPr id="892966" name="Text Box 38"/>
          <p:cNvSpPr txBox="1">
            <a:spLocks noChangeArrowheads="1"/>
          </p:cNvSpPr>
          <p:nvPr/>
        </p:nvSpPr>
        <p:spPr bwMode="auto">
          <a:xfrm>
            <a:off x="1962150" y="838201"/>
            <a:ext cx="6438686"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Trapping Energy from Sunlight</a:t>
            </a:r>
          </a:p>
        </p:txBody>
      </p:sp>
    </p:spTree>
    <p:extLst>
      <p:ext uri="{BB962C8B-B14F-4D97-AF65-F5344CB8AC3E}">
        <p14:creationId xmlns:p14="http://schemas.microsoft.com/office/powerpoint/2010/main" val="2480108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2963"/>
                                        </p:tgtEl>
                                        <p:attrNameLst>
                                          <p:attrName>style.visibility</p:attrName>
                                        </p:attrNameLst>
                                      </p:cBhvr>
                                      <p:to>
                                        <p:strVal val="visible"/>
                                      </p:to>
                                    </p:set>
                                    <p:animEffect transition="in" filter="box(out)">
                                      <p:cBhvr>
                                        <p:cTn id="7" dur="500"/>
                                        <p:tgtEl>
                                          <p:spTgt spid="8929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92964"/>
                                        </p:tgtEl>
                                        <p:attrNameLst>
                                          <p:attrName>style.visibility</p:attrName>
                                        </p:attrNameLst>
                                      </p:cBhvr>
                                      <p:to>
                                        <p:strVal val="visible"/>
                                      </p:to>
                                    </p:set>
                                    <p:animEffect transition="in" filter="box(out)">
                                      <p:cBhvr>
                                        <p:cTn id="12" dur="500"/>
                                        <p:tgtEl>
                                          <p:spTgt spid="8929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92943"/>
                                        </p:tgtEl>
                                        <p:attrNameLst>
                                          <p:attrName>style.visibility</p:attrName>
                                        </p:attrNameLst>
                                      </p:cBhvr>
                                      <p:to>
                                        <p:strVal val="visible"/>
                                      </p:to>
                                    </p:set>
                                    <p:animEffect transition="in" filter="box(out)">
                                      <p:cBhvr>
                                        <p:cTn id="17" dur="500"/>
                                        <p:tgtEl>
                                          <p:spTgt spid="8929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892965"/>
                                        </p:tgtEl>
                                        <p:attrNameLst>
                                          <p:attrName>style.visibility</p:attrName>
                                        </p:attrNameLst>
                                      </p:cBhvr>
                                      <p:to>
                                        <p:strVal val="visible"/>
                                      </p:to>
                                    </p:set>
                                    <p:animEffect transition="in" filter="box(out)">
                                      <p:cBhvr>
                                        <p:cTn id="22" dur="500"/>
                                        <p:tgtEl>
                                          <p:spTgt spid="8929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92944"/>
                                        </p:tgtEl>
                                        <p:attrNameLst>
                                          <p:attrName>style.visibility</p:attrName>
                                        </p:attrNameLst>
                                      </p:cBhvr>
                                      <p:to>
                                        <p:strVal val="visible"/>
                                      </p:to>
                                    </p:set>
                                    <p:animEffect transition="in" filter="box(out)">
                                      <p:cBhvr>
                                        <p:cTn id="27" dur="500"/>
                                        <p:tgtEl>
                                          <p:spTgt spid="892944"/>
                                        </p:tgtEl>
                                      </p:cBhvr>
                                    </p:animEffect>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892932"/>
                                        </p:tgtEl>
                                        <p:attrNameLst>
                                          <p:attrName>style.visibility</p:attrName>
                                        </p:attrNameLst>
                                      </p:cBhvr>
                                      <p:to>
                                        <p:strVal val="visible"/>
                                      </p:to>
                                    </p:set>
                                    <p:animEffect transition="in" filter="box(out)">
                                      <p:cBhvr>
                                        <p:cTn id="31" dur="500"/>
                                        <p:tgtEl>
                                          <p:spTgt spid="892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63" grpId="0" autoUpdateAnimBg="0"/>
      <p:bldP spid="892943" grpId="0" autoUpdateAnimBg="0"/>
      <p:bldP spid="89294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600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600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600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600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9600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89600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89600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6009"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896010"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96011" name="Text Box 11"/>
          <p:cNvSpPr txBox="1">
            <a:spLocks noChangeArrowheads="1"/>
          </p:cNvSpPr>
          <p:nvPr/>
        </p:nvSpPr>
        <p:spPr bwMode="auto">
          <a:xfrm>
            <a:off x="7239000" y="1"/>
            <a:ext cx="2071688" cy="507831"/>
          </a:xfrm>
          <a:prstGeom prst="rect">
            <a:avLst/>
          </a:prstGeom>
          <a:noFill/>
          <a:ln w="9525">
            <a:noFill/>
            <a:miter lim="800000"/>
            <a:headEnd/>
            <a:tailEnd/>
          </a:ln>
          <a:effectLst/>
        </p:spPr>
        <p:txBody>
          <a:bodyPr>
            <a:spAutoFit/>
          </a:bodyPr>
          <a:lstStyle/>
          <a:p>
            <a:pPr algn="ctr"/>
            <a:r>
              <a:rPr lang="en-US" dirty="0">
                <a:solidFill>
                  <a:schemeClr val="tx2"/>
                </a:solidFill>
              </a:rPr>
              <a:t>Calvin </a:t>
            </a:r>
          </a:p>
          <a:p>
            <a:pPr algn="ctr">
              <a:lnSpc>
                <a:spcPct val="50000"/>
              </a:lnSpc>
            </a:pPr>
            <a:r>
              <a:rPr lang="en-US" dirty="0">
                <a:solidFill>
                  <a:schemeClr val="tx2"/>
                </a:solidFill>
              </a:rPr>
              <a:t>Cycle</a:t>
            </a:r>
          </a:p>
        </p:txBody>
      </p:sp>
      <p:pic>
        <p:nvPicPr>
          <p:cNvPr id="896012" name="Picture 12" descr="Calvin cycle"/>
          <p:cNvPicPr>
            <a:picLocks noChangeAspect="1" noChangeArrowheads="1"/>
          </p:cNvPicPr>
          <p:nvPr/>
        </p:nvPicPr>
        <p:blipFill>
          <a:blip r:embed="rId12" cstate="print"/>
          <a:srcRect/>
          <a:stretch>
            <a:fillRect/>
          </a:stretch>
        </p:blipFill>
        <p:spPr bwMode="auto">
          <a:xfrm>
            <a:off x="3748088" y="900113"/>
            <a:ext cx="4654550" cy="4775200"/>
          </a:xfrm>
          <a:prstGeom prst="rect">
            <a:avLst/>
          </a:prstGeom>
          <a:noFill/>
        </p:spPr>
      </p:pic>
      <p:sp>
        <p:nvSpPr>
          <p:cNvPr id="13" name="TextBox 12"/>
          <p:cNvSpPr txBox="1"/>
          <p:nvPr/>
        </p:nvSpPr>
        <p:spPr>
          <a:xfrm>
            <a:off x="1524000" y="990600"/>
            <a:ext cx="2209800" cy="2677656"/>
          </a:xfrm>
          <a:prstGeom prst="rect">
            <a:avLst/>
          </a:prstGeom>
          <a:noFill/>
        </p:spPr>
        <p:txBody>
          <a:bodyPr wrap="square" rtlCol="0">
            <a:spAutoFit/>
          </a:bodyPr>
          <a:lstStyle/>
          <a:p>
            <a:r>
              <a:rPr lang="en-US" sz="2400" dirty="0"/>
              <a:t>#3.  The </a:t>
            </a:r>
            <a:r>
              <a:rPr lang="en-US" sz="2400" b="1" dirty="0"/>
              <a:t>Calvin Cycle </a:t>
            </a:r>
            <a:r>
              <a:rPr lang="en-US" sz="2400" dirty="0"/>
              <a:t>happens in the </a:t>
            </a:r>
            <a:r>
              <a:rPr lang="en-US" sz="2400" b="1" dirty="0" err="1"/>
              <a:t>Stroma</a:t>
            </a:r>
            <a:r>
              <a:rPr lang="en-US" sz="2400" dirty="0"/>
              <a:t> of the </a:t>
            </a:r>
            <a:r>
              <a:rPr lang="en-US" sz="2400" b="1" dirty="0"/>
              <a:t>Chloroplast</a:t>
            </a:r>
            <a:r>
              <a:rPr lang="en-US" sz="2400" dirty="0"/>
              <a:t>, and produces the glucose for the plant.</a:t>
            </a:r>
          </a:p>
        </p:txBody>
      </p:sp>
      <p:pic>
        <p:nvPicPr>
          <p:cNvPr id="14" name="Picture 12" descr="RST-09"/>
          <p:cNvPicPr>
            <a:picLocks noGrp="1" noChangeAspect="1" noChangeArrowheads="1"/>
          </p:cNvPicPr>
          <p:nvPr>
            <p:ph idx="4294967295"/>
          </p:nvPr>
        </p:nvPicPr>
        <p:blipFill>
          <a:blip r:embed="rId13" cstate="print"/>
          <a:srcRect/>
          <a:stretch>
            <a:fillRect/>
          </a:stretch>
        </p:blipFill>
        <p:spPr bwMode="auto">
          <a:xfrm>
            <a:off x="7769646" y="533400"/>
            <a:ext cx="2898355" cy="1752600"/>
          </a:xfrm>
          <a:prstGeom prst="rect">
            <a:avLst/>
          </a:prstGeom>
          <a:noFill/>
        </p:spPr>
      </p:pic>
    </p:spTree>
    <p:extLst>
      <p:ext uri="{BB962C8B-B14F-4D97-AF65-F5344CB8AC3E}">
        <p14:creationId xmlns:p14="http://schemas.microsoft.com/office/powerpoint/2010/main" val="41991902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9600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896005"/>
                                        </p:tgtEl>
                                        <p:attrNameLst>
                                          <p:attrName>style.visibility</p:attrName>
                                        </p:attrNameLst>
                                      </p:cBhvr>
                                      <p:to>
                                        <p:strVal val="visible"/>
                                      </p:to>
                                    </p:set>
                                    <p:animEffect transition="in" filter="box(out)">
                                      <p:cBhvr>
                                        <p:cTn id="10" dur="500"/>
                                        <p:tgtEl>
                                          <p:spTgt spid="89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your Note </a:t>
            </a:r>
            <a:r>
              <a:rPr lang="en-US" dirty="0"/>
              <a:t>C</a:t>
            </a:r>
            <a:r>
              <a:rPr lang="en-US" dirty="0" smtClean="0"/>
              <a:t>ard Period 4 Biology</a:t>
            </a:r>
            <a:endParaRPr lang="en-US" dirty="0"/>
          </a:p>
        </p:txBody>
      </p:sp>
      <p:sp>
        <p:nvSpPr>
          <p:cNvPr id="3" name="Content Placeholder 2"/>
          <p:cNvSpPr>
            <a:spLocks noGrp="1"/>
          </p:cNvSpPr>
          <p:nvPr>
            <p:ph idx="1"/>
          </p:nvPr>
        </p:nvSpPr>
        <p:spPr/>
        <p:txBody>
          <a:bodyPr/>
          <a:lstStyle/>
          <a:p>
            <a:r>
              <a:rPr lang="en-US" dirty="0" smtClean="0"/>
              <a:t>Study Cells, organelles &amp; functions, Transport – Active &amp; Passive, ATP, Photosynthesis, Prokaryotes, Eukaryotes, Osmosis, Folded membranes are important.</a:t>
            </a:r>
          </a:p>
          <a:p>
            <a:r>
              <a:rPr lang="en-US" dirty="0" smtClean="0"/>
              <a:t>Viruses – nonliving because it has a host cell to reproduce</a:t>
            </a:r>
          </a:p>
          <a:p>
            <a:r>
              <a:rPr lang="en-US" dirty="0" smtClean="0"/>
              <a:t>CH 6.3, CH 7, CH 8.1, CH 9.1</a:t>
            </a:r>
            <a:endParaRPr lang="en-US" dirty="0"/>
          </a:p>
        </p:txBody>
      </p:sp>
    </p:spTree>
    <p:extLst>
      <p:ext uri="{BB962C8B-B14F-4D97-AF65-F5344CB8AC3E}">
        <p14:creationId xmlns:p14="http://schemas.microsoft.com/office/powerpoint/2010/main" val="14612659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Carbohydrates Activity p. 55NB</a:t>
            </a:r>
            <a:endParaRPr lang="en-US" dirty="0"/>
          </a:p>
        </p:txBody>
      </p:sp>
      <p:sp>
        <p:nvSpPr>
          <p:cNvPr id="3" name="Content Placeholder 2"/>
          <p:cNvSpPr>
            <a:spLocks noGrp="1"/>
          </p:cNvSpPr>
          <p:nvPr>
            <p:ph idx="1"/>
          </p:nvPr>
        </p:nvSpPr>
        <p:spPr>
          <a:xfrm>
            <a:off x="1524000" y="1295401"/>
            <a:ext cx="8686800" cy="4830763"/>
          </a:xfrm>
        </p:spPr>
        <p:txBody>
          <a:bodyPr/>
          <a:lstStyle/>
          <a:p>
            <a:pPr marL="514350" indent="-514350">
              <a:buFont typeface="+mj-lt"/>
              <a:buAutoNum type="arabicPeriod"/>
            </a:pPr>
            <a:r>
              <a:rPr lang="en-US" dirty="0" smtClean="0"/>
              <a:t>6 C</a:t>
            </a:r>
            <a:r>
              <a:rPr lang="en-US" dirty="0" smtClean="0">
                <a:solidFill>
                  <a:srgbClr val="FF0000"/>
                </a:solidFill>
              </a:rPr>
              <a:t>O</a:t>
            </a:r>
            <a:r>
              <a:rPr lang="en-US" baseline="-25000" dirty="0" smtClean="0"/>
              <a:t>2 </a:t>
            </a:r>
            <a:r>
              <a:rPr lang="en-US" dirty="0" smtClean="0"/>
              <a:t>+ 6 </a:t>
            </a:r>
            <a:r>
              <a:rPr lang="en-US" dirty="0" smtClean="0">
                <a:solidFill>
                  <a:schemeClr val="bg1"/>
                </a:solidFill>
              </a:rPr>
              <a:t>H</a:t>
            </a:r>
            <a:r>
              <a:rPr lang="en-US" baseline="-25000" dirty="0" smtClean="0"/>
              <a:t>2</a:t>
            </a:r>
            <a:r>
              <a:rPr lang="en-US" dirty="0" smtClean="0">
                <a:solidFill>
                  <a:srgbClr val="FF0000"/>
                </a:solidFill>
              </a:rPr>
              <a:t>O</a:t>
            </a:r>
            <a:r>
              <a:rPr lang="en-US" dirty="0" smtClean="0"/>
              <a:t> -&gt; C</a:t>
            </a:r>
            <a:r>
              <a:rPr lang="en-US" baseline="-25000" dirty="0" smtClean="0"/>
              <a:t>6</a:t>
            </a:r>
            <a:r>
              <a:rPr lang="en-US" dirty="0" smtClean="0">
                <a:solidFill>
                  <a:schemeClr val="bg1"/>
                </a:solidFill>
              </a:rPr>
              <a:t>H</a:t>
            </a:r>
            <a:r>
              <a:rPr lang="en-US" baseline="-25000" dirty="0" smtClean="0"/>
              <a:t>12</a:t>
            </a:r>
            <a:r>
              <a:rPr lang="en-US" dirty="0" smtClean="0">
                <a:solidFill>
                  <a:srgbClr val="FF0000"/>
                </a:solidFill>
              </a:rPr>
              <a:t>O</a:t>
            </a:r>
            <a:r>
              <a:rPr lang="en-US" baseline="-25000" dirty="0" smtClean="0"/>
              <a:t>6</a:t>
            </a:r>
            <a:r>
              <a:rPr lang="en-US" dirty="0" smtClean="0"/>
              <a:t> + 6 </a:t>
            </a:r>
            <a:r>
              <a:rPr lang="en-US" dirty="0" smtClean="0">
                <a:solidFill>
                  <a:srgbClr val="FF0000"/>
                </a:solidFill>
              </a:rPr>
              <a:t>O</a:t>
            </a:r>
            <a:endParaRPr lang="en-US" baseline="-25000" dirty="0" smtClean="0"/>
          </a:p>
          <a:p>
            <a:pPr marL="514350" indent="-514350">
              <a:buNone/>
            </a:pPr>
            <a:r>
              <a:rPr lang="en-US" dirty="0" smtClean="0"/>
              <a:t>Carbon Dioxide + Water = Glucose + Oxygen  </a:t>
            </a:r>
          </a:p>
          <a:p>
            <a:pPr marL="514350" indent="-514350">
              <a:buNone/>
            </a:pPr>
            <a:r>
              <a:rPr lang="en-US" dirty="0" smtClean="0"/>
              <a:t>2. Sunlight – Catalyst</a:t>
            </a:r>
          </a:p>
          <a:p>
            <a:pPr marL="514350" indent="-514350">
              <a:buNone/>
            </a:pPr>
            <a:r>
              <a:rPr lang="en-US" dirty="0" smtClean="0"/>
              <a:t>3. The chlorophyll inside the chloroplast</a:t>
            </a:r>
          </a:p>
          <a:p>
            <a:pPr marL="514350" indent="-514350">
              <a:buNone/>
            </a:pPr>
            <a:endParaRPr lang="en-US" dirty="0" smtClean="0"/>
          </a:p>
          <a:p>
            <a:pPr marL="514350" indent="-514350">
              <a:buNone/>
            </a:pPr>
            <a:endParaRPr lang="en-US" dirty="0" smtClean="0"/>
          </a:p>
          <a:p>
            <a:pPr marL="514350" indent="-514350">
              <a:buNone/>
            </a:pPr>
            <a:endParaRPr lang="en-US" dirty="0"/>
          </a:p>
        </p:txBody>
      </p:sp>
      <p:pic>
        <p:nvPicPr>
          <p:cNvPr id="1026" name="Picture 2" descr="http://www.psmicrographs.co.uk/_assets/uploads/lavender-leaf-stomata-80200158-l.jpg">
            <a:hlinkClick r:id="rId2"/>
          </p:cNvPr>
          <p:cNvPicPr>
            <a:picLocks noChangeAspect="1" noChangeArrowheads="1"/>
          </p:cNvPicPr>
          <p:nvPr/>
        </p:nvPicPr>
        <p:blipFill>
          <a:blip r:embed="rId3" cstate="print"/>
          <a:srcRect/>
          <a:stretch>
            <a:fillRect/>
          </a:stretch>
        </p:blipFill>
        <p:spPr bwMode="auto">
          <a:xfrm>
            <a:off x="7833928" y="3733801"/>
            <a:ext cx="2834072" cy="2124075"/>
          </a:xfrm>
          <a:prstGeom prst="rect">
            <a:avLst/>
          </a:prstGeom>
          <a:noFill/>
        </p:spPr>
      </p:pic>
    </p:spTree>
    <p:extLst>
      <p:ext uri="{BB962C8B-B14F-4D97-AF65-F5344CB8AC3E}">
        <p14:creationId xmlns:p14="http://schemas.microsoft.com/office/powerpoint/2010/main" val="990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Glucose Synthesis Activity</a:t>
            </a:r>
            <a:endParaRPr lang="en-US" dirty="0"/>
          </a:p>
        </p:txBody>
      </p:sp>
      <p:sp>
        <p:nvSpPr>
          <p:cNvPr id="3" name="Content Placeholder 2"/>
          <p:cNvSpPr>
            <a:spLocks noGrp="1"/>
          </p:cNvSpPr>
          <p:nvPr>
            <p:ph sz="half" idx="1"/>
          </p:nvPr>
        </p:nvSpPr>
        <p:spPr>
          <a:xfrm>
            <a:off x="1524000" y="1143001"/>
            <a:ext cx="9144000" cy="4525963"/>
          </a:xfrm>
          <a:ln w="3175">
            <a:solidFill>
              <a:schemeClr val="tx1"/>
            </a:solidFill>
          </a:ln>
        </p:spPr>
        <p:txBody>
          <a:bodyPr>
            <a:normAutofit fontScale="92500" lnSpcReduction="10000"/>
          </a:bodyPr>
          <a:lstStyle/>
          <a:p>
            <a:pPr>
              <a:buNone/>
            </a:pPr>
            <a:r>
              <a:rPr lang="en-US" dirty="0" smtClean="0"/>
              <a:t>Photosynthesis:    6 C</a:t>
            </a:r>
            <a:r>
              <a:rPr lang="en-US" dirty="0" smtClean="0">
                <a:solidFill>
                  <a:srgbClr val="FF0000"/>
                </a:solidFill>
              </a:rPr>
              <a:t>O</a:t>
            </a:r>
            <a:r>
              <a:rPr lang="en-US" baseline="-25000" dirty="0" smtClean="0"/>
              <a:t>2 </a:t>
            </a:r>
            <a:r>
              <a:rPr lang="en-US" dirty="0" smtClean="0"/>
              <a:t>+ 6 H</a:t>
            </a:r>
            <a:r>
              <a:rPr lang="en-US" baseline="-25000" dirty="0" smtClean="0"/>
              <a:t>2</a:t>
            </a:r>
            <a:r>
              <a:rPr lang="en-US" dirty="0" smtClean="0">
                <a:solidFill>
                  <a:srgbClr val="FF0000"/>
                </a:solidFill>
              </a:rPr>
              <a:t>O</a:t>
            </a:r>
            <a:r>
              <a:rPr lang="en-US" dirty="0" smtClean="0"/>
              <a:t> -&gt; C</a:t>
            </a:r>
            <a:r>
              <a:rPr lang="en-US" baseline="-25000" dirty="0" smtClean="0"/>
              <a:t>6</a:t>
            </a:r>
            <a:r>
              <a:rPr lang="en-US" dirty="0" smtClean="0"/>
              <a:t>H</a:t>
            </a:r>
            <a:r>
              <a:rPr lang="en-US" baseline="-25000" dirty="0" smtClean="0"/>
              <a:t>12</a:t>
            </a:r>
            <a:r>
              <a:rPr lang="en-US" dirty="0" smtClean="0">
                <a:solidFill>
                  <a:srgbClr val="FF0000"/>
                </a:solidFill>
              </a:rPr>
              <a:t>O</a:t>
            </a:r>
            <a:r>
              <a:rPr lang="en-US" baseline="-25000" dirty="0" smtClean="0"/>
              <a:t>6</a:t>
            </a:r>
            <a:r>
              <a:rPr lang="en-US" dirty="0" smtClean="0"/>
              <a:t> + 6 </a:t>
            </a:r>
            <a:r>
              <a:rPr lang="en-US" dirty="0" smtClean="0">
                <a:solidFill>
                  <a:srgbClr val="FF0000"/>
                </a:solidFill>
              </a:rPr>
              <a:t>O</a:t>
            </a:r>
            <a:endParaRPr lang="en-US" dirty="0" smtClean="0"/>
          </a:p>
          <a:p>
            <a:r>
              <a:rPr lang="en-US" dirty="0" smtClean="0"/>
              <a:t>Black = Carbon</a:t>
            </a:r>
          </a:p>
          <a:p>
            <a:r>
              <a:rPr lang="en-US" dirty="0" smtClean="0">
                <a:solidFill>
                  <a:schemeClr val="bg1"/>
                </a:solidFill>
              </a:rPr>
              <a:t>White = Hydrogen</a:t>
            </a:r>
          </a:p>
          <a:p>
            <a:r>
              <a:rPr lang="en-US" dirty="0" smtClean="0">
                <a:solidFill>
                  <a:srgbClr val="FF0000"/>
                </a:solidFill>
              </a:rPr>
              <a:t>Red = Oxygen</a:t>
            </a:r>
            <a:endParaRPr lang="en-US" dirty="0" smtClean="0"/>
          </a:p>
          <a:p>
            <a:r>
              <a:rPr lang="en-US" dirty="0" smtClean="0"/>
              <a:t>Person 1 – Root = </a:t>
            </a:r>
            <a:r>
              <a:rPr lang="en-US" dirty="0" smtClean="0">
                <a:solidFill>
                  <a:schemeClr val="bg1"/>
                </a:solidFill>
              </a:rPr>
              <a:t>H</a:t>
            </a:r>
            <a:r>
              <a:rPr lang="en-US" baseline="-25000" dirty="0" smtClean="0">
                <a:solidFill>
                  <a:schemeClr val="bg1"/>
                </a:solidFill>
              </a:rPr>
              <a:t>2</a:t>
            </a:r>
            <a:r>
              <a:rPr lang="en-US" dirty="0" smtClean="0">
                <a:solidFill>
                  <a:srgbClr val="FF0000"/>
                </a:solidFill>
              </a:rPr>
              <a:t>O</a:t>
            </a:r>
          </a:p>
          <a:p>
            <a:r>
              <a:rPr lang="en-US" dirty="0" smtClean="0"/>
              <a:t>Person 2 – Stomata = C</a:t>
            </a:r>
            <a:r>
              <a:rPr lang="en-US" dirty="0" smtClean="0">
                <a:solidFill>
                  <a:srgbClr val="FF0000"/>
                </a:solidFill>
              </a:rPr>
              <a:t>O</a:t>
            </a:r>
            <a:r>
              <a:rPr lang="en-US" baseline="-25000" dirty="0" smtClean="0">
                <a:solidFill>
                  <a:srgbClr val="FF0000"/>
                </a:solidFill>
              </a:rPr>
              <a:t>2</a:t>
            </a:r>
          </a:p>
          <a:p>
            <a:r>
              <a:rPr lang="en-US" dirty="0" smtClean="0"/>
              <a:t>Person 3 – Chloroplast = Light Energy (Sun)</a:t>
            </a:r>
          </a:p>
          <a:p>
            <a:r>
              <a:rPr lang="en-US" dirty="0" smtClean="0"/>
              <a:t>Person 4 – Glucose Synthesis/ </a:t>
            </a:r>
            <a:r>
              <a:rPr lang="en-US" dirty="0" smtClean="0">
                <a:solidFill>
                  <a:srgbClr val="FF0000"/>
                </a:solidFill>
              </a:rPr>
              <a:t>O</a:t>
            </a:r>
            <a:r>
              <a:rPr lang="en-US" baseline="-25000" dirty="0" smtClean="0">
                <a:solidFill>
                  <a:srgbClr val="FF0000"/>
                </a:solidFill>
              </a:rPr>
              <a:t>2</a:t>
            </a:r>
            <a:r>
              <a:rPr lang="en-US" dirty="0" smtClean="0">
                <a:solidFill>
                  <a:srgbClr val="FF0000"/>
                </a:solidFill>
              </a:rPr>
              <a:t> </a:t>
            </a:r>
          </a:p>
          <a:p>
            <a:r>
              <a:rPr lang="en-US" dirty="0" smtClean="0"/>
              <a:t>Person 5 – Get ATP for Cellular Respiration</a:t>
            </a:r>
          </a:p>
          <a:p>
            <a:pPr>
              <a:buNone/>
            </a:pPr>
            <a:r>
              <a:rPr lang="en-US" dirty="0" smtClean="0">
                <a:sym typeface="Wingdings" pitchFamily="2" charset="2"/>
              </a:rPr>
              <a:t>Cellular Respiration: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a:t>
            </a:r>
            <a:r>
              <a:rPr lang="en-US" dirty="0" smtClean="0"/>
              <a:t> 6CO</a:t>
            </a:r>
            <a:r>
              <a:rPr lang="en-US" baseline="-25000" dirty="0" smtClean="0"/>
              <a:t>2</a:t>
            </a:r>
            <a:r>
              <a:rPr lang="en-US" dirty="0" smtClean="0"/>
              <a:t> +6H</a:t>
            </a:r>
            <a:r>
              <a:rPr lang="en-US" baseline="-25000" dirty="0" smtClean="0"/>
              <a:t>2</a:t>
            </a:r>
            <a:r>
              <a:rPr lang="en-US" dirty="0" smtClean="0"/>
              <a:t>0 + 36 ATP  + Heat</a:t>
            </a:r>
          </a:p>
          <a:p>
            <a:endParaRPr lang="en-US" dirty="0"/>
          </a:p>
        </p:txBody>
      </p:sp>
      <p:sp>
        <p:nvSpPr>
          <p:cNvPr id="4" name="Content Placeholder 3"/>
          <p:cNvSpPr>
            <a:spLocks noGrp="1"/>
          </p:cNvSpPr>
          <p:nvPr>
            <p:ph sz="half" idx="2"/>
          </p:nvPr>
        </p:nvSpPr>
        <p:spPr>
          <a:xfrm>
            <a:off x="8001000" y="2332038"/>
            <a:ext cx="2286000" cy="1249363"/>
          </a:xfrm>
        </p:spPr>
        <p:txBody>
          <a:bodyPr>
            <a:normAutofit fontScale="92500" lnSpcReduction="10000"/>
          </a:bodyPr>
          <a:lstStyle/>
          <a:p>
            <a:r>
              <a:rPr lang="en-US" dirty="0" smtClean="0"/>
              <a:t>Glucose</a:t>
            </a:r>
          </a:p>
          <a:p>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endParaRPr lang="en-US" baseline="-25000" dirty="0"/>
          </a:p>
        </p:txBody>
      </p:sp>
    </p:spTree>
    <p:extLst>
      <p:ext uri="{BB962C8B-B14F-4D97-AF65-F5344CB8AC3E}">
        <p14:creationId xmlns:p14="http://schemas.microsoft.com/office/powerpoint/2010/main" val="23974469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112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112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112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112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112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112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901129" name="Picture 9"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1130" name="Picture 1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901131" name="Text Box 11"/>
          <p:cNvSpPr txBox="1">
            <a:spLocks noChangeArrowheads="1"/>
          </p:cNvSpPr>
          <p:nvPr/>
        </p:nvSpPr>
        <p:spPr bwMode="auto">
          <a:xfrm>
            <a:off x="1524000" y="914401"/>
            <a:ext cx="3200400" cy="4893647"/>
          </a:xfrm>
          <a:prstGeom prst="rect">
            <a:avLst/>
          </a:prstGeom>
          <a:noFill/>
          <a:ln w="9525">
            <a:noFill/>
            <a:miter lim="800000"/>
            <a:headEnd/>
            <a:tailEnd/>
          </a:ln>
          <a:effectLst/>
        </p:spPr>
        <p:txBody>
          <a:bodyPr wrap="square">
            <a:spAutoFit/>
          </a:bodyPr>
          <a:lstStyle/>
          <a:p>
            <a:pPr algn="ctr"/>
            <a:endParaRPr lang="en-US" sz="2400" dirty="0">
              <a:solidFill>
                <a:schemeClr val="tx2"/>
              </a:solidFill>
            </a:endParaRPr>
          </a:p>
          <a:p>
            <a:pPr algn="ctr">
              <a:buFont typeface="Arial" pitchFamily="34" charset="0"/>
              <a:buChar char="•"/>
            </a:pPr>
            <a:r>
              <a:rPr lang="en-US" sz="2400" dirty="0">
                <a:solidFill>
                  <a:schemeClr val="tx2"/>
                </a:solidFill>
              </a:rPr>
              <a:t>Copy this graph and explain what it means in a short paragraph.  </a:t>
            </a:r>
          </a:p>
          <a:p>
            <a:pPr algn="ctr">
              <a:buFont typeface="Arial" pitchFamily="34" charset="0"/>
              <a:buChar char="•"/>
            </a:pPr>
            <a:r>
              <a:rPr lang="en-US" sz="2400" dirty="0">
                <a:solidFill>
                  <a:schemeClr val="tx2"/>
                </a:solidFill>
              </a:rPr>
              <a:t>Use your knowledge of independent and dependent variables to explain what happens.</a:t>
            </a:r>
          </a:p>
          <a:p>
            <a:pPr algn="ctr">
              <a:buFont typeface="Arial" pitchFamily="34" charset="0"/>
              <a:buChar char="•"/>
            </a:pPr>
            <a:r>
              <a:rPr lang="en-US" sz="2400" dirty="0">
                <a:solidFill>
                  <a:schemeClr val="tx2"/>
                </a:solidFill>
              </a:rPr>
              <a:t>Explain the relationship between the two variables</a:t>
            </a:r>
          </a:p>
          <a:p>
            <a:pPr algn="ctr">
              <a:buFont typeface="Arial" pitchFamily="34" charset="0"/>
              <a:buChar char="•"/>
            </a:pPr>
            <a:r>
              <a:rPr lang="en-US" sz="2400" dirty="0">
                <a:solidFill>
                  <a:schemeClr val="tx2"/>
                </a:solidFill>
              </a:rPr>
              <a:t>Come up with a better title</a:t>
            </a:r>
          </a:p>
        </p:txBody>
      </p:sp>
      <p:pic>
        <p:nvPicPr>
          <p:cNvPr id="901133" name="Picture 13" descr="LightIntensity&amp;Photosythesi"/>
          <p:cNvPicPr>
            <a:picLocks noChangeAspect="1" noChangeArrowheads="1"/>
          </p:cNvPicPr>
          <p:nvPr/>
        </p:nvPicPr>
        <p:blipFill>
          <a:blip r:embed="rId12" cstate="print"/>
          <a:srcRect/>
          <a:stretch>
            <a:fillRect/>
          </a:stretch>
        </p:blipFill>
        <p:spPr bwMode="auto">
          <a:xfrm>
            <a:off x="4724400" y="976314"/>
            <a:ext cx="4991100" cy="4632325"/>
          </a:xfrm>
          <a:prstGeom prst="rect">
            <a:avLst/>
          </a:prstGeom>
          <a:noFill/>
        </p:spPr>
      </p:pic>
      <p:sp>
        <p:nvSpPr>
          <p:cNvPr id="13" name="TextBox 12"/>
          <p:cNvSpPr txBox="1"/>
          <p:nvPr/>
        </p:nvSpPr>
        <p:spPr>
          <a:xfrm>
            <a:off x="7467600" y="304801"/>
            <a:ext cx="1981200" cy="461665"/>
          </a:xfrm>
          <a:prstGeom prst="rect">
            <a:avLst/>
          </a:prstGeom>
          <a:noFill/>
        </p:spPr>
        <p:txBody>
          <a:bodyPr wrap="square" rtlCol="0">
            <a:spAutoFit/>
          </a:bodyPr>
          <a:lstStyle/>
          <a:p>
            <a:r>
              <a:rPr lang="en-US" sz="2400" dirty="0"/>
              <a:t>p. 35NB</a:t>
            </a:r>
          </a:p>
        </p:txBody>
      </p:sp>
    </p:spTree>
    <p:extLst>
      <p:ext uri="{BB962C8B-B14F-4D97-AF65-F5344CB8AC3E}">
        <p14:creationId xmlns:p14="http://schemas.microsoft.com/office/powerpoint/2010/main" val="12866143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112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1125"/>
                                        </p:tgtEl>
                                        <p:attrNameLst>
                                          <p:attrName>style.visibility</p:attrName>
                                        </p:attrNameLst>
                                      </p:cBhvr>
                                      <p:to>
                                        <p:strVal val="visible"/>
                                      </p:to>
                                    </p:set>
                                    <p:animEffect transition="in" filter="box(out)">
                                      <p:cBhvr>
                                        <p:cTn id="10" dur="500"/>
                                        <p:tgtEl>
                                          <p:spTgt spid="90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7659" t="17836" r="17428" b="9140"/>
          <a:stretch>
            <a:fillRect/>
          </a:stretch>
        </p:blipFill>
        <p:spPr bwMode="auto">
          <a:xfrm>
            <a:off x="3124200" y="0"/>
            <a:ext cx="5181600" cy="6172200"/>
          </a:xfrm>
          <a:prstGeom prst="rect">
            <a:avLst/>
          </a:prstGeom>
          <a:noFill/>
          <a:ln w="9525">
            <a:noFill/>
            <a:miter lim="800000"/>
            <a:headEnd/>
            <a:tailEnd/>
          </a:ln>
        </p:spPr>
      </p:pic>
      <p:sp>
        <p:nvSpPr>
          <p:cNvPr id="3" name="TextBox 2"/>
          <p:cNvSpPr txBox="1"/>
          <p:nvPr/>
        </p:nvSpPr>
        <p:spPr>
          <a:xfrm>
            <a:off x="1524000" y="685800"/>
            <a:ext cx="2209800" cy="1815882"/>
          </a:xfrm>
          <a:prstGeom prst="rect">
            <a:avLst/>
          </a:prstGeom>
          <a:noFill/>
        </p:spPr>
        <p:txBody>
          <a:bodyPr wrap="square" rtlCol="0">
            <a:spAutoFit/>
          </a:bodyPr>
          <a:lstStyle/>
          <a:p>
            <a:r>
              <a:rPr lang="en-US" sz="2800" dirty="0"/>
              <a:t>p. 35 NB</a:t>
            </a:r>
          </a:p>
          <a:p>
            <a:r>
              <a:rPr lang="en-US" sz="2800" dirty="0"/>
              <a:t>Write a 3 – 5 sentence summary</a:t>
            </a:r>
          </a:p>
        </p:txBody>
      </p:sp>
      <p:sp>
        <p:nvSpPr>
          <p:cNvPr id="4" name="TextBox 3"/>
          <p:cNvSpPr txBox="1"/>
          <p:nvPr/>
        </p:nvSpPr>
        <p:spPr>
          <a:xfrm>
            <a:off x="8153400" y="1"/>
            <a:ext cx="2514600" cy="5262979"/>
          </a:xfrm>
          <a:prstGeom prst="rect">
            <a:avLst/>
          </a:prstGeom>
          <a:noFill/>
        </p:spPr>
        <p:txBody>
          <a:bodyPr wrap="square" rtlCol="0">
            <a:spAutoFit/>
          </a:bodyPr>
          <a:lstStyle/>
          <a:p>
            <a:r>
              <a:rPr lang="en-US" sz="2400" u="sng" dirty="0"/>
              <a:t>Word Bank</a:t>
            </a:r>
          </a:p>
          <a:p>
            <a:pPr>
              <a:buFont typeface="Arial" pitchFamily="34" charset="0"/>
              <a:buChar char="•"/>
            </a:pPr>
            <a:r>
              <a:rPr lang="en-US" sz="2400" dirty="0"/>
              <a:t>Chemical energy</a:t>
            </a:r>
          </a:p>
          <a:p>
            <a:pPr>
              <a:buFont typeface="Arial" pitchFamily="34" charset="0"/>
              <a:buChar char="•"/>
            </a:pPr>
            <a:r>
              <a:rPr lang="en-US" sz="2400" dirty="0"/>
              <a:t>Oxygen</a:t>
            </a:r>
          </a:p>
          <a:p>
            <a:pPr>
              <a:buFont typeface="Arial" pitchFamily="34" charset="0"/>
              <a:buChar char="•"/>
            </a:pPr>
            <a:r>
              <a:rPr lang="en-US" sz="2400" dirty="0"/>
              <a:t>Light Dependent 	Reactions</a:t>
            </a:r>
          </a:p>
          <a:p>
            <a:pPr>
              <a:buFont typeface="Arial" pitchFamily="34" charset="0"/>
              <a:buChar char="•"/>
            </a:pPr>
            <a:r>
              <a:rPr lang="en-US" sz="2400" dirty="0"/>
              <a:t>Chlorophyll</a:t>
            </a:r>
          </a:p>
          <a:p>
            <a:pPr>
              <a:buFont typeface="Arial" pitchFamily="34" charset="0"/>
              <a:buChar char="•"/>
            </a:pPr>
            <a:r>
              <a:rPr lang="en-US" sz="2400" dirty="0" err="1"/>
              <a:t>Stroma</a:t>
            </a:r>
            <a:endParaRPr lang="en-US" sz="2400" dirty="0"/>
          </a:p>
          <a:p>
            <a:pPr>
              <a:buFont typeface="Arial" pitchFamily="34" charset="0"/>
              <a:buChar char="•"/>
            </a:pPr>
            <a:r>
              <a:rPr lang="en-US" sz="2400" dirty="0"/>
              <a:t>Glucose</a:t>
            </a:r>
          </a:p>
          <a:p>
            <a:pPr>
              <a:buFont typeface="Arial" pitchFamily="34" charset="0"/>
              <a:buChar char="•"/>
            </a:pPr>
            <a:r>
              <a:rPr lang="en-US" sz="2400" dirty="0"/>
              <a:t>Water</a:t>
            </a:r>
          </a:p>
          <a:p>
            <a:pPr>
              <a:buFont typeface="Arial" pitchFamily="34" charset="0"/>
              <a:buChar char="•"/>
            </a:pPr>
            <a:r>
              <a:rPr lang="en-US" sz="2400" dirty="0"/>
              <a:t>Sunlight</a:t>
            </a:r>
          </a:p>
          <a:p>
            <a:pPr>
              <a:buFont typeface="Arial" pitchFamily="34" charset="0"/>
              <a:buChar char="•"/>
            </a:pPr>
            <a:r>
              <a:rPr lang="en-US" sz="2400" dirty="0"/>
              <a:t>Carbon Dioxide</a:t>
            </a:r>
          </a:p>
          <a:p>
            <a:pPr>
              <a:buFont typeface="Arial" pitchFamily="34" charset="0"/>
              <a:buChar char="•"/>
            </a:pPr>
            <a:r>
              <a:rPr lang="en-US" sz="2400" dirty="0"/>
              <a:t>Hydrogen ions</a:t>
            </a:r>
          </a:p>
          <a:p>
            <a:pPr>
              <a:buFont typeface="Arial" pitchFamily="34" charset="0"/>
              <a:buChar char="•"/>
            </a:pPr>
            <a:r>
              <a:rPr lang="en-US" sz="2400" dirty="0"/>
              <a:t>Chloroplasts</a:t>
            </a:r>
          </a:p>
          <a:p>
            <a:pPr>
              <a:buFont typeface="Arial" pitchFamily="34" charset="0"/>
              <a:buChar char="•"/>
            </a:pPr>
            <a:r>
              <a:rPr lang="en-US" sz="2400" dirty="0"/>
              <a:t>Energy</a:t>
            </a:r>
          </a:p>
        </p:txBody>
      </p:sp>
    </p:spTree>
    <p:extLst>
      <p:ext uri="{BB962C8B-B14F-4D97-AF65-F5344CB8AC3E}">
        <p14:creationId xmlns:p14="http://schemas.microsoft.com/office/powerpoint/2010/main" val="28654919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Chloroplast</a:t>
            </a:r>
          </a:p>
          <a:p>
            <a:r>
              <a:rPr lang="en-US" dirty="0" smtClean="0"/>
              <a:t>Cell Wall</a:t>
            </a:r>
          </a:p>
          <a:p>
            <a:r>
              <a:rPr lang="en-US" dirty="0" smtClean="0"/>
              <a:t>Plasma Membrane</a:t>
            </a:r>
          </a:p>
          <a:p>
            <a:r>
              <a:rPr lang="en-US" dirty="0" smtClean="0"/>
              <a:t>Passive transport</a:t>
            </a:r>
          </a:p>
          <a:p>
            <a:r>
              <a:rPr lang="en-US" smtClean="0"/>
              <a:t>Active Transport</a:t>
            </a:r>
            <a:endParaRPr lang="en-US"/>
          </a:p>
        </p:txBody>
      </p:sp>
    </p:spTree>
    <p:extLst>
      <p:ext uri="{BB962C8B-B14F-4D97-AF65-F5344CB8AC3E}">
        <p14:creationId xmlns:p14="http://schemas.microsoft.com/office/powerpoint/2010/main" val="15461904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Enzyme</a:t>
            </a:r>
          </a:p>
          <a:p>
            <a:r>
              <a:rPr lang="en-US" dirty="0" smtClean="0"/>
              <a:t>Macromolecule</a:t>
            </a:r>
          </a:p>
          <a:p>
            <a:r>
              <a:rPr lang="en-US" dirty="0" smtClean="0"/>
              <a:t>Eukaryotic</a:t>
            </a:r>
          </a:p>
          <a:p>
            <a:r>
              <a:rPr lang="en-US" dirty="0" smtClean="0"/>
              <a:t>Vacuole</a:t>
            </a:r>
          </a:p>
          <a:p>
            <a:r>
              <a:rPr lang="en-US" dirty="0" smtClean="0"/>
              <a:t>Independent Variable</a:t>
            </a:r>
          </a:p>
          <a:p>
            <a:r>
              <a:rPr lang="en-US" dirty="0" smtClean="0"/>
              <a:t>Control</a:t>
            </a:r>
          </a:p>
          <a:p>
            <a:endParaRPr lang="en-US" dirty="0"/>
          </a:p>
        </p:txBody>
      </p:sp>
    </p:spTree>
    <p:extLst>
      <p:ext uri="{BB962C8B-B14F-4D97-AF65-F5344CB8AC3E}">
        <p14:creationId xmlns:p14="http://schemas.microsoft.com/office/powerpoint/2010/main" val="3471356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2691" name="Text Box 3"/>
          <p:cNvSpPr txBox="1">
            <a:spLocks noChangeArrowheads="1"/>
          </p:cNvSpPr>
          <p:nvPr/>
        </p:nvSpPr>
        <p:spPr bwMode="auto">
          <a:xfrm>
            <a:off x="2089150" y="914400"/>
            <a:ext cx="5518150" cy="585788"/>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Cells in an isotonic solution</a:t>
            </a:r>
          </a:p>
        </p:txBody>
      </p:sp>
      <p:pic>
        <p:nvPicPr>
          <p:cNvPr id="88269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269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269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269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269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2697" name="Picture 9"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82701" name="Rectangle 13"/>
          <p:cNvSpPr>
            <a:spLocks noChangeArrowheads="1"/>
          </p:cNvSpPr>
          <p:nvPr/>
        </p:nvSpPr>
        <p:spPr bwMode="auto">
          <a:xfrm>
            <a:off x="6172200" y="2022476"/>
            <a:ext cx="2514600" cy="3194721"/>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dirty="0">
                <a:latin typeface="Times" charset="0"/>
              </a:rPr>
              <a:t>A plant cell has its </a:t>
            </a:r>
            <a:r>
              <a:rPr lang="en-US" altLang="en-US" sz="3200" b="1" dirty="0">
                <a:latin typeface="Times" charset="0"/>
              </a:rPr>
              <a:t>normal shape </a:t>
            </a:r>
            <a:r>
              <a:rPr lang="en-US" altLang="en-US" sz="3200" dirty="0">
                <a:latin typeface="Times" charset="0"/>
              </a:rPr>
              <a:t>and pressure in an </a:t>
            </a:r>
            <a:r>
              <a:rPr lang="en-US" altLang="en-US" sz="3200" b="1" dirty="0">
                <a:latin typeface="Times" charset="0"/>
              </a:rPr>
              <a:t>isotonic solution</a:t>
            </a:r>
            <a:r>
              <a:rPr lang="en-US" altLang="en-US" sz="3200" dirty="0">
                <a:latin typeface="Times" charset="0"/>
              </a:rPr>
              <a:t>.</a:t>
            </a:r>
            <a:endParaRPr lang="en-US" altLang="en-US" sz="3200" i="1" dirty="0">
              <a:latin typeface="Times" charset="0"/>
            </a:endParaRPr>
          </a:p>
        </p:txBody>
      </p:sp>
      <p:pic>
        <p:nvPicPr>
          <p:cNvPr id="882703" name="Picture 15"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882705" name="Picture 17"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82707" name="Picture 19" descr="Fig"/>
          <p:cNvPicPr>
            <a:picLocks noChangeAspect="1" noChangeArrowheads="1"/>
          </p:cNvPicPr>
          <p:nvPr/>
        </p:nvPicPr>
        <p:blipFill>
          <a:blip r:embed="rId12" cstate="print"/>
          <a:srcRect/>
          <a:stretch>
            <a:fillRect/>
          </a:stretch>
        </p:blipFill>
        <p:spPr bwMode="auto">
          <a:xfrm>
            <a:off x="2514601" y="1600200"/>
            <a:ext cx="2524125" cy="4267200"/>
          </a:xfrm>
          <a:prstGeom prst="rect">
            <a:avLst/>
          </a:prstGeom>
          <a:noFill/>
        </p:spPr>
      </p:pic>
    </p:spTree>
    <p:extLst>
      <p:ext uri="{BB962C8B-B14F-4D97-AF65-F5344CB8AC3E}">
        <p14:creationId xmlns:p14="http://schemas.microsoft.com/office/powerpoint/2010/main" val="37456509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2692"/>
                                        </p:tgtEl>
                                        <p:attrNameLst>
                                          <p:attrName>style.visibility</p:attrName>
                                        </p:attrNameLst>
                                      </p:cBhvr>
                                      <p:to>
                                        <p:strVal val="visible"/>
                                      </p:to>
                                    </p:set>
                                    <p:animEffect transition="in" filter="box(out)">
                                      <p:cBhvr>
                                        <p:cTn id="7" dur="500"/>
                                        <p:tgtEl>
                                          <p:spTgt spid="88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Active Transport</a:t>
            </a:r>
          </a:p>
          <a:p>
            <a:r>
              <a:rPr lang="en-US" dirty="0" smtClean="0"/>
              <a:t>Dependent Variable</a:t>
            </a:r>
          </a:p>
          <a:p>
            <a:r>
              <a:rPr lang="en-US" dirty="0" smtClean="0"/>
              <a:t>Hypothesis</a:t>
            </a:r>
          </a:p>
          <a:p>
            <a:r>
              <a:rPr lang="en-US" dirty="0" smtClean="0"/>
              <a:t>Carbohydrate</a:t>
            </a:r>
          </a:p>
          <a:p>
            <a:r>
              <a:rPr lang="en-US" dirty="0" smtClean="0"/>
              <a:t>Lipids</a:t>
            </a:r>
          </a:p>
          <a:p>
            <a:r>
              <a:rPr lang="en-US" dirty="0" smtClean="0"/>
              <a:t>Osmosis</a:t>
            </a:r>
            <a:endParaRPr lang="en-US" dirty="0"/>
          </a:p>
        </p:txBody>
      </p:sp>
    </p:spTree>
    <p:extLst>
      <p:ext uri="{BB962C8B-B14F-4D97-AF65-F5344CB8AC3E}">
        <p14:creationId xmlns:p14="http://schemas.microsoft.com/office/powerpoint/2010/main" val="32054058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Cellular Respiration</a:t>
            </a:r>
          </a:p>
          <a:p>
            <a:r>
              <a:rPr lang="en-US" dirty="0" smtClean="0"/>
              <a:t>Photosynthesis</a:t>
            </a:r>
          </a:p>
          <a:p>
            <a:r>
              <a:rPr lang="en-US" dirty="0" smtClean="0"/>
              <a:t>Mitochondria</a:t>
            </a:r>
          </a:p>
          <a:p>
            <a:r>
              <a:rPr lang="en-US" dirty="0" smtClean="0"/>
              <a:t>Theory</a:t>
            </a:r>
          </a:p>
          <a:p>
            <a:r>
              <a:rPr lang="en-US" dirty="0" smtClean="0"/>
              <a:t>Scientific Method</a:t>
            </a:r>
          </a:p>
          <a:p>
            <a:r>
              <a:rPr lang="en-US" dirty="0" smtClean="0"/>
              <a:t>Nucleic Acid</a:t>
            </a:r>
            <a:endParaRPr lang="en-US" dirty="0"/>
          </a:p>
        </p:txBody>
      </p:sp>
    </p:spTree>
    <p:extLst>
      <p:ext uri="{BB962C8B-B14F-4D97-AF65-F5344CB8AC3E}">
        <p14:creationId xmlns:p14="http://schemas.microsoft.com/office/powerpoint/2010/main" val="6811686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Honors Biology </a:t>
            </a:r>
            <a:br>
              <a:rPr lang="en-US" dirty="0" smtClean="0"/>
            </a:br>
            <a:r>
              <a:rPr lang="en-US" dirty="0" smtClean="0"/>
              <a:t>Do the Math</a:t>
            </a:r>
            <a:endParaRPr lang="en-US" dirty="0"/>
          </a:p>
        </p:txBody>
      </p:sp>
      <p:sp>
        <p:nvSpPr>
          <p:cNvPr id="3" name="Content Placeholder 2"/>
          <p:cNvSpPr>
            <a:spLocks noGrp="1"/>
          </p:cNvSpPr>
          <p:nvPr>
            <p:ph idx="1"/>
          </p:nvPr>
        </p:nvSpPr>
        <p:spPr/>
        <p:txBody>
          <a:bodyPr>
            <a:normAutofit/>
          </a:bodyPr>
          <a:lstStyle/>
          <a:p>
            <a:r>
              <a:rPr lang="en-US" dirty="0" smtClean="0"/>
              <a:t>What is the Percent change in temperature of your </a:t>
            </a:r>
            <a:r>
              <a:rPr lang="en-US" dirty="0" err="1" smtClean="0"/>
              <a:t>Catalase</a:t>
            </a:r>
            <a:r>
              <a:rPr lang="en-US" dirty="0" smtClean="0"/>
              <a:t> Reaction?</a:t>
            </a:r>
          </a:p>
          <a:p>
            <a:r>
              <a:rPr lang="en-US" u="sng" dirty="0" smtClean="0"/>
              <a:t>V1 – V2</a:t>
            </a:r>
            <a:r>
              <a:rPr lang="en-US" dirty="0" smtClean="0"/>
              <a:t>  x 100%</a:t>
            </a:r>
          </a:p>
          <a:p>
            <a:pPr>
              <a:buNone/>
            </a:pPr>
            <a:r>
              <a:rPr lang="en-US" dirty="0" smtClean="0"/>
              <a:t>        V1</a:t>
            </a:r>
          </a:p>
          <a:p>
            <a:r>
              <a:rPr lang="en-US" u="sng" dirty="0" smtClean="0"/>
              <a:t>21 – 36  </a:t>
            </a:r>
            <a:r>
              <a:rPr lang="en-US" dirty="0" smtClean="0"/>
              <a:t>x 100%  = ?</a:t>
            </a:r>
          </a:p>
          <a:p>
            <a:pPr>
              <a:buNone/>
            </a:pPr>
            <a:r>
              <a:rPr lang="en-US" dirty="0" smtClean="0"/>
              <a:t>       21</a:t>
            </a:r>
          </a:p>
          <a:p>
            <a:r>
              <a:rPr lang="en-US" dirty="0" smtClean="0"/>
              <a:t>76%</a:t>
            </a:r>
          </a:p>
          <a:p>
            <a:r>
              <a:rPr lang="en-US" dirty="0" smtClean="0"/>
              <a:t>Include this in your Data Analysis.</a:t>
            </a:r>
            <a:endParaRPr lang="en-US" dirty="0"/>
          </a:p>
        </p:txBody>
      </p:sp>
    </p:spTree>
    <p:extLst>
      <p:ext uri="{BB962C8B-B14F-4D97-AF65-F5344CB8AC3E}">
        <p14:creationId xmlns:p14="http://schemas.microsoft.com/office/powerpoint/2010/main" val="2763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Section 2 Check</a:t>
            </a:r>
          </a:p>
        </p:txBody>
      </p:sp>
      <p:sp>
        <p:nvSpPr>
          <p:cNvPr id="182275" name="Rectangle 3"/>
          <p:cNvSpPr>
            <a:spLocks noChangeArrowheads="1"/>
          </p:cNvSpPr>
          <p:nvPr/>
        </p:nvSpPr>
        <p:spPr bwMode="auto">
          <a:xfrm>
            <a:off x="1600200" y="1524000"/>
            <a:ext cx="8534400" cy="1077218"/>
          </a:xfrm>
          <a:prstGeom prst="rect">
            <a:avLst/>
          </a:prstGeom>
          <a:noFill/>
          <a:ln w="9525">
            <a:noFill/>
            <a:miter lim="800000"/>
            <a:headEnd/>
            <a:tailEnd/>
          </a:ln>
          <a:effectLst/>
        </p:spPr>
        <p:txBody>
          <a:bodyPr>
            <a:spAutoFit/>
          </a:bodyPr>
          <a:lstStyle/>
          <a:p>
            <a:pPr marL="609600" indent="-609600"/>
            <a:r>
              <a:rPr lang="en-US" altLang="en-US" sz="3200" b="1">
                <a:latin typeface="Times" pitchFamily="18" charset="0"/>
              </a:rPr>
              <a:t>      </a:t>
            </a:r>
            <a:r>
              <a:rPr lang="en-US" altLang="en-US" sz="3200">
                <a:latin typeface="Times" pitchFamily="18" charset="0"/>
              </a:rPr>
              <a:t>The process that uses the sun’s energy to make simple sugars is ________.</a:t>
            </a:r>
          </a:p>
        </p:txBody>
      </p:sp>
      <p:sp>
        <p:nvSpPr>
          <p:cNvPr id="182286" name="Rectangle 14"/>
          <p:cNvSpPr>
            <a:spLocks noChangeArrowheads="1"/>
          </p:cNvSpPr>
          <p:nvPr/>
        </p:nvSpPr>
        <p:spPr bwMode="auto">
          <a:xfrm>
            <a:off x="2133600" y="838200"/>
            <a:ext cx="7924800" cy="579438"/>
          </a:xfrm>
          <a:prstGeom prst="rect">
            <a:avLst/>
          </a:prstGeom>
          <a:noFill/>
          <a:ln w="9525">
            <a:noFill/>
            <a:miter lim="800000"/>
            <a:headEnd/>
            <a:tailEnd/>
          </a:ln>
          <a:effectLst/>
        </p:spPr>
        <p:txBody>
          <a:bodyPr anchor="ctr"/>
          <a:lstStyle/>
          <a:p>
            <a:pPr algn="l"/>
            <a:r>
              <a:rPr lang="en-US" altLang="en-US" sz="3600" b="1">
                <a:solidFill>
                  <a:schemeClr val="hlink"/>
                </a:solidFill>
                <a:latin typeface="Times" pitchFamily="18" charset="0"/>
              </a:rPr>
              <a:t>Question 1</a:t>
            </a:r>
          </a:p>
        </p:txBody>
      </p:sp>
      <p:sp>
        <p:nvSpPr>
          <p:cNvPr id="182310" name="Text Box 38"/>
          <p:cNvSpPr txBox="1">
            <a:spLocks noChangeArrowheads="1"/>
          </p:cNvSpPr>
          <p:nvPr/>
        </p:nvSpPr>
        <p:spPr bwMode="auto">
          <a:xfrm>
            <a:off x="2198688" y="5170489"/>
            <a:ext cx="2374368"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D. photolysis</a:t>
            </a:r>
          </a:p>
        </p:txBody>
      </p:sp>
      <p:sp>
        <p:nvSpPr>
          <p:cNvPr id="182311" name="Text Box 39"/>
          <p:cNvSpPr txBox="1">
            <a:spLocks noChangeArrowheads="1"/>
          </p:cNvSpPr>
          <p:nvPr/>
        </p:nvSpPr>
        <p:spPr bwMode="auto">
          <a:xfrm>
            <a:off x="2209801" y="4408489"/>
            <a:ext cx="3105337"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C. photosynthesis</a:t>
            </a:r>
          </a:p>
        </p:txBody>
      </p:sp>
      <p:sp>
        <p:nvSpPr>
          <p:cNvPr id="182312" name="Text Box 40"/>
          <p:cNvSpPr txBox="1">
            <a:spLocks noChangeArrowheads="1"/>
          </p:cNvSpPr>
          <p:nvPr/>
        </p:nvSpPr>
        <p:spPr bwMode="auto">
          <a:xfrm>
            <a:off x="2216150" y="3646489"/>
            <a:ext cx="2329484"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B. glycolysis</a:t>
            </a:r>
          </a:p>
        </p:txBody>
      </p:sp>
      <p:sp>
        <p:nvSpPr>
          <p:cNvPr id="182313" name="Text Box 41"/>
          <p:cNvSpPr txBox="1">
            <a:spLocks noChangeArrowheads="1"/>
          </p:cNvSpPr>
          <p:nvPr/>
        </p:nvSpPr>
        <p:spPr bwMode="auto">
          <a:xfrm>
            <a:off x="2193926" y="2873376"/>
            <a:ext cx="3775393"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A. cellular respiration</a:t>
            </a:r>
          </a:p>
        </p:txBody>
      </p:sp>
      <p:pic>
        <p:nvPicPr>
          <p:cNvPr id="182316" name="Picture 44"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2317" name="Picture 45"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2318" name="Picture 46"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2319" name="Picture 47"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2320" name="Picture 48"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2322" name="Picture 50"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2324" name="Picture 52"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2326" name="Picture 54"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2331" name="Picture 59"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2332" name="Text Box 60"/>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352479761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2331"/>
                                        </p:tgtEl>
                                        <p:attrNameLst>
                                          <p:attrName>style.visibility</p:attrName>
                                        </p:attrNameLst>
                                      </p:cBhvr>
                                      <p:to>
                                        <p:strVal val="visible"/>
                                      </p:to>
                                    </p:set>
                                    <p:animEffect transition="in" filter="box(out)">
                                      <p:cBhvr>
                                        <p:cTn id="7" dur="500"/>
                                        <p:tgtEl>
                                          <p:spTgt spid="18233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2332"/>
                                        </p:tgtEl>
                                        <p:attrNameLst>
                                          <p:attrName>style.visibility</p:attrName>
                                        </p:attrNameLst>
                                      </p:cBhvr>
                                      <p:to>
                                        <p:strVal val="visible"/>
                                      </p:to>
                                    </p:set>
                                    <p:animEffect transition="in" filter="box(out)">
                                      <p:cBhvr>
                                        <p:cTn id="10" dur="500"/>
                                        <p:tgtEl>
                                          <p:spTgt spid="182332"/>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2320"/>
                                        </p:tgtEl>
                                        <p:attrNameLst>
                                          <p:attrName>style.visibility</p:attrName>
                                        </p:attrNameLst>
                                      </p:cBhvr>
                                      <p:to>
                                        <p:strVal val="visible"/>
                                      </p:to>
                                    </p:set>
                                    <p:animEffect transition="in" filter="box(out)">
                                      <p:cBhvr>
                                        <p:cTn id="14" dur="500"/>
                                        <p:tgtEl>
                                          <p:spTgt spid="18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3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438400" y="7040563"/>
            <a:ext cx="8229600" cy="122237"/>
          </a:xfrm>
        </p:spPr>
        <p:txBody>
          <a:bodyPr>
            <a:normAutofit fontScale="90000"/>
          </a:bodyPr>
          <a:lstStyle/>
          <a:p>
            <a:pPr algn="r"/>
            <a:r>
              <a:rPr lang="en-US" altLang="en-US" sz="1400" b="1"/>
              <a:t>Section 2 Check</a:t>
            </a:r>
          </a:p>
        </p:txBody>
      </p:sp>
      <p:sp>
        <p:nvSpPr>
          <p:cNvPr id="183300" name="Rectangle 4"/>
          <p:cNvSpPr>
            <a:spLocks noChangeArrowheads="1"/>
          </p:cNvSpPr>
          <p:nvPr/>
        </p:nvSpPr>
        <p:spPr bwMode="auto">
          <a:xfrm>
            <a:off x="2111376" y="3092451"/>
            <a:ext cx="7142163" cy="860425"/>
          </a:xfrm>
          <a:prstGeom prst="rect">
            <a:avLst/>
          </a:prstGeom>
          <a:noFill/>
          <a:ln w="9525">
            <a:noFill/>
            <a:miter lim="800000"/>
            <a:headEnd/>
            <a:tailEnd/>
          </a:ln>
          <a:effectLst/>
        </p:spPr>
        <p:txBody>
          <a:bodyPr/>
          <a:lstStyle/>
          <a:p>
            <a:pPr algn="l"/>
            <a:endParaRPr lang="en-US" altLang="en-US" sz="3200">
              <a:solidFill>
                <a:srgbClr val="FFFFCC"/>
              </a:solidFill>
              <a:latin typeface="Times" pitchFamily="18" charset="0"/>
            </a:endParaRPr>
          </a:p>
        </p:txBody>
      </p:sp>
      <p:sp>
        <p:nvSpPr>
          <p:cNvPr id="183311" name="Rectangle 15"/>
          <p:cNvSpPr>
            <a:spLocks noChangeArrowheads="1"/>
          </p:cNvSpPr>
          <p:nvPr/>
        </p:nvSpPr>
        <p:spPr bwMode="auto">
          <a:xfrm>
            <a:off x="2057400" y="914401"/>
            <a:ext cx="8077200" cy="2062103"/>
          </a:xfrm>
          <a:prstGeom prst="rect">
            <a:avLst/>
          </a:prstGeom>
          <a:noFill/>
          <a:ln w="9525" algn="ctr">
            <a:noFill/>
            <a:miter lim="800000"/>
            <a:headEnd/>
            <a:tailEnd/>
          </a:ln>
          <a:effectLst/>
        </p:spPr>
        <p:txBody>
          <a:bodyPr>
            <a:spAutoFit/>
          </a:bodyPr>
          <a:lstStyle/>
          <a:p>
            <a:pPr>
              <a:tabLst>
                <a:tab pos="228600" algn="l"/>
                <a:tab pos="1943100" algn="l"/>
              </a:tabLst>
            </a:pPr>
            <a:r>
              <a:rPr lang="en-US" altLang="en-US" sz="3200">
                <a:solidFill>
                  <a:schemeClr val="hlink"/>
                </a:solidFill>
                <a:latin typeface="Times" pitchFamily="18" charset="0"/>
              </a:rPr>
              <a:t>The answer is C.</a:t>
            </a:r>
            <a:r>
              <a:rPr lang="en-US" altLang="en-US" sz="3200">
                <a:latin typeface="Times" pitchFamily="18" charset="0"/>
              </a:rPr>
              <a:t>  Photosynthesis happens in two phases to make simple sugars and convert the sugars into complex carbohydrates for energy storage.</a:t>
            </a:r>
          </a:p>
        </p:txBody>
      </p:sp>
      <p:pic>
        <p:nvPicPr>
          <p:cNvPr id="183336" name="Picture 40"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3337" name="Picture 41"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3338" name="Picture 42"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3339" name="Picture 43"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3340" name="Picture 44"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3342" name="Picture 46"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3344" name="Picture 4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3347" name="Picture 51"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3350" name="Picture 54"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3351" name="Text Box 55"/>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7526205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3350"/>
                                        </p:tgtEl>
                                        <p:attrNameLst>
                                          <p:attrName>style.visibility</p:attrName>
                                        </p:attrNameLst>
                                      </p:cBhvr>
                                      <p:to>
                                        <p:strVal val="visible"/>
                                      </p:to>
                                    </p:set>
                                    <p:animEffect transition="in" filter="box(out)">
                                      <p:cBhvr>
                                        <p:cTn id="7" dur="500"/>
                                        <p:tgtEl>
                                          <p:spTgt spid="18335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3351"/>
                                        </p:tgtEl>
                                        <p:attrNameLst>
                                          <p:attrName>style.visibility</p:attrName>
                                        </p:attrNameLst>
                                      </p:cBhvr>
                                      <p:to>
                                        <p:strVal val="visible"/>
                                      </p:to>
                                    </p:set>
                                    <p:animEffect transition="in" filter="box(out)">
                                      <p:cBhvr>
                                        <p:cTn id="10" dur="500"/>
                                        <p:tgtEl>
                                          <p:spTgt spid="18335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3340"/>
                                        </p:tgtEl>
                                        <p:attrNameLst>
                                          <p:attrName>style.visibility</p:attrName>
                                        </p:attrNameLst>
                                      </p:cBhvr>
                                      <p:to>
                                        <p:strVal val="visible"/>
                                      </p:to>
                                    </p:set>
                                    <p:animEffect transition="in" filter="box(out)">
                                      <p:cBhvr>
                                        <p:cTn id="14" dur="500"/>
                                        <p:tgtEl>
                                          <p:spTgt spid="18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5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3" name="Picture 3"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4565" name="Picture 5"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4569" name="Rectangle 9"/>
          <p:cNvSpPr>
            <a:spLocks noChangeArrowheads="1"/>
          </p:cNvSpPr>
          <p:nvPr/>
        </p:nvSpPr>
        <p:spPr bwMode="auto">
          <a:xfrm>
            <a:off x="2057400" y="868364"/>
            <a:ext cx="7924800" cy="579437"/>
          </a:xfrm>
          <a:prstGeom prst="rect">
            <a:avLst/>
          </a:prstGeom>
          <a:noFill/>
          <a:ln w="9525">
            <a:noFill/>
            <a:miter lim="800000"/>
            <a:headEnd/>
            <a:tailEnd/>
          </a:ln>
          <a:effectLst/>
        </p:spPr>
        <p:txBody>
          <a:bodyPr anchor="ctr"/>
          <a:lstStyle/>
          <a:p>
            <a:r>
              <a:rPr lang="en-US" b="1">
                <a:solidFill>
                  <a:schemeClr val="hlink"/>
                </a:solidFill>
              </a:rPr>
              <a:t>Question</a:t>
            </a:r>
            <a:r>
              <a:rPr lang="en-US" sz="4000" b="1">
                <a:solidFill>
                  <a:schemeClr val="hlink"/>
                </a:solidFill>
              </a:rPr>
              <a:t> 1</a:t>
            </a:r>
          </a:p>
        </p:txBody>
      </p:sp>
      <p:sp>
        <p:nvSpPr>
          <p:cNvPr id="834570" name="Rectangle 10"/>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Why do you add baking soda solution to the water containing the Elodea plants?</a:t>
            </a:r>
          </a:p>
        </p:txBody>
      </p:sp>
      <p:sp>
        <p:nvSpPr>
          <p:cNvPr id="834574" name="Text Box 14"/>
          <p:cNvSpPr txBox="1">
            <a:spLocks noChangeArrowheads="1"/>
          </p:cNvSpPr>
          <p:nvPr/>
        </p:nvSpPr>
        <p:spPr bwMode="auto">
          <a:xfrm>
            <a:off x="2590800" y="3832225"/>
            <a:ext cx="7315200" cy="1077218"/>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baking soda supplies carbon dioxide, a necessary component of photosynthesis.</a:t>
            </a:r>
          </a:p>
        </p:txBody>
      </p:sp>
      <p:pic>
        <p:nvPicPr>
          <p:cNvPr id="834575" name="Picture 1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4577" name="Picture 17"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4579" name="Picture 1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4580" name="Picture 2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4581" name="Picture 2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4583" name="Text Box 23"/>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4584" name="Picture 24"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4585" name="Text Box 25"/>
          <p:cNvSpPr txBox="1">
            <a:spLocks noChangeArrowheads="1"/>
          </p:cNvSpPr>
          <p:nvPr/>
        </p:nvSpPr>
        <p:spPr bwMode="auto">
          <a:xfrm>
            <a:off x="2057400" y="30384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5005677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4585"/>
                                        </p:tgtEl>
                                        <p:attrNameLst>
                                          <p:attrName>style.visibility</p:attrName>
                                        </p:attrNameLst>
                                      </p:cBhvr>
                                      <p:to>
                                        <p:strVal val="visible"/>
                                      </p:to>
                                    </p:set>
                                    <p:animEffect transition="in" filter="box(out)">
                                      <p:cBhvr>
                                        <p:cTn id="7" dur="500"/>
                                        <p:tgtEl>
                                          <p:spTgt spid="8345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4574"/>
                                        </p:tgtEl>
                                        <p:attrNameLst>
                                          <p:attrName>style.visibility</p:attrName>
                                        </p:attrNameLst>
                                      </p:cBhvr>
                                      <p:to>
                                        <p:strVal val="visible"/>
                                      </p:to>
                                    </p:set>
                                    <p:animEffect transition="in" filter="box(out)">
                                      <p:cBhvr>
                                        <p:cTn id="12" dur="500"/>
                                        <p:tgtEl>
                                          <p:spTgt spid="83457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834583"/>
                                        </p:tgtEl>
                                        <p:attrNameLst>
                                          <p:attrName>style.visibility</p:attrName>
                                        </p:attrNameLst>
                                      </p:cBhvr>
                                      <p:to>
                                        <p:strVal val="visible"/>
                                      </p:to>
                                    </p:set>
                                  </p:childTnLst>
                                </p:cTn>
                              </p:par>
                            </p:childTnLst>
                          </p:cTn>
                        </p:par>
                        <p:par>
                          <p:cTn id="16" fill="hold">
                            <p:stCondLst>
                              <p:cond delay="1000"/>
                            </p:stCondLst>
                            <p:childTnLst>
                              <p:par>
                                <p:cTn id="17" presetID="4" presetClass="entr" presetSubtype="32" fill="hold" nodeType="afterEffect">
                                  <p:stCondLst>
                                    <p:cond delay="0"/>
                                  </p:stCondLst>
                                  <p:childTnLst>
                                    <p:set>
                                      <p:cBhvr>
                                        <p:cTn id="18" dur="1" fill="hold">
                                          <p:stCondLst>
                                            <p:cond delay="0"/>
                                          </p:stCondLst>
                                        </p:cTn>
                                        <p:tgtEl>
                                          <p:spTgt spid="834577"/>
                                        </p:tgtEl>
                                        <p:attrNameLst>
                                          <p:attrName>style.visibility</p:attrName>
                                        </p:attrNameLst>
                                      </p:cBhvr>
                                      <p:to>
                                        <p:strVal val="visible"/>
                                      </p:to>
                                    </p:set>
                                    <p:animEffect transition="in" filter="box(out)">
                                      <p:cBhvr>
                                        <p:cTn id="19" dur="500"/>
                                        <p:tgtEl>
                                          <p:spTgt spid="83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74" grpId="0" autoUpdateAnimBg="0"/>
      <p:bldP spid="834583" grpId="0" autoUpdateAnimBg="0"/>
      <p:bldP spid="83458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586"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5588" name="Picture 4"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5589" name="Rectangle 5"/>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2</a:t>
            </a:r>
          </a:p>
        </p:txBody>
      </p:sp>
      <p:sp>
        <p:nvSpPr>
          <p:cNvPr id="835590" name="Rectangle 6"/>
          <p:cNvSpPr>
            <a:spLocks noChangeArrowheads="1"/>
          </p:cNvSpPr>
          <p:nvPr/>
        </p:nvSpPr>
        <p:spPr bwMode="auto">
          <a:xfrm>
            <a:off x="2438400" y="1525589"/>
            <a:ext cx="8001000" cy="584775"/>
          </a:xfrm>
          <a:prstGeom prst="rect">
            <a:avLst/>
          </a:prstGeom>
          <a:noFill/>
          <a:ln w="9525">
            <a:noFill/>
            <a:miter lim="800000"/>
            <a:headEnd/>
            <a:tailEnd/>
          </a:ln>
          <a:effectLst/>
        </p:spPr>
        <p:txBody>
          <a:bodyPr>
            <a:spAutoFit/>
          </a:bodyPr>
          <a:lstStyle/>
          <a:p>
            <a:pPr marL="609600" indent="-609600"/>
            <a:r>
              <a:rPr lang="en-US" sz="3200"/>
              <a:t>Why does the experiment use aquatic plants?</a:t>
            </a:r>
          </a:p>
        </p:txBody>
      </p:sp>
      <p:sp>
        <p:nvSpPr>
          <p:cNvPr id="835594" name="Text Box 10"/>
          <p:cNvSpPr txBox="1">
            <a:spLocks noChangeArrowheads="1"/>
          </p:cNvSpPr>
          <p:nvPr/>
        </p:nvSpPr>
        <p:spPr bwMode="auto">
          <a:xfrm>
            <a:off x="2438400" y="3698875"/>
            <a:ext cx="73152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oxygen given off by an aquatic plant will form visible bubbles in the water that can be easily observed.</a:t>
            </a:r>
          </a:p>
        </p:txBody>
      </p:sp>
      <p:pic>
        <p:nvPicPr>
          <p:cNvPr id="835595" name="Picture 11"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5596" name="Picture 12"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5599" name="Picture 15"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5600" name="Picture 16"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5601" name="Picture 17"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5603" name="Text Box 1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5604" name="Picture 2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5605" name="Text Box 21"/>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26491721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5605"/>
                                        </p:tgtEl>
                                        <p:attrNameLst>
                                          <p:attrName>style.visibility</p:attrName>
                                        </p:attrNameLst>
                                      </p:cBhvr>
                                      <p:to>
                                        <p:strVal val="visible"/>
                                      </p:to>
                                    </p:set>
                                    <p:animEffect transition="in" filter="box(out)">
                                      <p:cBhvr>
                                        <p:cTn id="7" dur="500"/>
                                        <p:tgtEl>
                                          <p:spTgt spid="835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5594"/>
                                        </p:tgtEl>
                                        <p:attrNameLst>
                                          <p:attrName>style.visibility</p:attrName>
                                        </p:attrNameLst>
                                      </p:cBhvr>
                                      <p:to>
                                        <p:strVal val="visible"/>
                                      </p:to>
                                    </p:set>
                                    <p:animEffect transition="in" filter="box(out)">
                                      <p:cBhvr>
                                        <p:cTn id="12" dur="500"/>
                                        <p:tgtEl>
                                          <p:spTgt spid="835594"/>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35603"/>
                                        </p:tgtEl>
                                        <p:attrNameLst>
                                          <p:attrName>style.visibility</p:attrName>
                                        </p:attrNameLst>
                                      </p:cBhvr>
                                      <p:to>
                                        <p:strVal val="visible"/>
                                      </p:to>
                                    </p:set>
                                    <p:animEffect transition="in" filter="box(out)">
                                      <p:cBhvr>
                                        <p:cTn id="16" dur="500"/>
                                        <p:tgtEl>
                                          <p:spTgt spid="835603"/>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35596"/>
                                        </p:tgtEl>
                                        <p:attrNameLst>
                                          <p:attrName>style.visibility</p:attrName>
                                        </p:attrNameLst>
                                      </p:cBhvr>
                                      <p:to>
                                        <p:strVal val="visible"/>
                                      </p:to>
                                    </p:set>
                                    <p:animEffect transition="in" filter="box(out)">
                                      <p:cBhvr>
                                        <p:cTn id="20" dur="500"/>
                                        <p:tgtEl>
                                          <p:spTgt spid="835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94" grpId="0" autoUpdateAnimBg="0"/>
      <p:bldP spid="835603" grpId="0" autoUpdateAnimBg="0"/>
      <p:bldP spid="83560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93956" name="Rectangle 4"/>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3</a:t>
            </a:r>
          </a:p>
        </p:txBody>
      </p:sp>
      <p:sp>
        <p:nvSpPr>
          <p:cNvPr id="893957" name="Rectangle 5"/>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What is the independent variable in this experiment?</a:t>
            </a:r>
          </a:p>
        </p:txBody>
      </p:sp>
      <p:sp>
        <p:nvSpPr>
          <p:cNvPr id="893958" name="Text Box 6"/>
          <p:cNvSpPr txBox="1">
            <a:spLocks noChangeArrowheads="1"/>
          </p:cNvSpPr>
          <p:nvPr/>
        </p:nvSpPr>
        <p:spPr bwMode="auto">
          <a:xfrm>
            <a:off x="2667000" y="3698875"/>
            <a:ext cx="71628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independent variable in this experiment is the color of light that is directed on the Elodea.</a:t>
            </a:r>
          </a:p>
        </p:txBody>
      </p:sp>
      <p:pic>
        <p:nvPicPr>
          <p:cNvPr id="893959"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60" name="Picture 8"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93961" name="Picture 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93962" name="Picture 1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93963" name="Picture 1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93964" name="Text Box 12"/>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5" name="Picture 13"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93966" name="Text Box 14"/>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36869867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3966"/>
                                        </p:tgtEl>
                                        <p:attrNameLst>
                                          <p:attrName>style.visibility</p:attrName>
                                        </p:attrNameLst>
                                      </p:cBhvr>
                                      <p:to>
                                        <p:strVal val="visible"/>
                                      </p:to>
                                    </p:set>
                                    <p:animEffect transition="in" filter="box(out)">
                                      <p:cBhvr>
                                        <p:cTn id="7" dur="500"/>
                                        <p:tgtEl>
                                          <p:spTgt spid="8939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3958"/>
                                        </p:tgtEl>
                                        <p:attrNameLst>
                                          <p:attrName>style.visibility</p:attrName>
                                        </p:attrNameLst>
                                      </p:cBhvr>
                                      <p:to>
                                        <p:strVal val="visible"/>
                                      </p:to>
                                    </p:set>
                                    <p:animEffect transition="in" filter="box(out)">
                                      <p:cBhvr>
                                        <p:cTn id="12" dur="500"/>
                                        <p:tgtEl>
                                          <p:spTgt spid="893958"/>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93964"/>
                                        </p:tgtEl>
                                        <p:attrNameLst>
                                          <p:attrName>style.visibility</p:attrName>
                                        </p:attrNameLst>
                                      </p:cBhvr>
                                      <p:to>
                                        <p:strVal val="visible"/>
                                      </p:to>
                                    </p:set>
                                    <p:animEffect transition="in" filter="box(out)">
                                      <p:cBhvr>
                                        <p:cTn id="16" dur="500"/>
                                        <p:tgtEl>
                                          <p:spTgt spid="893964"/>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3960"/>
                                        </p:tgtEl>
                                        <p:attrNameLst>
                                          <p:attrName>style.visibility</p:attrName>
                                        </p:attrNameLst>
                                      </p:cBhvr>
                                      <p:to>
                                        <p:strVal val="visible"/>
                                      </p:to>
                                    </p:set>
                                    <p:animEffect transition="in" filter="box(out)">
                                      <p:cBhvr>
                                        <p:cTn id="20" dur="500"/>
                                        <p:tgtEl>
                                          <p:spTgt spid="893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8" grpId="0" autoUpdateAnimBg="0"/>
      <p:bldP spid="893964" grpId="0" autoUpdateAnimBg="0"/>
      <p:bldP spid="893966"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678" name="Picture 22" descr="p 242 Q 9d"/>
          <p:cNvPicPr>
            <a:picLocks noChangeAspect="1" noChangeArrowheads="1"/>
          </p:cNvPicPr>
          <p:nvPr/>
        </p:nvPicPr>
        <p:blipFill>
          <a:blip r:embed="rId2" cstate="print"/>
          <a:srcRect/>
          <a:stretch>
            <a:fillRect/>
          </a:stretch>
        </p:blipFill>
        <p:spPr bwMode="auto">
          <a:xfrm>
            <a:off x="6934200" y="4343400"/>
            <a:ext cx="2590800" cy="1627188"/>
          </a:xfrm>
          <a:prstGeom prst="rect">
            <a:avLst/>
          </a:prstGeom>
          <a:noFill/>
        </p:spPr>
      </p:pic>
      <p:sp>
        <p:nvSpPr>
          <p:cNvPr id="966658"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6659"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algn="l" eaLnBrk="0" hangingPunct="0"/>
            <a:r>
              <a:rPr lang="en-US" altLang="en-US" sz="3600" b="1">
                <a:solidFill>
                  <a:srgbClr val="FFFF00"/>
                </a:solidFill>
                <a:latin typeface="Times" pitchFamily="18" charset="0"/>
              </a:rPr>
              <a:t>Question 4</a:t>
            </a:r>
          </a:p>
        </p:txBody>
      </p:sp>
      <p:sp>
        <p:nvSpPr>
          <p:cNvPr id="966660" name="Text Box 4"/>
          <p:cNvSpPr txBox="1">
            <a:spLocks noChangeArrowheads="1"/>
          </p:cNvSpPr>
          <p:nvPr/>
        </p:nvSpPr>
        <p:spPr bwMode="auto">
          <a:xfrm>
            <a:off x="2133600" y="1371600"/>
            <a:ext cx="7620000" cy="641350"/>
          </a:xfrm>
          <a:prstGeom prst="rect">
            <a:avLst/>
          </a:prstGeom>
          <a:noFill/>
          <a:ln w="19050">
            <a:noFill/>
            <a:miter lim="800000"/>
            <a:headEnd/>
            <a:tailEnd/>
          </a:ln>
          <a:effectLst/>
        </p:spPr>
        <p:txBody>
          <a:bodyPr/>
          <a:lstStyle/>
          <a:p>
            <a:pPr algn="l" eaLnBrk="0" hangingPunct="0"/>
            <a:r>
              <a:rPr lang="en-US" altLang="en-US" sz="3200">
                <a:latin typeface="Times" pitchFamily="18" charset="0"/>
              </a:rPr>
              <a:t>In which of the following structures do the light-dependent reactions of photosynthesis take place?</a:t>
            </a:r>
          </a:p>
        </p:txBody>
      </p:sp>
      <p:pic>
        <p:nvPicPr>
          <p:cNvPr id="9666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66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66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66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6665" name="Picture 9"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6666" name="Picture 10"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6667" name="Picture 11" descr="assessment"/>
          <p:cNvPicPr>
            <a:picLocks noChangeAspect="1" noChangeArrowheads="1"/>
          </p:cNvPicPr>
          <p:nvPr/>
        </p:nvPicPr>
        <p:blipFill>
          <a:blip r:embed="rId11" cstate="print"/>
          <a:srcRect/>
          <a:stretch>
            <a:fillRect/>
          </a:stretch>
        </p:blipFill>
        <p:spPr bwMode="auto">
          <a:xfrm>
            <a:off x="5072064" y="57150"/>
            <a:ext cx="2046287" cy="400050"/>
          </a:xfrm>
          <a:prstGeom prst="rect">
            <a:avLst/>
          </a:prstGeom>
          <a:noFill/>
        </p:spPr>
      </p:pic>
      <p:pic>
        <p:nvPicPr>
          <p:cNvPr id="966668" name="Picture 12" descr="Chpt09"/>
          <p:cNvPicPr>
            <a:picLocks noChangeAspect="1" noChangeArrowheads="1"/>
          </p:cNvPicPr>
          <p:nvPr/>
        </p:nvPicPr>
        <p:blipFill>
          <a:blip r:embed="rId12" cstate="print"/>
          <a:srcRect/>
          <a:stretch>
            <a:fillRect/>
          </a:stretch>
        </p:blipFill>
        <p:spPr bwMode="auto">
          <a:xfrm>
            <a:off x="1524000" y="0"/>
            <a:ext cx="2819400" cy="762000"/>
          </a:xfrm>
          <a:prstGeom prst="rect">
            <a:avLst/>
          </a:prstGeom>
          <a:noFill/>
        </p:spPr>
      </p:pic>
      <p:sp>
        <p:nvSpPr>
          <p:cNvPr id="966671" name="Text Box 15"/>
          <p:cNvSpPr txBox="1">
            <a:spLocks noChangeArrowheads="1"/>
          </p:cNvSpPr>
          <p:nvPr/>
        </p:nvSpPr>
        <p:spPr bwMode="auto">
          <a:xfrm>
            <a:off x="2290763" y="3030539"/>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A.</a:t>
            </a:r>
          </a:p>
        </p:txBody>
      </p:sp>
      <p:sp>
        <p:nvSpPr>
          <p:cNvPr id="966672" name="Text Box 16"/>
          <p:cNvSpPr txBox="1">
            <a:spLocks noChangeArrowheads="1"/>
          </p:cNvSpPr>
          <p:nvPr/>
        </p:nvSpPr>
        <p:spPr bwMode="auto">
          <a:xfrm>
            <a:off x="2362200" y="4727576"/>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B.</a:t>
            </a:r>
          </a:p>
        </p:txBody>
      </p:sp>
      <p:sp>
        <p:nvSpPr>
          <p:cNvPr id="966673" name="Text Box 17"/>
          <p:cNvSpPr txBox="1">
            <a:spLocks noChangeArrowheads="1"/>
          </p:cNvSpPr>
          <p:nvPr/>
        </p:nvSpPr>
        <p:spPr bwMode="auto">
          <a:xfrm>
            <a:off x="6335713" y="3035301"/>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C.</a:t>
            </a:r>
          </a:p>
        </p:txBody>
      </p:sp>
      <p:sp>
        <p:nvSpPr>
          <p:cNvPr id="966674" name="Text Box 18"/>
          <p:cNvSpPr txBox="1">
            <a:spLocks noChangeArrowheads="1"/>
          </p:cNvSpPr>
          <p:nvPr/>
        </p:nvSpPr>
        <p:spPr bwMode="auto">
          <a:xfrm>
            <a:off x="6375400" y="4727576"/>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D.</a:t>
            </a:r>
          </a:p>
        </p:txBody>
      </p:sp>
      <p:pic>
        <p:nvPicPr>
          <p:cNvPr id="966675" name="Picture 19" descr="p 242 Q 9a"/>
          <p:cNvPicPr>
            <a:picLocks noChangeAspect="1" noChangeArrowheads="1"/>
          </p:cNvPicPr>
          <p:nvPr/>
        </p:nvPicPr>
        <p:blipFill>
          <a:blip r:embed="rId13" cstate="print"/>
          <a:srcRect/>
          <a:stretch>
            <a:fillRect/>
          </a:stretch>
        </p:blipFill>
        <p:spPr bwMode="auto">
          <a:xfrm>
            <a:off x="2971800" y="2819400"/>
            <a:ext cx="2286000" cy="1822450"/>
          </a:xfrm>
          <a:prstGeom prst="rect">
            <a:avLst/>
          </a:prstGeom>
          <a:noFill/>
        </p:spPr>
      </p:pic>
      <p:pic>
        <p:nvPicPr>
          <p:cNvPr id="966676" name="Picture 20" descr="p 242 Q 9b"/>
          <p:cNvPicPr>
            <a:picLocks noChangeAspect="1" noChangeArrowheads="1"/>
          </p:cNvPicPr>
          <p:nvPr/>
        </p:nvPicPr>
        <p:blipFill>
          <a:blip r:embed="rId14" cstate="print"/>
          <a:srcRect/>
          <a:stretch>
            <a:fillRect/>
          </a:stretch>
        </p:blipFill>
        <p:spPr bwMode="auto">
          <a:xfrm>
            <a:off x="6934200" y="2362200"/>
            <a:ext cx="1828800" cy="2057400"/>
          </a:xfrm>
          <a:prstGeom prst="rect">
            <a:avLst/>
          </a:prstGeom>
          <a:noFill/>
        </p:spPr>
      </p:pic>
      <p:pic>
        <p:nvPicPr>
          <p:cNvPr id="966677" name="Picture 21" descr="p 242 Q 9c"/>
          <p:cNvPicPr>
            <a:picLocks noChangeAspect="1" noChangeArrowheads="1"/>
          </p:cNvPicPr>
          <p:nvPr/>
        </p:nvPicPr>
        <p:blipFill>
          <a:blip r:embed="rId15" cstate="print"/>
          <a:srcRect/>
          <a:stretch>
            <a:fillRect/>
          </a:stretch>
        </p:blipFill>
        <p:spPr bwMode="auto">
          <a:xfrm>
            <a:off x="3048000" y="4371976"/>
            <a:ext cx="2209800" cy="1571625"/>
          </a:xfrm>
          <a:prstGeom prst="rect">
            <a:avLst/>
          </a:prstGeom>
          <a:noFill/>
        </p:spPr>
      </p:pic>
      <p:pic>
        <p:nvPicPr>
          <p:cNvPr id="966681" name="Picture 25" descr="california"/>
          <p:cNvPicPr>
            <a:picLocks noChangeAspect="1" noChangeArrowheads="1"/>
          </p:cNvPicPr>
          <p:nvPr/>
        </p:nvPicPr>
        <p:blipFill>
          <a:blip r:embed="rId16" cstate="print"/>
          <a:srcRect/>
          <a:stretch>
            <a:fillRect/>
          </a:stretch>
        </p:blipFill>
        <p:spPr bwMode="auto">
          <a:xfrm>
            <a:off x="2314575" y="6248400"/>
            <a:ext cx="533400" cy="533400"/>
          </a:xfrm>
          <a:prstGeom prst="rect">
            <a:avLst/>
          </a:prstGeom>
          <a:noFill/>
        </p:spPr>
      </p:pic>
      <p:sp>
        <p:nvSpPr>
          <p:cNvPr id="966682" name="Text Box 26"/>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12107326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6681"/>
                                        </p:tgtEl>
                                        <p:attrNameLst>
                                          <p:attrName>style.visibility</p:attrName>
                                        </p:attrNameLst>
                                      </p:cBhvr>
                                      <p:to>
                                        <p:strVal val="visible"/>
                                      </p:to>
                                    </p:set>
                                    <p:animEffect transition="in" filter="box(out)">
                                      <p:cBhvr>
                                        <p:cTn id="7" dur="500"/>
                                        <p:tgtEl>
                                          <p:spTgt spid="96668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6682"/>
                                        </p:tgtEl>
                                        <p:attrNameLst>
                                          <p:attrName>style.visibility</p:attrName>
                                        </p:attrNameLst>
                                      </p:cBhvr>
                                      <p:to>
                                        <p:strVal val="visible"/>
                                      </p:to>
                                    </p:set>
                                    <p:animEffect transition="in" filter="box(out)">
                                      <p:cBhvr>
                                        <p:cTn id="10" dur="500"/>
                                        <p:tgtEl>
                                          <p:spTgt spid="96668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6671"/>
                                        </p:tgtEl>
                                        <p:attrNameLst>
                                          <p:attrName>style.visibility</p:attrName>
                                        </p:attrNameLst>
                                      </p:cBhvr>
                                      <p:to>
                                        <p:strVal val="visible"/>
                                      </p:to>
                                    </p:set>
                                    <p:animEffect transition="in" filter="box(out)">
                                      <p:cBhvr>
                                        <p:cTn id="15" dur="500"/>
                                        <p:tgtEl>
                                          <p:spTgt spid="966671"/>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966675"/>
                                        </p:tgtEl>
                                        <p:attrNameLst>
                                          <p:attrName>style.visibility</p:attrName>
                                        </p:attrNameLst>
                                      </p:cBhvr>
                                      <p:to>
                                        <p:strVal val="visible"/>
                                      </p:to>
                                    </p:set>
                                    <p:animEffect transition="in" filter="box(out)">
                                      <p:cBhvr>
                                        <p:cTn id="19" dur="500"/>
                                        <p:tgtEl>
                                          <p:spTgt spid="966675"/>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6672"/>
                                        </p:tgtEl>
                                        <p:attrNameLst>
                                          <p:attrName>style.visibility</p:attrName>
                                        </p:attrNameLst>
                                      </p:cBhvr>
                                      <p:to>
                                        <p:strVal val="visible"/>
                                      </p:to>
                                    </p:set>
                                    <p:animEffect transition="in" filter="box(out)">
                                      <p:cBhvr>
                                        <p:cTn id="23" dur="500"/>
                                        <p:tgtEl>
                                          <p:spTgt spid="966672"/>
                                        </p:tgtEl>
                                      </p:cBhvr>
                                    </p:animEffect>
                                  </p:childTnLst>
                                </p:cTn>
                              </p:par>
                            </p:childTnLst>
                          </p:cTn>
                        </p:par>
                        <p:par>
                          <p:cTn id="24" fill="hold">
                            <p:stCondLst>
                              <p:cond delay="1500"/>
                            </p:stCondLst>
                            <p:childTnLst>
                              <p:par>
                                <p:cTn id="25" presetID="4" presetClass="entr" presetSubtype="32" fill="hold" nodeType="afterEffect">
                                  <p:stCondLst>
                                    <p:cond delay="0"/>
                                  </p:stCondLst>
                                  <p:childTnLst>
                                    <p:set>
                                      <p:cBhvr>
                                        <p:cTn id="26" dur="1" fill="hold">
                                          <p:stCondLst>
                                            <p:cond delay="0"/>
                                          </p:stCondLst>
                                        </p:cTn>
                                        <p:tgtEl>
                                          <p:spTgt spid="966677"/>
                                        </p:tgtEl>
                                        <p:attrNameLst>
                                          <p:attrName>style.visibility</p:attrName>
                                        </p:attrNameLst>
                                      </p:cBhvr>
                                      <p:to>
                                        <p:strVal val="visible"/>
                                      </p:to>
                                    </p:set>
                                    <p:animEffect transition="in" filter="box(out)">
                                      <p:cBhvr>
                                        <p:cTn id="27" dur="500"/>
                                        <p:tgtEl>
                                          <p:spTgt spid="966677"/>
                                        </p:tgtEl>
                                      </p:cBhvr>
                                    </p:animEffect>
                                  </p:childTnLst>
                                </p:cTn>
                              </p:par>
                            </p:childTnLst>
                          </p:cTn>
                        </p:par>
                        <p:par>
                          <p:cTn id="28" fill="hold">
                            <p:stCondLst>
                              <p:cond delay="2000"/>
                            </p:stCondLst>
                            <p:childTnLst>
                              <p:par>
                                <p:cTn id="29" presetID="4" presetClass="entr" presetSubtype="32" fill="hold" grpId="0" nodeType="afterEffect">
                                  <p:stCondLst>
                                    <p:cond delay="0"/>
                                  </p:stCondLst>
                                  <p:childTnLst>
                                    <p:set>
                                      <p:cBhvr>
                                        <p:cTn id="30" dur="1" fill="hold">
                                          <p:stCondLst>
                                            <p:cond delay="0"/>
                                          </p:stCondLst>
                                        </p:cTn>
                                        <p:tgtEl>
                                          <p:spTgt spid="966673"/>
                                        </p:tgtEl>
                                        <p:attrNameLst>
                                          <p:attrName>style.visibility</p:attrName>
                                        </p:attrNameLst>
                                      </p:cBhvr>
                                      <p:to>
                                        <p:strVal val="visible"/>
                                      </p:to>
                                    </p:set>
                                    <p:animEffect transition="in" filter="box(out)">
                                      <p:cBhvr>
                                        <p:cTn id="31" dur="500"/>
                                        <p:tgtEl>
                                          <p:spTgt spid="966673"/>
                                        </p:tgtEl>
                                      </p:cBhvr>
                                    </p:animEffect>
                                  </p:childTnLst>
                                </p:cTn>
                              </p:par>
                            </p:childTnLst>
                          </p:cTn>
                        </p:par>
                        <p:par>
                          <p:cTn id="32" fill="hold">
                            <p:stCondLst>
                              <p:cond delay="2500"/>
                            </p:stCondLst>
                            <p:childTnLst>
                              <p:par>
                                <p:cTn id="33" presetID="4" presetClass="entr" presetSubtype="32" fill="hold" nodeType="afterEffect">
                                  <p:stCondLst>
                                    <p:cond delay="0"/>
                                  </p:stCondLst>
                                  <p:childTnLst>
                                    <p:set>
                                      <p:cBhvr>
                                        <p:cTn id="34" dur="1" fill="hold">
                                          <p:stCondLst>
                                            <p:cond delay="0"/>
                                          </p:stCondLst>
                                        </p:cTn>
                                        <p:tgtEl>
                                          <p:spTgt spid="966676"/>
                                        </p:tgtEl>
                                        <p:attrNameLst>
                                          <p:attrName>style.visibility</p:attrName>
                                        </p:attrNameLst>
                                      </p:cBhvr>
                                      <p:to>
                                        <p:strVal val="visible"/>
                                      </p:to>
                                    </p:set>
                                    <p:animEffect transition="in" filter="box(out)">
                                      <p:cBhvr>
                                        <p:cTn id="35" dur="500"/>
                                        <p:tgtEl>
                                          <p:spTgt spid="966676"/>
                                        </p:tgtEl>
                                      </p:cBhvr>
                                    </p:animEffect>
                                  </p:childTnLst>
                                </p:cTn>
                              </p:par>
                            </p:childTnLst>
                          </p:cTn>
                        </p:par>
                        <p:par>
                          <p:cTn id="36" fill="hold">
                            <p:stCondLst>
                              <p:cond delay="3000"/>
                            </p:stCondLst>
                            <p:childTnLst>
                              <p:par>
                                <p:cTn id="37" presetID="4" presetClass="entr" presetSubtype="32" fill="hold" grpId="0" nodeType="afterEffect">
                                  <p:stCondLst>
                                    <p:cond delay="0"/>
                                  </p:stCondLst>
                                  <p:childTnLst>
                                    <p:set>
                                      <p:cBhvr>
                                        <p:cTn id="38" dur="1" fill="hold">
                                          <p:stCondLst>
                                            <p:cond delay="0"/>
                                          </p:stCondLst>
                                        </p:cTn>
                                        <p:tgtEl>
                                          <p:spTgt spid="966674"/>
                                        </p:tgtEl>
                                        <p:attrNameLst>
                                          <p:attrName>style.visibility</p:attrName>
                                        </p:attrNameLst>
                                      </p:cBhvr>
                                      <p:to>
                                        <p:strVal val="visible"/>
                                      </p:to>
                                    </p:set>
                                    <p:animEffect transition="in" filter="box(out)">
                                      <p:cBhvr>
                                        <p:cTn id="39" dur="500"/>
                                        <p:tgtEl>
                                          <p:spTgt spid="966674"/>
                                        </p:tgtEl>
                                      </p:cBhvr>
                                    </p:animEffect>
                                  </p:childTnLst>
                                </p:cTn>
                              </p:par>
                            </p:childTnLst>
                          </p:cTn>
                        </p:par>
                        <p:par>
                          <p:cTn id="40" fill="hold">
                            <p:stCondLst>
                              <p:cond delay="3500"/>
                            </p:stCondLst>
                            <p:childTnLst>
                              <p:par>
                                <p:cTn id="41" presetID="4" presetClass="entr" presetSubtype="32" fill="hold" nodeType="afterEffect">
                                  <p:stCondLst>
                                    <p:cond delay="0"/>
                                  </p:stCondLst>
                                  <p:childTnLst>
                                    <p:set>
                                      <p:cBhvr>
                                        <p:cTn id="42" dur="1" fill="hold">
                                          <p:stCondLst>
                                            <p:cond delay="0"/>
                                          </p:stCondLst>
                                        </p:cTn>
                                        <p:tgtEl>
                                          <p:spTgt spid="966678"/>
                                        </p:tgtEl>
                                        <p:attrNameLst>
                                          <p:attrName>style.visibility</p:attrName>
                                        </p:attrNameLst>
                                      </p:cBhvr>
                                      <p:to>
                                        <p:strVal val="visible"/>
                                      </p:to>
                                    </p:set>
                                    <p:animEffect transition="in" filter="box(out)">
                                      <p:cBhvr>
                                        <p:cTn id="43" dur="500"/>
                                        <p:tgtEl>
                                          <p:spTgt spid="966678"/>
                                        </p:tgtEl>
                                      </p:cBhvr>
                                    </p:animEffect>
                                  </p:childTnLst>
                                </p:cTn>
                              </p:par>
                            </p:childTnLst>
                          </p:cTn>
                        </p:par>
                        <p:par>
                          <p:cTn id="44" fill="hold">
                            <p:stCondLst>
                              <p:cond delay="4000"/>
                            </p:stCondLst>
                            <p:childTnLst>
                              <p:par>
                                <p:cTn id="45" presetID="4" presetClass="entr" presetSubtype="32" fill="hold" nodeType="afterEffect">
                                  <p:stCondLst>
                                    <p:cond delay="0"/>
                                  </p:stCondLst>
                                  <p:childTnLst>
                                    <p:set>
                                      <p:cBhvr>
                                        <p:cTn id="46" dur="1" fill="hold">
                                          <p:stCondLst>
                                            <p:cond delay="0"/>
                                          </p:stCondLst>
                                        </p:cTn>
                                        <p:tgtEl>
                                          <p:spTgt spid="966665"/>
                                        </p:tgtEl>
                                        <p:attrNameLst>
                                          <p:attrName>style.visibility</p:attrName>
                                        </p:attrNameLst>
                                      </p:cBhvr>
                                      <p:to>
                                        <p:strVal val="visible"/>
                                      </p:to>
                                    </p:set>
                                    <p:animEffect transition="in" filter="box(out)">
                                      <p:cBhvr>
                                        <p:cTn id="47" dur="500"/>
                                        <p:tgtEl>
                                          <p:spTgt spid="96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1" grpId="0" autoUpdateAnimBg="0"/>
      <p:bldP spid="966672" grpId="0" autoUpdateAnimBg="0"/>
      <p:bldP spid="966673" grpId="0" autoUpdateAnimBg="0"/>
      <p:bldP spid="966674" grpId="0" autoUpdateAnimBg="0"/>
      <p:bldP spid="96668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7700" name="Picture 20" descr="p 242 Q 9d"/>
          <p:cNvPicPr>
            <a:picLocks noChangeAspect="1" noChangeArrowheads="1"/>
          </p:cNvPicPr>
          <p:nvPr/>
        </p:nvPicPr>
        <p:blipFill>
          <a:blip r:embed="rId2" cstate="print"/>
          <a:srcRect/>
          <a:stretch>
            <a:fillRect/>
          </a:stretch>
        </p:blipFill>
        <p:spPr bwMode="auto">
          <a:xfrm>
            <a:off x="3581400" y="2755900"/>
            <a:ext cx="4953000" cy="3111500"/>
          </a:xfrm>
          <a:prstGeom prst="rect">
            <a:avLst/>
          </a:prstGeom>
          <a:noFill/>
        </p:spPr>
      </p:pic>
      <p:sp>
        <p:nvSpPr>
          <p:cNvPr id="967682" name="Text Box 2"/>
          <p:cNvSpPr txBox="1">
            <a:spLocks noChangeArrowheads="1"/>
          </p:cNvSpPr>
          <p:nvPr/>
        </p:nvSpPr>
        <p:spPr bwMode="auto">
          <a:xfrm>
            <a:off x="2133600" y="1219200"/>
            <a:ext cx="8077200" cy="641350"/>
          </a:xfrm>
          <a:prstGeom prst="rect">
            <a:avLst/>
          </a:prstGeom>
          <a:noFill/>
          <a:ln w="19050">
            <a:noFill/>
            <a:miter lim="800000"/>
            <a:headEnd/>
            <a:tailEnd/>
          </a:ln>
          <a:effectLst/>
        </p:spPr>
        <p:txBody>
          <a:bodyPr/>
          <a:lstStyle/>
          <a:p>
            <a:pPr algn="l" eaLnBrk="0" hangingPunct="0"/>
            <a:r>
              <a:rPr lang="en-US" altLang="en-US" sz="3200">
                <a:solidFill>
                  <a:schemeClr val="tx2"/>
                </a:solidFill>
                <a:latin typeface="Times" pitchFamily="18" charset="0"/>
              </a:rPr>
              <a:t>The answer is D.</a:t>
            </a:r>
            <a:r>
              <a:rPr lang="en-US" altLang="en-US" sz="3200">
                <a:latin typeface="Times" pitchFamily="18" charset="0"/>
              </a:rPr>
              <a:t>  The light-dependent reactions of photosynthesis take place in the thylakoid membranes of chloroplasts.</a:t>
            </a:r>
          </a:p>
        </p:txBody>
      </p:sp>
      <p:sp>
        <p:nvSpPr>
          <p:cNvPr id="967683" name="Rectangle 3"/>
          <p:cNvSpPr>
            <a:spLocks noChangeArrowheads="1"/>
          </p:cNvSpPr>
          <p:nvPr/>
        </p:nvSpPr>
        <p:spPr bwMode="auto">
          <a:xfrm>
            <a:off x="2438400" y="6964363"/>
            <a:ext cx="8229600" cy="122237"/>
          </a:xfrm>
          <a:prstGeom prst="rect">
            <a:avLst/>
          </a:prstGeom>
          <a:noFill/>
          <a:ln w="9525">
            <a:noFill/>
            <a:miter lim="800000"/>
            <a:headEnd/>
            <a:tailEnd/>
          </a:ln>
          <a:effectLst/>
        </p:spPr>
        <p:txBody>
          <a:bodyPr anchor="ctr"/>
          <a:lstStyle/>
          <a:p>
            <a:pPr algn="r">
              <a:lnSpc>
                <a:spcPct val="100000"/>
              </a:lnSpc>
              <a:spcBef>
                <a:spcPct val="0"/>
              </a:spcBef>
              <a:spcAft>
                <a:spcPct val="0"/>
              </a:spcAft>
            </a:pPr>
            <a:r>
              <a:rPr lang="en-US" altLang="en-US" sz="1400" b="1">
                <a:solidFill>
                  <a:schemeClr val="tx2"/>
                </a:solidFill>
                <a:latin typeface="Times" pitchFamily="18" charset="0"/>
              </a:rPr>
              <a:t>Chapter Assessment</a:t>
            </a:r>
          </a:p>
        </p:txBody>
      </p:sp>
      <p:pic>
        <p:nvPicPr>
          <p:cNvPr id="967684" name="Picture 4"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7685" name="Picture 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7686" name="Picture 6"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7687" name="Picture 7"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7688" name="Picture 8"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768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7692" name="Picture 12" descr="Chpt09"/>
          <p:cNvPicPr>
            <a:picLocks noChangeAspect="1" noChangeArrowheads="1"/>
          </p:cNvPicPr>
          <p:nvPr/>
        </p:nvPicPr>
        <p:blipFill>
          <a:blip r:embed="rId11" cstate="print"/>
          <a:srcRect/>
          <a:stretch>
            <a:fillRect/>
          </a:stretch>
        </p:blipFill>
        <p:spPr bwMode="auto">
          <a:xfrm>
            <a:off x="1524000" y="0"/>
            <a:ext cx="2819400" cy="762000"/>
          </a:xfrm>
          <a:prstGeom prst="rect">
            <a:avLst/>
          </a:prstGeom>
          <a:noFill/>
        </p:spPr>
      </p:pic>
      <p:pic>
        <p:nvPicPr>
          <p:cNvPr id="967693" name="Picture 13" descr="assessment"/>
          <p:cNvPicPr>
            <a:picLocks noChangeAspect="1" noChangeArrowheads="1"/>
          </p:cNvPicPr>
          <p:nvPr/>
        </p:nvPicPr>
        <p:blipFill>
          <a:blip r:embed="rId12" cstate="print"/>
          <a:srcRect/>
          <a:stretch>
            <a:fillRect/>
          </a:stretch>
        </p:blipFill>
        <p:spPr bwMode="auto">
          <a:xfrm>
            <a:off x="5072064" y="57150"/>
            <a:ext cx="2046287" cy="400050"/>
          </a:xfrm>
          <a:prstGeom prst="rect">
            <a:avLst/>
          </a:prstGeom>
          <a:noFill/>
        </p:spPr>
      </p:pic>
      <p:pic>
        <p:nvPicPr>
          <p:cNvPr id="967710" name="Picture 30" descr="california"/>
          <p:cNvPicPr>
            <a:picLocks noChangeAspect="1" noChangeArrowheads="1"/>
          </p:cNvPicPr>
          <p:nvPr/>
        </p:nvPicPr>
        <p:blipFill>
          <a:blip r:embed="rId13" cstate="print"/>
          <a:srcRect/>
          <a:stretch>
            <a:fillRect/>
          </a:stretch>
        </p:blipFill>
        <p:spPr bwMode="auto">
          <a:xfrm>
            <a:off x="2314575" y="6248400"/>
            <a:ext cx="533400" cy="533400"/>
          </a:xfrm>
          <a:prstGeom prst="rect">
            <a:avLst/>
          </a:prstGeom>
          <a:noFill/>
        </p:spPr>
      </p:pic>
      <p:sp>
        <p:nvSpPr>
          <p:cNvPr id="967711" name="Text Box 31"/>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22085251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10"/>
                                        </p:tgtEl>
                                        <p:attrNameLst>
                                          <p:attrName>style.visibility</p:attrName>
                                        </p:attrNameLst>
                                      </p:cBhvr>
                                      <p:to>
                                        <p:strVal val="visible"/>
                                      </p:to>
                                    </p:set>
                                    <p:animEffect transition="in" filter="box(out)">
                                      <p:cBhvr>
                                        <p:cTn id="7" dur="500"/>
                                        <p:tgtEl>
                                          <p:spTgt spid="96771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11"/>
                                        </p:tgtEl>
                                        <p:attrNameLst>
                                          <p:attrName>style.visibility</p:attrName>
                                        </p:attrNameLst>
                                      </p:cBhvr>
                                      <p:to>
                                        <p:strVal val="visible"/>
                                      </p:to>
                                    </p:set>
                                    <p:animEffect transition="in" filter="box(out)">
                                      <p:cBhvr>
                                        <p:cTn id="10" dur="500"/>
                                        <p:tgtEl>
                                          <p:spTgt spid="96771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967688"/>
                                        </p:tgtEl>
                                        <p:attrNameLst>
                                          <p:attrName>style.visibility</p:attrName>
                                        </p:attrNameLst>
                                      </p:cBhvr>
                                      <p:to>
                                        <p:strVal val="visible"/>
                                      </p:to>
                                    </p:set>
                                    <p:animEffect transition="in" filter="box(out)">
                                      <p:cBhvr>
                                        <p:cTn id="14" dur="500"/>
                                        <p:tgtEl>
                                          <p:spTgt spid="96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687" name="Picture 23" descr="Fig"/>
          <p:cNvPicPr>
            <a:picLocks noChangeAspect="1" noChangeArrowheads="1"/>
          </p:cNvPicPr>
          <p:nvPr/>
        </p:nvPicPr>
        <p:blipFill>
          <a:blip r:embed="rId2" cstate="print"/>
          <a:srcRect/>
          <a:stretch>
            <a:fillRect/>
          </a:stretch>
        </p:blipFill>
        <p:spPr bwMode="auto">
          <a:xfrm>
            <a:off x="6248401" y="1600200"/>
            <a:ext cx="3084513" cy="4267200"/>
          </a:xfrm>
          <a:prstGeom prst="rect">
            <a:avLst/>
          </a:prstGeom>
          <a:noFill/>
        </p:spPr>
      </p:pic>
      <p:sp>
        <p:nvSpPr>
          <p:cNvPr id="8816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1667" name="Text Box 3"/>
          <p:cNvSpPr txBox="1">
            <a:spLocks noChangeArrowheads="1"/>
          </p:cNvSpPr>
          <p:nvPr/>
        </p:nvSpPr>
        <p:spPr bwMode="auto">
          <a:xfrm>
            <a:off x="2089150" y="914400"/>
            <a:ext cx="5695950" cy="585788"/>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Cells in a hypotonic solution</a:t>
            </a:r>
          </a:p>
        </p:txBody>
      </p:sp>
      <p:pic>
        <p:nvPicPr>
          <p:cNvPr id="881668"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881669"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881670"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881671"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881672"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881673" name="Picture 9"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881677" name="Rectangle 13"/>
          <p:cNvSpPr>
            <a:spLocks noChangeArrowheads="1"/>
          </p:cNvSpPr>
          <p:nvPr/>
        </p:nvSpPr>
        <p:spPr bwMode="auto">
          <a:xfrm>
            <a:off x="2057400" y="1698625"/>
            <a:ext cx="3581400" cy="2751522"/>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dirty="0">
                <a:latin typeface="Times" charset="0"/>
              </a:rPr>
              <a:t>In a </a:t>
            </a:r>
            <a:r>
              <a:rPr lang="en-US" altLang="en-US" sz="3200" b="1" dirty="0">
                <a:latin typeface="Times" charset="0"/>
              </a:rPr>
              <a:t>hypotonic solution</a:t>
            </a:r>
            <a:r>
              <a:rPr lang="en-US" altLang="en-US" sz="3200" dirty="0">
                <a:latin typeface="Times" charset="0"/>
              </a:rPr>
              <a:t>, water enters a cell by osmosis, causing the </a:t>
            </a:r>
            <a:r>
              <a:rPr lang="en-US" altLang="en-US" sz="3200" b="1" dirty="0">
                <a:latin typeface="Times" charset="0"/>
              </a:rPr>
              <a:t>cell to swell</a:t>
            </a:r>
            <a:r>
              <a:rPr lang="en-US" altLang="en-US" sz="3200" dirty="0">
                <a:latin typeface="Times" charset="0"/>
              </a:rPr>
              <a:t>.</a:t>
            </a:r>
          </a:p>
          <a:p>
            <a:pPr marL="342900" indent="-342900">
              <a:lnSpc>
                <a:spcPct val="90000"/>
              </a:lnSpc>
              <a:buFontTx/>
              <a:buChar char="•"/>
            </a:pPr>
            <a:r>
              <a:rPr lang="en-US" altLang="en-US" sz="3200" i="1" dirty="0" err="1">
                <a:latin typeface="Times" charset="0"/>
              </a:rPr>
              <a:t>Lysed</a:t>
            </a:r>
            <a:r>
              <a:rPr lang="en-US" altLang="en-US" sz="3200" i="1" dirty="0">
                <a:latin typeface="Times" charset="0"/>
              </a:rPr>
              <a:t>- to explode</a:t>
            </a:r>
          </a:p>
        </p:txBody>
      </p:sp>
      <p:pic>
        <p:nvPicPr>
          <p:cNvPr id="881680" name="Picture 16"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881682" name="Picture 18" descr="Sec"/>
          <p:cNvPicPr>
            <a:picLocks noChangeAspect="1" noChangeArrowheads="1"/>
          </p:cNvPicPr>
          <p:nvPr/>
        </p:nvPicPr>
        <p:blipFill>
          <a:blip r:embed="rId12" cstate="print"/>
          <a:srcRect/>
          <a:stretch>
            <a:fillRect/>
          </a:stretch>
        </p:blipFill>
        <p:spPr bwMode="auto">
          <a:xfrm>
            <a:off x="4337050" y="0"/>
            <a:ext cx="3517900" cy="482600"/>
          </a:xfrm>
          <a:prstGeom prst="rect">
            <a:avLst/>
          </a:prstGeom>
          <a:noFill/>
        </p:spPr>
      </p:pic>
      <p:sp>
        <p:nvSpPr>
          <p:cNvPr id="881684" name="Text Box 20"/>
          <p:cNvSpPr txBox="1">
            <a:spLocks noChangeArrowheads="1"/>
          </p:cNvSpPr>
          <p:nvPr/>
        </p:nvSpPr>
        <p:spPr bwMode="auto">
          <a:xfrm>
            <a:off x="6426201" y="3048000"/>
            <a:ext cx="595035" cy="341632"/>
          </a:xfrm>
          <a:prstGeom prst="rect">
            <a:avLst/>
          </a:prstGeom>
          <a:noFill/>
          <a:ln w="9525">
            <a:noFill/>
            <a:miter lim="800000"/>
            <a:headEnd/>
            <a:tailEnd/>
          </a:ln>
          <a:effectLst/>
        </p:spPr>
        <p:txBody>
          <a:bodyPr wrap="none">
            <a:spAutoFit/>
          </a:bodyPr>
          <a:lstStyle/>
          <a:p>
            <a:pPr>
              <a:lnSpc>
                <a:spcPct val="90000"/>
              </a:lnSpc>
            </a:pPr>
            <a:r>
              <a:rPr lang="en-US" altLang="en-US" dirty="0">
                <a:latin typeface="Times" charset="0"/>
              </a:rPr>
              <a:t>H</a:t>
            </a:r>
            <a:r>
              <a:rPr lang="en-US" altLang="en-US" baseline="-25000" dirty="0">
                <a:latin typeface="Times" charset="0"/>
              </a:rPr>
              <a:t>2</a:t>
            </a:r>
            <a:r>
              <a:rPr lang="en-US" altLang="en-US" dirty="0">
                <a:latin typeface="Times" charset="0"/>
              </a:rPr>
              <a:t>O</a:t>
            </a:r>
          </a:p>
        </p:txBody>
      </p:sp>
      <p:sp>
        <p:nvSpPr>
          <p:cNvPr id="881685" name="Text Box 21"/>
          <p:cNvSpPr txBox="1">
            <a:spLocks noChangeArrowheads="1"/>
          </p:cNvSpPr>
          <p:nvPr/>
        </p:nvSpPr>
        <p:spPr bwMode="auto">
          <a:xfrm>
            <a:off x="7200901" y="3327400"/>
            <a:ext cx="595035" cy="341632"/>
          </a:xfrm>
          <a:prstGeom prst="rect">
            <a:avLst/>
          </a:prstGeom>
          <a:noFill/>
          <a:ln w="9525">
            <a:noFill/>
            <a:miter lim="800000"/>
            <a:headEnd/>
            <a:tailEnd/>
          </a:ln>
          <a:effectLst/>
        </p:spPr>
        <p:txBody>
          <a:bodyPr wrap="none">
            <a:spAutoFit/>
          </a:bodyPr>
          <a:lstStyle/>
          <a:p>
            <a:pPr>
              <a:lnSpc>
                <a:spcPct val="90000"/>
              </a:lnSpc>
            </a:pPr>
            <a:r>
              <a:rPr lang="en-US" altLang="en-US" dirty="0">
                <a:latin typeface="Times" charset="0"/>
              </a:rPr>
              <a:t>H</a:t>
            </a:r>
            <a:r>
              <a:rPr lang="en-US" altLang="en-US" baseline="-25000" dirty="0">
                <a:latin typeface="Times" charset="0"/>
              </a:rPr>
              <a:t>2</a:t>
            </a:r>
            <a:r>
              <a:rPr lang="en-US" altLang="en-US" dirty="0">
                <a:latin typeface="Times" charset="0"/>
              </a:rPr>
              <a:t>O</a:t>
            </a:r>
          </a:p>
        </p:txBody>
      </p:sp>
      <p:sp>
        <p:nvSpPr>
          <p:cNvPr id="881686" name="Text Box 22"/>
          <p:cNvSpPr txBox="1">
            <a:spLocks noChangeArrowheads="1"/>
          </p:cNvSpPr>
          <p:nvPr/>
        </p:nvSpPr>
        <p:spPr bwMode="auto">
          <a:xfrm>
            <a:off x="6553200" y="5280026"/>
            <a:ext cx="1422184" cy="461665"/>
          </a:xfrm>
          <a:prstGeom prst="rect">
            <a:avLst/>
          </a:prstGeom>
          <a:noFill/>
          <a:ln w="9525">
            <a:noFill/>
            <a:miter lim="800000"/>
            <a:headEnd/>
            <a:tailEnd/>
          </a:ln>
          <a:effectLst/>
        </p:spPr>
        <p:txBody>
          <a:bodyPr wrap="none">
            <a:spAutoFit/>
          </a:bodyPr>
          <a:lstStyle/>
          <a:p>
            <a:r>
              <a:rPr lang="en-US" altLang="en-US" sz="1200">
                <a:solidFill>
                  <a:schemeClr val="bg2"/>
                </a:solidFill>
                <a:latin typeface="Times" charset="0"/>
              </a:rPr>
              <a:t>Water Molecule</a:t>
            </a:r>
          </a:p>
          <a:p>
            <a:r>
              <a:rPr lang="en-US" altLang="en-US" sz="1200">
                <a:solidFill>
                  <a:schemeClr val="bg2"/>
                </a:solidFill>
                <a:latin typeface="Times" charset="0"/>
              </a:rPr>
              <a:t>Dissolved Molecule</a:t>
            </a:r>
            <a:endParaRPr lang="en-US" altLang="en-US" sz="2800">
              <a:solidFill>
                <a:srgbClr val="FA2828"/>
              </a:solidFill>
              <a:latin typeface="Times" charset="0"/>
            </a:endParaRPr>
          </a:p>
        </p:txBody>
      </p:sp>
    </p:spTree>
    <p:extLst>
      <p:ext uri="{BB962C8B-B14F-4D97-AF65-F5344CB8AC3E}">
        <p14:creationId xmlns:p14="http://schemas.microsoft.com/office/powerpoint/2010/main" val="28532323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1668"/>
                                        </p:tgtEl>
                                        <p:attrNameLst>
                                          <p:attrName>style.visibility</p:attrName>
                                        </p:attrNameLst>
                                      </p:cBhvr>
                                      <p:to>
                                        <p:strVal val="visible"/>
                                      </p:to>
                                    </p:set>
                                    <p:animEffect transition="in" filter="box(out)">
                                      <p:cBhvr>
                                        <p:cTn id="7" dur="500"/>
                                        <p:tgtEl>
                                          <p:spTgt spid="88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of the Day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t>Everything you can imagine is real.</a:t>
            </a:r>
          </a:p>
          <a:p>
            <a:pPr marL="0" indent="0" algn="ctr">
              <a:buNone/>
            </a:pPr>
            <a:r>
              <a:rPr lang="en-US" sz="4800" dirty="0" smtClean="0"/>
              <a:t>- Pablo Picasso</a:t>
            </a:r>
            <a:endParaRPr lang="en-US" sz="4800" dirty="0"/>
          </a:p>
        </p:txBody>
      </p:sp>
    </p:spTree>
    <p:extLst>
      <p:ext uri="{BB962C8B-B14F-4D97-AF65-F5344CB8AC3E}">
        <p14:creationId xmlns:p14="http://schemas.microsoft.com/office/powerpoint/2010/main" val="29681521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0" y="0"/>
            <a:ext cx="10668000" cy="1828800"/>
          </a:xfrm>
        </p:spPr>
        <p:txBody>
          <a:bodyPr>
            <a:normAutofit/>
          </a:bodyPr>
          <a:lstStyle/>
          <a:p>
            <a:pPr algn="l"/>
            <a:r>
              <a:rPr lang="en-US" sz="3200" dirty="0"/>
              <a:t> </a:t>
            </a:r>
            <a:r>
              <a:rPr lang="en-US" sz="3200" dirty="0" smtClean="0"/>
              <a:t>3/2 </a:t>
            </a:r>
            <a:r>
              <a:rPr lang="en-US" sz="3200" dirty="0"/>
              <a:t>Cellular Respiration &amp; Fermentation 9.3   </a:t>
            </a:r>
            <a:br>
              <a:rPr lang="en-US" sz="3200" dirty="0"/>
            </a:br>
            <a:r>
              <a:rPr lang="en-US" sz="2400" dirty="0" err="1"/>
              <a:t>Obj</a:t>
            </a:r>
            <a:r>
              <a:rPr lang="en-US" sz="2400" dirty="0"/>
              <a:t>: TSW be able to compare and contrast photosynthesis and cellular respiration </a:t>
            </a:r>
            <a:r>
              <a:rPr lang="en-US" sz="2400" dirty="0" smtClean="0"/>
              <a:t>by completing the flow chart activity. </a:t>
            </a:r>
            <a:r>
              <a:rPr lang="en-US" sz="2400" dirty="0"/>
              <a:t/>
            </a:r>
            <a:br>
              <a:rPr lang="en-US" sz="2400" dirty="0"/>
            </a:br>
            <a:r>
              <a:rPr lang="en-US" sz="2400" dirty="0"/>
              <a:t> pg. </a:t>
            </a:r>
            <a:r>
              <a:rPr lang="en-US" sz="2400" dirty="0" smtClean="0"/>
              <a:t>56 </a:t>
            </a:r>
            <a:r>
              <a:rPr lang="en-US" sz="2400" dirty="0"/>
              <a:t>NB</a:t>
            </a:r>
            <a:endParaRPr lang="en-US" sz="3200" dirty="0"/>
          </a:p>
        </p:txBody>
      </p:sp>
      <p:sp>
        <p:nvSpPr>
          <p:cNvPr id="2053" name="Rectangle 5"/>
          <p:cNvSpPr>
            <a:spLocks noGrp="1" noChangeArrowheads="1"/>
          </p:cNvSpPr>
          <p:nvPr>
            <p:ph type="body" idx="1"/>
          </p:nvPr>
        </p:nvSpPr>
        <p:spPr>
          <a:xfrm>
            <a:off x="1524000" y="1752601"/>
            <a:ext cx="10413076" cy="5105399"/>
          </a:xfrm>
        </p:spPr>
        <p:txBody>
          <a:bodyPr>
            <a:normAutofit/>
          </a:bodyPr>
          <a:lstStyle/>
          <a:p>
            <a:r>
              <a:rPr lang="en-US" sz="1600" dirty="0">
                <a:hlinkClick r:id="rId2"/>
              </a:rPr>
              <a:t>http://science.pppst.com/biology.html</a:t>
            </a:r>
            <a:endParaRPr lang="en-US" sz="1600" dirty="0"/>
          </a:p>
          <a:p>
            <a:pPr marL="0" indent="0">
              <a:buNone/>
            </a:pPr>
            <a:r>
              <a:rPr lang="en-US" sz="2400" dirty="0" smtClean="0"/>
              <a:t>1</a:t>
            </a:r>
            <a:r>
              <a:rPr lang="en-US" sz="2400" dirty="0"/>
              <a:t>) What is </a:t>
            </a:r>
            <a:r>
              <a:rPr lang="en-US" sz="2400" b="1" dirty="0"/>
              <a:t>Cellular Respiration</a:t>
            </a:r>
            <a:r>
              <a:rPr lang="en-US" sz="2400" dirty="0"/>
              <a:t>? Identify the three stages.</a:t>
            </a:r>
          </a:p>
          <a:p>
            <a:pPr>
              <a:buNone/>
            </a:pPr>
            <a:r>
              <a:rPr lang="en-US" sz="2400" dirty="0"/>
              <a:t>2) </a:t>
            </a:r>
            <a:r>
              <a:rPr lang="en-US" sz="2400" dirty="0" smtClean="0"/>
              <a:t>How is it related to Photosynthesis?</a:t>
            </a:r>
            <a:endParaRPr lang="en-US" sz="2400" dirty="0"/>
          </a:p>
          <a:p>
            <a:pPr>
              <a:buNone/>
            </a:pPr>
            <a:r>
              <a:rPr lang="en-US" sz="2400" dirty="0"/>
              <a:t>3)  What is fermentation, where does it happen in the cycle?</a:t>
            </a:r>
          </a:p>
          <a:p>
            <a:pPr lvl="1">
              <a:buNone/>
            </a:pPr>
            <a:r>
              <a:rPr lang="en-US" dirty="0"/>
              <a:t>	</a:t>
            </a:r>
          </a:p>
        </p:txBody>
      </p:sp>
      <p:pic>
        <p:nvPicPr>
          <p:cNvPr id="4" name="Picture 13" descr="RST-09"/>
          <p:cNvPicPr>
            <a:picLocks noChangeAspect="1" noChangeArrowheads="1"/>
          </p:cNvPicPr>
          <p:nvPr/>
        </p:nvPicPr>
        <p:blipFill>
          <a:blip r:embed="rId3" cstate="print"/>
          <a:srcRect/>
          <a:stretch>
            <a:fillRect/>
          </a:stretch>
        </p:blipFill>
        <p:spPr bwMode="auto">
          <a:xfrm>
            <a:off x="6517179" y="3787435"/>
            <a:ext cx="5674822" cy="3070565"/>
          </a:xfrm>
          <a:prstGeom prst="rect">
            <a:avLst/>
          </a:prstGeom>
          <a:noFill/>
        </p:spPr>
      </p:pic>
    </p:spTree>
    <p:extLst>
      <p:ext uri="{BB962C8B-B14F-4D97-AF65-F5344CB8AC3E}">
        <p14:creationId xmlns:p14="http://schemas.microsoft.com/office/powerpoint/2010/main" val="3055568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43070"/>
          </a:xfrm>
        </p:spPr>
        <p:txBody>
          <a:bodyPr>
            <a:normAutofit/>
          </a:bodyPr>
          <a:lstStyle/>
          <a:p>
            <a:r>
              <a:rPr lang="en-US" sz="3600" dirty="0" smtClean="0"/>
              <a:t>1. Cellular Respiration – converts glucose in to ATP and Heat in the mitochondria.</a:t>
            </a:r>
            <a:br>
              <a:rPr lang="en-US" sz="3600" dirty="0" smtClean="0"/>
            </a:br>
            <a:r>
              <a:rPr lang="en-US" sz="3600" dirty="0" smtClean="0"/>
              <a:t>All living organisms perform Cellular Respiration, including plants.</a:t>
            </a:r>
            <a:endParaRPr lang="en-US" sz="3600" dirty="0"/>
          </a:p>
        </p:txBody>
      </p:sp>
      <p:pic>
        <p:nvPicPr>
          <p:cNvPr id="4" name="Content Placeholder 3"/>
          <p:cNvPicPr>
            <a:picLocks noGrp="1" noChangeAspect="1"/>
          </p:cNvPicPr>
          <p:nvPr>
            <p:ph idx="1"/>
          </p:nvPr>
        </p:nvPicPr>
        <p:blipFill>
          <a:blip r:embed="rId2"/>
          <a:stretch>
            <a:fillRect/>
          </a:stretch>
        </p:blipFill>
        <p:spPr>
          <a:xfrm>
            <a:off x="5242834" y="1690688"/>
            <a:ext cx="6801797" cy="5044963"/>
          </a:xfrm>
          <a:prstGeom prst="rect">
            <a:avLst/>
          </a:prstGeom>
        </p:spPr>
      </p:pic>
      <p:pic>
        <p:nvPicPr>
          <p:cNvPr id="5" name="Picture 4"/>
          <p:cNvPicPr>
            <a:picLocks noChangeAspect="1"/>
          </p:cNvPicPr>
          <p:nvPr/>
        </p:nvPicPr>
        <p:blipFill>
          <a:blip r:embed="rId3"/>
          <a:stretch>
            <a:fillRect/>
          </a:stretch>
        </p:blipFill>
        <p:spPr>
          <a:xfrm>
            <a:off x="302049" y="2107041"/>
            <a:ext cx="4849500" cy="3699240"/>
          </a:xfrm>
          <a:prstGeom prst="rect">
            <a:avLst/>
          </a:prstGeom>
        </p:spPr>
      </p:pic>
    </p:spTree>
    <p:extLst>
      <p:ext uri="{BB962C8B-B14F-4D97-AF65-F5344CB8AC3E}">
        <p14:creationId xmlns:p14="http://schemas.microsoft.com/office/powerpoint/2010/main" val="42482947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reactants for Photosynthesis (CO2 &amp; H2O) are the Products for Cellular Respiration.</a:t>
            </a:r>
            <a:endParaRPr lang="en-US" dirty="0"/>
          </a:p>
        </p:txBody>
      </p:sp>
      <p:pic>
        <p:nvPicPr>
          <p:cNvPr id="4" name="Content Placeholder 3"/>
          <p:cNvPicPr>
            <a:picLocks noGrp="1" noChangeAspect="1"/>
          </p:cNvPicPr>
          <p:nvPr>
            <p:ph idx="1"/>
          </p:nvPr>
        </p:nvPicPr>
        <p:blipFill>
          <a:blip r:embed="rId2"/>
          <a:stretch>
            <a:fillRect/>
          </a:stretch>
        </p:blipFill>
        <p:spPr>
          <a:xfrm>
            <a:off x="2622199" y="1825625"/>
            <a:ext cx="6947601" cy="4351338"/>
          </a:xfrm>
          <a:prstGeom prst="rect">
            <a:avLst/>
          </a:prstGeom>
        </p:spPr>
      </p:pic>
    </p:spTree>
    <p:extLst>
      <p:ext uri="{BB962C8B-B14F-4D97-AF65-F5344CB8AC3E}">
        <p14:creationId xmlns:p14="http://schemas.microsoft.com/office/powerpoint/2010/main" val="40053242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83718" name="Picture 6"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1" name="Picture 9" descr="end of slide"/>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10" cstate="print"/>
          <a:srcRect/>
          <a:stretch>
            <a:fillRect/>
          </a:stretch>
        </p:blipFill>
        <p:spPr bwMode="auto">
          <a:xfrm>
            <a:off x="1524000" y="0"/>
            <a:ext cx="1676400" cy="685800"/>
          </a:xfrm>
          <a:prstGeom prst="rect">
            <a:avLst/>
          </a:prstGeom>
          <a:noFill/>
        </p:spPr>
      </p:pic>
      <p:pic>
        <p:nvPicPr>
          <p:cNvPr id="883725" name="Picture 13" descr="RST-09"/>
          <p:cNvPicPr>
            <a:picLocks noChangeAspect="1" noChangeArrowheads="1"/>
          </p:cNvPicPr>
          <p:nvPr/>
        </p:nvPicPr>
        <p:blipFill>
          <a:blip r:embed="rId11" cstate="print"/>
          <a:srcRect/>
          <a:stretch>
            <a:fillRect/>
          </a:stretch>
        </p:blipFill>
        <p:spPr bwMode="auto">
          <a:xfrm>
            <a:off x="2514600" y="990600"/>
            <a:ext cx="7162800" cy="4495800"/>
          </a:xfrm>
          <a:prstGeom prst="rect">
            <a:avLst/>
          </a:prstGeom>
          <a:noFill/>
        </p:spPr>
      </p:pic>
      <p:sp>
        <p:nvSpPr>
          <p:cNvPr id="12" name="TextBox 11"/>
          <p:cNvSpPr txBox="1"/>
          <p:nvPr/>
        </p:nvSpPr>
        <p:spPr>
          <a:xfrm>
            <a:off x="3200400" y="1"/>
            <a:ext cx="8991600" cy="830997"/>
          </a:xfrm>
          <a:prstGeom prst="rect">
            <a:avLst/>
          </a:prstGeom>
          <a:noFill/>
        </p:spPr>
        <p:txBody>
          <a:bodyPr wrap="square" rtlCol="0">
            <a:spAutoFit/>
          </a:bodyPr>
          <a:lstStyle/>
          <a:p>
            <a:r>
              <a:rPr lang="en-US" sz="2400" dirty="0" smtClean="0"/>
              <a:t>2.</a:t>
            </a:r>
          </a:p>
          <a:p>
            <a:r>
              <a:rPr lang="en-US" sz="2400" dirty="0" smtClean="0"/>
              <a:t>P.55 NB </a:t>
            </a:r>
            <a:r>
              <a:rPr lang="en-US" sz="2400" dirty="0"/>
              <a:t>Compare and contrast </a:t>
            </a:r>
            <a:r>
              <a:rPr lang="en-US" sz="2400" b="1" dirty="0"/>
              <a:t>cellular respiration </a:t>
            </a:r>
            <a:r>
              <a:rPr lang="en-US" sz="2400" dirty="0"/>
              <a:t>and </a:t>
            </a:r>
            <a:r>
              <a:rPr lang="en-US" sz="2400" b="1" dirty="0"/>
              <a:t>photosynthesis</a:t>
            </a:r>
            <a:r>
              <a:rPr lang="en-US" sz="2400" dirty="0"/>
              <a:t>.</a:t>
            </a:r>
          </a:p>
        </p:txBody>
      </p:sp>
      <p:sp>
        <p:nvSpPr>
          <p:cNvPr id="2" name="TextBox 1"/>
          <p:cNvSpPr txBox="1"/>
          <p:nvPr/>
        </p:nvSpPr>
        <p:spPr>
          <a:xfrm>
            <a:off x="1" y="1133341"/>
            <a:ext cx="2498724" cy="1938992"/>
          </a:xfrm>
          <a:prstGeom prst="rect">
            <a:avLst/>
          </a:prstGeom>
          <a:noFill/>
        </p:spPr>
        <p:txBody>
          <a:bodyPr wrap="square" rtlCol="0">
            <a:spAutoFit/>
          </a:bodyPr>
          <a:lstStyle/>
          <a:p>
            <a:r>
              <a:rPr lang="en-US" sz="2400" dirty="0" smtClean="0"/>
              <a:t>3. Fermentation happens during glycolysis when not enough oxygen is present.</a:t>
            </a:r>
            <a:endParaRPr lang="en-US" sz="2400" dirty="0"/>
          </a:p>
        </p:txBody>
      </p:sp>
    </p:spTree>
    <p:extLst>
      <p:ext uri="{BB962C8B-B14F-4D97-AF65-F5344CB8AC3E}">
        <p14:creationId xmlns:p14="http://schemas.microsoft.com/office/powerpoint/2010/main" val="34736573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25" name="Picture 13" descr="RST-09"/>
          <p:cNvPicPr>
            <a:picLocks noChangeAspect="1" noChangeArrowheads="1"/>
          </p:cNvPicPr>
          <p:nvPr/>
        </p:nvPicPr>
        <p:blipFill>
          <a:blip r:embed="rId2" cstate="print"/>
          <a:srcRect l="2632" t="2795" r="3509" b="3568"/>
          <a:stretch>
            <a:fillRect/>
          </a:stretch>
        </p:blipFill>
        <p:spPr bwMode="auto">
          <a:xfrm>
            <a:off x="1981200" y="762000"/>
            <a:ext cx="8153400" cy="5105400"/>
          </a:xfrm>
          <a:prstGeom prst="rect">
            <a:avLst/>
          </a:prstGeom>
          <a:noFill/>
        </p:spPr>
      </p:pic>
      <p:sp>
        <p:nvSpPr>
          <p:cNvPr id="12" name="TextBox 11"/>
          <p:cNvSpPr txBox="1"/>
          <p:nvPr/>
        </p:nvSpPr>
        <p:spPr>
          <a:xfrm>
            <a:off x="3276600" y="1219200"/>
            <a:ext cx="1219200" cy="369332"/>
          </a:xfrm>
          <a:prstGeom prst="rect">
            <a:avLst/>
          </a:prstGeom>
          <a:noFill/>
        </p:spPr>
        <p:txBody>
          <a:bodyPr wrap="square" rtlCol="0">
            <a:spAutoFit/>
          </a:bodyPr>
          <a:lstStyle/>
          <a:p>
            <a:r>
              <a:rPr lang="en-US" b="1" dirty="0">
                <a:solidFill>
                  <a:schemeClr val="bg1"/>
                </a:solidFill>
              </a:rPr>
              <a:t>Photolysis</a:t>
            </a:r>
          </a:p>
        </p:txBody>
      </p:sp>
      <p:sp>
        <p:nvSpPr>
          <p:cNvPr id="13" name="TextBox 12"/>
          <p:cNvSpPr txBox="1"/>
          <p:nvPr/>
        </p:nvSpPr>
        <p:spPr>
          <a:xfrm>
            <a:off x="3276600" y="4572001"/>
            <a:ext cx="990600" cy="830997"/>
          </a:xfrm>
          <a:prstGeom prst="rect">
            <a:avLst/>
          </a:prstGeom>
          <a:noFill/>
        </p:spPr>
        <p:txBody>
          <a:bodyPr wrap="square" rtlCol="0">
            <a:spAutoFit/>
          </a:bodyPr>
          <a:lstStyle/>
          <a:p>
            <a:r>
              <a:rPr lang="en-US" sz="1600" dirty="0">
                <a:solidFill>
                  <a:schemeClr val="bg1"/>
                </a:solidFill>
              </a:rPr>
              <a:t>Electron</a:t>
            </a:r>
          </a:p>
          <a:p>
            <a:r>
              <a:rPr lang="en-US" sz="1600" dirty="0">
                <a:solidFill>
                  <a:schemeClr val="bg1"/>
                </a:solidFill>
              </a:rPr>
              <a:t>Transport</a:t>
            </a:r>
          </a:p>
          <a:p>
            <a:r>
              <a:rPr lang="en-US" sz="1600" dirty="0">
                <a:solidFill>
                  <a:schemeClr val="bg1"/>
                </a:solidFill>
              </a:rPr>
              <a:t>chain</a:t>
            </a:r>
          </a:p>
        </p:txBody>
      </p:sp>
      <p:sp>
        <p:nvSpPr>
          <p:cNvPr id="14" name="TextBox 13"/>
          <p:cNvSpPr txBox="1"/>
          <p:nvPr/>
        </p:nvSpPr>
        <p:spPr>
          <a:xfrm>
            <a:off x="2971800" y="1676400"/>
            <a:ext cx="1981200" cy="1477328"/>
          </a:xfrm>
          <a:prstGeom prst="rect">
            <a:avLst/>
          </a:prstGeom>
          <a:noFill/>
        </p:spPr>
        <p:txBody>
          <a:bodyPr wrap="square" rtlCol="0">
            <a:spAutoFit/>
          </a:bodyPr>
          <a:lstStyle/>
          <a:p>
            <a:pPr>
              <a:buFont typeface="Arial" pitchFamily="34" charset="0"/>
              <a:buChar char="•"/>
            </a:pPr>
            <a:r>
              <a:rPr lang="en-US" dirty="0"/>
              <a:t>Uses light energy to break water (H</a:t>
            </a:r>
            <a:r>
              <a:rPr lang="en-US" baseline="-25000" dirty="0"/>
              <a:t>2</a:t>
            </a:r>
            <a:r>
              <a:rPr lang="en-US" dirty="0"/>
              <a:t>O) down to oxygen (O</a:t>
            </a:r>
            <a:r>
              <a:rPr lang="en-US" baseline="-25000" dirty="0"/>
              <a:t>2</a:t>
            </a:r>
            <a:r>
              <a:rPr lang="en-US" dirty="0"/>
              <a:t> ).</a:t>
            </a:r>
          </a:p>
          <a:p>
            <a:pPr>
              <a:buFont typeface="Arial" pitchFamily="34" charset="0"/>
              <a:buChar char="•"/>
            </a:pPr>
            <a:r>
              <a:rPr lang="en-US" dirty="0"/>
              <a:t>Needs light!</a:t>
            </a:r>
          </a:p>
        </p:txBody>
      </p:sp>
      <p:sp>
        <p:nvSpPr>
          <p:cNvPr id="15" name="Rectangle 14"/>
          <p:cNvSpPr/>
          <p:nvPr/>
        </p:nvSpPr>
        <p:spPr>
          <a:xfrm>
            <a:off x="2514600" y="3048000"/>
            <a:ext cx="415498" cy="369332"/>
          </a:xfrm>
          <a:prstGeom prst="rect">
            <a:avLst/>
          </a:prstGeom>
        </p:spPr>
        <p:txBody>
          <a:bodyPr wrap="none">
            <a:spAutoFit/>
          </a:bodyPr>
          <a:lstStyle/>
          <a:p>
            <a:r>
              <a:rPr lang="en-US" dirty="0"/>
              <a:t>O</a:t>
            </a:r>
            <a:r>
              <a:rPr lang="en-US" baseline="-25000" dirty="0"/>
              <a:t>2</a:t>
            </a:r>
            <a:endParaRPr lang="en-US" dirty="0"/>
          </a:p>
        </p:txBody>
      </p:sp>
      <p:sp>
        <p:nvSpPr>
          <p:cNvPr id="16" name="Rectangle 15"/>
          <p:cNvSpPr/>
          <p:nvPr/>
        </p:nvSpPr>
        <p:spPr>
          <a:xfrm>
            <a:off x="1981201" y="3048000"/>
            <a:ext cx="559769" cy="369332"/>
          </a:xfrm>
          <a:prstGeom prst="rect">
            <a:avLst/>
          </a:prstGeom>
        </p:spPr>
        <p:txBody>
          <a:bodyPr wrap="none">
            <a:spAutoFit/>
          </a:bodyPr>
          <a:lstStyle/>
          <a:p>
            <a:r>
              <a:rPr lang="en-US" dirty="0"/>
              <a:t>H</a:t>
            </a:r>
            <a:r>
              <a:rPr lang="en-US" baseline="-25000" dirty="0"/>
              <a:t>2</a:t>
            </a:r>
            <a:r>
              <a:rPr lang="en-US" dirty="0"/>
              <a:t>O</a:t>
            </a:r>
          </a:p>
        </p:txBody>
      </p:sp>
      <p:sp>
        <p:nvSpPr>
          <p:cNvPr id="17" name="Rectangle 16"/>
          <p:cNvSpPr/>
          <p:nvPr/>
        </p:nvSpPr>
        <p:spPr>
          <a:xfrm>
            <a:off x="5105400" y="1030070"/>
            <a:ext cx="838200" cy="646331"/>
          </a:xfrm>
          <a:prstGeom prst="rect">
            <a:avLst/>
          </a:prstGeom>
        </p:spPr>
        <p:txBody>
          <a:bodyPr wrap="square">
            <a:spAutoFit/>
          </a:bodyPr>
          <a:lstStyle/>
          <a:p>
            <a:r>
              <a:rPr lang="en-US" b="1" dirty="0"/>
              <a:t>Calvin cycle</a:t>
            </a:r>
          </a:p>
        </p:txBody>
      </p:sp>
      <p:sp>
        <p:nvSpPr>
          <p:cNvPr id="18" name="Rectangle 17"/>
          <p:cNvSpPr/>
          <p:nvPr/>
        </p:nvSpPr>
        <p:spPr>
          <a:xfrm>
            <a:off x="5638800" y="2895600"/>
            <a:ext cx="838200" cy="369332"/>
          </a:xfrm>
          <a:prstGeom prst="rect">
            <a:avLst/>
          </a:prstGeom>
        </p:spPr>
        <p:txBody>
          <a:bodyPr wrap="square">
            <a:spAutoFit/>
          </a:bodyPr>
          <a:lstStyle/>
          <a:p>
            <a:r>
              <a:rPr lang="en-US" dirty="0"/>
              <a:t>CO</a:t>
            </a:r>
            <a:r>
              <a:rPr lang="en-US" baseline="-25000" dirty="0"/>
              <a:t>2</a:t>
            </a:r>
            <a:endParaRPr lang="en-US" dirty="0"/>
          </a:p>
        </p:txBody>
      </p:sp>
      <p:sp>
        <p:nvSpPr>
          <p:cNvPr id="19" name="Rectangle 18"/>
          <p:cNvSpPr/>
          <p:nvPr/>
        </p:nvSpPr>
        <p:spPr>
          <a:xfrm>
            <a:off x="7162801" y="1143000"/>
            <a:ext cx="1708801" cy="369332"/>
          </a:xfrm>
          <a:prstGeom prst="rect">
            <a:avLst/>
          </a:prstGeom>
        </p:spPr>
        <p:txBody>
          <a:bodyPr wrap="none">
            <a:spAutoFit/>
          </a:bodyPr>
          <a:lstStyle/>
          <a:p>
            <a:r>
              <a:rPr lang="en-US" dirty="0"/>
              <a:t>Glucose is made</a:t>
            </a:r>
          </a:p>
        </p:txBody>
      </p:sp>
      <p:sp>
        <p:nvSpPr>
          <p:cNvPr id="20" name="Rectangle 19"/>
          <p:cNvSpPr/>
          <p:nvPr/>
        </p:nvSpPr>
        <p:spPr>
          <a:xfrm>
            <a:off x="2057400" y="457201"/>
            <a:ext cx="5334000" cy="461665"/>
          </a:xfrm>
          <a:prstGeom prst="rect">
            <a:avLst/>
          </a:prstGeom>
        </p:spPr>
        <p:txBody>
          <a:bodyPr wrap="square">
            <a:spAutoFit/>
          </a:bodyPr>
          <a:lstStyle/>
          <a:p>
            <a:r>
              <a:rPr lang="en-US" sz="2400" b="1" dirty="0"/>
              <a:t>PHOTOSYNTHESIS (in the chloroplast)</a:t>
            </a:r>
          </a:p>
        </p:txBody>
      </p:sp>
      <p:pic>
        <p:nvPicPr>
          <p:cNvPr id="1026" name="Picture 2" descr="http://www.helpsavetheclimate.com/chloroplast1.gif"/>
          <p:cNvPicPr>
            <a:picLocks noChangeAspect="1" noChangeArrowheads="1"/>
          </p:cNvPicPr>
          <p:nvPr/>
        </p:nvPicPr>
        <p:blipFill>
          <a:blip r:embed="rId3" cstate="print"/>
          <a:srcRect/>
          <a:stretch>
            <a:fillRect/>
          </a:stretch>
        </p:blipFill>
        <p:spPr bwMode="auto">
          <a:xfrm>
            <a:off x="7239000" y="1"/>
            <a:ext cx="1600200" cy="1137583"/>
          </a:xfrm>
          <a:prstGeom prst="rect">
            <a:avLst/>
          </a:prstGeom>
          <a:noFill/>
        </p:spPr>
      </p:pic>
      <p:sp>
        <p:nvSpPr>
          <p:cNvPr id="24" name="Rectangle 23"/>
          <p:cNvSpPr/>
          <p:nvPr/>
        </p:nvSpPr>
        <p:spPr>
          <a:xfrm>
            <a:off x="6172200" y="1524001"/>
            <a:ext cx="2514600" cy="1661993"/>
          </a:xfrm>
          <a:prstGeom prst="rect">
            <a:avLst/>
          </a:prstGeom>
        </p:spPr>
        <p:txBody>
          <a:bodyPr wrap="square">
            <a:spAutoFit/>
          </a:bodyPr>
          <a:lstStyle/>
          <a:p>
            <a:pPr>
              <a:buFont typeface="Arial" pitchFamily="34" charset="0"/>
              <a:buChar char="•"/>
            </a:pPr>
            <a:r>
              <a:rPr lang="en-US" dirty="0"/>
              <a:t>Uses energy from photolysis and CO</a:t>
            </a:r>
            <a:r>
              <a:rPr lang="en-US" baseline="-25000" dirty="0"/>
              <a:t>2 </a:t>
            </a:r>
            <a:r>
              <a:rPr lang="en-US" dirty="0"/>
              <a:t>to produce sugar = glucose </a:t>
            </a:r>
            <a:r>
              <a:rPr lang="en-US" dirty="0">
                <a:sym typeface="Wingdings" pitchFamily="2" charset="2"/>
              </a:rPr>
              <a:t> C</a:t>
            </a:r>
            <a:r>
              <a:rPr lang="en-US" baseline="-25000" dirty="0">
                <a:sym typeface="Wingdings" pitchFamily="2" charset="2"/>
              </a:rPr>
              <a:t>6</a:t>
            </a:r>
            <a:r>
              <a:rPr lang="en-US" dirty="0">
                <a:sym typeface="Wingdings" pitchFamily="2" charset="2"/>
              </a:rPr>
              <a:t>H</a:t>
            </a:r>
            <a:r>
              <a:rPr lang="en-US" baseline="-25000" dirty="0">
                <a:sym typeface="Wingdings" pitchFamily="2" charset="2"/>
              </a:rPr>
              <a:t>12</a:t>
            </a:r>
            <a:r>
              <a:rPr lang="en-US" dirty="0">
                <a:sym typeface="Wingdings" pitchFamily="2" charset="2"/>
              </a:rPr>
              <a:t>O</a:t>
            </a:r>
            <a:r>
              <a:rPr lang="en-US" baseline="-25000" dirty="0">
                <a:sym typeface="Wingdings" pitchFamily="2" charset="2"/>
              </a:rPr>
              <a:t>6</a:t>
            </a:r>
          </a:p>
          <a:p>
            <a:pPr>
              <a:buFont typeface="Arial" pitchFamily="34" charset="0"/>
              <a:buChar char="•"/>
            </a:pPr>
            <a:r>
              <a:rPr lang="en-US" dirty="0"/>
              <a:t>Does not need light!</a:t>
            </a:r>
            <a:endParaRPr lang="en-US" baseline="-25000" dirty="0">
              <a:sym typeface="Wingdings" pitchFamily="2" charset="2"/>
            </a:endParaRPr>
          </a:p>
          <a:p>
            <a:endParaRPr lang="en-US" baseline="-25000" dirty="0"/>
          </a:p>
        </p:txBody>
      </p:sp>
      <p:sp>
        <p:nvSpPr>
          <p:cNvPr id="25" name="Rectangle 24"/>
          <p:cNvSpPr/>
          <p:nvPr/>
        </p:nvSpPr>
        <p:spPr>
          <a:xfrm>
            <a:off x="2286000" y="6096001"/>
            <a:ext cx="7848600" cy="461665"/>
          </a:xfrm>
          <a:prstGeom prst="rect">
            <a:avLst/>
          </a:prstGeom>
        </p:spPr>
        <p:txBody>
          <a:bodyPr wrap="square">
            <a:spAutoFit/>
          </a:bodyPr>
          <a:lstStyle/>
          <a:p>
            <a:pPr lvl="1"/>
            <a:r>
              <a:rPr lang="en-US" sz="2400" b="1" dirty="0"/>
              <a:t>CELLULAR RESPIRATION (in cytoplasm and mitochondria)</a:t>
            </a:r>
          </a:p>
        </p:txBody>
      </p:sp>
      <p:sp>
        <p:nvSpPr>
          <p:cNvPr id="26" name="Rectangle 25"/>
          <p:cNvSpPr/>
          <p:nvPr/>
        </p:nvSpPr>
        <p:spPr>
          <a:xfrm>
            <a:off x="7391400" y="3505200"/>
            <a:ext cx="2057400" cy="1477328"/>
          </a:xfrm>
          <a:prstGeom prst="rect">
            <a:avLst/>
          </a:prstGeom>
        </p:spPr>
        <p:txBody>
          <a:bodyPr wrap="square">
            <a:spAutoFit/>
          </a:bodyPr>
          <a:lstStyle/>
          <a:p>
            <a:r>
              <a:rPr lang="en-US" dirty="0"/>
              <a:t>Breaks down sugar into </a:t>
            </a:r>
            <a:r>
              <a:rPr lang="en-US" u="sng" dirty="0" err="1"/>
              <a:t>pyruvic</a:t>
            </a:r>
            <a:r>
              <a:rPr lang="en-US" u="sng" dirty="0"/>
              <a:t> acid</a:t>
            </a:r>
            <a:r>
              <a:rPr lang="en-US" dirty="0"/>
              <a:t> </a:t>
            </a:r>
            <a:r>
              <a:rPr lang="en-US" dirty="0">
                <a:sym typeface="Wingdings" pitchFamily="2" charset="2"/>
              </a:rPr>
              <a:t> 2*(C</a:t>
            </a:r>
            <a:r>
              <a:rPr lang="en-US" baseline="-25000" dirty="0">
                <a:sym typeface="Wingdings" pitchFamily="2" charset="2"/>
              </a:rPr>
              <a:t>3</a:t>
            </a:r>
            <a:r>
              <a:rPr lang="en-US" dirty="0">
                <a:sym typeface="Wingdings" pitchFamily="2" charset="2"/>
              </a:rPr>
              <a:t>H</a:t>
            </a:r>
            <a:r>
              <a:rPr lang="en-US" baseline="-25000" dirty="0">
                <a:sym typeface="Wingdings" pitchFamily="2" charset="2"/>
              </a:rPr>
              <a:t>6</a:t>
            </a:r>
            <a:r>
              <a:rPr lang="en-US" dirty="0">
                <a:sym typeface="Wingdings" pitchFamily="2" charset="2"/>
              </a:rPr>
              <a:t>O</a:t>
            </a:r>
            <a:r>
              <a:rPr lang="en-US" baseline="-25000" dirty="0">
                <a:sym typeface="Wingdings" pitchFamily="2" charset="2"/>
              </a:rPr>
              <a:t>3</a:t>
            </a:r>
            <a:r>
              <a:rPr lang="en-US" dirty="0">
                <a:sym typeface="Wingdings" pitchFamily="2" charset="2"/>
              </a:rPr>
              <a:t>) and ATP (energy</a:t>
            </a:r>
            <a:r>
              <a:rPr lang="en-US">
                <a:sym typeface="Wingdings" pitchFamily="2" charset="2"/>
              </a:rPr>
              <a:t>) Cytoplasm</a:t>
            </a:r>
            <a:endParaRPr lang="en-US" baseline="30000" dirty="0"/>
          </a:p>
          <a:p>
            <a:endParaRPr lang="en-US" u="sng" dirty="0"/>
          </a:p>
        </p:txBody>
      </p:sp>
      <p:cxnSp>
        <p:nvCxnSpPr>
          <p:cNvPr id="28" name="Straight Arrow Connector 27"/>
          <p:cNvCxnSpPr/>
          <p:nvPr/>
        </p:nvCxnSpPr>
        <p:spPr>
          <a:xfrm rot="10800000">
            <a:off x="5791200" y="1600200"/>
            <a:ext cx="381000" cy="228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343400" y="1600200"/>
            <a:ext cx="304800" cy="1524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991600" y="4495800"/>
            <a:ext cx="457200" cy="3810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1400" y="4800600"/>
            <a:ext cx="990600" cy="923330"/>
          </a:xfrm>
          <a:prstGeom prst="rect">
            <a:avLst/>
          </a:prstGeom>
        </p:spPr>
        <p:txBody>
          <a:bodyPr wrap="square">
            <a:spAutoFit/>
          </a:bodyPr>
          <a:lstStyle/>
          <a:p>
            <a:r>
              <a:rPr lang="en-US" dirty="0" err="1"/>
              <a:t>Pyruvic</a:t>
            </a:r>
            <a:r>
              <a:rPr lang="en-US" dirty="0"/>
              <a:t> </a:t>
            </a:r>
          </a:p>
          <a:p>
            <a:r>
              <a:rPr lang="en-US" dirty="0"/>
              <a:t>acid</a:t>
            </a:r>
            <a:endParaRPr lang="en-US" baseline="30000" dirty="0"/>
          </a:p>
          <a:p>
            <a:endParaRPr lang="en-US" u="sng" dirty="0"/>
          </a:p>
        </p:txBody>
      </p:sp>
      <p:sp>
        <p:nvSpPr>
          <p:cNvPr id="37" name="Rectangle 36"/>
          <p:cNvSpPr/>
          <p:nvPr/>
        </p:nvSpPr>
        <p:spPr>
          <a:xfrm>
            <a:off x="8686800" y="5562600"/>
            <a:ext cx="700448" cy="369332"/>
          </a:xfrm>
          <a:prstGeom prst="rect">
            <a:avLst/>
          </a:prstGeom>
        </p:spPr>
        <p:txBody>
          <a:bodyPr wrap="none">
            <a:spAutoFit/>
          </a:bodyPr>
          <a:lstStyle/>
          <a:p>
            <a:r>
              <a:rPr lang="en-US" dirty="0">
                <a:sym typeface="Wingdings" pitchFamily="2" charset="2"/>
              </a:rPr>
              <a:t>2 ATP</a:t>
            </a:r>
            <a:endParaRPr lang="en-US" dirty="0"/>
          </a:p>
        </p:txBody>
      </p:sp>
      <p:sp>
        <p:nvSpPr>
          <p:cNvPr id="38" name="Rectangle 37"/>
          <p:cNvSpPr/>
          <p:nvPr/>
        </p:nvSpPr>
        <p:spPr>
          <a:xfrm>
            <a:off x="5257800" y="4648201"/>
            <a:ext cx="1295400" cy="1200329"/>
          </a:xfrm>
          <a:prstGeom prst="rect">
            <a:avLst/>
          </a:prstGeom>
        </p:spPr>
        <p:txBody>
          <a:bodyPr wrap="square">
            <a:spAutoFit/>
          </a:bodyPr>
          <a:lstStyle/>
          <a:p>
            <a:r>
              <a:rPr lang="en-US" b="1" dirty="0"/>
              <a:t>Citric acid </a:t>
            </a:r>
          </a:p>
          <a:p>
            <a:r>
              <a:rPr lang="en-US" b="1" dirty="0"/>
              <a:t>Or  Krebs</a:t>
            </a:r>
          </a:p>
          <a:p>
            <a:r>
              <a:rPr lang="en-US" b="1" dirty="0"/>
              <a:t>Cycle</a:t>
            </a:r>
          </a:p>
          <a:p>
            <a:endParaRPr lang="en-US" u="sng" dirty="0"/>
          </a:p>
        </p:txBody>
      </p:sp>
      <p:pic>
        <p:nvPicPr>
          <p:cNvPr id="1028" name="Picture 4" descr="http://www.carolguze.com/images/cellorganelles/mitochondria3.jpg"/>
          <p:cNvPicPr>
            <a:picLocks noChangeAspect="1" noChangeArrowheads="1"/>
          </p:cNvPicPr>
          <p:nvPr/>
        </p:nvPicPr>
        <p:blipFill>
          <a:blip r:embed="rId4" cstate="print"/>
          <a:srcRect/>
          <a:stretch>
            <a:fillRect/>
          </a:stretch>
        </p:blipFill>
        <p:spPr bwMode="auto">
          <a:xfrm>
            <a:off x="4267200" y="5257801"/>
            <a:ext cx="914400" cy="935737"/>
          </a:xfrm>
          <a:prstGeom prst="rect">
            <a:avLst/>
          </a:prstGeom>
          <a:noFill/>
        </p:spPr>
      </p:pic>
      <p:sp>
        <p:nvSpPr>
          <p:cNvPr id="41" name="Rectangle 40"/>
          <p:cNvSpPr/>
          <p:nvPr/>
        </p:nvSpPr>
        <p:spPr>
          <a:xfrm>
            <a:off x="3276600" y="3276600"/>
            <a:ext cx="1981200" cy="1477328"/>
          </a:xfrm>
          <a:prstGeom prst="rect">
            <a:avLst/>
          </a:prstGeom>
        </p:spPr>
        <p:txBody>
          <a:bodyPr wrap="square">
            <a:spAutoFit/>
          </a:bodyPr>
          <a:lstStyle/>
          <a:p>
            <a:r>
              <a:rPr lang="en-US" dirty="0"/>
              <a:t>Where most of your energy is made. Needs Oxygen</a:t>
            </a:r>
            <a:endParaRPr lang="en-US" baseline="30000" dirty="0"/>
          </a:p>
          <a:p>
            <a:endParaRPr lang="en-US" u="sng" dirty="0"/>
          </a:p>
        </p:txBody>
      </p:sp>
      <p:pic>
        <p:nvPicPr>
          <p:cNvPr id="1030" name="Picture 6" descr="http://www.mrskerrett.com/images/plant3.gif"/>
          <p:cNvPicPr>
            <a:picLocks noChangeAspect="1" noChangeArrowheads="1"/>
          </p:cNvPicPr>
          <p:nvPr/>
        </p:nvPicPr>
        <p:blipFill>
          <a:blip r:embed="rId5" cstate="print"/>
          <a:srcRect/>
          <a:stretch>
            <a:fillRect/>
          </a:stretch>
        </p:blipFill>
        <p:spPr bwMode="auto">
          <a:xfrm>
            <a:off x="6629400" y="5334001"/>
            <a:ext cx="990600" cy="793861"/>
          </a:xfrm>
          <a:prstGeom prst="rect">
            <a:avLst/>
          </a:prstGeom>
          <a:noFill/>
        </p:spPr>
      </p:pic>
      <p:sp>
        <p:nvSpPr>
          <p:cNvPr id="43" name="7-Point Star 42"/>
          <p:cNvSpPr/>
          <p:nvPr/>
        </p:nvSpPr>
        <p:spPr>
          <a:xfrm>
            <a:off x="1905000" y="5105400"/>
            <a:ext cx="1295400" cy="838200"/>
          </a:xfrm>
          <a:prstGeom prst="star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133600" y="5181601"/>
            <a:ext cx="1066800" cy="646331"/>
          </a:xfrm>
          <a:prstGeom prst="rect">
            <a:avLst/>
          </a:prstGeom>
        </p:spPr>
        <p:txBody>
          <a:bodyPr wrap="square">
            <a:spAutoFit/>
          </a:bodyPr>
          <a:lstStyle/>
          <a:p>
            <a:r>
              <a:rPr lang="en-US" b="1" dirty="0"/>
              <a:t>36 ATP</a:t>
            </a:r>
          </a:p>
          <a:p>
            <a:r>
              <a:rPr lang="en-US" b="1" dirty="0"/>
              <a:t>Heat</a:t>
            </a:r>
          </a:p>
        </p:txBody>
      </p:sp>
      <p:sp>
        <p:nvSpPr>
          <p:cNvPr id="27" name="TextBox 26"/>
          <p:cNvSpPr txBox="1"/>
          <p:nvPr/>
        </p:nvSpPr>
        <p:spPr>
          <a:xfrm>
            <a:off x="2667000" y="0"/>
            <a:ext cx="3657600" cy="369332"/>
          </a:xfrm>
          <a:prstGeom prst="rect">
            <a:avLst/>
          </a:prstGeom>
          <a:noFill/>
        </p:spPr>
        <p:txBody>
          <a:bodyPr wrap="square" rtlCol="0">
            <a:spAutoFit/>
          </a:bodyPr>
          <a:lstStyle/>
          <a:p>
            <a:r>
              <a:rPr lang="en-US" dirty="0"/>
              <a:t>P. </a:t>
            </a:r>
            <a:r>
              <a:rPr lang="en-US" dirty="0" smtClean="0"/>
              <a:t>56 </a:t>
            </a:r>
            <a:r>
              <a:rPr lang="en-US" dirty="0"/>
              <a:t>NB  Write a summary paragraph</a:t>
            </a:r>
          </a:p>
        </p:txBody>
      </p:sp>
    </p:spTree>
    <p:extLst>
      <p:ext uri="{BB962C8B-B14F-4D97-AF65-F5344CB8AC3E}">
        <p14:creationId xmlns:p14="http://schemas.microsoft.com/office/powerpoint/2010/main" val="37887582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4" grpId="0"/>
      <p:bldP spid="25" grpId="0"/>
      <p:bldP spid="26" grpId="0"/>
      <p:bldP spid="35" grpId="0"/>
      <p:bldP spid="37" grpId="0"/>
      <p:bldP spid="38" grpId="0"/>
      <p:bldP spid="41" grpId="0"/>
      <p:bldP spid="39"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pPr marL="0" indent="0">
              <a:buNone/>
            </a:pPr>
            <a:r>
              <a:rPr lang="en-US" dirty="0" smtClean="0"/>
              <a:t>Cellular Respiration</a:t>
            </a:r>
          </a:p>
          <a:p>
            <a:pPr marL="0" indent="0">
              <a:buNone/>
            </a:pPr>
            <a:r>
              <a:rPr lang="en-US" dirty="0" smtClean="0"/>
              <a:t>Vacuole</a:t>
            </a:r>
          </a:p>
          <a:p>
            <a:pPr marL="0" indent="0">
              <a:buNone/>
            </a:pPr>
            <a:r>
              <a:rPr lang="en-US" dirty="0" err="1" smtClean="0"/>
              <a:t>Prokayotic</a:t>
            </a:r>
            <a:endParaRPr lang="en-US" dirty="0" smtClean="0"/>
          </a:p>
          <a:p>
            <a:pPr marL="0" indent="0">
              <a:buNone/>
            </a:pPr>
            <a:r>
              <a:rPr lang="en-US" dirty="0" smtClean="0"/>
              <a:t>Osmosis</a:t>
            </a:r>
          </a:p>
          <a:p>
            <a:pPr marL="0" indent="0">
              <a:buNone/>
            </a:pPr>
            <a:r>
              <a:rPr lang="en-US" dirty="0" smtClean="0"/>
              <a:t>Passive Transport</a:t>
            </a:r>
          </a:p>
          <a:p>
            <a:pPr marL="0" indent="0">
              <a:buNone/>
            </a:pPr>
            <a:r>
              <a:rPr lang="en-US" dirty="0" smtClean="0"/>
              <a:t>Macromolecule</a:t>
            </a:r>
          </a:p>
          <a:p>
            <a:pPr marL="0" indent="0">
              <a:buNone/>
            </a:pPr>
            <a:endParaRPr lang="en-US" dirty="0"/>
          </a:p>
        </p:txBody>
      </p:sp>
    </p:spTree>
    <p:extLst>
      <p:ext uri="{BB962C8B-B14F-4D97-AF65-F5344CB8AC3E}">
        <p14:creationId xmlns:p14="http://schemas.microsoft.com/office/powerpoint/2010/main" val="40381439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Photosynthesis</a:t>
            </a:r>
          </a:p>
          <a:p>
            <a:r>
              <a:rPr lang="en-US" dirty="0" smtClean="0"/>
              <a:t>Nucleus</a:t>
            </a:r>
          </a:p>
          <a:p>
            <a:r>
              <a:rPr lang="en-US" dirty="0" smtClean="0"/>
              <a:t>Eukaryotic Cell</a:t>
            </a:r>
          </a:p>
          <a:p>
            <a:r>
              <a:rPr lang="en-US" dirty="0" smtClean="0"/>
              <a:t>Active Transport</a:t>
            </a:r>
          </a:p>
          <a:p>
            <a:r>
              <a:rPr lang="en-US" dirty="0" smtClean="0"/>
              <a:t>DNA</a:t>
            </a:r>
          </a:p>
          <a:p>
            <a:r>
              <a:rPr lang="en-US" dirty="0" smtClean="0"/>
              <a:t>Protein</a:t>
            </a:r>
            <a:endParaRPr lang="en-US" dirty="0"/>
          </a:p>
        </p:txBody>
      </p:sp>
    </p:spTree>
    <p:extLst>
      <p:ext uri="{BB962C8B-B14F-4D97-AF65-F5344CB8AC3E}">
        <p14:creationId xmlns:p14="http://schemas.microsoft.com/office/powerpoint/2010/main" val="286257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Scientific Method</a:t>
            </a:r>
          </a:p>
          <a:p>
            <a:r>
              <a:rPr lang="en-US" dirty="0" smtClean="0"/>
              <a:t>Independent Variable</a:t>
            </a:r>
          </a:p>
          <a:p>
            <a:r>
              <a:rPr lang="en-US" dirty="0" smtClean="0"/>
              <a:t>Plasma Membrane</a:t>
            </a:r>
          </a:p>
          <a:p>
            <a:r>
              <a:rPr lang="en-US" dirty="0" smtClean="0"/>
              <a:t>Bacteria</a:t>
            </a:r>
          </a:p>
          <a:p>
            <a:r>
              <a:rPr lang="en-US" dirty="0" smtClean="0"/>
              <a:t>Prokaryotic</a:t>
            </a:r>
          </a:p>
          <a:p>
            <a:r>
              <a:rPr lang="en-US" dirty="0" smtClean="0"/>
              <a:t>Chloroplast</a:t>
            </a:r>
            <a:endParaRPr lang="en-US" dirty="0"/>
          </a:p>
        </p:txBody>
      </p:sp>
    </p:spTree>
    <p:extLst>
      <p:ext uri="{BB962C8B-B14F-4D97-AF65-F5344CB8AC3E}">
        <p14:creationId xmlns:p14="http://schemas.microsoft.com/office/powerpoint/2010/main" val="364962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Dependent Variable</a:t>
            </a:r>
          </a:p>
          <a:p>
            <a:r>
              <a:rPr lang="en-US" dirty="0" smtClean="0"/>
              <a:t>Control</a:t>
            </a:r>
          </a:p>
          <a:p>
            <a:r>
              <a:rPr lang="en-US" dirty="0" smtClean="0"/>
              <a:t>Selective Permeability</a:t>
            </a:r>
          </a:p>
          <a:p>
            <a:r>
              <a:rPr lang="en-US" dirty="0" smtClean="0"/>
              <a:t>Endoplasmic Reticulum</a:t>
            </a:r>
          </a:p>
          <a:p>
            <a:r>
              <a:rPr lang="en-US" dirty="0" smtClean="0"/>
              <a:t>Cell Wall</a:t>
            </a:r>
          </a:p>
          <a:p>
            <a:r>
              <a:rPr lang="en-US" dirty="0" smtClean="0"/>
              <a:t>Vacuole</a:t>
            </a:r>
            <a:endParaRPr lang="en-US" dirty="0"/>
          </a:p>
        </p:txBody>
      </p:sp>
    </p:spTree>
    <p:extLst>
      <p:ext uri="{BB962C8B-B14F-4D97-AF65-F5344CB8AC3E}">
        <p14:creationId xmlns:p14="http://schemas.microsoft.com/office/powerpoint/2010/main" val="39659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3715" name="Text Box 1027"/>
          <p:cNvSpPr txBox="1">
            <a:spLocks noChangeArrowheads="1"/>
          </p:cNvSpPr>
          <p:nvPr/>
        </p:nvSpPr>
        <p:spPr bwMode="auto">
          <a:xfrm>
            <a:off x="2089150" y="914400"/>
            <a:ext cx="5695950" cy="585788"/>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Cells in a hypotonic solution</a:t>
            </a:r>
          </a:p>
        </p:txBody>
      </p:sp>
      <p:pic>
        <p:nvPicPr>
          <p:cNvPr id="883716" name="Picture 1028"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3717" name="Picture 1029"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3718" name="Picture 1030"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9" name="Picture 1031"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3720" name="Picture 1032"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3721" name="Picture 1033" descr="resources">
            <a:hlinkClick r:id="rId8" action="ppaction://hlinkpres?slideindex=1&amp;slidetitl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83725" name="Rectangle 1037"/>
          <p:cNvSpPr>
            <a:spLocks noChangeArrowheads="1"/>
          </p:cNvSpPr>
          <p:nvPr/>
        </p:nvSpPr>
        <p:spPr bwMode="auto">
          <a:xfrm>
            <a:off x="5638800" y="2270125"/>
            <a:ext cx="3810000" cy="1865126"/>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a:latin typeface="Times" charset="0"/>
              </a:rPr>
              <a:t>Plant cells swell beyond their normal size as pressure increases.</a:t>
            </a:r>
            <a:endParaRPr lang="en-US" altLang="en-US" sz="3200" i="1">
              <a:latin typeface="Times" charset="0"/>
            </a:endParaRPr>
          </a:p>
        </p:txBody>
      </p:sp>
      <p:pic>
        <p:nvPicPr>
          <p:cNvPr id="883727" name="Picture 1039"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83729" name="Picture 1041" descr="Sec"/>
          <p:cNvPicPr>
            <a:picLocks noChangeAspect="1" noChangeArrowheads="1"/>
          </p:cNvPicPr>
          <p:nvPr/>
        </p:nvPicPr>
        <p:blipFill>
          <a:blip r:embed="rId11" cstate="print"/>
          <a:srcRect/>
          <a:stretch>
            <a:fillRect/>
          </a:stretch>
        </p:blipFill>
        <p:spPr bwMode="auto">
          <a:xfrm>
            <a:off x="4337050" y="0"/>
            <a:ext cx="3517900" cy="482600"/>
          </a:xfrm>
          <a:prstGeom prst="rect">
            <a:avLst/>
          </a:prstGeom>
          <a:noFill/>
        </p:spPr>
      </p:pic>
      <p:pic>
        <p:nvPicPr>
          <p:cNvPr id="883731" name="Picture 1043" descr="Fig"/>
          <p:cNvPicPr>
            <a:picLocks noChangeAspect="1" noChangeArrowheads="1"/>
          </p:cNvPicPr>
          <p:nvPr/>
        </p:nvPicPr>
        <p:blipFill>
          <a:blip r:embed="rId12" cstate="print"/>
          <a:srcRect/>
          <a:stretch>
            <a:fillRect/>
          </a:stretch>
        </p:blipFill>
        <p:spPr bwMode="auto">
          <a:xfrm>
            <a:off x="2362200" y="1752600"/>
            <a:ext cx="2641600" cy="4038600"/>
          </a:xfrm>
          <a:prstGeom prst="rect">
            <a:avLst/>
          </a:prstGeom>
          <a:noFill/>
        </p:spPr>
      </p:pic>
    </p:spTree>
    <p:extLst>
      <p:ext uri="{BB962C8B-B14F-4D97-AF65-F5344CB8AC3E}">
        <p14:creationId xmlns:p14="http://schemas.microsoft.com/office/powerpoint/2010/main" val="932716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16"/>
                                        </p:tgtEl>
                                        <p:attrNameLst>
                                          <p:attrName>style.visibility</p:attrName>
                                        </p:attrNameLst>
                                      </p:cBhvr>
                                      <p:to>
                                        <p:strVal val="visible"/>
                                      </p:to>
                                    </p:set>
                                    <p:animEffect transition="in" filter="box(out)">
                                      <p:cBhvr>
                                        <p:cTn id="7" dur="500"/>
                                        <p:tgtEl>
                                          <p:spTgt spid="88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764" name="Picture 44" descr="Table"/>
          <p:cNvPicPr>
            <a:picLocks noChangeAspect="1" noChangeArrowheads="1"/>
          </p:cNvPicPr>
          <p:nvPr/>
        </p:nvPicPr>
        <p:blipFill>
          <a:blip r:embed="rId2" cstate="print"/>
          <a:srcRect/>
          <a:stretch>
            <a:fillRect/>
          </a:stretch>
        </p:blipFill>
        <p:spPr bwMode="auto">
          <a:xfrm>
            <a:off x="2667000" y="2057400"/>
            <a:ext cx="6858000" cy="3886200"/>
          </a:xfrm>
          <a:prstGeom prst="rect">
            <a:avLst/>
          </a:prstGeom>
          <a:noFill/>
        </p:spPr>
      </p:pic>
      <p:sp>
        <p:nvSpPr>
          <p:cNvPr id="9267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sp>
        <p:nvSpPr>
          <p:cNvPr id="926723" name="Text Box 3"/>
          <p:cNvSpPr txBox="1">
            <a:spLocks noChangeArrowheads="1"/>
          </p:cNvSpPr>
          <p:nvPr/>
        </p:nvSpPr>
        <p:spPr bwMode="auto">
          <a:xfrm>
            <a:off x="1905000" y="901701"/>
            <a:ext cx="777240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l"/>
            <a:r>
              <a:rPr lang="en-US" altLang="en-US" sz="3600" b="1" dirty="0">
                <a:solidFill>
                  <a:schemeClr val="tx2"/>
                </a:solidFill>
                <a:latin typeface="Times" pitchFamily="18" charset="0"/>
              </a:rPr>
              <a:t>Comparing </a:t>
            </a:r>
            <a:r>
              <a:rPr lang="en-US" altLang="en-US" sz="3600" b="1" dirty="0">
                <a:solidFill>
                  <a:schemeClr val="tx2"/>
                </a:solidFill>
                <a:latin typeface="Times" pitchFamily="18" charset="0"/>
                <a:hlinkClick r:id="rId3"/>
              </a:rPr>
              <a:t>Photosynthesis</a:t>
            </a:r>
            <a:r>
              <a:rPr lang="en-US" altLang="en-US" sz="3600" b="1" dirty="0">
                <a:solidFill>
                  <a:schemeClr val="tx2"/>
                </a:solidFill>
                <a:latin typeface="Times" pitchFamily="18" charset="0"/>
              </a:rPr>
              <a:t> and </a:t>
            </a:r>
            <a:r>
              <a:rPr lang="en-US" altLang="en-US" sz="3600" b="1" dirty="0">
                <a:solidFill>
                  <a:schemeClr val="tx2"/>
                </a:solidFill>
                <a:latin typeface="Times" pitchFamily="18" charset="0"/>
                <a:hlinkClick r:id="rId4"/>
              </a:rPr>
              <a:t>Cellular </a:t>
            </a:r>
            <a:r>
              <a:rPr lang="en-US" altLang="en-US" sz="3600" b="1" dirty="0" smtClean="0">
                <a:solidFill>
                  <a:schemeClr val="tx2"/>
                </a:solidFill>
                <a:latin typeface="Times" pitchFamily="18" charset="0"/>
                <a:hlinkClick r:id="rId4"/>
              </a:rPr>
              <a:t>Respiration </a:t>
            </a:r>
            <a:r>
              <a:rPr lang="en-US" altLang="en-US" sz="3600" b="1" dirty="0" smtClean="0">
                <a:solidFill>
                  <a:schemeClr val="tx2"/>
                </a:solidFill>
                <a:latin typeface="Times" pitchFamily="18" charset="0"/>
              </a:rPr>
              <a:t>p. 57 NB</a:t>
            </a:r>
            <a:endParaRPr lang="en-US" altLang="en-US" sz="3600" b="1" dirty="0">
              <a:solidFill>
                <a:schemeClr val="tx2"/>
              </a:solidFill>
              <a:latin typeface="Times" pitchFamily="18" charset="0"/>
            </a:endParaRPr>
          </a:p>
        </p:txBody>
      </p:sp>
      <p:pic>
        <p:nvPicPr>
          <p:cNvPr id="926724" name="Picture 4" descr="end of slide"/>
          <p:cNvPicPr>
            <a:picLocks noChangeAspect="1" noChangeArrowheads="1"/>
          </p:cNvPicPr>
          <p:nvPr/>
        </p:nvPicPr>
        <p:blipFill>
          <a:blip r:embed="rId5" cstate="print"/>
          <a:srcRect/>
          <a:stretch>
            <a:fillRect/>
          </a:stretch>
        </p:blipFill>
        <p:spPr bwMode="auto">
          <a:xfrm>
            <a:off x="9693276" y="5105400"/>
            <a:ext cx="593725" cy="846138"/>
          </a:xfrm>
          <a:prstGeom prst="rect">
            <a:avLst/>
          </a:prstGeom>
          <a:noFill/>
        </p:spPr>
      </p:pic>
      <p:pic>
        <p:nvPicPr>
          <p:cNvPr id="926725" name="Picture 5" descr="New previous">
            <a:hlinkClick r:id="" action="ppaction://hlinkshowjump?jump=previousslide"/>
          </p:cNvPr>
          <p:cNvPicPr>
            <a:picLocks noChangeAspect="1" noChangeArrowheads="1"/>
          </p:cNvPicPr>
          <p:nvPr/>
        </p:nvPicPr>
        <p:blipFill>
          <a:blip r:embed="rId6" cstate="print"/>
          <a:srcRect/>
          <a:stretch>
            <a:fillRect/>
          </a:stretch>
        </p:blipFill>
        <p:spPr bwMode="auto">
          <a:xfrm>
            <a:off x="5105401" y="6191251"/>
            <a:ext cx="492125" cy="606425"/>
          </a:xfrm>
          <a:prstGeom prst="rect">
            <a:avLst/>
          </a:prstGeom>
          <a:noFill/>
        </p:spPr>
      </p:pic>
      <p:pic>
        <p:nvPicPr>
          <p:cNvPr id="926726" name="Picture 6" descr="New TOC">
            <a:hlinkClick r:id="rId7" action="ppaction://hlinksldjump"/>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926727" name="Picture 7"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926728" name="Picture 8"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926729" name="Picture 9"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926731" name="Picture 11" descr="Sec"/>
          <p:cNvPicPr>
            <a:picLocks noChangeAspect="1" noChangeArrowheads="1"/>
          </p:cNvPicPr>
          <p:nvPr/>
        </p:nvPicPr>
        <p:blipFill>
          <a:blip r:embed="rId13" cstate="print"/>
          <a:srcRect/>
          <a:stretch>
            <a:fillRect/>
          </a:stretch>
        </p:blipFill>
        <p:spPr bwMode="auto">
          <a:xfrm>
            <a:off x="1524000" y="0"/>
            <a:ext cx="1676400" cy="838200"/>
          </a:xfrm>
          <a:prstGeom prst="rect">
            <a:avLst/>
          </a:prstGeom>
          <a:noFill/>
        </p:spPr>
      </p:pic>
      <p:pic>
        <p:nvPicPr>
          <p:cNvPr id="926732" name="Picture 12" descr="Sec"/>
          <p:cNvPicPr>
            <a:picLocks noChangeAspect="1" noChangeArrowheads="1"/>
          </p:cNvPicPr>
          <p:nvPr/>
        </p:nvPicPr>
        <p:blipFill>
          <a:blip r:embed="rId14" cstate="print"/>
          <a:srcRect/>
          <a:stretch>
            <a:fillRect/>
          </a:stretch>
        </p:blipFill>
        <p:spPr bwMode="auto">
          <a:xfrm>
            <a:off x="3594100" y="0"/>
            <a:ext cx="5003800" cy="482600"/>
          </a:xfrm>
          <a:prstGeom prst="rect">
            <a:avLst/>
          </a:prstGeom>
          <a:noFill/>
        </p:spPr>
      </p:pic>
      <p:sp>
        <p:nvSpPr>
          <p:cNvPr id="926746" name="Text Box 26"/>
          <p:cNvSpPr txBox="1">
            <a:spLocks noChangeArrowheads="1"/>
          </p:cNvSpPr>
          <p:nvPr/>
        </p:nvSpPr>
        <p:spPr bwMode="auto">
          <a:xfrm>
            <a:off x="2960689" y="2574925"/>
            <a:ext cx="1646605"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Photosynthesis</a:t>
            </a:r>
          </a:p>
        </p:txBody>
      </p:sp>
      <p:sp>
        <p:nvSpPr>
          <p:cNvPr id="926747" name="Text Box 27"/>
          <p:cNvSpPr txBox="1">
            <a:spLocks noChangeArrowheads="1"/>
          </p:cNvSpPr>
          <p:nvPr/>
        </p:nvSpPr>
        <p:spPr bwMode="auto">
          <a:xfrm>
            <a:off x="6210300" y="2551113"/>
            <a:ext cx="2200282"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Cellular Respiration</a:t>
            </a:r>
          </a:p>
        </p:txBody>
      </p:sp>
      <p:sp>
        <p:nvSpPr>
          <p:cNvPr id="926748" name="Text Box 28"/>
          <p:cNvSpPr txBox="1">
            <a:spLocks noChangeArrowheads="1"/>
          </p:cNvSpPr>
          <p:nvPr/>
        </p:nvSpPr>
        <p:spPr bwMode="auto">
          <a:xfrm>
            <a:off x="2954250" y="2863850"/>
            <a:ext cx="2779415"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Food synthesized = </a:t>
            </a:r>
            <a:r>
              <a:rPr lang="en-US" altLang="en-US" sz="1600" dirty="0" err="1">
                <a:latin typeface="Times" pitchFamily="18" charset="0"/>
              </a:rPr>
              <a:t>Endergonic</a:t>
            </a:r>
            <a:endParaRPr lang="en-US" altLang="en-US" sz="1600" dirty="0">
              <a:latin typeface="Times" pitchFamily="18" charset="0"/>
            </a:endParaRPr>
          </a:p>
        </p:txBody>
      </p:sp>
      <p:sp>
        <p:nvSpPr>
          <p:cNvPr id="926749" name="Text Box 29"/>
          <p:cNvSpPr txBox="1">
            <a:spLocks noChangeArrowheads="1"/>
          </p:cNvSpPr>
          <p:nvPr/>
        </p:nvSpPr>
        <p:spPr bwMode="auto">
          <a:xfrm>
            <a:off x="6223000" y="2889250"/>
            <a:ext cx="2793842"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Food broken down = </a:t>
            </a:r>
            <a:r>
              <a:rPr lang="en-US" altLang="en-US" sz="1600" dirty="0" err="1">
                <a:latin typeface="Times" pitchFamily="18" charset="0"/>
              </a:rPr>
              <a:t>Exergonic</a:t>
            </a:r>
            <a:endParaRPr lang="en-US" altLang="en-US" sz="1600" dirty="0">
              <a:latin typeface="Times" pitchFamily="18" charset="0"/>
            </a:endParaRPr>
          </a:p>
        </p:txBody>
      </p:sp>
      <p:sp>
        <p:nvSpPr>
          <p:cNvPr id="926750" name="Text Box 30"/>
          <p:cNvSpPr txBox="1">
            <a:spLocks noChangeArrowheads="1"/>
          </p:cNvSpPr>
          <p:nvPr/>
        </p:nvSpPr>
        <p:spPr bwMode="auto">
          <a:xfrm>
            <a:off x="2913063" y="3201988"/>
            <a:ext cx="3008644"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Energy from sun stored in glucose</a:t>
            </a:r>
          </a:p>
        </p:txBody>
      </p:sp>
      <p:sp>
        <p:nvSpPr>
          <p:cNvPr id="926751" name="Text Box 31"/>
          <p:cNvSpPr txBox="1">
            <a:spLocks noChangeArrowheads="1"/>
          </p:cNvSpPr>
          <p:nvPr/>
        </p:nvSpPr>
        <p:spPr bwMode="auto">
          <a:xfrm>
            <a:off x="6235701" y="3189288"/>
            <a:ext cx="240270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Energy of glucose released</a:t>
            </a:r>
          </a:p>
        </p:txBody>
      </p:sp>
      <p:sp>
        <p:nvSpPr>
          <p:cNvPr id="926752" name="Text Box 32"/>
          <p:cNvSpPr txBox="1">
            <a:spLocks noChangeArrowheads="1"/>
          </p:cNvSpPr>
          <p:nvPr/>
        </p:nvSpPr>
        <p:spPr bwMode="auto">
          <a:xfrm>
            <a:off x="2890838" y="3513138"/>
            <a:ext cx="2165978"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Carbon dioxide taken in</a:t>
            </a:r>
          </a:p>
        </p:txBody>
      </p:sp>
      <p:sp>
        <p:nvSpPr>
          <p:cNvPr id="926753" name="Text Box 33"/>
          <p:cNvSpPr txBox="1">
            <a:spLocks noChangeArrowheads="1"/>
          </p:cNvSpPr>
          <p:nvPr/>
        </p:nvSpPr>
        <p:spPr bwMode="auto">
          <a:xfrm>
            <a:off x="6248400" y="3538538"/>
            <a:ext cx="225363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Carbon dioxide given off</a:t>
            </a:r>
          </a:p>
        </p:txBody>
      </p:sp>
      <p:sp>
        <p:nvSpPr>
          <p:cNvPr id="926754" name="Text Box 34"/>
          <p:cNvSpPr txBox="1">
            <a:spLocks noChangeArrowheads="1"/>
          </p:cNvSpPr>
          <p:nvPr/>
        </p:nvSpPr>
        <p:spPr bwMode="auto">
          <a:xfrm>
            <a:off x="2882900" y="3868738"/>
            <a:ext cx="1630062"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Oxygen given off</a:t>
            </a:r>
          </a:p>
        </p:txBody>
      </p:sp>
      <p:sp>
        <p:nvSpPr>
          <p:cNvPr id="926755" name="Text Box 35"/>
          <p:cNvSpPr txBox="1">
            <a:spLocks noChangeArrowheads="1"/>
          </p:cNvSpPr>
          <p:nvPr/>
        </p:nvSpPr>
        <p:spPr bwMode="auto">
          <a:xfrm>
            <a:off x="6248400" y="3843338"/>
            <a:ext cx="154241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Oxygen taken in</a:t>
            </a:r>
          </a:p>
        </p:txBody>
      </p:sp>
      <p:sp>
        <p:nvSpPr>
          <p:cNvPr id="926756" name="Text Box 36"/>
          <p:cNvSpPr txBox="1">
            <a:spLocks noChangeArrowheads="1"/>
          </p:cNvSpPr>
          <p:nvPr/>
        </p:nvSpPr>
        <p:spPr bwMode="auto">
          <a:xfrm>
            <a:off x="2898775" y="4259263"/>
            <a:ext cx="247375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sugars = C</a:t>
            </a:r>
            <a:r>
              <a:rPr lang="en-US" altLang="en-US" sz="1600" baseline="-25000" dirty="0">
                <a:latin typeface="Times" pitchFamily="18" charset="0"/>
              </a:rPr>
              <a:t>6</a:t>
            </a:r>
            <a:r>
              <a:rPr lang="en-US" altLang="en-US" sz="1600" dirty="0">
                <a:latin typeface="Times" pitchFamily="18" charset="0"/>
              </a:rPr>
              <a:t>H</a:t>
            </a:r>
            <a:r>
              <a:rPr lang="en-US" altLang="en-US" sz="1600" baseline="-25000" dirty="0">
                <a:latin typeface="Times" pitchFamily="18" charset="0"/>
              </a:rPr>
              <a:t>12</a:t>
            </a:r>
            <a:r>
              <a:rPr lang="en-US" altLang="en-US" sz="1600" dirty="0">
                <a:latin typeface="Times" pitchFamily="18" charset="0"/>
              </a:rPr>
              <a:t>O</a:t>
            </a:r>
            <a:r>
              <a:rPr lang="en-US" altLang="en-US" sz="1600" baseline="-25000" dirty="0">
                <a:latin typeface="Times" pitchFamily="18" charset="0"/>
              </a:rPr>
              <a:t>6</a:t>
            </a:r>
          </a:p>
        </p:txBody>
      </p:sp>
      <p:sp>
        <p:nvSpPr>
          <p:cNvPr id="926757" name="Text Box 37"/>
          <p:cNvSpPr txBox="1">
            <a:spLocks noChangeArrowheads="1"/>
          </p:cNvSpPr>
          <p:nvPr/>
        </p:nvSpPr>
        <p:spPr bwMode="auto">
          <a:xfrm>
            <a:off x="6261101" y="4259263"/>
            <a:ext cx="294016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a:t>
            </a:r>
            <a:r>
              <a:rPr lang="en-US" altLang="en-US" sz="1600" dirty="0" smtClean="0">
                <a:latin typeface="Times" pitchFamily="18" charset="0"/>
              </a:rPr>
              <a:t>CO</a:t>
            </a:r>
            <a:r>
              <a:rPr lang="en-US" altLang="en-US" sz="1600" baseline="-25000" dirty="0" smtClean="0">
                <a:latin typeface="Times" pitchFamily="18" charset="0"/>
              </a:rPr>
              <a:t>2</a:t>
            </a:r>
            <a:r>
              <a:rPr lang="en-US" altLang="en-US" sz="1600" dirty="0" smtClean="0">
                <a:latin typeface="Times" pitchFamily="18" charset="0"/>
              </a:rPr>
              <a:t>, H</a:t>
            </a:r>
            <a:r>
              <a:rPr lang="en-US" altLang="en-US" sz="1600" baseline="-25000" dirty="0" smtClean="0">
                <a:latin typeface="Times" pitchFamily="18" charset="0"/>
              </a:rPr>
              <a:t>2</a:t>
            </a:r>
            <a:r>
              <a:rPr lang="en-US" altLang="en-US" sz="1600" dirty="0" smtClean="0">
                <a:latin typeface="Times" pitchFamily="18" charset="0"/>
              </a:rPr>
              <a:t>O, ATP &amp; Heat</a:t>
            </a:r>
            <a:endParaRPr lang="en-US" altLang="en-US" sz="1600" baseline="-25000" dirty="0">
              <a:latin typeface="Times" pitchFamily="18" charset="0"/>
            </a:endParaRPr>
          </a:p>
        </p:txBody>
      </p:sp>
      <p:sp>
        <p:nvSpPr>
          <p:cNvPr id="926758" name="Text Box 38"/>
          <p:cNvSpPr txBox="1">
            <a:spLocks noChangeArrowheads="1"/>
          </p:cNvSpPr>
          <p:nvPr/>
        </p:nvSpPr>
        <p:spPr bwMode="auto">
          <a:xfrm>
            <a:off x="2895600" y="4733925"/>
            <a:ext cx="134524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Requires light</a:t>
            </a:r>
          </a:p>
        </p:txBody>
      </p:sp>
      <p:sp>
        <p:nvSpPr>
          <p:cNvPr id="926759" name="Text Box 39"/>
          <p:cNvSpPr txBox="1">
            <a:spLocks noChangeArrowheads="1"/>
          </p:cNvSpPr>
          <p:nvPr/>
        </p:nvSpPr>
        <p:spPr bwMode="auto">
          <a:xfrm>
            <a:off x="6248401" y="4724400"/>
            <a:ext cx="198483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Does not require light</a:t>
            </a:r>
          </a:p>
        </p:txBody>
      </p:sp>
      <p:sp>
        <p:nvSpPr>
          <p:cNvPr id="926760" name="Text Box 40"/>
          <p:cNvSpPr txBox="1">
            <a:spLocks noChangeArrowheads="1"/>
          </p:cNvSpPr>
          <p:nvPr/>
        </p:nvSpPr>
        <p:spPr bwMode="auto">
          <a:xfrm>
            <a:off x="2894014" y="5186364"/>
            <a:ext cx="3049587" cy="584775"/>
          </a:xfrm>
          <a:prstGeom prst="rect">
            <a:avLst/>
          </a:prstGeom>
          <a:noFill/>
          <a:ln w="9525">
            <a:noFill/>
            <a:miter lim="800000"/>
            <a:headEnd/>
            <a:tailEnd/>
          </a:ln>
          <a:effectLst/>
        </p:spPr>
        <p:txBody>
          <a:bodyPr>
            <a:spAutoFit/>
          </a:bodyPr>
          <a:lstStyle/>
          <a:p>
            <a:pPr algn="l"/>
            <a:r>
              <a:rPr lang="en-US" altLang="en-US" sz="1600" dirty="0">
                <a:latin typeface="Times" pitchFamily="18" charset="0"/>
              </a:rPr>
              <a:t>Occurs only in presence of chlorophyll</a:t>
            </a:r>
          </a:p>
        </p:txBody>
      </p:sp>
      <p:sp>
        <p:nvSpPr>
          <p:cNvPr id="926762" name="Text Box 42"/>
          <p:cNvSpPr txBox="1">
            <a:spLocks noChangeArrowheads="1"/>
          </p:cNvSpPr>
          <p:nvPr/>
        </p:nvSpPr>
        <p:spPr bwMode="auto">
          <a:xfrm>
            <a:off x="6096000" y="5105401"/>
            <a:ext cx="2300630" cy="584775"/>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Occurs in all living cells, </a:t>
            </a:r>
          </a:p>
          <a:p>
            <a:pPr algn="l"/>
            <a:r>
              <a:rPr lang="en-US" altLang="en-US" sz="1600" b="1" dirty="0">
                <a:latin typeface="Times" pitchFamily="18" charset="0"/>
              </a:rPr>
              <a:t>including plants</a:t>
            </a:r>
          </a:p>
        </p:txBody>
      </p:sp>
      <p:sp>
        <p:nvSpPr>
          <p:cNvPr id="926765" name="Text Box 45"/>
          <p:cNvSpPr txBox="1">
            <a:spLocks noChangeArrowheads="1"/>
          </p:cNvSpPr>
          <p:nvPr/>
        </p:nvSpPr>
        <p:spPr bwMode="auto">
          <a:xfrm>
            <a:off x="2728914" y="2176463"/>
            <a:ext cx="6738063" cy="369332"/>
          </a:xfrm>
          <a:prstGeom prst="rect">
            <a:avLst/>
          </a:prstGeom>
          <a:noFill/>
          <a:ln w="9525">
            <a:noFill/>
            <a:miter lim="800000"/>
            <a:headEnd/>
            <a:tailEnd/>
          </a:ln>
          <a:effectLst/>
        </p:spPr>
        <p:txBody>
          <a:bodyPr wrap="none">
            <a:spAutoFit/>
          </a:bodyPr>
          <a:lstStyle/>
          <a:p>
            <a:pPr algn="l"/>
            <a:r>
              <a:rPr lang="en-US" altLang="en-US" b="1">
                <a:latin typeface="Times" pitchFamily="18" charset="0"/>
              </a:rPr>
              <a:t>Table 9.1  Comparison of Photosynthesis and Cellular Respiration</a:t>
            </a:r>
            <a:r>
              <a:rPr lang="en-US" altLang="en-US">
                <a:latin typeface="Times" pitchFamily="18" charset="0"/>
              </a:rPr>
              <a:t> </a:t>
            </a:r>
          </a:p>
        </p:txBody>
      </p:sp>
    </p:spTree>
    <p:extLst>
      <p:ext uri="{BB962C8B-B14F-4D97-AF65-F5344CB8AC3E}">
        <p14:creationId xmlns:p14="http://schemas.microsoft.com/office/powerpoint/2010/main" val="12205575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26724"/>
                                        </p:tgtEl>
                                        <p:attrNameLst>
                                          <p:attrName>style.visibility</p:attrName>
                                        </p:attrNameLst>
                                      </p:cBhvr>
                                      <p:to>
                                        <p:strVal val="visible"/>
                                      </p:to>
                                    </p:set>
                                    <p:animEffect transition="in" filter="box(out)">
                                      <p:cBhvr>
                                        <p:cTn id="7" dur="500"/>
                                        <p:tgtEl>
                                          <p:spTgt spid="92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
            <a:ext cx="11826240" cy="1612669"/>
          </a:xfrm>
        </p:spPr>
        <p:txBody>
          <a:bodyPr>
            <a:normAutofit/>
          </a:bodyPr>
          <a:lstStyle/>
          <a:p>
            <a:r>
              <a:rPr lang="en-US" dirty="0" smtClean="0"/>
              <a:t>Photosynthesis &amp; Cellular Respiration AXES Paragraph Bottom of page 57NB</a:t>
            </a:r>
            <a:endParaRPr lang="en-US" dirty="0"/>
          </a:p>
        </p:txBody>
      </p:sp>
      <p:sp>
        <p:nvSpPr>
          <p:cNvPr id="3" name="Content Placeholder 2"/>
          <p:cNvSpPr>
            <a:spLocks noGrp="1"/>
          </p:cNvSpPr>
          <p:nvPr>
            <p:ph idx="1"/>
          </p:nvPr>
        </p:nvSpPr>
        <p:spPr>
          <a:xfrm>
            <a:off x="1357746" y="2027237"/>
            <a:ext cx="9144000" cy="4830763"/>
          </a:xfrm>
        </p:spPr>
        <p:txBody>
          <a:bodyPr>
            <a:normAutofit/>
          </a:bodyPr>
          <a:lstStyle/>
          <a:p>
            <a:r>
              <a:rPr lang="en-US" dirty="0" smtClean="0"/>
              <a:t>The mechanisms for P &amp; CR are related because they are essentially opposite reactions.  Photosynthesis transforms energy from the sun and Cellular Respiration makes use of chemical bond energy.</a:t>
            </a:r>
          </a:p>
          <a:p>
            <a:r>
              <a:rPr lang="en-US" dirty="0" smtClean="0"/>
              <a:t>Photosynthesis = Chloroplast</a:t>
            </a:r>
          </a:p>
          <a:p>
            <a:r>
              <a:rPr lang="en-US" dirty="0" smtClean="0"/>
              <a:t>Cellular Respiration = Cytoplasm, Mitochondria </a:t>
            </a:r>
          </a:p>
          <a:p>
            <a:r>
              <a:rPr lang="en-US" dirty="0" smtClean="0"/>
              <a:t>6CO</a:t>
            </a:r>
            <a:r>
              <a:rPr lang="en-US" baseline="-25000" dirty="0" smtClean="0"/>
              <a:t>2</a:t>
            </a:r>
            <a:r>
              <a:rPr lang="en-US" dirty="0" smtClean="0"/>
              <a:t> +6H</a:t>
            </a:r>
            <a:r>
              <a:rPr lang="en-US" baseline="-25000" dirty="0" smtClean="0"/>
              <a:t>2</a:t>
            </a:r>
            <a:r>
              <a:rPr lang="en-US" dirty="0" smtClean="0"/>
              <a:t>0 </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  Photosynthesis</a:t>
            </a:r>
          </a:p>
          <a:p>
            <a:r>
              <a:rPr lang="en-US" sz="3000" dirty="0">
                <a:sym typeface="Wingdings" pitchFamily="2" charset="2"/>
              </a:rPr>
              <a:t>C</a:t>
            </a:r>
            <a:r>
              <a:rPr lang="en-US" sz="3000" baseline="-25000" dirty="0">
                <a:sym typeface="Wingdings" pitchFamily="2" charset="2"/>
              </a:rPr>
              <a:t>6</a:t>
            </a:r>
            <a:r>
              <a:rPr lang="en-US" sz="3000" dirty="0">
                <a:sym typeface="Wingdings" pitchFamily="2" charset="2"/>
              </a:rPr>
              <a:t>H</a:t>
            </a:r>
            <a:r>
              <a:rPr lang="en-US" sz="3000" baseline="-25000" dirty="0">
                <a:sym typeface="Wingdings" pitchFamily="2" charset="2"/>
              </a:rPr>
              <a:t>12</a:t>
            </a:r>
            <a:r>
              <a:rPr lang="en-US" sz="3000" dirty="0">
                <a:sym typeface="Wingdings" pitchFamily="2" charset="2"/>
              </a:rPr>
              <a:t>O</a:t>
            </a:r>
            <a:r>
              <a:rPr lang="en-US" sz="3000" baseline="-25000" dirty="0">
                <a:sym typeface="Wingdings" pitchFamily="2" charset="2"/>
              </a:rPr>
              <a:t>6</a:t>
            </a:r>
            <a:r>
              <a:rPr lang="en-US" sz="3000" dirty="0">
                <a:sym typeface="Wingdings" pitchFamily="2" charset="2"/>
              </a:rPr>
              <a:t> + 6O</a:t>
            </a:r>
            <a:r>
              <a:rPr lang="en-US" sz="3000" baseline="-25000" dirty="0">
                <a:sym typeface="Wingdings" pitchFamily="2" charset="2"/>
              </a:rPr>
              <a:t>2</a:t>
            </a:r>
            <a:r>
              <a:rPr lang="en-US" sz="3000" dirty="0"/>
              <a:t> </a:t>
            </a:r>
            <a:r>
              <a:rPr lang="en-US" sz="3000" dirty="0">
                <a:sym typeface="Wingdings" pitchFamily="2" charset="2"/>
              </a:rPr>
              <a:t></a:t>
            </a:r>
            <a:r>
              <a:rPr lang="en-US" sz="3000" dirty="0"/>
              <a:t> 6CO</a:t>
            </a:r>
            <a:r>
              <a:rPr lang="en-US" sz="3000" baseline="-25000" dirty="0"/>
              <a:t>2</a:t>
            </a:r>
            <a:r>
              <a:rPr lang="en-US" sz="3000" dirty="0"/>
              <a:t> +6H</a:t>
            </a:r>
            <a:r>
              <a:rPr lang="en-US" sz="3000" baseline="-25000" dirty="0"/>
              <a:t>2</a:t>
            </a:r>
            <a:r>
              <a:rPr lang="en-US" sz="3000" dirty="0"/>
              <a:t>0 + 36 ATP  + Heat Cellular Respiration</a:t>
            </a:r>
            <a:endParaRPr lang="en-US" sz="3000" dirty="0">
              <a:sym typeface="Wingdings" pitchFamily="2" charset="2"/>
            </a:endParaRPr>
          </a:p>
          <a:p>
            <a:endParaRPr lang="en-US" dirty="0"/>
          </a:p>
        </p:txBody>
      </p:sp>
    </p:spTree>
    <p:extLst>
      <p:ext uri="{BB962C8B-B14F-4D97-AF65-F5344CB8AC3E}">
        <p14:creationId xmlns:p14="http://schemas.microsoft.com/office/powerpoint/2010/main" val="15686249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031" y="1"/>
            <a:ext cx="12088969" cy="1690688"/>
          </a:xfrm>
        </p:spPr>
        <p:txBody>
          <a:bodyPr/>
          <a:lstStyle/>
          <a:p>
            <a:r>
              <a:rPr lang="en-US" dirty="0" smtClean="0"/>
              <a:t>Gallery Walk – Cell UNIT Review</a:t>
            </a:r>
            <a:br>
              <a:rPr lang="en-US" dirty="0" smtClean="0"/>
            </a:br>
            <a:r>
              <a:rPr lang="en-US" sz="2800" dirty="0" smtClean="0"/>
              <a:t>Describe, Draw, and Explain the importance of each of the following concepts/ processes on a poster paper, for a Gallery Walk review. Page 51NB</a:t>
            </a:r>
            <a:endParaRPr lang="en-US" sz="2800" dirty="0"/>
          </a:p>
        </p:txBody>
      </p:sp>
      <p:sp>
        <p:nvSpPr>
          <p:cNvPr id="3" name="Content Placeholder 2"/>
          <p:cNvSpPr>
            <a:spLocks noGrp="1"/>
          </p:cNvSpPr>
          <p:nvPr>
            <p:ph idx="1"/>
          </p:nvPr>
        </p:nvSpPr>
        <p:spPr/>
        <p:txBody>
          <a:bodyPr numCol="2"/>
          <a:lstStyle/>
          <a:p>
            <a:r>
              <a:rPr lang="en-US" dirty="0" smtClean="0"/>
              <a:t>Osmosis</a:t>
            </a:r>
          </a:p>
          <a:p>
            <a:r>
              <a:rPr lang="en-US" dirty="0" smtClean="0"/>
              <a:t>Plasma Membrane</a:t>
            </a:r>
          </a:p>
          <a:p>
            <a:r>
              <a:rPr lang="en-US" dirty="0" smtClean="0"/>
              <a:t>Eukaryotic Cell</a:t>
            </a:r>
          </a:p>
          <a:p>
            <a:r>
              <a:rPr lang="en-US" dirty="0" smtClean="0"/>
              <a:t>Prokaryotic Cell</a:t>
            </a:r>
          </a:p>
          <a:p>
            <a:r>
              <a:rPr lang="en-US" dirty="0" smtClean="0"/>
              <a:t>Photosynthesis</a:t>
            </a:r>
          </a:p>
          <a:p>
            <a:endParaRPr lang="en-US" dirty="0"/>
          </a:p>
          <a:p>
            <a:endParaRPr lang="en-US" dirty="0" smtClean="0"/>
          </a:p>
          <a:p>
            <a:endParaRPr lang="en-US" dirty="0" smtClean="0"/>
          </a:p>
          <a:p>
            <a:r>
              <a:rPr lang="en-US" dirty="0" smtClean="0"/>
              <a:t>Cellular Respiration</a:t>
            </a:r>
          </a:p>
          <a:p>
            <a:r>
              <a:rPr lang="en-US" dirty="0" smtClean="0"/>
              <a:t>Folded Membranes</a:t>
            </a:r>
          </a:p>
          <a:p>
            <a:r>
              <a:rPr lang="en-US" dirty="0" smtClean="0"/>
              <a:t>Active &amp; Passive Transport</a:t>
            </a:r>
          </a:p>
          <a:p>
            <a:r>
              <a:rPr lang="en-US" dirty="0" smtClean="0"/>
              <a:t>Macromolecules</a:t>
            </a:r>
          </a:p>
          <a:p>
            <a:r>
              <a:rPr lang="en-US" dirty="0" smtClean="0"/>
              <a:t>Scientific Method</a:t>
            </a:r>
            <a:endParaRPr lang="en-US" dirty="0"/>
          </a:p>
        </p:txBody>
      </p:sp>
    </p:spTree>
    <p:extLst>
      <p:ext uri="{BB962C8B-B14F-4D97-AF65-F5344CB8AC3E}">
        <p14:creationId xmlns:p14="http://schemas.microsoft.com/office/powerpoint/2010/main" val="25469128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Corrections</a:t>
            </a:r>
            <a:endParaRPr lang="en-US" dirty="0"/>
          </a:p>
        </p:txBody>
      </p:sp>
      <p:sp>
        <p:nvSpPr>
          <p:cNvPr id="3" name="Content Placeholder 2"/>
          <p:cNvSpPr>
            <a:spLocks noGrp="1"/>
          </p:cNvSpPr>
          <p:nvPr>
            <p:ph idx="1"/>
          </p:nvPr>
        </p:nvSpPr>
        <p:spPr/>
        <p:txBody>
          <a:bodyPr/>
          <a:lstStyle/>
          <a:p>
            <a:r>
              <a:rPr lang="en-US" dirty="0" smtClean="0"/>
              <a:t>Staple the quiz to your Notebook paper</a:t>
            </a:r>
          </a:p>
          <a:p>
            <a:r>
              <a:rPr lang="en-US" dirty="0" smtClean="0"/>
              <a:t>For each question you got wrong, Explain what was wrong about your answer.  </a:t>
            </a:r>
          </a:p>
          <a:p>
            <a:r>
              <a:rPr lang="en-US" dirty="0" smtClean="0"/>
              <a:t>Tell me the correct answer, and why it is the correct answer.</a:t>
            </a:r>
          </a:p>
          <a:p>
            <a:r>
              <a:rPr lang="en-US" dirty="0" smtClean="0"/>
              <a:t>EX. Exocytosis is not part of Passive Transport.  Exocytosis is part of Active transport because it requires energy to get rid of wastes.</a:t>
            </a:r>
            <a:endParaRPr lang="en-US" dirty="0"/>
          </a:p>
        </p:txBody>
      </p:sp>
    </p:spTree>
    <p:extLst>
      <p:ext uri="{BB962C8B-B14F-4D97-AF65-F5344CB8AC3E}">
        <p14:creationId xmlns:p14="http://schemas.microsoft.com/office/powerpoint/2010/main" val="22758647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Warm Up Answers</a:t>
            </a:r>
          </a:p>
        </p:txBody>
      </p:sp>
      <p:sp>
        <p:nvSpPr>
          <p:cNvPr id="4099" name="Rectangle 3"/>
          <p:cNvSpPr>
            <a:spLocks noGrp="1" noChangeArrowheads="1"/>
          </p:cNvSpPr>
          <p:nvPr>
            <p:ph type="body" idx="1"/>
          </p:nvPr>
        </p:nvSpPr>
        <p:spPr>
          <a:xfrm>
            <a:off x="1524000" y="1219201"/>
            <a:ext cx="9144000" cy="4906963"/>
          </a:xfrm>
        </p:spPr>
        <p:txBody>
          <a:bodyPr/>
          <a:lstStyle/>
          <a:p>
            <a:pPr>
              <a:buNone/>
            </a:pPr>
            <a:r>
              <a:rPr lang="en-US" sz="2000" dirty="0"/>
              <a:t>1) </a:t>
            </a:r>
            <a:r>
              <a:rPr lang="en-US" sz="2000" b="1" dirty="0"/>
              <a:t>Cellular Respiration</a:t>
            </a:r>
            <a:r>
              <a:rPr lang="en-US" sz="2000" dirty="0"/>
              <a:t>: process by which mitochondria break down food molecules (glucose) to produce </a:t>
            </a:r>
            <a:r>
              <a:rPr lang="en-US" sz="2000" b="1" dirty="0"/>
              <a:t>ATP</a:t>
            </a:r>
            <a:r>
              <a:rPr lang="en-US" sz="2000" dirty="0"/>
              <a:t>. The stages are: </a:t>
            </a:r>
            <a:r>
              <a:rPr lang="en-US" sz="2000" b="1" dirty="0" err="1"/>
              <a:t>glycolysis</a:t>
            </a:r>
            <a:r>
              <a:rPr lang="en-US" sz="2000" b="1" dirty="0"/>
              <a:t>, citric acid cycle, electron transport chain.</a:t>
            </a:r>
          </a:p>
          <a:p>
            <a:pPr>
              <a:buNone/>
            </a:pPr>
            <a:r>
              <a:rPr lang="en-US" sz="2000" dirty="0"/>
              <a:t>2) </a:t>
            </a:r>
            <a:r>
              <a:rPr lang="en-US" sz="2000" b="1" dirty="0" err="1"/>
              <a:t>Glycolysis</a:t>
            </a:r>
            <a:r>
              <a:rPr lang="en-US" sz="2000" dirty="0"/>
              <a:t>: series of chemical reactions in the cytoplasm of the cell that breaks down </a:t>
            </a:r>
            <a:r>
              <a:rPr lang="en-US" sz="2000" b="1" dirty="0"/>
              <a:t>glucose</a:t>
            </a:r>
            <a:r>
              <a:rPr lang="en-US" sz="2000" dirty="0"/>
              <a:t> into (2) </a:t>
            </a:r>
            <a:r>
              <a:rPr lang="en-US" sz="2000" b="1" dirty="0" err="1"/>
              <a:t>pyruvic</a:t>
            </a:r>
            <a:r>
              <a:rPr lang="en-US" sz="2000" b="1" dirty="0"/>
              <a:t> acids- C</a:t>
            </a:r>
            <a:r>
              <a:rPr lang="en-US" sz="2000" b="1" baseline="-25000" dirty="0"/>
              <a:t>3</a:t>
            </a:r>
            <a:r>
              <a:rPr lang="en-US" sz="2000" b="1" dirty="0"/>
              <a:t>H</a:t>
            </a:r>
            <a:r>
              <a:rPr lang="en-US" sz="2000" b="1" baseline="-25000" dirty="0"/>
              <a:t>6</a:t>
            </a:r>
            <a:r>
              <a:rPr lang="en-US" sz="2000" b="1" dirty="0"/>
              <a:t>O</a:t>
            </a:r>
            <a:r>
              <a:rPr lang="en-US" sz="2000" b="1" baseline="-25000" dirty="0"/>
              <a:t>3</a:t>
            </a:r>
            <a:r>
              <a:rPr lang="en-US" sz="2000" b="1" dirty="0"/>
              <a:t>.  </a:t>
            </a:r>
          </a:p>
          <a:p>
            <a:pPr>
              <a:buNone/>
            </a:pPr>
            <a:r>
              <a:rPr lang="en-US" sz="2000" dirty="0"/>
              <a:t>3). </a:t>
            </a:r>
            <a:r>
              <a:rPr lang="en-US" sz="2000" b="1" dirty="0"/>
              <a:t>Fermentation</a:t>
            </a:r>
            <a:r>
              <a:rPr lang="en-US" sz="2000" dirty="0"/>
              <a:t> – in the absence of Oxygen during </a:t>
            </a:r>
            <a:r>
              <a:rPr lang="en-US" sz="2000" dirty="0" err="1"/>
              <a:t>glycolysis</a:t>
            </a:r>
            <a:r>
              <a:rPr lang="en-US" sz="2000" dirty="0"/>
              <a:t>, Lactic acid (animals) or alcohol (plants) are produced.   </a:t>
            </a:r>
          </a:p>
          <a:p>
            <a:pPr>
              <a:buNone/>
            </a:pPr>
            <a:r>
              <a:rPr lang="en-US" sz="2000" dirty="0"/>
              <a:t>Table 9.1 in text</a:t>
            </a:r>
          </a:p>
          <a:p>
            <a:pPr>
              <a:buFontTx/>
              <a:buNone/>
            </a:pPr>
            <a:r>
              <a:rPr lang="en-US" sz="2000" dirty="0"/>
              <a:t>	   </a:t>
            </a:r>
            <a:r>
              <a:rPr lang="en-US" sz="2000" dirty="0">
                <a:hlinkClick r:id="rId2"/>
              </a:rPr>
              <a:t>Cellular Respiration</a:t>
            </a:r>
            <a:r>
              <a:rPr lang="en-US" sz="2000" dirty="0"/>
              <a:t>: </a:t>
            </a:r>
            <a:r>
              <a:rPr lang="en-US" sz="1600" b="1" dirty="0"/>
              <a:t>Food broken down, energy of glucose released, CO2 given off, O2 taken in, does not require light, occurs in all living cells</a:t>
            </a:r>
          </a:p>
          <a:p>
            <a:pPr>
              <a:buFontTx/>
              <a:buNone/>
            </a:pPr>
            <a:r>
              <a:rPr lang="en-US" sz="1600" b="1" dirty="0"/>
              <a:t>	They both produce Energy.</a:t>
            </a:r>
          </a:p>
          <a:p>
            <a:pPr lvl="1">
              <a:buFontTx/>
              <a:buNone/>
            </a:pPr>
            <a:r>
              <a:rPr lang="en-US" sz="2000" dirty="0"/>
              <a:t>  Photosynthesis: </a:t>
            </a:r>
            <a:r>
              <a:rPr lang="en-US" sz="1600" b="1" dirty="0"/>
              <a:t>Food synthesized, energy from sun stored in glucose,  CO2 taken in, O2 released, requires light, occurs only cells that contain chlorophyll </a:t>
            </a:r>
          </a:p>
          <a:p>
            <a:pPr lvl="1">
              <a:buFontTx/>
              <a:buNone/>
            </a:pPr>
            <a:r>
              <a:rPr lang="en-US" sz="1600" b="1" dirty="0"/>
              <a:t>Both: use electron carriers, have cycles of chemical reactions, and form ATP</a:t>
            </a:r>
            <a:endParaRPr lang="en-US" sz="2000" dirty="0"/>
          </a:p>
        </p:txBody>
      </p:sp>
    </p:spTree>
    <p:extLst>
      <p:ext uri="{BB962C8B-B14F-4D97-AF65-F5344CB8AC3E}">
        <p14:creationId xmlns:p14="http://schemas.microsoft.com/office/powerpoint/2010/main" val="20609102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898"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fade">
                                      <p:cBhvr>
                                        <p:cTn id="15" dur="1000"/>
                                        <p:tgtEl>
                                          <p:spTgt spid="4099">
                                            <p:txEl>
                                              <p:pRg st="0" end="0"/>
                                            </p:txEl>
                                          </p:spTgt>
                                        </p:tgtEl>
                                      </p:cBhvr>
                                    </p:animEffect>
                                    <p:anim calcmode="lin" valueType="num">
                                      <p:cBhvr>
                                        <p:cTn id="16"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fade">
                                      <p:cBhvr>
                                        <p:cTn id="23" dur="1000"/>
                                        <p:tgtEl>
                                          <p:spTgt spid="4099">
                                            <p:txEl>
                                              <p:pRg st="1" end="1"/>
                                            </p:txEl>
                                          </p:spTgt>
                                        </p:tgtEl>
                                      </p:cBhvr>
                                    </p:animEffect>
                                    <p:anim calcmode="lin" valueType="num">
                                      <p:cBhvr>
                                        <p:cTn id="2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2" end="2"/>
                                            </p:txEl>
                                          </p:spTgt>
                                        </p:tgtEl>
                                        <p:attrNameLst>
                                          <p:attrName>style.visibility</p:attrName>
                                        </p:attrNameLst>
                                      </p:cBhvr>
                                      <p:to>
                                        <p:strVal val="visible"/>
                                      </p:to>
                                    </p:set>
                                    <p:animEffect transition="in" filter="fade">
                                      <p:cBhvr>
                                        <p:cTn id="31" dur="1000"/>
                                        <p:tgtEl>
                                          <p:spTgt spid="4099">
                                            <p:txEl>
                                              <p:pRg st="2" end="2"/>
                                            </p:txEl>
                                          </p:spTgt>
                                        </p:tgtEl>
                                      </p:cBhvr>
                                    </p:animEffect>
                                    <p:anim calcmode="lin" valueType="num">
                                      <p:cBhvr>
                                        <p:cTn id="3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9">
                                            <p:txEl>
                                              <p:pRg st="3" end="3"/>
                                            </p:txEl>
                                          </p:spTgt>
                                        </p:tgtEl>
                                        <p:attrNameLst>
                                          <p:attrName>style.visibility</p:attrName>
                                        </p:attrNameLst>
                                      </p:cBhvr>
                                      <p:to>
                                        <p:strVal val="visible"/>
                                      </p:to>
                                    </p:set>
                                    <p:animEffect transition="in" filter="fade">
                                      <p:cBhvr>
                                        <p:cTn id="39" dur="1000"/>
                                        <p:tgtEl>
                                          <p:spTgt spid="4099">
                                            <p:txEl>
                                              <p:pRg st="3" end="3"/>
                                            </p:txEl>
                                          </p:spTgt>
                                        </p:tgtEl>
                                      </p:cBhvr>
                                    </p:animEffect>
                                    <p:anim calcmode="lin" valueType="num">
                                      <p:cBhvr>
                                        <p:cTn id="40"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099">
                                            <p:txEl>
                                              <p:pRg st="4" end="4"/>
                                            </p:txEl>
                                          </p:spTgt>
                                        </p:tgtEl>
                                        <p:attrNameLst>
                                          <p:attrName>style.visibility</p:attrName>
                                        </p:attrNameLst>
                                      </p:cBhvr>
                                      <p:to>
                                        <p:strVal val="visible"/>
                                      </p:to>
                                    </p:set>
                                    <p:animEffect transition="in" filter="fade">
                                      <p:cBhvr>
                                        <p:cTn id="47" dur="1000"/>
                                        <p:tgtEl>
                                          <p:spTgt spid="4099">
                                            <p:txEl>
                                              <p:pRg st="4" end="4"/>
                                            </p:txEl>
                                          </p:spTgt>
                                        </p:tgtEl>
                                      </p:cBhvr>
                                    </p:animEffect>
                                    <p:anim calcmode="lin" valueType="num">
                                      <p:cBhvr>
                                        <p:cTn id="48"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409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40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099">
                                            <p:txEl>
                                              <p:pRg st="5" end="5"/>
                                            </p:txEl>
                                          </p:spTgt>
                                        </p:tgtEl>
                                        <p:attrNameLst>
                                          <p:attrName>style.visibility</p:attrName>
                                        </p:attrNameLst>
                                      </p:cBhvr>
                                      <p:to>
                                        <p:strVal val="visible"/>
                                      </p:to>
                                    </p:set>
                                    <p:animEffect transition="in" filter="fade">
                                      <p:cBhvr>
                                        <p:cTn id="55" dur="1000"/>
                                        <p:tgtEl>
                                          <p:spTgt spid="4099">
                                            <p:txEl>
                                              <p:pRg st="5" end="5"/>
                                            </p:txEl>
                                          </p:spTgt>
                                        </p:tgtEl>
                                      </p:cBhvr>
                                    </p:animEffect>
                                    <p:anim calcmode="lin" valueType="num">
                                      <p:cBhvr>
                                        <p:cTn id="56"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409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4099">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4099">
                                            <p:txEl>
                                              <p:pRg st="6" end="6"/>
                                            </p:txEl>
                                          </p:spTgt>
                                        </p:tgtEl>
                                        <p:attrNameLst>
                                          <p:attrName>style.visibility</p:attrName>
                                        </p:attrNameLst>
                                      </p:cBhvr>
                                      <p:to>
                                        <p:strVal val="visible"/>
                                      </p:to>
                                    </p:set>
                                    <p:animEffect transition="in" filter="fade">
                                      <p:cBhvr>
                                        <p:cTn id="61" dur="1000"/>
                                        <p:tgtEl>
                                          <p:spTgt spid="4099">
                                            <p:txEl>
                                              <p:pRg st="6" end="6"/>
                                            </p:txEl>
                                          </p:spTgt>
                                        </p:tgtEl>
                                      </p:cBhvr>
                                    </p:animEffect>
                                    <p:anim calcmode="lin" valueType="num">
                                      <p:cBhvr>
                                        <p:cTn id="62"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409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4099">
                                            <p:txEl>
                                              <p:pRg st="6" end="6"/>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4099">
                                            <p:txEl>
                                              <p:pRg st="7" end="7"/>
                                            </p:txEl>
                                          </p:spTgt>
                                        </p:tgtEl>
                                        <p:attrNameLst>
                                          <p:attrName>style.visibility</p:attrName>
                                        </p:attrNameLst>
                                      </p:cBhvr>
                                      <p:to>
                                        <p:strVal val="visible"/>
                                      </p:to>
                                    </p:set>
                                    <p:animEffect transition="in" filter="fade">
                                      <p:cBhvr>
                                        <p:cTn id="67" dur="1000"/>
                                        <p:tgtEl>
                                          <p:spTgt spid="4099">
                                            <p:txEl>
                                              <p:pRg st="7" end="7"/>
                                            </p:txEl>
                                          </p:spTgt>
                                        </p:tgtEl>
                                      </p:cBhvr>
                                    </p:animEffect>
                                    <p:anim calcmode="lin" valueType="num">
                                      <p:cBhvr>
                                        <p:cTn id="68"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4099">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409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&amp; Yeast</a:t>
            </a:r>
            <a:endParaRPr lang="en-US" dirty="0"/>
          </a:p>
        </p:txBody>
      </p:sp>
      <p:sp>
        <p:nvSpPr>
          <p:cNvPr id="3" name="Content Placeholder 2"/>
          <p:cNvSpPr>
            <a:spLocks noGrp="1"/>
          </p:cNvSpPr>
          <p:nvPr>
            <p:ph idx="1"/>
          </p:nvPr>
        </p:nvSpPr>
        <p:spPr/>
        <p:txBody>
          <a:bodyPr/>
          <a:lstStyle/>
          <a:p>
            <a:r>
              <a:rPr lang="en-US" dirty="0" smtClean="0"/>
              <a:t>Get into groups of 3 people.  Get 1 flask, 1 balloon, 1 sugar cube, and ½ tsp. of Yeast, combine with 50 ml warm water.</a:t>
            </a:r>
          </a:p>
          <a:p>
            <a:r>
              <a:rPr lang="en-US" dirty="0" smtClean="0"/>
              <a:t>Place Balloon on the end of the Flask</a:t>
            </a:r>
          </a:p>
          <a:p>
            <a:r>
              <a:rPr lang="en-US" dirty="0" smtClean="0"/>
              <a:t>Record results</a:t>
            </a:r>
          </a:p>
          <a:p>
            <a:r>
              <a:rPr lang="en-US" dirty="0" smtClean="0"/>
              <a:t>What happens to the balloon?</a:t>
            </a:r>
          </a:p>
          <a:p>
            <a:r>
              <a:rPr lang="en-US" dirty="0" smtClean="0"/>
              <a:t>Why?  What is the process called?  What are the Products?</a:t>
            </a:r>
            <a:endParaRPr lang="en-US" dirty="0"/>
          </a:p>
        </p:txBody>
      </p:sp>
    </p:spTree>
    <p:extLst>
      <p:ext uri="{BB962C8B-B14F-4D97-AF65-F5344CB8AC3E}">
        <p14:creationId xmlns:p14="http://schemas.microsoft.com/office/powerpoint/2010/main" val="1514721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P. 31</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sugar (C6 H12 O6) cubes.</a:t>
            </a:r>
          </a:p>
          <a:p>
            <a:r>
              <a:rPr lang="en-US" dirty="0" smtClean="0"/>
              <a:t>Dependent Variable: More Carbon Dioxide was produced.</a:t>
            </a:r>
          </a:p>
          <a:p>
            <a:r>
              <a:rPr lang="en-US" dirty="0" smtClean="0"/>
              <a:t>Control: 1 sugar cube was the control.</a:t>
            </a:r>
            <a:endParaRPr lang="en-US" dirty="0"/>
          </a:p>
        </p:txBody>
      </p:sp>
    </p:spTree>
    <p:extLst>
      <p:ext uri="{BB962C8B-B14F-4D97-AF65-F5344CB8AC3E}">
        <p14:creationId xmlns:p14="http://schemas.microsoft.com/office/powerpoint/2010/main" val="15463873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Constant: Same Sugar, Yeast, balloons, Flasks</a:t>
            </a:r>
          </a:p>
          <a:p>
            <a:r>
              <a:rPr lang="en-US" dirty="0" smtClean="0"/>
              <a:t>Materials &amp; Equipment: Yeast – ½ tsp., water – 100 ml, sugar, balloons, Hot plate, Flask</a:t>
            </a:r>
          </a:p>
          <a:p>
            <a:r>
              <a:rPr lang="en-US" dirty="0" smtClean="0"/>
              <a:t>Experimental Set up:  Draw only</a:t>
            </a:r>
          </a:p>
          <a:p>
            <a:r>
              <a:rPr lang="en-US" dirty="0"/>
              <a:t> </a:t>
            </a:r>
            <a:r>
              <a:rPr lang="en-US" dirty="0" smtClean="0"/>
              <a:t>Safety Concerns: Don’t eat the sugar cubes.</a:t>
            </a:r>
          </a:p>
          <a:p>
            <a:r>
              <a:rPr lang="en-US" dirty="0" smtClean="0"/>
              <a:t>Procedure : Write the steps….  Step 1,  Step 2, Step 3,</a:t>
            </a:r>
          </a:p>
          <a:p>
            <a:endParaRPr lang="en-US" dirty="0" smtClean="0"/>
          </a:p>
          <a:p>
            <a:endParaRPr lang="en-US" dirty="0"/>
          </a:p>
        </p:txBody>
      </p:sp>
    </p:spTree>
    <p:extLst>
      <p:ext uri="{BB962C8B-B14F-4D97-AF65-F5344CB8AC3E}">
        <p14:creationId xmlns:p14="http://schemas.microsoft.com/office/powerpoint/2010/main" val="3733933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 </a:t>
            </a:r>
            <a:r>
              <a:rPr lang="en-US" dirty="0" err="1" smtClean="0"/>
              <a:t>Cataylase</a:t>
            </a:r>
            <a:r>
              <a:rPr lang="en-US" dirty="0" smtClean="0"/>
              <a:t> &amp; Potatoes  Page 47 NB</a:t>
            </a:r>
            <a:endParaRPr lang="en-US" dirty="0"/>
          </a:p>
        </p:txBody>
      </p:sp>
      <p:sp>
        <p:nvSpPr>
          <p:cNvPr id="3" name="Content Placeholder 2"/>
          <p:cNvSpPr>
            <a:spLocks noGrp="1"/>
          </p:cNvSpPr>
          <p:nvPr>
            <p:ph idx="1"/>
          </p:nvPr>
        </p:nvSpPr>
        <p:spPr/>
        <p:txBody>
          <a:bodyPr/>
          <a:lstStyle/>
          <a:p>
            <a:r>
              <a:rPr lang="en-US" dirty="0" smtClean="0"/>
              <a:t>Get into groups of 3 people.  Get 1 flask, 1 balloon, H2O2, and 1 piece of Potato – raw, 1 piece of potato cooked.</a:t>
            </a:r>
          </a:p>
          <a:p>
            <a:r>
              <a:rPr lang="en-US" dirty="0" smtClean="0"/>
              <a:t>Place Balloon on the end of the Flask</a:t>
            </a:r>
          </a:p>
          <a:p>
            <a:r>
              <a:rPr lang="en-US" dirty="0" smtClean="0"/>
              <a:t>Record results</a:t>
            </a:r>
          </a:p>
          <a:p>
            <a:r>
              <a:rPr lang="en-US" dirty="0" smtClean="0"/>
              <a:t>What happens to the balloon?</a:t>
            </a:r>
          </a:p>
          <a:p>
            <a:r>
              <a:rPr lang="en-US" dirty="0" smtClean="0"/>
              <a:t>What do you know about enzyme function?</a:t>
            </a:r>
          </a:p>
          <a:p>
            <a:r>
              <a:rPr lang="en-US" dirty="0" smtClean="0"/>
              <a:t>Under what conditions do they function best?</a:t>
            </a:r>
          </a:p>
          <a:p>
            <a:r>
              <a:rPr lang="en-US" dirty="0" smtClean="0"/>
              <a:t>Why?  What is the process called?  What are the Products?</a:t>
            </a:r>
            <a:endParaRPr lang="en-US" dirty="0"/>
          </a:p>
        </p:txBody>
      </p:sp>
    </p:spTree>
    <p:extLst>
      <p:ext uri="{BB962C8B-B14F-4D97-AF65-F5344CB8AC3E}">
        <p14:creationId xmlns:p14="http://schemas.microsoft.com/office/powerpoint/2010/main" val="24785241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Lab P. 47NB</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pieces of potato, or more H2O2.</a:t>
            </a:r>
          </a:p>
          <a:p>
            <a:r>
              <a:rPr lang="en-US" dirty="0" smtClean="0"/>
              <a:t>Dependent Variable: More Carbon Dioxide was produced.</a:t>
            </a:r>
          </a:p>
          <a:p>
            <a:r>
              <a:rPr lang="en-US" dirty="0" smtClean="0"/>
              <a:t>Control: 10 mL of H2O2 &amp; 1 piece of potato.</a:t>
            </a:r>
            <a:endParaRPr lang="en-US" dirty="0"/>
          </a:p>
        </p:txBody>
      </p:sp>
    </p:spTree>
    <p:extLst>
      <p:ext uri="{BB962C8B-B14F-4D97-AF65-F5344CB8AC3E}">
        <p14:creationId xmlns:p14="http://schemas.microsoft.com/office/powerpoint/2010/main" val="734318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58" name="Picture 22" descr="Fig"/>
          <p:cNvPicPr>
            <a:picLocks noChangeAspect="1" noChangeArrowheads="1"/>
          </p:cNvPicPr>
          <p:nvPr/>
        </p:nvPicPr>
        <p:blipFill>
          <a:blip r:embed="rId2" cstate="print"/>
          <a:srcRect/>
          <a:stretch>
            <a:fillRect/>
          </a:stretch>
        </p:blipFill>
        <p:spPr bwMode="auto">
          <a:xfrm>
            <a:off x="6470650" y="1701800"/>
            <a:ext cx="2749550" cy="3962400"/>
          </a:xfrm>
          <a:prstGeom prst="rect">
            <a:avLst/>
          </a:prstGeom>
          <a:noFill/>
        </p:spPr>
      </p:pic>
      <p:sp>
        <p:nvSpPr>
          <p:cNvPr id="88473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8.1 Summary – pages 195 - 200</a:t>
            </a:r>
          </a:p>
        </p:txBody>
      </p:sp>
      <p:sp>
        <p:nvSpPr>
          <p:cNvPr id="884739" name="Text Box 3"/>
          <p:cNvSpPr txBox="1">
            <a:spLocks noChangeArrowheads="1"/>
          </p:cNvSpPr>
          <p:nvPr/>
        </p:nvSpPr>
        <p:spPr bwMode="auto">
          <a:xfrm>
            <a:off x="2089150" y="1014414"/>
            <a:ext cx="5622052" cy="5909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nSpc>
                <a:spcPct val="90000"/>
              </a:lnSpc>
            </a:pPr>
            <a:r>
              <a:rPr lang="en-US" altLang="en-US" sz="3600">
                <a:solidFill>
                  <a:schemeClr val="tx2"/>
                </a:solidFill>
                <a:latin typeface="Times" charset="0"/>
              </a:rPr>
              <a:t>Cells in a hypertonic solution</a:t>
            </a:r>
          </a:p>
        </p:txBody>
      </p:sp>
      <p:pic>
        <p:nvPicPr>
          <p:cNvPr id="88474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88474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88474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88474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88474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884745" name="Picture 9" descr="resources">
            <a:hlinkClick r:id="rId9" action="ppaction://hlinkpres?slideindex=1&amp;slidetitl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884749" name="Rectangle 13"/>
          <p:cNvSpPr>
            <a:spLocks noChangeArrowheads="1"/>
          </p:cNvSpPr>
          <p:nvPr/>
        </p:nvSpPr>
        <p:spPr bwMode="auto">
          <a:xfrm>
            <a:off x="2362200" y="1831975"/>
            <a:ext cx="3657600" cy="2308324"/>
          </a:xfrm>
          <a:prstGeom prst="rect">
            <a:avLst/>
          </a:prstGeom>
          <a:noFill/>
          <a:ln w="9525">
            <a:noFill/>
            <a:miter lim="800000"/>
            <a:headEnd/>
            <a:tailEnd/>
          </a:ln>
          <a:effectLst/>
        </p:spPr>
        <p:txBody>
          <a:bodyPr>
            <a:spAutoFit/>
          </a:bodyPr>
          <a:lstStyle/>
          <a:p>
            <a:pPr marL="342900" indent="-342900">
              <a:lnSpc>
                <a:spcPct val="90000"/>
              </a:lnSpc>
              <a:buFontTx/>
              <a:buChar char="•"/>
            </a:pPr>
            <a:r>
              <a:rPr lang="en-US" altLang="en-US" sz="3200" dirty="0">
                <a:latin typeface="Times" charset="0"/>
              </a:rPr>
              <a:t>In a </a:t>
            </a:r>
            <a:r>
              <a:rPr lang="en-US" altLang="en-US" sz="3200" b="1" dirty="0">
                <a:latin typeface="Times" charset="0"/>
              </a:rPr>
              <a:t>hypertonic solution</a:t>
            </a:r>
            <a:r>
              <a:rPr lang="en-US" altLang="en-US" sz="3200" dirty="0">
                <a:latin typeface="Times" charset="0"/>
              </a:rPr>
              <a:t>, water leaves a cell by osmosis, causing the </a:t>
            </a:r>
            <a:r>
              <a:rPr lang="en-US" altLang="en-US" sz="3200" b="1" dirty="0">
                <a:latin typeface="Times" charset="0"/>
              </a:rPr>
              <a:t>cell to shrink</a:t>
            </a:r>
            <a:r>
              <a:rPr lang="en-US" altLang="en-US" sz="3200" dirty="0">
                <a:latin typeface="Times" charset="0"/>
              </a:rPr>
              <a:t>.</a:t>
            </a:r>
            <a:endParaRPr lang="en-US" altLang="en-US" sz="3200" i="1" dirty="0">
              <a:latin typeface="Times" charset="0"/>
            </a:endParaRPr>
          </a:p>
        </p:txBody>
      </p:sp>
      <p:pic>
        <p:nvPicPr>
          <p:cNvPr id="884751" name="Picture 15"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884753" name="Picture 17" descr="Sec"/>
          <p:cNvPicPr>
            <a:picLocks noChangeAspect="1" noChangeArrowheads="1"/>
          </p:cNvPicPr>
          <p:nvPr/>
        </p:nvPicPr>
        <p:blipFill>
          <a:blip r:embed="rId12" cstate="print"/>
          <a:srcRect/>
          <a:stretch>
            <a:fillRect/>
          </a:stretch>
        </p:blipFill>
        <p:spPr bwMode="auto">
          <a:xfrm>
            <a:off x="4337050" y="0"/>
            <a:ext cx="3517900" cy="482600"/>
          </a:xfrm>
          <a:prstGeom prst="rect">
            <a:avLst/>
          </a:prstGeom>
          <a:noFill/>
        </p:spPr>
      </p:pic>
      <p:sp>
        <p:nvSpPr>
          <p:cNvPr id="884755" name="Text Box 19"/>
          <p:cNvSpPr txBox="1">
            <a:spLocks noChangeArrowheads="1"/>
          </p:cNvSpPr>
          <p:nvPr/>
        </p:nvSpPr>
        <p:spPr bwMode="auto">
          <a:xfrm>
            <a:off x="7454901" y="3073400"/>
            <a:ext cx="595035"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H</a:t>
            </a:r>
            <a:r>
              <a:rPr lang="en-US" altLang="en-US" baseline="-25000" dirty="0">
                <a:solidFill>
                  <a:srgbClr val="FF0000"/>
                </a:solidFill>
                <a:latin typeface="Times" charset="0"/>
              </a:rPr>
              <a:t>2</a:t>
            </a:r>
            <a:r>
              <a:rPr lang="en-US" altLang="en-US" dirty="0">
                <a:solidFill>
                  <a:srgbClr val="FF0000"/>
                </a:solidFill>
                <a:latin typeface="Times" charset="0"/>
              </a:rPr>
              <a:t>O</a:t>
            </a:r>
          </a:p>
        </p:txBody>
      </p:sp>
      <p:sp>
        <p:nvSpPr>
          <p:cNvPr id="884756" name="Text Box 20"/>
          <p:cNvSpPr txBox="1">
            <a:spLocks noChangeArrowheads="1"/>
          </p:cNvSpPr>
          <p:nvPr/>
        </p:nvSpPr>
        <p:spPr bwMode="auto">
          <a:xfrm>
            <a:off x="6629401" y="3390900"/>
            <a:ext cx="595035" cy="341632"/>
          </a:xfrm>
          <a:prstGeom prst="rect">
            <a:avLst/>
          </a:prstGeom>
          <a:noFill/>
          <a:ln w="9525">
            <a:noFill/>
            <a:miter lim="800000"/>
            <a:headEnd/>
            <a:tailEnd/>
          </a:ln>
          <a:effectLst/>
        </p:spPr>
        <p:txBody>
          <a:bodyPr wrap="none">
            <a:spAutoFit/>
          </a:bodyPr>
          <a:lstStyle/>
          <a:p>
            <a:pPr>
              <a:lnSpc>
                <a:spcPct val="90000"/>
              </a:lnSpc>
            </a:pPr>
            <a:r>
              <a:rPr lang="en-US" altLang="en-US" dirty="0">
                <a:solidFill>
                  <a:srgbClr val="FF0000"/>
                </a:solidFill>
                <a:latin typeface="Times" charset="0"/>
              </a:rPr>
              <a:t>H</a:t>
            </a:r>
            <a:r>
              <a:rPr lang="en-US" altLang="en-US" baseline="-25000" dirty="0">
                <a:solidFill>
                  <a:srgbClr val="FF0000"/>
                </a:solidFill>
                <a:latin typeface="Times" charset="0"/>
              </a:rPr>
              <a:t>2</a:t>
            </a:r>
            <a:r>
              <a:rPr lang="en-US" altLang="en-US" dirty="0">
                <a:solidFill>
                  <a:srgbClr val="FF0000"/>
                </a:solidFill>
                <a:latin typeface="Times" charset="0"/>
              </a:rPr>
              <a:t>O</a:t>
            </a:r>
          </a:p>
        </p:txBody>
      </p:sp>
      <p:sp>
        <p:nvSpPr>
          <p:cNvPr id="884757" name="Text Box 21"/>
          <p:cNvSpPr txBox="1">
            <a:spLocks noChangeArrowheads="1"/>
          </p:cNvSpPr>
          <p:nvPr/>
        </p:nvSpPr>
        <p:spPr bwMode="auto">
          <a:xfrm>
            <a:off x="6791325" y="5048250"/>
            <a:ext cx="1435100" cy="412750"/>
          </a:xfrm>
          <a:prstGeom prst="rect">
            <a:avLst/>
          </a:prstGeom>
          <a:noFill/>
          <a:ln w="9525">
            <a:noFill/>
            <a:miter lim="800000"/>
            <a:headEnd/>
            <a:tailEnd/>
          </a:ln>
          <a:effectLst/>
        </p:spPr>
        <p:txBody>
          <a:bodyPr wrap="none">
            <a:spAutoFit/>
          </a:bodyPr>
          <a:lstStyle/>
          <a:p>
            <a:r>
              <a:rPr lang="en-US" altLang="en-US" sz="1200">
                <a:solidFill>
                  <a:schemeClr val="bg2"/>
                </a:solidFill>
                <a:latin typeface="Times" charset="0"/>
              </a:rPr>
              <a:t>Water Molecule</a:t>
            </a:r>
          </a:p>
          <a:p>
            <a:pPr>
              <a:lnSpc>
                <a:spcPct val="65000"/>
              </a:lnSpc>
            </a:pPr>
            <a:r>
              <a:rPr lang="en-US" altLang="en-US" sz="1200">
                <a:solidFill>
                  <a:schemeClr val="bg2"/>
                </a:solidFill>
                <a:latin typeface="Times" charset="0"/>
              </a:rPr>
              <a:t>Dissolved Molecule</a:t>
            </a:r>
          </a:p>
        </p:txBody>
      </p:sp>
    </p:spTree>
    <p:extLst>
      <p:ext uri="{BB962C8B-B14F-4D97-AF65-F5344CB8AC3E}">
        <p14:creationId xmlns:p14="http://schemas.microsoft.com/office/powerpoint/2010/main" val="30108929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box(out)">
                                      <p:cBhvr>
                                        <p:cTn id="7" dur="500"/>
                                        <p:tgtEl>
                                          <p:spTgt spid="884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 </a:t>
            </a:r>
            <a:r>
              <a:rPr lang="en-US" dirty="0" err="1" smtClean="0"/>
              <a:t>Catalyse</a:t>
            </a:r>
            <a:r>
              <a:rPr lang="en-US" dirty="0" smtClean="0"/>
              <a:t> Lab Page 47 NB</a:t>
            </a:r>
            <a:endParaRPr lang="en-US" dirty="0"/>
          </a:p>
        </p:txBody>
      </p:sp>
      <p:sp>
        <p:nvSpPr>
          <p:cNvPr id="3" name="Content Placeholder 2"/>
          <p:cNvSpPr>
            <a:spLocks noGrp="1"/>
          </p:cNvSpPr>
          <p:nvPr>
            <p:ph idx="1"/>
          </p:nvPr>
        </p:nvSpPr>
        <p:spPr/>
        <p:txBody>
          <a:bodyPr/>
          <a:lstStyle/>
          <a:p>
            <a:r>
              <a:rPr lang="en-US" dirty="0" smtClean="0"/>
              <a:t>Constant: Same potato, H2O2, balloons, Flasks</a:t>
            </a:r>
          </a:p>
          <a:p>
            <a:r>
              <a:rPr lang="en-US" dirty="0" smtClean="0"/>
              <a:t>Materials &amp; Equipment: H2O2½ tsp., balloons, Hot plate, Flask</a:t>
            </a:r>
          </a:p>
          <a:p>
            <a:r>
              <a:rPr lang="en-US" dirty="0" smtClean="0"/>
              <a:t>Experimental Set up:  Draw only</a:t>
            </a:r>
          </a:p>
          <a:p>
            <a:r>
              <a:rPr lang="en-US" dirty="0"/>
              <a:t> </a:t>
            </a:r>
            <a:r>
              <a:rPr lang="en-US" dirty="0" smtClean="0"/>
              <a:t>Safety Concerns: Don’t eat the </a:t>
            </a:r>
            <a:r>
              <a:rPr lang="en-US" dirty="0" err="1" smtClean="0"/>
              <a:t>potatos</a:t>
            </a:r>
            <a:r>
              <a:rPr lang="en-US" dirty="0" smtClean="0"/>
              <a:t>.</a:t>
            </a:r>
          </a:p>
          <a:p>
            <a:r>
              <a:rPr lang="en-US" dirty="0" smtClean="0"/>
              <a:t>Procedure : Write the steps….  Step 1,  Step 2, Step 3,</a:t>
            </a:r>
          </a:p>
          <a:p>
            <a:r>
              <a:rPr lang="en-US" dirty="0" smtClean="0"/>
              <a:t>Answer Analysis questions on the lab.</a:t>
            </a:r>
          </a:p>
          <a:p>
            <a:endParaRPr lang="en-US" dirty="0" smtClean="0"/>
          </a:p>
          <a:p>
            <a:endParaRPr lang="en-US" dirty="0"/>
          </a:p>
        </p:txBody>
      </p:sp>
    </p:spTree>
    <p:extLst>
      <p:ext uri="{BB962C8B-B14F-4D97-AF65-F5344CB8AC3E}">
        <p14:creationId xmlns:p14="http://schemas.microsoft.com/office/powerpoint/2010/main" val="13151320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Leaf Disk Assay Lab </a:t>
            </a:r>
            <a:br>
              <a:rPr lang="en-US" dirty="0" smtClean="0"/>
            </a:br>
            <a:r>
              <a:rPr lang="en-US" dirty="0" smtClean="0"/>
              <a:t>Honor Biology </a:t>
            </a:r>
            <a:r>
              <a:rPr lang="en-US" smtClean="0"/>
              <a:t>Due Friday</a:t>
            </a:r>
            <a:endParaRPr lang="en-US" dirty="0"/>
          </a:p>
        </p:txBody>
      </p:sp>
      <p:sp>
        <p:nvSpPr>
          <p:cNvPr id="3" name="Content Placeholder 2"/>
          <p:cNvSpPr>
            <a:spLocks noGrp="1"/>
          </p:cNvSpPr>
          <p:nvPr>
            <p:ph idx="1"/>
          </p:nvPr>
        </p:nvSpPr>
        <p:spPr/>
        <p:txBody>
          <a:bodyPr>
            <a:normAutofit/>
          </a:bodyPr>
          <a:lstStyle/>
          <a:p>
            <a:r>
              <a:rPr lang="en-US" dirty="0" smtClean="0"/>
              <a:t>Enter data into </a:t>
            </a:r>
            <a:r>
              <a:rPr lang="en-US" b="1" dirty="0" smtClean="0"/>
              <a:t>Excel</a:t>
            </a:r>
          </a:p>
          <a:p>
            <a:r>
              <a:rPr lang="en-US" dirty="0" smtClean="0"/>
              <a:t>Make a </a:t>
            </a:r>
            <a:r>
              <a:rPr lang="en-US" b="1" dirty="0" smtClean="0"/>
              <a:t>scatter plot graph </a:t>
            </a:r>
            <a:r>
              <a:rPr lang="en-US" dirty="0" smtClean="0"/>
              <a:t>to show the </a:t>
            </a:r>
            <a:r>
              <a:rPr lang="en-US" b="1" dirty="0" smtClean="0"/>
              <a:t>50% floating point.</a:t>
            </a:r>
          </a:p>
          <a:p>
            <a:r>
              <a:rPr lang="en-US" b="1" dirty="0" smtClean="0"/>
              <a:t>Data Analysis:  </a:t>
            </a:r>
            <a:r>
              <a:rPr lang="en-US" dirty="0" smtClean="0"/>
              <a:t>What does the graph mean? Error analysis</a:t>
            </a:r>
          </a:p>
          <a:p>
            <a:r>
              <a:rPr lang="en-US" b="1" dirty="0" smtClean="0"/>
              <a:t>Conclusion: </a:t>
            </a:r>
            <a:r>
              <a:rPr lang="en-US" dirty="0" smtClean="0"/>
              <a:t>Discuss why measuring the photosynthesis can be a problem. </a:t>
            </a:r>
            <a:r>
              <a:rPr lang="en-US" dirty="0"/>
              <a:t>What competing process is occurring at the same time</a:t>
            </a:r>
            <a:r>
              <a:rPr lang="en-US" dirty="0" smtClean="0"/>
              <a:t>?  Include in your discussion the relationship between Photosynthesis and Cellular Respiration by comparing and contrasting the equations.</a:t>
            </a:r>
            <a:endParaRPr lang="en-US" dirty="0"/>
          </a:p>
          <a:p>
            <a:endParaRPr lang="en-US" dirty="0"/>
          </a:p>
        </p:txBody>
      </p:sp>
    </p:spTree>
    <p:extLst>
      <p:ext uri="{BB962C8B-B14F-4D97-AF65-F5344CB8AC3E}">
        <p14:creationId xmlns:p14="http://schemas.microsoft.com/office/powerpoint/2010/main" val="7817017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STAGE 1: GLYCOLYSIS</a:t>
            </a:r>
          </a:p>
        </p:txBody>
      </p:sp>
      <p:sp>
        <p:nvSpPr>
          <p:cNvPr id="5124" name="Rectangle 4"/>
          <p:cNvSpPr>
            <a:spLocks noGrp="1" noChangeArrowheads="1"/>
          </p:cNvSpPr>
          <p:nvPr>
            <p:ph type="body" idx="1"/>
          </p:nvPr>
        </p:nvSpPr>
        <p:spPr/>
        <p:txBody>
          <a:bodyPr/>
          <a:lstStyle/>
          <a:p>
            <a:r>
              <a:rPr lang="en-US" sz="2400" dirty="0"/>
              <a:t>Takes place in the cytoplasm of the cell</a:t>
            </a:r>
          </a:p>
          <a:p>
            <a:endParaRPr lang="en-US" sz="2400" dirty="0"/>
          </a:p>
          <a:p>
            <a:r>
              <a:rPr lang="en-US" sz="2400" dirty="0"/>
              <a:t>Process where glucose is broken down and some energy is released</a:t>
            </a:r>
          </a:p>
          <a:p>
            <a:r>
              <a:rPr lang="en-US" sz="2400" dirty="0"/>
              <a:t>In the absence of Oxygen, fermentation happens.</a:t>
            </a:r>
          </a:p>
        </p:txBody>
      </p:sp>
    </p:spTree>
    <p:extLst>
      <p:ext uri="{BB962C8B-B14F-4D97-AF65-F5344CB8AC3E}">
        <p14:creationId xmlns:p14="http://schemas.microsoft.com/office/powerpoint/2010/main" val="29226738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pic>
        <p:nvPicPr>
          <p:cNvPr id="91341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341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13418" name="Rectangle 10"/>
          <p:cNvSpPr>
            <a:spLocks noChangeArrowheads="1"/>
          </p:cNvSpPr>
          <p:nvPr/>
        </p:nvSpPr>
        <p:spPr bwMode="auto">
          <a:xfrm>
            <a:off x="2057400" y="1371601"/>
            <a:ext cx="7924800" cy="1372683"/>
          </a:xfrm>
          <a:prstGeom prst="rect">
            <a:avLst/>
          </a:prstGeom>
          <a:noFill/>
          <a:ln w="9525">
            <a:noFill/>
            <a:miter lim="800000"/>
            <a:headEnd/>
            <a:tailEnd/>
          </a:ln>
          <a:effectLst/>
        </p:spPr>
        <p:txBody>
          <a:bodyPr>
            <a:spAutoFit/>
          </a:bodyPr>
          <a:lstStyle/>
          <a:p>
            <a:pPr marL="342900" indent="-342900">
              <a:buFontTx/>
              <a:buChar char="•"/>
            </a:pPr>
            <a:endParaRPr lang="en-US" altLang="en-US" sz="3200">
              <a:latin typeface="Times" pitchFamily="18" charset="0"/>
            </a:endParaRPr>
          </a:p>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19" name="Rectangle 11"/>
          <p:cNvSpPr>
            <a:spLocks noChangeArrowheads="1"/>
          </p:cNvSpPr>
          <p:nvPr/>
        </p:nvSpPr>
        <p:spPr bwMode="auto">
          <a:xfrm>
            <a:off x="2057400" y="28527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0" name="Rectangle 12"/>
          <p:cNvSpPr>
            <a:spLocks noChangeArrowheads="1"/>
          </p:cNvSpPr>
          <p:nvPr/>
        </p:nvSpPr>
        <p:spPr bwMode="auto">
          <a:xfrm>
            <a:off x="2057400" y="28908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1" name="Rectangle 13"/>
          <p:cNvSpPr>
            <a:spLocks noChangeArrowheads="1"/>
          </p:cNvSpPr>
          <p:nvPr/>
        </p:nvSpPr>
        <p:spPr bwMode="auto">
          <a:xfrm>
            <a:off x="2197100" y="3357564"/>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2" name="Rectangle 14"/>
          <p:cNvSpPr>
            <a:spLocks noChangeArrowheads="1"/>
          </p:cNvSpPr>
          <p:nvPr/>
        </p:nvSpPr>
        <p:spPr bwMode="auto">
          <a:xfrm>
            <a:off x="2349500" y="41148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3" name="Rectangle 15"/>
          <p:cNvSpPr>
            <a:spLocks noChangeArrowheads="1"/>
          </p:cNvSpPr>
          <p:nvPr/>
        </p:nvSpPr>
        <p:spPr bwMode="auto">
          <a:xfrm>
            <a:off x="2057400" y="32004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4" name="Rectangle 16"/>
          <p:cNvSpPr>
            <a:spLocks noChangeArrowheads="1"/>
          </p:cNvSpPr>
          <p:nvPr/>
        </p:nvSpPr>
        <p:spPr bwMode="auto">
          <a:xfrm>
            <a:off x="2349500" y="405765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pic>
        <p:nvPicPr>
          <p:cNvPr id="913425" name="Picture 17" descr="Sec"/>
          <p:cNvPicPr>
            <a:picLocks noChangeAspect="1" noChangeArrowheads="1"/>
          </p:cNvPicPr>
          <p:nvPr/>
        </p:nvPicPr>
        <p:blipFill>
          <a:blip r:embed="rId9" cstate="print"/>
          <a:srcRect/>
          <a:stretch>
            <a:fillRect/>
          </a:stretch>
        </p:blipFill>
        <p:spPr bwMode="auto">
          <a:xfrm>
            <a:off x="1524000" y="0"/>
            <a:ext cx="1676400" cy="838200"/>
          </a:xfrm>
          <a:prstGeom prst="rect">
            <a:avLst/>
          </a:prstGeom>
          <a:noFill/>
        </p:spPr>
      </p:pic>
      <p:pic>
        <p:nvPicPr>
          <p:cNvPr id="913426" name="Picture 18" descr="Sec"/>
          <p:cNvPicPr>
            <a:picLocks noChangeAspect="1" noChangeArrowheads="1"/>
          </p:cNvPicPr>
          <p:nvPr/>
        </p:nvPicPr>
        <p:blipFill>
          <a:blip r:embed="rId10" cstate="print"/>
          <a:srcRect/>
          <a:stretch>
            <a:fillRect/>
          </a:stretch>
        </p:blipFill>
        <p:spPr bwMode="auto">
          <a:xfrm>
            <a:off x="3594100" y="0"/>
            <a:ext cx="5003800" cy="482600"/>
          </a:xfrm>
          <a:prstGeom prst="rect">
            <a:avLst/>
          </a:prstGeom>
          <a:noFill/>
        </p:spPr>
      </p:pic>
      <p:sp>
        <p:nvSpPr>
          <p:cNvPr id="913427" name="Rectangle 19"/>
          <p:cNvSpPr>
            <a:spLocks noChangeArrowheads="1"/>
          </p:cNvSpPr>
          <p:nvPr/>
        </p:nvSpPr>
        <p:spPr bwMode="auto">
          <a:xfrm>
            <a:off x="2057400" y="336391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8" name="Rectangle 20"/>
          <p:cNvSpPr>
            <a:spLocks noChangeArrowheads="1"/>
          </p:cNvSpPr>
          <p:nvPr/>
        </p:nvSpPr>
        <p:spPr bwMode="auto">
          <a:xfrm>
            <a:off x="2197100" y="38909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9" name="Rectangle 21"/>
          <p:cNvSpPr>
            <a:spLocks noChangeArrowheads="1"/>
          </p:cNvSpPr>
          <p:nvPr/>
        </p:nvSpPr>
        <p:spPr bwMode="auto">
          <a:xfrm>
            <a:off x="2197100" y="48815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30" name="Rectangle 22"/>
          <p:cNvSpPr>
            <a:spLocks noChangeArrowheads="1"/>
          </p:cNvSpPr>
          <p:nvPr/>
        </p:nvSpPr>
        <p:spPr bwMode="auto">
          <a:xfrm>
            <a:off x="2197100" y="3357564"/>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31" name="Rectangle 23"/>
          <p:cNvSpPr>
            <a:spLocks noChangeArrowheads="1"/>
          </p:cNvSpPr>
          <p:nvPr/>
        </p:nvSpPr>
        <p:spPr bwMode="auto">
          <a:xfrm>
            <a:off x="2197100" y="4783139"/>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pic>
        <p:nvPicPr>
          <p:cNvPr id="913434" name="Picture 26" descr="Fig"/>
          <p:cNvPicPr>
            <a:picLocks noChangeAspect="1" noChangeArrowheads="1"/>
          </p:cNvPicPr>
          <p:nvPr/>
        </p:nvPicPr>
        <p:blipFill>
          <a:blip r:embed="rId11" cstate="print">
            <a:lum bright="43000"/>
          </a:blip>
          <a:stretch>
            <a:fillRect/>
          </a:stretch>
        </p:blipFill>
        <p:spPr bwMode="auto">
          <a:xfrm>
            <a:off x="1905000" y="3276601"/>
            <a:ext cx="7500990" cy="2694271"/>
          </a:xfrm>
          <a:prstGeom prst="rect">
            <a:avLst/>
          </a:prstGeom>
          <a:noFill/>
          <a:ln>
            <a:noFill/>
          </a:ln>
        </p:spPr>
      </p:pic>
      <p:sp>
        <p:nvSpPr>
          <p:cNvPr id="913432" name="Rectangle 24"/>
          <p:cNvSpPr>
            <a:spLocks noChangeArrowheads="1"/>
          </p:cNvSpPr>
          <p:nvPr/>
        </p:nvSpPr>
        <p:spPr bwMode="auto">
          <a:xfrm>
            <a:off x="1828800" y="1419225"/>
            <a:ext cx="8610600" cy="1815882"/>
          </a:xfrm>
          <a:prstGeom prst="rect">
            <a:avLst/>
          </a:prstGeom>
          <a:noFill/>
          <a:ln w="9525">
            <a:noFill/>
            <a:miter lim="800000"/>
            <a:headEnd/>
            <a:tailEnd/>
          </a:ln>
          <a:effectLst/>
        </p:spPr>
        <p:txBody>
          <a:bodyPr>
            <a:spAutoFit/>
          </a:bodyPr>
          <a:lstStyle/>
          <a:p>
            <a:pPr marL="342900" indent="-342900">
              <a:buFontTx/>
              <a:buChar char="•"/>
            </a:pPr>
            <a:r>
              <a:rPr lang="en-US" altLang="en-US" sz="2800">
                <a:latin typeface="Times" pitchFamily="18" charset="0"/>
              </a:rPr>
              <a:t>Before citric acid cycle and electron transport chain can begin, pyruvic acid undergoes a series of reactions in which it gives off a molecule of CO</a:t>
            </a:r>
            <a:r>
              <a:rPr lang="en-US" altLang="en-US" sz="2800" baseline="-25000">
                <a:latin typeface="Times" pitchFamily="18" charset="0"/>
              </a:rPr>
              <a:t>2</a:t>
            </a:r>
            <a:r>
              <a:rPr lang="en-US" altLang="en-US" sz="2800">
                <a:latin typeface="Times" pitchFamily="18" charset="0"/>
              </a:rPr>
              <a:t> and combines with a molecule called coenzyme A to form acetyl-CoA.</a:t>
            </a:r>
          </a:p>
        </p:txBody>
      </p:sp>
      <p:sp>
        <p:nvSpPr>
          <p:cNvPr id="913436" name="Text Box 28"/>
          <p:cNvSpPr txBox="1">
            <a:spLocks noChangeArrowheads="1"/>
          </p:cNvSpPr>
          <p:nvPr/>
        </p:nvSpPr>
        <p:spPr bwMode="auto">
          <a:xfrm>
            <a:off x="2027238" y="4773614"/>
            <a:ext cx="12366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37" name="Text Box 29"/>
          <p:cNvSpPr txBox="1">
            <a:spLocks noChangeArrowheads="1"/>
          </p:cNvSpPr>
          <p:nvPr/>
        </p:nvSpPr>
        <p:spPr bwMode="auto">
          <a:xfrm>
            <a:off x="1828800" y="3810001"/>
            <a:ext cx="182245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Outside the mitochondrion</a:t>
            </a:r>
          </a:p>
        </p:txBody>
      </p:sp>
      <p:sp>
        <p:nvSpPr>
          <p:cNvPr id="913438" name="Text Box 30"/>
          <p:cNvSpPr txBox="1">
            <a:spLocks noChangeArrowheads="1"/>
          </p:cNvSpPr>
          <p:nvPr/>
        </p:nvSpPr>
        <p:spPr bwMode="auto">
          <a:xfrm>
            <a:off x="2971800" y="3124201"/>
            <a:ext cx="18415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Mitochondrial membrane</a:t>
            </a:r>
          </a:p>
        </p:txBody>
      </p:sp>
      <p:sp>
        <p:nvSpPr>
          <p:cNvPr id="913439" name="Text Box 31"/>
          <p:cNvSpPr txBox="1">
            <a:spLocks noChangeArrowheads="1"/>
          </p:cNvSpPr>
          <p:nvPr/>
        </p:nvSpPr>
        <p:spPr bwMode="auto">
          <a:xfrm>
            <a:off x="4114800" y="3810001"/>
            <a:ext cx="21336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Inside the mitochondrion</a:t>
            </a:r>
          </a:p>
        </p:txBody>
      </p:sp>
      <p:sp>
        <p:nvSpPr>
          <p:cNvPr id="913440" name="Text Box 32"/>
          <p:cNvSpPr txBox="1">
            <a:spLocks noChangeArrowheads="1"/>
          </p:cNvSpPr>
          <p:nvPr/>
        </p:nvSpPr>
        <p:spPr bwMode="auto">
          <a:xfrm>
            <a:off x="4618038" y="4749801"/>
            <a:ext cx="10207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41" name="Text Box 33"/>
          <p:cNvSpPr txBox="1">
            <a:spLocks noChangeArrowheads="1"/>
          </p:cNvSpPr>
          <p:nvPr/>
        </p:nvSpPr>
        <p:spPr bwMode="auto">
          <a:xfrm>
            <a:off x="5918200" y="4724401"/>
            <a:ext cx="1536700" cy="584775"/>
          </a:xfrm>
          <a:prstGeom prst="rect">
            <a:avLst/>
          </a:prstGeom>
          <a:noFill/>
          <a:ln w="9525">
            <a:noFill/>
            <a:miter lim="800000"/>
            <a:headEnd/>
            <a:tailEnd/>
          </a:ln>
          <a:effectLst/>
        </p:spPr>
        <p:txBody>
          <a:bodyPr>
            <a:spAutoFit/>
          </a:bodyPr>
          <a:lstStyle/>
          <a:p>
            <a:r>
              <a:rPr lang="en-US" altLang="en-US" sz="1600" b="1">
                <a:latin typeface="Times" pitchFamily="18" charset="0"/>
              </a:rPr>
              <a:t>Intermediate by-product</a:t>
            </a:r>
          </a:p>
        </p:txBody>
      </p:sp>
      <p:sp>
        <p:nvSpPr>
          <p:cNvPr id="913442" name="Text Box 34"/>
          <p:cNvSpPr txBox="1">
            <a:spLocks noChangeArrowheads="1"/>
          </p:cNvSpPr>
          <p:nvPr/>
        </p:nvSpPr>
        <p:spPr bwMode="auto">
          <a:xfrm>
            <a:off x="7319963" y="5003800"/>
            <a:ext cx="70564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a:t>
            </a:r>
            <a:r>
              <a:rPr lang="en-US" altLang="en-US" sz="1600" b="1" baseline="30000">
                <a:latin typeface="Times" pitchFamily="18" charset="0"/>
              </a:rPr>
              <a:t>+</a:t>
            </a:r>
          </a:p>
        </p:txBody>
      </p:sp>
      <p:sp>
        <p:nvSpPr>
          <p:cNvPr id="913443" name="Text Box 35"/>
          <p:cNvSpPr txBox="1">
            <a:spLocks noChangeArrowheads="1"/>
          </p:cNvSpPr>
          <p:nvPr/>
        </p:nvSpPr>
        <p:spPr bwMode="auto">
          <a:xfrm>
            <a:off x="8115300" y="5143500"/>
            <a:ext cx="1245854"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NADH + H</a:t>
            </a:r>
            <a:r>
              <a:rPr lang="en-US" altLang="en-US" sz="1600" b="1" baseline="30000">
                <a:latin typeface="Times" pitchFamily="18" charset="0"/>
              </a:rPr>
              <a:t>+</a:t>
            </a:r>
          </a:p>
        </p:txBody>
      </p:sp>
      <p:sp>
        <p:nvSpPr>
          <p:cNvPr id="913444" name="Text Box 36"/>
          <p:cNvSpPr txBox="1">
            <a:spLocks noChangeArrowheads="1"/>
          </p:cNvSpPr>
          <p:nvPr/>
        </p:nvSpPr>
        <p:spPr bwMode="auto">
          <a:xfrm>
            <a:off x="7073900" y="3675063"/>
            <a:ext cx="56137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CO</a:t>
            </a:r>
            <a:r>
              <a:rPr lang="en-US" altLang="en-US" sz="1600" b="1" baseline="-25000">
                <a:latin typeface="Times" pitchFamily="18" charset="0"/>
              </a:rPr>
              <a:t>2</a:t>
            </a:r>
          </a:p>
        </p:txBody>
      </p:sp>
      <p:sp>
        <p:nvSpPr>
          <p:cNvPr id="913445" name="Text Box 37"/>
          <p:cNvSpPr txBox="1">
            <a:spLocks noChangeArrowheads="1"/>
          </p:cNvSpPr>
          <p:nvPr/>
        </p:nvSpPr>
        <p:spPr bwMode="auto">
          <a:xfrm>
            <a:off x="7194550" y="4097338"/>
            <a:ext cx="1284198" cy="338554"/>
          </a:xfrm>
          <a:prstGeom prst="rect">
            <a:avLst/>
          </a:prstGeom>
          <a:noFill/>
          <a:ln w="9525">
            <a:noFill/>
            <a:miter lim="800000"/>
            <a:headEnd/>
            <a:tailEnd/>
          </a:ln>
          <a:effectLst/>
        </p:spPr>
        <p:txBody>
          <a:bodyPr wrap="none">
            <a:spAutoFit/>
          </a:bodyPr>
          <a:lstStyle/>
          <a:p>
            <a:r>
              <a:rPr lang="en-US" altLang="en-US" sz="1600" b="1" dirty="0">
                <a:latin typeface="Times" pitchFamily="18" charset="0"/>
              </a:rPr>
              <a:t>Coenzyme A</a:t>
            </a:r>
          </a:p>
        </p:txBody>
      </p:sp>
      <p:sp>
        <p:nvSpPr>
          <p:cNvPr id="913446" name="Text Box 38"/>
          <p:cNvSpPr txBox="1">
            <a:spLocks noChangeArrowheads="1"/>
          </p:cNvSpPr>
          <p:nvPr/>
        </p:nvSpPr>
        <p:spPr bwMode="auto">
          <a:xfrm>
            <a:off x="9590088" y="4500563"/>
            <a:ext cx="702436"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 CoA</a:t>
            </a:r>
          </a:p>
        </p:txBody>
      </p:sp>
      <p:sp>
        <p:nvSpPr>
          <p:cNvPr id="913447" name="Text Box 39"/>
          <p:cNvSpPr txBox="1">
            <a:spLocks noChangeArrowheads="1"/>
          </p:cNvSpPr>
          <p:nvPr/>
        </p:nvSpPr>
        <p:spPr bwMode="auto">
          <a:xfrm>
            <a:off x="8915400" y="4730750"/>
            <a:ext cx="1210588"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Acetyl-CoA</a:t>
            </a:r>
          </a:p>
        </p:txBody>
      </p:sp>
      <p:pic>
        <p:nvPicPr>
          <p:cNvPr id="913412" name="Picture 4" descr="end of slide"/>
          <p:cNvPicPr>
            <a:picLocks noChangeAspect="1" noChangeArrowheads="1"/>
          </p:cNvPicPr>
          <p:nvPr/>
        </p:nvPicPr>
        <p:blipFill>
          <a:blip r:embed="rId12" cstate="print"/>
          <a:srcRect/>
          <a:stretch>
            <a:fillRect/>
          </a:stretch>
        </p:blipFill>
        <p:spPr bwMode="auto">
          <a:xfrm>
            <a:off x="9693276" y="5105400"/>
            <a:ext cx="593725" cy="846138"/>
          </a:xfrm>
          <a:prstGeom prst="rect">
            <a:avLst/>
          </a:prstGeom>
          <a:noFill/>
        </p:spPr>
      </p:pic>
      <p:sp>
        <p:nvSpPr>
          <p:cNvPr id="913448" name="Text Box 40"/>
          <p:cNvSpPr txBox="1">
            <a:spLocks noChangeArrowheads="1"/>
          </p:cNvSpPr>
          <p:nvPr/>
        </p:nvSpPr>
        <p:spPr bwMode="auto">
          <a:xfrm>
            <a:off x="2025650" y="762001"/>
            <a:ext cx="2185214"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Glycolysis</a:t>
            </a:r>
          </a:p>
        </p:txBody>
      </p:sp>
    </p:spTree>
    <p:extLst>
      <p:ext uri="{BB962C8B-B14F-4D97-AF65-F5344CB8AC3E}">
        <p14:creationId xmlns:p14="http://schemas.microsoft.com/office/powerpoint/2010/main" val="25487821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2313" y="274638"/>
            <a:ext cx="8229600" cy="1143000"/>
          </a:xfrm>
        </p:spPr>
        <p:txBody>
          <a:bodyPr/>
          <a:lstStyle/>
          <a:p>
            <a:r>
              <a:rPr lang="en-US"/>
              <a:t>STAGE 2: CITRIC ACID CYCLE</a:t>
            </a:r>
          </a:p>
        </p:txBody>
      </p:sp>
      <p:sp>
        <p:nvSpPr>
          <p:cNvPr id="8195" name="Rectangle 3"/>
          <p:cNvSpPr>
            <a:spLocks noGrp="1" noChangeArrowheads="1"/>
          </p:cNvSpPr>
          <p:nvPr>
            <p:ph type="body" idx="1"/>
          </p:nvPr>
        </p:nvSpPr>
        <p:spPr/>
        <p:txBody>
          <a:bodyPr/>
          <a:lstStyle/>
          <a:p>
            <a:r>
              <a:rPr lang="en-US" sz="2400"/>
              <a:t>AKA Krebb’s cycle</a:t>
            </a:r>
          </a:p>
          <a:p>
            <a:endParaRPr lang="en-US" sz="2400"/>
          </a:p>
          <a:p>
            <a:r>
              <a:rPr lang="en-US" sz="2400"/>
              <a:t>Happens in the mitochondria </a:t>
            </a:r>
          </a:p>
          <a:p>
            <a:endParaRPr lang="en-US" sz="2400"/>
          </a:p>
          <a:p>
            <a:r>
              <a:rPr lang="en-US" sz="2400"/>
              <a:t>Produces: carbon dioxide and some ATP</a:t>
            </a:r>
          </a:p>
        </p:txBody>
      </p:sp>
    </p:spTree>
    <p:extLst>
      <p:ext uri="{BB962C8B-B14F-4D97-AF65-F5344CB8AC3E}">
        <p14:creationId xmlns:p14="http://schemas.microsoft.com/office/powerpoint/2010/main" val="3365001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4000"/>
              <a:t>STAGE 3: ELECTRON TRANSPORT CHAIN</a:t>
            </a:r>
          </a:p>
        </p:txBody>
      </p:sp>
      <p:sp>
        <p:nvSpPr>
          <p:cNvPr id="9219" name="Rectangle 3"/>
          <p:cNvSpPr>
            <a:spLocks noGrp="1" noChangeArrowheads="1"/>
          </p:cNvSpPr>
          <p:nvPr>
            <p:ph type="body" idx="1"/>
          </p:nvPr>
        </p:nvSpPr>
        <p:spPr/>
        <p:txBody>
          <a:bodyPr/>
          <a:lstStyle/>
          <a:p>
            <a:r>
              <a:rPr lang="en-US" sz="2400"/>
              <a:t>Happens in the mitochondria</a:t>
            </a:r>
          </a:p>
          <a:p>
            <a:endParaRPr lang="en-US" sz="2400"/>
          </a:p>
          <a:p>
            <a:r>
              <a:rPr lang="en-US" sz="2400"/>
              <a:t>Series of proteins that transfers energy</a:t>
            </a:r>
          </a:p>
          <a:p>
            <a:endParaRPr lang="en-US" sz="2400"/>
          </a:p>
          <a:p>
            <a:r>
              <a:rPr lang="en-US" sz="2400"/>
              <a:t>Net creation of whole process: 36 ATP</a:t>
            </a:r>
          </a:p>
          <a:p>
            <a:endParaRPr lang="en-US" sz="2400"/>
          </a:p>
          <a:p>
            <a:pPr>
              <a:buFontTx/>
              <a:buNone/>
            </a:pPr>
            <a:endParaRPr lang="en-US" sz="2400"/>
          </a:p>
        </p:txBody>
      </p:sp>
    </p:spTree>
    <p:extLst>
      <p:ext uri="{BB962C8B-B14F-4D97-AF65-F5344CB8AC3E}">
        <p14:creationId xmlns:p14="http://schemas.microsoft.com/office/powerpoint/2010/main" val="24212565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PROBLEM</a:t>
            </a:r>
          </a:p>
        </p:txBody>
      </p:sp>
      <p:sp>
        <p:nvSpPr>
          <p:cNvPr id="10243" name="Rectangle 3"/>
          <p:cNvSpPr>
            <a:spLocks noGrp="1" noChangeArrowheads="1"/>
          </p:cNvSpPr>
          <p:nvPr>
            <p:ph type="body" idx="1"/>
          </p:nvPr>
        </p:nvSpPr>
        <p:spPr/>
        <p:txBody>
          <a:bodyPr/>
          <a:lstStyle/>
          <a:p>
            <a:r>
              <a:rPr lang="en-US" sz="2400"/>
              <a:t>What happens when our cells run out of oxygen? Can cell respiration occur?</a:t>
            </a:r>
          </a:p>
        </p:txBody>
      </p:sp>
    </p:spTree>
    <p:extLst>
      <p:ext uri="{BB962C8B-B14F-4D97-AF65-F5344CB8AC3E}">
        <p14:creationId xmlns:p14="http://schemas.microsoft.com/office/powerpoint/2010/main" val="12001697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FERMENTATION</a:t>
            </a:r>
          </a:p>
        </p:txBody>
      </p:sp>
      <p:sp>
        <p:nvSpPr>
          <p:cNvPr id="11267" name="Rectangle 3"/>
          <p:cNvSpPr>
            <a:spLocks noGrp="1" noChangeArrowheads="1"/>
          </p:cNvSpPr>
          <p:nvPr>
            <p:ph type="body" idx="1"/>
          </p:nvPr>
        </p:nvSpPr>
        <p:spPr/>
        <p:txBody>
          <a:bodyPr/>
          <a:lstStyle/>
          <a:p>
            <a:r>
              <a:rPr lang="en-US" sz="2400"/>
              <a:t>Without oxygen cell respiration can not occur. </a:t>
            </a:r>
          </a:p>
          <a:p>
            <a:r>
              <a:rPr lang="en-US" sz="2400"/>
              <a:t>However, instead of giving up and dying, our cells have another way to create energy without using oxygen</a:t>
            </a:r>
            <a:r>
              <a:rPr lang="en-US" sz="2400">
                <a:sym typeface="Wingdings" pitchFamily="2" charset="2"/>
              </a:rPr>
              <a:t> FERMENTATION</a:t>
            </a:r>
          </a:p>
          <a:p>
            <a:r>
              <a:rPr lang="en-US" sz="2400">
                <a:sym typeface="Wingdings" pitchFamily="2" charset="2"/>
              </a:rPr>
              <a:t>Occurs after glycolysis</a:t>
            </a:r>
          </a:p>
          <a:p>
            <a:r>
              <a:rPr lang="en-US" sz="2400">
                <a:sym typeface="Wingdings" pitchFamily="2" charset="2"/>
              </a:rPr>
              <a:t>Lactic acid fermentation: animal cells (us!)</a:t>
            </a:r>
          </a:p>
          <a:p>
            <a:r>
              <a:rPr lang="en-US" sz="2400">
                <a:sym typeface="Wingdings" pitchFamily="2" charset="2"/>
              </a:rPr>
              <a:t>Alcoholic Fermentation: plant cells</a:t>
            </a:r>
          </a:p>
          <a:p>
            <a:endParaRPr lang="en-US" sz="2400">
              <a:sym typeface="Wingdings" pitchFamily="2" charset="2"/>
            </a:endParaRPr>
          </a:p>
          <a:p>
            <a:endParaRPr lang="en-US" sz="2400"/>
          </a:p>
        </p:txBody>
      </p:sp>
    </p:spTree>
    <p:extLst>
      <p:ext uri="{BB962C8B-B14F-4D97-AF65-F5344CB8AC3E}">
        <p14:creationId xmlns:p14="http://schemas.microsoft.com/office/powerpoint/2010/main" val="21582098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83718" name="Picture 6"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0" name="Picture 8" descr="transparencies word"/>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83721" name="Picture 9" descr="end of slide"/>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11" cstate="print"/>
          <a:srcRect/>
          <a:stretch>
            <a:fillRect/>
          </a:stretch>
        </p:blipFill>
        <p:spPr bwMode="auto">
          <a:xfrm>
            <a:off x="1524000" y="0"/>
            <a:ext cx="1676400" cy="685800"/>
          </a:xfrm>
          <a:prstGeom prst="rect">
            <a:avLst/>
          </a:prstGeom>
          <a:noFill/>
        </p:spPr>
      </p:pic>
      <p:pic>
        <p:nvPicPr>
          <p:cNvPr id="883725" name="Picture 13" descr="RST-09"/>
          <p:cNvPicPr>
            <a:picLocks noChangeAspect="1" noChangeArrowheads="1"/>
          </p:cNvPicPr>
          <p:nvPr/>
        </p:nvPicPr>
        <p:blipFill>
          <a:blip r:embed="rId12" cstate="print"/>
          <a:srcRect/>
          <a:stretch>
            <a:fillRect/>
          </a:stretch>
        </p:blipFill>
        <p:spPr bwMode="auto">
          <a:xfrm>
            <a:off x="2438400" y="914400"/>
            <a:ext cx="7162800" cy="4495800"/>
          </a:xfrm>
          <a:prstGeom prst="rect">
            <a:avLst/>
          </a:prstGeom>
          <a:noFill/>
        </p:spPr>
      </p:pic>
    </p:spTree>
    <p:extLst>
      <p:ext uri="{BB962C8B-B14F-4D97-AF65-F5344CB8AC3E}">
        <p14:creationId xmlns:p14="http://schemas.microsoft.com/office/powerpoint/2010/main" val="25487972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11969</TotalTime>
  <Words>3906</Words>
  <Application>Microsoft Office PowerPoint</Application>
  <PresentationFormat>Widescreen</PresentationFormat>
  <Paragraphs>661</Paragraphs>
  <Slides>98</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Calibri</vt:lpstr>
      <vt:lpstr>Calibri Light</vt:lpstr>
      <vt:lpstr>Times</vt:lpstr>
      <vt:lpstr>Times New Roman</vt:lpstr>
      <vt:lpstr>Wingdings</vt:lpstr>
      <vt:lpstr>Office Theme</vt:lpstr>
      <vt:lpstr>Cells   Plasma Membrane &amp; Organelles, Structure of DNA</vt:lpstr>
      <vt:lpstr> 2/24 Cellular Transport 8.1 Obj. TSW explain how cells regulate their surroundings through their semi permeable membranes by comparing and contrasting organelles in a plant and animal cell.  P. 48 NB</vt:lpstr>
      <vt:lpstr>2/27  Osmosis CH 8.1 &amp; 8.2 Obj. TSW learn how water moves through a plasma membrane by participating in a demonstration of Osmosis. P. 50  NB</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8.1 Summary – pages 195 - 200</vt:lpstr>
      <vt:lpstr>Section 1 Check</vt:lpstr>
      <vt:lpstr>Section 1 Check</vt:lpstr>
      <vt:lpstr>Section 1 Check</vt:lpstr>
      <vt:lpstr>Section 1 Check</vt:lpstr>
      <vt:lpstr>Section 1 Check</vt:lpstr>
      <vt:lpstr>Section 8.2 Summary – pages 201 - 210</vt:lpstr>
      <vt:lpstr>Section 8.2 Summary – pages 201 - 210</vt:lpstr>
      <vt:lpstr>Section 8.2 Summary – pages 201 - 210</vt:lpstr>
      <vt:lpstr>  2/28 The Plasma Membrane 7.2 Obj. TSW demonstrate their knowledge and understanding of how the plasma membrane is semipermeable &amp; taking notes. P.52NB</vt:lpstr>
      <vt:lpstr>PowerPoint Presentation</vt:lpstr>
      <vt:lpstr>PowerPoint Presentation</vt:lpstr>
      <vt:lpstr>PowerPoint Presentation</vt:lpstr>
      <vt:lpstr>ID the Carbohydrates, Proteins, Lipids, &amp; Cholesterols</vt:lpstr>
      <vt:lpstr>PowerPoint Presentation</vt:lpstr>
      <vt:lpstr>PowerPoint Presentation</vt:lpstr>
      <vt:lpstr>PowerPoint Presentation</vt:lpstr>
      <vt:lpstr>Activity: Make your Desk a Cell p. 53NB</vt:lpstr>
      <vt:lpstr>Osmosis p. 49 NB</vt:lpstr>
      <vt:lpstr> How Osmosis affects cells in…p.51NB Directions:  Draw a picture of a cell, and a description of if the cell swells, shrinks or stays the same.  Explain the concentration gradient using  the words solute and solvent.</vt:lpstr>
      <vt:lpstr>3/1 Photosynthesis: Trapping the Sun’s Energy  9.2 Obj. TSW demonstrate how usable energy is captured from sunlight by chloroplasts and is stored through the synthesis of sugar by completing the warm up and participating in a photosynthesis class activity.  P.54 NB</vt:lpstr>
      <vt:lpstr>#1 Chloroplast - Photosynthesis</vt:lpstr>
      <vt:lpstr>Reactants and Products : Making a cake</vt:lpstr>
      <vt:lpstr>  Making of Carbohydrates &amp; Cellular Respiration p.51NB Working with three other students: answer questions 1 – 3.   Each students gets to have a job.  </vt:lpstr>
      <vt:lpstr>Endothermic Reaction - Photosynthesis</vt:lpstr>
      <vt:lpstr>Exothermic Reaction – Yeast + Hydrogen Peroxide Cellular Respiration</vt:lpstr>
      <vt:lpstr>  3/3  Light-Dependent &amp; Light-Independent Reactions CH 9.2 Obj.  TSW demonstrate how light energy is captured by chloroplasts and converted to chemical energy (glucose) from CO2  and H20 by doing a flow chart. 58 NB</vt:lpstr>
      <vt:lpstr>PowerPoint Presentation</vt:lpstr>
      <vt:lpstr>Section 9.2 Summary – pages 225-230</vt:lpstr>
      <vt:lpstr>#2. How does light energy become chemical energy?</vt:lpstr>
      <vt:lpstr>#2. How does light energy become chemical energy?</vt:lpstr>
      <vt:lpstr>Section 9.2 Summary – pages 225-230</vt:lpstr>
      <vt:lpstr>PowerPoint Presentation</vt:lpstr>
      <vt:lpstr>For your Note Card Period 4 Biology</vt:lpstr>
      <vt:lpstr>How to Make Carbohydrates Activity p. 55NB</vt:lpstr>
      <vt:lpstr>Glucose Synthesis Activity</vt:lpstr>
      <vt:lpstr>PowerPoint Presentation</vt:lpstr>
      <vt:lpstr>PowerPoint Presentation</vt:lpstr>
      <vt:lpstr>Taboo</vt:lpstr>
      <vt:lpstr>Taboo</vt:lpstr>
      <vt:lpstr>Taboo</vt:lpstr>
      <vt:lpstr>Taboo</vt:lpstr>
      <vt:lpstr>Honors Biology  Do the Math</vt:lpstr>
      <vt:lpstr>Section 2 Check</vt:lpstr>
      <vt:lpstr>Section 2 Check</vt:lpstr>
      <vt:lpstr>PowerPoint Presentation</vt:lpstr>
      <vt:lpstr>PowerPoint Presentation</vt:lpstr>
      <vt:lpstr>PowerPoint Presentation</vt:lpstr>
      <vt:lpstr>Chapter Assessment</vt:lpstr>
      <vt:lpstr>PowerPoint Presentation</vt:lpstr>
      <vt:lpstr>Quote of the Day</vt:lpstr>
      <vt:lpstr> 3/2 Cellular Respiration &amp; Fermentation 9.3    Obj: TSW be able to compare and contrast photosynthesis and cellular respiration by completing the flow chart activity.   pg. 56 NB</vt:lpstr>
      <vt:lpstr>1. Cellular Respiration – converts glucose in to ATP and Heat in the mitochondria. All living organisms perform Cellular Respiration, including plants.</vt:lpstr>
      <vt:lpstr>#2.  The reactants for Photosynthesis (CO2 &amp; H2O) are the Products for Cellular Respiration.</vt:lpstr>
      <vt:lpstr>PowerPoint Presentation</vt:lpstr>
      <vt:lpstr>PowerPoint Presentation</vt:lpstr>
      <vt:lpstr>Taboo</vt:lpstr>
      <vt:lpstr>Taboo</vt:lpstr>
      <vt:lpstr>Taboo</vt:lpstr>
      <vt:lpstr>PowerPoint Presentation</vt:lpstr>
      <vt:lpstr>Section 9.3 Summary – pages 231-237</vt:lpstr>
      <vt:lpstr>Photosynthesis &amp; Cellular Respiration AXES Paragraph Bottom of page 57NB</vt:lpstr>
      <vt:lpstr>Gallery Walk – Cell UNIT Review Describe, Draw, and Explain the importance of each of the following concepts/ processes on a poster paper, for a Gallery Walk review. Page 51NB</vt:lpstr>
      <vt:lpstr>Quiz Corrections</vt:lpstr>
      <vt:lpstr>Warm Up Answers</vt:lpstr>
      <vt:lpstr>Cellular Respiration &amp; Yeast</vt:lpstr>
      <vt:lpstr>Cellular Respiration P. 31</vt:lpstr>
      <vt:lpstr>PowerPoint Presentation</vt:lpstr>
      <vt:lpstr>Enzymes, Cataylase &amp; Potatoes  Page 47 NB</vt:lpstr>
      <vt:lpstr>Enzyme Lab P. 47NB</vt:lpstr>
      <vt:lpstr>Enzyme – Catalyse Lab Page 47 NB</vt:lpstr>
      <vt:lpstr>Leaf Disk Assay Lab  Honor Biology Due Friday</vt:lpstr>
      <vt:lpstr>STAGE 1: GLYCOLYSIS</vt:lpstr>
      <vt:lpstr>Section 9.3 Summary – pages 231-237</vt:lpstr>
      <vt:lpstr>STAGE 2: CITRIC ACID CYCLE</vt:lpstr>
      <vt:lpstr>STAGE 3: ELECTRON TRANSPORT CHAIN</vt:lpstr>
      <vt:lpstr>PROBLEM</vt:lpstr>
      <vt:lpstr>FERMENTATION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 – Plasma Membrane &amp; Organelles</dc:title>
  <dc:creator>Jennifer Mc Allister</dc:creator>
  <cp:lastModifiedBy>Jennifer Mc Allister</cp:lastModifiedBy>
  <cp:revision>94</cp:revision>
  <cp:lastPrinted>2017-02-26T22:20:14Z</cp:lastPrinted>
  <dcterms:created xsi:type="dcterms:W3CDTF">2015-09-19T18:16:56Z</dcterms:created>
  <dcterms:modified xsi:type="dcterms:W3CDTF">2017-02-26T22:21:27Z</dcterms:modified>
</cp:coreProperties>
</file>