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F8111-FB9C-4484-9033-F3FEF215F9E0}" type="datetimeFigureOut">
              <a:rPr lang="en-US" smtClean="0"/>
              <a:pPr/>
              <a:t>10/19/2013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AAD942-8187-4BF2-A3A6-2DAA950BB9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EF8111-FB9C-4484-9033-F3FEF215F9E0}" type="datetimeFigureOut">
              <a:rPr lang="en-US" smtClean="0"/>
              <a:pPr/>
              <a:t>10/19/2013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AD942-8187-4BF2-A3A6-2DAA950BB9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url?sa=i&amp;rct=j&amp;q=nucleotide%20structure&amp;source=images&amp;cd=&amp;cad=rja&amp;docid=7WQUGLlwKGtpZM&amp;tbnid=oNZpXb1hhunzAM:&amp;ved=0CAUQjRw&amp;url=http://rachelkahn3b.edublogs.org/2011/11/29/dna-structure-model-lab/&amp;ei=FnFdUrexNof2iwLJq4G4Cw&amp;bvm=bv.54176721,d.cGE&amp;psig=AFQjCNGh85ubmueW7KxSEAYvzeJptI1hJg&amp;ust=138194190425510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www.google.com/url?sa=i&amp;rct=j&amp;q=mitochondria&amp;source=images&amp;cd=&amp;docid=oRJgjaHv6UeINM&amp;tbnid=VLM8NzOqKhlwNM:&amp;ved=0CAUQjRw&amp;url=http://www.cartage.org.lb/en/themes/sciences/zoology/animalphysiology/anatomy/animalcellstructure/mitochondria/mitochondria.htm&amp;ei=NVJdUq31MqKEjAKnwYGADg&amp;bvm=bv.53899372,d.cGE&amp;psig=AFQjCNGL1AeFewM3hylqGvfA93RJ7VZd_w&amp;ust=1381933996381529" TargetMode="External"/><Relationship Id="rId1" Type="http://schemas.openxmlformats.org/officeDocument/2006/relationships/slideLayout" Target="../slideLayouts/slideLayout6.xml"/><Relationship Id="rId6" Type="http://schemas.openxmlformats.org/officeDocument/2006/relationships/hyperlink" Target="http://www.google.com/url?sa=i&amp;rct=j&amp;q=endoplasmic%20reticulum&amp;source=images&amp;cd=&amp;cad=rja&amp;docid=AHimPTl6YYj_tM&amp;tbnid=yFGxR0IBOyYBMM:&amp;ved=0CAUQjRw&amp;url=http://epiehonorsbiology.wikispaces.com/Rough+endoplasmic+reticulum&amp;ei=gVJdUt_lFafriQK_vYGgCw&amp;bvm=bv.53899372,d.cGE&amp;psig=AFQjCNFCe9CvptuY4W1Qd1tjL8v9AOgVlQ&amp;ust=1381934070122265" TargetMode="External"/><Relationship Id="rId5" Type="http://schemas.openxmlformats.org/officeDocument/2006/relationships/image" Target="../media/image3.jpeg"/><Relationship Id="rId4" Type="http://schemas.openxmlformats.org/officeDocument/2006/relationships/hyperlink" Target="http://www.google.com/url?sa=i&amp;rct=j&amp;q=golgi%20body&amp;source=images&amp;cd=&amp;cad=rja&amp;docid=qfjGYI7fyDYocM&amp;tbnid=iHt0BotraRUfAM:&amp;ved=0CAUQjRw&amp;url=http://www.cartage.org.lb/en/themes/sciences/zoology/animalphysiology/anatomy/animalcellstructure/GolgiApparatus/GolgiApparatus.htm&amp;ei=YFJdUvzAAqjeigKy_IGICw&amp;bvm=bv.53899372,d.cGE&amp;psig=AFQjCNF5bR-S51hZ1HSI2tThK83w9HwN5g&amp;ust=138193403672469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google.com/url?sa=i&amp;rct=j&amp;q=phospholipid%20bilayer&amp;source=images&amp;cd=&amp;cad=rja&amp;docid=cVJ5UWPCGF9ynM&amp;tbnid=qsdrAWvd4ldJTM:&amp;ved=0CAUQjRw&amp;url=http://themedicalbiochemistrypage.org/membranes.php&amp;ei=fm5dUsHMM6OSiAKR_oFA&amp;bvm=bv.54176721,d.cGE&amp;psig=AFQjCNGF1FBRRJ1b0kH-tGFiIDjF9wZF9A&amp;ust=138194124372773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Answers to the Midterm Final Review</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normAutofit lnSpcReduction="10000"/>
          </a:bodyPr>
          <a:lstStyle/>
          <a:p>
            <a:pPr>
              <a:buNone/>
            </a:pPr>
            <a:r>
              <a:rPr lang="en-US" dirty="0" smtClean="0"/>
              <a:t>28.</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29. A – T ; G – C</a:t>
            </a:r>
          </a:p>
          <a:p>
            <a:pPr>
              <a:buNone/>
            </a:pPr>
            <a:r>
              <a:rPr lang="en-US" dirty="0" smtClean="0"/>
              <a:t>30. </a:t>
            </a:r>
            <a:r>
              <a:rPr lang="en-US" dirty="0" err="1" smtClean="0"/>
              <a:t>Backbone:DNA</a:t>
            </a:r>
            <a:r>
              <a:rPr lang="en-US" dirty="0" smtClean="0"/>
              <a:t>= </a:t>
            </a:r>
            <a:r>
              <a:rPr lang="en-US" dirty="0" err="1" smtClean="0"/>
              <a:t>Deoxyribose</a:t>
            </a:r>
            <a:r>
              <a:rPr lang="en-US" dirty="0" smtClean="0"/>
              <a:t> Sugar &amp; Phosphate</a:t>
            </a:r>
          </a:p>
          <a:p>
            <a:pPr>
              <a:buNone/>
            </a:pPr>
            <a:r>
              <a:rPr lang="en-US" dirty="0" smtClean="0"/>
              <a:t>RNA: Ribose &amp; Phosphate</a:t>
            </a:r>
          </a:p>
        </p:txBody>
      </p:sp>
      <p:graphicFrame>
        <p:nvGraphicFramePr>
          <p:cNvPr id="4" name="Table 3"/>
          <p:cNvGraphicFramePr>
            <a:graphicFrameLocks noGrp="1"/>
          </p:cNvGraphicFramePr>
          <p:nvPr/>
        </p:nvGraphicFramePr>
        <p:xfrm>
          <a:off x="1752600" y="3"/>
          <a:ext cx="7391400" cy="3973980"/>
        </p:xfrm>
        <a:graphic>
          <a:graphicData uri="http://schemas.openxmlformats.org/drawingml/2006/table">
            <a:tbl>
              <a:tblPr firstRow="1" bandRow="1">
                <a:tableStyleId>{5C22544A-7EE6-4342-B048-85BDC9FD1C3A}</a:tableStyleId>
              </a:tblPr>
              <a:tblGrid>
                <a:gridCol w="2463800"/>
                <a:gridCol w="2463800"/>
                <a:gridCol w="2463800"/>
              </a:tblGrid>
              <a:tr h="768299">
                <a:tc>
                  <a:txBody>
                    <a:bodyPr/>
                    <a:lstStyle/>
                    <a:p>
                      <a:endParaRPr lang="en-US" sz="2400" dirty="0"/>
                    </a:p>
                  </a:txBody>
                  <a:tcPr/>
                </a:tc>
                <a:tc>
                  <a:txBody>
                    <a:bodyPr/>
                    <a:lstStyle/>
                    <a:p>
                      <a:r>
                        <a:rPr lang="en-US" sz="2400" dirty="0" smtClean="0"/>
                        <a:t>Photosynthesis</a:t>
                      </a:r>
                      <a:endParaRPr lang="en-US" sz="2400" dirty="0"/>
                    </a:p>
                  </a:txBody>
                  <a:tcPr/>
                </a:tc>
                <a:tc>
                  <a:txBody>
                    <a:bodyPr/>
                    <a:lstStyle/>
                    <a:p>
                      <a:r>
                        <a:rPr lang="en-US" sz="2400" dirty="0" smtClean="0"/>
                        <a:t>Cellular Respiration</a:t>
                      </a:r>
                      <a:endParaRPr lang="en-US" sz="2400" dirty="0"/>
                    </a:p>
                  </a:txBody>
                  <a:tcPr/>
                </a:tc>
              </a:tr>
              <a:tr h="768299">
                <a:tc>
                  <a:txBody>
                    <a:bodyPr/>
                    <a:lstStyle/>
                    <a:p>
                      <a:r>
                        <a:rPr lang="en-US" sz="2400" dirty="0" smtClean="0"/>
                        <a:t>Organelles</a:t>
                      </a:r>
                      <a:endParaRPr lang="en-US" sz="2400" dirty="0"/>
                    </a:p>
                  </a:txBody>
                  <a:tcPr/>
                </a:tc>
                <a:tc>
                  <a:txBody>
                    <a:bodyPr/>
                    <a:lstStyle/>
                    <a:p>
                      <a:r>
                        <a:rPr lang="en-US" sz="2400" dirty="0" smtClean="0"/>
                        <a:t>Chloroplast</a:t>
                      </a:r>
                      <a:endParaRPr lang="en-US" sz="2400" dirty="0"/>
                    </a:p>
                  </a:txBody>
                  <a:tcPr/>
                </a:tc>
                <a:tc>
                  <a:txBody>
                    <a:bodyPr/>
                    <a:lstStyle/>
                    <a:p>
                      <a:r>
                        <a:rPr lang="en-US" sz="2400" dirty="0" smtClean="0"/>
                        <a:t>Mitochondria</a:t>
                      </a:r>
                    </a:p>
                    <a:p>
                      <a:r>
                        <a:rPr lang="en-US" sz="2400" dirty="0" smtClean="0"/>
                        <a:t>Cytoplasm</a:t>
                      </a:r>
                      <a:endParaRPr lang="en-US" sz="2400" dirty="0"/>
                    </a:p>
                  </a:txBody>
                  <a:tcPr/>
                </a:tc>
              </a:tr>
              <a:tr h="501700">
                <a:tc>
                  <a:txBody>
                    <a:bodyPr/>
                    <a:lstStyle/>
                    <a:p>
                      <a:r>
                        <a:rPr lang="en-US" sz="2400" dirty="0" smtClean="0"/>
                        <a:t>Location</a:t>
                      </a:r>
                      <a:endParaRPr lang="en-US" sz="2400" dirty="0"/>
                    </a:p>
                  </a:txBody>
                  <a:tcPr/>
                </a:tc>
                <a:tc>
                  <a:txBody>
                    <a:bodyPr/>
                    <a:lstStyle/>
                    <a:p>
                      <a:r>
                        <a:rPr lang="en-US" sz="2400" dirty="0" smtClean="0"/>
                        <a:t>Chlorophyll</a:t>
                      </a:r>
                      <a:endParaRPr lang="en-US" sz="2400" dirty="0"/>
                    </a:p>
                  </a:txBody>
                  <a:tcPr/>
                </a:tc>
                <a:tc>
                  <a:txBody>
                    <a:bodyPr/>
                    <a:lstStyle/>
                    <a:p>
                      <a:endParaRPr lang="en-US" sz="2400" dirty="0"/>
                    </a:p>
                  </a:txBody>
                  <a:tcPr/>
                </a:tc>
              </a:tr>
              <a:tr h="501700">
                <a:tc>
                  <a:txBody>
                    <a:bodyPr/>
                    <a:lstStyle/>
                    <a:p>
                      <a:r>
                        <a:rPr lang="en-US" sz="2400" dirty="0" smtClean="0"/>
                        <a:t>Reactants</a:t>
                      </a:r>
                      <a:endParaRPr lang="en-US" sz="2400" dirty="0"/>
                    </a:p>
                  </a:txBody>
                  <a:tcPr/>
                </a:tc>
                <a:tc>
                  <a:txBody>
                    <a:bodyPr/>
                    <a:lstStyle/>
                    <a:p>
                      <a:r>
                        <a:rPr lang="en-US" sz="2400" dirty="0" smtClean="0"/>
                        <a:t>CO</a:t>
                      </a:r>
                      <a:r>
                        <a:rPr lang="en-US" sz="2400" baseline="-25000" dirty="0" smtClean="0"/>
                        <a:t>2</a:t>
                      </a:r>
                      <a:r>
                        <a:rPr lang="en-US" sz="2400" dirty="0" smtClean="0"/>
                        <a:t>, H</a:t>
                      </a:r>
                      <a:r>
                        <a:rPr lang="en-US" sz="2400" baseline="-25000" dirty="0" smtClean="0"/>
                        <a:t>2</a:t>
                      </a:r>
                      <a:r>
                        <a:rPr lang="en-US" sz="2400" dirty="0" smtClean="0"/>
                        <a:t>O &amp; Sun</a:t>
                      </a:r>
                      <a:endParaRPr lang="en-US" sz="2400" dirty="0"/>
                    </a:p>
                  </a:txBody>
                  <a:tcPr/>
                </a:tc>
                <a:tc>
                  <a:txBody>
                    <a:bodyPr/>
                    <a:lstStyle/>
                    <a:p>
                      <a:r>
                        <a:rPr lang="en-US" sz="2400" dirty="0" smtClean="0"/>
                        <a:t>O</a:t>
                      </a:r>
                      <a:r>
                        <a:rPr lang="en-US" sz="2400" baseline="-25000" dirty="0" smtClean="0"/>
                        <a:t>2</a:t>
                      </a:r>
                      <a:r>
                        <a:rPr lang="en-US" sz="2400" dirty="0" smtClean="0"/>
                        <a:t> &amp; C</a:t>
                      </a:r>
                      <a:r>
                        <a:rPr lang="en-US" sz="2400" baseline="-25000" dirty="0" smtClean="0"/>
                        <a:t>6</a:t>
                      </a:r>
                      <a:r>
                        <a:rPr lang="en-US" sz="2400" dirty="0" smtClean="0"/>
                        <a:t>H</a:t>
                      </a:r>
                      <a:r>
                        <a:rPr lang="en-US" sz="2400" baseline="-25000" dirty="0" smtClean="0"/>
                        <a:t>12</a:t>
                      </a:r>
                      <a:r>
                        <a:rPr lang="en-US" sz="2400" dirty="0" smtClean="0"/>
                        <a:t>O</a:t>
                      </a:r>
                      <a:r>
                        <a:rPr lang="en-US" sz="2400" baseline="-25000" dirty="0" smtClean="0"/>
                        <a:t>6</a:t>
                      </a:r>
                      <a:endParaRPr lang="en-US" sz="2400" baseline="-25000" dirty="0"/>
                    </a:p>
                  </a:txBody>
                  <a:tcPr/>
                </a:tc>
              </a:tr>
              <a:tr h="768299">
                <a:tc>
                  <a:txBody>
                    <a:bodyPr/>
                    <a:lstStyle/>
                    <a:p>
                      <a:r>
                        <a:rPr lang="en-US" sz="2400" dirty="0" smtClean="0"/>
                        <a:t>Products</a:t>
                      </a:r>
                      <a:endParaRPr lang="en-US" sz="2400" dirty="0"/>
                    </a:p>
                  </a:txBody>
                  <a:tcPr/>
                </a:tc>
                <a:tc>
                  <a:txBody>
                    <a:bodyPr/>
                    <a:lstStyle/>
                    <a:p>
                      <a:r>
                        <a:rPr lang="en-US" sz="2400" dirty="0" smtClean="0"/>
                        <a:t>O</a:t>
                      </a:r>
                      <a:r>
                        <a:rPr lang="en-US" sz="2400" baseline="-25000" dirty="0" smtClean="0"/>
                        <a:t>2</a:t>
                      </a:r>
                      <a:r>
                        <a:rPr lang="en-US" sz="2400" dirty="0" smtClean="0"/>
                        <a:t> &amp; Glucose</a:t>
                      </a:r>
                      <a:endParaRPr lang="en-US" sz="2400" dirty="0"/>
                    </a:p>
                  </a:txBody>
                  <a:tcPr/>
                </a:tc>
                <a:tc>
                  <a:txBody>
                    <a:bodyPr/>
                    <a:lstStyle/>
                    <a:p>
                      <a:r>
                        <a:rPr lang="en-US" sz="2400" dirty="0" smtClean="0"/>
                        <a:t>CO</a:t>
                      </a:r>
                      <a:r>
                        <a:rPr lang="en-US" sz="2400" baseline="-25000" dirty="0" smtClean="0"/>
                        <a:t>2</a:t>
                      </a:r>
                      <a:r>
                        <a:rPr lang="en-US" sz="2400" dirty="0" smtClean="0"/>
                        <a:t> &amp; H</a:t>
                      </a:r>
                      <a:r>
                        <a:rPr lang="en-US" sz="2400" baseline="-25000" dirty="0" smtClean="0"/>
                        <a:t>2</a:t>
                      </a:r>
                      <a:r>
                        <a:rPr lang="en-US" sz="2400" dirty="0" smtClean="0"/>
                        <a:t>O &amp; ATP &amp; Heat</a:t>
                      </a:r>
                      <a:endParaRPr lang="en-US" sz="2400" dirty="0"/>
                    </a:p>
                  </a:txBody>
                  <a:tcPr/>
                </a:tc>
              </a:tr>
              <a:tr h="501700">
                <a:tc>
                  <a:txBody>
                    <a:bodyPr/>
                    <a:lstStyle/>
                    <a:p>
                      <a:r>
                        <a:rPr lang="en-US" sz="2400" dirty="0" smtClean="0"/>
                        <a:t>Organisms</a:t>
                      </a:r>
                      <a:endParaRPr lang="en-US" sz="2400" dirty="0"/>
                    </a:p>
                  </a:txBody>
                  <a:tcPr/>
                </a:tc>
                <a:tc>
                  <a:txBody>
                    <a:bodyPr/>
                    <a:lstStyle/>
                    <a:p>
                      <a:r>
                        <a:rPr lang="en-US" sz="2400" dirty="0" smtClean="0"/>
                        <a:t>Plant</a:t>
                      </a:r>
                      <a:endParaRPr lang="en-US" sz="2400" dirty="0"/>
                    </a:p>
                  </a:txBody>
                  <a:tcPr/>
                </a:tc>
                <a:tc>
                  <a:txBody>
                    <a:bodyPr/>
                    <a:lstStyle/>
                    <a:p>
                      <a:r>
                        <a:rPr lang="en-US" sz="2400" dirty="0" smtClean="0"/>
                        <a:t>Animal &amp; Plant</a:t>
                      </a:r>
                      <a:endParaRPr lang="en-US"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ox(in)">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ox(in)">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box(in)">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6706" name="Picture 2" descr="http://rachelkahn3b.edublogs.org/files/2011/11/3_16nucleotide-1u53hy2.jpg">
            <a:hlinkClick r:id="rId2"/>
          </p:cNvPr>
          <p:cNvPicPr>
            <a:picLocks noChangeAspect="1" noChangeArrowheads="1"/>
          </p:cNvPicPr>
          <p:nvPr/>
        </p:nvPicPr>
        <p:blipFill>
          <a:blip r:embed="rId3" cstate="print"/>
          <a:srcRect/>
          <a:stretch>
            <a:fillRect/>
          </a:stretch>
        </p:blipFill>
        <p:spPr bwMode="auto">
          <a:xfrm>
            <a:off x="5783195" y="2133600"/>
            <a:ext cx="3360805" cy="2581275"/>
          </a:xfrm>
          <a:prstGeom prst="rect">
            <a:avLst/>
          </a:prstGeom>
          <a:noFill/>
        </p:spPr>
      </p:pic>
      <p:sp>
        <p:nvSpPr>
          <p:cNvPr id="3" name="Content Placeholder 2"/>
          <p:cNvSpPr>
            <a:spLocks noGrp="1"/>
          </p:cNvSpPr>
          <p:nvPr>
            <p:ph idx="1"/>
          </p:nvPr>
        </p:nvSpPr>
        <p:spPr>
          <a:xfrm>
            <a:off x="0" y="0"/>
            <a:ext cx="9144000" cy="6126163"/>
          </a:xfrm>
        </p:spPr>
        <p:txBody>
          <a:bodyPr>
            <a:normAutofit lnSpcReduction="10000"/>
          </a:bodyPr>
          <a:lstStyle/>
          <a:p>
            <a:pPr>
              <a:buNone/>
            </a:pPr>
            <a:r>
              <a:rPr lang="en-US" dirty="0" smtClean="0"/>
              <a:t>31. DNA Replication = Semi Conservative Replication</a:t>
            </a:r>
          </a:p>
          <a:p>
            <a:pPr>
              <a:buNone/>
            </a:pPr>
            <a:r>
              <a:rPr lang="en-US" dirty="0" smtClean="0"/>
              <a:t>	Step 1 Enzymes unzip DNA strands</a:t>
            </a:r>
          </a:p>
          <a:p>
            <a:pPr>
              <a:buNone/>
            </a:pPr>
            <a:r>
              <a:rPr lang="en-US" dirty="0" smtClean="0"/>
              <a:t>Step 2: Free Nucleotides Match up</a:t>
            </a:r>
          </a:p>
          <a:p>
            <a:pPr>
              <a:buNone/>
            </a:pPr>
            <a:r>
              <a:rPr lang="en-US" dirty="0" smtClean="0"/>
              <a:t>Step 3: Backbone is formed</a:t>
            </a:r>
          </a:p>
          <a:p>
            <a:pPr>
              <a:buNone/>
            </a:pPr>
            <a:r>
              <a:rPr lang="en-US" dirty="0" smtClean="0"/>
              <a:t>Step 4: Enzymes </a:t>
            </a:r>
            <a:r>
              <a:rPr lang="en-US" dirty="0" err="1" smtClean="0"/>
              <a:t>rezip</a:t>
            </a:r>
            <a:r>
              <a:rPr lang="en-US" dirty="0" smtClean="0"/>
              <a:t> and 2 replicated DNA are Formed</a:t>
            </a:r>
          </a:p>
          <a:p>
            <a:pPr>
              <a:buNone/>
            </a:pPr>
            <a:r>
              <a:rPr lang="en-US" dirty="0" smtClean="0"/>
              <a:t>32.Nucleotide – sub unit of DNA</a:t>
            </a:r>
          </a:p>
          <a:p>
            <a:pPr>
              <a:buNone/>
            </a:pPr>
            <a:r>
              <a:rPr lang="en-US" dirty="0" smtClean="0"/>
              <a:t>33. mRNA – DNA instructions to</a:t>
            </a:r>
          </a:p>
          <a:p>
            <a:pPr>
              <a:buNone/>
            </a:pPr>
            <a:r>
              <a:rPr lang="en-US" dirty="0" smtClean="0"/>
              <a:t>The Ribosome </a:t>
            </a:r>
          </a:p>
          <a:p>
            <a:pPr>
              <a:buNone/>
            </a:pPr>
            <a:r>
              <a:rPr lang="en-US" dirty="0" err="1" smtClean="0"/>
              <a:t>tRNA</a:t>
            </a:r>
            <a:r>
              <a:rPr lang="en-US" dirty="0" smtClean="0"/>
              <a:t> – transfer AA to the Ribosome</a:t>
            </a:r>
          </a:p>
          <a:p>
            <a:pPr>
              <a:buNone/>
            </a:pPr>
            <a:r>
              <a:rPr lang="en-US" dirty="0" err="1" smtClean="0"/>
              <a:t>rRNA</a:t>
            </a:r>
            <a:r>
              <a:rPr lang="en-US" dirty="0" smtClean="0"/>
              <a:t> – assemble the Amino Acids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34. Two types of mutations are Point &amp; </a:t>
            </a:r>
            <a:r>
              <a:rPr lang="en-US" dirty="0" err="1" smtClean="0"/>
              <a:t>Frameshift</a:t>
            </a:r>
            <a:r>
              <a:rPr lang="en-US" dirty="0" smtClean="0"/>
              <a:t>.  Point mutation – one nucleotide base is exchanged for the incorrect one.  The result is one Amino Acid is changed. </a:t>
            </a:r>
            <a:r>
              <a:rPr lang="en-US" dirty="0" err="1" smtClean="0"/>
              <a:t>Frameshift</a:t>
            </a:r>
            <a:r>
              <a:rPr lang="en-US" dirty="0" smtClean="0"/>
              <a:t> mutation the complete nucleotide is deleted or added, resulting in every amino acid changing after that deletion or addition.  </a:t>
            </a:r>
            <a:r>
              <a:rPr lang="en-US" dirty="0" err="1" smtClean="0"/>
              <a:t>Frameshift</a:t>
            </a:r>
            <a:r>
              <a:rPr lang="en-US" dirty="0" smtClean="0"/>
              <a:t> is much worse. AATTAGAAATAG is a Frame Shift mutation to make: ATTAGAAATAG.</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a:buNone/>
            </a:pPr>
            <a:r>
              <a:rPr lang="en-US" dirty="0" smtClean="0"/>
              <a:t>35. (37) </a:t>
            </a:r>
            <a:r>
              <a:rPr lang="en-US" dirty="0" err="1" smtClean="0"/>
              <a:t>Lysosomes</a:t>
            </a:r>
            <a:r>
              <a:rPr lang="en-US" dirty="0" smtClean="0"/>
              <a:t>: contain digestive enzymes in animal cells</a:t>
            </a:r>
          </a:p>
          <a:p>
            <a:pPr>
              <a:buNone/>
            </a:pPr>
            <a:r>
              <a:rPr lang="en-US" dirty="0" smtClean="0"/>
              <a:t>Golgi – tubular compartments that package and transport proteins.</a:t>
            </a:r>
          </a:p>
          <a:p>
            <a:pPr>
              <a:buNone/>
            </a:pPr>
            <a:r>
              <a:rPr lang="en-US" dirty="0" smtClean="0"/>
              <a:t>Mitochondria – the energy transforming organelle responsible for parts of Cellular Respiration in Plants &amp; animals</a:t>
            </a:r>
          </a:p>
          <a:p>
            <a:pPr>
              <a:buNone/>
            </a:pPr>
            <a:r>
              <a:rPr lang="en-US" dirty="0" smtClean="0"/>
              <a:t>Chloroplasts-organelle in plants that converts light energy into chemical energy</a:t>
            </a:r>
          </a:p>
          <a:p>
            <a:pPr>
              <a:buNone/>
            </a:pPr>
            <a:r>
              <a:rPr lang="en-US" dirty="0" smtClean="0"/>
              <a:t>Nucleus – eukaryotic cells of plants, animals, fungi, and </a:t>
            </a:r>
            <a:r>
              <a:rPr lang="en-US" dirty="0" err="1" smtClean="0"/>
              <a:t>protists</a:t>
            </a:r>
            <a:r>
              <a:rPr lang="en-US" dirty="0" smtClean="0"/>
              <a:t> that control the cells functions.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normAutofit fontScale="92500" lnSpcReduction="20000"/>
          </a:bodyPr>
          <a:lstStyle/>
          <a:p>
            <a:pPr>
              <a:buNone/>
            </a:pPr>
            <a:r>
              <a:rPr lang="en-US" dirty="0" smtClean="0"/>
              <a:t>36.(35.)  </a:t>
            </a:r>
            <a:r>
              <a:rPr lang="en-US" dirty="0" err="1" smtClean="0"/>
              <a:t>Codons</a:t>
            </a:r>
            <a:r>
              <a:rPr lang="en-US" dirty="0" smtClean="0"/>
              <a:t> code for 20 amino acids.  The different combinations of nucleotides can make 64 different </a:t>
            </a:r>
            <a:r>
              <a:rPr lang="en-US" dirty="0" err="1" smtClean="0"/>
              <a:t>codons</a:t>
            </a:r>
            <a:r>
              <a:rPr lang="en-US" dirty="0" smtClean="0"/>
              <a:t> for those 20 amino acids.  </a:t>
            </a:r>
            <a:br>
              <a:rPr lang="en-US" dirty="0" smtClean="0"/>
            </a:br>
            <a:r>
              <a:rPr lang="en-US" dirty="0" smtClean="0"/>
              <a:t>There can be an infinite amount of different Proteins due to the fact that amino acids can be in any order or any length.</a:t>
            </a:r>
          </a:p>
          <a:p>
            <a:pPr>
              <a:buNone/>
            </a:pPr>
            <a:r>
              <a:rPr lang="en-US" dirty="0" smtClean="0"/>
              <a:t>37. (36.)  A piece of DNA is: TAC CCA AAT TCC AAA ATT</a:t>
            </a:r>
          </a:p>
          <a:p>
            <a:pPr>
              <a:buNone/>
            </a:pPr>
            <a:r>
              <a:rPr lang="en-US" dirty="0" smtClean="0"/>
              <a:t>			        mRNA: AUG GGU UUA AGG UUU UAA</a:t>
            </a:r>
          </a:p>
          <a:p>
            <a:pPr>
              <a:buNone/>
            </a:pPr>
            <a:r>
              <a:rPr lang="en-US" dirty="0" smtClean="0"/>
              <a:t>The Amino Acid String: </a:t>
            </a:r>
            <a:r>
              <a:rPr lang="en-US" dirty="0" err="1" smtClean="0"/>
              <a:t>Methionine</a:t>
            </a:r>
            <a:r>
              <a:rPr lang="en-US" dirty="0" smtClean="0"/>
              <a:t>; </a:t>
            </a:r>
            <a:r>
              <a:rPr lang="en-US" dirty="0" err="1" smtClean="0"/>
              <a:t>Glycine</a:t>
            </a:r>
            <a:r>
              <a:rPr lang="en-US" dirty="0" smtClean="0"/>
              <a:t>; </a:t>
            </a:r>
            <a:r>
              <a:rPr lang="en-US" dirty="0" err="1" smtClean="0"/>
              <a:t>Leucine</a:t>
            </a:r>
            <a:r>
              <a:rPr lang="en-US" dirty="0" smtClean="0"/>
              <a:t>; </a:t>
            </a:r>
            <a:r>
              <a:rPr lang="en-US" dirty="0" err="1" smtClean="0"/>
              <a:t>Arginine</a:t>
            </a:r>
            <a:r>
              <a:rPr lang="en-US" dirty="0" smtClean="0"/>
              <a:t>; </a:t>
            </a:r>
            <a:r>
              <a:rPr lang="en-US" dirty="0" err="1" smtClean="0"/>
              <a:t>Phenoalanine</a:t>
            </a:r>
            <a:r>
              <a:rPr lang="en-US" dirty="0" smtClean="0"/>
              <a:t>; Stop</a:t>
            </a:r>
          </a:p>
          <a:p>
            <a:pPr>
              <a:buNone/>
            </a:pPr>
            <a:r>
              <a:rPr lang="en-US" dirty="0" smtClean="0"/>
              <a:t>38. (37.)XX – Female 2/4 = 50%</a:t>
            </a:r>
          </a:p>
          <a:p>
            <a:pPr>
              <a:buNone/>
            </a:pPr>
            <a:r>
              <a:rPr lang="en-US" dirty="0" smtClean="0"/>
              <a:t>		XY – Male 2/4 = 50% </a:t>
            </a:r>
          </a:p>
          <a:p>
            <a:pPr>
              <a:buNone/>
            </a:pPr>
            <a:endParaRPr lang="en-US" dirty="0" smtClean="0"/>
          </a:p>
          <a:p>
            <a:pPr>
              <a:buNone/>
            </a:pPr>
            <a:r>
              <a:rPr lang="en-US" dirty="0" smtClean="0"/>
              <a:t> </a:t>
            </a:r>
            <a:endParaRPr lang="en-US" dirty="0"/>
          </a:p>
        </p:txBody>
      </p:sp>
      <p:pic>
        <p:nvPicPr>
          <p:cNvPr id="4" name="Picture 13" descr="Fig"/>
          <p:cNvPicPr>
            <a:picLocks noChangeAspect="1" noChangeArrowheads="1"/>
          </p:cNvPicPr>
          <p:nvPr/>
        </p:nvPicPr>
        <p:blipFill>
          <a:blip r:embed="rId2" cstate="print"/>
          <a:srcRect/>
          <a:stretch>
            <a:fillRect/>
          </a:stretch>
        </p:blipFill>
        <p:spPr bwMode="auto">
          <a:xfrm>
            <a:off x="5257800" y="4114800"/>
            <a:ext cx="1946728" cy="2209800"/>
          </a:xfrm>
          <a:prstGeom prst="rect">
            <a:avLst/>
          </a:prstGeom>
          <a:noFill/>
        </p:spPr>
      </p:pic>
      <p:sp>
        <p:nvSpPr>
          <p:cNvPr id="5" name="Rectangle 4"/>
          <p:cNvSpPr/>
          <p:nvPr/>
        </p:nvSpPr>
        <p:spPr>
          <a:xfrm>
            <a:off x="5867400" y="4114800"/>
            <a:ext cx="1067343" cy="369332"/>
          </a:xfrm>
          <a:prstGeom prst="rect">
            <a:avLst/>
          </a:prstGeom>
        </p:spPr>
        <p:txBody>
          <a:bodyPr wrap="none">
            <a:spAutoFit/>
          </a:bodyPr>
          <a:lstStyle/>
          <a:p>
            <a:pPr algn="ctr"/>
            <a:r>
              <a:rPr lang="en-US" altLang="en-US" b="1" dirty="0" smtClean="0">
                <a:solidFill>
                  <a:srgbClr val="FF0000"/>
                </a:solidFill>
                <a:latin typeface="Times" charset="0"/>
              </a:rPr>
              <a:t>XY Male</a:t>
            </a:r>
            <a:endParaRPr lang="en-US" altLang="en-US" b="1" dirty="0">
              <a:solidFill>
                <a:srgbClr val="FF0000"/>
              </a:solidFill>
              <a:latin typeface="Times" charset="0"/>
            </a:endParaRPr>
          </a:p>
        </p:txBody>
      </p:sp>
      <p:sp>
        <p:nvSpPr>
          <p:cNvPr id="6" name="Rectangle 5"/>
          <p:cNvSpPr/>
          <p:nvPr/>
        </p:nvSpPr>
        <p:spPr>
          <a:xfrm>
            <a:off x="4038600" y="5257800"/>
            <a:ext cx="1293944" cy="369332"/>
          </a:xfrm>
          <a:prstGeom prst="rect">
            <a:avLst/>
          </a:prstGeom>
        </p:spPr>
        <p:txBody>
          <a:bodyPr wrap="none">
            <a:spAutoFit/>
          </a:bodyPr>
          <a:lstStyle/>
          <a:p>
            <a:pPr algn="ctr"/>
            <a:r>
              <a:rPr lang="en-US" altLang="en-US" b="1" dirty="0" smtClean="0">
                <a:latin typeface="Times" charset="0"/>
              </a:rPr>
              <a:t>XX Female</a:t>
            </a:r>
            <a:endParaRPr lang="en-US" altLang="en-US" b="1" dirty="0">
              <a:latin typeface="Times"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72200"/>
          </a:xfrm>
        </p:spPr>
        <p:txBody>
          <a:bodyPr>
            <a:normAutofit fontScale="85000" lnSpcReduction="10000"/>
          </a:bodyPr>
          <a:lstStyle/>
          <a:p>
            <a:pPr>
              <a:buNone/>
            </a:pPr>
            <a:r>
              <a:rPr lang="en-US" dirty="0" smtClean="0"/>
              <a:t>39. (38.) You could not control the variation in the radish seeds.</a:t>
            </a:r>
          </a:p>
          <a:p>
            <a:pPr>
              <a:buNone/>
            </a:pPr>
            <a:r>
              <a:rPr lang="en-US" dirty="0" smtClean="0"/>
              <a:t>40. (39.) DNA is a Double Helix</a:t>
            </a:r>
          </a:p>
          <a:p>
            <a:pPr>
              <a:buNone/>
            </a:pPr>
            <a:r>
              <a:rPr lang="en-US" dirty="0" smtClean="0"/>
              <a:t>41. (40.) Genetic Engineering includes:</a:t>
            </a:r>
          </a:p>
          <a:p>
            <a:pPr>
              <a:buNone/>
            </a:pPr>
            <a:r>
              <a:rPr lang="en-US" dirty="0" smtClean="0"/>
              <a:t> Putting DNA from on thing into another ( making “transgenic” organisms.</a:t>
            </a:r>
          </a:p>
          <a:p>
            <a:pPr>
              <a:buNone/>
            </a:pPr>
            <a:r>
              <a:rPr lang="en-US" dirty="0" smtClean="0"/>
              <a:t>Cloning</a:t>
            </a:r>
          </a:p>
          <a:p>
            <a:pPr>
              <a:buNone/>
            </a:pPr>
            <a:r>
              <a:rPr lang="en-US" dirty="0" smtClean="0"/>
              <a:t>Deciding the sex of your children</a:t>
            </a:r>
          </a:p>
          <a:p>
            <a:pPr>
              <a:buNone/>
            </a:pPr>
            <a:r>
              <a:rPr lang="en-US" dirty="0" smtClean="0"/>
              <a:t>Making corn that will grow better and is resistant to pesticides.</a:t>
            </a:r>
          </a:p>
          <a:p>
            <a:pPr>
              <a:buNone/>
            </a:pPr>
            <a:r>
              <a:rPr lang="en-US" dirty="0" smtClean="0"/>
              <a:t>42. (41.) This process is Meiosis</a:t>
            </a:r>
          </a:p>
          <a:p>
            <a:pPr>
              <a:buNone/>
            </a:pPr>
            <a:r>
              <a:rPr lang="en-US" dirty="0" smtClean="0"/>
              <a:t>The four steps are: DNA replicates during </a:t>
            </a:r>
            <a:r>
              <a:rPr lang="en-US" dirty="0" err="1" smtClean="0"/>
              <a:t>Interphase</a:t>
            </a:r>
            <a:r>
              <a:rPr lang="en-US" dirty="0" smtClean="0"/>
              <a:t> (Diploid)</a:t>
            </a:r>
          </a:p>
          <a:p>
            <a:pPr>
              <a:buNone/>
            </a:pPr>
            <a:r>
              <a:rPr lang="en-US" dirty="0" smtClean="0"/>
              <a:t>Then during Prophase 1 – Crossing Over occurs (Genetic Recombination) (Diploid), Two daughter cells are produced after the first division. (Diploid), After the Second Division 4 (Haploid) gamete cells ( eggs or sperm) are produced.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2400" dirty="0" smtClean="0"/>
              <a:t>Semester 1 Term 1 Biology Final Study Guide</a:t>
            </a:r>
            <a:endParaRPr lang="en-US" sz="2400" dirty="0"/>
          </a:p>
        </p:txBody>
      </p:sp>
      <p:sp>
        <p:nvSpPr>
          <p:cNvPr id="3" name="Content Placeholder 2"/>
          <p:cNvSpPr>
            <a:spLocks noGrp="1"/>
          </p:cNvSpPr>
          <p:nvPr>
            <p:ph idx="1"/>
          </p:nvPr>
        </p:nvSpPr>
        <p:spPr>
          <a:xfrm>
            <a:off x="0" y="381000"/>
            <a:ext cx="9144000" cy="6477000"/>
          </a:xfrm>
        </p:spPr>
        <p:txBody>
          <a:bodyPr>
            <a:normAutofit fontScale="85000" lnSpcReduction="20000"/>
          </a:bodyPr>
          <a:lstStyle/>
          <a:p>
            <a:pPr>
              <a:buNone/>
            </a:pPr>
            <a:r>
              <a:rPr lang="en-US" dirty="0" smtClean="0"/>
              <a:t>Chapter 10 Mendel &amp; Meiosis</a:t>
            </a:r>
          </a:p>
          <a:p>
            <a:pPr marL="514350" indent="-514350">
              <a:buFont typeface="+mj-lt"/>
              <a:buAutoNum type="arabicPeriod"/>
            </a:pPr>
            <a:r>
              <a:rPr lang="en-US" sz="2400" dirty="0" smtClean="0"/>
              <a:t>Crossing over is the pairing of homologous chromosomes that break an exchange genetic information/ material during Prophase 1 of Meiosis, * Adds Genetic Recombination/ Variation to the species.</a:t>
            </a:r>
          </a:p>
          <a:p>
            <a:pPr marL="514350" indent="-514350">
              <a:buFont typeface="+mj-lt"/>
              <a:buAutoNum type="arabicPeriod"/>
            </a:pPr>
            <a:endParaRPr lang="en-US" sz="2400" dirty="0" smtClean="0"/>
          </a:p>
          <a:p>
            <a:pPr marL="514350" indent="-514350">
              <a:buFont typeface="+mj-lt"/>
              <a:buAutoNum type="arabicPeriod"/>
            </a:pPr>
            <a:r>
              <a:rPr lang="en-US" sz="2400" dirty="0" smtClean="0"/>
              <a:t>Crossing over</a:t>
            </a:r>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sz="2400" dirty="0" smtClean="0"/>
          </a:p>
          <a:p>
            <a:pPr marL="514350" indent="-514350">
              <a:buFont typeface="+mj-lt"/>
              <a:buAutoNum type="arabicPeriod"/>
            </a:pPr>
            <a:r>
              <a:rPr lang="en-US" sz="2400" dirty="0" smtClean="0"/>
              <a:t>The result of crossing over is that new combinations of alleles on a chromosome that adds genetics variation/ recombination to a species.</a:t>
            </a:r>
          </a:p>
          <a:p>
            <a:pPr marL="514350" indent="-514350">
              <a:buFont typeface="+mj-lt"/>
              <a:buAutoNum type="arabicPeriod"/>
            </a:pPr>
            <a:r>
              <a:rPr lang="en-US" sz="2400" dirty="0" smtClean="0"/>
              <a:t>A. Along the sides of a </a:t>
            </a:r>
            <a:r>
              <a:rPr lang="en-US" sz="2400" dirty="0" err="1" smtClean="0"/>
              <a:t>Punnett</a:t>
            </a:r>
            <a:r>
              <a:rPr lang="en-US" sz="2400" dirty="0" smtClean="0"/>
              <a:t> Square are the alleles or genotypes or gametes for a trait. Sex Cells – Egg or Sperm - Haploid</a:t>
            </a:r>
          </a:p>
          <a:p>
            <a:pPr marL="514350" indent="-514350">
              <a:buNone/>
            </a:pPr>
            <a:r>
              <a:rPr lang="en-US" sz="2400" dirty="0" smtClean="0"/>
              <a:t>B. Zygote is a fertilized egg – 2n &amp; Diploid</a:t>
            </a:r>
          </a:p>
          <a:p>
            <a:pPr marL="514350" indent="-514350">
              <a:buNone/>
            </a:pPr>
            <a:r>
              <a:rPr lang="en-US" sz="2400" dirty="0" smtClean="0"/>
              <a:t>C. Offspring – the result of a </a:t>
            </a:r>
            <a:r>
              <a:rPr lang="en-US" sz="2400" dirty="0" err="1" smtClean="0"/>
              <a:t>fertilied</a:t>
            </a:r>
            <a:r>
              <a:rPr lang="en-US" sz="2400" dirty="0" smtClean="0"/>
              <a:t> egg – 2n – diploid</a:t>
            </a:r>
          </a:p>
          <a:p>
            <a:pPr marL="514350" indent="-514350">
              <a:buNone/>
            </a:pPr>
            <a:r>
              <a:rPr lang="en-US" sz="2400" dirty="0" smtClean="0"/>
              <a:t>D. Homozygous – two alleles that are the same – AA or </a:t>
            </a:r>
            <a:r>
              <a:rPr lang="en-US" sz="2400" dirty="0" err="1" smtClean="0"/>
              <a:t>aa</a:t>
            </a:r>
            <a:endParaRPr lang="en-US" sz="2400" dirty="0" smtClean="0"/>
          </a:p>
          <a:p>
            <a:pPr marL="514350" indent="-514350">
              <a:buNone/>
            </a:pPr>
            <a:r>
              <a:rPr lang="en-US" sz="2400" dirty="0" smtClean="0"/>
              <a:t>E. If an organism has a genotype Bb, then they are hybrid or Heterozygous.</a:t>
            </a:r>
          </a:p>
          <a:p>
            <a:pPr marL="514350" indent="-514350">
              <a:buNone/>
            </a:pPr>
            <a:endParaRPr lang="en-US" sz="2400" dirty="0" smtClean="0"/>
          </a:p>
        </p:txBody>
      </p:sp>
      <p:pic>
        <p:nvPicPr>
          <p:cNvPr id="4" name="Picture 21" descr="Fig"/>
          <p:cNvPicPr>
            <a:picLocks noChangeAspect="1" noChangeArrowheads="1"/>
          </p:cNvPicPr>
          <p:nvPr/>
        </p:nvPicPr>
        <p:blipFill>
          <a:blip r:embed="rId2" cstate="print"/>
          <a:srcRect/>
          <a:stretch>
            <a:fillRect/>
          </a:stretch>
        </p:blipFill>
        <p:spPr bwMode="auto">
          <a:xfrm>
            <a:off x="2209800" y="1600200"/>
            <a:ext cx="2405371" cy="21378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Effect transition="in" filter="blinds(horizontal)">
                                      <p:cBhvr>
                                        <p:cTn id="17" dur="500"/>
                                        <p:tgtEl>
                                          <p:spTgt spid="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blinds(horizontal)">
                                      <p:cBhvr>
                                        <p:cTn id="22" dur="500"/>
                                        <p:tgtEl>
                                          <p:spTgt spid="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blinds(horizontal)">
                                      <p:cBhvr>
                                        <p:cTn id="27" dur="500"/>
                                        <p:tgtEl>
                                          <p:spTgt spid="3">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13" end="13"/>
                                            </p:txEl>
                                          </p:spTgt>
                                        </p:tgtEl>
                                        <p:attrNameLst>
                                          <p:attrName>style.visibility</p:attrName>
                                        </p:attrNameLst>
                                      </p:cBhvr>
                                      <p:to>
                                        <p:strVal val="visible"/>
                                      </p:to>
                                    </p:set>
                                    <p:animEffect transition="in" filter="blinds(horizontal)">
                                      <p:cBhvr>
                                        <p:cTn id="32" dur="500"/>
                                        <p:tgtEl>
                                          <p:spTgt spid="3">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animEffect transition="in" filter="blinds(horizontal)">
                                      <p:cBhvr>
                                        <p:cTn id="37" dur="500"/>
                                        <p:tgtEl>
                                          <p:spTgt spid="3">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5" end="15"/>
                                            </p:txEl>
                                          </p:spTgt>
                                        </p:tgtEl>
                                        <p:attrNameLst>
                                          <p:attrName>style.visibility</p:attrName>
                                        </p:attrNameLst>
                                      </p:cBhvr>
                                      <p:to>
                                        <p:strVal val="visible"/>
                                      </p:to>
                                    </p:set>
                                    <p:animEffect transition="in" filter="blinds(horizontal)">
                                      <p:cBhvr>
                                        <p:cTn id="4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F. Heredity is the term for the passing on of traits/ genes from parents to offspring.</a:t>
            </a:r>
          </a:p>
          <a:p>
            <a:pPr>
              <a:buNone/>
            </a:pPr>
            <a:r>
              <a:rPr lang="en-US" dirty="0" smtClean="0"/>
              <a:t>g. Diploid – a cell with 2 sets/ copies of chromosomes – One from mom &amp; one from Dad.</a:t>
            </a:r>
          </a:p>
          <a:p>
            <a:pPr>
              <a:buNone/>
            </a:pPr>
            <a:r>
              <a:rPr lang="en-US" dirty="0" smtClean="0"/>
              <a:t>H. Haploid – a cell with 1 set/ copy of chromosomes from mom or dad.</a:t>
            </a:r>
          </a:p>
          <a:p>
            <a:pPr marL="571500" indent="-571500">
              <a:buAutoNum type="romanLcPeriod"/>
            </a:pPr>
            <a:r>
              <a:rPr lang="en-US" dirty="0" smtClean="0"/>
              <a:t>Allele – letter that represents a trait or gene. A or a</a:t>
            </a:r>
          </a:p>
          <a:p>
            <a:pPr marL="571500" indent="-571500">
              <a:buNone/>
            </a:pPr>
            <a:r>
              <a:rPr lang="en-US" dirty="0" smtClean="0"/>
              <a:t>j. Gene – located on chromosomes, inherited from parents, and are traits.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86800" cy="4525963"/>
          </a:xfrm>
        </p:spPr>
        <p:txBody>
          <a:bodyPr>
            <a:normAutofit fontScale="92500"/>
          </a:bodyPr>
          <a:lstStyle/>
          <a:p>
            <a:pPr marL="514350" indent="-514350">
              <a:buAutoNum type="arabicPeriod" startAt="5"/>
            </a:pPr>
            <a:r>
              <a:rPr lang="en-US" dirty="0" smtClean="0"/>
              <a:t>Mendel’s 1</a:t>
            </a:r>
            <a:r>
              <a:rPr lang="en-US" baseline="30000" dirty="0" smtClean="0"/>
              <a:t>st</a:t>
            </a:r>
            <a:r>
              <a:rPr lang="en-US" dirty="0" smtClean="0"/>
              <a:t> law is the Law of Segregation, how the alleles separate during Meiosis. Monohybrid Cross</a:t>
            </a:r>
          </a:p>
          <a:p>
            <a:pPr marL="514350" indent="-514350">
              <a:buFont typeface="Arial" pitchFamily="34" charset="0"/>
              <a:buAutoNum type="arabicPeriod" startAt="5"/>
            </a:pPr>
            <a:r>
              <a:rPr lang="en-US" dirty="0" smtClean="0"/>
              <a:t>Mendel’s 2</a:t>
            </a:r>
            <a:r>
              <a:rPr lang="en-US" baseline="30000" dirty="0" smtClean="0"/>
              <a:t>nd</a:t>
            </a:r>
            <a:r>
              <a:rPr lang="en-US" dirty="0" smtClean="0"/>
              <a:t> Law of Independent assortment “In Meiosis, the way in which a chromosome pair separates does not effect the way other pairs separate” is another way of expressing Mendel’s Law of Independent Assortment.</a:t>
            </a:r>
          </a:p>
          <a:p>
            <a:pPr marL="514350" indent="-514350">
              <a:buFont typeface="Arial" pitchFamily="34" charset="0"/>
              <a:buAutoNum type="arabicPeriod" startAt="5"/>
            </a:pPr>
            <a:r>
              <a:rPr lang="en-US" dirty="0" smtClean="0"/>
              <a:t>A gamete has only one allele for each trait - Haploid</a:t>
            </a:r>
          </a:p>
          <a:p>
            <a:pPr marL="514350" indent="-514350">
              <a:buAutoNum type="arabicPeriod" startAt="5"/>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8</a:t>
            </a:r>
            <a:r>
              <a:rPr lang="en-US" sz="2800" dirty="0" smtClean="0"/>
              <a:t>. Zygote has 2 alleles for each trait – Diploid</a:t>
            </a:r>
          </a:p>
          <a:p>
            <a:pPr>
              <a:buNone/>
            </a:pPr>
            <a:r>
              <a:rPr lang="en-US" sz="2800" dirty="0" smtClean="0"/>
              <a:t>9.An adult human has 2 alleles for each trait – Diploid.</a:t>
            </a:r>
          </a:p>
          <a:p>
            <a:pPr>
              <a:buNone/>
            </a:pPr>
            <a:r>
              <a:rPr lang="en-US" sz="2800" dirty="0" smtClean="0"/>
              <a:t>10. A person’s genotype is determined by </a:t>
            </a:r>
            <a:r>
              <a:rPr lang="en-US" sz="2800" dirty="0" err="1" smtClean="0"/>
              <a:t>punnett</a:t>
            </a:r>
            <a:r>
              <a:rPr lang="en-US" sz="2800" dirty="0" smtClean="0"/>
              <a:t> square.</a:t>
            </a:r>
          </a:p>
          <a:p>
            <a:pPr>
              <a:buNone/>
            </a:pPr>
            <a:r>
              <a:rPr lang="en-US" sz="2800" dirty="0" smtClean="0"/>
              <a:t>11. A person’s phenotype is determined by looking at it.</a:t>
            </a:r>
          </a:p>
          <a:p>
            <a:pPr>
              <a:buNone/>
            </a:pPr>
            <a:r>
              <a:rPr lang="en-US" sz="2800" dirty="0" smtClean="0"/>
              <a:t>12. P – Pointy Ears; p – Floppy</a:t>
            </a:r>
          </a:p>
          <a:p>
            <a:pPr>
              <a:buNone/>
            </a:pPr>
            <a:r>
              <a:rPr lang="en-US" sz="2800" dirty="0" smtClean="0"/>
              <a:t>	a. Heterozygous – Pp</a:t>
            </a:r>
          </a:p>
          <a:p>
            <a:pPr>
              <a:buNone/>
            </a:pPr>
            <a:r>
              <a:rPr lang="en-US" sz="2800" dirty="0" smtClean="0"/>
              <a:t>	b.</a:t>
            </a:r>
          </a:p>
          <a:p>
            <a:pPr>
              <a:buNone/>
            </a:pPr>
            <a:endParaRPr lang="en-US" sz="2800" dirty="0" smtClean="0"/>
          </a:p>
          <a:p>
            <a:pPr>
              <a:buNone/>
            </a:pPr>
            <a:r>
              <a:rPr lang="en-US" sz="2800" dirty="0" err="1" smtClean="0"/>
              <a:t>c.PP</a:t>
            </a:r>
            <a:r>
              <a:rPr lang="en-US" sz="2800" dirty="0" smtClean="0"/>
              <a:t> 25% Pointy	</a:t>
            </a:r>
            <a:r>
              <a:rPr lang="en-US" sz="2800" dirty="0" err="1" smtClean="0"/>
              <a:t>d.Pp</a:t>
            </a:r>
            <a:r>
              <a:rPr lang="en-US" sz="2800" dirty="0" smtClean="0"/>
              <a:t> 50% Pointy e. pp 25% Floppy</a:t>
            </a:r>
          </a:p>
          <a:p>
            <a:pPr>
              <a:buNone/>
            </a:pPr>
            <a:r>
              <a:rPr lang="en-US" sz="2800" dirty="0" smtClean="0"/>
              <a:t>d. 75% Pointy Ears</a:t>
            </a:r>
          </a:p>
          <a:p>
            <a:pPr>
              <a:buNone/>
            </a:pPr>
            <a:r>
              <a:rPr lang="en-US" sz="2800" dirty="0" smtClean="0"/>
              <a:t>e.  25% Floppy Ears</a:t>
            </a:r>
          </a:p>
          <a:p>
            <a:pPr>
              <a:buNone/>
            </a:pPr>
            <a:endParaRPr lang="en-US" dirty="0" smtClean="0"/>
          </a:p>
        </p:txBody>
      </p:sp>
      <p:graphicFrame>
        <p:nvGraphicFramePr>
          <p:cNvPr id="4" name="Table 3"/>
          <p:cNvGraphicFramePr>
            <a:graphicFrameLocks noGrp="1"/>
          </p:cNvGraphicFramePr>
          <p:nvPr/>
        </p:nvGraphicFramePr>
        <p:xfrm>
          <a:off x="914400" y="30480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r>
                        <a:rPr lang="en-US" dirty="0" smtClean="0"/>
                        <a:t>P</a:t>
                      </a:r>
                      <a:endParaRPr lang="en-US" dirty="0"/>
                    </a:p>
                  </a:txBody>
                  <a:tcPr/>
                </a:tc>
                <a:tc>
                  <a:txBody>
                    <a:bodyPr/>
                    <a:lstStyle/>
                    <a:p>
                      <a:r>
                        <a:rPr lang="en-US" dirty="0" smtClean="0"/>
                        <a:t>p</a:t>
                      </a:r>
                      <a:endParaRPr lang="en-US" dirty="0"/>
                    </a:p>
                  </a:txBody>
                  <a:tcPr/>
                </a:tc>
              </a:tr>
              <a:tr h="370840">
                <a:tc>
                  <a:txBody>
                    <a:bodyPr/>
                    <a:lstStyle/>
                    <a:p>
                      <a:r>
                        <a:rPr lang="en-US" dirty="0" smtClean="0"/>
                        <a:t>P</a:t>
                      </a:r>
                      <a:endParaRPr lang="en-US" dirty="0"/>
                    </a:p>
                  </a:txBody>
                  <a:tcPr/>
                </a:tc>
                <a:tc>
                  <a:txBody>
                    <a:bodyPr/>
                    <a:lstStyle/>
                    <a:p>
                      <a:r>
                        <a:rPr lang="en-US" dirty="0" smtClean="0"/>
                        <a:t>PP - Pointy</a:t>
                      </a:r>
                      <a:endParaRPr lang="en-US" dirty="0"/>
                    </a:p>
                  </a:txBody>
                  <a:tcPr/>
                </a:tc>
                <a:tc>
                  <a:txBody>
                    <a:bodyPr/>
                    <a:lstStyle/>
                    <a:p>
                      <a:r>
                        <a:rPr lang="en-US" dirty="0" smtClean="0"/>
                        <a:t>Pp - Pointy</a:t>
                      </a:r>
                      <a:endParaRPr lang="en-US" dirty="0"/>
                    </a:p>
                  </a:txBody>
                  <a:tcPr/>
                </a:tc>
              </a:tr>
              <a:tr h="370840">
                <a:tc>
                  <a:txBody>
                    <a:bodyPr/>
                    <a:lstStyle/>
                    <a:p>
                      <a:r>
                        <a:rPr lang="en-US" dirty="0" smtClean="0"/>
                        <a:t>p</a:t>
                      </a:r>
                      <a:endParaRPr lang="en-US" dirty="0"/>
                    </a:p>
                  </a:txBody>
                  <a:tcPr/>
                </a:tc>
                <a:tc>
                  <a:txBody>
                    <a:bodyPr/>
                    <a:lstStyle/>
                    <a:p>
                      <a:r>
                        <a:rPr lang="en-US" dirty="0" smtClean="0"/>
                        <a:t>Pp</a:t>
                      </a:r>
                      <a:r>
                        <a:rPr lang="en-US" baseline="0" dirty="0" smtClean="0"/>
                        <a:t> – Pointy</a:t>
                      </a:r>
                      <a:endParaRPr lang="en-US" dirty="0"/>
                    </a:p>
                  </a:txBody>
                  <a:tcPr/>
                </a:tc>
                <a:tc>
                  <a:txBody>
                    <a:bodyPr/>
                    <a:lstStyle/>
                    <a:p>
                      <a:r>
                        <a:rPr lang="en-US" dirty="0" smtClean="0"/>
                        <a:t>pp-Floppy</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linds(horizont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linds(horizontal)">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13. Smallest –nucleotide, DNA, Chromosome, nucleus, Cell,  organism</a:t>
            </a:r>
          </a:p>
          <a:p>
            <a:pPr>
              <a:buNone/>
            </a:pPr>
            <a:r>
              <a:rPr lang="en-US" dirty="0" smtClean="0"/>
              <a:t>14. Macromolecules – Proteins (Amino Acids), Lipids (Fatty Acids), Carbohydrates (</a:t>
            </a:r>
            <a:r>
              <a:rPr lang="en-US" dirty="0" err="1" smtClean="0"/>
              <a:t>Saccharides</a:t>
            </a:r>
            <a:r>
              <a:rPr lang="en-US" dirty="0" smtClean="0"/>
              <a:t>), Nucleic Acids (Nucleotides)</a:t>
            </a:r>
          </a:p>
          <a:p>
            <a:pPr>
              <a:buNone/>
            </a:pPr>
            <a:r>
              <a:rPr lang="en-US" dirty="0" smtClean="0"/>
              <a:t>15.  The basic function of an enzyme is to speed up a reaction by lowing the activation energy of a chemical reaction, without being used up in the process.  There is a specific enzyme for every reaction based on the active site. pH, Temp. &amp; [Substrate]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3">
              <a:lumMod val="60000"/>
              <a:lumOff val="40000"/>
            </a:schemeClr>
          </a:solidFill>
        </p:spPr>
        <p:txBody>
          <a:bodyPr>
            <a:noAutofit/>
          </a:bodyPr>
          <a:lstStyle/>
          <a:p>
            <a:pPr algn="l"/>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16.  An enzyme is a protein.</a:t>
            </a:r>
            <a:br>
              <a:rPr lang="en-US" sz="2400" dirty="0" smtClean="0"/>
            </a:br>
            <a:r>
              <a:rPr lang="en-US" sz="2400" dirty="0" smtClean="0"/>
              <a:t>17. Enzymes in general work better at high temperatures than at low temperatures because at high temperatures the molecules move faster.</a:t>
            </a:r>
            <a:br>
              <a:rPr lang="en-US" sz="2400" dirty="0" smtClean="0"/>
            </a:br>
            <a:r>
              <a:rPr lang="en-US" sz="2400" dirty="0" smtClean="0"/>
              <a:t>18. When a Protein denatures, it loses it’s structure which means it will no longer function.  If an enzymes shape changes, it’s active site no longer functions.</a:t>
            </a:r>
            <a:br>
              <a:rPr lang="en-US" sz="2400" dirty="0" smtClean="0"/>
            </a:br>
            <a:r>
              <a:rPr lang="en-US" sz="2400" dirty="0" smtClean="0"/>
              <a:t>19. Cell walls</a:t>
            </a:r>
            <a:br>
              <a:rPr lang="en-US" sz="2400" dirty="0" smtClean="0"/>
            </a:br>
            <a:r>
              <a:rPr lang="en-US" sz="2400" dirty="0" smtClean="0"/>
              <a:t>20.																																				</a:t>
            </a:r>
            <a:br>
              <a:rPr lang="en-US" sz="2400" dirty="0" smtClean="0"/>
            </a:br>
            <a:r>
              <a:rPr lang="en-US" sz="2400" dirty="0" smtClean="0"/>
              <a:t>Folded Membranes increase the surface area and therefore allow for more chemical reaction to happen, small compartments can form increasing the rate of chemical reactions.</a:t>
            </a:r>
            <a:br>
              <a:rPr lang="en-US" sz="2400" dirty="0" smtClean="0"/>
            </a:br>
            <a:r>
              <a:rPr lang="en-US" sz="2400" dirty="0" smtClean="0"/>
              <a:t>21.  More Chemical reactions  can happen  when there is more surface area.</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t>
            </a:r>
            <a:endParaRPr lang="en-US" sz="2400" dirty="0"/>
          </a:p>
        </p:txBody>
      </p:sp>
      <p:pic>
        <p:nvPicPr>
          <p:cNvPr id="430082" name="Picture 2" descr="http://www.cartage.org.lb/en/themes/sciences/zoology/animalphysiology/anatomy/animalcellstructure/mitochondria/mitochondria.jpg">
            <a:hlinkClick r:id="rId2"/>
          </p:cNvPr>
          <p:cNvPicPr>
            <a:picLocks noChangeAspect="1" noChangeArrowheads="1"/>
          </p:cNvPicPr>
          <p:nvPr/>
        </p:nvPicPr>
        <p:blipFill>
          <a:blip r:embed="rId3" cstate="print"/>
          <a:srcRect/>
          <a:stretch>
            <a:fillRect/>
          </a:stretch>
        </p:blipFill>
        <p:spPr bwMode="auto">
          <a:xfrm>
            <a:off x="990600" y="2828290"/>
            <a:ext cx="1434025" cy="1467486"/>
          </a:xfrm>
          <a:prstGeom prst="rect">
            <a:avLst/>
          </a:prstGeom>
          <a:noFill/>
        </p:spPr>
      </p:pic>
      <p:pic>
        <p:nvPicPr>
          <p:cNvPr id="430084" name="Picture 4" descr="http://www.cartage.org.lb/en/themes/sciences/zoology/animalphysiology/anatomy/animalcellstructure/GolgiApparatus/golgi.jpg">
            <a:hlinkClick r:id="rId4"/>
          </p:cNvPr>
          <p:cNvPicPr>
            <a:picLocks noChangeAspect="1" noChangeArrowheads="1"/>
          </p:cNvPicPr>
          <p:nvPr/>
        </p:nvPicPr>
        <p:blipFill>
          <a:blip r:embed="rId5" cstate="print"/>
          <a:srcRect/>
          <a:stretch>
            <a:fillRect/>
          </a:stretch>
        </p:blipFill>
        <p:spPr bwMode="auto">
          <a:xfrm>
            <a:off x="2362200" y="2133600"/>
            <a:ext cx="3181350" cy="1857376"/>
          </a:xfrm>
          <a:prstGeom prst="rect">
            <a:avLst/>
          </a:prstGeom>
          <a:noFill/>
        </p:spPr>
      </p:pic>
      <p:pic>
        <p:nvPicPr>
          <p:cNvPr id="430086" name="Picture 6" descr="http://epiehonorsbiology.wikispaces.com/file/view/Rough%20ER%20pic%201.jpg/391044836/300x217/Rough%20ER%20pic%201.jpg">
            <a:hlinkClick r:id="rId6"/>
          </p:cNvPr>
          <p:cNvPicPr>
            <a:picLocks noChangeAspect="1" noChangeArrowheads="1"/>
          </p:cNvPicPr>
          <p:nvPr/>
        </p:nvPicPr>
        <p:blipFill>
          <a:blip r:embed="rId7" cstate="print"/>
          <a:srcRect/>
          <a:stretch>
            <a:fillRect/>
          </a:stretch>
        </p:blipFill>
        <p:spPr bwMode="auto">
          <a:xfrm>
            <a:off x="6172200" y="2240280"/>
            <a:ext cx="2400300" cy="176022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516563"/>
          </a:xfrm>
        </p:spPr>
        <p:txBody>
          <a:bodyPr numCol="3"/>
          <a:lstStyle/>
          <a:p>
            <a:pPr>
              <a:buNone/>
            </a:pPr>
            <a:r>
              <a:rPr lang="en-US" dirty="0" smtClean="0"/>
              <a:t>22. </a:t>
            </a:r>
            <a:r>
              <a:rPr lang="en-US" b="1" dirty="0" smtClean="0"/>
              <a:t>Eukaryotic</a:t>
            </a:r>
          </a:p>
          <a:p>
            <a:r>
              <a:rPr lang="en-US" dirty="0" smtClean="0"/>
              <a:t>Nucleus</a:t>
            </a:r>
          </a:p>
          <a:p>
            <a:r>
              <a:rPr lang="en-US" dirty="0" smtClean="0"/>
              <a:t>More complicated</a:t>
            </a:r>
          </a:p>
          <a:p>
            <a:r>
              <a:rPr lang="en-US" dirty="0" smtClean="0"/>
              <a:t>Animal &amp; Plant Cells												</a:t>
            </a:r>
          </a:p>
          <a:p>
            <a:pPr>
              <a:buNone/>
            </a:pPr>
            <a:r>
              <a:rPr lang="en-US" b="1" dirty="0" smtClean="0"/>
              <a:t>Prokaryotic </a:t>
            </a:r>
            <a:r>
              <a:rPr lang="en-US" dirty="0" smtClean="0"/>
              <a:t>Always has a cell wall	</a:t>
            </a:r>
          </a:p>
          <a:p>
            <a:r>
              <a:rPr lang="en-US" dirty="0" smtClean="0"/>
              <a:t>DNA Floats in Cytoplasm</a:t>
            </a:r>
          </a:p>
          <a:p>
            <a:r>
              <a:rPr lang="en-US" dirty="0" smtClean="0"/>
              <a:t>Building Blocks for Life</a:t>
            </a:r>
          </a:p>
          <a:p>
            <a:r>
              <a:rPr lang="en-US" dirty="0" smtClean="0"/>
              <a:t>These Cells are Bacteria			</a:t>
            </a:r>
          </a:p>
          <a:p>
            <a:pPr>
              <a:buNone/>
            </a:pPr>
            <a:r>
              <a:rPr lang="en-US" b="1" dirty="0" smtClean="0"/>
              <a:t>Both</a:t>
            </a:r>
          </a:p>
          <a:p>
            <a:r>
              <a:rPr lang="en-US" dirty="0" smtClean="0"/>
              <a:t>Cell Membrane is present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126163"/>
          </a:xfrm>
        </p:spPr>
        <p:txBody>
          <a:bodyPr/>
          <a:lstStyle/>
          <a:p>
            <a:pPr>
              <a:buNone/>
            </a:pPr>
            <a:r>
              <a:rPr lang="en-US" dirty="0" smtClean="0"/>
              <a:t>23. Selectively Permeability or semi permeable are the same and mean that some molecules can pass through the plasma membrane and others can’t.</a:t>
            </a:r>
          </a:p>
          <a:p>
            <a:pPr marL="514350" indent="-514350">
              <a:buAutoNum type="arabicPeriod" startAt="24"/>
            </a:pPr>
            <a:r>
              <a:rPr lang="en-US" dirty="0" smtClean="0"/>
              <a:t>The plasma membrane is  made of </a:t>
            </a:r>
            <a:r>
              <a:rPr lang="en-US" dirty="0" err="1" smtClean="0"/>
              <a:t>Phospholipid</a:t>
            </a:r>
            <a:r>
              <a:rPr lang="en-US" dirty="0" smtClean="0"/>
              <a:t> </a:t>
            </a:r>
            <a:r>
              <a:rPr lang="en-US" dirty="0" err="1" smtClean="0"/>
              <a:t>Bilayer</a:t>
            </a:r>
            <a:r>
              <a:rPr lang="en-US" dirty="0" smtClean="0"/>
              <a:t>.</a:t>
            </a:r>
          </a:p>
          <a:p>
            <a:pPr marL="514350" indent="-514350">
              <a:buAutoNum type="arabicPeriod" startAt="24"/>
            </a:pPr>
            <a:r>
              <a:rPr lang="en-US" dirty="0" smtClean="0"/>
              <a:t> </a:t>
            </a:r>
            <a:r>
              <a:rPr lang="en-US" dirty="0" err="1" smtClean="0"/>
              <a:t>fsjkfjdlk</a:t>
            </a:r>
            <a:endParaRPr lang="en-US" dirty="0" smtClean="0"/>
          </a:p>
          <a:p>
            <a:pPr marL="514350" indent="-514350">
              <a:buAutoNum type="arabicPeriod" startAt="24"/>
            </a:pPr>
            <a:r>
              <a:rPr lang="en-US" dirty="0" err="1" smtClean="0"/>
              <a:t>Jfsdfjsl</a:t>
            </a:r>
            <a:endParaRPr lang="en-US" dirty="0" smtClean="0"/>
          </a:p>
          <a:p>
            <a:pPr marL="514350" indent="-514350">
              <a:buAutoNum type="arabicPeriod" startAt="24"/>
            </a:pPr>
            <a:r>
              <a:rPr lang="en-US" dirty="0" smtClean="0"/>
              <a:t> photosynthesis, </a:t>
            </a:r>
          </a:p>
          <a:p>
            <a:pPr marL="514350" indent="-514350">
              <a:buNone/>
            </a:pPr>
            <a:r>
              <a:rPr lang="en-US" dirty="0" smtClean="0"/>
              <a:t>Chloroplasts, Chlorophyll</a:t>
            </a:r>
          </a:p>
          <a:p>
            <a:pPr marL="514350" indent="-514350">
              <a:buNone/>
            </a:pPr>
            <a:endParaRPr lang="en-US" dirty="0"/>
          </a:p>
        </p:txBody>
      </p:sp>
      <p:pic>
        <p:nvPicPr>
          <p:cNvPr id="454658" name="Picture 2" descr="http://themedicalbiochemistrypage.org/images/lipid-bilayer.png">
            <a:hlinkClick r:id="rId2"/>
          </p:cNvPr>
          <p:cNvPicPr>
            <a:picLocks noChangeAspect="1" noChangeArrowheads="1"/>
          </p:cNvPicPr>
          <p:nvPr/>
        </p:nvPicPr>
        <p:blipFill>
          <a:blip r:embed="rId3" cstate="print"/>
          <a:srcRect/>
          <a:stretch>
            <a:fillRect/>
          </a:stretch>
        </p:blipFill>
        <p:spPr bwMode="auto">
          <a:xfrm>
            <a:off x="4419600" y="2667000"/>
            <a:ext cx="4724400" cy="26892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903</Words>
  <Application>Microsoft Office PowerPoint</Application>
  <PresentationFormat>On-screen Show (4:3)</PresentationFormat>
  <Paragraphs>126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Answers to the Midterm Final Review</vt:lpstr>
      <vt:lpstr>Semester 1 Term 1 Biology Final Study Guide</vt:lpstr>
      <vt:lpstr>Slide 3</vt:lpstr>
      <vt:lpstr>Slide 4</vt:lpstr>
      <vt:lpstr>Slide 5</vt:lpstr>
      <vt:lpstr>Slide 6</vt:lpstr>
      <vt:lpstr>     16.  An enzyme is a protein. 17. Enzymes in general work better at high temperatures than at low temperatures because at high temperatures the molecules move faster. 18. When a Protein denatures, it loses it’s structure which means it will no longer function.  If an enzymes shape changes, it’s active site no longer functions. 19. Cell walls 20.                                     Folded Membranes increase the surface area and therefore allow for more chemical reaction to happen, small compartments can form increasing the rate of chemical reactions. 21.  More Chemical reactions  can happen  when there is more surface area.       </vt:lpstr>
      <vt:lpstr>Slide 8</vt:lpstr>
      <vt:lpstr>Slide 9</vt:lpstr>
      <vt:lpstr>Slide 10</vt:lpstr>
      <vt:lpstr>Slide 11</vt:lpstr>
      <vt:lpstr>Slide 12</vt:lpstr>
      <vt:lpstr>Slide 13</vt:lpstr>
      <vt:lpstr>Slide 14</vt:lpstr>
      <vt:lpstr>Slide 15</vt:lpstr>
    </vt:vector>
  </TitlesOfParts>
  <Company>WUSD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Answers to the Midterm Final Review</dc:title>
  <dc:creator>WUSD</dc:creator>
  <cp:lastModifiedBy>WUSD</cp:lastModifiedBy>
  <cp:revision>3</cp:revision>
  <dcterms:created xsi:type="dcterms:W3CDTF">2013-10-15T15:07:00Z</dcterms:created>
  <dcterms:modified xsi:type="dcterms:W3CDTF">2013-10-20T00:21:07Z</dcterms:modified>
</cp:coreProperties>
</file>