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05" r:id="rId3"/>
    <p:sldId id="286" r:id="rId4"/>
    <p:sldId id="306" r:id="rId5"/>
    <p:sldId id="258" r:id="rId6"/>
    <p:sldId id="259" r:id="rId7"/>
    <p:sldId id="260" r:id="rId8"/>
    <p:sldId id="261" r:id="rId9"/>
    <p:sldId id="257" r:id="rId10"/>
    <p:sldId id="304" r:id="rId11"/>
    <p:sldId id="262"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9" r:id="rId35"/>
    <p:sldId id="303" r:id="rId36"/>
    <p:sldId id="299" r:id="rId37"/>
    <p:sldId id="309" r:id="rId38"/>
    <p:sldId id="290" r:id="rId39"/>
    <p:sldId id="291" r:id="rId40"/>
    <p:sldId id="292" r:id="rId41"/>
    <p:sldId id="293" r:id="rId42"/>
    <p:sldId id="294" r:id="rId43"/>
    <p:sldId id="295" r:id="rId44"/>
    <p:sldId id="312" r:id="rId45"/>
    <p:sldId id="307" r:id="rId46"/>
    <p:sldId id="308" r:id="rId47"/>
    <p:sldId id="296" r:id="rId48"/>
    <p:sldId id="297" r:id="rId49"/>
    <p:sldId id="300" r:id="rId50"/>
    <p:sldId id="310" r:id="rId51"/>
    <p:sldId id="298" r:id="rId52"/>
    <p:sldId id="288" r:id="rId53"/>
    <p:sldId id="301" r:id="rId54"/>
    <p:sldId id="311" r:id="rId55"/>
    <p:sldId id="302"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38" autoAdjust="0"/>
    <p:restoredTop sz="94660"/>
  </p:normalViewPr>
  <p:slideViewPr>
    <p:cSldViewPr snapToGrid="0">
      <p:cViewPr varScale="1">
        <p:scale>
          <a:sx n="46" d="100"/>
          <a:sy n="46" d="100"/>
        </p:scale>
        <p:origin x="66"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mcallister\My%20Documents\distraction%20lab.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No Distraction</c:v>
          </c:tx>
          <c:invertIfNegative val="0"/>
          <c:val>
            <c:numRef>
              <c:f>'[distraction lab.xls]Sheet1'!$A$2:$A$10</c:f>
              <c:numCache>
                <c:formatCode>General</c:formatCode>
                <c:ptCount val="9"/>
                <c:pt idx="0">
                  <c:v>10</c:v>
                </c:pt>
                <c:pt idx="1">
                  <c:v>11</c:v>
                </c:pt>
                <c:pt idx="2">
                  <c:v>9</c:v>
                </c:pt>
                <c:pt idx="3">
                  <c:v>9.5</c:v>
                </c:pt>
                <c:pt idx="4">
                  <c:v>10.5</c:v>
                </c:pt>
                <c:pt idx="5">
                  <c:v>9</c:v>
                </c:pt>
                <c:pt idx="6">
                  <c:v>8.5</c:v>
                </c:pt>
                <c:pt idx="7">
                  <c:v>10</c:v>
                </c:pt>
                <c:pt idx="8">
                  <c:v>8.5</c:v>
                </c:pt>
              </c:numCache>
            </c:numRef>
          </c:val>
        </c:ser>
        <c:ser>
          <c:idx val="1"/>
          <c:order val="1"/>
          <c:tx>
            <c:v>Distraction</c:v>
          </c:tx>
          <c:invertIfNegative val="0"/>
          <c:val>
            <c:numRef>
              <c:f>'[distraction lab.xls]Sheet1'!$B$2:$B$10</c:f>
              <c:numCache>
                <c:formatCode>General</c:formatCode>
                <c:ptCount val="9"/>
                <c:pt idx="0">
                  <c:v>10</c:v>
                </c:pt>
                <c:pt idx="1">
                  <c:v>11</c:v>
                </c:pt>
                <c:pt idx="2">
                  <c:v>10.5</c:v>
                </c:pt>
                <c:pt idx="3">
                  <c:v>12</c:v>
                </c:pt>
                <c:pt idx="4">
                  <c:v>13</c:v>
                </c:pt>
                <c:pt idx="5">
                  <c:v>9</c:v>
                </c:pt>
                <c:pt idx="6">
                  <c:v>11</c:v>
                </c:pt>
                <c:pt idx="7">
                  <c:v>12.5</c:v>
                </c:pt>
                <c:pt idx="8">
                  <c:v>12.5</c:v>
                </c:pt>
              </c:numCache>
            </c:numRef>
          </c:val>
        </c:ser>
        <c:dLbls>
          <c:showLegendKey val="0"/>
          <c:showVal val="0"/>
          <c:showCatName val="0"/>
          <c:showSerName val="0"/>
          <c:showPercent val="0"/>
          <c:showBubbleSize val="0"/>
        </c:dLbls>
        <c:gapWidth val="150"/>
        <c:shape val="box"/>
        <c:axId val="279986456"/>
        <c:axId val="279986848"/>
        <c:axId val="0"/>
      </c:bar3DChart>
      <c:catAx>
        <c:axId val="279986456"/>
        <c:scaling>
          <c:orientation val="minMax"/>
        </c:scaling>
        <c:delete val="0"/>
        <c:axPos val="b"/>
        <c:majorTickMark val="out"/>
        <c:minorTickMark val="none"/>
        <c:tickLblPos val="nextTo"/>
        <c:crossAx val="279986848"/>
        <c:crosses val="autoZero"/>
        <c:auto val="1"/>
        <c:lblAlgn val="ctr"/>
        <c:lblOffset val="100"/>
        <c:noMultiLvlLbl val="0"/>
      </c:catAx>
      <c:valAx>
        <c:axId val="279986848"/>
        <c:scaling>
          <c:orientation val="minMax"/>
        </c:scaling>
        <c:delete val="0"/>
        <c:axPos val="l"/>
        <c:majorGridlines/>
        <c:numFmt formatCode="General" sourceLinked="1"/>
        <c:majorTickMark val="out"/>
        <c:minorTickMark val="none"/>
        <c:tickLblPos val="nextTo"/>
        <c:crossAx val="27998645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smtClean="0"/>
              <a:t>The Effect of Temperature on</a:t>
            </a:r>
            <a:r>
              <a:rPr lang="en-US" sz="2800" baseline="0" dirty="0" smtClean="0"/>
              <a:t> the Exit time frogs jump out of a Target</a:t>
            </a:r>
            <a:endParaRPr lang="en-US" sz="2800" dirty="0"/>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Exit time (seconds)</c:v>
                </c:pt>
              </c:strCache>
            </c:strRef>
          </c:tx>
          <c:spPr>
            <a:ln w="28575" cap="rnd">
              <a:solidFill>
                <a:schemeClr val="accent1"/>
              </a:solidFill>
              <a:round/>
            </a:ln>
            <a:effectLst/>
          </c:spPr>
          <c:marker>
            <c:symbol val="none"/>
          </c:marker>
          <c:cat>
            <c:numRef>
              <c:f>Sheet1!$A$2:$A$5</c:f>
              <c:numCache>
                <c:formatCode>General</c:formatCode>
                <c:ptCount val="4"/>
                <c:pt idx="0">
                  <c:v>4.5</c:v>
                </c:pt>
                <c:pt idx="1">
                  <c:v>12.9</c:v>
                </c:pt>
                <c:pt idx="2">
                  <c:v>21.2</c:v>
                </c:pt>
                <c:pt idx="3">
                  <c:v>29.7</c:v>
                </c:pt>
              </c:numCache>
            </c:numRef>
          </c:cat>
          <c:val>
            <c:numRef>
              <c:f>Sheet1!$B$2:$B$5</c:f>
              <c:numCache>
                <c:formatCode>General</c:formatCode>
                <c:ptCount val="4"/>
                <c:pt idx="0">
                  <c:v>120</c:v>
                </c:pt>
                <c:pt idx="1">
                  <c:v>72</c:v>
                </c:pt>
                <c:pt idx="2">
                  <c:v>15</c:v>
                </c:pt>
                <c:pt idx="3">
                  <c:v>10</c:v>
                </c:pt>
              </c:numCache>
            </c:numRef>
          </c:val>
          <c:smooth val="0"/>
        </c:ser>
        <c:dLbls>
          <c:showLegendKey val="0"/>
          <c:showVal val="0"/>
          <c:showCatName val="0"/>
          <c:showSerName val="0"/>
          <c:showPercent val="0"/>
          <c:showBubbleSize val="0"/>
        </c:dLbls>
        <c:smooth val="0"/>
        <c:axId val="289828808"/>
        <c:axId val="289831944"/>
      </c:lineChart>
      <c:catAx>
        <c:axId val="28982880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Room</a:t>
                </a:r>
                <a:r>
                  <a:rPr lang="en-US" sz="2400" baseline="0" dirty="0" smtClean="0"/>
                  <a:t> Temperature C</a:t>
                </a:r>
                <a:endParaRPr lang="en-US" sz="2400"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9831944"/>
        <c:crosses val="autoZero"/>
        <c:auto val="1"/>
        <c:lblAlgn val="ctr"/>
        <c:lblOffset val="100"/>
        <c:noMultiLvlLbl val="0"/>
      </c:catAx>
      <c:valAx>
        <c:axId val="289831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Exit time (Seconds)</a:t>
                </a:r>
                <a:endParaRPr lang="en-US" sz="2400" dirty="0"/>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9828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BECCCD6-E817-420C-8B6D-1735F9C16CA4}" type="datetimeFigureOut">
              <a:rPr lang="en-US" smtClean="0"/>
              <a:t>1/26/2017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CFBAF28-B438-4165-BA45-8E0ACCC5FBDA}" type="slidenum">
              <a:rPr lang="en-US" smtClean="0"/>
              <a:t>‹#›</a:t>
            </a:fld>
            <a:endParaRPr lang="en-US"/>
          </a:p>
        </p:txBody>
      </p:sp>
    </p:spTree>
    <p:extLst>
      <p:ext uri="{BB962C8B-B14F-4D97-AF65-F5344CB8AC3E}">
        <p14:creationId xmlns:p14="http://schemas.microsoft.com/office/powerpoint/2010/main" val="1435322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D11C7E-12D9-44EF-AE12-F7F794A3D31A}" type="datetimeFigureOut">
              <a:rPr lang="en-US" smtClean="0"/>
              <a:t>1/26/2017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9A062E-823B-4395-AC42-9E73D97F1D3E}" type="slidenum">
              <a:rPr lang="en-US" smtClean="0"/>
              <a:t>‹#›</a:t>
            </a:fld>
            <a:endParaRPr lang="en-US"/>
          </a:p>
        </p:txBody>
      </p:sp>
    </p:spTree>
    <p:extLst>
      <p:ext uri="{BB962C8B-B14F-4D97-AF65-F5344CB8AC3E}">
        <p14:creationId xmlns:p14="http://schemas.microsoft.com/office/powerpoint/2010/main" val="168458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425744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60543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96940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95742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85301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03972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68768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420849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93346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174967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78785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 name="Shape 4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72383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60975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38003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59321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 name="Shape 5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80679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412824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 name="Shape 7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094719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300276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46480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27820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76067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FF7A26-CAB9-4859-94CA-46D8A61853E1}"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1939796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F7A26-CAB9-4859-94CA-46D8A61853E1}"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179050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F7A26-CAB9-4859-94CA-46D8A61853E1}"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265112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D2468390-FB45-41B0-A659-B75F360BBD0A}" type="slidenum">
              <a:rPr lang="en-US"/>
              <a:pPr/>
              <a:t>‹#›</a:t>
            </a:fld>
            <a:endParaRPr lang="en-US"/>
          </a:p>
        </p:txBody>
      </p:sp>
    </p:spTree>
    <p:extLst>
      <p:ext uri="{BB962C8B-B14F-4D97-AF65-F5344CB8AC3E}">
        <p14:creationId xmlns:p14="http://schemas.microsoft.com/office/powerpoint/2010/main" val="2203410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1"/>
            <a:ext cx="109728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0775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F7A26-CAB9-4859-94CA-46D8A61853E1}"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253996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FF7A26-CAB9-4859-94CA-46D8A61853E1}"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428905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FF7A26-CAB9-4859-94CA-46D8A61853E1}"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209691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FF7A26-CAB9-4859-94CA-46D8A61853E1}"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6894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FF7A26-CAB9-4859-94CA-46D8A61853E1}"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418491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F7A26-CAB9-4859-94CA-46D8A61853E1}"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349350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F7A26-CAB9-4859-94CA-46D8A61853E1}"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167183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F7A26-CAB9-4859-94CA-46D8A61853E1}"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B9B6-D75A-418B-A16E-DD1A4AD44BC8}" type="slidenum">
              <a:rPr lang="en-US" smtClean="0"/>
              <a:t>‹#›</a:t>
            </a:fld>
            <a:endParaRPr lang="en-US"/>
          </a:p>
        </p:txBody>
      </p:sp>
    </p:spTree>
    <p:extLst>
      <p:ext uri="{BB962C8B-B14F-4D97-AF65-F5344CB8AC3E}">
        <p14:creationId xmlns:p14="http://schemas.microsoft.com/office/powerpoint/2010/main" val="228627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F7A26-CAB9-4859-94CA-46D8A61853E1}"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9B9B6-D75A-418B-A16E-DD1A4AD44BC8}" type="slidenum">
              <a:rPr lang="en-US" smtClean="0"/>
              <a:t>‹#›</a:t>
            </a:fld>
            <a:endParaRPr lang="en-US"/>
          </a:p>
        </p:txBody>
      </p:sp>
    </p:spTree>
    <p:extLst>
      <p:ext uri="{BB962C8B-B14F-4D97-AF65-F5344CB8AC3E}">
        <p14:creationId xmlns:p14="http://schemas.microsoft.com/office/powerpoint/2010/main" val="45665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62e8IV-WT8c"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RESOURCES.ppt" TargetMode="External"/><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RESOURCES.ppt" TargetMode="External"/><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jpeg"/></Relationships>
</file>

<file path=ppt/slides/_rels/slide4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44.png"/><Relationship Id="rId10" Type="http://schemas.openxmlformats.org/officeDocument/2006/relationships/image" Target="../media/image48.jpeg"/><Relationship Id="rId4" Type="http://schemas.openxmlformats.org/officeDocument/2006/relationships/image" Target="../media/image43.png"/><Relationship Id="rId9"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slide" Target="slide9.xml"/><Relationship Id="rId9"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0yjLJfz6saU"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endParaRPr lang="en-US" dirty="0"/>
          </a:p>
        </p:txBody>
      </p:sp>
      <p:sp>
        <p:nvSpPr>
          <p:cNvPr id="3" name="Subtitle 2"/>
          <p:cNvSpPr>
            <a:spLocks noGrp="1"/>
          </p:cNvSpPr>
          <p:nvPr>
            <p:ph type="subTitle" idx="1"/>
          </p:nvPr>
        </p:nvSpPr>
        <p:spPr/>
        <p:txBody>
          <a:bodyPr/>
          <a:lstStyle/>
          <a:p>
            <a:r>
              <a:rPr lang="en-US" dirty="0" smtClean="0"/>
              <a:t>Physiology Unit </a:t>
            </a:r>
          </a:p>
          <a:p>
            <a:r>
              <a:rPr lang="en-US" dirty="0" smtClean="0"/>
              <a:t>Week 2 Jan. 23</a:t>
            </a:r>
            <a:r>
              <a:rPr lang="en-US" baseline="30000" dirty="0" smtClean="0"/>
              <a:t>rd</a:t>
            </a:r>
            <a:r>
              <a:rPr lang="en-US" dirty="0" smtClean="0"/>
              <a:t> – 27</a:t>
            </a:r>
            <a:r>
              <a:rPr lang="en-US" baseline="30000" dirty="0" smtClean="0"/>
              <a:t>th</a:t>
            </a:r>
            <a:endParaRPr lang="en-US" dirty="0" smtClean="0"/>
          </a:p>
          <a:p>
            <a:r>
              <a:rPr lang="en-US" dirty="0" smtClean="0"/>
              <a:t>Levels of Organization, Physiology, Scientific Method, Excel Data</a:t>
            </a:r>
            <a:endParaRPr lang="en-US" dirty="0"/>
          </a:p>
        </p:txBody>
      </p:sp>
    </p:spTree>
    <p:extLst>
      <p:ext uri="{BB962C8B-B14F-4D97-AF65-F5344CB8AC3E}">
        <p14:creationId xmlns:p14="http://schemas.microsoft.com/office/powerpoint/2010/main" val="275189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lstStyle/>
          <a:p>
            <a:r>
              <a:rPr lang="en-US" dirty="0" smtClean="0"/>
              <a:t>How to make a Data Table &amp; Graph in Excel Activity</a:t>
            </a:r>
            <a:endParaRPr lang="en-US" dirty="0"/>
          </a:p>
        </p:txBody>
      </p:sp>
      <p:sp>
        <p:nvSpPr>
          <p:cNvPr id="3" name="Content Placeholder 2"/>
          <p:cNvSpPr>
            <a:spLocks noGrp="1"/>
          </p:cNvSpPr>
          <p:nvPr>
            <p:ph idx="1"/>
          </p:nvPr>
        </p:nvSpPr>
        <p:spPr/>
        <p:txBody>
          <a:bodyPr/>
          <a:lstStyle/>
          <a:p>
            <a:r>
              <a:rPr lang="en-US" dirty="0" smtClean="0"/>
              <a:t>Check out a Laptop.</a:t>
            </a:r>
          </a:p>
          <a:p>
            <a:r>
              <a:rPr lang="en-US" dirty="0" smtClean="0"/>
              <a:t>Log In</a:t>
            </a:r>
          </a:p>
          <a:p>
            <a:r>
              <a:rPr lang="en-US" dirty="0" smtClean="0"/>
              <a:t>Open Excel (Windows Office)</a:t>
            </a:r>
          </a:p>
          <a:p>
            <a:r>
              <a:rPr lang="en-US" dirty="0" smtClean="0"/>
              <a:t>New Spreadsheet</a:t>
            </a:r>
          </a:p>
          <a:p>
            <a:r>
              <a:rPr lang="en-US" dirty="0" smtClean="0"/>
              <a:t>Wait for McAllister to give specific instructions.</a:t>
            </a:r>
          </a:p>
          <a:p>
            <a:endParaRPr lang="en-US" dirty="0"/>
          </a:p>
        </p:txBody>
      </p:sp>
    </p:spTree>
    <p:extLst>
      <p:ext uri="{BB962C8B-B14F-4D97-AF65-F5344CB8AC3E}">
        <p14:creationId xmlns:p14="http://schemas.microsoft.com/office/powerpoint/2010/main" val="3551210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362200" y="-20760"/>
          <a:ext cx="7620000" cy="6672098"/>
        </p:xfrm>
        <a:graphic>
          <a:graphicData uri="http://schemas.openxmlformats.org/drawingml/2006/table">
            <a:tbl>
              <a:tblPr firstRow="1" firstCol="1" bandRow="1">
                <a:tableStyleId>{5C22544A-7EE6-4342-B048-85BDC9FD1C3A}</a:tableStyleId>
              </a:tblPr>
              <a:tblGrid>
                <a:gridCol w="1270000"/>
                <a:gridCol w="1270000"/>
                <a:gridCol w="1270000"/>
                <a:gridCol w="1270000"/>
                <a:gridCol w="1270000"/>
                <a:gridCol w="1270000"/>
              </a:tblGrid>
              <a:tr h="341987">
                <a:tc>
                  <a:txBody>
                    <a:bodyPr/>
                    <a:lstStyle/>
                    <a:p>
                      <a:pPr marL="0" marR="0" algn="ctr">
                        <a:lnSpc>
                          <a:spcPct val="115000"/>
                        </a:lnSpc>
                        <a:spcBef>
                          <a:spcPts val="0"/>
                        </a:spcBef>
                        <a:spcAft>
                          <a:spcPts val="0"/>
                        </a:spcAft>
                      </a:pPr>
                      <a:r>
                        <a:rPr lang="en-US" sz="1100" baseline="0" dirty="0">
                          <a:effectLst/>
                        </a:rPr>
                        <a:t> </a:t>
                      </a:r>
                    </a:p>
                    <a:p>
                      <a:pPr marL="0" marR="0" algn="ctr">
                        <a:lnSpc>
                          <a:spcPct val="115000"/>
                        </a:lnSpc>
                        <a:spcBef>
                          <a:spcPts val="0"/>
                        </a:spcBef>
                        <a:spcAft>
                          <a:spcPts val="0"/>
                        </a:spcAft>
                      </a:pPr>
                      <a:r>
                        <a:rPr lang="en-US" sz="1100" baseline="0" dirty="0">
                          <a:effectLst/>
                        </a:rPr>
                        <a:t> </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5</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4</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3</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2</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1</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Picture or diagram of your system</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Detailed, complete, colored, labeled</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Detailed and complete.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illustrates system, may be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Does not illustrate the system. Not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1367949">
                <a:tc>
                  <a:txBody>
                    <a:bodyPr/>
                    <a:lstStyle/>
                    <a:p>
                      <a:pPr marL="0" marR="0" algn="ctr">
                        <a:lnSpc>
                          <a:spcPct val="115000"/>
                        </a:lnSpc>
                        <a:spcBef>
                          <a:spcPts val="0"/>
                        </a:spcBef>
                        <a:spcAft>
                          <a:spcPts val="0"/>
                        </a:spcAft>
                      </a:pPr>
                      <a:r>
                        <a:rPr lang="en-US" sz="1100" baseline="0">
                          <a:effectLst/>
                        </a:rPr>
                        <a:t>Clear description/ function of your system and how it works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completely explains the topic in a few sentences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the topic is mostly clear, but the description has some components that are confusing</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sentences. Description is basic, leaves the audience with a few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Incomplete sentences. The audience has many questions after reading this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Clear description of possible 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Description of some diseases mentioned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One disease mentioned and described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Disease mentioned, no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disease or problem mentioned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Addresses specific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completely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mostly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Response to prompt basic, not well explained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Very little response to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not addressed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 of poster. Titles, spacing good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organized, some components messy</a:t>
                      </a:r>
                      <a:endParaRPr lang="en-US" sz="1100" baseline="0">
                        <a:effectLst/>
                        <a:latin typeface="Calibri"/>
                        <a:ea typeface="Calibri"/>
                        <a:cs typeface="Times New Roman"/>
                      </a:endParaRPr>
                    </a:p>
                  </a:txBody>
                  <a:tcPr marL="34256" marR="34256" marT="0" marB="0"/>
                </a:tc>
                <a:tc>
                  <a:txBody>
                    <a:bodyPr/>
                    <a:lstStyle/>
                    <a:p>
                      <a:pPr marL="0" marR="0" algn="l">
                        <a:lnSpc>
                          <a:spcPct val="115000"/>
                        </a:lnSpc>
                        <a:spcBef>
                          <a:spcPts val="0"/>
                        </a:spcBef>
                        <a:spcAft>
                          <a:spcPts val="0"/>
                        </a:spcAft>
                      </a:pPr>
                      <a:r>
                        <a:rPr lang="en-US" sz="1100" baseline="0">
                          <a:effectLst/>
                        </a:rPr>
                        <a:t>Some components 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Unorganized or random</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Strong effort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use of class time, 100% efficient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Okay use of class time. On task most of the time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Occasionally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Frequently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Off task, poor use of time</a:t>
                      </a:r>
                      <a:endParaRPr lang="en-US" sz="1100" baseline="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Presentation is clear and complete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Ask for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description of topic.</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Described topic, poor description or rushed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Poor description of topic, missing components</a:t>
                      </a:r>
                      <a:endParaRPr lang="en-US" sz="1100" baseline="0" dirty="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Everyone participated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All members speak or explain examples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two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Only one member speaks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Only one member speaks. Obvious lack of participation in group</a:t>
                      </a:r>
                      <a:endParaRPr lang="en-US" sz="1100" baseline="0" dirty="0">
                        <a:effectLst/>
                        <a:latin typeface="Calibri"/>
                        <a:ea typeface="Calibri"/>
                        <a:cs typeface="Times New Roman"/>
                      </a:endParaRPr>
                    </a:p>
                  </a:txBody>
                  <a:tcPr marL="34256" marR="34256" marT="0" marB="0"/>
                </a:tc>
              </a:tr>
            </a:tbl>
          </a:graphicData>
        </a:graphic>
      </p:graphicFrame>
    </p:spTree>
    <p:extLst>
      <p:ext uri="{BB962C8B-B14F-4D97-AF65-F5344CB8AC3E}">
        <p14:creationId xmlns:p14="http://schemas.microsoft.com/office/powerpoint/2010/main" val="1977773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dirty="0"/>
              <a:t>Cardiovascular </a:t>
            </a:r>
            <a:r>
              <a:rPr lang="en" dirty="0" smtClean="0"/>
              <a:t>System (Take notes p. 39/41NB) </a:t>
            </a:r>
            <a:endParaRPr lang="en" dirty="0"/>
          </a:p>
        </p:txBody>
      </p:sp>
      <p:sp>
        <p:nvSpPr>
          <p:cNvPr id="37" name="Shape 37"/>
          <p:cNvSpPr txBox="1">
            <a:spLocks noGrp="1"/>
          </p:cNvSpPr>
          <p:nvPr>
            <p:ph type="body" idx="1"/>
          </p:nvPr>
        </p:nvSpPr>
        <p:spPr>
          <a:xfrm>
            <a:off x="609600" y="1197100"/>
            <a:ext cx="10972800" cy="5370800"/>
          </a:xfrm>
          <a:prstGeom prst="rect">
            <a:avLst/>
          </a:prstGeom>
        </p:spPr>
        <p:txBody>
          <a:bodyPr vert="horz" lIns="121900" tIns="121900" rIns="121900" bIns="121900" rtlCol="0" anchor="t" anchorCtr="0">
            <a:noAutofit/>
          </a:bodyPr>
          <a:lstStyle/>
          <a:p>
            <a:pPr marL="609585" indent="-304792">
              <a:buSzPct val="100000"/>
            </a:pPr>
            <a:r>
              <a:rPr lang="en" sz="3200" dirty="0"/>
              <a:t>Function: permits blood to circulate and </a:t>
            </a:r>
            <a:r>
              <a:rPr lang="en" sz="3200" b="1" u="sng" dirty="0" smtClean="0"/>
              <a:t>transports</a:t>
            </a:r>
            <a:r>
              <a:rPr lang="en" sz="3200" dirty="0" smtClean="0"/>
              <a:t> </a:t>
            </a:r>
            <a:r>
              <a:rPr lang="en" sz="3200" dirty="0"/>
              <a:t>gases (O</a:t>
            </a:r>
            <a:r>
              <a:rPr lang="en" sz="3200" baseline="-25000" dirty="0"/>
              <a:t>2</a:t>
            </a:r>
            <a:r>
              <a:rPr lang="en" sz="3200" dirty="0"/>
              <a:t>, </a:t>
            </a:r>
            <a:r>
              <a:rPr lang="en" sz="3200" dirty="0" smtClean="0"/>
              <a:t>CO</a:t>
            </a:r>
            <a:r>
              <a:rPr lang="en" sz="3200" baseline="-25000" dirty="0" smtClean="0"/>
              <a:t>2</a:t>
            </a:r>
            <a:r>
              <a:rPr lang="en" sz="3200" dirty="0" smtClean="0"/>
              <a:t>), waste, and </a:t>
            </a:r>
            <a:r>
              <a:rPr lang="en" sz="3200" dirty="0">
                <a:solidFill>
                  <a:schemeClr val="dk1"/>
                </a:solidFill>
              </a:rPr>
              <a:t>nutrients </a:t>
            </a:r>
            <a:r>
              <a:rPr lang="en" sz="3200" dirty="0"/>
              <a:t>to and from cells in the body; </a:t>
            </a:r>
            <a:r>
              <a:rPr lang="en" sz="3200" dirty="0" smtClean="0"/>
              <a:t>provides </a:t>
            </a:r>
            <a:r>
              <a:rPr lang="en" sz="3200" dirty="0"/>
              <a:t>nourishment; </a:t>
            </a:r>
            <a:r>
              <a:rPr lang="en" sz="3200" dirty="0" smtClean="0"/>
              <a:t>helps </a:t>
            </a:r>
            <a:r>
              <a:rPr lang="en" sz="3200" dirty="0"/>
              <a:t>in fighting diseases, stabilizes temp and pH</a:t>
            </a:r>
          </a:p>
          <a:p>
            <a:pPr marL="609585" indent="-304792">
              <a:buSzPct val="100000"/>
            </a:pPr>
            <a:r>
              <a:rPr lang="en" sz="3200" dirty="0"/>
              <a:t>Organs: endothelium, arteries, heart</a:t>
            </a:r>
          </a:p>
        </p:txBody>
      </p:sp>
      <p:pic>
        <p:nvPicPr>
          <p:cNvPr id="2" name="Picture 1"/>
          <p:cNvPicPr>
            <a:picLocks noChangeAspect="1"/>
          </p:cNvPicPr>
          <p:nvPr/>
        </p:nvPicPr>
        <p:blipFill>
          <a:blip r:embed="rId3"/>
          <a:stretch>
            <a:fillRect/>
          </a:stretch>
        </p:blipFill>
        <p:spPr>
          <a:xfrm>
            <a:off x="3409599" y="3642351"/>
            <a:ext cx="3139086" cy="3215649"/>
          </a:xfrm>
          <a:prstGeom prst="rect">
            <a:avLst/>
          </a:prstGeom>
        </p:spPr>
      </p:pic>
      <p:pic>
        <p:nvPicPr>
          <p:cNvPr id="3" name="Picture 2"/>
          <p:cNvPicPr>
            <a:picLocks noChangeAspect="1"/>
          </p:cNvPicPr>
          <p:nvPr/>
        </p:nvPicPr>
        <p:blipFill>
          <a:blip r:embed="rId4"/>
          <a:stretch>
            <a:fillRect/>
          </a:stretch>
        </p:blipFill>
        <p:spPr>
          <a:xfrm>
            <a:off x="7477432" y="2997085"/>
            <a:ext cx="4691997" cy="3861184"/>
          </a:xfrm>
          <a:prstGeom prst="rect">
            <a:avLst/>
          </a:prstGeom>
        </p:spPr>
      </p:pic>
      <p:pic>
        <p:nvPicPr>
          <p:cNvPr id="4" name="Picture 3"/>
          <p:cNvPicPr>
            <a:picLocks noChangeAspect="1"/>
          </p:cNvPicPr>
          <p:nvPr/>
        </p:nvPicPr>
        <p:blipFill>
          <a:blip r:embed="rId5"/>
          <a:stretch>
            <a:fillRect/>
          </a:stretch>
        </p:blipFill>
        <p:spPr>
          <a:xfrm>
            <a:off x="2519" y="3642351"/>
            <a:ext cx="3182388" cy="2493480"/>
          </a:xfrm>
          <a:prstGeom prst="rect">
            <a:avLst/>
          </a:prstGeom>
        </p:spPr>
      </p:pic>
    </p:spTree>
    <p:extLst>
      <p:ext uri="{BB962C8B-B14F-4D97-AF65-F5344CB8AC3E}">
        <p14:creationId xmlns:p14="http://schemas.microsoft.com/office/powerpoint/2010/main" val="232309465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43" name="Shape 43"/>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44" name="Shape 44"/>
          <p:cNvPicPr preferRelativeResize="0"/>
          <p:nvPr/>
        </p:nvPicPr>
        <p:blipFill>
          <a:blip r:embed="rId3">
            <a:alphaModFix/>
          </a:blip>
          <a:stretch>
            <a:fillRect/>
          </a:stretch>
        </p:blipFill>
        <p:spPr>
          <a:xfrm>
            <a:off x="796167" y="394467"/>
            <a:ext cx="3750199" cy="3840199"/>
          </a:xfrm>
          <a:prstGeom prst="rect">
            <a:avLst/>
          </a:prstGeom>
          <a:noFill/>
          <a:ln>
            <a:noFill/>
          </a:ln>
        </p:spPr>
      </p:pic>
      <p:pic>
        <p:nvPicPr>
          <p:cNvPr id="45" name="Shape 45"/>
          <p:cNvPicPr preferRelativeResize="0"/>
          <p:nvPr/>
        </p:nvPicPr>
        <p:blipFill>
          <a:blip r:embed="rId4">
            <a:alphaModFix/>
          </a:blip>
          <a:stretch>
            <a:fillRect/>
          </a:stretch>
        </p:blipFill>
        <p:spPr>
          <a:xfrm>
            <a:off x="4546367" y="394468"/>
            <a:ext cx="4789200" cy="3942833"/>
          </a:xfrm>
          <a:prstGeom prst="rect">
            <a:avLst/>
          </a:prstGeom>
          <a:noFill/>
          <a:ln>
            <a:noFill/>
          </a:ln>
        </p:spPr>
      </p:pic>
      <p:pic>
        <p:nvPicPr>
          <p:cNvPr id="46" name="Shape 46"/>
          <p:cNvPicPr preferRelativeResize="0"/>
          <p:nvPr/>
        </p:nvPicPr>
        <p:blipFill>
          <a:blip r:embed="rId5">
            <a:alphaModFix/>
          </a:blip>
          <a:stretch>
            <a:fillRect/>
          </a:stretch>
        </p:blipFill>
        <p:spPr>
          <a:xfrm>
            <a:off x="3442967" y="4234660"/>
            <a:ext cx="3185100" cy="2494467"/>
          </a:xfrm>
          <a:prstGeom prst="rect">
            <a:avLst/>
          </a:prstGeom>
          <a:noFill/>
          <a:ln>
            <a:noFill/>
          </a:ln>
        </p:spPr>
      </p:pic>
    </p:spTree>
    <p:extLst>
      <p:ext uri="{BB962C8B-B14F-4D97-AF65-F5344CB8AC3E}">
        <p14:creationId xmlns:p14="http://schemas.microsoft.com/office/powerpoint/2010/main" val="4184442158"/>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0" y="0"/>
            <a:ext cx="2979174" cy="1143200"/>
          </a:xfrm>
          <a:prstGeom prst="rect">
            <a:avLst/>
          </a:prstGeom>
        </p:spPr>
        <p:txBody>
          <a:bodyPr vert="horz" lIns="121900" tIns="121900" rIns="121900" bIns="121900" rtlCol="0" anchor="b" anchorCtr="0">
            <a:noAutofit/>
          </a:bodyPr>
          <a:lstStyle/>
          <a:p>
            <a:r>
              <a:rPr lang="en" dirty="0"/>
              <a:t>Respiratory </a:t>
            </a:r>
          </a:p>
        </p:txBody>
      </p:sp>
      <p:sp>
        <p:nvSpPr>
          <p:cNvPr id="52" name="Shape 52"/>
          <p:cNvSpPr txBox="1">
            <a:spLocks noGrp="1"/>
          </p:cNvSpPr>
          <p:nvPr>
            <p:ph type="body" idx="1"/>
          </p:nvPr>
        </p:nvSpPr>
        <p:spPr>
          <a:xfrm>
            <a:off x="2816942" y="114054"/>
            <a:ext cx="9375058" cy="4967599"/>
          </a:xfrm>
          <a:prstGeom prst="rect">
            <a:avLst/>
          </a:prstGeom>
        </p:spPr>
        <p:txBody>
          <a:bodyPr vert="horz" lIns="121900" tIns="121900" rIns="121900" bIns="121900" rtlCol="0" anchor="t" anchorCtr="0">
            <a:noAutofit/>
          </a:bodyPr>
          <a:lstStyle/>
          <a:p>
            <a:pPr marL="609585" indent="-507987">
              <a:buSzPct val="100000"/>
              <a:buChar char="●"/>
            </a:pPr>
            <a:r>
              <a:rPr lang="en" sz="3200" dirty="0"/>
              <a:t>Function: warms, </a:t>
            </a:r>
            <a:r>
              <a:rPr lang="en" sz="3200" dirty="0" smtClean="0"/>
              <a:t>moistens, &amp; purifies </a:t>
            </a:r>
            <a:r>
              <a:rPr lang="en" sz="3200" dirty="0"/>
              <a:t>air; inhaling and exhaling </a:t>
            </a:r>
            <a:r>
              <a:rPr lang="en" sz="3200" dirty="0" smtClean="0"/>
              <a:t>gases; helps body maintain stable pH by exhaling excess CO</a:t>
            </a:r>
            <a:r>
              <a:rPr lang="en" sz="3200" baseline="-25000" dirty="0" smtClean="0"/>
              <a:t>2, </a:t>
            </a:r>
            <a:r>
              <a:rPr lang="en" sz="3200" dirty="0" smtClean="0"/>
              <a:t>alveoli is where it is exchanged</a:t>
            </a:r>
            <a:endParaRPr lang="en" sz="3200" dirty="0"/>
          </a:p>
          <a:p>
            <a:pPr marL="609585" indent="-507987">
              <a:buSzPct val="100000"/>
              <a:buChar char="●"/>
            </a:pPr>
            <a:r>
              <a:rPr lang="en" sz="3200" dirty="0"/>
              <a:t>Organs: trachea, bronchi, </a:t>
            </a:r>
            <a:r>
              <a:rPr lang="en" sz="3200" dirty="0" smtClean="0"/>
              <a:t>lungs, nose</a:t>
            </a:r>
            <a:endParaRPr lang="en" sz="3200" dirty="0"/>
          </a:p>
          <a:p>
            <a:pPr>
              <a:buNone/>
            </a:pPr>
            <a:endParaRPr sz="3200" dirty="0"/>
          </a:p>
        </p:txBody>
      </p:sp>
      <p:pic>
        <p:nvPicPr>
          <p:cNvPr id="2" name="Picture 1"/>
          <p:cNvPicPr>
            <a:picLocks noChangeAspect="1"/>
          </p:cNvPicPr>
          <p:nvPr/>
        </p:nvPicPr>
        <p:blipFill>
          <a:blip r:embed="rId3"/>
          <a:stretch>
            <a:fillRect/>
          </a:stretch>
        </p:blipFill>
        <p:spPr>
          <a:xfrm>
            <a:off x="0" y="2597853"/>
            <a:ext cx="6327512" cy="4260147"/>
          </a:xfrm>
          <a:prstGeom prst="rect">
            <a:avLst/>
          </a:prstGeom>
        </p:spPr>
      </p:pic>
    </p:spTree>
    <p:extLst>
      <p:ext uri="{BB962C8B-B14F-4D97-AF65-F5344CB8AC3E}">
        <p14:creationId xmlns:p14="http://schemas.microsoft.com/office/powerpoint/2010/main" val="261727589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58" name="Shape 58"/>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59" name="Shape 59"/>
          <p:cNvPicPr preferRelativeResize="0"/>
          <p:nvPr/>
        </p:nvPicPr>
        <p:blipFill>
          <a:blip r:embed="rId3">
            <a:alphaModFix/>
          </a:blip>
          <a:stretch>
            <a:fillRect/>
          </a:stretch>
        </p:blipFill>
        <p:spPr>
          <a:xfrm>
            <a:off x="1180001" y="274634"/>
            <a:ext cx="4381865" cy="4381865"/>
          </a:xfrm>
          <a:prstGeom prst="rect">
            <a:avLst/>
          </a:prstGeom>
          <a:noFill/>
          <a:ln>
            <a:noFill/>
          </a:ln>
        </p:spPr>
      </p:pic>
      <p:pic>
        <p:nvPicPr>
          <p:cNvPr id="60" name="Shape 60"/>
          <p:cNvPicPr preferRelativeResize="0"/>
          <p:nvPr/>
        </p:nvPicPr>
        <p:blipFill>
          <a:blip r:embed="rId4">
            <a:alphaModFix/>
          </a:blip>
          <a:stretch>
            <a:fillRect/>
          </a:stretch>
        </p:blipFill>
        <p:spPr>
          <a:xfrm>
            <a:off x="6655700" y="274634"/>
            <a:ext cx="4064000" cy="4381865"/>
          </a:xfrm>
          <a:prstGeom prst="rect">
            <a:avLst/>
          </a:prstGeom>
          <a:noFill/>
          <a:ln>
            <a:noFill/>
          </a:ln>
        </p:spPr>
      </p:pic>
      <p:pic>
        <p:nvPicPr>
          <p:cNvPr id="61" name="Shape 61"/>
          <p:cNvPicPr preferRelativeResize="0"/>
          <p:nvPr/>
        </p:nvPicPr>
        <p:blipFill>
          <a:blip r:embed="rId5">
            <a:alphaModFix/>
          </a:blip>
          <a:stretch>
            <a:fillRect/>
          </a:stretch>
        </p:blipFill>
        <p:spPr>
          <a:xfrm>
            <a:off x="4315359" y="4656485"/>
            <a:ext cx="4064000" cy="2035415"/>
          </a:xfrm>
          <a:prstGeom prst="rect">
            <a:avLst/>
          </a:prstGeom>
          <a:noFill/>
          <a:ln>
            <a:noFill/>
          </a:ln>
        </p:spPr>
      </p:pic>
    </p:spTree>
    <p:extLst>
      <p:ext uri="{BB962C8B-B14F-4D97-AF65-F5344CB8AC3E}">
        <p14:creationId xmlns:p14="http://schemas.microsoft.com/office/powerpoint/2010/main" val="10259832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0" y="0"/>
            <a:ext cx="2222090" cy="1143200"/>
          </a:xfrm>
          <a:prstGeom prst="rect">
            <a:avLst/>
          </a:prstGeom>
        </p:spPr>
        <p:txBody>
          <a:bodyPr vert="horz" lIns="121900" tIns="121900" rIns="121900" bIns="121900" rtlCol="0" anchor="b" anchorCtr="0">
            <a:noAutofit/>
          </a:bodyPr>
          <a:lstStyle/>
          <a:p>
            <a:r>
              <a:rPr lang="en" dirty="0"/>
              <a:t>Nervous</a:t>
            </a:r>
          </a:p>
        </p:txBody>
      </p:sp>
      <p:sp>
        <p:nvSpPr>
          <p:cNvPr id="67" name="Shape 67"/>
          <p:cNvSpPr txBox="1">
            <a:spLocks noGrp="1"/>
          </p:cNvSpPr>
          <p:nvPr>
            <p:ph type="body" idx="1"/>
          </p:nvPr>
        </p:nvSpPr>
        <p:spPr>
          <a:xfrm>
            <a:off x="2831690" y="0"/>
            <a:ext cx="9360310" cy="4967599"/>
          </a:xfrm>
          <a:prstGeom prst="rect">
            <a:avLst/>
          </a:prstGeom>
        </p:spPr>
        <p:txBody>
          <a:bodyPr vert="horz" lIns="121900" tIns="121900" rIns="121900" bIns="121900" rtlCol="0" anchor="t" anchorCtr="0">
            <a:noAutofit/>
          </a:bodyPr>
          <a:lstStyle/>
          <a:p>
            <a:pPr marL="609585" indent="-507987">
              <a:buSzPct val="100000"/>
              <a:buChar char="●"/>
            </a:pPr>
            <a:r>
              <a:rPr lang="en" sz="3200" dirty="0"/>
              <a:t>Function: responsible for </a:t>
            </a:r>
            <a:r>
              <a:rPr lang="en" sz="3200" dirty="0" smtClean="0"/>
              <a:t>voluntary and involuntary control </a:t>
            </a:r>
            <a:r>
              <a:rPr lang="en" sz="3200" dirty="0"/>
              <a:t>of the body and communication of all its parts</a:t>
            </a:r>
          </a:p>
          <a:p>
            <a:pPr marL="609585" indent="-507987">
              <a:buSzPct val="100000"/>
              <a:buChar char="●"/>
            </a:pPr>
            <a:r>
              <a:rPr lang="en" sz="3200" dirty="0"/>
              <a:t>Organs: brain, spinal cord, sensory nerves  </a:t>
            </a:r>
          </a:p>
        </p:txBody>
      </p:sp>
      <p:pic>
        <p:nvPicPr>
          <p:cNvPr id="2" name="Picture 1"/>
          <p:cNvPicPr>
            <a:picLocks noChangeAspect="1"/>
          </p:cNvPicPr>
          <p:nvPr/>
        </p:nvPicPr>
        <p:blipFill>
          <a:blip r:embed="rId3"/>
          <a:stretch>
            <a:fillRect/>
          </a:stretch>
        </p:blipFill>
        <p:spPr>
          <a:xfrm>
            <a:off x="0" y="1920445"/>
            <a:ext cx="3746090" cy="4937555"/>
          </a:xfrm>
          <a:prstGeom prst="rect">
            <a:avLst/>
          </a:prstGeom>
        </p:spPr>
      </p:pic>
      <p:pic>
        <p:nvPicPr>
          <p:cNvPr id="3" name="Picture 2"/>
          <p:cNvPicPr>
            <a:picLocks noChangeAspect="1"/>
          </p:cNvPicPr>
          <p:nvPr/>
        </p:nvPicPr>
        <p:blipFill>
          <a:blip r:embed="rId4"/>
          <a:stretch>
            <a:fillRect/>
          </a:stretch>
        </p:blipFill>
        <p:spPr>
          <a:xfrm>
            <a:off x="9129252" y="1964822"/>
            <a:ext cx="3062748" cy="4893178"/>
          </a:xfrm>
          <a:prstGeom prst="rect">
            <a:avLst/>
          </a:prstGeom>
        </p:spPr>
      </p:pic>
    </p:spTree>
    <p:extLst>
      <p:ext uri="{BB962C8B-B14F-4D97-AF65-F5344CB8AC3E}">
        <p14:creationId xmlns:p14="http://schemas.microsoft.com/office/powerpoint/2010/main" val="2566878460"/>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73" name="Shape 73"/>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74" name="Shape 74"/>
          <p:cNvPicPr preferRelativeResize="0"/>
          <p:nvPr/>
        </p:nvPicPr>
        <p:blipFill>
          <a:blip r:embed="rId3">
            <a:alphaModFix/>
          </a:blip>
          <a:stretch>
            <a:fillRect/>
          </a:stretch>
        </p:blipFill>
        <p:spPr>
          <a:xfrm>
            <a:off x="991333" y="487200"/>
            <a:ext cx="4389631" cy="5788531"/>
          </a:xfrm>
          <a:prstGeom prst="rect">
            <a:avLst/>
          </a:prstGeom>
          <a:noFill/>
          <a:ln>
            <a:noFill/>
          </a:ln>
        </p:spPr>
      </p:pic>
      <p:pic>
        <p:nvPicPr>
          <p:cNvPr id="75" name="Shape 75"/>
          <p:cNvPicPr preferRelativeResize="0"/>
          <p:nvPr/>
        </p:nvPicPr>
        <p:blipFill>
          <a:blip r:embed="rId4">
            <a:alphaModFix/>
          </a:blip>
          <a:stretch>
            <a:fillRect/>
          </a:stretch>
        </p:blipFill>
        <p:spPr>
          <a:xfrm>
            <a:off x="6761408" y="487201"/>
            <a:ext cx="3617857" cy="5788535"/>
          </a:xfrm>
          <a:prstGeom prst="rect">
            <a:avLst/>
          </a:prstGeom>
          <a:noFill/>
          <a:ln>
            <a:noFill/>
          </a:ln>
        </p:spPr>
      </p:pic>
    </p:spTree>
    <p:extLst>
      <p:ext uri="{BB962C8B-B14F-4D97-AF65-F5344CB8AC3E}">
        <p14:creationId xmlns:p14="http://schemas.microsoft.com/office/powerpoint/2010/main" val="3637612395"/>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09600" y="274637"/>
            <a:ext cx="2251587" cy="1143200"/>
          </a:xfrm>
          <a:prstGeom prst="rect">
            <a:avLst/>
          </a:prstGeom>
        </p:spPr>
        <p:txBody>
          <a:bodyPr vert="horz" lIns="121900" tIns="121900" rIns="121900" bIns="121900" rtlCol="0" anchor="b" anchorCtr="0">
            <a:noAutofit/>
          </a:bodyPr>
          <a:lstStyle/>
          <a:p>
            <a:r>
              <a:rPr lang="en" dirty="0"/>
              <a:t>Skeletal </a:t>
            </a:r>
          </a:p>
        </p:txBody>
      </p:sp>
      <p:sp>
        <p:nvSpPr>
          <p:cNvPr id="81" name="Shape 81"/>
          <p:cNvSpPr txBox="1">
            <a:spLocks noGrp="1"/>
          </p:cNvSpPr>
          <p:nvPr>
            <p:ph type="body" idx="1"/>
          </p:nvPr>
        </p:nvSpPr>
        <p:spPr>
          <a:xfrm>
            <a:off x="2718618" y="98472"/>
            <a:ext cx="9463548" cy="4967599"/>
          </a:xfrm>
          <a:prstGeom prst="rect">
            <a:avLst/>
          </a:prstGeom>
        </p:spPr>
        <p:txBody>
          <a:bodyPr vert="horz" lIns="121900" tIns="121900" rIns="121900" bIns="121900" rtlCol="0" anchor="t" anchorCtr="0">
            <a:noAutofit/>
          </a:bodyPr>
          <a:lstStyle/>
          <a:p>
            <a:pPr marL="609585" indent="-304792">
              <a:buSzPct val="100000"/>
            </a:pPr>
            <a:r>
              <a:rPr lang="en" sz="3200" dirty="0"/>
              <a:t>Function: support, movement, protection, blood </a:t>
            </a:r>
            <a:r>
              <a:rPr lang="en" sz="3200" dirty="0" smtClean="0"/>
              <a:t>cell and immune cell </a:t>
            </a:r>
            <a:r>
              <a:rPr lang="en" sz="3200" dirty="0"/>
              <a:t>production, calcium storage, endocrine </a:t>
            </a:r>
            <a:r>
              <a:rPr lang="en" sz="3200" dirty="0" smtClean="0"/>
              <a:t>regulation.</a:t>
            </a:r>
            <a:endParaRPr lang="en" sz="3200" dirty="0"/>
          </a:p>
          <a:p>
            <a:pPr marL="609585" indent="-304792">
              <a:buSzPct val="100000"/>
            </a:pPr>
            <a:r>
              <a:rPr lang="en" sz="3200" dirty="0"/>
              <a:t>Organs: bones, ligaments, tendons, cartilage </a:t>
            </a:r>
          </a:p>
        </p:txBody>
      </p:sp>
      <p:pic>
        <p:nvPicPr>
          <p:cNvPr id="2" name="Picture 1"/>
          <p:cNvPicPr>
            <a:picLocks noChangeAspect="1"/>
          </p:cNvPicPr>
          <p:nvPr/>
        </p:nvPicPr>
        <p:blipFill>
          <a:blip r:embed="rId3"/>
          <a:stretch>
            <a:fillRect/>
          </a:stretch>
        </p:blipFill>
        <p:spPr>
          <a:xfrm>
            <a:off x="462903" y="3163954"/>
            <a:ext cx="4511431" cy="3804234"/>
          </a:xfrm>
          <a:prstGeom prst="rect">
            <a:avLst/>
          </a:prstGeom>
        </p:spPr>
      </p:pic>
      <p:pic>
        <p:nvPicPr>
          <p:cNvPr id="3" name="Picture 2"/>
          <p:cNvPicPr>
            <a:picLocks noChangeAspect="1"/>
          </p:cNvPicPr>
          <p:nvPr/>
        </p:nvPicPr>
        <p:blipFill>
          <a:blip r:embed="rId4"/>
          <a:stretch>
            <a:fillRect/>
          </a:stretch>
        </p:blipFill>
        <p:spPr>
          <a:xfrm>
            <a:off x="6072576" y="2897265"/>
            <a:ext cx="2755631" cy="2420322"/>
          </a:xfrm>
          <a:prstGeom prst="rect">
            <a:avLst/>
          </a:prstGeom>
        </p:spPr>
      </p:pic>
      <p:pic>
        <p:nvPicPr>
          <p:cNvPr id="4" name="Picture 3"/>
          <p:cNvPicPr>
            <a:picLocks noChangeAspect="1"/>
          </p:cNvPicPr>
          <p:nvPr/>
        </p:nvPicPr>
        <p:blipFill>
          <a:blip r:embed="rId5"/>
          <a:stretch>
            <a:fillRect/>
          </a:stretch>
        </p:blipFill>
        <p:spPr>
          <a:xfrm>
            <a:off x="9473381" y="1896280"/>
            <a:ext cx="2718619" cy="4961720"/>
          </a:xfrm>
          <a:prstGeom prst="rect">
            <a:avLst/>
          </a:prstGeom>
        </p:spPr>
      </p:pic>
    </p:spTree>
    <p:extLst>
      <p:ext uri="{BB962C8B-B14F-4D97-AF65-F5344CB8AC3E}">
        <p14:creationId xmlns:p14="http://schemas.microsoft.com/office/powerpoint/2010/main" val="347101321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dirty="0"/>
          </a:p>
        </p:txBody>
      </p:sp>
      <p:sp>
        <p:nvSpPr>
          <p:cNvPr id="87" name="Shape 87"/>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dirty="0"/>
          </a:p>
        </p:txBody>
      </p:sp>
      <p:pic>
        <p:nvPicPr>
          <p:cNvPr id="88" name="Shape 88"/>
          <p:cNvPicPr preferRelativeResize="0"/>
          <p:nvPr/>
        </p:nvPicPr>
        <p:blipFill>
          <a:blip r:embed="rId3">
            <a:alphaModFix/>
          </a:blip>
          <a:stretch>
            <a:fillRect/>
          </a:stretch>
        </p:blipFill>
        <p:spPr>
          <a:xfrm>
            <a:off x="1286932" y="274634"/>
            <a:ext cx="4512499" cy="3801233"/>
          </a:xfrm>
          <a:prstGeom prst="rect">
            <a:avLst/>
          </a:prstGeom>
          <a:noFill/>
          <a:ln>
            <a:noFill/>
          </a:ln>
        </p:spPr>
      </p:pic>
      <p:pic>
        <p:nvPicPr>
          <p:cNvPr id="89" name="Shape 89"/>
          <p:cNvPicPr preferRelativeResize="0"/>
          <p:nvPr/>
        </p:nvPicPr>
        <p:blipFill>
          <a:blip r:embed="rId4">
            <a:alphaModFix/>
          </a:blip>
          <a:stretch>
            <a:fillRect/>
          </a:stretch>
        </p:blipFill>
        <p:spPr>
          <a:xfrm>
            <a:off x="7022275" y="282417"/>
            <a:ext cx="3450424" cy="6293167"/>
          </a:xfrm>
          <a:prstGeom prst="rect">
            <a:avLst/>
          </a:prstGeom>
          <a:noFill/>
          <a:ln>
            <a:noFill/>
          </a:ln>
        </p:spPr>
      </p:pic>
      <p:pic>
        <p:nvPicPr>
          <p:cNvPr id="90" name="Shape 90"/>
          <p:cNvPicPr preferRelativeResize="0"/>
          <p:nvPr/>
        </p:nvPicPr>
        <p:blipFill>
          <a:blip r:embed="rId5">
            <a:alphaModFix/>
          </a:blip>
          <a:stretch>
            <a:fillRect/>
          </a:stretch>
        </p:blipFill>
        <p:spPr>
          <a:xfrm>
            <a:off x="2242434" y="4075867"/>
            <a:ext cx="2754865" cy="2420933"/>
          </a:xfrm>
          <a:prstGeom prst="rect">
            <a:avLst/>
          </a:prstGeom>
          <a:noFill/>
          <a:ln>
            <a:noFill/>
          </a:ln>
        </p:spPr>
      </p:pic>
    </p:spTree>
    <p:extLst>
      <p:ext uri="{BB962C8B-B14F-4D97-AF65-F5344CB8AC3E}">
        <p14:creationId xmlns:p14="http://schemas.microsoft.com/office/powerpoint/2010/main" val="1699133187"/>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Biology Website</a:t>
            </a:r>
            <a:endParaRPr lang="en-US" dirty="0"/>
          </a:p>
        </p:txBody>
      </p:sp>
      <p:sp>
        <p:nvSpPr>
          <p:cNvPr id="3" name="Content Placeholder 2"/>
          <p:cNvSpPr>
            <a:spLocks noGrp="1"/>
          </p:cNvSpPr>
          <p:nvPr>
            <p:ph idx="1"/>
          </p:nvPr>
        </p:nvSpPr>
        <p:spPr/>
        <p:txBody>
          <a:bodyPr/>
          <a:lstStyle/>
          <a:p>
            <a:pPr marL="0" indent="0">
              <a:buNone/>
            </a:pPr>
            <a:r>
              <a:rPr lang="en-US" dirty="0" smtClean="0"/>
              <a:t>Start working on Scientific Method </a:t>
            </a:r>
          </a:p>
          <a:p>
            <a:r>
              <a:rPr lang="en-US" dirty="0" smtClean="0"/>
              <a:t>Control vs. Variable</a:t>
            </a:r>
          </a:p>
          <a:p>
            <a:r>
              <a:rPr lang="en-US" dirty="0" smtClean="0"/>
              <a:t>Hypothesis</a:t>
            </a:r>
          </a:p>
          <a:p>
            <a:r>
              <a:rPr lang="en-US" dirty="0" smtClean="0"/>
              <a:t>Data:  Dependent Variable vs. Independent Variable</a:t>
            </a:r>
          </a:p>
        </p:txBody>
      </p:sp>
    </p:spTree>
    <p:extLst>
      <p:ext uri="{BB962C8B-B14F-4D97-AF65-F5344CB8AC3E}">
        <p14:creationId xmlns:p14="http://schemas.microsoft.com/office/powerpoint/2010/main" val="3335273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Endocrine</a:t>
            </a:r>
          </a:p>
        </p:txBody>
      </p:sp>
      <p:sp>
        <p:nvSpPr>
          <p:cNvPr id="96" name="Shape 96"/>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marL="609585" indent="-304792">
              <a:buSzPct val="100000"/>
            </a:pPr>
            <a:r>
              <a:rPr lang="en" sz="3200" dirty="0"/>
              <a:t>Functions: produce and secrete hormones that </a:t>
            </a:r>
            <a:r>
              <a:rPr lang="en" sz="3200" dirty="0" smtClean="0"/>
              <a:t>regulate growth, metabolism, reproduction, sleep, and mood.</a:t>
            </a:r>
            <a:endParaRPr lang="en" sz="3200" dirty="0"/>
          </a:p>
          <a:p>
            <a:pPr marL="609585" indent="-304792">
              <a:buSzPct val="100000"/>
            </a:pPr>
            <a:r>
              <a:rPr lang="en" sz="3200" dirty="0"/>
              <a:t>Organs: pituitary, thyroid, parathyroids, adrenals </a:t>
            </a:r>
          </a:p>
          <a:p>
            <a:pPr>
              <a:buNone/>
            </a:pPr>
            <a:endParaRPr sz="3200" dirty="0"/>
          </a:p>
        </p:txBody>
      </p:sp>
    </p:spTree>
    <p:extLst>
      <p:ext uri="{BB962C8B-B14F-4D97-AF65-F5344CB8AC3E}">
        <p14:creationId xmlns:p14="http://schemas.microsoft.com/office/powerpoint/2010/main" val="167362175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02" name="Shape 102"/>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03" name="Shape 103"/>
          <p:cNvPicPr preferRelativeResize="0"/>
          <p:nvPr/>
        </p:nvPicPr>
        <p:blipFill>
          <a:blip r:embed="rId3">
            <a:alphaModFix/>
          </a:blip>
          <a:stretch>
            <a:fillRect/>
          </a:stretch>
        </p:blipFill>
        <p:spPr>
          <a:xfrm>
            <a:off x="1084933" y="274634"/>
            <a:ext cx="4809065" cy="3773199"/>
          </a:xfrm>
          <a:prstGeom prst="rect">
            <a:avLst/>
          </a:prstGeom>
          <a:noFill/>
          <a:ln>
            <a:noFill/>
          </a:ln>
        </p:spPr>
      </p:pic>
      <p:pic>
        <p:nvPicPr>
          <p:cNvPr id="104" name="Shape 104"/>
          <p:cNvPicPr preferRelativeResize="0"/>
          <p:nvPr/>
        </p:nvPicPr>
        <p:blipFill>
          <a:blip r:embed="rId4">
            <a:alphaModFix/>
          </a:blip>
          <a:stretch>
            <a:fillRect/>
          </a:stretch>
        </p:blipFill>
        <p:spPr>
          <a:xfrm>
            <a:off x="6396600" y="274631"/>
            <a:ext cx="4971899" cy="5933133"/>
          </a:xfrm>
          <a:prstGeom prst="rect">
            <a:avLst/>
          </a:prstGeom>
          <a:noFill/>
          <a:ln>
            <a:noFill/>
          </a:ln>
        </p:spPr>
      </p:pic>
      <p:pic>
        <p:nvPicPr>
          <p:cNvPr id="105" name="Shape 105"/>
          <p:cNvPicPr preferRelativeResize="0"/>
          <p:nvPr/>
        </p:nvPicPr>
        <p:blipFill>
          <a:blip r:embed="rId5">
            <a:alphaModFix/>
          </a:blip>
          <a:stretch>
            <a:fillRect/>
          </a:stretch>
        </p:blipFill>
        <p:spPr>
          <a:xfrm>
            <a:off x="2138968" y="4181500"/>
            <a:ext cx="3040099" cy="2274832"/>
          </a:xfrm>
          <a:prstGeom prst="rect">
            <a:avLst/>
          </a:prstGeom>
          <a:noFill/>
          <a:ln>
            <a:noFill/>
          </a:ln>
        </p:spPr>
      </p:pic>
    </p:spTree>
    <p:extLst>
      <p:ext uri="{BB962C8B-B14F-4D97-AF65-F5344CB8AC3E}">
        <p14:creationId xmlns:p14="http://schemas.microsoft.com/office/powerpoint/2010/main" val="2840002309"/>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Digestive</a:t>
            </a:r>
          </a:p>
        </p:txBody>
      </p:sp>
      <p:sp>
        <p:nvSpPr>
          <p:cNvPr id="111" name="Shape 111"/>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r>
              <a:rPr lang="en" dirty="0"/>
              <a:t>Functions: Physical and chemical breakdown of food into molecules that are absorbed; </a:t>
            </a:r>
            <a:r>
              <a:rPr lang="en" dirty="0" smtClean="0"/>
              <a:t>water absorption; eliminates </a:t>
            </a:r>
            <a:r>
              <a:rPr lang="en" dirty="0"/>
              <a:t>waste</a:t>
            </a:r>
          </a:p>
          <a:p>
            <a:pPr>
              <a:buNone/>
            </a:pPr>
            <a:r>
              <a:rPr lang="en" dirty="0"/>
              <a:t>Organs: mouth, stomach, intestines, liver</a:t>
            </a:r>
          </a:p>
        </p:txBody>
      </p:sp>
    </p:spTree>
    <p:extLst>
      <p:ext uri="{BB962C8B-B14F-4D97-AF65-F5344CB8AC3E}">
        <p14:creationId xmlns:p14="http://schemas.microsoft.com/office/powerpoint/2010/main" val="4172880938"/>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17" name="Shape 117"/>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18" name="Shape 118"/>
          <p:cNvPicPr preferRelativeResize="0"/>
          <p:nvPr/>
        </p:nvPicPr>
        <p:blipFill>
          <a:blip r:embed="rId3">
            <a:alphaModFix/>
          </a:blip>
          <a:stretch>
            <a:fillRect/>
          </a:stretch>
        </p:blipFill>
        <p:spPr>
          <a:xfrm>
            <a:off x="352633" y="64001"/>
            <a:ext cx="5025332" cy="6648065"/>
          </a:xfrm>
          <a:prstGeom prst="rect">
            <a:avLst/>
          </a:prstGeom>
          <a:noFill/>
          <a:ln>
            <a:noFill/>
          </a:ln>
        </p:spPr>
      </p:pic>
      <p:pic>
        <p:nvPicPr>
          <p:cNvPr id="119" name="Shape 119"/>
          <p:cNvPicPr preferRelativeResize="0"/>
          <p:nvPr/>
        </p:nvPicPr>
        <p:blipFill>
          <a:blip r:embed="rId4">
            <a:alphaModFix/>
          </a:blip>
          <a:stretch>
            <a:fillRect/>
          </a:stretch>
        </p:blipFill>
        <p:spPr>
          <a:xfrm>
            <a:off x="5641334" y="128933"/>
            <a:ext cx="5294895" cy="6858000"/>
          </a:xfrm>
          <a:prstGeom prst="rect">
            <a:avLst/>
          </a:prstGeom>
          <a:noFill/>
          <a:ln>
            <a:noFill/>
          </a:ln>
        </p:spPr>
      </p:pic>
    </p:spTree>
    <p:extLst>
      <p:ext uri="{BB962C8B-B14F-4D97-AF65-F5344CB8AC3E}">
        <p14:creationId xmlns:p14="http://schemas.microsoft.com/office/powerpoint/2010/main" val="45639616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Muscular</a:t>
            </a:r>
          </a:p>
        </p:txBody>
      </p:sp>
      <p:sp>
        <p:nvSpPr>
          <p:cNvPr id="125" name="Shape 125"/>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Clr>
                <a:schemeClr val="dk1"/>
              </a:buClr>
              <a:buSzPct val="36666"/>
              <a:buNone/>
            </a:pPr>
            <a:r>
              <a:rPr lang="en" dirty="0">
                <a:solidFill>
                  <a:schemeClr val="dk1"/>
                </a:solidFill>
              </a:rPr>
              <a:t>Functions</a:t>
            </a:r>
            <a:r>
              <a:rPr lang="en" dirty="0" smtClean="0">
                <a:solidFill>
                  <a:schemeClr val="dk1"/>
                </a:solidFill>
              </a:rPr>
              <a:t>: movement of the human body; parastalsis (muscle contractions on tubular smooth muscle, i.e. the digestive system) </a:t>
            </a:r>
            <a:r>
              <a:rPr lang="en" dirty="0">
                <a:solidFill>
                  <a:schemeClr val="dk1"/>
                </a:solidFill>
              </a:rPr>
              <a:t>thermoregulation; maintain </a:t>
            </a:r>
            <a:r>
              <a:rPr lang="en" dirty="0" smtClean="0">
                <a:solidFill>
                  <a:schemeClr val="dk1"/>
                </a:solidFill>
              </a:rPr>
              <a:t>posture</a:t>
            </a:r>
            <a:endParaRPr lang="en" dirty="0">
              <a:solidFill>
                <a:schemeClr val="dk1"/>
              </a:solidFill>
            </a:endParaRPr>
          </a:p>
          <a:p>
            <a:pPr>
              <a:buClr>
                <a:schemeClr val="dk1"/>
              </a:buClr>
              <a:buSzPct val="36666"/>
              <a:buNone/>
            </a:pPr>
            <a:r>
              <a:rPr lang="en" dirty="0">
                <a:solidFill>
                  <a:schemeClr val="dk1"/>
                </a:solidFill>
              </a:rPr>
              <a:t>Organs: Types - Cardiac, Smooth, Skeletal</a:t>
            </a:r>
          </a:p>
        </p:txBody>
      </p:sp>
    </p:spTree>
    <p:extLst>
      <p:ext uri="{BB962C8B-B14F-4D97-AF65-F5344CB8AC3E}">
        <p14:creationId xmlns:p14="http://schemas.microsoft.com/office/powerpoint/2010/main" val="1904936072"/>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31" name="Shape 131"/>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32" name="Shape 132"/>
          <p:cNvPicPr preferRelativeResize="0"/>
          <p:nvPr/>
        </p:nvPicPr>
        <p:blipFill>
          <a:blip r:embed="rId3">
            <a:alphaModFix/>
          </a:blip>
          <a:stretch>
            <a:fillRect/>
          </a:stretch>
        </p:blipFill>
        <p:spPr>
          <a:xfrm>
            <a:off x="2146068" y="617534"/>
            <a:ext cx="8030065" cy="5835165"/>
          </a:xfrm>
          <a:prstGeom prst="rect">
            <a:avLst/>
          </a:prstGeom>
          <a:noFill/>
          <a:ln>
            <a:noFill/>
          </a:ln>
        </p:spPr>
      </p:pic>
    </p:spTree>
    <p:extLst>
      <p:ext uri="{BB962C8B-B14F-4D97-AF65-F5344CB8AC3E}">
        <p14:creationId xmlns:p14="http://schemas.microsoft.com/office/powerpoint/2010/main" val="2169543348"/>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Reproductive</a:t>
            </a:r>
          </a:p>
        </p:txBody>
      </p:sp>
      <p:sp>
        <p:nvSpPr>
          <p:cNvPr id="138" name="Shape 138"/>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Clr>
                <a:schemeClr val="dk1"/>
              </a:buClr>
              <a:buSzPct val="36666"/>
              <a:buNone/>
            </a:pPr>
            <a:r>
              <a:rPr lang="en" dirty="0">
                <a:solidFill>
                  <a:schemeClr val="dk1"/>
                </a:solidFill>
              </a:rPr>
              <a:t>Functions: produce </a:t>
            </a:r>
            <a:r>
              <a:rPr lang="en" dirty="0" smtClean="0">
                <a:solidFill>
                  <a:schemeClr val="dk1"/>
                </a:solidFill>
              </a:rPr>
              <a:t>offspring; gonads produce hormones that aid in growth and development</a:t>
            </a:r>
            <a:endParaRPr lang="en" dirty="0">
              <a:solidFill>
                <a:schemeClr val="dk1"/>
              </a:solidFill>
            </a:endParaRPr>
          </a:p>
          <a:p>
            <a:pPr>
              <a:buNone/>
            </a:pPr>
            <a:r>
              <a:rPr lang="en" dirty="0">
                <a:solidFill>
                  <a:schemeClr val="dk1"/>
                </a:solidFill>
              </a:rPr>
              <a:t>Organs: Female-ovaries, uterus</a:t>
            </a:r>
          </a:p>
          <a:p>
            <a:pPr>
              <a:buClr>
                <a:schemeClr val="dk1"/>
              </a:buClr>
              <a:buSzPct val="36666"/>
              <a:buNone/>
            </a:pPr>
            <a:r>
              <a:rPr lang="en" dirty="0">
                <a:solidFill>
                  <a:schemeClr val="dk1"/>
                </a:solidFill>
              </a:rPr>
              <a:t>Male-testis, penis</a:t>
            </a:r>
          </a:p>
        </p:txBody>
      </p:sp>
    </p:spTree>
    <p:extLst>
      <p:ext uri="{BB962C8B-B14F-4D97-AF65-F5344CB8AC3E}">
        <p14:creationId xmlns:p14="http://schemas.microsoft.com/office/powerpoint/2010/main" val="2349066174"/>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44" name="Shape 144"/>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45" name="Shape 145"/>
          <p:cNvPicPr preferRelativeResize="0"/>
          <p:nvPr/>
        </p:nvPicPr>
        <p:blipFill>
          <a:blip r:embed="rId3">
            <a:alphaModFix/>
          </a:blip>
          <a:stretch>
            <a:fillRect/>
          </a:stretch>
        </p:blipFill>
        <p:spPr>
          <a:xfrm>
            <a:off x="0" y="11546"/>
            <a:ext cx="12191997" cy="6834908"/>
          </a:xfrm>
          <a:prstGeom prst="rect">
            <a:avLst/>
          </a:prstGeom>
          <a:noFill/>
          <a:ln>
            <a:noFill/>
          </a:ln>
        </p:spPr>
      </p:pic>
    </p:spTree>
    <p:extLst>
      <p:ext uri="{BB962C8B-B14F-4D97-AF65-F5344CB8AC3E}">
        <p14:creationId xmlns:p14="http://schemas.microsoft.com/office/powerpoint/2010/main" val="102014442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Urinary</a:t>
            </a:r>
          </a:p>
        </p:txBody>
      </p:sp>
      <p:sp>
        <p:nvSpPr>
          <p:cNvPr id="151" name="Shape 151"/>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Clr>
                <a:schemeClr val="dk1"/>
              </a:buClr>
              <a:buSzPct val="36666"/>
              <a:buNone/>
            </a:pPr>
            <a:r>
              <a:rPr lang="en" dirty="0">
                <a:solidFill>
                  <a:schemeClr val="dk1"/>
                </a:solidFill>
              </a:rPr>
              <a:t>Functions: filters blood to produce, </a:t>
            </a:r>
            <a:r>
              <a:rPr lang="en" dirty="0" smtClean="0">
                <a:solidFill>
                  <a:schemeClr val="dk1"/>
                </a:solidFill>
              </a:rPr>
              <a:t>store, </a:t>
            </a:r>
            <a:r>
              <a:rPr lang="en" dirty="0">
                <a:solidFill>
                  <a:schemeClr val="dk1"/>
                </a:solidFill>
              </a:rPr>
              <a:t>and eliminate urine </a:t>
            </a:r>
          </a:p>
          <a:p>
            <a:pPr>
              <a:buClr>
                <a:schemeClr val="dk1"/>
              </a:buClr>
              <a:buSzPct val="36666"/>
              <a:buNone/>
            </a:pPr>
            <a:r>
              <a:rPr lang="en" dirty="0">
                <a:solidFill>
                  <a:schemeClr val="dk1"/>
                </a:solidFill>
              </a:rPr>
              <a:t>Organs: kidneys, ureters, bladder</a:t>
            </a:r>
          </a:p>
        </p:txBody>
      </p:sp>
    </p:spTree>
    <p:extLst>
      <p:ext uri="{BB962C8B-B14F-4D97-AF65-F5344CB8AC3E}">
        <p14:creationId xmlns:p14="http://schemas.microsoft.com/office/powerpoint/2010/main" val="328772979"/>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57" name="Shape 157"/>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58" name="Shape 158"/>
          <p:cNvPicPr preferRelativeResize="0"/>
          <p:nvPr/>
        </p:nvPicPr>
        <p:blipFill>
          <a:blip r:embed="rId3">
            <a:alphaModFix/>
          </a:blip>
          <a:stretch>
            <a:fillRect/>
          </a:stretch>
        </p:blipFill>
        <p:spPr>
          <a:xfrm>
            <a:off x="2285234" y="274634"/>
            <a:ext cx="7304100" cy="6045967"/>
          </a:xfrm>
          <a:prstGeom prst="rect">
            <a:avLst/>
          </a:prstGeom>
          <a:noFill/>
          <a:ln>
            <a:noFill/>
          </a:ln>
        </p:spPr>
      </p:pic>
    </p:spTree>
    <p:extLst>
      <p:ext uri="{BB962C8B-B14F-4D97-AF65-F5344CB8AC3E}">
        <p14:creationId xmlns:p14="http://schemas.microsoft.com/office/powerpoint/2010/main" val="494863630"/>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25624"/>
          </a:xfrm>
        </p:spPr>
        <p:txBody>
          <a:bodyPr>
            <a:normAutofit fontScale="90000"/>
          </a:bodyPr>
          <a:lstStyle/>
          <a:p>
            <a:pPr algn="ctr"/>
            <a:r>
              <a:rPr lang="en-US" dirty="0" smtClean="0"/>
              <a:t>1/23 Body Systems  P. 1048</a:t>
            </a:r>
            <a:br>
              <a:rPr lang="en-US" dirty="0" smtClean="0"/>
            </a:br>
            <a:r>
              <a:rPr lang="en-US" dirty="0" err="1" smtClean="0"/>
              <a:t>Obj</a:t>
            </a:r>
            <a:r>
              <a:rPr lang="en-US" dirty="0" smtClean="0"/>
              <a:t>: TSW Understand how body systems interact to maintain </a:t>
            </a:r>
            <a:r>
              <a:rPr lang="en-US" dirty="0" smtClean="0">
                <a:hlinkClick r:id="rId2"/>
              </a:rPr>
              <a:t>homeostasis</a:t>
            </a:r>
            <a:r>
              <a:rPr lang="en-US" dirty="0" smtClean="0"/>
              <a:t>. Pg. 12NB</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39594" y="1825625"/>
            <a:ext cx="3892062" cy="4546976"/>
          </a:xfrm>
        </p:spPr>
      </p:pic>
      <p:sp>
        <p:nvSpPr>
          <p:cNvPr id="4" name="Content Placeholder 3"/>
          <p:cNvSpPr>
            <a:spLocks noGrp="1"/>
          </p:cNvSpPr>
          <p:nvPr>
            <p:ph sz="half" idx="2"/>
          </p:nvPr>
        </p:nvSpPr>
        <p:spPr/>
        <p:txBody>
          <a:bodyPr/>
          <a:lstStyle/>
          <a:p>
            <a:pPr marL="514350" indent="-514350">
              <a:buFont typeface="+mj-lt"/>
              <a:buAutoNum type="arabicPeriod"/>
            </a:pPr>
            <a:r>
              <a:rPr lang="en-US" dirty="0" smtClean="0"/>
              <a:t>Define homeostasis.</a:t>
            </a:r>
          </a:p>
          <a:p>
            <a:pPr marL="514350" indent="-514350">
              <a:buFont typeface="+mj-lt"/>
              <a:buAutoNum type="arabicPeriod"/>
            </a:pPr>
            <a:r>
              <a:rPr lang="en-US" dirty="0" smtClean="0"/>
              <a:t>Name two body systems that you think of that interact to maintain homeostasis. </a:t>
            </a:r>
          </a:p>
          <a:p>
            <a:pPr marL="514350" indent="-514350">
              <a:buFont typeface="+mj-lt"/>
              <a:buAutoNum type="arabicPeriod"/>
            </a:pPr>
            <a:r>
              <a:rPr lang="en-US" dirty="0" smtClean="0"/>
              <a:t>For each of the body systems you named in question #2, name a cell, tissue, and organ that make up that body system.</a:t>
            </a:r>
            <a:endParaRPr lang="en-US" dirty="0"/>
          </a:p>
        </p:txBody>
      </p:sp>
    </p:spTree>
    <p:extLst>
      <p:ext uri="{BB962C8B-B14F-4D97-AF65-F5344CB8AC3E}">
        <p14:creationId xmlns:p14="http://schemas.microsoft.com/office/powerpoint/2010/main" val="4031009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Integumentary </a:t>
            </a:r>
          </a:p>
        </p:txBody>
      </p:sp>
      <p:sp>
        <p:nvSpPr>
          <p:cNvPr id="164" name="Shape 164"/>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Clr>
                <a:schemeClr val="dk1"/>
              </a:buClr>
              <a:buSzPct val="36666"/>
              <a:buNone/>
            </a:pPr>
            <a:r>
              <a:rPr lang="en" dirty="0">
                <a:solidFill>
                  <a:schemeClr val="dk1"/>
                </a:solidFill>
              </a:rPr>
              <a:t>Functions: protection, thermoregulation, excrete wastes, sensory </a:t>
            </a:r>
            <a:r>
              <a:rPr lang="en" dirty="0" smtClean="0">
                <a:solidFill>
                  <a:schemeClr val="dk1"/>
                </a:solidFill>
              </a:rPr>
              <a:t>receptor, vitamin D production</a:t>
            </a:r>
            <a:endParaRPr lang="en" dirty="0">
              <a:solidFill>
                <a:schemeClr val="dk1"/>
              </a:solidFill>
            </a:endParaRPr>
          </a:p>
          <a:p>
            <a:pPr>
              <a:buClr>
                <a:schemeClr val="dk1"/>
              </a:buClr>
              <a:buSzPct val="36666"/>
              <a:buNone/>
            </a:pPr>
            <a:r>
              <a:rPr lang="en" dirty="0">
                <a:solidFill>
                  <a:schemeClr val="dk1"/>
                </a:solidFill>
              </a:rPr>
              <a:t>Organs: skin, hair, nails</a:t>
            </a:r>
          </a:p>
        </p:txBody>
      </p:sp>
    </p:spTree>
    <p:extLst>
      <p:ext uri="{BB962C8B-B14F-4D97-AF65-F5344CB8AC3E}">
        <p14:creationId xmlns:p14="http://schemas.microsoft.com/office/powerpoint/2010/main" val="1886793192"/>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70" name="Shape 170"/>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71" name="Shape 171"/>
          <p:cNvPicPr preferRelativeResize="0"/>
          <p:nvPr/>
        </p:nvPicPr>
        <p:blipFill>
          <a:blip r:embed="rId3">
            <a:alphaModFix/>
          </a:blip>
          <a:stretch>
            <a:fillRect/>
          </a:stretch>
        </p:blipFill>
        <p:spPr>
          <a:xfrm>
            <a:off x="3033499" y="274634"/>
            <a:ext cx="6109879" cy="6293167"/>
          </a:xfrm>
          <a:prstGeom prst="rect">
            <a:avLst/>
          </a:prstGeom>
          <a:noFill/>
          <a:ln>
            <a:noFill/>
          </a:ln>
        </p:spPr>
      </p:pic>
    </p:spTree>
    <p:extLst>
      <p:ext uri="{BB962C8B-B14F-4D97-AF65-F5344CB8AC3E}">
        <p14:creationId xmlns:p14="http://schemas.microsoft.com/office/powerpoint/2010/main" val="640001909"/>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r>
              <a:rPr lang="en"/>
              <a:t>Immune</a:t>
            </a:r>
          </a:p>
        </p:txBody>
      </p:sp>
      <p:sp>
        <p:nvSpPr>
          <p:cNvPr id="177" name="Shape 177"/>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Clr>
                <a:schemeClr val="dk1"/>
              </a:buClr>
              <a:buSzPct val="36666"/>
              <a:buNone/>
            </a:pPr>
            <a:r>
              <a:rPr lang="en" dirty="0">
                <a:solidFill>
                  <a:schemeClr val="dk1"/>
                </a:solidFill>
              </a:rPr>
              <a:t>Functions: defends the body against “foreign” invaders (</a:t>
            </a:r>
            <a:r>
              <a:rPr lang="en" dirty="0" smtClean="0">
                <a:solidFill>
                  <a:schemeClr val="dk1"/>
                </a:solidFill>
              </a:rPr>
              <a:t>like bacteria, viruses, and parasites), removes dying or damaged cells.</a:t>
            </a:r>
            <a:endParaRPr lang="en" dirty="0">
              <a:solidFill>
                <a:schemeClr val="dk1"/>
              </a:solidFill>
            </a:endParaRPr>
          </a:p>
          <a:p>
            <a:pPr>
              <a:buClr>
                <a:schemeClr val="dk1"/>
              </a:buClr>
              <a:buSzPct val="36666"/>
              <a:buNone/>
            </a:pPr>
            <a:r>
              <a:rPr lang="en" dirty="0">
                <a:solidFill>
                  <a:schemeClr val="dk1"/>
                </a:solidFill>
              </a:rPr>
              <a:t>Organs: tonsils, lymph vessels, spleen, bone marrow</a:t>
            </a:r>
          </a:p>
        </p:txBody>
      </p:sp>
    </p:spTree>
    <p:extLst>
      <p:ext uri="{BB962C8B-B14F-4D97-AF65-F5344CB8AC3E}">
        <p14:creationId xmlns:p14="http://schemas.microsoft.com/office/powerpoint/2010/main" val="3117811222"/>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609600" y="274637"/>
            <a:ext cx="10972800" cy="1143200"/>
          </a:xfrm>
          <a:prstGeom prst="rect">
            <a:avLst/>
          </a:prstGeom>
        </p:spPr>
        <p:txBody>
          <a:bodyPr vert="horz" lIns="121900" tIns="121900" rIns="121900" bIns="121900" rtlCol="0" anchor="b" anchorCtr="0">
            <a:noAutofit/>
          </a:bodyPr>
          <a:lstStyle/>
          <a:p>
            <a:endParaRPr/>
          </a:p>
        </p:txBody>
      </p:sp>
      <p:sp>
        <p:nvSpPr>
          <p:cNvPr id="183" name="Shape 183"/>
          <p:cNvSpPr txBox="1">
            <a:spLocks noGrp="1"/>
          </p:cNvSpPr>
          <p:nvPr>
            <p:ph type="body" idx="1"/>
          </p:nvPr>
        </p:nvSpPr>
        <p:spPr>
          <a:xfrm>
            <a:off x="609600" y="1600201"/>
            <a:ext cx="10972800" cy="4967599"/>
          </a:xfrm>
          <a:prstGeom prst="rect">
            <a:avLst/>
          </a:prstGeom>
        </p:spPr>
        <p:txBody>
          <a:bodyPr vert="horz" lIns="121900" tIns="121900" rIns="121900" bIns="121900" rtlCol="0" anchor="t" anchorCtr="0">
            <a:noAutofit/>
          </a:bodyPr>
          <a:lstStyle/>
          <a:p>
            <a:pPr>
              <a:buNone/>
            </a:pPr>
            <a:endParaRPr/>
          </a:p>
        </p:txBody>
      </p:sp>
      <p:pic>
        <p:nvPicPr>
          <p:cNvPr id="184" name="Shape 184"/>
          <p:cNvPicPr preferRelativeResize="0"/>
          <p:nvPr/>
        </p:nvPicPr>
        <p:blipFill>
          <a:blip r:embed="rId3">
            <a:alphaModFix/>
          </a:blip>
          <a:stretch>
            <a:fillRect/>
          </a:stretch>
        </p:blipFill>
        <p:spPr>
          <a:xfrm>
            <a:off x="2094434" y="437815"/>
            <a:ext cx="8003135" cy="5982367"/>
          </a:xfrm>
          <a:prstGeom prst="rect">
            <a:avLst/>
          </a:prstGeom>
          <a:noFill/>
          <a:ln>
            <a:noFill/>
          </a:ln>
        </p:spPr>
      </p:pic>
    </p:spTree>
    <p:extLst>
      <p:ext uri="{BB962C8B-B14F-4D97-AF65-F5344CB8AC3E}">
        <p14:creationId xmlns:p14="http://schemas.microsoft.com/office/powerpoint/2010/main" val="3469256096"/>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5334001" y="1524000"/>
            <a:ext cx="1199081" cy="3962400"/>
          </a:xfrm>
          <a:prstGeom prst="rect">
            <a:avLst/>
          </a:prstGeom>
          <a:noFill/>
        </p:spPr>
      </p:pic>
      <p:sp>
        <p:nvSpPr>
          <p:cNvPr id="3" name="Title 2"/>
          <p:cNvSpPr>
            <a:spLocks noGrp="1"/>
          </p:cNvSpPr>
          <p:nvPr>
            <p:ph type="title"/>
          </p:nvPr>
        </p:nvSpPr>
        <p:spPr>
          <a:xfrm>
            <a:off x="1524000" y="0"/>
            <a:ext cx="9144000" cy="1752600"/>
          </a:xfrm>
        </p:spPr>
        <p:txBody>
          <a:bodyPr>
            <a:normAutofit fontScale="90000"/>
          </a:bodyPr>
          <a:lstStyle/>
          <a:p>
            <a:pPr algn="ctr"/>
            <a:r>
              <a:rPr lang="en-US" sz="2700" dirty="0"/>
              <a:t/>
            </a:r>
            <a:br>
              <a:rPr lang="en-US" sz="2700" dirty="0"/>
            </a:br>
            <a:r>
              <a:rPr lang="en-US" sz="2700" dirty="0"/>
              <a:t/>
            </a:r>
            <a:br>
              <a:rPr lang="en-US" sz="2700" dirty="0"/>
            </a:br>
            <a:r>
              <a:rPr lang="en-US" sz="2700" dirty="0"/>
              <a:t/>
            </a:r>
            <a:br>
              <a:rPr lang="en-US" sz="2700" dirty="0"/>
            </a:br>
            <a:r>
              <a:rPr lang="en-US" sz="2700" b="1" dirty="0"/>
              <a:t>1</a:t>
            </a:r>
            <a:r>
              <a:rPr lang="en-US" sz="2700" b="1" dirty="0" smtClean="0"/>
              <a:t>/24 </a:t>
            </a:r>
            <a:r>
              <a:rPr lang="en-US" sz="2700" b="1" dirty="0"/>
              <a:t>Nervous System 36.1</a:t>
            </a:r>
            <a:br>
              <a:rPr lang="en-US" sz="2700" b="1" dirty="0"/>
            </a:br>
            <a:r>
              <a:rPr lang="en-US" sz="2700" dirty="0"/>
              <a:t>  Obj. TSW explain the roles of the sensory neurons, interneurons, and motor neurons in sensation, thought and response by doing a lab on reaction response.  </a:t>
            </a:r>
            <a:r>
              <a:rPr lang="en-US" sz="2700" dirty="0" smtClean="0"/>
              <a:t>P.14 </a:t>
            </a:r>
            <a:r>
              <a:rPr lang="en-US" sz="2700" dirty="0"/>
              <a:t>NB</a:t>
            </a:r>
            <a:br>
              <a:rPr lang="en-US" sz="2700" dirty="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1523999" y="1524000"/>
            <a:ext cx="3810001" cy="2362201"/>
          </a:xfrm>
          <a:prstGeom prst="rect">
            <a:avLst/>
          </a:prstGeom>
          <a:noFill/>
        </p:spPr>
      </p:pic>
      <p:sp>
        <p:nvSpPr>
          <p:cNvPr id="5" name="Content Placeholder 4"/>
          <p:cNvSpPr>
            <a:spLocks noGrp="1"/>
          </p:cNvSpPr>
          <p:nvPr>
            <p:ph sz="quarter" idx="4"/>
          </p:nvPr>
        </p:nvSpPr>
        <p:spPr>
          <a:xfrm>
            <a:off x="6477000" y="1524000"/>
            <a:ext cx="4191000" cy="3951288"/>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is a reflex, write an example?</a:t>
            </a:r>
          </a:p>
          <a:p>
            <a:pPr marL="514350" indent="-514350">
              <a:buFont typeface="+mj-lt"/>
              <a:buAutoNum type="arabicPeriod"/>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3657600" y="388620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1524001" y="3352800"/>
            <a:ext cx="2209799" cy="3505200"/>
          </a:xfrm>
          <a:prstGeom prst="rect">
            <a:avLst/>
          </a:prstGeom>
          <a:noFill/>
        </p:spPr>
      </p:pic>
    </p:spTree>
    <p:extLst>
      <p:ext uri="{BB962C8B-B14F-4D97-AF65-F5344CB8AC3E}">
        <p14:creationId xmlns:p14="http://schemas.microsoft.com/office/powerpoint/2010/main" val="2239756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Board Body Systems Chart Gallery Walk</a:t>
            </a:r>
            <a:endParaRPr lang="en-US" dirty="0"/>
          </a:p>
        </p:txBody>
      </p:sp>
      <p:sp>
        <p:nvSpPr>
          <p:cNvPr id="3" name="Content Placeholder 2"/>
          <p:cNvSpPr>
            <a:spLocks noGrp="1"/>
          </p:cNvSpPr>
          <p:nvPr>
            <p:ph idx="1"/>
          </p:nvPr>
        </p:nvSpPr>
        <p:spPr/>
        <p:txBody>
          <a:bodyPr/>
          <a:lstStyle/>
          <a:p>
            <a:r>
              <a:rPr lang="en-US" dirty="0" smtClean="0"/>
              <a:t>On your white board:</a:t>
            </a:r>
          </a:p>
          <a:p>
            <a:pPr marL="514350" indent="-514350">
              <a:buFont typeface="+mj-lt"/>
              <a:buAutoNum type="arabicPeriod"/>
            </a:pPr>
            <a:r>
              <a:rPr lang="en-US" dirty="0" smtClean="0"/>
              <a:t>Draw your Body System</a:t>
            </a:r>
          </a:p>
          <a:p>
            <a:pPr marL="914400" lvl="1" indent="-457200">
              <a:buFont typeface="+mj-lt"/>
              <a:buAutoNum type="arabicPeriod"/>
            </a:pPr>
            <a:r>
              <a:rPr lang="en-US" dirty="0" smtClean="0"/>
              <a:t>Show a cell, tissue and organ for that system</a:t>
            </a:r>
          </a:p>
          <a:p>
            <a:pPr marL="514350" indent="-514350">
              <a:buFont typeface="+mj-lt"/>
              <a:buAutoNum type="arabicPeriod"/>
            </a:pPr>
            <a:r>
              <a:rPr lang="en-US" dirty="0" smtClean="0"/>
              <a:t>Label all the major organs</a:t>
            </a:r>
          </a:p>
          <a:p>
            <a:pPr marL="514350" indent="-514350">
              <a:buFont typeface="+mj-lt"/>
              <a:buAutoNum type="arabicPeriod"/>
            </a:pPr>
            <a:r>
              <a:rPr lang="en-US" dirty="0" smtClean="0"/>
              <a:t>List 2 – 3 functions of that system</a:t>
            </a:r>
          </a:p>
          <a:p>
            <a:pPr marL="514350" indent="-514350">
              <a:buFont typeface="+mj-lt"/>
              <a:buAutoNum type="arabicPeriod"/>
            </a:pPr>
            <a:r>
              <a:rPr lang="en-US" dirty="0" smtClean="0"/>
              <a:t>List 1 fact</a:t>
            </a:r>
          </a:p>
          <a:p>
            <a:pPr marL="0" indent="0">
              <a:buNone/>
            </a:pPr>
            <a:r>
              <a:rPr lang="en-US" dirty="0" smtClean="0"/>
              <a:t>Make sure your Body Systems Chart is finished  by the end of class.</a:t>
            </a:r>
          </a:p>
          <a:p>
            <a:pPr marL="0" indent="0">
              <a:buNone/>
            </a:pPr>
            <a:r>
              <a:rPr lang="en-US" dirty="0" smtClean="0"/>
              <a:t>Body Systems Chart Worksheet P. 13 NB</a:t>
            </a:r>
            <a:endParaRPr lang="en-US" dirty="0"/>
          </a:p>
        </p:txBody>
      </p:sp>
    </p:spTree>
    <p:extLst>
      <p:ext uri="{BB962C8B-B14F-4D97-AF65-F5344CB8AC3E}">
        <p14:creationId xmlns:p14="http://schemas.microsoft.com/office/powerpoint/2010/main" val="36892865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fontScale="90000"/>
          </a:bodyPr>
          <a:lstStyle/>
          <a:p>
            <a:r>
              <a:rPr lang="en-US" dirty="0"/>
              <a:t>1</a:t>
            </a:r>
            <a:r>
              <a:rPr lang="en-US" dirty="0" smtClean="0"/>
              <a:t>/25 Distraction/ Reaction Lab CH 36</a:t>
            </a:r>
            <a:br>
              <a:rPr lang="en-US" dirty="0" smtClean="0"/>
            </a:br>
            <a:r>
              <a:rPr lang="en-US" dirty="0" smtClean="0"/>
              <a:t>Obj. TSW calculate reaction times under different conditions. P. 16 NB</a:t>
            </a:r>
            <a:endParaRPr lang="en-US" dirty="0"/>
          </a:p>
        </p:txBody>
      </p:sp>
      <p:sp>
        <p:nvSpPr>
          <p:cNvPr id="3" name="Content Placeholder 2"/>
          <p:cNvSpPr>
            <a:spLocks noGrp="1"/>
          </p:cNvSpPr>
          <p:nvPr>
            <p:ph idx="1"/>
          </p:nvPr>
        </p:nvSpPr>
        <p:spPr>
          <a:xfrm>
            <a:off x="4314422" y="1825625"/>
            <a:ext cx="7039377" cy="4351338"/>
          </a:xfrm>
        </p:spPr>
        <p:txBody>
          <a:bodyPr/>
          <a:lstStyle/>
          <a:p>
            <a:pPr marL="514350" indent="-514350">
              <a:buFont typeface="+mj-lt"/>
              <a:buAutoNum type="arabicPeriod"/>
            </a:pPr>
            <a:r>
              <a:rPr lang="en-US" dirty="0" smtClean="0"/>
              <a:t>What type of neurons will you use in the distraction/ reaction lab tomorrow?</a:t>
            </a:r>
          </a:p>
          <a:p>
            <a:pPr marL="514350" indent="-514350">
              <a:buFont typeface="+mj-lt"/>
              <a:buAutoNum type="arabicPeriod"/>
            </a:pPr>
            <a:r>
              <a:rPr lang="en-US" dirty="0" smtClean="0"/>
              <a:t>Is this lab an example of a reflex reaction?  Why or why not?</a:t>
            </a:r>
          </a:p>
          <a:p>
            <a:pPr marL="514350" indent="-514350">
              <a:buFont typeface="+mj-lt"/>
              <a:buAutoNum type="arabicPeriod"/>
            </a:pPr>
            <a:r>
              <a:rPr lang="en-US" dirty="0" smtClean="0"/>
              <a:t>What other body systems work together with your nervous system to help you catch the meter stick?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39" y="1770411"/>
            <a:ext cx="2513461" cy="4461765"/>
          </a:xfrm>
          <a:prstGeom prst="rect">
            <a:avLst/>
          </a:prstGeom>
        </p:spPr>
      </p:pic>
    </p:spTree>
    <p:extLst>
      <p:ext uri="{BB962C8B-B14F-4D97-AF65-F5344CB8AC3E}">
        <p14:creationId xmlns:p14="http://schemas.microsoft.com/office/powerpoint/2010/main" val="2515562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743" t="6881" r="1648" b="23441"/>
          <a:stretch/>
        </p:blipFill>
        <p:spPr>
          <a:xfrm>
            <a:off x="0" y="2079522"/>
            <a:ext cx="4660491" cy="47784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795" t="4516" r="14528" b="40431"/>
          <a:stretch/>
        </p:blipFill>
        <p:spPr>
          <a:xfrm>
            <a:off x="8608142" y="3082413"/>
            <a:ext cx="3583858" cy="377558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761" t="7742" b="39570"/>
          <a:stretch/>
        </p:blipFill>
        <p:spPr>
          <a:xfrm>
            <a:off x="4555101" y="0"/>
            <a:ext cx="4641440" cy="3613355"/>
          </a:xfrm>
          <a:prstGeom prst="rect">
            <a:avLst/>
          </a:prstGeom>
        </p:spPr>
      </p:pic>
    </p:spTree>
    <p:extLst>
      <p:ext uri="{BB962C8B-B14F-4D97-AF65-F5344CB8AC3E}">
        <p14:creationId xmlns:p14="http://schemas.microsoft.com/office/powerpoint/2010/main" val="32458370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4038600" y="3019426"/>
            <a:ext cx="4851400" cy="3008313"/>
          </a:xfrm>
          <a:prstGeom prst="rect">
            <a:avLst/>
          </a:prstGeom>
          <a:noFill/>
        </p:spPr>
      </p:pic>
      <p:sp>
        <p:nvSpPr>
          <p:cNvPr id="16589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Neurons</a:t>
            </a:r>
            <a:r>
              <a:rPr lang="en-US" altLang="en-US" sz="3200" dirty="0">
                <a:latin typeface="Times" charset="0"/>
              </a:rPr>
              <a:t> conduct impulses throughout the nervous system.  </a:t>
            </a:r>
            <a:r>
              <a:rPr lang="en-US" altLang="en-US" sz="3200" b="1" dirty="0">
                <a:latin typeface="Times" charset="0"/>
              </a:rPr>
              <a:t>Draw this picture</a:t>
            </a:r>
            <a:endParaRPr lang="en-US" altLang="en-US" sz="3200" b="1" i="1" dirty="0">
              <a:latin typeface="Times" charset="0"/>
            </a:endParaRPr>
          </a:p>
        </p:txBody>
      </p:sp>
      <p:sp>
        <p:nvSpPr>
          <p:cNvPr id="165940" name="Text Box 1076"/>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#1. 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4146550" y="0"/>
            <a:ext cx="3898900" cy="482600"/>
          </a:xfrm>
          <a:prstGeom prst="rect">
            <a:avLst/>
          </a:prstGeom>
          <a:noFill/>
        </p:spPr>
      </p:pic>
      <p:sp>
        <p:nvSpPr>
          <p:cNvPr id="165967" name="Text Box 1103"/>
          <p:cNvSpPr txBox="1">
            <a:spLocks noChangeArrowheads="1"/>
          </p:cNvSpPr>
          <p:nvPr/>
        </p:nvSpPr>
        <p:spPr bwMode="auto">
          <a:xfrm>
            <a:off x="5659439" y="3098800"/>
            <a:ext cx="1080745"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Dendrite</a:t>
            </a:r>
          </a:p>
        </p:txBody>
      </p:sp>
      <p:sp>
        <p:nvSpPr>
          <p:cNvPr id="165968" name="Line 1104"/>
          <p:cNvSpPr>
            <a:spLocks noChangeShapeType="1"/>
          </p:cNvSpPr>
          <p:nvPr/>
        </p:nvSpPr>
        <p:spPr bwMode="auto">
          <a:xfrm flipV="1">
            <a:off x="5257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6307139" y="3951288"/>
            <a:ext cx="769763"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p>
        </p:txBody>
      </p:sp>
      <p:sp>
        <p:nvSpPr>
          <p:cNvPr id="165970" name="Line 1106"/>
          <p:cNvSpPr>
            <a:spLocks noChangeShapeType="1"/>
          </p:cNvSpPr>
          <p:nvPr/>
        </p:nvSpPr>
        <p:spPr bwMode="auto">
          <a:xfrm flipH="1" flipV="1">
            <a:off x="6305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7748588" y="3270250"/>
            <a:ext cx="164179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Myelin</a:t>
            </a:r>
            <a:r>
              <a:rPr lang="en-US" altLang="en-US" sz="2000" dirty="0">
                <a:latin typeface="Times" charset="0"/>
              </a:rPr>
              <a:t> </a:t>
            </a:r>
            <a:r>
              <a:rPr lang="en-US" altLang="en-US" sz="2000" dirty="0">
                <a:solidFill>
                  <a:schemeClr val="bg1"/>
                </a:solidFill>
                <a:latin typeface="Times" charset="0"/>
              </a:rPr>
              <a:t>sh</a:t>
            </a:r>
            <a:r>
              <a:rPr lang="en-US" altLang="en-US" sz="2000" dirty="0">
                <a:latin typeface="Times" charset="0"/>
              </a:rPr>
              <a:t>eath</a:t>
            </a:r>
          </a:p>
        </p:txBody>
      </p:sp>
      <p:sp>
        <p:nvSpPr>
          <p:cNvPr id="165972" name="Line 1108"/>
          <p:cNvSpPr>
            <a:spLocks noChangeShapeType="1"/>
          </p:cNvSpPr>
          <p:nvPr/>
        </p:nvSpPr>
        <p:spPr bwMode="auto">
          <a:xfrm flipV="1">
            <a:off x="7391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8153400" y="4495800"/>
            <a:ext cx="1616148"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r>
              <a:rPr lang="en-US" altLang="en-US" sz="2000" dirty="0">
                <a:latin typeface="Times" charset="0"/>
              </a:rPr>
              <a:t> endings</a:t>
            </a:r>
          </a:p>
        </p:txBody>
      </p:sp>
      <p:sp>
        <p:nvSpPr>
          <p:cNvPr id="165974" name="Line 1110"/>
          <p:cNvSpPr>
            <a:spLocks noChangeShapeType="1"/>
          </p:cNvSpPr>
          <p:nvPr/>
        </p:nvSpPr>
        <p:spPr bwMode="auto">
          <a:xfrm flipH="1" flipV="1">
            <a:off x="8442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8442326" y="4772026"/>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6172200" y="4800600"/>
            <a:ext cx="118814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Cell body</a:t>
            </a:r>
          </a:p>
        </p:txBody>
      </p:sp>
      <p:sp>
        <p:nvSpPr>
          <p:cNvPr id="165977" name="Line 1113"/>
          <p:cNvSpPr>
            <a:spLocks noChangeShapeType="1"/>
          </p:cNvSpPr>
          <p:nvPr/>
        </p:nvSpPr>
        <p:spPr bwMode="auto">
          <a:xfrm flipV="1">
            <a:off x="5715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2971801" y="4419600"/>
            <a:ext cx="1024639" cy="400110"/>
          </a:xfrm>
          <a:prstGeom prst="rect">
            <a:avLst/>
          </a:prstGeom>
          <a:noFill/>
          <a:ln w="9525">
            <a:noFill/>
            <a:miter lim="800000"/>
            <a:headEnd/>
            <a:tailEnd/>
          </a:ln>
          <a:effectLst/>
        </p:spPr>
        <p:txBody>
          <a:bodyPr wrap="none">
            <a:spAutoFit/>
          </a:bodyPr>
          <a:lstStyle/>
          <a:p>
            <a:r>
              <a:rPr lang="en-US" altLang="en-US" sz="2000" dirty="0">
                <a:latin typeface="Times" charset="0"/>
              </a:rPr>
              <a:t>Nucleus</a:t>
            </a:r>
          </a:p>
        </p:txBody>
      </p:sp>
      <p:sp>
        <p:nvSpPr>
          <p:cNvPr id="165979" name="Line 1115"/>
          <p:cNvSpPr>
            <a:spLocks noChangeShapeType="1"/>
          </p:cNvSpPr>
          <p:nvPr/>
        </p:nvSpPr>
        <p:spPr bwMode="auto">
          <a:xfrm>
            <a:off x="4114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4676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5648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14396129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2057400" y="1981201"/>
            <a:ext cx="7924800" cy="2062103"/>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latin typeface="Times" charset="0"/>
              </a:rPr>
              <a:t>Neurons fall into three categories: </a:t>
            </a:r>
            <a:r>
              <a:rPr lang="en-US" altLang="en-US" sz="3200" dirty="0">
                <a:solidFill>
                  <a:srgbClr val="FF0000"/>
                </a:solidFill>
                <a:latin typeface="Times" charset="0"/>
              </a:rPr>
              <a:t>sensory neurons, motor neurons, and </a:t>
            </a:r>
            <a:r>
              <a:rPr lang="en-US" altLang="en-US" sz="3200" dirty="0" err="1">
                <a:solidFill>
                  <a:srgbClr val="FF0000"/>
                </a:solidFill>
                <a:latin typeface="Times" charset="0"/>
              </a:rPr>
              <a:t>interneurons</a:t>
            </a:r>
            <a:r>
              <a:rPr lang="en-US" altLang="en-US" sz="3200" dirty="0">
                <a:latin typeface="Times" charset="0"/>
              </a:rPr>
              <a:t>.</a:t>
            </a:r>
          </a:p>
          <a:p>
            <a:pPr marL="342900" indent="-342900">
              <a:buClr>
                <a:schemeClr val="tx1"/>
              </a:buClr>
              <a:buFontTx/>
              <a:buChar char="•"/>
            </a:pPr>
            <a:endParaRPr lang="en-US" altLang="en-US" sz="3200" dirty="0">
              <a:latin typeface="Times" charset="0"/>
            </a:endParaRPr>
          </a:p>
          <a:p>
            <a:pPr marL="342900" indent="-342900">
              <a:buClr>
                <a:schemeClr val="tx1"/>
              </a:buClr>
              <a:buFontTx/>
              <a:buChar char="•"/>
            </a:pPr>
            <a:endParaRPr lang="en-US" altLang="en-US" sz="3200" dirty="0">
              <a:latin typeface="Times" charset="0"/>
            </a:endParaRPr>
          </a:p>
        </p:txBody>
      </p:sp>
      <p:sp>
        <p:nvSpPr>
          <p:cNvPr id="1034244"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#2.Neurons: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sp>
        <p:nvSpPr>
          <p:cNvPr id="1034254" name="Rectangle 14"/>
          <p:cNvSpPr>
            <a:spLocks noChangeArrowheads="1"/>
          </p:cNvSpPr>
          <p:nvPr/>
        </p:nvSpPr>
        <p:spPr bwMode="auto">
          <a:xfrm>
            <a:off x="2057400" y="30480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endParaRPr lang="en-US" altLang="en-US" sz="3200" dirty="0">
              <a:solidFill>
                <a:srgbClr val="FF0000"/>
              </a:solidFill>
              <a:latin typeface="Times" charset="0"/>
            </a:endParaRPr>
          </a:p>
          <a:p>
            <a:pPr marL="342900" indent="-342900">
              <a:buClr>
                <a:schemeClr val="tx1"/>
              </a:buClr>
              <a:buFontTx/>
              <a:buChar char="•"/>
            </a:pPr>
            <a:r>
              <a:rPr lang="en-US" altLang="en-US" sz="3200" dirty="0">
                <a:solidFill>
                  <a:srgbClr val="FF0000"/>
                </a:solidFill>
                <a:latin typeface="Times" charset="0"/>
              </a:rPr>
              <a:t>Sensory neurons </a:t>
            </a:r>
            <a:r>
              <a:rPr lang="en-US" altLang="en-US" sz="3200" dirty="0">
                <a:latin typeface="Times" charset="0"/>
              </a:rPr>
              <a:t>carry impulses from the body to the spinal cord and brain.</a:t>
            </a:r>
          </a:p>
        </p:txBody>
      </p:sp>
    </p:spTree>
    <p:extLst>
      <p:ext uri="{BB962C8B-B14F-4D97-AF65-F5344CB8AC3E}">
        <p14:creationId xmlns:p14="http://schemas.microsoft.com/office/powerpoint/2010/main" val="32929313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Homeostasis – maintaining constant internal environment</a:t>
            </a:r>
            <a:endParaRPr lang="en-US" dirty="0"/>
          </a:p>
        </p:txBody>
      </p:sp>
      <p:sp>
        <p:nvSpPr>
          <p:cNvPr id="3" name="Content Placeholder 2"/>
          <p:cNvSpPr>
            <a:spLocks noGrp="1"/>
          </p:cNvSpPr>
          <p:nvPr>
            <p:ph idx="1"/>
          </p:nvPr>
        </p:nvSpPr>
        <p:spPr>
          <a:xfrm>
            <a:off x="0" y="1825625"/>
            <a:ext cx="12192000" cy="4351338"/>
          </a:xfrm>
        </p:spPr>
        <p:txBody>
          <a:bodyPr/>
          <a:lstStyle/>
          <a:p>
            <a:pPr marL="0" indent="0">
              <a:buNone/>
            </a:pPr>
            <a:r>
              <a:rPr lang="en-US" dirty="0" smtClean="0"/>
              <a:t>Examples and explanation of how the body maintains homeostasis:</a:t>
            </a:r>
            <a:endParaRPr lang="en-US" dirty="0"/>
          </a:p>
          <a:p>
            <a:r>
              <a:rPr lang="en-US" dirty="0" smtClean="0"/>
              <a:t>Body temperature – 98.7 F, On a hot day you sweat.</a:t>
            </a:r>
          </a:p>
          <a:p>
            <a:r>
              <a:rPr lang="en-US" dirty="0" smtClean="0"/>
              <a:t>Water 70 – 75%  You get thirsty after eating salty foods</a:t>
            </a:r>
          </a:p>
          <a:p>
            <a:r>
              <a:rPr lang="en-US" dirty="0" smtClean="0"/>
              <a:t>Salt – Less than a teaspoon/day  You crave salty foods.</a:t>
            </a:r>
          </a:p>
          <a:p>
            <a:r>
              <a:rPr lang="en-US" dirty="0" smtClean="0"/>
              <a:t>Glucose – 80 – 120 mg/L in the blood  Your energy picks up after you eat.</a:t>
            </a:r>
          </a:p>
          <a:p>
            <a:pPr marL="0" indent="0">
              <a:buNone/>
            </a:pPr>
            <a:r>
              <a:rPr lang="en-US" dirty="0" smtClean="0"/>
              <a:t>Homeostasis is important because without the control of our internal environment we would not be able to live.</a:t>
            </a:r>
          </a:p>
          <a:p>
            <a:endParaRPr lang="en-US" dirty="0" smtClean="0"/>
          </a:p>
          <a:p>
            <a:endParaRPr lang="en-US" dirty="0"/>
          </a:p>
        </p:txBody>
      </p:sp>
    </p:spTree>
    <p:extLst>
      <p:ext uri="{BB962C8B-B14F-4D97-AF65-F5344CB8AC3E}">
        <p14:creationId xmlns:p14="http://schemas.microsoft.com/office/powerpoint/2010/main" val="18107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2057400" y="2060576"/>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Interneurons</a:t>
            </a:r>
            <a:r>
              <a:rPr lang="en-US" altLang="en-US" sz="3200" dirty="0">
                <a:latin typeface="Times" charset="0"/>
              </a:rPr>
              <a:t> are found within the brain and spinal cord.</a:t>
            </a:r>
          </a:p>
        </p:txBody>
      </p:sp>
      <p:sp>
        <p:nvSpPr>
          <p:cNvPr id="1035268"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5181600" y="1905000"/>
            <a:ext cx="4419600" cy="3663950"/>
          </a:xfrm>
          <a:prstGeom prst="rect">
            <a:avLst/>
          </a:prstGeom>
          <a:noFill/>
        </p:spPr>
      </p:pic>
      <p:sp>
        <p:nvSpPr>
          <p:cNvPr id="1035281" name="Text Box 17"/>
          <p:cNvSpPr txBox="1">
            <a:spLocks noChangeArrowheads="1"/>
          </p:cNvSpPr>
          <p:nvPr/>
        </p:nvSpPr>
        <p:spPr bwMode="auto">
          <a:xfrm>
            <a:off x="7794626" y="20764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035282" name="Line 18"/>
          <p:cNvSpPr>
            <a:spLocks noChangeShapeType="1"/>
          </p:cNvSpPr>
          <p:nvPr/>
        </p:nvSpPr>
        <p:spPr bwMode="auto">
          <a:xfrm flipV="1">
            <a:off x="6734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7927975" y="24241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035284" name="Line 20"/>
          <p:cNvSpPr>
            <a:spLocks noChangeShapeType="1"/>
          </p:cNvSpPr>
          <p:nvPr/>
        </p:nvSpPr>
        <p:spPr bwMode="auto">
          <a:xfrm flipV="1">
            <a:off x="7315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7515225" y="30702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035286" name="Line 22"/>
          <p:cNvSpPr>
            <a:spLocks noChangeShapeType="1"/>
          </p:cNvSpPr>
          <p:nvPr/>
        </p:nvSpPr>
        <p:spPr bwMode="auto">
          <a:xfrm flipV="1">
            <a:off x="6981825" y="32289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5867400" y="29956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035288" name="Line 24"/>
          <p:cNvSpPr>
            <a:spLocks noChangeShapeType="1"/>
          </p:cNvSpPr>
          <p:nvPr/>
        </p:nvSpPr>
        <p:spPr bwMode="auto">
          <a:xfrm flipV="1">
            <a:off x="5572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5248275" y="2038351"/>
            <a:ext cx="12287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a:t>
            </a:r>
            <a:r>
              <a:rPr lang="en-US" altLang="en-US" sz="1600" dirty="0">
                <a:solidFill>
                  <a:schemeClr val="bg2"/>
                </a:solidFill>
                <a:latin typeface="Times" charset="0"/>
              </a:rPr>
              <a:t> </a:t>
            </a:r>
            <a:r>
              <a:rPr lang="en-US" altLang="en-US" sz="1600" dirty="0">
                <a:latin typeface="Times" charset="0"/>
              </a:rPr>
              <a:t>neuron</a:t>
            </a:r>
          </a:p>
        </p:txBody>
      </p:sp>
      <p:sp>
        <p:nvSpPr>
          <p:cNvPr id="1035290" name="Line 26"/>
          <p:cNvSpPr>
            <a:spLocks noChangeShapeType="1"/>
          </p:cNvSpPr>
          <p:nvPr/>
        </p:nvSpPr>
        <p:spPr bwMode="auto">
          <a:xfrm>
            <a:off x="6019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5210175" y="3667126"/>
            <a:ext cx="15716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035292" name="Line 28"/>
          <p:cNvSpPr>
            <a:spLocks noChangeShapeType="1"/>
          </p:cNvSpPr>
          <p:nvPr/>
        </p:nvSpPr>
        <p:spPr bwMode="auto">
          <a:xfrm flipV="1">
            <a:off x="5476876"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5156200" y="42672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035294" name="Line 30"/>
          <p:cNvSpPr>
            <a:spLocks noChangeShapeType="1"/>
          </p:cNvSpPr>
          <p:nvPr/>
        </p:nvSpPr>
        <p:spPr bwMode="auto">
          <a:xfrm flipV="1">
            <a:off x="6019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3729289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152400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4146550" y="0"/>
            <a:ext cx="3898900" cy="482600"/>
          </a:xfrm>
          <a:prstGeom prst="rect">
            <a:avLst/>
          </a:prstGeom>
          <a:noFill/>
        </p:spPr>
      </p:pic>
      <p:sp>
        <p:nvSpPr>
          <p:cNvPr id="1180685" name="Rectangle 13"/>
          <p:cNvSpPr>
            <a:spLocks noChangeArrowheads="1"/>
          </p:cNvSpPr>
          <p:nvPr/>
        </p:nvSpPr>
        <p:spPr bwMode="auto">
          <a:xfrm>
            <a:off x="6629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Motor neurons </a:t>
            </a:r>
            <a:r>
              <a:rPr lang="en-US" altLang="en-US" sz="3200" dirty="0">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2209800" y="2057400"/>
            <a:ext cx="4419600" cy="3663950"/>
          </a:xfrm>
          <a:prstGeom prst="rect">
            <a:avLst/>
          </a:prstGeom>
          <a:noFill/>
        </p:spPr>
      </p:pic>
      <p:sp>
        <p:nvSpPr>
          <p:cNvPr id="1180688" name="Text Box 16"/>
          <p:cNvSpPr txBox="1">
            <a:spLocks noChangeArrowheads="1"/>
          </p:cNvSpPr>
          <p:nvPr/>
        </p:nvSpPr>
        <p:spPr bwMode="auto">
          <a:xfrm>
            <a:off x="4822826" y="22288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180689" name="Line 17"/>
          <p:cNvSpPr>
            <a:spLocks noChangeShapeType="1"/>
          </p:cNvSpPr>
          <p:nvPr/>
        </p:nvSpPr>
        <p:spPr bwMode="auto">
          <a:xfrm flipV="1">
            <a:off x="3762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4956175" y="25765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180691" name="Line 19"/>
          <p:cNvSpPr>
            <a:spLocks noChangeShapeType="1"/>
          </p:cNvSpPr>
          <p:nvPr/>
        </p:nvSpPr>
        <p:spPr bwMode="auto">
          <a:xfrm flipV="1">
            <a:off x="4343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4543425" y="32226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180693" name="Line 21"/>
          <p:cNvSpPr>
            <a:spLocks noChangeShapeType="1"/>
          </p:cNvSpPr>
          <p:nvPr/>
        </p:nvSpPr>
        <p:spPr bwMode="auto">
          <a:xfrm flipV="1">
            <a:off x="4010025" y="33813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2895600" y="31480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180695" name="Line 23"/>
          <p:cNvSpPr>
            <a:spLocks noChangeShapeType="1"/>
          </p:cNvSpPr>
          <p:nvPr/>
        </p:nvSpPr>
        <p:spPr bwMode="auto">
          <a:xfrm flipV="1">
            <a:off x="2600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2276475" y="2190751"/>
            <a:ext cx="10763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 neuron</a:t>
            </a:r>
          </a:p>
        </p:txBody>
      </p:sp>
      <p:sp>
        <p:nvSpPr>
          <p:cNvPr id="1180697" name="Line 25"/>
          <p:cNvSpPr>
            <a:spLocks noChangeShapeType="1"/>
          </p:cNvSpPr>
          <p:nvPr/>
        </p:nvSpPr>
        <p:spPr bwMode="auto">
          <a:xfrm>
            <a:off x="3048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2238375" y="3819526"/>
            <a:ext cx="13430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180699" name="Line 27"/>
          <p:cNvSpPr>
            <a:spLocks noChangeShapeType="1"/>
          </p:cNvSpPr>
          <p:nvPr/>
        </p:nvSpPr>
        <p:spPr bwMode="auto">
          <a:xfrm flipV="1">
            <a:off x="2505076"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2184400" y="44196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180701" name="Line 29"/>
          <p:cNvSpPr>
            <a:spLocks noChangeShapeType="1"/>
          </p:cNvSpPr>
          <p:nvPr/>
        </p:nvSpPr>
        <p:spPr bwMode="auto">
          <a:xfrm flipV="1">
            <a:off x="3048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2810823469"/>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1752600" y="6202364"/>
            <a:ext cx="560388" cy="560387"/>
          </a:xfrm>
          <a:prstGeom prst="rect">
            <a:avLst/>
          </a:prstGeom>
          <a:noFill/>
        </p:spPr>
      </p:pic>
      <p:sp>
        <p:nvSpPr>
          <p:cNvPr id="915465" name="Text Box 9"/>
          <p:cNvSpPr txBox="1">
            <a:spLocks noChangeArrowheads="1"/>
          </p:cNvSpPr>
          <p:nvPr/>
        </p:nvSpPr>
        <p:spPr bwMode="auto">
          <a:xfrm>
            <a:off x="1492250" y="2439988"/>
            <a:ext cx="4349750" cy="1754326"/>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5041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1524000" y="1"/>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5470526" y="838200"/>
            <a:ext cx="2454275" cy="4876800"/>
          </a:xfrm>
          <a:prstGeom prst="rect">
            <a:avLst/>
          </a:prstGeom>
          <a:noFill/>
        </p:spPr>
      </p:pic>
      <p:sp>
        <p:nvSpPr>
          <p:cNvPr id="13" name="TextBox 12"/>
          <p:cNvSpPr txBox="1"/>
          <p:nvPr/>
        </p:nvSpPr>
        <p:spPr>
          <a:xfrm>
            <a:off x="8305800" y="838201"/>
            <a:ext cx="2362200" cy="646331"/>
          </a:xfrm>
          <a:prstGeom prst="rect">
            <a:avLst/>
          </a:prstGeom>
          <a:noFill/>
        </p:spPr>
        <p:txBody>
          <a:bodyPr wrap="square" rtlCol="0">
            <a:spAutoFit/>
          </a:bodyPr>
          <a:lstStyle/>
          <a:p>
            <a:r>
              <a:rPr lang="en-US" b="1" dirty="0"/>
              <a:t>Sensory Neuron</a:t>
            </a:r>
          </a:p>
          <a:p>
            <a:r>
              <a:rPr lang="en-US" dirty="0"/>
              <a:t>-You sense the touch</a:t>
            </a:r>
          </a:p>
        </p:txBody>
      </p:sp>
      <p:sp>
        <p:nvSpPr>
          <p:cNvPr id="14" name="TextBox 13"/>
          <p:cNvSpPr txBox="1"/>
          <p:nvPr/>
        </p:nvSpPr>
        <p:spPr>
          <a:xfrm>
            <a:off x="8229600" y="3124201"/>
            <a:ext cx="2438400" cy="1200329"/>
          </a:xfrm>
          <a:prstGeom prst="rect">
            <a:avLst/>
          </a:prstGeom>
          <a:noFill/>
        </p:spPr>
        <p:txBody>
          <a:bodyPr wrap="square" rtlCol="0">
            <a:spAutoFit/>
          </a:bodyPr>
          <a:lstStyle/>
          <a:p>
            <a:r>
              <a:rPr lang="en-US" b="1" dirty="0"/>
              <a:t>Interneuron</a:t>
            </a:r>
          </a:p>
          <a:p>
            <a:r>
              <a:rPr lang="en-US" dirty="0"/>
              <a:t>-The brain processes that you have been touched.</a:t>
            </a:r>
          </a:p>
        </p:txBody>
      </p:sp>
      <p:sp>
        <p:nvSpPr>
          <p:cNvPr id="15" name="TextBox 14"/>
          <p:cNvSpPr txBox="1"/>
          <p:nvPr/>
        </p:nvSpPr>
        <p:spPr>
          <a:xfrm>
            <a:off x="8229600" y="4495801"/>
            <a:ext cx="2438400" cy="1200329"/>
          </a:xfrm>
          <a:prstGeom prst="rect">
            <a:avLst/>
          </a:prstGeom>
          <a:noFill/>
        </p:spPr>
        <p:txBody>
          <a:bodyPr wrap="square" rtlCol="0">
            <a:spAutoFit/>
          </a:bodyPr>
          <a:lstStyle/>
          <a:p>
            <a:r>
              <a:rPr lang="en-US" b="1" dirty="0"/>
              <a:t>Motor Neuron</a:t>
            </a:r>
          </a:p>
          <a:p>
            <a:r>
              <a:rPr lang="en-US" dirty="0"/>
              <a:t>-You turn your head to see who touched your shoulder</a:t>
            </a:r>
          </a:p>
        </p:txBody>
      </p:sp>
    </p:spTree>
    <p:extLst>
      <p:ext uri="{BB962C8B-B14F-4D97-AF65-F5344CB8AC3E}">
        <p14:creationId xmlns:p14="http://schemas.microsoft.com/office/powerpoint/2010/main" val="3240123545"/>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308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308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308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08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308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30823"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308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30825" name="Text Box 9"/>
          <p:cNvSpPr txBox="1">
            <a:spLocks noChangeArrowheads="1"/>
          </p:cNvSpPr>
          <p:nvPr/>
        </p:nvSpPr>
        <p:spPr bwMode="auto">
          <a:xfrm>
            <a:off x="-156714" y="26517"/>
            <a:ext cx="12489573" cy="2308324"/>
          </a:xfrm>
          <a:prstGeom prst="rect">
            <a:avLst/>
          </a:prstGeom>
          <a:noFill/>
          <a:ln w="9525">
            <a:noFill/>
            <a:miter lim="800000"/>
            <a:headEnd/>
            <a:tailEnd/>
          </a:ln>
          <a:effectLst/>
        </p:spPr>
        <p:txBody>
          <a:bodyPr wrap="none">
            <a:spAutoFit/>
          </a:bodyPr>
          <a:lstStyle/>
          <a:p>
            <a:pPr algn="ctr"/>
            <a:r>
              <a:rPr lang="en-US" sz="3600" dirty="0"/>
              <a:t>1</a:t>
            </a:r>
            <a:r>
              <a:rPr lang="en-US" sz="3600" dirty="0" smtClean="0"/>
              <a:t>/26 Simple Reflex  CH 36.1</a:t>
            </a:r>
          </a:p>
          <a:p>
            <a:pPr algn="ctr"/>
            <a:r>
              <a:rPr lang="en-US" sz="3600" dirty="0" smtClean="0"/>
              <a:t>Obj. TSW apply what they have learned about the nervous system</a:t>
            </a:r>
          </a:p>
          <a:p>
            <a:pPr algn="ctr"/>
            <a:r>
              <a:rPr lang="en-US" sz="3600" dirty="0" smtClean="0"/>
              <a:t>To the Distraction  Reaction Lab. P. 18 NB</a:t>
            </a:r>
          </a:p>
          <a:p>
            <a:pPr algn="ctr"/>
            <a:endParaRPr lang="en-US" sz="3600" dirty="0">
              <a:solidFill>
                <a:schemeClr val="tx2"/>
              </a:solidFill>
            </a:endParaRPr>
          </a:p>
        </p:txBody>
      </p:sp>
      <p:pic>
        <p:nvPicPr>
          <p:cNvPr id="930828" name="Picture 12" descr="Simple reflex"/>
          <p:cNvPicPr>
            <a:picLocks noChangeAspect="1" noChangeArrowheads="1"/>
          </p:cNvPicPr>
          <p:nvPr/>
        </p:nvPicPr>
        <p:blipFill>
          <a:blip r:embed="rId9" cstate="print"/>
          <a:srcRect/>
          <a:stretch>
            <a:fillRect/>
          </a:stretch>
        </p:blipFill>
        <p:spPr bwMode="auto">
          <a:xfrm>
            <a:off x="5511800" y="2449187"/>
            <a:ext cx="6680200" cy="4235450"/>
          </a:xfrm>
          <a:prstGeom prst="rect">
            <a:avLst/>
          </a:prstGeom>
          <a:noFill/>
        </p:spPr>
      </p:pic>
      <p:sp>
        <p:nvSpPr>
          <p:cNvPr id="2" name="TextBox 1"/>
          <p:cNvSpPr txBox="1"/>
          <p:nvPr/>
        </p:nvSpPr>
        <p:spPr>
          <a:xfrm>
            <a:off x="1" y="2332973"/>
            <a:ext cx="5597526" cy="2308324"/>
          </a:xfrm>
          <a:prstGeom prst="rect">
            <a:avLst/>
          </a:prstGeom>
          <a:noFill/>
        </p:spPr>
        <p:txBody>
          <a:bodyPr wrap="square" rtlCol="0">
            <a:spAutoFit/>
          </a:bodyPr>
          <a:lstStyle/>
          <a:p>
            <a:pPr marL="342900" indent="-342900">
              <a:buFont typeface="+mj-lt"/>
              <a:buAutoNum type="arabicPeriod"/>
            </a:pPr>
            <a:r>
              <a:rPr lang="en-US" sz="2400" dirty="0" smtClean="0"/>
              <a:t>Explain a reflex </a:t>
            </a:r>
            <a:r>
              <a:rPr lang="en-US" sz="2400" dirty="0" smtClean="0"/>
              <a:t>reaction using the names of the three types of neurons.</a:t>
            </a:r>
            <a:endParaRPr lang="en-US" sz="2400" dirty="0" smtClean="0"/>
          </a:p>
          <a:p>
            <a:pPr marL="342900" indent="-342900">
              <a:buFont typeface="+mj-lt"/>
              <a:buAutoNum type="arabicPeriod"/>
            </a:pPr>
            <a:r>
              <a:rPr lang="en-US" sz="2400" dirty="0" smtClean="0"/>
              <a:t>Name a</a:t>
            </a:r>
            <a:r>
              <a:rPr lang="en-US" sz="2400" dirty="0" smtClean="0"/>
              <a:t> </a:t>
            </a:r>
            <a:r>
              <a:rPr lang="en-US" sz="2400" dirty="0" smtClean="0"/>
              <a:t>body systems besides the muscular system </a:t>
            </a:r>
            <a:r>
              <a:rPr lang="en-US" sz="2400" dirty="0" smtClean="0"/>
              <a:t>that works </a:t>
            </a:r>
            <a:r>
              <a:rPr lang="en-US" sz="2400" dirty="0" smtClean="0"/>
              <a:t>with the nervous </a:t>
            </a:r>
            <a:r>
              <a:rPr lang="en-US" sz="2400" dirty="0" smtClean="0"/>
              <a:t>system, explain how it works?</a:t>
            </a:r>
            <a:endParaRPr lang="en-US" sz="2400" dirty="0" smtClean="0"/>
          </a:p>
          <a:p>
            <a:pPr marL="342900" indent="-342900">
              <a:buFont typeface="+mj-lt"/>
              <a:buAutoNum type="arabicPeriod"/>
            </a:pPr>
            <a:r>
              <a:rPr lang="en-US" sz="2400" dirty="0" smtClean="0"/>
              <a:t>How does a reflex protect you?</a:t>
            </a:r>
            <a:endParaRPr lang="en-US" sz="2400" dirty="0"/>
          </a:p>
        </p:txBody>
      </p:sp>
    </p:spTree>
    <p:extLst>
      <p:ext uri="{BB962C8B-B14F-4D97-AF65-F5344CB8AC3E}">
        <p14:creationId xmlns:p14="http://schemas.microsoft.com/office/powerpoint/2010/main" val="595027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08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30821"/>
                                        </p:tgtEl>
                                        <p:attrNameLst>
                                          <p:attrName>style.visibility</p:attrName>
                                        </p:attrNameLst>
                                      </p:cBhvr>
                                      <p:to>
                                        <p:strVal val="visible"/>
                                      </p:to>
                                    </p:set>
                                    <p:animEffect transition="in" filter="box(out)">
                                      <p:cBhvr>
                                        <p:cTn id="10" dur="500"/>
                                        <p:tgtEl>
                                          <p:spTgt spid="93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1/26 </a:t>
            </a:r>
            <a:br>
              <a:rPr lang="en-US" dirty="0" smtClean="0"/>
            </a:br>
            <a:r>
              <a:rPr lang="en-US" dirty="0" smtClean="0"/>
              <a:t>A Simple Reflex</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Pain receptors in the hand send an impulse through the sensory neuron to the spinal cord where the interneuron send the impulse to the motor neuron that ends in the muscle . The reflex </a:t>
            </a:r>
            <a:r>
              <a:rPr lang="en-US" dirty="0"/>
              <a:t>c</a:t>
            </a:r>
            <a:r>
              <a:rPr lang="en-US" dirty="0" smtClean="0"/>
              <a:t>auses the muscle to contract and the hand to move away.</a:t>
            </a:r>
          </a:p>
          <a:p>
            <a:pPr marL="514350" indent="-514350">
              <a:buFont typeface="+mj-lt"/>
              <a:buAutoNum type="arabicPeriod"/>
            </a:pPr>
            <a:r>
              <a:rPr lang="en-US" dirty="0" smtClean="0"/>
              <a:t>The digestive system helps/ works with the nervous systems to supply energy for the impulse</a:t>
            </a:r>
          </a:p>
          <a:p>
            <a:pPr marL="514350" indent="-514350">
              <a:buFont typeface="+mj-lt"/>
              <a:buAutoNum type="arabicPeriod"/>
            </a:pPr>
            <a:r>
              <a:rPr lang="en-US" dirty="0" smtClean="0"/>
              <a:t>A reflex protect you by preventing further damages from being done.</a:t>
            </a:r>
            <a:endParaRPr lang="en-US" dirty="0"/>
          </a:p>
        </p:txBody>
      </p:sp>
    </p:spTree>
    <p:extLst>
      <p:ext uri="{BB962C8B-B14F-4D97-AF65-F5344CB8AC3E}">
        <p14:creationId xmlns:p14="http://schemas.microsoft.com/office/powerpoint/2010/main" val="14931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Systems Interactive Worksheet</a:t>
            </a:r>
            <a:endParaRPr lang="en-US" dirty="0"/>
          </a:p>
        </p:txBody>
      </p:sp>
      <p:sp>
        <p:nvSpPr>
          <p:cNvPr id="3" name="Content Placeholder 2"/>
          <p:cNvSpPr>
            <a:spLocks noGrp="1"/>
          </p:cNvSpPr>
          <p:nvPr>
            <p:ph idx="1"/>
          </p:nvPr>
        </p:nvSpPr>
        <p:spPr/>
        <p:txBody>
          <a:bodyPr/>
          <a:lstStyle/>
          <a:p>
            <a:r>
              <a:rPr lang="en-US" dirty="0" smtClean="0"/>
              <a:t>Fill in 5 examples of how two Body Systems work together to maintain homeostasis.</a:t>
            </a:r>
          </a:p>
          <a:p>
            <a:r>
              <a:rPr lang="en-US" dirty="0" smtClean="0"/>
              <a:t>Then fill yours in on the board.</a:t>
            </a:r>
          </a:p>
          <a:p>
            <a:r>
              <a:rPr lang="en-US" dirty="0" smtClean="0"/>
              <a:t>Copy down the one’s you do not have.</a:t>
            </a:r>
          </a:p>
          <a:p>
            <a:r>
              <a:rPr lang="en-US" dirty="0" smtClean="0"/>
              <a:t>If you have any blanks, they are homework.</a:t>
            </a:r>
            <a:endParaRPr lang="en-US" dirty="0"/>
          </a:p>
        </p:txBody>
      </p:sp>
    </p:spTree>
    <p:extLst>
      <p:ext uri="{BB962C8B-B14F-4D97-AF65-F5344CB8AC3E}">
        <p14:creationId xmlns:p14="http://schemas.microsoft.com/office/powerpoint/2010/main" val="2148360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22620677"/>
              </p:ext>
            </p:extLst>
          </p:nvPr>
        </p:nvGraphicFramePr>
        <p:xfrm>
          <a:off x="2" y="2"/>
          <a:ext cx="12192000" cy="6858000"/>
        </p:xfrm>
        <a:graphic>
          <a:graphicData uri="http://schemas.openxmlformats.org/drawingml/2006/table">
            <a:tbl>
              <a:tblPr firstRow="1" bandRow="1">
                <a:tableStyleId>{5C22544A-7EE6-4342-B048-85BDC9FD1C3A}</a:tableStyleId>
              </a:tblPr>
              <a:tblGrid>
                <a:gridCol w="2032000"/>
                <a:gridCol w="2032000"/>
                <a:gridCol w="2032000"/>
                <a:gridCol w="2032000"/>
                <a:gridCol w="2032000"/>
                <a:gridCol w="2032000"/>
              </a:tblGrid>
              <a:tr h="571500">
                <a:tc>
                  <a:txBody>
                    <a:bodyPr/>
                    <a:lstStyle/>
                    <a:p>
                      <a:r>
                        <a:rPr lang="en-US" dirty="0" smtClean="0"/>
                        <a:t>Systems p. </a:t>
                      </a:r>
                      <a:r>
                        <a:rPr lang="en-US" smtClean="0"/>
                        <a:t>15 NB</a:t>
                      </a:r>
                      <a:endParaRPr lang="en-US" dirty="0"/>
                    </a:p>
                  </a:txBody>
                  <a:tcPr/>
                </a:tc>
                <a:tc>
                  <a:txBody>
                    <a:bodyPr/>
                    <a:lstStyle/>
                    <a:p>
                      <a:r>
                        <a:rPr lang="en-US" dirty="0" smtClean="0"/>
                        <a:t>Cardiovascular</a:t>
                      </a:r>
                      <a:endParaRPr lang="en-US" dirty="0"/>
                    </a:p>
                  </a:txBody>
                  <a:tcPr/>
                </a:tc>
                <a:tc>
                  <a:txBody>
                    <a:bodyPr/>
                    <a:lstStyle/>
                    <a:p>
                      <a:r>
                        <a:rPr lang="en-US" dirty="0" smtClean="0"/>
                        <a:t>Nervous</a:t>
                      </a:r>
                      <a:endParaRPr lang="en-US" dirty="0"/>
                    </a:p>
                  </a:txBody>
                  <a:tcPr/>
                </a:tc>
                <a:tc>
                  <a:txBody>
                    <a:bodyPr/>
                    <a:lstStyle/>
                    <a:p>
                      <a:r>
                        <a:rPr lang="en-US" dirty="0" smtClean="0"/>
                        <a:t>Immune</a:t>
                      </a:r>
                      <a:endParaRPr lang="en-US" dirty="0"/>
                    </a:p>
                  </a:txBody>
                  <a:tcPr/>
                </a:tc>
                <a:tc>
                  <a:txBody>
                    <a:bodyPr/>
                    <a:lstStyle/>
                    <a:p>
                      <a:r>
                        <a:rPr lang="en-US" dirty="0" smtClean="0"/>
                        <a:t>Endocrine</a:t>
                      </a:r>
                      <a:endParaRPr lang="en-US" dirty="0"/>
                    </a:p>
                  </a:txBody>
                  <a:tcPr/>
                </a:tc>
                <a:tc>
                  <a:txBody>
                    <a:bodyPr/>
                    <a:lstStyle/>
                    <a:p>
                      <a:r>
                        <a:rPr lang="en-US" dirty="0" smtClean="0"/>
                        <a:t>Muscular</a:t>
                      </a:r>
                      <a:endParaRPr lang="en-US" dirty="0"/>
                    </a:p>
                  </a:txBody>
                  <a:tcPr/>
                </a:tc>
              </a:tr>
              <a:tr h="571500">
                <a:tc>
                  <a:txBody>
                    <a:bodyPr/>
                    <a:lstStyle/>
                    <a:p>
                      <a:r>
                        <a:rPr lang="en-US" dirty="0" smtClean="0"/>
                        <a:t>Cardiovascular</a:t>
                      </a:r>
                      <a:endParaRPr lang="en-US" dirty="0"/>
                    </a:p>
                  </a:txBody>
                  <a:tcPr/>
                </a:tc>
                <a:tc>
                  <a:txBody>
                    <a:bodyPr/>
                    <a:lstStyle/>
                    <a:p>
                      <a:r>
                        <a:rPr lang="en-US" dirty="0" smtClean="0"/>
                        <a:t>XXXX</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71500">
                <a:tc>
                  <a:txBody>
                    <a:bodyPr/>
                    <a:lstStyle/>
                    <a:p>
                      <a:r>
                        <a:rPr lang="en-US" dirty="0" smtClean="0"/>
                        <a:t>Respiratory</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71500">
                <a:tc>
                  <a:txBody>
                    <a:bodyPr/>
                    <a:lstStyle/>
                    <a:p>
                      <a:r>
                        <a:rPr lang="en-US" dirty="0" smtClean="0"/>
                        <a:t>Nervous</a:t>
                      </a:r>
                      <a:endParaRPr lang="en-US" dirty="0"/>
                    </a:p>
                  </a:txBody>
                  <a:tcPr/>
                </a:tc>
                <a:tc>
                  <a:txBody>
                    <a:bodyPr/>
                    <a:lstStyle/>
                    <a:p>
                      <a:endParaRPr lang="en-US"/>
                    </a:p>
                  </a:txBody>
                  <a:tcPr/>
                </a:tc>
                <a:tc>
                  <a:txBody>
                    <a:bodyPr/>
                    <a:lstStyle/>
                    <a:p>
                      <a:r>
                        <a:rPr lang="en-US" dirty="0" smtClean="0"/>
                        <a:t>XXXX</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71500">
                <a:tc>
                  <a:txBody>
                    <a:bodyPr/>
                    <a:lstStyle/>
                    <a:p>
                      <a:r>
                        <a:rPr lang="en-US" dirty="0" smtClean="0"/>
                        <a:t>Skeletal</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71500">
                <a:tc>
                  <a:txBody>
                    <a:bodyPr/>
                    <a:lstStyle/>
                    <a:p>
                      <a:r>
                        <a:rPr lang="en-US" dirty="0" smtClean="0"/>
                        <a:t>Endocrine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XXXX</a:t>
                      </a:r>
                      <a:endParaRPr lang="en-US" dirty="0"/>
                    </a:p>
                  </a:txBody>
                  <a:tcPr/>
                </a:tc>
                <a:tc>
                  <a:txBody>
                    <a:bodyPr/>
                    <a:lstStyle/>
                    <a:p>
                      <a:endParaRPr lang="en-US" dirty="0"/>
                    </a:p>
                  </a:txBody>
                  <a:tcPr/>
                </a:tc>
              </a:tr>
              <a:tr h="571500">
                <a:tc>
                  <a:txBody>
                    <a:bodyPr/>
                    <a:lstStyle/>
                    <a:p>
                      <a:r>
                        <a:rPr lang="en-US" dirty="0" smtClean="0"/>
                        <a:t>Digestive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71500">
                <a:tc>
                  <a:txBody>
                    <a:bodyPr/>
                    <a:lstStyle/>
                    <a:p>
                      <a:r>
                        <a:rPr lang="en-US" dirty="0" smtClean="0"/>
                        <a:t>Muscular</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XXXX</a:t>
                      </a:r>
                      <a:endParaRPr lang="en-US" dirty="0"/>
                    </a:p>
                  </a:txBody>
                  <a:tcPr/>
                </a:tc>
              </a:tr>
              <a:tr h="571500">
                <a:tc>
                  <a:txBody>
                    <a:bodyPr/>
                    <a:lstStyle/>
                    <a:p>
                      <a:r>
                        <a:rPr lang="en-US" dirty="0" smtClean="0"/>
                        <a:t>Reproductive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71500">
                <a:tc>
                  <a:txBody>
                    <a:bodyPr/>
                    <a:lstStyle/>
                    <a:p>
                      <a:r>
                        <a:rPr lang="en-US" dirty="0" smtClean="0"/>
                        <a:t>Urinary/Excretory</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571500">
                <a:tc>
                  <a:txBody>
                    <a:bodyPr/>
                    <a:lstStyle/>
                    <a:p>
                      <a:r>
                        <a:rPr lang="en-US" dirty="0" smtClean="0"/>
                        <a:t>Integumentary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571500">
                <a:tc>
                  <a:txBody>
                    <a:bodyPr/>
                    <a:lstStyle/>
                    <a:p>
                      <a:r>
                        <a:rPr lang="en-US" dirty="0" smtClean="0"/>
                        <a:t>Immune/Lymphatic</a:t>
                      </a:r>
                      <a:endParaRPr lang="en-US" dirty="0"/>
                    </a:p>
                  </a:txBody>
                  <a:tcPr/>
                </a:tc>
                <a:tc>
                  <a:txBody>
                    <a:bodyPr/>
                    <a:lstStyle/>
                    <a:p>
                      <a:endParaRPr lang="en-US"/>
                    </a:p>
                  </a:txBody>
                  <a:tcPr/>
                </a:tc>
                <a:tc>
                  <a:txBody>
                    <a:bodyPr/>
                    <a:lstStyle/>
                    <a:p>
                      <a:endParaRPr lang="en-US"/>
                    </a:p>
                  </a:txBody>
                  <a:tcPr/>
                </a:tc>
                <a:tc>
                  <a:txBody>
                    <a:bodyPr/>
                    <a:lstStyle/>
                    <a:p>
                      <a:r>
                        <a:rPr lang="en-US" dirty="0" smtClean="0"/>
                        <a:t>XXXX</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278949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srcRect l="32616" t="13333" r="15079" b="12308"/>
          <a:stretch>
            <a:fillRect/>
          </a:stretch>
        </p:blipFill>
        <p:spPr bwMode="auto">
          <a:xfrm>
            <a:off x="1524001" y="0"/>
            <a:ext cx="5483803" cy="6248400"/>
          </a:xfrm>
          <a:prstGeom prst="rect">
            <a:avLst/>
          </a:prstGeom>
          <a:noFill/>
          <a:ln w="9525">
            <a:noFill/>
            <a:miter lim="800000"/>
            <a:headEnd/>
            <a:tailEnd/>
          </a:ln>
        </p:spPr>
      </p:pic>
      <p:graphicFrame>
        <p:nvGraphicFramePr>
          <p:cNvPr id="3" name="Table 2"/>
          <p:cNvGraphicFramePr>
            <a:graphicFrameLocks noGrp="1"/>
          </p:cNvGraphicFramePr>
          <p:nvPr/>
        </p:nvGraphicFramePr>
        <p:xfrm>
          <a:off x="6248399" y="914400"/>
          <a:ext cx="4419601" cy="3954780"/>
        </p:xfrm>
        <a:graphic>
          <a:graphicData uri="http://schemas.openxmlformats.org/drawingml/2006/table">
            <a:tbl>
              <a:tblPr/>
              <a:tblGrid>
                <a:gridCol w="990602"/>
                <a:gridCol w="1295400"/>
                <a:gridCol w="1143000"/>
                <a:gridCol w="990599"/>
              </a:tblGrid>
              <a:tr h="228600">
                <a:tc>
                  <a:txBody>
                    <a:bodyPr/>
                    <a:lstStyle/>
                    <a:p>
                      <a:pPr algn="l" fontAlgn="b"/>
                      <a:r>
                        <a:rPr lang="en-US" sz="1800" b="1" i="0" u="none" strike="noStrike" dirty="0">
                          <a:solidFill>
                            <a:srgbClr val="000000"/>
                          </a:solidFill>
                          <a:latin typeface="Calibri"/>
                        </a:rPr>
                        <a:t>Trials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Without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smtClean="0">
                          <a:solidFill>
                            <a:srgbClr val="000000"/>
                          </a:solidFill>
                          <a:latin typeface="Calibri"/>
                        </a:rPr>
                        <a:t>Opposite hand</a:t>
                      </a:r>
                    </a:p>
                    <a:p>
                      <a:pPr algn="l" fontAlgn="b"/>
                      <a:r>
                        <a:rPr lang="en-US" sz="1800" b="1" i="0" u="none" strike="noStrike" dirty="0" smtClean="0">
                          <a:solidFill>
                            <a:srgbClr val="000000"/>
                          </a:solidFill>
                          <a:latin typeface="Calibri"/>
                        </a:rPr>
                        <a:t>(cm)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smtClean="0">
                          <a:solidFill>
                            <a:srgbClr val="000000"/>
                          </a:solidFill>
                          <a:latin typeface="Calibri"/>
                        </a:rPr>
                        <a:t>Average</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7010400" y="1"/>
            <a:ext cx="3657600" cy="830997"/>
          </a:xfrm>
          <a:prstGeom prst="rect">
            <a:avLst/>
          </a:prstGeom>
          <a:noFill/>
        </p:spPr>
        <p:txBody>
          <a:bodyPr wrap="square" rtlCol="0">
            <a:spAutoFit/>
          </a:bodyPr>
          <a:lstStyle/>
          <a:p>
            <a:r>
              <a:rPr lang="en-US" sz="2400" dirty="0"/>
              <a:t>Copy this table on page </a:t>
            </a:r>
            <a:r>
              <a:rPr lang="en-US" sz="2400" dirty="0" smtClean="0"/>
              <a:t>17NB</a:t>
            </a:r>
            <a:r>
              <a:rPr lang="en-US" sz="2400" dirty="0"/>
              <a:t>.	p.948BB</a:t>
            </a:r>
          </a:p>
        </p:txBody>
      </p:sp>
    </p:spTree>
    <p:extLst>
      <p:ext uri="{BB962C8B-B14F-4D97-AF65-F5344CB8AC3E}">
        <p14:creationId xmlns:p14="http://schemas.microsoft.com/office/powerpoint/2010/main" val="26283977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normAutofit/>
          </a:bodyPr>
          <a:lstStyle/>
          <a:p>
            <a:r>
              <a:rPr lang="en-US" sz="2400" dirty="0"/>
              <a:t>Mini Lab 36.1 Distractions &amp; reaction Time</a:t>
            </a:r>
            <a:br>
              <a:rPr lang="en-US" sz="2400" dirty="0"/>
            </a:br>
            <a:r>
              <a:rPr lang="en-US" sz="2400" dirty="0"/>
              <a:t>P. 948BB  P. </a:t>
            </a:r>
            <a:r>
              <a:rPr lang="en-US" sz="2400" dirty="0" smtClean="0"/>
              <a:t>17NB</a:t>
            </a:r>
            <a:endParaRPr lang="en-US" sz="2400" dirty="0"/>
          </a:p>
        </p:txBody>
      </p:sp>
      <p:sp>
        <p:nvSpPr>
          <p:cNvPr id="3" name="Content Placeholder 2"/>
          <p:cNvSpPr>
            <a:spLocks noGrp="1"/>
          </p:cNvSpPr>
          <p:nvPr>
            <p:ph idx="1"/>
          </p:nvPr>
        </p:nvSpPr>
        <p:spPr>
          <a:xfrm>
            <a:off x="1524000" y="1600201"/>
            <a:ext cx="8229600" cy="4525963"/>
          </a:xfrm>
        </p:spPr>
        <p:txBody>
          <a:bodyPr>
            <a:normAutofit/>
          </a:bodyPr>
          <a:lstStyle/>
          <a:p>
            <a:pPr marL="514350" indent="-514350">
              <a:buFont typeface="+mj-lt"/>
              <a:buAutoNum type="arabicPeriod"/>
            </a:pPr>
            <a:r>
              <a:rPr lang="en-US" dirty="0" smtClean="0"/>
              <a:t>Your reaction time should </a:t>
            </a:r>
          </a:p>
          <a:p>
            <a:pPr marL="514350" indent="-514350">
              <a:buNone/>
            </a:pPr>
            <a:r>
              <a:rPr lang="en-US" dirty="0" smtClean="0"/>
              <a:t>improve with time due to </a:t>
            </a:r>
          </a:p>
          <a:p>
            <a:pPr marL="514350" indent="-514350">
              <a:buNone/>
            </a:pPr>
            <a:r>
              <a:rPr lang="en-US" dirty="0" smtClean="0"/>
              <a:t>muscle memory.</a:t>
            </a:r>
          </a:p>
          <a:p>
            <a:pPr marL="514350" indent="-514350">
              <a:buNone/>
            </a:pPr>
            <a:r>
              <a:rPr lang="en-US" dirty="0" smtClean="0"/>
              <a:t>2. The distraction of counting backwards probably increased your reaction time and measurement.</a:t>
            </a:r>
          </a:p>
          <a:p>
            <a:pPr marL="514350" indent="-514350">
              <a:buNone/>
            </a:pPr>
            <a:r>
              <a:rPr lang="en-US" dirty="0" smtClean="0"/>
              <a:t>3. Other factors besides your distraction that may increase your reaction time are: being sick, overly tired, sound, motivation, looking away &amp; hungry.</a:t>
            </a:r>
            <a:endParaRPr lang="en-US" dirty="0"/>
          </a:p>
        </p:txBody>
      </p:sp>
      <p:graphicFrame>
        <p:nvGraphicFramePr>
          <p:cNvPr id="4" name="Chart 3"/>
          <p:cNvGraphicFramePr/>
          <p:nvPr/>
        </p:nvGraphicFramePr>
        <p:xfrm>
          <a:off x="6096000" y="533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02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 Practice p. </a:t>
            </a:r>
            <a:r>
              <a:rPr lang="en-US" dirty="0" smtClean="0"/>
              <a:t>17 </a:t>
            </a:r>
            <a:r>
              <a:rPr lang="en-US" dirty="0" smtClean="0"/>
              <a:t>NB</a:t>
            </a:r>
            <a:endParaRPr lang="en-US" dirty="0"/>
          </a:p>
        </p:txBody>
      </p:sp>
      <p:sp>
        <p:nvSpPr>
          <p:cNvPr id="3" name="Content Placeholder 2"/>
          <p:cNvSpPr>
            <a:spLocks noGrp="1"/>
          </p:cNvSpPr>
          <p:nvPr>
            <p:ph idx="1"/>
          </p:nvPr>
        </p:nvSpPr>
        <p:spPr/>
        <p:txBody>
          <a:bodyPr>
            <a:normAutofit fontScale="92500"/>
          </a:bodyPr>
          <a:lstStyle/>
          <a:p>
            <a:r>
              <a:rPr lang="en-US" dirty="0" smtClean="0"/>
              <a:t>#1</a:t>
            </a:r>
          </a:p>
          <a:p>
            <a:r>
              <a:rPr lang="en-US" dirty="0" smtClean="0"/>
              <a:t>The independent variable (What Margaret changed) is the amount of moisture.</a:t>
            </a:r>
          </a:p>
          <a:p>
            <a:r>
              <a:rPr lang="en-US" dirty="0" smtClean="0"/>
              <a:t>The dependent variable ( What she measured) is the number of worms.</a:t>
            </a:r>
          </a:p>
          <a:p>
            <a:r>
              <a:rPr lang="en-US" dirty="0" smtClean="0"/>
              <a:t>The correct X axis label for a graph of Margaret’s data is the “Amount of Moisture, (mL)”</a:t>
            </a:r>
          </a:p>
          <a:p>
            <a:r>
              <a:rPr lang="en-US" dirty="0" smtClean="0"/>
              <a:t>The correct Y axis label for a graph Margaret’s data would be “ The number of Worms present”.</a:t>
            </a:r>
          </a:p>
          <a:p>
            <a:r>
              <a:rPr lang="en-US" dirty="0" smtClean="0"/>
              <a:t>The Correct title for Margaret’s graph would be,” The Effect of Moisture on the Number of Worms Present”. </a:t>
            </a:r>
          </a:p>
          <a:p>
            <a:endParaRPr lang="en-US" dirty="0"/>
          </a:p>
        </p:txBody>
      </p:sp>
    </p:spTree>
    <p:extLst>
      <p:ext uri="{BB962C8B-B14F-4D97-AF65-F5344CB8AC3E}">
        <p14:creationId xmlns:p14="http://schemas.microsoft.com/office/powerpoint/2010/main" val="3449341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47800"/>
          </a:xfrm>
        </p:spPr>
        <p:txBody>
          <a:bodyPr>
            <a:normAutofit/>
          </a:bodyPr>
          <a:lstStyle/>
          <a:p>
            <a:r>
              <a:rPr lang="en-US" sz="2400" dirty="0"/>
              <a:t>Introduction to the Physiology Systems P. 1048 BB</a:t>
            </a:r>
            <a:br>
              <a:rPr lang="en-US" sz="2400" dirty="0"/>
            </a:br>
            <a:r>
              <a:rPr lang="en-US" sz="2400" b="1" dirty="0"/>
              <a:t>Directions:  Copy the </a:t>
            </a:r>
            <a:r>
              <a:rPr lang="en-US" sz="2400" b="1" dirty="0">
                <a:hlinkClick r:id="rId2"/>
              </a:rPr>
              <a:t>11 Body systems </a:t>
            </a:r>
            <a:r>
              <a:rPr lang="en-US" sz="2400" b="1" dirty="0"/>
              <a:t>down in your Notebook. </a:t>
            </a:r>
            <a:r>
              <a:rPr lang="en-US" sz="2400" dirty="0"/>
              <a:t>Write the Organ Systems of the Body and match the organ or functions to that system. Use the Internet or CH 34 – 39 in your biology book.   P. </a:t>
            </a:r>
            <a:r>
              <a:rPr lang="en-US" sz="2400" dirty="0" smtClean="0"/>
              <a:t>11 </a:t>
            </a:r>
            <a:r>
              <a:rPr lang="en-US" sz="2400" dirty="0"/>
              <a:t>NB</a:t>
            </a:r>
          </a:p>
        </p:txBody>
      </p:sp>
      <p:sp>
        <p:nvSpPr>
          <p:cNvPr id="3" name="Content Placeholder 2"/>
          <p:cNvSpPr>
            <a:spLocks noGrp="1"/>
          </p:cNvSpPr>
          <p:nvPr>
            <p:ph idx="1"/>
          </p:nvPr>
        </p:nvSpPr>
        <p:spPr>
          <a:xfrm>
            <a:off x="1524000" y="1371601"/>
            <a:ext cx="9144000" cy="5973763"/>
          </a:xfrm>
        </p:spPr>
        <p:txBody>
          <a:bodyPr/>
          <a:lstStyle/>
          <a:p>
            <a:pPr marL="514350" indent="-514350">
              <a:buNone/>
            </a:pPr>
            <a:r>
              <a:rPr lang="en-US" dirty="0" smtClean="0"/>
              <a:t>Circulatory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Skeletal		Urinary/ Excretory	</a:t>
            </a:r>
          </a:p>
          <a:p>
            <a:pPr marL="514350" indent="-514350">
              <a:buNone/>
            </a:pPr>
            <a:r>
              <a:rPr lang="en-US" dirty="0" smtClean="0"/>
              <a:t>	 		</a:t>
            </a:r>
          </a:p>
        </p:txBody>
      </p:sp>
    </p:spTree>
    <p:extLst>
      <p:ext uri="{BB962C8B-B14F-4D97-AF65-F5344CB8AC3E}">
        <p14:creationId xmlns:p14="http://schemas.microsoft.com/office/powerpoint/2010/main" val="105676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Winnie &amp; the  Worms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84590814"/>
              </p:ext>
            </p:extLst>
          </p:nvPr>
        </p:nvGraphicFramePr>
        <p:xfrm>
          <a:off x="0" y="1413164"/>
          <a:ext cx="12192000" cy="5008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20552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 Reaction Lab</a:t>
            </a:r>
            <a:endParaRPr lang="en-US" dirty="0"/>
          </a:p>
        </p:txBody>
      </p:sp>
      <p:sp>
        <p:nvSpPr>
          <p:cNvPr id="3" name="Content Placeholder 2"/>
          <p:cNvSpPr>
            <a:spLocks noGrp="1"/>
          </p:cNvSpPr>
          <p:nvPr>
            <p:ph idx="1"/>
          </p:nvPr>
        </p:nvSpPr>
        <p:spPr/>
        <p:txBody>
          <a:bodyPr>
            <a:normAutofit/>
          </a:bodyPr>
          <a:lstStyle/>
          <a:p>
            <a:r>
              <a:rPr lang="en-US" dirty="0" smtClean="0"/>
              <a:t>Title</a:t>
            </a:r>
          </a:p>
          <a:p>
            <a:r>
              <a:rPr lang="en-US" dirty="0" smtClean="0"/>
              <a:t>Hypothesis (both people)</a:t>
            </a:r>
          </a:p>
          <a:p>
            <a:r>
              <a:rPr lang="en-US" dirty="0" smtClean="0"/>
              <a:t>Materials</a:t>
            </a:r>
          </a:p>
          <a:p>
            <a:r>
              <a:rPr lang="en-US" dirty="0" smtClean="0"/>
              <a:t>Procedure</a:t>
            </a:r>
          </a:p>
          <a:p>
            <a:r>
              <a:rPr lang="en-US" dirty="0" smtClean="0"/>
              <a:t>Data:</a:t>
            </a:r>
          </a:p>
          <a:p>
            <a:r>
              <a:rPr lang="en-US" dirty="0" smtClean="0"/>
              <a:t>Table 1 with Explanation (10 font)</a:t>
            </a:r>
          </a:p>
          <a:p>
            <a:r>
              <a:rPr lang="en-US" dirty="0" smtClean="0"/>
              <a:t>Graph 1 with Explanation (10 font)</a:t>
            </a:r>
          </a:p>
          <a:p>
            <a:r>
              <a:rPr lang="en-US" dirty="0" smtClean="0"/>
              <a:t>Data Analysis P. 948</a:t>
            </a:r>
          </a:p>
          <a:p>
            <a:endParaRPr lang="en-US" dirty="0"/>
          </a:p>
        </p:txBody>
      </p:sp>
    </p:spTree>
    <p:extLst>
      <p:ext uri="{BB962C8B-B14F-4D97-AF65-F5344CB8AC3E}">
        <p14:creationId xmlns:p14="http://schemas.microsoft.com/office/powerpoint/2010/main" val="31361245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contrast="-81000"/>
          </a:blip>
          <a:srcRect/>
          <a:stretch>
            <a:fillRect/>
          </a:stretch>
        </p:blipFill>
        <p:spPr bwMode="auto">
          <a:xfrm>
            <a:off x="1524000" y="0"/>
            <a:ext cx="9093493" cy="5867400"/>
          </a:xfrm>
          <a:prstGeom prst="rect">
            <a:avLst/>
          </a:prstGeom>
          <a:noFill/>
        </p:spPr>
      </p:pic>
      <p:sp>
        <p:nvSpPr>
          <p:cNvPr id="2" name="Title 1"/>
          <p:cNvSpPr>
            <a:spLocks noGrp="1"/>
          </p:cNvSpPr>
          <p:nvPr>
            <p:ph type="title"/>
          </p:nvPr>
        </p:nvSpPr>
        <p:spPr>
          <a:xfrm>
            <a:off x="1524000" y="0"/>
            <a:ext cx="9144000" cy="1417638"/>
          </a:xfrm>
        </p:spPr>
        <p:txBody>
          <a:bodyPr>
            <a:normAutofit/>
          </a:bodyPr>
          <a:lstStyle/>
          <a:p>
            <a:r>
              <a:rPr lang="en-US" dirty="0" smtClean="0"/>
              <a:t>Nerve Impulse Poster p. 944, 949 BB</a:t>
            </a:r>
            <a:endParaRPr lang="en-US" dirty="0"/>
          </a:p>
        </p:txBody>
      </p:sp>
      <p:sp>
        <p:nvSpPr>
          <p:cNvPr id="3" name="Content Placeholder 2"/>
          <p:cNvSpPr>
            <a:spLocks noGrp="1"/>
          </p:cNvSpPr>
          <p:nvPr>
            <p:ph idx="1"/>
          </p:nvPr>
        </p:nvSpPr>
        <p:spPr>
          <a:xfrm>
            <a:off x="1524000" y="1066801"/>
            <a:ext cx="8686800" cy="4678363"/>
          </a:xfrm>
        </p:spPr>
        <p:txBody>
          <a:bodyPr>
            <a:normAutofit/>
          </a:bodyPr>
          <a:lstStyle/>
          <a:p>
            <a:r>
              <a:rPr lang="en-US" u="sng" dirty="0" smtClean="0"/>
              <a:t>Write</a:t>
            </a:r>
            <a:r>
              <a:rPr lang="en-US" dirty="0" smtClean="0"/>
              <a:t> the standard (9E): Students will know the roles of </a:t>
            </a:r>
            <a:r>
              <a:rPr lang="en-US" b="1" dirty="0" smtClean="0"/>
              <a:t>sensory neurons, interneurons, &amp; motor </a:t>
            </a:r>
            <a:r>
              <a:rPr lang="en-US" dirty="0" smtClean="0"/>
              <a:t>neurons in </a:t>
            </a:r>
            <a:r>
              <a:rPr lang="en-US" b="1" dirty="0" smtClean="0"/>
              <a:t>sensation, thought &amp; response</a:t>
            </a:r>
            <a:r>
              <a:rPr lang="en-US" dirty="0" smtClean="0"/>
              <a:t>. </a:t>
            </a:r>
          </a:p>
          <a:p>
            <a:r>
              <a:rPr lang="en-US" u="sng" dirty="0" smtClean="0"/>
              <a:t>Draw</a:t>
            </a:r>
            <a:r>
              <a:rPr lang="en-US" dirty="0" smtClean="0"/>
              <a:t> the three neurons, </a:t>
            </a:r>
            <a:r>
              <a:rPr lang="en-US" u="sng" dirty="0" smtClean="0"/>
              <a:t>labeling</a:t>
            </a:r>
            <a:r>
              <a:rPr lang="en-US" dirty="0" smtClean="0"/>
              <a:t> all the parts, </a:t>
            </a:r>
            <a:r>
              <a:rPr lang="en-US" u="sng" dirty="0" smtClean="0"/>
              <a:t>define</a:t>
            </a:r>
            <a:r>
              <a:rPr lang="en-US" dirty="0" smtClean="0"/>
              <a:t> each on the poster.</a:t>
            </a:r>
          </a:p>
          <a:p>
            <a:r>
              <a:rPr lang="en-US" u="sng" dirty="0" smtClean="0"/>
              <a:t>Show</a:t>
            </a:r>
            <a:r>
              <a:rPr lang="en-US" dirty="0" smtClean="0"/>
              <a:t> an Impulse (Ex. Bright light, touch, pie or hot plate) that includes the sensory, interneuron, and motor neuron response.</a:t>
            </a:r>
          </a:p>
          <a:p>
            <a:r>
              <a:rPr lang="en-US" dirty="0" smtClean="0"/>
              <a:t>Make sure to </a:t>
            </a:r>
            <a:r>
              <a:rPr lang="en-US" u="sng" dirty="0" smtClean="0"/>
              <a:t>describe</a:t>
            </a:r>
            <a:r>
              <a:rPr lang="en-US" dirty="0" smtClean="0"/>
              <a:t> a Reflex Reaction.</a:t>
            </a:r>
          </a:p>
          <a:p>
            <a:endParaRPr lang="en-US" dirty="0"/>
          </a:p>
        </p:txBody>
      </p:sp>
    </p:spTree>
    <p:extLst>
      <p:ext uri="{BB962C8B-B14F-4D97-AF65-F5344CB8AC3E}">
        <p14:creationId xmlns:p14="http://schemas.microsoft.com/office/powerpoint/2010/main" val="2312164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fontScale="90000"/>
          </a:bodyPr>
          <a:lstStyle/>
          <a:p>
            <a:pPr algn="ctr"/>
            <a:r>
              <a:rPr lang="en-US" dirty="0" smtClean="0"/>
              <a:t>1/30  </a:t>
            </a:r>
            <a:r>
              <a:rPr lang="en-US" dirty="0" smtClean="0"/>
              <a:t>Physiology  P. 1048</a:t>
            </a:r>
            <a:br>
              <a:rPr lang="en-US" dirty="0" smtClean="0"/>
            </a:br>
            <a:r>
              <a:rPr lang="en-US" dirty="0" smtClean="0"/>
              <a:t>Obj. TSW show what they have learned about each of the body systems through a Gallery Walk. P. 20 NB</a:t>
            </a:r>
            <a:endParaRPr lang="en-US" dirty="0"/>
          </a:p>
        </p:txBody>
      </p:sp>
      <p:sp>
        <p:nvSpPr>
          <p:cNvPr id="3" name="Content Placeholder 2"/>
          <p:cNvSpPr>
            <a:spLocks noGrp="1"/>
          </p:cNvSpPr>
          <p:nvPr>
            <p:ph idx="1"/>
          </p:nvPr>
        </p:nvSpPr>
        <p:spPr>
          <a:xfrm>
            <a:off x="838200" y="1825625"/>
            <a:ext cx="7495309" cy="4351338"/>
          </a:xfrm>
        </p:spPr>
        <p:txBody>
          <a:bodyPr/>
          <a:lstStyle/>
          <a:p>
            <a:pPr marL="514350" indent="-514350">
              <a:buFont typeface="+mj-lt"/>
              <a:buAutoNum type="arabicPeriod"/>
            </a:pPr>
            <a:r>
              <a:rPr lang="en-US" dirty="0" smtClean="0"/>
              <a:t>Describe the word physiology.</a:t>
            </a:r>
          </a:p>
          <a:p>
            <a:pPr marL="514350" indent="-514350">
              <a:buFont typeface="+mj-lt"/>
              <a:buAutoNum type="arabicPeriod"/>
            </a:pPr>
            <a:r>
              <a:rPr lang="en-US" dirty="0" smtClean="0"/>
              <a:t>Explain the function of three body systems.</a:t>
            </a:r>
          </a:p>
          <a:p>
            <a:pPr marL="514350" indent="-514350">
              <a:buFont typeface="+mj-lt"/>
              <a:buAutoNum type="arabicPeriod"/>
            </a:pPr>
            <a:r>
              <a:rPr lang="en-US" dirty="0" smtClean="0"/>
              <a:t>Explain how 2 of those body systems work together to maintain homeostasis.</a:t>
            </a:r>
            <a:endParaRPr lang="en-US" dirty="0"/>
          </a:p>
        </p:txBody>
      </p:sp>
      <p:pic>
        <p:nvPicPr>
          <p:cNvPr id="4" name="Picture 3"/>
          <p:cNvPicPr>
            <a:picLocks noChangeAspect="1"/>
          </p:cNvPicPr>
          <p:nvPr/>
        </p:nvPicPr>
        <p:blipFill>
          <a:blip r:embed="rId2"/>
          <a:stretch>
            <a:fillRect/>
          </a:stretch>
        </p:blipFill>
        <p:spPr>
          <a:xfrm>
            <a:off x="7897525" y="1690688"/>
            <a:ext cx="4294475" cy="4294475"/>
          </a:xfrm>
          <a:prstGeom prst="rect">
            <a:avLst/>
          </a:prstGeom>
        </p:spPr>
      </p:pic>
    </p:spTree>
    <p:extLst>
      <p:ext uri="{BB962C8B-B14F-4D97-AF65-F5344CB8AC3E}">
        <p14:creationId xmlns:p14="http://schemas.microsoft.com/office/powerpoint/2010/main" val="2087246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5102" y="1310456"/>
            <a:ext cx="6681795" cy="4237087"/>
          </a:xfrm>
          <a:prstGeom prst="rect">
            <a:avLst/>
          </a:prstGeom>
        </p:spPr>
      </p:pic>
    </p:spTree>
    <p:extLst>
      <p:ext uri="{BB962C8B-B14F-4D97-AF65-F5344CB8AC3E}">
        <p14:creationId xmlns:p14="http://schemas.microsoft.com/office/powerpoint/2010/main" val="30132140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28567" y="-174736"/>
            <a:ext cx="6812960" cy="7032735"/>
          </a:xfrm>
          <a:prstGeom prst="rect">
            <a:avLst/>
          </a:prstGeom>
        </p:spPr>
      </p:pic>
    </p:spTree>
    <p:extLst>
      <p:ext uri="{BB962C8B-B14F-4D97-AF65-F5344CB8AC3E}">
        <p14:creationId xmlns:p14="http://schemas.microsoft.com/office/powerpoint/2010/main" val="2793717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181600"/>
          </a:xfrm>
        </p:spPr>
        <p:txBody>
          <a:bodyPr>
            <a:noAutofit/>
          </a:bodyPr>
          <a:lstStyle/>
          <a:p>
            <a:pPr marL="514350" indent="-514350">
              <a:buNone/>
            </a:pPr>
            <a:r>
              <a:rPr lang="en-US" sz="2400" dirty="0"/>
              <a:t>Circulatory/ Cardiovascular	 Digestive 	Endocrine</a:t>
            </a:r>
          </a:p>
          <a:p>
            <a:pPr marL="514350" indent="-514350">
              <a:buNone/>
            </a:pPr>
            <a:r>
              <a:rPr lang="en-US" sz="2400" dirty="0"/>
              <a:t>Integumentary	 Lymphatic/ Immune 	Muscular</a:t>
            </a:r>
          </a:p>
          <a:p>
            <a:pPr marL="514350" indent="-514350">
              <a:buNone/>
            </a:pPr>
            <a:r>
              <a:rPr lang="en-US" sz="2400" dirty="0"/>
              <a:t>Nervous	 	Reproductive 		 Respiratory</a:t>
            </a:r>
          </a:p>
          <a:p>
            <a:pPr marL="514350" indent="-514350">
              <a:buNone/>
            </a:pPr>
            <a:r>
              <a:rPr lang="en-US" sz="2400" dirty="0"/>
              <a:t>Skeletal		Urinary/ Excretory	</a:t>
            </a:r>
          </a:p>
          <a:p>
            <a:pPr marL="514350" indent="-514350">
              <a:buNone/>
            </a:pPr>
            <a:endParaRPr lang="en-US" sz="2400" dirty="0"/>
          </a:p>
          <a:p>
            <a:pPr marL="514350" indent="-514350">
              <a:buFont typeface="+mj-lt"/>
              <a:buAutoNum type="arabicPeriod"/>
            </a:pPr>
            <a:r>
              <a:rPr lang="en-US" sz="2400" b="1" dirty="0"/>
              <a:t>Urinary/ excretory </a:t>
            </a:r>
            <a:r>
              <a:rPr lang="en-US" sz="2400" dirty="0"/>
              <a:t>Rids the body of nitrogen containing wastes.</a:t>
            </a:r>
          </a:p>
          <a:p>
            <a:pPr marL="514350" indent="-514350">
              <a:buFont typeface="+mj-lt"/>
              <a:buAutoNum type="arabicPeriod"/>
            </a:pPr>
            <a:r>
              <a:rPr lang="en-US" sz="2400" b="1" dirty="0"/>
              <a:t>Endocrine </a:t>
            </a:r>
            <a:r>
              <a:rPr lang="en-US" sz="2400" dirty="0"/>
              <a:t>Is affected by the removal of the thyroid gland.</a:t>
            </a:r>
          </a:p>
          <a:p>
            <a:pPr marL="514350" indent="-514350">
              <a:buFont typeface="+mj-lt"/>
              <a:buAutoNum type="arabicPeriod"/>
            </a:pPr>
            <a:r>
              <a:rPr lang="en-US" sz="2400" b="1" dirty="0"/>
              <a:t>Skeletal </a:t>
            </a:r>
            <a:r>
              <a:rPr lang="en-US" sz="2400" dirty="0"/>
              <a:t>Provides support &amp; Levers on which the muscular system can act.</a:t>
            </a:r>
          </a:p>
          <a:p>
            <a:pPr marL="514350" indent="-514350">
              <a:buFont typeface="+mj-lt"/>
              <a:buAutoNum type="arabicPeriod"/>
            </a:pPr>
            <a:r>
              <a:rPr lang="en-US" sz="2400" b="1" dirty="0"/>
              <a:t>Cardiovascular</a:t>
            </a:r>
            <a:r>
              <a:rPr lang="en-US" sz="2400" dirty="0"/>
              <a:t> Includes the heart.</a:t>
            </a:r>
          </a:p>
          <a:p>
            <a:pPr marL="514350" indent="-514350">
              <a:buFont typeface="+mj-lt"/>
              <a:buAutoNum type="arabicPeriod"/>
            </a:pPr>
            <a:r>
              <a:rPr lang="en-US" sz="2400" b="1" dirty="0"/>
              <a:t>Integumentary </a:t>
            </a:r>
            <a:r>
              <a:rPr lang="en-US" sz="2400" dirty="0"/>
              <a:t>Protects underlying organs from drying out &amp; mechanical damage.</a:t>
            </a:r>
          </a:p>
          <a:p>
            <a:pPr marL="514350" indent="-514350">
              <a:buFont typeface="+mj-lt"/>
              <a:buAutoNum type="arabicPeriod"/>
            </a:pPr>
            <a:r>
              <a:rPr lang="en-US" sz="2400" b="1" dirty="0"/>
              <a:t>Immune</a:t>
            </a:r>
            <a:r>
              <a:rPr lang="en-US" sz="2400" dirty="0"/>
              <a:t> Protects the body; destroys bacteria &amp; tumor cells.</a:t>
            </a:r>
          </a:p>
          <a:p>
            <a:pPr marL="514350" indent="-514350">
              <a:buFont typeface="+mj-lt"/>
              <a:buAutoNum type="arabicPeriod"/>
            </a:pPr>
            <a:r>
              <a:rPr lang="en-US" sz="2400" b="1" dirty="0"/>
              <a:t>Digestive </a:t>
            </a:r>
            <a:r>
              <a:rPr lang="en-US" sz="2400" dirty="0"/>
              <a:t>Breaks down food into small particles that can be absorbed.</a:t>
            </a:r>
          </a:p>
        </p:txBody>
      </p:sp>
    </p:spTree>
    <p:extLst>
      <p:ext uri="{BB962C8B-B14F-4D97-AF65-F5344CB8AC3E}">
        <p14:creationId xmlns:p14="http://schemas.microsoft.com/office/powerpoint/2010/main" val="329693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981200" y="0"/>
            <a:ext cx="8229600" cy="6324600"/>
          </a:xfrm>
        </p:spPr>
        <p:txBody>
          <a:bodyPr>
            <a:normAutofit fontScale="62500" lnSpcReduction="20000"/>
          </a:bodyPr>
          <a:lstStyle/>
          <a:p>
            <a:pPr marL="514350" indent="-514350">
              <a:buNone/>
            </a:pPr>
            <a:r>
              <a:rPr lang="en-US" sz="3400" dirty="0"/>
              <a:t>Circulatory		 Digestive 		 	Endocrine</a:t>
            </a:r>
          </a:p>
          <a:p>
            <a:pPr marL="514350" indent="-514350">
              <a:buNone/>
            </a:pPr>
            <a:r>
              <a:rPr lang="en-US" sz="3400" dirty="0"/>
              <a:t>Integumentary	 Lymphatic/ Immune 		Muscular</a:t>
            </a:r>
          </a:p>
          <a:p>
            <a:pPr marL="514350" indent="-514350">
              <a:buNone/>
            </a:pPr>
            <a:r>
              <a:rPr lang="en-US" sz="3400" dirty="0"/>
              <a:t>Nervous	 	Reproductive 		 	Respiratory</a:t>
            </a:r>
          </a:p>
          <a:p>
            <a:pPr marL="514350" indent="-514350">
              <a:buNone/>
            </a:pPr>
            <a:r>
              <a:rPr lang="en-US" sz="3400" dirty="0"/>
              <a:t>Skeletal		Urinary/ Excretory	</a:t>
            </a:r>
          </a:p>
          <a:p>
            <a:pPr marL="514350" indent="-514350">
              <a:buNone/>
            </a:pPr>
            <a:endParaRPr lang="en-US" sz="3400" dirty="0"/>
          </a:p>
          <a:p>
            <a:pPr marL="514350" indent="-514350">
              <a:buNone/>
            </a:pPr>
            <a:r>
              <a:rPr lang="en-US" sz="3400" dirty="0"/>
              <a:t>8. </a:t>
            </a:r>
            <a:r>
              <a:rPr lang="en-US" sz="3400" b="1" dirty="0"/>
              <a:t>Respiratory/Circulatory </a:t>
            </a:r>
            <a:r>
              <a:rPr lang="en-US" sz="3400" dirty="0"/>
              <a:t>Removes carbon dioxide from the blood.</a:t>
            </a:r>
          </a:p>
          <a:p>
            <a:pPr marL="514350" indent="-514350">
              <a:buNone/>
            </a:pPr>
            <a:r>
              <a:rPr lang="en-US" sz="3400" dirty="0"/>
              <a:t>9. </a:t>
            </a:r>
            <a:r>
              <a:rPr lang="en-US" sz="3400" b="1" dirty="0"/>
              <a:t>Respiratory/Circulatory </a:t>
            </a:r>
            <a:r>
              <a:rPr lang="en-US" sz="3400" dirty="0"/>
              <a:t>Delivers oxygen &amp; nutrients to body tissues.</a:t>
            </a:r>
          </a:p>
          <a:p>
            <a:pPr marL="514350" indent="-514350">
              <a:buAutoNum type="arabicPeriod" startAt="10"/>
            </a:pPr>
            <a:endParaRPr lang="en-US" sz="3400" dirty="0"/>
          </a:p>
          <a:p>
            <a:pPr marL="514350" indent="-514350">
              <a:buAutoNum type="arabicPeriod" startAt="10"/>
            </a:pPr>
            <a:r>
              <a:rPr lang="en-US" sz="3400" b="1" dirty="0"/>
              <a:t>Muscular  </a:t>
            </a:r>
            <a:r>
              <a:rPr lang="en-US" sz="3400" dirty="0"/>
              <a:t>Moves the limbs; allows you to make facial expressions.</a:t>
            </a:r>
          </a:p>
          <a:p>
            <a:pPr marL="514350" indent="-514350">
              <a:buAutoNum type="arabicPeriod" startAt="10"/>
            </a:pPr>
            <a:r>
              <a:rPr lang="en-US" sz="3400" b="1" dirty="0"/>
              <a:t>Urinary/Excretory </a:t>
            </a:r>
            <a:r>
              <a:rPr lang="en-US" sz="3400" dirty="0"/>
              <a:t>Conserves body water or eliminates excess water/ waste.</a:t>
            </a:r>
          </a:p>
          <a:p>
            <a:pPr marL="514350" indent="-514350">
              <a:buAutoNum type="arabicPeriod" startAt="10"/>
            </a:pPr>
            <a:r>
              <a:rPr lang="en-US" sz="3400" b="1" dirty="0"/>
              <a:t> Reproductive </a:t>
            </a:r>
            <a:r>
              <a:rPr lang="en-US" sz="3400" dirty="0"/>
              <a:t>Provides for conception &amp; birth.</a:t>
            </a:r>
          </a:p>
          <a:p>
            <a:pPr marL="514350" indent="-514350">
              <a:buAutoNum type="arabicPeriod" startAt="10"/>
            </a:pPr>
            <a:r>
              <a:rPr lang="en-US" sz="3400" b="1" dirty="0"/>
              <a:t>Endocrine</a:t>
            </a:r>
            <a:r>
              <a:rPr lang="en-US" sz="3400" dirty="0"/>
              <a:t> Controls the body with chemicals called hormones.</a:t>
            </a:r>
          </a:p>
          <a:p>
            <a:pPr marL="514350" indent="-514350">
              <a:buAutoNum type="arabicPeriod" startAt="10"/>
            </a:pPr>
            <a:r>
              <a:rPr lang="en-US" sz="3400" b="1" dirty="0"/>
              <a:t>Integumentary</a:t>
            </a:r>
            <a:r>
              <a:rPr lang="en-US" sz="3400" dirty="0"/>
              <a:t> Is damaged when you cut your finger or get a severe burn/ sunburn.</a:t>
            </a:r>
          </a:p>
          <a:p>
            <a:pPr marL="514350" indent="-514350">
              <a:buNone/>
            </a:pPr>
            <a:endParaRPr lang="en-US" dirty="0"/>
          </a:p>
        </p:txBody>
      </p:sp>
    </p:spTree>
    <p:extLst>
      <p:ext uri="{BB962C8B-B14F-4D97-AF65-F5344CB8AC3E}">
        <p14:creationId xmlns:p14="http://schemas.microsoft.com/office/powerpoint/2010/main" val="346871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linds(horizontal)">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blinds(horizontal)">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blinds(horizontal)">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linds(horizontal)">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324600"/>
          </a:xfrm>
        </p:spPr>
        <p:txBody>
          <a:bodyPr>
            <a:normAutofit/>
          </a:bodyPr>
          <a:lstStyle/>
          <a:p>
            <a:pPr marL="514350" indent="-514350">
              <a:buNone/>
            </a:pPr>
            <a:r>
              <a:rPr lang="en-US" dirty="0" smtClean="0"/>
              <a:t>Circulatory/Cardiovascular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Digestive 		Urinary/ Excretory	</a:t>
            </a:r>
          </a:p>
          <a:p>
            <a:pPr marL="514350" indent="-514350">
              <a:buAutoNum type="arabicPeriod" startAt="15"/>
            </a:pPr>
            <a:endParaRPr lang="en-US" dirty="0" smtClean="0"/>
          </a:p>
          <a:p>
            <a:pPr marL="514350" indent="-514350">
              <a:buAutoNum type="arabicPeriod" startAt="15"/>
            </a:pPr>
            <a:r>
              <a:rPr lang="en-US" b="1" dirty="0" smtClean="0"/>
              <a:t>Cardiovascular</a:t>
            </a:r>
            <a:r>
              <a:rPr lang="en-US" dirty="0" smtClean="0"/>
              <a:t> Blood vessels, Heart</a:t>
            </a:r>
          </a:p>
          <a:p>
            <a:pPr marL="514350" indent="-514350">
              <a:buAutoNum type="arabicPeriod" startAt="15"/>
            </a:pPr>
            <a:r>
              <a:rPr lang="en-US" b="1" dirty="0" smtClean="0"/>
              <a:t>Endocrine</a:t>
            </a:r>
            <a:r>
              <a:rPr lang="en-US" dirty="0" smtClean="0"/>
              <a:t> Pancreas, pituitary, adrenal glands.</a:t>
            </a:r>
          </a:p>
          <a:p>
            <a:pPr marL="514350" indent="-514350">
              <a:buAutoNum type="arabicPeriod" startAt="15"/>
            </a:pPr>
            <a:r>
              <a:rPr lang="en-US" b="1" dirty="0" smtClean="0"/>
              <a:t>Urinary/Excretory</a:t>
            </a:r>
            <a:r>
              <a:rPr lang="en-US" dirty="0" smtClean="0"/>
              <a:t> Kidney’s, bladder, urethra.</a:t>
            </a:r>
          </a:p>
          <a:p>
            <a:pPr marL="514350" indent="-514350">
              <a:buAutoNum type="arabicPeriod" startAt="15"/>
            </a:pPr>
            <a:r>
              <a:rPr lang="en-US" b="1" dirty="0" smtClean="0"/>
              <a:t>Reproductive</a:t>
            </a:r>
            <a:r>
              <a:rPr lang="en-US" dirty="0" smtClean="0"/>
              <a:t> Testis, vas deferens, urethra.</a:t>
            </a:r>
          </a:p>
          <a:p>
            <a:pPr marL="514350" indent="-514350">
              <a:buAutoNum type="arabicPeriod" startAt="15"/>
            </a:pPr>
            <a:r>
              <a:rPr lang="en-US" b="1" dirty="0" smtClean="0"/>
              <a:t>Digestive</a:t>
            </a:r>
            <a:r>
              <a:rPr lang="en-US" dirty="0" smtClean="0"/>
              <a:t> Esophagus, Large Intestine, Rectum.</a:t>
            </a:r>
          </a:p>
          <a:p>
            <a:pPr marL="514350" indent="-514350">
              <a:buAutoNum type="arabicPeriod" startAt="15"/>
            </a:pPr>
            <a:r>
              <a:rPr lang="en-US" b="1" dirty="0" smtClean="0"/>
              <a:t>Skeletal</a:t>
            </a:r>
            <a:r>
              <a:rPr lang="en-US" dirty="0" smtClean="0"/>
              <a:t>  Breastbone, vertebrae, skull.</a:t>
            </a:r>
          </a:p>
          <a:p>
            <a:pPr marL="514350" indent="-514350">
              <a:buAutoNum type="arabicPeriod" startAt="15"/>
            </a:pPr>
            <a:r>
              <a:rPr lang="en-US" b="1" dirty="0" smtClean="0"/>
              <a:t>Nervous</a:t>
            </a:r>
            <a:r>
              <a:rPr lang="en-US" dirty="0" smtClean="0"/>
              <a:t> Brain, nerves, spinal cord.</a:t>
            </a:r>
            <a:endParaRPr lang="en-US" dirty="0"/>
          </a:p>
        </p:txBody>
      </p:sp>
    </p:spTree>
    <p:extLst>
      <p:ext uri="{BB962C8B-B14F-4D97-AF65-F5344CB8AC3E}">
        <p14:creationId xmlns:p14="http://schemas.microsoft.com/office/powerpoint/2010/main" val="27954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each Body System</a:t>
            </a:r>
            <a:endParaRPr lang="en-US" dirty="0"/>
          </a:p>
        </p:txBody>
      </p:sp>
      <p:sp>
        <p:nvSpPr>
          <p:cNvPr id="3" name="Content Placeholder 2"/>
          <p:cNvSpPr>
            <a:spLocks noGrp="1"/>
          </p:cNvSpPr>
          <p:nvPr>
            <p:ph idx="1"/>
          </p:nvPr>
        </p:nvSpPr>
        <p:spPr>
          <a:solidFill>
            <a:schemeClr val="accent5">
              <a:lumMod val="60000"/>
              <a:lumOff val="40000"/>
            </a:schemeClr>
          </a:solidFill>
        </p:spPr>
        <p:txBody>
          <a:bodyPr/>
          <a:lstStyle/>
          <a:p>
            <a:r>
              <a:rPr lang="en-US" dirty="0" smtClean="0"/>
              <a:t>What is the function of the system?</a:t>
            </a:r>
          </a:p>
          <a:p>
            <a:r>
              <a:rPr lang="en-US" dirty="0" smtClean="0"/>
              <a:t>What are the cells, tissues &amp; organs of the system?</a:t>
            </a:r>
          </a:p>
          <a:p>
            <a:r>
              <a:rPr lang="en-US" dirty="0" smtClean="0"/>
              <a:t>How does the system maintain Homeostasis?</a:t>
            </a:r>
          </a:p>
          <a:p>
            <a:r>
              <a:rPr lang="en-US" dirty="0" smtClean="0"/>
              <a:t>What other systems and does the your system work with?</a:t>
            </a:r>
          </a:p>
          <a:p>
            <a:r>
              <a:rPr lang="en-US" b="1" dirty="0" smtClean="0"/>
              <a:t>How</a:t>
            </a:r>
            <a:r>
              <a:rPr lang="en-US" dirty="0" smtClean="0"/>
              <a:t> does the how does your system work with other systems?</a:t>
            </a:r>
            <a:endParaRPr lang="en-US" dirty="0"/>
          </a:p>
        </p:txBody>
      </p:sp>
    </p:spTree>
    <p:extLst>
      <p:ext uri="{BB962C8B-B14F-4D97-AF65-F5344CB8AC3E}">
        <p14:creationId xmlns:p14="http://schemas.microsoft.com/office/powerpoint/2010/main" val="3736192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3336</TotalTime>
  <Words>1905</Words>
  <Application>Microsoft Office PowerPoint</Application>
  <PresentationFormat>Widescreen</PresentationFormat>
  <Paragraphs>312</Paragraphs>
  <Slides>55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Times</vt:lpstr>
      <vt:lpstr>Times New Roman</vt:lpstr>
      <vt:lpstr>Office Theme</vt:lpstr>
      <vt:lpstr>Biology</vt:lpstr>
      <vt:lpstr>Show Biology Website</vt:lpstr>
      <vt:lpstr>1/23 Body Systems  P. 1048 Obj: TSW Understand how body systems interact to maintain homeostasis. Pg. 12NB</vt:lpstr>
      <vt:lpstr>Homeostasis – maintaining constant internal environment</vt:lpstr>
      <vt:lpstr>Introduction to the Physiology Systems P. 1048 BB Directions:  Copy the 11 Body systems down in your Notebook. Write the Organ Systems of the Body and match the organ or functions to that system. Use the Internet or CH 34 – 39 in your biology book.   P. 11 NB</vt:lpstr>
      <vt:lpstr>PowerPoint Presentation</vt:lpstr>
      <vt:lpstr>PowerPoint Presentation</vt:lpstr>
      <vt:lpstr>PowerPoint Presentation</vt:lpstr>
      <vt:lpstr>Goals of each Body System</vt:lpstr>
      <vt:lpstr>How to make a Data Table &amp; Graph in Excel Activity</vt:lpstr>
      <vt:lpstr>PowerPoint Presentation</vt:lpstr>
      <vt:lpstr>Cardiovascular System (Take notes p. 39/41NB) </vt:lpstr>
      <vt:lpstr>PowerPoint Presentation</vt:lpstr>
      <vt:lpstr>Respiratory </vt:lpstr>
      <vt:lpstr>PowerPoint Presentation</vt:lpstr>
      <vt:lpstr>Nervous</vt:lpstr>
      <vt:lpstr>PowerPoint Presentation</vt:lpstr>
      <vt:lpstr>Skeletal </vt:lpstr>
      <vt:lpstr>PowerPoint Presentation</vt:lpstr>
      <vt:lpstr>Endocrine</vt:lpstr>
      <vt:lpstr>PowerPoint Presentation</vt:lpstr>
      <vt:lpstr>Digestive</vt:lpstr>
      <vt:lpstr>PowerPoint Presentation</vt:lpstr>
      <vt:lpstr>Muscular</vt:lpstr>
      <vt:lpstr>PowerPoint Presentation</vt:lpstr>
      <vt:lpstr>Reproductive</vt:lpstr>
      <vt:lpstr>PowerPoint Presentation</vt:lpstr>
      <vt:lpstr>Urinary</vt:lpstr>
      <vt:lpstr>PowerPoint Presentation</vt:lpstr>
      <vt:lpstr>Integumentary </vt:lpstr>
      <vt:lpstr>PowerPoint Presentation</vt:lpstr>
      <vt:lpstr>Immune</vt:lpstr>
      <vt:lpstr>PowerPoint Presentation</vt:lpstr>
      <vt:lpstr>   1/24 Nervous System 36.1   Obj. TSW explain the roles of the sensory neurons, interneurons, and motor neurons in sensation, thought and response by doing a lab on reaction response.  P.14 NB  </vt:lpstr>
      <vt:lpstr>White Board Body Systems Chart Gallery Walk</vt:lpstr>
      <vt:lpstr>1/25 Distraction/ Reaction Lab CH 36 Obj. TSW calculate reaction times under different conditions. P. 16 NB</vt:lpstr>
      <vt:lpstr>PowerPoint Presentation</vt:lpstr>
      <vt:lpstr>Section 36.1 Summary – pages 943 - 950</vt:lpstr>
      <vt:lpstr>Section 36.1 Summary – pages 943 - 950</vt:lpstr>
      <vt:lpstr>Section 36.1 Summary – pages 943 - 950</vt:lpstr>
      <vt:lpstr>Section 36.1 Summary – pages 943 - 950</vt:lpstr>
      <vt:lpstr>PowerPoint Presentation</vt:lpstr>
      <vt:lpstr>PowerPoint Presentation</vt:lpstr>
      <vt:lpstr>Answers to Warm Up 1/26  A Simple Reflex</vt:lpstr>
      <vt:lpstr>Body Systems Interactive Worksheet</vt:lpstr>
      <vt:lpstr>PowerPoint Presentation</vt:lpstr>
      <vt:lpstr>PowerPoint Presentation</vt:lpstr>
      <vt:lpstr>Mini Lab 36.1 Distractions &amp; reaction Time P. 948BB  P. 17NB</vt:lpstr>
      <vt:lpstr>Experimental Design Practice p. 17 NB</vt:lpstr>
      <vt:lpstr>Winnie &amp; the  Worms</vt:lpstr>
      <vt:lpstr>Distraction Reaction Lab</vt:lpstr>
      <vt:lpstr>Nerve Impulse Poster p. 944, 949 BB</vt:lpstr>
      <vt:lpstr>1/30  Physiology  P. 1048 Obj. TSW show what they have learned about each of the body systems through a Gallery Walk. P. 20 NB</vt:lpstr>
      <vt:lpstr>PowerPoint Presentation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creator>Jennifer Mc Allister</dc:creator>
  <cp:lastModifiedBy>Jennifer Mc Allister</cp:lastModifiedBy>
  <cp:revision>63</cp:revision>
  <cp:lastPrinted>2017-01-24T16:25:23Z</cp:lastPrinted>
  <dcterms:created xsi:type="dcterms:W3CDTF">2015-08-23T23:43:33Z</dcterms:created>
  <dcterms:modified xsi:type="dcterms:W3CDTF">2017-01-26T23:35:02Z</dcterms:modified>
</cp:coreProperties>
</file>