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handoutMasterIdLst>
    <p:handoutMasterId r:id="rId100"/>
  </p:handout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98" r:id="rId14"/>
    <p:sldId id="301" r:id="rId15"/>
    <p:sldId id="380" r:id="rId16"/>
    <p:sldId id="309" r:id="rId17"/>
    <p:sldId id="299" r:id="rId18"/>
    <p:sldId id="300" r:id="rId19"/>
    <p:sldId id="302" r:id="rId20"/>
    <p:sldId id="303" r:id="rId21"/>
    <p:sldId id="304" r:id="rId22"/>
    <p:sldId id="305" r:id="rId23"/>
    <p:sldId id="306" r:id="rId24"/>
    <p:sldId id="307" r:id="rId25"/>
    <p:sldId id="308" r:id="rId26"/>
    <p:sldId id="311" r:id="rId27"/>
    <p:sldId id="341" r:id="rId28"/>
    <p:sldId id="381" r:id="rId29"/>
    <p:sldId id="378" r:id="rId30"/>
    <p:sldId id="377" r:id="rId31"/>
    <p:sldId id="328" r:id="rId32"/>
    <p:sldId id="329" r:id="rId33"/>
    <p:sldId id="330" r:id="rId34"/>
    <p:sldId id="342" r:id="rId35"/>
    <p:sldId id="343" r:id="rId36"/>
    <p:sldId id="344" r:id="rId37"/>
    <p:sldId id="345" r:id="rId38"/>
    <p:sldId id="346" r:id="rId39"/>
    <p:sldId id="369" r:id="rId40"/>
    <p:sldId id="314" r:id="rId41"/>
    <p:sldId id="315" r:id="rId42"/>
    <p:sldId id="327" r:id="rId43"/>
    <p:sldId id="371" r:id="rId44"/>
    <p:sldId id="312" r:id="rId45"/>
    <p:sldId id="317" r:id="rId46"/>
    <p:sldId id="318" r:id="rId47"/>
    <p:sldId id="319" r:id="rId48"/>
    <p:sldId id="320" r:id="rId49"/>
    <p:sldId id="350" r:id="rId50"/>
    <p:sldId id="351" r:id="rId51"/>
    <p:sldId id="352" r:id="rId52"/>
    <p:sldId id="382" r:id="rId53"/>
    <p:sldId id="384" r:id="rId54"/>
    <p:sldId id="313" r:id="rId55"/>
    <p:sldId id="321" r:id="rId56"/>
    <p:sldId id="322" r:id="rId57"/>
    <p:sldId id="323" r:id="rId58"/>
    <p:sldId id="324" r:id="rId59"/>
    <p:sldId id="325" r:id="rId60"/>
    <p:sldId id="326" r:id="rId61"/>
    <p:sldId id="331" r:id="rId62"/>
    <p:sldId id="383" r:id="rId63"/>
    <p:sldId id="332" r:id="rId64"/>
    <p:sldId id="333" r:id="rId65"/>
    <p:sldId id="334" r:id="rId66"/>
    <p:sldId id="335" r:id="rId67"/>
    <p:sldId id="336" r:id="rId68"/>
    <p:sldId id="337" r:id="rId69"/>
    <p:sldId id="338" r:id="rId70"/>
    <p:sldId id="339" r:id="rId71"/>
    <p:sldId id="385" r:id="rId72"/>
    <p:sldId id="340" r:id="rId73"/>
    <p:sldId id="347" r:id="rId74"/>
    <p:sldId id="348" r:id="rId75"/>
    <p:sldId id="349"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70" r:id="rId93"/>
    <p:sldId id="372" r:id="rId94"/>
    <p:sldId id="373" r:id="rId95"/>
    <p:sldId id="374" r:id="rId96"/>
    <p:sldId id="375" r:id="rId97"/>
    <p:sldId id="376" r:id="rId9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487" autoAdjust="0"/>
    <p:restoredTop sz="94660"/>
  </p:normalViewPr>
  <p:slideViewPr>
    <p:cSldViewPr snapToGrid="0">
      <p:cViewPr varScale="1">
        <p:scale>
          <a:sx n="54" d="100"/>
          <a:sy n="54" d="100"/>
        </p:scale>
        <p:origin x="96" y="5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21" cy="466168"/>
          </a:xfrm>
          <a:prstGeom prst="rect">
            <a:avLst/>
          </a:prstGeom>
        </p:spPr>
        <p:txBody>
          <a:bodyPr vert="horz" lIns="91311" tIns="45655" rIns="91311" bIns="45655" rtlCol="0"/>
          <a:lstStyle>
            <a:lvl1pPr algn="l">
              <a:defRPr sz="1200"/>
            </a:lvl1pPr>
          </a:lstStyle>
          <a:p>
            <a:endParaRPr lang="en-US"/>
          </a:p>
        </p:txBody>
      </p:sp>
      <p:sp>
        <p:nvSpPr>
          <p:cNvPr id="3" name="Date Placeholder 2"/>
          <p:cNvSpPr>
            <a:spLocks noGrp="1"/>
          </p:cNvSpPr>
          <p:nvPr>
            <p:ph type="dt" sz="quarter" idx="1"/>
          </p:nvPr>
        </p:nvSpPr>
        <p:spPr>
          <a:xfrm>
            <a:off x="3970394" y="1"/>
            <a:ext cx="3038420" cy="466168"/>
          </a:xfrm>
          <a:prstGeom prst="rect">
            <a:avLst/>
          </a:prstGeom>
        </p:spPr>
        <p:txBody>
          <a:bodyPr vert="horz" lIns="91311" tIns="45655" rIns="91311" bIns="45655" rtlCol="0"/>
          <a:lstStyle>
            <a:lvl1pPr algn="r">
              <a:defRPr sz="1200"/>
            </a:lvl1pPr>
          </a:lstStyle>
          <a:p>
            <a:fld id="{9DB5F416-E53C-45F8-A283-7340EB1B4706}" type="datetimeFigureOut">
              <a:rPr lang="en-US" smtClean="0"/>
              <a:t>4/7/2017</a:t>
            </a:fld>
            <a:endParaRPr lang="en-US"/>
          </a:p>
        </p:txBody>
      </p:sp>
      <p:sp>
        <p:nvSpPr>
          <p:cNvPr id="4" name="Footer Placeholder 3"/>
          <p:cNvSpPr>
            <a:spLocks noGrp="1"/>
          </p:cNvSpPr>
          <p:nvPr>
            <p:ph type="ftr" sz="quarter" idx="2"/>
          </p:nvPr>
        </p:nvSpPr>
        <p:spPr>
          <a:xfrm>
            <a:off x="1" y="8830233"/>
            <a:ext cx="3038421" cy="466168"/>
          </a:xfrm>
          <a:prstGeom prst="rect">
            <a:avLst/>
          </a:prstGeom>
        </p:spPr>
        <p:txBody>
          <a:bodyPr vert="horz" lIns="91311" tIns="45655" rIns="91311" bIns="45655" rtlCol="0" anchor="b"/>
          <a:lstStyle>
            <a:lvl1pPr algn="l">
              <a:defRPr sz="1200"/>
            </a:lvl1pPr>
          </a:lstStyle>
          <a:p>
            <a:endParaRPr lang="en-US"/>
          </a:p>
        </p:txBody>
      </p:sp>
      <p:sp>
        <p:nvSpPr>
          <p:cNvPr id="5" name="Slide Number Placeholder 4"/>
          <p:cNvSpPr>
            <a:spLocks noGrp="1"/>
          </p:cNvSpPr>
          <p:nvPr>
            <p:ph type="sldNum" sz="quarter" idx="3"/>
          </p:nvPr>
        </p:nvSpPr>
        <p:spPr>
          <a:xfrm>
            <a:off x="3970394" y="8830233"/>
            <a:ext cx="3038420" cy="466168"/>
          </a:xfrm>
          <a:prstGeom prst="rect">
            <a:avLst/>
          </a:prstGeom>
        </p:spPr>
        <p:txBody>
          <a:bodyPr vert="horz" lIns="91311" tIns="45655" rIns="91311" bIns="45655" rtlCol="0" anchor="b"/>
          <a:lstStyle>
            <a:lvl1pPr algn="r">
              <a:defRPr sz="1200"/>
            </a:lvl1pPr>
          </a:lstStyle>
          <a:p>
            <a:fld id="{4712E59A-FB0F-487A-8B23-EE547178C29E}" type="slidenum">
              <a:rPr lang="en-US" smtClean="0"/>
              <a:t>‹#›</a:t>
            </a:fld>
            <a:endParaRPr lang="en-US"/>
          </a:p>
        </p:txBody>
      </p:sp>
    </p:spTree>
    <p:extLst>
      <p:ext uri="{BB962C8B-B14F-4D97-AF65-F5344CB8AC3E}">
        <p14:creationId xmlns:p14="http://schemas.microsoft.com/office/powerpoint/2010/main" val="3926605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37" y="0"/>
            <a:ext cx="3037840" cy="466435"/>
          </a:xfrm>
          <a:prstGeom prst="rect">
            <a:avLst/>
          </a:prstGeom>
        </p:spPr>
        <p:txBody>
          <a:bodyPr vert="horz" lIns="93174" tIns="46587" rIns="93174" bIns="46587" rtlCol="0"/>
          <a:lstStyle>
            <a:lvl1pPr algn="r">
              <a:defRPr sz="1200"/>
            </a:lvl1pPr>
          </a:lstStyle>
          <a:p>
            <a:fld id="{4CEF8A74-7F0C-4FF2-B9CA-872E3D706C95}" type="datetimeFigureOut">
              <a:rPr lang="en-US" smtClean="0"/>
              <a:t>4/7/2017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74" tIns="46587" rIns="93174"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4" tIns="46587" rIns="93174"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8"/>
            <a:ext cx="3037840" cy="466434"/>
          </a:xfrm>
          <a:prstGeom prst="rect">
            <a:avLst/>
          </a:prstGeom>
        </p:spPr>
        <p:txBody>
          <a:bodyPr vert="horz" lIns="93174" tIns="46587" rIns="93174" bIns="46587" rtlCol="0" anchor="b"/>
          <a:lstStyle>
            <a:lvl1pPr algn="r">
              <a:defRPr sz="1200"/>
            </a:lvl1pPr>
          </a:lstStyle>
          <a:p>
            <a:fld id="{0F01AD1A-A2DB-4894-8417-31524C4BCD6A}" type="slidenum">
              <a:rPr lang="en-US" smtClean="0"/>
              <a:t>‹#›</a:t>
            </a:fld>
            <a:endParaRPr lang="en-US"/>
          </a:p>
        </p:txBody>
      </p:sp>
    </p:spTree>
    <p:extLst>
      <p:ext uri="{BB962C8B-B14F-4D97-AF65-F5344CB8AC3E}">
        <p14:creationId xmlns:p14="http://schemas.microsoft.com/office/powerpoint/2010/main" val="193777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555FF2-6421-426C-83CF-2AEA5B3F34C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3414293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55FF2-6421-426C-83CF-2AEA5B3F34C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161934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55FF2-6421-426C-83CF-2AEA5B3F34C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2895428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9A10704C-30B7-4F04-8B85-92EDBBD006FD}" type="slidenum">
              <a:rPr lang="en-US"/>
              <a:pPr/>
              <a:t>‹#›</a:t>
            </a:fld>
            <a:endParaRPr lang="en-US"/>
          </a:p>
        </p:txBody>
      </p:sp>
    </p:spTree>
    <p:extLst>
      <p:ext uri="{BB962C8B-B14F-4D97-AF65-F5344CB8AC3E}">
        <p14:creationId xmlns:p14="http://schemas.microsoft.com/office/powerpoint/2010/main" val="31458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55FF2-6421-426C-83CF-2AEA5B3F34C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83545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555FF2-6421-426C-83CF-2AEA5B3F34C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388734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555FF2-6421-426C-83CF-2AEA5B3F34C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128643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555FF2-6421-426C-83CF-2AEA5B3F34CF}"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749027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555FF2-6421-426C-83CF-2AEA5B3F34CF}"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313299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55FF2-6421-426C-83CF-2AEA5B3F34CF}"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145833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55FF2-6421-426C-83CF-2AEA5B3F34C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29216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555FF2-6421-426C-83CF-2AEA5B3F34C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6C5C1-88F1-426C-8391-B3B9DBE4CC15}" type="slidenum">
              <a:rPr lang="en-US" smtClean="0"/>
              <a:t>‹#›</a:t>
            </a:fld>
            <a:endParaRPr lang="en-US"/>
          </a:p>
        </p:txBody>
      </p:sp>
    </p:spTree>
    <p:extLst>
      <p:ext uri="{BB962C8B-B14F-4D97-AF65-F5344CB8AC3E}">
        <p14:creationId xmlns:p14="http://schemas.microsoft.com/office/powerpoint/2010/main" val="106421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55FF2-6421-426C-83CF-2AEA5B3F34CF}" type="datetimeFigureOut">
              <a:rPr lang="en-US" smtClean="0"/>
              <a:t>4/7/2017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6C5C1-88F1-426C-8391-B3B9DBE4CC15}" type="slidenum">
              <a:rPr lang="en-US" smtClean="0"/>
              <a:t>‹#›</a:t>
            </a:fld>
            <a:endParaRPr lang="en-US"/>
          </a:p>
        </p:txBody>
      </p:sp>
    </p:spTree>
    <p:extLst>
      <p:ext uri="{BB962C8B-B14F-4D97-AF65-F5344CB8AC3E}">
        <p14:creationId xmlns:p14="http://schemas.microsoft.com/office/powerpoint/2010/main" val="426740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resources.ppt" TargetMode="External"/><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hyperlink" Target="http://ed.ted.com/lessons/how-mendel-s-pea-plants-helped-us-understand-genetics-hortensia-jimenez-diaz" TargetMode="Externa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audio" Target="../media/audio1.wav"/><Relationship Id="rId5" Type="http://schemas.openxmlformats.org/officeDocument/2006/relationships/slide" Target="slide24.xml"/><Relationship Id="rId15" Type="http://schemas.openxmlformats.org/officeDocument/2006/relationships/image" Target="../media/image24.jpe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hyperlink" Target="resources.ppt" TargetMode="External"/><Relationship Id="rId5" Type="http://schemas.openxmlformats.org/officeDocument/2006/relationships/slide" Target="slide24.xml"/><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hyperlink" Target="resources.ppt" TargetMode="External"/><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audio" Target="../media/audio2.wav"/><Relationship Id="rId4" Type="http://schemas.openxmlformats.org/officeDocument/2006/relationships/slide" Target="slide24.xml"/><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hyperlink" Target="resources.ppt" TargetMode="External"/><Relationship Id="rId4" Type="http://schemas.openxmlformats.org/officeDocument/2006/relationships/slide" Target="slide24.xml"/><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hyperlink" Target="resources.ppt" TargetMode="External"/><Relationship Id="rId5" Type="http://schemas.openxmlformats.org/officeDocument/2006/relationships/slide" Target="slide24.xml"/><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7.png"/><Relationship Id="rId10" Type="http://schemas.openxmlformats.org/officeDocument/2006/relationships/image" Target="../media/image29.jpeg"/><Relationship Id="rId4" Type="http://schemas.openxmlformats.org/officeDocument/2006/relationships/slide" Target="slide2.xml"/><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resources.ppt" TargetMode="External"/><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audio" Target="../media/audio3.wav"/><Relationship Id="rId5" Type="http://schemas.openxmlformats.org/officeDocument/2006/relationships/slide" Target="slide24.xml"/><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hyperlink" Target="resources.ppt" TargetMode="External"/><Relationship Id="rId5" Type="http://schemas.openxmlformats.org/officeDocument/2006/relationships/image" Target="../media/image17.png"/><Relationship Id="rId10" Type="http://schemas.openxmlformats.org/officeDocument/2006/relationships/image" Target="../media/image24.jpeg"/><Relationship Id="rId4" Type="http://schemas.openxmlformats.org/officeDocument/2006/relationships/slide" Target="slide24.xml"/><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audio" Target="../media/audio4.wav"/><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4.jpeg"/><Relationship Id="rId5" Type="http://schemas.openxmlformats.org/officeDocument/2006/relationships/slide" Target="slide24.xml"/><Relationship Id="rId15" Type="http://schemas.openxmlformats.org/officeDocument/2006/relationships/image" Target="../media/image23.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jpeg"/><Relationship Id="rId14" Type="http://schemas.openxmlformats.org/officeDocument/2006/relationships/hyperlink" Target="resources.ppt"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masters.agron.iastate.edu/Content/Students/sample/classes/Sample/lesson09/images/stripcrop1.gi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d.ted.com/lessons/why-do-blood-types-matter-natalie-s-hodge"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nobelprize.org/educational/medicine/bloodtypinggame/gamev2/index.html" TargetMode="Externa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43.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5.jpeg"/><Relationship Id="rId5" Type="http://schemas.openxmlformats.org/officeDocument/2006/relationships/image" Target="../media/image17.png"/><Relationship Id="rId10" Type="http://schemas.openxmlformats.org/officeDocument/2006/relationships/image" Target="../media/image44.jpeg"/><Relationship Id="rId4" Type="http://schemas.openxmlformats.org/officeDocument/2006/relationships/slide" Target="slide2.xml"/><Relationship Id="rId9" Type="http://schemas.openxmlformats.org/officeDocument/2006/relationships/image" Target="../media/image19.png"/></Relationships>
</file>

<file path=ppt/slides/_rels/slide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slide" Target="slide63.xml"/><Relationship Id="rId12" Type="http://schemas.openxmlformats.org/officeDocument/2006/relationships/image" Target="../media/image48.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47.jpeg"/><Relationship Id="rId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50.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openxmlformats.org/officeDocument/2006/relationships/slide" Target="slide63.xml"/><Relationship Id="rId13" Type="http://schemas.openxmlformats.org/officeDocument/2006/relationships/image" Target="../media/image52.png"/><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51.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38.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53.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www.youtube.com/watch?v=Li4Ip" TargetMode="External"/><Relationship Id="rId1" Type="http://schemas.openxmlformats.org/officeDocument/2006/relationships/slideLayout" Target="../slideLayouts/slideLayout4.xml"/><Relationship Id="rId5" Type="http://schemas.openxmlformats.org/officeDocument/2006/relationships/image" Target="../media/image57.gif"/><Relationship Id="rId4" Type="http://schemas.openxmlformats.org/officeDocument/2006/relationships/image" Target="../media/image56.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hyperlink" Target="http://www.cde.ca.gov/ta/tg/sr/documents/cstrtqbiology.pdf" TargetMode="External"/><Relationship Id="rId7" Type="http://schemas.openxmlformats.org/officeDocument/2006/relationships/hyperlink" Target="http://www.google.com/url?sa=i&amp;rct=j&amp;q=haploid%20vs%20diploid&amp;source=images&amp;cd=&amp;cad=rja&amp;docid=wvLWfO8Uh1t9wM&amp;tbnid=FfW9RUchr_ZBZM:&amp;ved=0CAUQjRw&amp;url=https://youngbloodbiology.wikispaces.com/Cell+Division,+Mitosis,+and+Meiosis+Notes&amp;ei=ea9QUvqNKYqNigKygYGAAw&amp;bvm=bv.53537100,d.cGE&amp;psig=AFQjCNGRYT--qvCa2rktoNod4YCXYh7wwA&amp;ust=1381105911676092" TargetMode="External"/><Relationship Id="rId2" Type="http://schemas.openxmlformats.org/officeDocument/2006/relationships/hyperlink" Target="http://www.youtube.com/watch?v=zGVBAHAsjJM" TargetMode="External"/><Relationship Id="rId1" Type="http://schemas.openxmlformats.org/officeDocument/2006/relationships/slideLayout" Target="../slideLayouts/slideLayout5.xml"/><Relationship Id="rId6" Type="http://schemas.openxmlformats.org/officeDocument/2006/relationships/image" Target="../media/image59.jpeg"/><Relationship Id="rId5" Type="http://schemas.openxmlformats.org/officeDocument/2006/relationships/hyperlink" Target="http://www.google.com/url?sa=i&amp;rct=j&amp;q=homologous+chromosomes&amp;source=images&amp;cd=&amp;cad=rja&amp;docid=6BMldEaVbQTn9M&amp;tbnid=VT_xCOUMxjuGAM:&amp;ved=0CAUQjRw&amp;url=http://mrdegregorio.weebly.com/cell-division.html&amp;ei=j61QUsr2BurViwK8z4GYBQ&amp;bvm=bv.53537100,d.cGE&amp;psig=AFQjCNGRxzHlBGmxHPFjWDpJUWt8B9kHbA&amp;ust=1381105236799060" TargetMode="External"/><Relationship Id="rId4" Type="http://schemas.openxmlformats.org/officeDocument/2006/relationships/image" Target="../media/image58.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youtube.com/watch?v=gouqTq5p168" TargetMode="Externa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4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65.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48.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63.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49.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19.png"/><Relationship Id="rId3" Type="http://schemas.openxmlformats.org/officeDocument/2006/relationships/image" Target="../media/image67.png"/><Relationship Id="rId7" Type="http://schemas.openxmlformats.org/officeDocument/2006/relationships/image" Target="../media/image68.png"/><Relationship Id="rId12" Type="http://schemas.openxmlformats.org/officeDocument/2006/relationships/slide" Target="slide7.xml"/><Relationship Id="rId2" Type="http://schemas.openxmlformats.org/officeDocument/2006/relationships/image" Target="../media/image66.jpe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69.png"/><Relationship Id="rId4" Type="http://schemas.openxmlformats.org/officeDocument/2006/relationships/image" Target="../media/image16.png"/><Relationship Id="rId9" Type="http://schemas.openxmlformats.org/officeDocument/2006/relationships/image" Target="../media/image17.png"/><Relationship Id="rId14" Type="http://schemas.openxmlformats.org/officeDocument/2006/relationships/image" Target="../media/image44.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44.jpe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image" Target="../media/image70.jpeg"/><Relationship Id="rId1" Type="http://schemas.openxmlformats.org/officeDocument/2006/relationships/slideLayout" Target="../slideLayouts/slideLayout1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15.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68.png"/></Relationships>
</file>

<file path=ppt/slides/_rels/slide5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jpeg"/><Relationship Id="rId3" Type="http://schemas.openxmlformats.org/officeDocument/2006/relationships/image" Target="../media/image18.png"/><Relationship Id="rId7" Type="http://schemas.openxmlformats.org/officeDocument/2006/relationships/image" Target="../media/image72.png"/><Relationship Id="rId12" Type="http://schemas.openxmlformats.org/officeDocument/2006/relationships/image" Target="../media/image44.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image" Target="../media/image15.png"/><Relationship Id="rId9"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6.jpeg"/><Relationship Id="rId7" Type="http://schemas.openxmlformats.org/officeDocument/2006/relationships/hyperlink" Target="http://images.google.com/imgres?imgurl=http://www.jrcompton.com/photos/The_Birds/J/Feb-09-/BW-chicken-JR1_3535.jpg&amp;imgrefurl=http://www.jrcompton.com/photos/The_Birds/J/Feb-09.html&amp;usg=__hcftQfdVVZJLZppj_A060npdBlI=&amp;h=692&amp;w=777&amp;sz=400&amp;hl=en&amp;start=13&amp;um=1&amp;tbnid=TqkiOcTC2fFwoM:&amp;tbnh=126&amp;tbnw=142&amp;prev=/images?q=Black+and+White+chicken&amp;hl=en&amp;safe=active&amp;rls=com.microsoft:en-us&amp;sa=N&amp;um=1" TargetMode="External"/><Relationship Id="rId2" Type="http://schemas.openxmlformats.org/officeDocument/2006/relationships/image" Target="../media/image75.jpeg"/><Relationship Id="rId1" Type="http://schemas.openxmlformats.org/officeDocument/2006/relationships/slideLayout" Target="../slideLayouts/slideLayout5.xml"/><Relationship Id="rId6" Type="http://schemas.openxmlformats.org/officeDocument/2006/relationships/image" Target="../media/image77.jpeg"/><Relationship Id="rId5" Type="http://schemas.openxmlformats.org/officeDocument/2006/relationships/hyperlink" Target="http://upload.wikimedia.org/wikipedia/commons/0/0f/RedRoan.jpg" TargetMode="Externa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4.xml"/><Relationship Id="rId4" Type="http://schemas.openxmlformats.org/officeDocument/2006/relationships/image" Target="../media/image8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8.jpeg"/><Relationship Id="rId7" Type="http://schemas.openxmlformats.org/officeDocument/2006/relationships/hyperlink" Target="http://images.google.com/imgres?imgurl=http://www.jrcompton.com/photos/The_Birds/J/Feb-09-/BW-chicken-JR1_3535.jpg&amp;imgrefurl=http://www.jrcompton.com/photos/The_Birds/J/Feb-09.html&amp;usg=__hcftQfdVVZJLZppj_A060npdBlI=&amp;h=692&amp;w=777&amp;sz=400&amp;hl=en&amp;start=13&amp;um=1&amp;tbnid=TqkiOcTC2fFwoM:&amp;tbnh=126&amp;tbnw=142&amp;prev=/images?q=Black+and+White+chicken&amp;hl=en&amp;safe=active&amp;rls=com.microsoft:en-us&amp;sa=N&amp;um=1" TargetMode="External"/><Relationship Id="rId2" Type="http://schemas.openxmlformats.org/officeDocument/2006/relationships/hyperlink" Target="http://www.nobelprize.org/educational/medicine/bloodtypinggame/gamev2/index.html" TargetMode="External"/><Relationship Id="rId1" Type="http://schemas.openxmlformats.org/officeDocument/2006/relationships/slideLayout" Target="../slideLayouts/slideLayout5.xml"/><Relationship Id="rId6" Type="http://schemas.openxmlformats.org/officeDocument/2006/relationships/image" Target="../media/image38.jpeg"/><Relationship Id="rId11" Type="http://schemas.openxmlformats.org/officeDocument/2006/relationships/image" Target="../media/image39.jpeg"/><Relationship Id="rId5" Type="http://schemas.openxmlformats.org/officeDocument/2006/relationships/image" Target="../media/image36.jpeg"/><Relationship Id="rId10" Type="http://schemas.openxmlformats.org/officeDocument/2006/relationships/image" Target="../media/image83.jpeg"/><Relationship Id="rId4" Type="http://schemas.openxmlformats.org/officeDocument/2006/relationships/image" Target="../media/image37.jpeg"/><Relationship Id="rId9" Type="http://schemas.openxmlformats.org/officeDocument/2006/relationships/image" Target="../media/image82.gif"/></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images.google.com/imgres?imgurl=http://www.jrcompton.com/photos/The_Birds/J/Feb-09-/BW-chicken-JR1_3535.jpg&amp;imgrefurl=http://www.jrcompton.com/photos/The_Birds/J/Feb-09.html&amp;usg=__hcftQfdVVZJLZppj_A060npdBlI=&amp;h=692&amp;w=777&amp;sz=400&amp;hl=en&amp;start=13&amp;um=1&amp;tbnid=TqkiOcTC2fFwoM:&amp;tbnh=126&amp;tbnw=142&amp;prev=/images?q=Black+and+White+chicken&amp;hl=en&amp;safe=active&amp;rls=com.microsoft:en-us&amp;sa=N&amp;um=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audio" Target="../media/audio5.wav"/><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5.jpeg"/><Relationship Id="rId5" Type="http://schemas.openxmlformats.org/officeDocument/2006/relationships/image" Target="../media/image17.png"/><Relationship Id="rId10" Type="http://schemas.openxmlformats.org/officeDocument/2006/relationships/image" Target="../media/image84.jpeg"/><Relationship Id="rId4" Type="http://schemas.openxmlformats.org/officeDocument/2006/relationships/slide" Target="slide11.xml"/><Relationship Id="rId9" Type="http://schemas.openxmlformats.org/officeDocument/2006/relationships/image" Target="../media/image23.png"/></Relationships>
</file>

<file path=ppt/slides/_rels/slide6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5.jpeg"/><Relationship Id="rId5" Type="http://schemas.openxmlformats.org/officeDocument/2006/relationships/image" Target="../media/image17.png"/><Relationship Id="rId10" Type="http://schemas.openxmlformats.org/officeDocument/2006/relationships/image" Target="../media/image84.jpeg"/><Relationship Id="rId4" Type="http://schemas.openxmlformats.org/officeDocument/2006/relationships/slide" Target="slide11.xml"/><Relationship Id="rId9" Type="http://schemas.openxmlformats.org/officeDocument/2006/relationships/image" Target="../media/image23.png"/></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76.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5.jpeg"/><Relationship Id="rId5" Type="http://schemas.openxmlformats.org/officeDocument/2006/relationships/image" Target="../media/image17.png"/><Relationship Id="rId10" Type="http://schemas.openxmlformats.org/officeDocument/2006/relationships/image" Target="../media/image84.jpeg"/><Relationship Id="rId4" Type="http://schemas.openxmlformats.org/officeDocument/2006/relationships/slide" Target="slide11.xml"/><Relationship Id="rId9" Type="http://schemas.openxmlformats.org/officeDocument/2006/relationships/image" Target="../media/image23.png"/></Relationships>
</file>

<file path=ppt/slides/_rels/slide6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audio" Target="../media/audio6.wav"/><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84.jpeg"/><Relationship Id="rId17" Type="http://schemas.openxmlformats.org/officeDocument/2006/relationships/audio" Target="../media/audio9.wav"/><Relationship Id="rId2" Type="http://schemas.openxmlformats.org/officeDocument/2006/relationships/image" Target="../media/image86.jpeg"/><Relationship Id="rId16" Type="http://schemas.openxmlformats.org/officeDocument/2006/relationships/audio" Target="../media/audio8.wav"/><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85.jpeg"/><Relationship Id="rId5" Type="http://schemas.openxmlformats.org/officeDocument/2006/relationships/slide" Target="slide11.xml"/><Relationship Id="rId15" Type="http://schemas.openxmlformats.org/officeDocument/2006/relationships/audio" Target="../media/audio7.wav"/><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hyperlink" Target="RESOURCES.ppt" TargetMode="Externa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audio" Target="../media/audio10.wav"/><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5.jpeg"/><Relationship Id="rId5" Type="http://schemas.openxmlformats.org/officeDocument/2006/relationships/image" Target="../media/image17.png"/><Relationship Id="rId15" Type="http://schemas.openxmlformats.org/officeDocument/2006/relationships/image" Target="../media/image78.jpeg"/><Relationship Id="rId10" Type="http://schemas.openxmlformats.org/officeDocument/2006/relationships/image" Target="../media/image84.jpeg"/><Relationship Id="rId4" Type="http://schemas.openxmlformats.org/officeDocument/2006/relationships/slide" Target="slide11.xml"/><Relationship Id="rId9" Type="http://schemas.openxmlformats.org/officeDocument/2006/relationships/image" Target="../media/image23.png"/><Relationship Id="rId14" Type="http://schemas.openxmlformats.org/officeDocument/2006/relationships/hyperlink" Target="http://images.google.com/imgres?imgurl=http://www.jrcompton.com/photos/The_Birds/J/Feb-09-/BW-chicken-JR1_3535.jpg&amp;imgrefurl=http://www.jrcompton.com/photos/The_Birds/J/Feb-09.html&amp;usg=__hcftQfdVVZJLZppj_A060npdBlI=&amp;h=692&amp;w=777&amp;sz=400&amp;hl=en&amp;start=13&amp;um=1&amp;tbnid=TqkiOcTC2fFwoM:&amp;tbnh=126&amp;tbnw=142&amp;prev=/images?q=Black+and+White+chicken&amp;hl=en&amp;safe=active&amp;rls=com.microsoft:en-us&amp;sa=N&amp;um=1"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7.jpeg"/><Relationship Id="rId5" Type="http://schemas.openxmlformats.org/officeDocument/2006/relationships/image" Target="../media/image17.png"/><Relationship Id="rId10" Type="http://schemas.openxmlformats.org/officeDocument/2006/relationships/image" Target="../media/image47.jpeg"/><Relationship Id="rId4" Type="http://schemas.openxmlformats.org/officeDocument/2006/relationships/slide" Target="slide11.xml"/><Relationship Id="rId9" Type="http://schemas.openxmlformats.org/officeDocument/2006/relationships/image" Target="../media/image23.png"/></Relationships>
</file>

<file path=ppt/slides/_rels/slide7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7.jpeg"/><Relationship Id="rId5" Type="http://schemas.openxmlformats.org/officeDocument/2006/relationships/image" Target="../media/image17.png"/><Relationship Id="rId10" Type="http://schemas.openxmlformats.org/officeDocument/2006/relationships/image" Target="../media/image47.jpeg"/><Relationship Id="rId4" Type="http://schemas.openxmlformats.org/officeDocument/2006/relationships/slide" Target="slide11.xml"/><Relationship Id="rId9" Type="http://schemas.openxmlformats.org/officeDocument/2006/relationships/image" Target="../media/image23.png"/></Relationships>
</file>

<file path=ppt/slides/_rels/slide75.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88.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76.xml.rels><?xml version="1.0" encoding="UTF-8" standalone="yes"?>
<Relationships xmlns="http://schemas.openxmlformats.org/package/2006/relationships"><Relationship Id="rId3" Type="http://schemas.openxmlformats.org/officeDocument/2006/relationships/hyperlink" Target="http://www.cde.ca.gov/ta/tg/sr/documents/cstrtqbiology.pdf" TargetMode="External"/><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 Id="rId4" Type="http://schemas.openxmlformats.org/officeDocument/2006/relationships/hyperlink" Target="http://www.biology.arizona.edu/human_bio/activities/karyotyping/karyotyping.html"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43.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7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audio" Target="../media/audio11.wav"/><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85.jpeg"/><Relationship Id="rId5" Type="http://schemas.openxmlformats.org/officeDocument/2006/relationships/image" Target="../media/image17.png"/><Relationship Id="rId10" Type="http://schemas.openxmlformats.org/officeDocument/2006/relationships/image" Target="../media/image84.jpeg"/><Relationship Id="rId4" Type="http://schemas.openxmlformats.org/officeDocument/2006/relationships/slide" Target="slide11.xml"/><Relationship Id="rId9" Type="http://schemas.openxmlformats.org/officeDocument/2006/relationships/image" Target="../media/image23.png"/></Relationships>
</file>

<file path=ppt/slides/_rels/slide7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81.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89.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8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jpe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41.jpeg"/><Relationship Id="rId2" Type="http://schemas.openxmlformats.org/officeDocument/2006/relationships/image" Target="../media/image90.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40.jpeg"/><Relationship Id="rId5" Type="http://schemas.openxmlformats.org/officeDocument/2006/relationships/slide" Target="slide11.xml"/><Relationship Id="rId10" Type="http://schemas.openxmlformats.org/officeDocument/2006/relationships/image" Target="../media/image23.png"/><Relationship Id="rId4" Type="http://schemas.openxmlformats.org/officeDocument/2006/relationships/image" Target="../media/image16.png"/><Relationship Id="rId9" Type="http://schemas.openxmlformats.org/officeDocument/2006/relationships/hyperlink" Target="RESOURCES.ppt"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61.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84.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91.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85.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3.jpeg"/><Relationship Id="rId3" Type="http://schemas.openxmlformats.org/officeDocument/2006/relationships/image" Target="../media/image16.png"/><Relationship Id="rId7" Type="http://schemas.openxmlformats.org/officeDocument/2006/relationships/image" Target="../media/image15.png"/><Relationship Id="rId12"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23.png"/></Relationships>
</file>

<file path=ppt/slides/_rels/slide86.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3.jpeg"/><Relationship Id="rId3" Type="http://schemas.openxmlformats.org/officeDocument/2006/relationships/image" Target="../media/image16.png"/><Relationship Id="rId7" Type="http://schemas.openxmlformats.org/officeDocument/2006/relationships/image" Target="../media/image15.png"/><Relationship Id="rId12"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slide" Target="slide16.xml"/><Relationship Id="rId4" Type="http://schemas.openxmlformats.org/officeDocument/2006/relationships/slide" Target="slide2.xml"/><Relationship Id="rId9" Type="http://schemas.openxmlformats.org/officeDocument/2006/relationships/image" Target="../media/image23.png"/></Relationships>
</file>

<file path=ppt/slides/_rels/slide8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11.xml"/><Relationship Id="rId7" Type="http://schemas.openxmlformats.org/officeDocument/2006/relationships/image" Target="../media/image15.png"/><Relationship Id="rId12" Type="http://schemas.openxmlformats.org/officeDocument/2006/relationships/image" Target="../media/image93.jpe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8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hyperlink" Target="RESOURCES.ppt"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slide" Target="slide11.xml"/><Relationship Id="rId7" Type="http://schemas.openxmlformats.org/officeDocument/2006/relationships/image" Target="../media/image15.png"/><Relationship Id="rId12" Type="http://schemas.openxmlformats.org/officeDocument/2006/relationships/image" Target="../media/image93.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84.jpe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hyperlink" Target="RESOURCES.ppt"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9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95.jpe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1.jpeg"/><Relationship Id="rId5" Type="http://schemas.openxmlformats.org/officeDocument/2006/relationships/image" Target="../media/image17.png"/><Relationship Id="rId10" Type="http://schemas.openxmlformats.org/officeDocument/2006/relationships/image" Target="../media/image40.jpeg"/><Relationship Id="rId4" Type="http://schemas.openxmlformats.org/officeDocument/2006/relationships/slide" Target="slide11.xml"/><Relationship Id="rId9" Type="http://schemas.openxmlformats.org/officeDocument/2006/relationships/image" Target="../media/image23.png"/></Relationships>
</file>

<file path=ppt/slides/_rels/slide91.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45.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9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7.emf"/></Relationships>
</file>

<file path=ppt/slides/_rels/slide9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image" Target="../media/image18.png"/><Relationship Id="rId7" Type="http://schemas.openxmlformats.org/officeDocument/2006/relationships/image" Target="../media/image23.png"/><Relationship Id="rId12" Type="http://schemas.openxmlformats.org/officeDocument/2006/relationships/image" Target="../media/image99.jpe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44.jpeg"/><Relationship Id="rId5" Type="http://schemas.openxmlformats.org/officeDocument/2006/relationships/image" Target="../media/image17.png"/><Relationship Id="rId10" Type="http://schemas.openxmlformats.org/officeDocument/2006/relationships/image" Target="../media/image49.jpeg"/><Relationship Id="rId4" Type="http://schemas.openxmlformats.org/officeDocument/2006/relationships/slide" Target="slide2.xml"/><Relationship Id="rId9" Type="http://schemas.openxmlformats.org/officeDocument/2006/relationships/image" Target="../media/image1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Biology</a:t>
            </a:r>
            <a:br>
              <a:rPr lang="en-US" dirty="0" smtClean="0"/>
            </a:br>
            <a:r>
              <a:rPr lang="en-US" dirty="0" smtClean="0"/>
              <a:t>UNIT Genetic Inheritance</a:t>
            </a:r>
            <a:endParaRPr lang="en-US" dirty="0"/>
          </a:p>
        </p:txBody>
      </p:sp>
      <p:sp>
        <p:nvSpPr>
          <p:cNvPr id="3" name="Subtitle 2"/>
          <p:cNvSpPr>
            <a:spLocks noGrp="1"/>
          </p:cNvSpPr>
          <p:nvPr>
            <p:ph type="subTitle" idx="1"/>
          </p:nvPr>
        </p:nvSpPr>
        <p:spPr/>
        <p:txBody>
          <a:bodyPr/>
          <a:lstStyle/>
          <a:p>
            <a:r>
              <a:rPr lang="en-US" dirty="0" smtClean="0"/>
              <a:t>October 19</a:t>
            </a:r>
            <a:r>
              <a:rPr lang="en-US" baseline="30000" dirty="0" smtClean="0"/>
              <a:t>th</a:t>
            </a:r>
            <a:r>
              <a:rPr lang="en-US" dirty="0" smtClean="0"/>
              <a:t> – October 30</a:t>
            </a:r>
            <a:r>
              <a:rPr lang="en-US" baseline="30000" dirty="0" smtClean="0"/>
              <a:t>th</a:t>
            </a:r>
            <a:endParaRPr lang="en-US" dirty="0" smtClean="0"/>
          </a:p>
          <a:p>
            <a:r>
              <a:rPr lang="en-US" dirty="0" smtClean="0"/>
              <a:t>March 27</a:t>
            </a:r>
            <a:r>
              <a:rPr lang="en-US" baseline="30000" dirty="0" smtClean="0"/>
              <a:t>th</a:t>
            </a:r>
            <a:r>
              <a:rPr lang="en-US" dirty="0" smtClean="0"/>
              <a:t> – March 31st</a:t>
            </a:r>
            <a:endParaRPr lang="en-US" dirty="0"/>
          </a:p>
        </p:txBody>
      </p:sp>
    </p:spTree>
    <p:extLst>
      <p:ext uri="{BB962C8B-B14F-4D97-AF65-F5344CB8AC3E}">
        <p14:creationId xmlns:p14="http://schemas.microsoft.com/office/powerpoint/2010/main" val="222134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81200" y="274639"/>
            <a:ext cx="8229600" cy="490537"/>
          </a:xfrm>
        </p:spPr>
        <p:txBody>
          <a:bodyPr>
            <a:normAutofit/>
          </a:bodyPr>
          <a:lstStyle/>
          <a:p>
            <a:pPr eaLnBrk="1" hangingPunct="1"/>
            <a:r>
              <a:rPr lang="en-US" sz="2800"/>
              <a:t>Down’s Syndrome</a:t>
            </a:r>
          </a:p>
        </p:txBody>
      </p:sp>
      <p:sp>
        <p:nvSpPr>
          <p:cNvPr id="14339" name="Rectangle 3"/>
          <p:cNvSpPr>
            <a:spLocks noGrp="1" noChangeArrowheads="1"/>
          </p:cNvSpPr>
          <p:nvPr>
            <p:ph type="body" idx="1"/>
          </p:nvPr>
        </p:nvSpPr>
        <p:spPr>
          <a:xfrm>
            <a:off x="1981200" y="765175"/>
            <a:ext cx="8229600" cy="5360988"/>
          </a:xfrm>
        </p:spPr>
        <p:txBody>
          <a:bodyPr/>
          <a:lstStyle/>
          <a:p>
            <a:pPr eaLnBrk="1" hangingPunct="1"/>
            <a:r>
              <a:rPr lang="en-US" sz="1800" b="1"/>
              <a:t>Down's syndrome</a:t>
            </a:r>
            <a:r>
              <a:rPr lang="en-US" sz="1800"/>
              <a:t> AKA </a:t>
            </a:r>
            <a:r>
              <a:rPr lang="en-US" sz="1800" b="1"/>
              <a:t>trisomy 21</a:t>
            </a:r>
            <a:r>
              <a:rPr lang="en-US" sz="1800"/>
              <a:t>, or </a:t>
            </a:r>
            <a:r>
              <a:rPr lang="en-US" sz="1800" b="1"/>
              <a:t>trisomy G</a:t>
            </a:r>
            <a:r>
              <a:rPr lang="en-US" sz="1800"/>
              <a:t> is a chromosomal disorder caused by the presence of all or part of an extra 21st chromosome.</a:t>
            </a:r>
          </a:p>
          <a:p>
            <a:pPr eaLnBrk="1" hangingPunct="1"/>
            <a:r>
              <a:rPr lang="en-US" sz="1800"/>
              <a:t>1 out of 1000 births are affected</a:t>
            </a:r>
          </a:p>
          <a:p>
            <a:pPr eaLnBrk="1" hangingPunct="1"/>
            <a:r>
              <a:rPr lang="en-US" sz="1800"/>
              <a:t>Small chin, round face, oversized tongue, shorter limbs, poor muscle tone, ear infections, heart defects,  </a:t>
            </a:r>
          </a:p>
        </p:txBody>
      </p:sp>
      <p:pic>
        <p:nvPicPr>
          <p:cNvPr id="14340" name="Picture 4"/>
          <p:cNvPicPr>
            <a:picLocks noChangeAspect="1" noChangeArrowheads="1"/>
          </p:cNvPicPr>
          <p:nvPr/>
        </p:nvPicPr>
        <p:blipFill>
          <a:blip r:embed="rId2" cstate="print"/>
          <a:srcRect/>
          <a:stretch>
            <a:fillRect/>
          </a:stretch>
        </p:blipFill>
        <p:spPr bwMode="auto">
          <a:xfrm>
            <a:off x="2711451" y="2492375"/>
            <a:ext cx="2879725" cy="1835150"/>
          </a:xfrm>
          <a:prstGeom prst="rect">
            <a:avLst/>
          </a:prstGeom>
          <a:noFill/>
          <a:ln w="9525">
            <a:noFill/>
            <a:miter lim="800000"/>
            <a:headEnd/>
            <a:tailEnd/>
          </a:ln>
        </p:spPr>
      </p:pic>
      <p:pic>
        <p:nvPicPr>
          <p:cNvPr id="14341" name="Picture 5"/>
          <p:cNvPicPr>
            <a:picLocks noChangeAspect="1" noChangeArrowheads="1"/>
          </p:cNvPicPr>
          <p:nvPr/>
        </p:nvPicPr>
        <p:blipFill>
          <a:blip r:embed="rId3" cstate="print"/>
          <a:srcRect/>
          <a:stretch>
            <a:fillRect/>
          </a:stretch>
        </p:blipFill>
        <p:spPr bwMode="auto">
          <a:xfrm>
            <a:off x="6167439" y="2133600"/>
            <a:ext cx="2009775" cy="2381250"/>
          </a:xfrm>
          <a:prstGeom prst="rect">
            <a:avLst/>
          </a:prstGeom>
          <a:noFill/>
          <a:ln w="9525">
            <a:noFill/>
            <a:miter lim="800000"/>
            <a:headEnd/>
            <a:tailEnd/>
          </a:ln>
        </p:spPr>
      </p:pic>
    </p:spTree>
    <p:extLst>
      <p:ext uri="{BB962C8B-B14F-4D97-AF65-F5344CB8AC3E}">
        <p14:creationId xmlns:p14="http://schemas.microsoft.com/office/powerpoint/2010/main" val="683422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4"/>
          <p:cNvPicPr>
            <a:picLocks noChangeAspect="1" noChangeArrowheads="1"/>
          </p:cNvPicPr>
          <p:nvPr/>
        </p:nvPicPr>
        <p:blipFill>
          <a:blip r:embed="rId2" cstate="print"/>
          <a:srcRect/>
          <a:stretch>
            <a:fillRect/>
          </a:stretch>
        </p:blipFill>
        <p:spPr bwMode="auto">
          <a:xfrm>
            <a:off x="2286000" y="419100"/>
            <a:ext cx="7620000" cy="6019800"/>
          </a:xfrm>
          <a:prstGeom prst="rect">
            <a:avLst/>
          </a:prstGeom>
          <a:noFill/>
          <a:ln w="9525">
            <a:noFill/>
            <a:miter lim="800000"/>
            <a:headEnd/>
            <a:tailEnd/>
          </a:ln>
        </p:spPr>
      </p:pic>
    </p:spTree>
    <p:extLst>
      <p:ext uri="{BB962C8B-B14F-4D97-AF65-F5344CB8AC3E}">
        <p14:creationId xmlns:p14="http://schemas.microsoft.com/office/powerpoint/2010/main" val="4130041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274639"/>
            <a:ext cx="8229600" cy="561975"/>
          </a:xfrm>
        </p:spPr>
        <p:txBody>
          <a:bodyPr/>
          <a:lstStyle/>
          <a:p>
            <a:pPr eaLnBrk="1" hangingPunct="1"/>
            <a:r>
              <a:rPr lang="en-US" sz="2800"/>
              <a:t>Triple X Syndrome</a:t>
            </a:r>
          </a:p>
        </p:txBody>
      </p:sp>
      <p:sp>
        <p:nvSpPr>
          <p:cNvPr id="16387" name="Rectangle 3"/>
          <p:cNvSpPr>
            <a:spLocks noGrp="1" noChangeArrowheads="1"/>
          </p:cNvSpPr>
          <p:nvPr>
            <p:ph type="body" idx="1"/>
          </p:nvPr>
        </p:nvSpPr>
        <p:spPr>
          <a:xfrm>
            <a:off x="1992313" y="908050"/>
            <a:ext cx="8229600" cy="5761038"/>
          </a:xfrm>
        </p:spPr>
        <p:txBody>
          <a:bodyPr/>
          <a:lstStyle/>
          <a:p>
            <a:pPr eaLnBrk="1" hangingPunct="1"/>
            <a:r>
              <a:rPr lang="en-US" sz="1800"/>
              <a:t>a form of chromosomal variation characterized by the presence of an extra X chromosome in each cell of a human female. </a:t>
            </a:r>
          </a:p>
          <a:p>
            <a:pPr eaLnBrk="1" hangingPunct="1"/>
            <a:r>
              <a:rPr lang="en-US" sz="1800"/>
              <a:t>1 in 1000 births</a:t>
            </a:r>
          </a:p>
          <a:p>
            <a:pPr eaLnBrk="1" hangingPunct="1"/>
            <a:r>
              <a:rPr lang="en-US" sz="2000"/>
              <a:t>only one X chromosome is active at any time in a female cell. Thus, triple X syndrome most often causes no unusual physical features or medical problems. </a:t>
            </a:r>
          </a:p>
          <a:p>
            <a:pPr eaLnBrk="1" hangingPunct="1"/>
            <a:r>
              <a:rPr lang="en-US" sz="2000"/>
              <a:t>Females with the condition may have menstrual irregularities, and, have an increased risk of learning disabilities, delayed speech, deficient language skills, and delayed development of motor skills. </a:t>
            </a:r>
          </a:p>
        </p:txBody>
      </p:sp>
    </p:spTree>
    <p:extLst>
      <p:ext uri="{BB962C8B-B14F-4D97-AF65-F5344CB8AC3E}">
        <p14:creationId xmlns:p14="http://schemas.microsoft.com/office/powerpoint/2010/main" val="336479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904195" name="Rectangle 3"/>
          <p:cNvSpPr>
            <a:spLocks noChangeArrowheads="1"/>
          </p:cNvSpPr>
          <p:nvPr/>
        </p:nvSpPr>
        <p:spPr bwMode="auto">
          <a:xfrm>
            <a:off x="2057400" y="1905001"/>
            <a:ext cx="7924800" cy="1200329"/>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2. Mendel’s second law states that genes for different traits—for example, seed shape and seed color—are inherited independently of each other. </a:t>
            </a:r>
          </a:p>
        </p:txBody>
      </p:sp>
      <p:sp>
        <p:nvSpPr>
          <p:cNvPr id="904196" name="Text Box 4"/>
          <p:cNvSpPr txBox="1">
            <a:spLocks noChangeArrowheads="1"/>
          </p:cNvSpPr>
          <p:nvPr/>
        </p:nvSpPr>
        <p:spPr bwMode="auto">
          <a:xfrm>
            <a:off x="2089151" y="1066801"/>
            <a:ext cx="710963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dirty="0">
                <a:solidFill>
                  <a:schemeClr val="tx2"/>
                </a:solidFill>
                <a:latin typeface="Times" charset="0"/>
                <a:hlinkClick r:id="rId2"/>
              </a:rPr>
              <a:t>The law of independent assortment</a:t>
            </a:r>
            <a:endParaRPr lang="en-US" altLang="en-US" sz="3600" b="1" dirty="0">
              <a:solidFill>
                <a:schemeClr val="tx2"/>
              </a:solidFill>
              <a:latin typeface="Times" charset="0"/>
            </a:endParaRPr>
          </a:p>
        </p:txBody>
      </p:sp>
      <p:pic>
        <p:nvPicPr>
          <p:cNvPr id="904197" name="Picture 5"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41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4199" name="Picture 7"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4200"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4201"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4203" name="Picture 11" descr="Sec"/>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4204" name="Picture 12" descr="Sec"/>
          <p:cNvPicPr>
            <a:picLocks noChangeAspect="1" noChangeArrowheads="1"/>
          </p:cNvPicPr>
          <p:nvPr/>
        </p:nvPicPr>
        <p:blipFill>
          <a:blip r:embed="rId10" cstate="print"/>
          <a:srcRect/>
          <a:stretch>
            <a:fillRect/>
          </a:stretch>
        </p:blipFill>
        <p:spPr bwMode="auto">
          <a:xfrm>
            <a:off x="3746500" y="0"/>
            <a:ext cx="4699000" cy="482600"/>
          </a:xfrm>
          <a:prstGeom prst="rect">
            <a:avLst/>
          </a:prstGeom>
          <a:noFill/>
        </p:spPr>
      </p:pic>
      <p:sp>
        <p:nvSpPr>
          <p:cNvPr id="904205" name="Rectangle 13"/>
          <p:cNvSpPr>
            <a:spLocks noChangeArrowheads="1"/>
          </p:cNvSpPr>
          <p:nvPr/>
        </p:nvSpPr>
        <p:spPr bwMode="auto">
          <a:xfrm>
            <a:off x="2057400" y="3124201"/>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This conclusion is known as the </a:t>
            </a:r>
            <a:r>
              <a:rPr lang="en-US" altLang="en-US" sz="2400" dirty="0">
                <a:solidFill>
                  <a:srgbClr val="FF0066"/>
                </a:solidFill>
                <a:latin typeface="Times" charset="0"/>
              </a:rPr>
              <a:t>law of independent assortment</a:t>
            </a:r>
            <a:r>
              <a:rPr lang="en-US" altLang="en-US" sz="2400" dirty="0">
                <a:latin typeface="Times" charset="0"/>
              </a:rPr>
              <a:t>. </a:t>
            </a:r>
          </a:p>
        </p:txBody>
      </p:sp>
      <p:pic>
        <p:nvPicPr>
          <p:cNvPr id="904207" name="Picture 15" descr="audio image blue">
            <a:hlinkClick r:id="" action="ppaction://noaction">
              <a:snd r:embed="rId11" name="10-LawIndpndtAssrtmnt.WAV"/>
            </a:hlinkClick>
          </p:cNvPr>
          <p:cNvPicPr>
            <a:picLocks noChangeAspect="1" noChangeArrowheads="1"/>
          </p:cNvPicPr>
          <p:nvPr/>
        </p:nvPicPr>
        <p:blipFill>
          <a:blip r:embed="rId12" cstate="print"/>
          <a:srcRect/>
          <a:stretch>
            <a:fillRect/>
          </a:stretch>
        </p:blipFill>
        <p:spPr bwMode="auto">
          <a:xfrm>
            <a:off x="6553201" y="4495801"/>
            <a:ext cx="354013" cy="354013"/>
          </a:xfrm>
          <a:prstGeom prst="rect">
            <a:avLst/>
          </a:prstGeom>
          <a:noFill/>
        </p:spPr>
      </p:pic>
      <p:pic>
        <p:nvPicPr>
          <p:cNvPr id="904208" name="Picture 16" descr="resources">
            <a:hlinkClick r:id="rId13"/>
          </p:cNvPr>
          <p:cNvPicPr>
            <a:picLocks noChangeAspect="1" noChangeArrowheads="1"/>
          </p:cNvPicPr>
          <p:nvPr/>
        </p:nvPicPr>
        <p:blipFill>
          <a:blip r:embed="rId14" cstate="print"/>
          <a:srcRect/>
          <a:stretch>
            <a:fillRect/>
          </a:stretch>
        </p:blipFill>
        <p:spPr bwMode="auto">
          <a:xfrm>
            <a:off x="8458201" y="6267451"/>
            <a:ext cx="1806575" cy="411163"/>
          </a:xfrm>
          <a:prstGeom prst="rect">
            <a:avLst/>
          </a:prstGeom>
          <a:noFill/>
        </p:spPr>
      </p:pic>
      <p:pic>
        <p:nvPicPr>
          <p:cNvPr id="15" name="Picture 52" descr="Fig"/>
          <p:cNvPicPr>
            <a:picLocks noChangeAspect="1" noChangeArrowheads="1"/>
          </p:cNvPicPr>
          <p:nvPr/>
        </p:nvPicPr>
        <p:blipFill>
          <a:blip r:embed="rId15" cstate="print"/>
          <a:srcRect/>
          <a:stretch>
            <a:fillRect/>
          </a:stretch>
        </p:blipFill>
        <p:spPr bwMode="auto">
          <a:xfrm>
            <a:off x="5638800" y="3581400"/>
            <a:ext cx="2608612" cy="2667000"/>
          </a:xfrm>
          <a:prstGeom prst="rect">
            <a:avLst/>
          </a:prstGeom>
          <a:noFill/>
        </p:spPr>
      </p:pic>
    </p:spTree>
    <p:extLst>
      <p:ext uri="{BB962C8B-B14F-4D97-AF65-F5344CB8AC3E}">
        <p14:creationId xmlns:p14="http://schemas.microsoft.com/office/powerpoint/2010/main" val="2968781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195"/>
                                        </p:tgtEl>
                                        <p:attrNameLst>
                                          <p:attrName>style.visibility</p:attrName>
                                        </p:attrNameLst>
                                      </p:cBhvr>
                                      <p:to>
                                        <p:strVal val="visible"/>
                                      </p:to>
                                    </p:set>
                                    <p:animEffect transition="in" filter="box(out)">
                                      <p:cBhvr>
                                        <p:cTn id="7" dur="500"/>
                                        <p:tgtEl>
                                          <p:spTgt spid="9041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07"/>
                                        </p:tgtEl>
                                        <p:attrNameLst>
                                          <p:attrName>style.visibility</p:attrName>
                                        </p:attrNameLst>
                                      </p:cBhvr>
                                      <p:to>
                                        <p:strVal val="visible"/>
                                      </p:to>
                                    </p:set>
                                    <p:animEffect transition="in" filter="box(out)">
                                      <p:cBhvr>
                                        <p:cTn id="17" dur="500"/>
                                        <p:tgtEl>
                                          <p:spTgt spid="904207"/>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04197"/>
                                        </p:tgtEl>
                                        <p:attrNameLst>
                                          <p:attrName>style.visibility</p:attrName>
                                        </p:attrNameLst>
                                      </p:cBhvr>
                                      <p:to>
                                        <p:strVal val="visible"/>
                                      </p:to>
                                    </p:set>
                                    <p:animEffect transition="in" filter="box(out)">
                                      <p:cBhvr>
                                        <p:cTn id="21" dur="500"/>
                                        <p:tgtEl>
                                          <p:spTgt spid="90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5" grpId="0" autoUpdateAnimBg="0"/>
      <p:bldP spid="90420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7302" name="Picture 38" descr="Fig"/>
          <p:cNvPicPr>
            <a:picLocks noChangeAspect="1" noChangeArrowheads="1"/>
          </p:cNvPicPr>
          <p:nvPr/>
        </p:nvPicPr>
        <p:blipFill>
          <a:blip r:embed="rId2" cstate="print"/>
          <a:srcRect/>
          <a:stretch>
            <a:fillRect/>
          </a:stretch>
        </p:blipFill>
        <p:spPr bwMode="auto">
          <a:xfrm>
            <a:off x="1917700" y="1879600"/>
            <a:ext cx="5181600" cy="3886200"/>
          </a:xfrm>
          <a:prstGeom prst="rect">
            <a:avLst/>
          </a:prstGeom>
          <a:noFill/>
        </p:spPr>
      </p:pic>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907267" name="Rectangle 3"/>
          <p:cNvSpPr>
            <a:spLocks noChangeArrowheads="1"/>
          </p:cNvSpPr>
          <p:nvPr/>
        </p:nvSpPr>
        <p:spPr bwMode="auto">
          <a:xfrm>
            <a:off x="7010400" y="1219201"/>
            <a:ext cx="3200400" cy="4346575"/>
          </a:xfrm>
          <a:prstGeom prst="rect">
            <a:avLst/>
          </a:prstGeom>
          <a:noFill/>
          <a:ln w="9525">
            <a:noFill/>
            <a:miter lim="800000"/>
            <a:headEnd/>
            <a:tailEnd/>
          </a:ln>
          <a:effectLst/>
        </p:spPr>
        <p:txBody>
          <a:bodyPr>
            <a:spAutoFit/>
          </a:bodyPr>
          <a:lstStyle/>
          <a:p>
            <a:pPr marL="342900" indent="-342900"/>
            <a:r>
              <a:rPr lang="en-US" altLang="en-US" sz="3100">
                <a:latin typeface="Times" charset="0"/>
              </a:rPr>
              <a:t>A Punnett square for this cross is two boxes tall and two boxes wide because each parent can produce two kinds of gametes for this trait. </a:t>
            </a:r>
          </a:p>
        </p:txBody>
      </p:sp>
      <p:sp>
        <p:nvSpPr>
          <p:cNvPr id="907268" name="Text Box 4"/>
          <p:cNvSpPr txBox="1">
            <a:spLocks noChangeArrowheads="1"/>
          </p:cNvSpPr>
          <p:nvPr/>
        </p:nvSpPr>
        <p:spPr bwMode="auto">
          <a:xfrm>
            <a:off x="2089150" y="990601"/>
            <a:ext cx="416460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Monohybrid crosses</a:t>
            </a:r>
          </a:p>
        </p:txBody>
      </p:sp>
      <p:pic>
        <p:nvPicPr>
          <p:cNvPr id="907269" name="Picture 5"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7270"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7271" name="Picture 7"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7272"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7273"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7275" name="Picture 11" descr="Sec"/>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07276" name="Picture 12" descr="Sec"/>
          <p:cNvPicPr>
            <a:picLocks noChangeAspect="1" noChangeArrowheads="1"/>
          </p:cNvPicPr>
          <p:nvPr/>
        </p:nvPicPr>
        <p:blipFill>
          <a:blip r:embed="rId10" cstate="print"/>
          <a:srcRect/>
          <a:stretch>
            <a:fillRect/>
          </a:stretch>
        </p:blipFill>
        <p:spPr bwMode="auto">
          <a:xfrm>
            <a:off x="3746500" y="0"/>
            <a:ext cx="4699000" cy="482600"/>
          </a:xfrm>
          <a:prstGeom prst="rect">
            <a:avLst/>
          </a:prstGeom>
          <a:noFill/>
        </p:spPr>
      </p:pic>
      <p:sp>
        <p:nvSpPr>
          <p:cNvPr id="907280" name="Rectangle 16"/>
          <p:cNvSpPr>
            <a:spLocks noChangeArrowheads="1"/>
          </p:cNvSpPr>
          <p:nvPr/>
        </p:nvSpPr>
        <p:spPr bwMode="auto">
          <a:xfrm>
            <a:off x="2120900" y="2378075"/>
            <a:ext cx="1993900" cy="400110"/>
          </a:xfrm>
          <a:prstGeom prst="rect">
            <a:avLst/>
          </a:prstGeom>
          <a:noFill/>
          <a:ln w="9525">
            <a:noFill/>
            <a:miter lim="800000"/>
            <a:headEnd/>
            <a:tailEnd/>
          </a:ln>
          <a:effectLst/>
        </p:spPr>
        <p:txBody>
          <a:bodyPr>
            <a:spAutoFit/>
          </a:bodyPr>
          <a:lstStyle/>
          <a:p>
            <a:pPr marL="342900" indent="-342900" algn="ctr">
              <a:lnSpc>
                <a:spcPct val="50000"/>
              </a:lnSpc>
            </a:pPr>
            <a:r>
              <a:rPr lang="en-US" altLang="en-US" sz="2000" i="1" dirty="0">
                <a:solidFill>
                  <a:srgbClr val="FF0000"/>
                </a:solidFill>
                <a:latin typeface="Times" charset="0"/>
              </a:rPr>
              <a:t>Heterozygous </a:t>
            </a:r>
          </a:p>
          <a:p>
            <a:pPr marL="342900" indent="-342900" algn="ctr">
              <a:lnSpc>
                <a:spcPct val="50000"/>
              </a:lnSpc>
            </a:pPr>
            <a:r>
              <a:rPr lang="en-US" altLang="en-US" sz="2000" i="1" dirty="0">
                <a:solidFill>
                  <a:srgbClr val="FF0000"/>
                </a:solidFill>
                <a:latin typeface="Times" charset="0"/>
              </a:rPr>
              <a:t>tall parent</a:t>
            </a:r>
          </a:p>
        </p:txBody>
      </p:sp>
      <p:sp>
        <p:nvSpPr>
          <p:cNvPr id="907283" name="Rectangle 19"/>
          <p:cNvSpPr>
            <a:spLocks noChangeArrowheads="1"/>
          </p:cNvSpPr>
          <p:nvPr/>
        </p:nvSpPr>
        <p:spPr bwMode="auto">
          <a:xfrm>
            <a:off x="3309938" y="2873375"/>
            <a:ext cx="304800" cy="338554"/>
          </a:xfrm>
          <a:prstGeom prst="rect">
            <a:avLst/>
          </a:prstGeom>
          <a:noFill/>
          <a:ln w="9525">
            <a:noFill/>
            <a:miter lim="800000"/>
            <a:headEnd/>
            <a:tailEnd/>
          </a:ln>
          <a:effectLst/>
        </p:spPr>
        <p:txBody>
          <a:bodyPr>
            <a:spAutoFit/>
          </a:bodyPr>
          <a:lstStyle/>
          <a:p>
            <a:pPr marL="342900" indent="-342900"/>
            <a:r>
              <a:rPr lang="en-US" altLang="en-US" sz="1600" b="1" i="1">
                <a:solidFill>
                  <a:srgbClr val="140000"/>
                </a:solidFill>
                <a:latin typeface="Times" charset="0"/>
              </a:rPr>
              <a:t>T</a:t>
            </a:r>
          </a:p>
        </p:txBody>
      </p:sp>
      <p:sp>
        <p:nvSpPr>
          <p:cNvPr id="907284" name="Rectangle 20"/>
          <p:cNvSpPr>
            <a:spLocks noChangeArrowheads="1"/>
          </p:cNvSpPr>
          <p:nvPr/>
        </p:nvSpPr>
        <p:spPr bwMode="auto">
          <a:xfrm>
            <a:off x="3767138" y="2873375"/>
            <a:ext cx="304800" cy="338554"/>
          </a:xfrm>
          <a:prstGeom prst="rect">
            <a:avLst/>
          </a:prstGeom>
          <a:noFill/>
          <a:ln w="9525">
            <a:noFill/>
            <a:miter lim="800000"/>
            <a:headEnd/>
            <a:tailEnd/>
          </a:ln>
          <a:effectLst/>
        </p:spPr>
        <p:txBody>
          <a:bodyPr>
            <a:spAutoFit/>
          </a:bodyPr>
          <a:lstStyle/>
          <a:p>
            <a:pPr marL="342900" indent="-342900"/>
            <a:r>
              <a:rPr lang="en-US" altLang="en-US" sz="1600" b="1" i="1">
                <a:solidFill>
                  <a:srgbClr val="140000"/>
                </a:solidFill>
                <a:latin typeface="Times" charset="0"/>
              </a:rPr>
              <a:t>t</a:t>
            </a:r>
          </a:p>
        </p:txBody>
      </p:sp>
      <p:sp>
        <p:nvSpPr>
          <p:cNvPr id="907285" name="Rectangle 21"/>
          <p:cNvSpPr>
            <a:spLocks noChangeArrowheads="1"/>
          </p:cNvSpPr>
          <p:nvPr/>
        </p:nvSpPr>
        <p:spPr bwMode="auto">
          <a:xfrm>
            <a:off x="3048000" y="3192463"/>
            <a:ext cx="304800" cy="338554"/>
          </a:xfrm>
          <a:prstGeom prst="rect">
            <a:avLst/>
          </a:prstGeom>
          <a:noFill/>
          <a:ln w="9525">
            <a:noFill/>
            <a:miter lim="800000"/>
            <a:headEnd/>
            <a:tailEnd/>
          </a:ln>
          <a:effectLst/>
        </p:spPr>
        <p:txBody>
          <a:bodyPr>
            <a:spAutoFit/>
          </a:bodyPr>
          <a:lstStyle/>
          <a:p>
            <a:pPr marL="342900" indent="-342900"/>
            <a:r>
              <a:rPr lang="en-US" altLang="en-US" sz="1600" b="1" i="1" dirty="0">
                <a:solidFill>
                  <a:srgbClr val="FF0000"/>
                </a:solidFill>
                <a:latin typeface="Times" charset="0"/>
              </a:rPr>
              <a:t>T</a:t>
            </a:r>
          </a:p>
        </p:txBody>
      </p:sp>
      <p:sp>
        <p:nvSpPr>
          <p:cNvPr id="907286" name="Rectangle 22"/>
          <p:cNvSpPr>
            <a:spLocks noChangeArrowheads="1"/>
          </p:cNvSpPr>
          <p:nvPr/>
        </p:nvSpPr>
        <p:spPr bwMode="auto">
          <a:xfrm>
            <a:off x="4038600" y="3200400"/>
            <a:ext cx="304800" cy="338554"/>
          </a:xfrm>
          <a:prstGeom prst="rect">
            <a:avLst/>
          </a:prstGeom>
          <a:noFill/>
          <a:ln w="9525">
            <a:noFill/>
            <a:miter lim="800000"/>
            <a:headEnd/>
            <a:tailEnd/>
          </a:ln>
          <a:effectLst/>
        </p:spPr>
        <p:txBody>
          <a:bodyPr>
            <a:spAutoFit/>
          </a:bodyPr>
          <a:lstStyle/>
          <a:p>
            <a:pPr marL="342900" indent="-342900"/>
            <a:r>
              <a:rPr lang="en-US" altLang="en-US" sz="1600" b="1" i="1" dirty="0">
                <a:solidFill>
                  <a:srgbClr val="FF0000"/>
                </a:solidFill>
                <a:latin typeface="Times" charset="0"/>
              </a:rPr>
              <a:t>t</a:t>
            </a:r>
          </a:p>
        </p:txBody>
      </p:sp>
      <p:sp>
        <p:nvSpPr>
          <p:cNvPr id="907287" name="Rectangle 23"/>
          <p:cNvSpPr>
            <a:spLocks noChangeArrowheads="1"/>
          </p:cNvSpPr>
          <p:nvPr/>
        </p:nvSpPr>
        <p:spPr bwMode="auto">
          <a:xfrm>
            <a:off x="1905000" y="4840288"/>
            <a:ext cx="304800" cy="338554"/>
          </a:xfrm>
          <a:prstGeom prst="rect">
            <a:avLst/>
          </a:prstGeom>
          <a:noFill/>
          <a:ln w="9525">
            <a:noFill/>
            <a:miter lim="800000"/>
            <a:headEnd/>
            <a:tailEnd/>
          </a:ln>
          <a:effectLst/>
        </p:spPr>
        <p:txBody>
          <a:bodyPr>
            <a:spAutoFit/>
          </a:bodyPr>
          <a:lstStyle/>
          <a:p>
            <a:pPr marL="342900" indent="-342900"/>
            <a:r>
              <a:rPr lang="en-US" altLang="en-US" sz="1600" b="1" i="1">
                <a:solidFill>
                  <a:srgbClr val="140000"/>
                </a:solidFill>
                <a:latin typeface="Times" charset="0"/>
              </a:rPr>
              <a:t>T</a:t>
            </a:r>
          </a:p>
        </p:txBody>
      </p:sp>
      <p:sp>
        <p:nvSpPr>
          <p:cNvPr id="907288" name="Rectangle 24"/>
          <p:cNvSpPr>
            <a:spLocks noChangeArrowheads="1"/>
          </p:cNvSpPr>
          <p:nvPr/>
        </p:nvSpPr>
        <p:spPr bwMode="auto">
          <a:xfrm>
            <a:off x="2195513" y="4840288"/>
            <a:ext cx="304800" cy="338554"/>
          </a:xfrm>
          <a:prstGeom prst="rect">
            <a:avLst/>
          </a:prstGeom>
          <a:noFill/>
          <a:ln w="9525">
            <a:noFill/>
            <a:miter lim="800000"/>
            <a:headEnd/>
            <a:tailEnd/>
          </a:ln>
          <a:effectLst/>
        </p:spPr>
        <p:txBody>
          <a:bodyPr>
            <a:spAutoFit/>
          </a:bodyPr>
          <a:lstStyle/>
          <a:p>
            <a:pPr marL="342900" indent="-342900"/>
            <a:r>
              <a:rPr lang="en-US" altLang="en-US" sz="1600" b="1" i="1">
                <a:solidFill>
                  <a:srgbClr val="140000"/>
                </a:solidFill>
                <a:latin typeface="Times" charset="0"/>
              </a:rPr>
              <a:t>t</a:t>
            </a:r>
          </a:p>
        </p:txBody>
      </p:sp>
      <p:sp>
        <p:nvSpPr>
          <p:cNvPr id="907289" name="Rectangle 25"/>
          <p:cNvSpPr>
            <a:spLocks noChangeArrowheads="1"/>
          </p:cNvSpPr>
          <p:nvPr/>
        </p:nvSpPr>
        <p:spPr bwMode="auto">
          <a:xfrm>
            <a:off x="2514600" y="3725863"/>
            <a:ext cx="304800" cy="338554"/>
          </a:xfrm>
          <a:prstGeom prst="rect">
            <a:avLst/>
          </a:prstGeom>
          <a:noFill/>
          <a:ln w="9525">
            <a:noFill/>
            <a:miter lim="800000"/>
            <a:headEnd/>
            <a:tailEnd/>
          </a:ln>
          <a:effectLst/>
        </p:spPr>
        <p:txBody>
          <a:bodyPr>
            <a:spAutoFit/>
          </a:bodyPr>
          <a:lstStyle/>
          <a:p>
            <a:pPr marL="342900" indent="-342900"/>
            <a:r>
              <a:rPr lang="en-US" altLang="en-US" sz="1600" b="1" i="1" dirty="0">
                <a:solidFill>
                  <a:srgbClr val="FF0000"/>
                </a:solidFill>
                <a:latin typeface="Times" charset="0"/>
              </a:rPr>
              <a:t>T</a:t>
            </a:r>
          </a:p>
        </p:txBody>
      </p:sp>
      <p:sp>
        <p:nvSpPr>
          <p:cNvPr id="907290" name="Rectangle 26"/>
          <p:cNvSpPr>
            <a:spLocks noChangeArrowheads="1"/>
          </p:cNvSpPr>
          <p:nvPr/>
        </p:nvSpPr>
        <p:spPr bwMode="auto">
          <a:xfrm>
            <a:off x="2590800" y="4640263"/>
            <a:ext cx="304800" cy="338554"/>
          </a:xfrm>
          <a:prstGeom prst="rect">
            <a:avLst/>
          </a:prstGeom>
          <a:noFill/>
          <a:ln w="9525">
            <a:noFill/>
            <a:miter lim="800000"/>
            <a:headEnd/>
            <a:tailEnd/>
          </a:ln>
          <a:effectLst/>
        </p:spPr>
        <p:txBody>
          <a:bodyPr>
            <a:spAutoFit/>
          </a:bodyPr>
          <a:lstStyle/>
          <a:p>
            <a:pPr marL="342900" indent="-342900"/>
            <a:r>
              <a:rPr lang="en-US" altLang="en-US" sz="1600" b="1" i="1" dirty="0">
                <a:solidFill>
                  <a:srgbClr val="FF0000"/>
                </a:solidFill>
                <a:latin typeface="Times" charset="0"/>
              </a:rPr>
              <a:t>t</a:t>
            </a:r>
          </a:p>
        </p:txBody>
      </p:sp>
      <p:sp>
        <p:nvSpPr>
          <p:cNvPr id="907291" name="Rectangle 27"/>
          <p:cNvSpPr>
            <a:spLocks noChangeArrowheads="1"/>
          </p:cNvSpPr>
          <p:nvPr/>
        </p:nvSpPr>
        <p:spPr bwMode="auto">
          <a:xfrm>
            <a:off x="1752600" y="5410200"/>
            <a:ext cx="1905000" cy="400110"/>
          </a:xfrm>
          <a:prstGeom prst="rect">
            <a:avLst/>
          </a:prstGeom>
          <a:noFill/>
          <a:ln w="9525">
            <a:noFill/>
            <a:miter lim="800000"/>
            <a:headEnd/>
            <a:tailEnd/>
          </a:ln>
          <a:effectLst/>
        </p:spPr>
        <p:txBody>
          <a:bodyPr>
            <a:spAutoFit/>
          </a:bodyPr>
          <a:lstStyle/>
          <a:p>
            <a:pPr marL="342900" indent="-342900" algn="ctr">
              <a:lnSpc>
                <a:spcPct val="50000"/>
              </a:lnSpc>
            </a:pPr>
            <a:r>
              <a:rPr lang="en-US" altLang="en-US" sz="2000" i="1" dirty="0">
                <a:solidFill>
                  <a:srgbClr val="FF0000"/>
                </a:solidFill>
                <a:latin typeface="Times" charset="0"/>
              </a:rPr>
              <a:t>Heterozygous </a:t>
            </a:r>
          </a:p>
          <a:p>
            <a:pPr marL="342900" indent="-342900" algn="ctr">
              <a:lnSpc>
                <a:spcPct val="50000"/>
              </a:lnSpc>
            </a:pPr>
            <a:r>
              <a:rPr lang="en-US" altLang="en-US" sz="2000" i="1" dirty="0">
                <a:solidFill>
                  <a:srgbClr val="FF0000"/>
                </a:solidFill>
                <a:latin typeface="Times" charset="0"/>
              </a:rPr>
              <a:t>tall parent</a:t>
            </a:r>
          </a:p>
        </p:txBody>
      </p:sp>
      <p:sp>
        <p:nvSpPr>
          <p:cNvPr id="907292" name="Rectangle 28"/>
          <p:cNvSpPr>
            <a:spLocks noChangeArrowheads="1"/>
          </p:cNvSpPr>
          <p:nvPr/>
        </p:nvSpPr>
        <p:spPr bwMode="auto">
          <a:xfrm>
            <a:off x="5410200" y="3290888"/>
            <a:ext cx="685800" cy="215444"/>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dirty="0">
                <a:solidFill>
                  <a:srgbClr val="FF0000"/>
                </a:solidFill>
                <a:latin typeface="Times" charset="0"/>
              </a:rPr>
              <a:t>T</a:t>
            </a:r>
          </a:p>
        </p:txBody>
      </p:sp>
      <p:sp>
        <p:nvSpPr>
          <p:cNvPr id="907293" name="Rectangle 29"/>
          <p:cNvSpPr>
            <a:spLocks noChangeArrowheads="1"/>
          </p:cNvSpPr>
          <p:nvPr/>
        </p:nvSpPr>
        <p:spPr bwMode="auto">
          <a:xfrm>
            <a:off x="6324600" y="3290888"/>
            <a:ext cx="685800" cy="215444"/>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dirty="0">
                <a:solidFill>
                  <a:srgbClr val="FF0000"/>
                </a:solidFill>
                <a:latin typeface="Times" charset="0"/>
              </a:rPr>
              <a:t>t</a:t>
            </a:r>
          </a:p>
        </p:txBody>
      </p:sp>
      <p:sp>
        <p:nvSpPr>
          <p:cNvPr id="907294" name="Rectangle 30"/>
          <p:cNvSpPr>
            <a:spLocks noChangeArrowheads="1"/>
          </p:cNvSpPr>
          <p:nvPr/>
        </p:nvSpPr>
        <p:spPr bwMode="auto">
          <a:xfrm>
            <a:off x="4800600" y="3824288"/>
            <a:ext cx="685800" cy="215444"/>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dirty="0">
                <a:solidFill>
                  <a:srgbClr val="FF0000"/>
                </a:solidFill>
                <a:latin typeface="Times" charset="0"/>
              </a:rPr>
              <a:t>T</a:t>
            </a:r>
          </a:p>
        </p:txBody>
      </p:sp>
      <p:sp>
        <p:nvSpPr>
          <p:cNvPr id="907295" name="Rectangle 31"/>
          <p:cNvSpPr>
            <a:spLocks noChangeArrowheads="1"/>
          </p:cNvSpPr>
          <p:nvPr/>
        </p:nvSpPr>
        <p:spPr bwMode="auto">
          <a:xfrm>
            <a:off x="4800600" y="4738688"/>
            <a:ext cx="685800" cy="215444"/>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dirty="0">
                <a:solidFill>
                  <a:srgbClr val="FF0000"/>
                </a:solidFill>
                <a:latin typeface="Times" charset="0"/>
              </a:rPr>
              <a:t>t</a:t>
            </a:r>
          </a:p>
        </p:txBody>
      </p:sp>
      <p:sp>
        <p:nvSpPr>
          <p:cNvPr id="907296" name="Rectangle 32"/>
          <p:cNvSpPr>
            <a:spLocks noChangeArrowheads="1"/>
          </p:cNvSpPr>
          <p:nvPr/>
        </p:nvSpPr>
        <p:spPr bwMode="auto">
          <a:xfrm>
            <a:off x="5410200" y="3824288"/>
            <a:ext cx="685800" cy="214312"/>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dirty="0">
                <a:solidFill>
                  <a:schemeClr val="bg2"/>
                </a:solidFill>
                <a:latin typeface="Times" charset="0"/>
              </a:rPr>
              <a:t>TT</a:t>
            </a:r>
          </a:p>
        </p:txBody>
      </p:sp>
      <p:sp>
        <p:nvSpPr>
          <p:cNvPr id="907297" name="Rectangle 33"/>
          <p:cNvSpPr>
            <a:spLocks noChangeArrowheads="1"/>
          </p:cNvSpPr>
          <p:nvPr/>
        </p:nvSpPr>
        <p:spPr bwMode="auto">
          <a:xfrm>
            <a:off x="6324600" y="3824288"/>
            <a:ext cx="685800" cy="214312"/>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a:solidFill>
                  <a:schemeClr val="bg2"/>
                </a:solidFill>
                <a:latin typeface="Times" charset="0"/>
              </a:rPr>
              <a:t>Tt</a:t>
            </a:r>
          </a:p>
        </p:txBody>
      </p:sp>
      <p:sp>
        <p:nvSpPr>
          <p:cNvPr id="907299" name="Rectangle 35"/>
          <p:cNvSpPr>
            <a:spLocks noChangeArrowheads="1"/>
          </p:cNvSpPr>
          <p:nvPr/>
        </p:nvSpPr>
        <p:spPr bwMode="auto">
          <a:xfrm>
            <a:off x="5410200" y="4738688"/>
            <a:ext cx="685800" cy="214312"/>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a:solidFill>
                  <a:schemeClr val="bg2"/>
                </a:solidFill>
                <a:latin typeface="Times" charset="0"/>
              </a:rPr>
              <a:t>Tt</a:t>
            </a:r>
          </a:p>
        </p:txBody>
      </p:sp>
      <p:sp>
        <p:nvSpPr>
          <p:cNvPr id="907300" name="Rectangle 36"/>
          <p:cNvSpPr>
            <a:spLocks noChangeArrowheads="1"/>
          </p:cNvSpPr>
          <p:nvPr/>
        </p:nvSpPr>
        <p:spPr bwMode="auto">
          <a:xfrm>
            <a:off x="6324600" y="4738688"/>
            <a:ext cx="685800" cy="214312"/>
          </a:xfrm>
          <a:prstGeom prst="rect">
            <a:avLst/>
          </a:prstGeom>
          <a:noFill/>
          <a:ln w="9525">
            <a:noFill/>
            <a:miter lim="800000"/>
            <a:headEnd/>
            <a:tailEnd/>
          </a:ln>
          <a:effectLst/>
        </p:spPr>
        <p:txBody>
          <a:bodyPr>
            <a:spAutoFit/>
          </a:bodyPr>
          <a:lstStyle/>
          <a:p>
            <a:pPr marL="342900" indent="-342900" algn="ctr">
              <a:lnSpc>
                <a:spcPct val="50000"/>
              </a:lnSpc>
            </a:pPr>
            <a:r>
              <a:rPr lang="en-US" altLang="en-US" sz="1600" b="1" i="1">
                <a:solidFill>
                  <a:schemeClr val="bg2"/>
                </a:solidFill>
                <a:latin typeface="Times" charset="0"/>
              </a:rPr>
              <a:t>tt</a:t>
            </a:r>
          </a:p>
        </p:txBody>
      </p:sp>
      <p:pic>
        <p:nvPicPr>
          <p:cNvPr id="907303" name="Picture 39"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33751948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67"/>
                                        </p:tgtEl>
                                        <p:attrNameLst>
                                          <p:attrName>style.visibility</p:attrName>
                                        </p:attrNameLst>
                                      </p:cBhvr>
                                      <p:to>
                                        <p:strVal val="visible"/>
                                      </p:to>
                                    </p:set>
                                    <p:animEffect transition="in" filter="box(out)">
                                      <p:cBhvr>
                                        <p:cTn id="7" dur="500"/>
                                        <p:tgtEl>
                                          <p:spTgt spid="90726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7269"/>
                                        </p:tgtEl>
                                        <p:attrNameLst>
                                          <p:attrName>style.visibility</p:attrName>
                                        </p:attrNameLst>
                                      </p:cBhvr>
                                      <p:to>
                                        <p:strVal val="visible"/>
                                      </p:to>
                                    </p:set>
                                    <p:animEffect transition="in" filter="box(out)">
                                      <p:cBhvr>
                                        <p:cTn id="11" dur="500"/>
                                        <p:tgtEl>
                                          <p:spTgt spid="90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6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err="1" smtClean="0"/>
              <a:t>Frankenfish</a:t>
            </a:r>
            <a:r>
              <a:rPr lang="en-US" dirty="0" smtClean="0"/>
              <a:t> Activity</a:t>
            </a:r>
            <a:br>
              <a:rPr lang="en-US" dirty="0" smtClean="0"/>
            </a:br>
            <a:r>
              <a:rPr lang="en-US" dirty="0" smtClean="0"/>
              <a:t>Due by the end of the class, turn in for credit</a:t>
            </a:r>
            <a:endParaRPr lang="en-US" dirty="0"/>
          </a:p>
        </p:txBody>
      </p:sp>
      <p:sp>
        <p:nvSpPr>
          <p:cNvPr id="3" name="Content Placeholder 2"/>
          <p:cNvSpPr>
            <a:spLocks noGrp="1"/>
          </p:cNvSpPr>
          <p:nvPr>
            <p:ph idx="1"/>
          </p:nvPr>
        </p:nvSpPr>
        <p:spPr>
          <a:xfrm>
            <a:off x="0" y="1325563"/>
            <a:ext cx="12192000" cy="5167312"/>
          </a:xfrm>
        </p:spPr>
        <p:txBody>
          <a:bodyPr>
            <a:normAutofit/>
          </a:bodyPr>
          <a:lstStyle/>
          <a:p>
            <a:r>
              <a:rPr lang="en-US" dirty="0" smtClean="0"/>
              <a:t>Materials:</a:t>
            </a:r>
          </a:p>
          <a:p>
            <a:pPr marL="0" indent="0">
              <a:buNone/>
            </a:pPr>
            <a:r>
              <a:rPr lang="en-US" dirty="0" smtClean="0"/>
              <a:t>Have a partner, a piece of White paper, a penny, and colored pencils</a:t>
            </a:r>
          </a:p>
          <a:p>
            <a:pPr marL="0" indent="0">
              <a:buNone/>
            </a:pPr>
            <a:r>
              <a:rPr lang="en-US" dirty="0" smtClean="0"/>
              <a:t>Procedure:</a:t>
            </a:r>
          </a:p>
          <a:p>
            <a:pPr marL="514350" indent="-514350">
              <a:buFont typeface="+mj-lt"/>
              <a:buAutoNum type="arabicPeriod"/>
            </a:pPr>
            <a:r>
              <a:rPr lang="en-US" dirty="0" smtClean="0"/>
              <a:t>For each Trait flip two pennies.</a:t>
            </a:r>
          </a:p>
          <a:p>
            <a:pPr marL="514350" indent="-514350">
              <a:buFont typeface="+mj-lt"/>
              <a:buAutoNum type="arabicPeriod"/>
            </a:pPr>
            <a:r>
              <a:rPr lang="en-US" dirty="0" smtClean="0"/>
              <a:t>Heads/ Heads, Both Big Letters = BB  </a:t>
            </a:r>
          </a:p>
          <a:p>
            <a:pPr marL="0" indent="0">
              <a:buNone/>
            </a:pPr>
            <a:r>
              <a:rPr lang="en-US" dirty="0"/>
              <a:t>	</a:t>
            </a:r>
            <a:r>
              <a:rPr lang="en-US" dirty="0" smtClean="0"/>
              <a:t>Heads/ Tails, Hybrid Letters = Bb</a:t>
            </a:r>
          </a:p>
          <a:p>
            <a:pPr marL="0" indent="0">
              <a:buNone/>
            </a:pPr>
            <a:r>
              <a:rPr lang="en-US" dirty="0"/>
              <a:t>	</a:t>
            </a:r>
            <a:r>
              <a:rPr lang="en-US" dirty="0" smtClean="0"/>
              <a:t>Tails/ Tails, Both Small Letters = bb</a:t>
            </a:r>
          </a:p>
          <a:p>
            <a:pPr marL="0" indent="0">
              <a:buNone/>
            </a:pPr>
            <a:r>
              <a:rPr lang="en-US" dirty="0" smtClean="0"/>
              <a:t>3. Draw the appropriate shape for that trait according to the genotype.</a:t>
            </a:r>
          </a:p>
          <a:p>
            <a:pPr marL="0" indent="0">
              <a:buNone/>
            </a:pPr>
            <a:r>
              <a:rPr lang="en-US" dirty="0" smtClean="0"/>
              <a:t>4. Where does your fish live?  What does it eat?  What is unique to your fish?</a:t>
            </a:r>
          </a:p>
          <a:p>
            <a:pPr marL="0" indent="0">
              <a:buNone/>
            </a:pPr>
            <a:r>
              <a:rPr lang="en-US" dirty="0" smtClean="0"/>
              <a:t>5.What was your favorite genotype, and phenotype?</a:t>
            </a:r>
            <a:endParaRPr lang="en-US" dirty="0"/>
          </a:p>
        </p:txBody>
      </p:sp>
      <p:pic>
        <p:nvPicPr>
          <p:cNvPr id="4" name="Picture 3"/>
          <p:cNvPicPr>
            <a:picLocks noChangeAspect="1"/>
          </p:cNvPicPr>
          <p:nvPr/>
        </p:nvPicPr>
        <p:blipFill>
          <a:blip r:embed="rId2"/>
          <a:stretch>
            <a:fillRect/>
          </a:stretch>
        </p:blipFill>
        <p:spPr>
          <a:xfrm>
            <a:off x="6688360" y="2980882"/>
            <a:ext cx="5503640" cy="2016420"/>
          </a:xfrm>
          <a:prstGeom prst="rect">
            <a:avLst/>
          </a:prstGeom>
        </p:spPr>
      </p:pic>
    </p:spTree>
    <p:extLst>
      <p:ext uri="{BB962C8B-B14F-4D97-AF65-F5344CB8AC3E}">
        <p14:creationId xmlns:p14="http://schemas.microsoft.com/office/powerpoint/2010/main" val="653388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Chromosomes &amp; Inheritance</a:t>
            </a:r>
            <a:r>
              <a:rPr lang="en-US" dirty="0" smtClean="0"/>
              <a:t> p. 13NB</a:t>
            </a:r>
            <a:endParaRPr lang="en-US" dirty="0"/>
          </a:p>
        </p:txBody>
      </p:sp>
      <p:sp>
        <p:nvSpPr>
          <p:cNvPr id="3" name="Content Placeholder 2"/>
          <p:cNvSpPr>
            <a:spLocks noGrp="1"/>
          </p:cNvSpPr>
          <p:nvPr>
            <p:ph idx="1"/>
          </p:nvPr>
        </p:nvSpPr>
        <p:spPr>
          <a:xfrm>
            <a:off x="1524000" y="1600201"/>
            <a:ext cx="9144000" cy="4525963"/>
          </a:xfrm>
        </p:spPr>
        <p:txBody>
          <a:bodyPr>
            <a:normAutofit lnSpcReduction="10000"/>
          </a:bodyPr>
          <a:lstStyle/>
          <a:p>
            <a:r>
              <a:rPr lang="en-US" dirty="0" smtClean="0"/>
              <a:t>Do to </a:t>
            </a:r>
            <a:r>
              <a:rPr lang="en-US" dirty="0" smtClean="0">
                <a:hlinkClick r:id="rId2"/>
              </a:rPr>
              <a:t>http://learn.genetics.utah.edu/</a:t>
            </a:r>
            <a:endParaRPr lang="en-US" dirty="0" smtClean="0"/>
          </a:p>
          <a:p>
            <a:r>
              <a:rPr lang="en-US" dirty="0" smtClean="0"/>
              <a:t>Click on chromosomes &amp; Inheritance</a:t>
            </a:r>
          </a:p>
          <a:p>
            <a:r>
              <a:rPr lang="en-US" dirty="0" smtClean="0"/>
              <a:t>Click on Make a Karyotype </a:t>
            </a:r>
            <a:r>
              <a:rPr lang="en-US" b="1" dirty="0" smtClean="0"/>
              <a:t>Write the sex of the offspring &amp; how you know. </a:t>
            </a:r>
          </a:p>
          <a:p>
            <a:r>
              <a:rPr lang="en-US" dirty="0" smtClean="0"/>
              <a:t>Click on Using </a:t>
            </a:r>
            <a:r>
              <a:rPr lang="en-US" dirty="0" err="1" smtClean="0"/>
              <a:t>Kayotypes</a:t>
            </a:r>
            <a:r>
              <a:rPr lang="en-US" dirty="0" smtClean="0"/>
              <a:t> to detect genetic disorders.</a:t>
            </a:r>
          </a:p>
          <a:p>
            <a:r>
              <a:rPr lang="en-US" dirty="0" smtClean="0"/>
              <a:t>After reading the page, </a:t>
            </a:r>
            <a:r>
              <a:rPr lang="en-US" b="1" dirty="0" smtClean="0"/>
              <a:t>write a summary that includes Homologous Chromosome, Autosomes, Sex Chromosomes, and Karyotype.  </a:t>
            </a:r>
          </a:p>
          <a:p>
            <a:r>
              <a:rPr lang="en-US" b="1" dirty="0" smtClean="0"/>
              <a:t>How can Karyotypes be used to diagnose genetic disorders?</a:t>
            </a:r>
            <a:endParaRPr lang="en-US" b="1" dirty="0"/>
          </a:p>
        </p:txBody>
      </p:sp>
    </p:spTree>
    <p:extLst>
      <p:ext uri="{BB962C8B-B14F-4D97-AF65-F5344CB8AC3E}">
        <p14:creationId xmlns:p14="http://schemas.microsoft.com/office/powerpoint/2010/main" val="421905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897027" name="Rectangle 1027"/>
          <p:cNvSpPr>
            <a:spLocks noChangeArrowheads="1"/>
          </p:cNvSpPr>
          <p:nvPr/>
        </p:nvSpPr>
        <p:spPr bwMode="auto">
          <a:xfrm>
            <a:off x="2057400" y="1905001"/>
            <a:ext cx="7391400" cy="830997"/>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An organism is </a:t>
            </a:r>
            <a:r>
              <a:rPr lang="en-US" altLang="en-US" sz="2400" b="1" dirty="0">
                <a:solidFill>
                  <a:srgbClr val="FF0066"/>
                </a:solidFill>
                <a:latin typeface="Times" charset="0"/>
              </a:rPr>
              <a:t>homozygous</a:t>
            </a:r>
            <a:r>
              <a:rPr lang="en-US" altLang="en-US" sz="2400" dirty="0">
                <a:latin typeface="Times" charset="0"/>
              </a:rPr>
              <a:t> for a trait if its two alleles for the trait are the same. </a:t>
            </a:r>
            <a:r>
              <a:rPr lang="en-US" altLang="en-US" sz="2400" b="1" dirty="0" err="1">
                <a:latin typeface="Times" charset="0"/>
              </a:rPr>
              <a:t>RR,ss</a:t>
            </a:r>
            <a:r>
              <a:rPr lang="en-US" altLang="en-US" sz="2400" b="1" dirty="0">
                <a:latin typeface="Times" charset="0"/>
              </a:rPr>
              <a:t>, HH</a:t>
            </a:r>
          </a:p>
        </p:txBody>
      </p:sp>
      <p:sp>
        <p:nvSpPr>
          <p:cNvPr id="897028" name="Text Box 1028"/>
          <p:cNvSpPr txBox="1">
            <a:spLocks noChangeArrowheads="1"/>
          </p:cNvSpPr>
          <p:nvPr/>
        </p:nvSpPr>
        <p:spPr bwMode="auto">
          <a:xfrm>
            <a:off x="2089150" y="1090614"/>
            <a:ext cx="549381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Phenotypes and Genotypes</a:t>
            </a:r>
          </a:p>
        </p:txBody>
      </p:sp>
      <p:pic>
        <p:nvPicPr>
          <p:cNvPr id="897029" name="Picture 1029"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0" name="Picture 1030"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1" name="Picture 1031"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2" name="Picture 1032"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3" name="Picture 1033"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035" descr="Sec"/>
          <p:cNvPicPr>
            <a:picLocks noChangeAspect="1" noChangeArrowheads="1"/>
          </p:cNvPicPr>
          <p:nvPr/>
        </p:nvPicPr>
        <p:blipFill>
          <a:blip r:embed="rId8" cstate="print"/>
          <a:srcRect/>
          <a:stretch>
            <a:fillRect/>
          </a:stretch>
        </p:blipFill>
        <p:spPr bwMode="auto">
          <a:xfrm>
            <a:off x="1524000" y="1"/>
            <a:ext cx="1828800" cy="811213"/>
          </a:xfrm>
          <a:prstGeom prst="rect">
            <a:avLst/>
          </a:prstGeom>
          <a:noFill/>
        </p:spPr>
      </p:pic>
      <p:pic>
        <p:nvPicPr>
          <p:cNvPr id="897036" name="Picture 1036" descr="Sec"/>
          <p:cNvPicPr>
            <a:picLocks noChangeAspect="1" noChangeArrowheads="1"/>
          </p:cNvPicPr>
          <p:nvPr/>
        </p:nvPicPr>
        <p:blipFill>
          <a:blip r:embed="rId9" cstate="print"/>
          <a:srcRect/>
          <a:stretch>
            <a:fillRect/>
          </a:stretch>
        </p:blipFill>
        <p:spPr bwMode="auto">
          <a:xfrm>
            <a:off x="3746500" y="0"/>
            <a:ext cx="4699000" cy="482600"/>
          </a:xfrm>
          <a:prstGeom prst="rect">
            <a:avLst/>
          </a:prstGeom>
          <a:noFill/>
        </p:spPr>
      </p:pic>
      <p:sp>
        <p:nvSpPr>
          <p:cNvPr id="897037" name="Rectangle 1037"/>
          <p:cNvSpPr>
            <a:spLocks noChangeArrowheads="1"/>
          </p:cNvSpPr>
          <p:nvPr/>
        </p:nvSpPr>
        <p:spPr bwMode="auto">
          <a:xfrm>
            <a:off x="2057400" y="3124201"/>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The </a:t>
            </a:r>
            <a:r>
              <a:rPr lang="en-US" altLang="en-US" sz="2400" b="1" dirty="0">
                <a:latin typeface="Times" charset="0"/>
              </a:rPr>
              <a:t>true-breeding</a:t>
            </a:r>
            <a:r>
              <a:rPr lang="en-US" altLang="en-US" sz="2400" dirty="0">
                <a:latin typeface="Times" charset="0"/>
              </a:rPr>
              <a:t> tall plant that had two alleles for tallness </a:t>
            </a:r>
            <a:r>
              <a:rPr lang="en-US" altLang="en-US" sz="2400" i="1" dirty="0">
                <a:latin typeface="Times" charset="0"/>
              </a:rPr>
              <a:t>(TT) </a:t>
            </a:r>
            <a:r>
              <a:rPr lang="en-US" altLang="en-US" sz="2400" dirty="0">
                <a:latin typeface="Times" charset="0"/>
              </a:rPr>
              <a:t>would be homozygous for the trait of height. </a:t>
            </a:r>
          </a:p>
        </p:txBody>
      </p:sp>
      <p:pic>
        <p:nvPicPr>
          <p:cNvPr id="897041" name="Picture 1041" descr="audio image blue">
            <a:hlinkClick r:id="" action="ppaction://noaction">
              <a:snd r:embed="rId10" name="10-homozygous.WAV"/>
            </a:hlinkClick>
          </p:cNvPr>
          <p:cNvPicPr>
            <a:picLocks noChangeAspect="1" noChangeArrowheads="1"/>
          </p:cNvPicPr>
          <p:nvPr/>
        </p:nvPicPr>
        <p:blipFill>
          <a:blip r:embed="rId11" cstate="print"/>
          <a:srcRect/>
          <a:stretch>
            <a:fillRect/>
          </a:stretch>
        </p:blipFill>
        <p:spPr bwMode="auto">
          <a:xfrm>
            <a:off x="8978901" y="2451101"/>
            <a:ext cx="354013" cy="354013"/>
          </a:xfrm>
          <a:prstGeom prst="rect">
            <a:avLst/>
          </a:prstGeom>
          <a:noFill/>
        </p:spPr>
      </p:pic>
      <p:pic>
        <p:nvPicPr>
          <p:cNvPr id="897042" name="Picture 1042" descr="resources">
            <a:hlinkClick r:id="rId12"/>
          </p:cNvPr>
          <p:cNvPicPr>
            <a:picLocks noChangeAspect="1" noChangeArrowheads="1"/>
          </p:cNvPicPr>
          <p:nvPr/>
        </p:nvPicPr>
        <p:blipFill>
          <a:blip r:embed="rId13"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6098501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27"/>
                                        </p:tgtEl>
                                        <p:attrNameLst>
                                          <p:attrName>style.visibility</p:attrName>
                                        </p:attrNameLst>
                                      </p:cBhvr>
                                      <p:to>
                                        <p:strVal val="visible"/>
                                      </p:to>
                                    </p:set>
                                    <p:animEffect transition="in" filter="box(out)">
                                      <p:cBhvr>
                                        <p:cTn id="7" dur="500"/>
                                        <p:tgtEl>
                                          <p:spTgt spid="897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97041"/>
                                        </p:tgtEl>
                                        <p:attrNameLst>
                                          <p:attrName>style.visibility</p:attrName>
                                        </p:attrNameLst>
                                      </p:cBhvr>
                                      <p:to>
                                        <p:strVal val="visible"/>
                                      </p:to>
                                    </p:set>
                                    <p:animEffect transition="in" filter="box(out)">
                                      <p:cBhvr>
                                        <p:cTn id="12" dur="500"/>
                                        <p:tgtEl>
                                          <p:spTgt spid="89704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7037"/>
                                        </p:tgtEl>
                                        <p:attrNameLst>
                                          <p:attrName>style.visibility</p:attrName>
                                        </p:attrNameLst>
                                      </p:cBhvr>
                                      <p:to>
                                        <p:strVal val="visible"/>
                                      </p:to>
                                    </p:set>
                                    <p:animEffect transition="in" filter="box(out)">
                                      <p:cBhvr>
                                        <p:cTn id="17" dur="500"/>
                                        <p:tgtEl>
                                          <p:spTgt spid="897037"/>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97029"/>
                                        </p:tgtEl>
                                        <p:attrNameLst>
                                          <p:attrName>style.visibility</p:attrName>
                                        </p:attrNameLst>
                                      </p:cBhvr>
                                      <p:to>
                                        <p:strVal val="visible"/>
                                      </p:to>
                                    </p:set>
                                    <p:animEffect transition="in" filter="box(out)">
                                      <p:cBhvr>
                                        <p:cTn id="21" dur="500"/>
                                        <p:tgtEl>
                                          <p:spTgt spid="897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27" grpId="0" autoUpdateAnimBg="0"/>
      <p:bldP spid="89703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898051" name="Rectangle 3"/>
          <p:cNvSpPr>
            <a:spLocks noChangeArrowheads="1"/>
          </p:cNvSpPr>
          <p:nvPr/>
        </p:nvSpPr>
        <p:spPr bwMode="auto">
          <a:xfrm>
            <a:off x="2057400" y="1927226"/>
            <a:ext cx="6934200" cy="1200329"/>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An organism is</a:t>
            </a:r>
            <a:r>
              <a:rPr lang="en-US" altLang="en-US" sz="2400" b="1" dirty="0">
                <a:latin typeface="Times" charset="0"/>
              </a:rPr>
              <a:t> </a:t>
            </a:r>
            <a:r>
              <a:rPr lang="en-US" altLang="en-US" sz="2400" b="1" dirty="0">
                <a:solidFill>
                  <a:srgbClr val="FF0066"/>
                </a:solidFill>
                <a:latin typeface="Times" charset="0"/>
              </a:rPr>
              <a:t>heterozygous</a:t>
            </a:r>
            <a:r>
              <a:rPr lang="en-US" altLang="en-US" sz="2400" b="1" dirty="0">
                <a:latin typeface="Times" charset="0"/>
              </a:rPr>
              <a:t> </a:t>
            </a:r>
            <a:r>
              <a:rPr lang="en-US" altLang="en-US" sz="2400" dirty="0">
                <a:latin typeface="Times" charset="0"/>
              </a:rPr>
              <a:t>for a trait if its two alleles for the trait differ from each other</a:t>
            </a:r>
            <a:r>
              <a:rPr lang="en-US" altLang="en-US" sz="2400" b="1" dirty="0">
                <a:latin typeface="Times" charset="0"/>
              </a:rPr>
              <a:t>. </a:t>
            </a:r>
            <a:r>
              <a:rPr lang="en-US" altLang="en-US" sz="2400" b="1" dirty="0" err="1">
                <a:latin typeface="Times" charset="0"/>
              </a:rPr>
              <a:t>Tt</a:t>
            </a:r>
            <a:r>
              <a:rPr lang="en-US" altLang="en-US" sz="2400" b="1" dirty="0">
                <a:latin typeface="Times" charset="0"/>
              </a:rPr>
              <a:t>, Ss, XY</a:t>
            </a:r>
          </a:p>
        </p:txBody>
      </p:sp>
      <p:sp>
        <p:nvSpPr>
          <p:cNvPr id="898052" name="Text Box 4"/>
          <p:cNvSpPr txBox="1">
            <a:spLocks noChangeArrowheads="1"/>
          </p:cNvSpPr>
          <p:nvPr/>
        </p:nvSpPr>
        <p:spPr bwMode="auto">
          <a:xfrm>
            <a:off x="2089150" y="1090614"/>
            <a:ext cx="549381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Phenotypes and Genotypes</a:t>
            </a:r>
          </a:p>
        </p:txBody>
      </p:sp>
      <p:pic>
        <p:nvPicPr>
          <p:cNvPr id="898053"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4"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5"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6"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7"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9" name="Picture 11" descr="Sec"/>
          <p:cNvPicPr>
            <a:picLocks noChangeAspect="1" noChangeArrowheads="1"/>
          </p:cNvPicPr>
          <p:nvPr/>
        </p:nvPicPr>
        <p:blipFill>
          <a:blip r:embed="rId8" cstate="print"/>
          <a:srcRect/>
          <a:stretch>
            <a:fillRect/>
          </a:stretch>
        </p:blipFill>
        <p:spPr bwMode="auto">
          <a:xfrm>
            <a:off x="1524000" y="1"/>
            <a:ext cx="1828800" cy="811213"/>
          </a:xfrm>
          <a:prstGeom prst="rect">
            <a:avLst/>
          </a:prstGeom>
          <a:noFill/>
        </p:spPr>
      </p:pic>
      <p:pic>
        <p:nvPicPr>
          <p:cNvPr id="898060" name="Picture 12" descr="Sec"/>
          <p:cNvPicPr>
            <a:picLocks noChangeAspect="1" noChangeArrowheads="1"/>
          </p:cNvPicPr>
          <p:nvPr/>
        </p:nvPicPr>
        <p:blipFill>
          <a:blip r:embed="rId9" cstate="print"/>
          <a:srcRect/>
          <a:stretch>
            <a:fillRect/>
          </a:stretch>
        </p:blipFill>
        <p:spPr bwMode="auto">
          <a:xfrm>
            <a:off x="3746500" y="0"/>
            <a:ext cx="4699000" cy="482600"/>
          </a:xfrm>
          <a:prstGeom prst="rect">
            <a:avLst/>
          </a:prstGeom>
          <a:noFill/>
        </p:spPr>
      </p:pic>
      <p:sp>
        <p:nvSpPr>
          <p:cNvPr id="898061" name="Rectangle 13"/>
          <p:cNvSpPr>
            <a:spLocks noChangeArrowheads="1"/>
          </p:cNvSpPr>
          <p:nvPr/>
        </p:nvSpPr>
        <p:spPr bwMode="auto">
          <a:xfrm>
            <a:off x="1981200" y="2895600"/>
            <a:ext cx="7848600" cy="1569660"/>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Therefore, the tall plant that had one allele for tallness and one allele for shortness </a:t>
            </a:r>
            <a:r>
              <a:rPr lang="en-US" altLang="en-US" sz="2400" b="1" i="1" dirty="0">
                <a:latin typeface="Times" charset="0"/>
              </a:rPr>
              <a:t>(</a:t>
            </a:r>
            <a:r>
              <a:rPr lang="en-US" altLang="en-US" sz="2400" b="1" i="1" dirty="0" err="1">
                <a:latin typeface="Times" charset="0"/>
              </a:rPr>
              <a:t>Tt</a:t>
            </a:r>
            <a:r>
              <a:rPr lang="en-US" altLang="en-US" sz="2400" b="1" i="1" dirty="0">
                <a:latin typeface="Times" charset="0"/>
              </a:rPr>
              <a:t>)</a:t>
            </a:r>
            <a:r>
              <a:rPr lang="en-US" altLang="en-US" sz="2400" b="1" dirty="0">
                <a:latin typeface="Times" charset="0"/>
              </a:rPr>
              <a:t> </a:t>
            </a:r>
            <a:r>
              <a:rPr lang="en-US" altLang="en-US" sz="2400" dirty="0">
                <a:latin typeface="Times" charset="0"/>
              </a:rPr>
              <a:t>is heterozygous for the trait of height. </a:t>
            </a:r>
          </a:p>
          <a:p>
            <a:pPr marL="342900" indent="-342900"/>
            <a:r>
              <a:rPr lang="en-US" altLang="en-US" sz="2400" b="1" dirty="0">
                <a:latin typeface="Times" charset="0"/>
              </a:rPr>
              <a:t>Hybrid - Mm</a:t>
            </a:r>
          </a:p>
        </p:txBody>
      </p:sp>
      <p:pic>
        <p:nvPicPr>
          <p:cNvPr id="898065" name="Picture 17" descr="resources">
            <a:hlinkClick r:id="rId10"/>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19010577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51"/>
                                        </p:tgtEl>
                                        <p:attrNameLst>
                                          <p:attrName>style.visibility</p:attrName>
                                        </p:attrNameLst>
                                      </p:cBhvr>
                                      <p:to>
                                        <p:strVal val="visible"/>
                                      </p:to>
                                    </p:set>
                                    <p:animEffect transition="in" filter="box(out)">
                                      <p:cBhvr>
                                        <p:cTn id="7" dur="500"/>
                                        <p:tgtEl>
                                          <p:spTgt spid="898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61"/>
                                        </p:tgtEl>
                                        <p:attrNameLst>
                                          <p:attrName>style.visibility</p:attrName>
                                        </p:attrNameLst>
                                      </p:cBhvr>
                                      <p:to>
                                        <p:strVal val="visible"/>
                                      </p:to>
                                    </p:set>
                                    <p:animEffect transition="in" filter="box(out)">
                                      <p:cBhvr>
                                        <p:cTn id="12" dur="500"/>
                                        <p:tgtEl>
                                          <p:spTgt spid="898061"/>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53"/>
                                        </p:tgtEl>
                                        <p:attrNameLst>
                                          <p:attrName>style.visibility</p:attrName>
                                        </p:attrNameLst>
                                      </p:cBhvr>
                                      <p:to>
                                        <p:strVal val="visible"/>
                                      </p:to>
                                    </p:set>
                                    <p:animEffect transition="in" filter="box(out)">
                                      <p:cBhvr>
                                        <p:cTn id="16" dur="500"/>
                                        <p:tgtEl>
                                          <p:spTgt spid="898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51" grpId="0" autoUpdateAnimBg="0"/>
      <p:bldP spid="89806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407" name="Picture 23" descr="Fig"/>
          <p:cNvPicPr>
            <a:picLocks noChangeAspect="1" noChangeArrowheads="1"/>
          </p:cNvPicPr>
          <p:nvPr/>
        </p:nvPicPr>
        <p:blipFill>
          <a:blip r:embed="rId2" cstate="print"/>
          <a:srcRect/>
          <a:stretch>
            <a:fillRect/>
          </a:stretch>
        </p:blipFill>
        <p:spPr bwMode="auto">
          <a:xfrm>
            <a:off x="2209800" y="2066926"/>
            <a:ext cx="3835400" cy="3800475"/>
          </a:xfrm>
          <a:prstGeom prst="rect">
            <a:avLst/>
          </a:prstGeom>
          <a:noFill/>
        </p:spPr>
      </p:pic>
      <p:sp>
        <p:nvSpPr>
          <p:cNvPr id="91238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912387" name="Rectangle 3"/>
          <p:cNvSpPr>
            <a:spLocks noChangeArrowheads="1"/>
          </p:cNvSpPr>
          <p:nvPr/>
        </p:nvSpPr>
        <p:spPr bwMode="auto">
          <a:xfrm>
            <a:off x="6096000" y="1908175"/>
            <a:ext cx="4191000" cy="1569660"/>
          </a:xfrm>
          <a:prstGeom prst="rect">
            <a:avLst/>
          </a:prstGeom>
          <a:noFill/>
          <a:ln w="9525">
            <a:noFill/>
            <a:miter lim="800000"/>
            <a:headEnd/>
            <a:tailEnd/>
          </a:ln>
          <a:effectLst/>
        </p:spPr>
        <p:txBody>
          <a:bodyPr>
            <a:spAutoFit/>
          </a:bodyPr>
          <a:lstStyle/>
          <a:p>
            <a:pPr marL="342900" indent="-342900"/>
            <a:r>
              <a:rPr lang="en-US" altLang="en-US" sz="2400" dirty="0">
                <a:latin typeface="Times" charset="0"/>
              </a:rPr>
              <a:t>The </a:t>
            </a:r>
            <a:r>
              <a:rPr lang="en-US" altLang="en-US" sz="2400" dirty="0" err="1">
                <a:latin typeface="Times" charset="0"/>
              </a:rPr>
              <a:t>Punnett</a:t>
            </a:r>
            <a:r>
              <a:rPr lang="en-US" altLang="en-US" sz="2400" dirty="0">
                <a:latin typeface="Times" charset="0"/>
              </a:rPr>
              <a:t> square shows three plants with round seeds out of four total plants, so the probability is </a:t>
            </a:r>
            <a:r>
              <a:rPr lang="en-US" altLang="en-US" sz="2400" baseline="30000" dirty="0">
                <a:latin typeface="Times" charset="0"/>
              </a:rPr>
              <a:t>3</a:t>
            </a:r>
            <a:r>
              <a:rPr lang="en-US" altLang="en-US" sz="2400" dirty="0">
                <a:latin typeface="Times" charset="0"/>
              </a:rPr>
              <a:t>/4.</a:t>
            </a:r>
          </a:p>
        </p:txBody>
      </p:sp>
      <p:sp>
        <p:nvSpPr>
          <p:cNvPr id="912388" name="Text Box 4"/>
          <p:cNvSpPr txBox="1">
            <a:spLocks noChangeArrowheads="1"/>
          </p:cNvSpPr>
          <p:nvPr/>
        </p:nvSpPr>
        <p:spPr bwMode="auto">
          <a:xfrm>
            <a:off x="2089150" y="914401"/>
            <a:ext cx="2407710"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Probability</a:t>
            </a:r>
          </a:p>
        </p:txBody>
      </p:sp>
      <p:pic>
        <p:nvPicPr>
          <p:cNvPr id="912389" name="Picture 5"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12390"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12391" name="Picture 7"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12392"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12393"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12395" name="Picture 11" descr="Sec"/>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12396" name="Picture 12" descr="Sec"/>
          <p:cNvPicPr>
            <a:picLocks noChangeAspect="1" noChangeArrowheads="1"/>
          </p:cNvPicPr>
          <p:nvPr/>
        </p:nvPicPr>
        <p:blipFill>
          <a:blip r:embed="rId10" cstate="print"/>
          <a:srcRect/>
          <a:stretch>
            <a:fillRect/>
          </a:stretch>
        </p:blipFill>
        <p:spPr bwMode="auto">
          <a:xfrm>
            <a:off x="3746500" y="0"/>
            <a:ext cx="4699000" cy="482600"/>
          </a:xfrm>
          <a:prstGeom prst="rect">
            <a:avLst/>
          </a:prstGeom>
          <a:noFill/>
        </p:spPr>
      </p:pic>
      <p:sp>
        <p:nvSpPr>
          <p:cNvPr id="912399" name="Rectangle 15"/>
          <p:cNvSpPr>
            <a:spLocks noChangeArrowheads="1"/>
          </p:cNvSpPr>
          <p:nvPr/>
        </p:nvSpPr>
        <p:spPr bwMode="auto">
          <a:xfrm>
            <a:off x="3000375" y="1704976"/>
            <a:ext cx="457200" cy="461665"/>
          </a:xfrm>
          <a:prstGeom prst="rect">
            <a:avLst/>
          </a:prstGeom>
          <a:noFill/>
          <a:ln w="9525">
            <a:noFill/>
            <a:miter lim="800000"/>
            <a:headEnd/>
            <a:tailEnd/>
          </a:ln>
          <a:effectLst/>
        </p:spPr>
        <p:txBody>
          <a:bodyPr>
            <a:spAutoFit/>
          </a:bodyPr>
          <a:lstStyle/>
          <a:p>
            <a:pPr marL="342900" indent="-342900"/>
            <a:r>
              <a:rPr lang="en-US" altLang="en-US" sz="2400" b="1" i="1">
                <a:latin typeface="Times" charset="0"/>
              </a:rPr>
              <a:t>R</a:t>
            </a:r>
          </a:p>
        </p:txBody>
      </p:sp>
      <p:sp>
        <p:nvSpPr>
          <p:cNvPr id="912400" name="Rectangle 16"/>
          <p:cNvSpPr>
            <a:spLocks noChangeArrowheads="1"/>
          </p:cNvSpPr>
          <p:nvPr/>
        </p:nvSpPr>
        <p:spPr bwMode="auto">
          <a:xfrm>
            <a:off x="4929188" y="1684339"/>
            <a:ext cx="457200" cy="461665"/>
          </a:xfrm>
          <a:prstGeom prst="rect">
            <a:avLst/>
          </a:prstGeom>
          <a:noFill/>
          <a:ln w="9525">
            <a:noFill/>
            <a:miter lim="800000"/>
            <a:headEnd/>
            <a:tailEnd/>
          </a:ln>
          <a:effectLst/>
        </p:spPr>
        <p:txBody>
          <a:bodyPr>
            <a:spAutoFit/>
          </a:bodyPr>
          <a:lstStyle/>
          <a:p>
            <a:pPr marL="342900" indent="-342900"/>
            <a:r>
              <a:rPr lang="en-US" altLang="en-US" sz="2400" b="1" i="1">
                <a:latin typeface="Times" charset="0"/>
              </a:rPr>
              <a:t>r</a:t>
            </a:r>
          </a:p>
        </p:txBody>
      </p:sp>
      <p:sp>
        <p:nvSpPr>
          <p:cNvPr id="912401" name="Rectangle 17"/>
          <p:cNvSpPr>
            <a:spLocks noChangeArrowheads="1"/>
          </p:cNvSpPr>
          <p:nvPr/>
        </p:nvSpPr>
        <p:spPr bwMode="auto">
          <a:xfrm>
            <a:off x="1905000" y="2779714"/>
            <a:ext cx="457200" cy="461665"/>
          </a:xfrm>
          <a:prstGeom prst="rect">
            <a:avLst/>
          </a:prstGeom>
          <a:noFill/>
          <a:ln w="9525">
            <a:noFill/>
            <a:miter lim="800000"/>
            <a:headEnd/>
            <a:tailEnd/>
          </a:ln>
          <a:effectLst/>
        </p:spPr>
        <p:txBody>
          <a:bodyPr>
            <a:spAutoFit/>
          </a:bodyPr>
          <a:lstStyle/>
          <a:p>
            <a:pPr marL="342900" indent="-342900"/>
            <a:r>
              <a:rPr lang="en-US" altLang="en-US" sz="2400" b="1" i="1">
                <a:latin typeface="Times" charset="0"/>
              </a:rPr>
              <a:t>R</a:t>
            </a:r>
          </a:p>
        </p:txBody>
      </p:sp>
      <p:sp>
        <p:nvSpPr>
          <p:cNvPr id="912402" name="Rectangle 18"/>
          <p:cNvSpPr>
            <a:spLocks noChangeArrowheads="1"/>
          </p:cNvSpPr>
          <p:nvPr/>
        </p:nvSpPr>
        <p:spPr bwMode="auto">
          <a:xfrm>
            <a:off x="1981200" y="4684714"/>
            <a:ext cx="457200" cy="461665"/>
          </a:xfrm>
          <a:prstGeom prst="rect">
            <a:avLst/>
          </a:prstGeom>
          <a:noFill/>
          <a:ln w="9525">
            <a:noFill/>
            <a:miter lim="800000"/>
            <a:headEnd/>
            <a:tailEnd/>
          </a:ln>
          <a:effectLst/>
        </p:spPr>
        <p:txBody>
          <a:bodyPr>
            <a:spAutoFit/>
          </a:bodyPr>
          <a:lstStyle/>
          <a:p>
            <a:pPr marL="342900" indent="-342900"/>
            <a:r>
              <a:rPr lang="en-US" altLang="en-US" sz="2400" b="1" i="1">
                <a:latin typeface="Times" charset="0"/>
              </a:rPr>
              <a:t>r</a:t>
            </a:r>
          </a:p>
        </p:txBody>
      </p:sp>
      <p:sp>
        <p:nvSpPr>
          <p:cNvPr id="912403" name="Rectangle 19"/>
          <p:cNvSpPr>
            <a:spLocks noChangeArrowheads="1"/>
          </p:cNvSpPr>
          <p:nvPr/>
        </p:nvSpPr>
        <p:spPr bwMode="auto">
          <a:xfrm>
            <a:off x="2300288" y="2170114"/>
            <a:ext cx="685800" cy="461665"/>
          </a:xfrm>
          <a:prstGeom prst="rect">
            <a:avLst/>
          </a:prstGeom>
          <a:noFill/>
          <a:ln w="9525">
            <a:noFill/>
            <a:miter lim="800000"/>
            <a:headEnd/>
            <a:tailEnd/>
          </a:ln>
          <a:effectLst/>
        </p:spPr>
        <p:txBody>
          <a:bodyPr>
            <a:spAutoFit/>
          </a:bodyPr>
          <a:lstStyle/>
          <a:p>
            <a:pPr marL="342900" indent="-342900"/>
            <a:r>
              <a:rPr lang="en-US" altLang="en-US" sz="2400" b="1" i="1" dirty="0">
                <a:solidFill>
                  <a:srgbClr val="FF0000"/>
                </a:solidFill>
                <a:latin typeface="Times" charset="0"/>
              </a:rPr>
              <a:t>RR</a:t>
            </a:r>
          </a:p>
        </p:txBody>
      </p:sp>
      <p:sp>
        <p:nvSpPr>
          <p:cNvPr id="912404" name="Rectangle 20"/>
          <p:cNvSpPr>
            <a:spLocks noChangeArrowheads="1"/>
          </p:cNvSpPr>
          <p:nvPr/>
        </p:nvSpPr>
        <p:spPr bwMode="auto">
          <a:xfrm>
            <a:off x="4129088" y="2170114"/>
            <a:ext cx="685800" cy="461665"/>
          </a:xfrm>
          <a:prstGeom prst="rect">
            <a:avLst/>
          </a:prstGeom>
          <a:noFill/>
          <a:ln w="9525">
            <a:noFill/>
            <a:miter lim="800000"/>
            <a:headEnd/>
            <a:tailEnd/>
          </a:ln>
          <a:effectLst/>
        </p:spPr>
        <p:txBody>
          <a:bodyPr>
            <a:spAutoFit/>
          </a:bodyPr>
          <a:lstStyle/>
          <a:p>
            <a:pPr marL="342900" indent="-342900"/>
            <a:r>
              <a:rPr lang="en-US" altLang="en-US" sz="2400" b="1" i="1" dirty="0" err="1">
                <a:solidFill>
                  <a:srgbClr val="FF0000"/>
                </a:solidFill>
                <a:latin typeface="Times" charset="0"/>
              </a:rPr>
              <a:t>Rr</a:t>
            </a:r>
            <a:endParaRPr lang="en-US" altLang="en-US" sz="2400" b="1" i="1" dirty="0">
              <a:solidFill>
                <a:srgbClr val="FF0000"/>
              </a:solidFill>
              <a:latin typeface="Times" charset="0"/>
            </a:endParaRPr>
          </a:p>
        </p:txBody>
      </p:sp>
      <p:sp>
        <p:nvSpPr>
          <p:cNvPr id="912405" name="Rectangle 21"/>
          <p:cNvSpPr>
            <a:spLocks noChangeArrowheads="1"/>
          </p:cNvSpPr>
          <p:nvPr/>
        </p:nvSpPr>
        <p:spPr bwMode="auto">
          <a:xfrm>
            <a:off x="2300288" y="3998914"/>
            <a:ext cx="685800" cy="461665"/>
          </a:xfrm>
          <a:prstGeom prst="rect">
            <a:avLst/>
          </a:prstGeom>
          <a:noFill/>
          <a:ln w="9525">
            <a:noFill/>
            <a:miter lim="800000"/>
            <a:headEnd/>
            <a:tailEnd/>
          </a:ln>
          <a:effectLst/>
        </p:spPr>
        <p:txBody>
          <a:bodyPr>
            <a:spAutoFit/>
          </a:bodyPr>
          <a:lstStyle/>
          <a:p>
            <a:pPr marL="342900" indent="-342900"/>
            <a:r>
              <a:rPr lang="en-US" altLang="en-US" sz="2400" b="1" i="1" dirty="0" err="1">
                <a:solidFill>
                  <a:srgbClr val="FF0000"/>
                </a:solidFill>
                <a:latin typeface="Times" charset="0"/>
              </a:rPr>
              <a:t>Rr</a:t>
            </a:r>
            <a:endParaRPr lang="en-US" altLang="en-US" sz="2400" b="1" i="1" dirty="0">
              <a:solidFill>
                <a:srgbClr val="FF0000"/>
              </a:solidFill>
              <a:latin typeface="Times" charset="0"/>
            </a:endParaRPr>
          </a:p>
        </p:txBody>
      </p:sp>
      <p:sp>
        <p:nvSpPr>
          <p:cNvPr id="912406" name="Rectangle 22"/>
          <p:cNvSpPr>
            <a:spLocks noChangeArrowheads="1"/>
          </p:cNvSpPr>
          <p:nvPr/>
        </p:nvSpPr>
        <p:spPr bwMode="auto">
          <a:xfrm>
            <a:off x="4129088" y="3998914"/>
            <a:ext cx="685800" cy="461665"/>
          </a:xfrm>
          <a:prstGeom prst="rect">
            <a:avLst/>
          </a:prstGeom>
          <a:noFill/>
          <a:ln w="9525">
            <a:noFill/>
            <a:miter lim="800000"/>
            <a:headEnd/>
            <a:tailEnd/>
          </a:ln>
          <a:effectLst/>
        </p:spPr>
        <p:txBody>
          <a:bodyPr>
            <a:spAutoFit/>
          </a:bodyPr>
          <a:lstStyle/>
          <a:p>
            <a:pPr marL="342900" indent="-342900"/>
            <a:r>
              <a:rPr lang="en-US" altLang="en-US" sz="2400" b="1" i="1" dirty="0" err="1">
                <a:solidFill>
                  <a:srgbClr val="FF0000"/>
                </a:solidFill>
                <a:latin typeface="Times" charset="0"/>
              </a:rPr>
              <a:t>rr</a:t>
            </a:r>
            <a:endParaRPr lang="en-US" altLang="en-US" sz="2400" b="1" i="1" dirty="0">
              <a:solidFill>
                <a:srgbClr val="FF0000"/>
              </a:solidFill>
              <a:latin typeface="Times" charset="0"/>
            </a:endParaRPr>
          </a:p>
        </p:txBody>
      </p:sp>
      <p:pic>
        <p:nvPicPr>
          <p:cNvPr id="912408" name="Picture 24"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14562546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12387"/>
                                        </p:tgtEl>
                                        <p:attrNameLst>
                                          <p:attrName>style.visibility</p:attrName>
                                        </p:attrNameLst>
                                      </p:cBhvr>
                                      <p:to>
                                        <p:strVal val="visible"/>
                                      </p:to>
                                    </p:set>
                                    <p:animEffect transition="in" filter="box(out)">
                                      <p:cBhvr>
                                        <p:cTn id="7" dur="500"/>
                                        <p:tgtEl>
                                          <p:spTgt spid="91238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12389"/>
                                        </p:tgtEl>
                                        <p:attrNameLst>
                                          <p:attrName>style.visibility</p:attrName>
                                        </p:attrNameLst>
                                      </p:cBhvr>
                                      <p:to>
                                        <p:strVal val="visible"/>
                                      </p:to>
                                    </p:set>
                                    <p:animEffect transition="in" filter="box(out)">
                                      <p:cBhvr>
                                        <p:cTn id="11" dur="500"/>
                                        <p:tgtEl>
                                          <p:spTgt spid="91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87"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Female Karyotype </a:t>
            </a:r>
          </a:p>
        </p:txBody>
      </p:sp>
      <p:sp>
        <p:nvSpPr>
          <p:cNvPr id="6147" name="Rectangle 3"/>
          <p:cNvSpPr>
            <a:spLocks noGrp="1" noChangeArrowheads="1"/>
          </p:cNvSpPr>
          <p:nvPr>
            <p:ph type="body" idx="1"/>
          </p:nvPr>
        </p:nvSpPr>
        <p:spPr>
          <a:xfrm>
            <a:off x="1981200" y="1196975"/>
            <a:ext cx="8229600" cy="4929188"/>
          </a:xfrm>
        </p:spPr>
        <p:txBody>
          <a:bodyPr/>
          <a:lstStyle/>
          <a:p>
            <a:pPr eaLnBrk="1" hangingPunct="1"/>
            <a:r>
              <a:rPr lang="en-US" sz="2400"/>
              <a:t>*Karyotype: the complete set of chromosome in the cells of an organism</a:t>
            </a:r>
          </a:p>
        </p:txBody>
      </p:sp>
      <p:pic>
        <p:nvPicPr>
          <p:cNvPr id="6148" name="Picture 4"/>
          <p:cNvPicPr>
            <a:picLocks noChangeAspect="1" noChangeArrowheads="1"/>
          </p:cNvPicPr>
          <p:nvPr/>
        </p:nvPicPr>
        <p:blipFill>
          <a:blip r:embed="rId2" cstate="print"/>
          <a:srcRect/>
          <a:stretch>
            <a:fillRect/>
          </a:stretch>
        </p:blipFill>
        <p:spPr bwMode="auto">
          <a:xfrm>
            <a:off x="1524001" y="2060576"/>
            <a:ext cx="8893175" cy="2422525"/>
          </a:xfrm>
          <a:prstGeom prst="rect">
            <a:avLst/>
          </a:prstGeom>
          <a:noFill/>
          <a:ln w="9525">
            <a:noFill/>
            <a:miter lim="800000"/>
            <a:headEnd/>
            <a:tailEnd/>
          </a:ln>
        </p:spPr>
      </p:pic>
    </p:spTree>
    <p:extLst>
      <p:ext uri="{BB962C8B-B14F-4D97-AF65-F5344CB8AC3E}">
        <p14:creationId xmlns:p14="http://schemas.microsoft.com/office/powerpoint/2010/main" val="183388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829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829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829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829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829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8295"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90829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908298" name="Picture 10" descr="Chpt10"/>
          <p:cNvPicPr>
            <a:picLocks noChangeAspect="1" noChangeArrowheads="1"/>
          </p:cNvPicPr>
          <p:nvPr/>
        </p:nvPicPr>
        <p:blipFill>
          <a:blip r:embed="rId9" cstate="print"/>
          <a:srcRect/>
          <a:stretch>
            <a:fillRect/>
          </a:stretch>
        </p:blipFill>
        <p:spPr bwMode="auto">
          <a:xfrm>
            <a:off x="1524000" y="0"/>
            <a:ext cx="2971800" cy="719138"/>
          </a:xfrm>
          <a:prstGeom prst="rect">
            <a:avLst/>
          </a:prstGeom>
          <a:noFill/>
        </p:spPr>
      </p:pic>
      <p:sp>
        <p:nvSpPr>
          <p:cNvPr id="908299" name="Text Box 11"/>
          <p:cNvSpPr txBox="1">
            <a:spLocks noChangeArrowheads="1"/>
          </p:cNvSpPr>
          <p:nvPr/>
        </p:nvSpPr>
        <p:spPr bwMode="auto">
          <a:xfrm>
            <a:off x="1524000" y="914401"/>
            <a:ext cx="3028950" cy="2800767"/>
          </a:xfrm>
          <a:prstGeom prst="rect">
            <a:avLst/>
          </a:prstGeom>
          <a:noFill/>
          <a:ln w="9525">
            <a:noFill/>
            <a:miter lim="800000"/>
            <a:headEnd/>
            <a:tailEnd/>
          </a:ln>
          <a:effectLst/>
        </p:spPr>
        <p:txBody>
          <a:bodyPr>
            <a:spAutoFit/>
          </a:bodyPr>
          <a:lstStyle/>
          <a:p>
            <a:pPr algn="ctr"/>
            <a:r>
              <a:rPr lang="en-US" sz="3200" dirty="0"/>
              <a:t>Mendel’s Seven Pea Traits</a:t>
            </a:r>
          </a:p>
          <a:p>
            <a:pPr algn="ctr"/>
            <a:r>
              <a:rPr lang="en-US" sz="2800" dirty="0">
                <a:solidFill>
                  <a:schemeClr val="tx2"/>
                </a:solidFill>
              </a:rPr>
              <a:t>What would be appropriate alleles to use for each trait?</a:t>
            </a:r>
          </a:p>
        </p:txBody>
      </p:sp>
      <p:pic>
        <p:nvPicPr>
          <p:cNvPr id="908300" name="Picture 12" descr="Mendal's 7 pea traits"/>
          <p:cNvPicPr>
            <a:picLocks noChangeAspect="1" noChangeArrowheads="1"/>
          </p:cNvPicPr>
          <p:nvPr/>
        </p:nvPicPr>
        <p:blipFill>
          <a:blip r:embed="rId10" cstate="print"/>
          <a:srcRect/>
          <a:stretch>
            <a:fillRect/>
          </a:stretch>
        </p:blipFill>
        <p:spPr bwMode="auto">
          <a:xfrm>
            <a:off x="4470400" y="1295400"/>
            <a:ext cx="6197600" cy="4102100"/>
          </a:xfrm>
          <a:prstGeom prst="rect">
            <a:avLst/>
          </a:prstGeom>
          <a:noFill/>
        </p:spPr>
      </p:pic>
      <p:sp>
        <p:nvSpPr>
          <p:cNvPr id="13" name="TextBox 12"/>
          <p:cNvSpPr txBox="1"/>
          <p:nvPr/>
        </p:nvSpPr>
        <p:spPr>
          <a:xfrm>
            <a:off x="4495800" y="1"/>
            <a:ext cx="6172200" cy="1200329"/>
          </a:xfrm>
          <a:prstGeom prst="rect">
            <a:avLst/>
          </a:prstGeom>
          <a:noFill/>
        </p:spPr>
        <p:txBody>
          <a:bodyPr wrap="square" rtlCol="0">
            <a:spAutoFit/>
          </a:bodyPr>
          <a:lstStyle/>
          <a:p>
            <a:r>
              <a:rPr lang="en-US" sz="2400" b="1" u="sng" dirty="0"/>
              <a:t>Complete Dominance</a:t>
            </a:r>
          </a:p>
          <a:p>
            <a:r>
              <a:rPr lang="en-US" sz="2400" b="1" dirty="0"/>
              <a:t> – the Dominant completely masks the recessive, only 2 versions of a trait.</a:t>
            </a:r>
          </a:p>
        </p:txBody>
      </p:sp>
    </p:spTree>
    <p:extLst>
      <p:ext uri="{BB962C8B-B14F-4D97-AF65-F5344CB8AC3E}">
        <p14:creationId xmlns:p14="http://schemas.microsoft.com/office/powerpoint/2010/main" val="12721003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829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8293"/>
                                        </p:tgtEl>
                                        <p:attrNameLst>
                                          <p:attrName>style.visibility</p:attrName>
                                        </p:attrNameLst>
                                      </p:cBhvr>
                                      <p:to>
                                        <p:strVal val="visible"/>
                                      </p:to>
                                    </p:set>
                                    <p:animEffect transition="in" filter="box(out)">
                                      <p:cBhvr>
                                        <p:cTn id="10" dur="500"/>
                                        <p:tgtEl>
                                          <p:spTgt spid="908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Punnett Square Practice Activity</a:t>
            </a:r>
            <a:br>
              <a:rPr lang="en-US" dirty="0" smtClean="0"/>
            </a:br>
            <a:r>
              <a:rPr lang="en-US" smtClean="0"/>
              <a:t>p.265 Biology Book</a:t>
            </a:r>
            <a:endParaRPr lang="en-US" dirty="0"/>
          </a:p>
        </p:txBody>
      </p:sp>
      <p:sp>
        <p:nvSpPr>
          <p:cNvPr id="3" name="Content Placeholder 2"/>
          <p:cNvSpPr>
            <a:spLocks noGrp="1"/>
          </p:cNvSpPr>
          <p:nvPr>
            <p:ph idx="1"/>
          </p:nvPr>
        </p:nvSpPr>
        <p:spPr/>
        <p:txBody>
          <a:bodyPr>
            <a:normAutofit/>
          </a:bodyPr>
          <a:lstStyle/>
          <a:p>
            <a:r>
              <a:rPr lang="en-US" dirty="0" smtClean="0"/>
              <a:t>Make 7 </a:t>
            </a:r>
            <a:r>
              <a:rPr lang="en-US" dirty="0" err="1" smtClean="0"/>
              <a:t>Punnett</a:t>
            </a:r>
            <a:r>
              <a:rPr lang="en-US" dirty="0" smtClean="0"/>
              <a:t> square boxes on P.77</a:t>
            </a:r>
          </a:p>
          <a:p>
            <a:r>
              <a:rPr lang="en-US" dirty="0" smtClean="0"/>
              <a:t>Choose different genotypes for each of the different Pea Traits and perform </a:t>
            </a:r>
            <a:r>
              <a:rPr lang="en-US" dirty="0" err="1" smtClean="0"/>
              <a:t>Punnett</a:t>
            </a:r>
            <a:r>
              <a:rPr lang="en-US" dirty="0" smtClean="0"/>
              <a:t> square crosses with different </a:t>
            </a:r>
            <a:r>
              <a:rPr lang="en-US" dirty="0" err="1" smtClean="0"/>
              <a:t>compbinations</a:t>
            </a:r>
            <a:r>
              <a:rPr lang="en-US" dirty="0" smtClean="0"/>
              <a:t> of genotypes.</a:t>
            </a:r>
          </a:p>
          <a:p>
            <a:r>
              <a:rPr lang="en-US" dirty="0" smtClean="0"/>
              <a:t>Write to the side the % probability of the Homozygous Recessive, Heterozygous, Homozygous Dominant</a:t>
            </a:r>
            <a:endParaRPr lang="en-US" dirty="0"/>
          </a:p>
        </p:txBody>
      </p:sp>
    </p:spTree>
    <p:extLst>
      <p:ext uri="{BB962C8B-B14F-4D97-AF65-F5344CB8AC3E}">
        <p14:creationId xmlns:p14="http://schemas.microsoft.com/office/powerpoint/2010/main" val="2663756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506" name="Picture 2" descr="Fig"/>
          <p:cNvPicPr>
            <a:picLocks noChangeAspect="1" noChangeArrowheads="1"/>
          </p:cNvPicPr>
          <p:nvPr/>
        </p:nvPicPr>
        <p:blipFill>
          <a:blip r:embed="rId2" cstate="print"/>
          <a:srcRect/>
          <a:stretch>
            <a:fillRect/>
          </a:stretch>
        </p:blipFill>
        <p:spPr bwMode="auto">
          <a:xfrm>
            <a:off x="2667000" y="1695450"/>
            <a:ext cx="6248400" cy="3790950"/>
          </a:xfrm>
          <a:prstGeom prst="rect">
            <a:avLst/>
          </a:prstGeom>
          <a:noFill/>
        </p:spPr>
      </p:pic>
      <p:sp>
        <p:nvSpPr>
          <p:cNvPr id="1045507" name="Rectangle 3"/>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1045508" name="Text Box 4"/>
          <p:cNvSpPr txBox="1">
            <a:spLocks noChangeArrowheads="1"/>
          </p:cNvSpPr>
          <p:nvPr/>
        </p:nvSpPr>
        <p:spPr bwMode="auto">
          <a:xfrm>
            <a:off x="3913188" y="765175"/>
            <a:ext cx="3810000" cy="369332"/>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altLang="en-US" b="1">
                <a:solidFill>
                  <a:schemeClr val="tx2"/>
                </a:solidFill>
                <a:latin typeface="Times" charset="0"/>
              </a:rPr>
              <a:t>The first generation</a:t>
            </a:r>
          </a:p>
        </p:txBody>
      </p:sp>
      <p:pic>
        <p:nvPicPr>
          <p:cNvPr id="1045509" name="Picture 5"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1045510"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1045511" name="Picture 7"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1045512"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1045513"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1045515" name="Picture 11" descr="Sec"/>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1045516" name="Picture 12" descr="Sec"/>
          <p:cNvPicPr>
            <a:picLocks noChangeAspect="1" noChangeArrowheads="1"/>
          </p:cNvPicPr>
          <p:nvPr/>
        </p:nvPicPr>
        <p:blipFill>
          <a:blip r:embed="rId10" cstate="print"/>
          <a:srcRect/>
          <a:stretch>
            <a:fillRect/>
          </a:stretch>
        </p:blipFill>
        <p:spPr bwMode="auto">
          <a:xfrm>
            <a:off x="3746500" y="0"/>
            <a:ext cx="4699000" cy="482600"/>
          </a:xfrm>
          <a:prstGeom prst="rect">
            <a:avLst/>
          </a:prstGeom>
          <a:noFill/>
        </p:spPr>
      </p:pic>
      <p:pic>
        <p:nvPicPr>
          <p:cNvPr id="1045529" name="Picture 25" descr="audio image blue">
            <a:hlinkClick r:id="" action="ppaction://noaction">
              <a:snd r:embed="rId11" name="10-Figure 10 10-6 Slide 41.WAV"/>
            </a:hlinkClick>
          </p:cNvPr>
          <p:cNvPicPr>
            <a:picLocks noChangeAspect="1" noChangeArrowheads="1"/>
          </p:cNvPicPr>
          <p:nvPr/>
        </p:nvPicPr>
        <p:blipFill>
          <a:blip r:embed="rId12" cstate="print"/>
          <a:srcRect/>
          <a:stretch>
            <a:fillRect/>
          </a:stretch>
        </p:blipFill>
        <p:spPr bwMode="auto">
          <a:xfrm>
            <a:off x="7570788" y="876301"/>
            <a:ext cx="354012" cy="354013"/>
          </a:xfrm>
          <a:prstGeom prst="rect">
            <a:avLst/>
          </a:prstGeom>
          <a:noFill/>
        </p:spPr>
      </p:pic>
      <p:sp>
        <p:nvSpPr>
          <p:cNvPr id="1045530" name="Rectangle 26"/>
          <p:cNvSpPr>
            <a:spLocks noChangeArrowheads="1"/>
          </p:cNvSpPr>
          <p:nvPr/>
        </p:nvSpPr>
        <p:spPr bwMode="auto">
          <a:xfrm>
            <a:off x="3238500" y="1354138"/>
            <a:ext cx="2095500" cy="400110"/>
          </a:xfrm>
          <a:prstGeom prst="rect">
            <a:avLst/>
          </a:prstGeom>
          <a:noFill/>
          <a:ln w="9525">
            <a:noFill/>
            <a:miter lim="800000"/>
            <a:headEnd/>
            <a:tailEnd/>
          </a:ln>
          <a:effectLst/>
        </p:spPr>
        <p:txBody>
          <a:bodyPr>
            <a:spAutoFit/>
          </a:bodyPr>
          <a:lstStyle/>
          <a:p>
            <a:pPr marL="342900" indent="-342900"/>
            <a:r>
              <a:rPr lang="en-US" altLang="en-US" sz="2000" b="1">
                <a:latin typeface="Times" charset="0"/>
              </a:rPr>
              <a:t>Dihybrid Cross</a:t>
            </a:r>
          </a:p>
        </p:txBody>
      </p:sp>
      <p:sp>
        <p:nvSpPr>
          <p:cNvPr id="1045531" name="Rectangle 27"/>
          <p:cNvSpPr>
            <a:spLocks noChangeArrowheads="1"/>
          </p:cNvSpPr>
          <p:nvPr/>
        </p:nvSpPr>
        <p:spPr bwMode="auto">
          <a:xfrm>
            <a:off x="5486400" y="1357313"/>
            <a:ext cx="3848100" cy="400110"/>
          </a:xfrm>
          <a:prstGeom prst="rect">
            <a:avLst/>
          </a:prstGeom>
          <a:noFill/>
          <a:ln w="9525">
            <a:noFill/>
            <a:miter lim="800000"/>
            <a:headEnd/>
            <a:tailEnd/>
          </a:ln>
          <a:effectLst/>
        </p:spPr>
        <p:txBody>
          <a:bodyPr>
            <a:spAutoFit/>
          </a:bodyPr>
          <a:lstStyle/>
          <a:p>
            <a:pPr marL="342900" indent="-342900"/>
            <a:r>
              <a:rPr lang="en-US" altLang="en-US" sz="2000" b="1">
                <a:latin typeface="Times" charset="0"/>
              </a:rPr>
              <a:t>round yellow x wrinkled green</a:t>
            </a:r>
          </a:p>
        </p:txBody>
      </p:sp>
      <p:sp>
        <p:nvSpPr>
          <p:cNvPr id="1045532" name="Rectangle 28"/>
          <p:cNvSpPr>
            <a:spLocks noChangeArrowheads="1"/>
          </p:cNvSpPr>
          <p:nvPr/>
        </p:nvSpPr>
        <p:spPr bwMode="auto">
          <a:xfrm>
            <a:off x="3479800" y="2479675"/>
            <a:ext cx="1549400" cy="369332"/>
          </a:xfrm>
          <a:prstGeom prst="rect">
            <a:avLst/>
          </a:prstGeom>
          <a:noFill/>
          <a:ln w="9525">
            <a:noFill/>
            <a:miter lim="800000"/>
            <a:headEnd/>
            <a:tailEnd/>
          </a:ln>
          <a:effectLst/>
        </p:spPr>
        <p:txBody>
          <a:bodyPr>
            <a:spAutoFit/>
          </a:bodyPr>
          <a:lstStyle/>
          <a:p>
            <a:pPr marL="342900" indent="-342900"/>
            <a:r>
              <a:rPr lang="en-US" altLang="en-US" dirty="0">
                <a:solidFill>
                  <a:srgbClr val="FF0000"/>
                </a:solidFill>
                <a:latin typeface="Times" charset="0"/>
              </a:rPr>
              <a:t>Round yellow</a:t>
            </a:r>
          </a:p>
        </p:txBody>
      </p:sp>
      <p:sp>
        <p:nvSpPr>
          <p:cNvPr id="1045533" name="Rectangle 29"/>
          <p:cNvSpPr>
            <a:spLocks noChangeArrowheads="1"/>
          </p:cNvSpPr>
          <p:nvPr/>
        </p:nvSpPr>
        <p:spPr bwMode="auto">
          <a:xfrm>
            <a:off x="6781800" y="2476500"/>
            <a:ext cx="1676400" cy="369332"/>
          </a:xfrm>
          <a:prstGeom prst="rect">
            <a:avLst/>
          </a:prstGeom>
          <a:noFill/>
          <a:ln w="9525">
            <a:noFill/>
            <a:miter lim="800000"/>
            <a:headEnd/>
            <a:tailEnd/>
          </a:ln>
          <a:effectLst/>
        </p:spPr>
        <p:txBody>
          <a:bodyPr>
            <a:spAutoFit/>
          </a:bodyPr>
          <a:lstStyle/>
          <a:p>
            <a:pPr marL="342900" indent="-342900"/>
            <a:r>
              <a:rPr lang="en-US" altLang="en-US" dirty="0">
                <a:solidFill>
                  <a:srgbClr val="FF0000"/>
                </a:solidFill>
                <a:latin typeface="Times" charset="0"/>
              </a:rPr>
              <a:t>Wrinkled green</a:t>
            </a:r>
          </a:p>
        </p:txBody>
      </p:sp>
      <p:sp>
        <p:nvSpPr>
          <p:cNvPr id="1045534" name="Rectangle 30"/>
          <p:cNvSpPr>
            <a:spLocks noChangeArrowheads="1"/>
          </p:cNvSpPr>
          <p:nvPr/>
        </p:nvSpPr>
        <p:spPr bwMode="auto">
          <a:xfrm>
            <a:off x="6781800" y="3276601"/>
            <a:ext cx="1676400" cy="646331"/>
          </a:xfrm>
          <a:prstGeom prst="rect">
            <a:avLst/>
          </a:prstGeom>
          <a:noFill/>
          <a:ln w="9525">
            <a:noFill/>
            <a:miter lim="800000"/>
            <a:headEnd/>
            <a:tailEnd/>
          </a:ln>
          <a:effectLst/>
        </p:spPr>
        <p:txBody>
          <a:bodyPr>
            <a:spAutoFit/>
          </a:bodyPr>
          <a:lstStyle/>
          <a:p>
            <a:pPr marL="342900" indent="-342900" algn="ctr"/>
            <a:r>
              <a:rPr lang="en-US" altLang="en-US" dirty="0">
                <a:latin typeface="Times" charset="0"/>
              </a:rPr>
              <a:t>	</a:t>
            </a:r>
            <a:r>
              <a:rPr lang="en-US" altLang="en-US" dirty="0">
                <a:solidFill>
                  <a:srgbClr val="FF0000"/>
                </a:solidFill>
                <a:latin typeface="Times" charset="0"/>
              </a:rPr>
              <a:t>All round yellow</a:t>
            </a:r>
          </a:p>
        </p:txBody>
      </p:sp>
      <p:sp>
        <p:nvSpPr>
          <p:cNvPr id="1045536" name="Rectangle 32"/>
          <p:cNvSpPr>
            <a:spLocks noChangeArrowheads="1"/>
          </p:cNvSpPr>
          <p:nvPr/>
        </p:nvSpPr>
        <p:spPr bwMode="auto">
          <a:xfrm>
            <a:off x="2286000" y="5603875"/>
            <a:ext cx="1549400" cy="369332"/>
          </a:xfrm>
          <a:prstGeom prst="rect">
            <a:avLst/>
          </a:prstGeom>
          <a:noFill/>
          <a:ln w="9525">
            <a:noFill/>
            <a:miter lim="800000"/>
            <a:headEnd/>
            <a:tailEnd/>
          </a:ln>
          <a:effectLst/>
        </p:spPr>
        <p:txBody>
          <a:bodyPr>
            <a:spAutoFit/>
          </a:bodyPr>
          <a:lstStyle/>
          <a:p>
            <a:pPr marL="342900" indent="-342900"/>
            <a:r>
              <a:rPr lang="en-US" altLang="en-US">
                <a:latin typeface="Times" charset="0"/>
              </a:rPr>
              <a:t>Round yellow</a:t>
            </a:r>
          </a:p>
        </p:txBody>
      </p:sp>
      <p:sp>
        <p:nvSpPr>
          <p:cNvPr id="1045537" name="Rectangle 33"/>
          <p:cNvSpPr>
            <a:spLocks noChangeArrowheads="1"/>
          </p:cNvSpPr>
          <p:nvPr/>
        </p:nvSpPr>
        <p:spPr bwMode="auto">
          <a:xfrm>
            <a:off x="4165600" y="5600700"/>
            <a:ext cx="1549400" cy="369332"/>
          </a:xfrm>
          <a:prstGeom prst="rect">
            <a:avLst/>
          </a:prstGeom>
          <a:noFill/>
          <a:ln w="9525">
            <a:noFill/>
            <a:miter lim="800000"/>
            <a:headEnd/>
            <a:tailEnd/>
          </a:ln>
          <a:effectLst/>
        </p:spPr>
        <p:txBody>
          <a:bodyPr>
            <a:spAutoFit/>
          </a:bodyPr>
          <a:lstStyle/>
          <a:p>
            <a:pPr marL="342900" indent="-342900"/>
            <a:r>
              <a:rPr lang="en-US" altLang="en-US">
                <a:latin typeface="Times" charset="0"/>
              </a:rPr>
              <a:t>Round green</a:t>
            </a:r>
          </a:p>
        </p:txBody>
      </p:sp>
      <p:sp>
        <p:nvSpPr>
          <p:cNvPr id="1045538" name="Rectangle 34"/>
          <p:cNvSpPr>
            <a:spLocks noChangeArrowheads="1"/>
          </p:cNvSpPr>
          <p:nvPr/>
        </p:nvSpPr>
        <p:spPr bwMode="auto">
          <a:xfrm>
            <a:off x="5791200" y="5600700"/>
            <a:ext cx="1828800" cy="369332"/>
          </a:xfrm>
          <a:prstGeom prst="rect">
            <a:avLst/>
          </a:prstGeom>
          <a:noFill/>
          <a:ln w="9525">
            <a:noFill/>
            <a:miter lim="800000"/>
            <a:headEnd/>
            <a:tailEnd/>
          </a:ln>
          <a:effectLst/>
        </p:spPr>
        <p:txBody>
          <a:bodyPr>
            <a:spAutoFit/>
          </a:bodyPr>
          <a:lstStyle/>
          <a:p>
            <a:pPr marL="342900" indent="-342900"/>
            <a:r>
              <a:rPr lang="en-US" altLang="en-US">
                <a:latin typeface="Times" charset="0"/>
              </a:rPr>
              <a:t>Wrinkled yellow</a:t>
            </a:r>
          </a:p>
        </p:txBody>
      </p:sp>
      <p:sp>
        <p:nvSpPr>
          <p:cNvPr id="1045539" name="Rectangle 35"/>
          <p:cNvSpPr>
            <a:spLocks noChangeArrowheads="1"/>
          </p:cNvSpPr>
          <p:nvPr/>
        </p:nvSpPr>
        <p:spPr bwMode="auto">
          <a:xfrm>
            <a:off x="7670800" y="5603875"/>
            <a:ext cx="1752600" cy="369332"/>
          </a:xfrm>
          <a:prstGeom prst="rect">
            <a:avLst/>
          </a:prstGeom>
          <a:noFill/>
          <a:ln w="9525">
            <a:noFill/>
            <a:miter lim="800000"/>
            <a:headEnd/>
            <a:tailEnd/>
          </a:ln>
          <a:effectLst/>
        </p:spPr>
        <p:txBody>
          <a:bodyPr>
            <a:spAutoFit/>
          </a:bodyPr>
          <a:lstStyle/>
          <a:p>
            <a:pPr marL="342900" indent="-342900"/>
            <a:r>
              <a:rPr lang="en-US" altLang="en-US">
                <a:latin typeface="Times" charset="0"/>
              </a:rPr>
              <a:t>Wrinkled green</a:t>
            </a:r>
          </a:p>
        </p:txBody>
      </p:sp>
      <p:sp>
        <p:nvSpPr>
          <p:cNvPr id="1045540" name="Rectangle 36"/>
          <p:cNvSpPr>
            <a:spLocks noChangeArrowheads="1"/>
          </p:cNvSpPr>
          <p:nvPr/>
        </p:nvSpPr>
        <p:spPr bwMode="auto">
          <a:xfrm>
            <a:off x="2895600" y="5410200"/>
            <a:ext cx="355600" cy="381000"/>
          </a:xfrm>
          <a:prstGeom prst="rect">
            <a:avLst/>
          </a:prstGeom>
          <a:noFill/>
          <a:ln w="9525">
            <a:noFill/>
            <a:miter lim="800000"/>
            <a:headEnd/>
            <a:tailEnd/>
          </a:ln>
          <a:effectLst/>
        </p:spPr>
        <p:txBody>
          <a:bodyPr wrap="square">
            <a:spAutoFit/>
          </a:bodyPr>
          <a:lstStyle/>
          <a:p>
            <a:pPr marL="342900" indent="-342900"/>
            <a:r>
              <a:rPr lang="en-US" altLang="en-US" b="1" dirty="0">
                <a:latin typeface="Times" charset="0"/>
              </a:rPr>
              <a:t>9</a:t>
            </a:r>
          </a:p>
        </p:txBody>
      </p:sp>
      <p:sp>
        <p:nvSpPr>
          <p:cNvPr id="1045541" name="Rectangle 37"/>
          <p:cNvSpPr>
            <a:spLocks noChangeArrowheads="1"/>
          </p:cNvSpPr>
          <p:nvPr/>
        </p:nvSpPr>
        <p:spPr bwMode="auto">
          <a:xfrm>
            <a:off x="4724400" y="5410200"/>
            <a:ext cx="355600" cy="369332"/>
          </a:xfrm>
          <a:prstGeom prst="rect">
            <a:avLst/>
          </a:prstGeom>
          <a:noFill/>
          <a:ln w="9525">
            <a:noFill/>
            <a:miter lim="800000"/>
            <a:headEnd/>
            <a:tailEnd/>
          </a:ln>
          <a:effectLst/>
        </p:spPr>
        <p:txBody>
          <a:bodyPr>
            <a:spAutoFit/>
          </a:bodyPr>
          <a:lstStyle/>
          <a:p>
            <a:pPr marL="342900" indent="-342900"/>
            <a:r>
              <a:rPr lang="en-US" altLang="en-US" b="1" dirty="0">
                <a:latin typeface="Times" charset="0"/>
              </a:rPr>
              <a:t>3</a:t>
            </a:r>
          </a:p>
        </p:txBody>
      </p:sp>
      <p:sp>
        <p:nvSpPr>
          <p:cNvPr id="1045542" name="Rectangle 38"/>
          <p:cNvSpPr>
            <a:spLocks noChangeArrowheads="1"/>
          </p:cNvSpPr>
          <p:nvPr/>
        </p:nvSpPr>
        <p:spPr bwMode="auto">
          <a:xfrm>
            <a:off x="6553200" y="5410200"/>
            <a:ext cx="355600" cy="369332"/>
          </a:xfrm>
          <a:prstGeom prst="rect">
            <a:avLst/>
          </a:prstGeom>
          <a:noFill/>
          <a:ln w="9525">
            <a:noFill/>
            <a:miter lim="800000"/>
            <a:headEnd/>
            <a:tailEnd/>
          </a:ln>
          <a:effectLst/>
        </p:spPr>
        <p:txBody>
          <a:bodyPr>
            <a:spAutoFit/>
          </a:bodyPr>
          <a:lstStyle/>
          <a:p>
            <a:pPr marL="342900" indent="-342900"/>
            <a:r>
              <a:rPr lang="en-US" altLang="en-US" b="1" dirty="0">
                <a:latin typeface="Times" charset="0"/>
              </a:rPr>
              <a:t>3</a:t>
            </a:r>
          </a:p>
        </p:txBody>
      </p:sp>
      <p:sp>
        <p:nvSpPr>
          <p:cNvPr id="1045543" name="Rectangle 39"/>
          <p:cNvSpPr>
            <a:spLocks noChangeArrowheads="1"/>
          </p:cNvSpPr>
          <p:nvPr/>
        </p:nvSpPr>
        <p:spPr bwMode="auto">
          <a:xfrm>
            <a:off x="8382000" y="5410200"/>
            <a:ext cx="355600" cy="369332"/>
          </a:xfrm>
          <a:prstGeom prst="rect">
            <a:avLst/>
          </a:prstGeom>
          <a:noFill/>
          <a:ln w="9525">
            <a:noFill/>
            <a:miter lim="800000"/>
            <a:headEnd/>
            <a:tailEnd/>
          </a:ln>
          <a:effectLst/>
        </p:spPr>
        <p:txBody>
          <a:bodyPr>
            <a:spAutoFit/>
          </a:bodyPr>
          <a:lstStyle/>
          <a:p>
            <a:pPr marL="342900" indent="-342900"/>
            <a:r>
              <a:rPr lang="en-US" altLang="en-US" b="1" dirty="0">
                <a:latin typeface="Times" charset="0"/>
              </a:rPr>
              <a:t>1</a:t>
            </a:r>
          </a:p>
        </p:txBody>
      </p:sp>
      <p:sp>
        <p:nvSpPr>
          <p:cNvPr id="1045544" name="Rectangle 40"/>
          <p:cNvSpPr>
            <a:spLocks noChangeArrowheads="1"/>
          </p:cNvSpPr>
          <p:nvPr/>
        </p:nvSpPr>
        <p:spPr bwMode="auto">
          <a:xfrm>
            <a:off x="1981200" y="1944688"/>
            <a:ext cx="609600" cy="400110"/>
          </a:xfrm>
          <a:prstGeom prst="rect">
            <a:avLst/>
          </a:prstGeom>
          <a:noFill/>
          <a:ln w="9525">
            <a:noFill/>
            <a:miter lim="800000"/>
            <a:headEnd/>
            <a:tailEnd/>
          </a:ln>
          <a:effectLst/>
        </p:spPr>
        <p:txBody>
          <a:bodyPr>
            <a:spAutoFit/>
          </a:bodyPr>
          <a:lstStyle/>
          <a:p>
            <a:pPr marL="342900" indent="-342900"/>
            <a:r>
              <a:rPr lang="en-US" altLang="en-US" sz="2000" b="1">
                <a:latin typeface="Times" charset="0"/>
              </a:rPr>
              <a:t>P1</a:t>
            </a:r>
          </a:p>
        </p:txBody>
      </p:sp>
      <p:sp>
        <p:nvSpPr>
          <p:cNvPr id="1045545" name="Rectangle 41"/>
          <p:cNvSpPr>
            <a:spLocks noChangeArrowheads="1"/>
          </p:cNvSpPr>
          <p:nvPr/>
        </p:nvSpPr>
        <p:spPr bwMode="auto">
          <a:xfrm>
            <a:off x="1981200" y="3367088"/>
            <a:ext cx="609600" cy="400110"/>
          </a:xfrm>
          <a:prstGeom prst="rect">
            <a:avLst/>
          </a:prstGeom>
          <a:noFill/>
          <a:ln w="9525">
            <a:noFill/>
            <a:miter lim="800000"/>
            <a:headEnd/>
            <a:tailEnd/>
          </a:ln>
          <a:effectLst/>
        </p:spPr>
        <p:txBody>
          <a:bodyPr>
            <a:spAutoFit/>
          </a:bodyPr>
          <a:lstStyle/>
          <a:p>
            <a:pPr marL="342900" indent="-342900"/>
            <a:r>
              <a:rPr lang="en-US" altLang="en-US" sz="2000" b="1">
                <a:latin typeface="Times" charset="0"/>
              </a:rPr>
              <a:t>F1</a:t>
            </a:r>
          </a:p>
        </p:txBody>
      </p:sp>
      <p:sp>
        <p:nvSpPr>
          <p:cNvPr id="1045546" name="Rectangle 42"/>
          <p:cNvSpPr>
            <a:spLocks noChangeArrowheads="1"/>
          </p:cNvSpPr>
          <p:nvPr/>
        </p:nvSpPr>
        <p:spPr bwMode="auto">
          <a:xfrm>
            <a:off x="1981200" y="4814888"/>
            <a:ext cx="609600" cy="400110"/>
          </a:xfrm>
          <a:prstGeom prst="rect">
            <a:avLst/>
          </a:prstGeom>
          <a:noFill/>
          <a:ln w="9525">
            <a:noFill/>
            <a:miter lim="800000"/>
            <a:headEnd/>
            <a:tailEnd/>
          </a:ln>
          <a:effectLst/>
        </p:spPr>
        <p:txBody>
          <a:bodyPr>
            <a:spAutoFit/>
          </a:bodyPr>
          <a:lstStyle/>
          <a:p>
            <a:pPr marL="342900" indent="-342900"/>
            <a:r>
              <a:rPr lang="en-US" altLang="en-US" sz="2000" b="1">
                <a:latin typeface="Times" charset="0"/>
              </a:rPr>
              <a:t>F2</a:t>
            </a:r>
          </a:p>
        </p:txBody>
      </p:sp>
      <p:pic>
        <p:nvPicPr>
          <p:cNvPr id="1045547" name="Picture 43" descr="resources">
            <a:hlinkClick r:id="rId13"/>
          </p:cNvPr>
          <p:cNvPicPr>
            <a:picLocks noChangeAspect="1" noChangeArrowheads="1"/>
          </p:cNvPicPr>
          <p:nvPr/>
        </p:nvPicPr>
        <p:blipFill>
          <a:blip r:embed="rId14"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28187938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45509"/>
                                        </p:tgtEl>
                                        <p:attrNameLst>
                                          <p:attrName>style.visibility</p:attrName>
                                        </p:attrNameLst>
                                      </p:cBhvr>
                                      <p:to>
                                        <p:strVal val="visible"/>
                                      </p:to>
                                    </p:set>
                                    <p:animEffect transition="in" filter="box(out)">
                                      <p:cBhvr>
                                        <p:cTn id="7" dur="500"/>
                                        <p:tgtEl>
                                          <p:spTgt spid="1045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sp>
        <p:nvSpPr>
          <p:cNvPr id="910339" name="Rectangle 3"/>
          <p:cNvSpPr>
            <a:spLocks noChangeArrowheads="1"/>
          </p:cNvSpPr>
          <p:nvPr/>
        </p:nvSpPr>
        <p:spPr bwMode="auto">
          <a:xfrm>
            <a:off x="7162800" y="1600201"/>
            <a:ext cx="3048000" cy="1200329"/>
          </a:xfrm>
          <a:prstGeom prst="rect">
            <a:avLst/>
          </a:prstGeom>
          <a:noFill/>
          <a:ln w="9525">
            <a:noFill/>
            <a:miter lim="800000"/>
            <a:headEnd/>
            <a:tailEnd/>
          </a:ln>
          <a:effectLst/>
        </p:spPr>
        <p:txBody>
          <a:bodyPr>
            <a:spAutoFit/>
          </a:bodyPr>
          <a:lstStyle/>
          <a:p>
            <a:pPr marL="342900" indent="-342900"/>
            <a:r>
              <a:rPr lang="en-US" altLang="en-US">
                <a:latin typeface="Times" charset="0"/>
              </a:rPr>
              <a:t>A Punnett square for a dihybrid cross will need to be four boxes on each side for a total of 16 boxes.</a:t>
            </a:r>
          </a:p>
        </p:txBody>
      </p:sp>
      <p:sp>
        <p:nvSpPr>
          <p:cNvPr id="910340" name="Text Box 4"/>
          <p:cNvSpPr txBox="1">
            <a:spLocks noChangeArrowheads="1"/>
          </p:cNvSpPr>
          <p:nvPr/>
        </p:nvSpPr>
        <p:spPr bwMode="auto">
          <a:xfrm>
            <a:off x="6948488" y="785814"/>
            <a:ext cx="347210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Dihybrid crosses</a:t>
            </a:r>
          </a:p>
        </p:txBody>
      </p:sp>
      <p:pic>
        <p:nvPicPr>
          <p:cNvPr id="91034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034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0343"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0344"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0345"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0347" name="Picture 11" descr="Sec"/>
          <p:cNvPicPr>
            <a:picLocks noChangeAspect="1" noChangeArrowheads="1"/>
          </p:cNvPicPr>
          <p:nvPr/>
        </p:nvPicPr>
        <p:blipFill>
          <a:blip r:embed="rId8" cstate="print"/>
          <a:srcRect/>
          <a:stretch>
            <a:fillRect/>
          </a:stretch>
        </p:blipFill>
        <p:spPr bwMode="auto">
          <a:xfrm>
            <a:off x="1524000" y="1"/>
            <a:ext cx="1828800" cy="811213"/>
          </a:xfrm>
          <a:prstGeom prst="rect">
            <a:avLst/>
          </a:prstGeom>
          <a:noFill/>
        </p:spPr>
      </p:pic>
      <p:pic>
        <p:nvPicPr>
          <p:cNvPr id="910348" name="Picture 12" descr="Sec"/>
          <p:cNvPicPr>
            <a:picLocks noChangeAspect="1" noChangeArrowheads="1"/>
          </p:cNvPicPr>
          <p:nvPr/>
        </p:nvPicPr>
        <p:blipFill>
          <a:blip r:embed="rId9" cstate="print"/>
          <a:srcRect/>
          <a:stretch>
            <a:fillRect/>
          </a:stretch>
        </p:blipFill>
        <p:spPr bwMode="auto">
          <a:xfrm>
            <a:off x="3746500" y="0"/>
            <a:ext cx="4699000" cy="482600"/>
          </a:xfrm>
          <a:prstGeom prst="rect">
            <a:avLst/>
          </a:prstGeom>
          <a:noFill/>
        </p:spPr>
      </p:pic>
      <p:pic>
        <p:nvPicPr>
          <p:cNvPr id="910388" name="Picture 52" descr="Fig"/>
          <p:cNvPicPr>
            <a:picLocks noChangeAspect="1" noChangeArrowheads="1"/>
          </p:cNvPicPr>
          <p:nvPr/>
        </p:nvPicPr>
        <p:blipFill>
          <a:blip r:embed="rId10" cstate="print"/>
          <a:srcRect/>
          <a:stretch>
            <a:fillRect/>
          </a:stretch>
        </p:blipFill>
        <p:spPr bwMode="auto">
          <a:xfrm>
            <a:off x="2514601" y="1524000"/>
            <a:ext cx="4397375" cy="4495800"/>
          </a:xfrm>
          <a:prstGeom prst="rect">
            <a:avLst/>
          </a:prstGeom>
          <a:noFill/>
        </p:spPr>
      </p:pic>
      <p:sp>
        <p:nvSpPr>
          <p:cNvPr id="910389" name="Rectangle 53"/>
          <p:cNvSpPr>
            <a:spLocks noChangeArrowheads="1"/>
          </p:cNvSpPr>
          <p:nvPr/>
        </p:nvSpPr>
        <p:spPr bwMode="auto">
          <a:xfrm>
            <a:off x="2743200" y="762000"/>
            <a:ext cx="3733800" cy="369332"/>
          </a:xfrm>
          <a:prstGeom prst="rect">
            <a:avLst/>
          </a:prstGeom>
          <a:noFill/>
          <a:ln w="9525">
            <a:noFill/>
            <a:miter lim="800000"/>
            <a:headEnd/>
            <a:tailEnd/>
          </a:ln>
          <a:effectLst/>
        </p:spPr>
        <p:txBody>
          <a:bodyPr>
            <a:spAutoFit/>
          </a:bodyPr>
          <a:lstStyle/>
          <a:p>
            <a:pPr marL="342900" indent="-342900"/>
            <a:r>
              <a:rPr lang="en-US" altLang="en-US" b="1">
                <a:latin typeface="Times" charset="0"/>
              </a:rPr>
              <a:t>Punnett Square of Dihybrid Cross</a:t>
            </a:r>
            <a:endParaRPr lang="en-US" altLang="en-US" b="1" i="1">
              <a:latin typeface="Times" charset="0"/>
            </a:endParaRPr>
          </a:p>
        </p:txBody>
      </p:sp>
      <p:sp>
        <p:nvSpPr>
          <p:cNvPr id="910390" name="Rectangle 54"/>
          <p:cNvSpPr>
            <a:spLocks noChangeArrowheads="1"/>
          </p:cNvSpPr>
          <p:nvPr/>
        </p:nvSpPr>
        <p:spPr bwMode="auto">
          <a:xfrm>
            <a:off x="3543300" y="1092200"/>
            <a:ext cx="2895600" cy="338554"/>
          </a:xfrm>
          <a:prstGeom prst="rect">
            <a:avLst/>
          </a:prstGeom>
          <a:noFill/>
          <a:ln w="9525">
            <a:noFill/>
            <a:miter lim="800000"/>
            <a:headEnd/>
            <a:tailEnd/>
          </a:ln>
          <a:effectLst/>
        </p:spPr>
        <p:txBody>
          <a:bodyPr>
            <a:spAutoFit/>
          </a:bodyPr>
          <a:lstStyle/>
          <a:p>
            <a:pPr marL="342900" indent="-342900"/>
            <a:r>
              <a:rPr lang="en-US" altLang="en-US" sz="1600" i="1">
                <a:latin typeface="Times" charset="0"/>
              </a:rPr>
              <a:t>Gametes from RrYy parent</a:t>
            </a:r>
          </a:p>
        </p:txBody>
      </p:sp>
      <p:sp>
        <p:nvSpPr>
          <p:cNvPr id="910391" name="Rectangle 55"/>
          <p:cNvSpPr>
            <a:spLocks noChangeArrowheads="1"/>
          </p:cNvSpPr>
          <p:nvPr/>
        </p:nvSpPr>
        <p:spPr bwMode="auto">
          <a:xfrm>
            <a:off x="2933700"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2" name="Rectangle 56"/>
          <p:cNvSpPr>
            <a:spLocks noChangeArrowheads="1"/>
          </p:cNvSpPr>
          <p:nvPr/>
        </p:nvSpPr>
        <p:spPr bwMode="auto">
          <a:xfrm>
            <a:off x="4005263" y="1363663"/>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3" name="Rectangle 57"/>
          <p:cNvSpPr>
            <a:spLocks noChangeArrowheads="1"/>
          </p:cNvSpPr>
          <p:nvPr/>
        </p:nvSpPr>
        <p:spPr bwMode="auto">
          <a:xfrm>
            <a:off x="5081588"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4" name="Rectangle 58"/>
          <p:cNvSpPr>
            <a:spLocks noChangeArrowheads="1"/>
          </p:cNvSpPr>
          <p:nvPr/>
        </p:nvSpPr>
        <p:spPr bwMode="auto">
          <a:xfrm>
            <a:off x="6181725"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5" name="Rectangle 59"/>
          <p:cNvSpPr>
            <a:spLocks noChangeArrowheads="1"/>
          </p:cNvSpPr>
          <p:nvPr/>
        </p:nvSpPr>
        <p:spPr bwMode="auto">
          <a:xfrm rot="-5400000">
            <a:off x="551657" y="3488323"/>
            <a:ext cx="2895600" cy="338554"/>
          </a:xfrm>
          <a:prstGeom prst="rect">
            <a:avLst/>
          </a:prstGeom>
          <a:noFill/>
          <a:ln w="9525">
            <a:noFill/>
            <a:miter lim="800000"/>
            <a:headEnd/>
            <a:tailEnd/>
          </a:ln>
          <a:effectLst/>
        </p:spPr>
        <p:txBody>
          <a:bodyPr>
            <a:spAutoFit/>
          </a:bodyPr>
          <a:lstStyle/>
          <a:p>
            <a:pPr marL="342900" indent="-342900"/>
            <a:r>
              <a:rPr lang="en-US" altLang="en-US" sz="1600" i="1">
                <a:latin typeface="Times" charset="0"/>
              </a:rPr>
              <a:t>Gametes from RrYy parent</a:t>
            </a:r>
          </a:p>
        </p:txBody>
      </p:sp>
      <p:sp>
        <p:nvSpPr>
          <p:cNvPr id="910396" name="Rectangle 60"/>
          <p:cNvSpPr>
            <a:spLocks noChangeArrowheads="1"/>
          </p:cNvSpPr>
          <p:nvPr/>
        </p:nvSpPr>
        <p:spPr bwMode="auto">
          <a:xfrm>
            <a:off x="2162175" y="202565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7" name="Rectangle 61"/>
          <p:cNvSpPr>
            <a:spLocks noChangeArrowheads="1"/>
          </p:cNvSpPr>
          <p:nvPr/>
        </p:nvSpPr>
        <p:spPr bwMode="auto">
          <a:xfrm>
            <a:off x="2205038" y="3030538"/>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8" name="Rectangle 62"/>
          <p:cNvSpPr>
            <a:spLocks noChangeArrowheads="1"/>
          </p:cNvSpPr>
          <p:nvPr/>
        </p:nvSpPr>
        <p:spPr bwMode="auto">
          <a:xfrm>
            <a:off x="2209800" y="41402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399" name="Rectangle 63"/>
          <p:cNvSpPr>
            <a:spLocks noChangeArrowheads="1"/>
          </p:cNvSpPr>
          <p:nvPr/>
        </p:nvSpPr>
        <p:spPr bwMode="auto">
          <a:xfrm>
            <a:off x="2209800" y="5159375"/>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10400" name="Rectangle 64"/>
          <p:cNvSpPr>
            <a:spLocks noChangeArrowheads="1"/>
          </p:cNvSpPr>
          <p:nvPr/>
        </p:nvSpPr>
        <p:spPr bwMode="auto">
          <a:xfrm>
            <a:off x="2557463"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1" name="Rectangle 65"/>
          <p:cNvSpPr>
            <a:spLocks noChangeArrowheads="1"/>
          </p:cNvSpPr>
          <p:nvPr/>
        </p:nvSpPr>
        <p:spPr bwMode="auto">
          <a:xfrm>
            <a:off x="3609975" y="1643063"/>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2" name="Rectangle 66"/>
          <p:cNvSpPr>
            <a:spLocks noChangeArrowheads="1"/>
          </p:cNvSpPr>
          <p:nvPr/>
        </p:nvSpPr>
        <p:spPr bwMode="auto">
          <a:xfrm>
            <a:off x="4681538"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3" name="Rectangle 67"/>
          <p:cNvSpPr>
            <a:spLocks noChangeArrowheads="1"/>
          </p:cNvSpPr>
          <p:nvPr/>
        </p:nvSpPr>
        <p:spPr bwMode="auto">
          <a:xfrm>
            <a:off x="5757863"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4" name="Rectangle 68"/>
          <p:cNvSpPr>
            <a:spLocks noChangeArrowheads="1"/>
          </p:cNvSpPr>
          <p:nvPr/>
        </p:nvSpPr>
        <p:spPr bwMode="auto">
          <a:xfrm>
            <a:off x="2547938" y="268763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5" name="Rectangle 69"/>
          <p:cNvSpPr>
            <a:spLocks noChangeArrowheads="1"/>
          </p:cNvSpPr>
          <p:nvPr/>
        </p:nvSpPr>
        <p:spPr bwMode="auto">
          <a:xfrm>
            <a:off x="3609975" y="26955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6" name="Rectangle 70"/>
          <p:cNvSpPr>
            <a:spLocks noChangeArrowheads="1"/>
          </p:cNvSpPr>
          <p:nvPr/>
        </p:nvSpPr>
        <p:spPr bwMode="auto">
          <a:xfrm>
            <a:off x="4676775" y="26955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7" name="Rectangle 71"/>
          <p:cNvSpPr>
            <a:spLocks noChangeArrowheads="1"/>
          </p:cNvSpPr>
          <p:nvPr/>
        </p:nvSpPr>
        <p:spPr bwMode="auto">
          <a:xfrm>
            <a:off x="5743575" y="270033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8" name="Rectangle 72"/>
          <p:cNvSpPr>
            <a:spLocks noChangeArrowheads="1"/>
          </p:cNvSpPr>
          <p:nvPr/>
        </p:nvSpPr>
        <p:spPr bwMode="auto">
          <a:xfrm>
            <a:off x="2543175"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09" name="Rectangle 73"/>
          <p:cNvSpPr>
            <a:spLocks noChangeArrowheads="1"/>
          </p:cNvSpPr>
          <p:nvPr/>
        </p:nvSpPr>
        <p:spPr bwMode="auto">
          <a:xfrm>
            <a:off x="3609975"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0" name="Rectangle 74"/>
          <p:cNvSpPr>
            <a:spLocks noChangeArrowheads="1"/>
          </p:cNvSpPr>
          <p:nvPr/>
        </p:nvSpPr>
        <p:spPr bwMode="auto">
          <a:xfrm>
            <a:off x="4681538"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1" name="Rectangle 75"/>
          <p:cNvSpPr>
            <a:spLocks noChangeArrowheads="1"/>
          </p:cNvSpPr>
          <p:nvPr/>
        </p:nvSpPr>
        <p:spPr bwMode="auto">
          <a:xfrm>
            <a:off x="5762625" y="373538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2" name="Rectangle 76"/>
          <p:cNvSpPr>
            <a:spLocks noChangeArrowheads="1"/>
          </p:cNvSpPr>
          <p:nvPr/>
        </p:nvSpPr>
        <p:spPr bwMode="auto">
          <a:xfrm>
            <a:off x="2547938" y="47783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3" name="Rectangle 77"/>
          <p:cNvSpPr>
            <a:spLocks noChangeArrowheads="1"/>
          </p:cNvSpPr>
          <p:nvPr/>
        </p:nvSpPr>
        <p:spPr bwMode="auto">
          <a:xfrm>
            <a:off x="3609975" y="4786313"/>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4" name="Rectangle 78"/>
          <p:cNvSpPr>
            <a:spLocks noChangeArrowheads="1"/>
          </p:cNvSpPr>
          <p:nvPr/>
        </p:nvSpPr>
        <p:spPr bwMode="auto">
          <a:xfrm>
            <a:off x="4691063" y="47783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10415" name="Rectangle 79"/>
          <p:cNvSpPr>
            <a:spLocks noChangeArrowheads="1"/>
          </p:cNvSpPr>
          <p:nvPr/>
        </p:nvSpPr>
        <p:spPr bwMode="auto">
          <a:xfrm>
            <a:off x="5757863" y="478790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pic>
        <p:nvPicPr>
          <p:cNvPr id="910416" name="Picture 8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spTree>
    <p:extLst>
      <p:ext uri="{BB962C8B-B14F-4D97-AF65-F5344CB8AC3E}">
        <p14:creationId xmlns:p14="http://schemas.microsoft.com/office/powerpoint/2010/main" val="27069874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10339"/>
                                        </p:tgtEl>
                                        <p:attrNameLst>
                                          <p:attrName>style.visibility</p:attrName>
                                        </p:attrNameLst>
                                      </p:cBhvr>
                                      <p:to>
                                        <p:strVal val="visible"/>
                                      </p:to>
                                    </p:set>
                                    <p:animEffect transition="in" filter="box(out)">
                                      <p:cBhvr>
                                        <p:cTn id="7" dur="500"/>
                                        <p:tgtEl>
                                          <p:spTgt spid="910339"/>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10341"/>
                                        </p:tgtEl>
                                        <p:attrNameLst>
                                          <p:attrName>style.visibility</p:attrName>
                                        </p:attrNameLst>
                                      </p:cBhvr>
                                      <p:to>
                                        <p:strVal val="visible"/>
                                      </p:to>
                                    </p:set>
                                    <p:animEffect transition="in" filter="box(out)">
                                      <p:cBhvr>
                                        <p:cTn id="11" dur="500"/>
                                        <p:tgtEl>
                                          <p:spTgt spid="91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9500" name="Picture 1100" descr="Fig"/>
          <p:cNvPicPr>
            <a:picLocks noChangeAspect="1" noChangeArrowheads="1"/>
          </p:cNvPicPr>
          <p:nvPr/>
        </p:nvPicPr>
        <p:blipFill>
          <a:blip r:embed="rId2" cstate="print"/>
          <a:srcRect/>
          <a:stretch>
            <a:fillRect/>
          </a:stretch>
        </p:blipFill>
        <p:spPr bwMode="auto">
          <a:xfrm>
            <a:off x="7664450" y="2743200"/>
            <a:ext cx="1479550" cy="3200400"/>
          </a:xfrm>
          <a:prstGeom prst="rect">
            <a:avLst/>
          </a:prstGeom>
          <a:noFill/>
        </p:spPr>
      </p:pic>
      <p:sp>
        <p:nvSpPr>
          <p:cNvPr id="999426" name="Rectangle 1026"/>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10.1 Summary – pages 253-262</a:t>
            </a:r>
          </a:p>
        </p:txBody>
      </p:sp>
      <p:pic>
        <p:nvPicPr>
          <p:cNvPr id="999429" name="Picture 1029"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9430" name="Picture 1030"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9431" name="Picture 1031"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9432" name="Picture 1032"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9433" name="Picture 1033"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9435" name="Picture 1035" descr="Sec"/>
          <p:cNvPicPr>
            <a:picLocks noChangeAspect="1" noChangeArrowheads="1"/>
          </p:cNvPicPr>
          <p:nvPr/>
        </p:nvPicPr>
        <p:blipFill>
          <a:blip r:embed="rId9" cstate="print"/>
          <a:srcRect/>
          <a:stretch>
            <a:fillRect/>
          </a:stretch>
        </p:blipFill>
        <p:spPr bwMode="auto">
          <a:xfrm>
            <a:off x="1524000" y="1"/>
            <a:ext cx="1828800" cy="811213"/>
          </a:xfrm>
          <a:prstGeom prst="rect">
            <a:avLst/>
          </a:prstGeom>
          <a:noFill/>
        </p:spPr>
      </p:pic>
      <p:pic>
        <p:nvPicPr>
          <p:cNvPr id="999436" name="Picture 1036" descr="Sec"/>
          <p:cNvPicPr>
            <a:picLocks noChangeAspect="1" noChangeArrowheads="1"/>
          </p:cNvPicPr>
          <p:nvPr/>
        </p:nvPicPr>
        <p:blipFill>
          <a:blip r:embed="rId10" cstate="print"/>
          <a:srcRect/>
          <a:stretch>
            <a:fillRect/>
          </a:stretch>
        </p:blipFill>
        <p:spPr bwMode="auto">
          <a:xfrm>
            <a:off x="3746500" y="0"/>
            <a:ext cx="4699000" cy="482600"/>
          </a:xfrm>
          <a:prstGeom prst="rect">
            <a:avLst/>
          </a:prstGeom>
          <a:noFill/>
        </p:spPr>
      </p:pic>
      <p:sp>
        <p:nvSpPr>
          <p:cNvPr id="999466" name="Rectangle 1066"/>
          <p:cNvSpPr>
            <a:spLocks noChangeArrowheads="1"/>
          </p:cNvSpPr>
          <p:nvPr/>
        </p:nvSpPr>
        <p:spPr bwMode="auto">
          <a:xfrm>
            <a:off x="7377114" y="2514600"/>
            <a:ext cx="2681287" cy="338554"/>
          </a:xfrm>
          <a:prstGeom prst="rect">
            <a:avLst/>
          </a:prstGeom>
          <a:noFill/>
          <a:ln w="9525">
            <a:noFill/>
            <a:miter lim="800000"/>
            <a:headEnd/>
            <a:tailEnd/>
          </a:ln>
          <a:effectLst/>
        </p:spPr>
        <p:txBody>
          <a:bodyPr>
            <a:spAutoFit/>
          </a:bodyPr>
          <a:lstStyle/>
          <a:p>
            <a:pPr marL="342900" indent="-342900"/>
            <a:r>
              <a:rPr lang="en-US" altLang="en-US" sz="1600">
                <a:latin typeface="Times" charset="0"/>
              </a:rPr>
              <a:t>F1 cross: </a:t>
            </a:r>
            <a:r>
              <a:rPr lang="en-US" altLang="en-US" sz="1600" i="1">
                <a:latin typeface="Times" charset="0"/>
              </a:rPr>
              <a:t>RrYy</a:t>
            </a:r>
            <a:r>
              <a:rPr lang="en-US" altLang="en-US" sz="1600">
                <a:latin typeface="Times" charset="0"/>
              </a:rPr>
              <a:t> ´ </a:t>
            </a:r>
            <a:r>
              <a:rPr lang="en-US" altLang="en-US" sz="1600" i="1">
                <a:latin typeface="Times" charset="0"/>
              </a:rPr>
              <a:t>RrYy </a:t>
            </a:r>
          </a:p>
        </p:txBody>
      </p:sp>
      <p:sp>
        <p:nvSpPr>
          <p:cNvPr id="999467" name="Rectangle 1067"/>
          <p:cNvSpPr>
            <a:spLocks noChangeArrowheads="1"/>
          </p:cNvSpPr>
          <p:nvPr/>
        </p:nvSpPr>
        <p:spPr bwMode="auto">
          <a:xfrm>
            <a:off x="7467600" y="3000376"/>
            <a:ext cx="2133600" cy="412421"/>
          </a:xfrm>
          <a:prstGeom prst="rect">
            <a:avLst/>
          </a:prstGeom>
          <a:noFill/>
          <a:ln w="9525">
            <a:noFill/>
            <a:miter lim="800000"/>
            <a:headEnd/>
            <a:tailEnd/>
          </a:ln>
          <a:effectLst/>
        </p:spPr>
        <p:txBody>
          <a:bodyPr>
            <a:spAutoFit/>
          </a:bodyPr>
          <a:lstStyle/>
          <a:p>
            <a:pPr marL="342900" indent="-342900" algn="ctr">
              <a:lnSpc>
                <a:spcPct val="60000"/>
              </a:lnSpc>
            </a:pPr>
            <a:r>
              <a:rPr lang="en-US" altLang="en-US" sz="1600">
                <a:latin typeface="Times" charset="0"/>
              </a:rPr>
              <a:t>round </a:t>
            </a:r>
          </a:p>
          <a:p>
            <a:pPr marL="342900" indent="-342900" algn="ctr">
              <a:lnSpc>
                <a:spcPct val="70000"/>
              </a:lnSpc>
            </a:pPr>
            <a:r>
              <a:rPr lang="en-US" altLang="en-US" sz="1600">
                <a:latin typeface="Times" charset="0"/>
              </a:rPr>
              <a:t>yellow</a:t>
            </a:r>
          </a:p>
        </p:txBody>
      </p:sp>
      <p:sp>
        <p:nvSpPr>
          <p:cNvPr id="999468" name="Rectangle 1068"/>
          <p:cNvSpPr>
            <a:spLocks noChangeArrowheads="1"/>
          </p:cNvSpPr>
          <p:nvPr/>
        </p:nvSpPr>
        <p:spPr bwMode="auto">
          <a:xfrm>
            <a:off x="7467600" y="3729039"/>
            <a:ext cx="2133600" cy="412421"/>
          </a:xfrm>
          <a:prstGeom prst="rect">
            <a:avLst/>
          </a:prstGeom>
          <a:noFill/>
          <a:ln w="9525">
            <a:noFill/>
            <a:miter lim="800000"/>
            <a:headEnd/>
            <a:tailEnd/>
          </a:ln>
          <a:effectLst/>
        </p:spPr>
        <p:txBody>
          <a:bodyPr>
            <a:spAutoFit/>
          </a:bodyPr>
          <a:lstStyle/>
          <a:p>
            <a:pPr marL="342900" indent="-342900" algn="ctr">
              <a:lnSpc>
                <a:spcPct val="60000"/>
              </a:lnSpc>
            </a:pPr>
            <a:r>
              <a:rPr lang="en-US" altLang="en-US" sz="1600">
                <a:latin typeface="Times" charset="0"/>
              </a:rPr>
              <a:t>round </a:t>
            </a:r>
          </a:p>
          <a:p>
            <a:pPr marL="342900" indent="-342900" algn="ctr">
              <a:lnSpc>
                <a:spcPct val="70000"/>
              </a:lnSpc>
            </a:pPr>
            <a:r>
              <a:rPr lang="en-US" altLang="en-US" sz="1600">
                <a:latin typeface="Times" charset="0"/>
              </a:rPr>
              <a:t>green</a:t>
            </a:r>
          </a:p>
        </p:txBody>
      </p:sp>
      <p:sp>
        <p:nvSpPr>
          <p:cNvPr id="999469" name="Rectangle 1069"/>
          <p:cNvSpPr>
            <a:spLocks noChangeArrowheads="1"/>
          </p:cNvSpPr>
          <p:nvPr/>
        </p:nvSpPr>
        <p:spPr bwMode="auto">
          <a:xfrm>
            <a:off x="7496175" y="4500564"/>
            <a:ext cx="2133600" cy="412421"/>
          </a:xfrm>
          <a:prstGeom prst="rect">
            <a:avLst/>
          </a:prstGeom>
          <a:noFill/>
          <a:ln w="9525">
            <a:noFill/>
            <a:miter lim="800000"/>
            <a:headEnd/>
            <a:tailEnd/>
          </a:ln>
          <a:effectLst/>
        </p:spPr>
        <p:txBody>
          <a:bodyPr>
            <a:spAutoFit/>
          </a:bodyPr>
          <a:lstStyle/>
          <a:p>
            <a:pPr marL="342900" indent="-342900" algn="ctr">
              <a:lnSpc>
                <a:spcPct val="60000"/>
              </a:lnSpc>
            </a:pPr>
            <a:r>
              <a:rPr lang="en-US" altLang="en-US" sz="1600">
                <a:latin typeface="Times" charset="0"/>
              </a:rPr>
              <a:t>wrinkled</a:t>
            </a:r>
          </a:p>
          <a:p>
            <a:pPr marL="342900" indent="-342900" algn="ctr">
              <a:lnSpc>
                <a:spcPct val="70000"/>
              </a:lnSpc>
            </a:pPr>
            <a:r>
              <a:rPr lang="en-US" altLang="en-US" sz="1600">
                <a:latin typeface="Times" charset="0"/>
              </a:rPr>
              <a:t>yellow</a:t>
            </a:r>
          </a:p>
        </p:txBody>
      </p:sp>
      <p:sp>
        <p:nvSpPr>
          <p:cNvPr id="999470" name="Rectangle 1070"/>
          <p:cNvSpPr>
            <a:spLocks noChangeArrowheads="1"/>
          </p:cNvSpPr>
          <p:nvPr/>
        </p:nvSpPr>
        <p:spPr bwMode="auto">
          <a:xfrm>
            <a:off x="7500938" y="5226051"/>
            <a:ext cx="2133600" cy="412421"/>
          </a:xfrm>
          <a:prstGeom prst="rect">
            <a:avLst/>
          </a:prstGeom>
          <a:noFill/>
          <a:ln w="9525">
            <a:noFill/>
            <a:miter lim="800000"/>
            <a:headEnd/>
            <a:tailEnd/>
          </a:ln>
          <a:effectLst/>
        </p:spPr>
        <p:txBody>
          <a:bodyPr>
            <a:spAutoFit/>
          </a:bodyPr>
          <a:lstStyle/>
          <a:p>
            <a:pPr marL="342900" indent="-342900" algn="ctr">
              <a:lnSpc>
                <a:spcPct val="60000"/>
              </a:lnSpc>
            </a:pPr>
            <a:r>
              <a:rPr lang="en-US" altLang="en-US" sz="1600">
                <a:latin typeface="Times" charset="0"/>
              </a:rPr>
              <a:t>wrinkled</a:t>
            </a:r>
          </a:p>
          <a:p>
            <a:pPr marL="342900" indent="-342900" algn="ctr">
              <a:lnSpc>
                <a:spcPct val="70000"/>
              </a:lnSpc>
            </a:pPr>
            <a:r>
              <a:rPr lang="en-US" altLang="en-US" sz="1600">
                <a:latin typeface="Times" charset="0"/>
              </a:rPr>
              <a:t>green</a:t>
            </a:r>
          </a:p>
        </p:txBody>
      </p:sp>
      <p:pic>
        <p:nvPicPr>
          <p:cNvPr id="999472" name="Picture 1072" descr="Fig"/>
          <p:cNvPicPr>
            <a:picLocks noChangeAspect="1" noChangeArrowheads="1"/>
          </p:cNvPicPr>
          <p:nvPr/>
        </p:nvPicPr>
        <p:blipFill>
          <a:blip r:embed="rId11" cstate="print"/>
          <a:srcRect/>
          <a:stretch>
            <a:fillRect/>
          </a:stretch>
        </p:blipFill>
        <p:spPr bwMode="auto">
          <a:xfrm>
            <a:off x="2514601" y="1524000"/>
            <a:ext cx="4397375" cy="4495800"/>
          </a:xfrm>
          <a:prstGeom prst="rect">
            <a:avLst/>
          </a:prstGeom>
          <a:noFill/>
        </p:spPr>
      </p:pic>
      <p:sp>
        <p:nvSpPr>
          <p:cNvPr id="999473" name="Rectangle 1073"/>
          <p:cNvSpPr>
            <a:spLocks noChangeArrowheads="1"/>
          </p:cNvSpPr>
          <p:nvPr/>
        </p:nvSpPr>
        <p:spPr bwMode="auto">
          <a:xfrm>
            <a:off x="2743200" y="762000"/>
            <a:ext cx="3733800" cy="369332"/>
          </a:xfrm>
          <a:prstGeom prst="rect">
            <a:avLst/>
          </a:prstGeom>
          <a:noFill/>
          <a:ln w="9525">
            <a:noFill/>
            <a:miter lim="800000"/>
            <a:headEnd/>
            <a:tailEnd/>
          </a:ln>
          <a:effectLst/>
        </p:spPr>
        <p:txBody>
          <a:bodyPr>
            <a:spAutoFit/>
          </a:bodyPr>
          <a:lstStyle/>
          <a:p>
            <a:pPr marL="342900" indent="-342900"/>
            <a:r>
              <a:rPr lang="en-US" altLang="en-US" b="1">
                <a:latin typeface="Times" charset="0"/>
              </a:rPr>
              <a:t>Punnett Square of Dihybrid Cross</a:t>
            </a:r>
            <a:endParaRPr lang="en-US" altLang="en-US" b="1" i="1">
              <a:latin typeface="Times" charset="0"/>
            </a:endParaRPr>
          </a:p>
        </p:txBody>
      </p:sp>
      <p:sp>
        <p:nvSpPr>
          <p:cNvPr id="999474" name="Rectangle 1074"/>
          <p:cNvSpPr>
            <a:spLocks noChangeArrowheads="1"/>
          </p:cNvSpPr>
          <p:nvPr/>
        </p:nvSpPr>
        <p:spPr bwMode="auto">
          <a:xfrm>
            <a:off x="3543300" y="1092200"/>
            <a:ext cx="2895600" cy="338554"/>
          </a:xfrm>
          <a:prstGeom prst="rect">
            <a:avLst/>
          </a:prstGeom>
          <a:noFill/>
          <a:ln w="9525">
            <a:noFill/>
            <a:miter lim="800000"/>
            <a:headEnd/>
            <a:tailEnd/>
          </a:ln>
          <a:effectLst/>
        </p:spPr>
        <p:txBody>
          <a:bodyPr>
            <a:spAutoFit/>
          </a:bodyPr>
          <a:lstStyle/>
          <a:p>
            <a:pPr marL="342900" indent="-342900"/>
            <a:r>
              <a:rPr lang="en-US" altLang="en-US" sz="1600" i="1">
                <a:latin typeface="Times" charset="0"/>
              </a:rPr>
              <a:t>Gametes from RrYy parent</a:t>
            </a:r>
          </a:p>
        </p:txBody>
      </p:sp>
      <p:sp>
        <p:nvSpPr>
          <p:cNvPr id="999475" name="Rectangle 1075"/>
          <p:cNvSpPr>
            <a:spLocks noChangeArrowheads="1"/>
          </p:cNvSpPr>
          <p:nvPr/>
        </p:nvSpPr>
        <p:spPr bwMode="auto">
          <a:xfrm>
            <a:off x="2933700"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76" name="Rectangle 1076"/>
          <p:cNvSpPr>
            <a:spLocks noChangeArrowheads="1"/>
          </p:cNvSpPr>
          <p:nvPr/>
        </p:nvSpPr>
        <p:spPr bwMode="auto">
          <a:xfrm>
            <a:off x="4005263" y="1363663"/>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77" name="Rectangle 1077"/>
          <p:cNvSpPr>
            <a:spLocks noChangeArrowheads="1"/>
          </p:cNvSpPr>
          <p:nvPr/>
        </p:nvSpPr>
        <p:spPr bwMode="auto">
          <a:xfrm>
            <a:off x="5081588"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78" name="Rectangle 1078"/>
          <p:cNvSpPr>
            <a:spLocks noChangeArrowheads="1"/>
          </p:cNvSpPr>
          <p:nvPr/>
        </p:nvSpPr>
        <p:spPr bwMode="auto">
          <a:xfrm>
            <a:off x="6181725" y="13716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79" name="Rectangle 1079"/>
          <p:cNvSpPr>
            <a:spLocks noChangeArrowheads="1"/>
          </p:cNvSpPr>
          <p:nvPr/>
        </p:nvSpPr>
        <p:spPr bwMode="auto">
          <a:xfrm rot="-5400000">
            <a:off x="551657" y="3488323"/>
            <a:ext cx="2895600" cy="338554"/>
          </a:xfrm>
          <a:prstGeom prst="rect">
            <a:avLst/>
          </a:prstGeom>
          <a:noFill/>
          <a:ln w="9525">
            <a:noFill/>
            <a:miter lim="800000"/>
            <a:headEnd/>
            <a:tailEnd/>
          </a:ln>
          <a:effectLst/>
        </p:spPr>
        <p:txBody>
          <a:bodyPr>
            <a:spAutoFit/>
          </a:bodyPr>
          <a:lstStyle/>
          <a:p>
            <a:pPr marL="342900" indent="-342900"/>
            <a:r>
              <a:rPr lang="en-US" altLang="en-US" sz="1600" i="1">
                <a:latin typeface="Times" charset="0"/>
              </a:rPr>
              <a:t>Gametes from RrYy parent</a:t>
            </a:r>
          </a:p>
        </p:txBody>
      </p:sp>
      <p:sp>
        <p:nvSpPr>
          <p:cNvPr id="999480" name="Rectangle 1080"/>
          <p:cNvSpPr>
            <a:spLocks noChangeArrowheads="1"/>
          </p:cNvSpPr>
          <p:nvPr/>
        </p:nvSpPr>
        <p:spPr bwMode="auto">
          <a:xfrm>
            <a:off x="2162175" y="202565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81" name="Rectangle 1081"/>
          <p:cNvSpPr>
            <a:spLocks noChangeArrowheads="1"/>
          </p:cNvSpPr>
          <p:nvPr/>
        </p:nvSpPr>
        <p:spPr bwMode="auto">
          <a:xfrm>
            <a:off x="2205038" y="3030538"/>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82" name="Rectangle 1082"/>
          <p:cNvSpPr>
            <a:spLocks noChangeArrowheads="1"/>
          </p:cNvSpPr>
          <p:nvPr/>
        </p:nvSpPr>
        <p:spPr bwMode="auto">
          <a:xfrm>
            <a:off x="2209800" y="4140200"/>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83" name="Rectangle 1083"/>
          <p:cNvSpPr>
            <a:spLocks noChangeArrowheads="1"/>
          </p:cNvSpPr>
          <p:nvPr/>
        </p:nvSpPr>
        <p:spPr bwMode="auto">
          <a:xfrm>
            <a:off x="2209800" y="5159375"/>
            <a:ext cx="457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ry</a:t>
            </a:r>
          </a:p>
        </p:txBody>
      </p:sp>
      <p:sp>
        <p:nvSpPr>
          <p:cNvPr id="999484" name="Rectangle 1084"/>
          <p:cNvSpPr>
            <a:spLocks noChangeArrowheads="1"/>
          </p:cNvSpPr>
          <p:nvPr/>
        </p:nvSpPr>
        <p:spPr bwMode="auto">
          <a:xfrm>
            <a:off x="2557463"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85" name="Rectangle 1085"/>
          <p:cNvSpPr>
            <a:spLocks noChangeArrowheads="1"/>
          </p:cNvSpPr>
          <p:nvPr/>
        </p:nvSpPr>
        <p:spPr bwMode="auto">
          <a:xfrm>
            <a:off x="3609975" y="1643063"/>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86" name="Rectangle 1086"/>
          <p:cNvSpPr>
            <a:spLocks noChangeArrowheads="1"/>
          </p:cNvSpPr>
          <p:nvPr/>
        </p:nvSpPr>
        <p:spPr bwMode="auto">
          <a:xfrm>
            <a:off x="4681538"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87" name="Rectangle 1087"/>
          <p:cNvSpPr>
            <a:spLocks noChangeArrowheads="1"/>
          </p:cNvSpPr>
          <p:nvPr/>
        </p:nvSpPr>
        <p:spPr bwMode="auto">
          <a:xfrm>
            <a:off x="5757863" y="164782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88" name="Rectangle 1088"/>
          <p:cNvSpPr>
            <a:spLocks noChangeArrowheads="1"/>
          </p:cNvSpPr>
          <p:nvPr/>
        </p:nvSpPr>
        <p:spPr bwMode="auto">
          <a:xfrm>
            <a:off x="2547938" y="268763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89" name="Rectangle 1089"/>
          <p:cNvSpPr>
            <a:spLocks noChangeArrowheads="1"/>
          </p:cNvSpPr>
          <p:nvPr/>
        </p:nvSpPr>
        <p:spPr bwMode="auto">
          <a:xfrm>
            <a:off x="3609975" y="26955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0" name="Rectangle 1090"/>
          <p:cNvSpPr>
            <a:spLocks noChangeArrowheads="1"/>
          </p:cNvSpPr>
          <p:nvPr/>
        </p:nvSpPr>
        <p:spPr bwMode="auto">
          <a:xfrm>
            <a:off x="4676775" y="26955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1" name="Rectangle 1091"/>
          <p:cNvSpPr>
            <a:spLocks noChangeArrowheads="1"/>
          </p:cNvSpPr>
          <p:nvPr/>
        </p:nvSpPr>
        <p:spPr bwMode="auto">
          <a:xfrm>
            <a:off x="5743575" y="270033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2" name="Rectangle 1092"/>
          <p:cNvSpPr>
            <a:spLocks noChangeArrowheads="1"/>
          </p:cNvSpPr>
          <p:nvPr/>
        </p:nvSpPr>
        <p:spPr bwMode="auto">
          <a:xfrm>
            <a:off x="2543175"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3" name="Rectangle 1093"/>
          <p:cNvSpPr>
            <a:spLocks noChangeArrowheads="1"/>
          </p:cNvSpPr>
          <p:nvPr/>
        </p:nvSpPr>
        <p:spPr bwMode="auto">
          <a:xfrm>
            <a:off x="3609975"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4" name="Rectangle 1094"/>
          <p:cNvSpPr>
            <a:spLocks noChangeArrowheads="1"/>
          </p:cNvSpPr>
          <p:nvPr/>
        </p:nvSpPr>
        <p:spPr bwMode="auto">
          <a:xfrm>
            <a:off x="4681538" y="374015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5" name="Rectangle 1095"/>
          <p:cNvSpPr>
            <a:spLocks noChangeArrowheads="1"/>
          </p:cNvSpPr>
          <p:nvPr/>
        </p:nvSpPr>
        <p:spPr bwMode="auto">
          <a:xfrm>
            <a:off x="5762625" y="3735388"/>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6" name="Rectangle 1096"/>
          <p:cNvSpPr>
            <a:spLocks noChangeArrowheads="1"/>
          </p:cNvSpPr>
          <p:nvPr/>
        </p:nvSpPr>
        <p:spPr bwMode="auto">
          <a:xfrm>
            <a:off x="2547938" y="47783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7" name="Rectangle 1097"/>
          <p:cNvSpPr>
            <a:spLocks noChangeArrowheads="1"/>
          </p:cNvSpPr>
          <p:nvPr/>
        </p:nvSpPr>
        <p:spPr bwMode="auto">
          <a:xfrm>
            <a:off x="3609975" y="4786313"/>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8" name="Rectangle 1098"/>
          <p:cNvSpPr>
            <a:spLocks noChangeArrowheads="1"/>
          </p:cNvSpPr>
          <p:nvPr/>
        </p:nvSpPr>
        <p:spPr bwMode="auto">
          <a:xfrm>
            <a:off x="4691063" y="4778375"/>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sp>
        <p:nvSpPr>
          <p:cNvPr id="999499" name="Rectangle 1099"/>
          <p:cNvSpPr>
            <a:spLocks noChangeArrowheads="1"/>
          </p:cNvSpPr>
          <p:nvPr/>
        </p:nvSpPr>
        <p:spPr bwMode="auto">
          <a:xfrm>
            <a:off x="5757863" y="4787900"/>
            <a:ext cx="838200" cy="338554"/>
          </a:xfrm>
          <a:prstGeom prst="rect">
            <a:avLst/>
          </a:prstGeom>
          <a:noFill/>
          <a:ln w="9525">
            <a:noFill/>
            <a:miter lim="800000"/>
            <a:headEnd/>
            <a:tailEnd/>
          </a:ln>
          <a:effectLst/>
        </p:spPr>
        <p:txBody>
          <a:bodyPr>
            <a:spAutoFit/>
          </a:bodyPr>
          <a:lstStyle/>
          <a:p>
            <a:pPr marL="342900" indent="-342900"/>
            <a:r>
              <a:rPr lang="en-US" altLang="en-US" sz="1600" b="1" i="1">
                <a:latin typeface="Times" charset="0"/>
              </a:rPr>
              <a:t>rryy</a:t>
            </a:r>
          </a:p>
        </p:txBody>
      </p:sp>
      <p:pic>
        <p:nvPicPr>
          <p:cNvPr id="999501" name="Picture 1101" descr="audio image blue">
            <a:hlinkClick r:id="" action="ppaction://noaction">
              <a:snd r:embed="rId12" name="10-Figure 10-8 Slide 51.WAV"/>
            </a:hlinkClick>
          </p:cNvPr>
          <p:cNvPicPr>
            <a:picLocks noChangeAspect="1" noChangeArrowheads="1"/>
          </p:cNvPicPr>
          <p:nvPr/>
        </p:nvPicPr>
        <p:blipFill>
          <a:blip r:embed="rId13" cstate="print"/>
          <a:srcRect/>
          <a:stretch>
            <a:fillRect/>
          </a:stretch>
        </p:blipFill>
        <p:spPr bwMode="auto">
          <a:xfrm>
            <a:off x="6553201" y="914401"/>
            <a:ext cx="354013" cy="354013"/>
          </a:xfrm>
          <a:prstGeom prst="rect">
            <a:avLst/>
          </a:prstGeom>
          <a:noFill/>
        </p:spPr>
      </p:pic>
      <p:pic>
        <p:nvPicPr>
          <p:cNvPr id="999502" name="Picture 1102" descr="resources">
            <a:hlinkClick r:id="rId14"/>
          </p:cNvPr>
          <p:cNvPicPr>
            <a:picLocks noChangeAspect="1" noChangeArrowheads="1"/>
          </p:cNvPicPr>
          <p:nvPr/>
        </p:nvPicPr>
        <p:blipFill>
          <a:blip r:embed="rId15" cstate="print"/>
          <a:srcRect/>
          <a:stretch>
            <a:fillRect/>
          </a:stretch>
        </p:blipFill>
        <p:spPr bwMode="auto">
          <a:xfrm>
            <a:off x="8458201" y="6267451"/>
            <a:ext cx="1806575" cy="411163"/>
          </a:xfrm>
          <a:prstGeom prst="rect">
            <a:avLst/>
          </a:prstGeom>
          <a:noFill/>
        </p:spPr>
      </p:pic>
      <p:sp>
        <p:nvSpPr>
          <p:cNvPr id="999503" name="Text Box 1103"/>
          <p:cNvSpPr txBox="1">
            <a:spLocks noChangeArrowheads="1"/>
          </p:cNvSpPr>
          <p:nvPr/>
        </p:nvSpPr>
        <p:spPr bwMode="auto">
          <a:xfrm>
            <a:off x="6948488" y="785814"/>
            <a:ext cx="347210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altLang="en-US" sz="3600" b="1">
                <a:solidFill>
                  <a:schemeClr val="tx2"/>
                </a:solidFill>
                <a:latin typeface="Times" charset="0"/>
              </a:rPr>
              <a:t>Dihybrid crosses</a:t>
            </a:r>
          </a:p>
        </p:txBody>
      </p:sp>
    </p:spTree>
    <p:extLst>
      <p:ext uri="{BB962C8B-B14F-4D97-AF65-F5344CB8AC3E}">
        <p14:creationId xmlns:p14="http://schemas.microsoft.com/office/powerpoint/2010/main" val="14914563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99429"/>
                                        </p:tgtEl>
                                        <p:attrNameLst>
                                          <p:attrName>style.visibility</p:attrName>
                                        </p:attrNameLst>
                                      </p:cBhvr>
                                      <p:to>
                                        <p:strVal val="visible"/>
                                      </p:to>
                                    </p:set>
                                    <p:animEffect transition="in" filter="box(out)">
                                      <p:cBhvr>
                                        <p:cTn id="7" dur="500"/>
                                        <p:tgtEl>
                                          <p:spTgt spid="99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5"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endParaRPr lang="en-US" sz="1400" b="1" dirty="0">
              <a:solidFill>
                <a:schemeClr val="hlink"/>
              </a:solidFill>
            </a:endParaRPr>
          </a:p>
        </p:txBody>
      </p:sp>
      <p:pic>
        <p:nvPicPr>
          <p:cNvPr id="892938" name="Picture 10" descr="Sec"/>
          <p:cNvPicPr>
            <a:picLocks noChangeAspect="1" noChangeArrowheads="1"/>
          </p:cNvPicPr>
          <p:nvPr/>
        </p:nvPicPr>
        <p:blipFill>
          <a:blip r:embed="rId2" cstate="print"/>
          <a:srcRect/>
          <a:stretch>
            <a:fillRect/>
          </a:stretch>
        </p:blipFill>
        <p:spPr bwMode="auto">
          <a:xfrm>
            <a:off x="1524000" y="1"/>
            <a:ext cx="1600200" cy="709613"/>
          </a:xfrm>
          <a:prstGeom prst="rect">
            <a:avLst/>
          </a:prstGeom>
          <a:noFill/>
        </p:spPr>
      </p:pic>
      <p:pic>
        <p:nvPicPr>
          <p:cNvPr id="892940" name="Picture 12" descr="RST-10"/>
          <p:cNvPicPr>
            <a:picLocks noChangeAspect="1" noChangeArrowheads="1"/>
          </p:cNvPicPr>
          <p:nvPr/>
        </p:nvPicPr>
        <p:blipFill>
          <a:blip r:embed="rId3" cstate="print"/>
          <a:srcRect/>
          <a:stretch>
            <a:fillRect/>
          </a:stretch>
        </p:blipFill>
        <p:spPr bwMode="auto">
          <a:xfrm>
            <a:off x="2895601" y="-24450"/>
            <a:ext cx="5561013" cy="5739450"/>
          </a:xfrm>
          <a:prstGeom prst="rect">
            <a:avLst/>
          </a:prstGeom>
          <a:noFill/>
        </p:spPr>
      </p:pic>
      <p:sp>
        <p:nvSpPr>
          <p:cNvPr id="5" name="TextBox 4"/>
          <p:cNvSpPr txBox="1"/>
          <p:nvPr/>
        </p:nvSpPr>
        <p:spPr>
          <a:xfrm>
            <a:off x="8382000" y="0"/>
            <a:ext cx="2286000" cy="3539430"/>
          </a:xfrm>
          <a:prstGeom prst="rect">
            <a:avLst/>
          </a:prstGeom>
          <a:noFill/>
        </p:spPr>
        <p:txBody>
          <a:bodyPr wrap="square" rtlCol="0">
            <a:spAutoFit/>
          </a:bodyPr>
          <a:lstStyle/>
          <a:p>
            <a:r>
              <a:rPr lang="en-US" sz="2800" dirty="0"/>
              <a:t>P. </a:t>
            </a:r>
            <a:r>
              <a:rPr lang="en-US" sz="2800" dirty="0" smtClean="0"/>
              <a:t>25NB</a:t>
            </a:r>
            <a:endParaRPr lang="en-US" sz="2800" dirty="0"/>
          </a:p>
          <a:p>
            <a:r>
              <a:rPr lang="en-US" sz="2800" dirty="0"/>
              <a:t>Use ¾ of paper, ¼ to write an AXES paragraph</a:t>
            </a:r>
          </a:p>
          <a:p>
            <a:r>
              <a:rPr lang="en-US" sz="2800" dirty="0"/>
              <a:t>Law of Independent Assortment</a:t>
            </a:r>
          </a:p>
        </p:txBody>
      </p:sp>
      <p:sp>
        <p:nvSpPr>
          <p:cNvPr id="6" name="TextBox 5"/>
          <p:cNvSpPr txBox="1"/>
          <p:nvPr/>
        </p:nvSpPr>
        <p:spPr>
          <a:xfrm>
            <a:off x="1524000" y="685801"/>
            <a:ext cx="1905000" cy="954107"/>
          </a:xfrm>
          <a:prstGeom prst="rect">
            <a:avLst/>
          </a:prstGeom>
          <a:noFill/>
        </p:spPr>
        <p:txBody>
          <a:bodyPr wrap="square" rtlCol="0">
            <a:spAutoFit/>
          </a:bodyPr>
          <a:lstStyle/>
          <a:p>
            <a:r>
              <a:rPr lang="en-US" sz="2800" dirty="0" err="1"/>
              <a:t>Dihybrid</a:t>
            </a:r>
            <a:endParaRPr lang="en-US" sz="2800" dirty="0"/>
          </a:p>
          <a:p>
            <a:r>
              <a:rPr lang="en-US" sz="2800"/>
              <a:t>Cross</a:t>
            </a:r>
            <a:endParaRPr lang="en-US" sz="2800" dirty="0"/>
          </a:p>
        </p:txBody>
      </p:sp>
    </p:spTree>
    <p:extLst>
      <p:ext uri="{BB962C8B-B14F-4D97-AF65-F5344CB8AC3E}">
        <p14:creationId xmlns:p14="http://schemas.microsoft.com/office/powerpoint/2010/main" val="2870639595"/>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313" y="92764"/>
            <a:ext cx="11555896" cy="5572930"/>
          </a:xfrm>
        </p:spPr>
        <p:txBody>
          <a:bodyPr>
            <a:normAutofit fontScale="90000"/>
          </a:bodyPr>
          <a:lstStyle/>
          <a:p>
            <a:r>
              <a:rPr lang="en-US" b="1" dirty="0" smtClean="0"/>
              <a:t>Meiosis – Gamete Formation           </a:t>
            </a:r>
            <a:r>
              <a:rPr lang="en-US" dirty="0" smtClean="0"/>
              <a:t>Activity with beads.</a:t>
            </a:r>
            <a:br>
              <a:rPr lang="en-US" dirty="0" smtClean="0"/>
            </a:br>
            <a:r>
              <a:rPr lang="en-US" dirty="0" smtClean="0"/>
              <a:t>Simulate the process of Meiosis with a partner.</a:t>
            </a:r>
            <a:br>
              <a:rPr lang="en-US" dirty="0" smtClean="0"/>
            </a:br>
            <a:r>
              <a:rPr lang="en-US" dirty="0" smtClean="0"/>
              <a:t>Show us your simulation.</a:t>
            </a:r>
            <a:br>
              <a:rPr lang="en-US" dirty="0" smtClean="0"/>
            </a:br>
            <a:r>
              <a:rPr lang="en-US" dirty="0" smtClean="0"/>
              <a:t>Explain in your notebook page 29           Chapter 10 BB</a:t>
            </a:r>
            <a:br>
              <a:rPr lang="en-US" dirty="0" smtClean="0"/>
            </a:br>
            <a:r>
              <a:rPr lang="en-US" dirty="0" smtClean="0"/>
              <a:t>How does Meiosis add genetic variation to the population?  Use these words: gamete, sex cell, haploid, homologous chromosomes, division, egg or sperm cell.</a:t>
            </a:r>
            <a:br>
              <a:rPr lang="en-US" dirty="0" smtClean="0"/>
            </a:br>
            <a:r>
              <a:rPr lang="en-US" b="1" dirty="0" smtClean="0"/>
              <a:t>DRAW </a:t>
            </a:r>
            <a:r>
              <a:rPr lang="en-US" dirty="0" smtClean="0"/>
              <a:t>your Gametes formed from Meiosis with 2 different colors.</a:t>
            </a:r>
            <a:endParaRPr lang="en-US" dirty="0"/>
          </a:p>
        </p:txBody>
      </p:sp>
      <p:sp>
        <p:nvSpPr>
          <p:cNvPr id="3" name="Content Placeholder 2"/>
          <p:cNvSpPr>
            <a:spLocks noGrp="1"/>
          </p:cNvSpPr>
          <p:nvPr>
            <p:ph idx="1"/>
          </p:nvPr>
        </p:nvSpPr>
        <p:spPr>
          <a:xfrm>
            <a:off x="838200" y="4055165"/>
            <a:ext cx="9803296" cy="2121798"/>
          </a:xfrm>
        </p:spPr>
        <p:txBody>
          <a:bodyPr/>
          <a:lstStyle/>
          <a:p>
            <a:endParaRPr lang="en-US" dirty="0"/>
          </a:p>
          <a:p>
            <a:endParaRPr lang="en-US" dirty="0" smtClean="0"/>
          </a:p>
          <a:p>
            <a:r>
              <a:rPr lang="en-US" dirty="0" smtClean="0"/>
              <a:t>.</a:t>
            </a:r>
          </a:p>
          <a:p>
            <a:r>
              <a:rPr lang="en-US" dirty="0" smtClean="0"/>
              <a:t>Mitosis vs. </a:t>
            </a:r>
            <a:r>
              <a:rPr lang="en-US" dirty="0" smtClean="0">
                <a:hlinkClick r:id="rId2"/>
              </a:rPr>
              <a:t>Meiosis</a:t>
            </a:r>
            <a:r>
              <a:rPr lang="en-US" dirty="0" smtClean="0"/>
              <a:t> video demonstration</a:t>
            </a:r>
            <a:endParaRPr lang="en-US" dirty="0"/>
          </a:p>
        </p:txBody>
      </p:sp>
    </p:spTree>
    <p:extLst>
      <p:ext uri="{BB962C8B-B14F-4D97-AF65-F5344CB8AC3E}">
        <p14:creationId xmlns:p14="http://schemas.microsoft.com/office/powerpoint/2010/main" val="357565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Mitosis</a:t>
            </a:r>
            <a:r>
              <a:rPr lang="en-US" dirty="0" smtClean="0"/>
              <a:t> vs </a:t>
            </a:r>
            <a:r>
              <a:rPr lang="en-US" b="1" dirty="0" smtClean="0"/>
              <a:t>Meiosis P. 27 NB</a:t>
            </a:r>
            <a:endParaRPr lang="en-US" b="1" dirty="0"/>
          </a:p>
        </p:txBody>
      </p:sp>
      <p:sp>
        <p:nvSpPr>
          <p:cNvPr id="3" name="Content Placeholder 2"/>
          <p:cNvSpPr>
            <a:spLocks noGrp="1"/>
          </p:cNvSpPr>
          <p:nvPr>
            <p:ph idx="1"/>
          </p:nvPr>
        </p:nvSpPr>
        <p:spPr>
          <a:xfrm>
            <a:off x="1524000" y="1600201"/>
            <a:ext cx="9144000" cy="4525963"/>
          </a:xfrm>
        </p:spPr>
        <p:txBody>
          <a:bodyPr numCol="2">
            <a:normAutofit/>
          </a:bodyPr>
          <a:lstStyle/>
          <a:p>
            <a:pPr>
              <a:buNone/>
            </a:pPr>
            <a:r>
              <a:rPr lang="en-US" b="1" dirty="0" smtClean="0"/>
              <a:t>Somatic Cell (Body Cell)</a:t>
            </a:r>
          </a:p>
          <a:p>
            <a:r>
              <a:rPr lang="en-US" dirty="0" smtClean="0"/>
              <a:t>2N (Diploid)</a:t>
            </a:r>
          </a:p>
          <a:p>
            <a:r>
              <a:rPr lang="en-US" dirty="0" smtClean="0"/>
              <a:t>46 Chromosomes</a:t>
            </a:r>
          </a:p>
          <a:p>
            <a:r>
              <a:rPr lang="en-US" dirty="0" smtClean="0"/>
              <a:t>1 Division</a:t>
            </a:r>
          </a:p>
          <a:p>
            <a:r>
              <a:rPr lang="en-US" dirty="0" smtClean="0"/>
              <a:t>Produces 2 identical cells, same as the parent cell																	</a:t>
            </a:r>
          </a:p>
          <a:p>
            <a:r>
              <a:rPr lang="en-US" b="1" dirty="0" smtClean="0"/>
              <a:t>Gametes (Sex Cell)</a:t>
            </a:r>
          </a:p>
          <a:p>
            <a:r>
              <a:rPr lang="en-US" dirty="0" smtClean="0"/>
              <a:t>2N -&gt; 1N (Haploid)</a:t>
            </a:r>
          </a:p>
          <a:p>
            <a:r>
              <a:rPr lang="en-US" dirty="0" smtClean="0"/>
              <a:t>23 Chromosomes</a:t>
            </a:r>
          </a:p>
          <a:p>
            <a:r>
              <a:rPr lang="en-US" dirty="0" smtClean="0"/>
              <a:t>2 Divisions</a:t>
            </a:r>
          </a:p>
          <a:p>
            <a:r>
              <a:rPr lang="en-US" dirty="0" smtClean="0"/>
              <a:t>Produces 4 Haploid cells, all different from each other and the parent cells. (Crossing Over)</a:t>
            </a:r>
          </a:p>
          <a:p>
            <a:r>
              <a:rPr lang="en-US" dirty="0" smtClean="0"/>
              <a:t>Increases Genetic Variation</a:t>
            </a:r>
            <a:endParaRPr lang="en-US" dirty="0"/>
          </a:p>
        </p:txBody>
      </p:sp>
    </p:spTree>
    <p:extLst>
      <p:ext uri="{BB962C8B-B14F-4D97-AF65-F5344CB8AC3E}">
        <p14:creationId xmlns:p14="http://schemas.microsoft.com/office/powerpoint/2010/main" val="407654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 y="49173"/>
            <a:ext cx="7696199" cy="1325563"/>
          </a:xfrm>
        </p:spPr>
        <p:txBody>
          <a:bodyPr/>
          <a:lstStyle/>
          <a:p>
            <a:r>
              <a:rPr lang="en-US" dirty="0" smtClean="0"/>
              <a:t>Genetic Variation  P. 37 NB</a:t>
            </a:r>
            <a:br>
              <a:rPr lang="en-US" dirty="0" smtClean="0"/>
            </a:br>
            <a:r>
              <a:rPr lang="en-US" dirty="0" smtClean="0"/>
              <a:t>How and When does it happen?</a:t>
            </a:r>
            <a:endParaRPr lang="en-US" dirty="0"/>
          </a:p>
        </p:txBody>
      </p:sp>
      <p:sp>
        <p:nvSpPr>
          <p:cNvPr id="3" name="Content Placeholder 2"/>
          <p:cNvSpPr>
            <a:spLocks noGrp="1"/>
          </p:cNvSpPr>
          <p:nvPr>
            <p:ph idx="1"/>
          </p:nvPr>
        </p:nvSpPr>
        <p:spPr>
          <a:xfrm>
            <a:off x="0" y="1374736"/>
            <a:ext cx="7137400" cy="2490904"/>
          </a:xfrm>
        </p:spPr>
        <p:txBody>
          <a:bodyPr/>
          <a:lstStyle/>
          <a:p>
            <a:pPr marL="514350" indent="-514350">
              <a:buFont typeface="+mj-lt"/>
              <a:buAutoNum type="arabicPeriod"/>
            </a:pPr>
            <a:r>
              <a:rPr lang="en-US" dirty="0" smtClean="0"/>
              <a:t>Mutations during DNA Replication</a:t>
            </a:r>
          </a:p>
          <a:p>
            <a:pPr marL="514350" indent="-514350">
              <a:buFont typeface="+mj-lt"/>
              <a:buAutoNum type="arabicPeriod"/>
            </a:pPr>
            <a:r>
              <a:rPr lang="en-US" dirty="0" smtClean="0"/>
              <a:t>Crossing Over Meiosis</a:t>
            </a:r>
          </a:p>
          <a:p>
            <a:pPr marL="514350" indent="-514350">
              <a:buFont typeface="+mj-lt"/>
              <a:buAutoNum type="arabicPeriod"/>
            </a:pPr>
            <a:r>
              <a:rPr lang="en-US" dirty="0" smtClean="0"/>
              <a:t>Mutations influenced by the environment</a:t>
            </a:r>
            <a:endParaRPr lang="en-US" dirty="0"/>
          </a:p>
        </p:txBody>
      </p:sp>
      <p:pic>
        <p:nvPicPr>
          <p:cNvPr id="4" name="Picture 3"/>
          <p:cNvPicPr>
            <a:picLocks noChangeAspect="1"/>
          </p:cNvPicPr>
          <p:nvPr/>
        </p:nvPicPr>
        <p:blipFill>
          <a:blip r:embed="rId2"/>
          <a:stretch>
            <a:fillRect/>
          </a:stretch>
        </p:blipFill>
        <p:spPr>
          <a:xfrm>
            <a:off x="4928709" y="2786140"/>
            <a:ext cx="4215027" cy="2159000"/>
          </a:xfrm>
          <a:prstGeom prst="rect">
            <a:avLst/>
          </a:prstGeom>
        </p:spPr>
      </p:pic>
      <p:pic>
        <p:nvPicPr>
          <p:cNvPr id="5" name="Picture 4"/>
          <p:cNvPicPr>
            <a:picLocks noChangeAspect="1"/>
          </p:cNvPicPr>
          <p:nvPr/>
        </p:nvPicPr>
        <p:blipFill>
          <a:blip r:embed="rId3"/>
          <a:stretch>
            <a:fillRect/>
          </a:stretch>
        </p:blipFill>
        <p:spPr>
          <a:xfrm>
            <a:off x="9143736" y="0"/>
            <a:ext cx="3048264" cy="5291787"/>
          </a:xfrm>
          <a:prstGeom prst="rect">
            <a:avLst/>
          </a:prstGeom>
        </p:spPr>
      </p:pic>
      <p:pic>
        <p:nvPicPr>
          <p:cNvPr id="6" name="Picture 5"/>
          <p:cNvPicPr>
            <a:picLocks noChangeAspect="1"/>
          </p:cNvPicPr>
          <p:nvPr/>
        </p:nvPicPr>
        <p:blipFill>
          <a:blip r:embed="rId4"/>
          <a:stretch>
            <a:fillRect/>
          </a:stretch>
        </p:blipFill>
        <p:spPr>
          <a:xfrm>
            <a:off x="63104" y="4160876"/>
            <a:ext cx="4865605" cy="2637740"/>
          </a:xfrm>
          <a:prstGeom prst="rect">
            <a:avLst/>
          </a:prstGeom>
        </p:spPr>
      </p:pic>
    </p:spTree>
    <p:extLst>
      <p:ext uri="{BB962C8B-B14F-4D97-AF65-F5344CB8AC3E}">
        <p14:creationId xmlns:p14="http://schemas.microsoft.com/office/powerpoint/2010/main" val="3193733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22329670"/>
              </p:ext>
            </p:extLst>
          </p:nvPr>
        </p:nvGraphicFramePr>
        <p:xfrm>
          <a:off x="811370" y="719666"/>
          <a:ext cx="10547796" cy="4150360"/>
        </p:xfrm>
        <a:graphic>
          <a:graphicData uri="http://schemas.openxmlformats.org/drawingml/2006/table">
            <a:tbl>
              <a:tblPr firstRow="1" bandRow="1">
                <a:tableStyleId>{5C22544A-7EE6-4342-B048-85BDC9FD1C3A}</a:tableStyleId>
              </a:tblPr>
              <a:tblGrid>
                <a:gridCol w="1173628"/>
                <a:gridCol w="5858236"/>
                <a:gridCol w="3515932"/>
              </a:tblGrid>
              <a:tr h="370840">
                <a:tc>
                  <a:txBody>
                    <a:bodyPr/>
                    <a:lstStyle/>
                    <a:p>
                      <a:r>
                        <a:rPr lang="en-US" dirty="0" smtClean="0"/>
                        <a:t>Date</a:t>
                      </a:r>
                      <a:endParaRPr lang="en-US" dirty="0"/>
                    </a:p>
                  </a:txBody>
                  <a:tcPr/>
                </a:tc>
                <a:tc>
                  <a:txBody>
                    <a:bodyPr/>
                    <a:lstStyle/>
                    <a:p>
                      <a:r>
                        <a:rPr lang="en-US" dirty="0" smtClean="0"/>
                        <a:t>Title/ Topic</a:t>
                      </a:r>
                      <a:endParaRPr lang="en-US" dirty="0"/>
                    </a:p>
                  </a:txBody>
                  <a:tcPr/>
                </a:tc>
                <a:tc>
                  <a:txBody>
                    <a:bodyPr/>
                    <a:lstStyle/>
                    <a:p>
                      <a:r>
                        <a:rPr lang="en-US" dirty="0" smtClean="0"/>
                        <a:t>Page</a:t>
                      </a:r>
                      <a:endParaRPr lang="en-US" dirty="0"/>
                    </a:p>
                  </a:txBody>
                  <a:tcPr/>
                </a:tc>
              </a:tr>
              <a:tr h="370840">
                <a:tc>
                  <a:txBody>
                    <a:bodyPr/>
                    <a:lstStyle/>
                    <a:p>
                      <a:r>
                        <a:rPr lang="en-US" dirty="0" smtClean="0"/>
                        <a:t>10/19</a:t>
                      </a:r>
                      <a:endParaRPr lang="en-US" dirty="0"/>
                    </a:p>
                  </a:txBody>
                  <a:tcPr/>
                </a:tc>
                <a:tc>
                  <a:txBody>
                    <a:bodyPr/>
                    <a:lstStyle/>
                    <a:p>
                      <a:r>
                        <a:rPr lang="en-US" dirty="0" smtClean="0"/>
                        <a:t>WU – Chromosomes CH 10.1</a:t>
                      </a:r>
                      <a:endParaRPr lang="en-US" dirty="0"/>
                    </a:p>
                  </a:txBody>
                  <a:tcPr/>
                </a:tc>
                <a:tc>
                  <a:txBody>
                    <a:bodyPr/>
                    <a:lstStyle/>
                    <a:p>
                      <a:r>
                        <a:rPr lang="en-US" dirty="0" smtClean="0"/>
                        <a:t>8</a:t>
                      </a:r>
                      <a:endParaRPr lang="en-US" dirty="0"/>
                    </a:p>
                  </a:txBody>
                  <a:tcPr/>
                </a:tc>
              </a:tr>
              <a:tr h="370840">
                <a:tc>
                  <a:txBody>
                    <a:bodyPr/>
                    <a:lstStyle/>
                    <a:p>
                      <a:r>
                        <a:rPr lang="en-US" dirty="0" smtClean="0"/>
                        <a:t>10/19</a:t>
                      </a:r>
                      <a:endParaRPr lang="en-US" dirty="0"/>
                    </a:p>
                  </a:txBody>
                  <a:tcPr/>
                </a:tc>
                <a:tc>
                  <a:txBody>
                    <a:bodyPr/>
                    <a:lstStyle/>
                    <a:p>
                      <a:r>
                        <a:rPr lang="en-US" dirty="0" smtClean="0"/>
                        <a:t>Activity:  Human Traits Checklist</a:t>
                      </a:r>
                      <a:endParaRPr lang="en-US" dirty="0"/>
                    </a:p>
                  </a:txBody>
                  <a:tcPr/>
                </a:tc>
                <a:tc>
                  <a:txBody>
                    <a:bodyPr/>
                    <a:lstStyle/>
                    <a:p>
                      <a:r>
                        <a:rPr lang="en-US" dirty="0" smtClean="0"/>
                        <a:t>9</a:t>
                      </a:r>
                      <a:endParaRPr lang="en-US" dirty="0"/>
                    </a:p>
                  </a:txBody>
                  <a:tcPr/>
                </a:tc>
              </a:tr>
              <a:tr h="370840">
                <a:tc>
                  <a:txBody>
                    <a:bodyPr/>
                    <a:lstStyle/>
                    <a:p>
                      <a:r>
                        <a:rPr lang="en-US" dirty="0" smtClean="0"/>
                        <a:t>10/21</a:t>
                      </a:r>
                      <a:endParaRPr lang="en-US" dirty="0"/>
                    </a:p>
                  </a:txBody>
                  <a:tcPr/>
                </a:tc>
                <a:tc>
                  <a:txBody>
                    <a:bodyPr/>
                    <a:lstStyle/>
                    <a:p>
                      <a:r>
                        <a:rPr lang="en-US" dirty="0" smtClean="0"/>
                        <a:t>WU – Mendel’s Two</a:t>
                      </a:r>
                      <a:r>
                        <a:rPr lang="en-US" baseline="0" dirty="0" smtClean="0"/>
                        <a:t> Laws CH 10.1</a:t>
                      </a:r>
                      <a:endParaRPr lang="en-US" dirty="0"/>
                    </a:p>
                  </a:txBody>
                  <a:tcPr/>
                </a:tc>
                <a:tc>
                  <a:txBody>
                    <a:bodyPr/>
                    <a:lstStyle/>
                    <a:p>
                      <a:r>
                        <a:rPr lang="en-US" dirty="0" smtClean="0"/>
                        <a:t>10</a:t>
                      </a:r>
                      <a:endParaRPr lang="en-US" dirty="0"/>
                    </a:p>
                  </a:txBody>
                  <a:tcPr/>
                </a:tc>
              </a:tr>
              <a:tr h="370840">
                <a:tc>
                  <a:txBody>
                    <a:bodyPr/>
                    <a:lstStyle/>
                    <a:p>
                      <a:r>
                        <a:rPr lang="en-US" dirty="0" smtClean="0"/>
                        <a:t>10/20</a:t>
                      </a:r>
                      <a:endParaRPr lang="en-US" dirty="0"/>
                    </a:p>
                  </a:txBody>
                  <a:tcPr/>
                </a:tc>
                <a:tc>
                  <a:txBody>
                    <a:bodyPr/>
                    <a:lstStyle/>
                    <a:p>
                      <a:r>
                        <a:rPr lang="en-US" dirty="0" smtClean="0"/>
                        <a:t>HW – 1 page</a:t>
                      </a:r>
                      <a:r>
                        <a:rPr lang="en-US" baseline="0" dirty="0" smtClean="0"/>
                        <a:t> Notes CH 10</a:t>
                      </a:r>
                      <a:endParaRPr lang="en-US" dirty="0" smtClean="0"/>
                    </a:p>
                    <a:p>
                      <a:r>
                        <a:rPr lang="en-US" dirty="0" smtClean="0"/>
                        <a:t>Notes:</a:t>
                      </a:r>
                      <a:r>
                        <a:rPr lang="en-US" baseline="0" dirty="0" smtClean="0"/>
                        <a:t> GATTACA</a:t>
                      </a:r>
                      <a:endParaRPr lang="en-US" dirty="0"/>
                    </a:p>
                  </a:txBody>
                  <a:tcPr/>
                </a:tc>
                <a:tc>
                  <a:txBody>
                    <a:bodyPr/>
                    <a:lstStyle/>
                    <a:p>
                      <a:r>
                        <a:rPr lang="en-US" dirty="0" smtClean="0"/>
                        <a:t>11</a:t>
                      </a:r>
                      <a:endParaRPr lang="en-US" dirty="0"/>
                    </a:p>
                  </a:txBody>
                  <a:tcPr/>
                </a:tc>
              </a:tr>
              <a:tr h="370840">
                <a:tc>
                  <a:txBody>
                    <a:bodyPr/>
                    <a:lstStyle/>
                    <a:p>
                      <a:r>
                        <a:rPr lang="en-US" dirty="0" smtClean="0"/>
                        <a:t>10/22</a:t>
                      </a:r>
                      <a:endParaRPr lang="en-US" dirty="0"/>
                    </a:p>
                  </a:txBody>
                  <a:tcPr/>
                </a:tc>
                <a:tc>
                  <a:txBody>
                    <a:bodyPr/>
                    <a:lstStyle/>
                    <a:p>
                      <a:r>
                        <a:rPr lang="en-US" dirty="0" smtClean="0"/>
                        <a:t>WU – Meiosis CH 10.2</a:t>
                      </a:r>
                      <a:endParaRPr lang="en-US" dirty="0"/>
                    </a:p>
                  </a:txBody>
                  <a:tcPr/>
                </a:tc>
                <a:tc>
                  <a:txBody>
                    <a:bodyPr/>
                    <a:lstStyle/>
                    <a:p>
                      <a:r>
                        <a:rPr lang="en-US" dirty="0" smtClean="0"/>
                        <a:t>12</a:t>
                      </a:r>
                      <a:endParaRPr lang="en-US" dirty="0"/>
                    </a:p>
                  </a:txBody>
                  <a:tcPr/>
                </a:tc>
              </a:tr>
              <a:tr h="370840">
                <a:tc>
                  <a:txBody>
                    <a:bodyPr/>
                    <a:lstStyle/>
                    <a:p>
                      <a:r>
                        <a:rPr lang="en-US" dirty="0" smtClean="0"/>
                        <a:t>10/22</a:t>
                      </a:r>
                      <a:endParaRPr lang="en-US" dirty="0"/>
                    </a:p>
                  </a:txBody>
                  <a:tcPr/>
                </a:tc>
                <a:tc>
                  <a:txBody>
                    <a:bodyPr/>
                    <a:lstStyle/>
                    <a:p>
                      <a:r>
                        <a:rPr lang="en-US" dirty="0" smtClean="0"/>
                        <a:t>Karyotyping &amp; Punnett Square Practice</a:t>
                      </a:r>
                      <a:endParaRPr lang="en-US" dirty="0"/>
                    </a:p>
                  </a:txBody>
                  <a:tcPr/>
                </a:tc>
                <a:tc>
                  <a:txBody>
                    <a:bodyPr/>
                    <a:lstStyle/>
                    <a:p>
                      <a:r>
                        <a:rPr lang="en-US" dirty="0" smtClean="0"/>
                        <a:t>13</a:t>
                      </a:r>
                      <a:endParaRPr lang="en-US" dirty="0"/>
                    </a:p>
                  </a:txBody>
                  <a:tcPr/>
                </a:tc>
              </a:tr>
              <a:tr h="370840">
                <a:tc>
                  <a:txBody>
                    <a:bodyPr/>
                    <a:lstStyle/>
                    <a:p>
                      <a:r>
                        <a:rPr lang="en-US" dirty="0" smtClean="0"/>
                        <a:t>10/23</a:t>
                      </a:r>
                      <a:endParaRPr lang="en-US" dirty="0"/>
                    </a:p>
                  </a:txBody>
                  <a:tcPr/>
                </a:tc>
                <a:tc>
                  <a:txBody>
                    <a:bodyPr/>
                    <a:lstStyle/>
                    <a:p>
                      <a:r>
                        <a:rPr lang="en-US" dirty="0" smtClean="0"/>
                        <a:t>WU – Genetic Inheritance</a:t>
                      </a:r>
                      <a:r>
                        <a:rPr lang="en-US" baseline="0" dirty="0" smtClean="0"/>
                        <a:t> CH 10.1 – 10.2</a:t>
                      </a:r>
                      <a:endParaRPr lang="en-US" dirty="0"/>
                    </a:p>
                  </a:txBody>
                  <a:tcPr/>
                </a:tc>
                <a:tc>
                  <a:txBody>
                    <a:bodyPr/>
                    <a:lstStyle/>
                    <a:p>
                      <a:r>
                        <a:rPr lang="en-US" dirty="0" smtClean="0"/>
                        <a:t>14</a:t>
                      </a:r>
                      <a:endParaRPr lang="en-US" dirty="0"/>
                    </a:p>
                  </a:txBody>
                  <a:tcPr/>
                </a:tc>
              </a:tr>
              <a:tr h="370840">
                <a:tc>
                  <a:txBody>
                    <a:bodyPr/>
                    <a:lstStyle/>
                    <a:p>
                      <a:r>
                        <a:rPr lang="en-US" b="1" dirty="0" smtClean="0"/>
                        <a:t>10/22</a:t>
                      </a:r>
                    </a:p>
                    <a:p>
                      <a:r>
                        <a:rPr lang="en-US" b="1" dirty="0" smtClean="0"/>
                        <a:t>QUIZ</a:t>
                      </a:r>
                      <a:endParaRPr lang="en-US" b="1" dirty="0"/>
                    </a:p>
                  </a:txBody>
                  <a:tcPr/>
                </a:tc>
                <a:tc>
                  <a:txBody>
                    <a:bodyPr/>
                    <a:lstStyle/>
                    <a:p>
                      <a:r>
                        <a:rPr lang="en-US" b="1" dirty="0" smtClean="0"/>
                        <a:t>Concept Map: Mendel &amp; Meiosis w/ summary</a:t>
                      </a:r>
                    </a:p>
                    <a:p>
                      <a:r>
                        <a:rPr lang="en-US" b="1" dirty="0" smtClean="0"/>
                        <a:t>Meiosis Paragraph from Meiosis Bead</a:t>
                      </a:r>
                      <a:r>
                        <a:rPr lang="en-US" b="1" baseline="0" dirty="0" smtClean="0"/>
                        <a:t> </a:t>
                      </a:r>
                      <a:r>
                        <a:rPr lang="en-US" b="1" dirty="0" smtClean="0"/>
                        <a:t>Activity</a:t>
                      </a:r>
                    </a:p>
                    <a:p>
                      <a:endParaRPr lang="en-US" b="1" dirty="0"/>
                    </a:p>
                  </a:txBody>
                  <a:tcPr/>
                </a:tc>
                <a:tc>
                  <a:txBody>
                    <a:bodyPr/>
                    <a:lstStyle/>
                    <a:p>
                      <a:pPr marL="342900" indent="-342900">
                        <a:buAutoNum type="arabicPlain" startAt="15"/>
                      </a:pPr>
                      <a:r>
                        <a:rPr lang="en-US" b="1" dirty="0" smtClean="0"/>
                        <a:t>Notebook Check P. 8 – 15</a:t>
                      </a:r>
                    </a:p>
                    <a:p>
                      <a:pPr marL="0" indent="0">
                        <a:buNone/>
                      </a:pPr>
                      <a:r>
                        <a:rPr lang="en-US" b="1" dirty="0" smtClean="0"/>
                        <a:t>(</a:t>
                      </a:r>
                      <a:r>
                        <a:rPr lang="en-US" b="1" smtClean="0"/>
                        <a:t>40 points)</a:t>
                      </a:r>
                      <a:endParaRPr lang="en-US" b="1" dirty="0"/>
                    </a:p>
                  </a:txBody>
                  <a:tcPr/>
                </a:tc>
              </a:tr>
            </a:tbl>
          </a:graphicData>
        </a:graphic>
      </p:graphicFrame>
    </p:spTree>
    <p:extLst>
      <p:ext uri="{BB962C8B-B14F-4D97-AF65-F5344CB8AC3E}">
        <p14:creationId xmlns:p14="http://schemas.microsoft.com/office/powerpoint/2010/main" val="342511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981200" y="404813"/>
            <a:ext cx="8229600" cy="5721350"/>
          </a:xfrm>
        </p:spPr>
        <p:txBody>
          <a:bodyPr/>
          <a:lstStyle/>
          <a:p>
            <a:pPr eaLnBrk="1" hangingPunct="1"/>
            <a:r>
              <a:rPr lang="en-US" sz="2400" dirty="0"/>
              <a:t>*Homologous chromosomes: there are two copies of each chromosome; same size, same shape, same genes</a:t>
            </a:r>
          </a:p>
          <a:p>
            <a:pPr eaLnBrk="1" hangingPunct="1"/>
            <a:r>
              <a:rPr lang="en-US" sz="2400" dirty="0"/>
              <a:t>Each pair is known as homologous chromosomes p. 73NB</a:t>
            </a:r>
          </a:p>
          <a:p>
            <a:pPr eaLnBrk="1" hangingPunct="1"/>
            <a:endParaRPr lang="en-US" sz="2000" dirty="0"/>
          </a:p>
          <a:p>
            <a:pPr eaLnBrk="1" hangingPunct="1"/>
            <a:endParaRPr lang="en-US" sz="2000" dirty="0"/>
          </a:p>
        </p:txBody>
      </p:sp>
      <p:pic>
        <p:nvPicPr>
          <p:cNvPr id="7172" name="Picture 5"/>
          <p:cNvPicPr>
            <a:picLocks noChangeAspect="1" noChangeArrowheads="1"/>
          </p:cNvPicPr>
          <p:nvPr/>
        </p:nvPicPr>
        <p:blipFill>
          <a:blip r:embed="rId2" cstate="print"/>
          <a:srcRect/>
          <a:stretch>
            <a:fillRect/>
          </a:stretch>
        </p:blipFill>
        <p:spPr bwMode="auto">
          <a:xfrm>
            <a:off x="3657600" y="1676401"/>
            <a:ext cx="4521200" cy="4454525"/>
          </a:xfrm>
          <a:prstGeom prst="rect">
            <a:avLst/>
          </a:prstGeom>
          <a:noFill/>
          <a:ln w="9525">
            <a:noFill/>
            <a:miter lim="800000"/>
            <a:headEnd/>
            <a:tailEnd/>
          </a:ln>
        </p:spPr>
      </p:pic>
    </p:spTree>
    <p:extLst>
      <p:ext uri="{BB962C8B-B14F-4D97-AF65-F5344CB8AC3E}">
        <p14:creationId xmlns:p14="http://schemas.microsoft.com/office/powerpoint/2010/main" val="2518115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hlinkClick r:id="rId2"/>
              </a:rPr>
              <a:t>Genetic Inheritance</a:t>
            </a:r>
            <a:r>
              <a:rPr lang="en-US" dirty="0" smtClean="0"/>
              <a:t/>
            </a:r>
            <a:br>
              <a:rPr lang="en-US" dirty="0" smtClean="0"/>
            </a:br>
            <a:r>
              <a:rPr lang="en-US" dirty="0" smtClean="0"/>
              <a:t>Why are there different Blood Types?</a:t>
            </a:r>
            <a:endParaRPr lang="en-US" dirty="0"/>
          </a:p>
        </p:txBody>
      </p:sp>
      <p:sp>
        <p:nvSpPr>
          <p:cNvPr id="3" name="Subtitle 2"/>
          <p:cNvSpPr>
            <a:spLocks noGrp="1"/>
          </p:cNvSpPr>
          <p:nvPr>
            <p:ph type="subTitle" idx="1"/>
          </p:nvPr>
        </p:nvSpPr>
        <p:spPr/>
        <p:txBody>
          <a:bodyPr/>
          <a:lstStyle/>
          <a:p>
            <a:r>
              <a:rPr lang="en-US" dirty="0" smtClean="0"/>
              <a:t> Week 12</a:t>
            </a:r>
            <a:endParaRPr lang="en-US" dirty="0"/>
          </a:p>
        </p:txBody>
      </p:sp>
    </p:spTree>
    <p:extLst>
      <p:ext uri="{BB962C8B-B14F-4D97-AF65-F5344CB8AC3E}">
        <p14:creationId xmlns:p14="http://schemas.microsoft.com/office/powerpoint/2010/main" val="3926764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r>
              <a:rPr lang="en-US" sz="3200" dirty="0"/>
              <a:t>3/24 Modes of Inheritance: Multiple Allelic CH 12</a:t>
            </a:r>
            <a:br>
              <a:rPr lang="en-US" sz="3200" dirty="0"/>
            </a:br>
            <a:r>
              <a:rPr lang="en-US" sz="3200" dirty="0"/>
              <a:t>Obj. TSW learn how different traits are inherited in the body. P. 86NB</a:t>
            </a:r>
          </a:p>
        </p:txBody>
      </p:sp>
      <p:sp>
        <p:nvSpPr>
          <p:cNvPr id="3" name="Content Placeholder 2"/>
          <p:cNvSpPr>
            <a:spLocks noGrp="1"/>
          </p:cNvSpPr>
          <p:nvPr>
            <p:ph idx="1"/>
          </p:nvPr>
        </p:nvSpPr>
        <p:spPr>
          <a:xfrm>
            <a:off x="5715000" y="1600201"/>
            <a:ext cx="4953000" cy="4525963"/>
          </a:xfrm>
        </p:spPr>
        <p:txBody>
          <a:bodyPr>
            <a:normAutofit/>
          </a:bodyPr>
          <a:lstStyle/>
          <a:p>
            <a:pPr marL="514350" indent="-514350">
              <a:buFont typeface="+mj-lt"/>
              <a:buAutoNum type="arabicPeriod"/>
            </a:pPr>
            <a:r>
              <a:rPr lang="en-US" dirty="0" smtClean="0"/>
              <a:t>What are the 6 genotypes for blood?</a:t>
            </a:r>
          </a:p>
          <a:p>
            <a:pPr marL="514350" indent="-514350">
              <a:buFont typeface="+mj-lt"/>
              <a:buAutoNum type="arabicPeriod"/>
            </a:pPr>
            <a:r>
              <a:rPr lang="en-US" dirty="0" smtClean="0"/>
              <a:t>What are the 4 phenotypes for blood?</a:t>
            </a:r>
          </a:p>
          <a:p>
            <a:pPr marL="514350" indent="-514350">
              <a:buFont typeface="+mj-lt"/>
              <a:buAutoNum type="arabicPeriod"/>
            </a:pPr>
            <a:r>
              <a:rPr lang="en-US" dirty="0" smtClean="0"/>
              <a:t>Do a </a:t>
            </a:r>
            <a:r>
              <a:rPr lang="en-US" dirty="0" err="1" smtClean="0"/>
              <a:t>punnett</a:t>
            </a:r>
            <a:r>
              <a:rPr lang="en-US" dirty="0" smtClean="0"/>
              <a:t> square cross between two heterozygotes for A Blood and B blood.</a:t>
            </a:r>
          </a:p>
          <a:p>
            <a:pPr marL="0" indent="0">
              <a:buNone/>
            </a:pPr>
            <a:r>
              <a:rPr lang="en-US" dirty="0" smtClean="0">
                <a:hlinkClick r:id="rId2"/>
              </a:rPr>
              <a:t>Blood Typing Game</a:t>
            </a:r>
            <a:endParaRPr lang="en-US" dirty="0"/>
          </a:p>
        </p:txBody>
      </p:sp>
      <p:pic>
        <p:nvPicPr>
          <p:cNvPr id="5" name="Picture 12" descr="ABO BloodGroup-SurfacePro-A"/>
          <p:cNvPicPr>
            <a:picLocks noChangeAspect="1" noChangeArrowheads="1"/>
          </p:cNvPicPr>
          <p:nvPr/>
        </p:nvPicPr>
        <p:blipFill>
          <a:blip r:embed="rId3" cstate="print"/>
          <a:srcRect/>
          <a:stretch>
            <a:fillRect/>
          </a:stretch>
        </p:blipFill>
        <p:spPr bwMode="auto">
          <a:xfrm>
            <a:off x="1524000" y="990600"/>
            <a:ext cx="1981200" cy="2017890"/>
          </a:xfrm>
          <a:prstGeom prst="rect">
            <a:avLst/>
          </a:prstGeom>
          <a:noFill/>
        </p:spPr>
      </p:pic>
      <p:pic>
        <p:nvPicPr>
          <p:cNvPr id="6" name="Picture 12" descr="ABO BloodGroup-SurfacePro-B"/>
          <p:cNvPicPr>
            <a:picLocks noChangeAspect="1" noChangeArrowheads="1"/>
          </p:cNvPicPr>
          <p:nvPr/>
        </p:nvPicPr>
        <p:blipFill>
          <a:blip r:embed="rId4" cstate="print"/>
          <a:srcRect/>
          <a:stretch>
            <a:fillRect/>
          </a:stretch>
        </p:blipFill>
        <p:spPr bwMode="auto">
          <a:xfrm>
            <a:off x="3429000" y="1905000"/>
            <a:ext cx="2209800" cy="2132110"/>
          </a:xfrm>
          <a:prstGeom prst="rect">
            <a:avLst/>
          </a:prstGeom>
          <a:noFill/>
        </p:spPr>
      </p:pic>
      <p:pic>
        <p:nvPicPr>
          <p:cNvPr id="7" name="Picture 6" descr="ABO Blood Grp-SurfaceProB-B"/>
          <p:cNvPicPr>
            <a:picLocks noChangeAspect="1" noChangeArrowheads="1"/>
          </p:cNvPicPr>
          <p:nvPr/>
        </p:nvPicPr>
        <p:blipFill>
          <a:blip r:embed="rId5" cstate="print"/>
          <a:srcRect/>
          <a:stretch>
            <a:fillRect/>
          </a:stretch>
        </p:blipFill>
        <p:spPr bwMode="auto">
          <a:xfrm>
            <a:off x="1524001" y="3810000"/>
            <a:ext cx="2351315" cy="2057400"/>
          </a:xfrm>
          <a:prstGeom prst="rect">
            <a:avLst/>
          </a:prstGeom>
          <a:noFill/>
        </p:spPr>
      </p:pic>
      <p:pic>
        <p:nvPicPr>
          <p:cNvPr id="8" name="Picture 21" descr="ABO Blood Group-no Surface"/>
          <p:cNvPicPr>
            <a:picLocks noChangeAspect="1" noChangeArrowheads="1"/>
          </p:cNvPicPr>
          <p:nvPr/>
        </p:nvPicPr>
        <p:blipFill>
          <a:blip r:embed="rId6" cstate="print"/>
          <a:srcRect/>
          <a:stretch>
            <a:fillRect/>
          </a:stretch>
        </p:blipFill>
        <p:spPr bwMode="auto">
          <a:xfrm>
            <a:off x="3810000" y="4724400"/>
            <a:ext cx="1828800" cy="1828800"/>
          </a:xfrm>
          <a:prstGeom prst="rect">
            <a:avLst/>
          </a:prstGeom>
          <a:noFill/>
        </p:spPr>
      </p:pic>
    </p:spTree>
    <p:extLst>
      <p:ext uri="{BB962C8B-B14F-4D97-AF65-F5344CB8AC3E}">
        <p14:creationId xmlns:p14="http://schemas.microsoft.com/office/powerpoint/2010/main" val="3182050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 Section 12.3 Summary – pages 323 - 329</a:t>
            </a:r>
          </a:p>
        </p:txBody>
      </p:sp>
      <p:sp>
        <p:nvSpPr>
          <p:cNvPr id="962564" name="Rectangle 4"/>
          <p:cNvSpPr>
            <a:spLocks noChangeArrowheads="1"/>
          </p:cNvSpPr>
          <p:nvPr/>
        </p:nvSpPr>
        <p:spPr bwMode="auto">
          <a:xfrm>
            <a:off x="1981200" y="1031875"/>
            <a:ext cx="7924800" cy="579438"/>
          </a:xfrm>
          <a:prstGeom prst="rect">
            <a:avLst/>
          </a:prstGeom>
          <a:noFill/>
          <a:ln w="9525">
            <a:noFill/>
            <a:miter lim="800000"/>
            <a:headEnd/>
            <a:tailEnd/>
          </a:ln>
          <a:effectLst/>
        </p:spPr>
        <p:txBody>
          <a:bodyPr anchor="ctr"/>
          <a:lstStyle/>
          <a:p>
            <a:r>
              <a:rPr lang="en-US" altLang="en-US" sz="3600" b="1" dirty="0">
                <a:solidFill>
                  <a:schemeClr val="tx2"/>
                </a:solidFill>
                <a:latin typeface="Times" pitchFamily="18" charset="0"/>
              </a:rPr>
              <a:t>Multiple Alleles Govern Blood Type</a:t>
            </a:r>
          </a:p>
          <a:p>
            <a:r>
              <a:rPr lang="en-US" altLang="en-US" sz="3600" b="1" dirty="0">
                <a:solidFill>
                  <a:schemeClr val="tx2"/>
                </a:solidFill>
                <a:latin typeface="Times" pitchFamily="18" charset="0"/>
              </a:rPr>
              <a:t>Answers #1 &amp; 2</a:t>
            </a:r>
            <a:endParaRPr lang="en-US" altLang="en-US" sz="4000" b="1" dirty="0">
              <a:solidFill>
                <a:srgbClr val="FFFF00"/>
              </a:solidFill>
              <a:latin typeface="Times" pitchFamily="18" charset="0"/>
            </a:endParaRPr>
          </a:p>
        </p:txBody>
      </p:sp>
      <p:pic>
        <p:nvPicPr>
          <p:cNvPr id="96256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6256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2567"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2568"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2569"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2570"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2571"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62573" name="Picture 13"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62574" name="Picture 14"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pic>
        <p:nvPicPr>
          <p:cNvPr id="962575" name="Picture 15" descr="Table"/>
          <p:cNvPicPr>
            <a:picLocks noChangeAspect="1" noChangeArrowheads="1"/>
          </p:cNvPicPr>
          <p:nvPr/>
        </p:nvPicPr>
        <p:blipFill>
          <a:blip r:embed="rId13" cstate="print"/>
          <a:srcRect/>
          <a:stretch>
            <a:fillRect/>
          </a:stretch>
        </p:blipFill>
        <p:spPr bwMode="auto">
          <a:xfrm>
            <a:off x="2133600" y="1905000"/>
            <a:ext cx="7416800" cy="3754438"/>
          </a:xfrm>
          <a:prstGeom prst="rect">
            <a:avLst/>
          </a:prstGeom>
          <a:noFill/>
        </p:spPr>
      </p:pic>
      <p:sp>
        <p:nvSpPr>
          <p:cNvPr id="962576" name="Text Box 16"/>
          <p:cNvSpPr txBox="1">
            <a:spLocks noChangeArrowheads="1"/>
          </p:cNvSpPr>
          <p:nvPr/>
        </p:nvSpPr>
        <p:spPr bwMode="auto">
          <a:xfrm>
            <a:off x="2727326" y="2289176"/>
            <a:ext cx="3748719" cy="584775"/>
          </a:xfrm>
          <a:prstGeom prst="rect">
            <a:avLst/>
          </a:prstGeom>
          <a:noFill/>
          <a:ln w="9525">
            <a:noFill/>
            <a:miter lim="800000"/>
            <a:headEnd/>
            <a:tailEnd/>
          </a:ln>
          <a:effectLst/>
        </p:spPr>
        <p:txBody>
          <a:bodyPr wrap="none">
            <a:spAutoFit/>
          </a:bodyPr>
          <a:lstStyle/>
          <a:p>
            <a:r>
              <a:rPr lang="en-US" altLang="en-US" sz="3200" b="1" dirty="0">
                <a:latin typeface="Times" pitchFamily="18" charset="0"/>
              </a:rPr>
              <a:t>Human Blood Types</a:t>
            </a:r>
          </a:p>
        </p:txBody>
      </p:sp>
      <p:sp>
        <p:nvSpPr>
          <p:cNvPr id="962577" name="Text Box 17"/>
          <p:cNvSpPr txBox="1">
            <a:spLocks noChangeArrowheads="1"/>
          </p:cNvSpPr>
          <p:nvPr/>
        </p:nvSpPr>
        <p:spPr bwMode="auto">
          <a:xfrm>
            <a:off x="2579688" y="3429001"/>
            <a:ext cx="1377300"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A</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A</a:t>
            </a:r>
            <a:r>
              <a:rPr lang="en-US" altLang="en-US" i="1" dirty="0">
                <a:solidFill>
                  <a:srgbClr val="FF0000"/>
                </a:solidFill>
              </a:rPr>
              <a:t> or </a:t>
            </a:r>
            <a:r>
              <a:rPr lang="en-US" altLang="en-US" sz="3200" i="1" dirty="0" err="1">
                <a:solidFill>
                  <a:srgbClr val="FF0000"/>
                </a:solidFill>
              </a:rPr>
              <a:t>l</a:t>
            </a:r>
            <a:r>
              <a:rPr lang="en-US" altLang="en-US" sz="3200" i="1" baseline="30000" dirty="0" err="1">
                <a:solidFill>
                  <a:srgbClr val="FF0000"/>
                </a:solidFill>
              </a:rPr>
              <a:t>A</a:t>
            </a:r>
            <a:r>
              <a:rPr lang="en-US" altLang="en-US" sz="3200" i="1" dirty="0" err="1">
                <a:solidFill>
                  <a:srgbClr val="FF0000"/>
                </a:solidFill>
              </a:rPr>
              <a:t>i</a:t>
            </a:r>
            <a:endParaRPr lang="en-US" altLang="en-US" sz="3200" i="1" dirty="0">
              <a:solidFill>
                <a:srgbClr val="FF0000"/>
              </a:solidFill>
            </a:endParaRPr>
          </a:p>
        </p:txBody>
      </p:sp>
      <p:sp>
        <p:nvSpPr>
          <p:cNvPr id="962578" name="Text Box 18"/>
          <p:cNvSpPr txBox="1">
            <a:spLocks noChangeArrowheads="1"/>
          </p:cNvSpPr>
          <p:nvPr/>
        </p:nvSpPr>
        <p:spPr bwMode="auto">
          <a:xfrm>
            <a:off x="2576513" y="3886201"/>
            <a:ext cx="1348446"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B</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B</a:t>
            </a:r>
            <a:r>
              <a:rPr lang="en-US" altLang="en-US" i="1" dirty="0">
                <a:solidFill>
                  <a:srgbClr val="FF0000"/>
                </a:solidFill>
              </a:rPr>
              <a:t> or </a:t>
            </a:r>
            <a:r>
              <a:rPr lang="en-US" altLang="en-US" sz="3200" i="1" dirty="0" err="1">
                <a:solidFill>
                  <a:srgbClr val="FF0000"/>
                </a:solidFill>
              </a:rPr>
              <a:t>l</a:t>
            </a:r>
            <a:r>
              <a:rPr lang="en-US" altLang="en-US" sz="3200" i="1" baseline="30000" dirty="0" err="1">
                <a:solidFill>
                  <a:srgbClr val="FF0000"/>
                </a:solidFill>
              </a:rPr>
              <a:t>B</a:t>
            </a:r>
            <a:r>
              <a:rPr lang="en-US" altLang="en-US" sz="3200" i="1" dirty="0" err="1">
                <a:solidFill>
                  <a:srgbClr val="FF0000"/>
                </a:solidFill>
              </a:rPr>
              <a:t>i</a:t>
            </a:r>
            <a:endParaRPr lang="en-US" altLang="en-US" sz="3200" i="1" dirty="0">
              <a:solidFill>
                <a:srgbClr val="FF0000"/>
              </a:solidFill>
            </a:endParaRPr>
          </a:p>
        </p:txBody>
      </p:sp>
      <p:sp>
        <p:nvSpPr>
          <p:cNvPr id="962579" name="Text Box 19"/>
          <p:cNvSpPr txBox="1">
            <a:spLocks noChangeArrowheads="1"/>
          </p:cNvSpPr>
          <p:nvPr/>
        </p:nvSpPr>
        <p:spPr bwMode="auto">
          <a:xfrm>
            <a:off x="2568576" y="4333876"/>
            <a:ext cx="716863"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A</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B</a:t>
            </a:r>
            <a:endParaRPr lang="en-US" altLang="en-US" sz="3200" i="1" dirty="0">
              <a:solidFill>
                <a:srgbClr val="FF0000"/>
              </a:solidFill>
            </a:endParaRPr>
          </a:p>
        </p:txBody>
      </p:sp>
      <p:sp>
        <p:nvSpPr>
          <p:cNvPr id="962580" name="Text Box 20"/>
          <p:cNvSpPr txBox="1">
            <a:spLocks noChangeArrowheads="1"/>
          </p:cNvSpPr>
          <p:nvPr/>
        </p:nvSpPr>
        <p:spPr bwMode="auto">
          <a:xfrm>
            <a:off x="2578100" y="4879976"/>
            <a:ext cx="373820" cy="584775"/>
          </a:xfrm>
          <a:prstGeom prst="rect">
            <a:avLst/>
          </a:prstGeom>
          <a:noFill/>
          <a:ln w="9525">
            <a:noFill/>
            <a:miter lim="800000"/>
            <a:headEnd/>
            <a:tailEnd/>
          </a:ln>
          <a:effectLst/>
        </p:spPr>
        <p:txBody>
          <a:bodyPr wrap="none">
            <a:spAutoFit/>
          </a:bodyPr>
          <a:lstStyle/>
          <a:p>
            <a:r>
              <a:rPr lang="en-US" altLang="en-US" sz="3200" i="1" dirty="0">
                <a:solidFill>
                  <a:srgbClr val="FF0000"/>
                </a:solidFill>
              </a:rPr>
              <a:t>ii</a:t>
            </a:r>
          </a:p>
        </p:txBody>
      </p:sp>
      <p:sp>
        <p:nvSpPr>
          <p:cNvPr id="962581" name="Text Box 21"/>
          <p:cNvSpPr txBox="1">
            <a:spLocks noChangeArrowheads="1"/>
          </p:cNvSpPr>
          <p:nvPr/>
        </p:nvSpPr>
        <p:spPr bwMode="auto">
          <a:xfrm>
            <a:off x="2482851" y="2822576"/>
            <a:ext cx="1941557" cy="584775"/>
          </a:xfrm>
          <a:prstGeom prst="rect">
            <a:avLst/>
          </a:prstGeom>
          <a:noFill/>
          <a:ln w="9525">
            <a:noFill/>
            <a:miter lim="800000"/>
            <a:headEnd/>
            <a:tailEnd/>
          </a:ln>
          <a:effectLst/>
        </p:spPr>
        <p:txBody>
          <a:bodyPr wrap="none">
            <a:spAutoFit/>
          </a:bodyPr>
          <a:lstStyle/>
          <a:p>
            <a:r>
              <a:rPr lang="en-US" altLang="en-US" sz="3200" dirty="0">
                <a:solidFill>
                  <a:srgbClr val="FF0000"/>
                </a:solidFill>
                <a:latin typeface="Times" pitchFamily="18" charset="0"/>
              </a:rPr>
              <a:t>Genotypes</a:t>
            </a:r>
          </a:p>
        </p:txBody>
      </p:sp>
      <p:sp>
        <p:nvSpPr>
          <p:cNvPr id="962582" name="Text Box 22"/>
          <p:cNvSpPr txBox="1">
            <a:spLocks noChangeArrowheads="1"/>
          </p:cNvSpPr>
          <p:nvPr/>
        </p:nvSpPr>
        <p:spPr bwMode="auto">
          <a:xfrm>
            <a:off x="4495801" y="2863850"/>
            <a:ext cx="1909497" cy="369332"/>
          </a:xfrm>
          <a:prstGeom prst="rect">
            <a:avLst/>
          </a:prstGeom>
          <a:noFill/>
          <a:ln w="9525">
            <a:noFill/>
            <a:miter lim="800000"/>
            <a:headEnd/>
            <a:tailEnd/>
          </a:ln>
          <a:effectLst/>
        </p:spPr>
        <p:txBody>
          <a:bodyPr wrap="none">
            <a:spAutoFit/>
          </a:bodyPr>
          <a:lstStyle/>
          <a:p>
            <a:r>
              <a:rPr lang="en-US" altLang="en-US" dirty="0">
                <a:solidFill>
                  <a:srgbClr val="FF0000"/>
                </a:solidFill>
                <a:latin typeface="Times" pitchFamily="18" charset="0"/>
              </a:rPr>
              <a:t>Surface Molecules</a:t>
            </a:r>
          </a:p>
        </p:txBody>
      </p:sp>
      <p:sp>
        <p:nvSpPr>
          <p:cNvPr id="962583" name="Text Box 23"/>
          <p:cNvSpPr txBox="1">
            <a:spLocks noChangeArrowheads="1"/>
          </p:cNvSpPr>
          <p:nvPr/>
        </p:nvSpPr>
        <p:spPr bwMode="auto">
          <a:xfrm>
            <a:off x="7359650" y="2857500"/>
            <a:ext cx="1249060" cy="369332"/>
          </a:xfrm>
          <a:prstGeom prst="rect">
            <a:avLst/>
          </a:prstGeom>
          <a:noFill/>
          <a:ln w="9525">
            <a:noFill/>
            <a:miter lim="800000"/>
            <a:headEnd/>
            <a:tailEnd/>
          </a:ln>
          <a:effectLst/>
        </p:spPr>
        <p:txBody>
          <a:bodyPr wrap="none">
            <a:spAutoFit/>
          </a:bodyPr>
          <a:lstStyle/>
          <a:p>
            <a:r>
              <a:rPr lang="en-US" altLang="en-US" dirty="0">
                <a:solidFill>
                  <a:srgbClr val="FF0000"/>
                </a:solidFill>
                <a:latin typeface="Times" pitchFamily="18" charset="0"/>
              </a:rPr>
              <a:t>Phenotypes</a:t>
            </a:r>
          </a:p>
        </p:txBody>
      </p:sp>
      <p:sp>
        <p:nvSpPr>
          <p:cNvPr id="962584" name="Text Box 24"/>
          <p:cNvSpPr txBox="1">
            <a:spLocks noChangeArrowheads="1"/>
          </p:cNvSpPr>
          <p:nvPr/>
        </p:nvSpPr>
        <p:spPr bwMode="auto">
          <a:xfrm>
            <a:off x="5716588" y="3355976"/>
            <a:ext cx="421910"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a:t>
            </a:r>
          </a:p>
        </p:txBody>
      </p:sp>
      <p:sp>
        <p:nvSpPr>
          <p:cNvPr id="962585" name="Text Box 25"/>
          <p:cNvSpPr txBox="1">
            <a:spLocks noChangeArrowheads="1"/>
          </p:cNvSpPr>
          <p:nvPr/>
        </p:nvSpPr>
        <p:spPr bwMode="auto">
          <a:xfrm>
            <a:off x="5715000" y="3835401"/>
            <a:ext cx="40748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B</a:t>
            </a:r>
          </a:p>
        </p:txBody>
      </p:sp>
      <p:sp>
        <p:nvSpPr>
          <p:cNvPr id="962586" name="Text Box 26"/>
          <p:cNvSpPr txBox="1">
            <a:spLocks noChangeArrowheads="1"/>
          </p:cNvSpPr>
          <p:nvPr/>
        </p:nvSpPr>
        <p:spPr bwMode="auto">
          <a:xfrm>
            <a:off x="5181600" y="4346576"/>
            <a:ext cx="1460656"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 and B</a:t>
            </a:r>
          </a:p>
        </p:txBody>
      </p:sp>
      <p:sp>
        <p:nvSpPr>
          <p:cNvPr id="962587" name="Text Box 27"/>
          <p:cNvSpPr txBox="1">
            <a:spLocks noChangeArrowheads="1"/>
          </p:cNvSpPr>
          <p:nvPr/>
        </p:nvSpPr>
        <p:spPr bwMode="auto">
          <a:xfrm>
            <a:off x="5475288" y="4826001"/>
            <a:ext cx="108555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None</a:t>
            </a:r>
          </a:p>
        </p:txBody>
      </p:sp>
      <p:sp>
        <p:nvSpPr>
          <p:cNvPr id="962588" name="Text Box 28"/>
          <p:cNvSpPr txBox="1">
            <a:spLocks noChangeArrowheads="1"/>
          </p:cNvSpPr>
          <p:nvPr/>
        </p:nvSpPr>
        <p:spPr bwMode="auto">
          <a:xfrm>
            <a:off x="8078788" y="3352801"/>
            <a:ext cx="421910"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a:t>
            </a:r>
          </a:p>
        </p:txBody>
      </p:sp>
      <p:sp>
        <p:nvSpPr>
          <p:cNvPr id="962589" name="Text Box 29"/>
          <p:cNvSpPr txBox="1">
            <a:spLocks noChangeArrowheads="1"/>
          </p:cNvSpPr>
          <p:nvPr/>
        </p:nvSpPr>
        <p:spPr bwMode="auto">
          <a:xfrm>
            <a:off x="8077200" y="3835401"/>
            <a:ext cx="40748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B</a:t>
            </a:r>
          </a:p>
        </p:txBody>
      </p:sp>
      <p:sp>
        <p:nvSpPr>
          <p:cNvPr id="962590" name="Text Box 30"/>
          <p:cNvSpPr txBox="1">
            <a:spLocks noChangeArrowheads="1"/>
          </p:cNvSpPr>
          <p:nvPr/>
        </p:nvSpPr>
        <p:spPr bwMode="auto">
          <a:xfrm>
            <a:off x="8001000" y="4346576"/>
            <a:ext cx="644728"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AB</a:t>
            </a:r>
          </a:p>
        </p:txBody>
      </p:sp>
      <p:sp>
        <p:nvSpPr>
          <p:cNvPr id="962591" name="Text Box 31"/>
          <p:cNvSpPr txBox="1">
            <a:spLocks noChangeArrowheads="1"/>
          </p:cNvSpPr>
          <p:nvPr/>
        </p:nvSpPr>
        <p:spPr bwMode="auto">
          <a:xfrm>
            <a:off x="8077200" y="4879976"/>
            <a:ext cx="457176"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O</a:t>
            </a:r>
          </a:p>
        </p:txBody>
      </p:sp>
    </p:spTree>
    <p:extLst>
      <p:ext uri="{BB962C8B-B14F-4D97-AF65-F5344CB8AC3E}">
        <p14:creationId xmlns:p14="http://schemas.microsoft.com/office/powerpoint/2010/main" val="10418766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62565"/>
                                        </p:tgtEl>
                                        <p:attrNameLst>
                                          <p:attrName>style.visibility</p:attrName>
                                        </p:attrNameLst>
                                      </p:cBhvr>
                                      <p:to>
                                        <p:strVal val="visible"/>
                                      </p:to>
                                    </p:set>
                                    <p:animEffect transition="in" filter="box(out)">
                                      <p:cBhvr>
                                        <p:cTn id="7" dur="500"/>
                                        <p:tgtEl>
                                          <p:spTgt spid="96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0" y="274638"/>
            <a:ext cx="3048000" cy="6583362"/>
          </a:xfrm>
        </p:spPr>
        <p:txBody>
          <a:bodyPr>
            <a:normAutofit fontScale="90000"/>
          </a:bodyPr>
          <a:lstStyle/>
          <a:p>
            <a:r>
              <a:rPr lang="en-US" dirty="0" smtClean="0"/>
              <a:t>Genotypes:</a:t>
            </a:r>
            <a:br>
              <a:rPr lang="en-US" dirty="0" smtClean="0"/>
            </a:br>
            <a:r>
              <a:rPr lang="en-US" dirty="0" smtClean="0"/>
              <a:t/>
            </a:r>
            <a:br>
              <a:rPr lang="en-US" dirty="0" smtClean="0"/>
            </a:br>
            <a:r>
              <a:rPr lang="en-US" dirty="0" smtClean="0"/>
              <a:t/>
            </a:r>
            <a:br>
              <a:rPr lang="en-US" dirty="0" smtClean="0"/>
            </a:br>
            <a:r>
              <a:rPr lang="en-US" dirty="0" smtClean="0"/>
              <a:t>Phenotypes:</a:t>
            </a:r>
            <a:br>
              <a:rPr lang="en-US" dirty="0" smtClean="0"/>
            </a:br>
            <a:r>
              <a:rPr lang="en-US" dirty="0" smtClean="0"/>
              <a:t/>
            </a:r>
            <a:br>
              <a:rPr lang="en-US" dirty="0" smtClean="0"/>
            </a:br>
            <a:r>
              <a:rPr lang="en-US" dirty="0" smtClean="0"/>
              <a:t>Probability of A Blood?</a:t>
            </a:r>
            <a:br>
              <a:rPr lang="en-US" dirty="0" smtClean="0"/>
            </a:br>
            <a:r>
              <a:rPr lang="en-US" dirty="0" smtClean="0"/>
              <a:t>B Blood?</a:t>
            </a:r>
            <a:br>
              <a:rPr lang="en-US" dirty="0" smtClean="0"/>
            </a:br>
            <a:r>
              <a:rPr lang="en-US" dirty="0" smtClean="0"/>
              <a:t>AB Blood?</a:t>
            </a:r>
            <a:br>
              <a:rPr lang="en-US" dirty="0" smtClean="0"/>
            </a:br>
            <a:r>
              <a:rPr lang="en-US" dirty="0" smtClean="0"/>
              <a:t>O Blood?</a:t>
            </a:r>
            <a:br>
              <a:rPr lang="en-US" dirty="0" smtClean="0"/>
            </a:b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1905000" y="609600"/>
          <a:ext cx="5257800" cy="5638800"/>
        </p:xfrm>
        <a:graphic>
          <a:graphicData uri="http://schemas.openxmlformats.org/drawingml/2006/table">
            <a:tbl>
              <a:tblPr firstRow="1" bandRow="1">
                <a:tableStyleId>{5C22544A-7EE6-4342-B048-85BDC9FD1C3A}</a:tableStyleId>
              </a:tblPr>
              <a:tblGrid>
                <a:gridCol w="1672936"/>
                <a:gridCol w="1792432"/>
                <a:gridCol w="1792432"/>
              </a:tblGrid>
              <a:tr h="1879600">
                <a:tc>
                  <a:txBody>
                    <a:bodyPr/>
                    <a:lstStyle/>
                    <a:p>
                      <a:endParaRPr lang="en-US" dirty="0"/>
                    </a:p>
                  </a:txBody>
                  <a:tcPr/>
                </a:tc>
                <a:tc>
                  <a:txBody>
                    <a:bodyPr/>
                    <a:lstStyle/>
                    <a:p>
                      <a:r>
                        <a:rPr lang="en-US" sz="6600" dirty="0" smtClean="0"/>
                        <a:t>I</a:t>
                      </a:r>
                      <a:r>
                        <a:rPr lang="en-US" sz="6600" baseline="30000" dirty="0" smtClean="0"/>
                        <a:t>A</a:t>
                      </a:r>
                      <a:endParaRPr lang="en-US" sz="6600" baseline="30000" dirty="0"/>
                    </a:p>
                  </a:txBody>
                  <a:tcPr/>
                </a:tc>
                <a:tc>
                  <a:txBody>
                    <a:bodyPr/>
                    <a:lstStyle/>
                    <a:p>
                      <a:r>
                        <a:rPr lang="en-US" sz="6600" dirty="0" err="1" smtClean="0"/>
                        <a:t>i</a:t>
                      </a:r>
                      <a:endParaRPr lang="en-US" sz="6600" dirty="0"/>
                    </a:p>
                  </a:txBody>
                  <a:tcPr/>
                </a:tc>
              </a:tr>
              <a:tr h="1879600">
                <a:tc>
                  <a:txBody>
                    <a:bodyPr/>
                    <a:lstStyle/>
                    <a:p>
                      <a:r>
                        <a:rPr lang="en-US" sz="6000" dirty="0" smtClean="0"/>
                        <a:t>I</a:t>
                      </a:r>
                      <a:r>
                        <a:rPr lang="en-US" sz="6000" baseline="30000" dirty="0" smtClean="0"/>
                        <a:t>B</a:t>
                      </a:r>
                      <a:endParaRPr lang="en-US" sz="6000" baseline="30000" dirty="0"/>
                    </a:p>
                  </a:txBody>
                  <a:tcPr/>
                </a:tc>
                <a:tc>
                  <a:txBody>
                    <a:bodyPr/>
                    <a:lstStyle/>
                    <a:p>
                      <a:r>
                        <a:rPr lang="en-US" sz="6000" dirty="0" smtClean="0"/>
                        <a:t>I</a:t>
                      </a:r>
                      <a:r>
                        <a:rPr lang="en-US" sz="6000" baseline="30000" dirty="0" smtClean="0"/>
                        <a:t>A</a:t>
                      </a:r>
                      <a:r>
                        <a:rPr lang="en-US" sz="6000" dirty="0" smtClean="0"/>
                        <a:t>I</a:t>
                      </a:r>
                      <a:r>
                        <a:rPr lang="en-US" sz="6000" baseline="30000" dirty="0" smtClean="0"/>
                        <a:t>B</a:t>
                      </a:r>
                      <a:endParaRPr lang="en-US" sz="6000" baseline="30000" dirty="0"/>
                    </a:p>
                  </a:txBody>
                  <a:tcPr/>
                </a:tc>
                <a:tc>
                  <a:txBody>
                    <a:bodyPr/>
                    <a:lstStyle/>
                    <a:p>
                      <a:r>
                        <a:rPr lang="en-US" sz="6000" dirty="0" err="1" smtClean="0"/>
                        <a:t>I</a:t>
                      </a:r>
                      <a:r>
                        <a:rPr lang="en-US" sz="6000" baseline="30000" dirty="0" err="1" smtClean="0"/>
                        <a:t>B</a:t>
                      </a:r>
                      <a:r>
                        <a:rPr lang="en-US" sz="6000" dirty="0" err="1" smtClean="0"/>
                        <a:t>i</a:t>
                      </a:r>
                      <a:endParaRPr lang="en-US" sz="6000" dirty="0"/>
                    </a:p>
                  </a:txBody>
                  <a:tcPr/>
                </a:tc>
              </a:tr>
              <a:tr h="1879600">
                <a:tc>
                  <a:txBody>
                    <a:bodyPr/>
                    <a:lstStyle/>
                    <a:p>
                      <a:r>
                        <a:rPr lang="en-US" sz="6000" dirty="0" smtClean="0"/>
                        <a:t>i</a:t>
                      </a:r>
                      <a:endParaRPr lang="en-US" sz="6000" dirty="0"/>
                    </a:p>
                  </a:txBody>
                  <a:tcPr/>
                </a:tc>
                <a:tc>
                  <a:txBody>
                    <a:bodyPr/>
                    <a:lstStyle/>
                    <a:p>
                      <a:r>
                        <a:rPr lang="en-US" sz="6000" dirty="0" err="1" smtClean="0"/>
                        <a:t>I</a:t>
                      </a:r>
                      <a:r>
                        <a:rPr lang="en-US" sz="6000" baseline="30000" dirty="0" err="1" smtClean="0"/>
                        <a:t>A</a:t>
                      </a:r>
                      <a:r>
                        <a:rPr lang="en-US" sz="6000" dirty="0" err="1" smtClean="0"/>
                        <a:t>i</a:t>
                      </a:r>
                      <a:endParaRPr lang="en-US" sz="6000" dirty="0"/>
                    </a:p>
                  </a:txBody>
                  <a:tcPr/>
                </a:tc>
                <a:tc>
                  <a:txBody>
                    <a:bodyPr/>
                    <a:lstStyle/>
                    <a:p>
                      <a:r>
                        <a:rPr lang="en-US" sz="6000" dirty="0" smtClean="0"/>
                        <a:t>ii</a:t>
                      </a:r>
                      <a:endParaRPr lang="en-US" sz="6000" dirty="0"/>
                    </a:p>
                  </a:txBody>
                  <a:tcPr/>
                </a:tc>
              </a:tr>
            </a:tbl>
          </a:graphicData>
        </a:graphic>
      </p:graphicFrame>
      <p:sp>
        <p:nvSpPr>
          <p:cNvPr id="5" name="TextBox 4"/>
          <p:cNvSpPr txBox="1"/>
          <p:nvPr/>
        </p:nvSpPr>
        <p:spPr>
          <a:xfrm>
            <a:off x="2209800" y="228600"/>
            <a:ext cx="3657600" cy="523220"/>
          </a:xfrm>
          <a:prstGeom prst="rect">
            <a:avLst/>
          </a:prstGeom>
          <a:noFill/>
        </p:spPr>
        <p:txBody>
          <a:bodyPr wrap="square" rtlCol="0">
            <a:spAutoFit/>
          </a:bodyPr>
          <a:lstStyle/>
          <a:p>
            <a:r>
              <a:rPr lang="en-US" sz="2800" dirty="0"/>
              <a:t>Question #3.</a:t>
            </a:r>
          </a:p>
        </p:txBody>
      </p:sp>
    </p:spTree>
    <p:extLst>
      <p:ext uri="{BB962C8B-B14F-4D97-AF65-F5344CB8AC3E}">
        <p14:creationId xmlns:p14="http://schemas.microsoft.com/office/powerpoint/2010/main" val="12644851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41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1341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1341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1341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1341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sp>
        <p:nvSpPr>
          <p:cNvPr id="913417" name="Text Box 9"/>
          <p:cNvSpPr txBox="1">
            <a:spLocks noChangeArrowheads="1"/>
          </p:cNvSpPr>
          <p:nvPr/>
        </p:nvSpPr>
        <p:spPr bwMode="auto">
          <a:xfrm>
            <a:off x="2006600" y="2333626"/>
            <a:ext cx="2216150" cy="1628775"/>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a:solidFill>
                  <a:schemeClr val="tx2"/>
                </a:solidFill>
                <a:latin typeface="Times" pitchFamily="18" charset="0"/>
              </a:rPr>
              <a:t>Symbols</a:t>
            </a:r>
          </a:p>
          <a:p>
            <a:pPr algn="ctr" eaLnBrk="1" hangingPunct="1">
              <a:lnSpc>
                <a:spcPct val="60000"/>
              </a:lnSpc>
              <a:spcBef>
                <a:spcPct val="20000"/>
              </a:spcBef>
              <a:spcAft>
                <a:spcPct val="20000"/>
              </a:spcAft>
            </a:pPr>
            <a:r>
              <a:rPr lang="en-US" sz="3600">
                <a:solidFill>
                  <a:schemeClr val="tx2"/>
                </a:solidFill>
                <a:latin typeface="Times" pitchFamily="18" charset="0"/>
              </a:rPr>
              <a:t>Used by</a:t>
            </a:r>
          </a:p>
          <a:p>
            <a:pPr algn="ctr" eaLnBrk="1" hangingPunct="1">
              <a:lnSpc>
                <a:spcPct val="50000"/>
              </a:lnSpc>
              <a:spcBef>
                <a:spcPct val="20000"/>
              </a:spcBef>
              <a:spcAft>
                <a:spcPct val="20000"/>
              </a:spcAft>
            </a:pPr>
            <a:r>
              <a:rPr lang="en-US" sz="3600">
                <a:solidFill>
                  <a:schemeClr val="tx2"/>
                </a:solidFill>
                <a:latin typeface="Times" pitchFamily="18" charset="0"/>
              </a:rPr>
              <a:t>Geneticists</a:t>
            </a:r>
          </a:p>
        </p:txBody>
      </p:sp>
      <p:pic>
        <p:nvPicPr>
          <p:cNvPr id="913419" name="Picture 11" descr="Chpt12"/>
          <p:cNvPicPr>
            <a:picLocks noChangeAspect="1" noChangeArrowheads="1"/>
          </p:cNvPicPr>
          <p:nvPr/>
        </p:nvPicPr>
        <p:blipFill>
          <a:blip r:embed="rId10" cstate="print"/>
          <a:srcRect/>
          <a:stretch>
            <a:fillRect/>
          </a:stretch>
        </p:blipFill>
        <p:spPr bwMode="auto">
          <a:xfrm>
            <a:off x="1524000" y="0"/>
            <a:ext cx="2971800" cy="719138"/>
          </a:xfrm>
          <a:prstGeom prst="rect">
            <a:avLst/>
          </a:prstGeom>
          <a:noFill/>
        </p:spPr>
      </p:pic>
      <p:pic>
        <p:nvPicPr>
          <p:cNvPr id="913420" name="Picture 12" descr="Symbols Used by Genetcists"/>
          <p:cNvPicPr>
            <a:picLocks noChangeAspect="1" noChangeArrowheads="1"/>
          </p:cNvPicPr>
          <p:nvPr/>
        </p:nvPicPr>
        <p:blipFill>
          <a:blip r:embed="rId11" cstate="print"/>
          <a:srcRect/>
          <a:stretch>
            <a:fillRect/>
          </a:stretch>
        </p:blipFill>
        <p:spPr bwMode="auto">
          <a:xfrm>
            <a:off x="4410076" y="825500"/>
            <a:ext cx="4810125" cy="4876800"/>
          </a:xfrm>
          <a:prstGeom prst="rect">
            <a:avLst/>
          </a:prstGeom>
          <a:noFill/>
        </p:spPr>
      </p:pic>
      <p:sp>
        <p:nvSpPr>
          <p:cNvPr id="13" name="TextBox 12"/>
          <p:cNvSpPr txBox="1"/>
          <p:nvPr/>
        </p:nvSpPr>
        <p:spPr>
          <a:xfrm>
            <a:off x="6096000" y="381001"/>
            <a:ext cx="2079672" cy="461665"/>
          </a:xfrm>
          <a:prstGeom prst="rect">
            <a:avLst/>
          </a:prstGeom>
          <a:noFill/>
        </p:spPr>
        <p:txBody>
          <a:bodyPr wrap="none" rtlCol="0">
            <a:spAutoFit/>
          </a:bodyPr>
          <a:lstStyle/>
          <a:p>
            <a:r>
              <a:rPr lang="en-US" sz="2400" dirty="0"/>
              <a:t>Pedigree P. 309</a:t>
            </a:r>
          </a:p>
        </p:txBody>
      </p:sp>
    </p:spTree>
    <p:extLst>
      <p:ext uri="{BB962C8B-B14F-4D97-AF65-F5344CB8AC3E}">
        <p14:creationId xmlns:p14="http://schemas.microsoft.com/office/powerpoint/2010/main" val="23363715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34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13413"/>
                                        </p:tgtEl>
                                        <p:attrNameLst>
                                          <p:attrName>style.visibility</p:attrName>
                                        </p:attrNameLst>
                                      </p:cBhvr>
                                      <p:to>
                                        <p:strVal val="visible"/>
                                      </p:to>
                                    </p:set>
                                    <p:animEffect transition="in" filter="box(out)">
                                      <p:cBhvr>
                                        <p:cTn id="10" dur="500"/>
                                        <p:tgtEl>
                                          <p:spTgt spid="91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resources">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help">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pic>
        <p:nvPicPr>
          <p:cNvPr id="874507" name="Picture 11" descr="transparencies word"/>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end of slide"/>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Sec"/>
          <p:cNvPicPr>
            <a:picLocks noChangeAspect="1" noChangeArrowheads="1"/>
          </p:cNvPicPr>
          <p:nvPr/>
        </p:nvPicPr>
        <p:blipFill>
          <a:blip r:embed="rId11" cstate="print"/>
          <a:srcRect/>
          <a:stretch>
            <a:fillRect/>
          </a:stretch>
        </p:blipFill>
        <p:spPr bwMode="auto">
          <a:xfrm>
            <a:off x="1524000" y="0"/>
            <a:ext cx="1676400" cy="744538"/>
          </a:xfrm>
          <a:prstGeom prst="rect">
            <a:avLst/>
          </a:prstGeom>
          <a:noFill/>
        </p:spPr>
      </p:pic>
      <p:pic>
        <p:nvPicPr>
          <p:cNvPr id="874518" name="Picture 22" descr="RST-12"/>
          <p:cNvPicPr>
            <a:picLocks noChangeAspect="1" noChangeArrowheads="1"/>
          </p:cNvPicPr>
          <p:nvPr/>
        </p:nvPicPr>
        <p:blipFill>
          <a:blip r:embed="rId12" cstate="print"/>
          <a:srcRect/>
          <a:stretch>
            <a:fillRect/>
          </a:stretch>
        </p:blipFill>
        <p:spPr bwMode="auto">
          <a:xfrm>
            <a:off x="2454276" y="1665287"/>
            <a:ext cx="7239000" cy="4073525"/>
          </a:xfrm>
          <a:prstGeom prst="rect">
            <a:avLst/>
          </a:prstGeom>
          <a:noFill/>
        </p:spPr>
      </p:pic>
      <p:sp>
        <p:nvSpPr>
          <p:cNvPr id="2" name="TextBox 1"/>
          <p:cNvSpPr txBox="1"/>
          <p:nvPr/>
        </p:nvSpPr>
        <p:spPr>
          <a:xfrm>
            <a:off x="247649" y="753212"/>
            <a:ext cx="9886951" cy="954107"/>
          </a:xfrm>
          <a:prstGeom prst="rect">
            <a:avLst/>
          </a:prstGeom>
          <a:noFill/>
        </p:spPr>
        <p:txBody>
          <a:bodyPr wrap="square" rtlCol="0">
            <a:spAutoFit/>
          </a:bodyPr>
          <a:lstStyle/>
          <a:p>
            <a:r>
              <a:rPr lang="en-US" sz="2800" dirty="0" smtClean="0"/>
              <a:t>What is the Mode of Inheritance?  Dominant/ Recessive?  Autosomal or Sex-Linked?</a:t>
            </a:r>
            <a:endParaRPr lang="en-US" sz="2800" dirty="0"/>
          </a:p>
        </p:txBody>
      </p:sp>
    </p:spTree>
    <p:extLst>
      <p:ext uri="{BB962C8B-B14F-4D97-AF65-F5344CB8AC3E}">
        <p14:creationId xmlns:p14="http://schemas.microsoft.com/office/powerpoint/2010/main" val="10699467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386"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2387"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12388"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2389"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12390"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12391"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1239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sp>
        <p:nvSpPr>
          <p:cNvPr id="912393" name="Text Box 9"/>
          <p:cNvSpPr txBox="1">
            <a:spLocks noChangeArrowheads="1"/>
          </p:cNvSpPr>
          <p:nvPr/>
        </p:nvSpPr>
        <p:spPr bwMode="auto">
          <a:xfrm>
            <a:off x="1955800" y="2616200"/>
            <a:ext cx="1784350" cy="1079500"/>
          </a:xfrm>
          <a:prstGeom prst="rect">
            <a:avLst/>
          </a:prstGeom>
          <a:noFill/>
          <a:ln w="9525">
            <a:noFill/>
            <a:miter lim="800000"/>
            <a:headEnd/>
            <a:tailEnd/>
          </a:ln>
          <a:effectLst/>
        </p:spPr>
        <p:txBody>
          <a:bodyPr>
            <a:spAutoFit/>
          </a:bodyPr>
          <a:lstStyle/>
          <a:p>
            <a:pPr algn="ctr" eaLnBrk="1" hangingPunct="1">
              <a:lnSpc>
                <a:spcPct val="90000"/>
              </a:lnSpc>
              <a:spcBef>
                <a:spcPct val="20000"/>
              </a:spcBef>
              <a:spcAft>
                <a:spcPct val="20000"/>
              </a:spcAft>
            </a:pPr>
            <a:r>
              <a:rPr lang="en-US" sz="3600">
                <a:solidFill>
                  <a:schemeClr val="tx2"/>
                </a:solidFill>
                <a:latin typeface="Times" pitchFamily="18" charset="0"/>
              </a:rPr>
              <a:t>Simple</a:t>
            </a:r>
          </a:p>
          <a:p>
            <a:pPr algn="ctr" eaLnBrk="1" hangingPunct="1">
              <a:lnSpc>
                <a:spcPct val="50000"/>
              </a:lnSpc>
              <a:spcBef>
                <a:spcPct val="20000"/>
              </a:spcBef>
              <a:spcAft>
                <a:spcPct val="20000"/>
              </a:spcAft>
            </a:pPr>
            <a:r>
              <a:rPr lang="en-US" sz="3600">
                <a:solidFill>
                  <a:schemeClr val="tx2"/>
                </a:solidFill>
                <a:latin typeface="Times" pitchFamily="18" charset="0"/>
              </a:rPr>
              <a:t>Pedigree</a:t>
            </a:r>
          </a:p>
        </p:txBody>
      </p:sp>
      <p:pic>
        <p:nvPicPr>
          <p:cNvPr id="912394"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12395"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12396" name="Picture 12" descr="Simple Pedigree"/>
          <p:cNvPicPr>
            <a:picLocks noChangeAspect="1" noChangeArrowheads="1"/>
          </p:cNvPicPr>
          <p:nvPr/>
        </p:nvPicPr>
        <p:blipFill>
          <a:blip r:embed="rId12" cstate="print"/>
          <a:srcRect/>
          <a:stretch>
            <a:fillRect/>
          </a:stretch>
        </p:blipFill>
        <p:spPr bwMode="auto">
          <a:xfrm>
            <a:off x="3822700" y="762000"/>
            <a:ext cx="5016500" cy="4953000"/>
          </a:xfrm>
          <a:prstGeom prst="rect">
            <a:avLst/>
          </a:prstGeom>
          <a:noFill/>
        </p:spPr>
      </p:pic>
      <p:sp>
        <p:nvSpPr>
          <p:cNvPr id="2" name="TextBox 1"/>
          <p:cNvSpPr txBox="1"/>
          <p:nvPr/>
        </p:nvSpPr>
        <p:spPr>
          <a:xfrm>
            <a:off x="9000565" y="322729"/>
            <a:ext cx="3191435" cy="3046988"/>
          </a:xfrm>
          <a:prstGeom prst="rect">
            <a:avLst/>
          </a:prstGeom>
          <a:noFill/>
        </p:spPr>
        <p:txBody>
          <a:bodyPr wrap="square" rtlCol="0">
            <a:spAutoFit/>
          </a:bodyPr>
          <a:lstStyle/>
          <a:p>
            <a:r>
              <a:rPr lang="en-US" sz="2400" dirty="0" smtClean="0"/>
              <a:t>Who is affected?</a:t>
            </a:r>
          </a:p>
          <a:p>
            <a:r>
              <a:rPr lang="en-US" sz="2400" dirty="0" smtClean="0"/>
              <a:t>What generation?</a:t>
            </a:r>
          </a:p>
          <a:p>
            <a:r>
              <a:rPr lang="en-US" sz="2400" dirty="0" smtClean="0"/>
              <a:t>What does it mean to only be shaded ½ way?</a:t>
            </a:r>
          </a:p>
          <a:p>
            <a:r>
              <a:rPr lang="en-US" sz="2400" dirty="0" smtClean="0"/>
              <a:t>What Does the Punnett Square look like for Person 3 &amp; 4 of Generation II?</a:t>
            </a:r>
            <a:endParaRPr lang="en-US" sz="2400" dirty="0"/>
          </a:p>
        </p:txBody>
      </p:sp>
    </p:spTree>
    <p:extLst>
      <p:ext uri="{BB962C8B-B14F-4D97-AF65-F5344CB8AC3E}">
        <p14:creationId xmlns:p14="http://schemas.microsoft.com/office/powerpoint/2010/main" val="357797922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239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12389"/>
                                        </p:tgtEl>
                                        <p:attrNameLst>
                                          <p:attrName>style.visibility</p:attrName>
                                        </p:attrNameLst>
                                      </p:cBhvr>
                                      <p:to>
                                        <p:strVal val="visible"/>
                                      </p:to>
                                    </p:set>
                                    <p:animEffect transition="in" filter="box(out)">
                                      <p:cBhvr>
                                        <p:cTn id="10" dur="500"/>
                                        <p:tgtEl>
                                          <p:spTgt spid="91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9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317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317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317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317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317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317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sp>
        <p:nvSpPr>
          <p:cNvPr id="903177" name="Text Box 9"/>
          <p:cNvSpPr txBox="1">
            <a:spLocks noChangeArrowheads="1"/>
          </p:cNvSpPr>
          <p:nvPr/>
        </p:nvSpPr>
        <p:spPr bwMode="auto">
          <a:xfrm>
            <a:off x="2120900" y="2679700"/>
            <a:ext cx="1809750" cy="1079500"/>
          </a:xfrm>
          <a:prstGeom prst="rect">
            <a:avLst/>
          </a:prstGeom>
          <a:noFill/>
          <a:ln w="9525">
            <a:noFill/>
            <a:miter lim="800000"/>
            <a:headEnd/>
            <a:tailEnd/>
          </a:ln>
          <a:effectLst/>
        </p:spPr>
        <p:txBody>
          <a:bodyPr>
            <a:spAutoFit/>
          </a:bodyPr>
          <a:lstStyle/>
          <a:p>
            <a:pPr algn="ctr" eaLnBrk="1" hangingPunct="1">
              <a:lnSpc>
                <a:spcPct val="90000"/>
              </a:lnSpc>
              <a:spcBef>
                <a:spcPct val="20000"/>
              </a:spcBef>
              <a:spcAft>
                <a:spcPct val="20000"/>
              </a:spcAft>
            </a:pPr>
            <a:r>
              <a:rPr lang="en-US" sz="3600">
                <a:solidFill>
                  <a:schemeClr val="tx2"/>
                </a:solidFill>
                <a:latin typeface="Times" pitchFamily="18" charset="0"/>
              </a:rPr>
              <a:t>Fictional</a:t>
            </a:r>
          </a:p>
          <a:p>
            <a:pPr algn="ctr" eaLnBrk="1" hangingPunct="1">
              <a:lnSpc>
                <a:spcPct val="50000"/>
              </a:lnSpc>
              <a:spcBef>
                <a:spcPct val="20000"/>
              </a:spcBef>
              <a:spcAft>
                <a:spcPct val="20000"/>
              </a:spcAft>
            </a:pPr>
            <a:r>
              <a:rPr lang="en-US" sz="3600">
                <a:solidFill>
                  <a:schemeClr val="tx2"/>
                </a:solidFill>
                <a:latin typeface="Times" pitchFamily="18" charset="0"/>
              </a:rPr>
              <a:t>Pedigree</a:t>
            </a:r>
          </a:p>
        </p:txBody>
      </p:sp>
      <p:pic>
        <p:nvPicPr>
          <p:cNvPr id="903178"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3179"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3180" name="Picture 12" descr="Fictional Pedigree"/>
          <p:cNvPicPr>
            <a:picLocks noChangeAspect="1" noChangeArrowheads="1"/>
          </p:cNvPicPr>
          <p:nvPr/>
        </p:nvPicPr>
        <p:blipFill>
          <a:blip r:embed="rId12" cstate="print"/>
          <a:srcRect/>
          <a:stretch>
            <a:fillRect/>
          </a:stretch>
        </p:blipFill>
        <p:spPr bwMode="auto">
          <a:xfrm>
            <a:off x="4005263" y="2035175"/>
            <a:ext cx="5073650" cy="4822825"/>
          </a:xfrm>
          <a:prstGeom prst="rect">
            <a:avLst/>
          </a:prstGeom>
          <a:noFill/>
        </p:spPr>
      </p:pic>
      <p:pic>
        <p:nvPicPr>
          <p:cNvPr id="2" name="Picture 1"/>
          <p:cNvPicPr>
            <a:picLocks noChangeAspect="1"/>
          </p:cNvPicPr>
          <p:nvPr/>
        </p:nvPicPr>
        <p:blipFill>
          <a:blip r:embed="rId13"/>
          <a:stretch>
            <a:fillRect/>
          </a:stretch>
        </p:blipFill>
        <p:spPr>
          <a:xfrm>
            <a:off x="0" y="595219"/>
            <a:ext cx="12363838" cy="1901917"/>
          </a:xfrm>
          <a:prstGeom prst="rect">
            <a:avLst/>
          </a:prstGeom>
        </p:spPr>
      </p:pic>
    </p:spTree>
    <p:extLst>
      <p:ext uri="{BB962C8B-B14F-4D97-AF65-F5344CB8AC3E}">
        <p14:creationId xmlns:p14="http://schemas.microsoft.com/office/powerpoint/2010/main" val="16673685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317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3173"/>
                                        </p:tgtEl>
                                        <p:attrNameLst>
                                          <p:attrName>style.visibility</p:attrName>
                                        </p:attrNameLst>
                                      </p:cBhvr>
                                      <p:to>
                                        <p:strVal val="visible"/>
                                      </p:to>
                                    </p:set>
                                    <p:animEffect transition="in" filter="box(out)">
                                      <p:cBhvr>
                                        <p:cTn id="10" dur="500"/>
                                        <p:tgtEl>
                                          <p:spTgt spid="903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0338"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0339"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10340"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0341"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10342"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10343"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10344"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sp>
        <p:nvSpPr>
          <p:cNvPr id="910345" name="Text Box 9"/>
          <p:cNvSpPr txBox="1">
            <a:spLocks noChangeArrowheads="1"/>
          </p:cNvSpPr>
          <p:nvPr/>
        </p:nvSpPr>
        <p:spPr bwMode="auto">
          <a:xfrm>
            <a:off x="1974850" y="2465388"/>
            <a:ext cx="2266950" cy="1573212"/>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a:solidFill>
                  <a:schemeClr val="tx2"/>
                </a:solidFill>
                <a:latin typeface="Times" pitchFamily="18" charset="0"/>
              </a:rPr>
              <a:t>Pedigree-</a:t>
            </a:r>
          </a:p>
          <a:p>
            <a:pPr algn="ctr" eaLnBrk="1" hangingPunct="1">
              <a:lnSpc>
                <a:spcPct val="50000"/>
              </a:lnSpc>
              <a:spcBef>
                <a:spcPct val="20000"/>
              </a:spcBef>
              <a:spcAft>
                <a:spcPct val="20000"/>
              </a:spcAft>
            </a:pPr>
            <a:r>
              <a:rPr lang="en-US" sz="3600">
                <a:solidFill>
                  <a:schemeClr val="tx2"/>
                </a:solidFill>
                <a:latin typeface="Times" pitchFamily="18" charset="0"/>
              </a:rPr>
              <a:t>Huntington</a:t>
            </a:r>
          </a:p>
          <a:p>
            <a:pPr algn="ctr" eaLnBrk="1" hangingPunct="1">
              <a:lnSpc>
                <a:spcPct val="50000"/>
              </a:lnSpc>
              <a:spcBef>
                <a:spcPct val="20000"/>
              </a:spcBef>
              <a:spcAft>
                <a:spcPct val="20000"/>
              </a:spcAft>
            </a:pPr>
            <a:r>
              <a:rPr lang="en-US" sz="3600">
                <a:solidFill>
                  <a:schemeClr val="tx2"/>
                </a:solidFill>
                <a:latin typeface="Times" pitchFamily="18" charset="0"/>
              </a:rPr>
              <a:t>Disease</a:t>
            </a:r>
          </a:p>
        </p:txBody>
      </p:sp>
      <p:pic>
        <p:nvPicPr>
          <p:cNvPr id="910346"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10347"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10348" name="Picture 12" descr="Pedigree-Hunington Disease"/>
          <p:cNvPicPr>
            <a:picLocks noChangeAspect="1" noChangeArrowheads="1"/>
          </p:cNvPicPr>
          <p:nvPr/>
        </p:nvPicPr>
        <p:blipFill>
          <a:blip r:embed="rId12" cstate="print"/>
          <a:srcRect/>
          <a:stretch>
            <a:fillRect/>
          </a:stretch>
        </p:blipFill>
        <p:spPr bwMode="auto">
          <a:xfrm>
            <a:off x="4359276" y="2087563"/>
            <a:ext cx="5334000" cy="4770437"/>
          </a:xfrm>
          <a:prstGeom prst="rect">
            <a:avLst/>
          </a:prstGeom>
          <a:noFill/>
        </p:spPr>
      </p:pic>
      <p:sp>
        <p:nvSpPr>
          <p:cNvPr id="13" name="TextBox 12"/>
          <p:cNvSpPr txBox="1"/>
          <p:nvPr/>
        </p:nvSpPr>
        <p:spPr>
          <a:xfrm>
            <a:off x="247649" y="753212"/>
            <a:ext cx="9886951" cy="954107"/>
          </a:xfrm>
          <a:prstGeom prst="rect">
            <a:avLst/>
          </a:prstGeom>
          <a:noFill/>
        </p:spPr>
        <p:txBody>
          <a:bodyPr wrap="square" rtlCol="0">
            <a:spAutoFit/>
          </a:bodyPr>
          <a:lstStyle/>
          <a:p>
            <a:r>
              <a:rPr lang="en-US" sz="2800" dirty="0" smtClean="0"/>
              <a:t>What is the Mode of Inheritance?  Dominant/ Recessive?  Autosomal or Sex-Linked?</a:t>
            </a:r>
            <a:endParaRPr lang="en-US" sz="2800" dirty="0"/>
          </a:p>
        </p:txBody>
      </p:sp>
    </p:spTree>
    <p:extLst>
      <p:ext uri="{BB962C8B-B14F-4D97-AF65-F5344CB8AC3E}">
        <p14:creationId xmlns:p14="http://schemas.microsoft.com/office/powerpoint/2010/main" val="275928923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0344"/>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10341"/>
                                        </p:tgtEl>
                                        <p:attrNameLst>
                                          <p:attrName>style.visibility</p:attrName>
                                        </p:attrNameLst>
                                      </p:cBhvr>
                                      <p:to>
                                        <p:strVal val="visible"/>
                                      </p:to>
                                    </p:set>
                                    <p:animEffect transition="in" filter="box(out)">
                                      <p:cBhvr>
                                        <p:cTn id="10" dur="500"/>
                                        <p:tgtEl>
                                          <p:spTgt spid="91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4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amily tree"/>
          <p:cNvPicPr>
            <a:picLocks noChangeAspect="1" noChangeArrowheads="1"/>
          </p:cNvPicPr>
          <p:nvPr/>
        </p:nvPicPr>
        <p:blipFill>
          <a:blip r:embed="rId2" cstate="print"/>
          <a:srcRect/>
          <a:stretch>
            <a:fillRect/>
          </a:stretch>
        </p:blipFill>
        <p:spPr bwMode="auto">
          <a:xfrm>
            <a:off x="1524000" y="609601"/>
            <a:ext cx="9144000" cy="5133975"/>
          </a:xfrm>
          <a:prstGeom prst="rect">
            <a:avLst/>
          </a:prstGeom>
          <a:noFill/>
        </p:spPr>
      </p:pic>
      <p:sp>
        <p:nvSpPr>
          <p:cNvPr id="2" name="TextBox 1"/>
          <p:cNvSpPr txBox="1"/>
          <p:nvPr/>
        </p:nvSpPr>
        <p:spPr>
          <a:xfrm>
            <a:off x="0" y="0"/>
            <a:ext cx="3872753" cy="1569660"/>
          </a:xfrm>
          <a:prstGeom prst="rect">
            <a:avLst/>
          </a:prstGeom>
          <a:noFill/>
        </p:spPr>
        <p:txBody>
          <a:bodyPr wrap="square" rtlCol="0">
            <a:spAutoFit/>
          </a:bodyPr>
          <a:lstStyle/>
          <a:p>
            <a:r>
              <a:rPr lang="en-US" sz="2400" dirty="0" smtClean="0"/>
              <a:t>Who is affected?</a:t>
            </a:r>
          </a:p>
          <a:p>
            <a:r>
              <a:rPr lang="en-US" sz="2400" dirty="0" smtClean="0"/>
              <a:t>Who are the carriers?</a:t>
            </a:r>
          </a:p>
          <a:p>
            <a:r>
              <a:rPr lang="en-US" sz="2400" dirty="0" smtClean="0"/>
              <a:t>Dominant or recessive?</a:t>
            </a:r>
          </a:p>
          <a:p>
            <a:r>
              <a:rPr lang="en-US" sz="2400" dirty="0" smtClean="0"/>
              <a:t>Autosomal or Sex Linked?</a:t>
            </a:r>
            <a:endParaRPr lang="en-US" sz="2400" dirty="0"/>
          </a:p>
        </p:txBody>
      </p:sp>
      <p:sp>
        <p:nvSpPr>
          <p:cNvPr id="3" name="TextBox 2"/>
          <p:cNvSpPr txBox="1"/>
          <p:nvPr/>
        </p:nvSpPr>
        <p:spPr>
          <a:xfrm>
            <a:off x="8283389" y="0"/>
            <a:ext cx="3908612" cy="1200329"/>
          </a:xfrm>
          <a:prstGeom prst="rect">
            <a:avLst/>
          </a:prstGeom>
          <a:noFill/>
        </p:spPr>
        <p:txBody>
          <a:bodyPr wrap="square" rtlCol="0">
            <a:spAutoFit/>
          </a:bodyPr>
          <a:lstStyle/>
          <a:p>
            <a:r>
              <a:rPr lang="en-US" sz="2400" dirty="0" smtClean="0"/>
              <a:t>Draw the Punnett Square for a mom who is a carrier, and an unaffected father.</a:t>
            </a:r>
            <a:endParaRPr lang="en-US" sz="2400" dirty="0"/>
          </a:p>
        </p:txBody>
      </p:sp>
    </p:spTree>
    <p:extLst>
      <p:ext uri="{BB962C8B-B14F-4D97-AF65-F5344CB8AC3E}">
        <p14:creationId xmlns:p14="http://schemas.microsoft.com/office/powerpoint/2010/main" val="75036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9"/>
            <a:ext cx="8229600" cy="490537"/>
          </a:xfrm>
        </p:spPr>
        <p:txBody>
          <a:bodyPr>
            <a:normAutofit fontScale="90000"/>
          </a:bodyPr>
          <a:lstStyle/>
          <a:p>
            <a:pPr eaLnBrk="1" hangingPunct="1"/>
            <a:r>
              <a:rPr lang="en-US" sz="3200" dirty="0"/>
              <a:t>Draw this Diagram P. 73NB</a:t>
            </a:r>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p:cNvPicPr>
            <a:picLocks noChangeAspect="1" noChangeArrowheads="1"/>
          </p:cNvPicPr>
          <p:nvPr/>
        </p:nvPicPr>
        <p:blipFill>
          <a:blip r:embed="rId2" cstate="print"/>
          <a:srcRect/>
          <a:stretch>
            <a:fillRect/>
          </a:stretch>
        </p:blipFill>
        <p:spPr bwMode="auto">
          <a:xfrm>
            <a:off x="2927350" y="1058413"/>
            <a:ext cx="6902450" cy="4634362"/>
          </a:xfrm>
          <a:prstGeom prst="rect">
            <a:avLst/>
          </a:prstGeom>
          <a:noFill/>
          <a:ln w="9525">
            <a:noFill/>
            <a:miter lim="800000"/>
            <a:headEnd/>
            <a:tailEnd/>
          </a:ln>
        </p:spPr>
      </p:pic>
    </p:spTree>
    <p:extLst>
      <p:ext uri="{BB962C8B-B14F-4D97-AF65-F5344CB8AC3E}">
        <p14:creationId xmlns:p14="http://schemas.microsoft.com/office/powerpoint/2010/main" val="984583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
            <a:ext cx="8229600" cy="561975"/>
          </a:xfrm>
        </p:spPr>
        <p:txBody>
          <a:bodyPr/>
          <a:lstStyle/>
          <a:p>
            <a:pPr eaLnBrk="1" hangingPunct="1"/>
            <a:r>
              <a:rPr lang="en-US" sz="2800" dirty="0" smtClean="0"/>
              <a:t>Genetic Inheritance Notes P. 31 NB</a:t>
            </a:r>
            <a:endParaRPr lang="en-US" sz="2800" dirty="0"/>
          </a:p>
        </p:txBody>
      </p:sp>
      <p:sp>
        <p:nvSpPr>
          <p:cNvPr id="5123" name="Rectangle 3"/>
          <p:cNvSpPr>
            <a:spLocks noGrp="1" noChangeArrowheads="1"/>
          </p:cNvSpPr>
          <p:nvPr>
            <p:ph type="body" idx="1"/>
          </p:nvPr>
        </p:nvSpPr>
        <p:spPr>
          <a:xfrm>
            <a:off x="1524000" y="533401"/>
            <a:ext cx="9144000" cy="5592763"/>
          </a:xfrm>
        </p:spPr>
        <p:txBody>
          <a:bodyPr>
            <a:normAutofit lnSpcReduction="10000"/>
          </a:bodyPr>
          <a:lstStyle/>
          <a:p>
            <a:pPr eaLnBrk="1" hangingPunct="1">
              <a:buNone/>
            </a:pPr>
            <a:r>
              <a:rPr lang="en-US" sz="2400" b="1" dirty="0"/>
              <a:t>1.Homozygous:</a:t>
            </a:r>
            <a:r>
              <a:rPr lang="en-US" sz="2400" dirty="0"/>
              <a:t> when identical alleles of the gene are present on both chromosomes</a:t>
            </a:r>
          </a:p>
          <a:p>
            <a:pPr lvl="1" eaLnBrk="1" hangingPunct="1"/>
            <a:r>
              <a:rPr lang="en-US" dirty="0"/>
              <a:t>Said to be true breeding</a:t>
            </a:r>
          </a:p>
          <a:p>
            <a:pPr lvl="1" eaLnBrk="1" hangingPunct="1"/>
            <a:r>
              <a:rPr lang="en-US" dirty="0"/>
              <a:t>Homo means same</a:t>
            </a:r>
          </a:p>
          <a:p>
            <a:pPr lvl="1" eaLnBrk="1" hangingPunct="1"/>
            <a:r>
              <a:rPr lang="en-US" dirty="0"/>
              <a:t>Can be homozygous recessive (bb) or homozygous dominant (BB)</a:t>
            </a:r>
          </a:p>
          <a:p>
            <a:pPr eaLnBrk="1" hangingPunct="1"/>
            <a:r>
              <a:rPr lang="en-US" sz="2400" b="1" dirty="0"/>
              <a:t>Heterozygous:</a:t>
            </a:r>
            <a:r>
              <a:rPr lang="en-US" sz="2400" dirty="0"/>
              <a:t> when two different alleles occupy the gene's position on the chromosomes </a:t>
            </a:r>
          </a:p>
          <a:p>
            <a:pPr lvl="1" eaLnBrk="1" hangingPunct="1"/>
            <a:r>
              <a:rPr lang="en-US" dirty="0"/>
              <a:t>Heterozygous: Bb</a:t>
            </a:r>
          </a:p>
          <a:p>
            <a:pPr marL="457200" indent="-457200">
              <a:buNone/>
            </a:pPr>
            <a:r>
              <a:rPr lang="en-US" sz="2400" dirty="0"/>
              <a:t>2. </a:t>
            </a:r>
            <a:r>
              <a:rPr lang="en-US" sz="2400" b="1" dirty="0"/>
              <a:t>Crossing Over </a:t>
            </a:r>
            <a:r>
              <a:rPr lang="en-US" sz="2400" dirty="0"/>
              <a:t>adds </a:t>
            </a:r>
            <a:r>
              <a:rPr lang="en-US" sz="2400" b="1" dirty="0"/>
              <a:t>genetic variation </a:t>
            </a:r>
            <a:r>
              <a:rPr lang="en-US" sz="2400" dirty="0"/>
              <a:t>to the species.  It is an example of Genetic Recombination and happens during Prophase 1 of Meiosis.</a:t>
            </a:r>
          </a:p>
          <a:p>
            <a:pPr marL="457200" indent="-457200">
              <a:buNone/>
            </a:pPr>
            <a:r>
              <a:rPr lang="en-US" sz="2400" dirty="0"/>
              <a:t>3. </a:t>
            </a:r>
            <a:r>
              <a:rPr lang="en-US" sz="2400" b="1" dirty="0"/>
              <a:t>Haploid Cells </a:t>
            </a:r>
            <a:r>
              <a:rPr lang="en-US" sz="2400" dirty="0"/>
              <a:t>are the </a:t>
            </a:r>
            <a:r>
              <a:rPr lang="en-US" sz="2400" b="1" dirty="0"/>
              <a:t>gametes,</a:t>
            </a:r>
            <a:r>
              <a:rPr lang="en-US" sz="2400" dirty="0"/>
              <a:t> Egg &amp; Sperm Cells.  They have 1 set of chromosomes from mom or dad.</a:t>
            </a:r>
          </a:p>
          <a:p>
            <a:pPr marL="457200" indent="-457200">
              <a:buNone/>
            </a:pPr>
            <a:r>
              <a:rPr lang="en-US" sz="2400" b="1" dirty="0"/>
              <a:t>Diploid Cells </a:t>
            </a:r>
            <a:r>
              <a:rPr lang="en-US" sz="2400" dirty="0"/>
              <a:t>are the </a:t>
            </a:r>
            <a:r>
              <a:rPr lang="en-US" sz="2400" b="1" dirty="0"/>
              <a:t>Body Cells</a:t>
            </a:r>
            <a:r>
              <a:rPr lang="en-US" sz="2400" dirty="0"/>
              <a:t>, heart, muscle cells.  They have 2 sets of chromosomes from Mom &amp; Dad.</a:t>
            </a:r>
          </a:p>
          <a:p>
            <a:pPr lvl="1" eaLnBrk="1" hangingPunct="1"/>
            <a:endParaRPr lang="en-US" sz="1800" dirty="0"/>
          </a:p>
        </p:txBody>
      </p:sp>
    </p:spTree>
    <p:extLst>
      <p:ext uri="{BB962C8B-B14F-4D97-AF65-F5344CB8AC3E}">
        <p14:creationId xmlns:p14="http://schemas.microsoft.com/office/powerpoint/2010/main" val="297353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linds(horizontal)">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linds(horizontal)">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linds(horizontal)">
                                      <p:cBhvr>
                                        <p:cTn id="22" dur="5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blinds(horizontal)">
                                      <p:cBhvr>
                                        <p:cTn id="27" dur="5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2" dur="5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blinds(horizontal)">
                                      <p:cBhvr>
                                        <p:cTn id="37" dur="500"/>
                                        <p:tgtEl>
                                          <p:spTgt spid="51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123">
                                            <p:txEl>
                                              <p:pRg st="7" end="7"/>
                                            </p:txEl>
                                          </p:spTgt>
                                        </p:tgtEl>
                                        <p:attrNameLst>
                                          <p:attrName>style.visibility</p:attrName>
                                        </p:attrNameLst>
                                      </p:cBhvr>
                                      <p:to>
                                        <p:strVal val="visible"/>
                                      </p:to>
                                    </p:set>
                                    <p:animEffect transition="in" filter="blinds(horizontal)">
                                      <p:cBhvr>
                                        <p:cTn id="42" dur="500"/>
                                        <p:tgtEl>
                                          <p:spTgt spid="51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123">
                                            <p:txEl>
                                              <p:pRg st="8" end="8"/>
                                            </p:txEl>
                                          </p:spTgt>
                                        </p:tgtEl>
                                        <p:attrNameLst>
                                          <p:attrName>style.visibility</p:attrName>
                                        </p:attrNameLst>
                                      </p:cBhvr>
                                      <p:to>
                                        <p:strVal val="visible"/>
                                      </p:to>
                                    </p:set>
                                    <p:animEffect transition="in" filter="blinds(horizontal)">
                                      <p:cBhvr>
                                        <p:cTn id="4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Picture 1"/>
          <p:cNvPicPr/>
          <p:nvPr/>
        </p:nvPicPr>
        <p:blipFill>
          <a:blip r:embed="rId2" cstate="print"/>
          <a:srcRect l="37660" t="17635" r="15385" b="21042"/>
          <a:stretch>
            <a:fillRect/>
          </a:stretch>
        </p:blipFill>
        <p:spPr bwMode="auto">
          <a:xfrm>
            <a:off x="1524000" y="0"/>
            <a:ext cx="6629400" cy="6705600"/>
          </a:xfrm>
          <a:prstGeom prst="rect">
            <a:avLst/>
          </a:prstGeom>
          <a:noFill/>
          <a:ln w="9525">
            <a:noFill/>
            <a:miter lim="800000"/>
            <a:headEnd/>
            <a:tailEnd/>
          </a:ln>
        </p:spPr>
      </p:pic>
      <p:sp>
        <p:nvSpPr>
          <p:cNvPr id="3" name="TextBox 2"/>
          <p:cNvSpPr txBox="1"/>
          <p:nvPr/>
        </p:nvSpPr>
        <p:spPr>
          <a:xfrm>
            <a:off x="7924800" y="228600"/>
            <a:ext cx="4267200" cy="5909310"/>
          </a:xfrm>
          <a:prstGeom prst="rect">
            <a:avLst/>
          </a:prstGeom>
          <a:noFill/>
        </p:spPr>
        <p:txBody>
          <a:bodyPr wrap="square" rtlCol="0">
            <a:spAutoFit/>
          </a:bodyPr>
          <a:lstStyle/>
          <a:p>
            <a:r>
              <a:rPr lang="en-US" sz="2400" dirty="0"/>
              <a:t>P. </a:t>
            </a:r>
            <a:r>
              <a:rPr lang="en-US" sz="2400" dirty="0" smtClean="0"/>
              <a:t>29 NB</a:t>
            </a:r>
            <a:endParaRPr lang="en-US" sz="2400" dirty="0"/>
          </a:p>
          <a:p>
            <a:r>
              <a:rPr lang="en-US" sz="2400" dirty="0"/>
              <a:t>4 Sentence Summary</a:t>
            </a:r>
          </a:p>
          <a:p>
            <a:endParaRPr lang="en-US" sz="2400" dirty="0"/>
          </a:p>
          <a:p>
            <a:pPr>
              <a:buFont typeface="Arial" pitchFamily="34" charset="0"/>
              <a:buChar char="•"/>
            </a:pPr>
            <a:r>
              <a:rPr lang="en-US" sz="2400" dirty="0" err="1"/>
              <a:t>Tay</a:t>
            </a:r>
            <a:r>
              <a:rPr lang="en-US" sz="2400" dirty="0"/>
              <a:t> – Sachs Disease</a:t>
            </a:r>
          </a:p>
          <a:p>
            <a:pPr>
              <a:buFont typeface="Arial" pitchFamily="34" charset="0"/>
              <a:buChar char="•"/>
            </a:pPr>
            <a:r>
              <a:rPr lang="en-US" sz="2400" dirty="0"/>
              <a:t>Recessive allele</a:t>
            </a:r>
          </a:p>
          <a:p>
            <a:pPr>
              <a:buFont typeface="Arial" pitchFamily="34" charset="0"/>
              <a:buChar char="•"/>
            </a:pPr>
            <a:r>
              <a:rPr lang="en-US" sz="2400" dirty="0" err="1"/>
              <a:t>Phenylketonuria</a:t>
            </a:r>
            <a:endParaRPr lang="en-US" sz="2400" dirty="0"/>
          </a:p>
          <a:p>
            <a:pPr>
              <a:buFont typeface="Arial" pitchFamily="34" charset="0"/>
              <a:buChar char="•"/>
            </a:pPr>
            <a:r>
              <a:rPr lang="en-US" sz="2400" dirty="0"/>
              <a:t>Dominant allele</a:t>
            </a:r>
          </a:p>
          <a:p>
            <a:pPr>
              <a:buFont typeface="Arial" pitchFamily="34" charset="0"/>
              <a:buChar char="•"/>
            </a:pPr>
            <a:r>
              <a:rPr lang="en-US" sz="2400" dirty="0"/>
              <a:t>Lungs &amp; pancreas</a:t>
            </a:r>
          </a:p>
          <a:p>
            <a:pPr>
              <a:buFont typeface="Arial" pitchFamily="34" charset="0"/>
              <a:buChar char="•"/>
            </a:pPr>
            <a:r>
              <a:rPr lang="en-US" sz="2400" dirty="0"/>
              <a:t>Central Nervous System </a:t>
            </a:r>
          </a:p>
          <a:p>
            <a:pPr>
              <a:buFont typeface="Arial" pitchFamily="34" charset="0"/>
              <a:buChar char="•"/>
            </a:pPr>
            <a:r>
              <a:rPr lang="en-US" sz="2400" dirty="0"/>
              <a:t>Cystic </a:t>
            </a:r>
            <a:r>
              <a:rPr lang="en-US" sz="2400" dirty="0" smtClean="0"/>
              <a:t>Fibrosis</a:t>
            </a:r>
          </a:p>
          <a:p>
            <a:endParaRPr lang="en-US" sz="2400" dirty="0"/>
          </a:p>
          <a:p>
            <a:r>
              <a:rPr lang="en-US" sz="2400" b="1" dirty="0" smtClean="0"/>
              <a:t>DRAW a Punnett Square </a:t>
            </a:r>
            <a:r>
              <a:rPr lang="en-US" sz="2400" dirty="0" smtClean="0"/>
              <a:t>showing from one of these 4 diseases with parents that are Heterozygous for the trait.</a:t>
            </a:r>
            <a:endParaRPr lang="en-US" sz="2400" dirty="0"/>
          </a:p>
          <a:p>
            <a:pPr>
              <a:buFont typeface="Arial" pitchFamily="34" charset="0"/>
              <a:buChar char="•"/>
            </a:pPr>
            <a:endParaRPr lang="en-US" dirty="0"/>
          </a:p>
        </p:txBody>
      </p:sp>
    </p:spTree>
    <p:extLst>
      <p:ext uri="{BB962C8B-B14F-4D97-AF65-F5344CB8AC3E}">
        <p14:creationId xmlns:p14="http://schemas.microsoft.com/office/powerpoint/2010/main" val="3760616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5" y="-46038"/>
            <a:ext cx="12049392" cy="1417638"/>
          </a:xfrm>
        </p:spPr>
        <p:txBody>
          <a:bodyPr>
            <a:normAutofit/>
          </a:bodyPr>
          <a:lstStyle/>
          <a:p>
            <a:r>
              <a:rPr lang="en-US" sz="2400" dirty="0" smtClean="0"/>
              <a:t>03/31  </a:t>
            </a:r>
            <a:r>
              <a:rPr lang="en-US" sz="2400" dirty="0"/>
              <a:t>Pedigrees 12.1</a:t>
            </a:r>
            <a:r>
              <a:rPr lang="en-US" sz="2400" b="1" dirty="0"/>
              <a:t/>
            </a:r>
            <a:br>
              <a:rPr lang="en-US" sz="2400" b="1" dirty="0"/>
            </a:br>
            <a:r>
              <a:rPr lang="en-US" sz="2400" dirty="0"/>
              <a:t>Obj. TSW determine the mode of inheritance of a trait by examining a pedigree in a </a:t>
            </a:r>
            <a:r>
              <a:rPr lang="en-US" sz="2400" dirty="0" smtClean="0"/>
              <a:t>partner </a:t>
            </a:r>
            <a:r>
              <a:rPr lang="en-US" sz="2400" dirty="0"/>
              <a:t>pedigree project. </a:t>
            </a:r>
            <a:r>
              <a:rPr lang="en-US" sz="2400" dirty="0" smtClean="0"/>
              <a:t>P.26 </a:t>
            </a:r>
            <a:r>
              <a:rPr lang="en-US" sz="2400" dirty="0"/>
              <a:t>NB</a:t>
            </a:r>
          </a:p>
        </p:txBody>
      </p:sp>
      <p:sp>
        <p:nvSpPr>
          <p:cNvPr id="4" name="Content Placeholder 3"/>
          <p:cNvSpPr>
            <a:spLocks noGrp="1"/>
          </p:cNvSpPr>
          <p:nvPr>
            <p:ph sz="half" idx="2"/>
          </p:nvPr>
        </p:nvSpPr>
        <p:spPr>
          <a:xfrm>
            <a:off x="4495800" y="1181103"/>
            <a:ext cx="7696200" cy="4945062"/>
          </a:xfrm>
        </p:spPr>
        <p:txBody>
          <a:bodyPr>
            <a:normAutofit/>
          </a:bodyPr>
          <a:lstStyle/>
          <a:p>
            <a:pPr marL="514350" indent="-514350">
              <a:buFont typeface="+mj-lt"/>
              <a:buAutoNum type="arabicPeriod"/>
            </a:pPr>
            <a:r>
              <a:rPr lang="en-US" sz="2400" dirty="0"/>
              <a:t>Identify and explain the </a:t>
            </a:r>
            <a:r>
              <a:rPr lang="en-US" sz="2400" b="1" dirty="0"/>
              <a:t>Mode of </a:t>
            </a:r>
            <a:r>
              <a:rPr lang="en-US" sz="2400" b="1" dirty="0" smtClean="0"/>
              <a:t>Inheritance </a:t>
            </a:r>
            <a:r>
              <a:rPr lang="en-US" sz="2400" dirty="0"/>
              <a:t>for each of these three pedigrees</a:t>
            </a:r>
            <a:r>
              <a:rPr lang="en-US" sz="2400" dirty="0" smtClean="0"/>
              <a:t>. State whether they are:</a:t>
            </a:r>
            <a:endParaRPr lang="en-US" sz="2400" dirty="0"/>
          </a:p>
          <a:p>
            <a:pPr marL="514350" indent="-514350"/>
            <a:r>
              <a:rPr lang="en-US" sz="2400" dirty="0"/>
              <a:t>Dominant or Recessive</a:t>
            </a:r>
          </a:p>
          <a:p>
            <a:pPr marL="514350" indent="-514350"/>
            <a:r>
              <a:rPr lang="en-US" sz="2400" dirty="0"/>
              <a:t>Autosomal or </a:t>
            </a:r>
            <a:r>
              <a:rPr lang="en-US" sz="2400" dirty="0" smtClean="0"/>
              <a:t>Sex – Linked</a:t>
            </a:r>
          </a:p>
          <a:p>
            <a:pPr marL="0" indent="0">
              <a:buNone/>
            </a:pPr>
            <a:r>
              <a:rPr lang="en-US" sz="2400" dirty="0" smtClean="0">
                <a:hlinkClick r:id="rId2"/>
              </a:rPr>
              <a:t>Genetic Counseling</a:t>
            </a:r>
            <a:r>
              <a:rPr lang="en-US" sz="2400" dirty="0"/>
              <a:t> </a:t>
            </a:r>
            <a:r>
              <a:rPr lang="en-US" sz="2400" dirty="0" smtClean="0"/>
              <a:t>https</a:t>
            </a:r>
            <a:r>
              <a:rPr lang="en-US" sz="2400" dirty="0"/>
              <a:t>://www.youtube.com/watch?v=Li4IpVF50-o</a:t>
            </a:r>
          </a:p>
        </p:txBody>
      </p:sp>
      <p:pic>
        <p:nvPicPr>
          <p:cNvPr id="5" name="Picture 12" descr="Pedigree-Hunington Disease"/>
          <p:cNvPicPr>
            <a:picLocks noGrp="1" noChangeAspect="1" noChangeArrowheads="1"/>
          </p:cNvPicPr>
          <p:nvPr>
            <p:ph sz="half" idx="1"/>
          </p:nvPr>
        </p:nvPicPr>
        <p:blipFill>
          <a:blip r:embed="rId3" cstate="print"/>
          <a:srcRect/>
          <a:stretch>
            <a:fillRect/>
          </a:stretch>
        </p:blipFill>
        <p:spPr bwMode="auto">
          <a:xfrm>
            <a:off x="633046" y="3581401"/>
            <a:ext cx="3710354" cy="3318203"/>
          </a:xfrm>
          <a:prstGeom prst="rect">
            <a:avLst/>
          </a:prstGeom>
          <a:noFill/>
        </p:spPr>
      </p:pic>
      <p:pic>
        <p:nvPicPr>
          <p:cNvPr id="118786" name="Picture 2" descr="http://ohiorc.org/orc_documents/ORC/Adlit/InPerspective/2005-10/images/pedigree.gif"/>
          <p:cNvPicPr>
            <a:picLocks noChangeAspect="1" noChangeArrowheads="1"/>
          </p:cNvPicPr>
          <p:nvPr/>
        </p:nvPicPr>
        <p:blipFill>
          <a:blip r:embed="rId4" cstate="print"/>
          <a:srcRect/>
          <a:stretch>
            <a:fillRect/>
          </a:stretch>
        </p:blipFill>
        <p:spPr bwMode="auto">
          <a:xfrm>
            <a:off x="4343400" y="3689321"/>
            <a:ext cx="4237892" cy="3210283"/>
          </a:xfrm>
          <a:prstGeom prst="rect">
            <a:avLst/>
          </a:prstGeom>
          <a:noFill/>
          <a:ln>
            <a:solidFill>
              <a:schemeClr val="tx1"/>
            </a:solidFill>
          </a:ln>
        </p:spPr>
      </p:pic>
      <p:pic>
        <p:nvPicPr>
          <p:cNvPr id="118790" name="Picture 6" descr="http://www.sciencegeek.net/Biology/review/graphics/Unit4/hemo.gif"/>
          <p:cNvPicPr>
            <a:picLocks noChangeAspect="1" noChangeArrowheads="1"/>
          </p:cNvPicPr>
          <p:nvPr/>
        </p:nvPicPr>
        <p:blipFill>
          <a:blip r:embed="rId5" cstate="print"/>
          <a:srcRect/>
          <a:stretch>
            <a:fillRect/>
          </a:stretch>
        </p:blipFill>
        <p:spPr bwMode="auto">
          <a:xfrm>
            <a:off x="0" y="1181102"/>
            <a:ext cx="4489228" cy="2552698"/>
          </a:xfrm>
          <a:prstGeom prst="rect">
            <a:avLst/>
          </a:prstGeom>
          <a:noFill/>
          <a:ln>
            <a:solidFill>
              <a:schemeClr val="tx1"/>
            </a:solidFill>
          </a:ln>
        </p:spPr>
      </p:pic>
      <p:sp>
        <p:nvSpPr>
          <p:cNvPr id="9" name="TextBox 8"/>
          <p:cNvSpPr txBox="1"/>
          <p:nvPr/>
        </p:nvSpPr>
        <p:spPr>
          <a:xfrm>
            <a:off x="2819400" y="1371600"/>
            <a:ext cx="1600200" cy="369332"/>
          </a:xfrm>
          <a:prstGeom prst="rect">
            <a:avLst/>
          </a:prstGeom>
          <a:noFill/>
        </p:spPr>
        <p:txBody>
          <a:bodyPr wrap="square" rtlCol="0">
            <a:spAutoFit/>
          </a:bodyPr>
          <a:lstStyle/>
          <a:p>
            <a:r>
              <a:rPr lang="en-US" dirty="0"/>
              <a:t>Pedigree 1</a:t>
            </a:r>
          </a:p>
        </p:txBody>
      </p:sp>
      <p:sp>
        <p:nvSpPr>
          <p:cNvPr id="10" name="TextBox 9"/>
          <p:cNvSpPr txBox="1"/>
          <p:nvPr/>
        </p:nvSpPr>
        <p:spPr>
          <a:xfrm>
            <a:off x="1025414" y="4103132"/>
            <a:ext cx="1219200" cy="369332"/>
          </a:xfrm>
          <a:prstGeom prst="rect">
            <a:avLst/>
          </a:prstGeom>
          <a:noFill/>
        </p:spPr>
        <p:txBody>
          <a:bodyPr wrap="square" rtlCol="0">
            <a:spAutoFit/>
          </a:bodyPr>
          <a:lstStyle/>
          <a:p>
            <a:r>
              <a:rPr lang="en-US" dirty="0"/>
              <a:t>Pedigree 2</a:t>
            </a:r>
          </a:p>
        </p:txBody>
      </p:sp>
      <p:sp>
        <p:nvSpPr>
          <p:cNvPr id="11" name="TextBox 10"/>
          <p:cNvSpPr txBox="1"/>
          <p:nvPr/>
        </p:nvSpPr>
        <p:spPr>
          <a:xfrm>
            <a:off x="4419600" y="3733800"/>
            <a:ext cx="1295400" cy="369332"/>
          </a:xfrm>
          <a:prstGeom prst="rect">
            <a:avLst/>
          </a:prstGeom>
          <a:noFill/>
        </p:spPr>
        <p:txBody>
          <a:bodyPr wrap="square" rtlCol="0">
            <a:spAutoFit/>
          </a:bodyPr>
          <a:lstStyle/>
          <a:p>
            <a:r>
              <a:rPr lang="en-US" dirty="0"/>
              <a:t>Pedigree 3</a:t>
            </a:r>
          </a:p>
        </p:txBody>
      </p:sp>
    </p:spTree>
    <p:extLst>
      <p:ext uri="{BB962C8B-B14F-4D97-AF65-F5344CB8AC3E}">
        <p14:creationId xmlns:p14="http://schemas.microsoft.com/office/powerpoint/2010/main" val="891782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a:bodyPr>
          <a:lstStyle/>
          <a:p>
            <a:r>
              <a:rPr lang="en-US" sz="3200" dirty="0" smtClean="0"/>
              <a:t>Guided Practice Family Pedigree  p. 33 NB </a:t>
            </a:r>
            <a:br>
              <a:rPr lang="en-US" sz="3200" dirty="0" smtClean="0"/>
            </a:br>
            <a:r>
              <a:rPr lang="en-US" sz="3200" dirty="0" smtClean="0"/>
              <a:t> </a:t>
            </a:r>
            <a:r>
              <a:rPr lang="en-US" sz="3200" b="1" dirty="0" smtClean="0"/>
              <a:t>Right</a:t>
            </a:r>
            <a:r>
              <a:rPr lang="en-US" sz="3200" dirty="0" smtClean="0"/>
              <a:t> or Left Handedness </a:t>
            </a:r>
            <a:endParaRPr lang="en-US" sz="3200" dirty="0"/>
          </a:p>
        </p:txBody>
      </p:sp>
      <p:sp>
        <p:nvSpPr>
          <p:cNvPr id="3" name="Content Placeholder 2"/>
          <p:cNvSpPr>
            <a:spLocks noGrp="1"/>
          </p:cNvSpPr>
          <p:nvPr>
            <p:ph idx="1"/>
          </p:nvPr>
        </p:nvSpPr>
        <p:spPr>
          <a:xfrm>
            <a:off x="125507" y="1465731"/>
            <a:ext cx="10936940" cy="5392269"/>
          </a:xfrm>
        </p:spPr>
        <p:txBody>
          <a:bodyPr>
            <a:normAutofit/>
          </a:bodyPr>
          <a:lstStyle/>
          <a:p>
            <a:r>
              <a:rPr lang="en-US" dirty="0" smtClean="0"/>
              <a:t>Show 3 Generations </a:t>
            </a:r>
          </a:p>
          <a:p>
            <a:r>
              <a:rPr lang="en-US" dirty="0" smtClean="0"/>
              <a:t>Include at least 12 individuals</a:t>
            </a:r>
          </a:p>
          <a:p>
            <a:r>
              <a:rPr lang="en-US" dirty="0" smtClean="0"/>
              <a:t>Show only 1 trait – Autosomal (one of the Human Traits checklist)</a:t>
            </a:r>
          </a:p>
          <a:p>
            <a:r>
              <a:rPr lang="en-US" dirty="0" smtClean="0"/>
              <a:t>Show the key of what the traits are  (Shade affected Individuals)</a:t>
            </a:r>
          </a:p>
          <a:p>
            <a:r>
              <a:rPr lang="en-US" dirty="0" smtClean="0"/>
              <a:t>Show affected individuals with the trait (color)</a:t>
            </a:r>
          </a:p>
          <a:p>
            <a:r>
              <a:rPr lang="en-US" dirty="0" smtClean="0"/>
              <a:t>Label Autosomal or Sex-linked</a:t>
            </a:r>
          </a:p>
          <a:p>
            <a:r>
              <a:rPr lang="en-US" dirty="0" smtClean="0"/>
              <a:t>Label Dominant or Recessive</a:t>
            </a:r>
          </a:p>
          <a:p>
            <a:r>
              <a:rPr lang="en-US" dirty="0" smtClean="0"/>
              <a:t>Write Genotypes</a:t>
            </a:r>
          </a:p>
          <a:p>
            <a:endParaRPr lang="en-US" dirty="0" smtClean="0"/>
          </a:p>
          <a:p>
            <a:endParaRPr lang="en-US" dirty="0"/>
          </a:p>
        </p:txBody>
      </p:sp>
    </p:spTree>
    <p:extLst>
      <p:ext uri="{BB962C8B-B14F-4D97-AF65-F5344CB8AC3E}">
        <p14:creationId xmlns:p14="http://schemas.microsoft.com/office/powerpoint/2010/main" val="103456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668000" cy="1417638"/>
          </a:xfrm>
        </p:spPr>
        <p:txBody>
          <a:bodyPr>
            <a:normAutofit/>
          </a:bodyPr>
          <a:lstStyle/>
          <a:p>
            <a:r>
              <a:rPr lang="en-US" sz="2400" dirty="0"/>
              <a:t>4</a:t>
            </a:r>
            <a:r>
              <a:rPr lang="en-US" sz="2400" dirty="0" smtClean="0"/>
              <a:t>/3 </a:t>
            </a:r>
            <a:r>
              <a:rPr lang="en-US" sz="2400" dirty="0"/>
              <a:t>Genetic Inheritance 10.1 &amp; 10.2</a:t>
            </a:r>
            <a:br>
              <a:rPr lang="en-US" sz="2400" dirty="0"/>
            </a:br>
            <a:r>
              <a:rPr lang="en-US" sz="2400" dirty="0"/>
              <a:t>Obj. TSW demonstrate understanding of </a:t>
            </a:r>
            <a:r>
              <a:rPr lang="en-US" sz="2400" dirty="0">
                <a:hlinkClick r:id="rId2"/>
              </a:rPr>
              <a:t>homologous chromosomes </a:t>
            </a:r>
            <a:r>
              <a:rPr lang="en-US" sz="2400" dirty="0"/>
              <a:t>Mendel’s laws, Mitosis &amp; Meiosis by doing a concept map and a foldable. p. </a:t>
            </a:r>
            <a:r>
              <a:rPr lang="en-US" sz="2400" dirty="0" smtClean="0"/>
              <a:t>28 </a:t>
            </a:r>
            <a:r>
              <a:rPr lang="en-US" sz="2400" dirty="0"/>
              <a:t>NB</a:t>
            </a:r>
          </a:p>
        </p:txBody>
      </p:sp>
      <p:sp>
        <p:nvSpPr>
          <p:cNvPr id="3" name="Text Placeholder 2"/>
          <p:cNvSpPr>
            <a:spLocks noGrp="1"/>
          </p:cNvSpPr>
          <p:nvPr>
            <p:ph type="body" idx="1"/>
          </p:nvPr>
        </p:nvSpPr>
        <p:spPr>
          <a:xfrm>
            <a:off x="1524000" y="1295400"/>
            <a:ext cx="4497388" cy="639762"/>
          </a:xfrm>
        </p:spPr>
        <p:txBody>
          <a:bodyPr>
            <a:normAutofit fontScale="32500" lnSpcReduction="20000"/>
          </a:bodyPr>
          <a:lstStyle/>
          <a:p>
            <a:endParaRPr lang="en-US" dirty="0" smtClean="0">
              <a:hlinkClick r:id="rId3"/>
            </a:endParaRPr>
          </a:p>
          <a:p>
            <a:r>
              <a:rPr lang="en-US" sz="4400" dirty="0">
                <a:hlinkClick r:id="rId3"/>
              </a:rPr>
              <a:t>http://www.cde.ca.gov/ta/tg/sr/documents/cstrtqbiology.pdf</a:t>
            </a:r>
            <a:endParaRPr lang="en-US" sz="4400" dirty="0"/>
          </a:p>
          <a:p>
            <a:endParaRPr lang="en-US" dirty="0"/>
          </a:p>
        </p:txBody>
      </p:sp>
      <p:sp>
        <p:nvSpPr>
          <p:cNvPr id="6" name="Content Placeholder 5"/>
          <p:cNvSpPr>
            <a:spLocks noGrp="1"/>
          </p:cNvSpPr>
          <p:nvPr>
            <p:ph sz="quarter" idx="4"/>
          </p:nvPr>
        </p:nvSpPr>
        <p:spPr>
          <a:xfrm>
            <a:off x="5264834" y="1580772"/>
            <a:ext cx="6781800" cy="3798888"/>
          </a:xfrm>
        </p:spPr>
        <p:txBody>
          <a:bodyPr/>
          <a:lstStyle/>
          <a:p>
            <a:pPr marL="457200" indent="-457200">
              <a:buFont typeface="+mj-lt"/>
              <a:buAutoNum type="arabicPeriod"/>
            </a:pPr>
            <a:r>
              <a:rPr lang="en-US" dirty="0" smtClean="0"/>
              <a:t>Compare &amp; Contrast Homozygous and Heterozygous genotypes.</a:t>
            </a:r>
          </a:p>
          <a:p>
            <a:pPr marL="457200" indent="-457200">
              <a:buFont typeface="+mj-lt"/>
              <a:buAutoNum type="arabicPeriod"/>
            </a:pPr>
            <a:r>
              <a:rPr lang="en-US" dirty="0" smtClean="0"/>
              <a:t>Explain what crossing over is during Meiosis and why it is important?</a:t>
            </a:r>
          </a:p>
          <a:p>
            <a:pPr marL="457200" indent="-457200">
              <a:buFont typeface="+mj-lt"/>
              <a:buAutoNum type="arabicPeriod"/>
            </a:pPr>
            <a:r>
              <a:rPr lang="en-US" dirty="0" smtClean="0"/>
              <a:t>Compare &amp; Contrast haploid and diploid cells.</a:t>
            </a:r>
          </a:p>
          <a:p>
            <a:pPr marL="457200" indent="-457200">
              <a:buFont typeface="+mj-lt"/>
              <a:buAutoNum type="arabicPeriod"/>
            </a:pPr>
            <a:endParaRPr lang="en-US" dirty="0"/>
          </a:p>
        </p:txBody>
      </p:sp>
      <p:pic>
        <p:nvPicPr>
          <p:cNvPr id="7" name="Picture 21" descr="Fig"/>
          <p:cNvPicPr>
            <a:picLocks noGrp="1" noChangeAspect="1" noChangeArrowheads="1"/>
          </p:cNvPicPr>
          <p:nvPr>
            <p:ph sz="half" idx="2"/>
          </p:nvPr>
        </p:nvPicPr>
        <p:blipFill>
          <a:blip r:embed="rId4" cstate="print"/>
          <a:srcRect/>
          <a:stretch>
            <a:fillRect/>
          </a:stretch>
        </p:blipFill>
        <p:spPr bwMode="auto">
          <a:xfrm>
            <a:off x="99260" y="1676400"/>
            <a:ext cx="2400300" cy="2133600"/>
          </a:xfrm>
          <a:prstGeom prst="rect">
            <a:avLst/>
          </a:prstGeom>
          <a:noFill/>
        </p:spPr>
      </p:pic>
      <p:pic>
        <p:nvPicPr>
          <p:cNvPr id="191491" name="Picture 3" descr="http://mrdegregorio.weebly.com/uploads/8/3/6/6/8366974/9703995.jpg?232">
            <a:hlinkClick r:id="rId5"/>
          </p:cNvPr>
          <p:cNvPicPr>
            <a:picLocks noChangeAspect="1" noChangeArrowheads="1"/>
          </p:cNvPicPr>
          <p:nvPr/>
        </p:nvPicPr>
        <p:blipFill>
          <a:blip r:embed="rId6" cstate="print"/>
          <a:srcRect/>
          <a:stretch>
            <a:fillRect/>
          </a:stretch>
        </p:blipFill>
        <p:spPr bwMode="auto">
          <a:xfrm>
            <a:off x="-3024" y="3764018"/>
            <a:ext cx="2438400" cy="2827284"/>
          </a:xfrm>
          <a:prstGeom prst="rect">
            <a:avLst/>
          </a:prstGeom>
          <a:noFill/>
        </p:spPr>
      </p:pic>
      <p:pic>
        <p:nvPicPr>
          <p:cNvPr id="191493" name="Picture 5" descr="https://youngbloodbiology.wikispaces.com/file/view/meiosis-and-mitosis-cell-division.jpg/405495236/687x501/meiosis-and-mitosis-cell-division.jpg">
            <a:hlinkClick r:id="rId7"/>
          </p:cNvPr>
          <p:cNvPicPr>
            <a:picLocks noChangeAspect="1" noChangeArrowheads="1"/>
          </p:cNvPicPr>
          <p:nvPr/>
        </p:nvPicPr>
        <p:blipFill>
          <a:blip r:embed="rId8" cstate="print"/>
          <a:srcRect/>
          <a:stretch>
            <a:fillRect/>
          </a:stretch>
        </p:blipFill>
        <p:spPr bwMode="auto">
          <a:xfrm>
            <a:off x="2435376" y="4191000"/>
            <a:ext cx="3586012" cy="2620548"/>
          </a:xfrm>
          <a:prstGeom prst="rect">
            <a:avLst/>
          </a:prstGeom>
          <a:noFill/>
        </p:spPr>
      </p:pic>
      <p:sp>
        <p:nvSpPr>
          <p:cNvPr id="8" name="TextBox 7"/>
          <p:cNvSpPr txBox="1"/>
          <p:nvPr/>
        </p:nvSpPr>
        <p:spPr>
          <a:xfrm>
            <a:off x="8081210" y="3810000"/>
            <a:ext cx="2586790" cy="1200329"/>
          </a:xfrm>
          <a:prstGeom prst="rect">
            <a:avLst/>
          </a:prstGeom>
          <a:noFill/>
        </p:spPr>
        <p:txBody>
          <a:bodyPr wrap="square" rtlCol="0">
            <a:spAutoFit/>
          </a:bodyPr>
          <a:lstStyle/>
          <a:p>
            <a:r>
              <a:rPr lang="en-US" sz="2400" b="1" dirty="0"/>
              <a:t>HW Read CH 12 </a:t>
            </a:r>
          </a:p>
          <a:p>
            <a:r>
              <a:rPr lang="en-US" sz="2400" b="1" dirty="0"/>
              <a:t>1 page Notes </a:t>
            </a:r>
          </a:p>
          <a:p>
            <a:r>
              <a:rPr lang="en-US" sz="2400" b="1" dirty="0"/>
              <a:t>Page </a:t>
            </a:r>
            <a:r>
              <a:rPr lang="en-US" sz="2400" b="1" dirty="0" smtClean="0"/>
              <a:t>25 NB</a:t>
            </a:r>
            <a:endParaRPr lang="en-US" sz="2400" b="1" dirty="0"/>
          </a:p>
        </p:txBody>
      </p:sp>
    </p:spTree>
    <p:extLst>
      <p:ext uri="{BB962C8B-B14F-4D97-AF65-F5344CB8AC3E}">
        <p14:creationId xmlns:p14="http://schemas.microsoft.com/office/powerpoint/2010/main" val="13526439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sz="2700" dirty="0" smtClean="0"/>
              <a:t>4/4 </a:t>
            </a:r>
            <a:r>
              <a:rPr lang="en-US" sz="2700" dirty="0"/>
              <a:t>Complex &amp; </a:t>
            </a:r>
            <a:r>
              <a:rPr lang="en-US" sz="2700" dirty="0">
                <a:hlinkClick r:id="rId2"/>
              </a:rPr>
              <a:t>Polygenic Inheritance </a:t>
            </a:r>
            <a:r>
              <a:rPr lang="en-US" sz="2700" dirty="0"/>
              <a:t>12.3 </a:t>
            </a:r>
            <a:br>
              <a:rPr lang="en-US" sz="2700" dirty="0"/>
            </a:br>
            <a:r>
              <a:rPr lang="en-US" sz="2700" dirty="0"/>
              <a:t>Obj. TSW predict possible combinations of alleles in a zygote from the genetic makeup of the parents during classroom activities. </a:t>
            </a:r>
            <a:r>
              <a:rPr lang="en-US" sz="2700" dirty="0" smtClean="0"/>
              <a:t>P.30 </a:t>
            </a:r>
            <a:r>
              <a:rPr lang="en-US" sz="2700" dirty="0"/>
              <a:t>NB</a:t>
            </a:r>
            <a:r>
              <a:rPr lang="en-US" sz="2400" dirty="0"/>
              <a:t/>
            </a:r>
            <a:br>
              <a:rPr lang="en-US" sz="2400" dirty="0"/>
            </a:br>
            <a:endParaRPr lang="en-US" sz="2400" dirty="0"/>
          </a:p>
        </p:txBody>
      </p:sp>
      <p:sp>
        <p:nvSpPr>
          <p:cNvPr id="6" name="Content Placeholder 5"/>
          <p:cNvSpPr>
            <a:spLocks noGrp="1"/>
          </p:cNvSpPr>
          <p:nvPr>
            <p:ph sz="quarter" idx="4"/>
          </p:nvPr>
        </p:nvSpPr>
        <p:spPr>
          <a:xfrm>
            <a:off x="4798393" y="1084217"/>
            <a:ext cx="7389254" cy="3951288"/>
          </a:xfrm>
        </p:spPr>
        <p:txBody>
          <a:bodyPr>
            <a:normAutofit/>
          </a:bodyPr>
          <a:lstStyle/>
          <a:p>
            <a:pPr marL="457200" indent="-457200">
              <a:buFont typeface="+mj-lt"/>
              <a:buAutoNum type="arabicPeriod"/>
            </a:pPr>
            <a:r>
              <a:rPr lang="en-US" dirty="0" smtClean="0"/>
              <a:t>Determine the possible blood types of the children of parents that both have type AB.</a:t>
            </a:r>
          </a:p>
          <a:p>
            <a:pPr marL="457200" indent="-457200">
              <a:buFont typeface="+mj-lt"/>
              <a:buAutoNum type="arabicPeriod"/>
            </a:pPr>
            <a:r>
              <a:rPr lang="en-US" dirty="0" smtClean="0"/>
              <a:t>Explain why a male with a recessive X – linked trait usually produces no female offspring with the trait.  Show the Punnett Square.</a:t>
            </a:r>
          </a:p>
          <a:p>
            <a:pPr marL="457200" indent="-457200">
              <a:buFont typeface="+mj-lt"/>
              <a:buAutoNum type="arabicPeriod"/>
            </a:pPr>
            <a:r>
              <a:rPr lang="en-US" dirty="0" smtClean="0"/>
              <a:t>Explain polygenic inheritance. Give an example. Draw the graph below.</a:t>
            </a: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7" name="Picture 16" descr="Fig"/>
          <p:cNvPicPr>
            <a:picLocks noGrp="1" noChangeAspect="1" noChangeArrowheads="1"/>
          </p:cNvPicPr>
          <p:nvPr>
            <p:ph sz="half" idx="2"/>
          </p:nvPr>
        </p:nvPicPr>
        <p:blipFill>
          <a:blip r:embed="rId3" cstate="print"/>
          <a:srcRect/>
          <a:stretch>
            <a:fillRect/>
          </a:stretch>
        </p:blipFill>
        <p:spPr bwMode="auto">
          <a:xfrm>
            <a:off x="0" y="3748323"/>
            <a:ext cx="3165808" cy="3109678"/>
          </a:xfrm>
          <a:prstGeom prst="rect">
            <a:avLst/>
          </a:prstGeom>
          <a:noFill/>
        </p:spPr>
      </p:pic>
      <p:pic>
        <p:nvPicPr>
          <p:cNvPr id="8" name="Picture 12" descr="Inheritance of X Chromosome"/>
          <p:cNvPicPr>
            <a:picLocks noChangeAspect="1" noChangeArrowheads="1"/>
          </p:cNvPicPr>
          <p:nvPr/>
        </p:nvPicPr>
        <p:blipFill>
          <a:blip r:embed="rId4" cstate="print"/>
          <a:srcRect/>
          <a:stretch>
            <a:fillRect/>
          </a:stretch>
        </p:blipFill>
        <p:spPr bwMode="auto">
          <a:xfrm>
            <a:off x="0" y="1084217"/>
            <a:ext cx="4798392" cy="2664106"/>
          </a:xfrm>
          <a:prstGeom prst="rect">
            <a:avLst/>
          </a:prstGeom>
          <a:noFill/>
        </p:spPr>
      </p:pic>
      <p:pic>
        <p:nvPicPr>
          <p:cNvPr id="9" name="Picture 12" descr="Genes Involved-Skin Color"/>
          <p:cNvPicPr>
            <a:picLocks noChangeAspect="1" noChangeArrowheads="1"/>
          </p:cNvPicPr>
          <p:nvPr/>
        </p:nvPicPr>
        <p:blipFill>
          <a:blip r:embed="rId5" cstate="print"/>
          <a:srcRect/>
          <a:stretch>
            <a:fillRect/>
          </a:stretch>
        </p:blipFill>
        <p:spPr bwMode="auto">
          <a:xfrm>
            <a:off x="6694691" y="4075610"/>
            <a:ext cx="3833971" cy="2782390"/>
          </a:xfrm>
          <a:prstGeom prst="rect">
            <a:avLst/>
          </a:prstGeom>
          <a:noFill/>
        </p:spPr>
      </p:pic>
      <p:pic>
        <p:nvPicPr>
          <p:cNvPr id="10" name="Picture 9"/>
          <p:cNvPicPr>
            <a:picLocks noChangeAspect="1"/>
          </p:cNvPicPr>
          <p:nvPr/>
        </p:nvPicPr>
        <p:blipFill>
          <a:blip r:embed="rId6"/>
          <a:stretch>
            <a:fillRect/>
          </a:stretch>
        </p:blipFill>
        <p:spPr>
          <a:xfrm>
            <a:off x="3165808" y="4155095"/>
            <a:ext cx="3334393" cy="2075887"/>
          </a:xfrm>
          <a:prstGeom prst="rect">
            <a:avLst/>
          </a:prstGeom>
        </p:spPr>
      </p:pic>
    </p:spTree>
    <p:extLst>
      <p:ext uri="{BB962C8B-B14F-4D97-AF65-F5344CB8AC3E}">
        <p14:creationId xmlns:p14="http://schemas.microsoft.com/office/powerpoint/2010/main" val="38733156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Genes Involved-Skin Color"/>
          <p:cNvPicPr>
            <a:picLocks noChangeAspect="1" noChangeArrowheads="1"/>
          </p:cNvPicPr>
          <p:nvPr/>
        </p:nvPicPr>
        <p:blipFill>
          <a:blip r:embed="rId2" cstate="print"/>
          <a:srcRect/>
          <a:stretch>
            <a:fillRect/>
          </a:stretch>
        </p:blipFill>
        <p:spPr bwMode="auto">
          <a:xfrm>
            <a:off x="1524000" y="0"/>
            <a:ext cx="9144000" cy="6635986"/>
          </a:xfrm>
          <a:prstGeom prst="rect">
            <a:avLst/>
          </a:prstGeom>
          <a:noFill/>
        </p:spPr>
      </p:pic>
    </p:spTree>
    <p:extLst>
      <p:ext uri="{BB962C8B-B14F-4D97-AF65-F5344CB8AC3E}">
        <p14:creationId xmlns:p14="http://schemas.microsoft.com/office/powerpoint/2010/main" val="104778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419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419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419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7"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4198"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4199"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4200"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sp>
        <p:nvSpPr>
          <p:cNvPr id="904201" name="Text Box 9"/>
          <p:cNvSpPr txBox="1">
            <a:spLocks noChangeArrowheads="1"/>
          </p:cNvSpPr>
          <p:nvPr/>
        </p:nvSpPr>
        <p:spPr bwMode="auto">
          <a:xfrm>
            <a:off x="3048000" y="749300"/>
            <a:ext cx="6076950" cy="585788"/>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a:solidFill>
                  <a:schemeClr val="tx2"/>
                </a:solidFill>
                <a:latin typeface="Times" pitchFamily="18" charset="0"/>
              </a:rPr>
              <a:t>Stem Length Variation in Plants</a:t>
            </a:r>
          </a:p>
        </p:txBody>
      </p:sp>
      <p:pic>
        <p:nvPicPr>
          <p:cNvPr id="904202"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4203"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4204" name="Picture 12" descr="StemLengthVariation-Plants"/>
          <p:cNvPicPr>
            <a:picLocks noChangeAspect="1" noChangeArrowheads="1"/>
          </p:cNvPicPr>
          <p:nvPr/>
        </p:nvPicPr>
        <p:blipFill>
          <a:blip r:embed="rId12" cstate="print"/>
          <a:srcRect/>
          <a:stretch>
            <a:fillRect/>
          </a:stretch>
        </p:blipFill>
        <p:spPr bwMode="auto">
          <a:xfrm>
            <a:off x="3048000" y="1404939"/>
            <a:ext cx="6096000" cy="4321175"/>
          </a:xfrm>
          <a:prstGeom prst="rect">
            <a:avLst/>
          </a:prstGeom>
          <a:noFill/>
        </p:spPr>
      </p:pic>
    </p:spTree>
    <p:extLst>
      <p:ext uri="{BB962C8B-B14F-4D97-AF65-F5344CB8AC3E}">
        <p14:creationId xmlns:p14="http://schemas.microsoft.com/office/powerpoint/2010/main" val="29233040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4200"/>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4197"/>
                                        </p:tgtEl>
                                        <p:attrNameLst>
                                          <p:attrName>style.visibility</p:attrName>
                                        </p:attrNameLst>
                                      </p:cBhvr>
                                      <p:to>
                                        <p:strVal val="visible"/>
                                      </p:to>
                                    </p:set>
                                    <p:animEffect transition="in" filter="box(out)">
                                      <p:cBhvr>
                                        <p:cTn id="10" dur="500"/>
                                        <p:tgtEl>
                                          <p:spTgt spid="904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18"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5219"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5220"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1"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5222"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5223"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5224"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dirty="0">
                <a:solidFill>
                  <a:schemeClr val="hlink"/>
                </a:solidFill>
                <a:latin typeface="Times" pitchFamily="18" charset="0"/>
              </a:rPr>
              <a:t>To return to the chapter summary click escape or close this document.</a:t>
            </a:r>
          </a:p>
        </p:txBody>
      </p:sp>
      <p:sp>
        <p:nvSpPr>
          <p:cNvPr id="905225" name="Text Box 9"/>
          <p:cNvSpPr txBox="1">
            <a:spLocks noChangeArrowheads="1"/>
          </p:cNvSpPr>
          <p:nvPr/>
        </p:nvSpPr>
        <p:spPr bwMode="auto">
          <a:xfrm>
            <a:off x="1924050" y="1879601"/>
            <a:ext cx="2393950" cy="2066925"/>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dirty="0">
                <a:solidFill>
                  <a:schemeClr val="tx2"/>
                </a:solidFill>
                <a:latin typeface="Times" pitchFamily="18" charset="0"/>
              </a:rPr>
              <a:t>Number of</a:t>
            </a:r>
          </a:p>
          <a:p>
            <a:pPr algn="ctr" eaLnBrk="1" hangingPunct="1">
              <a:lnSpc>
                <a:spcPct val="50000"/>
              </a:lnSpc>
              <a:spcBef>
                <a:spcPct val="20000"/>
              </a:spcBef>
              <a:spcAft>
                <a:spcPct val="20000"/>
              </a:spcAft>
            </a:pPr>
            <a:r>
              <a:rPr lang="en-US" sz="3600" dirty="0">
                <a:solidFill>
                  <a:schemeClr val="tx2"/>
                </a:solidFill>
                <a:latin typeface="Times" pitchFamily="18" charset="0"/>
              </a:rPr>
              <a:t>Genes</a:t>
            </a:r>
          </a:p>
          <a:p>
            <a:pPr algn="ctr" eaLnBrk="1" hangingPunct="1">
              <a:lnSpc>
                <a:spcPct val="50000"/>
              </a:lnSpc>
              <a:spcBef>
                <a:spcPct val="20000"/>
              </a:spcBef>
              <a:spcAft>
                <a:spcPct val="20000"/>
              </a:spcAft>
            </a:pPr>
            <a:r>
              <a:rPr lang="en-US" sz="3600" dirty="0">
                <a:solidFill>
                  <a:schemeClr val="tx2"/>
                </a:solidFill>
                <a:latin typeface="Times" pitchFamily="18" charset="0"/>
              </a:rPr>
              <a:t>Involved in </a:t>
            </a:r>
          </a:p>
          <a:p>
            <a:pPr algn="ctr" eaLnBrk="1" hangingPunct="1">
              <a:lnSpc>
                <a:spcPct val="50000"/>
              </a:lnSpc>
              <a:spcBef>
                <a:spcPct val="20000"/>
              </a:spcBef>
              <a:spcAft>
                <a:spcPct val="20000"/>
              </a:spcAft>
            </a:pPr>
            <a:r>
              <a:rPr lang="en-US" sz="3600" dirty="0">
                <a:solidFill>
                  <a:schemeClr val="tx2"/>
                </a:solidFill>
                <a:latin typeface="Times" pitchFamily="18" charset="0"/>
              </a:rPr>
              <a:t>Skin Color</a:t>
            </a:r>
          </a:p>
        </p:txBody>
      </p:sp>
      <p:pic>
        <p:nvPicPr>
          <p:cNvPr id="905226"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5227"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5228" name="Picture 12" descr="Genes Involved-Skin Color"/>
          <p:cNvPicPr>
            <a:picLocks noChangeAspect="1" noChangeArrowheads="1"/>
          </p:cNvPicPr>
          <p:nvPr/>
        </p:nvPicPr>
        <p:blipFill>
          <a:blip r:embed="rId12" cstate="print"/>
          <a:srcRect/>
          <a:stretch>
            <a:fillRect/>
          </a:stretch>
        </p:blipFill>
        <p:spPr bwMode="auto">
          <a:xfrm>
            <a:off x="4305300" y="784225"/>
            <a:ext cx="5949950" cy="4318000"/>
          </a:xfrm>
          <a:prstGeom prst="rect">
            <a:avLst/>
          </a:prstGeom>
          <a:noFill/>
        </p:spPr>
      </p:pic>
    </p:spTree>
    <p:extLst>
      <p:ext uri="{BB962C8B-B14F-4D97-AF65-F5344CB8AC3E}">
        <p14:creationId xmlns:p14="http://schemas.microsoft.com/office/powerpoint/2010/main" val="420360306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5224"/>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5221"/>
                                        </p:tgtEl>
                                        <p:attrNameLst>
                                          <p:attrName>style.visibility</p:attrName>
                                        </p:attrNameLst>
                                      </p:cBhvr>
                                      <p:to>
                                        <p:strVal val="visible"/>
                                      </p:to>
                                    </p:set>
                                    <p:animEffect transition="in" filter="box(out)">
                                      <p:cBhvr>
                                        <p:cTn id="10" dur="500"/>
                                        <p:tgtEl>
                                          <p:spTgt spid="90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4"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59" name="Picture 83" descr="step1"/>
          <p:cNvPicPr>
            <a:picLocks noChangeAspect="1" noChangeArrowheads="1"/>
          </p:cNvPicPr>
          <p:nvPr/>
        </p:nvPicPr>
        <p:blipFill>
          <a:blip r:embed="rId2" cstate="print"/>
          <a:srcRect/>
          <a:stretch>
            <a:fillRect/>
          </a:stretch>
        </p:blipFill>
        <p:spPr bwMode="auto">
          <a:xfrm>
            <a:off x="5334001" y="1981200"/>
            <a:ext cx="1666875" cy="3810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03276"/>
            <a:ext cx="4419600" cy="590931"/>
          </a:xfrm>
          <a:prstGeom prst="rect">
            <a:avLst/>
          </a:prstGeom>
          <a:noFill/>
          <a:ln w="9525" algn="ctr">
            <a:noFill/>
            <a:miter lim="800000"/>
            <a:headEnd/>
            <a:tailEnd/>
          </a:ln>
          <a:effectLst/>
        </p:spPr>
        <p:txBody>
          <a:bodyPr>
            <a:spAutoFit/>
          </a:bodyPr>
          <a:lstStyle/>
          <a:p>
            <a:pPr>
              <a:lnSpc>
                <a:spcPct val="90000"/>
              </a:lnSpc>
              <a:spcBef>
                <a:spcPct val="20000"/>
              </a:spcBef>
              <a:spcAft>
                <a:spcPct val="20000"/>
              </a:spcAft>
              <a:tabLst>
                <a:tab pos="228600" algn="l"/>
                <a:tab pos="1943100" algn="l"/>
              </a:tabLst>
            </a:pPr>
            <a:r>
              <a:rPr lang="en-US" b="1">
                <a:solidFill>
                  <a:schemeClr val="hlink"/>
                </a:solidFill>
                <a:latin typeface="Times" charset="0"/>
              </a:rPr>
              <a:t>Fold</a:t>
            </a:r>
            <a:r>
              <a:rPr lang="en-US">
                <a:latin typeface="Times" charset="0"/>
              </a:rPr>
              <a:t> a vertical sheet of notebook paper from side to side.  </a:t>
            </a:r>
          </a:p>
        </p:txBody>
      </p:sp>
      <p:pic>
        <p:nvPicPr>
          <p:cNvPr id="50233" name="Picture 57"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Foldables(on green)"/>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New TOC">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STEP1"/>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resources">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help">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charset="0"/>
              </a:rPr>
              <a:t>To return to the chapter summary click escape or close this document.</a:t>
            </a:r>
          </a:p>
        </p:txBody>
      </p:sp>
      <p:pic>
        <p:nvPicPr>
          <p:cNvPr id="50258" name="Picture 82" descr="Chpt12"/>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Tree>
    <p:extLst>
      <p:ext uri="{BB962C8B-B14F-4D97-AF65-F5344CB8AC3E}">
        <p14:creationId xmlns:p14="http://schemas.microsoft.com/office/powerpoint/2010/main" val="11539252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9"/>
            <a:ext cx="8229600" cy="490537"/>
          </a:xfrm>
        </p:spPr>
        <p:txBody>
          <a:bodyPr>
            <a:normAutofit/>
          </a:bodyPr>
          <a:lstStyle/>
          <a:p>
            <a:pPr eaLnBrk="1" hangingPunct="1"/>
            <a:r>
              <a:rPr lang="en-US" sz="2800"/>
              <a:t>Actual Stained Chromosome</a:t>
            </a:r>
          </a:p>
        </p:txBody>
      </p:sp>
      <p:pic>
        <p:nvPicPr>
          <p:cNvPr id="9219" name="Picture 3"/>
          <p:cNvPicPr>
            <a:picLocks noGrp="1" noChangeAspect="1" noChangeArrowheads="1"/>
          </p:cNvPicPr>
          <p:nvPr>
            <p:ph type="body" idx="1"/>
          </p:nvPr>
        </p:nvPicPr>
        <p:blipFill>
          <a:blip r:embed="rId2" cstate="print"/>
          <a:srcRect/>
          <a:stretch>
            <a:fillRect/>
          </a:stretch>
        </p:blipFill>
        <p:spPr>
          <a:xfrm>
            <a:off x="1981200" y="908051"/>
            <a:ext cx="8229600" cy="5218113"/>
          </a:xfrm>
        </p:spPr>
      </p:pic>
    </p:spTree>
    <p:extLst>
      <p:ext uri="{BB962C8B-B14F-4D97-AF65-F5344CB8AC3E}">
        <p14:creationId xmlns:p14="http://schemas.microsoft.com/office/powerpoint/2010/main" val="19867813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500" name="Picture 60" descr="step2"/>
          <p:cNvPicPr>
            <a:picLocks noChangeAspect="1" noChangeArrowheads="1"/>
          </p:cNvPicPr>
          <p:nvPr/>
        </p:nvPicPr>
        <p:blipFill>
          <a:blip r:embed="rId2" cstate="print"/>
          <a:srcRect/>
          <a:stretch>
            <a:fillRect/>
          </a:stretch>
        </p:blipFill>
        <p:spPr bwMode="auto">
          <a:xfrm>
            <a:off x="4953001" y="1828800"/>
            <a:ext cx="2614613" cy="3886200"/>
          </a:xfrm>
          <a:prstGeom prst="rect">
            <a:avLst/>
          </a:prstGeom>
          <a:noFill/>
        </p:spPr>
      </p:pic>
      <p:sp>
        <p:nvSpPr>
          <p:cNvPr id="701458" name="Text Box 18"/>
          <p:cNvSpPr txBox="1">
            <a:spLocks noChangeArrowheads="1"/>
          </p:cNvSpPr>
          <p:nvPr/>
        </p:nvSpPr>
        <p:spPr bwMode="auto">
          <a:xfrm>
            <a:off x="3962400" y="960439"/>
            <a:ext cx="5486400" cy="590931"/>
          </a:xfrm>
          <a:prstGeom prst="rect">
            <a:avLst/>
          </a:prstGeom>
          <a:noFill/>
          <a:ln w="9525" algn="ctr">
            <a:noFill/>
            <a:miter lim="800000"/>
            <a:headEnd/>
            <a:tailEnd/>
          </a:ln>
          <a:effectLst/>
        </p:spPr>
        <p:txBody>
          <a:bodyPr>
            <a:spAutoFit/>
          </a:bodyPr>
          <a:lstStyle/>
          <a:p>
            <a:pPr>
              <a:lnSpc>
                <a:spcPct val="90000"/>
              </a:lnSpc>
              <a:spcBef>
                <a:spcPct val="20000"/>
              </a:spcBef>
              <a:spcAft>
                <a:spcPct val="20000"/>
              </a:spcAft>
              <a:tabLst>
                <a:tab pos="228600" algn="l"/>
                <a:tab pos="1943100" algn="l"/>
              </a:tabLst>
            </a:pPr>
            <a:r>
              <a:rPr lang="en-US" b="1">
                <a:solidFill>
                  <a:schemeClr val="hlink"/>
                </a:solidFill>
                <a:latin typeface="Times" charset="0"/>
              </a:rPr>
              <a:t>Cut</a:t>
            </a:r>
            <a:r>
              <a:rPr lang="en-US">
                <a:solidFill>
                  <a:schemeClr val="hlink"/>
                </a:solidFill>
                <a:latin typeface="Times" charset="0"/>
              </a:rPr>
              <a:t> </a:t>
            </a:r>
            <a:r>
              <a:rPr lang="en-US">
                <a:latin typeface="Times" charset="0"/>
              </a:rPr>
              <a:t>along every fifth line of only the top layer to form tabs.</a:t>
            </a:r>
          </a:p>
        </p:txBody>
      </p:sp>
      <p:pic>
        <p:nvPicPr>
          <p:cNvPr id="701476" name="Picture 3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701478" name="Picture 38" descr="New next">
            <a:hlinkClick r:id="" action="ppaction://hlinkshowjump?jump=nextslide"/>
          </p:cNvPr>
          <p:cNvPicPr>
            <a:picLocks noChangeAspect="1" noChangeArrowheads="1"/>
          </p:cNvPicPr>
          <p:nvPr/>
        </p:nvPicPr>
        <p:blipFill>
          <a:blip r:embed="rId4" cstate="print"/>
          <a:srcRect/>
          <a:stretch>
            <a:fillRect/>
          </a:stretch>
        </p:blipFill>
        <p:spPr bwMode="auto">
          <a:xfrm>
            <a:off x="6542088" y="6194426"/>
            <a:ext cx="468312" cy="606425"/>
          </a:xfrm>
          <a:prstGeom prst="rect">
            <a:avLst/>
          </a:prstGeom>
          <a:noFill/>
        </p:spPr>
      </p:pic>
      <p:pic>
        <p:nvPicPr>
          <p:cNvPr id="701480" name="Picture 40" descr="end of slide"/>
          <p:cNvPicPr>
            <a:picLocks noChangeAspect="1" noChangeArrowheads="1"/>
          </p:cNvPicPr>
          <p:nvPr/>
        </p:nvPicPr>
        <p:blipFill>
          <a:blip r:embed="rId5" cstate="print"/>
          <a:srcRect/>
          <a:stretch>
            <a:fillRect/>
          </a:stretch>
        </p:blipFill>
        <p:spPr bwMode="auto">
          <a:xfrm>
            <a:off x="9693276" y="5105400"/>
            <a:ext cx="593725" cy="846138"/>
          </a:xfrm>
          <a:prstGeom prst="rect">
            <a:avLst/>
          </a:prstGeom>
          <a:noFill/>
        </p:spPr>
      </p:pic>
      <p:pic>
        <p:nvPicPr>
          <p:cNvPr id="701482" name="Picture 42" descr="New TOC">
            <a:hlinkClick r:id="rId6" action="ppaction://hlinksldjump"/>
          </p:cNvPr>
          <p:cNvPicPr>
            <a:picLocks noChangeAspect="1" noChangeArrowheads="1"/>
          </p:cNvPicPr>
          <p:nvPr/>
        </p:nvPicPr>
        <p:blipFill>
          <a:blip r:embed="rId7" cstate="print"/>
          <a:srcRect/>
          <a:stretch>
            <a:fillRect/>
          </a:stretch>
        </p:blipFill>
        <p:spPr bwMode="auto">
          <a:xfrm>
            <a:off x="5832476" y="6194426"/>
            <a:ext cx="492125" cy="606425"/>
          </a:xfrm>
          <a:prstGeom prst="rect">
            <a:avLst/>
          </a:prstGeom>
          <a:noFill/>
        </p:spPr>
      </p:pic>
      <p:pic>
        <p:nvPicPr>
          <p:cNvPr id="701483" name="Picture 43" descr="STEP2"/>
          <p:cNvPicPr>
            <a:picLocks noChangeAspect="1" noChangeArrowheads="1"/>
          </p:cNvPicPr>
          <p:nvPr/>
        </p:nvPicPr>
        <p:blipFill>
          <a:blip r:embed="rId8" cstate="print"/>
          <a:srcRect/>
          <a:stretch>
            <a:fillRect/>
          </a:stretch>
        </p:blipFill>
        <p:spPr bwMode="auto">
          <a:xfrm>
            <a:off x="2133600" y="952500"/>
            <a:ext cx="1543050" cy="685800"/>
          </a:xfrm>
          <a:prstGeom prst="rect">
            <a:avLst/>
          </a:prstGeom>
          <a:noFill/>
        </p:spPr>
      </p:pic>
      <p:pic>
        <p:nvPicPr>
          <p:cNvPr id="701484" name="Picture 44" descr="Foldables(on green)"/>
          <p:cNvPicPr>
            <a:picLocks noChangeAspect="1" noChangeArrowheads="1"/>
          </p:cNvPicPr>
          <p:nvPr/>
        </p:nvPicPr>
        <p:blipFill>
          <a:blip r:embed="rId9" cstate="print"/>
          <a:srcRect/>
          <a:stretch>
            <a:fillRect/>
          </a:stretch>
        </p:blipFill>
        <p:spPr bwMode="auto">
          <a:xfrm>
            <a:off x="4583114" y="76200"/>
            <a:ext cx="4332287" cy="400050"/>
          </a:xfrm>
          <a:prstGeom prst="rect">
            <a:avLst/>
          </a:prstGeom>
          <a:noFill/>
        </p:spPr>
      </p:pic>
      <p:pic>
        <p:nvPicPr>
          <p:cNvPr id="701486" name="Picture 46" descr="resources">
            <a:hlinkClick r:id="" action="ppaction://hlinkshowjump?jump=firstslide"/>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701487" name="Picture 47" descr="help">
            <a:hlinkClick r:id="rId11" action="ppaction://hlinksldjump"/>
          </p:cNvPr>
          <p:cNvPicPr>
            <a:picLocks noChangeAspect="1" noChangeArrowheads="1"/>
          </p:cNvPicPr>
          <p:nvPr/>
        </p:nvPicPr>
        <p:blipFill>
          <a:blip r:embed="rId12"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charset="0"/>
              </a:rPr>
              <a:t>To return to the chapter summary click escape or close this document.</a:t>
            </a:r>
          </a:p>
        </p:txBody>
      </p:sp>
      <p:pic>
        <p:nvPicPr>
          <p:cNvPr id="701499" name="Picture 59" descr="Chpt12"/>
          <p:cNvPicPr>
            <a:picLocks noChangeAspect="1" noChangeArrowheads="1"/>
          </p:cNvPicPr>
          <p:nvPr/>
        </p:nvPicPr>
        <p:blipFill>
          <a:blip r:embed="rId13" cstate="print"/>
          <a:srcRect/>
          <a:stretch>
            <a:fillRect/>
          </a:stretch>
        </p:blipFill>
        <p:spPr bwMode="auto">
          <a:xfrm>
            <a:off x="1524000" y="0"/>
            <a:ext cx="2971800" cy="719138"/>
          </a:xfrm>
          <a:prstGeom prst="rect">
            <a:avLst/>
          </a:prstGeom>
          <a:noFill/>
        </p:spPr>
      </p:pic>
    </p:spTree>
    <p:extLst>
      <p:ext uri="{BB962C8B-B14F-4D97-AF65-F5344CB8AC3E}">
        <p14:creationId xmlns:p14="http://schemas.microsoft.com/office/powerpoint/2010/main" val="11818213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5"/>
            <a:ext cx="2971800" cy="341632"/>
          </a:xfrm>
          <a:prstGeom prst="rect">
            <a:avLst/>
          </a:prstGeom>
          <a:noFill/>
          <a:ln w="9525" algn="ctr">
            <a:noFill/>
            <a:miter lim="800000"/>
            <a:headEnd/>
            <a:tailEnd/>
          </a:ln>
          <a:effectLst/>
        </p:spPr>
        <p:txBody>
          <a:bodyPr>
            <a:spAutoFit/>
          </a:bodyPr>
          <a:lstStyle/>
          <a:p>
            <a:pPr>
              <a:lnSpc>
                <a:spcPct val="90000"/>
              </a:lnSpc>
              <a:spcBef>
                <a:spcPct val="20000"/>
              </a:spcBef>
              <a:spcAft>
                <a:spcPct val="20000"/>
              </a:spcAft>
              <a:tabLst>
                <a:tab pos="228600" algn="l"/>
                <a:tab pos="1943100" algn="l"/>
              </a:tabLst>
            </a:pPr>
            <a:r>
              <a:rPr lang="en-US" b="1">
                <a:solidFill>
                  <a:schemeClr val="hlink"/>
                </a:solidFill>
                <a:latin typeface="Times" charset="0"/>
              </a:rPr>
              <a:t>Label</a:t>
            </a:r>
            <a:r>
              <a:rPr lang="en-US" b="1">
                <a:latin typeface="Times" charset="0"/>
              </a:rPr>
              <a:t> </a:t>
            </a:r>
            <a:r>
              <a:rPr lang="en-US">
                <a:latin typeface="Times" charset="0"/>
              </a:rPr>
              <a:t>each tab.</a:t>
            </a:r>
          </a:p>
        </p:txBody>
      </p:sp>
      <p:pic>
        <p:nvPicPr>
          <p:cNvPr id="757790" name="Picture 3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end of slide"/>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STEP3"/>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Foldables(on green)"/>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resources">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help">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charset="0"/>
              </a:rPr>
              <a:t>To return to the chapter summary click escape or close this document.</a:t>
            </a:r>
          </a:p>
        </p:txBody>
      </p:sp>
      <p:pic>
        <p:nvPicPr>
          <p:cNvPr id="757811" name="Picture 51" descr="Chpt12"/>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2" name="Picture 52" descr="step3"/>
          <p:cNvPicPr>
            <a:picLocks noChangeAspect="1" noChangeArrowheads="1"/>
          </p:cNvPicPr>
          <p:nvPr/>
        </p:nvPicPr>
        <p:blipFill>
          <a:blip r:embed="rId13" cstate="print">
            <a:lum bright="40000" contrast="-54000"/>
          </a:blip>
          <a:srcRect/>
          <a:stretch>
            <a:fillRect/>
          </a:stretch>
        </p:blipFill>
        <p:spPr bwMode="auto">
          <a:xfrm>
            <a:off x="4724401" y="1447800"/>
            <a:ext cx="2106613" cy="4267200"/>
          </a:xfrm>
          <a:prstGeom prst="rect">
            <a:avLst/>
          </a:prstGeom>
          <a:solidFill>
            <a:srgbClr val="FFFF00"/>
          </a:solidFill>
        </p:spPr>
      </p:pic>
      <p:sp>
        <p:nvSpPr>
          <p:cNvPr id="14" name="TextBox 13"/>
          <p:cNvSpPr txBox="1"/>
          <p:nvPr/>
        </p:nvSpPr>
        <p:spPr>
          <a:xfrm>
            <a:off x="5181600" y="2133600"/>
            <a:ext cx="3124200" cy="369332"/>
          </a:xfrm>
          <a:prstGeom prst="rect">
            <a:avLst/>
          </a:prstGeom>
          <a:noFill/>
        </p:spPr>
        <p:txBody>
          <a:bodyPr wrap="square" rtlCol="0">
            <a:spAutoFit/>
          </a:bodyPr>
          <a:lstStyle/>
          <a:p>
            <a:r>
              <a:rPr lang="en-US" dirty="0"/>
              <a:t>Complete Dominance</a:t>
            </a:r>
          </a:p>
        </p:txBody>
      </p:sp>
      <p:sp>
        <p:nvSpPr>
          <p:cNvPr id="15" name="TextBox 14"/>
          <p:cNvSpPr txBox="1"/>
          <p:nvPr/>
        </p:nvSpPr>
        <p:spPr>
          <a:xfrm>
            <a:off x="5105400" y="2514600"/>
            <a:ext cx="3048000" cy="381000"/>
          </a:xfrm>
          <a:prstGeom prst="rect">
            <a:avLst/>
          </a:prstGeom>
          <a:noFill/>
        </p:spPr>
        <p:txBody>
          <a:bodyPr wrap="square" rtlCol="0">
            <a:spAutoFit/>
          </a:bodyPr>
          <a:lstStyle/>
          <a:p>
            <a:r>
              <a:rPr lang="en-US" dirty="0"/>
              <a:t>Incomplete Dominance</a:t>
            </a:r>
          </a:p>
        </p:txBody>
      </p:sp>
      <p:sp>
        <p:nvSpPr>
          <p:cNvPr id="16" name="TextBox 15"/>
          <p:cNvSpPr txBox="1"/>
          <p:nvPr/>
        </p:nvSpPr>
        <p:spPr>
          <a:xfrm>
            <a:off x="5181600" y="2971800"/>
            <a:ext cx="2667000" cy="369332"/>
          </a:xfrm>
          <a:prstGeom prst="rect">
            <a:avLst/>
          </a:prstGeom>
          <a:noFill/>
        </p:spPr>
        <p:txBody>
          <a:bodyPr wrap="square" rtlCol="0">
            <a:spAutoFit/>
          </a:bodyPr>
          <a:lstStyle/>
          <a:p>
            <a:r>
              <a:rPr lang="en-US" dirty="0" err="1"/>
              <a:t>Codominance</a:t>
            </a:r>
            <a:endParaRPr lang="en-US" dirty="0"/>
          </a:p>
        </p:txBody>
      </p:sp>
      <p:sp>
        <p:nvSpPr>
          <p:cNvPr id="17" name="TextBox 16"/>
          <p:cNvSpPr txBox="1"/>
          <p:nvPr/>
        </p:nvSpPr>
        <p:spPr>
          <a:xfrm>
            <a:off x="5105400" y="3505200"/>
            <a:ext cx="3124200" cy="369332"/>
          </a:xfrm>
          <a:prstGeom prst="rect">
            <a:avLst/>
          </a:prstGeom>
          <a:noFill/>
        </p:spPr>
        <p:txBody>
          <a:bodyPr wrap="square" rtlCol="0">
            <a:spAutoFit/>
          </a:bodyPr>
          <a:lstStyle/>
          <a:p>
            <a:r>
              <a:rPr lang="en-US" dirty="0"/>
              <a:t>Sex Determination</a:t>
            </a:r>
          </a:p>
        </p:txBody>
      </p:sp>
      <p:sp>
        <p:nvSpPr>
          <p:cNvPr id="18" name="TextBox 17"/>
          <p:cNvSpPr txBox="1"/>
          <p:nvPr/>
        </p:nvSpPr>
        <p:spPr>
          <a:xfrm>
            <a:off x="5181600" y="4114800"/>
            <a:ext cx="2667000" cy="369332"/>
          </a:xfrm>
          <a:prstGeom prst="rect">
            <a:avLst/>
          </a:prstGeom>
          <a:noFill/>
        </p:spPr>
        <p:txBody>
          <a:bodyPr wrap="square" rtlCol="0">
            <a:spAutoFit/>
          </a:bodyPr>
          <a:lstStyle/>
          <a:p>
            <a:r>
              <a:rPr lang="en-US" dirty="0"/>
              <a:t>Sex - Linked</a:t>
            </a:r>
          </a:p>
        </p:txBody>
      </p:sp>
      <p:sp>
        <p:nvSpPr>
          <p:cNvPr id="19" name="TextBox 18"/>
          <p:cNvSpPr txBox="1"/>
          <p:nvPr/>
        </p:nvSpPr>
        <p:spPr>
          <a:xfrm>
            <a:off x="5181600" y="4648200"/>
            <a:ext cx="2438400" cy="381000"/>
          </a:xfrm>
          <a:prstGeom prst="rect">
            <a:avLst/>
          </a:prstGeom>
          <a:noFill/>
        </p:spPr>
        <p:txBody>
          <a:bodyPr wrap="square" rtlCol="0">
            <a:spAutoFit/>
          </a:bodyPr>
          <a:lstStyle/>
          <a:p>
            <a:r>
              <a:rPr lang="en-US" dirty="0"/>
              <a:t>Multiple Allelic</a:t>
            </a:r>
          </a:p>
        </p:txBody>
      </p:sp>
      <p:sp>
        <p:nvSpPr>
          <p:cNvPr id="20" name="TextBox 19"/>
          <p:cNvSpPr txBox="1"/>
          <p:nvPr/>
        </p:nvSpPr>
        <p:spPr>
          <a:xfrm>
            <a:off x="4724401" y="1524000"/>
            <a:ext cx="461665" cy="3200400"/>
          </a:xfrm>
          <a:prstGeom prst="rect">
            <a:avLst/>
          </a:prstGeom>
          <a:noFill/>
        </p:spPr>
        <p:txBody>
          <a:bodyPr vert="vert270" wrap="square" rtlCol="0">
            <a:spAutoFit/>
          </a:bodyPr>
          <a:lstStyle/>
          <a:p>
            <a:r>
              <a:rPr lang="en-US" dirty="0"/>
              <a:t>Modes of Inheritance</a:t>
            </a:r>
          </a:p>
        </p:txBody>
      </p:sp>
      <p:sp>
        <p:nvSpPr>
          <p:cNvPr id="21" name="TextBox 20"/>
          <p:cNvSpPr txBox="1"/>
          <p:nvPr/>
        </p:nvSpPr>
        <p:spPr>
          <a:xfrm>
            <a:off x="5334000" y="685800"/>
            <a:ext cx="5334000" cy="923330"/>
          </a:xfrm>
          <a:prstGeom prst="rect">
            <a:avLst/>
          </a:prstGeom>
          <a:noFill/>
        </p:spPr>
        <p:txBody>
          <a:bodyPr wrap="square" rtlCol="0">
            <a:spAutoFit/>
          </a:bodyPr>
          <a:lstStyle/>
          <a:p>
            <a:r>
              <a:rPr lang="en-US" dirty="0"/>
              <a:t>Explain how the traits are inherited by giving an</a:t>
            </a:r>
          </a:p>
          <a:p>
            <a:r>
              <a:rPr lang="en-US" dirty="0"/>
              <a:t> example of a  </a:t>
            </a:r>
            <a:r>
              <a:rPr lang="en-US" dirty="0" err="1"/>
              <a:t>punnett</a:t>
            </a:r>
            <a:r>
              <a:rPr lang="en-US" dirty="0"/>
              <a:t> square for each.</a:t>
            </a:r>
          </a:p>
          <a:p>
            <a:r>
              <a:rPr lang="en-US" dirty="0"/>
              <a:t>Make sure you write the key for the genotypes.</a:t>
            </a:r>
          </a:p>
        </p:txBody>
      </p:sp>
      <p:sp>
        <p:nvSpPr>
          <p:cNvPr id="22" name="TextBox 21"/>
          <p:cNvSpPr txBox="1"/>
          <p:nvPr/>
        </p:nvSpPr>
        <p:spPr>
          <a:xfrm>
            <a:off x="2286000" y="1905000"/>
            <a:ext cx="1371600" cy="523220"/>
          </a:xfrm>
          <a:prstGeom prst="rect">
            <a:avLst/>
          </a:prstGeom>
          <a:noFill/>
        </p:spPr>
        <p:txBody>
          <a:bodyPr wrap="square" rtlCol="0">
            <a:spAutoFit/>
          </a:bodyPr>
          <a:lstStyle/>
          <a:p>
            <a:r>
              <a:rPr lang="en-US" sz="2800" dirty="0"/>
              <a:t>P. 83 NB</a:t>
            </a:r>
          </a:p>
        </p:txBody>
      </p:sp>
    </p:spTree>
    <p:extLst>
      <p:ext uri="{BB962C8B-B14F-4D97-AF65-F5344CB8AC3E}">
        <p14:creationId xmlns:p14="http://schemas.microsoft.com/office/powerpoint/2010/main" val="38360663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spTree>
    <p:extLst>
      <p:ext uri="{BB962C8B-B14F-4D97-AF65-F5344CB8AC3E}">
        <p14:creationId xmlns:p14="http://schemas.microsoft.com/office/powerpoint/2010/main" val="1226737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Inheritance Review</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smtClean="0"/>
              <a:t>Draw a Chromosome and label a trait.</a:t>
            </a:r>
          </a:p>
          <a:p>
            <a:pPr marL="514350" indent="-514350">
              <a:buFont typeface="+mj-lt"/>
              <a:buAutoNum type="arabicPeriod"/>
            </a:pPr>
            <a:r>
              <a:rPr lang="en-US" dirty="0" smtClean="0"/>
              <a:t>Draw a Punnett Square</a:t>
            </a:r>
          </a:p>
          <a:p>
            <a:pPr marL="514350" indent="-514350">
              <a:buFont typeface="+mj-lt"/>
              <a:buAutoNum type="arabicPeriod"/>
            </a:pPr>
            <a:r>
              <a:rPr lang="en-US" dirty="0" smtClean="0"/>
              <a:t>Write the genotype XX for Mom</a:t>
            </a:r>
          </a:p>
          <a:p>
            <a:pPr marL="514350" indent="-514350">
              <a:buFont typeface="+mj-lt"/>
              <a:buAutoNum type="arabicPeriod"/>
            </a:pPr>
            <a:r>
              <a:rPr lang="en-US" dirty="0" smtClean="0"/>
              <a:t>Write the genotype XY for Dad</a:t>
            </a:r>
          </a:p>
          <a:p>
            <a:pPr marL="514350" indent="-514350">
              <a:buFont typeface="+mj-lt"/>
              <a:buAutoNum type="arabicPeriod"/>
            </a:pPr>
            <a:r>
              <a:rPr lang="en-US" dirty="0" smtClean="0"/>
              <a:t>Complete the Punnett square</a:t>
            </a:r>
          </a:p>
          <a:p>
            <a:pPr marL="514350" indent="-514350">
              <a:buFont typeface="+mj-lt"/>
              <a:buAutoNum type="arabicPeriod"/>
            </a:pPr>
            <a:r>
              <a:rPr lang="en-US" dirty="0" smtClean="0"/>
              <a:t>What is the Probability of having a girl?</a:t>
            </a:r>
          </a:p>
          <a:p>
            <a:pPr marL="514350" indent="-514350">
              <a:buFont typeface="+mj-lt"/>
              <a:buAutoNum type="arabicPeriod"/>
            </a:pPr>
            <a:r>
              <a:rPr lang="en-US" dirty="0" smtClean="0"/>
              <a:t>Write the gamete for mom</a:t>
            </a:r>
          </a:p>
          <a:p>
            <a:pPr marL="514350" indent="-514350">
              <a:buFont typeface="+mj-lt"/>
              <a:buAutoNum type="arabicPeriod"/>
            </a:pPr>
            <a:r>
              <a:rPr lang="en-US" dirty="0" smtClean="0"/>
              <a:t>Write the gamete for dad</a:t>
            </a:r>
          </a:p>
          <a:p>
            <a:pPr marL="514350" indent="-514350">
              <a:buFont typeface="+mj-lt"/>
              <a:buAutoNum type="arabicPeriod"/>
            </a:pPr>
            <a:r>
              <a:rPr lang="en-US" dirty="0" smtClean="0"/>
              <a:t>Explain what a zygote is, draw a picture if you need to.</a:t>
            </a:r>
          </a:p>
          <a:p>
            <a:pPr marL="514350" indent="-514350">
              <a:buFont typeface="+mj-lt"/>
              <a:buAutoNum type="arabicPeriod"/>
            </a:pPr>
            <a:r>
              <a:rPr lang="en-US" dirty="0" smtClean="0"/>
              <a:t>Examine the Karyotype above, Is it a girl or a boy, How do you know?</a:t>
            </a:r>
          </a:p>
          <a:p>
            <a:pPr marL="0" indent="0">
              <a:buNone/>
            </a:pPr>
            <a:endParaRPr lang="en-US" dirty="0"/>
          </a:p>
        </p:txBody>
      </p:sp>
      <p:pic>
        <p:nvPicPr>
          <p:cNvPr id="4" name="Picture 3"/>
          <p:cNvPicPr>
            <a:picLocks noChangeAspect="1"/>
          </p:cNvPicPr>
          <p:nvPr/>
        </p:nvPicPr>
        <p:blipFill>
          <a:blip r:embed="rId2"/>
          <a:stretch>
            <a:fillRect/>
          </a:stretch>
        </p:blipFill>
        <p:spPr>
          <a:xfrm>
            <a:off x="7365670" y="0"/>
            <a:ext cx="4826330" cy="4454013"/>
          </a:xfrm>
          <a:prstGeom prst="rect">
            <a:avLst/>
          </a:prstGeom>
        </p:spPr>
      </p:pic>
    </p:spTree>
    <p:extLst>
      <p:ext uri="{BB962C8B-B14F-4D97-AF65-F5344CB8AC3E}">
        <p14:creationId xmlns:p14="http://schemas.microsoft.com/office/powerpoint/2010/main" val="28145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a:t>
            </a:r>
            <a:r>
              <a:rPr lang="en-US" dirty="0" err="1" smtClean="0"/>
              <a:t>Karyotype</a:t>
            </a:r>
            <a:r>
              <a:rPr lang="en-US" dirty="0" smtClean="0"/>
              <a:t/>
            </a:r>
            <a:br>
              <a:rPr lang="en-US" dirty="0" smtClean="0"/>
            </a:br>
            <a:r>
              <a:rPr lang="en-US" dirty="0" smtClean="0"/>
              <a:t>learn.genetics.utah.edu</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25998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4/6 </a:t>
            </a:r>
            <a:r>
              <a:rPr lang="en-US" sz="2400" dirty="0"/>
              <a:t>Incomplete Dominance &amp; Codominance 12.2</a:t>
            </a:r>
            <a:br>
              <a:rPr lang="en-US" sz="2400" dirty="0"/>
            </a:br>
            <a:r>
              <a:rPr lang="en-US" sz="2400" dirty="0"/>
              <a:t>Obj. TSW demonstrate understanding of Pedigrees by finishing the study guide. </a:t>
            </a:r>
            <a:r>
              <a:rPr lang="en-US" sz="2400" dirty="0" smtClean="0"/>
              <a:t>P.34 </a:t>
            </a:r>
            <a:r>
              <a:rPr lang="en-US" sz="2400" dirty="0"/>
              <a:t>NB</a:t>
            </a:r>
          </a:p>
        </p:txBody>
      </p:sp>
      <p:sp>
        <p:nvSpPr>
          <p:cNvPr id="5" name="Text Placeholder 4"/>
          <p:cNvSpPr>
            <a:spLocks noGrp="1"/>
          </p:cNvSpPr>
          <p:nvPr>
            <p:ph type="body" sz="quarter" idx="3"/>
          </p:nvPr>
        </p:nvSpPr>
        <p:spPr>
          <a:xfrm>
            <a:off x="6169026" y="1752600"/>
            <a:ext cx="6022974" cy="3200400"/>
          </a:xfrm>
        </p:spPr>
        <p:txBody>
          <a:bodyPr>
            <a:normAutofit lnSpcReduction="10000"/>
          </a:bodyPr>
          <a:lstStyle/>
          <a:p>
            <a:pPr marL="457200" indent="-457200">
              <a:buFont typeface="+mj-lt"/>
              <a:buAutoNum type="arabicPeriod"/>
            </a:pPr>
            <a:r>
              <a:rPr lang="en-US" b="0" dirty="0" smtClean="0"/>
              <a:t>Draw a </a:t>
            </a:r>
            <a:r>
              <a:rPr lang="en-US" b="0" dirty="0" err="1" smtClean="0"/>
              <a:t>Punnett</a:t>
            </a:r>
            <a:r>
              <a:rPr lang="en-US" b="0" dirty="0" smtClean="0"/>
              <a:t> square and explain how incomplete dominance is inherited in Snap Dragon flowers.</a:t>
            </a:r>
          </a:p>
          <a:p>
            <a:pPr marL="457200" indent="-457200">
              <a:buFont typeface="+mj-lt"/>
              <a:buAutoNum type="arabicPeriod"/>
            </a:pPr>
            <a:r>
              <a:rPr lang="en-US" b="0" dirty="0" smtClean="0"/>
              <a:t>Draw a </a:t>
            </a:r>
            <a:r>
              <a:rPr lang="en-US" b="0" dirty="0" err="1" smtClean="0"/>
              <a:t>Punnett</a:t>
            </a:r>
            <a:r>
              <a:rPr lang="en-US" b="0" dirty="0" smtClean="0"/>
              <a:t> square and explain how </a:t>
            </a:r>
            <a:r>
              <a:rPr lang="en-US" b="0" dirty="0" err="1" smtClean="0"/>
              <a:t>Codominance</a:t>
            </a:r>
            <a:r>
              <a:rPr lang="en-US" b="0" dirty="0" smtClean="0"/>
              <a:t> is inherited in Checkered chickens.</a:t>
            </a:r>
          </a:p>
          <a:p>
            <a:pPr marL="457200" indent="-457200">
              <a:buFont typeface="+mj-lt"/>
              <a:buAutoNum type="arabicPeriod"/>
            </a:pPr>
            <a:r>
              <a:rPr lang="en-US" b="0" dirty="0" smtClean="0"/>
              <a:t>What color would the chicken be if feather color were inherited by incomplete dominance? </a:t>
            </a:r>
          </a:p>
          <a:p>
            <a:pPr marL="457200" indent="-457200">
              <a:buFont typeface="+mj-lt"/>
              <a:buAutoNum type="arabicPeriod"/>
            </a:pPr>
            <a:endParaRPr lang="en-US" b="0" dirty="0" smtClean="0"/>
          </a:p>
          <a:p>
            <a:pPr marL="457200" indent="-457200">
              <a:buFont typeface="+mj-lt"/>
              <a:buAutoNum type="arabicPeriod"/>
            </a:pPr>
            <a:endParaRPr lang="en-US" b="0" dirty="0"/>
          </a:p>
        </p:txBody>
      </p:sp>
      <p:pic>
        <p:nvPicPr>
          <p:cNvPr id="7" name="Picture 14" descr="SFT-12"/>
          <p:cNvPicPr>
            <a:picLocks noGrp="1" noChangeAspect="1" noChangeArrowheads="1"/>
          </p:cNvPicPr>
          <p:nvPr>
            <p:ph sz="half" idx="2"/>
          </p:nvPr>
        </p:nvPicPr>
        <p:blipFill>
          <a:blip r:embed="rId2" cstate="print"/>
          <a:srcRect/>
          <a:stretch>
            <a:fillRect/>
          </a:stretch>
        </p:blipFill>
        <p:spPr bwMode="auto">
          <a:xfrm>
            <a:off x="2227" y="1545337"/>
            <a:ext cx="4040188" cy="1792833"/>
          </a:xfrm>
          <a:prstGeom prst="rect">
            <a:avLst/>
          </a:prstGeom>
          <a:noFill/>
        </p:spPr>
      </p:pic>
      <p:pic>
        <p:nvPicPr>
          <p:cNvPr id="8" name="Picture 14" descr="Fig"/>
          <p:cNvPicPr>
            <a:picLocks noChangeAspect="1" noChangeArrowheads="1"/>
          </p:cNvPicPr>
          <p:nvPr/>
        </p:nvPicPr>
        <p:blipFill>
          <a:blip r:embed="rId3" cstate="print"/>
          <a:srcRect/>
          <a:stretch>
            <a:fillRect/>
          </a:stretch>
        </p:blipFill>
        <p:spPr bwMode="auto">
          <a:xfrm>
            <a:off x="-1" y="3628341"/>
            <a:ext cx="3876979" cy="2907734"/>
          </a:xfrm>
          <a:prstGeom prst="rect">
            <a:avLst/>
          </a:prstGeom>
          <a:noFill/>
        </p:spPr>
      </p:pic>
      <p:pic>
        <p:nvPicPr>
          <p:cNvPr id="9" name="Picture 16" descr="Fig"/>
          <p:cNvPicPr>
            <a:picLocks noGrp="1" noChangeAspect="1" noChangeArrowheads="1"/>
          </p:cNvPicPr>
          <p:nvPr>
            <p:ph sz="quarter" idx="4"/>
          </p:nvPr>
        </p:nvPicPr>
        <p:blipFill>
          <a:blip r:embed="rId4" cstate="print"/>
          <a:srcRect/>
          <a:stretch>
            <a:fillRect/>
          </a:stretch>
        </p:blipFill>
        <p:spPr bwMode="auto">
          <a:xfrm>
            <a:off x="3883027" y="3047999"/>
            <a:ext cx="2398386" cy="2355861"/>
          </a:xfrm>
          <a:prstGeom prst="rect">
            <a:avLst/>
          </a:prstGeom>
          <a:noFill/>
        </p:spPr>
      </p:pic>
      <p:pic>
        <p:nvPicPr>
          <p:cNvPr id="29698" name="Picture 2" descr="File:RedRoan.jpg">
            <a:hlinkClick r:id="rId5"/>
          </p:cNvPr>
          <p:cNvPicPr>
            <a:picLocks noChangeAspect="1" noChangeArrowheads="1"/>
          </p:cNvPicPr>
          <p:nvPr/>
        </p:nvPicPr>
        <p:blipFill>
          <a:blip r:embed="rId6" cstate="print"/>
          <a:srcRect/>
          <a:stretch>
            <a:fillRect/>
          </a:stretch>
        </p:blipFill>
        <p:spPr bwMode="auto">
          <a:xfrm>
            <a:off x="8142119" y="4144234"/>
            <a:ext cx="4043833" cy="2713766"/>
          </a:xfrm>
          <a:prstGeom prst="rect">
            <a:avLst/>
          </a:prstGeom>
          <a:noFill/>
        </p:spPr>
      </p:pic>
      <p:pic>
        <p:nvPicPr>
          <p:cNvPr id="11" name="Picture 2" descr="http://t2.gstatic.com/images?q=tbn:TqkiOcTC2fFwoM:http://www.jrcompton.com/photos/The_Birds/J/Feb-09-/BW-chicken-JR1_3535.jpg">
            <a:hlinkClick r:id="rId7"/>
          </p:cNvPr>
          <p:cNvPicPr>
            <a:picLocks noChangeAspect="1" noChangeArrowheads="1"/>
          </p:cNvPicPr>
          <p:nvPr/>
        </p:nvPicPr>
        <p:blipFill>
          <a:blip r:embed="rId8" cstate="print"/>
          <a:srcRect/>
          <a:stretch>
            <a:fillRect/>
          </a:stretch>
        </p:blipFill>
        <p:spPr bwMode="auto">
          <a:xfrm>
            <a:off x="6211905" y="4158301"/>
            <a:ext cx="2355507" cy="2090097"/>
          </a:xfrm>
          <a:prstGeom prst="rect">
            <a:avLst/>
          </a:prstGeom>
          <a:noFill/>
        </p:spPr>
      </p:pic>
    </p:spTree>
    <p:extLst>
      <p:ext uri="{BB962C8B-B14F-4D97-AF65-F5344CB8AC3E}">
        <p14:creationId xmlns:p14="http://schemas.microsoft.com/office/powerpoint/2010/main" val="148451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Dominant</a:t>
            </a:r>
          </a:p>
          <a:p>
            <a:r>
              <a:rPr lang="en-US" dirty="0" smtClean="0"/>
              <a:t>Allele</a:t>
            </a:r>
          </a:p>
          <a:p>
            <a:r>
              <a:rPr lang="en-US" dirty="0" smtClean="0"/>
              <a:t>Heterozygous</a:t>
            </a:r>
          </a:p>
          <a:p>
            <a:r>
              <a:rPr lang="en-US" dirty="0" smtClean="0"/>
              <a:t>Phenotype</a:t>
            </a:r>
          </a:p>
          <a:p>
            <a:r>
              <a:rPr lang="en-US" dirty="0" err="1" smtClean="0"/>
              <a:t>Karoytype</a:t>
            </a:r>
            <a:endParaRPr lang="en-US" dirty="0" smtClean="0"/>
          </a:p>
          <a:p>
            <a:r>
              <a:rPr lang="en-US" dirty="0" smtClean="0"/>
              <a:t>Pure – Breeding</a:t>
            </a:r>
          </a:p>
          <a:p>
            <a:pPr>
              <a:buNone/>
            </a:pPr>
            <a:endParaRPr lang="en-US" dirty="0"/>
          </a:p>
        </p:txBody>
      </p:sp>
    </p:spTree>
    <p:extLst>
      <p:ext uri="{BB962C8B-B14F-4D97-AF65-F5344CB8AC3E}">
        <p14:creationId xmlns:p14="http://schemas.microsoft.com/office/powerpoint/2010/main" val="20495927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Recessive</a:t>
            </a:r>
          </a:p>
          <a:p>
            <a:r>
              <a:rPr lang="en-US" dirty="0" smtClean="0"/>
              <a:t>Genotype</a:t>
            </a:r>
          </a:p>
          <a:p>
            <a:r>
              <a:rPr lang="en-US" dirty="0" smtClean="0"/>
              <a:t>Homozygous</a:t>
            </a:r>
          </a:p>
          <a:p>
            <a:r>
              <a:rPr lang="en-US" dirty="0" smtClean="0"/>
              <a:t>Zygote</a:t>
            </a:r>
          </a:p>
          <a:p>
            <a:r>
              <a:rPr lang="en-US" dirty="0" smtClean="0"/>
              <a:t>Chromosome</a:t>
            </a:r>
          </a:p>
          <a:p>
            <a:r>
              <a:rPr lang="en-US" dirty="0" smtClean="0"/>
              <a:t>Hybrid</a:t>
            </a:r>
            <a:endParaRPr lang="en-US" dirty="0"/>
          </a:p>
        </p:txBody>
      </p:sp>
    </p:spTree>
    <p:extLst>
      <p:ext uri="{BB962C8B-B14F-4D97-AF65-F5344CB8AC3E}">
        <p14:creationId xmlns:p14="http://schemas.microsoft.com/office/powerpoint/2010/main" val="9511818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Probability</a:t>
            </a:r>
          </a:p>
          <a:p>
            <a:r>
              <a:rPr lang="en-US" dirty="0" smtClean="0"/>
              <a:t>Haploid</a:t>
            </a:r>
          </a:p>
          <a:p>
            <a:r>
              <a:rPr lang="en-US" dirty="0" smtClean="0"/>
              <a:t>Offspring</a:t>
            </a:r>
          </a:p>
          <a:p>
            <a:r>
              <a:rPr lang="en-US" dirty="0" smtClean="0"/>
              <a:t>Ratio</a:t>
            </a:r>
          </a:p>
          <a:p>
            <a:r>
              <a:rPr lang="en-US" dirty="0" smtClean="0"/>
              <a:t>DNA</a:t>
            </a:r>
          </a:p>
          <a:p>
            <a:r>
              <a:rPr lang="en-US" dirty="0" smtClean="0"/>
              <a:t>Meiosis</a:t>
            </a:r>
          </a:p>
          <a:p>
            <a:endParaRPr lang="en-US" dirty="0"/>
          </a:p>
        </p:txBody>
      </p:sp>
    </p:spTree>
    <p:extLst>
      <p:ext uri="{BB962C8B-B14F-4D97-AF65-F5344CB8AC3E}">
        <p14:creationId xmlns:p14="http://schemas.microsoft.com/office/powerpoint/2010/main" val="41045133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TABOO</a:t>
            </a:r>
            <a:endParaRPr lang="en-US" dirty="0"/>
          </a:p>
        </p:txBody>
      </p:sp>
      <p:sp>
        <p:nvSpPr>
          <p:cNvPr id="3" name="Content Placeholder 2"/>
          <p:cNvSpPr>
            <a:spLocks noGrp="1"/>
          </p:cNvSpPr>
          <p:nvPr>
            <p:ph idx="1"/>
          </p:nvPr>
        </p:nvSpPr>
        <p:spPr/>
        <p:txBody>
          <a:bodyPr/>
          <a:lstStyle/>
          <a:p>
            <a:r>
              <a:rPr lang="en-US" dirty="0" smtClean="0"/>
              <a:t>Diploid</a:t>
            </a:r>
          </a:p>
          <a:p>
            <a:r>
              <a:rPr lang="en-US" dirty="0" err="1" smtClean="0"/>
              <a:t>Punnett</a:t>
            </a:r>
            <a:r>
              <a:rPr lang="en-US" dirty="0" smtClean="0"/>
              <a:t> Square</a:t>
            </a:r>
          </a:p>
          <a:p>
            <a:r>
              <a:rPr lang="en-US" dirty="0" smtClean="0"/>
              <a:t>Mitosis</a:t>
            </a:r>
          </a:p>
          <a:p>
            <a:r>
              <a:rPr lang="en-US" dirty="0" smtClean="0"/>
              <a:t>Protein</a:t>
            </a:r>
          </a:p>
          <a:p>
            <a:r>
              <a:rPr lang="en-US" dirty="0" smtClean="0"/>
              <a:t>Gametes</a:t>
            </a:r>
          </a:p>
          <a:p>
            <a:r>
              <a:rPr lang="en-US" smtClean="0"/>
              <a:t>Homologous Chromosomes</a:t>
            </a:r>
            <a:endParaRPr lang="en-US" dirty="0" smtClean="0"/>
          </a:p>
          <a:p>
            <a:endParaRPr lang="en-US" dirty="0"/>
          </a:p>
        </p:txBody>
      </p:sp>
    </p:spTree>
    <p:extLst>
      <p:ext uri="{BB962C8B-B14F-4D97-AF65-F5344CB8AC3E}">
        <p14:creationId xmlns:p14="http://schemas.microsoft.com/office/powerpoint/2010/main" val="301904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274638"/>
            <a:ext cx="8229600" cy="633412"/>
          </a:xfrm>
        </p:spPr>
        <p:txBody>
          <a:bodyPr/>
          <a:lstStyle/>
          <a:p>
            <a:pPr eaLnBrk="1" hangingPunct="1"/>
            <a:r>
              <a:rPr lang="en-US" sz="3200" dirty="0" err="1"/>
              <a:t>Klinefelter’s</a:t>
            </a:r>
            <a:r>
              <a:rPr lang="en-US" sz="3200" dirty="0"/>
              <a:t> Syndrome -  XXY</a:t>
            </a:r>
          </a:p>
        </p:txBody>
      </p:sp>
      <p:sp>
        <p:nvSpPr>
          <p:cNvPr id="10243" name="Rectangle 3"/>
          <p:cNvSpPr>
            <a:spLocks noGrp="1" noChangeArrowheads="1"/>
          </p:cNvSpPr>
          <p:nvPr>
            <p:ph type="body" idx="1"/>
          </p:nvPr>
        </p:nvSpPr>
        <p:spPr>
          <a:xfrm>
            <a:off x="1981200" y="908051"/>
            <a:ext cx="8229600" cy="5218113"/>
          </a:xfrm>
        </p:spPr>
        <p:txBody>
          <a:bodyPr/>
          <a:lstStyle/>
          <a:p>
            <a:pPr eaLnBrk="1" hangingPunct="1"/>
            <a:r>
              <a:rPr lang="en-US" sz="1800"/>
              <a:t>A condition in which males have an extra X sex chromosome</a:t>
            </a:r>
          </a:p>
          <a:p>
            <a:pPr eaLnBrk="1" hangingPunct="1"/>
            <a:r>
              <a:rPr lang="en-US" sz="1800"/>
              <a:t>the most common sex chromosome disorder </a:t>
            </a:r>
          </a:p>
          <a:p>
            <a:pPr eaLnBrk="1" hangingPunct="1"/>
            <a:r>
              <a:rPr lang="en-US" sz="1800"/>
              <a:t>the second most common condition caused by the presence of extra chromosomes. </a:t>
            </a:r>
          </a:p>
          <a:p>
            <a:pPr eaLnBrk="1" hangingPunct="1"/>
            <a:r>
              <a:rPr lang="en-US" sz="1800"/>
              <a:t>1 out of every 1000 males. </a:t>
            </a:r>
          </a:p>
          <a:p>
            <a:pPr eaLnBrk="1" hangingPunct="1"/>
            <a:r>
              <a:rPr lang="en-US" sz="1800"/>
              <a:t>1 out of every 500 has an extra X chromosome but does not have the syndrome</a:t>
            </a:r>
          </a:p>
          <a:p>
            <a:pPr eaLnBrk="1" hangingPunct="1"/>
            <a:r>
              <a:rPr lang="en-US" sz="1800"/>
              <a:t>Symptoms: almost always infertile, smaller testicles, some neurophysiological deficits, long lanky build, more severe cases have breast tissue and osteoporosis</a:t>
            </a:r>
          </a:p>
          <a:p>
            <a:pPr eaLnBrk="1" hangingPunct="1"/>
            <a:r>
              <a:rPr lang="en-US" sz="1800"/>
              <a:t>Treatment: usually just testosterone</a:t>
            </a:r>
          </a:p>
        </p:txBody>
      </p:sp>
      <p:pic>
        <p:nvPicPr>
          <p:cNvPr id="260098" name="Picture 2" descr="http://www.glogster.com/media/3/6/83/16/6831648.gif"/>
          <p:cNvPicPr>
            <a:picLocks noChangeAspect="1" noChangeArrowheads="1"/>
          </p:cNvPicPr>
          <p:nvPr/>
        </p:nvPicPr>
        <p:blipFill>
          <a:blip r:embed="rId2" cstate="print"/>
          <a:srcRect/>
          <a:stretch>
            <a:fillRect/>
          </a:stretch>
        </p:blipFill>
        <p:spPr bwMode="auto">
          <a:xfrm>
            <a:off x="1828800" y="3810000"/>
            <a:ext cx="3060700" cy="2294230"/>
          </a:xfrm>
          <a:prstGeom prst="rect">
            <a:avLst/>
          </a:prstGeom>
          <a:noFill/>
        </p:spPr>
      </p:pic>
      <p:pic>
        <p:nvPicPr>
          <p:cNvPr id="260100" name="Picture 4" descr="http://www.madsci.org/posts/archives/2007-04/1177381736.Ge.1.gif"/>
          <p:cNvPicPr>
            <a:picLocks noChangeAspect="1" noChangeArrowheads="1"/>
          </p:cNvPicPr>
          <p:nvPr/>
        </p:nvPicPr>
        <p:blipFill>
          <a:blip r:embed="rId3" cstate="print"/>
          <a:srcRect/>
          <a:stretch>
            <a:fillRect/>
          </a:stretch>
        </p:blipFill>
        <p:spPr bwMode="auto">
          <a:xfrm>
            <a:off x="5334000" y="3886201"/>
            <a:ext cx="3638252" cy="2727325"/>
          </a:xfrm>
          <a:prstGeom prst="rect">
            <a:avLst/>
          </a:prstGeom>
          <a:noFill/>
        </p:spPr>
      </p:pic>
    </p:spTree>
    <p:extLst>
      <p:ext uri="{BB962C8B-B14F-4D97-AF65-F5344CB8AC3E}">
        <p14:creationId xmlns:p14="http://schemas.microsoft.com/office/powerpoint/2010/main" val="41814197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r>
              <a:rPr lang="en-US" sz="2400" dirty="0"/>
              <a:t>3/21 Genetic Inheritance 10.1 &amp; 10.2</a:t>
            </a:r>
            <a:br>
              <a:rPr lang="en-US" sz="2400" dirty="0"/>
            </a:br>
            <a:r>
              <a:rPr lang="en-US" sz="2400" dirty="0"/>
              <a:t>Obj. TSW demonstrate understanding of genetic inheritance by doing well on the </a:t>
            </a:r>
            <a:r>
              <a:rPr lang="en-US" sz="2400" dirty="0" err="1"/>
              <a:t>mendelian</a:t>
            </a:r>
            <a:r>
              <a:rPr lang="en-US" sz="2400" dirty="0"/>
              <a:t>  genetics quiz. P. 84NB</a:t>
            </a:r>
          </a:p>
        </p:txBody>
      </p:sp>
      <p:sp>
        <p:nvSpPr>
          <p:cNvPr id="4" name="Content Placeholder 3"/>
          <p:cNvSpPr>
            <a:spLocks noGrp="1"/>
          </p:cNvSpPr>
          <p:nvPr>
            <p:ph sz="half" idx="2"/>
          </p:nvPr>
        </p:nvSpPr>
        <p:spPr/>
        <p:txBody>
          <a:bodyPr/>
          <a:lstStyle/>
          <a:p>
            <a:pPr marL="514350" indent="-514350">
              <a:buFont typeface="+mj-lt"/>
              <a:buAutoNum type="arabicPeriod"/>
            </a:pPr>
            <a:r>
              <a:rPr lang="en-US" dirty="0" smtClean="0"/>
              <a:t>Draw the process of Meiosis (P.267BB) and explain it’s purpose.</a:t>
            </a:r>
          </a:p>
          <a:p>
            <a:pPr marL="514350" indent="-514350">
              <a:buFont typeface="+mj-lt"/>
              <a:buAutoNum type="arabicPeriod"/>
            </a:pPr>
            <a:r>
              <a:rPr lang="en-US" dirty="0" smtClean="0"/>
              <a:t>Explain and draw fertilization using an egg (n) &amp; sperm (n).</a:t>
            </a:r>
          </a:p>
          <a:p>
            <a:pPr marL="514350" indent="-514350">
              <a:buFont typeface="+mj-lt"/>
              <a:buAutoNum type="arabicPeriod"/>
            </a:pPr>
            <a:r>
              <a:rPr lang="en-US" dirty="0" smtClean="0"/>
              <a:t>Using a </a:t>
            </a:r>
            <a:r>
              <a:rPr lang="en-US" dirty="0" err="1" smtClean="0"/>
              <a:t>Punnett</a:t>
            </a:r>
            <a:r>
              <a:rPr lang="en-US" dirty="0" smtClean="0"/>
              <a:t> Square, show how sex determination is 50%.</a:t>
            </a:r>
          </a:p>
          <a:p>
            <a:pPr marL="514350" indent="-514350">
              <a:buFont typeface="+mj-lt"/>
              <a:buAutoNum type="arabicPeriod"/>
            </a:pPr>
            <a:endParaRPr lang="en-US" dirty="0"/>
          </a:p>
        </p:txBody>
      </p:sp>
      <p:pic>
        <p:nvPicPr>
          <p:cNvPr id="5" name="Picture 13" descr="Fig"/>
          <p:cNvPicPr>
            <a:picLocks noGrp="1" noChangeAspect="1" noChangeArrowheads="1"/>
          </p:cNvPicPr>
          <p:nvPr>
            <p:ph sz="half" idx="1"/>
          </p:nvPr>
        </p:nvPicPr>
        <p:blipFill>
          <a:blip r:embed="rId2" cstate="print"/>
          <a:srcRect/>
          <a:stretch>
            <a:fillRect/>
          </a:stretch>
        </p:blipFill>
        <p:spPr bwMode="auto">
          <a:xfrm>
            <a:off x="3886200" y="3505201"/>
            <a:ext cx="2362200" cy="2680511"/>
          </a:xfrm>
          <a:prstGeom prst="rect">
            <a:avLst/>
          </a:prstGeom>
          <a:noFill/>
        </p:spPr>
      </p:pic>
      <p:pic>
        <p:nvPicPr>
          <p:cNvPr id="6" name="Picture 12" descr="Meiosis diagram"/>
          <p:cNvPicPr>
            <a:picLocks noChangeAspect="1" noChangeArrowheads="1"/>
          </p:cNvPicPr>
          <p:nvPr/>
        </p:nvPicPr>
        <p:blipFill>
          <a:blip r:embed="rId3" cstate="print"/>
          <a:srcRect/>
          <a:stretch>
            <a:fillRect/>
          </a:stretch>
        </p:blipFill>
        <p:spPr bwMode="auto">
          <a:xfrm>
            <a:off x="1524001" y="1371601"/>
            <a:ext cx="2398713" cy="2645677"/>
          </a:xfrm>
          <a:prstGeom prst="rect">
            <a:avLst/>
          </a:prstGeom>
          <a:noFill/>
        </p:spPr>
      </p:pic>
      <p:pic>
        <p:nvPicPr>
          <p:cNvPr id="7" name="Picture 12" descr="Sexual reproduction cycle"/>
          <p:cNvPicPr>
            <a:picLocks noChangeAspect="1" noChangeArrowheads="1"/>
          </p:cNvPicPr>
          <p:nvPr/>
        </p:nvPicPr>
        <p:blipFill>
          <a:blip r:embed="rId4" cstate="print"/>
          <a:srcRect/>
          <a:stretch>
            <a:fillRect/>
          </a:stretch>
        </p:blipFill>
        <p:spPr bwMode="auto">
          <a:xfrm>
            <a:off x="3928169" y="1905000"/>
            <a:ext cx="2280487" cy="1600200"/>
          </a:xfrm>
          <a:prstGeom prst="rect">
            <a:avLst/>
          </a:prstGeom>
          <a:noFill/>
        </p:spPr>
      </p:pic>
    </p:spTree>
    <p:extLst>
      <p:ext uri="{BB962C8B-B14F-4D97-AF65-F5344CB8AC3E}">
        <p14:creationId xmlns:p14="http://schemas.microsoft.com/office/powerpoint/2010/main" val="21331850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every question you missed…</a:t>
            </a:r>
            <a:endParaRPr lang="en-US" dirty="0"/>
          </a:p>
        </p:txBody>
      </p:sp>
      <p:sp>
        <p:nvSpPr>
          <p:cNvPr id="3" name="Content Placeholder 2"/>
          <p:cNvSpPr>
            <a:spLocks noGrp="1"/>
          </p:cNvSpPr>
          <p:nvPr>
            <p:ph idx="1"/>
          </p:nvPr>
        </p:nvSpPr>
        <p:spPr/>
        <p:txBody>
          <a:bodyPr/>
          <a:lstStyle/>
          <a:p>
            <a:r>
              <a:rPr lang="en-US" dirty="0" smtClean="0"/>
              <a:t>Write 1 sentence:  Why is the right answer right?</a:t>
            </a:r>
          </a:p>
          <a:p>
            <a:r>
              <a:rPr lang="en-US" dirty="0" smtClean="0"/>
              <a:t>Write 1 sentence:  What was wrong about your answer?</a:t>
            </a:r>
          </a:p>
          <a:p>
            <a:r>
              <a:rPr lang="en-US" dirty="0" smtClean="0"/>
              <a:t>Staple to your quiz.  Turn in.</a:t>
            </a:r>
          </a:p>
          <a:p>
            <a:r>
              <a:rPr lang="en-US" smtClean="0"/>
              <a:t>Finish </a:t>
            </a:r>
            <a:r>
              <a:rPr lang="en-US" dirty="0" smtClean="0"/>
              <a:t>your Study guide – due tomorrow.</a:t>
            </a:r>
            <a:endParaRPr lang="en-US" dirty="0"/>
          </a:p>
        </p:txBody>
      </p:sp>
    </p:spTree>
    <p:extLst>
      <p:ext uri="{BB962C8B-B14F-4D97-AF65-F5344CB8AC3E}">
        <p14:creationId xmlns:p14="http://schemas.microsoft.com/office/powerpoint/2010/main" val="7528756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BE in your assigned seat when the bell rings, or you will be marked tardy with your Biology Book and Notebook out and ready to learn.</a:t>
            </a:r>
          </a:p>
          <a:p>
            <a:r>
              <a:rPr lang="en-US" dirty="0" smtClean="0"/>
              <a:t>Cell Phone are off and away.</a:t>
            </a:r>
          </a:p>
          <a:p>
            <a:r>
              <a:rPr lang="en-US" dirty="0" smtClean="0"/>
              <a:t>Ear buds are out, not listening to music.</a:t>
            </a:r>
          </a:p>
          <a:p>
            <a:r>
              <a:rPr lang="en-US" dirty="0" smtClean="0"/>
              <a:t>You are responsible for your learning, stop copying off f the “smarter students” or waiting for me to show you the answers.</a:t>
            </a:r>
          </a:p>
          <a:p>
            <a:r>
              <a:rPr lang="en-US" dirty="0" smtClean="0"/>
              <a:t>You will be graded for your role &amp; your work when working in partners.  The project may be a 10/10, but your grade may be a 2/10 if you did not do your part for the project.</a:t>
            </a:r>
            <a:endParaRPr lang="en-US" dirty="0"/>
          </a:p>
        </p:txBody>
      </p:sp>
    </p:spTree>
    <p:extLst>
      <p:ext uri="{BB962C8B-B14F-4D97-AF65-F5344CB8AC3E}">
        <p14:creationId xmlns:p14="http://schemas.microsoft.com/office/powerpoint/2010/main" val="5251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249" y="0"/>
            <a:ext cx="11516751" cy="1295400"/>
          </a:xfrm>
        </p:spPr>
        <p:txBody>
          <a:bodyPr>
            <a:normAutofit/>
          </a:bodyPr>
          <a:lstStyle/>
          <a:p>
            <a:r>
              <a:rPr lang="en-US" sz="2400" dirty="0"/>
              <a:t>4</a:t>
            </a:r>
            <a:r>
              <a:rPr lang="en-US" sz="2400" dirty="0" smtClean="0"/>
              <a:t>/6 </a:t>
            </a:r>
            <a:r>
              <a:rPr lang="en-US" sz="2400" dirty="0"/>
              <a:t>Patterns of Heredity &amp; Human Genetics 12.1 – 12.3</a:t>
            </a:r>
            <a:br>
              <a:rPr lang="en-US" sz="2400" dirty="0"/>
            </a:br>
            <a:r>
              <a:rPr lang="en-US" sz="2400" dirty="0"/>
              <a:t>Obj. TSW discover how multiple alleles are inherited by doing their warm up and competing a Foldable. P. </a:t>
            </a:r>
            <a:r>
              <a:rPr lang="en-US" sz="2400" dirty="0" smtClean="0"/>
              <a:t>34</a:t>
            </a:r>
            <a:endParaRPr lang="en-US" sz="2400" dirty="0"/>
          </a:p>
        </p:txBody>
      </p:sp>
      <p:sp>
        <p:nvSpPr>
          <p:cNvPr id="3" name="Text Placeholder 2"/>
          <p:cNvSpPr>
            <a:spLocks noGrp="1"/>
          </p:cNvSpPr>
          <p:nvPr>
            <p:ph type="body" idx="1"/>
          </p:nvPr>
        </p:nvSpPr>
        <p:spPr/>
        <p:txBody>
          <a:bodyPr/>
          <a:lstStyle/>
          <a:p>
            <a:endParaRPr lang="en-US" dirty="0"/>
          </a:p>
        </p:txBody>
      </p:sp>
      <p:sp>
        <p:nvSpPr>
          <p:cNvPr id="6" name="Content Placeholder 5"/>
          <p:cNvSpPr>
            <a:spLocks noGrp="1"/>
          </p:cNvSpPr>
          <p:nvPr>
            <p:ph sz="quarter" idx="4"/>
          </p:nvPr>
        </p:nvSpPr>
        <p:spPr>
          <a:xfrm>
            <a:off x="6626226" y="1295400"/>
            <a:ext cx="5641974" cy="3951288"/>
          </a:xfrm>
        </p:spPr>
        <p:txBody>
          <a:bodyPr>
            <a:normAutofit/>
          </a:bodyPr>
          <a:lstStyle/>
          <a:p>
            <a:pPr marL="457200" indent="-457200">
              <a:buFont typeface="+mj-lt"/>
              <a:buAutoNum type="arabicPeriod"/>
            </a:pPr>
            <a:r>
              <a:rPr lang="en-US" dirty="0" smtClean="0"/>
              <a:t>Write all the symbols used for a pedigree.  Draw a pedigree of just your mom  &amp; dad and any siblings. (Youngest to the left)</a:t>
            </a:r>
          </a:p>
          <a:p>
            <a:pPr marL="457200" indent="-457200">
              <a:buFont typeface="+mj-lt"/>
              <a:buAutoNum type="arabicPeriod"/>
            </a:pPr>
            <a:r>
              <a:rPr lang="en-US" dirty="0" smtClean="0"/>
              <a:t>Compare &amp; contrast Incomplete Dominance and </a:t>
            </a:r>
            <a:r>
              <a:rPr lang="en-US" dirty="0" err="1" smtClean="0"/>
              <a:t>Codominance</a:t>
            </a:r>
            <a:r>
              <a:rPr lang="en-US" dirty="0" smtClean="0"/>
              <a:t>.</a:t>
            </a:r>
          </a:p>
          <a:p>
            <a:pPr marL="457200" indent="-457200">
              <a:buFont typeface="+mj-lt"/>
              <a:buAutoNum type="arabicPeriod"/>
            </a:pPr>
            <a:r>
              <a:rPr lang="en-US" dirty="0" smtClean="0"/>
              <a:t>Write the 6 genotypes for the 4 phenotypes for </a:t>
            </a:r>
            <a:r>
              <a:rPr lang="en-US" dirty="0" smtClean="0">
                <a:hlinkClick r:id="rId2"/>
              </a:rPr>
              <a:t>blood</a:t>
            </a:r>
            <a:r>
              <a:rPr lang="en-US" dirty="0" smtClean="0"/>
              <a:t>.  Make a </a:t>
            </a:r>
            <a:r>
              <a:rPr lang="en-US" dirty="0" err="1" smtClean="0"/>
              <a:t>Punnett</a:t>
            </a:r>
            <a:r>
              <a:rPr lang="en-US" dirty="0" smtClean="0"/>
              <a:t> square with two crosses.</a:t>
            </a:r>
            <a:endParaRPr lang="en-US" dirty="0"/>
          </a:p>
        </p:txBody>
      </p:sp>
      <p:pic>
        <p:nvPicPr>
          <p:cNvPr id="9" name="Picture 22" descr="RST-12"/>
          <p:cNvPicPr>
            <a:picLocks noChangeAspect="1" noChangeArrowheads="1"/>
          </p:cNvPicPr>
          <p:nvPr/>
        </p:nvPicPr>
        <p:blipFill>
          <a:blip r:embed="rId3" cstate="print"/>
          <a:srcRect/>
          <a:stretch>
            <a:fillRect/>
          </a:stretch>
        </p:blipFill>
        <p:spPr bwMode="auto">
          <a:xfrm>
            <a:off x="42589" y="1146976"/>
            <a:ext cx="3581400" cy="2015323"/>
          </a:xfrm>
          <a:prstGeom prst="rect">
            <a:avLst/>
          </a:prstGeom>
          <a:noFill/>
        </p:spPr>
      </p:pic>
      <p:pic>
        <p:nvPicPr>
          <p:cNvPr id="10" name="Picture 12" descr="ABO BloodGroup-SurfacePro-B"/>
          <p:cNvPicPr>
            <a:picLocks noChangeAspect="1" noChangeArrowheads="1"/>
          </p:cNvPicPr>
          <p:nvPr/>
        </p:nvPicPr>
        <p:blipFill>
          <a:blip r:embed="rId4" cstate="print"/>
          <a:srcRect/>
          <a:stretch>
            <a:fillRect/>
          </a:stretch>
        </p:blipFill>
        <p:spPr bwMode="auto">
          <a:xfrm>
            <a:off x="5715000" y="5029200"/>
            <a:ext cx="1579531" cy="1524000"/>
          </a:xfrm>
          <a:prstGeom prst="rect">
            <a:avLst/>
          </a:prstGeom>
          <a:noFill/>
        </p:spPr>
      </p:pic>
      <p:pic>
        <p:nvPicPr>
          <p:cNvPr id="12" name="Picture 12" descr="ABO BloodGroup-SurfacePro-A"/>
          <p:cNvPicPr>
            <a:picLocks noGrp="1" noChangeAspect="1" noChangeArrowheads="1"/>
          </p:cNvPicPr>
          <p:nvPr>
            <p:ph sz="half" idx="2"/>
          </p:nvPr>
        </p:nvPicPr>
        <p:blipFill>
          <a:blip r:embed="rId5" cstate="print"/>
          <a:srcRect/>
          <a:stretch>
            <a:fillRect/>
          </a:stretch>
        </p:blipFill>
        <p:spPr bwMode="auto">
          <a:xfrm>
            <a:off x="4114800" y="4953000"/>
            <a:ext cx="1600200" cy="1629834"/>
          </a:xfrm>
          <a:prstGeom prst="rect">
            <a:avLst/>
          </a:prstGeom>
          <a:noFill/>
        </p:spPr>
      </p:pic>
      <p:pic>
        <p:nvPicPr>
          <p:cNvPr id="13" name="Picture 12" descr="ABO Blood Grp-SurfaceProB-B"/>
          <p:cNvPicPr>
            <a:picLocks noChangeAspect="1" noChangeArrowheads="1"/>
          </p:cNvPicPr>
          <p:nvPr/>
        </p:nvPicPr>
        <p:blipFill>
          <a:blip r:embed="rId6" cstate="print"/>
          <a:srcRect/>
          <a:stretch>
            <a:fillRect/>
          </a:stretch>
        </p:blipFill>
        <p:spPr bwMode="auto">
          <a:xfrm>
            <a:off x="7239000" y="5029200"/>
            <a:ext cx="1741715" cy="1524000"/>
          </a:xfrm>
          <a:prstGeom prst="rect">
            <a:avLst/>
          </a:prstGeom>
          <a:noFill/>
        </p:spPr>
      </p:pic>
      <p:pic>
        <p:nvPicPr>
          <p:cNvPr id="13314" name="Picture 2" descr="http://t2.gstatic.com/images?q=tbn:TqkiOcTC2fFwoM:http://www.jrcompton.com/photos/The_Birds/J/Feb-09-/BW-chicken-JR1_3535.jpg">
            <a:hlinkClick r:id="rId7"/>
          </p:cNvPr>
          <p:cNvPicPr>
            <a:picLocks noChangeAspect="1" noChangeArrowheads="1"/>
          </p:cNvPicPr>
          <p:nvPr/>
        </p:nvPicPr>
        <p:blipFill>
          <a:blip r:embed="rId8" cstate="print"/>
          <a:srcRect/>
          <a:stretch>
            <a:fillRect/>
          </a:stretch>
        </p:blipFill>
        <p:spPr bwMode="auto">
          <a:xfrm>
            <a:off x="3605364" y="1125963"/>
            <a:ext cx="2260864" cy="2006118"/>
          </a:xfrm>
          <a:prstGeom prst="rect">
            <a:avLst/>
          </a:prstGeom>
          <a:noFill/>
        </p:spPr>
      </p:pic>
      <p:pic>
        <p:nvPicPr>
          <p:cNvPr id="13318" name="Picture 6" descr="http://dwb4.unl.edu/Chem/CHEM869N/CHEM869NLinks/www.rrz.uni-hamburg.de/biologie/b_online/ge08/01.gif"/>
          <p:cNvPicPr>
            <a:picLocks noChangeAspect="1" noChangeArrowheads="1"/>
          </p:cNvPicPr>
          <p:nvPr/>
        </p:nvPicPr>
        <p:blipFill>
          <a:blip r:embed="rId9" cstate="print"/>
          <a:srcRect/>
          <a:stretch>
            <a:fillRect/>
          </a:stretch>
        </p:blipFill>
        <p:spPr bwMode="auto">
          <a:xfrm>
            <a:off x="57972" y="3162299"/>
            <a:ext cx="2679152" cy="2041525"/>
          </a:xfrm>
          <a:prstGeom prst="rect">
            <a:avLst/>
          </a:prstGeom>
          <a:noFill/>
        </p:spPr>
      </p:pic>
      <p:pic>
        <p:nvPicPr>
          <p:cNvPr id="13316" name="Picture 4" descr="http://upload.wikimedia.org/wikipedia/commons/7/7d/AustrCattleDogBlue_wb.jpg"/>
          <p:cNvPicPr>
            <a:picLocks noChangeAspect="1" noChangeArrowheads="1"/>
          </p:cNvPicPr>
          <p:nvPr/>
        </p:nvPicPr>
        <p:blipFill>
          <a:blip r:embed="rId10" cstate="print"/>
          <a:srcRect/>
          <a:stretch>
            <a:fillRect/>
          </a:stretch>
        </p:blipFill>
        <p:spPr bwMode="auto">
          <a:xfrm>
            <a:off x="2752507" y="3183312"/>
            <a:ext cx="2286000" cy="1682496"/>
          </a:xfrm>
          <a:prstGeom prst="rect">
            <a:avLst/>
          </a:prstGeom>
          <a:noFill/>
        </p:spPr>
      </p:pic>
      <p:pic>
        <p:nvPicPr>
          <p:cNvPr id="14" name="Picture 21" descr="ABO Blood Group-no Surface"/>
          <p:cNvPicPr>
            <a:picLocks noChangeAspect="1" noChangeArrowheads="1"/>
          </p:cNvPicPr>
          <p:nvPr/>
        </p:nvPicPr>
        <p:blipFill>
          <a:blip r:embed="rId11" cstate="print"/>
          <a:srcRect/>
          <a:stretch>
            <a:fillRect/>
          </a:stretch>
        </p:blipFill>
        <p:spPr bwMode="auto">
          <a:xfrm>
            <a:off x="8991600" y="5029200"/>
            <a:ext cx="1524000" cy="1524000"/>
          </a:xfrm>
          <a:prstGeom prst="rect">
            <a:avLst/>
          </a:prstGeom>
          <a:noFill/>
        </p:spPr>
      </p:pic>
    </p:spTree>
    <p:extLst>
      <p:ext uri="{BB962C8B-B14F-4D97-AF65-F5344CB8AC3E}">
        <p14:creationId xmlns:p14="http://schemas.microsoft.com/office/powerpoint/2010/main" val="14831108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t2.gstatic.com/images?q=tbn:TqkiOcTC2fFwoM:http://www.jrcompton.com/photos/The_Birds/J/Feb-09-/BW-chicken-JR1_3535.jpg">
            <a:hlinkClick r:id="rId2"/>
          </p:cNvPr>
          <p:cNvPicPr>
            <a:picLocks noGrp="1" noChangeAspect="1" noChangeArrowheads="1"/>
          </p:cNvPicPr>
          <p:nvPr>
            <p:ph idx="1"/>
          </p:nvPr>
        </p:nvPicPr>
        <p:blipFill>
          <a:blip r:embed="rId3" cstate="print"/>
          <a:srcRect/>
          <a:stretch>
            <a:fillRect/>
          </a:stretch>
        </p:blipFill>
        <p:spPr bwMode="auto">
          <a:xfrm>
            <a:off x="2429266" y="609600"/>
            <a:ext cx="7019534" cy="6228601"/>
          </a:xfrm>
          <a:prstGeom prst="rect">
            <a:avLst/>
          </a:prstGeom>
          <a:noFill/>
        </p:spPr>
      </p:pic>
    </p:spTree>
    <p:extLst>
      <p:ext uri="{BB962C8B-B14F-4D97-AF65-F5344CB8AC3E}">
        <p14:creationId xmlns:p14="http://schemas.microsoft.com/office/powerpoint/2010/main" val="9317245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050"/>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a:t>
            </a:r>
          </a:p>
        </p:txBody>
      </p:sp>
      <p:sp>
        <p:nvSpPr>
          <p:cNvPr id="902147" name="Text Box 2051"/>
          <p:cNvSpPr txBox="1">
            <a:spLocks noChangeArrowheads="1"/>
          </p:cNvSpPr>
          <p:nvPr/>
        </p:nvSpPr>
        <p:spPr bwMode="auto">
          <a:xfrm>
            <a:off x="2133600" y="838201"/>
            <a:ext cx="76200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b="1" dirty="0">
                <a:solidFill>
                  <a:schemeClr val="tx2"/>
                </a:solidFill>
                <a:latin typeface="Times" charset="0"/>
              </a:rPr>
              <a:t>Incomplete dominance: Appearance of a third phenotype p. 77NB</a:t>
            </a:r>
          </a:p>
        </p:txBody>
      </p:sp>
      <p:pic>
        <p:nvPicPr>
          <p:cNvPr id="902148" name="Picture 2052"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2149" name="Picture 205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2150" name="Picture 205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51" name="Picture 2055"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2152" name="Picture 2056"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2153" name="Picture 205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2154" name="Rectangle 2058"/>
          <p:cNvSpPr>
            <a:spLocks noChangeArrowheads="1"/>
          </p:cNvSpPr>
          <p:nvPr/>
        </p:nvSpPr>
        <p:spPr bwMode="auto">
          <a:xfrm>
            <a:off x="2057400" y="2060576"/>
            <a:ext cx="7924800" cy="206210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When inheritance follows a pattern of dominance, heterozygous and homozygous dominant individuals both have the same phenotype.</a:t>
            </a:r>
            <a:endParaRPr lang="en-US" altLang="en-US" sz="3200" i="1">
              <a:latin typeface="Times" charset="0"/>
            </a:endParaRPr>
          </a:p>
        </p:txBody>
      </p:sp>
      <p:sp>
        <p:nvSpPr>
          <p:cNvPr id="902155" name="Rectangle 2059"/>
          <p:cNvSpPr>
            <a:spLocks noChangeArrowheads="1"/>
          </p:cNvSpPr>
          <p:nvPr/>
        </p:nvSpPr>
        <p:spPr bwMode="auto">
          <a:xfrm>
            <a:off x="2057400" y="4060826"/>
            <a:ext cx="7924800" cy="206210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When traits are inherited in an </a:t>
            </a:r>
            <a:r>
              <a:rPr lang="en-US" altLang="en-US" sz="3200">
                <a:solidFill>
                  <a:srgbClr val="FF0066"/>
                </a:solidFill>
                <a:latin typeface="Times" charset="0"/>
              </a:rPr>
              <a:t>incomplete dominance</a:t>
            </a:r>
            <a:r>
              <a:rPr lang="en-US" altLang="en-US" sz="3200">
                <a:latin typeface="Times" charset="0"/>
              </a:rPr>
              <a:t> pattern, however, the phenotype of heterozygous individuals is intermediate between those of the two homozygotes.</a:t>
            </a:r>
            <a:endParaRPr lang="en-US" altLang="en-US" sz="3200" i="1">
              <a:latin typeface="Times" charset="0"/>
            </a:endParaRPr>
          </a:p>
        </p:txBody>
      </p:sp>
      <p:pic>
        <p:nvPicPr>
          <p:cNvPr id="902156" name="Picture 2060"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902157" name="Picture 2061"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pic>
        <p:nvPicPr>
          <p:cNvPr id="902159" name="Picture 2063" descr="audio image blue">
            <a:hlinkClick r:id="" action="ppaction://noaction">
              <a:snd r:embed="rId12" name="12-incomplete dominance.WAV"/>
            </a:hlinkClick>
          </p:cNvPr>
          <p:cNvPicPr>
            <a:picLocks noChangeAspect="1" noChangeArrowheads="1"/>
          </p:cNvPicPr>
          <p:nvPr/>
        </p:nvPicPr>
        <p:blipFill>
          <a:blip r:embed="rId13" cstate="print"/>
          <a:srcRect/>
          <a:stretch>
            <a:fillRect/>
          </a:stretch>
        </p:blipFill>
        <p:spPr bwMode="auto">
          <a:xfrm>
            <a:off x="8980488" y="5462588"/>
            <a:ext cx="354012" cy="354012"/>
          </a:xfrm>
          <a:prstGeom prst="rect">
            <a:avLst/>
          </a:prstGeom>
          <a:noFill/>
        </p:spPr>
      </p:pic>
    </p:spTree>
    <p:extLst>
      <p:ext uri="{BB962C8B-B14F-4D97-AF65-F5344CB8AC3E}">
        <p14:creationId xmlns:p14="http://schemas.microsoft.com/office/powerpoint/2010/main" val="23319799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2154"/>
                                        </p:tgtEl>
                                        <p:attrNameLst>
                                          <p:attrName>style.visibility</p:attrName>
                                        </p:attrNameLst>
                                      </p:cBhvr>
                                      <p:to>
                                        <p:strVal val="visible"/>
                                      </p:to>
                                    </p:set>
                                    <p:animEffect transition="in" filter="box(out)">
                                      <p:cBhvr>
                                        <p:cTn id="7" dur="500"/>
                                        <p:tgtEl>
                                          <p:spTgt spid="90215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2155"/>
                                        </p:tgtEl>
                                        <p:attrNameLst>
                                          <p:attrName>style.visibility</p:attrName>
                                        </p:attrNameLst>
                                      </p:cBhvr>
                                      <p:to>
                                        <p:strVal val="visible"/>
                                      </p:to>
                                    </p:set>
                                    <p:animEffect transition="in" filter="box(out)">
                                      <p:cBhvr>
                                        <p:cTn id="12" dur="500"/>
                                        <p:tgtEl>
                                          <p:spTgt spid="9021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2159"/>
                                        </p:tgtEl>
                                        <p:attrNameLst>
                                          <p:attrName>style.visibility</p:attrName>
                                        </p:attrNameLst>
                                      </p:cBhvr>
                                      <p:to>
                                        <p:strVal val="visible"/>
                                      </p:to>
                                    </p:set>
                                    <p:animEffect transition="in" filter="box(out)">
                                      <p:cBhvr>
                                        <p:cTn id="17" dur="500"/>
                                        <p:tgtEl>
                                          <p:spTgt spid="90215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02148"/>
                                        </p:tgtEl>
                                        <p:attrNameLst>
                                          <p:attrName>style.visibility</p:attrName>
                                        </p:attrNameLst>
                                      </p:cBhvr>
                                      <p:to>
                                        <p:strVal val="visible"/>
                                      </p:to>
                                    </p:set>
                                    <p:animEffect transition="in" filter="box(out)">
                                      <p:cBhvr>
                                        <p:cTn id="21" dur="500"/>
                                        <p:tgtEl>
                                          <p:spTgt spid="902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4" grpId="0" autoUpdateAnimBg="0"/>
      <p:bldP spid="902155"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a:t>
            </a:r>
          </a:p>
        </p:txBody>
      </p:sp>
      <p:sp>
        <p:nvSpPr>
          <p:cNvPr id="903171" name="Text Box 3"/>
          <p:cNvSpPr txBox="1">
            <a:spLocks noChangeArrowheads="1"/>
          </p:cNvSpPr>
          <p:nvPr/>
        </p:nvSpPr>
        <p:spPr bwMode="auto">
          <a:xfrm>
            <a:off x="2133600" y="838201"/>
            <a:ext cx="7620000" cy="1200329"/>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b="1">
                <a:solidFill>
                  <a:schemeClr val="tx2"/>
                </a:solidFill>
                <a:latin typeface="Times" charset="0"/>
              </a:rPr>
              <a:t>Incomplete dominance: Appearance of a third phenotype</a:t>
            </a:r>
          </a:p>
        </p:txBody>
      </p:sp>
      <p:pic>
        <p:nvPicPr>
          <p:cNvPr id="90317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317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317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317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317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317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3178" name="Rectangle 10"/>
          <p:cNvSpPr>
            <a:spLocks noChangeArrowheads="1"/>
          </p:cNvSpPr>
          <p:nvPr/>
        </p:nvSpPr>
        <p:spPr bwMode="auto">
          <a:xfrm>
            <a:off x="2057400" y="2060576"/>
            <a:ext cx="7924800" cy="2554545"/>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For example, if a homozygous red-flowered snapdragon plant </a:t>
            </a:r>
            <a:r>
              <a:rPr lang="en-US" altLang="en-US" sz="3200" i="1">
                <a:latin typeface="Times" charset="0"/>
              </a:rPr>
              <a:t>(RR)</a:t>
            </a:r>
            <a:r>
              <a:rPr lang="en-US" altLang="en-US" sz="3200">
                <a:latin typeface="Times" charset="0"/>
              </a:rPr>
              <a:t> is crossed with a homozygous white-flowered snapdragon plant (R</a:t>
            </a:r>
            <a:r>
              <a:rPr lang="en-US" altLang="en-US" sz="3200" i="1">
                <a:latin typeface="Times" charset="0"/>
              </a:rPr>
              <a:t>′ </a:t>
            </a:r>
            <a:r>
              <a:rPr lang="en-US" altLang="en-US" sz="3200">
                <a:latin typeface="Times" charset="0"/>
              </a:rPr>
              <a:t>R′), all of the F</a:t>
            </a:r>
            <a:r>
              <a:rPr lang="en-US" altLang="en-US" sz="3200" baseline="-25000">
                <a:latin typeface="Times" charset="0"/>
              </a:rPr>
              <a:t>1</a:t>
            </a:r>
            <a:r>
              <a:rPr lang="en-US" altLang="en-US" sz="3200">
                <a:latin typeface="Times" charset="0"/>
              </a:rPr>
              <a:t> offspring will have pink flowers.</a:t>
            </a:r>
          </a:p>
        </p:txBody>
      </p:sp>
      <p:pic>
        <p:nvPicPr>
          <p:cNvPr id="903180"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903181" name="Picture 13"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spTree>
    <p:extLst>
      <p:ext uri="{BB962C8B-B14F-4D97-AF65-F5344CB8AC3E}">
        <p14:creationId xmlns:p14="http://schemas.microsoft.com/office/powerpoint/2010/main" val="1268759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3178"/>
                                        </p:tgtEl>
                                        <p:attrNameLst>
                                          <p:attrName>style.visibility</p:attrName>
                                        </p:attrNameLst>
                                      </p:cBhvr>
                                      <p:to>
                                        <p:strVal val="visible"/>
                                      </p:to>
                                    </p:set>
                                    <p:animEffect transition="in" filter="box(out)">
                                      <p:cBhvr>
                                        <p:cTn id="7" dur="500"/>
                                        <p:tgtEl>
                                          <p:spTgt spid="90317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3172"/>
                                        </p:tgtEl>
                                        <p:attrNameLst>
                                          <p:attrName>style.visibility</p:attrName>
                                        </p:attrNameLst>
                                      </p:cBhvr>
                                      <p:to>
                                        <p:strVal val="visible"/>
                                      </p:to>
                                    </p:set>
                                    <p:animEffect transition="in" filter="box(out)">
                                      <p:cBhvr>
                                        <p:cTn id="11" dur="500"/>
                                        <p:tgtEl>
                                          <p:spTgt spid="90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Fig"/>
          <p:cNvPicPr>
            <a:picLocks noChangeAspect="1" noChangeArrowheads="1"/>
          </p:cNvPicPr>
          <p:nvPr/>
        </p:nvPicPr>
        <p:blipFill>
          <a:blip r:embed="rId2" cstate="print"/>
          <a:srcRect/>
          <a:stretch>
            <a:fillRect/>
          </a:stretch>
        </p:blipFill>
        <p:spPr bwMode="auto">
          <a:xfrm>
            <a:off x="3162300" y="838200"/>
            <a:ext cx="6248400" cy="4686300"/>
          </a:xfrm>
          <a:prstGeom prst="rect">
            <a:avLst/>
          </a:prstGeom>
          <a:noFill/>
        </p:spPr>
      </p:pic>
    </p:spTree>
    <p:extLst>
      <p:ext uri="{BB962C8B-B14F-4D97-AF65-F5344CB8AC3E}">
        <p14:creationId xmlns:p14="http://schemas.microsoft.com/office/powerpoint/2010/main" val="30750261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 </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05227" name="Picture 11"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905228" name="Picture 12"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pic>
        <p:nvPicPr>
          <p:cNvPr id="905230" name="Picture 14" descr="Fig"/>
          <p:cNvPicPr>
            <a:picLocks noChangeAspect="1" noChangeArrowheads="1"/>
          </p:cNvPicPr>
          <p:nvPr/>
        </p:nvPicPr>
        <p:blipFill>
          <a:blip r:embed="rId12" cstate="print"/>
          <a:srcRect/>
          <a:stretch>
            <a:fillRect/>
          </a:stretch>
        </p:blipFill>
        <p:spPr bwMode="auto">
          <a:xfrm>
            <a:off x="3162300" y="838200"/>
            <a:ext cx="6248400" cy="4686300"/>
          </a:xfrm>
          <a:prstGeom prst="rect">
            <a:avLst/>
          </a:prstGeom>
          <a:noFill/>
        </p:spPr>
      </p:pic>
      <p:sp>
        <p:nvSpPr>
          <p:cNvPr id="905219" name="Text Box 3"/>
          <p:cNvSpPr txBox="1">
            <a:spLocks noChangeArrowheads="1"/>
          </p:cNvSpPr>
          <p:nvPr/>
        </p:nvSpPr>
        <p:spPr bwMode="auto">
          <a:xfrm>
            <a:off x="1981200" y="762000"/>
            <a:ext cx="2819400" cy="2862322"/>
          </a:xfrm>
          <a:prstGeom prst="rect">
            <a:avLst/>
          </a:prstGeom>
          <a:noFill/>
          <a:ln w="9525">
            <a:noFill/>
            <a:miter lim="800000"/>
            <a:headEnd/>
            <a:tailEnd/>
          </a:ln>
          <a:effectLst>
            <a:outerShdw dist="45791" dir="3378596" algn="ctr" rotWithShape="0">
              <a:schemeClr val="bg2"/>
            </a:outerShdw>
          </a:effectLst>
        </p:spPr>
        <p:txBody>
          <a:bodyPr>
            <a:spAutoFit/>
          </a:bodyPr>
          <a:lstStyle/>
          <a:p>
            <a:r>
              <a:rPr lang="en-US" altLang="en-US" sz="3600" b="1">
                <a:solidFill>
                  <a:schemeClr val="tx2"/>
                </a:solidFill>
                <a:latin typeface="Times" charset="0"/>
              </a:rPr>
              <a:t>Incomplete dominance: Appearance of a third phenotype</a:t>
            </a:r>
          </a:p>
        </p:txBody>
      </p:sp>
      <p:sp>
        <p:nvSpPr>
          <p:cNvPr id="905231" name="Text Box 15"/>
          <p:cNvSpPr txBox="1">
            <a:spLocks noChangeArrowheads="1"/>
          </p:cNvSpPr>
          <p:nvPr/>
        </p:nvSpPr>
        <p:spPr bwMode="auto">
          <a:xfrm>
            <a:off x="6669089" y="968375"/>
            <a:ext cx="627095" cy="400110"/>
          </a:xfrm>
          <a:prstGeom prst="rect">
            <a:avLst/>
          </a:prstGeom>
          <a:noFill/>
          <a:ln w="9525">
            <a:noFill/>
            <a:miter lim="800000"/>
            <a:headEnd/>
            <a:tailEnd/>
          </a:ln>
          <a:effectLst/>
        </p:spPr>
        <p:txBody>
          <a:bodyPr wrap="none">
            <a:spAutoFit/>
          </a:bodyPr>
          <a:lstStyle/>
          <a:p>
            <a:r>
              <a:rPr lang="en-US" altLang="en-US" sz="2000" b="1">
                <a:latin typeface="Times" charset="0"/>
              </a:rPr>
              <a:t>Red</a:t>
            </a:r>
          </a:p>
        </p:txBody>
      </p:sp>
      <p:sp>
        <p:nvSpPr>
          <p:cNvPr id="905232" name="Text Box 16"/>
          <p:cNvSpPr txBox="1">
            <a:spLocks noChangeArrowheads="1"/>
          </p:cNvSpPr>
          <p:nvPr/>
        </p:nvSpPr>
        <p:spPr bwMode="auto">
          <a:xfrm>
            <a:off x="8674101" y="965200"/>
            <a:ext cx="853119" cy="400110"/>
          </a:xfrm>
          <a:prstGeom prst="rect">
            <a:avLst/>
          </a:prstGeom>
          <a:noFill/>
          <a:ln w="9525">
            <a:noFill/>
            <a:miter lim="800000"/>
            <a:headEnd/>
            <a:tailEnd/>
          </a:ln>
          <a:effectLst/>
        </p:spPr>
        <p:txBody>
          <a:bodyPr wrap="none">
            <a:spAutoFit/>
          </a:bodyPr>
          <a:lstStyle/>
          <a:p>
            <a:r>
              <a:rPr lang="en-US" altLang="en-US" sz="2000" b="1">
                <a:latin typeface="Times" charset="0"/>
              </a:rPr>
              <a:t>White</a:t>
            </a:r>
          </a:p>
        </p:txBody>
      </p:sp>
      <p:sp>
        <p:nvSpPr>
          <p:cNvPr id="905233" name="Text Box 17"/>
          <p:cNvSpPr txBox="1">
            <a:spLocks noChangeArrowheads="1"/>
          </p:cNvSpPr>
          <p:nvPr/>
        </p:nvSpPr>
        <p:spPr bwMode="auto">
          <a:xfrm>
            <a:off x="6146800" y="1765300"/>
            <a:ext cx="992188" cy="707886"/>
          </a:xfrm>
          <a:prstGeom prst="rect">
            <a:avLst/>
          </a:prstGeom>
          <a:noFill/>
          <a:ln w="9525">
            <a:noFill/>
            <a:miter lim="800000"/>
            <a:headEnd/>
            <a:tailEnd/>
          </a:ln>
          <a:effectLst/>
        </p:spPr>
        <p:txBody>
          <a:bodyPr>
            <a:spAutoFit/>
          </a:bodyPr>
          <a:lstStyle/>
          <a:p>
            <a:pPr algn="ctr"/>
            <a:r>
              <a:rPr lang="en-US" altLang="en-US" sz="2000" b="1">
                <a:latin typeface="Times" charset="0"/>
              </a:rPr>
              <a:t>All pink</a:t>
            </a:r>
          </a:p>
        </p:txBody>
      </p:sp>
      <p:sp>
        <p:nvSpPr>
          <p:cNvPr id="905234" name="Text Box 18"/>
          <p:cNvSpPr txBox="1">
            <a:spLocks noChangeArrowheads="1"/>
          </p:cNvSpPr>
          <p:nvPr/>
        </p:nvSpPr>
        <p:spPr bwMode="auto">
          <a:xfrm>
            <a:off x="5386388" y="2787650"/>
            <a:ext cx="1066800" cy="707886"/>
          </a:xfrm>
          <a:prstGeom prst="rect">
            <a:avLst/>
          </a:prstGeom>
          <a:noFill/>
          <a:ln w="9525">
            <a:noFill/>
            <a:miter lim="800000"/>
            <a:headEnd/>
            <a:tailEnd/>
          </a:ln>
          <a:effectLst/>
        </p:spPr>
        <p:txBody>
          <a:bodyPr>
            <a:spAutoFit/>
          </a:bodyPr>
          <a:lstStyle/>
          <a:p>
            <a:pPr algn="ctr"/>
            <a:r>
              <a:rPr lang="en-US" altLang="en-US" sz="2000" b="1">
                <a:latin typeface="Times" charset="0"/>
              </a:rPr>
              <a:t>Red (RR)</a:t>
            </a:r>
          </a:p>
        </p:txBody>
      </p:sp>
      <p:sp>
        <p:nvSpPr>
          <p:cNvPr id="905235" name="Text Box 19"/>
          <p:cNvSpPr txBox="1">
            <a:spLocks noChangeArrowheads="1"/>
          </p:cNvSpPr>
          <p:nvPr/>
        </p:nvSpPr>
        <p:spPr bwMode="auto">
          <a:xfrm>
            <a:off x="2667000" y="4902201"/>
            <a:ext cx="1347788" cy="701675"/>
          </a:xfrm>
          <a:prstGeom prst="rect">
            <a:avLst/>
          </a:prstGeom>
          <a:noFill/>
          <a:ln w="9525">
            <a:noFill/>
            <a:miter lim="800000"/>
            <a:headEnd/>
            <a:tailEnd/>
          </a:ln>
          <a:effectLst/>
        </p:spPr>
        <p:txBody>
          <a:bodyPr>
            <a:spAutoFit/>
          </a:bodyPr>
          <a:lstStyle/>
          <a:p>
            <a:pPr algn="ctr"/>
            <a:r>
              <a:rPr lang="en-US" altLang="en-US" sz="2000" b="1">
                <a:latin typeface="Times" charset="0"/>
              </a:rPr>
              <a:t>White (R</a:t>
            </a:r>
            <a:r>
              <a:rPr lang="en-US" altLang="en-US" sz="2000" i="1">
                <a:latin typeface="Times" charset="0"/>
              </a:rPr>
              <a:t>’</a:t>
            </a:r>
            <a:r>
              <a:rPr lang="en-US" altLang="en-US" sz="2000" b="1">
                <a:latin typeface="Times" charset="0"/>
              </a:rPr>
              <a:t>R</a:t>
            </a:r>
            <a:r>
              <a:rPr lang="en-US" altLang="en-US" sz="2000" i="1">
                <a:latin typeface="Times" charset="0"/>
              </a:rPr>
              <a:t>’</a:t>
            </a:r>
            <a:r>
              <a:rPr lang="en-US" altLang="en-US" sz="2000" b="1">
                <a:latin typeface="Times" charset="0"/>
              </a:rPr>
              <a:t>)</a:t>
            </a:r>
          </a:p>
        </p:txBody>
      </p:sp>
      <p:sp>
        <p:nvSpPr>
          <p:cNvPr id="905236" name="Text Box 20"/>
          <p:cNvSpPr txBox="1">
            <a:spLocks noChangeArrowheads="1"/>
          </p:cNvSpPr>
          <p:nvPr/>
        </p:nvSpPr>
        <p:spPr bwMode="auto">
          <a:xfrm>
            <a:off x="6286500" y="4902201"/>
            <a:ext cx="1157288" cy="701675"/>
          </a:xfrm>
          <a:prstGeom prst="rect">
            <a:avLst/>
          </a:prstGeom>
          <a:noFill/>
          <a:ln w="9525">
            <a:noFill/>
            <a:miter lim="800000"/>
            <a:headEnd/>
            <a:tailEnd/>
          </a:ln>
          <a:effectLst/>
        </p:spPr>
        <p:txBody>
          <a:bodyPr>
            <a:spAutoFit/>
          </a:bodyPr>
          <a:lstStyle/>
          <a:p>
            <a:pPr algn="ctr"/>
            <a:r>
              <a:rPr lang="en-US" altLang="en-US" sz="2000" b="1">
                <a:latin typeface="Times" charset="0"/>
              </a:rPr>
              <a:t>Pink (RR</a:t>
            </a:r>
            <a:r>
              <a:rPr lang="en-US" altLang="en-US" sz="2000" i="1">
                <a:latin typeface="Times" charset="0"/>
              </a:rPr>
              <a:t>’</a:t>
            </a:r>
            <a:r>
              <a:rPr lang="en-US" altLang="en-US" sz="2000" b="1">
                <a:latin typeface="Times" charset="0"/>
              </a:rPr>
              <a:t>)</a:t>
            </a:r>
          </a:p>
        </p:txBody>
      </p:sp>
      <p:sp>
        <p:nvSpPr>
          <p:cNvPr id="905237" name="Text Box 21"/>
          <p:cNvSpPr txBox="1">
            <a:spLocks noChangeArrowheads="1"/>
          </p:cNvSpPr>
          <p:nvPr/>
        </p:nvSpPr>
        <p:spPr bwMode="auto">
          <a:xfrm>
            <a:off x="8877300" y="2819401"/>
            <a:ext cx="1157288" cy="701675"/>
          </a:xfrm>
          <a:prstGeom prst="rect">
            <a:avLst/>
          </a:prstGeom>
          <a:noFill/>
          <a:ln w="9525">
            <a:noFill/>
            <a:miter lim="800000"/>
            <a:headEnd/>
            <a:tailEnd/>
          </a:ln>
          <a:effectLst/>
        </p:spPr>
        <p:txBody>
          <a:bodyPr>
            <a:spAutoFit/>
          </a:bodyPr>
          <a:lstStyle/>
          <a:p>
            <a:pPr algn="ctr"/>
            <a:r>
              <a:rPr lang="en-US" altLang="en-US" sz="2000" b="1">
                <a:latin typeface="Times" charset="0"/>
              </a:rPr>
              <a:t>Pink (RR</a:t>
            </a:r>
            <a:r>
              <a:rPr lang="en-US" altLang="en-US" sz="2000" i="1">
                <a:latin typeface="Times" charset="0"/>
              </a:rPr>
              <a:t>’</a:t>
            </a:r>
            <a:r>
              <a:rPr lang="en-US" altLang="en-US" sz="2000" b="1">
                <a:latin typeface="Times" charset="0"/>
              </a:rPr>
              <a:t>)</a:t>
            </a:r>
          </a:p>
        </p:txBody>
      </p:sp>
      <p:sp>
        <p:nvSpPr>
          <p:cNvPr id="905238" name="Text Box 22"/>
          <p:cNvSpPr txBox="1">
            <a:spLocks noChangeArrowheads="1"/>
          </p:cNvSpPr>
          <p:nvPr/>
        </p:nvSpPr>
        <p:spPr bwMode="auto">
          <a:xfrm>
            <a:off x="4064000" y="5530850"/>
            <a:ext cx="1993900" cy="400110"/>
          </a:xfrm>
          <a:prstGeom prst="rect">
            <a:avLst/>
          </a:prstGeom>
          <a:noFill/>
          <a:ln w="9525">
            <a:noFill/>
            <a:miter lim="800000"/>
            <a:headEnd/>
            <a:tailEnd/>
          </a:ln>
          <a:effectLst/>
        </p:spPr>
        <p:txBody>
          <a:bodyPr>
            <a:spAutoFit/>
          </a:bodyPr>
          <a:lstStyle/>
          <a:p>
            <a:r>
              <a:rPr lang="en-US" altLang="en-US" sz="2000" b="1">
                <a:latin typeface="Times" charset="0"/>
              </a:rPr>
              <a:t>All pink flowers</a:t>
            </a:r>
          </a:p>
        </p:txBody>
      </p:sp>
      <p:sp>
        <p:nvSpPr>
          <p:cNvPr id="905239" name="Text Box 23"/>
          <p:cNvSpPr txBox="1">
            <a:spLocks noChangeArrowheads="1"/>
          </p:cNvSpPr>
          <p:nvPr/>
        </p:nvSpPr>
        <p:spPr bwMode="auto">
          <a:xfrm>
            <a:off x="7086600" y="5530850"/>
            <a:ext cx="2527300" cy="400110"/>
          </a:xfrm>
          <a:prstGeom prst="rect">
            <a:avLst/>
          </a:prstGeom>
          <a:noFill/>
          <a:ln w="9525">
            <a:noFill/>
            <a:miter lim="800000"/>
            <a:headEnd/>
            <a:tailEnd/>
          </a:ln>
          <a:effectLst/>
        </p:spPr>
        <p:txBody>
          <a:bodyPr>
            <a:spAutoFit/>
          </a:bodyPr>
          <a:lstStyle/>
          <a:p>
            <a:r>
              <a:rPr lang="en-US" altLang="en-US" sz="2000" b="1">
                <a:latin typeface="Times" charset="0"/>
              </a:rPr>
              <a:t>1 red: 2 pink: 1 white</a:t>
            </a:r>
          </a:p>
        </p:txBody>
      </p:sp>
    </p:spTree>
    <p:extLst>
      <p:ext uri="{BB962C8B-B14F-4D97-AF65-F5344CB8AC3E}">
        <p14:creationId xmlns:p14="http://schemas.microsoft.com/office/powerpoint/2010/main" val="106225776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5220"/>
                                        </p:tgtEl>
                                        <p:attrNameLst>
                                          <p:attrName>style.visibility</p:attrName>
                                        </p:attrNameLst>
                                      </p:cBhvr>
                                      <p:to>
                                        <p:strVal val="visible"/>
                                      </p:to>
                                    </p:set>
                                    <p:animEffect transition="in" filter="box(out)">
                                      <p:cBhvr>
                                        <p:cTn id="7"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7526" name="Picture 22" descr="Fig"/>
          <p:cNvPicPr>
            <a:picLocks noChangeAspect="1" noChangeArrowheads="1"/>
          </p:cNvPicPr>
          <p:nvPr/>
        </p:nvPicPr>
        <p:blipFill>
          <a:blip r:embed="rId2" cstate="print"/>
          <a:srcRect/>
          <a:stretch>
            <a:fillRect/>
          </a:stretch>
        </p:blipFill>
        <p:spPr bwMode="auto">
          <a:xfrm>
            <a:off x="2667000" y="1724026"/>
            <a:ext cx="6375400" cy="3457575"/>
          </a:xfrm>
          <a:prstGeom prst="rect">
            <a:avLst/>
          </a:prstGeom>
          <a:noFill/>
        </p:spPr>
      </p:pic>
      <p:sp>
        <p:nvSpPr>
          <p:cNvPr id="91750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a:t>
            </a:r>
          </a:p>
        </p:txBody>
      </p:sp>
      <p:pic>
        <p:nvPicPr>
          <p:cNvPr id="917508"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17509"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17510"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17511"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17512"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17513"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17521" name="Picture 17"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pic>
        <p:nvPicPr>
          <p:cNvPr id="917522" name="Picture 18" descr="Sec"/>
          <p:cNvPicPr>
            <a:picLocks noChangeAspect="1" noChangeArrowheads="1"/>
          </p:cNvPicPr>
          <p:nvPr/>
        </p:nvPicPr>
        <p:blipFill>
          <a:blip r:embed="rId12" cstate="print"/>
          <a:srcRect/>
          <a:stretch>
            <a:fillRect/>
          </a:stretch>
        </p:blipFill>
        <p:spPr bwMode="auto">
          <a:xfrm>
            <a:off x="1524000" y="0"/>
            <a:ext cx="1752600" cy="762000"/>
          </a:xfrm>
          <a:prstGeom prst="rect">
            <a:avLst/>
          </a:prstGeom>
          <a:noFill/>
        </p:spPr>
      </p:pic>
      <p:sp>
        <p:nvSpPr>
          <p:cNvPr id="917527" name="Text Box 23"/>
          <p:cNvSpPr txBox="1">
            <a:spLocks noChangeArrowheads="1"/>
          </p:cNvSpPr>
          <p:nvPr/>
        </p:nvSpPr>
        <p:spPr bwMode="auto">
          <a:xfrm>
            <a:off x="8864600" y="3271838"/>
            <a:ext cx="1358900" cy="369332"/>
          </a:xfrm>
          <a:prstGeom prst="rect">
            <a:avLst/>
          </a:prstGeom>
          <a:noFill/>
          <a:ln w="9525">
            <a:noFill/>
            <a:miter lim="800000"/>
            <a:headEnd/>
            <a:tailEnd/>
          </a:ln>
          <a:effectLst/>
        </p:spPr>
        <p:txBody>
          <a:bodyPr>
            <a:spAutoFit/>
          </a:bodyPr>
          <a:lstStyle/>
          <a:p>
            <a:r>
              <a:rPr lang="en-US" altLang="en-US" b="1">
                <a:latin typeface="Times" charset="0"/>
              </a:rPr>
              <a:t>Females:</a:t>
            </a:r>
          </a:p>
        </p:txBody>
      </p:sp>
      <p:sp>
        <p:nvSpPr>
          <p:cNvPr id="917529" name="Text Box 25"/>
          <p:cNvSpPr txBox="1">
            <a:spLocks noChangeArrowheads="1"/>
          </p:cNvSpPr>
          <p:nvPr/>
        </p:nvSpPr>
        <p:spPr bwMode="auto">
          <a:xfrm>
            <a:off x="8861426" y="4065588"/>
            <a:ext cx="904875" cy="369332"/>
          </a:xfrm>
          <a:prstGeom prst="rect">
            <a:avLst/>
          </a:prstGeom>
          <a:noFill/>
          <a:ln w="9525">
            <a:noFill/>
            <a:miter lim="800000"/>
            <a:headEnd/>
            <a:tailEnd/>
          </a:ln>
          <a:effectLst/>
        </p:spPr>
        <p:txBody>
          <a:bodyPr>
            <a:spAutoFit/>
          </a:bodyPr>
          <a:lstStyle/>
          <a:p>
            <a:r>
              <a:rPr lang="en-US" altLang="en-US" b="1">
                <a:latin typeface="Times" charset="0"/>
              </a:rPr>
              <a:t>Males:</a:t>
            </a:r>
          </a:p>
        </p:txBody>
      </p:sp>
      <p:sp>
        <p:nvSpPr>
          <p:cNvPr id="917530" name="Text Box 26"/>
          <p:cNvSpPr txBox="1">
            <a:spLocks noChangeArrowheads="1"/>
          </p:cNvSpPr>
          <p:nvPr/>
        </p:nvSpPr>
        <p:spPr bwMode="auto">
          <a:xfrm>
            <a:off x="8851900" y="4340225"/>
            <a:ext cx="1371600" cy="369332"/>
          </a:xfrm>
          <a:prstGeom prst="rect">
            <a:avLst/>
          </a:prstGeom>
          <a:noFill/>
          <a:ln w="9525">
            <a:noFill/>
            <a:miter lim="800000"/>
            <a:headEnd/>
            <a:tailEnd/>
          </a:ln>
          <a:effectLst/>
        </p:spPr>
        <p:txBody>
          <a:bodyPr>
            <a:spAutoFit/>
          </a:bodyPr>
          <a:lstStyle/>
          <a:p>
            <a:r>
              <a:rPr lang="en-US" altLang="en-US" b="1">
                <a:latin typeface="Times" charset="0"/>
              </a:rPr>
              <a:t>1/2</a:t>
            </a:r>
            <a:r>
              <a:rPr lang="en-US" altLang="en-US" b="1">
                <a:latin typeface="MS Shell Dlg" charset="0"/>
              </a:rPr>
              <a:t> </a:t>
            </a:r>
            <a:r>
              <a:rPr lang="en-US" altLang="en-US" b="1">
                <a:latin typeface="Times" charset="0"/>
              </a:rPr>
              <a:t>red eyed</a:t>
            </a:r>
          </a:p>
        </p:txBody>
      </p:sp>
      <p:sp>
        <p:nvSpPr>
          <p:cNvPr id="917532" name="Text Box 28"/>
          <p:cNvSpPr txBox="1">
            <a:spLocks noChangeArrowheads="1"/>
          </p:cNvSpPr>
          <p:nvPr/>
        </p:nvSpPr>
        <p:spPr bwMode="auto">
          <a:xfrm>
            <a:off x="8851900" y="4613275"/>
            <a:ext cx="1752600" cy="369332"/>
          </a:xfrm>
          <a:prstGeom prst="rect">
            <a:avLst/>
          </a:prstGeom>
          <a:noFill/>
          <a:ln w="9525">
            <a:noFill/>
            <a:miter lim="800000"/>
            <a:headEnd/>
            <a:tailEnd/>
          </a:ln>
          <a:effectLst/>
        </p:spPr>
        <p:txBody>
          <a:bodyPr>
            <a:spAutoFit/>
          </a:bodyPr>
          <a:lstStyle/>
          <a:p>
            <a:r>
              <a:rPr lang="en-US" altLang="en-US" b="1">
                <a:latin typeface="Times" charset="0"/>
              </a:rPr>
              <a:t>1/2</a:t>
            </a:r>
            <a:r>
              <a:rPr lang="en-US" altLang="en-US" b="1">
                <a:latin typeface="MS Shell Dlg" charset="0"/>
              </a:rPr>
              <a:t> </a:t>
            </a:r>
            <a:r>
              <a:rPr lang="en-US" altLang="en-US" b="1">
                <a:latin typeface="Times" charset="0"/>
              </a:rPr>
              <a:t>white eyed</a:t>
            </a:r>
          </a:p>
        </p:txBody>
      </p:sp>
      <p:sp>
        <p:nvSpPr>
          <p:cNvPr id="917533" name="Text Box 29"/>
          <p:cNvSpPr txBox="1">
            <a:spLocks noChangeArrowheads="1"/>
          </p:cNvSpPr>
          <p:nvPr/>
        </p:nvSpPr>
        <p:spPr bwMode="auto">
          <a:xfrm>
            <a:off x="8864600" y="3546475"/>
            <a:ext cx="1435100" cy="369332"/>
          </a:xfrm>
          <a:prstGeom prst="rect">
            <a:avLst/>
          </a:prstGeom>
          <a:noFill/>
          <a:ln w="9525">
            <a:noFill/>
            <a:miter lim="800000"/>
            <a:headEnd/>
            <a:tailEnd/>
          </a:ln>
          <a:effectLst/>
        </p:spPr>
        <p:txBody>
          <a:bodyPr>
            <a:spAutoFit/>
          </a:bodyPr>
          <a:lstStyle/>
          <a:p>
            <a:r>
              <a:rPr lang="en-US" altLang="en-US" b="1">
                <a:latin typeface="Times" charset="0"/>
              </a:rPr>
              <a:t>all red eyed</a:t>
            </a:r>
          </a:p>
        </p:txBody>
      </p:sp>
      <p:sp>
        <p:nvSpPr>
          <p:cNvPr id="917534" name="Text Box 30"/>
          <p:cNvSpPr txBox="1">
            <a:spLocks noChangeArrowheads="1"/>
          </p:cNvSpPr>
          <p:nvPr/>
        </p:nvSpPr>
        <p:spPr bwMode="auto">
          <a:xfrm>
            <a:off x="3606800" y="1689101"/>
            <a:ext cx="1498600" cy="646331"/>
          </a:xfrm>
          <a:prstGeom prst="rect">
            <a:avLst/>
          </a:prstGeom>
          <a:noFill/>
          <a:ln w="9525">
            <a:noFill/>
            <a:miter lim="800000"/>
            <a:headEnd/>
            <a:tailEnd/>
          </a:ln>
          <a:effectLst/>
        </p:spPr>
        <p:txBody>
          <a:bodyPr>
            <a:spAutoFit/>
          </a:bodyPr>
          <a:lstStyle/>
          <a:p>
            <a:r>
              <a:rPr lang="en-US" altLang="en-US" b="1">
                <a:latin typeface="Times" charset="0"/>
              </a:rPr>
              <a:t>White-eyed male (X</a:t>
            </a:r>
            <a:r>
              <a:rPr lang="en-US" altLang="en-US" b="1" baseline="30000">
                <a:latin typeface="Times" charset="0"/>
              </a:rPr>
              <a:t>r</a:t>
            </a:r>
            <a:r>
              <a:rPr lang="en-US" altLang="en-US" b="1">
                <a:latin typeface="Times" charset="0"/>
              </a:rPr>
              <a:t>Y)</a:t>
            </a:r>
          </a:p>
        </p:txBody>
      </p:sp>
      <p:sp>
        <p:nvSpPr>
          <p:cNvPr id="917535" name="Text Box 31"/>
          <p:cNvSpPr txBox="1">
            <a:spLocks noChangeArrowheads="1"/>
          </p:cNvSpPr>
          <p:nvPr/>
        </p:nvSpPr>
        <p:spPr bwMode="auto">
          <a:xfrm>
            <a:off x="1854200" y="3429001"/>
            <a:ext cx="965200" cy="1200329"/>
          </a:xfrm>
          <a:prstGeom prst="rect">
            <a:avLst/>
          </a:prstGeom>
          <a:noFill/>
          <a:ln w="9525">
            <a:noFill/>
            <a:miter lim="800000"/>
            <a:headEnd/>
            <a:tailEnd/>
          </a:ln>
          <a:effectLst/>
        </p:spPr>
        <p:txBody>
          <a:bodyPr>
            <a:spAutoFit/>
          </a:bodyPr>
          <a:lstStyle/>
          <a:p>
            <a:r>
              <a:rPr lang="en-US" altLang="en-US" b="1">
                <a:latin typeface="Times" charset="0"/>
              </a:rPr>
              <a:t>Red-eyed female (X</a:t>
            </a:r>
            <a:r>
              <a:rPr lang="en-US" altLang="en-US" b="1" baseline="30000">
                <a:latin typeface="Times" charset="0"/>
              </a:rPr>
              <a:t>R</a:t>
            </a:r>
            <a:r>
              <a:rPr lang="en-US" altLang="en-US" b="1">
                <a:latin typeface="Times" charset="0"/>
              </a:rPr>
              <a:t>X</a:t>
            </a:r>
            <a:r>
              <a:rPr lang="en-US" altLang="en-US" b="1" baseline="30000">
                <a:latin typeface="Times" charset="0"/>
              </a:rPr>
              <a:t>R</a:t>
            </a:r>
            <a:r>
              <a:rPr lang="en-US" altLang="en-US" b="1">
                <a:latin typeface="Times" charset="0"/>
              </a:rPr>
              <a:t>)</a:t>
            </a:r>
          </a:p>
        </p:txBody>
      </p:sp>
      <p:sp>
        <p:nvSpPr>
          <p:cNvPr id="917536" name="Text Box 32"/>
          <p:cNvSpPr txBox="1">
            <a:spLocks noChangeArrowheads="1"/>
          </p:cNvSpPr>
          <p:nvPr/>
        </p:nvSpPr>
        <p:spPr bwMode="auto">
          <a:xfrm>
            <a:off x="3606800" y="5051425"/>
            <a:ext cx="1803400" cy="369332"/>
          </a:xfrm>
          <a:prstGeom prst="rect">
            <a:avLst/>
          </a:prstGeom>
          <a:noFill/>
          <a:ln w="9525">
            <a:noFill/>
            <a:miter lim="800000"/>
            <a:headEnd/>
            <a:tailEnd/>
          </a:ln>
          <a:effectLst/>
        </p:spPr>
        <p:txBody>
          <a:bodyPr>
            <a:spAutoFit/>
          </a:bodyPr>
          <a:lstStyle/>
          <a:p>
            <a:r>
              <a:rPr lang="en-US" altLang="en-US" b="1">
                <a:latin typeface="Times" charset="0"/>
              </a:rPr>
              <a:t>F</a:t>
            </a:r>
            <a:r>
              <a:rPr lang="en-US" altLang="en-US" b="1" baseline="-25000">
                <a:latin typeface="Times" charset="0"/>
              </a:rPr>
              <a:t>1</a:t>
            </a:r>
            <a:r>
              <a:rPr lang="en-US" altLang="en-US" b="1">
                <a:latin typeface="Times" charset="0"/>
              </a:rPr>
              <a:t> All red eyed</a:t>
            </a:r>
          </a:p>
        </p:txBody>
      </p:sp>
      <p:sp>
        <p:nvSpPr>
          <p:cNvPr id="917537" name="Text Box 33"/>
          <p:cNvSpPr txBox="1">
            <a:spLocks noChangeArrowheads="1"/>
          </p:cNvSpPr>
          <p:nvPr/>
        </p:nvSpPr>
        <p:spPr bwMode="auto">
          <a:xfrm>
            <a:off x="8915400" y="2860675"/>
            <a:ext cx="431800" cy="369332"/>
          </a:xfrm>
          <a:prstGeom prst="rect">
            <a:avLst/>
          </a:prstGeom>
          <a:noFill/>
          <a:ln w="9525">
            <a:noFill/>
            <a:miter lim="800000"/>
            <a:headEnd/>
            <a:tailEnd/>
          </a:ln>
          <a:effectLst/>
        </p:spPr>
        <p:txBody>
          <a:bodyPr>
            <a:spAutoFit/>
          </a:bodyPr>
          <a:lstStyle/>
          <a:p>
            <a:r>
              <a:rPr lang="en-US" altLang="en-US" b="1">
                <a:latin typeface="Times" charset="0"/>
              </a:rPr>
              <a:t>F</a:t>
            </a:r>
            <a:r>
              <a:rPr lang="en-US" altLang="en-US" b="1" baseline="-25000">
                <a:latin typeface="Times" charset="0"/>
              </a:rPr>
              <a:t>2</a:t>
            </a:r>
            <a:endParaRPr lang="en-US" altLang="en-US" b="1">
              <a:latin typeface="Times" charset="0"/>
            </a:endParaRPr>
          </a:p>
        </p:txBody>
      </p:sp>
      <p:sp>
        <p:nvSpPr>
          <p:cNvPr id="917539" name="Rectangle 35"/>
          <p:cNvSpPr>
            <a:spLocks noChangeArrowheads="1"/>
          </p:cNvSpPr>
          <p:nvPr/>
        </p:nvSpPr>
        <p:spPr bwMode="auto">
          <a:xfrm>
            <a:off x="1828800" y="3472934"/>
            <a:ext cx="4038600" cy="369332"/>
          </a:xfrm>
          <a:prstGeom prst="rect">
            <a:avLst/>
          </a:prstGeom>
          <a:noFill/>
          <a:ln w="50800">
            <a:solidFill>
              <a:schemeClr val="tx2"/>
            </a:solidFill>
            <a:miter lim="800000"/>
            <a:headEnd/>
            <a:tailEnd/>
          </a:ln>
          <a:effectLst/>
        </p:spPr>
        <p:txBody>
          <a:bodyPr anchor="ctr">
            <a:spAutoFit/>
          </a:bodyPr>
          <a:lstStyle/>
          <a:p>
            <a:endParaRPr lang="en-US"/>
          </a:p>
        </p:txBody>
      </p:sp>
      <p:sp>
        <p:nvSpPr>
          <p:cNvPr id="917540" name="Rectangle 36"/>
          <p:cNvSpPr>
            <a:spLocks noChangeArrowheads="1"/>
          </p:cNvSpPr>
          <p:nvPr/>
        </p:nvSpPr>
        <p:spPr bwMode="auto">
          <a:xfrm>
            <a:off x="5943600" y="3472934"/>
            <a:ext cx="4419600" cy="369332"/>
          </a:xfrm>
          <a:prstGeom prst="rect">
            <a:avLst/>
          </a:prstGeom>
          <a:noFill/>
          <a:ln w="50800">
            <a:solidFill>
              <a:schemeClr val="tx2"/>
            </a:solidFill>
            <a:miter lim="800000"/>
            <a:headEnd/>
            <a:tailEnd/>
          </a:ln>
          <a:effectLst/>
        </p:spPr>
        <p:txBody>
          <a:bodyPr anchor="ctr">
            <a:spAutoFit/>
          </a:bodyPr>
          <a:lstStyle/>
          <a:p>
            <a:endParaRPr lang="en-US"/>
          </a:p>
        </p:txBody>
      </p:sp>
      <p:pic>
        <p:nvPicPr>
          <p:cNvPr id="917542" name="Picture 38" descr="audio image blue">
            <a:hlinkClick r:id="" action="ppaction://noaction">
              <a:snd r:embed="rId13" name="12-56A.WAV"/>
            </a:hlinkClick>
          </p:cNvPr>
          <p:cNvPicPr>
            <a:picLocks noChangeAspect="1" noChangeArrowheads="1"/>
          </p:cNvPicPr>
          <p:nvPr/>
        </p:nvPicPr>
        <p:blipFill>
          <a:blip r:embed="rId14" cstate="print"/>
          <a:srcRect/>
          <a:stretch>
            <a:fillRect/>
          </a:stretch>
        </p:blipFill>
        <p:spPr bwMode="auto">
          <a:xfrm>
            <a:off x="6629401" y="1093788"/>
            <a:ext cx="354013" cy="354012"/>
          </a:xfrm>
          <a:prstGeom prst="rect">
            <a:avLst/>
          </a:prstGeom>
          <a:noFill/>
        </p:spPr>
      </p:pic>
      <p:pic>
        <p:nvPicPr>
          <p:cNvPr id="917543" name="Picture 39" descr="audio image blue">
            <a:hlinkClick r:id="" action="ppaction://noaction">
              <a:snd r:embed="rId15" name="12-56B.WAV"/>
            </a:hlinkClick>
          </p:cNvPr>
          <p:cNvPicPr>
            <a:picLocks noChangeAspect="1" noChangeArrowheads="1"/>
          </p:cNvPicPr>
          <p:nvPr/>
        </p:nvPicPr>
        <p:blipFill>
          <a:blip r:embed="rId14" cstate="print"/>
          <a:srcRect/>
          <a:stretch>
            <a:fillRect/>
          </a:stretch>
        </p:blipFill>
        <p:spPr bwMode="auto">
          <a:xfrm>
            <a:off x="1981201" y="1676401"/>
            <a:ext cx="354013" cy="354013"/>
          </a:xfrm>
          <a:prstGeom prst="rect">
            <a:avLst/>
          </a:prstGeom>
          <a:noFill/>
        </p:spPr>
      </p:pic>
      <p:pic>
        <p:nvPicPr>
          <p:cNvPr id="917544" name="Picture 40" descr="audio image blue">
            <a:hlinkClick r:id="" action="ppaction://noaction">
              <a:snd r:embed="rId16" name="12-56C.WAV"/>
            </a:hlinkClick>
          </p:cNvPr>
          <p:cNvPicPr>
            <a:picLocks noChangeAspect="1" noChangeArrowheads="1"/>
          </p:cNvPicPr>
          <p:nvPr/>
        </p:nvPicPr>
        <p:blipFill>
          <a:blip r:embed="rId14" cstate="print"/>
          <a:srcRect/>
          <a:stretch>
            <a:fillRect/>
          </a:stretch>
        </p:blipFill>
        <p:spPr bwMode="auto">
          <a:xfrm>
            <a:off x="6070601" y="3074988"/>
            <a:ext cx="354013" cy="354012"/>
          </a:xfrm>
          <a:prstGeom prst="rect">
            <a:avLst/>
          </a:prstGeom>
          <a:noFill/>
        </p:spPr>
      </p:pic>
      <p:pic>
        <p:nvPicPr>
          <p:cNvPr id="917545" name="Picture 41" descr="audio image blue">
            <a:hlinkClick r:id="" action="ppaction://noaction">
              <a:snd r:embed="rId17" name="12-56D.WAV"/>
            </a:hlinkClick>
          </p:cNvPr>
          <p:cNvPicPr>
            <a:picLocks noChangeAspect="1" noChangeArrowheads="1"/>
          </p:cNvPicPr>
          <p:nvPr/>
        </p:nvPicPr>
        <p:blipFill>
          <a:blip r:embed="rId14" cstate="print"/>
          <a:srcRect/>
          <a:stretch>
            <a:fillRect/>
          </a:stretch>
        </p:blipFill>
        <p:spPr bwMode="auto">
          <a:xfrm>
            <a:off x="7772401" y="4992688"/>
            <a:ext cx="354013" cy="354012"/>
          </a:xfrm>
          <a:prstGeom prst="rect">
            <a:avLst/>
          </a:prstGeom>
          <a:noFill/>
        </p:spPr>
      </p:pic>
      <p:sp>
        <p:nvSpPr>
          <p:cNvPr id="917546" name="Text Box 42"/>
          <p:cNvSpPr txBox="1">
            <a:spLocks noChangeArrowheads="1"/>
          </p:cNvSpPr>
          <p:nvPr/>
        </p:nvSpPr>
        <p:spPr bwMode="auto">
          <a:xfrm>
            <a:off x="2089150" y="914401"/>
            <a:ext cx="4608954"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charset="0"/>
              </a:rPr>
              <a:t>Sex-linked inheritance</a:t>
            </a:r>
          </a:p>
        </p:txBody>
      </p:sp>
    </p:spTree>
    <p:extLst>
      <p:ext uri="{BB962C8B-B14F-4D97-AF65-F5344CB8AC3E}">
        <p14:creationId xmlns:p14="http://schemas.microsoft.com/office/powerpoint/2010/main" val="339020215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5000"/>
                                  </p:stCondLst>
                                  <p:childTnLst>
                                    <p:set>
                                      <p:cBhvr>
                                        <p:cTn id="6" dur="1" fill="hold">
                                          <p:stCondLst>
                                            <p:cond delay="0"/>
                                          </p:stCondLst>
                                        </p:cTn>
                                        <p:tgtEl>
                                          <p:spTgt spid="917542"/>
                                        </p:tgtEl>
                                        <p:attrNameLst>
                                          <p:attrName>style.visibility</p:attrName>
                                        </p:attrNameLst>
                                      </p:cBhvr>
                                      <p:to>
                                        <p:strVal val="visible"/>
                                      </p:to>
                                    </p:set>
                                    <p:animEffect transition="in" filter="box(out)">
                                      <p:cBhvr>
                                        <p:cTn id="7" dur="500"/>
                                        <p:tgtEl>
                                          <p:spTgt spid="91754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17543"/>
                                        </p:tgtEl>
                                        <p:attrNameLst>
                                          <p:attrName>style.visibility</p:attrName>
                                        </p:attrNameLst>
                                      </p:cBhvr>
                                      <p:to>
                                        <p:strVal val="visible"/>
                                      </p:to>
                                    </p:set>
                                    <p:animEffect transition="in" filter="box(out)">
                                      <p:cBhvr>
                                        <p:cTn id="12" dur="500"/>
                                        <p:tgtEl>
                                          <p:spTgt spid="917543"/>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917539"/>
                                        </p:tgtEl>
                                        <p:attrNameLst>
                                          <p:attrName>style.visibility</p:attrName>
                                        </p:attrNameLst>
                                      </p:cBhvr>
                                      <p:to>
                                        <p:strVal val="visible"/>
                                      </p:to>
                                    </p:set>
                                    <p:animEffect transition="in" filter="box(out)">
                                      <p:cBhvr>
                                        <p:cTn id="16" dur="500"/>
                                        <p:tgtEl>
                                          <p:spTgt spid="917539"/>
                                        </p:tgtEl>
                                      </p:cBhvr>
                                    </p:animEffect>
                                  </p:childTnLst>
                                  <p:subTnLst>
                                    <p:set>
                                      <p:cBhvr override="childStyle">
                                        <p:cTn dur="1" fill="hold" display="0" masterRel="nextClick" afterEffect="1"/>
                                        <p:tgtEl>
                                          <p:spTgt spid="91753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917540"/>
                                        </p:tgtEl>
                                        <p:attrNameLst>
                                          <p:attrName>style.visibility</p:attrName>
                                        </p:attrNameLst>
                                      </p:cBhvr>
                                      <p:to>
                                        <p:strVal val="visible"/>
                                      </p:to>
                                    </p:set>
                                    <p:animEffect transition="in" filter="box(out)">
                                      <p:cBhvr>
                                        <p:cTn id="21" dur="500"/>
                                        <p:tgtEl>
                                          <p:spTgt spid="917540"/>
                                        </p:tgtEl>
                                      </p:cBhvr>
                                    </p:animEffect>
                                  </p:childTnLst>
                                </p:cTn>
                              </p:par>
                            </p:childTnLst>
                          </p:cTn>
                        </p:par>
                        <p:par>
                          <p:cTn id="22" fill="hold">
                            <p:stCondLst>
                              <p:cond delay="500"/>
                            </p:stCondLst>
                            <p:childTnLst>
                              <p:par>
                                <p:cTn id="23" presetID="4" presetClass="entr" presetSubtype="32" fill="hold" nodeType="afterEffect">
                                  <p:stCondLst>
                                    <p:cond delay="0"/>
                                  </p:stCondLst>
                                  <p:childTnLst>
                                    <p:set>
                                      <p:cBhvr>
                                        <p:cTn id="24" dur="1" fill="hold">
                                          <p:stCondLst>
                                            <p:cond delay="0"/>
                                          </p:stCondLst>
                                        </p:cTn>
                                        <p:tgtEl>
                                          <p:spTgt spid="917544"/>
                                        </p:tgtEl>
                                        <p:attrNameLst>
                                          <p:attrName>style.visibility</p:attrName>
                                        </p:attrNameLst>
                                      </p:cBhvr>
                                      <p:to>
                                        <p:strVal val="visible"/>
                                      </p:to>
                                    </p:set>
                                    <p:animEffect transition="in" filter="box(out)">
                                      <p:cBhvr>
                                        <p:cTn id="25" dur="500"/>
                                        <p:tgtEl>
                                          <p:spTgt spid="91754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917545"/>
                                        </p:tgtEl>
                                        <p:attrNameLst>
                                          <p:attrName>style.visibility</p:attrName>
                                        </p:attrNameLst>
                                      </p:cBhvr>
                                      <p:to>
                                        <p:strVal val="visible"/>
                                      </p:to>
                                    </p:set>
                                    <p:animEffect transition="in" filter="box(out)">
                                      <p:cBhvr>
                                        <p:cTn id="30" dur="500"/>
                                        <p:tgtEl>
                                          <p:spTgt spid="917545"/>
                                        </p:tgtEl>
                                      </p:cBhvr>
                                    </p:animEffect>
                                  </p:childTnLst>
                                </p:cTn>
                              </p:par>
                            </p:childTnLst>
                          </p:cTn>
                        </p:par>
                        <p:par>
                          <p:cTn id="31" fill="hold">
                            <p:stCondLst>
                              <p:cond delay="500"/>
                            </p:stCondLst>
                            <p:childTnLst>
                              <p:par>
                                <p:cTn id="32" presetID="4" presetClass="entr" presetSubtype="32" fill="hold" nodeType="afterEffect">
                                  <p:stCondLst>
                                    <p:cond delay="0"/>
                                  </p:stCondLst>
                                  <p:childTnLst>
                                    <p:set>
                                      <p:cBhvr>
                                        <p:cTn id="33" dur="1" fill="hold">
                                          <p:stCondLst>
                                            <p:cond delay="0"/>
                                          </p:stCondLst>
                                        </p:cTn>
                                        <p:tgtEl>
                                          <p:spTgt spid="917508"/>
                                        </p:tgtEl>
                                        <p:attrNameLst>
                                          <p:attrName>style.visibility</p:attrName>
                                        </p:attrNameLst>
                                      </p:cBhvr>
                                      <p:to>
                                        <p:strVal val="visible"/>
                                      </p:to>
                                    </p:set>
                                    <p:animEffect transition="in" filter="box(out)">
                                      <p:cBhvr>
                                        <p:cTn id="34" dur="500"/>
                                        <p:tgtEl>
                                          <p:spTgt spid="91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39" grpId="0" animBg="1"/>
      <p:bldP spid="9175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9"/>
            <a:ext cx="8229600" cy="561975"/>
          </a:xfrm>
        </p:spPr>
        <p:txBody>
          <a:bodyPr/>
          <a:lstStyle/>
          <a:p>
            <a:pPr eaLnBrk="1" hangingPunct="1"/>
            <a:r>
              <a:rPr lang="en-US" sz="2400"/>
              <a:t>Turner Syndrome</a:t>
            </a:r>
          </a:p>
        </p:txBody>
      </p:sp>
      <p:sp>
        <p:nvSpPr>
          <p:cNvPr id="11267" name="Rectangle 3"/>
          <p:cNvSpPr>
            <a:spLocks noGrp="1" noChangeArrowheads="1"/>
          </p:cNvSpPr>
          <p:nvPr>
            <p:ph type="body" idx="1"/>
          </p:nvPr>
        </p:nvSpPr>
        <p:spPr>
          <a:xfrm>
            <a:off x="1981200" y="836613"/>
            <a:ext cx="8229600" cy="5289550"/>
          </a:xfrm>
        </p:spPr>
        <p:txBody>
          <a:bodyPr/>
          <a:lstStyle/>
          <a:p>
            <a:pPr eaLnBrk="1" hangingPunct="1"/>
            <a:r>
              <a:rPr lang="en-US" sz="1800"/>
              <a:t>When a female is missing all or part of one of the X chromosomes (X0)</a:t>
            </a:r>
          </a:p>
          <a:p>
            <a:pPr eaLnBrk="1" hangingPunct="1"/>
            <a:r>
              <a:rPr lang="en-US" sz="1800"/>
              <a:t>1 out of every 2500 girls are affected</a:t>
            </a:r>
          </a:p>
          <a:p>
            <a:pPr eaLnBrk="1" hangingPunct="1"/>
            <a:r>
              <a:rPr lang="en-US" sz="1800"/>
              <a:t>Symptoms: short stature, swelling broad chest, low hairline, low set ears, webbed necks, gonadal dysfunction, sterility</a:t>
            </a:r>
          </a:p>
          <a:p>
            <a:pPr eaLnBrk="1" hangingPunct="1"/>
            <a:r>
              <a:rPr lang="en-US" sz="1800"/>
              <a:t>High risk of: congenital heart disease, diabetes, vision problems, hearing problems</a:t>
            </a:r>
          </a:p>
        </p:txBody>
      </p:sp>
      <p:pic>
        <p:nvPicPr>
          <p:cNvPr id="11268" name="Picture 4"/>
          <p:cNvPicPr>
            <a:picLocks noChangeAspect="1" noChangeArrowheads="1"/>
          </p:cNvPicPr>
          <p:nvPr/>
        </p:nvPicPr>
        <p:blipFill>
          <a:blip r:embed="rId2" cstate="print"/>
          <a:srcRect/>
          <a:stretch>
            <a:fillRect/>
          </a:stretch>
        </p:blipFill>
        <p:spPr bwMode="auto">
          <a:xfrm>
            <a:off x="6456364" y="2708276"/>
            <a:ext cx="1550987" cy="2360613"/>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3863975" y="2708276"/>
            <a:ext cx="1727200" cy="2303463"/>
          </a:xfrm>
          <a:prstGeom prst="rect">
            <a:avLst/>
          </a:prstGeom>
          <a:noFill/>
          <a:ln w="9525">
            <a:noFill/>
            <a:miter lim="800000"/>
            <a:headEnd/>
            <a:tailEnd/>
          </a:ln>
        </p:spPr>
      </p:pic>
    </p:spTree>
    <p:extLst>
      <p:ext uri="{BB962C8B-B14F-4D97-AF65-F5344CB8AC3E}">
        <p14:creationId xmlns:p14="http://schemas.microsoft.com/office/powerpoint/2010/main" val="4754327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a:t>
            </a:r>
          </a:p>
        </p:txBody>
      </p:sp>
      <p:sp>
        <p:nvSpPr>
          <p:cNvPr id="909315" name="Text Box 3"/>
          <p:cNvSpPr txBox="1">
            <a:spLocks noChangeArrowheads="1"/>
          </p:cNvSpPr>
          <p:nvPr/>
        </p:nvSpPr>
        <p:spPr bwMode="auto">
          <a:xfrm>
            <a:off x="2089151" y="914401"/>
            <a:ext cx="817852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charset="0"/>
              </a:rPr>
              <a:t>Codominance: Expression of both alleles</a:t>
            </a:r>
          </a:p>
        </p:txBody>
      </p:sp>
      <p:pic>
        <p:nvPicPr>
          <p:cNvPr id="90931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931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931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931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932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932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9324" name="Rectangle 12"/>
          <p:cNvSpPr>
            <a:spLocks noChangeArrowheads="1"/>
          </p:cNvSpPr>
          <p:nvPr/>
        </p:nvSpPr>
        <p:spPr bwMode="auto">
          <a:xfrm>
            <a:off x="2057400" y="1660526"/>
            <a:ext cx="7924800" cy="2062103"/>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solidFill>
                  <a:srgbClr val="FF0066"/>
                </a:solidFill>
                <a:latin typeface="Times" charset="0"/>
              </a:rPr>
              <a:t>Codominant alleles</a:t>
            </a:r>
            <a:r>
              <a:rPr lang="en-US" altLang="en-US" sz="3200">
                <a:latin typeface="Times" charset="0"/>
              </a:rPr>
              <a:t> cause the phenotypes of both homozygotes to be produced in heterozygous individuals.  In codominance, both alleles are expressed equally.</a:t>
            </a:r>
            <a:endParaRPr lang="en-US" altLang="en-US" sz="3200" i="1">
              <a:latin typeface="Times" charset="0"/>
            </a:endParaRPr>
          </a:p>
        </p:txBody>
      </p:sp>
      <p:pic>
        <p:nvPicPr>
          <p:cNvPr id="909326" name="Picture 14"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909327" name="Picture 15"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pic>
        <p:nvPicPr>
          <p:cNvPr id="909329" name="Picture 17" descr="audio image blue">
            <a:hlinkClick r:id="" action="ppaction://noaction">
              <a:snd r:embed="rId12" name="12-codominant alleles.WAV"/>
            </a:hlinkClick>
          </p:cNvPr>
          <p:cNvPicPr>
            <a:picLocks noChangeAspect="1" noChangeArrowheads="1"/>
          </p:cNvPicPr>
          <p:nvPr/>
        </p:nvPicPr>
        <p:blipFill>
          <a:blip r:embed="rId13" cstate="print"/>
          <a:srcRect/>
          <a:stretch>
            <a:fillRect/>
          </a:stretch>
        </p:blipFill>
        <p:spPr bwMode="auto">
          <a:xfrm>
            <a:off x="8091488" y="3073401"/>
            <a:ext cx="354012" cy="354013"/>
          </a:xfrm>
          <a:prstGeom prst="rect">
            <a:avLst/>
          </a:prstGeom>
          <a:noFill/>
        </p:spPr>
      </p:pic>
      <p:pic>
        <p:nvPicPr>
          <p:cNvPr id="14" name="Picture 2" descr="http://t2.gstatic.com/images?q=tbn:TqkiOcTC2fFwoM:http://www.jrcompton.com/photos/The_Birds/J/Feb-09-/BW-chicken-JR1_3535.jpg">
            <a:hlinkClick r:id="rId14"/>
          </p:cNvPr>
          <p:cNvPicPr>
            <a:picLocks noChangeAspect="1" noChangeArrowheads="1"/>
          </p:cNvPicPr>
          <p:nvPr/>
        </p:nvPicPr>
        <p:blipFill>
          <a:blip r:embed="rId15" cstate="print"/>
          <a:srcRect/>
          <a:stretch>
            <a:fillRect/>
          </a:stretch>
        </p:blipFill>
        <p:spPr bwMode="auto">
          <a:xfrm>
            <a:off x="6477000" y="3733800"/>
            <a:ext cx="3048000" cy="2704564"/>
          </a:xfrm>
          <a:prstGeom prst="rect">
            <a:avLst/>
          </a:prstGeom>
          <a:noFill/>
        </p:spPr>
      </p:pic>
    </p:spTree>
    <p:extLst>
      <p:ext uri="{BB962C8B-B14F-4D97-AF65-F5344CB8AC3E}">
        <p14:creationId xmlns:p14="http://schemas.microsoft.com/office/powerpoint/2010/main" val="253411531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9324"/>
                                        </p:tgtEl>
                                        <p:attrNameLst>
                                          <p:attrName>style.visibility</p:attrName>
                                        </p:attrNameLst>
                                      </p:cBhvr>
                                      <p:to>
                                        <p:strVal val="visible"/>
                                      </p:to>
                                    </p:set>
                                    <p:animEffect transition="in" filter="box(out)">
                                      <p:cBhvr>
                                        <p:cTn id="7" dur="500"/>
                                        <p:tgtEl>
                                          <p:spTgt spid="9093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9329"/>
                                        </p:tgtEl>
                                        <p:attrNameLst>
                                          <p:attrName>style.visibility</p:attrName>
                                        </p:attrNameLst>
                                      </p:cBhvr>
                                      <p:to>
                                        <p:strVal val="visible"/>
                                      </p:to>
                                    </p:set>
                                    <p:animEffect transition="in" filter="box(out)">
                                      <p:cBhvr>
                                        <p:cTn id="12" dur="500"/>
                                        <p:tgtEl>
                                          <p:spTgt spid="90932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9316"/>
                                        </p:tgtEl>
                                        <p:attrNameLst>
                                          <p:attrName>style.visibility</p:attrName>
                                        </p:attrNameLst>
                                      </p:cBhvr>
                                      <p:to>
                                        <p:strVal val="visible"/>
                                      </p:to>
                                    </p:set>
                                    <p:animEffect transition="in" filter="box(out)">
                                      <p:cBhvr>
                                        <p:cTn id="16" dur="500"/>
                                        <p:tgtEl>
                                          <p:spTgt spid="90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24"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for Genetics Counselor Letter Test</a:t>
            </a:r>
            <a:endParaRPr lang="en-US" dirty="0"/>
          </a:p>
        </p:txBody>
      </p:sp>
      <p:sp>
        <p:nvSpPr>
          <p:cNvPr id="3" name="Content Placeholder 2"/>
          <p:cNvSpPr>
            <a:spLocks noGrp="1"/>
          </p:cNvSpPr>
          <p:nvPr>
            <p:ph idx="1"/>
          </p:nvPr>
        </p:nvSpPr>
        <p:spPr/>
        <p:txBody>
          <a:bodyPr/>
          <a:lstStyle/>
          <a:p>
            <a:r>
              <a:rPr lang="en-US" dirty="0" smtClean="0"/>
              <a:t>Letter Writer</a:t>
            </a:r>
          </a:p>
          <a:p>
            <a:pPr lvl="1"/>
            <a:r>
              <a:rPr lang="en-US" dirty="0" smtClean="0"/>
              <a:t>Write the ½ - 1 page letter citing evidence from the family history &amp; pedigree.  Explain how you know the affected person may or may not have the disease and how you know it is Dominant or Recessive; Autosomal or Sex-linked.</a:t>
            </a:r>
          </a:p>
          <a:p>
            <a:r>
              <a:rPr lang="en-US" dirty="0" smtClean="0"/>
              <a:t>Pedigree Developer</a:t>
            </a:r>
          </a:p>
          <a:p>
            <a:pPr lvl="1"/>
            <a:r>
              <a:rPr lang="en-US" dirty="0" smtClean="0"/>
              <a:t>Create the Pedigree, Key, State whether </a:t>
            </a:r>
            <a:r>
              <a:rPr lang="en-US" dirty="0" err="1" smtClean="0"/>
              <a:t>Tay</a:t>
            </a:r>
            <a:r>
              <a:rPr lang="en-US" dirty="0" smtClean="0"/>
              <a:t> Sachs is Dominant or Recessive; Autosomal or Sex-Linked</a:t>
            </a:r>
          </a:p>
          <a:p>
            <a:pPr lvl="1"/>
            <a:r>
              <a:rPr lang="en-US" dirty="0" smtClean="0"/>
              <a:t>Write the genotypes for the family members.</a:t>
            </a:r>
          </a:p>
          <a:p>
            <a:endParaRPr lang="en-US" dirty="0"/>
          </a:p>
          <a:p>
            <a:pPr marL="0" indent="0">
              <a:buNone/>
            </a:pPr>
            <a:r>
              <a:rPr lang="en-US" dirty="0" smtClean="0"/>
              <a:t>Write your name on your part of the test.</a:t>
            </a:r>
            <a:endParaRPr lang="en-US" dirty="0"/>
          </a:p>
        </p:txBody>
      </p:sp>
    </p:spTree>
    <p:extLst>
      <p:ext uri="{BB962C8B-B14F-4D97-AF65-F5344CB8AC3E}">
        <p14:creationId xmlns:p14="http://schemas.microsoft.com/office/powerpoint/2010/main" val="21097665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Karyotyping</a:t>
            </a:r>
            <a:r>
              <a:rPr lang="en-US" dirty="0" smtClean="0"/>
              <a:t> Chromosomes P. 81NB P.329 BB</a:t>
            </a:r>
            <a:endParaRPr lang="en-US" dirty="0"/>
          </a:p>
        </p:txBody>
      </p:sp>
      <p:sp>
        <p:nvSpPr>
          <p:cNvPr id="3" name="Content Placeholder 2"/>
          <p:cNvSpPr>
            <a:spLocks noGrp="1"/>
          </p:cNvSpPr>
          <p:nvPr>
            <p:ph idx="1"/>
          </p:nvPr>
        </p:nvSpPr>
        <p:spPr>
          <a:xfrm>
            <a:off x="1981200" y="1600201"/>
            <a:ext cx="8686800" cy="4525963"/>
          </a:xfrm>
        </p:spPr>
        <p:txBody>
          <a:bodyPr>
            <a:normAutofit fontScale="92500" lnSpcReduction="10000"/>
          </a:bodyPr>
          <a:lstStyle/>
          <a:p>
            <a:pPr marL="514350" indent="-514350">
              <a:buFont typeface="+mj-lt"/>
              <a:buAutoNum type="arabicPeriod"/>
            </a:pPr>
            <a:r>
              <a:rPr lang="en-US" dirty="0" smtClean="0"/>
              <a:t>How many chromosomes are present in Spread #1? </a:t>
            </a:r>
            <a:r>
              <a:rPr lang="en-US" u="sng" dirty="0" smtClean="0"/>
              <a:t>46</a:t>
            </a:r>
            <a:r>
              <a:rPr lang="en-US" dirty="0" smtClean="0"/>
              <a:t>	Spread#2 </a:t>
            </a:r>
            <a:r>
              <a:rPr lang="en-US" u="sng" dirty="0" smtClean="0"/>
              <a:t>46 </a:t>
            </a:r>
            <a:r>
              <a:rPr lang="en-US" dirty="0" smtClean="0"/>
              <a:t>   Spread #3 </a:t>
            </a:r>
            <a:r>
              <a:rPr lang="en-US" u="sng" dirty="0" smtClean="0"/>
              <a:t>46 </a:t>
            </a:r>
            <a:r>
              <a:rPr lang="en-US" dirty="0" smtClean="0"/>
              <a:t>   Set A  </a:t>
            </a:r>
            <a:r>
              <a:rPr lang="en-US" u="sng" dirty="0" smtClean="0"/>
              <a:t>47 </a:t>
            </a:r>
            <a:r>
              <a:rPr lang="en-US" dirty="0" smtClean="0"/>
              <a:t> Set B </a:t>
            </a:r>
            <a:r>
              <a:rPr lang="en-US" u="sng" dirty="0" smtClean="0"/>
              <a:t>47</a:t>
            </a:r>
          </a:p>
          <a:p>
            <a:pPr marL="514350" indent="-514350">
              <a:buFont typeface="+mj-lt"/>
              <a:buAutoNum type="arabicPeriod"/>
            </a:pPr>
            <a:r>
              <a:rPr lang="en-US" dirty="0" smtClean="0"/>
              <a:t>Sperm 23 Chromosomes/egg 23 chromosomes</a:t>
            </a:r>
          </a:p>
          <a:p>
            <a:pPr marL="514350" indent="-514350">
              <a:buNone/>
            </a:pPr>
            <a:r>
              <a:rPr lang="en-US" dirty="0" smtClean="0"/>
              <a:t>3 &amp;4 Spread #1 Girl (XX)  Spread #2  Boy(XY)   Spread #3 Girl (XX)  Spread A  Boy (XY)   Spread B Boy (XXY) </a:t>
            </a:r>
          </a:p>
          <a:p>
            <a:pPr marL="514350" indent="-514350">
              <a:buNone/>
            </a:pPr>
            <a:r>
              <a:rPr lang="en-US" dirty="0" smtClean="0"/>
              <a:t>5 &amp; 6. Yes, Spread A is </a:t>
            </a:r>
            <a:r>
              <a:rPr lang="en-US" dirty="0" err="1" smtClean="0"/>
              <a:t>Trisomy</a:t>
            </a:r>
            <a:r>
              <a:rPr lang="en-US" dirty="0" smtClean="0"/>
              <a:t> 21, Spread B is XXY </a:t>
            </a:r>
            <a:r>
              <a:rPr lang="en-US" dirty="0" err="1" smtClean="0"/>
              <a:t>Chr</a:t>
            </a:r>
            <a:r>
              <a:rPr lang="en-US" dirty="0" smtClean="0"/>
              <a:t> 23.</a:t>
            </a:r>
          </a:p>
          <a:p>
            <a:pPr marL="514350" indent="-514350">
              <a:buNone/>
            </a:pPr>
            <a:r>
              <a:rPr lang="en-US" dirty="0" smtClean="0"/>
              <a:t>7. Possible Problems for </a:t>
            </a:r>
            <a:r>
              <a:rPr lang="en-US" dirty="0" err="1" smtClean="0"/>
              <a:t>Trisomy</a:t>
            </a:r>
            <a:r>
              <a:rPr lang="en-US" dirty="0" smtClean="0"/>
              <a:t> 21- Down’s Syndrome, XXY is </a:t>
            </a:r>
            <a:r>
              <a:rPr lang="en-US" dirty="0" err="1" smtClean="0"/>
              <a:t>Kleinfelter’s</a:t>
            </a:r>
            <a:r>
              <a:rPr lang="en-US" dirty="0" smtClean="0"/>
              <a:t> Syndrome</a:t>
            </a:r>
          </a:p>
          <a:p>
            <a:pPr marL="514350" indent="-514350">
              <a:buNone/>
            </a:pPr>
            <a:r>
              <a:rPr lang="en-US" dirty="0" smtClean="0"/>
              <a:t>8. In today’s medicine Karyotyping is used to determine the sex of the child and to see is there are abnormalities in the chromosomes.</a:t>
            </a:r>
          </a:p>
          <a:p>
            <a:pPr marL="514350" indent="-514350">
              <a:buAutoNum type="arabicPeriod" startAt="5"/>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516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12.1 Summary – pages 309 - 314</a:t>
            </a:r>
          </a:p>
        </p:txBody>
      </p:sp>
      <p:sp>
        <p:nvSpPr>
          <p:cNvPr id="894979" name="Text Box 3"/>
          <p:cNvSpPr txBox="1">
            <a:spLocks noChangeArrowheads="1"/>
          </p:cNvSpPr>
          <p:nvPr/>
        </p:nvSpPr>
        <p:spPr bwMode="auto">
          <a:xfrm>
            <a:off x="2089150" y="914401"/>
            <a:ext cx="428405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pitchFamily="18" charset="0"/>
              </a:rPr>
              <a:t>Huntington’s disease</a:t>
            </a:r>
          </a:p>
        </p:txBody>
      </p:sp>
      <p:pic>
        <p:nvPicPr>
          <p:cNvPr id="8949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49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49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49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49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49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498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4987" name="Picture 11" descr="Sec"/>
          <p:cNvPicPr>
            <a:picLocks noChangeAspect="1" noChangeArrowheads="1"/>
          </p:cNvPicPr>
          <p:nvPr/>
        </p:nvPicPr>
        <p:blipFill>
          <a:blip r:embed="rId11" cstate="print"/>
          <a:srcRect/>
          <a:stretch>
            <a:fillRect/>
          </a:stretch>
        </p:blipFill>
        <p:spPr bwMode="auto">
          <a:xfrm>
            <a:off x="3581400" y="0"/>
            <a:ext cx="6705600" cy="482600"/>
          </a:xfrm>
          <a:prstGeom prst="rect">
            <a:avLst/>
          </a:prstGeom>
          <a:noFill/>
        </p:spPr>
      </p:pic>
      <p:sp>
        <p:nvSpPr>
          <p:cNvPr id="894988" name="Rectangle 12"/>
          <p:cNvSpPr>
            <a:spLocks noChangeArrowheads="1"/>
          </p:cNvSpPr>
          <p:nvPr/>
        </p:nvSpPr>
        <p:spPr bwMode="auto">
          <a:xfrm>
            <a:off x="2057400" y="2003425"/>
            <a:ext cx="79248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Huntington’s disease is a lethal genetic disorder caused by a rare dominant allele.</a:t>
            </a:r>
            <a:endParaRPr lang="en-US" altLang="en-US" sz="3200" i="1">
              <a:latin typeface="Times" pitchFamily="18" charset="0"/>
            </a:endParaRPr>
          </a:p>
        </p:txBody>
      </p:sp>
      <p:sp>
        <p:nvSpPr>
          <p:cNvPr id="894989" name="Rectangle 13"/>
          <p:cNvSpPr>
            <a:spLocks noChangeArrowheads="1"/>
          </p:cNvSpPr>
          <p:nvPr/>
        </p:nvSpPr>
        <p:spPr bwMode="auto">
          <a:xfrm>
            <a:off x="2057400" y="3451225"/>
            <a:ext cx="75438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It results in a breakdown of certain areas of the brain.</a:t>
            </a:r>
            <a:endParaRPr lang="en-US" altLang="en-US" sz="3200" i="1">
              <a:latin typeface="Times" pitchFamily="18" charset="0"/>
            </a:endParaRPr>
          </a:p>
        </p:txBody>
      </p:sp>
    </p:spTree>
    <p:extLst>
      <p:ext uri="{BB962C8B-B14F-4D97-AF65-F5344CB8AC3E}">
        <p14:creationId xmlns:p14="http://schemas.microsoft.com/office/powerpoint/2010/main" val="845077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4988"/>
                                        </p:tgtEl>
                                        <p:attrNameLst>
                                          <p:attrName>style.visibility</p:attrName>
                                        </p:attrNameLst>
                                      </p:cBhvr>
                                      <p:to>
                                        <p:strVal val="visible"/>
                                      </p:to>
                                    </p:set>
                                    <p:animEffect transition="in" filter="box(out)">
                                      <p:cBhvr>
                                        <p:cTn id="7" dur="500"/>
                                        <p:tgtEl>
                                          <p:spTgt spid="8949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4989"/>
                                        </p:tgtEl>
                                        <p:attrNameLst>
                                          <p:attrName>style.visibility</p:attrName>
                                        </p:attrNameLst>
                                      </p:cBhvr>
                                      <p:to>
                                        <p:strVal val="visible"/>
                                      </p:to>
                                    </p:set>
                                    <p:animEffect transition="in" filter="box(out)">
                                      <p:cBhvr>
                                        <p:cTn id="12" dur="500"/>
                                        <p:tgtEl>
                                          <p:spTgt spid="89498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4980"/>
                                        </p:tgtEl>
                                        <p:attrNameLst>
                                          <p:attrName>style.visibility</p:attrName>
                                        </p:attrNameLst>
                                      </p:cBhvr>
                                      <p:to>
                                        <p:strVal val="visible"/>
                                      </p:to>
                                    </p:set>
                                    <p:animEffect transition="in" filter="box(out)">
                                      <p:cBhvr>
                                        <p:cTn id="16" dur="500"/>
                                        <p:tgtEl>
                                          <p:spTgt spid="89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988" grpId="0" autoUpdateAnimBg="0"/>
      <p:bldP spid="89498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12.1 Summary – pages 309 - 314</a:t>
            </a:r>
          </a:p>
        </p:txBody>
      </p:sp>
      <p:sp>
        <p:nvSpPr>
          <p:cNvPr id="896003" name="Text Box 3"/>
          <p:cNvSpPr txBox="1">
            <a:spLocks noChangeArrowheads="1"/>
          </p:cNvSpPr>
          <p:nvPr/>
        </p:nvSpPr>
        <p:spPr bwMode="auto">
          <a:xfrm>
            <a:off x="2089150" y="914401"/>
            <a:ext cx="428405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pitchFamily="18" charset="0"/>
              </a:rPr>
              <a:t>Huntington’s disease</a:t>
            </a:r>
          </a:p>
        </p:txBody>
      </p:sp>
      <p:pic>
        <p:nvPicPr>
          <p:cNvPr id="89600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600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600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600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600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600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601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6011" name="Picture 11" descr="Sec"/>
          <p:cNvPicPr>
            <a:picLocks noChangeAspect="1" noChangeArrowheads="1"/>
          </p:cNvPicPr>
          <p:nvPr/>
        </p:nvPicPr>
        <p:blipFill>
          <a:blip r:embed="rId11" cstate="print"/>
          <a:srcRect/>
          <a:stretch>
            <a:fillRect/>
          </a:stretch>
        </p:blipFill>
        <p:spPr bwMode="auto">
          <a:xfrm>
            <a:off x="3581400" y="0"/>
            <a:ext cx="6705600" cy="482600"/>
          </a:xfrm>
          <a:prstGeom prst="rect">
            <a:avLst/>
          </a:prstGeom>
          <a:noFill/>
        </p:spPr>
      </p:pic>
      <p:sp>
        <p:nvSpPr>
          <p:cNvPr id="896014" name="Rectangle 14"/>
          <p:cNvSpPr>
            <a:spLocks noChangeArrowheads="1"/>
          </p:cNvSpPr>
          <p:nvPr/>
        </p:nvSpPr>
        <p:spPr bwMode="auto">
          <a:xfrm>
            <a:off x="2057400" y="1660526"/>
            <a:ext cx="7924800" cy="206210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Ordinarily, a dominant allele with such severe effects would result in death before the affected individual could have children and pass the allele on to the next generation.</a:t>
            </a:r>
            <a:endParaRPr lang="en-US" altLang="en-US" sz="3200" i="1">
              <a:latin typeface="Times" pitchFamily="18" charset="0"/>
            </a:endParaRPr>
          </a:p>
        </p:txBody>
      </p:sp>
      <p:sp>
        <p:nvSpPr>
          <p:cNvPr id="896015" name="Rectangle 15"/>
          <p:cNvSpPr>
            <a:spLocks noChangeArrowheads="1"/>
          </p:cNvSpPr>
          <p:nvPr/>
        </p:nvSpPr>
        <p:spPr bwMode="auto">
          <a:xfrm>
            <a:off x="2057400" y="3660776"/>
            <a:ext cx="7924800" cy="2554545"/>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But because the onset of Huntington’s disease usually occurs between the ages of 30 and 50, an individual may already have had children before knowing whether he or she is affected.</a:t>
            </a:r>
            <a:endParaRPr lang="en-US" altLang="en-US" sz="3200" i="1">
              <a:latin typeface="Times" pitchFamily="18" charset="0"/>
            </a:endParaRPr>
          </a:p>
        </p:txBody>
      </p:sp>
    </p:spTree>
    <p:extLst>
      <p:ext uri="{BB962C8B-B14F-4D97-AF65-F5344CB8AC3E}">
        <p14:creationId xmlns:p14="http://schemas.microsoft.com/office/powerpoint/2010/main" val="1705248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6014"/>
                                        </p:tgtEl>
                                        <p:attrNameLst>
                                          <p:attrName>style.visibility</p:attrName>
                                        </p:attrNameLst>
                                      </p:cBhvr>
                                      <p:to>
                                        <p:strVal val="visible"/>
                                      </p:to>
                                    </p:set>
                                    <p:animEffect transition="in" filter="box(out)">
                                      <p:cBhvr>
                                        <p:cTn id="7" dur="500"/>
                                        <p:tgtEl>
                                          <p:spTgt spid="8960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6015"/>
                                        </p:tgtEl>
                                        <p:attrNameLst>
                                          <p:attrName>style.visibility</p:attrName>
                                        </p:attrNameLst>
                                      </p:cBhvr>
                                      <p:to>
                                        <p:strVal val="visible"/>
                                      </p:to>
                                    </p:set>
                                    <p:animEffect transition="in" filter="box(out)">
                                      <p:cBhvr>
                                        <p:cTn id="12" dur="500"/>
                                        <p:tgtEl>
                                          <p:spTgt spid="89601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6004"/>
                                        </p:tgtEl>
                                        <p:attrNameLst>
                                          <p:attrName>style.visibility</p:attrName>
                                        </p:attrNameLst>
                                      </p:cBhvr>
                                      <p:to>
                                        <p:strVal val="visible"/>
                                      </p:to>
                                    </p:set>
                                    <p:animEffect transition="in" filter="box(out)">
                                      <p:cBhvr>
                                        <p:cTn id="16" dur="500"/>
                                        <p:tgtEl>
                                          <p:spTgt spid="896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6014" grpId="0" autoUpdateAnimBg="0"/>
      <p:bldP spid="89601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62"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1363"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11364"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1365"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11366"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11367"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11368"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pitchFamily="18" charset="0"/>
              </a:rPr>
              <a:t>To return to the chapter summary click escape or close this document.</a:t>
            </a:r>
          </a:p>
        </p:txBody>
      </p:sp>
      <p:pic>
        <p:nvPicPr>
          <p:cNvPr id="911370"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11371"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11372" name="Picture 12" descr="Pedigree-Tay-Sachs Disease"/>
          <p:cNvPicPr>
            <a:picLocks noChangeAspect="1" noChangeArrowheads="1"/>
          </p:cNvPicPr>
          <p:nvPr/>
        </p:nvPicPr>
        <p:blipFill>
          <a:blip r:embed="rId12" cstate="print"/>
          <a:srcRect/>
          <a:stretch>
            <a:fillRect/>
          </a:stretch>
        </p:blipFill>
        <p:spPr bwMode="auto">
          <a:xfrm>
            <a:off x="4267200" y="814389"/>
            <a:ext cx="4991100" cy="4879975"/>
          </a:xfrm>
          <a:prstGeom prst="rect">
            <a:avLst/>
          </a:prstGeom>
          <a:noFill/>
        </p:spPr>
      </p:pic>
      <p:sp>
        <p:nvSpPr>
          <p:cNvPr id="911373" name="Text Box 13"/>
          <p:cNvSpPr txBox="1">
            <a:spLocks noChangeArrowheads="1"/>
          </p:cNvSpPr>
          <p:nvPr/>
        </p:nvSpPr>
        <p:spPr bwMode="auto">
          <a:xfrm>
            <a:off x="2070100" y="2465388"/>
            <a:ext cx="2076450" cy="1573212"/>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dirty="0">
                <a:solidFill>
                  <a:schemeClr val="tx2"/>
                </a:solidFill>
                <a:latin typeface="Times" pitchFamily="18" charset="0"/>
              </a:rPr>
              <a:t>Pedigree-</a:t>
            </a:r>
          </a:p>
          <a:p>
            <a:pPr algn="ctr" eaLnBrk="1" hangingPunct="1">
              <a:lnSpc>
                <a:spcPct val="50000"/>
              </a:lnSpc>
              <a:spcBef>
                <a:spcPct val="20000"/>
              </a:spcBef>
              <a:spcAft>
                <a:spcPct val="20000"/>
              </a:spcAft>
            </a:pPr>
            <a:r>
              <a:rPr lang="en-US" sz="3600" dirty="0" err="1">
                <a:solidFill>
                  <a:schemeClr val="tx2"/>
                </a:solidFill>
                <a:latin typeface="Times" pitchFamily="18" charset="0"/>
              </a:rPr>
              <a:t>Tay</a:t>
            </a:r>
            <a:r>
              <a:rPr lang="en-US" sz="3600" dirty="0">
                <a:solidFill>
                  <a:schemeClr val="tx2"/>
                </a:solidFill>
                <a:latin typeface="Times" pitchFamily="18" charset="0"/>
              </a:rPr>
              <a:t> Sachs</a:t>
            </a:r>
          </a:p>
          <a:p>
            <a:pPr algn="ctr" eaLnBrk="1" hangingPunct="1">
              <a:lnSpc>
                <a:spcPct val="50000"/>
              </a:lnSpc>
              <a:spcBef>
                <a:spcPct val="20000"/>
              </a:spcBef>
              <a:spcAft>
                <a:spcPct val="20000"/>
              </a:spcAft>
            </a:pPr>
            <a:r>
              <a:rPr lang="en-US" sz="3600" dirty="0">
                <a:solidFill>
                  <a:schemeClr val="tx2"/>
                </a:solidFill>
                <a:latin typeface="Times" pitchFamily="18" charset="0"/>
              </a:rPr>
              <a:t>Disease</a:t>
            </a:r>
          </a:p>
        </p:txBody>
      </p:sp>
    </p:spTree>
    <p:extLst>
      <p:ext uri="{BB962C8B-B14F-4D97-AF65-F5344CB8AC3E}">
        <p14:creationId xmlns:p14="http://schemas.microsoft.com/office/powerpoint/2010/main" val="37732511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1368"/>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11365"/>
                                        </p:tgtEl>
                                        <p:attrNameLst>
                                          <p:attrName>style.visibility</p:attrName>
                                        </p:attrNameLst>
                                      </p:cBhvr>
                                      <p:to>
                                        <p:strVal val="visible"/>
                                      </p:to>
                                    </p:set>
                                    <p:animEffect transition="in" filter="box(out)">
                                      <p:cBhvr>
                                        <p:cTn id="10" dur="500"/>
                                        <p:tgtEl>
                                          <p:spTgt spid="91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68"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hlinkClick r:id="rId2"/>
              </a:rPr>
              <a:t>http://learn.genetics.utah.edu/</a:t>
            </a:r>
            <a:r>
              <a:rPr lang="en-US" sz="2400" dirty="0"/>
              <a:t/>
            </a:r>
            <a:br>
              <a:rPr lang="en-US" sz="2400" dirty="0"/>
            </a:br>
            <a:r>
              <a:rPr lang="en-US" sz="2400" dirty="0">
                <a:hlinkClick r:id="rId3"/>
              </a:rPr>
              <a:t>http://www.cde.ca.gov/ta/tg/sr/documents/cstrtqbiology.pdf</a:t>
            </a:r>
            <a:r>
              <a:rPr lang="en-US" sz="2400" dirty="0"/>
              <a:t/>
            </a:r>
            <a:br>
              <a:rPr lang="en-US" sz="2400" dirty="0"/>
            </a:br>
            <a:r>
              <a:rPr lang="en-US" sz="2400" dirty="0" err="1">
                <a:hlinkClick r:id="rId4"/>
              </a:rPr>
              <a:t>Karyotyping</a:t>
            </a:r>
            <a:r>
              <a:rPr lang="en-US" sz="2400" dirty="0">
                <a:hlinkClick r:id="rId4"/>
              </a:rPr>
              <a:t> Activity</a:t>
            </a:r>
            <a:r>
              <a:rPr lang="en-US" sz="2400" dirty="0"/>
              <a:t/>
            </a:r>
            <a:br>
              <a:rPr lang="en-US" sz="2400" dirty="0"/>
            </a:br>
            <a:r>
              <a:rPr lang="en-US" sz="2400" dirty="0">
                <a:hlinkClick r:id="rId4"/>
              </a:rPr>
              <a:t>http://www.biology.arizona.edu/human_bio/activities/karyotyping/karyotyping.html</a:t>
            </a:r>
            <a:endParaRPr lang="en-US" sz="2400" dirty="0"/>
          </a:p>
        </p:txBody>
      </p:sp>
      <p:sp>
        <p:nvSpPr>
          <p:cNvPr id="3" name="Content Placeholder 2"/>
          <p:cNvSpPr>
            <a:spLocks noGrp="1"/>
          </p:cNvSpPr>
          <p:nvPr>
            <p:ph idx="1"/>
          </p:nvPr>
        </p:nvSpPr>
        <p:spPr>
          <a:xfrm>
            <a:off x="1524000" y="1676401"/>
            <a:ext cx="9144000" cy="4525963"/>
          </a:xfrm>
        </p:spPr>
        <p:txBody>
          <a:bodyPr numCol="2">
            <a:normAutofit fontScale="92500" lnSpcReduction="20000"/>
          </a:bodyPr>
          <a:lstStyle/>
          <a:p>
            <a:pPr marL="514350" indent="-514350">
              <a:buFont typeface="+mj-lt"/>
              <a:buAutoNum type="arabicPeriod"/>
            </a:pPr>
            <a:r>
              <a:rPr lang="en-US" dirty="0" smtClean="0"/>
              <a:t>Heredity &amp; Traits</a:t>
            </a:r>
          </a:p>
          <a:p>
            <a:pPr marL="914400" lvl="1" indent="-514350">
              <a:buFont typeface="+mj-lt"/>
              <a:buAutoNum type="arabicPeriod"/>
            </a:pPr>
            <a:r>
              <a:rPr lang="en-US" dirty="0" smtClean="0"/>
              <a:t>Make a </a:t>
            </a:r>
            <a:r>
              <a:rPr lang="en-US" dirty="0" err="1" smtClean="0"/>
              <a:t>Karyotype</a:t>
            </a:r>
            <a:endParaRPr lang="en-US" dirty="0" smtClean="0"/>
          </a:p>
          <a:p>
            <a:pPr marL="914400" lvl="1" indent="-514350">
              <a:buFont typeface="+mj-lt"/>
              <a:buAutoNum type="arabicPeriod"/>
            </a:pPr>
            <a:r>
              <a:rPr lang="en-US" dirty="0" smtClean="0"/>
              <a:t>Using </a:t>
            </a:r>
            <a:r>
              <a:rPr lang="en-US" dirty="0" err="1" smtClean="0"/>
              <a:t>Karyotypes</a:t>
            </a:r>
            <a:r>
              <a:rPr lang="en-US" dirty="0" smtClean="0"/>
              <a:t> to predict genetic disorders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smtClean="0"/>
          </a:p>
          <a:p>
            <a:pPr marL="514350" indent="-514350">
              <a:buFont typeface="+mj-lt"/>
              <a:buAutoNum type="arabicPeriod"/>
            </a:pPr>
            <a:r>
              <a:rPr lang="en-US" smtClean="0"/>
              <a:t>Genetic </a:t>
            </a:r>
            <a:r>
              <a:rPr lang="en-US" dirty="0" smtClean="0"/>
              <a:t>Disorders Library</a:t>
            </a:r>
          </a:p>
          <a:p>
            <a:pPr marL="914400" lvl="1" indent="-514350">
              <a:buFont typeface="+mj-lt"/>
              <a:buAutoNum type="arabicPeriod"/>
            </a:pPr>
            <a:r>
              <a:rPr lang="en-US" dirty="0" smtClean="0"/>
              <a:t>Cystic Fibrosis</a:t>
            </a:r>
          </a:p>
          <a:p>
            <a:pPr marL="914400" lvl="1" indent="-514350">
              <a:buFont typeface="+mj-lt"/>
              <a:buAutoNum type="arabicPeriod"/>
            </a:pPr>
            <a:r>
              <a:rPr lang="en-US" dirty="0" smtClean="0"/>
              <a:t>Down’s Syndrome</a:t>
            </a:r>
          </a:p>
          <a:p>
            <a:pPr marL="914400" lvl="1" indent="-514350">
              <a:buFont typeface="+mj-lt"/>
              <a:buAutoNum type="arabicPeriod"/>
            </a:pPr>
            <a:r>
              <a:rPr lang="en-US" dirty="0" smtClean="0"/>
              <a:t>Huntington’s disease</a:t>
            </a:r>
          </a:p>
          <a:p>
            <a:pPr marL="914400" lvl="1" indent="-514350">
              <a:buFont typeface="+mj-lt"/>
              <a:buAutoNum type="arabicPeriod"/>
            </a:pPr>
            <a:r>
              <a:rPr lang="en-US" dirty="0" smtClean="0"/>
              <a:t>Sickle Cell Anemia</a:t>
            </a:r>
          </a:p>
          <a:p>
            <a:pPr marL="914400" lvl="1" indent="-514350">
              <a:buFont typeface="+mj-lt"/>
              <a:buAutoNum type="arabicPeriod"/>
            </a:pPr>
            <a:r>
              <a:rPr lang="en-US" dirty="0" smtClean="0"/>
              <a:t>PKU</a:t>
            </a:r>
          </a:p>
          <a:p>
            <a:pPr marL="914400" lvl="1" indent="-514350">
              <a:buFont typeface="+mj-lt"/>
              <a:buAutoNum type="arabicPeriod"/>
            </a:pPr>
            <a:r>
              <a:rPr lang="en-US" dirty="0" err="1" smtClean="0"/>
              <a:t>Duchenne’s</a:t>
            </a:r>
            <a:r>
              <a:rPr lang="en-US" dirty="0" smtClean="0"/>
              <a:t> Muscular Dystrophy</a:t>
            </a:r>
          </a:p>
          <a:p>
            <a:pPr marL="914400" lvl="1" indent="-514350">
              <a:buFont typeface="+mj-lt"/>
              <a:buAutoNum type="arabicPeriod"/>
            </a:pPr>
            <a:r>
              <a:rPr lang="en-US" dirty="0" err="1" smtClean="0"/>
              <a:t>Osteogenesis</a:t>
            </a:r>
            <a:r>
              <a:rPr lang="en-US" dirty="0" smtClean="0"/>
              <a:t> </a:t>
            </a:r>
            <a:r>
              <a:rPr lang="en-US" dirty="0" err="1" smtClean="0"/>
              <a:t>Imperfecta</a:t>
            </a:r>
            <a:endParaRPr lang="en-US" dirty="0" smtClean="0"/>
          </a:p>
          <a:p>
            <a:pPr marL="914400" lvl="1" indent="-514350">
              <a:buFont typeface="+mj-lt"/>
              <a:buAutoNum type="arabicPeriod"/>
            </a:pPr>
            <a:r>
              <a:rPr lang="en-US" dirty="0" smtClean="0"/>
              <a:t>Leukemia</a:t>
            </a:r>
          </a:p>
          <a:p>
            <a:pPr marL="914400" lvl="1" indent="-514350">
              <a:buFont typeface="+mj-lt"/>
              <a:buAutoNum type="arabicPeriod"/>
            </a:pPr>
            <a:r>
              <a:rPr lang="en-US" dirty="0" err="1" smtClean="0"/>
              <a:t>Achondroplasia</a:t>
            </a:r>
            <a:endParaRPr lang="en-US" dirty="0" smtClean="0"/>
          </a:p>
          <a:p>
            <a:pPr marL="914400" lvl="1" indent="-514350">
              <a:buNone/>
            </a:pPr>
            <a:r>
              <a:rPr lang="en-US" dirty="0" smtClean="0"/>
              <a:t>CDE Website –2008 Biology Released Test Questions</a:t>
            </a:r>
          </a:p>
          <a:p>
            <a:pPr marL="914400" lvl="1" indent="-514350">
              <a:buNone/>
            </a:pPr>
            <a:endParaRPr lang="en-US" dirty="0"/>
          </a:p>
        </p:txBody>
      </p:sp>
    </p:spTree>
    <p:extLst>
      <p:ext uri="{BB962C8B-B14F-4D97-AF65-F5344CB8AC3E}">
        <p14:creationId xmlns:p14="http://schemas.microsoft.com/office/powerpoint/2010/main" val="29581049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 Section 12.3 Summary – pages 323 - 329</a:t>
            </a:r>
          </a:p>
        </p:txBody>
      </p:sp>
      <p:sp>
        <p:nvSpPr>
          <p:cNvPr id="962564" name="Rectangle 4"/>
          <p:cNvSpPr>
            <a:spLocks noChangeArrowheads="1"/>
          </p:cNvSpPr>
          <p:nvPr/>
        </p:nvSpPr>
        <p:spPr bwMode="auto">
          <a:xfrm>
            <a:off x="1981200" y="1031875"/>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pitchFamily="18" charset="0"/>
              </a:rPr>
              <a:t>Multiple Alleles Govern Blood Type</a:t>
            </a:r>
            <a:endParaRPr lang="en-US" altLang="en-US" sz="4000" b="1">
              <a:solidFill>
                <a:srgbClr val="FFFF00"/>
              </a:solidFill>
              <a:latin typeface="Times" pitchFamily="18" charset="0"/>
            </a:endParaRPr>
          </a:p>
        </p:txBody>
      </p:sp>
      <p:pic>
        <p:nvPicPr>
          <p:cNvPr id="96256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6256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62567"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62568"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62569"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62570"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2571"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62573" name="Picture 13"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62574" name="Picture 14"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pic>
        <p:nvPicPr>
          <p:cNvPr id="962575" name="Picture 15" descr="Table"/>
          <p:cNvPicPr>
            <a:picLocks noChangeAspect="1" noChangeArrowheads="1"/>
          </p:cNvPicPr>
          <p:nvPr/>
        </p:nvPicPr>
        <p:blipFill>
          <a:blip r:embed="rId13" cstate="print"/>
          <a:srcRect/>
          <a:stretch>
            <a:fillRect/>
          </a:stretch>
        </p:blipFill>
        <p:spPr bwMode="auto">
          <a:xfrm>
            <a:off x="2133600" y="1905000"/>
            <a:ext cx="7416800" cy="3754438"/>
          </a:xfrm>
          <a:prstGeom prst="rect">
            <a:avLst/>
          </a:prstGeom>
          <a:noFill/>
        </p:spPr>
      </p:pic>
      <p:sp>
        <p:nvSpPr>
          <p:cNvPr id="962576" name="Text Box 16"/>
          <p:cNvSpPr txBox="1">
            <a:spLocks noChangeArrowheads="1"/>
          </p:cNvSpPr>
          <p:nvPr/>
        </p:nvSpPr>
        <p:spPr bwMode="auto">
          <a:xfrm>
            <a:off x="2727326" y="2289176"/>
            <a:ext cx="3748719" cy="584775"/>
          </a:xfrm>
          <a:prstGeom prst="rect">
            <a:avLst/>
          </a:prstGeom>
          <a:noFill/>
          <a:ln w="9525">
            <a:noFill/>
            <a:miter lim="800000"/>
            <a:headEnd/>
            <a:tailEnd/>
          </a:ln>
          <a:effectLst/>
        </p:spPr>
        <p:txBody>
          <a:bodyPr wrap="none">
            <a:spAutoFit/>
          </a:bodyPr>
          <a:lstStyle/>
          <a:p>
            <a:r>
              <a:rPr lang="en-US" altLang="en-US" sz="3200" b="1" dirty="0">
                <a:latin typeface="Times" pitchFamily="18" charset="0"/>
              </a:rPr>
              <a:t>Human Blood Types</a:t>
            </a:r>
          </a:p>
        </p:txBody>
      </p:sp>
      <p:sp>
        <p:nvSpPr>
          <p:cNvPr id="962577" name="Text Box 17"/>
          <p:cNvSpPr txBox="1">
            <a:spLocks noChangeArrowheads="1"/>
          </p:cNvSpPr>
          <p:nvPr/>
        </p:nvSpPr>
        <p:spPr bwMode="auto">
          <a:xfrm>
            <a:off x="2579688" y="3429001"/>
            <a:ext cx="1377300"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A</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A</a:t>
            </a:r>
            <a:r>
              <a:rPr lang="en-US" altLang="en-US" i="1" dirty="0">
                <a:solidFill>
                  <a:srgbClr val="FF0000"/>
                </a:solidFill>
              </a:rPr>
              <a:t> or </a:t>
            </a:r>
            <a:r>
              <a:rPr lang="en-US" altLang="en-US" sz="3200" i="1" dirty="0" err="1">
                <a:solidFill>
                  <a:srgbClr val="FF0000"/>
                </a:solidFill>
              </a:rPr>
              <a:t>l</a:t>
            </a:r>
            <a:r>
              <a:rPr lang="en-US" altLang="en-US" sz="3200" i="1" baseline="30000" dirty="0" err="1">
                <a:solidFill>
                  <a:srgbClr val="FF0000"/>
                </a:solidFill>
              </a:rPr>
              <a:t>A</a:t>
            </a:r>
            <a:r>
              <a:rPr lang="en-US" altLang="en-US" sz="3200" i="1" dirty="0" err="1">
                <a:solidFill>
                  <a:srgbClr val="FF0000"/>
                </a:solidFill>
              </a:rPr>
              <a:t>i</a:t>
            </a:r>
            <a:endParaRPr lang="en-US" altLang="en-US" sz="3200" i="1" dirty="0">
              <a:solidFill>
                <a:srgbClr val="FF0000"/>
              </a:solidFill>
            </a:endParaRPr>
          </a:p>
        </p:txBody>
      </p:sp>
      <p:sp>
        <p:nvSpPr>
          <p:cNvPr id="962578" name="Text Box 18"/>
          <p:cNvSpPr txBox="1">
            <a:spLocks noChangeArrowheads="1"/>
          </p:cNvSpPr>
          <p:nvPr/>
        </p:nvSpPr>
        <p:spPr bwMode="auto">
          <a:xfrm>
            <a:off x="2576513" y="3886201"/>
            <a:ext cx="1348446"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B</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B</a:t>
            </a:r>
            <a:r>
              <a:rPr lang="en-US" altLang="en-US" i="1" dirty="0">
                <a:solidFill>
                  <a:srgbClr val="FF0000"/>
                </a:solidFill>
              </a:rPr>
              <a:t> or </a:t>
            </a:r>
            <a:r>
              <a:rPr lang="en-US" altLang="en-US" sz="3200" i="1" dirty="0" err="1">
                <a:solidFill>
                  <a:srgbClr val="FF0000"/>
                </a:solidFill>
              </a:rPr>
              <a:t>l</a:t>
            </a:r>
            <a:r>
              <a:rPr lang="en-US" altLang="en-US" sz="3200" i="1" baseline="30000" dirty="0" err="1">
                <a:solidFill>
                  <a:srgbClr val="FF0000"/>
                </a:solidFill>
              </a:rPr>
              <a:t>B</a:t>
            </a:r>
            <a:r>
              <a:rPr lang="en-US" altLang="en-US" sz="3200" i="1" dirty="0" err="1">
                <a:solidFill>
                  <a:srgbClr val="FF0000"/>
                </a:solidFill>
              </a:rPr>
              <a:t>i</a:t>
            </a:r>
            <a:endParaRPr lang="en-US" altLang="en-US" sz="3200" i="1" dirty="0">
              <a:solidFill>
                <a:srgbClr val="FF0000"/>
              </a:solidFill>
            </a:endParaRPr>
          </a:p>
        </p:txBody>
      </p:sp>
      <p:sp>
        <p:nvSpPr>
          <p:cNvPr id="962579" name="Text Box 19"/>
          <p:cNvSpPr txBox="1">
            <a:spLocks noChangeArrowheads="1"/>
          </p:cNvSpPr>
          <p:nvPr/>
        </p:nvSpPr>
        <p:spPr bwMode="auto">
          <a:xfrm>
            <a:off x="2568576" y="4333876"/>
            <a:ext cx="716863" cy="584775"/>
          </a:xfrm>
          <a:prstGeom prst="rect">
            <a:avLst/>
          </a:prstGeom>
          <a:noFill/>
          <a:ln w="9525">
            <a:noFill/>
            <a:miter lim="800000"/>
            <a:headEnd/>
            <a:tailEnd/>
          </a:ln>
          <a:effectLst/>
        </p:spPr>
        <p:txBody>
          <a:bodyPr wrap="none">
            <a:spAutoFit/>
          </a:bodyPr>
          <a:lstStyle/>
          <a:p>
            <a:r>
              <a:rPr lang="en-US" altLang="en-US" sz="3200" i="1" dirty="0" err="1">
                <a:solidFill>
                  <a:srgbClr val="FF0000"/>
                </a:solidFill>
              </a:rPr>
              <a:t>l</a:t>
            </a:r>
            <a:r>
              <a:rPr lang="en-US" altLang="en-US" sz="3200" i="1" baseline="30000" dirty="0" err="1">
                <a:solidFill>
                  <a:srgbClr val="FF0000"/>
                </a:solidFill>
              </a:rPr>
              <a:t>A</a:t>
            </a:r>
            <a:r>
              <a:rPr lang="en-US" altLang="en-US" i="1" baseline="30000" dirty="0">
                <a:solidFill>
                  <a:srgbClr val="FF0000"/>
                </a:solidFill>
              </a:rPr>
              <a:t> </a:t>
            </a:r>
            <a:r>
              <a:rPr lang="en-US" altLang="en-US" sz="3200" i="1" dirty="0" err="1">
                <a:solidFill>
                  <a:srgbClr val="FF0000"/>
                </a:solidFill>
              </a:rPr>
              <a:t>l</a:t>
            </a:r>
            <a:r>
              <a:rPr lang="en-US" altLang="en-US" sz="3200" i="1" baseline="30000" dirty="0" err="1">
                <a:solidFill>
                  <a:srgbClr val="FF0000"/>
                </a:solidFill>
              </a:rPr>
              <a:t>B</a:t>
            </a:r>
            <a:endParaRPr lang="en-US" altLang="en-US" sz="3200" i="1" dirty="0">
              <a:solidFill>
                <a:srgbClr val="FF0000"/>
              </a:solidFill>
            </a:endParaRPr>
          </a:p>
        </p:txBody>
      </p:sp>
      <p:sp>
        <p:nvSpPr>
          <p:cNvPr id="962580" name="Text Box 20"/>
          <p:cNvSpPr txBox="1">
            <a:spLocks noChangeArrowheads="1"/>
          </p:cNvSpPr>
          <p:nvPr/>
        </p:nvSpPr>
        <p:spPr bwMode="auto">
          <a:xfrm>
            <a:off x="2578100" y="4879976"/>
            <a:ext cx="373820" cy="584775"/>
          </a:xfrm>
          <a:prstGeom prst="rect">
            <a:avLst/>
          </a:prstGeom>
          <a:noFill/>
          <a:ln w="9525">
            <a:noFill/>
            <a:miter lim="800000"/>
            <a:headEnd/>
            <a:tailEnd/>
          </a:ln>
          <a:effectLst/>
        </p:spPr>
        <p:txBody>
          <a:bodyPr wrap="none">
            <a:spAutoFit/>
          </a:bodyPr>
          <a:lstStyle/>
          <a:p>
            <a:r>
              <a:rPr lang="en-US" altLang="en-US" sz="3200" i="1" dirty="0">
                <a:solidFill>
                  <a:srgbClr val="FF0000"/>
                </a:solidFill>
              </a:rPr>
              <a:t>ii</a:t>
            </a:r>
          </a:p>
        </p:txBody>
      </p:sp>
      <p:sp>
        <p:nvSpPr>
          <p:cNvPr id="962581" name="Text Box 21"/>
          <p:cNvSpPr txBox="1">
            <a:spLocks noChangeArrowheads="1"/>
          </p:cNvSpPr>
          <p:nvPr/>
        </p:nvSpPr>
        <p:spPr bwMode="auto">
          <a:xfrm>
            <a:off x="2482851" y="2822576"/>
            <a:ext cx="1941557" cy="584775"/>
          </a:xfrm>
          <a:prstGeom prst="rect">
            <a:avLst/>
          </a:prstGeom>
          <a:noFill/>
          <a:ln w="9525">
            <a:noFill/>
            <a:miter lim="800000"/>
            <a:headEnd/>
            <a:tailEnd/>
          </a:ln>
          <a:effectLst/>
        </p:spPr>
        <p:txBody>
          <a:bodyPr wrap="none">
            <a:spAutoFit/>
          </a:bodyPr>
          <a:lstStyle/>
          <a:p>
            <a:r>
              <a:rPr lang="en-US" altLang="en-US" sz="3200" dirty="0">
                <a:solidFill>
                  <a:srgbClr val="FF0000"/>
                </a:solidFill>
                <a:latin typeface="Times" pitchFamily="18" charset="0"/>
              </a:rPr>
              <a:t>Genotypes</a:t>
            </a:r>
          </a:p>
        </p:txBody>
      </p:sp>
      <p:sp>
        <p:nvSpPr>
          <p:cNvPr id="962582" name="Text Box 22"/>
          <p:cNvSpPr txBox="1">
            <a:spLocks noChangeArrowheads="1"/>
          </p:cNvSpPr>
          <p:nvPr/>
        </p:nvSpPr>
        <p:spPr bwMode="auto">
          <a:xfrm>
            <a:off x="4495801" y="2863850"/>
            <a:ext cx="1909497" cy="369332"/>
          </a:xfrm>
          <a:prstGeom prst="rect">
            <a:avLst/>
          </a:prstGeom>
          <a:noFill/>
          <a:ln w="9525">
            <a:noFill/>
            <a:miter lim="800000"/>
            <a:headEnd/>
            <a:tailEnd/>
          </a:ln>
          <a:effectLst/>
        </p:spPr>
        <p:txBody>
          <a:bodyPr wrap="none">
            <a:spAutoFit/>
          </a:bodyPr>
          <a:lstStyle/>
          <a:p>
            <a:r>
              <a:rPr lang="en-US" altLang="en-US" dirty="0">
                <a:solidFill>
                  <a:srgbClr val="FF0000"/>
                </a:solidFill>
                <a:latin typeface="Times" pitchFamily="18" charset="0"/>
              </a:rPr>
              <a:t>Surface Molecules</a:t>
            </a:r>
          </a:p>
        </p:txBody>
      </p:sp>
      <p:sp>
        <p:nvSpPr>
          <p:cNvPr id="962583" name="Text Box 23"/>
          <p:cNvSpPr txBox="1">
            <a:spLocks noChangeArrowheads="1"/>
          </p:cNvSpPr>
          <p:nvPr/>
        </p:nvSpPr>
        <p:spPr bwMode="auto">
          <a:xfrm>
            <a:off x="7359650" y="2857500"/>
            <a:ext cx="1249060" cy="369332"/>
          </a:xfrm>
          <a:prstGeom prst="rect">
            <a:avLst/>
          </a:prstGeom>
          <a:noFill/>
          <a:ln w="9525">
            <a:noFill/>
            <a:miter lim="800000"/>
            <a:headEnd/>
            <a:tailEnd/>
          </a:ln>
          <a:effectLst/>
        </p:spPr>
        <p:txBody>
          <a:bodyPr wrap="none">
            <a:spAutoFit/>
          </a:bodyPr>
          <a:lstStyle/>
          <a:p>
            <a:r>
              <a:rPr lang="en-US" altLang="en-US" dirty="0">
                <a:solidFill>
                  <a:srgbClr val="FF0000"/>
                </a:solidFill>
                <a:latin typeface="Times" pitchFamily="18" charset="0"/>
              </a:rPr>
              <a:t>Phenotypes</a:t>
            </a:r>
          </a:p>
        </p:txBody>
      </p:sp>
      <p:sp>
        <p:nvSpPr>
          <p:cNvPr id="962584" name="Text Box 24"/>
          <p:cNvSpPr txBox="1">
            <a:spLocks noChangeArrowheads="1"/>
          </p:cNvSpPr>
          <p:nvPr/>
        </p:nvSpPr>
        <p:spPr bwMode="auto">
          <a:xfrm>
            <a:off x="5716588" y="3355976"/>
            <a:ext cx="421910"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a:t>
            </a:r>
          </a:p>
        </p:txBody>
      </p:sp>
      <p:sp>
        <p:nvSpPr>
          <p:cNvPr id="962585" name="Text Box 25"/>
          <p:cNvSpPr txBox="1">
            <a:spLocks noChangeArrowheads="1"/>
          </p:cNvSpPr>
          <p:nvPr/>
        </p:nvSpPr>
        <p:spPr bwMode="auto">
          <a:xfrm>
            <a:off x="5715000" y="3835401"/>
            <a:ext cx="40748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B</a:t>
            </a:r>
          </a:p>
        </p:txBody>
      </p:sp>
      <p:sp>
        <p:nvSpPr>
          <p:cNvPr id="962586" name="Text Box 26"/>
          <p:cNvSpPr txBox="1">
            <a:spLocks noChangeArrowheads="1"/>
          </p:cNvSpPr>
          <p:nvPr/>
        </p:nvSpPr>
        <p:spPr bwMode="auto">
          <a:xfrm>
            <a:off x="5181600" y="4346576"/>
            <a:ext cx="1460656"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 and B</a:t>
            </a:r>
          </a:p>
        </p:txBody>
      </p:sp>
      <p:sp>
        <p:nvSpPr>
          <p:cNvPr id="962587" name="Text Box 27"/>
          <p:cNvSpPr txBox="1">
            <a:spLocks noChangeArrowheads="1"/>
          </p:cNvSpPr>
          <p:nvPr/>
        </p:nvSpPr>
        <p:spPr bwMode="auto">
          <a:xfrm>
            <a:off x="5475288" y="4826001"/>
            <a:ext cx="108555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None</a:t>
            </a:r>
          </a:p>
        </p:txBody>
      </p:sp>
      <p:sp>
        <p:nvSpPr>
          <p:cNvPr id="962588" name="Text Box 28"/>
          <p:cNvSpPr txBox="1">
            <a:spLocks noChangeArrowheads="1"/>
          </p:cNvSpPr>
          <p:nvPr/>
        </p:nvSpPr>
        <p:spPr bwMode="auto">
          <a:xfrm>
            <a:off x="8078788" y="3352801"/>
            <a:ext cx="421910"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a:t>
            </a:r>
          </a:p>
        </p:txBody>
      </p:sp>
      <p:sp>
        <p:nvSpPr>
          <p:cNvPr id="962589" name="Text Box 29"/>
          <p:cNvSpPr txBox="1">
            <a:spLocks noChangeArrowheads="1"/>
          </p:cNvSpPr>
          <p:nvPr/>
        </p:nvSpPr>
        <p:spPr bwMode="auto">
          <a:xfrm>
            <a:off x="8077200" y="3835401"/>
            <a:ext cx="407484"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B</a:t>
            </a:r>
          </a:p>
        </p:txBody>
      </p:sp>
      <p:sp>
        <p:nvSpPr>
          <p:cNvPr id="962590" name="Text Box 30"/>
          <p:cNvSpPr txBox="1">
            <a:spLocks noChangeArrowheads="1"/>
          </p:cNvSpPr>
          <p:nvPr/>
        </p:nvSpPr>
        <p:spPr bwMode="auto">
          <a:xfrm>
            <a:off x="8001000" y="4346576"/>
            <a:ext cx="644728"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AB</a:t>
            </a:r>
          </a:p>
        </p:txBody>
      </p:sp>
      <p:sp>
        <p:nvSpPr>
          <p:cNvPr id="962591" name="Text Box 31"/>
          <p:cNvSpPr txBox="1">
            <a:spLocks noChangeArrowheads="1"/>
          </p:cNvSpPr>
          <p:nvPr/>
        </p:nvSpPr>
        <p:spPr bwMode="auto">
          <a:xfrm>
            <a:off x="8077200" y="4879976"/>
            <a:ext cx="457176" cy="584775"/>
          </a:xfrm>
          <a:prstGeom prst="rect">
            <a:avLst/>
          </a:prstGeom>
          <a:noFill/>
          <a:ln w="9525">
            <a:noFill/>
            <a:miter lim="800000"/>
            <a:headEnd/>
            <a:tailEnd/>
          </a:ln>
          <a:effectLst/>
        </p:spPr>
        <p:txBody>
          <a:bodyPr wrap="none">
            <a:spAutoFit/>
          </a:bodyPr>
          <a:lstStyle/>
          <a:p>
            <a:r>
              <a:rPr lang="en-US" altLang="en-US" sz="3200" dirty="0">
                <a:solidFill>
                  <a:srgbClr val="FF0000"/>
                </a:solidFill>
              </a:rPr>
              <a:t>O</a:t>
            </a:r>
          </a:p>
        </p:txBody>
      </p:sp>
    </p:spTree>
    <p:extLst>
      <p:ext uri="{BB962C8B-B14F-4D97-AF65-F5344CB8AC3E}">
        <p14:creationId xmlns:p14="http://schemas.microsoft.com/office/powerpoint/2010/main" val="32130977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62565"/>
                                        </p:tgtEl>
                                        <p:attrNameLst>
                                          <p:attrName>style.visibility</p:attrName>
                                        </p:attrNameLst>
                                      </p:cBhvr>
                                      <p:to>
                                        <p:strVal val="visible"/>
                                      </p:to>
                                    </p:set>
                                    <p:animEffect transition="in" filter="box(out)">
                                      <p:cBhvr>
                                        <p:cTn id="7" dur="500"/>
                                        <p:tgtEl>
                                          <p:spTgt spid="96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12.2 Summary – pages 315 - 322</a:t>
            </a:r>
          </a:p>
        </p:txBody>
      </p:sp>
      <p:sp>
        <p:nvSpPr>
          <p:cNvPr id="910339" name="Text Box 3"/>
          <p:cNvSpPr txBox="1">
            <a:spLocks noChangeArrowheads="1"/>
          </p:cNvSpPr>
          <p:nvPr/>
        </p:nvSpPr>
        <p:spPr bwMode="auto">
          <a:xfrm>
            <a:off x="2057401" y="914401"/>
            <a:ext cx="83837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r>
              <a:rPr lang="en-US" altLang="en-US" sz="3600" b="1">
                <a:solidFill>
                  <a:schemeClr val="tx2"/>
                </a:solidFill>
                <a:latin typeface="Times" charset="0"/>
              </a:rPr>
              <a:t>Multiple phenotypes from multiple alleles</a:t>
            </a:r>
          </a:p>
        </p:txBody>
      </p:sp>
      <p:pic>
        <p:nvPicPr>
          <p:cNvPr id="91034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034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034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034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034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034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10348" name="Rectangle 12"/>
          <p:cNvSpPr>
            <a:spLocks noChangeArrowheads="1"/>
          </p:cNvSpPr>
          <p:nvPr/>
        </p:nvSpPr>
        <p:spPr bwMode="auto">
          <a:xfrm>
            <a:off x="2057400" y="1660526"/>
            <a:ext cx="7924800" cy="2062103"/>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Although each trait has only two alleles in the patterns of heredity you have studied thus far, it is common for more than two alleles to control a trait in a population.</a:t>
            </a:r>
            <a:endParaRPr lang="en-US" altLang="en-US" sz="3200" i="1">
              <a:latin typeface="Times" charset="0"/>
            </a:endParaRPr>
          </a:p>
        </p:txBody>
      </p:sp>
      <p:sp>
        <p:nvSpPr>
          <p:cNvPr id="910349" name="Rectangle 13"/>
          <p:cNvSpPr>
            <a:spLocks noChangeArrowheads="1"/>
          </p:cNvSpPr>
          <p:nvPr/>
        </p:nvSpPr>
        <p:spPr bwMode="auto">
          <a:xfrm>
            <a:off x="2057400" y="3641725"/>
            <a:ext cx="7924800" cy="1077218"/>
          </a:xfrm>
          <a:prstGeom prst="rect">
            <a:avLst/>
          </a:prstGeom>
          <a:noFill/>
          <a:ln w="9525">
            <a:noFill/>
            <a:miter lim="800000"/>
            <a:headEnd/>
            <a:tailEnd/>
          </a:ln>
          <a:effectLst/>
        </p:spPr>
        <p:txBody>
          <a:bodyPr>
            <a:spAutoFit/>
          </a:bodyPr>
          <a:lstStyle/>
          <a:p>
            <a:pPr marL="342900" indent="-342900">
              <a:buClr>
                <a:schemeClr val="tx1"/>
              </a:buClr>
              <a:buFontTx/>
              <a:buChar char="•"/>
            </a:pPr>
            <a:r>
              <a:rPr lang="en-US" altLang="en-US" sz="3200">
                <a:latin typeface="Times" charset="0"/>
              </a:rPr>
              <a:t>Traits controlled by more than two alleles have </a:t>
            </a:r>
            <a:r>
              <a:rPr lang="en-US" altLang="en-US" sz="3200">
                <a:solidFill>
                  <a:srgbClr val="FF0066"/>
                </a:solidFill>
                <a:latin typeface="Times" charset="0"/>
              </a:rPr>
              <a:t>multiple alleles</a:t>
            </a:r>
            <a:r>
              <a:rPr lang="en-US" altLang="en-US" sz="3200">
                <a:latin typeface="Times" charset="0"/>
              </a:rPr>
              <a:t>.</a:t>
            </a:r>
            <a:endParaRPr lang="en-US" altLang="en-US" sz="3200" i="1">
              <a:latin typeface="Times" charset="0"/>
            </a:endParaRPr>
          </a:p>
        </p:txBody>
      </p:sp>
      <p:pic>
        <p:nvPicPr>
          <p:cNvPr id="910350" name="Picture 14"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910351" name="Picture 15" descr="Sec"/>
          <p:cNvPicPr>
            <a:picLocks noChangeAspect="1" noChangeArrowheads="1"/>
          </p:cNvPicPr>
          <p:nvPr/>
        </p:nvPicPr>
        <p:blipFill>
          <a:blip r:embed="rId11" cstate="print"/>
          <a:srcRect/>
          <a:stretch>
            <a:fillRect/>
          </a:stretch>
        </p:blipFill>
        <p:spPr bwMode="auto">
          <a:xfrm>
            <a:off x="3492500" y="0"/>
            <a:ext cx="6794500" cy="482600"/>
          </a:xfrm>
          <a:prstGeom prst="rect">
            <a:avLst/>
          </a:prstGeom>
          <a:noFill/>
        </p:spPr>
      </p:pic>
      <p:pic>
        <p:nvPicPr>
          <p:cNvPr id="910353" name="Picture 17" descr="audio image blue">
            <a:hlinkClick r:id="" action="ppaction://noaction">
              <a:snd r:embed="rId12" name="12-multiple alleles.WAV"/>
            </a:hlinkClick>
          </p:cNvPr>
          <p:cNvPicPr>
            <a:picLocks noChangeAspect="1" noChangeArrowheads="1"/>
          </p:cNvPicPr>
          <p:nvPr/>
        </p:nvPicPr>
        <p:blipFill>
          <a:blip r:embed="rId13" cstate="print"/>
          <a:srcRect/>
          <a:stretch>
            <a:fillRect/>
          </a:stretch>
        </p:blipFill>
        <p:spPr bwMode="auto">
          <a:xfrm>
            <a:off x="5995988" y="4179888"/>
            <a:ext cx="354012" cy="354012"/>
          </a:xfrm>
          <a:prstGeom prst="rect">
            <a:avLst/>
          </a:prstGeom>
          <a:noFill/>
        </p:spPr>
      </p:pic>
    </p:spTree>
    <p:extLst>
      <p:ext uri="{BB962C8B-B14F-4D97-AF65-F5344CB8AC3E}">
        <p14:creationId xmlns:p14="http://schemas.microsoft.com/office/powerpoint/2010/main" val="177411659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10348"/>
                                        </p:tgtEl>
                                        <p:attrNameLst>
                                          <p:attrName>style.visibility</p:attrName>
                                        </p:attrNameLst>
                                      </p:cBhvr>
                                      <p:to>
                                        <p:strVal val="visible"/>
                                      </p:to>
                                    </p:set>
                                    <p:animEffect transition="in" filter="box(out)">
                                      <p:cBhvr>
                                        <p:cTn id="7" dur="500"/>
                                        <p:tgtEl>
                                          <p:spTgt spid="9103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10349"/>
                                        </p:tgtEl>
                                        <p:attrNameLst>
                                          <p:attrName>style.visibility</p:attrName>
                                        </p:attrNameLst>
                                      </p:cBhvr>
                                      <p:to>
                                        <p:strVal val="visible"/>
                                      </p:to>
                                    </p:set>
                                    <p:animEffect transition="in" filter="box(out)">
                                      <p:cBhvr>
                                        <p:cTn id="12" dur="500"/>
                                        <p:tgtEl>
                                          <p:spTgt spid="9103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10353"/>
                                        </p:tgtEl>
                                        <p:attrNameLst>
                                          <p:attrName>style.visibility</p:attrName>
                                        </p:attrNameLst>
                                      </p:cBhvr>
                                      <p:to>
                                        <p:strVal val="visible"/>
                                      </p:to>
                                    </p:set>
                                    <p:animEffect transition="in" filter="box(out)">
                                      <p:cBhvr>
                                        <p:cTn id="17" dur="500"/>
                                        <p:tgtEl>
                                          <p:spTgt spid="91035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10340"/>
                                        </p:tgtEl>
                                        <p:attrNameLst>
                                          <p:attrName>style.visibility</p:attrName>
                                        </p:attrNameLst>
                                      </p:cBhvr>
                                      <p:to>
                                        <p:strVal val="visible"/>
                                      </p:to>
                                    </p:set>
                                    <p:animEffect transition="in" filter="box(out)">
                                      <p:cBhvr>
                                        <p:cTn id="21" dur="500"/>
                                        <p:tgtEl>
                                          <p:spTgt spid="910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48" grpId="0" autoUpdateAnimBg="0"/>
      <p:bldP spid="91034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2867" name="Rectangle 3"/>
          <p:cNvSpPr>
            <a:spLocks noChangeArrowheads="1"/>
          </p:cNvSpPr>
          <p:nvPr/>
        </p:nvSpPr>
        <p:spPr bwMode="auto">
          <a:xfrm>
            <a:off x="1981200" y="1600201"/>
            <a:ext cx="8077200" cy="2554545"/>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Determining blood type is necessary before a person can receive a blood transfusion because the red blood cells of incompatible blood types could clump together, causing death.</a:t>
            </a:r>
          </a:p>
        </p:txBody>
      </p:sp>
      <p:sp>
        <p:nvSpPr>
          <p:cNvPr id="932868" name="Rectangle 4"/>
          <p:cNvSpPr>
            <a:spLocks noChangeArrowheads="1"/>
          </p:cNvSpPr>
          <p:nvPr/>
        </p:nvSpPr>
        <p:spPr bwMode="auto">
          <a:xfrm>
            <a:off x="1981200" y="9144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The importance of blood typing</a:t>
            </a:r>
            <a:endParaRPr lang="en-US" altLang="en-US" sz="4000" b="1">
              <a:solidFill>
                <a:srgbClr val="FFFF00"/>
              </a:solidFill>
              <a:latin typeface="Times" charset="0"/>
            </a:endParaRPr>
          </a:p>
        </p:txBody>
      </p:sp>
      <p:pic>
        <p:nvPicPr>
          <p:cNvPr id="932869"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32870"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2871"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32872"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32873"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32874"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32875"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32877" name="Picture 13"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32878" name="Picture 14"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spTree>
    <p:extLst>
      <p:ext uri="{BB962C8B-B14F-4D97-AF65-F5344CB8AC3E}">
        <p14:creationId xmlns:p14="http://schemas.microsoft.com/office/powerpoint/2010/main" val="7233728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32867"/>
                                        </p:tgtEl>
                                        <p:attrNameLst>
                                          <p:attrName>style.visibility</p:attrName>
                                        </p:attrNameLst>
                                      </p:cBhvr>
                                      <p:to>
                                        <p:strVal val="visible"/>
                                      </p:to>
                                    </p:set>
                                    <p:animEffect transition="in" filter="box(out)">
                                      <p:cBhvr>
                                        <p:cTn id="7" dur="500"/>
                                        <p:tgtEl>
                                          <p:spTgt spid="932867"/>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32869"/>
                                        </p:tgtEl>
                                        <p:attrNameLst>
                                          <p:attrName>style.visibility</p:attrName>
                                        </p:attrNameLst>
                                      </p:cBhvr>
                                      <p:to>
                                        <p:strVal val="visible"/>
                                      </p:to>
                                    </p:set>
                                    <p:animEffect transition="in" filter="box(out)">
                                      <p:cBhvr>
                                        <p:cTn id="11" dur="500"/>
                                        <p:tgtEl>
                                          <p:spTgt spid="93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274639"/>
            <a:ext cx="8229600" cy="490537"/>
          </a:xfrm>
        </p:spPr>
        <p:txBody>
          <a:bodyPr/>
          <a:lstStyle/>
          <a:p>
            <a:pPr eaLnBrk="1" hangingPunct="1"/>
            <a:r>
              <a:rPr lang="en-US" sz="2400"/>
              <a:t>Patau’s Syndrome</a:t>
            </a:r>
          </a:p>
        </p:txBody>
      </p:sp>
      <p:sp>
        <p:nvSpPr>
          <p:cNvPr id="12291" name="Rectangle 3"/>
          <p:cNvSpPr>
            <a:spLocks noGrp="1" noChangeArrowheads="1"/>
          </p:cNvSpPr>
          <p:nvPr>
            <p:ph type="body" idx="1"/>
          </p:nvPr>
        </p:nvSpPr>
        <p:spPr>
          <a:xfrm>
            <a:off x="1981200" y="836613"/>
            <a:ext cx="8229600" cy="5289550"/>
          </a:xfrm>
        </p:spPr>
        <p:txBody>
          <a:bodyPr/>
          <a:lstStyle/>
          <a:p>
            <a:pPr eaLnBrk="1" hangingPunct="1"/>
            <a:r>
              <a:rPr lang="en-US" sz="1800"/>
              <a:t>also known as </a:t>
            </a:r>
            <a:r>
              <a:rPr lang="en-US" sz="1800" b="1"/>
              <a:t>trisomy 13</a:t>
            </a:r>
            <a:r>
              <a:rPr lang="en-US" sz="1800"/>
              <a:t>, a syndrome in which a patient has an additional chromosome 13 due to a nondisjunction of chromosomes during meiosis. </a:t>
            </a:r>
          </a:p>
          <a:p>
            <a:pPr eaLnBrk="1" hangingPunct="1"/>
            <a:r>
              <a:rPr lang="en-US" sz="1800"/>
              <a:t>Affects 1 in 25,000 live births; risk increases with age of female pregnancy</a:t>
            </a:r>
          </a:p>
          <a:p>
            <a:pPr eaLnBrk="1" hangingPunct="1"/>
            <a:r>
              <a:rPr lang="en-US" sz="1800"/>
              <a:t>Causes heart and kidney defects, mental and motor challenged, extra digits, low set ears, structural eye defects, abnormal genetalia</a:t>
            </a:r>
          </a:p>
          <a:p>
            <a:pPr eaLnBrk="1" hangingPunct="1"/>
            <a:endParaRPr lang="en-US" sz="1800"/>
          </a:p>
        </p:txBody>
      </p:sp>
      <p:pic>
        <p:nvPicPr>
          <p:cNvPr id="12292" name="Picture 4"/>
          <p:cNvPicPr>
            <a:picLocks noChangeAspect="1" noChangeArrowheads="1"/>
          </p:cNvPicPr>
          <p:nvPr/>
        </p:nvPicPr>
        <p:blipFill>
          <a:blip r:embed="rId2" cstate="print"/>
          <a:srcRect/>
          <a:stretch>
            <a:fillRect/>
          </a:stretch>
        </p:blipFill>
        <p:spPr bwMode="auto">
          <a:xfrm>
            <a:off x="4943476" y="2420939"/>
            <a:ext cx="1787525" cy="2465387"/>
          </a:xfrm>
          <a:prstGeom prst="rect">
            <a:avLst/>
          </a:prstGeom>
          <a:noFill/>
          <a:ln w="9525">
            <a:noFill/>
            <a:miter lim="800000"/>
            <a:headEnd/>
            <a:tailEnd/>
          </a:ln>
        </p:spPr>
      </p:pic>
      <p:pic>
        <p:nvPicPr>
          <p:cNvPr id="12293" name="Picture 5"/>
          <p:cNvPicPr>
            <a:picLocks noChangeAspect="1" noChangeArrowheads="1"/>
          </p:cNvPicPr>
          <p:nvPr/>
        </p:nvPicPr>
        <p:blipFill>
          <a:blip r:embed="rId3" cstate="print"/>
          <a:srcRect/>
          <a:stretch>
            <a:fillRect/>
          </a:stretch>
        </p:blipFill>
        <p:spPr bwMode="auto">
          <a:xfrm>
            <a:off x="1919288" y="2565401"/>
            <a:ext cx="2730500" cy="1978025"/>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7175501" y="2420939"/>
            <a:ext cx="3128963" cy="4181475"/>
          </a:xfrm>
          <a:prstGeom prst="rect">
            <a:avLst/>
          </a:prstGeom>
          <a:noFill/>
          <a:ln w="9525">
            <a:noFill/>
            <a:miter lim="800000"/>
            <a:headEnd/>
            <a:tailEnd/>
          </a:ln>
        </p:spPr>
      </p:pic>
    </p:spTree>
    <p:extLst>
      <p:ext uri="{BB962C8B-B14F-4D97-AF65-F5344CB8AC3E}">
        <p14:creationId xmlns:p14="http://schemas.microsoft.com/office/powerpoint/2010/main" val="33888036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3891" name="Rectangle 3"/>
          <p:cNvSpPr>
            <a:spLocks noChangeArrowheads="1"/>
          </p:cNvSpPr>
          <p:nvPr/>
        </p:nvSpPr>
        <p:spPr bwMode="auto">
          <a:xfrm>
            <a:off x="1981200" y="1447800"/>
            <a:ext cx="8686800" cy="1569660"/>
          </a:xfrm>
          <a:prstGeom prst="rect">
            <a:avLst/>
          </a:prstGeom>
          <a:noFill/>
          <a:ln w="9525">
            <a:noFill/>
            <a:miter lim="800000"/>
            <a:headEnd/>
            <a:tailEnd/>
          </a:ln>
          <a:effectLst/>
        </p:spPr>
        <p:txBody>
          <a:bodyPr wrap="square">
            <a:spAutoFit/>
          </a:bodyPr>
          <a:lstStyle/>
          <a:p>
            <a:pPr marL="342900" indent="-342900">
              <a:buFontTx/>
              <a:buChar char="•"/>
            </a:pPr>
            <a:r>
              <a:rPr lang="en-US" altLang="en-US" sz="3200" dirty="0">
                <a:latin typeface="Times" charset="0"/>
              </a:rPr>
              <a:t>The gene for blood type, gene </a:t>
            </a:r>
            <a:r>
              <a:rPr lang="en-US" altLang="en-US" sz="3200" i="1" dirty="0"/>
              <a:t>l, </a:t>
            </a:r>
            <a:r>
              <a:rPr lang="en-US" altLang="en-US" sz="3200" dirty="0">
                <a:latin typeface="Times" charset="0"/>
              </a:rPr>
              <a:t>codes for a molecule that attaches to a </a:t>
            </a:r>
            <a:r>
              <a:rPr lang="en-US" altLang="en-US" sz="3200" b="1" dirty="0">
                <a:latin typeface="Times" charset="0"/>
              </a:rPr>
              <a:t>membrane protein </a:t>
            </a:r>
            <a:r>
              <a:rPr lang="en-US" altLang="en-US" sz="3200" dirty="0">
                <a:latin typeface="Times" charset="0"/>
              </a:rPr>
              <a:t>found on the</a:t>
            </a:r>
            <a:r>
              <a:rPr lang="en-US" altLang="en-US" sz="3200" dirty="0"/>
              <a:t> </a:t>
            </a:r>
            <a:r>
              <a:rPr lang="en-US" altLang="en-US" sz="3200" dirty="0">
                <a:latin typeface="Times" charset="0"/>
              </a:rPr>
              <a:t>surface of red blood cells.</a:t>
            </a:r>
          </a:p>
        </p:txBody>
      </p:sp>
      <p:sp>
        <p:nvSpPr>
          <p:cNvPr id="933892" name="Rectangle 4"/>
          <p:cNvSpPr>
            <a:spLocks noChangeArrowheads="1"/>
          </p:cNvSpPr>
          <p:nvPr/>
        </p:nvSpPr>
        <p:spPr bwMode="auto">
          <a:xfrm>
            <a:off x="1981200" y="8382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The ABO Blood Group</a:t>
            </a:r>
            <a:endParaRPr lang="en-US" altLang="en-US" sz="4000" b="1">
              <a:solidFill>
                <a:srgbClr val="FFFF00"/>
              </a:solidFill>
              <a:latin typeface="Times" charset="0"/>
            </a:endParaRPr>
          </a:p>
        </p:txBody>
      </p:sp>
      <p:pic>
        <p:nvPicPr>
          <p:cNvPr id="933893"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33894"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3895"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33896"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33897"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3389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33899"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33900" name="Picture 12"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33901" name="Picture 13"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sp>
        <p:nvSpPr>
          <p:cNvPr id="933902" name="Rectangle 14"/>
          <p:cNvSpPr>
            <a:spLocks noChangeArrowheads="1"/>
          </p:cNvSpPr>
          <p:nvPr/>
        </p:nvSpPr>
        <p:spPr bwMode="auto">
          <a:xfrm>
            <a:off x="1981200" y="2971800"/>
            <a:ext cx="80772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 </a:t>
            </a:r>
            <a:r>
              <a:rPr lang="en-US" altLang="en-US" sz="3200" i="1"/>
              <a:t>l</a:t>
            </a:r>
            <a:r>
              <a:rPr lang="en-US" altLang="en-US" sz="3200" i="1" baseline="30000"/>
              <a:t>A </a:t>
            </a:r>
            <a:r>
              <a:rPr lang="en-US" altLang="en-US" sz="3200">
                <a:latin typeface="Times" charset="0"/>
              </a:rPr>
              <a:t>and </a:t>
            </a:r>
            <a:r>
              <a:rPr lang="en-US" altLang="en-US" sz="3200" i="1"/>
              <a:t>l</a:t>
            </a:r>
            <a:r>
              <a:rPr lang="en-US" altLang="en-US" sz="3200" i="1" baseline="30000"/>
              <a:t>B</a:t>
            </a:r>
            <a:r>
              <a:rPr lang="en-US" altLang="en-US" sz="3200" i="1"/>
              <a:t> </a:t>
            </a:r>
            <a:r>
              <a:rPr lang="en-US" altLang="en-US" sz="3200">
                <a:latin typeface="Times" charset="0"/>
              </a:rPr>
              <a:t>alleles each code for a different molecule.</a:t>
            </a:r>
            <a:endParaRPr lang="en-US" altLang="en-US" sz="3200" i="1"/>
          </a:p>
        </p:txBody>
      </p:sp>
      <p:sp>
        <p:nvSpPr>
          <p:cNvPr id="933903" name="Rectangle 15"/>
          <p:cNvSpPr>
            <a:spLocks noChangeArrowheads="1"/>
          </p:cNvSpPr>
          <p:nvPr/>
        </p:nvSpPr>
        <p:spPr bwMode="auto">
          <a:xfrm>
            <a:off x="1981200" y="4038601"/>
            <a:ext cx="8229600" cy="206210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Your immune system recognizes the red blood cells as belonging to you.  If cells with a different surface molecule enter your body, your immune system will attack them.</a:t>
            </a:r>
            <a:endParaRPr lang="en-US" altLang="en-US" sz="3200" i="1"/>
          </a:p>
        </p:txBody>
      </p:sp>
    </p:spTree>
    <p:extLst>
      <p:ext uri="{BB962C8B-B14F-4D97-AF65-F5344CB8AC3E}">
        <p14:creationId xmlns:p14="http://schemas.microsoft.com/office/powerpoint/2010/main" val="197922157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33891"/>
                                        </p:tgtEl>
                                        <p:attrNameLst>
                                          <p:attrName>style.visibility</p:attrName>
                                        </p:attrNameLst>
                                      </p:cBhvr>
                                      <p:to>
                                        <p:strVal val="visible"/>
                                      </p:to>
                                    </p:set>
                                    <p:animEffect transition="in" filter="box(out)">
                                      <p:cBhvr>
                                        <p:cTn id="7" dur="500"/>
                                        <p:tgtEl>
                                          <p:spTgt spid="93389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3902"/>
                                        </p:tgtEl>
                                        <p:attrNameLst>
                                          <p:attrName>style.visibility</p:attrName>
                                        </p:attrNameLst>
                                      </p:cBhvr>
                                      <p:to>
                                        <p:strVal val="visible"/>
                                      </p:to>
                                    </p:set>
                                    <p:animEffect transition="in" filter="box(out)">
                                      <p:cBhvr>
                                        <p:cTn id="12" dur="500"/>
                                        <p:tgtEl>
                                          <p:spTgt spid="93390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33903"/>
                                        </p:tgtEl>
                                        <p:attrNameLst>
                                          <p:attrName>style.visibility</p:attrName>
                                        </p:attrNameLst>
                                      </p:cBhvr>
                                      <p:to>
                                        <p:strVal val="visible"/>
                                      </p:to>
                                    </p:set>
                                    <p:animEffect transition="in" filter="box(out)">
                                      <p:cBhvr>
                                        <p:cTn id="17" dur="500"/>
                                        <p:tgtEl>
                                          <p:spTgt spid="93390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33893"/>
                                        </p:tgtEl>
                                        <p:attrNameLst>
                                          <p:attrName>style.visibility</p:attrName>
                                        </p:attrNameLst>
                                      </p:cBhvr>
                                      <p:to>
                                        <p:strVal val="visible"/>
                                      </p:to>
                                    </p:set>
                                    <p:animEffect transition="in" filter="box(out)">
                                      <p:cBhvr>
                                        <p:cTn id="21" dur="500"/>
                                        <p:tgtEl>
                                          <p:spTgt spid="93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autoUpdateAnimBg="0"/>
      <p:bldP spid="933902" grpId="0" autoUpdateAnimBg="0"/>
      <p:bldP spid="933903"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4915" name="Rectangle 3"/>
          <p:cNvSpPr>
            <a:spLocks noChangeArrowheads="1"/>
          </p:cNvSpPr>
          <p:nvPr/>
        </p:nvSpPr>
        <p:spPr bwMode="auto">
          <a:xfrm>
            <a:off x="1981200" y="1447800"/>
            <a:ext cx="4114800" cy="353943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 </a:t>
            </a:r>
            <a:r>
              <a:rPr lang="en-US" altLang="en-US" sz="3200" i="1"/>
              <a:t>l</a:t>
            </a:r>
            <a:r>
              <a:rPr lang="en-US" altLang="en-US" sz="3200" i="1" baseline="30000"/>
              <a:t>A </a:t>
            </a:r>
            <a:r>
              <a:rPr lang="en-US" altLang="en-US" sz="3200">
                <a:latin typeface="Times" charset="0"/>
              </a:rPr>
              <a:t>allele is dominant to </a:t>
            </a:r>
            <a:r>
              <a:rPr lang="en-US" altLang="en-US" sz="3200" i="1">
                <a:latin typeface="Times" charset="0"/>
              </a:rPr>
              <a:t>i</a:t>
            </a:r>
            <a:r>
              <a:rPr lang="en-US" altLang="en-US" sz="3200">
                <a:latin typeface="Times" charset="0"/>
              </a:rPr>
              <a:t>, so inheriting either the </a:t>
            </a:r>
            <a:r>
              <a:rPr lang="en-US" altLang="en-US" sz="3200" i="1"/>
              <a:t>l</a:t>
            </a:r>
            <a:r>
              <a:rPr lang="en-US" altLang="en-US" sz="3200" i="1" baseline="30000"/>
              <a:t>A</a:t>
            </a:r>
            <a:r>
              <a:rPr lang="en-US" altLang="en-US" sz="3200" i="1">
                <a:latin typeface="Times" charset="0"/>
              </a:rPr>
              <a:t>i</a:t>
            </a:r>
            <a:r>
              <a:rPr lang="en-US" altLang="en-US" sz="3200">
                <a:latin typeface="Times" charset="0"/>
              </a:rPr>
              <a:t> alleles or the </a:t>
            </a:r>
            <a:r>
              <a:rPr lang="en-US" altLang="en-US" sz="3200" i="1"/>
              <a:t>l</a:t>
            </a:r>
            <a:r>
              <a:rPr lang="en-US" altLang="en-US" sz="3200" i="1" baseline="30000"/>
              <a:t>A </a:t>
            </a:r>
            <a:r>
              <a:rPr lang="en-US" altLang="en-US" sz="3200" i="1"/>
              <a:t>l</a:t>
            </a:r>
            <a:r>
              <a:rPr lang="en-US" altLang="en-US" sz="3200" i="1" baseline="30000"/>
              <a:t>A</a:t>
            </a:r>
            <a:r>
              <a:rPr lang="en-US" altLang="en-US" sz="3200">
                <a:latin typeface="Times" charset="0"/>
              </a:rPr>
              <a:t> alleles from both parents will give you type A blood.</a:t>
            </a:r>
          </a:p>
        </p:txBody>
      </p:sp>
      <p:sp>
        <p:nvSpPr>
          <p:cNvPr id="934916" name="Rectangle 4"/>
          <p:cNvSpPr>
            <a:spLocks noChangeArrowheads="1"/>
          </p:cNvSpPr>
          <p:nvPr/>
        </p:nvSpPr>
        <p:spPr bwMode="auto">
          <a:xfrm>
            <a:off x="1981200" y="8382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Phenotype A</a:t>
            </a:r>
            <a:endParaRPr lang="en-US" altLang="en-US" sz="4000" b="1">
              <a:solidFill>
                <a:srgbClr val="FFFF00"/>
              </a:solidFill>
              <a:latin typeface="Times" charset="0"/>
            </a:endParaRPr>
          </a:p>
        </p:txBody>
      </p:sp>
      <p:pic>
        <p:nvPicPr>
          <p:cNvPr id="93491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3491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491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3492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3492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3492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34923"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34924" name="Picture 12"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34925" name="Picture 13"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sp>
        <p:nvSpPr>
          <p:cNvPr id="934926" name="Rectangle 14"/>
          <p:cNvSpPr>
            <a:spLocks noChangeArrowheads="1"/>
          </p:cNvSpPr>
          <p:nvPr/>
        </p:nvSpPr>
        <p:spPr bwMode="auto">
          <a:xfrm>
            <a:off x="1981200" y="4746625"/>
            <a:ext cx="38100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Surface molecule </a:t>
            </a:r>
            <a:r>
              <a:rPr lang="en-US" altLang="en-US" sz="3200" i="1">
                <a:latin typeface="Times" charset="0"/>
              </a:rPr>
              <a:t>A </a:t>
            </a:r>
            <a:r>
              <a:rPr lang="en-US" altLang="en-US" sz="3200">
                <a:latin typeface="Times" charset="0"/>
              </a:rPr>
              <a:t>is produced.</a:t>
            </a:r>
            <a:endParaRPr lang="en-US" altLang="en-US" sz="3200" i="1"/>
          </a:p>
        </p:txBody>
      </p:sp>
      <p:pic>
        <p:nvPicPr>
          <p:cNvPr id="934929" name="Picture 17" descr="Fig"/>
          <p:cNvPicPr>
            <a:picLocks noChangeAspect="1" noChangeArrowheads="1"/>
          </p:cNvPicPr>
          <p:nvPr/>
        </p:nvPicPr>
        <p:blipFill>
          <a:blip r:embed="rId13" cstate="print"/>
          <a:srcRect/>
          <a:stretch>
            <a:fillRect/>
          </a:stretch>
        </p:blipFill>
        <p:spPr bwMode="auto">
          <a:xfrm>
            <a:off x="6477000" y="1587500"/>
            <a:ext cx="3619500" cy="3517900"/>
          </a:xfrm>
          <a:prstGeom prst="rect">
            <a:avLst/>
          </a:prstGeom>
          <a:noFill/>
        </p:spPr>
      </p:pic>
      <p:sp>
        <p:nvSpPr>
          <p:cNvPr id="934930" name="Text Box 18"/>
          <p:cNvSpPr txBox="1">
            <a:spLocks noChangeArrowheads="1"/>
          </p:cNvSpPr>
          <p:nvPr/>
        </p:nvSpPr>
        <p:spPr bwMode="auto">
          <a:xfrm>
            <a:off x="7937500" y="1144588"/>
            <a:ext cx="2204706" cy="400110"/>
          </a:xfrm>
          <a:prstGeom prst="rect">
            <a:avLst/>
          </a:prstGeom>
          <a:noFill/>
          <a:ln w="9525">
            <a:noFill/>
            <a:miter lim="800000"/>
            <a:headEnd/>
            <a:tailEnd/>
          </a:ln>
          <a:effectLst/>
        </p:spPr>
        <p:txBody>
          <a:bodyPr wrap="none">
            <a:spAutoFit/>
          </a:bodyPr>
          <a:lstStyle/>
          <a:p>
            <a:r>
              <a:rPr lang="en-US" altLang="en-US" sz="2000">
                <a:latin typeface="Times" charset="0"/>
              </a:rPr>
              <a:t>Surface molecule A</a:t>
            </a:r>
          </a:p>
        </p:txBody>
      </p:sp>
      <p:sp>
        <p:nvSpPr>
          <p:cNvPr id="934931" name="Line 19"/>
          <p:cNvSpPr>
            <a:spLocks noChangeShapeType="1"/>
          </p:cNvSpPr>
          <p:nvPr/>
        </p:nvSpPr>
        <p:spPr bwMode="auto">
          <a:xfrm flipH="1">
            <a:off x="7772400" y="1320800"/>
            <a:ext cx="228600" cy="381000"/>
          </a:xfrm>
          <a:prstGeom prst="line">
            <a:avLst/>
          </a:prstGeom>
          <a:noFill/>
          <a:ln w="28575">
            <a:solidFill>
              <a:schemeClr val="tx1"/>
            </a:solidFill>
            <a:round/>
            <a:headEnd/>
            <a:tailEnd/>
          </a:ln>
          <a:effectLst/>
        </p:spPr>
        <p:txBody>
          <a:bodyPr anchor="ctr">
            <a:spAutoFit/>
          </a:bodyPr>
          <a:lstStyle/>
          <a:p>
            <a:endParaRPr lang="en-US"/>
          </a:p>
        </p:txBody>
      </p:sp>
    </p:spTree>
    <p:extLst>
      <p:ext uri="{BB962C8B-B14F-4D97-AF65-F5344CB8AC3E}">
        <p14:creationId xmlns:p14="http://schemas.microsoft.com/office/powerpoint/2010/main" val="298346308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4926"/>
                                        </p:tgtEl>
                                        <p:attrNameLst>
                                          <p:attrName>style.visibility</p:attrName>
                                        </p:attrNameLst>
                                      </p:cBhvr>
                                      <p:to>
                                        <p:strVal val="visible"/>
                                      </p:to>
                                    </p:set>
                                    <p:animEffect transition="in" filter="box(out)">
                                      <p:cBhvr>
                                        <p:cTn id="7" dur="500"/>
                                        <p:tgtEl>
                                          <p:spTgt spid="93492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34917"/>
                                        </p:tgtEl>
                                        <p:attrNameLst>
                                          <p:attrName>style.visibility</p:attrName>
                                        </p:attrNameLst>
                                      </p:cBhvr>
                                      <p:to>
                                        <p:strVal val="visible"/>
                                      </p:to>
                                    </p:set>
                                    <p:animEffect transition="in" filter="box(out)">
                                      <p:cBhvr>
                                        <p:cTn id="11" dur="5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2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60" name="Picture 24" descr="Fig"/>
          <p:cNvPicPr>
            <a:picLocks noChangeAspect="1" noChangeArrowheads="1"/>
          </p:cNvPicPr>
          <p:nvPr/>
        </p:nvPicPr>
        <p:blipFill>
          <a:blip r:embed="rId2" cstate="print"/>
          <a:srcRect/>
          <a:stretch>
            <a:fillRect/>
          </a:stretch>
        </p:blipFill>
        <p:spPr bwMode="auto">
          <a:xfrm>
            <a:off x="6400800" y="1790700"/>
            <a:ext cx="3683000" cy="3340100"/>
          </a:xfrm>
          <a:prstGeom prst="rect">
            <a:avLst/>
          </a:prstGeom>
          <a:noFill/>
        </p:spPr>
      </p:pic>
      <p:sp>
        <p:nvSpPr>
          <p:cNvPr id="935938"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5939" name="Rectangle 3"/>
          <p:cNvSpPr>
            <a:spLocks noChangeArrowheads="1"/>
          </p:cNvSpPr>
          <p:nvPr/>
        </p:nvSpPr>
        <p:spPr bwMode="auto">
          <a:xfrm>
            <a:off x="1981200" y="1295400"/>
            <a:ext cx="38100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 </a:t>
            </a:r>
            <a:r>
              <a:rPr lang="en-US" altLang="en-US" sz="3200" i="1"/>
              <a:t>l</a:t>
            </a:r>
            <a:r>
              <a:rPr lang="en-US" altLang="en-US" sz="3200" i="1" baseline="30000"/>
              <a:t>B</a:t>
            </a:r>
            <a:r>
              <a:rPr lang="en-US" altLang="en-US" sz="3200">
                <a:latin typeface="Times" charset="0"/>
              </a:rPr>
              <a:t> allele is also dominant to </a:t>
            </a:r>
            <a:r>
              <a:rPr lang="en-US" altLang="en-US" sz="3200" i="1">
                <a:latin typeface="Times" charset="0"/>
              </a:rPr>
              <a:t>i</a:t>
            </a:r>
            <a:r>
              <a:rPr lang="en-US" altLang="en-US" sz="3200">
                <a:latin typeface="Times" charset="0"/>
              </a:rPr>
              <a:t>.</a:t>
            </a:r>
          </a:p>
        </p:txBody>
      </p:sp>
      <p:sp>
        <p:nvSpPr>
          <p:cNvPr id="935940" name="Rectangle 4"/>
          <p:cNvSpPr>
            <a:spLocks noChangeArrowheads="1"/>
          </p:cNvSpPr>
          <p:nvPr/>
        </p:nvSpPr>
        <p:spPr bwMode="auto">
          <a:xfrm>
            <a:off x="1981200" y="7620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Phenotype B</a:t>
            </a:r>
            <a:endParaRPr lang="en-US" altLang="en-US" sz="4000" b="1">
              <a:solidFill>
                <a:srgbClr val="FFFF00"/>
              </a:solidFill>
              <a:latin typeface="Times" charset="0"/>
            </a:endParaRPr>
          </a:p>
        </p:txBody>
      </p:sp>
      <p:pic>
        <p:nvPicPr>
          <p:cNvPr id="935941" name="Picture 5"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35942"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35943" name="Picture 7"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35944" name="Picture 8"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35945" name="Picture 9"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35946" name="Picture 10"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35947" name="Picture 11" descr="Section 3 title"/>
          <p:cNvPicPr>
            <a:picLocks noChangeAspect="1" noChangeArrowheads="1"/>
          </p:cNvPicPr>
          <p:nvPr/>
        </p:nvPicPr>
        <p:blipFill>
          <a:blip r:embed="rId11" cstate="print"/>
          <a:srcRect/>
          <a:stretch>
            <a:fillRect/>
          </a:stretch>
        </p:blipFill>
        <p:spPr bwMode="auto">
          <a:xfrm>
            <a:off x="3352800" y="0"/>
            <a:ext cx="6477000" cy="482600"/>
          </a:xfrm>
          <a:prstGeom prst="rect">
            <a:avLst/>
          </a:prstGeom>
          <a:noFill/>
        </p:spPr>
      </p:pic>
      <p:pic>
        <p:nvPicPr>
          <p:cNvPr id="935948" name="Picture 12" descr="Sec"/>
          <p:cNvPicPr>
            <a:picLocks noChangeAspect="1" noChangeArrowheads="1"/>
          </p:cNvPicPr>
          <p:nvPr/>
        </p:nvPicPr>
        <p:blipFill>
          <a:blip r:embed="rId12" cstate="print"/>
          <a:srcRect/>
          <a:stretch>
            <a:fillRect/>
          </a:stretch>
        </p:blipFill>
        <p:spPr bwMode="auto">
          <a:xfrm>
            <a:off x="1524000" y="0"/>
            <a:ext cx="1828800" cy="762000"/>
          </a:xfrm>
          <a:prstGeom prst="rect">
            <a:avLst/>
          </a:prstGeom>
          <a:noFill/>
        </p:spPr>
      </p:pic>
      <p:pic>
        <p:nvPicPr>
          <p:cNvPr id="935949" name="Picture 13" descr="Sec"/>
          <p:cNvPicPr>
            <a:picLocks noChangeAspect="1" noChangeArrowheads="1"/>
          </p:cNvPicPr>
          <p:nvPr/>
        </p:nvPicPr>
        <p:blipFill>
          <a:blip r:embed="rId13" cstate="print"/>
          <a:srcRect/>
          <a:stretch>
            <a:fillRect/>
          </a:stretch>
        </p:blipFill>
        <p:spPr bwMode="auto">
          <a:xfrm>
            <a:off x="3581400" y="0"/>
            <a:ext cx="6540500" cy="482600"/>
          </a:xfrm>
          <a:prstGeom prst="rect">
            <a:avLst/>
          </a:prstGeom>
          <a:noFill/>
        </p:spPr>
      </p:pic>
      <p:sp>
        <p:nvSpPr>
          <p:cNvPr id="935950" name="Rectangle 14"/>
          <p:cNvSpPr>
            <a:spLocks noChangeArrowheads="1"/>
          </p:cNvSpPr>
          <p:nvPr/>
        </p:nvSpPr>
        <p:spPr bwMode="auto">
          <a:xfrm>
            <a:off x="1981200" y="2286000"/>
            <a:ext cx="4419600" cy="304698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To have type B blood, you must inherit the </a:t>
            </a:r>
            <a:r>
              <a:rPr lang="en-US" altLang="en-US" sz="3200" i="1"/>
              <a:t>l</a:t>
            </a:r>
            <a:r>
              <a:rPr lang="en-US" altLang="en-US" sz="3200" i="1" baseline="30000"/>
              <a:t>B</a:t>
            </a:r>
            <a:r>
              <a:rPr lang="en-US" altLang="en-US" sz="3200">
                <a:latin typeface="Times" charset="0"/>
              </a:rPr>
              <a:t> allele from one parent and either another </a:t>
            </a:r>
            <a:r>
              <a:rPr lang="en-US" altLang="en-US" sz="3200" i="1"/>
              <a:t>l</a:t>
            </a:r>
            <a:r>
              <a:rPr lang="en-US" altLang="en-US" sz="3200" i="1" baseline="30000"/>
              <a:t>B</a:t>
            </a:r>
            <a:r>
              <a:rPr lang="en-US" altLang="en-US" sz="3200">
                <a:latin typeface="Times" charset="0"/>
              </a:rPr>
              <a:t> allele or the </a:t>
            </a:r>
            <a:r>
              <a:rPr lang="en-US" altLang="en-US" sz="3200" i="1">
                <a:latin typeface="Times" charset="0"/>
              </a:rPr>
              <a:t>i</a:t>
            </a:r>
            <a:r>
              <a:rPr lang="en-US" altLang="en-US" sz="3200">
                <a:latin typeface="Times" charset="0"/>
              </a:rPr>
              <a:t> allele from the other.</a:t>
            </a:r>
          </a:p>
        </p:txBody>
      </p:sp>
      <p:sp>
        <p:nvSpPr>
          <p:cNvPr id="935952" name="Rectangle 16"/>
          <p:cNvSpPr>
            <a:spLocks noChangeArrowheads="1"/>
          </p:cNvSpPr>
          <p:nvPr/>
        </p:nvSpPr>
        <p:spPr bwMode="auto">
          <a:xfrm>
            <a:off x="1981200" y="5051425"/>
            <a:ext cx="55626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Surface molecule B is produced.</a:t>
            </a:r>
          </a:p>
        </p:txBody>
      </p:sp>
      <p:sp>
        <p:nvSpPr>
          <p:cNvPr id="935954" name="Text Box 18"/>
          <p:cNvSpPr txBox="1">
            <a:spLocks noChangeArrowheads="1"/>
          </p:cNvSpPr>
          <p:nvPr/>
        </p:nvSpPr>
        <p:spPr bwMode="auto">
          <a:xfrm>
            <a:off x="7900988" y="1143000"/>
            <a:ext cx="2204450" cy="400110"/>
          </a:xfrm>
          <a:prstGeom prst="rect">
            <a:avLst/>
          </a:prstGeom>
          <a:noFill/>
          <a:ln w="9525">
            <a:noFill/>
            <a:miter lim="800000"/>
            <a:headEnd/>
            <a:tailEnd/>
          </a:ln>
          <a:effectLst/>
        </p:spPr>
        <p:txBody>
          <a:bodyPr wrap="none">
            <a:spAutoFit/>
          </a:bodyPr>
          <a:lstStyle/>
          <a:p>
            <a:r>
              <a:rPr lang="en-US" altLang="en-US" sz="2000">
                <a:latin typeface="Times" charset="0"/>
              </a:rPr>
              <a:t>Surface molecule B</a:t>
            </a:r>
          </a:p>
        </p:txBody>
      </p:sp>
      <p:sp>
        <p:nvSpPr>
          <p:cNvPr id="935956" name="Line 20"/>
          <p:cNvSpPr>
            <a:spLocks noChangeShapeType="1"/>
          </p:cNvSpPr>
          <p:nvPr/>
        </p:nvSpPr>
        <p:spPr bwMode="auto">
          <a:xfrm flipH="1">
            <a:off x="7569200" y="1371600"/>
            <a:ext cx="381000" cy="609600"/>
          </a:xfrm>
          <a:prstGeom prst="line">
            <a:avLst/>
          </a:prstGeom>
          <a:noFill/>
          <a:ln w="28575">
            <a:solidFill>
              <a:schemeClr val="tx1"/>
            </a:solidFill>
            <a:round/>
            <a:headEnd/>
            <a:tailEnd/>
          </a:ln>
          <a:effectLst/>
        </p:spPr>
        <p:txBody>
          <a:bodyPr anchor="ctr">
            <a:spAutoFit/>
          </a:bodyPr>
          <a:lstStyle/>
          <a:p>
            <a:endParaRPr lang="en-US"/>
          </a:p>
        </p:txBody>
      </p:sp>
    </p:spTree>
    <p:extLst>
      <p:ext uri="{BB962C8B-B14F-4D97-AF65-F5344CB8AC3E}">
        <p14:creationId xmlns:p14="http://schemas.microsoft.com/office/powerpoint/2010/main" val="181211321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5950"/>
                                        </p:tgtEl>
                                        <p:attrNameLst>
                                          <p:attrName>style.visibility</p:attrName>
                                        </p:attrNameLst>
                                      </p:cBhvr>
                                      <p:to>
                                        <p:strVal val="visible"/>
                                      </p:to>
                                    </p:set>
                                    <p:animEffect transition="in" filter="box(out)">
                                      <p:cBhvr>
                                        <p:cTn id="7" dur="500"/>
                                        <p:tgtEl>
                                          <p:spTgt spid="9359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5952"/>
                                        </p:tgtEl>
                                        <p:attrNameLst>
                                          <p:attrName>style.visibility</p:attrName>
                                        </p:attrNameLst>
                                      </p:cBhvr>
                                      <p:to>
                                        <p:strVal val="visible"/>
                                      </p:to>
                                    </p:set>
                                    <p:animEffect transition="in" filter="box(out)">
                                      <p:cBhvr>
                                        <p:cTn id="12" dur="500"/>
                                        <p:tgtEl>
                                          <p:spTgt spid="935952"/>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35941"/>
                                        </p:tgtEl>
                                        <p:attrNameLst>
                                          <p:attrName>style.visibility</p:attrName>
                                        </p:attrNameLst>
                                      </p:cBhvr>
                                      <p:to>
                                        <p:strVal val="visible"/>
                                      </p:to>
                                    </p:set>
                                    <p:animEffect transition="in" filter="box(out)">
                                      <p:cBhvr>
                                        <p:cTn id="16" dur="500"/>
                                        <p:tgtEl>
                                          <p:spTgt spid="935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50" grpId="0" autoUpdateAnimBg="0"/>
      <p:bldP spid="93595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6963" name="Rectangle 3"/>
          <p:cNvSpPr>
            <a:spLocks noChangeArrowheads="1"/>
          </p:cNvSpPr>
          <p:nvPr/>
        </p:nvSpPr>
        <p:spPr bwMode="auto">
          <a:xfrm>
            <a:off x="1981200" y="1381125"/>
            <a:ext cx="4343400" cy="107721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 </a:t>
            </a:r>
            <a:r>
              <a:rPr lang="en-US" altLang="en-US" sz="3200" i="1"/>
              <a:t>l</a:t>
            </a:r>
            <a:r>
              <a:rPr lang="en-US" altLang="en-US" sz="3200" i="1" baseline="30000"/>
              <a:t>A </a:t>
            </a:r>
            <a:r>
              <a:rPr lang="en-US" altLang="en-US" sz="3200">
                <a:latin typeface="Times" charset="0"/>
              </a:rPr>
              <a:t>and </a:t>
            </a:r>
            <a:r>
              <a:rPr lang="en-US" altLang="en-US" sz="3200" i="1"/>
              <a:t>l</a:t>
            </a:r>
            <a:r>
              <a:rPr lang="en-US" altLang="en-US" sz="3200" i="1" baseline="30000"/>
              <a:t>B</a:t>
            </a:r>
            <a:r>
              <a:rPr lang="en-US" altLang="en-US" sz="3200">
                <a:latin typeface="Times" charset="0"/>
              </a:rPr>
              <a:t> alleles are codominant. </a:t>
            </a:r>
          </a:p>
        </p:txBody>
      </p:sp>
      <p:sp>
        <p:nvSpPr>
          <p:cNvPr id="936964" name="Rectangle 4"/>
          <p:cNvSpPr>
            <a:spLocks noChangeArrowheads="1"/>
          </p:cNvSpPr>
          <p:nvPr/>
        </p:nvSpPr>
        <p:spPr bwMode="auto">
          <a:xfrm>
            <a:off x="1981200" y="762000"/>
            <a:ext cx="4191000" cy="579438"/>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Phenotype AB</a:t>
            </a:r>
            <a:endParaRPr lang="en-US" altLang="en-US" sz="4000" b="1">
              <a:solidFill>
                <a:srgbClr val="FFFF00"/>
              </a:solidFill>
              <a:latin typeface="Times" charset="0"/>
            </a:endParaRPr>
          </a:p>
        </p:txBody>
      </p:sp>
      <p:pic>
        <p:nvPicPr>
          <p:cNvPr id="936965"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36966"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6967"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36968"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36969"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36970"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36971"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36972" name="Picture 12"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36973" name="Picture 13"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sp>
        <p:nvSpPr>
          <p:cNvPr id="936974" name="Rectangle 14"/>
          <p:cNvSpPr>
            <a:spLocks noChangeArrowheads="1"/>
          </p:cNvSpPr>
          <p:nvPr/>
        </p:nvSpPr>
        <p:spPr bwMode="auto">
          <a:xfrm>
            <a:off x="1981200" y="2400301"/>
            <a:ext cx="4724400" cy="4031873"/>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This means that if you inherit the </a:t>
            </a:r>
            <a:r>
              <a:rPr lang="en-US" altLang="en-US" sz="3200" i="1"/>
              <a:t>l</a:t>
            </a:r>
            <a:r>
              <a:rPr lang="en-US" altLang="en-US" sz="3200" i="1" baseline="30000"/>
              <a:t>A</a:t>
            </a:r>
            <a:r>
              <a:rPr lang="en-US" altLang="en-US" sz="3200">
                <a:latin typeface="Times" charset="0"/>
              </a:rPr>
              <a:t> allele from one parent and the </a:t>
            </a:r>
            <a:r>
              <a:rPr lang="en-US" altLang="en-US" sz="3200" i="1"/>
              <a:t>l</a:t>
            </a:r>
            <a:r>
              <a:rPr lang="en-US" altLang="en-US" sz="3200" i="1" baseline="30000"/>
              <a:t>B</a:t>
            </a:r>
            <a:r>
              <a:rPr lang="en-US" altLang="en-US" sz="3200">
                <a:latin typeface="Times" charset="0"/>
              </a:rPr>
              <a:t> allele from the other, your red blood cells will produce both surface molecules and you will have type AB blood.</a:t>
            </a:r>
          </a:p>
        </p:txBody>
      </p:sp>
      <p:pic>
        <p:nvPicPr>
          <p:cNvPr id="936976" name="Picture 16" descr="Fig"/>
          <p:cNvPicPr>
            <a:picLocks noChangeAspect="1" noChangeArrowheads="1"/>
          </p:cNvPicPr>
          <p:nvPr/>
        </p:nvPicPr>
        <p:blipFill>
          <a:blip r:embed="rId13" cstate="print"/>
          <a:srcRect/>
          <a:stretch>
            <a:fillRect/>
          </a:stretch>
        </p:blipFill>
        <p:spPr bwMode="auto">
          <a:xfrm>
            <a:off x="6781800" y="1447801"/>
            <a:ext cx="3352800" cy="3294063"/>
          </a:xfrm>
          <a:prstGeom prst="rect">
            <a:avLst/>
          </a:prstGeom>
          <a:noFill/>
        </p:spPr>
      </p:pic>
      <p:sp>
        <p:nvSpPr>
          <p:cNvPr id="936977" name="Text Box 17"/>
          <p:cNvSpPr txBox="1">
            <a:spLocks noChangeArrowheads="1"/>
          </p:cNvSpPr>
          <p:nvPr/>
        </p:nvSpPr>
        <p:spPr bwMode="auto">
          <a:xfrm>
            <a:off x="8104188" y="914400"/>
            <a:ext cx="2204450" cy="400110"/>
          </a:xfrm>
          <a:prstGeom prst="rect">
            <a:avLst/>
          </a:prstGeom>
          <a:noFill/>
          <a:ln w="9525">
            <a:noFill/>
            <a:miter lim="800000"/>
            <a:headEnd/>
            <a:tailEnd/>
          </a:ln>
          <a:effectLst/>
        </p:spPr>
        <p:txBody>
          <a:bodyPr wrap="none">
            <a:spAutoFit/>
          </a:bodyPr>
          <a:lstStyle/>
          <a:p>
            <a:r>
              <a:rPr lang="en-US" altLang="en-US" sz="2000">
                <a:latin typeface="Times" charset="0"/>
              </a:rPr>
              <a:t>Surface molecule B</a:t>
            </a:r>
          </a:p>
        </p:txBody>
      </p:sp>
      <p:sp>
        <p:nvSpPr>
          <p:cNvPr id="936979" name="Line 19"/>
          <p:cNvSpPr>
            <a:spLocks noChangeShapeType="1"/>
          </p:cNvSpPr>
          <p:nvPr/>
        </p:nvSpPr>
        <p:spPr bwMode="auto">
          <a:xfrm flipH="1">
            <a:off x="8001000" y="1104900"/>
            <a:ext cx="152400" cy="457200"/>
          </a:xfrm>
          <a:prstGeom prst="line">
            <a:avLst/>
          </a:prstGeom>
          <a:noFill/>
          <a:ln w="28575">
            <a:solidFill>
              <a:schemeClr val="tx1"/>
            </a:solidFill>
            <a:round/>
            <a:headEnd/>
            <a:tailEnd/>
          </a:ln>
          <a:effectLst/>
        </p:spPr>
        <p:txBody>
          <a:bodyPr wrap="none" anchor="ctr">
            <a:spAutoFit/>
          </a:bodyPr>
          <a:lstStyle/>
          <a:p>
            <a:endParaRPr lang="en-US"/>
          </a:p>
        </p:txBody>
      </p:sp>
      <p:sp>
        <p:nvSpPr>
          <p:cNvPr id="936980" name="Text Box 20"/>
          <p:cNvSpPr txBox="1">
            <a:spLocks noChangeArrowheads="1"/>
          </p:cNvSpPr>
          <p:nvPr/>
        </p:nvSpPr>
        <p:spPr bwMode="auto">
          <a:xfrm>
            <a:off x="7315200" y="5029200"/>
            <a:ext cx="2204706" cy="400110"/>
          </a:xfrm>
          <a:prstGeom prst="rect">
            <a:avLst/>
          </a:prstGeom>
          <a:noFill/>
          <a:ln w="9525">
            <a:noFill/>
            <a:miter lim="800000"/>
            <a:headEnd/>
            <a:tailEnd/>
          </a:ln>
          <a:effectLst/>
        </p:spPr>
        <p:txBody>
          <a:bodyPr wrap="none">
            <a:spAutoFit/>
          </a:bodyPr>
          <a:lstStyle/>
          <a:p>
            <a:r>
              <a:rPr lang="en-US" altLang="en-US" sz="2000">
                <a:latin typeface="Times" charset="0"/>
              </a:rPr>
              <a:t>Surface molecule A</a:t>
            </a:r>
          </a:p>
        </p:txBody>
      </p:sp>
      <p:sp>
        <p:nvSpPr>
          <p:cNvPr id="936981" name="Line 21"/>
          <p:cNvSpPr>
            <a:spLocks noChangeShapeType="1"/>
          </p:cNvSpPr>
          <p:nvPr/>
        </p:nvSpPr>
        <p:spPr bwMode="auto">
          <a:xfrm flipH="1" flipV="1">
            <a:off x="7543800" y="4267200"/>
            <a:ext cx="762000" cy="762000"/>
          </a:xfrm>
          <a:prstGeom prst="line">
            <a:avLst/>
          </a:prstGeom>
          <a:noFill/>
          <a:ln w="28575">
            <a:solidFill>
              <a:schemeClr val="tx1"/>
            </a:solidFill>
            <a:round/>
            <a:headEnd/>
            <a:tailEnd/>
          </a:ln>
          <a:effectLst/>
        </p:spPr>
        <p:txBody>
          <a:bodyPr wrap="none" anchor="ctr">
            <a:spAutoFit/>
          </a:bodyPr>
          <a:lstStyle/>
          <a:p>
            <a:endParaRPr lang="en-US"/>
          </a:p>
        </p:txBody>
      </p:sp>
    </p:spTree>
    <p:extLst>
      <p:ext uri="{BB962C8B-B14F-4D97-AF65-F5344CB8AC3E}">
        <p14:creationId xmlns:p14="http://schemas.microsoft.com/office/powerpoint/2010/main" val="55876580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6974"/>
                                        </p:tgtEl>
                                        <p:attrNameLst>
                                          <p:attrName>style.visibility</p:attrName>
                                        </p:attrNameLst>
                                      </p:cBhvr>
                                      <p:to>
                                        <p:strVal val="visible"/>
                                      </p:to>
                                    </p:set>
                                    <p:animEffect transition="in" filter="box(out)">
                                      <p:cBhvr>
                                        <p:cTn id="7" dur="500"/>
                                        <p:tgtEl>
                                          <p:spTgt spid="93697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36965"/>
                                        </p:tgtEl>
                                        <p:attrNameLst>
                                          <p:attrName>style.visibility</p:attrName>
                                        </p:attrNameLst>
                                      </p:cBhvr>
                                      <p:to>
                                        <p:strVal val="visible"/>
                                      </p:to>
                                    </p:set>
                                    <p:animEffect transition="in" filter="box(out)">
                                      <p:cBhvr>
                                        <p:cTn id="11" dur="500"/>
                                        <p:tgtEl>
                                          <p:spTgt spid="936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74"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37987" name="Rectangle 3"/>
          <p:cNvSpPr>
            <a:spLocks noChangeArrowheads="1"/>
          </p:cNvSpPr>
          <p:nvPr/>
        </p:nvSpPr>
        <p:spPr bwMode="auto">
          <a:xfrm>
            <a:off x="5715000" y="1565275"/>
            <a:ext cx="4343400" cy="156966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 </a:t>
            </a:r>
            <a:r>
              <a:rPr lang="en-US" altLang="en-US" sz="3200" i="1">
                <a:latin typeface="Times" charset="0"/>
              </a:rPr>
              <a:t>i</a:t>
            </a:r>
            <a:r>
              <a:rPr lang="en-US" altLang="en-US" sz="3200">
                <a:latin typeface="Times" charset="0"/>
              </a:rPr>
              <a:t> allele is recessive and produces no surface molecules.</a:t>
            </a:r>
          </a:p>
        </p:txBody>
      </p:sp>
      <p:sp>
        <p:nvSpPr>
          <p:cNvPr id="937988" name="Rectangle 4"/>
          <p:cNvSpPr>
            <a:spLocks noChangeArrowheads="1"/>
          </p:cNvSpPr>
          <p:nvPr/>
        </p:nvSpPr>
        <p:spPr bwMode="auto">
          <a:xfrm>
            <a:off x="2057400" y="944564"/>
            <a:ext cx="3124200" cy="579437"/>
          </a:xfrm>
          <a:prstGeom prst="rect">
            <a:avLst/>
          </a:prstGeom>
          <a:noFill/>
          <a:ln w="9525">
            <a:noFill/>
            <a:miter lim="800000"/>
            <a:headEnd/>
            <a:tailEnd/>
          </a:ln>
          <a:effectLst/>
        </p:spPr>
        <p:txBody>
          <a:bodyPr anchor="ctr"/>
          <a:lstStyle/>
          <a:p>
            <a:r>
              <a:rPr lang="en-US" altLang="en-US" sz="3600" b="1">
                <a:solidFill>
                  <a:schemeClr val="tx2"/>
                </a:solidFill>
                <a:latin typeface="Times" charset="0"/>
              </a:rPr>
              <a:t>Phenotype O</a:t>
            </a:r>
            <a:endParaRPr lang="en-US" altLang="en-US" sz="4000" b="1">
              <a:solidFill>
                <a:srgbClr val="FFFF00"/>
              </a:solidFill>
              <a:latin typeface="Times" charset="0"/>
            </a:endParaRPr>
          </a:p>
        </p:txBody>
      </p:sp>
      <p:pic>
        <p:nvPicPr>
          <p:cNvPr id="937989"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37990"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37991"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37992"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37993"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37994"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37995"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37996" name="Picture 12"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37997" name="Picture 13"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sp>
        <p:nvSpPr>
          <p:cNvPr id="937998" name="Rectangle 14"/>
          <p:cNvSpPr>
            <a:spLocks noChangeArrowheads="1"/>
          </p:cNvSpPr>
          <p:nvPr/>
        </p:nvSpPr>
        <p:spPr bwMode="auto">
          <a:xfrm>
            <a:off x="5715000" y="3124200"/>
            <a:ext cx="3886200" cy="3046988"/>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charset="0"/>
              </a:rPr>
              <a:t>Therefore, if you are homozygous </a:t>
            </a:r>
            <a:r>
              <a:rPr lang="en-US" altLang="en-US" sz="3200" i="1">
                <a:latin typeface="Times" charset="0"/>
              </a:rPr>
              <a:t>ii</a:t>
            </a:r>
            <a:r>
              <a:rPr lang="en-US" altLang="en-US" sz="3200">
                <a:latin typeface="Times" charset="0"/>
              </a:rPr>
              <a:t>, your blood cells have no surface molecules and you have blood type O.</a:t>
            </a:r>
          </a:p>
        </p:txBody>
      </p:sp>
      <p:pic>
        <p:nvPicPr>
          <p:cNvPr id="938000" name="Picture 16" descr="Fig"/>
          <p:cNvPicPr>
            <a:picLocks noChangeAspect="1" noChangeArrowheads="1"/>
          </p:cNvPicPr>
          <p:nvPr/>
        </p:nvPicPr>
        <p:blipFill>
          <a:blip r:embed="rId13" cstate="print"/>
          <a:srcRect/>
          <a:stretch>
            <a:fillRect/>
          </a:stretch>
        </p:blipFill>
        <p:spPr bwMode="auto">
          <a:xfrm>
            <a:off x="2209800" y="2057400"/>
            <a:ext cx="3086100" cy="3200400"/>
          </a:xfrm>
          <a:prstGeom prst="rect">
            <a:avLst/>
          </a:prstGeom>
          <a:noFill/>
        </p:spPr>
      </p:pic>
    </p:spTree>
    <p:extLst>
      <p:ext uri="{BB962C8B-B14F-4D97-AF65-F5344CB8AC3E}">
        <p14:creationId xmlns:p14="http://schemas.microsoft.com/office/powerpoint/2010/main" val="762588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7998"/>
                                        </p:tgtEl>
                                        <p:attrNameLst>
                                          <p:attrName>style.visibility</p:attrName>
                                        </p:attrNameLst>
                                      </p:cBhvr>
                                      <p:to>
                                        <p:strVal val="visible"/>
                                      </p:to>
                                    </p:set>
                                    <p:animEffect transition="in" filter="box(out)">
                                      <p:cBhvr>
                                        <p:cTn id="7" dur="500"/>
                                        <p:tgtEl>
                                          <p:spTgt spid="9379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38000"/>
                                        </p:tgtEl>
                                        <p:attrNameLst>
                                          <p:attrName>style.visibility</p:attrName>
                                        </p:attrNameLst>
                                      </p:cBhvr>
                                      <p:to>
                                        <p:strVal val="visible"/>
                                      </p:to>
                                    </p:set>
                                    <p:animEffect transition="in" filter="box(out)">
                                      <p:cBhvr>
                                        <p:cTn id="11" dur="500"/>
                                        <p:tgtEl>
                                          <p:spTgt spid="93800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37989"/>
                                        </p:tgtEl>
                                        <p:attrNameLst>
                                          <p:attrName>style.visibility</p:attrName>
                                        </p:attrNameLst>
                                      </p:cBhvr>
                                      <p:to>
                                        <p:strVal val="visible"/>
                                      </p:to>
                                    </p:set>
                                    <p:animEffect transition="in" filter="box(out)">
                                      <p:cBhvr>
                                        <p:cTn id="15" dur="500"/>
                                        <p:tgtEl>
                                          <p:spTgt spid="93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9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706" name="Picture 42" descr="Table"/>
          <p:cNvPicPr>
            <a:picLocks noChangeAspect="1" noChangeArrowheads="1"/>
          </p:cNvPicPr>
          <p:nvPr/>
        </p:nvPicPr>
        <p:blipFill>
          <a:blip r:embed="rId2" cstate="print"/>
          <a:srcRect/>
          <a:stretch>
            <a:fillRect/>
          </a:stretch>
        </p:blipFill>
        <p:spPr bwMode="auto">
          <a:xfrm>
            <a:off x="2057400" y="3276600"/>
            <a:ext cx="5105400" cy="2584450"/>
          </a:xfrm>
          <a:prstGeom prst="rect">
            <a:avLst/>
          </a:prstGeom>
          <a:noFill/>
        </p:spPr>
      </p:pic>
      <p:pic>
        <p:nvPicPr>
          <p:cNvPr id="881667" name="Picture 3"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1668"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1669" name="Picture 5"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1670" name="Picture 6"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881671" name="Picture 7" descr="standardized Test(on green)"/>
          <p:cNvPicPr>
            <a:picLocks noChangeAspect="1" noChangeArrowheads="1"/>
          </p:cNvPicPr>
          <p:nvPr/>
        </p:nvPicPr>
        <p:blipFill>
          <a:blip r:embed="rId8" cstate="print"/>
          <a:srcRect/>
          <a:stretch>
            <a:fillRect/>
          </a:stretch>
        </p:blipFill>
        <p:spPr bwMode="auto">
          <a:xfrm>
            <a:off x="4953001" y="76201"/>
            <a:ext cx="4183063" cy="354013"/>
          </a:xfrm>
          <a:prstGeom prst="rect">
            <a:avLst/>
          </a:prstGeom>
          <a:noFill/>
        </p:spPr>
      </p:pic>
      <p:pic>
        <p:nvPicPr>
          <p:cNvPr id="881672" name="Picture 8" descr="resources">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1673" name="Picture 9" descr="help">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881674" name="Text Box 10"/>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charset="0"/>
              </a:rPr>
              <a:t>To return to the chapter summary click escape or close this document.</a:t>
            </a:r>
          </a:p>
        </p:txBody>
      </p:sp>
      <p:sp>
        <p:nvSpPr>
          <p:cNvPr id="881676" name="Rectangle 12"/>
          <p:cNvSpPr>
            <a:spLocks noChangeArrowheads="1"/>
          </p:cNvSpPr>
          <p:nvPr/>
        </p:nvSpPr>
        <p:spPr bwMode="auto">
          <a:xfrm>
            <a:off x="2057400" y="838200"/>
            <a:ext cx="7924800" cy="579438"/>
          </a:xfrm>
          <a:prstGeom prst="rect">
            <a:avLst/>
          </a:prstGeom>
          <a:noFill/>
          <a:ln w="9525">
            <a:noFill/>
            <a:miter lim="800000"/>
            <a:headEnd/>
            <a:tailEnd/>
          </a:ln>
          <a:effectLst/>
        </p:spPr>
        <p:txBody>
          <a:bodyPr anchor="ctr"/>
          <a:lstStyle/>
          <a:p>
            <a:pPr eaLnBrk="1" hangingPunct="1">
              <a:lnSpc>
                <a:spcPct val="90000"/>
              </a:lnSpc>
              <a:spcBef>
                <a:spcPct val="20000"/>
              </a:spcBef>
              <a:spcAft>
                <a:spcPct val="20000"/>
              </a:spcAft>
            </a:pPr>
            <a:r>
              <a:rPr lang="en-US" sz="3600" b="1">
                <a:solidFill>
                  <a:schemeClr val="hlink"/>
                </a:solidFill>
                <a:latin typeface="Times" charset="0"/>
              </a:rPr>
              <a:t>Question</a:t>
            </a:r>
            <a:r>
              <a:rPr lang="en-US" sz="4000" b="1">
                <a:solidFill>
                  <a:schemeClr val="hlink"/>
                </a:solidFill>
                <a:latin typeface="Times" charset="0"/>
              </a:rPr>
              <a:t> 2</a:t>
            </a:r>
          </a:p>
        </p:txBody>
      </p:sp>
      <p:sp>
        <p:nvSpPr>
          <p:cNvPr id="881677" name="Rectangle 13"/>
          <p:cNvSpPr>
            <a:spLocks noChangeArrowheads="1"/>
          </p:cNvSpPr>
          <p:nvPr/>
        </p:nvSpPr>
        <p:spPr bwMode="auto">
          <a:xfrm>
            <a:off x="1600200" y="1431926"/>
            <a:ext cx="8001000" cy="590931"/>
          </a:xfrm>
          <a:prstGeom prst="rect">
            <a:avLst/>
          </a:prstGeom>
          <a:noFill/>
          <a:ln w="9525">
            <a:noFill/>
            <a:miter lim="800000"/>
            <a:headEnd/>
            <a:tailEnd/>
          </a:ln>
          <a:effectLst/>
        </p:spPr>
        <p:txBody>
          <a:bodyPr>
            <a:spAutoFit/>
          </a:bodyPr>
          <a:lstStyle/>
          <a:p>
            <a:pPr marL="609600" indent="-609600">
              <a:lnSpc>
                <a:spcPct val="90000"/>
              </a:lnSpc>
              <a:spcBef>
                <a:spcPct val="20000"/>
              </a:spcBef>
              <a:spcAft>
                <a:spcPct val="20000"/>
              </a:spcAft>
            </a:pPr>
            <a:r>
              <a:rPr lang="en-US">
                <a:latin typeface="Times" charset="0"/>
              </a:rPr>
              <a:t>	According to the table, if you inherit the </a:t>
            </a:r>
            <a:r>
              <a:rPr lang="en-US" i="1">
                <a:latin typeface="Times" charset="0"/>
              </a:rPr>
              <a:t>I</a:t>
            </a:r>
            <a:r>
              <a:rPr lang="en-US" i="1" baseline="30000">
                <a:latin typeface="Times" charset="0"/>
              </a:rPr>
              <a:t>A </a:t>
            </a:r>
            <a:r>
              <a:rPr lang="en-US">
                <a:latin typeface="Times" charset="0"/>
              </a:rPr>
              <a:t>allele from one parent and the </a:t>
            </a:r>
            <a:r>
              <a:rPr lang="en-US" i="1">
                <a:latin typeface="Times" charset="0"/>
              </a:rPr>
              <a:t>I</a:t>
            </a:r>
            <a:r>
              <a:rPr lang="en-US" i="1" baseline="30000">
                <a:latin typeface="Times" charset="0"/>
              </a:rPr>
              <a:t>B</a:t>
            </a:r>
            <a:r>
              <a:rPr lang="en-US">
                <a:latin typeface="Times" charset="0"/>
              </a:rPr>
              <a:t> allele from the other parent, you will have type _______ blood. </a:t>
            </a:r>
          </a:p>
        </p:txBody>
      </p:sp>
      <p:sp>
        <p:nvSpPr>
          <p:cNvPr id="881707" name="Text Box 43"/>
          <p:cNvSpPr txBox="1">
            <a:spLocks noChangeArrowheads="1"/>
          </p:cNvSpPr>
          <p:nvPr/>
        </p:nvSpPr>
        <p:spPr bwMode="auto">
          <a:xfrm>
            <a:off x="3573464" y="3546476"/>
            <a:ext cx="2192337"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b="1">
                <a:latin typeface="Times" charset="0"/>
              </a:rPr>
              <a:t>Human Blood Types</a:t>
            </a:r>
          </a:p>
        </p:txBody>
      </p:sp>
      <p:sp>
        <p:nvSpPr>
          <p:cNvPr id="881708" name="Text Box 44"/>
          <p:cNvSpPr txBox="1">
            <a:spLocks noChangeArrowheads="1"/>
          </p:cNvSpPr>
          <p:nvPr/>
        </p:nvSpPr>
        <p:spPr bwMode="auto">
          <a:xfrm>
            <a:off x="2400300" y="3940176"/>
            <a:ext cx="11620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Genotypes</a:t>
            </a:r>
          </a:p>
        </p:txBody>
      </p:sp>
      <p:sp>
        <p:nvSpPr>
          <p:cNvPr id="881709" name="Text Box 45"/>
          <p:cNvSpPr txBox="1">
            <a:spLocks noChangeArrowheads="1"/>
          </p:cNvSpPr>
          <p:nvPr/>
        </p:nvSpPr>
        <p:spPr bwMode="auto">
          <a:xfrm>
            <a:off x="3708400" y="3940176"/>
            <a:ext cx="189230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Surface Molecules</a:t>
            </a:r>
          </a:p>
        </p:txBody>
      </p:sp>
      <p:sp>
        <p:nvSpPr>
          <p:cNvPr id="881710" name="Text Box 46"/>
          <p:cNvSpPr txBox="1">
            <a:spLocks noChangeArrowheads="1"/>
          </p:cNvSpPr>
          <p:nvPr/>
        </p:nvSpPr>
        <p:spPr bwMode="auto">
          <a:xfrm>
            <a:off x="5645150" y="3952876"/>
            <a:ext cx="12382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Phenotypes</a:t>
            </a:r>
          </a:p>
        </p:txBody>
      </p:sp>
      <p:sp>
        <p:nvSpPr>
          <p:cNvPr id="881711" name="Text Box 47"/>
          <p:cNvSpPr txBox="1">
            <a:spLocks noChangeArrowheads="1"/>
          </p:cNvSpPr>
          <p:nvPr/>
        </p:nvSpPr>
        <p:spPr bwMode="auto">
          <a:xfrm>
            <a:off x="2362200" y="4283075"/>
            <a:ext cx="1062920" cy="341632"/>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dirty="0">
                <a:solidFill>
                  <a:srgbClr val="FF0000"/>
                </a:solidFill>
                <a:latin typeface="Arial" pitchFamily="34" charset="0"/>
              </a:rPr>
              <a:t> or </a:t>
            </a: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dirty="0" err="1">
                <a:solidFill>
                  <a:srgbClr val="FF0000"/>
                </a:solidFill>
                <a:latin typeface="Arial" pitchFamily="34" charset="0"/>
              </a:rPr>
              <a:t>i</a:t>
            </a:r>
            <a:endParaRPr lang="en-US" i="1" dirty="0">
              <a:solidFill>
                <a:srgbClr val="FF0000"/>
              </a:solidFill>
              <a:latin typeface="Arial" pitchFamily="34" charset="0"/>
            </a:endParaRPr>
          </a:p>
        </p:txBody>
      </p:sp>
      <p:sp>
        <p:nvSpPr>
          <p:cNvPr id="881712" name="Text Box 48"/>
          <p:cNvSpPr txBox="1">
            <a:spLocks noChangeArrowheads="1"/>
          </p:cNvSpPr>
          <p:nvPr/>
        </p:nvSpPr>
        <p:spPr bwMode="auto">
          <a:xfrm>
            <a:off x="4387850" y="4295776"/>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a:t>
            </a:r>
          </a:p>
        </p:txBody>
      </p:sp>
      <p:sp>
        <p:nvSpPr>
          <p:cNvPr id="881714" name="Text Box 50"/>
          <p:cNvSpPr txBox="1">
            <a:spLocks noChangeArrowheads="1"/>
          </p:cNvSpPr>
          <p:nvPr/>
        </p:nvSpPr>
        <p:spPr bwMode="auto">
          <a:xfrm>
            <a:off x="2312988" y="4613276"/>
            <a:ext cx="1065212"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dirty="0">
                <a:solidFill>
                  <a:srgbClr val="FF0000"/>
                </a:solidFill>
                <a:latin typeface="Arial" pitchFamily="34" charset="0"/>
              </a:rPr>
              <a:t> or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dirty="0" err="1">
                <a:solidFill>
                  <a:srgbClr val="FF0000"/>
                </a:solidFill>
                <a:latin typeface="Arial" pitchFamily="34" charset="0"/>
              </a:rPr>
              <a:t>i</a:t>
            </a:r>
            <a:endParaRPr lang="en-US" i="1" dirty="0">
              <a:solidFill>
                <a:srgbClr val="FF0000"/>
              </a:solidFill>
              <a:latin typeface="Arial" pitchFamily="34" charset="0"/>
            </a:endParaRPr>
          </a:p>
        </p:txBody>
      </p:sp>
      <p:sp>
        <p:nvSpPr>
          <p:cNvPr id="881715" name="Text Box 51"/>
          <p:cNvSpPr txBox="1">
            <a:spLocks noChangeArrowheads="1"/>
          </p:cNvSpPr>
          <p:nvPr/>
        </p:nvSpPr>
        <p:spPr bwMode="auto">
          <a:xfrm>
            <a:off x="2605088" y="4994276"/>
            <a:ext cx="531812"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endParaRPr lang="en-US" i="1" dirty="0">
              <a:solidFill>
                <a:srgbClr val="FF0000"/>
              </a:solidFill>
              <a:latin typeface="Arial" pitchFamily="34" charset="0"/>
            </a:endParaRPr>
          </a:p>
        </p:txBody>
      </p:sp>
      <p:sp>
        <p:nvSpPr>
          <p:cNvPr id="881716" name="Text Box 52"/>
          <p:cNvSpPr txBox="1">
            <a:spLocks noChangeArrowheads="1"/>
          </p:cNvSpPr>
          <p:nvPr/>
        </p:nvSpPr>
        <p:spPr bwMode="auto">
          <a:xfrm>
            <a:off x="2686050" y="5311776"/>
            <a:ext cx="2857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a:solidFill>
                  <a:schemeClr val="bg2"/>
                </a:solidFill>
                <a:latin typeface="Arial" pitchFamily="34" charset="0"/>
              </a:rPr>
              <a:t>ii</a:t>
            </a:r>
          </a:p>
        </p:txBody>
      </p:sp>
      <p:sp>
        <p:nvSpPr>
          <p:cNvPr id="881718" name="Text Box 54"/>
          <p:cNvSpPr txBox="1">
            <a:spLocks noChangeArrowheads="1"/>
          </p:cNvSpPr>
          <p:nvPr/>
        </p:nvSpPr>
        <p:spPr bwMode="auto">
          <a:xfrm>
            <a:off x="4387850" y="46482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B</a:t>
            </a:r>
          </a:p>
        </p:txBody>
      </p:sp>
      <p:sp>
        <p:nvSpPr>
          <p:cNvPr id="881719" name="Text Box 55"/>
          <p:cNvSpPr txBox="1">
            <a:spLocks noChangeArrowheads="1"/>
          </p:cNvSpPr>
          <p:nvPr/>
        </p:nvSpPr>
        <p:spPr bwMode="auto">
          <a:xfrm>
            <a:off x="4083050" y="4978401"/>
            <a:ext cx="996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 and B</a:t>
            </a:r>
          </a:p>
        </p:txBody>
      </p:sp>
      <p:sp>
        <p:nvSpPr>
          <p:cNvPr id="881720" name="Text Box 56"/>
          <p:cNvSpPr txBox="1">
            <a:spLocks noChangeArrowheads="1"/>
          </p:cNvSpPr>
          <p:nvPr/>
        </p:nvSpPr>
        <p:spPr bwMode="auto">
          <a:xfrm>
            <a:off x="4222750" y="5321301"/>
            <a:ext cx="7302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None</a:t>
            </a:r>
          </a:p>
        </p:txBody>
      </p:sp>
      <p:sp>
        <p:nvSpPr>
          <p:cNvPr id="881721" name="Text Box 57"/>
          <p:cNvSpPr txBox="1">
            <a:spLocks noChangeArrowheads="1"/>
          </p:cNvSpPr>
          <p:nvPr/>
        </p:nvSpPr>
        <p:spPr bwMode="auto">
          <a:xfrm>
            <a:off x="6070600" y="43053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a:t>
            </a:r>
          </a:p>
        </p:txBody>
      </p:sp>
      <p:sp>
        <p:nvSpPr>
          <p:cNvPr id="881722" name="Text Box 58"/>
          <p:cNvSpPr txBox="1">
            <a:spLocks noChangeArrowheads="1"/>
          </p:cNvSpPr>
          <p:nvPr/>
        </p:nvSpPr>
        <p:spPr bwMode="auto">
          <a:xfrm>
            <a:off x="6064250" y="46482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B</a:t>
            </a:r>
          </a:p>
        </p:txBody>
      </p:sp>
      <p:sp>
        <p:nvSpPr>
          <p:cNvPr id="881723" name="Text Box 59"/>
          <p:cNvSpPr txBox="1">
            <a:spLocks noChangeArrowheads="1"/>
          </p:cNvSpPr>
          <p:nvPr/>
        </p:nvSpPr>
        <p:spPr bwMode="auto">
          <a:xfrm>
            <a:off x="6019800" y="4994276"/>
            <a:ext cx="488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AB</a:t>
            </a:r>
          </a:p>
        </p:txBody>
      </p:sp>
      <p:sp>
        <p:nvSpPr>
          <p:cNvPr id="881724" name="Text Box 60"/>
          <p:cNvSpPr txBox="1">
            <a:spLocks noChangeArrowheads="1"/>
          </p:cNvSpPr>
          <p:nvPr/>
        </p:nvSpPr>
        <p:spPr bwMode="auto">
          <a:xfrm>
            <a:off x="6096000" y="5311776"/>
            <a:ext cx="361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O</a:t>
            </a:r>
          </a:p>
        </p:txBody>
      </p:sp>
      <p:sp>
        <p:nvSpPr>
          <p:cNvPr id="881725" name="Text Box 61"/>
          <p:cNvSpPr txBox="1">
            <a:spLocks noChangeArrowheads="1"/>
          </p:cNvSpPr>
          <p:nvPr/>
        </p:nvSpPr>
        <p:spPr bwMode="auto">
          <a:xfrm>
            <a:off x="8763000" y="4521200"/>
            <a:ext cx="676788" cy="369332"/>
          </a:xfrm>
          <a:prstGeom prst="rect">
            <a:avLst/>
          </a:prstGeom>
          <a:noFill/>
          <a:ln w="9525" algn="ctr">
            <a:noFill/>
            <a:miter lim="800000"/>
            <a:headEnd/>
            <a:tailEnd/>
          </a:ln>
          <a:effectLst/>
        </p:spPr>
        <p:txBody>
          <a:bodyPr wrap="none">
            <a:spAutoFit/>
          </a:bodyPr>
          <a:lstStyle/>
          <a:p>
            <a:r>
              <a:rPr lang="en-US">
                <a:latin typeface="Times" charset="0"/>
              </a:rPr>
              <a:t>D. </a:t>
            </a:r>
            <a:r>
              <a:rPr lang="en-US"/>
              <a:t>O</a:t>
            </a:r>
            <a:r>
              <a:rPr lang="en-US">
                <a:latin typeface="Times" charset="0"/>
              </a:rPr>
              <a:t> </a:t>
            </a:r>
          </a:p>
        </p:txBody>
      </p:sp>
      <p:sp>
        <p:nvSpPr>
          <p:cNvPr id="881726" name="Text Box 62"/>
          <p:cNvSpPr txBox="1">
            <a:spLocks noChangeArrowheads="1"/>
          </p:cNvSpPr>
          <p:nvPr/>
        </p:nvSpPr>
        <p:spPr bwMode="auto">
          <a:xfrm>
            <a:off x="8732839" y="3763963"/>
            <a:ext cx="769763" cy="369332"/>
          </a:xfrm>
          <a:prstGeom prst="rect">
            <a:avLst/>
          </a:prstGeom>
          <a:noFill/>
          <a:ln w="9525" algn="ctr">
            <a:noFill/>
            <a:miter lim="800000"/>
            <a:headEnd/>
            <a:tailEnd/>
          </a:ln>
          <a:effectLst/>
        </p:spPr>
        <p:txBody>
          <a:bodyPr wrap="none">
            <a:spAutoFit/>
          </a:bodyPr>
          <a:lstStyle/>
          <a:p>
            <a:r>
              <a:rPr lang="en-US">
                <a:latin typeface="Times" charset="0"/>
              </a:rPr>
              <a:t>C. </a:t>
            </a:r>
            <a:r>
              <a:rPr lang="en-US"/>
              <a:t>AB</a:t>
            </a:r>
            <a:r>
              <a:rPr lang="en-US">
                <a:latin typeface="Times" charset="0"/>
              </a:rPr>
              <a:t> </a:t>
            </a:r>
          </a:p>
        </p:txBody>
      </p:sp>
      <p:sp>
        <p:nvSpPr>
          <p:cNvPr id="881727" name="Text Box 63"/>
          <p:cNvSpPr txBox="1">
            <a:spLocks noChangeArrowheads="1"/>
          </p:cNvSpPr>
          <p:nvPr/>
        </p:nvSpPr>
        <p:spPr bwMode="auto">
          <a:xfrm>
            <a:off x="7310439" y="4521200"/>
            <a:ext cx="579005" cy="369332"/>
          </a:xfrm>
          <a:prstGeom prst="rect">
            <a:avLst/>
          </a:prstGeom>
          <a:noFill/>
          <a:ln w="9525" algn="ctr">
            <a:noFill/>
            <a:miter lim="800000"/>
            <a:headEnd/>
            <a:tailEnd/>
          </a:ln>
          <a:effectLst/>
        </p:spPr>
        <p:txBody>
          <a:bodyPr wrap="none">
            <a:spAutoFit/>
          </a:bodyPr>
          <a:lstStyle/>
          <a:p>
            <a:r>
              <a:rPr lang="en-US">
                <a:latin typeface="Times" charset="0"/>
              </a:rPr>
              <a:t>B. </a:t>
            </a:r>
            <a:r>
              <a:rPr lang="en-US"/>
              <a:t>B</a:t>
            </a:r>
            <a:endParaRPr lang="en-US">
              <a:latin typeface="Times" charset="0"/>
            </a:endParaRPr>
          </a:p>
        </p:txBody>
      </p:sp>
      <p:sp>
        <p:nvSpPr>
          <p:cNvPr id="881728" name="Text Box 64"/>
          <p:cNvSpPr txBox="1">
            <a:spLocks noChangeArrowheads="1"/>
          </p:cNvSpPr>
          <p:nvPr/>
        </p:nvSpPr>
        <p:spPr bwMode="auto">
          <a:xfrm>
            <a:off x="7305675" y="3759200"/>
            <a:ext cx="657552" cy="369332"/>
          </a:xfrm>
          <a:prstGeom prst="rect">
            <a:avLst/>
          </a:prstGeom>
          <a:noFill/>
          <a:ln w="9525" algn="ctr">
            <a:noFill/>
            <a:miter lim="800000"/>
            <a:headEnd/>
            <a:tailEnd/>
          </a:ln>
          <a:effectLst/>
        </p:spPr>
        <p:txBody>
          <a:bodyPr wrap="none">
            <a:spAutoFit/>
          </a:bodyPr>
          <a:lstStyle/>
          <a:p>
            <a:r>
              <a:rPr lang="en-US">
                <a:latin typeface="Times" charset="0"/>
              </a:rPr>
              <a:t>A. </a:t>
            </a:r>
            <a:r>
              <a:rPr lang="en-US"/>
              <a:t>A</a:t>
            </a:r>
            <a:r>
              <a:rPr lang="en-US">
                <a:latin typeface="Times" charset="0"/>
              </a:rPr>
              <a:t> </a:t>
            </a:r>
          </a:p>
        </p:txBody>
      </p:sp>
      <p:pic>
        <p:nvPicPr>
          <p:cNvPr id="881730" name="Picture 66" descr="Chpt12"/>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881733" name="Picture 69"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881734" name="Text Box 70"/>
          <p:cNvSpPr txBox="1">
            <a:spLocks noChangeArrowheads="1"/>
          </p:cNvSpPr>
          <p:nvPr/>
        </p:nvSpPr>
        <p:spPr bwMode="auto">
          <a:xfrm>
            <a:off x="2903539" y="6257925"/>
            <a:ext cx="1776961" cy="424732"/>
          </a:xfrm>
          <a:prstGeom prst="rect">
            <a:avLst/>
          </a:prstGeom>
          <a:noFill/>
          <a:ln w="25400">
            <a:solidFill>
              <a:schemeClr val="bg1"/>
            </a:solidFill>
            <a:miter lim="800000"/>
            <a:headEnd/>
            <a:tailEnd/>
          </a:ln>
          <a:effectLst/>
        </p:spPr>
        <p:txBody>
          <a:bodyPr wrap="none">
            <a:spAutoFit/>
          </a:bodyPr>
          <a:lstStyle/>
          <a:p>
            <a:pPr>
              <a:lnSpc>
                <a:spcPct val="90000"/>
              </a:lnSpc>
              <a:spcBef>
                <a:spcPct val="20000"/>
              </a:spcBef>
              <a:spcAft>
                <a:spcPct val="20000"/>
              </a:spcAft>
              <a:tabLst>
                <a:tab pos="342900" algn="l"/>
              </a:tabLst>
            </a:pPr>
            <a:r>
              <a:rPr lang="en-US" sz="1200" b="1"/>
              <a:t>CA: Biology/Life Sciences</a:t>
            </a:r>
            <a:br>
              <a:rPr lang="en-US" sz="1200" b="1"/>
            </a:br>
            <a:r>
              <a:rPr lang="en-US" sz="1200" b="1"/>
              <a:t>	3a</a:t>
            </a:r>
          </a:p>
        </p:txBody>
      </p:sp>
    </p:spTree>
    <p:extLst>
      <p:ext uri="{BB962C8B-B14F-4D97-AF65-F5344CB8AC3E}">
        <p14:creationId xmlns:p14="http://schemas.microsoft.com/office/powerpoint/2010/main" val="30833625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81733"/>
                                        </p:tgtEl>
                                        <p:attrNameLst>
                                          <p:attrName>style.visibility</p:attrName>
                                        </p:attrNameLst>
                                      </p:cBhvr>
                                      <p:to>
                                        <p:strVal val="visible"/>
                                      </p:to>
                                    </p:set>
                                    <p:animEffect transition="in" filter="box(out)">
                                      <p:cBhvr>
                                        <p:cTn id="7" dur="500"/>
                                        <p:tgtEl>
                                          <p:spTgt spid="881733"/>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81734"/>
                                        </p:tgtEl>
                                        <p:attrNameLst>
                                          <p:attrName>style.visibility</p:attrName>
                                        </p:attrNameLst>
                                      </p:cBhvr>
                                      <p:to>
                                        <p:strVal val="visible"/>
                                      </p:to>
                                    </p:set>
                                    <p:animEffect transition="in" filter="box(out)">
                                      <p:cBhvr>
                                        <p:cTn id="10" dur="500"/>
                                        <p:tgtEl>
                                          <p:spTgt spid="88173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816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881728"/>
                                        </p:tgtEl>
                                        <p:attrNameLst>
                                          <p:attrName>style.visibility</p:attrName>
                                        </p:attrNameLst>
                                      </p:cBhvr>
                                      <p:to>
                                        <p:strVal val="visible"/>
                                      </p:to>
                                    </p:set>
                                    <p:animEffect transition="in" filter="box(out)">
                                      <p:cBhvr>
                                        <p:cTn id="18" dur="500"/>
                                        <p:tgtEl>
                                          <p:spTgt spid="881728"/>
                                        </p:tgtEl>
                                      </p:cBhvr>
                                    </p:animEffect>
                                  </p:childTnLst>
                                </p:cTn>
                              </p:par>
                            </p:childTnLst>
                          </p:cTn>
                        </p:par>
                        <p:par>
                          <p:cTn id="19" fill="hold">
                            <p:stCondLst>
                              <p:cond delay="500"/>
                            </p:stCondLst>
                            <p:childTnLst>
                              <p:par>
                                <p:cTn id="20" presetID="4" presetClass="entr" presetSubtype="32" fill="hold" grpId="0" nodeType="afterEffect">
                                  <p:stCondLst>
                                    <p:cond delay="0"/>
                                  </p:stCondLst>
                                  <p:childTnLst>
                                    <p:set>
                                      <p:cBhvr>
                                        <p:cTn id="21" dur="1" fill="hold">
                                          <p:stCondLst>
                                            <p:cond delay="0"/>
                                          </p:stCondLst>
                                        </p:cTn>
                                        <p:tgtEl>
                                          <p:spTgt spid="881727"/>
                                        </p:tgtEl>
                                        <p:attrNameLst>
                                          <p:attrName>style.visibility</p:attrName>
                                        </p:attrNameLst>
                                      </p:cBhvr>
                                      <p:to>
                                        <p:strVal val="visible"/>
                                      </p:to>
                                    </p:set>
                                    <p:animEffect transition="in" filter="box(out)">
                                      <p:cBhvr>
                                        <p:cTn id="22" dur="500"/>
                                        <p:tgtEl>
                                          <p:spTgt spid="881727"/>
                                        </p:tgtEl>
                                      </p:cBhvr>
                                    </p:animEffect>
                                  </p:childTnLst>
                                </p:cTn>
                              </p:par>
                            </p:childTnLst>
                          </p:cTn>
                        </p:par>
                        <p:par>
                          <p:cTn id="23" fill="hold">
                            <p:stCondLst>
                              <p:cond delay="1000"/>
                            </p:stCondLst>
                            <p:childTnLst>
                              <p:par>
                                <p:cTn id="24" presetID="4" presetClass="entr" presetSubtype="32" fill="hold" grpId="0" nodeType="afterEffect">
                                  <p:stCondLst>
                                    <p:cond delay="0"/>
                                  </p:stCondLst>
                                  <p:childTnLst>
                                    <p:set>
                                      <p:cBhvr>
                                        <p:cTn id="25" dur="1" fill="hold">
                                          <p:stCondLst>
                                            <p:cond delay="0"/>
                                          </p:stCondLst>
                                        </p:cTn>
                                        <p:tgtEl>
                                          <p:spTgt spid="881726"/>
                                        </p:tgtEl>
                                        <p:attrNameLst>
                                          <p:attrName>style.visibility</p:attrName>
                                        </p:attrNameLst>
                                      </p:cBhvr>
                                      <p:to>
                                        <p:strVal val="visible"/>
                                      </p:to>
                                    </p:set>
                                    <p:animEffect transition="in" filter="box(out)">
                                      <p:cBhvr>
                                        <p:cTn id="26" dur="500"/>
                                        <p:tgtEl>
                                          <p:spTgt spid="881726"/>
                                        </p:tgtEl>
                                      </p:cBhvr>
                                    </p:animEffect>
                                  </p:childTnLst>
                                </p:cTn>
                              </p:par>
                            </p:childTnLst>
                          </p:cTn>
                        </p:par>
                        <p:par>
                          <p:cTn id="27" fill="hold">
                            <p:stCondLst>
                              <p:cond delay="1500"/>
                            </p:stCondLst>
                            <p:childTnLst>
                              <p:par>
                                <p:cTn id="28" presetID="4" presetClass="entr" presetSubtype="32" fill="hold" grpId="0" nodeType="afterEffect">
                                  <p:stCondLst>
                                    <p:cond delay="0"/>
                                  </p:stCondLst>
                                  <p:childTnLst>
                                    <p:set>
                                      <p:cBhvr>
                                        <p:cTn id="29" dur="1" fill="hold">
                                          <p:stCondLst>
                                            <p:cond delay="0"/>
                                          </p:stCondLst>
                                        </p:cTn>
                                        <p:tgtEl>
                                          <p:spTgt spid="881725"/>
                                        </p:tgtEl>
                                        <p:attrNameLst>
                                          <p:attrName>style.visibility</p:attrName>
                                        </p:attrNameLst>
                                      </p:cBhvr>
                                      <p:to>
                                        <p:strVal val="visible"/>
                                      </p:to>
                                    </p:set>
                                    <p:animEffect transition="in" filter="box(out)">
                                      <p:cBhvr>
                                        <p:cTn id="30" dur="500"/>
                                        <p:tgtEl>
                                          <p:spTgt spid="881725"/>
                                        </p:tgtEl>
                                      </p:cBhvr>
                                    </p:animEffect>
                                  </p:childTnLst>
                                </p:cTn>
                              </p:par>
                            </p:childTnLst>
                          </p:cTn>
                        </p:par>
                        <p:par>
                          <p:cTn id="31" fill="hold">
                            <p:stCondLst>
                              <p:cond delay="2000"/>
                            </p:stCondLst>
                            <p:childTnLst>
                              <p:par>
                                <p:cTn id="32" presetID="4" presetClass="entr" presetSubtype="32" fill="hold" nodeType="afterEffect">
                                  <p:stCondLst>
                                    <p:cond delay="0"/>
                                  </p:stCondLst>
                                  <p:childTnLst>
                                    <p:set>
                                      <p:cBhvr>
                                        <p:cTn id="33" dur="1" fill="hold">
                                          <p:stCondLst>
                                            <p:cond delay="0"/>
                                          </p:stCondLst>
                                        </p:cTn>
                                        <p:tgtEl>
                                          <p:spTgt spid="881670"/>
                                        </p:tgtEl>
                                        <p:attrNameLst>
                                          <p:attrName>style.visibility</p:attrName>
                                        </p:attrNameLst>
                                      </p:cBhvr>
                                      <p:to>
                                        <p:strVal val="visible"/>
                                      </p:to>
                                    </p:set>
                                    <p:animEffect transition="in" filter="box(out)">
                                      <p:cBhvr>
                                        <p:cTn id="34" dur="500"/>
                                        <p:tgtEl>
                                          <p:spTgt spid="88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74" grpId="0" autoUpdateAnimBg="0"/>
      <p:bldP spid="881725" grpId="0" autoUpdateAnimBg="0"/>
      <p:bldP spid="881726" grpId="0" autoUpdateAnimBg="0"/>
      <p:bldP spid="881727" grpId="0" autoUpdateAnimBg="0"/>
      <p:bldP spid="881728" grpId="0" autoUpdateAnimBg="0"/>
      <p:bldP spid="88173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2930" name="Picture 2" descr="Table"/>
          <p:cNvPicPr>
            <a:picLocks noChangeAspect="1" noChangeArrowheads="1"/>
          </p:cNvPicPr>
          <p:nvPr/>
        </p:nvPicPr>
        <p:blipFill>
          <a:blip r:embed="rId2" cstate="print"/>
          <a:srcRect/>
          <a:stretch>
            <a:fillRect/>
          </a:stretch>
        </p:blipFill>
        <p:spPr bwMode="auto">
          <a:xfrm>
            <a:off x="3505200" y="3282950"/>
            <a:ext cx="5105400" cy="2584450"/>
          </a:xfrm>
          <a:prstGeom prst="rect">
            <a:avLst/>
          </a:prstGeom>
          <a:noFill/>
        </p:spPr>
      </p:pic>
      <p:pic>
        <p:nvPicPr>
          <p:cNvPr id="892932" name="Picture 4"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2933" name="Picture 5"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2934" name="Picture 6"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2935" name="Picture 7"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892936" name="Picture 8" descr="standardized Test(on green)"/>
          <p:cNvPicPr>
            <a:picLocks noChangeAspect="1" noChangeArrowheads="1"/>
          </p:cNvPicPr>
          <p:nvPr/>
        </p:nvPicPr>
        <p:blipFill>
          <a:blip r:embed="rId8" cstate="print"/>
          <a:srcRect/>
          <a:stretch>
            <a:fillRect/>
          </a:stretch>
        </p:blipFill>
        <p:spPr bwMode="auto">
          <a:xfrm>
            <a:off x="4953001" y="76201"/>
            <a:ext cx="4183063" cy="354013"/>
          </a:xfrm>
          <a:prstGeom prst="rect">
            <a:avLst/>
          </a:prstGeom>
          <a:noFill/>
        </p:spPr>
      </p:pic>
      <p:pic>
        <p:nvPicPr>
          <p:cNvPr id="892937" name="Picture 9" descr="resources">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2938" name="Picture 10" descr="help">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892939" name="Text Box 11"/>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a:solidFill>
                  <a:schemeClr val="hlink"/>
                </a:solidFill>
                <a:latin typeface="Times" charset="0"/>
              </a:rPr>
              <a:t>To return to the chapter summary click escape or close this document.</a:t>
            </a:r>
          </a:p>
        </p:txBody>
      </p:sp>
      <p:sp>
        <p:nvSpPr>
          <p:cNvPr id="892941" name="Rectangle 13"/>
          <p:cNvSpPr>
            <a:spLocks noChangeArrowheads="1"/>
          </p:cNvSpPr>
          <p:nvPr/>
        </p:nvSpPr>
        <p:spPr bwMode="auto">
          <a:xfrm>
            <a:off x="1600200" y="1219201"/>
            <a:ext cx="8001000" cy="590931"/>
          </a:xfrm>
          <a:prstGeom prst="rect">
            <a:avLst/>
          </a:prstGeom>
          <a:noFill/>
          <a:ln w="9525">
            <a:noFill/>
            <a:miter lim="800000"/>
            <a:headEnd/>
            <a:tailEnd/>
          </a:ln>
          <a:effectLst/>
        </p:spPr>
        <p:txBody>
          <a:bodyPr>
            <a:spAutoFit/>
          </a:bodyPr>
          <a:lstStyle/>
          <a:p>
            <a:pPr marL="609600" indent="-609600">
              <a:lnSpc>
                <a:spcPct val="90000"/>
              </a:lnSpc>
              <a:spcBef>
                <a:spcPct val="20000"/>
              </a:spcBef>
              <a:spcAft>
                <a:spcPct val="20000"/>
              </a:spcAft>
            </a:pPr>
            <a:r>
              <a:rPr lang="en-US">
                <a:latin typeface="Times" charset="0"/>
              </a:rPr>
              <a:t>	</a:t>
            </a:r>
            <a:r>
              <a:rPr lang="en-US">
                <a:solidFill>
                  <a:schemeClr val="tx2"/>
                </a:solidFill>
                <a:latin typeface="Times" charset="0"/>
              </a:rPr>
              <a:t>The answer is C.</a:t>
            </a:r>
            <a:r>
              <a:rPr lang="en-US">
                <a:latin typeface="Times" charset="0"/>
              </a:rPr>
              <a:t> The </a:t>
            </a:r>
            <a:r>
              <a:rPr lang="en-US" i="1">
                <a:latin typeface="Times" charset="0"/>
              </a:rPr>
              <a:t>I</a:t>
            </a:r>
            <a:r>
              <a:rPr lang="en-US" i="1" baseline="30000">
                <a:latin typeface="Times" charset="0"/>
              </a:rPr>
              <a:t>A</a:t>
            </a:r>
            <a:r>
              <a:rPr lang="en-US">
                <a:latin typeface="Times" charset="0"/>
              </a:rPr>
              <a:t> and </a:t>
            </a:r>
            <a:r>
              <a:rPr lang="en-US" i="1">
                <a:latin typeface="Times" charset="0"/>
              </a:rPr>
              <a:t>I</a:t>
            </a:r>
            <a:r>
              <a:rPr lang="en-US" i="1" baseline="30000">
                <a:latin typeface="Times" charset="0"/>
              </a:rPr>
              <a:t>B</a:t>
            </a:r>
            <a:r>
              <a:rPr lang="en-US">
                <a:latin typeface="Times" charset="0"/>
              </a:rPr>
              <a:t> alleles are codominant. Your red blood cells would produce both surface molecules and you would have type AB blood.</a:t>
            </a:r>
          </a:p>
        </p:txBody>
      </p:sp>
      <p:sp>
        <p:nvSpPr>
          <p:cNvPr id="892943" name="Text Box 15"/>
          <p:cNvSpPr txBox="1">
            <a:spLocks noChangeArrowheads="1"/>
          </p:cNvSpPr>
          <p:nvPr/>
        </p:nvSpPr>
        <p:spPr bwMode="auto">
          <a:xfrm>
            <a:off x="5021264" y="3546476"/>
            <a:ext cx="2192337"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b="1">
                <a:latin typeface="Times" charset="0"/>
              </a:rPr>
              <a:t>Human Blood Types</a:t>
            </a:r>
          </a:p>
        </p:txBody>
      </p:sp>
      <p:sp>
        <p:nvSpPr>
          <p:cNvPr id="892944" name="Text Box 16"/>
          <p:cNvSpPr txBox="1">
            <a:spLocks noChangeArrowheads="1"/>
          </p:cNvSpPr>
          <p:nvPr/>
        </p:nvSpPr>
        <p:spPr bwMode="auto">
          <a:xfrm>
            <a:off x="3848100" y="3940176"/>
            <a:ext cx="11620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Genotypes</a:t>
            </a:r>
          </a:p>
        </p:txBody>
      </p:sp>
      <p:sp>
        <p:nvSpPr>
          <p:cNvPr id="892945" name="Text Box 17"/>
          <p:cNvSpPr txBox="1">
            <a:spLocks noChangeArrowheads="1"/>
          </p:cNvSpPr>
          <p:nvPr/>
        </p:nvSpPr>
        <p:spPr bwMode="auto">
          <a:xfrm>
            <a:off x="5156200" y="3940176"/>
            <a:ext cx="189230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Surface Molecules</a:t>
            </a:r>
          </a:p>
        </p:txBody>
      </p:sp>
      <p:sp>
        <p:nvSpPr>
          <p:cNvPr id="892946" name="Text Box 18"/>
          <p:cNvSpPr txBox="1">
            <a:spLocks noChangeArrowheads="1"/>
          </p:cNvSpPr>
          <p:nvPr/>
        </p:nvSpPr>
        <p:spPr bwMode="auto">
          <a:xfrm>
            <a:off x="7092950" y="3952876"/>
            <a:ext cx="12382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Times" charset="0"/>
              </a:rPr>
              <a:t>Phenotypes</a:t>
            </a:r>
          </a:p>
        </p:txBody>
      </p:sp>
      <p:sp>
        <p:nvSpPr>
          <p:cNvPr id="892947" name="Text Box 19"/>
          <p:cNvSpPr txBox="1">
            <a:spLocks noChangeArrowheads="1"/>
          </p:cNvSpPr>
          <p:nvPr/>
        </p:nvSpPr>
        <p:spPr bwMode="auto">
          <a:xfrm>
            <a:off x="3810000" y="4283075"/>
            <a:ext cx="1062920" cy="341632"/>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dirty="0">
                <a:solidFill>
                  <a:srgbClr val="FF0000"/>
                </a:solidFill>
                <a:latin typeface="Arial" pitchFamily="34" charset="0"/>
              </a:rPr>
              <a:t> or </a:t>
            </a: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dirty="0" err="1">
                <a:solidFill>
                  <a:srgbClr val="FF0000"/>
                </a:solidFill>
                <a:latin typeface="Arial" pitchFamily="34" charset="0"/>
              </a:rPr>
              <a:t>i</a:t>
            </a:r>
            <a:endParaRPr lang="en-US" i="1" dirty="0">
              <a:solidFill>
                <a:srgbClr val="FF0000"/>
              </a:solidFill>
              <a:latin typeface="Arial" pitchFamily="34" charset="0"/>
            </a:endParaRPr>
          </a:p>
        </p:txBody>
      </p:sp>
      <p:sp>
        <p:nvSpPr>
          <p:cNvPr id="892948" name="Text Box 20"/>
          <p:cNvSpPr txBox="1">
            <a:spLocks noChangeArrowheads="1"/>
          </p:cNvSpPr>
          <p:nvPr/>
        </p:nvSpPr>
        <p:spPr bwMode="auto">
          <a:xfrm>
            <a:off x="5835650" y="4295776"/>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a:t>
            </a:r>
          </a:p>
        </p:txBody>
      </p:sp>
      <p:sp>
        <p:nvSpPr>
          <p:cNvPr id="892949" name="Text Box 21"/>
          <p:cNvSpPr txBox="1">
            <a:spLocks noChangeArrowheads="1"/>
          </p:cNvSpPr>
          <p:nvPr/>
        </p:nvSpPr>
        <p:spPr bwMode="auto">
          <a:xfrm>
            <a:off x="3760788" y="4613276"/>
            <a:ext cx="1065212"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dirty="0">
                <a:solidFill>
                  <a:srgbClr val="FF0000"/>
                </a:solidFill>
                <a:latin typeface="Arial" pitchFamily="34" charset="0"/>
              </a:rPr>
              <a:t> or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r>
              <a:rPr lang="en-US" i="1" dirty="0" err="1">
                <a:solidFill>
                  <a:srgbClr val="FF0000"/>
                </a:solidFill>
                <a:latin typeface="Arial" pitchFamily="34" charset="0"/>
              </a:rPr>
              <a:t>i</a:t>
            </a:r>
            <a:endParaRPr lang="en-US" i="1" dirty="0">
              <a:solidFill>
                <a:srgbClr val="FF0000"/>
              </a:solidFill>
              <a:latin typeface="Arial" pitchFamily="34" charset="0"/>
            </a:endParaRPr>
          </a:p>
        </p:txBody>
      </p:sp>
      <p:sp>
        <p:nvSpPr>
          <p:cNvPr id="892950" name="Text Box 22"/>
          <p:cNvSpPr txBox="1">
            <a:spLocks noChangeArrowheads="1"/>
          </p:cNvSpPr>
          <p:nvPr/>
        </p:nvSpPr>
        <p:spPr bwMode="auto">
          <a:xfrm>
            <a:off x="4052888" y="4994276"/>
            <a:ext cx="531812"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err="1">
                <a:solidFill>
                  <a:srgbClr val="FF0000"/>
                </a:solidFill>
                <a:latin typeface="Arial" pitchFamily="34" charset="0"/>
              </a:rPr>
              <a:t>l</a:t>
            </a:r>
            <a:r>
              <a:rPr lang="en-US" i="1" baseline="30000" dirty="0" err="1">
                <a:solidFill>
                  <a:srgbClr val="FF0000"/>
                </a:solidFill>
                <a:latin typeface="Arial" pitchFamily="34" charset="0"/>
              </a:rPr>
              <a:t>A</a:t>
            </a:r>
            <a:r>
              <a:rPr lang="en-US" i="1" baseline="30000" dirty="0">
                <a:solidFill>
                  <a:srgbClr val="FF0000"/>
                </a:solidFill>
                <a:latin typeface="Arial" pitchFamily="34" charset="0"/>
              </a:rPr>
              <a:t> </a:t>
            </a:r>
            <a:r>
              <a:rPr lang="en-US" i="1" dirty="0" err="1">
                <a:solidFill>
                  <a:srgbClr val="FF0000"/>
                </a:solidFill>
                <a:latin typeface="Arial" pitchFamily="34" charset="0"/>
              </a:rPr>
              <a:t>l</a:t>
            </a:r>
            <a:r>
              <a:rPr lang="en-US" i="1" baseline="30000" dirty="0" err="1">
                <a:solidFill>
                  <a:srgbClr val="FF0000"/>
                </a:solidFill>
                <a:latin typeface="Arial" pitchFamily="34" charset="0"/>
              </a:rPr>
              <a:t>B</a:t>
            </a:r>
            <a:endParaRPr lang="en-US" i="1" dirty="0">
              <a:solidFill>
                <a:srgbClr val="FF0000"/>
              </a:solidFill>
              <a:latin typeface="Arial" pitchFamily="34" charset="0"/>
            </a:endParaRPr>
          </a:p>
        </p:txBody>
      </p:sp>
      <p:sp>
        <p:nvSpPr>
          <p:cNvPr id="892951" name="Text Box 23"/>
          <p:cNvSpPr txBox="1">
            <a:spLocks noChangeArrowheads="1"/>
          </p:cNvSpPr>
          <p:nvPr/>
        </p:nvSpPr>
        <p:spPr bwMode="auto">
          <a:xfrm>
            <a:off x="4133850" y="5311776"/>
            <a:ext cx="2857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i="1" dirty="0">
                <a:solidFill>
                  <a:srgbClr val="FF0000"/>
                </a:solidFill>
                <a:latin typeface="Arial" pitchFamily="34" charset="0"/>
              </a:rPr>
              <a:t>ii</a:t>
            </a:r>
          </a:p>
        </p:txBody>
      </p:sp>
      <p:sp>
        <p:nvSpPr>
          <p:cNvPr id="892952" name="Text Box 24"/>
          <p:cNvSpPr txBox="1">
            <a:spLocks noChangeArrowheads="1"/>
          </p:cNvSpPr>
          <p:nvPr/>
        </p:nvSpPr>
        <p:spPr bwMode="auto">
          <a:xfrm>
            <a:off x="5835650" y="46482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B</a:t>
            </a:r>
          </a:p>
        </p:txBody>
      </p:sp>
      <p:sp>
        <p:nvSpPr>
          <p:cNvPr id="892953" name="Text Box 25"/>
          <p:cNvSpPr txBox="1">
            <a:spLocks noChangeArrowheads="1"/>
          </p:cNvSpPr>
          <p:nvPr/>
        </p:nvSpPr>
        <p:spPr bwMode="auto">
          <a:xfrm>
            <a:off x="5530850" y="4978401"/>
            <a:ext cx="996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 and B</a:t>
            </a:r>
          </a:p>
        </p:txBody>
      </p:sp>
      <p:sp>
        <p:nvSpPr>
          <p:cNvPr id="892954" name="Text Box 26"/>
          <p:cNvSpPr txBox="1">
            <a:spLocks noChangeArrowheads="1"/>
          </p:cNvSpPr>
          <p:nvPr/>
        </p:nvSpPr>
        <p:spPr bwMode="auto">
          <a:xfrm>
            <a:off x="5670550" y="5321301"/>
            <a:ext cx="7302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None</a:t>
            </a:r>
          </a:p>
        </p:txBody>
      </p:sp>
      <p:sp>
        <p:nvSpPr>
          <p:cNvPr id="892955" name="Text Box 27"/>
          <p:cNvSpPr txBox="1">
            <a:spLocks noChangeArrowheads="1"/>
          </p:cNvSpPr>
          <p:nvPr/>
        </p:nvSpPr>
        <p:spPr bwMode="auto">
          <a:xfrm>
            <a:off x="7518400" y="43053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a:t>
            </a:r>
          </a:p>
        </p:txBody>
      </p:sp>
      <p:sp>
        <p:nvSpPr>
          <p:cNvPr id="892956" name="Text Box 28"/>
          <p:cNvSpPr txBox="1">
            <a:spLocks noChangeArrowheads="1"/>
          </p:cNvSpPr>
          <p:nvPr/>
        </p:nvSpPr>
        <p:spPr bwMode="auto">
          <a:xfrm>
            <a:off x="7512050" y="4648201"/>
            <a:ext cx="3365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B</a:t>
            </a:r>
          </a:p>
        </p:txBody>
      </p:sp>
      <p:sp>
        <p:nvSpPr>
          <p:cNvPr id="892957" name="Text Box 29"/>
          <p:cNvSpPr txBox="1">
            <a:spLocks noChangeArrowheads="1"/>
          </p:cNvSpPr>
          <p:nvPr/>
        </p:nvSpPr>
        <p:spPr bwMode="auto">
          <a:xfrm>
            <a:off x="7467600" y="4994276"/>
            <a:ext cx="488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AB</a:t>
            </a:r>
          </a:p>
        </p:txBody>
      </p:sp>
      <p:sp>
        <p:nvSpPr>
          <p:cNvPr id="892958" name="Text Box 30"/>
          <p:cNvSpPr txBox="1">
            <a:spLocks noChangeArrowheads="1"/>
          </p:cNvSpPr>
          <p:nvPr/>
        </p:nvSpPr>
        <p:spPr bwMode="auto">
          <a:xfrm>
            <a:off x="7543800" y="5311776"/>
            <a:ext cx="361950" cy="339725"/>
          </a:xfrm>
          <a:prstGeom prst="rect">
            <a:avLst/>
          </a:prstGeom>
          <a:noFill/>
          <a:ln w="9525">
            <a:noFill/>
            <a:miter lim="800000"/>
            <a:headEnd/>
            <a:tailEnd/>
          </a:ln>
          <a:effectLst/>
        </p:spPr>
        <p:txBody>
          <a:bodyPr wrap="none">
            <a:spAutoFit/>
          </a:bodyPr>
          <a:lstStyle/>
          <a:p>
            <a:pPr eaLnBrk="1" hangingPunct="1">
              <a:lnSpc>
                <a:spcPct val="90000"/>
              </a:lnSpc>
              <a:spcBef>
                <a:spcPct val="20000"/>
              </a:spcBef>
              <a:spcAft>
                <a:spcPct val="20000"/>
              </a:spcAft>
            </a:pPr>
            <a:r>
              <a:rPr lang="en-US" dirty="0">
                <a:solidFill>
                  <a:srgbClr val="FF0000"/>
                </a:solidFill>
                <a:latin typeface="Arial" pitchFamily="34" charset="0"/>
              </a:rPr>
              <a:t>O</a:t>
            </a:r>
          </a:p>
        </p:txBody>
      </p:sp>
      <p:pic>
        <p:nvPicPr>
          <p:cNvPr id="892964" name="Picture 36" descr="Chpt12"/>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sp>
        <p:nvSpPr>
          <p:cNvPr id="892965" name="Rectangle 37"/>
          <p:cNvSpPr>
            <a:spLocks noChangeArrowheads="1"/>
          </p:cNvSpPr>
          <p:nvPr/>
        </p:nvSpPr>
        <p:spPr bwMode="auto">
          <a:xfrm>
            <a:off x="7391401" y="4958834"/>
            <a:ext cx="184731" cy="369332"/>
          </a:xfrm>
          <a:prstGeom prst="rect">
            <a:avLst/>
          </a:prstGeom>
          <a:noFill/>
          <a:ln w="57150">
            <a:solidFill>
              <a:schemeClr val="tx2"/>
            </a:solidFill>
            <a:miter lim="800000"/>
            <a:headEnd/>
            <a:tailEnd/>
          </a:ln>
          <a:effectLst/>
        </p:spPr>
        <p:txBody>
          <a:bodyPr wrap="none" anchor="ctr">
            <a:spAutoFit/>
          </a:bodyPr>
          <a:lstStyle/>
          <a:p>
            <a:endParaRPr lang="en-US"/>
          </a:p>
        </p:txBody>
      </p:sp>
      <p:pic>
        <p:nvPicPr>
          <p:cNvPr id="892968" name="Picture 40" descr="california"/>
          <p:cNvPicPr>
            <a:picLocks noChangeAspect="1" noChangeArrowheads="1"/>
          </p:cNvPicPr>
          <p:nvPr/>
        </p:nvPicPr>
        <p:blipFill>
          <a:blip r:embed="rId13" cstate="print"/>
          <a:srcRect/>
          <a:stretch>
            <a:fillRect/>
          </a:stretch>
        </p:blipFill>
        <p:spPr bwMode="auto">
          <a:xfrm>
            <a:off x="2314575" y="6248400"/>
            <a:ext cx="533400" cy="533400"/>
          </a:xfrm>
          <a:prstGeom prst="rect">
            <a:avLst/>
          </a:prstGeom>
          <a:noFill/>
        </p:spPr>
      </p:pic>
      <p:sp>
        <p:nvSpPr>
          <p:cNvPr id="892969" name="Text Box 41"/>
          <p:cNvSpPr txBox="1">
            <a:spLocks noChangeArrowheads="1"/>
          </p:cNvSpPr>
          <p:nvPr/>
        </p:nvSpPr>
        <p:spPr bwMode="auto">
          <a:xfrm>
            <a:off x="2903539" y="6257925"/>
            <a:ext cx="1776961" cy="424732"/>
          </a:xfrm>
          <a:prstGeom prst="rect">
            <a:avLst/>
          </a:prstGeom>
          <a:noFill/>
          <a:ln w="25400">
            <a:solidFill>
              <a:schemeClr val="bg1"/>
            </a:solidFill>
            <a:miter lim="800000"/>
            <a:headEnd/>
            <a:tailEnd/>
          </a:ln>
          <a:effectLst/>
        </p:spPr>
        <p:txBody>
          <a:bodyPr wrap="none">
            <a:spAutoFit/>
          </a:bodyPr>
          <a:lstStyle/>
          <a:p>
            <a:pPr>
              <a:lnSpc>
                <a:spcPct val="90000"/>
              </a:lnSpc>
              <a:spcBef>
                <a:spcPct val="20000"/>
              </a:spcBef>
              <a:spcAft>
                <a:spcPct val="20000"/>
              </a:spcAft>
              <a:tabLst>
                <a:tab pos="342900" algn="l"/>
              </a:tabLst>
            </a:pPr>
            <a:r>
              <a:rPr lang="en-US" sz="1200" b="1"/>
              <a:t>CA: Biology/Life Sciences</a:t>
            </a:r>
            <a:br>
              <a:rPr lang="en-US" sz="1200" b="1"/>
            </a:br>
            <a:r>
              <a:rPr lang="en-US" sz="1200" b="1"/>
              <a:t>	3a</a:t>
            </a:r>
          </a:p>
        </p:txBody>
      </p:sp>
    </p:spTree>
    <p:extLst>
      <p:ext uri="{BB962C8B-B14F-4D97-AF65-F5344CB8AC3E}">
        <p14:creationId xmlns:p14="http://schemas.microsoft.com/office/powerpoint/2010/main" val="29215418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892968"/>
                                        </p:tgtEl>
                                        <p:attrNameLst>
                                          <p:attrName>style.visibility</p:attrName>
                                        </p:attrNameLst>
                                      </p:cBhvr>
                                      <p:to>
                                        <p:strVal val="visible"/>
                                      </p:to>
                                    </p:set>
                                    <p:animEffect transition="in" filter="box(out)">
                                      <p:cBhvr>
                                        <p:cTn id="7" dur="500"/>
                                        <p:tgtEl>
                                          <p:spTgt spid="89296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92969"/>
                                        </p:tgtEl>
                                        <p:attrNameLst>
                                          <p:attrName>style.visibility</p:attrName>
                                        </p:attrNameLst>
                                      </p:cBhvr>
                                      <p:to>
                                        <p:strVal val="visible"/>
                                      </p:to>
                                    </p:set>
                                    <p:animEffect transition="in" filter="box(out)">
                                      <p:cBhvr>
                                        <p:cTn id="10" dur="500"/>
                                        <p:tgtEl>
                                          <p:spTgt spid="892969"/>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892939"/>
                                        </p:tgtEl>
                                        <p:attrNameLst>
                                          <p:attrName>style.visibility</p:attrName>
                                        </p:attrNameLst>
                                      </p:cBhvr>
                                      <p:to>
                                        <p:strVal val="visible"/>
                                      </p:to>
                                    </p:set>
                                  </p:childTnLst>
                                </p:cTn>
                              </p:par>
                            </p:childTnLst>
                          </p:cTn>
                        </p:par>
                        <p:par>
                          <p:cTn id="14" fill="hold">
                            <p:stCondLst>
                              <p:cond delay="1000"/>
                            </p:stCondLst>
                            <p:childTnLst>
                              <p:par>
                                <p:cTn id="15" presetID="4" presetClass="entr" presetSubtype="32" fill="hold" nodeType="afterEffect">
                                  <p:stCondLst>
                                    <p:cond delay="0"/>
                                  </p:stCondLst>
                                  <p:childTnLst>
                                    <p:set>
                                      <p:cBhvr>
                                        <p:cTn id="16" dur="1" fill="hold">
                                          <p:stCondLst>
                                            <p:cond delay="0"/>
                                          </p:stCondLst>
                                        </p:cTn>
                                        <p:tgtEl>
                                          <p:spTgt spid="892935"/>
                                        </p:tgtEl>
                                        <p:attrNameLst>
                                          <p:attrName>style.visibility</p:attrName>
                                        </p:attrNameLst>
                                      </p:cBhvr>
                                      <p:to>
                                        <p:strVal val="visible"/>
                                      </p:to>
                                    </p:set>
                                    <p:animEffect transition="in" filter="box(out)">
                                      <p:cBhvr>
                                        <p:cTn id="17" dur="500"/>
                                        <p:tgtEl>
                                          <p:spTgt spid="892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2939" grpId="0" autoUpdateAnimBg="0"/>
      <p:bldP spid="89296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Section 2 Check</a:t>
            </a:r>
          </a:p>
        </p:txBody>
      </p:sp>
      <p:sp>
        <p:nvSpPr>
          <p:cNvPr id="182275" name="Rectangle 3"/>
          <p:cNvSpPr>
            <a:spLocks noChangeArrowheads="1"/>
          </p:cNvSpPr>
          <p:nvPr/>
        </p:nvSpPr>
        <p:spPr bwMode="auto">
          <a:xfrm>
            <a:off x="1524000" y="1793875"/>
            <a:ext cx="8686800" cy="1569660"/>
          </a:xfrm>
          <a:prstGeom prst="rect">
            <a:avLst/>
          </a:prstGeom>
          <a:noFill/>
          <a:ln w="9525">
            <a:noFill/>
            <a:miter lim="800000"/>
            <a:headEnd/>
            <a:tailEnd/>
          </a:ln>
          <a:effectLst/>
        </p:spPr>
        <p:txBody>
          <a:bodyPr>
            <a:spAutoFit/>
          </a:bodyPr>
          <a:lstStyle/>
          <a:p>
            <a:pPr marL="609600" indent="-609600"/>
            <a:r>
              <a:rPr lang="en-US" altLang="en-US" sz="3200">
                <a:latin typeface="Times" charset="0"/>
              </a:rPr>
              <a:t>      </a:t>
            </a:r>
            <a:r>
              <a:rPr lang="en-US" altLang="en-US" sz="3200">
                <a:latin typeface="Times New Roman" pitchFamily="18" charset="0"/>
                <a:cs typeface="Times New Roman" pitchFamily="18" charset="0"/>
              </a:rPr>
              <a:t>What is the difference between simple Mendelian inheritance and codominant inheritance?</a:t>
            </a:r>
            <a:r>
              <a:rPr lang="en-US" altLang="en-US" sz="3200">
                <a:latin typeface="Times" charset="0"/>
              </a:rPr>
              <a:t> </a:t>
            </a:r>
          </a:p>
        </p:txBody>
      </p:sp>
      <p:sp>
        <p:nvSpPr>
          <p:cNvPr id="182286" name="Rectangle 14"/>
          <p:cNvSpPr>
            <a:spLocks noChangeArrowheads="1"/>
          </p:cNvSpPr>
          <p:nvPr/>
        </p:nvSpPr>
        <p:spPr bwMode="auto">
          <a:xfrm>
            <a:off x="2108200" y="1031875"/>
            <a:ext cx="7924800" cy="579438"/>
          </a:xfrm>
          <a:prstGeom prst="rect">
            <a:avLst/>
          </a:prstGeom>
          <a:noFill/>
          <a:ln w="9525">
            <a:noFill/>
            <a:miter lim="800000"/>
            <a:headEnd/>
            <a:tailEnd/>
          </a:ln>
          <a:effectLst/>
        </p:spPr>
        <p:txBody>
          <a:bodyPr anchor="ctr"/>
          <a:lstStyle/>
          <a:p>
            <a:r>
              <a:rPr lang="en-US" altLang="en-US" sz="3600" b="1">
                <a:solidFill>
                  <a:schemeClr val="hlink"/>
                </a:solidFill>
                <a:latin typeface="Times" charset="0"/>
              </a:rPr>
              <a:t>Question 1</a:t>
            </a:r>
          </a:p>
        </p:txBody>
      </p:sp>
      <p:pic>
        <p:nvPicPr>
          <p:cNvPr id="182316" name="Picture 44"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2317" name="Picture 45"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2318" name="Picture 46"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2319" name="Picture 47"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2320" name="Picture 48"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2322" name="Picture 50"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2324" name="Picture 52"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2326" name="Picture 54"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2330" name="Picture 58"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2331" name="Text Box 59"/>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3a</a:t>
            </a:r>
          </a:p>
        </p:txBody>
      </p:sp>
    </p:spTree>
    <p:extLst>
      <p:ext uri="{BB962C8B-B14F-4D97-AF65-F5344CB8AC3E}">
        <p14:creationId xmlns:p14="http://schemas.microsoft.com/office/powerpoint/2010/main" val="39266864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2330"/>
                                        </p:tgtEl>
                                        <p:attrNameLst>
                                          <p:attrName>style.visibility</p:attrName>
                                        </p:attrNameLst>
                                      </p:cBhvr>
                                      <p:to>
                                        <p:strVal val="visible"/>
                                      </p:to>
                                    </p:set>
                                    <p:animEffect transition="in" filter="box(out)">
                                      <p:cBhvr>
                                        <p:cTn id="7" dur="500"/>
                                        <p:tgtEl>
                                          <p:spTgt spid="18233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2331"/>
                                        </p:tgtEl>
                                        <p:attrNameLst>
                                          <p:attrName>style.visibility</p:attrName>
                                        </p:attrNameLst>
                                      </p:cBhvr>
                                      <p:to>
                                        <p:strVal val="visible"/>
                                      </p:to>
                                    </p:set>
                                    <p:animEffect transition="in" filter="box(out)">
                                      <p:cBhvr>
                                        <p:cTn id="10" dur="500"/>
                                        <p:tgtEl>
                                          <p:spTgt spid="18233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2320"/>
                                        </p:tgtEl>
                                        <p:attrNameLst>
                                          <p:attrName>style.visibility</p:attrName>
                                        </p:attrNameLst>
                                      </p:cBhvr>
                                      <p:to>
                                        <p:strVal val="visible"/>
                                      </p:to>
                                    </p:set>
                                    <p:animEffect transition="in" filter="box(out)">
                                      <p:cBhvr>
                                        <p:cTn id="14" dur="500"/>
                                        <p:tgtEl>
                                          <p:spTgt spid="182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3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438400" y="7040563"/>
            <a:ext cx="8229600" cy="122237"/>
          </a:xfrm>
        </p:spPr>
        <p:txBody>
          <a:bodyPr>
            <a:normAutofit fontScale="90000"/>
          </a:bodyPr>
          <a:lstStyle/>
          <a:p>
            <a:pPr algn="r"/>
            <a:r>
              <a:rPr lang="en-US" altLang="en-US" sz="1400" b="1"/>
              <a:t>Section 2 Check</a:t>
            </a:r>
          </a:p>
        </p:txBody>
      </p:sp>
      <p:sp>
        <p:nvSpPr>
          <p:cNvPr id="183300" name="Rectangle 4"/>
          <p:cNvSpPr>
            <a:spLocks noChangeArrowheads="1"/>
          </p:cNvSpPr>
          <p:nvPr/>
        </p:nvSpPr>
        <p:spPr bwMode="auto">
          <a:xfrm>
            <a:off x="2111376" y="3092451"/>
            <a:ext cx="7142163" cy="860425"/>
          </a:xfrm>
          <a:prstGeom prst="rect">
            <a:avLst/>
          </a:prstGeom>
          <a:noFill/>
          <a:ln w="9525">
            <a:noFill/>
            <a:miter lim="800000"/>
            <a:headEnd/>
            <a:tailEnd/>
          </a:ln>
          <a:effectLst/>
        </p:spPr>
        <p:txBody>
          <a:bodyPr/>
          <a:lstStyle/>
          <a:p>
            <a:endParaRPr lang="en-US" altLang="en-US" sz="3200">
              <a:solidFill>
                <a:srgbClr val="FFFFCC"/>
              </a:solidFill>
              <a:latin typeface="Times" charset="0"/>
            </a:endParaRPr>
          </a:p>
        </p:txBody>
      </p:sp>
      <p:sp>
        <p:nvSpPr>
          <p:cNvPr id="183311" name="Rectangle 15"/>
          <p:cNvSpPr>
            <a:spLocks noChangeArrowheads="1"/>
          </p:cNvSpPr>
          <p:nvPr/>
        </p:nvSpPr>
        <p:spPr bwMode="auto">
          <a:xfrm>
            <a:off x="2057400" y="1012825"/>
            <a:ext cx="8077200" cy="3046988"/>
          </a:xfrm>
          <a:prstGeom prst="rect">
            <a:avLst/>
          </a:prstGeom>
          <a:noFill/>
          <a:ln w="9525" algn="ctr">
            <a:noFill/>
            <a:miter lim="800000"/>
            <a:headEnd/>
            <a:tailEnd/>
          </a:ln>
          <a:effectLst/>
        </p:spPr>
        <p:txBody>
          <a:bodyPr>
            <a:spAutoFit/>
          </a:bodyPr>
          <a:lstStyle/>
          <a:p>
            <a:pPr>
              <a:tabLst>
                <a:tab pos="228600" algn="l"/>
                <a:tab pos="1943100" algn="l"/>
              </a:tabLst>
            </a:pPr>
            <a:r>
              <a:rPr lang="en-US" altLang="en-US" sz="3200">
                <a:latin typeface="Times New Roman" pitchFamily="18" charset="0"/>
                <a:cs typeface="Times New Roman" pitchFamily="18" charset="0"/>
              </a:rPr>
              <a:t>In Mendelian inheritance, heterozygous individuals will display the inherited dominant trait of the homozygotes. When traits are inherited in a codominant pattern the phenotypes of both homozygotes are displayed equally in the heterozygotes.</a:t>
            </a:r>
            <a:r>
              <a:rPr lang="en-US" altLang="en-US" sz="3200">
                <a:latin typeface="Times" charset="0"/>
              </a:rPr>
              <a:t> </a:t>
            </a:r>
          </a:p>
        </p:txBody>
      </p:sp>
      <p:pic>
        <p:nvPicPr>
          <p:cNvPr id="183336" name="Picture 40"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183337" name="Picture 41"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83338" name="Picture 42"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83339" name="Picture 43"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83340" name="Picture 44"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183342" name="Picture 46" descr="Section Check"/>
          <p:cNvPicPr>
            <a:picLocks noChangeAspect="1" noChangeArrowheads="1"/>
          </p:cNvPicPr>
          <p:nvPr/>
        </p:nvPicPr>
        <p:blipFill>
          <a:blip r:embed="rId8" cstate="print"/>
          <a:srcRect/>
          <a:stretch>
            <a:fillRect/>
          </a:stretch>
        </p:blipFill>
        <p:spPr bwMode="auto">
          <a:xfrm>
            <a:off x="4895850" y="38101"/>
            <a:ext cx="2400300" cy="377825"/>
          </a:xfrm>
          <a:prstGeom prst="rect">
            <a:avLst/>
          </a:prstGeom>
          <a:noFill/>
        </p:spPr>
      </p:pic>
      <p:pic>
        <p:nvPicPr>
          <p:cNvPr id="183344" name="Picture 4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183346" name="Picture 50" descr="Sec"/>
          <p:cNvPicPr>
            <a:picLocks noChangeAspect="1" noChangeArrowheads="1"/>
          </p:cNvPicPr>
          <p:nvPr/>
        </p:nvPicPr>
        <p:blipFill>
          <a:blip r:embed="rId11" cstate="print"/>
          <a:srcRect/>
          <a:stretch>
            <a:fillRect/>
          </a:stretch>
        </p:blipFill>
        <p:spPr bwMode="auto">
          <a:xfrm>
            <a:off x="1524000" y="0"/>
            <a:ext cx="1752600" cy="762000"/>
          </a:xfrm>
          <a:prstGeom prst="rect">
            <a:avLst/>
          </a:prstGeom>
          <a:noFill/>
        </p:spPr>
      </p:pic>
      <p:pic>
        <p:nvPicPr>
          <p:cNvPr id="183350" name="Picture 54"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183351" name="Text Box 55"/>
          <p:cNvSpPr txBox="1">
            <a:spLocks noChangeArrowheads="1"/>
          </p:cNvSpPr>
          <p:nvPr/>
        </p:nvSpPr>
        <p:spPr bwMode="auto">
          <a:xfrm>
            <a:off x="2903539" y="6257926"/>
            <a:ext cx="1888659"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b="1">
                <a:latin typeface="Times New Roman" pitchFamily="18" charset="0"/>
              </a:rPr>
              <a:t>CA: Biology/Life Sciences</a:t>
            </a:r>
            <a:br>
              <a:rPr lang="en-US" sz="1200" b="1">
                <a:latin typeface="Times New Roman" pitchFamily="18" charset="0"/>
              </a:rPr>
            </a:br>
            <a:r>
              <a:rPr lang="en-US" sz="1200" b="1">
                <a:latin typeface="Times New Roman" pitchFamily="18" charset="0"/>
              </a:rPr>
              <a:t>	3a</a:t>
            </a:r>
          </a:p>
        </p:txBody>
      </p:sp>
    </p:spTree>
    <p:extLst>
      <p:ext uri="{BB962C8B-B14F-4D97-AF65-F5344CB8AC3E}">
        <p14:creationId xmlns:p14="http://schemas.microsoft.com/office/powerpoint/2010/main" val="11714555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83350"/>
                                        </p:tgtEl>
                                        <p:attrNameLst>
                                          <p:attrName>style.visibility</p:attrName>
                                        </p:attrNameLst>
                                      </p:cBhvr>
                                      <p:to>
                                        <p:strVal val="visible"/>
                                      </p:to>
                                    </p:set>
                                    <p:animEffect transition="in" filter="box(out)">
                                      <p:cBhvr>
                                        <p:cTn id="7" dur="500"/>
                                        <p:tgtEl>
                                          <p:spTgt spid="18335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83351"/>
                                        </p:tgtEl>
                                        <p:attrNameLst>
                                          <p:attrName>style.visibility</p:attrName>
                                        </p:attrNameLst>
                                      </p:cBhvr>
                                      <p:to>
                                        <p:strVal val="visible"/>
                                      </p:to>
                                    </p:set>
                                    <p:animEffect transition="in" filter="box(out)">
                                      <p:cBhvr>
                                        <p:cTn id="10" dur="500"/>
                                        <p:tgtEl>
                                          <p:spTgt spid="183351"/>
                                        </p:tgtEl>
                                      </p:cBhvr>
                                    </p:animEffect>
                                  </p:childTnLst>
                                </p:cTn>
                              </p:par>
                            </p:childTnLst>
                          </p:cTn>
                        </p:par>
                        <p:par>
                          <p:cTn id="11" fill="hold">
                            <p:stCondLst>
                              <p:cond delay="500"/>
                            </p:stCondLst>
                            <p:childTnLst>
                              <p:par>
                                <p:cTn id="12" presetID="4" presetClass="entr" presetSubtype="32" fill="hold" nodeType="afterEffect">
                                  <p:stCondLst>
                                    <p:cond delay="0"/>
                                  </p:stCondLst>
                                  <p:childTnLst>
                                    <p:set>
                                      <p:cBhvr>
                                        <p:cTn id="13" dur="1" fill="hold">
                                          <p:stCondLst>
                                            <p:cond delay="0"/>
                                          </p:stCondLst>
                                        </p:cTn>
                                        <p:tgtEl>
                                          <p:spTgt spid="183340"/>
                                        </p:tgtEl>
                                        <p:attrNameLst>
                                          <p:attrName>style.visibility</p:attrName>
                                        </p:attrNameLst>
                                      </p:cBhvr>
                                      <p:to>
                                        <p:strVal val="visible"/>
                                      </p:to>
                                    </p:set>
                                    <p:animEffect transition="in" filter="box(out)">
                                      <p:cBhvr>
                                        <p:cTn id="14" dur="500"/>
                                        <p:tgtEl>
                                          <p:spTgt spid="183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51"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29795" name="Rectangle 3"/>
          <p:cNvSpPr>
            <a:spLocks noChangeArrowheads="1"/>
          </p:cNvSpPr>
          <p:nvPr/>
        </p:nvSpPr>
        <p:spPr bwMode="auto">
          <a:xfrm>
            <a:off x="1981200" y="1600200"/>
            <a:ext cx="8077200" cy="156966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The change in shape occurs in the body’s narrow capillaries after the hemoglobin delivers oxygen to the cells. </a:t>
            </a:r>
          </a:p>
        </p:txBody>
      </p:sp>
      <p:sp>
        <p:nvSpPr>
          <p:cNvPr id="929796" name="Rectangle 4"/>
          <p:cNvSpPr>
            <a:spLocks noChangeArrowheads="1"/>
          </p:cNvSpPr>
          <p:nvPr/>
        </p:nvSpPr>
        <p:spPr bwMode="auto">
          <a:xfrm>
            <a:off x="1981200" y="9144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pitchFamily="18" charset="0"/>
              </a:rPr>
              <a:t>Sickle-cell disease</a:t>
            </a:r>
            <a:endParaRPr lang="en-US" altLang="en-US" sz="4000" b="1">
              <a:solidFill>
                <a:srgbClr val="FFFF00"/>
              </a:solidFill>
              <a:latin typeface="Times" pitchFamily="18" charset="0"/>
            </a:endParaRPr>
          </a:p>
        </p:txBody>
      </p:sp>
      <p:pic>
        <p:nvPicPr>
          <p:cNvPr id="929797"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9798"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9799"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98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98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98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29803"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pic>
        <p:nvPicPr>
          <p:cNvPr id="929805" name="Picture 13"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29806" name="Picture 14"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pic>
        <p:nvPicPr>
          <p:cNvPr id="929810" name="Picture 18" descr="C12-04 sickle cells framed"/>
          <p:cNvPicPr>
            <a:picLocks noChangeAspect="1" noChangeArrowheads="1"/>
          </p:cNvPicPr>
          <p:nvPr/>
        </p:nvPicPr>
        <p:blipFill>
          <a:blip r:embed="rId13" cstate="print"/>
          <a:srcRect/>
          <a:stretch>
            <a:fillRect/>
          </a:stretch>
        </p:blipFill>
        <p:spPr bwMode="auto">
          <a:xfrm>
            <a:off x="4572000" y="3146426"/>
            <a:ext cx="3810000" cy="2722563"/>
          </a:xfrm>
          <a:prstGeom prst="rect">
            <a:avLst/>
          </a:prstGeom>
          <a:noFill/>
        </p:spPr>
      </p:pic>
      <p:sp>
        <p:nvSpPr>
          <p:cNvPr id="929811" name="Text Box 19"/>
          <p:cNvSpPr txBox="1">
            <a:spLocks noChangeArrowheads="1"/>
          </p:cNvSpPr>
          <p:nvPr/>
        </p:nvSpPr>
        <p:spPr bwMode="auto">
          <a:xfrm>
            <a:off x="2473326" y="4356100"/>
            <a:ext cx="1387475" cy="707886"/>
          </a:xfrm>
          <a:prstGeom prst="rect">
            <a:avLst/>
          </a:prstGeom>
          <a:noFill/>
          <a:ln w="9525">
            <a:noFill/>
            <a:miter lim="800000"/>
            <a:headEnd/>
            <a:tailEnd/>
          </a:ln>
          <a:effectLst/>
        </p:spPr>
        <p:txBody>
          <a:bodyPr>
            <a:spAutoFit/>
          </a:bodyPr>
          <a:lstStyle/>
          <a:p>
            <a:r>
              <a:rPr lang="en-US" altLang="en-US" sz="2000">
                <a:latin typeface="Times" pitchFamily="18" charset="0"/>
              </a:rPr>
              <a:t>Normal red blood cell</a:t>
            </a:r>
          </a:p>
        </p:txBody>
      </p:sp>
      <p:sp>
        <p:nvSpPr>
          <p:cNvPr id="929812" name="Line 20"/>
          <p:cNvSpPr>
            <a:spLocks noChangeShapeType="1"/>
          </p:cNvSpPr>
          <p:nvPr/>
        </p:nvSpPr>
        <p:spPr bwMode="auto">
          <a:xfrm>
            <a:off x="3810000" y="4572000"/>
            <a:ext cx="2362200" cy="0"/>
          </a:xfrm>
          <a:prstGeom prst="line">
            <a:avLst/>
          </a:prstGeom>
          <a:noFill/>
          <a:ln w="28575">
            <a:solidFill>
              <a:schemeClr val="tx1"/>
            </a:solidFill>
            <a:round/>
            <a:headEnd/>
            <a:tailEnd/>
          </a:ln>
          <a:effectLst/>
        </p:spPr>
        <p:txBody>
          <a:bodyPr anchor="ctr">
            <a:spAutoFit/>
          </a:bodyPr>
          <a:lstStyle/>
          <a:p>
            <a:endParaRPr lang="en-US"/>
          </a:p>
        </p:txBody>
      </p:sp>
      <p:sp>
        <p:nvSpPr>
          <p:cNvPr id="929813" name="Text Box 21"/>
          <p:cNvSpPr txBox="1">
            <a:spLocks noChangeArrowheads="1"/>
          </p:cNvSpPr>
          <p:nvPr/>
        </p:nvSpPr>
        <p:spPr bwMode="auto">
          <a:xfrm>
            <a:off x="2540001" y="5284788"/>
            <a:ext cx="1387475" cy="400110"/>
          </a:xfrm>
          <a:prstGeom prst="rect">
            <a:avLst/>
          </a:prstGeom>
          <a:noFill/>
          <a:ln w="9525">
            <a:noFill/>
            <a:miter lim="800000"/>
            <a:headEnd/>
            <a:tailEnd/>
          </a:ln>
          <a:effectLst/>
        </p:spPr>
        <p:txBody>
          <a:bodyPr>
            <a:spAutoFit/>
          </a:bodyPr>
          <a:lstStyle/>
          <a:p>
            <a:r>
              <a:rPr lang="en-US" altLang="en-US" sz="2000">
                <a:latin typeface="Times" pitchFamily="18" charset="0"/>
              </a:rPr>
              <a:t>Sickle cell</a:t>
            </a:r>
          </a:p>
        </p:txBody>
      </p:sp>
      <p:sp>
        <p:nvSpPr>
          <p:cNvPr id="929814" name="Line 22"/>
          <p:cNvSpPr>
            <a:spLocks noChangeShapeType="1"/>
          </p:cNvSpPr>
          <p:nvPr/>
        </p:nvSpPr>
        <p:spPr bwMode="auto">
          <a:xfrm>
            <a:off x="3771900" y="5486400"/>
            <a:ext cx="1371600" cy="12700"/>
          </a:xfrm>
          <a:prstGeom prst="line">
            <a:avLst/>
          </a:prstGeom>
          <a:noFill/>
          <a:ln w="28575">
            <a:solidFill>
              <a:schemeClr val="tx1"/>
            </a:solidFill>
            <a:round/>
            <a:headEnd/>
            <a:tailEnd/>
          </a:ln>
          <a:effectLst/>
        </p:spPr>
        <p:txBody>
          <a:bodyPr anchor="ctr">
            <a:spAutoFit/>
          </a:bodyPr>
          <a:lstStyle/>
          <a:p>
            <a:endParaRPr lang="en-US"/>
          </a:p>
        </p:txBody>
      </p:sp>
    </p:spTree>
    <p:extLst>
      <p:ext uri="{BB962C8B-B14F-4D97-AF65-F5344CB8AC3E}">
        <p14:creationId xmlns:p14="http://schemas.microsoft.com/office/powerpoint/2010/main" val="163043478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29797"/>
                                        </p:tgtEl>
                                        <p:attrNameLst>
                                          <p:attrName>style.visibility</p:attrName>
                                        </p:attrNameLst>
                                      </p:cBhvr>
                                      <p:to>
                                        <p:strVal val="visible"/>
                                      </p:to>
                                    </p:set>
                                    <p:animEffect transition="in" filter="box(out)">
                                      <p:cBhvr>
                                        <p:cTn id="7" dur="500"/>
                                        <p:tgtEl>
                                          <p:spTgt spid="92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274639"/>
            <a:ext cx="8229600" cy="490537"/>
          </a:xfrm>
        </p:spPr>
        <p:txBody>
          <a:bodyPr/>
          <a:lstStyle/>
          <a:p>
            <a:pPr eaLnBrk="1" hangingPunct="1"/>
            <a:r>
              <a:rPr lang="en-US" sz="2400"/>
              <a:t>XYY Syndrome</a:t>
            </a:r>
          </a:p>
        </p:txBody>
      </p:sp>
      <p:sp>
        <p:nvSpPr>
          <p:cNvPr id="13315" name="Rectangle 3"/>
          <p:cNvSpPr>
            <a:spLocks noGrp="1" noChangeArrowheads="1"/>
          </p:cNvSpPr>
          <p:nvPr>
            <p:ph type="body" idx="1"/>
          </p:nvPr>
        </p:nvSpPr>
        <p:spPr>
          <a:xfrm>
            <a:off x="1981200" y="836613"/>
            <a:ext cx="8229600" cy="5289550"/>
          </a:xfrm>
        </p:spPr>
        <p:txBody>
          <a:bodyPr/>
          <a:lstStyle/>
          <a:p>
            <a:pPr eaLnBrk="1" hangingPunct="1"/>
            <a:r>
              <a:rPr lang="en-US" sz="1800"/>
              <a:t>Most often, the extra Y chromosome causes no unusual physical features or medical problems. </a:t>
            </a:r>
          </a:p>
          <a:p>
            <a:pPr eaLnBrk="1" hangingPunct="1"/>
            <a:r>
              <a:rPr lang="en-US" sz="1800"/>
              <a:t>boys have an increased growth velocity during earliest childhood, with an average final height approximately 7 cm above expected final height. </a:t>
            </a:r>
          </a:p>
          <a:p>
            <a:pPr eaLnBrk="1" hangingPunct="1"/>
            <a:r>
              <a:rPr lang="en-US" sz="1800"/>
              <a:t>1 in 1000 boys affected</a:t>
            </a:r>
          </a:p>
          <a:p>
            <a:pPr eaLnBrk="1" hangingPunct="1"/>
            <a:r>
              <a:rPr lang="en-US" sz="1800"/>
              <a:t>Increased learning disabilities, delayed speech/language skills, behavioral problems such as anger/agression</a:t>
            </a:r>
          </a:p>
        </p:txBody>
      </p:sp>
    </p:spTree>
    <p:extLst>
      <p:ext uri="{BB962C8B-B14F-4D97-AF65-F5344CB8AC3E}">
        <p14:creationId xmlns:p14="http://schemas.microsoft.com/office/powerpoint/2010/main" val="1357364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ChangeArrowheads="1"/>
          </p:cNvSpPr>
          <p:nvPr>
            <p:ph type="title"/>
          </p:nvPr>
        </p:nvSpPr>
        <p:spPr>
          <a:xfrm>
            <a:off x="2438400" y="6888163"/>
            <a:ext cx="8229600" cy="274637"/>
          </a:xfrm>
        </p:spPr>
        <p:txBody>
          <a:bodyPr>
            <a:normAutofit fontScale="90000"/>
          </a:bodyPr>
          <a:lstStyle/>
          <a:p>
            <a:pPr algn="r"/>
            <a:r>
              <a:rPr lang="en-US" altLang="en-US" sz="1600" b="1"/>
              <a:t>Section 12.3 Summary – pages 323 - 329</a:t>
            </a:r>
          </a:p>
        </p:txBody>
      </p:sp>
      <p:sp>
        <p:nvSpPr>
          <p:cNvPr id="999428" name="Rectangle 4"/>
          <p:cNvSpPr>
            <a:spLocks noChangeArrowheads="1"/>
          </p:cNvSpPr>
          <p:nvPr/>
        </p:nvSpPr>
        <p:spPr bwMode="auto">
          <a:xfrm>
            <a:off x="1981200" y="914400"/>
            <a:ext cx="7924800" cy="579438"/>
          </a:xfrm>
          <a:prstGeom prst="rect">
            <a:avLst/>
          </a:prstGeom>
          <a:noFill/>
          <a:ln w="9525">
            <a:noFill/>
            <a:miter lim="800000"/>
            <a:headEnd/>
            <a:tailEnd/>
          </a:ln>
          <a:effectLst/>
        </p:spPr>
        <p:txBody>
          <a:bodyPr anchor="ctr"/>
          <a:lstStyle/>
          <a:p>
            <a:r>
              <a:rPr lang="en-US" altLang="en-US" sz="3600" b="1">
                <a:solidFill>
                  <a:schemeClr val="tx2"/>
                </a:solidFill>
                <a:latin typeface="Times" pitchFamily="18" charset="0"/>
              </a:rPr>
              <a:t>Sickle-cell disease</a:t>
            </a:r>
            <a:endParaRPr lang="en-US" altLang="en-US" sz="4000" b="1">
              <a:solidFill>
                <a:srgbClr val="FFFF00"/>
              </a:solidFill>
              <a:latin typeface="Times" pitchFamily="18" charset="0"/>
            </a:endParaRPr>
          </a:p>
        </p:txBody>
      </p:sp>
      <p:pic>
        <p:nvPicPr>
          <p:cNvPr id="999429"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99430"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99431" name="Picture 7"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99432"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99433"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99434"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99435" name="Picture 11" descr="Section 3 title"/>
          <p:cNvPicPr>
            <a:picLocks noChangeAspect="1" noChangeArrowheads="1"/>
          </p:cNvPicPr>
          <p:nvPr/>
        </p:nvPicPr>
        <p:blipFill>
          <a:blip r:embed="rId10" cstate="print"/>
          <a:srcRect/>
          <a:stretch>
            <a:fillRect/>
          </a:stretch>
        </p:blipFill>
        <p:spPr bwMode="auto">
          <a:xfrm>
            <a:off x="3352800" y="0"/>
            <a:ext cx="6477000" cy="482600"/>
          </a:xfrm>
          <a:prstGeom prst="rect">
            <a:avLst/>
          </a:prstGeom>
          <a:noFill/>
        </p:spPr>
      </p:pic>
      <p:sp>
        <p:nvSpPr>
          <p:cNvPr id="999436" name="Rectangle 12"/>
          <p:cNvSpPr>
            <a:spLocks noChangeArrowheads="1"/>
          </p:cNvSpPr>
          <p:nvPr/>
        </p:nvSpPr>
        <p:spPr bwMode="auto">
          <a:xfrm>
            <a:off x="1981200" y="1641475"/>
            <a:ext cx="8077200" cy="1569660"/>
          </a:xfrm>
          <a:prstGeom prst="rect">
            <a:avLst/>
          </a:prstGeom>
          <a:noFill/>
          <a:ln w="9525">
            <a:noFill/>
            <a:miter lim="800000"/>
            <a:headEnd/>
            <a:tailEnd/>
          </a:ln>
          <a:effectLst/>
        </p:spPr>
        <p:txBody>
          <a:bodyPr>
            <a:spAutoFit/>
          </a:bodyPr>
          <a:lstStyle/>
          <a:p>
            <a:pPr marL="342900" indent="-342900">
              <a:buFontTx/>
              <a:buChar char="•"/>
            </a:pPr>
            <a:r>
              <a:rPr lang="en-US" altLang="en-US" sz="3200">
                <a:latin typeface="Times" pitchFamily="18" charset="0"/>
              </a:rPr>
              <a:t>Abnormally shaped blood cells, slow blood flow, block small vessels, and result in tissue damage and pain.</a:t>
            </a:r>
          </a:p>
        </p:txBody>
      </p:sp>
      <p:pic>
        <p:nvPicPr>
          <p:cNvPr id="999437" name="Picture 13" descr="Sec"/>
          <p:cNvPicPr>
            <a:picLocks noChangeAspect="1" noChangeArrowheads="1"/>
          </p:cNvPicPr>
          <p:nvPr/>
        </p:nvPicPr>
        <p:blipFill>
          <a:blip r:embed="rId11" cstate="print"/>
          <a:srcRect/>
          <a:stretch>
            <a:fillRect/>
          </a:stretch>
        </p:blipFill>
        <p:spPr bwMode="auto">
          <a:xfrm>
            <a:off x="1524000" y="0"/>
            <a:ext cx="1828800" cy="762000"/>
          </a:xfrm>
          <a:prstGeom prst="rect">
            <a:avLst/>
          </a:prstGeom>
          <a:noFill/>
        </p:spPr>
      </p:pic>
      <p:pic>
        <p:nvPicPr>
          <p:cNvPr id="999438" name="Picture 14" descr="Sec"/>
          <p:cNvPicPr>
            <a:picLocks noChangeAspect="1" noChangeArrowheads="1"/>
          </p:cNvPicPr>
          <p:nvPr/>
        </p:nvPicPr>
        <p:blipFill>
          <a:blip r:embed="rId12" cstate="print"/>
          <a:srcRect/>
          <a:stretch>
            <a:fillRect/>
          </a:stretch>
        </p:blipFill>
        <p:spPr bwMode="auto">
          <a:xfrm>
            <a:off x="3581400" y="0"/>
            <a:ext cx="6540500" cy="482600"/>
          </a:xfrm>
          <a:prstGeom prst="rect">
            <a:avLst/>
          </a:prstGeom>
          <a:noFill/>
        </p:spPr>
      </p:pic>
      <p:pic>
        <p:nvPicPr>
          <p:cNvPr id="999441" name="Picture 17" descr="C12-04 sickle cells framed"/>
          <p:cNvPicPr>
            <a:picLocks noChangeAspect="1" noChangeArrowheads="1"/>
          </p:cNvPicPr>
          <p:nvPr/>
        </p:nvPicPr>
        <p:blipFill>
          <a:blip r:embed="rId13" cstate="print"/>
          <a:srcRect/>
          <a:stretch>
            <a:fillRect/>
          </a:stretch>
        </p:blipFill>
        <p:spPr bwMode="auto">
          <a:xfrm>
            <a:off x="4572000" y="3146426"/>
            <a:ext cx="3810000" cy="2722563"/>
          </a:xfrm>
          <a:prstGeom prst="rect">
            <a:avLst/>
          </a:prstGeom>
          <a:noFill/>
        </p:spPr>
      </p:pic>
      <p:sp>
        <p:nvSpPr>
          <p:cNvPr id="999442" name="Text Box 18"/>
          <p:cNvSpPr txBox="1">
            <a:spLocks noChangeArrowheads="1"/>
          </p:cNvSpPr>
          <p:nvPr/>
        </p:nvSpPr>
        <p:spPr bwMode="auto">
          <a:xfrm>
            <a:off x="2473326" y="4356100"/>
            <a:ext cx="1387475" cy="707886"/>
          </a:xfrm>
          <a:prstGeom prst="rect">
            <a:avLst/>
          </a:prstGeom>
          <a:noFill/>
          <a:ln w="9525">
            <a:noFill/>
            <a:miter lim="800000"/>
            <a:headEnd/>
            <a:tailEnd/>
          </a:ln>
          <a:effectLst/>
        </p:spPr>
        <p:txBody>
          <a:bodyPr>
            <a:spAutoFit/>
          </a:bodyPr>
          <a:lstStyle/>
          <a:p>
            <a:r>
              <a:rPr lang="en-US" altLang="en-US" sz="2000">
                <a:latin typeface="Times" pitchFamily="18" charset="0"/>
              </a:rPr>
              <a:t>Normal red blood cell</a:t>
            </a:r>
          </a:p>
        </p:txBody>
      </p:sp>
      <p:sp>
        <p:nvSpPr>
          <p:cNvPr id="999443" name="Line 19"/>
          <p:cNvSpPr>
            <a:spLocks noChangeShapeType="1"/>
          </p:cNvSpPr>
          <p:nvPr/>
        </p:nvSpPr>
        <p:spPr bwMode="auto">
          <a:xfrm>
            <a:off x="3810000" y="4572000"/>
            <a:ext cx="2362200" cy="0"/>
          </a:xfrm>
          <a:prstGeom prst="line">
            <a:avLst/>
          </a:prstGeom>
          <a:noFill/>
          <a:ln w="28575">
            <a:solidFill>
              <a:schemeClr val="tx1"/>
            </a:solidFill>
            <a:round/>
            <a:headEnd/>
            <a:tailEnd/>
          </a:ln>
          <a:effectLst/>
        </p:spPr>
        <p:txBody>
          <a:bodyPr anchor="ctr">
            <a:spAutoFit/>
          </a:bodyPr>
          <a:lstStyle/>
          <a:p>
            <a:endParaRPr lang="en-US"/>
          </a:p>
        </p:txBody>
      </p:sp>
      <p:sp>
        <p:nvSpPr>
          <p:cNvPr id="999444" name="Text Box 20"/>
          <p:cNvSpPr txBox="1">
            <a:spLocks noChangeArrowheads="1"/>
          </p:cNvSpPr>
          <p:nvPr/>
        </p:nvSpPr>
        <p:spPr bwMode="auto">
          <a:xfrm>
            <a:off x="2514601" y="5322888"/>
            <a:ext cx="1387475" cy="400110"/>
          </a:xfrm>
          <a:prstGeom prst="rect">
            <a:avLst/>
          </a:prstGeom>
          <a:noFill/>
          <a:ln w="9525">
            <a:noFill/>
            <a:miter lim="800000"/>
            <a:headEnd/>
            <a:tailEnd/>
          </a:ln>
          <a:effectLst/>
        </p:spPr>
        <p:txBody>
          <a:bodyPr>
            <a:spAutoFit/>
          </a:bodyPr>
          <a:lstStyle/>
          <a:p>
            <a:r>
              <a:rPr lang="en-US" altLang="en-US" sz="2000">
                <a:latin typeface="Times" pitchFamily="18" charset="0"/>
              </a:rPr>
              <a:t>Sickle cell</a:t>
            </a:r>
          </a:p>
        </p:txBody>
      </p:sp>
      <p:sp>
        <p:nvSpPr>
          <p:cNvPr id="999446" name="Line 22"/>
          <p:cNvSpPr>
            <a:spLocks noChangeShapeType="1"/>
          </p:cNvSpPr>
          <p:nvPr/>
        </p:nvSpPr>
        <p:spPr bwMode="auto">
          <a:xfrm>
            <a:off x="3771900" y="5486400"/>
            <a:ext cx="1371600" cy="12700"/>
          </a:xfrm>
          <a:prstGeom prst="line">
            <a:avLst/>
          </a:prstGeom>
          <a:noFill/>
          <a:ln w="28575">
            <a:solidFill>
              <a:schemeClr val="tx1"/>
            </a:solidFill>
            <a:round/>
            <a:headEnd/>
            <a:tailEnd/>
          </a:ln>
          <a:effectLst/>
        </p:spPr>
        <p:txBody>
          <a:bodyPr anchor="ctr">
            <a:spAutoFit/>
          </a:bodyPr>
          <a:lstStyle/>
          <a:p>
            <a:endParaRPr lang="en-US"/>
          </a:p>
        </p:txBody>
      </p:sp>
    </p:spTree>
    <p:extLst>
      <p:ext uri="{BB962C8B-B14F-4D97-AF65-F5344CB8AC3E}">
        <p14:creationId xmlns:p14="http://schemas.microsoft.com/office/powerpoint/2010/main" val="415193963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99429"/>
                                        </p:tgtEl>
                                        <p:attrNameLst>
                                          <p:attrName>style.visibility</p:attrName>
                                        </p:attrNameLst>
                                      </p:cBhvr>
                                      <p:to>
                                        <p:strVal val="visible"/>
                                      </p:to>
                                    </p:set>
                                    <p:animEffect transition="in" filter="box(out)">
                                      <p:cBhvr>
                                        <p:cTn id="7" dur="500"/>
                                        <p:tgtEl>
                                          <p:spTgt spid="999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3410"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13411"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13412"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13414"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13415"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13416"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dirty="0">
                <a:solidFill>
                  <a:schemeClr val="hlink"/>
                </a:solidFill>
                <a:latin typeface="Times" pitchFamily="18" charset="0"/>
              </a:rPr>
              <a:t>To return to the chapter summary click escape or close this document.</a:t>
            </a:r>
          </a:p>
        </p:txBody>
      </p:sp>
      <p:sp>
        <p:nvSpPr>
          <p:cNvPr id="913417" name="Text Box 9"/>
          <p:cNvSpPr txBox="1">
            <a:spLocks noChangeArrowheads="1"/>
          </p:cNvSpPr>
          <p:nvPr/>
        </p:nvSpPr>
        <p:spPr bwMode="auto">
          <a:xfrm>
            <a:off x="2006600" y="2333626"/>
            <a:ext cx="2216150" cy="1628775"/>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dirty="0">
                <a:solidFill>
                  <a:schemeClr val="tx2"/>
                </a:solidFill>
                <a:latin typeface="Times" pitchFamily="18" charset="0"/>
              </a:rPr>
              <a:t>Symbols</a:t>
            </a:r>
          </a:p>
          <a:p>
            <a:pPr algn="ctr" eaLnBrk="1" hangingPunct="1">
              <a:lnSpc>
                <a:spcPct val="60000"/>
              </a:lnSpc>
              <a:spcBef>
                <a:spcPct val="20000"/>
              </a:spcBef>
              <a:spcAft>
                <a:spcPct val="20000"/>
              </a:spcAft>
            </a:pPr>
            <a:r>
              <a:rPr lang="en-US" sz="3600" dirty="0">
                <a:solidFill>
                  <a:schemeClr val="tx2"/>
                </a:solidFill>
                <a:latin typeface="Times" pitchFamily="18" charset="0"/>
              </a:rPr>
              <a:t>Used by</a:t>
            </a:r>
          </a:p>
          <a:p>
            <a:pPr algn="ctr" eaLnBrk="1" hangingPunct="1">
              <a:lnSpc>
                <a:spcPct val="50000"/>
              </a:lnSpc>
              <a:spcBef>
                <a:spcPct val="20000"/>
              </a:spcBef>
              <a:spcAft>
                <a:spcPct val="20000"/>
              </a:spcAft>
            </a:pPr>
            <a:r>
              <a:rPr lang="en-US" sz="3600" dirty="0">
                <a:solidFill>
                  <a:schemeClr val="tx2"/>
                </a:solidFill>
                <a:latin typeface="Times" pitchFamily="18" charset="0"/>
              </a:rPr>
              <a:t>Geneticists</a:t>
            </a:r>
          </a:p>
        </p:txBody>
      </p:sp>
      <p:pic>
        <p:nvPicPr>
          <p:cNvPr id="913418"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13419"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13420" name="Picture 12" descr="Symbols Used by Genetcists"/>
          <p:cNvPicPr>
            <a:picLocks noChangeAspect="1" noChangeArrowheads="1"/>
          </p:cNvPicPr>
          <p:nvPr/>
        </p:nvPicPr>
        <p:blipFill>
          <a:blip r:embed="rId12" cstate="print"/>
          <a:srcRect/>
          <a:stretch>
            <a:fillRect/>
          </a:stretch>
        </p:blipFill>
        <p:spPr bwMode="auto">
          <a:xfrm>
            <a:off x="4410076" y="825500"/>
            <a:ext cx="4810125" cy="4876800"/>
          </a:xfrm>
          <a:prstGeom prst="rect">
            <a:avLst/>
          </a:prstGeom>
          <a:noFill/>
        </p:spPr>
      </p:pic>
    </p:spTree>
    <p:extLst>
      <p:ext uri="{BB962C8B-B14F-4D97-AF65-F5344CB8AC3E}">
        <p14:creationId xmlns:p14="http://schemas.microsoft.com/office/powerpoint/2010/main" val="366856767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3416"/>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13413"/>
                                        </p:tgtEl>
                                        <p:attrNameLst>
                                          <p:attrName>style.visibility</p:attrName>
                                        </p:attrNameLst>
                                      </p:cBhvr>
                                      <p:to>
                                        <p:strVal val="visible"/>
                                      </p:to>
                                    </p:set>
                                    <p:animEffect transition="in" filter="box(out)">
                                      <p:cBhvr>
                                        <p:cTn id="10" dur="500"/>
                                        <p:tgtEl>
                                          <p:spTgt spid="913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6"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srcRect/>
          <a:stretch>
            <a:fillRect/>
          </a:stretch>
        </p:blipFill>
        <p:spPr bwMode="auto">
          <a:xfrm>
            <a:off x="1524001" y="-69566"/>
            <a:ext cx="4343400" cy="6326056"/>
          </a:xfrm>
          <a:prstGeom prst="rect">
            <a:avLst/>
          </a:prstGeom>
          <a:noFill/>
          <a:ln w="9525">
            <a:noFill/>
            <a:miter lim="800000"/>
            <a:headEnd/>
            <a:tailEnd/>
          </a:ln>
          <a:effectLst/>
        </p:spPr>
      </p:pic>
    </p:spTree>
    <p:extLst>
      <p:ext uri="{BB962C8B-B14F-4D97-AF65-F5344CB8AC3E}">
        <p14:creationId xmlns:p14="http://schemas.microsoft.com/office/powerpoint/2010/main" val="42804147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6" name="Object 2"/>
          <p:cNvGraphicFramePr>
            <a:graphicFrameLocks noChangeAspect="1"/>
          </p:cNvGraphicFramePr>
          <p:nvPr/>
        </p:nvGraphicFramePr>
        <p:xfrm>
          <a:off x="2759075" y="685800"/>
          <a:ext cx="6673850" cy="5486400"/>
        </p:xfrm>
        <a:graphic>
          <a:graphicData uri="http://schemas.openxmlformats.org/presentationml/2006/ole">
            <mc:AlternateContent xmlns:mc="http://schemas.openxmlformats.org/markup-compatibility/2006">
              <mc:Choice xmlns:v="urn:schemas-microsoft-com:vml" Requires="v">
                <p:oleObj spid="_x0000_s5209" name="Document" r:id="rId3" imgW="6674129" imgH="5485770" progId="">
                  <p:embed/>
                </p:oleObj>
              </mc:Choice>
              <mc:Fallback>
                <p:oleObj name="Document" r:id="rId3" imgW="6674129" imgH="548577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685800"/>
                        <a:ext cx="66738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296218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C:\Documents and Settings\jmcallister\Desktop\pedigree.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Tree>
    <p:extLst>
      <p:ext uri="{BB962C8B-B14F-4D97-AF65-F5344CB8AC3E}">
        <p14:creationId xmlns:p14="http://schemas.microsoft.com/office/powerpoint/2010/main" val="4728042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9314" name="Picture 2"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9315" name="Picture 3" descr="New next">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9316" name="Picture 4"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9317"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9318" name="Picture 6" descr="resources">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9319" name="Picture 7" descr="help">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9320"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a:r>
              <a:rPr lang="en-US" sz="1400" b="1" dirty="0">
                <a:solidFill>
                  <a:schemeClr val="hlink"/>
                </a:solidFill>
                <a:latin typeface="Times" pitchFamily="18" charset="0"/>
              </a:rPr>
              <a:t>To return to the chapter summary click escape or close this document.</a:t>
            </a:r>
          </a:p>
        </p:txBody>
      </p:sp>
      <p:sp>
        <p:nvSpPr>
          <p:cNvPr id="909321" name="Text Box 9"/>
          <p:cNvSpPr txBox="1">
            <a:spLocks noChangeArrowheads="1"/>
          </p:cNvSpPr>
          <p:nvPr/>
        </p:nvSpPr>
        <p:spPr bwMode="auto">
          <a:xfrm>
            <a:off x="1917700" y="2725738"/>
            <a:ext cx="1784350" cy="1135062"/>
          </a:xfrm>
          <a:prstGeom prst="rect">
            <a:avLst/>
          </a:prstGeom>
          <a:noFill/>
          <a:ln w="9525">
            <a:noFill/>
            <a:miter lim="800000"/>
            <a:headEnd/>
            <a:tailEnd/>
          </a:ln>
          <a:effectLst/>
        </p:spPr>
        <p:txBody>
          <a:bodyPr wrap="none">
            <a:spAutoFit/>
          </a:bodyPr>
          <a:lstStyle/>
          <a:p>
            <a:pPr algn="ctr" eaLnBrk="1" hangingPunct="1">
              <a:lnSpc>
                <a:spcPct val="90000"/>
              </a:lnSpc>
              <a:spcBef>
                <a:spcPct val="20000"/>
              </a:spcBef>
              <a:spcAft>
                <a:spcPct val="20000"/>
              </a:spcAft>
            </a:pPr>
            <a:r>
              <a:rPr lang="en-US" sz="3600" dirty="0">
                <a:solidFill>
                  <a:schemeClr val="tx2"/>
                </a:solidFill>
                <a:latin typeface="Times" pitchFamily="18" charset="0"/>
              </a:rPr>
              <a:t>Pedigree</a:t>
            </a:r>
          </a:p>
          <a:p>
            <a:pPr algn="ctr" eaLnBrk="1" hangingPunct="1">
              <a:lnSpc>
                <a:spcPct val="60000"/>
              </a:lnSpc>
              <a:spcBef>
                <a:spcPct val="20000"/>
              </a:spcBef>
              <a:spcAft>
                <a:spcPct val="20000"/>
              </a:spcAft>
            </a:pPr>
            <a:r>
              <a:rPr lang="en-US" sz="3600" dirty="0">
                <a:solidFill>
                  <a:schemeClr val="tx2"/>
                </a:solidFill>
                <a:latin typeface="Times" pitchFamily="18" charset="0"/>
              </a:rPr>
              <a:t>Chart</a:t>
            </a:r>
          </a:p>
        </p:txBody>
      </p:sp>
      <p:pic>
        <p:nvPicPr>
          <p:cNvPr id="909322" name="Picture 10" descr="Image Bank"/>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9323" name="Picture 11" descr="Chpt12"/>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9324" name="Picture 12" descr="Pedigree chart"/>
          <p:cNvPicPr>
            <a:picLocks noChangeAspect="1" noChangeArrowheads="1"/>
          </p:cNvPicPr>
          <p:nvPr/>
        </p:nvPicPr>
        <p:blipFill>
          <a:blip r:embed="rId12" cstate="print"/>
          <a:srcRect/>
          <a:stretch>
            <a:fillRect/>
          </a:stretch>
        </p:blipFill>
        <p:spPr bwMode="auto">
          <a:xfrm>
            <a:off x="3708400" y="1028700"/>
            <a:ext cx="5969000" cy="4527550"/>
          </a:xfrm>
          <a:prstGeom prst="rect">
            <a:avLst/>
          </a:prstGeom>
          <a:noFill/>
        </p:spPr>
      </p:pic>
    </p:spTree>
    <p:extLst>
      <p:ext uri="{BB962C8B-B14F-4D97-AF65-F5344CB8AC3E}">
        <p14:creationId xmlns:p14="http://schemas.microsoft.com/office/powerpoint/2010/main" val="42029989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9320"/>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9317"/>
                                        </p:tgtEl>
                                        <p:attrNameLst>
                                          <p:attrName>style.visibility</p:attrName>
                                        </p:attrNameLst>
                                      </p:cBhvr>
                                      <p:to>
                                        <p:strVal val="visible"/>
                                      </p:to>
                                    </p:set>
                                    <p:animEffect transition="in" filter="box(out)">
                                      <p:cBhvr>
                                        <p:cTn id="10" dur="500"/>
                                        <p:tgtEl>
                                          <p:spTgt spid="909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20"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t>Classroom Family Pedigree</a:t>
            </a:r>
            <a:endParaRPr lang="en-US" dirty="0"/>
          </a:p>
        </p:txBody>
      </p:sp>
      <p:sp>
        <p:nvSpPr>
          <p:cNvPr id="3" name="Content Placeholder 2"/>
          <p:cNvSpPr>
            <a:spLocks noGrp="1"/>
          </p:cNvSpPr>
          <p:nvPr>
            <p:ph idx="1"/>
          </p:nvPr>
        </p:nvSpPr>
        <p:spPr>
          <a:xfrm>
            <a:off x="1524000" y="838201"/>
            <a:ext cx="9144000" cy="5287963"/>
          </a:xfrm>
        </p:spPr>
        <p:txBody>
          <a:bodyPr>
            <a:normAutofit/>
          </a:bodyPr>
          <a:lstStyle/>
          <a:p>
            <a:r>
              <a:rPr lang="en-US" dirty="0" smtClean="0"/>
              <a:t>Work by yourself, with a partner or two other people.</a:t>
            </a:r>
          </a:p>
          <a:p>
            <a:r>
              <a:rPr lang="en-US" dirty="0" smtClean="0"/>
              <a:t>Come up and get a Family Scenario of an Inherited Trait</a:t>
            </a:r>
          </a:p>
          <a:p>
            <a:r>
              <a:rPr lang="en-US" dirty="0" smtClean="0"/>
              <a:t>Draw a Rough Family Pedigree on Binder paper, with affected people shaded, carriers half shaded, and unaffected not shaded.  Include all names.</a:t>
            </a:r>
          </a:p>
          <a:p>
            <a:r>
              <a:rPr lang="en-US" dirty="0" smtClean="0"/>
              <a:t>Include a Key showing all the possible combinations of the trait for each sex.</a:t>
            </a:r>
          </a:p>
          <a:p>
            <a:r>
              <a:rPr lang="en-US" dirty="0" smtClean="0"/>
              <a:t>What is the Disease/ Trait?  Give a definition.</a:t>
            </a:r>
          </a:p>
          <a:p>
            <a:r>
              <a:rPr lang="en-US" dirty="0" smtClean="0"/>
              <a:t>Is the Disease/ Trait Dominant or Recessive?</a:t>
            </a:r>
          </a:p>
          <a:p>
            <a:r>
              <a:rPr lang="en-US" dirty="0" smtClean="0"/>
              <a:t>Is the trait </a:t>
            </a:r>
            <a:r>
              <a:rPr lang="en-US" dirty="0" err="1" smtClean="0"/>
              <a:t>Autosomal</a:t>
            </a:r>
            <a:r>
              <a:rPr lang="en-US" dirty="0" smtClean="0"/>
              <a:t> or Sex – Linked?</a:t>
            </a:r>
          </a:p>
          <a:p>
            <a:r>
              <a:rPr lang="en-US" dirty="0" smtClean="0"/>
              <a:t>Show </a:t>
            </a:r>
            <a:r>
              <a:rPr lang="en-US" smtClean="0"/>
              <a:t>all Genotypes </a:t>
            </a:r>
            <a:endParaRPr lang="en-US" dirty="0"/>
          </a:p>
        </p:txBody>
      </p:sp>
    </p:spTree>
    <p:extLst>
      <p:ext uri="{BB962C8B-B14F-4D97-AF65-F5344CB8AC3E}">
        <p14:creationId xmlns:p14="http://schemas.microsoft.com/office/powerpoint/2010/main" val="7615829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sz="2400" dirty="0"/>
              <a:t>4</a:t>
            </a:r>
            <a:r>
              <a:rPr lang="en-US" sz="2400" dirty="0" smtClean="0"/>
              <a:t>/7  </a:t>
            </a:r>
            <a:r>
              <a:rPr lang="en-US" sz="2400" dirty="0"/>
              <a:t>Complex Inheritance of Human Traits 12.3</a:t>
            </a:r>
            <a:br>
              <a:rPr lang="en-US" sz="2400" dirty="0"/>
            </a:br>
            <a:r>
              <a:rPr lang="en-US" sz="2400" dirty="0"/>
              <a:t>Obj. TSW predict possible combinations of alleles in a zygote from the genetic make up of the parents by working on a pedigree. </a:t>
            </a:r>
            <a:r>
              <a:rPr lang="en-US" sz="2400" dirty="0" smtClean="0"/>
              <a:t>P.36 </a:t>
            </a:r>
            <a:r>
              <a:rPr lang="en-US" sz="2400" dirty="0"/>
              <a:t>NB</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sp>
        <p:nvSpPr>
          <p:cNvPr id="6" name="Content Placeholder 5"/>
          <p:cNvSpPr>
            <a:spLocks noGrp="1"/>
          </p:cNvSpPr>
          <p:nvPr>
            <p:ph sz="quarter" idx="4"/>
          </p:nvPr>
        </p:nvSpPr>
        <p:spPr>
          <a:xfrm>
            <a:off x="5562599" y="1524000"/>
            <a:ext cx="6470375" cy="3951288"/>
          </a:xfrm>
        </p:spPr>
        <p:txBody>
          <a:bodyPr>
            <a:normAutofit/>
          </a:bodyPr>
          <a:lstStyle/>
          <a:p>
            <a:pPr marL="457200" indent="-457200">
              <a:buFont typeface="+mj-lt"/>
              <a:buAutoNum type="arabicPeriod"/>
            </a:pPr>
            <a:r>
              <a:rPr lang="en-US" dirty="0" smtClean="0"/>
              <a:t>Reading the Pedigree </a:t>
            </a:r>
            <a:r>
              <a:rPr lang="en-US" dirty="0" smtClean="0"/>
              <a:t>at the Right, Is </a:t>
            </a:r>
            <a:r>
              <a:rPr lang="en-US" dirty="0" smtClean="0"/>
              <a:t>this an autosomal or sex- linked disorder? How do you know?</a:t>
            </a:r>
          </a:p>
          <a:p>
            <a:pPr marL="457200" indent="-457200">
              <a:buFont typeface="+mj-lt"/>
              <a:buAutoNum type="arabicPeriod"/>
            </a:pPr>
            <a:r>
              <a:rPr lang="en-US" dirty="0" smtClean="0"/>
              <a:t>Using the same </a:t>
            </a:r>
            <a:r>
              <a:rPr lang="en-US" dirty="0" smtClean="0"/>
              <a:t>pedigree, </a:t>
            </a:r>
            <a:r>
              <a:rPr lang="en-US" dirty="0" smtClean="0"/>
              <a:t>What would be the probability of the individual </a:t>
            </a:r>
            <a:r>
              <a:rPr lang="en-US" dirty="0" smtClean="0"/>
              <a:t>III-1 </a:t>
            </a:r>
            <a:r>
              <a:rPr lang="en-US" dirty="0" smtClean="0"/>
              <a:t>having a daughter that is a carrier, and a son inheriting the disorder?</a:t>
            </a:r>
          </a:p>
          <a:p>
            <a:pPr marL="457200" indent="-457200">
              <a:buFont typeface="+mj-lt"/>
              <a:buAutoNum type="arabicPeriod"/>
            </a:pPr>
            <a:r>
              <a:rPr lang="en-US" dirty="0" smtClean="0"/>
              <a:t>Compare &amp; Contrast </a:t>
            </a:r>
            <a:r>
              <a:rPr lang="en-US" dirty="0" err="1" smtClean="0"/>
              <a:t>Autosomes</a:t>
            </a:r>
            <a:r>
              <a:rPr lang="en-US" dirty="0" smtClean="0"/>
              <a:t> and Sex Chromosomes.</a:t>
            </a:r>
            <a:endParaRPr lang="en-US" dirty="0"/>
          </a:p>
        </p:txBody>
      </p:sp>
      <p:pic>
        <p:nvPicPr>
          <p:cNvPr id="2050" name="Picture 2" descr="http://www.biologyreference.com/images/biol_02_img0200.jpg"/>
          <p:cNvPicPr>
            <a:picLocks noChangeAspect="1" noChangeArrowheads="1"/>
          </p:cNvPicPr>
          <p:nvPr/>
        </p:nvPicPr>
        <p:blipFill>
          <a:blip r:embed="rId2" cstate="print"/>
          <a:srcRect/>
          <a:stretch>
            <a:fillRect/>
          </a:stretch>
        </p:blipFill>
        <p:spPr bwMode="auto">
          <a:xfrm>
            <a:off x="1524000" y="1371600"/>
            <a:ext cx="3867150" cy="5210232"/>
          </a:xfrm>
          <a:prstGeom prst="rect">
            <a:avLst/>
          </a:prstGeom>
          <a:noFill/>
        </p:spPr>
      </p:pic>
    </p:spTree>
    <p:extLst>
      <p:ext uri="{BB962C8B-B14F-4D97-AF65-F5344CB8AC3E}">
        <p14:creationId xmlns:p14="http://schemas.microsoft.com/office/powerpoint/2010/main" val="103236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3938</Words>
  <Application>Microsoft Office PowerPoint</Application>
  <PresentationFormat>Widescreen</PresentationFormat>
  <Paragraphs>674</Paragraphs>
  <Slides>97</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05" baseType="lpstr">
      <vt:lpstr>Arial</vt:lpstr>
      <vt:lpstr>Calibri</vt:lpstr>
      <vt:lpstr>Calibri Light</vt:lpstr>
      <vt:lpstr>MS Shell Dlg</vt:lpstr>
      <vt:lpstr>Times</vt:lpstr>
      <vt:lpstr>Times New Roman</vt:lpstr>
      <vt:lpstr>Office Theme</vt:lpstr>
      <vt:lpstr>Document</vt:lpstr>
      <vt:lpstr>Biology UNIT Genetic Inheritance</vt:lpstr>
      <vt:lpstr>Female Karyotype </vt:lpstr>
      <vt:lpstr>PowerPoint Presentation</vt:lpstr>
      <vt:lpstr>Draw this Diagram P. 73NB</vt:lpstr>
      <vt:lpstr>Actual Stained Chromosome</vt:lpstr>
      <vt:lpstr>Klinefelter’s Syndrome -  XXY</vt:lpstr>
      <vt:lpstr>Turner Syndrome</vt:lpstr>
      <vt:lpstr>Patau’s Syndrome</vt:lpstr>
      <vt:lpstr>XYY Syndrome</vt:lpstr>
      <vt:lpstr>Down’s Syndrome</vt:lpstr>
      <vt:lpstr>PowerPoint Presentation</vt:lpstr>
      <vt:lpstr>Triple X Syndrome</vt:lpstr>
      <vt:lpstr>Section 10.1 Summary – pages 253-262</vt:lpstr>
      <vt:lpstr>Section 10.1 Summary – pages 253-262</vt:lpstr>
      <vt:lpstr>Frankenfish Activity Due by the end of the class, turn in for credit</vt:lpstr>
      <vt:lpstr>Chromosomes &amp; Inheritance p. 13NB</vt:lpstr>
      <vt:lpstr>Section 10.1 Summary – pages 253-262</vt:lpstr>
      <vt:lpstr>Section 10.1 Summary – pages 253-262</vt:lpstr>
      <vt:lpstr>Section 10.1 Summary – pages 253-262</vt:lpstr>
      <vt:lpstr>PowerPoint Presentation</vt:lpstr>
      <vt:lpstr>Punnett Square Practice Activity p.265 Biology Book</vt:lpstr>
      <vt:lpstr>Section 10.1 Summary – pages 253-262</vt:lpstr>
      <vt:lpstr>Section 10.1 Summary – pages 253-262</vt:lpstr>
      <vt:lpstr>Section 10.1 Summary – pages 253-262</vt:lpstr>
      <vt:lpstr>PowerPoint Presentation</vt:lpstr>
      <vt:lpstr>Meiosis – Gamete Formation           Activity with beads. Simulate the process of Meiosis with a partner. Show us your simulation. Explain in your notebook page 29           Chapter 10 BB How does Meiosis add genetic variation to the population?  Use these words: gamete, sex cell, haploid, homologous chromosomes, division, egg or sperm cell. DRAW your Gametes formed from Meiosis with 2 different colors.</vt:lpstr>
      <vt:lpstr>Mitosis vs Meiosis P. 27 NB</vt:lpstr>
      <vt:lpstr>Genetic Variation  P. 37 NB How and When does it happen?</vt:lpstr>
      <vt:lpstr>PowerPoint Presentation</vt:lpstr>
      <vt:lpstr>Genetic Inheritance Why are there different Blood Types?</vt:lpstr>
      <vt:lpstr>3/24 Modes of Inheritance: Multiple Allelic CH 12 Obj. TSW learn how different traits are inherited in the body. P. 86NB</vt:lpstr>
      <vt:lpstr> Section 12.3 Summary – pages 323 - 329</vt:lpstr>
      <vt:lpstr>Genotypes:   Phenotypes:  Probability of A Blood? B Blood? AB Blood? O Blood?  </vt:lpstr>
      <vt:lpstr>PowerPoint Presentation</vt:lpstr>
      <vt:lpstr>PowerPoint Presentation</vt:lpstr>
      <vt:lpstr>PowerPoint Presentation</vt:lpstr>
      <vt:lpstr>PowerPoint Presentation</vt:lpstr>
      <vt:lpstr>PowerPoint Presentation</vt:lpstr>
      <vt:lpstr>PowerPoint Presentation</vt:lpstr>
      <vt:lpstr>Genetic Inheritance Notes P. 31 NB</vt:lpstr>
      <vt:lpstr>PowerPoint Presentation</vt:lpstr>
      <vt:lpstr>03/31  Pedigrees 12.1 Obj. TSW determine the mode of inheritance of a trait by examining a pedigree in a partner pedigree project. P.26 NB</vt:lpstr>
      <vt:lpstr>Guided Practice Family Pedigree  p. 33 NB   Right or Left Handedness </vt:lpstr>
      <vt:lpstr>4/3 Genetic Inheritance 10.1 &amp; 10.2 Obj. TSW demonstrate understanding of homologous chromosomes Mendel’s laws, Mitosis &amp; Meiosis by doing a concept map and a foldable. p. 28 NB</vt:lpstr>
      <vt:lpstr>4/4 Complex &amp; Polygenic Inheritance 12.3  Obj. TSW predict possible combinations of alleles in a zygote from the genetic makeup of the parents during classroom activities. P.30 NB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Genetic Inheritance Review</vt:lpstr>
      <vt:lpstr>Practice Karyotype learn.genetics.utah.edu </vt:lpstr>
      <vt:lpstr>4/6 Incomplete Dominance &amp; Codominance 12.2 Obj. TSW demonstrate understanding of Pedigrees by finishing the study guide. P.34 NB</vt:lpstr>
      <vt:lpstr>TABOO</vt:lpstr>
      <vt:lpstr>TABOO</vt:lpstr>
      <vt:lpstr>TABOO</vt:lpstr>
      <vt:lpstr>TABOO</vt:lpstr>
      <vt:lpstr>3/21 Genetic Inheritance 10.1 &amp; 10.2 Obj. TSW demonstrate understanding of genetic inheritance by doing well on the mendelian  genetics quiz. P. 84NB</vt:lpstr>
      <vt:lpstr>For every question you missed…</vt:lpstr>
      <vt:lpstr>Rules</vt:lpstr>
      <vt:lpstr>4/6 Patterns of Heredity &amp; Human Genetics 12.1 – 12.3 Obj. TSW discover how multiple alleles are inherited by doing their warm up and competing a Foldable. P. 34</vt:lpstr>
      <vt:lpstr>PowerPoint Presentation</vt:lpstr>
      <vt:lpstr>Section 12.2 Summary – pages 315 - 322</vt:lpstr>
      <vt:lpstr>Section 12.2 Summary – pages 315 - 322</vt:lpstr>
      <vt:lpstr>PowerPoint Presentation</vt:lpstr>
      <vt:lpstr>Section 12.2 Summary – pages 315 - 322 </vt:lpstr>
      <vt:lpstr>Section 12.2 Summary – pages 315 - 322</vt:lpstr>
      <vt:lpstr>Section 12.2 Summary – pages 315 - 322</vt:lpstr>
      <vt:lpstr>Roles for Genetics Counselor Letter Test</vt:lpstr>
      <vt:lpstr>Karyotyping Chromosomes P. 81NB P.329 BB</vt:lpstr>
      <vt:lpstr>Section 12.1 Summary – pages 309 - 314</vt:lpstr>
      <vt:lpstr>Section 12.1 Summary – pages 309 - 314</vt:lpstr>
      <vt:lpstr>PowerPoint Presentation</vt:lpstr>
      <vt:lpstr>http://learn.genetics.utah.edu/ http://www.cde.ca.gov/ta/tg/sr/documents/cstrtqbiology.pdf Karyotyping Activity http://www.biology.arizona.edu/human_bio/activities/karyotyping/karyotyping.html</vt:lpstr>
      <vt:lpstr> Section 12.3 Summary – pages 323 - 329</vt:lpstr>
      <vt:lpstr>Section 12.2 Summary – pages 315 - 322</vt:lpstr>
      <vt:lpstr>Section 12.3 Summary – pages 323 - 329</vt:lpstr>
      <vt:lpstr>Section 12.3 Summary – pages 323 - 329</vt:lpstr>
      <vt:lpstr>Section 12.3 Summary – pages 323 - 329</vt:lpstr>
      <vt:lpstr>Section 12.3 Summary – pages 323 - 329</vt:lpstr>
      <vt:lpstr>Section 12.3 Summary – pages 323 - 329</vt:lpstr>
      <vt:lpstr>Section 12.3 Summary – pages 323 - 329</vt:lpstr>
      <vt:lpstr>PowerPoint Presentation</vt:lpstr>
      <vt:lpstr>PowerPoint Presentation</vt:lpstr>
      <vt:lpstr>Section 2 Check</vt:lpstr>
      <vt:lpstr>Section 2 Check</vt:lpstr>
      <vt:lpstr>Section 12.3 Summary – pages 323 - 329</vt:lpstr>
      <vt:lpstr>Section 12.3 Summary – pages 323 - 329</vt:lpstr>
      <vt:lpstr>PowerPoint Presentation</vt:lpstr>
      <vt:lpstr>PowerPoint Presentation</vt:lpstr>
      <vt:lpstr>PowerPoint Presentation</vt:lpstr>
      <vt:lpstr>PowerPoint Presentation</vt:lpstr>
      <vt:lpstr>PowerPoint Presentation</vt:lpstr>
      <vt:lpstr>Classroom Family Pedigree</vt:lpstr>
      <vt:lpstr>4/7  Complex Inheritance of Human Traits 12.3 Obj. TSW predict possible combinations of alleles in a zygote from the genetic make up of the parents by working on a pedigree. P.36 NB</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UNIT Genetic Inheritance</dc:title>
  <dc:creator>Jennifer Mc Allister</dc:creator>
  <cp:lastModifiedBy>Jennifer Mc Allister</cp:lastModifiedBy>
  <cp:revision>77</cp:revision>
  <cp:lastPrinted>2017-04-06T19:37:53Z</cp:lastPrinted>
  <dcterms:created xsi:type="dcterms:W3CDTF">2015-10-17T23:58:07Z</dcterms:created>
  <dcterms:modified xsi:type="dcterms:W3CDTF">2017-04-07T20:15:42Z</dcterms:modified>
</cp:coreProperties>
</file>