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6"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91" r:id="rId34"/>
    <p:sldId id="289" r:id="rId35"/>
    <p:sldId id="292" r:id="rId36"/>
    <p:sldId id="343" r:id="rId37"/>
    <p:sldId id="293" r:id="rId38"/>
    <p:sldId id="294" r:id="rId39"/>
    <p:sldId id="295" r:id="rId40"/>
    <p:sldId id="296" r:id="rId41"/>
    <p:sldId id="297" r:id="rId42"/>
    <p:sldId id="298" r:id="rId43"/>
    <p:sldId id="299" r:id="rId44"/>
    <p:sldId id="300" r:id="rId45"/>
    <p:sldId id="344" r:id="rId46"/>
    <p:sldId id="301" r:id="rId47"/>
    <p:sldId id="302" r:id="rId48"/>
    <p:sldId id="303" r:id="rId49"/>
    <p:sldId id="304" r:id="rId50"/>
    <p:sldId id="305" r:id="rId51"/>
    <p:sldId id="306" r:id="rId52"/>
    <p:sldId id="307" r:id="rId53"/>
    <p:sldId id="309" r:id="rId54"/>
    <p:sldId id="308"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97246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66293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74638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319685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913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57702-8841-4834-905B-B7CBE9234805}"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975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57702-8841-4834-905B-B7CBE9234805}"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72351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57702-8841-4834-905B-B7CBE9234805}"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1018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57702-8841-4834-905B-B7CBE9234805}"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765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57702-8841-4834-905B-B7CBE9234805}"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41055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77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347553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57702-8841-4834-905B-B7CBE9234805}" type="datetimeFigureOut">
              <a:rPr lang="en-US" smtClean="0"/>
              <a:t>10/4/2015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3BE2-801F-4462-8C05-1C1920AD8873}" type="slidenum">
              <a:rPr lang="en-US" smtClean="0"/>
              <a:t>‹#›</a:t>
            </a:fld>
            <a:endParaRPr lang="en-US"/>
          </a:p>
        </p:txBody>
      </p:sp>
    </p:spTree>
    <p:extLst>
      <p:ext uri="{BB962C8B-B14F-4D97-AF65-F5344CB8AC3E}">
        <p14:creationId xmlns:p14="http://schemas.microsoft.com/office/powerpoint/2010/main" val="10299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strawberry&amp;source=images&amp;cd=&amp;cad=rja&amp;docid=arAV0zl0ji3JOM&amp;tbnid=MZUAFDdkOxU88M:&amp;ved=0CAUQjRw&amp;url=http://tasty-dishes.com/encyclopedia/fruits/strawberry.html&amp;ei=9dk0UrDwF-KCjALz7ID4Aw&amp;bvm=bv.52164340,d.cGE&amp;psig=AFQjCNHO7yC_0jGlCdoAqR70rI3HwXVOcQ&amp;ust=137928177488298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earn.genetics.utah.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upload.wikimedia.org/wikipedia/commons/a/a2/DNAreplicationModes.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9.jpeg"/><Relationship Id="rId5" Type="http://schemas.openxmlformats.org/officeDocument/2006/relationships/image" Target="../media/image4.png"/><Relationship Id="rId10" Type="http://schemas.openxmlformats.org/officeDocument/2006/relationships/image" Target="../media/image27.jpeg"/><Relationship Id="rId4" Type="http://schemas.openxmlformats.org/officeDocument/2006/relationships/slide" Target="slide1.xml"/><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slide" Target="slide1.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4.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17" Type="http://schemas.openxmlformats.org/officeDocument/2006/relationships/image" Target="../media/image38.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2.xml"/><Relationship Id="rId1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 Id="rId1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6.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 Id="rId14" Type="http://schemas.openxmlformats.org/officeDocument/2006/relationships/image" Target="../media/image39.g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4.xm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1.jpe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slide" Target="slide1.xml"/><Relationship Id="rId9"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43.gif"/></Relationships>
</file>

<file path=ppt/slides/_rels/slide54.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7.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2.xml"/><Relationship Id="rId15" Type="http://schemas.openxmlformats.org/officeDocument/2006/relationships/image" Target="../media/image4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8.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42.jpeg"/><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2.xml"/><Relationship Id="rId15" Type="http://schemas.openxmlformats.org/officeDocument/2006/relationships/audio" Target="../media/audio9.wav"/><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2.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2.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2.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2.xml"/><Relationship Id="rId9"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6.png"/><Relationship Id="rId3" Type="http://schemas.openxmlformats.org/officeDocument/2006/relationships/image" Target="../media/image56.png"/><Relationship Id="rId7" Type="http://schemas.openxmlformats.org/officeDocument/2006/relationships/image" Target="../media/image57.png"/><Relationship Id="rId12" Type="http://schemas.openxmlformats.org/officeDocument/2006/relationships/slide" Target="slide24.xml"/><Relationship Id="rId2"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34.jpeg"/></Relationships>
</file>

<file path=ppt/slides/_rels/slide8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jpeg"/><Relationship Id="rId3" Type="http://schemas.openxmlformats.org/officeDocument/2006/relationships/image" Target="../media/image5.png"/><Relationship Id="rId7" Type="http://schemas.openxmlformats.org/officeDocument/2006/relationships/image" Target="../media/image59.png"/><Relationship Id="rId12"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2.png"/><Relationship Id="rId9" Type="http://schemas.openxmlformats.org/officeDocument/2006/relationships/image" Target="../media/image7.png"/></Relationships>
</file>

<file path=ppt/slides/_rels/slide8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png"/><Relationship Id="rId7" Type="http://schemas.openxmlformats.org/officeDocument/2006/relationships/image" Target="../media/image61.png"/><Relationship Id="rId12"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Genetics </a:t>
            </a:r>
            <a:endParaRPr lang="en-US" dirty="0"/>
          </a:p>
        </p:txBody>
      </p:sp>
      <p:sp>
        <p:nvSpPr>
          <p:cNvPr id="3" name="Subtitle 2"/>
          <p:cNvSpPr>
            <a:spLocks noGrp="1"/>
          </p:cNvSpPr>
          <p:nvPr>
            <p:ph type="subTitle" idx="1"/>
          </p:nvPr>
        </p:nvSpPr>
        <p:spPr/>
        <p:txBody>
          <a:bodyPr/>
          <a:lstStyle/>
          <a:p>
            <a:r>
              <a:rPr lang="en-US" dirty="0" smtClean="0"/>
              <a:t>Week 7</a:t>
            </a:r>
          </a:p>
          <a:p>
            <a:r>
              <a:rPr lang="en-US" dirty="0" smtClean="0"/>
              <a:t>2015 - 2016</a:t>
            </a:r>
            <a:endParaRPr lang="en-US" dirty="0"/>
          </a:p>
        </p:txBody>
      </p:sp>
    </p:spTree>
    <p:extLst>
      <p:ext uri="{BB962C8B-B14F-4D97-AF65-F5344CB8AC3E}">
        <p14:creationId xmlns:p14="http://schemas.microsoft.com/office/powerpoint/2010/main" val="37897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DNA Extraction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Prediction:  What do you THINK we will have to do in order to extract DNA from a strawberry?  Write in complete sentences.</a:t>
            </a:r>
            <a:endParaRPr lang="en-US" dirty="0"/>
          </a:p>
        </p:txBody>
      </p:sp>
      <p:pic>
        <p:nvPicPr>
          <p:cNvPr id="1026" name="Picture 2" descr="http://t0.gstatic.com/images?q=tbn:ANd9GcRdV8G8l4nVQjcGpOmA1ENplAOLLH-QsBZO05fyrBby2eLib6a_dA:tasty-dishes.com/data_images/encyclopedia/strawberry/strawberry-03.jpg">
            <a:hlinkClick r:id="rId2"/>
          </p:cNvPr>
          <p:cNvPicPr>
            <a:picLocks noChangeAspect="1" noChangeArrowheads="1"/>
          </p:cNvPicPr>
          <p:nvPr/>
        </p:nvPicPr>
        <p:blipFill>
          <a:blip r:embed="rId3" cstate="print"/>
          <a:srcRect/>
          <a:stretch>
            <a:fillRect/>
          </a:stretch>
        </p:blipFill>
        <p:spPr bwMode="auto">
          <a:xfrm>
            <a:off x="7282180" y="3581400"/>
            <a:ext cx="3385820" cy="3276600"/>
          </a:xfrm>
          <a:prstGeom prst="rect">
            <a:avLst/>
          </a:prstGeom>
          <a:noFill/>
        </p:spPr>
      </p:pic>
    </p:spTree>
    <p:extLst>
      <p:ext uri="{BB962C8B-B14F-4D97-AF65-F5344CB8AC3E}">
        <p14:creationId xmlns:p14="http://schemas.microsoft.com/office/powerpoint/2010/main" val="217689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Analysis </a:t>
            </a:r>
            <a:br>
              <a:rPr lang="en-US" dirty="0" smtClean="0"/>
            </a:br>
            <a:r>
              <a:rPr lang="en-US" dirty="0" smtClean="0"/>
              <a:t>Answers</a:t>
            </a:r>
            <a:endParaRPr lang="en-US" dirty="0"/>
          </a:p>
        </p:txBody>
      </p:sp>
      <p:sp>
        <p:nvSpPr>
          <p:cNvPr id="3" name="Content Placeholder 2"/>
          <p:cNvSpPr>
            <a:spLocks noGrp="1"/>
          </p:cNvSpPr>
          <p:nvPr>
            <p:ph idx="1"/>
          </p:nvPr>
        </p:nvSpPr>
        <p:spPr/>
        <p:txBody>
          <a:bodyPr/>
          <a:lstStyle/>
          <a:p>
            <a:r>
              <a:rPr lang="en-US" dirty="0" smtClean="0"/>
              <a:t>To Precipitate DNA from Solution  D</a:t>
            </a:r>
          </a:p>
          <a:p>
            <a:r>
              <a:rPr lang="en-US" dirty="0" smtClean="0"/>
              <a:t>Separate components of the cell  A</a:t>
            </a:r>
          </a:p>
          <a:p>
            <a:r>
              <a:rPr lang="en-US" dirty="0" smtClean="0"/>
              <a:t>Break open the cells  C</a:t>
            </a:r>
          </a:p>
          <a:p>
            <a:r>
              <a:rPr lang="en-US" dirty="0" smtClean="0"/>
              <a:t>Break up </a:t>
            </a:r>
            <a:r>
              <a:rPr lang="en-US" dirty="0" err="1" smtClean="0"/>
              <a:t>protiens</a:t>
            </a:r>
            <a:r>
              <a:rPr lang="en-US" dirty="0" smtClean="0"/>
              <a:t> and dissolve cell membranes B</a:t>
            </a:r>
          </a:p>
          <a:p>
            <a:endParaRPr lang="en-US" dirty="0"/>
          </a:p>
        </p:txBody>
      </p:sp>
    </p:spTree>
    <p:extLst>
      <p:ext uri="{BB962C8B-B14F-4D97-AF65-F5344CB8AC3E}">
        <p14:creationId xmlns:p14="http://schemas.microsoft.com/office/powerpoint/2010/main" val="11512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Conclusions! P. 59</a:t>
            </a:r>
            <a:br>
              <a:rPr lang="en-US" dirty="0" smtClean="0"/>
            </a:br>
            <a:r>
              <a:rPr lang="en-US" dirty="0" smtClean="0"/>
              <a:t>Strawberry DNA Extraction AXES Paragraph</a:t>
            </a:r>
          </a:p>
        </p:txBody>
      </p:sp>
      <p:sp>
        <p:nvSpPr>
          <p:cNvPr id="8195" name="Content Placeholder 2"/>
          <p:cNvSpPr>
            <a:spLocks noGrp="1"/>
          </p:cNvSpPr>
          <p:nvPr>
            <p:ph idx="1"/>
          </p:nvPr>
        </p:nvSpPr>
        <p:spPr>
          <a:xfrm>
            <a:off x="1981200" y="1905001"/>
            <a:ext cx="8229600" cy="4221163"/>
          </a:xfrm>
        </p:spPr>
        <p:txBody>
          <a:bodyPr/>
          <a:lstStyle/>
          <a:p>
            <a:pPr marL="514350" indent="-514350">
              <a:buFont typeface="+mj-lt"/>
              <a:buAutoNum type="arabicPeriod"/>
            </a:pPr>
            <a:r>
              <a:rPr lang="en-US" dirty="0"/>
              <a:t>What did the DNA look like? What is it’s shape?</a:t>
            </a:r>
          </a:p>
          <a:p>
            <a:pPr marL="514350" indent="-514350">
              <a:buFont typeface="+mj-lt"/>
              <a:buAutoNum type="arabicPeriod"/>
            </a:pPr>
            <a:r>
              <a:rPr lang="en-US" dirty="0"/>
              <a:t>How were we able to see it?</a:t>
            </a:r>
          </a:p>
          <a:p>
            <a:pPr marL="514350" indent="-514350">
              <a:buFont typeface="+mj-lt"/>
              <a:buAutoNum type="arabicPeriod"/>
            </a:pPr>
            <a:r>
              <a:rPr lang="en-US" dirty="0"/>
              <a:t>Why was it essential to add buffer?</a:t>
            </a:r>
          </a:p>
          <a:p>
            <a:pPr marL="514350" indent="-514350">
              <a:buFont typeface="+mj-lt"/>
              <a:buAutoNum type="arabicPeriod"/>
            </a:pPr>
            <a:r>
              <a:rPr lang="en-US" dirty="0"/>
              <a:t>Why was it essential to add ethanol?</a:t>
            </a:r>
          </a:p>
          <a:p>
            <a:pPr marL="514350" indent="-514350">
              <a:buFont typeface="+mj-lt"/>
              <a:buAutoNum type="arabicPeriod"/>
            </a:pPr>
            <a:r>
              <a:rPr lang="en-US" dirty="0"/>
              <a:t>What is an example of a Nucleic Acid?</a:t>
            </a:r>
          </a:p>
          <a:p>
            <a:pPr marL="514350" indent="-514350">
              <a:buFont typeface="+mj-lt"/>
              <a:buAutoNum type="arabicPeriod"/>
            </a:pPr>
            <a:r>
              <a:rPr lang="en-US" dirty="0"/>
              <a:t>Why is DNA important?</a:t>
            </a:r>
          </a:p>
          <a:p>
            <a:pPr algn="ctr" eaLnBrk="1" hangingPunct="1"/>
            <a:endParaRPr lang="en-US" dirty="0"/>
          </a:p>
        </p:txBody>
      </p:sp>
    </p:spTree>
    <p:extLst>
      <p:ext uri="{BB962C8B-B14F-4D97-AF65-F5344CB8AC3E}">
        <p14:creationId xmlns:p14="http://schemas.microsoft.com/office/powerpoint/2010/main" val="10026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2057400" y="162242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2057400" y="278447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8378909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183349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432122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59NB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3200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Model </a:t>
            </a:r>
            <a:r>
              <a:rPr lang="en-US" smtClean="0"/>
              <a:t>Discussion Questions</a:t>
            </a:r>
            <a:endParaRPr lang="en-US"/>
          </a:p>
        </p:txBody>
      </p:sp>
      <p:sp>
        <p:nvSpPr>
          <p:cNvPr id="3" name="Content Placeholder 2"/>
          <p:cNvSpPr>
            <a:spLocks noGrp="1"/>
          </p:cNvSpPr>
          <p:nvPr>
            <p:ph idx="1"/>
          </p:nvPr>
        </p:nvSpPr>
        <p:spPr/>
        <p:txBody>
          <a:bodyPr>
            <a:normAutofit/>
          </a:bodyPr>
          <a:lstStyle/>
          <a:p>
            <a:pPr marL="514350" indent="-514350">
              <a:buNone/>
            </a:pPr>
            <a:r>
              <a:rPr lang="en-US" dirty="0" smtClean="0"/>
              <a:t>8. Draw a picture of your DNA.  Label the sugar, a phosphate, and all the bases on the left and right side of the molecule you constructed.</a:t>
            </a:r>
          </a:p>
          <a:p>
            <a:pPr marL="514350" indent="-514350">
              <a:buNone/>
            </a:pPr>
            <a:r>
              <a:rPr lang="en-US" dirty="0" smtClean="0"/>
              <a:t>9. If you were to open the entire DNA molecule along the hydrogen bonds and attached new bases to the sides you would have two new DNA molecules.  Would these 2 DNA strands have the same base pairs?</a:t>
            </a:r>
          </a:p>
          <a:p>
            <a:pPr marL="514350" indent="-514350">
              <a:buNone/>
            </a:pPr>
            <a:r>
              <a:rPr lang="en-US" dirty="0" smtClean="0"/>
              <a:t>10. Would the two DNA molecules that resulted from replication be the exact copies of each other?  Explain.  Why is this important?</a:t>
            </a:r>
          </a:p>
          <a:p>
            <a:pPr marL="514350" indent="-514350">
              <a:buNone/>
            </a:pPr>
            <a:endParaRPr lang="en-US" dirty="0"/>
          </a:p>
        </p:txBody>
      </p:sp>
    </p:spTree>
    <p:extLst>
      <p:ext uri="{BB962C8B-B14F-4D97-AF65-F5344CB8AC3E}">
        <p14:creationId xmlns:p14="http://schemas.microsoft.com/office/powerpoint/2010/main" val="130323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9/29 DNA Structure &amp; Function CH. 11.1</a:t>
            </a:r>
            <a:br>
              <a:rPr lang="en-US" sz="3200" dirty="0" smtClean="0"/>
            </a:br>
            <a:r>
              <a:rPr lang="en-US" sz="3200" dirty="0" err="1" smtClean="0"/>
              <a:t>Obj</a:t>
            </a:r>
            <a:r>
              <a:rPr lang="en-US" sz="3200" dirty="0" smtClean="0"/>
              <a:t>: TSW review DNA structure &amp; function. Pg. 60</a:t>
            </a:r>
            <a:endParaRPr lang="en-US" sz="3200" dirty="0"/>
          </a:p>
        </p:txBody>
      </p:sp>
      <p:sp>
        <p:nvSpPr>
          <p:cNvPr id="4" name="Content Placeholder 3"/>
          <p:cNvSpPr>
            <a:spLocks noGrp="1"/>
          </p:cNvSpPr>
          <p:nvPr>
            <p:ph sz="half" idx="2"/>
          </p:nvPr>
        </p:nvSpPr>
        <p:spPr>
          <a:xfrm>
            <a:off x="6353268" y="1794738"/>
            <a:ext cx="5181600" cy="4351338"/>
          </a:xfrm>
        </p:spPr>
        <p:txBody>
          <a:bodyPr/>
          <a:lstStyle/>
          <a:p>
            <a:pPr marL="514350" indent="-514350">
              <a:buFont typeface="+mj-lt"/>
              <a:buAutoNum type="arabicPeriod"/>
            </a:pPr>
            <a:r>
              <a:rPr lang="en-US" dirty="0" smtClean="0"/>
              <a:t>Name two functions of DNA.</a:t>
            </a:r>
          </a:p>
          <a:p>
            <a:pPr marL="514350" indent="-514350">
              <a:buFont typeface="+mj-lt"/>
              <a:buAutoNum type="arabicPeriod"/>
            </a:pPr>
            <a:r>
              <a:rPr lang="en-US" dirty="0" smtClean="0"/>
              <a:t>Draw a nucleotide and label the three components.</a:t>
            </a:r>
          </a:p>
          <a:p>
            <a:pPr marL="514350" indent="-514350">
              <a:buFont typeface="+mj-lt"/>
              <a:buAutoNum type="arabicPeriod"/>
            </a:pPr>
            <a:r>
              <a:rPr lang="en-US" dirty="0" smtClean="0"/>
              <a:t>Use the base pairing rules you learned yesterday to determine the complimentary sequence of this DNA strand:</a:t>
            </a:r>
          </a:p>
          <a:p>
            <a:pPr marL="0" indent="0">
              <a:buNone/>
            </a:pPr>
            <a:r>
              <a:rPr lang="en-US" dirty="0"/>
              <a:t>	5</a:t>
            </a:r>
            <a:r>
              <a:rPr lang="en-US" dirty="0" smtClean="0"/>
              <a:t>’-TACGGTACT-3’</a:t>
            </a:r>
            <a:endParaRPr lang="en-US" dirty="0"/>
          </a:p>
        </p:txBody>
      </p:sp>
      <p:pic>
        <p:nvPicPr>
          <p:cNvPr id="1026" name="Picture 2" descr="http://www.discoveryandinnovation.com/BIOL202/notes/images/DNA_Freem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78273"/>
            <a:ext cx="6353268" cy="47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Learn.genetics.utah.edu</a:t>
            </a:r>
            <a:endParaRPr lang="en-US" dirty="0"/>
          </a:p>
        </p:txBody>
      </p:sp>
      <p:sp>
        <p:nvSpPr>
          <p:cNvPr id="3" name="Content Placeholder 2"/>
          <p:cNvSpPr>
            <a:spLocks noGrp="1"/>
          </p:cNvSpPr>
          <p:nvPr>
            <p:ph idx="1"/>
          </p:nvPr>
        </p:nvSpPr>
        <p:spPr/>
        <p:txBody>
          <a:bodyPr/>
          <a:lstStyle/>
          <a:p>
            <a:r>
              <a:rPr lang="en-US" dirty="0" smtClean="0"/>
              <a:t>P. 45 NB Write a summary paragraph about DNA.   Write 3 – 5 sentences about the shape of DNA, the nitrogen bases, the bond that holds them together and what a nucleotide is.</a:t>
            </a:r>
          </a:p>
          <a:p>
            <a:r>
              <a:rPr lang="en-US" dirty="0" smtClean="0"/>
              <a:t>Build a DNA Molecule</a:t>
            </a:r>
          </a:p>
          <a:p>
            <a:r>
              <a:rPr lang="en-US" dirty="0" smtClean="0"/>
              <a:t>Match the nucleotide base pair</a:t>
            </a:r>
          </a:p>
          <a:p>
            <a:pPr lvl="1"/>
            <a:r>
              <a:rPr lang="en-US" dirty="0" smtClean="0"/>
              <a:t>What bases always pair together?</a:t>
            </a:r>
          </a:p>
          <a:p>
            <a:pPr lvl="1"/>
            <a:r>
              <a:rPr lang="en-US" dirty="0" smtClean="0"/>
              <a:t>What holds the base pairs together?</a:t>
            </a:r>
            <a:endParaRPr lang="en-US" dirty="0"/>
          </a:p>
        </p:txBody>
      </p:sp>
    </p:spTree>
    <p:extLst>
      <p:ext uri="{BB962C8B-B14F-4D97-AF65-F5344CB8AC3E}">
        <p14:creationId xmlns:p14="http://schemas.microsoft.com/office/powerpoint/2010/main" val="62390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9/28 </a:t>
            </a:r>
            <a:r>
              <a:rPr lang="en-US" sz="2400" dirty="0"/>
              <a:t>DNA: The Model of Heredity 11.1</a:t>
            </a:r>
            <a:br>
              <a:rPr lang="en-US" sz="2400" dirty="0"/>
            </a:br>
            <a:r>
              <a:rPr lang="en-US" sz="2400" dirty="0"/>
              <a:t>Obj. TSW examine DNA from Strawberries through a process of DNA extraction. </a:t>
            </a:r>
            <a:r>
              <a:rPr lang="en-US" sz="2400" dirty="0" smtClean="0"/>
              <a:t>P.58 </a:t>
            </a:r>
            <a:r>
              <a:rPr lang="en-US" sz="2400" dirty="0"/>
              <a:t>NB</a:t>
            </a:r>
          </a:p>
        </p:txBody>
      </p:sp>
      <p:sp>
        <p:nvSpPr>
          <p:cNvPr id="3" name="Text Placeholder 2"/>
          <p:cNvSpPr>
            <a:spLocks noGrp="1"/>
          </p:cNvSpPr>
          <p:nvPr>
            <p:ph type="body" idx="1"/>
          </p:nvPr>
        </p:nvSpPr>
        <p:spPr>
          <a:xfrm>
            <a:off x="1981200" y="1143000"/>
            <a:ext cx="4040188" cy="639762"/>
          </a:xfrm>
        </p:spPr>
        <p:txBody>
          <a:bodyPr>
            <a:normAutofit fontScale="92500"/>
          </a:bodyPr>
          <a:lstStyle/>
          <a:p>
            <a:r>
              <a:rPr lang="en-US" dirty="0" smtClean="0">
                <a:hlinkClick r:id="rId2"/>
              </a:rPr>
              <a:t>http://learn.genetics.utah.edu/</a:t>
            </a:r>
            <a:endParaRPr lang="en-US" dirty="0"/>
          </a:p>
        </p:txBody>
      </p:sp>
      <p:sp>
        <p:nvSpPr>
          <p:cNvPr id="6" name="Content Placeholder 5"/>
          <p:cNvSpPr>
            <a:spLocks noGrp="1"/>
          </p:cNvSpPr>
          <p:nvPr>
            <p:ph sz="quarter" idx="4"/>
          </p:nvPr>
        </p:nvSpPr>
        <p:spPr>
          <a:xfrm>
            <a:off x="6172200" y="1385986"/>
            <a:ext cx="6019800" cy="3951288"/>
          </a:xfrm>
        </p:spPr>
        <p:txBody>
          <a:bodyPr>
            <a:normAutofit/>
          </a:bodyPr>
          <a:lstStyle/>
          <a:p>
            <a:pPr marL="457200" indent="-457200">
              <a:buFont typeface="+mj-lt"/>
              <a:buAutoNum type="arabicPeriod"/>
            </a:pPr>
            <a:r>
              <a:rPr lang="en-US" dirty="0" smtClean="0"/>
              <a:t>What </a:t>
            </a:r>
            <a:r>
              <a:rPr lang="en-US" dirty="0"/>
              <a:t>N</a:t>
            </a:r>
            <a:r>
              <a:rPr lang="en-US" dirty="0" smtClean="0"/>
              <a:t>ucleic Acid is responsible for all of our genetic information, please spell it out.</a:t>
            </a:r>
          </a:p>
          <a:p>
            <a:pPr marL="457200" indent="-457200">
              <a:buFont typeface="+mj-lt"/>
              <a:buAutoNum type="arabicPeriod"/>
            </a:pPr>
            <a:r>
              <a:rPr lang="en-US" dirty="0" smtClean="0"/>
              <a:t>What are the three components (nitrogen bases and backbone) to this Nucleic Acid?</a:t>
            </a:r>
          </a:p>
          <a:p>
            <a:pPr marL="457200" indent="-457200">
              <a:buFont typeface="+mj-lt"/>
              <a:buAutoNum type="arabicPeriod"/>
            </a:pPr>
            <a:r>
              <a:rPr lang="en-US" dirty="0" smtClean="0"/>
              <a:t>Draw the structure of DNA, describe it in words and label the 3 parts.</a:t>
            </a:r>
          </a:p>
          <a:p>
            <a:pPr marL="0" indent="0">
              <a:buNone/>
            </a:pPr>
            <a:r>
              <a:rPr lang="en-US" dirty="0" smtClean="0"/>
              <a:t>HW – Read CH 11 , 1 pg. Notes P. 61 NB</a:t>
            </a:r>
          </a:p>
          <a:p>
            <a:pPr marL="457200" indent="-457200">
              <a:buFont typeface="+mj-lt"/>
              <a:buAutoNum type="arabicPeriod"/>
            </a:pPr>
            <a:endParaRPr lang="en-US" dirty="0"/>
          </a:p>
        </p:txBody>
      </p:sp>
      <p:pic>
        <p:nvPicPr>
          <p:cNvPr id="7" name="Picture 92" descr="LBBb Fig"/>
          <p:cNvPicPr>
            <a:picLocks noGrp="1" noChangeAspect="1" noChangeArrowheads="1"/>
          </p:cNvPicPr>
          <p:nvPr>
            <p:ph sz="half" idx="2"/>
          </p:nvPr>
        </p:nvPicPr>
        <p:blipFill>
          <a:blip r:embed="rId3" cstate="print"/>
          <a:srcRect/>
          <a:stretch>
            <a:fillRect/>
          </a:stretch>
        </p:blipFill>
        <p:spPr bwMode="auto">
          <a:xfrm>
            <a:off x="1524000" y="1738549"/>
            <a:ext cx="4497388" cy="4378796"/>
          </a:xfrm>
          <a:prstGeom prst="rect">
            <a:avLst/>
          </a:prstGeom>
          <a:noFill/>
        </p:spPr>
      </p:pic>
    </p:spTree>
    <p:extLst>
      <p:ext uri="{BB962C8B-B14F-4D97-AF65-F5344CB8AC3E}">
        <p14:creationId xmlns:p14="http://schemas.microsoft.com/office/powerpoint/2010/main" val="33098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Question</a:t>
            </a:r>
          </a:p>
        </p:txBody>
      </p:sp>
      <p:sp>
        <p:nvSpPr>
          <p:cNvPr id="14339" name="Rectangle 3"/>
          <p:cNvSpPr>
            <a:spLocks noGrp="1" noChangeArrowheads="1"/>
          </p:cNvSpPr>
          <p:nvPr>
            <p:ph type="body" idx="1"/>
          </p:nvPr>
        </p:nvSpPr>
        <p:spPr/>
        <p:txBody>
          <a:bodyPr/>
          <a:lstStyle/>
          <a:p>
            <a:pPr eaLnBrk="1" hangingPunct="1"/>
            <a:r>
              <a:rPr lang="en-US" smtClean="0"/>
              <a:t>If there is one strand of DNA with the code:</a:t>
            </a:r>
          </a:p>
          <a:p>
            <a:pPr algn="ctr" eaLnBrk="1" hangingPunct="1">
              <a:buFontTx/>
              <a:buNone/>
            </a:pPr>
            <a:r>
              <a:rPr lang="en-US" smtClean="0"/>
              <a:t>AATCCGGATA</a:t>
            </a:r>
          </a:p>
          <a:p>
            <a:pPr algn="ctr" eaLnBrk="1" hangingPunct="1">
              <a:buFontTx/>
              <a:buNone/>
            </a:pPr>
            <a:endParaRPr lang="en-US" smtClean="0"/>
          </a:p>
          <a:p>
            <a:pPr eaLnBrk="1" hangingPunct="1">
              <a:buFontTx/>
              <a:buNone/>
            </a:pPr>
            <a:r>
              <a:rPr lang="en-US" smtClean="0"/>
              <a:t>What would its complimentary strand (strand across from it) look like?</a:t>
            </a:r>
          </a:p>
          <a:p>
            <a:pPr algn="ctr" eaLnBrk="1" hangingPunct="1">
              <a:buFontTx/>
              <a:buNone/>
            </a:pPr>
            <a:endParaRPr lang="en-US" smtClean="0"/>
          </a:p>
        </p:txBody>
      </p:sp>
    </p:spTree>
    <p:extLst>
      <p:ext uri="{BB962C8B-B14F-4D97-AF65-F5344CB8AC3E}">
        <p14:creationId xmlns:p14="http://schemas.microsoft.com/office/powerpoint/2010/main" val="107009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Answer</a:t>
            </a:r>
          </a:p>
        </p:txBody>
      </p:sp>
      <p:sp>
        <p:nvSpPr>
          <p:cNvPr id="15363" name="Rectangle 3"/>
          <p:cNvSpPr>
            <a:spLocks noGrp="1" noChangeArrowheads="1"/>
          </p:cNvSpPr>
          <p:nvPr>
            <p:ph type="body" idx="1"/>
          </p:nvPr>
        </p:nvSpPr>
        <p:spPr/>
        <p:txBody>
          <a:bodyPr/>
          <a:lstStyle/>
          <a:p>
            <a:pPr algn="ctr" eaLnBrk="1" hangingPunct="1">
              <a:buFontTx/>
              <a:buNone/>
            </a:pPr>
            <a:r>
              <a:rPr lang="en-US" smtClean="0"/>
              <a:t>AATCCGGATA</a:t>
            </a:r>
          </a:p>
          <a:p>
            <a:pPr algn="ctr" eaLnBrk="1" hangingPunct="1">
              <a:buFontTx/>
              <a:buNone/>
            </a:pPr>
            <a:endParaRPr lang="en-US" smtClean="0"/>
          </a:p>
          <a:p>
            <a:pPr algn="ctr" eaLnBrk="1" hangingPunct="1">
              <a:buFontTx/>
              <a:buNone/>
            </a:pPr>
            <a:r>
              <a:rPr lang="en-US" smtClean="0"/>
              <a:t>TTAGGCCTAT</a:t>
            </a:r>
          </a:p>
          <a:p>
            <a:pPr algn="ctr" eaLnBrk="1" hangingPunct="1">
              <a:buFontTx/>
              <a:buNone/>
            </a:pPr>
            <a:endParaRPr lang="en-US" smtClean="0"/>
          </a:p>
          <a:p>
            <a:pPr eaLnBrk="1" hangingPunct="1">
              <a:buFontTx/>
              <a:buNone/>
            </a:pPr>
            <a:r>
              <a:rPr lang="en-US" smtClean="0"/>
              <a:t>A </a:t>
            </a:r>
            <a:r>
              <a:rPr lang="en-US" sz="2400"/>
              <a:t>always pairs with</a:t>
            </a:r>
            <a:r>
              <a:rPr lang="en-US" smtClean="0"/>
              <a:t> T                C </a:t>
            </a:r>
            <a:r>
              <a:rPr lang="en-US" sz="2400"/>
              <a:t>always pairs with</a:t>
            </a:r>
            <a:r>
              <a:rPr lang="en-US" smtClean="0"/>
              <a:t> G</a:t>
            </a:r>
          </a:p>
        </p:txBody>
      </p:sp>
      <p:sp>
        <p:nvSpPr>
          <p:cNvPr id="15364" name="Line 4"/>
          <p:cNvSpPr>
            <a:spLocks noChangeShapeType="1"/>
          </p:cNvSpPr>
          <p:nvPr/>
        </p:nvSpPr>
        <p:spPr bwMode="auto">
          <a:xfrm flipV="1">
            <a:off x="48720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flipV="1">
            <a:off x="50879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flipV="1">
            <a:off x="5375275" y="2133600"/>
            <a:ext cx="0" cy="719138"/>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flipV="1">
            <a:off x="5664200" y="2133601"/>
            <a:ext cx="0" cy="720725"/>
          </a:xfrm>
          <a:prstGeom prst="line">
            <a:avLst/>
          </a:prstGeom>
          <a:noFill/>
          <a:ln w="9525">
            <a:solidFill>
              <a:schemeClr val="tx1"/>
            </a:solidFill>
            <a:round/>
            <a:headEnd/>
            <a:tailEnd type="triangle" w="med" len="med"/>
          </a:ln>
        </p:spPr>
        <p:txBody>
          <a:bodyPr/>
          <a:lstStyle/>
          <a:p>
            <a:endParaRPr lang="en-US"/>
          </a:p>
        </p:txBody>
      </p:sp>
      <p:sp>
        <p:nvSpPr>
          <p:cNvPr id="15368" name="Line 8"/>
          <p:cNvSpPr>
            <a:spLocks noChangeShapeType="1"/>
          </p:cNvSpPr>
          <p:nvPr/>
        </p:nvSpPr>
        <p:spPr bwMode="auto">
          <a:xfrm flipV="1">
            <a:off x="59515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62404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0" name="Line 10"/>
          <p:cNvSpPr>
            <a:spLocks noChangeShapeType="1"/>
          </p:cNvSpPr>
          <p:nvPr/>
        </p:nvSpPr>
        <p:spPr bwMode="auto">
          <a:xfrm flipV="1">
            <a:off x="6527800" y="2133600"/>
            <a:ext cx="0" cy="719138"/>
          </a:xfrm>
          <a:prstGeom prst="line">
            <a:avLst/>
          </a:prstGeom>
          <a:noFill/>
          <a:ln w="9525">
            <a:solidFill>
              <a:schemeClr val="tx1"/>
            </a:solidFill>
            <a:round/>
            <a:headEnd/>
            <a:tailEnd type="triangle" w="med" len="med"/>
          </a:ln>
        </p:spPr>
        <p:txBody>
          <a:bodyPr/>
          <a:lstStyle/>
          <a:p>
            <a:endParaRPr lang="en-US"/>
          </a:p>
        </p:txBody>
      </p:sp>
      <p:sp>
        <p:nvSpPr>
          <p:cNvPr id="15371" name="Line 11"/>
          <p:cNvSpPr>
            <a:spLocks noChangeShapeType="1"/>
          </p:cNvSpPr>
          <p:nvPr/>
        </p:nvSpPr>
        <p:spPr bwMode="auto">
          <a:xfrm flipV="1">
            <a:off x="6816725" y="2133600"/>
            <a:ext cx="0" cy="719138"/>
          </a:xfrm>
          <a:prstGeom prst="line">
            <a:avLst/>
          </a:prstGeom>
          <a:noFill/>
          <a:ln w="9525">
            <a:solidFill>
              <a:schemeClr val="tx1"/>
            </a:solidFill>
            <a:round/>
            <a:headEnd/>
            <a:tailEnd type="triangle" w="med" len="med"/>
          </a:ln>
        </p:spPr>
        <p:txBody>
          <a:bodyPr/>
          <a:lstStyle/>
          <a:p>
            <a:endParaRPr lang="en-US"/>
          </a:p>
        </p:txBody>
      </p:sp>
      <p:sp>
        <p:nvSpPr>
          <p:cNvPr id="15372" name="Line 12"/>
          <p:cNvSpPr>
            <a:spLocks noChangeShapeType="1"/>
          </p:cNvSpPr>
          <p:nvPr/>
        </p:nvSpPr>
        <p:spPr bwMode="auto">
          <a:xfrm flipV="1">
            <a:off x="71040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flipV="1">
            <a:off x="7391400" y="2133600"/>
            <a:ext cx="0" cy="719138"/>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926014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9/30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P.62 </a:t>
            </a:r>
            <a:r>
              <a:rPr lang="en-US" sz="2400" dirty="0"/>
              <a:t>NB</a:t>
            </a:r>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200" y="1371600"/>
            <a:ext cx="4495800" cy="3951288"/>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the of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524000" y="2616590"/>
            <a:ext cx="3755728" cy="4072368"/>
          </a:xfrm>
          <a:prstGeom prst="rect">
            <a:avLst/>
          </a:prstGeom>
          <a:noFill/>
        </p:spPr>
      </p:pic>
      <p:sp>
        <p:nvSpPr>
          <p:cNvPr id="8" name="Rectangle 7"/>
          <p:cNvSpPr/>
          <p:nvPr/>
        </p:nvSpPr>
        <p:spPr>
          <a:xfrm>
            <a:off x="6780212" y="4088365"/>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61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247549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986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2" name="11-DNA Replication.WAV"/>
            </a:hlinkClick>
          </p:cNvPr>
          <p:cNvPicPr>
            <a:picLocks noChangeAspect="1" noChangeArrowheads="1"/>
          </p:cNvPicPr>
          <p:nvPr/>
        </p:nvPicPr>
        <p:blipFill>
          <a:blip r:embed="rId13"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3599043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8168224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29956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925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2287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200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Replication</a:t>
            </a:r>
            <a:br>
              <a:rPr lang="en-US" sz="3200" dirty="0"/>
            </a:br>
            <a:r>
              <a:rPr lang="en-US" sz="3200" dirty="0"/>
              <a:t>Half of the DNA is Original the other half is new (Complementary)</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1999188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dirty="0" smtClean="0"/>
              <a:t>DNA Replication Lab</a:t>
            </a:r>
            <a:endParaRPr lang="en-US" dirty="0"/>
          </a:p>
        </p:txBody>
      </p:sp>
      <p:sp>
        <p:nvSpPr>
          <p:cNvPr id="3" name="Content Placeholder 2"/>
          <p:cNvSpPr>
            <a:spLocks noGrp="1"/>
          </p:cNvSpPr>
          <p:nvPr>
            <p:ph idx="1"/>
          </p:nvPr>
        </p:nvSpPr>
        <p:spPr>
          <a:xfrm>
            <a:off x="1524000" y="609600"/>
            <a:ext cx="9144000" cy="6248400"/>
          </a:xfrm>
        </p:spPr>
        <p:txBody>
          <a:bodyPr>
            <a:normAutofit fontScale="625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281431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9619" name="Rectangle 3"/>
          <p:cNvSpPr>
            <a:spLocks noChangeArrowheads="1"/>
          </p:cNvSpPr>
          <p:nvPr/>
        </p:nvSpPr>
        <p:spPr bwMode="auto">
          <a:xfrm>
            <a:off x="2057400" y="3394076"/>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The phosphate group is composed of one atom of phosphorus surrounded by four oxygen atoms, it has a negative charge.</a:t>
            </a:r>
            <a:endParaRPr lang="en-US" altLang="en-US" sz="2400" i="1" dirty="0">
              <a:latin typeface="Times" pitchFamily="18" charset="0"/>
            </a:endParaRPr>
          </a:p>
        </p:txBody>
      </p:sp>
      <p:pic>
        <p:nvPicPr>
          <p:cNvPr id="87962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962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962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962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962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962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9627" name="Picture 11"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79628" name="Picture 12"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79631" name="Rectangle 15"/>
          <p:cNvSpPr>
            <a:spLocks noChangeArrowheads="1"/>
          </p:cNvSpPr>
          <p:nvPr/>
        </p:nvSpPr>
        <p:spPr bwMode="auto">
          <a:xfrm>
            <a:off x="2057400" y="1698626"/>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#1. The simple sugar in DNA, called </a:t>
            </a:r>
            <a:r>
              <a:rPr lang="en-US" altLang="en-US" sz="2400" dirty="0" err="1">
                <a:solidFill>
                  <a:srgbClr val="FF0066"/>
                </a:solidFill>
                <a:latin typeface="Times" pitchFamily="18" charset="0"/>
              </a:rPr>
              <a:t>deoxyribose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dee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ahk</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sih</a:t>
            </a:r>
            <a:r>
              <a:rPr lang="en-US" altLang="en-US" sz="2400" dirty="0">
                <a:solidFill>
                  <a:srgbClr val="FF0066"/>
                </a:solidFill>
                <a:latin typeface="Times" pitchFamily="18" charset="0"/>
              </a:rPr>
              <a:t> RI </a:t>
            </a:r>
            <a:r>
              <a:rPr lang="en-US" altLang="en-US" sz="2400" dirty="0" err="1">
                <a:solidFill>
                  <a:srgbClr val="FF0066"/>
                </a:solidFill>
                <a:latin typeface="Times" pitchFamily="18" charset="0"/>
              </a:rPr>
              <a:t>bos</a:t>
            </a:r>
            <a:r>
              <a:rPr lang="en-US" altLang="en-US" sz="2400" dirty="0">
                <a:solidFill>
                  <a:srgbClr val="FF0066"/>
                </a:solidFill>
                <a:latin typeface="Times" pitchFamily="18" charset="0"/>
              </a:rPr>
              <a:t>)</a:t>
            </a:r>
            <a:r>
              <a:rPr lang="en-US" altLang="en-US" sz="2400" dirty="0">
                <a:latin typeface="Times" pitchFamily="18" charset="0"/>
              </a:rPr>
              <a:t>, gives DNA its name— </a:t>
            </a:r>
            <a:r>
              <a:rPr lang="en-US" altLang="en-US" sz="2400" b="1" dirty="0">
                <a:latin typeface="Times" pitchFamily="18" charset="0"/>
              </a:rPr>
              <a:t>deoxyribonucleic acid.</a:t>
            </a:r>
            <a:endParaRPr lang="en-US" altLang="en-US" sz="2400" b="1" dirty="0">
              <a:latin typeface="MS Shell Dlg" charset="0"/>
            </a:endParaRPr>
          </a:p>
        </p:txBody>
      </p:sp>
      <p:pic>
        <p:nvPicPr>
          <p:cNvPr id="879633" name="Picture 17" descr="audio image blue">
            <a:hlinkClick r:id="" action="ppaction://noaction">
              <a:snd r:embed="rId11" name="11-deoxyribose.WAV"/>
            </a:hlinkClick>
          </p:cNvPr>
          <p:cNvPicPr>
            <a:picLocks noChangeAspect="1" noChangeArrowheads="1"/>
          </p:cNvPicPr>
          <p:nvPr/>
        </p:nvPicPr>
        <p:blipFill>
          <a:blip r:embed="rId12" cstate="print"/>
          <a:srcRect/>
          <a:stretch>
            <a:fillRect/>
          </a:stretch>
        </p:blipFill>
        <p:spPr bwMode="auto">
          <a:xfrm>
            <a:off x="9018588" y="2630488"/>
            <a:ext cx="354012" cy="354012"/>
          </a:xfrm>
          <a:prstGeom prst="rect">
            <a:avLst/>
          </a:prstGeom>
          <a:noFill/>
        </p:spPr>
      </p:pic>
      <p:sp>
        <p:nvSpPr>
          <p:cNvPr id="879634" name="Text Box 18"/>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653286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9631"/>
                                        </p:tgtEl>
                                        <p:attrNameLst>
                                          <p:attrName>style.visibility</p:attrName>
                                        </p:attrNameLst>
                                      </p:cBhvr>
                                      <p:to>
                                        <p:strVal val="visible"/>
                                      </p:to>
                                    </p:set>
                                    <p:animEffect transition="in" filter="box(out)">
                                      <p:cBhvr>
                                        <p:cTn id="7" dur="500"/>
                                        <p:tgtEl>
                                          <p:spTgt spid="879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9633"/>
                                        </p:tgtEl>
                                        <p:attrNameLst>
                                          <p:attrName>style.visibility</p:attrName>
                                        </p:attrNameLst>
                                      </p:cBhvr>
                                      <p:to>
                                        <p:strVal val="visible"/>
                                      </p:to>
                                    </p:set>
                                    <p:animEffect transition="in" filter="box(out)">
                                      <p:cBhvr>
                                        <p:cTn id="12" dur="500"/>
                                        <p:tgtEl>
                                          <p:spTgt spid="8796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9619"/>
                                        </p:tgtEl>
                                        <p:attrNameLst>
                                          <p:attrName>style.visibility</p:attrName>
                                        </p:attrNameLst>
                                      </p:cBhvr>
                                      <p:to>
                                        <p:strVal val="visible"/>
                                      </p:to>
                                    </p:set>
                                    <p:animEffect transition="in" filter="box(out)">
                                      <p:cBhvr>
                                        <p:cTn id="17" dur="500"/>
                                        <p:tgtEl>
                                          <p:spTgt spid="87961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9621"/>
                                        </p:tgtEl>
                                        <p:attrNameLst>
                                          <p:attrName>style.visibility</p:attrName>
                                        </p:attrNameLst>
                                      </p:cBhvr>
                                      <p:to>
                                        <p:strVal val="visible"/>
                                      </p:to>
                                    </p:set>
                                    <p:animEffect transition="in" filter="box(out)">
                                      <p:cBhvr>
                                        <p:cTn id="21" dur="500"/>
                                        <p:tgtEl>
                                          <p:spTgt spid="87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utoUpdateAnimBg="0"/>
      <p:bldP spid="879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10600" cy="838200"/>
          </a:xfrm>
        </p:spPr>
        <p:txBody>
          <a:bodyPr>
            <a:normAutofit/>
          </a:bodyPr>
          <a:lstStyle/>
          <a:p>
            <a:r>
              <a:rPr lang="en-US" sz="2800" dirty="0"/>
              <a:t>DNA Replication Activity    </a:t>
            </a:r>
            <a:r>
              <a:rPr lang="en-US" sz="2400" dirty="0"/>
              <a:t>Tape your Replicated DNA </a:t>
            </a:r>
            <a:br>
              <a:rPr lang="en-US" sz="2400" dirty="0"/>
            </a:br>
            <a:r>
              <a:rPr lang="en-US" sz="2400" dirty="0"/>
              <a:t>p.47NB</a:t>
            </a:r>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987641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856" y="1"/>
            <a:ext cx="12043144" cy="1690688"/>
          </a:xfrm>
        </p:spPr>
        <p:txBody>
          <a:bodyPr>
            <a:normAutofit fontScale="90000"/>
          </a:bodyPr>
          <a:lstStyle/>
          <a:p>
            <a:r>
              <a:rPr lang="en-US" sz="4000" dirty="0" smtClean="0"/>
              <a:t/>
            </a:r>
            <a:br>
              <a:rPr lang="en-US" sz="4000" dirty="0" smtClean="0"/>
            </a:br>
            <a:r>
              <a:rPr lang="en-US" sz="4000" dirty="0" smtClean="0"/>
              <a:t>10/1 Cell Growth &amp; Reproduction: Mitosis CH 8.2</a:t>
            </a:r>
            <a:br>
              <a:rPr lang="en-US" sz="4000" dirty="0" smtClean="0"/>
            </a:br>
            <a:r>
              <a:rPr lang="en-US" sz="4000" dirty="0" smtClean="0"/>
              <a:t>Obj. TSW understand the cell cycle and processes at each stage. P. 64 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7010400" y="1164444"/>
            <a:ext cx="5181600" cy="4351338"/>
          </a:xfrm>
        </p:spPr>
        <p:txBody>
          <a:bodyPr/>
          <a:lstStyle/>
          <a:p>
            <a:pPr marL="514350" indent="-514350">
              <a:buFont typeface="+mj-lt"/>
              <a:buAutoNum type="arabicPeriod"/>
            </a:pPr>
            <a:r>
              <a:rPr lang="en-US" dirty="0" smtClean="0"/>
              <a:t>What is mitosis?</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428" y="2768137"/>
            <a:ext cx="4895557" cy="4079631"/>
          </a:xfrm>
          <a:prstGeom prst="rect">
            <a:avLst/>
          </a:prstGeom>
        </p:spPr>
      </p:pic>
    </p:spTree>
    <p:extLst>
      <p:ext uri="{BB962C8B-B14F-4D97-AF65-F5344CB8AC3E}">
        <p14:creationId xmlns:p14="http://schemas.microsoft.com/office/powerpoint/2010/main" val="2872501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Lab 8.2 P. 204BB</a:t>
            </a:r>
            <a:br>
              <a:rPr lang="en-US" dirty="0" smtClean="0"/>
            </a:br>
            <a:r>
              <a:rPr lang="en-US" dirty="0" smtClean="0"/>
              <a:t>p. 65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65NB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a:t>
            </a:r>
          </a:p>
          <a:p>
            <a:endParaRPr lang="en-US" dirty="0"/>
          </a:p>
        </p:txBody>
      </p:sp>
    </p:spTree>
    <p:extLst>
      <p:ext uri="{BB962C8B-B14F-4D97-AF65-F5344CB8AC3E}">
        <p14:creationId xmlns:p14="http://schemas.microsoft.com/office/powerpoint/2010/main" val="4133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67NB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us, Then </a:t>
            </a:r>
            <a:r>
              <a:rPr lang="en-US" b="1" dirty="0" smtClean="0"/>
              <a:t>draw the phases of Mitosis </a:t>
            </a:r>
            <a:r>
              <a:rPr lang="en-US" dirty="0" smtClean="0"/>
              <a:t>on </a:t>
            </a:r>
          </a:p>
          <a:p>
            <a:pPr marL="0" indent="0">
              <a:buNone/>
            </a:pPr>
            <a:r>
              <a:rPr lang="en-US" dirty="0" smtClean="0"/>
              <a:t>page 67 NB. </a:t>
            </a:r>
            <a:endParaRPr lang="en-US" dirty="0"/>
          </a:p>
        </p:txBody>
      </p:sp>
    </p:spTree>
    <p:extLst>
      <p:ext uri="{BB962C8B-B14F-4D97-AF65-F5344CB8AC3E}">
        <p14:creationId xmlns:p14="http://schemas.microsoft.com/office/powerpoint/2010/main" val="132266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a:t>
            </a:r>
            <a:endParaRPr lang="en-US" dirty="0"/>
          </a:p>
        </p:txBody>
      </p:sp>
      <p:sp>
        <p:nvSpPr>
          <p:cNvPr id="3" name="Content Placeholder 2"/>
          <p:cNvSpPr>
            <a:spLocks noGrp="1"/>
          </p:cNvSpPr>
          <p:nvPr>
            <p:ph idx="1"/>
          </p:nvPr>
        </p:nvSpPr>
        <p:spPr/>
        <p:txBody>
          <a:bodyPr/>
          <a:lstStyle/>
          <a:p>
            <a:r>
              <a:rPr lang="en-US" dirty="0"/>
              <a:t>Mental model of how a cell cycle works that shows an end result of 2 identical cells after Mitosis with the same number of chromosomes.</a:t>
            </a:r>
          </a:p>
          <a:p>
            <a:r>
              <a:rPr lang="en-US" dirty="0"/>
              <a:t>Set up rules for what a cell can and can not do.</a:t>
            </a:r>
          </a:p>
          <a:p>
            <a:r>
              <a:rPr lang="en-US" dirty="0"/>
              <a:t>What steps do they 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2973922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10/2  </a:t>
            </a:r>
            <a:r>
              <a:rPr lang="en-US" sz="2400" dirty="0"/>
              <a:t>RNA (Ribonucleic Acid) </a:t>
            </a:r>
            <a:r>
              <a:rPr lang="en-US" sz="2400" dirty="0" smtClean="0"/>
              <a:t>CH 11.2</a:t>
            </a:r>
            <a:r>
              <a:rPr lang="en-US" sz="2400" dirty="0"/>
              <a:t/>
            </a:r>
            <a:br>
              <a:rPr lang="en-US" sz="2400" dirty="0"/>
            </a:br>
            <a:r>
              <a:rPr lang="en-US" sz="2400" dirty="0"/>
              <a:t>Obj. TSW compare and contrast the structure and function of DNA and RNA in the Warm Up, and from the video.  P. </a:t>
            </a:r>
            <a:r>
              <a:rPr lang="en-US" sz="2400" dirty="0" smtClean="0"/>
              <a:t>66 </a:t>
            </a:r>
            <a:r>
              <a:rPr lang="en-US" sz="2400" dirty="0"/>
              <a:t>NB</a:t>
            </a:r>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Cell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019425" y="3210092"/>
            <a:ext cx="3305175" cy="3629025"/>
          </a:xfrm>
          <a:prstGeom prst="rect">
            <a:avLst/>
          </a:prstGeom>
          <a:noFill/>
        </p:spPr>
      </p:pic>
    </p:spTree>
    <p:extLst>
      <p:ext uri="{BB962C8B-B14F-4D97-AF65-F5344CB8AC3E}">
        <p14:creationId xmlns:p14="http://schemas.microsoft.com/office/powerpoint/2010/main" val="1620477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69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980618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33663416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p>
        </p:txBody>
      </p:sp>
    </p:spTree>
    <p:extLst>
      <p:ext uri="{BB962C8B-B14F-4D97-AF65-F5344CB8AC3E}">
        <p14:creationId xmlns:p14="http://schemas.microsoft.com/office/powerpoint/2010/main" val="14461261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866718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30" name="Picture 38" descr="Nucleotide"/>
          <p:cNvPicPr>
            <a:picLocks noChangeAspect="1" noChangeArrowheads="1"/>
          </p:cNvPicPr>
          <p:nvPr/>
        </p:nvPicPr>
        <p:blipFill>
          <a:blip r:embed="rId2" cstate="print"/>
          <a:srcRect/>
          <a:stretch>
            <a:fillRect/>
          </a:stretch>
        </p:blipFill>
        <p:spPr bwMode="auto">
          <a:xfrm>
            <a:off x="3810000" y="2600325"/>
            <a:ext cx="4495800" cy="2178050"/>
          </a:xfrm>
          <a:prstGeom prst="rect">
            <a:avLst/>
          </a:prstGeom>
          <a:noFill/>
        </p:spPr>
      </p:pic>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8595" name="Rectangle 3"/>
          <p:cNvSpPr>
            <a:spLocks noChangeArrowheads="1"/>
          </p:cNvSpPr>
          <p:nvPr/>
        </p:nvSpPr>
        <p:spPr bwMode="auto">
          <a:xfrm>
            <a:off x="1524000" y="1447802"/>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#2. DNA is a polymer made of repeating subunits called nucleotides.  The backbone is made up of the Sugar and Phosphate group.</a:t>
            </a:r>
            <a:endParaRPr lang="en-US" sz="2400" i="1" dirty="0">
              <a:latin typeface="Times" pitchFamily="18" charset="0"/>
            </a:endParaRPr>
          </a:p>
        </p:txBody>
      </p:sp>
      <p:pic>
        <p:nvPicPr>
          <p:cNvPr id="878597" name="Picture 5" descr="end of slide"/>
          <p:cNvPicPr>
            <a:picLocks noChangeAspect="1" noChangeArrowheads="1"/>
          </p:cNvPicPr>
          <p:nvPr/>
        </p:nvPicPr>
        <p:blipFill>
          <a:blip r:embed="rId3" cstate="print"/>
          <a:srcRect/>
          <a:stretch>
            <a:fillRect/>
          </a:stretch>
        </p:blipFill>
        <p:spPr bwMode="auto">
          <a:xfrm>
            <a:off x="9693276" y="5097464"/>
            <a:ext cx="593725" cy="846137"/>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8603" name="Picture 11"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78604" name="Picture 12"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78605" name="Rectangle 13"/>
          <p:cNvSpPr>
            <a:spLocks noChangeArrowheads="1"/>
          </p:cNvSpPr>
          <p:nvPr/>
        </p:nvSpPr>
        <p:spPr bwMode="auto">
          <a:xfrm>
            <a:off x="1981200" y="4822826"/>
            <a:ext cx="7848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Nucleotides have three parts: a</a:t>
            </a:r>
            <a:r>
              <a:rPr lang="en-US" sz="2400" b="1" dirty="0">
                <a:latin typeface="Times" pitchFamily="18" charset="0"/>
              </a:rPr>
              <a:t> simple sugar, </a:t>
            </a:r>
            <a:r>
              <a:rPr lang="en-US" sz="2400" dirty="0">
                <a:latin typeface="Times" pitchFamily="18" charset="0"/>
              </a:rPr>
              <a:t>a</a:t>
            </a:r>
            <a:r>
              <a:rPr lang="en-US" sz="2400" b="1" dirty="0">
                <a:latin typeface="Times" pitchFamily="18" charset="0"/>
              </a:rPr>
              <a:t> phosphate group, </a:t>
            </a:r>
            <a:r>
              <a:rPr lang="en-US" sz="2400" dirty="0">
                <a:latin typeface="Times" pitchFamily="18" charset="0"/>
              </a:rPr>
              <a:t>and a </a:t>
            </a:r>
            <a:r>
              <a:rPr lang="en-US" sz="2400" b="1" dirty="0">
                <a:latin typeface="Times" pitchFamily="18" charset="0"/>
              </a:rPr>
              <a:t>nitrogenous base.</a:t>
            </a:r>
          </a:p>
        </p:txBody>
      </p:sp>
      <p:sp>
        <p:nvSpPr>
          <p:cNvPr id="878616" name="Text Box 24"/>
          <p:cNvSpPr txBox="1">
            <a:spLocks noChangeArrowheads="1"/>
          </p:cNvSpPr>
          <p:nvPr/>
        </p:nvSpPr>
        <p:spPr bwMode="auto">
          <a:xfrm>
            <a:off x="3886200" y="2895601"/>
            <a:ext cx="1066800" cy="561975"/>
          </a:xfrm>
          <a:prstGeom prst="rect">
            <a:avLst/>
          </a:prstGeom>
          <a:noFill/>
          <a:ln w="9525">
            <a:noFill/>
            <a:miter lim="800000"/>
            <a:headEnd/>
            <a:tailEnd/>
          </a:ln>
          <a:effectLst/>
        </p:spPr>
        <p:txBody>
          <a:bodyPr/>
          <a:lstStyle/>
          <a:p>
            <a:pPr algn="ctr">
              <a:buFontTx/>
              <a:buNone/>
            </a:pPr>
            <a:r>
              <a:rPr lang="en-US" sz="1400">
                <a:solidFill>
                  <a:srgbClr val="140000"/>
                </a:solidFill>
                <a:latin typeface="Times" pitchFamily="18" charset="0"/>
              </a:rPr>
              <a:t>Phosphate group</a:t>
            </a:r>
          </a:p>
        </p:txBody>
      </p:sp>
      <p:sp>
        <p:nvSpPr>
          <p:cNvPr id="878617" name="Text Box 25"/>
          <p:cNvSpPr txBox="1">
            <a:spLocks noChangeArrowheads="1"/>
          </p:cNvSpPr>
          <p:nvPr/>
        </p:nvSpPr>
        <p:spPr bwMode="auto">
          <a:xfrm>
            <a:off x="5499101" y="4287839"/>
            <a:ext cx="1692275" cy="307777"/>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Sugar (deoxyribose)</a:t>
            </a:r>
          </a:p>
        </p:txBody>
      </p:sp>
      <p:sp>
        <p:nvSpPr>
          <p:cNvPr id="878629" name="Text Box 37"/>
          <p:cNvSpPr txBox="1">
            <a:spLocks noChangeArrowheads="1"/>
          </p:cNvSpPr>
          <p:nvPr/>
        </p:nvSpPr>
        <p:spPr bwMode="auto">
          <a:xfrm>
            <a:off x="7010400" y="2743200"/>
            <a:ext cx="1112838" cy="523220"/>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Nitrogenous base</a:t>
            </a:r>
          </a:p>
        </p:txBody>
      </p:sp>
      <p:sp>
        <p:nvSpPr>
          <p:cNvPr id="878631" name="Text Box 39"/>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4843256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Difference of DNA and 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3376322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sugar in RNA is </a:t>
            </a:r>
            <a:r>
              <a:rPr lang="en-US" sz="2800" b="1" dirty="0">
                <a:latin typeface="Times" pitchFamily="18" charset="0"/>
              </a:rPr>
              <a:t>Ribose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3343097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18456886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5709173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Wednesday!!!!!</a:t>
            </a:r>
            <a:endParaRPr lang="en-US" dirty="0"/>
          </a:p>
        </p:txBody>
      </p:sp>
      <p:sp>
        <p:nvSpPr>
          <p:cNvPr id="3" name="Content Placeholder 2"/>
          <p:cNvSpPr>
            <a:spLocks noGrp="1"/>
          </p:cNvSpPr>
          <p:nvPr>
            <p:ph idx="1"/>
          </p:nvPr>
        </p:nvSpPr>
        <p:spPr/>
        <p:txBody>
          <a:bodyPr/>
          <a:lstStyle/>
          <a:p>
            <a:r>
              <a:rPr lang="en-US" dirty="0" smtClean="0"/>
              <a:t>1 large bag of M &amp; M’s –Katelynn</a:t>
            </a:r>
          </a:p>
          <a:p>
            <a:r>
              <a:rPr lang="en-US" dirty="0" smtClean="0"/>
              <a:t>1 large bag of Gummy Bears – Yvette</a:t>
            </a:r>
          </a:p>
          <a:p>
            <a:r>
              <a:rPr lang="en-US" dirty="0" smtClean="0"/>
              <a:t>4 bags of Marshmallows-Jon, Alena, </a:t>
            </a:r>
            <a:r>
              <a:rPr lang="en-US" dirty="0" err="1" smtClean="0"/>
              <a:t>Genevieve,Rosabella</a:t>
            </a:r>
            <a:endParaRPr lang="en-US" dirty="0" smtClean="0"/>
          </a:p>
          <a:p>
            <a:r>
              <a:rPr lang="en-US" dirty="0" smtClean="0"/>
              <a:t>1 stick of Butter – </a:t>
            </a:r>
            <a:r>
              <a:rPr lang="en-US" dirty="0"/>
              <a:t>M</a:t>
            </a:r>
            <a:r>
              <a:rPr lang="en-US" dirty="0" smtClean="0"/>
              <a:t>cAllister</a:t>
            </a:r>
          </a:p>
          <a:p>
            <a:r>
              <a:rPr lang="en-US" dirty="0" smtClean="0"/>
              <a:t>1 box Rice Krispy Cereal - Lilli</a:t>
            </a:r>
            <a:endParaRPr lang="en-US" dirty="0"/>
          </a:p>
        </p:txBody>
      </p:sp>
    </p:spTree>
    <p:extLst>
      <p:ext uri="{BB962C8B-B14F-4D97-AF65-F5344CB8AC3E}">
        <p14:creationId xmlns:p14="http://schemas.microsoft.com/office/powerpoint/2010/main" val="1495229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Wednesday!!!!! Period 3</a:t>
            </a:r>
            <a:endParaRPr lang="en-US" dirty="0"/>
          </a:p>
        </p:txBody>
      </p:sp>
      <p:sp>
        <p:nvSpPr>
          <p:cNvPr id="3" name="Content Placeholder 2"/>
          <p:cNvSpPr>
            <a:spLocks noGrp="1"/>
          </p:cNvSpPr>
          <p:nvPr>
            <p:ph idx="1"/>
          </p:nvPr>
        </p:nvSpPr>
        <p:spPr/>
        <p:txBody>
          <a:bodyPr/>
          <a:lstStyle/>
          <a:p>
            <a:r>
              <a:rPr lang="en-US" dirty="0" smtClean="0"/>
              <a:t>1 large bag of M &amp; M’s –William &amp; Sterling</a:t>
            </a:r>
          </a:p>
          <a:p>
            <a:r>
              <a:rPr lang="en-US" dirty="0" smtClean="0"/>
              <a:t>1 large bag of Gummy Bears – Willie</a:t>
            </a:r>
          </a:p>
          <a:p>
            <a:r>
              <a:rPr lang="en-US" dirty="0" smtClean="0"/>
              <a:t>4 bags of Marshmallows-Morgan, Dillon, </a:t>
            </a:r>
            <a:r>
              <a:rPr lang="en-US" dirty="0" err="1" smtClean="0"/>
              <a:t>Nisha</a:t>
            </a:r>
            <a:endParaRPr lang="en-US" dirty="0" smtClean="0"/>
          </a:p>
          <a:p>
            <a:r>
              <a:rPr lang="en-US" dirty="0" smtClean="0"/>
              <a:t>1 stick of Butter – Angelo</a:t>
            </a:r>
          </a:p>
          <a:p>
            <a:r>
              <a:rPr lang="en-US" dirty="0" smtClean="0"/>
              <a:t>1 box Rice Krispy Cereal - Denis</a:t>
            </a:r>
            <a:endParaRPr lang="en-US" dirty="0"/>
          </a:p>
        </p:txBody>
      </p:sp>
    </p:spTree>
    <p:extLst>
      <p:ext uri="{BB962C8B-B14F-4D97-AF65-F5344CB8AC3E}">
        <p14:creationId xmlns:p14="http://schemas.microsoft.com/office/powerpoint/2010/main" val="649371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69NB</a:t>
            </a:r>
            <a:endParaRPr lang="en-US" sz="4400" dirty="0">
              <a:latin typeface="+mj-lt"/>
              <a:ea typeface="+mj-ea"/>
              <a:cs typeface="+mj-cs"/>
            </a:endParaRPr>
          </a:p>
        </p:txBody>
      </p:sp>
      <p:sp>
        <p:nvSpPr>
          <p:cNvPr id="4" name="Content Placeholder 2"/>
          <p:cNvSpPr txBox="1">
            <a:spLocks/>
          </p:cNvSpPr>
          <p:nvPr/>
        </p:nvSpPr>
        <p:spPr>
          <a:xfrm>
            <a:off x="1524000" y="914401"/>
            <a:ext cx="9144000"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lines.</a:t>
            </a:r>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2574600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676400" y="1981201"/>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9177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polymers 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contains information for assembling the string of amino acids that make up a single protein.</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Expression = Proteins</a:t>
            </a:r>
          </a:p>
        </p:txBody>
      </p:sp>
    </p:spTree>
    <p:extLst>
      <p:ext uri="{BB962C8B-B14F-4D97-AF65-F5344CB8AC3E}">
        <p14:creationId xmlns:p14="http://schemas.microsoft.com/office/powerpoint/2010/main" val="2273046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280638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Although 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DNA 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What are the two functions DNA?</a:t>
            </a:r>
          </a:p>
        </p:txBody>
      </p:sp>
    </p:spTree>
    <p:extLst>
      <p:ext uri="{BB962C8B-B14F-4D97-AF65-F5344CB8AC3E}">
        <p14:creationId xmlns:p14="http://schemas.microsoft.com/office/powerpoint/2010/main" val="19522233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p>
        </p:txBody>
      </p:sp>
    </p:spTree>
    <p:extLst>
      <p:ext uri="{BB962C8B-B14F-4D97-AF65-F5344CB8AC3E}">
        <p14:creationId xmlns:p14="http://schemas.microsoft.com/office/powerpoint/2010/main" val="11886278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p>
        </p:txBody>
      </p:sp>
    </p:spTree>
    <p:extLst>
      <p:ext uri="{BB962C8B-B14F-4D97-AF65-F5344CB8AC3E}">
        <p14:creationId xmlns:p14="http://schemas.microsoft.com/office/powerpoint/2010/main" val="969878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812519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668000" cy="1417638"/>
          </a:xfrm>
        </p:spPr>
        <p:txBody>
          <a:bodyPr>
            <a:normAutofit/>
          </a:bodyPr>
          <a:lstStyle/>
          <a:p>
            <a:r>
              <a:rPr lang="en-US" sz="2400" dirty="0" smtClean="0"/>
              <a:t>10/5 </a:t>
            </a:r>
            <a:r>
              <a:rPr lang="en-US" sz="2400" b="1" dirty="0"/>
              <a:t>Protein Synthesis: Transcription </a:t>
            </a:r>
            <a:r>
              <a:rPr lang="en-US" sz="2400" dirty="0"/>
              <a:t>11.2</a:t>
            </a:r>
            <a:br>
              <a:rPr lang="en-US" sz="2400" dirty="0"/>
            </a:br>
            <a:r>
              <a:rPr lang="en-US" sz="2400" dirty="0"/>
              <a:t>Obj. TSW be able to explain the process of Transcription by making mRNA strand from DNA through practice. </a:t>
            </a:r>
            <a:r>
              <a:rPr lang="en-US" sz="2400" dirty="0" smtClean="0"/>
              <a:t>P.68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957282" y="1681163"/>
            <a:ext cx="4234718"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a:t>
            </a:r>
            <a:r>
              <a:rPr lang="en-US" dirty="0" err="1" smtClean="0"/>
              <a:t>codon</a:t>
            </a:r>
            <a:r>
              <a:rPr lang="en-US" dirty="0" smtClean="0"/>
              <a:t> important to making a protein?</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726411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2295732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17938894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2044049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32669691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9981271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Honors Biology</a:t>
            </a:r>
            <a:endParaRPr lang="en-US" dirty="0"/>
          </a:p>
        </p:txBody>
      </p:sp>
      <p:sp>
        <p:nvSpPr>
          <p:cNvPr id="3" name="Content Placeholder 2"/>
          <p:cNvSpPr>
            <a:spLocks noGrp="1"/>
          </p:cNvSpPr>
          <p:nvPr>
            <p:ph idx="1"/>
          </p:nvPr>
        </p:nvSpPr>
        <p:spPr/>
        <p:txBody>
          <a:bodyPr/>
          <a:lstStyle/>
          <a:p>
            <a:r>
              <a:rPr lang="en-US" dirty="0" smtClean="0"/>
              <a:t>1 large bag M &amp;M’s – Maria</a:t>
            </a:r>
          </a:p>
          <a:p>
            <a:r>
              <a:rPr lang="en-US" dirty="0" smtClean="0"/>
              <a:t>1 large bag of Gummy Bears – </a:t>
            </a:r>
            <a:r>
              <a:rPr lang="en-US" dirty="0" err="1" smtClean="0"/>
              <a:t>Yanna</a:t>
            </a:r>
            <a:endParaRPr lang="en-US" dirty="0" smtClean="0"/>
          </a:p>
          <a:p>
            <a:r>
              <a:rPr lang="en-US" dirty="0" smtClean="0"/>
              <a:t>4 Bags of Marshmallows – Claudia, Sarahi, Fabio, Aisha</a:t>
            </a:r>
          </a:p>
          <a:p>
            <a:r>
              <a:rPr lang="en-US" dirty="0" smtClean="0"/>
              <a:t>1 Box of Rice </a:t>
            </a:r>
            <a:r>
              <a:rPr lang="en-US" dirty="0" err="1" smtClean="0"/>
              <a:t>Krispies</a:t>
            </a:r>
            <a:r>
              <a:rPr lang="en-US" dirty="0" smtClean="0"/>
              <a:t> Cereal – Abby</a:t>
            </a:r>
          </a:p>
          <a:p>
            <a:r>
              <a:rPr lang="en-US" dirty="0" smtClean="0"/>
              <a:t>1 stick of Butter – </a:t>
            </a:r>
            <a:r>
              <a:rPr lang="en-US" dirty="0" err="1" smtClean="0"/>
              <a:t>Dru</a:t>
            </a:r>
            <a:r>
              <a:rPr lang="en-US" dirty="0" smtClean="0"/>
              <a:t> &amp; </a:t>
            </a:r>
            <a:r>
              <a:rPr lang="en-US" dirty="0" err="1" smtClean="0"/>
              <a:t>Sopear</a:t>
            </a:r>
            <a:endParaRPr lang="en-US" dirty="0"/>
          </a:p>
        </p:txBody>
      </p:sp>
    </p:spTree>
    <p:extLst>
      <p:ext uri="{BB962C8B-B14F-4D97-AF65-F5344CB8AC3E}">
        <p14:creationId xmlns:p14="http://schemas.microsoft.com/office/powerpoint/2010/main" val="221253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119039"/>
            <a:ext cx="10515600" cy="1325563"/>
          </a:xfrm>
        </p:spPr>
        <p:txBody>
          <a:bodyPr/>
          <a:lstStyle/>
          <a:p>
            <a:r>
              <a:rPr lang="en-US" dirty="0" smtClean="0"/>
              <a:t>#3. Deoxyribonucleic Acid</a:t>
            </a:r>
            <a:endParaRPr lang="en-US" dirty="0"/>
          </a:p>
        </p:txBody>
      </p:sp>
      <p:sp>
        <p:nvSpPr>
          <p:cNvPr id="3" name="Content Placeholder 2"/>
          <p:cNvSpPr>
            <a:spLocks noGrp="1"/>
          </p:cNvSpPr>
          <p:nvPr>
            <p:ph idx="1"/>
          </p:nvPr>
        </p:nvSpPr>
        <p:spPr>
          <a:xfrm>
            <a:off x="7772400" y="1295401"/>
            <a:ext cx="2895600" cy="4830763"/>
          </a:xfrm>
        </p:spPr>
        <p:txBody>
          <a:bodyPr>
            <a:normAutofit/>
          </a:bodyPr>
          <a:lstStyle/>
          <a:p>
            <a:r>
              <a:rPr lang="en-US" dirty="0" smtClean="0"/>
              <a:t>Shape= a Double Helix</a:t>
            </a:r>
          </a:p>
          <a:p>
            <a:r>
              <a:rPr lang="en-US" dirty="0" smtClean="0"/>
              <a:t>Backbone = </a:t>
            </a:r>
          </a:p>
          <a:p>
            <a:pPr lvl="1"/>
            <a:r>
              <a:rPr lang="en-US" dirty="0" smtClean="0"/>
              <a:t>Sugar &amp; Phosphate</a:t>
            </a:r>
          </a:p>
          <a:p>
            <a:r>
              <a:rPr lang="en-US" dirty="0" smtClean="0"/>
              <a:t>Nitrogen base</a:t>
            </a:r>
          </a:p>
          <a:p>
            <a:pPr lvl="1"/>
            <a:r>
              <a:rPr lang="en-US" dirty="0" smtClean="0"/>
              <a:t>Guanine</a:t>
            </a:r>
          </a:p>
          <a:p>
            <a:pPr lvl="1"/>
            <a:r>
              <a:rPr lang="en-US" dirty="0" smtClean="0"/>
              <a:t>Thymine</a:t>
            </a:r>
          </a:p>
          <a:p>
            <a:pPr lvl="1"/>
            <a:r>
              <a:rPr lang="en-US" dirty="0" smtClean="0"/>
              <a:t>Adenine</a:t>
            </a:r>
          </a:p>
          <a:p>
            <a:pPr lvl="1"/>
            <a:r>
              <a:rPr lang="en-US" dirty="0" smtClean="0"/>
              <a:t>Cytosine</a:t>
            </a:r>
            <a:endParaRPr lang="en-US" dirty="0"/>
          </a:p>
        </p:txBody>
      </p:sp>
      <p:pic>
        <p:nvPicPr>
          <p:cNvPr id="4" name="Picture 18" descr="Fig"/>
          <p:cNvPicPr>
            <a:picLocks noChangeAspect="1" noChangeArrowheads="1"/>
          </p:cNvPicPr>
          <p:nvPr/>
        </p:nvPicPr>
        <p:blipFill>
          <a:blip r:embed="rId2" cstate="print"/>
          <a:srcRect/>
          <a:stretch>
            <a:fillRect/>
          </a:stretch>
        </p:blipFill>
        <p:spPr bwMode="auto">
          <a:xfrm>
            <a:off x="1524000" y="1143001"/>
            <a:ext cx="6248400" cy="5496743"/>
          </a:xfrm>
          <a:prstGeom prst="rect">
            <a:avLst/>
          </a:prstGeom>
          <a:noFill/>
        </p:spPr>
      </p:pic>
    </p:spTree>
    <p:extLst>
      <p:ext uri="{BB962C8B-B14F-4D97-AF65-F5344CB8AC3E}">
        <p14:creationId xmlns:p14="http://schemas.microsoft.com/office/powerpoint/2010/main" val="39916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14964702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522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19665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8393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1390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86591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27063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7995284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355653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a:t>2/24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52NB</a:t>
            </a:r>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204674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8229600" cy="1143000"/>
          </a:xfrm>
        </p:spPr>
        <p:txBody>
          <a:bodyPr>
            <a:normAutofit fontScale="90000"/>
          </a:bodyPr>
          <a:lstStyle/>
          <a:p>
            <a:pPr eaLnBrk="1" hangingPunct="1"/>
            <a:r>
              <a:rPr lang="en-US" dirty="0" smtClean="0"/>
              <a:t>Strawberry DNA Extraction Lab p. 43</a:t>
            </a:r>
          </a:p>
        </p:txBody>
      </p:sp>
      <p:sp>
        <p:nvSpPr>
          <p:cNvPr id="5123" name="Content Placeholder 2"/>
          <p:cNvSpPr>
            <a:spLocks noGrp="1"/>
          </p:cNvSpPr>
          <p:nvPr>
            <p:ph idx="1"/>
          </p:nvPr>
        </p:nvSpPr>
        <p:spPr>
          <a:xfrm>
            <a:off x="1524000" y="838201"/>
            <a:ext cx="9144000" cy="5019675"/>
          </a:xfrm>
        </p:spPr>
        <p:txBody>
          <a:bodyPr>
            <a:normAutofit lnSpcReduction="10000"/>
          </a:bodyPr>
          <a:lstStyle/>
          <a:p>
            <a:pPr eaLnBrk="1" hangingPunct="1">
              <a:lnSpc>
                <a:spcPct val="90000"/>
              </a:lnSpc>
            </a:pPr>
            <a:r>
              <a:rPr lang="en-US" sz="2000" b="1" dirty="0"/>
              <a:t>Write the title in your Notebook</a:t>
            </a:r>
          </a:p>
          <a:p>
            <a:pPr eaLnBrk="1" hangingPunct="1">
              <a:lnSpc>
                <a:spcPct val="90000"/>
              </a:lnSpc>
            </a:pPr>
            <a:r>
              <a:rPr lang="en-US" sz="2000" b="1" dirty="0"/>
              <a:t>1) Will we extract DNA from the strawberries? If so, what will the DNA look like?</a:t>
            </a:r>
          </a:p>
          <a:p>
            <a:pPr eaLnBrk="1" hangingPunct="1">
              <a:lnSpc>
                <a:spcPct val="90000"/>
              </a:lnSpc>
            </a:pPr>
            <a:r>
              <a:rPr lang="en-US" sz="2000" b="1" dirty="0"/>
              <a:t>Hypothesis: </a:t>
            </a:r>
          </a:p>
          <a:p>
            <a:pPr lvl="1" eaLnBrk="1" hangingPunct="1">
              <a:lnSpc>
                <a:spcPct val="90000"/>
              </a:lnSpc>
            </a:pPr>
            <a:r>
              <a:rPr lang="en-US" sz="2000" b="1" i="1" dirty="0"/>
              <a:t>If, then statement (for example. If I crush the strawberries and add the buffer, then I will extract 2 tablespoons of DNA.)</a:t>
            </a:r>
          </a:p>
          <a:p>
            <a:pPr eaLnBrk="1" hangingPunct="1">
              <a:lnSpc>
                <a:spcPct val="90000"/>
              </a:lnSpc>
            </a:pPr>
            <a:r>
              <a:rPr lang="en-US" sz="2000" b="1" dirty="0"/>
              <a:t>Materials:</a:t>
            </a:r>
          </a:p>
          <a:p>
            <a:pPr lvl="1" eaLnBrk="1" hangingPunct="1">
              <a:lnSpc>
                <a:spcPct val="90000"/>
              </a:lnSpc>
            </a:pPr>
            <a:r>
              <a:rPr lang="en-US" sz="2000" b="1" dirty="0" err="1"/>
              <a:t>Ziplock</a:t>
            </a:r>
            <a:r>
              <a:rPr lang="en-US" sz="2000" b="1" dirty="0"/>
              <a:t> bag</a:t>
            </a:r>
          </a:p>
          <a:p>
            <a:pPr lvl="1" eaLnBrk="1" hangingPunct="1">
              <a:lnSpc>
                <a:spcPct val="90000"/>
              </a:lnSpc>
            </a:pPr>
            <a:r>
              <a:rPr lang="en-US" sz="2000" b="1" dirty="0"/>
              <a:t>Strawberries</a:t>
            </a:r>
          </a:p>
          <a:p>
            <a:pPr lvl="1" eaLnBrk="1" hangingPunct="1">
              <a:lnSpc>
                <a:spcPct val="90000"/>
              </a:lnSpc>
            </a:pPr>
            <a:r>
              <a:rPr lang="en-US" sz="2000" b="1" dirty="0"/>
              <a:t>Soap: used to dissolve </a:t>
            </a:r>
            <a:r>
              <a:rPr lang="en-US" sz="2000" b="1" dirty="0" err="1"/>
              <a:t>phospholipid</a:t>
            </a:r>
            <a:r>
              <a:rPr lang="en-US" sz="2000" b="1" dirty="0"/>
              <a:t> </a:t>
            </a:r>
            <a:r>
              <a:rPr lang="en-US" sz="2000" b="1" dirty="0" err="1"/>
              <a:t>bilayers</a:t>
            </a:r>
            <a:r>
              <a:rPr lang="en-US" sz="2000" b="1" dirty="0"/>
              <a:t> of the cell membrane</a:t>
            </a:r>
          </a:p>
          <a:p>
            <a:pPr lvl="1" eaLnBrk="1" hangingPunct="1">
              <a:lnSpc>
                <a:spcPct val="90000"/>
              </a:lnSpc>
            </a:pPr>
            <a:r>
              <a:rPr lang="en-US" sz="2000" b="1" dirty="0"/>
              <a:t>Salt: break up protein chains around the DNA</a:t>
            </a:r>
          </a:p>
          <a:p>
            <a:pPr lvl="1" eaLnBrk="1" hangingPunct="1">
              <a:lnSpc>
                <a:spcPct val="90000"/>
              </a:lnSpc>
            </a:pPr>
            <a:r>
              <a:rPr lang="en-US" sz="2000" b="1" dirty="0"/>
              <a:t>Ethanol: DNA is NOT soluble in ethanol (what does this mean?)</a:t>
            </a:r>
          </a:p>
          <a:p>
            <a:pPr lvl="1" eaLnBrk="1" hangingPunct="1">
              <a:lnSpc>
                <a:spcPct val="90000"/>
              </a:lnSpc>
            </a:pPr>
            <a:r>
              <a:rPr lang="en-US" sz="2000" b="1" dirty="0"/>
              <a:t>Funnel</a:t>
            </a:r>
          </a:p>
          <a:p>
            <a:pPr lvl="1" eaLnBrk="1" hangingPunct="1">
              <a:lnSpc>
                <a:spcPct val="90000"/>
              </a:lnSpc>
            </a:pPr>
            <a:r>
              <a:rPr lang="en-US" sz="2000" b="1" dirty="0"/>
              <a:t>Cheese cloth</a:t>
            </a:r>
          </a:p>
          <a:p>
            <a:pPr lvl="1" eaLnBrk="1" hangingPunct="1">
              <a:lnSpc>
                <a:spcPct val="90000"/>
              </a:lnSpc>
            </a:pPr>
            <a:r>
              <a:rPr lang="en-US" sz="2000" b="1" dirty="0"/>
              <a:t>Test tube</a:t>
            </a:r>
          </a:p>
          <a:p>
            <a:pPr lvl="1" eaLnBrk="1" hangingPunct="1">
              <a:lnSpc>
                <a:spcPct val="90000"/>
              </a:lnSpc>
            </a:pPr>
            <a:r>
              <a:rPr lang="en-US" sz="2000" b="1" dirty="0"/>
              <a:t>Stirring rod</a:t>
            </a:r>
          </a:p>
          <a:p>
            <a:pPr lvl="1" eaLnBrk="1" hangingPunct="1">
              <a:lnSpc>
                <a:spcPct val="90000"/>
              </a:lnSpc>
            </a:pPr>
            <a:endParaRPr lang="en-US" sz="1600" b="1" dirty="0"/>
          </a:p>
          <a:p>
            <a:pPr eaLnBrk="1" hangingPunct="1"/>
            <a:endParaRPr lang="en-US" sz="2000" dirty="0"/>
          </a:p>
        </p:txBody>
      </p:sp>
    </p:spTree>
    <p:extLst>
      <p:ext uri="{BB962C8B-B14F-4D97-AF65-F5344CB8AC3E}">
        <p14:creationId xmlns:p14="http://schemas.microsoft.com/office/powerpoint/2010/main" val="344649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2266174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3602194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3872575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1317952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2/25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54 NB</a:t>
            </a:r>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27889539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22458517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Mini Lab 11.1  P. 55NB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nvPr>
        </p:nvGraphicFramePr>
        <p:xfrm>
          <a:off x="1981200" y="16002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r>
                        <a:rPr lang="en-US" dirty="0" smtClean="0"/>
                        <a:t>Transcription</a:t>
                      </a:r>
                      <a:endParaRPr lang="en-US" dirty="0"/>
                    </a:p>
                  </a:txBody>
                  <a:tcPr/>
                </a:tc>
                <a:tc>
                  <a:txBody>
                    <a:bodyPr/>
                    <a:lstStyle/>
                    <a:p>
                      <a:r>
                        <a:rPr lang="en-US" dirty="0" smtClean="0"/>
                        <a:t>UUA</a:t>
                      </a:r>
                      <a:endParaRPr lang="en-US" dirty="0"/>
                    </a:p>
                  </a:txBody>
                  <a:tcPr/>
                </a:tc>
                <a:tc>
                  <a:txBody>
                    <a:bodyPr/>
                    <a:lstStyle/>
                    <a:p>
                      <a:r>
                        <a:rPr lang="en-US" dirty="0" smtClean="0"/>
                        <a:t>Translation</a:t>
                      </a:r>
                      <a:endParaRPr lang="en-US" dirty="0"/>
                    </a:p>
                  </a:txBody>
                  <a:tcPr/>
                </a:tc>
                <a:tc>
                  <a:txBody>
                    <a:bodyPr/>
                    <a:lstStyle/>
                    <a:p>
                      <a:r>
                        <a:rPr lang="en-US" dirty="0" smtClean="0"/>
                        <a:t>AAU</a:t>
                      </a:r>
                      <a:endParaRPr lang="en-US" dirty="0"/>
                    </a:p>
                  </a:txBody>
                  <a:tcPr/>
                </a:tc>
                <a:tc>
                  <a:txBody>
                    <a:bodyPr/>
                    <a:lstStyle/>
                    <a:p>
                      <a:r>
                        <a:rPr lang="en-US" dirty="0" err="1" smtClean="0"/>
                        <a:t>Leucine</a:t>
                      </a:r>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r>
                        <a:rPr lang="en-US" dirty="0" smtClean="0"/>
                        <a:t>CCC</a:t>
                      </a:r>
                      <a:endParaRPr lang="en-US" dirty="0"/>
                    </a:p>
                  </a:txBody>
                  <a:tcPr/>
                </a:tc>
                <a:tc>
                  <a:txBody>
                    <a:bodyPr/>
                    <a:lstStyle/>
                    <a:p>
                      <a:endParaRPr lang="en-US" dirty="0"/>
                    </a:p>
                  </a:txBody>
                  <a:tcPr/>
                </a:tc>
                <a:tc>
                  <a:txBody>
                    <a:bodyPr/>
                    <a:lstStyle/>
                    <a:p>
                      <a:r>
                        <a:rPr lang="en-US" dirty="0" smtClean="0"/>
                        <a:t>GGG</a:t>
                      </a:r>
                      <a:endParaRPr lang="en-US" dirty="0"/>
                    </a:p>
                  </a:txBody>
                  <a:tcPr/>
                </a:tc>
                <a:tc>
                  <a:txBody>
                    <a:bodyPr/>
                    <a:lstStyle/>
                    <a:p>
                      <a:r>
                        <a:rPr lang="en-US" dirty="0" err="1" smtClean="0"/>
                        <a:t>Proline</a:t>
                      </a:r>
                      <a:endParaRPr lang="en-US" dirty="0"/>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r>
                        <a:rPr lang="en-US" dirty="0" smtClean="0"/>
                        <a:t>UAU</a:t>
                      </a:r>
                      <a:endParaRPr lang="en-US" dirty="0"/>
                    </a:p>
                  </a:txBody>
                  <a:tcPr/>
                </a:tc>
                <a:tc>
                  <a:txBody>
                    <a:bodyPr/>
                    <a:lstStyle/>
                    <a:p>
                      <a:endParaRPr lang="en-US" dirty="0"/>
                    </a:p>
                  </a:txBody>
                  <a:tcPr/>
                </a:tc>
                <a:tc>
                  <a:txBody>
                    <a:bodyPr/>
                    <a:lstStyle/>
                    <a:p>
                      <a:r>
                        <a:rPr lang="en-US" dirty="0" smtClean="0"/>
                        <a:t>AUA</a:t>
                      </a:r>
                      <a:endParaRPr lang="en-US" dirty="0"/>
                    </a:p>
                  </a:txBody>
                  <a:tcPr/>
                </a:tc>
                <a:tc>
                  <a:txBody>
                    <a:bodyPr/>
                    <a:lstStyle/>
                    <a:p>
                      <a:r>
                        <a:rPr lang="en-US" dirty="0" smtClean="0"/>
                        <a:t>Tyrosine</a:t>
                      </a:r>
                      <a:endParaRPr lang="en-US" dirty="0"/>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r>
                        <a:rPr lang="en-US" dirty="0" smtClean="0"/>
                        <a:t>UUU</a:t>
                      </a:r>
                      <a:endParaRPr lang="en-US" dirty="0"/>
                    </a:p>
                  </a:txBody>
                  <a:tcPr/>
                </a:tc>
                <a:tc>
                  <a:txBody>
                    <a:bodyPr/>
                    <a:lstStyle/>
                    <a:p>
                      <a:endParaRPr lang="en-US" dirty="0"/>
                    </a:p>
                  </a:txBody>
                  <a:tcPr/>
                </a:tc>
                <a:tc>
                  <a:txBody>
                    <a:bodyPr/>
                    <a:lstStyle/>
                    <a:p>
                      <a:r>
                        <a:rPr lang="en-US" dirty="0" smtClean="0"/>
                        <a:t>AAA</a:t>
                      </a:r>
                      <a:endParaRPr lang="en-US" dirty="0"/>
                    </a:p>
                  </a:txBody>
                  <a:tcPr/>
                </a:tc>
                <a:tc>
                  <a:txBody>
                    <a:bodyPr/>
                    <a:lstStyle/>
                    <a:p>
                      <a:r>
                        <a:rPr lang="en-US" dirty="0" smtClean="0"/>
                        <a:t>Phenylalanine</a:t>
                      </a:r>
                      <a:endParaRPr lang="en-US" dirty="0"/>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r>
                        <a:rPr lang="en-US" dirty="0" smtClean="0"/>
                        <a:t>CAA</a:t>
                      </a:r>
                      <a:endParaRPr lang="en-US" dirty="0"/>
                    </a:p>
                  </a:txBody>
                  <a:tcPr/>
                </a:tc>
                <a:tc>
                  <a:txBody>
                    <a:bodyPr/>
                    <a:lstStyle/>
                    <a:p>
                      <a:endParaRPr lang="en-US" dirty="0"/>
                    </a:p>
                  </a:txBody>
                  <a:tcPr/>
                </a:tc>
                <a:tc>
                  <a:txBody>
                    <a:bodyPr/>
                    <a:lstStyle/>
                    <a:p>
                      <a:r>
                        <a:rPr lang="en-US" dirty="0" smtClean="0"/>
                        <a:t>GUU</a:t>
                      </a:r>
                      <a:endParaRPr lang="en-US" dirty="0"/>
                    </a:p>
                  </a:txBody>
                  <a:tcPr/>
                </a:tc>
                <a:tc>
                  <a:txBody>
                    <a:bodyPr/>
                    <a:lstStyle/>
                    <a:p>
                      <a:r>
                        <a:rPr lang="en-US" dirty="0" smtClean="0"/>
                        <a:t>Glutamine</a:t>
                      </a:r>
                      <a:endParaRPr lang="en-US" dirty="0"/>
                    </a:p>
                  </a:txBody>
                  <a:tcPr/>
                </a:tc>
              </a:tr>
            </a:tbl>
          </a:graphicData>
        </a:graphic>
      </p:graphicFrame>
      <p:sp>
        <p:nvSpPr>
          <p:cNvPr id="5" name="TextBox 4"/>
          <p:cNvSpPr txBox="1"/>
          <p:nvPr/>
        </p:nvSpPr>
        <p:spPr>
          <a:xfrm>
            <a:off x="1524000" y="4495801"/>
            <a:ext cx="9144000" cy="2031325"/>
          </a:xfrm>
          <a:prstGeom prst="rect">
            <a:avLst/>
          </a:prstGeom>
          <a:noFill/>
        </p:spPr>
        <p:txBody>
          <a:bodyPr wrap="square" rtlCol="0">
            <a:spAutoFit/>
          </a:bodyPr>
          <a:lstStyle/>
          <a:p>
            <a:r>
              <a:rPr lang="en-US" dirty="0"/>
              <a:t>Answer Analysis Questions 1 – 3</a:t>
            </a:r>
          </a:p>
          <a:p>
            <a:pPr marL="342900" indent="-342900">
              <a:buAutoNum type="arabicPeriod"/>
            </a:pPr>
            <a:r>
              <a:rPr lang="en-US" dirty="0"/>
              <a:t>A.DNA instructions are located in the nucleus.</a:t>
            </a:r>
          </a:p>
          <a:p>
            <a:pPr marL="342900" indent="-342900">
              <a:buAutoNum type="alphaLcPeriod" startAt="2"/>
            </a:pPr>
            <a:r>
              <a:rPr lang="en-US" dirty="0"/>
              <a:t>Transcription happens in the nucleus.</a:t>
            </a:r>
          </a:p>
          <a:p>
            <a:pPr marL="342900" indent="-342900">
              <a:buAutoNum type="alphaLcPeriod" startAt="2"/>
            </a:pPr>
            <a:r>
              <a:rPr lang="en-US" dirty="0"/>
              <a:t>Translation happens in the Ribosome.</a:t>
            </a:r>
          </a:p>
          <a:p>
            <a:pPr marL="342900" indent="-342900">
              <a:buAutoNum type="arabicPeriod" startAt="2"/>
            </a:pPr>
            <a:r>
              <a:rPr lang="en-US" dirty="0" err="1"/>
              <a:t>tRNA</a:t>
            </a:r>
            <a:r>
              <a:rPr lang="en-US" dirty="0"/>
              <a:t> looks like a triangle with an Amino Acid on the end, and the other side has the </a:t>
            </a:r>
            <a:r>
              <a:rPr lang="en-US" dirty="0" err="1"/>
              <a:t>Anticodon</a:t>
            </a:r>
            <a:r>
              <a:rPr lang="en-US" dirty="0"/>
              <a:t> that base pairs with the </a:t>
            </a:r>
            <a:r>
              <a:rPr lang="en-US" dirty="0" err="1"/>
              <a:t>codon</a:t>
            </a:r>
            <a:r>
              <a:rPr lang="en-US" dirty="0"/>
              <a:t> on the mRNA.</a:t>
            </a:r>
          </a:p>
          <a:p>
            <a:pPr marL="342900" indent="-342900">
              <a:buAutoNum type="arabicPeriod" startAt="2"/>
            </a:pPr>
            <a:r>
              <a:rPr lang="en-US" dirty="0"/>
              <a:t>Mutations would be more common, if the sequence of DNA was not strictly adhered to.</a:t>
            </a:r>
          </a:p>
        </p:txBody>
      </p:sp>
    </p:spTree>
    <p:extLst>
      <p:ext uri="{BB962C8B-B14F-4D97-AF65-F5344CB8AC3E}">
        <p14:creationId xmlns:p14="http://schemas.microsoft.com/office/powerpoint/2010/main" val="48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1255596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Rice </a:t>
            </a:r>
            <a:r>
              <a:rPr lang="en-US" dirty="0" err="1" smtClean="0"/>
              <a:t>Krispie</a:t>
            </a:r>
            <a:r>
              <a:rPr lang="en-US" dirty="0" smtClean="0"/>
              <a:t> Treat</a:t>
            </a:r>
            <a:br>
              <a:rPr lang="en-US" dirty="0" smtClean="0"/>
            </a:br>
            <a:r>
              <a:rPr lang="en-US" dirty="0" smtClean="0"/>
              <a:t>Protein Synthesis Lab </a:t>
            </a:r>
            <a:r>
              <a:rPr lang="en-US" smtClean="0"/>
              <a:t>– Thursday</a:t>
            </a:r>
            <a:endParaRPr lang="en-US" dirty="0"/>
          </a:p>
        </p:txBody>
      </p:sp>
      <p:sp>
        <p:nvSpPr>
          <p:cNvPr id="3" name="Content Placeholder 2"/>
          <p:cNvSpPr>
            <a:spLocks noGrp="1"/>
          </p:cNvSpPr>
          <p:nvPr>
            <p:ph idx="1"/>
          </p:nvPr>
        </p:nvSpPr>
        <p:spPr/>
        <p:txBody>
          <a:bodyPr/>
          <a:lstStyle/>
          <a:p>
            <a:r>
              <a:rPr lang="en-US" dirty="0"/>
              <a:t>1</a:t>
            </a:r>
            <a:r>
              <a:rPr lang="en-US" dirty="0" smtClean="0"/>
              <a:t> Boxes of </a:t>
            </a:r>
            <a:r>
              <a:rPr lang="en-US" b="1" dirty="0" smtClean="0"/>
              <a:t>Rice </a:t>
            </a:r>
            <a:r>
              <a:rPr lang="en-US" b="1" dirty="0" err="1" smtClean="0"/>
              <a:t>Krispies</a:t>
            </a:r>
            <a:endParaRPr lang="en-US" b="1" dirty="0" smtClean="0"/>
          </a:p>
          <a:p>
            <a:r>
              <a:rPr lang="en-US" dirty="0" smtClean="0"/>
              <a:t>4 Bags of </a:t>
            </a:r>
            <a:r>
              <a:rPr lang="en-US" b="1" dirty="0" smtClean="0"/>
              <a:t>LARGE MARSHMELLOWS</a:t>
            </a:r>
          </a:p>
          <a:p>
            <a:r>
              <a:rPr lang="en-US" dirty="0" smtClean="0"/>
              <a:t>1 large bag of </a:t>
            </a:r>
            <a:r>
              <a:rPr lang="en-US" sz="1800" b="1" dirty="0"/>
              <a:t>Mini</a:t>
            </a:r>
            <a:r>
              <a:rPr lang="en-US" b="1" dirty="0" smtClean="0"/>
              <a:t> M&amp;M’s</a:t>
            </a:r>
          </a:p>
          <a:p>
            <a:r>
              <a:rPr lang="en-US" dirty="0" smtClean="0"/>
              <a:t>1 large bag of </a:t>
            </a:r>
            <a:r>
              <a:rPr lang="en-US" b="1" dirty="0" smtClean="0"/>
              <a:t>Gummy Bears</a:t>
            </a:r>
          </a:p>
          <a:p>
            <a:r>
              <a:rPr lang="en-US" dirty="0" smtClean="0"/>
              <a:t>1 stick of </a:t>
            </a:r>
            <a:r>
              <a:rPr lang="en-US" b="1" dirty="0" smtClean="0"/>
              <a:t>Butter</a:t>
            </a:r>
          </a:p>
          <a:p>
            <a:r>
              <a:rPr lang="en-US" b="1" dirty="0" smtClean="0"/>
              <a:t>1 Microwave</a:t>
            </a:r>
            <a:r>
              <a:rPr lang="en-US" dirty="0" smtClean="0"/>
              <a:t>?</a:t>
            </a:r>
            <a:endParaRPr lang="en-US" dirty="0"/>
          </a:p>
        </p:txBody>
      </p:sp>
    </p:spTree>
    <p:extLst>
      <p:ext uri="{BB962C8B-B14F-4D97-AF65-F5344CB8AC3E}">
        <p14:creationId xmlns:p14="http://schemas.microsoft.com/office/powerpoint/2010/main" val="38214934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0"/>
            <a:ext cx="8229600" cy="1143000"/>
          </a:xfrm>
        </p:spPr>
        <p:txBody>
          <a:bodyPr>
            <a:normAutofit fontScale="90000"/>
          </a:bodyPr>
          <a:lstStyle/>
          <a:p>
            <a:r>
              <a:rPr lang="en-US" dirty="0" smtClean="0"/>
              <a:t>Mini Lab 11.1  P. 55NB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2057400" y="22098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2613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
            <a:ext cx="8229600" cy="785813"/>
          </a:xfrm>
        </p:spPr>
        <p:txBody>
          <a:bodyPr/>
          <a:lstStyle/>
          <a:p>
            <a:pPr eaLnBrk="1" hangingPunct="1"/>
            <a:r>
              <a:rPr lang="en-US" dirty="0" smtClean="0"/>
              <a:t>Procedure</a:t>
            </a:r>
          </a:p>
        </p:txBody>
      </p:sp>
      <p:sp>
        <p:nvSpPr>
          <p:cNvPr id="6147" name="Content Placeholder 2"/>
          <p:cNvSpPr>
            <a:spLocks noGrp="1"/>
          </p:cNvSpPr>
          <p:nvPr>
            <p:ph idx="1"/>
          </p:nvPr>
        </p:nvSpPr>
        <p:spPr>
          <a:xfrm>
            <a:off x="0" y="714375"/>
            <a:ext cx="12192000" cy="5475410"/>
          </a:xfrm>
        </p:spPr>
        <p:txBody>
          <a:bodyPr/>
          <a:lstStyle/>
          <a:p>
            <a:pPr marL="0" indent="0">
              <a:buNone/>
            </a:pPr>
            <a:r>
              <a:rPr lang="en-US" sz="2400" dirty="0"/>
              <a:t>1.  Place one strawberry in the plastic bag. Close the plastic bag. Now, squish the strawberry! (*make sure not to break the bag*)</a:t>
            </a:r>
          </a:p>
          <a:p>
            <a:pPr marL="0" indent="0">
              <a:buNone/>
            </a:pPr>
            <a:r>
              <a:rPr lang="en-US" sz="2400" dirty="0"/>
              <a:t>2. Add 10 </a:t>
            </a:r>
            <a:r>
              <a:rPr lang="en-US" sz="2400" dirty="0" err="1"/>
              <a:t>mls</a:t>
            </a:r>
            <a:r>
              <a:rPr lang="en-US" sz="2400" dirty="0"/>
              <a:t> of buffer solution and mix.</a:t>
            </a:r>
          </a:p>
          <a:p>
            <a:pPr marL="0" indent="0">
              <a:buNone/>
            </a:pPr>
            <a:r>
              <a:rPr lang="en-US" sz="2400" dirty="0"/>
              <a:t>3. Place the funnel in the test tube and place cheesecloth on top of the funnel.</a:t>
            </a:r>
          </a:p>
          <a:p>
            <a:pPr marL="0" indent="0">
              <a:buNone/>
            </a:pPr>
            <a:r>
              <a:rPr lang="en-US" sz="2400" dirty="0"/>
              <a:t>4. Strain strawberry mixture</a:t>
            </a:r>
          </a:p>
          <a:p>
            <a:pPr marL="0" indent="0">
              <a:buNone/>
            </a:pPr>
            <a:r>
              <a:rPr lang="en-US" sz="2400" dirty="0"/>
              <a:t>5. OBSERVE MIXTURE in the test tube. Remove Strawberry mush into the trashcan from the cheesecloth.  Rinse the cheese cloth in the sink.</a:t>
            </a:r>
          </a:p>
          <a:p>
            <a:pPr marL="0" indent="0">
              <a:buNone/>
            </a:pPr>
            <a:r>
              <a:rPr lang="en-US" sz="2400" dirty="0"/>
              <a:t>6. Add 5 </a:t>
            </a:r>
            <a:r>
              <a:rPr lang="en-US" sz="2400" dirty="0" err="1"/>
              <a:t>mls</a:t>
            </a:r>
            <a:r>
              <a:rPr lang="en-US" sz="2400" dirty="0"/>
              <a:t> of rubbing alcohol.</a:t>
            </a:r>
          </a:p>
          <a:p>
            <a:pPr marL="0" indent="0">
              <a:buNone/>
            </a:pPr>
            <a:r>
              <a:rPr lang="en-US" sz="2400" dirty="0"/>
              <a:t>7. OBSERVE MIXTURE and record results.</a:t>
            </a:r>
          </a:p>
          <a:p>
            <a:pPr marL="0" indent="0">
              <a:buNone/>
            </a:pPr>
            <a:r>
              <a:rPr lang="en-US" sz="2400" dirty="0"/>
              <a:t>8.  Place stir rod into test tube to extract DNA. </a:t>
            </a:r>
          </a:p>
          <a:p>
            <a:pPr eaLnBrk="1" hangingPunct="1">
              <a:buNone/>
            </a:pPr>
            <a:endParaRPr lang="en-US" sz="2000" dirty="0"/>
          </a:p>
        </p:txBody>
      </p:sp>
    </p:spTree>
    <p:extLst>
      <p:ext uri="{BB962C8B-B14F-4D97-AF65-F5344CB8AC3E}">
        <p14:creationId xmlns:p14="http://schemas.microsoft.com/office/powerpoint/2010/main" val="271751460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57NB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524000" y="37338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38298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3380011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13942404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35593166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Period  P. 49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4223974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1540414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26923598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580711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Continued</a:t>
            </a:r>
          </a:p>
        </p:txBody>
      </p:sp>
      <p:sp>
        <p:nvSpPr>
          <p:cNvPr id="7171" name="Content Placeholder 2"/>
          <p:cNvSpPr>
            <a:spLocks noGrp="1"/>
          </p:cNvSpPr>
          <p:nvPr>
            <p:ph idx="1"/>
          </p:nvPr>
        </p:nvSpPr>
        <p:spPr/>
        <p:txBody>
          <a:bodyPr/>
          <a:lstStyle/>
          <a:p>
            <a:pPr eaLnBrk="1" hangingPunct="1"/>
            <a:r>
              <a:rPr lang="en-US" sz="2000" dirty="0"/>
              <a:t>DNA Extraction Buffer Contains in 600ml Beaker: </a:t>
            </a:r>
          </a:p>
          <a:p>
            <a:pPr lvl="1" eaLnBrk="1" hangingPunct="1"/>
            <a:r>
              <a:rPr lang="en-US" sz="1800" dirty="0"/>
              <a:t>450 </a:t>
            </a:r>
            <a:r>
              <a:rPr lang="en-US" sz="1800" dirty="0" err="1"/>
              <a:t>mls</a:t>
            </a:r>
            <a:r>
              <a:rPr lang="en-US" sz="1800" dirty="0"/>
              <a:t> of water</a:t>
            </a:r>
          </a:p>
          <a:p>
            <a:pPr lvl="1" eaLnBrk="1" hangingPunct="1"/>
            <a:r>
              <a:rPr lang="en-US" sz="1800" dirty="0"/>
              <a:t>50 </a:t>
            </a:r>
            <a:r>
              <a:rPr lang="en-US" sz="1800" dirty="0" err="1"/>
              <a:t>mls</a:t>
            </a:r>
            <a:r>
              <a:rPr lang="en-US" sz="1800" dirty="0"/>
              <a:t> of soap</a:t>
            </a:r>
          </a:p>
          <a:p>
            <a:pPr lvl="1" eaLnBrk="1" hangingPunct="1"/>
            <a:r>
              <a:rPr lang="en-US" sz="1800" dirty="0"/>
              <a:t>1 tsp salt</a:t>
            </a:r>
          </a:p>
          <a:p>
            <a:pPr eaLnBrk="1" hangingPunct="1"/>
            <a:endParaRPr lang="en-US" sz="2000" dirty="0"/>
          </a:p>
          <a:p>
            <a:pPr eaLnBrk="1" hangingPunct="1"/>
            <a:r>
              <a:rPr lang="en-US" sz="2000" dirty="0"/>
              <a:t>As you do the lab, make sure you make your observations!</a:t>
            </a:r>
          </a:p>
          <a:p>
            <a:pPr eaLnBrk="1" hangingPunct="1">
              <a:buFontTx/>
              <a:buNone/>
            </a:pPr>
            <a:endParaRPr lang="en-US" sz="2000" dirty="0"/>
          </a:p>
          <a:p>
            <a:pPr eaLnBrk="1" hangingPunct="1"/>
            <a:endParaRPr lang="en-US" sz="2400" dirty="0"/>
          </a:p>
        </p:txBody>
      </p:sp>
    </p:spTree>
    <p:extLst>
      <p:ext uri="{BB962C8B-B14F-4D97-AF65-F5344CB8AC3E}">
        <p14:creationId xmlns:p14="http://schemas.microsoft.com/office/powerpoint/2010/main" val="52730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4920</TotalTime>
  <Words>4406</Words>
  <Application>Microsoft Office PowerPoint</Application>
  <PresentationFormat>Widescreen</PresentationFormat>
  <Paragraphs>672</Paragraphs>
  <Slides>87</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Calibri</vt:lpstr>
      <vt:lpstr>Calibri Light</vt:lpstr>
      <vt:lpstr>MS Shell Dlg</vt:lpstr>
      <vt:lpstr>Times</vt:lpstr>
      <vt:lpstr>Times New Roman</vt:lpstr>
      <vt:lpstr>Wingdings</vt:lpstr>
      <vt:lpstr>Office Theme</vt:lpstr>
      <vt:lpstr>Molecular Genetics </vt:lpstr>
      <vt:lpstr>9/28 DNA: The Model of Heredity 11.1 Obj. TSW examine DNA from Strawberries through a process of DNA extraction. P.58 NB</vt:lpstr>
      <vt:lpstr>Section 11.1 Summary – pages 281 - 287</vt:lpstr>
      <vt:lpstr>Section 11.1 Summary – pages 281 - 287</vt:lpstr>
      <vt:lpstr>Section 11.1 Summary – pages 281 - 287</vt:lpstr>
      <vt:lpstr>#3. Deoxyribonucleic Acid</vt:lpstr>
      <vt:lpstr>Strawberry DNA Extraction Lab p. 43</vt:lpstr>
      <vt:lpstr>Procedure</vt:lpstr>
      <vt:lpstr>Continued</vt:lpstr>
      <vt:lpstr>Strawberry DNA Extraction Lab</vt:lpstr>
      <vt:lpstr>Conclusion And Analysis  Answers</vt:lpstr>
      <vt:lpstr>Conclusions! P. 59 Strawberry DNA Extraction AXES Paragraph</vt:lpstr>
      <vt:lpstr>Section 11.1 Summary – pages 281 - 287</vt:lpstr>
      <vt:lpstr>#3. (DNA)Nitrogen Base Pairing Rules</vt:lpstr>
      <vt:lpstr>DNA/ RNA Beads p. 59NB</vt:lpstr>
      <vt:lpstr>DNA Model Discussion Questions p. 59NB Please write in complete sentences.</vt:lpstr>
      <vt:lpstr>DNA Model Discussion Questions</vt:lpstr>
      <vt:lpstr>9/29 DNA Structure &amp; Function CH. 11.1 Obj: TSW review DNA structure &amp; function. Pg. 60</vt:lpstr>
      <vt:lpstr>Learn.genetics.utah.edu</vt:lpstr>
      <vt:lpstr>Question</vt:lpstr>
      <vt:lpstr>Answer</vt:lpstr>
      <vt:lpstr>9/30  DNA Replication  11.1 Obj. TSW demonstrate base pairing rules of DNA Replication by constructing a 2-D model of DNA with paper. P.62 NB</vt:lpstr>
      <vt:lpstr>Section 11.1 Summary – pages 281 - 287</vt:lpstr>
      <vt:lpstr>Section 11.1 Summary – pages 281 - 287</vt:lpstr>
      <vt:lpstr>DNA Replication</vt:lpstr>
      <vt:lpstr>#3. Steps of DNA Replication</vt:lpstr>
      <vt:lpstr>DNA Replication 3’ to 5’ RULE</vt:lpstr>
      <vt:lpstr>Semi-conservative Replication Half of the DNA is Original the other half is new (Complementary)</vt:lpstr>
      <vt:lpstr>DNA Replication Lab</vt:lpstr>
      <vt:lpstr>DNA Replication Activity    Tape your Replicated DNA  p.47NB</vt:lpstr>
      <vt:lpstr> 10/1 Cell Growth &amp; Reproduction: Mitosis CH 8.2 Obj. TSW understand the cell cycle and processes at each stage. P. 64 NB </vt:lpstr>
      <vt:lpstr>Problem Solving Lab 8.2 P. 204BB p. 65 NB</vt:lpstr>
      <vt:lpstr>Mitosis Practice p. 67NB Get 2 white boards/ lab station Get 1 Expo marker / 2 students Draw a nucleus and place your replicated chromosomes inside the nucleus.</vt:lpstr>
      <vt:lpstr>Mitosis Rules</vt:lpstr>
      <vt:lpstr>10/2  RNA (Ribonucleic Acid) CH 11.2 Obj. TSW compare and contrast the structure and function of DNA and RNA in the Warm Up, and from the video.  P. 66 NB</vt:lpstr>
      <vt:lpstr>Science Article: Endosymbiotic Theory p. 69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Wednesday!!!!!</vt:lpstr>
      <vt:lpstr>Protein Synthesis – Wednesday!!!!! Period 3</vt:lpstr>
      <vt:lpstr>PowerPoint Presentation</vt:lpstr>
      <vt:lpstr>DNA Quiz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10/5 Protein Synthesis: Transcription 11.2 Obj. TSW be able to explain the process of Transcription by making mRNA strand from DNA through practice. P.68 NB</vt:lpstr>
      <vt:lpstr>Cracking the Code</vt:lpstr>
      <vt:lpstr>Section 11.2 Summary – pages 288 - 295</vt:lpstr>
      <vt:lpstr>Section 11.2 Summary – pages 288 - 295</vt:lpstr>
      <vt:lpstr>Section 11.2 Summary – pages 288 - 295</vt:lpstr>
      <vt:lpstr>Section 11.2 Summary – pages 288 - 295</vt:lpstr>
      <vt:lpstr>Protein Synthesis Honors Biology</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2/24 Protein Synthesis: Translation 11.2 Obj. TSW explain the process of Protein Synthesis by working on their Protein Synthesis foldable and transcribing and translating DNA sequences from their Mini Lab 11.1 P. 52NB</vt:lpstr>
      <vt:lpstr>#1. Codon &amp; Anticodon </vt:lpstr>
      <vt:lpstr>Section 11.2 Summary – pages 288 - 295</vt:lpstr>
      <vt:lpstr>#3. Stop Codons</vt:lpstr>
      <vt:lpstr>Section 11.2 Summary – pages 288 - 295</vt:lpstr>
      <vt:lpstr>2/25 Protein Synthesis: Translation 11.2 Obj. TSW explain the process of Protein Synthesis by diagramming all the steps in their notebook. P. 54 NB</vt:lpstr>
      <vt:lpstr>Protein Synthesis   p. 59 NB</vt:lpstr>
      <vt:lpstr>Mini Lab 11.1  P. 55NB P. 293 BB DNA  transcription RNA translation  Protein</vt:lpstr>
      <vt:lpstr>PowerPoint Presentation</vt:lpstr>
      <vt:lpstr>Rice Krispie Treat Protein Synthesis Lab – Thursday</vt:lpstr>
      <vt:lpstr>Mini Lab 11.1  P. 55NB P. 293 BB DNA  transcription RNA translation  Protein</vt:lpstr>
      <vt:lpstr>Molecular Genetics p. 57NB</vt:lpstr>
      <vt:lpstr>Protein Synthesis Transcription Practice p. 69NB</vt:lpstr>
      <vt:lpstr>PowerPoint Presentation</vt:lpstr>
      <vt:lpstr>Protein Synthesis – Gene Expression</vt:lpstr>
      <vt:lpstr>4th Period  P. 49 NB</vt:lpstr>
      <vt:lpstr> </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dc:title>
  <dc:creator>Jennifer Mc Allister</dc:creator>
  <cp:lastModifiedBy>Jennifer Mc Allister</cp:lastModifiedBy>
  <cp:revision>35</cp:revision>
  <cp:lastPrinted>2015-10-02T19:20:58Z</cp:lastPrinted>
  <dcterms:created xsi:type="dcterms:W3CDTF">2015-09-27T20:45:58Z</dcterms:created>
  <dcterms:modified xsi:type="dcterms:W3CDTF">2015-10-04T19:22:23Z</dcterms:modified>
</cp:coreProperties>
</file>