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75" r:id="rId4"/>
    <p:sldId id="257" r:id="rId5"/>
    <p:sldId id="258" r:id="rId6"/>
    <p:sldId id="262" r:id="rId7"/>
    <p:sldId id="259"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RESOURCES.ppt" TargetMode="External"/><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audio" Target="../media/audio1.wav"/><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RESOURCES.ppt" TargetMode="Externa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strawberry&amp;source=images&amp;cd=&amp;cad=rja&amp;docid=arAV0zl0ji3JOM&amp;tbnid=MZUAFDdkOxU88M:&amp;ved=0CAUQjRw&amp;url=http://tasty-dishes.com/encyclopedia/fruits/strawberry.html&amp;ei=9dk0UrDwF-KCjALz7ID4Aw&amp;bvm=bv.52164340,d.cGE&amp;psig=AFQjCNHO7yC_0jGlCdoAqR70rI3HwXVOcQ&amp;ust=137928177488298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s.cornell.edu/cibt/files/2015/09/Floating-Leaf-Disk-Brad-Williamson.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image" Target="../media/image25.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24.jpe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hyperlink" Target="RESOURCES.ppt" TargetMode="External"/><Relationship Id="rId5" Type="http://schemas.openxmlformats.org/officeDocument/2006/relationships/image" Target="../media/image27.jpeg"/><Relationship Id="rId15" Type="http://schemas.openxmlformats.org/officeDocument/2006/relationships/audio" Target="../media/audio2.wav"/><Relationship Id="rId10" Type="http://schemas.openxmlformats.org/officeDocument/2006/relationships/image" Target="../media/image16.png"/><Relationship Id="rId4" Type="http://schemas.openxmlformats.org/officeDocument/2006/relationships/image" Target="../media/image26.jpeg"/><Relationship Id="rId9" Type="http://schemas.openxmlformats.org/officeDocument/2006/relationships/image" Target="../media/image15.png"/><Relationship Id="rId1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audio" Target="../media/audio3.wav"/><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slide" Target="slide16.xm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slide" Target="slide16.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upload.wikimedia.org/wikipedia/commons/a/a2/DNAreplicationModes.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earn.genetics.utah.ed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a:t>
            </a:r>
            <a:endParaRPr lang="en-US" dirty="0"/>
          </a:p>
        </p:txBody>
      </p:sp>
      <p:sp>
        <p:nvSpPr>
          <p:cNvPr id="3" name="Subtitle 2"/>
          <p:cNvSpPr>
            <a:spLocks noGrp="1"/>
          </p:cNvSpPr>
          <p:nvPr>
            <p:ph type="subTitle" idx="1"/>
          </p:nvPr>
        </p:nvSpPr>
        <p:spPr/>
        <p:txBody>
          <a:bodyPr/>
          <a:lstStyle/>
          <a:p>
            <a:r>
              <a:rPr lang="en-US" dirty="0" smtClean="0"/>
              <a:t>Week 7</a:t>
            </a:r>
            <a:endParaRPr lang="en-US" dirty="0"/>
          </a:p>
        </p:txBody>
      </p:sp>
    </p:spTree>
    <p:extLst>
      <p:ext uri="{BB962C8B-B14F-4D97-AF65-F5344CB8AC3E}">
        <p14:creationId xmlns:p14="http://schemas.microsoft.com/office/powerpoint/2010/main" val="83392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9619" name="Rectangle 3"/>
          <p:cNvSpPr>
            <a:spLocks noChangeArrowheads="1"/>
          </p:cNvSpPr>
          <p:nvPr/>
        </p:nvSpPr>
        <p:spPr bwMode="auto">
          <a:xfrm>
            <a:off x="2057400" y="3394076"/>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The phosphate group is composed of one atom of phosphorus surrounded by four oxygen atoms, it has a negative charge.</a:t>
            </a:r>
            <a:endParaRPr lang="en-US" altLang="en-US" sz="2400" i="1" dirty="0">
              <a:latin typeface="Times" pitchFamily="18" charset="0"/>
            </a:endParaRPr>
          </a:p>
        </p:txBody>
      </p:sp>
      <p:pic>
        <p:nvPicPr>
          <p:cNvPr id="87962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962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962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962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962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962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9627" name="Picture 11"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79628" name="Picture 12"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79631" name="Rectangle 15"/>
          <p:cNvSpPr>
            <a:spLocks noChangeArrowheads="1"/>
          </p:cNvSpPr>
          <p:nvPr/>
        </p:nvSpPr>
        <p:spPr bwMode="auto">
          <a:xfrm>
            <a:off x="2057400" y="1698626"/>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#1. The simple sugar in DNA, called </a:t>
            </a:r>
            <a:r>
              <a:rPr lang="en-US" altLang="en-US" sz="2400" dirty="0" err="1">
                <a:solidFill>
                  <a:srgbClr val="FF0066"/>
                </a:solidFill>
                <a:latin typeface="Times" pitchFamily="18" charset="0"/>
              </a:rPr>
              <a:t>deoxyribose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dee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ahk</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sih</a:t>
            </a:r>
            <a:r>
              <a:rPr lang="en-US" altLang="en-US" sz="2400" dirty="0">
                <a:solidFill>
                  <a:srgbClr val="FF0066"/>
                </a:solidFill>
                <a:latin typeface="Times" pitchFamily="18" charset="0"/>
              </a:rPr>
              <a:t> RI </a:t>
            </a:r>
            <a:r>
              <a:rPr lang="en-US" altLang="en-US" sz="2400" dirty="0" err="1">
                <a:solidFill>
                  <a:srgbClr val="FF0066"/>
                </a:solidFill>
                <a:latin typeface="Times" pitchFamily="18" charset="0"/>
              </a:rPr>
              <a:t>bos</a:t>
            </a:r>
            <a:r>
              <a:rPr lang="en-US" altLang="en-US" sz="2400" dirty="0">
                <a:solidFill>
                  <a:srgbClr val="FF0066"/>
                </a:solidFill>
                <a:latin typeface="Times" pitchFamily="18" charset="0"/>
              </a:rPr>
              <a:t>)</a:t>
            </a:r>
            <a:r>
              <a:rPr lang="en-US" altLang="en-US" sz="2400" dirty="0">
                <a:latin typeface="Times" pitchFamily="18" charset="0"/>
              </a:rPr>
              <a:t>, gives DNA its name— </a:t>
            </a:r>
            <a:r>
              <a:rPr lang="en-US" altLang="en-US" sz="2400" b="1" dirty="0">
                <a:latin typeface="Times" pitchFamily="18" charset="0"/>
              </a:rPr>
              <a:t>deoxyribonucleic acid.</a:t>
            </a:r>
            <a:endParaRPr lang="en-US" altLang="en-US" sz="2400" b="1" dirty="0">
              <a:latin typeface="MS Shell Dlg" charset="0"/>
            </a:endParaRPr>
          </a:p>
        </p:txBody>
      </p:sp>
      <p:pic>
        <p:nvPicPr>
          <p:cNvPr id="879633" name="Picture 17" descr="audio image blue">
            <a:hlinkClick r:id="" action="ppaction://noaction">
              <a:snd r:embed="rId11" name="11-deoxyribose.WAV"/>
            </a:hlinkClick>
          </p:cNvPr>
          <p:cNvPicPr>
            <a:picLocks noChangeAspect="1" noChangeArrowheads="1"/>
          </p:cNvPicPr>
          <p:nvPr/>
        </p:nvPicPr>
        <p:blipFill>
          <a:blip r:embed="rId12" cstate="print"/>
          <a:srcRect/>
          <a:stretch>
            <a:fillRect/>
          </a:stretch>
        </p:blipFill>
        <p:spPr bwMode="auto">
          <a:xfrm>
            <a:off x="9018588" y="2630488"/>
            <a:ext cx="354012" cy="354012"/>
          </a:xfrm>
          <a:prstGeom prst="rect">
            <a:avLst/>
          </a:prstGeom>
          <a:noFill/>
        </p:spPr>
      </p:pic>
      <p:sp>
        <p:nvSpPr>
          <p:cNvPr id="879634" name="Text Box 18"/>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808711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9631"/>
                                        </p:tgtEl>
                                        <p:attrNameLst>
                                          <p:attrName>style.visibility</p:attrName>
                                        </p:attrNameLst>
                                      </p:cBhvr>
                                      <p:to>
                                        <p:strVal val="visible"/>
                                      </p:to>
                                    </p:set>
                                    <p:animEffect transition="in" filter="box(out)">
                                      <p:cBhvr>
                                        <p:cTn id="7" dur="500"/>
                                        <p:tgtEl>
                                          <p:spTgt spid="879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9633"/>
                                        </p:tgtEl>
                                        <p:attrNameLst>
                                          <p:attrName>style.visibility</p:attrName>
                                        </p:attrNameLst>
                                      </p:cBhvr>
                                      <p:to>
                                        <p:strVal val="visible"/>
                                      </p:to>
                                    </p:set>
                                    <p:animEffect transition="in" filter="box(out)">
                                      <p:cBhvr>
                                        <p:cTn id="12" dur="500"/>
                                        <p:tgtEl>
                                          <p:spTgt spid="8796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9619"/>
                                        </p:tgtEl>
                                        <p:attrNameLst>
                                          <p:attrName>style.visibility</p:attrName>
                                        </p:attrNameLst>
                                      </p:cBhvr>
                                      <p:to>
                                        <p:strVal val="visible"/>
                                      </p:to>
                                    </p:set>
                                    <p:animEffect transition="in" filter="box(out)">
                                      <p:cBhvr>
                                        <p:cTn id="17" dur="500"/>
                                        <p:tgtEl>
                                          <p:spTgt spid="87961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9621"/>
                                        </p:tgtEl>
                                        <p:attrNameLst>
                                          <p:attrName>style.visibility</p:attrName>
                                        </p:attrNameLst>
                                      </p:cBhvr>
                                      <p:to>
                                        <p:strVal val="visible"/>
                                      </p:to>
                                    </p:set>
                                    <p:animEffect transition="in" filter="box(out)">
                                      <p:cBhvr>
                                        <p:cTn id="21" dur="500"/>
                                        <p:tgtEl>
                                          <p:spTgt spid="87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utoUpdateAnimBg="0"/>
      <p:bldP spid="8796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30" name="Picture 38" descr="Nucleotide"/>
          <p:cNvPicPr>
            <a:picLocks noChangeAspect="1" noChangeArrowheads="1"/>
          </p:cNvPicPr>
          <p:nvPr/>
        </p:nvPicPr>
        <p:blipFill>
          <a:blip r:embed="rId2" cstate="print"/>
          <a:srcRect/>
          <a:stretch>
            <a:fillRect/>
          </a:stretch>
        </p:blipFill>
        <p:spPr bwMode="auto">
          <a:xfrm>
            <a:off x="3810000" y="2600325"/>
            <a:ext cx="4495800" cy="2178050"/>
          </a:xfrm>
          <a:prstGeom prst="rect">
            <a:avLst/>
          </a:prstGeom>
          <a:noFill/>
        </p:spPr>
      </p:pic>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8595" name="Rectangle 3"/>
          <p:cNvSpPr>
            <a:spLocks noChangeArrowheads="1"/>
          </p:cNvSpPr>
          <p:nvPr/>
        </p:nvSpPr>
        <p:spPr bwMode="auto">
          <a:xfrm>
            <a:off x="1524000" y="1447802"/>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#2. DNA is a polymer made of repeating subunits called nucleotides.  The backbone is made up of the Sugar and Phosphate group.</a:t>
            </a:r>
            <a:endParaRPr lang="en-US" sz="2400" i="1" dirty="0">
              <a:latin typeface="Times" pitchFamily="18" charset="0"/>
            </a:endParaRPr>
          </a:p>
        </p:txBody>
      </p:sp>
      <p:pic>
        <p:nvPicPr>
          <p:cNvPr id="878597" name="Picture 5" descr="end of slide"/>
          <p:cNvPicPr>
            <a:picLocks noChangeAspect="1" noChangeArrowheads="1"/>
          </p:cNvPicPr>
          <p:nvPr/>
        </p:nvPicPr>
        <p:blipFill>
          <a:blip r:embed="rId3" cstate="print"/>
          <a:srcRect/>
          <a:stretch>
            <a:fillRect/>
          </a:stretch>
        </p:blipFill>
        <p:spPr bwMode="auto">
          <a:xfrm>
            <a:off x="9693276" y="5097464"/>
            <a:ext cx="593725" cy="846137"/>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8603" name="Picture 11"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78604" name="Picture 12"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78605" name="Rectangle 13"/>
          <p:cNvSpPr>
            <a:spLocks noChangeArrowheads="1"/>
          </p:cNvSpPr>
          <p:nvPr/>
        </p:nvSpPr>
        <p:spPr bwMode="auto">
          <a:xfrm>
            <a:off x="1981200" y="4822826"/>
            <a:ext cx="7848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Nucleotides have three parts: a</a:t>
            </a:r>
            <a:r>
              <a:rPr lang="en-US" sz="2400" b="1" dirty="0">
                <a:latin typeface="Times" pitchFamily="18" charset="0"/>
              </a:rPr>
              <a:t> simple sugar, </a:t>
            </a:r>
            <a:r>
              <a:rPr lang="en-US" sz="2400" dirty="0">
                <a:latin typeface="Times" pitchFamily="18" charset="0"/>
              </a:rPr>
              <a:t>a</a:t>
            </a:r>
            <a:r>
              <a:rPr lang="en-US" sz="2400" b="1" dirty="0">
                <a:latin typeface="Times" pitchFamily="18" charset="0"/>
              </a:rPr>
              <a:t> phosphate group, </a:t>
            </a:r>
            <a:r>
              <a:rPr lang="en-US" sz="2400" dirty="0">
                <a:latin typeface="Times" pitchFamily="18" charset="0"/>
              </a:rPr>
              <a:t>and a </a:t>
            </a:r>
            <a:r>
              <a:rPr lang="en-US" sz="2400" b="1" dirty="0">
                <a:latin typeface="Times" pitchFamily="18" charset="0"/>
              </a:rPr>
              <a:t>nitrogenous base.</a:t>
            </a:r>
          </a:p>
        </p:txBody>
      </p:sp>
      <p:sp>
        <p:nvSpPr>
          <p:cNvPr id="878616" name="Text Box 24"/>
          <p:cNvSpPr txBox="1">
            <a:spLocks noChangeArrowheads="1"/>
          </p:cNvSpPr>
          <p:nvPr/>
        </p:nvSpPr>
        <p:spPr bwMode="auto">
          <a:xfrm>
            <a:off x="3886200" y="2895601"/>
            <a:ext cx="1066800" cy="561975"/>
          </a:xfrm>
          <a:prstGeom prst="rect">
            <a:avLst/>
          </a:prstGeom>
          <a:noFill/>
          <a:ln w="9525">
            <a:noFill/>
            <a:miter lim="800000"/>
            <a:headEnd/>
            <a:tailEnd/>
          </a:ln>
          <a:effectLst/>
        </p:spPr>
        <p:txBody>
          <a:bodyPr/>
          <a:lstStyle/>
          <a:p>
            <a:pPr algn="ctr">
              <a:buFontTx/>
              <a:buNone/>
            </a:pPr>
            <a:r>
              <a:rPr lang="en-US" sz="1400">
                <a:solidFill>
                  <a:srgbClr val="140000"/>
                </a:solidFill>
                <a:latin typeface="Times" pitchFamily="18" charset="0"/>
              </a:rPr>
              <a:t>Phosphate group</a:t>
            </a:r>
          </a:p>
        </p:txBody>
      </p:sp>
      <p:sp>
        <p:nvSpPr>
          <p:cNvPr id="878617" name="Text Box 25"/>
          <p:cNvSpPr txBox="1">
            <a:spLocks noChangeArrowheads="1"/>
          </p:cNvSpPr>
          <p:nvPr/>
        </p:nvSpPr>
        <p:spPr bwMode="auto">
          <a:xfrm>
            <a:off x="5499101" y="4287839"/>
            <a:ext cx="1692275" cy="307777"/>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Sugar (deoxyribose)</a:t>
            </a:r>
          </a:p>
        </p:txBody>
      </p:sp>
      <p:sp>
        <p:nvSpPr>
          <p:cNvPr id="878629" name="Text Box 37"/>
          <p:cNvSpPr txBox="1">
            <a:spLocks noChangeArrowheads="1"/>
          </p:cNvSpPr>
          <p:nvPr/>
        </p:nvSpPr>
        <p:spPr bwMode="auto">
          <a:xfrm>
            <a:off x="7010400" y="2743200"/>
            <a:ext cx="1112838" cy="523220"/>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Nitrogenous base</a:t>
            </a:r>
          </a:p>
        </p:txBody>
      </p:sp>
      <p:sp>
        <p:nvSpPr>
          <p:cNvPr id="878631" name="Text Box 39"/>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36697187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Although 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DNA 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What are the two functions DNA?</a:t>
            </a:r>
          </a:p>
        </p:txBody>
      </p:sp>
    </p:spTree>
    <p:extLst>
      <p:ext uri="{BB962C8B-B14F-4D97-AF65-F5344CB8AC3E}">
        <p14:creationId xmlns:p14="http://schemas.microsoft.com/office/powerpoint/2010/main" val="20815655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119039"/>
            <a:ext cx="10515600" cy="1325563"/>
          </a:xfrm>
        </p:spPr>
        <p:txBody>
          <a:bodyPr/>
          <a:lstStyle/>
          <a:p>
            <a:r>
              <a:rPr lang="en-US" dirty="0" smtClean="0"/>
              <a:t>#3. Deoxyribonucleic Acid</a:t>
            </a:r>
            <a:endParaRPr lang="en-US" dirty="0"/>
          </a:p>
        </p:txBody>
      </p:sp>
      <p:sp>
        <p:nvSpPr>
          <p:cNvPr id="3" name="Content Placeholder 2"/>
          <p:cNvSpPr>
            <a:spLocks noGrp="1"/>
          </p:cNvSpPr>
          <p:nvPr>
            <p:ph idx="1"/>
          </p:nvPr>
        </p:nvSpPr>
        <p:spPr>
          <a:xfrm>
            <a:off x="7772400" y="1295401"/>
            <a:ext cx="2895600" cy="4830763"/>
          </a:xfrm>
        </p:spPr>
        <p:txBody>
          <a:bodyPr>
            <a:normAutofit/>
          </a:bodyPr>
          <a:lstStyle/>
          <a:p>
            <a:r>
              <a:rPr lang="en-US" dirty="0" smtClean="0"/>
              <a:t>Shape= a Double Helix</a:t>
            </a:r>
          </a:p>
          <a:p>
            <a:r>
              <a:rPr lang="en-US" dirty="0" smtClean="0"/>
              <a:t>Backbone = </a:t>
            </a:r>
          </a:p>
          <a:p>
            <a:pPr lvl="1"/>
            <a:r>
              <a:rPr lang="en-US" dirty="0" smtClean="0"/>
              <a:t>Sugar &amp; Phosphate</a:t>
            </a:r>
          </a:p>
          <a:p>
            <a:r>
              <a:rPr lang="en-US" dirty="0" smtClean="0"/>
              <a:t>Nitrogen base</a:t>
            </a:r>
          </a:p>
          <a:p>
            <a:pPr lvl="1"/>
            <a:r>
              <a:rPr lang="en-US" dirty="0" smtClean="0"/>
              <a:t>Guanine</a:t>
            </a:r>
          </a:p>
          <a:p>
            <a:pPr lvl="1"/>
            <a:r>
              <a:rPr lang="en-US" dirty="0" smtClean="0"/>
              <a:t>Thymine</a:t>
            </a:r>
          </a:p>
          <a:p>
            <a:pPr lvl="1"/>
            <a:r>
              <a:rPr lang="en-US" dirty="0" smtClean="0"/>
              <a:t>Adenine</a:t>
            </a:r>
          </a:p>
          <a:p>
            <a:pPr lvl="1"/>
            <a:r>
              <a:rPr lang="en-US" dirty="0" smtClean="0"/>
              <a:t>Cytosine</a:t>
            </a:r>
            <a:endParaRPr lang="en-US" dirty="0"/>
          </a:p>
        </p:txBody>
      </p:sp>
      <p:pic>
        <p:nvPicPr>
          <p:cNvPr id="4" name="Picture 18" descr="Fig"/>
          <p:cNvPicPr>
            <a:picLocks noChangeAspect="1" noChangeArrowheads="1"/>
          </p:cNvPicPr>
          <p:nvPr/>
        </p:nvPicPr>
        <p:blipFill>
          <a:blip r:embed="rId2" cstate="print"/>
          <a:srcRect/>
          <a:stretch>
            <a:fillRect/>
          </a:stretch>
        </p:blipFill>
        <p:spPr bwMode="auto">
          <a:xfrm>
            <a:off x="1524000" y="1143001"/>
            <a:ext cx="6248400" cy="5496743"/>
          </a:xfrm>
          <a:prstGeom prst="rect">
            <a:avLst/>
          </a:prstGeom>
          <a:noFill/>
        </p:spPr>
      </p:pic>
    </p:spTree>
    <p:extLst>
      <p:ext uri="{BB962C8B-B14F-4D97-AF65-F5344CB8AC3E}">
        <p14:creationId xmlns:p14="http://schemas.microsoft.com/office/powerpoint/2010/main" val="42447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0" y="0"/>
            <a:ext cx="9860924" cy="1143000"/>
          </a:xfrm>
        </p:spPr>
        <p:txBody>
          <a:bodyPr>
            <a:normAutofit/>
          </a:bodyPr>
          <a:lstStyle/>
          <a:p>
            <a:pPr eaLnBrk="1" hangingPunct="1"/>
            <a:r>
              <a:rPr lang="en-US" dirty="0" smtClean="0"/>
              <a:t>Strawberry DNA Extraction Lab p. 57 NB</a:t>
            </a:r>
          </a:p>
        </p:txBody>
      </p:sp>
      <p:sp>
        <p:nvSpPr>
          <p:cNvPr id="5123" name="Content Placeholder 2"/>
          <p:cNvSpPr>
            <a:spLocks noGrp="1"/>
          </p:cNvSpPr>
          <p:nvPr>
            <p:ph idx="1"/>
          </p:nvPr>
        </p:nvSpPr>
        <p:spPr>
          <a:xfrm>
            <a:off x="1524000" y="838201"/>
            <a:ext cx="9144000" cy="5019675"/>
          </a:xfrm>
        </p:spPr>
        <p:txBody>
          <a:bodyPr>
            <a:normAutofit fontScale="85000" lnSpcReduction="20000"/>
          </a:bodyPr>
          <a:lstStyle/>
          <a:p>
            <a:pPr eaLnBrk="1" hangingPunct="1">
              <a:lnSpc>
                <a:spcPct val="90000"/>
              </a:lnSpc>
            </a:pPr>
            <a:r>
              <a:rPr lang="en-US" sz="2000" b="1" dirty="0"/>
              <a:t>Write the title in your Notebook</a:t>
            </a:r>
          </a:p>
          <a:p>
            <a:pPr eaLnBrk="1" hangingPunct="1">
              <a:lnSpc>
                <a:spcPct val="90000"/>
              </a:lnSpc>
            </a:pPr>
            <a:r>
              <a:rPr lang="en-US" sz="2000" b="1" dirty="0" smtClean="0"/>
              <a:t>Will </a:t>
            </a:r>
            <a:r>
              <a:rPr lang="en-US" sz="2000" b="1" dirty="0"/>
              <a:t>we extract DNA from the strawberries? If so, what will the DNA look like?</a:t>
            </a:r>
          </a:p>
          <a:p>
            <a:pPr eaLnBrk="1" hangingPunct="1">
              <a:lnSpc>
                <a:spcPct val="90000"/>
              </a:lnSpc>
            </a:pPr>
            <a:r>
              <a:rPr lang="en-US" sz="2000" b="1" dirty="0"/>
              <a:t>Hypothesis: </a:t>
            </a:r>
          </a:p>
          <a:p>
            <a:pPr lvl="1" eaLnBrk="1" hangingPunct="1">
              <a:lnSpc>
                <a:spcPct val="90000"/>
              </a:lnSpc>
            </a:pPr>
            <a:r>
              <a:rPr lang="en-US" sz="2000" b="1" i="1" dirty="0"/>
              <a:t>If, then </a:t>
            </a:r>
            <a:r>
              <a:rPr lang="en-US" sz="2000" b="1" i="1" dirty="0" smtClean="0"/>
              <a:t>statement that is testable &amp; measurable. </a:t>
            </a:r>
            <a:r>
              <a:rPr lang="en-US" sz="2000" b="1" i="1" dirty="0"/>
              <a:t>F</a:t>
            </a:r>
            <a:r>
              <a:rPr lang="en-US" sz="2000" b="1" i="1" dirty="0" smtClean="0"/>
              <a:t>or example: </a:t>
            </a:r>
            <a:r>
              <a:rPr lang="en-US" sz="2000" b="1" i="1" dirty="0"/>
              <a:t>If I crush </a:t>
            </a:r>
            <a:r>
              <a:rPr lang="en-US" sz="2000" b="1" i="1" dirty="0" smtClean="0"/>
              <a:t>strawberries </a:t>
            </a:r>
            <a:r>
              <a:rPr lang="en-US" sz="2000" b="1" i="1" dirty="0"/>
              <a:t>and add the buffer, then I will extract 2 tablespoons of DNA</a:t>
            </a:r>
            <a:r>
              <a:rPr lang="en-US" sz="2000" b="1" i="1" dirty="0" smtClean="0"/>
              <a:t>.)</a:t>
            </a:r>
          </a:p>
          <a:p>
            <a:pPr lvl="1" eaLnBrk="1" hangingPunct="1">
              <a:lnSpc>
                <a:spcPct val="90000"/>
              </a:lnSpc>
            </a:pPr>
            <a:endParaRPr lang="en-US" sz="2000" b="1" i="1" dirty="0"/>
          </a:p>
          <a:p>
            <a:pPr eaLnBrk="1" hangingPunct="1">
              <a:lnSpc>
                <a:spcPct val="90000"/>
              </a:lnSpc>
            </a:pPr>
            <a:r>
              <a:rPr lang="en-US" sz="2000" b="1" dirty="0"/>
              <a:t>Materials:</a:t>
            </a:r>
          </a:p>
          <a:p>
            <a:pPr lvl="1" eaLnBrk="1" hangingPunct="1">
              <a:lnSpc>
                <a:spcPct val="90000"/>
              </a:lnSpc>
            </a:pPr>
            <a:r>
              <a:rPr lang="en-US" sz="2000" b="1" dirty="0" err="1"/>
              <a:t>Ziplock</a:t>
            </a:r>
            <a:r>
              <a:rPr lang="en-US" sz="2000" b="1" dirty="0"/>
              <a:t> bag</a:t>
            </a:r>
          </a:p>
          <a:p>
            <a:pPr lvl="1" eaLnBrk="1" hangingPunct="1">
              <a:lnSpc>
                <a:spcPct val="90000"/>
              </a:lnSpc>
            </a:pPr>
            <a:r>
              <a:rPr lang="en-US" sz="2000" b="1" dirty="0"/>
              <a:t>Strawberries</a:t>
            </a:r>
          </a:p>
          <a:p>
            <a:pPr lvl="1" eaLnBrk="1" hangingPunct="1">
              <a:lnSpc>
                <a:spcPct val="90000"/>
              </a:lnSpc>
            </a:pPr>
            <a:r>
              <a:rPr lang="en-US" sz="2000" b="1" dirty="0"/>
              <a:t>Soap: used to dissolve </a:t>
            </a:r>
            <a:r>
              <a:rPr lang="en-US" sz="2000" b="1" dirty="0" err="1"/>
              <a:t>phospholipid</a:t>
            </a:r>
            <a:r>
              <a:rPr lang="en-US" sz="2000" b="1" dirty="0"/>
              <a:t> </a:t>
            </a:r>
            <a:r>
              <a:rPr lang="en-US" sz="2000" b="1" dirty="0" err="1"/>
              <a:t>bilayers</a:t>
            </a:r>
            <a:r>
              <a:rPr lang="en-US" sz="2000" b="1" dirty="0"/>
              <a:t> of the cell membrane</a:t>
            </a:r>
          </a:p>
          <a:p>
            <a:pPr lvl="1" eaLnBrk="1" hangingPunct="1">
              <a:lnSpc>
                <a:spcPct val="90000"/>
              </a:lnSpc>
            </a:pPr>
            <a:r>
              <a:rPr lang="en-US" sz="2000" b="1" dirty="0"/>
              <a:t>Salt: break up protein chains around the DNA</a:t>
            </a:r>
          </a:p>
          <a:p>
            <a:pPr lvl="1" eaLnBrk="1" hangingPunct="1">
              <a:lnSpc>
                <a:spcPct val="90000"/>
              </a:lnSpc>
            </a:pPr>
            <a:r>
              <a:rPr lang="en-US" sz="2000" b="1" dirty="0"/>
              <a:t>Ethanol: DNA is NOT soluble in ethanol (what does this mean?)</a:t>
            </a:r>
          </a:p>
          <a:p>
            <a:pPr lvl="1" eaLnBrk="1" hangingPunct="1">
              <a:lnSpc>
                <a:spcPct val="90000"/>
              </a:lnSpc>
            </a:pPr>
            <a:r>
              <a:rPr lang="en-US" sz="2000" b="1" dirty="0"/>
              <a:t>Funnel</a:t>
            </a:r>
          </a:p>
          <a:p>
            <a:pPr lvl="1" eaLnBrk="1" hangingPunct="1">
              <a:lnSpc>
                <a:spcPct val="90000"/>
              </a:lnSpc>
            </a:pPr>
            <a:r>
              <a:rPr lang="en-US" sz="2000" b="1" dirty="0"/>
              <a:t>Cheese cloth</a:t>
            </a:r>
          </a:p>
          <a:p>
            <a:pPr lvl="1" eaLnBrk="1" hangingPunct="1">
              <a:lnSpc>
                <a:spcPct val="90000"/>
              </a:lnSpc>
            </a:pPr>
            <a:r>
              <a:rPr lang="en-US" sz="2000" b="1" dirty="0"/>
              <a:t>Test tube</a:t>
            </a:r>
          </a:p>
          <a:p>
            <a:pPr lvl="1" eaLnBrk="1" hangingPunct="1">
              <a:lnSpc>
                <a:spcPct val="90000"/>
              </a:lnSpc>
            </a:pPr>
            <a:r>
              <a:rPr lang="en-US" sz="2000" b="1" dirty="0"/>
              <a:t>Stirring rod</a:t>
            </a:r>
          </a:p>
          <a:p>
            <a:pPr lvl="1" eaLnBrk="1" hangingPunct="1">
              <a:lnSpc>
                <a:spcPct val="90000"/>
              </a:lnSpc>
            </a:pPr>
            <a:endParaRPr lang="en-US" sz="1600" b="1" dirty="0"/>
          </a:p>
          <a:p>
            <a:pPr eaLnBrk="1" hangingPunct="1"/>
            <a:endParaRPr lang="en-US" sz="2000" dirty="0"/>
          </a:p>
        </p:txBody>
      </p:sp>
    </p:spTree>
    <p:extLst>
      <p:ext uri="{BB962C8B-B14F-4D97-AF65-F5344CB8AC3E}">
        <p14:creationId xmlns:p14="http://schemas.microsoft.com/office/powerpoint/2010/main" val="2755324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
            <a:ext cx="8229600" cy="785813"/>
          </a:xfrm>
        </p:spPr>
        <p:txBody>
          <a:bodyPr/>
          <a:lstStyle/>
          <a:p>
            <a:pPr eaLnBrk="1" hangingPunct="1"/>
            <a:r>
              <a:rPr lang="en-US" dirty="0" smtClean="0"/>
              <a:t>Procedure</a:t>
            </a:r>
          </a:p>
        </p:txBody>
      </p:sp>
      <p:sp>
        <p:nvSpPr>
          <p:cNvPr id="6147" name="Content Placeholder 2"/>
          <p:cNvSpPr>
            <a:spLocks noGrp="1"/>
          </p:cNvSpPr>
          <p:nvPr>
            <p:ph idx="1"/>
          </p:nvPr>
        </p:nvSpPr>
        <p:spPr>
          <a:xfrm>
            <a:off x="0" y="714375"/>
            <a:ext cx="12192000" cy="5475410"/>
          </a:xfrm>
        </p:spPr>
        <p:txBody>
          <a:bodyPr/>
          <a:lstStyle/>
          <a:p>
            <a:pPr marL="0" indent="0">
              <a:buNone/>
            </a:pPr>
            <a:r>
              <a:rPr lang="en-US" sz="2400" dirty="0"/>
              <a:t>1.  Place one strawberry in the plastic bag. Close the plastic bag. Now, squish the strawberry! (*make sure not to break the bag*)</a:t>
            </a:r>
          </a:p>
          <a:p>
            <a:pPr marL="0" indent="0">
              <a:buNone/>
            </a:pPr>
            <a:r>
              <a:rPr lang="en-US" sz="2400" dirty="0"/>
              <a:t>2. Add 10 </a:t>
            </a:r>
            <a:r>
              <a:rPr lang="en-US" sz="2400" dirty="0" err="1"/>
              <a:t>mls</a:t>
            </a:r>
            <a:r>
              <a:rPr lang="en-US" sz="2400" dirty="0"/>
              <a:t> of buffer solution and mix.</a:t>
            </a:r>
          </a:p>
          <a:p>
            <a:pPr marL="0" indent="0">
              <a:buNone/>
            </a:pPr>
            <a:r>
              <a:rPr lang="en-US" sz="2400" dirty="0"/>
              <a:t>3. Place the funnel in the test tube and place cheesecloth on top of the funnel.</a:t>
            </a:r>
          </a:p>
          <a:p>
            <a:pPr marL="0" indent="0">
              <a:buNone/>
            </a:pPr>
            <a:r>
              <a:rPr lang="en-US" sz="2400" dirty="0"/>
              <a:t>4. Strain strawberry mixture</a:t>
            </a:r>
          </a:p>
          <a:p>
            <a:pPr marL="0" indent="0">
              <a:buNone/>
            </a:pPr>
            <a:r>
              <a:rPr lang="en-US" sz="2400" dirty="0"/>
              <a:t>5. OBSERVE MIXTURE in the test tube. Remove Strawberry mush into the trashcan from the cheesecloth.  Rinse the cheese cloth in the sink.</a:t>
            </a:r>
          </a:p>
          <a:p>
            <a:pPr marL="0" indent="0">
              <a:buNone/>
            </a:pPr>
            <a:r>
              <a:rPr lang="en-US" sz="2400" dirty="0"/>
              <a:t>6. Add 5 </a:t>
            </a:r>
            <a:r>
              <a:rPr lang="en-US" sz="2400" dirty="0" err="1"/>
              <a:t>mls</a:t>
            </a:r>
            <a:r>
              <a:rPr lang="en-US" sz="2400" dirty="0"/>
              <a:t> of rubbing alcohol.</a:t>
            </a:r>
          </a:p>
          <a:p>
            <a:pPr marL="0" indent="0">
              <a:buNone/>
            </a:pPr>
            <a:r>
              <a:rPr lang="en-US" sz="2400" dirty="0"/>
              <a:t>7. OBSERVE MIXTURE and record results.</a:t>
            </a:r>
          </a:p>
          <a:p>
            <a:pPr marL="0" indent="0">
              <a:buNone/>
            </a:pPr>
            <a:r>
              <a:rPr lang="en-US" sz="2400" dirty="0"/>
              <a:t>8.  Place stir rod into test tube to extract DNA. </a:t>
            </a:r>
          </a:p>
          <a:p>
            <a:pPr eaLnBrk="1" hangingPunct="1">
              <a:buNone/>
            </a:pPr>
            <a:endParaRPr lang="en-US" sz="2000" dirty="0"/>
          </a:p>
        </p:txBody>
      </p:sp>
    </p:spTree>
    <p:extLst>
      <p:ext uri="{BB962C8B-B14F-4D97-AF65-F5344CB8AC3E}">
        <p14:creationId xmlns:p14="http://schemas.microsoft.com/office/powerpoint/2010/main" val="389324531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Continued</a:t>
            </a:r>
          </a:p>
        </p:txBody>
      </p:sp>
      <p:sp>
        <p:nvSpPr>
          <p:cNvPr id="7171" name="Content Placeholder 2"/>
          <p:cNvSpPr>
            <a:spLocks noGrp="1"/>
          </p:cNvSpPr>
          <p:nvPr>
            <p:ph idx="1"/>
          </p:nvPr>
        </p:nvSpPr>
        <p:spPr/>
        <p:txBody>
          <a:bodyPr/>
          <a:lstStyle/>
          <a:p>
            <a:pPr eaLnBrk="1" hangingPunct="1"/>
            <a:r>
              <a:rPr lang="en-US" sz="2000" dirty="0"/>
              <a:t>DNA Extraction Buffer Contains in 600ml Beaker: </a:t>
            </a:r>
          </a:p>
          <a:p>
            <a:pPr lvl="1" eaLnBrk="1" hangingPunct="1"/>
            <a:r>
              <a:rPr lang="en-US" sz="1800" dirty="0"/>
              <a:t>450 </a:t>
            </a:r>
            <a:r>
              <a:rPr lang="en-US" sz="1800" dirty="0" err="1"/>
              <a:t>mls</a:t>
            </a:r>
            <a:r>
              <a:rPr lang="en-US" sz="1800" dirty="0"/>
              <a:t> of water</a:t>
            </a:r>
          </a:p>
          <a:p>
            <a:pPr lvl="1" eaLnBrk="1" hangingPunct="1"/>
            <a:r>
              <a:rPr lang="en-US" sz="1800" dirty="0"/>
              <a:t>50 </a:t>
            </a:r>
            <a:r>
              <a:rPr lang="en-US" sz="1800" dirty="0" err="1"/>
              <a:t>mls</a:t>
            </a:r>
            <a:r>
              <a:rPr lang="en-US" sz="1800" dirty="0"/>
              <a:t> of soap</a:t>
            </a:r>
          </a:p>
          <a:p>
            <a:pPr lvl="1" eaLnBrk="1" hangingPunct="1"/>
            <a:r>
              <a:rPr lang="en-US" sz="1800" dirty="0"/>
              <a:t>1 tsp salt</a:t>
            </a:r>
          </a:p>
          <a:p>
            <a:pPr eaLnBrk="1" hangingPunct="1"/>
            <a:endParaRPr lang="en-US" sz="2000" dirty="0"/>
          </a:p>
          <a:p>
            <a:pPr eaLnBrk="1" hangingPunct="1"/>
            <a:r>
              <a:rPr lang="en-US" sz="2000" dirty="0"/>
              <a:t>As you do the lab, make sure you make your observations!</a:t>
            </a:r>
          </a:p>
          <a:p>
            <a:pPr eaLnBrk="1" hangingPunct="1">
              <a:buFontTx/>
              <a:buNone/>
            </a:pPr>
            <a:endParaRPr lang="en-US" sz="2000" dirty="0"/>
          </a:p>
          <a:p>
            <a:pPr eaLnBrk="1" hangingPunct="1"/>
            <a:endParaRPr lang="en-US" sz="2400" dirty="0"/>
          </a:p>
        </p:txBody>
      </p:sp>
    </p:spTree>
    <p:extLst>
      <p:ext uri="{BB962C8B-B14F-4D97-AF65-F5344CB8AC3E}">
        <p14:creationId xmlns:p14="http://schemas.microsoft.com/office/powerpoint/2010/main" val="205410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DNA Extraction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Prediction:  What do you THINK we will have to do in order to extract DNA from a strawberry?  Write in complete sentences.</a:t>
            </a:r>
            <a:endParaRPr lang="en-US" dirty="0"/>
          </a:p>
        </p:txBody>
      </p:sp>
      <p:pic>
        <p:nvPicPr>
          <p:cNvPr id="1026" name="Picture 2" descr="http://t0.gstatic.com/images?q=tbn:ANd9GcRdV8G8l4nVQjcGpOmA1ENplAOLLH-QsBZO05fyrBby2eLib6a_dA:tasty-dishes.com/data_images/encyclopedia/strawberry/strawberry-03.jpg">
            <a:hlinkClick r:id="rId2"/>
          </p:cNvPr>
          <p:cNvPicPr>
            <a:picLocks noChangeAspect="1" noChangeArrowheads="1"/>
          </p:cNvPicPr>
          <p:nvPr/>
        </p:nvPicPr>
        <p:blipFill>
          <a:blip r:embed="rId3" cstate="print"/>
          <a:srcRect/>
          <a:stretch>
            <a:fillRect/>
          </a:stretch>
        </p:blipFill>
        <p:spPr bwMode="auto">
          <a:xfrm>
            <a:off x="7282180" y="3581400"/>
            <a:ext cx="3385820" cy="3276600"/>
          </a:xfrm>
          <a:prstGeom prst="rect">
            <a:avLst/>
          </a:prstGeom>
          <a:noFill/>
        </p:spPr>
      </p:pic>
    </p:spTree>
    <p:extLst>
      <p:ext uri="{BB962C8B-B14F-4D97-AF65-F5344CB8AC3E}">
        <p14:creationId xmlns:p14="http://schemas.microsoft.com/office/powerpoint/2010/main" val="3079673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And Analysis </a:t>
            </a:r>
            <a:br>
              <a:rPr lang="en-US" dirty="0" smtClean="0"/>
            </a:br>
            <a:r>
              <a:rPr lang="en-US" dirty="0" smtClean="0"/>
              <a:t>Answers</a:t>
            </a:r>
            <a:endParaRPr lang="en-US" dirty="0"/>
          </a:p>
        </p:txBody>
      </p:sp>
      <p:sp>
        <p:nvSpPr>
          <p:cNvPr id="3" name="Content Placeholder 2"/>
          <p:cNvSpPr>
            <a:spLocks noGrp="1"/>
          </p:cNvSpPr>
          <p:nvPr>
            <p:ph idx="1"/>
          </p:nvPr>
        </p:nvSpPr>
        <p:spPr/>
        <p:txBody>
          <a:bodyPr/>
          <a:lstStyle/>
          <a:p>
            <a:r>
              <a:rPr lang="en-US" dirty="0" smtClean="0"/>
              <a:t>To Precipitate DNA from Solution  D</a:t>
            </a:r>
          </a:p>
          <a:p>
            <a:r>
              <a:rPr lang="en-US" dirty="0" smtClean="0"/>
              <a:t>Separate components of the cell  A</a:t>
            </a:r>
          </a:p>
          <a:p>
            <a:r>
              <a:rPr lang="en-US" dirty="0" smtClean="0"/>
              <a:t>Break open the cells  C</a:t>
            </a:r>
          </a:p>
          <a:p>
            <a:r>
              <a:rPr lang="en-US" dirty="0" smtClean="0"/>
              <a:t>Break up proteins and dissolve cell membranes B</a:t>
            </a:r>
          </a:p>
          <a:p>
            <a:endParaRPr lang="en-US" dirty="0"/>
          </a:p>
        </p:txBody>
      </p:sp>
    </p:spTree>
    <p:extLst>
      <p:ext uri="{BB962C8B-B14F-4D97-AF65-F5344CB8AC3E}">
        <p14:creationId xmlns:p14="http://schemas.microsoft.com/office/powerpoint/2010/main" val="302999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smtClean="0"/>
              <a:t>Conclusions! P. 59</a:t>
            </a:r>
            <a:br>
              <a:rPr lang="en-US" dirty="0" smtClean="0"/>
            </a:br>
            <a:r>
              <a:rPr lang="en-US" dirty="0" smtClean="0"/>
              <a:t>Strawberry DNA Extraction AXES Paragraph</a:t>
            </a:r>
          </a:p>
        </p:txBody>
      </p:sp>
      <p:sp>
        <p:nvSpPr>
          <p:cNvPr id="8195" name="Content Placeholder 2"/>
          <p:cNvSpPr>
            <a:spLocks noGrp="1"/>
          </p:cNvSpPr>
          <p:nvPr>
            <p:ph idx="1"/>
          </p:nvPr>
        </p:nvSpPr>
        <p:spPr>
          <a:xfrm>
            <a:off x="1981200" y="1905001"/>
            <a:ext cx="8229600" cy="4221163"/>
          </a:xfrm>
        </p:spPr>
        <p:txBody>
          <a:bodyPr/>
          <a:lstStyle/>
          <a:p>
            <a:pPr marL="514350" indent="-514350">
              <a:buFont typeface="+mj-lt"/>
              <a:buAutoNum type="arabicPeriod"/>
            </a:pPr>
            <a:r>
              <a:rPr lang="en-US" dirty="0"/>
              <a:t>What did the DNA look like? What is it’s shape?</a:t>
            </a:r>
          </a:p>
          <a:p>
            <a:pPr marL="514350" indent="-514350">
              <a:buFont typeface="+mj-lt"/>
              <a:buAutoNum type="arabicPeriod"/>
            </a:pPr>
            <a:r>
              <a:rPr lang="en-US" dirty="0"/>
              <a:t>How were we able to see it?</a:t>
            </a:r>
          </a:p>
          <a:p>
            <a:pPr marL="514350" indent="-514350">
              <a:buFont typeface="+mj-lt"/>
              <a:buAutoNum type="arabicPeriod"/>
            </a:pPr>
            <a:r>
              <a:rPr lang="en-US" dirty="0"/>
              <a:t>Why was it essential to add buffer?</a:t>
            </a:r>
          </a:p>
          <a:p>
            <a:pPr marL="514350" indent="-514350">
              <a:buFont typeface="+mj-lt"/>
              <a:buAutoNum type="arabicPeriod"/>
            </a:pPr>
            <a:r>
              <a:rPr lang="en-US" dirty="0"/>
              <a:t>Why was it essential to add ethanol?</a:t>
            </a:r>
          </a:p>
          <a:p>
            <a:pPr marL="514350" indent="-514350">
              <a:buFont typeface="+mj-lt"/>
              <a:buAutoNum type="arabicPeriod"/>
            </a:pPr>
            <a:r>
              <a:rPr lang="en-US" dirty="0"/>
              <a:t>What is an example of a Nucleic Acid?</a:t>
            </a:r>
          </a:p>
          <a:p>
            <a:pPr marL="514350" indent="-514350">
              <a:buFont typeface="+mj-lt"/>
              <a:buAutoNum type="arabicPeriod"/>
            </a:pPr>
            <a:r>
              <a:rPr lang="en-US" dirty="0"/>
              <a:t>Why is DNA important?</a:t>
            </a:r>
          </a:p>
          <a:p>
            <a:pPr algn="ctr" eaLnBrk="1" hangingPunct="1"/>
            <a:endParaRPr lang="en-US" dirty="0"/>
          </a:p>
        </p:txBody>
      </p:sp>
    </p:spTree>
    <p:extLst>
      <p:ext uri="{BB962C8B-B14F-4D97-AF65-F5344CB8AC3E}">
        <p14:creationId xmlns:p14="http://schemas.microsoft.com/office/powerpoint/2010/main" val="215094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6" y="604684"/>
            <a:ext cx="7138220" cy="1799303"/>
          </a:xfrm>
        </p:spPr>
        <p:txBody>
          <a:bodyPr>
            <a:normAutofit fontScale="90000"/>
          </a:bodyPr>
          <a:lstStyle/>
          <a:p>
            <a:r>
              <a:rPr lang="en-US" sz="3200" dirty="0" smtClean="0"/>
              <a:t>9/22 </a:t>
            </a:r>
            <a:r>
              <a:rPr lang="en-US" sz="3200" dirty="0" smtClean="0">
                <a:hlinkClick r:id="rId2"/>
              </a:rPr>
              <a:t>Floating Leaf Disk Assay</a:t>
            </a:r>
            <a:r>
              <a:rPr lang="en-US" sz="3200" dirty="0" smtClean="0"/>
              <a:t/>
            </a:r>
            <a:br>
              <a:rPr lang="en-US" sz="3200" dirty="0" smtClean="0"/>
            </a:br>
            <a:r>
              <a:rPr lang="en-US" sz="3200" dirty="0" smtClean="0"/>
              <a:t>Obj. TSW learn about how rate of photosynthesis is determined by light intensity and sodium bicarbonate. P. 58 NB</a:t>
            </a:r>
            <a:endParaRPr lang="en-US" sz="3200" dirty="0"/>
          </a:p>
        </p:txBody>
      </p:sp>
      <p:sp>
        <p:nvSpPr>
          <p:cNvPr id="3" name="Content Placeholder 2"/>
          <p:cNvSpPr>
            <a:spLocks noGrp="1"/>
          </p:cNvSpPr>
          <p:nvPr>
            <p:ph idx="1"/>
          </p:nvPr>
        </p:nvSpPr>
        <p:spPr>
          <a:xfrm>
            <a:off x="764459" y="2512687"/>
            <a:ext cx="6860457" cy="2531261"/>
          </a:xfrm>
        </p:spPr>
        <p:txBody>
          <a:bodyPr>
            <a:normAutofit fontScale="92500" lnSpcReduction="10000"/>
          </a:bodyPr>
          <a:lstStyle/>
          <a:p>
            <a:pPr marL="457200" indent="-457200">
              <a:buFont typeface="+mj-lt"/>
              <a:buAutoNum type="arabicPeriod"/>
            </a:pPr>
            <a:r>
              <a:rPr lang="en-US" dirty="0" smtClean="0"/>
              <a:t>Read the lab procedure for Leaf Disk Lab.  What is the purpose of the lab? What do we want to know/ learn?</a:t>
            </a:r>
          </a:p>
          <a:p>
            <a:pPr marL="457200" indent="-457200">
              <a:buFont typeface="+mj-lt"/>
              <a:buAutoNum type="arabicPeriod"/>
            </a:pPr>
            <a:r>
              <a:rPr lang="en-US" dirty="0" smtClean="0"/>
              <a:t>What is the Independent Variable?  What factor do we change to test whether photosynthesis is happening?  What is the dependent Variable?  What are we measuring?</a:t>
            </a:r>
          </a:p>
          <a:p>
            <a:pPr marL="457200" indent="-457200">
              <a:buFont typeface="+mj-lt"/>
              <a:buAutoNum type="arabicPeriod"/>
            </a:pPr>
            <a:r>
              <a:rPr lang="en-US" dirty="0" smtClean="0"/>
              <a:t>What is the control group?  What are we testing against?</a:t>
            </a:r>
            <a:endParaRPr lang="en-US" dirty="0"/>
          </a:p>
        </p:txBody>
      </p:sp>
      <p:pic>
        <p:nvPicPr>
          <p:cNvPr id="4" name="Picture 3"/>
          <p:cNvPicPr>
            <a:picLocks noChangeAspect="1"/>
          </p:cNvPicPr>
          <p:nvPr/>
        </p:nvPicPr>
        <p:blipFill>
          <a:blip r:embed="rId3"/>
          <a:stretch>
            <a:fillRect/>
          </a:stretch>
        </p:blipFill>
        <p:spPr>
          <a:xfrm>
            <a:off x="7649497" y="0"/>
            <a:ext cx="4542503" cy="3406877"/>
          </a:xfrm>
          <a:prstGeom prst="rect">
            <a:avLst/>
          </a:prstGeom>
        </p:spPr>
      </p:pic>
      <p:pic>
        <p:nvPicPr>
          <p:cNvPr id="5" name="Picture 4"/>
          <p:cNvPicPr>
            <a:picLocks noChangeAspect="1"/>
          </p:cNvPicPr>
          <p:nvPr/>
        </p:nvPicPr>
        <p:blipFill>
          <a:blip r:embed="rId4"/>
          <a:stretch>
            <a:fillRect/>
          </a:stretch>
        </p:blipFill>
        <p:spPr>
          <a:xfrm>
            <a:off x="7590504" y="3406877"/>
            <a:ext cx="4601496" cy="3451123"/>
          </a:xfrm>
          <a:prstGeom prst="rect">
            <a:avLst/>
          </a:prstGeom>
        </p:spPr>
      </p:pic>
    </p:spTree>
    <p:extLst>
      <p:ext uri="{BB962C8B-B14F-4D97-AF65-F5344CB8AC3E}">
        <p14:creationId xmlns:p14="http://schemas.microsoft.com/office/powerpoint/2010/main" val="367282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2057400" y="162242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2057400" y="278447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25572325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319330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3807682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59NB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3929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Model </a:t>
            </a:r>
            <a:r>
              <a:rPr lang="en-US" smtClean="0"/>
              <a:t>Discussion Questions</a:t>
            </a:r>
            <a:endParaRPr lang="en-US"/>
          </a:p>
        </p:txBody>
      </p:sp>
      <p:sp>
        <p:nvSpPr>
          <p:cNvPr id="3" name="Content Placeholder 2"/>
          <p:cNvSpPr>
            <a:spLocks noGrp="1"/>
          </p:cNvSpPr>
          <p:nvPr>
            <p:ph idx="1"/>
          </p:nvPr>
        </p:nvSpPr>
        <p:spPr/>
        <p:txBody>
          <a:bodyPr>
            <a:normAutofit/>
          </a:bodyPr>
          <a:lstStyle/>
          <a:p>
            <a:pPr marL="514350" indent="-514350">
              <a:buNone/>
            </a:pPr>
            <a:r>
              <a:rPr lang="en-US" dirty="0" smtClean="0"/>
              <a:t>8. Draw a picture of your DNA.  Label the sugar, a phosphate, and all the bases on the left and right side of the molecule you constructed.</a:t>
            </a:r>
          </a:p>
          <a:p>
            <a:pPr marL="514350" indent="-514350">
              <a:buNone/>
            </a:pPr>
            <a:r>
              <a:rPr lang="en-US" dirty="0" smtClean="0"/>
              <a:t>9. If you were to open the entire DNA molecule along the hydrogen bonds and attached new bases to the sides you would have two new DNA molecules.  Would these 2 DNA strands have the same base pairs?</a:t>
            </a:r>
          </a:p>
          <a:p>
            <a:pPr marL="514350" indent="-514350">
              <a:buNone/>
            </a:pPr>
            <a:r>
              <a:rPr lang="en-US" dirty="0" smtClean="0"/>
              <a:t>10. Would the two DNA molecules that resulted from replication be the exact copies of each other?  Explain.  Why is this important?</a:t>
            </a:r>
          </a:p>
          <a:p>
            <a:pPr marL="514350" indent="-514350">
              <a:buNone/>
            </a:pPr>
            <a:endParaRPr lang="en-US" dirty="0"/>
          </a:p>
        </p:txBody>
      </p:sp>
    </p:spTree>
    <p:extLst>
      <p:ext uri="{BB962C8B-B14F-4D97-AF65-F5344CB8AC3E}">
        <p14:creationId xmlns:p14="http://schemas.microsoft.com/office/powerpoint/2010/main" val="3966541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3538" y="640026"/>
            <a:ext cx="9601196" cy="1303867"/>
          </a:xfrm>
        </p:spPr>
        <p:txBody>
          <a:bodyPr>
            <a:normAutofit/>
          </a:bodyPr>
          <a:lstStyle/>
          <a:p>
            <a:pPr algn="ctr"/>
            <a:r>
              <a:rPr lang="en-US" sz="3200" dirty="0" smtClean="0"/>
              <a:t>9</a:t>
            </a:r>
            <a:r>
              <a:rPr lang="en-US" sz="3200" dirty="0" smtClean="0"/>
              <a:t>/27 </a:t>
            </a:r>
            <a:r>
              <a:rPr lang="en-US" sz="3200" dirty="0" smtClean="0"/>
              <a:t>DNA Structure &amp; Function CH. 11.1</a:t>
            </a:r>
            <a:br>
              <a:rPr lang="en-US" sz="3200" dirty="0" smtClean="0"/>
            </a:br>
            <a:r>
              <a:rPr lang="en-US" sz="3200" dirty="0" err="1" smtClean="0"/>
              <a:t>Obj</a:t>
            </a:r>
            <a:r>
              <a:rPr lang="en-US" sz="3200" dirty="0" smtClean="0"/>
              <a:t>: TSW review DNA structure &amp; function. Pg. </a:t>
            </a:r>
            <a:r>
              <a:rPr lang="en-US" sz="3200" dirty="0" smtClean="0"/>
              <a:t>64 </a:t>
            </a:r>
            <a:r>
              <a:rPr lang="en-US" sz="3200" dirty="0" smtClean="0"/>
              <a:t>NB</a:t>
            </a:r>
            <a:endParaRPr lang="en-US" sz="3200" dirty="0"/>
          </a:p>
        </p:txBody>
      </p:sp>
      <p:sp>
        <p:nvSpPr>
          <p:cNvPr id="4" name="Content Placeholder 3"/>
          <p:cNvSpPr>
            <a:spLocks noGrp="1"/>
          </p:cNvSpPr>
          <p:nvPr>
            <p:ph sz="half" idx="2"/>
          </p:nvPr>
        </p:nvSpPr>
        <p:spPr>
          <a:xfrm>
            <a:off x="6353268" y="1794737"/>
            <a:ext cx="5181600" cy="4634197"/>
          </a:xfrm>
        </p:spPr>
        <p:txBody>
          <a:bodyPr/>
          <a:lstStyle/>
          <a:p>
            <a:pPr marL="514350" indent="-514350">
              <a:buFont typeface="+mj-lt"/>
              <a:buAutoNum type="arabicPeriod"/>
            </a:pPr>
            <a:r>
              <a:rPr lang="en-US" dirty="0" smtClean="0"/>
              <a:t>Name two functions of DNA.</a:t>
            </a:r>
          </a:p>
          <a:p>
            <a:pPr marL="514350" indent="-514350">
              <a:buFont typeface="+mj-lt"/>
              <a:buAutoNum type="arabicPeriod"/>
            </a:pPr>
            <a:r>
              <a:rPr lang="en-US" dirty="0" smtClean="0"/>
              <a:t>Draw a nucleotide and label the three components.</a:t>
            </a:r>
          </a:p>
          <a:p>
            <a:pPr marL="514350" indent="-514350">
              <a:buFont typeface="+mj-lt"/>
              <a:buAutoNum type="arabicPeriod"/>
            </a:pPr>
            <a:r>
              <a:rPr lang="en-US" dirty="0" smtClean="0"/>
              <a:t>Use the base pairing rules you learned yesterday to determine the complimentary sequence of this DNA strand:</a:t>
            </a:r>
          </a:p>
          <a:p>
            <a:pPr marL="0" indent="0">
              <a:buNone/>
            </a:pPr>
            <a:r>
              <a:rPr lang="en-US" dirty="0"/>
              <a:t>	5</a:t>
            </a:r>
            <a:r>
              <a:rPr lang="en-US" dirty="0" smtClean="0"/>
              <a:t>’-TACGGTACT-3’</a:t>
            </a:r>
            <a:endParaRPr lang="en-US" dirty="0"/>
          </a:p>
        </p:txBody>
      </p:sp>
      <p:pic>
        <p:nvPicPr>
          <p:cNvPr id="1026" name="Picture 2" descr="http://www.discoveryandinnovation.com/BIOL202/notes/images/DNA_Freem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093049"/>
            <a:ext cx="6353268" cy="47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8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Learn.genetics.utah.edu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 59 NB </a:t>
            </a:r>
          </a:p>
          <a:p>
            <a:r>
              <a:rPr lang="en-US" dirty="0" smtClean="0"/>
              <a:t>Write a summary paragraph about DNA.   Write 3 – 5 sentences about the shape of DNA, the nitrogen bases, the bond that holds them together and what a nucleotide is.</a:t>
            </a:r>
          </a:p>
          <a:p>
            <a:r>
              <a:rPr lang="en-US" dirty="0" smtClean="0"/>
              <a:t>Build a DNA Molecule</a:t>
            </a:r>
          </a:p>
          <a:p>
            <a:r>
              <a:rPr lang="en-US" dirty="0" smtClean="0"/>
              <a:t>Match the nucleotide base pair</a:t>
            </a:r>
          </a:p>
          <a:p>
            <a:pPr lvl="1"/>
            <a:r>
              <a:rPr lang="en-US" dirty="0" smtClean="0"/>
              <a:t>What bases always pair together?</a:t>
            </a:r>
          </a:p>
          <a:p>
            <a:pPr lvl="1"/>
            <a:r>
              <a:rPr lang="en-US" dirty="0" smtClean="0"/>
              <a:t>What holds the base pairs together?</a:t>
            </a:r>
            <a:endParaRPr lang="en-US" dirty="0"/>
          </a:p>
        </p:txBody>
      </p:sp>
    </p:spTree>
    <p:extLst>
      <p:ext uri="{BB962C8B-B14F-4D97-AF65-F5344CB8AC3E}">
        <p14:creationId xmlns:p14="http://schemas.microsoft.com/office/powerpoint/2010/main" val="167304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Question</a:t>
            </a:r>
          </a:p>
        </p:txBody>
      </p:sp>
      <p:sp>
        <p:nvSpPr>
          <p:cNvPr id="14339" name="Rectangle 3"/>
          <p:cNvSpPr>
            <a:spLocks noGrp="1" noChangeArrowheads="1"/>
          </p:cNvSpPr>
          <p:nvPr>
            <p:ph type="body" idx="1"/>
          </p:nvPr>
        </p:nvSpPr>
        <p:spPr/>
        <p:txBody>
          <a:bodyPr/>
          <a:lstStyle/>
          <a:p>
            <a:pPr eaLnBrk="1" hangingPunct="1"/>
            <a:r>
              <a:rPr lang="en-US" smtClean="0"/>
              <a:t>If there is one strand of DNA with the code:</a:t>
            </a:r>
          </a:p>
          <a:p>
            <a:pPr algn="ctr" eaLnBrk="1" hangingPunct="1">
              <a:buFontTx/>
              <a:buNone/>
            </a:pPr>
            <a:r>
              <a:rPr lang="en-US" smtClean="0"/>
              <a:t>AATCCGGATA</a:t>
            </a:r>
          </a:p>
          <a:p>
            <a:pPr algn="ctr" eaLnBrk="1" hangingPunct="1">
              <a:buFontTx/>
              <a:buNone/>
            </a:pPr>
            <a:endParaRPr lang="en-US" smtClean="0"/>
          </a:p>
          <a:p>
            <a:pPr eaLnBrk="1" hangingPunct="1">
              <a:buFontTx/>
              <a:buNone/>
            </a:pPr>
            <a:r>
              <a:rPr lang="en-US" smtClean="0"/>
              <a:t>What would its complimentary strand (strand across from it) look like?</a:t>
            </a:r>
          </a:p>
          <a:p>
            <a:pPr algn="ctr" eaLnBrk="1" hangingPunct="1">
              <a:buFontTx/>
              <a:buNone/>
            </a:pPr>
            <a:endParaRPr lang="en-US" smtClean="0"/>
          </a:p>
        </p:txBody>
      </p:sp>
    </p:spTree>
    <p:extLst>
      <p:ext uri="{BB962C8B-B14F-4D97-AF65-F5344CB8AC3E}">
        <p14:creationId xmlns:p14="http://schemas.microsoft.com/office/powerpoint/2010/main" val="444902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Answer</a:t>
            </a:r>
          </a:p>
        </p:txBody>
      </p:sp>
      <p:sp>
        <p:nvSpPr>
          <p:cNvPr id="15363" name="Rectangle 3"/>
          <p:cNvSpPr>
            <a:spLocks noGrp="1" noChangeArrowheads="1"/>
          </p:cNvSpPr>
          <p:nvPr>
            <p:ph type="body" idx="1"/>
          </p:nvPr>
        </p:nvSpPr>
        <p:spPr/>
        <p:txBody>
          <a:bodyPr/>
          <a:lstStyle/>
          <a:p>
            <a:pPr algn="ctr" eaLnBrk="1" hangingPunct="1">
              <a:buFontTx/>
              <a:buNone/>
            </a:pPr>
            <a:r>
              <a:rPr lang="en-US" smtClean="0"/>
              <a:t>AATCCGGATA</a:t>
            </a:r>
          </a:p>
          <a:p>
            <a:pPr algn="ctr" eaLnBrk="1" hangingPunct="1">
              <a:buFontTx/>
              <a:buNone/>
            </a:pPr>
            <a:endParaRPr lang="en-US" smtClean="0"/>
          </a:p>
          <a:p>
            <a:pPr algn="ctr" eaLnBrk="1" hangingPunct="1">
              <a:buFontTx/>
              <a:buNone/>
            </a:pPr>
            <a:r>
              <a:rPr lang="en-US" smtClean="0"/>
              <a:t>TTAGGCCTAT</a:t>
            </a:r>
          </a:p>
          <a:p>
            <a:pPr algn="ctr" eaLnBrk="1" hangingPunct="1">
              <a:buFontTx/>
              <a:buNone/>
            </a:pPr>
            <a:endParaRPr lang="en-US" smtClean="0"/>
          </a:p>
          <a:p>
            <a:pPr eaLnBrk="1" hangingPunct="1">
              <a:buFontTx/>
              <a:buNone/>
            </a:pPr>
            <a:r>
              <a:rPr lang="en-US" smtClean="0"/>
              <a:t>A </a:t>
            </a:r>
            <a:r>
              <a:rPr lang="en-US" sz="2400"/>
              <a:t>always pairs with</a:t>
            </a:r>
            <a:r>
              <a:rPr lang="en-US" smtClean="0"/>
              <a:t> T                C </a:t>
            </a:r>
            <a:r>
              <a:rPr lang="en-US" sz="2400"/>
              <a:t>always pairs with</a:t>
            </a:r>
            <a:r>
              <a:rPr lang="en-US" smtClean="0"/>
              <a:t> G</a:t>
            </a:r>
          </a:p>
        </p:txBody>
      </p:sp>
      <p:sp>
        <p:nvSpPr>
          <p:cNvPr id="15364" name="Line 4"/>
          <p:cNvSpPr>
            <a:spLocks noChangeShapeType="1"/>
          </p:cNvSpPr>
          <p:nvPr/>
        </p:nvSpPr>
        <p:spPr bwMode="auto">
          <a:xfrm flipV="1">
            <a:off x="48720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flipV="1">
            <a:off x="50879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flipV="1">
            <a:off x="5375275" y="2133600"/>
            <a:ext cx="0" cy="719138"/>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flipV="1">
            <a:off x="5664200" y="2133601"/>
            <a:ext cx="0" cy="720725"/>
          </a:xfrm>
          <a:prstGeom prst="line">
            <a:avLst/>
          </a:prstGeom>
          <a:noFill/>
          <a:ln w="9525">
            <a:solidFill>
              <a:schemeClr val="tx1"/>
            </a:solidFill>
            <a:round/>
            <a:headEnd/>
            <a:tailEnd type="triangle" w="med" len="med"/>
          </a:ln>
        </p:spPr>
        <p:txBody>
          <a:bodyPr/>
          <a:lstStyle/>
          <a:p>
            <a:endParaRPr lang="en-US"/>
          </a:p>
        </p:txBody>
      </p:sp>
      <p:sp>
        <p:nvSpPr>
          <p:cNvPr id="15368" name="Line 8"/>
          <p:cNvSpPr>
            <a:spLocks noChangeShapeType="1"/>
          </p:cNvSpPr>
          <p:nvPr/>
        </p:nvSpPr>
        <p:spPr bwMode="auto">
          <a:xfrm flipV="1">
            <a:off x="59515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62404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0" name="Line 10"/>
          <p:cNvSpPr>
            <a:spLocks noChangeShapeType="1"/>
          </p:cNvSpPr>
          <p:nvPr/>
        </p:nvSpPr>
        <p:spPr bwMode="auto">
          <a:xfrm flipV="1">
            <a:off x="6527800" y="2133600"/>
            <a:ext cx="0" cy="719138"/>
          </a:xfrm>
          <a:prstGeom prst="line">
            <a:avLst/>
          </a:prstGeom>
          <a:noFill/>
          <a:ln w="9525">
            <a:solidFill>
              <a:schemeClr val="tx1"/>
            </a:solidFill>
            <a:round/>
            <a:headEnd/>
            <a:tailEnd type="triangle" w="med" len="med"/>
          </a:ln>
        </p:spPr>
        <p:txBody>
          <a:bodyPr/>
          <a:lstStyle/>
          <a:p>
            <a:endParaRPr lang="en-US"/>
          </a:p>
        </p:txBody>
      </p:sp>
      <p:sp>
        <p:nvSpPr>
          <p:cNvPr id="15371" name="Line 11"/>
          <p:cNvSpPr>
            <a:spLocks noChangeShapeType="1"/>
          </p:cNvSpPr>
          <p:nvPr/>
        </p:nvSpPr>
        <p:spPr bwMode="auto">
          <a:xfrm flipV="1">
            <a:off x="6816725" y="2133600"/>
            <a:ext cx="0" cy="719138"/>
          </a:xfrm>
          <a:prstGeom prst="line">
            <a:avLst/>
          </a:prstGeom>
          <a:noFill/>
          <a:ln w="9525">
            <a:solidFill>
              <a:schemeClr val="tx1"/>
            </a:solidFill>
            <a:round/>
            <a:headEnd/>
            <a:tailEnd type="triangle" w="med" len="med"/>
          </a:ln>
        </p:spPr>
        <p:txBody>
          <a:bodyPr/>
          <a:lstStyle/>
          <a:p>
            <a:endParaRPr lang="en-US"/>
          </a:p>
        </p:txBody>
      </p:sp>
      <p:sp>
        <p:nvSpPr>
          <p:cNvPr id="15372" name="Line 12"/>
          <p:cNvSpPr>
            <a:spLocks noChangeShapeType="1"/>
          </p:cNvSpPr>
          <p:nvPr/>
        </p:nvSpPr>
        <p:spPr bwMode="auto">
          <a:xfrm flipV="1">
            <a:off x="71040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flipV="1">
            <a:off x="7391400" y="2133600"/>
            <a:ext cx="0" cy="719138"/>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855885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317" y="633046"/>
            <a:ext cx="11015003" cy="1674056"/>
          </a:xfrm>
        </p:spPr>
        <p:txBody>
          <a:bodyPr>
            <a:normAutofit/>
          </a:bodyPr>
          <a:lstStyle/>
          <a:p>
            <a:r>
              <a:rPr lang="en-US" sz="2400" dirty="0" smtClean="0"/>
              <a:t>9</a:t>
            </a:r>
            <a:r>
              <a:rPr lang="en-US" sz="2400" dirty="0" smtClean="0"/>
              <a:t>/28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 66 </a:t>
            </a:r>
            <a:r>
              <a:rPr lang="en-US" sz="2400" dirty="0"/>
              <a:t>NB</a:t>
            </a:r>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199" y="2504048"/>
            <a:ext cx="5321105" cy="2818839"/>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the of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098037" y="3234795"/>
            <a:ext cx="3262948" cy="3538042"/>
          </a:xfrm>
          <a:prstGeom prst="rect">
            <a:avLst/>
          </a:prstGeom>
          <a:noFill/>
        </p:spPr>
      </p:pic>
      <p:sp>
        <p:nvSpPr>
          <p:cNvPr id="8" name="Rectangle 7"/>
          <p:cNvSpPr/>
          <p:nvPr/>
        </p:nvSpPr>
        <p:spPr>
          <a:xfrm>
            <a:off x="6723941" y="5157509"/>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65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362435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5" y="633046"/>
            <a:ext cx="8940017" cy="1702191"/>
          </a:xfrm>
        </p:spPr>
        <p:txBody>
          <a:bodyPr>
            <a:normAutofit/>
          </a:bodyPr>
          <a:lstStyle/>
          <a:p>
            <a:r>
              <a:rPr lang="en-US" sz="3200" dirty="0" smtClean="0"/>
              <a:t>9/25 How is CO2 involved with plants?</a:t>
            </a:r>
            <a:br>
              <a:rPr lang="en-US" sz="3200" dirty="0" smtClean="0"/>
            </a:br>
            <a:r>
              <a:rPr lang="en-US" sz="3200" dirty="0" smtClean="0"/>
              <a:t>Obj. TSW watch a demonstration with </a:t>
            </a:r>
            <a:r>
              <a:rPr lang="en-US" sz="3200" dirty="0" err="1" smtClean="0"/>
              <a:t>Brom</a:t>
            </a:r>
            <a:r>
              <a:rPr lang="en-US" sz="3200" dirty="0" smtClean="0"/>
              <a:t> Thymol Blue and </a:t>
            </a:r>
            <a:r>
              <a:rPr lang="en-US" sz="3200" dirty="0" err="1" smtClean="0"/>
              <a:t>Anacharis</a:t>
            </a:r>
            <a:r>
              <a:rPr lang="en-US" sz="3200" dirty="0" smtClean="0"/>
              <a:t> plant P. 60 NB</a:t>
            </a:r>
            <a:endParaRPr lang="en-US" sz="3200" dirty="0"/>
          </a:p>
        </p:txBody>
      </p:sp>
      <p:sp>
        <p:nvSpPr>
          <p:cNvPr id="3" name="Content Placeholder 2"/>
          <p:cNvSpPr>
            <a:spLocks noGrp="1"/>
          </p:cNvSpPr>
          <p:nvPr>
            <p:ph idx="1"/>
          </p:nvPr>
        </p:nvSpPr>
        <p:spPr>
          <a:xfrm>
            <a:off x="647114" y="2556932"/>
            <a:ext cx="10916529" cy="3318936"/>
          </a:xfrm>
        </p:spPr>
        <p:txBody>
          <a:bodyPr/>
          <a:lstStyle/>
          <a:p>
            <a:pPr marL="457200" indent="-457200">
              <a:buFont typeface="+mj-lt"/>
              <a:buAutoNum type="arabicPeriod"/>
            </a:pPr>
            <a:r>
              <a:rPr lang="en-US" dirty="0" err="1" smtClean="0"/>
              <a:t>Brom</a:t>
            </a:r>
            <a:r>
              <a:rPr lang="en-US" dirty="0" smtClean="0"/>
              <a:t> Thymol Blue is a indicator of pH (High – base 8 – 14; Low – acid 1 – 6 ).  </a:t>
            </a:r>
            <a:r>
              <a:rPr lang="en-US" dirty="0"/>
              <a:t>D</a:t>
            </a:r>
            <a:r>
              <a:rPr lang="en-US" dirty="0" smtClean="0"/>
              <a:t>iluted with water, it has a pH of 7.  Describe what happens when someone blows into the beaker.</a:t>
            </a:r>
          </a:p>
          <a:p>
            <a:pPr marL="457200" indent="-457200">
              <a:buFont typeface="+mj-lt"/>
              <a:buAutoNum type="arabicPeriod"/>
            </a:pPr>
            <a:r>
              <a:rPr lang="en-US" dirty="0" smtClean="0"/>
              <a:t>Notice the color change.  Is the pH higher or lower now?  What gas was blown into the test tube?</a:t>
            </a:r>
          </a:p>
          <a:p>
            <a:pPr marL="457200" indent="-457200">
              <a:buFont typeface="+mj-lt"/>
              <a:buAutoNum type="arabicPeriod"/>
            </a:pPr>
            <a:r>
              <a:rPr lang="en-US" dirty="0" smtClean="0"/>
              <a:t>What do you predict will happen when an </a:t>
            </a:r>
            <a:r>
              <a:rPr lang="en-US" dirty="0" err="1" smtClean="0"/>
              <a:t>Anacharis</a:t>
            </a:r>
            <a:r>
              <a:rPr lang="en-US" dirty="0" smtClean="0"/>
              <a:t> plant is placed in the solution and placed under a light source?  Will the BTB liquid turn back to blue?  If so, why?  What does the plant have to do with it?</a:t>
            </a:r>
            <a:endParaRPr lang="en-US" dirty="0"/>
          </a:p>
        </p:txBody>
      </p:sp>
      <p:pic>
        <p:nvPicPr>
          <p:cNvPr id="4" name="Picture 3"/>
          <p:cNvPicPr>
            <a:picLocks noChangeAspect="1"/>
          </p:cNvPicPr>
          <p:nvPr/>
        </p:nvPicPr>
        <p:blipFill>
          <a:blip r:embed="rId2"/>
          <a:stretch>
            <a:fillRect/>
          </a:stretch>
        </p:blipFill>
        <p:spPr>
          <a:xfrm>
            <a:off x="9378461" y="0"/>
            <a:ext cx="2813539" cy="2110154"/>
          </a:xfrm>
          <a:prstGeom prst="rect">
            <a:avLst/>
          </a:prstGeom>
        </p:spPr>
      </p:pic>
    </p:spTree>
    <p:extLst>
      <p:ext uri="{BB962C8B-B14F-4D97-AF65-F5344CB8AC3E}">
        <p14:creationId xmlns:p14="http://schemas.microsoft.com/office/powerpoint/2010/main" val="2906312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986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2" name="11-DNA Replication.WAV"/>
            </a:hlinkClick>
          </p:cNvPr>
          <p:cNvPicPr>
            <a:picLocks noChangeAspect="1" noChangeArrowheads="1"/>
          </p:cNvPicPr>
          <p:nvPr/>
        </p:nvPicPr>
        <p:blipFill>
          <a:blip r:embed="rId13"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17858126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32180247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1386595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850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03327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7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a:t>
            </a:r>
            <a:r>
              <a:rPr lang="en-US" sz="3200" dirty="0" smtClean="0"/>
              <a:t>Replication p. 61 NB</a:t>
            </a:r>
            <a:r>
              <a:rPr lang="en-US" sz="3200" dirty="0"/>
              <a:t/>
            </a:r>
            <a:br>
              <a:rPr lang="en-US" sz="3200" dirty="0"/>
            </a:br>
            <a:r>
              <a:rPr lang="en-US" sz="3200" dirty="0"/>
              <a:t>Half of the DNA is </a:t>
            </a:r>
            <a:r>
              <a:rPr lang="en-US" sz="3200" b="1" dirty="0"/>
              <a:t>Original</a:t>
            </a:r>
            <a:r>
              <a:rPr lang="en-US" sz="3200" dirty="0"/>
              <a:t> the other half is new (</a:t>
            </a:r>
            <a:r>
              <a:rPr lang="en-US" sz="3200" b="1" dirty="0"/>
              <a:t>Complementary</a:t>
            </a:r>
            <a:r>
              <a:rPr lang="en-US" sz="3200" dirty="0"/>
              <a:t>)</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2119828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61 NB</a:t>
            </a:r>
            <a:endParaRPr lang="en-US" sz="4400" dirty="0">
              <a:latin typeface="+mj-lt"/>
              <a:ea typeface="+mj-ea"/>
              <a:cs typeface="+mj-cs"/>
            </a:endParaRPr>
          </a:p>
        </p:txBody>
      </p:sp>
      <p:sp>
        <p:nvSpPr>
          <p:cNvPr id="4" name="Content Placeholder 2"/>
          <p:cNvSpPr txBox="1">
            <a:spLocks/>
          </p:cNvSpPr>
          <p:nvPr/>
        </p:nvSpPr>
        <p:spPr>
          <a:xfrm>
            <a:off x="379828" y="914401"/>
            <a:ext cx="11812172"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a:t>
            </a:r>
            <a:r>
              <a:rPr lang="en-US" sz="3200" dirty="0" smtClean="0"/>
              <a:t>lines in your NB.</a:t>
            </a:r>
            <a:endParaRPr lang="en-US" sz="3200" dirty="0"/>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3195648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smtClean="0"/>
              <a:t>DNA Replication Lab p. 63 NB</a:t>
            </a:r>
            <a:endParaRPr lang="en-US" b="1" dirty="0"/>
          </a:p>
        </p:txBody>
      </p:sp>
      <p:sp>
        <p:nvSpPr>
          <p:cNvPr id="3" name="Content Placeholder 2"/>
          <p:cNvSpPr>
            <a:spLocks noGrp="1"/>
          </p:cNvSpPr>
          <p:nvPr>
            <p:ph idx="1"/>
          </p:nvPr>
        </p:nvSpPr>
        <p:spPr>
          <a:xfrm>
            <a:off x="1524000" y="609600"/>
            <a:ext cx="9144000" cy="6248400"/>
          </a:xfrm>
        </p:spPr>
        <p:txBody>
          <a:bodyPr>
            <a:normAutofit fontScale="700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2921740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593943" cy="838200"/>
          </a:xfrm>
        </p:spPr>
        <p:txBody>
          <a:bodyPr>
            <a:normAutofit fontScale="90000"/>
          </a:bodyPr>
          <a:lstStyle/>
          <a:p>
            <a:r>
              <a:rPr lang="en-US" sz="2800" b="1" dirty="0"/>
              <a:t>DNA Replication Activity    Tape your Replicated DNA  </a:t>
            </a:r>
            <a:r>
              <a:rPr lang="en-US" sz="2800" b="1" dirty="0" smtClean="0"/>
              <a:t>p. 63 NB</a:t>
            </a:r>
            <a:endParaRPr lang="en-US" sz="2800" b="1" dirty="0"/>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2256633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732" y="2480277"/>
            <a:ext cx="5253269" cy="4377724"/>
          </a:xfrm>
          <a:prstGeom prst="rect">
            <a:avLst/>
          </a:prstGeom>
        </p:spPr>
      </p:pic>
      <p:sp>
        <p:nvSpPr>
          <p:cNvPr id="2" name="Title 1"/>
          <p:cNvSpPr>
            <a:spLocks noGrp="1"/>
          </p:cNvSpPr>
          <p:nvPr>
            <p:ph type="title"/>
          </p:nvPr>
        </p:nvSpPr>
        <p:spPr>
          <a:xfrm>
            <a:off x="0" y="618977"/>
            <a:ext cx="12192000" cy="801859"/>
          </a:xfrm>
        </p:spPr>
        <p:txBody>
          <a:bodyPr>
            <a:normAutofit fontScale="90000"/>
          </a:bodyPr>
          <a:lstStyle/>
          <a:p>
            <a:r>
              <a:rPr lang="en-US" sz="4000" dirty="0" smtClean="0"/>
              <a:t/>
            </a:r>
            <a:br>
              <a:rPr lang="en-US" sz="4000" dirty="0" smtClean="0"/>
            </a:br>
            <a:r>
              <a:rPr lang="en-US" sz="3100" dirty="0"/>
              <a:t>9</a:t>
            </a:r>
            <a:r>
              <a:rPr lang="en-US" sz="3100" dirty="0" smtClean="0"/>
              <a:t>/29 Cell Growth &amp; Reproduction: Mitosis CH 8.2</a:t>
            </a:r>
            <a:br>
              <a:rPr lang="en-US" sz="3100" dirty="0" smtClean="0"/>
            </a:br>
            <a:r>
              <a:rPr lang="en-US" sz="3100" dirty="0" smtClean="0"/>
              <a:t>Obj. TSW understand the cell cycle and processes at each stage. P. </a:t>
            </a:r>
            <a:r>
              <a:rPr lang="en-US" sz="3100" dirty="0" smtClean="0"/>
              <a:t>68 </a:t>
            </a:r>
            <a:r>
              <a:rPr lang="en-US" sz="3100" dirty="0" smtClean="0"/>
              <a:t>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4162551" y="1411131"/>
            <a:ext cx="5301802" cy="1565877"/>
          </a:xfrm>
        </p:spPr>
        <p:txBody>
          <a:bodyPr>
            <a:normAutofit/>
          </a:bodyPr>
          <a:lstStyle/>
          <a:p>
            <a:pPr marL="514350" indent="-514350">
              <a:buFont typeface="+mj-lt"/>
              <a:buAutoNum type="arabicPeriod"/>
            </a:pPr>
            <a:r>
              <a:rPr lang="en-US" dirty="0" smtClean="0"/>
              <a:t>What is mitosis?</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spTree>
    <p:extLst>
      <p:ext uri="{BB962C8B-B14F-4D97-AF65-F5344CB8AC3E}">
        <p14:creationId xmlns:p14="http://schemas.microsoft.com/office/powerpoint/2010/main" val="311989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0"/>
            <a:ext cx="9601196" cy="1303867"/>
          </a:xfrm>
        </p:spPr>
        <p:txBody>
          <a:bodyPr>
            <a:normAutofit fontScale="90000"/>
          </a:bodyPr>
          <a:lstStyle/>
          <a:p>
            <a:r>
              <a:rPr lang="en-US" dirty="0" smtClean="0"/>
              <a:t>Leaf Disk Assay Lab  P. 57, 59, or 61NB </a:t>
            </a:r>
            <a:br>
              <a:rPr lang="en-US" dirty="0" smtClean="0"/>
            </a:br>
            <a:r>
              <a:rPr lang="en-US" dirty="0" smtClean="0"/>
              <a:t> </a:t>
            </a:r>
            <a:endParaRPr lang="en-US" dirty="0"/>
          </a:p>
        </p:txBody>
      </p:sp>
      <p:sp>
        <p:nvSpPr>
          <p:cNvPr id="3" name="Content Placeholder 2"/>
          <p:cNvSpPr>
            <a:spLocks noGrp="1"/>
          </p:cNvSpPr>
          <p:nvPr>
            <p:ph idx="1"/>
          </p:nvPr>
        </p:nvSpPr>
        <p:spPr>
          <a:xfrm>
            <a:off x="703384" y="0"/>
            <a:ext cx="10860259" cy="2669458"/>
          </a:xfrm>
        </p:spPr>
        <p:txBody>
          <a:bodyPr>
            <a:normAutofit/>
          </a:bodyPr>
          <a:lstStyle/>
          <a:p>
            <a:endParaRPr lang="en-US" sz="2800" dirty="0"/>
          </a:p>
          <a:p>
            <a:r>
              <a:rPr lang="en-US" sz="2800" dirty="0" smtClean="0"/>
              <a:t>Hypothesis:</a:t>
            </a:r>
          </a:p>
          <a:p>
            <a:pPr lvl="1"/>
            <a:r>
              <a:rPr lang="en-US" sz="2800" dirty="0" smtClean="0"/>
              <a:t>If I put 10 leaf disks (no O2) in a beaker with Sodium Bicarbonate then they will rise faster than just the water (control).</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602395128"/>
              </p:ext>
            </p:extLst>
          </p:nvPr>
        </p:nvGraphicFramePr>
        <p:xfrm>
          <a:off x="0" y="2224510"/>
          <a:ext cx="12192000" cy="4380274"/>
        </p:xfrm>
        <a:graphic>
          <a:graphicData uri="http://schemas.openxmlformats.org/drawingml/2006/table">
            <a:tbl>
              <a:tblPr firstRow="1" bandRow="1">
                <a:tableStyleId>{5C22544A-7EE6-4342-B048-85BDC9FD1C3A}</a:tableStyleId>
              </a:tblPr>
              <a:tblGrid>
                <a:gridCol w="4064000"/>
                <a:gridCol w="4064000"/>
                <a:gridCol w="4064000"/>
              </a:tblGrid>
              <a:tr h="755429">
                <a:tc>
                  <a:txBody>
                    <a:bodyPr/>
                    <a:lstStyle/>
                    <a:p>
                      <a:endParaRPr lang="en-US" dirty="0"/>
                    </a:p>
                  </a:txBody>
                  <a:tcPr/>
                </a:tc>
                <a:tc>
                  <a:txBody>
                    <a:bodyPr/>
                    <a:lstStyle/>
                    <a:p>
                      <a:r>
                        <a:rPr lang="en-US" dirty="0" smtClean="0"/>
                        <a:t>Sodium Bicarbonate </a:t>
                      </a:r>
                    </a:p>
                    <a:p>
                      <a:r>
                        <a:rPr lang="en-US" dirty="0" smtClean="0"/>
                        <a:t># Floating Leaf disks</a:t>
                      </a:r>
                      <a:endParaRPr lang="en-US" dirty="0"/>
                    </a:p>
                  </a:txBody>
                  <a:tcPr/>
                </a:tc>
                <a:tc>
                  <a:txBody>
                    <a:bodyPr/>
                    <a:lstStyle/>
                    <a:p>
                      <a:r>
                        <a:rPr lang="en-US" dirty="0" smtClean="0"/>
                        <a:t>Water</a:t>
                      </a:r>
                    </a:p>
                    <a:p>
                      <a:r>
                        <a:rPr lang="en-US" dirty="0" smtClean="0"/>
                        <a:t># of Floating Leaf</a:t>
                      </a:r>
                      <a:r>
                        <a:rPr lang="en-US" baseline="0" dirty="0" smtClean="0"/>
                        <a:t> disks</a:t>
                      </a:r>
                      <a:endParaRPr lang="en-US" dirty="0"/>
                    </a:p>
                  </a:txBody>
                  <a:tcPr/>
                </a:tc>
              </a:tr>
              <a:tr h="517835">
                <a:tc>
                  <a:txBody>
                    <a:bodyPr/>
                    <a:lstStyle/>
                    <a:p>
                      <a:r>
                        <a:rPr lang="en-US" dirty="0" smtClean="0"/>
                        <a:t>0 Minute</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517835">
                <a:tc>
                  <a:txBody>
                    <a:bodyPr/>
                    <a:lstStyle/>
                    <a:p>
                      <a:r>
                        <a:rPr lang="en-US" dirty="0" smtClean="0"/>
                        <a:t>5 Minutes</a:t>
                      </a:r>
                      <a:endParaRPr lang="en-US" dirty="0"/>
                    </a:p>
                  </a:txBody>
                  <a:tcPr/>
                </a:tc>
                <a:tc>
                  <a:txBody>
                    <a:bodyPr/>
                    <a:lstStyle/>
                    <a:p>
                      <a:endParaRPr lang="en-US"/>
                    </a:p>
                  </a:txBody>
                  <a:tcPr/>
                </a:tc>
                <a:tc>
                  <a:txBody>
                    <a:bodyPr/>
                    <a:lstStyle/>
                    <a:p>
                      <a:endParaRPr lang="en-US"/>
                    </a:p>
                  </a:txBody>
                  <a:tcPr/>
                </a:tc>
              </a:tr>
              <a:tr h="517835">
                <a:tc>
                  <a:txBody>
                    <a:bodyPr/>
                    <a:lstStyle/>
                    <a:p>
                      <a:r>
                        <a:rPr lang="en-US" dirty="0" smtClean="0"/>
                        <a:t>10 minutes</a:t>
                      </a:r>
                      <a:endParaRPr lang="en-US" dirty="0"/>
                    </a:p>
                  </a:txBody>
                  <a:tcPr/>
                </a:tc>
                <a:tc>
                  <a:txBody>
                    <a:bodyPr/>
                    <a:lstStyle/>
                    <a:p>
                      <a:endParaRPr lang="en-US" dirty="0"/>
                    </a:p>
                  </a:txBody>
                  <a:tcPr/>
                </a:tc>
                <a:tc>
                  <a:txBody>
                    <a:bodyPr/>
                    <a:lstStyle/>
                    <a:p>
                      <a:endParaRPr lang="en-US"/>
                    </a:p>
                  </a:txBody>
                  <a:tcPr/>
                </a:tc>
              </a:tr>
              <a:tr h="517835">
                <a:tc>
                  <a:txBody>
                    <a:bodyPr/>
                    <a:lstStyle/>
                    <a:p>
                      <a:r>
                        <a:rPr lang="en-US" dirty="0" smtClean="0"/>
                        <a:t>15 minutes</a:t>
                      </a:r>
                      <a:endParaRPr lang="en-US" dirty="0"/>
                    </a:p>
                  </a:txBody>
                  <a:tcPr/>
                </a:tc>
                <a:tc>
                  <a:txBody>
                    <a:bodyPr/>
                    <a:lstStyle/>
                    <a:p>
                      <a:endParaRPr lang="en-US"/>
                    </a:p>
                  </a:txBody>
                  <a:tcPr/>
                </a:tc>
                <a:tc>
                  <a:txBody>
                    <a:bodyPr/>
                    <a:lstStyle/>
                    <a:p>
                      <a:endParaRPr lang="en-US"/>
                    </a:p>
                  </a:txBody>
                  <a:tcPr/>
                </a:tc>
              </a:tr>
              <a:tr h="517835">
                <a:tc>
                  <a:txBody>
                    <a:bodyPr/>
                    <a:lstStyle/>
                    <a:p>
                      <a:r>
                        <a:rPr lang="en-US" dirty="0" smtClean="0"/>
                        <a:t>20 minutes</a:t>
                      </a:r>
                      <a:endParaRPr lang="en-US" dirty="0"/>
                    </a:p>
                  </a:txBody>
                  <a:tcPr/>
                </a:tc>
                <a:tc>
                  <a:txBody>
                    <a:bodyPr/>
                    <a:lstStyle/>
                    <a:p>
                      <a:endParaRPr lang="en-US"/>
                    </a:p>
                  </a:txBody>
                  <a:tcPr/>
                </a:tc>
                <a:tc>
                  <a:txBody>
                    <a:bodyPr/>
                    <a:lstStyle/>
                    <a:p>
                      <a:endParaRPr lang="en-US"/>
                    </a:p>
                  </a:txBody>
                  <a:tcPr/>
                </a:tc>
              </a:tr>
              <a:tr h="517835">
                <a:tc>
                  <a:txBody>
                    <a:bodyPr/>
                    <a:lstStyle/>
                    <a:p>
                      <a:r>
                        <a:rPr lang="en-US" dirty="0" smtClean="0"/>
                        <a:t>25 minute</a:t>
                      </a:r>
                      <a:endParaRPr lang="en-US" dirty="0"/>
                    </a:p>
                  </a:txBody>
                  <a:tcPr/>
                </a:tc>
                <a:tc>
                  <a:txBody>
                    <a:bodyPr/>
                    <a:lstStyle/>
                    <a:p>
                      <a:endParaRPr lang="en-US"/>
                    </a:p>
                  </a:txBody>
                  <a:tcPr/>
                </a:tc>
                <a:tc>
                  <a:txBody>
                    <a:bodyPr/>
                    <a:lstStyle/>
                    <a:p>
                      <a:endParaRPr lang="en-US"/>
                    </a:p>
                  </a:txBody>
                  <a:tcPr/>
                </a:tc>
              </a:tr>
              <a:tr h="517835">
                <a:tc>
                  <a:txBody>
                    <a:bodyPr/>
                    <a:lstStyle/>
                    <a:p>
                      <a:r>
                        <a:rPr lang="en-US" dirty="0" smtClean="0"/>
                        <a:t>35 minutes</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54933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Solving Lab 8.2 P. 204BB</a:t>
            </a:r>
            <a:br>
              <a:rPr lang="en-US" dirty="0" smtClean="0"/>
            </a:br>
            <a:r>
              <a:rPr lang="en-US" dirty="0" smtClean="0"/>
              <a:t>p. 61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61NB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 or nerve cells in the spine (do not regenerate).</a:t>
            </a:r>
          </a:p>
          <a:p>
            <a:endParaRPr lang="en-US" dirty="0"/>
          </a:p>
        </p:txBody>
      </p:sp>
    </p:spTree>
    <p:extLst>
      <p:ext uri="{BB962C8B-B14F-4D97-AF65-F5344CB8AC3E}">
        <p14:creationId xmlns:p14="http://schemas.microsoft.com/office/powerpoint/2010/main" val="1228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65NB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me/us, Then </a:t>
            </a:r>
            <a:r>
              <a:rPr lang="en-US" b="1" dirty="0" smtClean="0"/>
              <a:t>draw the phases of Mitosis </a:t>
            </a:r>
            <a:r>
              <a:rPr lang="en-US" dirty="0" smtClean="0"/>
              <a:t>on </a:t>
            </a:r>
          </a:p>
          <a:p>
            <a:pPr marL="0" indent="0">
              <a:buNone/>
            </a:pPr>
            <a:r>
              <a:rPr lang="en-US" dirty="0" smtClean="0"/>
              <a:t>page 63 NB. </a:t>
            </a:r>
            <a:endParaRPr lang="en-US" dirty="0"/>
          </a:p>
        </p:txBody>
      </p:sp>
    </p:spTree>
    <p:extLst>
      <p:ext uri="{BB962C8B-B14F-4D97-AF65-F5344CB8AC3E}">
        <p14:creationId xmlns:p14="http://schemas.microsoft.com/office/powerpoint/2010/main" val="2609273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 p. 65 NB</a:t>
            </a:r>
            <a:endParaRPr lang="en-US" dirty="0"/>
          </a:p>
        </p:txBody>
      </p:sp>
      <p:sp>
        <p:nvSpPr>
          <p:cNvPr id="3" name="Content Placeholder 2"/>
          <p:cNvSpPr>
            <a:spLocks noGrp="1"/>
          </p:cNvSpPr>
          <p:nvPr>
            <p:ph idx="1"/>
          </p:nvPr>
        </p:nvSpPr>
        <p:spPr/>
        <p:txBody>
          <a:bodyPr/>
          <a:lstStyle/>
          <a:p>
            <a:r>
              <a:rPr lang="en-US" dirty="0" smtClean="0"/>
              <a:t>Create a Mental </a:t>
            </a:r>
            <a:r>
              <a:rPr lang="en-US" dirty="0"/>
              <a:t>model of how a cell cycle works that shows an end result of 2 identical cells after Mitosis with the same number of chromosomes.</a:t>
            </a:r>
          </a:p>
          <a:p>
            <a:r>
              <a:rPr lang="en-US" dirty="0"/>
              <a:t>Set up rules for what a cell can and can not do.</a:t>
            </a:r>
          </a:p>
          <a:p>
            <a:r>
              <a:rPr lang="en-US" dirty="0"/>
              <a:t>What steps </a:t>
            </a:r>
            <a:r>
              <a:rPr lang="en-US" dirty="0" smtClean="0"/>
              <a:t>does the cell </a:t>
            </a:r>
            <a:r>
              <a:rPr lang="en-US" dirty="0"/>
              <a:t>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3882540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Lab Write Up for Leaf Disk Assay Lab</a:t>
            </a:r>
            <a:endParaRPr lang="en-US" dirty="0"/>
          </a:p>
        </p:txBody>
      </p:sp>
      <p:sp>
        <p:nvSpPr>
          <p:cNvPr id="3" name="Content Placeholder 2"/>
          <p:cNvSpPr>
            <a:spLocks noGrp="1"/>
          </p:cNvSpPr>
          <p:nvPr>
            <p:ph idx="1"/>
          </p:nvPr>
        </p:nvSpPr>
        <p:spPr/>
        <p:txBody>
          <a:bodyPr/>
          <a:lstStyle/>
          <a:p>
            <a:r>
              <a:rPr lang="en-US" dirty="0"/>
              <a:t>Enter data </a:t>
            </a:r>
            <a:r>
              <a:rPr lang="en-US" dirty="0" smtClean="0"/>
              <a:t>into Google: Sheets &amp; Docs</a:t>
            </a:r>
            <a:endParaRPr lang="en-US" b="1" dirty="0"/>
          </a:p>
          <a:p>
            <a:r>
              <a:rPr lang="en-US" dirty="0"/>
              <a:t>Make a </a:t>
            </a:r>
            <a:r>
              <a:rPr lang="en-US" b="1" dirty="0"/>
              <a:t>scatter plot graph </a:t>
            </a:r>
            <a:r>
              <a:rPr lang="en-US" dirty="0"/>
              <a:t>to show the </a:t>
            </a:r>
            <a:r>
              <a:rPr lang="en-US" b="1" dirty="0"/>
              <a:t>50% floating point.</a:t>
            </a:r>
          </a:p>
          <a:p>
            <a:r>
              <a:rPr lang="en-US" b="1" dirty="0"/>
              <a:t>Data Analysis:  </a:t>
            </a:r>
            <a:r>
              <a:rPr lang="en-US" dirty="0"/>
              <a:t>What does the graph mean? Error analysis</a:t>
            </a:r>
          </a:p>
          <a:p>
            <a:r>
              <a:rPr lang="en-US" b="1" dirty="0"/>
              <a:t>Conclusion: </a:t>
            </a:r>
            <a:r>
              <a:rPr lang="en-US" dirty="0"/>
              <a:t>Discuss why measuring the photosynthesis can be a problem. What competing process is occurring at the same time?  Include in your discussion the relationship between Photosynthesis and Cellular Respiration by comparing and contrasting the equations.</a:t>
            </a:r>
          </a:p>
          <a:p>
            <a:endParaRPr lang="en-US" dirty="0"/>
          </a:p>
        </p:txBody>
      </p:sp>
    </p:spTree>
    <p:extLst>
      <p:ext uri="{BB962C8B-B14F-4D97-AF65-F5344CB8AC3E}">
        <p14:creationId xmlns:p14="http://schemas.microsoft.com/office/powerpoint/2010/main" val="3232080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 #1						Graph #1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7725884"/>
              </p:ext>
            </p:extLst>
          </p:nvPr>
        </p:nvGraphicFramePr>
        <p:xfrm>
          <a:off x="1931844" y="2549797"/>
          <a:ext cx="3263941" cy="3389480"/>
        </p:xfrm>
        <a:graphic>
          <a:graphicData uri="http://schemas.openxmlformats.org/drawingml/2006/table">
            <a:tbl>
              <a:tblPr/>
              <a:tblGrid>
                <a:gridCol w="929898"/>
                <a:gridCol w="1404145"/>
                <a:gridCol w="929898"/>
              </a:tblGrid>
              <a:tr h="572817">
                <a:tc>
                  <a:txBody>
                    <a:bodyPr/>
                    <a:lstStyle/>
                    <a:p>
                      <a:pPr rtl="0" fontAlgn="b"/>
                      <a:r>
                        <a:rPr lang="en-US" sz="1800">
                          <a:effectLst/>
                        </a:rPr>
                        <a:t>Minutes</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Beaker with Na2CO3</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Beaker Control</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0</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5</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10</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15</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2</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20</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4</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25</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4</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30</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5</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35</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7</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2</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05006">
                <a:tc>
                  <a:txBody>
                    <a:bodyPr/>
                    <a:lstStyle/>
                    <a:p>
                      <a:pPr algn="r" rtl="0" fontAlgn="b"/>
                      <a:r>
                        <a:rPr lang="en-US" sz="1800">
                          <a:effectLst/>
                        </a:rPr>
                        <a:t>40</a:t>
                      </a:r>
                    </a:p>
                  </a:txBody>
                  <a:tcPr marL="27897" marR="27897" marT="18598" marB="18598"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a:effectLst/>
                        </a:rPr>
                        <a:t>10</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dirty="0">
                          <a:effectLst/>
                        </a:rPr>
                        <a:t>3</a:t>
                      </a:r>
                    </a:p>
                  </a:txBody>
                  <a:tcPr marL="27897" marR="27897" marT="18598" marB="18598"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AutoShape 12" descr="data:image/png;base64,iVBORw0KGgoAAAANSUhEUgAAAhsAAAFNCAYAAACpGK3KAAAgAElEQVR4Xu2dB3gVxfr/XyAJIbQAoTdp0qSIgspFiqACFhAQpShFwfq/VrzqvVe93mbX+7MjAtIUBAUFFAW7KIJIlV6klwRCIAQIJP/nO97NPRzOOe+EPSdnT/Ld58mjJLO7M5+ZnfnsO7O7xXJzc3OFGwmQAAmQAAmQAAlEiEAxykaEyPKwJEACJEACJEAChgBlgw2BBEiABEiABEggogQoGxHFy4OTAAmQAAmQAAlQNtgGSIAESIAESIAEIkqAshFRvDw4CZAACZAACZAAZYNtgARIgARIgARIIKIEKBsRxcuDkwAJkAAJkAAJUDbYBkiABEiABEiABCJKgLIRUbw8OAmQAAmQAAmQAGWDbYAESIAESIAESCCiBCgbEcXLg5MACZAACZAACVA22AZIgARIgARIgAQiSoCyEVG8PDgJkAAJkAAJkABlg22ABEiABEiABEggogQoGxHFy4OTAAmQAAmQAAlQNtgGSIAESIAESIAEIkogKrKxbds2mT59utxyyy1Svnz5iBYQBz916pTMnTtXfvjhB6lVq5YMHz5c4uPjz/hdYmJixPMS6gQ7duyQd999V/bv3y833XSTtGjRIqr5KYwnnz9/vuzdu1cGDRpUGItnyrR69WqZMWOGnDx5Um699VapU6eOdVkPHTokb7/9tvTr1y9f+1mfIMoJI9n3HD9+XLZu3SrnnHOOlCxZMuwlDdU/oN5effVVueaaa8LSbwTqM0P1j8eOHZOxY8fKpZdeas5/4MABSU9Pl3r16kmxYsVCsigK12TYG0MMHjDssrFy5UqZOHFiUBQYRCEY4ZINp5HjIvffnAF77dq18v7778vAgQNNBxoXFyfr1q0743faRRGqfidPnmz+fLaDWHZ2towfP17KlCkj1113nZGhEiVK5J3SKSd+N2TIEPG98HGxrl+/3kiUjTChU4R8LVmyxAxIlStXluuvv17q1q2bd76DBw/KRx99ZDih40GaXr16SaNGjfLS5Obmyi+//CKffPKJoLPDudu2bStXXHFFXmeLfb/++mv56quvBGWoWLGiOU7Tpk0L5HLxr5dod2y4Pj7++GO56667IiLaR44ckTfeeENatmwpXbp0MW2oePHi1qzDIRturwXrzFok9M9LJGVj586d5hru37//adeJRTbVJFr/EG7ZCNRnhuof/WUD1/zPP/8st912m5QuXZqyodZw4U8QdtnwRYYLe9KkSTJ48ODT7pLCecE7jfzcc8+Vbt26BawxdPDffvvtaYNxoN+5qW63Haz/xeqfF+fvv/32m1x55ZVy2WWX5SXJj2xg8MddL6InN954o5QrV04+//xz+fXXX2XkyJHm37gjeeutt6RatWpy7bXXGnGAmEAYIHCOlHz33Xdm3549e0qTJk2McEAiISYQOwx0SIOI0s0332x+v3TpUrMPxKhq1apukFvtW9Rkw60suN0fleL2WrCqWMtEBSkbllk6q2Ra/xBu2chv/6jlL1Sho30DcFYVwp3yTSBqsoFIw0UXXSRffPGFHD16VJo3b25Ct6VKlTKFwICHgWvjxo2SkJBgRKJDhw5n3KVpsoGG/Nlnn+WBwV03Nv/f4fihzuncxc+ePVtw94iBs3fv3lKlShUTvsS+2JKTkwPetebk5MiPP/4oyE9mZqbUqFHDlLdmzZpmkNaO4ZQTaZ3wePXq1c05/WXDN3IBuUA0B4M/8paRkSGvv/66XH311YY5ttTUVBk3bpzccMMNJi2iHhs2bDAheOeuBMdBxAp1MWDAADl8+LCMHj1aOnbsKO3atcvju2vXLhOGR6SkYcOGJnqEsnbq1Mmk0TrFUJycsiKcjAgJeCJKdfnll5u24XvnFYzp4sWLRdt/zZo1MmvWLBMKRj3jTtU36uMUFtKM8tWvX19wXHCB9DpRI3/2GPiWL1+ex8qJvNm2deyIawWREec4rVu3NqFzXDfIz5gxY0wECRvC+f7RLifPjRs3lp9++klOnDghOAaiaZBKRzYuvPBCWbRokWkbaBOI2KH9YEtLS5MPP/ww79q85JJLTDQL10WgdgyBhcwi32AaKLqFqZ+ZM2ea8yPyiegX2ueqVavMfrhDrlSpkomyoR0iAohrFqH7QHlFWwiUFxzfTd+TlZVlZB3lwYYIXd++fSUpKcnw9725CpXWv6d22z8Euq5CtWNMJaJ/3b59u7kpQB326NHD/H+gPtP/Rg79oXOzgf4IUye7d+821yL+379PwjX33nvvmZsctFXcLDn9ua9soH6RL7QTRHDBNVjbcBOJzvdIyR1cE4iabKBTREi+T58+poOZMGGCaXz4wUWKwQ+DFRolGvGUKVPMHT06Rt9Nkw2ktYlsaOfEMTAAYUDBPCQ6YoQKR4wYYTpB7W4OHfuCBQvM/lg3AsnCAIVoAgY07c7A+XuDBg1kz549grAqLkZMt/hf2Oi0wQwRJUxtoHPEoIIBw3dqxnfQnDp1qgwbNsx09AgFQ2QgJL4bzgvJwOAKGfnggw9M/lNSUvKSOeFeDM6O2Dl/REcCbpAEDILO4OV7Do0Tygp2yBsGmWXLlhlxhBghEuO/BYpshNof03HoFJ1pJeQVP1hfVKFChdMO7wzuqBN01Pj7nDlzQrL3n0bR2p3vCcEPgxkGJogqNvwbHTLqGnWrRSaQZ8ggBBHTLOjUcQxMuyBC5QxaaAeIfEHmMLijPWBQhShjf7Thq666ykg22st5551n9scA4M8cNwxgCilCOky9QdqRZ1zjGPggDRiozj//fPP3Tz/91LQRlA3TQjgXBjGc78033zTHgqhDKILlFXwCRTbc9D2+15bDH9cv2GDg9pWNUGn9B0qt3Wv9g79shGrHuGEAQ9RF165dTRtAHaKvveCCC0y70iIbmGaBFEBS0Y8j/5Bs9G/+soF265wP50B0Fv05mDVr1sz0X2gDuCFCH4n6x/UGKQ3VNnATwy12CERNNpzBzRmo0Cmgs0QHh4aOAQEDOTobbE5EAX8PJBv+azZ87+psZCPUOTHwoMNFXp0BGIMqphVwZ4OON5RsOB0FLm5EArBhfwgVBm7cNWidia9UtWrVykQV0Dlj0PCVDdyd4u4XLJ31GygbBsE777zTTJMEGsDKli1rOg5ERdDxh5qWcjqjYGsP/Fn4rqvBeTClEihSYMMJZcVdEqICzuD62muvmekeJ1LjW75AshFsf3R8WKALRk49gyWmlFBH/sfHwO3bjnG3p7H3l438tHWcD500+DkdLSJJEHVnPZKNbODOHp25I3vffPON6eBxvaFdom3hJgAShQ3MIQwY/LGGZ968eXlTbvi7E7VA9AHH9GUOJmCKAQ6DCwZZ/M4RYAxOGKQhI0OHDjWRQuQBa5AgExAJ37S4W8caIeQVxwmVV5wzkGy46XtwPLRhyA7K4ivgWLPhKxuh0gZaj+Wmf/CVDRwnVDvGlCfaKfpWJx++/a8mG4HqFNcuJA4RTH/ZQJ+CekK0Cv0K5GPz5s2GI24QHNnA9YV+3neqFm0+WNsIdLMSO0Nv0ctp1GTDf4Gob6fgH8ZzqgWDrP8CzHBFNkKdE50kBuD27dufEVlx8hZKNtAR+HeK2A+dKPKPMuVHNjDwIYSJyAoiCwip+y4QxbFwl4EFWui4sQWa3sFFD2FAh4koCcKbNjzzKxsOIyeyAUlDFMWZBnL+bsPJf35Xm5bR1mz47o87NNRzqMXGvl1EoLVHGnt/2chPWw8kJs6CUET90MnbyIb/tYc7TfwO0SFs/k+j+Mos2p2vrCE92s8777xj7mox5eLL3GlPWDiMH2fDcVasWGEEBtu0adNk06ZNgukdRDcwKDkDIWTGEQys98Fgh2sSU4Kh8grZtlmzkZ++B3f0GPwgpIiyIq9OxMt/GiVUWt92ZNPutf4hv+0YkU9EJiF6iJRh8+1fQ0U2nLwgGoZINDb//Pm2GURfUX9Yu4VIFrhB7J0ndpAW50PUDDydCJlz3FBto+gN2bFbYs/KxpYtW8ydDhpqqM1mcLSJbKDBBzunc45wywY6LQzAZyMbkAh08Lg7wTQOOmrnkV7cueJpEtzt4s4w0BMQ6LD9Q5bg7EyDBJpGAQfkF+fEHW5+p1GczgN3QOhwnI5Kkw1fTgUhG76daKi25y8bYKOxDyQbtm09kGxgwEVkx5lmOBvZQNtx6vJsZAPygcgf2rGtbHz55ZeCKIWzpgTtcd++fUacsYgYbQwCjPaLMiK6hGmf77//3oT+MVgFKqv/lOLZyIZWH7hTh9wjn2CHCCMe+Qy0ID5YWhvZyE//EEg2grVj9A24+cE1iGkN9LH+nMIpG06EFefF+gtMuYALInSIXqHOcGOENgwp8V8jFaptxO7QW/Ry7knZQMNDqNZZFIZqgX0jbOk/1xku2Qh1TpzbfxoFAwtCy3iiwj907N+MbKYHtDuXQOXEXQnmWnExYyGnc5fo+7w78oJ1DYh0OI9bOotd0eE7T4n45hlpUTaEqp0Fu7YLRLEADDKBKRlMEaHDxH9974DwdywO9r3T9b07ChVOjqRsYADz7XSdO2uUPdhaF98oQaA69GfvLxv5aevhmkbxj2xg7dDChQvzplFCRQuwVifc0yiYl3fWAoEz5AJz/N27d897ZwSigIjAYGCEhCCyEAnZCFUfWAjpTO/4TkFhESuuPciSM40CWQ+V1vcR9XD0D76yobVjf0lGf4B84xFpJ3IcSjbyO42C8mGKCdEq1J//FLLvNY3pc3BzIq2+01TB2kbRG7Zjs8SelA10POhsMJBjvQQ6e6x+x12Ts+bBwR0u2dDOqS0QxSJF3BE5izL9ByfYPC4k/B3zlJgCwe8Qus7PAlH/tRQ4Jjp/rIFAh4fzQozwXzwtg04Ic9S4wB3ZwADoPzfq23yxYAwDDta9IDyPue/8PPqKgcBZvApxATtEqbDmBQtEg02jIA8ap/zKhn+9QLB8X+rlPw2D0DfWRWDBJ4QIayLQ9hC291+Q5t9pg7HG3lkch04d7QB3eLZt3VkgikEBayogwahbdOBns0DUeQILwoqFgfi3NoAjD2gbWM/hpMdAhekPJ/ztzxzXBULhmLPHegG0B7zDBZE3hNWdxYZgjONgPh91gGkZ570uSINIHqaK8HvcdGh5xYDunxcMeqGmcEP1A3hiA3lA+B/9EvKAY6EOsc4AUxO+shEqrX/EVmv32s1Iftox+gbUIaIxqHf0B1jTBUmxkQ1cp/4LRBFxwhRXoAWiiGhgfRoiU7imIGVgg74cTH2vaSyY9l0zhggqGIdqG7E59Ba9XHtSNlANeLwOHSk6dHSuePIAYTb/N/P5Lj70rz48DYEO0WYaRTun76OvzqOr6PBr165tTotODAMNLhZEBLBo1HfDwIB5asgB0mDg8t1f60yCSRWOhQsXx3dC0lixjzt0sMMAj0gBwtMQGzwyGGxdgu+cLfhjNT3CxDg2wp0YTJxFgyibzUu9MACjM8F8LTrlQC8Hyw+n/MqGf72gkwwlGygTQr148ggdOHhhsSjmkv2jaoHWbIRij7pAPWLgxTlw544O2LatgxMW9uEuH1MQ2FBnWKzoLKS2mUZBtAmDPAYZPKWECBPK6Pvoq+8bRP2nJnzzCxHFgIHrzBlA/Zmj7fgyxVMGyDMGN2fBqO/L4cAcUxMXX3xxHnOsTcEj277RDhvZ8M8L2nIo2dD6AURdIJ8YBHEscAQrRDr8p1FCpfXvq9z2D/6yobVj5y2zaE9Y5I6njnCtOguvtadR8vvoKyJiuKYQ+UQ7cx6Xdh619b0mEVWFbEJG0d9obaPoDduxWeKIykZsImGuSaDwEgjnC/UKkpKT72CPTBdkXnguEiCB/BOgbOSfGfcggZglEGuygWkbTG1g4SAiJ87jszFbAcw4CRRRApSNIlrxLHbRJBBrsoEnXfAkCqagEOLnuxWKZrtlqWOfAGUj9uuQJSABEiABEiABTxOgbHi6epg5EiABEiABEoh9ApSN2K9DloAESIAESIAEPE2AsuHp6mHmSIAESIAESCD2CVA2Yr8OWQISIAESIAES8DQByoanq4eZIwESIAESIIHYJ0DZiP06ZAlIgARIgARIwNMEKBuerh5mjgRIgARIgARinwBlI/brkCUgARIgARIgAU8ToGx4unqYORIgARIgARKIfQKUjdivQ5aABEiABEiABDxNgLLh6eph5kiABEiABPwJTJ48WapWrSrdunUrUDhpaWkSFxcn5cuXP+O80cpTgQJwcbJCIxs5OTmye/du+frrryUzM9N8tCkxMVHw1ci5c+fKDz/8YBrJ5ZdfLh06dJBixYq5wMZdSYAESKDwE/hqWbp8vuSgbNyZJUePn5LSiSWkcZ0k6d62olzSvJwK4NChQ/Lqq69Kenq6SYt+t3LlytKrVy9p1KiRun+wBNEY2E+ePCmTJk2SSpUqyTXXXCMrV66Ub7/9VoYPH27GGts8zZ8/X7777ju55ZZbpHbt2nlFxO/37t0rgwYNCsklIyNDPvzwQ1mzZo0UL15cmjVrZr6GXKpUKbPfhg0bZNasWbJ//34pUaKEtGrVyuQ3KSnJ/B3ChP03btxo9m/cuLFce+21UqFCBfN3/+NfeOGFctVVV0nJkiXPur5M3efm5ua6OoJHdl69erWp+Lp168rOnTtl8ODBpgGsXbtWvvzySxkyZIgcOXJEpk6dKtdff71Uq1bNIzlnNkiABEjAewSefnebvP/V/qAZG9ajmtzVu2bIjDuygcGuRYsWgptC9NOLFy+W22+/XcqUKXNWBbcd2M/q4JY7uZGNzz77TBo0aGDGJYxT2GxkIzs7W9555x0zfl155ZVy7NgxI0DVq1eX3r17y2+//SZTpkyRnj17Gt5ZWVnywQcfCIZ5SMzhw4dlzJgx0rRpUxMVQn188cUXZpwcOXKkycvEiROlSpUqecfH+Vq2bCkdO3a0JBM4WaGRDad4+IQ2Km3gwIEGHP4fmxNuQyMFOFQENxIgARIggTMJzFt8QP48ZouK5pV7GsnFzYJHOPxlAwdEH41+GNHnWrVqmbv5adOmyY4dO6R06dLmLr158+Zy/PhxmTNnjixZssQMivhdv379zB28r2xgP/wbUevzzz/f3LHPnDnT3NkjijJgwABJSUmRsWPHmrv3devWmei2MyZgAB83bpzZt23btuam9I033jCDLcYJRGWwL84NUcL0DfK8fPlywwfjzK233mr+lpCQIPv27TNlxDlxbpTRd8OY5JTp4osvlssuu+wM2QhWdkRX3nvvPSMTNWv+LnqOpGDMe/fdd43AQe6c6D3ygt9DbFatWiWbN2+WYcOGSXx8vNnfKT8iJBdccIF89dVX0q5dOxPBsZUgtaEUpshGOGTj6NGjNsyYhgRIgAQ8SQChboTO3W73v7pRvllxSD3Mte0ryWNDzgmazl82MK29YMEC2bJlixn8MNCNHj3a3AB27drVDIbz5s0zUxOLFi0yd+pIhw0DfpMmTYwkOLLRpk0bIwpdunQxsrBnzx7z7+7du0vr1q2NAKxYscKIDe74cYcPmUlOTs6LKDgDampqqtx4442yadMmcy4cG2lx14/peeRjxowZeWtFAkU2tm/fbs6FyMD7779v8g3h8J22hxysX79e2rdvL7NnzzbHxXSKb2QDU//Byu4LGzwR2UCUBNMdyPell14a9GY6WEQI+UBd+U/hYMoFswGhjqk2kv8mYGTDh9SyZcvMGg9uvxMItAgqEBswQzgPdyXcAhPAHQnuVsgodAsBI3TMuEO02dBBFvZtf4bIxj3BS1k+SaTZf2+ecffvhOXdcOn58ErZd/CEeojGtZNk8l+aqrLhrNlAwrJly8rNN99sprwx/Y1BdsSIEWZNAfoRZ8Bs2LChaQtOeTD1gGgFBkQMmuXKlTNT5kgHUUFaTJljkMaAD+lC+3j77bfNmgTsjwEeEuK/QTA+/fRTc8ePaQWsZYA44Fw//vijydfVV199WkRFm0bx/7tzTkc2IFQQL0RmIBxYx+Gs2cD0R7CyO8eBOGF/RHKw/4kTJ8z6GGfKyr+M+DtEDGLiv7DWfwoH0RBMt6Dcl1xyiTkm1jy62SgbCj007h49epiwF7fABBARwmIlhOC4BSaATg+dAhmFbiG7du0yooEQNLffCXzxS7o89MamoDi6tqkgT99WP6y4Ot+7TI5k6TdetauUlA//fp4qG84AiAESAzsiBBAORBOwRsB/Q5+LawULGTHtAVnHhsWOjmxABiDvWH/gyAYGTUiF74ZBG9GFhQsXBr1Dx9TJ+PHjzVQMoiGYQsFAjmkO7AdJQVTFNzIQDtnAjRpk6LzzzjNTRY5sOIs0A5UdZQNH5POXX34xYlWxYsXTRC3YMoH8RjawxgORE4ghpm7cbIVeNtwuEKVs6M2LsqEzomzojJCCsnEmp70HT8hVD68MCvD+62vJwG5V7QBbpurxpxWyPz1bTX1u7SSZYhHZ8L3b9o1eIIKANQJ4MsM3IoNBGAMj1h84T0L43n3jb1iPgbUFWMCINIhwILKBSAEeEPCduvA9Z7CBGAKEyBqmdrD+AdM4uMPHwI/pFUy9hFs2UGbchGDNChZ5QrRxrlBlh2hAMlBWRGIgGtgcZshnONdsLF261ER3nKdu1EYRJEGhlw23j75SNvSmRdnQGVE2dEaUjeCM3vhol4yZs/uMBK0blpExoxrbwc1Hqnte3ijfr9KnqK66uJL8bZj9mg3cvf/6669mrQIiG5g6wbQJ1lvgaQf0JZjGgEQgDdYyINqAaRgsjMRA6kQ2nPdsIMKAaAYGXrz2AHfiztMYiJwgMoFjY/9Qaw9wHCykxIJNTDNAfDGVgLt6yAumZfxlAwKEpzgQYfGPGthMo0A2IA9Yo4F1IYjc9O/f30RZgpUd0/2IuviKhlO1mEJCOTHlg4iP8zQKFoPiKUz/p1GwH8rgPI2CqRKUGVMt4I7xE2s2MKWOp13cbIVONtzACLQvZUMnStnQGVE2dEaUjdCMFq7OkO9XHpINW/dJSsWy0qZxBenXqbId2HymmvNjmjw+bqu610t3N5QOLc58wZWzo/97NvB7DFyYJoFgIPrg+zQKFrh27txZOnXqZN6bhMEffTDEAnf+WHeAaQMMqI5sYEBEVAJTLTfccIN52sJ5GgWREWfgxXqFULIBMcGUBgb7evXq5U1LYPEqnl7B5isUECBIwcGDB82aE8iC74vGbGUDx4UkYZDH9CFkCtGZQGV3RGTr1tPrxnkipk6dOqe9ZwPygIWjkC/nPRnaezacRaGI6iDyxPdsqJdBeBJQNnSOlA2dEWVDZ0TZsGP0888/mykD2wXcdkc9M9WTE36Tj75PDbr7wK5V5P7+/3sp1dmeh/sVDQKMbCj1TNnQLwTKhs6IsqEzomzYMSoo2UBu5i46IJ8vOSAbdmRJ1vEcKZ1Y/Pc3iLarKFiYyo0EbAlQNigbtm0laDrKho6QsqEzomzYMSpI2bDLEVORgE6AskHZ0FuJkoKyoSOkbOiMKBt2jCgbdpyYylsEKBuUDdctkrKhI6Rs6IwoG3aMKBt2nJjKWwQoG5QN1y2SsqEjpGzojCgbdowoG3acmMpbBCgblA3XLZKyoSOkbOiMKBt2jCgbdpyYylsEKBuUDdctkrKhI6Rs6IwoG3aMKBt2nJjKWwQoG5QN1y2SsqEjpGzojCgbdowoG3acmMpbBCgblA3XLZKyoSOkbOiMKBt2jCgbdpyYylsEKBuUDdctkrKhI6Rs6IwoG3aMKBt2nJjKWwQoG5QN1y2SsqEjpGzojCgbdowoG3acmMpbBCgblA3XLZKyoSOkbOiMKBt2jApaNk5lHJTsreslJ+uoFC9dRhLqNZHipcvaZTZCqfy/sBqh00T9sPgiKz5Uh4+zxfpG2aBsuG7DlA0dIWVDZ0TZsGNUULKRves3SXv1ccn88uMzMla2e3+p9Md/SInkSiEz7f/VV3zltXLlytKrVy9p1KiRXYEDpIqEbBw/ftx86n3JkiWSnZ0tFStWlGuuuUaaNWtmvk57tpubvFI2zpZ6DO7HD7HplUbZ0BlRNnRGlA07RgUhGzmZh2XH8Mske/vmoJkq2fR8qfX2fCvZwKDdokULycnJkW+//VYWL14st99+u+AT8GezuRnAA50Pn6mfPn26oC/r16+flC5dWtasWSOzZs2SAQMGmE/On+3mJq+UjbOlHoP7UTb0SqNs6IwoGzojyoYdo4KQjQNjnpKDY59VM5Ry37+l/PUjg6ZzIhuObCDhtm3bBAPwTTfdJLVq1TLTBNOmTZMdO3aYQb5v377SvHlzQaRhzpw5JtIAScHvIAKlSpUy+1etWlW6detm9sO/L7/8cjn//PNl48aNMnPmTEHfjSgKZCElJUXGjh0rFSpUkHXr1kmHDh3Mvs6GPL333nsydOhQqVKlivl1bm6uvPvuu1KyZEmTJ998Ig+XXXaZOc6JEyfMsc855xxZvXq1pKamSp06deTaa6+ViRMnSnp6ujke/o7pEOTVNx+XXnppXjmRrmnTpuZ8SUlJQtlQm2DhSUDZ0OuSsqEzomzojCgbdowKQjZ23NJNjq/5Rc1Q0iXdpPrzU61lAxGEBQsWyJYtW2TIkCFmumL06NHSsmVL6dq1q6xatUrmzZsnw4cPl0WLFslvv/1m0mHDgN6kSRMjCY5stGnTRsaNGyddunQxorFnzx7z7+7du0vr1q1NFGXFihVGbKZMmWIEAgN5cnKyJCYm5uV75cqVJi3O6/t7J8Hhw4dNPhGdQT5xHhwPgoM8IW849sCBA42cBMor8n3s2LG8tMhH+fLl5ZNPPjEiM3jwYImPj5f333/f/Pf666+XL7/8kms21FZYSBJQNvSKpGzojCgbOiPKhh2jgpCNrd0bChaGalt83UZS590fVdlw7u6RsGzZsnLzzTdL3bp1TSQAd+8jRowwd/LOYIy7/YYNG5q1Es7g/9lnn5lohc7Ez7kAACAASURBVBMdKFeunOzcudOkgwAgLQZnCArkokSJEoLr7u233zZRBuzfvn17IyH+G/Kwfv36oLLhn0/s/80338jmzZulf//+Mn78eEGeISPYfCMSvlEYp3xOPjIyMuStt96S3r17S4MGDcy+u3btMhEVSNayZcsoG1ojLCx/p2zoNUnZ0BlRNnRGlA07RgUhG1uuqCc5RzLUDMXXqi91pi1WZcOZRsHd/6ZNm2TGjBlGODDlgKkG/61Hjx5ywQUXyIcffmimPU6ePGmStGrVKk82tm/fbqZdMO3gyAYGeUiF7wYJwVTKwoULTxMC3zRaZCPQ353fOfKTH9lw0joyhOkhTL1g8/0dBIhPo6jNsHAkoGzo9UjZ0BlRNnRGlA07RgUhG9sHXiIntq5XM5TY+hKp+dpsa9lAQt/oRfHixeWrr76SW2655bTpC0y3ICKABaRXXXWVmZrwjxZgPUa7du3knXfeMWkQ4UBkA2s4MCXh+wSJ7zmd6INvpjGtM3XqVBPZCLRmA1MlvhEY7IvIBkQIIjNhwoR8RTYc2QgW2XDWtGBaibKhNsPCkYCyodcjZUNnRNnQGVE27BgVhGzsf+YByZg5Xs1QhaEPSMWRj1rLBhZ6/vrrrzJ79mwT2cDUCdY3YL1Fx44dzdMgX3zxhZEIpKldu7ZZF4FpGCzgxFoLJ5LgLBBFhAHRjGHDhklmZqZMmjRJevbsaaY0EDlBRAPHxv6+0QffTDtPo2CxZ58+fcwiVDyN8vHHH5t1GFjQ6btmA8eFYGCRKBauogyhIhuYOkJ0B4tefdMi0oPojbNmIyEhQT744AOzlgXl5JoNtQkWngSUDb0uKRs6I8gGOkzMU3MLTgDz1ehw8fQAt8AEsCYBgy4WF0ZqO7FxtWy/uWPIwxdPKiO1pyyUuCo1VdnwXbOBfGOaBIKB6IPvUx6IYHTu3Fk6deoku3fvNmsX0AdDLKpXr26e/MB6DIiDIxsQBUzLYKrlhhtuMOsonKdREBm5+uqrzVQLFo4Gkw0UwPc9GziW//tAtKdRgskGohN42qZGjRpGIDBt5JvW96kb5INPo0SqVXv8uJQNvYIoGzojyobOiJENO0YFIRvISeZXsyX1xYfl5P7dZ2QsvnZ9qfzgs1KqbWe7TDNVkSfAN4gqTYCyoV8jlA2dEWVDZ0TZsGNUULLh5Cbz27lyYss6yT2aaV5TntCgmSS1v9wus0xFAv8lQNmgbLi+GCgbOkLKhs6IsmHHqKBlwy5XTEUCoQlQNigbrq8R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KPSygc/3fvjhh7JixQpDHp8u7tatm5QoUcKqJvghNh0TZUNnRNnQGVE27BhRNuw4MZW3CBR62Vi9erV89dVXMmzYMDly5Ii8++670rdvX6lVq5ZVTVA2dEyUDZ0RZUNnRNmwY0TZsOPEVN4iUOhlY8OGDbJgwQK5+eabJSsrS6ZPny69e/eWqlWrWtUEZUPHRNnQGVE2dEaUDTtGlA07TkzlLQKFXjZycnJk1qxZ8sMPP0jx4sWlZ8+e0rFjR+taoGzoqCgbOiPKhs6IsmHHiLJhx4mpvEWg0MvG2rVr5ZtvvpHBgwdLZmamTJs2Tfr06SPVq1c/oyYwIPhv+N0TTzwhL774ordqzkO5wbqY7du3S8OGDT2UK29lBW0PP1WqVPFWxjyWm7S0NImPj5dy5cp5LGfeyc6+ffukdOnS5sd/S0pKMvy4kYDXCBR62Zg/f75hjkWh2CZPniwtW7aUFi1anFEXy5Ytk1OnTkW9jlJSUqKeh/xk4OTJk5Keni6xlu/8lNFt2hMnTgh+ypQp4/ZQhXp/RMkQgUxMTIypcqampnoiv82bN485dp4Ax0xEnEChlw1Mn2CRqBPZgGz06NFDGjVqZAWX0yg6Jk6j6Iw4jaIzQopdu3ZJQkICxTUELk6j2LUlpvIWgUIvGwjxz5kzR5YsWSJxcXHSuXNn8/grH30NX0OkbOgsKRs6I8qGHSPKhh0npvIWgUIvG25xM7KhE6Rs6IwoGzojyoYdI8qGHSem8hYByoZSH5QNvcFSNnRGlA2dEWXDjhFlw44TU3mLAGWDsuG6RUI2MNfOp1GCo6Rs2DUzrtnQOVE2dEZM4T0ClA3KhutWSdnQEVI2dEaM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Pymmx8vTxdNu7MkpOncqVGSknp0jpZypQqYVeQCKaibEQQLg8dMQKUDcqG68ZF2dARUjZ0Rl6RjaPHTsn/e3mjLN945LRMlysdJ0+PrC9tm5S1K0yEUlE2IgSWh40oAcoGZcN1A6Ns6AgpGzojr8jGi+/vkMnz9wbMcJM6STLpz03tChOhVJSNCIHlYSNKIKyykZubKxh4kpKSJC0tTY4cOSJ169aVYsWKRbQQkTz4/v37pUePHrJkyZJIniamj03Z0KuPsqEz8opsXP/Eatmy+1jQDM/+dwupVjHBrkARSEXZiABUHjLiBMImGxCNsWPHyu7du6VPnz7y0ksvSalSpaRp06YyYsQIKVEi+nOdZ0OTsqFTo2zojCgbOiOvyMYVDy6XA4dPBs3w5L80lca1k+wKFIFUlI0IQOUhI04gbLKRnp4uTz31lNx3333y+eefS6VKlaRdu3bywgsvyKhRoyQ5OTnihYnECSgbOlXKhs6IsqEz8ops9HlstWzbGzyyMeuf50nNlJJ2BYpAKspGBKDykBEnEDbZOHz4sDz99NMyfPhwmThxovTv318qVqwor776qpGNsmWju6jqbElSNnRylA2dEWVDZ+QV2XhqyjaZ/vX+gBmuVz1R3n+iuV1hIpSKshEhsDxsRAmETTYwjfLRRx/Ja6+9Ju3bt5d77rnHiEazZs2kd+/eMbtug7Khtz/Khs6IsqEz8opspB7Klrte2iCbdmWdlmksPXvujgbSqVV0o7SUDbu2xFTeIhA22fAvFuTj2LFjRjLi4uLMTyxulA291igbOiPKhs7IK7KBfOTminy8MFU2/Pc9G5g2uez8ZPO+jWhvlI1o1wDPfzYEwiYbWLMxf/58ufbaayUhIUEgGytWrJBJkybJn//8Z67ZOJvaiZF9KBt6RVE2dEZekg273EYnFWUjOtx5VncEwiYbJ0+elOnTp8u2bdtk5MiRMnPmTFm8eLE8+uijUrNmTXe5jOLejGzo8CkbOiPKhs6IsmHHiLJhx4mpvEUgbLLxe+jxf+s2sE4Di0VLlox+2NENcsqGTo+yoTOibOiMKBt2jCgbdpyYylsEXMkGBpkZM2ZIRkbGaaVavXq1nDp1Slq2bCnlypWTvn37mhd9xeIG2bj//vvNEzbcAhOgbOgtg7KhM6Js2DGibNhxYipvEXAlGydOnJBVq1bJ8ePHg5YKkY3zzjvPrOOIxY2yodcaZUNnRNnQGVE27BhRNuw4MZW3CLiSDf+iFNbXlTOyEbrRUjb0i5qyoTOibNgxomzYcWIqbxEIm2wU5teVUzYoG24vW8qGHcFdu3aZKGhKSordDkUwFWWjCFZ6IShy2GSjML+unLJB2XB7rVM27AhSNnROlA2dEVN4j0DYZKMwv66cskHZcHvpUjbsCFI2dE6UDZ0RU3iPQNhkozC/rpyyQdlwe+lSNuwIUjZ0TpQNnRFTeI9A2GTDv2jO68oTExNj9rsoKBOfRtEbLReI6owoGzojpKBs6JwoGzojpvAeAdeygTeHooOoUaOGZGZmSk5OzmmlLF68uHnXBr6REosbZUOvNcqGzoiyoTOibNgxomzYcWIqbxFwLRsQDXz/ZODAgfLyyy/L3r17Tyth1apVzSvLy5cv762SW+aGsqGDomzojCgbOiPKhh0jyoYdJ6byFgHXsuGt4gTODQbD2bNny/Lly+XGG2+UFi1aWGebsqGjomzojCgbOiPKhh0jyoYdJ6byFoGwyAbWZyxatMi80nvjxo2mhA0bNpSbbrpJLrrooqhOoWRnZ8uECRPMVE7Pnj2ldOnS+aoByoaOi7KhM6Js6IwoG3aMKBt2nJjKWwTCIhvz5s2TuXPnyj333CN16tQxJcTXX//zn/9Inz59pFOnTlEr9ZYtWwT5GzJkiJQqVSrf+aBs6MgoGzojyobOiLJhx4iyYceJqbxFwLVsYKB55plnTBSjQYMGp5Vu3bp1MnXqVHnooYcET6VEY8Nn7r/99lvJysoSvAvkwgsvlOuuu05KlChhlR3Kho6JsqEzomzojCgbdowoG3acmMpbBFzLxsGDB+XZZ5+VUaNGSYUKFU4rXai/FRSG+fPny4YNG2Tw4MFGMMaNGycdO3YMuG4DA4L/ht+9/fbb5suv3AITwIf40tLSzBNJ3AITwJNa+KlSpQoRhSCAdhQfH2+mPbkFJrBv3z4zHRxoShhf1wY/biTgNQJhkY0nn3zSrIcoU6bMaeU7cuSImV557LHHzhCRggLx3XffCe68r7jiCnNKyAe2bt26nZGFZcuWyalTpwoqa0HPE2vfhcDjz2DMASJ408EXkvHjf41EvbF5LANoR3hcPlqR0LPFkZqaera7hnW/5s2bxxy7sALgwTxLwLVsoHOYMWOGZGRkBCwkBqC+ffsKjDsaGx7N/eCDD+SGG24wdwLvvPOOWUPSrFkzq+xwGkXHxGkUnRGnUXRGSMGXeumcOI2iM2IK7xFwLRveK9LpOcKTMli3gUdfcQd+ySWXmCgM12yEr+YoGzpLyobOiLJhx4iyYceJqbxFoNDLhlvcjGzoBCkbOiPKhs6IsmHHiLJhx4mpvEWAsqHUB2VDb7CUDZ0RZUNnRNmwY0TZsOPEVN4i4Eo20IG+9dZbMmLECPMOCzz10ahRI0lISPBWKV3khrKhw6Ns6IwoGzojyoYdI8qGHSem8hYBV7KBQeYf//iHdO7cWc4991x59dVX5a677jrtOyj8EJu3KjwSuaFs6FQpGzojyoYdI8qGHSem8hYBV7LhdA54D8X69evNuxYqVap02uJLfojNWxUeidxQNnSqlA2dEWXDjhFlw44TU3mLgGvZcIqDAQevBb/yyiuj9phrJNByGkWnStnQGVE2dEaUDTtGlA07TkzlLQJhkw0UC4+WIsLh+yZOvCSrTZs2MSsglA29wVI2dEaUDZ0RZcOOEWXDjhNTeYtA2GQDUjFmzBjZvHmz+Qhb27ZtBd9GadKkidxxxx0x+1Y7yobeYCkbOiPKhs6IsmHHiLJhx4mpvEUgbLKB76A8/fTTcuutt8rYsWPNt1Lw4TO8sfOBBx5gZMNb9R7W3FA2dJyUDZ0RZcOOEWXDjhNTeYtA2GQDYoEPsuFT7uPHj5ehQ4ea14O/+OKL8sgjj0hycrK3Sm6ZG0Y2dFCUDZ0RZUNnRNmwY0TZsOPEVN4iEDbZQLFmzZoleD14XFycTJgwQXJycuSqq64y4lGsWDFvldwyN5QNHRRlQ2dE2dAZUTbsGFE27DgxlbcIhFU2fIuGAQjrOPCVy1gVDZSHsqE3WMqGzoiyoTOibNgxomzYcWIqbxEIq2ykp6fL5MmTzQLRRx99VLZu3Wo+O16vXj1vlTofuaFs6LAoGzojyobOiLJhx4iyYceJqbxFIGyyceLECXn++eelcePGsmjRInn44Ydl3759MnXqVHnooYf4NIq36j2suaFs6DgpGzojyoYdI8qGHSem8haBsMkGnkbBAlE8jYJHYPE0Cjb8Dv9foUIFb5XcMjeMbOigKBs6I8qGzoiyYceIsmHHiam8RSBssoHIBp48+cMf/iBz5841j7t+/fXXsnLlSvM0Sqx+nI2yoTdYyobOiLKhM9q655hs3LpHypVOkHYtaug7FNEUlI0iWvExXuywyYZzV/Lcc8/J6tWrzfdR6tevb0SjZs2aMYuJsqFXHWVDZ0TZCM5o8drD8vy07bJxZ1Zeokrl4uWu62rKte0r6XCLWArKRhGr8EJS3LDKhsMkOzvbPImSmJgY85goG3oVUjZ0RpSNwIxOZOfI1Y+ukgMZ2QETTPpzU2lSJ0kHXIRSUDaKUGUXoqJGRDYcPs46Dq7ZKEQtJkBRKBt6/VI2AjOa//NBeXj05qAAb+lZXe7oxSkVX0CUDf16YwrvEaBsKHXCyIbeaCkbOiPKRmBGkz7fKy9N3xEUYM+LKsqTw2P30Xm9ZeQ/BWUj/8y4R/QJUDYoG65bIWVDR0jZCMxo6pf75Nn3tgcF2OsPKfLXm+vqgItQCspGEarsQlRU17KBp1BWrVolx48fPwPLkSNHzJMpjz32GB99LUSNxr8olA29cikbgRktXX9YRj6/PijAh26sLf27VNEBF6EUlI0iVNmFqKiuZQMDzYwZMyQjIyMgFrxBtG/fvvzqayFqNJSN/FcmZSM4s/tf2yTfLE8/I0G96oky5S/NJD4uNr+rlP9WYrcHZcOOE1N5i4Br2fBWccKfG67Z0JkysqEzomyEZjRmzm75ftUh2X/wmJQuVUIuaposQ7tXk4rl4nW4RSwFZaOIVXghKS5lQ6lIyobe0ikbOiPKhs4IKXbt2mVeAJiSkmK3QxFMRdkogpVeCIpM2aBsuG7GlA0dIWVDZ0TZsGNE2bDjxFTeIuBKNnzfo1GyZEmZN2+eXHnllTG7PiNQ1TCyoTdYyobOiLKhM6Js2DGibNhxYipvEXAlG3gS5ZlnnjGfkW/atKlMnz5d+vXrJ2XKlMkrJSTkvPPO47dRvFXvYc0NZUPHSdnQGVE27BhRNuw4MZW3CLiSDRQFA80XX3wh69evl8WLF0vbtm0FguFsfBrFWxUeidxQNnSqlA2dEWXDjhFlw44TU3mLgGvZcIqDKMeGDRukUaNGMRvF4DTK2TVOyobOjbKhM6Js2DGibNhxYipvEQibbKBYEI4FCxbIJ598Yl7y1atXL+nWrVtMywfXbOgNlrKhM6Js6IwoG3aMKBt2nJjKWwTCJhv4yutbb70lqampMmzYMClevLhMmjRJypYtKyNGjDCfnI/FjbKh1xplQ2dE2dAZUTbsGFE27DgxlbcIhE020tPT5amnnpL77rtPqlatakq5d+9eefHFF+Xhhx+W5ORkb5XcMjeUDR0UZUNnRNnQGVE27BhRNuw4MZW3CIRNNg4fPiz/+te/5I477pA6deqYUm7btk1ef/11efTRR02EIxY3yoZea5QNnRFlQ2dE2bBjRNmw48RU3iIQNtlAsWbPnm2mTi6++GJTyh9//FEGDx4sV199tbdKnY/cUDZ0WJQNnRFlQ2dE2bBjRNmw48RU3iIQVtlA0fbs2WMeg8UajQYNGki1atW8VeJ85oayoQOjbOiMKBs6I8qGHSPKhh0npvIWgbDLhreK5z43lA2dIWVDZ0TZ0BlRNuwYUTbsODGVtwhQNpT6oGzoDZayoTOibOiMKBt2jCgbdpyYylsEwiYbXn+pFx7NxXqSuLg4GTRokHUtUDZ0VJSN0Ix+/DVDFq5MldSDWVKjarJccG5ZuaR5OR1shFJkHjslcxcdkC27j0lubq7UrpIoV1xYQVLKR/9z7vzqq17plA2dEVN4j0DYZANPozz77LNy11135T366qXiLl26VObOnSv16tWjbIS5YigbwYE+/e42ef+r/Wck6Nuxsjwy6Pentgpy27QrS/74fxtl78ETp502KbGEvHhXAyNC0dwoGzp9yobOiCm8RyBssoEBB4++4s2h55xzTl5JvfBtlLS0NPnwww/l3HPPle3bt1M2wtwOKRuBgS7dcERGPrcuKO3X7ztX2jYp2MH94dGbZf7PBwPmqXXDMjJmVOMwt478HY6yofOibOiMmMJ7BMImG5hGWbVqlZEN3y3aX33F9MmMGTOkZcuWkp2dLStWrAgqG5hX99/wu7ffflvuv/9+79WeR3KEOofQ1ahRwyM58kY2Jn9xUMZ+mhY0M0OvqCg3datYoJm99rHNknksJ+g5P/57fUkqWbxA8+R7MrSj+Ph48yVpboEJ7Nu3T0qXLm1+/LekpCTDjxsJeI1A2GQDBcP87+7du83jr/isPAZ6PAKbkJAQtXJj+gRvMu3evbuRoVCysWzZMpPnaG8pKSnRzkK+zn/y5Enz9V8OEKdjm/BFpsz6MSsoy6vblZJh3c4cMPIFPx+JT+WI9H8qNeQeo++uKJXKRU820I7wqYPExMR8lCz6SfGZBi9szZs3jzl2XuDGPESeQNhkA6Ixc+ZM+fLLLwWDzz//+U/BQL9x40a59dZbo/JtlGPHjsnYsWNl69atp5HENM/w4cOtLkouENUbIadRAjN6Z94eefmDnUEB3tmrhgzvWV0HHMYU3R5YLulHTgY94ncvny+JCdGTDU6j6JXNaRSdEVN4j0DYZMP5NsrQoUNlwoQJMmrUKMnJyZEXXnjB/L8Xvo2ycuXKkJGNQNVD2dAbLWUjMKPVWzNlyL/XBgU49qHG0rJBGR1wGFM8Pm6rzPkx8NTOxc3KySv3NArj2fJ/KMqGzoyyoTNiCu8RCJtsOE+jDBw4ME82EFrEl2D/+te/euLbKJSNyDRAykZwrq/P2iVvz919RoJhParJXb1rRqZCQhwVT6Hc98pGWb/j9OmdGpUS5Nk7Gkjj2kkFniffE1I2dPyUDZ0RU3iPQNhkA0XDt1E+//xzycjIkAsvvFC+/fZbfhvFe3Ue9hxRNkIjXbf9qCxcsV/2HzwqtatXkvMblZEmdaI7qH+x9KBs2YP3bIjUrlJSurWpICVKFAt728jvASkbOjHKhs6IKbxHIKyygeJhcegvv/wiWC9x0UUXSfXq1aVYseh3YmeLntMoOjnKhs6IbxDVGSEFZUPnRNnQGTGF9wiEVTbw+Cu+9IrpCmwtWrQwX4CN5tMobpFTNnSClA2dEWVDZ0TZsGNE2bDjxFTeIhA22cAjoy+++KJ5BLJr166mlAsWLDBrNf74xz9G5WmUcKCmbOgUKRs6I8qGzoiyYceIsmHHiam8RSBssnHw4EF5+umnzZMnlSpVMqXEC3rwCvM//elPUqFCBW+V3DI3lA0dFGVDZ0TZ0BlRNuwYUTbsODGVtwiETTYwhfLKK69Iv379pE6d37/5sG3bNpk+fbrcfffdMTuVQtnQGyxlQ2dE2dAZUTbsGFE27DgxlbcIuJYNdKL4Jgre0pmVlWV+Klb8/RXMBw4ckAYNGsiTTz7piUdfzwY9ZUOnRtnQGVE2dEaUDTtGlA07TkzlLQKuZQNvDsWjrniBV6ANrx7Ga6xj9YkUyobeYCkbOiPKhs6IsmHHiLJhx4mpvEXAtWz4FieQeFA2vFXhkcgNZUOnStnQGVE27BhRNuw4MZW3CIRNNvA0Ct4WunDhQmnTpk3elwe98Il5N8gZ2dDpUTZ0RpQNnRFlw44RZcOOE1N5i0DYZANPo2DtxoMPPihVq1b1Vild5IayocOjbOiMKBs6I8qGHSPKhh0npvIWgbDJBgac559/XoYMGZL3NIq3inp2uYFs9OjRQ5YsWXJ2BygCe1E29EqmbOiMKBt2jCgbdpyYylsEwiYbKNbPP/9s3rWRlPS/7z4gyvHoo49K+fLlvVVyy9xQNnRQlA2dEWVDZ0TZsGNE2bDjxFTeIhA22cCAg0dcW7ZsKZdffrnExcWZkhaGBaKMbIRutJQN/aKmbOiMKBt2jCgbdpyYylsEwiYb6enp8txzz8kDDzwQs28LDVQ1jGzoDZayoTOibOiMKBt2jCgbdpyYylsEwiYbeOwVT6M0atRIWrdunVdKRja8VeGRyA1lQ6dK2dAZUTZCM0p79QnJ/Hq2ZO/fLcUTk6RU6/aSPPiPktj8Aju4TEUCUSQQNtnwfZOob3m4ZiOKtVtAp6Zs6KApGzojykZwRnsevlkyv5lzRoJiJUtJ7QnfSHzt+naAmYoEokQgbLIRpfxH/LScRtERUzZ0RpQNnRFlIzCj4+tXyo6hnYMCrHDTvVLxjr/aAWYqEogSgbDJBiMbUapBD5yWsqFXAmVDZ0TZCMzoyOczZO/jI4MCTGp/hVR/7l07wExFAlEiEDbZ8H9VOb6VMm/ePMGbRQcNGmSeSonFjZENvdYoGzojyobOiLIRmNHhT6fJvifvCC4bF3eV6i9MswPMVCQQJQJhk41A+U9LS5MXXnhBRo0aJcnJyVEqorvTUjZ0fpQNnRFlQ2dE2QjM6NiKRbLz9p5BAZbvN0JS7n/KDjBTkUCUCIRNNgJ9hG3NmjUyY8YMeeKJJ2L6E/N8z0bo1knZ0K9eyobOiLIRnNGOWy+X478uDZig/njZMgAAGTRJREFU5pufSGKLdnaAmYoEokQgbLIRaM0GPsJ2yy23SKtWraJUPPenZWRDZ0jZ0BlRNnRGlI3gjLJ3bZXUFx+Ro99/lpcovk5DqTDsQSl75fV2cJmKBKJIIGyyEcUyRPTUlA0dL2VDZ0TZ0BlRNnRGOZkZsm3VcilfuapUqH+uvgNTkIBHCLiWjWBPoTjl43s2PFLTEcwGZUOHS9nQGVE27BjxDaJ2nJjKWwRcy0agtRoo4ooVK+TNN9+Url27yk033SQJCQneKrllbhjZ0EFRNnRGlA2dEWXDjhFlw44TU3mLgGvZ8C8OBp4JEybI0qVL5Z577pHmzZt7q8T5zA1lQwdG2dAZUTZ0RpQNO0aUDTtOTOUtAmGTDUQ4Fi5cKKNHj5bevXvLVVddFbPRDN8qomzoDZayoTOibOiMKBt2jCgbdpyYylsEwiIbeJ8GpkwOHDgg9957r9SqVctbpXSRG8qGDo+yoTOibOiMKBt2jCgbdpyYylsEXMsGPi3/4IMPyvbt26VKlSpSokSJ00rIBaLeqvBI5IayoVOlbOiMKBt2jCgbdpyYylsEXMtGsAWiTjH5iXlvVXgkckPZ0KlSNnRGlA07RpQNO05M5S0CrmXDW8UJf244jaIzpWzojCgbOiPKhh0jyoYdJ6byFgHKhlIflA29wVI2dEaUDZ0RZcOOEWXDjhNTeYsAZYOy4bpFUjZ0hJQNnRFlw44RZcOOE1N5iwBlg7LhukVSNnSElA2dEWXDjhFlw44TU3mLAGWDsuG6RVI2dISUDZ0RZcOOEWXDjhNTeYsAZYOy4bpFUjZ0hJQNnRFlw44RZcOOE1N5i0Chl42srCyZPn26rF692rzRtHPnztKpU6cz3gcSrFq4QFRvsJCNNWvWyAUXXKAnLoAUx7NzZOf+4+ZMNSuXlJLxxQvgrKFPQdmwq4Jdu3aZ6zQlJcVuhwimyj1xXE7u3SE5mUckvmZdKV42OYJnsz80ZcOeFVN6h0Chl4358+dLamqq9O3bVw4ePChTpkyRPn36SJ06daxqgbKhY/KSbPxr0m+yYGm6HMo8aTJeoWycDO1eTQZ1q6oXJIIpKBt2cL0iG4feHy0HJ/5HTqXuyct4mct6SdV/jLUrSARTUTYiCJeHjhiBQi8bW7duleTkZPOTnZ1tZKNLly6UjTA2Ka/IxlfL0uXB1zcFLNmYUY2ldcMyYSx1/g5F2bDj5QXZOL52uewYflnADFd+8Fkp12e4XWEilIqyESGwPGxECRR62fClt379evnxxx9lwIABEh8fbwWWkQ0dk1dkY/gz62TFpiMBM9yyQRkZ+1BjvTARSkHZsAPrBdlIfe4hOfTB20EzfM6nG6VEuQp2BYpAKspGBKDykBEnUGRkAxfoxx9/LAMHDpSKFSsGBIvpFv/t8OHD8n//93/y5z//OeKVEasnOHHihOzevVvq1q0b1SL0/ts2OXYiN2AeEhOKyczH7abOIlEIrB2ClFWqVCkShy80x8S3luLi4qRMmehFoTJuukRyDx0IyrTMc9OkxLmtosYcH75MSkqSUqVKnZGHsmXLSsmSJaOWN56YBIIRKBKygejEzJkz5ZprrpFq1aoFbQ24q/LfMEBMmjRJRo4cyVYUhMDJkycFjKtXrx5VRne8sl92pv2+VsN/q1kpTl6/u3LU8nf8+HE5duyYlC9fPmp5iIUTHzlyRPA9JQym0dpOPHW3nFryddDTJ776iRSrGr0vWyNKlpiYGFAqcCOFv3EjAa8RKPSygc/eY50GRONs7rw5jaI3Wa9Mo/xt/Fb5+Ie0gBnu36WKPHRjbb0wEUrBaRQ7sF6YRjk8e7Ls+9cfA2Y4seVFUvONuXaFiVAqTqNECCwPG1EChV428DTKZ599dhrEVq1ayaBBg6zAUjZ0TF6RDeS0/99+lc27sk7LdOfWyfLcHQ30gkQwBWXDDq4XZAM53fv4SDny+YzTMh1XvY7UnfGLXUEimIqyEUG4PHTECBR62XBLjrKhE/SSbCC3o2fvko07fheOhrVKycira+iFiHAKyoYdYK/IBnJ74O2nJXvbRsk5kiEJ9ZpIpbv/ZleICKeibEQYMA8fEQKUDQUrZUNvd16TDT3HBZ+CsmHH3EuyYZfjgk9F2Sh45jyjewKUDcqG61ZE2dARUjZ0RkhB2dA5UTZ0RkzhPQKUDcqG61ZJ2dARUjZ0RpQNO0aUDTtOTOUtApQNyobrFknZ0BFSNnRGlA07RpQNO05M5S0ClA3KhusWSdnQEVI2dEaUDTtGlA07TkzlLQKUDcqG6xZJ2dARUjZ0RpQNO0aUDTtOTOUtApQNyobrFknZ0BFSNnRGlA07RpQNO05M5S0ClA3KhusWSdnQEVI2dEaUDTtGlA07TkzlLQKUDcqG6xZJ2dARUjZ0RpQNO0aUDTtOTOUtApQNyobrFknZ0BFSNnRGlA07RpQNO05M5S0ClA3KhusWSdnQEVI2dEaUDTtGlA07TkzlLQKUDcqG6xZJ2dARUjZ0RpQNO0aUDTtOTOUtApQNyobrFknZ0BFSNnRGlA07RpQNO05M5S0ClA3KhusWSdnQEVI2dEaUDTtGlA07TkzlLQKUjRiSjV9/OyrzlxyQHaknJK44Pp+eJL3+UEkqlYuPWqua9X2qLFmbLrv3HZL6tVPkomblpGubClHLj1dP7CXZOLl7mxz+5D05sXmd5ObmSELtBlLmir6SUL9p1PBlfvWxHP3pK8nctV1KlC0n5dt1knLX3BS1/Hj5xJQNL9cO8xaMAGUjRmTjk58OyF/f3nJGbiuWi5c37j9X6ldPLPBWft+rG+XbFYfOOG+/TpXl4YF1Cjw/Xj6hV2Tj2KolsvuePpKTlXkGrmrPTJbSHboXOMbUF/4kh6aPOeO8SZd0k+rPTy3w/Hj9hJQNr9cQ8xeIAGUjRmTjur+sku37jwfMbc+LK8mTw84p0Bb+6U8H5C8B5MfJxIRHmkizc0oXaJ68fDLIxsaNG+WCCy6IajZ3jxooR7+fFzAPJZu0llpjFxRo/o6vXyE7hnYJes4qf31Nyva4oUDz5PWT/fzzz9KwYUMpX76817PK/JFAHgHKRgzIxq60E3LtoyuD5rRaxQSZ/e8WBdqsn3lvu0z7cl/Qcz40oI7071y5QPPk5ZN5RTa2dK0TMKrhsKs3b7MUL1twg1jGzPGy/5kHglZdueuGSeVRz3m5ags8b5SNAkfOE4aBAGUjBmRj084sueHJX4N3yKXj5IsXWoWhOdgf4onxW2X2D2lBd7j7upoytHs1+wMW8pSekI1Tp2TTpVVCkq47c6XEValRYLWRPuUVSXvl8aDnK3NFP6n6xJsFlp9YOBFlIxZqiXn0J0DZiAHZSMvIlitHrQia03rVE+X9J5oXaOt++YOd8s68PUHP+diQunJt+5QCzZOXT+YJ2RCRrVc3lVMHgkek6n+9S4rFlywwlIc/mSr7/n5n0PMlD7hTKv2/vxdYfmLhRJSNWKgl5pGykc82sH//funRo4csWbIkn3uGN/ltz6+Xn9cfDnjQId2ryf+7rmZ4T6gcbfHaw3LHi+uDpsK0DqZ3uP1OwCuygSkLTF0E2kp37CnVnppYoFV2MnWP/HZtcFGu/tJ0SWoXfE1HgWbWIyejbHikIpiNfBFgZEPB5RXZWL8jSx59a7Ns3XPstBxf2qK8vHBXQylWLF/1HpbEb3y0S8bM2X3GsR4dVEf6dOR6DV8wXpGNnMwM2fOnmyRr6Xen1VvJxi2l6j/GSXzNgl1ojExkfDRR9j9zv0hOzml5qjDkPql421/C0lYL00EoG4WpNotOWSgbMSIbTjYXrs6Q3anHpUSJYuZx15YNykS1te7Yf1yWrDkgm7bukpbN6ssFjctKxbJxUc2TF0/uFdlw2GQtWyjZv20Uyc2R+Jr1pFTbTlHFdio9TbKWfisHtm6W+LLlJeWSLhJfq35U8+TVk1M2vFozzFcoApSNGJMNLzZnvkFUrxWvyYae4+ik2LVrlyQkJEhKCtf7BKsBykZ02ibP6o4AZYOy4a4FiQhlQ0dI2dAZIQVlQ+dE2dAZMYX3CFA2KBuuWyVlQ0dI2dAZUTbsGFE27DgxlbcIUDYoG65bJGVDR0jZ0BlRNuwYUTbsODGVtwhQNigbrlskZUNHSNnQGVE27BhRNuw4MZW3CFA2KBuuWyRlQ0dI2dAZUTbsGFE27DgxlbcIUDYoG65bJGVDR0jZ0BlRNuwYUTbsODGVtwhQNigbrlskZUNHSNnQGVE27BhRNuw4MZW3CFA2KBuuWyRlQ0dI2dAZUTbsGFE27DgxlbcIUDYoG65bJGVDR0jZ0BlRNuwYUTbsODGVtwhQNigbrlskZUNHSNnQGVE27BhRNuw4MZW3CFA2KBuuWyRlQ0dI2dAZUTbsGFE27DgxlbcIUDYoG65bJGVDR0jZ0BlRNuwYUTbsODGVtwgUetk4deqUzJ07V3744QeJi4uTyy+/XDp06CDFLL/JvmfXHul/XV/5ZtH3nqm5nKNHpFiJOClWMtETeTqamSlrf/lZ2nTo6In8IBM5WZmmjoslJnkiT5CNTSuXe4qRJ8D4ZYLfRtFrhbKhM2IK7xEo9LKxdu1a+fLLL2XIkCFy5MgRmTp1qlx//fVSrVq1kLWx9P05kjHxBamdusykO1YiSXY26Crt/v2sJFevHJWaPPDGP+Tw3HflZOoec/6E+k2k/PUjpVyvIVHJz7GVP8nBsc/I0Z++Np8qh/yU7tBdKt35uMRVrxOVPB185wXJ+GiinNy9zZw/vnZ9KXfdMEm+8c6o5OfE5jVy4M1/SuYP80VOZkuxuDhJuribVBz5qCQ0bB6VPHn5pJQNvXYoGzojpvAegUIvG/PnzzfUu3XrZv47efJkadmypbRo0SJobWz6cZnI/V0D/n1b5TbSZdbnBV6TqS89KoemvRnwvFUee13Kdu9foHmC8GwfcInkZGaccV4MorUnfFOg+cHJDo59Vg6MeSrgeVPu/ZeU739bgeYpN/uEbLvxojzx8T15XJWaUue9RVIssVSB5snrJ6Ns6DVE2dAZMYX3CFA2AtTJ5/c+KPV/Ghe0trIe+0DO696pwGoz92S2bOlSS3JPnQx4zlJt/iA1XvmowPKDE6VPeUXSXnk86DmrPT1JSl/ao0DztPWaZnIqbW/AcybUayy1Jy8s0PwgCrXvH3cHPWflR/4j5a4ZXKB58vrJKBt6DVE2dEZM4T0ClA2fOvnwww/NvxLGjZYmqT8Fra2Fl9whZTpcUGC1WTJttzQe+9eg5ztZqoz8evdLBZYfnKjWp+Ol4srvgp5zd+frZX/bKwssT3FZh6XZK/eFPN/KB0ZLbvHiBZanat98IFUWzQ16vv3trpTdna4vsPzEwonS09PN2qoyZcrEQnajksfffvtNqlSpIqVKnRkVa9u2rdSqVSsq+eJJSSAUAcqGD53Ro0fn/StXcvP+/2R2tsTFx+f9u5gUi0Kr+l9+Ap88unnKzc31W3Qb3fyQURSaaBhOiXaEzXYBdxhOGXOHOPNa+18RunfvLnXqRGe9VMyBZIYLlEChl42zXSBaoLXAk5EACZAACZBAISZQ6GXD7aOvhbjuWTQSIAESIAESKBAChV42CoQiT0ICJEACJEACJBCUAGWDjYMESIAESIAESCCiBCgbEcXLg5MACZAACZAACVA2QrSBHTt2yLvvviupqalmhfegQYMkOTm5yLearKwsWb58uXzzzTfSs2dPOe+88wwTPLaIl6Zt27ZNUlJSZMCAAUX2MTyn7ezfv18qV64svXv3lkaNGpGRz9Xjz8hpL2xHZ3YxaEdvvvmm9OrVy7yQkGvRinw3HHMAKBtBqiw7O1smTpxo3jbapk0b+fzzz83rzvv27RtzlRzODB87dsy88r1SpUqyc+dOad++fd7bWGfMmGHej4DvzyxdulRWrFghN910k8T7PDYczrx49Vhg9M477wjeedC6dWvDAi9iwivz58yZQ0Yi4n99gRF+hg4dKh9//DEZ+TRuiAWurVWrVplPLUA2+JSdV69+5isYAcpGEDL4cBbu0hHNKF++vLlbx6vPBw4cKImJ3vgAWrSbte+r3zHATpkyxbwWHlEgf37RzmtBnh8D6datW+Wcc84xooW3Ys6bN0/69OljBg0yEsnJyRFEyJwXUy1ZskQ2bNgg1113nbz33ntk5NNgIWFbtmyRzMxMOf/8841snM1nGAryGuC5SMCfAGWDsnHWVwVlQ0eHQRVfHcb024UXXkgh80O2cuVKE0FEpGz48OFStmxZMvJhlJaWJrNmzTIRjY8++ijvu06UDf3aYwpvEaBsUDbOukVSNkKjw5seFyxYIAcOHDDTb4h4MPpzJjMIGSIba9asMZymTZvGyIaIWZeBTyhgKq5hw4anfUSSsnHW3RZ3jBIBygZl46ybHmUjODqIxi+//CLr1683UwMlS5YUTjX9j5fvNErx4sXzpt369esns2fPpmyImKnbMWPGmHbju11xxRV5/8zP16zP+kLnjiQQBgKUjSAQuUBUb12+soHUXCD6P2bLli2TxYsXy+DBg0/7YBYZ/c4I6zWwiBYLjPE0k++CYkwXcKHxmdef7/XGBaJ6/8QU3iJA2QhRH3z0NXRj9ZcNPrL4Oy/ciY4dO9YsEvXd8GRO7dq1+Xjwf6FgQejMmTMFj3VWrVrVLMauVq0aHw8Octn5Xm989NVbAylzoxOgbOiMmIIESIAESIAESMAFAcqGC3jclQRIgARIgARIQCdA2dAZMQUJkAAJkAAJkIALApQNF/C4KwmQAAmQAAmQgE6AsqEzYgoSIAESIAESIAEXBCgbLuBxVxIgARIgARIgAZ0AZUNnxBQkQAIkQAIkQAIuCFA2XMDjriRAAiRAAiRAAjoByobOiClIgARIgARIgARcEKBsuIDHXUmABEiABEiABHQClA2dEVOQAAmQAAmQAAm4IEDZcAGPu5IACZAACZAACegEKBs6I6YgARIgARIgARJwQYCy4QIedyUBEiABEiABEtAJUDZ0RkxBAiRAAiRAAiTgggBlwwU87koCJEACJEACJKAToGzojJiCBEiABEiABEjABQHKhgt43JUESIAESIAESEAnQNnQGTEFCagETp48adLExcWpaZmABEiABIoaAcpGUatxljdfBDZt2iSjRo2SESNGSI8ePfL2PXbsmDz55JNSpUoVuffee+XVV1+VZs2aSZcuXfJ1fCYmARIggaJAgLJRFGqZZTxrApCNRx55RJo3b27+m5CQYI61bt06eeihh4xcQDbOdoO0PP/883LjjTdKgwYNzvYw3I8ESIAEPE2AsuHp6mHmok0AsjFu3DgpVqyYDB48WBo3biy5ubny1ltvSWpqqiQlJRnZeOmll+QPf/iDNGzYUP75z39KjRo1ZP78+ZKSkiKPP/64VKxYUZ599lkTJalQoYIsXrxYvvjiC1m7dq1s27ZNypcvb/6enJxs/vvzzz8b+fjTn/4k9erVk6VLl8q///1vycjIkCuvvFJuv/12c25uJEACJBALBCgbsVBLzGPUCEA23nvvPWnbtq1s3brVTKfs379fXnvtNWnfvr38+uuvZ8gGBKFfv37SrVs3mTlzpqSlpZl/+8vG999/b6TBiWycc8458vrrr8tFF10kF154oSxatEi+/vprc06kue2226RatWry5ptvSqdOnaRly5ZR48ITkwAJkEB+CFA28kOLaYscAcjGyy+/bIRiwoQJcvfddxvB2Llzp9SvX18gDP6RDUQy7rnnHhOZQAQDaYYMGaLKBqIf999/v4l0OBsiKf/6179k2rRpsmDBAuncubNcc801UrNmTRNt4UYCJEACsUCAshELtcQ8Ro0AZOM///mP/O1vf5MPPvhAEH1YsmSJ9O7d20xphFs2nn76aTPVUqlSpdPKjKmb9PR0WbZsmYm03HnnndKqVauoceGJSYAESCA/BCgb+aHFtEWOgK9s7Nu3T/7+979L06ZNjRAsX77cWjYwBfLMM89I37595dxzz5WJEyfK4cOHzTQKplcGDBggdevWleeee04aNWpkZObQoUOyd+9es8YD60aGDx9u1oBgX0Q2rrjiiiJXHywwCZBAbBKgbMRmvTHXBUTAVzZKly5tFml27dpVOnTokDdFYjONgjQ//fST2f/UqVPSokULqVy5spluGT9+vMyZM0cQ1fBdIIq/P/jgg3L++efLvHnzzFqNo0ePcoFoAdU9T0MCJBA+ApSN8LHkkUiABEiABEiABAIQoGywWZAACZAACZAACUSUAGUjonh5cBIgARIgARIgAcoG2wAJkAAJkAAJkEBECVA2IoqXBycBEiABEiABEqBssA2QAAmQAAmQAAlElABlI6J4eXASIAESIAESIAHKBtsACZAACZAACZBARAlQNiKKlwcnARIgARIgARKgbLANkAAJkAAJkAAJRJQAZSOieHlwEiABEiABEiABygbbAAmQAAmQAAmQQEQJUDYiipcHJwESIAESIAESoGywDZAACZAACZAACUSUAGUjonh5cBIgARIgARIgAcoG2wAJkAAJkAAJkEBECVA2IoqXBycBEiABEiABEqBssA2QAAmQAAmQAAlElMD/Bw6TOdp7jE/z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png;base64,iVBORw0KGgoAAAANSUhEUgAAAhsAAAFNCAYAAACpGK3KAAAgAElEQVR4Xu2dB3gVxfr/XyAJIbQAoTdp0qSIgspFiqACFhAQpShFwfq/VrzqvVe93mbX+7MjAtIUBAUFFAW7KIJIlV6klwRCIAQIJP/nO97NPRzOOe+EPSdnT/Ld58mjJLO7M5+ZnfnsO7O7xXJzc3OFGwmQAAmQAAmQAAlEiEAxykaEyPKwJEACJEACJEAChgBlgw2BBEiABEiABEggogQoGxHFy4OTAAmQAAmQAAlQNtgGSIAESIAESIAEIkqAshFRvDw4CZAACZAACZAAZYNtgARIgARIgARIIKIEKBsRxcuDkwAJkAAJkAAJUDbYBkiABEiABEiABCJKgLIRUbw8OAmQAAmQAAmQAGWDbYAESIAESIAESCCiBCgbEcXLg5MACZAACZAACVA22AZIgARIgARIgAQiSoCyEVG8PDgJkAAJkAAJkABlg22ABEiABEiABEggogQoGxHFy4OTAAmQAAmQAAlQNtgGSIAESIAESIAEIkogKrKxbds2mT59utxyyy1Svnz5iBYQBz916pTMnTtXfvjhB6lVq5YMHz5c4uPjz/hdYmJixPMS6gQ7duyQd999V/bv3y833XSTtGjRIqr5KYwnnz9/vuzdu1cGDRpUGItnyrR69WqZMWOGnDx5Um699VapU6eOdVkPHTokb7/9tvTr1y9f+1mfIMoJI9n3HD9+XLZu3SrnnHOOlCxZMuwlDdU/oN5effVVueaaa8LSbwTqM0P1j8eOHZOxY8fKpZdeas5/4MABSU9Pl3r16kmxYsVCsigK12TYG0MMHjDssrFy5UqZOHFiUBQYRCEY4ZINp5HjIvffnAF77dq18v7778vAgQNNBxoXFyfr1q0743faRRGqfidPnmz+fLaDWHZ2towfP17KlCkj1113nZGhEiVK5J3SKSd+N2TIEPG98HGxrl+/3kiUjTChU4R8LVmyxAxIlStXluuvv17q1q2bd76DBw/KRx99ZDih40GaXr16SaNGjfLS5Obmyi+//CKffPKJoLPDudu2bStXXHFFXmeLfb/++mv56quvBGWoWLGiOU7Tpk0L5HLxr5dod2y4Pj7++GO56667IiLaR44ckTfeeENatmwpXbp0MW2oePHi1qzDIRturwXrzFok9M9LJGVj586d5hru37//adeJRTbVJFr/EG7ZCNRnhuof/WUD1/zPP/8st912m5QuXZqyodZw4U8QdtnwRYYLe9KkSTJ48ODT7pLCecE7jfzcc8+Vbt26BawxdPDffvvtaYNxoN+5qW63Haz/xeqfF+fvv/32m1x55ZVy2WWX5SXJj2xg8MddL6InN954o5QrV04+//xz+fXXX2XkyJHm37gjeeutt6RatWpy7bXXGnGAmEAYIHCOlHz33Xdm3549e0qTJk2McEAiISYQOwx0SIOI0s0332x+v3TpUrMPxKhq1apukFvtW9Rkw60suN0fleL2WrCqWMtEBSkbllk6q2Ra/xBu2chv/6jlL1Sho30DcFYVwp3yTSBqsoFIw0UXXSRffPGFHD16VJo3b25Ct6VKlTKFwICHgWvjxo2SkJBgRKJDhw5n3KVpsoGG/Nlnn+WBwV03Nv/f4fihzuncxc+ePVtw94iBs3fv3lKlShUTvsS+2JKTkwPetebk5MiPP/4oyE9mZqbUqFHDlLdmzZpmkNaO4ZQTaZ3wePXq1c05/WXDN3IBuUA0B4M/8paRkSGvv/66XH311YY5ttTUVBk3bpzccMMNJi2iHhs2bDAheOeuBMdBxAp1MWDAADl8+LCMHj1aOnbsKO3atcvju2vXLhOGR6SkYcOGJnqEsnbq1Mmk0TrFUJycsiKcjAgJeCJKdfnll5u24XvnFYzp4sWLRdt/zZo1MmvWLBMKRj3jTtU36uMUFtKM8tWvX19wXHCB9DpRI3/2GPiWL1+ex8qJvNm2deyIawWREec4rVu3NqFzXDfIz5gxY0wECRvC+f7RLifPjRs3lp9++klOnDghOAaiaZBKRzYuvPBCWbRokWkbaBOI2KH9YEtLS5MPP/ww79q85JJLTDQL10WgdgyBhcwi32AaKLqFqZ+ZM2ea8yPyiegX2ueqVavMfrhDrlSpkomyoR0iAohrFqH7QHlFWwiUFxzfTd+TlZVlZB3lwYYIXd++fSUpKcnw9725CpXWv6d22z8Euq5CtWNMJaJ/3b59u7kpQB326NHD/H+gPtP/Rg79oXOzgf4IUye7d+821yL+379PwjX33nvvmZsctFXcLDn9ua9soH6RL7QTRHDBNVjbcBOJzvdIyR1cE4iabKBTREi+T58+poOZMGGCaXz4wUWKwQ+DFRolGvGUKVPMHT06Rt9Nkw2ktYlsaOfEMTAAYUDBPCQ6YoQKR4wYYTpB7W4OHfuCBQvM/lg3AsnCAIVoAgY07c7A+XuDBg1kz549grAqLkZMt/hf2Oi0wQwRJUxtoHPEoIIBw3dqxnfQnDp1qgwbNsx09AgFQ2QgJL4bzgvJwOAKGfnggw9M/lNSUvKSOeFeDM6O2Dl/REcCbpAEDILO4OV7Do0Tygp2yBsGmWXLlhlxhBghEuO/BYpshNof03HoFJ1pJeQVP1hfVKFChdMO7wzuqBN01Pj7nDlzQrL3n0bR2p3vCcEPgxkGJogqNvwbHTLqGnWrRSaQZ8ggBBHTLOjUcQxMuyBC5QxaaAeIfEHmMLijPWBQhShjf7Thq666ykg22st5551n9scA4M8cNwxgCilCOky9QdqRZ1zjGPggDRiozj//fPP3Tz/91LQRlA3TQjgXBjGc78033zTHgqhDKILlFXwCRTbc9D2+15bDH9cv2GDg9pWNUGn9B0qt3Wv9g79shGrHuGEAQ9RF165dTRtAHaKvveCCC0y70iIbmGaBFEBS0Y8j/5Bs9G/+soF265wP50B0Fv05mDVr1sz0X2gDuCFCH4n6x/UGKQ3VNnATwy12CERNNpzBzRmo0Cmgs0QHh4aOAQEDOTobbE5EAX8PJBv+azZ87+psZCPUOTHwoMNFXp0BGIMqphVwZ4OON5RsOB0FLm5EArBhfwgVBm7cNWidia9UtWrVykQV0Dlj0PCVDdyd4u4XLJ31GygbBsE777zTTJMEGsDKli1rOg5ERdDxh5qWcjqjYGsP/Fn4rqvBeTClEihSYMMJZcVdEqICzuD62muvmekeJ1LjW75AshFsf3R8WKALRk49gyWmlFBH/sfHwO3bjnG3p7H3l438tHWcD500+DkdLSJJEHVnPZKNbODOHp25I3vffPON6eBxvaFdom3hJgAShQ3MIQwY/LGGZ968eXlTbvi7E7VA9AHH9GUOJmCKAQ6DCwZZ/M4RYAxOGKQhI0OHDjWRQuQBa5AgExAJ37S4W8caIeQVxwmVV5wzkGy46XtwPLRhyA7K4ivgWLPhKxuh0gZaj+Wmf/CVDRwnVDvGlCfaKfpWJx++/a8mG4HqFNcuJA4RTH/ZQJ+CekK0Cv0K5GPz5s2GI24QHNnA9YV+3neqFm0+WNsIdLMSO0Nv0ctp1GTDf4Gob6fgH8ZzqgWDrP8CzHBFNkKdE50kBuD27dufEVlx8hZKNtAR+HeK2A+dKPKPMuVHNjDwIYSJyAoiCwip+y4QxbFwl4EFWui4sQWa3sFFD2FAh4koCcKbNjzzKxsOIyeyAUlDFMWZBnL+bsPJf35Xm5bR1mz47o87NNRzqMXGvl1EoLVHGnt/2chPWw8kJs6CUET90MnbyIb/tYc7TfwO0SFs/k+j+Mos2p2vrCE92s8777xj7mox5eLL3GlPWDiMH2fDcVasWGEEBtu0adNk06ZNgukdRDcwKDkDIWTGEQys98Fgh2sSU4Kh8grZtlmzkZ++B3f0GPwgpIiyIq9OxMt/GiVUWt92ZNPutf4hv+0YkU9EJiF6iJRh8+1fQ0U2nLwgGoZINDb//Pm2GURfUX9Yu4VIFrhB7J0ndpAW50PUDDydCJlz3FBto+gN2bFbYs/KxpYtW8ydDhpqqM1mcLSJbKDBBzunc45wywY6LQzAZyMbkAh08Lg7wTQOOmrnkV7cueJpEtzt4s4w0BMQ6LD9Q5bg7EyDBJpGAQfkF+fEHW5+p1GczgN3QOhwnI5Kkw1fTgUhG76daKi25y8bYKOxDyQbtm09kGxgwEVkx5lmOBvZQNtx6vJsZAPygcgf2rGtbHz55ZeCKIWzpgTtcd++fUacsYgYbQwCjPaLMiK6hGmf77//3oT+MVgFKqv/lOLZyIZWH7hTh9wjn2CHCCMe+Qy0ID5YWhvZyE//EEg2grVj9A24+cE1iGkN9LH+nMIpG06EFefF+gtMuYALInSIXqHOcGOENgwp8V8jFaptxO7QW/Ry7knZQMNDqNZZFIZqgX0jbOk/1xku2Qh1TpzbfxoFAwtCy3iiwj907N+MbKYHtDuXQOXEXQnmWnExYyGnc5fo+7w78oJ1DYh0OI9bOotd0eE7T4n45hlpUTaEqp0Fu7YLRLEADDKBKRlMEaHDxH9974DwdywO9r3T9b07ChVOjqRsYADz7XSdO2uUPdhaF98oQaA69GfvLxv5aevhmkbxj2xg7dDChQvzplFCRQuwVifc0yiYl3fWAoEz5AJz/N27d897ZwSigIjAYGCEhCCyEAnZCFUfWAjpTO/4TkFhESuuPciSM40CWQ+V1vcR9XD0D76yobVjf0lGf4B84xFpJ3IcSjbyO42C8mGKCdEq1J//FLLvNY3pc3BzIq2+01TB2kbRG7Zjs8SelA10POhsMJBjvQQ6e6x+x12Ts+bBwR0u2dDOqS0QxSJF3BE5izL9ByfYPC4k/B3zlJgCwe8Qus7PAlH/tRQ4Jjp/rIFAh4fzQozwXzwtg04Ic9S4wB3ZwADoPzfq23yxYAwDDta9IDyPue/8PPqKgcBZvApxATtEqbDmBQtEg02jIA8ap/zKhn+9QLB8X+rlPw2D0DfWRWDBJ4QIayLQ9hC291+Q5t9pg7HG3lkch04d7QB3eLZt3VkgikEBayogwahbdOBns0DUeQILwoqFgfi3NoAjD2gbWM/hpMdAhekPJ/ztzxzXBULhmLPHegG0B7zDBZE3hNWdxYZgjONgPh91gGkZ570uSINIHqaK8HvcdGh5xYDunxcMeqGmcEP1A3hiA3lA+B/9EvKAY6EOsc4AUxO+shEqrX/EVmv32s1Iftox+gbUIaIxqHf0B1jTBUmxkQ1cp/4LRBFxwhRXoAWiiGhgfRoiU7imIGVgg74cTH2vaSyY9l0zhggqGIdqG7E59Ba9XHtSNlANeLwOHSk6dHSuePIAYTb/N/P5Lj70rz48DYEO0WYaRTun76OvzqOr6PBr165tTotODAMNLhZEBLBo1HfDwIB5asgB0mDg8t1f60yCSRWOhQsXx3dC0lixjzt0sMMAj0gBwtMQGzwyGGxdgu+cLfhjNT3CxDg2wp0YTJxFgyibzUu9MACjM8F8LTrlQC8Hyw+n/MqGf72gkwwlGygTQr148ggdOHhhsSjmkv2jaoHWbIRij7pAPWLgxTlw544O2LatgxMW9uEuH1MQ2FBnWKzoLKS2mUZBtAmDPAYZPKWECBPK6Pvoq+8bRP2nJnzzCxHFgIHrzBlA/Zmj7fgyxVMGyDMGN2fBqO/L4cAcUxMXX3xxHnOsTcEj277RDhvZ8M8L2nIo2dD6AURdIJ8YBHEscAQrRDr8p1FCpfXvq9z2D/6yobVj5y2zaE9Y5I6njnCtOguvtadR8vvoKyJiuKYQ+UQ7cx6Xdh619b0mEVWFbEJG0d9obaPoDduxWeKIykZsImGuSaDwEgjnC/UKkpKT72CPTBdkXnguEiCB/BOgbOSfGfcggZglEGuygWkbTG1g4SAiJ87jszFbAcw4CRRRApSNIlrxLHbRJBBrsoEnXfAkCqagEOLnuxWKZrtlqWOfAGUj9uuQJSABEiABEiABTxOgbHi6epg5EiABEiABEoh9ApSN2K9DloAESIAESIAEPE2AsuHp6mHmSIAESIAESCD2CVA2Yr8OWQISIAESIAES8DQByoanq4eZIwESIAESIIHYJ0DZiP06ZAlIgARIgARIwNMEKBuerh5mjgRIgARIgARinwBlI/brkCUgARIgARIgAU8ToGx4unqYORIgARIgARKIfQKUjdivQ5aABEiABEiABDxNgLLh6eph5kiABEiABPwJTJ48WapWrSrdunUrUDhpaWkSFxcn5cuXP+O80cpTgQJwcbJCIxs5OTmye/du+frrryUzM9N8tCkxMVHw1ci5c+fKDz/8YBrJ5ZdfLh06dJBixYq5wMZdSYAESKDwE/hqWbp8vuSgbNyZJUePn5LSiSWkcZ0k6d62olzSvJwK4NChQ/Lqq69Kenq6SYt+t3LlytKrVy9p1KiRun+wBNEY2E+ePCmTJk2SSpUqyTXXXCMrV66Ub7/9VoYPH27GGts8zZ8/X7777ju55ZZbpHbt2nlFxO/37t0rgwYNCsklIyNDPvzwQ1mzZo0UL15cmjVrZr6GXKpUKbPfhg0bZNasWbJ//34pUaKEtGrVyuQ3KSnJ/B3ChP03btxo9m/cuLFce+21UqFCBfN3/+NfeOGFctVVV0nJkiXPur5M3efm5ua6OoJHdl69erWp+Lp168rOnTtl8ODBpgGsXbtWvvzySxkyZIgcOXJEpk6dKtdff71Uq1bNIzlnNkiABEjAewSefnebvP/V/qAZG9ajmtzVu2bIjDuygcGuRYsWgptC9NOLFy+W22+/XcqUKXNWBbcd2M/q4JY7uZGNzz77TBo0aGDGJYxT2GxkIzs7W9555x0zfl155ZVy7NgxI0DVq1eX3r17y2+//SZTpkyRnj17Gt5ZWVnywQcfCIZ5SMzhw4dlzJgx0rRpUxMVQn188cUXZpwcOXKkycvEiROlSpUqecfH+Vq2bCkdO3a0JBM4WaGRDad4+IQ2Km3gwIEGHP4fmxNuQyMFOFQENxIgARIggTMJzFt8QP48ZouK5pV7GsnFzYJHOPxlAwdEH41+GNHnWrVqmbv5adOmyY4dO6R06dLmLr158+Zy/PhxmTNnjixZssQMivhdv379zB28r2xgP/wbUevzzz/f3LHPnDnT3NkjijJgwABJSUmRsWPHmrv3devWmei2MyZgAB83bpzZt23btuam9I033jCDLcYJRGWwL84NUcL0DfK8fPlywwfjzK233mr+lpCQIPv27TNlxDlxbpTRd8OY5JTp4osvlssuu+wM2QhWdkRX3nvvPSMTNWv+LnqOpGDMe/fdd43AQe6c6D3ygt9DbFatWiWbN2+WYcOGSXx8vNnfKT8iJBdccIF89dVX0q5dOxPBsZUgtaEUpshGOGTj6NGjNsyYhgRIgAQ8SQChboTO3W73v7pRvllxSD3Mte0ryWNDzgmazl82MK29YMEC2bJlixn8MNCNHj3a3AB27drVDIbz5s0zUxOLFi0yd+pIhw0DfpMmTYwkOLLRpk0bIwpdunQxsrBnzx7z7+7du0vr1q2NAKxYscKIDe74cYcPmUlOTs6LKDgDampqqtx4442yadMmcy4cG2lx14/peeRjxowZeWtFAkU2tm/fbs6FyMD7779v8g3h8J22hxysX79e2rdvL7NnzzbHxXSKb2QDU//Byu4LGzwR2UCUBNMdyPell14a9GY6WEQI+UBd+U/hYMoFswGhjqk2kv8mYGTDh9SyZcvMGg9uvxMItAgqEBswQzgPdyXcAhPAHQnuVsgodAsBI3TMuEO02dBBFvZtf4bIxj3BS1k+SaTZf2+ecffvhOXdcOn58ErZd/CEeojGtZNk8l+aqrLhrNlAwrJly8rNN99sprwx/Y1BdsSIEWZNAfoRZ8Bs2LChaQtOeTD1gGgFBkQMmuXKlTNT5kgHUUFaTJljkMaAD+lC+3j77bfNmgTsjwEeEuK/QTA+/fRTc8ePaQWsZYA44Fw//vijydfVV199WkRFm0bx/7tzTkc2IFQQL0RmIBxYx+Gs2cD0R7CyO8eBOGF/RHKw/4kTJ8z6GGfKyr+M+DtEDGLiv7DWfwoH0RBMt6Dcl1xyiTkm1jy62SgbCj007h49epiwF7fABBARwmIlhOC4BSaATg+dAhmFbiG7du0yooEQNLffCXzxS7o89MamoDi6tqkgT99WP6y4Ot+7TI5k6TdetauUlA//fp4qG84AiAESAzsiBBAORBOwRsB/Q5+LawULGTHtAVnHhsWOjmxABiDvWH/gyAYGTUiF74ZBG9GFhQsXBr1Dx9TJ+PHjzVQMoiGYQsFAjmkO7AdJQVTFNzIQDtnAjRpk6LzzzjNTRY5sOIs0A5UdZQNH5POXX34xYlWxYsXTRC3YMoH8RjawxgORE4ghpm7cbIVeNtwuEKVs6M2LsqEzomzojJCCsnEmp70HT8hVD68MCvD+62vJwG5V7QBbpurxpxWyPz1bTX1u7SSZYhHZ8L3b9o1eIIKANQJ4MsM3IoNBGAMj1h84T0L43n3jb1iPgbUFWMCINIhwILKBSAEeEPCduvA9Z7CBGAKEyBqmdrD+AdM4uMPHwI/pFUy9hFs2UGbchGDNChZ5QrRxrlBlh2hAMlBWRGIgGtgcZshnONdsLF261ER3nKdu1EYRJEGhlw23j75SNvSmRdnQGVE2dEaUjeCM3vhol4yZs/uMBK0blpExoxrbwc1Hqnte3ijfr9KnqK66uJL8bZj9mg3cvf/6669mrQIiG5g6wbQJ1lvgaQf0JZjGgEQgDdYyINqAaRgsjMRA6kQ2nPdsIMKAaAYGXrz2AHfiztMYiJwgMoFjY/9Qaw9wHCykxIJNTDNAfDGVgLt6yAumZfxlAwKEpzgQYfGPGthMo0A2IA9Yo4F1IYjc9O/f30RZgpUd0/2IuviKhlO1mEJCOTHlg4iP8zQKFoPiKUz/p1GwH8rgPI2CqRKUGVMt4I7xE2s2MKWOp13cbIVONtzACLQvZUMnStnQGVE2dEaUjdCMFq7OkO9XHpINW/dJSsWy0qZxBenXqbId2HymmvNjmjw+bqu610t3N5QOLc58wZWzo/97NvB7DFyYJoFgIPrg+zQKFrh27txZOnXqZN6bhMEffTDEAnf+WHeAaQMMqI5sYEBEVAJTLTfccIN52sJ5GgWREWfgxXqFULIBMcGUBgb7evXq5U1LYPEqnl7B5isUECBIwcGDB82aE8iC74vGbGUDx4UkYZDH9CFkCtGZQGV3RGTr1tPrxnkipk6dOqe9ZwPygIWjkC/nPRnaezacRaGI6iDyxPdsqJdBeBJQNnSOlA2dEWVDZ0TZsGP0888/mykD2wXcdkc9M9WTE36Tj75PDbr7wK5V5P7+/3sp1dmeh/sVDQKMbCj1TNnQLwTKhs6IsqEzomzYMSoo2UBu5i46IJ8vOSAbdmRJ1vEcKZ1Y/Pc3iLarKFiYyo0EbAlQNigbtm0laDrKho6QsqEzomzYMSpI2bDLEVORgE6AskHZ0FuJkoKyoSOkbOiMKBt2jCgbdpyYylsEKBuUDdctkrKhI6Rs6IwoG3aMKBt2nJjKWwQoG5QN1y2SsqEjpGzojCgbdowoG3acmMpbBCgblA3XLZKyoSOkbOiMKBt2jCgbdpyYylsEKBuUDdctkrKhI6Rs6IwoG3aMKBt2nJjKWwQoG5QN1y2SsqEjpGzojCgbdowoG3acmMpbBCgblA3XLZKyoSOkbOiMKBt2jCgbdpyYylsEKBuUDdctkrKhI6Rs6IwoG3aMKBt2nJjKWwQoG5QN1y2SsqEjpGzojCgbdowoG3acmMpbBCgblA3XLZKyoSOkbOiMKBt2jApaNk5lHJTsreslJ+uoFC9dRhLqNZHipcvaZTZCqfy/sBqh00T9sPgiKz5Uh4+zxfpG2aBsuG7DlA0dIWVDZ0TZsGNUULKRves3SXv1ccn88uMzMla2e3+p9Md/SInkSiEz7f/VV3zltXLlytKrVy9p1KiRXYEDpIqEbBw/ftx86n3JkiWSnZ0tFStWlGuuuUaaNWtmvk57tpubvFI2zpZ6DO7HD7HplUbZ0BlRNnRGlA07RgUhGzmZh2XH8Mske/vmoJkq2fR8qfX2fCvZwKDdokULycnJkW+//VYWL14st99+u+AT8GezuRnAA50Pn6mfPn26oC/r16+flC5dWtasWSOzZs2SAQMGmE/On+3mJq+UjbOlHoP7UTb0SqNs6IwoGzojyoYdo4KQjQNjnpKDY59VM5Ry37+l/PUjg6ZzIhuObCDhtm3bBAPwTTfdJLVq1TLTBNOmTZMdO3aYQb5v377SvHlzQaRhzpw5JtIAScHvIAKlSpUy+1etWlW6detm9sO/L7/8cjn//PNl48aNMnPmTEHfjSgKZCElJUXGjh0rFSpUkHXr1kmHDh3Mvs6GPL333nsydOhQqVKlivl1bm6uvPvuu1KyZEmTJ998Ig+XXXaZOc6JEyfMsc855xxZvXq1pKamSp06deTaa6+ViRMnSnp6ujke/o7pEOTVNx+XXnppXjmRrmnTpuZ8SUlJQtlQm2DhSUDZ0OuSsqEzomzojCgbdowKQjZ23NJNjq/5Rc1Q0iXdpPrzU61lAxGEBQsWyJYtW2TIkCFmumL06NHSsmVL6dq1q6xatUrmzZsnw4cPl0WLFslvv/1m0mHDgN6kSRMjCY5stGnTRsaNGyddunQxorFnzx7z7+7du0vr1q1NFGXFihVGbKZMmWIEAgN5cnKyJCYm5uV75cqVJi3O6/t7J8Hhw4dNPhGdQT5xHhwPgoM8IW849sCBA42cBMor8n3s2LG8tMhH+fLl5ZNPPjEiM3jwYImPj5f333/f/Pf666+XL7/8kms21FZYSBJQNvSKpGzojCgbOiPKhh2jgpCNrd0bChaGalt83UZS590fVdlw7u6RsGzZsnLzzTdL3bp1TSQAd+8jRowwd/LOYIy7/YYNG5q1Es7g/9lnn5lohc7Ez7kAACAASURBVBMdKFeunOzcudOkgwAgLQZnCArkokSJEoLr7u233zZRBuzfvn17IyH+G/Kwfv36oLLhn0/s/80338jmzZulf//+Mn78eEGeISPYfCMSvlEYp3xOPjIyMuStt96S3r17S4MGDcy+u3btMhEVSNayZcsoG1ojLCx/p2zoNUnZ0BlRNnRGlA07RgUhG1uuqCc5RzLUDMXXqi91pi1WZcOZRsHd/6ZNm2TGjBlGODDlgKkG/61Hjx5ywQUXyIcffmimPU6ePGmStGrVKk82tm/fbqZdMO3gyAYGeUiF7wYJwVTKwoULTxMC3zRaZCPQ353fOfKTH9lw0joyhOkhTL1g8/0dBIhPo6jNsHAkoGzo9UjZ0BlRNnRGlA07RgUhG9sHXiIntq5XM5TY+hKp+dpsa9lAQt/oRfHixeWrr76SW2655bTpC0y3ICKABaRXXXWVmZrwjxZgPUa7du3knXfeMWkQ4UBkA2s4MCXh+wSJ7zmd6INvpjGtM3XqVBPZCLRmA1MlvhEY7IvIBkQIIjNhwoR8RTYc2QgW2XDWtGBaibKhNsPCkYCyodcjZUNnRNnQGVE27BgVhGzsf+YByZg5Xs1QhaEPSMWRj1rLBhZ6/vrrrzJ79mwT2cDUCdY3YL1Fx44dzdMgX3zxhZEIpKldu7ZZF4FpGCzgxFoLJ5LgLBBFhAHRjGHDhklmZqZMmjRJevbsaaY0EDlBRAPHxv6+0QffTDtPo2CxZ58+fcwiVDyN8vHHH5t1GFjQ6btmA8eFYGCRKBauogyhIhuYOkJ0B4tefdMi0oPojbNmIyEhQT744AOzlgXl5JoNtQkWngSUDb0uKRs6I8gGOkzMU3MLTgDz1ehw8fQAt8AEsCYBgy4WF0ZqO7FxtWy/uWPIwxdPKiO1pyyUuCo1VdnwXbOBfGOaBIKB6IPvUx6IYHTu3Fk6deoku3fvNmsX0AdDLKpXr26e/MB6DIiDIxsQBUzLYKrlhhtuMOsonKdREBm5+uqrzVQLFo4Gkw0UwPc9GziW//tAtKdRgskGohN42qZGjRpGIDBt5JvW96kb5INPo0SqVXv8uJQNvYIoGzojyobOiJENO0YFIRvISeZXsyX1xYfl5P7dZ2QsvnZ9qfzgs1KqbWe7TDNVkSfAN4gqTYCyoV8jlA2dEWVDZ0TZsGNUULLh5Cbz27lyYss6yT2aaV5TntCgmSS1v9wus0xFAv8lQNmgbLi+GCgbOkLKhs6IsmHHqKBlwy5XTEUCoQlQNigbrq8R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KPSygc/3fvjhh7JixQpDHp8u7tatm5QoUcKqJvghNh0TZUNnRNnQGVE27BhRNuw4MZW3CBR62Vi9erV89dVXMmzYMDly5Ii8++670rdvX6lVq5ZVTVA2dEyUDZ0RZUNnRNmwY0TZsOPEVN4iUOhlY8OGDbJgwQK5+eabJSsrS6ZPny69e/eWqlWrWtUEZUPHRNnQGVE2dEaUDTtGlA07TkzlLQKFXjZycnJk1qxZ8sMPP0jx4sWlZ8+e0rFjR+taoGzoqCgbOiPKhs6IsmHHiLJhx4mpvEWg0MvG2rVr5ZtvvpHBgwdLZmamTJs2Tfr06SPVq1c/oyYwIPhv+N0TTzwhL774ordqzkO5wbqY7du3S8OGDT2UK29lBW0PP1WqVPFWxjyWm7S0NImPj5dy5cp5LGfeyc6+ffukdOnS5sd/S0pKMvy4kYDXCBR62Zg/f75hjkWh2CZPniwtW7aUFi1anFEXy5Ytk1OnTkW9jlJSUqKeh/xk4OTJk5Keni6xlu/8lNFt2hMnTgh+ypQp4/ZQhXp/RMkQgUxMTIypcqampnoiv82bN485dp4Ax0xEnEChlw1Mn2CRqBPZgGz06NFDGjVqZAWX0yg6Jk6j6Iw4jaIzQopdu3ZJQkICxTUELk6j2LUlpvIWgUIvGwjxz5kzR5YsWSJxcXHSuXNn8/grH30NX0OkbOgsKRs6I8qGHSPKhh0npvIWgUIvG25xM7KhE6Rs6IwoGzojyoYdI8qGHSem8hYByoZSH5QNvcFSNnRGlA2dEWXDjhFlw44TU3mLAGWDsuG6RUI2MNfOp1GCo6Rs2DUzrtnQOVE2dEZM4T0ClA3KhutWSdnQEVI2dEaM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OibNgxomzYcWIqbxGgbFA2XLdIyoaOkLKhM6Js2DGibNhxYipvEaBsUDZct0jKho6QsqEzomzYMaJs2HFiKm8RoGxQNly3SMqGjpCyoTPymmx8vTxdNu7MkpOncqVGSknp0jpZypQqYVeQCKaibEQQLg8dMQKUDcqG68ZF2dARUjZ0Rl6RjaPHTsn/e3mjLN945LRMlysdJ0+PrC9tm5S1K0yEUlE2IgSWh40oAcoGZcN1A6Ns6AgpGzojr8jGi+/vkMnz9wbMcJM6STLpz03tChOhVJSNCIHlYSNKIKyykZubKxh4kpKSJC0tTY4cOSJ169aVYsWKRbQQkTz4/v37pUePHrJkyZJIniamj03Z0KuPsqEz8opsXP/Eatmy+1jQDM/+dwupVjHBrkARSEXZiABUHjLiBMImGxCNsWPHyu7du6VPnz7y0ksvSalSpaRp06YyYsQIKVEi+nOdZ0OTsqFTo2zojCgbOiOvyMYVDy6XA4dPBs3w5L80lca1k+wKFIFUlI0IQOUhI04gbLKRnp4uTz31lNx3333y+eefS6VKlaRdu3bywgsvyKhRoyQ5OTnihYnECSgbOlXKhs6IsqEz8ops9HlstWzbGzyyMeuf50nNlJJ2BYpAKspGBKDykBEnEDbZOHz4sDz99NMyfPhwmThxovTv318qVqwor776qpGNsmWju6jqbElSNnRylA2dEWVDZ+QV2XhqyjaZ/vX+gBmuVz1R3n+iuV1hIpSKshEhsDxsRAmETTYwjfLRRx/Ja6+9Ju3bt5d77rnHiEazZs2kd+/eMbtug7Khtz/Khs6IsqEz8opspB7Klrte2iCbdmWdlmksPXvujgbSqVV0o7SUDbu2xFTeIhA22fAvFuTj2LFjRjLi4uLMTyxulA291igbOiPKhs7IK7KBfOTminy8MFU2/Pc9G5g2uez8ZPO+jWhvlI1o1wDPfzYEwiYbWLMxf/58ufbaayUhIUEgGytWrJBJkybJn//8Z67ZOJvaiZF9KBt6RVE2dEZekg273EYnFWUjOtx5VncEwiYbJ0+elOnTp8u2bdtk5MiRMnPmTFm8eLE8+uijUrNmTXe5jOLejGzo8CkbOiPKhs6IsmHHiLJhx4mpvEUgbLLxe+jxf+s2sE4Di0VLlox+2NENcsqGTo+yoTOibOiMKBt2jCgbdpyYylsEXMkGBpkZM2ZIRkbGaaVavXq1nDp1Slq2bCnlypWTvn37mhd9xeIG2bj//vvNEzbcAhOgbOgtg7KhM6Js2DGibNhxYipvEXAlGydOnJBVq1bJ8ePHg5YKkY3zzjvPrOOIxY2yodcaZUNnRNnQGVE27BhRNuw4MZW3CLiSDf+iFNbXlTOyEbrRUjb0i5qyoTOibNgxomzYcWIqbxEIm2wU5teVUzYoG24vW8qGHcFdu3aZKGhKSordDkUwFWWjCFZ6IShy2GSjML+unLJB2XB7rVM27AhSNnROlA2dEVN4j0DYZKMwv66cskHZcHvpUjbsCFI2dE6UDZ0RU3iPQNhkozC/rpyyQdlwe+lSNuwIUjZ0TpQNnRFTeI9A2GTDv2jO68oTExNj9rsoKBOfRtEbLReI6owoGzojpKBs6JwoGzojpvAeAdeygTeHooOoUaOGZGZmSk5OzmmlLF68uHnXBr6REosbZUOvNcqGzoiyoTOibNgxomzYcWIqbxFwLRsQDXz/ZODAgfLyyy/L3r17Tyth1apVzSvLy5cv762SW+aGsqGDomzojCgbOiPKhh0jyoYdJ6byFgHXsuGt4gTODQbD2bNny/Lly+XGG2+UFi1aWGebsqGjomzojCgbOiPKhh0jyoYdJ6byFoGwyAbWZyxatMi80nvjxo2mhA0bNpSbbrpJLrrooqhOoWRnZ8uECRPMVE7Pnj2ldOnS+aoByoaOi7KhM6Js6IwoG3aMKBt2nJjKWwTCIhvz5s2TuXPnyj333CN16tQxJcTXX//zn/9Inz59pFOnTlEr9ZYtWwT5GzJkiJQqVSrf+aBs6MgoGzojyobOiLJhx4iyYceJqbxFwLVsYKB55plnTBSjQYMGp5Vu3bp1MnXqVHnooYcET6VEY8Nn7r/99lvJysoSvAvkwgsvlOuuu05KlChhlR3Kho6JsqEzomzojCgbdowoG3acmMpbBFzLxsGDB+XZZ5+VUaNGSYUKFU4rXai/FRSG+fPny4YNG2Tw4MFGMMaNGycdO3YMuG4DA4L/ht+9/fbb5suv3AITwIf40tLSzBNJ3AITwJNa+KlSpQoRhSCAdhQfH2+mPbkFJrBv3z4zHRxoShhf1wY/biTgNQJhkY0nn3zSrIcoU6bMaeU7cuSImV557LHHzhCRggLx3XffCe68r7jiCnNKyAe2bt26nZGFZcuWyalTpwoqa0HPE2vfhcDjz2DMASJ408EXkvHjf41EvbF5LANoR3hcPlqR0LPFkZqaera7hnW/5s2bxxy7sALgwTxLwLVsoHOYMWOGZGRkBCwkBqC+ffsKjDsaGx7N/eCDD+SGG24wdwLvvPOOWUPSrFkzq+xwGkXHxGkUnRGnUXRGSMGXeumcOI2iM2IK7xFwLRveK9LpOcKTMli3gUdfcQd+ySWXmCgM12yEr+YoGzpLyobOiLJhx4iyYceJqbxFoNDLhlvcjGzoBCkbOiPKhs6IsmHHiLJhx4mpvEWAsqHUB2VDb7CUDZ0RZUNnRNmwY0TZsOPEVN4i4Eo20IG+9dZbMmLECPMOCzz10ahRI0lISPBWKV3khrKhw6Ns6IwoGzojyoYdI8qGHSem8hYBV7KBQeYf//iHdO7cWc4991x59dVX5a677jrtOyj8EJu3KjwSuaFs6FQpGzojyoYdI8qGHSem8hYBV7LhdA54D8X69evNuxYqVap02uJLfojNWxUeidxQNnSqlA2dEWXDjhFlw44TU3mLgGvZcIqDAQevBb/yyiuj9phrJNByGkWnStnQGVE2dEaUDTtGlA07TkzlLQJhkw0UC4+WIsLh+yZOvCSrTZs2MSsglA29wVI2dEaUDZ0RZcOOEWXDjhNTeYtA2GQDUjFmzBjZvHmz+Qhb27ZtBd9GadKkidxxxx0x+1Y7yobeYCkbOiPKhs6IsmHHiLJhx4mpvEUgbLKB76A8/fTTcuutt8rYsWPNt1Lw4TO8sfOBBx5gZMNb9R7W3FA2dJyUDZ0RZcOOEWXDjhNTeYtA2GQDYoEPsuFT7uPHj5ehQ4ea14O/+OKL8sgjj0hycrK3Sm6ZG0Y2dFCUDZ0RZUNnRNmwY0TZsOPEVN4iEDbZQLFmzZoleD14XFycTJgwQXJycuSqq64y4lGsWDFvldwyN5QNHRRlQ2dE2dAZUTbsGFE27DgxlbcIhFU2fIuGAQjrOPCVy1gVDZSHsqE3WMqGzoiyoTOibNgxomzYcWIqbxEIq2ykp6fL5MmTzQLRRx99VLZu3Wo+O16vXj1vlTofuaFs6LAoGzojyobOiLJhx4iyYceJqbxFIGyyceLECXn++eelcePGsmjRInn44Ydl3759MnXqVHnooYf4NIq36j2suaFs6DgpGzojyoYdI8qGHSem8haBsMkGnkbBAlE8jYJHYPE0Cjb8Dv9foUIFb5XcMjeMbOigKBs6I8qGzoiyYceIsmHHiam8RSBssoHIBp48+cMf/iBz5841j7t+/fXXsnLlSvM0Sqx+nI2yoTdYyobOiLKhM9q655hs3LpHypVOkHYtaug7FNEUlI0iWvExXuywyYZzV/Lcc8/J6tWrzfdR6tevb0SjZs2aMYuJsqFXHWVDZ0TZCM5o8drD8vy07bJxZ1Zeokrl4uWu62rKte0r6XCLWArKRhGr8EJS3LDKhsMkOzvbPImSmJgY85goG3oVUjZ0RpSNwIxOZOfI1Y+ukgMZ2QETTPpzU2lSJ0kHXIRSUDaKUGUXoqJGRDYcPs46Dq7ZKEQtJkBRKBt6/VI2AjOa//NBeXj05qAAb+lZXe7oxSkVX0CUDf16YwrvEaBsKHXCyIbeaCkbOiPKRmBGkz7fKy9N3xEUYM+LKsqTw2P30Xm9ZeQ/BWUj/8y4R/QJUDYoG65bIWVDR0jZCMxo6pf75Nn3tgcF2OsPKfLXm+vqgItQCspGEarsQlRU17KBp1BWrVolx48fPwPLkSNHzJMpjz32GB99LUSNxr8olA29cikbgRktXX9YRj6/PijAh26sLf27VNEBF6EUlI0iVNmFqKiuZQMDzYwZMyQjIyMgFrxBtG/fvvzqayFqNJSN/FcmZSM4s/tf2yTfLE8/I0G96oky5S/NJD4uNr+rlP9WYrcHZcOOE1N5i4Br2fBWccKfG67Z0JkysqEzomyEZjRmzm75ftUh2X/wmJQuVUIuaposQ7tXk4rl4nW4RSwFZaOIVXghKS5lQ6lIyobe0ikbOiPKhs4IKXbt2mVeAJiSkmK3QxFMRdkogpVeCIpM2aBsuG7GlA0dIWVDZ0TZsGNE2bDjxFTeIuBKNnzfo1GyZEmZN2+eXHnllTG7PiNQ1TCyoTdYyobOiLKhM6Js2DGibNhxYipvEXAlG3gS5ZlnnjGfkW/atKlMnz5d+vXrJ2XKlMkrJSTkvPPO47dRvFXvYc0NZUPHSdnQGVE27BhRNuw4MZW3CLiSDRQFA80XX3wh69evl8WLF0vbtm0FguFsfBrFWxUeidxQNnSqlA2dEWXDjhFlw44TU3mLgGvZcIqDKMeGDRukUaNGMRvF4DTK2TVOyobOjbKhM6Js2DGibNhxYipvEQibbKBYEI4FCxbIJ598Yl7y1atXL+nWrVtMywfXbOgNlrKhM6Js6IwoG3aMKBt2nJjKWwTCJhv4yutbb70lqampMmzYMClevLhMmjRJypYtKyNGjDCfnI/FjbKh1xplQ2dE2dAZUTbsGFE27DgxlbcIhE020tPT5amnnpL77rtPqlatakq5d+9eefHFF+Xhhx+W5ORkb5XcMjeUDR0UZUNnRNnQGVE27BhRNuw4MZW3CIRNNg4fPiz/+te/5I477pA6deqYUm7btk1ef/11efTRR02EIxY3yoZea5QNnRFlQ2dE2bBjRNmw48RU3iIQNtlAsWbPnm2mTi6++GJTyh9//FEGDx4sV199tbdKnY/cUDZ0WJQNnRFlQ2dE2bBjRNmw48RU3iIQVtlA0fbs2WMeg8UajQYNGki1atW8VeJ85oayoQOjbOiMKBs6I8qGHSPKhh0npvIWgbDLhreK5z43lA2dIWVDZ0TZ0BlRNuwYUTbsODGVtwhQNpT6oGzoDZayoTOibOiMKBt2jCgbdpyYylsEwiYbXn+pFx7NxXqSuLg4GTRokHUtUDZ0VJSN0Ix+/DVDFq5MldSDWVKjarJccG5ZuaR5OR1shFJkHjslcxcdkC27j0lubq7UrpIoV1xYQVLKR/9z7vzqq17plA2dEVN4j0DYZANPozz77LNy11135T366qXiLl26VObOnSv16tWjbIS5YigbwYE+/e42ef+r/Wck6Nuxsjwy6Pentgpy27QrS/74fxtl78ETp502KbGEvHhXAyNC0dwoGzp9yobOiCm8RyBssoEBB4++4s2h55xzTl5JvfBtlLS0NPnwww/l3HPPle3bt1M2wtwOKRuBgS7dcERGPrcuKO3X7ztX2jYp2MH94dGbZf7PBwPmqXXDMjJmVOMwt478HY6yofOibOiMmMJ7BMImG5hGWbVqlZEN3y3aX33F9MmMGTOkZcuWkp2dLStWrAgqG5hX99/wu7ffflvuv/9+79WeR3KEOofQ1ahRwyM58kY2Jn9xUMZ+mhY0M0OvqCg3datYoJm99rHNknksJ+g5P/57fUkqWbxA8+R7MrSj+Ph48yVpboEJ7Nu3T0qXLm1+/LekpCTDjxsJeI1A2GQDBcP87+7du83jr/isPAZ6PAKbkJAQtXJj+gRvMu3evbuRoVCysWzZMpPnaG8pKSnRzkK+zn/y5Enz9V8OEKdjm/BFpsz6MSsoy6vblZJh3c4cMPIFPx+JT+WI9H8qNeQeo++uKJXKRU820I7wqYPExMR8lCz6SfGZBi9szZs3jzl2XuDGPESeQNhkA6Ixc+ZM+fLLLwWDzz//+U/BQL9x40a59dZbo/JtlGPHjsnYsWNl69atp5HENM/w4cOtLkouENUbIadRAjN6Z94eefmDnUEB3tmrhgzvWV0HHMYU3R5YLulHTgY94ncvny+JCdGTDU6j6JXNaRSdEVN4j0DYZMP5NsrQoUNlwoQJMmrUKMnJyZEXXnjB/L8Xvo2ycuXKkJGNQNVD2dAbLWUjMKPVWzNlyL/XBgU49qHG0rJBGR1wGFM8Pm6rzPkx8NTOxc3KySv3NArj2fJ/KMqGzoyyoTNiCu8RCJtsOE+jDBw4ME82EFrEl2D/+te/euLbKJSNyDRAykZwrq/P2iVvz919RoJhParJXb1rRqZCQhwVT6Hc98pGWb/j9OmdGpUS5Nk7Gkjj2kkFniffE1I2dPyUDZ0RU3iPQNhkA0XDt1E+//xzycjIkAsvvFC+/fZbfhvFe3Ue9hxRNkIjXbf9qCxcsV/2HzwqtatXkvMblZEmdaI7qH+x9KBs2YP3bIjUrlJSurWpICVKFAt728jvASkbOjHKhs6IKbxHIKyygeJhcegvv/wiWC9x0UUXSfXq1aVYseh3YmeLntMoOjnKhs6IbxDVGSEFZUPnRNnQGTGF9wiEVTbw+Cu+9IrpCmwtWrQwX4CN5tMobpFTNnSClA2dEWVDZ0TZsGNE2bDjxFTeIhA22cAjoy+++KJ5BLJr166mlAsWLDBrNf74xz9G5WmUcKCmbOgUKRs6I8qGzoiyYceIsmHHiam8RSBssnHw4EF5+umnzZMnlSpVMqXEC3rwCvM//elPUqFCBW+V3DI3lA0dFGVDZ0TZ0BlRNuwYUTbsODGVtwiETTYwhfLKK69Iv379pE6d37/5sG3bNpk+fbrcfffdMTuVQtnQGyxlQ2dE2dAZUTbsGFE27DgxlbcIuJYNdKL4Jgre0pmVlWV+Klb8/RXMBw4ckAYNGsiTTz7piUdfzwY9ZUOnRtnQGVE2dEaUDTtGlA07TkzlLQKuZQNvDsWjrniBV6ANrx7Ga6xj9YkUyobeYCkbOiPKhs6IsmHHiLJhx4mpvEXAtWz4FieQeFA2vFXhkcgNZUOnStnQGVE27BhRNuw4MZW3CIRNNvA0Ct4WunDhQmnTpk3elwe98Il5N8gZ2dDpUTZ0RpQNnRFlw44RZcOOE1N5i0DYZANPo2DtxoMPPihVq1b1Vild5IayocOjbOiMKBs6I8qGHSPKhh0npvIWgbDJBgac559/XoYMGZL3NIq3inp2uYFs9OjRQ5YsWXJ2BygCe1E29EqmbOiMKBt2jCgbdpyYylsEwiYbKNbPP/9s3rWRlPS/7z4gyvHoo49K+fLlvVVyy9xQNnRQlA2dEWVDZ0TZsGNE2bDjxFTeIhA22cCAg0dcW7ZsKZdffrnExcWZkhaGBaKMbIRutJQN/aKmbOiMKBt2jCgbdpyYylsEwiYb6enp8txzz8kDDzwQs28LDVQ1jGzoDZayoTOibOiMKBt2jCgbdpyYylsEwiYbeOwVT6M0atRIWrdunVdKRja8VeGRyA1lQ6dK2dAZUTZCM0p79QnJ/Hq2ZO/fLcUTk6RU6/aSPPiPktj8Aju4TEUCUSQQNtnwfZOob3m4ZiOKtVtAp6Zs6KApGzojykZwRnsevlkyv5lzRoJiJUtJ7QnfSHzt+naAmYoEokQgbLIRpfxH/LScRtERUzZ0RpQNnRFlIzCj4+tXyo6hnYMCrHDTvVLxjr/aAWYqEogSgbDJBiMbUapBD5yWsqFXAmVDZ0TZCMzoyOczZO/jI4MCTGp/hVR/7l07wExFAlEiEDbZ8H9VOb6VMm/ePMGbRQcNGmSeSonFjZENvdYoGzojyobOiLIRmNHhT6fJvifvCC4bF3eV6i9MswPMVCQQJQJhk41A+U9LS5MXXnhBRo0aJcnJyVEqorvTUjZ0fpQNnRFlQ2dE2QjM6NiKRbLz9p5BAZbvN0JS7n/KDjBTkUCUCIRNNgJ9hG3NmjUyY8YMeeKJJ2L6E/N8z0bo1knZ0K9eyobOiLIRnNGOWy+X478uDZig/njZMgAAGTRJREFU5pufSGKLdnaAmYoEokQgbLIRaM0GPsJ2yy23SKtWraJUPPenZWRDZ0jZ0BlRNnRGlI3gjLJ3bZXUFx+Ro99/lpcovk5DqTDsQSl75fV2cJmKBKJIIGyyEcUyRPTUlA0dL2VDZ0TZ0BlRNnRGOZkZsm3VcilfuapUqH+uvgNTkIBHCLiWjWBPoTjl43s2PFLTEcwGZUOHS9nQGVE27BjxDaJ2nJjKWwRcy0agtRoo4ooVK+TNN9+Url27yk033SQJCQneKrllbhjZ0EFRNnRGlA2dEWXDjhFlw44TU3mLgGvZ8C8OBp4JEybI0qVL5Z577pHmzZt7q8T5zA1lQwdG2dAZUTZ0RpQNO0aUDTtOTOUtAmGTDUQ4Fi5cKKNHj5bevXvLVVddFbPRDN8qomzoDZayoTOibOiMKBt2jCgbdpyYylsEwiIbeJ8GpkwOHDgg9957r9SqVctbpXSRG8qGDo+yoTOibOiMKBt2jCgbdpyYylsEXMsGPi3/4IMPyvbt26VKlSpSokSJ00rIBaLeqvBI5IayoVOlbOiMKBt2jCgbdpyYylsEXMtGsAWiTjH5iXlvVXgkckPZ0KlSNnRGlA07RpQNO05M5S0CrmXDW8UJf244jaIzpWzojCgbOiPKhh0jyoYdJ6byFgHKhlIflA29wVI2dEaUDZ0RZcOOEWXDjhNTeYsAZYOy4bpFUjZ0hJQNnRFlw44RZcOOE1N5iwBlg7LhukVSNnSElA2dEWXDjhFlw44TU3mLAGWDsuG6RVI2dISUDZ0RZcOOEWXDjhNTeYsAZYOy4bpFUjZ0hJQNnRFlw44RZcOOE1N5i0Chl42srCyZPn26rF692rzRtHPnztKpU6cz3gcSrFq4QFRvsJCNNWvWyAUXXKAnLoAUx7NzZOf+4+ZMNSuXlJLxxQvgrKFPQdmwq4Jdu3aZ6zQlJcVuhwimyj1xXE7u3SE5mUckvmZdKV42OYJnsz80ZcOeFVN6h0Chl4358+dLamqq9O3bVw4ePChTpkyRPn36SJ06daxqgbKhY/KSbPxr0m+yYGm6HMo8aTJeoWycDO1eTQZ1q6oXJIIpKBt2cL0iG4feHy0HJ/5HTqXuyct4mct6SdV/jLUrSARTUTYiCJeHjhiBQi8bW7duleTkZPOTnZ1tZKNLly6UjTA2Ka/IxlfL0uXB1zcFLNmYUY2ldcMyYSx1/g5F2bDj5QXZOL52uewYflnADFd+8Fkp12e4XWEilIqyESGwPGxECRR62fClt379evnxxx9lwIABEh8fbwWWkQ0dk1dkY/gz62TFpiMBM9yyQRkZ+1BjvTARSkHZsAPrBdlIfe4hOfTB20EzfM6nG6VEuQp2BYpAKspGBKDykBEnUGRkAxfoxx9/LAMHDpSKFSsGBIvpFv/t8OHD8n//93/y5z//OeKVEasnOHHihOzevVvq1q0b1SL0/ts2OXYiN2AeEhOKyczH7abOIlEIrB2ClFWqVCkShy80x8S3luLi4qRMmehFoTJuukRyDx0IyrTMc9OkxLmtosYcH75MSkqSUqVKnZGHsmXLSsmSJaOWN56YBIIRKBKygejEzJkz5ZprrpFq1aoFbQ24q/LfMEBMmjRJRo4cyVYUhMDJkycFjKtXrx5VRne8sl92pv2+VsN/q1kpTl6/u3LU8nf8+HE5duyYlC9fPmp5iIUTHzlyRPA9JQym0dpOPHW3nFryddDTJ776iRSrGr0vWyNKlpiYGFAqcCOFv3EjAa8RKPSygc/eY50GRONs7rw5jaI3Wa9Mo/xt/Fb5+Ie0gBnu36WKPHRjbb0wEUrBaRQ7sF6YRjk8e7Ls+9cfA2Y4seVFUvONuXaFiVAqTqNECCwPG1EChV428DTKZ599dhrEVq1ayaBBg6zAUjZ0TF6RDeS0/99+lc27sk7LdOfWyfLcHQ30gkQwBWXDDq4XZAM53fv4SDny+YzTMh1XvY7UnfGLXUEimIqyEUG4PHTECBR62XBLjrKhE/SSbCC3o2fvko07fheOhrVKycira+iFiHAKyoYdYK/IBnJ74O2nJXvbRsk5kiEJ9ZpIpbv/ZleICKeibEQYMA8fEQKUDQUrZUNvd16TDT3HBZ+CsmHH3EuyYZfjgk9F2Sh45jyjewKUDcqG61ZE2dARUjZ0RkhB2dA5UTZ0RkzhPQKUDcqG61ZJ2dARUjZ0RpQNO0aUDTtOTOUtApQNyobrFknZ0BFSNnRGlA07RpQNO05M5S0ClA3KhusWSdnQEVI2dEaUDTtGlA07TkzlLQKUDcqG6xZJ2dARUjZ0RpQNO0aUDTtOTOUtApQNyobrFknZ0BFSNnRGlA07RpQNO05M5S0ClA3KhusWSdnQEVI2dEaUDTtGlA07TkzlLQKUDcqG6xZJ2dARUjZ0RpQNO0aUDTtOTOUtApQNyobrFknZ0BFSNnRGlA07RpQNO05M5S0ClA3KhusWSdnQEVI2dEaUDTtGlA07TkzlLQKUDcqG6xZJ2dARUjZ0RpQNO0aUDTtOTOUtApQNyobrFknZ0BFSNnRGlA07RpQNO05M5S0ClA3KhusWSdnQEVI2dEaUDTtGlA07TkzlLQKUjRiSjV9/OyrzlxyQHaknJK44Pp+eJL3+UEkqlYuPWqua9X2qLFmbLrv3HZL6tVPkomblpGubClHLj1dP7CXZOLl7mxz+5D05sXmd5ObmSELtBlLmir6SUL9p1PBlfvWxHP3pK8nctV1KlC0n5dt1knLX3BS1/Hj5xJQNL9cO8xaMAGUjRmTjk58OyF/f3nJGbiuWi5c37j9X6ldPLPBWft+rG+XbFYfOOG+/TpXl4YF1Cjw/Xj6hV2Tj2KolsvuePpKTlXkGrmrPTJbSHboXOMbUF/4kh6aPOeO8SZd0k+rPTy3w/Hj9hJQNr9cQ8xeIAGUjRmTjur+sku37jwfMbc+LK8mTw84p0Bb+6U8H5C8B5MfJxIRHmkizc0oXaJ68fDLIxsaNG+WCCy6IajZ3jxooR7+fFzAPJZu0llpjFxRo/o6vXyE7hnYJes4qf31Nyva4oUDz5PWT/fzzz9KwYUMpX76817PK/JFAHgHKRgzIxq60E3LtoyuD5rRaxQSZ/e8WBdqsn3lvu0z7cl/Qcz40oI7071y5QPPk5ZN5RTa2dK0TMKrhsKs3b7MUL1twg1jGzPGy/5kHglZdueuGSeVRz3m5ags8b5SNAkfOE4aBAGUjBmRj084sueHJX4N3yKXj5IsXWoWhOdgf4onxW2X2D2lBd7j7upoytHs1+wMW8pSekI1Tp2TTpVVCkq47c6XEValRYLWRPuUVSXvl8aDnK3NFP6n6xJsFlp9YOBFlIxZqiXn0J0DZiAHZSMvIlitHrQia03rVE+X9J5oXaOt++YOd8s68PUHP+diQunJt+5QCzZOXT+YJ2RCRrVc3lVMHgkek6n+9S4rFlywwlIc/mSr7/n5n0PMlD7hTKv2/vxdYfmLhRJSNWKgl5pGykc82sH//funRo4csWbIkn3uGN/ltz6+Xn9cfDnjQId2ryf+7rmZ4T6gcbfHaw3LHi+uDpsK0DqZ3uP1OwCuygSkLTF0E2kp37CnVnppYoFV2MnWP/HZtcFGu/tJ0SWoXfE1HgWbWIyejbHikIpiNfBFgZEPB5RXZWL8jSx59a7Ns3XPstBxf2qK8vHBXQylWLF/1HpbEb3y0S8bM2X3GsR4dVEf6dOR6DV8wXpGNnMwM2fOnmyRr6Xen1VvJxi2l6j/GSXzNgl1ojExkfDRR9j9zv0hOzml5qjDkPql421/C0lYL00EoG4WpNotOWSgbMSIbTjYXrs6Q3anHpUSJYuZx15YNykS1te7Yf1yWrDkgm7bukpbN6ssFjctKxbJxUc2TF0/uFdlw2GQtWyjZv20Uyc2R+Jr1pFTbTlHFdio9TbKWfisHtm6W+LLlJeWSLhJfq35U8+TVk1M2vFozzFcoApSNGJMNLzZnvkFUrxWvyYae4+ik2LVrlyQkJEhKCtf7BKsBykZ02ibP6o4AZYOy4a4FiQhlQ0dI2dAZIQVlQ+dE2dAZMYX3CFA2KBuuWyVlQ0dI2dAZUTbsGFE27DgxlbcIUDYoG65bJGVDR0jZ0BlRNuwYUTbsODGVtwhQNigbrlskZUNHSNnQGVE27BhRNuw4MZW3CFA2KBuuWyRlQ0dI2dAZUTbsGFE27DgxlbcIUDYoG65bJGVDR0jZ0BlRNuwYUTbsODGVtwhQNigbrlskZUNHSNnQGVE27BhRNuw4MZW3CFA2KBuuWyRlQ0dI2dAZUTbsGFE27DgxlbcIUDYoG65bJGVDR0jZ0BlRNuwYUTbsODGVtwhQNigbrlskZUNHSNnQGVE27BhRNuw4MZW3CFA2KBuuWyRlQ0dI2dAZUTbsGFE27DgxlbcIUDYoG65bJGVDR0jZ0BlRNuwYUTbsODGVtwgUetk4deqUzJ07V3744QeJi4uTyy+/XDp06CDFLL/JvmfXHul/XV/5ZtH3nqm5nKNHpFiJOClWMtETeTqamSlrf/lZ2nTo6In8IBM5WZmmjoslJnkiT5CNTSuXe4qRJ8D4ZYLfRtFrhbKhM2IK7xEo9LKxdu1a+fLLL2XIkCFy5MgRmTp1qlx//fVSrVq1kLWx9P05kjHxBamdusykO1YiSXY26Crt/v2sJFevHJWaPPDGP+Tw3HflZOoec/6E+k2k/PUjpVyvIVHJz7GVP8nBsc/I0Z++Np8qh/yU7tBdKt35uMRVrxOVPB185wXJ+GiinNy9zZw/vnZ9KXfdMEm+8c6o5OfE5jVy4M1/SuYP80VOZkuxuDhJuribVBz5qCQ0bB6VPHn5pJQNvXYoGzojpvAegUIvG/PnzzfUu3XrZv47efJkadmypbRo0SJobWz6cZnI/V0D/n1b5TbSZdbnBV6TqS89KoemvRnwvFUee13Kdu9foHmC8GwfcInkZGaccV4MorUnfFOg+cHJDo59Vg6MeSrgeVPu/ZeU739bgeYpN/uEbLvxojzx8T15XJWaUue9RVIssVSB5snrJ6Ns6DVE2dAZMYX3CFA2AtTJ5/c+KPV/Ghe0trIe+0DO696pwGoz92S2bOlSS3JPnQx4zlJt/iA1XvmowPKDE6VPeUXSXnk86DmrPT1JSl/ao0DztPWaZnIqbW/AcybUayy1Jy8s0PwgCrXvH3cHPWflR/4j5a4ZXKB58vrJKBt6DVE2dEZM4T0ClA2fOvnwww/NvxLGjZYmqT8Fra2Fl9whZTpcUGC1WTJttzQe+9eg5ztZqoz8evdLBZYfnKjWp+Ol4srvgp5zd+frZX/bKwssT3FZh6XZK/eFPN/KB0ZLbvHiBZanat98IFUWzQ16vv3trpTdna4vsPzEwonS09PN2qoyZcrEQnajksfffvtNqlSpIqVKnRkVa9u2rdSqVSsq+eJJSSAUAcqGD53Ro0fn/StXcvP+/2R2tsTFx+f9u5gUi0Kr+l9+Ap88unnKzc31W3Qb3fyQURSaaBhOiXaEzXYBdxhOGXOHOPNa+18RunfvLnXqRGe9VMyBZIYLlEChl42zXSBaoLXAk5EACZAACZBAISZQ6GXD7aOvhbjuWTQSIAESIAESKBAChV42CoQiT0ICJEACJEACJBCUAGWDjYMESIAESIAESCCiBCgbEcXLg5MACZAACZAACVA2QrSBHTt2yLvvviupqalmhfegQYMkOTm5yLearKwsWb58uXzzzTfSs2dPOe+88wwTPLaIl6Zt27ZNUlJSZMCAAUX2MTyn7ezfv18qV64svXv3lkaNGpGRz9Xjz8hpL2xHZ3YxaEdvvvmm9OrVy7yQkGvRinw3HHMAKBtBqiw7O1smTpxo3jbapk0b+fzzz83rzvv27RtzlRzODB87dsy88r1SpUqyc+dOad++fd7bWGfMmGHej4DvzyxdulRWrFghN910k8T7PDYczrx49Vhg9M477wjeedC6dWvDAi9iwivz58yZQ0Yi4n99gRF+hg4dKh9//DEZ+TRuiAWurVWrVplPLUA2+JSdV69+5isYAcpGEDL4cBbu0hHNKF++vLlbx6vPBw4cKImJ3vgAWrSbte+r3zHATpkyxbwWHlEgf37RzmtBnh8D6datW+Wcc84xooW3Ys6bN0/69OljBg0yEsnJyRFEyJwXUy1ZskQ2bNgg1113nbz33ntk5NNgIWFbtmyRzMxMOf/8841snM1nGAryGuC5SMCfAGWDsnHWVwVlQ0eHQRVfHcb024UXXkgh80O2cuVKE0FEpGz48OFStmxZMvJhlJaWJrNmzTIRjY8++ijvu06UDf3aYwpvEaBsUDbOukVSNkKjw5seFyxYIAcOHDDTb4h4MPpzJjMIGSIba9asMZymTZvGyIaIWZeBTyhgKq5hw4anfUSSsnHW3RZ3jBIBygZl46ybHmUjODqIxi+//CLr1683UwMlS5YUTjX9j5fvNErx4sXzpt369esns2fPpmyImKnbMWPGmHbju11xxRV5/8zP16zP+kLnjiQQBgKUjSAQuUBUb12+soHUXCD6P2bLli2TxYsXy+DBg0/7YBYZ/c4I6zWwiBYLjPE0k++CYkwXcKHxmdef7/XGBaJ6/8QU3iJA2QhRH3z0NXRj9ZcNPrL4Oy/ciY4dO9YsEvXd8GRO7dq1+Xjwf6FgQejMmTMFj3VWrVrVLMauVq0aHw8Octn5Xm989NVbAylzoxOgbOiMmIIESIAESIAESMAFAcqGC3jclQRIgARIgARIQCdA2dAZMQUJkAAJkAAJkIALApQNF/C4KwmQAAmQAAmQgE6AsqEzYgoSIAESIAESIAEXBCgbLuBxVxIgARIgARIgAZ0AZUNnxBQkQAIkQAIkQAIuCFA2XMDjriRAAiRAAiRAAjoByobOiClIgARIgARIgARcEKBsuIDHXUmABEiABEiABHQClA2dEVOQAAmQAAmQAAm4IEDZcAGPu5IACZAACZAACegEKBs6I6YgARIgARIgARJwQYCy4QIedyUBEiABEiABEtAJUDZ0RkxBAiRAAiRAAiTgggBlwwU87koCJEACJEACJKAToGzojJiCBEiABEiABEjABQHKhgt43JUESIAESIAESEAnQNnQGTEFCagETp48adLExcWpaZmABEiABIoaAcpGUatxljdfBDZt2iSjRo2SESNGSI8ePfL2PXbsmDz55JNSpUoVuffee+XVV1+VZs2aSZcuXfJ1fCYmARIggaJAgLJRFGqZZTxrApCNRx55RJo3b27+m5CQYI61bt06eeihh4xcQDbOdoO0PP/883LjjTdKgwYNzvYw3I8ESIAEPE2AsuHp6mHmok0AsjFu3DgpVqyYDB48WBo3biy5ubny1ltvSWpqqiQlJRnZeOmll+QPf/iDNGzYUP75z39KjRo1ZP78+ZKSkiKPP/64VKxYUZ599lkTJalQoYIsXrxYvvjiC1m7dq1s27ZNypcvb/6enJxs/vvzzz8b+fjTn/4k9erVk6VLl8q///1vycjIkCuvvFJuv/12c25uJEACJBALBCgbsVBLzGPUCEA23nvvPWnbtq1s3brVTKfs379fXnvtNWnfvr38+uuvZ8gGBKFfv37SrVs3mTlzpqSlpZl/+8vG999/b6TBiWycc8458vrrr8tFF10kF154oSxatEi+/vprc06kue2226RatWry5ptvSqdOnaRly5ZR48ITkwAJkEB+CFA28kOLaYscAcjGyy+/bIRiwoQJcvfddxvB2Llzp9SvX18gDP6RDUQy7rnnHhOZQAQDaYYMGaLKBqIf999/v4l0OBsiKf/6179k2rRpsmDBAuncubNcc801UrNmTRNt4UYCJEACsUCAshELtcQ8Ro0AZOM///mP/O1vf5MPPvhAEH1YsmSJ9O7d20xphFs2nn76aTPVUqlSpdPKjKmb9PR0WbZsmYm03HnnndKqVauoceGJSYAESCA/BCgb+aHFtEWOgK9s7Nu3T/7+979L06ZNjRAsX77cWjYwBfLMM89I37595dxzz5WJEyfK4cOHzTQKplcGDBggdevWleeee04aNWpkZObQoUOyd+9es8YD60aGDx9u1oBgX0Q2rrjiiiJXHywwCZBAbBKgbMRmvTHXBUTAVzZKly5tFml27dpVOnTokDdFYjONgjQ//fST2f/UqVPSokULqVy5spluGT9+vMyZM0cQ1fBdIIq/P/jgg3L++efLvHnzzFqNo0ePcoFoAdU9T0MCJBA+ApSN8LHkkUiABEiABEiABAIQoGywWZAACZAACZAACUSUAGUjonh5cBIgARIgARIgAcoG2wAJkAAJkAAJkEBECVA2IoqXBycBEiABEiABEqBssA2QAAmQAAmQAAlElABlI6J4eXASIAESIAESIAHKBtsACZAACZAACZBARAlQNiKKlwcnARIgARIgARKgbLANkAAJkAAJkAAJRJQAZSOieHlwEiABEiABEiABygbbAAmQAAmQAAmQQEQJUDYiipcHJwESIAESIAESoGywDZAACZAACZAACUSUAGUjonh5cBIgARIgARIgAcoG2wAJkAAJkAAJkEBECVA2IoqXBycBEiABEiABEqBssA2QAAmQAAmQAAlElMD/Bw6TOdp7jE/z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702" y="2549797"/>
            <a:ext cx="5705475" cy="3524250"/>
          </a:xfrm>
          <a:prstGeom prst="rect">
            <a:avLst/>
          </a:prstGeom>
        </p:spPr>
      </p:pic>
    </p:spTree>
    <p:extLst>
      <p:ext uri="{BB962C8B-B14F-4D97-AF65-F5344CB8AC3E}">
        <p14:creationId xmlns:p14="http://schemas.microsoft.com/office/powerpoint/2010/main" val="178645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71" y="1268360"/>
            <a:ext cx="11469328" cy="2686951"/>
          </a:xfrm>
        </p:spPr>
        <p:txBody>
          <a:bodyPr>
            <a:noAutofit/>
          </a:bodyPr>
          <a:lstStyle/>
          <a:p>
            <a:pPr algn="l"/>
            <a:r>
              <a:rPr lang="en-US" sz="4000" b="1" dirty="0" smtClean="0"/>
              <a:t>Photosynthesis &amp; Cellular Respiration AXES Paragraph </a:t>
            </a:r>
            <a:r>
              <a:rPr lang="en-US" sz="4000" dirty="0" smtClean="0"/>
              <a:t>READ </a:t>
            </a:r>
            <a:r>
              <a:rPr lang="en-US" sz="4000" dirty="0"/>
              <a:t>&amp;</a:t>
            </a:r>
            <a:r>
              <a:rPr lang="en-US" sz="4000" dirty="0" smtClean="0"/>
              <a:t> highlight parts of your article, Write an AXES paragraph on page 57, 59 or 61NB</a:t>
            </a:r>
            <a:br>
              <a:rPr lang="en-US" sz="4000" dirty="0" smtClean="0"/>
            </a:br>
            <a:r>
              <a:rPr lang="en-US" sz="4000" b="1" dirty="0" smtClean="0"/>
              <a:t>A</a:t>
            </a:r>
            <a:r>
              <a:rPr lang="en-US" sz="4000" dirty="0" smtClean="0"/>
              <a:t>ssertion</a:t>
            </a:r>
            <a:br>
              <a:rPr lang="en-US" sz="4000" dirty="0" smtClean="0"/>
            </a:br>
            <a:r>
              <a:rPr lang="en-US" sz="4000" dirty="0" err="1" smtClean="0"/>
              <a:t>e</a:t>
            </a:r>
            <a:r>
              <a:rPr lang="en-US" sz="4000" b="1" dirty="0" err="1" smtClean="0"/>
              <a:t>X</a:t>
            </a:r>
            <a:r>
              <a:rPr lang="en-US" sz="4000" dirty="0" err="1" smtClean="0"/>
              <a:t>ample</a:t>
            </a:r>
            <a:r>
              <a:rPr lang="en-US" sz="4000" dirty="0" smtClean="0"/>
              <a:t/>
            </a:r>
            <a:br>
              <a:rPr lang="en-US" sz="4000" dirty="0" smtClean="0"/>
            </a:br>
            <a:r>
              <a:rPr lang="en-US" sz="4000" b="1" dirty="0" smtClean="0"/>
              <a:t>E</a:t>
            </a:r>
            <a:r>
              <a:rPr lang="en-US" sz="4000" dirty="0" smtClean="0"/>
              <a:t>xplanation</a:t>
            </a:r>
            <a:br>
              <a:rPr lang="en-US" sz="4000" dirty="0" smtClean="0"/>
            </a:br>
            <a:r>
              <a:rPr lang="en-US" sz="4000" b="1" dirty="0" smtClean="0"/>
              <a:t>S</a:t>
            </a:r>
            <a:r>
              <a:rPr lang="en-US" sz="4000" dirty="0" smtClean="0"/>
              <a:t>ignificance</a:t>
            </a:r>
            <a:endParaRPr lang="en-US" sz="4000" dirty="0"/>
          </a:p>
        </p:txBody>
      </p:sp>
      <p:sp>
        <p:nvSpPr>
          <p:cNvPr id="3" name="Content Placeholder 2"/>
          <p:cNvSpPr>
            <a:spLocks noGrp="1"/>
          </p:cNvSpPr>
          <p:nvPr>
            <p:ph idx="1"/>
          </p:nvPr>
        </p:nvSpPr>
        <p:spPr>
          <a:xfrm>
            <a:off x="3229897" y="2507226"/>
            <a:ext cx="8288593" cy="3672348"/>
          </a:xfrm>
        </p:spPr>
        <p:txBody>
          <a:bodyPr>
            <a:normAutofit fontScale="92500" lnSpcReduction="10000"/>
          </a:bodyPr>
          <a:lstStyle/>
          <a:p>
            <a:r>
              <a:rPr lang="en-US" dirty="0" smtClean="0"/>
              <a:t>The mechanisms for P &amp; CR are related because they are essentially opposite reactions.  Photosynthesis transforms energy from the sun and Cellular Respiration makes use of chemical bond energy and converts it to ATP &amp; Heat</a:t>
            </a:r>
          </a:p>
          <a:p>
            <a:r>
              <a:rPr lang="en-US" dirty="0" smtClean="0"/>
              <a:t>Photosynthesis = Chloroplast</a:t>
            </a:r>
          </a:p>
          <a:p>
            <a:r>
              <a:rPr lang="en-US" dirty="0" smtClean="0"/>
              <a:t>Cellular Respiration = Cytoplasm, Mitochondria </a:t>
            </a:r>
          </a:p>
          <a:p>
            <a:r>
              <a:rPr lang="en-US" dirty="0" smtClean="0"/>
              <a:t>6CO</a:t>
            </a:r>
            <a:r>
              <a:rPr lang="en-US" baseline="-25000" dirty="0" smtClean="0"/>
              <a:t>2</a:t>
            </a:r>
            <a:r>
              <a:rPr lang="en-US" dirty="0" smtClean="0"/>
              <a:t> +6H</a:t>
            </a:r>
            <a:r>
              <a:rPr lang="en-US" baseline="-25000" dirty="0" smtClean="0"/>
              <a:t>2</a:t>
            </a:r>
            <a:r>
              <a:rPr lang="en-US" dirty="0" smtClean="0"/>
              <a:t>0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  Photosynthesis</a:t>
            </a:r>
          </a:p>
          <a:p>
            <a:r>
              <a:rPr lang="en-US" sz="3000" dirty="0">
                <a:sym typeface="Wingdings" pitchFamily="2" charset="2"/>
              </a:rPr>
              <a:t>C</a:t>
            </a:r>
            <a:r>
              <a:rPr lang="en-US" sz="3000" baseline="-25000" dirty="0">
                <a:sym typeface="Wingdings" pitchFamily="2" charset="2"/>
              </a:rPr>
              <a:t>6</a:t>
            </a:r>
            <a:r>
              <a:rPr lang="en-US" sz="3000" dirty="0">
                <a:sym typeface="Wingdings" pitchFamily="2" charset="2"/>
              </a:rPr>
              <a:t>H</a:t>
            </a:r>
            <a:r>
              <a:rPr lang="en-US" sz="3000" baseline="-25000" dirty="0">
                <a:sym typeface="Wingdings" pitchFamily="2" charset="2"/>
              </a:rPr>
              <a:t>12</a:t>
            </a:r>
            <a:r>
              <a:rPr lang="en-US" sz="3000" dirty="0">
                <a:sym typeface="Wingdings" pitchFamily="2" charset="2"/>
              </a:rPr>
              <a:t>O</a:t>
            </a:r>
            <a:r>
              <a:rPr lang="en-US" sz="3000" baseline="-25000" dirty="0">
                <a:sym typeface="Wingdings" pitchFamily="2" charset="2"/>
              </a:rPr>
              <a:t>6</a:t>
            </a:r>
            <a:r>
              <a:rPr lang="en-US" sz="3000" dirty="0">
                <a:sym typeface="Wingdings" pitchFamily="2" charset="2"/>
              </a:rPr>
              <a:t> + 6O</a:t>
            </a:r>
            <a:r>
              <a:rPr lang="en-US" sz="3000" baseline="-25000" dirty="0">
                <a:sym typeface="Wingdings" pitchFamily="2" charset="2"/>
              </a:rPr>
              <a:t>2</a:t>
            </a:r>
            <a:r>
              <a:rPr lang="en-US" sz="3000" dirty="0"/>
              <a:t> </a:t>
            </a:r>
            <a:r>
              <a:rPr lang="en-US" sz="3000" dirty="0">
                <a:sym typeface="Wingdings" pitchFamily="2" charset="2"/>
              </a:rPr>
              <a:t></a:t>
            </a:r>
            <a:r>
              <a:rPr lang="en-US" sz="3000" dirty="0"/>
              <a:t> 6CO</a:t>
            </a:r>
            <a:r>
              <a:rPr lang="en-US" sz="3000" baseline="-25000" dirty="0"/>
              <a:t>2</a:t>
            </a:r>
            <a:r>
              <a:rPr lang="en-US" sz="3000" dirty="0"/>
              <a:t> +6H</a:t>
            </a:r>
            <a:r>
              <a:rPr lang="en-US" sz="3000" baseline="-25000" dirty="0"/>
              <a:t>2</a:t>
            </a:r>
            <a:r>
              <a:rPr lang="en-US" sz="3000" dirty="0"/>
              <a:t>0 + 36 ATP  + Heat Cellular Respiration</a:t>
            </a:r>
            <a:endParaRPr lang="en-US" sz="3000" dirty="0">
              <a:sym typeface="Wingdings" pitchFamily="2" charset="2"/>
            </a:endParaRPr>
          </a:p>
          <a:p>
            <a:endParaRPr lang="en-US" dirty="0"/>
          </a:p>
        </p:txBody>
      </p:sp>
    </p:spTree>
    <p:extLst>
      <p:ext uri="{BB962C8B-B14F-4D97-AF65-F5344CB8AC3E}">
        <p14:creationId xmlns:p14="http://schemas.microsoft.com/office/powerpoint/2010/main" val="114153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Genetics </a:t>
            </a:r>
            <a:endParaRPr lang="en-US" dirty="0"/>
          </a:p>
        </p:txBody>
      </p:sp>
      <p:sp>
        <p:nvSpPr>
          <p:cNvPr id="3" name="Subtitle 2"/>
          <p:cNvSpPr>
            <a:spLocks noGrp="1"/>
          </p:cNvSpPr>
          <p:nvPr>
            <p:ph type="subTitle" idx="1"/>
          </p:nvPr>
        </p:nvSpPr>
        <p:spPr/>
        <p:txBody>
          <a:bodyPr/>
          <a:lstStyle/>
          <a:p>
            <a:r>
              <a:rPr lang="en-US" dirty="0" smtClean="0"/>
              <a:t>Week 7</a:t>
            </a:r>
          </a:p>
          <a:p>
            <a:r>
              <a:rPr lang="en-US" dirty="0" smtClean="0"/>
              <a:t>2016 - 2017</a:t>
            </a:r>
            <a:endParaRPr lang="en-US" dirty="0"/>
          </a:p>
        </p:txBody>
      </p:sp>
    </p:spTree>
    <p:extLst>
      <p:ext uri="{BB962C8B-B14F-4D97-AF65-F5344CB8AC3E}">
        <p14:creationId xmlns:p14="http://schemas.microsoft.com/office/powerpoint/2010/main" val="29395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823" y="643944"/>
            <a:ext cx="11050073" cy="953036"/>
          </a:xfrm>
        </p:spPr>
        <p:txBody>
          <a:bodyPr>
            <a:normAutofit fontScale="90000"/>
          </a:bodyPr>
          <a:lstStyle/>
          <a:p>
            <a:r>
              <a:rPr lang="en-US" sz="2400" dirty="0" smtClean="0"/>
              <a:t>9/26</a:t>
            </a:r>
            <a:r>
              <a:rPr lang="en-US" sz="2400" dirty="0" smtClean="0"/>
              <a:t> </a:t>
            </a:r>
            <a:r>
              <a:rPr lang="en-US" sz="2400" dirty="0"/>
              <a:t>DNA: The Model of Heredity 11.1</a:t>
            </a:r>
            <a:br>
              <a:rPr lang="en-US" sz="2400" dirty="0"/>
            </a:br>
            <a:r>
              <a:rPr lang="en-US" sz="2400" dirty="0"/>
              <a:t>Obj. TSW examine DNA from Strawberries through a process of DNA extraction. </a:t>
            </a:r>
            <a:r>
              <a:rPr lang="en-US" sz="2400" dirty="0" smtClean="0"/>
              <a:t>P.62 </a:t>
            </a:r>
            <a:r>
              <a:rPr lang="en-US" sz="2400" dirty="0"/>
              <a:t>NB</a:t>
            </a:r>
          </a:p>
        </p:txBody>
      </p:sp>
      <p:sp>
        <p:nvSpPr>
          <p:cNvPr id="3" name="Text Placeholder 2"/>
          <p:cNvSpPr>
            <a:spLocks noGrp="1"/>
          </p:cNvSpPr>
          <p:nvPr>
            <p:ph type="body" idx="1"/>
          </p:nvPr>
        </p:nvSpPr>
        <p:spPr>
          <a:xfrm>
            <a:off x="1981200" y="1143000"/>
            <a:ext cx="4040188" cy="639762"/>
          </a:xfrm>
        </p:spPr>
        <p:txBody>
          <a:bodyPr>
            <a:normAutofit fontScale="85000" lnSpcReduction="10000"/>
          </a:bodyPr>
          <a:lstStyle/>
          <a:p>
            <a:r>
              <a:rPr lang="en-US" dirty="0" smtClean="0">
                <a:hlinkClick r:id="rId2"/>
              </a:rPr>
              <a:t>http://learn.genetics.utah.edu/</a:t>
            </a:r>
            <a:endParaRPr lang="en-US" dirty="0"/>
          </a:p>
        </p:txBody>
      </p:sp>
      <p:sp>
        <p:nvSpPr>
          <p:cNvPr id="6" name="Content Placeholder 5"/>
          <p:cNvSpPr>
            <a:spLocks noGrp="1"/>
          </p:cNvSpPr>
          <p:nvPr>
            <p:ph sz="quarter" idx="4"/>
          </p:nvPr>
        </p:nvSpPr>
        <p:spPr>
          <a:xfrm>
            <a:off x="6172200" y="1385986"/>
            <a:ext cx="6019800" cy="3951288"/>
          </a:xfrm>
        </p:spPr>
        <p:txBody>
          <a:bodyPr>
            <a:normAutofit/>
          </a:bodyPr>
          <a:lstStyle/>
          <a:p>
            <a:pPr marL="457200" indent="-457200">
              <a:buFont typeface="+mj-lt"/>
              <a:buAutoNum type="arabicPeriod"/>
            </a:pPr>
            <a:r>
              <a:rPr lang="en-US" dirty="0" smtClean="0"/>
              <a:t>What </a:t>
            </a:r>
            <a:r>
              <a:rPr lang="en-US" dirty="0"/>
              <a:t>N</a:t>
            </a:r>
            <a:r>
              <a:rPr lang="en-US" dirty="0" smtClean="0"/>
              <a:t>ucleic Acid is responsible for all of our genetic information, please spell it out.</a:t>
            </a:r>
          </a:p>
          <a:p>
            <a:pPr marL="457200" indent="-457200">
              <a:buFont typeface="+mj-lt"/>
              <a:buAutoNum type="arabicPeriod"/>
            </a:pPr>
            <a:r>
              <a:rPr lang="en-US" dirty="0" smtClean="0"/>
              <a:t>What are the three components (nitrogen bases and backbone) to this Nucleic Acid?</a:t>
            </a:r>
          </a:p>
          <a:p>
            <a:pPr marL="457200" indent="-457200">
              <a:buFont typeface="+mj-lt"/>
              <a:buAutoNum type="arabicPeriod"/>
            </a:pPr>
            <a:r>
              <a:rPr lang="en-US" dirty="0" smtClean="0"/>
              <a:t>Draw the structure of DNA, describe it in words and label the 3 parts.</a:t>
            </a:r>
          </a:p>
          <a:p>
            <a:pPr marL="0" indent="0">
              <a:buNone/>
            </a:pPr>
            <a:r>
              <a:rPr lang="en-US" dirty="0" smtClean="0"/>
              <a:t>HW – Read CH 11 , 1 pg. Notes P. </a:t>
            </a:r>
            <a:r>
              <a:rPr lang="en-US" dirty="0"/>
              <a:t>6</a:t>
            </a:r>
            <a:r>
              <a:rPr lang="en-US" dirty="0" smtClean="0"/>
              <a:t>5 NB</a:t>
            </a:r>
          </a:p>
          <a:p>
            <a:pPr marL="457200" indent="-457200">
              <a:buFont typeface="+mj-lt"/>
              <a:buAutoNum type="arabicPeriod"/>
            </a:pPr>
            <a:endParaRPr lang="en-US" dirty="0"/>
          </a:p>
        </p:txBody>
      </p:sp>
      <p:pic>
        <p:nvPicPr>
          <p:cNvPr id="7" name="Picture 92" descr="LBBb Fig"/>
          <p:cNvPicPr>
            <a:picLocks noGrp="1" noChangeAspect="1" noChangeArrowheads="1"/>
          </p:cNvPicPr>
          <p:nvPr>
            <p:ph sz="half" idx="2"/>
          </p:nvPr>
        </p:nvPicPr>
        <p:blipFill>
          <a:blip r:embed="rId3" cstate="print"/>
          <a:srcRect/>
          <a:stretch>
            <a:fillRect/>
          </a:stretch>
        </p:blipFill>
        <p:spPr bwMode="auto">
          <a:xfrm>
            <a:off x="1524000" y="1738549"/>
            <a:ext cx="4497388" cy="4378796"/>
          </a:xfrm>
          <a:prstGeom prst="rect">
            <a:avLst/>
          </a:prstGeom>
          <a:noFill/>
        </p:spPr>
      </p:pic>
    </p:spTree>
    <p:extLst>
      <p:ext uri="{BB962C8B-B14F-4D97-AF65-F5344CB8AC3E}">
        <p14:creationId xmlns:p14="http://schemas.microsoft.com/office/powerpoint/2010/main" val="14500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154</TotalTime>
  <Words>2324</Words>
  <Application>Microsoft Office PowerPoint</Application>
  <PresentationFormat>Widescreen</PresentationFormat>
  <Paragraphs>308</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Garamond</vt:lpstr>
      <vt:lpstr>MS Shell Dlg</vt:lpstr>
      <vt:lpstr>Times</vt:lpstr>
      <vt:lpstr>Wingdings</vt:lpstr>
      <vt:lpstr>Organic</vt:lpstr>
      <vt:lpstr>Energy </vt:lpstr>
      <vt:lpstr>9/22 Floating Leaf Disk Assay Obj. TSW learn about how rate of photosynthesis is determined by light intensity and sodium bicarbonate. P. 58 NB</vt:lpstr>
      <vt:lpstr>9/25 How is CO2 involved with plants? Obj. TSW watch a demonstration with Brom Thymol Blue and Anacharis plant P. 60 NB</vt:lpstr>
      <vt:lpstr>Leaf Disk Assay Lab  P. 57, 59, or 61NB   </vt:lpstr>
      <vt:lpstr>Computer Lab Write Up for Leaf Disk Assay Lab</vt:lpstr>
      <vt:lpstr>Data:  Table #1      Graph #1</vt:lpstr>
      <vt:lpstr>Photosynthesis &amp; Cellular Respiration AXES Paragraph READ &amp; highlight parts of your article, Write an AXES paragraph on page 57, 59 or 61NB Assertion eXample Explanation Significance</vt:lpstr>
      <vt:lpstr>Molecular Genetics </vt:lpstr>
      <vt:lpstr>9/26 DNA: The Model of Heredity 11.1 Obj. TSW examine DNA from Strawberries through a process of DNA extraction. P.62 NB</vt:lpstr>
      <vt:lpstr>Section 11.1 Summary – pages 281 - 287</vt:lpstr>
      <vt:lpstr>Section 11.1 Summary – pages 281 - 287</vt:lpstr>
      <vt:lpstr>Section 11.1 Summary – pages 281 - 287</vt:lpstr>
      <vt:lpstr>#3. Deoxyribonucleic Acid</vt:lpstr>
      <vt:lpstr>Strawberry DNA Extraction Lab p. 57 NB</vt:lpstr>
      <vt:lpstr>Procedure</vt:lpstr>
      <vt:lpstr>Continued</vt:lpstr>
      <vt:lpstr>Strawberry DNA Extraction Lab</vt:lpstr>
      <vt:lpstr>Conclusion And Analysis  Answers</vt:lpstr>
      <vt:lpstr>Conclusions! P. 59 Strawberry DNA Extraction AXES Paragraph</vt:lpstr>
      <vt:lpstr>Section 11.1 Summary – pages 281 - 287</vt:lpstr>
      <vt:lpstr>#3. (DNA)Nitrogen Base Pairing Rules</vt:lpstr>
      <vt:lpstr>DNA/ RNA Beads p. 59NB</vt:lpstr>
      <vt:lpstr>DNA Model Discussion Questions p. 59NB Please write in complete sentences.</vt:lpstr>
      <vt:lpstr>DNA Model Discussion Questions</vt:lpstr>
      <vt:lpstr>9/27 DNA Structure &amp; Function CH. 11.1 Obj: TSW review DNA structure &amp; function. Pg. 64 NB</vt:lpstr>
      <vt:lpstr>Learn.genetics.utah.edu</vt:lpstr>
      <vt:lpstr>Question</vt:lpstr>
      <vt:lpstr>Answer</vt:lpstr>
      <vt:lpstr>9/28  DNA Replication  11.1 Obj. TSW demonstrate base pairing rules of DNA Replication by constructing a 2-D model of DNA with paper. P. 66 NB</vt:lpstr>
      <vt:lpstr>Section 11.1 Summary – pages 281 - 287</vt:lpstr>
      <vt:lpstr>Section 11.1 Summary – pages 281 - 287</vt:lpstr>
      <vt:lpstr>DNA Replication</vt:lpstr>
      <vt:lpstr>#3. Steps of DNA Replication</vt:lpstr>
      <vt:lpstr>DNA Replication 3’ to 5’ RULE</vt:lpstr>
      <vt:lpstr>Semi-conservative Replication p. 61 NB Half of the DNA is Original the other half is new (Complementary)</vt:lpstr>
      <vt:lpstr>PowerPoint Presentation</vt:lpstr>
      <vt:lpstr>DNA Replication Lab p. 63 NB</vt:lpstr>
      <vt:lpstr>DNA Replication Activity    Tape your Replicated DNA  p. 63 NB</vt:lpstr>
      <vt:lpstr> 9/29 Cell Growth &amp; Reproduction: Mitosis CH 8.2 Obj. TSW understand the cell cycle and processes at each stage. P. 68 NB </vt:lpstr>
      <vt:lpstr>Problem Solving Lab 8.2 P. 204BB p. 61 NB</vt:lpstr>
      <vt:lpstr>Mitosis Practice p. 65NB Get 2 white boards/ lab station Get 1 Expo marker / 2 students Draw a nucleus and place your replicated chromosomes inside the nucleus.</vt:lpstr>
      <vt:lpstr>Mitosis Rules p. 65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Jennifer Mc Allister</dc:creator>
  <cp:lastModifiedBy>Jennifer Mc Allister</cp:lastModifiedBy>
  <cp:revision>23</cp:revision>
  <dcterms:created xsi:type="dcterms:W3CDTF">2017-09-24T18:24:14Z</dcterms:created>
  <dcterms:modified xsi:type="dcterms:W3CDTF">2017-09-24T21:28:42Z</dcterms:modified>
</cp:coreProperties>
</file>