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8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4" r:id="rId25"/>
    <p:sldId id="287" r:id="rId26"/>
    <p:sldId id="278" r:id="rId27"/>
    <p:sldId id="283" r:id="rId28"/>
    <p:sldId id="280" r:id="rId29"/>
    <p:sldId id="281" r:id="rId30"/>
    <p:sldId id="282"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5" r:id="rId49"/>
    <p:sldId id="300" r:id="rId50"/>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6688" y="1"/>
            <a:ext cx="3043237" cy="466725"/>
          </a:xfrm>
          <a:prstGeom prst="rect">
            <a:avLst/>
          </a:prstGeom>
        </p:spPr>
        <p:txBody>
          <a:bodyPr vert="horz" lIns="91431" tIns="45715" rIns="91431" bIns="45715" rtlCol="0"/>
          <a:lstStyle>
            <a:lvl1pPr algn="r">
              <a:defRPr sz="1200"/>
            </a:lvl1pPr>
          </a:lstStyle>
          <a:p>
            <a:fld id="{8EBA68F4-124B-44FC-961A-5E8A908C20B5}" type="datetimeFigureOut">
              <a:rPr lang="en-US" smtClean="0"/>
              <a:t>10/10/2015</a:t>
            </a:fld>
            <a:endParaRPr lang="en-US"/>
          </a:p>
        </p:txBody>
      </p:sp>
      <p:sp>
        <p:nvSpPr>
          <p:cNvPr id="4" name="Slide Image Placeholder 3"/>
          <p:cNvSpPr>
            <a:spLocks noGrp="1" noRot="1" noChangeAspect="1"/>
          </p:cNvSpPr>
          <p:nvPr>
            <p:ph type="sldImg" idx="2"/>
          </p:nvPr>
        </p:nvSpPr>
        <p:spPr>
          <a:xfrm>
            <a:off x="719138" y="1163638"/>
            <a:ext cx="5583237" cy="31416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79926"/>
            <a:ext cx="5618163" cy="3663950"/>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0789"/>
            <a:ext cx="3043238" cy="466725"/>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40789"/>
            <a:ext cx="3043237" cy="466725"/>
          </a:xfrm>
          <a:prstGeom prst="rect">
            <a:avLst/>
          </a:prstGeom>
        </p:spPr>
        <p:txBody>
          <a:bodyPr vert="horz" lIns="91431" tIns="45715" rIns="91431" bIns="45715" rtlCol="0" anchor="b"/>
          <a:lstStyle>
            <a:lvl1pPr algn="r">
              <a:defRPr sz="1200"/>
            </a:lvl1pPr>
          </a:lstStyle>
          <a:p>
            <a:fld id="{194C41DD-BF27-4D31-BB40-0BEF82DEA7B7}" type="slidenum">
              <a:rPr lang="en-US" smtClean="0"/>
              <a:t>‹#›</a:t>
            </a:fld>
            <a:endParaRPr lang="en-US"/>
          </a:p>
        </p:txBody>
      </p:sp>
    </p:spTree>
    <p:extLst>
      <p:ext uri="{BB962C8B-B14F-4D97-AF65-F5344CB8AC3E}">
        <p14:creationId xmlns:p14="http://schemas.microsoft.com/office/powerpoint/2010/main" val="45035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48</a:t>
            </a:fld>
            <a:endParaRPr lang="en-US"/>
          </a:p>
        </p:txBody>
      </p:sp>
    </p:spTree>
    <p:extLst>
      <p:ext uri="{BB962C8B-B14F-4D97-AF65-F5344CB8AC3E}">
        <p14:creationId xmlns:p14="http://schemas.microsoft.com/office/powerpoint/2010/main" val="84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47819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404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1257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8293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5443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5BED0-1A24-4FD1-A093-556160A5D925}"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50208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5BED0-1A24-4FD1-A093-556160A5D925}"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8390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5BED0-1A24-4FD1-A093-556160A5D925}" type="datetimeFigureOut">
              <a:rPr lang="en-US" smtClean="0"/>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28438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5BED0-1A24-4FD1-A093-556160A5D925}" type="datetimeFigureOut">
              <a:rPr lang="en-US" smtClean="0"/>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883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BED0-1A24-4FD1-A093-556160A5D925}" type="datetimeFigureOut">
              <a:rPr lang="en-US" smtClean="0"/>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962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7020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6915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BED0-1A24-4FD1-A093-556160A5D925}" type="datetimeFigureOut">
              <a:rPr lang="en-US" smtClean="0"/>
              <a:t>10/9/2015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5DD1-F83E-4510-9AB5-2D83AC961373}" type="slidenum">
              <a:rPr lang="en-US" smtClean="0"/>
              <a:t>‹#›</a:t>
            </a:fld>
            <a:endParaRPr lang="en-US"/>
          </a:p>
        </p:txBody>
      </p:sp>
    </p:spTree>
    <p:extLst>
      <p:ext uri="{BB962C8B-B14F-4D97-AF65-F5344CB8AC3E}">
        <p14:creationId xmlns:p14="http://schemas.microsoft.com/office/powerpoint/2010/main" val="114418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9.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21.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slide" Target="slide24.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13.jpe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jpeg"/><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3.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6.png"/><Relationship Id="rId7" Type="http://schemas.openxmlformats.org/officeDocument/2006/relationships/image" Target="../media/image32.pn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nhlbi.nih.gov/health/health-topics/videos/living-with-and-managing-sickle-cell-disease-tiffany.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HMI.org" TargetMode="Externa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0M.AVI" TargetMode="External"/><Relationship Id="rId6" Type="http://schemas.openxmlformats.org/officeDocument/2006/relationships/image" Target="../media/image6.png"/><Relationship Id="rId11" Type="http://schemas.openxmlformats.org/officeDocument/2006/relationships/image" Target="../media/image43.jpeg"/><Relationship Id="rId5" Type="http://schemas.openxmlformats.org/officeDocument/2006/relationships/image" Target="../media/image5.png"/><Relationship Id="rId10" Type="http://schemas.openxmlformats.org/officeDocument/2006/relationships/image" Target="../media/image42.jpeg"/><Relationship Id="rId4" Type="http://schemas.openxmlformats.org/officeDocument/2006/relationships/image" Target="../media/image4.png"/><Relationship Id="rId9"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5.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2M.AVI" TargetMode="External"/><Relationship Id="rId6" Type="http://schemas.openxmlformats.org/officeDocument/2006/relationships/image" Target="../media/image6.png"/><Relationship Id="rId11" Type="http://schemas.openxmlformats.org/officeDocument/2006/relationships/image" Target="../media/image43.jpeg"/><Relationship Id="rId5" Type="http://schemas.openxmlformats.org/officeDocument/2006/relationships/image" Target="../media/image5.png"/><Relationship Id="rId10" Type="http://schemas.openxmlformats.org/officeDocument/2006/relationships/image" Target="../media/image42.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2.wav"/><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audio" Target="../media/audio4.wav"/><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611948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0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363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41652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24505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73302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7694" name="Picture 14"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42522470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9738"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996299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08056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11882511" cy="1600200"/>
          </a:xfrm>
        </p:spPr>
        <p:txBody>
          <a:bodyPr>
            <a:normAutofit/>
          </a:bodyPr>
          <a:lstStyle/>
          <a:p>
            <a:r>
              <a:rPr lang="en-US" sz="2400" dirty="0" smtClean="0"/>
              <a:t>10/6 </a:t>
            </a:r>
            <a:r>
              <a:rPr lang="en-US" sz="2400" b="1" dirty="0"/>
              <a:t>Protein Synthesis: Translation </a:t>
            </a:r>
            <a:r>
              <a:rPr lang="en-US" sz="2400" dirty="0"/>
              <a:t>11.2</a:t>
            </a:r>
            <a:br>
              <a:rPr lang="en-US" sz="2400" dirty="0"/>
            </a:br>
            <a:r>
              <a:rPr lang="en-US" sz="2400" dirty="0"/>
              <a:t>Obj. </a:t>
            </a:r>
            <a:r>
              <a:rPr lang="en-US" sz="2400" dirty="0" smtClean="0"/>
              <a:t>TSW explain the</a:t>
            </a:r>
            <a:r>
              <a:rPr lang="en-US" sz="2400" dirty="0"/>
              <a:t> </a:t>
            </a:r>
            <a:r>
              <a:rPr lang="en-US" sz="2400" dirty="0" smtClean="0"/>
              <a:t>process of Protein Synthesis by drawing it in their notebooks. p.70NB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82994"/>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3141287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122979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0"/>
            <a:ext cx="11741834" cy="1417638"/>
          </a:xfrm>
        </p:spPr>
        <p:txBody>
          <a:bodyPr>
            <a:normAutofit/>
          </a:bodyPr>
          <a:lstStyle/>
          <a:p>
            <a:r>
              <a:rPr lang="en-US" sz="2400" dirty="0" smtClean="0"/>
              <a:t>10/5 </a:t>
            </a:r>
            <a:r>
              <a:rPr lang="en-US" sz="2400" b="1" dirty="0"/>
              <a:t>Protein Synthesis: Transcription </a:t>
            </a:r>
            <a:r>
              <a:rPr lang="en-US" sz="2400" dirty="0"/>
              <a:t>11.2</a:t>
            </a:r>
            <a:br>
              <a:rPr lang="en-US" sz="2400" dirty="0"/>
            </a:br>
            <a:r>
              <a:rPr lang="en-US" sz="2400" dirty="0"/>
              <a:t>Obj</a:t>
            </a:r>
            <a:r>
              <a:rPr lang="en-US" sz="2400" dirty="0" smtClean="0"/>
              <a:t>. TSW explain the process of Protein Synthesis by transcribing and translating DNA sequences from their Mini Lab 11.1 P.68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350856" y="1681163"/>
            <a:ext cx="4841144" cy="4578960"/>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codon important to making a protein?</a:t>
            </a:r>
          </a:p>
          <a:p>
            <a:pPr marL="0" indent="0">
              <a:buNone/>
            </a:pPr>
            <a:r>
              <a:rPr lang="en-US" dirty="0" smtClean="0"/>
              <a:t>HW – Study for the DNA Quiz tomorrow</a:t>
            </a:r>
          </a:p>
          <a:p>
            <a:pPr marL="0" indent="0">
              <a:buNone/>
            </a:pPr>
            <a:r>
              <a:rPr lang="en-US" dirty="0" smtClean="0"/>
              <a:t>Cell Lab is due Thursday/ </a:t>
            </a:r>
            <a:r>
              <a:rPr lang="en-US" dirty="0" err="1" smtClean="0"/>
              <a:t>friday</a:t>
            </a:r>
            <a:endParaRPr lang="en-US" dirty="0" smtClean="0"/>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2698247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20585"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1"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4259809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1635745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1"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275562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71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9343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71NB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524000" y="37338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27652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 Practice P. 71NB</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1689276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10/7 </a:t>
            </a:r>
            <a:r>
              <a:rPr lang="en-US" sz="2400" b="1" dirty="0"/>
              <a:t>Protein Synthesis: Translation </a:t>
            </a:r>
            <a:r>
              <a:rPr lang="en-US" sz="2400" dirty="0"/>
              <a:t>11.2</a:t>
            </a:r>
            <a:br>
              <a:rPr lang="en-US" sz="2400" dirty="0"/>
            </a:br>
            <a:r>
              <a:rPr lang="en-US" sz="2400" dirty="0"/>
              <a:t>Obj. TSW explain the process of Protein Synthesis by </a:t>
            </a:r>
            <a:r>
              <a:rPr lang="en-US" sz="2400" dirty="0" smtClean="0"/>
              <a:t>making Rice </a:t>
            </a:r>
            <a:r>
              <a:rPr lang="en-US" sz="2400" dirty="0" err="1" smtClean="0"/>
              <a:t>Krispie</a:t>
            </a:r>
            <a:r>
              <a:rPr lang="en-US" sz="2400" dirty="0" smtClean="0"/>
              <a:t> treats through the process of Protein Synthesis. </a:t>
            </a:r>
            <a:r>
              <a:rPr lang="en-US" sz="2400" dirty="0"/>
              <a:t>P. </a:t>
            </a:r>
            <a:r>
              <a:rPr lang="en-US" sz="2400" dirty="0" smtClean="0"/>
              <a:t>72NB</a:t>
            </a:r>
            <a:endParaRPr lang="en-US" sz="2400" dirty="0"/>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6553200" y="1258447"/>
            <a:ext cx="5638800" cy="4332288"/>
          </a:xfrm>
        </p:spPr>
        <p:txBody>
          <a:bodyPr>
            <a:normAutofit lnSpcReduction="10000"/>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a:p>
            <a:pPr marL="0" indent="0">
              <a:buNone/>
            </a:pPr>
            <a:r>
              <a:rPr lang="en-US" dirty="0" smtClean="0"/>
              <a:t>HW – Cell Lab is due tomorrow/ Friday.</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73011" y="2093119"/>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2957682" y="208491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2957682" y="4447735"/>
            <a:ext cx="3187007" cy="2286000"/>
          </a:xfrm>
          <a:prstGeom prst="rect">
            <a:avLst/>
          </a:prstGeom>
          <a:noFill/>
        </p:spPr>
      </p:pic>
    </p:spTree>
    <p:extLst>
      <p:ext uri="{BB962C8B-B14F-4D97-AF65-F5344CB8AC3E}">
        <p14:creationId xmlns:p14="http://schemas.microsoft.com/office/powerpoint/2010/main" val="2371725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5535" y="478302"/>
            <a:ext cx="8229600" cy="1143000"/>
          </a:xfrm>
        </p:spPr>
        <p:txBody>
          <a:bodyPr>
            <a:normAutofit fontScale="90000"/>
          </a:bodyPr>
          <a:lstStyle/>
          <a:p>
            <a:r>
              <a:rPr lang="en-US" dirty="0" smtClean="0"/>
              <a:t>Mini Lab 11.1  P. 75NB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399464299"/>
              </p:ext>
            </p:extLst>
          </p:nvPr>
        </p:nvGraphicFramePr>
        <p:xfrm>
          <a:off x="838200" y="1825622"/>
          <a:ext cx="10515598" cy="4179026"/>
        </p:xfrm>
        <a:graphic>
          <a:graphicData uri="http://schemas.openxmlformats.org/drawingml/2006/table">
            <a:tbl>
              <a:tblPr firstRow="1" bandRow="1">
                <a:tableStyleId>{5C22544A-7EE6-4342-B048-85BDC9FD1C3A}</a:tableStyleId>
              </a:tblPr>
              <a:tblGrid>
                <a:gridCol w="1557866"/>
                <a:gridCol w="1947333"/>
                <a:gridCol w="1752600"/>
                <a:gridCol w="1752600"/>
                <a:gridCol w="1557866"/>
                <a:gridCol w="1947333"/>
              </a:tblGrid>
              <a:tr h="438819">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435826">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438819">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438819">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438819">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c>
                  <a:txBody>
                    <a:bodyPr/>
                    <a:lstStyle/>
                    <a:p>
                      <a:endParaRPr lang="en-US" sz="2400"/>
                    </a:p>
                  </a:txBody>
                  <a:tcPr/>
                </a:tc>
              </a:tr>
              <a:tr h="438819">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438819">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016916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Mini Lab 11.1  P. </a:t>
            </a:r>
            <a:r>
              <a:rPr lang="en-US" sz="2800" dirty="0" smtClean="0"/>
              <a:t>75NB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nvPr>
        </p:nvGraphicFramePr>
        <p:xfrm>
          <a:off x="1981200" y="16002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r>
                        <a:rPr lang="en-US" dirty="0" smtClean="0"/>
                        <a:t>Transcription</a:t>
                      </a:r>
                      <a:endParaRPr lang="en-US" dirty="0"/>
                    </a:p>
                  </a:txBody>
                  <a:tcPr/>
                </a:tc>
                <a:tc>
                  <a:txBody>
                    <a:bodyPr/>
                    <a:lstStyle/>
                    <a:p>
                      <a:r>
                        <a:rPr lang="en-US" dirty="0" smtClean="0"/>
                        <a:t>UUA</a:t>
                      </a:r>
                      <a:endParaRPr lang="en-US" dirty="0"/>
                    </a:p>
                  </a:txBody>
                  <a:tcPr/>
                </a:tc>
                <a:tc>
                  <a:txBody>
                    <a:bodyPr/>
                    <a:lstStyle/>
                    <a:p>
                      <a:r>
                        <a:rPr lang="en-US" dirty="0" smtClean="0"/>
                        <a:t>Translation</a:t>
                      </a:r>
                      <a:endParaRPr lang="en-US" dirty="0"/>
                    </a:p>
                  </a:txBody>
                  <a:tcPr/>
                </a:tc>
                <a:tc>
                  <a:txBody>
                    <a:bodyPr/>
                    <a:lstStyle/>
                    <a:p>
                      <a:r>
                        <a:rPr lang="en-US" dirty="0" smtClean="0"/>
                        <a:t>AAU</a:t>
                      </a:r>
                      <a:endParaRPr lang="en-US" dirty="0"/>
                    </a:p>
                  </a:txBody>
                  <a:tcPr/>
                </a:tc>
                <a:tc>
                  <a:txBody>
                    <a:bodyPr/>
                    <a:lstStyle/>
                    <a:p>
                      <a:r>
                        <a:rPr lang="en-US" dirty="0" err="1" smtClean="0"/>
                        <a:t>Leucine</a:t>
                      </a:r>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r>
                        <a:rPr lang="en-US" dirty="0" smtClean="0"/>
                        <a:t>CCC</a:t>
                      </a:r>
                      <a:endParaRPr lang="en-US" dirty="0"/>
                    </a:p>
                  </a:txBody>
                  <a:tcPr/>
                </a:tc>
                <a:tc>
                  <a:txBody>
                    <a:bodyPr/>
                    <a:lstStyle/>
                    <a:p>
                      <a:endParaRPr lang="en-US" dirty="0"/>
                    </a:p>
                  </a:txBody>
                  <a:tcPr/>
                </a:tc>
                <a:tc>
                  <a:txBody>
                    <a:bodyPr/>
                    <a:lstStyle/>
                    <a:p>
                      <a:r>
                        <a:rPr lang="en-US" dirty="0" smtClean="0"/>
                        <a:t>GGG</a:t>
                      </a:r>
                      <a:endParaRPr lang="en-US" dirty="0"/>
                    </a:p>
                  </a:txBody>
                  <a:tcPr/>
                </a:tc>
                <a:tc>
                  <a:txBody>
                    <a:bodyPr/>
                    <a:lstStyle/>
                    <a:p>
                      <a:r>
                        <a:rPr lang="en-US" dirty="0" err="1" smtClean="0"/>
                        <a:t>Proline</a:t>
                      </a:r>
                      <a:endParaRPr lang="en-US" dirty="0"/>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r>
                        <a:rPr lang="en-US" dirty="0" smtClean="0"/>
                        <a:t>UAU</a:t>
                      </a:r>
                      <a:endParaRPr lang="en-US" dirty="0"/>
                    </a:p>
                  </a:txBody>
                  <a:tcPr/>
                </a:tc>
                <a:tc>
                  <a:txBody>
                    <a:bodyPr/>
                    <a:lstStyle/>
                    <a:p>
                      <a:endParaRPr lang="en-US" dirty="0"/>
                    </a:p>
                  </a:txBody>
                  <a:tcPr/>
                </a:tc>
                <a:tc>
                  <a:txBody>
                    <a:bodyPr/>
                    <a:lstStyle/>
                    <a:p>
                      <a:r>
                        <a:rPr lang="en-US" dirty="0" smtClean="0"/>
                        <a:t>AUA</a:t>
                      </a:r>
                      <a:endParaRPr lang="en-US" dirty="0"/>
                    </a:p>
                  </a:txBody>
                  <a:tcPr/>
                </a:tc>
                <a:tc>
                  <a:txBody>
                    <a:bodyPr/>
                    <a:lstStyle/>
                    <a:p>
                      <a:r>
                        <a:rPr lang="en-US" dirty="0" smtClean="0"/>
                        <a:t>Tyrosine</a:t>
                      </a:r>
                      <a:endParaRPr lang="en-US" dirty="0"/>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r>
                        <a:rPr lang="en-US" dirty="0" smtClean="0"/>
                        <a:t>UUU</a:t>
                      </a:r>
                      <a:endParaRPr lang="en-US" dirty="0"/>
                    </a:p>
                  </a:txBody>
                  <a:tcPr/>
                </a:tc>
                <a:tc>
                  <a:txBody>
                    <a:bodyPr/>
                    <a:lstStyle/>
                    <a:p>
                      <a:endParaRPr lang="en-US" dirty="0"/>
                    </a:p>
                  </a:txBody>
                  <a:tcPr/>
                </a:tc>
                <a:tc>
                  <a:txBody>
                    <a:bodyPr/>
                    <a:lstStyle/>
                    <a:p>
                      <a:r>
                        <a:rPr lang="en-US" dirty="0" smtClean="0"/>
                        <a:t>AAA</a:t>
                      </a:r>
                      <a:endParaRPr lang="en-US" dirty="0"/>
                    </a:p>
                  </a:txBody>
                  <a:tcPr/>
                </a:tc>
                <a:tc>
                  <a:txBody>
                    <a:bodyPr/>
                    <a:lstStyle/>
                    <a:p>
                      <a:r>
                        <a:rPr lang="en-US" dirty="0" smtClean="0"/>
                        <a:t>Phenylalanine</a:t>
                      </a:r>
                      <a:endParaRPr lang="en-US" dirty="0"/>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r>
                        <a:rPr lang="en-US" dirty="0" smtClean="0"/>
                        <a:t>CAA</a:t>
                      </a:r>
                      <a:endParaRPr lang="en-US" dirty="0"/>
                    </a:p>
                  </a:txBody>
                  <a:tcPr/>
                </a:tc>
                <a:tc>
                  <a:txBody>
                    <a:bodyPr/>
                    <a:lstStyle/>
                    <a:p>
                      <a:endParaRPr lang="en-US" dirty="0"/>
                    </a:p>
                  </a:txBody>
                  <a:tcPr/>
                </a:tc>
                <a:tc>
                  <a:txBody>
                    <a:bodyPr/>
                    <a:lstStyle/>
                    <a:p>
                      <a:r>
                        <a:rPr lang="en-US" dirty="0" smtClean="0"/>
                        <a:t>GUU</a:t>
                      </a:r>
                      <a:endParaRPr lang="en-US" dirty="0"/>
                    </a:p>
                  </a:txBody>
                  <a:tcPr/>
                </a:tc>
                <a:tc>
                  <a:txBody>
                    <a:bodyPr/>
                    <a:lstStyle/>
                    <a:p>
                      <a:r>
                        <a:rPr lang="en-US" dirty="0" smtClean="0"/>
                        <a:t>Glutamine</a:t>
                      </a:r>
                      <a:endParaRPr lang="en-US" dirty="0"/>
                    </a:p>
                  </a:txBody>
                  <a:tcPr/>
                </a:tc>
              </a:tr>
            </a:tbl>
          </a:graphicData>
        </a:graphic>
      </p:graphicFrame>
      <p:sp>
        <p:nvSpPr>
          <p:cNvPr id="5" name="TextBox 4"/>
          <p:cNvSpPr txBox="1"/>
          <p:nvPr/>
        </p:nvSpPr>
        <p:spPr>
          <a:xfrm>
            <a:off x="1524000" y="4495801"/>
            <a:ext cx="9144000" cy="2031325"/>
          </a:xfrm>
          <a:prstGeom prst="rect">
            <a:avLst/>
          </a:prstGeom>
          <a:noFill/>
        </p:spPr>
        <p:txBody>
          <a:bodyPr wrap="square" rtlCol="0">
            <a:spAutoFit/>
          </a:bodyPr>
          <a:lstStyle/>
          <a:p>
            <a:r>
              <a:rPr lang="en-US" dirty="0"/>
              <a:t>Answer Analysis Questions 1 – 3</a:t>
            </a:r>
          </a:p>
          <a:p>
            <a:pPr marL="342900" indent="-342900">
              <a:buAutoNum type="arabicPeriod"/>
            </a:pPr>
            <a:r>
              <a:rPr lang="en-US" dirty="0"/>
              <a:t>A.DNA instructions are located in the nucleus.</a:t>
            </a:r>
          </a:p>
          <a:p>
            <a:pPr marL="342900" indent="-342900">
              <a:buAutoNum type="alphaLcPeriod" startAt="2"/>
            </a:pPr>
            <a:r>
              <a:rPr lang="en-US" dirty="0"/>
              <a:t>Transcription happens in the nucleus.</a:t>
            </a:r>
          </a:p>
          <a:p>
            <a:pPr marL="342900" indent="-342900">
              <a:buAutoNum type="alphaLcPeriod" startAt="2"/>
            </a:pPr>
            <a:r>
              <a:rPr lang="en-US" dirty="0"/>
              <a:t>Translation happens in the Ribosome.</a:t>
            </a:r>
          </a:p>
          <a:p>
            <a:pPr marL="342900" indent="-342900">
              <a:buAutoNum type="arabicPeriod" startAt="2"/>
            </a:pPr>
            <a:r>
              <a:rPr lang="en-US" dirty="0" err="1"/>
              <a:t>tRNA</a:t>
            </a:r>
            <a:r>
              <a:rPr lang="en-US" dirty="0"/>
              <a:t> looks like a triangle with an Amino Acid on the end, and the other side has the </a:t>
            </a:r>
            <a:r>
              <a:rPr lang="en-US" dirty="0" err="1"/>
              <a:t>Anticodon</a:t>
            </a:r>
            <a:r>
              <a:rPr lang="en-US" dirty="0"/>
              <a:t> that base pairs with the </a:t>
            </a:r>
            <a:r>
              <a:rPr lang="en-US" dirty="0" err="1"/>
              <a:t>codon</a:t>
            </a:r>
            <a:r>
              <a:rPr lang="en-US" dirty="0"/>
              <a:t> on the mRNA.</a:t>
            </a:r>
          </a:p>
          <a:p>
            <a:pPr marL="342900" indent="-342900">
              <a:buAutoNum type="arabicPeriod" startAt="2"/>
            </a:pPr>
            <a:r>
              <a:rPr lang="en-US" dirty="0"/>
              <a:t>Mutations would be more common, if the sequence of DNA was not strictly adhered to.</a:t>
            </a:r>
          </a:p>
        </p:txBody>
      </p:sp>
    </p:spTree>
    <p:extLst>
      <p:ext uri="{BB962C8B-B14F-4D97-AF65-F5344CB8AC3E}">
        <p14:creationId xmlns:p14="http://schemas.microsoft.com/office/powerpoint/2010/main" val="42879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2783314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Students will take a page of notes on Notebook Paper and tape into their NB page 69NB</a:t>
            </a:r>
            <a:endParaRPr lang="en-US" dirty="0"/>
          </a:p>
        </p:txBody>
      </p:sp>
    </p:spTree>
    <p:extLst>
      <p:ext uri="{BB962C8B-B14F-4D97-AF65-F5344CB8AC3E}">
        <p14:creationId xmlns:p14="http://schemas.microsoft.com/office/powerpoint/2010/main" val="1444473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Rice </a:t>
            </a:r>
            <a:r>
              <a:rPr lang="en-US" dirty="0" err="1" smtClean="0"/>
              <a:t>Krispie</a:t>
            </a:r>
            <a:r>
              <a:rPr lang="en-US" dirty="0" smtClean="0"/>
              <a:t> Treat</a:t>
            </a:r>
            <a:br>
              <a:rPr lang="en-US" dirty="0" smtClean="0"/>
            </a:br>
            <a:r>
              <a:rPr lang="en-US" dirty="0" smtClean="0"/>
              <a:t>Protein Synthesis Lab </a:t>
            </a:r>
            <a:r>
              <a:rPr lang="en-US" smtClean="0"/>
              <a:t>– Thursday</a:t>
            </a:r>
            <a:endParaRPr lang="en-US" dirty="0"/>
          </a:p>
        </p:txBody>
      </p:sp>
      <p:sp>
        <p:nvSpPr>
          <p:cNvPr id="3" name="Content Placeholder 2"/>
          <p:cNvSpPr>
            <a:spLocks noGrp="1"/>
          </p:cNvSpPr>
          <p:nvPr>
            <p:ph idx="1"/>
          </p:nvPr>
        </p:nvSpPr>
        <p:spPr/>
        <p:txBody>
          <a:bodyPr/>
          <a:lstStyle/>
          <a:p>
            <a:r>
              <a:rPr lang="en-US" dirty="0"/>
              <a:t>1</a:t>
            </a:r>
            <a:r>
              <a:rPr lang="en-US" dirty="0" smtClean="0"/>
              <a:t> Boxes of </a:t>
            </a:r>
            <a:r>
              <a:rPr lang="en-US" b="1" dirty="0" smtClean="0"/>
              <a:t>Rice </a:t>
            </a:r>
            <a:r>
              <a:rPr lang="en-US" b="1" dirty="0" err="1" smtClean="0"/>
              <a:t>Krispies</a:t>
            </a:r>
            <a:endParaRPr lang="en-US" b="1" dirty="0" smtClean="0"/>
          </a:p>
          <a:p>
            <a:r>
              <a:rPr lang="en-US" dirty="0" smtClean="0"/>
              <a:t>4 Bags of </a:t>
            </a:r>
            <a:r>
              <a:rPr lang="en-US" b="1" dirty="0" smtClean="0"/>
              <a:t>LARGE MARSHMELLOWS</a:t>
            </a:r>
          </a:p>
          <a:p>
            <a:r>
              <a:rPr lang="en-US" dirty="0" smtClean="0"/>
              <a:t>1 large bag of </a:t>
            </a:r>
            <a:r>
              <a:rPr lang="en-US" sz="1800" b="1" dirty="0"/>
              <a:t>Mini</a:t>
            </a:r>
            <a:r>
              <a:rPr lang="en-US" b="1" dirty="0" smtClean="0"/>
              <a:t> M&amp;M’s</a:t>
            </a:r>
          </a:p>
          <a:p>
            <a:r>
              <a:rPr lang="en-US" dirty="0" smtClean="0"/>
              <a:t>1 large bag of </a:t>
            </a:r>
            <a:r>
              <a:rPr lang="en-US" b="1" dirty="0" smtClean="0"/>
              <a:t>Gummy Bears</a:t>
            </a:r>
          </a:p>
          <a:p>
            <a:r>
              <a:rPr lang="en-US" dirty="0" smtClean="0"/>
              <a:t>1 stick of </a:t>
            </a:r>
            <a:r>
              <a:rPr lang="en-US" b="1" dirty="0" smtClean="0"/>
              <a:t>Butter</a:t>
            </a:r>
          </a:p>
          <a:p>
            <a:r>
              <a:rPr lang="en-US" b="1" dirty="0" smtClean="0"/>
              <a:t>1 Microwave</a:t>
            </a:r>
            <a:r>
              <a:rPr lang="en-US" dirty="0" smtClean="0"/>
              <a:t>?</a:t>
            </a:r>
            <a:endParaRPr lang="en-US" dirty="0"/>
          </a:p>
        </p:txBody>
      </p:sp>
    </p:spTree>
    <p:extLst>
      <p:ext uri="{BB962C8B-B14F-4D97-AF65-F5344CB8AC3E}">
        <p14:creationId xmlns:p14="http://schemas.microsoft.com/office/powerpoint/2010/main" val="3854327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
        <p:nvSpPr>
          <p:cNvPr id="2" name="TextBox 1"/>
          <p:cNvSpPr txBox="1"/>
          <p:nvPr/>
        </p:nvSpPr>
        <p:spPr>
          <a:xfrm>
            <a:off x="10002129" y="1153551"/>
            <a:ext cx="2189871" cy="584775"/>
          </a:xfrm>
          <a:prstGeom prst="rect">
            <a:avLst/>
          </a:prstGeom>
          <a:noFill/>
        </p:spPr>
        <p:txBody>
          <a:bodyPr wrap="square" rtlCol="0">
            <a:spAutoFit/>
          </a:bodyPr>
          <a:lstStyle/>
          <a:p>
            <a:r>
              <a:rPr lang="en-US" sz="3200" dirty="0" smtClean="0"/>
              <a:t>Page 73 NB</a:t>
            </a:r>
            <a:endParaRPr lang="en-US" sz="3200" dirty="0"/>
          </a:p>
        </p:txBody>
      </p:sp>
    </p:spTree>
    <p:extLst>
      <p:ext uri="{BB962C8B-B14F-4D97-AF65-F5344CB8AC3E}">
        <p14:creationId xmlns:p14="http://schemas.microsoft.com/office/powerpoint/2010/main" val="145707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1st Period  P.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976224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4161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4066652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4381803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p:spPr>
        <p:txBody>
          <a:bodyPr>
            <a:normAutofit/>
          </a:bodyPr>
          <a:lstStyle/>
          <a:p>
            <a:r>
              <a:rPr lang="en-US" sz="2400" dirty="0" smtClean="0"/>
              <a:t>10/9 </a:t>
            </a:r>
            <a:r>
              <a:rPr lang="en-US" sz="2400" dirty="0"/>
              <a:t>Mutations: A change in a gene 11.3</a:t>
            </a:r>
            <a:br>
              <a:rPr lang="en-US" sz="2400" dirty="0"/>
            </a:br>
            <a:r>
              <a:rPr lang="en-US" sz="2400" dirty="0"/>
              <a:t>Obj. TSW learn how mutations happen, and explain the difference between point &amp; </a:t>
            </a:r>
            <a:r>
              <a:rPr lang="en-US" sz="2400" dirty="0" err="1"/>
              <a:t>Frameshift</a:t>
            </a:r>
            <a:r>
              <a:rPr lang="en-US" sz="2400" dirty="0"/>
              <a:t> mutation from WU, notes  &amp; conclusion of Protein Synthesis Lab. P. </a:t>
            </a:r>
            <a:r>
              <a:rPr lang="en-US" sz="2400" dirty="0" smtClean="0"/>
              <a:t>74 NB</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7653169" y="1291108"/>
            <a:ext cx="4495800" cy="4525963"/>
          </a:xfrm>
        </p:spPr>
        <p:txBody>
          <a:bodyPr>
            <a:normAutofit/>
          </a:bodyPr>
          <a:lstStyle/>
          <a:p>
            <a:pPr marL="514350" indent="-514350">
              <a:buFont typeface="+mj-lt"/>
              <a:buAutoNum type="arabicPeriod"/>
            </a:pPr>
            <a:r>
              <a:rPr lang="en-US" sz="2400" dirty="0"/>
              <a:t>What are some causes of mutations?</a:t>
            </a:r>
          </a:p>
          <a:p>
            <a:pPr marL="514350" indent="-514350">
              <a:buFont typeface="+mj-lt"/>
              <a:buAutoNum type="arabicPeriod"/>
            </a:pPr>
            <a:r>
              <a:rPr lang="en-US" sz="2400" dirty="0"/>
              <a:t>Compare &amp; Contrast the effects of a </a:t>
            </a:r>
            <a:r>
              <a:rPr lang="en-US" sz="2400" dirty="0">
                <a:hlinkClick r:id="rId2"/>
              </a:rPr>
              <a:t>point mutation </a:t>
            </a:r>
            <a:r>
              <a:rPr lang="en-US" sz="2400" dirty="0"/>
              <a:t>&amp; a </a:t>
            </a:r>
            <a:r>
              <a:rPr lang="en-US" sz="2400" dirty="0" err="1"/>
              <a:t>frameshift</a:t>
            </a:r>
            <a:r>
              <a:rPr lang="en-US" sz="2400" dirty="0"/>
              <a:t> mutation.</a:t>
            </a:r>
          </a:p>
          <a:p>
            <a:pPr marL="514350" indent="-514350">
              <a:buFont typeface="+mj-lt"/>
              <a:buAutoNum type="arabicPeriod"/>
            </a:pPr>
            <a:r>
              <a:rPr lang="en-US" sz="2400" dirty="0"/>
              <a:t>Which mutation is worse and why?</a:t>
            </a:r>
          </a:p>
        </p:txBody>
      </p:sp>
      <p:pic>
        <p:nvPicPr>
          <p:cNvPr id="5" name="Picture 13" descr="\\Hvf-work\education\Edu3\BDOL Interactive Chalkboard\Transparencies\RST .jpg images\RST-11.3GeneMutations.jpg"/>
          <p:cNvPicPr>
            <a:picLocks noChangeAspect="1" noChangeArrowheads="1"/>
          </p:cNvPicPr>
          <p:nvPr/>
        </p:nvPicPr>
        <p:blipFill>
          <a:blip r:embed="rId3" cstate="print"/>
          <a:srcRect/>
          <a:stretch>
            <a:fillRect/>
          </a:stretch>
        </p:blipFill>
        <p:spPr bwMode="auto">
          <a:xfrm>
            <a:off x="43031" y="1676401"/>
            <a:ext cx="7485576" cy="3835757"/>
          </a:xfrm>
          <a:prstGeom prst="rect">
            <a:avLst/>
          </a:prstGeom>
          <a:noFill/>
        </p:spPr>
      </p:pic>
    </p:spTree>
    <p:extLst>
      <p:ext uri="{BB962C8B-B14F-4D97-AF65-F5344CB8AC3E}">
        <p14:creationId xmlns:p14="http://schemas.microsoft.com/office/powerpoint/2010/main" val="632748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63562"/>
          </a:xfrm>
        </p:spPr>
        <p:txBody>
          <a:bodyPr>
            <a:normAutofit fontScale="90000"/>
          </a:bodyPr>
          <a:lstStyle/>
          <a:p>
            <a:pPr algn="l"/>
            <a:r>
              <a:rPr lang="en-US" dirty="0" smtClean="0"/>
              <a:t>#1. Causes of Mutations</a:t>
            </a:r>
            <a:endParaRPr lang="en-US" dirty="0"/>
          </a:p>
        </p:txBody>
      </p:sp>
      <p:sp>
        <p:nvSpPr>
          <p:cNvPr id="3" name="Content Placeholder 2"/>
          <p:cNvSpPr>
            <a:spLocks noGrp="1"/>
          </p:cNvSpPr>
          <p:nvPr>
            <p:ph idx="1"/>
          </p:nvPr>
        </p:nvSpPr>
        <p:spPr>
          <a:xfrm>
            <a:off x="1524000" y="533401"/>
            <a:ext cx="9144000" cy="4525963"/>
          </a:xfrm>
        </p:spPr>
        <p:txBody>
          <a:bodyPr>
            <a:normAutofit/>
          </a:bodyPr>
          <a:lstStyle/>
          <a:p>
            <a:r>
              <a:rPr lang="en-US" sz="2400" b="1" dirty="0"/>
              <a:t>Mutagens- </a:t>
            </a:r>
            <a:r>
              <a:rPr lang="en-US" sz="2400" dirty="0"/>
              <a:t>change in the DNA caused by the Environment – Pollution, UV Radiation, Drugs, Stress</a:t>
            </a:r>
          </a:p>
          <a:p>
            <a:r>
              <a:rPr lang="en-US" sz="2400" b="1" dirty="0"/>
              <a:t>Random mistakes- </a:t>
            </a:r>
            <a:r>
              <a:rPr lang="en-US" sz="2400" dirty="0"/>
              <a:t>proofreading enzymes are not working</a:t>
            </a:r>
          </a:p>
          <a:p>
            <a:pPr>
              <a:buNone/>
            </a:pPr>
            <a:r>
              <a:rPr lang="en-US" sz="2400" b="1" dirty="0"/>
              <a:t>#2. Gene Mutations – Point &amp; </a:t>
            </a:r>
            <a:r>
              <a:rPr lang="en-US" sz="2400" b="1" dirty="0" err="1"/>
              <a:t>Frameshift</a:t>
            </a:r>
            <a:r>
              <a:rPr lang="en-US" sz="2400" b="1" dirty="0"/>
              <a:t> Mutations </a:t>
            </a:r>
            <a:r>
              <a:rPr lang="en-US" sz="2400" dirty="0"/>
              <a:t>p.298 BB</a:t>
            </a:r>
          </a:p>
          <a:p>
            <a:endParaRPr lang="en-US" sz="2400" dirty="0"/>
          </a:p>
        </p:txBody>
      </p:sp>
      <p:pic>
        <p:nvPicPr>
          <p:cNvPr id="4" name="Picture 13" descr="\\Hvf-work\education\Edu3\BDOL Interactive Chalkboard\Transparencies\RST .jpg images\RST-11.3GeneMutations.jpg"/>
          <p:cNvPicPr>
            <a:picLocks noChangeAspect="1" noChangeArrowheads="1"/>
          </p:cNvPicPr>
          <p:nvPr/>
        </p:nvPicPr>
        <p:blipFill>
          <a:blip r:embed="rId2" cstate="print"/>
          <a:srcRect/>
          <a:stretch>
            <a:fillRect/>
          </a:stretch>
        </p:blipFill>
        <p:spPr bwMode="auto">
          <a:xfrm>
            <a:off x="4191000" y="2141171"/>
            <a:ext cx="6477000" cy="3318944"/>
          </a:xfrm>
          <a:prstGeom prst="rect">
            <a:avLst/>
          </a:prstGeom>
          <a:noFill/>
        </p:spPr>
      </p:pic>
      <p:sp>
        <p:nvSpPr>
          <p:cNvPr id="5" name="TextBox 4"/>
          <p:cNvSpPr txBox="1"/>
          <p:nvPr/>
        </p:nvSpPr>
        <p:spPr>
          <a:xfrm>
            <a:off x="1524000" y="2133600"/>
            <a:ext cx="2057400" cy="1815882"/>
          </a:xfrm>
          <a:prstGeom prst="rect">
            <a:avLst/>
          </a:prstGeom>
          <a:noFill/>
        </p:spPr>
        <p:txBody>
          <a:bodyPr wrap="square" rtlCol="0">
            <a:spAutoFit/>
          </a:bodyPr>
          <a:lstStyle/>
          <a:p>
            <a:r>
              <a:rPr lang="en-US" sz="2800" dirty="0"/>
              <a:t>Which mutation is worse?  Why?</a:t>
            </a:r>
          </a:p>
        </p:txBody>
      </p:sp>
      <p:sp>
        <p:nvSpPr>
          <p:cNvPr id="6" name="TextBox 5"/>
          <p:cNvSpPr txBox="1"/>
          <p:nvPr/>
        </p:nvSpPr>
        <p:spPr>
          <a:xfrm>
            <a:off x="1524000" y="5410201"/>
            <a:ext cx="9144000" cy="830997"/>
          </a:xfrm>
          <a:prstGeom prst="rect">
            <a:avLst/>
          </a:prstGeom>
          <a:noFill/>
        </p:spPr>
        <p:txBody>
          <a:bodyPr wrap="square" rtlCol="0">
            <a:spAutoFit/>
          </a:bodyPr>
          <a:lstStyle/>
          <a:p>
            <a:r>
              <a:rPr lang="en-US" sz="2400" b="1" dirty="0"/>
              <a:t>#3. </a:t>
            </a:r>
            <a:r>
              <a:rPr lang="en-US" sz="2400" b="1" dirty="0" err="1"/>
              <a:t>Frameshift</a:t>
            </a:r>
            <a:r>
              <a:rPr lang="en-US" sz="2400" b="1" dirty="0"/>
              <a:t> Mutation </a:t>
            </a:r>
            <a:r>
              <a:rPr lang="en-US" sz="2400" dirty="0"/>
              <a:t>is worse because it changes every amino acid after the deletion or addition of the nucleotide.</a:t>
            </a:r>
          </a:p>
        </p:txBody>
      </p:sp>
    </p:spTree>
    <p:extLst>
      <p:ext uri="{BB962C8B-B14F-4D97-AF65-F5344CB8AC3E}">
        <p14:creationId xmlns:p14="http://schemas.microsoft.com/office/powerpoint/2010/main" val="20665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normAutofit fontScale="90000"/>
          </a:bodyPr>
          <a:lstStyle/>
          <a:p>
            <a:r>
              <a:rPr lang="en-US" dirty="0" smtClean="0"/>
              <a:t>Rice Krispy Protein Synthesis </a:t>
            </a:r>
            <a:r>
              <a:rPr lang="en-US" dirty="0" smtClean="0"/>
              <a:t>P.75NB</a:t>
            </a:r>
            <a:endParaRPr lang="en-US" dirty="0"/>
          </a:p>
        </p:txBody>
      </p:sp>
      <p:sp>
        <p:nvSpPr>
          <p:cNvPr id="3" name="Content Placeholder 2"/>
          <p:cNvSpPr>
            <a:spLocks noGrp="1"/>
          </p:cNvSpPr>
          <p:nvPr>
            <p:ph idx="1"/>
          </p:nvPr>
        </p:nvSpPr>
        <p:spPr>
          <a:xfrm>
            <a:off x="1524000" y="990601"/>
            <a:ext cx="9144000" cy="5135563"/>
          </a:xfrm>
        </p:spPr>
        <p:txBody>
          <a:bodyPr>
            <a:normAutofit fontScale="85000" lnSpcReduction="20000"/>
          </a:bodyPr>
          <a:lstStyle/>
          <a:p>
            <a:pPr marL="514350" indent="-514350">
              <a:buFont typeface="+mj-lt"/>
              <a:buAutoNum type="arabicPeriod"/>
            </a:pPr>
            <a:r>
              <a:rPr lang="en-US" dirty="0" smtClean="0"/>
              <a:t>My protein looks like:  Round, Flat, Color, M&amp;M or </a:t>
            </a:r>
            <a:r>
              <a:rPr lang="en-US" dirty="0" err="1" smtClean="0"/>
              <a:t>Gummi</a:t>
            </a:r>
            <a:r>
              <a:rPr lang="en-US" dirty="0" smtClean="0"/>
              <a:t> Bears</a:t>
            </a:r>
          </a:p>
          <a:p>
            <a:pPr marL="514350" indent="-514350">
              <a:buFont typeface="+mj-lt"/>
              <a:buAutoNum type="arabicPeriod"/>
            </a:pPr>
            <a:r>
              <a:rPr lang="en-US" dirty="0" smtClean="0"/>
              <a:t>Deleting the fifth nucleotide of your DNA will cause </a:t>
            </a:r>
            <a:r>
              <a:rPr lang="en-US" b="1" dirty="0" smtClean="0"/>
              <a:t>a </a:t>
            </a:r>
            <a:r>
              <a:rPr lang="en-US" b="1" dirty="0" err="1" smtClean="0"/>
              <a:t>frameshift</a:t>
            </a:r>
            <a:r>
              <a:rPr lang="en-US" b="1" dirty="0" smtClean="0"/>
              <a:t> </a:t>
            </a:r>
            <a:r>
              <a:rPr lang="en-US" dirty="0" smtClean="0"/>
              <a:t>mutation that changes every amino acid after the deletion. Change how many marshmallows were used.</a:t>
            </a:r>
          </a:p>
          <a:p>
            <a:pPr marL="514350" indent="-514350">
              <a:buFont typeface="+mj-lt"/>
              <a:buAutoNum type="arabicPeriod"/>
            </a:pPr>
            <a:r>
              <a:rPr lang="en-US" dirty="0" smtClean="0"/>
              <a:t>Changing the 11</a:t>
            </a:r>
            <a:r>
              <a:rPr lang="en-US" baseline="30000" dirty="0" smtClean="0"/>
              <a:t>th</a:t>
            </a:r>
            <a:r>
              <a:rPr lang="en-US" dirty="0" smtClean="0"/>
              <a:t> nucleotide of your DNA sequence from G to T would be a </a:t>
            </a:r>
            <a:r>
              <a:rPr lang="en-US" b="1" dirty="0" smtClean="0"/>
              <a:t>point mutation </a:t>
            </a:r>
            <a:r>
              <a:rPr lang="en-US" dirty="0" smtClean="0"/>
              <a:t>and will change the amino acid </a:t>
            </a:r>
            <a:r>
              <a:rPr lang="en-US" b="1" dirty="0" smtClean="0"/>
              <a:t>Serine</a:t>
            </a:r>
            <a:r>
              <a:rPr lang="en-US" dirty="0" smtClean="0"/>
              <a:t> to </a:t>
            </a:r>
            <a:r>
              <a:rPr lang="en-US" b="1" dirty="0" smtClean="0"/>
              <a:t>STOP </a:t>
            </a:r>
            <a:r>
              <a:rPr lang="en-US" b="1" dirty="0" err="1" smtClean="0"/>
              <a:t>codon</a:t>
            </a:r>
            <a:r>
              <a:rPr lang="en-US" dirty="0" smtClean="0"/>
              <a:t>, however, this is bad because the protein is not complete. </a:t>
            </a:r>
            <a:r>
              <a:rPr lang="en-US" dirty="0" err="1" smtClean="0"/>
              <a:t>Marshmellows</a:t>
            </a:r>
            <a:r>
              <a:rPr lang="en-US" dirty="0" smtClean="0"/>
              <a:t> would not be smooth.</a:t>
            </a:r>
          </a:p>
          <a:p>
            <a:pPr marL="514350" indent="-514350">
              <a:buFont typeface="+mj-lt"/>
              <a:buAutoNum type="arabicPeriod"/>
            </a:pPr>
            <a:r>
              <a:rPr lang="en-US" dirty="0" smtClean="0"/>
              <a:t>If the 19</a:t>
            </a:r>
            <a:r>
              <a:rPr lang="en-US" baseline="30000" dirty="0" smtClean="0"/>
              <a:t>th</a:t>
            </a:r>
            <a:r>
              <a:rPr lang="en-US" dirty="0" smtClean="0"/>
              <a:t>, 20th, 21</a:t>
            </a:r>
            <a:r>
              <a:rPr lang="en-US" baseline="30000" dirty="0" smtClean="0"/>
              <a:t>st</a:t>
            </a:r>
            <a:r>
              <a:rPr lang="en-US" dirty="0" smtClean="0"/>
              <a:t> nucleotides of your DNA sequence were deleted the 7</a:t>
            </a:r>
            <a:r>
              <a:rPr lang="en-US" baseline="30000" dirty="0" smtClean="0"/>
              <a:t>th</a:t>
            </a:r>
            <a:r>
              <a:rPr lang="en-US" dirty="0" smtClean="0"/>
              <a:t> </a:t>
            </a:r>
            <a:r>
              <a:rPr lang="en-US" dirty="0" err="1" smtClean="0"/>
              <a:t>codon</a:t>
            </a:r>
            <a:r>
              <a:rPr lang="en-US" dirty="0" smtClean="0"/>
              <a:t> were deleted the rice </a:t>
            </a:r>
            <a:r>
              <a:rPr lang="en-US" dirty="0" err="1" smtClean="0"/>
              <a:t>krispie</a:t>
            </a:r>
            <a:r>
              <a:rPr lang="en-US" dirty="0" smtClean="0"/>
              <a:t> treat would not have color.</a:t>
            </a:r>
          </a:p>
          <a:p>
            <a:pPr marL="514350" indent="-514350">
              <a:buFont typeface="+mj-lt"/>
              <a:buAutoNum type="arabicPeriod"/>
            </a:pPr>
            <a:r>
              <a:rPr lang="en-US" dirty="0" smtClean="0"/>
              <a:t>Two proteins are different by some were flat, round, some were red, some blue, some M&amp;M’s &amp;/ gummy bears.</a:t>
            </a:r>
          </a:p>
          <a:p>
            <a:pPr marL="514350" indent="-514350">
              <a:buNone/>
            </a:pPr>
            <a:r>
              <a:rPr lang="en-US" dirty="0" smtClean="0"/>
              <a:t>Conclusion</a:t>
            </a:r>
          </a:p>
          <a:p>
            <a:pPr marL="514350" indent="-514350">
              <a:buNone/>
            </a:pPr>
            <a:r>
              <a:rPr lang="en-US" dirty="0" smtClean="0"/>
              <a:t>1.If you were given the</a:t>
            </a:r>
          </a:p>
        </p:txBody>
      </p:sp>
    </p:spTree>
    <p:extLst>
      <p:ext uri="{BB962C8B-B14F-4D97-AF65-F5344CB8AC3E}">
        <p14:creationId xmlns:p14="http://schemas.microsoft.com/office/powerpoint/2010/main" val="3427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Classwork – Transcription &amp; Translation p. 53 NB</a:t>
            </a:r>
            <a:endParaRPr lang="en-US" dirty="0"/>
          </a:p>
        </p:txBody>
      </p:sp>
      <p:sp>
        <p:nvSpPr>
          <p:cNvPr id="3" name="Content Placeholder 2"/>
          <p:cNvSpPr>
            <a:spLocks noGrp="1"/>
          </p:cNvSpPr>
          <p:nvPr>
            <p:ph idx="1"/>
          </p:nvPr>
        </p:nvSpPr>
        <p:spPr/>
        <p:txBody>
          <a:bodyPr/>
          <a:lstStyle/>
          <a:p>
            <a:r>
              <a:rPr lang="en-US" dirty="0" smtClean="0"/>
              <a:t>Work on worksheet about Protein Synthesis.</a:t>
            </a:r>
          </a:p>
          <a:p>
            <a:r>
              <a:rPr lang="en-US" dirty="0" smtClean="0"/>
              <a:t>Transcribe the DNA sequence.</a:t>
            </a:r>
          </a:p>
          <a:p>
            <a:r>
              <a:rPr lang="en-US" dirty="0" smtClean="0"/>
              <a:t>Then, translate the Amino Acid sequence to the right of the Codons.</a:t>
            </a:r>
            <a:endParaRPr lang="en-US" dirty="0"/>
          </a:p>
        </p:txBody>
      </p:sp>
    </p:spTree>
    <p:extLst>
      <p:ext uri="{BB962C8B-B14F-4D97-AF65-F5344CB8AC3E}">
        <p14:creationId xmlns:p14="http://schemas.microsoft.com/office/powerpoint/2010/main" val="368878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624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2" name="11-transcription.WAV"/>
            </a:hlinkClick>
          </p:cNvPr>
          <p:cNvPicPr>
            <a:picLocks noChangeAspect="1" noChangeArrowheads="1"/>
          </p:cNvPicPr>
          <p:nvPr/>
        </p:nvPicPr>
        <p:blipFill>
          <a:blip r:embed="rId13"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34889953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Draw Protein Synthesis</a:t>
            </a:r>
            <a:endParaRPr lang="en-US" dirty="0"/>
          </a:p>
        </p:txBody>
      </p:sp>
      <p:sp>
        <p:nvSpPr>
          <p:cNvPr id="3" name="Content Placeholder 2"/>
          <p:cNvSpPr>
            <a:spLocks noGrp="1"/>
          </p:cNvSpPr>
          <p:nvPr>
            <p:ph idx="1"/>
          </p:nvPr>
        </p:nvSpPr>
        <p:spPr>
          <a:xfrm>
            <a:off x="1524000" y="1066801"/>
            <a:ext cx="9144000" cy="5059363"/>
          </a:xfrm>
        </p:spPr>
        <p:txBody>
          <a:bodyPr/>
          <a:lstStyle/>
          <a:p>
            <a:r>
              <a:rPr lang="en-US" dirty="0" smtClean="0"/>
              <a:t>P. </a:t>
            </a:r>
            <a:r>
              <a:rPr lang="en-US" dirty="0" smtClean="0"/>
              <a:t>73 </a:t>
            </a:r>
            <a:r>
              <a:rPr lang="en-US" dirty="0" smtClean="0"/>
              <a:t>NB</a:t>
            </a:r>
          </a:p>
          <a:p>
            <a:r>
              <a:rPr lang="en-US" dirty="0" smtClean="0"/>
              <a:t>Turn your book Landscape Style    </a:t>
            </a:r>
            <a:r>
              <a:rPr lang="en-US" dirty="0" smtClean="0">
                <a:sym typeface="Wingdings" pitchFamily="2" charset="2"/>
              </a:rPr>
              <a:t>------</a:t>
            </a:r>
          </a:p>
          <a:p>
            <a:r>
              <a:rPr lang="en-US" dirty="0" smtClean="0">
                <a:sym typeface="Wingdings" pitchFamily="2" charset="2"/>
              </a:rPr>
              <a:t>Have 4 different colored pencils.</a:t>
            </a:r>
          </a:p>
          <a:p>
            <a:r>
              <a:rPr lang="en-US" dirty="0" smtClean="0">
                <a:sym typeface="Wingdings" pitchFamily="2" charset="2"/>
              </a:rPr>
              <a:t>Write on the </a:t>
            </a:r>
            <a:r>
              <a:rPr lang="en-US" dirty="0" smtClean="0">
                <a:solidFill>
                  <a:srgbClr val="FF0000"/>
                </a:solidFill>
                <a:sym typeface="Wingdings" pitchFamily="2" charset="2"/>
              </a:rPr>
              <a:t>RED</a:t>
            </a:r>
            <a:r>
              <a:rPr lang="en-US" dirty="0" smtClean="0">
                <a:sym typeface="Wingdings" pitchFamily="2" charset="2"/>
              </a:rPr>
              <a:t> line at the top: </a:t>
            </a:r>
            <a:r>
              <a:rPr lang="en-US" b="1" dirty="0" smtClean="0">
                <a:sym typeface="Wingdings" pitchFamily="2" charset="2"/>
              </a:rPr>
              <a:t>Protein Synthesis: the making of Proteins</a:t>
            </a:r>
          </a:p>
          <a:p>
            <a:r>
              <a:rPr lang="en-US" dirty="0" smtClean="0">
                <a:sym typeface="Wingdings" pitchFamily="2" charset="2"/>
              </a:rPr>
              <a:t>Use ¾ of the page</a:t>
            </a:r>
          </a:p>
          <a:p>
            <a:r>
              <a:rPr lang="en-US" dirty="0" smtClean="0">
                <a:sym typeface="Wingdings" pitchFamily="2" charset="2"/>
              </a:rPr>
              <a:t>The last ¼ of the page will be a summary/ AXES paragraph.</a:t>
            </a:r>
          </a:p>
          <a:p>
            <a:endParaRPr lang="en-US" dirty="0"/>
          </a:p>
        </p:txBody>
      </p:sp>
    </p:spTree>
    <p:extLst>
      <p:ext uri="{BB962C8B-B14F-4D97-AF65-F5344CB8AC3E}">
        <p14:creationId xmlns:p14="http://schemas.microsoft.com/office/powerpoint/2010/main" val="3051301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callister\My Documents\My Pictures\Protein Synthesi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10812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
            <a:ext cx="8229600" cy="490537"/>
          </a:xfrm>
        </p:spPr>
        <p:txBody>
          <a:bodyPr>
            <a:normAutofit/>
          </a:bodyPr>
          <a:lstStyle/>
          <a:p>
            <a:r>
              <a:rPr lang="en-US" sz="2400" dirty="0"/>
              <a:t>Proteins Notes P. </a:t>
            </a:r>
            <a:r>
              <a:rPr lang="en-US" sz="2400" dirty="0" smtClean="0"/>
              <a:t>81</a:t>
            </a:r>
            <a:r>
              <a:rPr lang="en-US" sz="2400" dirty="0" smtClean="0"/>
              <a:t> </a:t>
            </a:r>
            <a:r>
              <a:rPr lang="en-US" sz="2400" dirty="0"/>
              <a:t>NB</a:t>
            </a:r>
          </a:p>
        </p:txBody>
      </p:sp>
      <p:sp>
        <p:nvSpPr>
          <p:cNvPr id="8195" name="Rectangle 3"/>
          <p:cNvSpPr>
            <a:spLocks noGrp="1" noChangeArrowheads="1"/>
          </p:cNvSpPr>
          <p:nvPr>
            <p:ph type="body" idx="1"/>
          </p:nvPr>
        </p:nvSpPr>
        <p:spPr>
          <a:xfrm>
            <a:off x="1981200" y="836613"/>
            <a:ext cx="8229600" cy="5289550"/>
          </a:xfrm>
        </p:spPr>
        <p:txBody>
          <a:bodyPr/>
          <a:lstStyle/>
          <a:p>
            <a:r>
              <a:rPr lang="en-US" sz="2400" dirty="0"/>
              <a:t>Proteins can come in </a:t>
            </a:r>
          </a:p>
          <a:p>
            <a:pPr>
              <a:buFontTx/>
              <a:buNone/>
            </a:pPr>
            <a:r>
              <a:rPr lang="en-US" sz="2400" dirty="0"/>
              <a:t>many different shapes </a:t>
            </a:r>
          </a:p>
          <a:p>
            <a:pPr>
              <a:buFontTx/>
              <a:buNone/>
            </a:pPr>
            <a:r>
              <a:rPr lang="en-US" sz="2400" dirty="0"/>
              <a:t>and sizes</a:t>
            </a:r>
          </a:p>
          <a:p>
            <a:r>
              <a:rPr lang="en-US" sz="2400" dirty="0"/>
              <a:t>The number &amp; sequence of</a:t>
            </a:r>
          </a:p>
          <a:p>
            <a:pPr>
              <a:buNone/>
            </a:pPr>
            <a:r>
              <a:rPr lang="en-US" sz="2400" dirty="0"/>
              <a:t> amino acids determine its</a:t>
            </a:r>
          </a:p>
          <a:p>
            <a:pPr>
              <a:buNone/>
            </a:pPr>
            <a:r>
              <a:rPr lang="en-US" sz="2400" dirty="0"/>
              <a:t>a proteins shape.</a:t>
            </a:r>
          </a:p>
          <a:p>
            <a:r>
              <a:rPr lang="en-US" sz="2400" dirty="0"/>
              <a:t>An example of </a:t>
            </a:r>
          </a:p>
          <a:p>
            <a:pPr>
              <a:buFontTx/>
              <a:buNone/>
            </a:pPr>
            <a:r>
              <a:rPr lang="en-US" sz="2400" dirty="0"/>
              <a:t>proteins: ENZYMES!</a:t>
            </a:r>
          </a:p>
          <a:p>
            <a:r>
              <a:rPr lang="en-US" sz="2400" dirty="0"/>
              <a:t>Proteins must have a </a:t>
            </a:r>
          </a:p>
          <a:p>
            <a:pPr marL="0" indent="0">
              <a:buNone/>
            </a:pPr>
            <a:r>
              <a:rPr lang="en-US" sz="2400" dirty="0"/>
              <a:t>specific structure in order</a:t>
            </a:r>
          </a:p>
          <a:p>
            <a:pPr marL="0" indent="0">
              <a:buNone/>
            </a:pPr>
            <a:r>
              <a:rPr lang="en-US" sz="2400" dirty="0"/>
              <a:t> to function properly.</a:t>
            </a:r>
          </a:p>
          <a:p>
            <a:endParaRPr lang="en-US" sz="2000" dirty="0"/>
          </a:p>
        </p:txBody>
      </p:sp>
      <p:pic>
        <p:nvPicPr>
          <p:cNvPr id="8196" name="Picture 4"/>
          <p:cNvPicPr>
            <a:picLocks noChangeAspect="1" noChangeArrowheads="1"/>
          </p:cNvPicPr>
          <p:nvPr/>
        </p:nvPicPr>
        <p:blipFill>
          <a:blip r:embed="rId2" cstate="print"/>
          <a:srcRect/>
          <a:stretch>
            <a:fillRect/>
          </a:stretch>
        </p:blipFill>
        <p:spPr bwMode="auto">
          <a:xfrm>
            <a:off x="5486400" y="381000"/>
            <a:ext cx="5029200" cy="6021388"/>
          </a:xfrm>
          <a:prstGeom prst="rect">
            <a:avLst/>
          </a:prstGeom>
          <a:noFill/>
          <a:ln w="9525">
            <a:noFill/>
            <a:miter lim="800000"/>
            <a:headEnd/>
            <a:tailEnd/>
          </a:ln>
          <a:effectLst/>
        </p:spPr>
      </p:pic>
    </p:spTree>
    <p:extLst>
      <p:ext uri="{BB962C8B-B14F-4D97-AF65-F5344CB8AC3E}">
        <p14:creationId xmlns:p14="http://schemas.microsoft.com/office/powerpoint/2010/main" val="2137479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3412"/>
          </a:xfrm>
        </p:spPr>
        <p:txBody>
          <a:bodyPr/>
          <a:lstStyle/>
          <a:p>
            <a:r>
              <a:rPr lang="en-US" sz="1800"/>
              <a:t>Warm Up Answer</a:t>
            </a:r>
          </a:p>
        </p:txBody>
      </p:sp>
      <p:sp>
        <p:nvSpPr>
          <p:cNvPr id="2053" name="Rectangle 5"/>
          <p:cNvSpPr>
            <a:spLocks noGrp="1" noChangeArrowheads="1"/>
          </p:cNvSpPr>
          <p:nvPr>
            <p:ph type="body" idx="1"/>
          </p:nvPr>
        </p:nvSpPr>
        <p:spPr/>
        <p:txBody>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3216276" y="1360489"/>
            <a:ext cx="7451725" cy="48037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703389" y="115889"/>
            <a:ext cx="3240087" cy="2560637"/>
          </a:xfrm>
          <a:prstGeom prst="rect">
            <a:avLst/>
          </a:prstGeom>
          <a:noFill/>
          <a:ln w="9525">
            <a:noFill/>
            <a:miter lim="800000"/>
            <a:headEnd/>
            <a:tailEnd/>
          </a:ln>
          <a:effectLst/>
        </p:spPr>
      </p:pic>
    </p:spTree>
    <p:extLst>
      <p:ext uri="{BB962C8B-B14F-4D97-AF65-F5344CB8AC3E}">
        <p14:creationId xmlns:p14="http://schemas.microsoft.com/office/powerpoint/2010/main" val="3952298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8868" cy="1417638"/>
          </a:xfrm>
        </p:spPr>
        <p:txBody>
          <a:bodyPr>
            <a:normAutofit/>
          </a:bodyPr>
          <a:lstStyle/>
          <a:p>
            <a:r>
              <a:rPr lang="en-US" sz="2400" dirty="0" smtClean="0"/>
              <a:t>10/12  </a:t>
            </a:r>
            <a:r>
              <a:rPr lang="en-US" sz="2400" dirty="0"/>
              <a:t>Applied Genetics 13.2</a:t>
            </a:r>
            <a:br>
              <a:rPr lang="en-US" sz="2400" dirty="0"/>
            </a:br>
            <a:r>
              <a:rPr lang="en-US" sz="2400" dirty="0"/>
              <a:t>Obj. TSW be able to explain how basic DNA technology is used to construct recombinant DNA molecules in a Minilab 13.1 </a:t>
            </a:r>
            <a:r>
              <a:rPr lang="en-US" sz="2400" dirty="0" smtClean="0"/>
              <a:t>p.76 NB</a:t>
            </a:r>
            <a:endParaRPr lang="en-US" sz="2400" dirty="0"/>
          </a:p>
        </p:txBody>
      </p:sp>
      <p:sp>
        <p:nvSpPr>
          <p:cNvPr id="3" name="Text Placeholder 2"/>
          <p:cNvSpPr>
            <a:spLocks noGrp="1"/>
          </p:cNvSpPr>
          <p:nvPr>
            <p:ph type="body" idx="1"/>
          </p:nvPr>
        </p:nvSpPr>
        <p:spPr>
          <a:xfrm>
            <a:off x="2057400" y="1066800"/>
            <a:ext cx="4040188" cy="639762"/>
          </a:xfrm>
        </p:spPr>
        <p:txBody>
          <a:bodyPr/>
          <a:lstStyle/>
          <a:p>
            <a:r>
              <a:rPr lang="en-US" dirty="0" smtClean="0">
                <a:hlinkClick r:id="rId2" action="ppaction://hlinkfile"/>
              </a:rPr>
              <a:t>HHMI.org</a:t>
            </a:r>
            <a:endParaRPr lang="en-US" dirty="0"/>
          </a:p>
        </p:txBody>
      </p:sp>
      <p:sp>
        <p:nvSpPr>
          <p:cNvPr id="5" name="Text Placeholder 4"/>
          <p:cNvSpPr>
            <a:spLocks noGrp="1"/>
          </p:cNvSpPr>
          <p:nvPr>
            <p:ph type="body" sz="quarter" idx="3"/>
          </p:nvPr>
        </p:nvSpPr>
        <p:spPr>
          <a:xfrm>
            <a:off x="6172201" y="1066800"/>
            <a:ext cx="4041775" cy="639762"/>
          </a:xfrm>
        </p:spPr>
        <p:txBody>
          <a:bodyPr/>
          <a:lstStyle/>
          <a:p>
            <a:r>
              <a:rPr lang="en-US" dirty="0" smtClean="0"/>
              <a:t>NOVA.pbs.org</a:t>
            </a:r>
            <a:endParaRPr lang="en-US" dirty="0"/>
          </a:p>
        </p:txBody>
      </p:sp>
      <p:sp>
        <p:nvSpPr>
          <p:cNvPr id="6" name="Content Placeholder 5"/>
          <p:cNvSpPr>
            <a:spLocks noGrp="1"/>
          </p:cNvSpPr>
          <p:nvPr>
            <p:ph sz="quarter" idx="4"/>
          </p:nvPr>
        </p:nvSpPr>
        <p:spPr>
          <a:xfrm>
            <a:off x="6787708" y="1867080"/>
            <a:ext cx="5404292" cy="3951288"/>
          </a:xfrm>
        </p:spPr>
        <p:txBody>
          <a:bodyPr/>
          <a:lstStyle/>
          <a:p>
            <a:pPr marL="457200" indent="-457200">
              <a:buFont typeface="+mj-lt"/>
              <a:buAutoNum type="arabicPeriod"/>
            </a:pPr>
            <a:r>
              <a:rPr lang="en-US" dirty="0" smtClean="0"/>
              <a:t>Genetic Engineering uses Recombinant DNA, explain.</a:t>
            </a:r>
          </a:p>
          <a:p>
            <a:pPr marL="457200" indent="-457200">
              <a:buFont typeface="+mj-lt"/>
              <a:buAutoNum type="arabicPeriod"/>
            </a:pPr>
            <a:r>
              <a:rPr lang="en-US" dirty="0" smtClean="0"/>
              <a:t>Explain a transgenic organism.</a:t>
            </a:r>
          </a:p>
          <a:p>
            <a:pPr marL="457200" indent="-457200">
              <a:buFont typeface="+mj-lt"/>
              <a:buAutoNum type="arabicPeriod"/>
            </a:pPr>
            <a:r>
              <a:rPr lang="en-US" dirty="0" smtClean="0"/>
              <a:t>Explain two ways in which recombinant bacteria are used for human applications.</a:t>
            </a: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1609726"/>
            <a:ext cx="2714625" cy="3429000"/>
          </a:xfrm>
          <a:prstGeom prst="rect">
            <a:avLst/>
          </a:prstGeom>
          <a:noFill/>
        </p:spPr>
      </p:pic>
      <p:pic>
        <p:nvPicPr>
          <p:cNvPr id="8" name="Picture 13" descr="Fig"/>
          <p:cNvPicPr>
            <a:picLocks noChangeAspect="1" noChangeArrowheads="1"/>
          </p:cNvPicPr>
          <p:nvPr/>
        </p:nvPicPr>
        <p:blipFill>
          <a:blip r:embed="rId4" cstate="print"/>
          <a:srcRect/>
          <a:stretch>
            <a:fillRect/>
          </a:stretch>
        </p:blipFill>
        <p:spPr bwMode="auto">
          <a:xfrm>
            <a:off x="4724400" y="4719711"/>
            <a:ext cx="4790404" cy="2133600"/>
          </a:xfrm>
          <a:prstGeom prst="rect">
            <a:avLst/>
          </a:prstGeom>
          <a:noFill/>
        </p:spPr>
      </p:pic>
      <p:pic>
        <p:nvPicPr>
          <p:cNvPr id="9" name="Picture 2065" descr="Fig"/>
          <p:cNvPicPr>
            <a:picLocks noChangeAspect="1" noChangeArrowheads="1"/>
          </p:cNvPicPr>
          <p:nvPr/>
        </p:nvPicPr>
        <p:blipFill>
          <a:blip r:embed="rId5" cstate="print"/>
          <a:srcRect/>
          <a:stretch>
            <a:fillRect/>
          </a:stretch>
        </p:blipFill>
        <p:spPr bwMode="auto">
          <a:xfrm>
            <a:off x="1521949" y="4748797"/>
            <a:ext cx="3200400" cy="2010446"/>
          </a:xfrm>
          <a:prstGeom prst="rect">
            <a:avLst/>
          </a:prstGeom>
          <a:noFill/>
        </p:spPr>
      </p:pic>
      <p:pic>
        <p:nvPicPr>
          <p:cNvPr id="10" name="Picture 17" descr="Fig"/>
          <p:cNvPicPr>
            <a:picLocks noChangeAspect="1" noChangeArrowheads="1"/>
          </p:cNvPicPr>
          <p:nvPr/>
        </p:nvPicPr>
        <p:blipFill>
          <a:blip r:embed="rId6" cstate="print"/>
          <a:srcRect/>
          <a:stretch>
            <a:fillRect/>
          </a:stretch>
        </p:blipFill>
        <p:spPr bwMode="auto">
          <a:xfrm>
            <a:off x="2718727" y="2910068"/>
            <a:ext cx="2264585" cy="1865312"/>
          </a:xfrm>
          <a:prstGeom prst="rect">
            <a:avLst/>
          </a:prstGeom>
          <a:noFill/>
        </p:spPr>
      </p:pic>
      <p:sp>
        <p:nvSpPr>
          <p:cNvPr id="11" name="TextBox 10"/>
          <p:cNvSpPr txBox="1"/>
          <p:nvPr/>
        </p:nvSpPr>
        <p:spPr>
          <a:xfrm>
            <a:off x="4191000" y="1600201"/>
            <a:ext cx="2667000" cy="1200329"/>
          </a:xfrm>
          <a:prstGeom prst="rect">
            <a:avLst/>
          </a:prstGeom>
          <a:noFill/>
        </p:spPr>
        <p:txBody>
          <a:bodyPr wrap="square" rtlCol="0">
            <a:spAutoFit/>
          </a:bodyPr>
          <a:lstStyle/>
          <a:p>
            <a:r>
              <a:rPr lang="en-US" sz="2400" b="1" dirty="0"/>
              <a:t>HW – Read CH 13</a:t>
            </a:r>
          </a:p>
          <a:p>
            <a:r>
              <a:rPr lang="en-US" sz="2400" b="1" dirty="0"/>
              <a:t>1pg notes P. </a:t>
            </a:r>
            <a:r>
              <a:rPr lang="en-US" sz="2400" b="1" dirty="0" smtClean="0"/>
              <a:t>81 </a:t>
            </a:r>
            <a:r>
              <a:rPr lang="en-US" sz="2400" b="1" dirty="0"/>
              <a:t>NB</a:t>
            </a:r>
          </a:p>
          <a:p>
            <a:r>
              <a:rPr lang="en-US" sz="2400" b="1" dirty="0"/>
              <a:t>Finish Study Guide</a:t>
            </a:r>
            <a:endParaRPr lang="en-US" sz="2400" b="1" dirty="0"/>
          </a:p>
        </p:txBody>
      </p:sp>
    </p:spTree>
    <p:extLst>
      <p:ext uri="{BB962C8B-B14F-4D97-AF65-F5344CB8AC3E}">
        <p14:creationId xmlns:p14="http://schemas.microsoft.com/office/powerpoint/2010/main" val="4150856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a:xfrm>
            <a:off x="1524000" y="1371601"/>
            <a:ext cx="9144000" cy="4525963"/>
          </a:xfrm>
        </p:spPr>
        <p:txBody>
          <a:bodyPr/>
          <a:lstStyle/>
          <a:p>
            <a:pPr marL="514350" indent="-514350">
              <a:buNone/>
            </a:pPr>
            <a:r>
              <a:rPr lang="en-US" dirty="0" smtClean="0"/>
              <a:t>#1. Recombinant DNA is DNA that has one or more genes  from another organism in it’s genome.  </a:t>
            </a:r>
          </a:p>
          <a:p>
            <a:pPr marL="514350" indent="-514350">
              <a:buNone/>
            </a:pPr>
            <a:r>
              <a:rPr lang="en-US" dirty="0" smtClean="0"/>
              <a:t>#2.  A transgenic organism has Recombinant DNA.</a:t>
            </a:r>
          </a:p>
          <a:p>
            <a:pPr marL="514350" indent="-514350">
              <a:buNone/>
            </a:pPr>
            <a:r>
              <a:rPr lang="en-US" dirty="0" smtClean="0"/>
              <a:t>#3. Bacteria is a transgenic organism that can have the gene to make insulin for people who have Diabetes.  They also can have the gene for Growth Hormone to help people who have Dwarfism be a more normal range of height.</a:t>
            </a:r>
            <a:endParaRPr lang="en-US" dirty="0"/>
          </a:p>
        </p:txBody>
      </p:sp>
    </p:spTree>
    <p:extLst>
      <p:ext uri="{BB962C8B-B14F-4D97-AF65-F5344CB8AC3E}">
        <p14:creationId xmlns:p14="http://schemas.microsoft.com/office/powerpoint/2010/main" val="36056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0867"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Restriction enzymes cleave DNA</a:t>
            </a:r>
          </a:p>
        </p:txBody>
      </p:sp>
      <p:pic>
        <p:nvPicPr>
          <p:cNvPr id="10608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08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0870"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08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08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08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0875"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0876"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pic>
        <p:nvPicPr>
          <p:cNvPr id="1060878" name="GB4F630M.AVI">
            <a:hlinkClick r:id="" action="ppaction://media"/>
          </p:cNvPr>
          <p:cNvPicPr>
            <a:picLocks noRot="1" noChangeAspect="1" noChangeArrowheads="1"/>
          </p:cNvPicPr>
          <p:nvPr>
            <a:videoFile r:link="rId1"/>
          </p:nvPr>
        </p:nvPicPr>
        <p:blipFill>
          <a:blip r:embed="rId12" cstate="print"/>
          <a:srcRect/>
          <a:stretch>
            <a:fillRect/>
          </a:stretch>
        </p:blipFill>
        <p:spPr bwMode="auto">
          <a:xfrm>
            <a:off x="4572000" y="2286000"/>
            <a:ext cx="3048000" cy="2286000"/>
          </a:xfrm>
          <a:prstGeom prst="rect">
            <a:avLst/>
          </a:prstGeom>
          <a:noFill/>
        </p:spPr>
      </p:pic>
      <p:sp>
        <p:nvSpPr>
          <p:cNvPr id="1060879" name="Text Box 15"/>
          <p:cNvSpPr txBox="1">
            <a:spLocks noChangeArrowheads="1"/>
          </p:cNvSpPr>
          <p:nvPr/>
        </p:nvSpPr>
        <p:spPr bwMode="auto">
          <a:xfrm>
            <a:off x="4924425" y="4572000"/>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233267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60868"/>
                                        </p:tgtEl>
                                        <p:attrNameLst>
                                          <p:attrName>style.visibility</p:attrName>
                                        </p:attrNameLst>
                                      </p:cBhvr>
                                      <p:to>
                                        <p:strVal val="visible"/>
                                      </p:to>
                                    </p:set>
                                    <p:animEffect transition="in" filter="box(out)">
                                      <p:cBhvr>
                                        <p:cTn id="7" dur="500"/>
                                        <p:tgtEl>
                                          <p:spTgt spid="10608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087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0878"/>
                                        </p:tgtEl>
                                      </p:cBhvr>
                                    </p:cmd>
                                  </p:childTnLst>
                                </p:cTn>
                              </p:par>
                            </p:childTnLst>
                          </p:cTn>
                        </p:par>
                      </p:childTnLst>
                    </p:cTn>
                  </p:par>
                </p:childTnLst>
              </p:cTn>
              <p:nextCondLst>
                <p:cond evt="onClick" delay="0">
                  <p:tgtEl>
                    <p:spTgt spid="1060878"/>
                  </p:tgtEl>
                </p:cond>
              </p:nextCondLst>
            </p:seq>
            <p:video>
              <p:cMediaNode>
                <p:cTn id="13" fill="remove" display="0">
                  <p:stCondLst>
                    <p:cond delay="indefinite"/>
                  </p:stCondLst>
                  <p:endCondLst>
                    <p:cond evt="onNext" delay="0">
                      <p:tgtEl>
                        <p:sldTgt/>
                      </p:tgtEl>
                    </p:cond>
                    <p:cond evt="onPrev" delay="0">
                      <p:tgtEl>
                        <p:sldTgt/>
                      </p:tgtEl>
                    </p:cond>
                  </p:endCondLst>
                </p:cTn>
                <p:tgtEl>
                  <p:spTgt spid="1060878"/>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1891"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Vectors transfer DNA</a:t>
            </a:r>
          </a:p>
        </p:txBody>
      </p:sp>
      <p:pic>
        <p:nvPicPr>
          <p:cNvPr id="106189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189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1894"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18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18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18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1899"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1900"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sp>
        <p:nvSpPr>
          <p:cNvPr id="1061902" name="Rectangle 14"/>
          <p:cNvSpPr>
            <a:spLocks noChangeArrowheads="1"/>
          </p:cNvSpPr>
          <p:nvPr/>
        </p:nvSpPr>
        <p:spPr bwMode="auto">
          <a:xfrm>
            <a:off x="2057400" y="1676400"/>
            <a:ext cx="7467600" cy="1569660"/>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pitchFamily="18" charset="0"/>
              </a:rPr>
              <a:t>Biological vectors include viruses and plasmids.  A </a:t>
            </a:r>
            <a:r>
              <a:rPr lang="en-US" altLang="en-US" sz="3200">
                <a:solidFill>
                  <a:srgbClr val="FF0066"/>
                </a:solidFill>
                <a:latin typeface="Times" pitchFamily="18" charset="0"/>
              </a:rPr>
              <a:t>plasmid</a:t>
            </a:r>
            <a:r>
              <a:rPr lang="en-US" altLang="en-US" sz="3200">
                <a:latin typeface="Times" pitchFamily="18" charset="0"/>
              </a:rPr>
              <a:t>, is a small ring of DNA found in a bacterial cell.</a:t>
            </a:r>
          </a:p>
        </p:txBody>
      </p:sp>
      <p:pic>
        <p:nvPicPr>
          <p:cNvPr id="1061904" name="Picture 16" descr="audio image blue">
            <a:hlinkClick r:id="" action="ppaction://noaction">
              <a:snd r:embed="rId12" name="13-plasmid.WAV"/>
            </a:hlinkClick>
          </p:cNvPr>
          <p:cNvPicPr>
            <a:picLocks noChangeAspect="1" noChangeArrowheads="1"/>
          </p:cNvPicPr>
          <p:nvPr/>
        </p:nvPicPr>
        <p:blipFill>
          <a:blip r:embed="rId13" cstate="print"/>
          <a:srcRect/>
          <a:stretch>
            <a:fillRect/>
          </a:stretch>
        </p:blipFill>
        <p:spPr bwMode="auto">
          <a:xfrm>
            <a:off x="7543801" y="2663826"/>
            <a:ext cx="354013" cy="354013"/>
          </a:xfrm>
          <a:prstGeom prst="rect">
            <a:avLst/>
          </a:prstGeom>
          <a:noFill/>
        </p:spPr>
      </p:pic>
      <p:pic>
        <p:nvPicPr>
          <p:cNvPr id="1061905" name="GB4F632M.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200400"/>
            <a:ext cx="3048000" cy="2286000"/>
          </a:xfrm>
          <a:prstGeom prst="rect">
            <a:avLst/>
          </a:prstGeom>
          <a:noFill/>
        </p:spPr>
      </p:pic>
      <p:sp>
        <p:nvSpPr>
          <p:cNvPr id="1061906" name="Text Box 18"/>
          <p:cNvSpPr txBox="1">
            <a:spLocks noChangeArrowheads="1"/>
          </p:cNvSpPr>
          <p:nvPr/>
        </p:nvSpPr>
        <p:spPr bwMode="auto">
          <a:xfrm>
            <a:off x="4924425" y="5554663"/>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799600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1902"/>
                                        </p:tgtEl>
                                        <p:attrNameLst>
                                          <p:attrName>style.visibility</p:attrName>
                                        </p:attrNameLst>
                                      </p:cBhvr>
                                      <p:to>
                                        <p:strVal val="visible"/>
                                      </p:to>
                                    </p:set>
                                    <p:animEffect transition="in" filter="box(out)">
                                      <p:cBhvr>
                                        <p:cTn id="7" dur="500"/>
                                        <p:tgtEl>
                                          <p:spTgt spid="1061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ox(out)">
                                      <p:cBhvr>
                                        <p:cTn id="12" dur="500"/>
                                        <p:tgtEl>
                                          <p:spTgt spid="106190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61892"/>
                                        </p:tgtEl>
                                        <p:attrNameLst>
                                          <p:attrName>style.visibility</p:attrName>
                                        </p:attrNameLst>
                                      </p:cBhvr>
                                      <p:to>
                                        <p:strVal val="visible"/>
                                      </p:to>
                                    </p:set>
                                    <p:animEffect transition="in" filter="box(out)">
                                      <p:cBhvr>
                                        <p:cTn id="16"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6190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61905"/>
                                        </p:tgtEl>
                                      </p:cBhvr>
                                    </p:cmd>
                                  </p:childTnLst>
                                </p:cTn>
                              </p:par>
                            </p:childTnLst>
                          </p:cTn>
                        </p:par>
                      </p:childTnLst>
                    </p:cTn>
                  </p:par>
                </p:childTnLst>
              </p:cTn>
              <p:nextCondLst>
                <p:cond evt="onClick" delay="0">
                  <p:tgtEl>
                    <p:spTgt spid="1061905"/>
                  </p:tgtEl>
                </p:cond>
              </p:nextCondLst>
            </p:seq>
            <p:video>
              <p:cMediaNode>
                <p:cTn id="22" fill="remove" display="0">
                  <p:stCondLst>
                    <p:cond delay="indefinite"/>
                  </p:stCondLst>
                  <p:endCondLst>
                    <p:cond evt="onNext" delay="0">
                      <p:tgtEl>
                        <p:sldTgt/>
                      </p:tgtEl>
                    </p:cond>
                    <p:cond evt="onPrev" delay="0">
                      <p:tgtEl>
                        <p:sldTgt/>
                      </p:tgtEl>
                    </p:cond>
                  </p:endCondLst>
                </p:cTn>
                <p:tgtEl>
                  <p:spTgt spid="1061905"/>
                </p:tgtEl>
              </p:cMediaNode>
            </p:video>
          </p:childTnLst>
        </p:cTn>
      </p:par>
    </p:tnLst>
    <p:bldLst>
      <p:bldP spid="106190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10/13 </a:t>
            </a:r>
            <a:r>
              <a:rPr lang="en-US" sz="2400" dirty="0"/>
              <a:t>Gel Electrophoresis CH 13.1</a:t>
            </a:r>
            <a:br>
              <a:rPr lang="en-US" sz="2400" dirty="0"/>
            </a:br>
            <a:r>
              <a:rPr lang="en-US" sz="2400" dirty="0"/>
              <a:t>Obj. </a:t>
            </a:r>
            <a:r>
              <a:rPr lang="en-US" sz="2400" dirty="0"/>
              <a:t>TSW learn how to build a protein from an amino acid sequence using the hydrophobic and hydrophilic properties of the amino acids. </a:t>
            </a:r>
            <a:r>
              <a:rPr lang="en-US" sz="2400" dirty="0"/>
              <a:t>P. </a:t>
            </a:r>
            <a:r>
              <a:rPr lang="en-US" sz="2400" dirty="0" smtClean="0"/>
              <a:t>78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a:t>Watch Gel Video</a:t>
            </a:r>
          </a:p>
          <a:p>
            <a:r>
              <a:rPr lang="en-US" sz="2400" dirty="0"/>
              <a:t>HW CH 13</a:t>
            </a:r>
          </a:p>
          <a:p>
            <a:r>
              <a:rPr lang="en-US" sz="2400" dirty="0"/>
              <a:t>HW Study </a:t>
            </a:r>
            <a:r>
              <a:rPr lang="en-US" sz="2400" dirty="0" smtClean="0"/>
              <a:t>Guide</a:t>
            </a:r>
          </a:p>
          <a:p>
            <a:r>
              <a:rPr lang="en-US" sz="2400" dirty="0" smtClean="0"/>
              <a:t>Final 10/15</a:t>
            </a:r>
            <a:endParaRPr lang="en-US" sz="2400" dirty="0"/>
          </a:p>
        </p:txBody>
      </p:sp>
    </p:spTree>
    <p:extLst>
      <p:ext uri="{BB962C8B-B14F-4D97-AF65-F5344CB8AC3E}">
        <p14:creationId xmlns:p14="http://schemas.microsoft.com/office/powerpoint/2010/main" val="4233789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54547"/>
            <a:ext cx="11008775" cy="1536142"/>
          </a:xfrm>
        </p:spPr>
        <p:txBody>
          <a:bodyPr>
            <a:normAutofit/>
          </a:bodyPr>
          <a:lstStyle/>
          <a:p>
            <a:r>
              <a:rPr lang="en-US" sz="2400" dirty="0" smtClean="0"/>
              <a:t>10/14 Genetically Modified Organisms  EEI Curriculum</a:t>
            </a:r>
            <a:r>
              <a:rPr lang="en-US" sz="2400" dirty="0"/>
              <a:t/>
            </a:r>
            <a:br>
              <a:rPr lang="en-US" sz="2400" dirty="0"/>
            </a:br>
            <a:r>
              <a:rPr lang="en-US" sz="2400" dirty="0"/>
              <a:t>Obj. TSW </a:t>
            </a:r>
            <a:r>
              <a:rPr lang="en-US" sz="2400" dirty="0" smtClean="0"/>
              <a:t>demonstrate the pros and cons of Genetically Modified Organisms.  </a:t>
            </a:r>
            <a:r>
              <a:rPr lang="en-US" sz="2400" dirty="0"/>
              <a:t>p. </a:t>
            </a:r>
            <a:r>
              <a:rPr lang="en-US" sz="2400" dirty="0" smtClean="0"/>
              <a:t>80 NB</a:t>
            </a:r>
            <a:endParaRPr lang="en-US" sz="2400" dirty="0"/>
          </a:p>
        </p:txBody>
      </p:sp>
      <p:sp>
        <p:nvSpPr>
          <p:cNvPr id="6" name="Content Placeholder 5"/>
          <p:cNvSpPr>
            <a:spLocks noGrp="1"/>
          </p:cNvSpPr>
          <p:nvPr>
            <p:ph sz="quarter" idx="4"/>
          </p:nvPr>
        </p:nvSpPr>
        <p:spPr>
          <a:xfrm>
            <a:off x="7047915" y="1690688"/>
            <a:ext cx="5144086" cy="3951288"/>
          </a:xfrm>
        </p:spPr>
        <p:txBody>
          <a:bodyPr/>
          <a:lstStyle/>
          <a:p>
            <a:pPr marL="457200" indent="-457200">
              <a:buFont typeface="+mj-lt"/>
              <a:buAutoNum type="arabicPeriod"/>
            </a:pPr>
            <a:r>
              <a:rPr lang="en-US" dirty="0" smtClean="0"/>
              <a:t>What does GMO stand for?</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What are some concerns about GMO’s</a:t>
            </a:r>
            <a:r>
              <a:rPr lang="en-US" dirty="0" smtClean="0"/>
              <a:t>.</a:t>
            </a:r>
            <a:endParaRPr lang="en-US" dirty="0" smtClean="0"/>
          </a:p>
          <a:p>
            <a:pPr marL="457200" indent="-457200">
              <a:buFont typeface="+mj-lt"/>
              <a:buAutoNum type="arabicPeriod"/>
            </a:pPr>
            <a:r>
              <a:rPr lang="en-US" dirty="0" smtClean="0"/>
              <a:t>What are some benefits to GMO’s.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651"/>
            <a:ext cx="7067290" cy="5344638"/>
          </a:xfrm>
          <a:prstGeom prst="rect">
            <a:avLst/>
          </a:prstGeom>
        </p:spPr>
      </p:pic>
    </p:spTree>
    <p:extLst>
      <p:ext uri="{BB962C8B-B14F-4D97-AF65-F5344CB8AC3E}">
        <p14:creationId xmlns:p14="http://schemas.microsoft.com/office/powerpoint/2010/main" val="136320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13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2" name="11-11-7A.WAV"/>
            </a:hlinkClick>
          </p:cNvPr>
          <p:cNvPicPr>
            <a:picLocks noChangeAspect="1" noChangeArrowheads="1"/>
          </p:cNvPicPr>
          <p:nvPr/>
        </p:nvPicPr>
        <p:blipFill>
          <a:blip r:embed="rId13"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4" name="11-11-7B.WAV"/>
            </a:hlinkClick>
          </p:cNvPr>
          <p:cNvPicPr>
            <a:picLocks noChangeAspect="1" noChangeArrowheads="1"/>
          </p:cNvPicPr>
          <p:nvPr/>
        </p:nvPicPr>
        <p:blipFill>
          <a:blip r:embed="rId13"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5" name="11-11-7C.WAV"/>
            </a:hlinkClick>
          </p:cNvPr>
          <p:cNvPicPr>
            <a:picLocks noChangeAspect="1" noChangeArrowheads="1"/>
          </p:cNvPicPr>
          <p:nvPr/>
        </p:nvPicPr>
        <p:blipFill>
          <a:blip r:embed="rId13"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3974967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50281"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5886522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7273"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4538058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Honors Biology</a:t>
            </a:r>
            <a:endParaRPr lang="en-US" dirty="0"/>
          </a:p>
        </p:txBody>
      </p:sp>
      <p:sp>
        <p:nvSpPr>
          <p:cNvPr id="3" name="Content Placeholder 2"/>
          <p:cNvSpPr>
            <a:spLocks noGrp="1"/>
          </p:cNvSpPr>
          <p:nvPr>
            <p:ph idx="1"/>
          </p:nvPr>
        </p:nvSpPr>
        <p:spPr/>
        <p:txBody>
          <a:bodyPr/>
          <a:lstStyle/>
          <a:p>
            <a:r>
              <a:rPr lang="en-US" dirty="0" smtClean="0"/>
              <a:t>1 large bag M &amp;M’s – Maria</a:t>
            </a:r>
          </a:p>
          <a:p>
            <a:r>
              <a:rPr lang="en-US" dirty="0" smtClean="0"/>
              <a:t>1 large bag of Gummy Bears – </a:t>
            </a:r>
            <a:r>
              <a:rPr lang="en-US" dirty="0" err="1" smtClean="0"/>
              <a:t>Yanna</a:t>
            </a:r>
            <a:endParaRPr lang="en-US" dirty="0" smtClean="0"/>
          </a:p>
          <a:p>
            <a:r>
              <a:rPr lang="en-US" dirty="0" smtClean="0"/>
              <a:t>4 Bags of Marshmallows – Claudia, Sarahi, Fabio, Aisha</a:t>
            </a:r>
          </a:p>
          <a:p>
            <a:r>
              <a:rPr lang="en-US" dirty="0" smtClean="0"/>
              <a:t>1 Box of Rice </a:t>
            </a:r>
            <a:r>
              <a:rPr lang="en-US" dirty="0" err="1" smtClean="0"/>
              <a:t>Krispies</a:t>
            </a:r>
            <a:r>
              <a:rPr lang="en-US" dirty="0" smtClean="0"/>
              <a:t> Cereal – Abby</a:t>
            </a:r>
          </a:p>
          <a:p>
            <a:r>
              <a:rPr lang="en-US" dirty="0" smtClean="0"/>
              <a:t>1 stick of Butter – </a:t>
            </a:r>
            <a:r>
              <a:rPr lang="en-US" dirty="0" err="1" smtClean="0"/>
              <a:t>Dru</a:t>
            </a:r>
            <a:r>
              <a:rPr lang="en-US" dirty="0" smtClean="0"/>
              <a:t> &amp; </a:t>
            </a:r>
            <a:r>
              <a:rPr lang="en-US" dirty="0" err="1" smtClean="0"/>
              <a:t>Sopear</a:t>
            </a:r>
            <a:endParaRPr lang="en-US" dirty="0"/>
          </a:p>
        </p:txBody>
      </p:sp>
    </p:spTree>
    <p:extLst>
      <p:ext uri="{BB962C8B-B14F-4D97-AF65-F5344CB8AC3E}">
        <p14:creationId xmlns:p14="http://schemas.microsoft.com/office/powerpoint/2010/main" val="369677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32835" name="Picture 67"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27434998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2487</TotalTime>
  <Words>2548</Words>
  <Application>Microsoft Office PowerPoint</Application>
  <PresentationFormat>Widescreen</PresentationFormat>
  <Paragraphs>436</Paragraphs>
  <Slides>49</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Times</vt:lpstr>
      <vt:lpstr>Times New Roman</vt:lpstr>
      <vt:lpstr>Wingdings</vt:lpstr>
      <vt:lpstr>Office Theme</vt:lpstr>
      <vt:lpstr>Protein Synthesis Transcription Practice p. 69NB</vt:lpstr>
      <vt:lpstr>10/5 Protein Synthesis: Transcription 11.2 Obj. TSW explain the process of Protein Synthesis by transcribing and translating DNA sequences from their Mini Lab 11.1 P.68 NB</vt:lpstr>
      <vt:lpstr>Cracking the Code</vt:lpstr>
      <vt:lpstr>Section 11.2 Summary – pages 288 - 295</vt:lpstr>
      <vt:lpstr>Section 11.2 Summary – pages 288 - 295</vt:lpstr>
      <vt:lpstr>Section 11.2 Summary – pages 288 - 295</vt:lpstr>
      <vt:lpstr>Section 11.2 Summary – pages 288 - 295</vt:lpstr>
      <vt:lpstr>Protein Synthesis Honors Biology</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10/6 Protein Synthesis: Translation 11.2 Obj. TSW explain the process of Protein Synthesis by drawing it in their notebooks. p.70NB</vt:lpstr>
      <vt:lpstr>#1. Codon &amp; Anticodon </vt:lpstr>
      <vt:lpstr>Section 11.2 Summary – pages 288 - 295</vt:lpstr>
      <vt:lpstr>#3. Stop Codons</vt:lpstr>
      <vt:lpstr>Section 11.2 Summary – pages 288 - 295</vt:lpstr>
      <vt:lpstr>Protein Synthesis   p. 71 NB</vt:lpstr>
      <vt:lpstr>Molecular Genetics p. 71NB</vt:lpstr>
      <vt:lpstr>Protein Synthesis – Gene Expression Practice P. 71NB</vt:lpstr>
      <vt:lpstr>10/7 Protein Synthesis: Translation 11.2 Obj. TSW explain the process of Protein Synthesis by making Rice Krispie treats through the process of Protein Synthesis. P. 72NB</vt:lpstr>
      <vt:lpstr>Mini Lab 11.1  P. 75NB P. 293 BB DNA  transcription RNA translation  Protein</vt:lpstr>
      <vt:lpstr>Mini Lab 11.1  P. 75NB P. 293 BB DNA  transcription RNA translation  Protein</vt:lpstr>
      <vt:lpstr>PowerPoint Presentation</vt:lpstr>
      <vt:lpstr>Rice Krispie Treat Protein Synthesis Lab – Thursday</vt:lpstr>
      <vt:lpstr>PowerPoint Presentation</vt:lpstr>
      <vt:lpstr>1st Period  P.  NB</vt:lpstr>
      <vt:lpstr> </vt:lpstr>
      <vt:lpstr>PowerPoint Presentation</vt:lpstr>
      <vt:lpstr>PowerPoint Presentation</vt:lpstr>
      <vt:lpstr>10/9 Mutations: A change in a gene 11.3 Obj. TSW learn how mutations happen, and explain the difference between point &amp; Frameshift mutation from WU, notes  &amp; conclusion of Protein Synthesis Lab. P. 74 NB</vt:lpstr>
      <vt:lpstr>#1. Causes of Mutations</vt:lpstr>
      <vt:lpstr>Rice Krispy Protein Synthesis P.75NB</vt:lpstr>
      <vt:lpstr>Classwork – Transcription &amp; Translation p. 53 NB</vt:lpstr>
      <vt:lpstr>Draw Protein Synthesis</vt:lpstr>
      <vt:lpstr>PowerPoint Presentation</vt:lpstr>
      <vt:lpstr>Proteins Notes P. 81 NB</vt:lpstr>
      <vt:lpstr>Warm Up Answer</vt:lpstr>
      <vt:lpstr>10/12  Applied Genetics 13.2 Obj. TSW be able to explain how basic DNA technology is used to construct recombinant DNA molecules in a Minilab 13.1 p.76 NB</vt:lpstr>
      <vt:lpstr>Genetic Engineering</vt:lpstr>
      <vt:lpstr>Section 13.2 Summary – pages 341 - 348</vt:lpstr>
      <vt:lpstr>Section 13.2 Summary – pages 341 - 348</vt:lpstr>
      <vt:lpstr>10/13 Gel Electrophoresis CH 13.1 Obj. TSW learn how to build a protein from an amino acid sequence using the hydrophobic and hydrophilic properties of the amino acids. P. 78 NB</vt:lpstr>
      <vt:lpstr>10/14 Genetically Modified Organisms  EEI Curriculum Obj. TSW demonstrate the pros and cons of Genetically Modified Organisms.  p. 80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Protein Synthesis: Transcription 11.2 Obj. TSW explain the process of Protein Synthesis by transcribing and translating DNA sequences from their Mini Lab 11.1 P. NBto explain the process P.68 NB</dc:title>
  <dc:creator>Jennifer Mc Allister</dc:creator>
  <cp:lastModifiedBy>Jennifer Mc Allister</cp:lastModifiedBy>
  <cp:revision>19</cp:revision>
  <cp:lastPrinted>2015-10-10T21:35:17Z</cp:lastPrinted>
  <dcterms:created xsi:type="dcterms:W3CDTF">2015-10-04T19:31:31Z</dcterms:created>
  <dcterms:modified xsi:type="dcterms:W3CDTF">2015-10-10T21:59:14Z</dcterms:modified>
</cp:coreProperties>
</file>