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3" r:id="rId3"/>
    <p:sldId id="324" r:id="rId4"/>
    <p:sldId id="335" r:id="rId5"/>
    <p:sldId id="338" r:id="rId6"/>
    <p:sldId id="337" r:id="rId7"/>
    <p:sldId id="328" r:id="rId8"/>
    <p:sldId id="329" r:id="rId9"/>
    <p:sldId id="330" r:id="rId10"/>
    <p:sldId id="307" r:id="rId11"/>
    <p:sldId id="306" r:id="rId12"/>
    <p:sldId id="339" r:id="rId13"/>
    <p:sldId id="308" r:id="rId14"/>
    <p:sldId id="309" r:id="rId15"/>
    <p:sldId id="321" r:id="rId16"/>
    <p:sldId id="322" r:id="rId17"/>
    <p:sldId id="326" r:id="rId18"/>
    <p:sldId id="327" r:id="rId19"/>
    <p:sldId id="332" r:id="rId20"/>
    <p:sldId id="310" r:id="rId21"/>
    <p:sldId id="311" r:id="rId22"/>
    <p:sldId id="336" r:id="rId23"/>
    <p:sldId id="265" r:id="rId24"/>
    <p:sldId id="257" r:id="rId25"/>
    <p:sldId id="258" r:id="rId26"/>
    <p:sldId id="259" r:id="rId27"/>
    <p:sldId id="260" r:id="rId28"/>
    <p:sldId id="261" r:id="rId29"/>
    <p:sldId id="262" r:id="rId30"/>
    <p:sldId id="263" r:id="rId31"/>
    <p:sldId id="264" r:id="rId32"/>
    <p:sldId id="267" r:id="rId33"/>
    <p:sldId id="333" r:id="rId34"/>
    <p:sldId id="334"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40" r:id="rId48"/>
    <p:sldId id="359" r:id="rId49"/>
    <p:sldId id="353" r:id="rId50"/>
    <p:sldId id="362" r:id="rId51"/>
    <p:sldId id="354" r:id="rId52"/>
    <p:sldId id="355" r:id="rId53"/>
    <p:sldId id="356" r:id="rId54"/>
    <p:sldId id="357" r:id="rId55"/>
    <p:sldId id="360" r:id="rId56"/>
    <p:sldId id="361" r:id="rId57"/>
    <p:sldId id="358"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smtClean="0"/>
              <a:t>The Effect of Temperature on</a:t>
            </a:r>
            <a:r>
              <a:rPr lang="en-US" sz="2800" baseline="0" dirty="0" smtClean="0"/>
              <a:t> the Exit time frogs jump out of a Target</a:t>
            </a:r>
            <a:endParaRPr lang="en-US"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Exit time (seconds)</c:v>
                </c:pt>
              </c:strCache>
            </c:strRef>
          </c:tx>
          <c:spPr>
            <a:ln w="28575" cap="rnd">
              <a:solidFill>
                <a:schemeClr val="accent1"/>
              </a:solidFill>
              <a:round/>
            </a:ln>
            <a:effectLst/>
          </c:spPr>
          <c:marker>
            <c:symbol val="none"/>
          </c:marker>
          <c:cat>
            <c:numRef>
              <c:f>Sheet1!$A$2:$A$5</c:f>
              <c:numCache>
                <c:formatCode>General</c:formatCode>
                <c:ptCount val="4"/>
                <c:pt idx="0">
                  <c:v>4.5</c:v>
                </c:pt>
                <c:pt idx="1">
                  <c:v>12.9</c:v>
                </c:pt>
                <c:pt idx="2">
                  <c:v>21.2</c:v>
                </c:pt>
                <c:pt idx="3">
                  <c:v>29.7</c:v>
                </c:pt>
              </c:numCache>
            </c:numRef>
          </c:cat>
          <c:val>
            <c:numRef>
              <c:f>Sheet1!$B$2:$B$5</c:f>
              <c:numCache>
                <c:formatCode>General</c:formatCode>
                <c:ptCount val="4"/>
                <c:pt idx="0">
                  <c:v>120</c:v>
                </c:pt>
                <c:pt idx="1">
                  <c:v>72</c:v>
                </c:pt>
                <c:pt idx="2">
                  <c:v>15</c:v>
                </c:pt>
                <c:pt idx="3">
                  <c:v>10</c:v>
                </c:pt>
              </c:numCache>
            </c:numRef>
          </c:val>
          <c:smooth val="0"/>
        </c:ser>
        <c:dLbls>
          <c:showLegendKey val="0"/>
          <c:showVal val="0"/>
          <c:showCatName val="0"/>
          <c:showSerName val="0"/>
          <c:showPercent val="0"/>
          <c:showBubbleSize val="0"/>
        </c:dLbls>
        <c:smooth val="0"/>
        <c:axId val="187396216"/>
        <c:axId val="187396608"/>
      </c:lineChart>
      <c:catAx>
        <c:axId val="18739621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Room</a:t>
                </a:r>
                <a:r>
                  <a:rPr lang="en-US" sz="2400" baseline="0" dirty="0" smtClean="0"/>
                  <a:t> Temperature C</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396608"/>
        <c:crosses val="autoZero"/>
        <c:auto val="1"/>
        <c:lblAlgn val="ctr"/>
        <c:lblOffset val="100"/>
        <c:noMultiLvlLbl val="0"/>
      </c:catAx>
      <c:valAx>
        <c:axId val="187396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Exit time (Seconds)</a:t>
                </a:r>
                <a:endParaRPr lang="en-US" sz="2400"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39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ffa.org/SiteCollectionDocuments/finalafnrstandardsv324609withisbn_000.pdf" TargetMode="External"/><Relationship Id="rId2" Type="http://schemas.openxmlformats.org/officeDocument/2006/relationships/hyperlink" Target="https://www.ffa.org/resources/educators/classroom-video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slide" Target="slide5.xm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TYAgpr3Z37o"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audio" Target="../media/audio1.wav"/><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29.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slide" Target="slide10.xml"/><Relationship Id="rId9" Type="http://schemas.openxmlformats.org/officeDocument/2006/relationships/image" Target="../media/image32.png"/><Relationship Id="rId1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a:t>
            </a:r>
            <a:endParaRPr lang="en-US" dirty="0"/>
          </a:p>
        </p:txBody>
      </p:sp>
      <p:sp>
        <p:nvSpPr>
          <p:cNvPr id="3" name="Subtitle 2"/>
          <p:cNvSpPr>
            <a:spLocks noGrp="1"/>
          </p:cNvSpPr>
          <p:nvPr>
            <p:ph type="subTitle" idx="1"/>
          </p:nvPr>
        </p:nvSpPr>
        <p:spPr/>
        <p:txBody>
          <a:bodyPr>
            <a:normAutofit/>
          </a:bodyPr>
          <a:lstStyle/>
          <a:p>
            <a:r>
              <a:rPr lang="en-US" dirty="0" smtClean="0"/>
              <a:t>Week 3 Aug. 28</a:t>
            </a:r>
            <a:r>
              <a:rPr lang="en-US" baseline="30000" dirty="0" smtClean="0"/>
              <a:t>th</a:t>
            </a:r>
            <a:r>
              <a:rPr lang="en-US" dirty="0" smtClean="0"/>
              <a:t> – Sept 1st</a:t>
            </a:r>
          </a:p>
          <a:p>
            <a:r>
              <a:rPr lang="en-US" dirty="0" smtClean="0"/>
              <a:t>FFA – Officer Responsibilities, Choose SAE, Ecology</a:t>
            </a:r>
            <a:endParaRPr lang="en-US" dirty="0"/>
          </a:p>
        </p:txBody>
      </p:sp>
    </p:spTree>
    <p:extLst>
      <p:ext uri="{BB962C8B-B14F-4D97-AF65-F5344CB8AC3E}">
        <p14:creationId xmlns:p14="http://schemas.microsoft.com/office/powerpoint/2010/main" val="368323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471144"/>
            <a:ext cx="11243256" cy="1303867"/>
          </a:xfrm>
        </p:spPr>
        <p:txBody>
          <a:bodyPr>
            <a:normAutofit/>
          </a:bodyPr>
          <a:lstStyle/>
          <a:p>
            <a:r>
              <a:rPr lang="en-US" sz="3200" dirty="0" smtClean="0"/>
              <a:t>Learning about FFA Activity</a:t>
            </a:r>
            <a:br>
              <a:rPr lang="en-US" sz="3200" dirty="0" smtClean="0"/>
            </a:br>
            <a:r>
              <a:rPr lang="en-US" sz="3200" dirty="0" smtClean="0"/>
              <a:t>Match each of the following FFA words to what they are: P. 15 NB</a:t>
            </a:r>
            <a:endParaRPr lang="en-US" sz="3200" dirty="0"/>
          </a:p>
        </p:txBody>
      </p:sp>
      <p:sp>
        <p:nvSpPr>
          <p:cNvPr id="3" name="Content Placeholder 2"/>
          <p:cNvSpPr>
            <a:spLocks noGrp="1"/>
          </p:cNvSpPr>
          <p:nvPr>
            <p:ph sz="half" idx="1"/>
          </p:nvPr>
        </p:nvSpPr>
        <p:spPr>
          <a:xfrm>
            <a:off x="1242205" y="2086188"/>
            <a:ext cx="4718304" cy="4350930"/>
          </a:xfrm>
        </p:spPr>
        <p:txBody>
          <a:bodyPr>
            <a:normAutofit/>
          </a:bodyPr>
          <a:lstStyle/>
          <a:p>
            <a:r>
              <a:rPr lang="en-US" dirty="0" smtClean="0"/>
              <a:t>SALUTE</a:t>
            </a:r>
          </a:p>
          <a:p>
            <a:r>
              <a:rPr lang="en-US" dirty="0"/>
              <a:t>Written By E. M. Tiffany</a:t>
            </a:r>
          </a:p>
          <a:p>
            <a:r>
              <a:rPr lang="en-US" dirty="0"/>
              <a:t>I believe in the future of agriculture,…</a:t>
            </a:r>
          </a:p>
          <a:p>
            <a:r>
              <a:rPr lang="en-US" dirty="0"/>
              <a:t>National Blue and Corn </a:t>
            </a:r>
            <a:r>
              <a:rPr lang="en-US" dirty="0" smtClean="0"/>
              <a:t>Gold</a:t>
            </a:r>
          </a:p>
          <a:p>
            <a:r>
              <a:rPr lang="en-US" dirty="0" smtClean="0"/>
              <a:t>MOTTO</a:t>
            </a:r>
          </a:p>
          <a:p>
            <a:r>
              <a:rPr lang="en-US" dirty="0" smtClean="0"/>
              <a:t>This </a:t>
            </a:r>
            <a:r>
              <a:rPr lang="en-US" dirty="0"/>
              <a:t>consists of 5 symbols: cross section of Corn, the rising Sun, the Plow, the Eagle, the Owl</a:t>
            </a:r>
          </a:p>
          <a:p>
            <a:endParaRPr lang="en-US" dirty="0" smtClean="0"/>
          </a:p>
          <a:p>
            <a:endParaRPr lang="en-US" dirty="0"/>
          </a:p>
          <a:p>
            <a:endParaRPr lang="en-US" dirty="0"/>
          </a:p>
        </p:txBody>
      </p:sp>
      <p:sp>
        <p:nvSpPr>
          <p:cNvPr id="4" name="Content Placeholder 3"/>
          <p:cNvSpPr>
            <a:spLocks noGrp="1"/>
          </p:cNvSpPr>
          <p:nvPr>
            <p:ph sz="half" idx="2"/>
          </p:nvPr>
        </p:nvSpPr>
        <p:spPr>
          <a:xfrm>
            <a:off x="6136783" y="2086188"/>
            <a:ext cx="5356232" cy="4350930"/>
          </a:xfrm>
        </p:spPr>
        <p:txBody>
          <a:bodyPr>
            <a:normAutofit/>
          </a:bodyPr>
          <a:lstStyle/>
          <a:p>
            <a:r>
              <a:rPr lang="en-US" dirty="0" smtClean="0"/>
              <a:t>EMBLEM</a:t>
            </a:r>
          </a:p>
          <a:p>
            <a:r>
              <a:rPr lang="en-US" dirty="0" smtClean="0"/>
              <a:t>Learning </a:t>
            </a:r>
            <a:r>
              <a:rPr lang="en-US" dirty="0"/>
              <a:t>to </a:t>
            </a:r>
            <a:r>
              <a:rPr lang="en-US" dirty="0" smtClean="0"/>
              <a:t>Do, Doing </a:t>
            </a:r>
            <a:r>
              <a:rPr lang="en-US" dirty="0"/>
              <a:t>to Learn,</a:t>
            </a:r>
          </a:p>
          <a:p>
            <a:pPr marL="0" indent="0">
              <a:buNone/>
            </a:pPr>
            <a:r>
              <a:rPr lang="en-US" dirty="0"/>
              <a:t>Earning to </a:t>
            </a:r>
            <a:r>
              <a:rPr lang="en-US" dirty="0" smtClean="0"/>
              <a:t>Live, Living </a:t>
            </a:r>
            <a:r>
              <a:rPr lang="en-US" dirty="0"/>
              <a:t>to Serve</a:t>
            </a:r>
            <a:r>
              <a:rPr lang="en-US" dirty="0" smtClean="0"/>
              <a:t>.</a:t>
            </a:r>
          </a:p>
          <a:p>
            <a:r>
              <a:rPr lang="en-US" dirty="0" smtClean="0"/>
              <a:t>CREED</a:t>
            </a:r>
          </a:p>
          <a:p>
            <a:r>
              <a:rPr lang="en-US" dirty="0"/>
              <a:t>I pledge allegiance to the Flag of the United States of America and to the Republic for which it stands, </a:t>
            </a:r>
            <a:r>
              <a:rPr lang="en-US" dirty="0" smtClean="0"/>
              <a:t>…</a:t>
            </a:r>
          </a:p>
          <a:p>
            <a:r>
              <a:rPr lang="en-US" dirty="0"/>
              <a:t>COLORS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72527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Types of SAE’s</a:t>
            </a:r>
            <a:endParaRPr lang="en-US" dirty="0"/>
          </a:p>
        </p:txBody>
      </p:sp>
      <p:sp>
        <p:nvSpPr>
          <p:cNvPr id="3" name="Content Placeholder 2"/>
          <p:cNvSpPr>
            <a:spLocks noGrp="1"/>
          </p:cNvSpPr>
          <p:nvPr>
            <p:ph idx="1"/>
          </p:nvPr>
        </p:nvSpPr>
        <p:spPr>
          <a:xfrm>
            <a:off x="619432" y="2433484"/>
            <a:ext cx="10958051" cy="3442384"/>
          </a:xfrm>
        </p:spPr>
        <p:txBody>
          <a:bodyPr>
            <a:normAutofit fontScale="92500" lnSpcReduction="10000"/>
          </a:bodyPr>
          <a:lstStyle/>
          <a:p>
            <a:r>
              <a:rPr lang="en-US" b="1" dirty="0" smtClean="0">
                <a:hlinkClick r:id="rId2"/>
              </a:rPr>
              <a:t>Ownership/ Entrepreneurship </a:t>
            </a:r>
            <a:r>
              <a:rPr lang="en-US" dirty="0" smtClean="0"/>
              <a:t>– caring for Chickens, Bunnies, Guinee Pigs, other animals</a:t>
            </a:r>
          </a:p>
          <a:p>
            <a:r>
              <a:rPr lang="en-US" b="1" dirty="0" smtClean="0"/>
              <a:t>Placement/ Internship </a:t>
            </a:r>
            <a:r>
              <a:rPr lang="en-US" dirty="0" smtClean="0"/>
              <a:t>– Fiery Ginger Farms, Dave </a:t>
            </a:r>
            <a:r>
              <a:rPr lang="en-US" dirty="0" err="1" smtClean="0"/>
              <a:t>Vierra</a:t>
            </a:r>
            <a:r>
              <a:rPr lang="en-US" dirty="0" smtClean="0"/>
              <a:t> Farms, Andrew </a:t>
            </a:r>
            <a:r>
              <a:rPr lang="en-US" dirty="0" err="1" smtClean="0"/>
              <a:t>Codd</a:t>
            </a:r>
            <a:endParaRPr lang="en-US" dirty="0" smtClean="0"/>
          </a:p>
          <a:p>
            <a:r>
              <a:rPr lang="en-US" b="1" dirty="0" smtClean="0"/>
              <a:t>Research</a:t>
            </a:r>
            <a:r>
              <a:rPr lang="en-US" dirty="0" smtClean="0"/>
              <a:t>- best fertilization methods in  plants, Aquaculture project</a:t>
            </a:r>
          </a:p>
          <a:p>
            <a:r>
              <a:rPr lang="en-US" b="1" dirty="0" smtClean="0"/>
              <a:t>Exploratory</a:t>
            </a:r>
            <a:r>
              <a:rPr lang="en-US" dirty="0" smtClean="0"/>
              <a:t> – Research possible Careers in </a:t>
            </a:r>
            <a:r>
              <a:rPr lang="en-US" dirty="0" smtClean="0">
                <a:hlinkClick r:id="rId3"/>
              </a:rPr>
              <a:t>AFNR </a:t>
            </a:r>
            <a:endParaRPr lang="en-US" dirty="0" smtClean="0"/>
          </a:p>
          <a:p>
            <a:r>
              <a:rPr lang="en-US" b="1" dirty="0" smtClean="0"/>
              <a:t>School Based Enterprise </a:t>
            </a:r>
            <a:r>
              <a:rPr lang="en-US" dirty="0" smtClean="0"/>
              <a:t>– After or before school, managing working school garden, fresh food drive, research in a greenhouse, </a:t>
            </a:r>
            <a:r>
              <a:rPr lang="en-US" dirty="0" err="1" smtClean="0"/>
              <a:t>Biodigestion</a:t>
            </a:r>
            <a:r>
              <a:rPr lang="en-US" dirty="0" smtClean="0"/>
              <a:t>, Composting, Tower Gardens, Recycling program</a:t>
            </a:r>
          </a:p>
          <a:p>
            <a:r>
              <a:rPr lang="en-US" b="1" dirty="0" smtClean="0"/>
              <a:t>Service Learning </a:t>
            </a:r>
            <a:r>
              <a:rPr lang="en-US" dirty="0" smtClean="0"/>
              <a:t>– Farm to Fork Festival, </a:t>
            </a:r>
            <a:r>
              <a:rPr lang="en-US" dirty="0" err="1" smtClean="0"/>
              <a:t>Bryte</a:t>
            </a:r>
            <a:r>
              <a:rPr lang="en-US" dirty="0" smtClean="0"/>
              <a:t> Community Parking Lot Sale</a:t>
            </a:r>
          </a:p>
          <a:p>
            <a:endParaRPr lang="en-US" dirty="0"/>
          </a:p>
        </p:txBody>
      </p:sp>
    </p:spTree>
    <p:extLst>
      <p:ext uri="{BB962C8B-B14F-4D97-AF65-F5344CB8AC3E}">
        <p14:creationId xmlns:p14="http://schemas.microsoft.com/office/powerpoint/2010/main" val="2164357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800" dirty="0"/>
              <a:t>SAE Qualification Questionnaire</a:t>
            </a:r>
            <a:br>
              <a:rPr lang="en-US" sz="2800" dirty="0"/>
            </a:br>
            <a:r>
              <a:rPr lang="en-US" sz="2800" dirty="0"/>
              <a:t>Your SAE must be agriculturally related,  created by you,  invested time of 8 </a:t>
            </a:r>
            <a:r>
              <a:rPr lang="en-US" sz="2800" smtClean="0"/>
              <a:t>hours minimum, 3hrs/week </a:t>
            </a:r>
            <a:r>
              <a:rPr lang="en-US" sz="2800" dirty="0"/>
              <a:t>supervised by your Ag Teacher and be part of your  grade. </a:t>
            </a:r>
          </a:p>
        </p:txBody>
      </p:sp>
      <p:sp>
        <p:nvSpPr>
          <p:cNvPr id="3" name="Content Placeholder 2"/>
          <p:cNvSpPr>
            <a:spLocks noGrp="1"/>
          </p:cNvSpPr>
          <p:nvPr>
            <p:ph idx="1"/>
          </p:nvPr>
        </p:nvSpPr>
        <p:spPr>
          <a:xfrm>
            <a:off x="1524000" y="1417638"/>
            <a:ext cx="9144000" cy="5135562"/>
          </a:xfrm>
        </p:spPr>
        <p:txBody>
          <a:bodyPr>
            <a:normAutofit/>
          </a:bodyPr>
          <a:lstStyle/>
          <a:p>
            <a:r>
              <a:rPr lang="en-US" dirty="0" smtClean="0"/>
              <a:t>How does your SAE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2296714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love my neighbor who…</a:t>
            </a:r>
            <a:endParaRPr lang="en-US" dirty="0"/>
          </a:p>
        </p:txBody>
      </p:sp>
      <p:sp>
        <p:nvSpPr>
          <p:cNvPr id="3" name="Content Placeholder 2"/>
          <p:cNvSpPr>
            <a:spLocks noGrp="1"/>
          </p:cNvSpPr>
          <p:nvPr>
            <p:ph idx="1"/>
          </p:nvPr>
        </p:nvSpPr>
        <p:spPr>
          <a:xfrm>
            <a:off x="624114" y="2409371"/>
            <a:ext cx="10972800" cy="3860800"/>
          </a:xfrm>
        </p:spPr>
        <p:txBody>
          <a:bodyPr>
            <a:normAutofit lnSpcReduction="10000"/>
          </a:bodyPr>
          <a:lstStyle/>
          <a:p>
            <a:r>
              <a:rPr lang="en-US" dirty="0" smtClean="0"/>
              <a:t>Everyone clear the center tables to the sides of the classroom.</a:t>
            </a:r>
          </a:p>
          <a:p>
            <a:r>
              <a:rPr lang="en-US" dirty="0" smtClean="0"/>
              <a:t>Place the chairs in a circle, 1 less than the number of people.</a:t>
            </a:r>
          </a:p>
          <a:p>
            <a:r>
              <a:rPr lang="en-US" dirty="0" smtClean="0"/>
              <a:t>McAllister starts, standing in the center, &amp; says “I love my neighbor who…</a:t>
            </a:r>
          </a:p>
          <a:p>
            <a:r>
              <a:rPr lang="en-US" dirty="0" smtClean="0"/>
              <a:t>Then everyone who can agree or has see that, done that, has that, gets to get up from their chair and move to a chair that is NOT next to the chair they are currently sitting in.</a:t>
            </a:r>
          </a:p>
          <a:p>
            <a:r>
              <a:rPr lang="en-US" dirty="0" smtClean="0"/>
              <a:t>If you are the one who is left out, you are the next person to stand in the center and say “ I love my neighbor who…”</a:t>
            </a:r>
          </a:p>
          <a:p>
            <a:r>
              <a:rPr lang="en-US" dirty="0" smtClean="0"/>
              <a:t>If you are in the center, you can not go back to the previous chair you were sitting in before you were the last one without a chair.</a:t>
            </a:r>
            <a:endParaRPr lang="en-US" dirty="0"/>
          </a:p>
        </p:txBody>
      </p:sp>
    </p:spTree>
    <p:extLst>
      <p:ext uri="{BB962C8B-B14F-4D97-AF65-F5344CB8AC3E}">
        <p14:creationId xmlns:p14="http://schemas.microsoft.com/office/powerpoint/2010/main" val="1901333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Inventory what needs to be fixed in our program with the Bunny Hutch and Chicken Tractors and Garden Beds</a:t>
            </a:r>
            <a:endParaRPr lang="en-US" dirty="0"/>
          </a:p>
        </p:txBody>
      </p:sp>
      <p:sp>
        <p:nvSpPr>
          <p:cNvPr id="3" name="Content Placeholder 2"/>
          <p:cNvSpPr>
            <a:spLocks noGrp="1"/>
          </p:cNvSpPr>
          <p:nvPr>
            <p:ph idx="1"/>
          </p:nvPr>
        </p:nvSpPr>
        <p:spPr>
          <a:xfrm>
            <a:off x="638629" y="2556931"/>
            <a:ext cx="10914742" cy="3684211"/>
          </a:xfrm>
        </p:spPr>
        <p:txBody>
          <a:bodyPr/>
          <a:lstStyle/>
          <a:p>
            <a:r>
              <a:rPr lang="en-US" dirty="0" smtClean="0"/>
              <a:t>Students use measuring tapes and phones to take pictures.</a:t>
            </a:r>
          </a:p>
          <a:p>
            <a:r>
              <a:rPr lang="en-US" dirty="0" smtClean="0"/>
              <a:t>Our Ag Advisory Panel will be here in February.  We have to have everything up to snuff.</a:t>
            </a:r>
          </a:p>
          <a:p>
            <a:r>
              <a:rPr lang="en-US" dirty="0" smtClean="0"/>
              <a:t>Clean Chicken Tractors, Bunny hutch, Evaluate Tank – New Bunny</a:t>
            </a:r>
            <a:r>
              <a:rPr lang="en-US" dirty="0" smtClean="0">
                <a:sym typeface="Wingdings" panose="05000000000000000000" pitchFamily="2" charset="2"/>
              </a:rPr>
              <a:t>, Sweep concrete, spray “Bugs” stain.  Pull any dead or yellowing leaves &amp; feed to chickens – Yes you can let them out.</a:t>
            </a:r>
            <a:endParaRPr lang="en-US" dirty="0"/>
          </a:p>
        </p:txBody>
      </p:sp>
    </p:spTree>
    <p:extLst>
      <p:ext uri="{BB962C8B-B14F-4D97-AF65-F5344CB8AC3E}">
        <p14:creationId xmlns:p14="http://schemas.microsoft.com/office/powerpoint/2010/main" val="3652536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 Practice p. 17 NB</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a:t>
            </a:r>
          </a:p>
          <a:p>
            <a:r>
              <a:rPr lang="en-US" dirty="0" smtClean="0"/>
              <a:t>The independent variable (What Margaret changed) is the amount of moisture.</a:t>
            </a:r>
          </a:p>
          <a:p>
            <a:r>
              <a:rPr lang="en-US" dirty="0" smtClean="0"/>
              <a:t>The dependent variable ( What she measured) is the number of worms.</a:t>
            </a:r>
          </a:p>
          <a:p>
            <a:r>
              <a:rPr lang="en-US" dirty="0" smtClean="0"/>
              <a:t>The correct X axis label for a graph of Margaret’s data is the “Amount of Moisture, (mL)”</a:t>
            </a:r>
          </a:p>
          <a:p>
            <a:r>
              <a:rPr lang="en-US" dirty="0" smtClean="0"/>
              <a:t>The correct Y axis label for a graph Margaret’s data would be “ The number of Worms present”.</a:t>
            </a:r>
          </a:p>
          <a:p>
            <a:r>
              <a:rPr lang="en-US" dirty="0" smtClean="0"/>
              <a:t>The Correct title for Margaret’s graph would be,” The Effect of Moisture on the Number of Worms Present”. </a:t>
            </a:r>
          </a:p>
          <a:p>
            <a:endParaRPr lang="en-US" dirty="0"/>
          </a:p>
        </p:txBody>
      </p:sp>
    </p:spTree>
    <p:extLst>
      <p:ext uri="{BB962C8B-B14F-4D97-AF65-F5344CB8AC3E}">
        <p14:creationId xmlns:p14="http://schemas.microsoft.com/office/powerpoint/2010/main" val="1569346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Winnie &amp; the Frogs p. 17 NB</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64506631"/>
              </p:ext>
            </p:extLst>
          </p:nvPr>
        </p:nvGraphicFramePr>
        <p:xfrm>
          <a:off x="940904" y="1908312"/>
          <a:ext cx="10561983" cy="45132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9585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 Sponge Bob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Group B are the Control Group, because they are the original, not the new sauce.</a:t>
            </a:r>
          </a:p>
          <a:p>
            <a:pPr marL="514350" indent="-514350">
              <a:buFont typeface="+mj-lt"/>
              <a:buAutoNum type="arabicPeriod"/>
            </a:pPr>
            <a:r>
              <a:rPr lang="en-US" dirty="0" smtClean="0"/>
              <a:t>The independent Variable is the New Sauce.</a:t>
            </a:r>
          </a:p>
          <a:p>
            <a:pPr marL="514350" indent="-514350">
              <a:buFont typeface="+mj-lt"/>
              <a:buAutoNum type="arabicPeriod"/>
            </a:pPr>
            <a:r>
              <a:rPr lang="en-US" dirty="0" smtClean="0"/>
              <a:t>The Dependent Variable is the amount of gas production.</a:t>
            </a:r>
          </a:p>
          <a:p>
            <a:pPr marL="514350" indent="-514350">
              <a:buFont typeface="+mj-lt"/>
              <a:buAutoNum type="arabicPeriod"/>
            </a:pPr>
            <a:r>
              <a:rPr lang="en-US" dirty="0" smtClean="0"/>
              <a:t>Mr. </a:t>
            </a:r>
            <a:r>
              <a:rPr lang="en-US" dirty="0" err="1" smtClean="0"/>
              <a:t>Krab’s</a:t>
            </a:r>
            <a:r>
              <a:rPr lang="en-US" dirty="0" smtClean="0"/>
              <a:t> conclusion is that the new sauce decreases gas production.</a:t>
            </a:r>
          </a:p>
          <a:p>
            <a:pPr marL="514350" indent="-514350">
              <a:buFont typeface="+mj-lt"/>
              <a:buAutoNum type="arabicPeriod"/>
            </a:pPr>
            <a:r>
              <a:rPr lang="en-US" dirty="0" smtClean="0"/>
              <a:t>The 8 people in Group B reported feeling better due to the placebo effect, they felt better because they wanted to feel better.</a:t>
            </a:r>
            <a:endParaRPr lang="en-US" dirty="0"/>
          </a:p>
        </p:txBody>
      </p:sp>
    </p:spTree>
    <p:extLst>
      <p:ext uri="{BB962C8B-B14F-4D97-AF65-F5344CB8AC3E}">
        <p14:creationId xmlns:p14="http://schemas.microsoft.com/office/powerpoint/2010/main" val="398139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Independent Variable: The mass of the paper clip.</a:t>
            </a:r>
          </a:p>
          <a:p>
            <a:pPr marL="514350" indent="-514350">
              <a:buFont typeface="+mj-lt"/>
              <a:buAutoNum type="arabicPeriod"/>
            </a:pPr>
            <a:r>
              <a:rPr lang="en-US" dirty="0" smtClean="0"/>
              <a:t>Dependent Variable:  The length the paper airplane would fly.</a:t>
            </a:r>
          </a:p>
          <a:p>
            <a:pPr marL="514350" indent="-514350">
              <a:buFont typeface="+mj-lt"/>
              <a:buAutoNum type="arabicPeriod"/>
            </a:pPr>
            <a:r>
              <a:rPr lang="en-US" dirty="0" smtClean="0"/>
              <a:t>Control:  The </a:t>
            </a:r>
            <a:r>
              <a:rPr lang="en-US" dirty="0" err="1" smtClean="0"/>
              <a:t>airplant</a:t>
            </a:r>
            <a:r>
              <a:rPr lang="en-US" dirty="0" smtClean="0"/>
              <a:t> flown without any paper clips</a:t>
            </a:r>
          </a:p>
          <a:p>
            <a:pPr marL="514350" indent="-514350">
              <a:buFont typeface="+mj-lt"/>
              <a:buAutoNum type="arabicPeriod"/>
            </a:pPr>
            <a:r>
              <a:rPr lang="en-US" dirty="0" smtClean="0"/>
              <a:t>Constants (things kept the same): airplane, paper clips, location.</a:t>
            </a:r>
            <a:endParaRPr lang="en-US" dirty="0"/>
          </a:p>
        </p:txBody>
      </p:sp>
    </p:spTree>
    <p:extLst>
      <p:ext uri="{BB962C8B-B14F-4D97-AF65-F5344CB8AC3E}">
        <p14:creationId xmlns:p14="http://schemas.microsoft.com/office/powerpoint/2010/main" val="356592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982132"/>
            <a:ext cx="10329670" cy="1303867"/>
          </a:xfrm>
        </p:spPr>
        <p:txBody>
          <a:bodyPr>
            <a:normAutofit fontScale="90000"/>
          </a:bodyPr>
          <a:lstStyle/>
          <a:p>
            <a:r>
              <a:rPr lang="en-US" dirty="0" smtClean="0"/>
              <a:t>FFA</a:t>
            </a:r>
            <a:br>
              <a:rPr lang="en-US" dirty="0" smtClean="0"/>
            </a:br>
            <a:r>
              <a:rPr lang="en-US" dirty="0" smtClean="0"/>
              <a:t>Opening and Closing Ceremony Activity P. 25 NB</a:t>
            </a:r>
            <a:endParaRPr lang="en-US" dirty="0"/>
          </a:p>
        </p:txBody>
      </p:sp>
      <p:sp>
        <p:nvSpPr>
          <p:cNvPr id="3" name="Content Placeholder 2"/>
          <p:cNvSpPr>
            <a:spLocks noGrp="1"/>
          </p:cNvSpPr>
          <p:nvPr>
            <p:ph idx="1"/>
          </p:nvPr>
        </p:nvSpPr>
        <p:spPr>
          <a:xfrm>
            <a:off x="1295401" y="2556932"/>
            <a:ext cx="7647431" cy="3318936"/>
          </a:xfrm>
        </p:spPr>
        <p:txBody>
          <a:bodyPr/>
          <a:lstStyle/>
          <a:p>
            <a:r>
              <a:rPr lang="en-US" dirty="0" smtClean="0"/>
              <a:t>Name the Officers:</a:t>
            </a:r>
          </a:p>
          <a:p>
            <a:r>
              <a:rPr lang="en-US" dirty="0" smtClean="0"/>
              <a:t>Everyone should have an FFA Manual</a:t>
            </a:r>
          </a:p>
          <a:p>
            <a:r>
              <a:rPr lang="en-US" dirty="0" smtClean="0"/>
              <a:t>Choose your role, We will do a dry run through.</a:t>
            </a:r>
          </a:p>
          <a:p>
            <a:r>
              <a:rPr lang="en-US" dirty="0" smtClean="0"/>
              <a:t>All Official FFA Officers are expected to memorize their parts, and be in Official dress during meetings.</a:t>
            </a:r>
          </a:p>
          <a:p>
            <a:r>
              <a:rPr lang="en-US" dirty="0" smtClean="0"/>
              <a:t>Our next meeting is at RCHS room 310 at 3:30.</a:t>
            </a:r>
            <a:endParaRPr lang="en-US" dirty="0"/>
          </a:p>
        </p:txBody>
      </p:sp>
      <p:pic>
        <p:nvPicPr>
          <p:cNvPr id="4" name="Picture 3"/>
          <p:cNvPicPr>
            <a:picLocks noChangeAspect="1"/>
          </p:cNvPicPr>
          <p:nvPr/>
        </p:nvPicPr>
        <p:blipFill>
          <a:blip r:embed="rId2"/>
          <a:stretch>
            <a:fillRect/>
          </a:stretch>
        </p:blipFill>
        <p:spPr>
          <a:xfrm>
            <a:off x="9613278" y="3590261"/>
            <a:ext cx="2566638" cy="3267739"/>
          </a:xfrm>
          <a:prstGeom prst="rect">
            <a:avLst/>
          </a:prstGeom>
        </p:spPr>
      </p:pic>
    </p:spTree>
    <p:extLst>
      <p:ext uri="{BB962C8B-B14F-4D97-AF65-F5344CB8AC3E}">
        <p14:creationId xmlns:p14="http://schemas.microsoft.com/office/powerpoint/2010/main" val="153986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08" y="384313"/>
            <a:ext cx="6352484" cy="919554"/>
          </a:xfrm>
        </p:spPr>
        <p:txBody>
          <a:bodyPr/>
          <a:lstStyle/>
          <a:p>
            <a:r>
              <a:rPr lang="en-US" dirty="0" smtClean="0"/>
              <a:t>Vinnie &amp; Tank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515" y="1351722"/>
            <a:ext cx="6322877" cy="47223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999" y="0"/>
            <a:ext cx="5122069" cy="6858000"/>
          </a:xfrm>
          <a:prstGeom prst="rect">
            <a:avLst/>
          </a:prstGeom>
        </p:spPr>
      </p:pic>
    </p:spTree>
    <p:extLst>
      <p:ext uri="{BB962C8B-B14F-4D97-AF65-F5344CB8AC3E}">
        <p14:creationId xmlns:p14="http://schemas.microsoft.com/office/powerpoint/2010/main" val="893355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48" y="515601"/>
            <a:ext cx="10958052" cy="1303867"/>
          </a:xfrm>
          <a:solidFill>
            <a:srgbClr val="92D050"/>
          </a:solidFill>
        </p:spPr>
        <p:txBody>
          <a:bodyPr>
            <a:noAutofit/>
          </a:bodyPr>
          <a:lstStyle/>
          <a:p>
            <a:r>
              <a:rPr lang="en-US" sz="2400" dirty="0" smtClean="0"/>
              <a:t>Learning about FFA Officer Positions </a:t>
            </a:r>
            <a:br>
              <a:rPr lang="en-US" sz="2400" dirty="0" smtClean="0"/>
            </a:br>
            <a:r>
              <a:rPr lang="en-US" sz="2400" dirty="0" smtClean="0"/>
              <a:t>Obj. TSW distinguish between different officer positions after reviewing each positions’ responsibilities in the Official Manual or online. P.  24 NB</a:t>
            </a:r>
            <a:endParaRPr lang="en-US" sz="2400" dirty="0"/>
          </a:p>
        </p:txBody>
      </p:sp>
      <p:sp>
        <p:nvSpPr>
          <p:cNvPr id="3" name="Content Placeholder 2"/>
          <p:cNvSpPr>
            <a:spLocks noGrp="1"/>
          </p:cNvSpPr>
          <p:nvPr>
            <p:ph idx="1"/>
          </p:nvPr>
        </p:nvSpPr>
        <p:spPr>
          <a:xfrm>
            <a:off x="802433" y="1996750"/>
            <a:ext cx="10719067" cy="3879117"/>
          </a:xfrm>
        </p:spPr>
        <p:txBody>
          <a:bodyPr/>
          <a:lstStyle/>
          <a:p>
            <a:pPr marL="457200" indent="-457200">
              <a:buFont typeface="+mj-lt"/>
              <a:buAutoNum type="arabicPeriod"/>
            </a:pPr>
            <a:r>
              <a:rPr lang="en-US" dirty="0" smtClean="0"/>
              <a:t>Use the FFA.org website or the Official Manual P. 46  and Name 5 of the 9 Officer positions.</a:t>
            </a:r>
          </a:p>
          <a:p>
            <a:pPr marL="457200" indent="-457200">
              <a:buFont typeface="+mj-lt"/>
              <a:buAutoNum type="arabicPeriod"/>
            </a:pPr>
            <a:r>
              <a:rPr lang="en-US" dirty="0" smtClean="0"/>
              <a:t>What responsibilities/ behavior would you expect from the all the West Sacramento FFA Chapter officers?</a:t>
            </a:r>
          </a:p>
          <a:p>
            <a:pPr marL="457200" indent="-457200">
              <a:buFont typeface="+mj-lt"/>
              <a:buAutoNum type="arabicPeriod"/>
            </a:pPr>
            <a:r>
              <a:rPr lang="en-US" dirty="0" smtClean="0"/>
              <a:t>Would you like to run for an office this year?</a:t>
            </a:r>
          </a:p>
          <a:p>
            <a:pPr marL="0" indent="0">
              <a:buNone/>
            </a:pPr>
            <a:r>
              <a:rPr lang="en-US" dirty="0" smtClean="0"/>
              <a:t>  Why or why not?</a:t>
            </a:r>
          </a:p>
          <a:p>
            <a:pPr marL="0" indent="0">
              <a:buNone/>
            </a:pPr>
            <a:r>
              <a:rPr lang="en-US" dirty="0" smtClean="0"/>
              <a:t>Elections Week of September 18</a:t>
            </a:r>
            <a:r>
              <a:rPr lang="en-US" baseline="30000" dirty="0" smtClean="0"/>
              <a:t>th</a:t>
            </a:r>
            <a:r>
              <a:rPr lang="en-US" dirty="0" smtClean="0"/>
              <a:t>.</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9320566" y="3591903"/>
            <a:ext cx="2566219" cy="3266097"/>
          </a:xfrm>
          <a:prstGeom prst="rect">
            <a:avLst/>
          </a:prstGeom>
        </p:spPr>
      </p:pic>
    </p:spTree>
    <p:extLst>
      <p:ext uri="{BB962C8B-B14F-4D97-AF65-F5344CB8AC3E}">
        <p14:creationId xmlns:p14="http://schemas.microsoft.com/office/powerpoint/2010/main" val="1142963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25 NB</a:t>
            </a:r>
          </a:p>
          <a:p>
            <a:r>
              <a:rPr lang="en-US" dirty="0" smtClean="0"/>
              <a:t>Play </a:t>
            </a:r>
            <a:r>
              <a:rPr lang="en-US" dirty="0" err="1" smtClean="0"/>
              <a:t>Kahoots</a:t>
            </a:r>
            <a:r>
              <a:rPr lang="en-US" dirty="0" smtClean="0"/>
              <a:t>!  FFA Officer Responsibilities</a:t>
            </a:r>
            <a:endParaRPr lang="en-US" dirty="0"/>
          </a:p>
        </p:txBody>
      </p:sp>
    </p:spTree>
    <p:extLst>
      <p:ext uri="{BB962C8B-B14F-4D97-AF65-F5344CB8AC3E}">
        <p14:creationId xmlns:p14="http://schemas.microsoft.com/office/powerpoint/2010/main" val="2304022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FFA Meeting</a:t>
            </a:r>
            <a:br>
              <a:rPr lang="en-US" dirty="0" smtClean="0"/>
            </a:br>
            <a:r>
              <a:rPr lang="en-US" dirty="0" smtClean="0"/>
              <a:t>RCHS Thursday Sept. 14</a:t>
            </a:r>
            <a:r>
              <a:rPr lang="en-US" baseline="30000" dirty="0" smtClean="0"/>
              <a:t>th</a:t>
            </a:r>
            <a:r>
              <a:rPr lang="en-US" dirty="0" smtClean="0"/>
              <a:t> 3:30 Room 310</a:t>
            </a:r>
            <a:endParaRPr lang="en-US" dirty="0"/>
          </a:p>
        </p:txBody>
      </p:sp>
      <p:sp>
        <p:nvSpPr>
          <p:cNvPr id="3" name="Content Placeholder 2"/>
          <p:cNvSpPr>
            <a:spLocks noGrp="1"/>
          </p:cNvSpPr>
          <p:nvPr>
            <p:ph idx="1"/>
          </p:nvPr>
        </p:nvSpPr>
        <p:spPr/>
        <p:txBody>
          <a:bodyPr/>
          <a:lstStyle/>
          <a:p>
            <a:r>
              <a:rPr lang="en-US" dirty="0" smtClean="0"/>
              <a:t>Everyone attend</a:t>
            </a:r>
          </a:p>
          <a:p>
            <a:r>
              <a:rPr lang="en-US" dirty="0" smtClean="0"/>
              <a:t>Free Food &amp; Entertainment</a:t>
            </a:r>
            <a:endParaRPr lang="en-US" dirty="0"/>
          </a:p>
        </p:txBody>
      </p:sp>
    </p:spTree>
    <p:extLst>
      <p:ext uri="{BB962C8B-B14F-4D97-AF65-F5344CB8AC3E}">
        <p14:creationId xmlns:p14="http://schemas.microsoft.com/office/powerpoint/2010/main" val="382801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19 NB</a:t>
            </a:r>
            <a:endParaRPr lang="en-US" dirty="0"/>
          </a:p>
        </p:txBody>
      </p:sp>
    </p:spTree>
    <p:extLst>
      <p:ext uri="{BB962C8B-B14F-4D97-AF65-F5344CB8AC3E}">
        <p14:creationId xmlns:p14="http://schemas.microsoft.com/office/powerpoint/2010/main" val="1276871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1071010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1500614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458386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1130119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597206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2507691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901" y="982132"/>
            <a:ext cx="3093804" cy="1303867"/>
          </a:xfrm>
        </p:spPr>
        <p:txBody>
          <a:bodyPr>
            <a:normAutofit fontScale="90000"/>
          </a:bodyPr>
          <a:lstStyle/>
          <a:p>
            <a:r>
              <a:rPr lang="en-US" dirty="0" smtClean="0"/>
              <a:t>UC Davis Classic Prospect Sale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704" y="-14799"/>
            <a:ext cx="5866296" cy="43813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8" y="0"/>
            <a:ext cx="3261298" cy="4366591"/>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59757" y="3472981"/>
            <a:ext cx="4532243" cy="3385019"/>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7" y="3145736"/>
            <a:ext cx="2772598" cy="37122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1" y="3145736"/>
            <a:ext cx="4970395" cy="3712264"/>
          </a:xfrm>
          <a:prstGeom prst="rect">
            <a:avLst/>
          </a:prstGeom>
        </p:spPr>
      </p:pic>
    </p:spTree>
    <p:extLst>
      <p:ext uri="{BB962C8B-B14F-4D97-AF65-F5344CB8AC3E}">
        <p14:creationId xmlns:p14="http://schemas.microsoft.com/office/powerpoint/2010/main" val="90176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3493646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421661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22 - 30  (50 Points)</a:t>
            </a:r>
          </a:p>
          <a:p>
            <a:r>
              <a:rPr lang="en-US" dirty="0" smtClean="0"/>
              <a:t>Study Warm ups</a:t>
            </a:r>
            <a:endParaRPr lang="en-US" dirty="0"/>
          </a:p>
        </p:txBody>
      </p:sp>
    </p:spTree>
    <p:extLst>
      <p:ext uri="{BB962C8B-B14F-4D97-AF65-F5344CB8AC3E}">
        <p14:creationId xmlns:p14="http://schemas.microsoft.com/office/powerpoint/2010/main" val="3198280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Kahoots</a:t>
            </a:r>
            <a:r>
              <a:rPr lang="en-US" dirty="0" smtClean="0"/>
              <a:t/>
            </a:r>
            <a:br>
              <a:rPr lang="en-US" dirty="0" smtClean="0"/>
            </a:br>
            <a:r>
              <a:rPr lang="en-US" dirty="0" smtClean="0"/>
              <a:t>Ag Biology, BUT FIRST…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FFA Website= FFA.org  Page 13 NB</a:t>
            </a:r>
          </a:p>
          <a:p>
            <a:r>
              <a:rPr lang="en-US" dirty="0" smtClean="0"/>
              <a:t>What is Official Dress?  </a:t>
            </a:r>
          </a:p>
          <a:p>
            <a:r>
              <a:rPr lang="en-US" dirty="0" smtClean="0"/>
              <a:t>List all the parts.</a:t>
            </a:r>
          </a:p>
          <a:p>
            <a:r>
              <a:rPr lang="en-US" dirty="0" smtClean="0"/>
              <a:t>When do you wear it?</a:t>
            </a:r>
          </a:p>
          <a:p>
            <a:r>
              <a:rPr lang="en-US" dirty="0" smtClean="0"/>
              <a:t>Describe your conduct when wearing the Official Dress.</a:t>
            </a:r>
          </a:p>
          <a:p>
            <a:r>
              <a:rPr lang="en-US" dirty="0" smtClean="0"/>
              <a:t>If you are involved in the Back to School </a:t>
            </a:r>
            <a:r>
              <a:rPr lang="en-US" dirty="0"/>
              <a:t>N</a:t>
            </a:r>
            <a:r>
              <a:rPr lang="en-US" dirty="0" smtClean="0"/>
              <a:t>ight table (Jan. 25</a:t>
            </a:r>
            <a:r>
              <a:rPr lang="en-US" baseline="30000" dirty="0" smtClean="0"/>
              <a:t>th</a:t>
            </a:r>
            <a:r>
              <a:rPr lang="en-US" dirty="0" smtClean="0"/>
              <a:t>), and the 9</a:t>
            </a:r>
            <a:r>
              <a:rPr lang="en-US" baseline="30000" dirty="0" smtClean="0"/>
              <a:t>th</a:t>
            </a:r>
            <a:r>
              <a:rPr lang="en-US" dirty="0" smtClean="0"/>
              <a:t> grade recruitment (Jan. 27</a:t>
            </a:r>
            <a:r>
              <a:rPr lang="en-US" baseline="30000" dirty="0" smtClean="0"/>
              <a:t>th</a:t>
            </a:r>
            <a:r>
              <a:rPr lang="en-US" dirty="0" smtClean="0"/>
              <a:t>), I expect you to be in official dress.</a:t>
            </a:r>
          </a:p>
          <a:p>
            <a:r>
              <a:rPr lang="en-US" dirty="0" smtClean="0"/>
              <a:t>Sign up with McAllister!</a:t>
            </a:r>
            <a:r>
              <a:rPr lang="en-US" dirty="0" smtClean="0">
                <a:sym typeface="Wingdings" panose="05000000000000000000" pitchFamily="2" charset="2"/>
              </a:rPr>
              <a:t></a:t>
            </a:r>
            <a:endParaRPr lang="en-US" dirty="0" smtClean="0"/>
          </a:p>
          <a:p>
            <a:endParaRPr lang="en-US" dirty="0"/>
          </a:p>
        </p:txBody>
      </p:sp>
    </p:spTree>
    <p:extLst>
      <p:ext uri="{BB962C8B-B14F-4D97-AF65-F5344CB8AC3E}">
        <p14:creationId xmlns:p14="http://schemas.microsoft.com/office/powerpoint/2010/main" val="4166874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Growing On? Page 19 NB</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Who are they?</a:t>
            </a:r>
          </a:p>
          <a:p>
            <a:r>
              <a:rPr lang="en-US" sz="2800" dirty="0" smtClean="0"/>
              <a:t>What is their role in Agriculture?</a:t>
            </a:r>
          </a:p>
          <a:p>
            <a:pPr lvl="1"/>
            <a:r>
              <a:rPr lang="en-US" sz="2800" dirty="0" smtClean="0"/>
              <a:t>Think of the 5 F’s: Food, Fiber, Flower, Forest, Fuel</a:t>
            </a:r>
          </a:p>
          <a:p>
            <a:pPr lvl="1"/>
            <a:r>
              <a:rPr lang="en-US" sz="2800" dirty="0" smtClean="0"/>
              <a:t>Automation?  Data analysis?</a:t>
            </a:r>
          </a:p>
          <a:p>
            <a:r>
              <a:rPr lang="en-US" sz="2800" dirty="0" smtClean="0"/>
              <a:t>Would they be a good guest speaker?  Fieldtrip?</a:t>
            </a:r>
          </a:p>
          <a:p>
            <a:r>
              <a:rPr lang="en-US" sz="2800" dirty="0" smtClean="0"/>
              <a:t>Fun fact?</a:t>
            </a:r>
          </a:p>
          <a:p>
            <a:endParaRPr lang="en-US" sz="2800" dirty="0"/>
          </a:p>
        </p:txBody>
      </p:sp>
    </p:spTree>
    <p:extLst>
      <p:ext uri="{BB962C8B-B14F-4D97-AF65-F5344CB8AC3E}">
        <p14:creationId xmlns:p14="http://schemas.microsoft.com/office/powerpoint/2010/main" val="1961483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982663" y="1713271"/>
            <a:ext cx="4664075" cy="4876800"/>
          </a:xfrm>
          <a:prstGeom prst="rect">
            <a:avLst/>
          </a:prstGeom>
          <a:noFill/>
        </p:spPr>
      </p:pic>
      <p:sp>
        <p:nvSpPr>
          <p:cNvPr id="3" name="Title 2"/>
          <p:cNvSpPr>
            <a:spLocks noGrp="1"/>
          </p:cNvSpPr>
          <p:nvPr>
            <p:ph type="title"/>
          </p:nvPr>
        </p:nvSpPr>
        <p:spPr>
          <a:xfrm>
            <a:off x="457200" y="221226"/>
            <a:ext cx="10992465" cy="1755058"/>
          </a:xfrm>
        </p:spPr>
        <p:txBody>
          <a:bodyPr>
            <a:normAutofit/>
          </a:bodyPr>
          <a:lstStyle/>
          <a:p>
            <a:r>
              <a:rPr lang="en-US" sz="2400" dirty="0" smtClean="0"/>
              <a:t>8/30 </a:t>
            </a:r>
            <a:r>
              <a:rPr lang="en-US" sz="2400" dirty="0"/>
              <a:t>Trophic Levels &amp; Energy Flow 2.1 - 2.2 </a:t>
            </a:r>
            <a:br>
              <a:rPr lang="en-US" sz="2400" dirty="0"/>
            </a:br>
            <a:r>
              <a:rPr lang="en-US" sz="2400" dirty="0"/>
              <a:t>Obj. TSW use a virtual Natural Selection animation to learn about Producers, Consumers and their relationship in the energy pyramid. P. </a:t>
            </a:r>
            <a:r>
              <a:rPr lang="en-US" sz="2400" dirty="0" smtClean="0"/>
              <a:t>26 </a:t>
            </a:r>
            <a:r>
              <a:rPr lang="en-US" sz="2400" dirty="0"/>
              <a:t>NB </a:t>
            </a:r>
          </a:p>
        </p:txBody>
      </p:sp>
      <p:sp>
        <p:nvSpPr>
          <p:cNvPr id="5" name="Content Placeholder 4"/>
          <p:cNvSpPr>
            <a:spLocks noGrp="1"/>
          </p:cNvSpPr>
          <p:nvPr>
            <p:ph sz="half" idx="2"/>
          </p:nvPr>
        </p:nvSpPr>
        <p:spPr>
          <a:xfrm>
            <a:off x="6172200" y="1828801"/>
            <a:ext cx="4419600" cy="4297363"/>
          </a:xfrm>
        </p:spPr>
        <p:txBody>
          <a:bodyPr>
            <a:normAutofit/>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2362200" y="4038601"/>
            <a:ext cx="1140864" cy="746125"/>
          </a:xfrm>
          <a:prstGeom prst="rect">
            <a:avLst/>
          </a:prstGeom>
          <a:noFill/>
        </p:spPr>
      </p:pic>
    </p:spTree>
    <p:extLst>
      <p:ext uri="{BB962C8B-B14F-4D97-AF65-F5344CB8AC3E}">
        <p14:creationId xmlns:p14="http://schemas.microsoft.com/office/powerpoint/2010/main" val="4241074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53646878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2.2 Summary – pages 46 - 57</a:t>
            </a:r>
          </a:p>
        </p:txBody>
      </p:sp>
      <p:sp>
        <p:nvSpPr>
          <p:cNvPr id="923651" name="Text Box 3"/>
          <p:cNvSpPr txBox="1">
            <a:spLocks noChangeArrowheads="1"/>
          </p:cNvSpPr>
          <p:nvPr/>
        </p:nvSpPr>
        <p:spPr bwMode="auto">
          <a:xfrm>
            <a:off x="2089150" y="914400"/>
            <a:ext cx="7588250" cy="36933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sp>
        <p:nvSpPr>
          <p:cNvPr id="923661" name="Rectangle 13"/>
          <p:cNvSpPr>
            <a:spLocks noChangeArrowheads="1"/>
          </p:cNvSpPr>
          <p:nvPr/>
        </p:nvSpPr>
        <p:spPr bwMode="auto">
          <a:xfrm>
            <a:off x="2057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dirty="0">
                <a:latin typeface="Times" charset="0"/>
              </a:rPr>
              <a:t>#3.A 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3784600" y="4051301"/>
            <a:ext cx="4519186" cy="584775"/>
          </a:xfrm>
          <a:prstGeom prst="rect">
            <a:avLst/>
          </a:prstGeom>
          <a:noFill/>
          <a:ln w="9525">
            <a:noFill/>
            <a:miter lim="800000"/>
            <a:headEnd/>
            <a:tailEnd/>
          </a:ln>
          <a:effectLst/>
        </p:spPr>
        <p:txBody>
          <a:bodyPr wrap="none">
            <a:spAutoFit/>
          </a:bodyPr>
          <a:lstStyle/>
          <a:p>
            <a:r>
              <a:rPr lang="en-US" altLang="en-US" sz="2800">
                <a:solidFill>
                  <a:schemeClr val="tx2"/>
                </a:solidFill>
                <a:latin typeface="Times" charset="0"/>
              </a:rPr>
              <a:t>berries </a:t>
            </a:r>
            <a:r>
              <a:rPr lang="en-US" altLang="en-US" sz="3200">
                <a:solidFill>
                  <a:schemeClr val="tx2"/>
                </a:solidFill>
                <a:latin typeface="Times" charset="0"/>
              </a:rPr>
              <a:t>→</a:t>
            </a:r>
            <a:r>
              <a:rPr lang="en-US" altLang="en-US" sz="2800">
                <a:solidFill>
                  <a:schemeClr val="tx2"/>
                </a:solidFill>
                <a:latin typeface="Times" charset="0"/>
              </a:rPr>
              <a:t> mice </a:t>
            </a:r>
            <a:r>
              <a:rPr lang="en-US" altLang="en-US" sz="3200">
                <a:solidFill>
                  <a:schemeClr val="tx2"/>
                </a:solidFill>
                <a:latin typeface="Times" charset="0"/>
              </a:rPr>
              <a:t>→</a:t>
            </a:r>
            <a:r>
              <a:rPr lang="en-US" altLang="en-US" sz="2800">
                <a:solidFill>
                  <a:schemeClr val="tx2"/>
                </a:solidFill>
                <a:latin typeface="Times" charset="0"/>
              </a:rPr>
              <a:t> black bear</a:t>
            </a:r>
          </a:p>
        </p:txBody>
      </p:sp>
      <p:sp>
        <p:nvSpPr>
          <p:cNvPr id="923663" name="Rectangle 15"/>
          <p:cNvSpPr>
            <a:spLocks noChangeArrowheads="1"/>
          </p:cNvSpPr>
          <p:nvPr/>
        </p:nvSpPr>
        <p:spPr bwMode="auto">
          <a:xfrm>
            <a:off x="3733801" y="4158734"/>
            <a:ext cx="184731" cy="369332"/>
          </a:xfrm>
          <a:prstGeom prst="rect">
            <a:avLst/>
          </a:prstGeom>
          <a:noFill/>
          <a:ln w="76200">
            <a:solidFill>
              <a:schemeClr val="tx2"/>
            </a:solidFill>
            <a:miter lim="800000"/>
            <a:headEnd/>
            <a:tailEnd/>
          </a:ln>
          <a:effectLst/>
        </p:spPr>
        <p:txBody>
          <a:bodyPr wrap="none" anchor="ctr">
            <a:spAutoFit/>
          </a:bodyPr>
          <a:lstStyle/>
          <a:p>
            <a:endParaRPr lang="en-US"/>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6400800" y="1"/>
            <a:ext cx="4267200" cy="2290723"/>
          </a:xfrm>
          <a:prstGeom prst="rect">
            <a:avLst/>
          </a:prstGeom>
          <a:noFill/>
        </p:spPr>
      </p:pic>
    </p:spTree>
    <p:extLst>
      <p:ext uri="{BB962C8B-B14F-4D97-AF65-F5344CB8AC3E}">
        <p14:creationId xmlns:p14="http://schemas.microsoft.com/office/powerpoint/2010/main" val="10643504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6076950" y="0"/>
            <a:ext cx="4591050" cy="3695700"/>
          </a:xfrm>
          <a:prstGeom prst="rect">
            <a:avLst/>
          </a:prstGeom>
          <a:noFill/>
        </p:spPr>
      </p:pic>
      <p:sp>
        <p:nvSpPr>
          <p:cNvPr id="9246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2.2 Summary – pages 46 - 57</a:t>
            </a:r>
          </a:p>
        </p:txBody>
      </p:sp>
      <p:sp>
        <p:nvSpPr>
          <p:cNvPr id="924675" name="Text Box 3"/>
          <p:cNvSpPr txBox="1">
            <a:spLocks noChangeArrowheads="1"/>
          </p:cNvSpPr>
          <p:nvPr/>
        </p:nvSpPr>
        <p:spPr bwMode="auto">
          <a:xfrm>
            <a:off x="1524000" y="685801"/>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a:solidFill>
                  <a:schemeClr val="tx2"/>
                </a:solidFill>
                <a:latin typeface="Times" charset="0"/>
              </a:rPr>
              <a:t>#3. Food Chains &amp; Food Webs</a:t>
            </a:r>
            <a:r>
              <a:rPr lang="en-US" altLang="en-US" sz="2400" dirty="0">
                <a:solidFill>
                  <a:schemeClr val="tx2"/>
                </a:solidFill>
                <a:latin typeface="Times" charset="0"/>
              </a:rPr>
              <a:t>: </a:t>
            </a:r>
          </a:p>
          <a:p>
            <a:r>
              <a:rPr lang="en-US" altLang="en-US" sz="2400" dirty="0">
                <a:solidFill>
                  <a:schemeClr val="tx2"/>
                </a:solidFill>
                <a:latin typeface="Times" charset="0"/>
              </a:rPr>
              <a:t>Pathways 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24684" name="Rectangle 12"/>
          <p:cNvSpPr>
            <a:spLocks noChangeArrowheads="1"/>
          </p:cNvSpPr>
          <p:nvPr/>
        </p:nvSpPr>
        <p:spPr bwMode="auto">
          <a:xfrm>
            <a:off x="152400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dirty="0">
                <a:latin typeface="Times" charset="0"/>
              </a:rPr>
              <a:t>Most food chains consist of two, three, or four transfers.</a:t>
            </a:r>
          </a:p>
          <a:p>
            <a:pPr marL="342900" indent="-342900">
              <a:buClr>
                <a:schemeClr val="tx1"/>
              </a:buClr>
              <a:buFontTx/>
              <a:buChar char="•"/>
            </a:pPr>
            <a:r>
              <a:rPr lang="en-US" altLang="en-US" sz="2400" b="1" dirty="0">
                <a:latin typeface="Times" charset="0"/>
              </a:rPr>
              <a:t>A Food Web combines several Food chains.</a:t>
            </a:r>
          </a:p>
        </p:txBody>
      </p:sp>
      <p:sp>
        <p:nvSpPr>
          <p:cNvPr id="924686" name="Rectangle 14"/>
          <p:cNvSpPr>
            <a:spLocks noChangeArrowheads="1"/>
          </p:cNvSpPr>
          <p:nvPr/>
        </p:nvSpPr>
        <p:spPr bwMode="auto">
          <a:xfrm>
            <a:off x="2057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dirty="0">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2057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latin typeface="Times" charset="0"/>
              </a:rPr>
              <a:t>A portion of </a:t>
            </a:r>
            <a:r>
              <a:rPr lang="en-US" altLang="en-US" sz="3200" b="1" dirty="0">
                <a:latin typeface="Times" charset="0"/>
              </a:rPr>
              <a:t>the energy is given off as heat  </a:t>
            </a:r>
            <a:r>
              <a:rPr lang="en-US" altLang="en-US" sz="3200" dirty="0">
                <a:latin typeface="Times" charset="0"/>
              </a:rPr>
              <a:t>at each transfer. </a:t>
            </a:r>
            <a:r>
              <a:rPr lang="en-US" altLang="en-US" sz="3200" b="1" dirty="0">
                <a:latin typeface="Times" charset="0"/>
              </a:rPr>
              <a:t>90% of energy is lost at each level!</a:t>
            </a:r>
          </a:p>
        </p:txBody>
      </p:sp>
    </p:spTree>
    <p:extLst>
      <p:ext uri="{BB962C8B-B14F-4D97-AF65-F5344CB8AC3E}">
        <p14:creationId xmlns:p14="http://schemas.microsoft.com/office/powerpoint/2010/main" val="36340253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sz="3200" dirty="0"/>
              <a:t>Work at your seats with your shoulder buddy.</a:t>
            </a:r>
            <a:br>
              <a:rPr lang="en-US" sz="3200" dirty="0"/>
            </a:br>
            <a:r>
              <a:rPr lang="en-US" sz="3200" dirty="0"/>
              <a:t>Problem Solving Lab 2.1 P. 59 NB; 37 BB</a:t>
            </a:r>
            <a:br>
              <a:rPr lang="en-US" sz="3200" dirty="0"/>
            </a:br>
            <a:r>
              <a:rPr lang="en-US" sz="3200" dirty="0"/>
              <a:t>Draw the Graph </a:t>
            </a:r>
          </a:p>
        </p:txBody>
      </p:sp>
      <p:sp>
        <p:nvSpPr>
          <p:cNvPr id="3" name="Content Placeholder 2"/>
          <p:cNvSpPr>
            <a:spLocks noGrp="1"/>
          </p:cNvSpPr>
          <p:nvPr>
            <p:ph idx="1"/>
          </p:nvPr>
        </p:nvSpPr>
        <p:spPr>
          <a:xfrm>
            <a:off x="1524000" y="1447800"/>
            <a:ext cx="9144000" cy="5410200"/>
          </a:xfrm>
        </p:spPr>
        <p:txBody>
          <a:bodyPr>
            <a:normAutofit lnSpcReduction="10000"/>
          </a:bodyPr>
          <a:lstStyle/>
          <a:p>
            <a:pPr>
              <a:buNone/>
            </a:pPr>
            <a:r>
              <a:rPr lang="en-US" sz="2800" dirty="0"/>
              <a:t>1.Temperature; as temperature increases, the photosynthesis rate also increases until a maximum of 30°C is reached.  Above 30°C, the photosynthesis rate decreases.</a:t>
            </a:r>
          </a:p>
          <a:p>
            <a:pPr>
              <a:buNone/>
            </a:pPr>
            <a:r>
              <a:rPr lang="en-US" sz="2800" dirty="0"/>
              <a:t>2. Glucose production is the greatest at 10mg/h.</a:t>
            </a:r>
          </a:p>
          <a:p>
            <a:pPr marL="514350" indent="-514350">
              <a:buAutoNum type="arabicPeriod" startAt="3"/>
            </a:pPr>
            <a:r>
              <a:rPr lang="en-US" sz="2800" dirty="0"/>
              <a:t>Glucose Production is the greatest at 30°C.</a:t>
            </a:r>
          </a:p>
          <a:p>
            <a:pPr marL="514350" indent="-514350">
              <a:buNone/>
            </a:pPr>
            <a:r>
              <a:rPr lang="en-US" sz="2800" dirty="0"/>
              <a:t>30 C° = 86° F   30 X 9/5 +32 = 86°         9/5 = 1.8</a:t>
            </a:r>
          </a:p>
          <a:p>
            <a:pPr marL="514350" indent="-514350">
              <a:buNone/>
            </a:pPr>
            <a:r>
              <a:rPr lang="en-US" sz="2800" dirty="0"/>
              <a:t>4.The graph is specific for saltbush.  </a:t>
            </a:r>
          </a:p>
          <a:p>
            <a:pPr marL="514350" indent="-514350">
              <a:buNone/>
            </a:pPr>
            <a:r>
              <a:rPr lang="en-US" sz="2800" dirty="0"/>
              <a:t>5.Glucose Production declines after 30° C.</a:t>
            </a:r>
          </a:p>
          <a:p>
            <a:pPr marL="514350" indent="-514350">
              <a:buNone/>
            </a:pPr>
            <a:r>
              <a:rPr lang="en-US" sz="2800" dirty="0"/>
              <a:t>6CO</a:t>
            </a:r>
            <a:r>
              <a:rPr lang="en-US" sz="2800" baseline="-25000" dirty="0"/>
              <a:t>2 </a:t>
            </a:r>
            <a:r>
              <a:rPr lang="en-US" sz="2800" dirty="0"/>
              <a:t>+ 6 H</a:t>
            </a:r>
            <a:r>
              <a:rPr lang="en-US" sz="2800" baseline="-25000" dirty="0"/>
              <a:t>2</a:t>
            </a:r>
            <a:r>
              <a:rPr lang="en-US" sz="2800" dirty="0"/>
              <a:t>O -&gt; C</a:t>
            </a:r>
            <a:r>
              <a:rPr lang="en-US" sz="2800" baseline="-25000" dirty="0"/>
              <a:t>6</a:t>
            </a:r>
            <a:r>
              <a:rPr lang="en-US" sz="2800" dirty="0"/>
              <a:t>H</a:t>
            </a:r>
            <a:r>
              <a:rPr lang="en-US" sz="2800" baseline="-25000" dirty="0"/>
              <a:t>12</a:t>
            </a:r>
            <a:r>
              <a:rPr lang="en-US" sz="2800" dirty="0"/>
              <a:t>O</a:t>
            </a:r>
            <a:r>
              <a:rPr lang="en-US" sz="2800" baseline="-25000" dirty="0"/>
              <a:t>6 </a:t>
            </a:r>
            <a:r>
              <a:rPr lang="en-US" sz="2800" dirty="0"/>
              <a:t>+ 6 O</a:t>
            </a:r>
            <a:r>
              <a:rPr lang="en-US" sz="2800" baseline="-25000" dirty="0"/>
              <a:t>2</a:t>
            </a:r>
          </a:p>
          <a:p>
            <a:pPr marL="3143250" lvl="6" indent="-514350">
              <a:buNone/>
            </a:pPr>
            <a:r>
              <a:rPr lang="en-US" sz="2800" dirty="0"/>
              <a:t>Sunlight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672" y="4343400"/>
            <a:ext cx="2855269" cy="1905000"/>
          </a:xfrm>
          <a:prstGeom prst="rect">
            <a:avLst/>
          </a:prstGeom>
        </p:spPr>
      </p:pic>
    </p:spTree>
    <p:extLst>
      <p:ext uri="{BB962C8B-B14F-4D97-AF65-F5344CB8AC3E}">
        <p14:creationId xmlns:p14="http://schemas.microsoft.com/office/powerpoint/2010/main" val="29541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bit.ly/</a:t>
            </a:r>
            <a:r>
              <a:rPr lang="en-US" u="sng" dirty="0" err="1"/>
              <a:t>brytebabychicks</a:t>
            </a:r>
            <a:r>
              <a:rPr lang="en-US" dirty="0"/>
              <a:t>  </a:t>
            </a:r>
          </a:p>
        </p:txBody>
      </p:sp>
      <p:sp>
        <p:nvSpPr>
          <p:cNvPr id="3" name="Content Placeholder 2"/>
          <p:cNvSpPr>
            <a:spLocks noGrp="1"/>
          </p:cNvSpPr>
          <p:nvPr>
            <p:ph idx="1"/>
          </p:nvPr>
        </p:nvSpPr>
        <p:spPr/>
        <p:txBody>
          <a:bodyPr/>
          <a:lstStyle/>
          <a:p>
            <a:r>
              <a:rPr lang="en-US" dirty="0" smtClean="0"/>
              <a:t>VOTE for your favorite baby chick names!!!</a:t>
            </a:r>
          </a:p>
          <a:p>
            <a:r>
              <a:rPr lang="en-US" dirty="0" smtClean="0"/>
              <a:t>Mrs. Baldwin will show off her Chicken</a:t>
            </a:r>
            <a:endParaRPr lang="en-US" dirty="0"/>
          </a:p>
        </p:txBody>
      </p:sp>
    </p:spTree>
    <p:extLst>
      <p:ext uri="{BB962C8B-B14F-4D97-AF65-F5344CB8AC3E}">
        <p14:creationId xmlns:p14="http://schemas.microsoft.com/office/powerpoint/2010/main" val="1817868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7813"/>
            <a:ext cx="9144000" cy="1417638"/>
          </a:xfrm>
        </p:spPr>
        <p:txBody>
          <a:bodyPr>
            <a:normAutofit/>
          </a:bodyPr>
          <a:lstStyle/>
          <a:p>
            <a:r>
              <a:rPr lang="en-US" sz="3600" dirty="0" err="1"/>
              <a:t>pHET</a:t>
            </a:r>
            <a:r>
              <a:rPr lang="en-US" sz="3600" dirty="0"/>
              <a:t> – </a:t>
            </a:r>
            <a:r>
              <a:rPr lang="en-US" sz="3600" dirty="0">
                <a:hlinkClick r:id="rId2"/>
              </a:rPr>
              <a:t>Natural Selection </a:t>
            </a:r>
            <a:r>
              <a:rPr lang="en-US" sz="3600" dirty="0"/>
              <a:t>Activity Page 51 NB</a:t>
            </a:r>
            <a:br>
              <a:rPr lang="en-US" sz="3600" dirty="0"/>
            </a:br>
            <a:endParaRPr lang="en-US" sz="3600" dirty="0"/>
          </a:p>
        </p:txBody>
      </p:sp>
      <p:sp>
        <p:nvSpPr>
          <p:cNvPr id="3" name="Content Placeholder 2"/>
          <p:cNvSpPr>
            <a:spLocks noGrp="1"/>
          </p:cNvSpPr>
          <p:nvPr>
            <p:ph idx="1"/>
          </p:nvPr>
        </p:nvSpPr>
        <p:spPr>
          <a:xfrm>
            <a:off x="1524000" y="1076632"/>
            <a:ext cx="9144000" cy="5324168"/>
          </a:xfrm>
        </p:spPr>
        <p:txBody>
          <a:bodyPr>
            <a:normAutofit/>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the ecosystem.</a:t>
            </a:r>
            <a:endParaRPr lang="en-US" dirty="0"/>
          </a:p>
        </p:txBody>
      </p:sp>
    </p:spTree>
    <p:extLst>
      <p:ext uri="{BB962C8B-B14F-4D97-AF65-F5344CB8AC3E}">
        <p14:creationId xmlns:p14="http://schemas.microsoft.com/office/powerpoint/2010/main" val="2600461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74" y="639762"/>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NB</a:t>
            </a:r>
            <a:endParaRPr lang="en-US" dirty="0"/>
          </a:p>
        </p:txBody>
      </p:sp>
      <p:sp>
        <p:nvSpPr>
          <p:cNvPr id="4" name="Content Placeholder 3"/>
          <p:cNvSpPr>
            <a:spLocks noGrp="1"/>
          </p:cNvSpPr>
          <p:nvPr>
            <p:ph sz="half" idx="2"/>
          </p:nvPr>
        </p:nvSpPr>
        <p:spPr>
          <a:xfrm>
            <a:off x="896881" y="3049872"/>
            <a:ext cx="3421939" cy="342712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889526" y="0"/>
            <a:ext cx="5321275" cy="412955"/>
          </a:xfrm>
        </p:spPr>
        <p:txBody>
          <a:bodyPr>
            <a:normAutofit fontScale="77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4572001" y="533400"/>
            <a:ext cx="7138218" cy="5943600"/>
          </a:xfrm>
        </p:spPr>
        <p:txBody>
          <a:bodyPr>
            <a:normAutofit fontScale="925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896882" y="2325972"/>
            <a:ext cx="3675120"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266345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extLst>
      <p:ext uri="{BB962C8B-B14F-4D97-AF65-F5344CB8AC3E}">
        <p14:creationId xmlns:p14="http://schemas.microsoft.com/office/powerpoint/2010/main" val="1197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87" y="868364"/>
            <a:ext cx="11616813" cy="549273"/>
          </a:xfrm>
        </p:spPr>
        <p:txBody>
          <a:bodyPr>
            <a:noAutofit/>
          </a:bodyPr>
          <a:lstStyle/>
          <a:p>
            <a:r>
              <a:rPr lang="en-US" sz="2400" dirty="0" smtClean="0"/>
              <a:t>8/31  Communities </a:t>
            </a:r>
            <a:r>
              <a:rPr lang="en-US" sz="2400" dirty="0"/>
              <a:t>and Biomes 2.1 - 3.1</a:t>
            </a:r>
            <a:br>
              <a:rPr lang="en-US" sz="2400" dirty="0"/>
            </a:br>
            <a:r>
              <a:rPr lang="en-US" sz="2400" dirty="0"/>
              <a:t> Obj. TSW examine how organisms interact within an environment that affects an organism’s ability to survive. </a:t>
            </a:r>
            <a:r>
              <a:rPr lang="en-US" sz="2400" dirty="0" smtClean="0"/>
              <a:t>P.28 </a:t>
            </a:r>
            <a:r>
              <a:rPr lang="en-US" sz="2400" dirty="0"/>
              <a:t>NB</a:t>
            </a:r>
          </a:p>
        </p:txBody>
      </p:sp>
      <p:sp>
        <p:nvSpPr>
          <p:cNvPr id="4" name="Content Placeholder 3"/>
          <p:cNvSpPr>
            <a:spLocks noGrp="1"/>
          </p:cNvSpPr>
          <p:nvPr>
            <p:ph sz="half" idx="2"/>
          </p:nvPr>
        </p:nvSpPr>
        <p:spPr>
          <a:xfrm>
            <a:off x="6172200" y="2514601"/>
            <a:ext cx="5552768" cy="36115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1524000" y="1810173"/>
            <a:ext cx="4648200" cy="2685627"/>
          </a:xfrm>
          <a:prstGeom prst="rect">
            <a:avLst/>
          </a:prstGeom>
          <a:noFill/>
        </p:spPr>
      </p:pic>
      <p:sp>
        <p:nvSpPr>
          <p:cNvPr id="6" name="TextBox 5"/>
          <p:cNvSpPr txBox="1"/>
          <p:nvPr/>
        </p:nvSpPr>
        <p:spPr>
          <a:xfrm>
            <a:off x="2971800" y="1752600"/>
            <a:ext cx="2209800" cy="369332"/>
          </a:xfrm>
          <a:prstGeom prst="rect">
            <a:avLst/>
          </a:prstGeom>
          <a:noFill/>
        </p:spPr>
        <p:txBody>
          <a:bodyPr wrap="square" rtlCol="0">
            <a:spAutoFit/>
          </a:bodyPr>
          <a:lstStyle/>
          <a:p>
            <a:r>
              <a:rPr lang="en-US" dirty="0">
                <a:solidFill>
                  <a:schemeClr val="bg1"/>
                </a:solidFill>
              </a:rPr>
              <a:t>Limits of Tolerance</a:t>
            </a:r>
          </a:p>
        </p:txBody>
      </p:sp>
      <p:sp>
        <p:nvSpPr>
          <p:cNvPr id="7" name="TextBox 6"/>
          <p:cNvSpPr txBox="1"/>
          <p:nvPr/>
        </p:nvSpPr>
        <p:spPr>
          <a:xfrm>
            <a:off x="1905000" y="2286001"/>
            <a:ext cx="1066800" cy="430887"/>
          </a:xfrm>
          <a:prstGeom prst="rect">
            <a:avLst/>
          </a:prstGeom>
          <a:noFill/>
        </p:spPr>
        <p:txBody>
          <a:bodyPr wrap="square" rtlCol="0">
            <a:spAutoFit/>
          </a:bodyPr>
          <a:lstStyle/>
          <a:p>
            <a:r>
              <a:rPr lang="en-US" sz="1100" dirty="0"/>
              <a:t>Organisms absent</a:t>
            </a:r>
          </a:p>
        </p:txBody>
      </p:sp>
      <p:sp>
        <p:nvSpPr>
          <p:cNvPr id="8" name="TextBox 7"/>
          <p:cNvSpPr txBox="1"/>
          <p:nvPr/>
        </p:nvSpPr>
        <p:spPr>
          <a:xfrm>
            <a:off x="2590800" y="2514601"/>
            <a:ext cx="990600" cy="430887"/>
          </a:xfrm>
          <a:prstGeom prst="rect">
            <a:avLst/>
          </a:prstGeom>
          <a:noFill/>
        </p:spPr>
        <p:txBody>
          <a:bodyPr wrap="square" rtlCol="0">
            <a:spAutoFit/>
          </a:bodyPr>
          <a:lstStyle/>
          <a:p>
            <a:r>
              <a:rPr lang="en-US" sz="1100" dirty="0"/>
              <a:t>Organisms infrequent</a:t>
            </a:r>
          </a:p>
        </p:txBody>
      </p:sp>
      <p:sp>
        <p:nvSpPr>
          <p:cNvPr id="9" name="TextBox 8"/>
          <p:cNvSpPr txBox="1"/>
          <p:nvPr/>
        </p:nvSpPr>
        <p:spPr>
          <a:xfrm>
            <a:off x="4648200" y="2590801"/>
            <a:ext cx="990600" cy="430887"/>
          </a:xfrm>
          <a:prstGeom prst="rect">
            <a:avLst/>
          </a:prstGeom>
          <a:noFill/>
        </p:spPr>
        <p:txBody>
          <a:bodyPr wrap="square" rtlCol="0">
            <a:spAutoFit/>
          </a:bodyPr>
          <a:lstStyle/>
          <a:p>
            <a:r>
              <a:rPr lang="en-US" sz="1100" dirty="0"/>
              <a:t>Organisms infrequent</a:t>
            </a:r>
          </a:p>
        </p:txBody>
      </p:sp>
      <p:sp>
        <p:nvSpPr>
          <p:cNvPr id="10" name="TextBox 9"/>
          <p:cNvSpPr txBox="1"/>
          <p:nvPr/>
        </p:nvSpPr>
        <p:spPr>
          <a:xfrm>
            <a:off x="5334000" y="2209801"/>
            <a:ext cx="1066800" cy="430887"/>
          </a:xfrm>
          <a:prstGeom prst="rect">
            <a:avLst/>
          </a:prstGeom>
          <a:noFill/>
        </p:spPr>
        <p:txBody>
          <a:bodyPr wrap="square" rtlCol="0">
            <a:spAutoFit/>
          </a:bodyPr>
          <a:lstStyle/>
          <a:p>
            <a:r>
              <a:rPr lang="en-US" sz="1100" dirty="0"/>
              <a:t>Organisms absent</a:t>
            </a:r>
          </a:p>
        </p:txBody>
      </p:sp>
      <p:sp>
        <p:nvSpPr>
          <p:cNvPr id="11" name="TextBox 10"/>
          <p:cNvSpPr txBox="1"/>
          <p:nvPr/>
        </p:nvSpPr>
        <p:spPr>
          <a:xfrm>
            <a:off x="3352800" y="2971801"/>
            <a:ext cx="1371600" cy="430887"/>
          </a:xfrm>
          <a:prstGeom prst="rect">
            <a:avLst/>
          </a:prstGeom>
          <a:noFill/>
        </p:spPr>
        <p:txBody>
          <a:bodyPr wrap="square" rtlCol="0">
            <a:spAutoFit/>
          </a:bodyPr>
          <a:lstStyle/>
          <a:p>
            <a:r>
              <a:rPr lang="en-US" sz="1100" dirty="0"/>
              <a:t>Greatest number </a:t>
            </a:r>
          </a:p>
          <a:p>
            <a:pPr algn="ctr"/>
            <a:r>
              <a:rPr lang="en-US" sz="1100" dirty="0"/>
              <a:t>of organisms</a:t>
            </a:r>
          </a:p>
        </p:txBody>
      </p:sp>
      <p:sp>
        <p:nvSpPr>
          <p:cNvPr id="12" name="TextBox 11"/>
          <p:cNvSpPr txBox="1"/>
          <p:nvPr/>
        </p:nvSpPr>
        <p:spPr>
          <a:xfrm>
            <a:off x="1905000" y="3429001"/>
            <a:ext cx="838200" cy="430887"/>
          </a:xfrm>
          <a:prstGeom prst="rect">
            <a:avLst/>
          </a:prstGeom>
          <a:noFill/>
        </p:spPr>
        <p:txBody>
          <a:bodyPr wrap="square" rtlCol="0">
            <a:spAutoFit/>
          </a:bodyPr>
          <a:lstStyle/>
          <a:p>
            <a:r>
              <a:rPr lang="en-US" sz="1100" dirty="0"/>
              <a:t>Zone of intolerance</a:t>
            </a:r>
          </a:p>
        </p:txBody>
      </p:sp>
      <p:sp>
        <p:nvSpPr>
          <p:cNvPr id="14" name="TextBox 13"/>
          <p:cNvSpPr txBox="1"/>
          <p:nvPr/>
        </p:nvSpPr>
        <p:spPr>
          <a:xfrm>
            <a:off x="2514600" y="3505200"/>
            <a:ext cx="914400" cy="600164"/>
          </a:xfrm>
          <a:prstGeom prst="rect">
            <a:avLst/>
          </a:prstGeom>
          <a:noFill/>
        </p:spPr>
        <p:txBody>
          <a:bodyPr wrap="square" rtlCol="0">
            <a:spAutoFit/>
          </a:bodyPr>
          <a:lstStyle/>
          <a:p>
            <a:r>
              <a:rPr lang="en-US" sz="1100" dirty="0"/>
              <a:t>Zone of physiological stress</a:t>
            </a:r>
          </a:p>
        </p:txBody>
      </p:sp>
      <p:sp>
        <p:nvSpPr>
          <p:cNvPr id="15" name="TextBox 14"/>
          <p:cNvSpPr txBox="1"/>
          <p:nvPr/>
        </p:nvSpPr>
        <p:spPr>
          <a:xfrm>
            <a:off x="3505200" y="3810000"/>
            <a:ext cx="1295400" cy="261610"/>
          </a:xfrm>
          <a:prstGeom prst="rect">
            <a:avLst/>
          </a:prstGeom>
          <a:noFill/>
        </p:spPr>
        <p:txBody>
          <a:bodyPr wrap="square" rtlCol="0">
            <a:spAutoFit/>
          </a:bodyPr>
          <a:lstStyle/>
          <a:p>
            <a:r>
              <a:rPr lang="en-US" sz="1100" dirty="0"/>
              <a:t>Optimum Range</a:t>
            </a:r>
          </a:p>
        </p:txBody>
      </p:sp>
      <p:sp>
        <p:nvSpPr>
          <p:cNvPr id="16" name="TextBox 15"/>
          <p:cNvSpPr txBox="1"/>
          <p:nvPr/>
        </p:nvSpPr>
        <p:spPr>
          <a:xfrm>
            <a:off x="4648200" y="3429000"/>
            <a:ext cx="914400" cy="600164"/>
          </a:xfrm>
          <a:prstGeom prst="rect">
            <a:avLst/>
          </a:prstGeom>
          <a:noFill/>
        </p:spPr>
        <p:txBody>
          <a:bodyPr wrap="square" rtlCol="0">
            <a:spAutoFit/>
          </a:bodyPr>
          <a:lstStyle/>
          <a:p>
            <a:r>
              <a:rPr lang="en-US" sz="1100" dirty="0"/>
              <a:t>Zone of physiological stress</a:t>
            </a:r>
          </a:p>
        </p:txBody>
      </p:sp>
      <p:sp>
        <p:nvSpPr>
          <p:cNvPr id="17" name="TextBox 16"/>
          <p:cNvSpPr txBox="1"/>
          <p:nvPr/>
        </p:nvSpPr>
        <p:spPr>
          <a:xfrm>
            <a:off x="5410200" y="3429001"/>
            <a:ext cx="838200" cy="430887"/>
          </a:xfrm>
          <a:prstGeom prst="rect">
            <a:avLst/>
          </a:prstGeom>
          <a:noFill/>
        </p:spPr>
        <p:txBody>
          <a:bodyPr wrap="square" rtlCol="0">
            <a:spAutoFit/>
          </a:bodyPr>
          <a:lstStyle/>
          <a:p>
            <a:r>
              <a:rPr lang="en-US" sz="1100" dirty="0"/>
              <a:t>Zone of intolerance</a:t>
            </a:r>
          </a:p>
        </p:txBody>
      </p:sp>
      <p:sp>
        <p:nvSpPr>
          <p:cNvPr id="18" name="TextBox 17"/>
          <p:cNvSpPr txBox="1"/>
          <p:nvPr/>
        </p:nvSpPr>
        <p:spPr>
          <a:xfrm>
            <a:off x="3276600" y="4038601"/>
            <a:ext cx="1905000" cy="307777"/>
          </a:xfrm>
          <a:prstGeom prst="rect">
            <a:avLst/>
          </a:prstGeom>
          <a:noFill/>
        </p:spPr>
        <p:txBody>
          <a:bodyPr wrap="square" rtlCol="0">
            <a:spAutoFit/>
          </a:bodyPr>
          <a:lstStyle/>
          <a:p>
            <a:r>
              <a:rPr lang="en-US" sz="1400" dirty="0"/>
              <a:t>Range of Tolerance</a:t>
            </a:r>
          </a:p>
        </p:txBody>
      </p:sp>
      <p:sp>
        <p:nvSpPr>
          <p:cNvPr id="19" name="TextBox 18"/>
          <p:cNvSpPr txBox="1"/>
          <p:nvPr/>
        </p:nvSpPr>
        <p:spPr>
          <a:xfrm>
            <a:off x="1905000" y="4114801"/>
            <a:ext cx="884858" cy="276999"/>
          </a:xfrm>
          <a:prstGeom prst="rect">
            <a:avLst/>
          </a:prstGeom>
          <a:noFill/>
        </p:spPr>
        <p:txBody>
          <a:bodyPr wrap="none" rtlCol="0">
            <a:spAutoFit/>
          </a:bodyPr>
          <a:lstStyle/>
          <a:p>
            <a:r>
              <a:rPr lang="en-US" sz="1200" dirty="0"/>
              <a:t>Lower limit</a:t>
            </a:r>
          </a:p>
        </p:txBody>
      </p:sp>
      <p:sp>
        <p:nvSpPr>
          <p:cNvPr id="20" name="TextBox 19"/>
          <p:cNvSpPr txBox="1"/>
          <p:nvPr/>
        </p:nvSpPr>
        <p:spPr>
          <a:xfrm>
            <a:off x="5029201" y="4114801"/>
            <a:ext cx="889987" cy="276999"/>
          </a:xfrm>
          <a:prstGeom prst="rect">
            <a:avLst/>
          </a:prstGeom>
          <a:noFill/>
        </p:spPr>
        <p:txBody>
          <a:bodyPr wrap="none" rtlCol="0">
            <a:spAutoFit/>
          </a:bodyPr>
          <a:lstStyle/>
          <a:p>
            <a:r>
              <a:rPr lang="en-US" sz="1200" dirty="0"/>
              <a:t>Upper limit</a:t>
            </a:r>
          </a:p>
        </p:txBody>
      </p:sp>
      <p:sp>
        <p:nvSpPr>
          <p:cNvPr id="21" name="TextBox 20"/>
          <p:cNvSpPr txBox="1"/>
          <p:nvPr/>
        </p:nvSpPr>
        <p:spPr>
          <a:xfrm>
            <a:off x="1143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a:t>Population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271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1999"/>
            <a:ext cx="3310128" cy="2295144"/>
          </a:xfrm>
          <a:prstGeom prst="rect">
            <a:avLst/>
          </a:prstGeom>
        </p:spPr>
      </p:pic>
    </p:spTree>
    <p:extLst>
      <p:ext uri="{BB962C8B-B14F-4D97-AF65-F5344CB8AC3E}">
        <p14:creationId xmlns:p14="http://schemas.microsoft.com/office/powerpoint/2010/main" val="2690102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1524000" y="2433484"/>
            <a:ext cx="9144000" cy="3692680"/>
          </a:xfrm>
        </p:spPr>
        <p:txBody>
          <a:bodyPr>
            <a:normAutofit/>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pic>
        <p:nvPicPr>
          <p:cNvPr id="4" name="Picture 3"/>
          <p:cNvPicPr>
            <a:picLocks noChangeAspect="1"/>
          </p:cNvPicPr>
          <p:nvPr/>
        </p:nvPicPr>
        <p:blipFill>
          <a:blip r:embed="rId2"/>
          <a:stretch>
            <a:fillRect/>
          </a:stretch>
        </p:blipFill>
        <p:spPr>
          <a:xfrm>
            <a:off x="112575" y="1"/>
            <a:ext cx="4163212" cy="2406260"/>
          </a:xfrm>
          <a:prstGeom prst="rect">
            <a:avLst/>
          </a:prstGeom>
        </p:spPr>
      </p:pic>
    </p:spTree>
    <p:extLst>
      <p:ext uri="{BB962C8B-B14F-4D97-AF65-F5344CB8AC3E}">
        <p14:creationId xmlns:p14="http://schemas.microsoft.com/office/powerpoint/2010/main" val="7933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47700"/>
            <a:ext cx="10972800" cy="1676400"/>
          </a:xfrm>
        </p:spPr>
        <p:txBody>
          <a:bodyPr>
            <a:normAutofit fontScale="90000"/>
          </a:bodyPr>
          <a:lstStyle/>
          <a:p>
            <a:r>
              <a:rPr lang="en-US" dirty="0" smtClean="0"/>
              <a:t>Stopping Mass Extinction/</a:t>
            </a:r>
            <a:br>
              <a:rPr lang="en-US" dirty="0" smtClean="0"/>
            </a:br>
            <a:r>
              <a:rPr lang="en-US" dirty="0" smtClean="0"/>
              <a:t>Improving Biodiversity/ Improving Farmland/ Healthy Soil </a:t>
            </a:r>
            <a:endParaRPr lang="en-US" dirty="0"/>
          </a:p>
        </p:txBody>
      </p:sp>
      <p:sp>
        <p:nvSpPr>
          <p:cNvPr id="3" name="Content Placeholder 2"/>
          <p:cNvSpPr>
            <a:spLocks noGrp="1"/>
          </p:cNvSpPr>
          <p:nvPr>
            <p:ph idx="1"/>
          </p:nvPr>
        </p:nvSpPr>
        <p:spPr/>
        <p:txBody>
          <a:bodyPr numCol="2">
            <a:normAutofit fontScale="92500" lnSpcReduction="20000"/>
          </a:bodyPr>
          <a:lstStyle/>
          <a:p>
            <a:r>
              <a:rPr lang="en-US" dirty="0" smtClean="0"/>
              <a:t>Agricultural Issues:</a:t>
            </a:r>
          </a:p>
          <a:p>
            <a:pPr lvl="1"/>
            <a:r>
              <a:rPr lang="en-US" dirty="0" err="1" smtClean="0"/>
              <a:t>Monocropping</a:t>
            </a:r>
            <a:endParaRPr lang="en-US" dirty="0" smtClean="0"/>
          </a:p>
          <a:p>
            <a:pPr lvl="1"/>
            <a:r>
              <a:rPr lang="en-US" dirty="0" smtClean="0"/>
              <a:t>Eutrophication</a:t>
            </a:r>
          </a:p>
          <a:p>
            <a:pPr lvl="1"/>
            <a:r>
              <a:rPr lang="en-US" dirty="0" smtClean="0"/>
              <a:t>Releasing Nitrous Oxides into the air</a:t>
            </a:r>
          </a:p>
          <a:p>
            <a:pPr lvl="1"/>
            <a:r>
              <a:rPr lang="en-US" dirty="0" smtClean="0"/>
              <a:t>Barren Land – Does not hold CO2</a:t>
            </a:r>
          </a:p>
          <a:p>
            <a:pPr lvl="1"/>
            <a:r>
              <a:rPr lang="en-US" dirty="0" smtClean="0"/>
              <a:t>Synthetic Fertilizers – feed plant but not nourish soil</a:t>
            </a:r>
          </a:p>
          <a:p>
            <a:pPr lvl="1"/>
            <a:r>
              <a:rPr lang="en-US" dirty="0" smtClean="0"/>
              <a:t>Methane Production from Cattle</a:t>
            </a:r>
          </a:p>
          <a:p>
            <a:pPr lvl="1"/>
            <a:r>
              <a:rPr lang="en-US" dirty="0" smtClean="0"/>
              <a:t>Deforestation to grow farms</a:t>
            </a:r>
          </a:p>
          <a:p>
            <a:pPr lvl="1"/>
            <a:r>
              <a:rPr lang="en-US" dirty="0" smtClean="0"/>
              <a:t>Energy – </a:t>
            </a:r>
            <a:r>
              <a:rPr lang="en-US" dirty="0" err="1" smtClean="0"/>
              <a:t>Biodigestion</a:t>
            </a:r>
            <a:r>
              <a:rPr lang="en-US" dirty="0" smtClean="0"/>
              <a:t> of Animal Waste</a:t>
            </a:r>
          </a:p>
          <a:p>
            <a:pPr marL="457200" lvl="1" indent="0">
              <a:buNone/>
            </a:pPr>
            <a:endParaRPr lang="en-US" dirty="0" smtClean="0"/>
          </a:p>
          <a:p>
            <a:pPr marL="457200" lvl="1" indent="0">
              <a:buNone/>
            </a:pPr>
            <a:r>
              <a:rPr lang="en-US" dirty="0" smtClean="0"/>
              <a:t>Choose an Agricultural Setting</a:t>
            </a:r>
          </a:p>
          <a:p>
            <a:pPr marL="457200" lvl="1" indent="0">
              <a:buNone/>
            </a:pPr>
            <a:r>
              <a:rPr lang="en-US" dirty="0" smtClean="0"/>
              <a:t>Choose an Agricultural Issue in that Setting</a:t>
            </a:r>
          </a:p>
          <a:p>
            <a:pPr marL="457200" lvl="1" indent="0">
              <a:buNone/>
            </a:pPr>
            <a:r>
              <a:rPr lang="en-US" dirty="0" smtClean="0"/>
              <a:t>Research a solution to that issue, How can Agriculture be the Hero to major problems that contribute to Habitat Loss, Global Warming, Climate Change, Pollution, Extinction of Species</a:t>
            </a:r>
          </a:p>
          <a:p>
            <a:pPr lvl="1"/>
            <a:endParaRPr lang="en-US" dirty="0"/>
          </a:p>
        </p:txBody>
      </p:sp>
    </p:spTree>
    <p:extLst>
      <p:ext uri="{BB962C8B-B14F-4D97-AF65-F5344CB8AC3E}">
        <p14:creationId xmlns:p14="http://schemas.microsoft.com/office/powerpoint/2010/main" val="692596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can be the solution</a:t>
            </a:r>
            <a:endParaRPr lang="en-US" dirty="0"/>
          </a:p>
        </p:txBody>
      </p:sp>
      <p:sp>
        <p:nvSpPr>
          <p:cNvPr id="3" name="Content Placeholder 2"/>
          <p:cNvSpPr>
            <a:spLocks noGrp="1"/>
          </p:cNvSpPr>
          <p:nvPr>
            <p:ph idx="1"/>
          </p:nvPr>
        </p:nvSpPr>
        <p:spPr/>
        <p:txBody>
          <a:bodyPr/>
          <a:lstStyle/>
          <a:p>
            <a:r>
              <a:rPr lang="en-US" dirty="0" smtClean="0"/>
              <a:t>Wildlife Corridors</a:t>
            </a:r>
          </a:p>
          <a:p>
            <a:r>
              <a:rPr lang="en-US" dirty="0" smtClean="0"/>
              <a:t>Wildlife Habitats</a:t>
            </a:r>
          </a:p>
          <a:p>
            <a:r>
              <a:rPr lang="en-US" dirty="0" smtClean="0"/>
              <a:t>Cover Cropping</a:t>
            </a:r>
          </a:p>
          <a:p>
            <a:r>
              <a:rPr lang="en-US" dirty="0" smtClean="0">
                <a:hlinkClick r:id="rId2"/>
              </a:rPr>
              <a:t>Introducing Biodiversity into the Farm</a:t>
            </a:r>
            <a:endParaRPr lang="en-US" dirty="0"/>
          </a:p>
        </p:txBody>
      </p:sp>
    </p:spTree>
    <p:extLst>
      <p:ext uri="{BB962C8B-B14F-4D97-AF65-F5344CB8AC3E}">
        <p14:creationId xmlns:p14="http://schemas.microsoft.com/office/powerpoint/2010/main" val="42943261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Scavenger Hunt</a:t>
            </a:r>
            <a:br>
              <a:rPr lang="en-US" dirty="0" smtClean="0"/>
            </a:br>
            <a:r>
              <a:rPr lang="en-US" dirty="0" smtClean="0"/>
              <a:t>Bryte Garden Page 25 NB</a:t>
            </a:r>
            <a:endParaRPr lang="en-US" dirty="0"/>
          </a:p>
        </p:txBody>
      </p:sp>
      <p:sp>
        <p:nvSpPr>
          <p:cNvPr id="3" name="Content Placeholder 2"/>
          <p:cNvSpPr>
            <a:spLocks noGrp="1"/>
          </p:cNvSpPr>
          <p:nvPr>
            <p:ph idx="1"/>
          </p:nvPr>
        </p:nvSpPr>
        <p:spPr>
          <a:xfrm>
            <a:off x="884904" y="2462979"/>
            <a:ext cx="10011694" cy="3589869"/>
          </a:xfrm>
        </p:spPr>
        <p:txBody>
          <a:bodyPr>
            <a:normAutofit/>
          </a:bodyPr>
          <a:lstStyle/>
          <a:p>
            <a:pPr marL="0" indent="0">
              <a:buNone/>
            </a:pPr>
            <a:r>
              <a:rPr lang="en-US" dirty="0" smtClean="0"/>
              <a:t>In our garden area measure the Biodiversity.</a:t>
            </a:r>
          </a:p>
          <a:p>
            <a:r>
              <a:rPr lang="en-US" dirty="0" smtClean="0"/>
              <a:t>How many Producers can you find?  Name 5</a:t>
            </a:r>
          </a:p>
          <a:p>
            <a:r>
              <a:rPr lang="en-US" dirty="0" smtClean="0"/>
              <a:t>How many Consumer 1 can you fine, Name 3</a:t>
            </a:r>
          </a:p>
          <a:p>
            <a:r>
              <a:rPr lang="en-US" dirty="0" smtClean="0"/>
              <a:t>How many Consumer 2 can you find?, Name 2</a:t>
            </a:r>
          </a:p>
          <a:p>
            <a:r>
              <a:rPr lang="en-US" dirty="0" smtClean="0"/>
              <a:t>How many Consumer 3 can you find? Name 1</a:t>
            </a:r>
          </a:p>
          <a:p>
            <a:r>
              <a:rPr lang="en-US" dirty="0" smtClean="0"/>
              <a:t>Draw a possible food chain.</a:t>
            </a:r>
          </a:p>
          <a:p>
            <a:r>
              <a:rPr lang="en-US" dirty="0" smtClean="0"/>
              <a:t>What recommendation can you find for improving our Biodiversity?</a:t>
            </a:r>
            <a:endParaRPr lang="en-US" dirty="0"/>
          </a:p>
        </p:txBody>
      </p:sp>
    </p:spTree>
    <p:extLst>
      <p:ext uri="{BB962C8B-B14F-4D97-AF65-F5344CB8AC3E}">
        <p14:creationId xmlns:p14="http://schemas.microsoft.com/office/powerpoint/2010/main" val="1126412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Planning Sheet</a:t>
            </a:r>
            <a:endParaRPr lang="en-US" dirty="0"/>
          </a:p>
        </p:txBody>
      </p:sp>
      <p:sp>
        <p:nvSpPr>
          <p:cNvPr id="3" name="Content Placeholder 2"/>
          <p:cNvSpPr>
            <a:spLocks noGrp="1"/>
          </p:cNvSpPr>
          <p:nvPr>
            <p:ph idx="1"/>
          </p:nvPr>
        </p:nvSpPr>
        <p:spPr/>
        <p:txBody>
          <a:bodyPr/>
          <a:lstStyle/>
          <a:p>
            <a:r>
              <a:rPr lang="en-US" dirty="0" smtClean="0"/>
              <a:t>Students will learn how to read the back of a seed packet, to know how to plant a seed.</a:t>
            </a:r>
          </a:p>
          <a:p>
            <a:r>
              <a:rPr lang="en-US" dirty="0" smtClean="0"/>
              <a:t>We will create a herb garden.</a:t>
            </a:r>
            <a:endParaRPr lang="en-US" dirty="0"/>
          </a:p>
        </p:txBody>
      </p:sp>
    </p:spTree>
    <p:extLst>
      <p:ext uri="{BB962C8B-B14F-4D97-AF65-F5344CB8AC3E}">
        <p14:creationId xmlns:p14="http://schemas.microsoft.com/office/powerpoint/2010/main" val="778379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690" y="0"/>
            <a:ext cx="9188245" cy="1417638"/>
          </a:xfrm>
        </p:spPr>
        <p:txBody>
          <a:bodyPr>
            <a:noAutofit/>
          </a:bodyPr>
          <a:lstStyle/>
          <a:p>
            <a:r>
              <a:rPr lang="en-US" sz="2400" dirty="0"/>
              <a:t>9</a:t>
            </a:r>
            <a:r>
              <a:rPr lang="en-US" sz="2400" dirty="0" smtClean="0"/>
              <a:t>/1 </a:t>
            </a:r>
            <a:r>
              <a:rPr lang="en-US" sz="2400" dirty="0"/>
              <a:t>Human Population 4.2</a:t>
            </a:r>
            <a:br>
              <a:rPr lang="en-US" sz="2400" dirty="0"/>
            </a:br>
            <a:r>
              <a:rPr lang="en-US" sz="2400" dirty="0"/>
              <a:t> </a:t>
            </a:r>
            <a:r>
              <a:rPr lang="en-US" sz="2400" dirty="0" err="1"/>
              <a:t>Obj</a:t>
            </a:r>
            <a:r>
              <a:rPr lang="en-US" sz="2400" dirty="0"/>
              <a:t>.:TSW understand effects of growth in the U.S. and other countries and their ecological implications by having a class discussion. </a:t>
            </a:r>
            <a:r>
              <a:rPr lang="en-US" sz="2400" dirty="0" smtClean="0"/>
              <a:t>P.30 </a:t>
            </a:r>
            <a:r>
              <a:rPr lang="en-US" sz="2400" dirty="0"/>
              <a:t>NB</a:t>
            </a:r>
          </a:p>
        </p:txBody>
      </p:sp>
      <p:sp>
        <p:nvSpPr>
          <p:cNvPr id="4" name="Content Placeholder 3"/>
          <p:cNvSpPr>
            <a:spLocks noGrp="1"/>
          </p:cNvSpPr>
          <p:nvPr>
            <p:ph sz="half" idx="2"/>
          </p:nvPr>
        </p:nvSpPr>
        <p:spPr>
          <a:xfrm>
            <a:off x="5264790" y="2503224"/>
            <a:ext cx="6733112" cy="4221163"/>
          </a:xfrm>
        </p:spPr>
        <p:txBody>
          <a:bodyPr>
            <a:normAutofit/>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11512" y="1828801"/>
            <a:ext cx="5322488" cy="3610193"/>
          </a:xfrm>
          <a:prstGeom prst="rect">
            <a:avLst/>
          </a:prstGeom>
          <a:noFill/>
        </p:spPr>
      </p:pic>
      <p:sp>
        <p:nvSpPr>
          <p:cNvPr id="6" name="Rectangle 5"/>
          <p:cNvSpPr/>
          <p:nvPr/>
        </p:nvSpPr>
        <p:spPr>
          <a:xfrm>
            <a:off x="11512" y="1371600"/>
            <a:ext cx="6084488" cy="307777"/>
          </a:xfrm>
          <a:prstGeom prst="rect">
            <a:avLst/>
          </a:prstGeom>
        </p:spPr>
        <p:txBody>
          <a:bodyPr wrap="square">
            <a:spAutoFit/>
          </a:bodyPr>
          <a:lstStyle/>
          <a:p>
            <a:r>
              <a:rPr lang="en-US" altLang="en-US" sz="1400" b="1" dirty="0">
                <a:latin typeface="Times" charset="0"/>
              </a:rPr>
              <a:t>Population Distribution Per Age Range for Several Countries</a:t>
            </a:r>
          </a:p>
        </p:txBody>
      </p:sp>
      <p:sp>
        <p:nvSpPr>
          <p:cNvPr id="7" name="Rectangle 6"/>
          <p:cNvSpPr/>
          <p:nvPr/>
        </p:nvSpPr>
        <p:spPr>
          <a:xfrm>
            <a:off x="715851" y="2319008"/>
            <a:ext cx="838200" cy="461665"/>
          </a:xfrm>
          <a:prstGeom prst="rect">
            <a:avLst/>
          </a:prstGeom>
        </p:spPr>
        <p:txBody>
          <a:bodyPr wrap="square">
            <a:spAutoFit/>
          </a:bodyPr>
          <a:lstStyle/>
          <a:p>
            <a:r>
              <a:rPr lang="en-US" altLang="en-US" sz="1200" b="1" dirty="0">
                <a:latin typeface="Times" charset="0"/>
              </a:rPr>
              <a:t>Stable</a:t>
            </a:r>
            <a:r>
              <a:rPr lang="en-US" altLang="en-US" sz="1200" b="1" dirty="0">
                <a:solidFill>
                  <a:schemeClr val="bg2"/>
                </a:solidFill>
                <a:latin typeface="Times" charset="0"/>
              </a:rPr>
              <a:t> </a:t>
            </a:r>
            <a:r>
              <a:rPr lang="en-US" altLang="en-US" sz="1200" b="1" dirty="0">
                <a:latin typeface="Times" charset="0"/>
              </a:rPr>
              <a:t>growth</a:t>
            </a:r>
          </a:p>
        </p:txBody>
      </p:sp>
      <p:sp>
        <p:nvSpPr>
          <p:cNvPr id="8" name="Rectangle 7"/>
          <p:cNvSpPr/>
          <p:nvPr/>
        </p:nvSpPr>
        <p:spPr>
          <a:xfrm>
            <a:off x="1820043" y="2364725"/>
            <a:ext cx="1090811" cy="276999"/>
          </a:xfrm>
          <a:prstGeom prst="rect">
            <a:avLst/>
          </a:prstGeom>
        </p:spPr>
        <p:txBody>
          <a:bodyPr wrap="none">
            <a:spAutoFit/>
          </a:bodyPr>
          <a:lstStyle/>
          <a:p>
            <a:r>
              <a:rPr lang="en-US" altLang="en-US" sz="1200" b="1" dirty="0">
                <a:latin typeface="Times" charset="0"/>
              </a:rPr>
              <a:t>Rapid</a:t>
            </a:r>
            <a:r>
              <a:rPr lang="en-US" altLang="en-US" sz="1200" b="1" dirty="0">
                <a:solidFill>
                  <a:schemeClr val="bg2"/>
                </a:solidFill>
                <a:latin typeface="Times" charset="0"/>
              </a:rPr>
              <a:t> </a:t>
            </a:r>
            <a:r>
              <a:rPr lang="en-US" altLang="en-US" sz="1200" b="1" dirty="0">
                <a:latin typeface="Times" charset="0"/>
              </a:rPr>
              <a:t>growth</a:t>
            </a:r>
          </a:p>
        </p:txBody>
      </p:sp>
      <p:sp>
        <p:nvSpPr>
          <p:cNvPr id="9" name="Rectangle 8"/>
          <p:cNvSpPr/>
          <p:nvPr/>
        </p:nvSpPr>
        <p:spPr>
          <a:xfrm>
            <a:off x="3673560" y="2412869"/>
            <a:ext cx="1005853" cy="276999"/>
          </a:xfrm>
          <a:prstGeom prst="rect">
            <a:avLst/>
          </a:prstGeom>
        </p:spPr>
        <p:txBody>
          <a:bodyPr wrap="none">
            <a:spAutoFit/>
          </a:bodyPr>
          <a:lstStyle/>
          <a:p>
            <a:r>
              <a:rPr lang="en-US" altLang="en-US" sz="1200" b="1" dirty="0">
                <a:latin typeface="Times" charset="0"/>
              </a:rPr>
              <a:t>Slow</a:t>
            </a:r>
            <a:r>
              <a:rPr lang="en-US" altLang="en-US" sz="1200" b="1" dirty="0">
                <a:solidFill>
                  <a:schemeClr val="bg2"/>
                </a:solidFill>
                <a:latin typeface="Times" charset="0"/>
              </a:rPr>
              <a:t> </a:t>
            </a:r>
            <a:r>
              <a:rPr lang="en-US" altLang="en-US" sz="1200" b="1" dirty="0">
                <a:latin typeface="Times" charset="0"/>
              </a:rPr>
              <a:t>growth</a:t>
            </a:r>
          </a:p>
        </p:txBody>
      </p:sp>
      <p:sp>
        <p:nvSpPr>
          <p:cNvPr id="10" name="Rectangle 9"/>
          <p:cNvSpPr/>
          <p:nvPr/>
        </p:nvSpPr>
        <p:spPr>
          <a:xfrm>
            <a:off x="1520227" y="2874021"/>
            <a:ext cx="526106" cy="276999"/>
          </a:xfrm>
          <a:prstGeom prst="rect">
            <a:avLst/>
          </a:prstGeom>
        </p:spPr>
        <p:txBody>
          <a:bodyPr wrap="none">
            <a:spAutoFit/>
          </a:bodyPr>
          <a:lstStyle/>
          <a:p>
            <a:r>
              <a:rPr lang="en-US" altLang="en-US" sz="1200" b="1" dirty="0">
                <a:latin typeface="Times" charset="0"/>
              </a:rPr>
              <a:t>Male</a:t>
            </a:r>
          </a:p>
        </p:txBody>
      </p:sp>
      <p:sp>
        <p:nvSpPr>
          <p:cNvPr id="11" name="Rectangle 10"/>
          <p:cNvSpPr/>
          <p:nvPr/>
        </p:nvSpPr>
        <p:spPr>
          <a:xfrm>
            <a:off x="1520227" y="3151470"/>
            <a:ext cx="665567" cy="276999"/>
          </a:xfrm>
          <a:prstGeom prst="rect">
            <a:avLst/>
          </a:prstGeom>
        </p:spPr>
        <p:txBody>
          <a:bodyPr wrap="none">
            <a:spAutoFit/>
          </a:bodyPr>
          <a:lstStyle/>
          <a:p>
            <a:r>
              <a:rPr lang="en-US" altLang="en-US" sz="1200" b="1" dirty="0">
                <a:latin typeface="Times" charset="0"/>
              </a:rPr>
              <a:t>Female</a:t>
            </a:r>
          </a:p>
        </p:txBody>
      </p:sp>
      <p:sp>
        <p:nvSpPr>
          <p:cNvPr id="12" name="Rectangle 11"/>
          <p:cNvSpPr/>
          <p:nvPr/>
        </p:nvSpPr>
        <p:spPr>
          <a:xfrm>
            <a:off x="2365448" y="3850412"/>
            <a:ext cx="1461106" cy="276999"/>
          </a:xfrm>
          <a:prstGeom prst="rect">
            <a:avLst/>
          </a:prstGeom>
        </p:spPr>
        <p:txBody>
          <a:bodyPr wrap="none">
            <a:spAutoFit/>
          </a:bodyPr>
          <a:lstStyle/>
          <a:p>
            <a:r>
              <a:rPr lang="en-US" altLang="en-US" sz="1200" b="1" dirty="0">
                <a:latin typeface="Times" charset="0"/>
              </a:rPr>
              <a:t>Reproductive</a:t>
            </a:r>
            <a:r>
              <a:rPr lang="en-US" altLang="en-US" sz="1200" b="1" dirty="0">
                <a:solidFill>
                  <a:schemeClr val="bg2"/>
                </a:solidFill>
                <a:latin typeface="Times" charset="0"/>
              </a:rPr>
              <a:t> </a:t>
            </a:r>
            <a:r>
              <a:rPr lang="en-US" altLang="en-US" sz="1200" b="1" dirty="0">
                <a:latin typeface="Times" charset="0"/>
              </a:rPr>
              <a:t>years</a:t>
            </a:r>
          </a:p>
        </p:txBody>
      </p:sp>
      <p:sp>
        <p:nvSpPr>
          <p:cNvPr id="13" name="Rectangle 12"/>
          <p:cNvSpPr/>
          <p:nvPr/>
        </p:nvSpPr>
        <p:spPr>
          <a:xfrm>
            <a:off x="1447801" y="3454648"/>
            <a:ext cx="461665" cy="477054"/>
          </a:xfrm>
          <a:prstGeom prst="rect">
            <a:avLst/>
          </a:prstGeom>
        </p:spPr>
        <p:txBody>
          <a:bodyPr vert="vert270" wrap="none">
            <a:spAutoFit/>
          </a:bodyPr>
          <a:lstStyle/>
          <a:p>
            <a:r>
              <a:rPr lang="en-US" altLang="en-US" dirty="0">
                <a:latin typeface="Times" charset="0"/>
              </a:rPr>
              <a:t>Age</a:t>
            </a:r>
          </a:p>
        </p:txBody>
      </p:sp>
      <p:sp>
        <p:nvSpPr>
          <p:cNvPr id="14" name="Rectangle 13"/>
          <p:cNvSpPr/>
          <p:nvPr/>
        </p:nvSpPr>
        <p:spPr>
          <a:xfrm>
            <a:off x="1110862" y="5025813"/>
            <a:ext cx="3429000" cy="276999"/>
          </a:xfrm>
          <a:prstGeom prst="rect">
            <a:avLst/>
          </a:prstGeom>
        </p:spPr>
        <p:txBody>
          <a:bodyPr wrap="square">
            <a:spAutoFit/>
          </a:bodyPr>
          <a:lstStyle/>
          <a:p>
            <a:r>
              <a:rPr lang="en-US" altLang="en-US" sz="1200" dirty="0">
                <a:latin typeface="Times" charset="0"/>
              </a:rPr>
              <a:t>Population</a:t>
            </a:r>
            <a:r>
              <a:rPr lang="en-US" altLang="en-US" sz="1200" dirty="0">
                <a:solidFill>
                  <a:schemeClr val="bg2"/>
                </a:solidFill>
                <a:latin typeface="Times" charset="0"/>
              </a:rPr>
              <a:t> </a:t>
            </a:r>
            <a:r>
              <a:rPr lang="en-US" altLang="en-US" sz="1200" dirty="0">
                <a:latin typeface="Times" charset="0"/>
              </a:rPr>
              <a:t>(percent of total for each country)</a:t>
            </a:r>
          </a:p>
        </p:txBody>
      </p:sp>
      <p:pic>
        <p:nvPicPr>
          <p:cNvPr id="15" name="Picture 14" descr="fig"/>
          <p:cNvPicPr>
            <a:picLocks noChangeAspect="1" noChangeArrowheads="1"/>
          </p:cNvPicPr>
          <p:nvPr/>
        </p:nvPicPr>
        <p:blipFill>
          <a:blip r:embed="rId3" cstate="print"/>
          <a:srcRect/>
          <a:stretch>
            <a:fillRect/>
          </a:stretch>
        </p:blipFill>
        <p:spPr bwMode="auto">
          <a:xfrm>
            <a:off x="367627" y="5336099"/>
            <a:ext cx="3995641" cy="1534160"/>
          </a:xfrm>
          <a:prstGeom prst="rect">
            <a:avLst/>
          </a:prstGeom>
          <a:noFill/>
        </p:spPr>
      </p:pic>
      <p:pic>
        <p:nvPicPr>
          <p:cNvPr id="3" name="Picture 2"/>
          <p:cNvPicPr>
            <a:picLocks noChangeAspect="1"/>
          </p:cNvPicPr>
          <p:nvPr/>
        </p:nvPicPr>
        <p:blipFill>
          <a:blip r:embed="rId4"/>
          <a:stretch>
            <a:fillRect/>
          </a:stretch>
        </p:blipFill>
        <p:spPr>
          <a:xfrm>
            <a:off x="9797063" y="-30213"/>
            <a:ext cx="2394938" cy="2394938"/>
          </a:xfrm>
          <a:prstGeom prst="rect">
            <a:avLst/>
          </a:prstGeom>
        </p:spPr>
      </p:pic>
    </p:spTree>
    <p:extLst>
      <p:ext uri="{BB962C8B-B14F-4D97-AF65-F5344CB8AC3E}">
        <p14:creationId xmlns:p14="http://schemas.microsoft.com/office/powerpoint/2010/main" val="1816490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1133856"/>
            <a:ext cx="11082528" cy="1261872"/>
          </a:xfrm>
        </p:spPr>
        <p:txBody>
          <a:bodyPr>
            <a:normAutofit fontScale="90000"/>
          </a:bodyPr>
          <a:lstStyle/>
          <a:p>
            <a:r>
              <a:rPr lang="en-US" sz="2800" dirty="0" smtClean="0"/>
              <a:t>Agricultural jobs related to Ecology</a:t>
            </a:r>
            <a:br>
              <a:rPr lang="en-US" sz="2800" dirty="0" smtClean="0"/>
            </a:br>
            <a:r>
              <a:rPr lang="en-US" sz="2800" dirty="0" smtClean="0"/>
              <a:t>Obj. TSW learn about employment that combines agriculture with caring for our Natural Resources. P. 22 NB </a:t>
            </a:r>
            <a:endParaRPr lang="en-US" sz="2800" dirty="0"/>
          </a:p>
        </p:txBody>
      </p:sp>
      <p:sp>
        <p:nvSpPr>
          <p:cNvPr id="3" name="Content Placeholder 2"/>
          <p:cNvSpPr>
            <a:spLocks noGrp="1"/>
          </p:cNvSpPr>
          <p:nvPr>
            <p:ph idx="1"/>
          </p:nvPr>
        </p:nvSpPr>
        <p:spPr>
          <a:xfrm>
            <a:off x="585216" y="2556932"/>
            <a:ext cx="11082528" cy="3697564"/>
          </a:xfrm>
        </p:spPr>
        <p:txBody>
          <a:bodyPr/>
          <a:lstStyle/>
          <a:p>
            <a:pPr marL="457200" indent="-457200">
              <a:buFont typeface="+mj-lt"/>
              <a:buAutoNum type="arabicPeriod"/>
            </a:pPr>
            <a:r>
              <a:rPr lang="en-US" dirty="0" smtClean="0"/>
              <a:t>Recall the 5 F’s for Agriculture: Food, Fiber, Flowers, Forests, Fuel.  Related to Forests and Fuel and Food are: </a:t>
            </a:r>
            <a:r>
              <a:rPr lang="en-US" b="1" dirty="0" smtClean="0"/>
              <a:t>National Forest Service, Fish &amp; Wild Life Service, Bureau of Land Management, National Park Service</a:t>
            </a:r>
            <a:r>
              <a:rPr lang="en-US" dirty="0" smtClean="0"/>
              <a:t>. Choose one of the four, describe what they do, and how it relates back to one of our 5 F’s for Agriculture.   Name a job in that field.  How do they care for our Natural Resources?</a:t>
            </a:r>
          </a:p>
          <a:p>
            <a:pPr marL="0" indent="0">
              <a:buNone/>
            </a:pPr>
            <a:r>
              <a:rPr lang="en-US" dirty="0" smtClean="0"/>
              <a:t>Natural Resources: Fresh Water, Clean Air, Healthy Animals, </a:t>
            </a:r>
            <a:r>
              <a:rPr lang="en-US" dirty="0"/>
              <a:t>H</a:t>
            </a:r>
            <a:r>
              <a:rPr lang="en-US" dirty="0" smtClean="0"/>
              <a:t>ealthy Soil, Biodiversity</a:t>
            </a:r>
            <a:endParaRPr lang="en-US" dirty="0"/>
          </a:p>
        </p:txBody>
      </p:sp>
      <p:pic>
        <p:nvPicPr>
          <p:cNvPr id="4" name="Picture 3"/>
          <p:cNvPicPr>
            <a:picLocks noChangeAspect="1"/>
          </p:cNvPicPr>
          <p:nvPr/>
        </p:nvPicPr>
        <p:blipFill>
          <a:blip r:embed="rId2"/>
          <a:stretch>
            <a:fillRect/>
          </a:stretch>
        </p:blipFill>
        <p:spPr>
          <a:xfrm>
            <a:off x="224790" y="4901184"/>
            <a:ext cx="3042770" cy="1956816"/>
          </a:xfrm>
          <a:prstGeom prst="rect">
            <a:avLst/>
          </a:prstGeom>
        </p:spPr>
      </p:pic>
      <p:pic>
        <p:nvPicPr>
          <p:cNvPr id="5" name="Picture 4"/>
          <p:cNvPicPr>
            <a:picLocks noChangeAspect="1"/>
          </p:cNvPicPr>
          <p:nvPr/>
        </p:nvPicPr>
        <p:blipFill>
          <a:blip r:embed="rId3"/>
          <a:stretch>
            <a:fillRect/>
          </a:stretch>
        </p:blipFill>
        <p:spPr>
          <a:xfrm>
            <a:off x="5248656" y="4905184"/>
            <a:ext cx="6943344" cy="1952816"/>
          </a:xfrm>
          <a:prstGeom prst="rect">
            <a:avLst/>
          </a:prstGeom>
        </p:spPr>
      </p:pic>
      <p:pic>
        <p:nvPicPr>
          <p:cNvPr id="6" name="Picture 5"/>
          <p:cNvPicPr>
            <a:picLocks noChangeAspect="1"/>
          </p:cNvPicPr>
          <p:nvPr/>
        </p:nvPicPr>
        <p:blipFill>
          <a:blip r:embed="rId4"/>
          <a:stretch>
            <a:fillRect/>
          </a:stretch>
        </p:blipFill>
        <p:spPr>
          <a:xfrm>
            <a:off x="0" y="1"/>
            <a:ext cx="2962656" cy="1481328"/>
          </a:xfrm>
          <a:prstGeom prst="rect">
            <a:avLst/>
          </a:prstGeom>
        </p:spPr>
      </p:pic>
      <p:pic>
        <p:nvPicPr>
          <p:cNvPr id="7" name="Picture 6"/>
          <p:cNvPicPr>
            <a:picLocks noChangeAspect="1"/>
          </p:cNvPicPr>
          <p:nvPr/>
        </p:nvPicPr>
        <p:blipFill>
          <a:blip r:embed="rId5"/>
          <a:stretch>
            <a:fillRect/>
          </a:stretch>
        </p:blipFill>
        <p:spPr>
          <a:xfrm>
            <a:off x="9267825" y="0"/>
            <a:ext cx="2924175" cy="1647825"/>
          </a:xfrm>
          <a:prstGeom prst="rect">
            <a:avLst/>
          </a:prstGeom>
        </p:spPr>
      </p:pic>
    </p:spTree>
    <p:extLst>
      <p:ext uri="{BB962C8B-B14F-4D97-AF65-F5344CB8AC3E}">
        <p14:creationId xmlns:p14="http://schemas.microsoft.com/office/powerpoint/2010/main" val="1201674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51594"/>
            <a:ext cx="5182194" cy="690959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8955" y="107634"/>
            <a:ext cx="5062773" cy="6750366"/>
          </a:xfrm>
        </p:spPr>
      </p:pic>
    </p:spTree>
    <p:extLst>
      <p:ext uri="{BB962C8B-B14F-4D97-AF65-F5344CB8AC3E}">
        <p14:creationId xmlns:p14="http://schemas.microsoft.com/office/powerpoint/2010/main" val="30845563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1981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latin typeface="Times" charset="0"/>
              </a:rPr>
              <a:t>In the United States, a census is taken every ten years.</a:t>
            </a:r>
          </a:p>
        </p:txBody>
      </p:sp>
      <p:sp>
        <p:nvSpPr>
          <p:cNvPr id="899076" name="Rectangle 4"/>
          <p:cNvSpPr>
            <a:spLocks noChangeArrowheads="1"/>
          </p:cNvSpPr>
          <p:nvPr/>
        </p:nvSpPr>
        <p:spPr bwMode="auto">
          <a:xfrm>
            <a:off x="2057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9083" name="Rectangle 11"/>
          <p:cNvSpPr>
            <a:spLocks noChangeArrowheads="1"/>
          </p:cNvSpPr>
          <p:nvPr/>
        </p:nvSpPr>
        <p:spPr bwMode="auto">
          <a:xfrm>
            <a:off x="2057400" y="2057401"/>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1981200" y="2971801"/>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a:solidFill>
                  <a:srgbClr val="FF0066"/>
                </a:solidFill>
                <a:latin typeface="Times" charset="0"/>
              </a:rPr>
              <a:t>Demographers </a:t>
            </a:r>
            <a:r>
              <a:rPr lang="en-US" altLang="en-US" sz="2800" b="1" dirty="0">
                <a:latin typeface="Times" charset="0"/>
              </a:rPr>
              <a:t>study the 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4413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7620001" y="6172201"/>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6175709" y="4114800"/>
            <a:ext cx="4298617" cy="2808430"/>
          </a:xfrm>
          <a:prstGeom prst="rect">
            <a:avLst/>
          </a:prstGeom>
        </p:spPr>
      </p:pic>
      <p:pic>
        <p:nvPicPr>
          <p:cNvPr id="4" name="Picture 3"/>
          <p:cNvPicPr>
            <a:picLocks noChangeAspect="1"/>
          </p:cNvPicPr>
          <p:nvPr/>
        </p:nvPicPr>
        <p:blipFill>
          <a:blip r:embed="rId15"/>
          <a:stretch>
            <a:fillRect/>
          </a:stretch>
        </p:blipFill>
        <p:spPr>
          <a:xfrm>
            <a:off x="1584254" y="4444108"/>
            <a:ext cx="3441792" cy="2397970"/>
          </a:xfrm>
          <a:prstGeom prst="rect">
            <a:avLst/>
          </a:prstGeom>
        </p:spPr>
      </p:pic>
    </p:spTree>
    <p:extLst>
      <p:ext uri="{BB962C8B-B14F-4D97-AF65-F5344CB8AC3E}">
        <p14:creationId xmlns:p14="http://schemas.microsoft.com/office/powerpoint/2010/main" val="12603195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40648" y="2667001"/>
            <a:ext cx="5027352" cy="3502663"/>
          </a:xfrm>
          <a:prstGeom prst="rect">
            <a:avLst/>
          </a:prstGeom>
        </p:spPr>
      </p:pic>
      <p:pic>
        <p:nvPicPr>
          <p:cNvPr id="4" name="Picture 3"/>
          <p:cNvPicPr>
            <a:picLocks noChangeAspect="1"/>
          </p:cNvPicPr>
          <p:nvPr/>
        </p:nvPicPr>
        <p:blipFill>
          <a:blip r:embed="rId3"/>
          <a:stretch>
            <a:fillRect/>
          </a:stretch>
        </p:blipFill>
        <p:spPr>
          <a:xfrm>
            <a:off x="1551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1580867" y="3784601"/>
            <a:ext cx="4224121" cy="2943035"/>
          </a:xfrm>
          <a:prstGeom prst="rect">
            <a:avLst/>
          </a:prstGeom>
        </p:spPr>
      </p:pic>
    </p:spTree>
    <p:extLst>
      <p:ext uri="{BB962C8B-B14F-4D97-AF65-F5344CB8AC3E}">
        <p14:creationId xmlns:p14="http://schemas.microsoft.com/office/powerpoint/2010/main" val="15550213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2590800" y="2374742"/>
            <a:ext cx="6705600" cy="4246881"/>
          </a:xfrm>
          <a:prstGeom prst="rect">
            <a:avLst/>
          </a:prstGeom>
          <a:noFill/>
        </p:spPr>
      </p:pic>
      <p:sp>
        <p:nvSpPr>
          <p:cNvPr id="5" name="TextBox 4"/>
          <p:cNvSpPr txBox="1"/>
          <p:nvPr/>
        </p:nvSpPr>
        <p:spPr>
          <a:xfrm>
            <a:off x="1524000" y="609600"/>
            <a:ext cx="8915400" cy="1815882"/>
          </a:xfrm>
          <a:prstGeom prst="rect">
            <a:avLst/>
          </a:prstGeom>
          <a:noFill/>
        </p:spPr>
        <p:txBody>
          <a:bodyPr wrap="square" rtlCol="0">
            <a:spAutoFit/>
          </a:bodyPr>
          <a:lstStyle/>
          <a:p>
            <a:r>
              <a:rPr lang="en-US" sz="2800" dirty="0"/>
              <a:t>Answer # 2</a:t>
            </a:r>
          </a:p>
          <a:p>
            <a:r>
              <a:rPr lang="en-US" sz="2800" dirty="0"/>
              <a:t>The graph tells you how a population is growing and possible resource needs for city development in the future, such as schools, hospitals, grocery stores, energy needs.</a:t>
            </a:r>
          </a:p>
        </p:txBody>
      </p:sp>
    </p:spTree>
    <p:extLst>
      <p:ext uri="{BB962C8B-B14F-4D97-AF65-F5344CB8AC3E}">
        <p14:creationId xmlns:p14="http://schemas.microsoft.com/office/powerpoint/2010/main" val="9041403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extLst>
      <p:ext uri="{BB962C8B-B14F-4D97-AF65-F5344CB8AC3E}">
        <p14:creationId xmlns:p14="http://schemas.microsoft.com/office/powerpoint/2010/main" val="1110605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Careers</a:t>
            </a:r>
            <a:endParaRPr lang="en-US" dirty="0"/>
          </a:p>
        </p:txBody>
      </p:sp>
      <p:sp>
        <p:nvSpPr>
          <p:cNvPr id="3" name="Content Placeholder 2"/>
          <p:cNvSpPr>
            <a:spLocks noGrp="1"/>
          </p:cNvSpPr>
          <p:nvPr>
            <p:ph idx="1"/>
          </p:nvPr>
        </p:nvSpPr>
        <p:spPr>
          <a:xfrm>
            <a:off x="737419" y="2556932"/>
            <a:ext cx="10648336" cy="3318936"/>
          </a:xfrm>
        </p:spPr>
        <p:txBody>
          <a:bodyPr>
            <a:normAutofit fontScale="92500" lnSpcReduction="20000"/>
          </a:bodyPr>
          <a:lstStyle/>
          <a:p>
            <a:r>
              <a:rPr lang="en-US" dirty="0" smtClean="0"/>
              <a:t>Research 3 Different Careers in Agriculture that have to do with the 5 F’s of Ag:  Food, Fiber, Flowers, Forests, Fuel.</a:t>
            </a:r>
          </a:p>
          <a:p>
            <a:r>
              <a:rPr lang="en-US" dirty="0" smtClean="0"/>
              <a:t>Develop 3 questions you have about each career.</a:t>
            </a:r>
          </a:p>
          <a:p>
            <a:pPr lvl="1"/>
            <a:r>
              <a:rPr lang="en-US" dirty="0" smtClean="0"/>
              <a:t>They might be about the education/ training you need for that career</a:t>
            </a:r>
          </a:p>
          <a:p>
            <a:pPr lvl="1"/>
            <a:r>
              <a:rPr lang="en-US" dirty="0" smtClean="0"/>
              <a:t>About the pay scale</a:t>
            </a:r>
          </a:p>
          <a:p>
            <a:pPr lvl="1"/>
            <a:r>
              <a:rPr lang="en-US" dirty="0" smtClean="0"/>
              <a:t>Opportunity for advancement</a:t>
            </a:r>
          </a:p>
          <a:p>
            <a:pPr lvl="1"/>
            <a:r>
              <a:rPr lang="en-US" dirty="0" smtClean="0"/>
              <a:t>The best part of the job, or the worst</a:t>
            </a:r>
          </a:p>
          <a:p>
            <a:pPr lvl="1"/>
            <a:r>
              <a:rPr lang="en-US" dirty="0" smtClean="0"/>
              <a:t>Describing the job</a:t>
            </a:r>
          </a:p>
          <a:p>
            <a:pPr lvl="1"/>
            <a:r>
              <a:rPr lang="en-US" dirty="0" smtClean="0"/>
              <a:t>Recommendations for us as students?</a:t>
            </a:r>
          </a:p>
          <a:p>
            <a:pPr lvl="1"/>
            <a:endParaRPr lang="en-US" dirty="0"/>
          </a:p>
        </p:txBody>
      </p:sp>
    </p:spTree>
    <p:extLst>
      <p:ext uri="{BB962C8B-B14F-4D97-AF65-F5344CB8AC3E}">
        <p14:creationId xmlns:p14="http://schemas.microsoft.com/office/powerpoint/2010/main" val="3798414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Check</a:t>
            </a:r>
            <a:endParaRPr lang="en-US" dirty="0"/>
          </a:p>
        </p:txBody>
      </p:sp>
      <p:sp>
        <p:nvSpPr>
          <p:cNvPr id="3" name="Content Placeholder 2"/>
          <p:cNvSpPr>
            <a:spLocks noGrp="1"/>
          </p:cNvSpPr>
          <p:nvPr>
            <p:ph idx="1"/>
          </p:nvPr>
        </p:nvSpPr>
        <p:spPr/>
        <p:txBody>
          <a:bodyPr/>
          <a:lstStyle/>
          <a:p>
            <a:r>
              <a:rPr lang="en-US" dirty="0" smtClean="0"/>
              <a:t>Fill it out, I will call you up if you have any missing assignments.</a:t>
            </a:r>
            <a:endParaRPr lang="en-US" dirty="0"/>
          </a:p>
        </p:txBody>
      </p:sp>
    </p:spTree>
    <p:extLst>
      <p:ext uri="{BB962C8B-B14F-4D97-AF65-F5344CB8AC3E}">
        <p14:creationId xmlns:p14="http://schemas.microsoft.com/office/powerpoint/2010/main" val="634556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1371600"/>
            <a:ext cx="3657600" cy="1143000"/>
          </a:xfrm>
        </p:spPr>
        <p:txBody>
          <a:bodyPr>
            <a:normAutofit fontScale="90000"/>
          </a:bodyPr>
          <a:lstStyle/>
          <a:p>
            <a:r>
              <a:rPr lang="en-US" dirty="0" smtClean="0"/>
              <a:t>Human Population Growth p. 29 NB</a:t>
            </a:r>
            <a:endParaRPr lang="en-US" dirty="0"/>
          </a:p>
        </p:txBody>
      </p:sp>
      <p:graphicFrame>
        <p:nvGraphicFramePr>
          <p:cNvPr id="4" name="Content Placeholder 3"/>
          <p:cNvGraphicFramePr>
            <a:graphicFrameLocks noGrp="1"/>
          </p:cNvGraphicFramePr>
          <p:nvPr>
            <p:ph idx="1"/>
            <p:extLst/>
          </p:nvPr>
        </p:nvGraphicFramePr>
        <p:xfrm>
          <a:off x="1981200" y="0"/>
          <a:ext cx="4800600" cy="694436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1233883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305" y="415204"/>
            <a:ext cx="9601196" cy="1303867"/>
          </a:xfrm>
        </p:spPr>
        <p:txBody>
          <a:bodyPr/>
          <a:lstStyle/>
          <a:p>
            <a:r>
              <a:rPr lang="en-US" dirty="0" smtClean="0"/>
              <a:t>Garden work day</a:t>
            </a:r>
            <a:endParaRPr lang="en-US" dirty="0"/>
          </a:p>
        </p:txBody>
      </p:sp>
      <p:sp>
        <p:nvSpPr>
          <p:cNvPr id="3" name="Content Placeholder 2"/>
          <p:cNvSpPr>
            <a:spLocks noGrp="1"/>
          </p:cNvSpPr>
          <p:nvPr>
            <p:ph idx="1"/>
          </p:nvPr>
        </p:nvSpPr>
        <p:spPr>
          <a:xfrm>
            <a:off x="493776" y="1554480"/>
            <a:ext cx="11192255" cy="4846320"/>
          </a:xfrm>
        </p:spPr>
        <p:txBody>
          <a:bodyPr>
            <a:normAutofit/>
          </a:bodyPr>
          <a:lstStyle/>
          <a:p>
            <a:r>
              <a:rPr lang="en-US" dirty="0" smtClean="0"/>
              <a:t>Garden Students:</a:t>
            </a:r>
          </a:p>
          <a:p>
            <a:pPr lvl="1"/>
            <a:r>
              <a:rPr lang="en-US" dirty="0" smtClean="0"/>
              <a:t>Flowers: Collect old Flasks with flowers and compost the flowers</a:t>
            </a:r>
          </a:p>
          <a:p>
            <a:pPr lvl="1"/>
            <a:r>
              <a:rPr lang="en-US" dirty="0" smtClean="0"/>
              <a:t>Clean the Flasks, Cut new </a:t>
            </a:r>
            <a:r>
              <a:rPr lang="en-US" dirty="0"/>
              <a:t>f</a:t>
            </a:r>
            <a:r>
              <a:rPr lang="en-US" dirty="0" smtClean="0"/>
              <a:t>resh flowers and redistribute them.</a:t>
            </a:r>
          </a:p>
          <a:p>
            <a:pPr lvl="1"/>
            <a:r>
              <a:rPr lang="en-US" dirty="0" smtClean="0"/>
              <a:t>Clean out garden beds that are finished producing</a:t>
            </a:r>
          </a:p>
          <a:p>
            <a:pPr lvl="1"/>
            <a:r>
              <a:rPr lang="en-US" dirty="0" smtClean="0"/>
              <a:t>Plan to plant a new bed</a:t>
            </a:r>
          </a:p>
          <a:p>
            <a:r>
              <a:rPr lang="en-US" dirty="0" smtClean="0"/>
              <a:t>Compost Students: Get composter out of room 8.</a:t>
            </a:r>
          </a:p>
          <a:p>
            <a:pPr lvl="1"/>
            <a:r>
              <a:rPr lang="en-US" dirty="0" smtClean="0"/>
              <a:t>Collect Plants that have been taken out of garden beds and cut up to place in composter</a:t>
            </a:r>
          </a:p>
          <a:p>
            <a:pPr lvl="1"/>
            <a:r>
              <a:rPr lang="en-US" dirty="0" smtClean="0"/>
              <a:t>Turn all compost, add water where needed.</a:t>
            </a:r>
          </a:p>
          <a:p>
            <a:r>
              <a:rPr lang="en-US" dirty="0" smtClean="0"/>
              <a:t>Animal Students:</a:t>
            </a:r>
          </a:p>
          <a:p>
            <a:pPr lvl="1"/>
            <a:r>
              <a:rPr lang="en-US" dirty="0" smtClean="0"/>
              <a:t>Replace waters, Ice bottles, add food, sweep shed, check bugs &amp; tank for toe nails to be trimmed.</a:t>
            </a:r>
            <a:endParaRPr lang="en-US" dirty="0"/>
          </a:p>
        </p:txBody>
      </p:sp>
    </p:spTree>
    <p:extLst>
      <p:ext uri="{BB962C8B-B14F-4D97-AF65-F5344CB8AC3E}">
        <p14:creationId xmlns:p14="http://schemas.microsoft.com/office/powerpoint/2010/main" val="1867194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Ag Ed Term Quiz</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Supervised Agricultural Experience	B</a:t>
            </a:r>
          </a:p>
          <a:p>
            <a:pPr marL="0" indent="0">
              <a:buNone/>
            </a:pPr>
            <a:r>
              <a:rPr lang="en-US" dirty="0" smtClean="0"/>
              <a:t>Placement SAE	A</a:t>
            </a:r>
          </a:p>
          <a:p>
            <a:pPr marL="0" indent="0">
              <a:buNone/>
            </a:pPr>
            <a:r>
              <a:rPr lang="en-US" dirty="0" smtClean="0"/>
              <a:t>Entrepreneurship SAE		E</a:t>
            </a:r>
          </a:p>
          <a:p>
            <a:pPr marL="0" indent="0">
              <a:buNone/>
            </a:pPr>
            <a:r>
              <a:rPr lang="en-US" dirty="0" smtClean="0"/>
              <a:t>Exploratory SAE	F</a:t>
            </a:r>
          </a:p>
          <a:p>
            <a:pPr marL="0" indent="0">
              <a:buNone/>
            </a:pPr>
            <a:r>
              <a:rPr lang="en-US" dirty="0" smtClean="0"/>
              <a:t>Supplemental SAE		G</a:t>
            </a:r>
          </a:p>
          <a:p>
            <a:pPr marL="0" indent="0">
              <a:buNone/>
            </a:pPr>
            <a:r>
              <a:rPr lang="en-US" dirty="0" smtClean="0"/>
              <a:t>Program of Activities (POA)	C</a:t>
            </a:r>
          </a:p>
          <a:p>
            <a:pPr marL="0" indent="0">
              <a:buNone/>
            </a:pPr>
            <a:r>
              <a:rPr lang="en-US" dirty="0" smtClean="0"/>
              <a:t>Improvement SAE	H</a:t>
            </a:r>
          </a:p>
          <a:p>
            <a:pPr marL="0" indent="0">
              <a:buNone/>
            </a:pPr>
            <a:r>
              <a:rPr lang="en-US" dirty="0" smtClean="0"/>
              <a:t>Research SAE	D</a:t>
            </a:r>
            <a:endParaRPr lang="en-US" dirty="0"/>
          </a:p>
        </p:txBody>
      </p:sp>
    </p:spTree>
    <p:extLst>
      <p:ext uri="{BB962C8B-B14F-4D97-AF65-F5344CB8AC3E}">
        <p14:creationId xmlns:p14="http://schemas.microsoft.com/office/powerpoint/2010/main" val="1775194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21 NB</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US" dirty="0" smtClean="0"/>
              <a:t>E</a:t>
            </a:r>
          </a:p>
          <a:p>
            <a:pPr marL="457200" indent="-457200">
              <a:buFont typeface="+mj-lt"/>
              <a:buAutoNum type="arabicPeriod"/>
            </a:pPr>
            <a:r>
              <a:rPr lang="en-US" dirty="0" smtClean="0"/>
              <a:t>H</a:t>
            </a:r>
          </a:p>
          <a:p>
            <a:pPr marL="457200" indent="-457200">
              <a:buFont typeface="+mj-lt"/>
              <a:buAutoNum type="arabicPeriod"/>
            </a:pPr>
            <a:r>
              <a:rPr lang="en-US" dirty="0" smtClean="0"/>
              <a:t>B</a:t>
            </a:r>
          </a:p>
          <a:p>
            <a:pPr marL="457200" indent="-457200">
              <a:buFont typeface="+mj-lt"/>
              <a:buAutoNum type="arabicPeriod"/>
            </a:pPr>
            <a:r>
              <a:rPr lang="en-US" dirty="0" smtClean="0"/>
              <a:t>C</a:t>
            </a:r>
          </a:p>
          <a:p>
            <a:pPr marL="457200" indent="-457200">
              <a:buFont typeface="+mj-lt"/>
              <a:buAutoNum type="arabicPeriod"/>
            </a:pPr>
            <a:r>
              <a:rPr lang="en-US" dirty="0" smtClean="0"/>
              <a:t>F</a:t>
            </a:r>
          </a:p>
          <a:p>
            <a:pPr marL="457200" indent="-457200">
              <a:buFont typeface="+mj-lt"/>
              <a:buAutoNum type="arabicPeriod"/>
            </a:pPr>
            <a:r>
              <a:rPr lang="en-US" dirty="0" smtClean="0"/>
              <a:t>D</a:t>
            </a:r>
          </a:p>
          <a:p>
            <a:pPr marL="457200" indent="-457200">
              <a:buFont typeface="+mj-lt"/>
              <a:buAutoNum type="arabicPeriod"/>
            </a:pPr>
            <a:r>
              <a:rPr lang="en-US" dirty="0" smtClean="0"/>
              <a:t>A</a:t>
            </a:r>
          </a:p>
          <a:p>
            <a:pPr marL="457200" indent="-457200">
              <a:buFont typeface="+mj-lt"/>
              <a:buAutoNum type="arabicPeriod"/>
            </a:pPr>
            <a:r>
              <a:rPr lang="en-US" dirty="0"/>
              <a:t>G</a:t>
            </a:r>
            <a:endParaRPr lang="en-US" dirty="0" smtClean="0"/>
          </a:p>
          <a:p>
            <a:pPr marL="457200" indent="-457200">
              <a:buFont typeface="+mj-lt"/>
              <a:buAutoNum type="arabicPeriod"/>
            </a:pPr>
            <a:endParaRPr lang="en-US" dirty="0"/>
          </a:p>
        </p:txBody>
      </p:sp>
    </p:spTree>
    <p:extLst>
      <p:ext uri="{BB962C8B-B14F-4D97-AF65-F5344CB8AC3E}">
        <p14:creationId xmlns:p14="http://schemas.microsoft.com/office/powerpoint/2010/main" val="302958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8432" y="530352"/>
            <a:ext cx="3566160" cy="5591778"/>
          </a:xfrm>
        </p:spPr>
        <p:txBody>
          <a:bodyPr>
            <a:normAutofit/>
          </a:bodyPr>
          <a:lstStyle/>
          <a:p>
            <a:r>
              <a:rPr lang="en-US" dirty="0" smtClean="0"/>
              <a:t>West Sacramento FFA &amp; Woodland Christian FFA</a:t>
            </a:r>
            <a:br>
              <a:rPr lang="en-US" dirty="0" smtClean="0"/>
            </a:br>
            <a:r>
              <a:rPr lang="en-US" dirty="0" smtClean="0"/>
              <a:t>Pancake &amp; Pajama Night</a:t>
            </a:r>
            <a:endParaRPr lang="en-US" dirty="0"/>
          </a:p>
        </p:txBody>
      </p:sp>
      <p:pic>
        <p:nvPicPr>
          <p:cNvPr id="5" name="Content Placeholder 4"/>
          <p:cNvPicPr>
            <a:picLocks noGrp="1" noChangeAspect="1"/>
          </p:cNvPicPr>
          <p:nvPr>
            <p:ph sz="half" idx="1"/>
          </p:nvPr>
        </p:nvPicPr>
        <p:blipFill>
          <a:blip r:embed="rId2"/>
          <a:stretch>
            <a:fillRect/>
          </a:stretch>
        </p:blipFill>
        <p:spPr>
          <a:xfrm>
            <a:off x="1115568" y="937482"/>
            <a:ext cx="6912864" cy="5184648"/>
          </a:xfrm>
          <a:prstGeom prst="rect">
            <a:avLst/>
          </a:prstGeom>
        </p:spPr>
      </p:pic>
    </p:spTree>
    <p:extLst>
      <p:ext uri="{BB962C8B-B14F-4D97-AF65-F5344CB8AC3E}">
        <p14:creationId xmlns:p14="http://schemas.microsoft.com/office/powerpoint/2010/main" val="36270481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4423</TotalTime>
  <Words>3261</Words>
  <Application>Microsoft Office PowerPoint</Application>
  <PresentationFormat>Widescreen</PresentationFormat>
  <Paragraphs>373</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Garamond</vt:lpstr>
      <vt:lpstr>Times</vt:lpstr>
      <vt:lpstr>Wingdings</vt:lpstr>
      <vt:lpstr>Organic</vt:lpstr>
      <vt:lpstr>Ag Biology</vt:lpstr>
      <vt:lpstr>Vinnie &amp; Tank</vt:lpstr>
      <vt:lpstr>UC Davis Classic Prospect Sale</vt:lpstr>
      <vt:lpstr>bit.ly/brytebabychicks  </vt:lpstr>
      <vt:lpstr>Agricultural jobs related to Ecology Obj. TSW learn about employment that combines agriculture with caring for our Natural Resources. P. 22 NB </vt:lpstr>
      <vt:lpstr>Garden work day</vt:lpstr>
      <vt:lpstr> Ag Ed Term Quiz</vt:lpstr>
      <vt:lpstr>Page 21 NB</vt:lpstr>
      <vt:lpstr>West Sacramento FFA &amp; Woodland Christian FFA Pancake &amp; Pajama Night</vt:lpstr>
      <vt:lpstr>Learning about FFA Activity Match each of the following FFA words to what they are: P. 15 NB</vt:lpstr>
      <vt:lpstr>6 Types of SAE’s</vt:lpstr>
      <vt:lpstr>SAE Qualification Questionnaire Your SAE must be agriculturally related,  created by you,  invested time of 8 hours minimum, 3hrs/week supervised by your Ag Teacher and be part of your  grade. </vt:lpstr>
      <vt:lpstr>I love my neighbor who…</vt:lpstr>
      <vt:lpstr>Inventory what needs to be fixed in our program with the Bunny Hutch and Chicken Tractors and Garden Beds</vt:lpstr>
      <vt:lpstr>Experimental Design Practice p. 17 NB</vt:lpstr>
      <vt:lpstr>Winnie &amp; the Frogs p. 17 NB</vt:lpstr>
      <vt:lpstr>Scientific Method Sponge Bob</vt:lpstr>
      <vt:lpstr>Scientific Method</vt:lpstr>
      <vt:lpstr>FFA Opening and Closing Ceremony Activity P. 25 NB</vt:lpstr>
      <vt:lpstr>Learning about FFA Officer Positions  Obj. TSW distinguish between different officer positions after reviewing each positions’ responsibilities in the Official Manual or online. P.  24 NB</vt:lpstr>
      <vt:lpstr>FFA Officer Responsibility Activity</vt:lpstr>
      <vt:lpstr>FFA Meeting RCHS Thursday Sept. 14th 3:30 Room 310</vt:lpstr>
      <vt:lpstr>FFA Officer Responsibility Activity</vt:lpstr>
      <vt:lpstr>Allelopathy Lab</vt:lpstr>
      <vt:lpstr>Allelopathy Lab</vt:lpstr>
      <vt:lpstr>Allelopathy Lab</vt:lpstr>
      <vt:lpstr>Allelopathy Lab</vt:lpstr>
      <vt:lpstr>Allelopathy Lab</vt:lpstr>
      <vt:lpstr>Allelopathy Lab</vt:lpstr>
      <vt:lpstr>Allelopathy Lab</vt:lpstr>
      <vt:lpstr>Works Cited</vt:lpstr>
      <vt:lpstr>Quiz Today </vt:lpstr>
      <vt:lpstr>Kahoots Ag Biology, BUT FIRST…</vt:lpstr>
      <vt:lpstr>What’s Growing On? Page 19 NB</vt:lpstr>
      <vt:lpstr>8/30 Trophic Levels &amp; Energy Flow 2.1 - 2.2  Obj. TSW use a virtual Natural Selection animation to learn about Producers, Consumers and their relationship in the energy pyramid. P. 26 NB </vt:lpstr>
      <vt:lpstr>Answers to Warm Up 12/01</vt:lpstr>
      <vt:lpstr>Section 2.2 Summary – pages 46 - 57</vt:lpstr>
      <vt:lpstr>Section 2.2 Summary – pages 46 - 57</vt:lpstr>
      <vt:lpstr>Work at your seats with your shoulder buddy. Problem Solving Lab 2.1 P. 59 NB; 37 BB Draw the Graph </vt:lpstr>
      <vt:lpstr>pHET – Natural Selection Activity Page 51 NB </vt:lpstr>
      <vt:lpstr>Parachuting Cats in Borneo p.  NB</vt:lpstr>
      <vt:lpstr>Answers to 12/2 WU</vt:lpstr>
      <vt:lpstr>8/31  Communities and Biomes 2.1 - 3.1  Obj. TSW examine how organisms interact within an environment that affects an organism’s ability to survive. P.28 NB</vt:lpstr>
      <vt:lpstr>Answers to WU</vt:lpstr>
      <vt:lpstr>Stopping Mass Extinction/ Improving Biodiversity/ Improving Farmland/ Healthy Soil </vt:lpstr>
      <vt:lpstr>Agriculture can be the solution</vt:lpstr>
      <vt:lpstr>Scavenger Hunt Bryte Garden Page 25 NB</vt:lpstr>
      <vt:lpstr>Garden Planning Sheet</vt:lpstr>
      <vt:lpstr>9/1 Human Population 4.2  Obj.:TSW understand effects of growth in the U.S. and other countries and their ecological implications by having a class discussion. P.30 NB</vt:lpstr>
      <vt:lpstr>PowerPoint Presentation</vt:lpstr>
      <vt:lpstr> Section 4.2 Summary – page 100-103</vt:lpstr>
      <vt:lpstr>PowerPoint Presentation</vt:lpstr>
      <vt:lpstr>Age Structure Graph</vt:lpstr>
      <vt:lpstr>#3. Relationship between a growing population and the environment.</vt:lpstr>
      <vt:lpstr>Agricultural Careers</vt:lpstr>
      <vt:lpstr>Grade Check</vt:lpstr>
      <vt:lpstr>Human Population Growth p. 29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dc:title>
  <dc:creator>Jennifer Mc Allister</dc:creator>
  <cp:lastModifiedBy>Jennifer Mc Allister</cp:lastModifiedBy>
  <cp:revision>102</cp:revision>
  <cp:lastPrinted>2017-08-31T14:37:55Z</cp:lastPrinted>
  <dcterms:created xsi:type="dcterms:W3CDTF">2016-08-27T20:36:44Z</dcterms:created>
  <dcterms:modified xsi:type="dcterms:W3CDTF">2017-09-01T20:24:21Z</dcterms:modified>
</cp:coreProperties>
</file>