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notesSlides/notesSlide4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5"/>
  </p:notesMasterIdLst>
  <p:sldIdLst>
    <p:sldId id="536" r:id="rId2"/>
    <p:sldId id="256" r:id="rId3"/>
    <p:sldId id="532"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528" r:id="rId27"/>
    <p:sldId id="531" r:id="rId28"/>
    <p:sldId id="529" r:id="rId29"/>
    <p:sldId id="488"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34"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530" r:id="rId67"/>
    <p:sldId id="524" r:id="rId68"/>
    <p:sldId id="525" r:id="rId69"/>
    <p:sldId id="257" r:id="rId70"/>
    <p:sldId id="258" r:id="rId71"/>
    <p:sldId id="259" r:id="rId72"/>
    <p:sldId id="260" r:id="rId73"/>
    <p:sldId id="261" r:id="rId74"/>
    <p:sldId id="552" r:id="rId75"/>
    <p:sldId id="262" r:id="rId76"/>
    <p:sldId id="263" r:id="rId77"/>
    <p:sldId id="264" r:id="rId78"/>
    <p:sldId id="265" r:id="rId79"/>
    <p:sldId id="266" r:id="rId80"/>
    <p:sldId id="267" r:id="rId81"/>
    <p:sldId id="268" r:id="rId82"/>
    <p:sldId id="269" r:id="rId83"/>
    <p:sldId id="271" r:id="rId84"/>
    <p:sldId id="278" r:id="rId85"/>
    <p:sldId id="279" r:id="rId86"/>
    <p:sldId id="554" r:id="rId87"/>
    <p:sldId id="555" r:id="rId88"/>
    <p:sldId id="553" r:id="rId89"/>
    <p:sldId id="281" r:id="rId90"/>
    <p:sldId id="538" r:id="rId91"/>
    <p:sldId id="539" r:id="rId92"/>
    <p:sldId id="540" r:id="rId93"/>
    <p:sldId id="556" r:id="rId94"/>
    <p:sldId id="541" r:id="rId95"/>
    <p:sldId id="542" r:id="rId96"/>
    <p:sldId id="543" r:id="rId97"/>
    <p:sldId id="544" r:id="rId98"/>
    <p:sldId id="545" r:id="rId99"/>
    <p:sldId id="546" r:id="rId100"/>
    <p:sldId id="547" r:id="rId101"/>
    <p:sldId id="548" r:id="rId102"/>
    <p:sldId id="298" r:id="rId103"/>
    <p:sldId id="270" r:id="rId104"/>
    <p:sldId id="346" r:id="rId105"/>
    <p:sldId id="386" r:id="rId106"/>
    <p:sldId id="443" r:id="rId107"/>
    <p:sldId id="344" r:id="rId108"/>
    <p:sldId id="342" r:id="rId109"/>
    <p:sldId id="352" r:id="rId110"/>
    <p:sldId id="551" r:id="rId111"/>
    <p:sldId id="314" r:id="rId112"/>
    <p:sldId id="349" r:id="rId113"/>
    <p:sldId id="272" r:id="rId114"/>
    <p:sldId id="273" r:id="rId115"/>
    <p:sldId id="274" r:id="rId116"/>
    <p:sldId id="275" r:id="rId117"/>
    <p:sldId id="276" r:id="rId118"/>
    <p:sldId id="277" r:id="rId119"/>
    <p:sldId id="526" r:id="rId120"/>
    <p:sldId id="292" r:id="rId121"/>
    <p:sldId id="293" r:id="rId122"/>
    <p:sldId id="294" r:id="rId123"/>
    <p:sldId id="295" r:id="rId124"/>
    <p:sldId id="296" r:id="rId125"/>
    <p:sldId id="297" r:id="rId126"/>
    <p:sldId id="557" r:id="rId127"/>
    <p:sldId id="558" r:id="rId128"/>
    <p:sldId id="559" r:id="rId129"/>
    <p:sldId id="560" r:id="rId130"/>
    <p:sldId id="561" r:id="rId131"/>
    <p:sldId id="562" r:id="rId132"/>
    <p:sldId id="563" r:id="rId133"/>
    <p:sldId id="343" r:id="rId134"/>
    <p:sldId id="565" r:id="rId135"/>
    <p:sldId id="564" r:id="rId136"/>
    <p:sldId id="333" r:id="rId137"/>
    <p:sldId id="571" r:id="rId138"/>
    <p:sldId id="567" r:id="rId139"/>
    <p:sldId id="566" r:id="rId140"/>
    <p:sldId id="331" r:id="rId141"/>
    <p:sldId id="572" r:id="rId142"/>
    <p:sldId id="573" r:id="rId143"/>
    <p:sldId id="574" r:id="rId144"/>
    <p:sldId id="575" r:id="rId145"/>
    <p:sldId id="576" r:id="rId146"/>
    <p:sldId id="299" r:id="rId147"/>
    <p:sldId id="300" r:id="rId148"/>
    <p:sldId id="301" r:id="rId149"/>
    <p:sldId id="302" r:id="rId150"/>
    <p:sldId id="303" r:id="rId151"/>
    <p:sldId id="304" r:id="rId152"/>
    <p:sldId id="305" r:id="rId153"/>
    <p:sldId id="306" r:id="rId154"/>
    <p:sldId id="307" r:id="rId155"/>
    <p:sldId id="308" r:id="rId156"/>
    <p:sldId id="309" r:id="rId157"/>
    <p:sldId id="310" r:id="rId158"/>
    <p:sldId id="311" r:id="rId159"/>
    <p:sldId id="312" r:id="rId160"/>
    <p:sldId id="313" r:id="rId161"/>
    <p:sldId id="549" r:id="rId162"/>
    <p:sldId id="315" r:id="rId163"/>
    <p:sldId id="316" r:id="rId164"/>
    <p:sldId id="317" r:id="rId165"/>
    <p:sldId id="318" r:id="rId166"/>
    <p:sldId id="319" r:id="rId167"/>
    <p:sldId id="320" r:id="rId168"/>
    <p:sldId id="321" r:id="rId169"/>
    <p:sldId id="322" r:id="rId170"/>
    <p:sldId id="323" r:id="rId171"/>
    <p:sldId id="324" r:id="rId172"/>
    <p:sldId id="325" r:id="rId173"/>
    <p:sldId id="326" r:id="rId174"/>
    <p:sldId id="327" r:id="rId175"/>
    <p:sldId id="328" r:id="rId176"/>
    <p:sldId id="329" r:id="rId177"/>
    <p:sldId id="330" r:id="rId178"/>
    <p:sldId id="332" r:id="rId179"/>
    <p:sldId id="334" r:id="rId180"/>
    <p:sldId id="335" r:id="rId181"/>
    <p:sldId id="336" r:id="rId182"/>
    <p:sldId id="337" r:id="rId183"/>
    <p:sldId id="338" r:id="rId184"/>
    <p:sldId id="339" r:id="rId185"/>
    <p:sldId id="340" r:id="rId186"/>
    <p:sldId id="341" r:id="rId187"/>
    <p:sldId id="345" r:id="rId188"/>
    <p:sldId id="347" r:id="rId189"/>
    <p:sldId id="348" r:id="rId190"/>
    <p:sldId id="350" r:id="rId191"/>
    <p:sldId id="351" r:id="rId192"/>
    <p:sldId id="353" r:id="rId193"/>
    <p:sldId id="354" r:id="rId194"/>
    <p:sldId id="355" r:id="rId195"/>
    <p:sldId id="356" r:id="rId196"/>
    <p:sldId id="357" r:id="rId197"/>
    <p:sldId id="358" r:id="rId198"/>
    <p:sldId id="359" r:id="rId199"/>
    <p:sldId id="360" r:id="rId200"/>
    <p:sldId id="361" r:id="rId201"/>
    <p:sldId id="362" r:id="rId202"/>
    <p:sldId id="363" r:id="rId203"/>
    <p:sldId id="364" r:id="rId204"/>
    <p:sldId id="365" r:id="rId205"/>
    <p:sldId id="366" r:id="rId206"/>
    <p:sldId id="367" r:id="rId207"/>
    <p:sldId id="368" r:id="rId208"/>
    <p:sldId id="369" r:id="rId209"/>
    <p:sldId id="370" r:id="rId210"/>
    <p:sldId id="372" r:id="rId211"/>
    <p:sldId id="373" r:id="rId212"/>
    <p:sldId id="374" r:id="rId213"/>
    <p:sldId id="375" r:id="rId214"/>
    <p:sldId id="376" r:id="rId215"/>
    <p:sldId id="377" r:id="rId216"/>
    <p:sldId id="378" r:id="rId217"/>
    <p:sldId id="379" r:id="rId218"/>
    <p:sldId id="380" r:id="rId219"/>
    <p:sldId id="381" r:id="rId220"/>
    <p:sldId id="382" r:id="rId221"/>
    <p:sldId id="383" r:id="rId222"/>
    <p:sldId id="384" r:id="rId223"/>
    <p:sldId id="385" r:id="rId224"/>
    <p:sldId id="387" r:id="rId225"/>
    <p:sldId id="388" r:id="rId226"/>
    <p:sldId id="389" r:id="rId227"/>
    <p:sldId id="390" r:id="rId228"/>
    <p:sldId id="391" r:id="rId229"/>
    <p:sldId id="392" r:id="rId230"/>
    <p:sldId id="393" r:id="rId231"/>
    <p:sldId id="394" r:id="rId232"/>
    <p:sldId id="395" r:id="rId233"/>
    <p:sldId id="396" r:id="rId234"/>
    <p:sldId id="397" r:id="rId235"/>
    <p:sldId id="398" r:id="rId236"/>
    <p:sldId id="399" r:id="rId237"/>
    <p:sldId id="400" r:id="rId238"/>
    <p:sldId id="401" r:id="rId239"/>
    <p:sldId id="402" r:id="rId240"/>
    <p:sldId id="403" r:id="rId241"/>
    <p:sldId id="404" r:id="rId242"/>
    <p:sldId id="405" r:id="rId243"/>
    <p:sldId id="406" r:id="rId244"/>
    <p:sldId id="407" r:id="rId245"/>
    <p:sldId id="408" r:id="rId246"/>
    <p:sldId id="409" r:id="rId247"/>
    <p:sldId id="410" r:id="rId248"/>
    <p:sldId id="411" r:id="rId249"/>
    <p:sldId id="412" r:id="rId250"/>
    <p:sldId id="413" r:id="rId251"/>
    <p:sldId id="414" r:id="rId252"/>
    <p:sldId id="415" r:id="rId253"/>
    <p:sldId id="416" r:id="rId254"/>
    <p:sldId id="417" r:id="rId255"/>
    <p:sldId id="418" r:id="rId256"/>
    <p:sldId id="419" r:id="rId257"/>
    <p:sldId id="420" r:id="rId258"/>
    <p:sldId id="421" r:id="rId259"/>
    <p:sldId id="422" r:id="rId260"/>
    <p:sldId id="423" r:id="rId261"/>
    <p:sldId id="424" r:id="rId262"/>
    <p:sldId id="425" r:id="rId263"/>
    <p:sldId id="426" r:id="rId264"/>
    <p:sldId id="427" r:id="rId265"/>
    <p:sldId id="428" r:id="rId266"/>
    <p:sldId id="429" r:id="rId267"/>
    <p:sldId id="430" r:id="rId268"/>
    <p:sldId id="431" r:id="rId269"/>
    <p:sldId id="432" r:id="rId270"/>
    <p:sldId id="433" r:id="rId271"/>
    <p:sldId id="434" r:id="rId272"/>
    <p:sldId id="435" r:id="rId273"/>
    <p:sldId id="436" r:id="rId274"/>
    <p:sldId id="437" r:id="rId275"/>
    <p:sldId id="438" r:id="rId276"/>
    <p:sldId id="439" r:id="rId277"/>
    <p:sldId id="440" r:id="rId278"/>
    <p:sldId id="441" r:id="rId279"/>
    <p:sldId id="442" r:id="rId280"/>
    <p:sldId id="444" r:id="rId281"/>
    <p:sldId id="445" r:id="rId282"/>
    <p:sldId id="446" r:id="rId283"/>
    <p:sldId id="447" r:id="rId284"/>
    <p:sldId id="448" r:id="rId285"/>
    <p:sldId id="449" r:id="rId286"/>
    <p:sldId id="450" r:id="rId287"/>
    <p:sldId id="451" r:id="rId288"/>
    <p:sldId id="452" r:id="rId289"/>
    <p:sldId id="453" r:id="rId290"/>
    <p:sldId id="454" r:id="rId291"/>
    <p:sldId id="455" r:id="rId292"/>
    <p:sldId id="456" r:id="rId293"/>
    <p:sldId id="457" r:id="rId294"/>
    <p:sldId id="458" r:id="rId295"/>
    <p:sldId id="459" r:id="rId296"/>
    <p:sldId id="460" r:id="rId297"/>
    <p:sldId id="461" r:id="rId298"/>
    <p:sldId id="462" r:id="rId299"/>
    <p:sldId id="463" r:id="rId300"/>
    <p:sldId id="568" r:id="rId301"/>
    <p:sldId id="569" r:id="rId302"/>
    <p:sldId id="570" r:id="rId303"/>
    <p:sldId id="533" r:id="rId30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221398968"/>
        <c:axId val="220512408"/>
      </c:barChart>
      <c:catAx>
        <c:axId val="22139896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0512408"/>
        <c:crosses val="autoZero"/>
        <c:auto val="1"/>
        <c:lblAlgn val="ctr"/>
        <c:lblOffset val="100"/>
        <c:noMultiLvlLbl val="0"/>
      </c:catAx>
      <c:valAx>
        <c:axId val="220512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1398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86933120"/>
        <c:axId val="187262568"/>
      </c:lineChart>
      <c:catAx>
        <c:axId val="1869331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7262568"/>
        <c:crosses val="autoZero"/>
        <c:auto val="1"/>
        <c:lblAlgn val="ctr"/>
        <c:lblOffset val="100"/>
        <c:noMultiLvlLbl val="0"/>
      </c:catAx>
      <c:valAx>
        <c:axId val="18726256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869331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86807864"/>
        <c:axId val="114437480"/>
      </c:lineChart>
      <c:catAx>
        <c:axId val="186807864"/>
        <c:scaling>
          <c:orientation val="minMax"/>
        </c:scaling>
        <c:delete val="0"/>
        <c:axPos val="b"/>
        <c:majorTickMark val="out"/>
        <c:minorTickMark val="none"/>
        <c:tickLblPos val="nextTo"/>
        <c:crossAx val="114437480"/>
        <c:crosses val="autoZero"/>
        <c:auto val="1"/>
        <c:lblAlgn val="ctr"/>
        <c:lblOffset val="100"/>
        <c:noMultiLvlLbl val="0"/>
      </c:catAx>
      <c:valAx>
        <c:axId val="114437480"/>
        <c:scaling>
          <c:orientation val="minMax"/>
        </c:scaling>
        <c:delete val="0"/>
        <c:axPos val="l"/>
        <c:majorGridlines/>
        <c:numFmt formatCode="General" sourceLinked="1"/>
        <c:majorTickMark val="out"/>
        <c:minorTickMark val="none"/>
        <c:tickLblPos val="nextTo"/>
        <c:crossAx val="186807864"/>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85577600"/>
        <c:axId val="226736792"/>
      </c:barChart>
      <c:catAx>
        <c:axId val="18557760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6736792"/>
        <c:crosses val="autoZero"/>
        <c:auto val="1"/>
        <c:lblAlgn val="ctr"/>
        <c:lblOffset val="100"/>
        <c:noMultiLvlLbl val="0"/>
      </c:catAx>
      <c:valAx>
        <c:axId val="226736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557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14437864"/>
        <c:axId val="188248920"/>
      </c:lineChart>
      <c:catAx>
        <c:axId val="114437864"/>
        <c:scaling>
          <c:orientation val="minMax"/>
        </c:scaling>
        <c:delete val="0"/>
        <c:axPos val="b"/>
        <c:majorTickMark val="out"/>
        <c:minorTickMark val="none"/>
        <c:tickLblPos val="nextTo"/>
        <c:crossAx val="188248920"/>
        <c:crosses val="autoZero"/>
        <c:auto val="1"/>
        <c:lblAlgn val="ctr"/>
        <c:lblOffset val="100"/>
        <c:noMultiLvlLbl val="0"/>
      </c:catAx>
      <c:valAx>
        <c:axId val="188248920"/>
        <c:scaling>
          <c:orientation val="minMax"/>
        </c:scaling>
        <c:delete val="0"/>
        <c:axPos val="l"/>
        <c:majorGridlines/>
        <c:numFmt formatCode="General" sourceLinked="1"/>
        <c:majorTickMark val="out"/>
        <c:minorTickMark val="none"/>
        <c:tickLblPos val="nextTo"/>
        <c:crossAx val="114437864"/>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87086368"/>
        <c:axId val="187197504"/>
      </c:barChart>
      <c:catAx>
        <c:axId val="187086368"/>
        <c:scaling>
          <c:orientation val="minMax"/>
        </c:scaling>
        <c:delete val="0"/>
        <c:axPos val="b"/>
        <c:title>
          <c:overlay val="0"/>
        </c:title>
        <c:numFmt formatCode="General" sourceLinked="0"/>
        <c:majorTickMark val="out"/>
        <c:minorTickMark val="none"/>
        <c:tickLblPos val="nextTo"/>
        <c:crossAx val="187197504"/>
        <c:crosses val="autoZero"/>
        <c:auto val="1"/>
        <c:lblAlgn val="ctr"/>
        <c:lblOffset val="100"/>
        <c:noMultiLvlLbl val="0"/>
      </c:catAx>
      <c:valAx>
        <c:axId val="187197504"/>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87086368"/>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85574464"/>
        <c:axId val="185574856"/>
      </c:barChart>
      <c:catAx>
        <c:axId val="185574464"/>
        <c:scaling>
          <c:orientation val="minMax"/>
        </c:scaling>
        <c:delete val="0"/>
        <c:axPos val="b"/>
        <c:numFmt formatCode="General" sourceLinked="0"/>
        <c:majorTickMark val="out"/>
        <c:minorTickMark val="none"/>
        <c:tickLblPos val="nextTo"/>
        <c:crossAx val="185574856"/>
        <c:crosses val="autoZero"/>
        <c:auto val="1"/>
        <c:lblAlgn val="ctr"/>
        <c:lblOffset val="100"/>
        <c:noMultiLvlLbl val="0"/>
      </c:catAx>
      <c:valAx>
        <c:axId val="185574856"/>
        <c:scaling>
          <c:orientation val="minMax"/>
        </c:scaling>
        <c:delete val="0"/>
        <c:axPos val="l"/>
        <c:majorGridlines/>
        <c:numFmt formatCode="General" sourceLinked="1"/>
        <c:majorTickMark val="out"/>
        <c:minorTickMark val="none"/>
        <c:tickLblPos val="nextTo"/>
        <c:crossAx val="185574464"/>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26738752"/>
        <c:axId val="226739144"/>
      </c:barChart>
      <c:catAx>
        <c:axId val="2267387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739144"/>
        <c:crosses val="autoZero"/>
        <c:auto val="1"/>
        <c:lblAlgn val="ctr"/>
        <c:lblOffset val="100"/>
        <c:noMultiLvlLbl val="0"/>
      </c:catAx>
      <c:valAx>
        <c:axId val="226739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738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4/28/2017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7</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17</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18</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19</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20</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21</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33</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35</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36</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37</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8</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38</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41</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42</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43</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44</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45</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46</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9</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56</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59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60</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63</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64</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65</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68</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69</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10</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136</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193</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197</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198</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200</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201</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203</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204</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11</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13</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14</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15</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16</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4/28/2017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4/28/2017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4/28/2017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03.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wav"/><Relationship Id="rId4" Type="http://schemas.openxmlformats.org/officeDocument/2006/relationships/image" Target="../media/image72.jpeg"/></Relationships>
</file>

<file path=ppt/slides/_rels/slide116.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27.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32.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png"/></Relationships>
</file>

<file path=ppt/slides/_rels/slide1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image" Target="../media/image148.png"/><Relationship Id="rId4" Type="http://schemas.openxmlformats.org/officeDocument/2006/relationships/image" Target="../media/image14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xml"/><Relationship Id="rId4" Type="http://schemas.openxmlformats.org/officeDocument/2006/relationships/image" Target="../media/image164.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3.jpeg"/><Relationship Id="rId2" Type="http://schemas.openxmlformats.org/officeDocument/2006/relationships/image" Target="../media/image165.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73.png"/><Relationship Id="rId4" Type="http://schemas.openxmlformats.org/officeDocument/2006/relationships/audio" Target="../media/audio4.wav"/></Relationships>
</file>

<file path=ppt/slides/_rels/slide19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3.jpeg"/><Relationship Id="rId2" Type="http://schemas.openxmlformats.org/officeDocument/2006/relationships/image" Target="../media/image169.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73.png"/><Relationship Id="rId4" Type="http://schemas.openxmlformats.org/officeDocument/2006/relationships/audio" Target="../media/audio6.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3.jpeg"/><Relationship Id="rId2" Type="http://schemas.openxmlformats.org/officeDocument/2006/relationships/image" Target="../media/image172.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73.png"/><Relationship Id="rId4" Type="http://schemas.openxmlformats.org/officeDocument/2006/relationships/audio" Target="../media/audio8.wav"/></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74.gif"/></Relationships>
</file>

<file path=ppt/slides/_rels/slide20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3.png"/><Relationship Id="rId3" Type="http://schemas.openxmlformats.org/officeDocument/2006/relationships/slide" Target="slide154.xml"/><Relationship Id="rId7" Type="http://schemas.openxmlformats.org/officeDocument/2006/relationships/image" Target="../media/image178.png"/><Relationship Id="rId12" Type="http://schemas.openxmlformats.org/officeDocument/2006/relationships/audio" Target="../media/audio10.wav"/><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slide" Target="slide278.xml"/><Relationship Id="rId11" Type="http://schemas.openxmlformats.org/officeDocument/2006/relationships/image" Target="../media/image166.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 Id="rId14" Type="http://schemas.openxmlformats.org/officeDocument/2006/relationships/image" Target="../media/image163.jpeg"/></Relationships>
</file>

<file path=ppt/slides/_rels/slide2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79.png"/><Relationship Id="rId1" Type="http://schemas.openxmlformats.org/officeDocument/2006/relationships/slideLayout" Target="../slideLayouts/slideLayout6.xml"/><Relationship Id="rId4" Type="http://schemas.openxmlformats.org/officeDocument/2006/relationships/image" Target="../media/image174.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jpeg"/></Relationships>
</file>

<file path=ppt/slides/_rels/slide22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163.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22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63.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99.jpeg"/><Relationship Id="rId5" Type="http://schemas.openxmlformats.org/officeDocument/2006/relationships/image" Target="../media/image177.png"/><Relationship Id="rId10" Type="http://schemas.openxmlformats.org/officeDocument/2006/relationships/image" Target="../media/image194.png"/><Relationship Id="rId4" Type="http://schemas.openxmlformats.org/officeDocument/2006/relationships/image" Target="../media/image176.png"/><Relationship Id="rId9" Type="http://schemas.openxmlformats.org/officeDocument/2006/relationships/image" Target="../media/image79.png"/></Relationships>
</file>

<file path=ppt/slides/_rels/slide23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23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98.jpeg"/></Relationships>
</file>

<file path=ppt/slides/_rels/slide2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 Id="rId4" Type="http://schemas.openxmlformats.org/officeDocument/2006/relationships/image" Target="../media/image199.gi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99.jpeg"/><Relationship Id="rId5" Type="http://schemas.openxmlformats.org/officeDocument/2006/relationships/image" Target="../media/image177.png"/><Relationship Id="rId10" Type="http://schemas.openxmlformats.org/officeDocument/2006/relationships/image" Target="../media/image194.png"/><Relationship Id="rId4" Type="http://schemas.openxmlformats.org/officeDocument/2006/relationships/image" Target="../media/image176.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203.jpeg"/></Relationships>
</file>

<file path=ppt/slides/_rels/slide2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205.jpeg"/><Relationship Id="rId4" Type="http://schemas.openxmlformats.org/officeDocument/2006/relationships/image" Target="../media/image204.jpeg"/></Relationships>
</file>

<file path=ppt/slides/_rels/slide2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1.wav"/><Relationship Id="rId4" Type="http://schemas.openxmlformats.org/officeDocument/2006/relationships/image" Target="../media/image211.jpeg"/></Relationships>
</file>

<file path=ppt/slides/_rels/slide25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08.jpeg"/></Relationships>
</file>

<file path=ppt/slides/_rels/slide254.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5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12" Type="http://schemas.openxmlformats.org/officeDocument/2006/relationships/image" Target="../media/image215.jpe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128.jpeg"/><Relationship Id="rId1" Type="http://schemas.openxmlformats.org/officeDocument/2006/relationships/slideLayout" Target="../slideLayouts/slideLayout4.xml"/><Relationship Id="rId5" Type="http://schemas.openxmlformats.org/officeDocument/2006/relationships/image" Target="../media/image218.jpeg"/><Relationship Id="rId4" Type="http://schemas.openxmlformats.org/officeDocument/2006/relationships/image" Target="../media/image21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8" Type="http://schemas.openxmlformats.org/officeDocument/2006/relationships/slide" Target="slide280.xml"/><Relationship Id="rId13" Type="http://schemas.openxmlformats.org/officeDocument/2006/relationships/image" Target="../media/image220.jpeg"/><Relationship Id="rId3" Type="http://schemas.openxmlformats.org/officeDocument/2006/relationships/image" Target="../media/image177.png"/><Relationship Id="rId7" Type="http://schemas.openxmlformats.org/officeDocument/2006/relationships/image" Target="../media/image79.png"/><Relationship Id="rId12" Type="http://schemas.openxmlformats.org/officeDocument/2006/relationships/hyperlink" Target="http://www.youtube.com/watch?v=46L_2RI1k3k" TargetMode="External"/><Relationship Id="rId2" Type="http://schemas.openxmlformats.org/officeDocument/2006/relationships/image" Target="../media/image175.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9.jpeg"/><Relationship Id="rId5" Type="http://schemas.openxmlformats.org/officeDocument/2006/relationships/image" Target="../media/image176.png"/><Relationship Id="rId10" Type="http://schemas.openxmlformats.org/officeDocument/2006/relationships/image" Target="../media/image219.jpeg"/><Relationship Id="rId4" Type="http://schemas.openxmlformats.org/officeDocument/2006/relationships/slide" Target="slide2.xml"/><Relationship Id="rId9" Type="http://schemas.openxmlformats.org/officeDocument/2006/relationships/image" Target="../media/image178.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12" Type="http://schemas.openxmlformats.org/officeDocument/2006/relationships/image" Target="../media/image221.jpe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25.wmf"/><Relationship Id="rId4" Type="http://schemas.openxmlformats.org/officeDocument/2006/relationships/oleObject" Target="../embeddings/oleObject1.bin"/></Relationships>
</file>

<file path=ppt/slides/_rels/slide2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29.jpeg"/></Relationships>
</file>

<file path=ppt/slides/_rels/slide269.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29.jpeg"/></Relationships>
</file>

<file path=ppt/slides/_rels/slide271.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hyperlink" Target="Genetic%20drift.wmv" TargetMode="External"/><Relationship Id="rId2" Type="http://schemas.openxmlformats.org/officeDocument/2006/relationships/image" Target="../media/image231.jpeg"/><Relationship Id="rId1" Type="http://schemas.openxmlformats.org/officeDocument/2006/relationships/slideLayout" Target="../slideLayouts/slideLayout6.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7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27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27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 Id="rId5" Type="http://schemas.openxmlformats.org/officeDocument/2006/relationships/image" Target="../media/image249.jpeg"/><Relationship Id="rId4" Type="http://schemas.openxmlformats.org/officeDocument/2006/relationships/image" Target="../media/image248.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50.jpe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251.gif"/></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55.jpeg"/><Relationship Id="rId4" Type="http://schemas.openxmlformats.org/officeDocument/2006/relationships/hyperlink" Target="http://www.uen.org/Lessonplan/preview.cgi?LPid=16319" TargetMode="Externa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261.gif"/><Relationship Id="rId2" Type="http://schemas.openxmlformats.org/officeDocument/2006/relationships/image" Target="../media/image260.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49.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gif"/><Relationship Id="rId7" Type="http://schemas.openxmlformats.org/officeDocument/2006/relationships/image" Target="../media/image68.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 Id="rId9" Type="http://schemas.openxmlformats.org/officeDocument/2006/relationships/hyperlink" Target="http://www.hhmi.org/biointeractive/origin-species-beak-fin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2.jpeg"/><Relationship Id="rId4" Type="http://schemas.openxmlformats.org/officeDocument/2006/relationships/hyperlink" Target="http://evolution.berkeley.edu/evolibrary/article/similarity_hs_0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2.jpeg"/></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2.wav"/><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79.png"/><Relationship Id="rId7" Type="http://schemas.openxmlformats.org/officeDocument/2006/relationships/image" Target="../media/image80.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hyperlink" Target="http://www.youtube.com/watch?v=lIEoO5KdPvg" TargetMode="Externa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3.wav"/><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evolution video dogs – </a:t>
            </a:r>
            <a:r>
              <a:rPr lang="en-US" dirty="0" err="1" smtClean="0"/>
              <a:t>pbs</a:t>
            </a:r>
            <a:r>
              <a:rPr lang="en-US" dirty="0" smtClean="0"/>
              <a:t>?</a:t>
            </a:r>
            <a:endParaRPr lang="en-US" dirty="0"/>
          </a:p>
        </p:txBody>
      </p:sp>
      <p:sp>
        <p:nvSpPr>
          <p:cNvPr id="3" name="Content Placeholder 2"/>
          <p:cNvSpPr>
            <a:spLocks noGrp="1"/>
          </p:cNvSpPr>
          <p:nvPr>
            <p:ph idx="1"/>
          </p:nvPr>
        </p:nvSpPr>
        <p:spPr/>
        <p:txBody>
          <a:bodyPr/>
          <a:lstStyle/>
          <a:p>
            <a:r>
              <a:rPr lang="en-US" dirty="0" smtClean="0"/>
              <a:t>Elephants helping baby elephant.</a:t>
            </a:r>
          </a:p>
          <a:p>
            <a:r>
              <a:rPr lang="en-US" dirty="0" err="1" smtClean="0"/>
              <a:t>Wildabeast</a:t>
            </a:r>
            <a:r>
              <a:rPr lang="en-US" dirty="0" smtClean="0"/>
              <a:t> </a:t>
            </a:r>
            <a:r>
              <a:rPr lang="en-US" smtClean="0"/>
              <a:t>and lions</a:t>
            </a:r>
            <a:endParaRPr lang="en-US"/>
          </a:p>
        </p:txBody>
      </p:sp>
    </p:spTree>
    <p:extLst>
      <p:ext uri="{BB962C8B-B14F-4D97-AF65-F5344CB8AC3E}">
        <p14:creationId xmlns:p14="http://schemas.microsoft.com/office/powerpoint/2010/main" val="4189538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2. Peppered moths </a:t>
            </a:r>
          </a:p>
          <a:p>
            <a:pPr>
              <a:spcBef>
                <a:spcPct val="0"/>
              </a:spcBef>
              <a:buFontTx/>
              <a:buNone/>
            </a:pPr>
            <a:r>
              <a:rPr lang="en-US" altLang="en-US" sz="2400" dirty="0"/>
              <a:t>were almost all</a:t>
            </a:r>
          </a:p>
          <a:p>
            <a:pPr>
              <a:spcBef>
                <a:spcPct val="0"/>
              </a:spcBef>
              <a:buFontTx/>
              <a:buNone/>
            </a:pPr>
            <a:r>
              <a:rPr lang="en-US" altLang="en-US" sz="2400" dirty="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1839712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EEI – Differential Survival of Organisms p.33</a:t>
            </a:r>
            <a:endParaRPr lang="en-US" dirty="0"/>
          </a:p>
        </p:txBody>
      </p:sp>
      <p:sp>
        <p:nvSpPr>
          <p:cNvPr id="3" name="Content Placeholder 2"/>
          <p:cNvSpPr>
            <a:spLocks noGrp="1"/>
          </p:cNvSpPr>
          <p:nvPr>
            <p:ph idx="1"/>
          </p:nvPr>
        </p:nvSpPr>
        <p:spPr/>
        <p:txBody>
          <a:bodyPr/>
          <a:lstStyle/>
          <a:p>
            <a:r>
              <a:rPr lang="en-US" dirty="0" smtClean="0"/>
              <a:t>In your group, read the card.  How does the description show how the organism is adapted to its environment?</a:t>
            </a:r>
            <a:endParaRPr lang="en-US" dirty="0"/>
          </a:p>
        </p:txBody>
      </p:sp>
    </p:spTree>
    <p:extLst>
      <p:ext uri="{BB962C8B-B14F-4D97-AF65-F5344CB8AC3E}">
        <p14:creationId xmlns:p14="http://schemas.microsoft.com/office/powerpoint/2010/main" val="13886889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77962"/>
          </a:xfrm>
        </p:spPr>
        <p:txBody>
          <a:bodyPr>
            <a:noAutofit/>
          </a:bodyPr>
          <a:lstStyle/>
          <a:p>
            <a:r>
              <a:rPr lang="en-US" sz="2400" dirty="0" smtClean="0"/>
              <a:t>4/20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P.42NB</a:t>
            </a:r>
            <a:endParaRPr lang="en-US" sz="2400" dirty="0"/>
          </a:p>
        </p:txBody>
      </p:sp>
      <p:sp>
        <p:nvSpPr>
          <p:cNvPr id="3" name="Content Placeholder 2"/>
          <p:cNvSpPr>
            <a:spLocks noGrp="1"/>
          </p:cNvSpPr>
          <p:nvPr>
            <p:ph idx="1"/>
          </p:nvPr>
        </p:nvSpPr>
        <p:spPr>
          <a:xfrm>
            <a:off x="7129670" y="1477962"/>
            <a:ext cx="506233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3282943" y="1477962"/>
            <a:ext cx="3846727" cy="5380038"/>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053" t="11831" r="34053" b="46479"/>
          <a:stretch/>
        </p:blipFill>
        <p:spPr>
          <a:xfrm>
            <a:off x="-1512240" y="1477961"/>
            <a:ext cx="4795183" cy="3553989"/>
          </a:xfrm>
          <a:prstGeom prst="rect">
            <a:avLst/>
          </a:prstGeom>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normAutofit fontScale="90000"/>
          </a:bodyPr>
          <a:lstStyle/>
          <a:p>
            <a:r>
              <a:rPr lang="en-US" dirty="0" smtClean="0"/>
              <a:t>Variations can be advantageous p. 45 NB</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15888"/>
            <a:ext cx="12192000" cy="2093913"/>
          </a:xfrm>
        </p:spPr>
        <p:txBody>
          <a:bodyPr>
            <a:normAutofit/>
          </a:bodyPr>
          <a:lstStyle/>
          <a:p>
            <a:r>
              <a:rPr lang="en-US" b="1"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a:t>
            </a:r>
            <a:r>
              <a:rPr lang="en-US" sz="2700" b="1" dirty="0"/>
              <a:t>.  Analogous Structures are found in Convergent Evolution.</a:t>
            </a:r>
          </a:p>
        </p:txBody>
      </p:sp>
      <p:sp>
        <p:nvSpPr>
          <p:cNvPr id="6" name="Content Placeholder 5"/>
          <p:cNvSpPr>
            <a:spLocks noGrp="1"/>
          </p:cNvSpPr>
          <p:nvPr>
            <p:ph sz="half" idx="1"/>
          </p:nvPr>
        </p:nvSpPr>
        <p:spPr>
          <a:xfrm>
            <a:off x="914400" y="1978025"/>
            <a:ext cx="5181600" cy="688975"/>
          </a:xfrm>
        </p:spPr>
        <p:txBody>
          <a:bodyPr>
            <a:noAutofit/>
          </a:bodyPr>
          <a:lstStyle/>
          <a:p>
            <a:pPr>
              <a:buNone/>
            </a:pPr>
            <a:r>
              <a:rPr lang="en-US" sz="2400" b="1" dirty="0" smtClean="0"/>
              <a:t>Organ Pipe Cactus</a:t>
            </a:r>
            <a:endParaRPr lang="en-US" sz="2400" b="1" dirty="0"/>
          </a:p>
        </p:txBody>
      </p:sp>
      <p:sp>
        <p:nvSpPr>
          <p:cNvPr id="7" name="Content Placeholder 6"/>
          <p:cNvSpPr>
            <a:spLocks noGrp="1"/>
          </p:cNvSpPr>
          <p:nvPr>
            <p:ph sz="half" idx="2"/>
          </p:nvPr>
        </p:nvSpPr>
        <p:spPr>
          <a:xfrm>
            <a:off x="6172200" y="1825625"/>
            <a:ext cx="5181600" cy="841375"/>
          </a:xfrm>
        </p:spPr>
        <p:txBody>
          <a:bodyPr>
            <a:normAutofit fontScale="92500" lnSpcReduction="20000"/>
          </a:bodyPr>
          <a:lstStyle/>
          <a:p>
            <a:pPr>
              <a:buNone/>
            </a:pPr>
            <a:endParaRPr lang="en-US" b="1" dirty="0" smtClean="0"/>
          </a:p>
          <a:p>
            <a:pPr>
              <a:buNone/>
            </a:pPr>
            <a:r>
              <a:rPr lang="en-US" b="1" dirty="0" smtClean="0"/>
              <a:t>Euphorbia</a:t>
            </a:r>
            <a:endParaRPr lang="en-US" b="1"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11010900" cy="1690688"/>
          </a:xfrm>
        </p:spPr>
        <p:txBody>
          <a:bodyPr>
            <a:normAutofit fontScale="90000"/>
          </a:bodyPr>
          <a:lstStyle/>
          <a:p>
            <a:r>
              <a:rPr lang="en-US" dirty="0" smtClean="0"/>
              <a:t>Convergent Evolution</a:t>
            </a:r>
            <a:br>
              <a:rPr lang="en-US" dirty="0" smtClean="0"/>
            </a:br>
            <a:r>
              <a:rPr lang="en-US" dirty="0" smtClean="0"/>
              <a:t>Similar structures, similar functions due to similar environmental influences.</a:t>
            </a:r>
            <a:endParaRPr lang="en-US" dirty="0"/>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1323439"/>
          </a:xfrm>
          <a:prstGeom prst="rect">
            <a:avLst/>
          </a:prstGeom>
          <a:noFill/>
        </p:spPr>
        <p:txBody>
          <a:bodyPr wrap="square" rtlCol="0">
            <a:spAutoFit/>
          </a:bodyPr>
          <a:lstStyle/>
          <a:p>
            <a:r>
              <a:rPr lang="en-US" sz="2400" dirty="0" err="1"/>
              <a:t>Megaladon</a:t>
            </a:r>
            <a:r>
              <a:rPr lang="en-US" sz="2400" dirty="0"/>
              <a:t> &amp; today’s Great White </a:t>
            </a:r>
            <a:r>
              <a:rPr lang="en-US" sz="2400" dirty="0" smtClean="0"/>
              <a:t>Shark</a:t>
            </a:r>
          </a:p>
          <a:p>
            <a:endParaRPr lang="en-US" sz="2400" dirty="0"/>
          </a:p>
          <a:p>
            <a:r>
              <a:rPr lang="en-US" sz="3200" b="1"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39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41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9571" y="1798"/>
            <a:ext cx="9255285" cy="6856202"/>
          </a:xfrm>
          <a:prstGeom prst="rect">
            <a:avLst/>
          </a:prstGeom>
        </p:spPr>
      </p:pic>
    </p:spTree>
    <p:extLst>
      <p:ext uri="{BB962C8B-B14F-4D97-AF65-F5344CB8AC3E}">
        <p14:creationId xmlns:p14="http://schemas.microsoft.com/office/powerpoint/2010/main" val="27297190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t>
            </a:r>
            <a:r>
              <a:rPr lang="en-US" dirty="0" smtClean="0"/>
              <a:t>Activity  Bunnies take over the World!</a:t>
            </a:r>
            <a:r>
              <a:rPr lang="en-US" dirty="0"/>
              <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47 NB.</a:t>
            </a:r>
          </a:p>
          <a:p>
            <a:r>
              <a:rPr lang="en-US" dirty="0" smtClean="0"/>
              <a:t>Then get an </a:t>
            </a:r>
            <a:r>
              <a:rPr lang="en-US" b="1" dirty="0" smtClean="0"/>
              <a:t>Evolution WS. Page 47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dirty="0">
                <a:latin typeface="Marker Felt" charset="0"/>
              </a:rPr>
              <a:t>What allows for different variations of colors in these peppered moths?</a:t>
            </a:r>
            <a:endParaRPr lang="en-US" altLang="en-US" sz="4000" dirty="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43NB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37</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p.43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2393091"/>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107</a:t>
                      </a:r>
                      <a:endParaRPr lang="en-US" dirty="0"/>
                    </a:p>
                  </a:txBody>
                  <a:tcPr/>
                </a:tc>
                <a:tc>
                  <a:txBody>
                    <a:bodyPr/>
                    <a:lstStyle/>
                    <a:p>
                      <a:r>
                        <a:rPr lang="en-US" dirty="0" smtClean="0"/>
                        <a:t>79</a:t>
                      </a:r>
                      <a:endParaRPr lang="en-US" dirty="0"/>
                    </a:p>
                  </a:txBody>
                  <a:tcPr/>
                </a:tc>
                <a:tc>
                  <a:txBody>
                    <a:bodyPr/>
                    <a:lstStyle/>
                    <a:p>
                      <a:r>
                        <a:rPr lang="en-US" dirty="0" smtClean="0"/>
                        <a:t>54</a:t>
                      </a:r>
                      <a:endParaRPr lang="en-US" dirty="0"/>
                    </a:p>
                  </a:txBody>
                  <a:tcPr/>
                </a:tc>
                <a:tc>
                  <a:txBody>
                    <a:bodyPr/>
                    <a:lstStyle/>
                    <a:p>
                      <a:r>
                        <a:rPr lang="en-US" dirty="0" smtClean="0"/>
                        <a:t>29</a:t>
                      </a:r>
                      <a:endParaRPr lang="en-US" dirty="0"/>
                    </a:p>
                  </a:txBody>
                  <a:tcPr/>
                </a:tc>
                <a:tc>
                  <a:txBody>
                    <a:bodyPr/>
                    <a:lstStyle/>
                    <a:p>
                      <a:r>
                        <a:rPr lang="en-US" dirty="0" smtClean="0"/>
                        <a:t>13</a:t>
                      </a:r>
                      <a:endParaRPr lang="en-US" dirty="0"/>
                    </a:p>
                  </a:txBody>
                  <a:tcPr/>
                </a:tc>
                <a:tc>
                  <a:txBody>
                    <a:bodyPr/>
                    <a:lstStyle/>
                    <a:p>
                      <a:r>
                        <a:rPr lang="en-US" dirty="0" smtClean="0"/>
                        <a:t>12</a:t>
                      </a:r>
                      <a:endParaRPr lang="en-US" dirty="0"/>
                    </a:p>
                  </a:txBody>
                  <a:tcPr/>
                </a:tc>
                <a:tc>
                  <a:txBody>
                    <a:bodyPr/>
                    <a:lstStyle/>
                    <a:p>
                      <a:r>
                        <a:rPr lang="en-US" dirty="0" smtClean="0"/>
                        <a:t>7</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37 NB</a:t>
            </a:r>
            <a:br>
              <a:rPr lang="en-US" dirty="0" smtClean="0"/>
            </a:br>
            <a:r>
              <a:rPr lang="en-US" dirty="0" smtClean="0"/>
              <a:t> Why is Genetic Variation important?</a:t>
            </a:r>
            <a:endParaRPr lang="en-US" dirty="0"/>
          </a:p>
        </p:txBody>
      </p:sp>
      <p:pic>
        <p:nvPicPr>
          <p:cNvPr id="4" name="Content Placeholder 3"/>
          <p:cNvPicPr>
            <a:picLocks noGrp="1" noChangeAspect="1"/>
          </p:cNvPicPr>
          <p:nvPr>
            <p:ph idx="1"/>
          </p:nvPr>
        </p:nvPicPr>
        <p:blipFill>
          <a:blip r:embed="rId2"/>
          <a:stretch>
            <a:fillRect/>
          </a:stretch>
        </p:blipFill>
        <p:spPr>
          <a:xfrm>
            <a:off x="2057400" y="2014621"/>
            <a:ext cx="6412537" cy="3854345"/>
          </a:xfrm>
          <a:prstGeom prst="rect">
            <a:avLst/>
          </a:prstGeom>
        </p:spPr>
      </p:pic>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4/21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44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FFA State Leadership Conference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6504333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36000783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9666686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1167985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24773348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9727127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27763051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04/26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48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6672263" y="5740880"/>
            <a:ext cx="5125797" cy="830997"/>
          </a:xfrm>
          <a:prstGeom prst="rect">
            <a:avLst/>
          </a:prstGeom>
          <a:noFill/>
        </p:spPr>
        <p:txBody>
          <a:bodyPr wrap="square" rtlCol="0">
            <a:spAutoFit/>
          </a:bodyPr>
          <a:lstStyle/>
          <a:p>
            <a:r>
              <a:rPr lang="en-US" sz="2400" dirty="0">
                <a:solidFill>
                  <a:schemeClr val="tx2">
                    <a:lumMod val="75000"/>
                  </a:schemeClr>
                </a:solidFill>
                <a:hlinkClick r:id="rId6"/>
              </a:rPr>
              <a:t>Sickle Cell </a:t>
            </a:r>
            <a:r>
              <a:rPr lang="en-US" sz="2400" dirty="0" smtClean="0">
                <a:solidFill>
                  <a:schemeClr val="tx2">
                    <a:lumMod val="75000"/>
                  </a:schemeClr>
                </a:solidFill>
                <a:hlinkClick r:id="rId6"/>
              </a:rPr>
              <a:t>Anemia</a:t>
            </a:r>
            <a:r>
              <a:rPr lang="en-US" sz="2400" dirty="0" smtClean="0">
                <a:solidFill>
                  <a:schemeClr val="tx2">
                    <a:lumMod val="75000"/>
                  </a:schemeClr>
                </a:solidFill>
              </a:rPr>
              <a:t>  Notes P. 49NB</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a:t>
            </a:r>
            <a:r>
              <a:rPr lang="en-US" smtClean="0"/>
              <a:t>WU 4/26</a:t>
            </a:r>
            <a:r>
              <a:rPr lang="en-US" dirty="0" smtClean="0"/>
              <a:t/>
            </a:r>
            <a:br>
              <a:rPr lang="en-US" dirty="0" smtClean="0"/>
            </a:br>
            <a:r>
              <a:rPr lang="en-US" smtClean="0"/>
              <a:t>page 48NB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Populations evolve, not individuals because it is all the total variations </a:t>
            </a:r>
            <a:r>
              <a:rPr lang="en-US" dirty="0"/>
              <a:t> </a:t>
            </a:r>
            <a:r>
              <a:rPr lang="en-US" dirty="0" smtClean="0"/>
              <a:t>that change the population over time, not the individual.</a:t>
            </a:r>
          </a:p>
          <a:p>
            <a:pPr marL="514350" indent="-514350">
              <a:buFont typeface="+mj-lt"/>
              <a:buAutoNum type="arabicPeriod"/>
            </a:pPr>
            <a:r>
              <a:rPr lang="en-US" dirty="0" smtClean="0"/>
              <a:t>When a populations genetic equilibrium is disrupted, then the population is evolving.</a:t>
            </a:r>
          </a:p>
          <a:p>
            <a:pPr marL="514350" indent="-514350">
              <a:buFont typeface="+mj-lt"/>
              <a:buAutoNum type="arabicPeriod"/>
            </a:pPr>
            <a:r>
              <a:rPr lang="en-US" dirty="0" smtClean="0"/>
              <a:t>The three mechanisms that significantly affect the evolution of organisms on islands are gene flow, mutations, genetic drift.</a:t>
            </a:r>
            <a:endParaRPr lang="en-US" dirty="0"/>
          </a:p>
        </p:txBody>
      </p:sp>
    </p:spTree>
    <p:extLst>
      <p:ext uri="{BB962C8B-B14F-4D97-AF65-F5344CB8AC3E}">
        <p14:creationId xmlns:p14="http://schemas.microsoft.com/office/powerpoint/2010/main" val="1255551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r>
              <a:rPr lang="en-US" dirty="0" smtClean="0"/>
              <a:t>p.49 NB</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9062275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smtClean="0"/>
              <a:t>4/27 Population </a:t>
            </a:r>
            <a:r>
              <a:rPr lang="en-US" sz="2400" b="1" dirty="0"/>
              <a:t>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smtClean="0"/>
              <a:t>P.50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a:t>
            </a:r>
            <a:r>
              <a:rPr lang="en-US" dirty="0"/>
              <a:t>4</a:t>
            </a:r>
            <a:r>
              <a:rPr lang="en-US" dirty="0" smtClean="0"/>
              <a:t>/27</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Gene pool relates to allelic frequency because the individuals coming into and leaving the gene pool will change the frequency of the alleles.</a:t>
            </a:r>
          </a:p>
          <a:p>
            <a:pPr marL="514350" indent="-514350">
              <a:buFont typeface="+mj-lt"/>
              <a:buAutoNum type="arabicPeriod"/>
            </a:pPr>
            <a:r>
              <a:rPr lang="en-US" dirty="0" smtClean="0"/>
              <a:t>Genetic Equilibrium relates to evolution by the allele frequency not changing and no evolution taking place.  If the allele frequency changes than the population will not be in genetic equilibrium and there will be evolution.</a:t>
            </a:r>
          </a:p>
          <a:p>
            <a:pPr marL="514350" indent="-514350">
              <a:buFont typeface="+mj-lt"/>
              <a:buAutoNum type="arabicPeriod"/>
            </a:pPr>
            <a:r>
              <a:rPr lang="en-US" dirty="0" smtClean="0"/>
              <a:t>Genetic Drift impacts smaller populations because when there is a change it has a larger impact in the population.</a:t>
            </a:r>
          </a:p>
          <a:p>
            <a:pPr marL="514350" indent="-514350">
              <a:buFont typeface="+mj-lt"/>
              <a:buAutoNum type="arabicPeriod"/>
            </a:pPr>
            <a:endParaRPr lang="en-US" dirty="0"/>
          </a:p>
        </p:txBody>
      </p:sp>
    </p:spTree>
    <p:extLst>
      <p:ext uri="{BB962C8B-B14F-4D97-AF65-F5344CB8AC3E}">
        <p14:creationId xmlns:p14="http://schemas.microsoft.com/office/powerpoint/2010/main" val="274324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 Closing Ceremony</a:t>
            </a:r>
            <a:endParaRPr lang="en-US" dirty="0"/>
          </a:p>
        </p:txBody>
      </p:sp>
      <p:sp>
        <p:nvSpPr>
          <p:cNvPr id="3" name="Content Placeholder 2"/>
          <p:cNvSpPr>
            <a:spLocks noGrp="1"/>
          </p:cNvSpPr>
          <p:nvPr>
            <p:ph idx="1"/>
          </p:nvPr>
        </p:nvSpPr>
        <p:spPr>
          <a:xfrm>
            <a:off x="838200" y="1342103"/>
            <a:ext cx="10515600" cy="5338916"/>
          </a:xfrm>
        </p:spPr>
        <p:txBody>
          <a:bodyPr>
            <a:normAutofit/>
          </a:bodyPr>
          <a:lstStyle/>
          <a:p>
            <a:pPr marL="0" indent="0">
              <a:buNone/>
            </a:pPr>
            <a:r>
              <a:rPr lang="en-US" dirty="0" smtClean="0"/>
              <a:t>Officers:</a:t>
            </a:r>
          </a:p>
          <a:p>
            <a:pPr lvl="1"/>
            <a:r>
              <a:rPr lang="en-US" dirty="0" smtClean="0"/>
              <a:t>President: </a:t>
            </a:r>
          </a:p>
          <a:p>
            <a:pPr lvl="2"/>
            <a:r>
              <a:rPr lang="en-US" dirty="0" smtClean="0"/>
              <a:t>Symbol: </a:t>
            </a:r>
          </a:p>
          <a:p>
            <a:pPr lvl="1"/>
            <a:r>
              <a:rPr lang="en-US" dirty="0" smtClean="0"/>
              <a:t>Vice President:</a:t>
            </a:r>
          </a:p>
          <a:p>
            <a:pPr lvl="2"/>
            <a:r>
              <a:rPr lang="en-US" dirty="0" smtClean="0"/>
              <a:t>Symbol:</a:t>
            </a:r>
          </a:p>
          <a:p>
            <a:pPr lvl="1"/>
            <a:r>
              <a:rPr lang="en-US" dirty="0" smtClean="0"/>
              <a:t>Secretary:</a:t>
            </a:r>
          </a:p>
          <a:p>
            <a:pPr lvl="2"/>
            <a:r>
              <a:rPr lang="en-US" dirty="0" smtClean="0"/>
              <a:t>Symbol:</a:t>
            </a:r>
          </a:p>
          <a:p>
            <a:pPr lvl="1"/>
            <a:r>
              <a:rPr lang="en-US" dirty="0" smtClean="0"/>
              <a:t>Treasurer:</a:t>
            </a:r>
          </a:p>
          <a:p>
            <a:pPr lvl="2"/>
            <a:r>
              <a:rPr lang="en-US" dirty="0" smtClean="0"/>
              <a:t>Symbol:</a:t>
            </a:r>
          </a:p>
          <a:p>
            <a:pPr lvl="1"/>
            <a:r>
              <a:rPr lang="en-US" dirty="0" smtClean="0"/>
              <a:t>Reporter:</a:t>
            </a:r>
          </a:p>
          <a:p>
            <a:pPr lvl="2"/>
            <a:r>
              <a:rPr lang="en-US" dirty="0" smtClean="0"/>
              <a:t>Symbol:</a:t>
            </a:r>
          </a:p>
          <a:p>
            <a:pPr lvl="1"/>
            <a:r>
              <a:rPr lang="en-US" dirty="0" smtClean="0"/>
              <a:t>Sentinel:</a:t>
            </a:r>
          </a:p>
          <a:p>
            <a:pPr lvl="2"/>
            <a:r>
              <a:rPr lang="en-US" dirty="0" smtClean="0"/>
              <a:t>Symbol:</a:t>
            </a:r>
          </a:p>
          <a:p>
            <a:pPr marL="457200" lvl="1" indent="0">
              <a:buNone/>
            </a:pPr>
            <a:endParaRPr lang="en-US" dirty="0" smtClean="0"/>
          </a:p>
        </p:txBody>
      </p:sp>
    </p:spTree>
    <p:extLst>
      <p:ext uri="{BB962C8B-B14F-4D97-AF65-F5344CB8AC3E}">
        <p14:creationId xmlns:p14="http://schemas.microsoft.com/office/powerpoint/2010/main" val="20840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7144" y="12128"/>
            <a:ext cx="7584275" cy="6845872"/>
          </a:xfrm>
          <a:prstGeom prst="rect">
            <a:avLst/>
          </a:prstGeom>
        </p:spPr>
      </p:pic>
    </p:spTree>
    <p:extLst>
      <p:ext uri="{BB962C8B-B14F-4D97-AF65-F5344CB8AC3E}">
        <p14:creationId xmlns:p14="http://schemas.microsoft.com/office/powerpoint/2010/main" val="225018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dirty="0">
                <a:solidFill>
                  <a:srgbClr val="3418B4"/>
                </a:solidFill>
              </a:rPr>
              <a:t>And observers noticed more and more peppered moths were of the dark variety.</a:t>
            </a:r>
            <a:endParaRPr lang="en-US" altLang="en-US" dirty="0"/>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4/28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worm eater lab </a:t>
            </a:r>
            <a:r>
              <a:rPr lang="en-US" sz="2400" dirty="0" smtClean="0"/>
              <a:t>activity</a:t>
            </a:r>
            <a:r>
              <a:rPr lang="en-US" sz="2400" dirty="0" smtClean="0"/>
              <a:t>. </a:t>
            </a:r>
            <a:r>
              <a:rPr lang="en-US" sz="2400" dirty="0" smtClean="0"/>
              <a:t>P.52 </a:t>
            </a:r>
            <a:r>
              <a:rPr lang="en-US" sz="2400" dirty="0" smtClean="0"/>
              <a:t>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chicks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7971532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4449694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2029276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40906312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556447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r>
              <a:rPr lang="en-US" sz="2000" b="1" dirty="0" smtClean="0">
                <a:latin typeface="Arial" pitchFamily="34" charset="0"/>
                <a:ea typeface="Calibri" pitchFamily="34" charset="0"/>
                <a:cs typeface="Times New Roman" pitchFamily="18" charset="0"/>
              </a:rPr>
              <a:t>!!!  P.39</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dirty="0">
                <a:solidFill>
                  <a:schemeClr val="bg1"/>
                </a:solidFill>
              </a:rPr>
              <a:t>Where are the moths?</a:t>
            </a:r>
            <a:endParaRPr lang="en-US" altLang="en-US" sz="2400" dirty="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BEFORE:</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Light</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light</a:t>
            </a:r>
            <a:r>
              <a:rPr lang="en-US" altLang="en-US" sz="2400" dirty="0">
                <a:solidFill>
                  <a:srgbClr val="3418B4"/>
                </a:solidFill>
              </a:rPr>
              <a:t> moths</a:t>
            </a:r>
            <a:endParaRPr lang="en-US" altLang="en-US" sz="2000" dirty="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AFTER:</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Dark</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dark</a:t>
            </a:r>
            <a:r>
              <a:rPr lang="en-US" altLang="en-US" sz="2400" dirty="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5/1</a:t>
            </a:r>
            <a:r>
              <a:rPr lang="en-US" sz="2700" dirty="0" smtClean="0">
                <a:latin typeface="Century Schoolbook" panose="02040604050505020304" pitchFamily="18" charset="0"/>
              </a:rPr>
              <a:t>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a:t>
            </a:r>
            <a:r>
              <a:rPr lang="en-US" sz="2800" dirty="0" smtClean="0"/>
              <a:t>P.54 </a:t>
            </a:r>
            <a:r>
              <a:rPr lang="en-US" sz="2800" dirty="0" smtClean="0"/>
              <a:t>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Math + Ag Biology</a:t>
            </a:r>
            <a:endParaRPr lang="en-US" dirty="0"/>
          </a:p>
        </p:txBody>
      </p:sp>
      <p:sp>
        <p:nvSpPr>
          <p:cNvPr id="3" name="Content Placeholder 2"/>
          <p:cNvSpPr>
            <a:spLocks noGrp="1"/>
          </p:cNvSpPr>
          <p:nvPr>
            <p:ph idx="1"/>
          </p:nvPr>
        </p:nvSpPr>
        <p:spPr/>
        <p:txBody>
          <a:bodyPr/>
          <a:lstStyle/>
          <a:p>
            <a:r>
              <a:rPr lang="en-US" dirty="0" smtClean="0"/>
              <a:t>Create a data table &amp; graph of:</a:t>
            </a:r>
          </a:p>
          <a:p>
            <a:pPr marL="914400" lvl="1" indent="-457200">
              <a:buFont typeface="+mj-lt"/>
              <a:buAutoNum type="arabicPeriod"/>
            </a:pPr>
            <a:r>
              <a:rPr lang="en-US" dirty="0" smtClean="0"/>
              <a:t>The 7 different eggs and the days that they hatched.  You want to show the length of time in days that it takes chicken eggs to hatch.</a:t>
            </a:r>
          </a:p>
          <a:p>
            <a:pPr marL="914400" lvl="1" indent="-457200">
              <a:buFont typeface="+mj-lt"/>
              <a:buAutoNum type="arabicPeriod"/>
            </a:pPr>
            <a:r>
              <a:rPr lang="en-US" dirty="0" smtClean="0"/>
              <a:t>The number of days it took for the eggs to hatch – Show how many eggs hatched on what # day.</a:t>
            </a:r>
          </a:p>
          <a:p>
            <a:pPr marL="914400" lvl="1" indent="-457200">
              <a:buFont typeface="+mj-lt"/>
              <a:buAutoNum type="arabicPeriod"/>
            </a:pPr>
            <a:r>
              <a:rPr lang="en-US" dirty="0" smtClean="0"/>
              <a:t>Temperature and Humidity are constant, what are other variables that might be involved in </a:t>
            </a:r>
            <a:r>
              <a:rPr lang="en-US" smtClean="0"/>
              <a:t>determining whether an egg hatches or not?</a:t>
            </a:r>
            <a:endParaRPr lang="en-US" dirty="0"/>
          </a:p>
        </p:txBody>
      </p:sp>
    </p:spTree>
    <p:extLst>
      <p:ext uri="{BB962C8B-B14F-4D97-AF65-F5344CB8AC3E}">
        <p14:creationId xmlns:p14="http://schemas.microsoft.com/office/powerpoint/2010/main" val="12659697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P. 49 NB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14  April 24 – 28th</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dirty="0"/>
              <a:t>1.  </a:t>
            </a:r>
            <a:r>
              <a:rPr lang="en-US" b="1" dirty="0">
                <a:solidFill>
                  <a:srgbClr val="FF00FF"/>
                </a:solidFill>
              </a:rPr>
              <a:t>One of the two possible extremes is favored.</a:t>
            </a:r>
            <a:r>
              <a:rPr lang="en-US" dirty="0"/>
              <a:t>  </a:t>
            </a:r>
          </a:p>
          <a:p>
            <a:pPr marL="609600" indent="-609600">
              <a:buNone/>
            </a:pPr>
            <a:r>
              <a:rPr lang="en-US" dirty="0"/>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11/28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P.26 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41NB</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37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   P. 51 NB</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Variation in species is from 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dirty="0"/>
              <a:t>Speaking of major environmental changes…</a:t>
            </a:r>
          </a:p>
          <a:p>
            <a:r>
              <a:rPr lang="en-US" altLang="en-US" sz="2400" dirty="0"/>
              <a:t>Natural selection at work!</a:t>
            </a:r>
          </a:p>
          <a:p>
            <a:r>
              <a:rPr lang="en-US" altLang="en-US" sz="2400" dirty="0">
                <a:hlinkClick r:id="rId2"/>
              </a:rPr>
              <a:t>http://www.techapps.net/interactives/pepperMoths.swf</a:t>
            </a:r>
            <a:r>
              <a:rPr lang="en-US" altLang="en-US" sz="2400" dirty="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dirty="0"/>
              <a:t>Prior to 1800, the typical peppered moth had a light pattern. </a:t>
            </a:r>
          </a:p>
          <a:p>
            <a:pPr lvl="1">
              <a:spcBef>
                <a:spcPct val="0"/>
              </a:spcBef>
              <a:buFontTx/>
              <a:buNone/>
            </a:pPr>
            <a:endParaRPr lang="en-US" altLang="en-US" sz="2000" dirty="0"/>
          </a:p>
          <a:p>
            <a:pPr lvl="1">
              <a:spcBef>
                <a:spcPct val="0"/>
              </a:spcBef>
              <a:buFontTx/>
              <a:buNone/>
            </a:pPr>
            <a:r>
              <a:rPr lang="en-US" altLang="en-US" sz="2000" dirty="0"/>
              <a:t>Dark colored or </a:t>
            </a:r>
            <a:r>
              <a:rPr lang="en-US" altLang="en-US" sz="2000" dirty="0" err="1"/>
              <a:t>melanic</a:t>
            </a:r>
            <a:r>
              <a:rPr lang="en-US" altLang="en-US" sz="2000" dirty="0"/>
              <a:t>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dirty="0"/>
              <a:t>Peppered Moth Activity p. 13 NB</a:t>
            </a:r>
            <a:endParaRPr lang="en-US" altLang="en-US" sz="2400" dirty="0"/>
          </a:p>
          <a:p>
            <a:r>
              <a:rPr lang="en-US" altLang="en-US" sz="2400" dirty="0"/>
              <a:t>Background Qs:</a:t>
            </a:r>
          </a:p>
          <a:p>
            <a:pPr>
              <a:buFontTx/>
              <a:buAutoNum type="arabicPeriod"/>
            </a:pPr>
            <a:r>
              <a:rPr lang="en-US" altLang="en-US" sz="2400" dirty="0"/>
              <a:t>How is the peppered moth’s coloring an advantage for them?</a:t>
            </a:r>
          </a:p>
          <a:p>
            <a:pPr>
              <a:buFontTx/>
              <a:buAutoNum type="arabicPeriod"/>
            </a:pPr>
            <a:r>
              <a:rPr lang="en-US" altLang="en-US" sz="2400" dirty="0"/>
              <a:t>What is the typical moth color?                   </a:t>
            </a:r>
          </a:p>
          <a:p>
            <a:pPr>
              <a:buFontTx/>
              <a:buAutoNum type="arabicPeriod"/>
            </a:pPr>
            <a:r>
              <a:rPr lang="en-US" altLang="en-US" sz="2400" dirty="0"/>
              <a:t> What is the rare color?</a:t>
            </a:r>
          </a:p>
          <a:p>
            <a:pPr>
              <a:buFontTx/>
              <a:buNone/>
            </a:pPr>
            <a:endParaRPr lang="en-US" altLang="en-US" sz="2400" dirty="0"/>
          </a:p>
          <a:p>
            <a:pPr>
              <a:buFontTx/>
              <a:buNone/>
            </a:pPr>
            <a:r>
              <a:rPr lang="en-US" altLang="en-US" sz="2400" b="1" dirty="0"/>
              <a:t>Test it out!</a:t>
            </a:r>
            <a:r>
              <a:rPr lang="en-US" altLang="en-US" sz="2400" dirty="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dirty="0"/>
          </a:p>
          <a:p>
            <a:pPr>
              <a:buFontTx/>
              <a:buNone/>
            </a:pPr>
            <a:r>
              <a:rPr lang="en-US" altLang="en-US" sz="2400" dirty="0"/>
              <a:t>Starting Percentage: Light moths ______  Dark moths ______</a:t>
            </a:r>
          </a:p>
          <a:p>
            <a:endParaRPr lang="en-US" altLang="en-US" sz="2400" dirty="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64"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a:t>
            </a:r>
            <a:r>
              <a:rPr lang="en-US" smtClean="0"/>
              <a:t>Due May 5th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 from the natural wild animal.</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p:cNvSpPr txBox="1"/>
          <p:nvPr/>
        </p:nvSpPr>
        <p:spPr>
          <a:xfrm>
            <a:off x="4288864" y="2325752"/>
            <a:ext cx="4209143" cy="1477328"/>
          </a:xfrm>
          <a:prstGeom prst="rect">
            <a:avLst/>
          </a:prstGeom>
          <a:noFill/>
        </p:spPr>
        <p:txBody>
          <a:bodyPr wrap="square" rtlCol="0">
            <a:spAutoFit/>
          </a:bodyPr>
          <a:lstStyle/>
          <a:p>
            <a:pPr algn="ctr"/>
            <a:r>
              <a:rPr lang="en-US" dirty="0" smtClean="0"/>
              <a:t>Evolution Term Paper</a:t>
            </a:r>
          </a:p>
          <a:p>
            <a:pPr algn="ctr"/>
            <a:r>
              <a:rPr lang="en-US" dirty="0" smtClean="0"/>
              <a:t>Jennifer McAllister</a:t>
            </a:r>
          </a:p>
          <a:p>
            <a:pPr algn="ctr"/>
            <a:r>
              <a:rPr lang="en-US" dirty="0" smtClean="0"/>
              <a:t>November 30</a:t>
            </a:r>
            <a:r>
              <a:rPr lang="en-US" baseline="30000" dirty="0" smtClean="0"/>
              <a:t>th</a:t>
            </a:r>
            <a:r>
              <a:rPr lang="en-US" dirty="0" smtClean="0"/>
              <a:t>, 2016</a:t>
            </a:r>
          </a:p>
          <a:p>
            <a:pPr algn="ctr"/>
            <a:r>
              <a:rPr lang="en-US" dirty="0" smtClean="0"/>
              <a:t>Mrs. McAllister</a:t>
            </a:r>
          </a:p>
          <a:p>
            <a:pPr algn="ctr"/>
            <a:r>
              <a:rPr lang="en-US" dirty="0" smtClean="0"/>
              <a:t>Biology, Period 3</a:t>
            </a:r>
          </a:p>
        </p:txBody>
      </p:sp>
    </p:spTree>
    <p:extLst>
      <p:ext uri="{BB962C8B-B14F-4D97-AF65-F5344CB8AC3E}">
        <p14:creationId xmlns:p14="http://schemas.microsoft.com/office/powerpoint/2010/main" val="353717073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68923" y="1406769"/>
            <a:ext cx="10884877" cy="4770194"/>
          </a:xfrm>
        </p:spPr>
        <p:txBody>
          <a:bodyPr/>
          <a:lstStyle/>
          <a:p>
            <a:pPr marL="0" indent="0">
              <a:buNone/>
            </a:pPr>
            <a:r>
              <a:rPr lang="en-US" dirty="0" smtClean="0"/>
              <a:t>Evolution is ______________________.  Natural Selection is how evolution happens.  Natural Selection is  ________________________.  Examples of videos we have seen showing Natural Selection are:  ________________________.  I would explain Natural Selection by ____________________________________________________.  In our Moth lab…..      In </a:t>
            </a:r>
            <a:r>
              <a:rPr lang="en-US" smtClean="0"/>
              <a:t>our sunflower seed </a:t>
            </a:r>
            <a:r>
              <a:rPr lang="en-US" dirty="0" smtClean="0"/>
              <a:t>lab Natural Selection was demonstrated by……  Natural Selection is important because….</a:t>
            </a:r>
            <a:endParaRPr lang="en-US" dirty="0"/>
          </a:p>
        </p:txBody>
      </p:sp>
    </p:spTree>
    <p:extLst>
      <p:ext uri="{BB962C8B-B14F-4D97-AF65-F5344CB8AC3E}">
        <p14:creationId xmlns:p14="http://schemas.microsoft.com/office/powerpoint/2010/main" val="185146363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109639"/>
          </a:xfrm>
          <a:prstGeom prst="rect">
            <a:avLst/>
          </a:prstGeom>
          <a:noFill/>
        </p:spPr>
        <p:txBody>
          <a:bodyPr wrap="square" rtlCol="0">
            <a:spAutoFit/>
          </a:bodyPr>
          <a:lstStyle/>
          <a:p>
            <a:r>
              <a:rPr lang="en-US" sz="2400" dirty="0" smtClean="0"/>
              <a:t>Introduction/Background:</a:t>
            </a:r>
          </a:p>
          <a:p>
            <a:r>
              <a:rPr lang="en-US" sz="2400" dirty="0"/>
              <a:t>	</a:t>
            </a:r>
            <a:r>
              <a:rPr lang="en-US" sz="2400" dirty="0" smtClean="0"/>
              <a:t>AXES Paragraph about Evolution.</a:t>
            </a:r>
          </a:p>
          <a:p>
            <a:r>
              <a:rPr lang="en-US" sz="2400" dirty="0"/>
              <a:t>	</a:t>
            </a:r>
            <a:r>
              <a:rPr lang="en-US" sz="2400" dirty="0" smtClean="0"/>
              <a:t>Explain Evolution in your own words.</a:t>
            </a:r>
          </a:p>
          <a:p>
            <a:r>
              <a:rPr lang="en-US" sz="2400" dirty="0"/>
              <a:t>	</a:t>
            </a:r>
            <a:r>
              <a:rPr lang="en-US" sz="2400" dirty="0" smtClean="0"/>
              <a:t>Explain Natural Selection</a:t>
            </a:r>
          </a:p>
          <a:p>
            <a:r>
              <a:rPr lang="en-US" sz="2400" dirty="0"/>
              <a:t>	</a:t>
            </a:r>
            <a:r>
              <a:rPr lang="en-US" sz="2400" dirty="0" smtClean="0"/>
              <a:t>Use examples of Videos, Labs, Making the Model sheet/ Doodle sheet</a:t>
            </a:r>
          </a:p>
          <a:p>
            <a:r>
              <a:rPr lang="en-US" sz="2400" dirty="0"/>
              <a:t>	</a:t>
            </a:r>
            <a:r>
              <a:rPr lang="en-US" sz="2400" dirty="0" smtClean="0"/>
              <a:t>Explain why Natural Selection is Significant</a:t>
            </a:r>
          </a:p>
          <a:p>
            <a:r>
              <a:rPr lang="en-US" sz="2400" dirty="0"/>
              <a:t>	</a:t>
            </a:r>
            <a:r>
              <a:rPr lang="en-US" sz="2400" dirty="0" smtClean="0"/>
              <a:t>½ page</a:t>
            </a:r>
          </a:p>
          <a:p>
            <a:endParaRPr lang="en-US" sz="2400" dirty="0"/>
          </a:p>
          <a:p>
            <a:r>
              <a:rPr lang="en-US" sz="2400" dirty="0" smtClean="0"/>
              <a:t>Materials:</a:t>
            </a:r>
          </a:p>
          <a:p>
            <a:r>
              <a:rPr lang="en-US" sz="2400" dirty="0"/>
              <a:t>	</a:t>
            </a:r>
            <a:r>
              <a:rPr lang="en-US" sz="2400" dirty="0" smtClean="0"/>
              <a:t>Choose One lab and List </a:t>
            </a:r>
            <a:r>
              <a:rPr lang="en-US" sz="2400" b="1" dirty="0" smtClean="0"/>
              <a:t>all the materials </a:t>
            </a:r>
            <a:r>
              <a:rPr lang="en-US" sz="2400" dirty="0" smtClean="0"/>
              <a:t>for that lab.</a:t>
            </a:r>
          </a:p>
          <a:p>
            <a:pPr marL="800100" lvl="1" indent="-342900">
              <a:buFont typeface="Arial" panose="020B0604020202020204" pitchFamily="34" charset="0"/>
              <a:buChar char="•"/>
            </a:pPr>
            <a:r>
              <a:rPr lang="en-US" sz="2400" dirty="0"/>
              <a:t>	</a:t>
            </a:r>
            <a:r>
              <a:rPr lang="en-US" sz="2400" dirty="0" smtClean="0"/>
              <a:t>Use Bulleted points</a:t>
            </a:r>
          </a:p>
          <a:p>
            <a:pPr marL="800100" lvl="1" indent="-342900">
              <a:buFont typeface="Arial" panose="020B0604020202020204" pitchFamily="34" charset="0"/>
              <a:buChar char="•"/>
            </a:pPr>
            <a:r>
              <a:rPr lang="en-US" sz="2400" dirty="0" smtClean="0"/>
              <a:t>Blah </a:t>
            </a:r>
            <a:r>
              <a:rPr lang="en-US" sz="2400" dirty="0" err="1" smtClean="0"/>
              <a:t>Blah</a:t>
            </a:r>
            <a:endParaRPr lang="en-US" sz="2400" dirty="0" smtClean="0"/>
          </a:p>
          <a:p>
            <a:r>
              <a:rPr lang="en-US" sz="2400" dirty="0" smtClean="0"/>
              <a:t>Procedure:</a:t>
            </a:r>
          </a:p>
          <a:p>
            <a:r>
              <a:rPr lang="en-US" sz="2400" dirty="0"/>
              <a:t>	</a:t>
            </a:r>
            <a:r>
              <a:rPr lang="en-US" sz="2400" dirty="0" smtClean="0"/>
              <a:t>Step by Step procedure of lab</a:t>
            </a:r>
          </a:p>
          <a:p>
            <a:r>
              <a:rPr lang="en-US" sz="2400" dirty="0"/>
              <a:t>	</a:t>
            </a:r>
            <a:r>
              <a:rPr lang="en-US" sz="2400" dirty="0" smtClean="0"/>
              <a:t>Step 1:</a:t>
            </a:r>
          </a:p>
          <a:p>
            <a:r>
              <a:rPr lang="en-US" sz="2400" dirty="0" smtClean="0"/>
              <a:t>	Step 2:</a:t>
            </a:r>
          </a:p>
          <a:p>
            <a:r>
              <a:rPr lang="en-US" sz="2400" dirty="0" smtClean="0"/>
              <a:t>Hypothesis/ Purpose:</a:t>
            </a:r>
          </a:p>
          <a:p>
            <a:r>
              <a:rPr lang="en-US" sz="2400" dirty="0"/>
              <a:t>	</a:t>
            </a:r>
            <a:r>
              <a:rPr lang="en-US" sz="2400" dirty="0" smtClean="0"/>
              <a:t>If/ then statement that is testable.  Or state the purpose of learning about Evolution.</a:t>
            </a:r>
          </a:p>
          <a:p>
            <a:endParaRPr lang="en-US" sz="2400" dirty="0"/>
          </a:p>
        </p:txBody>
      </p:sp>
    </p:spTree>
    <p:extLst>
      <p:ext uri="{BB962C8B-B14F-4D97-AF65-F5344CB8AC3E}">
        <p14:creationId xmlns:p14="http://schemas.microsoft.com/office/powerpoint/2010/main" val="72882068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dirty="0" smtClean="0"/>
              <a:t>Go over two interesting stories</a:t>
            </a:r>
          </a:p>
          <a:p>
            <a:r>
              <a:rPr lang="en-US" altLang="en-US" dirty="0" smtClean="0"/>
              <a:t>Fill out doodle sheet #1</a:t>
            </a:r>
          </a:p>
          <a:p>
            <a:r>
              <a:rPr lang="en-US" altLang="en-US" dirty="0" smtClean="0"/>
              <a:t>Come up with a driving question</a:t>
            </a:r>
          </a:p>
          <a:p>
            <a:r>
              <a:rPr lang="en-US" altLang="en-US" dirty="0"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4/17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38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37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Selection and Evolution Term Paper</a:t>
            </a:r>
            <a:br>
              <a:rPr lang="en-US" dirty="0" smtClean="0"/>
            </a:br>
            <a:r>
              <a:rPr lang="en-US" dirty="0" smtClean="0"/>
              <a:t>Due May 5th</a:t>
            </a:r>
            <a:endParaRPr lang="en-US" dirty="0"/>
          </a:p>
        </p:txBody>
      </p:sp>
      <p:sp>
        <p:nvSpPr>
          <p:cNvPr id="3" name="Content Placeholder 2"/>
          <p:cNvSpPr>
            <a:spLocks noGrp="1"/>
          </p:cNvSpPr>
          <p:nvPr>
            <p:ph idx="1"/>
          </p:nvPr>
        </p:nvSpPr>
        <p:spPr/>
        <p:txBody>
          <a:bodyPr/>
          <a:lstStyle/>
          <a:p>
            <a:r>
              <a:rPr lang="en-US" dirty="0" smtClean="0"/>
              <a:t>How has Agriculture changed animals and plants over time?</a:t>
            </a:r>
            <a:endParaRPr lang="en-US" dirty="0"/>
          </a:p>
        </p:txBody>
      </p:sp>
    </p:spTree>
    <p:extLst>
      <p:ext uri="{BB962C8B-B14F-4D97-AF65-F5344CB8AC3E}">
        <p14:creationId xmlns:p14="http://schemas.microsoft.com/office/powerpoint/2010/main" val="2931955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39NB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a:t>4</a:t>
            </a:r>
            <a:r>
              <a:rPr lang="en-US" sz="2400" b="1" dirty="0" smtClean="0"/>
              <a:t>/18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Seed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40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p.41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4</a:t>
            </a:r>
            <a:r>
              <a:rPr lang="en-US" sz="2400" dirty="0" smtClean="0"/>
              <a:t>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141413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4944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SAE.com</a:t>
            </a:r>
            <a:endParaRPr lang="en-US" dirty="0"/>
          </a:p>
        </p:txBody>
      </p:sp>
      <p:sp>
        <p:nvSpPr>
          <p:cNvPr id="3" name="Content Placeholder 2"/>
          <p:cNvSpPr>
            <a:spLocks noGrp="1"/>
          </p:cNvSpPr>
          <p:nvPr>
            <p:ph idx="1"/>
          </p:nvPr>
        </p:nvSpPr>
        <p:spPr/>
        <p:txBody>
          <a:bodyPr/>
          <a:lstStyle/>
          <a:p>
            <a:r>
              <a:rPr lang="en-US" dirty="0" smtClean="0"/>
              <a:t>Log in with your First initial and Last name</a:t>
            </a:r>
          </a:p>
          <a:p>
            <a:r>
              <a:rPr lang="en-US" dirty="0" smtClean="0"/>
              <a:t>Come see me if you don’t remember your password.</a:t>
            </a:r>
          </a:p>
          <a:p>
            <a:r>
              <a:rPr lang="en-US" dirty="0" smtClean="0"/>
              <a:t>Chapter #:  CA0577</a:t>
            </a:r>
          </a:p>
          <a:p>
            <a:r>
              <a:rPr lang="en-US" dirty="0" smtClean="0"/>
              <a:t>Look at the SAE Statistics,  We don’t have to be like everyone else.</a:t>
            </a:r>
          </a:p>
          <a:p>
            <a:r>
              <a:rPr lang="en-US" dirty="0" smtClean="0"/>
              <a:t>Click on Explore your SAE</a:t>
            </a:r>
          </a:p>
          <a:p>
            <a:r>
              <a:rPr lang="en-US" dirty="0" smtClean="0"/>
              <a:t>Click on Start New Experience</a:t>
            </a:r>
          </a:p>
          <a:p>
            <a:r>
              <a:rPr lang="en-US" dirty="0" smtClean="0"/>
              <a:t>Answer the questions for each of the tabs.</a:t>
            </a:r>
          </a:p>
          <a:p>
            <a:endParaRPr lang="en-US" dirty="0" smtClean="0"/>
          </a:p>
          <a:p>
            <a:endParaRPr lang="en-US" dirty="0"/>
          </a:p>
        </p:txBody>
      </p:sp>
    </p:spTree>
    <p:extLst>
      <p:ext uri="{BB962C8B-B14F-4D97-AF65-F5344CB8AC3E}">
        <p14:creationId xmlns:p14="http://schemas.microsoft.com/office/powerpoint/2010/main" val="40074014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dirty="0" smtClean="0"/>
              <a:t>4/19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p.42NB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65905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467957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80346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22445889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1802708315"/>
      </p:ext>
    </p:extLst>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1357715944"/>
      </p:ext>
    </p:extLst>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097871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1655787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4094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21882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5457</TotalTime>
  <Words>13248</Words>
  <Application>Microsoft Office PowerPoint</Application>
  <PresentationFormat>Widescreen</PresentationFormat>
  <Paragraphs>2350</Paragraphs>
  <Slides>303</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303</vt:i4>
      </vt:variant>
    </vt:vector>
  </HeadingPairs>
  <TitlesOfParts>
    <vt:vector size="324"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Show evolution video dogs – pbs?</vt:lpstr>
      <vt:lpstr>Biology Evolution Week 14  April 24 – 28th</vt:lpstr>
      <vt:lpstr>Evolution Term Paper Due May 5th</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37 NB</vt:lpstr>
      <vt:lpstr>PowerPoint Presentation</vt:lpstr>
      <vt:lpstr>How A Rainbow Works: Refraction and Reflection </vt:lpstr>
      <vt:lpstr>Artificial Selection and Evolution Term Paper Due May 5th</vt:lpstr>
      <vt:lpstr>Evidence of feathers in dinosaurs</vt:lpstr>
      <vt:lpstr>And now for something completely different…</vt:lpstr>
      <vt:lpstr>Cartoon Activity Questions, p. 39NB</vt:lpstr>
      <vt:lpstr>PowerPoint Presentation</vt:lpstr>
      <vt:lpstr>PowerPoint Presentation</vt:lpstr>
      <vt:lpstr>PowerPoint Presentation</vt:lpstr>
      <vt:lpstr>P.11 NB Darwin’s Natural Selection Worksheet</vt:lpstr>
      <vt:lpstr>Darwin’s Natural Selection Worksheet</vt:lpstr>
      <vt:lpstr>4/18 Evidence for Evolution 15.1 Objective: Students will perform the Sunflower Seed Lab and discuss the results as to why Natural Selection acts on the phenotype rather than the genotype of an organism in their Notebook.  p. 40 NB</vt:lpstr>
      <vt:lpstr>Natural Selection Simulation- The Evolution of the Peppered  Moth p.41 NB</vt:lpstr>
      <vt:lpstr>   Peppered Moth On – Line Lab P. 41 NB 1. Natural Selection relates to “Survival of the Fittest”  because the best camouflaged moth was protected from predation by the birds.</vt:lpstr>
      <vt:lpstr>PowerPoint Presentation</vt:lpstr>
      <vt:lpstr>PowerPoint Presentation</vt:lpstr>
      <vt:lpstr>Explore SAE.com</vt:lpstr>
      <vt:lpstr>4/19 Adaptations: Evidence for Evolution 15.1 Obj.  TSW discuss evidence for Evolution by doing their concept map and variation in populations and by participating in the Peppered Moth lab. p.42NB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EEI – Differential Survival of Organisms p.33</vt:lpstr>
      <vt:lpstr>4/20 Variation within a Species CH 15 Obj:  Students will demonstrate how variation within a species increases the likelihood that at least some members of a species will survive under changed environmental conditions. P.42NB</vt:lpstr>
      <vt:lpstr>Variations can be advantageous p. 45 NB</vt:lpstr>
      <vt:lpstr>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Convergent Evolution Similar structures, similar functions due to similar environmental influences.</vt:lpstr>
      <vt:lpstr> What type of Evolution is this? Stability in an ecosystem – no very little changes in species.</vt:lpstr>
      <vt:lpstr>PowerPoint Presentation</vt:lpstr>
      <vt:lpstr>Coke Bottle Activity p. 39 NB</vt:lpstr>
      <vt:lpstr>How was the Emerald Jewel Wasp and example of Natural Selection? P. 41 NB</vt:lpstr>
      <vt:lpstr>PowerPoint Presentation</vt:lpstr>
      <vt:lpstr>PhET Evolution Computer Simulation Natural Selection Activity  Bunnies take over the World! </vt:lpstr>
      <vt:lpstr>Emerald Jewel Wasp</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Sunflower Seed Lab P. 43NB</vt:lpstr>
      <vt:lpstr>Sunflower Seed Lab p.43 NB Why is variation in a species important?  Why does Natural Selection act on the phenotype not the genotype?</vt:lpstr>
      <vt:lpstr>Period 1 Class Results p. 37 NB  Why is Genetic Variation important?</vt:lpstr>
      <vt:lpstr>Period 4 Class Results Sunflower Lab P. 15NB Why is Genetic Variation important?</vt:lpstr>
      <vt:lpstr>Open Excel, Enter your class data into the Data Table, Create a Graph, write a Conclusion in Word.</vt:lpstr>
      <vt:lpstr>4/21 Mechanisms for Evolution 15.2 Obj. TSW demonstrate how Natural Selection affects populations differently depending on the environmental pressures by creating an Excel Graph from your Sunflower Seed Lab and doing a concept map.  P. 44 NB </vt:lpstr>
      <vt:lpstr>2017 FFA State Leadership Conference</vt:lpstr>
      <vt:lpstr>PowerPoint Presentation</vt:lpstr>
      <vt:lpstr>PowerPoint Presentation</vt:lpstr>
      <vt:lpstr>PowerPoint Presentation</vt:lpstr>
      <vt:lpstr>PowerPoint Presentation</vt:lpstr>
      <vt:lpstr>PowerPoint Presentation</vt:lpstr>
      <vt:lpstr>PowerPoint Presentation</vt:lpstr>
      <vt:lpstr>04/26 Genetic Equilibrium and Evolution 15.1 – 15.2 Objective: TSW understand how Natural Selection affects variations in evolution with directional, stabilizing and disruptive selection by making a foldable &amp; the Naked Bunny lab. P. 48 NB</vt:lpstr>
      <vt:lpstr>Answers to WU 4/26 page 48NB</vt:lpstr>
      <vt:lpstr>Natural Selection p.49 NB</vt:lpstr>
      <vt:lpstr>4/27 Population Genetics &amp; Evolution 15.2 Obj. TSW demonstrate comprehension and understanding of the roles of Natural Selection and random selection within a species during Genetic Drift Activity.  P.50 NB</vt:lpstr>
      <vt:lpstr>Answers to Warm Up 4/27</vt:lpstr>
      <vt:lpstr>Opening / Closing Ceremony</vt:lpstr>
      <vt:lpstr>PowerPoint Presentation</vt:lpstr>
      <vt:lpstr>4/28 Mechanisms for Evolution 15.2 Objective:  Students will demonstrate how variation within a species increases the likelihood that at least some members of a species will survive under changed environmental conditions the worm eater lab activity. P.52 NB</vt:lpstr>
      <vt:lpstr>The chicks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5/1 Variation within a Species  Obj:  Students will demonstrate how variation within a species increases the likelihood that at least some members of a species will survive under changed environmental conditions by taking a quiz. P.54 NB</vt:lpstr>
      <vt:lpstr>Probability= Math + Ag Biology</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Natural Selection  P. 49 NB </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Island Biodiversity</vt:lpstr>
      <vt:lpstr>PowerPoint Presentation</vt:lpstr>
      <vt:lpstr>PowerPoint Presentation</vt:lpstr>
      <vt:lpstr>Pumpkin Variation Lab Period 4 Make a prediction as to how many seeds your pumpkin will have.</vt:lpstr>
      <vt:lpstr>Graph 1: # of Pumpkin Seeds</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11/28 The Evolution of Species 15.2 Obj. TSW understand how lethal alleles are maintained in the gene pool and variation affects evolution with directional selection by discussing the conclusion of the naked bunny lab. P.26 NB</vt:lpstr>
      <vt:lpstr>Geographic Isolation p. 31NB</vt:lpstr>
      <vt:lpstr>Reproductive Isolation p. 31NB</vt:lpstr>
      <vt:lpstr>Section 15.2 Summary– pages 404-413</vt:lpstr>
      <vt:lpstr>Chapter Summary – 15.2</vt:lpstr>
      <vt:lpstr>Types of Evolution p. 37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   P. 51 NB</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PowerPoint Presentation</vt:lpstr>
      <vt:lpstr>Introduction:</vt:lpstr>
      <vt:lpstr>PowerPoint Presentation</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125</cp:revision>
  <cp:lastPrinted>2016-11-14T22:42:52Z</cp:lastPrinted>
  <dcterms:created xsi:type="dcterms:W3CDTF">2015-10-31T20:34:38Z</dcterms:created>
  <dcterms:modified xsi:type="dcterms:W3CDTF">2017-04-28T22:27:16Z</dcterms:modified>
</cp:coreProperties>
</file>