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3" r:id="rId3"/>
    <p:sldId id="324" r:id="rId4"/>
    <p:sldId id="312" r:id="rId5"/>
    <p:sldId id="325" r:id="rId6"/>
    <p:sldId id="306" r:id="rId7"/>
    <p:sldId id="328" r:id="rId8"/>
    <p:sldId id="329" r:id="rId9"/>
    <p:sldId id="330" r:id="rId10"/>
    <p:sldId id="313" r:id="rId11"/>
    <p:sldId id="331" r:id="rId12"/>
    <p:sldId id="307" r:id="rId13"/>
    <p:sldId id="308" r:id="rId14"/>
    <p:sldId id="309" r:id="rId15"/>
    <p:sldId id="321" r:id="rId16"/>
    <p:sldId id="322" r:id="rId17"/>
    <p:sldId id="326" r:id="rId18"/>
    <p:sldId id="327" r:id="rId19"/>
    <p:sldId id="332" r:id="rId20"/>
    <p:sldId id="314" r:id="rId21"/>
    <p:sldId id="315" r:id="rId22"/>
    <p:sldId id="316" r:id="rId23"/>
    <p:sldId id="317" r:id="rId24"/>
    <p:sldId id="318" r:id="rId25"/>
    <p:sldId id="319" r:id="rId26"/>
    <p:sldId id="272" r:id="rId27"/>
    <p:sldId id="305" r:id="rId28"/>
    <p:sldId id="333" r:id="rId29"/>
    <p:sldId id="273" r:id="rId30"/>
    <p:sldId id="334" r:id="rId31"/>
    <p:sldId id="310" r:id="rId32"/>
    <p:sldId id="311" r:id="rId33"/>
    <p:sldId id="257" r:id="rId34"/>
    <p:sldId id="258" r:id="rId35"/>
    <p:sldId id="259" r:id="rId36"/>
    <p:sldId id="260" r:id="rId37"/>
    <p:sldId id="261" r:id="rId38"/>
    <p:sldId id="262" r:id="rId39"/>
    <p:sldId id="263" r:id="rId40"/>
    <p:sldId id="264" r:id="rId41"/>
    <p:sldId id="267" r:id="rId42"/>
    <p:sldId id="265" r:id="rId43"/>
    <p:sldId id="302" r:id="rId44"/>
    <p:sldId id="303" r:id="rId45"/>
    <p:sldId id="304" r:id="rId46"/>
    <p:sldId id="300"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1" r:id="rId65"/>
    <p:sldId id="292" r:id="rId66"/>
    <p:sldId id="293" r:id="rId67"/>
    <p:sldId id="294" r:id="rId68"/>
    <p:sldId id="295" r:id="rId69"/>
    <p:sldId id="296" r:id="rId70"/>
    <p:sldId id="297" r:id="rId71"/>
    <p:sldId id="298" r:id="rId72"/>
    <p:sldId id="299" r:id="rId7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32" autoAdjust="0"/>
    <p:restoredTop sz="94660"/>
  </p:normalViewPr>
  <p:slideViewPr>
    <p:cSldViewPr snapToGrid="0">
      <p:cViewPr varScale="1">
        <p:scale>
          <a:sx n="72" d="100"/>
          <a:sy n="72"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The Effect of Temperature on</a:t>
            </a:r>
            <a:r>
              <a:rPr lang="en-US" sz="2800" baseline="0" dirty="0" smtClean="0"/>
              <a:t> the Exit time frogs jump out of a Target</a:t>
            </a:r>
            <a:endParaRPr lang="en-US" sz="2800" dirty="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Exit time (seconds)</c:v>
                </c:pt>
              </c:strCache>
            </c:strRef>
          </c:tx>
          <c:spPr>
            <a:ln w="28575" cap="rnd">
              <a:solidFill>
                <a:schemeClr val="accent1"/>
              </a:solidFill>
              <a:round/>
            </a:ln>
            <a:effectLst/>
          </c:spPr>
          <c:marker>
            <c:symbol val="none"/>
          </c:marker>
          <c:cat>
            <c:numRef>
              <c:f>Sheet1!$A$2:$A$5</c:f>
              <c:numCache>
                <c:formatCode>General</c:formatCode>
                <c:ptCount val="4"/>
                <c:pt idx="0">
                  <c:v>4.5</c:v>
                </c:pt>
                <c:pt idx="1">
                  <c:v>12.9</c:v>
                </c:pt>
                <c:pt idx="2">
                  <c:v>21.2</c:v>
                </c:pt>
                <c:pt idx="3">
                  <c:v>29.7</c:v>
                </c:pt>
              </c:numCache>
            </c:numRef>
          </c:cat>
          <c:val>
            <c:numRef>
              <c:f>Sheet1!$B$2:$B$5</c:f>
              <c:numCache>
                <c:formatCode>General</c:formatCode>
                <c:ptCount val="4"/>
                <c:pt idx="0">
                  <c:v>120</c:v>
                </c:pt>
                <c:pt idx="1">
                  <c:v>72</c:v>
                </c:pt>
                <c:pt idx="2">
                  <c:v>15</c:v>
                </c:pt>
                <c:pt idx="3">
                  <c:v>10</c:v>
                </c:pt>
              </c:numCache>
            </c:numRef>
          </c:val>
          <c:smooth val="0"/>
        </c:ser>
        <c:dLbls>
          <c:showLegendKey val="0"/>
          <c:showVal val="0"/>
          <c:showCatName val="0"/>
          <c:showSerName val="0"/>
          <c:showPercent val="0"/>
          <c:showBubbleSize val="0"/>
        </c:dLbls>
        <c:smooth val="0"/>
        <c:axId val="310831760"/>
        <c:axId val="310832152"/>
      </c:lineChart>
      <c:catAx>
        <c:axId val="31083176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Room</a:t>
                </a:r>
                <a:r>
                  <a:rPr lang="en-US" sz="2400" baseline="0" dirty="0" smtClean="0"/>
                  <a:t> Temperature C</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832152"/>
        <c:crosses val="autoZero"/>
        <c:auto val="1"/>
        <c:lblAlgn val="ctr"/>
        <c:lblOffset val="100"/>
        <c:noMultiLvlLbl val="0"/>
      </c:catAx>
      <c:valAx>
        <c:axId val="310832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Exit time (Seconds)</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83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Exercise Lab - Jumping Jacks</a:t>
            </a:r>
          </a:p>
        </c:rich>
      </c:tx>
      <c:layout/>
      <c:overlay val="0"/>
    </c:title>
    <c:autoTitleDeleted val="0"/>
    <c:plotArea>
      <c:layout/>
      <c:lineChart>
        <c:grouping val="standard"/>
        <c:varyColors val="0"/>
        <c:ser>
          <c:idx val="1"/>
          <c:order val="0"/>
          <c:tx>
            <c:strRef>
              <c:f>Sheet1!$B$1</c:f>
              <c:strCache>
                <c:ptCount val="1"/>
                <c:pt idx="0">
                  <c:v>Number of repetitions</c:v>
                </c:pt>
              </c:strCache>
            </c:strRef>
          </c:tx>
          <c:marker>
            <c:symbol val="none"/>
          </c:marker>
          <c:val>
            <c:numRef>
              <c:f>Sheet1!$B$2:$B$6</c:f>
              <c:numCache>
                <c:formatCode>General</c:formatCode>
                <c:ptCount val="5"/>
                <c:pt idx="0">
                  <c:v>10</c:v>
                </c:pt>
                <c:pt idx="1">
                  <c:v>20</c:v>
                </c:pt>
                <c:pt idx="2">
                  <c:v>30</c:v>
                </c:pt>
                <c:pt idx="3">
                  <c:v>40</c:v>
                </c:pt>
                <c:pt idx="4">
                  <c:v>50</c:v>
                </c:pt>
              </c:numCache>
            </c:numRef>
          </c:val>
          <c:smooth val="0"/>
        </c:ser>
        <c:dLbls>
          <c:showLegendKey val="0"/>
          <c:showVal val="0"/>
          <c:showCatName val="0"/>
          <c:showSerName val="0"/>
          <c:showPercent val="0"/>
          <c:showBubbleSize val="0"/>
        </c:dLbls>
        <c:smooth val="0"/>
        <c:axId val="319275072"/>
        <c:axId val="319275464"/>
      </c:lineChart>
      <c:catAx>
        <c:axId val="319275072"/>
        <c:scaling>
          <c:orientation val="minMax"/>
        </c:scaling>
        <c:delete val="0"/>
        <c:axPos val="b"/>
        <c:title>
          <c:tx>
            <c:rich>
              <a:bodyPr/>
              <a:lstStyle/>
              <a:p>
                <a:pPr>
                  <a:defRPr/>
                </a:pPr>
                <a:r>
                  <a:rPr lang="en-US"/>
                  <a:t>Time (Minutes)</a:t>
                </a:r>
              </a:p>
            </c:rich>
          </c:tx>
          <c:layout/>
          <c:overlay val="0"/>
        </c:title>
        <c:majorTickMark val="out"/>
        <c:minorTickMark val="none"/>
        <c:tickLblPos val="nextTo"/>
        <c:crossAx val="319275464"/>
        <c:crosses val="autoZero"/>
        <c:auto val="1"/>
        <c:lblAlgn val="ctr"/>
        <c:lblOffset val="100"/>
        <c:noMultiLvlLbl val="0"/>
      </c:catAx>
      <c:valAx>
        <c:axId val="319275464"/>
        <c:scaling>
          <c:orientation val="minMax"/>
        </c:scaling>
        <c:delete val="0"/>
        <c:axPos val="l"/>
        <c:majorGridlines/>
        <c:title>
          <c:tx>
            <c:rich>
              <a:bodyPr rot="-5400000" vert="horz"/>
              <a:lstStyle/>
              <a:p>
                <a:pPr>
                  <a:defRPr/>
                </a:pPr>
                <a:r>
                  <a:rPr lang="en-US"/>
                  <a:t>Numver of Repetitions</a:t>
                </a:r>
              </a:p>
            </c:rich>
          </c:tx>
          <c:layout/>
          <c:overlay val="0"/>
        </c:title>
        <c:numFmt formatCode="General" sourceLinked="1"/>
        <c:majorTickMark val="out"/>
        <c:minorTickMark val="none"/>
        <c:tickLblPos val="nextTo"/>
        <c:crossAx val="3192750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Exercise Lab -Wall Sits</a:t>
            </a:r>
          </a:p>
        </c:rich>
      </c:tx>
      <c:layout/>
      <c:overlay val="0"/>
    </c:title>
    <c:autoTitleDeleted val="0"/>
    <c:plotArea>
      <c:layout/>
      <c:lineChart>
        <c:grouping val="standard"/>
        <c:varyColors val="0"/>
        <c:ser>
          <c:idx val="1"/>
          <c:order val="0"/>
          <c:tx>
            <c:strRef>
              <c:f>Sheet1!$B$8</c:f>
              <c:strCache>
                <c:ptCount val="1"/>
                <c:pt idx="0">
                  <c:v>Time (minutes)</c:v>
                </c:pt>
              </c:strCache>
            </c:strRef>
          </c:tx>
          <c:marker>
            <c:symbol val="none"/>
          </c:marker>
          <c:val>
            <c:numRef>
              <c:f>Sheet1!$B$9:$B$13</c:f>
              <c:numCache>
                <c:formatCode>General</c:formatCode>
                <c:ptCount val="5"/>
                <c:pt idx="0">
                  <c:v>30</c:v>
                </c:pt>
                <c:pt idx="1">
                  <c:v>45</c:v>
                </c:pt>
                <c:pt idx="2">
                  <c:v>50</c:v>
                </c:pt>
                <c:pt idx="3">
                  <c:v>20</c:v>
                </c:pt>
                <c:pt idx="4">
                  <c:v>15</c:v>
                </c:pt>
              </c:numCache>
            </c:numRef>
          </c:val>
          <c:smooth val="0"/>
        </c:ser>
        <c:dLbls>
          <c:showLegendKey val="0"/>
          <c:showVal val="0"/>
          <c:showCatName val="0"/>
          <c:showSerName val="0"/>
          <c:showPercent val="0"/>
          <c:showBubbleSize val="0"/>
        </c:dLbls>
        <c:smooth val="0"/>
        <c:axId val="319276248"/>
        <c:axId val="308043848"/>
      </c:lineChart>
      <c:catAx>
        <c:axId val="319276248"/>
        <c:scaling>
          <c:orientation val="minMax"/>
        </c:scaling>
        <c:delete val="0"/>
        <c:axPos val="b"/>
        <c:title>
          <c:tx>
            <c:rich>
              <a:bodyPr/>
              <a:lstStyle/>
              <a:p>
                <a:pPr>
                  <a:defRPr/>
                </a:pPr>
                <a:r>
                  <a:rPr lang="en-US"/>
                  <a:t>Intervals</a:t>
                </a:r>
              </a:p>
            </c:rich>
          </c:tx>
          <c:layout/>
          <c:overlay val="0"/>
        </c:title>
        <c:majorTickMark val="out"/>
        <c:minorTickMark val="none"/>
        <c:tickLblPos val="nextTo"/>
        <c:crossAx val="308043848"/>
        <c:crosses val="autoZero"/>
        <c:auto val="1"/>
        <c:lblAlgn val="ctr"/>
        <c:lblOffset val="100"/>
        <c:noMultiLvlLbl val="0"/>
      </c:catAx>
      <c:valAx>
        <c:axId val="308043848"/>
        <c:scaling>
          <c:orientation val="minMax"/>
        </c:scaling>
        <c:delete val="0"/>
        <c:axPos val="l"/>
        <c:majorGridlines/>
        <c:title>
          <c:tx>
            <c:rich>
              <a:bodyPr rot="-5400000" vert="horz"/>
              <a:lstStyle/>
              <a:p>
                <a:pPr>
                  <a:defRPr/>
                </a:pPr>
                <a:r>
                  <a:rPr lang="en-US"/>
                  <a:t>Duration of time (seconds)</a:t>
                </a:r>
              </a:p>
            </c:rich>
          </c:tx>
          <c:layout/>
          <c:overlay val="0"/>
        </c:title>
        <c:numFmt formatCode="General" sourceLinked="1"/>
        <c:majorTickMark val="out"/>
        <c:minorTickMark val="none"/>
        <c:tickLblPos val="nextTo"/>
        <c:crossAx val="3192762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Exercise Lab - Jumping Jacks</a:t>
            </a:r>
          </a:p>
        </c:rich>
      </c:tx>
      <c:layout/>
      <c:overlay val="0"/>
    </c:title>
    <c:autoTitleDeleted val="0"/>
    <c:plotArea>
      <c:layout/>
      <c:lineChart>
        <c:grouping val="standard"/>
        <c:varyColors val="0"/>
        <c:ser>
          <c:idx val="1"/>
          <c:order val="0"/>
          <c:tx>
            <c:strRef>
              <c:f>Sheet1!$B$1</c:f>
              <c:strCache>
                <c:ptCount val="1"/>
                <c:pt idx="0">
                  <c:v>Repetitions</c:v>
                </c:pt>
              </c:strCache>
            </c:strRef>
          </c:tx>
          <c:marker>
            <c:symbol val="none"/>
          </c:marker>
          <c:val>
            <c:numRef>
              <c:f>Sheet1!$B$2:$B$6</c:f>
              <c:numCache>
                <c:formatCode>General</c:formatCode>
                <c:ptCount val="5"/>
                <c:pt idx="0">
                  <c:v>12</c:v>
                </c:pt>
                <c:pt idx="1">
                  <c:v>15</c:v>
                </c:pt>
                <c:pt idx="2">
                  <c:v>14</c:v>
                </c:pt>
                <c:pt idx="3">
                  <c:v>13</c:v>
                </c:pt>
                <c:pt idx="4">
                  <c:v>10</c:v>
                </c:pt>
              </c:numCache>
            </c:numRef>
          </c:val>
          <c:smooth val="0"/>
        </c:ser>
        <c:dLbls>
          <c:showLegendKey val="0"/>
          <c:showVal val="0"/>
          <c:showCatName val="0"/>
          <c:showSerName val="0"/>
          <c:showPercent val="0"/>
          <c:showBubbleSize val="0"/>
        </c:dLbls>
        <c:smooth val="0"/>
        <c:axId val="313292368"/>
        <c:axId val="313292760"/>
      </c:lineChart>
      <c:catAx>
        <c:axId val="313292368"/>
        <c:scaling>
          <c:orientation val="minMax"/>
        </c:scaling>
        <c:delete val="0"/>
        <c:axPos val="b"/>
        <c:title>
          <c:tx>
            <c:rich>
              <a:bodyPr/>
              <a:lstStyle/>
              <a:p>
                <a:pPr>
                  <a:defRPr sz="2400"/>
                </a:pPr>
                <a:r>
                  <a:rPr lang="en-US" sz="2400"/>
                  <a:t>Time (Minutes)</a:t>
                </a:r>
              </a:p>
            </c:rich>
          </c:tx>
          <c:layout/>
          <c:overlay val="0"/>
        </c:title>
        <c:majorTickMark val="out"/>
        <c:minorTickMark val="none"/>
        <c:tickLblPos val="nextTo"/>
        <c:crossAx val="313292760"/>
        <c:crosses val="autoZero"/>
        <c:auto val="1"/>
        <c:lblAlgn val="ctr"/>
        <c:lblOffset val="100"/>
        <c:noMultiLvlLbl val="0"/>
      </c:catAx>
      <c:valAx>
        <c:axId val="313292760"/>
        <c:scaling>
          <c:orientation val="minMax"/>
        </c:scaling>
        <c:delete val="0"/>
        <c:axPos val="l"/>
        <c:majorGridlines/>
        <c:title>
          <c:tx>
            <c:rich>
              <a:bodyPr rot="-5400000" vert="horz"/>
              <a:lstStyle/>
              <a:p>
                <a:pPr>
                  <a:defRPr sz="2400"/>
                </a:pPr>
                <a:r>
                  <a:rPr lang="en-US" sz="2400" dirty="0" smtClean="0"/>
                  <a:t>Number </a:t>
                </a:r>
                <a:r>
                  <a:rPr lang="en-US" sz="2400" dirty="0"/>
                  <a:t>of Repetitions</a:t>
                </a:r>
              </a:p>
            </c:rich>
          </c:tx>
          <c:layout/>
          <c:overlay val="0"/>
        </c:title>
        <c:numFmt formatCode="General" sourceLinked="1"/>
        <c:majorTickMark val="out"/>
        <c:minorTickMark val="none"/>
        <c:tickLblPos val="nextTo"/>
        <c:crossAx val="313292368"/>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Repetitions</c:v>
                </c:pt>
              </c:strCache>
            </c:strRef>
          </c:tx>
          <c:spPr>
            <a:ln w="28575" cap="rnd">
              <a:solidFill>
                <a:schemeClr val="accent2"/>
              </a:solidFill>
              <a:round/>
            </a:ln>
            <a:effectLst/>
          </c:spPr>
          <c:marker>
            <c:symbol val="none"/>
          </c:marker>
          <c:val>
            <c:numRef>
              <c:f>Sheet1!$B$2:$B$6</c:f>
              <c:numCache>
                <c:formatCode>General</c:formatCode>
                <c:ptCount val="5"/>
                <c:pt idx="0">
                  <c:v>12</c:v>
                </c:pt>
                <c:pt idx="1">
                  <c:v>15</c:v>
                </c:pt>
                <c:pt idx="2">
                  <c:v>14</c:v>
                </c:pt>
                <c:pt idx="3">
                  <c:v>13</c:v>
                </c:pt>
                <c:pt idx="4">
                  <c:v>10</c:v>
                </c:pt>
              </c:numCache>
            </c:numRef>
          </c:val>
          <c:smooth val="0"/>
        </c:ser>
        <c:ser>
          <c:idx val="2"/>
          <c:order val="1"/>
          <c:tx>
            <c:strRef>
              <c:f>Sheet1!$C$1</c:f>
              <c:strCache>
                <c:ptCount val="1"/>
                <c:pt idx="0">
                  <c:v>Pulse</c:v>
                </c:pt>
              </c:strCache>
            </c:strRef>
          </c:tx>
          <c:spPr>
            <a:ln w="28575" cap="rnd">
              <a:solidFill>
                <a:schemeClr val="accent3"/>
              </a:solidFill>
              <a:round/>
            </a:ln>
            <a:effectLst/>
          </c:spPr>
          <c:marker>
            <c:symbol val="none"/>
          </c:marker>
          <c:val>
            <c:numRef>
              <c:f>Sheet1!$C$2:$C$6</c:f>
              <c:numCache>
                <c:formatCode>General</c:formatCode>
                <c:ptCount val="5"/>
                <c:pt idx="0">
                  <c:v>78</c:v>
                </c:pt>
                <c:pt idx="1">
                  <c:v>82</c:v>
                </c:pt>
                <c:pt idx="2">
                  <c:v>92</c:v>
                </c:pt>
                <c:pt idx="3">
                  <c:v>100</c:v>
                </c:pt>
                <c:pt idx="4">
                  <c:v>120</c:v>
                </c:pt>
              </c:numCache>
            </c:numRef>
          </c:val>
          <c:smooth val="0"/>
        </c:ser>
        <c:dLbls>
          <c:showLegendKey val="0"/>
          <c:showVal val="0"/>
          <c:showCatName val="0"/>
          <c:showSerName val="0"/>
          <c:showPercent val="0"/>
          <c:showBubbleSize val="0"/>
        </c:dLbls>
        <c:smooth val="0"/>
        <c:axId val="313293544"/>
        <c:axId val="210265224"/>
      </c:lineChart>
      <c:catAx>
        <c:axId val="313293544"/>
        <c:scaling>
          <c:orientation val="minMax"/>
        </c:scaling>
        <c:delete val="0"/>
        <c:axPos val="b"/>
        <c:title>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65224"/>
        <c:crosses val="autoZero"/>
        <c:auto val="1"/>
        <c:lblAlgn val="ctr"/>
        <c:lblOffset val="100"/>
        <c:noMultiLvlLbl val="0"/>
      </c:catAx>
      <c:valAx>
        <c:axId val="210265224"/>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29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Sheet1!$A$2</c:f>
              <c:strCache>
                <c:ptCount val="1"/>
                <c:pt idx="0">
                  <c:v>Pulse</c:v>
                </c:pt>
              </c:strCache>
            </c:strRef>
          </c:tx>
          <c:marker>
            <c:symbol val="none"/>
          </c:marker>
          <c:cat>
            <c:strRef>
              <c:f>Sheet1!$B$1:$F$1</c:f>
              <c:strCache>
                <c:ptCount val="5"/>
                <c:pt idx="0">
                  <c:v>Trial 1</c:v>
                </c:pt>
                <c:pt idx="1">
                  <c:v>Trial 2</c:v>
                </c:pt>
                <c:pt idx="2">
                  <c:v>Trial 3</c:v>
                </c:pt>
                <c:pt idx="3">
                  <c:v>Trial 4</c:v>
                </c:pt>
                <c:pt idx="4">
                  <c:v>Trial 5</c:v>
                </c:pt>
              </c:strCache>
            </c:strRef>
          </c:cat>
          <c:val>
            <c:numRef>
              <c:f>Sheet1!$B$2:$F$2</c:f>
              <c:numCache>
                <c:formatCode>General</c:formatCode>
                <c:ptCount val="5"/>
                <c:pt idx="0">
                  <c:v>68</c:v>
                </c:pt>
                <c:pt idx="1">
                  <c:v>68</c:v>
                </c:pt>
                <c:pt idx="2">
                  <c:v>69</c:v>
                </c:pt>
                <c:pt idx="3">
                  <c:v>72</c:v>
                </c:pt>
                <c:pt idx="4">
                  <c:v>75</c:v>
                </c:pt>
              </c:numCache>
            </c:numRef>
          </c:val>
          <c:smooth val="0"/>
        </c:ser>
        <c:dLbls>
          <c:showLegendKey val="0"/>
          <c:showVal val="0"/>
          <c:showCatName val="0"/>
          <c:showSerName val="0"/>
          <c:showPercent val="0"/>
          <c:showBubbleSize val="0"/>
        </c:dLbls>
        <c:smooth val="0"/>
        <c:axId val="308044632"/>
        <c:axId val="308045024"/>
      </c:lineChart>
      <c:catAx>
        <c:axId val="308044632"/>
        <c:scaling>
          <c:orientation val="minMax"/>
        </c:scaling>
        <c:delete val="0"/>
        <c:axPos val="b"/>
        <c:title>
          <c:tx>
            <c:rich>
              <a:bodyPr/>
              <a:lstStyle/>
              <a:p>
                <a:pPr>
                  <a:defRPr/>
                </a:pPr>
                <a:r>
                  <a:rPr lang="en-US"/>
                  <a:t>Trial with 1 minute rest in between.</a:t>
                </a:r>
              </a:p>
            </c:rich>
          </c:tx>
          <c:layout/>
          <c:overlay val="0"/>
        </c:title>
        <c:numFmt formatCode="General" sourceLinked="0"/>
        <c:majorTickMark val="out"/>
        <c:minorTickMark val="none"/>
        <c:tickLblPos val="nextTo"/>
        <c:crossAx val="308045024"/>
        <c:crosses val="autoZero"/>
        <c:auto val="1"/>
        <c:lblAlgn val="ctr"/>
        <c:lblOffset val="100"/>
        <c:noMultiLvlLbl val="0"/>
      </c:catAx>
      <c:valAx>
        <c:axId val="308045024"/>
        <c:scaling>
          <c:orientation val="minMax"/>
        </c:scaling>
        <c:delete val="0"/>
        <c:axPos val="l"/>
        <c:majorGridlines/>
        <c:title>
          <c:tx>
            <c:rich>
              <a:bodyPr rot="-5400000" vert="horz"/>
              <a:lstStyle/>
              <a:p>
                <a:pPr>
                  <a:defRPr/>
                </a:pPr>
                <a:r>
                  <a:rPr lang="en-US"/>
                  <a:t>Heart Beats per Minute</a:t>
                </a:r>
              </a:p>
            </c:rich>
          </c:tx>
          <c:layout/>
          <c:overlay val="0"/>
        </c:title>
        <c:numFmt formatCode="General" sourceLinked="1"/>
        <c:majorTickMark val="out"/>
        <c:minorTickMark val="none"/>
        <c:tickLblPos val="nextTo"/>
        <c:crossAx val="308044632"/>
        <c:crosses val="autoZero"/>
        <c:crossBetween val="between"/>
      </c:valAx>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D2468390-FB45-41B0-A659-B75F360BBD0A}" type="slidenum">
              <a:rPr lang="en-US"/>
              <a:pPr/>
              <a:t>‹#›</a:t>
            </a:fld>
            <a:endParaRPr lang="en-US"/>
          </a:p>
        </p:txBody>
      </p:sp>
    </p:spTree>
    <p:extLst>
      <p:ext uri="{BB962C8B-B14F-4D97-AF65-F5344CB8AC3E}">
        <p14:creationId xmlns:p14="http://schemas.microsoft.com/office/powerpoint/2010/main" val="401576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8.jpe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hyperlink" Target="RESOURCES.ppt" TargetMode="External"/><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hyperlink" Target="RESOURCES.ppt" TargetMode="External"/><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9.jpe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RESOURCES.ppt" TargetMode="External"/><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youtube.com/watch?v=z3M0vU3Dv8E" TargetMode="External"/><Relationship Id="rId1" Type="http://schemas.openxmlformats.org/officeDocument/2006/relationships/slideLayout" Target="../slideLayouts/slideLayout4.xml"/><Relationship Id="rId4" Type="http://schemas.openxmlformats.org/officeDocument/2006/relationships/hyperlink" Target="http://www.hhmi.org/biointeractive/cloning-army-t-cells-immune-defens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youtube.com/watch?v=CkJv0Yp651g" TargetMode="Externa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dis.ifas.ufl.edu/hs1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hyperlink" Target="http://teach.genetics.utah.edu/content/addiction/" TargetMode="External"/><Relationship Id="rId2" Type="http://schemas.openxmlformats.org/officeDocument/2006/relationships/hyperlink" Target="http://learn.genetics.utah.edu/content/addic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2.png"/><Relationship Id="rId7" Type="http://schemas.openxmlformats.org/officeDocument/2006/relationships/image" Target="../media/image49.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2.png"/><Relationship Id="rId7" Type="http://schemas.openxmlformats.org/officeDocument/2006/relationships/image" Target="../media/image49.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50.jpeg"/><Relationship Id="rId4" Type="http://schemas.openxmlformats.org/officeDocument/2006/relationships/image" Target="../media/image23.png"/><Relationship Id="rId9"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voanews.com/content/end-of-aids-could-be-within-reach/2536452.html" TargetMode="External"/><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youtube.com/watch?v=YI2qYRWzSZ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hyperlink" Target="Resources.pp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51.png"/><Relationship Id="rId5" Type="http://schemas.openxmlformats.org/officeDocument/2006/relationships/image" Target="../media/image23.png"/><Relationship Id="rId10" Type="http://schemas.openxmlformats.org/officeDocument/2006/relationships/audio" Target="../media/audio2.wav"/><Relationship Id="rId4" Type="http://schemas.openxmlformats.org/officeDocument/2006/relationships/slide" Target="slide58.xml"/><Relationship Id="rId9"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hyperlink" Target="http://www.youtube.com/watch?v=s2OIaXZZI0w" TargetMode="External"/><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fa.org/SiteCollectionDocuments/finalafnrstandardsv324609withisbn_000.pdf" TargetMode="External"/><Relationship Id="rId2" Type="http://schemas.openxmlformats.org/officeDocument/2006/relationships/hyperlink" Target="https://www.ffa.org/resources/educators/classroom-video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 Biology</a:t>
            </a:r>
            <a:endParaRPr lang="en-US" dirty="0"/>
          </a:p>
        </p:txBody>
      </p:sp>
      <p:sp>
        <p:nvSpPr>
          <p:cNvPr id="3" name="Subtitle 2"/>
          <p:cNvSpPr>
            <a:spLocks noGrp="1"/>
          </p:cNvSpPr>
          <p:nvPr>
            <p:ph type="subTitle" idx="1"/>
          </p:nvPr>
        </p:nvSpPr>
        <p:spPr/>
        <p:txBody>
          <a:bodyPr>
            <a:normAutofit fontScale="92500"/>
          </a:bodyPr>
          <a:lstStyle/>
          <a:p>
            <a:r>
              <a:rPr lang="en-US" dirty="0" smtClean="0"/>
              <a:t>Week 3 Jan. 30</a:t>
            </a:r>
            <a:r>
              <a:rPr lang="en-US" baseline="30000" dirty="0" smtClean="0"/>
              <a:t>th</a:t>
            </a:r>
            <a:r>
              <a:rPr lang="en-US" dirty="0" smtClean="0"/>
              <a:t> – Feb. 3rd</a:t>
            </a:r>
          </a:p>
          <a:p>
            <a:r>
              <a:rPr lang="en-US" dirty="0" smtClean="0"/>
              <a:t>Body Systems – Nervous, Immune, Circulatory and Respiratory, FFA – Officer Responsibilities, Choose SAE, Prepare 8</a:t>
            </a:r>
            <a:r>
              <a:rPr lang="en-US" baseline="30000" dirty="0" smtClean="0"/>
              <a:t>th</a:t>
            </a:r>
            <a:r>
              <a:rPr lang="en-US" dirty="0" smtClean="0"/>
              <a:t> grader visit</a:t>
            </a:r>
            <a:endParaRPr lang="en-US" dirty="0"/>
          </a:p>
        </p:txBody>
      </p:sp>
    </p:spTree>
    <p:extLst>
      <p:ext uri="{BB962C8B-B14F-4D97-AF65-F5344CB8AC3E}">
        <p14:creationId xmlns:p14="http://schemas.microsoft.com/office/powerpoint/2010/main" val="368323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fig"/>
          <p:cNvPicPr>
            <a:picLocks noChangeAspect="1" noChangeArrowheads="1"/>
          </p:cNvPicPr>
          <p:nvPr/>
        </p:nvPicPr>
        <p:blipFill>
          <a:blip r:embed="rId2" cstate="print"/>
          <a:srcRect/>
          <a:stretch>
            <a:fillRect/>
          </a:stretch>
        </p:blipFill>
        <p:spPr bwMode="auto">
          <a:xfrm>
            <a:off x="5122152" y="2471506"/>
            <a:ext cx="1199081" cy="3962400"/>
          </a:xfrm>
          <a:prstGeom prst="rect">
            <a:avLst/>
          </a:prstGeom>
          <a:noFill/>
        </p:spPr>
      </p:pic>
      <p:sp>
        <p:nvSpPr>
          <p:cNvPr id="3" name="Title 2"/>
          <p:cNvSpPr>
            <a:spLocks noGrp="1"/>
          </p:cNvSpPr>
          <p:nvPr>
            <p:ph type="title"/>
          </p:nvPr>
        </p:nvSpPr>
        <p:spPr>
          <a:xfrm>
            <a:off x="457199" y="707540"/>
            <a:ext cx="11238271" cy="1045060"/>
          </a:xfrm>
          <a:solidFill>
            <a:srgbClr val="92D050"/>
          </a:solidFill>
        </p:spPr>
        <p:txBody>
          <a:bodyPr>
            <a:normAutofit fontScale="90000"/>
          </a:bodyPr>
          <a:lstStyle/>
          <a:p>
            <a:pPr algn="ctr"/>
            <a:r>
              <a:rPr lang="en-US" sz="2700" dirty="0"/>
              <a:t/>
            </a:r>
            <a:br>
              <a:rPr lang="en-US" sz="2700" dirty="0"/>
            </a:br>
            <a:r>
              <a:rPr lang="en-US" sz="2700" dirty="0"/>
              <a:t/>
            </a:r>
            <a:br>
              <a:rPr lang="en-US" sz="2700" dirty="0"/>
            </a:br>
            <a:r>
              <a:rPr lang="en-US" sz="2700" dirty="0"/>
              <a:t/>
            </a:r>
            <a:br>
              <a:rPr lang="en-US" sz="2700" dirty="0"/>
            </a:br>
            <a:r>
              <a:rPr lang="en-US" sz="2700" b="1" dirty="0" smtClean="0"/>
              <a:t>1/31 </a:t>
            </a:r>
            <a:r>
              <a:rPr lang="en-US" sz="2700" b="1" dirty="0"/>
              <a:t>Nervous System 36.1</a:t>
            </a:r>
            <a:br>
              <a:rPr lang="en-US" sz="2700" b="1" dirty="0"/>
            </a:br>
            <a:r>
              <a:rPr lang="en-US" sz="2700" dirty="0"/>
              <a:t>  Obj. TSW explain the roles of the sensory neurons, interneurons, and motor neurons in sensation, thought and response by doing a lab on reaction response.  </a:t>
            </a:r>
            <a:r>
              <a:rPr lang="en-US" sz="2700" dirty="0" smtClean="0"/>
              <a:t>P.22 </a:t>
            </a:r>
            <a:r>
              <a:rPr lang="en-US" sz="2700" dirty="0"/>
              <a:t>NB</a:t>
            </a:r>
            <a:br>
              <a:rPr lang="en-US" sz="2700" dirty="0"/>
            </a:br>
            <a:r>
              <a:rPr lang="en-US" dirty="0" smtClean="0"/>
              <a:t/>
            </a:r>
            <a:br>
              <a:rPr lang="en-US" dirty="0" smtClean="0"/>
            </a:br>
            <a:endParaRPr lang="en-US" dirty="0"/>
          </a:p>
        </p:txBody>
      </p:sp>
      <p:pic>
        <p:nvPicPr>
          <p:cNvPr id="6" name="Picture 1119" descr="fig"/>
          <p:cNvPicPr>
            <a:picLocks noGrp="1" noChangeAspect="1" noChangeArrowheads="1"/>
          </p:cNvPicPr>
          <p:nvPr>
            <p:ph sz="half" idx="2"/>
          </p:nvPr>
        </p:nvPicPr>
        <p:blipFill>
          <a:blip r:embed="rId3" cstate="print"/>
          <a:stretch>
            <a:fillRect/>
          </a:stretch>
        </p:blipFill>
        <p:spPr bwMode="auto">
          <a:xfrm>
            <a:off x="2303982" y="2663208"/>
            <a:ext cx="2698180" cy="1672872"/>
          </a:xfrm>
          <a:prstGeom prst="rect">
            <a:avLst/>
          </a:prstGeom>
          <a:noFill/>
        </p:spPr>
      </p:pic>
      <p:sp>
        <p:nvSpPr>
          <p:cNvPr id="5" name="Content Placeholder 4"/>
          <p:cNvSpPr>
            <a:spLocks noGrp="1"/>
          </p:cNvSpPr>
          <p:nvPr>
            <p:ph sz="quarter" idx="4"/>
          </p:nvPr>
        </p:nvSpPr>
        <p:spPr>
          <a:xfrm>
            <a:off x="6476999" y="2663208"/>
            <a:ext cx="5085735" cy="3578996"/>
          </a:xfrm>
        </p:spPr>
        <p:txBody>
          <a:bodyPr/>
          <a:lstStyle/>
          <a:p>
            <a:pPr marL="514350" indent="-514350">
              <a:buFont typeface="+mj-lt"/>
              <a:buAutoNum type="arabicPeriod"/>
            </a:pPr>
            <a:r>
              <a:rPr lang="en-US" dirty="0" smtClean="0"/>
              <a:t>Describe, draw, and label a neuron.</a:t>
            </a:r>
          </a:p>
          <a:p>
            <a:pPr marL="514350" indent="-514350">
              <a:buFont typeface="+mj-lt"/>
              <a:buAutoNum type="arabicPeriod"/>
            </a:pPr>
            <a:r>
              <a:rPr lang="en-US" dirty="0" smtClean="0"/>
              <a:t>Explain the functions of each type of neuron: sensory, interneuron, and motor.</a:t>
            </a:r>
          </a:p>
          <a:p>
            <a:pPr marL="514350" indent="-514350">
              <a:buFont typeface="+mj-lt"/>
              <a:buAutoNum type="arabicPeriod"/>
            </a:pPr>
            <a:r>
              <a:rPr lang="en-US" dirty="0" smtClean="0"/>
              <a:t>What is a reflex, write an example?</a:t>
            </a:r>
          </a:p>
          <a:p>
            <a:pPr marL="0" indent="0">
              <a:buNone/>
            </a:pPr>
            <a:endParaRPr lang="en-US" dirty="0"/>
          </a:p>
        </p:txBody>
      </p:sp>
      <p:pic>
        <p:nvPicPr>
          <p:cNvPr id="8" name="Picture 35" descr="Fig"/>
          <p:cNvPicPr>
            <a:picLocks noChangeAspect="1" noChangeArrowheads="1"/>
          </p:cNvPicPr>
          <p:nvPr/>
        </p:nvPicPr>
        <p:blipFill>
          <a:blip r:embed="rId4" cstate="print"/>
          <a:srcRect/>
          <a:stretch>
            <a:fillRect/>
          </a:stretch>
        </p:blipFill>
        <p:spPr bwMode="auto">
          <a:xfrm>
            <a:off x="2303982" y="4441340"/>
            <a:ext cx="1752600" cy="2416660"/>
          </a:xfrm>
          <a:prstGeom prst="rect">
            <a:avLst/>
          </a:prstGeom>
          <a:noFill/>
        </p:spPr>
      </p:pic>
      <p:pic>
        <p:nvPicPr>
          <p:cNvPr id="10" name="Picture 12" descr="How central nervous system "/>
          <p:cNvPicPr>
            <a:picLocks noChangeAspect="1" noChangeArrowheads="1"/>
          </p:cNvPicPr>
          <p:nvPr/>
        </p:nvPicPr>
        <p:blipFill>
          <a:blip r:embed="rId5" cstate="print"/>
          <a:srcRect/>
          <a:stretch>
            <a:fillRect/>
          </a:stretch>
        </p:blipFill>
        <p:spPr bwMode="auto">
          <a:xfrm>
            <a:off x="94183" y="3341930"/>
            <a:ext cx="2209799" cy="3505200"/>
          </a:xfrm>
          <a:prstGeom prst="rect">
            <a:avLst/>
          </a:prstGeom>
          <a:noFill/>
        </p:spPr>
      </p:pic>
    </p:spTree>
    <p:extLst>
      <p:ext uri="{BB962C8B-B14F-4D97-AF65-F5344CB8AC3E}">
        <p14:creationId xmlns:p14="http://schemas.microsoft.com/office/powerpoint/2010/main" val="427379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3" y="982132"/>
            <a:ext cx="11064239" cy="1303867"/>
          </a:xfrm>
        </p:spPr>
        <p:txBody>
          <a:bodyPr>
            <a:normAutofit fontScale="90000"/>
          </a:bodyPr>
          <a:lstStyle/>
          <a:p>
            <a:r>
              <a:rPr lang="en-US" dirty="0" smtClean="0"/>
              <a:t>Ag Work Day</a:t>
            </a:r>
            <a:br>
              <a:rPr lang="en-US" dirty="0" smtClean="0"/>
            </a:br>
            <a:r>
              <a:rPr lang="en-US" dirty="0" smtClean="0"/>
              <a:t>This Saturday at RCHS, 10am – 2 pm in the Garden</a:t>
            </a:r>
            <a:endParaRPr lang="en-US" dirty="0"/>
          </a:p>
        </p:txBody>
      </p:sp>
      <p:sp>
        <p:nvSpPr>
          <p:cNvPr id="3" name="Content Placeholder 2"/>
          <p:cNvSpPr>
            <a:spLocks noGrp="1"/>
          </p:cNvSpPr>
          <p:nvPr>
            <p:ph idx="1"/>
          </p:nvPr>
        </p:nvSpPr>
        <p:spPr>
          <a:xfrm>
            <a:off x="731520" y="2556932"/>
            <a:ext cx="10936223" cy="3318936"/>
          </a:xfrm>
        </p:spPr>
        <p:txBody>
          <a:bodyPr/>
          <a:lstStyle/>
          <a:p>
            <a:r>
              <a:rPr lang="en-US" dirty="0" smtClean="0"/>
              <a:t>Yes! This is 4 hours of Service learning</a:t>
            </a:r>
          </a:p>
          <a:p>
            <a:r>
              <a:rPr lang="en-US" dirty="0" smtClean="0"/>
              <a:t>Yes! It counts as part of an SAE.  Enter what you did in The AET.com Record Book</a:t>
            </a:r>
          </a:p>
          <a:p>
            <a:r>
              <a:rPr lang="en-US" dirty="0" smtClean="0"/>
              <a:t>Wear your old cloths you don’t mind getting dirty.</a:t>
            </a:r>
          </a:p>
          <a:p>
            <a:r>
              <a:rPr lang="en-US" dirty="0" smtClean="0"/>
              <a:t>Bring Gloves, or McAllister can bring you a pair.</a:t>
            </a:r>
            <a:endParaRPr lang="en-US" dirty="0"/>
          </a:p>
        </p:txBody>
      </p:sp>
    </p:spTree>
    <p:extLst>
      <p:ext uri="{BB962C8B-B14F-4D97-AF65-F5344CB8AC3E}">
        <p14:creationId xmlns:p14="http://schemas.microsoft.com/office/powerpoint/2010/main" val="320820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471144"/>
            <a:ext cx="11243256" cy="1303867"/>
          </a:xfrm>
        </p:spPr>
        <p:txBody>
          <a:bodyPr>
            <a:normAutofit/>
          </a:bodyPr>
          <a:lstStyle/>
          <a:p>
            <a:r>
              <a:rPr lang="en-US" sz="3200" dirty="0" smtClean="0"/>
              <a:t>Learning about FFA Activity</a:t>
            </a:r>
            <a:br>
              <a:rPr lang="en-US" sz="3200" dirty="0" smtClean="0"/>
            </a:br>
            <a:r>
              <a:rPr lang="en-US" sz="3200" dirty="0" smtClean="0"/>
              <a:t>Match each of the following FFA words to what they are: P. 15 NB</a:t>
            </a:r>
            <a:endParaRPr lang="en-US" sz="3200" dirty="0"/>
          </a:p>
        </p:txBody>
      </p:sp>
      <p:sp>
        <p:nvSpPr>
          <p:cNvPr id="3" name="Content Placeholder 2"/>
          <p:cNvSpPr>
            <a:spLocks noGrp="1"/>
          </p:cNvSpPr>
          <p:nvPr>
            <p:ph sz="half" idx="1"/>
          </p:nvPr>
        </p:nvSpPr>
        <p:spPr>
          <a:xfrm>
            <a:off x="1242205" y="2086188"/>
            <a:ext cx="4718304" cy="4350930"/>
          </a:xfrm>
        </p:spPr>
        <p:txBody>
          <a:bodyPr>
            <a:normAutofit/>
          </a:bodyPr>
          <a:lstStyle/>
          <a:p>
            <a:r>
              <a:rPr lang="en-US" dirty="0" smtClean="0"/>
              <a:t>SALUTE</a:t>
            </a:r>
          </a:p>
          <a:p>
            <a:r>
              <a:rPr lang="en-US" dirty="0"/>
              <a:t>Written By E. M. Tiffany</a:t>
            </a:r>
          </a:p>
          <a:p>
            <a:r>
              <a:rPr lang="en-US" dirty="0"/>
              <a:t>I believe in the future of agriculture,…</a:t>
            </a:r>
          </a:p>
          <a:p>
            <a:r>
              <a:rPr lang="en-US" dirty="0"/>
              <a:t>National Blue and Corn </a:t>
            </a:r>
            <a:r>
              <a:rPr lang="en-US" dirty="0" smtClean="0"/>
              <a:t>Gold</a:t>
            </a:r>
          </a:p>
          <a:p>
            <a:r>
              <a:rPr lang="en-US" dirty="0" smtClean="0"/>
              <a:t>MOTTO</a:t>
            </a:r>
          </a:p>
          <a:p>
            <a:r>
              <a:rPr lang="en-US" dirty="0" smtClean="0"/>
              <a:t>This </a:t>
            </a:r>
            <a:r>
              <a:rPr lang="en-US" dirty="0"/>
              <a:t>consists of 5 symbols: cross section of Corn, the rising Sun, the Plow, the Eagle, the Owl</a:t>
            </a:r>
          </a:p>
          <a:p>
            <a:endParaRPr lang="en-US" dirty="0" smtClean="0"/>
          </a:p>
          <a:p>
            <a:endParaRPr lang="en-US" dirty="0"/>
          </a:p>
          <a:p>
            <a:endParaRPr lang="en-US" dirty="0"/>
          </a:p>
        </p:txBody>
      </p:sp>
      <p:sp>
        <p:nvSpPr>
          <p:cNvPr id="4" name="Content Placeholder 3"/>
          <p:cNvSpPr>
            <a:spLocks noGrp="1"/>
          </p:cNvSpPr>
          <p:nvPr>
            <p:ph sz="half" idx="2"/>
          </p:nvPr>
        </p:nvSpPr>
        <p:spPr>
          <a:xfrm>
            <a:off x="6136783" y="2086188"/>
            <a:ext cx="5356232" cy="4350930"/>
          </a:xfrm>
        </p:spPr>
        <p:txBody>
          <a:bodyPr>
            <a:normAutofit/>
          </a:bodyPr>
          <a:lstStyle/>
          <a:p>
            <a:r>
              <a:rPr lang="en-US" dirty="0" smtClean="0"/>
              <a:t>EMBLEM</a:t>
            </a:r>
          </a:p>
          <a:p>
            <a:r>
              <a:rPr lang="en-US" dirty="0" smtClean="0"/>
              <a:t>Learning </a:t>
            </a:r>
            <a:r>
              <a:rPr lang="en-US" dirty="0"/>
              <a:t>to </a:t>
            </a:r>
            <a:r>
              <a:rPr lang="en-US" dirty="0" smtClean="0"/>
              <a:t>Do, Doing </a:t>
            </a:r>
            <a:r>
              <a:rPr lang="en-US" dirty="0"/>
              <a:t>to Learn,</a:t>
            </a:r>
          </a:p>
          <a:p>
            <a:pPr marL="0" indent="0">
              <a:buNone/>
            </a:pPr>
            <a:r>
              <a:rPr lang="en-US" dirty="0"/>
              <a:t>Earning to </a:t>
            </a:r>
            <a:r>
              <a:rPr lang="en-US" dirty="0" smtClean="0"/>
              <a:t>Live, Living </a:t>
            </a:r>
            <a:r>
              <a:rPr lang="en-US" dirty="0"/>
              <a:t>to Serve</a:t>
            </a:r>
            <a:r>
              <a:rPr lang="en-US" dirty="0" smtClean="0"/>
              <a:t>.</a:t>
            </a:r>
          </a:p>
          <a:p>
            <a:r>
              <a:rPr lang="en-US" dirty="0" smtClean="0"/>
              <a:t>CREED</a:t>
            </a:r>
          </a:p>
          <a:p>
            <a:r>
              <a:rPr lang="en-US" dirty="0"/>
              <a:t>I pledge allegiance to the Flag of the United States of America and to the Republic for which it stands, </a:t>
            </a:r>
            <a:r>
              <a:rPr lang="en-US" dirty="0" smtClean="0"/>
              <a:t>…</a:t>
            </a:r>
          </a:p>
          <a:p>
            <a:r>
              <a:rPr lang="en-US" dirty="0"/>
              <a:t>COLORS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252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love my neighbor who…</a:t>
            </a:r>
            <a:endParaRPr lang="en-US" dirty="0"/>
          </a:p>
        </p:txBody>
      </p:sp>
      <p:sp>
        <p:nvSpPr>
          <p:cNvPr id="3" name="Content Placeholder 2"/>
          <p:cNvSpPr>
            <a:spLocks noGrp="1"/>
          </p:cNvSpPr>
          <p:nvPr>
            <p:ph idx="1"/>
          </p:nvPr>
        </p:nvSpPr>
        <p:spPr>
          <a:xfrm>
            <a:off x="624114" y="2409371"/>
            <a:ext cx="10972800" cy="3860800"/>
          </a:xfrm>
        </p:spPr>
        <p:txBody>
          <a:bodyPr>
            <a:normAutofit lnSpcReduction="10000"/>
          </a:bodyPr>
          <a:lstStyle/>
          <a:p>
            <a:r>
              <a:rPr lang="en-US" dirty="0" smtClean="0"/>
              <a:t>Everyone clear the center tables to the sides of the classroom.</a:t>
            </a:r>
          </a:p>
          <a:p>
            <a:r>
              <a:rPr lang="en-US" dirty="0" smtClean="0"/>
              <a:t>Place the chairs in a circle, 1 less than the number of people.</a:t>
            </a:r>
          </a:p>
          <a:p>
            <a:r>
              <a:rPr lang="en-US" dirty="0" smtClean="0"/>
              <a:t>McAllister starts, standing in the center, &amp; says “I love my neighbor who…</a:t>
            </a:r>
          </a:p>
          <a:p>
            <a:r>
              <a:rPr lang="en-US" dirty="0" smtClean="0"/>
              <a:t>Then everyone who can agree or has see that, done that, has that, gets to get up from their chair and move to a chair that is NOT next to the chair they are currently sitting in.</a:t>
            </a:r>
          </a:p>
          <a:p>
            <a:r>
              <a:rPr lang="en-US" dirty="0" smtClean="0"/>
              <a:t>If you are the one who is left out, you are the next person to stand in the center and say “ I love my neighbor who…”</a:t>
            </a:r>
          </a:p>
          <a:p>
            <a:r>
              <a:rPr lang="en-US" dirty="0" smtClean="0"/>
              <a:t>If you are in the center, you can not go back to the previous chair you were sitting in before you were the last one without a chair.</a:t>
            </a:r>
            <a:endParaRPr lang="en-US" dirty="0"/>
          </a:p>
        </p:txBody>
      </p:sp>
    </p:spTree>
    <p:extLst>
      <p:ext uri="{BB962C8B-B14F-4D97-AF65-F5344CB8AC3E}">
        <p14:creationId xmlns:p14="http://schemas.microsoft.com/office/powerpoint/2010/main" val="1901333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Inventory what needs to be fixed in our program with the Bunny Hutch and Chicken Tractors and Garden Beds</a:t>
            </a:r>
            <a:endParaRPr lang="en-US" dirty="0"/>
          </a:p>
        </p:txBody>
      </p:sp>
      <p:sp>
        <p:nvSpPr>
          <p:cNvPr id="3" name="Content Placeholder 2"/>
          <p:cNvSpPr>
            <a:spLocks noGrp="1"/>
          </p:cNvSpPr>
          <p:nvPr>
            <p:ph idx="1"/>
          </p:nvPr>
        </p:nvSpPr>
        <p:spPr>
          <a:xfrm>
            <a:off x="638629" y="2556931"/>
            <a:ext cx="10914742" cy="3684211"/>
          </a:xfrm>
        </p:spPr>
        <p:txBody>
          <a:bodyPr/>
          <a:lstStyle/>
          <a:p>
            <a:r>
              <a:rPr lang="en-US" dirty="0" smtClean="0"/>
              <a:t>Students use measuring tapes and phones to take pictures.</a:t>
            </a:r>
          </a:p>
          <a:p>
            <a:r>
              <a:rPr lang="en-US" dirty="0" smtClean="0"/>
              <a:t>Our Ag Advisory Panel will be here in February.  We have to have everything up to snuff.</a:t>
            </a:r>
          </a:p>
          <a:p>
            <a:r>
              <a:rPr lang="en-US" dirty="0" smtClean="0"/>
              <a:t>Clean Chicken Tractors, Bunny hutch, Evaluate Tank – New Bunny</a:t>
            </a:r>
            <a:r>
              <a:rPr lang="en-US" dirty="0" smtClean="0">
                <a:sym typeface="Wingdings" panose="05000000000000000000" pitchFamily="2" charset="2"/>
              </a:rPr>
              <a:t>, Sweep concrete, spray “Bugs” stain.  Pull any dead or yellowing leaves &amp; feed to chickens – Yes you can let them out.</a:t>
            </a:r>
            <a:endParaRPr lang="en-US" dirty="0"/>
          </a:p>
        </p:txBody>
      </p:sp>
    </p:spTree>
    <p:extLst>
      <p:ext uri="{BB962C8B-B14F-4D97-AF65-F5344CB8AC3E}">
        <p14:creationId xmlns:p14="http://schemas.microsoft.com/office/powerpoint/2010/main" val="365253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 Practice p. 17 NB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p>
          <a:p>
            <a:r>
              <a:rPr lang="en-US" dirty="0" smtClean="0"/>
              <a:t>The independent variable (What Margaret changed) is the amount of moisture.</a:t>
            </a:r>
          </a:p>
          <a:p>
            <a:r>
              <a:rPr lang="en-US" dirty="0" smtClean="0"/>
              <a:t>The dependent variable ( What she measured) is the number of worms.</a:t>
            </a:r>
          </a:p>
          <a:p>
            <a:r>
              <a:rPr lang="en-US" dirty="0" smtClean="0"/>
              <a:t>The correct X axis label for a graph of Margaret’s data is the “Amount of Moisture, (mL)”</a:t>
            </a:r>
          </a:p>
          <a:p>
            <a:r>
              <a:rPr lang="en-US" dirty="0" smtClean="0"/>
              <a:t>The correct Y axis label for a graph Margaret’s data would be “ The number of Worms present”.</a:t>
            </a:r>
          </a:p>
          <a:p>
            <a:r>
              <a:rPr lang="en-US" dirty="0" smtClean="0"/>
              <a:t>The Correct title for Margaret’s graph would be,” The Effect of Moisture on the Number of Worms Present”. </a:t>
            </a:r>
          </a:p>
          <a:p>
            <a:endParaRPr lang="en-US" dirty="0"/>
          </a:p>
        </p:txBody>
      </p:sp>
    </p:spTree>
    <p:extLst>
      <p:ext uri="{BB962C8B-B14F-4D97-AF65-F5344CB8AC3E}">
        <p14:creationId xmlns:p14="http://schemas.microsoft.com/office/powerpoint/2010/main" val="156934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Winnie &amp; the Frogs p. 17 NB</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64506631"/>
              </p:ext>
            </p:extLst>
          </p:nvPr>
        </p:nvGraphicFramePr>
        <p:xfrm>
          <a:off x="940904" y="1908312"/>
          <a:ext cx="10561983" cy="4513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9585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Sponge Bob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Group B are the Control Group, because they are the original, not the new sauce.</a:t>
            </a:r>
          </a:p>
          <a:p>
            <a:pPr marL="514350" indent="-514350">
              <a:buFont typeface="+mj-lt"/>
              <a:buAutoNum type="arabicPeriod"/>
            </a:pPr>
            <a:r>
              <a:rPr lang="en-US" dirty="0" smtClean="0"/>
              <a:t>The independent Variable is the New Sauce.</a:t>
            </a:r>
          </a:p>
          <a:p>
            <a:pPr marL="514350" indent="-514350">
              <a:buFont typeface="+mj-lt"/>
              <a:buAutoNum type="arabicPeriod"/>
            </a:pPr>
            <a:r>
              <a:rPr lang="en-US" dirty="0" smtClean="0"/>
              <a:t>The Dependent Variable is the amount of gas production.</a:t>
            </a:r>
          </a:p>
          <a:p>
            <a:pPr marL="514350" indent="-514350">
              <a:buFont typeface="+mj-lt"/>
              <a:buAutoNum type="arabicPeriod"/>
            </a:pPr>
            <a:r>
              <a:rPr lang="en-US" dirty="0" smtClean="0"/>
              <a:t>Mr. </a:t>
            </a:r>
            <a:r>
              <a:rPr lang="en-US" dirty="0" err="1" smtClean="0"/>
              <a:t>Krab’s</a:t>
            </a:r>
            <a:r>
              <a:rPr lang="en-US" dirty="0" smtClean="0"/>
              <a:t> conclusion is that the new sauce decreases gas production.</a:t>
            </a:r>
          </a:p>
          <a:p>
            <a:pPr marL="514350" indent="-514350">
              <a:buFont typeface="+mj-lt"/>
              <a:buAutoNum type="arabicPeriod"/>
            </a:pPr>
            <a:r>
              <a:rPr lang="en-US" dirty="0" smtClean="0"/>
              <a:t>The 8 people in Group B reported feeling better due to the placebo effect, they felt better because they wanted to feel better.</a:t>
            </a:r>
            <a:endParaRPr lang="en-US" dirty="0"/>
          </a:p>
        </p:txBody>
      </p:sp>
    </p:spTree>
    <p:extLst>
      <p:ext uri="{BB962C8B-B14F-4D97-AF65-F5344CB8AC3E}">
        <p14:creationId xmlns:p14="http://schemas.microsoft.com/office/powerpoint/2010/main" val="398139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Independent Variable: The mass of the paper clip.</a:t>
            </a:r>
          </a:p>
          <a:p>
            <a:pPr marL="514350" indent="-514350">
              <a:buFont typeface="+mj-lt"/>
              <a:buAutoNum type="arabicPeriod"/>
            </a:pPr>
            <a:r>
              <a:rPr lang="en-US" dirty="0" smtClean="0"/>
              <a:t>Dependent Variable:  The length the paper airplane would fly.</a:t>
            </a:r>
          </a:p>
          <a:p>
            <a:pPr marL="514350" indent="-514350">
              <a:buFont typeface="+mj-lt"/>
              <a:buAutoNum type="arabicPeriod"/>
            </a:pPr>
            <a:r>
              <a:rPr lang="en-US" dirty="0" smtClean="0"/>
              <a:t>Control:  The </a:t>
            </a:r>
            <a:r>
              <a:rPr lang="en-US" dirty="0" err="1" smtClean="0"/>
              <a:t>airplant</a:t>
            </a:r>
            <a:r>
              <a:rPr lang="en-US" dirty="0" smtClean="0"/>
              <a:t> flown without any paper clips</a:t>
            </a:r>
          </a:p>
          <a:p>
            <a:pPr marL="514350" indent="-514350">
              <a:buFont typeface="+mj-lt"/>
              <a:buAutoNum type="arabicPeriod"/>
            </a:pPr>
            <a:r>
              <a:rPr lang="en-US" dirty="0" smtClean="0"/>
              <a:t>Constants (things kept the same): airplane, paper clips, location.</a:t>
            </a:r>
            <a:endParaRPr lang="en-US" dirty="0"/>
          </a:p>
        </p:txBody>
      </p:sp>
    </p:spTree>
    <p:extLst>
      <p:ext uri="{BB962C8B-B14F-4D97-AF65-F5344CB8AC3E}">
        <p14:creationId xmlns:p14="http://schemas.microsoft.com/office/powerpoint/2010/main" val="356592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and Closing Ceremony Activity</a:t>
            </a:r>
            <a:endParaRPr lang="en-US" dirty="0"/>
          </a:p>
        </p:txBody>
      </p:sp>
      <p:sp>
        <p:nvSpPr>
          <p:cNvPr id="3" name="Content Placeholder 2"/>
          <p:cNvSpPr>
            <a:spLocks noGrp="1"/>
          </p:cNvSpPr>
          <p:nvPr>
            <p:ph idx="1"/>
          </p:nvPr>
        </p:nvSpPr>
        <p:spPr/>
        <p:txBody>
          <a:bodyPr/>
          <a:lstStyle/>
          <a:p>
            <a:r>
              <a:rPr lang="en-US" dirty="0" smtClean="0"/>
              <a:t>Name the Officers:</a:t>
            </a:r>
          </a:p>
          <a:p>
            <a:r>
              <a:rPr lang="en-US" dirty="0" smtClean="0"/>
              <a:t>Everyone should have an FFA Manual</a:t>
            </a:r>
          </a:p>
          <a:p>
            <a:r>
              <a:rPr lang="en-US" dirty="0" smtClean="0"/>
              <a:t>Choose your role, We will do a dry run through.</a:t>
            </a:r>
          </a:p>
          <a:p>
            <a:r>
              <a:rPr lang="en-US" dirty="0" smtClean="0"/>
              <a:t>All Official FFA Officers are expected to memorize their parts, and be in Official </a:t>
            </a:r>
            <a:r>
              <a:rPr lang="en-US" smtClean="0"/>
              <a:t>dress during meetings.</a:t>
            </a:r>
            <a:endParaRPr lang="en-US" dirty="0" smtClean="0"/>
          </a:p>
          <a:p>
            <a:r>
              <a:rPr lang="en-US" dirty="0" smtClean="0"/>
              <a:t>Our next meeting is Feb. 8</a:t>
            </a:r>
            <a:r>
              <a:rPr lang="en-US" baseline="30000" dirty="0" smtClean="0"/>
              <a:t>th</a:t>
            </a:r>
            <a:r>
              <a:rPr lang="en-US" dirty="0" smtClean="0"/>
              <a:t> at RCHS room 310 at 3:30.</a:t>
            </a:r>
            <a:endParaRPr lang="en-US" dirty="0"/>
          </a:p>
        </p:txBody>
      </p:sp>
    </p:spTree>
    <p:extLst>
      <p:ext uri="{BB962C8B-B14F-4D97-AF65-F5344CB8AC3E}">
        <p14:creationId xmlns:p14="http://schemas.microsoft.com/office/powerpoint/2010/main" val="153986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08" y="384313"/>
            <a:ext cx="6352484" cy="919554"/>
          </a:xfrm>
        </p:spPr>
        <p:txBody>
          <a:bodyPr/>
          <a:lstStyle/>
          <a:p>
            <a:r>
              <a:rPr lang="en-US" dirty="0" smtClean="0"/>
              <a:t>Vinnie &amp; Tank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515" y="1351722"/>
            <a:ext cx="6322877" cy="47223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999" y="0"/>
            <a:ext cx="5122069" cy="6858000"/>
          </a:xfrm>
          <a:prstGeom prst="rect">
            <a:avLst/>
          </a:prstGeom>
        </p:spPr>
      </p:pic>
    </p:spTree>
    <p:extLst>
      <p:ext uri="{BB962C8B-B14F-4D97-AF65-F5344CB8AC3E}">
        <p14:creationId xmlns:p14="http://schemas.microsoft.com/office/powerpoint/2010/main" val="893355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983" name="Picture 1119" descr="fig"/>
          <p:cNvPicPr>
            <a:picLocks noChangeAspect="1" noChangeArrowheads="1"/>
          </p:cNvPicPr>
          <p:nvPr/>
        </p:nvPicPr>
        <p:blipFill>
          <a:blip r:embed="rId2" cstate="print"/>
          <a:srcRect/>
          <a:stretch>
            <a:fillRect/>
          </a:stretch>
        </p:blipFill>
        <p:spPr bwMode="auto">
          <a:xfrm>
            <a:off x="4038600" y="3019426"/>
            <a:ext cx="4851400" cy="3008313"/>
          </a:xfrm>
          <a:prstGeom prst="rect">
            <a:avLst/>
          </a:prstGeom>
          <a:noFill/>
        </p:spPr>
      </p:pic>
      <p:sp>
        <p:nvSpPr>
          <p:cNvPr id="165890"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dirty="0"/>
              <a:t>Section 36.1 Summary – pages 943 - 950</a:t>
            </a:r>
          </a:p>
        </p:txBody>
      </p:sp>
      <p:sp>
        <p:nvSpPr>
          <p:cNvPr id="165898" name="Rectangle 1034"/>
          <p:cNvSpPr>
            <a:spLocks noChangeArrowheads="1"/>
          </p:cNvSpPr>
          <p:nvPr/>
        </p:nvSpPr>
        <p:spPr bwMode="auto">
          <a:xfrm>
            <a:off x="2057400" y="2003425"/>
            <a:ext cx="79248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dirty="0">
                <a:solidFill>
                  <a:srgbClr val="FF0066"/>
                </a:solidFill>
                <a:latin typeface="Times" charset="0"/>
              </a:rPr>
              <a:t>Neurons</a:t>
            </a:r>
            <a:r>
              <a:rPr lang="en-US" altLang="en-US" sz="3200" dirty="0">
                <a:latin typeface="Times" charset="0"/>
              </a:rPr>
              <a:t> conduct impulses throughout the nervous system.  </a:t>
            </a:r>
            <a:r>
              <a:rPr lang="en-US" altLang="en-US" sz="3200" b="1" dirty="0">
                <a:latin typeface="Times" charset="0"/>
              </a:rPr>
              <a:t>Draw this picture</a:t>
            </a:r>
            <a:endParaRPr lang="en-US" altLang="en-US" sz="3200" b="1" i="1" dirty="0">
              <a:latin typeface="Times" charset="0"/>
            </a:endParaRPr>
          </a:p>
        </p:txBody>
      </p:sp>
      <p:sp>
        <p:nvSpPr>
          <p:cNvPr id="165940" name="Text Box 1076"/>
          <p:cNvSpPr txBox="1">
            <a:spLocks noChangeArrowheads="1"/>
          </p:cNvSpPr>
          <p:nvPr/>
        </p:nvSpPr>
        <p:spPr bwMode="auto">
          <a:xfrm>
            <a:off x="2089150" y="838201"/>
            <a:ext cx="82740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dirty="0">
                <a:solidFill>
                  <a:schemeClr val="tx2"/>
                </a:solidFill>
                <a:latin typeface="Times" charset="0"/>
              </a:rPr>
              <a:t>#1. Neurons: Basic Units of the Nervous System</a:t>
            </a:r>
          </a:p>
        </p:txBody>
      </p:sp>
      <p:pic>
        <p:nvPicPr>
          <p:cNvPr id="165944" name="Picture 1080"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65945" name="Picture 1081"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65946" name="Picture 1082"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65947" name="Picture 1083"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65948" name="Picture 1084"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65953" name="Picture 108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65963" name="Picture 1099"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65964" name="Picture 1100" descr="Sec"/>
          <p:cNvPicPr>
            <a:picLocks noChangeAspect="1" noChangeArrowheads="1"/>
          </p:cNvPicPr>
          <p:nvPr/>
        </p:nvPicPr>
        <p:blipFill>
          <a:blip r:embed="rId11" cstate="print"/>
          <a:srcRect/>
          <a:stretch>
            <a:fillRect/>
          </a:stretch>
        </p:blipFill>
        <p:spPr bwMode="auto">
          <a:xfrm>
            <a:off x="4146550" y="0"/>
            <a:ext cx="3898900" cy="482600"/>
          </a:xfrm>
          <a:prstGeom prst="rect">
            <a:avLst/>
          </a:prstGeom>
          <a:noFill/>
        </p:spPr>
      </p:pic>
      <p:sp>
        <p:nvSpPr>
          <p:cNvPr id="165967" name="Text Box 1103"/>
          <p:cNvSpPr txBox="1">
            <a:spLocks noChangeArrowheads="1"/>
          </p:cNvSpPr>
          <p:nvPr/>
        </p:nvSpPr>
        <p:spPr bwMode="auto">
          <a:xfrm>
            <a:off x="5659439" y="3098800"/>
            <a:ext cx="1080745" cy="400110"/>
          </a:xfrm>
          <a:prstGeom prst="rect">
            <a:avLst/>
          </a:prstGeom>
          <a:noFill/>
          <a:ln w="9525">
            <a:noFill/>
            <a:miter lim="800000"/>
            <a:headEnd/>
            <a:tailEnd/>
          </a:ln>
          <a:effectLst/>
        </p:spPr>
        <p:txBody>
          <a:bodyPr wrap="none">
            <a:spAutoFit/>
          </a:bodyPr>
          <a:lstStyle/>
          <a:p>
            <a:r>
              <a:rPr lang="en-US" altLang="en-US" sz="2000" dirty="0">
                <a:solidFill>
                  <a:schemeClr val="bg1"/>
                </a:solidFill>
                <a:latin typeface="Times" charset="0"/>
              </a:rPr>
              <a:t>Dendrite</a:t>
            </a:r>
          </a:p>
        </p:txBody>
      </p:sp>
      <p:sp>
        <p:nvSpPr>
          <p:cNvPr id="165968" name="Line 1104"/>
          <p:cNvSpPr>
            <a:spLocks noChangeShapeType="1"/>
          </p:cNvSpPr>
          <p:nvPr/>
        </p:nvSpPr>
        <p:spPr bwMode="auto">
          <a:xfrm flipV="1">
            <a:off x="5257800" y="3276600"/>
            <a:ext cx="457200" cy="152400"/>
          </a:xfrm>
          <a:prstGeom prst="line">
            <a:avLst/>
          </a:prstGeom>
          <a:noFill/>
          <a:ln w="19050">
            <a:solidFill>
              <a:schemeClr val="bg1"/>
            </a:solidFill>
            <a:round/>
            <a:headEnd/>
            <a:tailEnd/>
          </a:ln>
          <a:effectLst/>
        </p:spPr>
        <p:txBody>
          <a:bodyPr wrap="none" anchor="ctr">
            <a:spAutoFit/>
          </a:bodyPr>
          <a:lstStyle/>
          <a:p>
            <a:endParaRPr lang="en-US"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165969" name="Text Box 1105"/>
          <p:cNvSpPr txBox="1">
            <a:spLocks noChangeArrowheads="1"/>
          </p:cNvSpPr>
          <p:nvPr/>
        </p:nvSpPr>
        <p:spPr bwMode="auto">
          <a:xfrm>
            <a:off x="6307139" y="3951288"/>
            <a:ext cx="769763" cy="400110"/>
          </a:xfrm>
          <a:prstGeom prst="rect">
            <a:avLst/>
          </a:prstGeom>
          <a:noFill/>
          <a:ln w="9525">
            <a:noFill/>
            <a:miter lim="800000"/>
            <a:headEnd/>
            <a:tailEnd/>
          </a:ln>
          <a:effectLst/>
        </p:spPr>
        <p:txBody>
          <a:bodyPr wrap="none">
            <a:spAutoFit/>
          </a:bodyPr>
          <a:lstStyle/>
          <a:p>
            <a:r>
              <a:rPr lang="en-US" altLang="en-US" sz="2000" dirty="0">
                <a:solidFill>
                  <a:schemeClr val="bg1"/>
                </a:solidFill>
                <a:latin typeface="Times" charset="0"/>
              </a:rPr>
              <a:t>Axon</a:t>
            </a:r>
          </a:p>
        </p:txBody>
      </p:sp>
      <p:sp>
        <p:nvSpPr>
          <p:cNvPr id="165970" name="Line 1106"/>
          <p:cNvSpPr>
            <a:spLocks noChangeShapeType="1"/>
          </p:cNvSpPr>
          <p:nvPr/>
        </p:nvSpPr>
        <p:spPr bwMode="auto">
          <a:xfrm flipH="1" flipV="1">
            <a:off x="6305550" y="3724275"/>
            <a:ext cx="304800" cy="304800"/>
          </a:xfrm>
          <a:prstGeom prst="line">
            <a:avLst/>
          </a:prstGeom>
          <a:noFill/>
          <a:ln w="19050">
            <a:solidFill>
              <a:schemeClr val="bg1"/>
            </a:solidFill>
            <a:round/>
            <a:headEnd/>
            <a:tailEnd/>
          </a:ln>
          <a:effectLst/>
        </p:spPr>
        <p:txBody>
          <a:bodyPr wrap="none" anchor="ctr">
            <a:spAutoFit/>
          </a:bodyPr>
          <a:lstStyle/>
          <a:p>
            <a:endParaRPr lang="en-US" dirty="0"/>
          </a:p>
        </p:txBody>
      </p:sp>
      <p:sp>
        <p:nvSpPr>
          <p:cNvPr id="165971" name="Text Box 1107"/>
          <p:cNvSpPr txBox="1">
            <a:spLocks noChangeArrowheads="1"/>
          </p:cNvSpPr>
          <p:nvPr/>
        </p:nvSpPr>
        <p:spPr bwMode="auto">
          <a:xfrm>
            <a:off x="7748588" y="3270250"/>
            <a:ext cx="1641796" cy="400110"/>
          </a:xfrm>
          <a:prstGeom prst="rect">
            <a:avLst/>
          </a:prstGeom>
          <a:noFill/>
          <a:ln w="9525">
            <a:noFill/>
            <a:miter lim="800000"/>
            <a:headEnd/>
            <a:tailEnd/>
          </a:ln>
          <a:effectLst/>
        </p:spPr>
        <p:txBody>
          <a:bodyPr wrap="none">
            <a:spAutoFit/>
          </a:bodyPr>
          <a:lstStyle/>
          <a:p>
            <a:r>
              <a:rPr lang="en-US" altLang="en-US" sz="2000" dirty="0">
                <a:solidFill>
                  <a:schemeClr val="bg1"/>
                </a:solidFill>
                <a:latin typeface="Times" charset="0"/>
              </a:rPr>
              <a:t>Myelin</a:t>
            </a:r>
            <a:r>
              <a:rPr lang="en-US" altLang="en-US" sz="2000" dirty="0">
                <a:latin typeface="Times" charset="0"/>
              </a:rPr>
              <a:t> </a:t>
            </a:r>
            <a:r>
              <a:rPr lang="en-US" altLang="en-US" sz="2000" dirty="0">
                <a:solidFill>
                  <a:schemeClr val="bg1"/>
                </a:solidFill>
                <a:latin typeface="Times" charset="0"/>
              </a:rPr>
              <a:t>sh</a:t>
            </a:r>
            <a:r>
              <a:rPr lang="en-US" altLang="en-US" sz="2000" dirty="0">
                <a:latin typeface="Times" charset="0"/>
              </a:rPr>
              <a:t>eath</a:t>
            </a:r>
          </a:p>
        </p:txBody>
      </p:sp>
      <p:sp>
        <p:nvSpPr>
          <p:cNvPr id="165972" name="Line 1108"/>
          <p:cNvSpPr>
            <a:spLocks noChangeShapeType="1"/>
          </p:cNvSpPr>
          <p:nvPr/>
        </p:nvSpPr>
        <p:spPr bwMode="auto">
          <a:xfrm flipV="1">
            <a:off x="7391400" y="3467100"/>
            <a:ext cx="400050" cy="114300"/>
          </a:xfrm>
          <a:prstGeom prst="line">
            <a:avLst/>
          </a:prstGeom>
          <a:noFill/>
          <a:ln w="19050">
            <a:solidFill>
              <a:schemeClr val="bg1"/>
            </a:solidFill>
            <a:round/>
            <a:headEnd/>
            <a:tailEnd/>
          </a:ln>
          <a:effectLst/>
        </p:spPr>
        <p:txBody>
          <a:bodyPr anchor="ctr">
            <a:spAutoFit/>
          </a:bodyPr>
          <a:lstStyle/>
          <a:p>
            <a:endParaRPr lang="en-US" dirty="0"/>
          </a:p>
        </p:txBody>
      </p:sp>
      <p:sp>
        <p:nvSpPr>
          <p:cNvPr id="165973" name="Text Box 1109"/>
          <p:cNvSpPr txBox="1">
            <a:spLocks noChangeArrowheads="1"/>
          </p:cNvSpPr>
          <p:nvPr/>
        </p:nvSpPr>
        <p:spPr bwMode="auto">
          <a:xfrm>
            <a:off x="8153400" y="4495800"/>
            <a:ext cx="1616148" cy="400110"/>
          </a:xfrm>
          <a:prstGeom prst="rect">
            <a:avLst/>
          </a:prstGeom>
          <a:noFill/>
          <a:ln w="9525">
            <a:noFill/>
            <a:miter lim="800000"/>
            <a:headEnd/>
            <a:tailEnd/>
          </a:ln>
          <a:effectLst/>
        </p:spPr>
        <p:txBody>
          <a:bodyPr wrap="none">
            <a:spAutoFit/>
          </a:bodyPr>
          <a:lstStyle/>
          <a:p>
            <a:r>
              <a:rPr lang="en-US" altLang="en-US" sz="2000" dirty="0">
                <a:solidFill>
                  <a:schemeClr val="bg1"/>
                </a:solidFill>
                <a:latin typeface="Times" charset="0"/>
              </a:rPr>
              <a:t>Axon</a:t>
            </a:r>
            <a:r>
              <a:rPr lang="en-US" altLang="en-US" sz="2000" dirty="0">
                <a:latin typeface="Times" charset="0"/>
              </a:rPr>
              <a:t> endings</a:t>
            </a:r>
          </a:p>
        </p:txBody>
      </p:sp>
      <p:sp>
        <p:nvSpPr>
          <p:cNvPr id="165974" name="Line 1110"/>
          <p:cNvSpPr>
            <a:spLocks noChangeShapeType="1"/>
          </p:cNvSpPr>
          <p:nvPr/>
        </p:nvSpPr>
        <p:spPr bwMode="auto">
          <a:xfrm flipH="1" flipV="1">
            <a:off x="8442325" y="4762500"/>
            <a:ext cx="304800" cy="304800"/>
          </a:xfrm>
          <a:prstGeom prst="line">
            <a:avLst/>
          </a:prstGeom>
          <a:noFill/>
          <a:ln w="19050">
            <a:solidFill>
              <a:schemeClr val="bg1"/>
            </a:solidFill>
            <a:round/>
            <a:headEnd/>
            <a:tailEnd/>
          </a:ln>
          <a:effectLst/>
        </p:spPr>
        <p:txBody>
          <a:bodyPr wrap="none" anchor="ctr">
            <a:spAutoFit/>
          </a:bodyPr>
          <a:lstStyle/>
          <a:p>
            <a:endParaRPr lang="en-US" dirty="0"/>
          </a:p>
        </p:txBody>
      </p:sp>
      <p:sp>
        <p:nvSpPr>
          <p:cNvPr id="165975" name="Line 1111"/>
          <p:cNvSpPr>
            <a:spLocks noChangeShapeType="1"/>
          </p:cNvSpPr>
          <p:nvPr/>
        </p:nvSpPr>
        <p:spPr bwMode="auto">
          <a:xfrm flipH="1" flipV="1">
            <a:off x="8442326" y="4772026"/>
            <a:ext cx="92075" cy="485775"/>
          </a:xfrm>
          <a:prstGeom prst="line">
            <a:avLst/>
          </a:prstGeom>
          <a:noFill/>
          <a:ln w="19050">
            <a:solidFill>
              <a:schemeClr val="bg1"/>
            </a:solidFill>
            <a:round/>
            <a:headEnd/>
            <a:tailEnd/>
          </a:ln>
          <a:effectLst/>
        </p:spPr>
        <p:txBody>
          <a:bodyPr anchor="ctr">
            <a:spAutoFit/>
          </a:bodyPr>
          <a:lstStyle/>
          <a:p>
            <a:endParaRPr lang="en-US" dirty="0"/>
          </a:p>
        </p:txBody>
      </p:sp>
      <p:sp>
        <p:nvSpPr>
          <p:cNvPr id="165976" name="Text Box 1112"/>
          <p:cNvSpPr txBox="1">
            <a:spLocks noChangeArrowheads="1"/>
          </p:cNvSpPr>
          <p:nvPr/>
        </p:nvSpPr>
        <p:spPr bwMode="auto">
          <a:xfrm>
            <a:off x="6172200" y="4800600"/>
            <a:ext cx="1188146" cy="400110"/>
          </a:xfrm>
          <a:prstGeom prst="rect">
            <a:avLst/>
          </a:prstGeom>
          <a:noFill/>
          <a:ln w="9525">
            <a:noFill/>
            <a:miter lim="800000"/>
            <a:headEnd/>
            <a:tailEnd/>
          </a:ln>
          <a:effectLst/>
        </p:spPr>
        <p:txBody>
          <a:bodyPr wrap="none">
            <a:spAutoFit/>
          </a:bodyPr>
          <a:lstStyle/>
          <a:p>
            <a:r>
              <a:rPr lang="en-US" altLang="en-US" sz="2000" dirty="0">
                <a:solidFill>
                  <a:schemeClr val="bg1"/>
                </a:solidFill>
                <a:latin typeface="Times" charset="0"/>
              </a:rPr>
              <a:t>Cell body</a:t>
            </a:r>
          </a:p>
        </p:txBody>
      </p:sp>
      <p:sp>
        <p:nvSpPr>
          <p:cNvPr id="165977" name="Line 1113"/>
          <p:cNvSpPr>
            <a:spLocks noChangeShapeType="1"/>
          </p:cNvSpPr>
          <p:nvPr/>
        </p:nvSpPr>
        <p:spPr bwMode="auto">
          <a:xfrm flipV="1">
            <a:off x="5715000" y="5029200"/>
            <a:ext cx="457200" cy="0"/>
          </a:xfrm>
          <a:prstGeom prst="line">
            <a:avLst/>
          </a:prstGeom>
          <a:noFill/>
          <a:ln w="19050">
            <a:solidFill>
              <a:schemeClr val="bg1"/>
            </a:solidFill>
            <a:round/>
            <a:headEnd/>
            <a:tailEnd/>
          </a:ln>
          <a:effectLst/>
        </p:spPr>
        <p:txBody>
          <a:bodyPr anchor="ctr">
            <a:spAutoFit/>
          </a:bodyPr>
          <a:lstStyle/>
          <a:p>
            <a:endParaRPr lang="en-US" dirty="0"/>
          </a:p>
        </p:txBody>
      </p:sp>
      <p:sp>
        <p:nvSpPr>
          <p:cNvPr id="165978" name="Text Box 1114"/>
          <p:cNvSpPr txBox="1">
            <a:spLocks noChangeArrowheads="1"/>
          </p:cNvSpPr>
          <p:nvPr/>
        </p:nvSpPr>
        <p:spPr bwMode="auto">
          <a:xfrm>
            <a:off x="2971801" y="4419600"/>
            <a:ext cx="1024639" cy="400110"/>
          </a:xfrm>
          <a:prstGeom prst="rect">
            <a:avLst/>
          </a:prstGeom>
          <a:noFill/>
          <a:ln w="9525">
            <a:noFill/>
            <a:miter lim="800000"/>
            <a:headEnd/>
            <a:tailEnd/>
          </a:ln>
          <a:effectLst/>
        </p:spPr>
        <p:txBody>
          <a:bodyPr wrap="none">
            <a:spAutoFit/>
          </a:bodyPr>
          <a:lstStyle/>
          <a:p>
            <a:r>
              <a:rPr lang="en-US" altLang="en-US" sz="2000" dirty="0">
                <a:latin typeface="Times" charset="0"/>
              </a:rPr>
              <a:t>Nucleus</a:t>
            </a:r>
          </a:p>
        </p:txBody>
      </p:sp>
      <p:sp>
        <p:nvSpPr>
          <p:cNvPr id="165979" name="Line 1115"/>
          <p:cNvSpPr>
            <a:spLocks noChangeShapeType="1"/>
          </p:cNvSpPr>
          <p:nvPr/>
        </p:nvSpPr>
        <p:spPr bwMode="auto">
          <a:xfrm>
            <a:off x="4114800" y="4648200"/>
            <a:ext cx="1066800" cy="0"/>
          </a:xfrm>
          <a:prstGeom prst="line">
            <a:avLst/>
          </a:prstGeom>
          <a:noFill/>
          <a:ln w="19050">
            <a:solidFill>
              <a:schemeClr val="bg1"/>
            </a:solidFill>
            <a:round/>
            <a:headEnd/>
            <a:tailEnd/>
          </a:ln>
          <a:effectLst/>
        </p:spPr>
        <p:txBody>
          <a:bodyPr anchor="ctr">
            <a:spAutoFit/>
          </a:bodyPr>
          <a:lstStyle/>
          <a:p>
            <a:endParaRPr lang="en-US" dirty="0"/>
          </a:p>
        </p:txBody>
      </p:sp>
      <p:sp>
        <p:nvSpPr>
          <p:cNvPr id="165980" name="Line 1116"/>
          <p:cNvSpPr>
            <a:spLocks noChangeShapeType="1"/>
          </p:cNvSpPr>
          <p:nvPr/>
        </p:nvSpPr>
        <p:spPr bwMode="auto">
          <a:xfrm>
            <a:off x="4676775" y="4648200"/>
            <a:ext cx="533400" cy="0"/>
          </a:xfrm>
          <a:prstGeom prst="line">
            <a:avLst/>
          </a:prstGeom>
          <a:noFill/>
          <a:ln w="19050">
            <a:solidFill>
              <a:schemeClr val="bg2"/>
            </a:solidFill>
            <a:round/>
            <a:headEnd/>
            <a:tailEnd/>
          </a:ln>
          <a:effectLst/>
        </p:spPr>
        <p:txBody>
          <a:bodyPr wrap="none" anchor="ctr">
            <a:spAutoFit/>
          </a:bodyPr>
          <a:lstStyle/>
          <a:p>
            <a:endParaRPr lang="en-US" dirty="0"/>
          </a:p>
        </p:txBody>
      </p:sp>
      <p:sp>
        <p:nvSpPr>
          <p:cNvPr id="165981" name="Line 1117"/>
          <p:cNvSpPr>
            <a:spLocks noChangeShapeType="1"/>
          </p:cNvSpPr>
          <p:nvPr/>
        </p:nvSpPr>
        <p:spPr bwMode="auto">
          <a:xfrm>
            <a:off x="5648325" y="5029200"/>
            <a:ext cx="228600" cy="0"/>
          </a:xfrm>
          <a:prstGeom prst="line">
            <a:avLst/>
          </a:prstGeom>
          <a:noFill/>
          <a:ln w="19050">
            <a:solidFill>
              <a:schemeClr val="bg2"/>
            </a:solidFill>
            <a:round/>
            <a:headEnd/>
            <a:tailEnd/>
          </a:ln>
          <a:effectLst/>
        </p:spPr>
        <p:txBody>
          <a:bodyPr anchor="ctr">
            <a:spAutoFit/>
          </a:bodyPr>
          <a:lstStyle/>
          <a:p>
            <a:endParaRPr lang="en-US" dirty="0"/>
          </a:p>
        </p:txBody>
      </p:sp>
    </p:spTree>
    <p:extLst>
      <p:ext uri="{BB962C8B-B14F-4D97-AF65-F5344CB8AC3E}">
        <p14:creationId xmlns:p14="http://schemas.microsoft.com/office/powerpoint/2010/main" val="38316878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5944"/>
                                        </p:tgtEl>
                                        <p:attrNameLst>
                                          <p:attrName>style.visibility</p:attrName>
                                        </p:attrNameLst>
                                      </p:cBhvr>
                                      <p:to>
                                        <p:strVal val="visible"/>
                                      </p:to>
                                    </p:set>
                                    <p:animEffect transition="in" filter="box(out)">
                                      <p:cBhvr>
                                        <p:cTn id="7"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dirty="0"/>
              <a:t>Section 36.1 Summary – pages 943 - 950</a:t>
            </a:r>
          </a:p>
        </p:txBody>
      </p:sp>
      <p:sp>
        <p:nvSpPr>
          <p:cNvPr id="1034243" name="Rectangle 3"/>
          <p:cNvSpPr>
            <a:spLocks noChangeArrowheads="1"/>
          </p:cNvSpPr>
          <p:nvPr/>
        </p:nvSpPr>
        <p:spPr bwMode="auto">
          <a:xfrm>
            <a:off x="2057400" y="1981201"/>
            <a:ext cx="7924800" cy="2062103"/>
          </a:xfrm>
          <a:prstGeom prst="rect">
            <a:avLst/>
          </a:prstGeom>
          <a:noFill/>
          <a:ln w="9525">
            <a:noFill/>
            <a:miter lim="800000"/>
            <a:headEnd/>
            <a:tailEnd/>
          </a:ln>
          <a:effectLst/>
        </p:spPr>
        <p:txBody>
          <a:bodyPr wrap="square">
            <a:spAutoFit/>
          </a:bodyPr>
          <a:lstStyle/>
          <a:p>
            <a:pPr marL="342900" indent="-342900">
              <a:buClr>
                <a:schemeClr val="tx1"/>
              </a:buClr>
              <a:buFontTx/>
              <a:buChar char="•"/>
            </a:pPr>
            <a:r>
              <a:rPr lang="en-US" altLang="en-US" sz="3200" dirty="0">
                <a:latin typeface="Times" charset="0"/>
              </a:rPr>
              <a:t>Neurons fall into three categories: </a:t>
            </a:r>
            <a:r>
              <a:rPr lang="en-US" altLang="en-US" sz="3200" dirty="0">
                <a:solidFill>
                  <a:srgbClr val="FF0000"/>
                </a:solidFill>
                <a:latin typeface="Times" charset="0"/>
              </a:rPr>
              <a:t>sensory neurons, motor neurons, and </a:t>
            </a:r>
            <a:r>
              <a:rPr lang="en-US" altLang="en-US" sz="3200" dirty="0" err="1">
                <a:solidFill>
                  <a:srgbClr val="FF0000"/>
                </a:solidFill>
                <a:latin typeface="Times" charset="0"/>
              </a:rPr>
              <a:t>interneurons</a:t>
            </a:r>
            <a:r>
              <a:rPr lang="en-US" altLang="en-US" sz="3200" dirty="0">
                <a:latin typeface="Times" charset="0"/>
              </a:rPr>
              <a:t>.</a:t>
            </a:r>
          </a:p>
          <a:p>
            <a:pPr marL="342900" indent="-342900">
              <a:buClr>
                <a:schemeClr val="tx1"/>
              </a:buClr>
              <a:buFontTx/>
              <a:buChar char="•"/>
            </a:pPr>
            <a:endParaRPr lang="en-US" altLang="en-US" sz="3200" dirty="0">
              <a:latin typeface="Times" charset="0"/>
            </a:endParaRPr>
          </a:p>
          <a:p>
            <a:pPr marL="342900" indent="-342900">
              <a:buClr>
                <a:schemeClr val="tx1"/>
              </a:buClr>
              <a:buFontTx/>
              <a:buChar char="•"/>
            </a:pPr>
            <a:endParaRPr lang="en-US" altLang="en-US" sz="3200" dirty="0">
              <a:latin typeface="Times" charset="0"/>
            </a:endParaRPr>
          </a:p>
        </p:txBody>
      </p:sp>
      <p:sp>
        <p:nvSpPr>
          <p:cNvPr id="1034244" name="Text Box 4"/>
          <p:cNvSpPr txBox="1">
            <a:spLocks noChangeArrowheads="1"/>
          </p:cNvSpPr>
          <p:nvPr/>
        </p:nvSpPr>
        <p:spPr bwMode="auto">
          <a:xfrm>
            <a:off x="2089150" y="838201"/>
            <a:ext cx="82740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dirty="0">
                <a:solidFill>
                  <a:schemeClr val="tx2"/>
                </a:solidFill>
                <a:latin typeface="Times" charset="0"/>
              </a:rPr>
              <a:t>#2.Neurons: Basic Units of the Nervous System</a:t>
            </a:r>
          </a:p>
        </p:txBody>
      </p:sp>
      <p:pic>
        <p:nvPicPr>
          <p:cNvPr id="103424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03424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34247"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034248"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034249"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034250"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034251" name="Picture 11" descr="Sec"/>
          <p:cNvPicPr>
            <a:picLocks noChangeAspect="1" noChangeArrowheads="1"/>
          </p:cNvPicPr>
          <p:nvPr/>
        </p:nvPicPr>
        <p:blipFill>
          <a:blip r:embed="rId9" cstate="print"/>
          <a:srcRect/>
          <a:stretch>
            <a:fillRect/>
          </a:stretch>
        </p:blipFill>
        <p:spPr bwMode="auto">
          <a:xfrm>
            <a:off x="1524000" y="0"/>
            <a:ext cx="1752600" cy="762000"/>
          </a:xfrm>
          <a:prstGeom prst="rect">
            <a:avLst/>
          </a:prstGeom>
          <a:noFill/>
        </p:spPr>
      </p:pic>
      <p:pic>
        <p:nvPicPr>
          <p:cNvPr id="1034252" name="Picture 12" descr="Sec"/>
          <p:cNvPicPr>
            <a:picLocks noChangeAspect="1" noChangeArrowheads="1"/>
          </p:cNvPicPr>
          <p:nvPr/>
        </p:nvPicPr>
        <p:blipFill>
          <a:blip r:embed="rId10" cstate="print"/>
          <a:srcRect/>
          <a:stretch>
            <a:fillRect/>
          </a:stretch>
        </p:blipFill>
        <p:spPr bwMode="auto">
          <a:xfrm>
            <a:off x="4146550" y="0"/>
            <a:ext cx="3898900" cy="482600"/>
          </a:xfrm>
          <a:prstGeom prst="rect">
            <a:avLst/>
          </a:prstGeom>
          <a:noFill/>
        </p:spPr>
      </p:pic>
      <p:sp>
        <p:nvSpPr>
          <p:cNvPr id="1034254" name="Rectangle 14"/>
          <p:cNvSpPr>
            <a:spLocks noChangeArrowheads="1"/>
          </p:cNvSpPr>
          <p:nvPr/>
        </p:nvSpPr>
        <p:spPr bwMode="auto">
          <a:xfrm>
            <a:off x="2057400" y="3048000"/>
            <a:ext cx="7924800" cy="1569660"/>
          </a:xfrm>
          <a:prstGeom prst="rect">
            <a:avLst/>
          </a:prstGeom>
          <a:noFill/>
          <a:ln w="9525">
            <a:noFill/>
            <a:miter lim="800000"/>
            <a:headEnd/>
            <a:tailEnd/>
          </a:ln>
          <a:effectLst/>
        </p:spPr>
        <p:txBody>
          <a:bodyPr>
            <a:spAutoFit/>
          </a:bodyPr>
          <a:lstStyle/>
          <a:p>
            <a:pPr marL="342900" indent="-342900">
              <a:buClr>
                <a:schemeClr val="tx1"/>
              </a:buClr>
              <a:buFontTx/>
              <a:buChar char="•"/>
            </a:pPr>
            <a:endParaRPr lang="en-US" altLang="en-US" sz="3200" dirty="0">
              <a:solidFill>
                <a:srgbClr val="FF0000"/>
              </a:solidFill>
              <a:latin typeface="Times" charset="0"/>
            </a:endParaRPr>
          </a:p>
          <a:p>
            <a:pPr marL="342900" indent="-342900">
              <a:buClr>
                <a:schemeClr val="tx1"/>
              </a:buClr>
              <a:buFontTx/>
              <a:buChar char="•"/>
            </a:pPr>
            <a:r>
              <a:rPr lang="en-US" altLang="en-US" sz="3200" dirty="0">
                <a:solidFill>
                  <a:srgbClr val="FF0000"/>
                </a:solidFill>
                <a:latin typeface="Times" charset="0"/>
              </a:rPr>
              <a:t>Sensory neurons </a:t>
            </a:r>
            <a:r>
              <a:rPr lang="en-US" altLang="en-US" sz="3200" dirty="0">
                <a:latin typeface="Times" charset="0"/>
              </a:rPr>
              <a:t>carry impulses from the body to the spinal cord and brain.</a:t>
            </a:r>
          </a:p>
        </p:txBody>
      </p:sp>
    </p:spTree>
    <p:extLst>
      <p:ext uri="{BB962C8B-B14F-4D97-AF65-F5344CB8AC3E}">
        <p14:creationId xmlns:p14="http://schemas.microsoft.com/office/powerpoint/2010/main" val="6339886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4243"/>
                                        </p:tgtEl>
                                        <p:attrNameLst>
                                          <p:attrName>style.visibility</p:attrName>
                                        </p:attrNameLst>
                                      </p:cBhvr>
                                      <p:to>
                                        <p:strVal val="visible"/>
                                      </p:to>
                                    </p:set>
                                    <p:animEffect transition="in" filter="box(out)">
                                      <p:cBhvr>
                                        <p:cTn id="7" dur="500"/>
                                        <p:tgtEl>
                                          <p:spTgt spid="10342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34254"/>
                                        </p:tgtEl>
                                        <p:attrNameLst>
                                          <p:attrName>style.visibility</p:attrName>
                                        </p:attrNameLst>
                                      </p:cBhvr>
                                      <p:to>
                                        <p:strVal val="visible"/>
                                      </p:to>
                                    </p:set>
                                    <p:animEffect transition="in" filter="box(out)">
                                      <p:cBhvr>
                                        <p:cTn id="12" dur="500"/>
                                        <p:tgtEl>
                                          <p:spTgt spid="103425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34245"/>
                                        </p:tgtEl>
                                        <p:attrNameLst>
                                          <p:attrName>style.visibility</p:attrName>
                                        </p:attrNameLst>
                                      </p:cBhvr>
                                      <p:to>
                                        <p:strVal val="visible"/>
                                      </p:to>
                                    </p:set>
                                    <p:animEffect transition="in" filter="box(out)">
                                      <p:cBhvr>
                                        <p:cTn id="16" dur="500"/>
                                        <p:tgtEl>
                                          <p:spTgt spid="103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3" grpId="0" autoUpdateAnimBg="0"/>
      <p:bldP spid="103425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dirty="0"/>
              <a:t>Section 36.1 Summary – pages 943 - 950</a:t>
            </a:r>
          </a:p>
        </p:txBody>
      </p:sp>
      <p:sp>
        <p:nvSpPr>
          <p:cNvPr id="1035267" name="Rectangle 3"/>
          <p:cNvSpPr>
            <a:spLocks noChangeArrowheads="1"/>
          </p:cNvSpPr>
          <p:nvPr/>
        </p:nvSpPr>
        <p:spPr bwMode="auto">
          <a:xfrm>
            <a:off x="2057400" y="2060576"/>
            <a:ext cx="2971800" cy="2554545"/>
          </a:xfrm>
          <a:prstGeom prst="rect">
            <a:avLst/>
          </a:prstGeom>
          <a:noFill/>
          <a:ln w="9525">
            <a:noFill/>
            <a:miter lim="800000"/>
            <a:headEnd/>
            <a:tailEnd/>
          </a:ln>
          <a:effectLst/>
        </p:spPr>
        <p:txBody>
          <a:bodyPr wrap="square">
            <a:spAutoFit/>
          </a:bodyPr>
          <a:lstStyle/>
          <a:p>
            <a:pPr marL="342900" indent="-342900">
              <a:buClr>
                <a:schemeClr val="tx1"/>
              </a:buClr>
              <a:buFontTx/>
              <a:buChar char="•"/>
            </a:pPr>
            <a:r>
              <a:rPr lang="en-US" altLang="en-US" sz="3200" dirty="0">
                <a:solidFill>
                  <a:srgbClr val="FF0000"/>
                </a:solidFill>
                <a:latin typeface="Times" charset="0"/>
              </a:rPr>
              <a:t>Interneurons</a:t>
            </a:r>
            <a:r>
              <a:rPr lang="en-US" altLang="en-US" sz="3200" dirty="0">
                <a:latin typeface="Times" charset="0"/>
              </a:rPr>
              <a:t> are found within the brain and spinal cord.</a:t>
            </a:r>
          </a:p>
        </p:txBody>
      </p:sp>
      <p:sp>
        <p:nvSpPr>
          <p:cNvPr id="1035268" name="Text Box 4"/>
          <p:cNvSpPr txBox="1">
            <a:spLocks noChangeArrowheads="1"/>
          </p:cNvSpPr>
          <p:nvPr/>
        </p:nvSpPr>
        <p:spPr bwMode="auto">
          <a:xfrm>
            <a:off x="2089150" y="838201"/>
            <a:ext cx="82740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dirty="0">
                <a:solidFill>
                  <a:schemeClr val="tx2"/>
                </a:solidFill>
                <a:latin typeface="Times" charset="0"/>
              </a:rPr>
              <a:t>Neurons: Basic Units of the Nervous System</a:t>
            </a:r>
          </a:p>
        </p:txBody>
      </p:sp>
      <p:pic>
        <p:nvPicPr>
          <p:cNvPr id="1035269"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035270"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35271"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035272"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035273"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035274"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035275" name="Picture 11" descr="Sec"/>
          <p:cNvPicPr>
            <a:picLocks noChangeAspect="1" noChangeArrowheads="1"/>
          </p:cNvPicPr>
          <p:nvPr/>
        </p:nvPicPr>
        <p:blipFill>
          <a:blip r:embed="rId9" cstate="print"/>
          <a:srcRect/>
          <a:stretch>
            <a:fillRect/>
          </a:stretch>
        </p:blipFill>
        <p:spPr bwMode="auto">
          <a:xfrm>
            <a:off x="1524000" y="0"/>
            <a:ext cx="1752600" cy="762000"/>
          </a:xfrm>
          <a:prstGeom prst="rect">
            <a:avLst/>
          </a:prstGeom>
          <a:noFill/>
        </p:spPr>
      </p:pic>
      <p:pic>
        <p:nvPicPr>
          <p:cNvPr id="1035276" name="Picture 12" descr="Sec"/>
          <p:cNvPicPr>
            <a:picLocks noChangeAspect="1" noChangeArrowheads="1"/>
          </p:cNvPicPr>
          <p:nvPr/>
        </p:nvPicPr>
        <p:blipFill>
          <a:blip r:embed="rId10" cstate="print"/>
          <a:srcRect/>
          <a:stretch>
            <a:fillRect/>
          </a:stretch>
        </p:blipFill>
        <p:spPr bwMode="auto">
          <a:xfrm>
            <a:off x="4146550" y="0"/>
            <a:ext cx="3898900" cy="482600"/>
          </a:xfrm>
          <a:prstGeom prst="rect">
            <a:avLst/>
          </a:prstGeom>
          <a:noFill/>
        </p:spPr>
      </p:pic>
      <p:pic>
        <p:nvPicPr>
          <p:cNvPr id="1035280" name="Picture 16" descr="LBBD Fig 9 p 125"/>
          <p:cNvPicPr>
            <a:picLocks noChangeAspect="1" noChangeArrowheads="1"/>
          </p:cNvPicPr>
          <p:nvPr/>
        </p:nvPicPr>
        <p:blipFill>
          <a:blip r:embed="rId11" cstate="print"/>
          <a:srcRect/>
          <a:stretch>
            <a:fillRect/>
          </a:stretch>
        </p:blipFill>
        <p:spPr bwMode="auto">
          <a:xfrm>
            <a:off x="5181600" y="1905000"/>
            <a:ext cx="4419600" cy="3663950"/>
          </a:xfrm>
          <a:prstGeom prst="rect">
            <a:avLst/>
          </a:prstGeom>
          <a:noFill/>
        </p:spPr>
      </p:pic>
      <p:sp>
        <p:nvSpPr>
          <p:cNvPr id="1035281" name="Text Box 17"/>
          <p:cNvSpPr txBox="1">
            <a:spLocks noChangeArrowheads="1"/>
          </p:cNvSpPr>
          <p:nvPr/>
        </p:nvSpPr>
        <p:spPr bwMode="auto">
          <a:xfrm>
            <a:off x="7794626" y="2076450"/>
            <a:ext cx="1144865" cy="338554"/>
          </a:xfrm>
          <a:prstGeom prst="rect">
            <a:avLst/>
          </a:prstGeom>
          <a:noFill/>
          <a:ln w="9525">
            <a:noFill/>
            <a:miter lim="800000"/>
            <a:headEnd/>
            <a:tailEnd/>
          </a:ln>
          <a:effectLst/>
        </p:spPr>
        <p:txBody>
          <a:bodyPr wrap="none">
            <a:spAutoFit/>
          </a:bodyPr>
          <a:lstStyle/>
          <a:p>
            <a:r>
              <a:rPr lang="en-US" altLang="en-US" sz="1600" dirty="0">
                <a:latin typeface="Times" charset="0"/>
              </a:rPr>
              <a:t>Interneuron</a:t>
            </a:r>
          </a:p>
        </p:txBody>
      </p:sp>
      <p:sp>
        <p:nvSpPr>
          <p:cNvPr id="1035282" name="Line 18"/>
          <p:cNvSpPr>
            <a:spLocks noChangeShapeType="1"/>
          </p:cNvSpPr>
          <p:nvPr/>
        </p:nvSpPr>
        <p:spPr bwMode="auto">
          <a:xfrm flipV="1">
            <a:off x="6734175" y="2238375"/>
            <a:ext cx="1143000" cy="228600"/>
          </a:xfrm>
          <a:prstGeom prst="line">
            <a:avLst/>
          </a:prstGeom>
          <a:noFill/>
          <a:ln w="19050">
            <a:solidFill>
              <a:schemeClr val="bg2"/>
            </a:solidFill>
            <a:round/>
            <a:headEnd/>
            <a:tailEnd/>
          </a:ln>
          <a:effectLst/>
        </p:spPr>
        <p:txBody>
          <a:bodyPr wrap="none" anchor="ctr">
            <a:spAutoFit/>
          </a:bodyPr>
          <a:lstStyle/>
          <a:p>
            <a:endParaRPr lang="en-US" dirty="0"/>
          </a:p>
        </p:txBody>
      </p:sp>
      <p:sp>
        <p:nvSpPr>
          <p:cNvPr id="1035283" name="Text Box 19"/>
          <p:cNvSpPr txBox="1">
            <a:spLocks noChangeArrowheads="1"/>
          </p:cNvSpPr>
          <p:nvPr/>
        </p:nvSpPr>
        <p:spPr bwMode="auto">
          <a:xfrm>
            <a:off x="7927975" y="2424113"/>
            <a:ext cx="1127232" cy="338554"/>
          </a:xfrm>
          <a:prstGeom prst="rect">
            <a:avLst/>
          </a:prstGeom>
          <a:noFill/>
          <a:ln w="9525">
            <a:noFill/>
            <a:miter lim="800000"/>
            <a:headEnd/>
            <a:tailEnd/>
          </a:ln>
          <a:effectLst/>
        </p:spPr>
        <p:txBody>
          <a:bodyPr wrap="none">
            <a:spAutoFit/>
          </a:bodyPr>
          <a:lstStyle/>
          <a:p>
            <a:r>
              <a:rPr lang="en-US" altLang="en-US" sz="1600" dirty="0">
                <a:latin typeface="Times" charset="0"/>
              </a:rPr>
              <a:t>Spinal cord</a:t>
            </a:r>
          </a:p>
        </p:txBody>
      </p:sp>
      <p:sp>
        <p:nvSpPr>
          <p:cNvPr id="1035284" name="Line 20"/>
          <p:cNvSpPr>
            <a:spLocks noChangeShapeType="1"/>
          </p:cNvSpPr>
          <p:nvPr/>
        </p:nvSpPr>
        <p:spPr bwMode="auto">
          <a:xfrm flipV="1">
            <a:off x="7315200" y="2590800"/>
            <a:ext cx="685800" cy="0"/>
          </a:xfrm>
          <a:prstGeom prst="line">
            <a:avLst/>
          </a:prstGeom>
          <a:noFill/>
          <a:ln w="19050">
            <a:solidFill>
              <a:schemeClr val="bg2"/>
            </a:solidFill>
            <a:round/>
            <a:headEnd/>
            <a:tailEnd/>
          </a:ln>
          <a:effectLst/>
        </p:spPr>
        <p:txBody>
          <a:bodyPr anchor="ctr">
            <a:spAutoFit/>
          </a:bodyPr>
          <a:lstStyle/>
          <a:p>
            <a:endParaRPr lang="en-US" dirty="0"/>
          </a:p>
        </p:txBody>
      </p:sp>
      <p:sp>
        <p:nvSpPr>
          <p:cNvPr id="1035285" name="Text Box 21"/>
          <p:cNvSpPr txBox="1">
            <a:spLocks noChangeArrowheads="1"/>
          </p:cNvSpPr>
          <p:nvPr/>
        </p:nvSpPr>
        <p:spPr bwMode="auto">
          <a:xfrm>
            <a:off x="7515225" y="3070225"/>
            <a:ext cx="1752600" cy="338554"/>
          </a:xfrm>
          <a:prstGeom prst="rect">
            <a:avLst/>
          </a:prstGeom>
          <a:noFill/>
          <a:ln w="9525">
            <a:noFill/>
            <a:miter lim="800000"/>
            <a:headEnd/>
            <a:tailEnd/>
          </a:ln>
          <a:effectLst/>
        </p:spPr>
        <p:txBody>
          <a:bodyPr>
            <a:spAutoFit/>
          </a:bodyPr>
          <a:lstStyle/>
          <a:p>
            <a:r>
              <a:rPr lang="en-US" altLang="en-US" sz="1600" dirty="0">
                <a:latin typeface="Times" charset="0"/>
              </a:rPr>
              <a:t>Receptor in skin</a:t>
            </a:r>
          </a:p>
        </p:txBody>
      </p:sp>
      <p:sp>
        <p:nvSpPr>
          <p:cNvPr id="1035286" name="Line 22"/>
          <p:cNvSpPr>
            <a:spLocks noChangeShapeType="1"/>
          </p:cNvSpPr>
          <p:nvPr/>
        </p:nvSpPr>
        <p:spPr bwMode="auto">
          <a:xfrm flipV="1">
            <a:off x="6981825" y="3228976"/>
            <a:ext cx="609600" cy="276225"/>
          </a:xfrm>
          <a:prstGeom prst="line">
            <a:avLst/>
          </a:prstGeom>
          <a:noFill/>
          <a:ln w="19050">
            <a:solidFill>
              <a:schemeClr val="bg2"/>
            </a:solidFill>
            <a:round/>
            <a:headEnd/>
            <a:tailEnd/>
          </a:ln>
          <a:effectLst/>
        </p:spPr>
        <p:txBody>
          <a:bodyPr anchor="ctr">
            <a:spAutoFit/>
          </a:bodyPr>
          <a:lstStyle/>
          <a:p>
            <a:endParaRPr lang="en-US" dirty="0"/>
          </a:p>
        </p:txBody>
      </p:sp>
      <p:sp>
        <p:nvSpPr>
          <p:cNvPr id="1035287" name="Text Box 23"/>
          <p:cNvSpPr txBox="1">
            <a:spLocks noChangeArrowheads="1"/>
          </p:cNvSpPr>
          <p:nvPr/>
        </p:nvSpPr>
        <p:spPr bwMode="auto">
          <a:xfrm>
            <a:off x="5867400" y="2995613"/>
            <a:ext cx="1321196" cy="338554"/>
          </a:xfrm>
          <a:prstGeom prst="rect">
            <a:avLst/>
          </a:prstGeom>
          <a:noFill/>
          <a:ln w="9525">
            <a:noFill/>
            <a:miter lim="800000"/>
            <a:headEnd/>
            <a:tailEnd/>
          </a:ln>
          <a:effectLst/>
        </p:spPr>
        <p:txBody>
          <a:bodyPr wrap="none">
            <a:spAutoFit/>
          </a:bodyPr>
          <a:lstStyle/>
          <a:p>
            <a:r>
              <a:rPr lang="en-US" altLang="en-US" sz="1600" dirty="0">
                <a:latin typeface="Times" charset="0"/>
              </a:rPr>
              <a:t>Motor neuron</a:t>
            </a:r>
          </a:p>
        </p:txBody>
      </p:sp>
      <p:sp>
        <p:nvSpPr>
          <p:cNvPr id="1035288" name="Line 24"/>
          <p:cNvSpPr>
            <a:spLocks noChangeShapeType="1"/>
          </p:cNvSpPr>
          <p:nvPr/>
        </p:nvSpPr>
        <p:spPr bwMode="auto">
          <a:xfrm flipV="1">
            <a:off x="5572125" y="3152775"/>
            <a:ext cx="381000" cy="0"/>
          </a:xfrm>
          <a:prstGeom prst="line">
            <a:avLst/>
          </a:prstGeom>
          <a:noFill/>
          <a:ln w="19050">
            <a:solidFill>
              <a:schemeClr val="bg2"/>
            </a:solidFill>
            <a:round/>
            <a:headEnd/>
            <a:tailEnd/>
          </a:ln>
          <a:effectLst/>
        </p:spPr>
        <p:txBody>
          <a:bodyPr anchor="ctr">
            <a:spAutoFit/>
          </a:bodyPr>
          <a:lstStyle/>
          <a:p>
            <a:endParaRPr lang="en-US" dirty="0"/>
          </a:p>
        </p:txBody>
      </p:sp>
      <p:sp>
        <p:nvSpPr>
          <p:cNvPr id="1035289" name="Text Box 25"/>
          <p:cNvSpPr txBox="1">
            <a:spLocks noChangeArrowheads="1"/>
          </p:cNvSpPr>
          <p:nvPr/>
        </p:nvSpPr>
        <p:spPr bwMode="auto">
          <a:xfrm>
            <a:off x="5248275" y="2038351"/>
            <a:ext cx="1228725" cy="584775"/>
          </a:xfrm>
          <a:prstGeom prst="rect">
            <a:avLst/>
          </a:prstGeom>
          <a:noFill/>
          <a:ln w="9525">
            <a:noFill/>
            <a:miter lim="800000"/>
            <a:headEnd/>
            <a:tailEnd/>
          </a:ln>
          <a:effectLst/>
        </p:spPr>
        <p:txBody>
          <a:bodyPr wrap="square">
            <a:spAutoFit/>
          </a:bodyPr>
          <a:lstStyle/>
          <a:p>
            <a:pPr algn="ctr"/>
            <a:r>
              <a:rPr lang="en-US" altLang="en-US" sz="1600" dirty="0">
                <a:latin typeface="Times" charset="0"/>
              </a:rPr>
              <a:t>Sensory</a:t>
            </a:r>
            <a:r>
              <a:rPr lang="en-US" altLang="en-US" sz="1600" dirty="0">
                <a:solidFill>
                  <a:schemeClr val="bg2"/>
                </a:solidFill>
                <a:latin typeface="Times" charset="0"/>
              </a:rPr>
              <a:t> </a:t>
            </a:r>
            <a:r>
              <a:rPr lang="en-US" altLang="en-US" sz="1600" dirty="0">
                <a:latin typeface="Times" charset="0"/>
              </a:rPr>
              <a:t>neuron</a:t>
            </a:r>
          </a:p>
        </p:txBody>
      </p:sp>
      <p:sp>
        <p:nvSpPr>
          <p:cNvPr id="1035290" name="Line 26"/>
          <p:cNvSpPr>
            <a:spLocks noChangeShapeType="1"/>
          </p:cNvSpPr>
          <p:nvPr/>
        </p:nvSpPr>
        <p:spPr bwMode="auto">
          <a:xfrm>
            <a:off x="6019800" y="2209800"/>
            <a:ext cx="304800" cy="381000"/>
          </a:xfrm>
          <a:prstGeom prst="line">
            <a:avLst/>
          </a:prstGeom>
          <a:noFill/>
          <a:ln w="19050">
            <a:solidFill>
              <a:schemeClr val="bg2"/>
            </a:solidFill>
            <a:round/>
            <a:headEnd/>
            <a:tailEnd/>
          </a:ln>
          <a:effectLst/>
        </p:spPr>
        <p:txBody>
          <a:bodyPr anchor="ctr">
            <a:spAutoFit/>
          </a:bodyPr>
          <a:lstStyle/>
          <a:p>
            <a:endParaRPr lang="en-US" dirty="0"/>
          </a:p>
        </p:txBody>
      </p:sp>
      <p:sp>
        <p:nvSpPr>
          <p:cNvPr id="1035291" name="Text Box 27"/>
          <p:cNvSpPr txBox="1">
            <a:spLocks noChangeArrowheads="1"/>
          </p:cNvSpPr>
          <p:nvPr/>
        </p:nvSpPr>
        <p:spPr bwMode="auto">
          <a:xfrm>
            <a:off x="5210175" y="3667126"/>
            <a:ext cx="1571625" cy="584775"/>
          </a:xfrm>
          <a:prstGeom prst="rect">
            <a:avLst/>
          </a:prstGeom>
          <a:noFill/>
          <a:ln w="9525">
            <a:noFill/>
            <a:miter lim="800000"/>
            <a:headEnd/>
            <a:tailEnd/>
          </a:ln>
          <a:effectLst/>
        </p:spPr>
        <p:txBody>
          <a:bodyPr wrap="square">
            <a:spAutoFit/>
          </a:bodyPr>
          <a:lstStyle/>
          <a:p>
            <a:pPr algn="ctr"/>
            <a:r>
              <a:rPr lang="en-US" altLang="en-US" sz="1600" dirty="0">
                <a:latin typeface="Times" charset="0"/>
              </a:rPr>
              <a:t>Direction of impulse</a:t>
            </a:r>
          </a:p>
        </p:txBody>
      </p:sp>
      <p:sp>
        <p:nvSpPr>
          <p:cNvPr id="1035292" name="Line 28"/>
          <p:cNvSpPr>
            <a:spLocks noChangeShapeType="1"/>
          </p:cNvSpPr>
          <p:nvPr/>
        </p:nvSpPr>
        <p:spPr bwMode="auto">
          <a:xfrm flipV="1">
            <a:off x="5476876" y="3267075"/>
            <a:ext cx="9525" cy="457200"/>
          </a:xfrm>
          <a:prstGeom prst="line">
            <a:avLst/>
          </a:prstGeom>
          <a:noFill/>
          <a:ln w="19050">
            <a:solidFill>
              <a:schemeClr val="bg2"/>
            </a:solidFill>
            <a:round/>
            <a:headEnd/>
            <a:tailEnd/>
          </a:ln>
          <a:effectLst/>
        </p:spPr>
        <p:txBody>
          <a:bodyPr anchor="ctr">
            <a:spAutoFit/>
          </a:bodyPr>
          <a:lstStyle/>
          <a:p>
            <a:endParaRPr lang="en-US" b="1" dirty="0"/>
          </a:p>
        </p:txBody>
      </p:sp>
      <p:sp>
        <p:nvSpPr>
          <p:cNvPr id="1035293" name="Text Box 29"/>
          <p:cNvSpPr txBox="1">
            <a:spLocks noChangeArrowheads="1"/>
          </p:cNvSpPr>
          <p:nvPr/>
        </p:nvSpPr>
        <p:spPr bwMode="auto">
          <a:xfrm>
            <a:off x="5156200" y="4267201"/>
            <a:ext cx="1066800" cy="584775"/>
          </a:xfrm>
          <a:prstGeom prst="rect">
            <a:avLst/>
          </a:prstGeom>
          <a:noFill/>
          <a:ln w="9525">
            <a:noFill/>
            <a:miter lim="800000"/>
            <a:headEnd/>
            <a:tailEnd/>
          </a:ln>
          <a:effectLst/>
        </p:spPr>
        <p:txBody>
          <a:bodyPr>
            <a:spAutoFit/>
          </a:bodyPr>
          <a:lstStyle/>
          <a:p>
            <a:pPr algn="ctr"/>
            <a:r>
              <a:rPr lang="en-US" altLang="en-US" sz="1600" dirty="0">
                <a:latin typeface="Times" charset="0"/>
              </a:rPr>
              <a:t>Muscle contracts</a:t>
            </a:r>
          </a:p>
        </p:txBody>
      </p:sp>
      <p:sp>
        <p:nvSpPr>
          <p:cNvPr id="1035294" name="Line 30"/>
          <p:cNvSpPr>
            <a:spLocks noChangeShapeType="1"/>
          </p:cNvSpPr>
          <p:nvPr/>
        </p:nvSpPr>
        <p:spPr bwMode="auto">
          <a:xfrm flipV="1">
            <a:off x="6019800" y="3657600"/>
            <a:ext cx="685800" cy="781050"/>
          </a:xfrm>
          <a:prstGeom prst="line">
            <a:avLst/>
          </a:prstGeom>
          <a:noFill/>
          <a:ln w="19050">
            <a:solidFill>
              <a:schemeClr val="bg2"/>
            </a:solidFill>
            <a:round/>
            <a:headEnd/>
            <a:tailEnd/>
          </a:ln>
          <a:effectLst/>
        </p:spPr>
        <p:txBody>
          <a:bodyPr anchor="ctr">
            <a:spAutoFit/>
          </a:bodyPr>
          <a:lstStyle/>
          <a:p>
            <a:endParaRPr lang="en-US" dirty="0"/>
          </a:p>
        </p:txBody>
      </p:sp>
    </p:spTree>
    <p:extLst>
      <p:ext uri="{BB962C8B-B14F-4D97-AF65-F5344CB8AC3E}">
        <p14:creationId xmlns:p14="http://schemas.microsoft.com/office/powerpoint/2010/main" val="3711178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35269"/>
                                        </p:tgtEl>
                                        <p:attrNameLst>
                                          <p:attrName>style.visibility</p:attrName>
                                        </p:attrNameLst>
                                      </p:cBhvr>
                                      <p:to>
                                        <p:strVal val="visible"/>
                                      </p:to>
                                    </p:set>
                                    <p:animEffect transition="in" filter="box(out)">
                                      <p:cBhvr>
                                        <p:cTn id="7" dur="500"/>
                                        <p:tgtEl>
                                          <p:spTgt spid="103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dirty="0"/>
              <a:t>Section 36.1 Summary – pages 943 - 950</a:t>
            </a:r>
          </a:p>
        </p:txBody>
      </p:sp>
      <p:sp>
        <p:nvSpPr>
          <p:cNvPr id="1180676" name="Text Box 4"/>
          <p:cNvSpPr txBox="1">
            <a:spLocks noChangeArrowheads="1"/>
          </p:cNvSpPr>
          <p:nvPr/>
        </p:nvSpPr>
        <p:spPr bwMode="auto">
          <a:xfrm>
            <a:off x="2089150" y="838201"/>
            <a:ext cx="82740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dirty="0">
                <a:solidFill>
                  <a:schemeClr val="tx2"/>
                </a:solidFill>
                <a:latin typeface="Times" charset="0"/>
              </a:rPr>
              <a:t>Neurons: Basic Units of the Nervous System</a:t>
            </a:r>
          </a:p>
        </p:txBody>
      </p:sp>
      <p:pic>
        <p:nvPicPr>
          <p:cNvPr id="1180678" name="Picture 6"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180679" name="Picture 7"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1180680" name="Picture 8"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1180681" name="Picture 9"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1180682" name="Picture 10" descr="resources">
            <a:hlinkClick r:id="rId6"/>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1180683" name="Picture 11" descr="Sec"/>
          <p:cNvPicPr>
            <a:picLocks noChangeAspect="1" noChangeArrowheads="1"/>
          </p:cNvPicPr>
          <p:nvPr/>
        </p:nvPicPr>
        <p:blipFill>
          <a:blip r:embed="rId8" cstate="print"/>
          <a:srcRect/>
          <a:stretch>
            <a:fillRect/>
          </a:stretch>
        </p:blipFill>
        <p:spPr bwMode="auto">
          <a:xfrm>
            <a:off x="1524000" y="0"/>
            <a:ext cx="1752600" cy="762000"/>
          </a:xfrm>
          <a:prstGeom prst="rect">
            <a:avLst/>
          </a:prstGeom>
          <a:noFill/>
        </p:spPr>
      </p:pic>
      <p:pic>
        <p:nvPicPr>
          <p:cNvPr id="1180684" name="Picture 12" descr="Sec"/>
          <p:cNvPicPr>
            <a:picLocks noChangeAspect="1" noChangeArrowheads="1"/>
          </p:cNvPicPr>
          <p:nvPr/>
        </p:nvPicPr>
        <p:blipFill>
          <a:blip r:embed="rId9" cstate="print"/>
          <a:srcRect/>
          <a:stretch>
            <a:fillRect/>
          </a:stretch>
        </p:blipFill>
        <p:spPr bwMode="auto">
          <a:xfrm>
            <a:off x="4146550" y="0"/>
            <a:ext cx="3898900" cy="482600"/>
          </a:xfrm>
          <a:prstGeom prst="rect">
            <a:avLst/>
          </a:prstGeom>
          <a:noFill/>
        </p:spPr>
      </p:pic>
      <p:sp>
        <p:nvSpPr>
          <p:cNvPr id="1180685" name="Rectangle 13"/>
          <p:cNvSpPr>
            <a:spLocks noChangeArrowheads="1"/>
          </p:cNvSpPr>
          <p:nvPr/>
        </p:nvSpPr>
        <p:spPr bwMode="auto">
          <a:xfrm>
            <a:off x="6629400" y="1930400"/>
            <a:ext cx="4038600" cy="3046988"/>
          </a:xfrm>
          <a:prstGeom prst="rect">
            <a:avLst/>
          </a:prstGeom>
          <a:noFill/>
          <a:ln w="9525">
            <a:noFill/>
            <a:miter lim="800000"/>
            <a:headEnd/>
            <a:tailEnd/>
          </a:ln>
          <a:effectLst/>
        </p:spPr>
        <p:txBody>
          <a:bodyPr wrap="square">
            <a:spAutoFit/>
          </a:bodyPr>
          <a:lstStyle/>
          <a:p>
            <a:pPr marL="342900" indent="-342900">
              <a:buClr>
                <a:schemeClr val="tx1"/>
              </a:buClr>
              <a:buFontTx/>
              <a:buChar char="•"/>
            </a:pPr>
            <a:r>
              <a:rPr lang="en-US" altLang="en-US" sz="3200" dirty="0">
                <a:solidFill>
                  <a:srgbClr val="FF0000"/>
                </a:solidFill>
                <a:latin typeface="Times" charset="0"/>
              </a:rPr>
              <a:t>Motor neurons </a:t>
            </a:r>
            <a:r>
              <a:rPr lang="en-US" altLang="en-US" sz="3200" dirty="0">
                <a:latin typeface="Times" charset="0"/>
              </a:rPr>
              <a:t>carry the response impulses away from the brain and spinal cord to a muscle or gland.</a:t>
            </a:r>
          </a:p>
        </p:txBody>
      </p:sp>
      <p:pic>
        <p:nvPicPr>
          <p:cNvPr id="1180687" name="Picture 15" descr="LBBD Fig 9 p 125"/>
          <p:cNvPicPr>
            <a:picLocks noChangeAspect="1" noChangeArrowheads="1"/>
          </p:cNvPicPr>
          <p:nvPr/>
        </p:nvPicPr>
        <p:blipFill>
          <a:blip r:embed="rId10" cstate="print"/>
          <a:srcRect/>
          <a:stretch>
            <a:fillRect/>
          </a:stretch>
        </p:blipFill>
        <p:spPr bwMode="auto">
          <a:xfrm>
            <a:off x="2209800" y="2057400"/>
            <a:ext cx="4419600" cy="3663950"/>
          </a:xfrm>
          <a:prstGeom prst="rect">
            <a:avLst/>
          </a:prstGeom>
          <a:noFill/>
        </p:spPr>
      </p:pic>
      <p:sp>
        <p:nvSpPr>
          <p:cNvPr id="1180688" name="Text Box 16"/>
          <p:cNvSpPr txBox="1">
            <a:spLocks noChangeArrowheads="1"/>
          </p:cNvSpPr>
          <p:nvPr/>
        </p:nvSpPr>
        <p:spPr bwMode="auto">
          <a:xfrm>
            <a:off x="4822826" y="2228850"/>
            <a:ext cx="1144865" cy="338554"/>
          </a:xfrm>
          <a:prstGeom prst="rect">
            <a:avLst/>
          </a:prstGeom>
          <a:noFill/>
          <a:ln w="9525">
            <a:noFill/>
            <a:miter lim="800000"/>
            <a:headEnd/>
            <a:tailEnd/>
          </a:ln>
          <a:effectLst/>
        </p:spPr>
        <p:txBody>
          <a:bodyPr wrap="none">
            <a:spAutoFit/>
          </a:bodyPr>
          <a:lstStyle/>
          <a:p>
            <a:r>
              <a:rPr lang="en-US" altLang="en-US" sz="1600" dirty="0">
                <a:latin typeface="Times" charset="0"/>
              </a:rPr>
              <a:t>Interneuron</a:t>
            </a:r>
          </a:p>
        </p:txBody>
      </p:sp>
      <p:sp>
        <p:nvSpPr>
          <p:cNvPr id="1180689" name="Line 17"/>
          <p:cNvSpPr>
            <a:spLocks noChangeShapeType="1"/>
          </p:cNvSpPr>
          <p:nvPr/>
        </p:nvSpPr>
        <p:spPr bwMode="auto">
          <a:xfrm flipV="1">
            <a:off x="3762375" y="2390775"/>
            <a:ext cx="1143000" cy="228600"/>
          </a:xfrm>
          <a:prstGeom prst="line">
            <a:avLst/>
          </a:prstGeom>
          <a:noFill/>
          <a:ln w="19050">
            <a:solidFill>
              <a:schemeClr val="bg2"/>
            </a:solidFill>
            <a:round/>
            <a:headEnd/>
            <a:tailEnd/>
          </a:ln>
          <a:effectLst/>
        </p:spPr>
        <p:txBody>
          <a:bodyPr wrap="none" anchor="ctr">
            <a:spAutoFit/>
          </a:bodyPr>
          <a:lstStyle/>
          <a:p>
            <a:endParaRPr lang="en-US" dirty="0"/>
          </a:p>
        </p:txBody>
      </p:sp>
      <p:sp>
        <p:nvSpPr>
          <p:cNvPr id="1180690" name="Text Box 18"/>
          <p:cNvSpPr txBox="1">
            <a:spLocks noChangeArrowheads="1"/>
          </p:cNvSpPr>
          <p:nvPr/>
        </p:nvSpPr>
        <p:spPr bwMode="auto">
          <a:xfrm>
            <a:off x="4956175" y="2576513"/>
            <a:ext cx="1127232" cy="338554"/>
          </a:xfrm>
          <a:prstGeom prst="rect">
            <a:avLst/>
          </a:prstGeom>
          <a:noFill/>
          <a:ln w="9525">
            <a:noFill/>
            <a:miter lim="800000"/>
            <a:headEnd/>
            <a:tailEnd/>
          </a:ln>
          <a:effectLst/>
        </p:spPr>
        <p:txBody>
          <a:bodyPr wrap="none">
            <a:spAutoFit/>
          </a:bodyPr>
          <a:lstStyle/>
          <a:p>
            <a:r>
              <a:rPr lang="en-US" altLang="en-US" sz="1600" dirty="0">
                <a:latin typeface="Times" charset="0"/>
              </a:rPr>
              <a:t>Spinal cord</a:t>
            </a:r>
          </a:p>
        </p:txBody>
      </p:sp>
      <p:sp>
        <p:nvSpPr>
          <p:cNvPr id="1180691" name="Line 19"/>
          <p:cNvSpPr>
            <a:spLocks noChangeShapeType="1"/>
          </p:cNvSpPr>
          <p:nvPr/>
        </p:nvSpPr>
        <p:spPr bwMode="auto">
          <a:xfrm flipV="1">
            <a:off x="4343400" y="2743200"/>
            <a:ext cx="685800" cy="0"/>
          </a:xfrm>
          <a:prstGeom prst="line">
            <a:avLst/>
          </a:prstGeom>
          <a:noFill/>
          <a:ln w="19050">
            <a:solidFill>
              <a:schemeClr val="bg2"/>
            </a:solidFill>
            <a:round/>
            <a:headEnd/>
            <a:tailEnd/>
          </a:ln>
          <a:effectLst/>
        </p:spPr>
        <p:txBody>
          <a:bodyPr anchor="ctr">
            <a:spAutoFit/>
          </a:bodyPr>
          <a:lstStyle/>
          <a:p>
            <a:endParaRPr lang="en-US" dirty="0"/>
          </a:p>
        </p:txBody>
      </p:sp>
      <p:sp>
        <p:nvSpPr>
          <p:cNvPr id="1180692" name="Text Box 20"/>
          <p:cNvSpPr txBox="1">
            <a:spLocks noChangeArrowheads="1"/>
          </p:cNvSpPr>
          <p:nvPr/>
        </p:nvSpPr>
        <p:spPr bwMode="auto">
          <a:xfrm>
            <a:off x="4543425" y="3222625"/>
            <a:ext cx="1752600" cy="338554"/>
          </a:xfrm>
          <a:prstGeom prst="rect">
            <a:avLst/>
          </a:prstGeom>
          <a:noFill/>
          <a:ln w="9525">
            <a:noFill/>
            <a:miter lim="800000"/>
            <a:headEnd/>
            <a:tailEnd/>
          </a:ln>
          <a:effectLst/>
        </p:spPr>
        <p:txBody>
          <a:bodyPr>
            <a:spAutoFit/>
          </a:bodyPr>
          <a:lstStyle/>
          <a:p>
            <a:r>
              <a:rPr lang="en-US" altLang="en-US" sz="1600" dirty="0">
                <a:latin typeface="Times" charset="0"/>
              </a:rPr>
              <a:t>Receptor in skin</a:t>
            </a:r>
          </a:p>
        </p:txBody>
      </p:sp>
      <p:sp>
        <p:nvSpPr>
          <p:cNvPr id="1180693" name="Line 21"/>
          <p:cNvSpPr>
            <a:spLocks noChangeShapeType="1"/>
          </p:cNvSpPr>
          <p:nvPr/>
        </p:nvSpPr>
        <p:spPr bwMode="auto">
          <a:xfrm flipV="1">
            <a:off x="4010025" y="3381376"/>
            <a:ext cx="609600" cy="276225"/>
          </a:xfrm>
          <a:prstGeom prst="line">
            <a:avLst/>
          </a:prstGeom>
          <a:noFill/>
          <a:ln w="19050">
            <a:solidFill>
              <a:schemeClr val="bg2"/>
            </a:solidFill>
            <a:round/>
            <a:headEnd/>
            <a:tailEnd/>
          </a:ln>
          <a:effectLst/>
        </p:spPr>
        <p:txBody>
          <a:bodyPr anchor="ctr">
            <a:spAutoFit/>
          </a:bodyPr>
          <a:lstStyle/>
          <a:p>
            <a:endParaRPr lang="en-US" dirty="0"/>
          </a:p>
        </p:txBody>
      </p:sp>
      <p:sp>
        <p:nvSpPr>
          <p:cNvPr id="1180694" name="Text Box 22"/>
          <p:cNvSpPr txBox="1">
            <a:spLocks noChangeArrowheads="1"/>
          </p:cNvSpPr>
          <p:nvPr/>
        </p:nvSpPr>
        <p:spPr bwMode="auto">
          <a:xfrm>
            <a:off x="2895600" y="3148013"/>
            <a:ext cx="1321196" cy="338554"/>
          </a:xfrm>
          <a:prstGeom prst="rect">
            <a:avLst/>
          </a:prstGeom>
          <a:noFill/>
          <a:ln w="9525">
            <a:noFill/>
            <a:miter lim="800000"/>
            <a:headEnd/>
            <a:tailEnd/>
          </a:ln>
          <a:effectLst/>
        </p:spPr>
        <p:txBody>
          <a:bodyPr wrap="none">
            <a:spAutoFit/>
          </a:bodyPr>
          <a:lstStyle/>
          <a:p>
            <a:r>
              <a:rPr lang="en-US" altLang="en-US" sz="1600" dirty="0">
                <a:latin typeface="Times" charset="0"/>
              </a:rPr>
              <a:t>Motor neuron</a:t>
            </a:r>
          </a:p>
        </p:txBody>
      </p:sp>
      <p:sp>
        <p:nvSpPr>
          <p:cNvPr id="1180695" name="Line 23"/>
          <p:cNvSpPr>
            <a:spLocks noChangeShapeType="1"/>
          </p:cNvSpPr>
          <p:nvPr/>
        </p:nvSpPr>
        <p:spPr bwMode="auto">
          <a:xfrm flipV="1">
            <a:off x="2600325" y="3305175"/>
            <a:ext cx="381000" cy="0"/>
          </a:xfrm>
          <a:prstGeom prst="line">
            <a:avLst/>
          </a:prstGeom>
          <a:noFill/>
          <a:ln w="19050">
            <a:solidFill>
              <a:schemeClr val="bg2"/>
            </a:solidFill>
            <a:round/>
            <a:headEnd/>
            <a:tailEnd/>
          </a:ln>
          <a:effectLst/>
        </p:spPr>
        <p:txBody>
          <a:bodyPr anchor="ctr">
            <a:spAutoFit/>
          </a:bodyPr>
          <a:lstStyle/>
          <a:p>
            <a:endParaRPr lang="en-US" dirty="0"/>
          </a:p>
        </p:txBody>
      </p:sp>
      <p:sp>
        <p:nvSpPr>
          <p:cNvPr id="1180696" name="Text Box 24"/>
          <p:cNvSpPr txBox="1">
            <a:spLocks noChangeArrowheads="1"/>
          </p:cNvSpPr>
          <p:nvPr/>
        </p:nvSpPr>
        <p:spPr bwMode="auto">
          <a:xfrm>
            <a:off x="2276475" y="2190751"/>
            <a:ext cx="1076325" cy="584775"/>
          </a:xfrm>
          <a:prstGeom prst="rect">
            <a:avLst/>
          </a:prstGeom>
          <a:noFill/>
          <a:ln w="9525">
            <a:noFill/>
            <a:miter lim="800000"/>
            <a:headEnd/>
            <a:tailEnd/>
          </a:ln>
          <a:effectLst/>
        </p:spPr>
        <p:txBody>
          <a:bodyPr wrap="square">
            <a:spAutoFit/>
          </a:bodyPr>
          <a:lstStyle/>
          <a:p>
            <a:pPr algn="ctr"/>
            <a:r>
              <a:rPr lang="en-US" altLang="en-US" sz="1600" dirty="0">
                <a:latin typeface="Times" charset="0"/>
              </a:rPr>
              <a:t>Sensory neuron</a:t>
            </a:r>
          </a:p>
        </p:txBody>
      </p:sp>
      <p:sp>
        <p:nvSpPr>
          <p:cNvPr id="1180697" name="Line 25"/>
          <p:cNvSpPr>
            <a:spLocks noChangeShapeType="1"/>
          </p:cNvSpPr>
          <p:nvPr/>
        </p:nvSpPr>
        <p:spPr bwMode="auto">
          <a:xfrm>
            <a:off x="3048000" y="2362200"/>
            <a:ext cx="304800" cy="381000"/>
          </a:xfrm>
          <a:prstGeom prst="line">
            <a:avLst/>
          </a:prstGeom>
          <a:noFill/>
          <a:ln w="19050">
            <a:solidFill>
              <a:schemeClr val="bg2"/>
            </a:solidFill>
            <a:round/>
            <a:headEnd/>
            <a:tailEnd/>
          </a:ln>
          <a:effectLst/>
        </p:spPr>
        <p:txBody>
          <a:bodyPr anchor="ctr">
            <a:spAutoFit/>
          </a:bodyPr>
          <a:lstStyle/>
          <a:p>
            <a:endParaRPr lang="en-US" dirty="0"/>
          </a:p>
        </p:txBody>
      </p:sp>
      <p:sp>
        <p:nvSpPr>
          <p:cNvPr id="1180698" name="Text Box 26"/>
          <p:cNvSpPr txBox="1">
            <a:spLocks noChangeArrowheads="1"/>
          </p:cNvSpPr>
          <p:nvPr/>
        </p:nvSpPr>
        <p:spPr bwMode="auto">
          <a:xfrm>
            <a:off x="2238375" y="3819526"/>
            <a:ext cx="1343025" cy="584775"/>
          </a:xfrm>
          <a:prstGeom prst="rect">
            <a:avLst/>
          </a:prstGeom>
          <a:noFill/>
          <a:ln w="9525">
            <a:noFill/>
            <a:miter lim="800000"/>
            <a:headEnd/>
            <a:tailEnd/>
          </a:ln>
          <a:effectLst/>
        </p:spPr>
        <p:txBody>
          <a:bodyPr wrap="square">
            <a:spAutoFit/>
          </a:bodyPr>
          <a:lstStyle/>
          <a:p>
            <a:pPr algn="ctr"/>
            <a:r>
              <a:rPr lang="en-US" altLang="en-US" sz="1600" dirty="0">
                <a:latin typeface="Times" charset="0"/>
              </a:rPr>
              <a:t>Direction of impulse</a:t>
            </a:r>
          </a:p>
        </p:txBody>
      </p:sp>
      <p:sp>
        <p:nvSpPr>
          <p:cNvPr id="1180699" name="Line 27"/>
          <p:cNvSpPr>
            <a:spLocks noChangeShapeType="1"/>
          </p:cNvSpPr>
          <p:nvPr/>
        </p:nvSpPr>
        <p:spPr bwMode="auto">
          <a:xfrm flipV="1">
            <a:off x="2505076" y="3419475"/>
            <a:ext cx="9525" cy="457200"/>
          </a:xfrm>
          <a:prstGeom prst="line">
            <a:avLst/>
          </a:prstGeom>
          <a:noFill/>
          <a:ln w="19050">
            <a:solidFill>
              <a:schemeClr val="bg2"/>
            </a:solidFill>
            <a:round/>
            <a:headEnd/>
            <a:tailEnd/>
          </a:ln>
          <a:effectLst/>
        </p:spPr>
        <p:txBody>
          <a:bodyPr anchor="ctr">
            <a:spAutoFit/>
          </a:bodyPr>
          <a:lstStyle/>
          <a:p>
            <a:endParaRPr lang="en-US" dirty="0"/>
          </a:p>
        </p:txBody>
      </p:sp>
      <p:sp>
        <p:nvSpPr>
          <p:cNvPr id="1180700" name="Text Box 28"/>
          <p:cNvSpPr txBox="1">
            <a:spLocks noChangeArrowheads="1"/>
          </p:cNvSpPr>
          <p:nvPr/>
        </p:nvSpPr>
        <p:spPr bwMode="auto">
          <a:xfrm>
            <a:off x="2184400" y="4419601"/>
            <a:ext cx="1066800" cy="584775"/>
          </a:xfrm>
          <a:prstGeom prst="rect">
            <a:avLst/>
          </a:prstGeom>
          <a:noFill/>
          <a:ln w="9525">
            <a:noFill/>
            <a:miter lim="800000"/>
            <a:headEnd/>
            <a:tailEnd/>
          </a:ln>
          <a:effectLst/>
        </p:spPr>
        <p:txBody>
          <a:bodyPr>
            <a:spAutoFit/>
          </a:bodyPr>
          <a:lstStyle/>
          <a:p>
            <a:pPr algn="ctr"/>
            <a:r>
              <a:rPr lang="en-US" altLang="en-US" sz="1600" dirty="0">
                <a:latin typeface="Times" charset="0"/>
              </a:rPr>
              <a:t>Muscle contracts</a:t>
            </a:r>
          </a:p>
        </p:txBody>
      </p:sp>
      <p:sp>
        <p:nvSpPr>
          <p:cNvPr id="1180701" name="Line 29"/>
          <p:cNvSpPr>
            <a:spLocks noChangeShapeType="1"/>
          </p:cNvSpPr>
          <p:nvPr/>
        </p:nvSpPr>
        <p:spPr bwMode="auto">
          <a:xfrm flipV="1">
            <a:off x="3048000" y="3810000"/>
            <a:ext cx="685800" cy="781050"/>
          </a:xfrm>
          <a:prstGeom prst="line">
            <a:avLst/>
          </a:prstGeom>
          <a:noFill/>
          <a:ln w="19050">
            <a:solidFill>
              <a:schemeClr val="bg2"/>
            </a:solidFill>
            <a:round/>
            <a:headEnd/>
            <a:tailEnd/>
          </a:ln>
          <a:effectLst/>
        </p:spPr>
        <p:txBody>
          <a:bodyPr anchor="ctr">
            <a:spAutoFit/>
          </a:bodyPr>
          <a:lstStyle/>
          <a:p>
            <a:endParaRPr lang="en-US" dirty="0"/>
          </a:p>
        </p:txBody>
      </p:sp>
    </p:spTree>
    <p:extLst>
      <p:ext uri="{BB962C8B-B14F-4D97-AF65-F5344CB8AC3E}">
        <p14:creationId xmlns:p14="http://schemas.microsoft.com/office/powerpoint/2010/main" val="2931439266"/>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63" name="Picture 7" descr="help">
            <a:hlinkClick r:id="" action="ppaction://noaction"/>
          </p:cNvPr>
          <p:cNvPicPr>
            <a:picLocks noChangeAspect="1" noChangeArrowheads="1"/>
          </p:cNvPicPr>
          <p:nvPr/>
        </p:nvPicPr>
        <p:blipFill>
          <a:blip r:embed="rId2" cstate="print"/>
          <a:srcRect/>
          <a:stretch>
            <a:fillRect/>
          </a:stretch>
        </p:blipFill>
        <p:spPr bwMode="auto">
          <a:xfrm>
            <a:off x="1752600" y="6202364"/>
            <a:ext cx="560388" cy="560387"/>
          </a:xfrm>
          <a:prstGeom prst="rect">
            <a:avLst/>
          </a:prstGeom>
          <a:noFill/>
        </p:spPr>
      </p:pic>
      <p:sp>
        <p:nvSpPr>
          <p:cNvPr id="915465" name="Text Box 9"/>
          <p:cNvSpPr txBox="1">
            <a:spLocks noChangeArrowheads="1"/>
          </p:cNvSpPr>
          <p:nvPr/>
        </p:nvSpPr>
        <p:spPr bwMode="auto">
          <a:xfrm>
            <a:off x="1492250" y="2439988"/>
            <a:ext cx="4349750" cy="1754326"/>
          </a:xfrm>
          <a:prstGeom prst="rect">
            <a:avLst/>
          </a:prstGeom>
          <a:noFill/>
          <a:ln w="9525">
            <a:noFill/>
            <a:miter lim="800000"/>
            <a:headEnd/>
            <a:tailEnd/>
          </a:ln>
          <a:effectLst/>
        </p:spPr>
        <p:txBody>
          <a:bodyPr>
            <a:spAutoFit/>
          </a:bodyPr>
          <a:lstStyle/>
          <a:p>
            <a:pPr algn="ctr"/>
            <a:r>
              <a:rPr lang="en-US" sz="3600" dirty="0">
                <a:solidFill>
                  <a:schemeClr val="tx2"/>
                </a:solidFill>
              </a:rPr>
              <a:t>How the Central Nervous System Works</a:t>
            </a:r>
          </a:p>
        </p:txBody>
      </p:sp>
      <p:pic>
        <p:nvPicPr>
          <p:cNvPr id="915466" name="Picture 10" descr="Image Bank"/>
          <p:cNvPicPr>
            <a:picLocks noChangeAspect="1" noChangeArrowheads="1"/>
          </p:cNvPicPr>
          <p:nvPr/>
        </p:nvPicPr>
        <p:blipFill>
          <a:blip r:embed="rId3" cstate="print"/>
          <a:srcRect/>
          <a:stretch>
            <a:fillRect/>
          </a:stretch>
        </p:blipFill>
        <p:spPr bwMode="auto">
          <a:xfrm>
            <a:off x="5041900" y="76200"/>
            <a:ext cx="2108200" cy="393700"/>
          </a:xfrm>
          <a:prstGeom prst="rect">
            <a:avLst/>
          </a:prstGeom>
          <a:noFill/>
        </p:spPr>
      </p:pic>
      <p:pic>
        <p:nvPicPr>
          <p:cNvPr id="915467" name="Picture 11" descr="Chpt36"/>
          <p:cNvPicPr>
            <a:picLocks noChangeAspect="1" noChangeArrowheads="1"/>
          </p:cNvPicPr>
          <p:nvPr/>
        </p:nvPicPr>
        <p:blipFill>
          <a:blip r:embed="rId4" cstate="print"/>
          <a:srcRect/>
          <a:stretch>
            <a:fillRect/>
          </a:stretch>
        </p:blipFill>
        <p:spPr bwMode="auto">
          <a:xfrm>
            <a:off x="1524000" y="1"/>
            <a:ext cx="2819400" cy="682625"/>
          </a:xfrm>
          <a:prstGeom prst="rect">
            <a:avLst/>
          </a:prstGeom>
          <a:noFill/>
        </p:spPr>
      </p:pic>
      <p:pic>
        <p:nvPicPr>
          <p:cNvPr id="915468" name="Picture 12" descr="How central nervous system "/>
          <p:cNvPicPr>
            <a:picLocks noChangeAspect="1" noChangeArrowheads="1"/>
          </p:cNvPicPr>
          <p:nvPr/>
        </p:nvPicPr>
        <p:blipFill>
          <a:blip r:embed="rId5" cstate="print"/>
          <a:srcRect/>
          <a:stretch>
            <a:fillRect/>
          </a:stretch>
        </p:blipFill>
        <p:spPr bwMode="auto">
          <a:xfrm>
            <a:off x="5470526" y="838200"/>
            <a:ext cx="2454275" cy="4876800"/>
          </a:xfrm>
          <a:prstGeom prst="rect">
            <a:avLst/>
          </a:prstGeom>
          <a:noFill/>
        </p:spPr>
      </p:pic>
      <p:sp>
        <p:nvSpPr>
          <p:cNvPr id="13" name="TextBox 12"/>
          <p:cNvSpPr txBox="1"/>
          <p:nvPr/>
        </p:nvSpPr>
        <p:spPr>
          <a:xfrm>
            <a:off x="8305800" y="838201"/>
            <a:ext cx="2362200" cy="646331"/>
          </a:xfrm>
          <a:prstGeom prst="rect">
            <a:avLst/>
          </a:prstGeom>
          <a:noFill/>
        </p:spPr>
        <p:txBody>
          <a:bodyPr wrap="square" rtlCol="0">
            <a:spAutoFit/>
          </a:bodyPr>
          <a:lstStyle/>
          <a:p>
            <a:r>
              <a:rPr lang="en-US" b="1" dirty="0"/>
              <a:t>Sensory Neuron</a:t>
            </a:r>
          </a:p>
          <a:p>
            <a:r>
              <a:rPr lang="en-US" dirty="0"/>
              <a:t>-You sense the touch</a:t>
            </a:r>
          </a:p>
        </p:txBody>
      </p:sp>
      <p:sp>
        <p:nvSpPr>
          <p:cNvPr id="14" name="TextBox 13"/>
          <p:cNvSpPr txBox="1"/>
          <p:nvPr/>
        </p:nvSpPr>
        <p:spPr>
          <a:xfrm>
            <a:off x="8229600" y="3124201"/>
            <a:ext cx="2438400" cy="1200329"/>
          </a:xfrm>
          <a:prstGeom prst="rect">
            <a:avLst/>
          </a:prstGeom>
          <a:noFill/>
        </p:spPr>
        <p:txBody>
          <a:bodyPr wrap="square" rtlCol="0">
            <a:spAutoFit/>
          </a:bodyPr>
          <a:lstStyle/>
          <a:p>
            <a:r>
              <a:rPr lang="en-US" b="1" dirty="0"/>
              <a:t>Interneuron</a:t>
            </a:r>
          </a:p>
          <a:p>
            <a:r>
              <a:rPr lang="en-US" dirty="0"/>
              <a:t>-The brain processes that you have been touched.</a:t>
            </a:r>
          </a:p>
        </p:txBody>
      </p:sp>
      <p:sp>
        <p:nvSpPr>
          <p:cNvPr id="15" name="TextBox 14"/>
          <p:cNvSpPr txBox="1"/>
          <p:nvPr/>
        </p:nvSpPr>
        <p:spPr>
          <a:xfrm>
            <a:off x="8229600" y="4495801"/>
            <a:ext cx="2438400" cy="1200329"/>
          </a:xfrm>
          <a:prstGeom prst="rect">
            <a:avLst/>
          </a:prstGeom>
          <a:noFill/>
        </p:spPr>
        <p:txBody>
          <a:bodyPr wrap="square" rtlCol="0">
            <a:spAutoFit/>
          </a:bodyPr>
          <a:lstStyle/>
          <a:p>
            <a:r>
              <a:rPr lang="en-US" b="1" dirty="0"/>
              <a:t>Motor Neuron</a:t>
            </a:r>
          </a:p>
          <a:p>
            <a:r>
              <a:rPr lang="en-US" dirty="0"/>
              <a:t>-You turn your head to see who touched your shoulder</a:t>
            </a:r>
          </a:p>
        </p:txBody>
      </p:sp>
    </p:spTree>
    <p:extLst>
      <p:ext uri="{BB962C8B-B14F-4D97-AF65-F5344CB8AC3E}">
        <p14:creationId xmlns:p14="http://schemas.microsoft.com/office/powerpoint/2010/main" val="2646595904"/>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92D050"/>
          </a:solidFill>
        </p:spPr>
        <p:txBody>
          <a:bodyPr>
            <a:normAutofit fontScale="90000"/>
          </a:bodyPr>
          <a:lstStyle/>
          <a:p>
            <a:r>
              <a:rPr lang="en-US" dirty="0" smtClean="0"/>
              <a:t/>
            </a:r>
            <a:br>
              <a:rPr lang="en-US" dirty="0" smtClean="0"/>
            </a:br>
            <a:r>
              <a:rPr lang="en-US" dirty="0"/>
              <a:t/>
            </a:r>
            <a:br>
              <a:rPr lang="en-US" dirty="0"/>
            </a:br>
            <a:r>
              <a:rPr lang="en-US" dirty="0"/>
              <a:t>2</a:t>
            </a:r>
            <a:r>
              <a:rPr lang="en-US" dirty="0" smtClean="0"/>
              <a:t>/1 Distraction/ Reaction Lab CH 36</a:t>
            </a:r>
            <a:br>
              <a:rPr lang="en-US" dirty="0" smtClean="0"/>
            </a:br>
            <a:r>
              <a:rPr lang="en-US" dirty="0" smtClean="0"/>
              <a:t>Obj. TSW calculate reaction times under different conditions. P. 24 NB</a:t>
            </a:r>
            <a:endParaRPr lang="en-US" dirty="0"/>
          </a:p>
        </p:txBody>
      </p:sp>
      <p:sp>
        <p:nvSpPr>
          <p:cNvPr id="3" name="Content Placeholder 2"/>
          <p:cNvSpPr>
            <a:spLocks noGrp="1"/>
          </p:cNvSpPr>
          <p:nvPr>
            <p:ph idx="1"/>
          </p:nvPr>
        </p:nvSpPr>
        <p:spPr>
          <a:xfrm>
            <a:off x="4314422" y="2448231"/>
            <a:ext cx="7039377" cy="3728731"/>
          </a:xfrm>
        </p:spPr>
        <p:txBody>
          <a:bodyPr/>
          <a:lstStyle/>
          <a:p>
            <a:pPr marL="514350" indent="-514350">
              <a:buFont typeface="+mj-lt"/>
              <a:buAutoNum type="arabicPeriod"/>
            </a:pPr>
            <a:r>
              <a:rPr lang="en-US" dirty="0" smtClean="0"/>
              <a:t>What type of neurons will you use in the distraction/ reaction lab?</a:t>
            </a:r>
          </a:p>
          <a:p>
            <a:pPr marL="514350" indent="-514350">
              <a:buFont typeface="+mj-lt"/>
              <a:buAutoNum type="arabicPeriod"/>
            </a:pPr>
            <a:r>
              <a:rPr lang="en-US" dirty="0" smtClean="0"/>
              <a:t>Is this lab an example of a reflex reaction?  Why or why not?</a:t>
            </a:r>
          </a:p>
          <a:p>
            <a:pPr marL="514350" indent="-514350">
              <a:buFont typeface="+mj-lt"/>
              <a:buAutoNum type="arabicPeriod"/>
            </a:pPr>
            <a:r>
              <a:rPr lang="en-US" dirty="0" smtClean="0"/>
              <a:t>What other body systems work together with your nervous system to help you catch the meter stick?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139" y="1770411"/>
            <a:ext cx="2513461" cy="4461765"/>
          </a:xfrm>
          <a:prstGeom prst="rect">
            <a:avLst/>
          </a:prstGeom>
        </p:spPr>
      </p:pic>
    </p:spTree>
    <p:extLst>
      <p:ext uri="{BB962C8B-B14F-4D97-AF65-F5344CB8AC3E}">
        <p14:creationId xmlns:p14="http://schemas.microsoft.com/office/powerpoint/2010/main" val="316698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1"/>
            <a:ext cx="10795000" cy="1981199"/>
          </a:xfrm>
        </p:spPr>
        <p:txBody>
          <a:bodyPr>
            <a:noAutofit/>
          </a:bodyPr>
          <a:lstStyle/>
          <a:p>
            <a:r>
              <a:rPr lang="en-US" sz="2800" dirty="0"/>
              <a:t>Defense Against </a:t>
            </a:r>
            <a:r>
              <a:rPr lang="en-US" sz="2800" dirty="0">
                <a:hlinkClick r:id="rId2"/>
              </a:rPr>
              <a:t>Infectious Diseases  </a:t>
            </a:r>
            <a:r>
              <a:rPr lang="en-US" sz="2800" dirty="0"/>
              <a:t>39.1 &amp; 39.2</a:t>
            </a:r>
            <a:br>
              <a:rPr lang="en-US" sz="2800" dirty="0"/>
            </a:br>
            <a:r>
              <a:rPr lang="en-US" sz="2800" dirty="0" smtClean="0"/>
              <a:t>2/2 </a:t>
            </a:r>
            <a:r>
              <a:rPr lang="en-US" sz="2800" dirty="0"/>
              <a:t>TSW understand and explain the role of antibodies in the body’s response to a bacterial infection during the warm up.  P. </a:t>
            </a:r>
            <a:r>
              <a:rPr lang="en-US" sz="2800" dirty="0" smtClean="0"/>
              <a:t>26 </a:t>
            </a:r>
            <a:r>
              <a:rPr lang="en-US" sz="2800" dirty="0"/>
              <a:t>NB</a:t>
            </a:r>
          </a:p>
        </p:txBody>
      </p:sp>
      <p:sp>
        <p:nvSpPr>
          <p:cNvPr id="4" name="Content Placeholder 3"/>
          <p:cNvSpPr>
            <a:spLocks noGrp="1"/>
          </p:cNvSpPr>
          <p:nvPr>
            <p:ph sz="half" idx="2"/>
          </p:nvPr>
        </p:nvSpPr>
        <p:spPr>
          <a:xfrm>
            <a:off x="4724401" y="2590801"/>
            <a:ext cx="6844747" cy="3690729"/>
          </a:xfrm>
        </p:spPr>
        <p:txBody>
          <a:bodyPr/>
          <a:lstStyle/>
          <a:p>
            <a:pPr marL="514350" indent="-514350">
              <a:buFont typeface="+mj-lt"/>
              <a:buAutoNum type="arabicPeriod"/>
            </a:pPr>
            <a:r>
              <a:rPr lang="en-US" dirty="0" smtClean="0"/>
              <a:t>What is a pathogen?</a:t>
            </a:r>
          </a:p>
          <a:p>
            <a:pPr marL="514350" indent="-514350">
              <a:buFont typeface="+mj-lt"/>
              <a:buAutoNum type="arabicPeriod"/>
            </a:pPr>
            <a:r>
              <a:rPr lang="en-US" dirty="0" smtClean="0"/>
              <a:t>Identify cells, tissues and organs that make up the immune system.</a:t>
            </a:r>
            <a:endParaRPr lang="en-US" dirty="0"/>
          </a:p>
          <a:p>
            <a:pPr marL="514350" indent="-514350">
              <a:buFont typeface="+mj-lt"/>
              <a:buAutoNum type="arabicPeriod"/>
            </a:pPr>
            <a:r>
              <a:rPr lang="en-US" dirty="0" smtClean="0"/>
              <a:t>Explain the role of antibodies in response to infection.</a:t>
            </a:r>
          </a:p>
        </p:txBody>
      </p:sp>
      <p:pic>
        <p:nvPicPr>
          <p:cNvPr id="5" name="Picture 13" descr="Lymphatic System"/>
          <p:cNvPicPr>
            <a:picLocks noGrp="1" noChangeAspect="1" noChangeArrowheads="1"/>
          </p:cNvPicPr>
          <p:nvPr>
            <p:ph sz="half" idx="1"/>
          </p:nvPr>
        </p:nvPicPr>
        <p:blipFill>
          <a:blip r:embed="rId3" cstate="print"/>
          <a:srcRect/>
          <a:stretch>
            <a:fillRect/>
          </a:stretch>
        </p:blipFill>
        <p:spPr bwMode="auto">
          <a:xfrm>
            <a:off x="0" y="2367216"/>
            <a:ext cx="4165992" cy="4490784"/>
          </a:xfrm>
          <a:prstGeom prst="rect">
            <a:avLst/>
          </a:prstGeom>
          <a:noFill/>
        </p:spPr>
      </p:pic>
      <p:sp>
        <p:nvSpPr>
          <p:cNvPr id="6" name="TextBox 5"/>
          <p:cNvSpPr txBox="1"/>
          <p:nvPr/>
        </p:nvSpPr>
        <p:spPr>
          <a:xfrm>
            <a:off x="6324600" y="5181600"/>
            <a:ext cx="3352800" cy="369332"/>
          </a:xfrm>
          <a:prstGeom prst="rect">
            <a:avLst/>
          </a:prstGeom>
          <a:noFill/>
        </p:spPr>
        <p:txBody>
          <a:bodyPr wrap="square" rtlCol="0">
            <a:spAutoFit/>
          </a:bodyPr>
          <a:lstStyle/>
          <a:p>
            <a:r>
              <a:rPr lang="en-US" dirty="0">
                <a:hlinkClick r:id="rId4"/>
              </a:rPr>
              <a:t>T – cell production</a:t>
            </a:r>
            <a:endParaRPr lang="en-US" dirty="0"/>
          </a:p>
        </p:txBody>
      </p:sp>
    </p:spTree>
    <p:extLst>
      <p:ext uri="{BB962C8B-B14F-4D97-AF65-F5344CB8AC3E}">
        <p14:creationId xmlns:p14="http://schemas.microsoft.com/office/powerpoint/2010/main" val="69070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cstate="print"/>
          <a:srcRect l="32616" t="13333" r="15079" b="12308"/>
          <a:stretch>
            <a:fillRect/>
          </a:stretch>
        </p:blipFill>
        <p:spPr bwMode="auto">
          <a:xfrm>
            <a:off x="1524001" y="0"/>
            <a:ext cx="5483803" cy="6248400"/>
          </a:xfrm>
          <a:prstGeom prst="rect">
            <a:avLst/>
          </a:prstGeom>
          <a:noFill/>
          <a:ln w="9525">
            <a:noFill/>
            <a:miter lim="800000"/>
            <a:headEnd/>
            <a:tailEnd/>
          </a:ln>
        </p:spPr>
      </p:pic>
      <p:graphicFrame>
        <p:nvGraphicFramePr>
          <p:cNvPr id="3" name="Table 2"/>
          <p:cNvGraphicFramePr>
            <a:graphicFrameLocks noGrp="1"/>
          </p:cNvGraphicFramePr>
          <p:nvPr/>
        </p:nvGraphicFramePr>
        <p:xfrm>
          <a:off x="6248399" y="914400"/>
          <a:ext cx="4419601" cy="3954780"/>
        </p:xfrm>
        <a:graphic>
          <a:graphicData uri="http://schemas.openxmlformats.org/drawingml/2006/table">
            <a:tbl>
              <a:tblPr/>
              <a:tblGrid>
                <a:gridCol w="990602"/>
                <a:gridCol w="1295400"/>
                <a:gridCol w="1143000"/>
                <a:gridCol w="990599"/>
              </a:tblGrid>
              <a:tr h="228600">
                <a:tc>
                  <a:txBody>
                    <a:bodyPr/>
                    <a:lstStyle/>
                    <a:p>
                      <a:pPr algn="l" fontAlgn="b"/>
                      <a:r>
                        <a:rPr lang="en-US" sz="1800" b="1" i="0" u="none" strike="noStrike" dirty="0">
                          <a:solidFill>
                            <a:srgbClr val="000000"/>
                          </a:solidFill>
                          <a:latin typeface="Calibri"/>
                        </a:rPr>
                        <a:t>Trials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1" i="0" u="none" strike="noStrike" dirty="0">
                          <a:solidFill>
                            <a:srgbClr val="000000"/>
                          </a:solidFill>
                          <a:latin typeface="Calibri"/>
                        </a:rPr>
                        <a:t>Without </a:t>
                      </a:r>
                      <a:r>
                        <a:rPr lang="en-US" sz="1800" b="1" i="0" u="none" strike="noStrike" dirty="0" smtClean="0">
                          <a:solidFill>
                            <a:srgbClr val="000000"/>
                          </a:solidFill>
                          <a:latin typeface="Calibri"/>
                        </a:rPr>
                        <a:t>Distraction (cm)</a:t>
                      </a:r>
                      <a:endParaRPr lang="en-US" sz="18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1" i="0" u="none" strike="noStrike" dirty="0">
                          <a:solidFill>
                            <a:srgbClr val="000000"/>
                          </a:solidFill>
                          <a:latin typeface="Calibri"/>
                        </a:rPr>
                        <a:t>With </a:t>
                      </a:r>
                      <a:r>
                        <a:rPr lang="en-US" sz="1800" b="1" i="0" u="none" strike="noStrike" dirty="0" smtClean="0">
                          <a:solidFill>
                            <a:srgbClr val="000000"/>
                          </a:solidFill>
                          <a:latin typeface="Calibri"/>
                        </a:rPr>
                        <a:t>Distraction (cm)</a:t>
                      </a:r>
                      <a:endParaRPr lang="en-US" sz="18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1" i="0" u="none" strike="noStrike" dirty="0" smtClean="0">
                          <a:solidFill>
                            <a:srgbClr val="000000"/>
                          </a:solidFill>
                          <a:latin typeface="Calibri"/>
                        </a:rPr>
                        <a:t>Opposite hand</a:t>
                      </a:r>
                    </a:p>
                    <a:p>
                      <a:pPr algn="l" fontAlgn="b"/>
                      <a:r>
                        <a:rPr lang="en-US" sz="1800" b="1" i="0" u="none" strike="noStrike" dirty="0" smtClean="0">
                          <a:solidFill>
                            <a:srgbClr val="000000"/>
                          </a:solidFill>
                          <a:latin typeface="Calibri"/>
                        </a:rPr>
                        <a:t>(cm)</a:t>
                      </a:r>
                      <a:endParaRPr lang="en-US" sz="18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a:solidFill>
                            <a:srgbClr val="000000"/>
                          </a:solidFill>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fontAlgn="b"/>
                      <a:r>
                        <a:rPr lang="en-US" sz="1800" b="1" i="0" u="none" strike="noStrike" dirty="0" smtClean="0">
                          <a:solidFill>
                            <a:srgbClr val="000000"/>
                          </a:solidFill>
                          <a:latin typeface="Calibri"/>
                        </a:rPr>
                        <a:t>Average</a:t>
                      </a:r>
                      <a:endParaRPr lang="en-US" sz="18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7010400" y="1"/>
            <a:ext cx="3657600" cy="830997"/>
          </a:xfrm>
          <a:prstGeom prst="rect">
            <a:avLst/>
          </a:prstGeom>
          <a:noFill/>
        </p:spPr>
        <p:txBody>
          <a:bodyPr wrap="square" rtlCol="0">
            <a:spAutoFit/>
          </a:bodyPr>
          <a:lstStyle/>
          <a:p>
            <a:r>
              <a:rPr lang="en-US" sz="2400" dirty="0"/>
              <a:t>Copy this table on page </a:t>
            </a:r>
            <a:r>
              <a:rPr lang="en-US" sz="2400" dirty="0" smtClean="0"/>
              <a:t>17NB</a:t>
            </a:r>
            <a:r>
              <a:rPr lang="en-US" sz="2400" dirty="0"/>
              <a:t>.	p.948BB</a:t>
            </a:r>
          </a:p>
        </p:txBody>
      </p:sp>
    </p:spTree>
    <p:extLst>
      <p:ext uri="{BB962C8B-B14F-4D97-AF65-F5344CB8AC3E}">
        <p14:creationId xmlns:p14="http://schemas.microsoft.com/office/powerpoint/2010/main" val="2707962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have a relationship?</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Why are relationships important?</a:t>
            </a:r>
          </a:p>
          <a:p>
            <a:r>
              <a:rPr lang="en-US" sz="3600" dirty="0" smtClean="0"/>
              <a:t>Do animals count?</a:t>
            </a:r>
          </a:p>
          <a:p>
            <a:r>
              <a:rPr lang="en-US" sz="3600" dirty="0" smtClean="0"/>
              <a:t>How can animals make a positive difference in our lives?  </a:t>
            </a:r>
          </a:p>
          <a:p>
            <a:r>
              <a:rPr lang="en-US" sz="3600" dirty="0" smtClean="0"/>
              <a:t>Can they make us healthier?</a:t>
            </a:r>
            <a:endParaRPr lang="en-US" sz="3600" dirty="0"/>
          </a:p>
        </p:txBody>
      </p:sp>
    </p:spTree>
    <p:extLst>
      <p:ext uri="{BB962C8B-B14F-4D97-AF65-F5344CB8AC3E}">
        <p14:creationId xmlns:p14="http://schemas.microsoft.com/office/powerpoint/2010/main" val="379913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83" y="502954"/>
            <a:ext cx="11688417" cy="1787193"/>
          </a:xfrm>
        </p:spPr>
        <p:txBody>
          <a:bodyPr>
            <a:normAutofit/>
          </a:bodyPr>
          <a:lstStyle/>
          <a:p>
            <a:r>
              <a:rPr lang="en-US" sz="2800" dirty="0" smtClean="0">
                <a:hlinkClick r:id="rId2"/>
              </a:rPr>
              <a:t>Immune System </a:t>
            </a:r>
            <a:r>
              <a:rPr lang="en-US" sz="2800" dirty="0" smtClean="0"/>
              <a:t>Respon</a:t>
            </a:r>
            <a:r>
              <a:rPr lang="en-US" sz="2700" dirty="0" smtClean="0"/>
              <a:t>ses </a:t>
            </a:r>
            <a:r>
              <a:rPr lang="en-US" sz="2400" dirty="0"/>
              <a:t>39.2</a:t>
            </a:r>
            <a:br>
              <a:rPr lang="en-US" sz="2400" dirty="0"/>
            </a:br>
            <a:r>
              <a:rPr lang="en-US" sz="2400" dirty="0" smtClean="0"/>
              <a:t>2/3 </a:t>
            </a:r>
            <a:r>
              <a:rPr lang="en-US" sz="2400" dirty="0"/>
              <a:t>Obj. TSW compare and contrast Antibody Immunity and Cellular Immunity </a:t>
            </a:r>
            <a:r>
              <a:rPr lang="en-US" sz="2400" dirty="0" smtClean="0"/>
              <a:t>by diagraming the process in their NB </a:t>
            </a:r>
            <a:r>
              <a:rPr lang="en-US" sz="2400" dirty="0"/>
              <a:t>and drawing a Cartoon applying nonspecific &amp; specific immune responses. </a:t>
            </a:r>
            <a:r>
              <a:rPr lang="en-US" sz="2400" dirty="0" smtClean="0"/>
              <a:t>P.28 NB</a:t>
            </a:r>
            <a:endParaRPr lang="en-US" sz="2000" dirty="0"/>
          </a:p>
        </p:txBody>
      </p:sp>
      <p:sp>
        <p:nvSpPr>
          <p:cNvPr id="6" name="Content Placeholder 5"/>
          <p:cNvSpPr>
            <a:spLocks noGrp="1"/>
          </p:cNvSpPr>
          <p:nvPr>
            <p:ph sz="quarter" idx="4"/>
          </p:nvPr>
        </p:nvSpPr>
        <p:spPr>
          <a:xfrm>
            <a:off x="6169026" y="2755635"/>
            <a:ext cx="5362574" cy="3370528"/>
          </a:xfrm>
        </p:spPr>
        <p:txBody>
          <a:bodyPr/>
          <a:lstStyle/>
          <a:p>
            <a:pPr marL="457200" indent="-457200">
              <a:buFont typeface="+mj-lt"/>
              <a:buAutoNum type="arabicPeriod"/>
            </a:pPr>
            <a:r>
              <a:rPr lang="en-US" dirty="0" smtClean="0"/>
              <a:t>Identify two types of lymphocytes in Antibody Immunity.</a:t>
            </a:r>
          </a:p>
          <a:p>
            <a:pPr marL="457200" indent="-457200">
              <a:buFont typeface="+mj-lt"/>
              <a:buAutoNum type="arabicPeriod"/>
            </a:pPr>
            <a:r>
              <a:rPr lang="en-US" dirty="0" smtClean="0"/>
              <a:t>Explain the process of Antibody Immunity.</a:t>
            </a:r>
          </a:p>
          <a:p>
            <a:pPr marL="457200" indent="-457200">
              <a:buFont typeface="+mj-lt"/>
              <a:buAutoNum type="arabicPeriod"/>
            </a:pPr>
            <a:r>
              <a:rPr lang="en-US" dirty="0" smtClean="0"/>
              <a:t>Explain the process of Cellular Immunity.</a:t>
            </a:r>
          </a:p>
          <a:p>
            <a:pPr marL="457200" indent="-457200">
              <a:buFont typeface="+mj-lt"/>
              <a:buAutoNum type="arabicPeriod"/>
            </a:pPr>
            <a:endParaRPr lang="en-US" dirty="0"/>
          </a:p>
        </p:txBody>
      </p:sp>
      <p:pic>
        <p:nvPicPr>
          <p:cNvPr id="8" name="Picture 42" descr="fig"/>
          <p:cNvPicPr>
            <a:picLocks noChangeAspect="1" noChangeArrowheads="1"/>
          </p:cNvPicPr>
          <p:nvPr/>
        </p:nvPicPr>
        <p:blipFill>
          <a:blip r:embed="rId3" cstate="print"/>
          <a:srcRect/>
          <a:stretch>
            <a:fillRect/>
          </a:stretch>
        </p:blipFill>
        <p:spPr bwMode="auto">
          <a:xfrm>
            <a:off x="-22739" y="2609222"/>
            <a:ext cx="2895600" cy="3082593"/>
          </a:xfrm>
          <a:prstGeom prst="rect">
            <a:avLst/>
          </a:prstGeom>
          <a:noFill/>
        </p:spPr>
      </p:pic>
      <p:sp>
        <p:nvSpPr>
          <p:cNvPr id="9" name="TextBox 8"/>
          <p:cNvSpPr txBox="1"/>
          <p:nvPr/>
        </p:nvSpPr>
        <p:spPr>
          <a:xfrm>
            <a:off x="4480775" y="2755635"/>
            <a:ext cx="1447800" cy="369332"/>
          </a:xfrm>
          <a:prstGeom prst="rect">
            <a:avLst/>
          </a:prstGeom>
          <a:noFill/>
        </p:spPr>
        <p:txBody>
          <a:bodyPr wrap="square" rtlCol="0">
            <a:spAutoFit/>
          </a:bodyPr>
          <a:lstStyle/>
          <a:p>
            <a:r>
              <a:rPr lang="en-US" dirty="0">
                <a:solidFill>
                  <a:srgbClr val="FF0000"/>
                </a:solidFill>
              </a:rPr>
              <a:t>? Immunity</a:t>
            </a:r>
          </a:p>
        </p:txBody>
      </p:sp>
      <p:sp>
        <p:nvSpPr>
          <p:cNvPr id="11" name="TextBox 10"/>
          <p:cNvSpPr txBox="1"/>
          <p:nvPr/>
        </p:nvSpPr>
        <p:spPr>
          <a:xfrm>
            <a:off x="624961" y="2105481"/>
            <a:ext cx="1600200" cy="369332"/>
          </a:xfrm>
          <a:prstGeom prst="rect">
            <a:avLst/>
          </a:prstGeom>
          <a:noFill/>
        </p:spPr>
        <p:txBody>
          <a:bodyPr wrap="square" rtlCol="0">
            <a:spAutoFit/>
          </a:bodyPr>
          <a:lstStyle/>
          <a:p>
            <a:r>
              <a:rPr lang="en-US" dirty="0">
                <a:solidFill>
                  <a:srgbClr val="FF0000"/>
                </a:solidFill>
              </a:rPr>
              <a:t>? Immunity</a:t>
            </a:r>
          </a:p>
        </p:txBody>
      </p:sp>
      <p:pic>
        <p:nvPicPr>
          <p:cNvPr id="7" name="Picture 32" descr="fig"/>
          <p:cNvPicPr>
            <a:picLocks noGrp="1" noChangeAspect="1" noChangeArrowheads="1"/>
          </p:cNvPicPr>
          <p:nvPr>
            <p:ph sz="half" idx="2"/>
          </p:nvPr>
        </p:nvPicPr>
        <p:blipFill>
          <a:blip r:embed="rId4" cstate="print"/>
          <a:srcRect/>
          <a:stretch>
            <a:fillRect/>
          </a:stretch>
        </p:blipFill>
        <p:spPr bwMode="auto">
          <a:xfrm>
            <a:off x="2872861" y="3124967"/>
            <a:ext cx="3055714" cy="3360235"/>
          </a:xfrm>
          <a:prstGeom prst="rect">
            <a:avLst/>
          </a:prstGeom>
          <a:noFill/>
        </p:spPr>
      </p:pic>
    </p:spTree>
    <p:extLst>
      <p:ext uri="{BB962C8B-B14F-4D97-AF65-F5344CB8AC3E}">
        <p14:creationId xmlns:p14="http://schemas.microsoft.com/office/powerpoint/2010/main" val="2330092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01" y="982132"/>
            <a:ext cx="3093804" cy="1303867"/>
          </a:xfrm>
        </p:spPr>
        <p:txBody>
          <a:bodyPr>
            <a:normAutofit fontScale="90000"/>
          </a:bodyPr>
          <a:lstStyle/>
          <a:p>
            <a:r>
              <a:rPr lang="en-US" dirty="0" smtClean="0"/>
              <a:t>UC Davis Classic Prospect Sale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704" y="-14799"/>
            <a:ext cx="5866296" cy="43813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8" y="0"/>
            <a:ext cx="3261298" cy="436659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59757" y="3472981"/>
            <a:ext cx="4532243" cy="3385019"/>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7" y="3145736"/>
            <a:ext cx="2772598" cy="371226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1" y="3145736"/>
            <a:ext cx="4970395" cy="3712264"/>
          </a:xfrm>
          <a:prstGeom prst="rect">
            <a:avLst/>
          </a:prstGeom>
        </p:spPr>
      </p:pic>
    </p:spTree>
    <p:extLst>
      <p:ext uri="{BB962C8B-B14F-4D97-AF65-F5344CB8AC3E}">
        <p14:creationId xmlns:p14="http://schemas.microsoft.com/office/powerpoint/2010/main" val="90176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a:t>
            </a:r>
            <a:br>
              <a:rPr lang="en-US" dirty="0" smtClean="0"/>
            </a:br>
            <a:r>
              <a:rPr lang="en-US" dirty="0" smtClean="0"/>
              <a:t>Table 1:</a:t>
            </a:r>
            <a:endParaRPr lang="en-US" dirty="0"/>
          </a:p>
        </p:txBody>
      </p:sp>
      <p:pic>
        <p:nvPicPr>
          <p:cNvPr id="4" name="Content Placeholder 3"/>
          <p:cNvPicPr>
            <a:picLocks noGrp="1" noChangeAspect="1"/>
          </p:cNvPicPr>
          <p:nvPr>
            <p:ph idx="1"/>
          </p:nvPr>
        </p:nvPicPr>
        <p:blipFill>
          <a:blip r:embed="rId2"/>
          <a:stretch>
            <a:fillRect/>
          </a:stretch>
        </p:blipFill>
        <p:spPr>
          <a:xfrm>
            <a:off x="709219" y="4017182"/>
            <a:ext cx="10592765" cy="2089678"/>
          </a:xfrm>
          <a:prstGeom prst="rect">
            <a:avLst/>
          </a:prstGeom>
        </p:spPr>
      </p:pic>
      <p:sp>
        <p:nvSpPr>
          <p:cNvPr id="6" name="TextBox 5"/>
          <p:cNvSpPr txBox="1"/>
          <p:nvPr/>
        </p:nvSpPr>
        <p:spPr>
          <a:xfrm>
            <a:off x="1295402" y="2743200"/>
            <a:ext cx="8909302" cy="646331"/>
          </a:xfrm>
          <a:prstGeom prst="rect">
            <a:avLst/>
          </a:prstGeom>
          <a:noFill/>
        </p:spPr>
        <p:txBody>
          <a:bodyPr wrap="square" rtlCol="0">
            <a:spAutoFit/>
          </a:bodyPr>
          <a:lstStyle/>
          <a:p>
            <a:r>
              <a:rPr lang="en-US" dirty="0" smtClean="0"/>
              <a:t>Explanation Sentence (10 Font):</a:t>
            </a:r>
          </a:p>
          <a:p>
            <a:endParaRPr lang="en-US" dirty="0"/>
          </a:p>
        </p:txBody>
      </p:sp>
    </p:spTree>
    <p:extLst>
      <p:ext uri="{BB962C8B-B14F-4D97-AF65-F5344CB8AC3E}">
        <p14:creationId xmlns:p14="http://schemas.microsoft.com/office/powerpoint/2010/main" val="4107814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48" y="515601"/>
            <a:ext cx="10958052" cy="1303867"/>
          </a:xfrm>
          <a:solidFill>
            <a:srgbClr val="92D050"/>
          </a:solidFill>
        </p:spPr>
        <p:txBody>
          <a:bodyPr>
            <a:noAutofit/>
          </a:bodyPr>
          <a:lstStyle/>
          <a:p>
            <a:r>
              <a:rPr lang="en-US" sz="3200" dirty="0" smtClean="0"/>
              <a:t>Learning about FFA Officer Positions Activity</a:t>
            </a:r>
            <a:br>
              <a:rPr lang="en-US" sz="3200" dirty="0" smtClean="0"/>
            </a:br>
            <a:r>
              <a:rPr lang="en-US" sz="3200" dirty="0" smtClean="0"/>
              <a:t>Obj. TSW distinguish between different officer positions after reviewing each positions’ responsibilities online. P.  </a:t>
            </a:r>
            <a:r>
              <a:rPr lang="en-US" sz="3200" dirty="0" smtClean="0"/>
              <a:t>29 </a:t>
            </a:r>
            <a:r>
              <a:rPr lang="en-US" sz="3200" dirty="0" smtClean="0"/>
              <a:t>NB</a:t>
            </a:r>
            <a:endParaRPr lang="en-US" sz="3200" dirty="0"/>
          </a:p>
        </p:txBody>
      </p:sp>
      <p:sp>
        <p:nvSpPr>
          <p:cNvPr id="3" name="Content Placeholder 2"/>
          <p:cNvSpPr>
            <a:spLocks noGrp="1"/>
          </p:cNvSpPr>
          <p:nvPr>
            <p:ph idx="1"/>
          </p:nvPr>
        </p:nvSpPr>
        <p:spPr>
          <a:xfrm>
            <a:off x="802433" y="1996750"/>
            <a:ext cx="10719067" cy="3879117"/>
          </a:xfrm>
        </p:spPr>
        <p:txBody>
          <a:bodyPr/>
          <a:lstStyle/>
          <a:p>
            <a:pPr marL="457200" indent="-457200">
              <a:buFont typeface="+mj-lt"/>
              <a:buAutoNum type="arabicPeriod"/>
            </a:pPr>
            <a:r>
              <a:rPr lang="en-US" dirty="0" smtClean="0"/>
              <a:t>Use the FFA.org website or the Official Manual P. 48  and Name 5 of the 9 Officer positions.</a:t>
            </a:r>
          </a:p>
          <a:p>
            <a:pPr marL="457200" indent="-457200">
              <a:buFont typeface="+mj-lt"/>
              <a:buAutoNum type="arabicPeriod"/>
            </a:pPr>
            <a:r>
              <a:rPr lang="en-US" dirty="0" smtClean="0"/>
              <a:t>What responsibilities/ behavior would you expect from the all the River City High School </a:t>
            </a:r>
            <a:r>
              <a:rPr lang="en-US" dirty="0" err="1" smtClean="0"/>
              <a:t>Bryte</a:t>
            </a:r>
            <a:r>
              <a:rPr lang="en-US" dirty="0" smtClean="0"/>
              <a:t> CCT Chapter FFA officers?</a:t>
            </a:r>
          </a:p>
          <a:p>
            <a:pPr marL="457200" indent="-457200">
              <a:buFont typeface="+mj-lt"/>
              <a:buAutoNum type="arabicPeriod"/>
            </a:pPr>
            <a:r>
              <a:rPr lang="en-US" dirty="0" smtClean="0"/>
              <a:t>Would you like to run for an office next year in Farm to Fork 1?</a:t>
            </a:r>
          </a:p>
          <a:p>
            <a:pPr marL="0" indent="0">
              <a:buNone/>
            </a:pPr>
            <a:r>
              <a:rPr lang="en-US" dirty="0" smtClean="0"/>
              <a:t>  Why or why not?</a:t>
            </a:r>
          </a:p>
          <a:p>
            <a:pPr marL="457200" indent="-457200">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9320566" y="3591903"/>
            <a:ext cx="2566219" cy="3266097"/>
          </a:xfrm>
          <a:prstGeom prst="rect">
            <a:avLst/>
          </a:prstGeom>
        </p:spPr>
      </p:pic>
    </p:spTree>
    <p:extLst>
      <p:ext uri="{BB962C8B-B14F-4D97-AF65-F5344CB8AC3E}">
        <p14:creationId xmlns:p14="http://schemas.microsoft.com/office/powerpoint/2010/main" val="1142963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Officer Responsibility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FFA.org</a:t>
            </a:r>
          </a:p>
          <a:p>
            <a:r>
              <a:rPr lang="en-US" dirty="0" smtClean="0"/>
              <a:t>FFA Manual</a:t>
            </a:r>
          </a:p>
          <a:p>
            <a:r>
              <a:rPr lang="en-US" dirty="0" smtClean="0"/>
              <a:t>Page 48 in online Manual  </a:t>
            </a:r>
          </a:p>
          <a:p>
            <a:r>
              <a:rPr lang="en-US" dirty="0" smtClean="0"/>
              <a:t>Write down 3 key responsibilities for each of the offices on 3x 5 cards</a:t>
            </a:r>
          </a:p>
          <a:p>
            <a:r>
              <a:rPr lang="en-US" dirty="0" smtClean="0"/>
              <a:t>We will use flashcards and travel around to say the responsibilities and see if another person can name that officer position.</a:t>
            </a:r>
          </a:p>
          <a:p>
            <a:r>
              <a:rPr lang="en-US" dirty="0" smtClean="0"/>
              <a:t>Tape your card to page P. 19 NB</a:t>
            </a:r>
          </a:p>
          <a:p>
            <a:r>
              <a:rPr lang="en-US" dirty="0" smtClean="0"/>
              <a:t>Play </a:t>
            </a:r>
            <a:r>
              <a:rPr lang="en-US" dirty="0" err="1" smtClean="0"/>
              <a:t>Kahoots</a:t>
            </a:r>
            <a:r>
              <a:rPr lang="en-US" dirty="0" smtClean="0"/>
              <a:t>!  FFA </a:t>
            </a:r>
            <a:r>
              <a:rPr lang="en-US" smtClean="0"/>
              <a:t>Officer Responsibilities</a:t>
            </a:r>
            <a:endParaRPr lang="en-US" dirty="0"/>
          </a:p>
        </p:txBody>
      </p:sp>
    </p:spTree>
    <p:extLst>
      <p:ext uri="{BB962C8B-B14F-4D97-AF65-F5344CB8AC3E}">
        <p14:creationId xmlns:p14="http://schemas.microsoft.com/office/powerpoint/2010/main" val="2304022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Allelopathy Lab</a:t>
            </a:r>
            <a:endParaRPr lang="en-US" dirty="0"/>
          </a:p>
        </p:txBody>
      </p:sp>
      <p:sp>
        <p:nvSpPr>
          <p:cNvPr id="3" name="Content Placeholder 2"/>
          <p:cNvSpPr>
            <a:spLocks noGrp="1"/>
          </p:cNvSpPr>
          <p:nvPr>
            <p:ph idx="1"/>
          </p:nvPr>
        </p:nvSpPr>
        <p:spPr>
          <a:xfrm>
            <a:off x="592428" y="2395470"/>
            <a:ext cx="10985679" cy="3480398"/>
          </a:xfrm>
        </p:spPr>
        <p:txBody>
          <a:bodyPr>
            <a:normAutofit fontScale="92500"/>
          </a:bodyPr>
          <a:lstStyle/>
          <a:p>
            <a:r>
              <a:rPr lang="en-US" b="1" dirty="0" smtClean="0"/>
              <a:t>Objective:</a:t>
            </a:r>
            <a:r>
              <a:rPr lang="en-US" dirty="0" smtClean="0"/>
              <a:t> Using the Scientific Method, test whether different seeds (Radish and Lettuce) impact each others growth.</a:t>
            </a:r>
          </a:p>
          <a:p>
            <a:r>
              <a:rPr lang="en-US" b="1" dirty="0" smtClean="0"/>
              <a:t>Essential Question: </a:t>
            </a:r>
            <a:r>
              <a:rPr lang="en-US" dirty="0" smtClean="0"/>
              <a:t>Can radish seeds impact the growth of lettuce seeds?</a:t>
            </a:r>
          </a:p>
          <a:p>
            <a:r>
              <a:rPr lang="en-US" b="1" dirty="0" smtClean="0"/>
              <a:t>Background:</a:t>
            </a:r>
            <a:r>
              <a:rPr lang="en-US" dirty="0" smtClean="0"/>
              <a:t> (Paragraph) Explain Vocabulary: Germination, Competition for Resources</a:t>
            </a:r>
          </a:p>
          <a:p>
            <a:pPr lvl="1"/>
            <a:r>
              <a:rPr lang="en-US" dirty="0" smtClean="0"/>
              <a:t>Cite Sources: </a:t>
            </a:r>
            <a:r>
              <a:rPr lang="en-US" dirty="0" smtClean="0">
                <a:hlinkClick r:id="rId2"/>
              </a:rPr>
              <a:t>Allelopathy: How Plants Suppress </a:t>
            </a:r>
            <a:r>
              <a:rPr lang="en-US" dirty="0">
                <a:hlinkClick r:id="rId2"/>
              </a:rPr>
              <a:t>O</a:t>
            </a:r>
            <a:r>
              <a:rPr lang="en-US" dirty="0" smtClean="0">
                <a:hlinkClick r:id="rId2"/>
              </a:rPr>
              <a:t>ther Plants</a:t>
            </a:r>
            <a:r>
              <a:rPr lang="en-US" dirty="0" smtClean="0"/>
              <a:t>   </a:t>
            </a:r>
            <a:r>
              <a:rPr lang="en-US" dirty="0"/>
              <a:t>(Ferguson, </a:t>
            </a:r>
            <a:r>
              <a:rPr lang="en-US" dirty="0" err="1" smtClean="0"/>
              <a:t>Rathinasabapathi</a:t>
            </a:r>
            <a:r>
              <a:rPr lang="en-US" dirty="0" smtClean="0"/>
              <a:t>, Chase, 2013)</a:t>
            </a:r>
          </a:p>
          <a:p>
            <a:r>
              <a:rPr lang="en-US" b="1" dirty="0" smtClean="0"/>
              <a:t>Hypothesis/ Purpose:  </a:t>
            </a:r>
            <a:r>
              <a:rPr lang="en-US" dirty="0" smtClean="0"/>
              <a:t>If radish seeds are grown with lettuce seeds, then the lettuce seeds will not  germinate.</a:t>
            </a:r>
          </a:p>
          <a:p>
            <a:endParaRPr lang="en-US" dirty="0"/>
          </a:p>
        </p:txBody>
      </p:sp>
    </p:spTree>
    <p:extLst>
      <p:ext uri="{BB962C8B-B14F-4D97-AF65-F5344CB8AC3E}">
        <p14:creationId xmlns:p14="http://schemas.microsoft.com/office/powerpoint/2010/main" val="1071010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618186" y="2434107"/>
            <a:ext cx="10972800" cy="3441761"/>
          </a:xfrm>
        </p:spPr>
        <p:txBody>
          <a:bodyPr>
            <a:normAutofit lnSpcReduction="10000"/>
          </a:bodyPr>
          <a:lstStyle/>
          <a:p>
            <a:r>
              <a:rPr lang="en-US" b="1" dirty="0" smtClean="0"/>
              <a:t>Materials:</a:t>
            </a:r>
            <a:r>
              <a:rPr lang="en-US" dirty="0" smtClean="0"/>
              <a:t> Petri Dishes, Pipettes (2mL), Petri dish paper, Radish seeds, Lettuce seeds</a:t>
            </a:r>
          </a:p>
          <a:p>
            <a:r>
              <a:rPr lang="en-US" b="1" dirty="0" smtClean="0"/>
              <a:t>Procedure: </a:t>
            </a:r>
            <a:r>
              <a:rPr lang="en-US" dirty="0" smtClean="0"/>
              <a:t>(Make sure your procedure can be duplicated exactly by someone who has never done this lab – Be very specific.)</a:t>
            </a:r>
          </a:p>
          <a:p>
            <a:pPr lvl="1"/>
            <a:r>
              <a:rPr lang="en-US" b="1" dirty="0" smtClean="0"/>
              <a:t>Step 1:  </a:t>
            </a:r>
          </a:p>
          <a:p>
            <a:pPr lvl="1"/>
            <a:r>
              <a:rPr lang="en-US" b="1" dirty="0" smtClean="0"/>
              <a:t>Step 2:</a:t>
            </a:r>
          </a:p>
          <a:p>
            <a:pPr lvl="1"/>
            <a:r>
              <a:rPr lang="en-US" b="1" dirty="0" smtClean="0"/>
              <a:t>Step 3:</a:t>
            </a:r>
          </a:p>
          <a:p>
            <a:pPr lvl="1"/>
            <a:r>
              <a:rPr lang="en-US" b="1" dirty="0" smtClean="0"/>
              <a:t>Step 4:</a:t>
            </a:r>
          </a:p>
          <a:p>
            <a:pPr lvl="1"/>
            <a:r>
              <a:rPr lang="en-US" b="1" dirty="0" smtClean="0"/>
              <a:t>Step 5:</a:t>
            </a:r>
            <a:endParaRPr lang="en-US" b="1" dirty="0"/>
          </a:p>
        </p:txBody>
      </p:sp>
    </p:spTree>
    <p:extLst>
      <p:ext uri="{BB962C8B-B14F-4D97-AF65-F5344CB8AC3E}">
        <p14:creationId xmlns:p14="http://schemas.microsoft.com/office/powerpoint/2010/main" val="1500614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32" y="448178"/>
            <a:ext cx="9601196" cy="1303867"/>
          </a:xfrm>
        </p:spPr>
        <p:txBody>
          <a:bodyPr/>
          <a:lstStyle/>
          <a:p>
            <a:r>
              <a:rPr lang="en-US" dirty="0"/>
              <a:t>Allelopathy Lab</a:t>
            </a:r>
          </a:p>
        </p:txBody>
      </p:sp>
      <p:sp>
        <p:nvSpPr>
          <p:cNvPr id="3" name="Content Placeholder 2"/>
          <p:cNvSpPr>
            <a:spLocks noGrp="1"/>
          </p:cNvSpPr>
          <p:nvPr>
            <p:ph idx="1"/>
          </p:nvPr>
        </p:nvSpPr>
        <p:spPr>
          <a:xfrm>
            <a:off x="695458" y="1970468"/>
            <a:ext cx="10895527" cy="3905400"/>
          </a:xfrm>
        </p:spPr>
        <p:txBody>
          <a:bodyPr/>
          <a:lstStyle/>
          <a:p>
            <a:r>
              <a:rPr lang="en-US" b="1" dirty="0" smtClean="0"/>
              <a:t>Data: </a:t>
            </a:r>
            <a:r>
              <a:rPr lang="en-US" dirty="0" smtClean="0"/>
              <a:t>(Qualitative &amp; </a:t>
            </a:r>
            <a:r>
              <a:rPr lang="en-US" b="1" dirty="0" smtClean="0"/>
              <a:t>Quantitative – numbers, values</a:t>
            </a:r>
            <a:r>
              <a:rPr lang="en-US" dirty="0" smtClean="0"/>
              <a:t>)</a:t>
            </a:r>
          </a:p>
          <a:p>
            <a:pPr lvl="1"/>
            <a:r>
              <a:rPr lang="en-US" b="1" dirty="0" smtClean="0"/>
              <a:t>Table 1:  </a:t>
            </a:r>
            <a:r>
              <a:rPr lang="en-US" dirty="0" smtClean="0"/>
              <a:t>The table below shows the different germination rates of radish and lettuce seeds when grown together and separately.  </a:t>
            </a:r>
            <a:r>
              <a:rPr lang="en-US" sz="1200" dirty="0" smtClean="0"/>
              <a:t>(10 font)</a:t>
            </a:r>
          </a:p>
          <a:p>
            <a:pPr marL="457200" lvl="1" indent="0">
              <a:buNone/>
            </a:pPr>
            <a:endParaRPr lang="en-US" dirty="0" smtClean="0"/>
          </a:p>
          <a:p>
            <a:pPr marL="457200" lvl="1" indent="0">
              <a:buNone/>
            </a:pPr>
            <a:endParaRPr lang="en-US" dirty="0"/>
          </a:p>
        </p:txBody>
      </p:sp>
      <p:pic>
        <p:nvPicPr>
          <p:cNvPr id="4" name="Picture 3"/>
          <p:cNvPicPr>
            <a:picLocks noChangeAspect="1"/>
          </p:cNvPicPr>
          <p:nvPr/>
        </p:nvPicPr>
        <p:blipFill>
          <a:blip r:embed="rId2"/>
          <a:stretch>
            <a:fillRect/>
          </a:stretch>
        </p:blipFill>
        <p:spPr>
          <a:xfrm>
            <a:off x="696319" y="3412901"/>
            <a:ext cx="10989625" cy="2681390"/>
          </a:xfrm>
          <a:prstGeom prst="rect">
            <a:avLst/>
          </a:prstGeom>
        </p:spPr>
      </p:pic>
      <p:pic>
        <p:nvPicPr>
          <p:cNvPr id="5" name="Picture 4"/>
          <p:cNvPicPr>
            <a:picLocks noChangeAspect="1"/>
          </p:cNvPicPr>
          <p:nvPr/>
        </p:nvPicPr>
        <p:blipFill>
          <a:blip r:embed="rId3"/>
          <a:stretch>
            <a:fillRect/>
          </a:stretch>
        </p:blipFill>
        <p:spPr>
          <a:xfrm>
            <a:off x="8866045" y="141461"/>
            <a:ext cx="3215359" cy="2305352"/>
          </a:xfrm>
          <a:prstGeom prst="rect">
            <a:avLst/>
          </a:prstGeom>
        </p:spPr>
      </p:pic>
    </p:spTree>
    <p:extLst>
      <p:ext uri="{BB962C8B-B14F-4D97-AF65-F5344CB8AC3E}">
        <p14:creationId xmlns:p14="http://schemas.microsoft.com/office/powerpoint/2010/main" val="458386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9525"/>
            <a:ext cx="9601196" cy="1303867"/>
          </a:xfrm>
        </p:spPr>
        <p:txBody>
          <a:bodyPr/>
          <a:lstStyle/>
          <a:p>
            <a:r>
              <a:rPr lang="en-US" dirty="0"/>
              <a:t>Allelopathy Lab</a:t>
            </a:r>
          </a:p>
        </p:txBody>
      </p:sp>
      <p:sp>
        <p:nvSpPr>
          <p:cNvPr id="3" name="Content Placeholder 2"/>
          <p:cNvSpPr>
            <a:spLocks noGrp="1"/>
          </p:cNvSpPr>
          <p:nvPr>
            <p:ph idx="1"/>
          </p:nvPr>
        </p:nvSpPr>
        <p:spPr>
          <a:xfrm>
            <a:off x="605307" y="1970468"/>
            <a:ext cx="10972800" cy="3905400"/>
          </a:xfrm>
        </p:spPr>
        <p:txBody>
          <a:bodyPr>
            <a:normAutofit lnSpcReduction="10000"/>
          </a:bodyPr>
          <a:lstStyle/>
          <a:p>
            <a:r>
              <a:rPr lang="en-US" b="1" dirty="0" smtClean="0"/>
              <a:t>Data: </a:t>
            </a:r>
            <a:r>
              <a:rPr lang="en-US" dirty="0" smtClean="0"/>
              <a:t>(Qualitative &amp; </a:t>
            </a:r>
            <a:r>
              <a:rPr lang="en-US" b="1" dirty="0" smtClean="0"/>
              <a:t>Quantitative-numbers, values</a:t>
            </a:r>
            <a:r>
              <a:rPr lang="en-US" dirty="0" smtClean="0"/>
              <a:t>)</a:t>
            </a:r>
          </a:p>
          <a:p>
            <a:pPr lvl="1"/>
            <a:r>
              <a:rPr lang="en-US" dirty="0" smtClean="0"/>
              <a:t>Graph 1:</a:t>
            </a:r>
          </a:p>
          <a:p>
            <a:pPr lvl="1"/>
            <a:endParaRPr lang="en-US" dirty="0"/>
          </a:p>
          <a:p>
            <a:pPr lvl="1"/>
            <a:endParaRPr lang="en-US" dirty="0" smtClean="0"/>
          </a:p>
          <a:p>
            <a:pPr lvl="1"/>
            <a:endParaRPr lang="en-US" dirty="0"/>
          </a:p>
          <a:p>
            <a:pPr lvl="1"/>
            <a:endParaRPr lang="en-US" dirty="0" smtClean="0"/>
          </a:p>
          <a:p>
            <a:pPr lvl="1"/>
            <a:endParaRPr lang="en-US" dirty="0" smtClean="0"/>
          </a:p>
          <a:p>
            <a:pPr marL="457200" lvl="1" indent="0">
              <a:buNone/>
            </a:pPr>
            <a:endParaRPr lang="en-US" dirty="0"/>
          </a:p>
          <a:p>
            <a:pPr lvl="1"/>
            <a:r>
              <a:rPr lang="en-US" dirty="0" smtClean="0"/>
              <a:t>The radish seeds over 6 days showed increased germination compared to the lettuce seeds. (10 Font)</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2605970" y="2446986"/>
            <a:ext cx="4584589" cy="2755631"/>
          </a:xfrm>
          <a:prstGeom prst="rect">
            <a:avLst/>
          </a:prstGeom>
        </p:spPr>
      </p:pic>
    </p:spTree>
    <p:extLst>
      <p:ext uri="{BB962C8B-B14F-4D97-AF65-F5344CB8AC3E}">
        <p14:creationId xmlns:p14="http://schemas.microsoft.com/office/powerpoint/2010/main" val="1130119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631065" y="2556932"/>
            <a:ext cx="10265532" cy="3318936"/>
          </a:xfrm>
        </p:spPr>
        <p:txBody>
          <a:bodyPr/>
          <a:lstStyle/>
          <a:p>
            <a:r>
              <a:rPr lang="en-US" b="1" dirty="0" smtClean="0"/>
              <a:t>Data: </a:t>
            </a:r>
            <a:r>
              <a:rPr lang="en-US" dirty="0" smtClean="0"/>
              <a:t>(</a:t>
            </a:r>
            <a:r>
              <a:rPr lang="en-US" b="1" dirty="0" smtClean="0"/>
              <a:t>Qualitative – descriptive words &amp; Pictures</a:t>
            </a:r>
            <a:r>
              <a:rPr lang="en-US" dirty="0" smtClean="0"/>
              <a:t>)</a:t>
            </a:r>
          </a:p>
          <a:p>
            <a:pPr lvl="1"/>
            <a:r>
              <a:rPr lang="en-US" sz="2400" dirty="0" smtClean="0"/>
              <a:t>The radish seeds looked ……    they smelled….</a:t>
            </a:r>
          </a:p>
          <a:p>
            <a:pPr lvl="1"/>
            <a:r>
              <a:rPr lang="en-US" sz="2400" dirty="0" smtClean="0"/>
              <a:t>The lettuce seeds roots were longer and had more root hairs.</a:t>
            </a:r>
          </a:p>
          <a:p>
            <a:pPr marL="457200" lvl="1" indent="0">
              <a:buNone/>
            </a:pPr>
            <a:endParaRPr lang="en-US" dirty="0" smtClean="0"/>
          </a:p>
          <a:p>
            <a:pPr marL="457200" lvl="1" indent="0">
              <a:buNone/>
            </a:pPr>
            <a:endParaRPr lang="en-US" dirty="0"/>
          </a:p>
        </p:txBody>
      </p:sp>
      <p:pic>
        <p:nvPicPr>
          <p:cNvPr id="5" name="Picture 4"/>
          <p:cNvPicPr>
            <a:picLocks noChangeAspect="1"/>
          </p:cNvPicPr>
          <p:nvPr/>
        </p:nvPicPr>
        <p:blipFill>
          <a:blip r:embed="rId2"/>
          <a:stretch>
            <a:fillRect/>
          </a:stretch>
        </p:blipFill>
        <p:spPr>
          <a:xfrm>
            <a:off x="8285474" y="3973232"/>
            <a:ext cx="3215359" cy="2305352"/>
          </a:xfrm>
          <a:prstGeom prst="rect">
            <a:avLst/>
          </a:prstGeom>
        </p:spPr>
      </p:pic>
    </p:spTree>
    <p:extLst>
      <p:ext uri="{BB962C8B-B14F-4D97-AF65-F5344CB8AC3E}">
        <p14:creationId xmlns:p14="http://schemas.microsoft.com/office/powerpoint/2010/main" val="2597206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Allelopathy Lab</a:t>
            </a:r>
          </a:p>
        </p:txBody>
      </p:sp>
      <p:sp>
        <p:nvSpPr>
          <p:cNvPr id="3" name="Content Placeholder 2"/>
          <p:cNvSpPr>
            <a:spLocks noGrp="1"/>
          </p:cNvSpPr>
          <p:nvPr>
            <p:ph idx="1"/>
          </p:nvPr>
        </p:nvSpPr>
        <p:spPr>
          <a:xfrm>
            <a:off x="123423" y="1924302"/>
            <a:ext cx="6547833" cy="3318936"/>
          </a:xfrm>
        </p:spPr>
        <p:txBody>
          <a:bodyPr>
            <a:normAutofit/>
          </a:bodyPr>
          <a:lstStyle/>
          <a:p>
            <a:pPr marL="457200" lvl="1" indent="0">
              <a:buNone/>
            </a:pPr>
            <a:r>
              <a:rPr lang="en-US" sz="2400" b="1" dirty="0" smtClean="0"/>
              <a:t>Data Analysis: </a:t>
            </a:r>
            <a:r>
              <a:rPr lang="en-US" sz="2400" dirty="0" smtClean="0"/>
              <a:t>(Paragraph)</a:t>
            </a:r>
          </a:p>
          <a:p>
            <a:pPr marL="457200" lvl="1" indent="0">
              <a:buNone/>
            </a:pPr>
            <a:r>
              <a:rPr lang="en-US" sz="2400" dirty="0"/>
              <a:t>	</a:t>
            </a:r>
            <a:r>
              <a:rPr lang="en-US" sz="2400" dirty="0" smtClean="0"/>
              <a:t>Explain your data - results.  Why did we see the results in the graph?  Discuss any trends. </a:t>
            </a:r>
          </a:p>
          <a:p>
            <a:pPr marL="457200" lvl="1" indent="0">
              <a:buNone/>
            </a:pPr>
            <a:r>
              <a:rPr lang="en-US" dirty="0" smtClean="0"/>
              <a:t>Cite </a:t>
            </a:r>
            <a:r>
              <a:rPr lang="en-US" dirty="0"/>
              <a:t>Sources: </a:t>
            </a:r>
            <a:r>
              <a:rPr lang="en-US" dirty="0">
                <a:hlinkClick r:id="rId2"/>
              </a:rPr>
              <a:t>Allelopathy: How Plants Suppress Other Plants</a:t>
            </a:r>
            <a:r>
              <a:rPr lang="en-US" dirty="0"/>
              <a:t>   (Ferguson, </a:t>
            </a:r>
            <a:r>
              <a:rPr lang="en-US" dirty="0" err="1"/>
              <a:t>Rathinasabapathi</a:t>
            </a:r>
            <a:r>
              <a:rPr lang="en-US" dirty="0"/>
              <a:t>, Chase, 2013)</a:t>
            </a:r>
          </a:p>
          <a:p>
            <a:pPr marL="457200" lvl="1" indent="0">
              <a:buNone/>
            </a:pPr>
            <a:endParaRPr lang="en-US" sz="2400" dirty="0"/>
          </a:p>
        </p:txBody>
      </p:sp>
      <p:pic>
        <p:nvPicPr>
          <p:cNvPr id="5" name="Picture 4"/>
          <p:cNvPicPr>
            <a:picLocks noChangeAspect="1"/>
          </p:cNvPicPr>
          <p:nvPr/>
        </p:nvPicPr>
        <p:blipFill>
          <a:blip r:embed="rId3"/>
          <a:stretch>
            <a:fillRect/>
          </a:stretch>
        </p:blipFill>
        <p:spPr>
          <a:xfrm>
            <a:off x="6286337" y="2962694"/>
            <a:ext cx="5447387" cy="3274228"/>
          </a:xfrm>
          <a:prstGeom prst="rect">
            <a:avLst/>
          </a:prstGeom>
        </p:spPr>
      </p:pic>
    </p:spTree>
    <p:extLst>
      <p:ext uri="{BB962C8B-B14F-4D97-AF65-F5344CB8AC3E}">
        <p14:creationId xmlns:p14="http://schemas.microsoft.com/office/powerpoint/2010/main" val="250769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Allelopathy Lab</a:t>
            </a:r>
            <a:endParaRPr lang="en-US" dirty="0"/>
          </a:p>
        </p:txBody>
      </p:sp>
      <p:sp>
        <p:nvSpPr>
          <p:cNvPr id="3" name="Content Placeholder 2"/>
          <p:cNvSpPr>
            <a:spLocks noGrp="1"/>
          </p:cNvSpPr>
          <p:nvPr>
            <p:ph idx="1"/>
          </p:nvPr>
        </p:nvSpPr>
        <p:spPr/>
        <p:txBody>
          <a:bodyPr/>
          <a:lstStyle/>
          <a:p>
            <a:r>
              <a:rPr lang="en-US" b="1" dirty="0" smtClean="0"/>
              <a:t>Conclusion: </a:t>
            </a:r>
            <a:r>
              <a:rPr lang="en-US" dirty="0" smtClean="0"/>
              <a:t>(Paragraph)</a:t>
            </a:r>
          </a:p>
          <a:p>
            <a:pPr lvl="1"/>
            <a:r>
              <a:rPr lang="en-US" dirty="0" smtClean="0"/>
              <a:t>Restate hypothesis and explain if it was supported or not.  Tie your Data Analysis to your Background and hypothesis.  Did your data support what you thought would happen?  How?  Explain why allelopathy is important.  At the very least, write an AXES paragraph about Allelopathy between radish and lettuce seeds and how it applies to Agriculture.</a:t>
            </a:r>
          </a:p>
          <a:p>
            <a:pPr lvl="1"/>
            <a:r>
              <a:rPr lang="en-US" dirty="0"/>
              <a:t>Cite Sources: </a:t>
            </a:r>
            <a:r>
              <a:rPr lang="en-US" dirty="0">
                <a:hlinkClick r:id="rId2"/>
              </a:rPr>
              <a:t>Allelopathy: How Plants Suppress Other Plants</a:t>
            </a:r>
            <a:r>
              <a:rPr lang="en-US" dirty="0"/>
              <a:t>   (Ferguson, </a:t>
            </a:r>
            <a:r>
              <a:rPr lang="en-US" dirty="0" err="1"/>
              <a:t>Rathinasabapathi</a:t>
            </a:r>
            <a:r>
              <a:rPr lang="en-US" dirty="0"/>
              <a:t>, Chase, 2013)</a:t>
            </a:r>
          </a:p>
          <a:p>
            <a:pPr marL="457200" lvl="1" indent="0">
              <a:buNone/>
            </a:pPr>
            <a:endParaRPr lang="en-US" dirty="0"/>
          </a:p>
        </p:txBody>
      </p:sp>
    </p:spTree>
    <p:extLst>
      <p:ext uri="{BB962C8B-B14F-4D97-AF65-F5344CB8AC3E}">
        <p14:creationId xmlns:p14="http://schemas.microsoft.com/office/powerpoint/2010/main" val="3493646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21244" y="2452878"/>
            <a:ext cx="4212092" cy="3309937"/>
          </a:xfrm>
          <a:prstGeom prst="rect">
            <a:avLst/>
          </a:prstGeom>
        </p:spPr>
      </p:pic>
      <p:pic>
        <p:nvPicPr>
          <p:cNvPr id="6" name="Picture 5"/>
          <p:cNvPicPr>
            <a:picLocks noChangeAspect="1"/>
          </p:cNvPicPr>
          <p:nvPr/>
        </p:nvPicPr>
        <p:blipFill>
          <a:blip r:embed="rId3"/>
          <a:stretch>
            <a:fillRect/>
          </a:stretch>
        </p:blipFill>
        <p:spPr>
          <a:xfrm>
            <a:off x="4096286" y="4184969"/>
            <a:ext cx="3077245" cy="2673031"/>
          </a:xfrm>
          <a:prstGeom prst="rect">
            <a:avLst/>
          </a:prstGeom>
        </p:spPr>
      </p:pic>
      <p:sp>
        <p:nvSpPr>
          <p:cNvPr id="2" name="Title 1"/>
          <p:cNvSpPr>
            <a:spLocks noGrp="1"/>
          </p:cNvSpPr>
          <p:nvPr>
            <p:ph type="title"/>
          </p:nvPr>
        </p:nvSpPr>
        <p:spPr>
          <a:xfrm>
            <a:off x="901521" y="708338"/>
            <a:ext cx="10483403" cy="1577661"/>
          </a:xfrm>
        </p:spPr>
        <p:txBody>
          <a:bodyPr>
            <a:normAutofit/>
          </a:bodyPr>
          <a:lstStyle/>
          <a:p>
            <a:r>
              <a:rPr lang="en-US" sz="2400" dirty="0" smtClean="0"/>
              <a:t>1/30 Physiology – Ag Style</a:t>
            </a:r>
            <a:br>
              <a:rPr lang="en-US" sz="2400" dirty="0" smtClean="0"/>
            </a:br>
            <a:r>
              <a:rPr lang="en-US" sz="2400" dirty="0" smtClean="0"/>
              <a:t>Obj. TSW apply what they have learned about the body systems to what they need to know to care for animals and plants. P. </a:t>
            </a:r>
            <a:r>
              <a:rPr lang="en-US" sz="2400" smtClean="0"/>
              <a:t>20 </a:t>
            </a:r>
            <a:r>
              <a:rPr lang="en-US" sz="2400" dirty="0" smtClean="0"/>
              <a:t>NB</a:t>
            </a:r>
            <a:endParaRPr lang="en-US" sz="2400" dirty="0"/>
          </a:p>
        </p:txBody>
      </p:sp>
      <p:sp>
        <p:nvSpPr>
          <p:cNvPr id="4" name="Content Placeholder 3"/>
          <p:cNvSpPr>
            <a:spLocks noGrp="1"/>
          </p:cNvSpPr>
          <p:nvPr>
            <p:ph sz="half" idx="2"/>
          </p:nvPr>
        </p:nvSpPr>
        <p:spPr>
          <a:xfrm>
            <a:off x="6824990" y="2452687"/>
            <a:ext cx="4718304" cy="3310128"/>
          </a:xfrm>
        </p:spPr>
        <p:txBody>
          <a:bodyPr/>
          <a:lstStyle/>
          <a:p>
            <a:pPr marL="457200" indent="-457200">
              <a:buFont typeface="+mj-lt"/>
              <a:buAutoNum type="arabicPeriod"/>
            </a:pPr>
            <a:r>
              <a:rPr lang="en-US" dirty="0" smtClean="0"/>
              <a:t>What are the 11 body systems?</a:t>
            </a:r>
          </a:p>
          <a:p>
            <a:pPr marL="457200" indent="-457200">
              <a:buFont typeface="+mj-lt"/>
              <a:buAutoNum type="arabicPeriod"/>
            </a:pPr>
            <a:r>
              <a:rPr lang="en-US" dirty="0" smtClean="0"/>
              <a:t>What is your favorite body system that you would like to learn more about?  </a:t>
            </a:r>
          </a:p>
          <a:p>
            <a:pPr marL="457200" indent="-457200">
              <a:buFont typeface="+mj-lt"/>
              <a:buAutoNum type="arabicPeriod"/>
            </a:pPr>
            <a:r>
              <a:rPr lang="en-US" dirty="0" smtClean="0"/>
              <a:t>What domesticated farm animal would you like to study? Why?</a:t>
            </a:r>
          </a:p>
          <a:p>
            <a:pPr marL="457200" indent="-457200">
              <a:buFont typeface="+mj-lt"/>
              <a:buAutoNum type="arabicPeriod"/>
            </a:pPr>
            <a:endParaRPr lang="en-US" dirty="0"/>
          </a:p>
        </p:txBody>
      </p:sp>
    </p:spTree>
    <p:extLst>
      <p:ext uri="{BB962C8B-B14F-4D97-AF65-F5344CB8AC3E}">
        <p14:creationId xmlns:p14="http://schemas.microsoft.com/office/powerpoint/2010/main" val="310749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James </a:t>
            </a:r>
            <a:r>
              <a:rPr lang="en-US" dirty="0"/>
              <a:t>J. Ferguson, emeritus professor; </a:t>
            </a:r>
            <a:r>
              <a:rPr lang="en-US" dirty="0" err="1"/>
              <a:t>Bala</a:t>
            </a:r>
            <a:r>
              <a:rPr lang="en-US" dirty="0"/>
              <a:t> </a:t>
            </a:r>
            <a:r>
              <a:rPr lang="en-US" dirty="0" err="1"/>
              <a:t>Rathinasabapathi</a:t>
            </a:r>
            <a:r>
              <a:rPr lang="en-US" dirty="0"/>
              <a:t>, professor; and Carlene A. Chase, associate professor, Horticultural Sciences Department, Cooperative Extension Service, Institute of Food and Agricultural Sciences, University of Florida, Gainesville, FL 32611. </a:t>
            </a:r>
            <a:endParaRPr lang="en-US" dirty="0" smtClean="0"/>
          </a:p>
          <a:p>
            <a:pPr marL="457200" indent="-457200">
              <a:buAutoNum type="arabicPeriod"/>
            </a:pPr>
            <a:r>
              <a:rPr lang="en-US" dirty="0" smtClean="0"/>
              <a:t>Yes – one more</a:t>
            </a:r>
          </a:p>
          <a:p>
            <a:pPr marL="457200" indent="-457200">
              <a:buAutoNum type="arabicPeriod"/>
            </a:pPr>
            <a:r>
              <a:rPr lang="en-US" dirty="0" smtClean="0"/>
              <a:t>Yes – still one more </a:t>
            </a:r>
            <a:r>
              <a:rPr lang="en-US" dirty="0" smtClean="0">
                <a:sym typeface="Wingdings" panose="05000000000000000000" pitchFamily="2" charset="2"/>
              </a:rPr>
              <a:t></a:t>
            </a:r>
          </a:p>
          <a:p>
            <a:pPr marL="457200" indent="-457200">
              <a:buAutoNum type="arabicPeriod"/>
            </a:pPr>
            <a:r>
              <a:rPr lang="en-US" dirty="0" smtClean="0">
                <a:sym typeface="Wingdings" panose="05000000000000000000" pitchFamily="2" charset="2"/>
              </a:rPr>
              <a:t>Done!</a:t>
            </a:r>
            <a:endParaRPr lang="en-US" dirty="0"/>
          </a:p>
          <a:p>
            <a:pPr marL="0" indent="0">
              <a:buNone/>
            </a:pPr>
            <a:endParaRPr lang="en-US" dirty="0"/>
          </a:p>
        </p:txBody>
      </p:sp>
    </p:spTree>
    <p:extLst>
      <p:ext uri="{BB962C8B-B14F-4D97-AF65-F5344CB8AC3E}">
        <p14:creationId xmlns:p14="http://schemas.microsoft.com/office/powerpoint/2010/main" val="421661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Today – Biology Only</a:t>
            </a:r>
            <a:endParaRPr lang="en-US" dirty="0"/>
          </a:p>
        </p:txBody>
      </p:sp>
      <p:sp>
        <p:nvSpPr>
          <p:cNvPr id="3" name="Content Placeholder 2"/>
          <p:cNvSpPr>
            <a:spLocks noGrp="1"/>
          </p:cNvSpPr>
          <p:nvPr>
            <p:ph idx="1"/>
          </p:nvPr>
        </p:nvSpPr>
        <p:spPr/>
        <p:txBody>
          <a:bodyPr/>
          <a:lstStyle/>
          <a:p>
            <a:r>
              <a:rPr lang="en-US" dirty="0" smtClean="0"/>
              <a:t>Notebook Check</a:t>
            </a:r>
          </a:p>
          <a:p>
            <a:r>
              <a:rPr lang="en-US" dirty="0" smtClean="0"/>
              <a:t>Pages 8 – 23  (80 Points)</a:t>
            </a:r>
          </a:p>
          <a:p>
            <a:r>
              <a:rPr lang="en-US" dirty="0" smtClean="0"/>
              <a:t>Study Warm ups</a:t>
            </a:r>
            <a:endParaRPr lang="en-US" dirty="0"/>
          </a:p>
        </p:txBody>
      </p:sp>
    </p:spTree>
    <p:extLst>
      <p:ext uri="{BB962C8B-B14F-4D97-AF65-F5344CB8AC3E}">
        <p14:creationId xmlns:p14="http://schemas.microsoft.com/office/powerpoint/2010/main" val="3198280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Officer Responsibility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Use FFA.org</a:t>
            </a:r>
          </a:p>
          <a:p>
            <a:r>
              <a:rPr lang="en-US" dirty="0" smtClean="0"/>
              <a:t>FFA Manual</a:t>
            </a:r>
          </a:p>
          <a:p>
            <a:r>
              <a:rPr lang="en-US" dirty="0" smtClean="0"/>
              <a:t>Page 48 in online Manual  </a:t>
            </a:r>
          </a:p>
          <a:p>
            <a:r>
              <a:rPr lang="en-US" dirty="0" smtClean="0"/>
              <a:t>Write down 3 key responsibilities for each of the offices on 3x 5 cards</a:t>
            </a:r>
          </a:p>
          <a:p>
            <a:r>
              <a:rPr lang="en-US" dirty="0" smtClean="0"/>
              <a:t>We will use flashcards and travel around to say the responsibilities and see if another person can name that officer position.</a:t>
            </a:r>
          </a:p>
          <a:p>
            <a:r>
              <a:rPr lang="en-US" dirty="0" smtClean="0"/>
              <a:t>Tape your card to page P. 19 NB</a:t>
            </a:r>
            <a:endParaRPr lang="en-US" dirty="0"/>
          </a:p>
        </p:txBody>
      </p:sp>
    </p:spTree>
    <p:extLst>
      <p:ext uri="{BB962C8B-B14F-4D97-AF65-F5344CB8AC3E}">
        <p14:creationId xmlns:p14="http://schemas.microsoft.com/office/powerpoint/2010/main" val="1276871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dirty="0"/>
              <a:t>Section 1.1 Summary – pages 3-10</a:t>
            </a:r>
          </a:p>
        </p:txBody>
      </p:sp>
      <p:sp>
        <p:nvSpPr>
          <p:cNvPr id="884749" name="Rectangle 13"/>
          <p:cNvSpPr>
            <a:spLocks noChangeArrowheads="1"/>
          </p:cNvSpPr>
          <p:nvPr/>
        </p:nvSpPr>
        <p:spPr bwMode="auto">
          <a:xfrm>
            <a:off x="2057400" y="1741489"/>
            <a:ext cx="7924800" cy="584775"/>
          </a:xfrm>
          <a:prstGeom prst="rect">
            <a:avLst/>
          </a:prstGeom>
          <a:noFill/>
          <a:ln w="9525">
            <a:noFill/>
            <a:miter lim="800000"/>
            <a:headEnd/>
            <a:tailEnd/>
          </a:ln>
          <a:effectLst/>
        </p:spPr>
        <p:txBody>
          <a:bodyPr>
            <a:spAutoFit/>
          </a:bodyPr>
          <a:lstStyle/>
          <a:p>
            <a:pPr marL="342900" indent="-342900"/>
            <a:r>
              <a:rPr lang="en-US" altLang="en-US" sz="3200" dirty="0">
                <a:latin typeface="Times" pitchFamily="18" charset="0"/>
              </a:rPr>
              <a:t>All living things:</a:t>
            </a:r>
            <a:endParaRPr lang="en-US" altLang="en-US" sz="3200" i="1" dirty="0">
              <a:latin typeface="Times" pitchFamily="18" charset="0"/>
            </a:endParaRPr>
          </a:p>
        </p:txBody>
      </p:sp>
      <p:sp>
        <p:nvSpPr>
          <p:cNvPr id="884750" name="Rectangle 14"/>
          <p:cNvSpPr>
            <a:spLocks noChangeArrowheads="1"/>
          </p:cNvSpPr>
          <p:nvPr/>
        </p:nvSpPr>
        <p:spPr bwMode="auto">
          <a:xfrm>
            <a:off x="463639" y="2409817"/>
            <a:ext cx="7924800" cy="584775"/>
          </a:xfrm>
          <a:prstGeom prst="rect">
            <a:avLst/>
          </a:prstGeom>
          <a:noFill/>
          <a:ln w="9525">
            <a:noFill/>
            <a:miter lim="800000"/>
            <a:headEnd/>
            <a:tailEnd/>
          </a:ln>
          <a:effectLst/>
        </p:spPr>
        <p:txBody>
          <a:bodyPr>
            <a:spAutoFit/>
          </a:bodyPr>
          <a:lstStyle/>
          <a:p>
            <a:pPr marL="342900" indent="-342900">
              <a:buFontTx/>
              <a:buChar char="•"/>
            </a:pPr>
            <a:r>
              <a:rPr lang="en-US" altLang="en-US" sz="3200" dirty="0">
                <a:latin typeface="Times" pitchFamily="18" charset="0"/>
              </a:rPr>
              <a:t>have </a:t>
            </a:r>
            <a:r>
              <a:rPr lang="en-US" altLang="en-US" sz="3200" dirty="0" smtClean="0">
                <a:latin typeface="Times" pitchFamily="18" charset="0"/>
              </a:rPr>
              <a:t>“</a:t>
            </a:r>
            <a:r>
              <a:rPr lang="en-US" altLang="en-US" sz="3200" dirty="0">
                <a:latin typeface="Times" pitchFamily="18" charset="0"/>
              </a:rPr>
              <a:t>Cells”</a:t>
            </a:r>
          </a:p>
        </p:txBody>
      </p:sp>
      <p:sp>
        <p:nvSpPr>
          <p:cNvPr id="884751" name="Rectangle 15"/>
          <p:cNvSpPr>
            <a:spLocks noChangeArrowheads="1"/>
          </p:cNvSpPr>
          <p:nvPr/>
        </p:nvSpPr>
        <p:spPr bwMode="auto">
          <a:xfrm>
            <a:off x="463639" y="2994592"/>
            <a:ext cx="7924800" cy="584775"/>
          </a:xfrm>
          <a:prstGeom prst="rect">
            <a:avLst/>
          </a:prstGeom>
          <a:noFill/>
          <a:ln w="9525">
            <a:noFill/>
            <a:miter lim="800000"/>
            <a:headEnd/>
            <a:tailEnd/>
          </a:ln>
          <a:effectLst/>
        </p:spPr>
        <p:txBody>
          <a:bodyPr>
            <a:spAutoFit/>
          </a:bodyPr>
          <a:lstStyle/>
          <a:p>
            <a:pPr marL="342900" indent="-342900">
              <a:buFontTx/>
              <a:buChar char="•"/>
            </a:pPr>
            <a:r>
              <a:rPr lang="en-US" altLang="en-US" sz="3200" dirty="0">
                <a:latin typeface="Times" pitchFamily="18" charset="0"/>
              </a:rPr>
              <a:t>produce </a:t>
            </a:r>
            <a:r>
              <a:rPr lang="en-US" altLang="en-US" sz="3200" dirty="0" smtClean="0">
                <a:latin typeface="Times" pitchFamily="18" charset="0"/>
              </a:rPr>
              <a:t>offspring “Reproduction”</a:t>
            </a:r>
            <a:endParaRPr lang="en-US" altLang="en-US" sz="3200" dirty="0">
              <a:latin typeface="Times" pitchFamily="18" charset="0"/>
            </a:endParaRPr>
          </a:p>
        </p:txBody>
      </p:sp>
      <p:sp>
        <p:nvSpPr>
          <p:cNvPr id="884752" name="Rectangle 16"/>
          <p:cNvSpPr>
            <a:spLocks noChangeArrowheads="1"/>
          </p:cNvSpPr>
          <p:nvPr/>
        </p:nvSpPr>
        <p:spPr bwMode="auto">
          <a:xfrm>
            <a:off x="463638" y="3517613"/>
            <a:ext cx="9518561" cy="584775"/>
          </a:xfrm>
          <a:prstGeom prst="rect">
            <a:avLst/>
          </a:prstGeom>
          <a:noFill/>
          <a:ln w="9525">
            <a:noFill/>
            <a:miter lim="800000"/>
            <a:headEnd/>
            <a:tailEnd/>
          </a:ln>
          <a:effectLst/>
        </p:spPr>
        <p:txBody>
          <a:bodyPr wrap="square">
            <a:spAutoFit/>
          </a:bodyPr>
          <a:lstStyle/>
          <a:p>
            <a:pPr marL="342900" indent="-342900">
              <a:buFontTx/>
              <a:buChar char="•"/>
            </a:pPr>
            <a:r>
              <a:rPr lang="en-US" altLang="en-US" sz="3200" dirty="0">
                <a:latin typeface="Times" pitchFamily="18" charset="0"/>
              </a:rPr>
              <a:t>G</a:t>
            </a:r>
            <a:r>
              <a:rPr lang="en-US" altLang="en-US" sz="3200" dirty="0" smtClean="0">
                <a:latin typeface="Times" pitchFamily="18" charset="0"/>
              </a:rPr>
              <a:t>row </a:t>
            </a:r>
            <a:r>
              <a:rPr lang="en-US" altLang="en-US" sz="3200" dirty="0">
                <a:latin typeface="Times" pitchFamily="18" charset="0"/>
              </a:rPr>
              <a:t>and D</a:t>
            </a:r>
            <a:r>
              <a:rPr lang="en-US" altLang="en-US" sz="3200" dirty="0" smtClean="0">
                <a:latin typeface="Times" pitchFamily="18" charset="0"/>
              </a:rPr>
              <a:t>evelop</a:t>
            </a:r>
            <a:endParaRPr lang="en-US" altLang="en-US" sz="3200" dirty="0">
              <a:latin typeface="Times" pitchFamily="18" charset="0"/>
            </a:endParaRPr>
          </a:p>
        </p:txBody>
      </p:sp>
      <p:sp>
        <p:nvSpPr>
          <p:cNvPr id="884753" name="Rectangle 17"/>
          <p:cNvSpPr>
            <a:spLocks noChangeArrowheads="1"/>
          </p:cNvSpPr>
          <p:nvPr/>
        </p:nvSpPr>
        <p:spPr bwMode="auto">
          <a:xfrm>
            <a:off x="463637" y="4060567"/>
            <a:ext cx="9518561" cy="1569660"/>
          </a:xfrm>
          <a:prstGeom prst="rect">
            <a:avLst/>
          </a:prstGeom>
          <a:noFill/>
          <a:ln w="9525">
            <a:noFill/>
            <a:miter lim="800000"/>
            <a:headEnd/>
            <a:tailEnd/>
          </a:ln>
          <a:effectLst/>
        </p:spPr>
        <p:txBody>
          <a:bodyPr wrap="square">
            <a:spAutoFit/>
          </a:bodyPr>
          <a:lstStyle/>
          <a:p>
            <a:pPr marL="342900" indent="-342900">
              <a:buFontTx/>
              <a:buChar char="•"/>
            </a:pPr>
            <a:r>
              <a:rPr lang="en-US" altLang="en-US" sz="3200" dirty="0" smtClean="0">
                <a:latin typeface="Times" pitchFamily="18" charset="0"/>
              </a:rPr>
              <a:t>Stimulus &amp; Response</a:t>
            </a:r>
          </a:p>
          <a:p>
            <a:pPr marL="457200" indent="-457200">
              <a:buFont typeface="Arial" panose="020B0604020202020204" pitchFamily="34" charset="0"/>
              <a:buChar char="•"/>
            </a:pPr>
            <a:r>
              <a:rPr lang="en-US" altLang="en-US" sz="3200" dirty="0" smtClean="0">
                <a:latin typeface="Times" pitchFamily="18" charset="0"/>
              </a:rPr>
              <a:t>Homeostasis</a:t>
            </a:r>
          </a:p>
          <a:p>
            <a:pPr marL="457200" indent="-457200">
              <a:buFont typeface="Arial" panose="020B0604020202020204" pitchFamily="34" charset="0"/>
              <a:buChar char="•"/>
            </a:pPr>
            <a:r>
              <a:rPr lang="en-US" altLang="en-US" sz="3200" dirty="0" smtClean="0">
                <a:latin typeface="Times" pitchFamily="18" charset="0"/>
              </a:rPr>
              <a:t>Energy to maintain Metabolism</a:t>
            </a:r>
            <a:endParaRPr lang="en-US" altLang="en-US" sz="3200" dirty="0">
              <a:latin typeface="Times" pitchFamily="18" charset="0"/>
            </a:endParaRPr>
          </a:p>
        </p:txBody>
      </p:sp>
      <p:pic>
        <p:nvPicPr>
          <p:cNvPr id="884754" name="Picture 18" descr="Sec"/>
          <p:cNvPicPr>
            <a:picLocks noChangeAspect="1" noChangeArrowheads="1"/>
          </p:cNvPicPr>
          <p:nvPr/>
        </p:nvPicPr>
        <p:blipFill>
          <a:blip r:embed="rId2" cstate="print"/>
          <a:srcRect/>
          <a:stretch>
            <a:fillRect/>
          </a:stretch>
        </p:blipFill>
        <p:spPr bwMode="auto">
          <a:xfrm>
            <a:off x="1524000" y="1"/>
            <a:ext cx="1841500" cy="817563"/>
          </a:xfrm>
          <a:prstGeom prst="rect">
            <a:avLst/>
          </a:prstGeom>
          <a:noFill/>
        </p:spPr>
      </p:pic>
      <p:pic>
        <p:nvPicPr>
          <p:cNvPr id="884755" name="Picture 19" descr="Sec"/>
          <p:cNvPicPr>
            <a:picLocks noChangeAspect="1" noChangeArrowheads="1"/>
          </p:cNvPicPr>
          <p:nvPr/>
        </p:nvPicPr>
        <p:blipFill>
          <a:blip r:embed="rId3" cstate="print"/>
          <a:srcRect/>
          <a:stretch>
            <a:fillRect/>
          </a:stretch>
        </p:blipFill>
        <p:spPr bwMode="auto">
          <a:xfrm>
            <a:off x="4578350" y="0"/>
            <a:ext cx="3035300" cy="482600"/>
          </a:xfrm>
          <a:prstGeom prst="rect">
            <a:avLst/>
          </a:prstGeom>
          <a:noFill/>
        </p:spPr>
      </p:pic>
      <p:sp>
        <p:nvSpPr>
          <p:cNvPr id="884757" name="Text Box 21"/>
          <p:cNvSpPr txBox="1">
            <a:spLocks noChangeArrowheads="1"/>
          </p:cNvSpPr>
          <p:nvPr/>
        </p:nvSpPr>
        <p:spPr bwMode="auto">
          <a:xfrm>
            <a:off x="629229" y="1067375"/>
            <a:ext cx="68897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b="1" dirty="0">
                <a:solidFill>
                  <a:schemeClr val="tx2"/>
                </a:solidFill>
                <a:latin typeface="Times" pitchFamily="18" charset="0"/>
              </a:rPr>
              <a:t>Characteristics of Living Things</a:t>
            </a:r>
          </a:p>
        </p:txBody>
      </p:sp>
      <p:pic>
        <p:nvPicPr>
          <p:cNvPr id="18" name="Picture 14" descr="mammal"/>
          <p:cNvPicPr>
            <a:picLocks noChangeAspect="1" noChangeArrowheads="1"/>
          </p:cNvPicPr>
          <p:nvPr/>
        </p:nvPicPr>
        <p:blipFill>
          <a:blip r:embed="rId4" cstate="print"/>
          <a:srcRect/>
          <a:stretch>
            <a:fillRect/>
          </a:stretch>
        </p:blipFill>
        <p:spPr bwMode="auto">
          <a:xfrm>
            <a:off x="8689036" y="3497263"/>
            <a:ext cx="3276600" cy="2457450"/>
          </a:xfrm>
          <a:prstGeom prst="rect">
            <a:avLst/>
          </a:prstGeom>
          <a:noFill/>
        </p:spPr>
      </p:pic>
      <p:pic>
        <p:nvPicPr>
          <p:cNvPr id="13" name="Picture 17" descr="Pg09-Polar Bears"/>
          <p:cNvPicPr>
            <a:picLocks noChangeAspect="1" noChangeArrowheads="1"/>
          </p:cNvPicPr>
          <p:nvPr/>
        </p:nvPicPr>
        <p:blipFill>
          <a:blip r:embed="rId5" cstate="print"/>
          <a:srcRect/>
          <a:stretch>
            <a:fillRect/>
          </a:stretch>
        </p:blipFill>
        <p:spPr bwMode="auto">
          <a:xfrm>
            <a:off x="8498536" y="31404"/>
            <a:ext cx="3657600" cy="2743200"/>
          </a:xfrm>
          <a:prstGeom prst="rect">
            <a:avLst/>
          </a:prstGeom>
          <a:noFill/>
        </p:spPr>
      </p:pic>
    </p:spTree>
    <p:extLst>
      <p:ext uri="{BB962C8B-B14F-4D97-AF65-F5344CB8AC3E}">
        <p14:creationId xmlns:p14="http://schemas.microsoft.com/office/powerpoint/2010/main" val="3442703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4749"/>
                                        </p:tgtEl>
                                        <p:attrNameLst>
                                          <p:attrName>style.visibility</p:attrName>
                                        </p:attrNameLst>
                                      </p:cBhvr>
                                      <p:to>
                                        <p:strVal val="visible"/>
                                      </p:to>
                                    </p:set>
                                    <p:animEffect transition="in" filter="box(out)">
                                      <p:cBhvr>
                                        <p:cTn id="7" dur="500"/>
                                        <p:tgtEl>
                                          <p:spTgt spid="8847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4750"/>
                                        </p:tgtEl>
                                        <p:attrNameLst>
                                          <p:attrName>style.visibility</p:attrName>
                                        </p:attrNameLst>
                                      </p:cBhvr>
                                      <p:to>
                                        <p:strVal val="visible"/>
                                      </p:to>
                                    </p:set>
                                    <p:animEffect transition="in" filter="box(out)">
                                      <p:cBhvr>
                                        <p:cTn id="12" dur="500"/>
                                        <p:tgtEl>
                                          <p:spTgt spid="8847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4751"/>
                                        </p:tgtEl>
                                        <p:attrNameLst>
                                          <p:attrName>style.visibility</p:attrName>
                                        </p:attrNameLst>
                                      </p:cBhvr>
                                      <p:to>
                                        <p:strVal val="visible"/>
                                      </p:to>
                                    </p:set>
                                    <p:animEffect transition="in" filter="box(out)">
                                      <p:cBhvr>
                                        <p:cTn id="17" dur="500"/>
                                        <p:tgtEl>
                                          <p:spTgt spid="8847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4752"/>
                                        </p:tgtEl>
                                        <p:attrNameLst>
                                          <p:attrName>style.visibility</p:attrName>
                                        </p:attrNameLst>
                                      </p:cBhvr>
                                      <p:to>
                                        <p:strVal val="visible"/>
                                      </p:to>
                                    </p:set>
                                    <p:animEffect transition="in" filter="box(out)">
                                      <p:cBhvr>
                                        <p:cTn id="22" dur="500"/>
                                        <p:tgtEl>
                                          <p:spTgt spid="88475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84753"/>
                                        </p:tgtEl>
                                        <p:attrNameLst>
                                          <p:attrName>style.visibility</p:attrName>
                                        </p:attrNameLst>
                                      </p:cBhvr>
                                      <p:to>
                                        <p:strVal val="visible"/>
                                      </p:to>
                                    </p:set>
                                    <p:animEffect transition="in" filter="box(out)">
                                      <p:cBhvr>
                                        <p:cTn id="27" dur="500"/>
                                        <p:tgtEl>
                                          <p:spTgt spid="884753"/>
                                        </p:tgtEl>
                                      </p:cBhvr>
                                    </p:animEffect>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ou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9" grpId="0" autoUpdateAnimBg="0"/>
      <p:bldP spid="884750" grpId="0" autoUpdateAnimBg="0"/>
      <p:bldP spid="884751" grpId="0" autoUpdateAnimBg="0"/>
      <p:bldP spid="884752" grpId="0" autoUpdateAnimBg="0"/>
      <p:bldP spid="88475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1"/>
            <a:ext cx="12192000" cy="2098675"/>
          </a:xfrm>
        </p:spPr>
        <p:txBody>
          <a:bodyPr>
            <a:normAutofit/>
          </a:bodyPr>
          <a:lstStyle/>
          <a:p>
            <a:r>
              <a:rPr lang="en-US" sz="2800" dirty="0" smtClean="0"/>
              <a:t>8/31 Neurotransmitters &amp; </a:t>
            </a:r>
            <a:r>
              <a:rPr lang="en-US" sz="2800" dirty="0" smtClean="0">
                <a:hlinkClick r:id="rId2"/>
              </a:rPr>
              <a:t>Addiction</a:t>
            </a:r>
            <a:r>
              <a:rPr lang="en-US" sz="2800" dirty="0" smtClean="0"/>
              <a:t>  CH 36.1 &amp; 36.3</a:t>
            </a:r>
            <a:br>
              <a:rPr lang="en-US" sz="2800" dirty="0" smtClean="0"/>
            </a:br>
            <a:r>
              <a:rPr lang="en-US" sz="2800" dirty="0" smtClean="0"/>
              <a:t>Obj. TSW learn about neurotransmitters and how drugs impact how the neurotransmitters work. P. 28 NB</a:t>
            </a:r>
            <a:endParaRPr lang="en-US" sz="2800" dirty="0"/>
          </a:p>
        </p:txBody>
      </p:sp>
      <p:sp>
        <p:nvSpPr>
          <p:cNvPr id="3" name="Content Placeholder 2"/>
          <p:cNvSpPr>
            <a:spLocks noGrp="1"/>
          </p:cNvSpPr>
          <p:nvPr>
            <p:ph idx="1"/>
          </p:nvPr>
        </p:nvSpPr>
        <p:spPr>
          <a:xfrm>
            <a:off x="4407796" y="2506662"/>
            <a:ext cx="6838071" cy="4351338"/>
          </a:xfrm>
        </p:spPr>
        <p:txBody>
          <a:bodyPr>
            <a:normAutofit/>
          </a:bodyPr>
          <a:lstStyle/>
          <a:p>
            <a:pPr marL="514350" indent="-514350">
              <a:buFont typeface="+mj-lt"/>
              <a:buAutoNum type="arabicPeriod"/>
            </a:pPr>
            <a:r>
              <a:rPr lang="en-US" dirty="0" smtClean="0"/>
              <a:t>What is a neurotransmitter?</a:t>
            </a:r>
          </a:p>
          <a:p>
            <a:pPr marL="514350" indent="-514350">
              <a:buFont typeface="+mj-lt"/>
              <a:buAutoNum type="arabicPeriod"/>
            </a:pPr>
            <a:r>
              <a:rPr lang="en-US" dirty="0"/>
              <a:t>W</a:t>
            </a:r>
            <a:r>
              <a:rPr lang="en-US" dirty="0" smtClean="0"/>
              <a:t>hy is it important in communication of neurons?</a:t>
            </a:r>
          </a:p>
          <a:p>
            <a:pPr marL="514350" indent="-514350">
              <a:buFont typeface="+mj-lt"/>
              <a:buAutoNum type="arabicPeriod"/>
            </a:pPr>
            <a:r>
              <a:rPr lang="en-US" dirty="0" smtClean="0"/>
              <a:t>How do drugs affect the function of </a:t>
            </a:r>
            <a:r>
              <a:rPr lang="en-US" dirty="0" err="1" smtClean="0"/>
              <a:t>neurotransmittors</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600" y="4241324"/>
            <a:ext cx="2692400" cy="26166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411623"/>
            <a:ext cx="4407797" cy="4486274"/>
          </a:xfrm>
          <a:prstGeom prst="rect">
            <a:avLst/>
          </a:prstGeom>
        </p:spPr>
      </p:pic>
    </p:spTree>
    <p:extLst>
      <p:ext uri="{BB962C8B-B14F-4D97-AF65-F5344CB8AC3E}">
        <p14:creationId xmlns:p14="http://schemas.microsoft.com/office/powerpoint/2010/main" val="700372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Mouse Party 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a partner go to a computer and log onto it using your new User name and password.</a:t>
            </a:r>
          </a:p>
          <a:p>
            <a:r>
              <a:rPr lang="en-US" dirty="0" smtClean="0"/>
              <a:t>Once you are logged onto the computer </a:t>
            </a:r>
            <a:r>
              <a:rPr lang="en-US" dirty="0"/>
              <a:t>go to</a:t>
            </a:r>
            <a:r>
              <a:rPr lang="en-US" dirty="0" smtClean="0"/>
              <a:t>: </a:t>
            </a:r>
            <a:r>
              <a:rPr lang="en-US" dirty="0" smtClean="0">
                <a:hlinkClick r:id="rId2"/>
              </a:rPr>
              <a:t>http</a:t>
            </a:r>
            <a:r>
              <a:rPr lang="en-US" dirty="0">
                <a:hlinkClick r:id="rId2"/>
              </a:rPr>
              <a:t>://learn.genetics.utah.edu/content/addiction</a:t>
            </a:r>
            <a:r>
              <a:rPr lang="en-US" dirty="0" smtClean="0">
                <a:hlinkClick r:id="rId2"/>
              </a:rPr>
              <a:t>/</a:t>
            </a:r>
            <a:endParaRPr lang="en-US" dirty="0" smtClean="0"/>
          </a:p>
          <a:p>
            <a:r>
              <a:rPr lang="en-US" dirty="0" smtClean="0"/>
              <a:t>Click on Mouse Party</a:t>
            </a:r>
          </a:p>
          <a:p>
            <a:r>
              <a:rPr lang="en-US" dirty="0" smtClean="0"/>
              <a:t>Take a few notes about how addiction happens on page 17 NB.</a:t>
            </a:r>
          </a:p>
          <a:p>
            <a:r>
              <a:rPr lang="en-US" dirty="0" smtClean="0"/>
              <a:t>Worksheets:</a:t>
            </a:r>
          </a:p>
          <a:p>
            <a:r>
              <a:rPr lang="en-US" dirty="0">
                <a:hlinkClick r:id="rId3"/>
              </a:rPr>
              <a:t>http://</a:t>
            </a:r>
            <a:r>
              <a:rPr lang="en-US">
                <a:hlinkClick r:id="rId3"/>
              </a:rPr>
              <a:t>teach.genetics.utah.edu/content/addiction</a:t>
            </a:r>
            <a:r>
              <a:rPr lang="en-US" smtClean="0">
                <a:hlinkClick r:id="rId3"/>
              </a:rPr>
              <a:t>/</a:t>
            </a:r>
            <a:endParaRPr lang="en-US" smtClean="0"/>
          </a:p>
          <a:p>
            <a:endParaRPr lang="en-US" dirty="0" smtClean="0"/>
          </a:p>
          <a:p>
            <a:endParaRPr lang="en-US" dirty="0"/>
          </a:p>
        </p:txBody>
      </p:sp>
    </p:spTree>
    <p:extLst>
      <p:ext uri="{BB962C8B-B14F-4D97-AF65-F5344CB8AC3E}">
        <p14:creationId xmlns:p14="http://schemas.microsoft.com/office/powerpoint/2010/main" val="1877209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fig"/>
          <p:cNvPicPr>
            <a:picLocks noChangeAspect="1" noChangeArrowheads="1"/>
          </p:cNvPicPr>
          <p:nvPr/>
        </p:nvPicPr>
        <p:blipFill>
          <a:blip r:embed="rId2" cstate="print">
            <a:duotone>
              <a:schemeClr val="accent1">
                <a:shade val="45000"/>
                <a:satMod val="135000"/>
              </a:schemeClr>
              <a:prstClr val="white"/>
            </a:duotone>
            <a:lum bright="24000" contrast="-81000"/>
          </a:blip>
          <a:srcRect/>
          <a:stretch>
            <a:fillRect/>
          </a:stretch>
        </p:blipFill>
        <p:spPr bwMode="auto">
          <a:xfrm>
            <a:off x="781621" y="0"/>
            <a:ext cx="10628758" cy="6858000"/>
          </a:xfrm>
          <a:prstGeom prst="rect">
            <a:avLst/>
          </a:prstGeom>
          <a:noFill/>
        </p:spPr>
      </p:pic>
      <p:sp>
        <p:nvSpPr>
          <p:cNvPr id="2" name="Title 1"/>
          <p:cNvSpPr>
            <a:spLocks noGrp="1"/>
          </p:cNvSpPr>
          <p:nvPr>
            <p:ph type="title"/>
          </p:nvPr>
        </p:nvSpPr>
        <p:spPr>
          <a:xfrm>
            <a:off x="1524000" y="0"/>
            <a:ext cx="9144000" cy="1417638"/>
          </a:xfrm>
        </p:spPr>
        <p:txBody>
          <a:bodyPr>
            <a:normAutofit/>
          </a:bodyPr>
          <a:lstStyle/>
          <a:p>
            <a:r>
              <a:rPr lang="en-US" dirty="0" smtClean="0"/>
              <a:t>Nerve Impulse Poster p. 944, 949 BB</a:t>
            </a:r>
            <a:endParaRPr lang="en-US" dirty="0"/>
          </a:p>
        </p:txBody>
      </p:sp>
      <p:sp>
        <p:nvSpPr>
          <p:cNvPr id="3" name="Content Placeholder 2"/>
          <p:cNvSpPr>
            <a:spLocks noGrp="1"/>
          </p:cNvSpPr>
          <p:nvPr>
            <p:ph idx="1"/>
          </p:nvPr>
        </p:nvSpPr>
        <p:spPr>
          <a:xfrm>
            <a:off x="1524000" y="1066801"/>
            <a:ext cx="8686800" cy="4678363"/>
          </a:xfrm>
        </p:spPr>
        <p:txBody>
          <a:bodyPr>
            <a:normAutofit/>
          </a:bodyPr>
          <a:lstStyle/>
          <a:p>
            <a:r>
              <a:rPr lang="en-US" u="sng" dirty="0" smtClean="0"/>
              <a:t>Write</a:t>
            </a:r>
            <a:r>
              <a:rPr lang="en-US" dirty="0" smtClean="0"/>
              <a:t> the standard (9E): Students will know the roles of </a:t>
            </a:r>
            <a:r>
              <a:rPr lang="en-US" b="1" dirty="0" smtClean="0"/>
              <a:t>sensory neurons, interneurons, &amp; motor </a:t>
            </a:r>
            <a:r>
              <a:rPr lang="en-US" dirty="0" smtClean="0"/>
              <a:t>neurons in </a:t>
            </a:r>
            <a:r>
              <a:rPr lang="en-US" b="1" dirty="0" smtClean="0"/>
              <a:t>sensation, thought &amp; response</a:t>
            </a:r>
            <a:r>
              <a:rPr lang="en-US" dirty="0" smtClean="0"/>
              <a:t>. </a:t>
            </a:r>
          </a:p>
          <a:p>
            <a:r>
              <a:rPr lang="en-US" u="sng" dirty="0" smtClean="0"/>
              <a:t>Draw</a:t>
            </a:r>
            <a:r>
              <a:rPr lang="en-US" dirty="0" smtClean="0"/>
              <a:t> the three neurons, </a:t>
            </a:r>
            <a:r>
              <a:rPr lang="en-US" u="sng" dirty="0" smtClean="0"/>
              <a:t>labeling</a:t>
            </a:r>
            <a:r>
              <a:rPr lang="en-US" dirty="0" smtClean="0"/>
              <a:t> all the parts, </a:t>
            </a:r>
            <a:r>
              <a:rPr lang="en-US" u="sng" dirty="0" smtClean="0"/>
              <a:t>define</a:t>
            </a:r>
            <a:r>
              <a:rPr lang="en-US" dirty="0" smtClean="0"/>
              <a:t> each on the poster.</a:t>
            </a:r>
          </a:p>
          <a:p>
            <a:r>
              <a:rPr lang="en-US" u="sng" dirty="0" smtClean="0"/>
              <a:t>Show</a:t>
            </a:r>
            <a:r>
              <a:rPr lang="en-US" dirty="0" smtClean="0"/>
              <a:t> an Impulse (Ex. Bright light, touch, pie or hot plate) that includes the sensory, interneuron, and motor neuron response.</a:t>
            </a:r>
          </a:p>
          <a:p>
            <a:r>
              <a:rPr lang="en-US" dirty="0" smtClean="0"/>
              <a:t>Make sure to </a:t>
            </a:r>
            <a:r>
              <a:rPr lang="en-US" u="sng" dirty="0" smtClean="0"/>
              <a:t>describe</a:t>
            </a:r>
            <a:r>
              <a:rPr lang="en-US" dirty="0" smtClean="0"/>
              <a:t> a Reflex Reaction.</a:t>
            </a:r>
          </a:p>
          <a:p>
            <a:endParaRPr lang="en-US" dirty="0"/>
          </a:p>
        </p:txBody>
      </p:sp>
    </p:spTree>
    <p:extLst>
      <p:ext uri="{BB962C8B-B14F-4D97-AF65-F5344CB8AC3E}">
        <p14:creationId xmlns:p14="http://schemas.microsoft.com/office/powerpoint/2010/main" val="2587041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Distraction Reaction Lab</a:t>
            </a:r>
            <a:endParaRPr lang="en-US" dirty="0"/>
          </a:p>
        </p:txBody>
      </p:sp>
      <p:sp>
        <p:nvSpPr>
          <p:cNvPr id="3" name="Content Placeholder 2"/>
          <p:cNvSpPr>
            <a:spLocks noGrp="1"/>
          </p:cNvSpPr>
          <p:nvPr>
            <p:ph idx="1"/>
          </p:nvPr>
        </p:nvSpPr>
        <p:spPr/>
        <p:txBody>
          <a:bodyPr>
            <a:normAutofit fontScale="92500"/>
          </a:bodyPr>
          <a:lstStyle/>
          <a:p>
            <a:r>
              <a:rPr lang="en-US" dirty="0" smtClean="0"/>
              <a:t>Create your title page today</a:t>
            </a:r>
          </a:p>
          <a:p>
            <a:r>
              <a:rPr lang="en-US" dirty="0" smtClean="0"/>
              <a:t>Start your Background information by doing online research and cite your sources.</a:t>
            </a:r>
          </a:p>
          <a:p>
            <a:r>
              <a:rPr lang="en-US" dirty="0" smtClean="0"/>
              <a:t>Copy and Paste Excel Data Table 1 and Graph 1 into word document.</a:t>
            </a:r>
          </a:p>
          <a:p>
            <a:r>
              <a:rPr lang="en-US" dirty="0" smtClean="0"/>
              <a:t>Bar graphs are used not line.</a:t>
            </a:r>
          </a:p>
          <a:p>
            <a:endParaRPr lang="en-US" dirty="0"/>
          </a:p>
          <a:p>
            <a:r>
              <a:rPr lang="en-US" dirty="0" smtClean="0"/>
              <a:t>Page 23NB</a:t>
            </a:r>
          </a:p>
          <a:p>
            <a:r>
              <a:rPr lang="en-US" dirty="0" smtClean="0"/>
              <a:t>Notes CH 39</a:t>
            </a:r>
            <a:endParaRPr lang="en-US" dirty="0"/>
          </a:p>
        </p:txBody>
      </p:sp>
    </p:spTree>
    <p:extLst>
      <p:ext uri="{BB962C8B-B14F-4D97-AF65-F5344CB8AC3E}">
        <p14:creationId xmlns:p14="http://schemas.microsoft.com/office/powerpoint/2010/main" val="2502767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r>
              <a:rPr lang="en-US" dirty="0" smtClean="0"/>
              <a:t>Notebook – Specific Immunity</a:t>
            </a:r>
            <a:endParaRPr lang="en-US" dirty="0"/>
          </a:p>
        </p:txBody>
      </p:sp>
      <p:sp>
        <p:nvSpPr>
          <p:cNvPr id="3" name="Content Placeholder 2"/>
          <p:cNvSpPr>
            <a:spLocks noGrp="1"/>
          </p:cNvSpPr>
          <p:nvPr>
            <p:ph idx="1"/>
          </p:nvPr>
        </p:nvSpPr>
        <p:spPr>
          <a:xfrm>
            <a:off x="1981200" y="685801"/>
            <a:ext cx="8686800" cy="4876800"/>
          </a:xfrm>
        </p:spPr>
        <p:txBody>
          <a:bodyPr>
            <a:normAutofit/>
          </a:bodyPr>
          <a:lstStyle/>
          <a:p>
            <a:r>
              <a:rPr lang="en-US" dirty="0"/>
              <a:t>P. </a:t>
            </a:r>
            <a:r>
              <a:rPr lang="en-US" dirty="0" smtClean="0"/>
              <a:t>25 </a:t>
            </a:r>
            <a:r>
              <a:rPr lang="en-US" dirty="0"/>
              <a:t>NB  Antibody Immunity P. 1037BB</a:t>
            </a:r>
          </a:p>
          <a:p>
            <a:r>
              <a:rPr lang="en-US" dirty="0"/>
              <a:t>P. </a:t>
            </a:r>
            <a:r>
              <a:rPr lang="en-US" dirty="0" smtClean="0"/>
              <a:t>27 </a:t>
            </a:r>
            <a:r>
              <a:rPr lang="en-US" dirty="0"/>
              <a:t>NB Cellular Immunity P. 1038 BB</a:t>
            </a:r>
          </a:p>
          <a:p>
            <a:r>
              <a:rPr lang="en-US" dirty="0"/>
              <a:t>Write a 4 – 5 sentence summary using specific vocabulary to explain the process.</a:t>
            </a:r>
          </a:p>
        </p:txBody>
      </p:sp>
      <p:pic>
        <p:nvPicPr>
          <p:cNvPr id="4" name="Picture 42" descr="fig"/>
          <p:cNvPicPr>
            <a:picLocks noChangeAspect="1" noChangeArrowheads="1"/>
          </p:cNvPicPr>
          <p:nvPr/>
        </p:nvPicPr>
        <p:blipFill>
          <a:blip r:embed="rId2" cstate="print"/>
          <a:srcRect/>
          <a:stretch>
            <a:fillRect/>
          </a:stretch>
        </p:blipFill>
        <p:spPr bwMode="auto">
          <a:xfrm>
            <a:off x="1524000" y="3126440"/>
            <a:ext cx="3505200" cy="3731560"/>
          </a:xfrm>
          <a:prstGeom prst="rect">
            <a:avLst/>
          </a:prstGeom>
          <a:noFill/>
        </p:spPr>
      </p:pic>
      <p:pic>
        <p:nvPicPr>
          <p:cNvPr id="5" name="Picture 32" descr="fig"/>
          <p:cNvPicPr>
            <a:picLocks noChangeAspect="1" noChangeArrowheads="1"/>
          </p:cNvPicPr>
          <p:nvPr/>
        </p:nvPicPr>
        <p:blipFill>
          <a:blip r:embed="rId3" cstate="print"/>
          <a:srcRect/>
          <a:stretch>
            <a:fillRect/>
          </a:stretch>
        </p:blipFill>
        <p:spPr bwMode="auto">
          <a:xfrm>
            <a:off x="7287340" y="3140438"/>
            <a:ext cx="3380660" cy="3717563"/>
          </a:xfrm>
          <a:prstGeom prst="rect">
            <a:avLst/>
          </a:prstGeom>
          <a:noFill/>
        </p:spPr>
      </p:pic>
      <p:sp>
        <p:nvSpPr>
          <p:cNvPr id="6" name="TextBox 5"/>
          <p:cNvSpPr txBox="1"/>
          <p:nvPr/>
        </p:nvSpPr>
        <p:spPr>
          <a:xfrm>
            <a:off x="4953000" y="3200400"/>
            <a:ext cx="1905000" cy="369332"/>
          </a:xfrm>
          <a:prstGeom prst="rect">
            <a:avLst/>
          </a:prstGeom>
          <a:noFill/>
        </p:spPr>
        <p:txBody>
          <a:bodyPr wrap="square" rtlCol="0">
            <a:spAutoFit/>
          </a:bodyPr>
          <a:lstStyle/>
          <a:p>
            <a:r>
              <a:rPr lang="en-US" dirty="0"/>
              <a:t>Cellular Immunity</a:t>
            </a:r>
          </a:p>
        </p:txBody>
      </p:sp>
      <p:sp>
        <p:nvSpPr>
          <p:cNvPr id="7" name="TextBox 6"/>
          <p:cNvSpPr txBox="1"/>
          <p:nvPr/>
        </p:nvSpPr>
        <p:spPr>
          <a:xfrm>
            <a:off x="8153400" y="2743200"/>
            <a:ext cx="2209800" cy="369332"/>
          </a:xfrm>
          <a:prstGeom prst="rect">
            <a:avLst/>
          </a:prstGeom>
          <a:noFill/>
        </p:spPr>
        <p:txBody>
          <a:bodyPr wrap="square" rtlCol="0">
            <a:spAutoFit/>
          </a:bodyPr>
          <a:lstStyle/>
          <a:p>
            <a:r>
              <a:rPr lang="en-US" dirty="0"/>
              <a:t>Antibody Immunity</a:t>
            </a:r>
          </a:p>
        </p:txBody>
      </p:sp>
    </p:spTree>
    <p:extLst>
      <p:ext uri="{BB962C8B-B14F-4D97-AF65-F5344CB8AC3E}">
        <p14:creationId xmlns:p14="http://schemas.microsoft.com/office/powerpoint/2010/main" val="1468519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9040" name="Picture 32" descr="fig"/>
          <p:cNvPicPr>
            <a:picLocks noChangeAspect="1" noChangeArrowheads="1"/>
          </p:cNvPicPr>
          <p:nvPr/>
        </p:nvPicPr>
        <p:blipFill>
          <a:blip r:embed="rId2" cstate="print"/>
          <a:srcRect/>
          <a:stretch>
            <a:fillRect/>
          </a:stretch>
        </p:blipFill>
        <p:spPr bwMode="auto">
          <a:xfrm>
            <a:off x="3719513" y="700088"/>
            <a:ext cx="4768850" cy="5243512"/>
          </a:xfrm>
          <a:prstGeom prst="rect">
            <a:avLst/>
          </a:prstGeom>
          <a:noFill/>
        </p:spPr>
      </p:pic>
      <p:sp>
        <p:nvSpPr>
          <p:cNvPr id="939010" name="Rectangle 2"/>
          <p:cNvSpPr>
            <a:spLocks noGrp="1" noChangeArrowheads="1"/>
          </p:cNvSpPr>
          <p:nvPr>
            <p:ph type="title"/>
          </p:nvPr>
        </p:nvSpPr>
        <p:spPr>
          <a:xfrm>
            <a:off x="2438400" y="6964363"/>
            <a:ext cx="8229600" cy="198437"/>
          </a:xfrm>
        </p:spPr>
        <p:txBody>
          <a:bodyPr>
            <a:normAutofit fontScale="90000"/>
          </a:bodyPr>
          <a:lstStyle/>
          <a:p>
            <a:pPr algn="r"/>
            <a:r>
              <a:rPr lang="en-US" sz="1400" b="1"/>
              <a:t>Section 39.2 Summary – pages 1031-1041</a:t>
            </a:r>
          </a:p>
        </p:txBody>
      </p:sp>
      <p:pic>
        <p:nvPicPr>
          <p:cNvPr id="939011" name="Picture 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9012" name="Picture 4"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39013" name="Picture 5"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39014" name="Picture 6"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39020" name="Picture 12" descr="Sec"/>
          <p:cNvPicPr>
            <a:picLocks noChangeAspect="1" noChangeArrowheads="1"/>
          </p:cNvPicPr>
          <p:nvPr/>
        </p:nvPicPr>
        <p:blipFill>
          <a:blip r:embed="rId7" cstate="print"/>
          <a:srcRect/>
          <a:stretch>
            <a:fillRect/>
          </a:stretch>
        </p:blipFill>
        <p:spPr bwMode="auto">
          <a:xfrm>
            <a:off x="3429000" y="0"/>
            <a:ext cx="5867400" cy="482600"/>
          </a:xfrm>
          <a:prstGeom prst="rect">
            <a:avLst/>
          </a:prstGeom>
          <a:noFill/>
        </p:spPr>
      </p:pic>
      <p:sp>
        <p:nvSpPr>
          <p:cNvPr id="939023" name="Text Box 15"/>
          <p:cNvSpPr txBox="1">
            <a:spLocks noChangeArrowheads="1"/>
          </p:cNvSpPr>
          <p:nvPr/>
        </p:nvSpPr>
        <p:spPr bwMode="auto">
          <a:xfrm>
            <a:off x="1524000" y="914401"/>
            <a:ext cx="2362200" cy="584775"/>
          </a:xfrm>
          <a:prstGeom prst="rect">
            <a:avLst/>
          </a:prstGeom>
          <a:noFill/>
          <a:ln w="9525" algn="ctr">
            <a:noFill/>
            <a:miter lim="800000"/>
            <a:headEnd/>
            <a:tailEnd/>
          </a:ln>
          <a:effectLst/>
        </p:spPr>
        <p:txBody>
          <a:bodyPr>
            <a:spAutoFit/>
          </a:bodyPr>
          <a:lstStyle/>
          <a:p>
            <a:pPr marL="342900" indent="-342900">
              <a:buAutoNum type="alphaUcPeriod"/>
              <a:tabLst>
                <a:tab pos="228600" algn="l"/>
                <a:tab pos="1943100" algn="l"/>
              </a:tabLst>
            </a:pPr>
            <a:r>
              <a:rPr lang="en-US" sz="1600" dirty="0">
                <a:latin typeface="Times" charset="0"/>
              </a:rPr>
              <a:t>Pathogens enter </a:t>
            </a:r>
          </a:p>
          <a:p>
            <a:pPr marL="342900" indent="-342900">
              <a:tabLst>
                <a:tab pos="228600" algn="l"/>
                <a:tab pos="1943100" algn="l"/>
              </a:tabLst>
            </a:pPr>
            <a:r>
              <a:rPr lang="en-US" sz="1600" dirty="0">
                <a:latin typeface="Times" charset="0"/>
              </a:rPr>
              <a:t>tissues through a wound.</a:t>
            </a:r>
            <a:endParaRPr lang="en-US" sz="1600" b="1" dirty="0">
              <a:latin typeface="Times" charset="0"/>
            </a:endParaRPr>
          </a:p>
        </p:txBody>
      </p:sp>
      <p:sp>
        <p:nvSpPr>
          <p:cNvPr id="939024" name="Text Box 16"/>
          <p:cNvSpPr txBox="1">
            <a:spLocks noChangeArrowheads="1"/>
          </p:cNvSpPr>
          <p:nvPr/>
        </p:nvSpPr>
        <p:spPr bwMode="auto">
          <a:xfrm>
            <a:off x="1524000" y="1752601"/>
            <a:ext cx="2362200" cy="830997"/>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B. They are attacked </a:t>
            </a:r>
          </a:p>
          <a:p>
            <a:pPr>
              <a:tabLst>
                <a:tab pos="228600" algn="l"/>
                <a:tab pos="1943100" algn="l"/>
              </a:tabLst>
            </a:pPr>
            <a:r>
              <a:rPr lang="en-US" sz="1600" dirty="0">
                <a:latin typeface="Times" charset="0"/>
              </a:rPr>
              <a:t>	by macrophages</a:t>
            </a:r>
          </a:p>
          <a:p>
            <a:pPr>
              <a:tabLst>
                <a:tab pos="228600" algn="l"/>
                <a:tab pos="1943100" algn="l"/>
              </a:tabLst>
            </a:pPr>
            <a:r>
              <a:rPr lang="en-US" sz="1600" dirty="0">
                <a:latin typeface="Times" charset="0"/>
              </a:rPr>
              <a:t>	at the infection site.</a:t>
            </a:r>
            <a:endParaRPr lang="en-US" sz="1600" b="1" dirty="0">
              <a:latin typeface="Times" charset="0"/>
            </a:endParaRPr>
          </a:p>
        </p:txBody>
      </p:sp>
      <p:sp>
        <p:nvSpPr>
          <p:cNvPr id="939025" name="Text Box 17"/>
          <p:cNvSpPr txBox="1">
            <a:spLocks noChangeArrowheads="1"/>
          </p:cNvSpPr>
          <p:nvPr/>
        </p:nvSpPr>
        <p:spPr bwMode="auto">
          <a:xfrm>
            <a:off x="1524000" y="2667000"/>
            <a:ext cx="2362200" cy="1077218"/>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C. Antigens of the pathogen are displayed </a:t>
            </a:r>
          </a:p>
          <a:p>
            <a:pPr>
              <a:tabLst>
                <a:tab pos="228600" algn="l"/>
                <a:tab pos="1943100" algn="l"/>
              </a:tabLst>
            </a:pPr>
            <a:r>
              <a:rPr lang="en-US" sz="1600" dirty="0">
                <a:latin typeface="Times" charset="0"/>
              </a:rPr>
              <a:t>on the surface of the macrophage.</a:t>
            </a:r>
            <a:endParaRPr lang="en-US" sz="1600" b="1" dirty="0">
              <a:latin typeface="Times" charset="0"/>
            </a:endParaRPr>
          </a:p>
        </p:txBody>
      </p:sp>
      <p:sp>
        <p:nvSpPr>
          <p:cNvPr id="939026" name="Text Box 18"/>
          <p:cNvSpPr txBox="1">
            <a:spLocks noChangeArrowheads="1"/>
          </p:cNvSpPr>
          <p:nvPr/>
        </p:nvSpPr>
        <p:spPr bwMode="auto">
          <a:xfrm>
            <a:off x="1676400" y="4038601"/>
            <a:ext cx="2133600" cy="1323439"/>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D. Helper T cells have </a:t>
            </a:r>
          </a:p>
          <a:p>
            <a:pPr>
              <a:tabLst>
                <a:tab pos="228600" algn="l"/>
                <a:tab pos="1943100" algn="l"/>
              </a:tabLst>
            </a:pPr>
            <a:r>
              <a:rPr lang="en-US" sz="1600" dirty="0">
                <a:latin typeface="Times" charset="0"/>
              </a:rPr>
              <a:t>	receptor sites that </a:t>
            </a:r>
          </a:p>
          <a:p>
            <a:pPr>
              <a:tabLst>
                <a:tab pos="228600" algn="l"/>
                <a:tab pos="1943100" algn="l"/>
              </a:tabLst>
            </a:pPr>
            <a:r>
              <a:rPr lang="en-US" sz="1600" dirty="0">
                <a:latin typeface="Times" charset="0"/>
              </a:rPr>
              <a:t>	recognize and bind to the antigens on the </a:t>
            </a:r>
          </a:p>
          <a:p>
            <a:pPr>
              <a:tabLst>
                <a:tab pos="228600" algn="l"/>
                <a:tab pos="1943100" algn="l"/>
              </a:tabLst>
            </a:pPr>
            <a:r>
              <a:rPr lang="en-US" sz="1600" dirty="0">
                <a:latin typeface="Times" charset="0"/>
              </a:rPr>
              <a:t>macrophage.</a:t>
            </a:r>
            <a:endParaRPr lang="en-US" sz="1600" b="1" dirty="0">
              <a:latin typeface="Times" charset="0"/>
            </a:endParaRPr>
          </a:p>
        </p:txBody>
      </p:sp>
      <p:sp>
        <p:nvSpPr>
          <p:cNvPr id="939027" name="Text Box 19"/>
          <p:cNvSpPr txBox="1">
            <a:spLocks noChangeArrowheads="1"/>
          </p:cNvSpPr>
          <p:nvPr/>
        </p:nvSpPr>
        <p:spPr bwMode="auto">
          <a:xfrm>
            <a:off x="8458200" y="762001"/>
            <a:ext cx="2057400" cy="584775"/>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E. B cells can bind to 	antigens directly.</a:t>
            </a:r>
            <a:endParaRPr lang="en-US" sz="1600" b="1" dirty="0">
              <a:latin typeface="Times" charset="0"/>
            </a:endParaRPr>
          </a:p>
        </p:txBody>
      </p:sp>
      <p:sp>
        <p:nvSpPr>
          <p:cNvPr id="939028" name="Text Box 20"/>
          <p:cNvSpPr txBox="1">
            <a:spLocks noChangeArrowheads="1"/>
          </p:cNvSpPr>
          <p:nvPr/>
        </p:nvSpPr>
        <p:spPr bwMode="auto">
          <a:xfrm>
            <a:off x="8382000" y="1600201"/>
            <a:ext cx="1752600" cy="830997"/>
          </a:xfrm>
          <a:prstGeom prst="rect">
            <a:avLst/>
          </a:prstGeom>
          <a:noFill/>
          <a:ln w="9525" algn="ctr">
            <a:noFill/>
            <a:miter lim="800000"/>
            <a:headEnd/>
            <a:tailEnd/>
          </a:ln>
          <a:effectLst/>
        </p:spPr>
        <p:txBody>
          <a:bodyPr>
            <a:spAutoFit/>
          </a:bodyPr>
          <a:lstStyle/>
          <a:p>
            <a:pPr>
              <a:tabLst>
                <a:tab pos="228600" algn="l"/>
                <a:tab pos="1943100" algn="l"/>
              </a:tabLst>
            </a:pPr>
            <a:r>
              <a:rPr lang="en-US" sz="1600" dirty="0">
                <a:latin typeface="Times" charset="0"/>
              </a:rPr>
              <a:t> F. Helper T cells 	bind to antigens 	on B cells.</a:t>
            </a:r>
            <a:endParaRPr lang="en-US" sz="1600" b="1" dirty="0">
              <a:latin typeface="Times" charset="0"/>
            </a:endParaRPr>
          </a:p>
        </p:txBody>
      </p:sp>
      <p:sp>
        <p:nvSpPr>
          <p:cNvPr id="939029" name="Text Box 21"/>
          <p:cNvSpPr txBox="1">
            <a:spLocks noChangeArrowheads="1"/>
          </p:cNvSpPr>
          <p:nvPr/>
        </p:nvSpPr>
        <p:spPr bwMode="auto">
          <a:xfrm>
            <a:off x="8458200" y="2438401"/>
            <a:ext cx="2209800" cy="1323439"/>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G. T cells release 		chemicals that cause 	B cells to produce</a:t>
            </a:r>
          </a:p>
          <a:p>
            <a:pPr>
              <a:tabLst>
                <a:tab pos="228600" algn="l"/>
                <a:tab pos="1943100" algn="l"/>
              </a:tabLst>
            </a:pPr>
            <a:r>
              <a:rPr lang="en-US" sz="1600" dirty="0">
                <a:latin typeface="Times" charset="0"/>
              </a:rPr>
              <a:t>	clones of plasma cells.</a:t>
            </a:r>
            <a:endParaRPr lang="en-US" sz="1600" b="1" dirty="0">
              <a:latin typeface="Times" charset="0"/>
            </a:endParaRPr>
          </a:p>
        </p:txBody>
      </p:sp>
      <p:sp>
        <p:nvSpPr>
          <p:cNvPr id="939030" name="Text Box 22"/>
          <p:cNvSpPr txBox="1">
            <a:spLocks noChangeArrowheads="1"/>
          </p:cNvSpPr>
          <p:nvPr/>
        </p:nvSpPr>
        <p:spPr bwMode="auto">
          <a:xfrm>
            <a:off x="8458200" y="3810001"/>
            <a:ext cx="2057400" cy="2382191"/>
          </a:xfrm>
          <a:prstGeom prst="rect">
            <a:avLst/>
          </a:prstGeom>
          <a:noFill/>
          <a:ln w="9525" algn="ctr">
            <a:noFill/>
            <a:miter lim="800000"/>
            <a:headEnd/>
            <a:tailEnd/>
          </a:ln>
          <a:effectLst/>
        </p:spPr>
        <p:txBody>
          <a:bodyPr wrap="square">
            <a:spAutoFit/>
          </a:bodyPr>
          <a:lstStyle/>
          <a:p>
            <a:pPr>
              <a:tabLst>
                <a:tab pos="228600" algn="l"/>
                <a:tab pos="1943100" algn="l"/>
              </a:tabLst>
            </a:pPr>
            <a:r>
              <a:rPr lang="en-US" sz="1600" dirty="0">
                <a:latin typeface="Times" charset="0"/>
              </a:rPr>
              <a:t>H. Each plasma cell secretes more than 2000 antibodies per second in the blood. Memory B cells and antibodies remain in the blood and respond to future invasions by the same pathogen.</a:t>
            </a:r>
            <a:endParaRPr lang="en-US" sz="1600" b="1" dirty="0">
              <a:latin typeface="Times" charset="0"/>
            </a:endParaRPr>
          </a:p>
        </p:txBody>
      </p:sp>
      <p:sp>
        <p:nvSpPr>
          <p:cNvPr id="939031" name="Text Box 23"/>
          <p:cNvSpPr txBox="1">
            <a:spLocks noChangeArrowheads="1"/>
          </p:cNvSpPr>
          <p:nvPr/>
        </p:nvSpPr>
        <p:spPr bwMode="auto">
          <a:xfrm>
            <a:off x="3586163" y="2492375"/>
            <a:ext cx="17526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Macrophage</a:t>
            </a:r>
          </a:p>
        </p:txBody>
      </p:sp>
      <p:sp>
        <p:nvSpPr>
          <p:cNvPr id="939032" name="Text Box 24"/>
          <p:cNvSpPr txBox="1">
            <a:spLocks noChangeArrowheads="1"/>
          </p:cNvSpPr>
          <p:nvPr/>
        </p:nvSpPr>
        <p:spPr bwMode="auto">
          <a:xfrm>
            <a:off x="5881688" y="2035175"/>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Pathogen</a:t>
            </a:r>
          </a:p>
        </p:txBody>
      </p:sp>
      <p:sp>
        <p:nvSpPr>
          <p:cNvPr id="939033" name="Text Box 25"/>
          <p:cNvSpPr txBox="1">
            <a:spLocks noChangeArrowheads="1"/>
          </p:cNvSpPr>
          <p:nvPr/>
        </p:nvSpPr>
        <p:spPr bwMode="auto">
          <a:xfrm>
            <a:off x="7177088" y="1676400"/>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B cell</a:t>
            </a:r>
          </a:p>
        </p:txBody>
      </p:sp>
      <p:sp>
        <p:nvSpPr>
          <p:cNvPr id="939034" name="Text Box 26"/>
          <p:cNvSpPr txBox="1">
            <a:spLocks noChangeArrowheads="1"/>
          </p:cNvSpPr>
          <p:nvPr/>
        </p:nvSpPr>
        <p:spPr bwMode="auto">
          <a:xfrm>
            <a:off x="7377113" y="4800601"/>
            <a:ext cx="838200" cy="478977"/>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Plasma</a:t>
            </a:r>
          </a:p>
          <a:p>
            <a:pPr>
              <a:lnSpc>
                <a:spcPct val="50000"/>
              </a:lnSpc>
              <a:tabLst>
                <a:tab pos="228600" algn="l"/>
                <a:tab pos="1943100" algn="l"/>
              </a:tabLst>
            </a:pPr>
            <a:r>
              <a:rPr lang="en-US" sz="1600" b="1" i="1" dirty="0">
                <a:solidFill>
                  <a:srgbClr val="FF0000"/>
                </a:solidFill>
                <a:latin typeface="Times" charset="0"/>
              </a:rPr>
              <a:t>cells</a:t>
            </a:r>
          </a:p>
        </p:txBody>
      </p:sp>
      <p:sp>
        <p:nvSpPr>
          <p:cNvPr id="939035" name="Text Box 27"/>
          <p:cNvSpPr txBox="1">
            <a:spLocks noChangeArrowheads="1"/>
          </p:cNvSpPr>
          <p:nvPr/>
        </p:nvSpPr>
        <p:spPr bwMode="auto">
          <a:xfrm>
            <a:off x="6362701" y="5457826"/>
            <a:ext cx="1509713" cy="478977"/>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Surface of</a:t>
            </a:r>
          </a:p>
          <a:p>
            <a:pPr>
              <a:lnSpc>
                <a:spcPct val="50000"/>
              </a:lnSpc>
              <a:tabLst>
                <a:tab pos="228600" algn="l"/>
                <a:tab pos="1943100" algn="l"/>
              </a:tabLst>
            </a:pPr>
            <a:r>
              <a:rPr lang="en-US" sz="1600" b="1" i="1" dirty="0">
                <a:solidFill>
                  <a:srgbClr val="FF0000"/>
                </a:solidFill>
                <a:latin typeface="Times" charset="0"/>
              </a:rPr>
              <a:t>plasma cell</a:t>
            </a:r>
          </a:p>
        </p:txBody>
      </p:sp>
      <p:sp>
        <p:nvSpPr>
          <p:cNvPr id="939036" name="Text Box 28"/>
          <p:cNvSpPr txBox="1">
            <a:spLocks noChangeArrowheads="1"/>
          </p:cNvSpPr>
          <p:nvPr/>
        </p:nvSpPr>
        <p:spPr bwMode="auto">
          <a:xfrm>
            <a:off x="4343400" y="5521325"/>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Antibody</a:t>
            </a:r>
          </a:p>
        </p:txBody>
      </p:sp>
      <p:sp>
        <p:nvSpPr>
          <p:cNvPr id="939037" name="Text Box 29"/>
          <p:cNvSpPr txBox="1">
            <a:spLocks noChangeArrowheads="1"/>
          </p:cNvSpPr>
          <p:nvPr/>
        </p:nvSpPr>
        <p:spPr bwMode="auto">
          <a:xfrm>
            <a:off x="4343400" y="4862513"/>
            <a:ext cx="1066800" cy="338554"/>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T cell</a:t>
            </a:r>
          </a:p>
        </p:txBody>
      </p:sp>
      <p:sp>
        <p:nvSpPr>
          <p:cNvPr id="939038" name="Text Box 30"/>
          <p:cNvSpPr txBox="1">
            <a:spLocks noChangeArrowheads="1"/>
          </p:cNvSpPr>
          <p:nvPr/>
        </p:nvSpPr>
        <p:spPr bwMode="auto">
          <a:xfrm>
            <a:off x="6243638" y="3943350"/>
            <a:ext cx="1066800" cy="577466"/>
          </a:xfrm>
          <a:prstGeom prst="rect">
            <a:avLst/>
          </a:prstGeom>
          <a:noFill/>
          <a:ln w="9525" algn="ctr">
            <a:noFill/>
            <a:miter lim="800000"/>
            <a:headEnd/>
            <a:tailEnd/>
          </a:ln>
          <a:effectLst/>
        </p:spPr>
        <p:txBody>
          <a:bodyPr>
            <a:spAutoFit/>
          </a:bodyPr>
          <a:lstStyle/>
          <a:p>
            <a:pPr>
              <a:tabLst>
                <a:tab pos="228600" algn="l"/>
                <a:tab pos="1943100" algn="l"/>
              </a:tabLst>
            </a:pPr>
            <a:r>
              <a:rPr lang="en-US" sz="1600" b="1" i="1" dirty="0">
                <a:solidFill>
                  <a:srgbClr val="FF0000"/>
                </a:solidFill>
                <a:latin typeface="Times" charset="0"/>
              </a:rPr>
              <a:t>Antigen</a:t>
            </a:r>
          </a:p>
          <a:p>
            <a:pPr>
              <a:lnSpc>
                <a:spcPct val="40000"/>
              </a:lnSpc>
              <a:tabLst>
                <a:tab pos="228600" algn="l"/>
                <a:tab pos="1943100" algn="l"/>
              </a:tabLst>
            </a:pPr>
            <a:r>
              <a:rPr lang="en-US" sz="1600" b="1" i="1" dirty="0">
                <a:solidFill>
                  <a:srgbClr val="FF0000"/>
                </a:solidFill>
                <a:latin typeface="Times" charset="0"/>
              </a:rPr>
              <a:t>receptor</a:t>
            </a:r>
          </a:p>
          <a:p>
            <a:pPr>
              <a:lnSpc>
                <a:spcPct val="50000"/>
              </a:lnSpc>
              <a:tabLst>
                <a:tab pos="228600" algn="l"/>
                <a:tab pos="1943100" algn="l"/>
              </a:tabLst>
            </a:pPr>
            <a:r>
              <a:rPr lang="en-US" sz="1600" b="1" i="1" dirty="0">
                <a:solidFill>
                  <a:srgbClr val="FF0000"/>
                </a:solidFill>
                <a:latin typeface="Times" charset="0"/>
              </a:rPr>
              <a:t>site</a:t>
            </a:r>
          </a:p>
        </p:txBody>
      </p:sp>
      <p:sp>
        <p:nvSpPr>
          <p:cNvPr id="939039" name="Line 31"/>
          <p:cNvSpPr>
            <a:spLocks noChangeShapeType="1"/>
          </p:cNvSpPr>
          <p:nvPr/>
        </p:nvSpPr>
        <p:spPr bwMode="auto">
          <a:xfrm flipV="1">
            <a:off x="6038850" y="4414838"/>
            <a:ext cx="228600" cy="381000"/>
          </a:xfrm>
          <a:prstGeom prst="line">
            <a:avLst/>
          </a:prstGeom>
          <a:noFill/>
          <a:ln w="25400">
            <a:solidFill>
              <a:srgbClr val="CC3300"/>
            </a:solidFill>
            <a:round/>
            <a:headEnd/>
            <a:tailEnd/>
          </a:ln>
          <a:effectLst/>
        </p:spPr>
        <p:txBody>
          <a:bodyPr anchor="ctr">
            <a:spAutoFit/>
          </a:bodyPr>
          <a:lstStyle/>
          <a:p>
            <a:endParaRPr lang="en-US"/>
          </a:p>
        </p:txBody>
      </p:sp>
      <p:pic>
        <p:nvPicPr>
          <p:cNvPr id="939041" name="Picture 33" descr="Sec"/>
          <p:cNvPicPr>
            <a:picLocks noChangeAspect="1" noChangeArrowheads="1"/>
          </p:cNvPicPr>
          <p:nvPr/>
        </p:nvPicPr>
        <p:blipFill>
          <a:blip r:embed="rId8" cstate="print"/>
          <a:srcRect/>
          <a:stretch>
            <a:fillRect/>
          </a:stretch>
        </p:blipFill>
        <p:spPr bwMode="auto">
          <a:xfrm>
            <a:off x="1524000" y="1"/>
            <a:ext cx="1828800" cy="811213"/>
          </a:xfrm>
          <a:prstGeom prst="rect">
            <a:avLst/>
          </a:prstGeom>
          <a:noFill/>
        </p:spPr>
      </p:pic>
      <p:sp>
        <p:nvSpPr>
          <p:cNvPr id="29" name="TextBox 28"/>
          <p:cNvSpPr txBox="1"/>
          <p:nvPr/>
        </p:nvSpPr>
        <p:spPr>
          <a:xfrm>
            <a:off x="3810000" y="381000"/>
            <a:ext cx="6858000" cy="369332"/>
          </a:xfrm>
          <a:prstGeom prst="rect">
            <a:avLst/>
          </a:prstGeom>
          <a:noFill/>
        </p:spPr>
        <p:txBody>
          <a:bodyPr wrap="square" rtlCol="0">
            <a:spAutoFit/>
          </a:bodyPr>
          <a:lstStyle/>
          <a:p>
            <a:r>
              <a:rPr lang="en-US" dirty="0"/>
              <a:t>Antibody Immunity – Specific Immune Response, Builds Antibodies</a:t>
            </a:r>
          </a:p>
        </p:txBody>
      </p:sp>
    </p:spTree>
    <p:extLst>
      <p:ext uri="{BB962C8B-B14F-4D97-AF65-F5344CB8AC3E}">
        <p14:creationId xmlns:p14="http://schemas.microsoft.com/office/powerpoint/2010/main" val="2268911293"/>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3504"/>
            <a:ext cx="10917936" cy="1682495"/>
          </a:xfrm>
        </p:spPr>
        <p:txBody>
          <a:bodyPr>
            <a:normAutofit/>
          </a:bodyPr>
          <a:lstStyle/>
          <a:p>
            <a:r>
              <a:rPr lang="en-US" dirty="0" smtClean="0"/>
              <a:t>Animal and Body Systems Project</a:t>
            </a:r>
            <a:br>
              <a:rPr lang="en-US" dirty="0" smtClean="0"/>
            </a:br>
            <a:r>
              <a:rPr lang="en-US" dirty="0" smtClean="0"/>
              <a:t>50 point Project Due February 9th</a:t>
            </a:r>
            <a:endParaRPr lang="en-US" dirty="0"/>
          </a:p>
        </p:txBody>
      </p:sp>
      <p:sp>
        <p:nvSpPr>
          <p:cNvPr id="3" name="Content Placeholder 2"/>
          <p:cNvSpPr>
            <a:spLocks noGrp="1"/>
          </p:cNvSpPr>
          <p:nvPr>
            <p:ph idx="1"/>
          </p:nvPr>
        </p:nvSpPr>
        <p:spPr>
          <a:xfrm>
            <a:off x="749808" y="2468880"/>
            <a:ext cx="10917936" cy="3675888"/>
          </a:xfrm>
        </p:spPr>
        <p:txBody>
          <a:bodyPr>
            <a:normAutofit fontScale="92500"/>
          </a:bodyPr>
          <a:lstStyle/>
          <a:p>
            <a:r>
              <a:rPr lang="en-US" dirty="0" smtClean="0"/>
              <a:t>You may work alone or with a partner.</a:t>
            </a:r>
          </a:p>
          <a:p>
            <a:r>
              <a:rPr lang="en-US" dirty="0" smtClean="0"/>
              <a:t>Choose a domestic farm Animal, choose a Body System.</a:t>
            </a:r>
          </a:p>
          <a:p>
            <a:r>
              <a:rPr lang="en-US" dirty="0" smtClean="0"/>
              <a:t>On a </a:t>
            </a:r>
            <a:r>
              <a:rPr lang="en-US" dirty="0"/>
              <a:t>P</a:t>
            </a:r>
            <a:r>
              <a:rPr lang="en-US" dirty="0" smtClean="0"/>
              <a:t>oster Board, or Power Point Show both systems, label the parts.  You can use pictures or draw.</a:t>
            </a:r>
          </a:p>
          <a:p>
            <a:r>
              <a:rPr lang="en-US" dirty="0" smtClean="0"/>
              <a:t>During your presentation explain how the systems are similar, and how they are different.</a:t>
            </a:r>
          </a:p>
          <a:p>
            <a:r>
              <a:rPr lang="en-US" dirty="0" smtClean="0"/>
              <a:t>Explain in detail why it is important that we understand that system in your animal, and for us as a human.</a:t>
            </a:r>
          </a:p>
          <a:p>
            <a:r>
              <a:rPr lang="en-US" dirty="0" smtClean="0"/>
              <a:t>Have a works cited page.</a:t>
            </a:r>
          </a:p>
          <a:p>
            <a:endParaRPr lang="en-US" dirty="0"/>
          </a:p>
        </p:txBody>
      </p:sp>
    </p:spTree>
    <p:extLst>
      <p:ext uri="{BB962C8B-B14F-4D97-AF65-F5344CB8AC3E}">
        <p14:creationId xmlns:p14="http://schemas.microsoft.com/office/powerpoint/2010/main" val="2504485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2" name="Picture 42" descr="fig"/>
          <p:cNvPicPr>
            <a:picLocks noChangeAspect="1" noChangeArrowheads="1"/>
          </p:cNvPicPr>
          <p:nvPr/>
        </p:nvPicPr>
        <p:blipFill>
          <a:blip r:embed="rId2" cstate="print"/>
          <a:srcRect/>
          <a:stretch>
            <a:fillRect/>
          </a:stretch>
        </p:blipFill>
        <p:spPr bwMode="auto">
          <a:xfrm>
            <a:off x="4330700" y="685801"/>
            <a:ext cx="4965700" cy="5286375"/>
          </a:xfrm>
          <a:prstGeom prst="rect">
            <a:avLst/>
          </a:prstGeom>
          <a:noFill/>
        </p:spPr>
      </p:pic>
      <p:sp>
        <p:nvSpPr>
          <p:cNvPr id="1003522" name="Rectangle 2"/>
          <p:cNvSpPr>
            <a:spLocks noGrp="1" noChangeArrowheads="1"/>
          </p:cNvSpPr>
          <p:nvPr>
            <p:ph type="title"/>
          </p:nvPr>
        </p:nvSpPr>
        <p:spPr>
          <a:xfrm>
            <a:off x="2438400" y="6964363"/>
            <a:ext cx="8229600" cy="198437"/>
          </a:xfrm>
        </p:spPr>
        <p:txBody>
          <a:bodyPr>
            <a:normAutofit fontScale="90000"/>
          </a:bodyPr>
          <a:lstStyle/>
          <a:p>
            <a:pPr algn="r"/>
            <a:r>
              <a:rPr lang="en-US" sz="1400" b="1"/>
              <a:t>Section 39.2 Summary – pages 1031-1041</a:t>
            </a:r>
          </a:p>
        </p:txBody>
      </p:sp>
      <p:pic>
        <p:nvPicPr>
          <p:cNvPr id="1003523" name="Picture 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003524" name="Picture 4"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003525" name="Picture 5"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003526" name="Picture 6"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sp>
        <p:nvSpPr>
          <p:cNvPr id="1003530" name="Text Box 10"/>
          <p:cNvSpPr txBox="1">
            <a:spLocks noChangeArrowheads="1"/>
          </p:cNvSpPr>
          <p:nvPr/>
        </p:nvSpPr>
        <p:spPr bwMode="auto">
          <a:xfrm>
            <a:off x="1524000" y="762001"/>
            <a:ext cx="3048000" cy="2923877"/>
          </a:xfrm>
          <a:prstGeom prst="rect">
            <a:avLst/>
          </a:prstGeom>
          <a:noFill/>
          <a:ln w="9525">
            <a:noFill/>
            <a:miter lim="800000"/>
            <a:headEnd/>
            <a:tailEnd/>
          </a:ln>
          <a:effectLst>
            <a:outerShdw dist="45791" dir="3378596" algn="ctr" rotWithShape="0">
              <a:schemeClr val="bg2"/>
            </a:outerShdw>
          </a:effectLst>
        </p:spPr>
        <p:txBody>
          <a:bodyPr wrap="square">
            <a:spAutoFit/>
          </a:bodyPr>
          <a:lstStyle/>
          <a:p>
            <a:r>
              <a:rPr lang="en-US" sz="3600" b="1" dirty="0">
                <a:solidFill>
                  <a:schemeClr val="tx2"/>
                </a:solidFill>
                <a:latin typeface="Times" charset="0"/>
              </a:rPr>
              <a:t>#3.Cellular Immunity</a:t>
            </a:r>
          </a:p>
          <a:p>
            <a:r>
              <a:rPr lang="en-US" sz="2800" b="1" dirty="0">
                <a:solidFill>
                  <a:schemeClr val="tx2"/>
                </a:solidFill>
                <a:latin typeface="Times" charset="0"/>
              </a:rPr>
              <a:t>Specific Immune Response that blows up infected body cells.</a:t>
            </a:r>
          </a:p>
        </p:txBody>
      </p:sp>
      <p:pic>
        <p:nvPicPr>
          <p:cNvPr id="1003532" name="Picture 12" descr="Sec"/>
          <p:cNvPicPr>
            <a:picLocks noChangeAspect="1" noChangeArrowheads="1"/>
          </p:cNvPicPr>
          <p:nvPr/>
        </p:nvPicPr>
        <p:blipFill>
          <a:blip r:embed="rId7" cstate="print"/>
          <a:srcRect/>
          <a:stretch>
            <a:fillRect/>
          </a:stretch>
        </p:blipFill>
        <p:spPr bwMode="auto">
          <a:xfrm>
            <a:off x="3429000" y="0"/>
            <a:ext cx="5867400" cy="482600"/>
          </a:xfrm>
          <a:prstGeom prst="rect">
            <a:avLst/>
          </a:prstGeom>
          <a:noFill/>
        </p:spPr>
      </p:pic>
      <p:sp>
        <p:nvSpPr>
          <p:cNvPr id="1003536" name="Text Box 16"/>
          <p:cNvSpPr txBox="1">
            <a:spLocks noChangeArrowheads="1"/>
          </p:cNvSpPr>
          <p:nvPr/>
        </p:nvSpPr>
        <p:spPr bwMode="auto">
          <a:xfrm>
            <a:off x="4186238" y="1357314"/>
            <a:ext cx="2214562" cy="575607"/>
          </a:xfrm>
          <a:prstGeom prst="rect">
            <a:avLst/>
          </a:prstGeom>
          <a:noFill/>
          <a:ln w="9525" algn="ctr">
            <a:noFill/>
            <a:miter lim="800000"/>
            <a:headEnd/>
            <a:tailEnd/>
          </a:ln>
          <a:effectLst/>
        </p:spPr>
        <p:txBody>
          <a:bodyPr wrap="square">
            <a:spAutoFit/>
          </a:bodyPr>
          <a:lstStyle/>
          <a:p>
            <a:pPr algn="ctr">
              <a:tabLst>
                <a:tab pos="228600" algn="l"/>
                <a:tab pos="1943100" algn="l"/>
              </a:tabLst>
            </a:pPr>
            <a:r>
              <a:rPr lang="en-US" sz="2000" b="1" i="1" dirty="0">
                <a:latin typeface="Times" charset="0"/>
              </a:rPr>
              <a:t> </a:t>
            </a:r>
            <a:r>
              <a:rPr lang="en-US" sz="2000" b="1" i="1" dirty="0">
                <a:solidFill>
                  <a:srgbClr val="FF0000"/>
                </a:solidFill>
                <a:latin typeface="Times" charset="0"/>
              </a:rPr>
              <a:t>Pathogen </a:t>
            </a:r>
          </a:p>
          <a:p>
            <a:pPr algn="ctr">
              <a:lnSpc>
                <a:spcPct val="50000"/>
              </a:lnSpc>
              <a:tabLst>
                <a:tab pos="228600" algn="l"/>
                <a:tab pos="1943100" algn="l"/>
              </a:tabLst>
            </a:pPr>
            <a:r>
              <a:rPr lang="en-US" sz="2000" b="1" i="1" dirty="0">
                <a:solidFill>
                  <a:srgbClr val="FF0000"/>
                </a:solidFill>
                <a:latin typeface="Times" charset="0"/>
              </a:rPr>
              <a:t>engulfed by</a:t>
            </a:r>
          </a:p>
        </p:txBody>
      </p:sp>
      <p:sp>
        <p:nvSpPr>
          <p:cNvPr id="1003537" name="Text Box 17"/>
          <p:cNvSpPr txBox="1">
            <a:spLocks noChangeArrowheads="1"/>
          </p:cNvSpPr>
          <p:nvPr/>
        </p:nvSpPr>
        <p:spPr bwMode="auto">
          <a:xfrm>
            <a:off x="4176713" y="3055938"/>
            <a:ext cx="1524000"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Macrophage</a:t>
            </a:r>
          </a:p>
        </p:txBody>
      </p:sp>
      <p:sp>
        <p:nvSpPr>
          <p:cNvPr id="1003538" name="Text Box 18"/>
          <p:cNvSpPr txBox="1">
            <a:spLocks noChangeArrowheads="1"/>
          </p:cNvSpPr>
          <p:nvPr/>
        </p:nvSpPr>
        <p:spPr bwMode="auto">
          <a:xfrm>
            <a:off x="4105275" y="5667375"/>
            <a:ext cx="16906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Helper T cell</a:t>
            </a:r>
          </a:p>
        </p:txBody>
      </p:sp>
      <p:sp>
        <p:nvSpPr>
          <p:cNvPr id="1003539" name="Text Box 19"/>
          <p:cNvSpPr txBox="1">
            <a:spLocks noChangeArrowheads="1"/>
          </p:cNvSpPr>
          <p:nvPr/>
        </p:nvSpPr>
        <p:spPr bwMode="auto">
          <a:xfrm>
            <a:off x="6162675" y="5624513"/>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err="1">
                <a:solidFill>
                  <a:srgbClr val="FF0000"/>
                </a:solidFill>
                <a:latin typeface="Times" charset="0"/>
              </a:rPr>
              <a:t>Cytotoxic</a:t>
            </a:r>
            <a:r>
              <a:rPr lang="en-US" sz="2000" b="1" i="1" dirty="0">
                <a:solidFill>
                  <a:srgbClr val="FF0000"/>
                </a:solidFill>
                <a:latin typeface="Times" charset="0"/>
              </a:rPr>
              <a:t> T cell</a:t>
            </a:r>
          </a:p>
        </p:txBody>
      </p:sp>
      <p:sp>
        <p:nvSpPr>
          <p:cNvPr id="1003540" name="Text Box 20"/>
          <p:cNvSpPr txBox="1">
            <a:spLocks noChangeArrowheads="1"/>
          </p:cNvSpPr>
          <p:nvPr/>
        </p:nvSpPr>
        <p:spPr bwMode="auto">
          <a:xfrm>
            <a:off x="5129214" y="5372100"/>
            <a:ext cx="1690687"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Stimulates</a:t>
            </a:r>
          </a:p>
        </p:txBody>
      </p:sp>
      <p:sp>
        <p:nvSpPr>
          <p:cNvPr id="1003541" name="Text Box 21"/>
          <p:cNvSpPr txBox="1">
            <a:spLocks noChangeArrowheads="1"/>
          </p:cNvSpPr>
          <p:nvPr/>
        </p:nvSpPr>
        <p:spPr bwMode="auto">
          <a:xfrm>
            <a:off x="6486525" y="3810000"/>
            <a:ext cx="1919288" cy="523220"/>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solidFill>
                  <a:srgbClr val="FF0000"/>
                </a:solidFill>
                <a:latin typeface="Times" charset="0"/>
              </a:rPr>
              <a:t>Attacks infected</a:t>
            </a:r>
          </a:p>
          <a:p>
            <a:pPr algn="r">
              <a:lnSpc>
                <a:spcPct val="40000"/>
              </a:lnSpc>
              <a:tabLst>
                <a:tab pos="228600" algn="l"/>
                <a:tab pos="1943100" algn="l"/>
              </a:tabLst>
            </a:pPr>
            <a:r>
              <a:rPr lang="en-US" sz="2000" b="1" i="1" dirty="0">
                <a:solidFill>
                  <a:srgbClr val="FF0000"/>
                </a:solidFill>
                <a:latin typeface="Times" charset="0"/>
              </a:rPr>
              <a:t> cell</a:t>
            </a:r>
          </a:p>
        </p:txBody>
      </p:sp>
      <p:sp>
        <p:nvSpPr>
          <p:cNvPr id="1003542" name="Text Box 22"/>
          <p:cNvSpPr txBox="1">
            <a:spLocks noChangeArrowheads="1"/>
          </p:cNvSpPr>
          <p:nvPr/>
        </p:nvSpPr>
        <p:spPr bwMode="auto">
          <a:xfrm>
            <a:off x="7058025" y="3228975"/>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err="1">
                <a:solidFill>
                  <a:srgbClr val="FF0000"/>
                </a:solidFill>
                <a:latin typeface="Times" charset="0"/>
              </a:rPr>
              <a:t>Cytotoxic</a:t>
            </a:r>
            <a:r>
              <a:rPr lang="en-US" sz="2000" b="1" i="1" dirty="0">
                <a:solidFill>
                  <a:srgbClr val="FF0000"/>
                </a:solidFill>
                <a:latin typeface="Times" charset="0"/>
              </a:rPr>
              <a:t> T cell</a:t>
            </a:r>
          </a:p>
        </p:txBody>
      </p:sp>
      <p:sp>
        <p:nvSpPr>
          <p:cNvPr id="1003543" name="Text Box 23"/>
          <p:cNvSpPr txBox="1">
            <a:spLocks noChangeArrowheads="1"/>
          </p:cNvSpPr>
          <p:nvPr/>
        </p:nvSpPr>
        <p:spPr bwMode="auto">
          <a:xfrm>
            <a:off x="7824789" y="2786063"/>
            <a:ext cx="2147887"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Infected cell lyses</a:t>
            </a:r>
          </a:p>
        </p:txBody>
      </p:sp>
      <p:sp>
        <p:nvSpPr>
          <p:cNvPr id="1003544" name="Text Box 24"/>
          <p:cNvSpPr txBox="1">
            <a:spLocks noChangeArrowheads="1"/>
          </p:cNvSpPr>
          <p:nvPr/>
        </p:nvSpPr>
        <p:spPr bwMode="auto">
          <a:xfrm>
            <a:off x="7696200" y="1524000"/>
            <a:ext cx="1219200" cy="400110"/>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err="1">
                <a:solidFill>
                  <a:srgbClr val="FF0000"/>
                </a:solidFill>
                <a:latin typeface="Times" charset="0"/>
              </a:rPr>
              <a:t>Perforin</a:t>
            </a:r>
            <a:endParaRPr lang="en-US" sz="2000" b="1" i="1" dirty="0">
              <a:solidFill>
                <a:srgbClr val="FF0000"/>
              </a:solidFill>
              <a:latin typeface="Times" charset="0"/>
            </a:endParaRPr>
          </a:p>
        </p:txBody>
      </p:sp>
      <p:sp>
        <p:nvSpPr>
          <p:cNvPr id="1003545" name="Text Box 25"/>
          <p:cNvSpPr txBox="1">
            <a:spLocks noChangeArrowheads="1"/>
          </p:cNvSpPr>
          <p:nvPr/>
        </p:nvSpPr>
        <p:spPr bwMode="auto">
          <a:xfrm>
            <a:off x="5872163" y="1690689"/>
            <a:ext cx="1219200" cy="575607"/>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solidFill>
                  <a:srgbClr val="FF0000"/>
                </a:solidFill>
                <a:latin typeface="Times" charset="0"/>
              </a:rPr>
              <a:t>Foreign</a:t>
            </a:r>
          </a:p>
          <a:p>
            <a:pPr>
              <a:lnSpc>
                <a:spcPct val="50000"/>
              </a:lnSpc>
              <a:tabLst>
                <a:tab pos="228600" algn="l"/>
                <a:tab pos="1943100" algn="l"/>
              </a:tabLst>
            </a:pPr>
            <a:r>
              <a:rPr lang="en-US" sz="2000" b="1" i="1" dirty="0">
                <a:solidFill>
                  <a:srgbClr val="FF0000"/>
                </a:solidFill>
                <a:latin typeface="Times" charset="0"/>
              </a:rPr>
              <a:t>antigen</a:t>
            </a:r>
          </a:p>
        </p:txBody>
      </p:sp>
      <p:sp>
        <p:nvSpPr>
          <p:cNvPr id="1003546" name="Text Box 26"/>
          <p:cNvSpPr txBox="1">
            <a:spLocks noChangeArrowheads="1"/>
          </p:cNvSpPr>
          <p:nvPr/>
        </p:nvSpPr>
        <p:spPr bwMode="auto">
          <a:xfrm>
            <a:off x="6343650" y="714375"/>
            <a:ext cx="2147888" cy="400110"/>
          </a:xfrm>
          <a:prstGeom prst="rect">
            <a:avLst/>
          </a:prstGeom>
          <a:noFill/>
          <a:ln w="9525" algn="ctr">
            <a:noFill/>
            <a:miter lim="800000"/>
            <a:headEnd/>
            <a:tailEnd/>
          </a:ln>
          <a:effectLst/>
        </p:spPr>
        <p:txBody>
          <a:bodyPr>
            <a:spAutoFit/>
          </a:bodyPr>
          <a:lstStyle/>
          <a:p>
            <a:pPr algn="ctr">
              <a:tabLst>
                <a:tab pos="228600" algn="l"/>
                <a:tab pos="1943100" algn="l"/>
              </a:tabLst>
            </a:pPr>
            <a:r>
              <a:rPr lang="en-US" sz="2000" b="1" i="1" dirty="0">
                <a:solidFill>
                  <a:srgbClr val="FF0000"/>
                </a:solidFill>
                <a:latin typeface="Times" charset="0"/>
              </a:rPr>
              <a:t>Infected cells</a:t>
            </a:r>
          </a:p>
        </p:txBody>
      </p:sp>
      <p:sp>
        <p:nvSpPr>
          <p:cNvPr id="1003547" name="Text Box 27"/>
          <p:cNvSpPr txBox="1">
            <a:spLocks noChangeArrowheads="1"/>
          </p:cNvSpPr>
          <p:nvPr/>
        </p:nvSpPr>
        <p:spPr bwMode="auto">
          <a:xfrm>
            <a:off x="2195513" y="3943351"/>
            <a:ext cx="2209800" cy="1015663"/>
          </a:xfrm>
          <a:prstGeom prst="rect">
            <a:avLst/>
          </a:prstGeom>
          <a:noFill/>
          <a:ln w="9525" algn="ctr">
            <a:noFill/>
            <a:miter lim="800000"/>
            <a:headEnd/>
            <a:tailEnd/>
          </a:ln>
          <a:effectLst/>
        </p:spPr>
        <p:txBody>
          <a:bodyPr>
            <a:spAutoFit/>
          </a:bodyPr>
          <a:lstStyle/>
          <a:p>
            <a:pPr>
              <a:tabLst>
                <a:tab pos="228600" algn="l"/>
                <a:tab pos="1943100" algn="l"/>
              </a:tabLst>
            </a:pPr>
            <a:r>
              <a:rPr lang="en-US" sz="2000" b="1" i="1" dirty="0">
                <a:latin typeface="Times" charset="0"/>
              </a:rPr>
              <a:t>Displays antigens</a:t>
            </a:r>
          </a:p>
          <a:p>
            <a:pPr>
              <a:tabLst>
                <a:tab pos="228600" algn="l"/>
                <a:tab pos="1943100" algn="l"/>
              </a:tabLst>
            </a:pPr>
            <a:r>
              <a:rPr lang="en-US" sz="2000" b="1" i="1" dirty="0">
                <a:latin typeface="Times" charset="0"/>
              </a:rPr>
              <a:t>on surface and</a:t>
            </a:r>
          </a:p>
          <a:p>
            <a:pPr>
              <a:tabLst>
                <a:tab pos="228600" algn="l"/>
                <a:tab pos="1943100" algn="l"/>
              </a:tabLst>
            </a:pPr>
            <a:r>
              <a:rPr lang="en-US" sz="2000" b="1" i="1" dirty="0">
                <a:latin typeface="Times" charset="0"/>
              </a:rPr>
              <a:t>stimulates T cell</a:t>
            </a:r>
          </a:p>
        </p:txBody>
      </p:sp>
      <p:sp>
        <p:nvSpPr>
          <p:cNvPr id="1003550" name="Line 30"/>
          <p:cNvSpPr>
            <a:spLocks noChangeShapeType="1"/>
          </p:cNvSpPr>
          <p:nvPr/>
        </p:nvSpPr>
        <p:spPr bwMode="auto">
          <a:xfrm flipH="1">
            <a:off x="4205288" y="4133850"/>
            <a:ext cx="381000" cy="0"/>
          </a:xfrm>
          <a:prstGeom prst="line">
            <a:avLst/>
          </a:prstGeom>
          <a:noFill/>
          <a:ln w="25400">
            <a:solidFill>
              <a:schemeClr val="tx1"/>
            </a:solidFill>
            <a:round/>
            <a:headEnd/>
            <a:tailEnd/>
          </a:ln>
          <a:effectLst/>
        </p:spPr>
        <p:txBody>
          <a:bodyPr anchor="ctr">
            <a:spAutoFit/>
          </a:bodyPr>
          <a:lstStyle/>
          <a:p>
            <a:endParaRPr lang="en-US"/>
          </a:p>
        </p:txBody>
      </p:sp>
      <p:sp>
        <p:nvSpPr>
          <p:cNvPr id="1003551" name="Line 31"/>
          <p:cNvSpPr>
            <a:spLocks noChangeShapeType="1"/>
          </p:cNvSpPr>
          <p:nvPr/>
        </p:nvSpPr>
        <p:spPr bwMode="auto">
          <a:xfrm>
            <a:off x="4191000" y="4133850"/>
            <a:ext cx="457200" cy="838200"/>
          </a:xfrm>
          <a:prstGeom prst="line">
            <a:avLst/>
          </a:prstGeom>
          <a:noFill/>
          <a:ln w="25400">
            <a:solidFill>
              <a:schemeClr val="tx1"/>
            </a:solidFill>
            <a:round/>
            <a:headEnd/>
            <a:tailEnd/>
          </a:ln>
          <a:effectLst/>
        </p:spPr>
        <p:txBody>
          <a:bodyPr anchor="ctr">
            <a:spAutoFit/>
          </a:bodyPr>
          <a:lstStyle/>
          <a:p>
            <a:endParaRPr lang="en-US"/>
          </a:p>
        </p:txBody>
      </p:sp>
      <p:sp>
        <p:nvSpPr>
          <p:cNvPr id="1003553" name="Line 33"/>
          <p:cNvSpPr>
            <a:spLocks noChangeShapeType="1"/>
          </p:cNvSpPr>
          <p:nvPr/>
        </p:nvSpPr>
        <p:spPr bwMode="auto">
          <a:xfrm>
            <a:off x="7286625" y="3109913"/>
            <a:ext cx="0" cy="228600"/>
          </a:xfrm>
          <a:prstGeom prst="line">
            <a:avLst/>
          </a:prstGeom>
          <a:noFill/>
          <a:ln w="25400">
            <a:solidFill>
              <a:schemeClr val="tx1"/>
            </a:solidFill>
            <a:round/>
            <a:headEnd/>
            <a:tailEnd/>
          </a:ln>
          <a:effectLst/>
        </p:spPr>
        <p:txBody>
          <a:bodyPr anchor="ctr">
            <a:spAutoFit/>
          </a:bodyPr>
          <a:lstStyle/>
          <a:p>
            <a:endParaRPr lang="en-US"/>
          </a:p>
        </p:txBody>
      </p:sp>
      <p:sp>
        <p:nvSpPr>
          <p:cNvPr id="1003554" name="Line 34"/>
          <p:cNvSpPr>
            <a:spLocks noChangeShapeType="1"/>
          </p:cNvSpPr>
          <p:nvPr/>
        </p:nvSpPr>
        <p:spPr bwMode="auto">
          <a:xfrm>
            <a:off x="8305800" y="25431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5" name="Line 35"/>
          <p:cNvSpPr>
            <a:spLocks noChangeShapeType="1"/>
          </p:cNvSpPr>
          <p:nvPr/>
        </p:nvSpPr>
        <p:spPr bwMode="auto">
          <a:xfrm>
            <a:off x="9205913" y="25431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6" name="Line 36"/>
          <p:cNvSpPr>
            <a:spLocks noChangeShapeType="1"/>
          </p:cNvSpPr>
          <p:nvPr/>
        </p:nvSpPr>
        <p:spPr bwMode="auto">
          <a:xfrm flipH="1">
            <a:off x="8305800" y="2695575"/>
            <a:ext cx="914400" cy="0"/>
          </a:xfrm>
          <a:prstGeom prst="line">
            <a:avLst/>
          </a:prstGeom>
          <a:noFill/>
          <a:ln w="25400">
            <a:solidFill>
              <a:schemeClr val="tx1"/>
            </a:solidFill>
            <a:round/>
            <a:headEnd/>
            <a:tailEnd/>
          </a:ln>
          <a:effectLst/>
        </p:spPr>
        <p:txBody>
          <a:bodyPr wrap="none" anchor="ctr">
            <a:spAutoFit/>
          </a:bodyPr>
          <a:lstStyle/>
          <a:p>
            <a:endParaRPr lang="en-US"/>
          </a:p>
        </p:txBody>
      </p:sp>
      <p:sp>
        <p:nvSpPr>
          <p:cNvPr id="1003557" name="Line 37"/>
          <p:cNvSpPr>
            <a:spLocks noChangeShapeType="1"/>
          </p:cNvSpPr>
          <p:nvPr/>
        </p:nvSpPr>
        <p:spPr bwMode="auto">
          <a:xfrm>
            <a:off x="8748713" y="2695575"/>
            <a:ext cx="0" cy="152400"/>
          </a:xfrm>
          <a:prstGeom prst="line">
            <a:avLst/>
          </a:prstGeom>
          <a:noFill/>
          <a:ln w="25400">
            <a:solidFill>
              <a:schemeClr val="tx1"/>
            </a:solidFill>
            <a:round/>
            <a:headEnd/>
            <a:tailEnd/>
          </a:ln>
          <a:effectLst/>
        </p:spPr>
        <p:txBody>
          <a:bodyPr anchor="ctr">
            <a:spAutoFit/>
          </a:bodyPr>
          <a:lstStyle/>
          <a:p>
            <a:endParaRPr lang="en-US"/>
          </a:p>
        </p:txBody>
      </p:sp>
      <p:sp>
        <p:nvSpPr>
          <p:cNvPr id="1003558" name="Line 38"/>
          <p:cNvSpPr>
            <a:spLocks noChangeShapeType="1"/>
          </p:cNvSpPr>
          <p:nvPr/>
        </p:nvSpPr>
        <p:spPr bwMode="auto">
          <a:xfrm flipH="1" flipV="1">
            <a:off x="6843713" y="1933575"/>
            <a:ext cx="457200" cy="152400"/>
          </a:xfrm>
          <a:prstGeom prst="line">
            <a:avLst/>
          </a:prstGeom>
          <a:noFill/>
          <a:ln w="25400">
            <a:solidFill>
              <a:schemeClr val="tx1"/>
            </a:solidFill>
            <a:round/>
            <a:headEnd/>
            <a:tailEnd/>
          </a:ln>
          <a:effectLst/>
        </p:spPr>
        <p:txBody>
          <a:bodyPr anchor="ctr">
            <a:spAutoFit/>
          </a:bodyPr>
          <a:lstStyle/>
          <a:p>
            <a:endParaRPr lang="en-US"/>
          </a:p>
        </p:txBody>
      </p:sp>
      <p:sp>
        <p:nvSpPr>
          <p:cNvPr id="1003559" name="Line 39"/>
          <p:cNvSpPr>
            <a:spLocks noChangeShapeType="1"/>
          </p:cNvSpPr>
          <p:nvPr/>
        </p:nvSpPr>
        <p:spPr bwMode="auto">
          <a:xfrm flipV="1">
            <a:off x="7439025" y="1885950"/>
            <a:ext cx="457200" cy="228600"/>
          </a:xfrm>
          <a:prstGeom prst="line">
            <a:avLst/>
          </a:prstGeom>
          <a:noFill/>
          <a:ln w="25400">
            <a:solidFill>
              <a:schemeClr val="tx1"/>
            </a:solidFill>
            <a:round/>
            <a:headEnd/>
            <a:tailEnd/>
          </a:ln>
          <a:effectLst/>
        </p:spPr>
        <p:txBody>
          <a:bodyPr anchor="ctr">
            <a:spAutoFit/>
          </a:bodyPr>
          <a:lstStyle/>
          <a:p>
            <a:endParaRPr lang="en-US"/>
          </a:p>
        </p:txBody>
      </p:sp>
      <p:sp>
        <p:nvSpPr>
          <p:cNvPr id="1003561" name="Line 41"/>
          <p:cNvSpPr>
            <a:spLocks noChangeShapeType="1"/>
          </p:cNvSpPr>
          <p:nvPr/>
        </p:nvSpPr>
        <p:spPr bwMode="auto">
          <a:xfrm flipV="1">
            <a:off x="7467600" y="1905000"/>
            <a:ext cx="457200" cy="304800"/>
          </a:xfrm>
          <a:prstGeom prst="line">
            <a:avLst/>
          </a:prstGeom>
          <a:noFill/>
          <a:ln w="25400">
            <a:solidFill>
              <a:schemeClr val="tx1"/>
            </a:solidFill>
            <a:round/>
            <a:headEnd/>
            <a:tailEnd/>
          </a:ln>
          <a:effectLst/>
        </p:spPr>
        <p:txBody>
          <a:bodyPr anchor="ctr">
            <a:spAutoFit/>
          </a:bodyPr>
          <a:lstStyle/>
          <a:p>
            <a:endParaRPr lang="en-US"/>
          </a:p>
        </p:txBody>
      </p:sp>
      <p:pic>
        <p:nvPicPr>
          <p:cNvPr id="1003564" name="Picture 44" descr="audio image blue">
            <a:hlinkClick r:id="" action="ppaction://noaction">
              <a:snd r:embed="rId8" name="39-13.WAV"/>
            </a:hlinkClick>
          </p:cNvPr>
          <p:cNvPicPr>
            <a:picLocks noChangeAspect="1" noChangeArrowheads="1"/>
          </p:cNvPicPr>
          <p:nvPr/>
        </p:nvPicPr>
        <p:blipFill>
          <a:blip r:embed="rId9" cstate="print"/>
          <a:srcRect/>
          <a:stretch>
            <a:fillRect/>
          </a:stretch>
        </p:blipFill>
        <p:spPr bwMode="auto">
          <a:xfrm>
            <a:off x="3886201" y="609601"/>
            <a:ext cx="354013" cy="354013"/>
          </a:xfrm>
          <a:prstGeom prst="rect">
            <a:avLst/>
          </a:prstGeom>
          <a:noFill/>
        </p:spPr>
      </p:pic>
      <p:pic>
        <p:nvPicPr>
          <p:cNvPr id="1003565" name="Picture 45" descr="Sec"/>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spTree>
    <p:extLst>
      <p:ext uri="{BB962C8B-B14F-4D97-AF65-F5344CB8AC3E}">
        <p14:creationId xmlns:p14="http://schemas.microsoft.com/office/powerpoint/2010/main" val="1849941116"/>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Poster</a:t>
            </a:r>
            <a:endParaRPr lang="en-US" dirty="0"/>
          </a:p>
        </p:txBody>
      </p:sp>
      <p:sp>
        <p:nvSpPr>
          <p:cNvPr id="3" name="Content Placeholder 2"/>
          <p:cNvSpPr>
            <a:spLocks noGrp="1"/>
          </p:cNvSpPr>
          <p:nvPr>
            <p:ph idx="1"/>
          </p:nvPr>
        </p:nvSpPr>
        <p:spPr>
          <a:xfrm>
            <a:off x="863600" y="2285999"/>
            <a:ext cx="10744200" cy="4754563"/>
          </a:xfrm>
        </p:spPr>
        <p:txBody>
          <a:bodyPr>
            <a:normAutofit/>
          </a:bodyPr>
          <a:lstStyle/>
          <a:p>
            <a:r>
              <a:rPr lang="en-US" dirty="0" smtClean="0"/>
              <a:t>Make a cartoon with </a:t>
            </a:r>
            <a:r>
              <a:rPr lang="en-US" b="1" dirty="0" smtClean="0"/>
              <a:t>captions</a:t>
            </a:r>
            <a:r>
              <a:rPr lang="en-US" dirty="0" smtClean="0"/>
              <a:t>, showing the body’s Immune Response to an infection.</a:t>
            </a:r>
          </a:p>
          <a:p>
            <a:r>
              <a:rPr lang="en-US" dirty="0" smtClean="0"/>
              <a:t>Make 4 Stages:</a:t>
            </a:r>
          </a:p>
          <a:p>
            <a:pPr lvl="1"/>
            <a:r>
              <a:rPr lang="en-US" sz="2400" dirty="0" smtClean="0"/>
              <a:t>Stage 1: How the </a:t>
            </a:r>
            <a:r>
              <a:rPr lang="en-US" sz="2400" b="1" dirty="0" smtClean="0"/>
              <a:t>Pathogen</a:t>
            </a:r>
            <a:r>
              <a:rPr lang="en-US" sz="2400" dirty="0" smtClean="0"/>
              <a:t> gets into the body.</a:t>
            </a:r>
          </a:p>
          <a:p>
            <a:pPr lvl="1"/>
            <a:r>
              <a:rPr lang="en-US" sz="2400" dirty="0" smtClean="0"/>
              <a:t>Stage 2: Show the </a:t>
            </a:r>
            <a:r>
              <a:rPr lang="en-US" sz="2400" b="1" dirty="0" smtClean="0"/>
              <a:t>Nonspecific Immune Response</a:t>
            </a:r>
            <a:r>
              <a:rPr lang="en-US" sz="2400" dirty="0" smtClean="0"/>
              <a:t>.</a:t>
            </a:r>
          </a:p>
          <a:p>
            <a:pPr lvl="1"/>
            <a:r>
              <a:rPr lang="en-US" sz="2400" dirty="0" smtClean="0"/>
              <a:t>Stage 3: Show the </a:t>
            </a:r>
            <a:r>
              <a:rPr lang="en-US" sz="2400" b="1" dirty="0" smtClean="0"/>
              <a:t>Specific Immune Response</a:t>
            </a:r>
            <a:r>
              <a:rPr lang="en-US" sz="2400" dirty="0" smtClean="0"/>
              <a:t>.</a:t>
            </a:r>
          </a:p>
          <a:p>
            <a:pPr lvl="1"/>
            <a:r>
              <a:rPr lang="en-US" sz="2400" dirty="0" smtClean="0"/>
              <a:t>Stage 4: Show the </a:t>
            </a:r>
            <a:r>
              <a:rPr lang="en-US" sz="2400" b="1" dirty="0" smtClean="0"/>
              <a:t>Memory Cells </a:t>
            </a:r>
            <a:r>
              <a:rPr lang="en-US" sz="2400" dirty="0" smtClean="0"/>
              <a:t>Warding off a previous infection. </a:t>
            </a:r>
            <a:endParaRPr lang="en-US" sz="2400" dirty="0"/>
          </a:p>
        </p:txBody>
      </p:sp>
    </p:spTree>
    <p:extLst>
      <p:ext uri="{BB962C8B-B14F-4D97-AF65-F5344CB8AC3E}">
        <p14:creationId xmlns:p14="http://schemas.microsoft.com/office/powerpoint/2010/main" val="4206544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Foldable (29 NB) P. 1037BB</a:t>
            </a:r>
            <a:endParaRPr lang="en-US" dirty="0"/>
          </a:p>
        </p:txBody>
      </p:sp>
      <p:sp>
        <p:nvSpPr>
          <p:cNvPr id="3" name="Content Placeholder 2"/>
          <p:cNvSpPr>
            <a:spLocks noGrp="1"/>
          </p:cNvSpPr>
          <p:nvPr>
            <p:ph idx="1"/>
          </p:nvPr>
        </p:nvSpPr>
        <p:spPr>
          <a:xfrm>
            <a:off x="1981200" y="2332037"/>
            <a:ext cx="8229600" cy="4525963"/>
          </a:xfrm>
        </p:spPr>
        <p:txBody>
          <a:bodyPr/>
          <a:lstStyle/>
          <a:p>
            <a:r>
              <a:rPr lang="en-US" b="1" dirty="0" smtClean="0"/>
              <a:t>Macrophage</a:t>
            </a:r>
            <a:r>
              <a:rPr lang="en-US" dirty="0" smtClean="0"/>
              <a:t> – Definition &amp; Picture inside</a:t>
            </a:r>
          </a:p>
          <a:p>
            <a:pPr lvl="1"/>
            <a:r>
              <a:rPr lang="en-US" dirty="0" smtClean="0"/>
              <a:t>A white Blood cell that is nonspecific against pathogens.</a:t>
            </a:r>
          </a:p>
          <a:p>
            <a:r>
              <a:rPr lang="en-US" b="1" dirty="0" smtClean="0"/>
              <a:t>T – Cell</a:t>
            </a:r>
          </a:p>
          <a:p>
            <a:r>
              <a:rPr lang="en-US" b="1" dirty="0" smtClean="0"/>
              <a:t>B – Cell</a:t>
            </a:r>
          </a:p>
          <a:p>
            <a:r>
              <a:rPr lang="en-US" b="1" dirty="0" smtClean="0"/>
              <a:t>Plasma Cell</a:t>
            </a:r>
          </a:p>
          <a:p>
            <a:r>
              <a:rPr lang="en-US" b="1" dirty="0" smtClean="0"/>
              <a:t>Antibodies</a:t>
            </a:r>
          </a:p>
          <a:p>
            <a:r>
              <a:rPr lang="en-US" b="1" dirty="0" smtClean="0"/>
              <a:t>Antigens</a:t>
            </a:r>
            <a:endParaRPr lang="en-US" b="1" dirty="0"/>
          </a:p>
        </p:txBody>
      </p:sp>
    </p:spTree>
    <p:extLst>
      <p:ext uri="{BB962C8B-B14F-4D97-AF65-F5344CB8AC3E}">
        <p14:creationId xmlns:p14="http://schemas.microsoft.com/office/powerpoint/2010/main" val="102070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1515"/>
            <a:ext cx="11353800" cy="1690688"/>
          </a:xfrm>
        </p:spPr>
        <p:txBody>
          <a:bodyPr>
            <a:normAutofit fontScale="90000"/>
          </a:bodyPr>
          <a:lstStyle/>
          <a:p>
            <a:r>
              <a:rPr lang="en-US" sz="3600" dirty="0" smtClean="0"/>
              <a:t>9/6  Specific and Nonspecific Immune Responses CH 39.2</a:t>
            </a:r>
            <a:br>
              <a:rPr lang="en-US" sz="3600" dirty="0" smtClean="0"/>
            </a:br>
            <a:r>
              <a:rPr lang="en-US" sz="3600" dirty="0" smtClean="0"/>
              <a:t>Obj. TSW differentiate between nonspecific &amp; specific immune responses. P. 30 NB</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309" y="2732099"/>
            <a:ext cx="5317151" cy="3396466"/>
          </a:xfrm>
        </p:spPr>
      </p:pic>
      <p:sp>
        <p:nvSpPr>
          <p:cNvPr id="4" name="Content Placeholder 3"/>
          <p:cNvSpPr>
            <a:spLocks noGrp="1"/>
          </p:cNvSpPr>
          <p:nvPr>
            <p:ph sz="half" idx="2"/>
          </p:nvPr>
        </p:nvSpPr>
        <p:spPr>
          <a:xfrm>
            <a:off x="5781460" y="2334038"/>
            <a:ext cx="5902540" cy="3310128"/>
          </a:xfrm>
        </p:spPr>
        <p:txBody>
          <a:bodyPr/>
          <a:lstStyle/>
          <a:p>
            <a:pPr marL="514350" indent="-514350">
              <a:buFont typeface="+mj-lt"/>
              <a:buAutoNum type="arabicPeriod"/>
            </a:pPr>
            <a:r>
              <a:rPr lang="en-US" dirty="0" smtClean="0"/>
              <a:t>What is a vaccine?</a:t>
            </a:r>
          </a:p>
          <a:p>
            <a:pPr marL="514350" indent="-514350">
              <a:buFont typeface="+mj-lt"/>
              <a:buAutoNum type="arabicPeriod"/>
            </a:pPr>
            <a:r>
              <a:rPr lang="en-US" dirty="0" smtClean="0"/>
              <a:t>Why do people who have </a:t>
            </a:r>
            <a:r>
              <a:rPr lang="en-US" dirty="0" smtClean="0">
                <a:hlinkClick r:id="rId3"/>
              </a:rPr>
              <a:t>AIDS</a:t>
            </a:r>
            <a:r>
              <a:rPr lang="en-US" dirty="0" smtClean="0"/>
              <a:t> have complications with normal colds and flu diseases?</a:t>
            </a:r>
          </a:p>
          <a:p>
            <a:pPr marL="514350" indent="-514350">
              <a:buFont typeface="+mj-lt"/>
              <a:buAutoNum type="arabicPeriod"/>
            </a:pPr>
            <a:r>
              <a:rPr lang="en-US" dirty="0" smtClean="0"/>
              <a:t>What pathogen does antibiotics kill?</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00" y="4548560"/>
            <a:ext cx="3073399" cy="2309440"/>
          </a:xfrm>
          <a:prstGeom prst="rect">
            <a:avLst/>
          </a:prstGeom>
        </p:spPr>
      </p:pic>
    </p:spTree>
    <p:extLst>
      <p:ext uri="{BB962C8B-B14F-4D97-AF65-F5344CB8AC3E}">
        <p14:creationId xmlns:p14="http://schemas.microsoft.com/office/powerpoint/2010/main" val="3137853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611" y="700110"/>
            <a:ext cx="11307651" cy="1712890"/>
          </a:xfrm>
        </p:spPr>
        <p:txBody>
          <a:bodyPr>
            <a:normAutofit/>
          </a:bodyPr>
          <a:lstStyle/>
          <a:p>
            <a:r>
              <a:rPr lang="en-US" sz="2800" dirty="0" smtClean="0"/>
              <a:t>9/7  </a:t>
            </a:r>
            <a:r>
              <a:rPr lang="en-US" sz="2800" dirty="0"/>
              <a:t>Homeostasis &amp; </a:t>
            </a:r>
            <a:r>
              <a:rPr lang="en-US" sz="2800" dirty="0">
                <a:hlinkClick r:id="rId2"/>
              </a:rPr>
              <a:t>Endocrine</a:t>
            </a:r>
            <a:r>
              <a:rPr lang="en-US" sz="2800" dirty="0"/>
              <a:t> System CH 35.3</a:t>
            </a:r>
            <a:br>
              <a:rPr lang="en-US" sz="2800" dirty="0"/>
            </a:br>
            <a:r>
              <a:rPr lang="en-US" sz="2800" dirty="0"/>
              <a:t>Obj. TSW draw and describe a Negative Feedback System involving the Endocrine System.  P. </a:t>
            </a:r>
            <a:r>
              <a:rPr lang="en-US" sz="2800" dirty="0" smtClean="0"/>
              <a:t>32 </a:t>
            </a:r>
            <a:r>
              <a:rPr lang="en-US" sz="2800" dirty="0"/>
              <a:t>NB</a:t>
            </a:r>
          </a:p>
        </p:txBody>
      </p:sp>
      <p:sp>
        <p:nvSpPr>
          <p:cNvPr id="3" name="Content Placeholder 2"/>
          <p:cNvSpPr>
            <a:spLocks noGrp="1"/>
          </p:cNvSpPr>
          <p:nvPr>
            <p:ph idx="1"/>
          </p:nvPr>
        </p:nvSpPr>
        <p:spPr>
          <a:xfrm>
            <a:off x="5334000" y="2413000"/>
            <a:ext cx="6375400" cy="3713164"/>
          </a:xfrm>
        </p:spPr>
        <p:txBody>
          <a:bodyPr/>
          <a:lstStyle/>
          <a:p>
            <a:pPr marL="514350" indent="-514350">
              <a:buFont typeface="+mj-lt"/>
              <a:buAutoNum type="arabicPeriod"/>
            </a:pPr>
            <a:r>
              <a:rPr lang="en-US" dirty="0" smtClean="0"/>
              <a:t>What are the functions of the Endocrine system?</a:t>
            </a:r>
          </a:p>
          <a:p>
            <a:pPr marL="514350" indent="-514350">
              <a:buFont typeface="+mj-lt"/>
              <a:buAutoNum type="arabicPeriod"/>
            </a:pPr>
            <a:r>
              <a:rPr lang="en-US" dirty="0" smtClean="0"/>
              <a:t>Draw the graph, explain how the body maintains homeostasis.</a:t>
            </a:r>
          </a:p>
          <a:p>
            <a:pPr marL="514350" indent="-514350">
              <a:buFont typeface="+mj-lt"/>
              <a:buAutoNum type="arabicPeriod"/>
            </a:pPr>
            <a:r>
              <a:rPr lang="en-US" dirty="0" smtClean="0"/>
              <a:t>Why does the hormone production increase?</a:t>
            </a:r>
            <a:endParaRPr lang="en-US" dirty="0"/>
          </a:p>
        </p:txBody>
      </p:sp>
      <p:pic>
        <p:nvPicPr>
          <p:cNvPr id="4" name="Picture 3"/>
          <p:cNvPicPr/>
          <p:nvPr/>
        </p:nvPicPr>
        <p:blipFill>
          <a:blip r:embed="rId3" cstate="print"/>
          <a:srcRect/>
          <a:stretch>
            <a:fillRect/>
          </a:stretch>
        </p:blipFill>
        <p:spPr bwMode="auto">
          <a:xfrm>
            <a:off x="785611" y="3459164"/>
            <a:ext cx="3886200" cy="2667000"/>
          </a:xfrm>
          <a:prstGeom prst="rect">
            <a:avLst/>
          </a:prstGeom>
          <a:noFill/>
          <a:ln w="9525">
            <a:noFill/>
            <a:miter lim="800000"/>
            <a:headEnd/>
            <a:tailEnd/>
          </a:ln>
        </p:spPr>
      </p:pic>
    </p:spTree>
    <p:extLst>
      <p:ext uri="{BB962C8B-B14F-4D97-AF65-F5344CB8AC3E}">
        <p14:creationId xmlns:p14="http://schemas.microsoft.com/office/powerpoint/2010/main" val="3374910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2438400" y="6888163"/>
            <a:ext cx="8229600" cy="274637"/>
          </a:xfrm>
        </p:spPr>
        <p:txBody>
          <a:bodyPr>
            <a:normAutofit fontScale="90000"/>
          </a:bodyPr>
          <a:lstStyle/>
          <a:p>
            <a:pPr algn="r"/>
            <a:r>
              <a:rPr lang="en-US" sz="1600" b="1" dirty="0"/>
              <a:t>Section 35.3 Summary – pages 929-935</a:t>
            </a:r>
          </a:p>
        </p:txBody>
      </p:sp>
      <p:sp>
        <p:nvSpPr>
          <p:cNvPr id="860163" name="Rectangle 3"/>
          <p:cNvSpPr>
            <a:spLocks noChangeArrowheads="1"/>
          </p:cNvSpPr>
          <p:nvPr/>
        </p:nvSpPr>
        <p:spPr bwMode="auto">
          <a:xfrm>
            <a:off x="1981200" y="16002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a:t>Internal control of the body is directed by two systems:  the nervous system and the endocrine system.</a:t>
            </a:r>
          </a:p>
        </p:txBody>
      </p:sp>
      <p:sp>
        <p:nvSpPr>
          <p:cNvPr id="860164" name="Rectangle 4"/>
          <p:cNvSpPr>
            <a:spLocks noChangeArrowheads="1"/>
          </p:cNvSpPr>
          <p:nvPr/>
        </p:nvSpPr>
        <p:spPr bwMode="auto">
          <a:xfrm>
            <a:off x="2209800" y="838200"/>
            <a:ext cx="4648200" cy="768350"/>
          </a:xfrm>
          <a:prstGeom prst="rect">
            <a:avLst/>
          </a:prstGeom>
          <a:noFill/>
          <a:ln w="9525">
            <a:noFill/>
            <a:miter lim="800000"/>
            <a:headEnd/>
            <a:tailEnd/>
          </a:ln>
          <a:effectLst/>
        </p:spPr>
        <p:txBody>
          <a:bodyPr anchor="ctr"/>
          <a:lstStyle/>
          <a:p>
            <a:r>
              <a:rPr lang="en-US" sz="3600" b="1">
                <a:solidFill>
                  <a:schemeClr val="tx2"/>
                </a:solidFill>
              </a:rPr>
              <a:t>Control of the Body</a:t>
            </a:r>
            <a:endParaRPr lang="en-US" sz="4000" b="1">
              <a:solidFill>
                <a:srgbClr val="FFFF00"/>
              </a:solidFill>
            </a:endParaRPr>
          </a:p>
        </p:txBody>
      </p:sp>
      <p:pic>
        <p:nvPicPr>
          <p:cNvPr id="86016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016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0167"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60168"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60169"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60180" name="Picture 20" descr="Sec"/>
          <p:cNvPicPr>
            <a:picLocks noChangeAspect="1" noChangeArrowheads="1"/>
          </p:cNvPicPr>
          <p:nvPr/>
        </p:nvPicPr>
        <p:blipFill>
          <a:blip r:embed="rId8" cstate="print"/>
          <a:srcRect/>
          <a:stretch>
            <a:fillRect/>
          </a:stretch>
        </p:blipFill>
        <p:spPr bwMode="auto">
          <a:xfrm>
            <a:off x="1524000" y="0"/>
            <a:ext cx="1828800" cy="685800"/>
          </a:xfrm>
          <a:prstGeom prst="rect">
            <a:avLst/>
          </a:prstGeom>
          <a:noFill/>
        </p:spPr>
      </p:pic>
      <p:pic>
        <p:nvPicPr>
          <p:cNvPr id="860181" name="Picture 21" descr="Sec"/>
          <p:cNvPicPr>
            <a:picLocks noChangeAspect="1" noChangeArrowheads="1"/>
          </p:cNvPicPr>
          <p:nvPr/>
        </p:nvPicPr>
        <p:blipFill>
          <a:blip r:embed="rId9" cstate="print"/>
          <a:srcRect/>
          <a:stretch>
            <a:fillRect/>
          </a:stretch>
        </p:blipFill>
        <p:spPr bwMode="auto">
          <a:xfrm>
            <a:off x="4064000" y="0"/>
            <a:ext cx="4064000" cy="482600"/>
          </a:xfrm>
          <a:prstGeom prst="rect">
            <a:avLst/>
          </a:prstGeom>
          <a:noFill/>
        </p:spPr>
      </p:pic>
      <p:sp>
        <p:nvSpPr>
          <p:cNvPr id="860182" name="Rectangle 22"/>
          <p:cNvSpPr>
            <a:spLocks noChangeArrowheads="1"/>
          </p:cNvSpPr>
          <p:nvPr/>
        </p:nvSpPr>
        <p:spPr bwMode="auto">
          <a:xfrm>
            <a:off x="1981200" y="3317876"/>
            <a:ext cx="8153400" cy="2554545"/>
          </a:xfrm>
          <a:prstGeom prst="rect">
            <a:avLst/>
          </a:prstGeom>
          <a:noFill/>
          <a:ln w="9525">
            <a:noFill/>
            <a:miter lim="800000"/>
            <a:headEnd/>
            <a:tailEnd/>
          </a:ln>
          <a:effectLst/>
        </p:spPr>
        <p:txBody>
          <a:bodyPr>
            <a:spAutoFit/>
          </a:bodyPr>
          <a:lstStyle/>
          <a:p>
            <a:pPr marL="342900" indent="-342900">
              <a:buFontTx/>
              <a:buChar char="•"/>
            </a:pPr>
            <a:r>
              <a:rPr lang="en-US" sz="3200" dirty="0"/>
              <a:t>#1. The endocrine system is made up of a series of glands, called </a:t>
            </a:r>
            <a:r>
              <a:rPr lang="en-US" sz="3200" dirty="0">
                <a:solidFill>
                  <a:srgbClr val="FF0066"/>
                </a:solidFill>
              </a:rPr>
              <a:t>endocrine glands</a:t>
            </a:r>
            <a:r>
              <a:rPr lang="en-US" sz="3200" dirty="0"/>
              <a:t>, that release chemicals directly into the bloodstream and stimulates other glands to release theirs.</a:t>
            </a:r>
          </a:p>
        </p:txBody>
      </p:sp>
      <p:pic>
        <p:nvPicPr>
          <p:cNvPr id="860184" name="Picture 24" descr="audio image blue">
            <a:hlinkClick r:id="" action="ppaction://noaction">
              <a:snd r:embed="rId10" name="35-endocrine glands.WAV"/>
            </a:hlinkClick>
          </p:cNvPr>
          <p:cNvPicPr>
            <a:picLocks noChangeAspect="1" noChangeArrowheads="1"/>
          </p:cNvPicPr>
          <p:nvPr/>
        </p:nvPicPr>
        <p:blipFill>
          <a:blip r:embed="rId11" cstate="print"/>
          <a:srcRect/>
          <a:stretch>
            <a:fillRect/>
          </a:stretch>
        </p:blipFill>
        <p:spPr bwMode="auto">
          <a:xfrm>
            <a:off x="8915401" y="4267201"/>
            <a:ext cx="354013" cy="354013"/>
          </a:xfrm>
          <a:prstGeom prst="rect">
            <a:avLst/>
          </a:prstGeom>
          <a:noFill/>
        </p:spPr>
      </p:pic>
      <p:pic>
        <p:nvPicPr>
          <p:cNvPr id="860185" name="Picture 25" descr="resources">
            <a:hlinkClick r:id="rId12"/>
          </p:cNvPr>
          <p:cNvPicPr>
            <a:picLocks noChangeAspect="1" noChangeArrowheads="1"/>
          </p:cNvPicPr>
          <p:nvPr/>
        </p:nvPicPr>
        <p:blipFill>
          <a:blip r:embed="rId13"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26351294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182"/>
                                        </p:tgtEl>
                                        <p:attrNameLst>
                                          <p:attrName>style.visibility</p:attrName>
                                        </p:attrNameLst>
                                      </p:cBhvr>
                                      <p:to>
                                        <p:strVal val="visible"/>
                                      </p:to>
                                    </p:set>
                                    <p:animEffect transition="in" filter="box(out)">
                                      <p:cBhvr>
                                        <p:cTn id="7" dur="500"/>
                                        <p:tgtEl>
                                          <p:spTgt spid="8601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60184"/>
                                        </p:tgtEl>
                                        <p:attrNameLst>
                                          <p:attrName>style.visibility</p:attrName>
                                        </p:attrNameLst>
                                      </p:cBhvr>
                                      <p:to>
                                        <p:strVal val="visible"/>
                                      </p:to>
                                    </p:set>
                                    <p:animEffect transition="in" filter="box(out)">
                                      <p:cBhvr>
                                        <p:cTn id="12" dur="500"/>
                                        <p:tgtEl>
                                          <p:spTgt spid="86018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60165"/>
                                        </p:tgtEl>
                                        <p:attrNameLst>
                                          <p:attrName>style.visibility</p:attrName>
                                        </p:attrNameLst>
                                      </p:cBhvr>
                                      <p:to>
                                        <p:strVal val="visible"/>
                                      </p:to>
                                    </p:set>
                                    <p:animEffect transition="in" filter="box(out)">
                                      <p:cBhvr>
                                        <p:cTn id="16" dur="500"/>
                                        <p:tgtEl>
                                          <p:spTgt spid="86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a:xfrm>
            <a:off x="2438400" y="6888163"/>
            <a:ext cx="8229600" cy="274637"/>
          </a:xfrm>
        </p:spPr>
        <p:txBody>
          <a:bodyPr>
            <a:normAutofit fontScale="90000"/>
          </a:bodyPr>
          <a:lstStyle/>
          <a:p>
            <a:pPr algn="r"/>
            <a:r>
              <a:rPr lang="en-US" sz="1600" b="1"/>
              <a:t>Section 35.3 Summary – pages 929-935</a:t>
            </a:r>
          </a:p>
        </p:txBody>
      </p:sp>
      <p:sp>
        <p:nvSpPr>
          <p:cNvPr id="1118211" name="Rectangle 3"/>
          <p:cNvSpPr>
            <a:spLocks noChangeArrowheads="1"/>
          </p:cNvSpPr>
          <p:nvPr/>
        </p:nvSpPr>
        <p:spPr bwMode="auto">
          <a:xfrm>
            <a:off x="1828800" y="12954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dirty="0"/>
              <a:t>Another example of a negative feedback system involves the regulation of blood glucose levels.</a:t>
            </a:r>
            <a:endParaRPr lang="en-US" sz="3200" dirty="0">
              <a:solidFill>
                <a:srgbClr val="FF0066"/>
              </a:solidFill>
            </a:endParaRPr>
          </a:p>
        </p:txBody>
      </p:sp>
      <p:sp>
        <p:nvSpPr>
          <p:cNvPr id="1118212" name="Rectangle 4"/>
          <p:cNvSpPr>
            <a:spLocks noChangeArrowheads="1"/>
          </p:cNvSpPr>
          <p:nvPr/>
        </p:nvSpPr>
        <p:spPr bwMode="auto">
          <a:xfrm>
            <a:off x="2209800" y="685800"/>
            <a:ext cx="7924800" cy="768350"/>
          </a:xfrm>
          <a:prstGeom prst="rect">
            <a:avLst/>
          </a:prstGeom>
          <a:noFill/>
          <a:ln w="9525">
            <a:noFill/>
            <a:miter lim="800000"/>
            <a:headEnd/>
            <a:tailEnd/>
          </a:ln>
          <a:effectLst/>
        </p:spPr>
        <p:txBody>
          <a:bodyPr anchor="ctr"/>
          <a:lstStyle/>
          <a:p>
            <a:r>
              <a:rPr lang="en-US" sz="3600" b="1" dirty="0">
                <a:solidFill>
                  <a:schemeClr val="tx2"/>
                </a:solidFill>
              </a:rPr>
              <a:t>#2. Control of blood glucose levels</a:t>
            </a:r>
            <a:endParaRPr lang="en-US" sz="4000" b="1" dirty="0">
              <a:solidFill>
                <a:srgbClr val="FFFF00"/>
              </a:solidFill>
            </a:endParaRPr>
          </a:p>
        </p:txBody>
      </p:sp>
      <p:pic>
        <p:nvPicPr>
          <p:cNvPr id="1118217" name="Picture 9" descr="help">
            <a:hlinkClick r:id="" action="ppaction://noaction"/>
          </p:cNvPr>
          <p:cNvPicPr>
            <a:picLocks noChangeAspect="1" noChangeArrowheads="1"/>
          </p:cNvPicPr>
          <p:nvPr/>
        </p:nvPicPr>
        <p:blipFill>
          <a:blip r:embed="rId2" cstate="print"/>
          <a:srcRect/>
          <a:stretch>
            <a:fillRect/>
          </a:stretch>
        </p:blipFill>
        <p:spPr bwMode="auto">
          <a:xfrm>
            <a:off x="1752600" y="6202364"/>
            <a:ext cx="560388" cy="560387"/>
          </a:xfrm>
          <a:prstGeom prst="rect">
            <a:avLst/>
          </a:prstGeom>
          <a:noFill/>
        </p:spPr>
      </p:pic>
      <p:pic>
        <p:nvPicPr>
          <p:cNvPr id="1118219" name="Picture 11" descr="Sec"/>
          <p:cNvPicPr>
            <a:picLocks noChangeAspect="1" noChangeArrowheads="1"/>
          </p:cNvPicPr>
          <p:nvPr/>
        </p:nvPicPr>
        <p:blipFill>
          <a:blip r:embed="rId3" cstate="print"/>
          <a:srcRect/>
          <a:stretch>
            <a:fillRect/>
          </a:stretch>
        </p:blipFill>
        <p:spPr bwMode="auto">
          <a:xfrm>
            <a:off x="1524000" y="0"/>
            <a:ext cx="1828800" cy="685800"/>
          </a:xfrm>
          <a:prstGeom prst="rect">
            <a:avLst/>
          </a:prstGeom>
          <a:noFill/>
        </p:spPr>
      </p:pic>
      <p:pic>
        <p:nvPicPr>
          <p:cNvPr id="1118220" name="Picture 12" descr="Sec"/>
          <p:cNvPicPr>
            <a:picLocks noChangeAspect="1" noChangeArrowheads="1"/>
          </p:cNvPicPr>
          <p:nvPr/>
        </p:nvPicPr>
        <p:blipFill>
          <a:blip r:embed="rId4" cstate="print"/>
          <a:srcRect/>
          <a:stretch>
            <a:fillRect/>
          </a:stretch>
        </p:blipFill>
        <p:spPr bwMode="auto">
          <a:xfrm>
            <a:off x="4064000" y="0"/>
            <a:ext cx="4064000" cy="482600"/>
          </a:xfrm>
          <a:prstGeom prst="rect">
            <a:avLst/>
          </a:prstGeom>
          <a:noFill/>
        </p:spPr>
      </p:pic>
      <p:sp>
        <p:nvSpPr>
          <p:cNvPr id="1118221" name="Rectangle 13"/>
          <p:cNvSpPr>
            <a:spLocks noChangeArrowheads="1"/>
          </p:cNvSpPr>
          <p:nvPr/>
        </p:nvSpPr>
        <p:spPr bwMode="auto">
          <a:xfrm>
            <a:off x="1905000" y="4419600"/>
            <a:ext cx="8153400" cy="1569660"/>
          </a:xfrm>
          <a:prstGeom prst="rect">
            <a:avLst/>
          </a:prstGeom>
          <a:noFill/>
          <a:ln w="9525">
            <a:noFill/>
            <a:miter lim="800000"/>
            <a:headEnd/>
            <a:tailEnd/>
          </a:ln>
          <a:effectLst/>
        </p:spPr>
        <p:txBody>
          <a:bodyPr>
            <a:spAutoFit/>
          </a:bodyPr>
          <a:lstStyle/>
          <a:p>
            <a:pPr marL="342900" indent="-342900">
              <a:buFontTx/>
              <a:buChar char="•"/>
            </a:pPr>
            <a:r>
              <a:rPr lang="en-US" sz="3200" dirty="0"/>
              <a:t>When you have just eaten and your blood glucose levels are high, your pancreas releases the hormone insulin.</a:t>
            </a:r>
          </a:p>
        </p:txBody>
      </p:sp>
      <p:pic>
        <p:nvPicPr>
          <p:cNvPr id="15" name="Picture 14"/>
          <p:cNvPicPr/>
          <p:nvPr/>
        </p:nvPicPr>
        <p:blipFill>
          <a:blip r:embed="rId5" cstate="print"/>
          <a:srcRect/>
          <a:stretch>
            <a:fillRect/>
          </a:stretch>
        </p:blipFill>
        <p:spPr bwMode="auto">
          <a:xfrm>
            <a:off x="6400800" y="2286000"/>
            <a:ext cx="3333750" cy="2286000"/>
          </a:xfrm>
          <a:prstGeom prst="rect">
            <a:avLst/>
          </a:prstGeom>
          <a:noFill/>
          <a:ln w="9525">
            <a:noFill/>
            <a:miter lim="800000"/>
            <a:headEnd/>
            <a:tailEnd/>
          </a:ln>
        </p:spPr>
      </p:pic>
    </p:spTree>
    <p:extLst>
      <p:ext uri="{BB962C8B-B14F-4D97-AF65-F5344CB8AC3E}">
        <p14:creationId xmlns:p14="http://schemas.microsoft.com/office/powerpoint/2010/main" val="16564571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18221"/>
                                        </p:tgtEl>
                                        <p:attrNameLst>
                                          <p:attrName>style.visibility</p:attrName>
                                        </p:attrNameLst>
                                      </p:cBhvr>
                                      <p:to>
                                        <p:strVal val="visible"/>
                                      </p:to>
                                    </p:set>
                                    <p:animEffect transition="in" filter="box(out)">
                                      <p:cBhvr>
                                        <p:cTn id="7" dur="500"/>
                                        <p:tgtEl>
                                          <p:spTgt spid="111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2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514600"/>
          </a:xfrm>
        </p:spPr>
        <p:txBody>
          <a:bodyPr>
            <a:noAutofit/>
          </a:bodyPr>
          <a:lstStyle/>
          <a:p>
            <a:r>
              <a:rPr lang="en-US" sz="3200" dirty="0"/>
              <a:t>#3.  The production of the hormone increases due to the level of the body chemical.  When the body chemical is back to normal the Hormone is not released any more – Negative Feedback system.</a:t>
            </a:r>
          </a:p>
        </p:txBody>
      </p:sp>
      <p:pic>
        <p:nvPicPr>
          <p:cNvPr id="5" name="Content Placeholder 4"/>
          <p:cNvPicPr>
            <a:picLocks noGrp="1"/>
          </p:cNvPicPr>
          <p:nvPr>
            <p:ph idx="1"/>
          </p:nvPr>
        </p:nvPicPr>
        <p:blipFill>
          <a:blip r:embed="rId2" cstate="print"/>
          <a:srcRect/>
          <a:stretch>
            <a:fillRect/>
          </a:stretch>
        </p:blipFill>
        <p:spPr bwMode="auto">
          <a:xfrm>
            <a:off x="3886201" y="2667001"/>
            <a:ext cx="4391025" cy="3762375"/>
          </a:xfrm>
          <a:prstGeom prst="rect">
            <a:avLst/>
          </a:prstGeom>
          <a:noFill/>
          <a:ln w="9525">
            <a:noFill/>
            <a:miter lim="800000"/>
            <a:headEnd/>
            <a:tailEnd/>
          </a:ln>
        </p:spPr>
      </p:pic>
    </p:spTree>
    <p:extLst>
      <p:ext uri="{BB962C8B-B14F-4D97-AF65-F5344CB8AC3E}">
        <p14:creationId xmlns:p14="http://schemas.microsoft.com/office/powerpoint/2010/main" val="518387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68" y="554193"/>
            <a:ext cx="12149632" cy="1717927"/>
          </a:xfrm>
        </p:spPr>
        <p:txBody>
          <a:bodyPr>
            <a:normAutofit/>
          </a:bodyPr>
          <a:lstStyle/>
          <a:p>
            <a:r>
              <a:rPr lang="en-US" sz="2400" dirty="0" smtClean="0"/>
              <a:t>9/8 </a:t>
            </a:r>
            <a:r>
              <a:rPr lang="en-US" sz="2400" dirty="0"/>
              <a:t>Respiratory</a:t>
            </a:r>
            <a:r>
              <a:rPr lang="en-US" sz="2400" dirty="0">
                <a:hlinkClick r:id="rId2"/>
              </a:rPr>
              <a:t>, Circulatory </a:t>
            </a:r>
            <a:r>
              <a:rPr lang="en-US" sz="2400" dirty="0"/>
              <a:t>&amp; Excretory Systems  CH 37.1 – 37.3</a:t>
            </a:r>
            <a:br>
              <a:rPr lang="en-US" sz="2400" dirty="0"/>
            </a:br>
            <a:r>
              <a:rPr lang="en-US" sz="2400" dirty="0"/>
              <a:t>Obj. TSW explain in your warm up how the respiratory, circulatory and excretory systems complement each other to maintain Homeostasis. </a:t>
            </a:r>
            <a:r>
              <a:rPr lang="en-US" sz="2400" dirty="0" smtClean="0"/>
              <a:t>P. 34 NB</a:t>
            </a:r>
            <a:r>
              <a:rPr lang="en-US" sz="2400" dirty="0"/>
              <a:t/>
            </a:r>
            <a:br>
              <a:rPr lang="en-US" sz="2400" dirty="0"/>
            </a:br>
            <a:endParaRPr lang="en-US" sz="2400" dirty="0"/>
          </a:p>
        </p:txBody>
      </p:sp>
      <p:sp>
        <p:nvSpPr>
          <p:cNvPr id="7" name="Content Placeholder 6"/>
          <p:cNvSpPr>
            <a:spLocks noGrp="1"/>
          </p:cNvSpPr>
          <p:nvPr>
            <p:ph sz="quarter" idx="4"/>
          </p:nvPr>
        </p:nvSpPr>
        <p:spPr>
          <a:xfrm>
            <a:off x="4399680" y="2438400"/>
            <a:ext cx="7792320" cy="2960688"/>
          </a:xfrm>
        </p:spPr>
        <p:txBody>
          <a:bodyPr>
            <a:normAutofit/>
          </a:bodyPr>
          <a:lstStyle/>
          <a:p>
            <a:pPr marL="457200" indent="-457200">
              <a:buFont typeface="+mj-lt"/>
              <a:buAutoNum type="arabicPeriod"/>
            </a:pPr>
            <a:r>
              <a:rPr lang="en-US" dirty="0" smtClean="0"/>
              <a:t>Explain the process of how gas is exchanged (Alveoli) in the lungs.</a:t>
            </a:r>
          </a:p>
          <a:p>
            <a:pPr marL="457200" indent="-457200">
              <a:buFont typeface="+mj-lt"/>
              <a:buAutoNum type="arabicPeriod"/>
            </a:pPr>
            <a:r>
              <a:rPr lang="en-US" dirty="0" smtClean="0"/>
              <a:t>The level of CO</a:t>
            </a:r>
            <a:r>
              <a:rPr lang="en-US" baseline="-25000" dirty="0" smtClean="0"/>
              <a:t>2</a:t>
            </a:r>
            <a:r>
              <a:rPr lang="en-US" dirty="0" smtClean="0"/>
              <a:t> in the blood affects breathing rate.  How would you expect high levels of CO</a:t>
            </a:r>
            <a:r>
              <a:rPr lang="en-US" baseline="-25000" dirty="0" smtClean="0"/>
              <a:t>2</a:t>
            </a:r>
            <a:r>
              <a:rPr lang="en-US" dirty="0" smtClean="0"/>
              <a:t> to affect heart rate?</a:t>
            </a:r>
          </a:p>
          <a:p>
            <a:pPr marL="457200" indent="-457200">
              <a:buFont typeface="+mj-lt"/>
              <a:buAutoNum type="arabicPeriod"/>
            </a:pPr>
            <a:r>
              <a:rPr lang="en-US" dirty="0" smtClean="0"/>
              <a:t>How does the kidney maintain homeostasis in the body?</a:t>
            </a:r>
          </a:p>
        </p:txBody>
      </p:sp>
      <p:pic>
        <p:nvPicPr>
          <p:cNvPr id="8" name="Picture 40" descr="fig"/>
          <p:cNvPicPr>
            <a:picLocks noGrp="1" noChangeAspect="1" noChangeArrowheads="1"/>
          </p:cNvPicPr>
          <p:nvPr>
            <p:ph sz="half" idx="2"/>
          </p:nvPr>
        </p:nvPicPr>
        <p:blipFill>
          <a:blip r:embed="rId3" cstate="print"/>
          <a:srcRect/>
          <a:stretch>
            <a:fillRect/>
          </a:stretch>
        </p:blipFill>
        <p:spPr bwMode="auto">
          <a:xfrm>
            <a:off x="450437" y="1495070"/>
            <a:ext cx="2147126" cy="2610487"/>
          </a:xfrm>
          <a:prstGeom prst="rect">
            <a:avLst/>
          </a:prstGeom>
          <a:noFill/>
        </p:spPr>
      </p:pic>
      <p:pic>
        <p:nvPicPr>
          <p:cNvPr id="9" name="Picture 26" descr="fig"/>
          <p:cNvPicPr>
            <a:picLocks noChangeAspect="1" noChangeArrowheads="1"/>
          </p:cNvPicPr>
          <p:nvPr/>
        </p:nvPicPr>
        <p:blipFill>
          <a:blip r:embed="rId4" cstate="print"/>
          <a:srcRect/>
          <a:stretch>
            <a:fillRect/>
          </a:stretch>
        </p:blipFill>
        <p:spPr bwMode="auto">
          <a:xfrm>
            <a:off x="2663519" y="1990383"/>
            <a:ext cx="1349682" cy="2347549"/>
          </a:xfrm>
          <a:prstGeom prst="rect">
            <a:avLst/>
          </a:prstGeom>
          <a:noFill/>
        </p:spPr>
      </p:pic>
      <p:pic>
        <p:nvPicPr>
          <p:cNvPr id="10" name="Picture 17" descr="fig 25"/>
          <p:cNvPicPr>
            <a:picLocks noChangeAspect="1" noChangeArrowheads="1"/>
          </p:cNvPicPr>
          <p:nvPr/>
        </p:nvPicPr>
        <p:blipFill>
          <a:blip r:embed="rId5" cstate="print"/>
          <a:srcRect/>
          <a:stretch>
            <a:fillRect/>
          </a:stretch>
        </p:blipFill>
        <p:spPr bwMode="auto">
          <a:xfrm>
            <a:off x="2425059" y="4434823"/>
            <a:ext cx="2057400" cy="2101523"/>
          </a:xfrm>
          <a:prstGeom prst="rect">
            <a:avLst/>
          </a:prstGeom>
          <a:noFill/>
        </p:spPr>
      </p:pic>
      <p:pic>
        <p:nvPicPr>
          <p:cNvPr id="11" name="Picture 21" descr="fig"/>
          <p:cNvPicPr>
            <a:picLocks noChangeAspect="1" noChangeArrowheads="1"/>
          </p:cNvPicPr>
          <p:nvPr/>
        </p:nvPicPr>
        <p:blipFill>
          <a:blip r:embed="rId6" cstate="print"/>
          <a:srcRect/>
          <a:stretch>
            <a:fillRect/>
          </a:stretch>
        </p:blipFill>
        <p:spPr bwMode="auto">
          <a:xfrm>
            <a:off x="42368" y="4052888"/>
            <a:ext cx="2382691" cy="2692400"/>
          </a:xfrm>
          <a:prstGeom prst="rect">
            <a:avLst/>
          </a:prstGeom>
          <a:noFill/>
        </p:spPr>
      </p:pic>
      <p:pic>
        <p:nvPicPr>
          <p:cNvPr id="53250" name="Picture 2" descr="http://kvhs.nbed.nb.ca/gallant/biology/excretory_anatomy.jpg"/>
          <p:cNvPicPr>
            <a:picLocks noChangeAspect="1" noChangeArrowheads="1"/>
          </p:cNvPicPr>
          <p:nvPr/>
        </p:nvPicPr>
        <p:blipFill>
          <a:blip r:embed="rId7" cstate="print"/>
          <a:srcRect/>
          <a:stretch>
            <a:fillRect/>
          </a:stretch>
        </p:blipFill>
        <p:spPr bwMode="auto">
          <a:xfrm>
            <a:off x="4482459" y="4721834"/>
            <a:ext cx="2145220" cy="1828800"/>
          </a:xfrm>
          <a:prstGeom prst="rect">
            <a:avLst/>
          </a:prstGeom>
          <a:noFill/>
        </p:spPr>
      </p:pic>
    </p:spTree>
    <p:extLst>
      <p:ext uri="{BB962C8B-B14F-4D97-AF65-F5344CB8AC3E}">
        <p14:creationId xmlns:p14="http://schemas.microsoft.com/office/powerpoint/2010/main" val="42789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Measuring your Pulse &amp; Respiration </a:t>
            </a:r>
            <a:r>
              <a:rPr lang="en-US" sz="3200" dirty="0" smtClean="0"/>
              <a:t>P.31 NB </a:t>
            </a:r>
            <a:endParaRPr lang="en-US" sz="3200" dirty="0"/>
          </a:p>
        </p:txBody>
      </p:sp>
      <p:sp>
        <p:nvSpPr>
          <p:cNvPr id="3" name="Content Placeholder 2"/>
          <p:cNvSpPr>
            <a:spLocks noGrp="1"/>
          </p:cNvSpPr>
          <p:nvPr>
            <p:ph idx="1"/>
          </p:nvPr>
        </p:nvSpPr>
        <p:spPr>
          <a:xfrm>
            <a:off x="838200" y="1825625"/>
            <a:ext cx="10984606" cy="4351338"/>
          </a:xfrm>
        </p:spPr>
        <p:txBody>
          <a:bodyPr/>
          <a:lstStyle/>
          <a:p>
            <a:r>
              <a:rPr lang="en-US" dirty="0" smtClean="0"/>
              <a:t>Respiration – Breaths / minute</a:t>
            </a:r>
          </a:p>
          <a:p>
            <a:r>
              <a:rPr lang="en-US" dirty="0" smtClean="0"/>
              <a:t>Pulse – Heart Beats/ minute</a:t>
            </a:r>
          </a:p>
          <a:p>
            <a:r>
              <a:rPr lang="en-US" dirty="0" smtClean="0"/>
              <a:t>Measure your pulse &amp; respiration and write them down on page 29 NB.</a:t>
            </a:r>
            <a:endParaRPr lang="en-US" dirty="0"/>
          </a:p>
        </p:txBody>
      </p:sp>
    </p:spTree>
    <p:extLst>
      <p:ext uri="{BB962C8B-B14F-4D97-AF65-F5344CB8AC3E}">
        <p14:creationId xmlns:p14="http://schemas.microsoft.com/office/powerpoint/2010/main" val="33337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Types of SAE’s</a:t>
            </a:r>
            <a:endParaRPr lang="en-US" dirty="0"/>
          </a:p>
        </p:txBody>
      </p:sp>
      <p:sp>
        <p:nvSpPr>
          <p:cNvPr id="3" name="Content Placeholder 2"/>
          <p:cNvSpPr>
            <a:spLocks noGrp="1"/>
          </p:cNvSpPr>
          <p:nvPr>
            <p:ph idx="1"/>
          </p:nvPr>
        </p:nvSpPr>
        <p:spPr>
          <a:xfrm>
            <a:off x="619432" y="2433484"/>
            <a:ext cx="10958051" cy="3442384"/>
          </a:xfrm>
        </p:spPr>
        <p:txBody>
          <a:bodyPr>
            <a:normAutofit fontScale="92500" lnSpcReduction="10000"/>
          </a:bodyPr>
          <a:lstStyle/>
          <a:p>
            <a:r>
              <a:rPr lang="en-US" b="1" dirty="0" smtClean="0">
                <a:hlinkClick r:id="rId2"/>
              </a:rPr>
              <a:t>Ownership/ Entrepreneurship </a:t>
            </a:r>
            <a:r>
              <a:rPr lang="en-US" dirty="0" smtClean="0"/>
              <a:t>– caring for Chickens, Bunnies, Guinee Pigs, other animals</a:t>
            </a:r>
          </a:p>
          <a:p>
            <a:r>
              <a:rPr lang="en-US" b="1" dirty="0" smtClean="0"/>
              <a:t>Placement/ Internship </a:t>
            </a:r>
            <a:r>
              <a:rPr lang="en-US" dirty="0" smtClean="0"/>
              <a:t>– Fiery Ginger Farms, Dave </a:t>
            </a:r>
            <a:r>
              <a:rPr lang="en-US" dirty="0" err="1" smtClean="0"/>
              <a:t>Vierra</a:t>
            </a:r>
            <a:r>
              <a:rPr lang="en-US" dirty="0" smtClean="0"/>
              <a:t> Farms, Andrew </a:t>
            </a:r>
            <a:r>
              <a:rPr lang="en-US" dirty="0" err="1" smtClean="0"/>
              <a:t>Codd</a:t>
            </a:r>
            <a:endParaRPr lang="en-US" dirty="0" smtClean="0"/>
          </a:p>
          <a:p>
            <a:r>
              <a:rPr lang="en-US" b="1" dirty="0" smtClean="0"/>
              <a:t>Research</a:t>
            </a:r>
            <a:r>
              <a:rPr lang="en-US" dirty="0" smtClean="0"/>
              <a:t>- best fertilization methods in  plants, Aquaculture project</a:t>
            </a:r>
          </a:p>
          <a:p>
            <a:r>
              <a:rPr lang="en-US" b="1" dirty="0" smtClean="0"/>
              <a:t>Exploratory</a:t>
            </a:r>
            <a:r>
              <a:rPr lang="en-US" dirty="0" smtClean="0"/>
              <a:t> – Research possible Careers in </a:t>
            </a:r>
            <a:r>
              <a:rPr lang="en-US" dirty="0" smtClean="0">
                <a:hlinkClick r:id="rId3"/>
              </a:rPr>
              <a:t>AFNR </a:t>
            </a:r>
            <a:endParaRPr lang="en-US" dirty="0" smtClean="0"/>
          </a:p>
          <a:p>
            <a:r>
              <a:rPr lang="en-US" b="1" dirty="0" smtClean="0"/>
              <a:t>School Based Enterprise </a:t>
            </a:r>
            <a:r>
              <a:rPr lang="en-US" dirty="0" smtClean="0"/>
              <a:t>– After or before school, managing working school garden, fresh food drive, research in a greenhouse, </a:t>
            </a:r>
            <a:r>
              <a:rPr lang="en-US" dirty="0" err="1" smtClean="0"/>
              <a:t>Biodigestion</a:t>
            </a:r>
            <a:r>
              <a:rPr lang="en-US" dirty="0" smtClean="0"/>
              <a:t>, Composting, Tower Gardens, Recycling program</a:t>
            </a:r>
          </a:p>
          <a:p>
            <a:r>
              <a:rPr lang="en-US" b="1" dirty="0" smtClean="0"/>
              <a:t>Service Learning </a:t>
            </a:r>
            <a:r>
              <a:rPr lang="en-US" dirty="0" smtClean="0"/>
              <a:t>– Farm to Fork Festival, </a:t>
            </a:r>
            <a:r>
              <a:rPr lang="en-US" dirty="0" err="1" smtClean="0"/>
              <a:t>Bryte</a:t>
            </a:r>
            <a:r>
              <a:rPr lang="en-US" dirty="0" smtClean="0"/>
              <a:t> Community Parking Lot Sale</a:t>
            </a:r>
          </a:p>
          <a:p>
            <a:endParaRPr lang="en-US" dirty="0"/>
          </a:p>
        </p:txBody>
      </p:sp>
    </p:spTree>
    <p:extLst>
      <p:ext uri="{BB962C8B-B14F-4D97-AF65-F5344CB8AC3E}">
        <p14:creationId xmlns:p14="http://schemas.microsoft.com/office/powerpoint/2010/main" val="2164357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143000"/>
          </a:xfrm>
        </p:spPr>
        <p:txBody>
          <a:bodyPr/>
          <a:lstStyle/>
          <a:p>
            <a:r>
              <a:rPr lang="en-US" dirty="0" smtClean="0"/>
              <a:t>Exercise Lab p. 31 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dirty="0" smtClean="0"/>
              <a:t>Choose a partner</a:t>
            </a:r>
          </a:p>
          <a:p>
            <a:r>
              <a:rPr lang="en-US" dirty="0" smtClean="0"/>
              <a:t>Choose an exercise</a:t>
            </a:r>
          </a:p>
          <a:p>
            <a:pPr lvl="1"/>
            <a:r>
              <a:rPr lang="en-US" dirty="0" smtClean="0"/>
              <a:t>1 minute in length (5 times)</a:t>
            </a:r>
          </a:p>
          <a:p>
            <a:pPr lvl="2"/>
            <a:r>
              <a:rPr lang="en-US" dirty="0" smtClean="0"/>
              <a:t>Count strides, Jumping Jacks, Push ups</a:t>
            </a:r>
          </a:p>
          <a:p>
            <a:pPr lvl="1"/>
            <a:r>
              <a:rPr lang="en-US" dirty="0" smtClean="0"/>
              <a:t>Duration (Time)-  (5 repetitions) or (Time minutes)</a:t>
            </a:r>
          </a:p>
          <a:p>
            <a:pPr lvl="2"/>
            <a:r>
              <a:rPr lang="en-US" dirty="0" smtClean="0"/>
              <a:t>Plank, Wall Sit</a:t>
            </a:r>
          </a:p>
          <a:p>
            <a:r>
              <a:rPr lang="en-US" dirty="0" smtClean="0"/>
              <a:t>Control?</a:t>
            </a:r>
          </a:p>
          <a:p>
            <a:r>
              <a:rPr lang="en-US" dirty="0" smtClean="0"/>
              <a:t>What was constant?</a:t>
            </a:r>
            <a:endParaRPr lang="en-US" dirty="0"/>
          </a:p>
        </p:txBody>
      </p:sp>
    </p:spTree>
    <p:extLst>
      <p:ext uri="{BB962C8B-B14F-4D97-AF65-F5344CB8AC3E}">
        <p14:creationId xmlns:p14="http://schemas.microsoft.com/office/powerpoint/2010/main" val="1611937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2000"/>
          </a:xfrm>
        </p:spPr>
        <p:txBody>
          <a:bodyPr>
            <a:noAutofit/>
          </a:bodyPr>
          <a:lstStyle/>
          <a:p>
            <a:r>
              <a:rPr lang="en-US" sz="3200" dirty="0"/>
              <a:t>Data Table &amp; Graph</a:t>
            </a:r>
            <a:br>
              <a:rPr lang="en-US" sz="3200" dirty="0"/>
            </a:br>
            <a:r>
              <a:rPr lang="en-US" sz="3200" dirty="0"/>
              <a:t>When do muscles fatigue? P. </a:t>
            </a:r>
            <a:r>
              <a:rPr lang="en-US" sz="3200" dirty="0" smtClean="0"/>
              <a:t>31 </a:t>
            </a:r>
            <a:r>
              <a:rPr lang="en-US" sz="3200" dirty="0"/>
              <a:t>NB</a:t>
            </a:r>
          </a:p>
        </p:txBody>
      </p:sp>
      <p:graphicFrame>
        <p:nvGraphicFramePr>
          <p:cNvPr id="6" name="Table 5"/>
          <p:cNvGraphicFramePr>
            <a:graphicFrameLocks noGrp="1"/>
          </p:cNvGraphicFramePr>
          <p:nvPr>
            <p:extLst/>
          </p:nvPr>
        </p:nvGraphicFramePr>
        <p:xfrm>
          <a:off x="2057400" y="762000"/>
          <a:ext cx="2819400" cy="2438830"/>
        </p:xfrm>
        <a:graphic>
          <a:graphicData uri="http://schemas.openxmlformats.org/drawingml/2006/table">
            <a:tbl>
              <a:tblPr/>
              <a:tblGrid>
                <a:gridCol w="1409700"/>
                <a:gridCol w="1409700"/>
              </a:tblGrid>
              <a:tr h="944449">
                <a:tc>
                  <a:txBody>
                    <a:bodyPr/>
                    <a:lstStyle/>
                    <a:p>
                      <a:pPr algn="l" fontAlgn="b"/>
                      <a:r>
                        <a:rPr lang="en-US" sz="1600" b="1" i="0" u="none" strike="noStrike" dirty="0">
                          <a:solidFill>
                            <a:srgbClr val="000000"/>
                          </a:solidFill>
                          <a:latin typeface="Calibri"/>
                        </a:rPr>
                        <a:t>Time (minutes)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smtClean="0">
                          <a:solidFill>
                            <a:srgbClr val="000000"/>
                          </a:solidFill>
                          <a:latin typeface="Calibri"/>
                        </a:rPr>
                        <a:t>Number</a:t>
                      </a:r>
                    </a:p>
                    <a:p>
                      <a:pPr algn="l" fontAlgn="b"/>
                      <a:r>
                        <a:rPr lang="en-US" sz="1400" b="1" i="0" u="none" strike="noStrike" dirty="0" smtClean="0">
                          <a:solidFill>
                            <a:srgbClr val="000000"/>
                          </a:solidFill>
                          <a:latin typeface="Calibri"/>
                        </a:rPr>
                        <a:t> </a:t>
                      </a:r>
                      <a:r>
                        <a:rPr lang="en-US" sz="1400" b="1" i="0" u="none" strike="noStrike" dirty="0">
                          <a:solidFill>
                            <a:srgbClr val="000000"/>
                          </a:solidFill>
                          <a:latin typeface="Calibri"/>
                        </a:rPr>
                        <a:t>of </a:t>
                      </a:r>
                      <a:r>
                        <a:rPr lang="en-US" sz="1400" b="1" i="0" u="none" strike="noStrike" dirty="0" smtClean="0">
                          <a:solidFill>
                            <a:srgbClr val="000000"/>
                          </a:solidFill>
                          <a:latin typeface="Calibri"/>
                        </a:rPr>
                        <a:t>repetitions</a:t>
                      </a:r>
                    </a:p>
                    <a:p>
                      <a:pPr algn="l" fontAlgn="b"/>
                      <a:r>
                        <a:rPr lang="en-US" sz="1100" b="0" i="0" u="none" strike="noStrike" dirty="0" smtClean="0">
                          <a:solidFill>
                            <a:srgbClr val="000000"/>
                          </a:solidFill>
                          <a:latin typeface="Calibri"/>
                        </a:rPr>
                        <a:t>Sit ups, Push ups, Jumping Jacks</a:t>
                      </a:r>
                    </a:p>
                    <a:p>
                      <a:pPr algn="l" fontAlgn="b"/>
                      <a:r>
                        <a:rPr lang="en-US" sz="1100" b="0" i="0" u="none" strike="noStrike" dirty="0" smtClean="0">
                          <a:solidFill>
                            <a:srgbClr val="000000"/>
                          </a:solidFill>
                          <a:latin typeface="Calibri"/>
                        </a:rPr>
                        <a:t>Calf Raises</a:t>
                      </a:r>
                    </a:p>
                    <a:p>
                      <a:pPr algn="l" fontAlgn="b"/>
                      <a:r>
                        <a:rPr lang="en-US" sz="1100" b="0" i="0" u="none" strike="noStrike" dirty="0" smtClean="0">
                          <a:solidFill>
                            <a:srgbClr val="000000"/>
                          </a:solidFill>
                          <a:latin typeface="Calibri"/>
                        </a:rPr>
                        <a:t>Squats</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1</a:t>
                      </a:r>
                      <a:r>
                        <a:rPr lang="en-US" sz="1100" b="0" i="0" u="none" strike="noStrike" baseline="30000" dirty="0" smtClean="0">
                          <a:solidFill>
                            <a:srgbClr val="000000"/>
                          </a:solidFill>
                          <a:latin typeface="Calibri"/>
                        </a:rPr>
                        <a:t>st</a:t>
                      </a:r>
                      <a:r>
                        <a:rPr lang="en-US" sz="1100" b="0" i="0" u="none" strike="noStrike" dirty="0" smtClean="0">
                          <a:solidFill>
                            <a:srgbClr val="000000"/>
                          </a:solidFill>
                          <a:latin typeface="Calibri"/>
                        </a:rPr>
                        <a:t> minute          1 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2</a:t>
                      </a:r>
                      <a:r>
                        <a:rPr lang="en-US" sz="1100" b="0" i="0" u="none" strike="noStrike" baseline="30000" dirty="0" smtClean="0">
                          <a:solidFill>
                            <a:srgbClr val="000000"/>
                          </a:solidFill>
                          <a:latin typeface="Calibri"/>
                        </a:rPr>
                        <a:t>nd</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latin typeface="Calibri"/>
                        </a:rPr>
                        <a:t> 20</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3</a:t>
                      </a:r>
                      <a:r>
                        <a:rPr lang="en-US" sz="1100" b="0" i="0" u="none" strike="noStrike" baseline="30000" dirty="0" smtClean="0">
                          <a:solidFill>
                            <a:srgbClr val="000000"/>
                          </a:solidFill>
                          <a:latin typeface="Calibri"/>
                        </a:rPr>
                        <a:t>rd</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4</a:t>
                      </a:r>
                      <a:r>
                        <a:rPr lang="en-US" sz="1100" b="0" i="0" u="none" strike="noStrike" baseline="30000" dirty="0" smtClean="0">
                          <a:solidFill>
                            <a:srgbClr val="000000"/>
                          </a:solidFill>
                          <a:latin typeface="Calibri"/>
                        </a:rPr>
                        <a:t>th</a:t>
                      </a:r>
                      <a:r>
                        <a:rPr lang="en-US" sz="1100" b="0" i="0" u="none" strike="noStrike" dirty="0" smtClean="0">
                          <a:solidFill>
                            <a:srgbClr val="000000"/>
                          </a:solidFill>
                          <a:latin typeface="Calibri"/>
                        </a:rPr>
                        <a:t> minute        1minute</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10">
                <a:tc>
                  <a:txBody>
                    <a:bodyPr/>
                    <a:lstStyle/>
                    <a:p>
                      <a:pPr algn="r" fontAlgn="b"/>
                      <a:r>
                        <a:rPr lang="en-US" sz="1100" b="0" i="0" u="none" strike="noStrike" dirty="0" smtClean="0">
                          <a:solidFill>
                            <a:srgbClr val="000000"/>
                          </a:solidFill>
                          <a:latin typeface="Calibri"/>
                        </a:rPr>
                        <a:t>5</a:t>
                      </a:r>
                      <a:r>
                        <a:rPr lang="en-US" sz="1100" b="0" i="0" u="none" strike="noStrike" baseline="30000" dirty="0" smtClean="0">
                          <a:solidFill>
                            <a:srgbClr val="000000"/>
                          </a:solidFill>
                          <a:latin typeface="Calibri"/>
                        </a:rPr>
                        <a:t>th</a:t>
                      </a:r>
                      <a:r>
                        <a:rPr lang="en-US" sz="1100" b="0" i="0" u="none" strike="noStrike" dirty="0" smtClean="0">
                          <a:solidFill>
                            <a:srgbClr val="000000"/>
                          </a:solidFill>
                          <a:latin typeface="Calibri"/>
                        </a:rPr>
                        <a:t> minute       1minute      </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nvGraphicFramePr>
        <p:xfrm>
          <a:off x="5257800" y="762000"/>
          <a:ext cx="5181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nvPr>
        </p:nvGraphicFramePr>
        <p:xfrm>
          <a:off x="2133600" y="3505199"/>
          <a:ext cx="2743200" cy="2308395"/>
        </p:xfrm>
        <a:graphic>
          <a:graphicData uri="http://schemas.openxmlformats.org/drawingml/2006/table">
            <a:tbl>
              <a:tblPr/>
              <a:tblGrid>
                <a:gridCol w="1371600"/>
                <a:gridCol w="1371600"/>
              </a:tblGrid>
              <a:tr h="617686">
                <a:tc>
                  <a:txBody>
                    <a:bodyPr/>
                    <a:lstStyle/>
                    <a:p>
                      <a:pPr algn="l" fontAlgn="b"/>
                      <a:r>
                        <a:rPr lang="en-US" sz="1400" b="1" i="0" u="none" strike="noStrike" dirty="0" smtClean="0">
                          <a:solidFill>
                            <a:srgbClr val="000000"/>
                          </a:solidFill>
                          <a:latin typeface="Calibri"/>
                        </a:rPr>
                        <a:t>Intervals</a:t>
                      </a:r>
                    </a:p>
                    <a:p>
                      <a:pPr algn="l" fontAlgn="b"/>
                      <a:r>
                        <a:rPr lang="en-US" sz="1100" b="0" i="0" u="none" strike="noStrike" dirty="0" smtClean="0">
                          <a:solidFill>
                            <a:srgbClr val="000000"/>
                          </a:solidFill>
                          <a:latin typeface="Calibri"/>
                        </a:rPr>
                        <a:t>Wall Sit</a:t>
                      </a:r>
                    </a:p>
                    <a:p>
                      <a:pPr algn="l" fontAlgn="b"/>
                      <a:r>
                        <a:rPr lang="en-US" sz="1100" b="0" i="0" u="none" strike="noStrike" dirty="0" smtClean="0">
                          <a:solidFill>
                            <a:srgbClr val="000000"/>
                          </a:solidFill>
                          <a:latin typeface="Calibri"/>
                        </a:rPr>
                        <a:t>Plank</a:t>
                      </a:r>
                    </a:p>
                    <a:p>
                      <a:pPr algn="l" fontAlgn="b"/>
                      <a:r>
                        <a:rPr lang="en-US" sz="1100" b="0" i="0" u="none" strike="noStrike" dirty="0" smtClean="0">
                          <a:solidFill>
                            <a:srgbClr val="000000"/>
                          </a:solidFill>
                          <a:latin typeface="Calibri"/>
                        </a:rPr>
                        <a:t>Superman</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Time </a:t>
                      </a:r>
                      <a:r>
                        <a:rPr lang="en-US" sz="1400" b="1" i="0" u="none" strike="noStrike" dirty="0" smtClean="0">
                          <a:solidFill>
                            <a:srgbClr val="000000"/>
                          </a:solidFill>
                          <a:latin typeface="Calibri"/>
                        </a:rPr>
                        <a:t>(seconds)</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23">
                <a:tc>
                  <a:txBody>
                    <a:bodyPr/>
                    <a:lstStyle/>
                    <a:p>
                      <a:pPr algn="ctr" fontAlgn="b"/>
                      <a:r>
                        <a:rPr lang="en-US"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Chart 9"/>
          <p:cNvGraphicFramePr/>
          <p:nvPr/>
        </p:nvGraphicFramePr>
        <p:xfrm>
          <a:off x="5181600" y="3505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0914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Fatigue Lab p. 31 NB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001311"/>
              </p:ext>
            </p:extLst>
          </p:nvPr>
        </p:nvGraphicFramePr>
        <p:xfrm>
          <a:off x="1981200" y="2682240"/>
          <a:ext cx="8229600" cy="2494280"/>
        </p:xfrm>
        <a:graphic>
          <a:graphicData uri="http://schemas.openxmlformats.org/drawingml/2006/table">
            <a:tbl>
              <a:tblPr firstRow="1" bandRow="1">
                <a:tableStyleId>{5C22544A-7EE6-4342-B048-85BDC9FD1C3A}</a:tableStyleId>
              </a:tblPr>
              <a:tblGrid>
                <a:gridCol w="2743200"/>
                <a:gridCol w="2743200"/>
                <a:gridCol w="2743200"/>
              </a:tblGrid>
              <a:tr h="0">
                <a:tc>
                  <a:txBody>
                    <a:bodyPr/>
                    <a:lstStyle/>
                    <a:p>
                      <a:r>
                        <a:rPr lang="en-US" dirty="0" smtClean="0"/>
                        <a:t>Trial</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Number of Repetition</a:t>
                      </a:r>
                    </a:p>
                    <a:p>
                      <a:endParaRPr lang="en-US" dirty="0"/>
                    </a:p>
                  </a:txBody>
                  <a:tcPr/>
                </a:tc>
                <a:tc>
                  <a:txBody>
                    <a:bodyPr/>
                    <a:lstStyle/>
                    <a:p>
                      <a:r>
                        <a:rPr lang="en-US" dirty="0" smtClean="0"/>
                        <a:t>Pulse</a:t>
                      </a:r>
                      <a:endParaRPr lang="en-US" dirty="0"/>
                    </a:p>
                  </a:txBody>
                  <a:tcPr/>
                </a:tc>
              </a:tr>
              <a:tr h="370840">
                <a:tc>
                  <a:txBody>
                    <a:bodyPr/>
                    <a:lstStyle/>
                    <a:p>
                      <a:pPr algn="ctr"/>
                      <a:r>
                        <a:rPr lang="en-US" dirty="0" smtClean="0"/>
                        <a:t>1</a:t>
                      </a:r>
                    </a:p>
                  </a:txBody>
                  <a:tcPr/>
                </a:tc>
                <a:tc>
                  <a:txBody>
                    <a:bodyPr/>
                    <a:lstStyle/>
                    <a:p>
                      <a:endParaRPr lang="en-US" dirty="0"/>
                    </a:p>
                  </a:txBody>
                  <a:tcPr/>
                </a:tc>
                <a:tc>
                  <a:txBody>
                    <a:bodyPr/>
                    <a:lstStyle/>
                    <a:p>
                      <a:endParaRPr lang="en-US"/>
                    </a:p>
                  </a:txBody>
                  <a:tcPr/>
                </a:tc>
              </a:tr>
              <a:tr h="370840">
                <a:tc>
                  <a:txBody>
                    <a:bodyPr/>
                    <a:lstStyle/>
                    <a:p>
                      <a:pPr algn="ctr"/>
                      <a:r>
                        <a:rPr lang="en-US" dirty="0" smtClean="0"/>
                        <a:t>2</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3</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pPr algn="ctr"/>
                      <a:r>
                        <a:rPr lang="en-US" dirty="0" smtClean="0"/>
                        <a:t>5</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78259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extLst/>
          </p:nvPr>
        </p:nvGraphicFramePr>
        <p:xfrm>
          <a:off x="2141112" y="1584101"/>
          <a:ext cx="7646831" cy="4315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430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1812746"/>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8883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 for Pulse P. 31 NB</a:t>
            </a:r>
            <a:endParaRPr lang="en-US" dirty="0"/>
          </a:p>
        </p:txBody>
      </p:sp>
      <p:graphicFrame>
        <p:nvGraphicFramePr>
          <p:cNvPr id="4" name="Table 3"/>
          <p:cNvGraphicFramePr>
            <a:graphicFrameLocks noGrp="1"/>
          </p:cNvGraphicFramePr>
          <p:nvPr/>
        </p:nvGraphicFramePr>
        <p:xfrm>
          <a:off x="2133600" y="1981200"/>
          <a:ext cx="8382000" cy="2282190"/>
        </p:xfrm>
        <a:graphic>
          <a:graphicData uri="http://schemas.openxmlformats.org/drawingml/2006/table">
            <a:tbl>
              <a:tblPr/>
              <a:tblGrid>
                <a:gridCol w="1397000"/>
                <a:gridCol w="1397000"/>
                <a:gridCol w="1397000"/>
                <a:gridCol w="1397000"/>
                <a:gridCol w="1397000"/>
                <a:gridCol w="1397000"/>
              </a:tblGrid>
              <a:tr h="819150">
                <a:tc>
                  <a:txBody>
                    <a:bodyPr/>
                    <a:lstStyle/>
                    <a:p>
                      <a:pPr algn="ctr" fontAlgn="b"/>
                      <a:r>
                        <a:rPr lang="en-US" sz="4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smtClean="0">
                          <a:solidFill>
                            <a:srgbClr val="000000"/>
                          </a:solidFill>
                          <a:latin typeface="Calibri"/>
                        </a:rPr>
                        <a:t>Trial </a:t>
                      </a:r>
                      <a:r>
                        <a:rPr lang="en-US" sz="48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Trial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Trial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Trial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Trial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150">
                <a:tc>
                  <a:txBody>
                    <a:bodyPr/>
                    <a:lstStyle/>
                    <a:p>
                      <a:pPr algn="ctr" fontAlgn="b"/>
                      <a:r>
                        <a:rPr lang="en-US" sz="4800" b="0" i="0" u="none" strike="noStrike">
                          <a:solidFill>
                            <a:srgbClr val="000000"/>
                          </a:solidFill>
                          <a:latin typeface="Calibri"/>
                        </a:rPr>
                        <a:t>Pulse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800" b="0" i="0" u="none" strike="noStrike" dirty="0">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85940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your Pulse Rate P. 31NB</a:t>
            </a:r>
            <a:br>
              <a:rPr lang="en-US" dirty="0" smtClean="0"/>
            </a:br>
            <a:r>
              <a:rPr lang="en-US" dirty="0" smtClean="0"/>
              <a:t>When does muscle fatigue set in?</a:t>
            </a:r>
            <a:endParaRPr lang="en-US"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4957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Heart, Lungs &amp; Components of the Blood P. 65 NB	P. 982 BB</a:t>
            </a:r>
            <a:endParaRPr lang="en-US" dirty="0"/>
          </a:p>
        </p:txBody>
      </p:sp>
      <p:sp>
        <p:nvSpPr>
          <p:cNvPr id="3" name="Content Placeholder 2"/>
          <p:cNvSpPr>
            <a:spLocks noGrp="1"/>
          </p:cNvSpPr>
          <p:nvPr>
            <p:ph idx="1"/>
          </p:nvPr>
        </p:nvSpPr>
        <p:spPr/>
        <p:txBody>
          <a:bodyPr>
            <a:normAutofit/>
          </a:bodyPr>
          <a:lstStyle/>
          <a:p>
            <a:r>
              <a:rPr lang="en-US" sz="2400" dirty="0"/>
              <a:t>Draw &amp; Label &amp; Color the components of the Heart &amp; Lungs.</a:t>
            </a:r>
          </a:p>
          <a:p>
            <a:r>
              <a:rPr lang="en-US" sz="2400" dirty="0"/>
              <a:t>Copy the following Notes:</a:t>
            </a:r>
          </a:p>
          <a:p>
            <a:pPr lvl="1"/>
            <a:r>
              <a:rPr lang="en-US" dirty="0"/>
              <a:t>Red Blood Cells -transports O</a:t>
            </a:r>
            <a:r>
              <a:rPr lang="en-US" baseline="-25000" dirty="0"/>
              <a:t>2</a:t>
            </a:r>
            <a:r>
              <a:rPr lang="en-US" dirty="0"/>
              <a:t> &amp; CO</a:t>
            </a:r>
            <a:r>
              <a:rPr lang="en-US" baseline="-25000" dirty="0"/>
              <a:t>2</a:t>
            </a:r>
          </a:p>
          <a:p>
            <a:pPr lvl="1"/>
            <a:r>
              <a:rPr lang="en-US" dirty="0"/>
              <a:t>White Blood Cells- T &amp; B cells Immune system</a:t>
            </a:r>
          </a:p>
          <a:p>
            <a:pPr lvl="1"/>
            <a:r>
              <a:rPr lang="en-US" dirty="0"/>
              <a:t>Platelets – cell fragments involved in blood clotting (Vitamin K)</a:t>
            </a:r>
          </a:p>
          <a:p>
            <a:pPr lvl="1"/>
            <a:r>
              <a:rPr lang="en-US" dirty="0"/>
              <a:t>Plasma – Most of the liquid of blood- proteins, nutrients, enzymes, hormones, salts</a:t>
            </a:r>
          </a:p>
        </p:txBody>
      </p:sp>
    </p:spTree>
    <p:extLst>
      <p:ext uri="{BB962C8B-B14F-4D97-AF65-F5344CB8AC3E}">
        <p14:creationId xmlns:p14="http://schemas.microsoft.com/office/powerpoint/2010/main" val="4093695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Blood Cells</a:t>
            </a:r>
            <a:endParaRPr lang="en-US" dirty="0"/>
          </a:p>
        </p:txBody>
      </p:sp>
      <p:sp>
        <p:nvSpPr>
          <p:cNvPr id="3" name="Content Placeholder 2"/>
          <p:cNvSpPr>
            <a:spLocks noGrp="1"/>
          </p:cNvSpPr>
          <p:nvPr>
            <p:ph idx="1"/>
          </p:nvPr>
        </p:nvSpPr>
        <p:spPr>
          <a:xfrm>
            <a:off x="1524000" y="838201"/>
            <a:ext cx="9144000" cy="4830763"/>
          </a:xfrm>
        </p:spPr>
        <p:txBody>
          <a:bodyPr numCol="2">
            <a:normAutofit/>
          </a:bodyPr>
          <a:lstStyle/>
          <a:p>
            <a:r>
              <a:rPr lang="en-US" dirty="0" smtClean="0"/>
              <a:t>Red Blood Cells</a:t>
            </a:r>
          </a:p>
          <a:p>
            <a:pPr lvl="1"/>
            <a:r>
              <a:rPr lang="en-US" dirty="0" smtClean="0"/>
              <a:t>Made in the Red Marrow</a:t>
            </a:r>
          </a:p>
          <a:p>
            <a:pPr lvl="1"/>
            <a:r>
              <a:rPr lang="en-US" dirty="0" smtClean="0"/>
              <a:t>Circulatory &amp; Respiratory System	</a:t>
            </a:r>
          </a:p>
          <a:p>
            <a:pPr lvl="1"/>
            <a:r>
              <a:rPr lang="en-US" dirty="0" smtClean="0"/>
              <a:t>Smaller </a:t>
            </a:r>
          </a:p>
          <a:p>
            <a:pPr lvl="1"/>
            <a:r>
              <a:rPr lang="en-US" dirty="0" smtClean="0"/>
              <a:t>More numerous</a:t>
            </a:r>
          </a:p>
          <a:p>
            <a:pPr lvl="1"/>
            <a:r>
              <a:rPr lang="en-US" dirty="0" smtClean="0"/>
              <a:t>No nucleus</a:t>
            </a:r>
          </a:p>
          <a:p>
            <a:pPr lvl="1"/>
            <a:r>
              <a:rPr lang="en-US" dirty="0" smtClean="0"/>
              <a:t>O2 &amp; CO2</a:t>
            </a:r>
          </a:p>
          <a:p>
            <a:pPr lvl="1"/>
            <a:r>
              <a:rPr lang="en-US" dirty="0" smtClean="0"/>
              <a:t>Contain Hemoglobin (Iron – Fe)		</a:t>
            </a:r>
          </a:p>
          <a:p>
            <a:r>
              <a:rPr lang="en-US" dirty="0" smtClean="0"/>
              <a:t>White Blood Cells</a:t>
            </a:r>
          </a:p>
          <a:p>
            <a:pPr lvl="1"/>
            <a:r>
              <a:rPr lang="en-US" dirty="0" smtClean="0"/>
              <a:t>Made in the Yellow Marrow</a:t>
            </a:r>
          </a:p>
          <a:p>
            <a:pPr lvl="1"/>
            <a:r>
              <a:rPr lang="en-US" dirty="0" smtClean="0"/>
              <a:t>Circulatory &amp; Immune System</a:t>
            </a:r>
          </a:p>
          <a:p>
            <a:pPr lvl="1"/>
            <a:r>
              <a:rPr lang="en-US" dirty="0" smtClean="0"/>
              <a:t>Larger</a:t>
            </a:r>
          </a:p>
          <a:p>
            <a:pPr lvl="1"/>
            <a:r>
              <a:rPr lang="en-US" dirty="0" smtClean="0"/>
              <a:t>Fewer cells</a:t>
            </a:r>
          </a:p>
          <a:p>
            <a:pPr lvl="1"/>
            <a:r>
              <a:rPr lang="en-US" dirty="0" smtClean="0"/>
              <a:t>Nucleus</a:t>
            </a:r>
          </a:p>
          <a:p>
            <a:pPr lvl="1"/>
            <a:r>
              <a:rPr lang="en-US" dirty="0" smtClean="0"/>
              <a:t>T &amp; B &amp; Macrophage  Cells</a:t>
            </a:r>
            <a:endParaRPr lang="en-US" dirty="0"/>
          </a:p>
        </p:txBody>
      </p:sp>
    </p:spTree>
    <p:extLst>
      <p:ext uri="{BB962C8B-B14F-4D97-AF65-F5344CB8AC3E}">
        <p14:creationId xmlns:p14="http://schemas.microsoft.com/office/powerpoint/2010/main" val="2264671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Lab</a:t>
            </a:r>
            <a:endParaRPr lang="en-US" dirty="0"/>
          </a:p>
        </p:txBody>
      </p:sp>
      <p:sp>
        <p:nvSpPr>
          <p:cNvPr id="3" name="Content Placeholder 2"/>
          <p:cNvSpPr>
            <a:spLocks noGrp="1"/>
          </p:cNvSpPr>
          <p:nvPr>
            <p:ph idx="1"/>
          </p:nvPr>
        </p:nvSpPr>
        <p:spPr>
          <a:xfrm>
            <a:off x="1524000" y="1219201"/>
            <a:ext cx="9144000" cy="4906963"/>
          </a:xfrm>
        </p:spPr>
        <p:txBody>
          <a:bodyPr>
            <a:normAutofit/>
          </a:bodyPr>
          <a:lstStyle/>
          <a:p>
            <a:r>
              <a:rPr lang="en-US" dirty="0" smtClean="0"/>
              <a:t>Title: Short – 5 words</a:t>
            </a:r>
          </a:p>
          <a:p>
            <a:r>
              <a:rPr lang="en-US" dirty="0" smtClean="0"/>
              <a:t>Introduction: Exercise &amp; Cardiovascular/ Respiratory system, O</a:t>
            </a:r>
            <a:r>
              <a:rPr lang="en-US" baseline="-25000" dirty="0" smtClean="0"/>
              <a:t>2</a:t>
            </a:r>
            <a:r>
              <a:rPr lang="en-US" dirty="0" smtClean="0"/>
              <a:t> &amp; CO</a:t>
            </a:r>
            <a:r>
              <a:rPr lang="en-US" baseline="-25000" dirty="0" smtClean="0"/>
              <a:t>2</a:t>
            </a:r>
            <a:r>
              <a:rPr lang="en-US" dirty="0" smtClean="0"/>
              <a:t>, pH, pulse</a:t>
            </a:r>
          </a:p>
          <a:p>
            <a:r>
              <a:rPr lang="en-US" dirty="0" smtClean="0"/>
              <a:t>Objective</a:t>
            </a:r>
          </a:p>
          <a:p>
            <a:r>
              <a:rPr lang="en-US" dirty="0" smtClean="0"/>
              <a:t>Hypothesis</a:t>
            </a:r>
          </a:p>
          <a:p>
            <a:r>
              <a:rPr lang="en-US" dirty="0" smtClean="0"/>
              <a:t>Materials: List</a:t>
            </a:r>
          </a:p>
          <a:p>
            <a:r>
              <a:rPr lang="en-US" dirty="0" smtClean="0"/>
              <a:t>Procedure: Specific. Step 1, Step 2, Step 3…</a:t>
            </a:r>
          </a:p>
          <a:p>
            <a:r>
              <a:rPr lang="en-US" dirty="0" smtClean="0"/>
              <a:t>Safety concerns:  don’t run with scissors.</a:t>
            </a:r>
            <a:endParaRPr lang="en-US" dirty="0"/>
          </a:p>
        </p:txBody>
      </p:sp>
    </p:spTree>
    <p:extLst>
      <p:ext uri="{BB962C8B-B14F-4D97-AF65-F5344CB8AC3E}">
        <p14:creationId xmlns:p14="http://schemas.microsoft.com/office/powerpoint/2010/main" val="291747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 Ed Term Quiz</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Supervised Agricultural Experience	B</a:t>
            </a:r>
          </a:p>
          <a:p>
            <a:pPr marL="0" indent="0">
              <a:buNone/>
            </a:pPr>
            <a:r>
              <a:rPr lang="en-US" dirty="0" smtClean="0"/>
              <a:t>Placement SAE	A</a:t>
            </a:r>
          </a:p>
          <a:p>
            <a:pPr marL="0" indent="0">
              <a:buNone/>
            </a:pPr>
            <a:r>
              <a:rPr lang="en-US" dirty="0" smtClean="0"/>
              <a:t>Entrepreneurship SAE		E</a:t>
            </a:r>
          </a:p>
          <a:p>
            <a:pPr marL="0" indent="0">
              <a:buNone/>
            </a:pPr>
            <a:r>
              <a:rPr lang="en-US" dirty="0" smtClean="0"/>
              <a:t>Exploratory SAE	F</a:t>
            </a:r>
          </a:p>
          <a:p>
            <a:pPr marL="0" indent="0">
              <a:buNone/>
            </a:pPr>
            <a:r>
              <a:rPr lang="en-US" dirty="0" smtClean="0"/>
              <a:t>Supplemental SAE		G</a:t>
            </a:r>
          </a:p>
          <a:p>
            <a:pPr marL="0" indent="0">
              <a:buNone/>
            </a:pPr>
            <a:r>
              <a:rPr lang="en-US" dirty="0" smtClean="0"/>
              <a:t>Program of Activities (POA)	C</a:t>
            </a:r>
          </a:p>
          <a:p>
            <a:pPr marL="0" indent="0">
              <a:buNone/>
            </a:pPr>
            <a:r>
              <a:rPr lang="en-US" dirty="0" smtClean="0"/>
              <a:t>Improvement SAE	H</a:t>
            </a:r>
          </a:p>
          <a:p>
            <a:pPr marL="0" indent="0">
              <a:buNone/>
            </a:pPr>
            <a:r>
              <a:rPr lang="en-US" dirty="0" smtClean="0"/>
              <a:t>Research SAE	D</a:t>
            </a:r>
            <a:endParaRPr lang="en-US" dirty="0"/>
          </a:p>
        </p:txBody>
      </p:sp>
    </p:spTree>
    <p:extLst>
      <p:ext uri="{BB962C8B-B14F-4D97-AF65-F5344CB8AC3E}">
        <p14:creationId xmlns:p14="http://schemas.microsoft.com/office/powerpoint/2010/main" val="1775194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Lab</a:t>
            </a:r>
            <a:endParaRPr lang="en-US" dirty="0"/>
          </a:p>
        </p:txBody>
      </p:sp>
      <p:sp>
        <p:nvSpPr>
          <p:cNvPr id="3" name="Content Placeholder 2"/>
          <p:cNvSpPr>
            <a:spLocks noGrp="1"/>
          </p:cNvSpPr>
          <p:nvPr>
            <p:ph idx="1"/>
          </p:nvPr>
        </p:nvSpPr>
        <p:spPr/>
        <p:txBody>
          <a:bodyPr>
            <a:normAutofit lnSpcReduction="10000"/>
          </a:bodyPr>
          <a:lstStyle/>
          <a:p>
            <a:r>
              <a:rPr lang="en-US" dirty="0" smtClean="0"/>
              <a:t>Constants</a:t>
            </a:r>
          </a:p>
          <a:p>
            <a:r>
              <a:rPr lang="en-US" dirty="0" smtClean="0"/>
              <a:t>Control:1</a:t>
            </a:r>
            <a:r>
              <a:rPr lang="en-US" baseline="30000" dirty="0" smtClean="0"/>
              <a:t>st</a:t>
            </a:r>
            <a:r>
              <a:rPr lang="en-US" dirty="0" smtClean="0"/>
              <a:t> data point</a:t>
            </a:r>
          </a:p>
          <a:p>
            <a:r>
              <a:rPr lang="en-US" dirty="0"/>
              <a:t>Data table: Independent &amp; Dependent </a:t>
            </a:r>
            <a:r>
              <a:rPr lang="en-US" dirty="0" smtClean="0"/>
              <a:t>Variable</a:t>
            </a:r>
          </a:p>
          <a:p>
            <a:r>
              <a:rPr lang="en-US" dirty="0"/>
              <a:t>Graph:</a:t>
            </a:r>
          </a:p>
          <a:p>
            <a:r>
              <a:rPr lang="en-US" dirty="0" smtClean="0"/>
              <a:t>Data Analysis:  What happened over time and why is it important?</a:t>
            </a:r>
          </a:p>
          <a:p>
            <a:r>
              <a:rPr lang="en-US" dirty="0" smtClean="0"/>
              <a:t>Error Analysis:</a:t>
            </a:r>
          </a:p>
          <a:p>
            <a:r>
              <a:rPr lang="en-US" dirty="0" smtClean="0"/>
              <a:t>Conclusion:</a:t>
            </a:r>
            <a:endParaRPr lang="en-US" dirty="0"/>
          </a:p>
        </p:txBody>
      </p:sp>
    </p:spTree>
    <p:extLst>
      <p:ext uri="{BB962C8B-B14F-4D97-AF65-F5344CB8AC3E}">
        <p14:creationId xmlns:p14="http://schemas.microsoft.com/office/powerpoint/2010/main" val="2306118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36638"/>
            <a:ext cx="8686800" cy="1143000"/>
          </a:xfrm>
        </p:spPr>
        <p:txBody>
          <a:bodyPr>
            <a:normAutofit fontScale="90000"/>
          </a:bodyPr>
          <a:lstStyle/>
          <a:p>
            <a:r>
              <a:rPr lang="en-US" dirty="0" smtClean="0"/>
              <a:t>Questions to answer in the conclusion </a:t>
            </a:r>
            <a:br>
              <a:rPr lang="en-US" dirty="0" smtClean="0"/>
            </a:br>
            <a:r>
              <a:rPr lang="en-US" dirty="0" smtClean="0"/>
              <a:t>Yes in addition to the one’s in the lab report.</a:t>
            </a:r>
            <a:endParaRPr lang="en-US" dirty="0"/>
          </a:p>
        </p:txBody>
      </p:sp>
      <p:sp>
        <p:nvSpPr>
          <p:cNvPr id="3" name="Content Placeholder 2"/>
          <p:cNvSpPr>
            <a:spLocks noGrp="1"/>
          </p:cNvSpPr>
          <p:nvPr>
            <p:ph idx="1"/>
          </p:nvPr>
        </p:nvSpPr>
        <p:spPr/>
        <p:txBody>
          <a:bodyPr>
            <a:normAutofit/>
          </a:bodyPr>
          <a:lstStyle/>
          <a:p>
            <a:r>
              <a:rPr lang="en-US" dirty="0" smtClean="0"/>
              <a:t>How did your steps change with the different activities you did?</a:t>
            </a:r>
          </a:p>
          <a:p>
            <a:r>
              <a:rPr lang="en-US" dirty="0" smtClean="0"/>
              <a:t>What effect did repeating the exercise over time have on the muscle group.</a:t>
            </a:r>
          </a:p>
          <a:p>
            <a:r>
              <a:rPr lang="en-US" dirty="0" smtClean="0"/>
              <a:t>How did your muscles feel?</a:t>
            </a:r>
          </a:p>
          <a:p>
            <a:r>
              <a:rPr lang="en-US" dirty="0" smtClean="0"/>
              <a:t>What physiological factors are  responsible for fatigue?</a:t>
            </a:r>
          </a:p>
          <a:p>
            <a:r>
              <a:rPr lang="en-US" dirty="0" smtClean="0"/>
              <a:t>How does the amount of rest you have affect the recovery of the muscles?</a:t>
            </a:r>
          </a:p>
          <a:p>
            <a:r>
              <a:rPr lang="en-US" dirty="0" smtClean="0"/>
              <a:t>How did your results compare to others.</a:t>
            </a:r>
          </a:p>
          <a:p>
            <a:pPr>
              <a:buNone/>
            </a:pPr>
            <a:endParaRPr lang="en-US" dirty="0" smtClean="0"/>
          </a:p>
        </p:txBody>
      </p:sp>
    </p:spTree>
    <p:extLst>
      <p:ext uri="{BB962C8B-B14F-4D97-AF65-F5344CB8AC3E}">
        <p14:creationId xmlns:p14="http://schemas.microsoft.com/office/powerpoint/2010/main" val="2728194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549" y="697392"/>
            <a:ext cx="11028252" cy="1690688"/>
          </a:xfrm>
        </p:spPr>
        <p:txBody>
          <a:bodyPr>
            <a:normAutofit fontScale="90000"/>
          </a:bodyPr>
          <a:lstStyle/>
          <a:p>
            <a:r>
              <a:rPr lang="en-US" dirty="0" smtClean="0"/>
              <a:t>9/9 Metabolism &amp; Homeostasis CH 35</a:t>
            </a:r>
            <a:br>
              <a:rPr lang="en-US" dirty="0" smtClean="0"/>
            </a:br>
            <a:r>
              <a:rPr lang="en-US" dirty="0" smtClean="0"/>
              <a:t>Obj. TSW understand how the body regulates chemical reactions to maintain homeostasis. P. 36NB</a:t>
            </a:r>
            <a:endParaRPr lang="en-US" dirty="0"/>
          </a:p>
        </p:txBody>
      </p:sp>
      <p:sp>
        <p:nvSpPr>
          <p:cNvPr id="3" name="Content Placeholder 2"/>
          <p:cNvSpPr>
            <a:spLocks noGrp="1"/>
          </p:cNvSpPr>
          <p:nvPr>
            <p:ph idx="1"/>
          </p:nvPr>
        </p:nvSpPr>
        <p:spPr>
          <a:xfrm>
            <a:off x="5241700" y="2514599"/>
            <a:ext cx="6950299" cy="3527427"/>
          </a:xfrm>
        </p:spPr>
        <p:txBody>
          <a:bodyPr/>
          <a:lstStyle/>
          <a:p>
            <a:pPr marL="514350" indent="-514350">
              <a:buFont typeface="+mj-lt"/>
              <a:buAutoNum type="arabicPeriod"/>
            </a:pPr>
            <a:r>
              <a:rPr lang="en-US" dirty="0" smtClean="0"/>
              <a:t>Define metabolism.</a:t>
            </a:r>
          </a:p>
          <a:p>
            <a:pPr marL="514350" indent="-514350">
              <a:buFont typeface="+mj-lt"/>
              <a:buAutoNum type="arabicPeriod"/>
            </a:pPr>
            <a:r>
              <a:rPr lang="en-US" dirty="0" smtClean="0"/>
              <a:t>The thyroid controls what process in the body?</a:t>
            </a:r>
          </a:p>
          <a:p>
            <a:pPr marL="514350" indent="-514350">
              <a:buFont typeface="+mj-lt"/>
              <a:buAutoNum type="arabicPeriod"/>
            </a:pPr>
            <a:r>
              <a:rPr lang="en-US" dirty="0" smtClean="0"/>
              <a:t>How does the immune system respond to an infection in a nonspecific way?</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528202"/>
            <a:ext cx="3124200" cy="23297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79" y="2665578"/>
            <a:ext cx="5160021" cy="4143441"/>
          </a:xfrm>
          <a:prstGeom prst="rect">
            <a:avLst/>
          </a:prstGeom>
        </p:spPr>
      </p:pic>
    </p:spTree>
    <p:extLst>
      <p:ext uri="{BB962C8B-B14F-4D97-AF65-F5344CB8AC3E}">
        <p14:creationId xmlns:p14="http://schemas.microsoft.com/office/powerpoint/2010/main" val="5893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21 NB</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E</a:t>
            </a:r>
          </a:p>
          <a:p>
            <a:pPr marL="457200" indent="-457200">
              <a:buFont typeface="+mj-lt"/>
              <a:buAutoNum type="arabicPeriod"/>
            </a:pPr>
            <a:r>
              <a:rPr lang="en-US" dirty="0" smtClean="0"/>
              <a:t>H</a:t>
            </a:r>
          </a:p>
          <a:p>
            <a:pPr marL="457200" indent="-457200">
              <a:buFont typeface="+mj-lt"/>
              <a:buAutoNum type="arabicPeriod"/>
            </a:pPr>
            <a:r>
              <a:rPr lang="en-US" dirty="0" smtClean="0"/>
              <a:t>B</a:t>
            </a:r>
          </a:p>
          <a:p>
            <a:pPr marL="457200" indent="-457200">
              <a:buFont typeface="+mj-lt"/>
              <a:buAutoNum type="arabicPeriod"/>
            </a:pPr>
            <a:r>
              <a:rPr lang="en-US" dirty="0" smtClean="0"/>
              <a:t>C</a:t>
            </a:r>
          </a:p>
          <a:p>
            <a:pPr marL="457200" indent="-457200">
              <a:buFont typeface="+mj-lt"/>
              <a:buAutoNum type="arabicPeriod"/>
            </a:pPr>
            <a:r>
              <a:rPr lang="en-US" dirty="0" smtClean="0"/>
              <a:t>F</a:t>
            </a:r>
          </a:p>
          <a:p>
            <a:pPr marL="457200" indent="-457200">
              <a:buFont typeface="+mj-lt"/>
              <a:buAutoNum type="arabicPeriod"/>
            </a:pPr>
            <a:r>
              <a:rPr lang="en-US" dirty="0" smtClean="0"/>
              <a:t>D</a:t>
            </a:r>
          </a:p>
          <a:p>
            <a:pPr marL="457200" indent="-457200">
              <a:buFont typeface="+mj-lt"/>
              <a:buAutoNum type="arabicPeriod"/>
            </a:pPr>
            <a:r>
              <a:rPr lang="en-US" dirty="0" smtClean="0"/>
              <a:t>A</a:t>
            </a:r>
          </a:p>
          <a:p>
            <a:pPr marL="457200" indent="-457200">
              <a:buFont typeface="+mj-lt"/>
              <a:buAutoNum type="arabicPeriod"/>
            </a:pPr>
            <a:r>
              <a:rPr lang="en-US" dirty="0"/>
              <a:t>G</a:t>
            </a: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02958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432" y="530352"/>
            <a:ext cx="3566160" cy="5591778"/>
          </a:xfrm>
        </p:spPr>
        <p:txBody>
          <a:bodyPr>
            <a:normAutofit/>
          </a:bodyPr>
          <a:lstStyle/>
          <a:p>
            <a:r>
              <a:rPr lang="en-US" dirty="0" smtClean="0"/>
              <a:t>West Sacramento FFA &amp; Woodland Christian FFA</a:t>
            </a:r>
            <a:br>
              <a:rPr lang="en-US" dirty="0" smtClean="0"/>
            </a:br>
            <a:r>
              <a:rPr lang="en-US" dirty="0" smtClean="0"/>
              <a:t>Pancake &amp; Pajama Night</a:t>
            </a:r>
            <a:endParaRPr lang="en-US" dirty="0"/>
          </a:p>
        </p:txBody>
      </p:sp>
      <p:pic>
        <p:nvPicPr>
          <p:cNvPr id="5" name="Content Placeholder 4"/>
          <p:cNvPicPr>
            <a:picLocks noGrp="1" noChangeAspect="1"/>
          </p:cNvPicPr>
          <p:nvPr>
            <p:ph sz="half" idx="1"/>
          </p:nvPr>
        </p:nvPicPr>
        <p:blipFill>
          <a:blip r:embed="rId2"/>
          <a:stretch>
            <a:fillRect/>
          </a:stretch>
        </p:blipFill>
        <p:spPr>
          <a:xfrm>
            <a:off x="1115568" y="937482"/>
            <a:ext cx="6912864" cy="5184648"/>
          </a:xfrm>
          <a:prstGeom prst="rect">
            <a:avLst/>
          </a:prstGeom>
        </p:spPr>
      </p:pic>
    </p:spTree>
    <p:extLst>
      <p:ext uri="{BB962C8B-B14F-4D97-AF65-F5344CB8AC3E}">
        <p14:creationId xmlns:p14="http://schemas.microsoft.com/office/powerpoint/2010/main" val="3627048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3016</TotalTime>
  <Words>3417</Words>
  <Application>Microsoft Office PowerPoint</Application>
  <PresentationFormat>Widescreen</PresentationFormat>
  <Paragraphs>511</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Garamond</vt:lpstr>
      <vt:lpstr>Times</vt:lpstr>
      <vt:lpstr>Wingdings</vt:lpstr>
      <vt:lpstr>Organic</vt:lpstr>
      <vt:lpstr>Ag Biology</vt:lpstr>
      <vt:lpstr>Vinnie &amp; Tank</vt:lpstr>
      <vt:lpstr>UC Davis Classic Prospect Sale</vt:lpstr>
      <vt:lpstr>1/30 Physiology – Ag Style Obj. TSW apply what they have learned about the body systems to what they need to know to care for animals and plants. P. 20 NB</vt:lpstr>
      <vt:lpstr>Animal and Body Systems Project 50 point Project Due February 9th</vt:lpstr>
      <vt:lpstr>6 Types of SAE’s</vt:lpstr>
      <vt:lpstr> Ag Ed Term Quiz</vt:lpstr>
      <vt:lpstr>Page 21 NB</vt:lpstr>
      <vt:lpstr>West Sacramento FFA &amp; Woodland Christian FFA Pancake &amp; Pajama Night</vt:lpstr>
      <vt:lpstr>   1/31 Nervous System 36.1   Obj. TSW explain the roles of the sensory neurons, interneurons, and motor neurons in sensation, thought and response by doing a lab on reaction response.  P.22 NB  </vt:lpstr>
      <vt:lpstr>Ag Work Day This Saturday at RCHS, 10am – 2 pm in the Garden</vt:lpstr>
      <vt:lpstr>Learning about FFA Activity Match each of the following FFA words to what they are: P. 15 NB</vt:lpstr>
      <vt:lpstr>I love my neighbor who…</vt:lpstr>
      <vt:lpstr>Inventory what needs to be fixed in our program with the Bunny Hutch and Chicken Tractors and Garden Beds</vt:lpstr>
      <vt:lpstr>Experimental Design Practice p. 17 NB</vt:lpstr>
      <vt:lpstr>Winnie &amp; the Frogs p. 17 NB</vt:lpstr>
      <vt:lpstr>Scientific Method Sponge Bob</vt:lpstr>
      <vt:lpstr>Scientific Method</vt:lpstr>
      <vt:lpstr>Opening and Closing Ceremony Activity</vt:lpstr>
      <vt:lpstr>Section 36.1 Summary – pages 943 - 950</vt:lpstr>
      <vt:lpstr>Section 36.1 Summary – pages 943 - 950</vt:lpstr>
      <vt:lpstr>Section 36.1 Summary – pages 943 - 950</vt:lpstr>
      <vt:lpstr>Section 36.1 Summary – pages 943 - 950</vt:lpstr>
      <vt:lpstr>PowerPoint Presentation</vt:lpstr>
      <vt:lpstr>  2/1 Distraction/ Reaction Lab CH 36 Obj. TSW calculate reaction times under different conditions. P. 24 NB</vt:lpstr>
      <vt:lpstr>Defense Against Infectious Diseases  39.1 &amp; 39.2 2/2 TSW understand and explain the role of antibodies in the body’s response to a bacterial infection during the warm up.  P. 26 NB</vt:lpstr>
      <vt:lpstr>PowerPoint Presentation</vt:lpstr>
      <vt:lpstr>What does it mean to have a relationship?</vt:lpstr>
      <vt:lpstr>Immune System Responses 39.2 2/3 Obj. TSW compare and contrast Antibody Immunity and Cellular Immunity by diagraming the process in their NB and drawing a Cartoon applying nonspecific &amp; specific immune responses. P.28 NB</vt:lpstr>
      <vt:lpstr>Data: Table 1:</vt:lpstr>
      <vt:lpstr>Learning about FFA Officer Positions Activity Obj. TSW distinguish between different officer positions after reviewing each positions’ responsibilities online. P.  29 NB</vt:lpstr>
      <vt:lpstr>FFA Officer Responsibility Activity</vt:lpstr>
      <vt:lpstr>Allelopathy Lab</vt:lpstr>
      <vt:lpstr>Allelopathy Lab</vt:lpstr>
      <vt:lpstr>Allelopathy Lab</vt:lpstr>
      <vt:lpstr>Allelopathy Lab</vt:lpstr>
      <vt:lpstr>Allelopathy Lab</vt:lpstr>
      <vt:lpstr>Allelopathy Lab</vt:lpstr>
      <vt:lpstr>Allelopathy Lab</vt:lpstr>
      <vt:lpstr>Works Cited</vt:lpstr>
      <vt:lpstr>Quiz Today – Biology Only</vt:lpstr>
      <vt:lpstr>FFA Officer Responsibility Activity</vt:lpstr>
      <vt:lpstr>Section 1.1 Summary – pages 3-10</vt:lpstr>
      <vt:lpstr>8/31 Neurotransmitters &amp; Addiction  CH 36.1 &amp; 36.3 Obj. TSW learn about neurotransmitters and how drugs impact how the neurotransmitters work. P. 28 NB</vt:lpstr>
      <vt:lpstr>Mouse Party Activity</vt:lpstr>
      <vt:lpstr>Nerve Impulse Poster p. 944, 949 BB</vt:lpstr>
      <vt:lpstr>Distraction Reaction Lab</vt:lpstr>
      <vt:lpstr>Notebook – Specific Immunity</vt:lpstr>
      <vt:lpstr>Section 39.2 Summary – pages 1031-1041</vt:lpstr>
      <vt:lpstr>Section 39.2 Summary – pages 1031-1041</vt:lpstr>
      <vt:lpstr>Immune System Poster</vt:lpstr>
      <vt:lpstr>Foldable (29 NB) P. 1037BB</vt:lpstr>
      <vt:lpstr>9/6  Specific and Nonspecific Immune Responses CH 39.2 Obj. TSW differentiate between nonspecific &amp; specific immune responses. P. 30 NB</vt:lpstr>
      <vt:lpstr>9/7  Homeostasis &amp; Endocrine System CH 35.3 Obj. TSW draw and describe a Negative Feedback System involving the Endocrine System.  P. 32 NB</vt:lpstr>
      <vt:lpstr>Section 35.3 Summary – pages 929-935</vt:lpstr>
      <vt:lpstr>Section 35.3 Summary – pages 929-935</vt:lpstr>
      <vt:lpstr>#3.  The production of the hormone increases due to the level of the body chemical.  When the body chemical is back to normal the Hormone is not released any more – Negative Feedback system.</vt:lpstr>
      <vt:lpstr>9/8 Respiratory, Circulatory &amp; Excretory Systems  CH 37.1 – 37.3 Obj. TSW explain in your warm up how the respiratory, circulatory and excretory systems complement each other to maintain Homeostasis. P. 34 NB </vt:lpstr>
      <vt:lpstr>Measuring your Pulse &amp; Respiration P.31 NB </vt:lpstr>
      <vt:lpstr>Exercise Lab p. 31 NB</vt:lpstr>
      <vt:lpstr>Data Table &amp; Graph When do muscles fatigue? P. 31 NB</vt:lpstr>
      <vt:lpstr>Muscle Fatigue Lab p. 31 NB</vt:lpstr>
      <vt:lpstr>PowerPoint Presentation</vt:lpstr>
      <vt:lpstr>PowerPoint Presentation</vt:lpstr>
      <vt:lpstr>Data Table for Pulse P. 31 NB</vt:lpstr>
      <vt:lpstr>Graph your Pulse Rate P. 31NB When does muscle fatigue set in?</vt:lpstr>
      <vt:lpstr>The Heart, Lungs &amp; Components of the Blood P. 65 NB P. 982 BB</vt:lpstr>
      <vt:lpstr>Blood Cells</vt:lpstr>
      <vt:lpstr>Exercise Lab</vt:lpstr>
      <vt:lpstr>Exercise Lab</vt:lpstr>
      <vt:lpstr>Questions to answer in the conclusion  Yes in addition to the one’s in the lab report.</vt:lpstr>
      <vt:lpstr>9/9 Metabolism &amp; Homeostasis CH 35 Obj. TSW understand how the body regulates chemical reactions to maintain homeostasis. P. 36NB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Biology</dc:title>
  <dc:creator>Jennifer Mc Allister</dc:creator>
  <cp:lastModifiedBy>Jennifer Mc Allister</cp:lastModifiedBy>
  <cp:revision>58</cp:revision>
  <cp:lastPrinted>2017-02-03T21:15:11Z</cp:lastPrinted>
  <dcterms:created xsi:type="dcterms:W3CDTF">2016-08-27T20:36:44Z</dcterms:created>
  <dcterms:modified xsi:type="dcterms:W3CDTF">2017-02-06T05:29:15Z</dcterms:modified>
</cp:coreProperties>
</file>