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handoutMasterIdLst>
    <p:handoutMasterId r:id="rId116"/>
  </p:handoutMasterIdLst>
  <p:sldIdLst>
    <p:sldId id="393" r:id="rId2"/>
    <p:sldId id="392" r:id="rId3"/>
    <p:sldId id="394" r:id="rId4"/>
    <p:sldId id="397" r:id="rId5"/>
    <p:sldId id="396" r:id="rId6"/>
    <p:sldId id="395" r:id="rId7"/>
    <p:sldId id="391" r:id="rId8"/>
    <p:sldId id="383" r:id="rId9"/>
    <p:sldId id="384" r:id="rId10"/>
    <p:sldId id="387" r:id="rId11"/>
    <p:sldId id="388" r:id="rId12"/>
    <p:sldId id="389" r:id="rId13"/>
    <p:sldId id="382" r:id="rId14"/>
    <p:sldId id="256" r:id="rId15"/>
    <p:sldId id="402" r:id="rId16"/>
    <p:sldId id="403" r:id="rId17"/>
    <p:sldId id="398" r:id="rId18"/>
    <p:sldId id="304" r:id="rId19"/>
    <p:sldId id="305" r:id="rId20"/>
    <p:sldId id="306" r:id="rId21"/>
    <p:sldId id="307" r:id="rId22"/>
    <p:sldId id="329" r:id="rId23"/>
    <p:sldId id="330" r:id="rId24"/>
    <p:sldId id="407" r:id="rId25"/>
    <p:sldId id="408" r:id="rId26"/>
    <p:sldId id="409" r:id="rId27"/>
    <p:sldId id="410" r:id="rId28"/>
    <p:sldId id="411" r:id="rId29"/>
    <p:sldId id="291" r:id="rId30"/>
    <p:sldId id="404" r:id="rId31"/>
    <p:sldId id="405" r:id="rId32"/>
    <p:sldId id="406" r:id="rId33"/>
    <p:sldId id="412" r:id="rId34"/>
    <p:sldId id="413" r:id="rId35"/>
    <p:sldId id="414" r:id="rId36"/>
    <p:sldId id="415" r:id="rId37"/>
    <p:sldId id="416" r:id="rId38"/>
    <p:sldId id="418" r:id="rId39"/>
    <p:sldId id="417" r:id="rId40"/>
    <p:sldId id="419" r:id="rId41"/>
    <p:sldId id="420" r:id="rId42"/>
    <p:sldId id="421" r:id="rId43"/>
    <p:sldId id="422" r:id="rId44"/>
    <p:sldId id="423" r:id="rId45"/>
    <p:sldId id="424" r:id="rId46"/>
    <p:sldId id="327" r:id="rId47"/>
    <p:sldId id="308" r:id="rId48"/>
    <p:sldId id="311" r:id="rId49"/>
    <p:sldId id="390" r:id="rId50"/>
    <p:sldId id="400" r:id="rId51"/>
    <p:sldId id="378" r:id="rId52"/>
    <p:sldId id="399" r:id="rId53"/>
    <p:sldId id="313" r:id="rId54"/>
    <p:sldId id="314" r:id="rId55"/>
    <p:sldId id="315" r:id="rId56"/>
    <p:sldId id="377" r:id="rId57"/>
    <p:sldId id="426" r:id="rId58"/>
    <p:sldId id="318" r:id="rId59"/>
    <p:sldId id="319" r:id="rId60"/>
    <p:sldId id="320" r:id="rId61"/>
    <p:sldId id="350" r:id="rId62"/>
    <p:sldId id="351" r:id="rId63"/>
    <p:sldId id="352" r:id="rId64"/>
    <p:sldId id="427" r:id="rId65"/>
    <p:sldId id="321" r:id="rId66"/>
    <p:sldId id="322" r:id="rId67"/>
    <p:sldId id="323" r:id="rId68"/>
    <p:sldId id="324" r:id="rId69"/>
    <p:sldId id="325" r:id="rId70"/>
    <p:sldId id="326" r:id="rId71"/>
    <p:sldId id="332" r:id="rId72"/>
    <p:sldId id="333"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425" r:id="rId1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8" autoAdjust="0"/>
    <p:restoredTop sz="94660"/>
  </p:normalViewPr>
  <p:slideViewPr>
    <p:cSldViewPr snapToGrid="0">
      <p:cViewPr varScale="1">
        <p:scale>
          <a:sx n="63" d="100"/>
          <a:sy n="63" d="100"/>
        </p:scale>
        <p:origin x="96" y="3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21" cy="466168"/>
          </a:xfrm>
          <a:prstGeom prst="rect">
            <a:avLst/>
          </a:prstGeom>
        </p:spPr>
        <p:txBody>
          <a:bodyPr vert="horz" lIns="91311" tIns="45655" rIns="91311" bIns="45655" rtlCol="0"/>
          <a:lstStyle>
            <a:lvl1pPr algn="l">
              <a:defRPr sz="1200"/>
            </a:lvl1pPr>
          </a:lstStyle>
          <a:p>
            <a:endParaRPr lang="en-US"/>
          </a:p>
        </p:txBody>
      </p:sp>
      <p:sp>
        <p:nvSpPr>
          <p:cNvPr id="3" name="Date Placeholder 2"/>
          <p:cNvSpPr>
            <a:spLocks noGrp="1"/>
          </p:cNvSpPr>
          <p:nvPr>
            <p:ph type="dt" sz="quarter" idx="1"/>
          </p:nvPr>
        </p:nvSpPr>
        <p:spPr>
          <a:xfrm>
            <a:off x="3970394" y="1"/>
            <a:ext cx="3038420" cy="466168"/>
          </a:xfrm>
          <a:prstGeom prst="rect">
            <a:avLst/>
          </a:prstGeom>
        </p:spPr>
        <p:txBody>
          <a:bodyPr vert="horz" lIns="91311" tIns="45655" rIns="91311" bIns="45655" rtlCol="0"/>
          <a:lstStyle>
            <a:lvl1pPr algn="r">
              <a:defRPr sz="1200"/>
            </a:lvl1pPr>
          </a:lstStyle>
          <a:p>
            <a:fld id="{9DB5F416-E53C-45F8-A283-7340EB1B4706}" type="datetimeFigureOut">
              <a:rPr lang="en-US" smtClean="0"/>
              <a:t>4/5/2017</a:t>
            </a:fld>
            <a:endParaRPr lang="en-US"/>
          </a:p>
        </p:txBody>
      </p:sp>
      <p:sp>
        <p:nvSpPr>
          <p:cNvPr id="4" name="Footer Placeholder 3"/>
          <p:cNvSpPr>
            <a:spLocks noGrp="1"/>
          </p:cNvSpPr>
          <p:nvPr>
            <p:ph type="ftr" sz="quarter" idx="2"/>
          </p:nvPr>
        </p:nvSpPr>
        <p:spPr>
          <a:xfrm>
            <a:off x="1" y="8830233"/>
            <a:ext cx="3038421" cy="466168"/>
          </a:xfrm>
          <a:prstGeom prst="rect">
            <a:avLst/>
          </a:prstGeom>
        </p:spPr>
        <p:txBody>
          <a:bodyPr vert="horz" lIns="91311" tIns="45655" rIns="91311" bIns="45655" rtlCol="0" anchor="b"/>
          <a:lstStyle>
            <a:lvl1pPr algn="l">
              <a:defRPr sz="1200"/>
            </a:lvl1pPr>
          </a:lstStyle>
          <a:p>
            <a:endParaRPr lang="en-US"/>
          </a:p>
        </p:txBody>
      </p:sp>
      <p:sp>
        <p:nvSpPr>
          <p:cNvPr id="5" name="Slide Number Placeholder 4"/>
          <p:cNvSpPr>
            <a:spLocks noGrp="1"/>
          </p:cNvSpPr>
          <p:nvPr>
            <p:ph type="sldNum" sz="quarter" idx="3"/>
          </p:nvPr>
        </p:nvSpPr>
        <p:spPr>
          <a:xfrm>
            <a:off x="3970394" y="8830233"/>
            <a:ext cx="3038420" cy="466168"/>
          </a:xfrm>
          <a:prstGeom prst="rect">
            <a:avLst/>
          </a:prstGeom>
        </p:spPr>
        <p:txBody>
          <a:bodyPr vert="horz" lIns="91311" tIns="45655" rIns="91311" bIns="4565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5"/>
          </a:xfrm>
          <a:prstGeom prst="rect">
            <a:avLst/>
          </a:prstGeom>
        </p:spPr>
        <p:txBody>
          <a:bodyPr vert="horz" lIns="93174" tIns="46587" rIns="93174" bIns="46587" rtlCol="0"/>
          <a:lstStyle>
            <a:lvl1pPr algn="r">
              <a:defRPr sz="1200"/>
            </a:lvl1pPr>
          </a:lstStyle>
          <a:p>
            <a:fld id="{4CEF8A74-7F0C-4FF2-B9CA-872E3D706C95}" type="datetimeFigureOut">
              <a:rPr lang="en-US" smtClean="0"/>
              <a:t>4/5/2017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4"/>
          </a:xfrm>
          <a:prstGeom prst="rect">
            <a:avLst/>
          </a:prstGeom>
        </p:spPr>
        <p:txBody>
          <a:bodyPr vert="horz" lIns="93174" tIns="46587" rIns="93174" bIns="46587"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4/5/2017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4/5/2017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4/5/2017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4/5/2017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4/5/2017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4/5/2017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 Target="slide27.xml"/><Relationship Id="rId7" Type="http://schemas.openxmlformats.org/officeDocument/2006/relationships/image" Target="../media/image27.png"/><Relationship Id="rId12" Type="http://schemas.openxmlformats.org/officeDocument/2006/relationships/image" Target="../media/image123.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13.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hyperlink" Target="RESOURCES.ppt"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 Target="slide27.xml"/><Relationship Id="rId7" Type="http://schemas.openxmlformats.org/officeDocument/2006/relationships/image" Target="../media/image27.png"/><Relationship Id="rId12" Type="http://schemas.openxmlformats.org/officeDocument/2006/relationships/image" Target="../media/image12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113.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hyperlink" Target="RESOURCES.ppt"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5.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5.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10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116.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10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27.emf"/></Relationships>
</file>

<file path=ppt/slides/_rels/slide10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129.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resources.ppt" TargetMode="External"/><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audio" Target="../media/audio1.wav"/><Relationship Id="rId5" Type="http://schemas.openxmlformats.org/officeDocument/2006/relationships/slide" Target="slide21.xml"/><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jpe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hyperlink" Target="resources.ppt" TargetMode="External"/><Relationship Id="rId5" Type="http://schemas.openxmlformats.org/officeDocument/2006/relationships/image" Target="../media/image29.png"/><Relationship Id="rId10" Type="http://schemas.openxmlformats.org/officeDocument/2006/relationships/image" Target="../media/image36.jpeg"/><Relationship Id="rId4" Type="http://schemas.openxmlformats.org/officeDocument/2006/relationships/slide" Target="slide21.xml"/><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audio" Target="../media/audio2.wav"/><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6.jpeg"/><Relationship Id="rId5" Type="http://schemas.openxmlformats.org/officeDocument/2006/relationships/slide" Target="slide21.xml"/><Relationship Id="rId15" Type="http://schemas.openxmlformats.org/officeDocument/2006/relationships/image" Target="../media/image35.png"/><Relationship Id="rId10" Type="http://schemas.openxmlformats.org/officeDocument/2006/relationships/image" Target="../media/image33.jpeg"/><Relationship Id="rId4" Type="http://schemas.openxmlformats.org/officeDocument/2006/relationships/image" Target="../media/image28.png"/><Relationship Id="rId9" Type="http://schemas.openxmlformats.org/officeDocument/2006/relationships/image" Target="../media/image32.jpeg"/><Relationship Id="rId14" Type="http://schemas.openxmlformats.org/officeDocument/2006/relationships/hyperlink" Target="resources.ppt"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1.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slide" Target="slide29.xml"/><Relationship Id="rId12" Type="http://schemas.openxmlformats.org/officeDocument/2006/relationships/image" Target="../media/image44.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3.jpe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slide" Target="slide17.xml"/><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47.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48.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50.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84.gif"/></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ffa.org/broadcast"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youtube.com/watch?v=YJHGfbW55l0" TargetMode="External"/><Relationship Id="rId1" Type="http://schemas.openxmlformats.org/officeDocument/2006/relationships/slideLayout" Target="../slideLayouts/slideLayout5.xml"/><Relationship Id="rId5" Type="http://schemas.openxmlformats.org/officeDocument/2006/relationships/image" Target="../media/image90.jpeg"/><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91.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90.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6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1.png"/><Relationship Id="rId3" Type="http://schemas.openxmlformats.org/officeDocument/2006/relationships/image" Target="../media/image93.png"/><Relationship Id="rId7" Type="http://schemas.openxmlformats.org/officeDocument/2006/relationships/image" Target="../media/image94.png"/><Relationship Id="rId12" Type="http://schemas.openxmlformats.org/officeDocument/2006/relationships/slide" Target="slide22.xml"/><Relationship Id="rId2" Type="http://schemas.openxmlformats.org/officeDocument/2006/relationships/image" Target="../media/image92.jpe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95.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46.jpeg"/></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46.jpe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image" Target="../media/image96.jpeg"/><Relationship Id="rId1" Type="http://schemas.openxmlformats.org/officeDocument/2006/relationships/slideLayout" Target="../slideLayouts/slideLayout12.xml"/><Relationship Id="rId6" Type="http://schemas.openxmlformats.org/officeDocument/2006/relationships/slide" Target="slide17.xml"/><Relationship Id="rId11" Type="http://schemas.openxmlformats.org/officeDocument/2006/relationships/slide" Target="slide22.xml"/><Relationship Id="rId5" Type="http://schemas.openxmlformats.org/officeDocument/2006/relationships/image" Target="../media/image27.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94.png"/></Relationships>
</file>

<file path=ppt/slides/_rels/slide63.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30.png"/><Relationship Id="rId7" Type="http://schemas.openxmlformats.org/officeDocument/2006/relationships/image" Target="../media/image98.png"/><Relationship Id="rId12" Type="http://schemas.openxmlformats.org/officeDocument/2006/relationships/image" Target="../media/image46.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 Target="slide17.xml"/><Relationship Id="rId10" Type="http://schemas.openxmlformats.org/officeDocument/2006/relationships/slide" Target="slide22.xml"/><Relationship Id="rId4" Type="http://schemas.openxmlformats.org/officeDocument/2006/relationships/image" Target="../media/image27.png"/><Relationship Id="rId9" Type="http://schemas.openxmlformats.org/officeDocument/2006/relationships/image" Target="../media/image3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1.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100.jpe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hyperlink" Target="http://upload.wikimedia.org/wikipedia/commons/0/0f/RedRoan.jpg" TargetMode="Externa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44.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109.jpeg"/><Relationship Id="rId11" Type="http://schemas.openxmlformats.org/officeDocument/2006/relationships/image" Target="../media/image112.jpeg"/><Relationship Id="rId5" Type="http://schemas.openxmlformats.org/officeDocument/2006/relationships/image" Target="../media/image108.jpeg"/><Relationship Id="rId10" Type="http://schemas.openxmlformats.org/officeDocument/2006/relationships/image" Target="../media/image111.jpeg"/><Relationship Id="rId4" Type="http://schemas.openxmlformats.org/officeDocument/2006/relationships/image" Target="../media/image107.jpeg"/><Relationship Id="rId9" Type="http://schemas.openxmlformats.org/officeDocument/2006/relationships/image" Target="../media/image110.gif"/></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audio" Target="../media/audio3.wav"/><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4.jpeg"/><Relationship Id="rId5" Type="http://schemas.openxmlformats.org/officeDocument/2006/relationships/image" Target="../media/image29.png"/><Relationship Id="rId10" Type="http://schemas.openxmlformats.org/officeDocument/2006/relationships/image" Target="../media/image113.jpeg"/><Relationship Id="rId4" Type="http://schemas.openxmlformats.org/officeDocument/2006/relationships/slide" Target="slide27.xml"/><Relationship Id="rId9" Type="http://schemas.openxmlformats.org/officeDocument/2006/relationships/image" Target="../media/image35.png"/></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4.jpeg"/><Relationship Id="rId5" Type="http://schemas.openxmlformats.org/officeDocument/2006/relationships/image" Target="../media/image29.png"/><Relationship Id="rId10" Type="http://schemas.openxmlformats.org/officeDocument/2006/relationships/image" Target="../media/image113.jpeg"/><Relationship Id="rId4" Type="http://schemas.openxmlformats.org/officeDocument/2006/relationships/slide" Target="slide27.xml"/><Relationship Id="rId9" Type="http://schemas.openxmlformats.org/officeDocument/2006/relationships/image" Target="../media/image35.png"/></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101.jpe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4.jpeg"/><Relationship Id="rId5" Type="http://schemas.openxmlformats.org/officeDocument/2006/relationships/image" Target="../media/image29.png"/><Relationship Id="rId10" Type="http://schemas.openxmlformats.org/officeDocument/2006/relationships/image" Target="../media/image113.jpeg"/><Relationship Id="rId4" Type="http://schemas.openxmlformats.org/officeDocument/2006/relationships/slide" Target="slide27.xml"/><Relationship Id="rId9" Type="http://schemas.openxmlformats.org/officeDocument/2006/relationships/image" Target="../media/image35.png"/></Relationships>
</file>

<file path=ppt/slides/_rels/slide7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4.wav"/><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113.jpeg"/><Relationship Id="rId17" Type="http://schemas.openxmlformats.org/officeDocument/2006/relationships/audio" Target="../media/audio7.wav"/><Relationship Id="rId2" Type="http://schemas.openxmlformats.org/officeDocument/2006/relationships/image" Target="../media/image115.jpeg"/><Relationship Id="rId16" Type="http://schemas.openxmlformats.org/officeDocument/2006/relationships/audio" Target="../media/audio6.wav"/><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114.jpeg"/><Relationship Id="rId5" Type="http://schemas.openxmlformats.org/officeDocument/2006/relationships/slide" Target="slide27.xml"/><Relationship Id="rId15" Type="http://schemas.openxmlformats.org/officeDocument/2006/relationships/audio" Target="../media/audio5.wav"/><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hyperlink" Target="RESOURCES.ppt" TargetMode="External"/><Relationship Id="rId14" Type="http://schemas.openxmlformats.org/officeDocument/2006/relationships/image" Target="../media/image34.png"/></Relationships>
</file>

<file path=ppt/slides/_rels/slide7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audio" Target="../media/audio8.wav"/><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4.jpeg"/><Relationship Id="rId5" Type="http://schemas.openxmlformats.org/officeDocument/2006/relationships/image" Target="../media/image29.png"/><Relationship Id="rId15" Type="http://schemas.openxmlformats.org/officeDocument/2006/relationships/image" Target="../media/image103.jpeg"/><Relationship Id="rId10" Type="http://schemas.openxmlformats.org/officeDocument/2006/relationships/image" Target="../media/image113.jpeg"/><Relationship Id="rId4" Type="http://schemas.openxmlformats.org/officeDocument/2006/relationships/slide" Target="slide27.xml"/><Relationship Id="rId9" Type="http://schemas.openxmlformats.org/officeDocument/2006/relationships/image" Target="../media/image35.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116.jpeg"/><Relationship Id="rId5" Type="http://schemas.openxmlformats.org/officeDocument/2006/relationships/image" Target="../media/image29.png"/><Relationship Id="rId10" Type="http://schemas.openxmlformats.org/officeDocument/2006/relationships/image" Target="../media/image46.jpeg"/><Relationship Id="rId4" Type="http://schemas.openxmlformats.org/officeDocument/2006/relationships/slide" Target="slide17.xml"/><Relationship Id="rId9" Type="http://schemas.openxmlformats.org/officeDocument/2006/relationships/image" Target="../media/image31.png"/></Relationships>
</file>

<file path=ppt/slides/_rels/slide8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slide" Target="slide29.xml"/><Relationship Id="rId12" Type="http://schemas.openxmlformats.org/officeDocument/2006/relationships/image" Target="../media/image44.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3.jpe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slide" Target="slide17.xml"/><Relationship Id="rId9" Type="http://schemas.openxmlformats.org/officeDocument/2006/relationships/image" Target="../media/image42.jpeg"/></Relationships>
</file>

<file path=ppt/slides/_rels/slide8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47.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8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48.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8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50.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7.jpeg"/><Relationship Id="rId5" Type="http://schemas.openxmlformats.org/officeDocument/2006/relationships/image" Target="../media/image29.png"/><Relationship Id="rId10" Type="http://schemas.openxmlformats.org/officeDocument/2006/relationships/image" Target="../media/image43.jpeg"/><Relationship Id="rId4" Type="http://schemas.openxmlformats.org/officeDocument/2006/relationships/slide" Target="slide27.xml"/><Relationship Id="rId9" Type="http://schemas.openxmlformats.org/officeDocument/2006/relationships/image" Target="../media/image35.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7.jpeg"/><Relationship Id="rId5" Type="http://schemas.openxmlformats.org/officeDocument/2006/relationships/image" Target="../media/image29.png"/><Relationship Id="rId10" Type="http://schemas.openxmlformats.org/officeDocument/2006/relationships/image" Target="../media/image43.jpeg"/><Relationship Id="rId4" Type="http://schemas.openxmlformats.org/officeDocument/2006/relationships/slide" Target="slide27.xml"/><Relationship Id="rId9" Type="http://schemas.openxmlformats.org/officeDocument/2006/relationships/image" Target="../media/image35.png"/></Relationships>
</file>

<file path=ppt/slides/_rels/slide8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0.png"/><Relationship Id="rId7" Type="http://schemas.openxmlformats.org/officeDocument/2006/relationships/image" Target="../media/image35.png"/><Relationship Id="rId12" Type="http://schemas.openxmlformats.org/officeDocument/2006/relationships/image" Target="../media/image118.jpe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46.jpeg"/><Relationship Id="rId5" Type="http://schemas.openxmlformats.org/officeDocument/2006/relationships/image" Target="../media/image29.png"/><Relationship Id="rId10" Type="http://schemas.openxmlformats.org/officeDocument/2006/relationships/image" Target="../media/image45.jpeg"/><Relationship Id="rId4" Type="http://schemas.openxmlformats.org/officeDocument/2006/relationships/slide" Target="slide17.xml"/><Relationship Id="rId9"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1.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audio" Target="../media/audio9.wav"/><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114.jpeg"/><Relationship Id="rId5" Type="http://schemas.openxmlformats.org/officeDocument/2006/relationships/image" Target="../media/image29.png"/><Relationship Id="rId10" Type="http://schemas.openxmlformats.org/officeDocument/2006/relationships/image" Target="../media/image113.jpeg"/><Relationship Id="rId4" Type="http://schemas.openxmlformats.org/officeDocument/2006/relationships/slide" Target="slide27.xml"/><Relationship Id="rId9" Type="http://schemas.openxmlformats.org/officeDocument/2006/relationships/image" Target="../media/image35.png"/></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9.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jpe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9.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8.jpeg"/><Relationship Id="rId5" Type="http://schemas.openxmlformats.org/officeDocument/2006/relationships/slide" Target="slide27.xml"/><Relationship Id="rId10" Type="http://schemas.openxmlformats.org/officeDocument/2006/relationships/image" Target="../media/image35.png"/><Relationship Id="rId4" Type="http://schemas.openxmlformats.org/officeDocument/2006/relationships/image" Target="../media/image28.png"/><Relationship Id="rId9" Type="http://schemas.openxmlformats.org/officeDocument/2006/relationships/hyperlink" Target="RESOURCES.ppt"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88.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1.jpe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40.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9.jpeg"/><Relationship Id="rId5" Type="http://schemas.openxmlformats.org/officeDocument/2006/relationships/image" Target="../media/image29.png"/><Relationship Id="rId10" Type="http://schemas.openxmlformats.org/officeDocument/2006/relationships/image" Target="../media/image38.jpeg"/><Relationship Id="rId4" Type="http://schemas.openxmlformats.org/officeDocument/2006/relationships/slide" Target="slide27.xml"/><Relationship Id="rId9" Type="http://schemas.openxmlformats.org/officeDocument/2006/relationships/image" Target="../media/image35.png"/></Relationships>
</file>

<file path=ppt/slides/_rels/slide9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3.jpeg"/><Relationship Id="rId3" Type="http://schemas.openxmlformats.org/officeDocument/2006/relationships/image" Target="../media/image28.png"/><Relationship Id="rId7" Type="http://schemas.openxmlformats.org/officeDocument/2006/relationships/image" Target="../media/image27.png"/><Relationship Id="rId12"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slide" Target="slide34.xml"/><Relationship Id="rId4" Type="http://schemas.openxmlformats.org/officeDocument/2006/relationships/slide" Target="slide17.xml"/><Relationship Id="rId9" Type="http://schemas.openxmlformats.org/officeDocument/2006/relationships/image" Target="../media/image35.png"/></Relationships>
</file>

<file path=ppt/slides/_rels/slide9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3.jpeg"/><Relationship Id="rId3" Type="http://schemas.openxmlformats.org/officeDocument/2006/relationships/image" Target="../media/image28.png"/><Relationship Id="rId7" Type="http://schemas.openxmlformats.org/officeDocument/2006/relationships/image" Target="../media/image27.png"/><Relationship Id="rId12"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slide" Target="slide34.xml"/><Relationship Id="rId4" Type="http://schemas.openxmlformats.org/officeDocument/2006/relationships/slide" Target="slide17.xm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8987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1509" y="0"/>
            <a:ext cx="3857625" cy="6858000"/>
          </a:xfrm>
          <a:prstGeom prst="rect">
            <a:avLst/>
          </a:prstGeom>
        </p:spPr>
      </p:pic>
    </p:spTree>
    <p:extLst>
      <p:ext uri="{BB962C8B-B14F-4D97-AF65-F5344CB8AC3E}">
        <p14:creationId xmlns:p14="http://schemas.microsoft.com/office/powerpoint/2010/main" val="18355731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Pedigree Project</a:t>
            </a:r>
            <a:endParaRPr lang="en-US" dirty="0"/>
          </a:p>
        </p:txBody>
      </p:sp>
      <p:sp>
        <p:nvSpPr>
          <p:cNvPr id="3" name="Content Placeholder 2"/>
          <p:cNvSpPr>
            <a:spLocks noGrp="1"/>
          </p:cNvSpPr>
          <p:nvPr>
            <p:ph idx="1"/>
          </p:nvPr>
        </p:nvSpPr>
        <p:spPr>
          <a:xfrm>
            <a:off x="1905000" y="1143001"/>
            <a:ext cx="8229600" cy="4525963"/>
          </a:xfrm>
        </p:spPr>
        <p:txBody>
          <a:bodyPr>
            <a:normAutofit lnSpcReduction="10000"/>
          </a:bodyPr>
          <a:lstStyle/>
          <a:p>
            <a:r>
              <a:rPr lang="en-US" dirty="0" smtClean="0"/>
              <a:t>Show 3 Generations </a:t>
            </a:r>
          </a:p>
          <a:p>
            <a:r>
              <a:rPr lang="en-US" dirty="0" smtClean="0"/>
              <a:t>One side of the family</a:t>
            </a:r>
          </a:p>
          <a:p>
            <a:r>
              <a:rPr lang="en-US" dirty="0" smtClean="0"/>
              <a:t>Include at least 12 individuals</a:t>
            </a:r>
          </a:p>
          <a:p>
            <a:r>
              <a:rPr lang="en-US" dirty="0" smtClean="0"/>
              <a:t>Show only 1 trait</a:t>
            </a:r>
          </a:p>
          <a:p>
            <a:r>
              <a:rPr lang="en-US" dirty="0" smtClean="0"/>
              <a:t>Show the key of what the traits are</a:t>
            </a:r>
          </a:p>
          <a:p>
            <a:r>
              <a:rPr lang="en-US" dirty="0" smtClean="0"/>
              <a:t>Show affected individuals with the trait (color)</a:t>
            </a:r>
          </a:p>
          <a:p>
            <a:r>
              <a:rPr lang="en-US" dirty="0" smtClean="0"/>
              <a:t>Label </a:t>
            </a:r>
            <a:r>
              <a:rPr lang="en-US" dirty="0" err="1" smtClean="0"/>
              <a:t>Autosomal</a:t>
            </a:r>
            <a:r>
              <a:rPr lang="en-US" dirty="0" smtClean="0"/>
              <a:t>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209"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2493817" y="0"/>
            <a:ext cx="9108021" cy="6831016"/>
          </a:xfrm>
          <a:prstGeom prst="rect">
            <a:avLst/>
          </a:prstGeom>
        </p:spPr>
      </p:pic>
    </p:spTree>
    <p:extLst>
      <p:ext uri="{BB962C8B-B14F-4D97-AF65-F5344CB8AC3E}">
        <p14:creationId xmlns:p14="http://schemas.microsoft.com/office/powerpoint/2010/main" val="290301875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all Genotypes </a:t>
            </a:r>
            <a:endParaRPr lang="en-US" dirty="0"/>
          </a:p>
        </p:txBody>
      </p:sp>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3/26  Complex Inheritance of Human Traits 12.3</a:t>
            </a:r>
            <a:br>
              <a:rPr lang="en-US" sz="2400" dirty="0"/>
            </a:br>
            <a:r>
              <a:rPr lang="en-US" sz="2400" dirty="0"/>
              <a:t>Obj. TSW predict possible combinations of alleles in a zygote from the genetic make up of the parents by working on a pedigree. P.86 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6324"/>
            <a:ext cx="12192000" cy="1690689"/>
          </a:xfrm>
        </p:spPr>
        <p:txBody>
          <a:bodyPr>
            <a:noAutofit/>
          </a:bodyPr>
          <a:lstStyle/>
          <a:p>
            <a:r>
              <a:rPr lang="en-US" sz="2800" dirty="0" smtClean="0"/>
              <a:t>4/7  Pedigree Practice CH 12</a:t>
            </a:r>
            <a:br>
              <a:rPr lang="en-US" sz="2800" dirty="0" smtClean="0"/>
            </a:br>
            <a:r>
              <a:rPr lang="en-US" sz="2800" dirty="0" smtClean="0"/>
              <a:t>Obj. TSW practice how to make pedigrees to show the mode of inheritance and probability of inheriting the trait.  The pedigree below is just a sample pedigree. P. 34 NB</a:t>
            </a:r>
            <a:br>
              <a:rPr lang="en-US" sz="2800" dirty="0" smtClean="0"/>
            </a:br>
            <a:endParaRPr lang="en-US" sz="2800" dirty="0"/>
          </a:p>
        </p:txBody>
      </p:sp>
      <p:sp>
        <p:nvSpPr>
          <p:cNvPr id="3" name="Content Placeholder 2"/>
          <p:cNvSpPr>
            <a:spLocks noGrp="1"/>
          </p:cNvSpPr>
          <p:nvPr>
            <p:ph idx="1"/>
          </p:nvPr>
        </p:nvSpPr>
        <p:spPr>
          <a:xfrm>
            <a:off x="5826641" y="1690688"/>
            <a:ext cx="6526619" cy="5167312"/>
          </a:xfrm>
        </p:spPr>
        <p:txBody>
          <a:bodyPr>
            <a:normAutofit/>
          </a:bodyPr>
          <a:lstStyle/>
          <a:p>
            <a:pPr marL="0" indent="0">
              <a:buNone/>
            </a:pPr>
            <a:r>
              <a:rPr lang="en-US" dirty="0" smtClean="0"/>
              <a:t>Draw 3 generations of family.  Bob and </a:t>
            </a:r>
            <a:r>
              <a:rPr lang="en-US" dirty="0"/>
              <a:t>S</a:t>
            </a:r>
            <a:r>
              <a:rPr lang="en-US" dirty="0" smtClean="0"/>
              <a:t>usan are married and have 3 children: Elaine, Stephen, and Tony.</a:t>
            </a:r>
          </a:p>
          <a:p>
            <a:pPr marL="0" indent="0">
              <a:buNone/>
            </a:pPr>
            <a:r>
              <a:rPr lang="en-US" dirty="0" smtClean="0"/>
              <a:t>Susan has two siblings: Jose and Tom</a:t>
            </a:r>
          </a:p>
          <a:p>
            <a:pPr marL="0" indent="0">
              <a:buNone/>
            </a:pPr>
            <a:r>
              <a:rPr lang="en-US" dirty="0" smtClean="0"/>
              <a:t>Susan’s parents are Elijah and Gaby</a:t>
            </a:r>
          </a:p>
          <a:p>
            <a:pPr marL="0" indent="0">
              <a:buNone/>
            </a:pPr>
            <a:r>
              <a:rPr lang="en-US" dirty="0" smtClean="0"/>
              <a:t>Gaby, </a:t>
            </a:r>
            <a:r>
              <a:rPr lang="en-US" dirty="0"/>
              <a:t>S</a:t>
            </a:r>
            <a:r>
              <a:rPr lang="en-US" dirty="0" smtClean="0"/>
              <a:t>usan and Tony have the trait.</a:t>
            </a:r>
          </a:p>
          <a:p>
            <a:pPr marL="514350" indent="-514350">
              <a:buFont typeface="+mj-lt"/>
              <a:buAutoNum type="arabicPeriod"/>
            </a:pPr>
            <a:r>
              <a:rPr lang="en-US" dirty="0" smtClean="0"/>
              <a:t>How is the trait inherited?  Autosomal or Sex-Linked?</a:t>
            </a:r>
          </a:p>
          <a:p>
            <a:pPr marL="514350" indent="-514350">
              <a:buFont typeface="+mj-lt"/>
              <a:buAutoNum type="arabicPeriod"/>
            </a:pPr>
            <a:r>
              <a:rPr lang="en-US" dirty="0" smtClean="0"/>
              <a:t>Dominant or Recessive?</a:t>
            </a:r>
          </a:p>
          <a:p>
            <a:pPr marL="514350" indent="-514350">
              <a:buFont typeface="+mj-lt"/>
              <a:buAutoNum type="arabicPeriod"/>
            </a:pPr>
            <a:r>
              <a:rPr lang="en-US" dirty="0" smtClean="0"/>
              <a:t>What is the % chance of Tony having the trait?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87" y="1871330"/>
            <a:ext cx="5638071" cy="3743769"/>
          </a:xfrm>
          <a:prstGeom prst="rect">
            <a:avLst/>
          </a:prstGeom>
        </p:spPr>
      </p:pic>
    </p:spTree>
    <p:extLst>
      <p:ext uri="{BB962C8B-B14F-4D97-AF65-F5344CB8AC3E}">
        <p14:creationId xmlns:p14="http://schemas.microsoft.com/office/powerpoint/2010/main" val="3101090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6162" y="0"/>
            <a:ext cx="9144001" cy="6858000"/>
          </a:xfrm>
          <a:prstGeom prst="rect">
            <a:avLst/>
          </a:prstGeom>
        </p:spPr>
      </p:pic>
    </p:spTree>
    <p:extLst>
      <p:ext uri="{BB962C8B-B14F-4D97-AF65-F5344CB8AC3E}">
        <p14:creationId xmlns:p14="http://schemas.microsoft.com/office/powerpoint/2010/main" val="4110238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143" y="665018"/>
            <a:ext cx="10939548" cy="1620981"/>
          </a:xfrm>
        </p:spPr>
        <p:txBody>
          <a:bodyPr>
            <a:normAutofit/>
          </a:bodyPr>
          <a:lstStyle/>
          <a:p>
            <a:r>
              <a:rPr lang="en-US" dirty="0" smtClean="0"/>
              <a:t>Ag Biology Notebook</a:t>
            </a:r>
            <a:br>
              <a:rPr lang="en-US" dirty="0" smtClean="0"/>
            </a:br>
            <a:endParaRPr lang="en-US" dirty="0"/>
          </a:p>
        </p:txBody>
      </p:sp>
      <p:sp>
        <p:nvSpPr>
          <p:cNvPr id="3" name="Content Placeholder 2"/>
          <p:cNvSpPr>
            <a:spLocks noGrp="1"/>
          </p:cNvSpPr>
          <p:nvPr>
            <p:ph idx="1"/>
          </p:nvPr>
        </p:nvSpPr>
        <p:spPr/>
        <p:txBody>
          <a:bodyPr/>
          <a:lstStyle/>
          <a:p>
            <a:r>
              <a:rPr lang="en-US" dirty="0" smtClean="0"/>
              <a:t>Open your Notebook to the Center where the book is sewn.</a:t>
            </a:r>
          </a:p>
          <a:p>
            <a:r>
              <a:rPr lang="en-US" dirty="0" smtClean="0"/>
              <a:t>Number the Right side of the page 1</a:t>
            </a:r>
          </a:p>
          <a:p>
            <a:r>
              <a:rPr lang="en-US" dirty="0" smtClean="0"/>
              <a:t>Turn the page, number the left side of the page 2</a:t>
            </a:r>
          </a:p>
          <a:p>
            <a:r>
              <a:rPr lang="en-US" dirty="0" smtClean="0"/>
              <a:t>Odd’s on the right, Evens on the left</a:t>
            </a:r>
          </a:p>
          <a:p>
            <a:r>
              <a:rPr lang="en-US" dirty="0" smtClean="0"/>
              <a:t>Number to page 8</a:t>
            </a:r>
            <a:endParaRPr lang="en-US" dirty="0"/>
          </a:p>
        </p:txBody>
      </p:sp>
    </p:spTree>
    <p:extLst>
      <p:ext uri="{BB962C8B-B14F-4D97-AF65-F5344CB8AC3E}">
        <p14:creationId xmlns:p14="http://schemas.microsoft.com/office/powerpoint/2010/main" val="37328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March 20</a:t>
            </a:r>
            <a:r>
              <a:rPr lang="en-US" baseline="30000" dirty="0" smtClean="0"/>
              <a:t>th</a:t>
            </a:r>
            <a:r>
              <a:rPr lang="en-US" dirty="0" smtClean="0"/>
              <a:t> – April 7</a:t>
            </a:r>
            <a:r>
              <a:rPr lang="en-US" baseline="30000" dirty="0" smtClean="0"/>
              <a:t>th</a:t>
            </a:r>
            <a:endParaRPr lang="en-US" dirty="0" smtClean="0"/>
          </a:p>
          <a:p>
            <a:r>
              <a:rPr lang="en-US" dirty="0" smtClean="0"/>
              <a:t>Week 12</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700" y="365125"/>
            <a:ext cx="6112099" cy="1325563"/>
          </a:xfrm>
        </p:spPr>
        <p:txBody>
          <a:bodyPr/>
          <a:lstStyle/>
          <a:p>
            <a:r>
              <a:rPr lang="en-US" dirty="0" smtClean="0"/>
              <a:t>Samantha’s Hens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4131" y="1260843"/>
            <a:ext cx="4197868" cy="5597157"/>
          </a:xfrm>
          <a:prstGeom prst="rect">
            <a:avLst/>
          </a:prstGeom>
        </p:spPr>
      </p:pic>
    </p:spTree>
    <p:extLst>
      <p:ext uri="{BB962C8B-B14F-4D97-AF65-F5344CB8AC3E}">
        <p14:creationId xmlns:p14="http://schemas.microsoft.com/office/powerpoint/2010/main" val="3846452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216113" cy="562148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966" y="0"/>
            <a:ext cx="3385534" cy="4514045"/>
          </a:xfrm>
          <a:prstGeom prst="rect">
            <a:avLst/>
          </a:prstGeom>
        </p:spPr>
      </p:pic>
    </p:spTree>
    <p:extLst>
      <p:ext uri="{BB962C8B-B14F-4D97-AF65-F5344CB8AC3E}">
        <p14:creationId xmlns:p14="http://schemas.microsoft.com/office/powerpoint/2010/main" val="120042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15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2176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Punnett square boxes on P.13 NB</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829" y="0"/>
            <a:ext cx="10300342" cy="6858000"/>
          </a:xfrm>
          <a:prstGeom prst="rect">
            <a:avLst/>
          </a:prstGeom>
        </p:spPr>
      </p:pic>
    </p:spTree>
    <p:extLst>
      <p:ext uri="{BB962C8B-B14F-4D97-AF65-F5344CB8AC3E}">
        <p14:creationId xmlns:p14="http://schemas.microsoft.com/office/powerpoint/2010/main" val="11648240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54276" y="1665287"/>
            <a:ext cx="7239000" cy="4073525"/>
          </a:xfrm>
          <a:prstGeom prst="rect">
            <a:avLst/>
          </a:prstGeom>
          <a:noFill/>
        </p:spPr>
      </p:pic>
      <p:sp>
        <p:nvSpPr>
          <p:cNvPr id="2" name="TextBox 1"/>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587915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Simple</a:t>
            </a:r>
          </a:p>
          <a:p>
            <a:pPr algn="ctr" eaLnBrk="1" hangingPunct="1">
              <a:lnSpc>
                <a:spcPct val="50000"/>
              </a:lnSpc>
              <a:spcBef>
                <a:spcPct val="20000"/>
              </a:spcBef>
              <a:spcAft>
                <a:spcPct val="20000"/>
              </a:spcAft>
            </a:pPr>
            <a:r>
              <a:rPr lang="en-US" sz="3600" dirty="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
        <p:nvSpPr>
          <p:cNvPr id="2" name="TextBox 1"/>
          <p:cNvSpPr txBox="1"/>
          <p:nvPr/>
        </p:nvSpPr>
        <p:spPr>
          <a:xfrm>
            <a:off x="9000565" y="322729"/>
            <a:ext cx="3191435" cy="3046988"/>
          </a:xfrm>
          <a:prstGeom prst="rect">
            <a:avLst/>
          </a:prstGeom>
          <a:noFill/>
        </p:spPr>
        <p:txBody>
          <a:bodyPr wrap="square" rtlCol="0">
            <a:spAutoFit/>
          </a:bodyPr>
          <a:lstStyle/>
          <a:p>
            <a:r>
              <a:rPr lang="en-US" sz="2400" dirty="0" smtClean="0"/>
              <a:t>Who is affected?</a:t>
            </a:r>
          </a:p>
          <a:p>
            <a:r>
              <a:rPr lang="en-US" sz="2400" dirty="0" smtClean="0"/>
              <a:t>What generation?</a:t>
            </a:r>
          </a:p>
          <a:p>
            <a:r>
              <a:rPr lang="en-US" sz="2400" dirty="0" smtClean="0"/>
              <a:t>What does it mean to only be shaded ½ way?</a:t>
            </a:r>
          </a:p>
          <a:p>
            <a:r>
              <a:rPr lang="en-US" sz="2400" dirty="0" smtClean="0"/>
              <a:t>What Does the Punnett Square look like for Person 3 &amp; 4 of Generation II?</a:t>
            </a:r>
            <a:endParaRPr lang="en-US" sz="2400" dirty="0"/>
          </a:p>
        </p:txBody>
      </p:sp>
    </p:spTree>
    <p:extLst>
      <p:ext uri="{BB962C8B-B14F-4D97-AF65-F5344CB8AC3E}">
        <p14:creationId xmlns:p14="http://schemas.microsoft.com/office/powerpoint/2010/main" val="12554288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Fictional</a:t>
            </a:r>
          </a:p>
          <a:p>
            <a:pPr algn="ctr" eaLnBrk="1" hangingPunct="1">
              <a:lnSpc>
                <a:spcPct val="50000"/>
              </a:lnSpc>
              <a:spcBef>
                <a:spcPct val="20000"/>
              </a:spcBef>
              <a:spcAft>
                <a:spcPct val="20000"/>
              </a:spcAft>
            </a:pPr>
            <a:r>
              <a:rPr lang="en-US" sz="3600" dirty="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005263" y="2035175"/>
            <a:ext cx="5073650" cy="4822825"/>
          </a:xfrm>
          <a:prstGeom prst="rect">
            <a:avLst/>
          </a:prstGeom>
          <a:noFill/>
        </p:spPr>
      </p:pic>
      <p:pic>
        <p:nvPicPr>
          <p:cNvPr id="2" name="Picture 1"/>
          <p:cNvPicPr>
            <a:picLocks noChangeAspect="1"/>
          </p:cNvPicPr>
          <p:nvPr/>
        </p:nvPicPr>
        <p:blipFill>
          <a:blip r:embed="rId13"/>
          <a:stretch>
            <a:fillRect/>
          </a:stretch>
        </p:blipFill>
        <p:spPr>
          <a:xfrm>
            <a:off x="0" y="595219"/>
            <a:ext cx="12363838" cy="1901917"/>
          </a:xfrm>
          <a:prstGeom prst="rect">
            <a:avLst/>
          </a:prstGeom>
        </p:spPr>
      </p:pic>
    </p:spTree>
    <p:extLst>
      <p:ext uri="{BB962C8B-B14F-4D97-AF65-F5344CB8AC3E}">
        <p14:creationId xmlns:p14="http://schemas.microsoft.com/office/powerpoint/2010/main" val="24544104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a:solidFill>
                  <a:schemeClr val="tx2"/>
                </a:solidFill>
                <a:latin typeface="Times" pitchFamily="18" charset="0"/>
              </a:rPr>
              <a:t>Huntington</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59276" y="2087563"/>
            <a:ext cx="5334000" cy="4770437"/>
          </a:xfrm>
          <a:prstGeom prst="rect">
            <a:avLst/>
          </a:prstGeom>
          <a:noFill/>
        </p:spPr>
      </p:pic>
      <p:sp>
        <p:nvSpPr>
          <p:cNvPr id="13" name="TextBox 12"/>
          <p:cNvSpPr txBox="1"/>
          <p:nvPr/>
        </p:nvSpPr>
        <p:spPr>
          <a:xfrm>
            <a:off x="247649" y="753212"/>
            <a:ext cx="9886951" cy="954107"/>
          </a:xfrm>
          <a:prstGeom prst="rect">
            <a:avLst/>
          </a:prstGeom>
          <a:noFill/>
        </p:spPr>
        <p:txBody>
          <a:bodyPr wrap="square" rtlCol="0">
            <a:spAutoFit/>
          </a:bodyPr>
          <a:lstStyle/>
          <a:p>
            <a:r>
              <a:rPr lang="en-US" sz="2800" dirty="0" smtClean="0"/>
              <a:t>What is the Mode of Inheritance?  Dominant/ Recessive?  Autosomal or Sex-Linked?</a:t>
            </a:r>
            <a:endParaRPr lang="en-US" sz="2800" dirty="0"/>
          </a:p>
        </p:txBody>
      </p:sp>
    </p:spTree>
    <p:extLst>
      <p:ext uri="{BB962C8B-B14F-4D97-AF65-F5344CB8AC3E}">
        <p14:creationId xmlns:p14="http://schemas.microsoft.com/office/powerpoint/2010/main" val="103704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
        <p:nvSpPr>
          <p:cNvPr id="2" name="TextBox 1"/>
          <p:cNvSpPr txBox="1"/>
          <p:nvPr/>
        </p:nvSpPr>
        <p:spPr>
          <a:xfrm>
            <a:off x="0" y="0"/>
            <a:ext cx="3872753" cy="1569660"/>
          </a:xfrm>
          <a:prstGeom prst="rect">
            <a:avLst/>
          </a:prstGeom>
          <a:noFill/>
        </p:spPr>
        <p:txBody>
          <a:bodyPr wrap="square" rtlCol="0">
            <a:spAutoFit/>
          </a:bodyPr>
          <a:lstStyle/>
          <a:p>
            <a:r>
              <a:rPr lang="en-US" sz="2400" dirty="0" smtClean="0"/>
              <a:t>Who is affected?</a:t>
            </a:r>
          </a:p>
          <a:p>
            <a:r>
              <a:rPr lang="en-US" sz="2400" dirty="0" smtClean="0"/>
              <a:t>Who are the carriers?</a:t>
            </a:r>
          </a:p>
          <a:p>
            <a:r>
              <a:rPr lang="en-US" sz="2400" dirty="0" smtClean="0"/>
              <a:t>Dominant or recessive?</a:t>
            </a:r>
          </a:p>
          <a:p>
            <a:r>
              <a:rPr lang="en-US" sz="2400" dirty="0" smtClean="0"/>
              <a:t>Autosomal or Sex Linked?</a:t>
            </a:r>
            <a:endParaRPr lang="en-US" sz="2400" dirty="0"/>
          </a:p>
        </p:txBody>
      </p:sp>
      <p:sp>
        <p:nvSpPr>
          <p:cNvPr id="3" name="TextBox 2"/>
          <p:cNvSpPr txBox="1"/>
          <p:nvPr/>
        </p:nvSpPr>
        <p:spPr>
          <a:xfrm>
            <a:off x="8283389" y="0"/>
            <a:ext cx="3908612" cy="1200329"/>
          </a:xfrm>
          <a:prstGeom prst="rect">
            <a:avLst/>
          </a:prstGeom>
          <a:noFill/>
        </p:spPr>
        <p:txBody>
          <a:bodyPr wrap="square" rtlCol="0">
            <a:spAutoFit/>
          </a:bodyPr>
          <a:lstStyle/>
          <a:p>
            <a:r>
              <a:rPr lang="en-US" sz="2400" dirty="0" smtClean="0"/>
              <a:t>Draw the Punnett Square for a mom who is a carrier, and an unaffected father.</a:t>
            </a:r>
            <a:endParaRPr lang="en-US" sz="2400" dirty="0"/>
          </a:p>
        </p:txBody>
      </p:sp>
    </p:spTree>
    <p:extLst>
      <p:ext uri="{BB962C8B-B14F-4D97-AF65-F5344CB8AC3E}">
        <p14:creationId xmlns:p14="http://schemas.microsoft.com/office/powerpoint/2010/main" val="885725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8462" t="18036" r="17628" b="6413"/>
          <a:stretch>
            <a:fillRect/>
          </a:stretch>
        </p:blipFill>
        <p:spPr bwMode="auto">
          <a:xfrm>
            <a:off x="2252870" y="0"/>
            <a:ext cx="6433930" cy="6679095"/>
          </a:xfrm>
          <a:prstGeom prst="rect">
            <a:avLst/>
          </a:prstGeom>
          <a:noFill/>
          <a:ln w="9525">
            <a:noFill/>
            <a:miter lim="800000"/>
            <a:headEnd/>
            <a:tailEnd/>
          </a:ln>
        </p:spPr>
      </p:pic>
      <p:sp>
        <p:nvSpPr>
          <p:cNvPr id="3" name="TextBox 2"/>
          <p:cNvSpPr txBox="1"/>
          <p:nvPr/>
        </p:nvSpPr>
        <p:spPr>
          <a:xfrm>
            <a:off x="556591" y="119269"/>
            <a:ext cx="1905000" cy="1569660"/>
          </a:xfrm>
          <a:prstGeom prst="rect">
            <a:avLst/>
          </a:prstGeom>
          <a:noFill/>
        </p:spPr>
        <p:txBody>
          <a:bodyPr wrap="square" rtlCol="0">
            <a:spAutoFit/>
          </a:bodyPr>
          <a:lstStyle/>
          <a:p>
            <a:r>
              <a:rPr lang="en-US" sz="2400" dirty="0"/>
              <a:t>Write a 4 sentence summary</a:t>
            </a:r>
          </a:p>
          <a:p>
            <a:r>
              <a:rPr lang="en-US" sz="2400" dirty="0"/>
              <a:t>P. </a:t>
            </a:r>
            <a:r>
              <a:rPr lang="en-US" sz="2400" dirty="0" smtClean="0"/>
              <a:t>15 </a:t>
            </a:r>
            <a:r>
              <a:rPr lang="en-US" sz="2400" dirty="0"/>
              <a:t>NB</a:t>
            </a:r>
          </a:p>
        </p:txBody>
      </p:sp>
      <p:sp>
        <p:nvSpPr>
          <p:cNvPr id="4" name="TextBox 3"/>
          <p:cNvSpPr txBox="1"/>
          <p:nvPr/>
        </p:nvSpPr>
        <p:spPr>
          <a:xfrm>
            <a:off x="8610600" y="1"/>
            <a:ext cx="2057400" cy="6001643"/>
          </a:xfrm>
          <a:prstGeom prst="rect">
            <a:avLst/>
          </a:prstGeom>
          <a:noFill/>
        </p:spPr>
        <p:txBody>
          <a:bodyPr wrap="square" rtlCol="0">
            <a:spAutoFit/>
          </a:bodyPr>
          <a:lstStyle/>
          <a:p>
            <a:pPr>
              <a:buFont typeface="Arial" pitchFamily="34" charset="0"/>
              <a:buChar char="•"/>
            </a:pPr>
            <a:r>
              <a:rPr lang="en-US" sz="2400" dirty="0"/>
              <a:t>Diploid</a:t>
            </a:r>
          </a:p>
          <a:p>
            <a:pPr>
              <a:buFont typeface="Arial" pitchFamily="34" charset="0"/>
              <a:buChar char="•"/>
            </a:pPr>
            <a:r>
              <a:rPr lang="en-US" sz="2400" dirty="0"/>
              <a:t>One cell division</a:t>
            </a:r>
          </a:p>
          <a:p>
            <a:pPr>
              <a:buFont typeface="Arial" pitchFamily="34" charset="0"/>
              <a:buChar char="•"/>
            </a:pPr>
            <a:r>
              <a:rPr lang="en-US" sz="2400" dirty="0"/>
              <a:t>Four haploid cells</a:t>
            </a:r>
          </a:p>
          <a:p>
            <a:pPr>
              <a:buFont typeface="Arial" pitchFamily="34" charset="0"/>
              <a:buChar char="•"/>
            </a:pPr>
            <a:r>
              <a:rPr lang="en-US" sz="2400" dirty="0"/>
              <a:t>Original cell</a:t>
            </a:r>
          </a:p>
          <a:p>
            <a:pPr>
              <a:buFont typeface="Arial" pitchFamily="34" charset="0"/>
              <a:buChar char="•"/>
            </a:pPr>
            <a:r>
              <a:rPr lang="en-US" sz="2400" dirty="0"/>
              <a:t>Two cell divisions</a:t>
            </a:r>
          </a:p>
          <a:p>
            <a:pPr>
              <a:buFont typeface="Arial" pitchFamily="34" charset="0"/>
              <a:buChar char="•"/>
            </a:pPr>
            <a:r>
              <a:rPr lang="en-US" sz="2400" dirty="0"/>
              <a:t>Body cell</a:t>
            </a:r>
          </a:p>
          <a:p>
            <a:pPr>
              <a:buFont typeface="Arial" pitchFamily="34" charset="0"/>
              <a:buChar char="•"/>
            </a:pPr>
            <a:r>
              <a:rPr lang="en-US" sz="2400" dirty="0"/>
              <a:t>Same</a:t>
            </a:r>
          </a:p>
          <a:p>
            <a:pPr>
              <a:buFont typeface="Arial" pitchFamily="34" charset="0"/>
              <a:buChar char="•"/>
            </a:pPr>
            <a:r>
              <a:rPr lang="en-US" sz="2400" dirty="0"/>
              <a:t>Chromosome</a:t>
            </a:r>
          </a:p>
          <a:p>
            <a:pPr>
              <a:buFont typeface="Arial" pitchFamily="34" charset="0"/>
              <a:buChar char="•"/>
            </a:pPr>
            <a:r>
              <a:rPr lang="en-US" sz="2400" dirty="0"/>
              <a:t>Gamete-producing cell</a:t>
            </a:r>
          </a:p>
          <a:p>
            <a:pPr>
              <a:buFont typeface="Arial" pitchFamily="34" charset="0"/>
              <a:buChar char="•"/>
            </a:pPr>
            <a:r>
              <a:rPr lang="en-US" sz="2400" dirty="0"/>
              <a:t>Half</a:t>
            </a:r>
          </a:p>
          <a:p>
            <a:pPr>
              <a:buFont typeface="Arial" pitchFamily="34" charset="0"/>
              <a:buChar char="•"/>
            </a:pPr>
            <a:r>
              <a:rPr lang="en-US" sz="2400" dirty="0"/>
              <a:t>Two diploid cells</a:t>
            </a:r>
          </a:p>
        </p:txBody>
      </p:sp>
    </p:spTree>
    <p:extLst>
      <p:ext uri="{BB962C8B-B14F-4D97-AF65-F5344CB8AC3E}">
        <p14:creationId xmlns:p14="http://schemas.microsoft.com/office/powerpoint/2010/main" val="1723029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8263" y="0"/>
            <a:ext cx="9277461" cy="6176963"/>
          </a:xfrm>
        </p:spPr>
      </p:pic>
    </p:spTree>
    <p:extLst>
      <p:ext uri="{BB962C8B-B14F-4D97-AF65-F5344CB8AC3E}">
        <p14:creationId xmlns:p14="http://schemas.microsoft.com/office/powerpoint/2010/main" val="3664777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5572930"/>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27 </a:t>
            </a:r>
            <a:br>
              <a:rPr lang="en-US" dirty="0" smtClean="0"/>
            </a:br>
            <a:r>
              <a:rPr lang="en-US" dirty="0" smtClean="0"/>
              <a:t>How does Meiosis add genetic variation to the population?  Use these words: gamete, sex cell, haploid, homologous chromosomes, division, egg or sperm cell.</a:t>
            </a:r>
            <a:br>
              <a:rPr lang="en-US" dirty="0" smtClean="0"/>
            </a:br>
            <a:r>
              <a:rPr lang="en-US" dirty="0" smtClean="0"/>
              <a:t>DRAW your Gametes formed from Meiosis with 2 different colors.</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r>
              <a:rPr lang="en-US" dirty="0" smtClean="0"/>
              <a:t>.</a:t>
            </a:r>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1255660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vs </a:t>
            </a:r>
            <a:r>
              <a:rPr lang="en-US" b="1" dirty="0" smtClean="0"/>
              <a:t>Meiosis P. 27 NB</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1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49173"/>
            <a:ext cx="7696199" cy="1325563"/>
          </a:xfrm>
        </p:spPr>
        <p:txBody>
          <a:bodyPr/>
          <a:lstStyle/>
          <a:p>
            <a:r>
              <a:rPr lang="en-US" dirty="0" smtClean="0"/>
              <a:t>Genetic Variation  P. 27 NB</a:t>
            </a:r>
            <a:br>
              <a:rPr lang="en-US" dirty="0" smtClean="0"/>
            </a:br>
            <a:r>
              <a:rPr lang="en-US" dirty="0" smtClean="0"/>
              <a:t>How and When does it happen?</a:t>
            </a:r>
            <a:endParaRPr lang="en-US" dirty="0"/>
          </a:p>
        </p:txBody>
      </p:sp>
      <p:sp>
        <p:nvSpPr>
          <p:cNvPr id="3" name="Content Placeholder 2"/>
          <p:cNvSpPr>
            <a:spLocks noGrp="1"/>
          </p:cNvSpPr>
          <p:nvPr>
            <p:ph idx="1"/>
          </p:nvPr>
        </p:nvSpPr>
        <p:spPr>
          <a:xfrm>
            <a:off x="0" y="1374736"/>
            <a:ext cx="7137400" cy="2490904"/>
          </a:xfrm>
        </p:spPr>
        <p:txBody>
          <a:bodyPr/>
          <a:lstStyle/>
          <a:p>
            <a:pPr marL="514350" indent="-514350">
              <a:buFont typeface="+mj-lt"/>
              <a:buAutoNum type="arabicPeriod"/>
            </a:pPr>
            <a:r>
              <a:rPr lang="en-US" dirty="0" smtClean="0"/>
              <a:t>Mutations during DNA Replication</a:t>
            </a:r>
          </a:p>
          <a:p>
            <a:pPr marL="514350" indent="-514350">
              <a:buFont typeface="+mj-lt"/>
              <a:buAutoNum type="arabicPeriod"/>
            </a:pPr>
            <a:r>
              <a:rPr lang="en-US" dirty="0" smtClean="0"/>
              <a:t>Crossing Over Meiosis</a:t>
            </a:r>
          </a:p>
          <a:p>
            <a:pPr marL="514350" indent="-514350">
              <a:buFont typeface="+mj-lt"/>
              <a:buAutoNum type="arabicPeriod"/>
            </a:pPr>
            <a:r>
              <a:rPr lang="en-US" dirty="0" smtClean="0"/>
              <a:t>Mutations influenced by the environment</a:t>
            </a:r>
            <a:endParaRPr lang="en-US" dirty="0"/>
          </a:p>
        </p:txBody>
      </p:sp>
      <p:pic>
        <p:nvPicPr>
          <p:cNvPr id="4" name="Picture 3"/>
          <p:cNvPicPr>
            <a:picLocks noChangeAspect="1"/>
          </p:cNvPicPr>
          <p:nvPr/>
        </p:nvPicPr>
        <p:blipFill>
          <a:blip r:embed="rId2"/>
          <a:stretch>
            <a:fillRect/>
          </a:stretch>
        </p:blipFill>
        <p:spPr>
          <a:xfrm>
            <a:off x="4928709" y="2786140"/>
            <a:ext cx="4215027" cy="2159000"/>
          </a:xfrm>
          <a:prstGeom prst="rect">
            <a:avLst/>
          </a:prstGeom>
        </p:spPr>
      </p:pic>
      <p:pic>
        <p:nvPicPr>
          <p:cNvPr id="5" name="Picture 4"/>
          <p:cNvPicPr>
            <a:picLocks noChangeAspect="1"/>
          </p:cNvPicPr>
          <p:nvPr/>
        </p:nvPicPr>
        <p:blipFill>
          <a:blip r:embed="rId3"/>
          <a:stretch>
            <a:fillRect/>
          </a:stretch>
        </p:blipFill>
        <p:spPr>
          <a:xfrm>
            <a:off x="9143736" y="0"/>
            <a:ext cx="3048264" cy="5291787"/>
          </a:xfrm>
          <a:prstGeom prst="rect">
            <a:avLst/>
          </a:prstGeom>
        </p:spPr>
      </p:pic>
      <p:pic>
        <p:nvPicPr>
          <p:cNvPr id="6" name="Picture 5"/>
          <p:cNvPicPr>
            <a:picLocks noChangeAspect="1"/>
          </p:cNvPicPr>
          <p:nvPr/>
        </p:nvPicPr>
        <p:blipFill>
          <a:blip r:embed="rId4"/>
          <a:stretch>
            <a:fillRect/>
          </a:stretch>
        </p:blipFill>
        <p:spPr>
          <a:xfrm>
            <a:off x="63104" y="4160876"/>
            <a:ext cx="4865605" cy="2637740"/>
          </a:xfrm>
          <a:prstGeom prst="rect">
            <a:avLst/>
          </a:prstGeom>
        </p:spPr>
      </p:pic>
    </p:spTree>
    <p:extLst>
      <p:ext uri="{BB962C8B-B14F-4D97-AF65-F5344CB8AC3E}">
        <p14:creationId xmlns:p14="http://schemas.microsoft.com/office/powerpoint/2010/main" val="343439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smtClean="0"/>
              <a:t>Genetic Inheritance Notes P. 31 NB</a:t>
            </a:r>
            <a:endParaRPr lang="en-US" sz="2800" dirty="0"/>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8628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4267200" cy="5909310"/>
          </a:xfrm>
          <a:prstGeom prst="rect">
            <a:avLst/>
          </a:prstGeom>
          <a:noFill/>
        </p:spPr>
        <p:txBody>
          <a:bodyPr wrap="square" rtlCol="0">
            <a:spAutoFit/>
          </a:bodyPr>
          <a:lstStyle/>
          <a:p>
            <a:r>
              <a:rPr lang="en-US" sz="2400" dirty="0"/>
              <a:t>P. </a:t>
            </a:r>
            <a:r>
              <a:rPr lang="en-US" sz="2400" dirty="0" smtClean="0"/>
              <a:t>29 NB</a:t>
            </a:r>
            <a:endParaRPr lang="en-US" sz="2400" dirty="0"/>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a:t>
            </a:r>
            <a:r>
              <a:rPr lang="en-US" sz="2400" dirty="0" smtClean="0"/>
              <a:t>Fibrosis</a:t>
            </a:r>
          </a:p>
          <a:p>
            <a:endParaRPr lang="en-US" sz="2400" dirty="0"/>
          </a:p>
          <a:p>
            <a:r>
              <a:rPr lang="en-US" sz="2400" b="1" dirty="0" smtClean="0"/>
              <a:t>DRAW a Punnett Square </a:t>
            </a:r>
            <a:r>
              <a:rPr lang="en-US" sz="2400" dirty="0" smtClean="0"/>
              <a:t>showing from one of these 4 diseases with parents that are Heterozygous for the trait.</a:t>
            </a:r>
            <a:endParaRPr lang="en-US" sz="2400" dirty="0"/>
          </a:p>
          <a:p>
            <a:pPr>
              <a:buFont typeface="Arial" pitchFamily="34" charset="0"/>
              <a:buChar char="•"/>
            </a:pPr>
            <a:endParaRPr lang="en-US" dirty="0"/>
          </a:p>
        </p:txBody>
      </p:sp>
    </p:spTree>
    <p:extLst>
      <p:ext uri="{BB962C8B-B14F-4D97-AF65-F5344CB8AC3E}">
        <p14:creationId xmlns:p14="http://schemas.microsoft.com/office/powerpoint/2010/main" val="11884655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642"/>
            <a:ext cx="2649279" cy="1325563"/>
          </a:xfrm>
        </p:spPr>
        <p:txBody>
          <a:bodyPr/>
          <a:lstStyle/>
          <a:p>
            <a:r>
              <a:rPr lang="en-US" dirty="0" smtClean="0"/>
              <a:t>Getting set up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6354" y="0"/>
            <a:ext cx="9115646" cy="6836735"/>
          </a:xfrm>
        </p:spPr>
      </p:pic>
    </p:spTree>
    <p:extLst>
      <p:ext uri="{BB962C8B-B14F-4D97-AF65-F5344CB8AC3E}">
        <p14:creationId xmlns:p14="http://schemas.microsoft.com/office/powerpoint/2010/main" val="1935044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436113" cy="1690688"/>
          </a:xfrm>
        </p:spPr>
        <p:txBody>
          <a:bodyPr>
            <a:normAutofit/>
          </a:bodyPr>
          <a:lstStyle/>
          <a:p>
            <a:r>
              <a:rPr lang="en-US" dirty="0" smtClean="0"/>
              <a:t>What good students!!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49281" y="1"/>
            <a:ext cx="9242719" cy="6932039"/>
          </a:xfrm>
        </p:spPr>
      </p:pic>
    </p:spTree>
    <p:extLst>
      <p:ext uri="{BB962C8B-B14F-4D97-AF65-F5344CB8AC3E}">
        <p14:creationId xmlns:p14="http://schemas.microsoft.com/office/powerpoint/2010/main" val="32370592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Diggin</a:t>
            </a:r>
            <a:r>
              <a:rPr lang="en-US" dirty="0" smtClean="0"/>
              <a:t>’ in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9651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160" y="0"/>
            <a:ext cx="3995420" cy="299656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640" y="2378869"/>
            <a:ext cx="5928360" cy="444627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6520" y="-8096"/>
            <a:ext cx="3182620" cy="2386965"/>
          </a:xfrm>
          <a:prstGeom prst="rect">
            <a:avLst/>
          </a:prstGeom>
        </p:spPr>
      </p:pic>
    </p:spTree>
    <p:extLst>
      <p:ext uri="{BB962C8B-B14F-4D97-AF65-F5344CB8AC3E}">
        <p14:creationId xmlns:p14="http://schemas.microsoft.com/office/powerpoint/2010/main" val="574128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60520" cy="1325563"/>
          </a:xfrm>
        </p:spPr>
        <p:txBody>
          <a:bodyPr/>
          <a:lstStyle/>
          <a:p>
            <a:r>
              <a:rPr lang="en-US" dirty="0" smtClean="0"/>
              <a:t>Teaching about bunnies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1868" y="153606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0320" y="2491740"/>
            <a:ext cx="5821680" cy="43662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4223" r="24834"/>
          <a:stretch/>
        </p:blipFill>
        <p:spPr>
          <a:xfrm>
            <a:off x="5318760" y="0"/>
            <a:ext cx="6873240" cy="3825240"/>
          </a:xfrm>
          <a:prstGeom prst="rect">
            <a:avLst/>
          </a:prstGeom>
        </p:spPr>
      </p:pic>
    </p:spTree>
    <p:extLst>
      <p:ext uri="{BB962C8B-B14F-4D97-AF65-F5344CB8AC3E}">
        <p14:creationId xmlns:p14="http://schemas.microsoft.com/office/powerpoint/2010/main" val="13743535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about FFA</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0303"/>
          <a:stretch/>
        </p:blipFill>
        <p:spPr>
          <a:xfrm>
            <a:off x="-1" y="3108960"/>
            <a:ext cx="7172055" cy="374904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1887"/>
          <a:stretch/>
        </p:blipFill>
        <p:spPr>
          <a:xfrm>
            <a:off x="5688618" y="0"/>
            <a:ext cx="6503382" cy="38100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9778"/>
          <a:stretch/>
        </p:blipFill>
        <p:spPr>
          <a:xfrm>
            <a:off x="7229746" y="3655104"/>
            <a:ext cx="4962254" cy="3357792"/>
          </a:xfrm>
          <a:prstGeom prst="rect">
            <a:avLst/>
          </a:prstGeom>
        </p:spPr>
      </p:pic>
    </p:spTree>
    <p:extLst>
      <p:ext uri="{BB962C8B-B14F-4D97-AF65-F5344CB8AC3E}">
        <p14:creationId xmlns:p14="http://schemas.microsoft.com/office/powerpoint/2010/main" val="4212102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38855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05315"/>
            <a:ext cx="2956560" cy="1325563"/>
          </a:xfrm>
        </p:spPr>
        <p:txBody>
          <a:bodyPr>
            <a:normAutofit fontScale="90000"/>
          </a:bodyPr>
          <a:lstStyle/>
          <a:p>
            <a:r>
              <a:rPr lang="en-US" dirty="0" smtClean="0"/>
              <a:t>Teaching about the Chickens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00" t="32889" b="13334"/>
          <a:stretch/>
        </p:blipFill>
        <p:spPr>
          <a:xfrm>
            <a:off x="4786974" y="3337559"/>
            <a:ext cx="7405026" cy="345282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111"/>
          <a:stretch/>
        </p:blipFill>
        <p:spPr>
          <a:xfrm>
            <a:off x="6812280" y="0"/>
            <a:ext cx="5379720" cy="3102305"/>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3998"/>
          <a:stretch/>
        </p:blipFill>
        <p:spPr>
          <a:xfrm>
            <a:off x="0" y="4130040"/>
            <a:ext cx="4785803" cy="272796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872" y="0"/>
            <a:ext cx="4136407" cy="3102305"/>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2167" t="26446" r="35500" b="35209"/>
          <a:stretch/>
        </p:blipFill>
        <p:spPr>
          <a:xfrm>
            <a:off x="0" y="2195832"/>
            <a:ext cx="4268406" cy="2345688"/>
          </a:xfrm>
          <a:prstGeom prst="rect">
            <a:avLst/>
          </a:prstGeom>
        </p:spPr>
      </p:pic>
    </p:spTree>
    <p:extLst>
      <p:ext uri="{BB962C8B-B14F-4D97-AF65-F5344CB8AC3E}">
        <p14:creationId xmlns:p14="http://schemas.microsoft.com/office/powerpoint/2010/main" val="39966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about Composting and Hydroponics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4418" y="1520824"/>
            <a:ext cx="6811433" cy="5108575"/>
          </a:xfrm>
        </p:spPr>
      </p:pic>
    </p:spTree>
    <p:extLst>
      <p:ext uri="{BB962C8B-B14F-4D97-AF65-F5344CB8AC3E}">
        <p14:creationId xmlns:p14="http://schemas.microsoft.com/office/powerpoint/2010/main" val="861072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28920"/>
            <a:ext cx="4733260" cy="1325563"/>
          </a:xfrm>
        </p:spPr>
        <p:txBody>
          <a:bodyPr/>
          <a:lstStyle/>
          <a:p>
            <a:r>
              <a:rPr lang="en-US" dirty="0" smtClean="0"/>
              <a:t>Teaching about the Tower Gardens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06662"/>
            <a:ext cx="5801784" cy="4351338"/>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3721" r="15659"/>
          <a:stretch/>
        </p:blipFill>
        <p:spPr>
          <a:xfrm>
            <a:off x="4479851" y="0"/>
            <a:ext cx="7712149" cy="3859619"/>
          </a:xfrm>
          <a:prstGeom prst="rect">
            <a:avLst/>
          </a:prstGeom>
        </p:spPr>
      </p:pic>
    </p:spTree>
    <p:extLst>
      <p:ext uri="{BB962C8B-B14F-4D97-AF65-F5344CB8AC3E}">
        <p14:creationId xmlns:p14="http://schemas.microsoft.com/office/powerpoint/2010/main" val="41991048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36" y="1471136"/>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3520" y="3596640"/>
            <a:ext cx="4348480" cy="326136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5520" y="4445"/>
            <a:ext cx="4856480" cy="364236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520" y="3880485"/>
            <a:ext cx="4064000" cy="3048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520" y="4763"/>
            <a:ext cx="3810000" cy="2857500"/>
          </a:xfrm>
          <a:prstGeom prst="rect">
            <a:avLst/>
          </a:prstGeom>
        </p:spPr>
      </p:pic>
    </p:spTree>
    <p:extLst>
      <p:ext uri="{BB962C8B-B14F-4D97-AF65-F5344CB8AC3E}">
        <p14:creationId xmlns:p14="http://schemas.microsoft.com/office/powerpoint/2010/main" val="35681592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Job West Sacramento FFA!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7059" y="1364418"/>
            <a:ext cx="7324774" cy="5493581"/>
          </a:xfrm>
        </p:spPr>
      </p:pic>
    </p:spTree>
    <p:extLst>
      <p:ext uri="{BB962C8B-B14F-4D97-AF65-F5344CB8AC3E}">
        <p14:creationId xmlns:p14="http://schemas.microsoft.com/office/powerpoint/2010/main" val="15081185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353800" cy="1403497"/>
          </a:xfrm>
        </p:spPr>
        <p:txBody>
          <a:bodyPr>
            <a:normAutofit fontScale="90000"/>
          </a:bodyPr>
          <a:lstStyle/>
          <a:p>
            <a:r>
              <a:rPr lang="en-US" b="1" dirty="0" smtClean="0"/>
              <a:t>Feedback</a:t>
            </a:r>
            <a:br>
              <a:rPr lang="en-US" b="1" dirty="0" smtClean="0"/>
            </a:br>
            <a:r>
              <a:rPr lang="en-US" b="1" dirty="0" smtClean="0"/>
              <a:t>Good Things:				Areas of Improvement	:</a:t>
            </a:r>
            <a:r>
              <a:rPr lang="en-US" dirty="0" smtClean="0"/>
              <a:t>	</a:t>
            </a:r>
            <a:endParaRPr lang="en-US" dirty="0"/>
          </a:p>
        </p:txBody>
      </p:sp>
      <p:sp>
        <p:nvSpPr>
          <p:cNvPr id="3" name="Content Placeholder 2"/>
          <p:cNvSpPr>
            <a:spLocks noGrp="1"/>
          </p:cNvSpPr>
          <p:nvPr>
            <p:ph sz="half" idx="1"/>
          </p:nvPr>
        </p:nvSpPr>
        <p:spPr>
          <a:xfrm>
            <a:off x="0" y="1403498"/>
            <a:ext cx="6019800" cy="5454501"/>
          </a:xfrm>
        </p:spPr>
        <p:txBody>
          <a:bodyPr>
            <a:normAutofit/>
          </a:bodyPr>
          <a:lstStyle/>
          <a:p>
            <a:r>
              <a:rPr lang="en-US" dirty="0" smtClean="0"/>
              <a:t>Interested in Culinary – burgers</a:t>
            </a:r>
          </a:p>
          <a:p>
            <a:r>
              <a:rPr lang="en-US" dirty="0" smtClean="0"/>
              <a:t>Tower Garden</a:t>
            </a:r>
          </a:p>
          <a:p>
            <a:r>
              <a:rPr lang="en-US" dirty="0" smtClean="0"/>
              <a:t>Listening</a:t>
            </a:r>
          </a:p>
          <a:p>
            <a:r>
              <a:rPr lang="en-US" dirty="0" smtClean="0"/>
              <a:t>Being Guides</a:t>
            </a:r>
          </a:p>
          <a:p>
            <a:r>
              <a:rPr lang="en-US" dirty="0" smtClean="0"/>
              <a:t>Good Effort</a:t>
            </a:r>
          </a:p>
          <a:p>
            <a:r>
              <a:rPr lang="en-US" dirty="0" smtClean="0"/>
              <a:t>Asking questions</a:t>
            </a:r>
          </a:p>
          <a:p>
            <a:r>
              <a:rPr lang="en-US" dirty="0" smtClean="0"/>
              <a:t>Construction engaged</a:t>
            </a:r>
          </a:p>
          <a:p>
            <a:r>
              <a:rPr lang="en-US" dirty="0" smtClean="0"/>
              <a:t>Participation</a:t>
            </a:r>
          </a:p>
          <a:p>
            <a:r>
              <a:rPr lang="en-US" dirty="0" smtClean="0"/>
              <a:t>Patient</a:t>
            </a:r>
          </a:p>
          <a:p>
            <a:r>
              <a:rPr lang="en-US" dirty="0" smtClean="0"/>
              <a:t>Organized</a:t>
            </a:r>
            <a:endParaRPr lang="en-US" dirty="0"/>
          </a:p>
        </p:txBody>
      </p:sp>
      <p:sp>
        <p:nvSpPr>
          <p:cNvPr id="4" name="Content Placeholder 3"/>
          <p:cNvSpPr>
            <a:spLocks noGrp="1"/>
          </p:cNvSpPr>
          <p:nvPr>
            <p:ph sz="half" idx="2"/>
          </p:nvPr>
        </p:nvSpPr>
        <p:spPr>
          <a:xfrm>
            <a:off x="6172200" y="1403498"/>
            <a:ext cx="6019800" cy="5295013"/>
          </a:xfrm>
        </p:spPr>
        <p:txBody>
          <a:bodyPr>
            <a:normAutofit/>
          </a:bodyPr>
          <a:lstStyle/>
          <a:p>
            <a:r>
              <a:rPr lang="en-US" dirty="0" smtClean="0"/>
              <a:t>Disrespectful</a:t>
            </a:r>
          </a:p>
          <a:p>
            <a:r>
              <a:rPr lang="en-US" dirty="0" smtClean="0"/>
              <a:t>More involvement/ attention</a:t>
            </a:r>
          </a:p>
          <a:p>
            <a:r>
              <a:rPr lang="en-US" dirty="0" smtClean="0"/>
              <a:t>Attitude</a:t>
            </a:r>
          </a:p>
          <a:p>
            <a:r>
              <a:rPr lang="en-US" dirty="0" smtClean="0"/>
              <a:t>Stay with group</a:t>
            </a:r>
          </a:p>
          <a:p>
            <a:r>
              <a:rPr lang="en-US" dirty="0" smtClean="0"/>
              <a:t>Throwing Carrots</a:t>
            </a:r>
          </a:p>
          <a:p>
            <a:r>
              <a:rPr lang="en-US" dirty="0" smtClean="0"/>
              <a:t>Need more questions</a:t>
            </a:r>
          </a:p>
          <a:p>
            <a:r>
              <a:rPr lang="en-US" dirty="0" smtClean="0"/>
              <a:t>More interaction with students</a:t>
            </a:r>
          </a:p>
          <a:p>
            <a:r>
              <a:rPr lang="en-US" dirty="0" smtClean="0"/>
              <a:t>Constructive Conversation</a:t>
            </a:r>
            <a:endParaRPr lang="en-US" dirty="0"/>
          </a:p>
        </p:txBody>
      </p:sp>
    </p:spTree>
    <p:extLst>
      <p:ext uri="{BB962C8B-B14F-4D97-AF65-F5344CB8AC3E}">
        <p14:creationId xmlns:p14="http://schemas.microsoft.com/office/powerpoint/2010/main" val="542924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6757" y="-46038"/>
            <a:ext cx="9144000" cy="1417638"/>
          </a:xfrm>
        </p:spPr>
        <p:txBody>
          <a:bodyPr>
            <a:normAutofit/>
          </a:bodyPr>
          <a:lstStyle/>
          <a:p>
            <a:r>
              <a:rPr lang="en-US" sz="2400" dirty="0" smtClean="0"/>
              <a:t>4/3  </a:t>
            </a:r>
            <a:r>
              <a:rPr lang="en-US" sz="2400" dirty="0"/>
              <a:t>Pedigrees 12.1</a:t>
            </a:r>
            <a:r>
              <a:rPr lang="en-US" sz="2400" b="1" dirty="0"/>
              <a:t/>
            </a:r>
            <a:br>
              <a:rPr lang="en-US" sz="2400" b="1" dirty="0"/>
            </a:br>
            <a:r>
              <a:rPr lang="en-US" sz="2400" dirty="0"/>
              <a:t>Obj. TSW determine the mode of inheritance of a trait by examining a pedigree in a group pedigree project. </a:t>
            </a:r>
            <a:r>
              <a:rPr lang="en-US" sz="2400" dirty="0" smtClean="0"/>
              <a:t>P.26 </a:t>
            </a:r>
            <a:r>
              <a:rPr lang="en-US" sz="2400" dirty="0"/>
              <a:t>NB</a:t>
            </a:r>
          </a:p>
        </p:txBody>
      </p:sp>
      <p:sp>
        <p:nvSpPr>
          <p:cNvPr id="4" name="Content Placeholder 3"/>
          <p:cNvSpPr>
            <a:spLocks noGrp="1"/>
          </p:cNvSpPr>
          <p:nvPr>
            <p:ph sz="half" idx="2"/>
          </p:nvPr>
        </p:nvSpPr>
        <p:spPr>
          <a:xfrm>
            <a:off x="6172200" y="1524001"/>
            <a:ext cx="6019800" cy="4602163"/>
          </a:xfrm>
        </p:spPr>
        <p:txBody>
          <a:bodyPr>
            <a:normAutofit/>
          </a:bodyPr>
          <a:lstStyle/>
          <a:p>
            <a:pPr marL="514350" indent="-514350">
              <a:buFont typeface="+mj-lt"/>
              <a:buAutoNum type="arabicPeriod"/>
            </a:pPr>
            <a:r>
              <a:rPr lang="en-US" sz="2400" dirty="0"/>
              <a:t>Identify and explain the Mode of inheritance for each of these three pedigrees.</a:t>
            </a:r>
          </a:p>
          <a:p>
            <a:pPr marL="514350" indent="-514350"/>
            <a:r>
              <a:rPr lang="en-US" sz="2400" dirty="0"/>
              <a:t>Dominant or Recessive</a:t>
            </a:r>
          </a:p>
          <a:p>
            <a:pPr marL="514350" indent="-514350"/>
            <a:r>
              <a:rPr lang="en-US" sz="2400" dirty="0" err="1"/>
              <a:t>Autosomal</a:t>
            </a:r>
            <a:r>
              <a:rPr lang="en-US" sz="2400" dirty="0"/>
              <a:t> or Sex - Linked</a:t>
            </a:r>
          </a:p>
        </p:txBody>
      </p:sp>
      <p:pic>
        <p:nvPicPr>
          <p:cNvPr id="5" name="Picture 12" descr="Pedigree-Hunington Disease"/>
          <p:cNvPicPr>
            <a:picLocks noGrp="1" noChangeAspect="1" noChangeArrowheads="1"/>
          </p:cNvPicPr>
          <p:nvPr>
            <p:ph sz="half" idx="1"/>
          </p:nvPr>
        </p:nvPicPr>
        <p:blipFill>
          <a:blip r:embed="rId2" cstate="print"/>
          <a:srcRect/>
          <a:stretch>
            <a:fillRect/>
          </a:stretch>
        </p:blipFill>
        <p:spPr bwMode="auto">
          <a:xfrm>
            <a:off x="633046" y="3581401"/>
            <a:ext cx="3710354" cy="3318203"/>
          </a:xfrm>
          <a:prstGeom prst="rect">
            <a:avLst/>
          </a:prstGeom>
          <a:noFill/>
        </p:spPr>
      </p:pic>
      <p:pic>
        <p:nvPicPr>
          <p:cNvPr id="118786" name="Picture 2" descr="http://ohiorc.org/orc_documents/ORC/Adlit/InPerspective/2005-10/images/pedigree.gif"/>
          <p:cNvPicPr>
            <a:picLocks noChangeAspect="1" noChangeArrowheads="1"/>
          </p:cNvPicPr>
          <p:nvPr/>
        </p:nvPicPr>
        <p:blipFill>
          <a:blip r:embed="rId3" cstate="print"/>
          <a:srcRect/>
          <a:stretch>
            <a:fillRect/>
          </a:stretch>
        </p:blipFill>
        <p:spPr bwMode="auto">
          <a:xfrm>
            <a:off x="4343400" y="3581399"/>
            <a:ext cx="4237892" cy="3210283"/>
          </a:xfrm>
          <a:prstGeom prst="rect">
            <a:avLst/>
          </a:prstGeom>
          <a:noFill/>
          <a:ln>
            <a:solidFill>
              <a:schemeClr val="tx1"/>
            </a:solidFill>
          </a:ln>
        </p:spPr>
      </p:pic>
      <p:pic>
        <p:nvPicPr>
          <p:cNvPr id="118790" name="Picture 6" descr="http://www.sciencegeek.net/Biology/review/graphics/Unit4/hemo.gif"/>
          <p:cNvPicPr>
            <a:picLocks noChangeAspect="1" noChangeArrowheads="1"/>
          </p:cNvPicPr>
          <p:nvPr/>
        </p:nvPicPr>
        <p:blipFill>
          <a:blip r:embed="rId4" cstate="print"/>
          <a:srcRect/>
          <a:stretch>
            <a:fillRect/>
          </a:stretch>
        </p:blipFill>
        <p:spPr bwMode="auto">
          <a:xfrm>
            <a:off x="0" y="1181102"/>
            <a:ext cx="4489228" cy="2552698"/>
          </a:xfrm>
          <a:prstGeom prst="rect">
            <a:avLst/>
          </a:prstGeom>
          <a:noFill/>
          <a:ln>
            <a:solidFill>
              <a:schemeClr val="tx1"/>
            </a:solidFill>
          </a:ln>
        </p:spPr>
      </p:pic>
      <p:sp>
        <p:nvSpPr>
          <p:cNvPr id="9" name="TextBox 8"/>
          <p:cNvSpPr txBox="1"/>
          <p:nvPr/>
        </p:nvSpPr>
        <p:spPr>
          <a:xfrm>
            <a:off x="2819400" y="1371600"/>
            <a:ext cx="1600200" cy="369332"/>
          </a:xfrm>
          <a:prstGeom prst="rect">
            <a:avLst/>
          </a:prstGeom>
          <a:noFill/>
        </p:spPr>
        <p:txBody>
          <a:bodyPr wrap="square" rtlCol="0">
            <a:spAutoFit/>
          </a:bodyPr>
          <a:lstStyle/>
          <a:p>
            <a:r>
              <a:rPr lang="en-US" dirty="0"/>
              <a:t>Pedigree 1</a:t>
            </a:r>
          </a:p>
        </p:txBody>
      </p:sp>
      <p:sp>
        <p:nvSpPr>
          <p:cNvPr id="10" name="TextBox 9"/>
          <p:cNvSpPr txBox="1"/>
          <p:nvPr/>
        </p:nvSpPr>
        <p:spPr>
          <a:xfrm>
            <a:off x="1025414" y="4103132"/>
            <a:ext cx="1219200" cy="369332"/>
          </a:xfrm>
          <a:prstGeom prst="rect">
            <a:avLst/>
          </a:prstGeom>
          <a:noFill/>
        </p:spPr>
        <p:txBody>
          <a:bodyPr wrap="square" rtlCol="0">
            <a:spAutoFit/>
          </a:bodyPr>
          <a:lstStyle/>
          <a:p>
            <a:r>
              <a:rPr lang="en-US" dirty="0"/>
              <a:t>Pedigree 2</a:t>
            </a:r>
          </a:p>
        </p:txBody>
      </p:sp>
      <p:sp>
        <p:nvSpPr>
          <p:cNvPr id="11" name="TextBox 10"/>
          <p:cNvSpPr txBox="1"/>
          <p:nvPr/>
        </p:nvSpPr>
        <p:spPr>
          <a:xfrm>
            <a:off x="4419600" y="3733800"/>
            <a:ext cx="1295400" cy="369332"/>
          </a:xfrm>
          <a:prstGeom prst="rect">
            <a:avLst/>
          </a:prstGeom>
          <a:noFill/>
        </p:spPr>
        <p:txBody>
          <a:bodyPr wrap="square" rtlCol="0">
            <a:spAutoFit/>
          </a:bodyPr>
          <a:lstStyle/>
          <a:p>
            <a:r>
              <a:rPr lang="en-US" dirty="0"/>
              <a:t>Pedigree 3</a:t>
            </a:r>
          </a:p>
        </p:txBody>
      </p:sp>
    </p:spTree>
    <p:extLst>
      <p:ext uri="{BB962C8B-B14F-4D97-AF65-F5344CB8AC3E}">
        <p14:creationId xmlns:p14="http://schemas.microsoft.com/office/powerpoint/2010/main" val="8917826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27 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4903305"/>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27 </a:t>
            </a:r>
            <a:br>
              <a:rPr lang="en-US" dirty="0" smtClean="0"/>
            </a:br>
            <a:r>
              <a:rPr lang="en-US" dirty="0" smtClean="0"/>
              <a:t>How does Meiosis add genetic variation to the population?  Use these words: gamete, sex cell, haploid, homologous chromosomes, division, egg or sperm cell.</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endParaRPr lang="en-US" dirty="0" smtClean="0"/>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Frankenfish</a:t>
            </a:r>
            <a:r>
              <a:rPr lang="en-US" dirty="0" smtClean="0"/>
              <a:t> Activity</a:t>
            </a:r>
            <a:br>
              <a:rPr lang="en-US" dirty="0" smtClean="0"/>
            </a:br>
            <a:r>
              <a:rPr lang="en-US" dirty="0" smtClean="0"/>
              <a:t>Due by the end of the class, turn in for credit</a:t>
            </a:r>
            <a:endParaRPr lang="en-US" dirty="0"/>
          </a:p>
        </p:txBody>
      </p:sp>
      <p:sp>
        <p:nvSpPr>
          <p:cNvPr id="3" name="Content Placeholder 2"/>
          <p:cNvSpPr>
            <a:spLocks noGrp="1"/>
          </p:cNvSpPr>
          <p:nvPr>
            <p:ph idx="1"/>
          </p:nvPr>
        </p:nvSpPr>
        <p:spPr>
          <a:xfrm>
            <a:off x="0" y="1690688"/>
            <a:ext cx="12192000" cy="5167312"/>
          </a:xfrm>
        </p:spPr>
        <p:txBody>
          <a:bodyPr>
            <a:normAutofit/>
          </a:bodyPr>
          <a:lstStyle/>
          <a:p>
            <a:r>
              <a:rPr lang="en-US" dirty="0" smtClean="0"/>
              <a:t>Materials:</a:t>
            </a:r>
          </a:p>
          <a:p>
            <a:pPr marL="0" indent="0">
              <a:buNone/>
            </a:pPr>
            <a:r>
              <a:rPr lang="en-US" dirty="0" smtClean="0"/>
              <a:t>Have a partner, a piece of White paper, a penny, and colored pencils</a:t>
            </a:r>
          </a:p>
          <a:p>
            <a:pPr marL="0" indent="0">
              <a:buNone/>
            </a:pPr>
            <a:r>
              <a:rPr lang="en-US" dirty="0" smtClean="0"/>
              <a:t>Procedure:</a:t>
            </a:r>
          </a:p>
          <a:p>
            <a:pPr marL="514350" indent="-514350">
              <a:buFont typeface="+mj-lt"/>
              <a:buAutoNum type="arabicPeriod"/>
            </a:pPr>
            <a:r>
              <a:rPr lang="en-US" dirty="0" smtClean="0"/>
              <a:t>For each Trait flip two pennies.</a:t>
            </a:r>
          </a:p>
          <a:p>
            <a:pPr marL="514350" indent="-514350">
              <a:buFont typeface="+mj-lt"/>
              <a:buAutoNum type="arabicPeriod"/>
            </a:pPr>
            <a:r>
              <a:rPr lang="en-US" dirty="0" smtClean="0"/>
              <a:t>Heads/ Heads, Both Big Letters = BB  </a:t>
            </a:r>
          </a:p>
          <a:p>
            <a:pPr marL="0" indent="0">
              <a:buNone/>
            </a:pPr>
            <a:r>
              <a:rPr lang="en-US" dirty="0"/>
              <a:t>	</a:t>
            </a:r>
            <a:r>
              <a:rPr lang="en-US" dirty="0" smtClean="0"/>
              <a:t>Heads/ Tails, Hybrid Letters = Bb</a:t>
            </a:r>
          </a:p>
          <a:p>
            <a:pPr marL="0" indent="0">
              <a:buNone/>
            </a:pPr>
            <a:r>
              <a:rPr lang="en-US" dirty="0"/>
              <a:t>	</a:t>
            </a:r>
            <a:r>
              <a:rPr lang="en-US" dirty="0" smtClean="0"/>
              <a:t>Tails/ Tails, Both Small Letters = bb</a:t>
            </a:r>
          </a:p>
          <a:p>
            <a:pPr marL="0" indent="0">
              <a:buNone/>
            </a:pPr>
            <a:r>
              <a:rPr lang="en-US" dirty="0" smtClean="0"/>
              <a:t>3. Draw the appropriate shape for that trait according to the genotype.</a:t>
            </a:r>
          </a:p>
          <a:p>
            <a:pPr marL="0" indent="0">
              <a:buNone/>
            </a:pPr>
            <a:r>
              <a:rPr lang="en-US" dirty="0" smtClean="0"/>
              <a:t>4. Where does your fish live?  What does it eat?  What is unique to your fish?</a:t>
            </a:r>
            <a:endParaRPr lang="en-US" dirty="0"/>
          </a:p>
        </p:txBody>
      </p:sp>
      <p:pic>
        <p:nvPicPr>
          <p:cNvPr id="4" name="Picture 3"/>
          <p:cNvPicPr>
            <a:picLocks noChangeAspect="1"/>
          </p:cNvPicPr>
          <p:nvPr/>
        </p:nvPicPr>
        <p:blipFill>
          <a:blip r:embed="rId2"/>
          <a:stretch>
            <a:fillRect/>
          </a:stretch>
        </p:blipFill>
        <p:spPr>
          <a:xfrm>
            <a:off x="6688360" y="2980882"/>
            <a:ext cx="5503640" cy="2016420"/>
          </a:xfrm>
          <a:prstGeom prst="rect">
            <a:avLst/>
          </a:prstGeom>
        </p:spPr>
      </p:pic>
    </p:spTree>
    <p:extLst>
      <p:ext uri="{BB962C8B-B14F-4D97-AF65-F5344CB8AC3E}">
        <p14:creationId xmlns:p14="http://schemas.microsoft.com/office/powerpoint/2010/main" val="62614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49387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Inheritance Quiz</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Draw a Chromosome and label a trait.</a:t>
            </a:r>
          </a:p>
          <a:p>
            <a:pPr marL="514350" indent="-514350">
              <a:buFont typeface="+mj-lt"/>
              <a:buAutoNum type="arabicPeriod"/>
            </a:pPr>
            <a:r>
              <a:rPr lang="en-US" dirty="0" smtClean="0"/>
              <a:t>Draw a Punnett Square</a:t>
            </a:r>
          </a:p>
          <a:p>
            <a:pPr marL="514350" indent="-514350">
              <a:buFont typeface="+mj-lt"/>
              <a:buAutoNum type="arabicPeriod"/>
            </a:pPr>
            <a:r>
              <a:rPr lang="en-US" dirty="0" smtClean="0"/>
              <a:t>Write the genotype XX for Mom</a:t>
            </a:r>
          </a:p>
          <a:p>
            <a:pPr marL="514350" indent="-514350">
              <a:buFont typeface="+mj-lt"/>
              <a:buAutoNum type="arabicPeriod"/>
            </a:pPr>
            <a:r>
              <a:rPr lang="en-US" dirty="0" smtClean="0"/>
              <a:t>Write the genotype XY for Dad</a:t>
            </a:r>
          </a:p>
          <a:p>
            <a:pPr marL="514350" indent="-514350">
              <a:buFont typeface="+mj-lt"/>
              <a:buAutoNum type="arabicPeriod"/>
            </a:pPr>
            <a:r>
              <a:rPr lang="en-US" dirty="0" smtClean="0"/>
              <a:t>Complete the Punnett square</a:t>
            </a:r>
          </a:p>
          <a:p>
            <a:pPr marL="514350" indent="-514350">
              <a:buFont typeface="+mj-lt"/>
              <a:buAutoNum type="arabicPeriod"/>
            </a:pPr>
            <a:r>
              <a:rPr lang="en-US" dirty="0" smtClean="0"/>
              <a:t>What is the Probability of having a girl?</a:t>
            </a:r>
          </a:p>
          <a:p>
            <a:pPr marL="514350" indent="-514350">
              <a:buFont typeface="+mj-lt"/>
              <a:buAutoNum type="arabicPeriod"/>
            </a:pPr>
            <a:r>
              <a:rPr lang="en-US" dirty="0" smtClean="0"/>
              <a:t>Write the gamete for mom</a:t>
            </a:r>
          </a:p>
          <a:p>
            <a:pPr marL="514350" indent="-514350">
              <a:buFont typeface="+mj-lt"/>
              <a:buAutoNum type="arabicPeriod"/>
            </a:pPr>
            <a:r>
              <a:rPr lang="en-US" dirty="0" smtClean="0"/>
              <a:t>Write the gamete for dad</a:t>
            </a:r>
          </a:p>
          <a:p>
            <a:pPr marL="514350" indent="-514350">
              <a:buFont typeface="+mj-lt"/>
              <a:buAutoNum type="arabicPeriod"/>
            </a:pPr>
            <a:r>
              <a:rPr lang="en-US" dirty="0" smtClean="0"/>
              <a:t>Explain what a zygote is, draw a picture if you need to.</a:t>
            </a:r>
          </a:p>
          <a:p>
            <a:pPr marL="514350" indent="-514350">
              <a:buFont typeface="+mj-lt"/>
              <a:buAutoNum type="arabicPeriod"/>
            </a:pPr>
            <a:r>
              <a:rPr lang="en-US" dirty="0" smtClean="0"/>
              <a:t>Examine the Karyotype above, Is it a girl or a boy, How do you know?</a:t>
            </a:r>
          </a:p>
          <a:p>
            <a:pPr marL="0" indent="0">
              <a:buNone/>
            </a:pPr>
            <a:endParaRPr lang="en-US" dirty="0"/>
          </a:p>
        </p:txBody>
      </p:sp>
      <p:pic>
        <p:nvPicPr>
          <p:cNvPr id="4" name="Picture 3"/>
          <p:cNvPicPr>
            <a:picLocks noChangeAspect="1"/>
          </p:cNvPicPr>
          <p:nvPr/>
        </p:nvPicPr>
        <p:blipFill>
          <a:blip r:embed="rId2"/>
          <a:stretch>
            <a:fillRect/>
          </a:stretch>
        </p:blipFill>
        <p:spPr>
          <a:xfrm>
            <a:off x="7365670" y="0"/>
            <a:ext cx="4826330" cy="4454013"/>
          </a:xfrm>
          <a:prstGeom prst="rect">
            <a:avLst/>
          </a:prstGeom>
        </p:spPr>
      </p:pic>
    </p:spTree>
    <p:extLst>
      <p:ext uri="{BB962C8B-B14F-4D97-AF65-F5344CB8AC3E}">
        <p14:creationId xmlns:p14="http://schemas.microsoft.com/office/powerpoint/2010/main" val="14262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22329670"/>
              </p:ext>
            </p:extLst>
          </p:nvPr>
        </p:nvGraphicFramePr>
        <p:xfrm>
          <a:off x="811370" y="719666"/>
          <a:ext cx="10547796" cy="4150360"/>
        </p:xfrm>
        <a:graphic>
          <a:graphicData uri="http://schemas.openxmlformats.org/drawingml/2006/table">
            <a:tbl>
              <a:tblPr firstRow="1" bandRow="1">
                <a:tableStyleId>{5C22544A-7EE6-4342-B048-85BDC9FD1C3A}</a:tableStyleId>
              </a:tblPr>
              <a:tblGrid>
                <a:gridCol w="1173628"/>
                <a:gridCol w="5858236"/>
                <a:gridCol w="3515932"/>
              </a:tblGrid>
              <a:tr h="370840">
                <a:tc>
                  <a:txBody>
                    <a:bodyPr/>
                    <a:lstStyle/>
                    <a:p>
                      <a:r>
                        <a:rPr lang="en-US" dirty="0" smtClean="0"/>
                        <a:t>Date</a:t>
                      </a:r>
                      <a:endParaRPr lang="en-US" dirty="0"/>
                    </a:p>
                  </a:txBody>
                  <a:tcPr/>
                </a:tc>
                <a:tc>
                  <a:txBody>
                    <a:bodyPr/>
                    <a:lstStyle/>
                    <a:p>
                      <a:r>
                        <a:rPr lang="en-US" dirty="0" smtClean="0"/>
                        <a:t>Title/ Topic</a:t>
                      </a:r>
                      <a:endParaRPr lang="en-US" dirty="0"/>
                    </a:p>
                  </a:txBody>
                  <a:tcPr/>
                </a:tc>
                <a:tc>
                  <a:txBody>
                    <a:bodyPr/>
                    <a:lstStyle/>
                    <a:p>
                      <a:r>
                        <a:rPr lang="en-US" dirty="0" smtClean="0"/>
                        <a:t>Page</a:t>
                      </a:r>
                      <a:endParaRPr lang="en-US" dirty="0"/>
                    </a:p>
                  </a:txBody>
                  <a:tcPr/>
                </a:tc>
              </a:tr>
              <a:tr h="370840">
                <a:tc>
                  <a:txBody>
                    <a:bodyPr/>
                    <a:lstStyle/>
                    <a:p>
                      <a:r>
                        <a:rPr lang="en-US" dirty="0" smtClean="0"/>
                        <a:t>10/19</a:t>
                      </a:r>
                      <a:endParaRPr lang="en-US" dirty="0"/>
                    </a:p>
                  </a:txBody>
                  <a:tcPr/>
                </a:tc>
                <a:tc>
                  <a:txBody>
                    <a:bodyPr/>
                    <a:lstStyle/>
                    <a:p>
                      <a:r>
                        <a:rPr lang="en-US" dirty="0" smtClean="0"/>
                        <a:t>WU – Chromosomes CH 10.1</a:t>
                      </a:r>
                      <a:endParaRPr lang="en-US" dirty="0"/>
                    </a:p>
                  </a:txBody>
                  <a:tcPr/>
                </a:tc>
                <a:tc>
                  <a:txBody>
                    <a:bodyPr/>
                    <a:lstStyle/>
                    <a:p>
                      <a:r>
                        <a:rPr lang="en-US" dirty="0" smtClean="0"/>
                        <a:t>8</a:t>
                      </a:r>
                      <a:endParaRPr lang="en-US" dirty="0"/>
                    </a:p>
                  </a:txBody>
                  <a:tcPr/>
                </a:tc>
              </a:tr>
              <a:tr h="370840">
                <a:tc>
                  <a:txBody>
                    <a:bodyPr/>
                    <a:lstStyle/>
                    <a:p>
                      <a:r>
                        <a:rPr lang="en-US" dirty="0" smtClean="0"/>
                        <a:t>10/19</a:t>
                      </a:r>
                      <a:endParaRPr lang="en-US" dirty="0"/>
                    </a:p>
                  </a:txBody>
                  <a:tcPr/>
                </a:tc>
                <a:tc>
                  <a:txBody>
                    <a:bodyPr/>
                    <a:lstStyle/>
                    <a:p>
                      <a:r>
                        <a:rPr lang="en-US" dirty="0" smtClean="0"/>
                        <a:t>Activity:  Human Traits Checklist</a:t>
                      </a:r>
                      <a:endParaRPr lang="en-US" dirty="0"/>
                    </a:p>
                  </a:txBody>
                  <a:tcPr/>
                </a:tc>
                <a:tc>
                  <a:txBody>
                    <a:bodyPr/>
                    <a:lstStyle/>
                    <a:p>
                      <a:r>
                        <a:rPr lang="en-US" dirty="0" smtClean="0"/>
                        <a:t>9</a:t>
                      </a:r>
                      <a:endParaRPr lang="en-US" dirty="0"/>
                    </a:p>
                  </a:txBody>
                  <a:tcPr/>
                </a:tc>
              </a:tr>
              <a:tr h="370840">
                <a:tc>
                  <a:txBody>
                    <a:bodyPr/>
                    <a:lstStyle/>
                    <a:p>
                      <a:r>
                        <a:rPr lang="en-US" dirty="0" smtClean="0"/>
                        <a:t>10/21</a:t>
                      </a:r>
                      <a:endParaRPr lang="en-US" dirty="0"/>
                    </a:p>
                  </a:txBody>
                  <a:tcPr/>
                </a:tc>
                <a:tc>
                  <a:txBody>
                    <a:bodyPr/>
                    <a:lstStyle/>
                    <a:p>
                      <a:r>
                        <a:rPr lang="en-US" dirty="0" smtClean="0"/>
                        <a:t>WU – Mendel’s Two</a:t>
                      </a:r>
                      <a:r>
                        <a:rPr lang="en-US" baseline="0" dirty="0" smtClean="0"/>
                        <a:t> Laws CH 10.1</a:t>
                      </a:r>
                      <a:endParaRPr lang="en-US" dirty="0"/>
                    </a:p>
                  </a:txBody>
                  <a:tcPr/>
                </a:tc>
                <a:tc>
                  <a:txBody>
                    <a:bodyPr/>
                    <a:lstStyle/>
                    <a:p>
                      <a:r>
                        <a:rPr lang="en-US" dirty="0" smtClean="0"/>
                        <a:t>10</a:t>
                      </a:r>
                      <a:endParaRPr lang="en-US" dirty="0"/>
                    </a:p>
                  </a:txBody>
                  <a:tcPr/>
                </a:tc>
              </a:tr>
              <a:tr h="370840">
                <a:tc>
                  <a:txBody>
                    <a:bodyPr/>
                    <a:lstStyle/>
                    <a:p>
                      <a:r>
                        <a:rPr lang="en-US" dirty="0" smtClean="0"/>
                        <a:t>10/20</a:t>
                      </a:r>
                      <a:endParaRPr lang="en-US" dirty="0"/>
                    </a:p>
                  </a:txBody>
                  <a:tcPr/>
                </a:tc>
                <a:tc>
                  <a:txBody>
                    <a:bodyPr/>
                    <a:lstStyle/>
                    <a:p>
                      <a:r>
                        <a:rPr lang="en-US" dirty="0" smtClean="0"/>
                        <a:t>HW – 1 page</a:t>
                      </a:r>
                      <a:r>
                        <a:rPr lang="en-US" baseline="0" dirty="0" smtClean="0"/>
                        <a:t> Notes CH 10</a:t>
                      </a:r>
                      <a:endParaRPr lang="en-US" dirty="0" smtClean="0"/>
                    </a:p>
                    <a:p>
                      <a:r>
                        <a:rPr lang="en-US" dirty="0" smtClean="0"/>
                        <a:t>Notes:</a:t>
                      </a:r>
                      <a:r>
                        <a:rPr lang="en-US" baseline="0" dirty="0" smtClean="0"/>
                        <a:t> GATTACA</a:t>
                      </a:r>
                      <a:endParaRPr lang="en-US" dirty="0"/>
                    </a:p>
                  </a:txBody>
                  <a:tcPr/>
                </a:tc>
                <a:tc>
                  <a:txBody>
                    <a:bodyPr/>
                    <a:lstStyle/>
                    <a:p>
                      <a:r>
                        <a:rPr lang="en-US" dirty="0" smtClean="0"/>
                        <a:t>11</a:t>
                      </a:r>
                      <a:endParaRPr lang="en-US" dirty="0"/>
                    </a:p>
                  </a:txBody>
                  <a:tcPr/>
                </a:tc>
              </a:tr>
              <a:tr h="370840">
                <a:tc>
                  <a:txBody>
                    <a:bodyPr/>
                    <a:lstStyle/>
                    <a:p>
                      <a:r>
                        <a:rPr lang="en-US" dirty="0" smtClean="0"/>
                        <a:t>10/22</a:t>
                      </a:r>
                      <a:endParaRPr lang="en-US" dirty="0"/>
                    </a:p>
                  </a:txBody>
                  <a:tcPr/>
                </a:tc>
                <a:tc>
                  <a:txBody>
                    <a:bodyPr/>
                    <a:lstStyle/>
                    <a:p>
                      <a:r>
                        <a:rPr lang="en-US" dirty="0" smtClean="0"/>
                        <a:t>WU – Meiosis CH 10.2</a:t>
                      </a:r>
                      <a:endParaRPr lang="en-US" dirty="0"/>
                    </a:p>
                  </a:txBody>
                  <a:tcPr/>
                </a:tc>
                <a:tc>
                  <a:txBody>
                    <a:bodyPr/>
                    <a:lstStyle/>
                    <a:p>
                      <a:r>
                        <a:rPr lang="en-US" dirty="0" smtClean="0"/>
                        <a:t>12</a:t>
                      </a:r>
                      <a:endParaRPr lang="en-US" dirty="0"/>
                    </a:p>
                  </a:txBody>
                  <a:tcPr/>
                </a:tc>
              </a:tr>
              <a:tr h="370840">
                <a:tc>
                  <a:txBody>
                    <a:bodyPr/>
                    <a:lstStyle/>
                    <a:p>
                      <a:r>
                        <a:rPr lang="en-US" dirty="0" smtClean="0"/>
                        <a:t>10/22</a:t>
                      </a:r>
                      <a:endParaRPr lang="en-US" dirty="0"/>
                    </a:p>
                  </a:txBody>
                  <a:tcPr/>
                </a:tc>
                <a:tc>
                  <a:txBody>
                    <a:bodyPr/>
                    <a:lstStyle/>
                    <a:p>
                      <a:r>
                        <a:rPr lang="en-US" dirty="0" smtClean="0"/>
                        <a:t>Karyotyping &amp; Punnett Square Practice</a:t>
                      </a:r>
                      <a:endParaRPr lang="en-US" dirty="0"/>
                    </a:p>
                  </a:txBody>
                  <a:tcPr/>
                </a:tc>
                <a:tc>
                  <a:txBody>
                    <a:bodyPr/>
                    <a:lstStyle/>
                    <a:p>
                      <a:r>
                        <a:rPr lang="en-US" dirty="0" smtClean="0"/>
                        <a:t>13</a:t>
                      </a:r>
                      <a:endParaRPr lang="en-US" dirty="0"/>
                    </a:p>
                  </a:txBody>
                  <a:tcPr/>
                </a:tc>
              </a:tr>
              <a:tr h="370840">
                <a:tc>
                  <a:txBody>
                    <a:bodyPr/>
                    <a:lstStyle/>
                    <a:p>
                      <a:r>
                        <a:rPr lang="en-US" dirty="0" smtClean="0"/>
                        <a:t>10/23</a:t>
                      </a:r>
                      <a:endParaRPr lang="en-US" dirty="0"/>
                    </a:p>
                  </a:txBody>
                  <a:tcPr/>
                </a:tc>
                <a:tc>
                  <a:txBody>
                    <a:bodyPr/>
                    <a:lstStyle/>
                    <a:p>
                      <a:r>
                        <a:rPr lang="en-US" dirty="0" smtClean="0"/>
                        <a:t>WU – Genetic Inheritance</a:t>
                      </a:r>
                      <a:r>
                        <a:rPr lang="en-US" baseline="0" dirty="0" smtClean="0"/>
                        <a:t> CH 10.1 – 10.2</a:t>
                      </a:r>
                      <a:endParaRPr lang="en-US" dirty="0"/>
                    </a:p>
                  </a:txBody>
                  <a:tcPr/>
                </a:tc>
                <a:tc>
                  <a:txBody>
                    <a:bodyPr/>
                    <a:lstStyle/>
                    <a:p>
                      <a:r>
                        <a:rPr lang="en-US" dirty="0" smtClean="0"/>
                        <a:t>14</a:t>
                      </a:r>
                      <a:endParaRPr lang="en-US" dirty="0"/>
                    </a:p>
                  </a:txBody>
                  <a:tcPr/>
                </a:tc>
              </a:tr>
              <a:tr h="370840">
                <a:tc>
                  <a:txBody>
                    <a:bodyPr/>
                    <a:lstStyle/>
                    <a:p>
                      <a:r>
                        <a:rPr lang="en-US" b="1" dirty="0" smtClean="0"/>
                        <a:t>10/22</a:t>
                      </a:r>
                    </a:p>
                    <a:p>
                      <a:r>
                        <a:rPr lang="en-US" b="1" dirty="0" smtClean="0"/>
                        <a:t>QUIZ</a:t>
                      </a:r>
                      <a:endParaRPr lang="en-US" b="1" dirty="0"/>
                    </a:p>
                  </a:txBody>
                  <a:tcPr/>
                </a:tc>
                <a:tc>
                  <a:txBody>
                    <a:bodyPr/>
                    <a:lstStyle/>
                    <a:p>
                      <a:r>
                        <a:rPr lang="en-US" b="1" dirty="0" smtClean="0"/>
                        <a:t>Concept Map: Mendel &amp; Meiosis w/ summary</a:t>
                      </a:r>
                    </a:p>
                    <a:p>
                      <a:r>
                        <a:rPr lang="en-US" b="1" dirty="0" smtClean="0"/>
                        <a:t>Meiosis Paragraph from Meiosis Bead</a:t>
                      </a:r>
                      <a:r>
                        <a:rPr lang="en-US" b="1" baseline="0" dirty="0" smtClean="0"/>
                        <a:t> </a:t>
                      </a:r>
                      <a:r>
                        <a:rPr lang="en-US" b="1" dirty="0" smtClean="0"/>
                        <a:t>Activity</a:t>
                      </a:r>
                    </a:p>
                    <a:p>
                      <a:endParaRPr lang="en-US" b="1" dirty="0"/>
                    </a:p>
                  </a:txBody>
                  <a:tcPr/>
                </a:tc>
                <a:tc>
                  <a:txBody>
                    <a:bodyPr/>
                    <a:lstStyle/>
                    <a:p>
                      <a:pPr marL="342900" indent="-342900">
                        <a:buAutoNum type="arabicPlain" startAt="15"/>
                      </a:pPr>
                      <a:r>
                        <a:rPr lang="en-US" b="1" dirty="0" smtClean="0"/>
                        <a:t>Notebook Check P. 8 – 15</a:t>
                      </a:r>
                    </a:p>
                    <a:p>
                      <a:pPr marL="0" indent="0">
                        <a:buNone/>
                      </a:pPr>
                      <a:r>
                        <a:rPr lang="en-US" b="1" dirty="0" smtClean="0"/>
                        <a:t>(</a:t>
                      </a:r>
                      <a:r>
                        <a:rPr lang="en-US" b="1" smtClean="0"/>
                        <a:t>40 points)</a:t>
                      </a:r>
                      <a:endParaRPr lang="en-US" b="1" dirty="0"/>
                    </a:p>
                  </a:txBody>
                  <a:tcPr/>
                </a:tc>
              </a:tr>
            </a:tbl>
          </a:graphicData>
        </a:graphic>
      </p:graphicFrame>
    </p:spTree>
    <p:extLst>
      <p:ext uri="{BB962C8B-B14F-4D97-AF65-F5344CB8AC3E}">
        <p14:creationId xmlns:p14="http://schemas.microsoft.com/office/powerpoint/2010/main" val="3425117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Creed Practice</a:t>
            </a:r>
            <a:r>
              <a:rPr lang="en-US" dirty="0" smtClean="0"/>
              <a:t> P. 35 NB</a:t>
            </a:r>
            <a:endParaRPr lang="en-US" dirty="0"/>
          </a:p>
        </p:txBody>
      </p:sp>
      <p:sp>
        <p:nvSpPr>
          <p:cNvPr id="3" name="Content Placeholder 2"/>
          <p:cNvSpPr>
            <a:spLocks noGrp="1"/>
          </p:cNvSpPr>
          <p:nvPr>
            <p:ph idx="1"/>
          </p:nvPr>
        </p:nvSpPr>
        <p:spPr/>
        <p:txBody>
          <a:bodyPr>
            <a:normAutofit/>
          </a:bodyPr>
          <a:lstStyle/>
          <a:p>
            <a:r>
              <a:rPr lang="en-US" dirty="0" smtClean="0"/>
              <a:t>Open the Official FFA Manual to page 35.</a:t>
            </a:r>
          </a:p>
          <a:p>
            <a:r>
              <a:rPr lang="en-US" dirty="0" smtClean="0"/>
              <a:t>How does the FFA Creed support the FFA Mission in making a positive difference in lives of students?</a:t>
            </a:r>
          </a:p>
          <a:p>
            <a:r>
              <a:rPr lang="en-US" dirty="0" smtClean="0"/>
              <a:t>One Officer practice with a partner(s) to recite 2 paragraphs of your choosing.  Students have the FFA Manual open, follow along and only correct if they pronounce the word wrong or pause or say the wrong word.</a:t>
            </a:r>
            <a:endParaRPr lang="en-US" dirty="0"/>
          </a:p>
        </p:txBody>
      </p:sp>
    </p:spTree>
    <p:extLst>
      <p:ext uri="{BB962C8B-B14F-4D97-AF65-F5344CB8AC3E}">
        <p14:creationId xmlns:p14="http://schemas.microsoft.com/office/powerpoint/2010/main" val="3755029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a:t>
            </a:r>
            <a:r>
              <a:rPr lang="en-US" dirty="0" err="1" smtClean="0"/>
              <a:t>Karyotype</a:t>
            </a:r>
            <a:r>
              <a:rPr lang="en-US" dirty="0" smtClean="0"/>
              <a:t/>
            </a:r>
            <a:br>
              <a:rPr lang="en-US" dirty="0" smtClean="0"/>
            </a:br>
            <a:r>
              <a:rPr lang="en-US" dirty="0" smtClean="0"/>
              <a:t>learn.genetics.utah.edu</a:t>
            </a:r>
            <a:br>
              <a:rPr lang="en-US" dirty="0" smtClean="0"/>
            </a:b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25998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a:t>Homozygous and Heterozygous</a:t>
            </a:r>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2743200" cy="4801314"/>
          </a:xfrm>
          <a:prstGeom prst="rect">
            <a:avLst/>
          </a:prstGeom>
          <a:noFill/>
        </p:spPr>
        <p:txBody>
          <a:bodyPr wrap="square" rtlCol="0">
            <a:spAutoFit/>
          </a:bodyPr>
          <a:lstStyle/>
          <a:p>
            <a:r>
              <a:rPr lang="en-US" sz="2400" dirty="0"/>
              <a:t>P. 81NB</a:t>
            </a:r>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Fibrosis</a:t>
            </a:r>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10</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4/4 </a:t>
            </a:r>
            <a:r>
              <a:rPr lang="en-US" sz="2700" dirty="0">
                <a:hlinkClick r:id="rId2"/>
              </a:rPr>
              <a:t>Complex &amp; Polygenic Inheritance </a:t>
            </a:r>
            <a:r>
              <a:rPr lang="en-US" sz="2700" dirty="0"/>
              <a:t>12.3 </a:t>
            </a:r>
            <a:br>
              <a:rPr lang="en-US" sz="2700" dirty="0"/>
            </a:br>
            <a:r>
              <a:rPr lang="en-US" sz="2700" dirty="0"/>
              <a:t>Obj. TSW predict possible combinations of alleles in a zygote from the genetic makeup of the parents during classroom activities. </a:t>
            </a:r>
            <a:r>
              <a:rPr lang="en-US" sz="2700" dirty="0" smtClean="0"/>
              <a:t>P.30 </a:t>
            </a:r>
            <a:r>
              <a:rPr lang="en-US" sz="2700" dirty="0"/>
              <a:t>NB</a:t>
            </a:r>
            <a:r>
              <a:rPr lang="en-US" sz="2400" dirty="0"/>
              <a:t/>
            </a:r>
            <a:br>
              <a:rPr lang="en-US" sz="2400" dirty="0"/>
            </a:br>
            <a:endParaRPr lang="en-US" sz="2400" dirty="0"/>
          </a:p>
        </p:txBody>
      </p:sp>
      <p:sp>
        <p:nvSpPr>
          <p:cNvPr id="6" name="Content Placeholder 5"/>
          <p:cNvSpPr>
            <a:spLocks noGrp="1"/>
          </p:cNvSpPr>
          <p:nvPr>
            <p:ph sz="quarter" idx="4"/>
          </p:nvPr>
        </p:nvSpPr>
        <p:spPr>
          <a:xfrm>
            <a:off x="4798393" y="1084217"/>
            <a:ext cx="7389254" cy="3951288"/>
          </a:xfrm>
        </p:spPr>
        <p:txBody>
          <a:bodyPr>
            <a:normAutofit/>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 below.</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0" y="3748323"/>
            <a:ext cx="3165808" cy="3109678"/>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0" y="1084217"/>
            <a:ext cx="4798392" cy="2664106"/>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6485686" y="4075611"/>
            <a:ext cx="3833971" cy="2782390"/>
          </a:xfrm>
          <a:prstGeom prst="rect">
            <a:avLst/>
          </a:prstGeom>
          <a:noFill/>
        </p:spPr>
      </p:pic>
    </p:spTree>
    <p:extLst>
      <p:ext uri="{BB962C8B-B14F-4D97-AF65-F5344CB8AC3E}">
        <p14:creationId xmlns:p14="http://schemas.microsoft.com/office/powerpoint/2010/main" val="3992997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30530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83 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idx="1"/>
          </p:nvPr>
        </p:nvSpPr>
        <p:spPr>
          <a:xfrm>
            <a:off x="0" y="1825624"/>
            <a:ext cx="11353800" cy="4617705"/>
          </a:xfrm>
        </p:spPr>
        <p:txBody>
          <a:bodyPr>
            <a:normAutofit/>
          </a:bodyPr>
          <a:lstStyle/>
          <a:p>
            <a:r>
              <a:rPr lang="en-US" dirty="0" smtClean="0"/>
              <a:t>BE in your assigned seat when the bell rings, or you will be marked tardy with your Ag Biology Notebook &amp; Biology Book out and ready to learn.</a:t>
            </a:r>
          </a:p>
          <a:p>
            <a:r>
              <a:rPr lang="en-US" dirty="0" smtClean="0"/>
              <a:t>Cell Phone are off and away.</a:t>
            </a:r>
          </a:p>
          <a:p>
            <a:r>
              <a:rPr lang="en-US" dirty="0" smtClean="0"/>
              <a:t>Ear buds are out, not listening to music.</a:t>
            </a:r>
          </a:p>
          <a:p>
            <a:r>
              <a:rPr lang="en-US" dirty="0" smtClean="0"/>
              <a:t>You are responsible for your learning, stop copying off of the “smarter students” or waiting for me to show you the answers.</a:t>
            </a:r>
          </a:p>
          <a:p>
            <a:r>
              <a:rPr lang="en-US" dirty="0" smtClean="0"/>
              <a:t>You will be graded for your role &amp; your work when working in partners.  The project may be a 10/10, but your grade may be a 2/10 if you did not do your part for the project.</a:t>
            </a:r>
            <a:endParaRPr lang="en-US" dirty="0"/>
          </a:p>
        </p:txBody>
      </p:sp>
    </p:spTree>
    <p:extLst>
      <p:ext uri="{BB962C8B-B14F-4D97-AF65-F5344CB8AC3E}">
        <p14:creationId xmlns:p14="http://schemas.microsoft.com/office/powerpoint/2010/main" val="94493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4/5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P.30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RCHS West Sacramento FFA Chapter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71047" y="1825625"/>
            <a:ext cx="3249905" cy="4351338"/>
          </a:xfrm>
        </p:spPr>
      </p:pic>
    </p:spTree>
    <p:extLst>
      <p:ext uri="{BB962C8B-B14F-4D97-AF65-F5344CB8AC3E}">
        <p14:creationId xmlns:p14="http://schemas.microsoft.com/office/powerpoint/2010/main" val="42055952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a:t>4</a:t>
            </a:r>
            <a:r>
              <a:rPr lang="en-US" sz="2400" dirty="0" smtClean="0"/>
              <a:t>/6 </a:t>
            </a:r>
            <a:r>
              <a:rPr lang="en-US" sz="2400" dirty="0"/>
              <a:t>Patterns of Heredity &amp; Human Genetics 12.1 – 12.3</a:t>
            </a:r>
            <a:br>
              <a:rPr lang="en-US" sz="2400" dirty="0"/>
            </a:br>
            <a:r>
              <a:rPr lang="en-US" sz="2400" dirty="0"/>
              <a:t>Obj. TSW discover how multiple alleles are inherited by doing their warm up and competing a Foldable. P. </a:t>
            </a:r>
            <a:r>
              <a:rPr lang="en-US" sz="2400" dirty="0" smtClean="0"/>
              <a:t>32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sp>
        <p:nvSpPr>
          <p:cNvPr id="917539" name="Rectangle 35"/>
          <p:cNvSpPr>
            <a:spLocks noChangeArrowheads="1"/>
          </p:cNvSpPr>
          <p:nvPr/>
        </p:nvSpPr>
        <p:spPr bwMode="auto">
          <a:xfrm>
            <a:off x="1828800" y="3472934"/>
            <a:ext cx="4038600" cy="369332"/>
          </a:xfrm>
          <a:prstGeom prst="rect">
            <a:avLst/>
          </a:prstGeom>
          <a:noFill/>
          <a:ln w="50800">
            <a:solidFill>
              <a:schemeClr val="tx2"/>
            </a:solidFill>
            <a:miter lim="800000"/>
            <a:headEnd/>
            <a:tailEnd/>
          </a:ln>
          <a:effectLst/>
        </p:spPr>
        <p:txBody>
          <a:bodyPr anchor="ctr">
            <a:spAutoFit/>
          </a:bodyPr>
          <a:lstStyle/>
          <a:p>
            <a:endParaRPr lang="en-US"/>
          </a:p>
        </p:txBody>
      </p:sp>
      <p:sp>
        <p:nvSpPr>
          <p:cNvPr id="917540" name="Rectangle 36"/>
          <p:cNvSpPr>
            <a:spLocks noChangeArrowheads="1"/>
          </p:cNvSpPr>
          <p:nvPr/>
        </p:nvSpPr>
        <p:spPr bwMode="auto">
          <a:xfrm>
            <a:off x="5943600" y="3472934"/>
            <a:ext cx="4419600" cy="369332"/>
          </a:xfrm>
          <a:prstGeom prst="rect">
            <a:avLst/>
          </a:prstGeom>
          <a:noFill/>
          <a:ln w="50800">
            <a:solidFill>
              <a:schemeClr val="tx2"/>
            </a:solidFill>
            <a:miter lim="800000"/>
            <a:headEnd/>
            <a:tailEnd/>
          </a:ln>
          <a:effectLst/>
        </p:spPr>
        <p:txBody>
          <a:bodyPr anchor="ctr">
            <a:spAutoFit/>
          </a:bodyPr>
          <a:lstStyle/>
          <a:p>
            <a:endParaRPr lang="en-US"/>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17539"/>
                                        </p:tgtEl>
                                        <p:attrNameLst>
                                          <p:attrName>style.visibility</p:attrName>
                                        </p:attrNameLst>
                                      </p:cBhvr>
                                      <p:to>
                                        <p:strVal val="visible"/>
                                      </p:to>
                                    </p:set>
                                    <p:animEffect transition="in" filter="box(out)">
                                      <p:cBhvr>
                                        <p:cTn id="16" dur="500"/>
                                        <p:tgtEl>
                                          <p:spTgt spid="917539"/>
                                        </p:tgtEl>
                                      </p:cBhvr>
                                    </p:animEffect>
                                  </p:childTnLst>
                                  <p:subTnLst>
                                    <p:set>
                                      <p:cBhvr override="childStyle">
                                        <p:cTn dur="1" fill="hold" display="0" masterRel="nextClick" afterEffect="1"/>
                                        <p:tgtEl>
                                          <p:spTgt spid="917539"/>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17540"/>
                                        </p:tgtEl>
                                        <p:attrNameLst>
                                          <p:attrName>style.visibility</p:attrName>
                                        </p:attrNameLst>
                                      </p:cBhvr>
                                      <p:to>
                                        <p:strVal val="visible"/>
                                      </p:to>
                                    </p:set>
                                    <p:animEffect transition="in" filter="box(out)">
                                      <p:cBhvr>
                                        <p:cTn id="21" dur="500"/>
                                        <p:tgtEl>
                                          <p:spTgt spid="917540"/>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44"/>
                                        </p:tgtEl>
                                        <p:attrNameLst>
                                          <p:attrName>style.visibility</p:attrName>
                                        </p:attrNameLst>
                                      </p:cBhvr>
                                      <p:to>
                                        <p:strVal val="visible"/>
                                      </p:to>
                                    </p:set>
                                    <p:animEffect transition="in" filter="box(out)">
                                      <p:cBhvr>
                                        <p:cTn id="25" dur="500"/>
                                        <p:tgtEl>
                                          <p:spTgt spid="917544"/>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917545"/>
                                        </p:tgtEl>
                                        <p:attrNameLst>
                                          <p:attrName>style.visibility</p:attrName>
                                        </p:attrNameLst>
                                      </p:cBhvr>
                                      <p:to>
                                        <p:strVal val="visible"/>
                                      </p:to>
                                    </p:set>
                                    <p:animEffect transition="in" filter="box(out)">
                                      <p:cBhvr>
                                        <p:cTn id="30" dur="500"/>
                                        <p:tgtEl>
                                          <p:spTgt spid="917545"/>
                                        </p:tgtEl>
                                      </p:cBhvr>
                                    </p:animEffect>
                                  </p:childTnLst>
                                </p:cTn>
                              </p:par>
                            </p:childTnLst>
                          </p:cTn>
                        </p:par>
                        <p:par>
                          <p:cTn id="31" fill="hold">
                            <p:stCondLst>
                              <p:cond delay="500"/>
                            </p:stCondLst>
                            <p:childTnLst>
                              <p:par>
                                <p:cTn id="32" presetID="4" presetClass="entr" presetSubtype="32" fill="hold" nodeType="afterEffect">
                                  <p:stCondLst>
                                    <p:cond delay="0"/>
                                  </p:stCondLst>
                                  <p:childTnLst>
                                    <p:set>
                                      <p:cBhvr>
                                        <p:cTn id="33" dur="1" fill="hold">
                                          <p:stCondLst>
                                            <p:cond delay="0"/>
                                          </p:stCondLst>
                                        </p:cTn>
                                        <p:tgtEl>
                                          <p:spTgt spid="917508"/>
                                        </p:tgtEl>
                                        <p:attrNameLst>
                                          <p:attrName>style.visibility</p:attrName>
                                        </p:attrNameLst>
                                      </p:cBhvr>
                                      <p:to>
                                        <p:strVal val="visible"/>
                                      </p:to>
                                    </p:set>
                                    <p:animEffect transition="in" filter="box(out)">
                                      <p:cBhvr>
                                        <p:cTn id="34"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39" grpId="0" animBg="1"/>
      <p:bldP spid="91754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96413"/>
          </a:xfrm>
        </p:spPr>
        <p:txBody>
          <a:bodyPr>
            <a:normAutofit fontScale="90000"/>
          </a:bodyPr>
          <a:lstStyle/>
          <a:p>
            <a:r>
              <a:rPr lang="en-US" sz="2800" b="1" dirty="0" smtClean="0"/>
              <a:t>Bradshaw Feed and Pet Supply</a:t>
            </a:r>
            <a:br>
              <a:rPr lang="en-US" sz="2800" b="1" dirty="0" smtClean="0"/>
            </a:br>
            <a:r>
              <a:rPr lang="en-US" sz="2800" b="1" dirty="0" smtClean="0"/>
              <a:t>7285 Bradshaw Rd, Sacramento Ca, 95829</a:t>
            </a:r>
            <a:endParaRPr lang="en-US" sz="2800" b="1" dirty="0"/>
          </a:p>
        </p:txBody>
      </p:sp>
      <p:sp>
        <p:nvSpPr>
          <p:cNvPr id="3" name="Content Placeholder 2"/>
          <p:cNvSpPr>
            <a:spLocks noGrp="1"/>
          </p:cNvSpPr>
          <p:nvPr>
            <p:ph idx="1"/>
          </p:nvPr>
        </p:nvSpPr>
        <p:spPr>
          <a:xfrm>
            <a:off x="0" y="796413"/>
            <a:ext cx="10127456" cy="5380550"/>
          </a:xfrm>
        </p:spPr>
        <p:txBody>
          <a:bodyPr>
            <a:normAutofit/>
          </a:bodyPr>
          <a:lstStyle/>
          <a:p>
            <a:r>
              <a:rPr lang="en-US" sz="2400" dirty="0" smtClean="0"/>
              <a:t>If you are set up for chickens already, Here is what Bradshaw’s has:</a:t>
            </a:r>
          </a:p>
          <a:p>
            <a:r>
              <a:rPr lang="en-US" sz="2400" dirty="0" smtClean="0"/>
              <a:t>Black </a:t>
            </a:r>
            <a:r>
              <a:rPr lang="en-US" sz="2400" dirty="0" err="1" smtClean="0"/>
              <a:t>Australorp</a:t>
            </a:r>
            <a:r>
              <a:rPr lang="en-US" sz="2400" dirty="0" smtClean="0"/>
              <a:t>   = Annabelle</a:t>
            </a:r>
          </a:p>
          <a:p>
            <a:pPr marL="0" indent="0">
              <a:buNone/>
            </a:pPr>
            <a:endParaRPr lang="en-US" sz="2400" dirty="0" smtClean="0"/>
          </a:p>
          <a:p>
            <a:r>
              <a:rPr lang="en-US" sz="2400" dirty="0" smtClean="0"/>
              <a:t>Black Sex Link</a:t>
            </a:r>
          </a:p>
          <a:p>
            <a:r>
              <a:rPr lang="en-US" sz="2400" dirty="0" smtClean="0"/>
              <a:t>Golden Sex Link</a:t>
            </a:r>
          </a:p>
          <a:p>
            <a:r>
              <a:rPr lang="en-US" sz="2400" dirty="0" smtClean="0"/>
              <a:t>New Hampshire Red</a:t>
            </a:r>
          </a:p>
          <a:p>
            <a:r>
              <a:rPr lang="en-US" sz="2400" dirty="0" smtClean="0"/>
              <a:t>Barred Rock</a:t>
            </a:r>
          </a:p>
          <a:p>
            <a:r>
              <a:rPr lang="en-US" sz="2400" dirty="0" smtClean="0"/>
              <a:t>Buff </a:t>
            </a:r>
            <a:r>
              <a:rPr lang="en-US" sz="2400" dirty="0" err="1" smtClean="0"/>
              <a:t>Orphington</a:t>
            </a:r>
            <a:endParaRPr lang="en-US" sz="2400" dirty="0" smtClean="0"/>
          </a:p>
          <a:p>
            <a:r>
              <a:rPr lang="en-US" sz="2400" dirty="0" smtClean="0"/>
              <a:t>Rhode Island Red</a:t>
            </a:r>
          </a:p>
          <a:p>
            <a:r>
              <a:rPr lang="en-US" sz="2400" dirty="0" smtClean="0"/>
              <a:t>Light Brahma</a:t>
            </a:r>
          </a:p>
          <a:p>
            <a:r>
              <a:rPr lang="en-US" sz="2400" dirty="0" smtClean="0"/>
              <a:t>This is what you need: Watering can $10 – 30, Feeder $10 – 30, Feed $18/ 50#, Enclosure, Nesting box $16.</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370" y="0"/>
            <a:ext cx="2707630" cy="2359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897" y="1592826"/>
            <a:ext cx="1678859" cy="1122437"/>
          </a:xfrm>
          <a:prstGeom prst="rect">
            <a:avLst/>
          </a:prstGeom>
        </p:spPr>
      </p:pic>
      <p:pic>
        <p:nvPicPr>
          <p:cNvPr id="6" name="Picture 5"/>
          <p:cNvPicPr>
            <a:picLocks noChangeAspect="1"/>
          </p:cNvPicPr>
          <p:nvPr/>
        </p:nvPicPr>
        <p:blipFill>
          <a:blip r:embed="rId4"/>
          <a:stretch>
            <a:fillRect/>
          </a:stretch>
        </p:blipFill>
        <p:spPr>
          <a:xfrm>
            <a:off x="3902756" y="1782576"/>
            <a:ext cx="2646567" cy="1865373"/>
          </a:xfrm>
          <a:prstGeom prst="rect">
            <a:avLst/>
          </a:prstGeom>
        </p:spPr>
      </p:pic>
      <p:pic>
        <p:nvPicPr>
          <p:cNvPr id="7" name="Picture 6"/>
          <p:cNvPicPr>
            <a:picLocks noChangeAspect="1"/>
          </p:cNvPicPr>
          <p:nvPr/>
        </p:nvPicPr>
        <p:blipFill>
          <a:blip r:embed="rId5"/>
          <a:stretch>
            <a:fillRect/>
          </a:stretch>
        </p:blipFill>
        <p:spPr>
          <a:xfrm>
            <a:off x="6549323" y="1961148"/>
            <a:ext cx="1686801" cy="1686801"/>
          </a:xfrm>
          <a:prstGeom prst="rect">
            <a:avLst/>
          </a:prstGeom>
        </p:spPr>
      </p:pic>
      <p:pic>
        <p:nvPicPr>
          <p:cNvPr id="8" name="Picture 7"/>
          <p:cNvPicPr>
            <a:picLocks noChangeAspect="1"/>
          </p:cNvPicPr>
          <p:nvPr/>
        </p:nvPicPr>
        <p:blipFill>
          <a:blip r:embed="rId6"/>
          <a:stretch>
            <a:fillRect/>
          </a:stretch>
        </p:blipFill>
        <p:spPr>
          <a:xfrm>
            <a:off x="8264322" y="2359742"/>
            <a:ext cx="1863136" cy="2168013"/>
          </a:xfrm>
          <a:prstGeom prst="rect">
            <a:avLst/>
          </a:prstGeom>
        </p:spPr>
      </p:pic>
      <p:pic>
        <p:nvPicPr>
          <p:cNvPr id="9" name="Picture 8"/>
          <p:cNvPicPr>
            <a:picLocks noChangeAspect="1"/>
          </p:cNvPicPr>
          <p:nvPr/>
        </p:nvPicPr>
        <p:blipFill>
          <a:blip r:embed="rId7"/>
          <a:stretch>
            <a:fillRect/>
          </a:stretch>
        </p:blipFill>
        <p:spPr>
          <a:xfrm>
            <a:off x="3714750" y="3576483"/>
            <a:ext cx="2184605" cy="1638454"/>
          </a:xfrm>
          <a:prstGeom prst="rect">
            <a:avLst/>
          </a:prstGeom>
        </p:spPr>
      </p:pic>
      <p:pic>
        <p:nvPicPr>
          <p:cNvPr id="10" name="Picture 9"/>
          <p:cNvPicPr>
            <a:picLocks noChangeAspect="1"/>
          </p:cNvPicPr>
          <p:nvPr/>
        </p:nvPicPr>
        <p:blipFill>
          <a:blip r:embed="rId8"/>
          <a:stretch>
            <a:fillRect/>
          </a:stretch>
        </p:blipFill>
        <p:spPr>
          <a:xfrm>
            <a:off x="6042393" y="3647949"/>
            <a:ext cx="2127672" cy="1722401"/>
          </a:xfrm>
          <a:prstGeom prst="rect">
            <a:avLst/>
          </a:prstGeom>
        </p:spPr>
      </p:pic>
      <p:pic>
        <p:nvPicPr>
          <p:cNvPr id="11" name="Picture 10"/>
          <p:cNvPicPr>
            <a:picLocks noChangeAspect="1"/>
          </p:cNvPicPr>
          <p:nvPr/>
        </p:nvPicPr>
        <p:blipFill>
          <a:blip r:embed="rId9"/>
          <a:stretch>
            <a:fillRect/>
          </a:stretch>
        </p:blipFill>
        <p:spPr>
          <a:xfrm>
            <a:off x="10127457" y="4109016"/>
            <a:ext cx="2069743" cy="1635097"/>
          </a:xfrm>
          <a:prstGeom prst="rect">
            <a:avLst/>
          </a:prstGeom>
        </p:spPr>
      </p:pic>
    </p:spTree>
    <p:extLst>
      <p:ext uri="{BB962C8B-B14F-4D97-AF65-F5344CB8AC3E}">
        <p14:creationId xmlns:p14="http://schemas.microsoft.com/office/powerpoint/2010/main" val="39751166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a:t>
            </a:r>
            <a:r>
              <a:rPr lang="en-US" dirty="0" err="1" smtClean="0"/>
              <a:t>vs</a:t>
            </a:r>
            <a:r>
              <a:rPr lang="en-US" dirty="0" smtClean="0"/>
              <a:t> </a:t>
            </a:r>
            <a:r>
              <a:rPr lang="en-US" b="1" dirty="0" smtClean="0"/>
              <a:t>Meiosis</a:t>
            </a:r>
            <a:endParaRPr lang="en-US" b="1" dirty="0"/>
          </a:p>
        </p:txBody>
      </p:sp>
      <p:sp>
        <p:nvSpPr>
          <p:cNvPr id="3" name="Content Placeholder 2"/>
          <p:cNvSpPr>
            <a:spLocks noGrp="1"/>
          </p:cNvSpPr>
          <p:nvPr>
            <p:ph idx="1"/>
          </p:nvPr>
        </p:nvSpPr>
        <p:spPr>
          <a:xfrm>
            <a:off x="1524000" y="1600201"/>
            <a:ext cx="9144000" cy="4525963"/>
          </a:xfrm>
        </p:spPr>
        <p:txBody>
          <a:bodyPr numCol="2">
            <a:normAutofit/>
          </a:bodyPr>
          <a:lstStyle/>
          <a:p>
            <a:pPr>
              <a:buNone/>
            </a:pPr>
            <a:r>
              <a:rPr lang="en-US" b="1" dirty="0" smtClean="0"/>
              <a:t>Somatic Cell (Body Cell)</a:t>
            </a:r>
          </a:p>
          <a:p>
            <a:r>
              <a:rPr lang="en-US" dirty="0" smtClean="0"/>
              <a:t>2N (Diploid)</a:t>
            </a:r>
          </a:p>
          <a:p>
            <a:r>
              <a:rPr lang="en-US" dirty="0" smtClean="0"/>
              <a:t>46 Chromosomes</a:t>
            </a:r>
          </a:p>
          <a:p>
            <a:r>
              <a:rPr lang="en-US" dirty="0" smtClean="0"/>
              <a:t>1 Division</a:t>
            </a:r>
          </a:p>
          <a:p>
            <a:r>
              <a:rPr lang="en-US" dirty="0" smtClean="0"/>
              <a:t>Produces 2 identical cells, same as the parent cell																	</a:t>
            </a:r>
          </a:p>
          <a:p>
            <a:r>
              <a:rPr lang="en-US" b="1" dirty="0" smtClean="0"/>
              <a:t>Gametes (Sex Cell)</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 (Crossing Over)</a:t>
            </a:r>
          </a:p>
          <a:p>
            <a:r>
              <a:rPr lang="en-US" dirty="0" smtClean="0"/>
              <a:t>Increases Genetic Variation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38400" y="1143001"/>
            <a:ext cx="7239000" cy="4073525"/>
          </a:xfrm>
          <a:prstGeom prst="rect">
            <a:avLst/>
          </a:prstGeom>
          <a:noFill/>
        </p:spPr>
      </p:pic>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Simple</a:t>
            </a:r>
          </a:p>
          <a:p>
            <a:pPr algn="ctr" eaLnBrk="1" hangingPunct="1">
              <a:lnSpc>
                <a:spcPct val="50000"/>
              </a:lnSpc>
              <a:spcBef>
                <a:spcPct val="20000"/>
              </a:spcBef>
              <a:spcAft>
                <a:spcPct val="20000"/>
              </a:spcAft>
            </a:pPr>
            <a:r>
              <a:rPr lang="en-US" sz="3600" dirty="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Fictional</a:t>
            </a:r>
          </a:p>
          <a:p>
            <a:pPr algn="ctr" eaLnBrk="1" hangingPunct="1">
              <a:lnSpc>
                <a:spcPct val="50000"/>
              </a:lnSpc>
              <a:spcBef>
                <a:spcPct val="20000"/>
              </a:spcBef>
              <a:spcAft>
                <a:spcPct val="20000"/>
              </a:spcAft>
            </a:pPr>
            <a:r>
              <a:rPr lang="en-US" sz="3600" dirty="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146550" y="860426"/>
            <a:ext cx="5073650" cy="4822825"/>
          </a:xfrm>
          <a:prstGeom prst="rect">
            <a:avLst/>
          </a:prstGeom>
          <a:noFill/>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a:solidFill>
                  <a:schemeClr val="tx2"/>
                </a:solidFill>
                <a:latin typeface="Times" pitchFamily="18" charset="0"/>
              </a:rPr>
              <a:t>Huntington</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18000" y="893764"/>
            <a:ext cx="5334000" cy="4770437"/>
          </a:xfrm>
          <a:prstGeom prst="rect">
            <a:avLst/>
          </a:prstGeom>
          <a:noFill/>
        </p:spPr>
      </p:pic>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3832" y="7374"/>
            <a:ext cx="9134168" cy="6850626"/>
          </a:xfrm>
          <a:prstGeom prst="rect">
            <a:avLst/>
          </a:prstGeom>
        </p:spPr>
      </p:pic>
    </p:spTree>
    <p:extLst>
      <p:ext uri="{BB962C8B-B14F-4D97-AF65-F5344CB8AC3E}">
        <p14:creationId xmlns:p14="http://schemas.microsoft.com/office/powerpoint/2010/main" val="20716182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4080</TotalTime>
  <Words>3548</Words>
  <Application>Microsoft Office PowerPoint</Application>
  <PresentationFormat>Widescreen</PresentationFormat>
  <Paragraphs>677</Paragraphs>
  <Slides>113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113</vt:i4>
      </vt:variant>
    </vt:vector>
  </HeadingPairs>
  <TitlesOfParts>
    <vt:vector size="121" baseType="lpstr">
      <vt:lpstr>Arial</vt:lpstr>
      <vt:lpstr>Calibri</vt:lpstr>
      <vt:lpstr>Calibri Light</vt:lpstr>
      <vt:lpstr>MS Shell Dlg</vt:lpstr>
      <vt:lpstr>Times</vt:lpstr>
      <vt:lpstr>Times New Roman</vt:lpstr>
      <vt:lpstr>Office Theme</vt:lpstr>
      <vt:lpstr>Document</vt:lpstr>
      <vt:lpstr>PowerPoint Presentation</vt:lpstr>
      <vt:lpstr>PowerPoint Presentation</vt:lpstr>
      <vt:lpstr>George!</vt:lpstr>
      <vt:lpstr>PowerPoint Presentation</vt:lpstr>
      <vt:lpstr>PowerPoint Presentation</vt:lpstr>
      <vt:lpstr>PowerPoint Presentation</vt:lpstr>
      <vt:lpstr>RCHS West Sacramento FFA Chapter</vt:lpstr>
      <vt:lpstr>Bradshaw Feed and Pet Supply 7285 Bradshaw Rd, Sacramento Ca, 95829</vt:lpstr>
      <vt:lpstr>PowerPoint Presentation</vt:lpstr>
      <vt:lpstr>PowerPoint Presentation</vt:lpstr>
      <vt:lpstr>PowerPoint Presentation</vt:lpstr>
      <vt:lpstr>PowerPoint Presentation</vt:lpstr>
      <vt:lpstr>Ag Biology Notebook </vt:lpstr>
      <vt:lpstr>Biology UNIT Genetic Inheritance</vt:lpstr>
      <vt:lpstr>Samantha’s Hens</vt:lpstr>
      <vt:lpstr>PowerPoint Presentation</vt:lpstr>
      <vt:lpstr>FFA Creed Practice P. 15 NB</vt:lpstr>
      <vt:lpstr>Punnett Square Practice Activity p.265 Biology Book</vt:lpstr>
      <vt:lpstr>Section 10.1 Summary – pages 253-262</vt:lpstr>
      <vt:lpstr>Section 10.1 Summary – pages 253-262</vt:lpstr>
      <vt:lpstr>Section 10.1 Summary – pages 253-262</vt:lpstr>
      <vt:lpstr> Section 12.3 Summary – pages 323 - 329</vt:lpstr>
      <vt:lpstr>Genotypes:   Phenotypes:  Probability of A Blood? B Blood? AB Blood? O Blood?  </vt:lpstr>
      <vt:lpstr>PowerPoint Presentation</vt:lpstr>
      <vt:lpstr>PowerPoint Presentation</vt:lpstr>
      <vt:lpstr>PowerPoint Presentation</vt:lpstr>
      <vt:lpstr>PowerPoint Presentation</vt:lpstr>
      <vt:lpstr>PowerPoint Presentation</vt:lpstr>
      <vt:lpstr>PowerPoint Presentation</vt:lpstr>
      <vt:lpstr>Meiosis Activity with beads. Simulate the process of Meiosis with a partner. Show us your simulation. Explain in your notebook page 27  How does Meiosis add genetic variation to the population?  Use these words: gamete, sex cell, haploid, homologous chromosomes, division, egg or sperm cell. DRAW your Gametes formed from Meiosis with 2 different colors.</vt:lpstr>
      <vt:lpstr>Mitosis vs Meiosis P. 27 NB</vt:lpstr>
      <vt:lpstr>Genetic Variation  P. 27 NB How and When does it happen?</vt:lpstr>
      <vt:lpstr>Genetic Inheritance Notes P. 31 NB</vt:lpstr>
      <vt:lpstr>PowerPoint Presentation</vt:lpstr>
      <vt:lpstr>Getting set up</vt:lpstr>
      <vt:lpstr>What good students!!</vt:lpstr>
      <vt:lpstr>Diggin’ in</vt:lpstr>
      <vt:lpstr>Teaching about bunnies</vt:lpstr>
      <vt:lpstr>Teaching about FFA</vt:lpstr>
      <vt:lpstr>Teaching about the Chickens</vt:lpstr>
      <vt:lpstr>Teaching about Composting and Hydroponics</vt:lpstr>
      <vt:lpstr>Teaching about the Tower Gardens</vt:lpstr>
      <vt:lpstr>Thank you</vt:lpstr>
      <vt:lpstr>Great Job West Sacramento FFA!</vt:lpstr>
      <vt:lpstr>Feedback Good Things:    Areas of Improvement : </vt:lpstr>
      <vt:lpstr>4/3  Pedigrees 12.1 Obj. TSW determine the mode of inheritance of a trait by examining a pedigree in a group pedigree project. P.26 NB</vt:lpstr>
      <vt:lpstr>PowerPoint Presentation</vt:lpstr>
      <vt:lpstr>Meiosis Activity with beads. Simulate the process of Meiosis with a partner. Show us your simulation. Explain in your notebook page 27  How does Meiosis add genetic variation to the population?  Use these words: gamete, sex cell, haploid, homologous chromosomes, division, egg or sperm cell.</vt:lpstr>
      <vt:lpstr>Frankenfish Activity Due by the end of the class, turn in for credit</vt:lpstr>
      <vt:lpstr>Genetic Inheritance Quiz</vt:lpstr>
      <vt:lpstr>PowerPoint Presentation</vt:lpstr>
      <vt:lpstr>FFA Creed Practice P. 35 NB</vt:lpstr>
      <vt:lpstr>Practice Karyotype learn.genetics.utah.edu </vt:lpstr>
      <vt:lpstr>Homozygous and Heterozygous</vt:lpstr>
      <vt:lpstr>PowerPoint Presentation</vt:lpstr>
      <vt:lpstr>Genetic Inheritance Why are there different Blood Types?</vt:lpstr>
      <vt:lpstr>4/4 Complex &amp; Polygenic Inheritance 12.3  Obj. TSW predict possible combinations of alleles in a zygote from the genetic makeup of the parents during classroom activities. P.30 NB </vt:lpstr>
      <vt:lpstr>PowerPoint Presentation</vt:lpstr>
      <vt:lpstr>PowerPoint Presentation</vt:lpstr>
      <vt:lpstr>PowerPoint Presentation</vt:lpstr>
      <vt:lpstr>PowerPoint Presentation</vt:lpstr>
      <vt:lpstr>PowerPoint Presentation</vt:lpstr>
      <vt:lpstr>PowerPoint Presentation</vt:lpstr>
      <vt:lpstr>Rules</vt:lpstr>
      <vt:lpstr>4/5 Incomplete Dominance &amp; Codominance 12.2 Obj. TSW demonstrate understanding of Pedigrees by finishing the study guide. P.30 NB</vt:lpstr>
      <vt:lpstr>TABOO</vt:lpstr>
      <vt:lpstr>TABOO</vt:lpstr>
      <vt:lpstr>TABOO</vt:lpstr>
      <vt:lpstr>TABOO</vt:lpstr>
      <vt:lpstr>3/21 Genetic Inheritance 10.1 &amp; 10.2 Obj. TSW demonstrate understanding of genetic inheritance by doing well on the mendelian  genetics quiz. P. 84NB</vt:lpstr>
      <vt:lpstr>4/6 Patterns of Heredity &amp; Human Genetics 12.1 – 12.3 Obj. TSW discover how multiple alleles are inherited by doing their warm up and competing a Foldable. P. 32 NB</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Mitosis vs Meiosis</vt:lpstr>
      <vt:lpstr>PowerPoint Presentation</vt:lpstr>
      <vt:lpstr>PowerPoint Presentation</vt:lpstr>
      <vt:lpstr>PowerPoint Presentation</vt:lpstr>
      <vt:lpstr>PowerPoint Presentation</vt:lpstr>
      <vt:lpstr>PowerPoint Presentation</vt:lpstr>
      <vt:lpstr>Section 12.1 Summary – pages 309 - 314</vt:lpstr>
      <vt:lpstr>Section 12.1 Summary – pages 309 - 314</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Family Pedigree Project</vt:lpstr>
      <vt:lpstr>PowerPoint Presentation</vt:lpstr>
      <vt:lpstr>PowerPoint Presentation</vt:lpstr>
      <vt:lpstr>PowerPoint Presentation</vt:lpstr>
      <vt:lpstr>Classroom Family Pedigree</vt:lpstr>
      <vt:lpstr>3/26  Complex Inheritance of Human Traits 12.3 Obj. TSW predict possible combinations of alleles in a zygote from the genetic make up of the parents by working on a pedigree. P.86 NB</vt:lpstr>
      <vt:lpstr>4/7  Pedigree Practice CH 12 Obj. TSW practice how to make pedigrees to show the mode of inheritance and probability of inheriting the trait.  The pedigree below is just a sample pedigree. P. 34 NB </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87</cp:revision>
  <cp:lastPrinted>2016-10-28T14:37:45Z</cp:lastPrinted>
  <dcterms:created xsi:type="dcterms:W3CDTF">2015-10-17T23:58:07Z</dcterms:created>
  <dcterms:modified xsi:type="dcterms:W3CDTF">2017-04-05T23:50:48Z</dcterms:modified>
</cp:coreProperties>
</file>