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1.xml" ContentType="application/inkml+xml"/>
  <Override PartName="/ppt/ink/ink2.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4"/>
  </p:notesMasterIdLst>
  <p:sldIdLst>
    <p:sldId id="598" r:id="rId2"/>
    <p:sldId id="626" r:id="rId3"/>
    <p:sldId id="621" r:id="rId4"/>
    <p:sldId id="628" r:id="rId5"/>
    <p:sldId id="588" r:id="rId6"/>
    <p:sldId id="629" r:id="rId7"/>
    <p:sldId id="623" r:id="rId8"/>
    <p:sldId id="627" r:id="rId9"/>
    <p:sldId id="472" r:id="rId10"/>
    <p:sldId id="556" r:id="rId11"/>
    <p:sldId id="557" r:id="rId12"/>
    <p:sldId id="564" r:id="rId13"/>
    <p:sldId id="565" r:id="rId14"/>
    <p:sldId id="307" r:id="rId15"/>
    <p:sldId id="309" r:id="rId16"/>
    <p:sldId id="305" r:id="rId17"/>
    <p:sldId id="306" r:id="rId18"/>
    <p:sldId id="608" r:id="rId19"/>
    <p:sldId id="589" r:id="rId20"/>
    <p:sldId id="596" r:id="rId21"/>
    <p:sldId id="590" r:id="rId22"/>
    <p:sldId id="591" r:id="rId23"/>
    <p:sldId id="592" r:id="rId24"/>
    <p:sldId id="495" r:id="rId25"/>
    <p:sldId id="567" r:id="rId26"/>
    <p:sldId id="517" r:id="rId27"/>
    <p:sldId id="478" r:id="rId28"/>
    <p:sldId id="476" r:id="rId29"/>
    <p:sldId id="475" r:id="rId30"/>
    <p:sldId id="518" r:id="rId31"/>
    <p:sldId id="264" r:id="rId32"/>
    <p:sldId id="266" r:id="rId33"/>
    <p:sldId id="267" r:id="rId34"/>
    <p:sldId id="298" r:id="rId35"/>
    <p:sldId id="299" r:id="rId36"/>
    <p:sldId id="311" r:id="rId37"/>
    <p:sldId id="434" r:id="rId38"/>
    <p:sldId id="593" r:id="rId39"/>
    <p:sldId id="554" r:id="rId40"/>
    <p:sldId id="604" r:id="rId41"/>
    <p:sldId id="258" r:id="rId42"/>
    <p:sldId id="261" r:id="rId43"/>
    <p:sldId id="316" r:id="rId44"/>
    <p:sldId id="421" r:id="rId45"/>
    <p:sldId id="422" r:id="rId46"/>
    <p:sldId id="423" r:id="rId47"/>
    <p:sldId id="424" r:id="rId48"/>
    <p:sldId id="425" r:id="rId49"/>
    <p:sldId id="426" r:id="rId50"/>
    <p:sldId id="427" r:id="rId51"/>
    <p:sldId id="470" r:id="rId52"/>
    <p:sldId id="479" r:id="rId53"/>
    <p:sldId id="481" r:id="rId54"/>
    <p:sldId id="328" r:id="rId55"/>
    <p:sldId id="329" r:id="rId56"/>
    <p:sldId id="490" r:id="rId57"/>
    <p:sldId id="491" r:id="rId58"/>
    <p:sldId id="370" r:id="rId59"/>
    <p:sldId id="365" r:id="rId60"/>
    <p:sldId id="605" r:id="rId61"/>
    <p:sldId id="558" r:id="rId62"/>
    <p:sldId id="569" r:id="rId63"/>
    <p:sldId id="606" r:id="rId64"/>
    <p:sldId id="353" r:id="rId65"/>
    <p:sldId id="326" r:id="rId66"/>
    <p:sldId id="612" r:id="rId67"/>
    <p:sldId id="501" r:id="rId68"/>
    <p:sldId id="570" r:id="rId69"/>
    <p:sldId id="571" r:id="rId70"/>
    <p:sldId id="579" r:id="rId71"/>
    <p:sldId id="368" r:id="rId72"/>
    <p:sldId id="573" r:id="rId73"/>
    <p:sldId id="354" r:id="rId74"/>
    <p:sldId id="356" r:id="rId75"/>
    <p:sldId id="355" r:id="rId76"/>
    <p:sldId id="574" r:id="rId77"/>
    <p:sldId id="357" r:id="rId78"/>
    <p:sldId id="358" r:id="rId79"/>
    <p:sldId id="359" r:id="rId80"/>
    <p:sldId id="314" r:id="rId81"/>
    <p:sldId id="315" r:id="rId82"/>
    <p:sldId id="360" r:id="rId83"/>
    <p:sldId id="366" r:id="rId84"/>
    <p:sldId id="361" r:id="rId85"/>
    <p:sldId id="362" r:id="rId86"/>
    <p:sldId id="363" r:id="rId87"/>
    <p:sldId id="364" r:id="rId88"/>
    <p:sldId id="497" r:id="rId89"/>
    <p:sldId id="607" r:id="rId90"/>
    <p:sldId id="369" r:id="rId91"/>
    <p:sldId id="575" r:id="rId92"/>
    <p:sldId id="572" r:id="rId93"/>
    <p:sldId id="541" r:id="rId94"/>
    <p:sldId id="540" r:id="rId95"/>
    <p:sldId id="483" r:id="rId96"/>
    <p:sldId id="492" r:id="rId97"/>
    <p:sldId id="493" r:id="rId98"/>
    <p:sldId id="494" r:id="rId99"/>
    <p:sldId id="439" r:id="rId100"/>
    <p:sldId id="440" r:id="rId101"/>
    <p:sldId id="441" r:id="rId102"/>
    <p:sldId id="442" r:id="rId103"/>
    <p:sldId id="443" r:id="rId104"/>
    <p:sldId id="444" r:id="rId105"/>
    <p:sldId id="445" r:id="rId106"/>
    <p:sldId id="446" r:id="rId107"/>
    <p:sldId id="499" r:id="rId108"/>
    <p:sldId id="502" r:id="rId109"/>
    <p:sldId id="372" r:id="rId110"/>
    <p:sldId id="373" r:id="rId111"/>
    <p:sldId id="374" r:id="rId112"/>
    <p:sldId id="375" r:id="rId113"/>
    <p:sldId id="376" r:id="rId114"/>
    <p:sldId id="377" r:id="rId115"/>
    <p:sldId id="378" r:id="rId116"/>
    <p:sldId id="379" r:id="rId117"/>
    <p:sldId id="380" r:id="rId118"/>
    <p:sldId id="381" r:id="rId119"/>
    <p:sldId id="383" r:id="rId120"/>
    <p:sldId id="384" r:id="rId121"/>
    <p:sldId id="385" r:id="rId122"/>
    <p:sldId id="386" r:id="rId123"/>
    <p:sldId id="388" r:id="rId124"/>
    <p:sldId id="613" r:id="rId125"/>
    <p:sldId id="387" r:id="rId126"/>
    <p:sldId id="390" r:id="rId127"/>
    <p:sldId id="391" r:id="rId128"/>
    <p:sldId id="389" r:id="rId129"/>
    <p:sldId id="392" r:id="rId130"/>
    <p:sldId id="393" r:id="rId131"/>
    <p:sldId id="394" r:id="rId132"/>
    <p:sldId id="500" r:id="rId133"/>
    <p:sldId id="395" r:id="rId134"/>
    <p:sldId id="409" r:id="rId135"/>
    <p:sldId id="396" r:id="rId136"/>
    <p:sldId id="397" r:id="rId137"/>
    <p:sldId id="398" r:id="rId138"/>
    <p:sldId id="399" r:id="rId139"/>
    <p:sldId id="400" r:id="rId140"/>
    <p:sldId id="401" r:id="rId141"/>
    <p:sldId id="402" r:id="rId142"/>
    <p:sldId id="403" r:id="rId143"/>
    <p:sldId id="404" r:id="rId144"/>
    <p:sldId id="405" r:id="rId145"/>
    <p:sldId id="406" r:id="rId146"/>
    <p:sldId id="576" r:id="rId147"/>
    <p:sldId id="577" r:id="rId148"/>
    <p:sldId id="578" r:id="rId149"/>
    <p:sldId id="504" r:id="rId150"/>
    <p:sldId id="505" r:id="rId151"/>
    <p:sldId id="506" r:id="rId152"/>
    <p:sldId id="411" r:id="rId153"/>
    <p:sldId id="585" r:id="rId154"/>
    <p:sldId id="449" r:id="rId155"/>
    <p:sldId id="450" r:id="rId156"/>
    <p:sldId id="410" r:id="rId157"/>
    <p:sldId id="580" r:id="rId158"/>
    <p:sldId id="597" r:id="rId159"/>
    <p:sldId id="503" r:id="rId160"/>
    <p:sldId id="507" r:id="rId161"/>
    <p:sldId id="508" r:id="rId162"/>
    <p:sldId id="509" r:id="rId163"/>
    <p:sldId id="510" r:id="rId164"/>
    <p:sldId id="511" r:id="rId165"/>
    <p:sldId id="512" r:id="rId166"/>
    <p:sldId id="513" r:id="rId167"/>
    <p:sldId id="514" r:id="rId168"/>
    <p:sldId id="515" r:id="rId169"/>
    <p:sldId id="516" r:id="rId170"/>
    <p:sldId id="452" r:id="rId171"/>
    <p:sldId id="582" r:id="rId172"/>
    <p:sldId id="594" r:id="rId173"/>
    <p:sldId id="614" r:id="rId174"/>
    <p:sldId id="615" r:id="rId175"/>
    <p:sldId id="616" r:id="rId176"/>
    <p:sldId id="617" r:id="rId177"/>
    <p:sldId id="618" r:id="rId178"/>
    <p:sldId id="619" r:id="rId179"/>
    <p:sldId id="583" r:id="rId180"/>
    <p:sldId id="586" r:id="rId181"/>
    <p:sldId id="407" r:id="rId182"/>
    <p:sldId id="408" r:id="rId183"/>
    <p:sldId id="412" r:id="rId184"/>
    <p:sldId id="584" r:id="rId185"/>
    <p:sldId id="464" r:id="rId186"/>
    <p:sldId id="465" r:id="rId187"/>
    <p:sldId id="466" r:id="rId188"/>
    <p:sldId id="413" r:id="rId189"/>
    <p:sldId id="587" r:id="rId190"/>
    <p:sldId id="533" r:id="rId191"/>
    <p:sldId id="414" r:id="rId192"/>
    <p:sldId id="415" r:id="rId193"/>
    <p:sldId id="456" r:id="rId194"/>
    <p:sldId id="457" r:id="rId195"/>
    <p:sldId id="458" r:id="rId196"/>
    <p:sldId id="459" r:id="rId197"/>
    <p:sldId id="460" r:id="rId198"/>
    <p:sldId id="461" r:id="rId199"/>
    <p:sldId id="462" r:id="rId200"/>
    <p:sldId id="463" r:id="rId201"/>
    <p:sldId id="525" r:id="rId202"/>
    <p:sldId id="529" r:id="rId203"/>
    <p:sldId id="526" r:id="rId204"/>
    <p:sldId id="527" r:id="rId205"/>
    <p:sldId id="528" r:id="rId206"/>
    <p:sldId id="519" r:id="rId207"/>
    <p:sldId id="531" r:id="rId208"/>
    <p:sldId id="542" r:id="rId209"/>
    <p:sldId id="543" r:id="rId210"/>
    <p:sldId id="544" r:id="rId211"/>
    <p:sldId id="545" r:id="rId212"/>
    <p:sldId id="546" r:id="rId2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5" autoAdjust="0"/>
    <p:restoredTop sz="94624" autoAdjust="0"/>
  </p:normalViewPr>
  <p:slideViewPr>
    <p:cSldViewPr>
      <p:cViewPr varScale="1">
        <p:scale>
          <a:sx n="45" d="100"/>
          <a:sy n="45" d="100"/>
        </p:scale>
        <p:origin x="54" y="450"/>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161937464"/>
        <c:axId val="161938248"/>
      </c:lineChart>
      <c:catAx>
        <c:axId val="1619374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938248"/>
        <c:crosses val="autoZero"/>
        <c:auto val="1"/>
        <c:lblAlgn val="ctr"/>
        <c:lblOffset val="100"/>
        <c:noMultiLvlLbl val="0"/>
      </c:catAx>
      <c:valAx>
        <c:axId val="161938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937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162013112"/>
        <c:axId val="159553104"/>
      </c:lineChart>
      <c:catAx>
        <c:axId val="162013112"/>
        <c:scaling>
          <c:orientation val="minMax"/>
        </c:scaling>
        <c:delete val="0"/>
        <c:axPos val="b"/>
        <c:title>
          <c:tx>
            <c:rich>
              <a:bodyPr/>
              <a:lstStyle/>
              <a:p>
                <a:pPr>
                  <a:defRPr/>
                </a:pPr>
                <a:r>
                  <a:rPr lang="en-US"/>
                  <a:t>Generation</a:t>
                </a:r>
              </a:p>
            </c:rich>
          </c:tx>
          <c:overlay val="0"/>
        </c:title>
        <c:majorTickMark val="out"/>
        <c:minorTickMark val="none"/>
        <c:tickLblPos val="nextTo"/>
        <c:crossAx val="159553104"/>
        <c:crosses val="autoZero"/>
        <c:auto val="1"/>
        <c:lblAlgn val="ctr"/>
        <c:lblOffset val="100"/>
        <c:noMultiLvlLbl val="0"/>
      </c:catAx>
      <c:valAx>
        <c:axId val="159553104"/>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162013112"/>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1" tIns="45711" rIns="91421" bIns="45711" rtlCol="0"/>
          <a:lstStyle>
            <a:lvl1pPr algn="r">
              <a:defRPr sz="1200"/>
            </a:lvl1pPr>
          </a:lstStyle>
          <a:p>
            <a:fld id="{4F65629E-A938-4AAD-879A-2CF04B490085}" type="datetimeFigureOut">
              <a:rPr lang="en-US" smtClean="0"/>
              <a:pPr/>
              <a:t>12/30/2016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1" tIns="45711" rIns="91421" bIns="45711"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58"/>
            <a:ext cx="3037840" cy="464820"/>
          </a:xfrm>
          <a:prstGeom prst="rect">
            <a:avLst/>
          </a:prstGeom>
        </p:spPr>
        <p:txBody>
          <a:bodyPr vert="horz" lIns="91421" tIns="45711" rIns="91421"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58"/>
            <a:ext cx="3037840" cy="464820"/>
          </a:xfrm>
          <a:prstGeom prst="rect">
            <a:avLst/>
          </a:prstGeom>
        </p:spPr>
        <p:txBody>
          <a:bodyPr vert="horz" lIns="91421" tIns="45711" rIns="91421" bIns="45711"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90</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12/30/2016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7.xml"/><Relationship Id="rId4" Type="http://schemas.openxmlformats.org/officeDocument/2006/relationships/image" Target="../media/image86.gif"/></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0.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9.jpeg"/><Relationship Id="rId2" Type="http://schemas.openxmlformats.org/officeDocument/2006/relationships/image" Target="../media/image4.png"/><Relationship Id="rId16"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slide" Target="slide120.xml"/><Relationship Id="rId11" Type="http://schemas.openxmlformats.org/officeDocument/2006/relationships/image" Target="../media/image88.png"/><Relationship Id="rId5" Type="http://schemas.openxmlformats.org/officeDocument/2006/relationships/image" Target="../media/image5.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audio" Target="../media/audio5.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0.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0.xml"/><Relationship Id="rId11" Type="http://schemas.openxmlformats.org/officeDocument/2006/relationships/image" Target="../media/image89.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89.jpeg"/><Relationship Id="rId2" Type="http://schemas.openxmlformats.org/officeDocument/2006/relationships/image" Target="../media/image56.jpeg"/><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7.png"/><Relationship Id="rId14" Type="http://schemas.openxmlformats.org/officeDocument/2006/relationships/audio" Target="../media/audio6.wav"/></Relationships>
</file>

<file path=ppt/slides/_rels/slide1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9.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88.pn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7.png"/><Relationship Id="rId14" Type="http://schemas.openxmlformats.org/officeDocument/2006/relationships/image" Target="../media/image36.jpeg"/></Relationships>
</file>

<file path=ppt/slides/_rels/slide1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8.pn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0.xml"/><Relationship Id="rId11" Type="http://schemas.openxmlformats.org/officeDocument/2006/relationships/image" Target="../media/image69.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9.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88.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hyperlink" Target="RESOURCES.ppt" TargetMode="External"/><Relationship Id="rId4" Type="http://schemas.openxmlformats.org/officeDocument/2006/relationships/slide" Target="slide14.xml"/><Relationship Id="rId9" Type="http://schemas.openxmlformats.org/officeDocument/2006/relationships/image" Target="../media/image7.png"/><Relationship Id="rId14" Type="http://schemas.openxmlformats.org/officeDocument/2006/relationships/image" Target="../media/image36.jpeg"/></Relationships>
</file>

<file path=ppt/slides/_rels/slide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8.pn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0.xml"/><Relationship Id="rId11" Type="http://schemas.openxmlformats.org/officeDocument/2006/relationships/image" Target="../media/image7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0.xml"/><Relationship Id="rId11" Type="http://schemas.openxmlformats.org/officeDocument/2006/relationships/image" Target="../media/image89.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7.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0.xml"/><Relationship Id="rId11" Type="http://schemas.openxmlformats.org/officeDocument/2006/relationships/image" Target="../media/image89.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 Id="rId14" Type="http://schemas.openxmlformats.org/officeDocument/2006/relationships/image" Target="../media/image36.jpeg"/></Relationships>
</file>

<file path=ppt/slides/_rels/slide1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0.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6.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20.xml"/><Relationship Id="rId11" Type="http://schemas.openxmlformats.org/officeDocument/2006/relationships/image" Target="../media/image89.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4.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4.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5.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audio" Target="../media/audio7.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6.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6"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5" Type="http://schemas.openxmlformats.org/officeDocument/2006/relationships/audio" Target="../media/audio8.wav"/><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image" Target="../media/image107.jpeg"/></Relationships>
</file>

<file path=ppt/slides/_rels/slide1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8.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audio" Target="../media/audio9.wav"/></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9.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image" Target="../media/image110.jpeg"/></Relationships>
</file>

<file path=ppt/slides/_rels/slide134.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2.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3.xml"/><Relationship Id="rId9" Type="http://schemas.openxmlformats.org/officeDocument/2006/relationships/image" Target="../media/image9.png"/></Relationships>
</file>

<file path=ppt/slides/_rels/slide1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5" Type="http://schemas.openxmlformats.org/officeDocument/2006/relationships/image" Target="../media/image61.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audio" Target="../media/audio10.wav"/></Relationships>
</file>

<file path=ppt/slides/_rels/slide1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4.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image" Target="../media/image61.png"/></Relationships>
</file>

<file path=ppt/slides/_rels/slide1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6.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image" Target="../media/image117.jpeg"/></Relationships>
</file>

<file path=ppt/slides/_rels/slide14.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3.xml"/><Relationship Id="rId9" Type="http://schemas.openxmlformats.org/officeDocument/2006/relationships/image" Target="../media/image9.png"/></Relationships>
</file>

<file path=ppt/slides/_rels/slide1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 Id="rId14" Type="http://schemas.openxmlformats.org/officeDocument/2006/relationships/image" Target="../media/image61.png"/></Relationships>
</file>

<file path=ppt/slides/_rels/slide1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8.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9.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0.jpeg"/><Relationship Id="rId3" Type="http://schemas.openxmlformats.org/officeDocument/2006/relationships/image" Target="../media/image4.png"/><Relationship Id="rId7" Type="http://schemas.openxmlformats.org/officeDocument/2006/relationships/slide" Target="slide120.xml"/><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slide" Target="slide14.xml"/><Relationship Id="rId9" Type="http://schemas.openxmlformats.org/officeDocument/2006/relationships/hyperlink" Target="RESOURCES.ppt" TargetMode="External"/></Relationships>
</file>

<file path=ppt/slides/_rels/slide1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12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0.xml"/><Relationship Id="rId11" Type="http://schemas.openxmlformats.org/officeDocument/2006/relationships/image" Target="../media/image12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2.jpeg"/><Relationship Id="rId3"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12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120.xml"/><Relationship Id="rId11" Type="http://schemas.openxmlformats.org/officeDocument/2006/relationships/image" Target="../media/image12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6.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125.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29.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128.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4.jpeg"/><Relationship Id="rId5" Type="http://schemas.openxmlformats.org/officeDocument/2006/relationships/slide" Target="slide14.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31.jpeg"/><Relationship Id="rId7" Type="http://schemas.openxmlformats.org/officeDocument/2006/relationships/image" Target="../media/image112.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133.jpeg"/><Relationship Id="rId5" Type="http://schemas.openxmlformats.org/officeDocument/2006/relationships/image" Target="../media/image120.jpeg"/><Relationship Id="rId4" Type="http://schemas.openxmlformats.org/officeDocument/2006/relationships/image" Target="../media/image132.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3.xml"/><Relationship Id="rId9"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16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1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7.xml.rels><?xml version="1.0" encoding="UTF-8" standalone="yes"?>
<Relationships xmlns="http://schemas.openxmlformats.org/package/2006/relationships"><Relationship Id="rId8" Type="http://schemas.openxmlformats.org/officeDocument/2006/relationships/slide" Target="slide106.xm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slide" Target="slide3.xml"/><Relationship Id="rId9"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hyperlink" Target="http://www.pbs.org/teachers/connect/resources/3037/preview/" TargetMode="External"/></Relationships>
</file>

<file path=ppt/slides/_rels/slide171.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18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1.jpeg"/><Relationship Id="rId3" Type="http://schemas.openxmlformats.org/officeDocument/2006/relationships/image" Target="../media/image38.png"/><Relationship Id="rId7" Type="http://schemas.openxmlformats.org/officeDocument/2006/relationships/slide" Target="slide3.xml"/><Relationship Id="rId12" Type="http://schemas.openxmlformats.org/officeDocument/2006/relationships/image" Target="../media/image9.png"/><Relationship Id="rId2" Type="http://schemas.openxmlformats.org/officeDocument/2006/relationships/image" Target="../media/image168.jpe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slide" Target="slide106.xml"/><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39.png"/></Relationships>
</file>

<file path=ppt/slides/_rels/slide18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11.jpe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69.jpe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slide" Target="slide106.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9.png"/></Relationships>
</file>

<file path=ppt/slides/_rels/slide183.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4.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177.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hyperlink" Target="https://www.dcnr.state.al.us/fishing/images/Bluegill400.jpg" TargetMode="Externa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182.jpeg"/><Relationship Id="rId4" Type="http://schemas.openxmlformats.org/officeDocument/2006/relationships/image" Target="../media/image32.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6.jpe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5.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4.jpeg"/><Relationship Id="rId5" Type="http://schemas.openxmlformats.org/officeDocument/2006/relationships/slide" Target="slide14.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17BP9n6g1F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9.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slide" Target="slide106.xml"/><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1.jpe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slide" Target="slide106.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9.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slide" Target="slide106.xml"/><Relationship Id="rId2"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48.jpeg"/></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8.jpe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slide" Target="slide106.xml"/><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0.jpeg"/><Relationship Id="rId5" Type="http://schemas.openxmlformats.org/officeDocument/2006/relationships/image" Target="../media/image6.png"/><Relationship Id="rId15" Type="http://schemas.openxmlformats.org/officeDocument/2006/relationships/image" Target="../media/image63.png"/><Relationship Id="rId10" Type="http://schemas.openxmlformats.org/officeDocument/2006/relationships/image" Target="../media/image59.jpeg"/><Relationship Id="rId4" Type="http://schemas.openxmlformats.org/officeDocument/2006/relationships/slide" Target="slide14.xml"/><Relationship Id="rId9" Type="http://schemas.openxmlformats.org/officeDocument/2006/relationships/image" Target="../media/image8.png"/><Relationship Id="rId1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69.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audio" Target="../media/audio2.wav"/><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6.png"/><Relationship Id="rId10" Type="http://schemas.openxmlformats.org/officeDocument/2006/relationships/image" Target="../media/image43.jpeg"/><Relationship Id="rId4" Type="http://schemas.openxmlformats.org/officeDocument/2006/relationships/slide" Target="slide14.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4.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6.png"/><Relationship Id="rId10" Type="http://schemas.openxmlformats.org/officeDocument/2006/relationships/image" Target="../media/image43.jpeg"/><Relationship Id="rId4" Type="http://schemas.openxmlformats.org/officeDocument/2006/relationships/slide" Target="slide14.xml"/><Relationship Id="rId9" Type="http://schemas.openxmlformats.org/officeDocument/2006/relationships/image" Target="../media/image8.png"/><Relationship Id="rId14" Type="http://schemas.openxmlformats.org/officeDocument/2006/relationships/image" Target="../media/image61.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8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 Target="slide14.xml"/><Relationship Id="rId7" Type="http://schemas.openxmlformats.org/officeDocument/2006/relationships/image" Target="../media/image7.png"/><Relationship Id="rId12" Type="http://schemas.openxmlformats.org/officeDocument/2006/relationships/image" Target="../media/image7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hyperlink" Target="RESOURCES.ppt"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8.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79.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6.png"/><Relationship Id="rId10" Type="http://schemas.openxmlformats.org/officeDocument/2006/relationships/image" Target="../media/image71.jpeg"/><Relationship Id="rId4" Type="http://schemas.openxmlformats.org/officeDocument/2006/relationships/slide" Target="slide14.xml"/><Relationship Id="rId9" Type="http://schemas.openxmlformats.org/officeDocument/2006/relationships/image" Target="../media/image8.png"/></Relationships>
</file>

<file path=ppt/slides/_rels/slide8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9.png"/><Relationship Id="rId7"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8.png"/><Relationship Id="rId10" Type="http://schemas.openxmlformats.org/officeDocument/2006/relationships/image" Target="../media/image61.png"/><Relationship Id="rId4" Type="http://schemas.openxmlformats.org/officeDocument/2006/relationships/hyperlink" Target="RESOURCES.ppt" TargetMode="External"/><Relationship Id="rId9" Type="http://schemas.openxmlformats.org/officeDocument/2006/relationships/audio" Target="../media/audio4.wav"/></Relationships>
</file>

<file path=ppt/slides/_rels/slide88.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Jan. 3rd – Jan 5</a:t>
            </a:r>
            <a:r>
              <a:rPr lang="en-US" baseline="30000" dirty="0" smtClean="0">
                <a:solidFill>
                  <a:schemeClr val="tx1"/>
                </a:solidFill>
              </a:rPr>
              <a:t>th</a:t>
            </a:r>
          </a:p>
          <a:p>
            <a:r>
              <a:rPr lang="en-US" dirty="0" smtClean="0">
                <a:solidFill>
                  <a:schemeClr val="tx1"/>
                </a:solidFill>
              </a:rPr>
              <a:t>Ecosystem Project Due Dec 16th</a:t>
            </a:r>
          </a:p>
          <a:p>
            <a:r>
              <a:rPr lang="en-US" dirty="0" smtClean="0">
                <a:solidFill>
                  <a:schemeClr val="tx1"/>
                </a:solidFill>
              </a:rPr>
              <a:t>Ecology UNIT Test Jan, 5th</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smtClean="0"/>
              <a:t>1/05  Obj. </a:t>
            </a:r>
            <a:r>
              <a:rPr lang="en-US" sz="2400" dirty="0" err="1" smtClean="0"/>
              <a:t>Stds</a:t>
            </a:r>
            <a:r>
              <a:rPr lang="en-US" sz="2400" dirty="0" smtClean="0"/>
              <a:t>. will know biodiversity is the sum total of different kinds of organisms and is affected by alteration of habitats by completing their warm up. P.70 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b="1" dirty="0" smtClean="0"/>
              <a:t>Symbiosis – species interactions p.73NB</a:t>
            </a:r>
            <a:r>
              <a:rPr lang="en-US" sz="3200" dirty="0" smtClean="0"/>
              <a:t/>
            </a:r>
            <a:br>
              <a:rPr lang="en-US" sz="3200" dirty="0" smtClean="0"/>
            </a:br>
            <a:r>
              <a:rPr lang="en-US" sz="3200" dirty="0" smtClean="0"/>
              <a:t>Place a (</a:t>
            </a:r>
            <a:r>
              <a:rPr lang="en-US" sz="3200" b="1" dirty="0" smtClean="0"/>
              <a:t>+</a:t>
            </a:r>
            <a:r>
              <a:rPr lang="en-US" sz="3200" dirty="0" smtClean="0"/>
              <a:t>) in the species box if that species </a:t>
            </a:r>
            <a:r>
              <a:rPr lang="en-US" sz="3200" b="1" dirty="0" smtClean="0"/>
              <a:t>benefits</a:t>
            </a:r>
            <a:r>
              <a:rPr lang="en-US" sz="3200" dirty="0" smtClean="0"/>
              <a:t>.</a:t>
            </a:r>
            <a:br>
              <a:rPr lang="en-US" sz="3200" dirty="0" smtClean="0"/>
            </a:br>
            <a:r>
              <a:rPr lang="en-US" sz="3200" dirty="0" smtClean="0"/>
              <a:t>Place a (</a:t>
            </a:r>
            <a:r>
              <a:rPr lang="en-US" sz="3200" b="1" dirty="0" smtClean="0"/>
              <a:t>–</a:t>
            </a:r>
            <a:r>
              <a:rPr lang="en-US" sz="3200" dirty="0" smtClean="0"/>
              <a:t>) in the box if that species is </a:t>
            </a:r>
            <a:r>
              <a:rPr lang="en-US" sz="3200" b="1" dirty="0" smtClean="0"/>
              <a:t>harmed.</a:t>
            </a:r>
            <a:r>
              <a:rPr lang="en-US" sz="3200" dirty="0" smtClean="0"/>
              <a:t/>
            </a:r>
            <a:br>
              <a:rPr lang="en-US" sz="3200" dirty="0" smtClean="0"/>
            </a:br>
            <a:r>
              <a:rPr lang="en-US" sz="3200" dirty="0" smtClean="0"/>
              <a:t>Place a (</a:t>
            </a:r>
            <a:r>
              <a:rPr lang="en-US" sz="3200" b="1" dirty="0" smtClean="0"/>
              <a:t>O</a:t>
            </a:r>
            <a:r>
              <a:rPr lang="en-US" sz="3200" dirty="0" smtClean="0"/>
              <a:t>) in the box if that species </a:t>
            </a:r>
            <a:r>
              <a:rPr lang="en-US" sz="3200" b="1" dirty="0" smtClean="0"/>
              <a:t>neither benefits or is harmed.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86104"/>
              </p:ext>
            </p:extLst>
          </p:nvPr>
        </p:nvGraphicFramePr>
        <p:xfrm>
          <a:off x="152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19489046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a:t>5</a:t>
            </a:r>
            <a:r>
              <a:rPr lang="en-US" sz="2400" dirty="0" smtClean="0"/>
              <a:t>/12 Obj. TSW understand the importance of conservation Biology for the protection of biodiversity by going over the Concept Map and doing critical thinking problems. P. 74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6248400" y="0"/>
            <a:ext cx="2895600" cy="6740307"/>
          </a:xfrm>
          <a:prstGeom prst="rect">
            <a:avLst/>
          </a:prstGeom>
          <a:noFill/>
        </p:spPr>
        <p:txBody>
          <a:bodyPr wrap="square" rtlCol="0">
            <a:spAutoFit/>
          </a:bodyPr>
          <a:lstStyle/>
          <a:p>
            <a:r>
              <a:rPr lang="en-US" sz="2400" dirty="0" smtClean="0"/>
              <a:t>P. 71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dirty="0" smtClean="0"/>
              <a:t>Habitat Fragmentation</a:t>
            </a:r>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5/16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76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77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119950514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0479849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159516536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215686908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64495582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73584502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a:t>5</a:t>
            </a:r>
            <a:r>
              <a:rPr lang="en-US" sz="2400" dirty="0" smtClean="0"/>
              <a:t>/17  Obj. </a:t>
            </a:r>
            <a:r>
              <a:rPr lang="en-US" sz="2400" dirty="0" err="1" smtClean="0"/>
              <a:t>Stds</a:t>
            </a:r>
            <a:r>
              <a:rPr lang="en-US" sz="2400" dirty="0" smtClean="0"/>
              <a:t>. Will understand how humans impact biodiversity by completing their warm up questions &amp; going over answers on their study guide. P.78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Everyone Memorize Please!</a:t>
            </a:r>
            <a:endParaRPr lang="en-US" dirty="0"/>
          </a:p>
        </p:txBody>
      </p:sp>
      <p:sp>
        <p:nvSpPr>
          <p:cNvPr id="3" name="Content Placeholder 2"/>
          <p:cNvSpPr>
            <a:spLocks noGrp="1"/>
          </p:cNvSpPr>
          <p:nvPr>
            <p:ph idx="1"/>
          </p:nvPr>
        </p:nvSpPr>
        <p:spPr/>
        <p:txBody>
          <a:bodyPr/>
          <a:lstStyle/>
          <a:p>
            <a:r>
              <a:rPr lang="en-US" dirty="0" smtClean="0"/>
              <a:t>To practice brotherhood, honor agricultural opportunities and responsibilities, and develop those qualities of leadership which an FFA member should possess.</a:t>
            </a:r>
            <a:endParaRPr lang="en-US" dirty="0"/>
          </a:p>
        </p:txBody>
      </p:sp>
    </p:spTree>
    <p:extLst>
      <p:ext uri="{BB962C8B-B14F-4D97-AF65-F5344CB8AC3E}">
        <p14:creationId xmlns:p14="http://schemas.microsoft.com/office/powerpoint/2010/main" val="4225513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44" y="0"/>
            <a:ext cx="7969155" cy="6973011"/>
          </a:xfrm>
          <a:prstGeom prst="rect">
            <a:avLst/>
          </a:prstGeom>
        </p:spPr>
      </p:pic>
      <p:sp>
        <p:nvSpPr>
          <p:cNvPr id="2" name="Title 1"/>
          <p:cNvSpPr>
            <a:spLocks noGrp="1"/>
          </p:cNvSpPr>
          <p:nvPr>
            <p:ph type="title"/>
          </p:nvPr>
        </p:nvSpPr>
        <p:spPr/>
        <p:txBody>
          <a:bodyPr/>
          <a:lstStyle/>
          <a:p>
            <a:r>
              <a:rPr lang="en-US" dirty="0" smtClean="0"/>
              <a:t>Ward’s Groundwater Model</a:t>
            </a:r>
            <a:endParaRPr lang="en-US" dirty="0"/>
          </a:p>
        </p:txBody>
      </p:sp>
    </p:spTree>
    <p:extLst>
      <p:ext uri="{BB962C8B-B14F-4D97-AF65-F5344CB8AC3E}">
        <p14:creationId xmlns:p14="http://schemas.microsoft.com/office/powerpoint/2010/main" val="1350279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p.65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hlinkClick r:id="rId2"/>
              </a:rPr>
              <a:t>The </a:t>
            </a:r>
            <a:r>
              <a:rPr lang="en-US" smtClean="0">
                <a:hlinkClick r:id="rId2"/>
              </a:rPr>
              <a:t>Day </a:t>
            </a:r>
            <a:r>
              <a:rPr lang="en-US" smtClean="0">
                <a:hlinkClick r:id="rId2"/>
              </a:rPr>
              <a:t>WHO </a:t>
            </a:r>
            <a:r>
              <a:rPr lang="en-US" dirty="0" smtClean="0">
                <a:hlinkClick r:id="rId2"/>
              </a:rPr>
              <a:t>Parachuted Cats into Borneo </a:t>
            </a:r>
            <a:endParaRPr lang="en-US" dirty="0"/>
          </a:p>
        </p:txBody>
      </p:sp>
      <p:sp>
        <p:nvSpPr>
          <p:cNvPr id="35843" name="Content Placeholder 2"/>
          <p:cNvSpPr>
            <a:spLocks noGrp="1"/>
          </p:cNvSpPr>
          <p:nvPr>
            <p:ph idx="1"/>
          </p:nvPr>
        </p:nvSpPr>
        <p:spPr/>
        <p:txBody>
          <a:bodyPr/>
          <a:lstStyle/>
          <a:p>
            <a:r>
              <a:rPr lang="en-US" altLang="en-US" smtClean="0">
                <a:ea typeface="ＭＳ Ｐゴシック" panose="020B0600070205080204" pitchFamily="34" charset="-128"/>
              </a:rPr>
              <a:t>Place the events in chronological order </a:t>
            </a:r>
          </a:p>
          <a:p>
            <a:r>
              <a:rPr lang="en-US" altLang="en-US" smtClean="0">
                <a:ea typeface="ＭＳ Ｐゴシック" panose="020B0600070205080204" pitchFamily="34" charset="-128"/>
              </a:rPr>
              <a:t>Aerial view of Borneo:</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90800"/>
            <a:ext cx="7415213"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820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57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61 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a:t>
            </a:r>
            <a:r>
              <a:rPr lang="en-US" dirty="0" smtClean="0"/>
              <a:t>WHO</a:t>
            </a:r>
            <a:r>
              <a:rPr lang="en-US" dirty="0" smtClean="0"/>
              <a:t> </a:t>
            </a:r>
            <a:r>
              <a:rPr lang="en-US" dirty="0" smtClean="0"/>
              <a:t>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1/03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P.66 NB</a:t>
            </a:r>
            <a:endParaRPr lang="en-US" sz="2400" dirty="0"/>
          </a:p>
        </p:txBody>
      </p:sp>
      <p:sp>
        <p:nvSpPr>
          <p:cNvPr id="4" name="Content Placeholder 3"/>
          <p:cNvSpPr>
            <a:spLocks noGrp="1"/>
          </p:cNvSpPr>
          <p:nvPr>
            <p:ph sz="half" idx="2"/>
          </p:nvPr>
        </p:nvSpPr>
        <p:spPr>
          <a:xfrm>
            <a:off x="3934887" y="1424152"/>
            <a:ext cx="5209113" cy="3955786"/>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Questions for pg. 29</a:t>
            </a:r>
            <a:endParaRPr lang="en-US" dirty="0"/>
          </a:p>
        </p:txBody>
      </p:sp>
      <p:sp>
        <p:nvSpPr>
          <p:cNvPr id="36867" name="Content Placeholder 2"/>
          <p:cNvSpPr>
            <a:spLocks noGrp="1"/>
          </p:cNvSpPr>
          <p:nvPr>
            <p:ph idx="1"/>
          </p:nvPr>
        </p:nvSpPr>
        <p:spPr/>
        <p:txBody>
          <a:bodyPr/>
          <a:lstStyle/>
          <a:p>
            <a:r>
              <a:rPr lang="en-US" altLang="en-US" smtClean="0">
                <a:solidFill>
                  <a:schemeClr val="bg1"/>
                </a:solidFill>
                <a:ea typeface="ＭＳ Ｐゴシック" panose="020B0600070205080204" pitchFamily="34" charset="-128"/>
              </a:rPr>
              <a:t>1. Explain your thinking process in relation to DDT, biomagnification, and ecosystem connections.</a:t>
            </a:r>
          </a:p>
          <a:p>
            <a:r>
              <a:rPr lang="en-US" altLang="en-US" smtClean="0">
                <a:solidFill>
                  <a:schemeClr val="bg1"/>
                </a:solidFill>
                <a:ea typeface="ＭＳ Ｐゴシック" panose="020B0600070205080204" pitchFamily="34" charset="-128"/>
              </a:rPr>
              <a:t>2. How did one simple change to an ecosystem set off a whole chain of events?</a:t>
            </a:r>
          </a:p>
          <a:p>
            <a:r>
              <a:rPr lang="en-US" altLang="en-US" smtClean="0">
                <a:solidFill>
                  <a:schemeClr val="bg1"/>
                </a:solidFill>
                <a:ea typeface="ＭＳ Ｐゴシック" panose="020B0600070205080204" pitchFamily="34" charset="-128"/>
              </a:rPr>
              <a:t>3.  Give another example of an unintended consequence of human intervention on the Natural World.</a:t>
            </a:r>
          </a:p>
        </p:txBody>
      </p:sp>
    </p:spTree>
    <p:extLst>
      <p:ext uri="{BB962C8B-B14F-4D97-AF65-F5344CB8AC3E}">
        <p14:creationId xmlns:p14="http://schemas.microsoft.com/office/powerpoint/2010/main" val="33843618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690813" y="0"/>
            <a:ext cx="4572000" cy="5943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61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a:t>
            </a:r>
            <a:endParaRPr lang="en-US" dirty="0"/>
          </a:p>
        </p:txBody>
      </p:sp>
      <p:sp>
        <p:nvSpPr>
          <p:cNvPr id="3" name="Content Placeholder 2"/>
          <p:cNvSpPr>
            <a:spLocks noGrp="1"/>
          </p:cNvSpPr>
          <p:nvPr>
            <p:ph idx="1"/>
          </p:nvPr>
        </p:nvSpPr>
        <p:spPr>
          <a:xfrm>
            <a:off x="0" y="762000"/>
            <a:ext cx="9144000" cy="5364163"/>
          </a:xfrm>
        </p:spPr>
        <p:txBody>
          <a:bodyPr>
            <a:normAutofit fontScale="85000" lnSpcReduction="20000"/>
          </a:bodyPr>
          <a:lstStyle/>
          <a:p>
            <a:r>
              <a:rPr lang="en-US" dirty="0" smtClean="0"/>
              <a:t>Brian &amp; </a:t>
            </a:r>
            <a:r>
              <a:rPr lang="en-US" dirty="0" err="1" smtClean="0"/>
              <a:t>A’Donnis</a:t>
            </a:r>
            <a:r>
              <a:rPr lang="en-US" dirty="0" smtClean="0"/>
              <a:t> – Ocean</a:t>
            </a:r>
          </a:p>
          <a:p>
            <a:r>
              <a:rPr lang="en-US" dirty="0" smtClean="0"/>
              <a:t>Crista &amp; </a:t>
            </a:r>
            <a:r>
              <a:rPr lang="en-US" dirty="0" err="1" smtClean="0"/>
              <a:t>Jacquelline</a:t>
            </a:r>
            <a:r>
              <a:rPr lang="en-US" dirty="0" smtClean="0"/>
              <a:t> Forest</a:t>
            </a:r>
          </a:p>
          <a:p>
            <a:r>
              <a:rPr lang="en-US" dirty="0"/>
              <a:t> </a:t>
            </a:r>
            <a:r>
              <a:rPr lang="en-US" dirty="0" smtClean="0"/>
              <a:t>Zack &amp; Mark– Tropical Rain Forest</a:t>
            </a:r>
          </a:p>
          <a:p>
            <a:r>
              <a:rPr lang="en-US" dirty="0" smtClean="0"/>
              <a:t>Nick – Savannah</a:t>
            </a:r>
          </a:p>
          <a:p>
            <a:r>
              <a:rPr lang="en-US" dirty="0" smtClean="0"/>
              <a:t>Steven &amp; Bobby – Tropical Rain Forest</a:t>
            </a:r>
          </a:p>
          <a:p>
            <a:r>
              <a:rPr lang="en-US" dirty="0" smtClean="0"/>
              <a:t>Sophie &amp; Daren- Woods</a:t>
            </a:r>
          </a:p>
          <a:p>
            <a:r>
              <a:rPr lang="en-US" dirty="0" err="1" smtClean="0"/>
              <a:t>Taly</a:t>
            </a:r>
            <a:r>
              <a:rPr lang="en-US" dirty="0" smtClean="0"/>
              <a:t> &amp; Nick – Desert</a:t>
            </a:r>
          </a:p>
          <a:p>
            <a:r>
              <a:rPr lang="en-US" dirty="0" smtClean="0"/>
              <a:t>Jaylyn &amp; Vicki – Ocean</a:t>
            </a:r>
          </a:p>
          <a:p>
            <a:r>
              <a:rPr lang="en-US" dirty="0" smtClean="0"/>
              <a:t>Zoe &amp; </a:t>
            </a:r>
            <a:r>
              <a:rPr lang="en-US" dirty="0" err="1" smtClean="0"/>
              <a:t>Ravyn</a:t>
            </a:r>
            <a:r>
              <a:rPr lang="en-US" dirty="0" smtClean="0"/>
              <a:t> – Grasslands</a:t>
            </a:r>
          </a:p>
          <a:p>
            <a:r>
              <a:rPr lang="en-US" dirty="0" smtClean="0"/>
              <a:t>Jasmine &amp; </a:t>
            </a:r>
            <a:r>
              <a:rPr lang="en-US" dirty="0" err="1" smtClean="0"/>
              <a:t>Ukia</a:t>
            </a:r>
            <a:r>
              <a:rPr lang="en-US" dirty="0" smtClean="0"/>
              <a:t> – Savanna</a:t>
            </a:r>
          </a:p>
          <a:p>
            <a:r>
              <a:rPr lang="en-US" dirty="0" smtClean="0"/>
              <a:t>Guillermo &amp; Nayeli – Ocean</a:t>
            </a:r>
          </a:p>
          <a:p>
            <a:r>
              <a:rPr lang="en-US" dirty="0" smtClean="0"/>
              <a:t>Brandon &amp; David -Ocean</a:t>
            </a:r>
          </a:p>
          <a:p>
            <a:r>
              <a:rPr lang="en-US" dirty="0" smtClean="0"/>
              <a:t>Daisy &amp; Nadine – Tropical </a:t>
            </a:r>
            <a:r>
              <a:rPr lang="en-US" smtClean="0"/>
              <a:t>Rain Forest</a:t>
            </a:r>
            <a:endParaRPr lang="en-US" dirty="0" smtClean="0"/>
          </a:p>
          <a:p>
            <a:endParaRPr lang="en-US" dirty="0" smtClean="0"/>
          </a:p>
          <a:p>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57NB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800" dirty="0" smtClean="0"/>
              <a:t>SAE Qualification Questionnaire</a:t>
            </a:r>
            <a:br>
              <a:rPr lang="en-US" sz="2800" dirty="0" smtClean="0"/>
            </a:br>
            <a:r>
              <a:rPr lang="en-US" sz="2800" dirty="0" smtClean="0"/>
              <a:t>Your SAE must be agriculturally related,  created by you,  invested time of 8 hours, supervised by your Ag Teacher and be part of your  grade. </a:t>
            </a:r>
            <a:endParaRPr lang="en-US" sz="2800" dirty="0"/>
          </a:p>
        </p:txBody>
      </p:sp>
      <p:sp>
        <p:nvSpPr>
          <p:cNvPr id="3" name="Content Placeholder 2"/>
          <p:cNvSpPr>
            <a:spLocks noGrp="1"/>
          </p:cNvSpPr>
          <p:nvPr>
            <p:ph idx="1"/>
          </p:nvPr>
        </p:nvSpPr>
        <p:spPr>
          <a:xfrm>
            <a:off x="0" y="1417638"/>
            <a:ext cx="9144000" cy="5135562"/>
          </a:xfrm>
        </p:spPr>
        <p:txBody>
          <a:bodyPr>
            <a:normAutofit lnSpcReduction="10000"/>
          </a:bodyPr>
          <a:lstStyle/>
          <a:p>
            <a:r>
              <a:rPr lang="en-US" dirty="0" smtClean="0"/>
              <a:t>How does your SAE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36337787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938992"/>
          </a:xfrm>
          <a:prstGeom prst="rect">
            <a:avLst/>
          </a:prstGeom>
          <a:noFill/>
        </p:spPr>
        <p:txBody>
          <a:bodyPr wrap="square" rtlCol="0">
            <a:spAutoFit/>
          </a:bodyPr>
          <a:lstStyle/>
          <a:p>
            <a:pPr algn="ctr"/>
            <a:r>
              <a:rPr lang="en-US" sz="2400" dirty="0" smtClean="0"/>
              <a:t>1/04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68 NB</a:t>
            </a:r>
            <a:endParaRPr lang="en-US" sz="2400" dirty="0"/>
          </a:p>
        </p:txBody>
      </p:sp>
      <p:sp>
        <p:nvSpPr>
          <p:cNvPr id="3" name="TextBox 2"/>
          <p:cNvSpPr txBox="1"/>
          <p:nvPr/>
        </p:nvSpPr>
        <p:spPr>
          <a:xfrm>
            <a:off x="3581400" y="1752600"/>
            <a:ext cx="1371600" cy="923330"/>
          </a:xfrm>
          <a:prstGeom prst="rect">
            <a:avLst/>
          </a:prstGeom>
          <a:noFill/>
        </p:spPr>
        <p:txBody>
          <a:bodyPr wrap="square" rtlCol="0">
            <a:spAutoFit/>
          </a:bodyPr>
          <a:lstStyle/>
          <a:p>
            <a:r>
              <a:rPr lang="en-US" dirty="0" smtClean="0"/>
              <a:t>Graph 1</a:t>
            </a:r>
          </a:p>
          <a:p>
            <a:r>
              <a:rPr lang="en-US" dirty="0" smtClean="0"/>
              <a:t>Exponential Growth</a:t>
            </a:r>
            <a:endParaRPr lang="en-US" dirty="0"/>
          </a:p>
        </p:txBody>
      </p:sp>
      <p:sp>
        <p:nvSpPr>
          <p:cNvPr id="4" name="TextBox 3"/>
          <p:cNvSpPr txBox="1"/>
          <p:nvPr/>
        </p:nvSpPr>
        <p:spPr>
          <a:xfrm>
            <a:off x="3581400" y="4210110"/>
            <a:ext cx="1371600" cy="923330"/>
          </a:xfrm>
          <a:prstGeom prst="rect">
            <a:avLst/>
          </a:prstGeom>
          <a:noFill/>
        </p:spPr>
        <p:txBody>
          <a:bodyPr wrap="square" rtlCol="0">
            <a:spAutoFit/>
          </a:bodyPr>
          <a:lstStyle/>
          <a:p>
            <a:r>
              <a:rPr lang="en-US" dirty="0" smtClean="0"/>
              <a:t>Graph 2</a:t>
            </a:r>
          </a:p>
          <a:p>
            <a:r>
              <a:rPr lang="en-US" dirty="0" smtClean="0"/>
              <a:t>Linear Growth</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1991519" y="323518"/>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a:t>
            </a:r>
            <a:r>
              <a:rPr lang="en-US" altLang="en-US" sz="3600" b="1" dirty="0" smtClean="0">
                <a:solidFill>
                  <a:schemeClr val="tx2"/>
                </a:solidFill>
                <a:latin typeface="Times" charset="0"/>
              </a:rPr>
              <a:t>grow</a:t>
            </a:r>
          </a:p>
          <a:p>
            <a:r>
              <a:rPr lang="en-US" altLang="en-US" sz="3600" b="1" dirty="0">
                <a:solidFill>
                  <a:schemeClr val="tx2"/>
                </a:solidFill>
                <a:latin typeface="Times" charset="0"/>
              </a:rPr>
              <a:t>w</a:t>
            </a:r>
            <a:r>
              <a:rPr lang="en-US" altLang="en-US" sz="3600" b="1" dirty="0" smtClean="0">
                <a:solidFill>
                  <a:schemeClr val="tx2"/>
                </a:solidFill>
                <a:latin typeface="Times" charset="0"/>
              </a:rPr>
              <a:t>ith unlimited resources?</a:t>
            </a:r>
            <a:endParaRPr lang="en-US" altLang="en-US" sz="3600" b="1" dirty="0">
              <a:solidFill>
                <a:schemeClr val="tx2"/>
              </a:solidFill>
              <a:latin typeface="Times" charset="0"/>
            </a:endParaRP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AET website</a:t>
            </a:r>
            <a:endParaRPr lang="en-US" dirty="0"/>
          </a:p>
        </p:txBody>
      </p:sp>
      <p:sp>
        <p:nvSpPr>
          <p:cNvPr id="3" name="Content Placeholder 2"/>
          <p:cNvSpPr>
            <a:spLocks noGrp="1"/>
          </p:cNvSpPr>
          <p:nvPr>
            <p:ph idx="1"/>
          </p:nvPr>
        </p:nvSpPr>
        <p:spPr/>
        <p:txBody>
          <a:bodyPr/>
          <a:lstStyle/>
          <a:p>
            <a:r>
              <a:rPr lang="en-US" dirty="0" smtClean="0"/>
              <a:t>Enter your username</a:t>
            </a:r>
          </a:p>
          <a:p>
            <a:r>
              <a:rPr lang="en-US" dirty="0" smtClean="0"/>
              <a:t>Create a password</a:t>
            </a:r>
          </a:p>
          <a:p>
            <a:r>
              <a:rPr lang="en-US" dirty="0" smtClean="0"/>
              <a:t>Create your user profile.</a:t>
            </a:r>
            <a:endParaRPr lang="en-US" dirty="0"/>
          </a:p>
        </p:txBody>
      </p:sp>
    </p:spTree>
    <p:extLst>
      <p:ext uri="{BB962C8B-B14F-4D97-AF65-F5344CB8AC3E}">
        <p14:creationId xmlns:p14="http://schemas.microsoft.com/office/powerpoint/2010/main" val="18584476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 p. 73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304800" y="76200"/>
            <a:ext cx="5638800" cy="66294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75NB</a:t>
            </a:r>
          </a:p>
          <a:p>
            <a:r>
              <a:rPr lang="en-US" dirty="0" smtClean="0"/>
              <a:t>3 Sentence Summary</a:t>
            </a:r>
            <a:endParaRPr lang="en-US" dirty="0"/>
          </a:p>
        </p:txBody>
      </p:sp>
      <p:sp>
        <p:nvSpPr>
          <p:cNvPr id="4" name="TextBox 3"/>
          <p:cNvSpPr txBox="1"/>
          <p:nvPr/>
        </p:nvSpPr>
        <p:spPr>
          <a:xfrm>
            <a:off x="6248400" y="0"/>
            <a:ext cx="2895599" cy="5632311"/>
          </a:xfrm>
          <a:prstGeom prst="rect">
            <a:avLst/>
          </a:prstGeom>
          <a:noFill/>
        </p:spPr>
        <p:txBody>
          <a:bodyPr wrap="square" rtlCol="0">
            <a:spAutoFit/>
          </a:bodyPr>
          <a:lstStyle/>
          <a:p>
            <a:r>
              <a:rPr lang="en-US" sz="2400" b="1" dirty="0" smtClean="0"/>
              <a:t>Word Bank</a:t>
            </a:r>
          </a:p>
          <a:p>
            <a:pPr marL="342900" indent="-342900">
              <a:buFont typeface="Arial" panose="020B0604020202020204" pitchFamily="34" charset="0"/>
              <a:buChar char="•"/>
            </a:pPr>
            <a:r>
              <a:rPr lang="en-US" sz="2400" dirty="0" smtClean="0"/>
              <a:t>Temperature</a:t>
            </a:r>
          </a:p>
          <a:p>
            <a:pPr marL="342900" indent="-342900">
              <a:buFont typeface="Arial" panose="020B0604020202020204" pitchFamily="34" charset="0"/>
              <a:buChar char="•"/>
            </a:pPr>
            <a:r>
              <a:rPr lang="en-US" sz="2400" dirty="0" smtClean="0"/>
              <a:t>Density – Dependent</a:t>
            </a:r>
          </a:p>
          <a:p>
            <a:pPr marL="342900" indent="-342900">
              <a:buFont typeface="Arial" panose="020B0604020202020204" pitchFamily="34" charset="0"/>
              <a:buChar char="•"/>
            </a:pPr>
            <a:r>
              <a:rPr lang="en-US" sz="2400" dirty="0" smtClean="0"/>
              <a:t>Disease</a:t>
            </a:r>
          </a:p>
          <a:p>
            <a:pPr marL="342900" indent="-342900">
              <a:buFont typeface="Arial" panose="020B0604020202020204" pitchFamily="34" charset="0"/>
              <a:buChar char="•"/>
            </a:pPr>
            <a:r>
              <a:rPr lang="en-US" sz="2400" dirty="0" smtClean="0"/>
              <a:t>Food Supply</a:t>
            </a:r>
          </a:p>
          <a:p>
            <a:pPr marL="342900" indent="-342900">
              <a:buFont typeface="Arial" panose="020B0604020202020204" pitchFamily="34" charset="0"/>
              <a:buChar char="•"/>
            </a:pPr>
            <a:r>
              <a:rPr lang="en-US" sz="2400" dirty="0" smtClean="0"/>
              <a:t>Limiting Factors</a:t>
            </a:r>
          </a:p>
          <a:p>
            <a:pPr marL="342900" indent="-342900">
              <a:buFont typeface="Arial" panose="020B0604020202020204" pitchFamily="34" charset="0"/>
              <a:buChar char="•"/>
            </a:pPr>
            <a:r>
              <a:rPr lang="en-US" sz="2400" dirty="0" smtClean="0"/>
              <a:t>More intense as population increases</a:t>
            </a:r>
          </a:p>
          <a:p>
            <a:pPr marL="342900" indent="-342900">
              <a:buFont typeface="Arial" panose="020B0604020202020204" pitchFamily="34" charset="0"/>
              <a:buChar char="•"/>
            </a:pPr>
            <a:r>
              <a:rPr lang="en-US" sz="2400" dirty="0" smtClean="0"/>
              <a:t>Habitat disruption</a:t>
            </a:r>
          </a:p>
          <a:p>
            <a:pPr marL="342900" indent="-342900">
              <a:buFont typeface="Arial" panose="020B0604020202020204" pitchFamily="34" charset="0"/>
              <a:buChar char="•"/>
            </a:pPr>
            <a:r>
              <a:rPr lang="en-US" sz="2400" dirty="0" smtClean="0"/>
              <a:t>Parasitism</a:t>
            </a:r>
          </a:p>
          <a:p>
            <a:pPr marL="342900" indent="-342900">
              <a:buFont typeface="Arial" panose="020B0604020202020204" pitchFamily="34" charset="0"/>
              <a:buChar char="•"/>
            </a:pPr>
            <a:r>
              <a:rPr lang="en-US" sz="2400" dirty="0" smtClean="0"/>
              <a:t>Predation</a:t>
            </a:r>
          </a:p>
          <a:p>
            <a:pPr marL="342900" indent="-342900">
              <a:buFont typeface="Arial" panose="020B0604020202020204" pitchFamily="34" charset="0"/>
              <a:buChar char="•"/>
            </a:pPr>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57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38543</TotalTime>
  <Words>9124</Words>
  <Application>Microsoft Office PowerPoint</Application>
  <PresentationFormat>On-screen Show (4:3)</PresentationFormat>
  <Paragraphs>1501</Paragraphs>
  <Slides>212</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212</vt:i4>
      </vt:variant>
    </vt:vector>
  </HeadingPairs>
  <TitlesOfParts>
    <vt:vector size="222" baseType="lpstr">
      <vt:lpstr>ＭＳ Ｐゴシック</vt:lpstr>
      <vt:lpstr>Arial</vt:lpstr>
      <vt:lpstr>Calibri</vt:lpstr>
      <vt:lpstr>Frutiger-BlackItalic</vt:lpstr>
      <vt:lpstr>JansonText-Roman</vt:lpstr>
      <vt:lpstr>LucidaSans-Bold</vt:lpstr>
      <vt:lpstr>Times</vt:lpstr>
      <vt:lpstr>Times New Roman</vt:lpstr>
      <vt:lpstr>Wingdings</vt:lpstr>
      <vt:lpstr>Office Theme</vt:lpstr>
      <vt:lpstr>Ecology</vt:lpstr>
      <vt:lpstr>Everyone Memorize Please!</vt:lpstr>
      <vt:lpstr>Ward’s Groundwater Model</vt:lpstr>
      <vt:lpstr>The Day WHO Parachuted Cats into Borneo </vt:lpstr>
      <vt:lpstr>Parachuting Cats in Borneo p. 61 NB</vt:lpstr>
      <vt:lpstr>Questions for pg. 29</vt:lpstr>
      <vt:lpstr>SAE Qualification Questionnaire Your SAE must be agriculturally related,  created by you,  invested time of 8 hours, supervised by your Ag Teacher and be part of your  grade. </vt:lpstr>
      <vt:lpstr>AET website</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Succession Mt. St. Helens</vt:lpstr>
      <vt:lpstr>Succession – Mt. St. Helens</vt:lpstr>
      <vt:lpstr>Succession</vt:lpstr>
      <vt:lpstr>Problem Solving Lab 3.1  P. 67 NB P. 68 BB</vt:lpstr>
      <vt:lpstr>What type of succession is this?</vt:lpstr>
      <vt:lpstr>What type of Succession is this?</vt:lpstr>
      <vt:lpstr>Succession</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PowerPoint Presentation</vt:lpstr>
      <vt:lpstr>1/03 Human Population 4.2  Obj.:TSW understand effects of growth in the U.S. and other countries and their ecological implications by having a class discussion. P.66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Ecosystem Poster Project</vt:lpstr>
      <vt:lpstr>WS – Ecology p. 57NB</vt:lpstr>
      <vt:lpstr>CH 2 Principles of Ecology</vt:lpstr>
      <vt:lpstr>PowerPoint Presentation</vt:lpstr>
      <vt:lpstr>Homework</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 p. 73 NB</vt:lpstr>
      <vt:lpstr>PowerPoint Presentation</vt:lpstr>
      <vt:lpstr>Problem Solving Lab 3.1  P. 57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1/05  Obj. Stds. will know biodiversity is the sum total of different kinds of organisms and is affected by alteration of habitats by completing their warm up. P.70 NB</vt:lpstr>
      <vt:lpstr>Symbiosis – species interactions p.73NB Place a (+) in the species box if that species benefits. Place a (–) in the box if that species is harmed. Place a (O) in the box if that species neither benefits or is harmed.</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5/12 Obj. TSW understand the importance of conservation Biology for the protection of biodiversity by going over the Concept Map and doing critical thinking problems. P. 74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5/16 Global Warming  CH 5  Obj. TSW have a greater understanding of what global warming is and it’s possible effects on us through a class discussion on solutions.  P. 76 NB</vt:lpstr>
      <vt:lpstr>Global Warming</vt:lpstr>
      <vt:lpstr>The Greenhouse Effect on Natural Systems  p. 79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PowerPoint Presentation</vt:lpstr>
      <vt:lpstr>PowerPoint Presentation</vt:lpstr>
      <vt:lpstr>Chapter 5 Assessment p.131BB 5/17  Obj. Stds. Will understand how humans impact biodiversity by completing their warm up questions &amp; going over answers on their study guide. P.78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1678</cp:revision>
  <cp:lastPrinted>2016-12-04T19:40:54Z</cp:lastPrinted>
  <dcterms:created xsi:type="dcterms:W3CDTF">2009-02-20T15:17:43Z</dcterms:created>
  <dcterms:modified xsi:type="dcterms:W3CDTF">2016-12-30T20:07:55Z</dcterms:modified>
</cp:coreProperties>
</file>