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av" ContentType="audio/wav"/>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charts/style1.xml" ContentType="application/vnd.ms-office.chartstyle+xml"/>
  <Override PartName="/ppt/charts/colors1.xml" ContentType="application/vnd.ms-office.chartcolorstyle+xml"/>
  <Override PartName="/ppt/charts/chart5.xml" ContentType="application/vnd.openxmlformats-officedocument.drawingml.chart+xml"/>
  <Override PartName="/ppt/charts/chart6.xml" ContentType="application/vnd.openxmlformats-officedocument.drawingml.chart+xml"/>
  <Override PartName="/ppt/charts/style2.xml" ContentType="application/vnd.ms-office.chartstyle+xml"/>
  <Override PartName="/ppt/charts/colors2.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80" r:id="rId3"/>
    <p:sldId id="305" r:id="rId4"/>
    <p:sldId id="307" r:id="rId5"/>
    <p:sldId id="308" r:id="rId6"/>
    <p:sldId id="321" r:id="rId7"/>
    <p:sldId id="320" r:id="rId8"/>
    <p:sldId id="314" r:id="rId9"/>
    <p:sldId id="315" r:id="rId10"/>
    <p:sldId id="322" r:id="rId11"/>
    <p:sldId id="281" r:id="rId12"/>
    <p:sldId id="323" r:id="rId13"/>
    <p:sldId id="324" r:id="rId14"/>
    <p:sldId id="325" r:id="rId15"/>
    <p:sldId id="329" r:id="rId16"/>
    <p:sldId id="327" r:id="rId17"/>
    <p:sldId id="328" r:id="rId18"/>
    <p:sldId id="313" r:id="rId19"/>
    <p:sldId id="257" r:id="rId20"/>
    <p:sldId id="258" r:id="rId21"/>
    <p:sldId id="259" r:id="rId22"/>
    <p:sldId id="260" r:id="rId23"/>
    <p:sldId id="261" r:id="rId24"/>
    <p:sldId id="262" r:id="rId25"/>
    <p:sldId id="263" r:id="rId26"/>
    <p:sldId id="264" r:id="rId27"/>
    <p:sldId id="311" r:id="rId28"/>
    <p:sldId id="319" r:id="rId29"/>
    <p:sldId id="303" r:id="rId30"/>
    <p:sldId id="304" r:id="rId31"/>
    <p:sldId id="300" r:id="rId32"/>
    <p:sldId id="272" r:id="rId33"/>
    <p:sldId id="273" r:id="rId34"/>
    <p:sldId id="274" r:id="rId35"/>
    <p:sldId id="275" r:id="rId36"/>
    <p:sldId id="276" r:id="rId37"/>
    <p:sldId id="277" r:id="rId38"/>
    <p:sldId id="278" r:id="rId39"/>
    <p:sldId id="279" r:id="rId40"/>
    <p:sldId id="309" r:id="rId41"/>
    <p:sldId id="317" r:id="rId42"/>
    <p:sldId id="310" r:id="rId43"/>
    <p:sldId id="312" r:id="rId44"/>
    <p:sldId id="282" r:id="rId45"/>
    <p:sldId id="283" r:id="rId46"/>
    <p:sldId id="284" r:id="rId47"/>
    <p:sldId id="285" r:id="rId48"/>
    <p:sldId id="286" r:id="rId49"/>
    <p:sldId id="287" r:id="rId50"/>
    <p:sldId id="288" r:id="rId51"/>
    <p:sldId id="289" r:id="rId52"/>
    <p:sldId id="290" r:id="rId53"/>
    <p:sldId id="291" r:id="rId54"/>
    <p:sldId id="292" r:id="rId55"/>
    <p:sldId id="293" r:id="rId56"/>
    <p:sldId id="294" r:id="rId57"/>
    <p:sldId id="295" r:id="rId58"/>
    <p:sldId id="296" r:id="rId59"/>
    <p:sldId id="297" r:id="rId60"/>
    <p:sldId id="298" r:id="rId61"/>
    <p:sldId id="330" r:id="rId62"/>
    <p:sldId id="331" r:id="rId63"/>
    <p:sldId id="316" r:id="rId64"/>
    <p:sldId id="318" r:id="rId65"/>
    <p:sldId id="265" r:id="rId66"/>
    <p:sldId id="332" r:id="rId67"/>
    <p:sldId id="299" r:id="rId68"/>
    <p:sldId id="267" r:id="rId69"/>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662" autoAdjust="0"/>
    <p:restoredTop sz="94660"/>
  </p:normalViewPr>
  <p:slideViewPr>
    <p:cSldViewPr snapToGrid="0">
      <p:cViewPr varScale="1">
        <p:scale>
          <a:sx n="60" d="100"/>
          <a:sy n="60" d="100"/>
        </p:scale>
        <p:origin x="96" y="3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 Type="http://schemas.openxmlformats.org/officeDocument/2006/relationships/slide" Target="slides/slide6.xml"/><Relationship Id="rId71"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s>
</file>

<file path=ppt/charts/_rels/chart1.xml.rels><?xml version="1.0" encoding="UTF-8" standalone="yes"?>
<Relationships xmlns="http://schemas.openxmlformats.org/package/2006/relationships"><Relationship Id="rId1" Type="http://schemas.openxmlformats.org/officeDocument/2006/relationships/oleObject" Target="Book1"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Book1" TargetMode="External"/></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1.xml"/><Relationship Id="rId1" Type="http://schemas.microsoft.com/office/2011/relationships/chartStyle" Target="style1.xml"/></Relationships>
</file>

<file path=ppt/charts/_rels/chart5.xml.rels><?xml version="1.0" encoding="UTF-8" standalone="yes"?>
<Relationships xmlns="http://schemas.openxmlformats.org/package/2006/relationships"><Relationship Id="rId1" Type="http://schemas.openxmlformats.org/officeDocument/2006/relationships/oleObject" Target="Book1" TargetMode="Externa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a:t>Exercise Lab - Jumping Jacks</a:t>
            </a:r>
          </a:p>
        </c:rich>
      </c:tx>
      <c:overlay val="0"/>
    </c:title>
    <c:autoTitleDeleted val="0"/>
    <c:plotArea>
      <c:layout/>
      <c:lineChart>
        <c:grouping val="standard"/>
        <c:varyColors val="0"/>
        <c:ser>
          <c:idx val="1"/>
          <c:order val="0"/>
          <c:tx>
            <c:strRef>
              <c:f>Sheet1!$B$1</c:f>
              <c:strCache>
                <c:ptCount val="1"/>
                <c:pt idx="0">
                  <c:v>Number of repetitions</c:v>
                </c:pt>
              </c:strCache>
            </c:strRef>
          </c:tx>
          <c:marker>
            <c:symbol val="none"/>
          </c:marker>
          <c:val>
            <c:numRef>
              <c:f>Sheet1!$B$2:$B$6</c:f>
              <c:numCache>
                <c:formatCode>General</c:formatCode>
                <c:ptCount val="5"/>
                <c:pt idx="0">
                  <c:v>10</c:v>
                </c:pt>
                <c:pt idx="1">
                  <c:v>20</c:v>
                </c:pt>
                <c:pt idx="2">
                  <c:v>30</c:v>
                </c:pt>
                <c:pt idx="3">
                  <c:v>40</c:v>
                </c:pt>
                <c:pt idx="4">
                  <c:v>50</c:v>
                </c:pt>
              </c:numCache>
            </c:numRef>
          </c:val>
          <c:smooth val="0"/>
        </c:ser>
        <c:dLbls>
          <c:showLegendKey val="0"/>
          <c:showVal val="0"/>
          <c:showCatName val="0"/>
          <c:showSerName val="0"/>
          <c:showPercent val="0"/>
          <c:showBubbleSize val="0"/>
        </c:dLbls>
        <c:smooth val="0"/>
        <c:axId val="225886232"/>
        <c:axId val="225887016"/>
      </c:lineChart>
      <c:catAx>
        <c:axId val="225886232"/>
        <c:scaling>
          <c:orientation val="minMax"/>
        </c:scaling>
        <c:delete val="0"/>
        <c:axPos val="b"/>
        <c:title>
          <c:tx>
            <c:rich>
              <a:bodyPr/>
              <a:lstStyle/>
              <a:p>
                <a:pPr>
                  <a:defRPr/>
                </a:pPr>
                <a:r>
                  <a:rPr lang="en-US"/>
                  <a:t>Time (Minutes)</a:t>
                </a:r>
              </a:p>
            </c:rich>
          </c:tx>
          <c:overlay val="0"/>
        </c:title>
        <c:majorTickMark val="out"/>
        <c:minorTickMark val="none"/>
        <c:tickLblPos val="nextTo"/>
        <c:crossAx val="225887016"/>
        <c:crosses val="autoZero"/>
        <c:auto val="1"/>
        <c:lblAlgn val="ctr"/>
        <c:lblOffset val="100"/>
        <c:noMultiLvlLbl val="0"/>
      </c:catAx>
      <c:valAx>
        <c:axId val="225887016"/>
        <c:scaling>
          <c:orientation val="minMax"/>
        </c:scaling>
        <c:delete val="0"/>
        <c:axPos val="l"/>
        <c:majorGridlines/>
        <c:title>
          <c:tx>
            <c:rich>
              <a:bodyPr rot="-5400000" vert="horz"/>
              <a:lstStyle/>
              <a:p>
                <a:pPr>
                  <a:defRPr/>
                </a:pPr>
                <a:r>
                  <a:rPr lang="en-US"/>
                  <a:t>Numver of Repetitions</a:t>
                </a:r>
              </a:p>
            </c:rich>
          </c:tx>
          <c:overlay val="0"/>
        </c:title>
        <c:numFmt formatCode="General" sourceLinked="1"/>
        <c:majorTickMark val="out"/>
        <c:minorTickMark val="none"/>
        <c:tickLblPos val="nextTo"/>
        <c:crossAx val="225886232"/>
        <c:crosses val="autoZero"/>
        <c:crossBetween val="between"/>
      </c:valAx>
    </c:plotArea>
    <c:legend>
      <c:legendPos val="r"/>
      <c:overlay val="0"/>
    </c:legend>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a:t>Exercise Lab -Wall Sits</a:t>
            </a:r>
          </a:p>
        </c:rich>
      </c:tx>
      <c:overlay val="0"/>
    </c:title>
    <c:autoTitleDeleted val="0"/>
    <c:plotArea>
      <c:layout/>
      <c:lineChart>
        <c:grouping val="standard"/>
        <c:varyColors val="0"/>
        <c:ser>
          <c:idx val="1"/>
          <c:order val="0"/>
          <c:tx>
            <c:strRef>
              <c:f>Sheet1!$B$8</c:f>
              <c:strCache>
                <c:ptCount val="1"/>
                <c:pt idx="0">
                  <c:v>Time (minutes)</c:v>
                </c:pt>
              </c:strCache>
            </c:strRef>
          </c:tx>
          <c:marker>
            <c:symbol val="none"/>
          </c:marker>
          <c:val>
            <c:numRef>
              <c:f>Sheet1!$B$9:$B$13</c:f>
              <c:numCache>
                <c:formatCode>General</c:formatCode>
                <c:ptCount val="5"/>
                <c:pt idx="0">
                  <c:v>30</c:v>
                </c:pt>
                <c:pt idx="1">
                  <c:v>45</c:v>
                </c:pt>
                <c:pt idx="2">
                  <c:v>50</c:v>
                </c:pt>
                <c:pt idx="3">
                  <c:v>20</c:v>
                </c:pt>
                <c:pt idx="4">
                  <c:v>15</c:v>
                </c:pt>
              </c:numCache>
            </c:numRef>
          </c:val>
          <c:smooth val="0"/>
        </c:ser>
        <c:dLbls>
          <c:showLegendKey val="0"/>
          <c:showVal val="0"/>
          <c:showCatName val="0"/>
          <c:showSerName val="0"/>
          <c:showPercent val="0"/>
          <c:showBubbleSize val="0"/>
        </c:dLbls>
        <c:smooth val="0"/>
        <c:axId val="229029832"/>
        <c:axId val="229030224"/>
      </c:lineChart>
      <c:catAx>
        <c:axId val="229029832"/>
        <c:scaling>
          <c:orientation val="minMax"/>
        </c:scaling>
        <c:delete val="0"/>
        <c:axPos val="b"/>
        <c:title>
          <c:tx>
            <c:rich>
              <a:bodyPr/>
              <a:lstStyle/>
              <a:p>
                <a:pPr>
                  <a:defRPr/>
                </a:pPr>
                <a:r>
                  <a:rPr lang="en-US"/>
                  <a:t>Intervals</a:t>
                </a:r>
              </a:p>
            </c:rich>
          </c:tx>
          <c:overlay val="0"/>
        </c:title>
        <c:majorTickMark val="out"/>
        <c:minorTickMark val="none"/>
        <c:tickLblPos val="nextTo"/>
        <c:crossAx val="229030224"/>
        <c:crosses val="autoZero"/>
        <c:auto val="1"/>
        <c:lblAlgn val="ctr"/>
        <c:lblOffset val="100"/>
        <c:noMultiLvlLbl val="0"/>
      </c:catAx>
      <c:valAx>
        <c:axId val="229030224"/>
        <c:scaling>
          <c:orientation val="minMax"/>
        </c:scaling>
        <c:delete val="0"/>
        <c:axPos val="l"/>
        <c:majorGridlines/>
        <c:title>
          <c:tx>
            <c:rich>
              <a:bodyPr rot="-5400000" vert="horz"/>
              <a:lstStyle/>
              <a:p>
                <a:pPr>
                  <a:defRPr/>
                </a:pPr>
                <a:r>
                  <a:rPr lang="en-US"/>
                  <a:t>Duration of time (seconds)</a:t>
                </a:r>
              </a:p>
            </c:rich>
          </c:tx>
          <c:overlay val="0"/>
        </c:title>
        <c:numFmt formatCode="General" sourceLinked="1"/>
        <c:majorTickMark val="out"/>
        <c:minorTickMark val="none"/>
        <c:tickLblPos val="nextTo"/>
        <c:crossAx val="229029832"/>
        <c:crosses val="autoZero"/>
        <c:crossBetween val="between"/>
      </c:valAx>
    </c:plotArea>
    <c:legend>
      <c:legendPos val="r"/>
      <c:overlay val="0"/>
    </c:legend>
    <c:plotVisOnly val="1"/>
    <c:dispBlanksAs val="gap"/>
    <c:showDLblsOverMax val="0"/>
  </c:chart>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2400"/>
            </a:pPr>
            <a:r>
              <a:rPr lang="en-US" sz="2400"/>
              <a:t>Exercise Lab - Jumping Jacks</a:t>
            </a:r>
          </a:p>
        </c:rich>
      </c:tx>
      <c:overlay val="0"/>
    </c:title>
    <c:autoTitleDeleted val="0"/>
    <c:plotArea>
      <c:layout/>
      <c:lineChart>
        <c:grouping val="standard"/>
        <c:varyColors val="0"/>
        <c:ser>
          <c:idx val="1"/>
          <c:order val="0"/>
          <c:tx>
            <c:strRef>
              <c:f>Sheet1!$B$1</c:f>
              <c:strCache>
                <c:ptCount val="1"/>
                <c:pt idx="0">
                  <c:v>Repetitions</c:v>
                </c:pt>
              </c:strCache>
            </c:strRef>
          </c:tx>
          <c:marker>
            <c:symbol val="none"/>
          </c:marker>
          <c:val>
            <c:numRef>
              <c:f>Sheet1!$B$2:$B$6</c:f>
              <c:numCache>
                <c:formatCode>General</c:formatCode>
                <c:ptCount val="5"/>
                <c:pt idx="0">
                  <c:v>12</c:v>
                </c:pt>
                <c:pt idx="1">
                  <c:v>15</c:v>
                </c:pt>
                <c:pt idx="2">
                  <c:v>14</c:v>
                </c:pt>
                <c:pt idx="3">
                  <c:v>13</c:v>
                </c:pt>
                <c:pt idx="4">
                  <c:v>10</c:v>
                </c:pt>
              </c:numCache>
            </c:numRef>
          </c:val>
          <c:smooth val="0"/>
        </c:ser>
        <c:dLbls>
          <c:showLegendKey val="0"/>
          <c:showVal val="0"/>
          <c:showCatName val="0"/>
          <c:showSerName val="0"/>
          <c:showPercent val="0"/>
          <c:showBubbleSize val="0"/>
        </c:dLbls>
        <c:smooth val="0"/>
        <c:axId val="227223752"/>
        <c:axId val="224923952"/>
      </c:lineChart>
      <c:catAx>
        <c:axId val="227223752"/>
        <c:scaling>
          <c:orientation val="minMax"/>
        </c:scaling>
        <c:delete val="0"/>
        <c:axPos val="b"/>
        <c:title>
          <c:tx>
            <c:rich>
              <a:bodyPr/>
              <a:lstStyle/>
              <a:p>
                <a:pPr>
                  <a:defRPr sz="2400"/>
                </a:pPr>
                <a:r>
                  <a:rPr lang="en-US" sz="2400"/>
                  <a:t>Time (Minutes)</a:t>
                </a:r>
              </a:p>
            </c:rich>
          </c:tx>
          <c:overlay val="0"/>
        </c:title>
        <c:majorTickMark val="out"/>
        <c:minorTickMark val="none"/>
        <c:tickLblPos val="nextTo"/>
        <c:crossAx val="224923952"/>
        <c:crosses val="autoZero"/>
        <c:auto val="1"/>
        <c:lblAlgn val="ctr"/>
        <c:lblOffset val="100"/>
        <c:noMultiLvlLbl val="0"/>
      </c:catAx>
      <c:valAx>
        <c:axId val="224923952"/>
        <c:scaling>
          <c:orientation val="minMax"/>
        </c:scaling>
        <c:delete val="0"/>
        <c:axPos val="l"/>
        <c:majorGridlines/>
        <c:title>
          <c:tx>
            <c:rich>
              <a:bodyPr rot="-5400000" vert="horz"/>
              <a:lstStyle/>
              <a:p>
                <a:pPr>
                  <a:defRPr sz="2400"/>
                </a:pPr>
                <a:r>
                  <a:rPr lang="en-US" sz="2400" dirty="0" smtClean="0"/>
                  <a:t>Number </a:t>
                </a:r>
                <a:r>
                  <a:rPr lang="en-US" sz="2400" dirty="0"/>
                  <a:t>of Repetitions</a:t>
                </a:r>
              </a:p>
            </c:rich>
          </c:tx>
          <c:overlay val="0"/>
        </c:title>
        <c:numFmt formatCode="General" sourceLinked="1"/>
        <c:majorTickMark val="out"/>
        <c:minorTickMark val="none"/>
        <c:tickLblPos val="nextTo"/>
        <c:crossAx val="227223752"/>
        <c:crosses val="autoZero"/>
        <c:crossBetween val="between"/>
      </c:valAx>
    </c:plotArea>
    <c:legend>
      <c:legendPos val="r"/>
      <c:overlay val="0"/>
      <c:txPr>
        <a:bodyPr/>
        <a:lstStyle/>
        <a:p>
          <a:pPr>
            <a:defRPr sz="2400"/>
          </a:pPr>
          <a:endParaRPr lang="en-US"/>
        </a:p>
      </c:txPr>
    </c:legend>
    <c:plotVisOnly val="1"/>
    <c:dispBlanksAs val="gap"/>
    <c:showDLblsOverMax val="0"/>
  </c:chart>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1"/>
          <c:order val="0"/>
          <c:tx>
            <c:strRef>
              <c:f>Sheet1!$B$1</c:f>
              <c:strCache>
                <c:ptCount val="1"/>
                <c:pt idx="0">
                  <c:v>Repetitions</c:v>
                </c:pt>
              </c:strCache>
            </c:strRef>
          </c:tx>
          <c:spPr>
            <a:ln w="28575" cap="rnd">
              <a:solidFill>
                <a:schemeClr val="accent2"/>
              </a:solidFill>
              <a:round/>
            </a:ln>
            <a:effectLst/>
          </c:spPr>
          <c:marker>
            <c:symbol val="none"/>
          </c:marker>
          <c:val>
            <c:numRef>
              <c:f>Sheet1!$B$2:$B$6</c:f>
              <c:numCache>
                <c:formatCode>General</c:formatCode>
                <c:ptCount val="5"/>
                <c:pt idx="0">
                  <c:v>12</c:v>
                </c:pt>
                <c:pt idx="1">
                  <c:v>15</c:v>
                </c:pt>
                <c:pt idx="2">
                  <c:v>14</c:v>
                </c:pt>
                <c:pt idx="3">
                  <c:v>13</c:v>
                </c:pt>
                <c:pt idx="4">
                  <c:v>10</c:v>
                </c:pt>
              </c:numCache>
            </c:numRef>
          </c:val>
          <c:smooth val="0"/>
        </c:ser>
        <c:ser>
          <c:idx val="2"/>
          <c:order val="1"/>
          <c:tx>
            <c:strRef>
              <c:f>Sheet1!$C$1</c:f>
              <c:strCache>
                <c:ptCount val="1"/>
                <c:pt idx="0">
                  <c:v>Pulse</c:v>
                </c:pt>
              </c:strCache>
            </c:strRef>
          </c:tx>
          <c:spPr>
            <a:ln w="28575" cap="rnd">
              <a:solidFill>
                <a:schemeClr val="accent3"/>
              </a:solidFill>
              <a:round/>
            </a:ln>
            <a:effectLst/>
          </c:spPr>
          <c:marker>
            <c:symbol val="none"/>
          </c:marker>
          <c:val>
            <c:numRef>
              <c:f>Sheet1!$C$2:$C$6</c:f>
              <c:numCache>
                <c:formatCode>General</c:formatCode>
                <c:ptCount val="5"/>
                <c:pt idx="0">
                  <c:v>78</c:v>
                </c:pt>
                <c:pt idx="1">
                  <c:v>82</c:v>
                </c:pt>
                <c:pt idx="2">
                  <c:v>92</c:v>
                </c:pt>
                <c:pt idx="3">
                  <c:v>100</c:v>
                </c:pt>
                <c:pt idx="4">
                  <c:v>120</c:v>
                </c:pt>
              </c:numCache>
            </c:numRef>
          </c:val>
          <c:smooth val="0"/>
        </c:ser>
        <c:dLbls>
          <c:showLegendKey val="0"/>
          <c:showVal val="0"/>
          <c:showCatName val="0"/>
          <c:showSerName val="0"/>
          <c:showPercent val="0"/>
          <c:showBubbleSize val="0"/>
        </c:dLbls>
        <c:smooth val="0"/>
        <c:axId val="230327728"/>
        <c:axId val="230328120"/>
      </c:lineChart>
      <c:catAx>
        <c:axId val="230327728"/>
        <c:scaling>
          <c:orientation val="minMax"/>
        </c:scaling>
        <c:delete val="0"/>
        <c:axPos val="b"/>
        <c:title>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title>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30328120"/>
        <c:crosses val="autoZero"/>
        <c:auto val="1"/>
        <c:lblAlgn val="ctr"/>
        <c:lblOffset val="100"/>
        <c:noMultiLvlLbl val="0"/>
      </c:catAx>
      <c:valAx>
        <c:axId val="230328120"/>
        <c:scaling>
          <c:orientation val="minMax"/>
        </c:scaling>
        <c:delete val="0"/>
        <c:axPos val="l"/>
        <c:majorGridlines>
          <c:spPr>
            <a:ln w="9525" cap="flat" cmpd="sng" algn="ctr">
              <a:solidFill>
                <a:schemeClr val="tx1">
                  <a:lumMod val="15000"/>
                  <a:lumOff val="85000"/>
                </a:schemeClr>
              </a:solidFill>
              <a:round/>
            </a:ln>
            <a:effectLst/>
          </c:spPr>
        </c:majorGridlines>
        <c:title>
          <c:overlay val="0"/>
          <c:spPr>
            <a:noFill/>
            <a:ln>
              <a:noFill/>
            </a:ln>
            <a:effectLst/>
          </c:spPr>
          <c:txPr>
            <a:bodyPr rot="-540000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3032772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title>
    <c:autoTitleDeleted val="0"/>
    <c:plotArea>
      <c:layout/>
      <c:lineChart>
        <c:grouping val="standard"/>
        <c:varyColors val="0"/>
        <c:ser>
          <c:idx val="0"/>
          <c:order val="0"/>
          <c:tx>
            <c:strRef>
              <c:f>Sheet1!$A$2</c:f>
              <c:strCache>
                <c:ptCount val="1"/>
                <c:pt idx="0">
                  <c:v>Pulse</c:v>
                </c:pt>
              </c:strCache>
            </c:strRef>
          </c:tx>
          <c:marker>
            <c:symbol val="none"/>
          </c:marker>
          <c:cat>
            <c:strRef>
              <c:f>Sheet1!$B$1:$F$1</c:f>
              <c:strCache>
                <c:ptCount val="5"/>
                <c:pt idx="0">
                  <c:v>Trial 1</c:v>
                </c:pt>
                <c:pt idx="1">
                  <c:v>Trial 2</c:v>
                </c:pt>
                <c:pt idx="2">
                  <c:v>Trial 3</c:v>
                </c:pt>
                <c:pt idx="3">
                  <c:v>Trial 4</c:v>
                </c:pt>
                <c:pt idx="4">
                  <c:v>Trial 5</c:v>
                </c:pt>
              </c:strCache>
            </c:strRef>
          </c:cat>
          <c:val>
            <c:numRef>
              <c:f>Sheet1!$B$2:$F$2</c:f>
              <c:numCache>
                <c:formatCode>General</c:formatCode>
                <c:ptCount val="5"/>
                <c:pt idx="0">
                  <c:v>68</c:v>
                </c:pt>
                <c:pt idx="1">
                  <c:v>68</c:v>
                </c:pt>
                <c:pt idx="2">
                  <c:v>69</c:v>
                </c:pt>
                <c:pt idx="3">
                  <c:v>72</c:v>
                </c:pt>
                <c:pt idx="4">
                  <c:v>75</c:v>
                </c:pt>
              </c:numCache>
            </c:numRef>
          </c:val>
          <c:smooth val="0"/>
        </c:ser>
        <c:dLbls>
          <c:showLegendKey val="0"/>
          <c:showVal val="0"/>
          <c:showCatName val="0"/>
          <c:showSerName val="0"/>
          <c:showPercent val="0"/>
          <c:showBubbleSize val="0"/>
        </c:dLbls>
        <c:smooth val="0"/>
        <c:axId val="229031008"/>
        <c:axId val="229031400"/>
      </c:lineChart>
      <c:catAx>
        <c:axId val="229031008"/>
        <c:scaling>
          <c:orientation val="minMax"/>
        </c:scaling>
        <c:delete val="0"/>
        <c:axPos val="b"/>
        <c:title>
          <c:tx>
            <c:rich>
              <a:bodyPr/>
              <a:lstStyle/>
              <a:p>
                <a:pPr>
                  <a:defRPr/>
                </a:pPr>
                <a:r>
                  <a:rPr lang="en-US"/>
                  <a:t>Trial with 1 minute rest in between.</a:t>
                </a:r>
              </a:p>
            </c:rich>
          </c:tx>
          <c:overlay val="0"/>
        </c:title>
        <c:numFmt formatCode="General" sourceLinked="0"/>
        <c:majorTickMark val="out"/>
        <c:minorTickMark val="none"/>
        <c:tickLblPos val="nextTo"/>
        <c:crossAx val="229031400"/>
        <c:crosses val="autoZero"/>
        <c:auto val="1"/>
        <c:lblAlgn val="ctr"/>
        <c:lblOffset val="100"/>
        <c:noMultiLvlLbl val="0"/>
      </c:catAx>
      <c:valAx>
        <c:axId val="229031400"/>
        <c:scaling>
          <c:orientation val="minMax"/>
        </c:scaling>
        <c:delete val="0"/>
        <c:axPos val="l"/>
        <c:majorGridlines/>
        <c:title>
          <c:tx>
            <c:rich>
              <a:bodyPr rot="-5400000" vert="horz"/>
              <a:lstStyle/>
              <a:p>
                <a:pPr>
                  <a:defRPr/>
                </a:pPr>
                <a:r>
                  <a:rPr lang="en-US"/>
                  <a:t>Heart Beats per Minute</a:t>
                </a:r>
              </a:p>
            </c:rich>
          </c:tx>
          <c:overlay val="0"/>
        </c:title>
        <c:numFmt formatCode="General" sourceLinked="1"/>
        <c:majorTickMark val="out"/>
        <c:minorTickMark val="none"/>
        <c:tickLblPos val="nextTo"/>
        <c:crossAx val="229031008"/>
        <c:crosses val="autoZero"/>
        <c:crossBetween val="between"/>
      </c:valAx>
    </c:plotArea>
    <c:legend>
      <c:legendPos val="r"/>
      <c:overlay val="0"/>
    </c:legend>
    <c:plotVisOnly val="1"/>
    <c:dispBlanksAs val="gap"/>
    <c:showDLblsOverMax val="0"/>
  </c:chart>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920" b="0" i="0" u="none" strike="noStrike" kern="1200" spc="0" baseline="0">
                <a:solidFill>
                  <a:schemeClr val="tx1">
                    <a:lumMod val="65000"/>
                    <a:lumOff val="35000"/>
                  </a:schemeClr>
                </a:solidFill>
                <a:latin typeface="+mn-lt"/>
                <a:ea typeface="+mn-ea"/>
                <a:cs typeface="+mn-cs"/>
              </a:defRPr>
            </a:pPr>
            <a:r>
              <a:rPr lang="en-US"/>
              <a:t>Distraction Reaction Lab</a:t>
            </a:r>
          </a:p>
        </c:rich>
      </c:tx>
      <c:overlay val="0"/>
      <c:spPr>
        <a:noFill/>
        <a:ln>
          <a:noFill/>
        </a:ln>
        <a:effectLst/>
      </c:spPr>
      <c:txPr>
        <a:bodyPr rot="0" spcFirstLastPara="1" vertOverflow="ellipsis" vert="horz" wrap="square" anchor="ctr" anchorCtr="1"/>
        <a:lstStyle/>
        <a:p>
          <a:pPr>
            <a:defRPr sz="192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Without Distractions</c:v>
                </c:pt>
              </c:strCache>
            </c:strRef>
          </c:tx>
          <c:spPr>
            <a:solidFill>
              <a:schemeClr val="accent1"/>
            </a:solidFill>
            <a:ln>
              <a:noFill/>
            </a:ln>
            <a:effectLst/>
          </c:spPr>
          <c:invertIfNegative val="0"/>
          <c:cat>
            <c:numRef>
              <c:f>Sheet1!$A$2:$A$11</c:f>
              <c:numCache>
                <c:formatCode>General</c:formatCode>
                <c:ptCount val="10"/>
                <c:pt idx="0">
                  <c:v>1</c:v>
                </c:pt>
                <c:pt idx="1">
                  <c:v>2</c:v>
                </c:pt>
                <c:pt idx="2">
                  <c:v>3</c:v>
                </c:pt>
                <c:pt idx="3">
                  <c:v>4</c:v>
                </c:pt>
                <c:pt idx="4">
                  <c:v>5</c:v>
                </c:pt>
                <c:pt idx="5">
                  <c:v>6</c:v>
                </c:pt>
                <c:pt idx="6">
                  <c:v>7</c:v>
                </c:pt>
                <c:pt idx="7">
                  <c:v>8</c:v>
                </c:pt>
                <c:pt idx="8">
                  <c:v>9</c:v>
                </c:pt>
                <c:pt idx="9">
                  <c:v>10</c:v>
                </c:pt>
              </c:numCache>
            </c:numRef>
          </c:cat>
          <c:val>
            <c:numRef>
              <c:f>Sheet1!$B$2:$B$11</c:f>
              <c:numCache>
                <c:formatCode>General</c:formatCode>
                <c:ptCount val="10"/>
                <c:pt idx="0">
                  <c:v>63</c:v>
                </c:pt>
                <c:pt idx="1">
                  <c:v>58</c:v>
                </c:pt>
                <c:pt idx="2">
                  <c:v>45</c:v>
                </c:pt>
                <c:pt idx="3">
                  <c:v>46</c:v>
                </c:pt>
                <c:pt idx="4">
                  <c:v>59</c:v>
                </c:pt>
                <c:pt idx="5">
                  <c:v>45</c:v>
                </c:pt>
                <c:pt idx="6">
                  <c:v>43</c:v>
                </c:pt>
                <c:pt idx="7">
                  <c:v>42</c:v>
                </c:pt>
                <c:pt idx="8">
                  <c:v>44</c:v>
                </c:pt>
                <c:pt idx="9">
                  <c:v>40</c:v>
                </c:pt>
              </c:numCache>
            </c:numRef>
          </c:val>
        </c:ser>
        <c:ser>
          <c:idx val="1"/>
          <c:order val="1"/>
          <c:tx>
            <c:strRef>
              <c:f>Sheet1!$C$1</c:f>
              <c:strCache>
                <c:ptCount val="1"/>
                <c:pt idx="0">
                  <c:v>With Distractions</c:v>
                </c:pt>
              </c:strCache>
            </c:strRef>
          </c:tx>
          <c:spPr>
            <a:solidFill>
              <a:schemeClr val="accent2"/>
            </a:solidFill>
            <a:ln>
              <a:noFill/>
            </a:ln>
            <a:effectLst/>
          </c:spPr>
          <c:invertIfNegative val="0"/>
          <c:cat>
            <c:numRef>
              <c:f>Sheet1!$A$2:$A$11</c:f>
              <c:numCache>
                <c:formatCode>General</c:formatCode>
                <c:ptCount val="10"/>
                <c:pt idx="0">
                  <c:v>1</c:v>
                </c:pt>
                <c:pt idx="1">
                  <c:v>2</c:v>
                </c:pt>
                <c:pt idx="2">
                  <c:v>3</c:v>
                </c:pt>
                <c:pt idx="3">
                  <c:v>4</c:v>
                </c:pt>
                <c:pt idx="4">
                  <c:v>5</c:v>
                </c:pt>
                <c:pt idx="5">
                  <c:v>6</c:v>
                </c:pt>
                <c:pt idx="6">
                  <c:v>7</c:v>
                </c:pt>
                <c:pt idx="7">
                  <c:v>8</c:v>
                </c:pt>
                <c:pt idx="8">
                  <c:v>9</c:v>
                </c:pt>
                <c:pt idx="9">
                  <c:v>10</c:v>
                </c:pt>
              </c:numCache>
            </c:numRef>
          </c:cat>
          <c:val>
            <c:numRef>
              <c:f>Sheet1!$C$2:$C$11</c:f>
              <c:numCache>
                <c:formatCode>General</c:formatCode>
                <c:ptCount val="10"/>
                <c:pt idx="0">
                  <c:v>63</c:v>
                </c:pt>
                <c:pt idx="1">
                  <c:v>62</c:v>
                </c:pt>
                <c:pt idx="2">
                  <c:v>65</c:v>
                </c:pt>
                <c:pt idx="3">
                  <c:v>70</c:v>
                </c:pt>
                <c:pt idx="4">
                  <c:v>59</c:v>
                </c:pt>
                <c:pt idx="5">
                  <c:v>58</c:v>
                </c:pt>
                <c:pt idx="6">
                  <c:v>61</c:v>
                </c:pt>
                <c:pt idx="7">
                  <c:v>60</c:v>
                </c:pt>
                <c:pt idx="8">
                  <c:v>59</c:v>
                </c:pt>
                <c:pt idx="9">
                  <c:v>58</c:v>
                </c:pt>
              </c:numCache>
            </c:numRef>
          </c:val>
        </c:ser>
        <c:ser>
          <c:idx val="2"/>
          <c:order val="2"/>
          <c:tx>
            <c:strRef>
              <c:f>Sheet1!$D$1</c:f>
              <c:strCache>
                <c:ptCount val="1"/>
                <c:pt idx="0">
                  <c:v>Opposite Hand</c:v>
                </c:pt>
              </c:strCache>
            </c:strRef>
          </c:tx>
          <c:spPr>
            <a:solidFill>
              <a:schemeClr val="accent3"/>
            </a:solidFill>
            <a:ln>
              <a:noFill/>
            </a:ln>
            <a:effectLst/>
          </c:spPr>
          <c:invertIfNegative val="0"/>
          <c:cat>
            <c:numRef>
              <c:f>Sheet1!$A$2:$A$11</c:f>
              <c:numCache>
                <c:formatCode>General</c:formatCode>
                <c:ptCount val="10"/>
                <c:pt idx="0">
                  <c:v>1</c:v>
                </c:pt>
                <c:pt idx="1">
                  <c:v>2</c:v>
                </c:pt>
                <c:pt idx="2">
                  <c:v>3</c:v>
                </c:pt>
                <c:pt idx="3">
                  <c:v>4</c:v>
                </c:pt>
                <c:pt idx="4">
                  <c:v>5</c:v>
                </c:pt>
                <c:pt idx="5">
                  <c:v>6</c:v>
                </c:pt>
                <c:pt idx="6">
                  <c:v>7</c:v>
                </c:pt>
                <c:pt idx="7">
                  <c:v>8</c:v>
                </c:pt>
                <c:pt idx="8">
                  <c:v>9</c:v>
                </c:pt>
                <c:pt idx="9">
                  <c:v>10</c:v>
                </c:pt>
              </c:numCache>
            </c:numRef>
          </c:cat>
          <c:val>
            <c:numRef>
              <c:f>Sheet1!$D$2:$D$11</c:f>
              <c:numCache>
                <c:formatCode>General</c:formatCode>
                <c:ptCount val="10"/>
                <c:pt idx="0">
                  <c:v>52</c:v>
                </c:pt>
                <c:pt idx="1">
                  <c:v>54</c:v>
                </c:pt>
                <c:pt idx="2">
                  <c:v>57</c:v>
                </c:pt>
                <c:pt idx="3">
                  <c:v>59</c:v>
                </c:pt>
                <c:pt idx="4">
                  <c:v>53</c:v>
                </c:pt>
                <c:pt idx="5">
                  <c:v>56</c:v>
                </c:pt>
                <c:pt idx="6">
                  <c:v>51</c:v>
                </c:pt>
                <c:pt idx="7">
                  <c:v>58</c:v>
                </c:pt>
                <c:pt idx="8">
                  <c:v>57</c:v>
                </c:pt>
                <c:pt idx="9">
                  <c:v>55</c:v>
                </c:pt>
              </c:numCache>
            </c:numRef>
          </c:val>
        </c:ser>
        <c:dLbls>
          <c:showLegendKey val="0"/>
          <c:showVal val="0"/>
          <c:showCatName val="0"/>
          <c:showSerName val="0"/>
          <c:showPercent val="0"/>
          <c:showBubbleSize val="0"/>
        </c:dLbls>
        <c:gapWidth val="219"/>
        <c:overlap val="-27"/>
        <c:axId val="230329296"/>
        <c:axId val="230329688"/>
      </c:barChart>
      <c:catAx>
        <c:axId val="230329296"/>
        <c:scaling>
          <c:orientation val="minMax"/>
        </c:scaling>
        <c:delete val="0"/>
        <c:axPos val="b"/>
        <c:title>
          <c:tx>
            <c:rich>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r>
                  <a:rPr lang="en-US"/>
                  <a:t>Trials</a:t>
                </a:r>
              </a:p>
            </c:rich>
          </c:tx>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230329688"/>
        <c:crosses val="autoZero"/>
        <c:auto val="1"/>
        <c:lblAlgn val="ctr"/>
        <c:lblOffset val="100"/>
        <c:noMultiLvlLbl val="0"/>
      </c:catAx>
      <c:valAx>
        <c:axId val="23032968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r>
                  <a:rPr lang="en-US"/>
                  <a:t>Distance (cm)</a:t>
                </a:r>
              </a:p>
            </c:rich>
          </c:tx>
          <c:overlay val="0"/>
          <c:spPr>
            <a:noFill/>
            <a:ln>
              <a:noFill/>
            </a:ln>
            <a:effectLst/>
          </c:spPr>
          <c:txPr>
            <a:bodyPr rot="-54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23032929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solidFill>
        <a:schemeClr val="tx1"/>
      </a:solidFill>
    </a:ln>
    <a:effectLst/>
  </c:spPr>
  <c:txPr>
    <a:bodyPr/>
    <a:lstStyle/>
    <a:p>
      <a:pPr>
        <a:defRPr sz="1600"/>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16934" y="0"/>
            <a:ext cx="12231160" cy="6856214"/>
            <a:chOff x="-16934" y="0"/>
            <a:chExt cx="12231160" cy="6856214"/>
          </a:xfrm>
        </p:grpSpPr>
        <p:pic>
          <p:nvPicPr>
            <p:cNvPr id="16" name="Picture 15" descr="HD-PanelTitleR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6" name="Rectangle 25"/>
            <p:cNvSpPr/>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7" name="Picture 16"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20" name="Picture 19"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a:off x="7983232" y="5037663"/>
            <a:ext cx="897467" cy="279400"/>
          </a:xfrm>
        </p:spPr>
        <p:txBody>
          <a:bodyPr/>
          <a:lstStyle/>
          <a:p>
            <a:fld id="{B61BEF0D-F0BB-DE4B-95CE-6DB70DBA9567}" type="datetimeFigureOut">
              <a:rPr lang="en-US" dirty="0"/>
              <a:pPr/>
              <a:t>2/10/2017</a:t>
            </a:fld>
            <a:endParaRPr lang="en-US" dirty="0"/>
          </a:p>
        </p:txBody>
      </p:sp>
      <p:sp>
        <p:nvSpPr>
          <p:cNvPr id="5" name="Footer Placeholder 4"/>
          <p:cNvSpPr>
            <a:spLocks noGrp="1"/>
          </p:cNvSpPr>
          <p:nvPr>
            <p:ph type="ftr" sz="quarter" idx="11"/>
          </p:nvPr>
        </p:nvSpPr>
        <p:spPr>
          <a:xfrm>
            <a:off x="2692397" y="5037663"/>
            <a:ext cx="5214635" cy="279400"/>
          </a:xfrm>
        </p:spPr>
        <p:txBody>
          <a:bodyPr/>
          <a:lstStyle/>
          <a:p>
            <a:endParaRPr lang="en-US" dirty="0"/>
          </a:p>
        </p:txBody>
      </p:sp>
      <p:sp>
        <p:nvSpPr>
          <p:cNvPr id="6" name="Slide Number Placeholder 5"/>
          <p:cNvSpPr>
            <a:spLocks noGrp="1"/>
          </p:cNvSpPr>
          <p:nvPr>
            <p:ph type="sldNum" sz="quarter" idx="12"/>
          </p:nvPr>
        </p:nvSpPr>
        <p:spPr>
          <a:xfrm>
            <a:off x="8956900" y="5037663"/>
            <a:ext cx="551167" cy="279400"/>
          </a:xfrm>
        </p:spPr>
        <p:txBody>
          <a:bodyPr/>
          <a:lstStyle/>
          <a:p>
            <a:fld id="{D57F1E4F-1CFF-5643-939E-217C01CDF565}" type="slidenum">
              <a:rPr lang="en-US" dirty="0"/>
              <a:pPr/>
              <a:t>‹#›</a:t>
            </a:fld>
            <a:endParaRPr lang="en-US" dirty="0"/>
          </a:p>
        </p:txBody>
      </p:sp>
      <p:cxnSp>
        <p:nvCxnSpPr>
          <p:cNvPr id="15" name="Straight Connector 14"/>
          <p:cNvCxnSpPr/>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2/10/2017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2/10/2017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5" name="Straight Connector 14"/>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2/10/2017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19" name="Straight Connector 18"/>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2/10/2017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en-US" smtClean="0"/>
              <a:t>Click to edit Master title style</a:t>
            </a:r>
            <a:endParaRPr lang="en-US" dirty="0"/>
          </a:p>
        </p:txBody>
      </p:sp>
      <p:sp>
        <p:nvSpPr>
          <p:cNvPr id="23"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2/10/2017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en-US" smtClean="0"/>
              <a:t>Click to edit Master title style</a:t>
            </a:r>
            <a:endParaRPr lang="en-US" dirty="0"/>
          </a:p>
        </p:txBody>
      </p:sp>
      <p:sp>
        <p:nvSpPr>
          <p:cNvPr id="20"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2/10/2017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5" name="Straight Connector 14"/>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2/10/2017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2/10/2017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4" name="Straight Connector 13"/>
          <p:cNvCxnSpPr/>
          <p:nvPr/>
        </p:nvCxnSpPr>
        <p:spPr>
          <a:xfrm>
            <a:off x="8863890" y="990600"/>
            <a:ext cx="0" cy="487680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2647F38-B617-4D2F-AE0A-013F0C4D2C57}" type="datetimeFigureOut">
              <a:rPr lang="en-US" dirty="0"/>
              <a:t>2/10/2017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97799C9-84D9-46D2-A11E-BCF8A720529D}"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2/10/2017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6" name="Straight Connector 15"/>
          <p:cNvCxnSpPr/>
          <p:nvPr/>
        </p:nvCxnSpPr>
        <p:spPr>
          <a:xfrm>
            <a:off x="2012723" y="3710585"/>
            <a:ext cx="8163380"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8" name="Straight Connector 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05BFA754-D5C3-4E66-96A6-867B257F58DC}" type="datetimeFigureOut">
              <a:rPr lang="en-US" dirty="0"/>
              <a:t>2/10/2017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D84065D-F351-4B03-BD91-D8A6B8D4B362}"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8067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80670" y="3243262"/>
            <a:ext cx="4718304" cy="2632605"/>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2/10/2017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8" name="Straight Connector 1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2/10/2017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2/10/2017</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2/10/2017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6" name="Straight Connector 15"/>
          <p:cNvCxnSpPr/>
          <p:nvPr/>
        </p:nvCxnSpPr>
        <p:spPr>
          <a:xfrm>
            <a:off x="1396169" y="2912533"/>
            <a:ext cx="35144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en-US" smtClean="0"/>
              <a:t>Click to edit Master title style</a:t>
            </a:r>
            <a:endParaRPr lang="en-US" dirty="0"/>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2/10/2017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7" name="Group 6"/>
          <p:cNvGrpSpPr/>
          <p:nvPr/>
        </p:nvGrpSpPr>
        <p:grpSpPr>
          <a:xfrm>
            <a:off x="-15736" y="0"/>
            <a:ext cx="12229962" cy="6856214"/>
            <a:chOff x="-15736" y="0"/>
            <a:chExt cx="12229962" cy="6856214"/>
          </a:xfrm>
        </p:grpSpPr>
        <p:pic>
          <p:nvPicPr>
            <p:cNvPr id="8" name="Picture 7" descr="HD-PanelContent.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9" name="Rectangle 8"/>
            <p:cNvSpPr/>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1" name="Picture 10"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B61BEF0D-F0BB-DE4B-95CE-6DB70DBA9567}" type="datetimeFigureOut">
              <a:rPr lang="en-US" dirty="0"/>
              <a:pPr/>
              <a:t>2/10/2017</a:t>
            </a:fld>
            <a:endParaRPr lang="en-US" dirty="0"/>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68" r:id="rId2"/>
    <p:sldLayoutId id="2147483651" r:id="rId3"/>
    <p:sldLayoutId id="2147483669" r:id="rId4"/>
    <p:sldLayoutId id="2147483653" r:id="rId5"/>
    <p:sldLayoutId id="2147483654" r:id="rId6"/>
    <p:sldLayoutId id="2147483655" r:id="rId7"/>
    <p:sldLayoutId id="2147483656" r:id="rId8"/>
    <p:sldLayoutId id="2147483660" r:id="rId9"/>
    <p:sldLayoutId id="2147483657" r:id="rId10"/>
    <p:sldLayoutId id="2147483663" r:id="rId11"/>
    <p:sldLayoutId id="2147483664" r:id="rId12"/>
    <p:sldLayoutId id="2147483665" r:id="rId13"/>
    <p:sldLayoutId id="2147483666" r:id="rId14"/>
    <p:sldLayoutId id="2147483667" r:id="rId15"/>
    <p:sldLayoutId id="2147483658" r:id="rId16"/>
    <p:sldLayoutId id="2147483659" r:id="rId17"/>
  </p:sldLayoutIdLst>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s://www.youtube.com/watch?v=YI2qYRWzSZ4" TargetMode="External"/><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21.JPG"/></Relationships>
</file>

<file path=ppt/slides/_rels/slide12.xml.rels><?xml version="1.0" encoding="UTF-8" standalone="yes"?>
<Relationships xmlns="http://schemas.openxmlformats.org/package/2006/relationships"><Relationship Id="rId8" Type="http://schemas.openxmlformats.org/officeDocument/2006/relationships/image" Target="../media/image27.jpeg"/><Relationship Id="rId13" Type="http://schemas.openxmlformats.org/officeDocument/2006/relationships/image" Target="../media/image30.png"/><Relationship Id="rId3" Type="http://schemas.openxmlformats.org/officeDocument/2006/relationships/image" Target="../media/image23.png"/><Relationship Id="rId7" Type="http://schemas.openxmlformats.org/officeDocument/2006/relationships/image" Target="../media/image26.png"/><Relationship Id="rId12" Type="http://schemas.openxmlformats.org/officeDocument/2006/relationships/hyperlink" Target="Resources.ppt" TargetMode="External"/><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25.png"/><Relationship Id="rId11" Type="http://schemas.openxmlformats.org/officeDocument/2006/relationships/image" Target="../media/image29.png"/><Relationship Id="rId5" Type="http://schemas.openxmlformats.org/officeDocument/2006/relationships/image" Target="../media/image24.png"/><Relationship Id="rId10" Type="http://schemas.openxmlformats.org/officeDocument/2006/relationships/audio" Target="../media/audio1.wav"/><Relationship Id="rId4" Type="http://schemas.openxmlformats.org/officeDocument/2006/relationships/slide" Target="slide26.xml"/><Relationship Id="rId9" Type="http://schemas.openxmlformats.org/officeDocument/2006/relationships/image" Target="../media/image28.jpeg"/></Relationships>
</file>

<file path=ppt/slides/_rels/slide1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28.jpeg"/></Relationships>
</file>

<file path=ppt/slides/_rels/slide1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image" Target="../media/image23.png"/><Relationship Id="rId7" Type="http://schemas.openxmlformats.org/officeDocument/2006/relationships/image" Target="../media/image26.png"/><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25.png"/><Relationship Id="rId11" Type="http://schemas.openxmlformats.org/officeDocument/2006/relationships/image" Target="../media/image30.png"/><Relationship Id="rId5" Type="http://schemas.openxmlformats.org/officeDocument/2006/relationships/image" Target="../media/image24.png"/><Relationship Id="rId10" Type="http://schemas.openxmlformats.org/officeDocument/2006/relationships/hyperlink" Target="Resources.ppt" TargetMode="External"/><Relationship Id="rId4" Type="http://schemas.openxmlformats.org/officeDocument/2006/relationships/slide" Target="slide26.xml"/><Relationship Id="rId9" Type="http://schemas.openxmlformats.org/officeDocument/2006/relationships/image" Target="../media/image28.jpeg"/></Relationships>
</file>

<file path=ppt/slides/_rels/slide17.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0.png"/><Relationship Id="rId3" Type="http://schemas.openxmlformats.org/officeDocument/2006/relationships/image" Target="../media/image33.jpeg"/><Relationship Id="rId7" Type="http://schemas.openxmlformats.org/officeDocument/2006/relationships/image" Target="../media/image24.png"/><Relationship Id="rId12" Type="http://schemas.openxmlformats.org/officeDocument/2006/relationships/hyperlink" Target="Resources.ppt" TargetMode="External"/><Relationship Id="rId2" Type="http://schemas.openxmlformats.org/officeDocument/2006/relationships/image" Target="../media/image32.jpeg"/><Relationship Id="rId1" Type="http://schemas.openxmlformats.org/officeDocument/2006/relationships/slideLayout" Target="../slideLayouts/slideLayout2.xml"/><Relationship Id="rId6" Type="http://schemas.openxmlformats.org/officeDocument/2006/relationships/slide" Target="slide26.xml"/><Relationship Id="rId11" Type="http://schemas.openxmlformats.org/officeDocument/2006/relationships/image" Target="../media/image28.jpeg"/><Relationship Id="rId5" Type="http://schemas.openxmlformats.org/officeDocument/2006/relationships/image" Target="../media/image23.png"/><Relationship Id="rId10" Type="http://schemas.openxmlformats.org/officeDocument/2006/relationships/image" Target="../media/image27.jpeg"/><Relationship Id="rId4" Type="http://schemas.openxmlformats.org/officeDocument/2006/relationships/image" Target="../media/image22.png"/><Relationship Id="rId9" Type="http://schemas.openxmlformats.org/officeDocument/2006/relationships/image" Target="../media/image2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hyperlink" Target="http://edis.ifas.ufl.edu/hs186"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www.voanews.com/content/end-of-aids-could-be-within-reach/2536452.html" TargetMode="External"/><Relationship Id="rId2" Type="http://schemas.openxmlformats.org/officeDocument/2006/relationships/image" Target="../media/image8.png"/><Relationship Id="rId1" Type="http://schemas.openxmlformats.org/officeDocument/2006/relationships/slideLayout" Target="../slideLayouts/slideLayout4.xml"/><Relationship Id="rId4" Type="http://schemas.openxmlformats.org/officeDocument/2006/relationships/image" Target="../media/image9.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em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hyperlink" Target="http://edis.ifas.ufl.edu/hs186" TargetMode="Externa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hyperlink" Target="http://edis.ifas.ufl.edu/hs186" TargetMode="Externa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hyperlink" Target="http://learn.genetics.utah.edu/" TargetMode="External"/><Relationship Id="rId1" Type="http://schemas.openxmlformats.org/officeDocument/2006/relationships/slideLayout" Target="../slideLayouts/slideLayout2.xml"/><Relationship Id="rId4" Type="http://schemas.openxmlformats.org/officeDocument/2006/relationships/image" Target="../media/image39.jpg"/></Relationships>
</file>

<file path=ppt/slides/_rels/slide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4.JPG"/><Relationship Id="rId5" Type="http://schemas.openxmlformats.org/officeDocument/2006/relationships/image" Target="../media/image13.JPG"/><Relationship Id="rId4" Type="http://schemas.openxmlformats.org/officeDocument/2006/relationships/image" Target="../media/image12.JPG"/></Relationships>
</file>

<file path=ppt/slides/_rels/slide30.xml.rels><?xml version="1.0" encoding="UTF-8" standalone="yes"?>
<Relationships xmlns="http://schemas.openxmlformats.org/package/2006/relationships"><Relationship Id="rId3" Type="http://schemas.openxmlformats.org/officeDocument/2006/relationships/hyperlink" Target="http://teach.genetics.utah.edu/content/addiction/" TargetMode="External"/><Relationship Id="rId2" Type="http://schemas.openxmlformats.org/officeDocument/2006/relationships/hyperlink" Target="http://learn.genetics.utah.edu/content/addiction/" TargetMode="Externa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hyperlink" Target="http://www.youtube.com/watch?v=z3M0vU3Dv8E" TargetMode="External"/><Relationship Id="rId1" Type="http://schemas.openxmlformats.org/officeDocument/2006/relationships/slideLayout" Target="../slideLayouts/slideLayout4.xml"/><Relationship Id="rId4" Type="http://schemas.openxmlformats.org/officeDocument/2006/relationships/hyperlink" Target="http://www.hhmi.org/biointeractive/cloning-army-t-cells-immune-defense"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hyperlink" Target="https://www.youtube.com/watch?v=CkJv0Yp651g" TargetMode="External"/><Relationship Id="rId1" Type="http://schemas.openxmlformats.org/officeDocument/2006/relationships/slideLayout" Target="../slideLayouts/slideLayout5.xml"/><Relationship Id="rId4" Type="http://schemas.openxmlformats.org/officeDocument/2006/relationships/image" Target="../media/image43.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8" Type="http://schemas.openxmlformats.org/officeDocument/2006/relationships/image" Target="../media/image45.jpeg"/><Relationship Id="rId3" Type="http://schemas.openxmlformats.org/officeDocument/2006/relationships/image" Target="../media/image23.png"/><Relationship Id="rId7"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6.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37.xml.rels><?xml version="1.0" encoding="UTF-8" standalone="yes"?>
<Relationships xmlns="http://schemas.openxmlformats.org/package/2006/relationships"><Relationship Id="rId8" Type="http://schemas.openxmlformats.org/officeDocument/2006/relationships/audio" Target="../media/audio2.wav"/><Relationship Id="rId3" Type="http://schemas.openxmlformats.org/officeDocument/2006/relationships/image" Target="../media/image23.png"/><Relationship Id="rId7" Type="http://schemas.openxmlformats.org/officeDocument/2006/relationships/image" Target="../media/image44.jpeg"/><Relationship Id="rId2" Type="http://schemas.openxmlformats.org/officeDocument/2006/relationships/image" Target="../media/image42.jpeg"/><Relationship Id="rId1" Type="http://schemas.openxmlformats.org/officeDocument/2006/relationships/slideLayout" Target="../slideLayouts/slideLayout6.xml"/><Relationship Id="rId6" Type="http://schemas.openxmlformats.org/officeDocument/2006/relationships/image" Target="../media/image26.png"/><Relationship Id="rId5" Type="http://schemas.openxmlformats.org/officeDocument/2006/relationships/image" Target="../media/image25.png"/><Relationship Id="rId10" Type="http://schemas.openxmlformats.org/officeDocument/2006/relationships/image" Target="../media/image45.jpeg"/><Relationship Id="rId4" Type="http://schemas.openxmlformats.org/officeDocument/2006/relationships/image" Target="../media/image24.png"/><Relationship Id="rId9" Type="http://schemas.openxmlformats.org/officeDocument/2006/relationships/image" Target="../media/image29.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hyperlink" Target="http://www.farmtofork.com/events/fresh-food-drive/" TargetMode="External"/><Relationship Id="rId1" Type="http://schemas.openxmlformats.org/officeDocument/2006/relationships/slideLayout" Target="../slideLayouts/slideLayout2.xml"/><Relationship Id="rId4" Type="http://schemas.openxmlformats.org/officeDocument/2006/relationships/image" Target="../media/image47.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image" Target="../media/image48.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8" Type="http://schemas.openxmlformats.org/officeDocument/2006/relationships/image" Target="../media/image27.jpeg"/><Relationship Id="rId13" Type="http://schemas.openxmlformats.org/officeDocument/2006/relationships/image" Target="../media/image30.png"/><Relationship Id="rId3" Type="http://schemas.openxmlformats.org/officeDocument/2006/relationships/image" Target="../media/image23.png"/><Relationship Id="rId7" Type="http://schemas.openxmlformats.org/officeDocument/2006/relationships/image" Target="../media/image26.png"/><Relationship Id="rId12" Type="http://schemas.openxmlformats.org/officeDocument/2006/relationships/hyperlink" Target="Resources.ppt" TargetMode="External"/><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25.png"/><Relationship Id="rId11" Type="http://schemas.openxmlformats.org/officeDocument/2006/relationships/image" Target="../media/image29.png"/><Relationship Id="rId5" Type="http://schemas.openxmlformats.org/officeDocument/2006/relationships/image" Target="../media/image24.png"/><Relationship Id="rId10" Type="http://schemas.openxmlformats.org/officeDocument/2006/relationships/audio" Target="../media/audio1.wav"/><Relationship Id="rId4" Type="http://schemas.openxmlformats.org/officeDocument/2006/relationships/slide" Target="slide47.xml"/><Relationship Id="rId9" Type="http://schemas.openxmlformats.org/officeDocument/2006/relationships/image" Target="../media/image28.jpeg"/></Relationships>
</file>

<file path=ppt/slides/_rels/slide4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28.jpeg"/></Relationships>
</file>

<file path=ppt/slides/_rels/slide4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1.jpeg"/><Relationship Id="rId7" Type="http://schemas.openxmlformats.org/officeDocument/2006/relationships/image" Target="../media/image55.jpeg"/><Relationship Id="rId2" Type="http://schemas.openxmlformats.org/officeDocument/2006/relationships/hyperlink" Target="http://www.youtube.com/watch?v=s2OIaXZZI0w" TargetMode="External"/><Relationship Id="rId1" Type="http://schemas.openxmlformats.org/officeDocument/2006/relationships/slideLayout" Target="../slideLayouts/slideLayout5.xml"/><Relationship Id="rId6" Type="http://schemas.openxmlformats.org/officeDocument/2006/relationships/image" Target="../media/image54.jpeg"/><Relationship Id="rId5" Type="http://schemas.openxmlformats.org/officeDocument/2006/relationships/image" Target="../media/image53.jpeg"/><Relationship Id="rId4" Type="http://schemas.openxmlformats.org/officeDocument/2006/relationships/image" Target="../media/image52.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image" Target="../media/image57.jp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slideLayout" Target="../slideLayouts/slideLayout2.xml"/><Relationship Id="rId4" Type="http://schemas.openxmlformats.org/officeDocument/2006/relationships/image" Target="../media/image19.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Ag Biology</a:t>
            </a:r>
            <a:endParaRPr lang="en-US" dirty="0"/>
          </a:p>
        </p:txBody>
      </p:sp>
      <p:sp>
        <p:nvSpPr>
          <p:cNvPr id="3" name="Subtitle 2"/>
          <p:cNvSpPr>
            <a:spLocks noGrp="1"/>
          </p:cNvSpPr>
          <p:nvPr>
            <p:ph type="subTitle" idx="1"/>
          </p:nvPr>
        </p:nvSpPr>
        <p:spPr>
          <a:xfrm>
            <a:off x="2377440" y="3657596"/>
            <a:ext cx="7130627" cy="1682499"/>
          </a:xfrm>
        </p:spPr>
        <p:txBody>
          <a:bodyPr>
            <a:normAutofit fontScale="77500" lnSpcReduction="20000"/>
          </a:bodyPr>
          <a:lstStyle/>
          <a:p>
            <a:r>
              <a:rPr lang="en-US" dirty="0" smtClean="0"/>
              <a:t>Week 4</a:t>
            </a:r>
          </a:p>
          <a:p>
            <a:r>
              <a:rPr lang="en-US" dirty="0" smtClean="0"/>
              <a:t>Body Systems – Nervous, Immune, Circulatory and Respiratory, FFA – Officer Responsibilities, Choose SAE, Prepare for F2F Service Learning, Possible FT to Fiery Ginger Farms</a:t>
            </a:r>
          </a:p>
          <a:p>
            <a:r>
              <a:rPr lang="en-US" dirty="0" smtClean="0"/>
              <a:t>Digestive System Project</a:t>
            </a:r>
          </a:p>
          <a:p>
            <a:r>
              <a:rPr lang="en-US" dirty="0" smtClean="0"/>
              <a:t>Compare and Contract a domesticated animal to the Human digestive system, Slide 14</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3856" y="62313"/>
            <a:ext cx="2716020" cy="3621360"/>
          </a:xfrm>
          <a:prstGeom prst="rect">
            <a:avLst/>
          </a:prstGeom>
        </p:spPr>
      </p:pic>
    </p:spTree>
    <p:extLst>
      <p:ext uri="{BB962C8B-B14F-4D97-AF65-F5344CB8AC3E}">
        <p14:creationId xmlns:p14="http://schemas.microsoft.com/office/powerpoint/2010/main" val="36832320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Finishing touches on your Agriculture/ Body System Project.</a:t>
            </a:r>
            <a:endParaRPr lang="en-US" dirty="0"/>
          </a:p>
        </p:txBody>
      </p:sp>
      <p:sp>
        <p:nvSpPr>
          <p:cNvPr id="3" name="Content Placeholder 2"/>
          <p:cNvSpPr>
            <a:spLocks noGrp="1"/>
          </p:cNvSpPr>
          <p:nvPr>
            <p:ph idx="1"/>
          </p:nvPr>
        </p:nvSpPr>
        <p:spPr/>
        <p:txBody>
          <a:bodyPr/>
          <a:lstStyle/>
          <a:p>
            <a:r>
              <a:rPr lang="en-US" dirty="0" smtClean="0"/>
              <a:t>DUE Thursday 3</a:t>
            </a:r>
            <a:r>
              <a:rPr lang="en-US" baseline="30000" dirty="0" smtClean="0"/>
              <a:t>rd</a:t>
            </a:r>
            <a:r>
              <a:rPr lang="en-US" dirty="0" smtClean="0"/>
              <a:t> period, everyone presents</a:t>
            </a:r>
            <a:r>
              <a:rPr lang="en-US" dirty="0" smtClean="0">
                <a:sym typeface="Wingdings" panose="05000000000000000000" pitchFamily="2" charset="2"/>
              </a:rPr>
              <a:t> </a:t>
            </a:r>
          </a:p>
          <a:p>
            <a:r>
              <a:rPr lang="en-US" dirty="0" smtClean="0">
                <a:sym typeface="Wingdings" panose="05000000000000000000" pitchFamily="2" charset="2"/>
              </a:rPr>
              <a:t>Samantha presents Tuesday</a:t>
            </a:r>
            <a:endParaRPr lang="en-US" dirty="0"/>
          </a:p>
        </p:txBody>
      </p:sp>
    </p:spTree>
    <p:extLst>
      <p:ext uri="{BB962C8B-B14F-4D97-AF65-F5344CB8AC3E}">
        <p14:creationId xmlns:p14="http://schemas.microsoft.com/office/powerpoint/2010/main" val="277909919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4" name="Picture 3"/>
          <p:cNvPicPr/>
          <p:nvPr/>
        </p:nvPicPr>
        <p:blipFill>
          <a:blip r:embed="rId2" cstate="print"/>
          <a:srcRect/>
          <a:stretch>
            <a:fillRect/>
          </a:stretch>
        </p:blipFill>
        <p:spPr bwMode="auto">
          <a:xfrm>
            <a:off x="785610" y="3273552"/>
            <a:ext cx="4554485" cy="3074838"/>
          </a:xfrm>
          <a:prstGeom prst="rect">
            <a:avLst/>
          </a:prstGeom>
          <a:noFill/>
          <a:ln w="9525">
            <a:noFill/>
            <a:miter lim="800000"/>
            <a:headEnd/>
            <a:tailEnd/>
          </a:ln>
        </p:spPr>
      </p:pic>
      <p:sp>
        <p:nvSpPr>
          <p:cNvPr id="2" name="Title 1"/>
          <p:cNvSpPr>
            <a:spLocks noGrp="1"/>
          </p:cNvSpPr>
          <p:nvPr>
            <p:ph type="title"/>
          </p:nvPr>
        </p:nvSpPr>
        <p:spPr>
          <a:xfrm>
            <a:off x="785611" y="352638"/>
            <a:ext cx="11307651" cy="1712890"/>
          </a:xfrm>
        </p:spPr>
        <p:txBody>
          <a:bodyPr>
            <a:normAutofit/>
          </a:bodyPr>
          <a:lstStyle/>
          <a:p>
            <a:r>
              <a:rPr lang="en-US" sz="2800" dirty="0" smtClean="0"/>
              <a:t>2/7  </a:t>
            </a:r>
            <a:r>
              <a:rPr lang="en-US" sz="2800" dirty="0"/>
              <a:t>Homeostasis &amp; </a:t>
            </a:r>
            <a:r>
              <a:rPr lang="en-US" sz="2800" dirty="0">
                <a:hlinkClick r:id="rId3"/>
              </a:rPr>
              <a:t>Endocrine</a:t>
            </a:r>
            <a:r>
              <a:rPr lang="en-US" sz="2800" dirty="0"/>
              <a:t> System CH 35.3</a:t>
            </a:r>
            <a:br>
              <a:rPr lang="en-US" sz="2800" dirty="0"/>
            </a:br>
            <a:r>
              <a:rPr lang="en-US" sz="2800" dirty="0"/>
              <a:t>Obj. TSW draw and describe a Negative Feedback System involving the Endocrine System.  P. </a:t>
            </a:r>
            <a:r>
              <a:rPr lang="en-US" sz="2800" dirty="0" smtClean="0"/>
              <a:t>32 </a:t>
            </a:r>
            <a:r>
              <a:rPr lang="en-US" sz="2800" dirty="0"/>
              <a:t>NB</a:t>
            </a:r>
          </a:p>
        </p:txBody>
      </p:sp>
      <p:sp>
        <p:nvSpPr>
          <p:cNvPr id="3" name="Content Placeholder 2"/>
          <p:cNvSpPr>
            <a:spLocks noGrp="1"/>
          </p:cNvSpPr>
          <p:nvPr>
            <p:ph idx="1"/>
          </p:nvPr>
        </p:nvSpPr>
        <p:spPr>
          <a:xfrm>
            <a:off x="4671811" y="1968500"/>
            <a:ext cx="7037589" cy="3713164"/>
          </a:xfrm>
        </p:spPr>
        <p:txBody>
          <a:bodyPr/>
          <a:lstStyle/>
          <a:p>
            <a:pPr marL="514350" indent="-514350">
              <a:buFont typeface="+mj-lt"/>
              <a:buAutoNum type="arabicPeriod"/>
            </a:pPr>
            <a:r>
              <a:rPr lang="en-US" dirty="0" smtClean="0"/>
              <a:t>What are the functions of the Endocrine system?</a:t>
            </a:r>
          </a:p>
          <a:p>
            <a:pPr marL="514350" indent="-514350">
              <a:buFont typeface="+mj-lt"/>
              <a:buAutoNum type="arabicPeriod"/>
            </a:pPr>
            <a:r>
              <a:rPr lang="en-US" dirty="0" smtClean="0"/>
              <a:t>Draw the graph, explain how the body maintains homeostasis.</a:t>
            </a:r>
          </a:p>
          <a:p>
            <a:pPr marL="514350" indent="-514350">
              <a:buFont typeface="+mj-lt"/>
              <a:buAutoNum type="arabicPeriod"/>
            </a:pPr>
            <a:r>
              <a:rPr lang="en-US" dirty="0" smtClean="0"/>
              <a:t>Why does the hormone production increase?</a:t>
            </a:r>
            <a:endParaRPr lang="en-US" dirty="0"/>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58011" y="4152278"/>
            <a:ext cx="3607630" cy="2705722"/>
          </a:xfrm>
          <a:prstGeom prst="rect">
            <a:avLst/>
          </a:prstGeom>
        </p:spPr>
      </p:pic>
    </p:spTree>
    <p:extLst>
      <p:ext uri="{BB962C8B-B14F-4D97-AF65-F5344CB8AC3E}">
        <p14:creationId xmlns:p14="http://schemas.microsoft.com/office/powerpoint/2010/main" val="337491012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62" name="Rectangle 2"/>
          <p:cNvSpPr>
            <a:spLocks noGrp="1" noChangeArrowheads="1"/>
          </p:cNvSpPr>
          <p:nvPr>
            <p:ph type="title"/>
          </p:nvPr>
        </p:nvSpPr>
        <p:spPr>
          <a:xfrm>
            <a:off x="2438400" y="6888163"/>
            <a:ext cx="8229600" cy="274637"/>
          </a:xfrm>
        </p:spPr>
        <p:txBody>
          <a:bodyPr>
            <a:normAutofit fontScale="90000"/>
          </a:bodyPr>
          <a:lstStyle/>
          <a:p>
            <a:pPr algn="r"/>
            <a:r>
              <a:rPr lang="en-US" sz="1600" b="1" dirty="0"/>
              <a:t>Section 35.3 Summary – pages 929-935</a:t>
            </a:r>
          </a:p>
        </p:txBody>
      </p:sp>
      <p:sp>
        <p:nvSpPr>
          <p:cNvPr id="860163" name="Rectangle 3"/>
          <p:cNvSpPr>
            <a:spLocks noChangeArrowheads="1"/>
          </p:cNvSpPr>
          <p:nvPr/>
        </p:nvSpPr>
        <p:spPr bwMode="auto">
          <a:xfrm>
            <a:off x="1981200" y="1600200"/>
            <a:ext cx="8153400" cy="1569660"/>
          </a:xfrm>
          <a:prstGeom prst="rect">
            <a:avLst/>
          </a:prstGeom>
          <a:noFill/>
          <a:ln w="9525">
            <a:noFill/>
            <a:miter lim="800000"/>
            <a:headEnd/>
            <a:tailEnd/>
          </a:ln>
          <a:effectLst/>
        </p:spPr>
        <p:txBody>
          <a:bodyPr>
            <a:spAutoFit/>
          </a:bodyPr>
          <a:lstStyle/>
          <a:p>
            <a:pPr marL="342900" indent="-342900">
              <a:buFontTx/>
              <a:buChar char="•"/>
            </a:pPr>
            <a:r>
              <a:rPr lang="en-US" sz="3200"/>
              <a:t>Internal control of the body is directed by two systems:  the nervous system and the endocrine system.</a:t>
            </a:r>
          </a:p>
        </p:txBody>
      </p:sp>
      <p:sp>
        <p:nvSpPr>
          <p:cNvPr id="860164" name="Rectangle 4"/>
          <p:cNvSpPr>
            <a:spLocks noChangeArrowheads="1"/>
          </p:cNvSpPr>
          <p:nvPr/>
        </p:nvSpPr>
        <p:spPr bwMode="auto">
          <a:xfrm>
            <a:off x="2209800" y="838200"/>
            <a:ext cx="4648200" cy="768350"/>
          </a:xfrm>
          <a:prstGeom prst="rect">
            <a:avLst/>
          </a:prstGeom>
          <a:noFill/>
          <a:ln w="9525">
            <a:noFill/>
            <a:miter lim="800000"/>
            <a:headEnd/>
            <a:tailEnd/>
          </a:ln>
          <a:effectLst/>
        </p:spPr>
        <p:txBody>
          <a:bodyPr anchor="ctr"/>
          <a:lstStyle/>
          <a:p>
            <a:r>
              <a:rPr lang="en-US" sz="3600" b="1">
                <a:solidFill>
                  <a:schemeClr val="tx2"/>
                </a:solidFill>
              </a:rPr>
              <a:t>Control of the Body</a:t>
            </a:r>
            <a:endParaRPr lang="en-US" sz="4000" b="1">
              <a:solidFill>
                <a:srgbClr val="FFFF00"/>
              </a:solidFill>
            </a:endParaRPr>
          </a:p>
        </p:txBody>
      </p:sp>
      <p:pic>
        <p:nvPicPr>
          <p:cNvPr id="860165" name="Picture 5" descr="end of slide"/>
          <p:cNvPicPr>
            <a:picLocks noChangeAspect="1" noChangeArrowheads="1"/>
          </p:cNvPicPr>
          <p:nvPr/>
        </p:nvPicPr>
        <p:blipFill>
          <a:blip r:embed="rId2" cstate="print"/>
          <a:srcRect/>
          <a:stretch>
            <a:fillRect/>
          </a:stretch>
        </p:blipFill>
        <p:spPr bwMode="auto">
          <a:xfrm>
            <a:off x="9693276" y="5105400"/>
            <a:ext cx="593725" cy="846138"/>
          </a:xfrm>
          <a:prstGeom prst="rect">
            <a:avLst/>
          </a:prstGeom>
          <a:noFill/>
        </p:spPr>
      </p:pic>
      <p:pic>
        <p:nvPicPr>
          <p:cNvPr id="860166" name="Picture 6"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5105401" y="6191251"/>
            <a:ext cx="492125" cy="606425"/>
          </a:xfrm>
          <a:prstGeom prst="rect">
            <a:avLst/>
          </a:prstGeom>
          <a:noFill/>
        </p:spPr>
      </p:pic>
      <p:pic>
        <p:nvPicPr>
          <p:cNvPr id="860167" name="Picture 7" descr="New TOC">
            <a:hlinkClick r:id="rId4" action="ppaction://hlinksldjump"/>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860168" name="Picture 8" descr="New next">
            <a:hlinkClick r:id="" action="ppaction://hlinkshowjump?jump=nextslide"/>
          </p:cNvPr>
          <p:cNvPicPr>
            <a:picLocks noChangeAspect="1" noChangeArrowheads="1"/>
          </p:cNvPicPr>
          <p:nvPr/>
        </p:nvPicPr>
        <p:blipFill>
          <a:blip r:embed="rId6" cstate="print"/>
          <a:srcRect/>
          <a:stretch>
            <a:fillRect/>
          </a:stretch>
        </p:blipFill>
        <p:spPr bwMode="auto">
          <a:xfrm>
            <a:off x="6542088" y="6194426"/>
            <a:ext cx="468312" cy="606425"/>
          </a:xfrm>
          <a:prstGeom prst="rect">
            <a:avLst/>
          </a:prstGeom>
          <a:noFill/>
        </p:spPr>
      </p:pic>
      <p:pic>
        <p:nvPicPr>
          <p:cNvPr id="860169" name="Picture 9" descr="help">
            <a:hlinkClick r:id="" action="ppaction://noaction"/>
          </p:cNvPr>
          <p:cNvPicPr>
            <a:picLocks noChangeAspect="1" noChangeArrowheads="1"/>
          </p:cNvPicPr>
          <p:nvPr/>
        </p:nvPicPr>
        <p:blipFill>
          <a:blip r:embed="rId7" cstate="print"/>
          <a:srcRect/>
          <a:stretch>
            <a:fillRect/>
          </a:stretch>
        </p:blipFill>
        <p:spPr bwMode="auto">
          <a:xfrm>
            <a:off x="1752600" y="6202364"/>
            <a:ext cx="560388" cy="560387"/>
          </a:xfrm>
          <a:prstGeom prst="rect">
            <a:avLst/>
          </a:prstGeom>
          <a:noFill/>
        </p:spPr>
      </p:pic>
      <p:pic>
        <p:nvPicPr>
          <p:cNvPr id="860180" name="Picture 20" descr="Sec"/>
          <p:cNvPicPr>
            <a:picLocks noChangeAspect="1" noChangeArrowheads="1"/>
          </p:cNvPicPr>
          <p:nvPr/>
        </p:nvPicPr>
        <p:blipFill>
          <a:blip r:embed="rId8" cstate="print"/>
          <a:srcRect/>
          <a:stretch>
            <a:fillRect/>
          </a:stretch>
        </p:blipFill>
        <p:spPr bwMode="auto">
          <a:xfrm>
            <a:off x="1524000" y="0"/>
            <a:ext cx="1828800" cy="685800"/>
          </a:xfrm>
          <a:prstGeom prst="rect">
            <a:avLst/>
          </a:prstGeom>
          <a:noFill/>
        </p:spPr>
      </p:pic>
      <p:pic>
        <p:nvPicPr>
          <p:cNvPr id="860181" name="Picture 21" descr="Sec"/>
          <p:cNvPicPr>
            <a:picLocks noChangeAspect="1" noChangeArrowheads="1"/>
          </p:cNvPicPr>
          <p:nvPr/>
        </p:nvPicPr>
        <p:blipFill>
          <a:blip r:embed="rId9" cstate="print"/>
          <a:srcRect/>
          <a:stretch>
            <a:fillRect/>
          </a:stretch>
        </p:blipFill>
        <p:spPr bwMode="auto">
          <a:xfrm>
            <a:off x="4064000" y="0"/>
            <a:ext cx="4064000" cy="482600"/>
          </a:xfrm>
          <a:prstGeom prst="rect">
            <a:avLst/>
          </a:prstGeom>
          <a:noFill/>
        </p:spPr>
      </p:pic>
      <p:sp>
        <p:nvSpPr>
          <p:cNvPr id="860182" name="Rectangle 22"/>
          <p:cNvSpPr>
            <a:spLocks noChangeArrowheads="1"/>
          </p:cNvSpPr>
          <p:nvPr/>
        </p:nvSpPr>
        <p:spPr bwMode="auto">
          <a:xfrm>
            <a:off x="1981200" y="3317876"/>
            <a:ext cx="8153400" cy="2554545"/>
          </a:xfrm>
          <a:prstGeom prst="rect">
            <a:avLst/>
          </a:prstGeom>
          <a:noFill/>
          <a:ln w="9525">
            <a:noFill/>
            <a:miter lim="800000"/>
            <a:headEnd/>
            <a:tailEnd/>
          </a:ln>
          <a:effectLst/>
        </p:spPr>
        <p:txBody>
          <a:bodyPr>
            <a:spAutoFit/>
          </a:bodyPr>
          <a:lstStyle/>
          <a:p>
            <a:pPr marL="342900" indent="-342900">
              <a:buFontTx/>
              <a:buChar char="•"/>
            </a:pPr>
            <a:r>
              <a:rPr lang="en-US" sz="3200" dirty="0"/>
              <a:t>#1. The endocrine system is made up of a series of glands, called </a:t>
            </a:r>
            <a:r>
              <a:rPr lang="en-US" sz="3200" dirty="0">
                <a:solidFill>
                  <a:srgbClr val="FF0066"/>
                </a:solidFill>
              </a:rPr>
              <a:t>endocrine glands</a:t>
            </a:r>
            <a:r>
              <a:rPr lang="en-US" sz="3200" dirty="0"/>
              <a:t>, that release chemicals directly into the bloodstream and stimulates other glands to release theirs.</a:t>
            </a:r>
          </a:p>
        </p:txBody>
      </p:sp>
      <p:pic>
        <p:nvPicPr>
          <p:cNvPr id="860184" name="Picture 24" descr="audio image blue">
            <a:hlinkClick r:id="" action="ppaction://noaction">
              <a:snd r:embed="rId10" name="35-endocrine glands.WAV"/>
            </a:hlinkClick>
          </p:cNvPr>
          <p:cNvPicPr>
            <a:picLocks noChangeAspect="1" noChangeArrowheads="1"/>
          </p:cNvPicPr>
          <p:nvPr/>
        </p:nvPicPr>
        <p:blipFill>
          <a:blip r:embed="rId11" cstate="print"/>
          <a:srcRect/>
          <a:stretch>
            <a:fillRect/>
          </a:stretch>
        </p:blipFill>
        <p:spPr bwMode="auto">
          <a:xfrm>
            <a:off x="8915401" y="4267201"/>
            <a:ext cx="354013" cy="354013"/>
          </a:xfrm>
          <a:prstGeom prst="rect">
            <a:avLst/>
          </a:prstGeom>
          <a:noFill/>
        </p:spPr>
      </p:pic>
      <p:pic>
        <p:nvPicPr>
          <p:cNvPr id="860185" name="Picture 25" descr="resources">
            <a:hlinkClick r:id="rId12"/>
          </p:cNvPr>
          <p:cNvPicPr>
            <a:picLocks noChangeAspect="1" noChangeArrowheads="1"/>
          </p:cNvPicPr>
          <p:nvPr/>
        </p:nvPicPr>
        <p:blipFill>
          <a:blip r:embed="rId13" cstate="print"/>
          <a:srcRect/>
          <a:stretch>
            <a:fillRect/>
          </a:stretch>
        </p:blipFill>
        <p:spPr bwMode="auto">
          <a:xfrm>
            <a:off x="8458201" y="6267451"/>
            <a:ext cx="1806575" cy="411163"/>
          </a:xfrm>
          <a:prstGeom prst="rect">
            <a:avLst/>
          </a:prstGeom>
          <a:noFill/>
        </p:spPr>
      </p:pic>
    </p:spTree>
    <p:extLst>
      <p:ext uri="{BB962C8B-B14F-4D97-AF65-F5344CB8AC3E}">
        <p14:creationId xmlns:p14="http://schemas.microsoft.com/office/powerpoint/2010/main" val="3821640006"/>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860182"/>
                                        </p:tgtEl>
                                        <p:attrNameLst>
                                          <p:attrName>style.visibility</p:attrName>
                                        </p:attrNameLst>
                                      </p:cBhvr>
                                      <p:to>
                                        <p:strVal val="visible"/>
                                      </p:to>
                                    </p:set>
                                    <p:animEffect transition="in" filter="box(out)">
                                      <p:cBhvr>
                                        <p:cTn id="7" dur="500"/>
                                        <p:tgtEl>
                                          <p:spTgt spid="860182"/>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nodeType="clickEffect">
                                  <p:stCondLst>
                                    <p:cond delay="0"/>
                                  </p:stCondLst>
                                  <p:childTnLst>
                                    <p:set>
                                      <p:cBhvr>
                                        <p:cTn id="11" dur="1" fill="hold">
                                          <p:stCondLst>
                                            <p:cond delay="0"/>
                                          </p:stCondLst>
                                        </p:cTn>
                                        <p:tgtEl>
                                          <p:spTgt spid="860184"/>
                                        </p:tgtEl>
                                        <p:attrNameLst>
                                          <p:attrName>style.visibility</p:attrName>
                                        </p:attrNameLst>
                                      </p:cBhvr>
                                      <p:to>
                                        <p:strVal val="visible"/>
                                      </p:to>
                                    </p:set>
                                    <p:animEffect transition="in" filter="box(out)">
                                      <p:cBhvr>
                                        <p:cTn id="12" dur="500"/>
                                        <p:tgtEl>
                                          <p:spTgt spid="860184"/>
                                        </p:tgtEl>
                                      </p:cBhvr>
                                    </p:animEffect>
                                  </p:childTnLst>
                                </p:cTn>
                              </p:par>
                            </p:childTnLst>
                          </p:cTn>
                        </p:par>
                        <p:par>
                          <p:cTn id="13" fill="hold">
                            <p:stCondLst>
                              <p:cond delay="500"/>
                            </p:stCondLst>
                            <p:childTnLst>
                              <p:par>
                                <p:cTn id="14" presetID="4" presetClass="entr" presetSubtype="32" fill="hold" nodeType="afterEffect">
                                  <p:stCondLst>
                                    <p:cond delay="0"/>
                                  </p:stCondLst>
                                  <p:childTnLst>
                                    <p:set>
                                      <p:cBhvr>
                                        <p:cTn id="15" dur="1" fill="hold">
                                          <p:stCondLst>
                                            <p:cond delay="0"/>
                                          </p:stCondLst>
                                        </p:cTn>
                                        <p:tgtEl>
                                          <p:spTgt spid="860165"/>
                                        </p:tgtEl>
                                        <p:attrNameLst>
                                          <p:attrName>style.visibility</p:attrName>
                                        </p:attrNameLst>
                                      </p:cBhvr>
                                      <p:to>
                                        <p:strVal val="visible"/>
                                      </p:to>
                                    </p:set>
                                    <p:animEffect transition="in" filter="box(out)">
                                      <p:cBhvr>
                                        <p:cTn id="16" dur="500"/>
                                        <p:tgtEl>
                                          <p:spTgt spid="8601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0182" grpId="0" autoUpdateAnimBg="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8210" name="Rectangle 2"/>
          <p:cNvSpPr>
            <a:spLocks noGrp="1" noChangeArrowheads="1"/>
          </p:cNvSpPr>
          <p:nvPr>
            <p:ph type="title"/>
          </p:nvPr>
        </p:nvSpPr>
        <p:spPr>
          <a:xfrm>
            <a:off x="2438400" y="6888163"/>
            <a:ext cx="8229600" cy="274637"/>
          </a:xfrm>
        </p:spPr>
        <p:txBody>
          <a:bodyPr>
            <a:normAutofit fontScale="90000"/>
          </a:bodyPr>
          <a:lstStyle/>
          <a:p>
            <a:pPr algn="r"/>
            <a:r>
              <a:rPr lang="en-US" sz="1600" b="1"/>
              <a:t>Section 35.3 Summary – pages 929-935</a:t>
            </a:r>
          </a:p>
        </p:txBody>
      </p:sp>
      <p:sp>
        <p:nvSpPr>
          <p:cNvPr id="1118211" name="Rectangle 3"/>
          <p:cNvSpPr>
            <a:spLocks noChangeArrowheads="1"/>
          </p:cNvSpPr>
          <p:nvPr/>
        </p:nvSpPr>
        <p:spPr bwMode="auto">
          <a:xfrm>
            <a:off x="1828800" y="1295400"/>
            <a:ext cx="8153400" cy="1569660"/>
          </a:xfrm>
          <a:prstGeom prst="rect">
            <a:avLst/>
          </a:prstGeom>
          <a:noFill/>
          <a:ln w="9525">
            <a:noFill/>
            <a:miter lim="800000"/>
            <a:headEnd/>
            <a:tailEnd/>
          </a:ln>
          <a:effectLst/>
        </p:spPr>
        <p:txBody>
          <a:bodyPr>
            <a:spAutoFit/>
          </a:bodyPr>
          <a:lstStyle/>
          <a:p>
            <a:pPr marL="342900" indent="-342900">
              <a:buFontTx/>
              <a:buChar char="•"/>
            </a:pPr>
            <a:r>
              <a:rPr lang="en-US" sz="3200" dirty="0"/>
              <a:t>Another example of a negative feedback system involves the regulation of blood glucose levels.</a:t>
            </a:r>
            <a:endParaRPr lang="en-US" sz="3200" dirty="0">
              <a:solidFill>
                <a:srgbClr val="FF0066"/>
              </a:solidFill>
            </a:endParaRPr>
          </a:p>
        </p:txBody>
      </p:sp>
      <p:sp>
        <p:nvSpPr>
          <p:cNvPr id="1118212" name="Rectangle 4"/>
          <p:cNvSpPr>
            <a:spLocks noChangeArrowheads="1"/>
          </p:cNvSpPr>
          <p:nvPr/>
        </p:nvSpPr>
        <p:spPr bwMode="auto">
          <a:xfrm>
            <a:off x="2209800" y="685800"/>
            <a:ext cx="7924800" cy="768350"/>
          </a:xfrm>
          <a:prstGeom prst="rect">
            <a:avLst/>
          </a:prstGeom>
          <a:noFill/>
          <a:ln w="9525">
            <a:noFill/>
            <a:miter lim="800000"/>
            <a:headEnd/>
            <a:tailEnd/>
          </a:ln>
          <a:effectLst/>
        </p:spPr>
        <p:txBody>
          <a:bodyPr anchor="ctr"/>
          <a:lstStyle/>
          <a:p>
            <a:r>
              <a:rPr lang="en-US" sz="3600" b="1" dirty="0">
                <a:solidFill>
                  <a:schemeClr val="tx2"/>
                </a:solidFill>
              </a:rPr>
              <a:t>#2. Control of blood glucose levels</a:t>
            </a:r>
            <a:endParaRPr lang="en-US" sz="4000" b="1" dirty="0">
              <a:solidFill>
                <a:srgbClr val="FFFF00"/>
              </a:solidFill>
            </a:endParaRPr>
          </a:p>
        </p:txBody>
      </p:sp>
      <p:pic>
        <p:nvPicPr>
          <p:cNvPr id="1118217" name="Picture 9" descr="help">
            <a:hlinkClick r:id="" action="ppaction://noaction"/>
          </p:cNvPr>
          <p:cNvPicPr>
            <a:picLocks noChangeAspect="1" noChangeArrowheads="1"/>
          </p:cNvPicPr>
          <p:nvPr/>
        </p:nvPicPr>
        <p:blipFill>
          <a:blip r:embed="rId2" cstate="print"/>
          <a:srcRect/>
          <a:stretch>
            <a:fillRect/>
          </a:stretch>
        </p:blipFill>
        <p:spPr bwMode="auto">
          <a:xfrm>
            <a:off x="1752600" y="6202364"/>
            <a:ext cx="560388" cy="560387"/>
          </a:xfrm>
          <a:prstGeom prst="rect">
            <a:avLst/>
          </a:prstGeom>
          <a:noFill/>
        </p:spPr>
      </p:pic>
      <p:pic>
        <p:nvPicPr>
          <p:cNvPr id="1118219" name="Picture 11" descr="Sec"/>
          <p:cNvPicPr>
            <a:picLocks noChangeAspect="1" noChangeArrowheads="1"/>
          </p:cNvPicPr>
          <p:nvPr/>
        </p:nvPicPr>
        <p:blipFill>
          <a:blip r:embed="rId3" cstate="print"/>
          <a:srcRect/>
          <a:stretch>
            <a:fillRect/>
          </a:stretch>
        </p:blipFill>
        <p:spPr bwMode="auto">
          <a:xfrm>
            <a:off x="1524000" y="0"/>
            <a:ext cx="1828800" cy="685800"/>
          </a:xfrm>
          <a:prstGeom prst="rect">
            <a:avLst/>
          </a:prstGeom>
          <a:noFill/>
        </p:spPr>
      </p:pic>
      <p:pic>
        <p:nvPicPr>
          <p:cNvPr id="1118220" name="Picture 12" descr="Sec"/>
          <p:cNvPicPr>
            <a:picLocks noChangeAspect="1" noChangeArrowheads="1"/>
          </p:cNvPicPr>
          <p:nvPr/>
        </p:nvPicPr>
        <p:blipFill>
          <a:blip r:embed="rId4" cstate="print"/>
          <a:srcRect/>
          <a:stretch>
            <a:fillRect/>
          </a:stretch>
        </p:blipFill>
        <p:spPr bwMode="auto">
          <a:xfrm>
            <a:off x="4064000" y="0"/>
            <a:ext cx="4064000" cy="482600"/>
          </a:xfrm>
          <a:prstGeom prst="rect">
            <a:avLst/>
          </a:prstGeom>
          <a:noFill/>
        </p:spPr>
      </p:pic>
      <p:sp>
        <p:nvSpPr>
          <p:cNvPr id="1118221" name="Rectangle 13"/>
          <p:cNvSpPr>
            <a:spLocks noChangeArrowheads="1"/>
          </p:cNvSpPr>
          <p:nvPr/>
        </p:nvSpPr>
        <p:spPr bwMode="auto">
          <a:xfrm>
            <a:off x="1905000" y="4419600"/>
            <a:ext cx="8153400" cy="1569660"/>
          </a:xfrm>
          <a:prstGeom prst="rect">
            <a:avLst/>
          </a:prstGeom>
          <a:noFill/>
          <a:ln w="9525">
            <a:noFill/>
            <a:miter lim="800000"/>
            <a:headEnd/>
            <a:tailEnd/>
          </a:ln>
          <a:effectLst/>
        </p:spPr>
        <p:txBody>
          <a:bodyPr>
            <a:spAutoFit/>
          </a:bodyPr>
          <a:lstStyle/>
          <a:p>
            <a:pPr marL="342900" indent="-342900">
              <a:buFontTx/>
              <a:buChar char="•"/>
            </a:pPr>
            <a:r>
              <a:rPr lang="en-US" sz="3200" dirty="0"/>
              <a:t>When you have just eaten and your blood glucose levels are high, your pancreas releases the hormone insulin.</a:t>
            </a:r>
          </a:p>
        </p:txBody>
      </p:sp>
      <p:pic>
        <p:nvPicPr>
          <p:cNvPr id="15" name="Picture 14"/>
          <p:cNvPicPr/>
          <p:nvPr/>
        </p:nvPicPr>
        <p:blipFill>
          <a:blip r:embed="rId5" cstate="print"/>
          <a:srcRect/>
          <a:stretch>
            <a:fillRect/>
          </a:stretch>
        </p:blipFill>
        <p:spPr bwMode="auto">
          <a:xfrm>
            <a:off x="6400800" y="2286000"/>
            <a:ext cx="3333750" cy="2286000"/>
          </a:xfrm>
          <a:prstGeom prst="rect">
            <a:avLst/>
          </a:prstGeom>
          <a:noFill/>
          <a:ln w="9525">
            <a:noFill/>
            <a:miter lim="800000"/>
            <a:headEnd/>
            <a:tailEnd/>
          </a:ln>
        </p:spPr>
      </p:pic>
    </p:spTree>
    <p:extLst>
      <p:ext uri="{BB962C8B-B14F-4D97-AF65-F5344CB8AC3E}">
        <p14:creationId xmlns:p14="http://schemas.microsoft.com/office/powerpoint/2010/main" val="1464880321"/>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1118221"/>
                                        </p:tgtEl>
                                        <p:attrNameLst>
                                          <p:attrName>style.visibility</p:attrName>
                                        </p:attrNameLst>
                                      </p:cBhvr>
                                      <p:to>
                                        <p:strVal val="visible"/>
                                      </p:to>
                                    </p:set>
                                    <p:animEffect transition="in" filter="box(out)">
                                      <p:cBhvr>
                                        <p:cTn id="7" dur="500"/>
                                        <p:tgtEl>
                                          <p:spTgt spid="11182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8221" grpId="0" autoUpdateAnimBg="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9144000" cy="2514600"/>
          </a:xfrm>
        </p:spPr>
        <p:txBody>
          <a:bodyPr>
            <a:noAutofit/>
          </a:bodyPr>
          <a:lstStyle/>
          <a:p>
            <a:r>
              <a:rPr lang="en-US" sz="3200" dirty="0"/>
              <a:t>#3.  The production of the hormone increases due to the level of the body chemical.  When the body chemical is back to normal the Hormone is not released any more – Negative Feedback system.</a:t>
            </a:r>
          </a:p>
        </p:txBody>
      </p:sp>
      <p:pic>
        <p:nvPicPr>
          <p:cNvPr id="5" name="Content Placeholder 4"/>
          <p:cNvPicPr>
            <a:picLocks noGrp="1"/>
          </p:cNvPicPr>
          <p:nvPr>
            <p:ph idx="1"/>
          </p:nvPr>
        </p:nvPicPr>
        <p:blipFill>
          <a:blip r:embed="rId2" cstate="print"/>
          <a:srcRect/>
          <a:stretch>
            <a:fillRect/>
          </a:stretch>
        </p:blipFill>
        <p:spPr bwMode="auto">
          <a:xfrm>
            <a:off x="3886201" y="2667001"/>
            <a:ext cx="4391025" cy="3762375"/>
          </a:xfrm>
          <a:prstGeom prst="rect">
            <a:avLst/>
          </a:prstGeom>
          <a:noFill/>
          <a:ln w="9525">
            <a:noFill/>
            <a:miter lim="800000"/>
            <a:headEnd/>
            <a:tailEnd/>
          </a:ln>
        </p:spPr>
      </p:pic>
    </p:spTree>
    <p:extLst>
      <p:ext uri="{BB962C8B-B14F-4D97-AF65-F5344CB8AC3E}">
        <p14:creationId xmlns:p14="http://schemas.microsoft.com/office/powerpoint/2010/main" val="275183757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89832" y="503821"/>
            <a:ext cx="9601196" cy="1303867"/>
          </a:xfrm>
        </p:spPr>
        <p:txBody>
          <a:bodyPr/>
          <a:lstStyle/>
          <a:p>
            <a:r>
              <a:rPr lang="en-US" dirty="0" smtClean="0"/>
              <a:t>Negative Feedback</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859110" y="1564534"/>
            <a:ext cx="6062640" cy="4564010"/>
          </a:xfrm>
        </p:spPr>
      </p:pic>
      <p:sp>
        <p:nvSpPr>
          <p:cNvPr id="3" name="TextBox 2"/>
          <p:cNvSpPr txBox="1"/>
          <p:nvPr/>
        </p:nvSpPr>
        <p:spPr>
          <a:xfrm>
            <a:off x="8921750" y="746975"/>
            <a:ext cx="3270250" cy="2677656"/>
          </a:xfrm>
          <a:prstGeom prst="rect">
            <a:avLst/>
          </a:prstGeom>
          <a:noFill/>
        </p:spPr>
        <p:txBody>
          <a:bodyPr wrap="square" rtlCol="0">
            <a:spAutoFit/>
          </a:bodyPr>
          <a:lstStyle/>
          <a:p>
            <a:r>
              <a:rPr lang="en-US" sz="2400" dirty="0" smtClean="0"/>
              <a:t>Negative Feedback system is the relationship that maintains homeostasis in the body between the body chemical and hormones.</a:t>
            </a:r>
            <a:endParaRPr lang="en-US" sz="2400" dirty="0"/>
          </a:p>
        </p:txBody>
      </p:sp>
    </p:spTree>
    <p:extLst>
      <p:ext uri="{BB962C8B-B14F-4D97-AF65-F5344CB8AC3E}">
        <p14:creationId xmlns:p14="http://schemas.microsoft.com/office/powerpoint/2010/main" val="252528148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4898" name="Rectangle 2"/>
          <p:cNvSpPr>
            <a:spLocks noGrp="1" noChangeArrowheads="1"/>
          </p:cNvSpPr>
          <p:nvPr>
            <p:ph type="title"/>
          </p:nvPr>
        </p:nvSpPr>
        <p:spPr>
          <a:xfrm>
            <a:off x="2438400" y="6888163"/>
            <a:ext cx="8229600" cy="274637"/>
          </a:xfrm>
        </p:spPr>
        <p:txBody>
          <a:bodyPr>
            <a:normAutofit fontScale="90000"/>
          </a:bodyPr>
          <a:lstStyle/>
          <a:p>
            <a:pPr algn="r"/>
            <a:r>
              <a:rPr lang="en-US" sz="1600" b="1"/>
              <a:t>Section 35.3 Summary – pages 929-935</a:t>
            </a:r>
          </a:p>
        </p:txBody>
      </p:sp>
      <p:sp>
        <p:nvSpPr>
          <p:cNvPr id="1104899" name="Rectangle 3"/>
          <p:cNvSpPr>
            <a:spLocks noChangeArrowheads="1"/>
          </p:cNvSpPr>
          <p:nvPr/>
        </p:nvSpPr>
        <p:spPr bwMode="auto">
          <a:xfrm>
            <a:off x="1981200" y="1793875"/>
            <a:ext cx="8153400" cy="1569660"/>
          </a:xfrm>
          <a:prstGeom prst="rect">
            <a:avLst/>
          </a:prstGeom>
          <a:noFill/>
          <a:ln w="9525">
            <a:noFill/>
            <a:miter lim="800000"/>
            <a:headEnd/>
            <a:tailEnd/>
          </a:ln>
          <a:effectLst/>
        </p:spPr>
        <p:txBody>
          <a:bodyPr>
            <a:spAutoFit/>
          </a:bodyPr>
          <a:lstStyle/>
          <a:p>
            <a:pPr marL="342900" indent="-342900">
              <a:buFontTx/>
              <a:buChar char="•"/>
            </a:pPr>
            <a:r>
              <a:rPr lang="en-US" sz="3200"/>
              <a:t>Ultimately, the functions of all body systems are controlled by the interaction between the nervous and endocrine systems.</a:t>
            </a:r>
          </a:p>
        </p:txBody>
      </p:sp>
      <p:sp>
        <p:nvSpPr>
          <p:cNvPr id="1104900" name="Rectangle 4"/>
          <p:cNvSpPr>
            <a:spLocks noChangeArrowheads="1"/>
          </p:cNvSpPr>
          <p:nvPr/>
        </p:nvSpPr>
        <p:spPr bwMode="auto">
          <a:xfrm>
            <a:off x="2209800" y="838200"/>
            <a:ext cx="4648200" cy="768350"/>
          </a:xfrm>
          <a:prstGeom prst="rect">
            <a:avLst/>
          </a:prstGeom>
          <a:noFill/>
          <a:ln w="9525">
            <a:noFill/>
            <a:miter lim="800000"/>
            <a:headEnd/>
            <a:tailEnd/>
          </a:ln>
          <a:effectLst/>
        </p:spPr>
        <p:txBody>
          <a:bodyPr anchor="ctr"/>
          <a:lstStyle/>
          <a:p>
            <a:r>
              <a:rPr lang="en-US" sz="3600" b="1">
                <a:solidFill>
                  <a:schemeClr val="tx2"/>
                </a:solidFill>
              </a:rPr>
              <a:t>Control of the Body</a:t>
            </a:r>
            <a:endParaRPr lang="en-US" sz="4000" b="1">
              <a:solidFill>
                <a:srgbClr val="FFFF00"/>
              </a:solidFill>
            </a:endParaRPr>
          </a:p>
        </p:txBody>
      </p:sp>
      <p:pic>
        <p:nvPicPr>
          <p:cNvPr id="1104901" name="Picture 5" descr="end of slide"/>
          <p:cNvPicPr>
            <a:picLocks noChangeAspect="1" noChangeArrowheads="1"/>
          </p:cNvPicPr>
          <p:nvPr/>
        </p:nvPicPr>
        <p:blipFill>
          <a:blip r:embed="rId2" cstate="print"/>
          <a:srcRect/>
          <a:stretch>
            <a:fillRect/>
          </a:stretch>
        </p:blipFill>
        <p:spPr bwMode="auto">
          <a:xfrm>
            <a:off x="9693276" y="5105400"/>
            <a:ext cx="593725" cy="846138"/>
          </a:xfrm>
          <a:prstGeom prst="rect">
            <a:avLst/>
          </a:prstGeom>
          <a:noFill/>
        </p:spPr>
      </p:pic>
      <p:pic>
        <p:nvPicPr>
          <p:cNvPr id="1104902" name="Picture 6"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5105401" y="6191251"/>
            <a:ext cx="492125" cy="606425"/>
          </a:xfrm>
          <a:prstGeom prst="rect">
            <a:avLst/>
          </a:prstGeom>
          <a:noFill/>
        </p:spPr>
      </p:pic>
      <p:pic>
        <p:nvPicPr>
          <p:cNvPr id="1104903" name="Picture 7" descr="New TOC">
            <a:hlinkClick r:id="rId4" action="ppaction://hlinksldjump"/>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1104904" name="Picture 8" descr="New next">
            <a:hlinkClick r:id="" action="ppaction://hlinkshowjump?jump=nextslide"/>
          </p:cNvPr>
          <p:cNvPicPr>
            <a:picLocks noChangeAspect="1" noChangeArrowheads="1"/>
          </p:cNvPicPr>
          <p:nvPr/>
        </p:nvPicPr>
        <p:blipFill>
          <a:blip r:embed="rId6" cstate="print"/>
          <a:srcRect/>
          <a:stretch>
            <a:fillRect/>
          </a:stretch>
        </p:blipFill>
        <p:spPr bwMode="auto">
          <a:xfrm>
            <a:off x="6542088" y="6194426"/>
            <a:ext cx="468312" cy="606425"/>
          </a:xfrm>
          <a:prstGeom prst="rect">
            <a:avLst/>
          </a:prstGeom>
          <a:noFill/>
        </p:spPr>
      </p:pic>
      <p:pic>
        <p:nvPicPr>
          <p:cNvPr id="1104905" name="Picture 9" descr="help">
            <a:hlinkClick r:id="" action="ppaction://noaction"/>
          </p:cNvPr>
          <p:cNvPicPr>
            <a:picLocks noChangeAspect="1" noChangeArrowheads="1"/>
          </p:cNvPicPr>
          <p:nvPr/>
        </p:nvPicPr>
        <p:blipFill>
          <a:blip r:embed="rId7" cstate="print"/>
          <a:srcRect/>
          <a:stretch>
            <a:fillRect/>
          </a:stretch>
        </p:blipFill>
        <p:spPr bwMode="auto">
          <a:xfrm>
            <a:off x="1752600" y="6202364"/>
            <a:ext cx="560388" cy="560387"/>
          </a:xfrm>
          <a:prstGeom prst="rect">
            <a:avLst/>
          </a:prstGeom>
          <a:noFill/>
        </p:spPr>
      </p:pic>
      <p:pic>
        <p:nvPicPr>
          <p:cNvPr id="1104907" name="Picture 11" descr="Sec"/>
          <p:cNvPicPr>
            <a:picLocks noChangeAspect="1" noChangeArrowheads="1"/>
          </p:cNvPicPr>
          <p:nvPr/>
        </p:nvPicPr>
        <p:blipFill>
          <a:blip r:embed="rId8" cstate="print"/>
          <a:srcRect/>
          <a:stretch>
            <a:fillRect/>
          </a:stretch>
        </p:blipFill>
        <p:spPr bwMode="auto">
          <a:xfrm>
            <a:off x="1524000" y="0"/>
            <a:ext cx="1828800" cy="685800"/>
          </a:xfrm>
          <a:prstGeom prst="rect">
            <a:avLst/>
          </a:prstGeom>
          <a:noFill/>
        </p:spPr>
      </p:pic>
      <p:pic>
        <p:nvPicPr>
          <p:cNvPr id="1104908" name="Picture 12" descr="Sec"/>
          <p:cNvPicPr>
            <a:picLocks noChangeAspect="1" noChangeArrowheads="1"/>
          </p:cNvPicPr>
          <p:nvPr/>
        </p:nvPicPr>
        <p:blipFill>
          <a:blip r:embed="rId9" cstate="print"/>
          <a:srcRect/>
          <a:stretch>
            <a:fillRect/>
          </a:stretch>
        </p:blipFill>
        <p:spPr bwMode="auto">
          <a:xfrm>
            <a:off x="4064000" y="0"/>
            <a:ext cx="4064000" cy="482600"/>
          </a:xfrm>
          <a:prstGeom prst="rect">
            <a:avLst/>
          </a:prstGeom>
          <a:noFill/>
        </p:spPr>
      </p:pic>
      <p:pic>
        <p:nvPicPr>
          <p:cNvPr id="1104911" name="Picture 15" descr="resources">
            <a:hlinkClick r:id="rId10"/>
          </p:cNvPr>
          <p:cNvPicPr>
            <a:picLocks noChangeAspect="1" noChangeArrowheads="1"/>
          </p:cNvPicPr>
          <p:nvPr/>
        </p:nvPicPr>
        <p:blipFill>
          <a:blip r:embed="rId11" cstate="print"/>
          <a:srcRect/>
          <a:stretch>
            <a:fillRect/>
          </a:stretch>
        </p:blipFill>
        <p:spPr bwMode="auto">
          <a:xfrm>
            <a:off x="8458201" y="6267451"/>
            <a:ext cx="1806575" cy="411163"/>
          </a:xfrm>
          <a:prstGeom prst="rect">
            <a:avLst/>
          </a:prstGeom>
          <a:noFill/>
        </p:spPr>
      </p:pic>
      <p:sp>
        <p:nvSpPr>
          <p:cNvPr id="1104912" name="Rectangle 16"/>
          <p:cNvSpPr>
            <a:spLocks noChangeArrowheads="1"/>
          </p:cNvSpPr>
          <p:nvPr/>
        </p:nvSpPr>
        <p:spPr bwMode="auto">
          <a:xfrm>
            <a:off x="1981200" y="3546475"/>
            <a:ext cx="8153400" cy="1569660"/>
          </a:xfrm>
          <a:prstGeom prst="rect">
            <a:avLst/>
          </a:prstGeom>
          <a:noFill/>
          <a:ln w="9525">
            <a:noFill/>
            <a:miter lim="800000"/>
            <a:headEnd/>
            <a:tailEnd/>
          </a:ln>
          <a:effectLst/>
        </p:spPr>
        <p:txBody>
          <a:bodyPr>
            <a:spAutoFit/>
          </a:bodyPr>
          <a:lstStyle/>
          <a:p>
            <a:pPr marL="342900" indent="-342900">
              <a:buFontTx/>
              <a:buChar char="•"/>
            </a:pPr>
            <a:r>
              <a:rPr lang="en-US" sz="3200"/>
              <a:t>Because there are two control systems within the body, coordination between the two systems is needed.</a:t>
            </a:r>
          </a:p>
        </p:txBody>
      </p:sp>
    </p:spTree>
    <p:extLst>
      <p:ext uri="{BB962C8B-B14F-4D97-AF65-F5344CB8AC3E}">
        <p14:creationId xmlns:p14="http://schemas.microsoft.com/office/powerpoint/2010/main" val="3563539450"/>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1104901"/>
                                        </p:tgtEl>
                                        <p:attrNameLst>
                                          <p:attrName>style.visibility</p:attrName>
                                        </p:attrNameLst>
                                      </p:cBhvr>
                                      <p:to>
                                        <p:strVal val="visible"/>
                                      </p:to>
                                    </p:set>
                                    <p:animEffect transition="in" filter="box(out)">
                                      <p:cBhvr>
                                        <p:cTn id="7" dur="500"/>
                                        <p:tgtEl>
                                          <p:spTgt spid="11049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6986" name="Picture 42" descr="fig"/>
          <p:cNvPicPr>
            <a:picLocks noChangeAspect="1" noChangeArrowheads="1"/>
          </p:cNvPicPr>
          <p:nvPr/>
        </p:nvPicPr>
        <p:blipFill>
          <a:blip r:embed="rId2" cstate="print"/>
          <a:srcRect/>
          <a:stretch>
            <a:fillRect/>
          </a:stretch>
        </p:blipFill>
        <p:spPr bwMode="auto">
          <a:xfrm>
            <a:off x="3149601" y="685800"/>
            <a:ext cx="1808163" cy="5257800"/>
          </a:xfrm>
          <a:prstGeom prst="rect">
            <a:avLst/>
          </a:prstGeom>
          <a:noFill/>
        </p:spPr>
      </p:pic>
      <p:pic>
        <p:nvPicPr>
          <p:cNvPr id="1106959" name="Picture 15" descr="fig"/>
          <p:cNvPicPr>
            <a:picLocks noChangeAspect="1" noChangeArrowheads="1"/>
          </p:cNvPicPr>
          <p:nvPr/>
        </p:nvPicPr>
        <p:blipFill>
          <a:blip r:embed="rId3" cstate="print"/>
          <a:srcRect/>
          <a:stretch>
            <a:fillRect/>
          </a:stretch>
        </p:blipFill>
        <p:spPr bwMode="auto">
          <a:xfrm>
            <a:off x="7575550" y="685800"/>
            <a:ext cx="2559050" cy="5257800"/>
          </a:xfrm>
          <a:prstGeom prst="rect">
            <a:avLst/>
          </a:prstGeom>
          <a:noFill/>
        </p:spPr>
      </p:pic>
      <p:sp>
        <p:nvSpPr>
          <p:cNvPr id="1106946" name="Rectangle 2"/>
          <p:cNvSpPr>
            <a:spLocks noGrp="1" noChangeArrowheads="1"/>
          </p:cNvSpPr>
          <p:nvPr>
            <p:ph type="title"/>
          </p:nvPr>
        </p:nvSpPr>
        <p:spPr>
          <a:xfrm>
            <a:off x="2438400" y="6888163"/>
            <a:ext cx="8229600" cy="274637"/>
          </a:xfrm>
        </p:spPr>
        <p:txBody>
          <a:bodyPr>
            <a:normAutofit fontScale="90000"/>
          </a:bodyPr>
          <a:lstStyle/>
          <a:p>
            <a:pPr algn="r"/>
            <a:r>
              <a:rPr lang="en-US" sz="1600" b="1"/>
              <a:t>Section 35.3 Summary – pages 929-935</a:t>
            </a:r>
          </a:p>
        </p:txBody>
      </p:sp>
      <p:pic>
        <p:nvPicPr>
          <p:cNvPr id="1106949" name="Picture 5" descr="end of slide"/>
          <p:cNvPicPr>
            <a:picLocks noChangeAspect="1" noChangeArrowheads="1"/>
          </p:cNvPicPr>
          <p:nvPr/>
        </p:nvPicPr>
        <p:blipFill>
          <a:blip r:embed="rId4" cstate="print"/>
          <a:srcRect/>
          <a:stretch>
            <a:fillRect/>
          </a:stretch>
        </p:blipFill>
        <p:spPr bwMode="auto">
          <a:xfrm>
            <a:off x="9693276" y="5105400"/>
            <a:ext cx="593725" cy="846138"/>
          </a:xfrm>
          <a:prstGeom prst="rect">
            <a:avLst/>
          </a:prstGeom>
          <a:noFill/>
        </p:spPr>
      </p:pic>
      <p:pic>
        <p:nvPicPr>
          <p:cNvPr id="1106950" name="Picture 6" descr="New previous">
            <a:hlinkClick r:id="" action="ppaction://hlinkshowjump?jump=previousslide"/>
          </p:cNvPr>
          <p:cNvPicPr>
            <a:picLocks noChangeAspect="1" noChangeArrowheads="1"/>
          </p:cNvPicPr>
          <p:nvPr/>
        </p:nvPicPr>
        <p:blipFill>
          <a:blip r:embed="rId5" cstate="print"/>
          <a:srcRect/>
          <a:stretch>
            <a:fillRect/>
          </a:stretch>
        </p:blipFill>
        <p:spPr bwMode="auto">
          <a:xfrm>
            <a:off x="5105401" y="6191251"/>
            <a:ext cx="492125" cy="606425"/>
          </a:xfrm>
          <a:prstGeom prst="rect">
            <a:avLst/>
          </a:prstGeom>
          <a:noFill/>
        </p:spPr>
      </p:pic>
      <p:pic>
        <p:nvPicPr>
          <p:cNvPr id="1106951" name="Picture 7" descr="New TOC">
            <a:hlinkClick r:id="rId6" action="ppaction://hlinksldjump"/>
          </p:cNvPr>
          <p:cNvPicPr>
            <a:picLocks noChangeAspect="1" noChangeArrowheads="1"/>
          </p:cNvPicPr>
          <p:nvPr/>
        </p:nvPicPr>
        <p:blipFill>
          <a:blip r:embed="rId7" cstate="print"/>
          <a:srcRect/>
          <a:stretch>
            <a:fillRect/>
          </a:stretch>
        </p:blipFill>
        <p:spPr bwMode="auto">
          <a:xfrm>
            <a:off x="5832476" y="6194426"/>
            <a:ext cx="492125" cy="606425"/>
          </a:xfrm>
          <a:prstGeom prst="rect">
            <a:avLst/>
          </a:prstGeom>
          <a:noFill/>
        </p:spPr>
      </p:pic>
      <p:pic>
        <p:nvPicPr>
          <p:cNvPr id="1106952" name="Picture 8" descr="New next">
            <a:hlinkClick r:id="" action="ppaction://hlinkshowjump?jump=nextslide"/>
          </p:cNvPr>
          <p:cNvPicPr>
            <a:picLocks noChangeAspect="1" noChangeArrowheads="1"/>
          </p:cNvPicPr>
          <p:nvPr/>
        </p:nvPicPr>
        <p:blipFill>
          <a:blip r:embed="rId8" cstate="print"/>
          <a:srcRect/>
          <a:stretch>
            <a:fillRect/>
          </a:stretch>
        </p:blipFill>
        <p:spPr bwMode="auto">
          <a:xfrm>
            <a:off x="6542088" y="6194426"/>
            <a:ext cx="468312" cy="606425"/>
          </a:xfrm>
          <a:prstGeom prst="rect">
            <a:avLst/>
          </a:prstGeom>
          <a:noFill/>
        </p:spPr>
      </p:pic>
      <p:pic>
        <p:nvPicPr>
          <p:cNvPr id="1106953" name="Picture 9" descr="help">
            <a:hlinkClick r:id="" action="ppaction://noaction"/>
          </p:cNvPr>
          <p:cNvPicPr>
            <a:picLocks noChangeAspect="1" noChangeArrowheads="1"/>
          </p:cNvPicPr>
          <p:nvPr/>
        </p:nvPicPr>
        <p:blipFill>
          <a:blip r:embed="rId9" cstate="print"/>
          <a:srcRect/>
          <a:stretch>
            <a:fillRect/>
          </a:stretch>
        </p:blipFill>
        <p:spPr bwMode="auto">
          <a:xfrm>
            <a:off x="1752600" y="6202364"/>
            <a:ext cx="560388" cy="560387"/>
          </a:xfrm>
          <a:prstGeom prst="rect">
            <a:avLst/>
          </a:prstGeom>
          <a:noFill/>
        </p:spPr>
      </p:pic>
      <p:pic>
        <p:nvPicPr>
          <p:cNvPr id="1106955" name="Picture 11" descr="Sec"/>
          <p:cNvPicPr>
            <a:picLocks noChangeAspect="1" noChangeArrowheads="1"/>
          </p:cNvPicPr>
          <p:nvPr/>
        </p:nvPicPr>
        <p:blipFill>
          <a:blip r:embed="rId10" cstate="print"/>
          <a:srcRect/>
          <a:stretch>
            <a:fillRect/>
          </a:stretch>
        </p:blipFill>
        <p:spPr bwMode="auto">
          <a:xfrm>
            <a:off x="1524000" y="0"/>
            <a:ext cx="1828800" cy="685800"/>
          </a:xfrm>
          <a:prstGeom prst="rect">
            <a:avLst/>
          </a:prstGeom>
          <a:noFill/>
        </p:spPr>
      </p:pic>
      <p:pic>
        <p:nvPicPr>
          <p:cNvPr id="1106956" name="Picture 12" descr="Sec"/>
          <p:cNvPicPr>
            <a:picLocks noChangeAspect="1" noChangeArrowheads="1"/>
          </p:cNvPicPr>
          <p:nvPr/>
        </p:nvPicPr>
        <p:blipFill>
          <a:blip r:embed="rId11" cstate="print"/>
          <a:srcRect/>
          <a:stretch>
            <a:fillRect/>
          </a:stretch>
        </p:blipFill>
        <p:spPr bwMode="auto">
          <a:xfrm>
            <a:off x="4064000" y="0"/>
            <a:ext cx="4064000" cy="482600"/>
          </a:xfrm>
          <a:prstGeom prst="rect">
            <a:avLst/>
          </a:prstGeom>
          <a:noFill/>
        </p:spPr>
      </p:pic>
      <p:sp>
        <p:nvSpPr>
          <p:cNvPr id="1106960" name="Text Box 16"/>
          <p:cNvSpPr txBox="1">
            <a:spLocks noChangeArrowheads="1"/>
          </p:cNvSpPr>
          <p:nvPr/>
        </p:nvSpPr>
        <p:spPr bwMode="auto">
          <a:xfrm>
            <a:off x="8747125" y="690563"/>
            <a:ext cx="1425390" cy="338554"/>
          </a:xfrm>
          <a:prstGeom prst="rect">
            <a:avLst/>
          </a:prstGeom>
          <a:noFill/>
          <a:ln w="9525">
            <a:noFill/>
            <a:miter lim="800000"/>
            <a:headEnd/>
            <a:tailEnd/>
          </a:ln>
          <a:effectLst/>
        </p:spPr>
        <p:txBody>
          <a:bodyPr wrap="none">
            <a:spAutoFit/>
          </a:bodyPr>
          <a:lstStyle/>
          <a:p>
            <a:r>
              <a:rPr lang="en-US" sz="1600" b="1" dirty="0">
                <a:solidFill>
                  <a:srgbClr val="FF0000"/>
                </a:solidFill>
              </a:rPr>
              <a:t>Hypothalamus</a:t>
            </a:r>
          </a:p>
        </p:txBody>
      </p:sp>
      <p:sp>
        <p:nvSpPr>
          <p:cNvPr id="1106961" name="Line 17"/>
          <p:cNvSpPr>
            <a:spLocks noChangeShapeType="1"/>
          </p:cNvSpPr>
          <p:nvPr/>
        </p:nvSpPr>
        <p:spPr bwMode="auto">
          <a:xfrm flipV="1">
            <a:off x="8458200" y="838200"/>
            <a:ext cx="381000" cy="152400"/>
          </a:xfrm>
          <a:prstGeom prst="line">
            <a:avLst/>
          </a:prstGeom>
          <a:noFill/>
          <a:ln w="9525">
            <a:solidFill>
              <a:schemeClr val="tx1"/>
            </a:solidFill>
            <a:round/>
            <a:headEnd/>
            <a:tailEnd/>
          </a:ln>
          <a:effectLst/>
        </p:spPr>
        <p:txBody>
          <a:bodyPr anchor="ctr">
            <a:spAutoFit/>
          </a:bodyPr>
          <a:lstStyle/>
          <a:p>
            <a:endParaRPr lang="en-US"/>
          </a:p>
        </p:txBody>
      </p:sp>
      <p:sp>
        <p:nvSpPr>
          <p:cNvPr id="1106962" name="Text Box 18"/>
          <p:cNvSpPr txBox="1">
            <a:spLocks noChangeArrowheads="1"/>
          </p:cNvSpPr>
          <p:nvPr/>
        </p:nvSpPr>
        <p:spPr bwMode="auto">
          <a:xfrm>
            <a:off x="6705600" y="685800"/>
            <a:ext cx="916148" cy="338554"/>
          </a:xfrm>
          <a:prstGeom prst="rect">
            <a:avLst/>
          </a:prstGeom>
          <a:noFill/>
          <a:ln w="9525">
            <a:noFill/>
            <a:miter lim="800000"/>
            <a:headEnd/>
            <a:tailEnd/>
          </a:ln>
          <a:effectLst/>
        </p:spPr>
        <p:txBody>
          <a:bodyPr wrap="none">
            <a:spAutoFit/>
          </a:bodyPr>
          <a:lstStyle/>
          <a:p>
            <a:r>
              <a:rPr lang="en-US" sz="1600" b="1" dirty="0"/>
              <a:t>Pituitary</a:t>
            </a:r>
          </a:p>
        </p:txBody>
      </p:sp>
      <p:sp>
        <p:nvSpPr>
          <p:cNvPr id="1106963" name="Line 19"/>
          <p:cNvSpPr>
            <a:spLocks noChangeShapeType="1"/>
          </p:cNvSpPr>
          <p:nvPr/>
        </p:nvSpPr>
        <p:spPr bwMode="auto">
          <a:xfrm flipH="1" flipV="1">
            <a:off x="8077200" y="914400"/>
            <a:ext cx="304800" cy="152400"/>
          </a:xfrm>
          <a:prstGeom prst="line">
            <a:avLst/>
          </a:prstGeom>
          <a:noFill/>
          <a:ln w="9525">
            <a:solidFill>
              <a:schemeClr val="tx1"/>
            </a:solidFill>
            <a:round/>
            <a:headEnd/>
            <a:tailEnd/>
          </a:ln>
          <a:effectLst/>
        </p:spPr>
        <p:txBody>
          <a:bodyPr wrap="none" anchor="ctr">
            <a:spAutoFit/>
          </a:bodyPr>
          <a:lstStyle/>
          <a:p>
            <a:endParaRPr lang="en-US"/>
          </a:p>
        </p:txBody>
      </p:sp>
      <p:sp>
        <p:nvSpPr>
          <p:cNvPr id="1106964" name="Text Box 20"/>
          <p:cNvSpPr txBox="1">
            <a:spLocks noChangeArrowheads="1"/>
          </p:cNvSpPr>
          <p:nvPr/>
        </p:nvSpPr>
        <p:spPr bwMode="auto">
          <a:xfrm>
            <a:off x="8610601" y="1211264"/>
            <a:ext cx="2506199" cy="584775"/>
          </a:xfrm>
          <a:prstGeom prst="rect">
            <a:avLst/>
          </a:prstGeom>
          <a:noFill/>
          <a:ln w="9525">
            <a:noFill/>
            <a:miter lim="800000"/>
            <a:headEnd/>
            <a:tailEnd/>
          </a:ln>
          <a:effectLst/>
        </p:spPr>
        <p:txBody>
          <a:bodyPr wrap="none">
            <a:spAutoFit/>
          </a:bodyPr>
          <a:lstStyle/>
          <a:p>
            <a:r>
              <a:rPr lang="en-US" sz="3200" b="1" dirty="0">
                <a:solidFill>
                  <a:srgbClr val="FF0000"/>
                </a:solidFill>
              </a:rPr>
              <a:t>Thyroid gland</a:t>
            </a:r>
          </a:p>
        </p:txBody>
      </p:sp>
      <p:sp>
        <p:nvSpPr>
          <p:cNvPr id="1106965" name="Line 21"/>
          <p:cNvSpPr>
            <a:spLocks noChangeShapeType="1"/>
          </p:cNvSpPr>
          <p:nvPr/>
        </p:nvSpPr>
        <p:spPr bwMode="auto">
          <a:xfrm>
            <a:off x="8458200" y="1371600"/>
            <a:ext cx="228600" cy="0"/>
          </a:xfrm>
          <a:prstGeom prst="line">
            <a:avLst/>
          </a:prstGeom>
          <a:noFill/>
          <a:ln w="9525">
            <a:solidFill>
              <a:schemeClr val="tx1"/>
            </a:solidFill>
            <a:round/>
            <a:headEnd/>
            <a:tailEnd/>
          </a:ln>
          <a:effectLst/>
        </p:spPr>
        <p:txBody>
          <a:bodyPr wrap="none" anchor="ctr">
            <a:spAutoFit/>
          </a:bodyPr>
          <a:lstStyle/>
          <a:p>
            <a:endParaRPr lang="en-US"/>
          </a:p>
        </p:txBody>
      </p:sp>
      <p:sp>
        <p:nvSpPr>
          <p:cNvPr id="1106966" name="Text Box 22"/>
          <p:cNvSpPr txBox="1">
            <a:spLocks noChangeArrowheads="1"/>
          </p:cNvSpPr>
          <p:nvPr/>
        </p:nvSpPr>
        <p:spPr bwMode="auto">
          <a:xfrm>
            <a:off x="6972300" y="1143001"/>
            <a:ext cx="1295400" cy="584775"/>
          </a:xfrm>
          <a:prstGeom prst="rect">
            <a:avLst/>
          </a:prstGeom>
          <a:noFill/>
          <a:ln w="9525">
            <a:noFill/>
            <a:miter lim="800000"/>
            <a:headEnd/>
            <a:tailEnd/>
          </a:ln>
          <a:effectLst/>
        </p:spPr>
        <p:txBody>
          <a:bodyPr>
            <a:spAutoFit/>
          </a:bodyPr>
          <a:lstStyle/>
          <a:p>
            <a:r>
              <a:rPr lang="en-US" sz="1600" b="1" dirty="0">
                <a:solidFill>
                  <a:srgbClr val="FF0000"/>
                </a:solidFill>
              </a:rPr>
              <a:t>Parathyroid gland</a:t>
            </a:r>
          </a:p>
        </p:txBody>
      </p:sp>
      <p:sp>
        <p:nvSpPr>
          <p:cNvPr id="1106967" name="Line 23"/>
          <p:cNvSpPr>
            <a:spLocks noChangeShapeType="1"/>
          </p:cNvSpPr>
          <p:nvPr/>
        </p:nvSpPr>
        <p:spPr bwMode="auto">
          <a:xfrm flipH="1">
            <a:off x="7696200" y="1447800"/>
            <a:ext cx="609600" cy="0"/>
          </a:xfrm>
          <a:prstGeom prst="line">
            <a:avLst/>
          </a:prstGeom>
          <a:noFill/>
          <a:ln w="9525">
            <a:solidFill>
              <a:schemeClr val="tx1"/>
            </a:solidFill>
            <a:round/>
            <a:headEnd/>
            <a:tailEnd/>
          </a:ln>
          <a:effectLst/>
        </p:spPr>
        <p:txBody>
          <a:bodyPr anchor="ctr">
            <a:spAutoFit/>
          </a:bodyPr>
          <a:lstStyle/>
          <a:p>
            <a:endParaRPr lang="en-US"/>
          </a:p>
        </p:txBody>
      </p:sp>
      <p:sp>
        <p:nvSpPr>
          <p:cNvPr id="1106968" name="Text Box 24"/>
          <p:cNvSpPr txBox="1">
            <a:spLocks noChangeArrowheads="1"/>
          </p:cNvSpPr>
          <p:nvPr/>
        </p:nvSpPr>
        <p:spPr bwMode="auto">
          <a:xfrm>
            <a:off x="6553200" y="2209801"/>
            <a:ext cx="990600" cy="584775"/>
          </a:xfrm>
          <a:prstGeom prst="rect">
            <a:avLst/>
          </a:prstGeom>
          <a:noFill/>
          <a:ln w="9525">
            <a:noFill/>
            <a:miter lim="800000"/>
            <a:headEnd/>
            <a:tailEnd/>
          </a:ln>
          <a:effectLst/>
        </p:spPr>
        <p:txBody>
          <a:bodyPr>
            <a:spAutoFit/>
          </a:bodyPr>
          <a:lstStyle/>
          <a:p>
            <a:r>
              <a:rPr lang="en-US" sz="1600" b="1" dirty="0"/>
              <a:t>Adrenal medulla</a:t>
            </a:r>
          </a:p>
        </p:txBody>
      </p:sp>
      <p:sp>
        <p:nvSpPr>
          <p:cNvPr id="1106969" name="Line 25"/>
          <p:cNvSpPr>
            <a:spLocks noChangeShapeType="1"/>
          </p:cNvSpPr>
          <p:nvPr/>
        </p:nvSpPr>
        <p:spPr bwMode="auto">
          <a:xfrm flipH="1">
            <a:off x="7696200" y="2362200"/>
            <a:ext cx="609600" cy="0"/>
          </a:xfrm>
          <a:prstGeom prst="line">
            <a:avLst/>
          </a:prstGeom>
          <a:noFill/>
          <a:ln w="9525">
            <a:solidFill>
              <a:schemeClr val="tx1"/>
            </a:solidFill>
            <a:round/>
            <a:headEnd/>
            <a:tailEnd/>
          </a:ln>
          <a:effectLst/>
        </p:spPr>
        <p:txBody>
          <a:bodyPr wrap="none" anchor="ctr">
            <a:spAutoFit/>
          </a:bodyPr>
          <a:lstStyle/>
          <a:p>
            <a:endParaRPr lang="en-US"/>
          </a:p>
        </p:txBody>
      </p:sp>
      <p:sp>
        <p:nvSpPr>
          <p:cNvPr id="1106970" name="Text Box 26"/>
          <p:cNvSpPr txBox="1">
            <a:spLocks noChangeArrowheads="1"/>
          </p:cNvSpPr>
          <p:nvPr/>
        </p:nvSpPr>
        <p:spPr bwMode="auto">
          <a:xfrm>
            <a:off x="6794500" y="2806701"/>
            <a:ext cx="990600" cy="584775"/>
          </a:xfrm>
          <a:prstGeom prst="rect">
            <a:avLst/>
          </a:prstGeom>
          <a:noFill/>
          <a:ln w="9525">
            <a:noFill/>
            <a:miter lim="800000"/>
            <a:headEnd/>
            <a:tailEnd/>
          </a:ln>
          <a:effectLst/>
        </p:spPr>
        <p:txBody>
          <a:bodyPr>
            <a:spAutoFit/>
          </a:bodyPr>
          <a:lstStyle/>
          <a:p>
            <a:r>
              <a:rPr lang="en-US" sz="1600" b="1"/>
              <a:t>Adrenal cortex</a:t>
            </a:r>
          </a:p>
        </p:txBody>
      </p:sp>
      <p:sp>
        <p:nvSpPr>
          <p:cNvPr id="1106971" name="Line 27"/>
          <p:cNvSpPr>
            <a:spLocks noChangeShapeType="1"/>
          </p:cNvSpPr>
          <p:nvPr/>
        </p:nvSpPr>
        <p:spPr bwMode="auto">
          <a:xfrm flipH="1">
            <a:off x="7543800" y="2362200"/>
            <a:ext cx="762000" cy="762000"/>
          </a:xfrm>
          <a:prstGeom prst="line">
            <a:avLst/>
          </a:prstGeom>
          <a:noFill/>
          <a:ln w="9525">
            <a:solidFill>
              <a:schemeClr val="tx1"/>
            </a:solidFill>
            <a:round/>
            <a:headEnd/>
            <a:tailEnd/>
          </a:ln>
          <a:effectLst/>
        </p:spPr>
        <p:txBody>
          <a:bodyPr wrap="none" anchor="ctr">
            <a:spAutoFit/>
          </a:bodyPr>
          <a:lstStyle/>
          <a:p>
            <a:endParaRPr lang="en-US"/>
          </a:p>
        </p:txBody>
      </p:sp>
      <p:sp>
        <p:nvSpPr>
          <p:cNvPr id="1106972" name="Text Box 28"/>
          <p:cNvSpPr txBox="1">
            <a:spLocks noChangeArrowheads="1"/>
          </p:cNvSpPr>
          <p:nvPr/>
        </p:nvSpPr>
        <p:spPr bwMode="auto">
          <a:xfrm>
            <a:off x="9169400" y="2895601"/>
            <a:ext cx="990600" cy="584775"/>
          </a:xfrm>
          <a:prstGeom prst="rect">
            <a:avLst/>
          </a:prstGeom>
          <a:noFill/>
          <a:ln w="9525">
            <a:noFill/>
            <a:miter lim="800000"/>
            <a:headEnd/>
            <a:tailEnd/>
          </a:ln>
          <a:effectLst/>
        </p:spPr>
        <p:txBody>
          <a:bodyPr>
            <a:spAutoFit/>
          </a:bodyPr>
          <a:lstStyle/>
          <a:p>
            <a:r>
              <a:rPr lang="en-US" sz="1600" b="1" dirty="0">
                <a:solidFill>
                  <a:srgbClr val="FF0000"/>
                </a:solidFill>
              </a:rPr>
              <a:t>Ovary in female</a:t>
            </a:r>
          </a:p>
        </p:txBody>
      </p:sp>
      <p:sp>
        <p:nvSpPr>
          <p:cNvPr id="1106973" name="Line 29"/>
          <p:cNvSpPr>
            <a:spLocks noChangeShapeType="1"/>
          </p:cNvSpPr>
          <p:nvPr/>
        </p:nvSpPr>
        <p:spPr bwMode="auto">
          <a:xfrm>
            <a:off x="8534400" y="3124200"/>
            <a:ext cx="685800" cy="0"/>
          </a:xfrm>
          <a:prstGeom prst="line">
            <a:avLst/>
          </a:prstGeom>
          <a:noFill/>
          <a:ln w="9525">
            <a:solidFill>
              <a:schemeClr val="tx1"/>
            </a:solidFill>
            <a:round/>
            <a:headEnd/>
            <a:tailEnd/>
          </a:ln>
          <a:effectLst/>
        </p:spPr>
        <p:txBody>
          <a:bodyPr wrap="none" anchor="ctr">
            <a:spAutoFit/>
          </a:bodyPr>
          <a:lstStyle/>
          <a:p>
            <a:endParaRPr lang="en-US"/>
          </a:p>
        </p:txBody>
      </p:sp>
      <p:sp>
        <p:nvSpPr>
          <p:cNvPr id="1106974" name="Text Box 30"/>
          <p:cNvSpPr txBox="1">
            <a:spLocks noChangeArrowheads="1"/>
          </p:cNvSpPr>
          <p:nvPr/>
        </p:nvSpPr>
        <p:spPr bwMode="auto">
          <a:xfrm>
            <a:off x="8839200" y="4343401"/>
            <a:ext cx="990600" cy="584775"/>
          </a:xfrm>
          <a:prstGeom prst="rect">
            <a:avLst/>
          </a:prstGeom>
          <a:noFill/>
          <a:ln w="9525">
            <a:noFill/>
            <a:miter lim="800000"/>
            <a:headEnd/>
            <a:tailEnd/>
          </a:ln>
          <a:effectLst/>
        </p:spPr>
        <p:txBody>
          <a:bodyPr>
            <a:spAutoFit/>
          </a:bodyPr>
          <a:lstStyle/>
          <a:p>
            <a:r>
              <a:rPr lang="en-US" sz="1600" b="1" dirty="0">
                <a:solidFill>
                  <a:srgbClr val="FF0000"/>
                </a:solidFill>
              </a:rPr>
              <a:t>Testis in male</a:t>
            </a:r>
          </a:p>
        </p:txBody>
      </p:sp>
      <p:sp>
        <p:nvSpPr>
          <p:cNvPr id="1106975" name="Line 31"/>
          <p:cNvSpPr>
            <a:spLocks noChangeShapeType="1"/>
          </p:cNvSpPr>
          <p:nvPr/>
        </p:nvSpPr>
        <p:spPr bwMode="auto">
          <a:xfrm>
            <a:off x="8458200" y="3429000"/>
            <a:ext cx="533400" cy="914400"/>
          </a:xfrm>
          <a:prstGeom prst="line">
            <a:avLst/>
          </a:prstGeom>
          <a:noFill/>
          <a:ln w="9525">
            <a:solidFill>
              <a:schemeClr val="tx1"/>
            </a:solidFill>
            <a:round/>
            <a:headEnd/>
            <a:tailEnd/>
          </a:ln>
          <a:effectLst/>
        </p:spPr>
        <p:txBody>
          <a:bodyPr wrap="none" anchor="ctr">
            <a:spAutoFit/>
          </a:bodyPr>
          <a:lstStyle/>
          <a:p>
            <a:endParaRPr lang="en-US"/>
          </a:p>
        </p:txBody>
      </p:sp>
      <p:sp>
        <p:nvSpPr>
          <p:cNvPr id="1106977" name="Text Box 33"/>
          <p:cNvSpPr txBox="1">
            <a:spLocks noChangeArrowheads="1"/>
          </p:cNvSpPr>
          <p:nvPr/>
        </p:nvSpPr>
        <p:spPr bwMode="auto">
          <a:xfrm>
            <a:off x="4876801" y="838200"/>
            <a:ext cx="1146789" cy="338554"/>
          </a:xfrm>
          <a:prstGeom prst="rect">
            <a:avLst/>
          </a:prstGeom>
          <a:noFill/>
          <a:ln w="9525">
            <a:noFill/>
            <a:miter lim="800000"/>
            <a:headEnd/>
            <a:tailEnd/>
          </a:ln>
          <a:effectLst/>
        </p:spPr>
        <p:txBody>
          <a:bodyPr wrap="none">
            <a:spAutoFit/>
          </a:bodyPr>
          <a:lstStyle/>
          <a:p>
            <a:r>
              <a:rPr lang="en-US" sz="1600" b="1" dirty="0"/>
              <a:t>Brain (CNS)</a:t>
            </a:r>
          </a:p>
        </p:txBody>
      </p:sp>
      <p:sp>
        <p:nvSpPr>
          <p:cNvPr id="1106978" name="Line 34"/>
          <p:cNvSpPr>
            <a:spLocks noChangeShapeType="1"/>
          </p:cNvSpPr>
          <p:nvPr/>
        </p:nvSpPr>
        <p:spPr bwMode="auto">
          <a:xfrm>
            <a:off x="4648200" y="990600"/>
            <a:ext cx="457200" cy="0"/>
          </a:xfrm>
          <a:prstGeom prst="line">
            <a:avLst/>
          </a:prstGeom>
          <a:noFill/>
          <a:ln w="9525">
            <a:solidFill>
              <a:schemeClr val="tx1"/>
            </a:solidFill>
            <a:round/>
            <a:headEnd/>
            <a:tailEnd/>
          </a:ln>
          <a:effectLst/>
        </p:spPr>
        <p:txBody>
          <a:bodyPr wrap="none" anchor="ctr">
            <a:spAutoFit/>
          </a:bodyPr>
          <a:lstStyle/>
          <a:p>
            <a:endParaRPr lang="en-US"/>
          </a:p>
        </p:txBody>
      </p:sp>
      <p:sp>
        <p:nvSpPr>
          <p:cNvPr id="1106979" name="Text Box 35"/>
          <p:cNvSpPr txBox="1">
            <a:spLocks noChangeArrowheads="1"/>
          </p:cNvSpPr>
          <p:nvPr/>
        </p:nvSpPr>
        <p:spPr bwMode="auto">
          <a:xfrm>
            <a:off x="4953000" y="1973264"/>
            <a:ext cx="1219200" cy="584775"/>
          </a:xfrm>
          <a:prstGeom prst="rect">
            <a:avLst/>
          </a:prstGeom>
          <a:noFill/>
          <a:ln w="9525">
            <a:noFill/>
            <a:miter lim="800000"/>
            <a:headEnd/>
            <a:tailEnd/>
          </a:ln>
          <a:effectLst/>
        </p:spPr>
        <p:txBody>
          <a:bodyPr>
            <a:spAutoFit/>
          </a:bodyPr>
          <a:lstStyle/>
          <a:p>
            <a:r>
              <a:rPr lang="en-US" sz="1600" b="1"/>
              <a:t>Spinal cord (CNS)</a:t>
            </a:r>
          </a:p>
        </p:txBody>
      </p:sp>
      <p:sp>
        <p:nvSpPr>
          <p:cNvPr id="1106980" name="Line 36"/>
          <p:cNvSpPr>
            <a:spLocks noChangeShapeType="1"/>
          </p:cNvSpPr>
          <p:nvPr/>
        </p:nvSpPr>
        <p:spPr bwMode="auto">
          <a:xfrm>
            <a:off x="4038600" y="2133600"/>
            <a:ext cx="914400" cy="0"/>
          </a:xfrm>
          <a:prstGeom prst="line">
            <a:avLst/>
          </a:prstGeom>
          <a:noFill/>
          <a:ln w="9525">
            <a:solidFill>
              <a:schemeClr val="tx1"/>
            </a:solidFill>
            <a:round/>
            <a:headEnd/>
            <a:tailEnd/>
          </a:ln>
          <a:effectLst/>
        </p:spPr>
        <p:txBody>
          <a:bodyPr wrap="none" anchor="ctr">
            <a:spAutoFit/>
          </a:bodyPr>
          <a:lstStyle/>
          <a:p>
            <a:endParaRPr lang="en-US"/>
          </a:p>
        </p:txBody>
      </p:sp>
      <p:sp>
        <p:nvSpPr>
          <p:cNvPr id="1106981" name="Text Box 37"/>
          <p:cNvSpPr txBox="1">
            <a:spLocks noChangeArrowheads="1"/>
          </p:cNvSpPr>
          <p:nvPr/>
        </p:nvSpPr>
        <p:spPr bwMode="auto">
          <a:xfrm>
            <a:off x="2286000" y="2590801"/>
            <a:ext cx="990600" cy="830997"/>
          </a:xfrm>
          <a:prstGeom prst="rect">
            <a:avLst/>
          </a:prstGeom>
          <a:noFill/>
          <a:ln w="9525">
            <a:noFill/>
            <a:miter lim="800000"/>
            <a:headEnd/>
            <a:tailEnd/>
          </a:ln>
          <a:effectLst/>
        </p:spPr>
        <p:txBody>
          <a:bodyPr wrap="square">
            <a:spAutoFit/>
          </a:bodyPr>
          <a:lstStyle/>
          <a:p>
            <a:r>
              <a:rPr lang="en-US" sz="1600" b="1" dirty="0"/>
              <a:t>Spinal nerves (PNS)</a:t>
            </a:r>
          </a:p>
        </p:txBody>
      </p:sp>
      <p:sp>
        <p:nvSpPr>
          <p:cNvPr id="1106982" name="Line 38"/>
          <p:cNvSpPr>
            <a:spLocks noChangeShapeType="1"/>
          </p:cNvSpPr>
          <p:nvPr/>
        </p:nvSpPr>
        <p:spPr bwMode="auto">
          <a:xfrm flipH="1">
            <a:off x="2971800" y="2590800"/>
            <a:ext cx="990600" cy="304800"/>
          </a:xfrm>
          <a:prstGeom prst="line">
            <a:avLst/>
          </a:prstGeom>
          <a:noFill/>
          <a:ln w="9525">
            <a:solidFill>
              <a:schemeClr val="tx1"/>
            </a:solidFill>
            <a:round/>
            <a:headEnd/>
            <a:tailEnd/>
          </a:ln>
          <a:effectLst/>
        </p:spPr>
        <p:txBody>
          <a:bodyPr wrap="none" anchor="ctr">
            <a:spAutoFit/>
          </a:bodyPr>
          <a:lstStyle/>
          <a:p>
            <a:endParaRPr lang="en-US"/>
          </a:p>
        </p:txBody>
      </p:sp>
      <p:sp>
        <p:nvSpPr>
          <p:cNvPr id="1106983" name="Line 39"/>
          <p:cNvSpPr>
            <a:spLocks noChangeShapeType="1"/>
          </p:cNvSpPr>
          <p:nvPr/>
        </p:nvSpPr>
        <p:spPr bwMode="auto">
          <a:xfrm flipH="1">
            <a:off x="2971800" y="2895600"/>
            <a:ext cx="990600" cy="0"/>
          </a:xfrm>
          <a:prstGeom prst="line">
            <a:avLst/>
          </a:prstGeom>
          <a:noFill/>
          <a:ln w="9525">
            <a:solidFill>
              <a:schemeClr val="tx1"/>
            </a:solidFill>
            <a:round/>
            <a:headEnd/>
            <a:tailEnd/>
          </a:ln>
          <a:effectLst/>
        </p:spPr>
        <p:txBody>
          <a:bodyPr wrap="none" anchor="ctr">
            <a:spAutoFit/>
          </a:bodyPr>
          <a:lstStyle/>
          <a:p>
            <a:endParaRPr lang="en-US"/>
          </a:p>
        </p:txBody>
      </p:sp>
      <p:sp>
        <p:nvSpPr>
          <p:cNvPr id="1106984" name="Rectangle 40"/>
          <p:cNvSpPr>
            <a:spLocks noChangeArrowheads="1"/>
          </p:cNvSpPr>
          <p:nvPr/>
        </p:nvSpPr>
        <p:spPr bwMode="auto">
          <a:xfrm>
            <a:off x="1524000" y="1060450"/>
            <a:ext cx="1828800" cy="768350"/>
          </a:xfrm>
          <a:prstGeom prst="rect">
            <a:avLst/>
          </a:prstGeom>
          <a:noFill/>
          <a:ln w="9525">
            <a:noFill/>
            <a:miter lim="800000"/>
            <a:headEnd/>
            <a:tailEnd/>
          </a:ln>
          <a:effectLst/>
        </p:spPr>
        <p:txBody>
          <a:bodyPr anchor="ctr"/>
          <a:lstStyle/>
          <a:p>
            <a:r>
              <a:rPr lang="en-US" sz="3200" b="1" dirty="0">
                <a:solidFill>
                  <a:schemeClr val="tx2"/>
                </a:solidFill>
              </a:rPr>
              <a:t>Control of the Body</a:t>
            </a:r>
            <a:endParaRPr lang="en-US" sz="3200" b="1" dirty="0">
              <a:solidFill>
                <a:srgbClr val="FFFF00"/>
              </a:solidFill>
            </a:endParaRPr>
          </a:p>
        </p:txBody>
      </p:sp>
      <p:pic>
        <p:nvPicPr>
          <p:cNvPr id="1106985" name="Picture 41" descr="resources">
            <a:hlinkClick r:id="rId12"/>
          </p:cNvPr>
          <p:cNvPicPr>
            <a:picLocks noChangeAspect="1" noChangeArrowheads="1"/>
          </p:cNvPicPr>
          <p:nvPr/>
        </p:nvPicPr>
        <p:blipFill>
          <a:blip r:embed="rId13" cstate="print"/>
          <a:srcRect/>
          <a:stretch>
            <a:fillRect/>
          </a:stretch>
        </p:blipFill>
        <p:spPr bwMode="auto">
          <a:xfrm>
            <a:off x="8458201" y="6267451"/>
            <a:ext cx="1806575" cy="411163"/>
          </a:xfrm>
          <a:prstGeom prst="rect">
            <a:avLst/>
          </a:prstGeom>
          <a:noFill/>
        </p:spPr>
      </p:pic>
      <p:sp>
        <p:nvSpPr>
          <p:cNvPr id="37" name="TextBox 36"/>
          <p:cNvSpPr txBox="1"/>
          <p:nvPr/>
        </p:nvSpPr>
        <p:spPr>
          <a:xfrm>
            <a:off x="4953000" y="3352800"/>
            <a:ext cx="2590800" cy="1569660"/>
          </a:xfrm>
          <a:prstGeom prst="rect">
            <a:avLst/>
          </a:prstGeom>
          <a:noFill/>
        </p:spPr>
        <p:txBody>
          <a:bodyPr wrap="square" rtlCol="0">
            <a:spAutoFit/>
          </a:bodyPr>
          <a:lstStyle/>
          <a:p>
            <a:r>
              <a:rPr lang="en-US" sz="2400" dirty="0">
                <a:solidFill>
                  <a:srgbClr val="FF0000"/>
                </a:solidFill>
              </a:rPr>
              <a:t>Thyroid Gland regulates Metabolism in the body.</a:t>
            </a:r>
          </a:p>
        </p:txBody>
      </p:sp>
    </p:spTree>
    <p:extLst>
      <p:ext uri="{BB962C8B-B14F-4D97-AF65-F5344CB8AC3E}">
        <p14:creationId xmlns:p14="http://schemas.microsoft.com/office/powerpoint/2010/main" val="2623421826"/>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1106949"/>
                                        </p:tgtEl>
                                        <p:attrNameLst>
                                          <p:attrName>style.visibility</p:attrName>
                                        </p:attrNameLst>
                                      </p:cBhvr>
                                      <p:to>
                                        <p:strVal val="visible"/>
                                      </p:to>
                                    </p:set>
                                    <p:animEffect transition="in" filter="box(out)">
                                      <p:cBhvr>
                                        <p:cTn id="7" dur="500"/>
                                        <p:tgtEl>
                                          <p:spTgt spid="11069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21792" y="1828800"/>
            <a:ext cx="10972800" cy="5016758"/>
          </a:xfrm>
          <a:prstGeom prst="rect">
            <a:avLst/>
          </a:prstGeom>
          <a:noFill/>
        </p:spPr>
        <p:txBody>
          <a:bodyPr wrap="square" rtlCol="0">
            <a:spAutoFit/>
          </a:bodyPr>
          <a:lstStyle/>
          <a:p>
            <a:pPr algn="ctr"/>
            <a:r>
              <a:rPr lang="en-US" sz="3200" dirty="0" smtClean="0"/>
              <a:t>The Effect of growing Lettuce </a:t>
            </a:r>
            <a:r>
              <a:rPr lang="en-US" sz="3200" dirty="0"/>
              <a:t>S</a:t>
            </a:r>
            <a:r>
              <a:rPr lang="en-US" sz="3200" dirty="0" smtClean="0"/>
              <a:t>eeds with Radish Seeds</a:t>
            </a:r>
          </a:p>
          <a:p>
            <a:pPr algn="ctr"/>
            <a:endParaRPr lang="en-US" sz="3200" dirty="0" smtClean="0"/>
          </a:p>
          <a:p>
            <a:pPr algn="ctr"/>
            <a:r>
              <a:rPr lang="en-US" sz="3200" dirty="0" smtClean="0"/>
              <a:t>Germination of lettuce seeds when grown with Radish seeds</a:t>
            </a:r>
          </a:p>
          <a:p>
            <a:pPr algn="ctr"/>
            <a:endParaRPr lang="en-US" sz="3200" dirty="0" smtClean="0"/>
          </a:p>
          <a:p>
            <a:pPr algn="ctr"/>
            <a:r>
              <a:rPr lang="en-US" sz="3200" b="1" dirty="0" smtClean="0"/>
              <a:t>My First &amp; Last Name</a:t>
            </a:r>
          </a:p>
          <a:p>
            <a:pPr algn="ctr"/>
            <a:r>
              <a:rPr lang="en-US" sz="3200" b="1" dirty="0" smtClean="0"/>
              <a:t>Date</a:t>
            </a:r>
          </a:p>
          <a:p>
            <a:pPr algn="ctr"/>
            <a:r>
              <a:rPr lang="en-US" sz="3200" b="1" dirty="0" smtClean="0"/>
              <a:t>Mrs. McAllister</a:t>
            </a:r>
          </a:p>
          <a:p>
            <a:pPr algn="ctr"/>
            <a:r>
              <a:rPr lang="en-US" sz="3200" b="1" dirty="0" smtClean="0"/>
              <a:t>Class </a:t>
            </a:r>
            <a:r>
              <a:rPr lang="en-US" sz="3200" b="1" dirty="0"/>
              <a:t>&amp; Period</a:t>
            </a:r>
          </a:p>
          <a:p>
            <a:pPr algn="ctr"/>
            <a:endParaRPr lang="en-US" sz="3200" b="1" dirty="0" smtClean="0"/>
          </a:p>
          <a:p>
            <a:pPr algn="ctr"/>
            <a:endParaRPr lang="en-US" sz="3200" b="1" dirty="0"/>
          </a:p>
        </p:txBody>
      </p:sp>
      <p:sp>
        <p:nvSpPr>
          <p:cNvPr id="3" name="TextBox 2"/>
          <p:cNvSpPr txBox="1"/>
          <p:nvPr/>
        </p:nvSpPr>
        <p:spPr>
          <a:xfrm>
            <a:off x="8705088" y="5596128"/>
            <a:ext cx="1810512" cy="369332"/>
          </a:xfrm>
          <a:prstGeom prst="rect">
            <a:avLst/>
          </a:prstGeom>
          <a:noFill/>
        </p:spPr>
        <p:txBody>
          <a:bodyPr wrap="square" rtlCol="0">
            <a:spAutoFit/>
          </a:bodyPr>
          <a:lstStyle/>
          <a:p>
            <a:r>
              <a:rPr lang="en-US" b="1" dirty="0" smtClean="0"/>
              <a:t>12 Font only</a:t>
            </a:r>
            <a:endParaRPr lang="en-US" b="1" dirty="0"/>
          </a:p>
        </p:txBody>
      </p:sp>
    </p:spTree>
    <p:extLst>
      <p:ext uri="{BB962C8B-B14F-4D97-AF65-F5344CB8AC3E}">
        <p14:creationId xmlns:p14="http://schemas.microsoft.com/office/powerpoint/2010/main" val="111187144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Allelopathy Lab</a:t>
            </a:r>
            <a:endParaRPr lang="en-US" dirty="0"/>
          </a:p>
        </p:txBody>
      </p:sp>
      <p:sp>
        <p:nvSpPr>
          <p:cNvPr id="3" name="Content Placeholder 2"/>
          <p:cNvSpPr>
            <a:spLocks noGrp="1"/>
          </p:cNvSpPr>
          <p:nvPr>
            <p:ph idx="1"/>
          </p:nvPr>
        </p:nvSpPr>
        <p:spPr>
          <a:xfrm>
            <a:off x="592428" y="2395470"/>
            <a:ext cx="10985679" cy="3480398"/>
          </a:xfrm>
        </p:spPr>
        <p:txBody>
          <a:bodyPr>
            <a:normAutofit fontScale="92500"/>
          </a:bodyPr>
          <a:lstStyle/>
          <a:p>
            <a:r>
              <a:rPr lang="en-US" b="1" dirty="0" smtClean="0"/>
              <a:t>Objective:</a:t>
            </a:r>
            <a:r>
              <a:rPr lang="en-US" dirty="0" smtClean="0"/>
              <a:t> Using the Scientific Method, test whether different seeds (Radish and Lettuce) impact each others growth.</a:t>
            </a:r>
          </a:p>
          <a:p>
            <a:r>
              <a:rPr lang="en-US" b="1" dirty="0" smtClean="0"/>
              <a:t>Essential Question: </a:t>
            </a:r>
            <a:r>
              <a:rPr lang="en-US" dirty="0" smtClean="0"/>
              <a:t>Can radish seeds impact the growth of lettuce seeds?</a:t>
            </a:r>
          </a:p>
          <a:p>
            <a:r>
              <a:rPr lang="en-US" b="1" dirty="0" smtClean="0"/>
              <a:t>Background:</a:t>
            </a:r>
            <a:r>
              <a:rPr lang="en-US" dirty="0" smtClean="0"/>
              <a:t> (Paragraph) Explain Vocabulary: Germination, Competition for Resources</a:t>
            </a:r>
          </a:p>
          <a:p>
            <a:pPr lvl="1"/>
            <a:r>
              <a:rPr lang="en-US" dirty="0" smtClean="0"/>
              <a:t>Cite Sources: </a:t>
            </a:r>
            <a:r>
              <a:rPr lang="en-US" dirty="0" smtClean="0">
                <a:hlinkClick r:id="rId2"/>
              </a:rPr>
              <a:t>Allelopathy: How Plants Suppress </a:t>
            </a:r>
            <a:r>
              <a:rPr lang="en-US" dirty="0">
                <a:hlinkClick r:id="rId2"/>
              </a:rPr>
              <a:t>O</a:t>
            </a:r>
            <a:r>
              <a:rPr lang="en-US" dirty="0" smtClean="0">
                <a:hlinkClick r:id="rId2"/>
              </a:rPr>
              <a:t>ther Plants</a:t>
            </a:r>
            <a:r>
              <a:rPr lang="en-US" dirty="0" smtClean="0"/>
              <a:t>   </a:t>
            </a:r>
            <a:r>
              <a:rPr lang="en-US" dirty="0"/>
              <a:t>(Ferguson, </a:t>
            </a:r>
            <a:r>
              <a:rPr lang="en-US" dirty="0" err="1" smtClean="0"/>
              <a:t>Rathinasabapathi</a:t>
            </a:r>
            <a:r>
              <a:rPr lang="en-US" dirty="0" smtClean="0"/>
              <a:t>, Chase, 2013)</a:t>
            </a:r>
          </a:p>
          <a:p>
            <a:r>
              <a:rPr lang="en-US" b="1" dirty="0" smtClean="0"/>
              <a:t>Hypothesis/ Purpose:  </a:t>
            </a:r>
            <a:r>
              <a:rPr lang="en-US" dirty="0" smtClean="0"/>
              <a:t>If radish seeds are grown with lettuce seeds, then the lettuce seeds will not  germinate.</a:t>
            </a:r>
          </a:p>
          <a:p>
            <a:endParaRPr lang="en-US" dirty="0"/>
          </a:p>
        </p:txBody>
      </p:sp>
    </p:spTree>
    <p:extLst>
      <p:ext uri="{BB962C8B-B14F-4D97-AF65-F5344CB8AC3E}">
        <p14:creationId xmlns:p14="http://schemas.microsoft.com/office/powerpoint/2010/main" val="107101038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611515"/>
            <a:ext cx="10972800" cy="1690688"/>
          </a:xfrm>
        </p:spPr>
        <p:txBody>
          <a:bodyPr>
            <a:normAutofit fontScale="90000"/>
          </a:bodyPr>
          <a:lstStyle/>
          <a:p>
            <a:r>
              <a:rPr lang="en-US" sz="3600" dirty="0"/>
              <a:t>2</a:t>
            </a:r>
            <a:r>
              <a:rPr lang="en-US" sz="3600" dirty="0" smtClean="0"/>
              <a:t>/6  Specific and Nonspecific Immune Responses CH 39.2</a:t>
            </a:r>
            <a:br>
              <a:rPr lang="en-US" sz="3600" dirty="0" smtClean="0"/>
            </a:br>
            <a:r>
              <a:rPr lang="en-US" sz="3600" dirty="0" smtClean="0"/>
              <a:t>Obj. TSW differentiate between nonspecific &amp; specific immune responses. P. 30 NB</a:t>
            </a:r>
            <a:endParaRPr lang="en-US" sz="3600" dirty="0"/>
          </a:p>
        </p:txBody>
      </p:sp>
      <p:pic>
        <p:nvPicPr>
          <p:cNvPr id="5" name="Content Placeholder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464309" y="2567507"/>
            <a:ext cx="5317151" cy="3396466"/>
          </a:xfrm>
        </p:spPr>
      </p:pic>
      <p:sp>
        <p:nvSpPr>
          <p:cNvPr id="4" name="Content Placeholder 3"/>
          <p:cNvSpPr>
            <a:spLocks noGrp="1"/>
          </p:cNvSpPr>
          <p:nvPr>
            <p:ph sz="half" idx="2"/>
          </p:nvPr>
        </p:nvSpPr>
        <p:spPr>
          <a:xfrm>
            <a:off x="5781460" y="2334038"/>
            <a:ext cx="6197180" cy="3310128"/>
          </a:xfrm>
        </p:spPr>
        <p:txBody>
          <a:bodyPr/>
          <a:lstStyle/>
          <a:p>
            <a:pPr marL="514350" indent="-514350">
              <a:buFont typeface="+mj-lt"/>
              <a:buAutoNum type="arabicPeriod"/>
            </a:pPr>
            <a:r>
              <a:rPr lang="en-US" dirty="0" smtClean="0"/>
              <a:t>What is a vaccine?</a:t>
            </a:r>
          </a:p>
          <a:p>
            <a:pPr marL="514350" indent="-514350">
              <a:buFont typeface="+mj-lt"/>
              <a:buAutoNum type="arabicPeriod"/>
            </a:pPr>
            <a:r>
              <a:rPr lang="en-US" dirty="0" smtClean="0"/>
              <a:t>Why do people who have </a:t>
            </a:r>
            <a:r>
              <a:rPr lang="en-US" dirty="0" smtClean="0">
                <a:hlinkClick r:id="rId3"/>
              </a:rPr>
              <a:t>AIDS</a:t>
            </a:r>
            <a:r>
              <a:rPr lang="en-US" dirty="0" smtClean="0"/>
              <a:t> have complications with normal colds and flu diseases?</a:t>
            </a:r>
          </a:p>
          <a:p>
            <a:pPr marL="514350" indent="-514350">
              <a:buFont typeface="+mj-lt"/>
              <a:buAutoNum type="arabicPeriod"/>
            </a:pPr>
            <a:r>
              <a:rPr lang="en-US" dirty="0" smtClean="0"/>
              <a:t>What pathogen does antibiotics kill?</a:t>
            </a:r>
          </a:p>
          <a:p>
            <a:pPr marL="0" indent="0">
              <a:buNone/>
            </a:pPr>
            <a:r>
              <a:rPr lang="en-US" dirty="0" smtClean="0"/>
              <a:t>Why are antibiotics given in CAFO, even though the animals are healthy?</a:t>
            </a:r>
            <a:endParaRPr lang="en-US" dirty="0"/>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08061" y="4450294"/>
            <a:ext cx="3073399" cy="2309440"/>
          </a:xfrm>
          <a:prstGeom prst="rect">
            <a:avLst/>
          </a:prstGeom>
        </p:spPr>
      </p:pic>
    </p:spTree>
    <p:extLst>
      <p:ext uri="{BB962C8B-B14F-4D97-AF65-F5344CB8AC3E}">
        <p14:creationId xmlns:p14="http://schemas.microsoft.com/office/powerpoint/2010/main" val="313785340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Allelopathy Lab</a:t>
            </a:r>
          </a:p>
        </p:txBody>
      </p:sp>
      <p:sp>
        <p:nvSpPr>
          <p:cNvPr id="3" name="Content Placeholder 2"/>
          <p:cNvSpPr>
            <a:spLocks noGrp="1"/>
          </p:cNvSpPr>
          <p:nvPr>
            <p:ph idx="1"/>
          </p:nvPr>
        </p:nvSpPr>
        <p:spPr>
          <a:xfrm>
            <a:off x="618186" y="2434107"/>
            <a:ext cx="10972800" cy="3441761"/>
          </a:xfrm>
        </p:spPr>
        <p:txBody>
          <a:bodyPr>
            <a:normAutofit lnSpcReduction="10000"/>
          </a:bodyPr>
          <a:lstStyle/>
          <a:p>
            <a:r>
              <a:rPr lang="en-US" b="1" dirty="0" smtClean="0"/>
              <a:t>Materials:</a:t>
            </a:r>
            <a:r>
              <a:rPr lang="en-US" dirty="0" smtClean="0"/>
              <a:t> Petri Dishes, Pipettes (2mL), Petri dish paper, Radish seeds, Lettuce seeds</a:t>
            </a:r>
          </a:p>
          <a:p>
            <a:r>
              <a:rPr lang="en-US" b="1" dirty="0" smtClean="0"/>
              <a:t>Procedure: </a:t>
            </a:r>
            <a:r>
              <a:rPr lang="en-US" dirty="0" smtClean="0"/>
              <a:t>(Make sure your procedure can be duplicated exactly by someone who has never done this lab – Be very specific.)</a:t>
            </a:r>
          </a:p>
          <a:p>
            <a:pPr lvl="1"/>
            <a:r>
              <a:rPr lang="en-US" b="1" dirty="0" smtClean="0"/>
              <a:t>Step 1:  </a:t>
            </a:r>
          </a:p>
          <a:p>
            <a:pPr lvl="1"/>
            <a:r>
              <a:rPr lang="en-US" b="1" dirty="0" smtClean="0"/>
              <a:t>Step 2:</a:t>
            </a:r>
          </a:p>
          <a:p>
            <a:pPr lvl="1"/>
            <a:r>
              <a:rPr lang="en-US" b="1" dirty="0" smtClean="0"/>
              <a:t>Step 3:</a:t>
            </a:r>
          </a:p>
          <a:p>
            <a:pPr lvl="1"/>
            <a:r>
              <a:rPr lang="en-US" b="1" dirty="0" smtClean="0"/>
              <a:t>Step 4:</a:t>
            </a:r>
          </a:p>
          <a:p>
            <a:pPr lvl="1"/>
            <a:r>
              <a:rPr lang="en-US" b="1" dirty="0" smtClean="0"/>
              <a:t>Step 5:</a:t>
            </a:r>
            <a:endParaRPr lang="en-US" b="1" dirty="0"/>
          </a:p>
        </p:txBody>
      </p:sp>
    </p:spTree>
    <p:extLst>
      <p:ext uri="{BB962C8B-B14F-4D97-AF65-F5344CB8AC3E}">
        <p14:creationId xmlns:p14="http://schemas.microsoft.com/office/powerpoint/2010/main" val="150061444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98432" y="448178"/>
            <a:ext cx="7467613" cy="1303867"/>
          </a:xfrm>
        </p:spPr>
        <p:txBody>
          <a:bodyPr/>
          <a:lstStyle/>
          <a:p>
            <a:r>
              <a:rPr lang="en-US" dirty="0"/>
              <a:t>Allelopathy </a:t>
            </a:r>
            <a:r>
              <a:rPr lang="en-US" dirty="0" smtClean="0"/>
              <a:t>Lab p. 27 NB</a:t>
            </a:r>
            <a:endParaRPr lang="en-US" dirty="0"/>
          </a:p>
        </p:txBody>
      </p:sp>
      <p:sp>
        <p:nvSpPr>
          <p:cNvPr id="3" name="Content Placeholder 2"/>
          <p:cNvSpPr>
            <a:spLocks noGrp="1"/>
          </p:cNvSpPr>
          <p:nvPr>
            <p:ph idx="1"/>
          </p:nvPr>
        </p:nvSpPr>
        <p:spPr>
          <a:xfrm>
            <a:off x="695458" y="1970468"/>
            <a:ext cx="10895527" cy="3905400"/>
          </a:xfrm>
        </p:spPr>
        <p:txBody>
          <a:bodyPr/>
          <a:lstStyle/>
          <a:p>
            <a:r>
              <a:rPr lang="en-US" b="1" dirty="0" smtClean="0"/>
              <a:t>Data: </a:t>
            </a:r>
            <a:r>
              <a:rPr lang="en-US" dirty="0" smtClean="0"/>
              <a:t>(Qualitative –words &amp; </a:t>
            </a:r>
            <a:r>
              <a:rPr lang="en-US" b="1" dirty="0" smtClean="0"/>
              <a:t>Quantitative – numbers, values</a:t>
            </a:r>
            <a:r>
              <a:rPr lang="en-US" dirty="0" smtClean="0"/>
              <a:t>)</a:t>
            </a:r>
          </a:p>
          <a:p>
            <a:pPr lvl="1"/>
            <a:r>
              <a:rPr lang="en-US" b="1" dirty="0" smtClean="0"/>
              <a:t>Table 1:  </a:t>
            </a:r>
            <a:r>
              <a:rPr lang="en-US" dirty="0" smtClean="0"/>
              <a:t>The table below shows the different germination rates of radish and lettuce seeds when grown together and separately.  </a:t>
            </a:r>
            <a:r>
              <a:rPr lang="en-US" sz="1200" dirty="0" smtClean="0"/>
              <a:t>(10 font)</a:t>
            </a:r>
          </a:p>
          <a:p>
            <a:pPr marL="457200" lvl="1" indent="0">
              <a:buNone/>
            </a:pPr>
            <a:endParaRPr lang="en-US" dirty="0" smtClean="0"/>
          </a:p>
          <a:p>
            <a:pPr marL="457200" lvl="1" indent="0">
              <a:buNone/>
            </a:pPr>
            <a:endParaRPr lang="en-US" dirty="0"/>
          </a:p>
        </p:txBody>
      </p:sp>
      <p:pic>
        <p:nvPicPr>
          <p:cNvPr id="4" name="Picture 3"/>
          <p:cNvPicPr>
            <a:picLocks noChangeAspect="1"/>
          </p:cNvPicPr>
          <p:nvPr/>
        </p:nvPicPr>
        <p:blipFill>
          <a:blip r:embed="rId2"/>
          <a:stretch>
            <a:fillRect/>
          </a:stretch>
        </p:blipFill>
        <p:spPr>
          <a:xfrm>
            <a:off x="696319" y="3412901"/>
            <a:ext cx="10989625" cy="2681390"/>
          </a:xfrm>
          <a:prstGeom prst="rect">
            <a:avLst/>
          </a:prstGeom>
        </p:spPr>
      </p:pic>
      <p:pic>
        <p:nvPicPr>
          <p:cNvPr id="5" name="Picture 4"/>
          <p:cNvPicPr>
            <a:picLocks noChangeAspect="1"/>
          </p:cNvPicPr>
          <p:nvPr/>
        </p:nvPicPr>
        <p:blipFill>
          <a:blip r:embed="rId3"/>
          <a:stretch>
            <a:fillRect/>
          </a:stretch>
        </p:blipFill>
        <p:spPr>
          <a:xfrm>
            <a:off x="8866045" y="141461"/>
            <a:ext cx="3215359" cy="2305352"/>
          </a:xfrm>
          <a:prstGeom prst="rect">
            <a:avLst/>
          </a:prstGeom>
        </p:spPr>
      </p:pic>
    </p:spTree>
    <p:extLst>
      <p:ext uri="{BB962C8B-B14F-4D97-AF65-F5344CB8AC3E}">
        <p14:creationId xmlns:p14="http://schemas.microsoft.com/office/powerpoint/2010/main" val="45838651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1" y="619525"/>
            <a:ext cx="9601196" cy="1303867"/>
          </a:xfrm>
        </p:spPr>
        <p:txBody>
          <a:bodyPr/>
          <a:lstStyle/>
          <a:p>
            <a:r>
              <a:rPr lang="en-US" dirty="0"/>
              <a:t>Allelopathy Lab</a:t>
            </a:r>
          </a:p>
        </p:txBody>
      </p:sp>
      <p:sp>
        <p:nvSpPr>
          <p:cNvPr id="3" name="Content Placeholder 2"/>
          <p:cNvSpPr>
            <a:spLocks noGrp="1"/>
          </p:cNvSpPr>
          <p:nvPr>
            <p:ph idx="1"/>
          </p:nvPr>
        </p:nvSpPr>
        <p:spPr>
          <a:xfrm>
            <a:off x="605307" y="1970468"/>
            <a:ext cx="10972800" cy="3905400"/>
          </a:xfrm>
        </p:spPr>
        <p:txBody>
          <a:bodyPr>
            <a:normAutofit lnSpcReduction="10000"/>
          </a:bodyPr>
          <a:lstStyle/>
          <a:p>
            <a:r>
              <a:rPr lang="en-US" b="1" dirty="0" smtClean="0"/>
              <a:t>Data: </a:t>
            </a:r>
            <a:r>
              <a:rPr lang="en-US" dirty="0" smtClean="0"/>
              <a:t>(Qualitative &amp; </a:t>
            </a:r>
            <a:r>
              <a:rPr lang="en-US" b="1" dirty="0" smtClean="0"/>
              <a:t>Quantitative-numbers, values</a:t>
            </a:r>
            <a:r>
              <a:rPr lang="en-US" dirty="0" smtClean="0"/>
              <a:t>)</a:t>
            </a:r>
          </a:p>
          <a:p>
            <a:pPr lvl="1"/>
            <a:r>
              <a:rPr lang="en-US" dirty="0" smtClean="0"/>
              <a:t>Graph 1:</a:t>
            </a:r>
          </a:p>
          <a:p>
            <a:pPr lvl="1"/>
            <a:endParaRPr lang="en-US" dirty="0"/>
          </a:p>
          <a:p>
            <a:pPr lvl="1"/>
            <a:endParaRPr lang="en-US" dirty="0" smtClean="0"/>
          </a:p>
          <a:p>
            <a:pPr lvl="1"/>
            <a:endParaRPr lang="en-US" dirty="0"/>
          </a:p>
          <a:p>
            <a:pPr lvl="1"/>
            <a:endParaRPr lang="en-US" dirty="0" smtClean="0"/>
          </a:p>
          <a:p>
            <a:pPr lvl="1"/>
            <a:endParaRPr lang="en-US" dirty="0" smtClean="0"/>
          </a:p>
          <a:p>
            <a:pPr marL="457200" lvl="1" indent="0">
              <a:buNone/>
            </a:pPr>
            <a:endParaRPr lang="en-US" dirty="0"/>
          </a:p>
          <a:p>
            <a:pPr lvl="1"/>
            <a:r>
              <a:rPr lang="en-US" dirty="0" smtClean="0"/>
              <a:t>The radish seeds over 6 days showed increased germination compared to the lettuce seeds. (10 Font)</a:t>
            </a:r>
          </a:p>
          <a:p>
            <a:pPr marL="457200" lvl="1" indent="0">
              <a:buNone/>
            </a:pPr>
            <a:endParaRPr lang="en-US" dirty="0"/>
          </a:p>
        </p:txBody>
      </p:sp>
      <p:pic>
        <p:nvPicPr>
          <p:cNvPr id="5" name="Picture 4"/>
          <p:cNvPicPr>
            <a:picLocks noChangeAspect="1"/>
          </p:cNvPicPr>
          <p:nvPr/>
        </p:nvPicPr>
        <p:blipFill>
          <a:blip r:embed="rId2"/>
          <a:stretch>
            <a:fillRect/>
          </a:stretch>
        </p:blipFill>
        <p:spPr>
          <a:xfrm>
            <a:off x="2605970" y="2446986"/>
            <a:ext cx="4584589" cy="2755631"/>
          </a:xfrm>
          <a:prstGeom prst="rect">
            <a:avLst/>
          </a:prstGeom>
        </p:spPr>
      </p:pic>
    </p:spTree>
    <p:extLst>
      <p:ext uri="{BB962C8B-B14F-4D97-AF65-F5344CB8AC3E}">
        <p14:creationId xmlns:p14="http://schemas.microsoft.com/office/powerpoint/2010/main" val="113011906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Allelopathy Lab</a:t>
            </a:r>
          </a:p>
        </p:txBody>
      </p:sp>
      <p:sp>
        <p:nvSpPr>
          <p:cNvPr id="3" name="Content Placeholder 2"/>
          <p:cNvSpPr>
            <a:spLocks noGrp="1"/>
          </p:cNvSpPr>
          <p:nvPr>
            <p:ph idx="1"/>
          </p:nvPr>
        </p:nvSpPr>
        <p:spPr>
          <a:xfrm>
            <a:off x="631065" y="2556932"/>
            <a:ext cx="10265532" cy="3318936"/>
          </a:xfrm>
        </p:spPr>
        <p:txBody>
          <a:bodyPr/>
          <a:lstStyle/>
          <a:p>
            <a:r>
              <a:rPr lang="en-US" b="1" dirty="0" smtClean="0"/>
              <a:t>Data: </a:t>
            </a:r>
            <a:r>
              <a:rPr lang="en-US" dirty="0" smtClean="0"/>
              <a:t>(</a:t>
            </a:r>
            <a:r>
              <a:rPr lang="en-US" b="1" dirty="0" smtClean="0"/>
              <a:t>Qualitative – descriptive words &amp; Pictures</a:t>
            </a:r>
            <a:r>
              <a:rPr lang="en-US" dirty="0" smtClean="0"/>
              <a:t>)</a:t>
            </a:r>
          </a:p>
          <a:p>
            <a:pPr lvl="1"/>
            <a:r>
              <a:rPr lang="en-US" sz="2400" dirty="0" smtClean="0"/>
              <a:t>The radish seeds looked ……    they smelled….</a:t>
            </a:r>
          </a:p>
          <a:p>
            <a:pPr lvl="1"/>
            <a:r>
              <a:rPr lang="en-US" sz="2400" dirty="0" smtClean="0"/>
              <a:t>The lettuce seeds roots were longer and had more root hairs.</a:t>
            </a:r>
          </a:p>
          <a:p>
            <a:pPr marL="457200" lvl="1" indent="0">
              <a:buNone/>
            </a:pPr>
            <a:endParaRPr lang="en-US" dirty="0" smtClean="0"/>
          </a:p>
          <a:p>
            <a:pPr marL="457200" lvl="1" indent="0">
              <a:buNone/>
            </a:pPr>
            <a:endParaRPr lang="en-US" dirty="0"/>
          </a:p>
        </p:txBody>
      </p:sp>
      <p:pic>
        <p:nvPicPr>
          <p:cNvPr id="5" name="Picture 4"/>
          <p:cNvPicPr>
            <a:picLocks noChangeAspect="1"/>
          </p:cNvPicPr>
          <p:nvPr/>
        </p:nvPicPr>
        <p:blipFill>
          <a:blip r:embed="rId2"/>
          <a:stretch>
            <a:fillRect/>
          </a:stretch>
        </p:blipFill>
        <p:spPr>
          <a:xfrm>
            <a:off x="8285474" y="3973232"/>
            <a:ext cx="3215359" cy="2305352"/>
          </a:xfrm>
          <a:prstGeom prst="rect">
            <a:avLst/>
          </a:prstGeom>
        </p:spPr>
      </p:pic>
    </p:spTree>
    <p:extLst>
      <p:ext uri="{BB962C8B-B14F-4D97-AF65-F5344CB8AC3E}">
        <p14:creationId xmlns:p14="http://schemas.microsoft.com/office/powerpoint/2010/main" val="259720617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Allelopathy Lab</a:t>
            </a:r>
          </a:p>
        </p:txBody>
      </p:sp>
      <p:sp>
        <p:nvSpPr>
          <p:cNvPr id="3" name="Content Placeholder 2"/>
          <p:cNvSpPr>
            <a:spLocks noGrp="1"/>
          </p:cNvSpPr>
          <p:nvPr>
            <p:ph idx="1"/>
          </p:nvPr>
        </p:nvSpPr>
        <p:spPr>
          <a:xfrm>
            <a:off x="123423" y="1924302"/>
            <a:ext cx="6547833" cy="3318936"/>
          </a:xfrm>
        </p:spPr>
        <p:txBody>
          <a:bodyPr>
            <a:normAutofit/>
          </a:bodyPr>
          <a:lstStyle/>
          <a:p>
            <a:pPr marL="457200" lvl="1" indent="0">
              <a:buNone/>
            </a:pPr>
            <a:r>
              <a:rPr lang="en-US" sz="2400" b="1" dirty="0" smtClean="0"/>
              <a:t>Data Analysis: </a:t>
            </a:r>
            <a:r>
              <a:rPr lang="en-US" sz="2400" dirty="0" smtClean="0"/>
              <a:t>(Paragraph)</a:t>
            </a:r>
          </a:p>
          <a:p>
            <a:pPr marL="457200" lvl="1" indent="0">
              <a:buNone/>
            </a:pPr>
            <a:r>
              <a:rPr lang="en-US" sz="2400" dirty="0"/>
              <a:t>	</a:t>
            </a:r>
            <a:r>
              <a:rPr lang="en-US" sz="2400" dirty="0" smtClean="0"/>
              <a:t>Explain your data - results.  Why did we see the results in the graph?  Discuss any trends. </a:t>
            </a:r>
          </a:p>
          <a:p>
            <a:pPr marL="457200" lvl="1" indent="0">
              <a:buNone/>
            </a:pPr>
            <a:r>
              <a:rPr lang="en-US" dirty="0" smtClean="0"/>
              <a:t>Cite </a:t>
            </a:r>
            <a:r>
              <a:rPr lang="en-US" dirty="0"/>
              <a:t>Sources: </a:t>
            </a:r>
            <a:r>
              <a:rPr lang="en-US" dirty="0">
                <a:hlinkClick r:id="rId2"/>
              </a:rPr>
              <a:t>Allelopathy: How Plants Suppress Other Plants</a:t>
            </a:r>
            <a:r>
              <a:rPr lang="en-US" dirty="0"/>
              <a:t>   (Ferguson, </a:t>
            </a:r>
            <a:r>
              <a:rPr lang="en-US" dirty="0" err="1"/>
              <a:t>Rathinasabapathi</a:t>
            </a:r>
            <a:r>
              <a:rPr lang="en-US" dirty="0"/>
              <a:t>, Chase, 2013)</a:t>
            </a:r>
          </a:p>
          <a:p>
            <a:pPr marL="457200" lvl="1" indent="0">
              <a:buNone/>
            </a:pPr>
            <a:endParaRPr lang="en-US" sz="2400" dirty="0"/>
          </a:p>
        </p:txBody>
      </p:sp>
      <p:pic>
        <p:nvPicPr>
          <p:cNvPr id="5" name="Picture 4"/>
          <p:cNvPicPr>
            <a:picLocks noChangeAspect="1"/>
          </p:cNvPicPr>
          <p:nvPr/>
        </p:nvPicPr>
        <p:blipFill>
          <a:blip r:embed="rId3"/>
          <a:stretch>
            <a:fillRect/>
          </a:stretch>
        </p:blipFill>
        <p:spPr>
          <a:xfrm>
            <a:off x="6286337" y="2962694"/>
            <a:ext cx="5447387" cy="3274228"/>
          </a:xfrm>
          <a:prstGeom prst="rect">
            <a:avLst/>
          </a:prstGeom>
        </p:spPr>
      </p:pic>
    </p:spTree>
    <p:extLst>
      <p:ext uri="{BB962C8B-B14F-4D97-AF65-F5344CB8AC3E}">
        <p14:creationId xmlns:p14="http://schemas.microsoft.com/office/powerpoint/2010/main" val="250769110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Allelopathy Lab</a:t>
            </a:r>
            <a:endParaRPr lang="en-US" dirty="0"/>
          </a:p>
        </p:txBody>
      </p:sp>
      <p:sp>
        <p:nvSpPr>
          <p:cNvPr id="3" name="Content Placeholder 2"/>
          <p:cNvSpPr>
            <a:spLocks noGrp="1"/>
          </p:cNvSpPr>
          <p:nvPr>
            <p:ph idx="1"/>
          </p:nvPr>
        </p:nvSpPr>
        <p:spPr/>
        <p:txBody>
          <a:bodyPr/>
          <a:lstStyle/>
          <a:p>
            <a:r>
              <a:rPr lang="en-US" b="1" dirty="0" smtClean="0"/>
              <a:t>Conclusion: </a:t>
            </a:r>
            <a:r>
              <a:rPr lang="en-US" dirty="0" smtClean="0"/>
              <a:t>(Paragraph)</a:t>
            </a:r>
          </a:p>
          <a:p>
            <a:pPr lvl="1"/>
            <a:r>
              <a:rPr lang="en-US" dirty="0" smtClean="0"/>
              <a:t>Restate hypothesis and explain if it was supported or not.  Tie your Data Analysis to your Background and hypothesis.  Did your data support what you thought would happen?  How?  Explain why allelopathy is important.  At the very least, write an AXES paragraph about Allelopathy between radish and lettuce seeds and how it applies to Agriculture.</a:t>
            </a:r>
          </a:p>
          <a:p>
            <a:pPr lvl="1"/>
            <a:r>
              <a:rPr lang="en-US" dirty="0"/>
              <a:t>Cite Sources: </a:t>
            </a:r>
            <a:r>
              <a:rPr lang="en-US" dirty="0">
                <a:hlinkClick r:id="rId2"/>
              </a:rPr>
              <a:t>Allelopathy: How Plants Suppress Other Plants</a:t>
            </a:r>
            <a:r>
              <a:rPr lang="en-US" dirty="0"/>
              <a:t>   (Ferguson, </a:t>
            </a:r>
            <a:r>
              <a:rPr lang="en-US" dirty="0" err="1"/>
              <a:t>Rathinasabapathi</a:t>
            </a:r>
            <a:r>
              <a:rPr lang="en-US" dirty="0"/>
              <a:t>, Chase, 2013)</a:t>
            </a:r>
          </a:p>
          <a:p>
            <a:pPr marL="457200" lvl="1" indent="0">
              <a:buNone/>
            </a:pPr>
            <a:endParaRPr lang="en-US" dirty="0"/>
          </a:p>
        </p:txBody>
      </p:sp>
    </p:spTree>
    <p:extLst>
      <p:ext uri="{BB962C8B-B14F-4D97-AF65-F5344CB8AC3E}">
        <p14:creationId xmlns:p14="http://schemas.microsoft.com/office/powerpoint/2010/main" val="349364643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Works Cited</a:t>
            </a:r>
            <a:endParaRPr lang="en-US" dirty="0"/>
          </a:p>
        </p:txBody>
      </p:sp>
      <p:sp>
        <p:nvSpPr>
          <p:cNvPr id="3" name="Content Placeholder 2"/>
          <p:cNvSpPr>
            <a:spLocks noGrp="1"/>
          </p:cNvSpPr>
          <p:nvPr>
            <p:ph idx="1"/>
          </p:nvPr>
        </p:nvSpPr>
        <p:spPr/>
        <p:txBody>
          <a:bodyPr/>
          <a:lstStyle/>
          <a:p>
            <a:pPr marL="457200" indent="-457200">
              <a:buAutoNum type="arabicPeriod"/>
            </a:pPr>
            <a:r>
              <a:rPr lang="en-US" dirty="0" smtClean="0"/>
              <a:t>James </a:t>
            </a:r>
            <a:r>
              <a:rPr lang="en-US" dirty="0"/>
              <a:t>J. Ferguson, emeritus professor; </a:t>
            </a:r>
            <a:r>
              <a:rPr lang="en-US" dirty="0" err="1"/>
              <a:t>Bala</a:t>
            </a:r>
            <a:r>
              <a:rPr lang="en-US" dirty="0"/>
              <a:t> </a:t>
            </a:r>
            <a:r>
              <a:rPr lang="en-US" dirty="0" err="1"/>
              <a:t>Rathinasabapathi</a:t>
            </a:r>
            <a:r>
              <a:rPr lang="en-US" dirty="0"/>
              <a:t>, professor; and Carlene A. Chase, associate professor, Horticultural Sciences Department, Cooperative Extension Service, Institute of Food and Agricultural Sciences, University of Florida, Gainesville, FL 32611. </a:t>
            </a:r>
            <a:endParaRPr lang="en-US" dirty="0" smtClean="0"/>
          </a:p>
          <a:p>
            <a:pPr marL="457200" indent="-457200">
              <a:buAutoNum type="arabicPeriod"/>
            </a:pPr>
            <a:r>
              <a:rPr lang="en-US" dirty="0" smtClean="0"/>
              <a:t>Yes – one more</a:t>
            </a:r>
          </a:p>
          <a:p>
            <a:pPr marL="457200" indent="-457200">
              <a:buAutoNum type="arabicPeriod"/>
            </a:pPr>
            <a:r>
              <a:rPr lang="en-US" dirty="0" smtClean="0"/>
              <a:t>Yes – still one more </a:t>
            </a:r>
            <a:r>
              <a:rPr lang="en-US" dirty="0" smtClean="0">
                <a:sym typeface="Wingdings" panose="05000000000000000000" pitchFamily="2" charset="2"/>
              </a:rPr>
              <a:t></a:t>
            </a:r>
          </a:p>
          <a:p>
            <a:pPr marL="457200" indent="-457200">
              <a:buAutoNum type="arabicPeriod"/>
            </a:pPr>
            <a:r>
              <a:rPr lang="en-US" dirty="0" smtClean="0">
                <a:sym typeface="Wingdings" panose="05000000000000000000" pitchFamily="2" charset="2"/>
              </a:rPr>
              <a:t>Done!</a:t>
            </a:r>
            <a:endParaRPr lang="en-US" dirty="0"/>
          </a:p>
          <a:p>
            <a:pPr marL="0" indent="0">
              <a:buNone/>
            </a:pPr>
            <a:endParaRPr lang="en-US" dirty="0"/>
          </a:p>
        </p:txBody>
      </p:sp>
    </p:spTree>
    <p:extLst>
      <p:ext uri="{BB962C8B-B14F-4D97-AF65-F5344CB8AC3E}">
        <p14:creationId xmlns:p14="http://schemas.microsoft.com/office/powerpoint/2010/main" val="42166135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FFA Officer Elections</a:t>
            </a:r>
            <a:endParaRPr lang="en-US" dirty="0"/>
          </a:p>
        </p:txBody>
      </p:sp>
      <p:sp>
        <p:nvSpPr>
          <p:cNvPr id="3" name="Content Placeholder 2"/>
          <p:cNvSpPr>
            <a:spLocks noGrp="1"/>
          </p:cNvSpPr>
          <p:nvPr>
            <p:ph idx="1"/>
          </p:nvPr>
        </p:nvSpPr>
        <p:spPr/>
        <p:txBody>
          <a:bodyPr/>
          <a:lstStyle/>
          <a:p>
            <a:r>
              <a:rPr lang="en-US" dirty="0" smtClean="0"/>
              <a:t>Present Video/ Presentation 3 – 5 minutes on week of September 12</a:t>
            </a:r>
            <a:r>
              <a:rPr lang="en-US" baseline="30000" dirty="0" smtClean="0"/>
              <a:t>th</a:t>
            </a:r>
            <a:r>
              <a:rPr lang="en-US" dirty="0" smtClean="0"/>
              <a:t>.</a:t>
            </a:r>
          </a:p>
          <a:p>
            <a:pPr lvl="1"/>
            <a:r>
              <a:rPr lang="en-US" dirty="0" smtClean="0"/>
              <a:t>Who you are?</a:t>
            </a:r>
          </a:p>
          <a:p>
            <a:pPr lvl="1"/>
            <a:r>
              <a:rPr lang="en-US" dirty="0" smtClean="0"/>
              <a:t>What positions you are running for.</a:t>
            </a:r>
          </a:p>
          <a:p>
            <a:pPr lvl="1"/>
            <a:r>
              <a:rPr lang="en-US" dirty="0" smtClean="0"/>
              <a:t>Presentation for each different office to run for.</a:t>
            </a:r>
          </a:p>
          <a:p>
            <a:pPr lvl="1"/>
            <a:r>
              <a:rPr lang="en-US" dirty="0" smtClean="0"/>
              <a:t>Why you want the officer position.</a:t>
            </a:r>
          </a:p>
          <a:p>
            <a:r>
              <a:rPr lang="en-US" dirty="0" smtClean="0"/>
              <a:t>Hold our meeting during 2</a:t>
            </a:r>
            <a:r>
              <a:rPr lang="en-US" baseline="30000" dirty="0" smtClean="0"/>
              <a:t>nd</a:t>
            </a:r>
            <a:r>
              <a:rPr lang="en-US" dirty="0" smtClean="0"/>
              <a:t> class for Election. Sept. 16</a:t>
            </a:r>
            <a:r>
              <a:rPr lang="en-US" baseline="30000" dirty="0" smtClean="0"/>
              <a:t>th</a:t>
            </a:r>
            <a:r>
              <a:rPr lang="en-US" dirty="0" smtClean="0"/>
              <a:t>.</a:t>
            </a:r>
            <a:endParaRPr lang="en-US" dirty="0"/>
          </a:p>
        </p:txBody>
      </p:sp>
    </p:spTree>
    <p:extLst>
      <p:ext uri="{BB962C8B-B14F-4D97-AF65-F5344CB8AC3E}">
        <p14:creationId xmlns:p14="http://schemas.microsoft.com/office/powerpoint/2010/main" val="265932942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Opening and Closing </a:t>
            </a:r>
            <a:r>
              <a:rPr lang="en-US" smtClean="0"/>
              <a:t>Ceremony Practice</a:t>
            </a:r>
            <a:endParaRPr lang="en-US" dirty="0"/>
          </a:p>
        </p:txBody>
      </p:sp>
      <p:sp>
        <p:nvSpPr>
          <p:cNvPr id="3" name="Content Placeholder 2"/>
          <p:cNvSpPr>
            <a:spLocks noGrp="1"/>
          </p:cNvSpPr>
          <p:nvPr>
            <p:ph idx="1"/>
          </p:nvPr>
        </p:nvSpPr>
        <p:spPr/>
        <p:txBody>
          <a:bodyPr/>
          <a:lstStyle/>
          <a:p>
            <a:r>
              <a:rPr lang="en-US" dirty="0" smtClean="0"/>
              <a:t>Where are the Officers Located in the room?  </a:t>
            </a:r>
          </a:p>
          <a:p>
            <a:r>
              <a:rPr lang="en-US" dirty="0" smtClean="0"/>
              <a:t>What dictates where the officer’s positions are located?</a:t>
            </a:r>
          </a:p>
          <a:p>
            <a:r>
              <a:rPr lang="en-US" dirty="0"/>
              <a:t> </a:t>
            </a:r>
            <a:r>
              <a:rPr lang="en-US" dirty="0" smtClean="0"/>
              <a:t>Everyone get an FFA Manual.</a:t>
            </a:r>
          </a:p>
          <a:p>
            <a:r>
              <a:rPr lang="en-US" dirty="0" smtClean="0"/>
              <a:t>Choose an Officer to be.  Read your part.</a:t>
            </a:r>
          </a:p>
          <a:p>
            <a:r>
              <a:rPr lang="en-US" dirty="0" smtClean="0"/>
              <a:t>Add: Chaplain, Parliamentarian, and Historian before </a:t>
            </a:r>
            <a:r>
              <a:rPr lang="en-US" dirty="0"/>
              <a:t>A</a:t>
            </a:r>
            <a:r>
              <a:rPr lang="en-US" dirty="0" smtClean="0"/>
              <a:t>dvisor</a:t>
            </a:r>
          </a:p>
        </p:txBody>
      </p:sp>
    </p:spTree>
    <p:extLst>
      <p:ext uri="{BB962C8B-B14F-4D97-AF65-F5344CB8AC3E}">
        <p14:creationId xmlns:p14="http://schemas.microsoft.com/office/powerpoint/2010/main" val="402542563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273051"/>
            <a:ext cx="12192000" cy="2098675"/>
          </a:xfrm>
        </p:spPr>
        <p:txBody>
          <a:bodyPr>
            <a:normAutofit/>
          </a:bodyPr>
          <a:lstStyle/>
          <a:p>
            <a:r>
              <a:rPr lang="en-US" sz="2800" dirty="0" smtClean="0"/>
              <a:t>9/1 Neurotransmitters &amp; </a:t>
            </a:r>
            <a:r>
              <a:rPr lang="en-US" sz="2800" dirty="0" smtClean="0">
                <a:hlinkClick r:id="rId2"/>
              </a:rPr>
              <a:t>Addiction</a:t>
            </a:r>
            <a:r>
              <a:rPr lang="en-US" sz="2800" dirty="0" smtClean="0"/>
              <a:t>  CH 36.1 &amp; 36.3</a:t>
            </a:r>
            <a:br>
              <a:rPr lang="en-US" sz="2800" dirty="0" smtClean="0"/>
            </a:br>
            <a:r>
              <a:rPr lang="en-US" sz="2800" dirty="0" smtClean="0"/>
              <a:t>Obj. TSW learn about neurotransmitters and how drugs impact how the neurotransmitters work. P. 24 NB</a:t>
            </a:r>
            <a:endParaRPr lang="en-US" sz="2800" dirty="0"/>
          </a:p>
        </p:txBody>
      </p:sp>
      <p:sp>
        <p:nvSpPr>
          <p:cNvPr id="3" name="Content Placeholder 2"/>
          <p:cNvSpPr>
            <a:spLocks noGrp="1"/>
          </p:cNvSpPr>
          <p:nvPr>
            <p:ph idx="1"/>
          </p:nvPr>
        </p:nvSpPr>
        <p:spPr>
          <a:xfrm>
            <a:off x="4407796" y="2506662"/>
            <a:ext cx="6838071" cy="4351338"/>
          </a:xfrm>
        </p:spPr>
        <p:txBody>
          <a:bodyPr>
            <a:normAutofit/>
          </a:bodyPr>
          <a:lstStyle/>
          <a:p>
            <a:pPr marL="514350" indent="-514350">
              <a:buFont typeface="+mj-lt"/>
              <a:buAutoNum type="arabicPeriod"/>
            </a:pPr>
            <a:r>
              <a:rPr lang="en-US" dirty="0" smtClean="0"/>
              <a:t>What is a neurotransmitter?</a:t>
            </a:r>
          </a:p>
          <a:p>
            <a:pPr marL="514350" indent="-514350">
              <a:buFont typeface="+mj-lt"/>
              <a:buAutoNum type="arabicPeriod"/>
            </a:pPr>
            <a:r>
              <a:rPr lang="en-US" dirty="0"/>
              <a:t>W</a:t>
            </a:r>
            <a:r>
              <a:rPr lang="en-US" dirty="0" smtClean="0"/>
              <a:t>hy is it important in communication of neurons?</a:t>
            </a:r>
          </a:p>
          <a:p>
            <a:pPr marL="514350" indent="-514350">
              <a:buFont typeface="+mj-lt"/>
              <a:buAutoNum type="arabicPeriod"/>
            </a:pPr>
            <a:r>
              <a:rPr lang="en-US" dirty="0" smtClean="0"/>
              <a:t>How do drugs affect the function of </a:t>
            </a:r>
            <a:r>
              <a:rPr lang="en-US" dirty="0" err="1" smtClean="0"/>
              <a:t>neurotransmittors</a:t>
            </a:r>
            <a:r>
              <a:rPr lang="en-US" dirty="0"/>
              <a:t>?</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99600" y="4241324"/>
            <a:ext cx="2692400" cy="2616676"/>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2411623"/>
            <a:ext cx="4407797" cy="4486274"/>
          </a:xfrm>
          <a:prstGeom prst="rect">
            <a:avLst/>
          </a:prstGeom>
        </p:spPr>
      </p:pic>
    </p:spTree>
    <p:extLst>
      <p:ext uri="{BB962C8B-B14F-4D97-AF65-F5344CB8AC3E}">
        <p14:creationId xmlns:p14="http://schemas.microsoft.com/office/powerpoint/2010/main" val="70037269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1"/>
          <p:cNvPicPr>
            <a:picLocks noChangeAspect="1" noChangeArrowheads="1"/>
          </p:cNvPicPr>
          <p:nvPr/>
        </p:nvPicPr>
        <p:blipFill>
          <a:blip r:embed="rId2" cstate="print"/>
          <a:srcRect l="32616" t="13333" r="15079" b="12308"/>
          <a:stretch>
            <a:fillRect/>
          </a:stretch>
        </p:blipFill>
        <p:spPr bwMode="auto">
          <a:xfrm>
            <a:off x="1524001" y="0"/>
            <a:ext cx="5483803" cy="6248400"/>
          </a:xfrm>
          <a:prstGeom prst="rect">
            <a:avLst/>
          </a:prstGeom>
          <a:noFill/>
          <a:ln w="9525">
            <a:noFill/>
            <a:miter lim="800000"/>
            <a:headEnd/>
            <a:tailEnd/>
          </a:ln>
        </p:spPr>
      </p:pic>
      <p:graphicFrame>
        <p:nvGraphicFramePr>
          <p:cNvPr id="3" name="Table 2"/>
          <p:cNvGraphicFramePr>
            <a:graphicFrameLocks noGrp="1"/>
          </p:cNvGraphicFramePr>
          <p:nvPr/>
        </p:nvGraphicFramePr>
        <p:xfrm>
          <a:off x="6248399" y="914400"/>
          <a:ext cx="4419601" cy="3954780"/>
        </p:xfrm>
        <a:graphic>
          <a:graphicData uri="http://schemas.openxmlformats.org/drawingml/2006/table">
            <a:tbl>
              <a:tblPr/>
              <a:tblGrid>
                <a:gridCol w="990602"/>
                <a:gridCol w="1295400"/>
                <a:gridCol w="1143000"/>
                <a:gridCol w="990599"/>
              </a:tblGrid>
              <a:tr h="228600">
                <a:tc>
                  <a:txBody>
                    <a:bodyPr/>
                    <a:lstStyle/>
                    <a:p>
                      <a:pPr algn="l" fontAlgn="b"/>
                      <a:r>
                        <a:rPr lang="en-US" sz="1800" b="1" i="0" u="none" strike="noStrike" dirty="0">
                          <a:solidFill>
                            <a:srgbClr val="000000"/>
                          </a:solidFill>
                          <a:latin typeface="Calibri"/>
                        </a:rPr>
                        <a:t>Trials</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l" fontAlgn="b"/>
                      <a:r>
                        <a:rPr lang="en-US" sz="1800" b="1" i="0" u="none" strike="noStrike" dirty="0">
                          <a:solidFill>
                            <a:srgbClr val="000000"/>
                          </a:solidFill>
                          <a:latin typeface="Calibri"/>
                        </a:rPr>
                        <a:t>Without </a:t>
                      </a:r>
                      <a:r>
                        <a:rPr lang="en-US" sz="1800" b="1" i="0" u="none" strike="noStrike" dirty="0" smtClean="0">
                          <a:solidFill>
                            <a:srgbClr val="000000"/>
                          </a:solidFill>
                          <a:latin typeface="Calibri"/>
                        </a:rPr>
                        <a:t>Distraction (cm)</a:t>
                      </a:r>
                      <a:endParaRPr lang="en-US" sz="1800" b="1" i="0" u="none" strike="noStrike" dirty="0">
                        <a:solidFill>
                          <a:srgbClr val="000000"/>
                        </a:solidFill>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l" fontAlgn="b"/>
                      <a:r>
                        <a:rPr lang="en-US" sz="1800" b="1" i="0" u="none" strike="noStrike" dirty="0">
                          <a:solidFill>
                            <a:srgbClr val="000000"/>
                          </a:solidFill>
                          <a:latin typeface="Calibri"/>
                        </a:rPr>
                        <a:t>With </a:t>
                      </a:r>
                      <a:r>
                        <a:rPr lang="en-US" sz="1800" b="1" i="0" u="none" strike="noStrike" dirty="0" smtClean="0">
                          <a:solidFill>
                            <a:srgbClr val="000000"/>
                          </a:solidFill>
                          <a:latin typeface="Calibri"/>
                        </a:rPr>
                        <a:t>Distraction (cm)</a:t>
                      </a:r>
                      <a:endParaRPr lang="en-US" sz="1800" b="1" i="0" u="none" strike="noStrike" dirty="0">
                        <a:solidFill>
                          <a:srgbClr val="000000"/>
                        </a:solidFill>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l" fontAlgn="b"/>
                      <a:r>
                        <a:rPr lang="en-US" sz="1800" b="1" i="0" u="none" strike="noStrike" dirty="0" smtClean="0">
                          <a:solidFill>
                            <a:srgbClr val="000000"/>
                          </a:solidFill>
                          <a:latin typeface="Calibri"/>
                        </a:rPr>
                        <a:t>Opposite hand</a:t>
                      </a:r>
                    </a:p>
                    <a:p>
                      <a:pPr algn="l" fontAlgn="b"/>
                      <a:r>
                        <a:rPr lang="en-US" sz="1800" b="1" i="0" u="none" strike="noStrike" dirty="0" smtClean="0">
                          <a:solidFill>
                            <a:srgbClr val="000000"/>
                          </a:solidFill>
                          <a:latin typeface="Calibri"/>
                        </a:rPr>
                        <a:t>(cm)</a:t>
                      </a:r>
                      <a:endParaRPr lang="en-US" sz="1800" b="1" i="0" u="none" strike="noStrike" dirty="0">
                        <a:solidFill>
                          <a:srgbClr val="000000"/>
                        </a:solidFill>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r>
              <a:tr h="228600">
                <a:tc>
                  <a:txBody>
                    <a:bodyPr/>
                    <a:lstStyle/>
                    <a:p>
                      <a:pPr algn="ctr" fontAlgn="b"/>
                      <a:r>
                        <a:rPr lang="en-US" sz="1800" b="1" i="0" u="none" strike="noStrike" dirty="0">
                          <a:solidFill>
                            <a:srgbClr val="000000"/>
                          </a:solidFill>
                          <a:latin typeface="Calibri"/>
                        </a:rPr>
                        <a:t>1</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l" fontAlgn="b"/>
                      <a:endParaRPr lang="en-US" sz="1800" b="0" i="0" u="none" strike="noStrike" dirty="0">
                        <a:solidFill>
                          <a:srgbClr val="000000"/>
                        </a:solidFill>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l" fontAlgn="b"/>
                      <a:endParaRPr lang="en-US" sz="1800" b="0" i="0" u="none" strike="noStrike">
                        <a:solidFill>
                          <a:srgbClr val="000000"/>
                        </a:solidFill>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l" fontAlgn="b"/>
                      <a:endParaRPr lang="en-US" sz="1800" b="0" i="0" u="none" strike="noStrike">
                        <a:solidFill>
                          <a:srgbClr val="000000"/>
                        </a:solidFill>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r>
              <a:tr h="228600">
                <a:tc>
                  <a:txBody>
                    <a:bodyPr/>
                    <a:lstStyle/>
                    <a:p>
                      <a:pPr algn="ctr" fontAlgn="b"/>
                      <a:r>
                        <a:rPr lang="en-US" sz="1800" b="1" i="0" u="none" strike="noStrike" dirty="0">
                          <a:solidFill>
                            <a:srgbClr val="000000"/>
                          </a:solidFill>
                          <a:latin typeface="Calibri"/>
                        </a:rPr>
                        <a:t>2</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l" fontAlgn="b"/>
                      <a:endParaRPr lang="en-US" sz="1800" b="0" i="0" u="none" strike="noStrike" dirty="0">
                        <a:solidFill>
                          <a:srgbClr val="000000"/>
                        </a:solidFill>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l" fontAlgn="b"/>
                      <a:endParaRPr lang="en-US" sz="1800" b="0" i="0" u="none" strike="noStrike">
                        <a:solidFill>
                          <a:srgbClr val="000000"/>
                        </a:solidFill>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l" fontAlgn="b"/>
                      <a:endParaRPr lang="en-US" sz="1800" b="0" i="0" u="none" strike="noStrike">
                        <a:solidFill>
                          <a:srgbClr val="000000"/>
                        </a:solidFill>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r>
              <a:tr h="228600">
                <a:tc>
                  <a:txBody>
                    <a:bodyPr/>
                    <a:lstStyle/>
                    <a:p>
                      <a:pPr algn="ctr" fontAlgn="b"/>
                      <a:r>
                        <a:rPr lang="en-US" sz="1800" b="1" i="0" u="none" strike="noStrike" dirty="0">
                          <a:solidFill>
                            <a:srgbClr val="000000"/>
                          </a:solidFill>
                          <a:latin typeface="Calibri"/>
                        </a:rPr>
                        <a:t>3</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l" fontAlgn="b"/>
                      <a:endParaRPr lang="en-US" sz="1800" b="0" i="0" u="none" strike="noStrike" dirty="0">
                        <a:solidFill>
                          <a:srgbClr val="000000"/>
                        </a:solidFill>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l" fontAlgn="b"/>
                      <a:endParaRPr lang="en-US" sz="1800" b="0" i="0" u="none" strike="noStrike">
                        <a:solidFill>
                          <a:srgbClr val="000000"/>
                        </a:solidFill>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l" fontAlgn="b"/>
                      <a:endParaRPr lang="en-US" sz="1800" b="0" i="0" u="none" strike="noStrike">
                        <a:solidFill>
                          <a:srgbClr val="000000"/>
                        </a:solidFill>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r>
              <a:tr h="228600">
                <a:tc>
                  <a:txBody>
                    <a:bodyPr/>
                    <a:lstStyle/>
                    <a:p>
                      <a:pPr algn="ctr" fontAlgn="b"/>
                      <a:r>
                        <a:rPr lang="en-US" sz="1800" b="1" i="0" u="none" strike="noStrike" dirty="0">
                          <a:solidFill>
                            <a:srgbClr val="000000"/>
                          </a:solidFill>
                          <a:latin typeface="Calibri"/>
                        </a:rPr>
                        <a:t>4</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l" fontAlgn="b"/>
                      <a:endParaRPr lang="en-US" sz="1800" b="0" i="0" u="none" strike="noStrike" dirty="0">
                        <a:solidFill>
                          <a:srgbClr val="000000"/>
                        </a:solidFill>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l" fontAlgn="b"/>
                      <a:endParaRPr lang="en-US" sz="1800" b="0" i="0" u="none" strike="noStrike" dirty="0">
                        <a:solidFill>
                          <a:srgbClr val="000000"/>
                        </a:solidFill>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l" fontAlgn="b"/>
                      <a:endParaRPr lang="en-US" sz="1800" b="0" i="0" u="none" strike="noStrike" dirty="0">
                        <a:solidFill>
                          <a:srgbClr val="000000"/>
                        </a:solidFill>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r>
              <a:tr h="228600">
                <a:tc>
                  <a:txBody>
                    <a:bodyPr/>
                    <a:lstStyle/>
                    <a:p>
                      <a:pPr algn="ctr" fontAlgn="b"/>
                      <a:r>
                        <a:rPr lang="en-US" sz="1800" b="1" i="0" u="none" strike="noStrike" dirty="0">
                          <a:solidFill>
                            <a:srgbClr val="000000"/>
                          </a:solidFill>
                          <a:latin typeface="Calibri"/>
                        </a:rPr>
                        <a:t>5</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l" fontAlgn="b"/>
                      <a:endParaRPr lang="en-US" sz="1800" b="0" i="0" u="none" strike="noStrike" dirty="0">
                        <a:solidFill>
                          <a:srgbClr val="000000"/>
                        </a:solidFill>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l" fontAlgn="b"/>
                      <a:endParaRPr lang="en-US" sz="1800" b="0" i="0" u="none" strike="noStrike" dirty="0">
                        <a:solidFill>
                          <a:srgbClr val="000000"/>
                        </a:solidFill>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l" fontAlgn="b"/>
                      <a:endParaRPr lang="en-US" sz="1800" b="0" i="0" u="none" strike="noStrike" dirty="0">
                        <a:solidFill>
                          <a:srgbClr val="000000"/>
                        </a:solidFill>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r>
              <a:tr h="228600">
                <a:tc>
                  <a:txBody>
                    <a:bodyPr/>
                    <a:lstStyle/>
                    <a:p>
                      <a:pPr algn="ctr" fontAlgn="b"/>
                      <a:r>
                        <a:rPr lang="en-US" sz="1800" b="1" i="0" u="none" strike="noStrike" dirty="0">
                          <a:solidFill>
                            <a:srgbClr val="000000"/>
                          </a:solidFill>
                          <a:latin typeface="Calibri"/>
                        </a:rPr>
                        <a:t>6</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l" fontAlgn="b"/>
                      <a:endParaRPr lang="en-US" sz="1800" b="0" i="0" u="none" strike="noStrike" dirty="0">
                        <a:solidFill>
                          <a:srgbClr val="000000"/>
                        </a:solidFill>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l" fontAlgn="b"/>
                      <a:endParaRPr lang="en-US" sz="1800" b="0" i="0" u="none" strike="noStrike" dirty="0">
                        <a:solidFill>
                          <a:srgbClr val="000000"/>
                        </a:solidFill>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l" fontAlgn="b"/>
                      <a:endParaRPr lang="en-US" sz="1800" b="0" i="0" u="none" strike="noStrike" dirty="0">
                        <a:solidFill>
                          <a:srgbClr val="000000"/>
                        </a:solidFill>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r>
              <a:tr h="228600">
                <a:tc>
                  <a:txBody>
                    <a:bodyPr/>
                    <a:lstStyle/>
                    <a:p>
                      <a:pPr algn="ctr" fontAlgn="b"/>
                      <a:r>
                        <a:rPr lang="en-US" sz="1800" b="1" i="0" u="none" strike="noStrike" dirty="0">
                          <a:solidFill>
                            <a:srgbClr val="000000"/>
                          </a:solidFill>
                          <a:latin typeface="Calibri"/>
                        </a:rPr>
                        <a:t>7</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l" fontAlgn="b"/>
                      <a:endParaRPr lang="en-US" sz="1800" b="0" i="0" u="none" strike="noStrike" dirty="0">
                        <a:solidFill>
                          <a:srgbClr val="000000"/>
                        </a:solidFill>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l" fontAlgn="b"/>
                      <a:endParaRPr lang="en-US" sz="1800" b="0" i="0" u="none" strike="noStrike" dirty="0">
                        <a:solidFill>
                          <a:srgbClr val="000000"/>
                        </a:solidFill>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l" fontAlgn="b"/>
                      <a:endParaRPr lang="en-US" sz="1800" b="0" i="0" u="none" strike="noStrike" dirty="0">
                        <a:solidFill>
                          <a:srgbClr val="000000"/>
                        </a:solidFill>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r>
              <a:tr h="228600">
                <a:tc>
                  <a:txBody>
                    <a:bodyPr/>
                    <a:lstStyle/>
                    <a:p>
                      <a:pPr algn="ctr" fontAlgn="b"/>
                      <a:r>
                        <a:rPr lang="en-US" sz="1800" b="1" i="0" u="none" strike="noStrike" dirty="0">
                          <a:solidFill>
                            <a:srgbClr val="000000"/>
                          </a:solidFill>
                          <a:latin typeface="Calibri"/>
                        </a:rPr>
                        <a:t>8</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l" fontAlgn="b"/>
                      <a:endParaRPr lang="en-US" sz="1800" b="0" i="0" u="none" strike="noStrike" dirty="0">
                        <a:solidFill>
                          <a:srgbClr val="000000"/>
                        </a:solidFill>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l" fontAlgn="b"/>
                      <a:endParaRPr lang="en-US" sz="1800" b="0" i="0" u="none" strike="noStrike" dirty="0">
                        <a:solidFill>
                          <a:srgbClr val="000000"/>
                        </a:solidFill>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l" fontAlgn="b"/>
                      <a:endParaRPr lang="en-US" sz="1800" b="0" i="0" u="none" strike="noStrike" dirty="0">
                        <a:solidFill>
                          <a:srgbClr val="000000"/>
                        </a:solidFill>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r>
              <a:tr h="228600">
                <a:tc>
                  <a:txBody>
                    <a:bodyPr/>
                    <a:lstStyle/>
                    <a:p>
                      <a:pPr algn="ctr" fontAlgn="b"/>
                      <a:r>
                        <a:rPr lang="en-US" sz="1800" b="1" i="0" u="none" strike="noStrike" dirty="0">
                          <a:solidFill>
                            <a:srgbClr val="000000"/>
                          </a:solidFill>
                          <a:latin typeface="Calibri"/>
                        </a:rPr>
                        <a:t>9</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l" fontAlgn="b"/>
                      <a:endParaRPr lang="en-US" sz="1800" b="0" i="0" u="none" strike="noStrike" dirty="0">
                        <a:solidFill>
                          <a:srgbClr val="000000"/>
                        </a:solidFill>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l" fontAlgn="b"/>
                      <a:endParaRPr lang="en-US" sz="1800" b="0" i="0" u="none" strike="noStrike" dirty="0">
                        <a:solidFill>
                          <a:srgbClr val="000000"/>
                        </a:solidFill>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l" fontAlgn="b"/>
                      <a:endParaRPr lang="en-US" sz="1800" b="0" i="0" u="none" strike="noStrike" dirty="0">
                        <a:solidFill>
                          <a:srgbClr val="000000"/>
                        </a:solidFill>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r>
              <a:tr h="228600">
                <a:tc>
                  <a:txBody>
                    <a:bodyPr/>
                    <a:lstStyle/>
                    <a:p>
                      <a:pPr algn="ctr" fontAlgn="b"/>
                      <a:r>
                        <a:rPr lang="en-US" sz="1800" b="1" i="0" u="none" strike="noStrike" dirty="0">
                          <a:solidFill>
                            <a:srgbClr val="000000"/>
                          </a:solidFill>
                          <a:latin typeface="Calibri"/>
                        </a:rPr>
                        <a:t>10</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l" fontAlgn="b"/>
                      <a:endParaRPr lang="en-US" sz="1800" b="0" i="0" u="none" strike="noStrike" dirty="0">
                        <a:solidFill>
                          <a:srgbClr val="000000"/>
                        </a:solidFill>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l" fontAlgn="b"/>
                      <a:endParaRPr lang="en-US" sz="1800" b="0" i="0" u="none" strike="noStrike" dirty="0">
                        <a:solidFill>
                          <a:srgbClr val="000000"/>
                        </a:solidFill>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l" fontAlgn="b"/>
                      <a:endParaRPr lang="en-US" sz="1800" b="0" i="0" u="none" strike="noStrike" dirty="0">
                        <a:solidFill>
                          <a:srgbClr val="000000"/>
                        </a:solidFill>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r>
              <a:tr h="228600">
                <a:tc>
                  <a:txBody>
                    <a:bodyPr/>
                    <a:lstStyle/>
                    <a:p>
                      <a:pPr algn="ctr" fontAlgn="b"/>
                      <a:r>
                        <a:rPr lang="en-US" sz="1800" b="1" i="0" u="none" strike="noStrike" dirty="0" smtClean="0">
                          <a:solidFill>
                            <a:srgbClr val="000000"/>
                          </a:solidFill>
                          <a:latin typeface="Calibri"/>
                        </a:rPr>
                        <a:t>Average</a:t>
                      </a:r>
                      <a:endParaRPr lang="en-US" sz="1800" b="1" i="0" u="none" strike="noStrike" dirty="0">
                        <a:solidFill>
                          <a:srgbClr val="000000"/>
                        </a:solidFill>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l" fontAlgn="b"/>
                      <a:endParaRPr lang="en-US" sz="1800" b="0" i="0" u="none" strike="noStrike" dirty="0">
                        <a:solidFill>
                          <a:srgbClr val="000000"/>
                        </a:solidFill>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l" fontAlgn="b"/>
                      <a:endParaRPr lang="en-US" sz="1800" b="0" i="0" u="none" strike="noStrike" dirty="0">
                        <a:solidFill>
                          <a:srgbClr val="000000"/>
                        </a:solidFill>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l" fontAlgn="b"/>
                      <a:endParaRPr lang="en-US" sz="1800" b="0" i="0" u="none" strike="noStrike" dirty="0">
                        <a:solidFill>
                          <a:srgbClr val="000000"/>
                        </a:solidFill>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r>
            </a:tbl>
          </a:graphicData>
        </a:graphic>
      </p:graphicFrame>
      <p:sp>
        <p:nvSpPr>
          <p:cNvPr id="4" name="TextBox 3"/>
          <p:cNvSpPr txBox="1"/>
          <p:nvPr/>
        </p:nvSpPr>
        <p:spPr>
          <a:xfrm>
            <a:off x="7010400" y="1"/>
            <a:ext cx="3657600" cy="830997"/>
          </a:xfrm>
          <a:prstGeom prst="rect">
            <a:avLst/>
          </a:prstGeom>
          <a:noFill/>
        </p:spPr>
        <p:txBody>
          <a:bodyPr wrap="square" rtlCol="0">
            <a:spAutoFit/>
          </a:bodyPr>
          <a:lstStyle/>
          <a:p>
            <a:r>
              <a:rPr lang="en-US" sz="2400" dirty="0"/>
              <a:t>Copy this table on page </a:t>
            </a:r>
            <a:r>
              <a:rPr lang="en-US" sz="2400" dirty="0" smtClean="0"/>
              <a:t>17NB</a:t>
            </a:r>
            <a:r>
              <a:rPr lang="en-US" sz="2400" dirty="0"/>
              <a:t>.	p.948BB</a:t>
            </a: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14866" t="14151" r="18601"/>
          <a:stretch/>
        </p:blipFill>
        <p:spPr>
          <a:xfrm>
            <a:off x="0" y="0"/>
            <a:ext cx="2532279" cy="2450592"/>
          </a:xfrm>
          <a:prstGeom prst="rect">
            <a:avLst/>
          </a:prstGeom>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l="31734" t="23733" r="16466"/>
          <a:stretch/>
        </p:blipFill>
        <p:spPr>
          <a:xfrm>
            <a:off x="9241669" y="3584448"/>
            <a:ext cx="2964510" cy="3273552"/>
          </a:xfrm>
          <a:prstGeom prst="rect">
            <a:avLst/>
          </a:prstGeom>
        </p:spPr>
      </p:pic>
      <p:pic>
        <p:nvPicPr>
          <p:cNvPr id="6" name="Picture 5"/>
          <p:cNvPicPr>
            <a:picLocks noChangeAspect="1"/>
          </p:cNvPicPr>
          <p:nvPr/>
        </p:nvPicPr>
        <p:blipFill rotWithShape="1">
          <a:blip r:embed="rId5">
            <a:extLst>
              <a:ext uri="{28A0092B-C50C-407E-A947-70E740481C1C}">
                <a14:useLocalDpi xmlns:a14="http://schemas.microsoft.com/office/drawing/2010/main" val="0"/>
              </a:ext>
            </a:extLst>
          </a:blip>
          <a:srcRect l="13933" t="9866" r="32267" b="42134"/>
          <a:stretch/>
        </p:blipFill>
        <p:spPr>
          <a:xfrm>
            <a:off x="-5681" y="4869180"/>
            <a:ext cx="3054172" cy="2043684"/>
          </a:xfrm>
          <a:prstGeom prst="rect">
            <a:avLst/>
          </a:prstGeom>
        </p:spPr>
      </p:pic>
      <p:pic>
        <p:nvPicPr>
          <p:cNvPr id="7" name="Picture 6"/>
          <p:cNvPicPr>
            <a:picLocks noChangeAspect="1"/>
          </p:cNvPicPr>
          <p:nvPr/>
        </p:nvPicPr>
        <p:blipFill rotWithShape="1">
          <a:blip r:embed="rId6">
            <a:extLst>
              <a:ext uri="{28A0092B-C50C-407E-A947-70E740481C1C}">
                <a14:useLocalDpi xmlns:a14="http://schemas.microsoft.com/office/drawing/2010/main" val="0"/>
              </a:ext>
            </a:extLst>
          </a:blip>
          <a:srcRect l="25734" t="25066" r="13667" b="28799"/>
          <a:stretch/>
        </p:blipFill>
        <p:spPr>
          <a:xfrm>
            <a:off x="5592705" y="4869180"/>
            <a:ext cx="3635454" cy="2075688"/>
          </a:xfrm>
          <a:prstGeom prst="rect">
            <a:avLst/>
          </a:prstGeom>
        </p:spPr>
      </p:pic>
    </p:spTree>
    <p:extLst>
      <p:ext uri="{BB962C8B-B14F-4D97-AF65-F5344CB8AC3E}">
        <p14:creationId xmlns:p14="http://schemas.microsoft.com/office/powerpoint/2010/main" val="270796217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hlinkClick r:id="rId2"/>
              </a:rPr>
              <a:t>Mouse Party Activity</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With a partner go to a computer and log onto it using your new User name and password.</a:t>
            </a:r>
          </a:p>
          <a:p>
            <a:r>
              <a:rPr lang="en-US" dirty="0" smtClean="0"/>
              <a:t>Once you are logged onto the computer </a:t>
            </a:r>
            <a:r>
              <a:rPr lang="en-US" dirty="0"/>
              <a:t>go to</a:t>
            </a:r>
            <a:r>
              <a:rPr lang="en-US" dirty="0" smtClean="0"/>
              <a:t>: </a:t>
            </a:r>
            <a:r>
              <a:rPr lang="en-US" dirty="0" smtClean="0">
                <a:hlinkClick r:id="rId2"/>
              </a:rPr>
              <a:t>http</a:t>
            </a:r>
            <a:r>
              <a:rPr lang="en-US" dirty="0">
                <a:hlinkClick r:id="rId2"/>
              </a:rPr>
              <a:t>://learn.genetics.utah.edu/content/addiction</a:t>
            </a:r>
            <a:r>
              <a:rPr lang="en-US" dirty="0" smtClean="0">
                <a:hlinkClick r:id="rId2"/>
              </a:rPr>
              <a:t>/</a:t>
            </a:r>
            <a:endParaRPr lang="en-US" dirty="0" smtClean="0"/>
          </a:p>
          <a:p>
            <a:r>
              <a:rPr lang="en-US" dirty="0" smtClean="0"/>
              <a:t>Click on Mouse Party</a:t>
            </a:r>
          </a:p>
          <a:p>
            <a:r>
              <a:rPr lang="en-US" dirty="0" smtClean="0"/>
              <a:t>Take a few notes about how addiction happens on page 17 NB.</a:t>
            </a:r>
          </a:p>
          <a:p>
            <a:r>
              <a:rPr lang="en-US" dirty="0" smtClean="0"/>
              <a:t>Worksheets:</a:t>
            </a:r>
          </a:p>
          <a:p>
            <a:r>
              <a:rPr lang="en-US" dirty="0">
                <a:hlinkClick r:id="rId3"/>
              </a:rPr>
              <a:t>http://</a:t>
            </a:r>
            <a:r>
              <a:rPr lang="en-US">
                <a:hlinkClick r:id="rId3"/>
              </a:rPr>
              <a:t>teach.genetics.utah.edu/content/addiction</a:t>
            </a:r>
            <a:r>
              <a:rPr lang="en-US" smtClean="0">
                <a:hlinkClick r:id="rId3"/>
              </a:rPr>
              <a:t>/</a:t>
            </a:r>
            <a:endParaRPr lang="en-US" smtClean="0"/>
          </a:p>
          <a:p>
            <a:endParaRPr lang="en-US" dirty="0" smtClean="0"/>
          </a:p>
          <a:p>
            <a:endParaRPr lang="en-US" dirty="0"/>
          </a:p>
        </p:txBody>
      </p:sp>
    </p:spTree>
    <p:extLst>
      <p:ext uri="{BB962C8B-B14F-4D97-AF65-F5344CB8AC3E}">
        <p14:creationId xmlns:p14="http://schemas.microsoft.com/office/powerpoint/2010/main" val="187720935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9" descr="fig"/>
          <p:cNvPicPr>
            <a:picLocks noChangeAspect="1" noChangeArrowheads="1"/>
          </p:cNvPicPr>
          <p:nvPr/>
        </p:nvPicPr>
        <p:blipFill>
          <a:blip r:embed="rId2" cstate="print">
            <a:duotone>
              <a:schemeClr val="accent1">
                <a:shade val="45000"/>
                <a:satMod val="135000"/>
              </a:schemeClr>
              <a:prstClr val="white"/>
            </a:duotone>
            <a:lum bright="24000" contrast="-81000"/>
          </a:blip>
          <a:srcRect/>
          <a:stretch>
            <a:fillRect/>
          </a:stretch>
        </p:blipFill>
        <p:spPr bwMode="auto">
          <a:xfrm>
            <a:off x="781621" y="0"/>
            <a:ext cx="10628758" cy="6858000"/>
          </a:xfrm>
          <a:prstGeom prst="rect">
            <a:avLst/>
          </a:prstGeom>
          <a:noFill/>
        </p:spPr>
      </p:pic>
      <p:sp>
        <p:nvSpPr>
          <p:cNvPr id="2" name="Title 1"/>
          <p:cNvSpPr>
            <a:spLocks noGrp="1"/>
          </p:cNvSpPr>
          <p:nvPr>
            <p:ph type="title"/>
          </p:nvPr>
        </p:nvSpPr>
        <p:spPr>
          <a:xfrm>
            <a:off x="1524000" y="0"/>
            <a:ext cx="9144000" cy="1417638"/>
          </a:xfrm>
        </p:spPr>
        <p:txBody>
          <a:bodyPr>
            <a:normAutofit/>
          </a:bodyPr>
          <a:lstStyle/>
          <a:p>
            <a:r>
              <a:rPr lang="en-US" dirty="0" smtClean="0"/>
              <a:t>Nerve Impulse Poster p. 944, 949 BB</a:t>
            </a:r>
            <a:endParaRPr lang="en-US" dirty="0"/>
          </a:p>
        </p:txBody>
      </p:sp>
      <p:sp>
        <p:nvSpPr>
          <p:cNvPr id="3" name="Content Placeholder 2"/>
          <p:cNvSpPr>
            <a:spLocks noGrp="1"/>
          </p:cNvSpPr>
          <p:nvPr>
            <p:ph idx="1"/>
          </p:nvPr>
        </p:nvSpPr>
        <p:spPr>
          <a:xfrm>
            <a:off x="1524000" y="1066801"/>
            <a:ext cx="8686800" cy="4678363"/>
          </a:xfrm>
        </p:spPr>
        <p:txBody>
          <a:bodyPr>
            <a:normAutofit/>
          </a:bodyPr>
          <a:lstStyle/>
          <a:p>
            <a:r>
              <a:rPr lang="en-US" u="sng" dirty="0" smtClean="0"/>
              <a:t>Write</a:t>
            </a:r>
            <a:r>
              <a:rPr lang="en-US" dirty="0" smtClean="0"/>
              <a:t> the standard (9E): Students will know the roles of </a:t>
            </a:r>
            <a:r>
              <a:rPr lang="en-US" b="1" dirty="0" smtClean="0"/>
              <a:t>sensory neurons, interneurons, &amp; motor </a:t>
            </a:r>
            <a:r>
              <a:rPr lang="en-US" dirty="0" smtClean="0"/>
              <a:t>neurons in </a:t>
            </a:r>
            <a:r>
              <a:rPr lang="en-US" b="1" dirty="0" smtClean="0"/>
              <a:t>sensation, thought &amp; response</a:t>
            </a:r>
            <a:r>
              <a:rPr lang="en-US" dirty="0" smtClean="0"/>
              <a:t>. </a:t>
            </a:r>
          </a:p>
          <a:p>
            <a:r>
              <a:rPr lang="en-US" u="sng" dirty="0" smtClean="0"/>
              <a:t>Draw</a:t>
            </a:r>
            <a:r>
              <a:rPr lang="en-US" dirty="0" smtClean="0"/>
              <a:t> the three neurons, </a:t>
            </a:r>
            <a:r>
              <a:rPr lang="en-US" u="sng" dirty="0" smtClean="0"/>
              <a:t>labeling</a:t>
            </a:r>
            <a:r>
              <a:rPr lang="en-US" dirty="0" smtClean="0"/>
              <a:t> all the parts, </a:t>
            </a:r>
            <a:r>
              <a:rPr lang="en-US" u="sng" dirty="0" smtClean="0"/>
              <a:t>define</a:t>
            </a:r>
            <a:r>
              <a:rPr lang="en-US" dirty="0" smtClean="0"/>
              <a:t> each on the poster.</a:t>
            </a:r>
          </a:p>
          <a:p>
            <a:r>
              <a:rPr lang="en-US" u="sng" dirty="0" smtClean="0"/>
              <a:t>Show</a:t>
            </a:r>
            <a:r>
              <a:rPr lang="en-US" dirty="0" smtClean="0"/>
              <a:t> an Impulse (Ex. Bright light, touch, pie or hot plate) that includes the sensory, interneuron, and motor neuron response.</a:t>
            </a:r>
          </a:p>
          <a:p>
            <a:r>
              <a:rPr lang="en-US" dirty="0" smtClean="0"/>
              <a:t>Make sure to </a:t>
            </a:r>
            <a:r>
              <a:rPr lang="en-US" u="sng" dirty="0" smtClean="0"/>
              <a:t>describe</a:t>
            </a:r>
            <a:r>
              <a:rPr lang="en-US" dirty="0" smtClean="0"/>
              <a:t> a Reflex Reaction.</a:t>
            </a:r>
          </a:p>
          <a:p>
            <a:endParaRPr lang="en-US" dirty="0"/>
          </a:p>
        </p:txBody>
      </p:sp>
    </p:spTree>
    <p:extLst>
      <p:ext uri="{BB962C8B-B14F-4D97-AF65-F5344CB8AC3E}">
        <p14:creationId xmlns:p14="http://schemas.microsoft.com/office/powerpoint/2010/main" val="258704136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60400" y="609601"/>
            <a:ext cx="10795000" cy="1981199"/>
          </a:xfrm>
        </p:spPr>
        <p:txBody>
          <a:bodyPr>
            <a:noAutofit/>
          </a:bodyPr>
          <a:lstStyle/>
          <a:p>
            <a:r>
              <a:rPr lang="en-US" sz="2800" dirty="0"/>
              <a:t>Defense Against </a:t>
            </a:r>
            <a:r>
              <a:rPr lang="en-US" sz="2800" dirty="0">
                <a:hlinkClick r:id="rId2"/>
              </a:rPr>
              <a:t>Infectious Diseases  </a:t>
            </a:r>
            <a:r>
              <a:rPr lang="en-US" sz="2800" dirty="0"/>
              <a:t>39.1 &amp; 39.2</a:t>
            </a:r>
            <a:br>
              <a:rPr lang="en-US" sz="2800" dirty="0"/>
            </a:br>
            <a:r>
              <a:rPr lang="en-US" sz="2800" dirty="0"/>
              <a:t>2</a:t>
            </a:r>
            <a:r>
              <a:rPr lang="en-US" sz="2800" dirty="0" smtClean="0"/>
              <a:t>/2 </a:t>
            </a:r>
            <a:r>
              <a:rPr lang="en-US" sz="2800" dirty="0"/>
              <a:t>TSW understand and explain the role of antibodies in the body’s response to a bacterial infection during the warm up.  P. </a:t>
            </a:r>
            <a:r>
              <a:rPr lang="en-US" sz="2800" dirty="0" smtClean="0"/>
              <a:t>26 </a:t>
            </a:r>
            <a:r>
              <a:rPr lang="en-US" sz="2800" dirty="0"/>
              <a:t>NB</a:t>
            </a:r>
          </a:p>
        </p:txBody>
      </p:sp>
      <p:sp>
        <p:nvSpPr>
          <p:cNvPr id="4" name="Content Placeholder 3"/>
          <p:cNvSpPr>
            <a:spLocks noGrp="1"/>
          </p:cNvSpPr>
          <p:nvPr>
            <p:ph sz="half" idx="2"/>
          </p:nvPr>
        </p:nvSpPr>
        <p:spPr>
          <a:xfrm>
            <a:off x="4724401" y="2590801"/>
            <a:ext cx="7289408" cy="4120895"/>
          </a:xfrm>
        </p:spPr>
        <p:txBody>
          <a:bodyPr/>
          <a:lstStyle/>
          <a:p>
            <a:pPr marL="514350" indent="-514350">
              <a:buFont typeface="+mj-lt"/>
              <a:buAutoNum type="arabicPeriod"/>
            </a:pPr>
            <a:r>
              <a:rPr lang="en-US" dirty="0" smtClean="0"/>
              <a:t>What is a pathogen?</a:t>
            </a:r>
          </a:p>
          <a:p>
            <a:pPr marL="514350" indent="-514350">
              <a:buFont typeface="+mj-lt"/>
              <a:buAutoNum type="arabicPeriod"/>
            </a:pPr>
            <a:r>
              <a:rPr lang="en-US" dirty="0" smtClean="0"/>
              <a:t>Identify cells, tissues and organs that make up the immune system.</a:t>
            </a:r>
            <a:endParaRPr lang="en-US" dirty="0"/>
          </a:p>
          <a:p>
            <a:pPr marL="514350" indent="-514350">
              <a:buFont typeface="+mj-lt"/>
              <a:buAutoNum type="arabicPeriod"/>
            </a:pPr>
            <a:r>
              <a:rPr lang="en-US" dirty="0" smtClean="0"/>
              <a:t>Explain the role of antibodies in response to infection.</a:t>
            </a:r>
          </a:p>
        </p:txBody>
      </p:sp>
      <p:pic>
        <p:nvPicPr>
          <p:cNvPr id="5" name="Picture 13" descr="Lymphatic System"/>
          <p:cNvPicPr>
            <a:picLocks noGrp="1" noChangeAspect="1" noChangeArrowheads="1"/>
          </p:cNvPicPr>
          <p:nvPr>
            <p:ph sz="half" idx="1"/>
          </p:nvPr>
        </p:nvPicPr>
        <p:blipFill>
          <a:blip r:embed="rId3" cstate="print"/>
          <a:srcRect/>
          <a:stretch>
            <a:fillRect/>
          </a:stretch>
        </p:blipFill>
        <p:spPr bwMode="auto">
          <a:xfrm>
            <a:off x="0" y="2367216"/>
            <a:ext cx="3581400" cy="4490784"/>
          </a:xfrm>
          <a:prstGeom prst="rect">
            <a:avLst/>
          </a:prstGeom>
          <a:noFill/>
        </p:spPr>
      </p:pic>
      <p:sp>
        <p:nvSpPr>
          <p:cNvPr id="6" name="TextBox 5"/>
          <p:cNvSpPr txBox="1"/>
          <p:nvPr/>
        </p:nvSpPr>
        <p:spPr>
          <a:xfrm>
            <a:off x="6324600" y="5181600"/>
            <a:ext cx="3352800" cy="369332"/>
          </a:xfrm>
          <a:prstGeom prst="rect">
            <a:avLst/>
          </a:prstGeom>
          <a:noFill/>
        </p:spPr>
        <p:txBody>
          <a:bodyPr wrap="square" rtlCol="0">
            <a:spAutoFit/>
          </a:bodyPr>
          <a:lstStyle/>
          <a:p>
            <a:r>
              <a:rPr lang="en-US" dirty="0">
                <a:hlinkClick r:id="rId4"/>
              </a:rPr>
              <a:t>T – cell production</a:t>
            </a:r>
            <a:endParaRPr lang="en-US" dirty="0"/>
          </a:p>
        </p:txBody>
      </p:sp>
    </p:spTree>
    <p:extLst>
      <p:ext uri="{BB962C8B-B14F-4D97-AF65-F5344CB8AC3E}">
        <p14:creationId xmlns:p14="http://schemas.microsoft.com/office/powerpoint/2010/main" val="69070843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03583" y="502954"/>
            <a:ext cx="11028017" cy="1787193"/>
          </a:xfrm>
        </p:spPr>
        <p:txBody>
          <a:bodyPr>
            <a:normAutofit/>
          </a:bodyPr>
          <a:lstStyle/>
          <a:p>
            <a:r>
              <a:rPr lang="en-US" sz="2800" dirty="0" smtClean="0">
                <a:hlinkClick r:id="rId2"/>
              </a:rPr>
              <a:t>Immune System </a:t>
            </a:r>
            <a:r>
              <a:rPr lang="en-US" sz="2800" dirty="0" smtClean="0"/>
              <a:t>Respon</a:t>
            </a:r>
            <a:r>
              <a:rPr lang="en-US" sz="2700" dirty="0" smtClean="0"/>
              <a:t>ses </a:t>
            </a:r>
            <a:r>
              <a:rPr lang="en-US" sz="2400" dirty="0"/>
              <a:t>39.2</a:t>
            </a:r>
            <a:br>
              <a:rPr lang="en-US" sz="2400" dirty="0"/>
            </a:br>
            <a:r>
              <a:rPr lang="en-US" sz="2400" dirty="0" smtClean="0"/>
              <a:t>2/3 </a:t>
            </a:r>
            <a:r>
              <a:rPr lang="en-US" sz="2400" dirty="0"/>
              <a:t>Obj. TSW compare and contrast Antibody Immunity and Cellular Immunity </a:t>
            </a:r>
            <a:r>
              <a:rPr lang="en-US" sz="2400" dirty="0" smtClean="0"/>
              <a:t>by diagraming the process in their NB </a:t>
            </a:r>
            <a:r>
              <a:rPr lang="en-US" sz="2400" dirty="0"/>
              <a:t>and drawing a Cartoon applying nonspecific &amp; specific immune responses. </a:t>
            </a:r>
            <a:r>
              <a:rPr lang="en-US" sz="2400" dirty="0" smtClean="0"/>
              <a:t>P.28 NB</a:t>
            </a:r>
            <a:endParaRPr lang="en-US" sz="2000" dirty="0"/>
          </a:p>
        </p:txBody>
      </p:sp>
      <p:sp>
        <p:nvSpPr>
          <p:cNvPr id="6" name="Content Placeholder 5"/>
          <p:cNvSpPr>
            <a:spLocks noGrp="1"/>
          </p:cNvSpPr>
          <p:nvPr>
            <p:ph sz="quarter" idx="4"/>
          </p:nvPr>
        </p:nvSpPr>
        <p:spPr>
          <a:xfrm>
            <a:off x="5928575" y="2474813"/>
            <a:ext cx="5603025" cy="3651350"/>
          </a:xfrm>
        </p:spPr>
        <p:txBody>
          <a:bodyPr>
            <a:normAutofit/>
          </a:bodyPr>
          <a:lstStyle/>
          <a:p>
            <a:pPr marL="457200" indent="-457200">
              <a:buFont typeface="+mj-lt"/>
              <a:buAutoNum type="arabicPeriod"/>
            </a:pPr>
            <a:r>
              <a:rPr lang="en-US" dirty="0" smtClean="0"/>
              <a:t>Identify two types of lymphocytes in Antibody Immunity.</a:t>
            </a:r>
          </a:p>
          <a:p>
            <a:pPr marL="457200" indent="-457200">
              <a:buFont typeface="+mj-lt"/>
              <a:buAutoNum type="arabicPeriod"/>
            </a:pPr>
            <a:r>
              <a:rPr lang="en-US" dirty="0" smtClean="0"/>
              <a:t>Explain the process of Antibody Immunity.</a:t>
            </a:r>
          </a:p>
          <a:p>
            <a:pPr marL="457200" indent="-457200">
              <a:buFont typeface="+mj-lt"/>
              <a:buAutoNum type="arabicPeriod"/>
            </a:pPr>
            <a:r>
              <a:rPr lang="en-US" dirty="0" smtClean="0"/>
              <a:t>Explain the process of Cellular Immunity.</a:t>
            </a:r>
          </a:p>
          <a:p>
            <a:pPr marL="457200" indent="-457200">
              <a:buFont typeface="+mj-lt"/>
              <a:buAutoNum type="arabicPeriod"/>
            </a:pPr>
            <a:r>
              <a:rPr lang="en-US" dirty="0" smtClean="0"/>
              <a:t>In Agriculture, why are antibiotics used in large scale Production – CAFLO?</a:t>
            </a:r>
          </a:p>
          <a:p>
            <a:pPr marL="457200" indent="-457200">
              <a:buFont typeface="+mj-lt"/>
              <a:buAutoNum type="arabicPeriod"/>
            </a:pPr>
            <a:endParaRPr lang="en-US" dirty="0"/>
          </a:p>
        </p:txBody>
      </p:sp>
      <p:pic>
        <p:nvPicPr>
          <p:cNvPr id="8" name="Picture 42" descr="fig"/>
          <p:cNvPicPr>
            <a:picLocks noChangeAspect="1" noChangeArrowheads="1"/>
          </p:cNvPicPr>
          <p:nvPr/>
        </p:nvPicPr>
        <p:blipFill>
          <a:blip r:embed="rId3" cstate="print"/>
          <a:srcRect/>
          <a:stretch>
            <a:fillRect/>
          </a:stretch>
        </p:blipFill>
        <p:spPr bwMode="auto">
          <a:xfrm>
            <a:off x="-22739" y="2609222"/>
            <a:ext cx="2895600" cy="3082593"/>
          </a:xfrm>
          <a:prstGeom prst="rect">
            <a:avLst/>
          </a:prstGeom>
          <a:noFill/>
        </p:spPr>
      </p:pic>
      <p:sp>
        <p:nvSpPr>
          <p:cNvPr id="9" name="TextBox 8"/>
          <p:cNvSpPr txBox="1"/>
          <p:nvPr/>
        </p:nvSpPr>
        <p:spPr>
          <a:xfrm>
            <a:off x="4480775" y="2755635"/>
            <a:ext cx="1447800" cy="369332"/>
          </a:xfrm>
          <a:prstGeom prst="rect">
            <a:avLst/>
          </a:prstGeom>
          <a:noFill/>
        </p:spPr>
        <p:txBody>
          <a:bodyPr wrap="square" rtlCol="0">
            <a:spAutoFit/>
          </a:bodyPr>
          <a:lstStyle/>
          <a:p>
            <a:r>
              <a:rPr lang="en-US" dirty="0">
                <a:solidFill>
                  <a:srgbClr val="FF0000"/>
                </a:solidFill>
              </a:rPr>
              <a:t>? Immunity</a:t>
            </a:r>
          </a:p>
        </p:txBody>
      </p:sp>
      <p:sp>
        <p:nvSpPr>
          <p:cNvPr id="11" name="TextBox 10"/>
          <p:cNvSpPr txBox="1"/>
          <p:nvPr/>
        </p:nvSpPr>
        <p:spPr>
          <a:xfrm>
            <a:off x="624961" y="2105481"/>
            <a:ext cx="1600200" cy="369332"/>
          </a:xfrm>
          <a:prstGeom prst="rect">
            <a:avLst/>
          </a:prstGeom>
          <a:noFill/>
        </p:spPr>
        <p:txBody>
          <a:bodyPr wrap="square" rtlCol="0">
            <a:spAutoFit/>
          </a:bodyPr>
          <a:lstStyle/>
          <a:p>
            <a:r>
              <a:rPr lang="en-US" dirty="0">
                <a:solidFill>
                  <a:srgbClr val="FF0000"/>
                </a:solidFill>
              </a:rPr>
              <a:t>? Immunity</a:t>
            </a:r>
          </a:p>
        </p:txBody>
      </p:sp>
      <p:pic>
        <p:nvPicPr>
          <p:cNvPr id="7" name="Picture 32" descr="fig"/>
          <p:cNvPicPr>
            <a:picLocks noGrp="1" noChangeAspect="1" noChangeArrowheads="1"/>
          </p:cNvPicPr>
          <p:nvPr>
            <p:ph sz="half" idx="2"/>
          </p:nvPr>
        </p:nvPicPr>
        <p:blipFill>
          <a:blip r:embed="rId4" cstate="print"/>
          <a:srcRect/>
          <a:stretch>
            <a:fillRect/>
          </a:stretch>
        </p:blipFill>
        <p:spPr bwMode="auto">
          <a:xfrm>
            <a:off x="2872861" y="3124967"/>
            <a:ext cx="3055714" cy="3360235"/>
          </a:xfrm>
          <a:prstGeom prst="rect">
            <a:avLst/>
          </a:prstGeom>
          <a:noFill/>
        </p:spPr>
      </p:pic>
    </p:spTree>
    <p:extLst>
      <p:ext uri="{BB962C8B-B14F-4D97-AF65-F5344CB8AC3E}">
        <p14:creationId xmlns:p14="http://schemas.microsoft.com/office/powerpoint/2010/main" val="233009261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Distraction Reaction Lab</a:t>
            </a:r>
            <a:endParaRPr lang="en-US" dirty="0"/>
          </a:p>
        </p:txBody>
      </p:sp>
      <p:sp>
        <p:nvSpPr>
          <p:cNvPr id="3" name="Content Placeholder 2"/>
          <p:cNvSpPr>
            <a:spLocks noGrp="1"/>
          </p:cNvSpPr>
          <p:nvPr>
            <p:ph idx="1"/>
          </p:nvPr>
        </p:nvSpPr>
        <p:spPr/>
        <p:txBody>
          <a:bodyPr>
            <a:normAutofit fontScale="92500"/>
          </a:bodyPr>
          <a:lstStyle/>
          <a:p>
            <a:r>
              <a:rPr lang="en-US" dirty="0" smtClean="0"/>
              <a:t>Create your title page today</a:t>
            </a:r>
          </a:p>
          <a:p>
            <a:r>
              <a:rPr lang="en-US" dirty="0" smtClean="0"/>
              <a:t>Start your Background information by doing online research and cite your sources.</a:t>
            </a:r>
          </a:p>
          <a:p>
            <a:r>
              <a:rPr lang="en-US" dirty="0" smtClean="0"/>
              <a:t>Copy and Paste Excel Data Table 1 and Graph 1 into word document.</a:t>
            </a:r>
          </a:p>
          <a:p>
            <a:r>
              <a:rPr lang="en-US" dirty="0" smtClean="0"/>
              <a:t>Bar graphs are used, not line.</a:t>
            </a:r>
          </a:p>
          <a:p>
            <a:endParaRPr lang="en-US" dirty="0"/>
          </a:p>
          <a:p>
            <a:r>
              <a:rPr lang="en-US" dirty="0" smtClean="0"/>
              <a:t>Page 23NB</a:t>
            </a:r>
          </a:p>
          <a:p>
            <a:r>
              <a:rPr lang="en-US" dirty="0" smtClean="0"/>
              <a:t>Notes CH 39</a:t>
            </a:r>
            <a:endParaRPr lang="en-US" dirty="0"/>
          </a:p>
        </p:txBody>
      </p:sp>
    </p:spTree>
    <p:extLst>
      <p:ext uri="{BB962C8B-B14F-4D97-AF65-F5344CB8AC3E}">
        <p14:creationId xmlns:p14="http://schemas.microsoft.com/office/powerpoint/2010/main" val="250276772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0"/>
            <a:ext cx="8229600" cy="838200"/>
          </a:xfrm>
        </p:spPr>
        <p:txBody>
          <a:bodyPr/>
          <a:lstStyle/>
          <a:p>
            <a:r>
              <a:rPr lang="en-US" dirty="0" smtClean="0"/>
              <a:t>Notebook – Specific Immunity</a:t>
            </a:r>
            <a:endParaRPr lang="en-US" dirty="0"/>
          </a:p>
        </p:txBody>
      </p:sp>
      <p:sp>
        <p:nvSpPr>
          <p:cNvPr id="3" name="Content Placeholder 2"/>
          <p:cNvSpPr>
            <a:spLocks noGrp="1"/>
          </p:cNvSpPr>
          <p:nvPr>
            <p:ph idx="1"/>
          </p:nvPr>
        </p:nvSpPr>
        <p:spPr>
          <a:xfrm>
            <a:off x="1981200" y="685801"/>
            <a:ext cx="8686800" cy="4876800"/>
          </a:xfrm>
        </p:spPr>
        <p:txBody>
          <a:bodyPr>
            <a:normAutofit/>
          </a:bodyPr>
          <a:lstStyle/>
          <a:p>
            <a:r>
              <a:rPr lang="en-US" dirty="0"/>
              <a:t>P. </a:t>
            </a:r>
            <a:r>
              <a:rPr lang="en-US" dirty="0" smtClean="0"/>
              <a:t>25 </a:t>
            </a:r>
            <a:r>
              <a:rPr lang="en-US" dirty="0"/>
              <a:t>NB  Antibody Immunity P. 1037BB</a:t>
            </a:r>
          </a:p>
          <a:p>
            <a:r>
              <a:rPr lang="en-US" dirty="0"/>
              <a:t>P. </a:t>
            </a:r>
            <a:r>
              <a:rPr lang="en-US" dirty="0" smtClean="0"/>
              <a:t>27 </a:t>
            </a:r>
            <a:r>
              <a:rPr lang="en-US" dirty="0"/>
              <a:t>NB Cellular Immunity P. 1038 BB</a:t>
            </a:r>
          </a:p>
          <a:p>
            <a:r>
              <a:rPr lang="en-US" dirty="0"/>
              <a:t>Write a 4 – 5 sentence summary using specific vocabulary to explain the process.</a:t>
            </a:r>
          </a:p>
        </p:txBody>
      </p:sp>
      <p:pic>
        <p:nvPicPr>
          <p:cNvPr id="4" name="Picture 42" descr="fig"/>
          <p:cNvPicPr>
            <a:picLocks noChangeAspect="1" noChangeArrowheads="1"/>
          </p:cNvPicPr>
          <p:nvPr/>
        </p:nvPicPr>
        <p:blipFill>
          <a:blip r:embed="rId2" cstate="print"/>
          <a:srcRect/>
          <a:stretch>
            <a:fillRect/>
          </a:stretch>
        </p:blipFill>
        <p:spPr bwMode="auto">
          <a:xfrm>
            <a:off x="1524000" y="3126440"/>
            <a:ext cx="3505200" cy="3731560"/>
          </a:xfrm>
          <a:prstGeom prst="rect">
            <a:avLst/>
          </a:prstGeom>
          <a:noFill/>
        </p:spPr>
      </p:pic>
      <p:pic>
        <p:nvPicPr>
          <p:cNvPr id="5" name="Picture 32" descr="fig"/>
          <p:cNvPicPr>
            <a:picLocks noChangeAspect="1" noChangeArrowheads="1"/>
          </p:cNvPicPr>
          <p:nvPr/>
        </p:nvPicPr>
        <p:blipFill>
          <a:blip r:embed="rId3" cstate="print"/>
          <a:srcRect/>
          <a:stretch>
            <a:fillRect/>
          </a:stretch>
        </p:blipFill>
        <p:spPr bwMode="auto">
          <a:xfrm>
            <a:off x="7287340" y="3140438"/>
            <a:ext cx="3380660" cy="3717563"/>
          </a:xfrm>
          <a:prstGeom prst="rect">
            <a:avLst/>
          </a:prstGeom>
          <a:noFill/>
        </p:spPr>
      </p:pic>
      <p:sp>
        <p:nvSpPr>
          <p:cNvPr id="6" name="TextBox 5"/>
          <p:cNvSpPr txBox="1"/>
          <p:nvPr/>
        </p:nvSpPr>
        <p:spPr>
          <a:xfrm>
            <a:off x="4953000" y="3200400"/>
            <a:ext cx="1905000" cy="369332"/>
          </a:xfrm>
          <a:prstGeom prst="rect">
            <a:avLst/>
          </a:prstGeom>
          <a:noFill/>
        </p:spPr>
        <p:txBody>
          <a:bodyPr wrap="square" rtlCol="0">
            <a:spAutoFit/>
          </a:bodyPr>
          <a:lstStyle/>
          <a:p>
            <a:r>
              <a:rPr lang="en-US" dirty="0"/>
              <a:t>Cellular Immunity</a:t>
            </a:r>
          </a:p>
        </p:txBody>
      </p:sp>
      <p:sp>
        <p:nvSpPr>
          <p:cNvPr id="7" name="TextBox 6"/>
          <p:cNvSpPr txBox="1"/>
          <p:nvPr/>
        </p:nvSpPr>
        <p:spPr>
          <a:xfrm>
            <a:off x="8153400" y="2743200"/>
            <a:ext cx="2209800" cy="369332"/>
          </a:xfrm>
          <a:prstGeom prst="rect">
            <a:avLst/>
          </a:prstGeom>
          <a:noFill/>
        </p:spPr>
        <p:txBody>
          <a:bodyPr wrap="square" rtlCol="0">
            <a:spAutoFit/>
          </a:bodyPr>
          <a:lstStyle/>
          <a:p>
            <a:r>
              <a:rPr lang="en-US" dirty="0"/>
              <a:t>Antibody Immunity</a:t>
            </a:r>
          </a:p>
        </p:txBody>
      </p:sp>
    </p:spTree>
    <p:extLst>
      <p:ext uri="{BB962C8B-B14F-4D97-AF65-F5344CB8AC3E}">
        <p14:creationId xmlns:p14="http://schemas.microsoft.com/office/powerpoint/2010/main" val="146851979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9040" name="Picture 32" descr="fig"/>
          <p:cNvPicPr>
            <a:picLocks noChangeAspect="1" noChangeArrowheads="1"/>
          </p:cNvPicPr>
          <p:nvPr/>
        </p:nvPicPr>
        <p:blipFill>
          <a:blip r:embed="rId2" cstate="print"/>
          <a:srcRect/>
          <a:stretch>
            <a:fillRect/>
          </a:stretch>
        </p:blipFill>
        <p:spPr bwMode="auto">
          <a:xfrm>
            <a:off x="3719513" y="700088"/>
            <a:ext cx="4768850" cy="5243512"/>
          </a:xfrm>
          <a:prstGeom prst="rect">
            <a:avLst/>
          </a:prstGeom>
          <a:noFill/>
        </p:spPr>
      </p:pic>
      <p:sp>
        <p:nvSpPr>
          <p:cNvPr id="939010" name="Rectangle 2"/>
          <p:cNvSpPr>
            <a:spLocks noGrp="1" noChangeArrowheads="1"/>
          </p:cNvSpPr>
          <p:nvPr>
            <p:ph type="title"/>
          </p:nvPr>
        </p:nvSpPr>
        <p:spPr>
          <a:xfrm>
            <a:off x="2438400" y="6964363"/>
            <a:ext cx="8229600" cy="198437"/>
          </a:xfrm>
        </p:spPr>
        <p:txBody>
          <a:bodyPr>
            <a:normAutofit fontScale="90000"/>
          </a:bodyPr>
          <a:lstStyle/>
          <a:p>
            <a:pPr algn="r"/>
            <a:r>
              <a:rPr lang="en-US" sz="1400" b="1"/>
              <a:t>Section 39.2 Summary – pages 1031-1041</a:t>
            </a:r>
          </a:p>
        </p:txBody>
      </p:sp>
      <p:pic>
        <p:nvPicPr>
          <p:cNvPr id="939011" name="Picture 3"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5105401" y="6191251"/>
            <a:ext cx="492125" cy="606425"/>
          </a:xfrm>
          <a:prstGeom prst="rect">
            <a:avLst/>
          </a:prstGeom>
          <a:noFill/>
        </p:spPr>
      </p:pic>
      <p:pic>
        <p:nvPicPr>
          <p:cNvPr id="939012" name="Picture 4" descr="New TOC">
            <a:hlinkClick r:id="" action="ppaction://noaction"/>
          </p:cNvPr>
          <p:cNvPicPr>
            <a:picLocks noChangeAspect="1" noChangeArrowheads="1"/>
          </p:cNvPicPr>
          <p:nvPr/>
        </p:nvPicPr>
        <p:blipFill>
          <a:blip r:embed="rId4" cstate="print"/>
          <a:srcRect/>
          <a:stretch>
            <a:fillRect/>
          </a:stretch>
        </p:blipFill>
        <p:spPr bwMode="auto">
          <a:xfrm>
            <a:off x="5832476" y="6194426"/>
            <a:ext cx="492125" cy="606425"/>
          </a:xfrm>
          <a:prstGeom prst="rect">
            <a:avLst/>
          </a:prstGeom>
          <a:noFill/>
        </p:spPr>
      </p:pic>
      <p:pic>
        <p:nvPicPr>
          <p:cNvPr id="939013" name="Picture 5" descr="New next">
            <a:hlinkClick r:id="" action="ppaction://hlinkshowjump?jump=nextslide"/>
          </p:cNvPr>
          <p:cNvPicPr>
            <a:picLocks noChangeAspect="1" noChangeArrowheads="1"/>
          </p:cNvPicPr>
          <p:nvPr/>
        </p:nvPicPr>
        <p:blipFill>
          <a:blip r:embed="rId5" cstate="print"/>
          <a:srcRect/>
          <a:stretch>
            <a:fillRect/>
          </a:stretch>
        </p:blipFill>
        <p:spPr bwMode="auto">
          <a:xfrm>
            <a:off x="6542088" y="6194426"/>
            <a:ext cx="468312" cy="606425"/>
          </a:xfrm>
          <a:prstGeom prst="rect">
            <a:avLst/>
          </a:prstGeom>
          <a:noFill/>
        </p:spPr>
      </p:pic>
      <p:pic>
        <p:nvPicPr>
          <p:cNvPr id="939014" name="Picture 6" descr="help">
            <a:hlinkClick r:id="" action="ppaction://noaction"/>
          </p:cNvPr>
          <p:cNvPicPr>
            <a:picLocks noChangeAspect="1" noChangeArrowheads="1"/>
          </p:cNvPicPr>
          <p:nvPr/>
        </p:nvPicPr>
        <p:blipFill>
          <a:blip r:embed="rId6" cstate="print"/>
          <a:srcRect/>
          <a:stretch>
            <a:fillRect/>
          </a:stretch>
        </p:blipFill>
        <p:spPr bwMode="auto">
          <a:xfrm>
            <a:off x="1752600" y="6202364"/>
            <a:ext cx="560388" cy="560387"/>
          </a:xfrm>
          <a:prstGeom prst="rect">
            <a:avLst/>
          </a:prstGeom>
          <a:noFill/>
        </p:spPr>
      </p:pic>
      <p:pic>
        <p:nvPicPr>
          <p:cNvPr id="939020" name="Picture 12" descr="Sec"/>
          <p:cNvPicPr>
            <a:picLocks noChangeAspect="1" noChangeArrowheads="1"/>
          </p:cNvPicPr>
          <p:nvPr/>
        </p:nvPicPr>
        <p:blipFill>
          <a:blip r:embed="rId7" cstate="print"/>
          <a:srcRect/>
          <a:stretch>
            <a:fillRect/>
          </a:stretch>
        </p:blipFill>
        <p:spPr bwMode="auto">
          <a:xfrm>
            <a:off x="3429000" y="0"/>
            <a:ext cx="5867400" cy="482600"/>
          </a:xfrm>
          <a:prstGeom prst="rect">
            <a:avLst/>
          </a:prstGeom>
          <a:noFill/>
        </p:spPr>
      </p:pic>
      <p:sp>
        <p:nvSpPr>
          <p:cNvPr id="939023" name="Text Box 15"/>
          <p:cNvSpPr txBox="1">
            <a:spLocks noChangeArrowheads="1"/>
          </p:cNvSpPr>
          <p:nvPr/>
        </p:nvSpPr>
        <p:spPr bwMode="auto">
          <a:xfrm>
            <a:off x="1524000" y="914401"/>
            <a:ext cx="2362200" cy="584775"/>
          </a:xfrm>
          <a:prstGeom prst="rect">
            <a:avLst/>
          </a:prstGeom>
          <a:noFill/>
          <a:ln w="9525" algn="ctr">
            <a:noFill/>
            <a:miter lim="800000"/>
            <a:headEnd/>
            <a:tailEnd/>
          </a:ln>
          <a:effectLst/>
        </p:spPr>
        <p:txBody>
          <a:bodyPr>
            <a:spAutoFit/>
          </a:bodyPr>
          <a:lstStyle/>
          <a:p>
            <a:pPr marL="342900" indent="-342900">
              <a:buAutoNum type="alphaUcPeriod"/>
              <a:tabLst>
                <a:tab pos="228600" algn="l"/>
                <a:tab pos="1943100" algn="l"/>
              </a:tabLst>
            </a:pPr>
            <a:r>
              <a:rPr lang="en-US" sz="1600" dirty="0">
                <a:latin typeface="Times" charset="0"/>
              </a:rPr>
              <a:t>Pathogens enter </a:t>
            </a:r>
          </a:p>
          <a:p>
            <a:pPr marL="342900" indent="-342900">
              <a:tabLst>
                <a:tab pos="228600" algn="l"/>
                <a:tab pos="1943100" algn="l"/>
              </a:tabLst>
            </a:pPr>
            <a:r>
              <a:rPr lang="en-US" sz="1600" dirty="0">
                <a:latin typeface="Times" charset="0"/>
              </a:rPr>
              <a:t>tissues through a wound.</a:t>
            </a:r>
            <a:endParaRPr lang="en-US" sz="1600" b="1" dirty="0">
              <a:latin typeface="Times" charset="0"/>
            </a:endParaRPr>
          </a:p>
        </p:txBody>
      </p:sp>
      <p:sp>
        <p:nvSpPr>
          <p:cNvPr id="939024" name="Text Box 16"/>
          <p:cNvSpPr txBox="1">
            <a:spLocks noChangeArrowheads="1"/>
          </p:cNvSpPr>
          <p:nvPr/>
        </p:nvSpPr>
        <p:spPr bwMode="auto">
          <a:xfrm>
            <a:off x="1524000" y="1752601"/>
            <a:ext cx="2362200" cy="830997"/>
          </a:xfrm>
          <a:prstGeom prst="rect">
            <a:avLst/>
          </a:prstGeom>
          <a:noFill/>
          <a:ln w="9525" algn="ctr">
            <a:noFill/>
            <a:miter lim="800000"/>
            <a:headEnd/>
            <a:tailEnd/>
          </a:ln>
          <a:effectLst/>
        </p:spPr>
        <p:txBody>
          <a:bodyPr>
            <a:spAutoFit/>
          </a:bodyPr>
          <a:lstStyle/>
          <a:p>
            <a:pPr>
              <a:tabLst>
                <a:tab pos="228600" algn="l"/>
                <a:tab pos="1943100" algn="l"/>
              </a:tabLst>
            </a:pPr>
            <a:r>
              <a:rPr lang="en-US" sz="1600" dirty="0">
                <a:latin typeface="Times" charset="0"/>
              </a:rPr>
              <a:t>B. They are attacked </a:t>
            </a:r>
          </a:p>
          <a:p>
            <a:pPr>
              <a:tabLst>
                <a:tab pos="228600" algn="l"/>
                <a:tab pos="1943100" algn="l"/>
              </a:tabLst>
            </a:pPr>
            <a:r>
              <a:rPr lang="en-US" sz="1600" dirty="0">
                <a:latin typeface="Times" charset="0"/>
              </a:rPr>
              <a:t>	by macrophages</a:t>
            </a:r>
          </a:p>
          <a:p>
            <a:pPr>
              <a:tabLst>
                <a:tab pos="228600" algn="l"/>
                <a:tab pos="1943100" algn="l"/>
              </a:tabLst>
            </a:pPr>
            <a:r>
              <a:rPr lang="en-US" sz="1600" dirty="0">
                <a:latin typeface="Times" charset="0"/>
              </a:rPr>
              <a:t>	at the infection site.</a:t>
            </a:r>
            <a:endParaRPr lang="en-US" sz="1600" b="1" dirty="0">
              <a:latin typeface="Times" charset="0"/>
            </a:endParaRPr>
          </a:p>
        </p:txBody>
      </p:sp>
      <p:sp>
        <p:nvSpPr>
          <p:cNvPr id="939025" name="Text Box 17"/>
          <p:cNvSpPr txBox="1">
            <a:spLocks noChangeArrowheads="1"/>
          </p:cNvSpPr>
          <p:nvPr/>
        </p:nvSpPr>
        <p:spPr bwMode="auto">
          <a:xfrm>
            <a:off x="1524000" y="2667000"/>
            <a:ext cx="2362200" cy="1077218"/>
          </a:xfrm>
          <a:prstGeom prst="rect">
            <a:avLst/>
          </a:prstGeom>
          <a:noFill/>
          <a:ln w="9525" algn="ctr">
            <a:noFill/>
            <a:miter lim="800000"/>
            <a:headEnd/>
            <a:tailEnd/>
          </a:ln>
          <a:effectLst/>
        </p:spPr>
        <p:txBody>
          <a:bodyPr wrap="square">
            <a:spAutoFit/>
          </a:bodyPr>
          <a:lstStyle/>
          <a:p>
            <a:pPr>
              <a:tabLst>
                <a:tab pos="228600" algn="l"/>
                <a:tab pos="1943100" algn="l"/>
              </a:tabLst>
            </a:pPr>
            <a:r>
              <a:rPr lang="en-US" sz="1600" dirty="0">
                <a:latin typeface="Times" charset="0"/>
              </a:rPr>
              <a:t>C. Antigens of the pathogen are displayed </a:t>
            </a:r>
          </a:p>
          <a:p>
            <a:pPr>
              <a:tabLst>
                <a:tab pos="228600" algn="l"/>
                <a:tab pos="1943100" algn="l"/>
              </a:tabLst>
            </a:pPr>
            <a:r>
              <a:rPr lang="en-US" sz="1600" dirty="0">
                <a:latin typeface="Times" charset="0"/>
              </a:rPr>
              <a:t>on the surface of the macrophage.</a:t>
            </a:r>
            <a:endParaRPr lang="en-US" sz="1600" b="1" dirty="0">
              <a:latin typeface="Times" charset="0"/>
            </a:endParaRPr>
          </a:p>
        </p:txBody>
      </p:sp>
      <p:sp>
        <p:nvSpPr>
          <p:cNvPr id="939026" name="Text Box 18"/>
          <p:cNvSpPr txBox="1">
            <a:spLocks noChangeArrowheads="1"/>
          </p:cNvSpPr>
          <p:nvPr/>
        </p:nvSpPr>
        <p:spPr bwMode="auto">
          <a:xfrm>
            <a:off x="1676400" y="4038601"/>
            <a:ext cx="2133600" cy="1323439"/>
          </a:xfrm>
          <a:prstGeom prst="rect">
            <a:avLst/>
          </a:prstGeom>
          <a:noFill/>
          <a:ln w="9525" algn="ctr">
            <a:noFill/>
            <a:miter lim="800000"/>
            <a:headEnd/>
            <a:tailEnd/>
          </a:ln>
          <a:effectLst/>
        </p:spPr>
        <p:txBody>
          <a:bodyPr wrap="square">
            <a:spAutoFit/>
          </a:bodyPr>
          <a:lstStyle/>
          <a:p>
            <a:pPr>
              <a:tabLst>
                <a:tab pos="228600" algn="l"/>
                <a:tab pos="1943100" algn="l"/>
              </a:tabLst>
            </a:pPr>
            <a:r>
              <a:rPr lang="en-US" sz="1600" dirty="0">
                <a:latin typeface="Times" charset="0"/>
              </a:rPr>
              <a:t>D. Helper T cells have </a:t>
            </a:r>
          </a:p>
          <a:p>
            <a:pPr>
              <a:tabLst>
                <a:tab pos="228600" algn="l"/>
                <a:tab pos="1943100" algn="l"/>
              </a:tabLst>
            </a:pPr>
            <a:r>
              <a:rPr lang="en-US" sz="1600" dirty="0">
                <a:latin typeface="Times" charset="0"/>
              </a:rPr>
              <a:t>	receptor sites that </a:t>
            </a:r>
          </a:p>
          <a:p>
            <a:pPr>
              <a:tabLst>
                <a:tab pos="228600" algn="l"/>
                <a:tab pos="1943100" algn="l"/>
              </a:tabLst>
            </a:pPr>
            <a:r>
              <a:rPr lang="en-US" sz="1600" dirty="0">
                <a:latin typeface="Times" charset="0"/>
              </a:rPr>
              <a:t>	recognize and bind to the antigens on the </a:t>
            </a:r>
          </a:p>
          <a:p>
            <a:pPr>
              <a:tabLst>
                <a:tab pos="228600" algn="l"/>
                <a:tab pos="1943100" algn="l"/>
              </a:tabLst>
            </a:pPr>
            <a:r>
              <a:rPr lang="en-US" sz="1600" dirty="0">
                <a:latin typeface="Times" charset="0"/>
              </a:rPr>
              <a:t>macrophage.</a:t>
            </a:r>
            <a:endParaRPr lang="en-US" sz="1600" b="1" dirty="0">
              <a:latin typeface="Times" charset="0"/>
            </a:endParaRPr>
          </a:p>
        </p:txBody>
      </p:sp>
      <p:sp>
        <p:nvSpPr>
          <p:cNvPr id="939027" name="Text Box 19"/>
          <p:cNvSpPr txBox="1">
            <a:spLocks noChangeArrowheads="1"/>
          </p:cNvSpPr>
          <p:nvPr/>
        </p:nvSpPr>
        <p:spPr bwMode="auto">
          <a:xfrm>
            <a:off x="8458200" y="762001"/>
            <a:ext cx="2057400" cy="584775"/>
          </a:xfrm>
          <a:prstGeom prst="rect">
            <a:avLst/>
          </a:prstGeom>
          <a:noFill/>
          <a:ln w="9525" algn="ctr">
            <a:noFill/>
            <a:miter lim="800000"/>
            <a:headEnd/>
            <a:tailEnd/>
          </a:ln>
          <a:effectLst/>
        </p:spPr>
        <p:txBody>
          <a:bodyPr>
            <a:spAutoFit/>
          </a:bodyPr>
          <a:lstStyle/>
          <a:p>
            <a:pPr>
              <a:tabLst>
                <a:tab pos="228600" algn="l"/>
                <a:tab pos="1943100" algn="l"/>
              </a:tabLst>
            </a:pPr>
            <a:r>
              <a:rPr lang="en-US" sz="1600" dirty="0">
                <a:latin typeface="Times" charset="0"/>
              </a:rPr>
              <a:t>E. B cells can bind to 	antigens directly.</a:t>
            </a:r>
            <a:endParaRPr lang="en-US" sz="1600" b="1" dirty="0">
              <a:latin typeface="Times" charset="0"/>
            </a:endParaRPr>
          </a:p>
        </p:txBody>
      </p:sp>
      <p:sp>
        <p:nvSpPr>
          <p:cNvPr id="939028" name="Text Box 20"/>
          <p:cNvSpPr txBox="1">
            <a:spLocks noChangeArrowheads="1"/>
          </p:cNvSpPr>
          <p:nvPr/>
        </p:nvSpPr>
        <p:spPr bwMode="auto">
          <a:xfrm>
            <a:off x="8382000" y="1600201"/>
            <a:ext cx="1752600" cy="830997"/>
          </a:xfrm>
          <a:prstGeom prst="rect">
            <a:avLst/>
          </a:prstGeom>
          <a:noFill/>
          <a:ln w="9525" algn="ctr">
            <a:noFill/>
            <a:miter lim="800000"/>
            <a:headEnd/>
            <a:tailEnd/>
          </a:ln>
          <a:effectLst/>
        </p:spPr>
        <p:txBody>
          <a:bodyPr>
            <a:spAutoFit/>
          </a:bodyPr>
          <a:lstStyle/>
          <a:p>
            <a:pPr>
              <a:tabLst>
                <a:tab pos="228600" algn="l"/>
                <a:tab pos="1943100" algn="l"/>
              </a:tabLst>
            </a:pPr>
            <a:r>
              <a:rPr lang="en-US" sz="1600" dirty="0">
                <a:latin typeface="Times" charset="0"/>
              </a:rPr>
              <a:t> F. Helper T cells 	bind to antigens 	on B cells.</a:t>
            </a:r>
            <a:endParaRPr lang="en-US" sz="1600" b="1" dirty="0">
              <a:latin typeface="Times" charset="0"/>
            </a:endParaRPr>
          </a:p>
        </p:txBody>
      </p:sp>
      <p:sp>
        <p:nvSpPr>
          <p:cNvPr id="939029" name="Text Box 21"/>
          <p:cNvSpPr txBox="1">
            <a:spLocks noChangeArrowheads="1"/>
          </p:cNvSpPr>
          <p:nvPr/>
        </p:nvSpPr>
        <p:spPr bwMode="auto">
          <a:xfrm>
            <a:off x="8458200" y="2438401"/>
            <a:ext cx="2209800" cy="1323439"/>
          </a:xfrm>
          <a:prstGeom prst="rect">
            <a:avLst/>
          </a:prstGeom>
          <a:noFill/>
          <a:ln w="9525" algn="ctr">
            <a:noFill/>
            <a:miter lim="800000"/>
            <a:headEnd/>
            <a:tailEnd/>
          </a:ln>
          <a:effectLst/>
        </p:spPr>
        <p:txBody>
          <a:bodyPr wrap="square">
            <a:spAutoFit/>
          </a:bodyPr>
          <a:lstStyle/>
          <a:p>
            <a:pPr>
              <a:tabLst>
                <a:tab pos="228600" algn="l"/>
                <a:tab pos="1943100" algn="l"/>
              </a:tabLst>
            </a:pPr>
            <a:r>
              <a:rPr lang="en-US" sz="1600" dirty="0">
                <a:latin typeface="Times" charset="0"/>
              </a:rPr>
              <a:t>G. T cells release 		chemicals that cause 	B cells to produce</a:t>
            </a:r>
          </a:p>
          <a:p>
            <a:pPr>
              <a:tabLst>
                <a:tab pos="228600" algn="l"/>
                <a:tab pos="1943100" algn="l"/>
              </a:tabLst>
            </a:pPr>
            <a:r>
              <a:rPr lang="en-US" sz="1600" dirty="0">
                <a:latin typeface="Times" charset="0"/>
              </a:rPr>
              <a:t>	clones of plasma cells.</a:t>
            </a:r>
            <a:endParaRPr lang="en-US" sz="1600" b="1" dirty="0">
              <a:latin typeface="Times" charset="0"/>
            </a:endParaRPr>
          </a:p>
        </p:txBody>
      </p:sp>
      <p:sp>
        <p:nvSpPr>
          <p:cNvPr id="939030" name="Text Box 22"/>
          <p:cNvSpPr txBox="1">
            <a:spLocks noChangeArrowheads="1"/>
          </p:cNvSpPr>
          <p:nvPr/>
        </p:nvSpPr>
        <p:spPr bwMode="auto">
          <a:xfrm>
            <a:off x="8458200" y="3810001"/>
            <a:ext cx="2057400" cy="2382191"/>
          </a:xfrm>
          <a:prstGeom prst="rect">
            <a:avLst/>
          </a:prstGeom>
          <a:noFill/>
          <a:ln w="9525" algn="ctr">
            <a:noFill/>
            <a:miter lim="800000"/>
            <a:headEnd/>
            <a:tailEnd/>
          </a:ln>
          <a:effectLst/>
        </p:spPr>
        <p:txBody>
          <a:bodyPr wrap="square">
            <a:spAutoFit/>
          </a:bodyPr>
          <a:lstStyle/>
          <a:p>
            <a:pPr>
              <a:tabLst>
                <a:tab pos="228600" algn="l"/>
                <a:tab pos="1943100" algn="l"/>
              </a:tabLst>
            </a:pPr>
            <a:r>
              <a:rPr lang="en-US" sz="1600" dirty="0">
                <a:latin typeface="Times" charset="0"/>
              </a:rPr>
              <a:t>H. Each plasma cell secretes more than 2000 antibodies per second in the blood. Memory B cells and antibodies remain in the blood and respond to future invasions by the same pathogen.</a:t>
            </a:r>
            <a:endParaRPr lang="en-US" sz="1600" b="1" dirty="0">
              <a:latin typeface="Times" charset="0"/>
            </a:endParaRPr>
          </a:p>
        </p:txBody>
      </p:sp>
      <p:sp>
        <p:nvSpPr>
          <p:cNvPr id="939031" name="Text Box 23"/>
          <p:cNvSpPr txBox="1">
            <a:spLocks noChangeArrowheads="1"/>
          </p:cNvSpPr>
          <p:nvPr/>
        </p:nvSpPr>
        <p:spPr bwMode="auto">
          <a:xfrm>
            <a:off x="3586163" y="2492375"/>
            <a:ext cx="1752600" cy="338554"/>
          </a:xfrm>
          <a:prstGeom prst="rect">
            <a:avLst/>
          </a:prstGeom>
          <a:noFill/>
          <a:ln w="9525" algn="ctr">
            <a:noFill/>
            <a:miter lim="800000"/>
            <a:headEnd/>
            <a:tailEnd/>
          </a:ln>
          <a:effectLst/>
        </p:spPr>
        <p:txBody>
          <a:bodyPr>
            <a:spAutoFit/>
          </a:bodyPr>
          <a:lstStyle/>
          <a:p>
            <a:pPr>
              <a:tabLst>
                <a:tab pos="228600" algn="l"/>
                <a:tab pos="1943100" algn="l"/>
              </a:tabLst>
            </a:pPr>
            <a:r>
              <a:rPr lang="en-US" sz="1600" b="1" i="1" dirty="0">
                <a:solidFill>
                  <a:srgbClr val="FF0000"/>
                </a:solidFill>
                <a:latin typeface="Times" charset="0"/>
              </a:rPr>
              <a:t>Macrophage</a:t>
            </a:r>
          </a:p>
        </p:txBody>
      </p:sp>
      <p:sp>
        <p:nvSpPr>
          <p:cNvPr id="939032" name="Text Box 24"/>
          <p:cNvSpPr txBox="1">
            <a:spLocks noChangeArrowheads="1"/>
          </p:cNvSpPr>
          <p:nvPr/>
        </p:nvSpPr>
        <p:spPr bwMode="auto">
          <a:xfrm>
            <a:off x="5881688" y="2035175"/>
            <a:ext cx="1066800" cy="338554"/>
          </a:xfrm>
          <a:prstGeom prst="rect">
            <a:avLst/>
          </a:prstGeom>
          <a:noFill/>
          <a:ln w="9525" algn="ctr">
            <a:noFill/>
            <a:miter lim="800000"/>
            <a:headEnd/>
            <a:tailEnd/>
          </a:ln>
          <a:effectLst/>
        </p:spPr>
        <p:txBody>
          <a:bodyPr>
            <a:spAutoFit/>
          </a:bodyPr>
          <a:lstStyle/>
          <a:p>
            <a:pPr>
              <a:tabLst>
                <a:tab pos="228600" algn="l"/>
                <a:tab pos="1943100" algn="l"/>
              </a:tabLst>
            </a:pPr>
            <a:r>
              <a:rPr lang="en-US" sz="1600" b="1" i="1" dirty="0">
                <a:solidFill>
                  <a:srgbClr val="FF0000"/>
                </a:solidFill>
                <a:latin typeface="Times" charset="0"/>
              </a:rPr>
              <a:t>Pathogen</a:t>
            </a:r>
          </a:p>
        </p:txBody>
      </p:sp>
      <p:sp>
        <p:nvSpPr>
          <p:cNvPr id="939033" name="Text Box 25"/>
          <p:cNvSpPr txBox="1">
            <a:spLocks noChangeArrowheads="1"/>
          </p:cNvSpPr>
          <p:nvPr/>
        </p:nvSpPr>
        <p:spPr bwMode="auto">
          <a:xfrm>
            <a:off x="7177088" y="1676400"/>
            <a:ext cx="1066800" cy="338554"/>
          </a:xfrm>
          <a:prstGeom prst="rect">
            <a:avLst/>
          </a:prstGeom>
          <a:noFill/>
          <a:ln w="9525" algn="ctr">
            <a:noFill/>
            <a:miter lim="800000"/>
            <a:headEnd/>
            <a:tailEnd/>
          </a:ln>
          <a:effectLst/>
        </p:spPr>
        <p:txBody>
          <a:bodyPr>
            <a:spAutoFit/>
          </a:bodyPr>
          <a:lstStyle/>
          <a:p>
            <a:pPr>
              <a:tabLst>
                <a:tab pos="228600" algn="l"/>
                <a:tab pos="1943100" algn="l"/>
              </a:tabLst>
            </a:pPr>
            <a:r>
              <a:rPr lang="en-US" sz="1600" b="1" i="1" dirty="0">
                <a:solidFill>
                  <a:srgbClr val="FF0000"/>
                </a:solidFill>
                <a:latin typeface="Times" charset="0"/>
              </a:rPr>
              <a:t>B cell</a:t>
            </a:r>
          </a:p>
        </p:txBody>
      </p:sp>
      <p:sp>
        <p:nvSpPr>
          <p:cNvPr id="939034" name="Text Box 26"/>
          <p:cNvSpPr txBox="1">
            <a:spLocks noChangeArrowheads="1"/>
          </p:cNvSpPr>
          <p:nvPr/>
        </p:nvSpPr>
        <p:spPr bwMode="auto">
          <a:xfrm>
            <a:off x="7377113" y="4800601"/>
            <a:ext cx="838200" cy="478977"/>
          </a:xfrm>
          <a:prstGeom prst="rect">
            <a:avLst/>
          </a:prstGeom>
          <a:noFill/>
          <a:ln w="9525" algn="ctr">
            <a:noFill/>
            <a:miter lim="800000"/>
            <a:headEnd/>
            <a:tailEnd/>
          </a:ln>
          <a:effectLst/>
        </p:spPr>
        <p:txBody>
          <a:bodyPr>
            <a:spAutoFit/>
          </a:bodyPr>
          <a:lstStyle/>
          <a:p>
            <a:pPr>
              <a:tabLst>
                <a:tab pos="228600" algn="l"/>
                <a:tab pos="1943100" algn="l"/>
              </a:tabLst>
            </a:pPr>
            <a:r>
              <a:rPr lang="en-US" sz="1600" b="1" i="1" dirty="0">
                <a:solidFill>
                  <a:srgbClr val="FF0000"/>
                </a:solidFill>
                <a:latin typeface="Times" charset="0"/>
              </a:rPr>
              <a:t>Plasma</a:t>
            </a:r>
          </a:p>
          <a:p>
            <a:pPr>
              <a:lnSpc>
                <a:spcPct val="50000"/>
              </a:lnSpc>
              <a:tabLst>
                <a:tab pos="228600" algn="l"/>
                <a:tab pos="1943100" algn="l"/>
              </a:tabLst>
            </a:pPr>
            <a:r>
              <a:rPr lang="en-US" sz="1600" b="1" i="1" dirty="0">
                <a:solidFill>
                  <a:srgbClr val="FF0000"/>
                </a:solidFill>
                <a:latin typeface="Times" charset="0"/>
              </a:rPr>
              <a:t>cells</a:t>
            </a:r>
          </a:p>
        </p:txBody>
      </p:sp>
      <p:sp>
        <p:nvSpPr>
          <p:cNvPr id="939035" name="Text Box 27"/>
          <p:cNvSpPr txBox="1">
            <a:spLocks noChangeArrowheads="1"/>
          </p:cNvSpPr>
          <p:nvPr/>
        </p:nvSpPr>
        <p:spPr bwMode="auto">
          <a:xfrm>
            <a:off x="6362701" y="5457826"/>
            <a:ext cx="1509713" cy="478977"/>
          </a:xfrm>
          <a:prstGeom prst="rect">
            <a:avLst/>
          </a:prstGeom>
          <a:noFill/>
          <a:ln w="9525" algn="ctr">
            <a:noFill/>
            <a:miter lim="800000"/>
            <a:headEnd/>
            <a:tailEnd/>
          </a:ln>
          <a:effectLst/>
        </p:spPr>
        <p:txBody>
          <a:bodyPr>
            <a:spAutoFit/>
          </a:bodyPr>
          <a:lstStyle/>
          <a:p>
            <a:pPr>
              <a:tabLst>
                <a:tab pos="228600" algn="l"/>
                <a:tab pos="1943100" algn="l"/>
              </a:tabLst>
            </a:pPr>
            <a:r>
              <a:rPr lang="en-US" sz="1600" b="1" i="1" dirty="0">
                <a:solidFill>
                  <a:srgbClr val="FF0000"/>
                </a:solidFill>
                <a:latin typeface="Times" charset="0"/>
              </a:rPr>
              <a:t>Surface of</a:t>
            </a:r>
          </a:p>
          <a:p>
            <a:pPr>
              <a:lnSpc>
                <a:spcPct val="50000"/>
              </a:lnSpc>
              <a:tabLst>
                <a:tab pos="228600" algn="l"/>
                <a:tab pos="1943100" algn="l"/>
              </a:tabLst>
            </a:pPr>
            <a:r>
              <a:rPr lang="en-US" sz="1600" b="1" i="1" dirty="0">
                <a:solidFill>
                  <a:srgbClr val="FF0000"/>
                </a:solidFill>
                <a:latin typeface="Times" charset="0"/>
              </a:rPr>
              <a:t>plasma cell</a:t>
            </a:r>
          </a:p>
        </p:txBody>
      </p:sp>
      <p:sp>
        <p:nvSpPr>
          <p:cNvPr id="939036" name="Text Box 28"/>
          <p:cNvSpPr txBox="1">
            <a:spLocks noChangeArrowheads="1"/>
          </p:cNvSpPr>
          <p:nvPr/>
        </p:nvSpPr>
        <p:spPr bwMode="auto">
          <a:xfrm>
            <a:off x="4343400" y="5521325"/>
            <a:ext cx="1066800" cy="338554"/>
          </a:xfrm>
          <a:prstGeom prst="rect">
            <a:avLst/>
          </a:prstGeom>
          <a:noFill/>
          <a:ln w="9525" algn="ctr">
            <a:noFill/>
            <a:miter lim="800000"/>
            <a:headEnd/>
            <a:tailEnd/>
          </a:ln>
          <a:effectLst/>
        </p:spPr>
        <p:txBody>
          <a:bodyPr>
            <a:spAutoFit/>
          </a:bodyPr>
          <a:lstStyle/>
          <a:p>
            <a:pPr>
              <a:tabLst>
                <a:tab pos="228600" algn="l"/>
                <a:tab pos="1943100" algn="l"/>
              </a:tabLst>
            </a:pPr>
            <a:r>
              <a:rPr lang="en-US" sz="1600" b="1" i="1" dirty="0">
                <a:solidFill>
                  <a:srgbClr val="FF0000"/>
                </a:solidFill>
                <a:latin typeface="Times" charset="0"/>
              </a:rPr>
              <a:t>Antibody</a:t>
            </a:r>
          </a:p>
        </p:txBody>
      </p:sp>
      <p:sp>
        <p:nvSpPr>
          <p:cNvPr id="939037" name="Text Box 29"/>
          <p:cNvSpPr txBox="1">
            <a:spLocks noChangeArrowheads="1"/>
          </p:cNvSpPr>
          <p:nvPr/>
        </p:nvSpPr>
        <p:spPr bwMode="auto">
          <a:xfrm>
            <a:off x="4343400" y="4862513"/>
            <a:ext cx="1066800" cy="338554"/>
          </a:xfrm>
          <a:prstGeom prst="rect">
            <a:avLst/>
          </a:prstGeom>
          <a:noFill/>
          <a:ln w="9525" algn="ctr">
            <a:noFill/>
            <a:miter lim="800000"/>
            <a:headEnd/>
            <a:tailEnd/>
          </a:ln>
          <a:effectLst/>
        </p:spPr>
        <p:txBody>
          <a:bodyPr>
            <a:spAutoFit/>
          </a:bodyPr>
          <a:lstStyle/>
          <a:p>
            <a:pPr>
              <a:tabLst>
                <a:tab pos="228600" algn="l"/>
                <a:tab pos="1943100" algn="l"/>
              </a:tabLst>
            </a:pPr>
            <a:r>
              <a:rPr lang="en-US" sz="1600" b="1" i="1" dirty="0">
                <a:solidFill>
                  <a:srgbClr val="FF0000"/>
                </a:solidFill>
                <a:latin typeface="Times" charset="0"/>
              </a:rPr>
              <a:t>T cell</a:t>
            </a:r>
          </a:p>
        </p:txBody>
      </p:sp>
      <p:sp>
        <p:nvSpPr>
          <p:cNvPr id="939038" name="Text Box 30"/>
          <p:cNvSpPr txBox="1">
            <a:spLocks noChangeArrowheads="1"/>
          </p:cNvSpPr>
          <p:nvPr/>
        </p:nvSpPr>
        <p:spPr bwMode="auto">
          <a:xfrm>
            <a:off x="6243638" y="3943350"/>
            <a:ext cx="1066800" cy="577466"/>
          </a:xfrm>
          <a:prstGeom prst="rect">
            <a:avLst/>
          </a:prstGeom>
          <a:noFill/>
          <a:ln w="9525" algn="ctr">
            <a:noFill/>
            <a:miter lim="800000"/>
            <a:headEnd/>
            <a:tailEnd/>
          </a:ln>
          <a:effectLst/>
        </p:spPr>
        <p:txBody>
          <a:bodyPr>
            <a:spAutoFit/>
          </a:bodyPr>
          <a:lstStyle/>
          <a:p>
            <a:pPr>
              <a:tabLst>
                <a:tab pos="228600" algn="l"/>
                <a:tab pos="1943100" algn="l"/>
              </a:tabLst>
            </a:pPr>
            <a:r>
              <a:rPr lang="en-US" sz="1600" b="1" i="1" dirty="0">
                <a:solidFill>
                  <a:srgbClr val="FF0000"/>
                </a:solidFill>
                <a:latin typeface="Times" charset="0"/>
              </a:rPr>
              <a:t>Antigen</a:t>
            </a:r>
          </a:p>
          <a:p>
            <a:pPr>
              <a:lnSpc>
                <a:spcPct val="40000"/>
              </a:lnSpc>
              <a:tabLst>
                <a:tab pos="228600" algn="l"/>
                <a:tab pos="1943100" algn="l"/>
              </a:tabLst>
            </a:pPr>
            <a:r>
              <a:rPr lang="en-US" sz="1600" b="1" i="1" dirty="0">
                <a:solidFill>
                  <a:srgbClr val="FF0000"/>
                </a:solidFill>
                <a:latin typeface="Times" charset="0"/>
              </a:rPr>
              <a:t>receptor</a:t>
            </a:r>
          </a:p>
          <a:p>
            <a:pPr>
              <a:lnSpc>
                <a:spcPct val="50000"/>
              </a:lnSpc>
              <a:tabLst>
                <a:tab pos="228600" algn="l"/>
                <a:tab pos="1943100" algn="l"/>
              </a:tabLst>
            </a:pPr>
            <a:r>
              <a:rPr lang="en-US" sz="1600" b="1" i="1" dirty="0">
                <a:solidFill>
                  <a:srgbClr val="FF0000"/>
                </a:solidFill>
                <a:latin typeface="Times" charset="0"/>
              </a:rPr>
              <a:t>site</a:t>
            </a:r>
          </a:p>
        </p:txBody>
      </p:sp>
      <p:sp>
        <p:nvSpPr>
          <p:cNvPr id="939039" name="Line 31"/>
          <p:cNvSpPr>
            <a:spLocks noChangeShapeType="1"/>
          </p:cNvSpPr>
          <p:nvPr/>
        </p:nvSpPr>
        <p:spPr bwMode="auto">
          <a:xfrm flipV="1">
            <a:off x="6038850" y="4414838"/>
            <a:ext cx="228600" cy="381000"/>
          </a:xfrm>
          <a:prstGeom prst="line">
            <a:avLst/>
          </a:prstGeom>
          <a:noFill/>
          <a:ln w="25400">
            <a:solidFill>
              <a:srgbClr val="CC3300"/>
            </a:solidFill>
            <a:round/>
            <a:headEnd/>
            <a:tailEnd/>
          </a:ln>
          <a:effectLst/>
        </p:spPr>
        <p:txBody>
          <a:bodyPr anchor="ctr">
            <a:spAutoFit/>
          </a:bodyPr>
          <a:lstStyle/>
          <a:p>
            <a:endParaRPr lang="en-US"/>
          </a:p>
        </p:txBody>
      </p:sp>
      <p:pic>
        <p:nvPicPr>
          <p:cNvPr id="939041" name="Picture 33" descr="Sec"/>
          <p:cNvPicPr>
            <a:picLocks noChangeAspect="1" noChangeArrowheads="1"/>
          </p:cNvPicPr>
          <p:nvPr/>
        </p:nvPicPr>
        <p:blipFill>
          <a:blip r:embed="rId8" cstate="print"/>
          <a:srcRect/>
          <a:stretch>
            <a:fillRect/>
          </a:stretch>
        </p:blipFill>
        <p:spPr bwMode="auto">
          <a:xfrm>
            <a:off x="1524000" y="1"/>
            <a:ext cx="1828800" cy="811213"/>
          </a:xfrm>
          <a:prstGeom prst="rect">
            <a:avLst/>
          </a:prstGeom>
          <a:noFill/>
        </p:spPr>
      </p:pic>
      <p:sp>
        <p:nvSpPr>
          <p:cNvPr id="29" name="TextBox 28"/>
          <p:cNvSpPr txBox="1"/>
          <p:nvPr/>
        </p:nvSpPr>
        <p:spPr>
          <a:xfrm>
            <a:off x="3810000" y="381000"/>
            <a:ext cx="6858000" cy="369332"/>
          </a:xfrm>
          <a:prstGeom prst="rect">
            <a:avLst/>
          </a:prstGeom>
          <a:noFill/>
        </p:spPr>
        <p:txBody>
          <a:bodyPr wrap="square" rtlCol="0">
            <a:spAutoFit/>
          </a:bodyPr>
          <a:lstStyle/>
          <a:p>
            <a:r>
              <a:rPr lang="en-US" dirty="0"/>
              <a:t>Antibody Immunity – Specific Immune Response, Builds Antibodies</a:t>
            </a:r>
          </a:p>
        </p:txBody>
      </p:sp>
    </p:spTree>
    <p:extLst>
      <p:ext uri="{BB962C8B-B14F-4D97-AF65-F5344CB8AC3E}">
        <p14:creationId xmlns:p14="http://schemas.microsoft.com/office/powerpoint/2010/main" val="2268911293"/>
      </p:ext>
    </p:extLst>
  </p:cSld>
  <p:clrMapOvr>
    <a:masterClrMapping/>
  </p:clrMapOvr>
  <p:transition>
    <p:zoom/>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62" name="Picture 42" descr="fig"/>
          <p:cNvPicPr>
            <a:picLocks noChangeAspect="1" noChangeArrowheads="1"/>
          </p:cNvPicPr>
          <p:nvPr/>
        </p:nvPicPr>
        <p:blipFill>
          <a:blip r:embed="rId2" cstate="print"/>
          <a:srcRect/>
          <a:stretch>
            <a:fillRect/>
          </a:stretch>
        </p:blipFill>
        <p:spPr bwMode="auto">
          <a:xfrm>
            <a:off x="4330700" y="685801"/>
            <a:ext cx="4965700" cy="5286375"/>
          </a:xfrm>
          <a:prstGeom prst="rect">
            <a:avLst/>
          </a:prstGeom>
          <a:noFill/>
        </p:spPr>
      </p:pic>
      <p:sp>
        <p:nvSpPr>
          <p:cNvPr id="1003522" name="Rectangle 2"/>
          <p:cNvSpPr>
            <a:spLocks noGrp="1" noChangeArrowheads="1"/>
          </p:cNvSpPr>
          <p:nvPr>
            <p:ph type="title"/>
          </p:nvPr>
        </p:nvSpPr>
        <p:spPr>
          <a:xfrm>
            <a:off x="2438400" y="6964363"/>
            <a:ext cx="8229600" cy="198437"/>
          </a:xfrm>
        </p:spPr>
        <p:txBody>
          <a:bodyPr>
            <a:normAutofit fontScale="90000"/>
          </a:bodyPr>
          <a:lstStyle/>
          <a:p>
            <a:pPr algn="r"/>
            <a:r>
              <a:rPr lang="en-US" sz="1400" b="1"/>
              <a:t>Section 39.2 Summary – pages 1031-1041</a:t>
            </a:r>
          </a:p>
        </p:txBody>
      </p:sp>
      <p:pic>
        <p:nvPicPr>
          <p:cNvPr id="1003523" name="Picture 3"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5105401" y="6191251"/>
            <a:ext cx="492125" cy="606425"/>
          </a:xfrm>
          <a:prstGeom prst="rect">
            <a:avLst/>
          </a:prstGeom>
          <a:noFill/>
        </p:spPr>
      </p:pic>
      <p:pic>
        <p:nvPicPr>
          <p:cNvPr id="1003524" name="Picture 4" descr="New TOC">
            <a:hlinkClick r:id="" action="ppaction://noaction"/>
          </p:cNvPr>
          <p:cNvPicPr>
            <a:picLocks noChangeAspect="1" noChangeArrowheads="1"/>
          </p:cNvPicPr>
          <p:nvPr/>
        </p:nvPicPr>
        <p:blipFill>
          <a:blip r:embed="rId4" cstate="print"/>
          <a:srcRect/>
          <a:stretch>
            <a:fillRect/>
          </a:stretch>
        </p:blipFill>
        <p:spPr bwMode="auto">
          <a:xfrm>
            <a:off x="5832476" y="6194426"/>
            <a:ext cx="492125" cy="606425"/>
          </a:xfrm>
          <a:prstGeom prst="rect">
            <a:avLst/>
          </a:prstGeom>
          <a:noFill/>
        </p:spPr>
      </p:pic>
      <p:pic>
        <p:nvPicPr>
          <p:cNvPr id="1003525" name="Picture 5" descr="New next">
            <a:hlinkClick r:id="" action="ppaction://hlinkshowjump?jump=nextslide"/>
          </p:cNvPr>
          <p:cNvPicPr>
            <a:picLocks noChangeAspect="1" noChangeArrowheads="1"/>
          </p:cNvPicPr>
          <p:nvPr/>
        </p:nvPicPr>
        <p:blipFill>
          <a:blip r:embed="rId5" cstate="print"/>
          <a:srcRect/>
          <a:stretch>
            <a:fillRect/>
          </a:stretch>
        </p:blipFill>
        <p:spPr bwMode="auto">
          <a:xfrm>
            <a:off x="6542088" y="6194426"/>
            <a:ext cx="468312" cy="606425"/>
          </a:xfrm>
          <a:prstGeom prst="rect">
            <a:avLst/>
          </a:prstGeom>
          <a:noFill/>
        </p:spPr>
      </p:pic>
      <p:pic>
        <p:nvPicPr>
          <p:cNvPr id="1003526" name="Picture 6" descr="help">
            <a:hlinkClick r:id="" action="ppaction://noaction"/>
          </p:cNvPr>
          <p:cNvPicPr>
            <a:picLocks noChangeAspect="1" noChangeArrowheads="1"/>
          </p:cNvPicPr>
          <p:nvPr/>
        </p:nvPicPr>
        <p:blipFill>
          <a:blip r:embed="rId6" cstate="print"/>
          <a:srcRect/>
          <a:stretch>
            <a:fillRect/>
          </a:stretch>
        </p:blipFill>
        <p:spPr bwMode="auto">
          <a:xfrm>
            <a:off x="1752600" y="6202364"/>
            <a:ext cx="560388" cy="560387"/>
          </a:xfrm>
          <a:prstGeom prst="rect">
            <a:avLst/>
          </a:prstGeom>
          <a:noFill/>
        </p:spPr>
      </p:pic>
      <p:sp>
        <p:nvSpPr>
          <p:cNvPr id="1003530" name="Text Box 10"/>
          <p:cNvSpPr txBox="1">
            <a:spLocks noChangeArrowheads="1"/>
          </p:cNvSpPr>
          <p:nvPr/>
        </p:nvSpPr>
        <p:spPr bwMode="auto">
          <a:xfrm>
            <a:off x="1524000" y="762001"/>
            <a:ext cx="3048000" cy="2923877"/>
          </a:xfrm>
          <a:prstGeom prst="rect">
            <a:avLst/>
          </a:prstGeom>
          <a:noFill/>
          <a:ln w="9525">
            <a:noFill/>
            <a:miter lim="800000"/>
            <a:headEnd/>
            <a:tailEnd/>
          </a:ln>
          <a:effectLst>
            <a:outerShdw dist="45791" dir="3378596" algn="ctr" rotWithShape="0">
              <a:schemeClr val="bg2"/>
            </a:outerShdw>
          </a:effectLst>
        </p:spPr>
        <p:txBody>
          <a:bodyPr wrap="square">
            <a:spAutoFit/>
          </a:bodyPr>
          <a:lstStyle/>
          <a:p>
            <a:r>
              <a:rPr lang="en-US" sz="3600" b="1" dirty="0">
                <a:solidFill>
                  <a:schemeClr val="tx2"/>
                </a:solidFill>
                <a:latin typeface="Times" charset="0"/>
              </a:rPr>
              <a:t>#3.Cellular Immunity</a:t>
            </a:r>
          </a:p>
          <a:p>
            <a:r>
              <a:rPr lang="en-US" sz="2800" b="1" dirty="0">
                <a:solidFill>
                  <a:schemeClr val="tx2"/>
                </a:solidFill>
                <a:latin typeface="Times" charset="0"/>
              </a:rPr>
              <a:t>Specific Immune Response that blows up infected body cells.</a:t>
            </a:r>
          </a:p>
        </p:txBody>
      </p:sp>
      <p:pic>
        <p:nvPicPr>
          <p:cNvPr id="1003532" name="Picture 12" descr="Sec"/>
          <p:cNvPicPr>
            <a:picLocks noChangeAspect="1" noChangeArrowheads="1"/>
          </p:cNvPicPr>
          <p:nvPr/>
        </p:nvPicPr>
        <p:blipFill>
          <a:blip r:embed="rId7" cstate="print"/>
          <a:srcRect/>
          <a:stretch>
            <a:fillRect/>
          </a:stretch>
        </p:blipFill>
        <p:spPr bwMode="auto">
          <a:xfrm>
            <a:off x="3429000" y="0"/>
            <a:ext cx="5867400" cy="482600"/>
          </a:xfrm>
          <a:prstGeom prst="rect">
            <a:avLst/>
          </a:prstGeom>
          <a:noFill/>
        </p:spPr>
      </p:pic>
      <p:sp>
        <p:nvSpPr>
          <p:cNvPr id="1003536" name="Text Box 16"/>
          <p:cNvSpPr txBox="1">
            <a:spLocks noChangeArrowheads="1"/>
          </p:cNvSpPr>
          <p:nvPr/>
        </p:nvSpPr>
        <p:spPr bwMode="auto">
          <a:xfrm>
            <a:off x="4186238" y="1357314"/>
            <a:ext cx="2214562" cy="575607"/>
          </a:xfrm>
          <a:prstGeom prst="rect">
            <a:avLst/>
          </a:prstGeom>
          <a:noFill/>
          <a:ln w="9525" algn="ctr">
            <a:noFill/>
            <a:miter lim="800000"/>
            <a:headEnd/>
            <a:tailEnd/>
          </a:ln>
          <a:effectLst/>
        </p:spPr>
        <p:txBody>
          <a:bodyPr wrap="square">
            <a:spAutoFit/>
          </a:bodyPr>
          <a:lstStyle/>
          <a:p>
            <a:pPr algn="ctr">
              <a:tabLst>
                <a:tab pos="228600" algn="l"/>
                <a:tab pos="1943100" algn="l"/>
              </a:tabLst>
            </a:pPr>
            <a:r>
              <a:rPr lang="en-US" sz="2000" b="1" i="1" dirty="0">
                <a:latin typeface="Times" charset="0"/>
              </a:rPr>
              <a:t> </a:t>
            </a:r>
            <a:r>
              <a:rPr lang="en-US" sz="2000" b="1" i="1" dirty="0">
                <a:solidFill>
                  <a:srgbClr val="FF0000"/>
                </a:solidFill>
                <a:latin typeface="Times" charset="0"/>
              </a:rPr>
              <a:t>Pathogen </a:t>
            </a:r>
          </a:p>
          <a:p>
            <a:pPr algn="ctr">
              <a:lnSpc>
                <a:spcPct val="50000"/>
              </a:lnSpc>
              <a:tabLst>
                <a:tab pos="228600" algn="l"/>
                <a:tab pos="1943100" algn="l"/>
              </a:tabLst>
            </a:pPr>
            <a:r>
              <a:rPr lang="en-US" sz="2000" b="1" i="1" dirty="0">
                <a:solidFill>
                  <a:srgbClr val="FF0000"/>
                </a:solidFill>
                <a:latin typeface="Times" charset="0"/>
              </a:rPr>
              <a:t>engulfed by</a:t>
            </a:r>
          </a:p>
        </p:txBody>
      </p:sp>
      <p:sp>
        <p:nvSpPr>
          <p:cNvPr id="1003537" name="Text Box 17"/>
          <p:cNvSpPr txBox="1">
            <a:spLocks noChangeArrowheads="1"/>
          </p:cNvSpPr>
          <p:nvPr/>
        </p:nvSpPr>
        <p:spPr bwMode="auto">
          <a:xfrm>
            <a:off x="4176713" y="3055938"/>
            <a:ext cx="1524000" cy="400110"/>
          </a:xfrm>
          <a:prstGeom prst="rect">
            <a:avLst/>
          </a:prstGeom>
          <a:noFill/>
          <a:ln w="9525" algn="ctr">
            <a:noFill/>
            <a:miter lim="800000"/>
            <a:headEnd/>
            <a:tailEnd/>
          </a:ln>
          <a:effectLst/>
        </p:spPr>
        <p:txBody>
          <a:bodyPr>
            <a:spAutoFit/>
          </a:bodyPr>
          <a:lstStyle/>
          <a:p>
            <a:pPr algn="ctr">
              <a:tabLst>
                <a:tab pos="228600" algn="l"/>
                <a:tab pos="1943100" algn="l"/>
              </a:tabLst>
            </a:pPr>
            <a:r>
              <a:rPr lang="en-US" sz="2000" b="1" i="1" dirty="0">
                <a:solidFill>
                  <a:srgbClr val="FF0000"/>
                </a:solidFill>
                <a:latin typeface="Times" charset="0"/>
              </a:rPr>
              <a:t>Macrophage</a:t>
            </a:r>
          </a:p>
        </p:txBody>
      </p:sp>
      <p:sp>
        <p:nvSpPr>
          <p:cNvPr id="1003538" name="Text Box 18"/>
          <p:cNvSpPr txBox="1">
            <a:spLocks noChangeArrowheads="1"/>
          </p:cNvSpPr>
          <p:nvPr/>
        </p:nvSpPr>
        <p:spPr bwMode="auto">
          <a:xfrm>
            <a:off x="4105275" y="5667375"/>
            <a:ext cx="1690688" cy="400110"/>
          </a:xfrm>
          <a:prstGeom prst="rect">
            <a:avLst/>
          </a:prstGeom>
          <a:noFill/>
          <a:ln w="9525" algn="ctr">
            <a:noFill/>
            <a:miter lim="800000"/>
            <a:headEnd/>
            <a:tailEnd/>
          </a:ln>
          <a:effectLst/>
        </p:spPr>
        <p:txBody>
          <a:bodyPr>
            <a:spAutoFit/>
          </a:bodyPr>
          <a:lstStyle/>
          <a:p>
            <a:pPr algn="ctr">
              <a:tabLst>
                <a:tab pos="228600" algn="l"/>
                <a:tab pos="1943100" algn="l"/>
              </a:tabLst>
            </a:pPr>
            <a:r>
              <a:rPr lang="en-US" sz="2000" b="1" i="1" dirty="0">
                <a:solidFill>
                  <a:srgbClr val="FF0000"/>
                </a:solidFill>
                <a:latin typeface="Times" charset="0"/>
              </a:rPr>
              <a:t>Helper T cell</a:t>
            </a:r>
          </a:p>
        </p:txBody>
      </p:sp>
      <p:sp>
        <p:nvSpPr>
          <p:cNvPr id="1003539" name="Text Box 19"/>
          <p:cNvSpPr txBox="1">
            <a:spLocks noChangeArrowheads="1"/>
          </p:cNvSpPr>
          <p:nvPr/>
        </p:nvSpPr>
        <p:spPr bwMode="auto">
          <a:xfrm>
            <a:off x="6162675" y="5624513"/>
            <a:ext cx="2147888" cy="400110"/>
          </a:xfrm>
          <a:prstGeom prst="rect">
            <a:avLst/>
          </a:prstGeom>
          <a:noFill/>
          <a:ln w="9525" algn="ctr">
            <a:noFill/>
            <a:miter lim="800000"/>
            <a:headEnd/>
            <a:tailEnd/>
          </a:ln>
          <a:effectLst/>
        </p:spPr>
        <p:txBody>
          <a:bodyPr>
            <a:spAutoFit/>
          </a:bodyPr>
          <a:lstStyle/>
          <a:p>
            <a:pPr algn="ctr">
              <a:tabLst>
                <a:tab pos="228600" algn="l"/>
                <a:tab pos="1943100" algn="l"/>
              </a:tabLst>
            </a:pPr>
            <a:r>
              <a:rPr lang="en-US" sz="2000" b="1" i="1" dirty="0" err="1">
                <a:solidFill>
                  <a:srgbClr val="FF0000"/>
                </a:solidFill>
                <a:latin typeface="Times" charset="0"/>
              </a:rPr>
              <a:t>Cytotoxic</a:t>
            </a:r>
            <a:r>
              <a:rPr lang="en-US" sz="2000" b="1" i="1" dirty="0">
                <a:solidFill>
                  <a:srgbClr val="FF0000"/>
                </a:solidFill>
                <a:latin typeface="Times" charset="0"/>
              </a:rPr>
              <a:t> T cell</a:t>
            </a:r>
          </a:p>
        </p:txBody>
      </p:sp>
      <p:sp>
        <p:nvSpPr>
          <p:cNvPr id="1003540" name="Text Box 20"/>
          <p:cNvSpPr txBox="1">
            <a:spLocks noChangeArrowheads="1"/>
          </p:cNvSpPr>
          <p:nvPr/>
        </p:nvSpPr>
        <p:spPr bwMode="auto">
          <a:xfrm>
            <a:off x="5129214" y="5372100"/>
            <a:ext cx="1690687" cy="400110"/>
          </a:xfrm>
          <a:prstGeom prst="rect">
            <a:avLst/>
          </a:prstGeom>
          <a:noFill/>
          <a:ln w="9525" algn="ctr">
            <a:noFill/>
            <a:miter lim="800000"/>
            <a:headEnd/>
            <a:tailEnd/>
          </a:ln>
          <a:effectLst/>
        </p:spPr>
        <p:txBody>
          <a:bodyPr>
            <a:spAutoFit/>
          </a:bodyPr>
          <a:lstStyle/>
          <a:p>
            <a:pPr algn="ctr">
              <a:tabLst>
                <a:tab pos="228600" algn="l"/>
                <a:tab pos="1943100" algn="l"/>
              </a:tabLst>
            </a:pPr>
            <a:r>
              <a:rPr lang="en-US" sz="2000" b="1" i="1" dirty="0">
                <a:solidFill>
                  <a:srgbClr val="FF0000"/>
                </a:solidFill>
                <a:latin typeface="Times" charset="0"/>
              </a:rPr>
              <a:t>Stimulates</a:t>
            </a:r>
          </a:p>
        </p:txBody>
      </p:sp>
      <p:sp>
        <p:nvSpPr>
          <p:cNvPr id="1003541" name="Text Box 21"/>
          <p:cNvSpPr txBox="1">
            <a:spLocks noChangeArrowheads="1"/>
          </p:cNvSpPr>
          <p:nvPr/>
        </p:nvSpPr>
        <p:spPr bwMode="auto">
          <a:xfrm>
            <a:off x="6486525" y="3810000"/>
            <a:ext cx="1919288" cy="523220"/>
          </a:xfrm>
          <a:prstGeom prst="rect">
            <a:avLst/>
          </a:prstGeom>
          <a:noFill/>
          <a:ln w="9525" algn="ctr">
            <a:noFill/>
            <a:miter lim="800000"/>
            <a:headEnd/>
            <a:tailEnd/>
          </a:ln>
          <a:effectLst/>
        </p:spPr>
        <p:txBody>
          <a:bodyPr>
            <a:spAutoFit/>
          </a:bodyPr>
          <a:lstStyle/>
          <a:p>
            <a:pPr>
              <a:tabLst>
                <a:tab pos="228600" algn="l"/>
                <a:tab pos="1943100" algn="l"/>
              </a:tabLst>
            </a:pPr>
            <a:r>
              <a:rPr lang="en-US" sz="2000" b="1" i="1" dirty="0">
                <a:solidFill>
                  <a:srgbClr val="FF0000"/>
                </a:solidFill>
                <a:latin typeface="Times" charset="0"/>
              </a:rPr>
              <a:t>Attacks infected</a:t>
            </a:r>
          </a:p>
          <a:p>
            <a:pPr algn="r">
              <a:lnSpc>
                <a:spcPct val="40000"/>
              </a:lnSpc>
              <a:tabLst>
                <a:tab pos="228600" algn="l"/>
                <a:tab pos="1943100" algn="l"/>
              </a:tabLst>
            </a:pPr>
            <a:r>
              <a:rPr lang="en-US" sz="2000" b="1" i="1" dirty="0">
                <a:solidFill>
                  <a:srgbClr val="FF0000"/>
                </a:solidFill>
                <a:latin typeface="Times" charset="0"/>
              </a:rPr>
              <a:t> cell</a:t>
            </a:r>
          </a:p>
        </p:txBody>
      </p:sp>
      <p:sp>
        <p:nvSpPr>
          <p:cNvPr id="1003542" name="Text Box 22"/>
          <p:cNvSpPr txBox="1">
            <a:spLocks noChangeArrowheads="1"/>
          </p:cNvSpPr>
          <p:nvPr/>
        </p:nvSpPr>
        <p:spPr bwMode="auto">
          <a:xfrm>
            <a:off x="7058025" y="3228975"/>
            <a:ext cx="2147888" cy="400110"/>
          </a:xfrm>
          <a:prstGeom prst="rect">
            <a:avLst/>
          </a:prstGeom>
          <a:noFill/>
          <a:ln w="9525" algn="ctr">
            <a:noFill/>
            <a:miter lim="800000"/>
            <a:headEnd/>
            <a:tailEnd/>
          </a:ln>
          <a:effectLst/>
        </p:spPr>
        <p:txBody>
          <a:bodyPr>
            <a:spAutoFit/>
          </a:bodyPr>
          <a:lstStyle/>
          <a:p>
            <a:pPr algn="ctr">
              <a:tabLst>
                <a:tab pos="228600" algn="l"/>
                <a:tab pos="1943100" algn="l"/>
              </a:tabLst>
            </a:pPr>
            <a:r>
              <a:rPr lang="en-US" sz="2000" b="1" i="1" dirty="0" err="1">
                <a:solidFill>
                  <a:srgbClr val="FF0000"/>
                </a:solidFill>
                <a:latin typeface="Times" charset="0"/>
              </a:rPr>
              <a:t>Cytotoxic</a:t>
            </a:r>
            <a:r>
              <a:rPr lang="en-US" sz="2000" b="1" i="1" dirty="0">
                <a:solidFill>
                  <a:srgbClr val="FF0000"/>
                </a:solidFill>
                <a:latin typeface="Times" charset="0"/>
              </a:rPr>
              <a:t> T cell</a:t>
            </a:r>
          </a:p>
        </p:txBody>
      </p:sp>
      <p:sp>
        <p:nvSpPr>
          <p:cNvPr id="1003543" name="Text Box 23"/>
          <p:cNvSpPr txBox="1">
            <a:spLocks noChangeArrowheads="1"/>
          </p:cNvSpPr>
          <p:nvPr/>
        </p:nvSpPr>
        <p:spPr bwMode="auto">
          <a:xfrm>
            <a:off x="7824789" y="2786063"/>
            <a:ext cx="2147887" cy="400110"/>
          </a:xfrm>
          <a:prstGeom prst="rect">
            <a:avLst/>
          </a:prstGeom>
          <a:noFill/>
          <a:ln w="9525" algn="ctr">
            <a:noFill/>
            <a:miter lim="800000"/>
            <a:headEnd/>
            <a:tailEnd/>
          </a:ln>
          <a:effectLst/>
        </p:spPr>
        <p:txBody>
          <a:bodyPr>
            <a:spAutoFit/>
          </a:bodyPr>
          <a:lstStyle/>
          <a:p>
            <a:pPr algn="ctr">
              <a:tabLst>
                <a:tab pos="228600" algn="l"/>
                <a:tab pos="1943100" algn="l"/>
              </a:tabLst>
            </a:pPr>
            <a:r>
              <a:rPr lang="en-US" sz="2000" b="1" i="1" dirty="0">
                <a:solidFill>
                  <a:srgbClr val="FF0000"/>
                </a:solidFill>
                <a:latin typeface="Times" charset="0"/>
              </a:rPr>
              <a:t>Infected cell lyses</a:t>
            </a:r>
          </a:p>
        </p:txBody>
      </p:sp>
      <p:sp>
        <p:nvSpPr>
          <p:cNvPr id="1003544" name="Text Box 24"/>
          <p:cNvSpPr txBox="1">
            <a:spLocks noChangeArrowheads="1"/>
          </p:cNvSpPr>
          <p:nvPr/>
        </p:nvSpPr>
        <p:spPr bwMode="auto">
          <a:xfrm>
            <a:off x="7696200" y="1524000"/>
            <a:ext cx="1219200" cy="400110"/>
          </a:xfrm>
          <a:prstGeom prst="rect">
            <a:avLst/>
          </a:prstGeom>
          <a:noFill/>
          <a:ln w="9525" algn="ctr">
            <a:noFill/>
            <a:miter lim="800000"/>
            <a:headEnd/>
            <a:tailEnd/>
          </a:ln>
          <a:effectLst/>
        </p:spPr>
        <p:txBody>
          <a:bodyPr>
            <a:spAutoFit/>
          </a:bodyPr>
          <a:lstStyle/>
          <a:p>
            <a:pPr>
              <a:tabLst>
                <a:tab pos="228600" algn="l"/>
                <a:tab pos="1943100" algn="l"/>
              </a:tabLst>
            </a:pPr>
            <a:r>
              <a:rPr lang="en-US" sz="2000" b="1" i="1" dirty="0" err="1">
                <a:solidFill>
                  <a:srgbClr val="FF0000"/>
                </a:solidFill>
                <a:latin typeface="Times" charset="0"/>
              </a:rPr>
              <a:t>Perforin</a:t>
            </a:r>
            <a:endParaRPr lang="en-US" sz="2000" b="1" i="1" dirty="0">
              <a:solidFill>
                <a:srgbClr val="FF0000"/>
              </a:solidFill>
              <a:latin typeface="Times" charset="0"/>
            </a:endParaRPr>
          </a:p>
        </p:txBody>
      </p:sp>
      <p:sp>
        <p:nvSpPr>
          <p:cNvPr id="1003545" name="Text Box 25"/>
          <p:cNvSpPr txBox="1">
            <a:spLocks noChangeArrowheads="1"/>
          </p:cNvSpPr>
          <p:nvPr/>
        </p:nvSpPr>
        <p:spPr bwMode="auto">
          <a:xfrm>
            <a:off x="5872163" y="1690689"/>
            <a:ext cx="1219200" cy="575607"/>
          </a:xfrm>
          <a:prstGeom prst="rect">
            <a:avLst/>
          </a:prstGeom>
          <a:noFill/>
          <a:ln w="9525" algn="ctr">
            <a:noFill/>
            <a:miter lim="800000"/>
            <a:headEnd/>
            <a:tailEnd/>
          </a:ln>
          <a:effectLst/>
        </p:spPr>
        <p:txBody>
          <a:bodyPr>
            <a:spAutoFit/>
          </a:bodyPr>
          <a:lstStyle/>
          <a:p>
            <a:pPr>
              <a:tabLst>
                <a:tab pos="228600" algn="l"/>
                <a:tab pos="1943100" algn="l"/>
              </a:tabLst>
            </a:pPr>
            <a:r>
              <a:rPr lang="en-US" sz="2000" b="1" i="1" dirty="0">
                <a:solidFill>
                  <a:srgbClr val="FF0000"/>
                </a:solidFill>
                <a:latin typeface="Times" charset="0"/>
              </a:rPr>
              <a:t>Foreign</a:t>
            </a:r>
          </a:p>
          <a:p>
            <a:pPr>
              <a:lnSpc>
                <a:spcPct val="50000"/>
              </a:lnSpc>
              <a:tabLst>
                <a:tab pos="228600" algn="l"/>
                <a:tab pos="1943100" algn="l"/>
              </a:tabLst>
            </a:pPr>
            <a:r>
              <a:rPr lang="en-US" sz="2000" b="1" i="1" dirty="0">
                <a:solidFill>
                  <a:srgbClr val="FF0000"/>
                </a:solidFill>
                <a:latin typeface="Times" charset="0"/>
              </a:rPr>
              <a:t>antigen</a:t>
            </a:r>
          </a:p>
        </p:txBody>
      </p:sp>
      <p:sp>
        <p:nvSpPr>
          <p:cNvPr id="1003546" name="Text Box 26"/>
          <p:cNvSpPr txBox="1">
            <a:spLocks noChangeArrowheads="1"/>
          </p:cNvSpPr>
          <p:nvPr/>
        </p:nvSpPr>
        <p:spPr bwMode="auto">
          <a:xfrm>
            <a:off x="6343650" y="714375"/>
            <a:ext cx="2147888" cy="400110"/>
          </a:xfrm>
          <a:prstGeom prst="rect">
            <a:avLst/>
          </a:prstGeom>
          <a:noFill/>
          <a:ln w="9525" algn="ctr">
            <a:noFill/>
            <a:miter lim="800000"/>
            <a:headEnd/>
            <a:tailEnd/>
          </a:ln>
          <a:effectLst/>
        </p:spPr>
        <p:txBody>
          <a:bodyPr>
            <a:spAutoFit/>
          </a:bodyPr>
          <a:lstStyle/>
          <a:p>
            <a:pPr algn="ctr">
              <a:tabLst>
                <a:tab pos="228600" algn="l"/>
                <a:tab pos="1943100" algn="l"/>
              </a:tabLst>
            </a:pPr>
            <a:r>
              <a:rPr lang="en-US" sz="2000" b="1" i="1" dirty="0">
                <a:solidFill>
                  <a:srgbClr val="FF0000"/>
                </a:solidFill>
                <a:latin typeface="Times" charset="0"/>
              </a:rPr>
              <a:t>Infected cells</a:t>
            </a:r>
          </a:p>
        </p:txBody>
      </p:sp>
      <p:sp>
        <p:nvSpPr>
          <p:cNvPr id="1003547" name="Text Box 27"/>
          <p:cNvSpPr txBox="1">
            <a:spLocks noChangeArrowheads="1"/>
          </p:cNvSpPr>
          <p:nvPr/>
        </p:nvSpPr>
        <p:spPr bwMode="auto">
          <a:xfrm>
            <a:off x="2195513" y="3943351"/>
            <a:ext cx="2209800" cy="1015663"/>
          </a:xfrm>
          <a:prstGeom prst="rect">
            <a:avLst/>
          </a:prstGeom>
          <a:noFill/>
          <a:ln w="9525" algn="ctr">
            <a:noFill/>
            <a:miter lim="800000"/>
            <a:headEnd/>
            <a:tailEnd/>
          </a:ln>
          <a:effectLst/>
        </p:spPr>
        <p:txBody>
          <a:bodyPr>
            <a:spAutoFit/>
          </a:bodyPr>
          <a:lstStyle/>
          <a:p>
            <a:pPr>
              <a:tabLst>
                <a:tab pos="228600" algn="l"/>
                <a:tab pos="1943100" algn="l"/>
              </a:tabLst>
            </a:pPr>
            <a:r>
              <a:rPr lang="en-US" sz="2000" b="1" i="1" dirty="0">
                <a:latin typeface="Times" charset="0"/>
              </a:rPr>
              <a:t>Displays antigens</a:t>
            </a:r>
          </a:p>
          <a:p>
            <a:pPr>
              <a:tabLst>
                <a:tab pos="228600" algn="l"/>
                <a:tab pos="1943100" algn="l"/>
              </a:tabLst>
            </a:pPr>
            <a:r>
              <a:rPr lang="en-US" sz="2000" b="1" i="1" dirty="0">
                <a:latin typeface="Times" charset="0"/>
              </a:rPr>
              <a:t>on surface and</a:t>
            </a:r>
          </a:p>
          <a:p>
            <a:pPr>
              <a:tabLst>
                <a:tab pos="228600" algn="l"/>
                <a:tab pos="1943100" algn="l"/>
              </a:tabLst>
            </a:pPr>
            <a:r>
              <a:rPr lang="en-US" sz="2000" b="1" i="1" dirty="0">
                <a:latin typeface="Times" charset="0"/>
              </a:rPr>
              <a:t>stimulates T cell</a:t>
            </a:r>
          </a:p>
        </p:txBody>
      </p:sp>
      <p:sp>
        <p:nvSpPr>
          <p:cNvPr id="1003550" name="Line 30"/>
          <p:cNvSpPr>
            <a:spLocks noChangeShapeType="1"/>
          </p:cNvSpPr>
          <p:nvPr/>
        </p:nvSpPr>
        <p:spPr bwMode="auto">
          <a:xfrm flipH="1">
            <a:off x="4205288" y="4133850"/>
            <a:ext cx="381000" cy="0"/>
          </a:xfrm>
          <a:prstGeom prst="line">
            <a:avLst/>
          </a:prstGeom>
          <a:noFill/>
          <a:ln w="25400">
            <a:solidFill>
              <a:schemeClr val="tx1"/>
            </a:solidFill>
            <a:round/>
            <a:headEnd/>
            <a:tailEnd/>
          </a:ln>
          <a:effectLst/>
        </p:spPr>
        <p:txBody>
          <a:bodyPr anchor="ctr">
            <a:spAutoFit/>
          </a:bodyPr>
          <a:lstStyle/>
          <a:p>
            <a:endParaRPr lang="en-US"/>
          </a:p>
        </p:txBody>
      </p:sp>
      <p:sp>
        <p:nvSpPr>
          <p:cNvPr id="1003551" name="Line 31"/>
          <p:cNvSpPr>
            <a:spLocks noChangeShapeType="1"/>
          </p:cNvSpPr>
          <p:nvPr/>
        </p:nvSpPr>
        <p:spPr bwMode="auto">
          <a:xfrm>
            <a:off x="4191000" y="4133850"/>
            <a:ext cx="457200" cy="838200"/>
          </a:xfrm>
          <a:prstGeom prst="line">
            <a:avLst/>
          </a:prstGeom>
          <a:noFill/>
          <a:ln w="25400">
            <a:solidFill>
              <a:schemeClr val="tx1"/>
            </a:solidFill>
            <a:round/>
            <a:headEnd/>
            <a:tailEnd/>
          </a:ln>
          <a:effectLst/>
        </p:spPr>
        <p:txBody>
          <a:bodyPr anchor="ctr">
            <a:spAutoFit/>
          </a:bodyPr>
          <a:lstStyle/>
          <a:p>
            <a:endParaRPr lang="en-US"/>
          </a:p>
        </p:txBody>
      </p:sp>
      <p:sp>
        <p:nvSpPr>
          <p:cNvPr id="1003553" name="Line 33"/>
          <p:cNvSpPr>
            <a:spLocks noChangeShapeType="1"/>
          </p:cNvSpPr>
          <p:nvPr/>
        </p:nvSpPr>
        <p:spPr bwMode="auto">
          <a:xfrm>
            <a:off x="7286625" y="3109913"/>
            <a:ext cx="0" cy="228600"/>
          </a:xfrm>
          <a:prstGeom prst="line">
            <a:avLst/>
          </a:prstGeom>
          <a:noFill/>
          <a:ln w="25400">
            <a:solidFill>
              <a:schemeClr val="tx1"/>
            </a:solidFill>
            <a:round/>
            <a:headEnd/>
            <a:tailEnd/>
          </a:ln>
          <a:effectLst/>
        </p:spPr>
        <p:txBody>
          <a:bodyPr anchor="ctr">
            <a:spAutoFit/>
          </a:bodyPr>
          <a:lstStyle/>
          <a:p>
            <a:endParaRPr lang="en-US"/>
          </a:p>
        </p:txBody>
      </p:sp>
      <p:sp>
        <p:nvSpPr>
          <p:cNvPr id="1003554" name="Line 34"/>
          <p:cNvSpPr>
            <a:spLocks noChangeShapeType="1"/>
          </p:cNvSpPr>
          <p:nvPr/>
        </p:nvSpPr>
        <p:spPr bwMode="auto">
          <a:xfrm>
            <a:off x="8305800" y="2543175"/>
            <a:ext cx="0" cy="152400"/>
          </a:xfrm>
          <a:prstGeom prst="line">
            <a:avLst/>
          </a:prstGeom>
          <a:noFill/>
          <a:ln w="25400">
            <a:solidFill>
              <a:schemeClr val="tx1"/>
            </a:solidFill>
            <a:round/>
            <a:headEnd/>
            <a:tailEnd/>
          </a:ln>
          <a:effectLst/>
        </p:spPr>
        <p:txBody>
          <a:bodyPr anchor="ctr">
            <a:spAutoFit/>
          </a:bodyPr>
          <a:lstStyle/>
          <a:p>
            <a:endParaRPr lang="en-US"/>
          </a:p>
        </p:txBody>
      </p:sp>
      <p:sp>
        <p:nvSpPr>
          <p:cNvPr id="1003555" name="Line 35"/>
          <p:cNvSpPr>
            <a:spLocks noChangeShapeType="1"/>
          </p:cNvSpPr>
          <p:nvPr/>
        </p:nvSpPr>
        <p:spPr bwMode="auto">
          <a:xfrm>
            <a:off x="9205913" y="2543175"/>
            <a:ext cx="0" cy="152400"/>
          </a:xfrm>
          <a:prstGeom prst="line">
            <a:avLst/>
          </a:prstGeom>
          <a:noFill/>
          <a:ln w="25400">
            <a:solidFill>
              <a:schemeClr val="tx1"/>
            </a:solidFill>
            <a:round/>
            <a:headEnd/>
            <a:tailEnd/>
          </a:ln>
          <a:effectLst/>
        </p:spPr>
        <p:txBody>
          <a:bodyPr anchor="ctr">
            <a:spAutoFit/>
          </a:bodyPr>
          <a:lstStyle/>
          <a:p>
            <a:endParaRPr lang="en-US"/>
          </a:p>
        </p:txBody>
      </p:sp>
      <p:sp>
        <p:nvSpPr>
          <p:cNvPr id="1003556" name="Line 36"/>
          <p:cNvSpPr>
            <a:spLocks noChangeShapeType="1"/>
          </p:cNvSpPr>
          <p:nvPr/>
        </p:nvSpPr>
        <p:spPr bwMode="auto">
          <a:xfrm flipH="1">
            <a:off x="8305800" y="2695575"/>
            <a:ext cx="914400" cy="0"/>
          </a:xfrm>
          <a:prstGeom prst="line">
            <a:avLst/>
          </a:prstGeom>
          <a:noFill/>
          <a:ln w="25400">
            <a:solidFill>
              <a:schemeClr val="tx1"/>
            </a:solidFill>
            <a:round/>
            <a:headEnd/>
            <a:tailEnd/>
          </a:ln>
          <a:effectLst/>
        </p:spPr>
        <p:txBody>
          <a:bodyPr wrap="none" anchor="ctr">
            <a:spAutoFit/>
          </a:bodyPr>
          <a:lstStyle/>
          <a:p>
            <a:endParaRPr lang="en-US"/>
          </a:p>
        </p:txBody>
      </p:sp>
      <p:sp>
        <p:nvSpPr>
          <p:cNvPr id="1003557" name="Line 37"/>
          <p:cNvSpPr>
            <a:spLocks noChangeShapeType="1"/>
          </p:cNvSpPr>
          <p:nvPr/>
        </p:nvSpPr>
        <p:spPr bwMode="auto">
          <a:xfrm>
            <a:off x="8748713" y="2695575"/>
            <a:ext cx="0" cy="152400"/>
          </a:xfrm>
          <a:prstGeom prst="line">
            <a:avLst/>
          </a:prstGeom>
          <a:noFill/>
          <a:ln w="25400">
            <a:solidFill>
              <a:schemeClr val="tx1"/>
            </a:solidFill>
            <a:round/>
            <a:headEnd/>
            <a:tailEnd/>
          </a:ln>
          <a:effectLst/>
        </p:spPr>
        <p:txBody>
          <a:bodyPr anchor="ctr">
            <a:spAutoFit/>
          </a:bodyPr>
          <a:lstStyle/>
          <a:p>
            <a:endParaRPr lang="en-US"/>
          </a:p>
        </p:txBody>
      </p:sp>
      <p:sp>
        <p:nvSpPr>
          <p:cNvPr id="1003558" name="Line 38"/>
          <p:cNvSpPr>
            <a:spLocks noChangeShapeType="1"/>
          </p:cNvSpPr>
          <p:nvPr/>
        </p:nvSpPr>
        <p:spPr bwMode="auto">
          <a:xfrm flipH="1" flipV="1">
            <a:off x="6843713" y="1933575"/>
            <a:ext cx="457200" cy="152400"/>
          </a:xfrm>
          <a:prstGeom prst="line">
            <a:avLst/>
          </a:prstGeom>
          <a:noFill/>
          <a:ln w="25400">
            <a:solidFill>
              <a:schemeClr val="tx1"/>
            </a:solidFill>
            <a:round/>
            <a:headEnd/>
            <a:tailEnd/>
          </a:ln>
          <a:effectLst/>
        </p:spPr>
        <p:txBody>
          <a:bodyPr anchor="ctr">
            <a:spAutoFit/>
          </a:bodyPr>
          <a:lstStyle/>
          <a:p>
            <a:endParaRPr lang="en-US"/>
          </a:p>
        </p:txBody>
      </p:sp>
      <p:sp>
        <p:nvSpPr>
          <p:cNvPr id="1003559" name="Line 39"/>
          <p:cNvSpPr>
            <a:spLocks noChangeShapeType="1"/>
          </p:cNvSpPr>
          <p:nvPr/>
        </p:nvSpPr>
        <p:spPr bwMode="auto">
          <a:xfrm flipV="1">
            <a:off x="7439025" y="1885950"/>
            <a:ext cx="457200" cy="228600"/>
          </a:xfrm>
          <a:prstGeom prst="line">
            <a:avLst/>
          </a:prstGeom>
          <a:noFill/>
          <a:ln w="25400">
            <a:solidFill>
              <a:schemeClr val="tx1"/>
            </a:solidFill>
            <a:round/>
            <a:headEnd/>
            <a:tailEnd/>
          </a:ln>
          <a:effectLst/>
        </p:spPr>
        <p:txBody>
          <a:bodyPr anchor="ctr">
            <a:spAutoFit/>
          </a:bodyPr>
          <a:lstStyle/>
          <a:p>
            <a:endParaRPr lang="en-US"/>
          </a:p>
        </p:txBody>
      </p:sp>
      <p:sp>
        <p:nvSpPr>
          <p:cNvPr id="1003561" name="Line 41"/>
          <p:cNvSpPr>
            <a:spLocks noChangeShapeType="1"/>
          </p:cNvSpPr>
          <p:nvPr/>
        </p:nvSpPr>
        <p:spPr bwMode="auto">
          <a:xfrm flipV="1">
            <a:off x="7467600" y="1905000"/>
            <a:ext cx="457200" cy="304800"/>
          </a:xfrm>
          <a:prstGeom prst="line">
            <a:avLst/>
          </a:prstGeom>
          <a:noFill/>
          <a:ln w="25400">
            <a:solidFill>
              <a:schemeClr val="tx1"/>
            </a:solidFill>
            <a:round/>
            <a:headEnd/>
            <a:tailEnd/>
          </a:ln>
          <a:effectLst/>
        </p:spPr>
        <p:txBody>
          <a:bodyPr anchor="ctr">
            <a:spAutoFit/>
          </a:bodyPr>
          <a:lstStyle/>
          <a:p>
            <a:endParaRPr lang="en-US"/>
          </a:p>
        </p:txBody>
      </p:sp>
      <p:pic>
        <p:nvPicPr>
          <p:cNvPr id="1003564" name="Picture 44" descr="audio image blue">
            <a:hlinkClick r:id="" action="ppaction://noaction">
              <a:snd r:embed="rId8" name="39-13.WAV"/>
            </a:hlinkClick>
          </p:cNvPr>
          <p:cNvPicPr>
            <a:picLocks noChangeAspect="1" noChangeArrowheads="1"/>
          </p:cNvPicPr>
          <p:nvPr/>
        </p:nvPicPr>
        <p:blipFill>
          <a:blip r:embed="rId9" cstate="print"/>
          <a:srcRect/>
          <a:stretch>
            <a:fillRect/>
          </a:stretch>
        </p:blipFill>
        <p:spPr bwMode="auto">
          <a:xfrm>
            <a:off x="3886201" y="609601"/>
            <a:ext cx="354013" cy="354013"/>
          </a:xfrm>
          <a:prstGeom prst="rect">
            <a:avLst/>
          </a:prstGeom>
          <a:noFill/>
        </p:spPr>
      </p:pic>
      <p:pic>
        <p:nvPicPr>
          <p:cNvPr id="1003565" name="Picture 45" descr="Sec"/>
          <p:cNvPicPr>
            <a:picLocks noChangeAspect="1" noChangeArrowheads="1"/>
          </p:cNvPicPr>
          <p:nvPr/>
        </p:nvPicPr>
        <p:blipFill>
          <a:blip r:embed="rId10" cstate="print"/>
          <a:srcRect/>
          <a:stretch>
            <a:fillRect/>
          </a:stretch>
        </p:blipFill>
        <p:spPr bwMode="auto">
          <a:xfrm>
            <a:off x="1524000" y="1"/>
            <a:ext cx="1828800" cy="811213"/>
          </a:xfrm>
          <a:prstGeom prst="rect">
            <a:avLst/>
          </a:prstGeom>
          <a:noFill/>
        </p:spPr>
      </p:pic>
    </p:spTree>
    <p:extLst>
      <p:ext uri="{BB962C8B-B14F-4D97-AF65-F5344CB8AC3E}">
        <p14:creationId xmlns:p14="http://schemas.microsoft.com/office/powerpoint/2010/main" val="1849941116"/>
      </p:ext>
    </p:extLst>
  </p:cSld>
  <p:clrMapOvr>
    <a:masterClrMapping/>
  </p:clrMapOvr>
  <p:transition>
    <p:zoom/>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Immune System Poster</a:t>
            </a:r>
            <a:endParaRPr lang="en-US" dirty="0"/>
          </a:p>
        </p:txBody>
      </p:sp>
      <p:sp>
        <p:nvSpPr>
          <p:cNvPr id="3" name="Content Placeholder 2"/>
          <p:cNvSpPr>
            <a:spLocks noGrp="1"/>
          </p:cNvSpPr>
          <p:nvPr>
            <p:ph idx="1"/>
          </p:nvPr>
        </p:nvSpPr>
        <p:spPr>
          <a:xfrm>
            <a:off x="863600" y="2285999"/>
            <a:ext cx="10744200" cy="4754563"/>
          </a:xfrm>
        </p:spPr>
        <p:txBody>
          <a:bodyPr>
            <a:normAutofit/>
          </a:bodyPr>
          <a:lstStyle/>
          <a:p>
            <a:r>
              <a:rPr lang="en-US" dirty="0" smtClean="0"/>
              <a:t>Make a cartoon with </a:t>
            </a:r>
            <a:r>
              <a:rPr lang="en-US" b="1" dirty="0" smtClean="0"/>
              <a:t>captions</a:t>
            </a:r>
            <a:r>
              <a:rPr lang="en-US" dirty="0" smtClean="0"/>
              <a:t>, showing the body’s Immune Response to an infection.</a:t>
            </a:r>
          </a:p>
          <a:p>
            <a:r>
              <a:rPr lang="en-US" dirty="0" smtClean="0"/>
              <a:t>Make 4 Stages:</a:t>
            </a:r>
          </a:p>
          <a:p>
            <a:pPr lvl="1"/>
            <a:r>
              <a:rPr lang="en-US" sz="2400" dirty="0" smtClean="0"/>
              <a:t>Stage 1: How the </a:t>
            </a:r>
            <a:r>
              <a:rPr lang="en-US" sz="2400" b="1" dirty="0" smtClean="0"/>
              <a:t>Pathogen</a:t>
            </a:r>
            <a:r>
              <a:rPr lang="en-US" sz="2400" dirty="0" smtClean="0"/>
              <a:t> gets into the body.</a:t>
            </a:r>
          </a:p>
          <a:p>
            <a:pPr lvl="1"/>
            <a:r>
              <a:rPr lang="en-US" sz="2400" dirty="0" smtClean="0"/>
              <a:t>Stage 2: Show the </a:t>
            </a:r>
            <a:r>
              <a:rPr lang="en-US" sz="2400" b="1" dirty="0" smtClean="0"/>
              <a:t>Nonspecific Immune Response</a:t>
            </a:r>
            <a:r>
              <a:rPr lang="en-US" sz="2400" dirty="0" smtClean="0"/>
              <a:t>.</a:t>
            </a:r>
          </a:p>
          <a:p>
            <a:pPr lvl="1"/>
            <a:r>
              <a:rPr lang="en-US" sz="2400" dirty="0" smtClean="0"/>
              <a:t>Stage 3: Show the </a:t>
            </a:r>
            <a:r>
              <a:rPr lang="en-US" sz="2400" b="1" dirty="0" smtClean="0"/>
              <a:t>Specific Immune Response</a:t>
            </a:r>
            <a:r>
              <a:rPr lang="en-US" sz="2400" dirty="0" smtClean="0"/>
              <a:t>.</a:t>
            </a:r>
          </a:p>
          <a:p>
            <a:pPr lvl="1"/>
            <a:r>
              <a:rPr lang="en-US" sz="2400" dirty="0" smtClean="0"/>
              <a:t>Stage 4: Show the </a:t>
            </a:r>
            <a:r>
              <a:rPr lang="en-US" sz="2400" b="1" dirty="0" smtClean="0"/>
              <a:t>Memory Cells </a:t>
            </a:r>
            <a:r>
              <a:rPr lang="en-US" sz="2400" dirty="0" smtClean="0"/>
              <a:t>Warding off a previous infection. </a:t>
            </a:r>
            <a:endParaRPr lang="en-US" sz="2400" dirty="0"/>
          </a:p>
        </p:txBody>
      </p:sp>
    </p:spTree>
    <p:extLst>
      <p:ext uri="{BB962C8B-B14F-4D97-AF65-F5344CB8AC3E}">
        <p14:creationId xmlns:p14="http://schemas.microsoft.com/office/powerpoint/2010/main" val="420654431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Foldable (29 NB) P. 1037BB</a:t>
            </a:r>
            <a:endParaRPr lang="en-US" dirty="0"/>
          </a:p>
        </p:txBody>
      </p:sp>
      <p:sp>
        <p:nvSpPr>
          <p:cNvPr id="3" name="Content Placeholder 2"/>
          <p:cNvSpPr>
            <a:spLocks noGrp="1"/>
          </p:cNvSpPr>
          <p:nvPr>
            <p:ph idx="1"/>
          </p:nvPr>
        </p:nvSpPr>
        <p:spPr>
          <a:xfrm>
            <a:off x="1981200" y="2332037"/>
            <a:ext cx="8229600" cy="4525963"/>
          </a:xfrm>
        </p:spPr>
        <p:txBody>
          <a:bodyPr/>
          <a:lstStyle/>
          <a:p>
            <a:r>
              <a:rPr lang="en-US" b="1" dirty="0" smtClean="0"/>
              <a:t>Macrophage</a:t>
            </a:r>
            <a:r>
              <a:rPr lang="en-US" dirty="0" smtClean="0"/>
              <a:t> – Definition &amp; Picture inside</a:t>
            </a:r>
          </a:p>
          <a:p>
            <a:pPr lvl="1"/>
            <a:r>
              <a:rPr lang="en-US" dirty="0" smtClean="0"/>
              <a:t>A white Blood cell that is nonspecific against pathogens.</a:t>
            </a:r>
          </a:p>
          <a:p>
            <a:r>
              <a:rPr lang="en-US" b="1" dirty="0" smtClean="0"/>
              <a:t>T – Cell</a:t>
            </a:r>
          </a:p>
          <a:p>
            <a:r>
              <a:rPr lang="en-US" b="1" dirty="0" smtClean="0"/>
              <a:t>B – Cell</a:t>
            </a:r>
          </a:p>
          <a:p>
            <a:r>
              <a:rPr lang="en-US" b="1" dirty="0" smtClean="0"/>
              <a:t>Plasma Cell</a:t>
            </a:r>
          </a:p>
          <a:p>
            <a:r>
              <a:rPr lang="en-US" b="1" dirty="0" smtClean="0"/>
              <a:t>Antibodies</a:t>
            </a:r>
          </a:p>
          <a:p>
            <a:r>
              <a:rPr lang="en-US" b="1" dirty="0" smtClean="0"/>
              <a:t>Antigens</a:t>
            </a:r>
            <a:endParaRPr lang="en-US" b="1" dirty="0"/>
          </a:p>
        </p:txBody>
      </p:sp>
    </p:spTree>
    <p:extLst>
      <p:ext uri="{BB962C8B-B14F-4D97-AF65-F5344CB8AC3E}">
        <p14:creationId xmlns:p14="http://schemas.microsoft.com/office/powerpoint/2010/main" val="10207077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48155" y="689525"/>
            <a:ext cx="9601196" cy="1303867"/>
          </a:xfrm>
        </p:spPr>
        <p:txBody>
          <a:bodyPr>
            <a:normAutofit fontScale="90000"/>
          </a:bodyPr>
          <a:lstStyle/>
          <a:p>
            <a:r>
              <a:rPr lang="en-US" dirty="0" smtClean="0"/>
              <a:t>HW – send me (Email) the Data section of the Distraction Reaction Lab</a:t>
            </a:r>
            <a:endParaRPr lang="en-US" dirty="0"/>
          </a:p>
        </p:txBody>
      </p:sp>
      <p:sp>
        <p:nvSpPr>
          <p:cNvPr id="3" name="Content Placeholder 2"/>
          <p:cNvSpPr>
            <a:spLocks noGrp="1"/>
          </p:cNvSpPr>
          <p:nvPr>
            <p:ph idx="1"/>
          </p:nvPr>
        </p:nvSpPr>
        <p:spPr>
          <a:xfrm>
            <a:off x="603504" y="1993392"/>
            <a:ext cx="10293093" cy="3882476"/>
          </a:xfrm>
        </p:spPr>
        <p:txBody>
          <a:bodyPr/>
          <a:lstStyle/>
          <a:p>
            <a:pPr marL="0" indent="0">
              <a:buNone/>
            </a:pPr>
            <a:r>
              <a:rPr lang="en-US" dirty="0" smtClean="0"/>
              <a:t>Data:   </a:t>
            </a:r>
            <a:r>
              <a:rPr lang="en-US" dirty="0"/>
              <a:t>(12 Font, Times new roman)</a:t>
            </a:r>
          </a:p>
          <a:p>
            <a:pPr marL="457200" lvl="1" indent="0">
              <a:buNone/>
            </a:pPr>
            <a:r>
              <a:rPr lang="en-US" dirty="0" smtClean="0"/>
              <a:t>Table 1:   (12 Font, Times new roman)</a:t>
            </a:r>
          </a:p>
          <a:p>
            <a:pPr marL="457200" lvl="1" indent="0">
              <a:buNone/>
            </a:pPr>
            <a:r>
              <a:rPr lang="en-US" dirty="0" smtClean="0"/>
              <a:t>Distance in (cm) measured with no Distraction, with Distraction and Opposite hand catching a meter stick. (10 font, TNR)</a:t>
            </a:r>
          </a:p>
          <a:p>
            <a:pPr marL="457200" lvl="1" indent="0">
              <a:buNone/>
            </a:pPr>
            <a:endParaRPr lang="en-US" dirty="0" smtClean="0"/>
          </a:p>
          <a:p>
            <a:pPr lvl="1"/>
            <a:endParaRPr lang="en-US" dirty="0"/>
          </a:p>
        </p:txBody>
      </p:sp>
      <p:pic>
        <p:nvPicPr>
          <p:cNvPr id="5" name="Picture 4"/>
          <p:cNvPicPr>
            <a:picLocks noChangeAspect="1"/>
          </p:cNvPicPr>
          <p:nvPr/>
        </p:nvPicPr>
        <p:blipFill>
          <a:blip r:embed="rId2"/>
          <a:stretch>
            <a:fillRect/>
          </a:stretch>
        </p:blipFill>
        <p:spPr>
          <a:xfrm>
            <a:off x="4439312" y="3297259"/>
            <a:ext cx="3218881" cy="3016047"/>
          </a:xfrm>
          <a:prstGeom prst="rect">
            <a:avLst/>
          </a:prstGeom>
        </p:spPr>
      </p:pic>
    </p:spTree>
    <p:extLst>
      <p:ext uri="{BB962C8B-B14F-4D97-AF65-F5344CB8AC3E}">
        <p14:creationId xmlns:p14="http://schemas.microsoft.com/office/powerpoint/2010/main" val="368902151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42432" y="982132"/>
            <a:ext cx="5154166" cy="1303867"/>
          </a:xfrm>
        </p:spPr>
        <p:txBody>
          <a:bodyPr>
            <a:normAutofit fontScale="90000"/>
          </a:bodyPr>
          <a:lstStyle/>
          <a:p>
            <a:r>
              <a:rPr lang="en-US" dirty="0" smtClean="0">
                <a:hlinkClick r:id="rId2"/>
              </a:rPr>
              <a:t>Farm to Fork Food Drive</a:t>
            </a:r>
            <a:endParaRPr lang="en-US" dirty="0"/>
          </a:p>
        </p:txBody>
      </p:sp>
      <p:sp>
        <p:nvSpPr>
          <p:cNvPr id="3" name="Content Placeholder 2"/>
          <p:cNvSpPr>
            <a:spLocks noGrp="1"/>
          </p:cNvSpPr>
          <p:nvPr>
            <p:ph idx="1"/>
          </p:nvPr>
        </p:nvSpPr>
        <p:spPr>
          <a:xfrm>
            <a:off x="5569549" y="2556932"/>
            <a:ext cx="5327047" cy="3318936"/>
          </a:xfrm>
        </p:spPr>
        <p:txBody>
          <a:bodyPr/>
          <a:lstStyle/>
          <a:p>
            <a:r>
              <a:rPr lang="en-US" dirty="0" smtClean="0"/>
              <a:t>Breaking the world record in donated fresh food to others.</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69548" y="3429508"/>
            <a:ext cx="4590450" cy="3428492"/>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7481" y="0"/>
            <a:ext cx="5122069" cy="6858000"/>
          </a:xfrm>
          <a:prstGeom prst="rect">
            <a:avLst/>
          </a:prstGeom>
        </p:spPr>
      </p:pic>
    </p:spTree>
    <p:extLst>
      <p:ext uri="{BB962C8B-B14F-4D97-AF65-F5344CB8AC3E}">
        <p14:creationId xmlns:p14="http://schemas.microsoft.com/office/powerpoint/2010/main" val="301439593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Sub</a:t>
            </a:r>
            <a:br>
              <a:rPr lang="en-US" dirty="0" smtClean="0"/>
            </a:br>
            <a:r>
              <a:rPr lang="en-US" dirty="0" smtClean="0"/>
              <a:t>Notes Page 25 NB</a:t>
            </a:r>
            <a:endParaRPr lang="en-US" dirty="0"/>
          </a:p>
        </p:txBody>
      </p:sp>
      <p:sp>
        <p:nvSpPr>
          <p:cNvPr id="5" name="Content Placeholder 4"/>
          <p:cNvSpPr>
            <a:spLocks noGrp="1"/>
          </p:cNvSpPr>
          <p:nvPr>
            <p:ph idx="1"/>
          </p:nvPr>
        </p:nvSpPr>
        <p:spPr/>
        <p:txBody>
          <a:bodyPr/>
          <a:lstStyle/>
          <a:p>
            <a:r>
              <a:rPr lang="en-US" dirty="0" smtClean="0"/>
              <a:t>Full page notes</a:t>
            </a:r>
            <a:endParaRPr lang="en-US" dirty="0"/>
          </a:p>
        </p:txBody>
      </p:sp>
    </p:spTree>
    <p:extLst>
      <p:ext uri="{BB962C8B-B14F-4D97-AF65-F5344CB8AC3E}">
        <p14:creationId xmlns:p14="http://schemas.microsoft.com/office/powerpoint/2010/main" val="290251917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Agricultural displays</a:t>
            </a:r>
            <a:br>
              <a:rPr lang="en-US" dirty="0" smtClean="0"/>
            </a:br>
            <a:r>
              <a:rPr lang="en-US" dirty="0" smtClean="0"/>
              <a:t>Does anyone know Clifford Hayes Jr?</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58476" y="2648903"/>
            <a:ext cx="4442343" cy="3317875"/>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82403" y="2369042"/>
            <a:ext cx="5191760" cy="3877596"/>
          </a:xfrm>
          <a:prstGeom prst="rect">
            <a:avLst/>
          </a:prstGeom>
        </p:spPr>
      </p:pic>
    </p:spTree>
    <p:extLst>
      <p:ext uri="{BB962C8B-B14F-4D97-AF65-F5344CB8AC3E}">
        <p14:creationId xmlns:p14="http://schemas.microsoft.com/office/powerpoint/2010/main" val="268453508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Just another day at work </a:t>
            </a:r>
            <a:r>
              <a:rPr lang="en-US" dirty="0" smtClean="0">
                <a:sym typeface="Wingdings" panose="05000000000000000000" pitchFamily="2" charset="2"/>
              </a:rPr>
              <a:t></a:t>
            </a:r>
            <a:endParaRPr lang="en-US" dirty="0"/>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130973" y="2410460"/>
            <a:ext cx="5930053" cy="4447540"/>
          </a:xfrm>
        </p:spPr>
      </p:pic>
    </p:spTree>
    <p:extLst>
      <p:ext uri="{BB962C8B-B14F-4D97-AF65-F5344CB8AC3E}">
        <p14:creationId xmlns:p14="http://schemas.microsoft.com/office/powerpoint/2010/main" val="400732594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62" name="Rectangle 2"/>
          <p:cNvSpPr>
            <a:spLocks noGrp="1" noChangeArrowheads="1"/>
          </p:cNvSpPr>
          <p:nvPr>
            <p:ph type="title"/>
          </p:nvPr>
        </p:nvSpPr>
        <p:spPr>
          <a:xfrm>
            <a:off x="2438400" y="6888163"/>
            <a:ext cx="8229600" cy="274637"/>
          </a:xfrm>
        </p:spPr>
        <p:txBody>
          <a:bodyPr>
            <a:normAutofit fontScale="90000"/>
          </a:bodyPr>
          <a:lstStyle/>
          <a:p>
            <a:pPr algn="r"/>
            <a:r>
              <a:rPr lang="en-US" sz="1600" b="1" dirty="0"/>
              <a:t>Section 35.3 Summary – pages 929-935</a:t>
            </a:r>
          </a:p>
        </p:txBody>
      </p:sp>
      <p:sp>
        <p:nvSpPr>
          <p:cNvPr id="860163" name="Rectangle 3"/>
          <p:cNvSpPr>
            <a:spLocks noChangeArrowheads="1"/>
          </p:cNvSpPr>
          <p:nvPr/>
        </p:nvSpPr>
        <p:spPr bwMode="auto">
          <a:xfrm>
            <a:off x="1981200" y="1600200"/>
            <a:ext cx="8153400" cy="1569660"/>
          </a:xfrm>
          <a:prstGeom prst="rect">
            <a:avLst/>
          </a:prstGeom>
          <a:noFill/>
          <a:ln w="9525">
            <a:noFill/>
            <a:miter lim="800000"/>
            <a:headEnd/>
            <a:tailEnd/>
          </a:ln>
          <a:effectLst/>
        </p:spPr>
        <p:txBody>
          <a:bodyPr>
            <a:spAutoFit/>
          </a:bodyPr>
          <a:lstStyle/>
          <a:p>
            <a:pPr marL="342900" indent="-342900">
              <a:buFontTx/>
              <a:buChar char="•"/>
            </a:pPr>
            <a:r>
              <a:rPr lang="en-US" sz="3200"/>
              <a:t>Internal control of the body is directed by two systems:  the nervous system and the endocrine system.</a:t>
            </a:r>
          </a:p>
        </p:txBody>
      </p:sp>
      <p:sp>
        <p:nvSpPr>
          <p:cNvPr id="860164" name="Rectangle 4"/>
          <p:cNvSpPr>
            <a:spLocks noChangeArrowheads="1"/>
          </p:cNvSpPr>
          <p:nvPr/>
        </p:nvSpPr>
        <p:spPr bwMode="auto">
          <a:xfrm>
            <a:off x="2209800" y="838200"/>
            <a:ext cx="4648200" cy="768350"/>
          </a:xfrm>
          <a:prstGeom prst="rect">
            <a:avLst/>
          </a:prstGeom>
          <a:noFill/>
          <a:ln w="9525">
            <a:noFill/>
            <a:miter lim="800000"/>
            <a:headEnd/>
            <a:tailEnd/>
          </a:ln>
          <a:effectLst/>
        </p:spPr>
        <p:txBody>
          <a:bodyPr anchor="ctr"/>
          <a:lstStyle/>
          <a:p>
            <a:r>
              <a:rPr lang="en-US" sz="3600" b="1">
                <a:solidFill>
                  <a:schemeClr val="tx2"/>
                </a:solidFill>
              </a:rPr>
              <a:t>Control of the Body</a:t>
            </a:r>
            <a:endParaRPr lang="en-US" sz="4000" b="1">
              <a:solidFill>
                <a:srgbClr val="FFFF00"/>
              </a:solidFill>
            </a:endParaRPr>
          </a:p>
        </p:txBody>
      </p:sp>
      <p:pic>
        <p:nvPicPr>
          <p:cNvPr id="860165" name="Picture 5" descr="end of slide"/>
          <p:cNvPicPr>
            <a:picLocks noChangeAspect="1" noChangeArrowheads="1"/>
          </p:cNvPicPr>
          <p:nvPr/>
        </p:nvPicPr>
        <p:blipFill>
          <a:blip r:embed="rId2" cstate="print"/>
          <a:srcRect/>
          <a:stretch>
            <a:fillRect/>
          </a:stretch>
        </p:blipFill>
        <p:spPr bwMode="auto">
          <a:xfrm>
            <a:off x="9693276" y="5105400"/>
            <a:ext cx="593725" cy="846138"/>
          </a:xfrm>
          <a:prstGeom prst="rect">
            <a:avLst/>
          </a:prstGeom>
          <a:noFill/>
        </p:spPr>
      </p:pic>
      <p:pic>
        <p:nvPicPr>
          <p:cNvPr id="860166" name="Picture 6"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5105401" y="6191251"/>
            <a:ext cx="492125" cy="606425"/>
          </a:xfrm>
          <a:prstGeom prst="rect">
            <a:avLst/>
          </a:prstGeom>
          <a:noFill/>
        </p:spPr>
      </p:pic>
      <p:pic>
        <p:nvPicPr>
          <p:cNvPr id="860167" name="Picture 7" descr="New TOC">
            <a:hlinkClick r:id="rId4" action="ppaction://hlinksldjump"/>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860168" name="Picture 8" descr="New next">
            <a:hlinkClick r:id="" action="ppaction://hlinkshowjump?jump=nextslide"/>
          </p:cNvPr>
          <p:cNvPicPr>
            <a:picLocks noChangeAspect="1" noChangeArrowheads="1"/>
          </p:cNvPicPr>
          <p:nvPr/>
        </p:nvPicPr>
        <p:blipFill>
          <a:blip r:embed="rId6" cstate="print"/>
          <a:srcRect/>
          <a:stretch>
            <a:fillRect/>
          </a:stretch>
        </p:blipFill>
        <p:spPr bwMode="auto">
          <a:xfrm>
            <a:off x="6542088" y="6194426"/>
            <a:ext cx="468312" cy="606425"/>
          </a:xfrm>
          <a:prstGeom prst="rect">
            <a:avLst/>
          </a:prstGeom>
          <a:noFill/>
        </p:spPr>
      </p:pic>
      <p:pic>
        <p:nvPicPr>
          <p:cNvPr id="860169" name="Picture 9" descr="help">
            <a:hlinkClick r:id="" action="ppaction://noaction"/>
          </p:cNvPr>
          <p:cNvPicPr>
            <a:picLocks noChangeAspect="1" noChangeArrowheads="1"/>
          </p:cNvPicPr>
          <p:nvPr/>
        </p:nvPicPr>
        <p:blipFill>
          <a:blip r:embed="rId7" cstate="print"/>
          <a:srcRect/>
          <a:stretch>
            <a:fillRect/>
          </a:stretch>
        </p:blipFill>
        <p:spPr bwMode="auto">
          <a:xfrm>
            <a:off x="1752600" y="6202364"/>
            <a:ext cx="560388" cy="560387"/>
          </a:xfrm>
          <a:prstGeom prst="rect">
            <a:avLst/>
          </a:prstGeom>
          <a:noFill/>
        </p:spPr>
      </p:pic>
      <p:pic>
        <p:nvPicPr>
          <p:cNvPr id="860180" name="Picture 20" descr="Sec"/>
          <p:cNvPicPr>
            <a:picLocks noChangeAspect="1" noChangeArrowheads="1"/>
          </p:cNvPicPr>
          <p:nvPr/>
        </p:nvPicPr>
        <p:blipFill>
          <a:blip r:embed="rId8" cstate="print"/>
          <a:srcRect/>
          <a:stretch>
            <a:fillRect/>
          </a:stretch>
        </p:blipFill>
        <p:spPr bwMode="auto">
          <a:xfrm>
            <a:off x="1524000" y="0"/>
            <a:ext cx="1828800" cy="685800"/>
          </a:xfrm>
          <a:prstGeom prst="rect">
            <a:avLst/>
          </a:prstGeom>
          <a:noFill/>
        </p:spPr>
      </p:pic>
      <p:pic>
        <p:nvPicPr>
          <p:cNvPr id="860181" name="Picture 21" descr="Sec"/>
          <p:cNvPicPr>
            <a:picLocks noChangeAspect="1" noChangeArrowheads="1"/>
          </p:cNvPicPr>
          <p:nvPr/>
        </p:nvPicPr>
        <p:blipFill>
          <a:blip r:embed="rId9" cstate="print"/>
          <a:srcRect/>
          <a:stretch>
            <a:fillRect/>
          </a:stretch>
        </p:blipFill>
        <p:spPr bwMode="auto">
          <a:xfrm>
            <a:off x="4064000" y="0"/>
            <a:ext cx="4064000" cy="482600"/>
          </a:xfrm>
          <a:prstGeom prst="rect">
            <a:avLst/>
          </a:prstGeom>
          <a:noFill/>
        </p:spPr>
      </p:pic>
      <p:sp>
        <p:nvSpPr>
          <p:cNvPr id="860182" name="Rectangle 22"/>
          <p:cNvSpPr>
            <a:spLocks noChangeArrowheads="1"/>
          </p:cNvSpPr>
          <p:nvPr/>
        </p:nvSpPr>
        <p:spPr bwMode="auto">
          <a:xfrm>
            <a:off x="1981200" y="3317876"/>
            <a:ext cx="8153400" cy="2554545"/>
          </a:xfrm>
          <a:prstGeom prst="rect">
            <a:avLst/>
          </a:prstGeom>
          <a:noFill/>
          <a:ln w="9525">
            <a:noFill/>
            <a:miter lim="800000"/>
            <a:headEnd/>
            <a:tailEnd/>
          </a:ln>
          <a:effectLst/>
        </p:spPr>
        <p:txBody>
          <a:bodyPr>
            <a:spAutoFit/>
          </a:bodyPr>
          <a:lstStyle/>
          <a:p>
            <a:pPr marL="342900" indent="-342900">
              <a:buFontTx/>
              <a:buChar char="•"/>
            </a:pPr>
            <a:r>
              <a:rPr lang="en-US" sz="3200" dirty="0"/>
              <a:t>#1. The endocrine system is made up of a series of glands, called </a:t>
            </a:r>
            <a:r>
              <a:rPr lang="en-US" sz="3200" dirty="0">
                <a:solidFill>
                  <a:srgbClr val="FF0066"/>
                </a:solidFill>
              </a:rPr>
              <a:t>endocrine glands</a:t>
            </a:r>
            <a:r>
              <a:rPr lang="en-US" sz="3200" dirty="0"/>
              <a:t>, that release chemicals directly into the bloodstream and stimulates other glands to release theirs.</a:t>
            </a:r>
          </a:p>
        </p:txBody>
      </p:sp>
      <p:pic>
        <p:nvPicPr>
          <p:cNvPr id="860184" name="Picture 24" descr="audio image blue">
            <a:hlinkClick r:id="" action="ppaction://noaction">
              <a:snd r:embed="rId10" name="35-endocrine glands.WAV"/>
            </a:hlinkClick>
          </p:cNvPr>
          <p:cNvPicPr>
            <a:picLocks noChangeAspect="1" noChangeArrowheads="1"/>
          </p:cNvPicPr>
          <p:nvPr/>
        </p:nvPicPr>
        <p:blipFill>
          <a:blip r:embed="rId11" cstate="print"/>
          <a:srcRect/>
          <a:stretch>
            <a:fillRect/>
          </a:stretch>
        </p:blipFill>
        <p:spPr bwMode="auto">
          <a:xfrm>
            <a:off x="8915401" y="4267201"/>
            <a:ext cx="354013" cy="354013"/>
          </a:xfrm>
          <a:prstGeom prst="rect">
            <a:avLst/>
          </a:prstGeom>
          <a:noFill/>
        </p:spPr>
      </p:pic>
      <p:pic>
        <p:nvPicPr>
          <p:cNvPr id="860185" name="Picture 25" descr="resources">
            <a:hlinkClick r:id="rId12"/>
          </p:cNvPr>
          <p:cNvPicPr>
            <a:picLocks noChangeAspect="1" noChangeArrowheads="1"/>
          </p:cNvPicPr>
          <p:nvPr/>
        </p:nvPicPr>
        <p:blipFill>
          <a:blip r:embed="rId13" cstate="print"/>
          <a:srcRect/>
          <a:stretch>
            <a:fillRect/>
          </a:stretch>
        </p:blipFill>
        <p:spPr bwMode="auto">
          <a:xfrm>
            <a:off x="8458201" y="6267451"/>
            <a:ext cx="1806575" cy="411163"/>
          </a:xfrm>
          <a:prstGeom prst="rect">
            <a:avLst/>
          </a:prstGeom>
          <a:noFill/>
        </p:spPr>
      </p:pic>
    </p:spTree>
    <p:extLst>
      <p:ext uri="{BB962C8B-B14F-4D97-AF65-F5344CB8AC3E}">
        <p14:creationId xmlns:p14="http://schemas.microsoft.com/office/powerpoint/2010/main" val="2635129432"/>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860182"/>
                                        </p:tgtEl>
                                        <p:attrNameLst>
                                          <p:attrName>style.visibility</p:attrName>
                                        </p:attrNameLst>
                                      </p:cBhvr>
                                      <p:to>
                                        <p:strVal val="visible"/>
                                      </p:to>
                                    </p:set>
                                    <p:animEffect transition="in" filter="box(out)">
                                      <p:cBhvr>
                                        <p:cTn id="7" dur="500"/>
                                        <p:tgtEl>
                                          <p:spTgt spid="860182"/>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nodeType="clickEffect">
                                  <p:stCondLst>
                                    <p:cond delay="0"/>
                                  </p:stCondLst>
                                  <p:childTnLst>
                                    <p:set>
                                      <p:cBhvr>
                                        <p:cTn id="11" dur="1" fill="hold">
                                          <p:stCondLst>
                                            <p:cond delay="0"/>
                                          </p:stCondLst>
                                        </p:cTn>
                                        <p:tgtEl>
                                          <p:spTgt spid="860184"/>
                                        </p:tgtEl>
                                        <p:attrNameLst>
                                          <p:attrName>style.visibility</p:attrName>
                                        </p:attrNameLst>
                                      </p:cBhvr>
                                      <p:to>
                                        <p:strVal val="visible"/>
                                      </p:to>
                                    </p:set>
                                    <p:animEffect transition="in" filter="box(out)">
                                      <p:cBhvr>
                                        <p:cTn id="12" dur="500"/>
                                        <p:tgtEl>
                                          <p:spTgt spid="860184"/>
                                        </p:tgtEl>
                                      </p:cBhvr>
                                    </p:animEffect>
                                  </p:childTnLst>
                                </p:cTn>
                              </p:par>
                            </p:childTnLst>
                          </p:cTn>
                        </p:par>
                        <p:par>
                          <p:cTn id="13" fill="hold">
                            <p:stCondLst>
                              <p:cond delay="500"/>
                            </p:stCondLst>
                            <p:childTnLst>
                              <p:par>
                                <p:cTn id="14" presetID="4" presetClass="entr" presetSubtype="32" fill="hold" nodeType="afterEffect">
                                  <p:stCondLst>
                                    <p:cond delay="0"/>
                                  </p:stCondLst>
                                  <p:childTnLst>
                                    <p:set>
                                      <p:cBhvr>
                                        <p:cTn id="15" dur="1" fill="hold">
                                          <p:stCondLst>
                                            <p:cond delay="0"/>
                                          </p:stCondLst>
                                        </p:cTn>
                                        <p:tgtEl>
                                          <p:spTgt spid="860165"/>
                                        </p:tgtEl>
                                        <p:attrNameLst>
                                          <p:attrName>style.visibility</p:attrName>
                                        </p:attrNameLst>
                                      </p:cBhvr>
                                      <p:to>
                                        <p:strVal val="visible"/>
                                      </p:to>
                                    </p:set>
                                    <p:animEffect transition="in" filter="box(out)">
                                      <p:cBhvr>
                                        <p:cTn id="16" dur="500"/>
                                        <p:tgtEl>
                                          <p:spTgt spid="8601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0182" grpId="0" autoUpdateAnimBg="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8210" name="Rectangle 2"/>
          <p:cNvSpPr>
            <a:spLocks noGrp="1" noChangeArrowheads="1"/>
          </p:cNvSpPr>
          <p:nvPr>
            <p:ph type="title"/>
          </p:nvPr>
        </p:nvSpPr>
        <p:spPr>
          <a:xfrm>
            <a:off x="2438400" y="6888163"/>
            <a:ext cx="8229600" cy="274637"/>
          </a:xfrm>
        </p:spPr>
        <p:txBody>
          <a:bodyPr>
            <a:normAutofit fontScale="90000"/>
          </a:bodyPr>
          <a:lstStyle/>
          <a:p>
            <a:pPr algn="r"/>
            <a:r>
              <a:rPr lang="en-US" sz="1600" b="1"/>
              <a:t>Section 35.3 Summary – pages 929-935</a:t>
            </a:r>
          </a:p>
        </p:txBody>
      </p:sp>
      <p:sp>
        <p:nvSpPr>
          <p:cNvPr id="1118211" name="Rectangle 3"/>
          <p:cNvSpPr>
            <a:spLocks noChangeArrowheads="1"/>
          </p:cNvSpPr>
          <p:nvPr/>
        </p:nvSpPr>
        <p:spPr bwMode="auto">
          <a:xfrm>
            <a:off x="1828800" y="1295400"/>
            <a:ext cx="8153400" cy="1569660"/>
          </a:xfrm>
          <a:prstGeom prst="rect">
            <a:avLst/>
          </a:prstGeom>
          <a:noFill/>
          <a:ln w="9525">
            <a:noFill/>
            <a:miter lim="800000"/>
            <a:headEnd/>
            <a:tailEnd/>
          </a:ln>
          <a:effectLst/>
        </p:spPr>
        <p:txBody>
          <a:bodyPr>
            <a:spAutoFit/>
          </a:bodyPr>
          <a:lstStyle/>
          <a:p>
            <a:pPr marL="342900" indent="-342900">
              <a:buFontTx/>
              <a:buChar char="•"/>
            </a:pPr>
            <a:r>
              <a:rPr lang="en-US" sz="3200" dirty="0"/>
              <a:t>Another example of a negative feedback system involves the regulation of blood glucose levels.</a:t>
            </a:r>
            <a:endParaRPr lang="en-US" sz="3200" dirty="0">
              <a:solidFill>
                <a:srgbClr val="FF0066"/>
              </a:solidFill>
            </a:endParaRPr>
          </a:p>
        </p:txBody>
      </p:sp>
      <p:sp>
        <p:nvSpPr>
          <p:cNvPr id="1118212" name="Rectangle 4"/>
          <p:cNvSpPr>
            <a:spLocks noChangeArrowheads="1"/>
          </p:cNvSpPr>
          <p:nvPr/>
        </p:nvSpPr>
        <p:spPr bwMode="auto">
          <a:xfrm>
            <a:off x="2209800" y="685800"/>
            <a:ext cx="7924800" cy="768350"/>
          </a:xfrm>
          <a:prstGeom prst="rect">
            <a:avLst/>
          </a:prstGeom>
          <a:noFill/>
          <a:ln w="9525">
            <a:noFill/>
            <a:miter lim="800000"/>
            <a:headEnd/>
            <a:tailEnd/>
          </a:ln>
          <a:effectLst/>
        </p:spPr>
        <p:txBody>
          <a:bodyPr anchor="ctr"/>
          <a:lstStyle/>
          <a:p>
            <a:r>
              <a:rPr lang="en-US" sz="3600" b="1" dirty="0">
                <a:solidFill>
                  <a:schemeClr val="tx2"/>
                </a:solidFill>
              </a:rPr>
              <a:t>#2. Control of blood glucose levels</a:t>
            </a:r>
            <a:endParaRPr lang="en-US" sz="4000" b="1" dirty="0">
              <a:solidFill>
                <a:srgbClr val="FFFF00"/>
              </a:solidFill>
            </a:endParaRPr>
          </a:p>
        </p:txBody>
      </p:sp>
      <p:pic>
        <p:nvPicPr>
          <p:cNvPr id="1118217" name="Picture 9" descr="help">
            <a:hlinkClick r:id="" action="ppaction://noaction"/>
          </p:cNvPr>
          <p:cNvPicPr>
            <a:picLocks noChangeAspect="1" noChangeArrowheads="1"/>
          </p:cNvPicPr>
          <p:nvPr/>
        </p:nvPicPr>
        <p:blipFill>
          <a:blip r:embed="rId2" cstate="print"/>
          <a:srcRect/>
          <a:stretch>
            <a:fillRect/>
          </a:stretch>
        </p:blipFill>
        <p:spPr bwMode="auto">
          <a:xfrm>
            <a:off x="1752600" y="6202364"/>
            <a:ext cx="560388" cy="560387"/>
          </a:xfrm>
          <a:prstGeom prst="rect">
            <a:avLst/>
          </a:prstGeom>
          <a:noFill/>
        </p:spPr>
      </p:pic>
      <p:pic>
        <p:nvPicPr>
          <p:cNvPr id="1118219" name="Picture 11" descr="Sec"/>
          <p:cNvPicPr>
            <a:picLocks noChangeAspect="1" noChangeArrowheads="1"/>
          </p:cNvPicPr>
          <p:nvPr/>
        </p:nvPicPr>
        <p:blipFill>
          <a:blip r:embed="rId3" cstate="print"/>
          <a:srcRect/>
          <a:stretch>
            <a:fillRect/>
          </a:stretch>
        </p:blipFill>
        <p:spPr bwMode="auto">
          <a:xfrm>
            <a:off x="1524000" y="0"/>
            <a:ext cx="1828800" cy="685800"/>
          </a:xfrm>
          <a:prstGeom prst="rect">
            <a:avLst/>
          </a:prstGeom>
          <a:noFill/>
        </p:spPr>
      </p:pic>
      <p:pic>
        <p:nvPicPr>
          <p:cNvPr id="1118220" name="Picture 12" descr="Sec"/>
          <p:cNvPicPr>
            <a:picLocks noChangeAspect="1" noChangeArrowheads="1"/>
          </p:cNvPicPr>
          <p:nvPr/>
        </p:nvPicPr>
        <p:blipFill>
          <a:blip r:embed="rId4" cstate="print"/>
          <a:srcRect/>
          <a:stretch>
            <a:fillRect/>
          </a:stretch>
        </p:blipFill>
        <p:spPr bwMode="auto">
          <a:xfrm>
            <a:off x="4064000" y="0"/>
            <a:ext cx="4064000" cy="482600"/>
          </a:xfrm>
          <a:prstGeom prst="rect">
            <a:avLst/>
          </a:prstGeom>
          <a:noFill/>
        </p:spPr>
      </p:pic>
      <p:sp>
        <p:nvSpPr>
          <p:cNvPr id="1118221" name="Rectangle 13"/>
          <p:cNvSpPr>
            <a:spLocks noChangeArrowheads="1"/>
          </p:cNvSpPr>
          <p:nvPr/>
        </p:nvSpPr>
        <p:spPr bwMode="auto">
          <a:xfrm>
            <a:off x="1905000" y="4419600"/>
            <a:ext cx="8153400" cy="1569660"/>
          </a:xfrm>
          <a:prstGeom prst="rect">
            <a:avLst/>
          </a:prstGeom>
          <a:noFill/>
          <a:ln w="9525">
            <a:noFill/>
            <a:miter lim="800000"/>
            <a:headEnd/>
            <a:tailEnd/>
          </a:ln>
          <a:effectLst/>
        </p:spPr>
        <p:txBody>
          <a:bodyPr>
            <a:spAutoFit/>
          </a:bodyPr>
          <a:lstStyle/>
          <a:p>
            <a:pPr marL="342900" indent="-342900">
              <a:buFontTx/>
              <a:buChar char="•"/>
            </a:pPr>
            <a:r>
              <a:rPr lang="en-US" sz="3200" dirty="0"/>
              <a:t>When you have just eaten and your blood glucose levels are high, your pancreas releases the hormone insulin.</a:t>
            </a:r>
          </a:p>
        </p:txBody>
      </p:sp>
      <p:pic>
        <p:nvPicPr>
          <p:cNvPr id="15" name="Picture 14"/>
          <p:cNvPicPr/>
          <p:nvPr/>
        </p:nvPicPr>
        <p:blipFill>
          <a:blip r:embed="rId5" cstate="print"/>
          <a:srcRect/>
          <a:stretch>
            <a:fillRect/>
          </a:stretch>
        </p:blipFill>
        <p:spPr bwMode="auto">
          <a:xfrm>
            <a:off x="6400800" y="2286000"/>
            <a:ext cx="3333750" cy="2286000"/>
          </a:xfrm>
          <a:prstGeom prst="rect">
            <a:avLst/>
          </a:prstGeom>
          <a:noFill/>
          <a:ln w="9525">
            <a:noFill/>
            <a:miter lim="800000"/>
            <a:headEnd/>
            <a:tailEnd/>
          </a:ln>
        </p:spPr>
      </p:pic>
    </p:spTree>
    <p:extLst>
      <p:ext uri="{BB962C8B-B14F-4D97-AF65-F5344CB8AC3E}">
        <p14:creationId xmlns:p14="http://schemas.microsoft.com/office/powerpoint/2010/main" val="1656457150"/>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1118221"/>
                                        </p:tgtEl>
                                        <p:attrNameLst>
                                          <p:attrName>style.visibility</p:attrName>
                                        </p:attrNameLst>
                                      </p:cBhvr>
                                      <p:to>
                                        <p:strVal val="visible"/>
                                      </p:to>
                                    </p:set>
                                    <p:animEffect transition="in" filter="box(out)">
                                      <p:cBhvr>
                                        <p:cTn id="7" dur="500"/>
                                        <p:tgtEl>
                                          <p:spTgt spid="11182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8221" grpId="0" autoUpdateAnimBg="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9144000" cy="2514600"/>
          </a:xfrm>
        </p:spPr>
        <p:txBody>
          <a:bodyPr>
            <a:noAutofit/>
          </a:bodyPr>
          <a:lstStyle/>
          <a:p>
            <a:r>
              <a:rPr lang="en-US" sz="3200" dirty="0"/>
              <a:t>#3.  The production of the hormone increases due to the level of the body chemical.  When the body chemical is back to normal the Hormone is not released any more – Negative Feedback system.</a:t>
            </a:r>
          </a:p>
        </p:txBody>
      </p:sp>
      <p:pic>
        <p:nvPicPr>
          <p:cNvPr id="5" name="Content Placeholder 4"/>
          <p:cNvPicPr>
            <a:picLocks noGrp="1"/>
          </p:cNvPicPr>
          <p:nvPr>
            <p:ph idx="1"/>
          </p:nvPr>
        </p:nvPicPr>
        <p:blipFill>
          <a:blip r:embed="rId2" cstate="print"/>
          <a:srcRect/>
          <a:stretch>
            <a:fillRect/>
          </a:stretch>
        </p:blipFill>
        <p:spPr bwMode="auto">
          <a:xfrm>
            <a:off x="3886201" y="2667001"/>
            <a:ext cx="4391025" cy="3762375"/>
          </a:xfrm>
          <a:prstGeom prst="rect">
            <a:avLst/>
          </a:prstGeom>
          <a:noFill/>
          <a:ln w="9525">
            <a:noFill/>
            <a:miter lim="800000"/>
            <a:headEnd/>
            <a:tailEnd/>
          </a:ln>
        </p:spPr>
      </p:pic>
    </p:spTree>
    <p:extLst>
      <p:ext uri="{BB962C8B-B14F-4D97-AF65-F5344CB8AC3E}">
        <p14:creationId xmlns:p14="http://schemas.microsoft.com/office/powerpoint/2010/main" val="51838786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2368" y="554193"/>
            <a:ext cx="12149632" cy="1717927"/>
          </a:xfrm>
        </p:spPr>
        <p:txBody>
          <a:bodyPr>
            <a:normAutofit/>
          </a:bodyPr>
          <a:lstStyle/>
          <a:p>
            <a:r>
              <a:rPr lang="en-US" sz="2400" dirty="0"/>
              <a:t>2</a:t>
            </a:r>
            <a:r>
              <a:rPr lang="en-US" sz="2400" dirty="0" smtClean="0"/>
              <a:t>/9 </a:t>
            </a:r>
            <a:r>
              <a:rPr lang="en-US" sz="2400" dirty="0"/>
              <a:t>Respiratory</a:t>
            </a:r>
            <a:r>
              <a:rPr lang="en-US" sz="2400" dirty="0">
                <a:hlinkClick r:id="rId2"/>
              </a:rPr>
              <a:t>, Circulatory </a:t>
            </a:r>
            <a:r>
              <a:rPr lang="en-US" sz="2400" dirty="0"/>
              <a:t>&amp; Excretory Systems  CH 37.1 – 37.3</a:t>
            </a:r>
            <a:br>
              <a:rPr lang="en-US" sz="2400" dirty="0"/>
            </a:br>
            <a:r>
              <a:rPr lang="en-US" sz="2400" dirty="0"/>
              <a:t>Obj. TSW explain in your warm up how the respiratory, circulatory and excretory systems complement each other to maintain Homeostasis. </a:t>
            </a:r>
            <a:r>
              <a:rPr lang="en-US" sz="2400" dirty="0" smtClean="0"/>
              <a:t>P. 34 NB</a:t>
            </a:r>
            <a:r>
              <a:rPr lang="en-US" sz="2400" dirty="0"/>
              <a:t/>
            </a:r>
            <a:br>
              <a:rPr lang="en-US" sz="2400" dirty="0"/>
            </a:br>
            <a:endParaRPr lang="en-US" sz="2400" dirty="0"/>
          </a:p>
        </p:txBody>
      </p:sp>
      <p:sp>
        <p:nvSpPr>
          <p:cNvPr id="7" name="Content Placeholder 6"/>
          <p:cNvSpPr>
            <a:spLocks noGrp="1"/>
          </p:cNvSpPr>
          <p:nvPr>
            <p:ph sz="quarter" idx="4"/>
          </p:nvPr>
        </p:nvSpPr>
        <p:spPr>
          <a:xfrm>
            <a:off x="4013201" y="2438400"/>
            <a:ext cx="8178799" cy="2960688"/>
          </a:xfrm>
        </p:spPr>
        <p:txBody>
          <a:bodyPr>
            <a:normAutofit/>
          </a:bodyPr>
          <a:lstStyle/>
          <a:p>
            <a:pPr marL="457200" indent="-457200">
              <a:buFont typeface="+mj-lt"/>
              <a:buAutoNum type="arabicPeriod"/>
            </a:pPr>
            <a:r>
              <a:rPr lang="en-US" dirty="0" smtClean="0"/>
              <a:t>Explain the process of how gas is exchanged (Alveoli) in the lungs.</a:t>
            </a:r>
          </a:p>
          <a:p>
            <a:pPr marL="457200" indent="-457200">
              <a:buFont typeface="+mj-lt"/>
              <a:buAutoNum type="arabicPeriod"/>
            </a:pPr>
            <a:r>
              <a:rPr lang="en-US" dirty="0" smtClean="0"/>
              <a:t>The level of CO</a:t>
            </a:r>
            <a:r>
              <a:rPr lang="en-US" baseline="-25000" dirty="0" smtClean="0"/>
              <a:t>2</a:t>
            </a:r>
            <a:r>
              <a:rPr lang="en-US" dirty="0" smtClean="0"/>
              <a:t> in the blood affects breathing rate.  How would you expect high levels of CO</a:t>
            </a:r>
            <a:r>
              <a:rPr lang="en-US" baseline="-25000" dirty="0" smtClean="0"/>
              <a:t>2</a:t>
            </a:r>
            <a:r>
              <a:rPr lang="en-US" dirty="0" smtClean="0"/>
              <a:t> to affect heart rate?</a:t>
            </a:r>
          </a:p>
          <a:p>
            <a:pPr marL="457200" indent="-457200">
              <a:buFont typeface="+mj-lt"/>
              <a:buAutoNum type="arabicPeriod"/>
            </a:pPr>
            <a:r>
              <a:rPr lang="en-US" dirty="0" smtClean="0"/>
              <a:t>How does the kidney maintain homeostasis in the body?</a:t>
            </a:r>
          </a:p>
        </p:txBody>
      </p:sp>
      <p:pic>
        <p:nvPicPr>
          <p:cNvPr id="8" name="Picture 40" descr="fig"/>
          <p:cNvPicPr>
            <a:picLocks noGrp="1" noChangeAspect="1" noChangeArrowheads="1"/>
          </p:cNvPicPr>
          <p:nvPr>
            <p:ph sz="half" idx="2"/>
          </p:nvPr>
        </p:nvPicPr>
        <p:blipFill>
          <a:blip r:embed="rId3" cstate="print"/>
          <a:srcRect/>
          <a:stretch>
            <a:fillRect/>
          </a:stretch>
        </p:blipFill>
        <p:spPr bwMode="auto">
          <a:xfrm>
            <a:off x="450437" y="1495070"/>
            <a:ext cx="2147126" cy="2610487"/>
          </a:xfrm>
          <a:prstGeom prst="rect">
            <a:avLst/>
          </a:prstGeom>
          <a:noFill/>
        </p:spPr>
      </p:pic>
      <p:pic>
        <p:nvPicPr>
          <p:cNvPr id="9" name="Picture 26" descr="fig"/>
          <p:cNvPicPr>
            <a:picLocks noChangeAspect="1" noChangeArrowheads="1"/>
          </p:cNvPicPr>
          <p:nvPr/>
        </p:nvPicPr>
        <p:blipFill>
          <a:blip r:embed="rId4" cstate="print"/>
          <a:srcRect/>
          <a:stretch>
            <a:fillRect/>
          </a:stretch>
        </p:blipFill>
        <p:spPr bwMode="auto">
          <a:xfrm>
            <a:off x="2663519" y="1990383"/>
            <a:ext cx="1349682" cy="2347549"/>
          </a:xfrm>
          <a:prstGeom prst="rect">
            <a:avLst/>
          </a:prstGeom>
          <a:noFill/>
        </p:spPr>
      </p:pic>
      <p:pic>
        <p:nvPicPr>
          <p:cNvPr id="10" name="Picture 17" descr="fig 25"/>
          <p:cNvPicPr>
            <a:picLocks noChangeAspect="1" noChangeArrowheads="1"/>
          </p:cNvPicPr>
          <p:nvPr/>
        </p:nvPicPr>
        <p:blipFill>
          <a:blip r:embed="rId5" cstate="print"/>
          <a:srcRect/>
          <a:stretch>
            <a:fillRect/>
          </a:stretch>
        </p:blipFill>
        <p:spPr bwMode="auto">
          <a:xfrm>
            <a:off x="2425059" y="4740122"/>
            <a:ext cx="2057400" cy="2101523"/>
          </a:xfrm>
          <a:prstGeom prst="rect">
            <a:avLst/>
          </a:prstGeom>
          <a:noFill/>
        </p:spPr>
      </p:pic>
      <p:pic>
        <p:nvPicPr>
          <p:cNvPr id="11" name="Picture 21" descr="fig"/>
          <p:cNvPicPr>
            <a:picLocks noChangeAspect="1" noChangeArrowheads="1"/>
          </p:cNvPicPr>
          <p:nvPr/>
        </p:nvPicPr>
        <p:blipFill>
          <a:blip r:embed="rId6" cstate="print"/>
          <a:srcRect/>
          <a:stretch>
            <a:fillRect/>
          </a:stretch>
        </p:blipFill>
        <p:spPr bwMode="auto">
          <a:xfrm>
            <a:off x="42368" y="4052888"/>
            <a:ext cx="2382691" cy="2692400"/>
          </a:xfrm>
          <a:prstGeom prst="rect">
            <a:avLst/>
          </a:prstGeom>
          <a:noFill/>
        </p:spPr>
      </p:pic>
      <p:pic>
        <p:nvPicPr>
          <p:cNvPr id="53250" name="Picture 2" descr="http://kvhs.nbed.nb.ca/gallant/biology/excretory_anatomy.jpg"/>
          <p:cNvPicPr>
            <a:picLocks noChangeAspect="1" noChangeArrowheads="1"/>
          </p:cNvPicPr>
          <p:nvPr/>
        </p:nvPicPr>
        <p:blipFill>
          <a:blip r:embed="rId7" cstate="print"/>
          <a:srcRect/>
          <a:stretch>
            <a:fillRect/>
          </a:stretch>
        </p:blipFill>
        <p:spPr bwMode="auto">
          <a:xfrm>
            <a:off x="4482459" y="4721834"/>
            <a:ext cx="2145220" cy="1828800"/>
          </a:xfrm>
          <a:prstGeom prst="rect">
            <a:avLst/>
          </a:prstGeom>
          <a:noFill/>
        </p:spPr>
      </p:pic>
    </p:spTree>
    <p:extLst>
      <p:ext uri="{BB962C8B-B14F-4D97-AF65-F5344CB8AC3E}">
        <p14:creationId xmlns:p14="http://schemas.microsoft.com/office/powerpoint/2010/main" val="4278908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ox(out)">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Measuring your Pulse &amp; Respiration </a:t>
            </a:r>
            <a:r>
              <a:rPr lang="en-US" sz="3200" dirty="0" smtClean="0"/>
              <a:t>P.31 NB </a:t>
            </a:r>
            <a:endParaRPr lang="en-US" sz="3200" dirty="0"/>
          </a:p>
        </p:txBody>
      </p:sp>
      <p:sp>
        <p:nvSpPr>
          <p:cNvPr id="3" name="Content Placeholder 2"/>
          <p:cNvSpPr>
            <a:spLocks noGrp="1"/>
          </p:cNvSpPr>
          <p:nvPr>
            <p:ph idx="1"/>
          </p:nvPr>
        </p:nvSpPr>
        <p:spPr>
          <a:xfrm>
            <a:off x="838200" y="1825625"/>
            <a:ext cx="10984606" cy="4351338"/>
          </a:xfrm>
        </p:spPr>
        <p:txBody>
          <a:bodyPr/>
          <a:lstStyle/>
          <a:p>
            <a:r>
              <a:rPr lang="en-US" dirty="0" smtClean="0"/>
              <a:t>Respiration – Breaths / minute</a:t>
            </a:r>
          </a:p>
          <a:p>
            <a:r>
              <a:rPr lang="en-US" dirty="0" smtClean="0"/>
              <a:t>Pulse – Heart Beats/ minute</a:t>
            </a:r>
          </a:p>
          <a:p>
            <a:r>
              <a:rPr lang="en-US" dirty="0" smtClean="0"/>
              <a:t>Measure your pulse &amp; respiration and write them down on page 29 NB.</a:t>
            </a:r>
            <a:endParaRPr lang="en-US" dirty="0"/>
          </a:p>
        </p:txBody>
      </p:sp>
    </p:spTree>
    <p:extLst>
      <p:ext uri="{BB962C8B-B14F-4D97-AF65-F5344CB8AC3E}">
        <p14:creationId xmlns:p14="http://schemas.microsoft.com/office/powerpoint/2010/main" val="33337569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0" y="457200"/>
            <a:ext cx="8229600" cy="1143000"/>
          </a:xfrm>
        </p:spPr>
        <p:txBody>
          <a:bodyPr/>
          <a:lstStyle/>
          <a:p>
            <a:r>
              <a:rPr lang="en-US" dirty="0" smtClean="0"/>
              <a:t>Exercise Lab p. 31 NB</a:t>
            </a:r>
            <a:endParaRPr lang="en-US" dirty="0"/>
          </a:p>
        </p:txBody>
      </p:sp>
      <p:sp>
        <p:nvSpPr>
          <p:cNvPr id="3" name="Content Placeholder 2"/>
          <p:cNvSpPr>
            <a:spLocks noGrp="1"/>
          </p:cNvSpPr>
          <p:nvPr>
            <p:ph idx="1"/>
          </p:nvPr>
        </p:nvSpPr>
        <p:spPr>
          <a:xfrm>
            <a:off x="1524000" y="1219201"/>
            <a:ext cx="9144000" cy="4525963"/>
          </a:xfrm>
        </p:spPr>
        <p:txBody>
          <a:bodyPr/>
          <a:lstStyle/>
          <a:p>
            <a:r>
              <a:rPr lang="en-US" dirty="0" smtClean="0"/>
              <a:t>Choose a partner</a:t>
            </a:r>
          </a:p>
          <a:p>
            <a:r>
              <a:rPr lang="en-US" dirty="0" smtClean="0"/>
              <a:t>Choose an exercise</a:t>
            </a:r>
          </a:p>
          <a:p>
            <a:pPr lvl="1"/>
            <a:r>
              <a:rPr lang="en-US" dirty="0" smtClean="0"/>
              <a:t>1 minute in length (5 times)</a:t>
            </a:r>
          </a:p>
          <a:p>
            <a:pPr lvl="2"/>
            <a:r>
              <a:rPr lang="en-US" dirty="0" smtClean="0"/>
              <a:t>Count strides, Jumping Jacks, Push ups</a:t>
            </a:r>
          </a:p>
          <a:p>
            <a:pPr lvl="1"/>
            <a:r>
              <a:rPr lang="en-US" dirty="0" smtClean="0"/>
              <a:t>Duration (Time)-  (5 repetitions) or (Time minutes)</a:t>
            </a:r>
          </a:p>
          <a:p>
            <a:pPr lvl="2"/>
            <a:r>
              <a:rPr lang="en-US" dirty="0" smtClean="0"/>
              <a:t>Plank, Wall Sit</a:t>
            </a:r>
          </a:p>
          <a:p>
            <a:r>
              <a:rPr lang="en-US" dirty="0" smtClean="0"/>
              <a:t>Control?</a:t>
            </a:r>
          </a:p>
          <a:p>
            <a:r>
              <a:rPr lang="en-US" dirty="0" smtClean="0"/>
              <a:t>What was constant?</a:t>
            </a:r>
            <a:endParaRPr lang="en-US" dirty="0"/>
          </a:p>
        </p:txBody>
      </p:sp>
    </p:spTree>
    <p:extLst>
      <p:ext uri="{BB962C8B-B14F-4D97-AF65-F5344CB8AC3E}">
        <p14:creationId xmlns:p14="http://schemas.microsoft.com/office/powerpoint/2010/main" val="161193784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32688" y="1024128"/>
            <a:ext cx="8449056" cy="4801314"/>
          </a:xfrm>
          <a:prstGeom prst="rect">
            <a:avLst/>
          </a:prstGeom>
          <a:noFill/>
        </p:spPr>
        <p:txBody>
          <a:bodyPr wrap="square" rtlCol="0">
            <a:spAutoFit/>
          </a:bodyPr>
          <a:lstStyle/>
          <a:p>
            <a:r>
              <a:rPr lang="en-US" dirty="0" smtClean="0"/>
              <a:t>Data:   (12 Font Times New Roman)</a:t>
            </a:r>
          </a:p>
          <a:p>
            <a:r>
              <a:rPr lang="en-US" dirty="0"/>
              <a:t>	</a:t>
            </a:r>
            <a:r>
              <a:rPr lang="en-US" dirty="0" smtClean="0"/>
              <a:t>Graph 1</a:t>
            </a:r>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r>
              <a:rPr lang="en-US" dirty="0" smtClean="0"/>
              <a:t>Catching the meter stick without distractions, with distraction and with the opposite hand varied over the trials, however without distraction did get faster by the last trial.  (10 font TNR)</a:t>
            </a:r>
          </a:p>
          <a:p>
            <a:endParaRPr lang="en-US" dirty="0"/>
          </a:p>
        </p:txBody>
      </p:sp>
      <p:pic>
        <p:nvPicPr>
          <p:cNvPr id="3" name="Picture 2"/>
          <p:cNvPicPr>
            <a:picLocks noChangeAspect="1"/>
          </p:cNvPicPr>
          <p:nvPr/>
        </p:nvPicPr>
        <p:blipFill>
          <a:blip r:embed="rId2"/>
          <a:stretch>
            <a:fillRect/>
          </a:stretch>
        </p:blipFill>
        <p:spPr>
          <a:xfrm>
            <a:off x="2450393" y="1667136"/>
            <a:ext cx="4584589" cy="2755631"/>
          </a:xfrm>
          <a:prstGeom prst="rect">
            <a:avLst/>
          </a:prstGeom>
        </p:spPr>
      </p:pic>
    </p:spTree>
    <p:extLst>
      <p:ext uri="{BB962C8B-B14F-4D97-AF65-F5344CB8AC3E}">
        <p14:creationId xmlns:p14="http://schemas.microsoft.com/office/powerpoint/2010/main" val="1659801530"/>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9144000" cy="762000"/>
          </a:xfrm>
        </p:spPr>
        <p:txBody>
          <a:bodyPr>
            <a:noAutofit/>
          </a:bodyPr>
          <a:lstStyle/>
          <a:p>
            <a:r>
              <a:rPr lang="en-US" sz="3200" dirty="0"/>
              <a:t>Data Table &amp; Graph</a:t>
            </a:r>
            <a:br>
              <a:rPr lang="en-US" sz="3200" dirty="0"/>
            </a:br>
            <a:r>
              <a:rPr lang="en-US" sz="3200" dirty="0"/>
              <a:t>When do muscles fatigue? P. </a:t>
            </a:r>
            <a:r>
              <a:rPr lang="en-US" sz="3200" dirty="0" smtClean="0"/>
              <a:t>31 </a:t>
            </a:r>
            <a:r>
              <a:rPr lang="en-US" sz="3200" dirty="0"/>
              <a:t>NB</a:t>
            </a:r>
          </a:p>
        </p:txBody>
      </p:sp>
      <p:graphicFrame>
        <p:nvGraphicFramePr>
          <p:cNvPr id="6" name="Table 5"/>
          <p:cNvGraphicFramePr>
            <a:graphicFrameLocks noGrp="1"/>
          </p:cNvGraphicFramePr>
          <p:nvPr>
            <p:extLst/>
          </p:nvPr>
        </p:nvGraphicFramePr>
        <p:xfrm>
          <a:off x="2057400" y="762000"/>
          <a:ext cx="2819400" cy="2438830"/>
        </p:xfrm>
        <a:graphic>
          <a:graphicData uri="http://schemas.openxmlformats.org/drawingml/2006/table">
            <a:tbl>
              <a:tblPr/>
              <a:tblGrid>
                <a:gridCol w="1409700"/>
                <a:gridCol w="1409700"/>
              </a:tblGrid>
              <a:tr h="944449">
                <a:tc>
                  <a:txBody>
                    <a:bodyPr/>
                    <a:lstStyle/>
                    <a:p>
                      <a:pPr algn="l" fontAlgn="b"/>
                      <a:r>
                        <a:rPr lang="en-US" sz="1600" b="1" i="0" u="none" strike="noStrike" dirty="0">
                          <a:solidFill>
                            <a:srgbClr val="000000"/>
                          </a:solidFill>
                          <a:latin typeface="Calibri"/>
                        </a:rPr>
                        <a:t>Time (minutes)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1" i="0" u="none" strike="noStrike" dirty="0" smtClean="0">
                          <a:solidFill>
                            <a:srgbClr val="000000"/>
                          </a:solidFill>
                          <a:latin typeface="Calibri"/>
                        </a:rPr>
                        <a:t>Number</a:t>
                      </a:r>
                    </a:p>
                    <a:p>
                      <a:pPr algn="l" fontAlgn="b"/>
                      <a:r>
                        <a:rPr lang="en-US" sz="1400" b="1" i="0" u="none" strike="noStrike" dirty="0" smtClean="0">
                          <a:solidFill>
                            <a:srgbClr val="000000"/>
                          </a:solidFill>
                          <a:latin typeface="Calibri"/>
                        </a:rPr>
                        <a:t> </a:t>
                      </a:r>
                      <a:r>
                        <a:rPr lang="en-US" sz="1400" b="1" i="0" u="none" strike="noStrike" dirty="0">
                          <a:solidFill>
                            <a:srgbClr val="000000"/>
                          </a:solidFill>
                          <a:latin typeface="Calibri"/>
                        </a:rPr>
                        <a:t>of </a:t>
                      </a:r>
                      <a:r>
                        <a:rPr lang="en-US" sz="1400" b="1" i="0" u="none" strike="noStrike" dirty="0" smtClean="0">
                          <a:solidFill>
                            <a:srgbClr val="000000"/>
                          </a:solidFill>
                          <a:latin typeface="Calibri"/>
                        </a:rPr>
                        <a:t>repetitions</a:t>
                      </a:r>
                    </a:p>
                    <a:p>
                      <a:pPr algn="l" fontAlgn="b"/>
                      <a:r>
                        <a:rPr lang="en-US" sz="1100" b="0" i="0" u="none" strike="noStrike" dirty="0" smtClean="0">
                          <a:solidFill>
                            <a:srgbClr val="000000"/>
                          </a:solidFill>
                          <a:latin typeface="Calibri"/>
                        </a:rPr>
                        <a:t>Sit ups, Push ups, Jumping Jacks</a:t>
                      </a:r>
                    </a:p>
                    <a:p>
                      <a:pPr algn="l" fontAlgn="b"/>
                      <a:r>
                        <a:rPr lang="en-US" sz="1100" b="0" i="0" u="none" strike="noStrike" dirty="0" smtClean="0">
                          <a:solidFill>
                            <a:srgbClr val="000000"/>
                          </a:solidFill>
                          <a:latin typeface="Calibri"/>
                        </a:rPr>
                        <a:t>Calf Raises</a:t>
                      </a:r>
                    </a:p>
                    <a:p>
                      <a:pPr algn="l" fontAlgn="b"/>
                      <a:r>
                        <a:rPr lang="en-US" sz="1100" b="0" i="0" u="none" strike="noStrike" dirty="0" smtClean="0">
                          <a:solidFill>
                            <a:srgbClr val="000000"/>
                          </a:solidFill>
                          <a:latin typeface="Calibri"/>
                        </a:rPr>
                        <a:t>Squats</a:t>
                      </a:r>
                      <a:endParaRPr lang="en-US" sz="1100" b="0" i="0" u="none" strike="noStrike" dirty="0">
                        <a:solidFill>
                          <a:srgbClr val="000000"/>
                        </a:solidFill>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68310">
                <a:tc>
                  <a:txBody>
                    <a:bodyPr/>
                    <a:lstStyle/>
                    <a:p>
                      <a:pPr algn="r" fontAlgn="b"/>
                      <a:r>
                        <a:rPr lang="en-US" sz="1100" b="0" i="0" u="none" strike="noStrike" dirty="0" smtClean="0">
                          <a:solidFill>
                            <a:srgbClr val="000000"/>
                          </a:solidFill>
                          <a:latin typeface="Calibri"/>
                        </a:rPr>
                        <a:t>1</a:t>
                      </a:r>
                      <a:r>
                        <a:rPr lang="en-US" sz="1100" b="0" i="0" u="none" strike="noStrike" baseline="30000" dirty="0" smtClean="0">
                          <a:solidFill>
                            <a:srgbClr val="000000"/>
                          </a:solidFill>
                          <a:latin typeface="Calibri"/>
                        </a:rPr>
                        <a:t>st</a:t>
                      </a:r>
                      <a:r>
                        <a:rPr lang="en-US" sz="1100" b="0" i="0" u="none" strike="noStrike" dirty="0" smtClean="0">
                          <a:solidFill>
                            <a:srgbClr val="000000"/>
                          </a:solidFill>
                          <a:latin typeface="Calibri"/>
                        </a:rPr>
                        <a:t> minute          1 minute</a:t>
                      </a:r>
                      <a:endParaRPr lang="en-US" sz="1100" b="0" i="0" u="none" strike="noStrike" dirty="0">
                        <a:solidFill>
                          <a:srgbClr val="000000"/>
                        </a:solidFill>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latin typeface="Calibri"/>
                        </a:rPr>
                        <a:t>10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68310">
                <a:tc>
                  <a:txBody>
                    <a:bodyPr/>
                    <a:lstStyle/>
                    <a:p>
                      <a:pPr algn="r" fontAlgn="b"/>
                      <a:r>
                        <a:rPr lang="en-US" sz="1100" b="0" i="0" u="none" strike="noStrike" dirty="0" smtClean="0">
                          <a:solidFill>
                            <a:srgbClr val="000000"/>
                          </a:solidFill>
                          <a:latin typeface="Calibri"/>
                        </a:rPr>
                        <a:t>2</a:t>
                      </a:r>
                      <a:r>
                        <a:rPr lang="en-US" sz="1100" b="0" i="0" u="none" strike="noStrike" baseline="30000" dirty="0" smtClean="0">
                          <a:solidFill>
                            <a:srgbClr val="000000"/>
                          </a:solidFill>
                          <a:latin typeface="Calibri"/>
                        </a:rPr>
                        <a:t>nd</a:t>
                      </a:r>
                      <a:r>
                        <a:rPr lang="en-US" sz="1100" b="0" i="0" u="none" strike="noStrike" dirty="0" smtClean="0">
                          <a:solidFill>
                            <a:srgbClr val="000000"/>
                          </a:solidFill>
                          <a:latin typeface="Calibri"/>
                        </a:rPr>
                        <a:t> minute      1minute</a:t>
                      </a:r>
                      <a:endParaRPr lang="en-US" sz="1100" b="0" i="0" u="none" strike="noStrike" dirty="0">
                        <a:solidFill>
                          <a:srgbClr val="000000"/>
                        </a:solidFill>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dirty="0" smtClean="0">
                          <a:solidFill>
                            <a:srgbClr val="000000"/>
                          </a:solidFill>
                          <a:latin typeface="Calibri"/>
                        </a:rPr>
                        <a:t> 20</a:t>
                      </a:r>
                      <a:endParaRPr lang="en-US" sz="1100" b="0" i="0" u="none" strike="noStrike" dirty="0">
                        <a:solidFill>
                          <a:srgbClr val="000000"/>
                        </a:solidFill>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68310">
                <a:tc>
                  <a:txBody>
                    <a:bodyPr/>
                    <a:lstStyle/>
                    <a:p>
                      <a:pPr algn="r" fontAlgn="b"/>
                      <a:r>
                        <a:rPr lang="en-US" sz="1100" b="0" i="0" u="none" strike="noStrike" dirty="0" smtClean="0">
                          <a:solidFill>
                            <a:srgbClr val="000000"/>
                          </a:solidFill>
                          <a:latin typeface="Calibri"/>
                        </a:rPr>
                        <a:t>3</a:t>
                      </a:r>
                      <a:r>
                        <a:rPr lang="en-US" sz="1100" b="0" i="0" u="none" strike="noStrike" baseline="30000" dirty="0" smtClean="0">
                          <a:solidFill>
                            <a:srgbClr val="000000"/>
                          </a:solidFill>
                          <a:latin typeface="Calibri"/>
                        </a:rPr>
                        <a:t>rd</a:t>
                      </a:r>
                      <a:r>
                        <a:rPr lang="en-US" sz="1100" b="0" i="0" u="none" strike="noStrike" dirty="0" smtClean="0">
                          <a:solidFill>
                            <a:srgbClr val="000000"/>
                          </a:solidFill>
                          <a:latin typeface="Calibri"/>
                        </a:rPr>
                        <a:t> minute         1minute</a:t>
                      </a:r>
                      <a:endParaRPr lang="en-US" sz="1100" b="0" i="0" u="none" strike="noStrike" dirty="0">
                        <a:solidFill>
                          <a:srgbClr val="000000"/>
                        </a:solidFill>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dirty="0">
                          <a:solidFill>
                            <a:srgbClr val="000000"/>
                          </a:solidFill>
                          <a:latin typeface="Calibri"/>
                        </a:rPr>
                        <a:t>30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68310">
                <a:tc>
                  <a:txBody>
                    <a:bodyPr/>
                    <a:lstStyle/>
                    <a:p>
                      <a:pPr algn="r" fontAlgn="b"/>
                      <a:r>
                        <a:rPr lang="en-US" sz="1100" b="0" i="0" u="none" strike="noStrike" dirty="0" smtClean="0">
                          <a:solidFill>
                            <a:srgbClr val="000000"/>
                          </a:solidFill>
                          <a:latin typeface="Calibri"/>
                        </a:rPr>
                        <a:t>4</a:t>
                      </a:r>
                      <a:r>
                        <a:rPr lang="en-US" sz="1100" b="0" i="0" u="none" strike="noStrike" baseline="30000" dirty="0" smtClean="0">
                          <a:solidFill>
                            <a:srgbClr val="000000"/>
                          </a:solidFill>
                          <a:latin typeface="Calibri"/>
                        </a:rPr>
                        <a:t>th</a:t>
                      </a:r>
                      <a:r>
                        <a:rPr lang="en-US" sz="1100" b="0" i="0" u="none" strike="noStrike" dirty="0" smtClean="0">
                          <a:solidFill>
                            <a:srgbClr val="000000"/>
                          </a:solidFill>
                          <a:latin typeface="Calibri"/>
                        </a:rPr>
                        <a:t> minute        1minute</a:t>
                      </a:r>
                      <a:endParaRPr lang="en-US" sz="1100" b="0" i="0" u="none" strike="noStrike" dirty="0">
                        <a:solidFill>
                          <a:srgbClr val="000000"/>
                        </a:solidFill>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dirty="0">
                          <a:solidFill>
                            <a:srgbClr val="000000"/>
                          </a:solidFill>
                          <a:latin typeface="Calibri"/>
                        </a:rPr>
                        <a:t>40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68310">
                <a:tc>
                  <a:txBody>
                    <a:bodyPr/>
                    <a:lstStyle/>
                    <a:p>
                      <a:pPr algn="r" fontAlgn="b"/>
                      <a:r>
                        <a:rPr lang="en-US" sz="1100" b="0" i="0" u="none" strike="noStrike" dirty="0" smtClean="0">
                          <a:solidFill>
                            <a:srgbClr val="000000"/>
                          </a:solidFill>
                          <a:latin typeface="Calibri"/>
                        </a:rPr>
                        <a:t>5</a:t>
                      </a:r>
                      <a:r>
                        <a:rPr lang="en-US" sz="1100" b="0" i="0" u="none" strike="noStrike" baseline="30000" dirty="0" smtClean="0">
                          <a:solidFill>
                            <a:srgbClr val="000000"/>
                          </a:solidFill>
                          <a:latin typeface="Calibri"/>
                        </a:rPr>
                        <a:t>th</a:t>
                      </a:r>
                      <a:r>
                        <a:rPr lang="en-US" sz="1100" b="0" i="0" u="none" strike="noStrike" dirty="0" smtClean="0">
                          <a:solidFill>
                            <a:srgbClr val="000000"/>
                          </a:solidFill>
                          <a:latin typeface="Calibri"/>
                        </a:rPr>
                        <a:t> minute       1minute      </a:t>
                      </a:r>
                      <a:endParaRPr lang="en-US" sz="1100" b="0" i="0" u="none" strike="noStrike" dirty="0">
                        <a:solidFill>
                          <a:srgbClr val="000000"/>
                        </a:solidFill>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dirty="0">
                          <a:solidFill>
                            <a:srgbClr val="000000"/>
                          </a:solidFill>
                          <a:latin typeface="Calibri"/>
                        </a:rPr>
                        <a:t>50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graphicFrame>
        <p:nvGraphicFramePr>
          <p:cNvPr id="7" name="Chart 6"/>
          <p:cNvGraphicFramePr/>
          <p:nvPr/>
        </p:nvGraphicFramePr>
        <p:xfrm>
          <a:off x="5257800" y="762000"/>
          <a:ext cx="5181600" cy="28194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Table 8"/>
          <p:cNvGraphicFramePr>
            <a:graphicFrameLocks noGrp="1"/>
          </p:cNvGraphicFramePr>
          <p:nvPr>
            <p:extLst/>
          </p:nvPr>
        </p:nvGraphicFramePr>
        <p:xfrm>
          <a:off x="2133600" y="3505199"/>
          <a:ext cx="2743200" cy="2308395"/>
        </p:xfrm>
        <a:graphic>
          <a:graphicData uri="http://schemas.openxmlformats.org/drawingml/2006/table">
            <a:tbl>
              <a:tblPr/>
              <a:tblGrid>
                <a:gridCol w="1371600"/>
                <a:gridCol w="1371600"/>
              </a:tblGrid>
              <a:tr h="617686">
                <a:tc>
                  <a:txBody>
                    <a:bodyPr/>
                    <a:lstStyle/>
                    <a:p>
                      <a:pPr algn="l" fontAlgn="b"/>
                      <a:r>
                        <a:rPr lang="en-US" sz="1400" b="1" i="0" u="none" strike="noStrike" dirty="0" smtClean="0">
                          <a:solidFill>
                            <a:srgbClr val="000000"/>
                          </a:solidFill>
                          <a:latin typeface="Calibri"/>
                        </a:rPr>
                        <a:t>Intervals</a:t>
                      </a:r>
                    </a:p>
                    <a:p>
                      <a:pPr algn="l" fontAlgn="b"/>
                      <a:r>
                        <a:rPr lang="en-US" sz="1100" b="0" i="0" u="none" strike="noStrike" dirty="0" smtClean="0">
                          <a:solidFill>
                            <a:srgbClr val="000000"/>
                          </a:solidFill>
                          <a:latin typeface="Calibri"/>
                        </a:rPr>
                        <a:t>Wall Sit</a:t>
                      </a:r>
                    </a:p>
                    <a:p>
                      <a:pPr algn="l" fontAlgn="b"/>
                      <a:r>
                        <a:rPr lang="en-US" sz="1100" b="0" i="0" u="none" strike="noStrike" dirty="0" smtClean="0">
                          <a:solidFill>
                            <a:srgbClr val="000000"/>
                          </a:solidFill>
                          <a:latin typeface="Calibri"/>
                        </a:rPr>
                        <a:t>Plank</a:t>
                      </a:r>
                    </a:p>
                    <a:p>
                      <a:pPr algn="l" fontAlgn="b"/>
                      <a:r>
                        <a:rPr lang="en-US" sz="1100" b="0" i="0" u="none" strike="noStrike" dirty="0" smtClean="0">
                          <a:solidFill>
                            <a:srgbClr val="000000"/>
                          </a:solidFill>
                          <a:latin typeface="Calibri"/>
                        </a:rPr>
                        <a:t>Superman</a:t>
                      </a:r>
                      <a:endParaRPr lang="en-US" sz="1100" b="0" i="0" u="none" strike="noStrike" dirty="0">
                        <a:solidFill>
                          <a:srgbClr val="000000"/>
                        </a:solidFill>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1" i="0" u="none" strike="noStrike" dirty="0">
                          <a:solidFill>
                            <a:srgbClr val="000000"/>
                          </a:solidFill>
                          <a:latin typeface="Calibri"/>
                        </a:rPr>
                        <a:t>Time </a:t>
                      </a:r>
                      <a:r>
                        <a:rPr lang="en-US" sz="1400" b="1" i="0" u="none" strike="noStrike" dirty="0" smtClean="0">
                          <a:solidFill>
                            <a:srgbClr val="000000"/>
                          </a:solidFill>
                          <a:latin typeface="Calibri"/>
                        </a:rPr>
                        <a:t>(seconds)</a:t>
                      </a:r>
                      <a:endParaRPr lang="en-US" sz="1400" b="1" i="0" u="none" strike="noStrike" dirty="0">
                        <a:solidFill>
                          <a:srgbClr val="000000"/>
                        </a:solidFill>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18423">
                <a:tc>
                  <a:txBody>
                    <a:bodyPr/>
                    <a:lstStyle/>
                    <a:p>
                      <a:pPr algn="ctr" fontAlgn="b"/>
                      <a:r>
                        <a:rPr lang="en-US" sz="1100" b="0" i="0" u="none" strike="noStrike" dirty="0">
                          <a:solidFill>
                            <a:srgbClr val="000000"/>
                          </a:solidFill>
                          <a:latin typeface="Calibri"/>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latin typeface="Calibri"/>
                        </a:rPr>
                        <a:t>30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18423">
                <a:tc>
                  <a:txBody>
                    <a:bodyPr/>
                    <a:lstStyle/>
                    <a:p>
                      <a:pPr algn="ctr" fontAlgn="b"/>
                      <a:r>
                        <a:rPr lang="en-US" sz="1100" b="0" i="0" u="none" strike="noStrike" dirty="0">
                          <a:solidFill>
                            <a:srgbClr val="000000"/>
                          </a:solidFill>
                          <a:latin typeface="Calibri"/>
                        </a:rPr>
                        <a:t>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latin typeface="Calibri"/>
                        </a:rPr>
                        <a:t>45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18423">
                <a:tc>
                  <a:txBody>
                    <a:bodyPr/>
                    <a:lstStyle/>
                    <a:p>
                      <a:pPr algn="ctr" fontAlgn="b"/>
                      <a:r>
                        <a:rPr lang="en-US" sz="1100" b="0" i="0" u="none" strike="noStrike" dirty="0">
                          <a:solidFill>
                            <a:srgbClr val="000000"/>
                          </a:solidFill>
                          <a:latin typeface="Calibri"/>
                        </a:rPr>
                        <a:t>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latin typeface="Calibri"/>
                        </a:rPr>
                        <a:t>50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18423">
                <a:tc>
                  <a:txBody>
                    <a:bodyPr/>
                    <a:lstStyle/>
                    <a:p>
                      <a:pPr algn="ctr" fontAlgn="b"/>
                      <a:r>
                        <a:rPr lang="en-US" sz="1100" b="0" i="0" u="none" strike="noStrike" dirty="0">
                          <a:solidFill>
                            <a:srgbClr val="000000"/>
                          </a:solidFill>
                          <a:latin typeface="Calibri"/>
                        </a:rPr>
                        <a:t>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latin typeface="Calibri"/>
                        </a:rPr>
                        <a:t>20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18423">
                <a:tc>
                  <a:txBody>
                    <a:bodyPr/>
                    <a:lstStyle/>
                    <a:p>
                      <a:pPr algn="ctr" fontAlgn="b"/>
                      <a:r>
                        <a:rPr lang="en-US" sz="1100" b="0" i="0" u="none" strike="noStrike" dirty="0">
                          <a:solidFill>
                            <a:srgbClr val="000000"/>
                          </a:solidFill>
                          <a:latin typeface="Calibri"/>
                        </a:rPr>
                        <a:t>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dirty="0">
                          <a:solidFill>
                            <a:srgbClr val="000000"/>
                          </a:solidFill>
                          <a:latin typeface="Calibri"/>
                        </a:rPr>
                        <a:t>15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graphicFrame>
        <p:nvGraphicFramePr>
          <p:cNvPr id="10" name="Chart 9"/>
          <p:cNvGraphicFramePr/>
          <p:nvPr/>
        </p:nvGraphicFramePr>
        <p:xfrm>
          <a:off x="5181600" y="3505200"/>
          <a:ext cx="4572000" cy="27432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850914279"/>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Muscle Fatigue Lab p. 31 NB</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085001311"/>
              </p:ext>
            </p:extLst>
          </p:nvPr>
        </p:nvGraphicFramePr>
        <p:xfrm>
          <a:off x="1981200" y="2682240"/>
          <a:ext cx="8229600" cy="2494280"/>
        </p:xfrm>
        <a:graphic>
          <a:graphicData uri="http://schemas.openxmlformats.org/drawingml/2006/table">
            <a:tbl>
              <a:tblPr firstRow="1" bandRow="1">
                <a:tableStyleId>{5C22544A-7EE6-4342-B048-85BDC9FD1C3A}</a:tableStyleId>
              </a:tblPr>
              <a:tblGrid>
                <a:gridCol w="2743200"/>
                <a:gridCol w="2743200"/>
                <a:gridCol w="2743200"/>
              </a:tblGrid>
              <a:tr h="0">
                <a:tc>
                  <a:txBody>
                    <a:bodyPr/>
                    <a:lstStyle/>
                    <a:p>
                      <a:r>
                        <a:rPr lang="en-US" dirty="0" smtClean="0"/>
                        <a:t>Trial</a:t>
                      </a:r>
                      <a:r>
                        <a:rPr lang="en-US" baseline="0" dirty="0" smtClean="0"/>
                        <a:t>s</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Number of Repetition</a:t>
                      </a:r>
                    </a:p>
                    <a:p>
                      <a:endParaRPr lang="en-US" dirty="0"/>
                    </a:p>
                  </a:txBody>
                  <a:tcPr/>
                </a:tc>
                <a:tc>
                  <a:txBody>
                    <a:bodyPr/>
                    <a:lstStyle/>
                    <a:p>
                      <a:r>
                        <a:rPr lang="en-US" dirty="0" smtClean="0"/>
                        <a:t>Pulse</a:t>
                      </a:r>
                      <a:endParaRPr lang="en-US" dirty="0"/>
                    </a:p>
                  </a:txBody>
                  <a:tcPr/>
                </a:tc>
              </a:tr>
              <a:tr h="370840">
                <a:tc>
                  <a:txBody>
                    <a:bodyPr/>
                    <a:lstStyle/>
                    <a:p>
                      <a:pPr algn="ctr"/>
                      <a:r>
                        <a:rPr lang="en-US" dirty="0" smtClean="0"/>
                        <a:t>1</a:t>
                      </a:r>
                    </a:p>
                  </a:txBody>
                  <a:tcPr/>
                </a:tc>
                <a:tc>
                  <a:txBody>
                    <a:bodyPr/>
                    <a:lstStyle/>
                    <a:p>
                      <a:endParaRPr lang="en-US" dirty="0"/>
                    </a:p>
                  </a:txBody>
                  <a:tcPr/>
                </a:tc>
                <a:tc>
                  <a:txBody>
                    <a:bodyPr/>
                    <a:lstStyle/>
                    <a:p>
                      <a:endParaRPr lang="en-US"/>
                    </a:p>
                  </a:txBody>
                  <a:tcPr/>
                </a:tc>
              </a:tr>
              <a:tr h="370840">
                <a:tc>
                  <a:txBody>
                    <a:bodyPr/>
                    <a:lstStyle/>
                    <a:p>
                      <a:pPr algn="ctr"/>
                      <a:r>
                        <a:rPr lang="en-US" dirty="0" smtClean="0"/>
                        <a:t>2</a:t>
                      </a:r>
                      <a:endParaRPr lang="en-US" dirty="0"/>
                    </a:p>
                  </a:txBody>
                  <a:tcPr/>
                </a:tc>
                <a:tc>
                  <a:txBody>
                    <a:bodyPr/>
                    <a:lstStyle/>
                    <a:p>
                      <a:endParaRPr lang="en-US"/>
                    </a:p>
                  </a:txBody>
                  <a:tcPr/>
                </a:tc>
                <a:tc>
                  <a:txBody>
                    <a:bodyPr/>
                    <a:lstStyle/>
                    <a:p>
                      <a:endParaRPr lang="en-US"/>
                    </a:p>
                  </a:txBody>
                  <a:tcPr/>
                </a:tc>
              </a:tr>
              <a:tr h="370840">
                <a:tc>
                  <a:txBody>
                    <a:bodyPr/>
                    <a:lstStyle/>
                    <a:p>
                      <a:pPr algn="ctr"/>
                      <a:r>
                        <a:rPr lang="en-US" dirty="0" smtClean="0"/>
                        <a:t>3</a:t>
                      </a:r>
                      <a:endParaRPr lang="en-US" dirty="0"/>
                    </a:p>
                  </a:txBody>
                  <a:tcPr/>
                </a:tc>
                <a:tc>
                  <a:txBody>
                    <a:bodyPr/>
                    <a:lstStyle/>
                    <a:p>
                      <a:endParaRPr lang="en-US"/>
                    </a:p>
                  </a:txBody>
                  <a:tcPr/>
                </a:tc>
                <a:tc>
                  <a:txBody>
                    <a:bodyPr/>
                    <a:lstStyle/>
                    <a:p>
                      <a:endParaRPr lang="en-US"/>
                    </a:p>
                  </a:txBody>
                  <a:tcPr/>
                </a:tc>
              </a:tr>
              <a:tr h="370840">
                <a:tc>
                  <a:txBody>
                    <a:bodyPr/>
                    <a:lstStyle/>
                    <a:p>
                      <a:pPr algn="ctr"/>
                      <a:r>
                        <a:rPr lang="en-US" dirty="0" smtClean="0"/>
                        <a:t>4</a:t>
                      </a:r>
                      <a:endParaRPr lang="en-US" dirty="0"/>
                    </a:p>
                  </a:txBody>
                  <a:tcPr/>
                </a:tc>
                <a:tc>
                  <a:txBody>
                    <a:bodyPr/>
                    <a:lstStyle/>
                    <a:p>
                      <a:endParaRPr lang="en-US"/>
                    </a:p>
                  </a:txBody>
                  <a:tcPr/>
                </a:tc>
                <a:tc>
                  <a:txBody>
                    <a:bodyPr/>
                    <a:lstStyle/>
                    <a:p>
                      <a:endParaRPr lang="en-US"/>
                    </a:p>
                  </a:txBody>
                  <a:tcPr/>
                </a:tc>
              </a:tr>
              <a:tr h="370840">
                <a:tc>
                  <a:txBody>
                    <a:bodyPr/>
                    <a:lstStyle/>
                    <a:p>
                      <a:pPr algn="ctr"/>
                      <a:r>
                        <a:rPr lang="en-US" dirty="0" smtClean="0"/>
                        <a:t>5</a:t>
                      </a:r>
                      <a:endParaRPr lang="en-US" dirty="0"/>
                    </a:p>
                  </a:txBody>
                  <a:tcPr/>
                </a:tc>
                <a:tc>
                  <a:txBody>
                    <a:bodyPr/>
                    <a:lstStyle/>
                    <a:p>
                      <a:endParaRPr lang="en-US"/>
                    </a:p>
                  </a:txBody>
                  <a:tcPr/>
                </a:tc>
                <a:tc>
                  <a:txBody>
                    <a:bodyPr/>
                    <a:lstStyle/>
                    <a:p>
                      <a:endParaRPr lang="en-US" dirty="0"/>
                    </a:p>
                  </a:txBody>
                  <a:tcPr/>
                </a:tc>
              </a:tr>
            </a:tbl>
          </a:graphicData>
        </a:graphic>
      </p:graphicFrame>
    </p:spTree>
    <p:extLst>
      <p:ext uri="{BB962C8B-B14F-4D97-AF65-F5344CB8AC3E}">
        <p14:creationId xmlns:p14="http://schemas.microsoft.com/office/powerpoint/2010/main" val="478259383"/>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graphicFrame>
        <p:nvGraphicFramePr>
          <p:cNvPr id="4" name="Chart 3"/>
          <p:cNvGraphicFramePr/>
          <p:nvPr>
            <p:extLst/>
          </p:nvPr>
        </p:nvGraphicFramePr>
        <p:xfrm>
          <a:off x="2141112" y="1584101"/>
          <a:ext cx="7646831" cy="4315496"/>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637430279"/>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graphicFrame>
        <p:nvGraphicFramePr>
          <p:cNvPr id="4" name="Content Placeholder 3"/>
          <p:cNvGraphicFramePr>
            <a:graphicFrameLocks noGrp="1"/>
          </p:cNvGraphicFramePr>
          <p:nvPr>
            <p:ph idx="1"/>
            <p:extLst/>
          </p:nvPr>
        </p:nvGraphicFramePr>
        <p:xfrm>
          <a:off x="838200" y="1812746"/>
          <a:ext cx="10515600" cy="435133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757888387"/>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Data Table for Pulse P. 31 NB</a:t>
            </a:r>
            <a:endParaRPr lang="en-US" dirty="0"/>
          </a:p>
        </p:txBody>
      </p:sp>
      <p:graphicFrame>
        <p:nvGraphicFramePr>
          <p:cNvPr id="4" name="Table 3"/>
          <p:cNvGraphicFramePr>
            <a:graphicFrameLocks noGrp="1"/>
          </p:cNvGraphicFramePr>
          <p:nvPr/>
        </p:nvGraphicFramePr>
        <p:xfrm>
          <a:off x="2133600" y="1981200"/>
          <a:ext cx="8382000" cy="2282190"/>
        </p:xfrm>
        <a:graphic>
          <a:graphicData uri="http://schemas.openxmlformats.org/drawingml/2006/table">
            <a:tbl>
              <a:tblPr/>
              <a:tblGrid>
                <a:gridCol w="1397000"/>
                <a:gridCol w="1397000"/>
                <a:gridCol w="1397000"/>
                <a:gridCol w="1397000"/>
                <a:gridCol w="1397000"/>
                <a:gridCol w="1397000"/>
              </a:tblGrid>
              <a:tr h="819150">
                <a:tc>
                  <a:txBody>
                    <a:bodyPr/>
                    <a:lstStyle/>
                    <a:p>
                      <a:pPr algn="ctr" fontAlgn="b"/>
                      <a:r>
                        <a:rPr lang="en-US" sz="4800" b="0" i="0" u="none" strike="noStrike" dirty="0">
                          <a:solidFill>
                            <a:srgbClr val="000000"/>
                          </a:solidFill>
                          <a:latin typeface="Calibri"/>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4800" b="0" i="0" u="none" strike="noStrike" dirty="0" smtClean="0">
                          <a:solidFill>
                            <a:srgbClr val="000000"/>
                          </a:solidFill>
                          <a:latin typeface="Calibri"/>
                        </a:rPr>
                        <a:t>Trial </a:t>
                      </a:r>
                      <a:r>
                        <a:rPr lang="en-US" sz="4800" b="0" i="0" u="none" strike="noStrike" dirty="0">
                          <a:solidFill>
                            <a:srgbClr val="000000"/>
                          </a:solidFill>
                          <a:latin typeface="Calibri"/>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4800" b="0" i="0" u="none" strike="noStrike" dirty="0">
                          <a:solidFill>
                            <a:srgbClr val="000000"/>
                          </a:solidFill>
                          <a:latin typeface="Calibri"/>
                        </a:rPr>
                        <a:t>Trial 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4800" b="0" i="0" u="none" strike="noStrike" dirty="0">
                          <a:solidFill>
                            <a:srgbClr val="000000"/>
                          </a:solidFill>
                          <a:latin typeface="Calibri"/>
                        </a:rPr>
                        <a:t>Trial 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4800" b="0" i="0" u="none" strike="noStrike">
                          <a:solidFill>
                            <a:srgbClr val="000000"/>
                          </a:solidFill>
                          <a:latin typeface="Calibri"/>
                        </a:rPr>
                        <a:t>Trial 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4800" b="0" i="0" u="none" strike="noStrike">
                          <a:solidFill>
                            <a:srgbClr val="000000"/>
                          </a:solidFill>
                          <a:latin typeface="Calibri"/>
                        </a:rPr>
                        <a:t>Trial 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819150">
                <a:tc>
                  <a:txBody>
                    <a:bodyPr/>
                    <a:lstStyle/>
                    <a:p>
                      <a:pPr algn="ctr" fontAlgn="b"/>
                      <a:r>
                        <a:rPr lang="en-US" sz="4800" b="0" i="0" u="none" strike="noStrike">
                          <a:solidFill>
                            <a:srgbClr val="000000"/>
                          </a:solidFill>
                          <a:latin typeface="Calibri"/>
                        </a:rPr>
                        <a:t>Pulse</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4800" b="0" i="0" u="none" strike="noStrike">
                          <a:solidFill>
                            <a:srgbClr val="000000"/>
                          </a:solidFill>
                          <a:latin typeface="Calibri"/>
                        </a:rPr>
                        <a:t>68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4800" b="0" i="0" u="none" strike="noStrike">
                          <a:solidFill>
                            <a:srgbClr val="000000"/>
                          </a:solidFill>
                          <a:latin typeface="Calibri"/>
                        </a:rPr>
                        <a:t>68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4800" b="0" i="0" u="none" strike="noStrike" dirty="0">
                          <a:solidFill>
                            <a:srgbClr val="000000"/>
                          </a:solidFill>
                          <a:latin typeface="Calibri"/>
                        </a:rPr>
                        <a:t>69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4800" b="0" i="0" u="none" strike="noStrike" dirty="0">
                          <a:solidFill>
                            <a:srgbClr val="000000"/>
                          </a:solidFill>
                          <a:latin typeface="Calibri"/>
                        </a:rPr>
                        <a:t>72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4800" b="0" i="0" u="none" strike="noStrike" dirty="0">
                          <a:solidFill>
                            <a:srgbClr val="000000"/>
                          </a:solidFill>
                          <a:latin typeface="Calibri"/>
                        </a:rPr>
                        <a:t>75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3868594042"/>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Graph your Pulse Rate P. 31NB</a:t>
            </a:r>
            <a:br>
              <a:rPr lang="en-US" dirty="0" smtClean="0"/>
            </a:br>
            <a:r>
              <a:rPr lang="en-US" dirty="0" smtClean="0"/>
              <a:t>When does muscle fatigue set in?</a:t>
            </a:r>
            <a:endParaRPr lang="en-US" dirty="0"/>
          </a:p>
        </p:txBody>
      </p:sp>
      <p:graphicFrame>
        <p:nvGraphicFramePr>
          <p:cNvPr id="4" name="Content Placeholder 3"/>
          <p:cNvGraphicFramePr>
            <a:graphicFrameLocks noGrp="1"/>
          </p:cNvGraphicFramePr>
          <p:nvPr>
            <p:ph idx="1"/>
          </p:nvPr>
        </p:nvGraphicFramePr>
        <p:xfrm>
          <a:off x="1981200" y="1600201"/>
          <a:ext cx="8229600" cy="452596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080495754"/>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The Heart, Lungs &amp; Components of the Blood P. 35 NB	P. 982 BB</a:t>
            </a:r>
            <a:endParaRPr lang="en-US" dirty="0"/>
          </a:p>
        </p:txBody>
      </p:sp>
      <p:sp>
        <p:nvSpPr>
          <p:cNvPr id="3" name="Content Placeholder 2"/>
          <p:cNvSpPr>
            <a:spLocks noGrp="1"/>
          </p:cNvSpPr>
          <p:nvPr>
            <p:ph idx="1"/>
          </p:nvPr>
        </p:nvSpPr>
        <p:spPr/>
        <p:txBody>
          <a:bodyPr>
            <a:normAutofit/>
          </a:bodyPr>
          <a:lstStyle/>
          <a:p>
            <a:r>
              <a:rPr lang="en-US" sz="2400" dirty="0"/>
              <a:t>Draw &amp; Label &amp; Color the components of the Heart &amp; Lungs.</a:t>
            </a:r>
          </a:p>
          <a:p>
            <a:r>
              <a:rPr lang="en-US" sz="2400" dirty="0"/>
              <a:t>Copy the following Notes:</a:t>
            </a:r>
          </a:p>
          <a:p>
            <a:pPr lvl="1"/>
            <a:r>
              <a:rPr lang="en-US" dirty="0"/>
              <a:t>Red Blood Cells -transports O</a:t>
            </a:r>
            <a:r>
              <a:rPr lang="en-US" baseline="-25000" dirty="0"/>
              <a:t>2</a:t>
            </a:r>
            <a:r>
              <a:rPr lang="en-US" dirty="0"/>
              <a:t> &amp; CO</a:t>
            </a:r>
            <a:r>
              <a:rPr lang="en-US" baseline="-25000" dirty="0"/>
              <a:t>2</a:t>
            </a:r>
          </a:p>
          <a:p>
            <a:pPr lvl="1"/>
            <a:r>
              <a:rPr lang="en-US" dirty="0"/>
              <a:t>White Blood Cells- T &amp; B cells Immune system</a:t>
            </a:r>
          </a:p>
          <a:p>
            <a:pPr lvl="1"/>
            <a:r>
              <a:rPr lang="en-US" dirty="0"/>
              <a:t>Platelets – cell fragments involved in blood clotting (Vitamin K)</a:t>
            </a:r>
          </a:p>
          <a:p>
            <a:pPr lvl="1"/>
            <a:r>
              <a:rPr lang="en-US" dirty="0"/>
              <a:t>Plasma – Most of the liquid of blood- proteins, nutrients, enzymes, hormones, salts</a:t>
            </a:r>
          </a:p>
        </p:txBody>
      </p:sp>
    </p:spTree>
    <p:extLst>
      <p:ext uri="{BB962C8B-B14F-4D97-AF65-F5344CB8AC3E}">
        <p14:creationId xmlns:p14="http://schemas.microsoft.com/office/powerpoint/2010/main" val="409369571"/>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0"/>
            <a:ext cx="8229600" cy="1143000"/>
          </a:xfrm>
        </p:spPr>
        <p:txBody>
          <a:bodyPr/>
          <a:lstStyle/>
          <a:p>
            <a:r>
              <a:rPr lang="en-US" dirty="0" smtClean="0"/>
              <a:t>Blood Cells</a:t>
            </a:r>
            <a:endParaRPr lang="en-US" dirty="0"/>
          </a:p>
        </p:txBody>
      </p:sp>
      <p:sp>
        <p:nvSpPr>
          <p:cNvPr id="3" name="Content Placeholder 2"/>
          <p:cNvSpPr>
            <a:spLocks noGrp="1"/>
          </p:cNvSpPr>
          <p:nvPr>
            <p:ph idx="1"/>
          </p:nvPr>
        </p:nvSpPr>
        <p:spPr>
          <a:xfrm>
            <a:off x="1524000" y="838201"/>
            <a:ext cx="9144000" cy="4830763"/>
          </a:xfrm>
        </p:spPr>
        <p:txBody>
          <a:bodyPr numCol="2">
            <a:normAutofit/>
          </a:bodyPr>
          <a:lstStyle/>
          <a:p>
            <a:r>
              <a:rPr lang="en-US" dirty="0" smtClean="0"/>
              <a:t>Red Blood Cells</a:t>
            </a:r>
          </a:p>
          <a:p>
            <a:pPr lvl="1"/>
            <a:r>
              <a:rPr lang="en-US" dirty="0" smtClean="0"/>
              <a:t>Made in the Red Marrow</a:t>
            </a:r>
          </a:p>
          <a:p>
            <a:pPr lvl="1"/>
            <a:r>
              <a:rPr lang="en-US" dirty="0" smtClean="0"/>
              <a:t>Circulatory &amp; Respiratory System	</a:t>
            </a:r>
          </a:p>
          <a:p>
            <a:pPr lvl="1"/>
            <a:r>
              <a:rPr lang="en-US" dirty="0" smtClean="0"/>
              <a:t>Smaller </a:t>
            </a:r>
          </a:p>
          <a:p>
            <a:pPr lvl="1"/>
            <a:r>
              <a:rPr lang="en-US" dirty="0" smtClean="0"/>
              <a:t>More numerous</a:t>
            </a:r>
          </a:p>
          <a:p>
            <a:pPr lvl="1"/>
            <a:r>
              <a:rPr lang="en-US" dirty="0" smtClean="0"/>
              <a:t>No nucleus</a:t>
            </a:r>
          </a:p>
          <a:p>
            <a:pPr lvl="1"/>
            <a:r>
              <a:rPr lang="en-US" dirty="0" smtClean="0"/>
              <a:t>O2 &amp; CO2</a:t>
            </a:r>
          </a:p>
          <a:p>
            <a:pPr lvl="1"/>
            <a:r>
              <a:rPr lang="en-US" dirty="0" smtClean="0"/>
              <a:t>Contain Hemoglobin (Iron – Fe)		</a:t>
            </a:r>
          </a:p>
          <a:p>
            <a:r>
              <a:rPr lang="en-US" dirty="0" smtClean="0"/>
              <a:t>White Blood Cells</a:t>
            </a:r>
          </a:p>
          <a:p>
            <a:pPr lvl="1"/>
            <a:r>
              <a:rPr lang="en-US" dirty="0" smtClean="0"/>
              <a:t>Made in the Yellow Marrow</a:t>
            </a:r>
          </a:p>
          <a:p>
            <a:pPr lvl="1"/>
            <a:r>
              <a:rPr lang="en-US" dirty="0" smtClean="0"/>
              <a:t>Circulatory &amp; Immune System</a:t>
            </a:r>
          </a:p>
          <a:p>
            <a:pPr lvl="1"/>
            <a:r>
              <a:rPr lang="en-US" dirty="0" smtClean="0"/>
              <a:t>Larger</a:t>
            </a:r>
          </a:p>
          <a:p>
            <a:pPr lvl="1"/>
            <a:r>
              <a:rPr lang="en-US" dirty="0" smtClean="0"/>
              <a:t>Fewer cells</a:t>
            </a:r>
          </a:p>
          <a:p>
            <a:pPr lvl="1"/>
            <a:r>
              <a:rPr lang="en-US" dirty="0" smtClean="0"/>
              <a:t>Nucleus</a:t>
            </a:r>
          </a:p>
          <a:p>
            <a:pPr lvl="1"/>
            <a:r>
              <a:rPr lang="en-US" dirty="0" smtClean="0"/>
              <a:t>T &amp; B &amp; Macrophage  Cells</a:t>
            </a:r>
            <a:endParaRPr lang="en-US" dirty="0"/>
          </a:p>
        </p:txBody>
      </p:sp>
    </p:spTree>
    <p:extLst>
      <p:ext uri="{BB962C8B-B14F-4D97-AF65-F5344CB8AC3E}">
        <p14:creationId xmlns:p14="http://schemas.microsoft.com/office/powerpoint/2010/main" val="2264671831"/>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Exercise Lab</a:t>
            </a:r>
            <a:endParaRPr lang="en-US" dirty="0"/>
          </a:p>
        </p:txBody>
      </p:sp>
      <p:sp>
        <p:nvSpPr>
          <p:cNvPr id="3" name="Content Placeholder 2"/>
          <p:cNvSpPr>
            <a:spLocks noGrp="1"/>
          </p:cNvSpPr>
          <p:nvPr>
            <p:ph idx="1"/>
          </p:nvPr>
        </p:nvSpPr>
        <p:spPr>
          <a:xfrm>
            <a:off x="1524000" y="1219201"/>
            <a:ext cx="9144000" cy="4906963"/>
          </a:xfrm>
        </p:spPr>
        <p:txBody>
          <a:bodyPr>
            <a:normAutofit/>
          </a:bodyPr>
          <a:lstStyle/>
          <a:p>
            <a:r>
              <a:rPr lang="en-US" dirty="0" smtClean="0"/>
              <a:t>Title: Short – 5 words</a:t>
            </a:r>
          </a:p>
          <a:p>
            <a:r>
              <a:rPr lang="en-US" dirty="0" smtClean="0"/>
              <a:t>Introduction: Exercise &amp; Cardiovascular/ Respiratory system, O</a:t>
            </a:r>
            <a:r>
              <a:rPr lang="en-US" baseline="-25000" dirty="0" smtClean="0"/>
              <a:t>2</a:t>
            </a:r>
            <a:r>
              <a:rPr lang="en-US" dirty="0" smtClean="0"/>
              <a:t> &amp; CO</a:t>
            </a:r>
            <a:r>
              <a:rPr lang="en-US" baseline="-25000" dirty="0" smtClean="0"/>
              <a:t>2</a:t>
            </a:r>
            <a:r>
              <a:rPr lang="en-US" dirty="0" smtClean="0"/>
              <a:t>, pH, pulse</a:t>
            </a:r>
          </a:p>
          <a:p>
            <a:r>
              <a:rPr lang="en-US" dirty="0" smtClean="0"/>
              <a:t>Objective</a:t>
            </a:r>
          </a:p>
          <a:p>
            <a:r>
              <a:rPr lang="en-US" dirty="0" smtClean="0"/>
              <a:t>Hypothesis</a:t>
            </a:r>
          </a:p>
          <a:p>
            <a:r>
              <a:rPr lang="en-US" dirty="0" smtClean="0"/>
              <a:t>Materials: List</a:t>
            </a:r>
          </a:p>
          <a:p>
            <a:r>
              <a:rPr lang="en-US" dirty="0" smtClean="0"/>
              <a:t>Procedure: Specific. Step 1, Step 2, Step 3…</a:t>
            </a:r>
          </a:p>
          <a:p>
            <a:r>
              <a:rPr lang="en-US" dirty="0" smtClean="0"/>
              <a:t>Safety concerns:  don’t run with scissors.</a:t>
            </a:r>
            <a:endParaRPr lang="en-US" dirty="0"/>
          </a:p>
        </p:txBody>
      </p:sp>
    </p:spTree>
    <p:extLst>
      <p:ext uri="{BB962C8B-B14F-4D97-AF65-F5344CB8AC3E}">
        <p14:creationId xmlns:p14="http://schemas.microsoft.com/office/powerpoint/2010/main" val="2917478618"/>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Exercise Lab</a:t>
            </a:r>
            <a:endParaRPr lang="en-US" dirty="0"/>
          </a:p>
        </p:txBody>
      </p:sp>
      <p:sp>
        <p:nvSpPr>
          <p:cNvPr id="3" name="Content Placeholder 2"/>
          <p:cNvSpPr>
            <a:spLocks noGrp="1"/>
          </p:cNvSpPr>
          <p:nvPr>
            <p:ph idx="1"/>
          </p:nvPr>
        </p:nvSpPr>
        <p:spPr/>
        <p:txBody>
          <a:bodyPr>
            <a:normAutofit lnSpcReduction="10000"/>
          </a:bodyPr>
          <a:lstStyle/>
          <a:p>
            <a:r>
              <a:rPr lang="en-US" dirty="0" smtClean="0"/>
              <a:t>Constants</a:t>
            </a:r>
          </a:p>
          <a:p>
            <a:r>
              <a:rPr lang="en-US" dirty="0" smtClean="0"/>
              <a:t>Control:1</a:t>
            </a:r>
            <a:r>
              <a:rPr lang="en-US" baseline="30000" dirty="0" smtClean="0"/>
              <a:t>st</a:t>
            </a:r>
            <a:r>
              <a:rPr lang="en-US" dirty="0" smtClean="0"/>
              <a:t> data point</a:t>
            </a:r>
          </a:p>
          <a:p>
            <a:r>
              <a:rPr lang="en-US" dirty="0"/>
              <a:t>Data table: Independent &amp; Dependent </a:t>
            </a:r>
            <a:r>
              <a:rPr lang="en-US" dirty="0" smtClean="0"/>
              <a:t>Variable</a:t>
            </a:r>
          </a:p>
          <a:p>
            <a:r>
              <a:rPr lang="en-US" dirty="0"/>
              <a:t>Graph:</a:t>
            </a:r>
          </a:p>
          <a:p>
            <a:r>
              <a:rPr lang="en-US" dirty="0" smtClean="0"/>
              <a:t>Data Analysis:  What happened over time and why is it important?</a:t>
            </a:r>
          </a:p>
          <a:p>
            <a:r>
              <a:rPr lang="en-US" dirty="0" smtClean="0"/>
              <a:t>Error Analysis:</a:t>
            </a:r>
          </a:p>
          <a:p>
            <a:r>
              <a:rPr lang="en-US" dirty="0" smtClean="0"/>
              <a:t>Conclusion:</a:t>
            </a:r>
            <a:endParaRPr lang="en-US" dirty="0"/>
          </a:p>
        </p:txBody>
      </p:sp>
    </p:spTree>
    <p:extLst>
      <p:ext uri="{BB962C8B-B14F-4D97-AF65-F5344CB8AC3E}">
        <p14:creationId xmlns:p14="http://schemas.microsoft.com/office/powerpoint/2010/main" val="230611821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Guest Speaker Andrew </a:t>
            </a:r>
            <a:r>
              <a:rPr lang="en-US" dirty="0" err="1" smtClean="0"/>
              <a:t>Codd</a:t>
            </a:r>
            <a:r>
              <a:rPr lang="en-US" dirty="0" smtClean="0"/>
              <a:t> p. 25 NB</a:t>
            </a:r>
            <a:endParaRPr lang="en-US" dirty="0"/>
          </a:p>
        </p:txBody>
      </p:sp>
      <p:sp>
        <p:nvSpPr>
          <p:cNvPr id="3" name="Content Placeholder 2"/>
          <p:cNvSpPr>
            <a:spLocks noGrp="1"/>
          </p:cNvSpPr>
          <p:nvPr>
            <p:ph idx="1"/>
          </p:nvPr>
        </p:nvSpPr>
        <p:spPr>
          <a:xfrm>
            <a:off x="804672" y="2556932"/>
            <a:ext cx="10091925" cy="3318936"/>
          </a:xfrm>
        </p:spPr>
        <p:txBody>
          <a:bodyPr>
            <a:noAutofit/>
          </a:bodyPr>
          <a:lstStyle/>
          <a:p>
            <a:r>
              <a:rPr lang="en-US" sz="2800" dirty="0" smtClean="0"/>
              <a:t>Internships – Why you need them.</a:t>
            </a:r>
          </a:p>
          <a:p>
            <a:r>
              <a:rPr lang="en-US" sz="2800" dirty="0" smtClean="0"/>
              <a:t>Notes P. 23 NB</a:t>
            </a:r>
          </a:p>
          <a:p>
            <a:r>
              <a:rPr lang="en-US" sz="2800" dirty="0" smtClean="0"/>
              <a:t>What is an Internship?</a:t>
            </a:r>
          </a:p>
          <a:p>
            <a:r>
              <a:rPr lang="en-US" sz="2800" dirty="0" smtClean="0"/>
              <a:t>Write 3 examples of Internships,</a:t>
            </a:r>
          </a:p>
          <a:p>
            <a:r>
              <a:rPr lang="en-US" sz="2800" dirty="0" smtClean="0"/>
              <a:t>Explain how it works.</a:t>
            </a:r>
          </a:p>
          <a:p>
            <a:r>
              <a:rPr lang="en-US" sz="2800" dirty="0" smtClean="0"/>
              <a:t>Explain how you benefit from the Internship.</a:t>
            </a:r>
            <a:endParaRPr lang="en-US" sz="2800" dirty="0"/>
          </a:p>
        </p:txBody>
      </p:sp>
    </p:spTree>
    <p:extLst>
      <p:ext uri="{BB962C8B-B14F-4D97-AF65-F5344CB8AC3E}">
        <p14:creationId xmlns:p14="http://schemas.microsoft.com/office/powerpoint/2010/main" val="1390783078"/>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036638"/>
            <a:ext cx="8686800" cy="1143000"/>
          </a:xfrm>
        </p:spPr>
        <p:txBody>
          <a:bodyPr>
            <a:normAutofit fontScale="90000"/>
          </a:bodyPr>
          <a:lstStyle/>
          <a:p>
            <a:r>
              <a:rPr lang="en-US" dirty="0" smtClean="0"/>
              <a:t>Questions to answer in the conclusion </a:t>
            </a:r>
            <a:br>
              <a:rPr lang="en-US" dirty="0" smtClean="0"/>
            </a:br>
            <a:r>
              <a:rPr lang="en-US" dirty="0" smtClean="0"/>
              <a:t>Yes in addition to the one’s in the lab report.</a:t>
            </a:r>
            <a:endParaRPr lang="en-US" dirty="0"/>
          </a:p>
        </p:txBody>
      </p:sp>
      <p:sp>
        <p:nvSpPr>
          <p:cNvPr id="3" name="Content Placeholder 2"/>
          <p:cNvSpPr>
            <a:spLocks noGrp="1"/>
          </p:cNvSpPr>
          <p:nvPr>
            <p:ph idx="1"/>
          </p:nvPr>
        </p:nvSpPr>
        <p:spPr/>
        <p:txBody>
          <a:bodyPr>
            <a:normAutofit/>
          </a:bodyPr>
          <a:lstStyle/>
          <a:p>
            <a:r>
              <a:rPr lang="en-US" dirty="0" smtClean="0"/>
              <a:t>How did your steps change with the different activities you did?</a:t>
            </a:r>
          </a:p>
          <a:p>
            <a:r>
              <a:rPr lang="en-US" dirty="0" smtClean="0"/>
              <a:t>What effect did repeating the exercise over time have on the muscle group.</a:t>
            </a:r>
          </a:p>
          <a:p>
            <a:r>
              <a:rPr lang="en-US" dirty="0" smtClean="0"/>
              <a:t>How did your muscles feel?</a:t>
            </a:r>
          </a:p>
          <a:p>
            <a:r>
              <a:rPr lang="en-US" dirty="0" smtClean="0"/>
              <a:t>What physiological factors are  responsible for fatigue?</a:t>
            </a:r>
          </a:p>
          <a:p>
            <a:r>
              <a:rPr lang="en-US" dirty="0" smtClean="0"/>
              <a:t>How does the amount of rest you have affect the recovery of the muscles?</a:t>
            </a:r>
          </a:p>
          <a:p>
            <a:r>
              <a:rPr lang="en-US" dirty="0" smtClean="0"/>
              <a:t>How did your results compare to others.</a:t>
            </a:r>
          </a:p>
          <a:p>
            <a:pPr>
              <a:buNone/>
            </a:pPr>
            <a:endParaRPr lang="en-US" dirty="0" smtClean="0"/>
          </a:p>
        </p:txBody>
      </p:sp>
    </p:spTree>
    <p:extLst>
      <p:ext uri="{BB962C8B-B14F-4D97-AF65-F5344CB8AC3E}">
        <p14:creationId xmlns:p14="http://schemas.microsoft.com/office/powerpoint/2010/main" val="2728194873"/>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2000" cy="1004551"/>
          </a:xfrm>
        </p:spPr>
        <p:txBody>
          <a:bodyPr>
            <a:normAutofit/>
          </a:bodyPr>
          <a:lstStyle/>
          <a:p>
            <a:r>
              <a:rPr lang="en-US" sz="2400" dirty="0" smtClean="0"/>
              <a:t>2/9 Reading a Table and Graph</a:t>
            </a:r>
            <a:br>
              <a:rPr lang="en-US" sz="2400" dirty="0" smtClean="0"/>
            </a:br>
            <a:r>
              <a:rPr lang="en-US" sz="2400" dirty="0" smtClean="0"/>
              <a:t>Obj. TSW learn how to read a graph and interpret data from it. P. 34NB</a:t>
            </a:r>
            <a:endParaRPr lang="en-US" sz="2400" dirty="0"/>
          </a:p>
        </p:txBody>
      </p:sp>
      <p:graphicFrame>
        <p:nvGraphicFramePr>
          <p:cNvPr id="4" name="Content Placeholder 3"/>
          <p:cNvGraphicFramePr>
            <a:graphicFrameLocks noGrp="1"/>
          </p:cNvGraphicFramePr>
          <p:nvPr>
            <p:ph idx="1"/>
            <p:extLst/>
          </p:nvPr>
        </p:nvGraphicFramePr>
        <p:xfrm>
          <a:off x="0" y="1004552"/>
          <a:ext cx="5293217" cy="4389120"/>
        </p:xfrm>
        <a:graphic>
          <a:graphicData uri="http://schemas.openxmlformats.org/drawingml/2006/table">
            <a:tbl>
              <a:tblPr>
                <a:tableStyleId>{5C22544A-7EE6-4342-B048-85BDC9FD1C3A}</a:tableStyleId>
              </a:tblPr>
              <a:tblGrid>
                <a:gridCol w="696384"/>
                <a:gridCol w="1688274"/>
                <a:gridCol w="1553640"/>
                <a:gridCol w="1354919"/>
              </a:tblGrid>
              <a:tr h="615610">
                <a:tc>
                  <a:txBody>
                    <a:bodyPr/>
                    <a:lstStyle/>
                    <a:p>
                      <a:pPr algn="ctr" fontAlgn="b"/>
                      <a:r>
                        <a:rPr lang="en-US" sz="2400" u="none" strike="noStrike" dirty="0">
                          <a:effectLst/>
                        </a:rPr>
                        <a:t>Trials</a:t>
                      </a:r>
                      <a:endParaRPr lang="en-US" sz="2400" b="0" i="0" u="none" strike="noStrike" dirty="0">
                        <a:solidFill>
                          <a:srgbClr val="000000"/>
                        </a:solidFill>
                        <a:effectLst/>
                        <a:latin typeface="Calibri" panose="020F0502020204030204" pitchFamily="34" charset="0"/>
                      </a:endParaRPr>
                    </a:p>
                  </a:txBody>
                  <a:tcPr marL="0" marR="0" marT="0" marB="0" anchor="b"/>
                </a:tc>
                <a:tc>
                  <a:txBody>
                    <a:bodyPr/>
                    <a:lstStyle/>
                    <a:p>
                      <a:pPr algn="ctr" fontAlgn="b"/>
                      <a:r>
                        <a:rPr lang="en-US" sz="2400" u="none" strike="noStrike" dirty="0">
                          <a:effectLst/>
                        </a:rPr>
                        <a:t>Without Distractions</a:t>
                      </a:r>
                      <a:endParaRPr lang="en-US" sz="2400" b="0" i="0" u="none" strike="noStrike" dirty="0">
                        <a:solidFill>
                          <a:srgbClr val="000000"/>
                        </a:solidFill>
                        <a:effectLst/>
                        <a:latin typeface="Calibri" panose="020F0502020204030204" pitchFamily="34" charset="0"/>
                      </a:endParaRPr>
                    </a:p>
                  </a:txBody>
                  <a:tcPr marL="0" marR="0" marT="0" marB="0" anchor="b"/>
                </a:tc>
                <a:tc>
                  <a:txBody>
                    <a:bodyPr/>
                    <a:lstStyle/>
                    <a:p>
                      <a:pPr algn="ctr" fontAlgn="b"/>
                      <a:r>
                        <a:rPr lang="en-US" sz="2400" u="none" strike="noStrike">
                          <a:effectLst/>
                        </a:rPr>
                        <a:t>With Distractions</a:t>
                      </a:r>
                      <a:endParaRPr lang="en-US" sz="24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n-US" sz="2400" u="none" strike="noStrike" dirty="0">
                          <a:effectLst/>
                        </a:rPr>
                        <a:t>Opposite Hand</a:t>
                      </a:r>
                      <a:endParaRPr lang="en-US" sz="2400" b="0" i="0" u="none" strike="noStrike" dirty="0">
                        <a:solidFill>
                          <a:srgbClr val="000000"/>
                        </a:solidFill>
                        <a:effectLst/>
                        <a:latin typeface="Calibri" panose="020F0502020204030204" pitchFamily="34" charset="0"/>
                      </a:endParaRPr>
                    </a:p>
                  </a:txBody>
                  <a:tcPr marL="0" marR="0" marT="0" marB="0" anchor="b"/>
                </a:tc>
              </a:tr>
              <a:tr h="307805">
                <a:tc>
                  <a:txBody>
                    <a:bodyPr/>
                    <a:lstStyle/>
                    <a:p>
                      <a:pPr algn="ctr" fontAlgn="b"/>
                      <a:r>
                        <a:rPr lang="en-US" sz="2400" u="none" strike="noStrike" dirty="0">
                          <a:effectLst/>
                        </a:rPr>
                        <a:t>1</a:t>
                      </a:r>
                      <a:endParaRPr lang="en-US" sz="2400" b="0" i="0" u="none" strike="noStrike" dirty="0">
                        <a:solidFill>
                          <a:srgbClr val="000000"/>
                        </a:solidFill>
                        <a:effectLst/>
                        <a:latin typeface="Calibri" panose="020F0502020204030204" pitchFamily="34" charset="0"/>
                      </a:endParaRPr>
                    </a:p>
                  </a:txBody>
                  <a:tcPr marL="0" marR="0" marT="0" marB="0" anchor="b"/>
                </a:tc>
                <a:tc>
                  <a:txBody>
                    <a:bodyPr/>
                    <a:lstStyle/>
                    <a:p>
                      <a:pPr algn="ctr" fontAlgn="b"/>
                      <a:r>
                        <a:rPr lang="en-US" sz="2400" u="none" strike="noStrike" dirty="0">
                          <a:effectLst/>
                        </a:rPr>
                        <a:t>63</a:t>
                      </a:r>
                      <a:endParaRPr lang="en-US" sz="2400" b="0" i="0" u="none" strike="noStrike" dirty="0">
                        <a:solidFill>
                          <a:srgbClr val="000000"/>
                        </a:solidFill>
                        <a:effectLst/>
                        <a:latin typeface="Calibri" panose="020F0502020204030204" pitchFamily="34" charset="0"/>
                      </a:endParaRPr>
                    </a:p>
                  </a:txBody>
                  <a:tcPr marL="0" marR="0" marT="0" marB="0" anchor="b"/>
                </a:tc>
                <a:tc>
                  <a:txBody>
                    <a:bodyPr/>
                    <a:lstStyle/>
                    <a:p>
                      <a:pPr algn="ctr" fontAlgn="b"/>
                      <a:r>
                        <a:rPr lang="en-US" sz="2400" u="none" strike="noStrike" dirty="0">
                          <a:effectLst/>
                        </a:rPr>
                        <a:t>63</a:t>
                      </a:r>
                      <a:endParaRPr lang="en-US" sz="2400" b="0" i="0" u="none" strike="noStrike" dirty="0">
                        <a:solidFill>
                          <a:srgbClr val="000000"/>
                        </a:solidFill>
                        <a:effectLst/>
                        <a:latin typeface="Calibri" panose="020F0502020204030204" pitchFamily="34" charset="0"/>
                      </a:endParaRPr>
                    </a:p>
                  </a:txBody>
                  <a:tcPr marL="0" marR="0" marT="0" marB="0" anchor="b"/>
                </a:tc>
                <a:tc>
                  <a:txBody>
                    <a:bodyPr/>
                    <a:lstStyle/>
                    <a:p>
                      <a:pPr algn="ctr" fontAlgn="b"/>
                      <a:r>
                        <a:rPr lang="en-US" sz="2400" u="none" strike="noStrike">
                          <a:effectLst/>
                        </a:rPr>
                        <a:t>52</a:t>
                      </a:r>
                      <a:endParaRPr lang="en-US" sz="2400" b="0" i="0" u="none" strike="noStrike">
                        <a:solidFill>
                          <a:srgbClr val="000000"/>
                        </a:solidFill>
                        <a:effectLst/>
                        <a:latin typeface="Calibri" panose="020F0502020204030204" pitchFamily="34" charset="0"/>
                      </a:endParaRPr>
                    </a:p>
                  </a:txBody>
                  <a:tcPr marL="0" marR="0" marT="0" marB="0" anchor="b"/>
                </a:tc>
              </a:tr>
              <a:tr h="307805">
                <a:tc>
                  <a:txBody>
                    <a:bodyPr/>
                    <a:lstStyle/>
                    <a:p>
                      <a:pPr algn="ctr" fontAlgn="b"/>
                      <a:r>
                        <a:rPr lang="en-US" sz="2400" u="none" strike="noStrike">
                          <a:effectLst/>
                        </a:rPr>
                        <a:t>2</a:t>
                      </a:r>
                      <a:endParaRPr lang="en-US" sz="24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n-US" sz="2400" u="none" strike="noStrike" dirty="0">
                          <a:effectLst/>
                        </a:rPr>
                        <a:t>58</a:t>
                      </a:r>
                      <a:endParaRPr lang="en-US" sz="2400" b="0" i="0" u="none" strike="noStrike" dirty="0">
                        <a:solidFill>
                          <a:srgbClr val="000000"/>
                        </a:solidFill>
                        <a:effectLst/>
                        <a:latin typeface="Calibri" panose="020F0502020204030204" pitchFamily="34" charset="0"/>
                      </a:endParaRPr>
                    </a:p>
                  </a:txBody>
                  <a:tcPr marL="0" marR="0" marT="0" marB="0" anchor="b"/>
                </a:tc>
                <a:tc>
                  <a:txBody>
                    <a:bodyPr/>
                    <a:lstStyle/>
                    <a:p>
                      <a:pPr algn="ctr" fontAlgn="b"/>
                      <a:r>
                        <a:rPr lang="en-US" sz="2400" u="none" strike="noStrike" dirty="0">
                          <a:effectLst/>
                        </a:rPr>
                        <a:t>62</a:t>
                      </a:r>
                      <a:endParaRPr lang="en-US" sz="2400" b="0" i="0" u="none" strike="noStrike" dirty="0">
                        <a:solidFill>
                          <a:srgbClr val="000000"/>
                        </a:solidFill>
                        <a:effectLst/>
                        <a:latin typeface="Calibri" panose="020F0502020204030204" pitchFamily="34" charset="0"/>
                      </a:endParaRPr>
                    </a:p>
                  </a:txBody>
                  <a:tcPr marL="0" marR="0" marT="0" marB="0" anchor="b"/>
                </a:tc>
                <a:tc>
                  <a:txBody>
                    <a:bodyPr/>
                    <a:lstStyle/>
                    <a:p>
                      <a:pPr algn="ctr" fontAlgn="b"/>
                      <a:r>
                        <a:rPr lang="en-US" sz="2400" u="none" strike="noStrike">
                          <a:effectLst/>
                        </a:rPr>
                        <a:t>54</a:t>
                      </a:r>
                      <a:endParaRPr lang="en-US" sz="2400" b="0" i="0" u="none" strike="noStrike">
                        <a:solidFill>
                          <a:srgbClr val="000000"/>
                        </a:solidFill>
                        <a:effectLst/>
                        <a:latin typeface="Calibri" panose="020F0502020204030204" pitchFamily="34" charset="0"/>
                      </a:endParaRPr>
                    </a:p>
                  </a:txBody>
                  <a:tcPr marL="0" marR="0" marT="0" marB="0" anchor="b"/>
                </a:tc>
              </a:tr>
              <a:tr h="307805">
                <a:tc>
                  <a:txBody>
                    <a:bodyPr/>
                    <a:lstStyle/>
                    <a:p>
                      <a:pPr algn="ctr" fontAlgn="b"/>
                      <a:r>
                        <a:rPr lang="en-US" sz="2400" u="none" strike="noStrike">
                          <a:effectLst/>
                        </a:rPr>
                        <a:t>3</a:t>
                      </a:r>
                      <a:endParaRPr lang="en-US" sz="24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n-US" sz="2400" u="none" strike="noStrike">
                          <a:effectLst/>
                        </a:rPr>
                        <a:t>45</a:t>
                      </a:r>
                      <a:endParaRPr lang="en-US" sz="24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n-US" sz="2400" u="none" strike="noStrike" dirty="0">
                          <a:effectLst/>
                        </a:rPr>
                        <a:t>65</a:t>
                      </a:r>
                      <a:endParaRPr lang="en-US" sz="2400" b="0" i="0" u="none" strike="noStrike" dirty="0">
                        <a:solidFill>
                          <a:srgbClr val="000000"/>
                        </a:solidFill>
                        <a:effectLst/>
                        <a:latin typeface="Calibri" panose="020F0502020204030204" pitchFamily="34" charset="0"/>
                      </a:endParaRPr>
                    </a:p>
                  </a:txBody>
                  <a:tcPr marL="0" marR="0" marT="0" marB="0" anchor="b"/>
                </a:tc>
                <a:tc>
                  <a:txBody>
                    <a:bodyPr/>
                    <a:lstStyle/>
                    <a:p>
                      <a:pPr algn="ctr" fontAlgn="b"/>
                      <a:r>
                        <a:rPr lang="en-US" sz="2400" u="none" strike="noStrike">
                          <a:effectLst/>
                        </a:rPr>
                        <a:t>57</a:t>
                      </a:r>
                      <a:endParaRPr lang="en-US" sz="2400" b="0" i="0" u="none" strike="noStrike">
                        <a:solidFill>
                          <a:srgbClr val="000000"/>
                        </a:solidFill>
                        <a:effectLst/>
                        <a:latin typeface="Calibri" panose="020F0502020204030204" pitchFamily="34" charset="0"/>
                      </a:endParaRPr>
                    </a:p>
                  </a:txBody>
                  <a:tcPr marL="0" marR="0" marT="0" marB="0" anchor="b"/>
                </a:tc>
              </a:tr>
              <a:tr h="307805">
                <a:tc>
                  <a:txBody>
                    <a:bodyPr/>
                    <a:lstStyle/>
                    <a:p>
                      <a:pPr algn="ctr" fontAlgn="b"/>
                      <a:r>
                        <a:rPr lang="en-US" sz="2400" u="none" strike="noStrike">
                          <a:effectLst/>
                        </a:rPr>
                        <a:t>4</a:t>
                      </a:r>
                      <a:endParaRPr lang="en-US" sz="24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n-US" sz="2400" u="none" strike="noStrike">
                          <a:effectLst/>
                        </a:rPr>
                        <a:t>46</a:t>
                      </a:r>
                      <a:endParaRPr lang="en-US" sz="24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n-US" sz="2400" u="none" strike="noStrike" dirty="0">
                          <a:effectLst/>
                        </a:rPr>
                        <a:t>70</a:t>
                      </a:r>
                      <a:endParaRPr lang="en-US" sz="2400" b="0" i="0" u="none" strike="noStrike" dirty="0">
                        <a:solidFill>
                          <a:srgbClr val="000000"/>
                        </a:solidFill>
                        <a:effectLst/>
                        <a:latin typeface="Calibri" panose="020F0502020204030204" pitchFamily="34" charset="0"/>
                      </a:endParaRPr>
                    </a:p>
                  </a:txBody>
                  <a:tcPr marL="0" marR="0" marT="0" marB="0" anchor="b"/>
                </a:tc>
                <a:tc>
                  <a:txBody>
                    <a:bodyPr/>
                    <a:lstStyle/>
                    <a:p>
                      <a:pPr algn="ctr" fontAlgn="b"/>
                      <a:r>
                        <a:rPr lang="en-US" sz="2400" u="none" strike="noStrike">
                          <a:effectLst/>
                        </a:rPr>
                        <a:t>59</a:t>
                      </a:r>
                      <a:endParaRPr lang="en-US" sz="2400" b="0" i="0" u="none" strike="noStrike">
                        <a:solidFill>
                          <a:srgbClr val="000000"/>
                        </a:solidFill>
                        <a:effectLst/>
                        <a:latin typeface="Calibri" panose="020F0502020204030204" pitchFamily="34" charset="0"/>
                      </a:endParaRPr>
                    </a:p>
                  </a:txBody>
                  <a:tcPr marL="0" marR="0" marT="0" marB="0" anchor="b"/>
                </a:tc>
              </a:tr>
              <a:tr h="307805">
                <a:tc>
                  <a:txBody>
                    <a:bodyPr/>
                    <a:lstStyle/>
                    <a:p>
                      <a:pPr algn="ctr" fontAlgn="b"/>
                      <a:r>
                        <a:rPr lang="en-US" sz="2400" u="none" strike="noStrike">
                          <a:effectLst/>
                        </a:rPr>
                        <a:t>5</a:t>
                      </a:r>
                      <a:endParaRPr lang="en-US" sz="24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n-US" sz="2400" u="none" strike="noStrike">
                          <a:effectLst/>
                        </a:rPr>
                        <a:t>59</a:t>
                      </a:r>
                      <a:endParaRPr lang="en-US" sz="24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n-US" sz="2400" u="none" strike="noStrike" dirty="0">
                          <a:effectLst/>
                        </a:rPr>
                        <a:t>59</a:t>
                      </a:r>
                      <a:endParaRPr lang="en-US" sz="2400" b="0" i="0" u="none" strike="noStrike" dirty="0">
                        <a:solidFill>
                          <a:srgbClr val="000000"/>
                        </a:solidFill>
                        <a:effectLst/>
                        <a:latin typeface="Calibri" panose="020F0502020204030204" pitchFamily="34" charset="0"/>
                      </a:endParaRPr>
                    </a:p>
                  </a:txBody>
                  <a:tcPr marL="0" marR="0" marT="0" marB="0" anchor="b"/>
                </a:tc>
                <a:tc>
                  <a:txBody>
                    <a:bodyPr/>
                    <a:lstStyle/>
                    <a:p>
                      <a:pPr algn="ctr" fontAlgn="b"/>
                      <a:r>
                        <a:rPr lang="en-US" sz="2400" u="none" strike="noStrike">
                          <a:effectLst/>
                        </a:rPr>
                        <a:t>53</a:t>
                      </a:r>
                      <a:endParaRPr lang="en-US" sz="2400" b="0" i="0" u="none" strike="noStrike">
                        <a:solidFill>
                          <a:srgbClr val="000000"/>
                        </a:solidFill>
                        <a:effectLst/>
                        <a:latin typeface="Calibri" panose="020F0502020204030204" pitchFamily="34" charset="0"/>
                      </a:endParaRPr>
                    </a:p>
                  </a:txBody>
                  <a:tcPr marL="0" marR="0" marT="0" marB="0" anchor="b"/>
                </a:tc>
              </a:tr>
              <a:tr h="307805">
                <a:tc>
                  <a:txBody>
                    <a:bodyPr/>
                    <a:lstStyle/>
                    <a:p>
                      <a:pPr algn="ctr" fontAlgn="b"/>
                      <a:r>
                        <a:rPr lang="en-US" sz="2400" u="none" strike="noStrike">
                          <a:effectLst/>
                        </a:rPr>
                        <a:t>6</a:t>
                      </a:r>
                      <a:endParaRPr lang="en-US" sz="24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n-US" sz="2400" u="none" strike="noStrike">
                          <a:effectLst/>
                        </a:rPr>
                        <a:t>45</a:t>
                      </a:r>
                      <a:endParaRPr lang="en-US" sz="24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n-US" sz="2400" u="none" strike="noStrike">
                          <a:effectLst/>
                        </a:rPr>
                        <a:t>58</a:t>
                      </a:r>
                      <a:endParaRPr lang="en-US" sz="24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n-US" sz="2400" u="none" strike="noStrike" dirty="0">
                          <a:effectLst/>
                        </a:rPr>
                        <a:t>56</a:t>
                      </a:r>
                      <a:endParaRPr lang="en-US" sz="2400" b="0" i="0" u="none" strike="noStrike" dirty="0">
                        <a:solidFill>
                          <a:srgbClr val="000000"/>
                        </a:solidFill>
                        <a:effectLst/>
                        <a:latin typeface="Calibri" panose="020F0502020204030204" pitchFamily="34" charset="0"/>
                      </a:endParaRPr>
                    </a:p>
                  </a:txBody>
                  <a:tcPr marL="0" marR="0" marT="0" marB="0" anchor="b"/>
                </a:tc>
              </a:tr>
              <a:tr h="307805">
                <a:tc>
                  <a:txBody>
                    <a:bodyPr/>
                    <a:lstStyle/>
                    <a:p>
                      <a:pPr algn="ctr" fontAlgn="b"/>
                      <a:r>
                        <a:rPr lang="en-US" sz="2400" u="none" strike="noStrike">
                          <a:effectLst/>
                        </a:rPr>
                        <a:t>7</a:t>
                      </a:r>
                      <a:endParaRPr lang="en-US" sz="24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n-US" sz="2400" u="none" strike="noStrike">
                          <a:effectLst/>
                        </a:rPr>
                        <a:t>43</a:t>
                      </a:r>
                      <a:endParaRPr lang="en-US" sz="24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n-US" sz="2400" u="none" strike="noStrike">
                          <a:effectLst/>
                        </a:rPr>
                        <a:t>61</a:t>
                      </a:r>
                      <a:endParaRPr lang="en-US" sz="24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n-US" sz="2400" u="none" strike="noStrike" dirty="0">
                          <a:effectLst/>
                        </a:rPr>
                        <a:t>51</a:t>
                      </a:r>
                      <a:endParaRPr lang="en-US" sz="2400" b="0" i="0" u="none" strike="noStrike" dirty="0">
                        <a:solidFill>
                          <a:srgbClr val="000000"/>
                        </a:solidFill>
                        <a:effectLst/>
                        <a:latin typeface="Calibri" panose="020F0502020204030204" pitchFamily="34" charset="0"/>
                      </a:endParaRPr>
                    </a:p>
                  </a:txBody>
                  <a:tcPr marL="0" marR="0" marT="0" marB="0" anchor="b"/>
                </a:tc>
              </a:tr>
              <a:tr h="307805">
                <a:tc>
                  <a:txBody>
                    <a:bodyPr/>
                    <a:lstStyle/>
                    <a:p>
                      <a:pPr algn="ctr" fontAlgn="b"/>
                      <a:r>
                        <a:rPr lang="en-US" sz="2400" u="none" strike="noStrike">
                          <a:effectLst/>
                        </a:rPr>
                        <a:t>8</a:t>
                      </a:r>
                      <a:endParaRPr lang="en-US" sz="24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n-US" sz="2400" u="none" strike="noStrike">
                          <a:effectLst/>
                        </a:rPr>
                        <a:t>42</a:t>
                      </a:r>
                      <a:endParaRPr lang="en-US" sz="24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n-US" sz="2400" u="none" strike="noStrike">
                          <a:effectLst/>
                        </a:rPr>
                        <a:t>60</a:t>
                      </a:r>
                      <a:endParaRPr lang="en-US" sz="24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n-US" sz="2400" u="none" strike="noStrike" dirty="0">
                          <a:effectLst/>
                        </a:rPr>
                        <a:t>58</a:t>
                      </a:r>
                      <a:endParaRPr lang="en-US" sz="2400" b="0" i="0" u="none" strike="noStrike" dirty="0">
                        <a:solidFill>
                          <a:srgbClr val="000000"/>
                        </a:solidFill>
                        <a:effectLst/>
                        <a:latin typeface="Calibri" panose="020F0502020204030204" pitchFamily="34" charset="0"/>
                      </a:endParaRPr>
                    </a:p>
                  </a:txBody>
                  <a:tcPr marL="0" marR="0" marT="0" marB="0" anchor="b"/>
                </a:tc>
              </a:tr>
              <a:tr h="307805">
                <a:tc>
                  <a:txBody>
                    <a:bodyPr/>
                    <a:lstStyle/>
                    <a:p>
                      <a:pPr algn="ctr" fontAlgn="b"/>
                      <a:r>
                        <a:rPr lang="en-US" sz="2400" u="none" strike="noStrike">
                          <a:effectLst/>
                        </a:rPr>
                        <a:t>9</a:t>
                      </a:r>
                      <a:endParaRPr lang="en-US" sz="24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n-US" sz="2400" u="none" strike="noStrike">
                          <a:effectLst/>
                        </a:rPr>
                        <a:t>44</a:t>
                      </a:r>
                      <a:endParaRPr lang="en-US" sz="24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n-US" sz="2400" u="none" strike="noStrike">
                          <a:effectLst/>
                        </a:rPr>
                        <a:t>59</a:t>
                      </a:r>
                      <a:endParaRPr lang="en-US" sz="24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n-US" sz="2400" u="none" strike="noStrike" dirty="0">
                          <a:effectLst/>
                        </a:rPr>
                        <a:t>57</a:t>
                      </a:r>
                      <a:endParaRPr lang="en-US" sz="2400" b="0" i="0" u="none" strike="noStrike" dirty="0">
                        <a:solidFill>
                          <a:srgbClr val="000000"/>
                        </a:solidFill>
                        <a:effectLst/>
                        <a:latin typeface="Calibri" panose="020F0502020204030204" pitchFamily="34" charset="0"/>
                      </a:endParaRPr>
                    </a:p>
                  </a:txBody>
                  <a:tcPr marL="0" marR="0" marT="0" marB="0" anchor="b"/>
                </a:tc>
              </a:tr>
              <a:tr h="307805">
                <a:tc>
                  <a:txBody>
                    <a:bodyPr/>
                    <a:lstStyle/>
                    <a:p>
                      <a:pPr algn="ctr" fontAlgn="b"/>
                      <a:r>
                        <a:rPr lang="en-US" sz="2400" u="none" strike="noStrike">
                          <a:effectLst/>
                        </a:rPr>
                        <a:t>10</a:t>
                      </a:r>
                      <a:endParaRPr lang="en-US" sz="24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n-US" sz="2400" u="none" strike="noStrike">
                          <a:effectLst/>
                        </a:rPr>
                        <a:t>40</a:t>
                      </a:r>
                      <a:endParaRPr lang="en-US" sz="24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n-US" sz="2400" u="none" strike="noStrike">
                          <a:effectLst/>
                        </a:rPr>
                        <a:t>58</a:t>
                      </a:r>
                      <a:endParaRPr lang="en-US" sz="24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n-US" sz="2400" u="none" strike="noStrike" dirty="0">
                          <a:effectLst/>
                        </a:rPr>
                        <a:t>55</a:t>
                      </a:r>
                      <a:endParaRPr lang="en-US" sz="2400" b="0" i="0" u="none" strike="noStrike" dirty="0">
                        <a:solidFill>
                          <a:srgbClr val="000000"/>
                        </a:solidFill>
                        <a:effectLst/>
                        <a:latin typeface="Calibri" panose="020F0502020204030204" pitchFamily="34" charset="0"/>
                      </a:endParaRPr>
                    </a:p>
                  </a:txBody>
                  <a:tcPr marL="0" marR="0" marT="0" marB="0" anchor="b"/>
                </a:tc>
              </a:tr>
            </a:tbl>
          </a:graphicData>
        </a:graphic>
      </p:graphicFrame>
      <p:graphicFrame>
        <p:nvGraphicFramePr>
          <p:cNvPr id="5" name="Chart 4"/>
          <p:cNvGraphicFramePr>
            <a:graphicFrameLocks/>
          </p:cNvGraphicFramePr>
          <p:nvPr>
            <p:extLst>
              <p:ext uri="{D42A27DB-BD31-4B8C-83A1-F6EECF244321}">
                <p14:modId xmlns:p14="http://schemas.microsoft.com/office/powerpoint/2010/main" val="494849907"/>
              </p:ext>
            </p:extLst>
          </p:nvPr>
        </p:nvGraphicFramePr>
        <p:xfrm>
          <a:off x="6042991" y="872542"/>
          <a:ext cx="5314028" cy="2864571"/>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Box 5"/>
          <p:cNvSpPr txBox="1"/>
          <p:nvPr/>
        </p:nvSpPr>
        <p:spPr>
          <a:xfrm>
            <a:off x="5244174" y="3720567"/>
            <a:ext cx="6911662" cy="2677656"/>
          </a:xfrm>
          <a:prstGeom prst="rect">
            <a:avLst/>
          </a:prstGeom>
          <a:noFill/>
        </p:spPr>
        <p:txBody>
          <a:bodyPr wrap="square" rtlCol="0">
            <a:spAutoFit/>
          </a:bodyPr>
          <a:lstStyle/>
          <a:p>
            <a:pPr marL="342900" indent="-342900">
              <a:buFont typeface="+mj-lt"/>
              <a:buAutoNum type="arabicPeriod"/>
            </a:pPr>
            <a:r>
              <a:rPr lang="en-US" sz="2400" dirty="0" smtClean="0"/>
              <a:t>In the </a:t>
            </a:r>
            <a:r>
              <a:rPr lang="en-US" sz="2400" b="1" dirty="0" smtClean="0"/>
              <a:t>data table</a:t>
            </a:r>
            <a:r>
              <a:rPr lang="en-US" sz="2400" dirty="0" smtClean="0"/>
              <a:t>, What can be concluded from the data without distractions?  With Distractions?</a:t>
            </a:r>
          </a:p>
          <a:p>
            <a:pPr marL="342900" indent="-342900">
              <a:buFont typeface="+mj-lt"/>
              <a:buAutoNum type="arabicPeriod"/>
            </a:pPr>
            <a:r>
              <a:rPr lang="en-US" sz="2400" dirty="0" smtClean="0"/>
              <a:t>In the </a:t>
            </a:r>
            <a:r>
              <a:rPr lang="en-US" sz="2400" b="1" dirty="0" smtClean="0"/>
              <a:t>graph,</a:t>
            </a:r>
            <a:r>
              <a:rPr lang="en-US" sz="2400" dirty="0" smtClean="0"/>
              <a:t> What was the independent and dependent variables.  What was the control for the lab?</a:t>
            </a:r>
          </a:p>
          <a:p>
            <a:pPr marL="342900" indent="-342900">
              <a:buFont typeface="+mj-lt"/>
              <a:buAutoNum type="arabicPeriod"/>
            </a:pPr>
            <a:r>
              <a:rPr lang="en-US" sz="2400" dirty="0" smtClean="0"/>
              <a:t>Create a better title for the </a:t>
            </a:r>
            <a:r>
              <a:rPr lang="en-US" sz="2400" b="1" dirty="0" smtClean="0"/>
              <a:t>graph</a:t>
            </a:r>
            <a:r>
              <a:rPr lang="en-US" sz="2400" dirty="0" smtClean="0"/>
              <a:t> that represents the true nature of the lab.</a:t>
            </a:r>
            <a:endParaRPr lang="en-US" sz="2400" dirty="0"/>
          </a:p>
        </p:txBody>
      </p:sp>
    </p:spTree>
    <p:extLst>
      <p:ext uri="{BB962C8B-B14F-4D97-AF65-F5344CB8AC3E}">
        <p14:creationId xmlns:p14="http://schemas.microsoft.com/office/powerpoint/2010/main" val="2513216466"/>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Answers to WU</a:t>
            </a:r>
            <a:endParaRPr lang="en-US" dirty="0"/>
          </a:p>
        </p:txBody>
      </p:sp>
      <p:sp>
        <p:nvSpPr>
          <p:cNvPr id="3" name="Content Placeholder 2"/>
          <p:cNvSpPr>
            <a:spLocks noGrp="1"/>
          </p:cNvSpPr>
          <p:nvPr>
            <p:ph idx="1"/>
          </p:nvPr>
        </p:nvSpPr>
        <p:spPr>
          <a:xfrm>
            <a:off x="838200" y="2451652"/>
            <a:ext cx="10515600" cy="3390460"/>
          </a:xfrm>
        </p:spPr>
        <p:txBody>
          <a:bodyPr/>
          <a:lstStyle/>
          <a:p>
            <a:pPr marL="514350" indent="-514350">
              <a:buFont typeface="+mj-lt"/>
              <a:buAutoNum type="arabicPeriod"/>
            </a:pPr>
            <a:r>
              <a:rPr lang="en-US" dirty="0" smtClean="0"/>
              <a:t>The conclusion to the data without distractions is that it got faster as more trials were done.  With the distractions, the reaction time did not get faster.</a:t>
            </a:r>
          </a:p>
          <a:p>
            <a:pPr marL="514350" indent="-514350">
              <a:buFont typeface="+mj-lt"/>
              <a:buAutoNum type="arabicPeriod"/>
            </a:pPr>
            <a:r>
              <a:rPr lang="en-US" dirty="0" smtClean="0"/>
              <a:t>The Independent Variable is the number of trials, (X – axis).  The Dependent Variable is the Number of repetitions, (Y – axis).  The control in the lab was my original resting respiration rate, or pulse rate.</a:t>
            </a:r>
          </a:p>
          <a:p>
            <a:pPr marL="514350" indent="-514350">
              <a:buFont typeface="+mj-lt"/>
              <a:buAutoNum type="arabicPeriod"/>
            </a:pPr>
            <a:r>
              <a:rPr lang="en-US" dirty="0" smtClean="0"/>
              <a:t>A better title for the lab could be: Reaction Lab with meter sticks, Distraction/Reaction Meter Stick Lab, How quick can you catch a </a:t>
            </a:r>
            <a:r>
              <a:rPr lang="en-US" dirty="0" err="1" smtClean="0"/>
              <a:t>meterstick</a:t>
            </a:r>
            <a:r>
              <a:rPr lang="en-US" dirty="0" smtClean="0"/>
              <a:t>?</a:t>
            </a:r>
          </a:p>
          <a:p>
            <a:pPr marL="514350" indent="-514350">
              <a:buFont typeface="+mj-lt"/>
              <a:buAutoNum type="arabicPeriod"/>
            </a:pPr>
            <a:endParaRPr lang="en-US" dirty="0" smtClean="0"/>
          </a:p>
          <a:p>
            <a:pPr marL="514350" indent="-514350">
              <a:buFont typeface="+mj-lt"/>
              <a:buAutoNum type="arabicPeriod"/>
            </a:pPr>
            <a:endParaRPr lang="en-US" dirty="0"/>
          </a:p>
        </p:txBody>
      </p:sp>
    </p:spTree>
    <p:extLst>
      <p:ext uri="{BB962C8B-B14F-4D97-AF65-F5344CB8AC3E}">
        <p14:creationId xmlns:p14="http://schemas.microsoft.com/office/powerpoint/2010/main" val="2528474965"/>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9808" y="603504"/>
            <a:ext cx="10917936" cy="1682495"/>
          </a:xfrm>
        </p:spPr>
        <p:txBody>
          <a:bodyPr>
            <a:normAutofit/>
          </a:bodyPr>
          <a:lstStyle/>
          <a:p>
            <a:r>
              <a:rPr lang="en-US" dirty="0" smtClean="0"/>
              <a:t>Animal and Body Systems Project</a:t>
            </a:r>
            <a:br>
              <a:rPr lang="en-US" dirty="0" smtClean="0"/>
            </a:br>
            <a:r>
              <a:rPr lang="en-US" dirty="0" smtClean="0"/>
              <a:t>50 point Project Due February 9th</a:t>
            </a:r>
            <a:endParaRPr lang="en-US" dirty="0"/>
          </a:p>
        </p:txBody>
      </p:sp>
      <p:sp>
        <p:nvSpPr>
          <p:cNvPr id="3" name="Content Placeholder 2"/>
          <p:cNvSpPr>
            <a:spLocks noGrp="1"/>
          </p:cNvSpPr>
          <p:nvPr>
            <p:ph idx="1"/>
          </p:nvPr>
        </p:nvSpPr>
        <p:spPr>
          <a:xfrm>
            <a:off x="749808" y="2468880"/>
            <a:ext cx="10917936" cy="3675888"/>
          </a:xfrm>
        </p:spPr>
        <p:txBody>
          <a:bodyPr>
            <a:normAutofit fontScale="92500"/>
          </a:bodyPr>
          <a:lstStyle/>
          <a:p>
            <a:r>
              <a:rPr lang="en-US" dirty="0" smtClean="0"/>
              <a:t>You may work alone or with a partner.</a:t>
            </a:r>
          </a:p>
          <a:p>
            <a:r>
              <a:rPr lang="en-US" dirty="0" smtClean="0"/>
              <a:t>Choose a domestic farm Animal, choose a Body System.</a:t>
            </a:r>
          </a:p>
          <a:p>
            <a:r>
              <a:rPr lang="en-US" dirty="0" smtClean="0"/>
              <a:t>On a </a:t>
            </a:r>
            <a:r>
              <a:rPr lang="en-US" dirty="0"/>
              <a:t>P</a:t>
            </a:r>
            <a:r>
              <a:rPr lang="en-US" dirty="0" smtClean="0"/>
              <a:t>oster Board, or Power Point Show both systems, label the parts.  You can use pictures or draw.</a:t>
            </a:r>
          </a:p>
          <a:p>
            <a:r>
              <a:rPr lang="en-US" dirty="0" smtClean="0"/>
              <a:t>During your presentation explain how the systems are similar, and how they are different.</a:t>
            </a:r>
          </a:p>
          <a:p>
            <a:r>
              <a:rPr lang="en-US" dirty="0" smtClean="0"/>
              <a:t>Explain in detail why it is important that we understand that system in your animal, and for us as a human.</a:t>
            </a:r>
          </a:p>
          <a:p>
            <a:r>
              <a:rPr lang="en-US" dirty="0" smtClean="0"/>
              <a:t>Have a works cited page.</a:t>
            </a:r>
          </a:p>
          <a:p>
            <a:endParaRPr lang="en-US" dirty="0"/>
          </a:p>
        </p:txBody>
      </p:sp>
    </p:spTree>
    <p:extLst>
      <p:ext uri="{BB962C8B-B14F-4D97-AF65-F5344CB8AC3E}">
        <p14:creationId xmlns:p14="http://schemas.microsoft.com/office/powerpoint/2010/main" val="3037685194"/>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3448" y="515601"/>
            <a:ext cx="10958052" cy="1303867"/>
          </a:xfrm>
          <a:solidFill>
            <a:srgbClr val="92D050"/>
          </a:solidFill>
        </p:spPr>
        <p:txBody>
          <a:bodyPr>
            <a:noAutofit/>
          </a:bodyPr>
          <a:lstStyle/>
          <a:p>
            <a:r>
              <a:rPr lang="en-US" sz="3200" dirty="0" smtClean="0"/>
              <a:t>Learning about FFA Officer Positions Activity</a:t>
            </a:r>
            <a:br>
              <a:rPr lang="en-US" sz="3200" dirty="0" smtClean="0"/>
            </a:br>
            <a:r>
              <a:rPr lang="en-US" sz="3200" dirty="0" smtClean="0"/>
              <a:t>Obj. TSW distinguish between different officer positions after reviewing each positions’ responsibilities online. P.  31 NB</a:t>
            </a:r>
            <a:endParaRPr lang="en-US" sz="3200" dirty="0"/>
          </a:p>
        </p:txBody>
      </p:sp>
      <p:sp>
        <p:nvSpPr>
          <p:cNvPr id="3" name="Content Placeholder 2"/>
          <p:cNvSpPr>
            <a:spLocks noGrp="1"/>
          </p:cNvSpPr>
          <p:nvPr>
            <p:ph idx="1"/>
          </p:nvPr>
        </p:nvSpPr>
        <p:spPr>
          <a:xfrm>
            <a:off x="802433" y="1996750"/>
            <a:ext cx="10719067" cy="3879117"/>
          </a:xfrm>
        </p:spPr>
        <p:txBody>
          <a:bodyPr/>
          <a:lstStyle/>
          <a:p>
            <a:pPr marL="457200" indent="-457200">
              <a:buFont typeface="+mj-lt"/>
              <a:buAutoNum type="arabicPeriod"/>
            </a:pPr>
            <a:r>
              <a:rPr lang="en-US" dirty="0" smtClean="0"/>
              <a:t>Use the FFA.org website or the Official Manual P. 48  and Name 5 of the 9 Officer positions.</a:t>
            </a:r>
          </a:p>
          <a:p>
            <a:pPr marL="457200" indent="-457200">
              <a:buFont typeface="+mj-lt"/>
              <a:buAutoNum type="arabicPeriod"/>
            </a:pPr>
            <a:r>
              <a:rPr lang="en-US" dirty="0" smtClean="0"/>
              <a:t>What responsibilities/ behavior would you expect from the all the River City High School </a:t>
            </a:r>
            <a:r>
              <a:rPr lang="en-US" dirty="0" err="1" smtClean="0"/>
              <a:t>Bryte</a:t>
            </a:r>
            <a:r>
              <a:rPr lang="en-US" dirty="0" smtClean="0"/>
              <a:t> CCT Chapter FFA officers?</a:t>
            </a:r>
          </a:p>
          <a:p>
            <a:pPr marL="457200" indent="-457200">
              <a:buFont typeface="+mj-lt"/>
              <a:buAutoNum type="arabicPeriod"/>
            </a:pPr>
            <a:r>
              <a:rPr lang="en-US" dirty="0" smtClean="0"/>
              <a:t>Would you like to run for an office next year in Farm to Fork 1?</a:t>
            </a:r>
          </a:p>
          <a:p>
            <a:pPr marL="0" indent="0">
              <a:buNone/>
            </a:pPr>
            <a:r>
              <a:rPr lang="en-US" dirty="0" smtClean="0"/>
              <a:t>  Why or why not?</a:t>
            </a:r>
          </a:p>
          <a:p>
            <a:pPr marL="457200" indent="-457200">
              <a:buFont typeface="+mj-lt"/>
              <a:buAutoNum type="arabicPeriod"/>
            </a:pPr>
            <a:endParaRPr lang="en-US" dirty="0"/>
          </a:p>
        </p:txBody>
      </p:sp>
      <p:pic>
        <p:nvPicPr>
          <p:cNvPr id="5" name="Picture 4"/>
          <p:cNvPicPr>
            <a:picLocks noChangeAspect="1"/>
          </p:cNvPicPr>
          <p:nvPr/>
        </p:nvPicPr>
        <p:blipFill>
          <a:blip r:embed="rId2"/>
          <a:stretch>
            <a:fillRect/>
          </a:stretch>
        </p:blipFill>
        <p:spPr>
          <a:xfrm>
            <a:off x="9320566" y="3591903"/>
            <a:ext cx="2566219" cy="3266097"/>
          </a:xfrm>
          <a:prstGeom prst="rect">
            <a:avLst/>
          </a:prstGeom>
        </p:spPr>
      </p:pic>
    </p:spTree>
    <p:extLst>
      <p:ext uri="{BB962C8B-B14F-4D97-AF65-F5344CB8AC3E}">
        <p14:creationId xmlns:p14="http://schemas.microsoft.com/office/powerpoint/2010/main" val="1679847881"/>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FFA Officer Responsibility Activity</a:t>
            </a:r>
            <a:endParaRPr lang="en-US" dirty="0"/>
          </a:p>
        </p:txBody>
      </p:sp>
      <p:sp>
        <p:nvSpPr>
          <p:cNvPr id="3" name="Content Placeholder 2"/>
          <p:cNvSpPr>
            <a:spLocks noGrp="1"/>
          </p:cNvSpPr>
          <p:nvPr>
            <p:ph idx="1"/>
          </p:nvPr>
        </p:nvSpPr>
        <p:spPr/>
        <p:txBody>
          <a:bodyPr>
            <a:normAutofit lnSpcReduction="10000"/>
          </a:bodyPr>
          <a:lstStyle/>
          <a:p>
            <a:r>
              <a:rPr lang="en-US" dirty="0" smtClean="0"/>
              <a:t>Use FFA.org</a:t>
            </a:r>
          </a:p>
          <a:p>
            <a:r>
              <a:rPr lang="en-US" dirty="0" smtClean="0"/>
              <a:t>FFA Manual</a:t>
            </a:r>
          </a:p>
          <a:p>
            <a:r>
              <a:rPr lang="en-US" dirty="0" smtClean="0"/>
              <a:t>Page 48 in online Manual  </a:t>
            </a:r>
          </a:p>
          <a:p>
            <a:r>
              <a:rPr lang="en-US" dirty="0" smtClean="0"/>
              <a:t>Write down 3 key responsibilities for each of the offices on 3x 5 cards</a:t>
            </a:r>
          </a:p>
          <a:p>
            <a:r>
              <a:rPr lang="en-US" dirty="0" smtClean="0"/>
              <a:t>We will use flashcards and travel around to say the responsibilities and see if another person can name that officer position.</a:t>
            </a:r>
          </a:p>
          <a:p>
            <a:r>
              <a:rPr lang="en-US" dirty="0" smtClean="0"/>
              <a:t>Tape your card to page P. 31 NB</a:t>
            </a:r>
            <a:endParaRPr lang="en-US" dirty="0"/>
          </a:p>
        </p:txBody>
      </p:sp>
    </p:spTree>
    <p:extLst>
      <p:ext uri="{BB962C8B-B14F-4D97-AF65-F5344CB8AC3E}">
        <p14:creationId xmlns:p14="http://schemas.microsoft.com/office/powerpoint/2010/main" val="1276871639"/>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 29 NB Notes on Food Matters.</a:t>
            </a:r>
            <a:endParaRPr lang="en-US" dirty="0"/>
          </a:p>
        </p:txBody>
      </p:sp>
      <p:sp>
        <p:nvSpPr>
          <p:cNvPr id="3" name="Content Placeholder 2"/>
          <p:cNvSpPr>
            <a:spLocks noGrp="1"/>
          </p:cNvSpPr>
          <p:nvPr>
            <p:ph idx="1"/>
          </p:nvPr>
        </p:nvSpPr>
        <p:spPr/>
        <p:txBody>
          <a:bodyPr/>
          <a:lstStyle/>
          <a:p>
            <a:r>
              <a:rPr lang="en-US" dirty="0" smtClean="0"/>
              <a:t>Get your stamp</a:t>
            </a:r>
            <a:endParaRPr lang="en-US" dirty="0"/>
          </a:p>
        </p:txBody>
      </p:sp>
    </p:spTree>
    <p:extLst>
      <p:ext uri="{BB962C8B-B14F-4D97-AF65-F5344CB8AC3E}">
        <p14:creationId xmlns:p14="http://schemas.microsoft.com/office/powerpoint/2010/main" val="238294399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79549" y="697392"/>
            <a:ext cx="11028252" cy="1690688"/>
          </a:xfrm>
        </p:spPr>
        <p:txBody>
          <a:bodyPr>
            <a:normAutofit fontScale="90000"/>
          </a:bodyPr>
          <a:lstStyle/>
          <a:p>
            <a:r>
              <a:rPr lang="en-US" dirty="0" smtClean="0"/>
              <a:t>2/10 Metabolism &amp; Homeostasis CH 35</a:t>
            </a:r>
            <a:br>
              <a:rPr lang="en-US" dirty="0" smtClean="0"/>
            </a:br>
            <a:r>
              <a:rPr lang="en-US" dirty="0" smtClean="0"/>
              <a:t>Obj. TSW understand how the body regulates chemical reactions to maintain homeostasis. P. 36NB</a:t>
            </a:r>
            <a:endParaRPr lang="en-US" dirty="0"/>
          </a:p>
        </p:txBody>
      </p:sp>
      <p:sp>
        <p:nvSpPr>
          <p:cNvPr id="3" name="Content Placeholder 2"/>
          <p:cNvSpPr>
            <a:spLocks noGrp="1"/>
          </p:cNvSpPr>
          <p:nvPr>
            <p:ph idx="1"/>
          </p:nvPr>
        </p:nvSpPr>
        <p:spPr>
          <a:xfrm>
            <a:off x="5241700" y="2514599"/>
            <a:ext cx="6950299" cy="3527427"/>
          </a:xfrm>
        </p:spPr>
        <p:txBody>
          <a:bodyPr/>
          <a:lstStyle/>
          <a:p>
            <a:pPr marL="514350" indent="-514350">
              <a:buFont typeface="+mj-lt"/>
              <a:buAutoNum type="arabicPeriod"/>
            </a:pPr>
            <a:r>
              <a:rPr lang="en-US" dirty="0" smtClean="0"/>
              <a:t>Define metabolism.</a:t>
            </a:r>
          </a:p>
          <a:p>
            <a:pPr marL="514350" indent="-514350">
              <a:buFont typeface="+mj-lt"/>
              <a:buAutoNum type="arabicPeriod"/>
            </a:pPr>
            <a:r>
              <a:rPr lang="en-US" dirty="0" smtClean="0"/>
              <a:t>The thyroid controls what process in the body?</a:t>
            </a:r>
          </a:p>
          <a:p>
            <a:pPr marL="514350" indent="-514350">
              <a:buFont typeface="+mj-lt"/>
              <a:buAutoNum type="arabicPeriod"/>
            </a:pPr>
            <a:r>
              <a:rPr lang="en-US" dirty="0" smtClean="0"/>
              <a:t>How does the immune system respond to an infection in a nonspecific way?</a:t>
            </a:r>
          </a:p>
          <a:p>
            <a:pPr marL="514350" indent="-514350">
              <a:buFont typeface="+mj-lt"/>
              <a:buAutoNum type="arabicPeriod"/>
            </a:pPr>
            <a:endParaRPr lang="en-US" dirty="0" smtClean="0"/>
          </a:p>
          <a:p>
            <a:pPr marL="514350" indent="-514350">
              <a:buFont typeface="+mj-lt"/>
              <a:buAutoNum type="arabicPeriod"/>
            </a:pP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67800" y="4528202"/>
            <a:ext cx="3124200" cy="2329798"/>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679" y="2665578"/>
            <a:ext cx="5160021" cy="4143441"/>
          </a:xfrm>
          <a:prstGeom prst="rect">
            <a:avLst/>
          </a:prstGeom>
        </p:spPr>
      </p:pic>
    </p:spTree>
    <p:extLst>
      <p:ext uri="{BB962C8B-B14F-4D97-AF65-F5344CB8AC3E}">
        <p14:creationId xmlns:p14="http://schemas.microsoft.com/office/powerpoint/2010/main" val="58939975"/>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Quiz Today – </a:t>
            </a:r>
            <a:endParaRPr lang="en-US" dirty="0"/>
          </a:p>
        </p:txBody>
      </p:sp>
      <p:sp>
        <p:nvSpPr>
          <p:cNvPr id="3" name="Content Placeholder 2"/>
          <p:cNvSpPr>
            <a:spLocks noGrp="1"/>
          </p:cNvSpPr>
          <p:nvPr>
            <p:ph idx="1"/>
          </p:nvPr>
        </p:nvSpPr>
        <p:spPr/>
        <p:txBody>
          <a:bodyPr/>
          <a:lstStyle/>
          <a:p>
            <a:r>
              <a:rPr lang="en-US" dirty="0" smtClean="0"/>
              <a:t>Notebook Check</a:t>
            </a:r>
          </a:p>
          <a:p>
            <a:r>
              <a:rPr lang="en-US" dirty="0" smtClean="0"/>
              <a:t>Pages 22 – 35  ( Points)</a:t>
            </a:r>
          </a:p>
          <a:p>
            <a:r>
              <a:rPr lang="en-US" dirty="0" smtClean="0"/>
              <a:t>Study Warm ups</a:t>
            </a:r>
          </a:p>
          <a:p>
            <a:r>
              <a:rPr lang="en-US" dirty="0" smtClean="0"/>
              <a:t>Read Dairy Herd Management Article</a:t>
            </a:r>
          </a:p>
          <a:p>
            <a:pPr lvl="1"/>
            <a:r>
              <a:rPr lang="en-US" dirty="0" smtClean="0"/>
              <a:t>CERC- Claim, Example, Explanation, Conclusion (AXES Paragraph)</a:t>
            </a:r>
            <a:endParaRPr lang="en-US" dirty="0"/>
          </a:p>
        </p:txBody>
      </p:sp>
    </p:spTree>
    <p:extLst>
      <p:ext uri="{BB962C8B-B14F-4D97-AF65-F5344CB8AC3E}">
        <p14:creationId xmlns:p14="http://schemas.microsoft.com/office/powerpoint/2010/main" val="319828074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87952" y="982132"/>
            <a:ext cx="4498848" cy="1303867"/>
          </a:xfrm>
        </p:spPr>
        <p:txBody>
          <a:bodyPr>
            <a:normAutofit fontScale="90000"/>
          </a:bodyPr>
          <a:lstStyle/>
          <a:p>
            <a:r>
              <a:rPr lang="en-US" dirty="0" smtClean="0"/>
              <a:t>Your SAE</a:t>
            </a:r>
            <a:br>
              <a:rPr lang="en-US" dirty="0" smtClean="0"/>
            </a:br>
            <a:r>
              <a:rPr lang="en-US" dirty="0" smtClean="0"/>
              <a:t>Internship?</a:t>
            </a:r>
            <a:endParaRPr lang="en-US" dirty="0"/>
          </a:p>
        </p:txBody>
      </p:sp>
      <p:pic>
        <p:nvPicPr>
          <p:cNvPr id="7" name="Content Placeholder 6"/>
          <p:cNvPicPr>
            <a:picLocks noGrp="1" noChangeAspect="1"/>
          </p:cNvPicPr>
          <p:nvPr>
            <p:ph idx="1"/>
          </p:nvPr>
        </p:nvPicPr>
        <p:blipFill rotWithShape="1">
          <a:blip r:embed="rId2">
            <a:extLst>
              <a:ext uri="{28A0092B-C50C-407E-A947-70E740481C1C}">
                <a14:useLocalDpi xmlns:a14="http://schemas.microsoft.com/office/drawing/2010/main" val="0"/>
              </a:ext>
            </a:extLst>
          </a:blip>
          <a:srcRect l="20098" t="32606" r="31122"/>
          <a:stretch/>
        </p:blipFill>
        <p:spPr>
          <a:xfrm>
            <a:off x="8520860" y="1634065"/>
            <a:ext cx="3671140" cy="3803904"/>
          </a:xfrm>
        </p:spPr>
      </p:pic>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t="26316" r="27757"/>
          <a:stretch/>
        </p:blipFill>
        <p:spPr>
          <a:xfrm>
            <a:off x="3005328" y="2790349"/>
            <a:ext cx="4791456" cy="3665315"/>
          </a:xfrm>
          <a:prstGeom prst="rect">
            <a:avLst/>
          </a:prstGeom>
        </p:spPr>
      </p:pic>
      <p:pic>
        <p:nvPicPr>
          <p:cNvPr id="9" name="Picture 8"/>
          <p:cNvPicPr>
            <a:picLocks noChangeAspect="1"/>
          </p:cNvPicPr>
          <p:nvPr/>
        </p:nvPicPr>
        <p:blipFill rotWithShape="1">
          <a:blip r:embed="rId4">
            <a:extLst>
              <a:ext uri="{28A0092B-C50C-407E-A947-70E740481C1C}">
                <a14:useLocalDpi xmlns:a14="http://schemas.microsoft.com/office/drawing/2010/main" val="0"/>
              </a:ext>
            </a:extLst>
          </a:blip>
          <a:srcRect l="31933" t="7200" r="42867"/>
          <a:stretch/>
        </p:blipFill>
        <p:spPr>
          <a:xfrm>
            <a:off x="420624" y="365760"/>
            <a:ext cx="2304288" cy="6364224"/>
          </a:xfrm>
          <a:prstGeom prst="rect">
            <a:avLst/>
          </a:prstGeom>
        </p:spPr>
      </p:pic>
    </p:spTree>
    <p:extLst>
      <p:ext uri="{BB962C8B-B14F-4D97-AF65-F5344CB8AC3E}">
        <p14:creationId xmlns:p14="http://schemas.microsoft.com/office/powerpoint/2010/main" val="157825095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Scientific Method Patty Power p. 27 NB</a:t>
            </a:r>
            <a:endParaRPr lang="en-US" dirty="0"/>
          </a:p>
        </p:txBody>
      </p:sp>
      <p:sp>
        <p:nvSpPr>
          <p:cNvPr id="3" name="Content Placeholder 2"/>
          <p:cNvSpPr>
            <a:spLocks noGrp="1"/>
          </p:cNvSpPr>
          <p:nvPr>
            <p:ph idx="1"/>
          </p:nvPr>
        </p:nvSpPr>
        <p:spPr/>
        <p:txBody>
          <a:bodyPr/>
          <a:lstStyle/>
          <a:p>
            <a:pPr marL="457200" indent="-457200">
              <a:buFont typeface="+mj-lt"/>
              <a:buAutoNum type="arabicPeriod"/>
            </a:pPr>
            <a:r>
              <a:rPr lang="en-US" dirty="0" smtClean="0"/>
              <a:t>Control group is Group B</a:t>
            </a:r>
          </a:p>
          <a:p>
            <a:pPr marL="457200" indent="-457200">
              <a:buFont typeface="+mj-lt"/>
              <a:buAutoNum type="arabicPeriod"/>
            </a:pPr>
            <a:r>
              <a:rPr lang="en-US" dirty="0" smtClean="0"/>
              <a:t>The Independent Variable is the NEW Sauce.</a:t>
            </a:r>
          </a:p>
          <a:p>
            <a:pPr marL="457200" indent="-457200">
              <a:buFont typeface="+mj-lt"/>
              <a:buAutoNum type="arabicPeriod"/>
            </a:pPr>
            <a:r>
              <a:rPr lang="en-US" dirty="0" smtClean="0"/>
              <a:t>The measurement of gas production is the Dependent </a:t>
            </a:r>
            <a:r>
              <a:rPr lang="en-US" dirty="0"/>
              <a:t>V</a:t>
            </a:r>
            <a:r>
              <a:rPr lang="en-US" dirty="0" smtClean="0"/>
              <a:t>ariable.</a:t>
            </a:r>
          </a:p>
          <a:p>
            <a:pPr marL="457200" indent="-457200">
              <a:buFont typeface="+mj-lt"/>
              <a:buAutoNum type="arabicPeriod"/>
            </a:pPr>
            <a:r>
              <a:rPr lang="en-US" dirty="0" smtClean="0"/>
              <a:t>Mr. </a:t>
            </a:r>
            <a:r>
              <a:rPr lang="en-US" dirty="0" err="1" smtClean="0"/>
              <a:t>Krab’s</a:t>
            </a:r>
            <a:r>
              <a:rPr lang="en-US" dirty="0" smtClean="0"/>
              <a:t> conclusion be that the new sauce helped decrease gas production in the customers.</a:t>
            </a:r>
          </a:p>
          <a:p>
            <a:pPr marL="457200" indent="-457200">
              <a:buFont typeface="+mj-lt"/>
              <a:buAutoNum type="arabicPeriod"/>
            </a:pPr>
            <a:r>
              <a:rPr lang="en-US" dirty="0" smtClean="0"/>
              <a:t>The 8 people in Group B had a Placebo effect.</a:t>
            </a:r>
          </a:p>
          <a:p>
            <a:endParaRPr lang="en-US" dirty="0"/>
          </a:p>
        </p:txBody>
      </p:sp>
    </p:spTree>
    <p:extLst>
      <p:ext uri="{BB962C8B-B14F-4D97-AF65-F5344CB8AC3E}">
        <p14:creationId xmlns:p14="http://schemas.microsoft.com/office/powerpoint/2010/main" val="88176675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Scientific Method p. 27 NB</a:t>
            </a:r>
            <a:endParaRPr lang="en-US" dirty="0"/>
          </a:p>
        </p:txBody>
      </p:sp>
      <p:sp>
        <p:nvSpPr>
          <p:cNvPr id="3" name="Content Placeholder 2"/>
          <p:cNvSpPr>
            <a:spLocks noGrp="1"/>
          </p:cNvSpPr>
          <p:nvPr>
            <p:ph idx="1"/>
          </p:nvPr>
        </p:nvSpPr>
        <p:spPr/>
        <p:txBody>
          <a:bodyPr/>
          <a:lstStyle/>
          <a:p>
            <a:pPr marL="457200" indent="-457200">
              <a:buFont typeface="+mj-lt"/>
              <a:buAutoNum type="arabicPeriod"/>
            </a:pPr>
            <a:r>
              <a:rPr lang="en-US" dirty="0" smtClean="0"/>
              <a:t>The number of paper clips is the Independent Variable.</a:t>
            </a:r>
          </a:p>
          <a:p>
            <a:pPr marL="457200" indent="-457200">
              <a:buFont typeface="+mj-lt"/>
              <a:buAutoNum type="arabicPeriod"/>
            </a:pPr>
            <a:r>
              <a:rPr lang="en-US" dirty="0" smtClean="0"/>
              <a:t>The distance the plane will fly is the Dependent Variable.</a:t>
            </a:r>
          </a:p>
          <a:p>
            <a:pPr marL="457200" indent="-457200">
              <a:buFont typeface="+mj-lt"/>
              <a:buAutoNum type="arabicPeriod"/>
            </a:pPr>
            <a:r>
              <a:rPr lang="en-US" dirty="0" smtClean="0"/>
              <a:t>The plane without the paper clips is the Control.</a:t>
            </a:r>
          </a:p>
          <a:p>
            <a:pPr marL="457200" indent="-457200">
              <a:buFont typeface="+mj-lt"/>
              <a:buAutoNum type="arabicPeriod"/>
            </a:pPr>
            <a:r>
              <a:rPr lang="en-US" dirty="0" smtClean="0"/>
              <a:t>The plane itself, the types of paper clips, the same person threw the plane.</a:t>
            </a:r>
            <a:endParaRPr lang="en-US" dirty="0"/>
          </a:p>
        </p:txBody>
      </p:sp>
    </p:spTree>
    <p:extLst>
      <p:ext uri="{BB962C8B-B14F-4D97-AF65-F5344CB8AC3E}">
        <p14:creationId xmlns:p14="http://schemas.microsoft.com/office/powerpoint/2010/main" val="1201861971"/>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Organic">
  <a:themeElements>
    <a:clrScheme name="Organic">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Organic">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7DAC20F1-423D-49E2-BD0B-50532748BAD0}"/>
    </a:ext>
  </a:extLst>
</a:theme>
</file>

<file path=docProps/app.xml><?xml version="1.0" encoding="utf-8"?>
<Properties xmlns="http://schemas.openxmlformats.org/officeDocument/2006/extended-properties" xmlns:vt="http://schemas.openxmlformats.org/officeDocument/2006/docPropsVTypes">
  <Template>Organic</Template>
  <TotalTime>3748</TotalTime>
  <Words>3110</Words>
  <Application>Microsoft Office PowerPoint</Application>
  <PresentationFormat>Widescreen</PresentationFormat>
  <Paragraphs>507</Paragraphs>
  <Slides>68</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68</vt:i4>
      </vt:variant>
    </vt:vector>
  </HeadingPairs>
  <TitlesOfParts>
    <vt:vector size="74" baseType="lpstr">
      <vt:lpstr>Arial</vt:lpstr>
      <vt:lpstr>Calibri</vt:lpstr>
      <vt:lpstr>Garamond</vt:lpstr>
      <vt:lpstr>Times</vt:lpstr>
      <vt:lpstr>Wingdings</vt:lpstr>
      <vt:lpstr>Organic</vt:lpstr>
      <vt:lpstr>Ag Biology</vt:lpstr>
      <vt:lpstr>2/6  Specific and Nonspecific Immune Responses CH 39.2 Obj. TSW differentiate between nonspecific &amp; specific immune responses. P. 30 NB</vt:lpstr>
      <vt:lpstr>PowerPoint Presentation</vt:lpstr>
      <vt:lpstr>HW – send me (Email) the Data section of the Distraction Reaction Lab</vt:lpstr>
      <vt:lpstr>PowerPoint Presentation</vt:lpstr>
      <vt:lpstr>Guest Speaker Andrew Codd p. 25 NB</vt:lpstr>
      <vt:lpstr>Your SAE Internship?</vt:lpstr>
      <vt:lpstr>Scientific Method Patty Power p. 27 NB</vt:lpstr>
      <vt:lpstr>Scientific Method p. 27 NB</vt:lpstr>
      <vt:lpstr>Finishing touches on your Agriculture/ Body System Project.</vt:lpstr>
      <vt:lpstr>2/7  Homeostasis &amp; Endocrine System CH 35.3 Obj. TSW draw and describe a Negative Feedback System involving the Endocrine System.  P. 32 NB</vt:lpstr>
      <vt:lpstr>Section 35.3 Summary – pages 929-935</vt:lpstr>
      <vt:lpstr>Section 35.3 Summary – pages 929-935</vt:lpstr>
      <vt:lpstr>#3.  The production of the hormone increases due to the level of the body chemical.  When the body chemical is back to normal the Hormone is not released any more – Negative Feedback system.</vt:lpstr>
      <vt:lpstr>Negative Feedback</vt:lpstr>
      <vt:lpstr>Section 35.3 Summary – pages 929-935</vt:lpstr>
      <vt:lpstr>Section 35.3 Summary – pages 929-935</vt:lpstr>
      <vt:lpstr>PowerPoint Presentation</vt:lpstr>
      <vt:lpstr>Allelopathy Lab</vt:lpstr>
      <vt:lpstr>Allelopathy Lab</vt:lpstr>
      <vt:lpstr>Allelopathy Lab p. 27 NB</vt:lpstr>
      <vt:lpstr>Allelopathy Lab</vt:lpstr>
      <vt:lpstr>Allelopathy Lab</vt:lpstr>
      <vt:lpstr>Allelopathy Lab</vt:lpstr>
      <vt:lpstr>Allelopathy Lab</vt:lpstr>
      <vt:lpstr>Works Cited</vt:lpstr>
      <vt:lpstr>FFA Officer Elections</vt:lpstr>
      <vt:lpstr>Opening and Closing Ceremony Practice</vt:lpstr>
      <vt:lpstr>9/1 Neurotransmitters &amp; Addiction  CH 36.1 &amp; 36.3 Obj. TSW learn about neurotransmitters and how drugs impact how the neurotransmitters work. P. 24 NB</vt:lpstr>
      <vt:lpstr>Mouse Party Activity</vt:lpstr>
      <vt:lpstr>Nerve Impulse Poster p. 944, 949 BB</vt:lpstr>
      <vt:lpstr>Defense Against Infectious Diseases  39.1 &amp; 39.2 2/2 TSW understand and explain the role of antibodies in the body’s response to a bacterial infection during the warm up.  P. 26 NB</vt:lpstr>
      <vt:lpstr>Immune System Responses 39.2 2/3 Obj. TSW compare and contrast Antibody Immunity and Cellular Immunity by diagraming the process in their NB and drawing a Cartoon applying nonspecific &amp; specific immune responses. P.28 NB</vt:lpstr>
      <vt:lpstr>Distraction Reaction Lab</vt:lpstr>
      <vt:lpstr>Notebook – Specific Immunity</vt:lpstr>
      <vt:lpstr>Section 39.2 Summary – pages 1031-1041</vt:lpstr>
      <vt:lpstr>Section 39.2 Summary – pages 1031-1041</vt:lpstr>
      <vt:lpstr>Immune System Poster</vt:lpstr>
      <vt:lpstr>Foldable (29 NB) P. 1037BB</vt:lpstr>
      <vt:lpstr>Farm to Fork Food Drive</vt:lpstr>
      <vt:lpstr>Sub Notes Page 25 NB</vt:lpstr>
      <vt:lpstr>Agricultural displays Does anyone know Clifford Hayes Jr?</vt:lpstr>
      <vt:lpstr>Just another day at work </vt:lpstr>
      <vt:lpstr>Section 35.3 Summary – pages 929-935</vt:lpstr>
      <vt:lpstr>Section 35.3 Summary – pages 929-935</vt:lpstr>
      <vt:lpstr>#3.  The production of the hormone increases due to the level of the body chemical.  When the body chemical is back to normal the Hormone is not released any more – Negative Feedback system.</vt:lpstr>
      <vt:lpstr>2/9 Respiratory, Circulatory &amp; Excretory Systems  CH 37.1 – 37.3 Obj. TSW explain in your warm up how the respiratory, circulatory and excretory systems complement each other to maintain Homeostasis. P. 34 NB </vt:lpstr>
      <vt:lpstr>Measuring your Pulse &amp; Respiration P.31 NB </vt:lpstr>
      <vt:lpstr>Exercise Lab p. 31 NB</vt:lpstr>
      <vt:lpstr>Data Table &amp; Graph When do muscles fatigue? P. 31 NB</vt:lpstr>
      <vt:lpstr>Muscle Fatigue Lab p. 31 NB</vt:lpstr>
      <vt:lpstr>PowerPoint Presentation</vt:lpstr>
      <vt:lpstr>PowerPoint Presentation</vt:lpstr>
      <vt:lpstr>Data Table for Pulse P. 31 NB</vt:lpstr>
      <vt:lpstr>Graph your Pulse Rate P. 31NB When does muscle fatigue set in?</vt:lpstr>
      <vt:lpstr>The Heart, Lungs &amp; Components of the Blood P. 35 NB P. 982 BB</vt:lpstr>
      <vt:lpstr>Blood Cells</vt:lpstr>
      <vt:lpstr>Exercise Lab</vt:lpstr>
      <vt:lpstr>Exercise Lab</vt:lpstr>
      <vt:lpstr>Questions to answer in the conclusion  Yes in addition to the one’s in the lab report.</vt:lpstr>
      <vt:lpstr>2/9 Reading a Table and Graph Obj. TSW learn how to read a graph and interpret data from it. P. 34NB</vt:lpstr>
      <vt:lpstr>Answers to WU</vt:lpstr>
      <vt:lpstr>Animal and Body Systems Project 50 point Project Due February 9th</vt:lpstr>
      <vt:lpstr>Learning about FFA Officer Positions Activity Obj. TSW distinguish between different officer positions after reviewing each positions’ responsibilities online. P.  31 NB</vt:lpstr>
      <vt:lpstr>FFA Officer Responsibility Activity</vt:lpstr>
      <vt:lpstr>P. 29 NB Notes on Food Matters.</vt:lpstr>
      <vt:lpstr>2/10 Metabolism &amp; Homeostasis CH 35 Obj. TSW understand how the body regulates chemical reactions to maintain homeostasis. P. 36NB</vt:lpstr>
      <vt:lpstr>Quiz Today – </vt:lpstr>
    </vt:vector>
  </TitlesOfParts>
  <Company>WUSD</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Ag Biology</dc:title>
  <dc:creator>Jennifer Mc Allister</dc:creator>
  <cp:lastModifiedBy>Jennifer Mc Allister</cp:lastModifiedBy>
  <cp:revision>83</cp:revision>
  <cp:lastPrinted>2017-02-09T21:07:29Z</cp:lastPrinted>
  <dcterms:created xsi:type="dcterms:W3CDTF">2016-08-27T20:36:44Z</dcterms:created>
  <dcterms:modified xsi:type="dcterms:W3CDTF">2017-02-11T00:19:02Z</dcterms:modified>
</cp:coreProperties>
</file>