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66" r:id="rId3"/>
    <p:sldId id="276" r:id="rId4"/>
    <p:sldId id="258" r:id="rId5"/>
    <p:sldId id="261" r:id="rId6"/>
    <p:sldId id="260" r:id="rId7"/>
    <p:sldId id="262" r:id="rId8"/>
    <p:sldId id="270" r:id="rId9"/>
    <p:sldId id="272" r:id="rId10"/>
    <p:sldId id="275" r:id="rId11"/>
    <p:sldId id="278" r:id="rId12"/>
    <p:sldId id="267" r:id="rId13"/>
    <p:sldId id="268" r:id="rId14"/>
    <p:sldId id="277" r:id="rId15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8ED6A-7394-446A-85E2-36274BF7988C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89DA2-FA69-437F-96D3-F59CA1A21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2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668C9F-7E9C-4D30-9D06-078EE1BD5B89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5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BDA3-FBAD-4193-B2AC-0FD3E956D855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512A-481C-4FF4-9290-3581151DB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BDA3-FBAD-4193-B2AC-0FD3E956D855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512A-481C-4FF4-9290-3581151DB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BDA3-FBAD-4193-B2AC-0FD3E956D855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512A-481C-4FF4-9290-3581151DB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BDA3-FBAD-4193-B2AC-0FD3E956D855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512A-481C-4FF4-9290-3581151DB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BDA3-FBAD-4193-B2AC-0FD3E956D855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512A-481C-4FF4-9290-3581151DB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BDA3-FBAD-4193-B2AC-0FD3E956D855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512A-481C-4FF4-9290-3581151DB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BDA3-FBAD-4193-B2AC-0FD3E956D855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512A-481C-4FF4-9290-3581151DB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BDA3-FBAD-4193-B2AC-0FD3E956D855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512A-481C-4FF4-9290-3581151DB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BDA3-FBAD-4193-B2AC-0FD3E956D855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512A-481C-4FF4-9290-3581151DB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BDA3-FBAD-4193-B2AC-0FD3E956D855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512A-481C-4FF4-9290-3581151DB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BDA3-FBAD-4193-B2AC-0FD3E956D855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512A-481C-4FF4-9290-3581151DB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8BDA3-FBAD-4193-B2AC-0FD3E956D855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8512A-481C-4FF4-9290-3581151DB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delivery.superstock.com/WI/223/1555/PreviewComp/SuperStock_1555R-315915.jpg&amp;imgrefurl=http://www.superstock.co.uk/stock-photos-images/1555R-315915&amp;usg=__hkCO9kgsIzouFs_6U24cprloVKs=&amp;h=350&amp;w=273&amp;sz=92&amp;hl=en&amp;start=17&amp;um=1&amp;tbnid=3VclXTmUpltmxM:&amp;tbnh=120&amp;tbnw=94&amp;prev=/images?q%3Dcomposition%2BStyle%2Bnotebook%26um%3D1%26hl%3Den%26rls%3Dcom.microsoft:en-us:IE-SearchBox%26rlz%3D1I7GGLG_en%26sa%3D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rivercity.wusd.k12.ca.us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rivercity.wusd.k12.ca.u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Welcome to Room 3 </a:t>
            </a:r>
            <a:r>
              <a:rPr lang="en-US" dirty="0" err="1" smtClean="0"/>
              <a:t>Bryte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 </a:t>
            </a:r>
            <a:r>
              <a:rPr lang="en-US" dirty="0" smtClean="0"/>
              <a:t>Biology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458" y="1166884"/>
            <a:ext cx="4261104" cy="319430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032"/>
            <a:ext cx="4721458" cy="3526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88960"/>
            <a:ext cx="3825385" cy="28690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856" y="3710721"/>
            <a:ext cx="4191290" cy="3147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Science Notebook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1219200"/>
            <a:ext cx="5257800" cy="5029200"/>
          </a:xfrm>
          <a:solidFill>
            <a:srgbClr val="F6F123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b="1" i="1" dirty="0" smtClean="0"/>
              <a:t>Front Cover</a:t>
            </a:r>
            <a:r>
              <a:rPr lang="en-US" altLang="en-US" i="1" dirty="0" smtClean="0"/>
              <a:t>:</a:t>
            </a:r>
            <a:r>
              <a:rPr lang="en-US" altLang="en-US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Name, Biology, Rm.3, McAllister, </a:t>
            </a:r>
            <a:r>
              <a:rPr lang="en-US" altLang="en-US" dirty="0" smtClean="0"/>
              <a:t>Fall</a:t>
            </a:r>
            <a:r>
              <a:rPr lang="en-US" altLang="en-US" dirty="0" smtClean="0"/>
              <a:t> </a:t>
            </a:r>
            <a:r>
              <a:rPr lang="en-US" altLang="en-US" dirty="0" smtClean="0"/>
              <a:t>Term, 2017</a:t>
            </a:r>
          </a:p>
          <a:p>
            <a:pPr eaLnBrk="1" hangingPunct="1"/>
            <a:r>
              <a:rPr lang="en-US" altLang="en-US" b="1" i="1" dirty="0" smtClean="0"/>
              <a:t>Table of Contents</a:t>
            </a:r>
            <a:r>
              <a:rPr lang="en-US" altLang="en-US" dirty="0" smtClean="0"/>
              <a:t> </a:t>
            </a:r>
            <a:r>
              <a:rPr lang="en-US" altLang="en-US" sz="2400" dirty="0" smtClean="0"/>
              <a:t>page: 1 - 7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Date, Title, Page #</a:t>
            </a:r>
          </a:p>
          <a:p>
            <a:pPr eaLnBrk="1" hangingPunct="1"/>
            <a:r>
              <a:rPr lang="en-US" altLang="en-US" b="1" i="1" dirty="0" smtClean="0"/>
              <a:t>Page 8</a:t>
            </a:r>
            <a:r>
              <a:rPr lang="en-US" altLang="en-US" dirty="0" smtClean="0"/>
              <a:t>, 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Warm – Up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</a:t>
            </a:r>
            <a:r>
              <a:rPr lang="en-US" altLang="en-US" dirty="0" smtClean="0"/>
              <a:t>Scientific Method</a:t>
            </a:r>
            <a:endParaRPr lang="en-US" altLang="en-US" dirty="0" smtClean="0"/>
          </a:p>
        </p:txBody>
      </p:sp>
      <p:pic>
        <p:nvPicPr>
          <p:cNvPr id="3076" name="Picture 5" descr="SuperStock_1555R-31591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4020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0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723989"/>
              </p:ext>
            </p:extLst>
          </p:nvPr>
        </p:nvGraphicFramePr>
        <p:xfrm>
          <a:off x="457200" y="1600200"/>
          <a:ext cx="84582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2819400"/>
                <a:gridCol w="2819400"/>
              </a:tblGrid>
              <a:tr h="91440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r>
                        <a:rPr lang="en-US" baseline="0" dirty="0" smtClean="0"/>
                        <a:t>/ Topic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#</a:t>
                      </a:r>
                      <a:endParaRPr lang="en-US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8/17/17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Warm Up</a:t>
                      </a:r>
                      <a:r>
                        <a:rPr lang="en-US" dirty="0" smtClean="0"/>
                        <a:t>: Scientific 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 smtClean="0"/>
                        <a:t>8/17/17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Notes </a:t>
                      </a:r>
                      <a:r>
                        <a:rPr lang="en-US" dirty="0" smtClean="0"/>
                        <a:t>on Scientific Method Video</a:t>
                      </a:r>
                    </a:p>
                    <a:p>
                      <a:r>
                        <a:rPr lang="en-US" b="1" dirty="0" smtClean="0"/>
                        <a:t>Worksheet</a:t>
                      </a:r>
                      <a:r>
                        <a:rPr lang="en-US" dirty="0" smtClean="0"/>
                        <a:t>: Basic Lab Report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 smtClean="0"/>
                        <a:t>8/17/17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Worksheet:</a:t>
                      </a:r>
                      <a:r>
                        <a:rPr lang="en-US" dirty="0" smtClean="0"/>
                        <a:t> Scientific</a:t>
                      </a:r>
                      <a:r>
                        <a:rPr lang="en-US" baseline="0" dirty="0" smtClean="0"/>
                        <a:t> Method</a:t>
                      </a:r>
                    </a:p>
                    <a:p>
                      <a:r>
                        <a:rPr lang="en-US" baseline="0" dirty="0" smtClean="0"/>
                        <a:t>Controls &amp; Variables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8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teachers.schooldesk.net/content/1/9/736/my%20files/cornell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181600" cy="6711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literacyteacher.files.wordpress.com/2010/06/cornell-not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0"/>
            <a:ext cx="4638675" cy="600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Biology Bingo Blackout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a Bingo sheet &amp; a pen</a:t>
            </a:r>
          </a:p>
          <a:p>
            <a:r>
              <a:rPr lang="en-US" dirty="0" smtClean="0"/>
              <a:t>Write your name in the center</a:t>
            </a:r>
          </a:p>
          <a:p>
            <a:r>
              <a:rPr lang="en-US" dirty="0" smtClean="0"/>
              <a:t>Walk around and meet your new classmates, make friends and try and find people to fill in your blanks for a Bingo.</a:t>
            </a:r>
          </a:p>
          <a:p>
            <a:r>
              <a:rPr lang="en-US" dirty="0" smtClean="0"/>
              <a:t>When you have all your squares filled in, you have a Blackout and tell 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7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85954"/>
            <a:ext cx="22239958" cy="707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cs typeface="Times New Roman" pitchFamily="18" charset="0"/>
              </a:rPr>
              <a:t>Mrs. McAllister				Biology Rules &amp; Syllabus		2012/ 2013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Welcome to Room 757.  Together during the coming year you will have the opportunity to increase your knowledge and experience in Biology. 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You will learn how biology affects you and your everyday life.  Your success is my concern; however, it is really up to you.  Biology is not a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spectator sport – you must work hard and participate actively in the process.  In order to graduate from River City High School you must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pass this course.  This Biology class meets the first of a two-year lab science A- G requirement for California State and University of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California Schools.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The Goal: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All of my Biology students will engage in the learning process about Biology and develop into independent learners that feel confident with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reading, writing and exploring science by developing reading strategies that will facilitate their learning in all academic classes.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cs typeface="Times New Roman" pitchFamily="18" charset="0"/>
              </a:rPr>
              <a:t>CLASS RULES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Be considerate of the rights of others to learn/ respect other students’ and their property.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NO Put – Downs!</a:t>
            </a:r>
            <a:r>
              <a:rPr lang="en-US" sz="900" dirty="0" smtClean="0">
                <a:latin typeface="Adobe Caslon Pro" pitchFamily="18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No food, drink, candy, or gum is to be consumed during class.  No make – up applied in class.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No personal stereo equipment, pagers, cell phones,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i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-pods, etc. to be used during class.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Raise your hand to ask questions and participate in class, show respect to others.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I dismiss you, not the bell.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Be in your seat when the tardy bell sounds or you will be marked tardy.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Failure to follow the class rules will result in a warning, detention(s), changing of seat,  phone call home, ISS (In School Suspension) –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period or day, Conference(s) (with &amp;/ or without parent(s), counselors, teachers, or administration members), suspensions. 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Please refer to the student manual for more specifics.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cs typeface="Times New Roman" pitchFamily="18" charset="0"/>
              </a:rPr>
              <a:t>BIOLOGY NOTEBOOK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Composition Style Notebook with sewn pages will be used everyday and will need to be purchased As Soon As Possible.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It will contain, but not limited to: Biology Warm – Ups, State Standards, Reading Strategies, Notes, Agenda, Class Activities, and Lab Work.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cs typeface="Times New Roman" pitchFamily="18" charset="0"/>
              </a:rPr>
              <a:t>GRADES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The grade scale is: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100% - 90% = A; 89% - 80% = B; 79% - 70% C; 69%- 60% = D; 59% - 0% = F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Tests/ Quizzes will comprise 60% of your overall grade.  Grades will be cumulative for the semester.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Assignments will be written daily on the board and posted on line at: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hlinkClick r:id="rId2"/>
              </a:rPr>
              <a:t>http:/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  <a:hlinkClick r:id="rId2"/>
              </a:rPr>
              <a:t>/rivercity.wusd.k12.ca.us/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Homework will be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given 3 – 5 days a week. It is expected that the Biology chapter assigned will be read as homework. Homework, Quizzes, Notes, Projects,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Posters, Tests, and Finals will be given </a:t>
            </a:r>
            <a:r>
              <a:rPr kumimoji="0" lang="en-US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only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 if the absence is excused.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cs typeface="Times New Roman" pitchFamily="18" charset="0"/>
              </a:rPr>
              <a:t>COURSE OUTLINE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BIOLOGY: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  This course is an introductory course in biology.  It will survey biological principles such as:  Cell Biology, Genetics, Ecology,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Evolution and Physiology.  Critical thinking skills will be taught in conjunction with subject matter by use of preparing unit portfolios, writing,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drawing, performing labs, discussion and inquiry techniques.  Dissections second semester will add as enrichment.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The Units of study are: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Semester 1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      					</a:t>
            </a:r>
            <a:r>
              <a:rPr kumimoji="0" lang="en-US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Semester 2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What is Biology?					Evolution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The life of a Cell					Ecology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Genetics						The Human Body- Physiology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I have read and understand these class rules: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Parents/ Guardians, your young adult should have homework at least 3 – 5 days a week and should be reading a section of the Biology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chapter three nights a week.  Your young adult will need to check out a Biology Book from the Library on their own time unless you have a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computer with Internet access.  The web site for the Biology book is: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Glencoe.com.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  The username and password is on my website. 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Please notify me at school if there is not biology homework being done on a regular basis or if you have any questions or concerns.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(916) 375 – 7800  Thank you.  Mrs. McAllister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Student:  __________________________________________		Date:  ____________________________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Times New Roman" pitchFamily="18" charset="0"/>
              </a:rPr>
              <a:t>Parent(s)/ Guardian(s):  ______________________________________________________________________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Caslo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4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 the back of your Biology rules &amp; Syllabus: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Please tell me if you need to sit in front for any reason.  </a:t>
            </a:r>
            <a:r>
              <a:rPr lang="en-US" dirty="0" err="1" smtClean="0"/>
              <a:t>ie</a:t>
            </a:r>
            <a:r>
              <a:rPr lang="en-US" dirty="0" smtClean="0"/>
              <a:t>. </a:t>
            </a:r>
            <a:r>
              <a:rPr lang="en-US" b="1" dirty="0" smtClean="0"/>
              <a:t>Sight, hearing, able to focus better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Write three goals you have for Biology Class this term.  </a:t>
            </a:r>
            <a:r>
              <a:rPr lang="en-US" dirty="0" err="1"/>
              <a:t>i</a:t>
            </a:r>
            <a:r>
              <a:rPr lang="en-US" dirty="0" err="1" smtClean="0"/>
              <a:t>e</a:t>
            </a:r>
            <a:r>
              <a:rPr lang="en-US" dirty="0" smtClean="0"/>
              <a:t>.  </a:t>
            </a:r>
            <a:r>
              <a:rPr lang="en-US" b="1" dirty="0" smtClean="0"/>
              <a:t>I want to earn an A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Return this Rules &amp; Syllabus back to me signed by you and your parents/ guardians by tomorrow for 10 points.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Heading Paper &amp; </a:t>
            </a:r>
            <a:br>
              <a:rPr lang="en-US" dirty="0" smtClean="0"/>
            </a:br>
            <a:r>
              <a:rPr lang="en-US" dirty="0" smtClean="0"/>
              <a:t>What to bring to class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dirty="0" smtClean="0"/>
              <a:t>On the Left Side of the Paper: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Name: Jeremy Smith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Period: 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Assignment: Quiz-Rules &amp; Heading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Class: Biology McAllister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Date</a:t>
            </a:r>
            <a:r>
              <a:rPr lang="en-US" smtClean="0"/>
              <a:t>: 8/21/2014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91000" y="1600200"/>
            <a:ext cx="49530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Bring to Class:</a:t>
            </a:r>
          </a:p>
          <a:p>
            <a:pPr lvl="1"/>
            <a:r>
              <a:rPr lang="en-US" dirty="0" smtClean="0"/>
              <a:t>Sewn Composition Style Notebook</a:t>
            </a:r>
          </a:p>
          <a:p>
            <a:pPr lvl="1"/>
            <a:r>
              <a:rPr lang="en-US" dirty="0" smtClean="0"/>
              <a:t>Pencil</a:t>
            </a:r>
          </a:p>
          <a:p>
            <a:pPr lvl="1"/>
            <a:r>
              <a:rPr lang="en-US" dirty="0" smtClean="0"/>
              <a:t>EXPO</a:t>
            </a:r>
          </a:p>
          <a:p>
            <a:pPr lvl="1"/>
            <a:r>
              <a:rPr lang="en-US" dirty="0" smtClean="0"/>
              <a:t>Eraser</a:t>
            </a:r>
          </a:p>
          <a:p>
            <a:pPr lvl="1"/>
            <a:r>
              <a:rPr lang="en-US" dirty="0" smtClean="0"/>
              <a:t>Binder Paper</a:t>
            </a:r>
          </a:p>
          <a:p>
            <a:pPr lvl="1"/>
            <a:r>
              <a:rPr lang="en-US" dirty="0" smtClean="0"/>
              <a:t>Homework</a:t>
            </a:r>
          </a:p>
          <a:p>
            <a:pPr lvl="1"/>
            <a:r>
              <a:rPr lang="en-US" dirty="0" smtClean="0"/>
              <a:t>Colored Pencils</a:t>
            </a:r>
          </a:p>
          <a:p>
            <a:pPr lvl="1"/>
            <a:r>
              <a:rPr lang="en-US" dirty="0" smtClean="0"/>
              <a:t>Glue Stick</a:t>
            </a:r>
          </a:p>
          <a:p>
            <a:pPr lvl="1"/>
            <a:r>
              <a:rPr lang="en-US" dirty="0" smtClean="0"/>
              <a:t>Stapler</a:t>
            </a:r>
          </a:p>
          <a:p>
            <a:pPr lvl="1"/>
            <a:r>
              <a:rPr lang="en-US" dirty="0" smtClean="0"/>
              <a:t>Ruler</a:t>
            </a:r>
          </a:p>
          <a:p>
            <a:pPr lvl="1"/>
            <a:r>
              <a:rPr lang="en-US" dirty="0" smtClean="0"/>
              <a:t>Highlighter</a:t>
            </a:r>
          </a:p>
          <a:p>
            <a:pPr lvl="1"/>
            <a:r>
              <a:rPr lang="en-US" dirty="0" smtClean="0"/>
              <a:t>Scissors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pegasus.cc.ucf.edu/~tbayston/eme6313/learning_pyram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524461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brianvickers.com/images/dont_give_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-45683"/>
            <a:ext cx="5619598" cy="6903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Biology Book online &amp; McAllister’s Website	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06963"/>
          </a:xfrm>
        </p:spPr>
        <p:txBody>
          <a:bodyPr/>
          <a:lstStyle/>
          <a:p>
            <a:r>
              <a:rPr lang="en-US" dirty="0" smtClean="0"/>
              <a:t>Glencoe.com</a:t>
            </a:r>
          </a:p>
          <a:p>
            <a:r>
              <a:rPr lang="en-US" sz="2400" dirty="0" smtClean="0"/>
              <a:t>Click on California, Click the Student/ Parent Box, &amp; Science.  </a:t>
            </a:r>
          </a:p>
          <a:p>
            <a:r>
              <a:rPr lang="en-US" sz="2400" dirty="0" smtClean="0"/>
              <a:t>At the next page select Biology; Biology Dynamics of Life ©2004.  </a:t>
            </a:r>
          </a:p>
          <a:p>
            <a:r>
              <a:rPr lang="en-US" sz="2400" dirty="0" smtClean="0"/>
              <a:t>Then click on the Online student edition until the "Sample Full Version" comes up and click on it. </a:t>
            </a:r>
          </a:p>
          <a:p>
            <a:r>
              <a:rPr lang="en-US" sz="2400" dirty="0" smtClean="0"/>
              <a:t>Type in the username:  BDOLCA05  &amp; Password: th3cr8ye  </a:t>
            </a:r>
          </a:p>
          <a:p>
            <a:r>
              <a:rPr lang="en-US" sz="2400" dirty="0" smtClean="0"/>
              <a:t>Finally, click on "Interactive Student Edition" "Contents" and go to the Chapter to read, do research and homework.</a:t>
            </a:r>
          </a:p>
          <a:p>
            <a:r>
              <a:rPr lang="en-US" sz="2400" dirty="0" smtClean="0"/>
              <a:t>Link is on my </a:t>
            </a:r>
            <a:r>
              <a:rPr lang="en-US" sz="2400" smtClean="0"/>
              <a:t>website:</a:t>
            </a:r>
            <a:r>
              <a:rPr lang="en-US" sz="2400" smtClean="0">
                <a:latin typeface="Adobe Caslon Pro" pitchFamily="18" charset="0"/>
                <a:ea typeface="Times New Roman" pitchFamily="18" charset="0"/>
                <a:hlinkClick r:id="rId2"/>
              </a:rPr>
              <a:t> http:/</a:t>
            </a:r>
            <a:r>
              <a:rPr lang="en-US" sz="2400" b="1" smtClean="0">
                <a:latin typeface="Adobe Caslon Pro" pitchFamily="18" charset="0"/>
                <a:ea typeface="Times New Roman" pitchFamily="18" charset="0"/>
                <a:hlinkClick r:id="rId2"/>
              </a:rPr>
              <a:t>/rivercity.wusd.k12.ca.us/</a:t>
            </a:r>
            <a:r>
              <a:rPr lang="en-US" sz="2400" b="1" smtClean="0">
                <a:latin typeface="Adobe Caslon Pro" pitchFamily="18" charset="0"/>
                <a:ea typeface="Times New Roman" pitchFamily="18" charset="0"/>
              </a:rPr>
              <a:t> 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x 5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Color your Name, 1</a:t>
            </a:r>
            <a:r>
              <a:rPr lang="en-US" baseline="30000" dirty="0" smtClean="0"/>
              <a:t>st</a:t>
            </a:r>
            <a:r>
              <a:rPr lang="en-US" dirty="0" smtClean="0"/>
              <a:t> &amp; Last</a:t>
            </a:r>
          </a:p>
          <a:p>
            <a:r>
              <a:rPr lang="en-US" dirty="0" smtClean="0"/>
              <a:t>What would you like me to know about you?</a:t>
            </a:r>
          </a:p>
          <a:p>
            <a:r>
              <a:rPr lang="en-US" dirty="0" smtClean="0"/>
              <a:t>What is your favorite sport?</a:t>
            </a:r>
          </a:p>
          <a:p>
            <a:r>
              <a:rPr lang="en-US" dirty="0" smtClean="0"/>
              <a:t>What do you want to be when you grow up?</a:t>
            </a:r>
          </a:p>
          <a:p>
            <a:r>
              <a:rPr lang="en-US" dirty="0" smtClean="0"/>
              <a:t>If you want to go to college, what college do you want to go to?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3702</TotalTime>
  <Words>298</Words>
  <Application>Microsoft Office PowerPoint</Application>
  <PresentationFormat>On-screen Show (4:3)</PresentationFormat>
  <Paragraphs>113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Adobe Caslon Pro</vt:lpstr>
      <vt:lpstr>Arial</vt:lpstr>
      <vt:lpstr>Calibri</vt:lpstr>
      <vt:lpstr>Times New Roman</vt:lpstr>
      <vt:lpstr>Office Theme</vt:lpstr>
      <vt:lpstr>Welcome to Room 3 Bryte Ag Biology</vt:lpstr>
      <vt:lpstr>PowerPoint Presentation</vt:lpstr>
      <vt:lpstr>PowerPoint Presentation</vt:lpstr>
      <vt:lpstr>On the back of your Biology rules &amp; Syllabus:</vt:lpstr>
      <vt:lpstr>Heading Paper &amp;  What to bring to class</vt:lpstr>
      <vt:lpstr>PowerPoint Presentation</vt:lpstr>
      <vt:lpstr>PowerPoint Presentation</vt:lpstr>
      <vt:lpstr>Biology Book online &amp; McAllister’s Website </vt:lpstr>
      <vt:lpstr>3 x 5 Card</vt:lpstr>
      <vt:lpstr>Science Notebook</vt:lpstr>
      <vt:lpstr>Table of Contents</vt:lpstr>
      <vt:lpstr>PowerPoint Presentation</vt:lpstr>
      <vt:lpstr>PowerPoint Presentation</vt:lpstr>
      <vt:lpstr>Biology Bingo Blackout</vt:lpstr>
    </vt:vector>
  </TitlesOfParts>
  <Company>Washington Unified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Syllabus &amp; Classroom Management</dc:title>
  <dc:creator>Administrator</dc:creator>
  <cp:lastModifiedBy>Jennifer Mc Allister</cp:lastModifiedBy>
  <cp:revision>115</cp:revision>
  <dcterms:created xsi:type="dcterms:W3CDTF">2009-08-25T14:28:27Z</dcterms:created>
  <dcterms:modified xsi:type="dcterms:W3CDTF">2017-08-17T22:38:13Z</dcterms:modified>
</cp:coreProperties>
</file>