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3.xml" ContentType="application/inkml+xml"/>
  <Override PartName="/ppt/ink/ink4.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8"/>
  </p:notesMasterIdLst>
  <p:sldIdLst>
    <p:sldId id="598" r:id="rId2"/>
    <p:sldId id="431" r:id="rId3"/>
    <p:sldId id="279" r:id="rId4"/>
    <p:sldId id="276" r:id="rId5"/>
    <p:sldId id="278" r:id="rId6"/>
    <p:sldId id="559" r:id="rId7"/>
    <p:sldId id="547" r:id="rId8"/>
    <p:sldId id="270" r:id="rId9"/>
    <p:sldId id="271" r:id="rId10"/>
    <p:sldId id="272" r:id="rId11"/>
    <p:sldId id="273" r:id="rId12"/>
    <p:sldId id="269" r:id="rId13"/>
    <p:sldId id="548" r:id="rId14"/>
    <p:sldId id="560" r:id="rId15"/>
    <p:sldId id="620" r:id="rId16"/>
    <p:sldId id="621" r:id="rId17"/>
    <p:sldId id="622" r:id="rId18"/>
    <p:sldId id="432" r:id="rId19"/>
    <p:sldId id="561" r:id="rId20"/>
    <p:sldId id="294" r:id="rId21"/>
    <p:sldId id="295" r:id="rId22"/>
    <p:sldId id="430" r:id="rId23"/>
    <p:sldId id="595" r:id="rId24"/>
    <p:sldId id="553" r:id="rId25"/>
    <p:sldId id="300" r:id="rId26"/>
    <p:sldId id="549" r:id="rId27"/>
    <p:sldId id="302" r:id="rId28"/>
    <p:sldId id="551" r:id="rId29"/>
    <p:sldId id="550" r:id="rId30"/>
    <p:sldId id="416" r:id="rId31"/>
    <p:sldId id="599" r:id="rId32"/>
    <p:sldId id="609" r:id="rId33"/>
    <p:sldId id="610" r:id="rId34"/>
    <p:sldId id="611" r:id="rId35"/>
    <p:sldId id="600" r:id="rId36"/>
    <p:sldId id="601" r:id="rId37"/>
    <p:sldId id="313" r:id="rId38"/>
    <p:sldId id="625" r:id="rId39"/>
    <p:sldId id="624" r:id="rId40"/>
    <p:sldId id="467" r:id="rId41"/>
    <p:sldId id="498" r:id="rId42"/>
    <p:sldId id="281" r:id="rId43"/>
    <p:sldId id="552" r:id="rId44"/>
    <p:sldId id="284" r:id="rId45"/>
    <p:sldId id="418" r:id="rId46"/>
    <p:sldId id="285" r:id="rId47"/>
    <p:sldId id="420" r:id="rId48"/>
    <p:sldId id="289" r:id="rId49"/>
    <p:sldId id="283" r:id="rId50"/>
    <p:sldId id="419" r:id="rId51"/>
    <p:sldId id="588" r:id="rId52"/>
    <p:sldId id="623" r:id="rId53"/>
    <p:sldId id="562" r:id="rId54"/>
    <p:sldId id="566" r:id="rId55"/>
    <p:sldId id="536" r:id="rId56"/>
    <p:sldId id="537" r:id="rId57"/>
    <p:sldId id="472" r:id="rId58"/>
    <p:sldId id="556" r:id="rId59"/>
    <p:sldId id="557" r:id="rId60"/>
    <p:sldId id="564" r:id="rId61"/>
    <p:sldId id="565" r:id="rId62"/>
    <p:sldId id="307" r:id="rId63"/>
    <p:sldId id="309" r:id="rId64"/>
    <p:sldId id="305" r:id="rId65"/>
    <p:sldId id="306" r:id="rId66"/>
    <p:sldId id="608" r:id="rId67"/>
    <p:sldId id="312" r:id="rId68"/>
    <p:sldId id="568" r:id="rId69"/>
    <p:sldId id="589" r:id="rId70"/>
    <p:sldId id="596" r:id="rId71"/>
    <p:sldId id="590" r:id="rId72"/>
    <p:sldId id="591" r:id="rId73"/>
    <p:sldId id="592" r:id="rId74"/>
    <p:sldId id="327" r:id="rId75"/>
    <p:sldId id="334" r:id="rId76"/>
    <p:sldId id="335" r:id="rId77"/>
    <p:sldId id="336" r:id="rId78"/>
    <p:sldId id="352" r:id="rId79"/>
    <p:sldId id="337" r:id="rId80"/>
    <p:sldId id="317" r:id="rId81"/>
    <p:sldId id="318" r:id="rId82"/>
    <p:sldId id="319" r:id="rId83"/>
    <p:sldId id="320" r:id="rId84"/>
    <p:sldId id="321" r:id="rId85"/>
    <p:sldId id="322" r:id="rId86"/>
    <p:sldId id="323" r:id="rId87"/>
    <p:sldId id="324" r:id="rId88"/>
    <p:sldId id="325" r:id="rId89"/>
    <p:sldId id="332" r:id="rId90"/>
    <p:sldId id="473" r:id="rId91"/>
    <p:sldId id="331" r:id="rId92"/>
    <p:sldId id="474" r:id="rId93"/>
    <p:sldId id="602" r:id="rId94"/>
    <p:sldId id="478" r:id="rId95"/>
    <p:sldId id="476" r:id="rId96"/>
    <p:sldId id="475" r:id="rId97"/>
    <p:sldId id="603" r:id="rId98"/>
    <p:sldId id="495" r:id="rId99"/>
    <p:sldId id="567" r:id="rId100"/>
    <p:sldId id="517" r:id="rId101"/>
    <p:sldId id="518" r:id="rId102"/>
    <p:sldId id="286" r:id="rId103"/>
    <p:sldId id="287" r:id="rId104"/>
    <p:sldId id="290" r:id="rId105"/>
    <p:sldId id="291" r:id="rId106"/>
    <p:sldId id="292" r:id="rId107"/>
    <p:sldId id="293" r:id="rId108"/>
    <p:sldId id="296" r:id="rId109"/>
    <p:sldId id="264" r:id="rId110"/>
    <p:sldId id="266" r:id="rId111"/>
    <p:sldId id="267" r:id="rId112"/>
    <p:sldId id="298" r:id="rId113"/>
    <p:sldId id="299" r:id="rId114"/>
    <p:sldId id="311" r:id="rId115"/>
    <p:sldId id="434" r:id="rId116"/>
    <p:sldId id="593" r:id="rId117"/>
    <p:sldId id="554" r:id="rId118"/>
    <p:sldId id="604" r:id="rId119"/>
    <p:sldId id="258" r:id="rId120"/>
    <p:sldId id="261" r:id="rId121"/>
    <p:sldId id="316" r:id="rId122"/>
    <p:sldId id="421" r:id="rId123"/>
    <p:sldId id="422" r:id="rId124"/>
    <p:sldId id="423" r:id="rId125"/>
    <p:sldId id="424" r:id="rId126"/>
    <p:sldId id="425" r:id="rId127"/>
    <p:sldId id="426" r:id="rId128"/>
    <p:sldId id="427" r:id="rId129"/>
    <p:sldId id="470" r:id="rId130"/>
    <p:sldId id="479" r:id="rId131"/>
    <p:sldId id="481" r:id="rId132"/>
    <p:sldId id="328" r:id="rId133"/>
    <p:sldId id="329" r:id="rId134"/>
    <p:sldId id="330" r:id="rId135"/>
    <p:sldId id="338" r:id="rId136"/>
    <p:sldId id="339" r:id="rId137"/>
    <p:sldId id="340" r:id="rId138"/>
    <p:sldId id="341" r:id="rId139"/>
    <p:sldId id="342" r:id="rId140"/>
    <p:sldId id="343" r:id="rId141"/>
    <p:sldId id="344" r:id="rId142"/>
    <p:sldId id="345" r:id="rId143"/>
    <p:sldId id="346" r:id="rId144"/>
    <p:sldId id="347" r:id="rId145"/>
    <p:sldId id="348" r:id="rId146"/>
    <p:sldId id="349" r:id="rId147"/>
    <p:sldId id="350" r:id="rId148"/>
    <p:sldId id="351" r:id="rId149"/>
    <p:sldId id="469" r:id="rId150"/>
    <p:sldId id="490" r:id="rId151"/>
    <p:sldId id="491" r:id="rId152"/>
    <p:sldId id="370" r:id="rId153"/>
    <p:sldId id="365" r:id="rId154"/>
    <p:sldId id="605" r:id="rId155"/>
    <p:sldId id="558" r:id="rId156"/>
    <p:sldId id="569" r:id="rId157"/>
    <p:sldId id="606" r:id="rId158"/>
    <p:sldId id="353" r:id="rId159"/>
    <p:sldId id="326" r:id="rId160"/>
    <p:sldId id="612" r:id="rId161"/>
    <p:sldId id="501" r:id="rId162"/>
    <p:sldId id="570" r:id="rId163"/>
    <p:sldId id="571" r:id="rId164"/>
    <p:sldId id="579" r:id="rId165"/>
    <p:sldId id="368" r:id="rId166"/>
    <p:sldId id="573" r:id="rId167"/>
    <p:sldId id="354" r:id="rId168"/>
    <p:sldId id="356" r:id="rId169"/>
    <p:sldId id="355" r:id="rId170"/>
    <p:sldId id="574" r:id="rId171"/>
    <p:sldId id="357" r:id="rId172"/>
    <p:sldId id="358" r:id="rId173"/>
    <p:sldId id="359" r:id="rId174"/>
    <p:sldId id="314" r:id="rId175"/>
    <p:sldId id="315" r:id="rId176"/>
    <p:sldId id="360" r:id="rId177"/>
    <p:sldId id="366" r:id="rId178"/>
    <p:sldId id="361" r:id="rId179"/>
    <p:sldId id="362" r:id="rId180"/>
    <p:sldId id="363" r:id="rId181"/>
    <p:sldId id="364" r:id="rId182"/>
    <p:sldId id="497" r:id="rId183"/>
    <p:sldId id="607" r:id="rId184"/>
    <p:sldId id="369" r:id="rId185"/>
    <p:sldId id="575" r:id="rId186"/>
    <p:sldId id="572" r:id="rId187"/>
    <p:sldId id="541" r:id="rId188"/>
    <p:sldId id="540" r:id="rId189"/>
    <p:sldId id="483" r:id="rId190"/>
    <p:sldId id="492" r:id="rId191"/>
    <p:sldId id="493" r:id="rId192"/>
    <p:sldId id="494" r:id="rId193"/>
    <p:sldId id="439" r:id="rId194"/>
    <p:sldId id="440" r:id="rId195"/>
    <p:sldId id="441" r:id="rId196"/>
    <p:sldId id="442" r:id="rId197"/>
    <p:sldId id="443" r:id="rId198"/>
    <p:sldId id="444" r:id="rId199"/>
    <p:sldId id="445" r:id="rId200"/>
    <p:sldId id="446" r:id="rId201"/>
    <p:sldId id="499" r:id="rId202"/>
    <p:sldId id="502" r:id="rId203"/>
    <p:sldId id="372" r:id="rId204"/>
    <p:sldId id="373" r:id="rId205"/>
    <p:sldId id="374" r:id="rId206"/>
    <p:sldId id="375" r:id="rId207"/>
    <p:sldId id="376" r:id="rId208"/>
    <p:sldId id="377" r:id="rId209"/>
    <p:sldId id="378" r:id="rId210"/>
    <p:sldId id="379" r:id="rId211"/>
    <p:sldId id="380" r:id="rId212"/>
    <p:sldId id="381" r:id="rId213"/>
    <p:sldId id="383" r:id="rId214"/>
    <p:sldId id="384" r:id="rId215"/>
    <p:sldId id="385" r:id="rId216"/>
    <p:sldId id="386" r:id="rId217"/>
    <p:sldId id="388" r:id="rId218"/>
    <p:sldId id="613" r:id="rId219"/>
    <p:sldId id="387" r:id="rId220"/>
    <p:sldId id="390" r:id="rId221"/>
    <p:sldId id="391" r:id="rId222"/>
    <p:sldId id="389" r:id="rId223"/>
    <p:sldId id="392" r:id="rId224"/>
    <p:sldId id="393" r:id="rId225"/>
    <p:sldId id="394" r:id="rId226"/>
    <p:sldId id="500" r:id="rId227"/>
    <p:sldId id="395" r:id="rId228"/>
    <p:sldId id="409" r:id="rId229"/>
    <p:sldId id="396" r:id="rId230"/>
    <p:sldId id="397" r:id="rId231"/>
    <p:sldId id="398" r:id="rId232"/>
    <p:sldId id="399" r:id="rId233"/>
    <p:sldId id="400" r:id="rId234"/>
    <p:sldId id="401" r:id="rId235"/>
    <p:sldId id="402" r:id="rId236"/>
    <p:sldId id="403" r:id="rId237"/>
    <p:sldId id="404" r:id="rId238"/>
    <p:sldId id="405" r:id="rId239"/>
    <p:sldId id="406" r:id="rId240"/>
    <p:sldId id="576" r:id="rId241"/>
    <p:sldId id="577" r:id="rId242"/>
    <p:sldId id="578" r:id="rId243"/>
    <p:sldId id="504" r:id="rId244"/>
    <p:sldId id="505" r:id="rId245"/>
    <p:sldId id="506" r:id="rId246"/>
    <p:sldId id="411" r:id="rId247"/>
    <p:sldId id="585" r:id="rId248"/>
    <p:sldId id="449" r:id="rId249"/>
    <p:sldId id="450" r:id="rId250"/>
    <p:sldId id="410" r:id="rId251"/>
    <p:sldId id="580" r:id="rId252"/>
    <p:sldId id="597" r:id="rId253"/>
    <p:sldId id="503" r:id="rId254"/>
    <p:sldId id="507" r:id="rId255"/>
    <p:sldId id="508" r:id="rId256"/>
    <p:sldId id="509" r:id="rId257"/>
    <p:sldId id="510" r:id="rId258"/>
    <p:sldId id="511" r:id="rId259"/>
    <p:sldId id="512" r:id="rId260"/>
    <p:sldId id="513" r:id="rId261"/>
    <p:sldId id="514" r:id="rId262"/>
    <p:sldId id="515" r:id="rId263"/>
    <p:sldId id="516" r:id="rId264"/>
    <p:sldId id="452" r:id="rId265"/>
    <p:sldId id="582" r:id="rId266"/>
    <p:sldId id="594" r:id="rId267"/>
    <p:sldId id="614" r:id="rId268"/>
    <p:sldId id="615" r:id="rId269"/>
    <p:sldId id="616" r:id="rId270"/>
    <p:sldId id="617" r:id="rId271"/>
    <p:sldId id="618" r:id="rId272"/>
    <p:sldId id="619" r:id="rId273"/>
    <p:sldId id="583" r:id="rId274"/>
    <p:sldId id="586" r:id="rId275"/>
    <p:sldId id="407" r:id="rId276"/>
    <p:sldId id="408" r:id="rId277"/>
    <p:sldId id="412" r:id="rId278"/>
    <p:sldId id="584" r:id="rId279"/>
    <p:sldId id="464" r:id="rId280"/>
    <p:sldId id="465" r:id="rId281"/>
    <p:sldId id="466" r:id="rId282"/>
    <p:sldId id="413" r:id="rId283"/>
    <p:sldId id="587" r:id="rId284"/>
    <p:sldId id="533" r:id="rId285"/>
    <p:sldId id="414" r:id="rId286"/>
    <p:sldId id="415" r:id="rId287"/>
    <p:sldId id="456" r:id="rId288"/>
    <p:sldId id="457" r:id="rId289"/>
    <p:sldId id="458" r:id="rId290"/>
    <p:sldId id="459" r:id="rId291"/>
    <p:sldId id="460" r:id="rId292"/>
    <p:sldId id="461" r:id="rId293"/>
    <p:sldId id="462" r:id="rId294"/>
    <p:sldId id="463" r:id="rId295"/>
    <p:sldId id="525" r:id="rId296"/>
    <p:sldId id="529" r:id="rId297"/>
    <p:sldId id="526" r:id="rId298"/>
    <p:sldId id="527" r:id="rId299"/>
    <p:sldId id="528" r:id="rId300"/>
    <p:sldId id="519" r:id="rId301"/>
    <p:sldId id="531" r:id="rId302"/>
    <p:sldId id="542" r:id="rId303"/>
    <p:sldId id="543" r:id="rId304"/>
    <p:sldId id="544" r:id="rId305"/>
    <p:sldId id="545" r:id="rId306"/>
    <p:sldId id="546" r:id="rId30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5" autoAdjust="0"/>
    <p:restoredTop sz="94624" autoAdjust="0"/>
  </p:normalViewPr>
  <p:slideViewPr>
    <p:cSldViewPr>
      <p:cViewPr varScale="1">
        <p:scale>
          <a:sx n="70" d="100"/>
          <a:sy n="70" d="100"/>
        </p:scale>
        <p:origin x="396" y="78"/>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viewProps" Target="viewProp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272513048"/>
        <c:axId val="272513440"/>
      </c:lineChart>
      <c:catAx>
        <c:axId val="2725130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513440"/>
        <c:crosses val="autoZero"/>
        <c:auto val="1"/>
        <c:lblAlgn val="ctr"/>
        <c:lblOffset val="100"/>
        <c:noMultiLvlLbl val="0"/>
      </c:catAx>
      <c:valAx>
        <c:axId val="272513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513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554120952"/>
        <c:axId val="554119384"/>
      </c:lineChart>
      <c:catAx>
        <c:axId val="554120952"/>
        <c:scaling>
          <c:orientation val="minMax"/>
        </c:scaling>
        <c:delete val="0"/>
        <c:axPos val="b"/>
        <c:title>
          <c:tx>
            <c:rich>
              <a:bodyPr/>
              <a:lstStyle/>
              <a:p>
                <a:pPr>
                  <a:defRPr/>
                </a:pPr>
                <a:r>
                  <a:rPr lang="en-US"/>
                  <a:t>Generation</a:t>
                </a:r>
              </a:p>
            </c:rich>
          </c:tx>
          <c:overlay val="0"/>
        </c:title>
        <c:majorTickMark val="out"/>
        <c:minorTickMark val="none"/>
        <c:tickLblPos val="nextTo"/>
        <c:crossAx val="554119384"/>
        <c:crosses val="autoZero"/>
        <c:auto val="1"/>
        <c:lblAlgn val="ctr"/>
        <c:lblOffset val="100"/>
        <c:noMultiLvlLbl val="0"/>
      </c:catAx>
      <c:valAx>
        <c:axId val="554119384"/>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554120952"/>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0,-1 0,-19 0,20 0,-20 0,20 0,-20 0,20 0,0 0,0 0,19 0,-39 0,20 0,0 0,0 0,-20 0,20 0,-20 0,20 0,-1 0,-19 0,20 0,-20 0,20 0,0 0,0 0,-20 0,20 0,-1 0,1 0,-20 0,20 0,-20 0,20 0,0 0,0 0,-20 0,19 0,-19 0,40 0,-40 0,20 0,-20 0,20 0,0 0,-1 0,1 0,0 0,-20 0,20 0,-20 0,20 0,0 0,-1 0,1 0,-20 0,0 0,0 0,20 0,-20 0,20 0,20 0,-20 0,-1 0,21 0,-40 0</inkml:trace>
  <inkml:trace contextRef="#ctx0" brushRef="#br1" timeOffset="14109">0 0,'20'0,"0"0,0 0,19 0,1 0,0 0,-21 0,1 0,0 0,0 0,-20 0,20 0,19 0,-39 0,20 0,20 0,-40 0,20 0,-20 0,39 0,-39 0,20 0,-20 0,0 0,0 0,20 0,-20 0,20 0,0 0,0 0,-20 0,20 0,19 0,-39 0,20 0,-20 0,20 0,-20 0,20 0,0 0,-1 0,-19 0,40 0,-40 0,20 0,0 0,0 0,-20 0,19 0,-19 0,20 0,0 0,0 0,-20 0,20 0,-20 0,20 0,-20 0,19 0,1 0,-20 0,20 0,0 0,0 0,-20 0,20 0,-20 0,19 0,-19 0,20 0,0 0,0 0,-20 0,20 0,-20 0,20 0,0 0,-20 0,19 0,-19 0,20 0,-20 0,20 0,0 0</inkml:trace>
  <inkml:trace contextRef="#ctx0" brushRef="#br1" timeOffset="22547">20 636,'0'20,"0"-20,20 0,-20 0,0 0,20 0,-20 0,19 0,-19 0,20 0,-20 0,0 0,20 0,0 0,-20 0,40 0,-21 0,1 0,20 0,-40 0,20 0,-20 0,20 0,-20 0,19 0,1 0,0 0,-20 0,20 0,0 0,-20 0,20 0,-20 0,0 0,19 0,1 0,0 0,0 0,20 0,-1 0,-19 0,20 0,-20 0,0 0,-1 0,1 0,0 0,0 0,-20 0,40 0,-40 0,19 0,1 0,0 0,0 0,-20 0,20 0,-20 0,39 0,-19 0,-20 0,40 0,-20 0,0 0,19 0,-39 0,40 0,-20 0,20 0,-21 0,1 0,0 0,20 0,-40 0,20 0,-1 0,1 0,40 0,-40 0,19 0,-19 0,20 0,-20 0,-1 0,-19 0,20 0,20 0,-40 0,59 0,-19 0,20 0,-1 0,-19 0,0 0,-21 0,1 0,-20 0,20 0,-20 0,20 0,-20 0,40 0,-1 0,-19 0,20 0,-1 0,-19 0,0 0,0 0,-20 0,20 0,-20 0,20 0,-1 0,1 0,0 0,0 0,0 0,-20 0,39 0,-39 0,40 0,-20 0,39 0,-19 0,0 0,-20 0,19 0,-19 0,20 0,-20 0,19 0,-39 0,20 0,0 0,-20 0,20 0,0 0,0 0,-20 0,39 0,-39 0,0 0,0 0,20 0,-20 0,20 0,20 0,-21 0,1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12/12/2016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184</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12/12/2016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12/12/2016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4.jpeg"/><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1.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7.jpe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slide" Target="slide62.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8.png"/><Relationship Id="rId7" Type="http://schemas.openxmlformats.org/officeDocument/2006/relationships/image" Target="../media/image109.png"/><Relationship Id="rId12" Type="http://schemas.openxmlformats.org/officeDocument/2006/relationships/slide" Target="slide103.xml"/><Relationship Id="rId2" Type="http://schemas.openxmlformats.org/officeDocument/2006/relationships/image" Target="../media/image107.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10.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audio" Target="../media/audio5.wav"/></Relationships>
</file>

<file path=ppt/slides/_rels/slide12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55.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3.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1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73.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7.png"/><Relationship Id="rId3" Type="http://schemas.openxmlformats.org/officeDocument/2006/relationships/image" Target="../media/image108.png"/><Relationship Id="rId7" Type="http://schemas.openxmlformats.org/officeDocument/2006/relationships/image" Target="../media/image109.png"/><Relationship Id="rId12" Type="http://schemas.openxmlformats.org/officeDocument/2006/relationships/slide" Target="slide103.xml"/><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10.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5.jpeg"/></Relationships>
</file>

<file path=ppt/slides/_rels/slide133.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3.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13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8.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3.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13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3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3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3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1.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1.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2.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1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15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1.jpeg"/><Relationship Id="rId5" Type="http://schemas.openxmlformats.org/officeDocument/2006/relationships/image" Target="../media/image5.png"/><Relationship Id="rId15" Type="http://schemas.openxmlformats.org/officeDocument/2006/relationships/image" Target="../media/image143.png"/><Relationship Id="rId10" Type="http://schemas.openxmlformats.org/officeDocument/2006/relationships/image" Target="../media/image140.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42.png"/></Relationships>
</file>

<file path=ppt/slides/_rels/slide1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6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jpeg"/></Relationships>
</file>

<file path=ppt/slides/_rels/slide1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1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1.png"/></Relationships>
</file>

<file path=ppt/slides/_rels/slide1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77.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 Target="slide62.xml"/><Relationship Id="rId7" Type="http://schemas.openxmlformats.org/officeDocument/2006/relationships/image" Target="../media/image13.png"/><Relationship Id="rId12" Type="http://schemas.openxmlformats.org/officeDocument/2006/relationships/image" Target="../media/image15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1.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2.xml"/><Relationship Id="rId9" Type="http://schemas.openxmlformats.org/officeDocument/2006/relationships/image" Target="../media/image8.png"/></Relationships>
</file>

<file path=ppt/slides/_rels/slide18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7.png"/><Relationship Id="rId7" Type="http://schemas.openxmlformats.org/officeDocument/2006/relationships/image" Target="../media/image15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82.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25.jpeg"/><Relationship Id="rId4" Type="http://schemas.openxmlformats.org/officeDocument/2006/relationships/slide" Target="slide5.xml"/><Relationship Id="rId9" Type="http://schemas.openxmlformats.org/officeDocument/2006/relationships/image" Target="../media/image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gif"/><Relationship Id="rId1" Type="http://schemas.openxmlformats.org/officeDocument/2006/relationships/slideLayout" Target="../slideLayouts/slideLayout7.xml"/><Relationship Id="rId4" Type="http://schemas.openxmlformats.org/officeDocument/2006/relationships/image" Target="../media/image166.gif"/></Relationships>
</file>

<file path=ppt/slides/_rels/slide20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0.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6"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image" Target="../media/image168.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20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0.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4.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0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image" Target="../media/image168.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0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8.pn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69.jpeg"/><Relationship Id="rId2" Type="http://schemas.openxmlformats.org/officeDocument/2006/relationships/image" Target="../media/image137.jpeg"/><Relationship Id="rId16"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62.xml"/><Relationship Id="rId9" Type="http://schemas.openxmlformats.org/officeDocument/2006/relationships/image" Target="../media/image13.png"/><Relationship Id="rId14" Type="http://schemas.openxmlformats.org/officeDocument/2006/relationships/audio" Target="../media/audio25.wav"/></Relationships>
</file>

<file path=ppt/slides/_rels/slide20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9.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68.pn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2.xml"/><Relationship Id="rId9" Type="http://schemas.openxmlformats.org/officeDocument/2006/relationships/image" Target="../media/image13.png"/><Relationship Id="rId14" Type="http://schemas.openxmlformats.org/officeDocument/2006/relationships/image" Target="../media/image71.jpeg"/></Relationships>
</file>

<file path=ppt/slides/_rels/slide20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pn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4.xml"/><Relationship Id="rId11" Type="http://schemas.openxmlformats.org/officeDocument/2006/relationships/image" Target="../media/image14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0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9.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68.png"/><Relationship Id="rId2" Type="http://schemas.openxmlformats.org/officeDocument/2006/relationships/image" Target="../media/image150.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2.xml"/><Relationship Id="rId9" Type="http://schemas.openxmlformats.org/officeDocument/2006/relationships/image" Target="../media/image13.png"/><Relationship Id="rId1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pn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4.xml"/><Relationship Id="rId11" Type="http://schemas.openxmlformats.org/officeDocument/2006/relationships/image" Target="../media/image150.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image" Target="../media/image168.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4.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2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8.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4.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image" Target="../media/image168.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4.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7.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4.xml"/><Relationship Id="rId6" Type="http://schemas.openxmlformats.org/officeDocument/2006/relationships/image" Target="../media/image175.jpeg"/><Relationship Id="rId11" Type="http://schemas.openxmlformats.org/officeDocument/2006/relationships/image" Target="../media/image180.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4.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5.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6.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image" Target="../media/image187.jpeg"/></Relationships>
</file>

<file path=ppt/slides/_rels/slide2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8.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9.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image" Target="../media/image190.jpeg"/></Relationships>
</file>

<file path=ppt/slides/_rels/slide228.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9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91.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2.xml"/><Relationship Id="rId9" Type="http://schemas.openxmlformats.org/officeDocument/2006/relationships/image" Target="../media/image7.png"/></Relationships>
</file>

<file path=ppt/slides/_rels/slide2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3.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3.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4.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3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5.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image" Target="../media/image197.jpeg"/></Relationships>
</file>

<file path=ppt/slides/_rels/slide2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9.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0.jpeg"/><Relationship Id="rId3" Type="http://schemas.openxmlformats.org/officeDocument/2006/relationships/image" Target="../media/image4.png"/><Relationship Id="rId7" Type="http://schemas.openxmlformats.org/officeDocument/2006/relationships/slide" Target="slide214.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2.xml"/><Relationship Id="rId9" Type="http://schemas.openxmlformats.org/officeDocument/2006/relationships/hyperlink" Target="RESOURCES.ppt" TargetMode="External"/></Relationships>
</file>

<file path=ppt/slides/_rels/slide2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20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image" Target="../media/image201.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3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2.jpeg"/><Relationship Id="rId3" Type="http://schemas.openxmlformats.org/officeDocument/2006/relationships/slide" Target="slide62.xml"/><Relationship Id="rId7" Type="http://schemas.openxmlformats.org/officeDocument/2006/relationships/image" Target="../media/image7.png"/><Relationship Id="rId12" Type="http://schemas.openxmlformats.org/officeDocument/2006/relationships/image" Target="../media/image20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image" Target="../media/image201.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6.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05.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209.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08.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11.jpeg"/><Relationship Id="rId7" Type="http://schemas.openxmlformats.org/officeDocument/2006/relationships/image" Target="../media/image192.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13.jpeg"/><Relationship Id="rId5" Type="http://schemas.openxmlformats.org/officeDocument/2006/relationships/image" Target="../media/image200.jpeg"/><Relationship Id="rId4" Type="http://schemas.openxmlformats.org/officeDocument/2006/relationships/image" Target="../media/image212.jpe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25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25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26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264.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hyperlink" Target="http://www.pbs.org/teachers/connect/resources/3037/preview/" TargetMode="External"/></Relationships>
</file>

<file path=ppt/slides/_rels/slide265.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7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1.jpeg"/><Relationship Id="rId3" Type="http://schemas.openxmlformats.org/officeDocument/2006/relationships/image" Target="../media/image108.png"/><Relationship Id="rId7" Type="http://schemas.openxmlformats.org/officeDocument/2006/relationships/slide" Target="slide2.xml"/><Relationship Id="rId12" Type="http://schemas.openxmlformats.org/officeDocument/2006/relationships/image" Target="../media/image7.png"/><Relationship Id="rId2" Type="http://schemas.openxmlformats.org/officeDocument/2006/relationships/image" Target="../media/image248.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03.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0.png"/><Relationship Id="rId14" Type="http://schemas.openxmlformats.org/officeDocument/2006/relationships/image" Target="../media/image109.png"/></Relationships>
</file>

<file path=ppt/slides/_rels/slide27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91.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49.jpeg"/><Relationship Id="rId1" Type="http://schemas.openxmlformats.org/officeDocument/2006/relationships/slideLayout" Target="../slideLayouts/slideLayout12.xml"/><Relationship Id="rId6" Type="http://schemas.openxmlformats.org/officeDocument/2006/relationships/slide" Target="slide2.xml"/><Relationship Id="rId11" Type="http://schemas.openxmlformats.org/officeDocument/2006/relationships/slide" Target="slide103.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277.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4.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hyperlink" Target="https://www.dcnr.state.al.us/fishing/images/Bluegill400.jpg"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5.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2.xml"/></Relationships>
</file>

<file path=ppt/slides/_rels/slide30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62.jpeg"/><Relationship Id="rId4" Type="http://schemas.openxmlformats.org/officeDocument/2006/relationships/image" Target="../media/image103.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3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5.xml"/><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2.xml"/><Relationship Id="rId9"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slide" Target="slide62.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4.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2.xml"/><Relationship Id="rId9" Type="http://schemas.openxmlformats.org/officeDocument/2006/relationships/image" Target="../media/image7.png"/></Relationships>
</file>

<file path=ppt/slides/_rels/slide65.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2.xml"/><Relationship Id="rId9" Type="http://schemas.openxmlformats.org/officeDocument/2006/relationships/image" Target="../media/image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1.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 Id="rId14" Type="http://schemas.openxmlformats.org/officeDocument/2006/relationships/image" Target="../media/image11.png"/></Relationships>
</file>

<file path=ppt/slides/_rels/slide7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8.jpeg"/><Relationship Id="rId3" Type="http://schemas.openxmlformats.org/officeDocument/2006/relationships/slide" Target="slide62.xml"/><Relationship Id="rId7" Type="http://schemas.openxmlformats.org/officeDocument/2006/relationships/image" Target="../media/image13.png"/><Relationship Id="rId12"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4.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2.xml"/><Relationship Id="rId9" Type="http://schemas.openxmlformats.org/officeDocument/2006/relationships/image" Target="../media/image8.png"/></Relationships>
</file>

<file path=ppt/slides/_rels/slide8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99.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Dec 5</a:t>
            </a:r>
            <a:r>
              <a:rPr lang="en-US" baseline="30000" dirty="0" smtClean="0">
                <a:solidFill>
                  <a:schemeClr val="tx1"/>
                </a:solidFill>
              </a:rPr>
              <a:t>th</a:t>
            </a:r>
            <a:r>
              <a:rPr lang="en-US" dirty="0" smtClean="0">
                <a:solidFill>
                  <a:schemeClr val="tx1"/>
                </a:solidFill>
              </a:rPr>
              <a:t> – Dec 16</a:t>
            </a:r>
            <a:r>
              <a:rPr lang="en-US" baseline="30000" dirty="0" smtClean="0">
                <a:solidFill>
                  <a:schemeClr val="tx1"/>
                </a:solidFill>
              </a:rPr>
              <a:t>th</a:t>
            </a:r>
          </a:p>
          <a:p>
            <a:r>
              <a:rPr lang="en-US" dirty="0" smtClean="0">
                <a:solidFill>
                  <a:schemeClr val="tx1"/>
                </a:solidFill>
              </a:rPr>
              <a:t>Ecosystem Project Due Dec 16th</a:t>
            </a:r>
          </a:p>
          <a:p>
            <a:r>
              <a:rPr lang="en-US" dirty="0" smtClean="0">
                <a:solidFill>
                  <a:schemeClr val="tx1"/>
                </a:solidFill>
              </a:rPr>
              <a:t>Ecology UNIT Test Dec 15th</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dirty="0">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 </a:t>
            </a:r>
            <a:r>
              <a:rPr lang="en-US" altLang="en-US" sz="3200" b="0" dirty="0">
                <a:solidFill>
                  <a:srgbClr val="FF0066"/>
                </a:solidFill>
                <a:latin typeface="Times" pitchFamily="18" charset="0"/>
              </a:rPr>
              <a:t>biological community</a:t>
            </a:r>
            <a:r>
              <a:rPr lang="en-US" altLang="en-US" sz="3200" b="0" dirty="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p.65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The </a:t>
            </a:r>
            <a:r>
              <a:rPr lang="en-US" altLang="en-US" sz="3200" b="0" dirty="0">
                <a:solidFill>
                  <a:srgbClr val="FF0066"/>
                </a:solidFill>
                <a:latin typeface="Times" pitchFamily="18" charset="0"/>
              </a:rPr>
              <a:t>biosphere</a:t>
            </a:r>
            <a:r>
              <a:rPr lang="en-US" altLang="en-US" sz="3200" b="0" dirty="0">
                <a:solidFill>
                  <a:schemeClr val="tx1"/>
                </a:solidFill>
                <a:latin typeface="Times" pitchFamily="18" charset="0"/>
              </a:rPr>
              <a:t> is the portion of Earth that supports living things.</a:t>
            </a:r>
            <a:endParaRPr lang="en-US" altLang="en-US" sz="3200" b="0" i="1" dirty="0">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57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51NB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57NB</a:t>
            </a:r>
          </a:p>
          <a:p>
            <a:r>
              <a:rPr lang="en-US" dirty="0" smtClean="0"/>
              <a:t>HW – Read CH 2 Notes page 55 NB.</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53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51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Paragraph</a:t>
            </a:r>
            <a:endParaRPr lang="en-US" dirty="0"/>
          </a:p>
        </p:txBody>
      </p:sp>
      <p:sp>
        <p:nvSpPr>
          <p:cNvPr id="3" name="Content Placeholder 2"/>
          <p:cNvSpPr>
            <a:spLocks noGrp="1"/>
          </p:cNvSpPr>
          <p:nvPr>
            <p:ph idx="1"/>
          </p:nvPr>
        </p:nvSpPr>
        <p:spPr/>
        <p:txBody>
          <a:bodyPr/>
          <a:lstStyle/>
          <a:p>
            <a:r>
              <a:rPr lang="en-US" b="1" dirty="0" smtClean="0"/>
              <a:t>Ecology</a:t>
            </a:r>
            <a:r>
              <a:rPr lang="en-US" dirty="0" smtClean="0"/>
              <a:t> is the study of the living and nonliving things in the environment.  A taiga is an example of a </a:t>
            </a:r>
            <a:r>
              <a:rPr lang="en-US" b="1" dirty="0" smtClean="0"/>
              <a:t>Biome</a:t>
            </a:r>
            <a:r>
              <a:rPr lang="en-US" dirty="0" smtClean="0"/>
              <a:t>.  It is the </a:t>
            </a:r>
            <a:r>
              <a:rPr lang="en-US" b="1" dirty="0" smtClean="0"/>
              <a:t>habitat</a:t>
            </a:r>
            <a:r>
              <a:rPr lang="en-US" dirty="0" smtClean="0"/>
              <a:t> of the Mountain Lion.  The Mountain Lions is a </a:t>
            </a:r>
            <a:r>
              <a:rPr lang="en-US" b="1" dirty="0" smtClean="0"/>
              <a:t>biotic</a:t>
            </a:r>
            <a:r>
              <a:rPr lang="en-US" dirty="0" smtClean="0"/>
              <a:t> </a:t>
            </a:r>
            <a:r>
              <a:rPr lang="en-US" b="1" dirty="0" smtClean="0"/>
              <a:t>organism</a:t>
            </a:r>
            <a:r>
              <a:rPr lang="en-US" dirty="0" smtClean="0"/>
              <a:t> who’d </a:t>
            </a:r>
            <a:r>
              <a:rPr lang="en-US" b="1" dirty="0" smtClean="0"/>
              <a:t>niche </a:t>
            </a:r>
            <a:r>
              <a:rPr lang="en-US" dirty="0" smtClean="0"/>
              <a:t>is to hunt prey like squirrels.  In the taiga a non living organism or </a:t>
            </a:r>
            <a:r>
              <a:rPr lang="en-US" b="1" dirty="0" smtClean="0"/>
              <a:t>abiotic </a:t>
            </a:r>
            <a:r>
              <a:rPr lang="en-US" dirty="0" smtClean="0"/>
              <a:t>is the water in the rivers.</a:t>
            </a:r>
            <a:endParaRPr lang="en-US" dirty="0"/>
          </a:p>
        </p:txBody>
      </p:sp>
    </p:spTree>
    <p:extLst>
      <p:ext uri="{BB962C8B-B14F-4D97-AF65-F5344CB8AC3E}">
        <p14:creationId xmlns:p14="http://schemas.microsoft.com/office/powerpoint/2010/main" val="378788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12/15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P.66 NB</a:t>
            </a:r>
            <a:endParaRPr lang="en-US" sz="2400" dirty="0"/>
          </a:p>
        </p:txBody>
      </p:sp>
      <p:sp>
        <p:nvSpPr>
          <p:cNvPr id="4" name="Content Placeholder 3"/>
          <p:cNvSpPr>
            <a:spLocks noGrp="1"/>
          </p:cNvSpPr>
          <p:nvPr>
            <p:ph sz="half" idx="2"/>
          </p:nvPr>
        </p:nvSpPr>
        <p:spPr>
          <a:xfrm>
            <a:off x="3934887" y="1424151"/>
            <a:ext cx="5209113" cy="4221163"/>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a:p>
            <a:pPr marL="0" indent="0">
              <a:buNone/>
            </a:pPr>
            <a:r>
              <a:rPr lang="en-US" dirty="0" smtClean="0"/>
              <a:t>Ecosystem Poster </a:t>
            </a:r>
            <a:r>
              <a:rPr lang="en-US" smtClean="0"/>
              <a:t>due Thursday.</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690813" y="0"/>
            <a:ext cx="4572000" cy="5943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61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844" y="0"/>
            <a:ext cx="7969155" cy="6973011"/>
          </a:xfrm>
          <a:prstGeom prst="rect">
            <a:avLst/>
          </a:prstGeom>
        </p:spPr>
      </p:pic>
      <p:sp>
        <p:nvSpPr>
          <p:cNvPr id="2" name="Title 1"/>
          <p:cNvSpPr>
            <a:spLocks noGrp="1"/>
          </p:cNvSpPr>
          <p:nvPr>
            <p:ph type="title"/>
          </p:nvPr>
        </p:nvSpPr>
        <p:spPr/>
        <p:txBody>
          <a:bodyPr/>
          <a:lstStyle/>
          <a:p>
            <a:r>
              <a:rPr lang="en-US" dirty="0" smtClean="0"/>
              <a:t>Ward’s Groundwater Model</a:t>
            </a:r>
            <a:endParaRPr lang="en-US" dirty="0"/>
          </a:p>
        </p:txBody>
      </p:sp>
    </p:spTree>
    <p:extLst>
      <p:ext uri="{BB962C8B-B14F-4D97-AF65-F5344CB8AC3E}">
        <p14:creationId xmlns:p14="http://schemas.microsoft.com/office/powerpoint/2010/main" val="135027944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smtClean="0"/>
              <a:t>12/16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68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Location of Stickers on Ground water Model</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2369008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smtClean="0"/>
              <a:t>12/06 Trophic Levels &amp; Energy Flow 2.1 - 2.2 </a:t>
            </a:r>
            <a:br>
              <a:rPr lang="en-US" sz="2400" dirty="0" smtClean="0"/>
            </a:br>
            <a:r>
              <a:rPr lang="en-US" sz="2400" dirty="0" smtClean="0"/>
              <a:t>Obj. TSW use a virtual Natural Selection animation to learn about Producers, Consumers and their relationship in the energy pyramid. P. 52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55 NB</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75NB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12/05 </a:t>
            </a:r>
            <a:r>
              <a:rPr lang="en-US" sz="2700" b="1" dirty="0" smtClean="0"/>
              <a:t>Interactions within Ecosystems  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abiotic factors.   P. NB 50</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Niche &amp; Habitat?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2"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3"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4"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200329"/>
          </a:xfrm>
          <a:prstGeom prst="rect">
            <a:avLst/>
          </a:prstGeom>
          <a:noFill/>
        </p:spPr>
        <p:txBody>
          <a:bodyPr wrap="square" rtlCol="0">
            <a:spAutoFit/>
          </a:bodyPr>
          <a:lstStyle/>
          <a:p>
            <a:r>
              <a:rPr lang="en-US" sz="2400" dirty="0" smtClean="0"/>
              <a:t>HW – Read CH 2</a:t>
            </a:r>
          </a:p>
          <a:p>
            <a:r>
              <a:rPr lang="en-US" sz="2400" dirty="0" smtClean="0"/>
              <a:t>HW – 1 page Notes CH 2 P. 55 NB</a:t>
            </a:r>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dirty="0">
                <a:solidFill>
                  <a:schemeClr val="tx2"/>
                </a:solidFill>
                <a:latin typeface="Times" charset="0"/>
              </a:rPr>
              <a:t>berries </a:t>
            </a:r>
            <a:r>
              <a:rPr lang="en-US" altLang="en-US" sz="3200" dirty="0">
                <a:solidFill>
                  <a:schemeClr val="tx2"/>
                </a:solidFill>
                <a:latin typeface="Times" charset="0"/>
              </a:rPr>
              <a:t>→</a:t>
            </a:r>
            <a:r>
              <a:rPr lang="en-US" altLang="en-US" sz="2800" b="0" dirty="0">
                <a:solidFill>
                  <a:schemeClr val="tx2"/>
                </a:solidFill>
                <a:latin typeface="Times" charset="0"/>
              </a:rPr>
              <a:t> mice </a:t>
            </a:r>
            <a:r>
              <a:rPr lang="en-US" altLang="en-US" sz="3200" b="0" dirty="0">
                <a:solidFill>
                  <a:schemeClr val="tx2"/>
                </a:solidFill>
                <a:latin typeface="Times" charset="0"/>
              </a:rPr>
              <a:t>→</a:t>
            </a:r>
            <a:r>
              <a:rPr lang="en-US" altLang="en-US" sz="2800" b="0" dirty="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dirty="0"/>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a:t>5</a:t>
            </a:r>
            <a:r>
              <a:rPr lang="en-US" sz="2400" dirty="0" smtClean="0"/>
              <a:t>/11  Obj. </a:t>
            </a:r>
            <a:r>
              <a:rPr lang="en-US" sz="2400" dirty="0" err="1" smtClean="0"/>
              <a:t>Stds</a:t>
            </a:r>
            <a:r>
              <a:rPr lang="en-US" sz="2400" dirty="0" smtClean="0"/>
              <a:t>. will know biodiversity is the sum total of different kinds of organisms and is affected by alteration of habitats by completing their warm up. P.72NB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smtClean="0"/>
              <a:t>Work at your seats with your shoulder buddy.</a:t>
            </a:r>
            <a:br>
              <a:rPr lang="en-US" sz="3200" dirty="0" smtClean="0"/>
            </a:br>
            <a:r>
              <a:rPr lang="en-US" sz="3200" dirty="0" smtClean="0"/>
              <a:t>Problem Solving Lab 2.1 P. 53 NB; 37 BB</a:t>
            </a:r>
            <a:br>
              <a:rPr lang="en-US" sz="3200" dirty="0" smtClean="0"/>
            </a:br>
            <a:r>
              <a:rPr lang="en-US" sz="3200" dirty="0" smtClean="0"/>
              <a:t>Draw the Graph </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 at 20 °C.</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a:t>
            </a:r>
            <a:r>
              <a:rPr lang="en-US" sz="3600" dirty="0" smtClean="0"/>
              <a:t>51 </a:t>
            </a:r>
            <a:r>
              <a:rPr lang="en-US" sz="3600" dirty="0"/>
              <a:t>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a:t>5</a:t>
            </a:r>
            <a:r>
              <a:rPr lang="en-US" sz="2400" dirty="0" smtClean="0"/>
              <a:t>/12 Obj. TSW understand the importance of conservation Biology for the protection of biodiversity by going over the Concept Map and doing critical thinking problems. P. 74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59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a:t>
            </a:r>
            <a:r>
              <a:rPr lang="en-US" smtClean="0"/>
              <a:t>page 43 NB</a:t>
            </a:r>
            <a:r>
              <a:rPr lang="en-US" dirty="0" smtClean="0"/>
              <a:t>,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5/16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smtClean="0"/>
              <a:t>12/08 Energy Flow in Nature 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P.54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are a food chain and food web related?</a:t>
            </a:r>
            <a:endParaRPr lang="en-US" b="1" dirty="0" smtClean="0"/>
          </a:p>
        </p:txBody>
      </p:sp>
      <p:pic>
        <p:nvPicPr>
          <p:cNvPr id="9" name="Picture 90" descr="BCT-02"/>
          <p:cNvPicPr>
            <a:picLocks noChangeAspect="1" noChangeArrowheads="1"/>
          </p:cNvPicPr>
          <p:nvPr/>
        </p:nvPicPr>
        <p:blipFill>
          <a:blip r:embed="rId3"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a:t>5</a:t>
            </a:r>
            <a:r>
              <a:rPr lang="en-US" sz="2400" dirty="0" smtClean="0"/>
              <a:t>/17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P.55 NB</a:t>
            </a:r>
            <a:endParaRPr lang="en-US" sz="2400"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447800"/>
          <a:ext cx="5595362" cy="4328922"/>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8153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Thursday May 12</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3"/>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2" name="Ink 3"/>
              <p:cNvPicPr>
                <a:picLocks noRot="1" noChangeAspect="1" noEditPoints="1" noChangeArrowheads="1" noChangeShapeType="1"/>
              </p:cNvPicPr>
              <p:nvPr/>
            </p:nvPicPr>
            <p:blipFill>
              <a:blip r:embed="rId3"/>
              <a:stretch>
                <a:fillRect/>
              </a:stretch>
            </p:blipFill>
            <p:spPr>
              <a:xfrm>
                <a:off x="490703" y="1625764"/>
                <a:ext cx="1247446" cy="2552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2817795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22434121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53NB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30855265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12/12 </a:t>
            </a:r>
            <a:r>
              <a:rPr lang="en-US" sz="2400" dirty="0" smtClean="0"/>
              <a:t>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P.56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Symbiosis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4582047"/>
              </p:ext>
            </p:extLst>
          </p:nvPr>
        </p:nvGraphicFramePr>
        <p:xfrm>
          <a:off x="457200" y="1600200"/>
          <a:ext cx="8229600" cy="259080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sz="2800" dirty="0" smtClean="0"/>
                        <a:t>Symbiosis</a:t>
                      </a:r>
                      <a:endParaRPr lang="en-US" sz="2800" dirty="0"/>
                    </a:p>
                  </a:txBody>
                  <a:tcPr/>
                </a:tc>
                <a:tc>
                  <a:txBody>
                    <a:bodyPr/>
                    <a:lstStyle/>
                    <a:p>
                      <a:r>
                        <a:rPr lang="en-US" sz="2800" dirty="0" smtClean="0"/>
                        <a:t>Species 1</a:t>
                      </a:r>
                      <a:endParaRPr lang="en-US" sz="2800" dirty="0"/>
                    </a:p>
                  </a:txBody>
                  <a:tcPr/>
                </a:tc>
                <a:tc>
                  <a:txBody>
                    <a:bodyPr/>
                    <a:lstStyle/>
                    <a:p>
                      <a:r>
                        <a:rPr lang="en-US" sz="2800" dirty="0" smtClean="0"/>
                        <a:t>Species 2</a:t>
                      </a:r>
                      <a:endParaRPr lang="en-US" sz="2800" dirty="0"/>
                    </a:p>
                  </a:txBody>
                  <a:tcPr/>
                </a:tc>
              </a:tr>
              <a:tr h="370840">
                <a:tc>
                  <a:txBody>
                    <a:bodyPr/>
                    <a:lstStyle/>
                    <a:p>
                      <a:r>
                        <a:rPr lang="en-US" sz="2800" dirty="0" smtClean="0"/>
                        <a:t>Competition</a:t>
                      </a:r>
                      <a:endParaRPr lang="en-US" sz="2800" dirty="0"/>
                    </a:p>
                  </a:txBody>
                  <a:tcPr/>
                </a:tc>
                <a:tc>
                  <a:txBody>
                    <a:bodyPr/>
                    <a:lstStyle/>
                    <a:p>
                      <a:endParaRPr lang="en-US" sz="2800" dirty="0"/>
                    </a:p>
                  </a:txBody>
                  <a:tcPr/>
                </a:tc>
                <a:tc>
                  <a:txBody>
                    <a:bodyPr/>
                    <a:lstStyle/>
                    <a:p>
                      <a:endParaRPr lang="en-US" sz="2800"/>
                    </a:p>
                  </a:txBody>
                  <a:tcPr/>
                </a:tc>
              </a:tr>
              <a:tr h="370840">
                <a:tc>
                  <a:txBody>
                    <a:bodyPr/>
                    <a:lstStyle/>
                    <a:p>
                      <a:r>
                        <a:rPr lang="en-US" sz="2800" dirty="0" smtClean="0"/>
                        <a:t>Mutualism</a:t>
                      </a:r>
                      <a:endParaRPr lang="en-US" sz="2800" dirty="0"/>
                    </a:p>
                  </a:txBody>
                  <a:tcPr/>
                </a:tc>
                <a:tc>
                  <a:txBody>
                    <a:bodyPr/>
                    <a:lstStyle/>
                    <a:p>
                      <a:endParaRPr lang="en-US" sz="2800"/>
                    </a:p>
                  </a:txBody>
                  <a:tcPr/>
                </a:tc>
                <a:tc>
                  <a:txBody>
                    <a:bodyPr/>
                    <a:lstStyle/>
                    <a:p>
                      <a:endParaRPr lang="en-US" sz="2800"/>
                    </a:p>
                  </a:txBody>
                  <a:tcPr/>
                </a:tc>
              </a:tr>
              <a:tr h="370840">
                <a:tc>
                  <a:txBody>
                    <a:bodyPr/>
                    <a:lstStyle/>
                    <a:p>
                      <a:r>
                        <a:rPr lang="en-US" sz="2800" dirty="0" smtClean="0"/>
                        <a:t>Commensalism</a:t>
                      </a:r>
                      <a:endParaRPr lang="en-US" sz="2800" dirty="0"/>
                    </a:p>
                  </a:txBody>
                  <a:tcPr/>
                </a:tc>
                <a:tc>
                  <a:txBody>
                    <a:bodyPr/>
                    <a:lstStyle/>
                    <a:p>
                      <a:endParaRPr lang="en-US" sz="2800"/>
                    </a:p>
                  </a:txBody>
                  <a:tcPr/>
                </a:tc>
                <a:tc>
                  <a:txBody>
                    <a:bodyPr/>
                    <a:lstStyle/>
                    <a:p>
                      <a:endParaRPr lang="en-US" sz="2800"/>
                    </a:p>
                  </a:txBody>
                  <a:tcPr/>
                </a:tc>
              </a:tr>
              <a:tr h="370840">
                <a:tc>
                  <a:txBody>
                    <a:bodyPr/>
                    <a:lstStyle/>
                    <a:p>
                      <a:r>
                        <a:rPr lang="en-US" sz="2800" dirty="0" smtClean="0"/>
                        <a:t>Parasitism</a:t>
                      </a:r>
                      <a:endParaRPr lang="en-US" sz="2800" dirty="0"/>
                    </a:p>
                  </a:txBody>
                  <a:tcPr/>
                </a:tc>
                <a:tc>
                  <a:txBody>
                    <a:bodyPr/>
                    <a:lstStyle/>
                    <a:p>
                      <a:endParaRPr lang="en-US" sz="2800"/>
                    </a:p>
                  </a:txBody>
                  <a:tcPr/>
                </a:tc>
                <a:tc>
                  <a:txBody>
                    <a:bodyPr/>
                    <a:lstStyle/>
                    <a:p>
                      <a:endParaRPr lang="en-US" sz="2800" dirty="0"/>
                    </a:p>
                  </a:txBody>
                  <a:tcPr/>
                </a:tc>
              </a:tr>
            </a:tbl>
          </a:graphicData>
        </a:graphic>
      </p:graphicFrame>
    </p:spTree>
    <p:extLst>
      <p:ext uri="{BB962C8B-B14F-4D97-AF65-F5344CB8AC3E}">
        <p14:creationId xmlns:p14="http://schemas.microsoft.com/office/powerpoint/2010/main" val="10326852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Range of Tolerance</a:t>
            </a:r>
            <a:endParaRPr lang="en-US" dirty="0"/>
          </a:p>
        </p:txBody>
      </p:sp>
      <p:pic>
        <p:nvPicPr>
          <p:cNvPr id="4" name="Content Placeholder 3"/>
          <p:cNvPicPr>
            <a:picLocks noGrp="1" noChangeAspect="1"/>
          </p:cNvPicPr>
          <p:nvPr>
            <p:ph idx="1"/>
          </p:nvPr>
        </p:nvPicPr>
        <p:blipFill>
          <a:blip r:embed="rId2"/>
          <a:stretch>
            <a:fillRect/>
          </a:stretch>
        </p:blipFill>
        <p:spPr>
          <a:xfrm>
            <a:off x="2246174" y="2521945"/>
            <a:ext cx="4651651" cy="2682472"/>
          </a:xfrm>
          <a:prstGeom prst="rect">
            <a:avLst/>
          </a:prstGeom>
        </p:spPr>
      </p:pic>
    </p:spTree>
    <p:extLst>
      <p:ext uri="{BB962C8B-B14F-4D97-AF65-F5344CB8AC3E}">
        <p14:creationId xmlns:p14="http://schemas.microsoft.com/office/powerpoint/2010/main" val="2498523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a:t>
            </a:r>
            <a:r>
              <a:rPr lang="en-US" dirty="0" smtClean="0"/>
              <a:t>63 </a:t>
            </a:r>
            <a:r>
              <a:rPr lang="en-US" dirty="0" smtClean="0"/>
              <a:t>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1311334"/>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65NB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800" dirty="0" smtClean="0"/>
              <a:t>SAE Qualification Questionnaire</a:t>
            </a:r>
            <a:br>
              <a:rPr lang="en-US" sz="2800" dirty="0" smtClean="0"/>
            </a:br>
            <a:r>
              <a:rPr lang="en-US" sz="2800" dirty="0" smtClean="0"/>
              <a:t>Your SAE must be agriculturally related,  created by you,  invested time of 8 hours, supervised by your Ag Teacher and be part of your  grade. </a:t>
            </a:r>
            <a:endParaRPr lang="en-US" sz="2800" dirty="0"/>
          </a:p>
        </p:txBody>
      </p:sp>
      <p:sp>
        <p:nvSpPr>
          <p:cNvPr id="3" name="Content Placeholder 2"/>
          <p:cNvSpPr>
            <a:spLocks noGrp="1"/>
          </p:cNvSpPr>
          <p:nvPr>
            <p:ph idx="1"/>
          </p:nvPr>
        </p:nvSpPr>
        <p:spPr>
          <a:xfrm>
            <a:off x="0" y="1417638"/>
            <a:ext cx="9144000" cy="5135562"/>
          </a:xfrm>
        </p:spPr>
        <p:txBody>
          <a:bodyPr>
            <a:normAutofit lnSpcReduction="10000"/>
          </a:bodyPr>
          <a:lstStyle/>
          <a:p>
            <a:r>
              <a:rPr lang="en-US" dirty="0" smtClean="0"/>
              <a:t>How does it provide real work situations?</a:t>
            </a:r>
          </a:p>
          <a:p>
            <a:r>
              <a:rPr lang="en-US" dirty="0" smtClean="0"/>
              <a:t>What careers is it related to?</a:t>
            </a:r>
          </a:p>
          <a:p>
            <a:r>
              <a:rPr lang="en-US" dirty="0" smtClean="0"/>
              <a:t>How is it part of your career goal?</a:t>
            </a:r>
          </a:p>
          <a:p>
            <a:r>
              <a:rPr lang="en-US" dirty="0" smtClean="0"/>
              <a:t>List the skills, knowledge and attitudes you need for this career that your SAE might apply to.</a:t>
            </a:r>
          </a:p>
          <a:p>
            <a:r>
              <a:rPr lang="en-US" dirty="0" smtClean="0"/>
              <a:t>How can you grow, and become more competent each year in the Ag program with this SAE?</a:t>
            </a:r>
          </a:p>
          <a:p>
            <a:r>
              <a:rPr lang="en-US" dirty="0" smtClean="0"/>
              <a:t>How does your SAE allow for expansion, and/or change?</a:t>
            </a:r>
          </a:p>
          <a:p>
            <a:r>
              <a:rPr lang="en-US" dirty="0" smtClean="0"/>
              <a:t>Have you kept records of your money, and time?</a:t>
            </a:r>
          </a:p>
          <a:p>
            <a:endParaRPr lang="en-US" dirty="0" smtClean="0"/>
          </a:p>
          <a:p>
            <a:endParaRPr lang="en-US" dirty="0" smtClean="0"/>
          </a:p>
          <a:p>
            <a:endParaRPr lang="en-US" dirty="0"/>
          </a:p>
        </p:txBody>
      </p:sp>
    </p:spTree>
    <p:extLst>
      <p:ext uri="{BB962C8B-B14F-4D97-AF65-F5344CB8AC3E}">
        <p14:creationId xmlns:p14="http://schemas.microsoft.com/office/powerpoint/2010/main" val="3633778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12/2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Font typeface="+mj-lt"/>
              <a:buAutoNum type="arabicPeriod"/>
            </a:pPr>
            <a:r>
              <a:rPr lang="en-US" dirty="0" smtClean="0"/>
              <a:t>Four cycles in nature are: Carbon, Nitrogen, Water, Phosphorus.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a:t>
            </a:r>
            <a:br>
              <a:rPr lang="en-US" sz="2400" dirty="0" smtClean="0"/>
            </a:br>
            <a:r>
              <a:rPr lang="en-US" sz="2400" dirty="0" smtClean="0"/>
              <a:t>12/09 Obj.  TSW demonstrate their comprehension and understanding of GMO’s by watching the video and taking notes.  P.58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51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Abiotic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p>
          <a:p>
            <a:r>
              <a:rPr lang="en-US" sz="2800" dirty="0" smtClean="0"/>
              <a:t>Draw a picture of your biome.</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51 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smtClean="0"/>
              <a:t>12/12 Biomes 3.2</a:t>
            </a:r>
            <a:br>
              <a:rPr lang="en-US" sz="2400" dirty="0" smtClean="0"/>
            </a:br>
            <a:r>
              <a:rPr lang="en-US" sz="2400" dirty="0" smtClean="0"/>
              <a:t> Obj.: TSW demonstrate comprehension of biotic, abiotic and limiting factors in an ecosystem. p.60NB.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a:t>
            </a:r>
            <a:r>
              <a:rPr lang="en-US" smtClean="0"/>
              <a:t>for each </a:t>
            </a:r>
            <a:r>
              <a:rPr lang="en-US" dirty="0" smtClean="0"/>
              <a:t>of the three types </a:t>
            </a:r>
            <a:r>
              <a:rPr lang="en-US" smtClean="0"/>
              <a:t>of Symbiotic </a:t>
            </a:r>
            <a:r>
              <a:rPr lang="en-US" dirty="0" smtClean="0"/>
              <a:t>Relationships.</a:t>
            </a:r>
          </a:p>
          <a:p>
            <a:pPr marL="514350" indent="-514350">
              <a:buFont typeface="+mj-lt"/>
              <a:buAutoNum type="arabicPeriod"/>
            </a:pPr>
            <a:r>
              <a:rPr lang="en-US" dirty="0" smtClean="0"/>
              <a:t>Compare and Contrast Primary and Secondary Succession.</a:t>
            </a:r>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2"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3"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dirty="0">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pitchFamily="18" charset="0"/>
              </a:rPr>
              <a:t>A </a:t>
            </a:r>
            <a:r>
              <a:rPr lang="en-US" altLang="en-US" sz="3200" b="0" dirty="0">
                <a:solidFill>
                  <a:srgbClr val="FF0066"/>
                </a:solidFill>
                <a:latin typeface="Times" pitchFamily="18" charset="0"/>
              </a:rPr>
              <a:t>population </a:t>
            </a:r>
            <a:r>
              <a:rPr lang="en-US" altLang="en-US" sz="3200" b="0" dirty="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smtClean="0"/>
              <a:t>12/13 Cycles in Nature &amp; Succession CH 2 &amp; 3</a:t>
            </a:r>
            <a:br>
              <a:rPr lang="en-US" sz="2400" dirty="0" smtClean="0"/>
            </a:br>
            <a:r>
              <a:rPr lang="en-US" sz="2400" dirty="0" smtClean="0"/>
              <a:t>Obj. TSW learn how abiotic factors cycle in ecosystems and how succession can lead to a stable climax community. P. 62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in each cycle enter the biotic organisms?</a:t>
            </a:r>
          </a:p>
          <a:p>
            <a:pPr marL="514350" indent="-514350">
              <a:buFont typeface="+mj-lt"/>
              <a:buAutoNum type="arabicPeriod"/>
            </a:pPr>
            <a:r>
              <a:rPr lang="en-US" sz="2400" dirty="0" smtClean="0"/>
              <a:t>CH 3 Explain how the two types of succession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0236" y="4164414"/>
            <a:ext cx="3591636" cy="2692449"/>
          </a:xfrm>
          <a:prstGeom prst="rect">
            <a:avLst/>
          </a:prstGeom>
        </p:spPr>
      </p:pic>
    </p:spTree>
    <p:extLst>
      <p:ext uri="{BB962C8B-B14F-4D97-AF65-F5344CB8AC3E}">
        <p14:creationId xmlns:p14="http://schemas.microsoft.com/office/powerpoint/2010/main" val="13828827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smtClean="0"/>
              <a:t>12/14 Succession CH 3</a:t>
            </a:r>
            <a:br>
              <a:rPr lang="en-US" sz="3200" dirty="0" smtClean="0"/>
            </a:br>
            <a:r>
              <a:rPr lang="en-US" sz="3200" dirty="0" smtClean="0"/>
              <a:t>Obj. TSW learn about characteristics of symbiosis in succession. P. 64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4953000" y="3720720"/>
            <a:ext cx="4183039" cy="3137280"/>
          </a:xfrm>
          <a:prstGeom prst="rect">
            <a:avLst/>
          </a:prstGeom>
        </p:spPr>
      </p:pic>
    </p:spTree>
    <p:extLst>
      <p:ext uri="{BB962C8B-B14F-4D97-AF65-F5344CB8AC3E}">
        <p14:creationId xmlns:p14="http://schemas.microsoft.com/office/powerpoint/2010/main" val="3642414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37301</TotalTime>
  <Words>13073</Words>
  <Application>Microsoft Office PowerPoint</Application>
  <PresentationFormat>On-screen Show (4:3)</PresentationFormat>
  <Paragraphs>2014</Paragraphs>
  <Slides>306</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306</vt:i4>
      </vt:variant>
    </vt:vector>
  </HeadingPairs>
  <TitlesOfParts>
    <vt:vector size="316" baseType="lpstr">
      <vt:lpstr>Arial</vt:lpstr>
      <vt:lpstr>Calibri</vt:lpstr>
      <vt:lpstr>Frutiger-BlackItalic</vt:lpstr>
      <vt:lpstr>JansonText-Roman</vt:lpstr>
      <vt:lpstr>LucidaSans-Bold</vt:lpstr>
      <vt:lpstr>Times</vt:lpstr>
      <vt:lpstr>Times New Roman</vt:lpstr>
      <vt:lpstr>Verdana</vt:lpstr>
      <vt:lpstr>Wingdings</vt:lpstr>
      <vt:lpstr>Office Theme</vt:lpstr>
      <vt:lpstr>Ecology</vt:lpstr>
      <vt:lpstr>   12/05 Interactions within Ecosystems  CH 2.1 Obj. TSW explain interactions of organisms with one another and with their environments by choosing a biome (CH 3.2) and listing at least ten biotic and 5 abiotic factors.   P. NB 50 </vt:lpstr>
      <vt:lpstr>Section 2.1 Summary – pages 35 - 45</vt:lpstr>
      <vt:lpstr>Section 2.1 Summary – pages 35 - 45</vt:lpstr>
      <vt:lpstr>Section 2.1 Summary – pages 35 - 45</vt:lpstr>
      <vt:lpstr>#3. Biotic &amp; Abiotic Factors in an Ecosystem/ Biome</vt:lpstr>
      <vt:lpstr>Biomes P. 51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51NB</vt:lpstr>
      <vt:lpstr>Ecological Levels of Organization p. 51 NB</vt:lpstr>
      <vt:lpstr>Ecology Paragraph</vt:lpstr>
      <vt:lpstr>Ward’s Groundwater Model</vt:lpstr>
      <vt:lpstr>Location of Stickers on Ground water Model</vt:lpstr>
      <vt:lpstr>12/06 Trophic Levels &amp; Energy Flow 2.1 - 2.2  Obj. TSW use a virtual Natural Selection animation to learn about Producers, Consumers and their relationship in the energy pyramid. P. 52 NB </vt:lpstr>
      <vt:lpstr>Answers to Warm Up 12/01</vt:lpstr>
      <vt:lpstr>Section 2.2 Summary – pages 46 - 57</vt:lpstr>
      <vt:lpstr>Section 2.2 Summary – pages 46 - 57</vt:lpstr>
      <vt:lpstr>Work at your seats with your shoulder buddy. Problem Solving Lab 2.1 P. 53 NB; 37 BB Draw the Graph </vt:lpstr>
      <vt:lpstr>pHET – Natural Selection Activity Page 51 NB </vt:lpstr>
      <vt:lpstr>Pyramid</vt:lpstr>
      <vt:lpstr>PowerPoint Presentation</vt:lpstr>
      <vt:lpstr>Make a Food Chain How can you make a Food Web?</vt:lpstr>
      <vt:lpstr>12/08 Energy Flow in Nature CH 2.2   Obj.  TSW demonstrate how energy flows through the energy pyramid and types of Species Interactions in an Energy Pyramid Activity. P.54 NB</vt:lpstr>
      <vt:lpstr>PowerPoint Presentation</vt:lpstr>
      <vt:lpstr>PowerPoint Presentation</vt:lpstr>
      <vt:lpstr>PowerPoint Presentation</vt:lpstr>
      <vt:lpstr>Four Corner Activity Stand in the corner for the answer you believe for each statement.</vt:lpstr>
      <vt:lpstr>Energy is lost to the Environment.  P.53 NB </vt:lpstr>
      <vt:lpstr> Energy increases as it is passed from one organism to another. P. 53 NB </vt:lpstr>
      <vt:lpstr> Energy is not lost between organisms in a food chain. P. 53NB </vt:lpstr>
      <vt:lpstr>Activity – Popcorn Energy Transfer in the Ecosystem</vt:lpstr>
      <vt:lpstr>PowerPoint Presentation</vt:lpstr>
      <vt:lpstr>12/12 Communities and Biomes 2.1 - 3.1  Obj. TSW examine how organisms interact within an environment that affects an organism’s ability to survive. P.56 NB</vt:lpstr>
      <vt:lpstr>#1.  Symbiosis</vt:lpstr>
      <vt:lpstr>#2. Range of Tolerance</vt:lpstr>
      <vt:lpstr>Foldable!  P. 63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Parachuting Cats in Borneo p. 61 NB</vt:lpstr>
      <vt:lpstr>SAE Qualification Questionnaire Your SAE must be agriculturally related,  created by you,  invested time of 8 hours, supervised by your Ag Teacher and be part of your  grade. </vt:lpstr>
      <vt:lpstr>Answers to 12/2 WU</vt:lpstr>
      <vt:lpstr>Answers to WU</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12/09 Obj.  TSW demonstrate their comprehension and understanding of GMO’s by watching the video and taking notes.  P.58 NB</vt:lpstr>
      <vt:lpstr>Answers to WU</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12/12 Biomes 3.2  Obj.: TSW demonstrate comprehension of biotic, abiotic and limiting factors in an ecosystem. p.60NB.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12/13 Cycles in Nature &amp; Succession CH 2 &amp; 3 Obj. TSW learn how abiotic factors cycle in ecosystems and how succession can lead to a stable climax community. P. 62 NB</vt:lpstr>
      <vt:lpstr>Problem Solving Lab 3.1  P. 67 NB P. 68 BB</vt:lpstr>
      <vt:lpstr>What type of succession is this?</vt:lpstr>
      <vt:lpstr>What type of Succession is this?</vt:lpstr>
      <vt:lpstr>12/14 Succession CH 3 Obj. TSW learn about characteristics of symbiosis in succession. P. 64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12/15 Human Population 4.2  Obj.:TSW understand effects of growth in the U.S. and other countries and their ecological implications by having a class discussion. P.66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57NB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5/11  Obj. Stds. will know biodiversity is the sum total of different kinds of organisms and is affected by alteration of habitats by completing their warm up. P.72NB</vt:lpstr>
      <vt:lpstr>Symbiosis – species interactions p.73NB Place a (+) in the species box if that species benefits. Place a (–) in the box if that species is harmed. Place a (O) in the box if that species neither benefits or is harmed.</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5/12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5/16 Global Warming  CH 5  Obj. TSW have a greater understanding of what global warming is and it’s possible effects on us through a class discussion on solutions.  P. 76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5/17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1663</cp:revision>
  <cp:lastPrinted>2016-12-04T19:40:54Z</cp:lastPrinted>
  <dcterms:created xsi:type="dcterms:W3CDTF">2009-02-20T15:17:43Z</dcterms:created>
  <dcterms:modified xsi:type="dcterms:W3CDTF">2016-12-12T23:40:57Z</dcterms:modified>
</cp:coreProperties>
</file>