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handoutMasterIdLst>
    <p:handoutMasterId r:id="rId118"/>
  </p:handoutMasterIdLst>
  <p:sldIdLst>
    <p:sldId id="404" r:id="rId2"/>
    <p:sldId id="383" r:id="rId3"/>
    <p:sldId id="256" r:id="rId4"/>
    <p:sldId id="269" r:id="rId5"/>
    <p:sldId id="270" r:id="rId6"/>
    <p:sldId id="271" r:id="rId7"/>
    <p:sldId id="272" r:id="rId8"/>
    <p:sldId id="273" r:id="rId9"/>
    <p:sldId id="274" r:id="rId10"/>
    <p:sldId id="275" r:id="rId11"/>
    <p:sldId id="276" r:id="rId12"/>
    <p:sldId id="277" r:id="rId13"/>
    <p:sldId id="278" r:id="rId14"/>
    <p:sldId id="279" r:id="rId15"/>
    <p:sldId id="280" r:id="rId16"/>
    <p:sldId id="281" r:id="rId17"/>
    <p:sldId id="282" r:id="rId18"/>
    <p:sldId id="283" r:id="rId19"/>
    <p:sldId id="284" r:id="rId20"/>
    <p:sldId id="286" r:id="rId21"/>
    <p:sldId id="287" r:id="rId22"/>
    <p:sldId id="288" r:id="rId23"/>
    <p:sldId id="289" r:id="rId24"/>
    <p:sldId id="290" r:id="rId25"/>
    <p:sldId id="292" r:id="rId26"/>
    <p:sldId id="293" r:id="rId27"/>
    <p:sldId id="294" r:id="rId28"/>
    <p:sldId id="295" r:id="rId29"/>
    <p:sldId id="309"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11" r:id="rId43"/>
    <p:sldId id="400" r:id="rId44"/>
    <p:sldId id="314" r:id="rId45"/>
    <p:sldId id="315" r:id="rId46"/>
    <p:sldId id="377" r:id="rId47"/>
    <p:sldId id="316" r:id="rId48"/>
    <p:sldId id="329" r:id="rId49"/>
    <p:sldId id="330" r:id="rId50"/>
    <p:sldId id="401" r:id="rId51"/>
    <p:sldId id="341" r:id="rId52"/>
    <p:sldId id="375" r:id="rId53"/>
    <p:sldId id="342" r:id="rId54"/>
    <p:sldId id="343" r:id="rId55"/>
    <p:sldId id="344" r:id="rId56"/>
    <p:sldId id="345" r:id="rId57"/>
    <p:sldId id="346" r:id="rId58"/>
    <p:sldId id="317" r:id="rId59"/>
    <p:sldId id="402" r:id="rId60"/>
    <p:sldId id="405" r:id="rId61"/>
    <p:sldId id="403" r:id="rId62"/>
    <p:sldId id="318" r:id="rId63"/>
    <p:sldId id="319" r:id="rId64"/>
    <p:sldId id="320" r:id="rId65"/>
    <p:sldId id="321" r:id="rId66"/>
    <p:sldId id="322" r:id="rId67"/>
    <p:sldId id="323" r:id="rId68"/>
    <p:sldId id="324" r:id="rId69"/>
    <p:sldId id="325" r:id="rId70"/>
    <p:sldId id="326" r:id="rId71"/>
    <p:sldId id="328" r:id="rId72"/>
    <p:sldId id="331" r:id="rId73"/>
    <p:sldId id="332" r:id="rId74"/>
    <p:sldId id="406" r:id="rId75"/>
    <p:sldId id="333" r:id="rId76"/>
    <p:sldId id="334" r:id="rId77"/>
    <p:sldId id="335" r:id="rId78"/>
    <p:sldId id="336" r:id="rId79"/>
    <p:sldId id="337" r:id="rId80"/>
    <p:sldId id="338" r:id="rId81"/>
    <p:sldId id="339" r:id="rId82"/>
    <p:sldId id="340" r:id="rId83"/>
    <p:sldId id="347" r:id="rId84"/>
    <p:sldId id="348" r:id="rId85"/>
    <p:sldId id="349" r:id="rId86"/>
    <p:sldId id="350" r:id="rId87"/>
    <p:sldId id="351" r:id="rId88"/>
    <p:sldId id="352" r:id="rId89"/>
    <p:sldId id="353" r:id="rId90"/>
    <p:sldId id="354" r:id="rId91"/>
    <p:sldId id="355" r:id="rId92"/>
    <p:sldId id="356" r:id="rId93"/>
    <p:sldId id="357"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1" r:id="rId108"/>
    <p:sldId id="372" r:id="rId109"/>
    <p:sldId id="373" r:id="rId110"/>
    <p:sldId id="374" r:id="rId111"/>
    <p:sldId id="376" r:id="rId112"/>
    <p:sldId id="407" r:id="rId113"/>
    <p:sldId id="408" r:id="rId114"/>
    <p:sldId id="409" r:id="rId115"/>
    <p:sldId id="410" r:id="rId1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21" cy="466168"/>
          </a:xfrm>
          <a:prstGeom prst="rect">
            <a:avLst/>
          </a:prstGeom>
        </p:spPr>
        <p:txBody>
          <a:bodyPr vert="horz" lIns="91311" tIns="45655" rIns="91311" bIns="45655" rtlCol="0"/>
          <a:lstStyle>
            <a:lvl1pPr algn="l">
              <a:defRPr sz="1200"/>
            </a:lvl1pPr>
          </a:lstStyle>
          <a:p>
            <a:endParaRPr lang="en-US"/>
          </a:p>
        </p:txBody>
      </p:sp>
      <p:sp>
        <p:nvSpPr>
          <p:cNvPr id="3" name="Date Placeholder 2"/>
          <p:cNvSpPr>
            <a:spLocks noGrp="1"/>
          </p:cNvSpPr>
          <p:nvPr>
            <p:ph type="dt" sz="quarter" idx="1"/>
          </p:nvPr>
        </p:nvSpPr>
        <p:spPr>
          <a:xfrm>
            <a:off x="3970394" y="1"/>
            <a:ext cx="3038420" cy="466168"/>
          </a:xfrm>
          <a:prstGeom prst="rect">
            <a:avLst/>
          </a:prstGeom>
        </p:spPr>
        <p:txBody>
          <a:bodyPr vert="horz" lIns="91311" tIns="45655" rIns="91311" bIns="45655" rtlCol="0"/>
          <a:lstStyle>
            <a:lvl1pPr algn="r">
              <a:defRPr sz="1200"/>
            </a:lvl1pPr>
          </a:lstStyle>
          <a:p>
            <a:fld id="{9DB5F416-E53C-45F8-A283-7340EB1B4706}" type="datetimeFigureOut">
              <a:rPr lang="en-US" smtClean="0"/>
              <a:t>11/13/2016</a:t>
            </a:fld>
            <a:endParaRPr lang="en-US"/>
          </a:p>
        </p:txBody>
      </p:sp>
      <p:sp>
        <p:nvSpPr>
          <p:cNvPr id="4" name="Footer Placeholder 3"/>
          <p:cNvSpPr>
            <a:spLocks noGrp="1"/>
          </p:cNvSpPr>
          <p:nvPr>
            <p:ph type="ftr" sz="quarter" idx="2"/>
          </p:nvPr>
        </p:nvSpPr>
        <p:spPr>
          <a:xfrm>
            <a:off x="1" y="8830233"/>
            <a:ext cx="3038421" cy="466168"/>
          </a:xfrm>
          <a:prstGeom prst="rect">
            <a:avLst/>
          </a:prstGeom>
        </p:spPr>
        <p:txBody>
          <a:bodyPr vert="horz" lIns="91311" tIns="45655" rIns="91311" bIns="45655" rtlCol="0" anchor="b"/>
          <a:lstStyle>
            <a:lvl1pPr algn="l">
              <a:defRPr sz="1200"/>
            </a:lvl1pPr>
          </a:lstStyle>
          <a:p>
            <a:endParaRPr lang="en-US"/>
          </a:p>
        </p:txBody>
      </p:sp>
      <p:sp>
        <p:nvSpPr>
          <p:cNvPr id="5" name="Slide Number Placeholder 4"/>
          <p:cNvSpPr>
            <a:spLocks noGrp="1"/>
          </p:cNvSpPr>
          <p:nvPr>
            <p:ph type="sldNum" sz="quarter" idx="3"/>
          </p:nvPr>
        </p:nvSpPr>
        <p:spPr>
          <a:xfrm>
            <a:off x="3970394" y="8830233"/>
            <a:ext cx="3038420" cy="466168"/>
          </a:xfrm>
          <a:prstGeom prst="rect">
            <a:avLst/>
          </a:prstGeom>
        </p:spPr>
        <p:txBody>
          <a:bodyPr vert="horz" lIns="91311" tIns="45655" rIns="91311" bIns="45655" rtlCol="0" anchor="b"/>
          <a:lstStyle>
            <a:lvl1pPr algn="r">
              <a:defRPr sz="1200"/>
            </a:lvl1pPr>
          </a:lstStyle>
          <a:p>
            <a:fld id="{4712E59A-FB0F-487A-8B23-EE547178C29E}" type="slidenum">
              <a:rPr lang="en-US" smtClean="0"/>
              <a:t>‹#›</a:t>
            </a:fld>
            <a:endParaRPr lang="en-US"/>
          </a:p>
        </p:txBody>
      </p:sp>
    </p:spTree>
    <p:extLst>
      <p:ext uri="{BB962C8B-B14F-4D97-AF65-F5344CB8AC3E}">
        <p14:creationId xmlns:p14="http://schemas.microsoft.com/office/powerpoint/2010/main" val="3926605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4" tIns="46587" rIns="93174" bIns="46587" rtlCol="0"/>
          <a:lstStyle>
            <a:lvl1pPr algn="l">
              <a:defRPr sz="1200"/>
            </a:lvl1pPr>
          </a:lstStyle>
          <a:p>
            <a:endParaRPr lang="en-US"/>
          </a:p>
        </p:txBody>
      </p:sp>
      <p:sp>
        <p:nvSpPr>
          <p:cNvPr id="3" name="Date Placeholder 2"/>
          <p:cNvSpPr>
            <a:spLocks noGrp="1"/>
          </p:cNvSpPr>
          <p:nvPr>
            <p:ph type="dt" idx="1"/>
          </p:nvPr>
        </p:nvSpPr>
        <p:spPr>
          <a:xfrm>
            <a:off x="3970937" y="0"/>
            <a:ext cx="3037840" cy="466435"/>
          </a:xfrm>
          <a:prstGeom prst="rect">
            <a:avLst/>
          </a:prstGeom>
        </p:spPr>
        <p:txBody>
          <a:bodyPr vert="horz" lIns="93174" tIns="46587" rIns="93174" bIns="46587" rtlCol="0"/>
          <a:lstStyle>
            <a:lvl1pPr algn="r">
              <a:defRPr sz="1200"/>
            </a:lvl1pPr>
          </a:lstStyle>
          <a:p>
            <a:fld id="{4CEF8A74-7F0C-4FF2-B9CA-872E3D706C95}" type="datetimeFigureOut">
              <a:rPr lang="en-US" smtClean="0"/>
              <a:t>11/13/2016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4" tIns="46587" rIns="93174" bIns="46587"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74" tIns="46587" rIns="93174"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4"/>
          </a:xfrm>
          <a:prstGeom prst="rect">
            <a:avLst/>
          </a:prstGeom>
        </p:spPr>
        <p:txBody>
          <a:bodyPr vert="horz" lIns="93174" tIns="46587" rIns="93174"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7" y="8829968"/>
            <a:ext cx="3037840" cy="466434"/>
          </a:xfrm>
          <a:prstGeom prst="rect">
            <a:avLst/>
          </a:prstGeom>
        </p:spPr>
        <p:txBody>
          <a:bodyPr vert="horz" lIns="93174" tIns="46587" rIns="93174" bIns="46587" rtlCol="0" anchor="b"/>
          <a:lstStyle>
            <a:lvl1pPr algn="r">
              <a:defRPr sz="1200"/>
            </a:lvl1pPr>
          </a:lstStyle>
          <a:p>
            <a:fld id="{0F01AD1A-A2DB-4894-8417-31524C4BCD6A}" type="slidenum">
              <a:rPr lang="en-US" smtClean="0"/>
              <a:t>‹#›</a:t>
            </a:fld>
            <a:endParaRPr lang="en-US"/>
          </a:p>
        </p:txBody>
      </p:sp>
    </p:spTree>
    <p:extLst>
      <p:ext uri="{BB962C8B-B14F-4D97-AF65-F5344CB8AC3E}">
        <p14:creationId xmlns:p14="http://schemas.microsoft.com/office/powerpoint/2010/main" val="1937777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C51BE2-80E1-4202-BBD6-AC45144BF0A2}" type="slidenum">
              <a:rPr lang="en-US" smtClean="0"/>
              <a:pPr/>
              <a:t>6</a:t>
            </a:fld>
            <a:endParaRPr lang="en-US"/>
          </a:p>
        </p:txBody>
      </p:sp>
    </p:spTree>
    <p:extLst>
      <p:ext uri="{BB962C8B-B14F-4D97-AF65-F5344CB8AC3E}">
        <p14:creationId xmlns:p14="http://schemas.microsoft.com/office/powerpoint/2010/main" val="116825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11/13/2016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414293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11/13/2016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61934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11/13/2016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289542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685800"/>
            <a:ext cx="109728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8331200" y="6858000"/>
            <a:ext cx="38608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508000" cy="457200"/>
          </a:xfrm>
        </p:spPr>
        <p:txBody>
          <a:bodyPr/>
          <a:lstStyle>
            <a:lvl1pPr>
              <a:defRPr/>
            </a:lvl1pPr>
          </a:lstStyle>
          <a:p>
            <a:fld id="{9A10704C-30B7-4F04-8B85-92EDBBD006FD}" type="slidenum">
              <a:rPr lang="en-US"/>
              <a:pPr/>
              <a:t>‹#›</a:t>
            </a:fld>
            <a:endParaRPr lang="en-US"/>
          </a:p>
        </p:txBody>
      </p:sp>
    </p:spTree>
    <p:extLst>
      <p:ext uri="{BB962C8B-B14F-4D97-AF65-F5344CB8AC3E}">
        <p14:creationId xmlns:p14="http://schemas.microsoft.com/office/powerpoint/2010/main" val="314580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555FF2-6421-426C-83CF-2AEA5B3F34CF}" type="datetimeFigureOut">
              <a:rPr lang="en-US" smtClean="0"/>
              <a:t>11/13/2016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8354553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555FF2-6421-426C-83CF-2AEA5B3F34CF}" type="datetimeFigureOut">
              <a:rPr lang="en-US" smtClean="0"/>
              <a:t>11/13/2016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887341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555FF2-6421-426C-83CF-2AEA5B3F34CF}" type="datetimeFigureOut">
              <a:rPr lang="en-US" smtClean="0"/>
              <a:t>11/13/2016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286435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555FF2-6421-426C-83CF-2AEA5B3F34CF}" type="datetimeFigureOut">
              <a:rPr lang="en-US" smtClean="0"/>
              <a:t>11/13/2016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749027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555FF2-6421-426C-83CF-2AEA5B3F34CF}" type="datetimeFigureOut">
              <a:rPr lang="en-US" smtClean="0"/>
              <a:t>11/13/2016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313299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555FF2-6421-426C-83CF-2AEA5B3F34CF}" type="datetimeFigureOut">
              <a:rPr lang="en-US" smtClean="0"/>
              <a:t>11/13/2016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458331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55FF2-6421-426C-83CF-2AEA5B3F34CF}" type="datetimeFigureOut">
              <a:rPr lang="en-US" smtClean="0"/>
              <a:t>11/13/2016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29216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555FF2-6421-426C-83CF-2AEA5B3F34CF}" type="datetimeFigureOut">
              <a:rPr lang="en-US" smtClean="0"/>
              <a:t>11/13/2016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66C5C1-88F1-426C-8391-B3B9DBE4CC15}" type="slidenum">
              <a:rPr lang="en-US" smtClean="0"/>
              <a:t>‹#›</a:t>
            </a:fld>
            <a:endParaRPr lang="en-US"/>
          </a:p>
        </p:txBody>
      </p:sp>
    </p:spTree>
    <p:extLst>
      <p:ext uri="{BB962C8B-B14F-4D97-AF65-F5344CB8AC3E}">
        <p14:creationId xmlns:p14="http://schemas.microsoft.com/office/powerpoint/2010/main" val="1064211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55FF2-6421-426C-83CF-2AEA5B3F34CF}" type="datetimeFigureOut">
              <a:rPr lang="en-US" smtClean="0"/>
              <a:t>11/13/2016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6C5C1-88F1-426C-8391-B3B9DBE4CC15}" type="slidenum">
              <a:rPr lang="en-US" smtClean="0"/>
              <a:t>‹#›</a:t>
            </a:fld>
            <a:endParaRPr lang="en-US"/>
          </a:p>
        </p:txBody>
      </p:sp>
    </p:spTree>
    <p:extLst>
      <p:ext uri="{BB962C8B-B14F-4D97-AF65-F5344CB8AC3E}">
        <p14:creationId xmlns:p14="http://schemas.microsoft.com/office/powerpoint/2010/main" val="4267409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prezi.com/3fvmscte-u7n/copy-of-ffa-officer-duties-stations/"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26.xml"/><Relationship Id="rId7" Type="http://schemas.openxmlformats.org/officeDocument/2006/relationships/image" Target="../media/image9.png"/><Relationship Id="rId12" Type="http://schemas.openxmlformats.org/officeDocument/2006/relationships/image" Target="../media/image35.jpe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93.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hyperlink" Target="RESOURCES.ppt" TargetMode="External"/></Relationships>
</file>

<file path=ppt/slides/_rels/slide10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 Target="slide26.xml"/><Relationship Id="rId7" Type="http://schemas.openxmlformats.org/officeDocument/2006/relationships/image" Target="../media/image9.png"/><Relationship Id="rId12" Type="http://schemas.openxmlformats.org/officeDocument/2006/relationships/image" Target="../media/image3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93.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hyperlink" Target="RESOURCES.ppt" TargetMode="External"/></Relationships>
</file>

<file path=ppt/slides/_rels/slide102.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02.jpe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6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2.jpeg"/><Relationship Id="rId5" Type="http://schemas.openxmlformats.org/officeDocument/2006/relationships/image" Target="../media/image11.png"/><Relationship Id="rId10" Type="http://schemas.openxmlformats.org/officeDocument/2006/relationships/image" Target="../media/image61.jpeg"/><Relationship Id="rId4" Type="http://schemas.openxmlformats.org/officeDocument/2006/relationships/slide" Target="slide26.xml"/><Relationship Id="rId9" Type="http://schemas.openxmlformats.org/officeDocument/2006/relationships/image" Target="../media/image17.png"/></Relationships>
</file>

<file path=ppt/slides/_rels/slide10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02.jpe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6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2.jpeg"/><Relationship Id="rId5" Type="http://schemas.openxmlformats.org/officeDocument/2006/relationships/image" Target="../media/image11.png"/><Relationship Id="rId10" Type="http://schemas.openxmlformats.org/officeDocument/2006/relationships/image" Target="../media/image61.jpeg"/><Relationship Id="rId4" Type="http://schemas.openxmlformats.org/officeDocument/2006/relationships/slide" Target="slide26.xml"/><Relationship Id="rId9" Type="http://schemas.openxmlformats.org/officeDocument/2006/relationships/image" Target="../media/image17.png"/></Relationships>
</file>

<file path=ppt/slides/_rels/slide104.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68.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67.jpeg"/><Relationship Id="rId5" Type="http://schemas.openxmlformats.org/officeDocument/2006/relationships/image" Target="../media/image11.png"/><Relationship Id="rId10" Type="http://schemas.openxmlformats.org/officeDocument/2006/relationships/image" Target="../media/image72.jpeg"/><Relationship Id="rId4" Type="http://schemas.openxmlformats.org/officeDocument/2006/relationships/slide" Target="slide16.xml"/><Relationship Id="rId9" Type="http://schemas.openxmlformats.org/officeDocument/2006/relationships/image" Target="../media/image13.png"/></Relationships>
</file>

<file path=ppt/slides/_rels/slide105.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05.emf"/></Relationships>
</file>

<file path=ppt/slides/_rels/slide10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107.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67.jpeg"/><Relationship Id="rId5" Type="http://schemas.openxmlformats.org/officeDocument/2006/relationships/image" Target="../media/image11.png"/><Relationship Id="rId10" Type="http://schemas.openxmlformats.org/officeDocument/2006/relationships/image" Target="../media/image72.jpeg"/><Relationship Id="rId4" Type="http://schemas.openxmlformats.org/officeDocument/2006/relationships/slide" Target="slide16.xml"/><Relationship Id="rId9" Type="http://schemas.openxmlformats.org/officeDocument/2006/relationships/image" Target="../media/image13.png"/></Relationships>
</file>

<file path=ppt/slides/_rels/slide11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slide" Target="slide23.xml"/><Relationship Id="rId10" Type="http://schemas.openxmlformats.org/officeDocument/2006/relationships/hyperlink" Target="resources.ppt" TargetMode="External"/><Relationship Id="rId4" Type="http://schemas.openxmlformats.org/officeDocument/2006/relationships/image" Target="../media/image10.png"/><Relationship Id="rId9" Type="http://schemas.openxmlformats.org/officeDocument/2006/relationships/image" Target="../media/image14.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slide" Target="slide23.xml"/><Relationship Id="rId10" Type="http://schemas.openxmlformats.org/officeDocument/2006/relationships/hyperlink" Target="resources.ppt" TargetMode="External"/><Relationship Id="rId4" Type="http://schemas.openxmlformats.org/officeDocument/2006/relationships/image" Target="../media/image10.png"/><Relationship Id="rId9" Type="http://schemas.openxmlformats.org/officeDocument/2006/relationships/image" Target="../media/image14.jpe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slide" Target="slide23.xml"/><Relationship Id="rId10" Type="http://schemas.openxmlformats.org/officeDocument/2006/relationships/hyperlink" Target="resources.ppt" TargetMode="External"/><Relationship Id="rId4" Type="http://schemas.openxmlformats.org/officeDocument/2006/relationships/image" Target="../media/image10.png"/><Relationship Id="rId9" Type="http://schemas.openxmlformats.org/officeDocument/2006/relationships/image" Target="../media/image14.jpe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hyperlink" Target="resources.ppt" TargetMode="External"/><Relationship Id="rId4" Type="http://schemas.openxmlformats.org/officeDocument/2006/relationships/slide" Target="slide23.xml"/><Relationship Id="rId9" Type="http://schemas.openxmlformats.org/officeDocument/2006/relationships/image" Target="../media/image14.jpe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hyperlink" Target="resources.ppt" TargetMode="External"/><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hyperlink" Target="resources.ppt" TargetMode="Externa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audio" Target="../media/audio3.wav"/><Relationship Id="rId4" Type="http://schemas.openxmlformats.org/officeDocument/2006/relationships/slide" Target="slide40.xml"/><Relationship Id="rId9" Type="http://schemas.openxmlformats.org/officeDocument/2006/relationships/image" Target="../media/image15.jpeg"/></Relationships>
</file>

<file path=ppt/slides/_rels/slide25.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3.png"/><Relationship Id="rId3" Type="http://schemas.openxmlformats.org/officeDocument/2006/relationships/image" Target="../media/image38.png"/><Relationship Id="rId7" Type="http://schemas.openxmlformats.org/officeDocument/2006/relationships/image" Target="../media/image39.png"/><Relationship Id="rId12" Type="http://schemas.openxmlformats.org/officeDocument/2006/relationships/slide" Target="slide21.xml"/><Relationship Id="rId2" Type="http://schemas.openxmlformats.org/officeDocument/2006/relationships/image" Target="../media/image37.jpe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image" Target="../media/image11.png"/><Relationship Id="rId14"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1.jpeg"/><Relationship Id="rId3" Type="http://schemas.openxmlformats.org/officeDocument/2006/relationships/image" Target="../media/image10.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image" Target="../media/image42.jpeg"/><Relationship Id="rId1" Type="http://schemas.openxmlformats.org/officeDocument/2006/relationships/slideLayout" Target="../slideLayouts/slideLayout12.xml"/><Relationship Id="rId6" Type="http://schemas.openxmlformats.org/officeDocument/2006/relationships/slide" Target="slide16.xml"/><Relationship Id="rId11" Type="http://schemas.openxmlformats.org/officeDocument/2006/relationships/slide" Target="slide21.xml"/><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1.jpeg"/><Relationship Id="rId3" Type="http://schemas.openxmlformats.org/officeDocument/2006/relationships/image" Target="../media/image10.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image" Target="../media/image44.jpeg"/><Relationship Id="rId1" Type="http://schemas.openxmlformats.org/officeDocument/2006/relationships/slideLayout" Target="../slideLayouts/slideLayout12.xml"/><Relationship Id="rId6" Type="http://schemas.openxmlformats.org/officeDocument/2006/relationships/slide" Target="slide16.xml"/><Relationship Id="rId11" Type="http://schemas.openxmlformats.org/officeDocument/2006/relationships/slide" Target="slide21.xml"/><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1.jpeg"/><Relationship Id="rId3" Type="http://schemas.openxmlformats.org/officeDocument/2006/relationships/image" Target="../media/image10.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image" Target="../media/image46.jpeg"/><Relationship Id="rId1" Type="http://schemas.openxmlformats.org/officeDocument/2006/relationships/slideLayout" Target="../slideLayouts/slideLayout12.xml"/><Relationship Id="rId6" Type="http://schemas.openxmlformats.org/officeDocument/2006/relationships/slide" Target="slide16.xml"/><Relationship Id="rId11" Type="http://schemas.openxmlformats.org/officeDocument/2006/relationships/slide" Target="slide21.xml"/><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hyperlink" Target="resources.ppt" TargetMode="External"/><Relationship Id="rId4" Type="http://schemas.openxmlformats.org/officeDocument/2006/relationships/slide" Target="slide40.xml"/><Relationship Id="rId9" Type="http://schemas.openxmlformats.org/officeDocument/2006/relationships/image" Target="../media/image15.jpe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hyperlink" Target="http://ed.ted.com/lessons/how-mendel-s-pea-plants-helped-us-understand-genetics-hortensia-jimenez-diaz" TargetMode="External"/><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audio" Target="../media/audio4.wav"/><Relationship Id="rId5" Type="http://schemas.openxmlformats.org/officeDocument/2006/relationships/slide" Target="slide40.xml"/><Relationship Id="rId15" Type="http://schemas.openxmlformats.org/officeDocument/2006/relationships/image" Target="../media/image48.jpe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jpeg"/><Relationship Id="rId14"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hyperlink" Target="resources.ppt" TargetMode="Externa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audio" Target="../media/audio5.wav"/><Relationship Id="rId4" Type="http://schemas.openxmlformats.org/officeDocument/2006/relationships/slide" Target="slide40.xml"/><Relationship Id="rId9" Type="http://schemas.openxmlformats.org/officeDocument/2006/relationships/image" Target="../media/image15.jpeg"/></Relationships>
</file>

<file path=ppt/slides/_rels/slide3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hyperlink" Target="resources.ppt" TargetMode="External"/><Relationship Id="rId4" Type="http://schemas.openxmlformats.org/officeDocument/2006/relationships/slide" Target="slide40.xml"/><Relationship Id="rId9" Type="http://schemas.openxmlformats.org/officeDocument/2006/relationships/image" Target="../media/image15.jpeg"/></Relationships>
</file>

<file path=ppt/slides/_rels/slide3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49.jpe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hyperlink" Target="resources.ppt" TargetMode="External"/><Relationship Id="rId5" Type="http://schemas.openxmlformats.org/officeDocument/2006/relationships/slide" Target="slide40.xml"/><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jpeg"/></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hyperlink" Target="resources.ppt" TargetMode="External"/><Relationship Id="rId5" Type="http://schemas.openxmlformats.org/officeDocument/2006/relationships/slide" Target="slide40.xml"/><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jpeg"/></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11.png"/><Relationship Id="rId10" Type="http://schemas.openxmlformats.org/officeDocument/2006/relationships/image" Target="../media/image51.jpeg"/><Relationship Id="rId4" Type="http://schemas.openxmlformats.org/officeDocument/2006/relationships/slide" Target="slide16.xml"/><Relationship Id="rId9" Type="http://schemas.openxmlformats.org/officeDocument/2006/relationships/image" Target="../media/image4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resources.ppt" TargetMode="External"/><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audio" Target="../media/audio6.wav"/><Relationship Id="rId5" Type="http://schemas.openxmlformats.org/officeDocument/2006/relationships/slide" Target="slide40.xml"/><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jpeg"/><Relationship Id="rId14" Type="http://schemas.openxmlformats.org/officeDocument/2006/relationships/image" Target="../media/image17.png"/></Relationships>
</file>

<file path=ppt/slides/_rels/slide3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hyperlink" Target="resources.ppt" TargetMode="External"/><Relationship Id="rId5" Type="http://schemas.openxmlformats.org/officeDocument/2006/relationships/image" Target="../media/image11.png"/><Relationship Id="rId10" Type="http://schemas.openxmlformats.org/officeDocument/2006/relationships/image" Target="../media/image48.jpeg"/><Relationship Id="rId4" Type="http://schemas.openxmlformats.org/officeDocument/2006/relationships/slide" Target="slide40.xml"/><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hyperlink" Target="resources.ppt" TargetMode="Externa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audio" Target="../media/audio1.wav"/><Relationship Id="rId4" Type="http://schemas.openxmlformats.org/officeDocument/2006/relationships/slide" Target="slide40.xml"/><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audio" Target="../media/audio7.wav"/><Relationship Id="rId2"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48.jpeg"/><Relationship Id="rId5" Type="http://schemas.openxmlformats.org/officeDocument/2006/relationships/slide" Target="slide40.xml"/><Relationship Id="rId15" Type="http://schemas.openxmlformats.org/officeDocument/2006/relationships/image" Target="../media/image17.png"/><Relationship Id="rId10" Type="http://schemas.openxmlformats.org/officeDocument/2006/relationships/image" Target="../media/image15.jpeg"/><Relationship Id="rId4" Type="http://schemas.openxmlformats.org/officeDocument/2006/relationships/image" Target="../media/image10.png"/><Relationship Id="rId9" Type="http://schemas.openxmlformats.org/officeDocument/2006/relationships/image" Target="../media/image14.jpeg"/><Relationship Id="rId14" Type="http://schemas.openxmlformats.org/officeDocument/2006/relationships/hyperlink" Target="resources.ppt"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hyperlink" Target="http://masters.agron.iastate.edu/Content/Students/sample/classes/Sample/lesson09/images/stripcrop1.gi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ed.ted.com/lessons/why-do-blood-types-matter-natalie-s-hodge"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learn.genetics.utah.edu/" TargetMode="External"/><Relationship Id="rId2" Type="http://schemas.openxmlformats.org/officeDocument/2006/relationships/image" Target="../media/image57.jpeg"/><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64.jpe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6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2.jpeg"/><Relationship Id="rId5" Type="http://schemas.openxmlformats.org/officeDocument/2006/relationships/image" Target="../media/image11.png"/><Relationship Id="rId10" Type="http://schemas.openxmlformats.org/officeDocument/2006/relationships/image" Target="../media/image61.jpeg"/><Relationship Id="rId4" Type="http://schemas.openxmlformats.org/officeDocument/2006/relationships/slide" Target="slide26.xml"/><Relationship Id="rId9"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hyperlink" Target="resources.ppt" TargetMode="Externa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audio" Target="../media/audio2.wav"/><Relationship Id="rId4" Type="http://schemas.openxmlformats.org/officeDocument/2006/relationships/slide" Target="slide40.xml"/><Relationship Id="rId9"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68.jpeg"/><Relationship Id="rId5" Type="http://schemas.openxmlformats.org/officeDocument/2006/relationships/image" Target="../media/image11.png"/><Relationship Id="rId10" Type="http://schemas.openxmlformats.org/officeDocument/2006/relationships/image" Target="../media/image67.jpeg"/><Relationship Id="rId4" Type="http://schemas.openxmlformats.org/officeDocument/2006/relationships/slide" Target="slide16.xml"/><Relationship Id="rId9" Type="http://schemas.openxmlformats.org/officeDocument/2006/relationships/image" Target="../media/image13.png"/></Relationships>
</file>

<file path=ppt/slides/_rels/slide5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slide" Target="slide55.xml"/><Relationship Id="rId12" Type="http://schemas.openxmlformats.org/officeDocument/2006/relationships/image" Target="../media/image71.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7.png"/><Relationship Id="rId11" Type="http://schemas.openxmlformats.org/officeDocument/2006/relationships/image" Target="../media/image70.jpeg"/><Relationship Id="rId5" Type="http://schemas.openxmlformats.org/officeDocument/2006/relationships/image" Target="../media/image11.png"/><Relationship Id="rId10" Type="http://schemas.openxmlformats.org/officeDocument/2006/relationships/image" Target="../media/image9.png"/><Relationship Id="rId4" Type="http://schemas.openxmlformats.org/officeDocument/2006/relationships/slide" Target="slide16.xml"/><Relationship Id="rId9" Type="http://schemas.openxmlformats.org/officeDocument/2006/relationships/image" Target="../media/image69.jpeg"/></Relationships>
</file>

<file path=ppt/slides/_rels/slide55.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73.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67.jpeg"/><Relationship Id="rId5" Type="http://schemas.openxmlformats.org/officeDocument/2006/relationships/image" Target="../media/image11.png"/><Relationship Id="rId10" Type="http://schemas.openxmlformats.org/officeDocument/2006/relationships/image" Target="../media/image72.jpeg"/><Relationship Id="rId4" Type="http://schemas.openxmlformats.org/officeDocument/2006/relationships/slide" Target="slide16.xml"/><Relationship Id="rId9" Type="http://schemas.openxmlformats.org/officeDocument/2006/relationships/image" Target="../media/image13.png"/></Relationships>
</file>

<file path=ppt/slides/_rels/slide56.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74.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67.jpeg"/><Relationship Id="rId5" Type="http://schemas.openxmlformats.org/officeDocument/2006/relationships/image" Target="../media/image11.png"/><Relationship Id="rId10" Type="http://schemas.openxmlformats.org/officeDocument/2006/relationships/image" Target="../media/image72.jpeg"/><Relationship Id="rId4" Type="http://schemas.openxmlformats.org/officeDocument/2006/relationships/slide" Target="slide16.xml"/><Relationship Id="rId9" Type="http://schemas.openxmlformats.org/officeDocument/2006/relationships/image" Target="../media/image13.png"/></Relationships>
</file>

<file path=ppt/slides/_rels/slide57.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75.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67.jpeg"/><Relationship Id="rId5" Type="http://schemas.openxmlformats.org/officeDocument/2006/relationships/image" Target="../media/image11.png"/><Relationship Id="rId10" Type="http://schemas.openxmlformats.org/officeDocument/2006/relationships/image" Target="../media/image72.jpeg"/><Relationship Id="rId4" Type="http://schemas.openxmlformats.org/officeDocument/2006/relationships/slide" Target="slide16.xml"/><Relationship Id="rId9"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www.cde.ca.gov/ta/tg/sr/documents/cstrtqbiology.pdf" TargetMode="Externa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8.jpeg"/><Relationship Id="rId7" Type="http://schemas.openxmlformats.org/officeDocument/2006/relationships/image" Target="../media/image11.png"/><Relationship Id="rId12" Type="http://schemas.openxmlformats.org/officeDocument/2006/relationships/hyperlink" Target="resources.ppt"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slide" Target="slide40.xml"/><Relationship Id="rId11" Type="http://schemas.openxmlformats.org/officeDocument/2006/relationships/image" Target="../media/image15.jpe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79.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67.jpeg"/><Relationship Id="rId5" Type="http://schemas.openxmlformats.org/officeDocument/2006/relationships/image" Target="../media/image11.png"/><Relationship Id="rId10" Type="http://schemas.openxmlformats.org/officeDocument/2006/relationships/image" Target="../media/image72.jpeg"/><Relationship Id="rId4" Type="http://schemas.openxmlformats.org/officeDocument/2006/relationships/slide" Target="slide16.xml"/><Relationship Id="rId9" Type="http://schemas.openxmlformats.org/officeDocument/2006/relationships/image" Target="../media/image13.png"/></Relationships>
</file>

<file path=ppt/slides/_rels/slide64.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78.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67.jpeg"/><Relationship Id="rId5" Type="http://schemas.openxmlformats.org/officeDocument/2006/relationships/image" Target="../media/image11.png"/><Relationship Id="rId10" Type="http://schemas.openxmlformats.org/officeDocument/2006/relationships/image" Target="../media/image72.jpeg"/><Relationship Id="rId4" Type="http://schemas.openxmlformats.org/officeDocument/2006/relationships/slide" Target="slide16.xml"/><Relationship Id="rId9" Type="http://schemas.openxmlformats.org/officeDocument/2006/relationships/image" Target="../media/image13.png"/></Relationships>
</file>

<file path=ppt/slides/_rels/slide6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81.jpeg"/><Relationship Id="rId7"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2" Type="http://schemas.openxmlformats.org/officeDocument/2006/relationships/image" Target="../media/image80.jpeg"/><Relationship Id="rId1" Type="http://schemas.openxmlformats.org/officeDocument/2006/relationships/slideLayout" Target="../slideLayouts/slideLayout5.xml"/><Relationship Id="rId6" Type="http://schemas.openxmlformats.org/officeDocument/2006/relationships/image" Target="../media/image82.jpeg"/><Relationship Id="rId5" Type="http://schemas.openxmlformats.org/officeDocument/2006/relationships/hyperlink" Target="http://upload.wikimedia.org/wikipedia/commons/0/0f/RedRoan.jpg" TargetMode="External"/><Relationship Id="rId4" Type="http://schemas.openxmlformats.org/officeDocument/2006/relationships/image" Target="../media/image7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9.jpeg"/><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7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www.nobelprize.org/educational/medicine/bloodtypinggame/gamev2/index.html" TargetMode="Externa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1.jpeg"/><Relationship Id="rId7"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2" Type="http://schemas.openxmlformats.org/officeDocument/2006/relationships/hyperlink" Target="http://www.nobelprize.org/educational/medicine/bloodtypinggame/gamev2/index.html" TargetMode="External"/><Relationship Id="rId1" Type="http://schemas.openxmlformats.org/officeDocument/2006/relationships/slideLayout" Target="../slideLayouts/slideLayout5.xml"/><Relationship Id="rId6" Type="http://schemas.openxmlformats.org/officeDocument/2006/relationships/image" Target="../media/image88.jpeg"/><Relationship Id="rId11" Type="http://schemas.openxmlformats.org/officeDocument/2006/relationships/image" Target="../media/image89.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7.jpeg"/><Relationship Id="rId9" Type="http://schemas.openxmlformats.org/officeDocument/2006/relationships/image" Target="../media/image90.gif"/></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audio" Target="../media/audio8.wav"/><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94.jpeg"/><Relationship Id="rId5" Type="http://schemas.openxmlformats.org/officeDocument/2006/relationships/image" Target="../media/image11.png"/><Relationship Id="rId10" Type="http://schemas.openxmlformats.org/officeDocument/2006/relationships/image" Target="../media/image93.jpeg"/><Relationship Id="rId4" Type="http://schemas.openxmlformats.org/officeDocument/2006/relationships/slide" Target="slide26.xml"/><Relationship Id="rId9" Type="http://schemas.openxmlformats.org/officeDocument/2006/relationships/image" Target="../media/image17.png"/></Relationships>
</file>

<file path=ppt/slides/_rels/slide7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94.jpeg"/><Relationship Id="rId5" Type="http://schemas.openxmlformats.org/officeDocument/2006/relationships/image" Target="../media/image11.png"/><Relationship Id="rId10" Type="http://schemas.openxmlformats.org/officeDocument/2006/relationships/image" Target="../media/image93.jpeg"/><Relationship Id="rId4" Type="http://schemas.openxmlformats.org/officeDocument/2006/relationships/slide" Target="slide26.xml"/><Relationship Id="rId9" Type="http://schemas.openxmlformats.org/officeDocument/2006/relationships/image" Target="../media/image17.png"/></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81.jpe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94.jpeg"/><Relationship Id="rId5" Type="http://schemas.openxmlformats.org/officeDocument/2006/relationships/image" Target="../media/image11.png"/><Relationship Id="rId10" Type="http://schemas.openxmlformats.org/officeDocument/2006/relationships/image" Target="../media/image93.jpeg"/><Relationship Id="rId4" Type="http://schemas.openxmlformats.org/officeDocument/2006/relationships/slide" Target="slide26.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9.wav"/><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93.jpeg"/><Relationship Id="rId17" Type="http://schemas.openxmlformats.org/officeDocument/2006/relationships/audio" Target="../media/audio12.wav"/><Relationship Id="rId2" Type="http://schemas.openxmlformats.org/officeDocument/2006/relationships/image" Target="../media/image58.jpeg"/><Relationship Id="rId16" Type="http://schemas.openxmlformats.org/officeDocument/2006/relationships/audio" Target="../media/audio11.wav"/><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image" Target="../media/image94.jpeg"/><Relationship Id="rId5" Type="http://schemas.openxmlformats.org/officeDocument/2006/relationships/slide" Target="slide26.xml"/><Relationship Id="rId15" Type="http://schemas.openxmlformats.org/officeDocument/2006/relationships/audio" Target="../media/audio10.wav"/><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hyperlink" Target="RESOURCES.ppt" TargetMode="External"/><Relationship Id="rId14" Type="http://schemas.openxmlformats.org/officeDocument/2006/relationships/image" Target="../media/image16.png"/></Relationships>
</file>

<file path=ppt/slides/_rels/slide8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audio" Target="../media/audio13.wav"/><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94.jpeg"/><Relationship Id="rId5" Type="http://schemas.openxmlformats.org/officeDocument/2006/relationships/image" Target="../media/image11.png"/><Relationship Id="rId15" Type="http://schemas.openxmlformats.org/officeDocument/2006/relationships/image" Target="../media/image83.jpeg"/><Relationship Id="rId10" Type="http://schemas.openxmlformats.org/officeDocument/2006/relationships/image" Target="../media/image93.jpeg"/><Relationship Id="rId4" Type="http://schemas.openxmlformats.org/officeDocument/2006/relationships/slide" Target="slide26.xml"/><Relationship Id="rId9" Type="http://schemas.openxmlformats.org/officeDocument/2006/relationships/image" Target="../media/image17.png"/><Relationship Id="rId14" Type="http://schemas.openxmlformats.org/officeDocument/2006/relationships/hyperlink" Target="http://images.google.com/imgres?imgurl=http://www.jrcompton.com/photos/The_Birds/J/Feb-09-/BW-chicken-JR1_3535.jpg&amp;imgrefurl=http://www.jrcompton.com/photos/The_Birds/J/Feb-09.html&amp;usg=__hcftQfdVVZJLZppj_A060npdBlI=&amp;h=692&amp;w=777&amp;sz=400&amp;hl=en&amp;start=13&amp;um=1&amp;tbnid=TqkiOcTC2fFwoM:&amp;tbnh=126&amp;tbnw=142&amp;prev=/images?q=Black+and+White+chicken&amp;hl=en&amp;safe=active&amp;rls=com.microsoft:en-us&amp;sa=N&amp;um=1"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95.jpeg"/><Relationship Id="rId5" Type="http://schemas.openxmlformats.org/officeDocument/2006/relationships/image" Target="../media/image11.png"/><Relationship Id="rId10" Type="http://schemas.openxmlformats.org/officeDocument/2006/relationships/image" Target="../media/image70.jpeg"/><Relationship Id="rId4" Type="http://schemas.openxmlformats.org/officeDocument/2006/relationships/slide" Target="slide26.xml"/><Relationship Id="rId9" Type="http://schemas.openxmlformats.org/officeDocument/2006/relationships/image" Target="../media/image17.png"/></Relationships>
</file>

<file path=ppt/slides/_rels/slide8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95.jpeg"/><Relationship Id="rId5" Type="http://schemas.openxmlformats.org/officeDocument/2006/relationships/image" Target="../media/image11.png"/><Relationship Id="rId10" Type="http://schemas.openxmlformats.org/officeDocument/2006/relationships/image" Target="../media/image70.jpeg"/><Relationship Id="rId4" Type="http://schemas.openxmlformats.org/officeDocument/2006/relationships/slide" Target="slide26.xml"/><Relationship Id="rId9" Type="http://schemas.openxmlformats.org/officeDocument/2006/relationships/image" Target="../media/image17.png"/></Relationships>
</file>

<file path=ppt/slides/_rels/slide85.xml.rels><?xml version="1.0" encoding="UTF-8" standalone="yes"?>
<Relationships xmlns="http://schemas.openxmlformats.org/package/2006/relationships"><Relationship Id="rId8" Type="http://schemas.openxmlformats.org/officeDocument/2006/relationships/slide" Target="slide55.xml"/><Relationship Id="rId3" Type="http://schemas.openxmlformats.org/officeDocument/2006/relationships/image" Target="../media/image12.png"/><Relationship Id="rId7" Type="http://schemas.openxmlformats.org/officeDocument/2006/relationships/image" Target="../media/image17.png"/><Relationship Id="rId12" Type="http://schemas.openxmlformats.org/officeDocument/2006/relationships/image" Target="../media/image96.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67.jpeg"/><Relationship Id="rId5" Type="http://schemas.openxmlformats.org/officeDocument/2006/relationships/image" Target="../media/image11.png"/><Relationship Id="rId10" Type="http://schemas.openxmlformats.org/officeDocument/2006/relationships/image" Target="../media/image72.jpeg"/><Relationship Id="rId4" Type="http://schemas.openxmlformats.org/officeDocument/2006/relationships/slide" Target="slide16.xml"/><Relationship Id="rId9" Type="http://schemas.openxmlformats.org/officeDocument/2006/relationships/image" Target="../media/image13.png"/></Relationships>
</file>

<file path=ppt/slides/_rels/slide86.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image" Target="../media/image13.png"/><Relationship Id="rId3" Type="http://schemas.openxmlformats.org/officeDocument/2006/relationships/image" Target="../media/image38.png"/><Relationship Id="rId7" Type="http://schemas.openxmlformats.org/officeDocument/2006/relationships/image" Target="../media/image39.png"/><Relationship Id="rId12" Type="http://schemas.openxmlformats.org/officeDocument/2006/relationships/slide" Target="slide21.xml"/><Relationship Id="rId2" Type="http://schemas.openxmlformats.org/officeDocument/2006/relationships/image" Target="../media/image97.jpeg"/><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image" Target="../media/image11.png"/><Relationship Id="rId14" Type="http://schemas.openxmlformats.org/officeDocument/2006/relationships/image" Target="../media/image67.jpeg"/></Relationships>
</file>

<file path=ppt/slides/_rels/slide8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67.jpeg"/><Relationship Id="rId3" Type="http://schemas.openxmlformats.org/officeDocument/2006/relationships/image" Target="../media/image10.png"/><Relationship Id="rId7" Type="http://schemas.openxmlformats.org/officeDocument/2006/relationships/image" Target="../media/image11.png"/><Relationship Id="rId12" Type="http://schemas.openxmlformats.org/officeDocument/2006/relationships/image" Target="../media/image13.png"/><Relationship Id="rId2" Type="http://schemas.openxmlformats.org/officeDocument/2006/relationships/image" Target="../media/image98.jpeg"/><Relationship Id="rId1" Type="http://schemas.openxmlformats.org/officeDocument/2006/relationships/slideLayout" Target="../slideLayouts/slideLayout12.xml"/><Relationship Id="rId6" Type="http://schemas.openxmlformats.org/officeDocument/2006/relationships/slide" Target="slide16.xml"/><Relationship Id="rId11" Type="http://schemas.openxmlformats.org/officeDocument/2006/relationships/slide" Target="slide21.xml"/><Relationship Id="rId5" Type="http://schemas.openxmlformats.org/officeDocument/2006/relationships/image" Target="../media/image9.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39.png"/></Relationships>
</file>

<file path=ppt/slides/_rels/slide8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99.jpeg"/><Relationship Id="rId3" Type="http://schemas.openxmlformats.org/officeDocument/2006/relationships/image" Target="../media/image12.png"/><Relationship Id="rId7" Type="http://schemas.openxmlformats.org/officeDocument/2006/relationships/image" Target="../media/image45.png"/><Relationship Id="rId12" Type="http://schemas.openxmlformats.org/officeDocument/2006/relationships/image" Target="../media/image67.jpe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slide" Target="slide16.xml"/><Relationship Id="rId10" Type="http://schemas.openxmlformats.org/officeDocument/2006/relationships/slide" Target="slide21.xml"/><Relationship Id="rId4" Type="http://schemas.openxmlformats.org/officeDocument/2006/relationships/image" Target="../media/image9.png"/><Relationship Id="rId9" Type="http://schemas.openxmlformats.org/officeDocument/2006/relationships/image" Target="../media/image17.png"/></Relationships>
</file>

<file path=ppt/slides/_rels/slide89.xml.rels><?xml version="1.0" encoding="UTF-8" standalone="yes"?>
<Relationships xmlns="http://schemas.openxmlformats.org/package/2006/relationships"><Relationship Id="rId3" Type="http://schemas.openxmlformats.org/officeDocument/2006/relationships/hyperlink" Target="http://www.cde.ca.gov/ta/tg/sr/documents/cstrtqbiology.pdf" TargetMode="External"/><Relationship Id="rId2" Type="http://schemas.openxmlformats.org/officeDocument/2006/relationships/hyperlink" Target="http://learn.genetics.utah.edu/" TargetMode="External"/><Relationship Id="rId1" Type="http://schemas.openxmlformats.org/officeDocument/2006/relationships/slideLayout" Target="../slideLayouts/slideLayout2.xml"/><Relationship Id="rId4" Type="http://schemas.openxmlformats.org/officeDocument/2006/relationships/hyperlink" Target="http://www.biology.arizona.edu/human_bio/activities/karyotyping/karyotyping.html"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64.jpe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6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2.jpeg"/><Relationship Id="rId5" Type="http://schemas.openxmlformats.org/officeDocument/2006/relationships/image" Target="../media/image11.png"/><Relationship Id="rId10" Type="http://schemas.openxmlformats.org/officeDocument/2006/relationships/image" Target="../media/image61.jpeg"/><Relationship Id="rId4" Type="http://schemas.openxmlformats.org/officeDocument/2006/relationships/slide" Target="slide26.xml"/><Relationship Id="rId9" Type="http://schemas.openxmlformats.org/officeDocument/2006/relationships/image" Target="../media/image17.png"/></Relationships>
</file>

<file path=ppt/slides/_rels/slide9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audio" Target="../media/audio14.wav"/><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94.jpeg"/><Relationship Id="rId5" Type="http://schemas.openxmlformats.org/officeDocument/2006/relationships/image" Target="../media/image11.png"/><Relationship Id="rId10" Type="http://schemas.openxmlformats.org/officeDocument/2006/relationships/image" Target="../media/image93.jpeg"/><Relationship Id="rId4" Type="http://schemas.openxmlformats.org/officeDocument/2006/relationships/slide" Target="slide26.xml"/><Relationship Id="rId9" Type="http://schemas.openxmlformats.org/officeDocument/2006/relationships/image" Target="../media/image17.png"/></Relationships>
</file>

<file path=ppt/slides/_rels/slide9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6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2.jpeg"/><Relationship Id="rId5" Type="http://schemas.openxmlformats.org/officeDocument/2006/relationships/image" Target="../media/image11.png"/><Relationship Id="rId10" Type="http://schemas.openxmlformats.org/officeDocument/2006/relationships/image" Target="../media/image61.jpeg"/><Relationship Id="rId4" Type="http://schemas.openxmlformats.org/officeDocument/2006/relationships/slide" Target="slide26.xml"/><Relationship Id="rId9" Type="http://schemas.openxmlformats.org/officeDocument/2006/relationships/image" Target="../media/image17.png"/></Relationships>
</file>

<file path=ppt/slides/_rels/slide9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6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2.jpeg"/><Relationship Id="rId5" Type="http://schemas.openxmlformats.org/officeDocument/2006/relationships/image" Target="../media/image11.png"/><Relationship Id="rId10" Type="http://schemas.openxmlformats.org/officeDocument/2006/relationships/image" Target="../media/image61.jpeg"/><Relationship Id="rId4" Type="http://schemas.openxmlformats.org/officeDocument/2006/relationships/slide" Target="slide26.xml"/><Relationship Id="rId9" Type="http://schemas.openxmlformats.org/officeDocument/2006/relationships/image" Target="../media/image17.png"/></Relationships>
</file>

<file path=ppt/slides/_rels/slide9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60.jpe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6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2.jpeg"/><Relationship Id="rId5" Type="http://schemas.openxmlformats.org/officeDocument/2006/relationships/image" Target="../media/image11.png"/><Relationship Id="rId10" Type="http://schemas.openxmlformats.org/officeDocument/2006/relationships/image" Target="../media/image61.jpeg"/><Relationship Id="rId4" Type="http://schemas.openxmlformats.org/officeDocument/2006/relationships/slide" Target="slide26.xml"/><Relationship Id="rId9" Type="http://schemas.openxmlformats.org/officeDocument/2006/relationships/image" Target="../media/image17.png"/></Relationships>
</file>

<file path=ppt/slides/_rels/slide9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3.jpe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61.jpeg"/><Relationship Id="rId5" Type="http://schemas.openxmlformats.org/officeDocument/2006/relationships/slide" Target="slide26.xml"/><Relationship Id="rId10" Type="http://schemas.openxmlformats.org/officeDocument/2006/relationships/image" Target="../media/image17.png"/><Relationship Id="rId4" Type="http://schemas.openxmlformats.org/officeDocument/2006/relationships/image" Target="../media/image10.png"/><Relationship Id="rId9" Type="http://schemas.openxmlformats.org/officeDocument/2006/relationships/hyperlink" Target="RESOURCES.ppt" TargetMode="External"/></Relationships>
</file>

<file path=ppt/slides/_rels/slide9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76.jpe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6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2.jpeg"/><Relationship Id="rId5" Type="http://schemas.openxmlformats.org/officeDocument/2006/relationships/image" Target="../media/image11.png"/><Relationship Id="rId10" Type="http://schemas.openxmlformats.org/officeDocument/2006/relationships/image" Target="../media/image61.jpeg"/><Relationship Id="rId4" Type="http://schemas.openxmlformats.org/officeDocument/2006/relationships/slide" Target="slide26.xml"/><Relationship Id="rId9" Type="http://schemas.openxmlformats.org/officeDocument/2006/relationships/image" Target="../media/image17.png"/></Relationships>
</file>

<file path=ppt/slides/_rels/slide9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00.jpe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63.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62.jpeg"/><Relationship Id="rId5" Type="http://schemas.openxmlformats.org/officeDocument/2006/relationships/image" Target="../media/image11.png"/><Relationship Id="rId10" Type="http://schemas.openxmlformats.org/officeDocument/2006/relationships/image" Target="../media/image61.jpeg"/><Relationship Id="rId4" Type="http://schemas.openxmlformats.org/officeDocument/2006/relationships/slide" Target="slide26.xml"/><Relationship Id="rId9" Type="http://schemas.openxmlformats.org/officeDocument/2006/relationships/image" Target="../media/image17.png"/></Relationships>
</file>

<file path=ppt/slides/_rels/slide98.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35.jpe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image" Target="../media/image67.jpe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slide" Target="slide16.xml"/><Relationship Id="rId9" Type="http://schemas.openxmlformats.org/officeDocument/2006/relationships/image" Target="../media/image17.png"/></Relationships>
</file>

<file path=ppt/slides/_rels/slide9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35.jpeg"/><Relationship Id="rId3" Type="http://schemas.openxmlformats.org/officeDocument/2006/relationships/image" Target="../media/image10.png"/><Relationship Id="rId7" Type="http://schemas.openxmlformats.org/officeDocument/2006/relationships/image" Target="../media/image9.png"/><Relationship Id="rId12" Type="http://schemas.openxmlformats.org/officeDocument/2006/relationships/image" Target="../media/image67.jpe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3.png"/><Relationship Id="rId5" Type="http://schemas.openxmlformats.org/officeDocument/2006/relationships/image" Target="../media/image11.png"/><Relationship Id="rId10" Type="http://schemas.openxmlformats.org/officeDocument/2006/relationships/slide" Target="slide5.xml"/><Relationship Id="rId4" Type="http://schemas.openxmlformats.org/officeDocument/2006/relationships/slide" Target="slide16.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FFA Officer Duties = Prezi</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88347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81200" y="274639"/>
            <a:ext cx="8229600" cy="490537"/>
          </a:xfrm>
        </p:spPr>
        <p:txBody>
          <a:bodyPr>
            <a:normAutofit fontScale="90000"/>
          </a:bodyPr>
          <a:lstStyle/>
          <a:p>
            <a:pPr eaLnBrk="1" hangingPunct="1"/>
            <a:r>
              <a:rPr lang="en-US" sz="3200" dirty="0"/>
              <a:t>Draw this Diagram P. 73NB</a:t>
            </a:r>
          </a:p>
        </p:txBody>
      </p:sp>
      <p:sp>
        <p:nvSpPr>
          <p:cNvPr id="8195" name="Rectangle 3"/>
          <p:cNvSpPr>
            <a:spLocks noGrp="1" noChangeArrowheads="1"/>
          </p:cNvSpPr>
          <p:nvPr>
            <p:ph type="body" idx="1"/>
          </p:nvPr>
        </p:nvSpPr>
        <p:spPr/>
        <p:txBody>
          <a:bodyPr/>
          <a:lstStyle/>
          <a:p>
            <a:pPr eaLnBrk="1" hangingPunct="1"/>
            <a:endParaRPr lang="en-US" smtClean="0"/>
          </a:p>
        </p:txBody>
      </p:sp>
      <p:pic>
        <p:nvPicPr>
          <p:cNvPr id="8196" name="Picture 4"/>
          <p:cNvPicPr>
            <a:picLocks noChangeAspect="1" noChangeArrowheads="1"/>
          </p:cNvPicPr>
          <p:nvPr/>
        </p:nvPicPr>
        <p:blipFill>
          <a:blip r:embed="rId2" cstate="print"/>
          <a:srcRect/>
          <a:stretch>
            <a:fillRect/>
          </a:stretch>
        </p:blipFill>
        <p:spPr bwMode="auto">
          <a:xfrm>
            <a:off x="2927350" y="1058413"/>
            <a:ext cx="6902450" cy="4634362"/>
          </a:xfrm>
          <a:prstGeom prst="rect">
            <a:avLst/>
          </a:prstGeom>
          <a:noFill/>
          <a:ln w="9525">
            <a:noFill/>
            <a:miter lim="800000"/>
            <a:headEnd/>
            <a:tailEnd/>
          </a:ln>
        </p:spPr>
      </p:pic>
    </p:spTree>
    <p:extLst>
      <p:ext uri="{BB962C8B-B14F-4D97-AF65-F5344CB8AC3E}">
        <p14:creationId xmlns:p14="http://schemas.microsoft.com/office/powerpoint/2010/main" val="98458395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2438400" y="6964363"/>
            <a:ext cx="8229600" cy="122237"/>
          </a:xfrm>
        </p:spPr>
        <p:txBody>
          <a:bodyPr>
            <a:normAutofit fontScale="90000"/>
          </a:bodyPr>
          <a:lstStyle/>
          <a:p>
            <a:pPr algn="r"/>
            <a:r>
              <a:rPr lang="en-US" altLang="en-US" sz="1400" b="1"/>
              <a:t>Section 2 Check</a:t>
            </a:r>
          </a:p>
        </p:txBody>
      </p:sp>
      <p:sp>
        <p:nvSpPr>
          <p:cNvPr id="182275" name="Rectangle 3"/>
          <p:cNvSpPr>
            <a:spLocks noChangeArrowheads="1"/>
          </p:cNvSpPr>
          <p:nvPr/>
        </p:nvSpPr>
        <p:spPr bwMode="auto">
          <a:xfrm>
            <a:off x="1524000" y="1793875"/>
            <a:ext cx="8686800" cy="1569660"/>
          </a:xfrm>
          <a:prstGeom prst="rect">
            <a:avLst/>
          </a:prstGeom>
          <a:noFill/>
          <a:ln w="9525">
            <a:noFill/>
            <a:miter lim="800000"/>
            <a:headEnd/>
            <a:tailEnd/>
          </a:ln>
          <a:effectLst/>
        </p:spPr>
        <p:txBody>
          <a:bodyPr>
            <a:spAutoFit/>
          </a:bodyPr>
          <a:lstStyle/>
          <a:p>
            <a:pPr marL="609600" indent="-609600"/>
            <a:r>
              <a:rPr lang="en-US" altLang="en-US" sz="3200">
                <a:latin typeface="Times" charset="0"/>
              </a:rPr>
              <a:t>      </a:t>
            </a:r>
            <a:r>
              <a:rPr lang="en-US" altLang="en-US" sz="3200">
                <a:latin typeface="Times New Roman" pitchFamily="18" charset="0"/>
                <a:cs typeface="Times New Roman" pitchFamily="18" charset="0"/>
              </a:rPr>
              <a:t>What is the difference between simple Mendelian inheritance and codominant inheritance?</a:t>
            </a:r>
            <a:r>
              <a:rPr lang="en-US" altLang="en-US" sz="3200">
                <a:latin typeface="Times" charset="0"/>
              </a:rPr>
              <a:t> </a:t>
            </a:r>
          </a:p>
        </p:txBody>
      </p:sp>
      <p:sp>
        <p:nvSpPr>
          <p:cNvPr id="182286" name="Rectangle 14"/>
          <p:cNvSpPr>
            <a:spLocks noChangeArrowheads="1"/>
          </p:cNvSpPr>
          <p:nvPr/>
        </p:nvSpPr>
        <p:spPr bwMode="auto">
          <a:xfrm>
            <a:off x="2108200" y="1031875"/>
            <a:ext cx="7924800" cy="579438"/>
          </a:xfrm>
          <a:prstGeom prst="rect">
            <a:avLst/>
          </a:prstGeom>
          <a:noFill/>
          <a:ln w="9525">
            <a:noFill/>
            <a:miter lim="800000"/>
            <a:headEnd/>
            <a:tailEnd/>
          </a:ln>
          <a:effectLst/>
        </p:spPr>
        <p:txBody>
          <a:bodyPr anchor="ctr"/>
          <a:lstStyle/>
          <a:p>
            <a:r>
              <a:rPr lang="en-US" altLang="en-US" sz="3600" b="1">
                <a:solidFill>
                  <a:schemeClr val="hlink"/>
                </a:solidFill>
                <a:latin typeface="Times" charset="0"/>
              </a:rPr>
              <a:t>Question 1</a:t>
            </a:r>
          </a:p>
        </p:txBody>
      </p:sp>
      <p:pic>
        <p:nvPicPr>
          <p:cNvPr id="182316" name="Picture 4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2317" name="Picture 45"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2320" name="Picture 48"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2322" name="Picture 50"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2324" name="Picture 52"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2326" name="Picture 54"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2330" name="Picture 58"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2331" name="Text Box 59"/>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3a</a:t>
            </a:r>
          </a:p>
        </p:txBody>
      </p:sp>
    </p:spTree>
    <p:extLst>
      <p:ext uri="{BB962C8B-B14F-4D97-AF65-F5344CB8AC3E}">
        <p14:creationId xmlns:p14="http://schemas.microsoft.com/office/powerpoint/2010/main" val="39266864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2330"/>
                                        </p:tgtEl>
                                        <p:attrNameLst>
                                          <p:attrName>style.visibility</p:attrName>
                                        </p:attrNameLst>
                                      </p:cBhvr>
                                      <p:to>
                                        <p:strVal val="visible"/>
                                      </p:to>
                                    </p:set>
                                    <p:animEffect transition="in" filter="box(out)">
                                      <p:cBhvr>
                                        <p:cTn id="7" dur="500"/>
                                        <p:tgtEl>
                                          <p:spTgt spid="18233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2331"/>
                                        </p:tgtEl>
                                        <p:attrNameLst>
                                          <p:attrName>style.visibility</p:attrName>
                                        </p:attrNameLst>
                                      </p:cBhvr>
                                      <p:to>
                                        <p:strVal val="visible"/>
                                      </p:to>
                                    </p:set>
                                    <p:animEffect transition="in" filter="box(out)">
                                      <p:cBhvr>
                                        <p:cTn id="10" dur="500"/>
                                        <p:tgtEl>
                                          <p:spTgt spid="18233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2320"/>
                                        </p:tgtEl>
                                        <p:attrNameLst>
                                          <p:attrName>style.visibility</p:attrName>
                                        </p:attrNameLst>
                                      </p:cBhvr>
                                      <p:to>
                                        <p:strVal val="visible"/>
                                      </p:to>
                                    </p:set>
                                    <p:animEffect transition="in" filter="box(out)">
                                      <p:cBhvr>
                                        <p:cTn id="14"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33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2438400" y="7040563"/>
            <a:ext cx="8229600" cy="122237"/>
          </a:xfrm>
        </p:spPr>
        <p:txBody>
          <a:bodyPr>
            <a:normAutofit fontScale="90000"/>
          </a:bodyPr>
          <a:lstStyle/>
          <a:p>
            <a:pPr algn="r"/>
            <a:r>
              <a:rPr lang="en-US" altLang="en-US" sz="1400" b="1"/>
              <a:t>Section 2 Check</a:t>
            </a:r>
          </a:p>
        </p:txBody>
      </p:sp>
      <p:sp>
        <p:nvSpPr>
          <p:cNvPr id="183300" name="Rectangle 4"/>
          <p:cNvSpPr>
            <a:spLocks noChangeArrowheads="1"/>
          </p:cNvSpPr>
          <p:nvPr/>
        </p:nvSpPr>
        <p:spPr bwMode="auto">
          <a:xfrm>
            <a:off x="2111376" y="3092451"/>
            <a:ext cx="7142163" cy="860425"/>
          </a:xfrm>
          <a:prstGeom prst="rect">
            <a:avLst/>
          </a:prstGeom>
          <a:noFill/>
          <a:ln w="9525">
            <a:noFill/>
            <a:miter lim="800000"/>
            <a:headEnd/>
            <a:tailEnd/>
          </a:ln>
          <a:effectLst/>
        </p:spPr>
        <p:txBody>
          <a:bodyPr/>
          <a:lstStyle/>
          <a:p>
            <a:endParaRPr lang="en-US" altLang="en-US" sz="3200">
              <a:solidFill>
                <a:srgbClr val="FFFFCC"/>
              </a:solidFill>
              <a:latin typeface="Times" charset="0"/>
            </a:endParaRPr>
          </a:p>
        </p:txBody>
      </p:sp>
      <p:sp>
        <p:nvSpPr>
          <p:cNvPr id="183311" name="Rectangle 15"/>
          <p:cNvSpPr>
            <a:spLocks noChangeArrowheads="1"/>
          </p:cNvSpPr>
          <p:nvPr/>
        </p:nvSpPr>
        <p:spPr bwMode="auto">
          <a:xfrm>
            <a:off x="2057400" y="1012825"/>
            <a:ext cx="8077200" cy="3046988"/>
          </a:xfrm>
          <a:prstGeom prst="rect">
            <a:avLst/>
          </a:prstGeom>
          <a:noFill/>
          <a:ln w="9525" algn="ctr">
            <a:noFill/>
            <a:miter lim="800000"/>
            <a:headEnd/>
            <a:tailEnd/>
          </a:ln>
          <a:effectLst/>
        </p:spPr>
        <p:txBody>
          <a:bodyPr>
            <a:spAutoFit/>
          </a:bodyPr>
          <a:lstStyle/>
          <a:p>
            <a:pPr>
              <a:tabLst>
                <a:tab pos="228600" algn="l"/>
                <a:tab pos="1943100" algn="l"/>
              </a:tabLst>
            </a:pPr>
            <a:r>
              <a:rPr lang="en-US" altLang="en-US" sz="3200">
                <a:latin typeface="Times New Roman" pitchFamily="18" charset="0"/>
                <a:cs typeface="Times New Roman" pitchFamily="18" charset="0"/>
              </a:rPr>
              <a:t>In Mendelian inheritance, heterozygous individuals will display the inherited dominant trait of the homozygotes. When traits are inherited in a codominant pattern the phenotypes of both homozygotes are displayed equally in the heterozygotes.</a:t>
            </a:r>
            <a:r>
              <a:rPr lang="en-US" altLang="en-US" sz="3200">
                <a:latin typeface="Times" charset="0"/>
              </a:rPr>
              <a:t> </a:t>
            </a:r>
          </a:p>
        </p:txBody>
      </p:sp>
      <p:pic>
        <p:nvPicPr>
          <p:cNvPr id="183336" name="Picture 4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183337" name="Picture 41" descr="New TOC">
            <a:hlinkClick r:id="rId3" action="ppaction://hlinksldjump"/>
          </p:cNvPr>
          <p:cNvPicPr>
            <a:picLocks noChangeAspect="1" noChangeArrowheads="1"/>
          </p:cNvPicPr>
          <p:nvPr/>
        </p:nvPicPr>
        <p:blipFill>
          <a:blip r:embed="rId4" cstate="print"/>
          <a:srcRect/>
          <a:stretch>
            <a:fillRect/>
          </a:stretch>
        </p:blipFill>
        <p:spPr bwMode="auto">
          <a:xfrm>
            <a:off x="5832476" y="6194426"/>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6" cstate="print"/>
          <a:srcRect/>
          <a:stretch>
            <a:fillRect/>
          </a:stretch>
        </p:blipFill>
        <p:spPr bwMode="auto">
          <a:xfrm>
            <a:off x="1752600" y="6202364"/>
            <a:ext cx="560388" cy="560387"/>
          </a:xfrm>
          <a:prstGeom prst="rect">
            <a:avLst/>
          </a:prstGeom>
          <a:noFill/>
        </p:spPr>
      </p:pic>
      <p:pic>
        <p:nvPicPr>
          <p:cNvPr id="183340" name="Picture 44"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183342" name="Picture 46" descr="Section Check"/>
          <p:cNvPicPr>
            <a:picLocks noChangeAspect="1" noChangeArrowheads="1"/>
          </p:cNvPicPr>
          <p:nvPr/>
        </p:nvPicPr>
        <p:blipFill>
          <a:blip r:embed="rId8" cstate="print"/>
          <a:srcRect/>
          <a:stretch>
            <a:fillRect/>
          </a:stretch>
        </p:blipFill>
        <p:spPr bwMode="auto">
          <a:xfrm>
            <a:off x="4895850" y="38101"/>
            <a:ext cx="2400300" cy="377825"/>
          </a:xfrm>
          <a:prstGeom prst="rect">
            <a:avLst/>
          </a:prstGeom>
          <a:noFill/>
        </p:spPr>
      </p:pic>
      <p:pic>
        <p:nvPicPr>
          <p:cNvPr id="183344" name="Picture 48"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183346" name="Picture 50" descr="Sec"/>
          <p:cNvPicPr>
            <a:picLocks noChangeAspect="1" noChangeArrowheads="1"/>
          </p:cNvPicPr>
          <p:nvPr/>
        </p:nvPicPr>
        <p:blipFill>
          <a:blip r:embed="rId11" cstate="print"/>
          <a:srcRect/>
          <a:stretch>
            <a:fillRect/>
          </a:stretch>
        </p:blipFill>
        <p:spPr bwMode="auto">
          <a:xfrm>
            <a:off x="1524000" y="0"/>
            <a:ext cx="1752600" cy="762000"/>
          </a:xfrm>
          <a:prstGeom prst="rect">
            <a:avLst/>
          </a:prstGeom>
          <a:noFill/>
        </p:spPr>
      </p:pic>
      <p:pic>
        <p:nvPicPr>
          <p:cNvPr id="183350" name="Picture 54"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83351" name="Text Box 55"/>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3a</a:t>
            </a:r>
          </a:p>
        </p:txBody>
      </p:sp>
    </p:spTree>
    <p:extLst>
      <p:ext uri="{BB962C8B-B14F-4D97-AF65-F5344CB8AC3E}">
        <p14:creationId xmlns:p14="http://schemas.microsoft.com/office/powerpoint/2010/main" val="11714555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83350"/>
                                        </p:tgtEl>
                                        <p:attrNameLst>
                                          <p:attrName>style.visibility</p:attrName>
                                        </p:attrNameLst>
                                      </p:cBhvr>
                                      <p:to>
                                        <p:strVal val="visible"/>
                                      </p:to>
                                    </p:set>
                                    <p:animEffect transition="in" filter="box(out)">
                                      <p:cBhvr>
                                        <p:cTn id="7" dur="500"/>
                                        <p:tgtEl>
                                          <p:spTgt spid="18335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83351"/>
                                        </p:tgtEl>
                                        <p:attrNameLst>
                                          <p:attrName>style.visibility</p:attrName>
                                        </p:attrNameLst>
                                      </p:cBhvr>
                                      <p:to>
                                        <p:strVal val="visible"/>
                                      </p:to>
                                    </p:set>
                                    <p:animEffect transition="in" filter="box(out)">
                                      <p:cBhvr>
                                        <p:cTn id="10" dur="500"/>
                                        <p:tgtEl>
                                          <p:spTgt spid="18335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83340"/>
                                        </p:tgtEl>
                                        <p:attrNameLst>
                                          <p:attrName>style.visibility</p:attrName>
                                        </p:attrNameLst>
                                      </p:cBhvr>
                                      <p:to>
                                        <p:strVal val="visible"/>
                                      </p:to>
                                    </p:set>
                                    <p:animEffect transition="in" filter="box(out)">
                                      <p:cBhvr>
                                        <p:cTn id="14"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5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29795" name="Rectangle 3"/>
          <p:cNvSpPr>
            <a:spLocks noChangeArrowheads="1"/>
          </p:cNvSpPr>
          <p:nvPr/>
        </p:nvSpPr>
        <p:spPr bwMode="auto">
          <a:xfrm>
            <a:off x="1981200" y="1600200"/>
            <a:ext cx="80772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The change in shape occurs in the body’s narrow capillaries after the hemoglobin delivers oxygen to the cells. </a:t>
            </a:r>
          </a:p>
        </p:txBody>
      </p:sp>
      <p:sp>
        <p:nvSpPr>
          <p:cNvPr id="929796"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Sickle-cell disease</a:t>
            </a:r>
            <a:endParaRPr lang="en-US" altLang="en-US" sz="4000" b="1">
              <a:solidFill>
                <a:srgbClr val="FFFF00"/>
              </a:solidFill>
              <a:latin typeface="Times" pitchFamily="18" charset="0"/>
            </a:endParaRPr>
          </a:p>
        </p:txBody>
      </p:sp>
      <p:pic>
        <p:nvPicPr>
          <p:cNvPr id="92979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297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297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298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2980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2980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29803"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29805"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29806"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29810" name="Picture 18" descr="C12-04 sickle cells framed"/>
          <p:cNvPicPr>
            <a:picLocks noChangeAspect="1" noChangeArrowheads="1"/>
          </p:cNvPicPr>
          <p:nvPr/>
        </p:nvPicPr>
        <p:blipFill>
          <a:blip r:embed="rId13" cstate="print"/>
          <a:srcRect/>
          <a:stretch>
            <a:fillRect/>
          </a:stretch>
        </p:blipFill>
        <p:spPr bwMode="auto">
          <a:xfrm>
            <a:off x="4572000" y="3146426"/>
            <a:ext cx="3810000" cy="2722563"/>
          </a:xfrm>
          <a:prstGeom prst="rect">
            <a:avLst/>
          </a:prstGeom>
          <a:noFill/>
        </p:spPr>
      </p:pic>
      <p:sp>
        <p:nvSpPr>
          <p:cNvPr id="929811" name="Text Box 19"/>
          <p:cNvSpPr txBox="1">
            <a:spLocks noChangeArrowheads="1"/>
          </p:cNvSpPr>
          <p:nvPr/>
        </p:nvSpPr>
        <p:spPr bwMode="auto">
          <a:xfrm>
            <a:off x="2473326" y="4356100"/>
            <a:ext cx="1387475" cy="707886"/>
          </a:xfrm>
          <a:prstGeom prst="rect">
            <a:avLst/>
          </a:prstGeom>
          <a:noFill/>
          <a:ln w="9525">
            <a:noFill/>
            <a:miter lim="800000"/>
            <a:headEnd/>
            <a:tailEnd/>
          </a:ln>
          <a:effectLst/>
        </p:spPr>
        <p:txBody>
          <a:bodyPr>
            <a:spAutoFit/>
          </a:bodyPr>
          <a:lstStyle/>
          <a:p>
            <a:r>
              <a:rPr lang="en-US" altLang="en-US" sz="2000">
                <a:latin typeface="Times" pitchFamily="18" charset="0"/>
              </a:rPr>
              <a:t>Normal red blood cell</a:t>
            </a:r>
          </a:p>
        </p:txBody>
      </p:sp>
      <p:sp>
        <p:nvSpPr>
          <p:cNvPr id="929812" name="Line 20"/>
          <p:cNvSpPr>
            <a:spLocks noChangeShapeType="1"/>
          </p:cNvSpPr>
          <p:nvPr/>
        </p:nvSpPr>
        <p:spPr bwMode="auto">
          <a:xfrm>
            <a:off x="3810000" y="4572000"/>
            <a:ext cx="2362200" cy="0"/>
          </a:xfrm>
          <a:prstGeom prst="line">
            <a:avLst/>
          </a:prstGeom>
          <a:noFill/>
          <a:ln w="28575">
            <a:solidFill>
              <a:schemeClr val="tx1"/>
            </a:solidFill>
            <a:round/>
            <a:headEnd/>
            <a:tailEnd/>
          </a:ln>
          <a:effectLst/>
        </p:spPr>
        <p:txBody>
          <a:bodyPr anchor="ctr">
            <a:spAutoFit/>
          </a:bodyPr>
          <a:lstStyle/>
          <a:p>
            <a:endParaRPr lang="en-US"/>
          </a:p>
        </p:txBody>
      </p:sp>
      <p:sp>
        <p:nvSpPr>
          <p:cNvPr id="929813" name="Text Box 21"/>
          <p:cNvSpPr txBox="1">
            <a:spLocks noChangeArrowheads="1"/>
          </p:cNvSpPr>
          <p:nvPr/>
        </p:nvSpPr>
        <p:spPr bwMode="auto">
          <a:xfrm>
            <a:off x="2540001" y="5284788"/>
            <a:ext cx="1387475" cy="400110"/>
          </a:xfrm>
          <a:prstGeom prst="rect">
            <a:avLst/>
          </a:prstGeom>
          <a:noFill/>
          <a:ln w="9525">
            <a:noFill/>
            <a:miter lim="800000"/>
            <a:headEnd/>
            <a:tailEnd/>
          </a:ln>
          <a:effectLst/>
        </p:spPr>
        <p:txBody>
          <a:bodyPr>
            <a:spAutoFit/>
          </a:bodyPr>
          <a:lstStyle/>
          <a:p>
            <a:r>
              <a:rPr lang="en-US" altLang="en-US" sz="2000">
                <a:latin typeface="Times" pitchFamily="18" charset="0"/>
              </a:rPr>
              <a:t>Sickle cell</a:t>
            </a:r>
          </a:p>
        </p:txBody>
      </p:sp>
      <p:sp>
        <p:nvSpPr>
          <p:cNvPr id="929814" name="Line 22"/>
          <p:cNvSpPr>
            <a:spLocks noChangeShapeType="1"/>
          </p:cNvSpPr>
          <p:nvPr/>
        </p:nvSpPr>
        <p:spPr bwMode="auto">
          <a:xfrm>
            <a:off x="3771900" y="5486400"/>
            <a:ext cx="1371600" cy="127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16304347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29797"/>
                                        </p:tgtEl>
                                        <p:attrNameLst>
                                          <p:attrName>style.visibility</p:attrName>
                                        </p:attrNameLst>
                                      </p:cBhvr>
                                      <p:to>
                                        <p:strVal val="visible"/>
                                      </p:to>
                                    </p:set>
                                    <p:animEffect transition="in" filter="box(out)">
                                      <p:cBhvr>
                                        <p:cTn id="7" dur="500"/>
                                        <p:tgtEl>
                                          <p:spTgt spid="929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99428"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Sickle-cell disease</a:t>
            </a:r>
            <a:endParaRPr lang="en-US" altLang="en-US" sz="4000" b="1">
              <a:solidFill>
                <a:srgbClr val="FFFF00"/>
              </a:solidFill>
              <a:latin typeface="Times" pitchFamily="18" charset="0"/>
            </a:endParaRPr>
          </a:p>
        </p:txBody>
      </p:sp>
      <p:pic>
        <p:nvPicPr>
          <p:cNvPr id="99942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994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994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994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9943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9943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9943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sp>
        <p:nvSpPr>
          <p:cNvPr id="999436" name="Rectangle 12"/>
          <p:cNvSpPr>
            <a:spLocks noChangeArrowheads="1"/>
          </p:cNvSpPr>
          <p:nvPr/>
        </p:nvSpPr>
        <p:spPr bwMode="auto">
          <a:xfrm>
            <a:off x="1981200" y="1641475"/>
            <a:ext cx="80772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Abnormally shaped blood cells, slow blood flow, block small vessels, and result in tissue damage and pain.</a:t>
            </a:r>
          </a:p>
        </p:txBody>
      </p:sp>
      <p:pic>
        <p:nvPicPr>
          <p:cNvPr id="999437"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99438"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99441" name="Picture 17" descr="C12-04 sickle cells framed"/>
          <p:cNvPicPr>
            <a:picLocks noChangeAspect="1" noChangeArrowheads="1"/>
          </p:cNvPicPr>
          <p:nvPr/>
        </p:nvPicPr>
        <p:blipFill>
          <a:blip r:embed="rId13" cstate="print"/>
          <a:srcRect/>
          <a:stretch>
            <a:fillRect/>
          </a:stretch>
        </p:blipFill>
        <p:spPr bwMode="auto">
          <a:xfrm>
            <a:off x="4572000" y="3146426"/>
            <a:ext cx="3810000" cy="2722563"/>
          </a:xfrm>
          <a:prstGeom prst="rect">
            <a:avLst/>
          </a:prstGeom>
          <a:noFill/>
        </p:spPr>
      </p:pic>
      <p:sp>
        <p:nvSpPr>
          <p:cNvPr id="999442" name="Text Box 18"/>
          <p:cNvSpPr txBox="1">
            <a:spLocks noChangeArrowheads="1"/>
          </p:cNvSpPr>
          <p:nvPr/>
        </p:nvSpPr>
        <p:spPr bwMode="auto">
          <a:xfrm>
            <a:off x="2473326" y="4356100"/>
            <a:ext cx="1387475" cy="707886"/>
          </a:xfrm>
          <a:prstGeom prst="rect">
            <a:avLst/>
          </a:prstGeom>
          <a:noFill/>
          <a:ln w="9525">
            <a:noFill/>
            <a:miter lim="800000"/>
            <a:headEnd/>
            <a:tailEnd/>
          </a:ln>
          <a:effectLst/>
        </p:spPr>
        <p:txBody>
          <a:bodyPr>
            <a:spAutoFit/>
          </a:bodyPr>
          <a:lstStyle/>
          <a:p>
            <a:r>
              <a:rPr lang="en-US" altLang="en-US" sz="2000">
                <a:latin typeface="Times" pitchFamily="18" charset="0"/>
              </a:rPr>
              <a:t>Normal red blood cell</a:t>
            </a:r>
          </a:p>
        </p:txBody>
      </p:sp>
      <p:sp>
        <p:nvSpPr>
          <p:cNvPr id="999443" name="Line 19"/>
          <p:cNvSpPr>
            <a:spLocks noChangeShapeType="1"/>
          </p:cNvSpPr>
          <p:nvPr/>
        </p:nvSpPr>
        <p:spPr bwMode="auto">
          <a:xfrm>
            <a:off x="3810000" y="4572000"/>
            <a:ext cx="2362200" cy="0"/>
          </a:xfrm>
          <a:prstGeom prst="line">
            <a:avLst/>
          </a:prstGeom>
          <a:noFill/>
          <a:ln w="28575">
            <a:solidFill>
              <a:schemeClr val="tx1"/>
            </a:solidFill>
            <a:round/>
            <a:headEnd/>
            <a:tailEnd/>
          </a:ln>
          <a:effectLst/>
        </p:spPr>
        <p:txBody>
          <a:bodyPr anchor="ctr">
            <a:spAutoFit/>
          </a:bodyPr>
          <a:lstStyle/>
          <a:p>
            <a:endParaRPr lang="en-US"/>
          </a:p>
        </p:txBody>
      </p:sp>
      <p:sp>
        <p:nvSpPr>
          <p:cNvPr id="999444" name="Text Box 20"/>
          <p:cNvSpPr txBox="1">
            <a:spLocks noChangeArrowheads="1"/>
          </p:cNvSpPr>
          <p:nvPr/>
        </p:nvSpPr>
        <p:spPr bwMode="auto">
          <a:xfrm>
            <a:off x="2514601" y="5322888"/>
            <a:ext cx="1387475" cy="400110"/>
          </a:xfrm>
          <a:prstGeom prst="rect">
            <a:avLst/>
          </a:prstGeom>
          <a:noFill/>
          <a:ln w="9525">
            <a:noFill/>
            <a:miter lim="800000"/>
            <a:headEnd/>
            <a:tailEnd/>
          </a:ln>
          <a:effectLst/>
        </p:spPr>
        <p:txBody>
          <a:bodyPr>
            <a:spAutoFit/>
          </a:bodyPr>
          <a:lstStyle/>
          <a:p>
            <a:r>
              <a:rPr lang="en-US" altLang="en-US" sz="2000">
                <a:latin typeface="Times" pitchFamily="18" charset="0"/>
              </a:rPr>
              <a:t>Sickle cell</a:t>
            </a:r>
          </a:p>
        </p:txBody>
      </p:sp>
      <p:sp>
        <p:nvSpPr>
          <p:cNvPr id="999446" name="Line 22"/>
          <p:cNvSpPr>
            <a:spLocks noChangeShapeType="1"/>
          </p:cNvSpPr>
          <p:nvPr/>
        </p:nvSpPr>
        <p:spPr bwMode="auto">
          <a:xfrm>
            <a:off x="3771900" y="5486400"/>
            <a:ext cx="1371600" cy="127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415193963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9429"/>
                                        </p:tgtEl>
                                        <p:attrNameLst>
                                          <p:attrName>style.visibility</p:attrName>
                                        </p:attrNameLst>
                                      </p:cBhvr>
                                      <p:to>
                                        <p:strVal val="visible"/>
                                      </p:to>
                                    </p:set>
                                    <p:animEffect transition="in" filter="box(out)">
                                      <p:cBhvr>
                                        <p:cTn id="7"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34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341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341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341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13417" name="Text Box 9"/>
          <p:cNvSpPr txBox="1">
            <a:spLocks noChangeArrowheads="1"/>
          </p:cNvSpPr>
          <p:nvPr/>
        </p:nvSpPr>
        <p:spPr bwMode="auto">
          <a:xfrm>
            <a:off x="2006600" y="2333626"/>
            <a:ext cx="2216150" cy="162877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Symbols</a:t>
            </a:r>
          </a:p>
          <a:p>
            <a:pPr algn="ctr" eaLnBrk="1" hangingPunct="1">
              <a:lnSpc>
                <a:spcPct val="60000"/>
              </a:lnSpc>
              <a:spcBef>
                <a:spcPct val="20000"/>
              </a:spcBef>
              <a:spcAft>
                <a:spcPct val="20000"/>
              </a:spcAft>
            </a:pPr>
            <a:r>
              <a:rPr lang="en-US" sz="3600" dirty="0">
                <a:solidFill>
                  <a:schemeClr val="tx2"/>
                </a:solidFill>
                <a:latin typeface="Times" pitchFamily="18" charset="0"/>
              </a:rPr>
              <a:t>Used by</a:t>
            </a:r>
          </a:p>
          <a:p>
            <a:pPr algn="ctr" eaLnBrk="1" hangingPunct="1">
              <a:lnSpc>
                <a:spcPct val="50000"/>
              </a:lnSpc>
              <a:spcBef>
                <a:spcPct val="20000"/>
              </a:spcBef>
              <a:spcAft>
                <a:spcPct val="20000"/>
              </a:spcAft>
            </a:pPr>
            <a:r>
              <a:rPr lang="en-US" sz="3600" dirty="0">
                <a:solidFill>
                  <a:schemeClr val="tx2"/>
                </a:solidFill>
                <a:latin typeface="Times" pitchFamily="18" charset="0"/>
              </a:rPr>
              <a:t>Geneticists</a:t>
            </a:r>
          </a:p>
        </p:txBody>
      </p:sp>
      <p:pic>
        <p:nvPicPr>
          <p:cNvPr id="91341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341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3420" name="Picture 12" descr="Symbols Used by Genetcists"/>
          <p:cNvPicPr>
            <a:picLocks noChangeAspect="1" noChangeArrowheads="1"/>
          </p:cNvPicPr>
          <p:nvPr/>
        </p:nvPicPr>
        <p:blipFill>
          <a:blip r:embed="rId12" cstate="print"/>
          <a:srcRect/>
          <a:stretch>
            <a:fillRect/>
          </a:stretch>
        </p:blipFill>
        <p:spPr bwMode="auto">
          <a:xfrm>
            <a:off x="4410076" y="825500"/>
            <a:ext cx="4810125" cy="4876800"/>
          </a:xfrm>
          <a:prstGeom prst="rect">
            <a:avLst/>
          </a:prstGeom>
          <a:noFill/>
        </p:spPr>
      </p:pic>
    </p:spTree>
    <p:extLst>
      <p:ext uri="{BB962C8B-B14F-4D97-AF65-F5344CB8AC3E}">
        <p14:creationId xmlns:p14="http://schemas.microsoft.com/office/powerpoint/2010/main" val="36685676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341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3413"/>
                                        </p:tgtEl>
                                        <p:attrNameLst>
                                          <p:attrName>style.visibility</p:attrName>
                                        </p:attrNameLst>
                                      </p:cBhvr>
                                      <p:to>
                                        <p:strVal val="visible"/>
                                      </p:to>
                                    </p:set>
                                    <p:animEffect transition="in" filter="box(out)">
                                      <p:cBhvr>
                                        <p:cTn id="10"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6"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mily tree"/>
          <p:cNvPicPr>
            <a:picLocks noChangeAspect="1" noChangeArrowheads="1"/>
          </p:cNvPicPr>
          <p:nvPr/>
        </p:nvPicPr>
        <p:blipFill>
          <a:blip r:embed="rId2" cstate="print"/>
          <a:srcRect/>
          <a:stretch>
            <a:fillRect/>
          </a:stretch>
        </p:blipFill>
        <p:spPr bwMode="auto">
          <a:xfrm>
            <a:off x="1524000" y="609601"/>
            <a:ext cx="9144000" cy="5133975"/>
          </a:xfrm>
          <a:prstGeom prst="rect">
            <a:avLst/>
          </a:prstGeom>
          <a:noFill/>
        </p:spPr>
      </p:pic>
    </p:spTree>
    <p:extLst>
      <p:ext uri="{BB962C8B-B14F-4D97-AF65-F5344CB8AC3E}">
        <p14:creationId xmlns:p14="http://schemas.microsoft.com/office/powerpoint/2010/main" val="75036935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1524001" y="-69566"/>
            <a:ext cx="4343400" cy="6326056"/>
          </a:xfrm>
          <a:prstGeom prst="rect">
            <a:avLst/>
          </a:prstGeom>
          <a:noFill/>
          <a:ln w="9525">
            <a:noFill/>
            <a:miter lim="800000"/>
            <a:headEnd/>
            <a:tailEnd/>
          </a:ln>
          <a:effectLst/>
        </p:spPr>
      </p:pic>
    </p:spTree>
    <p:extLst>
      <p:ext uri="{BB962C8B-B14F-4D97-AF65-F5344CB8AC3E}">
        <p14:creationId xmlns:p14="http://schemas.microsoft.com/office/powerpoint/2010/main" val="428041476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Family Pedigree </a:t>
            </a:r>
            <a:r>
              <a:rPr lang="en-US" dirty="0" smtClean="0"/>
              <a:t>Project</a:t>
            </a:r>
            <a:endParaRPr lang="en-US" dirty="0"/>
          </a:p>
        </p:txBody>
      </p:sp>
      <p:sp>
        <p:nvSpPr>
          <p:cNvPr id="3" name="Content Placeholder 2"/>
          <p:cNvSpPr>
            <a:spLocks noGrp="1"/>
          </p:cNvSpPr>
          <p:nvPr>
            <p:ph idx="1"/>
          </p:nvPr>
        </p:nvSpPr>
        <p:spPr>
          <a:xfrm>
            <a:off x="1905000" y="1143001"/>
            <a:ext cx="8229600" cy="4525963"/>
          </a:xfrm>
        </p:spPr>
        <p:txBody>
          <a:bodyPr>
            <a:normAutofit lnSpcReduction="10000"/>
          </a:bodyPr>
          <a:lstStyle/>
          <a:p>
            <a:r>
              <a:rPr lang="en-US" dirty="0" smtClean="0"/>
              <a:t>Show 3 Generations </a:t>
            </a:r>
          </a:p>
          <a:p>
            <a:r>
              <a:rPr lang="en-US" dirty="0" smtClean="0"/>
              <a:t>One side of the family</a:t>
            </a:r>
          </a:p>
          <a:p>
            <a:r>
              <a:rPr lang="en-US" dirty="0" smtClean="0"/>
              <a:t>Include at least 12 individuals</a:t>
            </a:r>
          </a:p>
          <a:p>
            <a:r>
              <a:rPr lang="en-US" dirty="0" smtClean="0"/>
              <a:t>Show only 1 trait</a:t>
            </a:r>
          </a:p>
          <a:p>
            <a:r>
              <a:rPr lang="en-US" dirty="0" smtClean="0"/>
              <a:t>Show the key of what the traits are</a:t>
            </a:r>
          </a:p>
          <a:p>
            <a:r>
              <a:rPr lang="en-US" dirty="0" smtClean="0"/>
              <a:t>Show affected individuals with the trait (color)</a:t>
            </a:r>
          </a:p>
          <a:p>
            <a:r>
              <a:rPr lang="en-US" dirty="0" smtClean="0"/>
              <a:t>Label </a:t>
            </a:r>
            <a:r>
              <a:rPr lang="en-US" dirty="0" err="1" smtClean="0"/>
              <a:t>Autosomal</a:t>
            </a:r>
            <a:r>
              <a:rPr lang="en-US" dirty="0" smtClean="0"/>
              <a:t> or sex-linked</a:t>
            </a:r>
          </a:p>
          <a:p>
            <a:r>
              <a:rPr lang="en-US" dirty="0" smtClean="0"/>
              <a:t>Label Dominant or recessive</a:t>
            </a:r>
          </a:p>
          <a:p>
            <a:r>
              <a:rPr lang="en-US" dirty="0" smtClean="0"/>
              <a:t>Write Genotypes</a:t>
            </a:r>
          </a:p>
          <a:p>
            <a:endParaRPr lang="en-US" dirty="0" smtClean="0"/>
          </a:p>
          <a:p>
            <a:endParaRPr lang="en-US" dirty="0"/>
          </a:p>
        </p:txBody>
      </p:sp>
    </p:spTree>
    <p:extLst>
      <p:ext uri="{BB962C8B-B14F-4D97-AF65-F5344CB8AC3E}">
        <p14:creationId xmlns:p14="http://schemas.microsoft.com/office/powerpoint/2010/main" val="10345623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8786" name="Object 2"/>
          <p:cNvGraphicFramePr>
            <a:graphicFrameLocks noChangeAspect="1"/>
          </p:cNvGraphicFramePr>
          <p:nvPr/>
        </p:nvGraphicFramePr>
        <p:xfrm>
          <a:off x="2759075" y="685800"/>
          <a:ext cx="6673850" cy="5486400"/>
        </p:xfrm>
        <a:graphic>
          <a:graphicData uri="http://schemas.openxmlformats.org/presentationml/2006/ole">
            <mc:AlternateContent xmlns:mc="http://schemas.openxmlformats.org/markup-compatibility/2006">
              <mc:Choice xmlns:v="urn:schemas-microsoft-com:vml" Requires="v">
                <p:oleObj spid="_x0000_s5218" name="Document" r:id="rId3" imgW="6674129" imgH="5485770" progId="">
                  <p:embed/>
                </p:oleObj>
              </mc:Choice>
              <mc:Fallback>
                <p:oleObj name="Document" r:id="rId3" imgW="6674129" imgH="548577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9075" y="685800"/>
                        <a:ext cx="667385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962180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C:\Documents and Settings\jmcallister\Desktop\pedigree.JPG"/>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Tree>
    <p:extLst>
      <p:ext uri="{BB962C8B-B14F-4D97-AF65-F5344CB8AC3E}">
        <p14:creationId xmlns:p14="http://schemas.microsoft.com/office/powerpoint/2010/main" val="472804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981200" y="274639"/>
            <a:ext cx="8229600" cy="490537"/>
          </a:xfrm>
        </p:spPr>
        <p:txBody>
          <a:bodyPr>
            <a:normAutofit/>
          </a:bodyPr>
          <a:lstStyle/>
          <a:p>
            <a:pPr eaLnBrk="1" hangingPunct="1"/>
            <a:r>
              <a:rPr lang="en-US" sz="2800"/>
              <a:t>Actual Stained Chromosome</a:t>
            </a:r>
          </a:p>
        </p:txBody>
      </p:sp>
      <p:pic>
        <p:nvPicPr>
          <p:cNvPr id="9219" name="Picture 3"/>
          <p:cNvPicPr>
            <a:picLocks noGrp="1" noChangeAspect="1" noChangeArrowheads="1"/>
          </p:cNvPicPr>
          <p:nvPr>
            <p:ph type="body" idx="1"/>
          </p:nvPr>
        </p:nvPicPr>
        <p:blipFill>
          <a:blip r:embed="rId2" cstate="print"/>
          <a:srcRect/>
          <a:stretch>
            <a:fillRect/>
          </a:stretch>
        </p:blipFill>
        <p:spPr>
          <a:xfrm>
            <a:off x="1981200" y="908051"/>
            <a:ext cx="8229600" cy="5218113"/>
          </a:xfrm>
        </p:spPr>
      </p:pic>
    </p:spTree>
    <p:extLst>
      <p:ext uri="{BB962C8B-B14F-4D97-AF65-F5344CB8AC3E}">
        <p14:creationId xmlns:p14="http://schemas.microsoft.com/office/powerpoint/2010/main" val="198678134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1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931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931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931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931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9319"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932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09321" name="Text Box 9"/>
          <p:cNvSpPr txBox="1">
            <a:spLocks noChangeArrowheads="1"/>
          </p:cNvSpPr>
          <p:nvPr/>
        </p:nvSpPr>
        <p:spPr bwMode="auto">
          <a:xfrm>
            <a:off x="1917700" y="2725738"/>
            <a:ext cx="1784350" cy="113506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60000"/>
              </a:lnSpc>
              <a:spcBef>
                <a:spcPct val="20000"/>
              </a:spcBef>
              <a:spcAft>
                <a:spcPct val="20000"/>
              </a:spcAft>
            </a:pPr>
            <a:r>
              <a:rPr lang="en-US" sz="3600" dirty="0">
                <a:solidFill>
                  <a:schemeClr val="tx2"/>
                </a:solidFill>
                <a:latin typeface="Times" pitchFamily="18" charset="0"/>
              </a:rPr>
              <a:t>Chart</a:t>
            </a:r>
          </a:p>
        </p:txBody>
      </p:sp>
      <p:pic>
        <p:nvPicPr>
          <p:cNvPr id="909322"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9323"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9324" name="Picture 12" descr="Pedigree chart"/>
          <p:cNvPicPr>
            <a:picLocks noChangeAspect="1" noChangeArrowheads="1"/>
          </p:cNvPicPr>
          <p:nvPr/>
        </p:nvPicPr>
        <p:blipFill>
          <a:blip r:embed="rId12" cstate="print"/>
          <a:srcRect/>
          <a:stretch>
            <a:fillRect/>
          </a:stretch>
        </p:blipFill>
        <p:spPr bwMode="auto">
          <a:xfrm>
            <a:off x="3708400" y="1028700"/>
            <a:ext cx="5969000" cy="4527550"/>
          </a:xfrm>
          <a:prstGeom prst="rect">
            <a:avLst/>
          </a:prstGeom>
          <a:noFill/>
        </p:spPr>
      </p:pic>
    </p:spTree>
    <p:extLst>
      <p:ext uri="{BB962C8B-B14F-4D97-AF65-F5344CB8AC3E}">
        <p14:creationId xmlns:p14="http://schemas.microsoft.com/office/powerpoint/2010/main" val="420299894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932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9317"/>
                                        </p:tgtEl>
                                        <p:attrNameLst>
                                          <p:attrName>style.visibility</p:attrName>
                                        </p:attrNameLst>
                                      </p:cBhvr>
                                      <p:to>
                                        <p:strVal val="visible"/>
                                      </p:to>
                                    </p:set>
                                    <p:animEffect transition="in" filter="box(out)">
                                      <p:cBhvr>
                                        <p:cTn id="10" dur="500"/>
                                        <p:tgtEl>
                                          <p:spTgt spid="909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0"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a:bodyPr>
          <a:lstStyle/>
          <a:p>
            <a:r>
              <a:rPr lang="en-US" sz="2400" dirty="0"/>
              <a:t>3/26  Complex Inheritance of Human Traits 12.3</a:t>
            </a:r>
            <a:br>
              <a:rPr lang="en-US" sz="2400" dirty="0"/>
            </a:br>
            <a:r>
              <a:rPr lang="en-US" sz="2400" dirty="0"/>
              <a:t>Obj. TSW predict possible combinations of alleles in a zygote from the genetic make up of the parents by working on a pedigree. P.86 NB</a:t>
            </a:r>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5562600" y="1524000"/>
            <a:ext cx="5105400" cy="3951288"/>
          </a:xfrm>
        </p:spPr>
        <p:txBody>
          <a:bodyPr>
            <a:normAutofit fontScale="92500" lnSpcReduction="20000"/>
          </a:bodyPr>
          <a:lstStyle/>
          <a:p>
            <a:pPr marL="457200" indent="-457200">
              <a:buFont typeface="+mj-lt"/>
              <a:buAutoNum type="arabicPeriod"/>
            </a:pPr>
            <a:r>
              <a:rPr lang="en-US" dirty="0" smtClean="0"/>
              <a:t>Reading the Pedigree from the Problem Solving Lab 12.3 p. 326, Is this an </a:t>
            </a:r>
            <a:r>
              <a:rPr lang="en-US" dirty="0" err="1" smtClean="0"/>
              <a:t>autosomal</a:t>
            </a:r>
            <a:r>
              <a:rPr lang="en-US" dirty="0" smtClean="0"/>
              <a:t> or sex- linked disorder? How do you know?</a:t>
            </a:r>
          </a:p>
          <a:p>
            <a:pPr marL="457200" indent="-457200">
              <a:buFont typeface="+mj-lt"/>
              <a:buAutoNum type="arabicPeriod"/>
            </a:pPr>
            <a:r>
              <a:rPr lang="en-US" dirty="0" smtClean="0"/>
              <a:t>Using the same pedigree as above, What would be the probability of the individual IV-1 having a daughter that is a carrier, and a son inheriting the disorder?</a:t>
            </a:r>
          </a:p>
          <a:p>
            <a:pPr marL="457200" indent="-457200">
              <a:buFont typeface="+mj-lt"/>
              <a:buAutoNum type="arabicPeriod"/>
            </a:pPr>
            <a:r>
              <a:rPr lang="en-US" dirty="0" smtClean="0"/>
              <a:t>Compare &amp; Contrast </a:t>
            </a:r>
            <a:r>
              <a:rPr lang="en-US" dirty="0" err="1" smtClean="0"/>
              <a:t>Autosomes</a:t>
            </a:r>
            <a:r>
              <a:rPr lang="en-US" dirty="0" smtClean="0"/>
              <a:t> and Sex Chromosomes.</a:t>
            </a:r>
            <a:endParaRPr lang="en-US" dirty="0"/>
          </a:p>
        </p:txBody>
      </p:sp>
      <p:pic>
        <p:nvPicPr>
          <p:cNvPr id="2050" name="Picture 2" descr="http://www.biologyreference.com/images/biol_02_img0200.jpg"/>
          <p:cNvPicPr>
            <a:picLocks noChangeAspect="1" noChangeArrowheads="1"/>
          </p:cNvPicPr>
          <p:nvPr/>
        </p:nvPicPr>
        <p:blipFill>
          <a:blip r:embed="rId2" cstate="print"/>
          <a:srcRect/>
          <a:stretch>
            <a:fillRect/>
          </a:stretch>
        </p:blipFill>
        <p:spPr bwMode="auto">
          <a:xfrm>
            <a:off x="1524000" y="1371600"/>
            <a:ext cx="3867150" cy="5210232"/>
          </a:xfrm>
          <a:prstGeom prst="rect">
            <a:avLst/>
          </a:prstGeom>
          <a:noFill/>
        </p:spPr>
      </p:pic>
    </p:spTree>
    <p:extLst>
      <p:ext uri="{BB962C8B-B14F-4D97-AF65-F5344CB8AC3E}">
        <p14:creationId xmlns:p14="http://schemas.microsoft.com/office/powerpoint/2010/main" val="103236492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Guide for Genetic Inheritance Test</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Crossing over is when two sister chromatids cross over and exchange genetic information.  It happens during Meiosis to increase genetic variation in the species.</a:t>
            </a:r>
          </a:p>
          <a:p>
            <a:pPr marL="514350" indent="-514350">
              <a:buFont typeface="+mj-lt"/>
              <a:buAutoNum type="arabicPeriod"/>
            </a:pPr>
            <a:r>
              <a:rPr lang="en-US" dirty="0"/>
              <a:t> </a:t>
            </a: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a:p>
        </p:txBody>
      </p:sp>
      <p:pic>
        <p:nvPicPr>
          <p:cNvPr id="4" name="Picture 3"/>
          <p:cNvPicPr>
            <a:picLocks noChangeAspect="1"/>
          </p:cNvPicPr>
          <p:nvPr/>
        </p:nvPicPr>
        <p:blipFill>
          <a:blip r:embed="rId2"/>
          <a:stretch>
            <a:fillRect/>
          </a:stretch>
        </p:blipFill>
        <p:spPr>
          <a:xfrm>
            <a:off x="1505553" y="3424238"/>
            <a:ext cx="8124825" cy="2752725"/>
          </a:xfrm>
          <a:prstGeom prst="rect">
            <a:avLst/>
          </a:prstGeom>
        </p:spPr>
      </p:pic>
    </p:spTree>
    <p:extLst>
      <p:ext uri="{BB962C8B-B14F-4D97-AF65-F5344CB8AC3E}">
        <p14:creationId xmlns:p14="http://schemas.microsoft.com/office/powerpoint/2010/main" val="39245230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8789"/>
            <a:ext cx="10515600" cy="6048174"/>
          </a:xfrm>
        </p:spPr>
        <p:txBody>
          <a:bodyPr/>
          <a:lstStyle/>
          <a:p>
            <a:pPr marL="514350" indent="-514350">
              <a:buAutoNum type="arabicPeriod" startAt="3"/>
            </a:pPr>
            <a:r>
              <a:rPr lang="en-US" dirty="0" smtClean="0"/>
              <a:t>Genetic Recombination is the exchange of genetic material on the sister chromatids during Meiosis, it increases genetic variation.</a:t>
            </a:r>
          </a:p>
          <a:p>
            <a:pPr marL="514350" indent="-514350">
              <a:buAutoNum type="arabicPeriod" startAt="3"/>
            </a:pPr>
            <a:r>
              <a:rPr lang="en-US" sz="2400" dirty="0" smtClean="0"/>
              <a:t>Gamete:</a:t>
            </a:r>
          </a:p>
          <a:p>
            <a:pPr marL="457200" lvl="1" indent="0">
              <a:buNone/>
            </a:pPr>
            <a:r>
              <a:rPr lang="en-US" dirty="0" smtClean="0"/>
              <a:t>Zygote:</a:t>
            </a:r>
          </a:p>
          <a:p>
            <a:pPr marL="457200" lvl="1" indent="0">
              <a:buNone/>
            </a:pPr>
            <a:r>
              <a:rPr lang="en-US" dirty="0" smtClean="0"/>
              <a:t>Offspring:</a:t>
            </a:r>
          </a:p>
          <a:p>
            <a:pPr marL="457200" lvl="1" indent="0">
              <a:buNone/>
            </a:pPr>
            <a:r>
              <a:rPr lang="en-US" dirty="0" smtClean="0"/>
              <a:t>Homozygous:</a:t>
            </a:r>
          </a:p>
          <a:p>
            <a:pPr marL="457200" lvl="1" indent="0">
              <a:buNone/>
            </a:pPr>
            <a:r>
              <a:rPr lang="en-US" dirty="0" smtClean="0"/>
              <a:t>Heterozygous:</a:t>
            </a:r>
          </a:p>
          <a:p>
            <a:pPr marL="457200" lvl="1" indent="0">
              <a:buNone/>
            </a:pPr>
            <a:r>
              <a:rPr lang="en-US" dirty="0" smtClean="0"/>
              <a:t>Heredity:</a:t>
            </a:r>
          </a:p>
          <a:p>
            <a:pPr marL="457200" lvl="1" indent="0">
              <a:buNone/>
            </a:pPr>
            <a:r>
              <a:rPr lang="en-US" dirty="0" smtClean="0"/>
              <a:t>Diploid:</a:t>
            </a:r>
          </a:p>
          <a:p>
            <a:pPr marL="457200" lvl="1" indent="0">
              <a:buNone/>
            </a:pPr>
            <a:r>
              <a:rPr lang="en-US" dirty="0" smtClean="0"/>
              <a:t>Haploid:</a:t>
            </a:r>
          </a:p>
          <a:p>
            <a:pPr marL="457200" lvl="1" indent="0">
              <a:buNone/>
            </a:pPr>
            <a:r>
              <a:rPr lang="en-US" dirty="0" smtClean="0"/>
              <a:t>Allele:</a:t>
            </a:r>
          </a:p>
          <a:p>
            <a:pPr marL="457200" lvl="1" indent="0">
              <a:buNone/>
            </a:pPr>
            <a:r>
              <a:rPr lang="en-US" dirty="0" smtClean="0"/>
              <a:t>Gene:</a:t>
            </a:r>
          </a:p>
          <a:p>
            <a:pPr marL="457200" lvl="1" indent="0">
              <a:buNone/>
            </a:pPr>
            <a:r>
              <a:rPr lang="en-US" dirty="0" smtClean="0"/>
              <a:t> </a:t>
            </a:r>
            <a:endParaRPr lang="en-US" dirty="0"/>
          </a:p>
        </p:txBody>
      </p:sp>
    </p:spTree>
    <p:extLst>
      <p:ext uri="{BB962C8B-B14F-4D97-AF65-F5344CB8AC3E}">
        <p14:creationId xmlns:p14="http://schemas.microsoft.com/office/powerpoint/2010/main" val="394972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5. Mendel’s 1</a:t>
            </a:r>
            <a:r>
              <a:rPr lang="en-US" baseline="30000" dirty="0" smtClean="0"/>
              <a:t>st</a:t>
            </a:r>
            <a:r>
              <a:rPr lang="en-US" dirty="0" smtClean="0"/>
              <a:t> law is the Law of </a:t>
            </a:r>
            <a:r>
              <a:rPr lang="en-US" dirty="0" err="1" smtClean="0"/>
              <a:t>Segragation</a:t>
            </a:r>
            <a:r>
              <a:rPr lang="en-US" dirty="0" smtClean="0"/>
              <a:t>.  It states that the two alleles for a trait will separate into different gametes.</a:t>
            </a:r>
          </a:p>
          <a:p>
            <a:pPr marL="0" indent="0">
              <a:buNone/>
            </a:pPr>
            <a:r>
              <a:rPr lang="en-US" dirty="0" smtClean="0"/>
              <a:t>6. Mendel’s 2</a:t>
            </a:r>
            <a:r>
              <a:rPr lang="en-US" baseline="30000" dirty="0" smtClean="0"/>
              <a:t>nd</a:t>
            </a:r>
            <a:r>
              <a:rPr lang="en-US" dirty="0" smtClean="0"/>
              <a:t> law is the Law of Independent Assortment.  It states that traits are inherited independently of each other.</a:t>
            </a:r>
          </a:p>
          <a:p>
            <a:pPr marL="0" indent="0">
              <a:buNone/>
            </a:pPr>
            <a:r>
              <a:rPr lang="en-US" dirty="0" smtClean="0"/>
              <a:t>7. A gamete has one (1) allele for each trait.  It is haploid.</a:t>
            </a:r>
          </a:p>
          <a:p>
            <a:pPr marL="514350" indent="-514350">
              <a:buAutoNum type="arabicPeriod" startAt="8"/>
            </a:pPr>
            <a:r>
              <a:rPr lang="en-US" dirty="0" smtClean="0"/>
              <a:t>A zygote has two (2) alleles for each trait.  It is diploid.</a:t>
            </a:r>
          </a:p>
          <a:p>
            <a:pPr marL="514350" indent="-514350">
              <a:buAutoNum type="arabicPeriod" startAt="8"/>
            </a:pPr>
            <a:r>
              <a:rPr lang="en-US" dirty="0" smtClean="0"/>
              <a:t>An adult human has two (2) alleles for each trait.  They are diploid.</a:t>
            </a:r>
          </a:p>
          <a:p>
            <a:pPr marL="514350" indent="-514350">
              <a:buAutoNum type="arabicPeriod" startAt="8"/>
            </a:pPr>
            <a:r>
              <a:rPr lang="en-US" dirty="0" smtClean="0"/>
              <a:t>Finding a persons genotype – Do a Punnett Square.</a:t>
            </a:r>
          </a:p>
          <a:p>
            <a:pPr marL="514350" indent="-514350">
              <a:buAutoNum type="arabicPeriod" startAt="8"/>
            </a:pPr>
            <a:r>
              <a:rPr lang="en-US" dirty="0" smtClean="0"/>
              <a:t>Finding a persons phenotype – Look at them.</a:t>
            </a:r>
          </a:p>
          <a:p>
            <a:pPr marL="514350" indent="-514350">
              <a:buAutoNum type="arabicPeriod" startAt="8"/>
            </a:pPr>
            <a:endParaRPr lang="en-US" dirty="0" smtClean="0"/>
          </a:p>
          <a:p>
            <a:pPr marL="0" indent="0">
              <a:buNone/>
            </a:pPr>
            <a:endParaRPr lang="en-US" dirty="0"/>
          </a:p>
        </p:txBody>
      </p:sp>
    </p:spTree>
    <p:extLst>
      <p:ext uri="{BB962C8B-B14F-4D97-AF65-F5344CB8AC3E}">
        <p14:creationId xmlns:p14="http://schemas.microsoft.com/office/powerpoint/2010/main" val="21162727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marL="514350" indent="-514350">
              <a:buFont typeface="Arial" panose="020B0604020202020204" pitchFamily="34" charset="0"/>
              <a:buAutoNum type="arabicPeriod" startAt="12"/>
            </a:pPr>
            <a:r>
              <a:rPr lang="en-US" dirty="0"/>
              <a:t>Pointy Ears = A</a:t>
            </a:r>
            <a:r>
              <a:rPr lang="en-US" dirty="0" smtClean="0"/>
              <a:t>			Floppy Ears = a</a:t>
            </a:r>
          </a:p>
          <a:p>
            <a:pPr marL="914400" lvl="1" indent="-457200">
              <a:buAutoNum type="alphaLcPeriod"/>
            </a:pPr>
            <a:r>
              <a:rPr lang="en-US" dirty="0" smtClean="0"/>
              <a:t>Heterozygous = Aa</a:t>
            </a:r>
          </a:p>
          <a:p>
            <a:pPr marL="971550" lvl="1" indent="-514350">
              <a:buAutoNum type="alphaLcPeriod"/>
            </a:pPr>
            <a:r>
              <a:rPr lang="en-US" dirty="0" smtClean="0"/>
              <a:t>Punnett Square</a:t>
            </a:r>
          </a:p>
          <a:p>
            <a:pPr marL="971550" lvl="1" indent="-514350">
              <a:buAutoNum type="alphaLcPeriod"/>
            </a:pPr>
            <a:endParaRPr lang="en-US" dirty="0"/>
          </a:p>
          <a:p>
            <a:pPr marL="971550" lvl="1" indent="-514350">
              <a:buAutoNum type="alphaLcPeriod"/>
            </a:pPr>
            <a:endParaRPr lang="en-US" dirty="0" smtClean="0"/>
          </a:p>
          <a:p>
            <a:pPr marL="971550" lvl="1" indent="-514350">
              <a:buAutoNum type="alphaLcPeriod"/>
            </a:pPr>
            <a:endParaRPr lang="en-US" dirty="0"/>
          </a:p>
          <a:p>
            <a:pPr marL="971550" lvl="1" indent="-514350">
              <a:buAutoNum type="alphaLcPeriod"/>
            </a:pPr>
            <a:r>
              <a:rPr lang="en-US" dirty="0" smtClean="0"/>
              <a:t>AA 	25%	Pointy Ears</a:t>
            </a:r>
            <a:r>
              <a:rPr lang="en-US" dirty="0"/>
              <a:t>	</a:t>
            </a:r>
            <a:endParaRPr lang="en-US" dirty="0" smtClean="0"/>
          </a:p>
          <a:p>
            <a:pPr marL="457200" lvl="1" indent="0">
              <a:buNone/>
            </a:pPr>
            <a:r>
              <a:rPr lang="en-US" dirty="0" smtClean="0"/>
              <a:t>	Aa	50%	Pointy Ears</a:t>
            </a:r>
          </a:p>
          <a:p>
            <a:pPr marL="457200" lvl="1" indent="0">
              <a:buNone/>
            </a:pPr>
            <a:r>
              <a:rPr lang="en-US" dirty="0" smtClean="0"/>
              <a:t>	Aa	25%	Floppy Ears</a:t>
            </a:r>
          </a:p>
          <a:p>
            <a:pPr marL="457200" lvl="1" indent="0">
              <a:buNone/>
            </a:pPr>
            <a:r>
              <a:rPr lang="en-US" dirty="0" smtClean="0"/>
              <a:t>d. Pointy Eared puppy = 75%</a:t>
            </a:r>
          </a:p>
          <a:p>
            <a:pPr marL="457200" lvl="1" indent="0">
              <a:buNone/>
            </a:pPr>
            <a:r>
              <a:rPr lang="en-US" dirty="0" smtClean="0"/>
              <a:t>e. Floppy Eared puppy = 25%</a:t>
            </a:r>
            <a:endParaRPr lang="en-US" dirty="0"/>
          </a:p>
        </p:txBody>
      </p:sp>
    </p:spTree>
    <p:extLst>
      <p:ext uri="{BB962C8B-B14F-4D97-AF65-F5344CB8AC3E}">
        <p14:creationId xmlns:p14="http://schemas.microsoft.com/office/powerpoint/2010/main" val="1442421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981200" y="274638"/>
            <a:ext cx="8229600" cy="633412"/>
          </a:xfrm>
        </p:spPr>
        <p:txBody>
          <a:bodyPr/>
          <a:lstStyle/>
          <a:p>
            <a:pPr eaLnBrk="1" hangingPunct="1"/>
            <a:r>
              <a:rPr lang="en-US" sz="3200" dirty="0" err="1"/>
              <a:t>Klinefelter’s</a:t>
            </a:r>
            <a:r>
              <a:rPr lang="en-US" sz="3200" dirty="0"/>
              <a:t> Syndrome -  XXY</a:t>
            </a:r>
          </a:p>
        </p:txBody>
      </p:sp>
      <p:sp>
        <p:nvSpPr>
          <p:cNvPr id="10243" name="Rectangle 3"/>
          <p:cNvSpPr>
            <a:spLocks noGrp="1" noChangeArrowheads="1"/>
          </p:cNvSpPr>
          <p:nvPr>
            <p:ph type="body" idx="1"/>
          </p:nvPr>
        </p:nvSpPr>
        <p:spPr>
          <a:xfrm>
            <a:off x="1981200" y="908051"/>
            <a:ext cx="8229600" cy="5218113"/>
          </a:xfrm>
        </p:spPr>
        <p:txBody>
          <a:bodyPr/>
          <a:lstStyle/>
          <a:p>
            <a:pPr eaLnBrk="1" hangingPunct="1"/>
            <a:r>
              <a:rPr lang="en-US" sz="1800"/>
              <a:t>A condition in which males have an extra X sex chromosome</a:t>
            </a:r>
          </a:p>
          <a:p>
            <a:pPr eaLnBrk="1" hangingPunct="1"/>
            <a:r>
              <a:rPr lang="en-US" sz="1800"/>
              <a:t>the most common sex chromosome disorder </a:t>
            </a:r>
          </a:p>
          <a:p>
            <a:pPr eaLnBrk="1" hangingPunct="1"/>
            <a:r>
              <a:rPr lang="en-US" sz="1800"/>
              <a:t>the second most common condition caused by the presence of extra chromosomes. </a:t>
            </a:r>
          </a:p>
          <a:p>
            <a:pPr eaLnBrk="1" hangingPunct="1"/>
            <a:r>
              <a:rPr lang="en-US" sz="1800"/>
              <a:t>1 out of every 1000 males. </a:t>
            </a:r>
          </a:p>
          <a:p>
            <a:pPr eaLnBrk="1" hangingPunct="1"/>
            <a:r>
              <a:rPr lang="en-US" sz="1800"/>
              <a:t>1 out of every 500 has an extra X chromosome but does not have the syndrome</a:t>
            </a:r>
          </a:p>
          <a:p>
            <a:pPr eaLnBrk="1" hangingPunct="1"/>
            <a:r>
              <a:rPr lang="en-US" sz="1800"/>
              <a:t>Symptoms: almost always infertile, smaller testicles, some neurophysiological deficits, long lanky build, more severe cases have breast tissue and osteoporosis</a:t>
            </a:r>
          </a:p>
          <a:p>
            <a:pPr eaLnBrk="1" hangingPunct="1"/>
            <a:r>
              <a:rPr lang="en-US" sz="1800"/>
              <a:t>Treatment: usually just testosterone</a:t>
            </a:r>
          </a:p>
        </p:txBody>
      </p:sp>
      <p:pic>
        <p:nvPicPr>
          <p:cNvPr id="260098" name="Picture 2" descr="http://www.glogster.com/media/3/6/83/16/6831648.gif"/>
          <p:cNvPicPr>
            <a:picLocks noChangeAspect="1" noChangeArrowheads="1"/>
          </p:cNvPicPr>
          <p:nvPr/>
        </p:nvPicPr>
        <p:blipFill>
          <a:blip r:embed="rId2" cstate="print"/>
          <a:srcRect/>
          <a:stretch>
            <a:fillRect/>
          </a:stretch>
        </p:blipFill>
        <p:spPr bwMode="auto">
          <a:xfrm>
            <a:off x="1828800" y="3810000"/>
            <a:ext cx="3060700" cy="2294230"/>
          </a:xfrm>
          <a:prstGeom prst="rect">
            <a:avLst/>
          </a:prstGeom>
          <a:noFill/>
        </p:spPr>
      </p:pic>
      <p:pic>
        <p:nvPicPr>
          <p:cNvPr id="260100" name="Picture 4" descr="http://www.madsci.org/posts/archives/2007-04/1177381736.Ge.1.gif"/>
          <p:cNvPicPr>
            <a:picLocks noChangeAspect="1" noChangeArrowheads="1"/>
          </p:cNvPicPr>
          <p:nvPr/>
        </p:nvPicPr>
        <p:blipFill>
          <a:blip r:embed="rId3" cstate="print"/>
          <a:srcRect/>
          <a:stretch>
            <a:fillRect/>
          </a:stretch>
        </p:blipFill>
        <p:spPr bwMode="auto">
          <a:xfrm>
            <a:off x="5334000" y="3886201"/>
            <a:ext cx="3638252" cy="2727325"/>
          </a:xfrm>
          <a:prstGeom prst="rect">
            <a:avLst/>
          </a:prstGeom>
          <a:noFill/>
        </p:spPr>
      </p:pic>
    </p:spTree>
    <p:extLst>
      <p:ext uri="{BB962C8B-B14F-4D97-AF65-F5344CB8AC3E}">
        <p14:creationId xmlns:p14="http://schemas.microsoft.com/office/powerpoint/2010/main" val="4181419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981200" y="274639"/>
            <a:ext cx="8229600" cy="561975"/>
          </a:xfrm>
        </p:spPr>
        <p:txBody>
          <a:bodyPr/>
          <a:lstStyle/>
          <a:p>
            <a:pPr eaLnBrk="1" hangingPunct="1"/>
            <a:r>
              <a:rPr lang="en-US" sz="2400"/>
              <a:t>Turner Syndrome</a:t>
            </a:r>
          </a:p>
        </p:txBody>
      </p:sp>
      <p:sp>
        <p:nvSpPr>
          <p:cNvPr id="11267" name="Rectangle 3"/>
          <p:cNvSpPr>
            <a:spLocks noGrp="1" noChangeArrowheads="1"/>
          </p:cNvSpPr>
          <p:nvPr>
            <p:ph type="body" idx="1"/>
          </p:nvPr>
        </p:nvSpPr>
        <p:spPr>
          <a:xfrm>
            <a:off x="1981200" y="836613"/>
            <a:ext cx="8229600" cy="5289550"/>
          </a:xfrm>
        </p:spPr>
        <p:txBody>
          <a:bodyPr/>
          <a:lstStyle/>
          <a:p>
            <a:pPr eaLnBrk="1" hangingPunct="1"/>
            <a:r>
              <a:rPr lang="en-US" sz="1800"/>
              <a:t>When a female is missing all or part of one of the X chromosomes (X0)</a:t>
            </a:r>
          </a:p>
          <a:p>
            <a:pPr eaLnBrk="1" hangingPunct="1"/>
            <a:r>
              <a:rPr lang="en-US" sz="1800"/>
              <a:t>1 out of every 2500 girls are affected</a:t>
            </a:r>
          </a:p>
          <a:p>
            <a:pPr eaLnBrk="1" hangingPunct="1"/>
            <a:r>
              <a:rPr lang="en-US" sz="1800"/>
              <a:t>Symptoms: short stature, swelling broad chest, low hairline, low set ears, webbed necks, gonadal dysfunction, sterility</a:t>
            </a:r>
          </a:p>
          <a:p>
            <a:pPr eaLnBrk="1" hangingPunct="1"/>
            <a:r>
              <a:rPr lang="en-US" sz="1800"/>
              <a:t>High risk of: congenital heart disease, diabetes, vision problems, hearing problems</a:t>
            </a:r>
          </a:p>
        </p:txBody>
      </p:sp>
      <p:pic>
        <p:nvPicPr>
          <p:cNvPr id="11268" name="Picture 4"/>
          <p:cNvPicPr>
            <a:picLocks noChangeAspect="1" noChangeArrowheads="1"/>
          </p:cNvPicPr>
          <p:nvPr/>
        </p:nvPicPr>
        <p:blipFill>
          <a:blip r:embed="rId2" cstate="print"/>
          <a:srcRect/>
          <a:stretch>
            <a:fillRect/>
          </a:stretch>
        </p:blipFill>
        <p:spPr bwMode="auto">
          <a:xfrm>
            <a:off x="6456364" y="2708276"/>
            <a:ext cx="1550987" cy="2360613"/>
          </a:xfrm>
          <a:prstGeom prst="rect">
            <a:avLst/>
          </a:prstGeom>
          <a:noFill/>
          <a:ln w="9525">
            <a:noFill/>
            <a:miter lim="800000"/>
            <a:headEnd/>
            <a:tailEnd/>
          </a:ln>
        </p:spPr>
      </p:pic>
      <p:pic>
        <p:nvPicPr>
          <p:cNvPr id="11269" name="Picture 5"/>
          <p:cNvPicPr>
            <a:picLocks noChangeAspect="1" noChangeArrowheads="1"/>
          </p:cNvPicPr>
          <p:nvPr/>
        </p:nvPicPr>
        <p:blipFill>
          <a:blip r:embed="rId3" cstate="print"/>
          <a:srcRect/>
          <a:stretch>
            <a:fillRect/>
          </a:stretch>
        </p:blipFill>
        <p:spPr bwMode="auto">
          <a:xfrm>
            <a:off x="3863975" y="2708276"/>
            <a:ext cx="1727200" cy="2303463"/>
          </a:xfrm>
          <a:prstGeom prst="rect">
            <a:avLst/>
          </a:prstGeom>
          <a:noFill/>
          <a:ln w="9525">
            <a:noFill/>
            <a:miter lim="800000"/>
            <a:headEnd/>
            <a:tailEnd/>
          </a:ln>
        </p:spPr>
      </p:pic>
    </p:spTree>
    <p:extLst>
      <p:ext uri="{BB962C8B-B14F-4D97-AF65-F5344CB8AC3E}">
        <p14:creationId xmlns:p14="http://schemas.microsoft.com/office/powerpoint/2010/main" val="4754327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981200" y="274639"/>
            <a:ext cx="8229600" cy="490537"/>
          </a:xfrm>
        </p:spPr>
        <p:txBody>
          <a:bodyPr/>
          <a:lstStyle/>
          <a:p>
            <a:pPr eaLnBrk="1" hangingPunct="1"/>
            <a:r>
              <a:rPr lang="en-US" sz="2400"/>
              <a:t>Patau’s Syndrome</a:t>
            </a:r>
          </a:p>
        </p:txBody>
      </p:sp>
      <p:sp>
        <p:nvSpPr>
          <p:cNvPr id="12291" name="Rectangle 3"/>
          <p:cNvSpPr>
            <a:spLocks noGrp="1" noChangeArrowheads="1"/>
          </p:cNvSpPr>
          <p:nvPr>
            <p:ph type="body" idx="1"/>
          </p:nvPr>
        </p:nvSpPr>
        <p:spPr>
          <a:xfrm>
            <a:off x="1981200" y="836613"/>
            <a:ext cx="8229600" cy="5289550"/>
          </a:xfrm>
        </p:spPr>
        <p:txBody>
          <a:bodyPr/>
          <a:lstStyle/>
          <a:p>
            <a:pPr eaLnBrk="1" hangingPunct="1"/>
            <a:r>
              <a:rPr lang="en-US" sz="1800"/>
              <a:t>also known as </a:t>
            </a:r>
            <a:r>
              <a:rPr lang="en-US" sz="1800" b="1"/>
              <a:t>trisomy 13</a:t>
            </a:r>
            <a:r>
              <a:rPr lang="en-US" sz="1800"/>
              <a:t>, a syndrome in which a patient has an additional chromosome 13 due to a nondisjunction of chromosomes during meiosis. </a:t>
            </a:r>
          </a:p>
          <a:p>
            <a:pPr eaLnBrk="1" hangingPunct="1"/>
            <a:r>
              <a:rPr lang="en-US" sz="1800"/>
              <a:t>Affects 1 in 25,000 live births; risk increases with age of female pregnancy</a:t>
            </a:r>
          </a:p>
          <a:p>
            <a:pPr eaLnBrk="1" hangingPunct="1"/>
            <a:r>
              <a:rPr lang="en-US" sz="1800"/>
              <a:t>Causes heart and kidney defects, mental and motor challenged, extra digits, low set ears, structural eye defects, abnormal genetalia</a:t>
            </a:r>
          </a:p>
          <a:p>
            <a:pPr eaLnBrk="1" hangingPunct="1"/>
            <a:endParaRPr lang="en-US" sz="1800"/>
          </a:p>
        </p:txBody>
      </p:sp>
      <p:pic>
        <p:nvPicPr>
          <p:cNvPr id="12292" name="Picture 4"/>
          <p:cNvPicPr>
            <a:picLocks noChangeAspect="1" noChangeArrowheads="1"/>
          </p:cNvPicPr>
          <p:nvPr/>
        </p:nvPicPr>
        <p:blipFill>
          <a:blip r:embed="rId2" cstate="print"/>
          <a:srcRect/>
          <a:stretch>
            <a:fillRect/>
          </a:stretch>
        </p:blipFill>
        <p:spPr bwMode="auto">
          <a:xfrm>
            <a:off x="4943476" y="2420939"/>
            <a:ext cx="1787525" cy="2465387"/>
          </a:xfrm>
          <a:prstGeom prst="rect">
            <a:avLst/>
          </a:prstGeom>
          <a:noFill/>
          <a:ln w="9525">
            <a:noFill/>
            <a:miter lim="800000"/>
            <a:headEnd/>
            <a:tailEnd/>
          </a:ln>
        </p:spPr>
      </p:pic>
      <p:pic>
        <p:nvPicPr>
          <p:cNvPr id="12293" name="Picture 5"/>
          <p:cNvPicPr>
            <a:picLocks noChangeAspect="1" noChangeArrowheads="1"/>
          </p:cNvPicPr>
          <p:nvPr/>
        </p:nvPicPr>
        <p:blipFill>
          <a:blip r:embed="rId3" cstate="print"/>
          <a:srcRect/>
          <a:stretch>
            <a:fillRect/>
          </a:stretch>
        </p:blipFill>
        <p:spPr bwMode="auto">
          <a:xfrm>
            <a:off x="1919288" y="2565401"/>
            <a:ext cx="2730500" cy="1978025"/>
          </a:xfrm>
          <a:prstGeom prst="rect">
            <a:avLst/>
          </a:prstGeom>
          <a:noFill/>
          <a:ln w="9525">
            <a:noFill/>
            <a:miter lim="800000"/>
            <a:headEnd/>
            <a:tailEnd/>
          </a:ln>
        </p:spPr>
      </p:pic>
      <p:pic>
        <p:nvPicPr>
          <p:cNvPr id="12294" name="Picture 6"/>
          <p:cNvPicPr>
            <a:picLocks noChangeAspect="1" noChangeArrowheads="1"/>
          </p:cNvPicPr>
          <p:nvPr/>
        </p:nvPicPr>
        <p:blipFill>
          <a:blip r:embed="rId4" cstate="print"/>
          <a:srcRect/>
          <a:stretch>
            <a:fillRect/>
          </a:stretch>
        </p:blipFill>
        <p:spPr bwMode="auto">
          <a:xfrm>
            <a:off x="7175501" y="2420939"/>
            <a:ext cx="3128963" cy="4181475"/>
          </a:xfrm>
          <a:prstGeom prst="rect">
            <a:avLst/>
          </a:prstGeom>
          <a:noFill/>
          <a:ln w="9525">
            <a:noFill/>
            <a:miter lim="800000"/>
            <a:headEnd/>
            <a:tailEnd/>
          </a:ln>
        </p:spPr>
      </p:pic>
    </p:spTree>
    <p:extLst>
      <p:ext uri="{BB962C8B-B14F-4D97-AF65-F5344CB8AC3E}">
        <p14:creationId xmlns:p14="http://schemas.microsoft.com/office/powerpoint/2010/main" val="3388803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981200" y="274639"/>
            <a:ext cx="8229600" cy="490537"/>
          </a:xfrm>
        </p:spPr>
        <p:txBody>
          <a:bodyPr/>
          <a:lstStyle/>
          <a:p>
            <a:pPr eaLnBrk="1" hangingPunct="1"/>
            <a:r>
              <a:rPr lang="en-US" sz="2400"/>
              <a:t>XYY Syndrome</a:t>
            </a:r>
          </a:p>
        </p:txBody>
      </p:sp>
      <p:sp>
        <p:nvSpPr>
          <p:cNvPr id="13315" name="Rectangle 3"/>
          <p:cNvSpPr>
            <a:spLocks noGrp="1" noChangeArrowheads="1"/>
          </p:cNvSpPr>
          <p:nvPr>
            <p:ph type="body" idx="1"/>
          </p:nvPr>
        </p:nvSpPr>
        <p:spPr>
          <a:xfrm>
            <a:off x="1981200" y="836613"/>
            <a:ext cx="8229600" cy="5289550"/>
          </a:xfrm>
        </p:spPr>
        <p:txBody>
          <a:bodyPr/>
          <a:lstStyle/>
          <a:p>
            <a:pPr eaLnBrk="1" hangingPunct="1"/>
            <a:r>
              <a:rPr lang="en-US" sz="1800"/>
              <a:t>Most often, the extra Y chromosome causes no unusual physical features or medical problems. </a:t>
            </a:r>
          </a:p>
          <a:p>
            <a:pPr eaLnBrk="1" hangingPunct="1"/>
            <a:r>
              <a:rPr lang="en-US" sz="1800"/>
              <a:t>boys have an increased growth velocity during earliest childhood, with an average final height approximately 7 cm above expected final height. </a:t>
            </a:r>
          </a:p>
          <a:p>
            <a:pPr eaLnBrk="1" hangingPunct="1"/>
            <a:r>
              <a:rPr lang="en-US" sz="1800"/>
              <a:t>1 in 1000 boys affected</a:t>
            </a:r>
          </a:p>
          <a:p>
            <a:pPr eaLnBrk="1" hangingPunct="1"/>
            <a:r>
              <a:rPr lang="en-US" sz="1800"/>
              <a:t>Increased learning disabilities, delayed speech/language skills, behavioral problems such as anger/agression</a:t>
            </a:r>
          </a:p>
        </p:txBody>
      </p:sp>
    </p:spTree>
    <p:extLst>
      <p:ext uri="{BB962C8B-B14F-4D97-AF65-F5344CB8AC3E}">
        <p14:creationId xmlns:p14="http://schemas.microsoft.com/office/powerpoint/2010/main" val="13573644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981200" y="274639"/>
            <a:ext cx="8229600" cy="490537"/>
          </a:xfrm>
        </p:spPr>
        <p:txBody>
          <a:bodyPr>
            <a:normAutofit/>
          </a:bodyPr>
          <a:lstStyle/>
          <a:p>
            <a:pPr eaLnBrk="1" hangingPunct="1"/>
            <a:r>
              <a:rPr lang="en-US" sz="2800"/>
              <a:t>Down’s Syndrome</a:t>
            </a:r>
          </a:p>
        </p:txBody>
      </p:sp>
      <p:sp>
        <p:nvSpPr>
          <p:cNvPr id="14339" name="Rectangle 3"/>
          <p:cNvSpPr>
            <a:spLocks noGrp="1" noChangeArrowheads="1"/>
          </p:cNvSpPr>
          <p:nvPr>
            <p:ph type="body" idx="1"/>
          </p:nvPr>
        </p:nvSpPr>
        <p:spPr>
          <a:xfrm>
            <a:off x="1981200" y="765175"/>
            <a:ext cx="8229600" cy="5360988"/>
          </a:xfrm>
        </p:spPr>
        <p:txBody>
          <a:bodyPr/>
          <a:lstStyle/>
          <a:p>
            <a:pPr eaLnBrk="1" hangingPunct="1"/>
            <a:r>
              <a:rPr lang="en-US" sz="1800" b="1"/>
              <a:t>Down's syndrome</a:t>
            </a:r>
            <a:r>
              <a:rPr lang="en-US" sz="1800"/>
              <a:t> AKA </a:t>
            </a:r>
            <a:r>
              <a:rPr lang="en-US" sz="1800" b="1"/>
              <a:t>trisomy 21</a:t>
            </a:r>
            <a:r>
              <a:rPr lang="en-US" sz="1800"/>
              <a:t>, or </a:t>
            </a:r>
            <a:r>
              <a:rPr lang="en-US" sz="1800" b="1"/>
              <a:t>trisomy G</a:t>
            </a:r>
            <a:r>
              <a:rPr lang="en-US" sz="1800"/>
              <a:t> is a chromosomal disorder caused by the presence of all or part of an extra 21st chromosome.</a:t>
            </a:r>
          </a:p>
          <a:p>
            <a:pPr eaLnBrk="1" hangingPunct="1"/>
            <a:r>
              <a:rPr lang="en-US" sz="1800"/>
              <a:t>1 out of 1000 births are affected</a:t>
            </a:r>
          </a:p>
          <a:p>
            <a:pPr eaLnBrk="1" hangingPunct="1"/>
            <a:r>
              <a:rPr lang="en-US" sz="1800"/>
              <a:t>Small chin, round face, oversized tongue, shorter limbs, poor muscle tone, ear infections, heart defects,  </a:t>
            </a:r>
          </a:p>
        </p:txBody>
      </p:sp>
      <p:pic>
        <p:nvPicPr>
          <p:cNvPr id="14340" name="Picture 4"/>
          <p:cNvPicPr>
            <a:picLocks noChangeAspect="1" noChangeArrowheads="1"/>
          </p:cNvPicPr>
          <p:nvPr/>
        </p:nvPicPr>
        <p:blipFill>
          <a:blip r:embed="rId2" cstate="print"/>
          <a:srcRect/>
          <a:stretch>
            <a:fillRect/>
          </a:stretch>
        </p:blipFill>
        <p:spPr bwMode="auto">
          <a:xfrm>
            <a:off x="2711451" y="2492375"/>
            <a:ext cx="2879725" cy="1835150"/>
          </a:xfrm>
          <a:prstGeom prst="rect">
            <a:avLst/>
          </a:prstGeom>
          <a:noFill/>
          <a:ln w="9525">
            <a:noFill/>
            <a:miter lim="800000"/>
            <a:headEnd/>
            <a:tailEnd/>
          </a:ln>
        </p:spPr>
      </p:pic>
      <p:pic>
        <p:nvPicPr>
          <p:cNvPr id="14341" name="Picture 5"/>
          <p:cNvPicPr>
            <a:picLocks noChangeAspect="1" noChangeArrowheads="1"/>
          </p:cNvPicPr>
          <p:nvPr/>
        </p:nvPicPr>
        <p:blipFill>
          <a:blip r:embed="rId3" cstate="print"/>
          <a:srcRect/>
          <a:stretch>
            <a:fillRect/>
          </a:stretch>
        </p:blipFill>
        <p:spPr bwMode="auto">
          <a:xfrm>
            <a:off x="6167439" y="2133600"/>
            <a:ext cx="2009775" cy="2381250"/>
          </a:xfrm>
          <a:prstGeom prst="rect">
            <a:avLst/>
          </a:prstGeom>
          <a:noFill/>
          <a:ln w="9525">
            <a:noFill/>
            <a:miter lim="800000"/>
            <a:headEnd/>
            <a:tailEnd/>
          </a:ln>
        </p:spPr>
      </p:pic>
    </p:spTree>
    <p:extLst>
      <p:ext uri="{BB962C8B-B14F-4D97-AF65-F5344CB8AC3E}">
        <p14:creationId xmlns:p14="http://schemas.microsoft.com/office/powerpoint/2010/main" val="6834227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endParaRPr lang="en-US" smtClean="0"/>
          </a:p>
        </p:txBody>
      </p:sp>
      <p:sp>
        <p:nvSpPr>
          <p:cNvPr id="15363" name="Rectangle 3"/>
          <p:cNvSpPr>
            <a:spLocks noGrp="1" noChangeArrowheads="1"/>
          </p:cNvSpPr>
          <p:nvPr>
            <p:ph type="body" idx="1"/>
          </p:nvPr>
        </p:nvSpPr>
        <p:spPr/>
        <p:txBody>
          <a:bodyPr/>
          <a:lstStyle/>
          <a:p>
            <a:pPr eaLnBrk="1" hangingPunct="1"/>
            <a:endParaRPr lang="en-US" smtClean="0"/>
          </a:p>
        </p:txBody>
      </p:sp>
      <p:pic>
        <p:nvPicPr>
          <p:cNvPr id="15364" name="Picture 4"/>
          <p:cNvPicPr>
            <a:picLocks noChangeAspect="1" noChangeArrowheads="1"/>
          </p:cNvPicPr>
          <p:nvPr/>
        </p:nvPicPr>
        <p:blipFill>
          <a:blip r:embed="rId2" cstate="print"/>
          <a:srcRect/>
          <a:stretch>
            <a:fillRect/>
          </a:stretch>
        </p:blipFill>
        <p:spPr bwMode="auto">
          <a:xfrm>
            <a:off x="2286000" y="419100"/>
            <a:ext cx="7620000" cy="6019800"/>
          </a:xfrm>
          <a:prstGeom prst="rect">
            <a:avLst/>
          </a:prstGeom>
          <a:noFill/>
          <a:ln w="9525">
            <a:noFill/>
            <a:miter lim="800000"/>
            <a:headEnd/>
            <a:tailEnd/>
          </a:ln>
        </p:spPr>
      </p:pic>
    </p:spTree>
    <p:extLst>
      <p:ext uri="{BB962C8B-B14F-4D97-AF65-F5344CB8AC3E}">
        <p14:creationId xmlns:p14="http://schemas.microsoft.com/office/powerpoint/2010/main" val="41300414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9"/>
            <a:ext cx="8229600" cy="561975"/>
          </a:xfrm>
        </p:spPr>
        <p:txBody>
          <a:bodyPr/>
          <a:lstStyle/>
          <a:p>
            <a:pPr eaLnBrk="1" hangingPunct="1"/>
            <a:r>
              <a:rPr lang="en-US" sz="2800"/>
              <a:t>Triple X Syndrome</a:t>
            </a:r>
          </a:p>
        </p:txBody>
      </p:sp>
      <p:sp>
        <p:nvSpPr>
          <p:cNvPr id="16387" name="Rectangle 3"/>
          <p:cNvSpPr>
            <a:spLocks noGrp="1" noChangeArrowheads="1"/>
          </p:cNvSpPr>
          <p:nvPr>
            <p:ph type="body" idx="1"/>
          </p:nvPr>
        </p:nvSpPr>
        <p:spPr>
          <a:xfrm>
            <a:off x="1992313" y="908050"/>
            <a:ext cx="8229600" cy="5761038"/>
          </a:xfrm>
        </p:spPr>
        <p:txBody>
          <a:bodyPr/>
          <a:lstStyle/>
          <a:p>
            <a:pPr eaLnBrk="1" hangingPunct="1"/>
            <a:r>
              <a:rPr lang="en-US" sz="1800"/>
              <a:t>a form of chromosomal variation characterized by the presence of an extra X chromosome in each cell of a human female. </a:t>
            </a:r>
          </a:p>
          <a:p>
            <a:pPr eaLnBrk="1" hangingPunct="1"/>
            <a:r>
              <a:rPr lang="en-US" sz="1800"/>
              <a:t>1 in 1000 births</a:t>
            </a:r>
          </a:p>
          <a:p>
            <a:pPr eaLnBrk="1" hangingPunct="1"/>
            <a:r>
              <a:rPr lang="en-US" sz="2000"/>
              <a:t>only one X chromosome is active at any time in a female cell. Thus, triple X syndrome most often causes no unusual physical features or medical problems. </a:t>
            </a:r>
          </a:p>
          <a:p>
            <a:pPr eaLnBrk="1" hangingPunct="1"/>
            <a:r>
              <a:rPr lang="en-US" sz="2000"/>
              <a:t>Females with the condition may have menstrual irregularities, and, have an increased risk of learning disabilities, delayed speech, deficient language skills, and delayed development of motor skills. </a:t>
            </a:r>
          </a:p>
        </p:txBody>
      </p:sp>
    </p:spTree>
    <p:extLst>
      <p:ext uri="{BB962C8B-B14F-4D97-AF65-F5344CB8AC3E}">
        <p14:creationId xmlns:p14="http://schemas.microsoft.com/office/powerpoint/2010/main" val="3364791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23572" name="Rectangle 20"/>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1</a:t>
            </a:r>
          </a:p>
        </p:txBody>
      </p:sp>
      <p:sp>
        <p:nvSpPr>
          <p:cNvPr id="23573" name="Rectangle 21"/>
          <p:cNvSpPr>
            <a:spLocks noChangeArrowheads="1"/>
          </p:cNvSpPr>
          <p:nvPr/>
        </p:nvSpPr>
        <p:spPr bwMode="auto">
          <a:xfrm>
            <a:off x="1600200" y="1622426"/>
            <a:ext cx="7537450" cy="830997"/>
          </a:xfrm>
          <a:prstGeom prst="rect">
            <a:avLst/>
          </a:prstGeom>
          <a:noFill/>
          <a:ln w="9525">
            <a:noFill/>
            <a:miter lim="800000"/>
            <a:headEnd/>
            <a:tailEnd/>
          </a:ln>
          <a:effectLst/>
        </p:spPr>
        <p:txBody>
          <a:bodyPr>
            <a:spAutoFit/>
          </a:bodyPr>
          <a:lstStyle/>
          <a:p>
            <a:pPr marL="609600" indent="-609600"/>
            <a:r>
              <a:rPr lang="en-US" altLang="en-US" dirty="0">
                <a:latin typeface="Times" charset="0"/>
                <a:cs typeface="Times New Roman" pitchFamily="18" charset="0"/>
              </a:rPr>
              <a:t>	</a:t>
            </a:r>
            <a:r>
              <a:rPr lang="en-US" altLang="en-US" sz="2400" dirty="0">
                <a:latin typeface="Times" charset="0"/>
                <a:cs typeface="Times New Roman" pitchFamily="18" charset="0"/>
              </a:rPr>
              <a:t>The passing on of characteristics from parents to offspring is </a:t>
            </a:r>
            <a:r>
              <a:rPr lang="en-US" altLang="en-US" dirty="0">
                <a:latin typeface="Times" charset="0"/>
                <a:cs typeface="Times New Roman" pitchFamily="18" charset="0"/>
              </a:rPr>
              <a:t>__________.</a:t>
            </a:r>
            <a:r>
              <a:rPr lang="en-US" altLang="en-US" dirty="0">
                <a:latin typeface="Times" charset="0"/>
              </a:rPr>
              <a:t> </a:t>
            </a:r>
          </a:p>
        </p:txBody>
      </p:sp>
      <p:sp>
        <p:nvSpPr>
          <p:cNvPr id="23635" name="Text Box 83"/>
          <p:cNvSpPr txBox="1">
            <a:spLocks noChangeArrowheads="1"/>
          </p:cNvSpPr>
          <p:nvPr/>
        </p:nvSpPr>
        <p:spPr bwMode="auto">
          <a:xfrm>
            <a:off x="2209801" y="5137150"/>
            <a:ext cx="2069797"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D.  </a:t>
            </a:r>
            <a:r>
              <a:rPr lang="en-US" altLang="en-US">
                <a:latin typeface="Times" charset="0"/>
                <a:cs typeface="Times New Roman" pitchFamily="18" charset="0"/>
              </a:rPr>
              <a:t>allelic frequency</a:t>
            </a:r>
            <a:endParaRPr lang="en-US" altLang="en-US">
              <a:latin typeface="Times" charset="0"/>
            </a:endParaRPr>
          </a:p>
        </p:txBody>
      </p:sp>
      <p:sp>
        <p:nvSpPr>
          <p:cNvPr id="23636" name="Text Box 84"/>
          <p:cNvSpPr txBox="1">
            <a:spLocks noChangeArrowheads="1"/>
          </p:cNvSpPr>
          <p:nvPr/>
        </p:nvSpPr>
        <p:spPr bwMode="auto">
          <a:xfrm>
            <a:off x="2209800" y="4364038"/>
            <a:ext cx="1569660"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C.  </a:t>
            </a:r>
            <a:r>
              <a:rPr lang="en-US" altLang="en-US">
                <a:latin typeface="Times" charset="0"/>
                <a:cs typeface="Times New Roman" pitchFamily="18" charset="0"/>
              </a:rPr>
              <a:t>pollination</a:t>
            </a:r>
            <a:r>
              <a:rPr lang="en-US" altLang="en-US">
                <a:latin typeface="Times" charset="0"/>
              </a:rPr>
              <a:t> </a:t>
            </a:r>
          </a:p>
        </p:txBody>
      </p:sp>
      <p:sp>
        <p:nvSpPr>
          <p:cNvPr id="23637" name="Text Box 85"/>
          <p:cNvSpPr txBox="1">
            <a:spLocks noChangeArrowheads="1"/>
          </p:cNvSpPr>
          <p:nvPr/>
        </p:nvSpPr>
        <p:spPr bwMode="auto">
          <a:xfrm>
            <a:off x="2209800" y="3584575"/>
            <a:ext cx="1326004"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B.  </a:t>
            </a:r>
            <a:r>
              <a:rPr lang="en-US" altLang="en-US">
                <a:latin typeface="Times" charset="0"/>
                <a:cs typeface="Times New Roman" pitchFamily="18" charset="0"/>
              </a:rPr>
              <a:t>heredity</a:t>
            </a:r>
            <a:r>
              <a:rPr lang="en-US" altLang="en-US">
                <a:latin typeface="Times" charset="0"/>
              </a:rPr>
              <a:t> </a:t>
            </a:r>
          </a:p>
        </p:txBody>
      </p:sp>
      <p:sp>
        <p:nvSpPr>
          <p:cNvPr id="23638" name="Text Box 86"/>
          <p:cNvSpPr txBox="1">
            <a:spLocks noChangeArrowheads="1"/>
          </p:cNvSpPr>
          <p:nvPr/>
        </p:nvSpPr>
        <p:spPr bwMode="auto">
          <a:xfrm>
            <a:off x="2209800" y="2789238"/>
            <a:ext cx="1281120"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dirty="0">
                <a:latin typeface="Times" charset="0"/>
              </a:rPr>
              <a:t>A.  </a:t>
            </a:r>
            <a:r>
              <a:rPr lang="en-US" altLang="en-US" dirty="0">
                <a:latin typeface="Times" charset="0"/>
                <a:cs typeface="Times New Roman" pitchFamily="18" charset="0"/>
              </a:rPr>
              <a:t>genetics</a:t>
            </a:r>
          </a:p>
        </p:txBody>
      </p:sp>
      <p:pic>
        <p:nvPicPr>
          <p:cNvPr id="23644" name="Picture 92"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23645" name="Picture 93"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23646" name="Picture 94"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23647" name="Picture 95"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23648" name="Picture 96"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23649" name="Picture 9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23654" name="Picture 102"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23655" name="Picture 103"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23658" name="Picture 106"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23659" name="Text Box 107"/>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2a-5e</a:t>
            </a:r>
          </a:p>
        </p:txBody>
      </p:sp>
    </p:spTree>
    <p:extLst>
      <p:ext uri="{BB962C8B-B14F-4D97-AF65-F5344CB8AC3E}">
        <p14:creationId xmlns:p14="http://schemas.microsoft.com/office/powerpoint/2010/main" val="21794057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3658"/>
                                        </p:tgtEl>
                                        <p:attrNameLst>
                                          <p:attrName>style.visibility</p:attrName>
                                        </p:attrNameLst>
                                      </p:cBhvr>
                                      <p:to>
                                        <p:strVal val="visible"/>
                                      </p:to>
                                    </p:set>
                                    <p:animEffect transition="in" filter="box(out)">
                                      <p:cBhvr>
                                        <p:cTn id="7" dur="500"/>
                                        <p:tgtEl>
                                          <p:spTgt spid="2365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3659"/>
                                        </p:tgtEl>
                                        <p:attrNameLst>
                                          <p:attrName>style.visibility</p:attrName>
                                        </p:attrNameLst>
                                      </p:cBhvr>
                                      <p:to>
                                        <p:strVal val="visible"/>
                                      </p:to>
                                    </p:set>
                                    <p:animEffect transition="in" filter="box(out)">
                                      <p:cBhvr>
                                        <p:cTn id="10" dur="500"/>
                                        <p:tgtEl>
                                          <p:spTgt spid="23659"/>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23645"/>
                                        </p:tgtEl>
                                        <p:attrNameLst>
                                          <p:attrName>style.visibility</p:attrName>
                                        </p:attrNameLst>
                                      </p:cBhvr>
                                      <p:to>
                                        <p:strVal val="visible"/>
                                      </p:to>
                                    </p:set>
                                    <p:animEffect transition="in" filter="box(out)">
                                      <p:cBhvr>
                                        <p:cTn id="14" dur="500"/>
                                        <p:tgtEl>
                                          <p:spTgt spid="23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796413"/>
          </a:xfrm>
        </p:spPr>
        <p:txBody>
          <a:bodyPr>
            <a:normAutofit fontScale="90000"/>
          </a:bodyPr>
          <a:lstStyle/>
          <a:p>
            <a:r>
              <a:rPr lang="en-US" sz="2800" b="1" dirty="0" smtClean="0"/>
              <a:t>Bradshaw Feed and Pet Supply</a:t>
            </a:r>
            <a:br>
              <a:rPr lang="en-US" sz="2800" b="1" dirty="0" smtClean="0"/>
            </a:br>
            <a:r>
              <a:rPr lang="en-US" sz="2800" b="1" dirty="0" smtClean="0"/>
              <a:t>7285 Bradshaw Rd, Sacramento Ca, 95829</a:t>
            </a:r>
            <a:endParaRPr lang="en-US" sz="2800" b="1" dirty="0"/>
          </a:p>
        </p:txBody>
      </p:sp>
      <p:sp>
        <p:nvSpPr>
          <p:cNvPr id="3" name="Content Placeholder 2"/>
          <p:cNvSpPr>
            <a:spLocks noGrp="1"/>
          </p:cNvSpPr>
          <p:nvPr>
            <p:ph idx="1"/>
          </p:nvPr>
        </p:nvSpPr>
        <p:spPr>
          <a:xfrm>
            <a:off x="0" y="796413"/>
            <a:ext cx="10127456" cy="5380550"/>
          </a:xfrm>
        </p:spPr>
        <p:txBody>
          <a:bodyPr>
            <a:normAutofit/>
          </a:bodyPr>
          <a:lstStyle/>
          <a:p>
            <a:r>
              <a:rPr lang="en-US" sz="2400" dirty="0" smtClean="0"/>
              <a:t>If you are set up for chickens already, Here is what Bradshaw’s has:</a:t>
            </a:r>
          </a:p>
          <a:p>
            <a:r>
              <a:rPr lang="en-US" sz="2400" dirty="0" smtClean="0"/>
              <a:t>Black </a:t>
            </a:r>
            <a:r>
              <a:rPr lang="en-US" sz="2400" dirty="0" err="1" smtClean="0"/>
              <a:t>Australorp</a:t>
            </a:r>
            <a:r>
              <a:rPr lang="en-US" sz="2400" dirty="0" smtClean="0"/>
              <a:t>   = Annabelle</a:t>
            </a:r>
          </a:p>
          <a:p>
            <a:pPr marL="0" indent="0">
              <a:buNone/>
            </a:pPr>
            <a:endParaRPr lang="en-US" sz="2400" dirty="0" smtClean="0"/>
          </a:p>
          <a:p>
            <a:r>
              <a:rPr lang="en-US" sz="2400" dirty="0" smtClean="0"/>
              <a:t>Black Sex Link</a:t>
            </a:r>
          </a:p>
          <a:p>
            <a:r>
              <a:rPr lang="en-US" sz="2400" dirty="0" smtClean="0"/>
              <a:t>Golden Sex Link</a:t>
            </a:r>
          </a:p>
          <a:p>
            <a:r>
              <a:rPr lang="en-US" sz="2400" dirty="0" smtClean="0"/>
              <a:t>New Hampshire Red</a:t>
            </a:r>
          </a:p>
          <a:p>
            <a:r>
              <a:rPr lang="en-US" sz="2400" dirty="0" smtClean="0"/>
              <a:t>Barred Rock</a:t>
            </a:r>
          </a:p>
          <a:p>
            <a:r>
              <a:rPr lang="en-US" sz="2400" dirty="0" smtClean="0"/>
              <a:t>Buff </a:t>
            </a:r>
            <a:r>
              <a:rPr lang="en-US" sz="2400" dirty="0" err="1" smtClean="0"/>
              <a:t>Orphington</a:t>
            </a:r>
            <a:endParaRPr lang="en-US" sz="2400" dirty="0" smtClean="0"/>
          </a:p>
          <a:p>
            <a:r>
              <a:rPr lang="en-US" sz="2400" dirty="0" smtClean="0"/>
              <a:t>Rhode Island Red</a:t>
            </a:r>
          </a:p>
          <a:p>
            <a:r>
              <a:rPr lang="en-US" sz="2400" dirty="0" smtClean="0"/>
              <a:t>Light Brahma</a:t>
            </a:r>
          </a:p>
          <a:p>
            <a:r>
              <a:rPr lang="en-US" sz="2400" dirty="0" smtClean="0"/>
              <a:t>This is what you need: Watering can $10 – 30, Feeder $10 – 30, Feed $18/ 50#, Enclosure, Nesting box $16.</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4370" y="0"/>
            <a:ext cx="2707630" cy="235974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3897" y="1592826"/>
            <a:ext cx="1678859" cy="1122437"/>
          </a:xfrm>
          <a:prstGeom prst="rect">
            <a:avLst/>
          </a:prstGeom>
        </p:spPr>
      </p:pic>
      <p:pic>
        <p:nvPicPr>
          <p:cNvPr id="6" name="Picture 5"/>
          <p:cNvPicPr>
            <a:picLocks noChangeAspect="1"/>
          </p:cNvPicPr>
          <p:nvPr/>
        </p:nvPicPr>
        <p:blipFill>
          <a:blip r:embed="rId4"/>
          <a:stretch>
            <a:fillRect/>
          </a:stretch>
        </p:blipFill>
        <p:spPr>
          <a:xfrm>
            <a:off x="3902756" y="1782576"/>
            <a:ext cx="2646567" cy="1865373"/>
          </a:xfrm>
          <a:prstGeom prst="rect">
            <a:avLst/>
          </a:prstGeom>
        </p:spPr>
      </p:pic>
      <p:pic>
        <p:nvPicPr>
          <p:cNvPr id="7" name="Picture 6"/>
          <p:cNvPicPr>
            <a:picLocks noChangeAspect="1"/>
          </p:cNvPicPr>
          <p:nvPr/>
        </p:nvPicPr>
        <p:blipFill>
          <a:blip r:embed="rId5"/>
          <a:stretch>
            <a:fillRect/>
          </a:stretch>
        </p:blipFill>
        <p:spPr>
          <a:xfrm>
            <a:off x="6549323" y="1961148"/>
            <a:ext cx="1686801" cy="1686801"/>
          </a:xfrm>
          <a:prstGeom prst="rect">
            <a:avLst/>
          </a:prstGeom>
        </p:spPr>
      </p:pic>
      <p:pic>
        <p:nvPicPr>
          <p:cNvPr id="8" name="Picture 7"/>
          <p:cNvPicPr>
            <a:picLocks noChangeAspect="1"/>
          </p:cNvPicPr>
          <p:nvPr/>
        </p:nvPicPr>
        <p:blipFill>
          <a:blip r:embed="rId6"/>
          <a:stretch>
            <a:fillRect/>
          </a:stretch>
        </p:blipFill>
        <p:spPr>
          <a:xfrm>
            <a:off x="8264322" y="2359742"/>
            <a:ext cx="1863136" cy="2168013"/>
          </a:xfrm>
          <a:prstGeom prst="rect">
            <a:avLst/>
          </a:prstGeom>
        </p:spPr>
      </p:pic>
      <p:pic>
        <p:nvPicPr>
          <p:cNvPr id="9" name="Picture 8"/>
          <p:cNvPicPr>
            <a:picLocks noChangeAspect="1"/>
          </p:cNvPicPr>
          <p:nvPr/>
        </p:nvPicPr>
        <p:blipFill>
          <a:blip r:embed="rId7"/>
          <a:stretch>
            <a:fillRect/>
          </a:stretch>
        </p:blipFill>
        <p:spPr>
          <a:xfrm>
            <a:off x="3714750" y="3576483"/>
            <a:ext cx="2184605" cy="1638454"/>
          </a:xfrm>
          <a:prstGeom prst="rect">
            <a:avLst/>
          </a:prstGeom>
        </p:spPr>
      </p:pic>
      <p:pic>
        <p:nvPicPr>
          <p:cNvPr id="10" name="Picture 9"/>
          <p:cNvPicPr>
            <a:picLocks noChangeAspect="1"/>
          </p:cNvPicPr>
          <p:nvPr/>
        </p:nvPicPr>
        <p:blipFill>
          <a:blip r:embed="rId8"/>
          <a:stretch>
            <a:fillRect/>
          </a:stretch>
        </p:blipFill>
        <p:spPr>
          <a:xfrm>
            <a:off x="6042393" y="3647949"/>
            <a:ext cx="2127672" cy="1722401"/>
          </a:xfrm>
          <a:prstGeom prst="rect">
            <a:avLst/>
          </a:prstGeom>
        </p:spPr>
      </p:pic>
      <p:pic>
        <p:nvPicPr>
          <p:cNvPr id="11" name="Picture 10"/>
          <p:cNvPicPr>
            <a:picLocks noChangeAspect="1"/>
          </p:cNvPicPr>
          <p:nvPr/>
        </p:nvPicPr>
        <p:blipFill>
          <a:blip r:embed="rId9"/>
          <a:stretch>
            <a:fillRect/>
          </a:stretch>
        </p:blipFill>
        <p:spPr>
          <a:xfrm>
            <a:off x="10127457" y="4109016"/>
            <a:ext cx="2069743" cy="1635097"/>
          </a:xfrm>
          <a:prstGeom prst="rect">
            <a:avLst/>
          </a:prstGeom>
        </p:spPr>
      </p:pic>
    </p:spTree>
    <p:extLst>
      <p:ext uri="{BB962C8B-B14F-4D97-AF65-F5344CB8AC3E}">
        <p14:creationId xmlns:p14="http://schemas.microsoft.com/office/powerpoint/2010/main" val="39751166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1008643" name="Rectangle 3"/>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2</a:t>
            </a:r>
          </a:p>
        </p:txBody>
      </p:sp>
      <p:sp>
        <p:nvSpPr>
          <p:cNvPr id="1008644" name="Rectangle 4"/>
          <p:cNvSpPr>
            <a:spLocks noChangeArrowheads="1"/>
          </p:cNvSpPr>
          <p:nvPr/>
        </p:nvSpPr>
        <p:spPr bwMode="auto">
          <a:xfrm>
            <a:off x="2209800" y="1708151"/>
            <a:ext cx="7537450" cy="461665"/>
          </a:xfrm>
          <a:prstGeom prst="rect">
            <a:avLst/>
          </a:prstGeom>
          <a:noFill/>
          <a:ln w="9525">
            <a:noFill/>
            <a:miter lim="800000"/>
            <a:headEnd/>
            <a:tailEnd/>
          </a:ln>
          <a:effectLst/>
        </p:spPr>
        <p:txBody>
          <a:bodyPr>
            <a:spAutoFit/>
          </a:bodyPr>
          <a:lstStyle/>
          <a:p>
            <a:pPr marL="609600" indent="-609600"/>
            <a:r>
              <a:rPr lang="en-US" altLang="en-US" sz="2400" dirty="0">
                <a:latin typeface="Times" charset="0"/>
                <a:cs typeface="Times New Roman" pitchFamily="18" charset="0"/>
              </a:rPr>
              <a:t>What are traits?</a:t>
            </a:r>
            <a:endParaRPr lang="en-US" altLang="en-US" sz="2400" dirty="0">
              <a:latin typeface="Times" charset="0"/>
            </a:endParaRPr>
          </a:p>
        </p:txBody>
      </p:sp>
      <p:pic>
        <p:nvPicPr>
          <p:cNvPr id="1008649" name="Picture 9"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08650" name="Picture 10"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8651" name="Picture 1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8652" name="Picture 12"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8653" name="Picture 13"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8654" name="Picture 14"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8656" name="Picture 16"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sp>
        <p:nvSpPr>
          <p:cNvPr id="1008657" name="Rectangle 17"/>
          <p:cNvSpPr>
            <a:spLocks noChangeArrowheads="1"/>
          </p:cNvSpPr>
          <p:nvPr/>
        </p:nvSpPr>
        <p:spPr bwMode="auto">
          <a:xfrm>
            <a:off x="2133600" y="3230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Answer</a:t>
            </a:r>
          </a:p>
        </p:txBody>
      </p:sp>
      <p:sp>
        <p:nvSpPr>
          <p:cNvPr id="1008658" name="Rectangle 18"/>
          <p:cNvSpPr>
            <a:spLocks noChangeArrowheads="1"/>
          </p:cNvSpPr>
          <p:nvPr/>
        </p:nvSpPr>
        <p:spPr bwMode="auto">
          <a:xfrm>
            <a:off x="2219325" y="3962401"/>
            <a:ext cx="8020050" cy="646331"/>
          </a:xfrm>
          <a:prstGeom prst="rect">
            <a:avLst/>
          </a:prstGeom>
          <a:noFill/>
          <a:ln w="9525">
            <a:noFill/>
            <a:miter lim="800000"/>
            <a:headEnd/>
            <a:tailEnd/>
          </a:ln>
          <a:effectLst/>
        </p:spPr>
        <p:txBody>
          <a:bodyPr>
            <a:spAutoFit/>
          </a:bodyPr>
          <a:lstStyle/>
          <a:p>
            <a:pPr>
              <a:buFontTx/>
              <a:buNone/>
            </a:pPr>
            <a:r>
              <a:rPr lang="en-US" altLang="en-US">
                <a:latin typeface="Times" charset="0"/>
                <a:cs typeface="Times New Roman" pitchFamily="18" charset="0"/>
              </a:rPr>
              <a:t>Traits are characteristics that are inherited. Height, hair color and eye color are examples of traits in humans. </a:t>
            </a:r>
          </a:p>
        </p:txBody>
      </p:sp>
      <p:pic>
        <p:nvPicPr>
          <p:cNvPr id="1008659" name="Picture 19"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08662" name="Picture 22"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08663" name="Text Box 23"/>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4</a:t>
            </a:r>
          </a:p>
        </p:txBody>
      </p:sp>
    </p:spTree>
    <p:extLst>
      <p:ext uri="{BB962C8B-B14F-4D97-AF65-F5344CB8AC3E}">
        <p14:creationId xmlns:p14="http://schemas.microsoft.com/office/powerpoint/2010/main" val="162828531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08662"/>
                                        </p:tgtEl>
                                        <p:attrNameLst>
                                          <p:attrName>style.visibility</p:attrName>
                                        </p:attrNameLst>
                                      </p:cBhvr>
                                      <p:to>
                                        <p:strVal val="visible"/>
                                      </p:to>
                                    </p:set>
                                    <p:animEffect transition="in" filter="box(out)">
                                      <p:cBhvr>
                                        <p:cTn id="7" dur="500"/>
                                        <p:tgtEl>
                                          <p:spTgt spid="100866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08663"/>
                                        </p:tgtEl>
                                        <p:attrNameLst>
                                          <p:attrName>style.visibility</p:attrName>
                                        </p:attrNameLst>
                                      </p:cBhvr>
                                      <p:to>
                                        <p:strVal val="visible"/>
                                      </p:to>
                                    </p:set>
                                    <p:animEffect transition="in" filter="box(out)">
                                      <p:cBhvr>
                                        <p:cTn id="10" dur="500"/>
                                        <p:tgtEl>
                                          <p:spTgt spid="1008663"/>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1008644"/>
                                        </p:tgtEl>
                                        <p:attrNameLst>
                                          <p:attrName>style.visibility</p:attrName>
                                        </p:attrNameLst>
                                      </p:cBhvr>
                                      <p:to>
                                        <p:strVal val="visible"/>
                                      </p:to>
                                    </p:set>
                                    <p:animEffect transition="in" filter="box(out)">
                                      <p:cBhvr>
                                        <p:cTn id="14" dur="500"/>
                                        <p:tgtEl>
                                          <p:spTgt spid="100864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008657"/>
                                        </p:tgtEl>
                                        <p:attrNameLst>
                                          <p:attrName>style.visibility</p:attrName>
                                        </p:attrNameLst>
                                      </p:cBhvr>
                                      <p:to>
                                        <p:strVal val="visible"/>
                                      </p:to>
                                    </p:set>
                                    <p:animEffect transition="in" filter="box(out)">
                                      <p:cBhvr>
                                        <p:cTn id="19" dur="500"/>
                                        <p:tgtEl>
                                          <p:spTgt spid="1008657"/>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008658"/>
                                        </p:tgtEl>
                                        <p:attrNameLst>
                                          <p:attrName>style.visibility</p:attrName>
                                        </p:attrNameLst>
                                      </p:cBhvr>
                                      <p:to>
                                        <p:strVal val="visible"/>
                                      </p:to>
                                    </p:set>
                                    <p:animEffect transition="in" filter="box(out)">
                                      <p:cBhvr>
                                        <p:cTn id="24" dur="500"/>
                                        <p:tgtEl>
                                          <p:spTgt spid="1008658"/>
                                        </p:tgtEl>
                                      </p:cBhvr>
                                    </p:animEffect>
                                  </p:childTnLst>
                                </p:cTn>
                              </p:par>
                            </p:childTnLst>
                          </p:cTn>
                        </p:par>
                        <p:par>
                          <p:cTn id="25" fill="hold">
                            <p:stCondLst>
                              <p:cond delay="500"/>
                            </p:stCondLst>
                            <p:childTnLst>
                              <p:par>
                                <p:cTn id="26" presetID="4" presetClass="entr" presetSubtype="32" fill="hold" nodeType="afterEffect">
                                  <p:stCondLst>
                                    <p:cond delay="0"/>
                                  </p:stCondLst>
                                  <p:childTnLst>
                                    <p:set>
                                      <p:cBhvr>
                                        <p:cTn id="27" dur="1" fill="hold">
                                          <p:stCondLst>
                                            <p:cond delay="0"/>
                                          </p:stCondLst>
                                        </p:cTn>
                                        <p:tgtEl>
                                          <p:spTgt spid="1008650"/>
                                        </p:tgtEl>
                                        <p:attrNameLst>
                                          <p:attrName>style.visibility</p:attrName>
                                        </p:attrNameLst>
                                      </p:cBhvr>
                                      <p:to>
                                        <p:strVal val="visible"/>
                                      </p:to>
                                    </p:set>
                                    <p:animEffect transition="in" filter="box(out)">
                                      <p:cBhvr>
                                        <p:cTn id="28" dur="500"/>
                                        <p:tgtEl>
                                          <p:spTgt spid="1008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8644" grpId="0" autoUpdateAnimBg="0"/>
      <p:bldP spid="1008657" grpId="0" autoUpdateAnimBg="0"/>
      <p:bldP spid="1008658" grpId="0" autoUpdateAnimBg="0"/>
      <p:bldP spid="100866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400" b="1"/>
              <a:t>Section 1 Check</a:t>
            </a:r>
          </a:p>
        </p:txBody>
      </p:sp>
      <p:sp>
        <p:nvSpPr>
          <p:cNvPr id="1009667" name="Rectangle 3"/>
          <p:cNvSpPr>
            <a:spLocks noChangeArrowheads="1"/>
          </p:cNvSpPr>
          <p:nvPr/>
        </p:nvSpPr>
        <p:spPr bwMode="auto">
          <a:xfrm>
            <a:off x="2108200" y="944564"/>
            <a:ext cx="7924800" cy="579437"/>
          </a:xfrm>
          <a:prstGeom prst="rect">
            <a:avLst/>
          </a:prstGeom>
          <a:noFill/>
          <a:ln w="9525">
            <a:noFill/>
            <a:miter lim="800000"/>
            <a:headEnd/>
            <a:tailEnd/>
          </a:ln>
          <a:effectLst/>
        </p:spPr>
        <p:txBody>
          <a:bodyPr anchor="ctr"/>
          <a:lstStyle/>
          <a:p>
            <a:pPr>
              <a:buFontTx/>
              <a:buNone/>
            </a:pPr>
            <a:r>
              <a:rPr lang="en-US" altLang="en-US" sz="3600" b="1">
                <a:solidFill>
                  <a:schemeClr val="hlink"/>
                </a:solidFill>
                <a:latin typeface="Times" charset="0"/>
              </a:rPr>
              <a:t>Question 3</a:t>
            </a:r>
          </a:p>
        </p:txBody>
      </p:sp>
      <p:sp>
        <p:nvSpPr>
          <p:cNvPr id="1009668" name="Rectangle 4"/>
          <p:cNvSpPr>
            <a:spLocks noChangeArrowheads="1"/>
          </p:cNvSpPr>
          <p:nvPr/>
        </p:nvSpPr>
        <p:spPr bwMode="auto">
          <a:xfrm>
            <a:off x="2209800" y="1708151"/>
            <a:ext cx="7537450" cy="461665"/>
          </a:xfrm>
          <a:prstGeom prst="rect">
            <a:avLst/>
          </a:prstGeom>
          <a:noFill/>
          <a:ln w="9525">
            <a:noFill/>
            <a:miter lim="800000"/>
            <a:headEnd/>
            <a:tailEnd/>
          </a:ln>
          <a:effectLst/>
        </p:spPr>
        <p:txBody>
          <a:bodyPr>
            <a:spAutoFit/>
          </a:bodyPr>
          <a:lstStyle/>
          <a:p>
            <a:pPr marL="609600" indent="-609600"/>
            <a:r>
              <a:rPr lang="en-US" altLang="en-US" sz="2400" dirty="0">
                <a:latin typeface="Times" charset="0"/>
                <a:cs typeface="Times New Roman" pitchFamily="18" charset="0"/>
              </a:rPr>
              <a:t>Gametes are __________.</a:t>
            </a:r>
            <a:r>
              <a:rPr lang="en-US" altLang="en-US" sz="2400" dirty="0">
                <a:latin typeface="Times" charset="0"/>
              </a:rPr>
              <a:t> </a:t>
            </a:r>
          </a:p>
        </p:txBody>
      </p:sp>
      <p:sp>
        <p:nvSpPr>
          <p:cNvPr id="1009669" name="Text Box 5"/>
          <p:cNvSpPr txBox="1">
            <a:spLocks noChangeArrowheads="1"/>
          </p:cNvSpPr>
          <p:nvPr/>
        </p:nvSpPr>
        <p:spPr bwMode="auto">
          <a:xfrm>
            <a:off x="2209800" y="4832350"/>
            <a:ext cx="5943600" cy="369332"/>
          </a:xfrm>
          <a:prstGeom prst="rect">
            <a:avLst/>
          </a:prstGeom>
          <a:noFill/>
          <a:ln w="9525" algn="ctr">
            <a:noFill/>
            <a:miter lim="800000"/>
            <a:headEnd/>
            <a:tailEnd/>
          </a:ln>
          <a:effectLst/>
        </p:spPr>
        <p:txBody>
          <a:bodyPr>
            <a:spAutoFit/>
          </a:bodyPr>
          <a:lstStyle/>
          <a:p>
            <a:pPr>
              <a:tabLst>
                <a:tab pos="228600" algn="l"/>
                <a:tab pos="1943100" algn="l"/>
              </a:tabLst>
            </a:pPr>
            <a:r>
              <a:rPr lang="en-US" altLang="en-US">
                <a:latin typeface="Times" charset="0"/>
              </a:rPr>
              <a:t>D.  </a:t>
            </a:r>
            <a:r>
              <a:rPr lang="en-US" altLang="en-US">
                <a:latin typeface="Times" charset="0"/>
                <a:cs typeface="Times New Roman" pitchFamily="18" charset="0"/>
              </a:rPr>
              <a:t>fertilized cells that develop into 	    adult organisms</a:t>
            </a:r>
            <a:r>
              <a:rPr lang="en-US" altLang="en-US">
                <a:latin typeface="Times" charset="0"/>
              </a:rPr>
              <a:t> </a:t>
            </a:r>
          </a:p>
        </p:txBody>
      </p:sp>
      <p:sp>
        <p:nvSpPr>
          <p:cNvPr id="1009670" name="Text Box 6"/>
          <p:cNvSpPr txBox="1">
            <a:spLocks noChangeArrowheads="1"/>
          </p:cNvSpPr>
          <p:nvPr/>
        </p:nvSpPr>
        <p:spPr bwMode="auto">
          <a:xfrm>
            <a:off x="2209800" y="4059238"/>
            <a:ext cx="3409908"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C.  </a:t>
            </a:r>
            <a:r>
              <a:rPr lang="en-US" altLang="en-US">
                <a:latin typeface="Times" charset="0"/>
                <a:cs typeface="Times New Roman" pitchFamily="18" charset="0"/>
              </a:rPr>
              <a:t>both male and female sex cells</a:t>
            </a:r>
            <a:r>
              <a:rPr lang="en-US" altLang="en-US">
                <a:latin typeface="Times" charset="0"/>
              </a:rPr>
              <a:t> </a:t>
            </a:r>
          </a:p>
        </p:txBody>
      </p:sp>
      <p:sp>
        <p:nvSpPr>
          <p:cNvPr id="1009671" name="Text Box 7"/>
          <p:cNvSpPr txBox="1">
            <a:spLocks noChangeArrowheads="1"/>
          </p:cNvSpPr>
          <p:nvPr/>
        </p:nvSpPr>
        <p:spPr bwMode="auto">
          <a:xfrm>
            <a:off x="2209801" y="3279775"/>
            <a:ext cx="2044149"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B.  </a:t>
            </a:r>
            <a:r>
              <a:rPr lang="en-US" altLang="en-US">
                <a:latin typeface="Times" charset="0"/>
                <a:cs typeface="Times New Roman" pitchFamily="18" charset="0"/>
              </a:rPr>
              <a:t>female sex cells</a:t>
            </a:r>
            <a:r>
              <a:rPr lang="en-US" altLang="en-US">
                <a:latin typeface="Times" charset="0"/>
              </a:rPr>
              <a:t> </a:t>
            </a:r>
          </a:p>
        </p:txBody>
      </p:sp>
      <p:sp>
        <p:nvSpPr>
          <p:cNvPr id="1009672" name="Text Box 8"/>
          <p:cNvSpPr txBox="1">
            <a:spLocks noChangeArrowheads="1"/>
          </p:cNvSpPr>
          <p:nvPr/>
        </p:nvSpPr>
        <p:spPr bwMode="auto">
          <a:xfrm>
            <a:off x="2209801" y="2484438"/>
            <a:ext cx="1877437" cy="369332"/>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a:latin typeface="Times" charset="0"/>
              </a:rPr>
              <a:t>A.  </a:t>
            </a:r>
            <a:r>
              <a:rPr lang="en-US" altLang="en-US">
                <a:latin typeface="Times" charset="0"/>
                <a:cs typeface="Times New Roman" pitchFamily="18" charset="0"/>
              </a:rPr>
              <a:t>male sex cells</a:t>
            </a:r>
            <a:r>
              <a:rPr lang="en-US" altLang="en-US">
                <a:latin typeface="Times" charset="0"/>
              </a:rPr>
              <a:t> </a:t>
            </a:r>
          </a:p>
        </p:txBody>
      </p:sp>
      <p:pic>
        <p:nvPicPr>
          <p:cNvPr id="1009673" name="Picture 9"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09674" name="Picture 10"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09675" name="Picture 1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09676" name="Picture 12"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09677" name="Picture 13"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09678" name="Picture 14"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09680" name="Picture 16"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09681" name="Picture 17"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09684" name="Picture 20"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09685" name="Text Box 21"/>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a:t>
            </a:r>
          </a:p>
        </p:txBody>
      </p:sp>
    </p:spTree>
    <p:extLst>
      <p:ext uri="{BB962C8B-B14F-4D97-AF65-F5344CB8AC3E}">
        <p14:creationId xmlns:p14="http://schemas.microsoft.com/office/powerpoint/2010/main" val="37028942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09684"/>
                                        </p:tgtEl>
                                        <p:attrNameLst>
                                          <p:attrName>style.visibility</p:attrName>
                                        </p:attrNameLst>
                                      </p:cBhvr>
                                      <p:to>
                                        <p:strVal val="visible"/>
                                      </p:to>
                                    </p:set>
                                    <p:animEffect transition="in" filter="box(out)">
                                      <p:cBhvr>
                                        <p:cTn id="7" dur="500"/>
                                        <p:tgtEl>
                                          <p:spTgt spid="100968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09685"/>
                                        </p:tgtEl>
                                        <p:attrNameLst>
                                          <p:attrName>style.visibility</p:attrName>
                                        </p:attrNameLst>
                                      </p:cBhvr>
                                      <p:to>
                                        <p:strVal val="visible"/>
                                      </p:to>
                                    </p:set>
                                    <p:animEffect transition="in" filter="box(out)">
                                      <p:cBhvr>
                                        <p:cTn id="10" dur="500"/>
                                        <p:tgtEl>
                                          <p:spTgt spid="1009685"/>
                                        </p:tgtEl>
                                      </p:cBhvr>
                                    </p:animEffect>
                                  </p:childTnLst>
                                </p:cTn>
                              </p:par>
                            </p:childTnLst>
                          </p:cTn>
                        </p:par>
                        <p:par>
                          <p:cTn id="11" fill="hold">
                            <p:stCondLst>
                              <p:cond delay="500"/>
                            </p:stCondLst>
                            <p:childTnLst>
                              <p:par>
                                <p:cTn id="12" presetID="4" presetClass="entr" presetSubtype="32" fill="hold" grpId="0" nodeType="afterEffect">
                                  <p:stCondLst>
                                    <p:cond delay="0"/>
                                  </p:stCondLst>
                                  <p:childTnLst>
                                    <p:set>
                                      <p:cBhvr>
                                        <p:cTn id="13" dur="1" fill="hold">
                                          <p:stCondLst>
                                            <p:cond delay="0"/>
                                          </p:stCondLst>
                                        </p:cTn>
                                        <p:tgtEl>
                                          <p:spTgt spid="1009668"/>
                                        </p:tgtEl>
                                        <p:attrNameLst>
                                          <p:attrName>style.visibility</p:attrName>
                                        </p:attrNameLst>
                                      </p:cBhvr>
                                      <p:to>
                                        <p:strVal val="visible"/>
                                      </p:to>
                                    </p:set>
                                    <p:animEffect transition="in" filter="box(out)">
                                      <p:cBhvr>
                                        <p:cTn id="14" dur="500"/>
                                        <p:tgtEl>
                                          <p:spTgt spid="100966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1009672"/>
                                        </p:tgtEl>
                                        <p:attrNameLst>
                                          <p:attrName>style.visibility</p:attrName>
                                        </p:attrNameLst>
                                      </p:cBhvr>
                                      <p:to>
                                        <p:strVal val="visible"/>
                                      </p:to>
                                    </p:set>
                                    <p:animEffect transition="in" filter="box(out)">
                                      <p:cBhvr>
                                        <p:cTn id="19" dur="500"/>
                                        <p:tgtEl>
                                          <p:spTgt spid="1009672"/>
                                        </p:tgtEl>
                                      </p:cBhvr>
                                    </p:animEffect>
                                  </p:childTnLst>
                                </p:cTn>
                              </p:par>
                            </p:childTnLst>
                          </p:cTn>
                        </p:par>
                        <p:par>
                          <p:cTn id="20" fill="hold">
                            <p:stCondLst>
                              <p:cond delay="500"/>
                            </p:stCondLst>
                            <p:childTnLst>
                              <p:par>
                                <p:cTn id="21" presetID="4" presetClass="entr" presetSubtype="32" fill="hold" grpId="0" nodeType="afterEffect">
                                  <p:stCondLst>
                                    <p:cond delay="0"/>
                                  </p:stCondLst>
                                  <p:childTnLst>
                                    <p:set>
                                      <p:cBhvr>
                                        <p:cTn id="22" dur="1" fill="hold">
                                          <p:stCondLst>
                                            <p:cond delay="0"/>
                                          </p:stCondLst>
                                        </p:cTn>
                                        <p:tgtEl>
                                          <p:spTgt spid="1009671"/>
                                        </p:tgtEl>
                                        <p:attrNameLst>
                                          <p:attrName>style.visibility</p:attrName>
                                        </p:attrNameLst>
                                      </p:cBhvr>
                                      <p:to>
                                        <p:strVal val="visible"/>
                                      </p:to>
                                    </p:set>
                                    <p:animEffect transition="in" filter="box(out)">
                                      <p:cBhvr>
                                        <p:cTn id="23" dur="500"/>
                                        <p:tgtEl>
                                          <p:spTgt spid="1009671"/>
                                        </p:tgtEl>
                                      </p:cBhvr>
                                    </p:animEffect>
                                  </p:childTnLst>
                                </p:cTn>
                              </p:par>
                            </p:childTnLst>
                          </p:cTn>
                        </p:par>
                        <p:par>
                          <p:cTn id="24" fill="hold">
                            <p:stCondLst>
                              <p:cond delay="1000"/>
                            </p:stCondLst>
                            <p:childTnLst>
                              <p:par>
                                <p:cTn id="25" presetID="4" presetClass="entr" presetSubtype="32" fill="hold" grpId="0" nodeType="afterEffect">
                                  <p:stCondLst>
                                    <p:cond delay="0"/>
                                  </p:stCondLst>
                                  <p:childTnLst>
                                    <p:set>
                                      <p:cBhvr>
                                        <p:cTn id="26" dur="1" fill="hold">
                                          <p:stCondLst>
                                            <p:cond delay="0"/>
                                          </p:stCondLst>
                                        </p:cTn>
                                        <p:tgtEl>
                                          <p:spTgt spid="1009670"/>
                                        </p:tgtEl>
                                        <p:attrNameLst>
                                          <p:attrName>style.visibility</p:attrName>
                                        </p:attrNameLst>
                                      </p:cBhvr>
                                      <p:to>
                                        <p:strVal val="visible"/>
                                      </p:to>
                                    </p:set>
                                    <p:animEffect transition="in" filter="box(out)">
                                      <p:cBhvr>
                                        <p:cTn id="27" dur="500"/>
                                        <p:tgtEl>
                                          <p:spTgt spid="1009670"/>
                                        </p:tgtEl>
                                      </p:cBhvr>
                                    </p:animEffect>
                                  </p:childTnLst>
                                </p:cTn>
                              </p:par>
                            </p:childTnLst>
                          </p:cTn>
                        </p:par>
                        <p:par>
                          <p:cTn id="28" fill="hold">
                            <p:stCondLst>
                              <p:cond delay="1500"/>
                            </p:stCondLst>
                            <p:childTnLst>
                              <p:par>
                                <p:cTn id="29" presetID="4" presetClass="entr" presetSubtype="32" fill="hold" grpId="0" nodeType="afterEffect">
                                  <p:stCondLst>
                                    <p:cond delay="0"/>
                                  </p:stCondLst>
                                  <p:childTnLst>
                                    <p:set>
                                      <p:cBhvr>
                                        <p:cTn id="30" dur="1" fill="hold">
                                          <p:stCondLst>
                                            <p:cond delay="0"/>
                                          </p:stCondLst>
                                        </p:cTn>
                                        <p:tgtEl>
                                          <p:spTgt spid="1009669"/>
                                        </p:tgtEl>
                                        <p:attrNameLst>
                                          <p:attrName>style.visibility</p:attrName>
                                        </p:attrNameLst>
                                      </p:cBhvr>
                                      <p:to>
                                        <p:strVal val="visible"/>
                                      </p:to>
                                    </p:set>
                                    <p:animEffect transition="in" filter="box(out)">
                                      <p:cBhvr>
                                        <p:cTn id="31" dur="500"/>
                                        <p:tgtEl>
                                          <p:spTgt spid="1009669"/>
                                        </p:tgtEl>
                                      </p:cBhvr>
                                    </p:animEffect>
                                  </p:childTnLst>
                                </p:cTn>
                              </p:par>
                            </p:childTnLst>
                          </p:cTn>
                        </p:par>
                        <p:par>
                          <p:cTn id="32" fill="hold">
                            <p:stCondLst>
                              <p:cond delay="2000"/>
                            </p:stCondLst>
                            <p:childTnLst>
                              <p:par>
                                <p:cTn id="33" presetID="4" presetClass="entr" presetSubtype="32" fill="hold" nodeType="afterEffect">
                                  <p:stCondLst>
                                    <p:cond delay="0"/>
                                  </p:stCondLst>
                                  <p:childTnLst>
                                    <p:set>
                                      <p:cBhvr>
                                        <p:cTn id="34" dur="1" fill="hold">
                                          <p:stCondLst>
                                            <p:cond delay="0"/>
                                          </p:stCondLst>
                                        </p:cTn>
                                        <p:tgtEl>
                                          <p:spTgt spid="1009674"/>
                                        </p:tgtEl>
                                        <p:attrNameLst>
                                          <p:attrName>style.visibility</p:attrName>
                                        </p:attrNameLst>
                                      </p:cBhvr>
                                      <p:to>
                                        <p:strVal val="visible"/>
                                      </p:to>
                                    </p:set>
                                    <p:animEffect transition="in" filter="box(out)">
                                      <p:cBhvr>
                                        <p:cTn id="35" dur="500"/>
                                        <p:tgtEl>
                                          <p:spTgt spid="1009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9668" grpId="0" autoUpdateAnimBg="0"/>
      <p:bldP spid="1009669" grpId="0" autoUpdateAnimBg="0"/>
      <p:bldP spid="1009670" grpId="0" autoUpdateAnimBg="0"/>
      <p:bldP spid="1009671" grpId="0" autoUpdateAnimBg="0"/>
      <p:bldP spid="1009672" grpId="0" autoUpdateAnimBg="0"/>
      <p:bldP spid="100968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2"/>
          <p:cNvSpPr>
            <a:spLocks noGrp="1" noChangeArrowheads="1"/>
          </p:cNvSpPr>
          <p:nvPr>
            <p:ph type="title"/>
          </p:nvPr>
        </p:nvSpPr>
        <p:spPr>
          <a:xfrm>
            <a:off x="2438400" y="6964363"/>
            <a:ext cx="8229600" cy="274637"/>
          </a:xfrm>
        </p:spPr>
        <p:txBody>
          <a:bodyPr>
            <a:normAutofit fontScale="90000"/>
          </a:bodyPr>
          <a:lstStyle/>
          <a:p>
            <a:pPr algn="r"/>
            <a:r>
              <a:rPr lang="en-US" altLang="en-US" sz="1400" b="1"/>
              <a:t>Section 1 Check</a:t>
            </a:r>
          </a:p>
        </p:txBody>
      </p:sp>
      <p:sp>
        <p:nvSpPr>
          <p:cNvPr id="1014787" name="Rectangle 3"/>
          <p:cNvSpPr>
            <a:spLocks noChangeArrowheads="1"/>
          </p:cNvSpPr>
          <p:nvPr/>
        </p:nvSpPr>
        <p:spPr bwMode="auto">
          <a:xfrm>
            <a:off x="2114550" y="1219201"/>
            <a:ext cx="8020050" cy="646331"/>
          </a:xfrm>
          <a:prstGeom prst="rect">
            <a:avLst/>
          </a:prstGeom>
          <a:noFill/>
          <a:ln w="9525">
            <a:noFill/>
            <a:miter lim="800000"/>
            <a:headEnd/>
            <a:tailEnd/>
          </a:ln>
          <a:effectLst/>
        </p:spPr>
        <p:txBody>
          <a:bodyPr>
            <a:spAutoFit/>
          </a:bodyPr>
          <a:lstStyle/>
          <a:p>
            <a:pPr>
              <a:buFontTx/>
              <a:buNone/>
            </a:pPr>
            <a:r>
              <a:rPr lang="en-US" altLang="en-US">
                <a:solidFill>
                  <a:schemeClr val="tx2"/>
                </a:solidFill>
                <a:latin typeface="Times" charset="0"/>
                <a:cs typeface="Times New Roman" pitchFamily="18" charset="0"/>
              </a:rPr>
              <a:t>The answer is C.</a:t>
            </a:r>
            <a:r>
              <a:rPr lang="en-US" altLang="en-US">
                <a:latin typeface="Times" charset="0"/>
                <a:cs typeface="Times New Roman" pitchFamily="18" charset="0"/>
              </a:rPr>
              <a:t> Organisms that reproduce sexually produce male and female sex cells, called gametes.</a:t>
            </a:r>
          </a:p>
        </p:txBody>
      </p:sp>
      <p:pic>
        <p:nvPicPr>
          <p:cNvPr id="1014789" name="Picture 5" descr="Section Check"/>
          <p:cNvPicPr>
            <a:picLocks noChangeAspect="1" noChangeArrowheads="1"/>
          </p:cNvPicPr>
          <p:nvPr/>
        </p:nvPicPr>
        <p:blipFill>
          <a:blip r:embed="rId2" cstate="print"/>
          <a:srcRect/>
          <a:stretch>
            <a:fillRect/>
          </a:stretch>
        </p:blipFill>
        <p:spPr bwMode="auto">
          <a:xfrm>
            <a:off x="4895850" y="38101"/>
            <a:ext cx="2400300" cy="377825"/>
          </a:xfrm>
          <a:prstGeom prst="rect">
            <a:avLst/>
          </a:prstGeom>
          <a:noFill/>
        </p:spPr>
      </p:pic>
      <p:pic>
        <p:nvPicPr>
          <p:cNvPr id="10147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10147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10147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101479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1014794" name="Picture 10" descr="end of slide"/>
          <p:cNvPicPr>
            <a:picLocks noChangeAspect="1" noChangeArrowheads="1"/>
          </p:cNvPicPr>
          <p:nvPr/>
        </p:nvPicPr>
        <p:blipFill>
          <a:blip r:embed="rId8" cstate="print"/>
          <a:srcRect/>
          <a:stretch>
            <a:fillRect/>
          </a:stretch>
        </p:blipFill>
        <p:spPr bwMode="auto">
          <a:xfrm>
            <a:off x="9693276" y="5105400"/>
            <a:ext cx="593725" cy="846138"/>
          </a:xfrm>
          <a:prstGeom prst="rect">
            <a:avLst/>
          </a:prstGeom>
          <a:noFill/>
        </p:spPr>
      </p:pic>
      <p:pic>
        <p:nvPicPr>
          <p:cNvPr id="1014796" name="Picture 12"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14798" name="Picture 14"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1014801" name="Picture 17" descr="california"/>
          <p:cNvPicPr>
            <a:picLocks noChangeAspect="1" noChangeArrowheads="1"/>
          </p:cNvPicPr>
          <p:nvPr/>
        </p:nvPicPr>
        <p:blipFill>
          <a:blip r:embed="rId12" cstate="print"/>
          <a:srcRect/>
          <a:stretch>
            <a:fillRect/>
          </a:stretch>
        </p:blipFill>
        <p:spPr bwMode="auto">
          <a:xfrm>
            <a:off x="2314575" y="6248400"/>
            <a:ext cx="533400" cy="533400"/>
          </a:xfrm>
          <a:prstGeom prst="rect">
            <a:avLst/>
          </a:prstGeom>
          <a:noFill/>
        </p:spPr>
      </p:pic>
      <p:sp>
        <p:nvSpPr>
          <p:cNvPr id="1014802" name="Text Box 18"/>
          <p:cNvSpPr txBox="1">
            <a:spLocks noChangeArrowheads="1"/>
          </p:cNvSpPr>
          <p:nvPr/>
        </p:nvSpPr>
        <p:spPr bwMode="auto">
          <a:xfrm>
            <a:off x="2903539" y="6257926"/>
            <a:ext cx="1888659" cy="46166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latin typeface="Times New Roman" pitchFamily="18" charset="0"/>
              </a:rPr>
              <a:t>CA: Biology/Life Sciences</a:t>
            </a:r>
            <a:br>
              <a:rPr lang="en-US" sz="1200" b="1">
                <a:latin typeface="Times New Roman" pitchFamily="18" charset="0"/>
              </a:rPr>
            </a:br>
            <a:r>
              <a:rPr lang="en-US" sz="1200" b="1">
                <a:latin typeface="Times New Roman" pitchFamily="18" charset="0"/>
              </a:rPr>
              <a:t>	2a</a:t>
            </a:r>
          </a:p>
        </p:txBody>
      </p:sp>
    </p:spTree>
    <p:extLst>
      <p:ext uri="{BB962C8B-B14F-4D97-AF65-F5344CB8AC3E}">
        <p14:creationId xmlns:p14="http://schemas.microsoft.com/office/powerpoint/2010/main" val="7337933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014801"/>
                                        </p:tgtEl>
                                        <p:attrNameLst>
                                          <p:attrName>style.visibility</p:attrName>
                                        </p:attrNameLst>
                                      </p:cBhvr>
                                      <p:to>
                                        <p:strVal val="visible"/>
                                      </p:to>
                                    </p:set>
                                    <p:animEffect transition="in" filter="box(out)">
                                      <p:cBhvr>
                                        <p:cTn id="7" dur="500"/>
                                        <p:tgtEl>
                                          <p:spTgt spid="101480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014802"/>
                                        </p:tgtEl>
                                        <p:attrNameLst>
                                          <p:attrName>style.visibility</p:attrName>
                                        </p:attrNameLst>
                                      </p:cBhvr>
                                      <p:to>
                                        <p:strVal val="visible"/>
                                      </p:to>
                                    </p:set>
                                    <p:animEffect transition="in" filter="box(out)">
                                      <p:cBhvr>
                                        <p:cTn id="10" dur="500"/>
                                        <p:tgtEl>
                                          <p:spTgt spid="101480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014794"/>
                                        </p:tgtEl>
                                        <p:attrNameLst>
                                          <p:attrName>style.visibility</p:attrName>
                                        </p:attrNameLst>
                                      </p:cBhvr>
                                      <p:to>
                                        <p:strVal val="visible"/>
                                      </p:to>
                                    </p:set>
                                    <p:animEffect transition="in" filter="box(out)">
                                      <p:cBhvr>
                                        <p:cTn id="14" dur="500"/>
                                        <p:tgtEl>
                                          <p:spTgt spid="1014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80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45" name="Picture 45" descr="Fig"/>
          <p:cNvPicPr>
            <a:picLocks noChangeAspect="1" noChangeArrowheads="1"/>
          </p:cNvPicPr>
          <p:nvPr/>
        </p:nvPicPr>
        <p:blipFill>
          <a:blip r:embed="rId2" cstate="print"/>
          <a:srcRect/>
          <a:stretch>
            <a:fillRect/>
          </a:stretch>
        </p:blipFill>
        <p:spPr bwMode="auto">
          <a:xfrm>
            <a:off x="2057400" y="1676400"/>
            <a:ext cx="4876800" cy="4335462"/>
          </a:xfrm>
          <a:prstGeom prst="rect">
            <a:avLst/>
          </a:prstGeom>
          <a:noFill/>
        </p:spPr>
      </p:pic>
      <p:sp>
        <p:nvSpPr>
          <p:cNvPr id="89600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6003" name="Rectangle 3"/>
          <p:cNvSpPr>
            <a:spLocks noChangeArrowheads="1"/>
          </p:cNvSpPr>
          <p:nvPr/>
        </p:nvSpPr>
        <p:spPr bwMode="auto">
          <a:xfrm>
            <a:off x="6858000" y="1831975"/>
            <a:ext cx="3657600" cy="341632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Two organisms can look alike but have different underlying allele combinations. </a:t>
            </a:r>
          </a:p>
          <a:p>
            <a:pPr marL="342900" indent="-342900"/>
            <a:r>
              <a:rPr lang="en-US" altLang="en-US" sz="2400" dirty="0">
                <a:latin typeface="Times" charset="0"/>
              </a:rPr>
              <a:t>Tall – Phenotype</a:t>
            </a:r>
          </a:p>
          <a:p>
            <a:pPr marL="342900" indent="-342900"/>
            <a:r>
              <a:rPr lang="en-US" altLang="en-US" sz="2400" dirty="0">
                <a:latin typeface="Times" charset="0"/>
              </a:rPr>
              <a:t>TT, </a:t>
            </a:r>
            <a:r>
              <a:rPr lang="en-US" altLang="en-US" sz="2400" dirty="0" err="1">
                <a:latin typeface="Times" charset="0"/>
              </a:rPr>
              <a:t>Tt</a:t>
            </a:r>
            <a:r>
              <a:rPr lang="en-US" altLang="en-US" sz="2400" dirty="0">
                <a:latin typeface="Times" charset="0"/>
              </a:rPr>
              <a:t> – Genotype</a:t>
            </a:r>
          </a:p>
          <a:p>
            <a:pPr marL="342900" indent="-342900"/>
            <a:endParaRPr lang="en-US" altLang="en-US" sz="2400" dirty="0">
              <a:latin typeface="Times" charset="0"/>
            </a:endParaRPr>
          </a:p>
          <a:p>
            <a:pPr marL="342900" indent="-342900"/>
            <a:r>
              <a:rPr lang="en-US" altLang="en-US" sz="2400" dirty="0">
                <a:latin typeface="Times" charset="0"/>
              </a:rPr>
              <a:t>Short – Phenotype</a:t>
            </a:r>
          </a:p>
          <a:p>
            <a:pPr marL="342900" indent="-342900"/>
            <a:r>
              <a:rPr lang="en-US" altLang="en-US" sz="2400" dirty="0" err="1">
                <a:latin typeface="Times" charset="0"/>
              </a:rPr>
              <a:t>tt</a:t>
            </a:r>
            <a:r>
              <a:rPr lang="en-US" altLang="en-US" sz="2400" dirty="0">
                <a:latin typeface="Times" charset="0"/>
              </a:rPr>
              <a:t> - Genotype</a:t>
            </a:r>
          </a:p>
        </p:txBody>
      </p:sp>
      <p:sp>
        <p:nvSpPr>
          <p:cNvPr id="896004" name="Text Box 4"/>
          <p:cNvSpPr txBox="1">
            <a:spLocks noChangeArrowheads="1"/>
          </p:cNvSpPr>
          <p:nvPr/>
        </p:nvSpPr>
        <p:spPr bwMode="auto">
          <a:xfrm>
            <a:off x="3352800" y="457201"/>
            <a:ext cx="7315200" cy="954107"/>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buFontTx/>
              <a:buNone/>
            </a:pPr>
            <a:r>
              <a:rPr lang="en-US" altLang="en-US" sz="2800" b="1" dirty="0">
                <a:solidFill>
                  <a:schemeClr val="tx2"/>
                </a:solidFill>
                <a:latin typeface="Times" charset="0"/>
              </a:rPr>
              <a:t>Phenotypes (How it looks) and Genotypes</a:t>
            </a:r>
          </a:p>
          <a:p>
            <a:pPr>
              <a:buFontTx/>
              <a:buNone/>
            </a:pPr>
            <a:r>
              <a:rPr lang="en-US" altLang="en-US" sz="2800" b="1" dirty="0">
                <a:solidFill>
                  <a:schemeClr val="tx2"/>
                </a:solidFill>
                <a:latin typeface="Times" charset="0"/>
              </a:rPr>
              <a:t> (Letters that represent the trait)</a:t>
            </a:r>
          </a:p>
        </p:txBody>
      </p:sp>
      <p:pic>
        <p:nvPicPr>
          <p:cNvPr id="896005"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896009" name="Picture 9" descr="help">
            <a:hlinkClick r:id="" action="ppaction://noaction"/>
          </p:cNvPr>
          <p:cNvPicPr>
            <a:picLocks noChangeAspect="1" noChangeArrowheads="1"/>
          </p:cNvPicPr>
          <p:nvPr/>
        </p:nvPicPr>
        <p:blipFill>
          <a:blip r:embed="rId4" cstate="print"/>
          <a:srcRect/>
          <a:stretch>
            <a:fillRect/>
          </a:stretch>
        </p:blipFill>
        <p:spPr bwMode="auto">
          <a:xfrm>
            <a:off x="1752600" y="6202364"/>
            <a:ext cx="560388" cy="560387"/>
          </a:xfrm>
          <a:prstGeom prst="rect">
            <a:avLst/>
          </a:prstGeom>
          <a:noFill/>
        </p:spPr>
      </p:pic>
      <p:pic>
        <p:nvPicPr>
          <p:cNvPr id="896011" name="Picture 11" descr="Sec"/>
          <p:cNvPicPr>
            <a:picLocks noChangeAspect="1" noChangeArrowheads="1"/>
          </p:cNvPicPr>
          <p:nvPr/>
        </p:nvPicPr>
        <p:blipFill>
          <a:blip r:embed="rId5" cstate="print"/>
          <a:srcRect/>
          <a:stretch>
            <a:fillRect/>
          </a:stretch>
        </p:blipFill>
        <p:spPr bwMode="auto">
          <a:xfrm>
            <a:off x="1524000" y="1"/>
            <a:ext cx="1828800" cy="811213"/>
          </a:xfrm>
          <a:prstGeom prst="rect">
            <a:avLst/>
          </a:prstGeom>
          <a:noFill/>
        </p:spPr>
      </p:pic>
      <p:pic>
        <p:nvPicPr>
          <p:cNvPr id="896012" name="Picture 12" descr="Sec"/>
          <p:cNvPicPr>
            <a:picLocks noChangeAspect="1" noChangeArrowheads="1"/>
          </p:cNvPicPr>
          <p:nvPr/>
        </p:nvPicPr>
        <p:blipFill>
          <a:blip r:embed="rId6" cstate="print"/>
          <a:srcRect/>
          <a:stretch>
            <a:fillRect/>
          </a:stretch>
        </p:blipFill>
        <p:spPr bwMode="auto">
          <a:xfrm>
            <a:off x="3746500" y="0"/>
            <a:ext cx="4699000" cy="482600"/>
          </a:xfrm>
          <a:prstGeom prst="rect">
            <a:avLst/>
          </a:prstGeom>
          <a:noFill/>
        </p:spPr>
      </p:pic>
      <p:sp>
        <p:nvSpPr>
          <p:cNvPr id="896019" name="Rectangle 19"/>
          <p:cNvSpPr>
            <a:spLocks noChangeArrowheads="1"/>
          </p:cNvSpPr>
          <p:nvPr/>
        </p:nvSpPr>
        <p:spPr bwMode="auto">
          <a:xfrm>
            <a:off x="2209800" y="1295401"/>
            <a:ext cx="27432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Law of segregation</a:t>
            </a:r>
          </a:p>
        </p:txBody>
      </p:sp>
      <p:sp>
        <p:nvSpPr>
          <p:cNvPr id="896020" name="Rectangle 20"/>
          <p:cNvSpPr>
            <a:spLocks noChangeArrowheads="1"/>
          </p:cNvSpPr>
          <p:nvPr/>
        </p:nvSpPr>
        <p:spPr bwMode="auto">
          <a:xfrm>
            <a:off x="5105400" y="1295401"/>
            <a:ext cx="19812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Tt</a:t>
            </a:r>
            <a:r>
              <a:rPr lang="en-US" altLang="en-US" sz="2400" dirty="0">
                <a:solidFill>
                  <a:srgbClr val="FF0000"/>
                </a:solidFill>
                <a:latin typeface="MS Shell Dlg" charset="0"/>
              </a:rPr>
              <a:t> </a:t>
            </a:r>
            <a:r>
              <a:rPr lang="en-US" altLang="en-US" sz="2400" b="1" dirty="0">
                <a:solidFill>
                  <a:srgbClr val="FF0000"/>
                </a:solidFill>
                <a:latin typeface="Symbol" pitchFamily="18" charset="2"/>
              </a:rPr>
              <a:t>´</a:t>
            </a:r>
            <a:r>
              <a:rPr lang="en-US" altLang="en-US" sz="2400" dirty="0">
                <a:solidFill>
                  <a:srgbClr val="FF0000"/>
                </a:solidFill>
                <a:latin typeface="MS Shell Dlg" charset="0"/>
              </a:rPr>
              <a:t> </a:t>
            </a:r>
            <a:r>
              <a:rPr lang="en-US" altLang="en-US" sz="2400" b="1" i="1" dirty="0" err="1">
                <a:solidFill>
                  <a:srgbClr val="FF0000"/>
                </a:solidFill>
                <a:latin typeface="Times" charset="0"/>
              </a:rPr>
              <a:t>Tt</a:t>
            </a:r>
            <a:r>
              <a:rPr lang="en-US" altLang="en-US" sz="2400" b="1" dirty="0">
                <a:solidFill>
                  <a:srgbClr val="FF0000"/>
                </a:solidFill>
                <a:latin typeface="Times" charset="0"/>
              </a:rPr>
              <a:t> cross</a:t>
            </a:r>
          </a:p>
        </p:txBody>
      </p:sp>
      <p:sp>
        <p:nvSpPr>
          <p:cNvPr id="896021" name="Rectangle 21"/>
          <p:cNvSpPr>
            <a:spLocks noChangeArrowheads="1"/>
          </p:cNvSpPr>
          <p:nvPr/>
        </p:nvSpPr>
        <p:spPr bwMode="auto">
          <a:xfrm>
            <a:off x="3505200" y="2703514"/>
            <a:ext cx="7620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F1</a:t>
            </a:r>
          </a:p>
        </p:txBody>
      </p:sp>
      <p:sp>
        <p:nvSpPr>
          <p:cNvPr id="896022" name="Rectangle 22"/>
          <p:cNvSpPr>
            <a:spLocks noChangeArrowheads="1"/>
          </p:cNvSpPr>
          <p:nvPr/>
        </p:nvSpPr>
        <p:spPr bwMode="auto">
          <a:xfrm>
            <a:off x="3937000" y="3241675"/>
            <a:ext cx="1676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 plant</a:t>
            </a:r>
          </a:p>
        </p:txBody>
      </p:sp>
      <p:sp>
        <p:nvSpPr>
          <p:cNvPr id="896023" name="Rectangle 23"/>
          <p:cNvSpPr>
            <a:spLocks noChangeArrowheads="1"/>
          </p:cNvSpPr>
          <p:nvPr/>
        </p:nvSpPr>
        <p:spPr bwMode="auto">
          <a:xfrm>
            <a:off x="5397500" y="3228975"/>
            <a:ext cx="1676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 plant</a:t>
            </a:r>
          </a:p>
        </p:txBody>
      </p:sp>
      <p:sp>
        <p:nvSpPr>
          <p:cNvPr id="896024" name="Rectangle 24"/>
          <p:cNvSpPr>
            <a:spLocks noChangeArrowheads="1"/>
          </p:cNvSpPr>
          <p:nvPr/>
        </p:nvSpPr>
        <p:spPr bwMode="auto">
          <a:xfrm>
            <a:off x="3594100"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5" name="Rectangle 25"/>
          <p:cNvSpPr>
            <a:spLocks noChangeArrowheads="1"/>
          </p:cNvSpPr>
          <p:nvPr/>
        </p:nvSpPr>
        <p:spPr bwMode="auto">
          <a:xfrm>
            <a:off x="2500313"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6" name="Rectangle 26"/>
          <p:cNvSpPr>
            <a:spLocks noChangeArrowheads="1"/>
          </p:cNvSpPr>
          <p:nvPr/>
        </p:nvSpPr>
        <p:spPr bwMode="auto">
          <a:xfrm>
            <a:off x="2271713" y="54927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8" name="Rectangle 28"/>
          <p:cNvSpPr>
            <a:spLocks noChangeArrowheads="1"/>
          </p:cNvSpPr>
          <p:nvPr/>
        </p:nvSpPr>
        <p:spPr bwMode="auto">
          <a:xfrm>
            <a:off x="4156075" y="3465514"/>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29" name="Rectangle 29"/>
          <p:cNvSpPr>
            <a:spLocks noChangeArrowheads="1"/>
          </p:cNvSpPr>
          <p:nvPr/>
        </p:nvSpPr>
        <p:spPr bwMode="auto">
          <a:xfrm>
            <a:off x="4419600" y="34290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0" name="Rectangle 30"/>
          <p:cNvSpPr>
            <a:spLocks noChangeArrowheads="1"/>
          </p:cNvSpPr>
          <p:nvPr/>
        </p:nvSpPr>
        <p:spPr bwMode="auto">
          <a:xfrm>
            <a:off x="5638800" y="34544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1" name="Rectangle 31"/>
          <p:cNvSpPr>
            <a:spLocks noChangeArrowheads="1"/>
          </p:cNvSpPr>
          <p:nvPr/>
        </p:nvSpPr>
        <p:spPr bwMode="auto">
          <a:xfrm>
            <a:off x="5918200" y="34544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2" name="Rectangle 32"/>
          <p:cNvSpPr>
            <a:spLocks noChangeArrowheads="1"/>
          </p:cNvSpPr>
          <p:nvPr/>
        </p:nvSpPr>
        <p:spPr bwMode="auto">
          <a:xfrm>
            <a:off x="3873500" y="548005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3" name="Rectangle 33"/>
          <p:cNvSpPr>
            <a:spLocks noChangeArrowheads="1"/>
          </p:cNvSpPr>
          <p:nvPr/>
        </p:nvSpPr>
        <p:spPr bwMode="auto">
          <a:xfrm>
            <a:off x="4899025" y="5480051"/>
            <a:ext cx="3048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5" name="Rectangle 35"/>
          <p:cNvSpPr>
            <a:spLocks noChangeArrowheads="1"/>
          </p:cNvSpPr>
          <p:nvPr/>
        </p:nvSpPr>
        <p:spPr bwMode="auto">
          <a:xfrm>
            <a:off x="6248400" y="54610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6" name="Rectangle 36"/>
          <p:cNvSpPr>
            <a:spLocks noChangeArrowheads="1"/>
          </p:cNvSpPr>
          <p:nvPr/>
        </p:nvSpPr>
        <p:spPr bwMode="auto">
          <a:xfrm>
            <a:off x="6489700" y="5468939"/>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7" name="Rectangle 37"/>
          <p:cNvSpPr>
            <a:spLocks noChangeArrowheads="1"/>
          </p:cNvSpPr>
          <p:nvPr/>
        </p:nvSpPr>
        <p:spPr bwMode="auto">
          <a:xfrm>
            <a:off x="5181600" y="5473701"/>
            <a:ext cx="533400" cy="307777"/>
          </a:xfrm>
          <a:prstGeom prst="rect">
            <a:avLst/>
          </a:prstGeom>
          <a:noFill/>
          <a:ln w="9525">
            <a:noFill/>
            <a:miter lim="800000"/>
            <a:headEnd/>
            <a:tailEnd/>
          </a:ln>
          <a:effectLst/>
        </p:spPr>
        <p:txBody>
          <a:bodyPr>
            <a:spAutoFit/>
          </a:bodyPr>
          <a:lstStyle/>
          <a:p>
            <a:pPr marL="342900" indent="-342900"/>
            <a:r>
              <a:rPr lang="en-US" altLang="en-US" sz="1400" b="1" i="1">
                <a:solidFill>
                  <a:srgbClr val="140000"/>
                </a:solidFill>
                <a:latin typeface="Times" charset="0"/>
              </a:rPr>
              <a:t>t</a:t>
            </a:r>
          </a:p>
        </p:txBody>
      </p:sp>
      <p:sp>
        <p:nvSpPr>
          <p:cNvPr id="896038" name="Rectangle 38"/>
          <p:cNvSpPr>
            <a:spLocks noChangeArrowheads="1"/>
          </p:cNvSpPr>
          <p:nvPr/>
        </p:nvSpPr>
        <p:spPr bwMode="auto">
          <a:xfrm>
            <a:off x="3733800" y="5943600"/>
            <a:ext cx="3048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Times" charset="0"/>
              </a:rPr>
              <a:t>3</a:t>
            </a:r>
          </a:p>
        </p:txBody>
      </p:sp>
      <p:sp>
        <p:nvSpPr>
          <p:cNvPr id="896039" name="Rectangle 39"/>
          <p:cNvSpPr>
            <a:spLocks noChangeArrowheads="1"/>
          </p:cNvSpPr>
          <p:nvPr/>
        </p:nvSpPr>
        <p:spPr bwMode="auto">
          <a:xfrm>
            <a:off x="3505200"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0" name="Rectangle 40"/>
          <p:cNvSpPr>
            <a:spLocks noChangeArrowheads="1"/>
          </p:cNvSpPr>
          <p:nvPr/>
        </p:nvSpPr>
        <p:spPr bwMode="auto">
          <a:xfrm>
            <a:off x="4752975"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1" name="Rectangle 41"/>
          <p:cNvSpPr>
            <a:spLocks noChangeArrowheads="1"/>
          </p:cNvSpPr>
          <p:nvPr/>
        </p:nvSpPr>
        <p:spPr bwMode="auto">
          <a:xfrm>
            <a:off x="5943600"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Short</a:t>
            </a:r>
          </a:p>
        </p:txBody>
      </p:sp>
      <p:sp>
        <p:nvSpPr>
          <p:cNvPr id="896042" name="Rectangle 42"/>
          <p:cNvSpPr>
            <a:spLocks noChangeArrowheads="1"/>
          </p:cNvSpPr>
          <p:nvPr/>
        </p:nvSpPr>
        <p:spPr bwMode="auto">
          <a:xfrm>
            <a:off x="6400800" y="5943600"/>
            <a:ext cx="4064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Times" charset="0"/>
              </a:rPr>
              <a:t>1</a:t>
            </a:r>
          </a:p>
        </p:txBody>
      </p:sp>
      <p:sp>
        <p:nvSpPr>
          <p:cNvPr id="896043" name="Rectangle 43"/>
          <p:cNvSpPr>
            <a:spLocks noChangeArrowheads="1"/>
          </p:cNvSpPr>
          <p:nvPr/>
        </p:nvSpPr>
        <p:spPr bwMode="auto">
          <a:xfrm>
            <a:off x="2257425" y="5257800"/>
            <a:ext cx="914400" cy="369332"/>
          </a:xfrm>
          <a:prstGeom prst="rect">
            <a:avLst/>
          </a:prstGeom>
          <a:noFill/>
          <a:ln w="9525">
            <a:noFill/>
            <a:miter lim="800000"/>
            <a:headEnd/>
            <a:tailEnd/>
          </a:ln>
          <a:effectLst/>
        </p:spPr>
        <p:txBody>
          <a:bodyPr>
            <a:spAutoFit/>
          </a:bodyPr>
          <a:lstStyle/>
          <a:p>
            <a:pPr marL="342900" indent="-342900"/>
            <a:r>
              <a:rPr lang="en-US" altLang="en-US" i="1" dirty="0">
                <a:solidFill>
                  <a:srgbClr val="FF0000"/>
                </a:solidFill>
                <a:latin typeface="Times" charset="0"/>
              </a:rPr>
              <a:t>Tall</a:t>
            </a:r>
          </a:p>
        </p:txBody>
      </p:sp>
      <p:sp>
        <p:nvSpPr>
          <p:cNvPr id="896044" name="Rectangle 44"/>
          <p:cNvSpPr>
            <a:spLocks noChangeArrowheads="1"/>
          </p:cNvSpPr>
          <p:nvPr/>
        </p:nvSpPr>
        <p:spPr bwMode="auto">
          <a:xfrm>
            <a:off x="1828800" y="4724401"/>
            <a:ext cx="762000" cy="461665"/>
          </a:xfrm>
          <a:prstGeom prst="rect">
            <a:avLst/>
          </a:prstGeom>
          <a:noFill/>
          <a:ln w="9525">
            <a:noFill/>
            <a:miter lim="800000"/>
            <a:headEnd/>
            <a:tailEnd/>
          </a:ln>
          <a:effectLst/>
        </p:spPr>
        <p:txBody>
          <a:bodyPr>
            <a:spAutoFit/>
          </a:bodyPr>
          <a:lstStyle/>
          <a:p>
            <a:pPr marL="342900" indent="-342900"/>
            <a:r>
              <a:rPr lang="en-US" altLang="en-US" sz="2400" b="1" dirty="0">
                <a:solidFill>
                  <a:srgbClr val="FF0000"/>
                </a:solidFill>
                <a:latin typeface="Times" charset="0"/>
              </a:rPr>
              <a:t>F2</a:t>
            </a:r>
          </a:p>
        </p:txBody>
      </p:sp>
      <p:pic>
        <p:nvPicPr>
          <p:cNvPr id="896046" name="Picture 46" descr="resources">
            <a:hlinkClick r:id="rId7"/>
          </p:cNvPr>
          <p:cNvPicPr>
            <a:picLocks noChangeAspect="1" noChangeArrowheads="1"/>
          </p:cNvPicPr>
          <p:nvPr/>
        </p:nvPicPr>
        <p:blipFill>
          <a:blip r:embed="rId8"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4367434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03"/>
                                        </p:tgtEl>
                                        <p:attrNameLst>
                                          <p:attrName>style.visibility</p:attrName>
                                        </p:attrNameLst>
                                      </p:cBhvr>
                                      <p:to>
                                        <p:strVal val="visible"/>
                                      </p:to>
                                    </p:set>
                                    <p:animEffect transition="in" filter="box(out)">
                                      <p:cBhvr>
                                        <p:cTn id="7" dur="500"/>
                                        <p:tgtEl>
                                          <p:spTgt spid="89600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6005"/>
                                        </p:tgtEl>
                                        <p:attrNameLst>
                                          <p:attrName>style.visibility</p:attrName>
                                        </p:attrNameLst>
                                      </p:cBhvr>
                                      <p:to>
                                        <p:strVal val="visible"/>
                                      </p:to>
                                    </p:set>
                                    <p:animEffect transition="in" filter="box(out)">
                                      <p:cBhvr>
                                        <p:cTn id="11"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73828" name="Text Box 4"/>
          <p:cNvSpPr txBox="1">
            <a:spLocks noChangeArrowheads="1"/>
          </p:cNvSpPr>
          <p:nvPr/>
        </p:nvSpPr>
        <p:spPr bwMode="auto">
          <a:xfrm>
            <a:off x="2089150" y="1089026"/>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97382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738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738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738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7383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73835"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973836"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973837" name="Rectangle 13"/>
          <p:cNvSpPr>
            <a:spLocks noChangeArrowheads="1"/>
          </p:cNvSpPr>
          <p:nvPr/>
        </p:nvSpPr>
        <p:spPr bwMode="auto">
          <a:xfrm>
            <a:off x="2362200" y="1752601"/>
            <a:ext cx="73152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way an organism looks and behaves is called its </a:t>
            </a:r>
            <a:r>
              <a:rPr lang="en-US" altLang="en-US" sz="2400" dirty="0">
                <a:solidFill>
                  <a:srgbClr val="FF0066"/>
                </a:solidFill>
                <a:latin typeface="Times" charset="0"/>
              </a:rPr>
              <a:t>phenotype</a:t>
            </a:r>
            <a:r>
              <a:rPr lang="en-US" altLang="en-US" sz="2400" dirty="0">
                <a:latin typeface="Times" charset="0"/>
              </a:rPr>
              <a:t>. Ex. Tall, Round, Brown Hair, wrinkled</a:t>
            </a:r>
          </a:p>
        </p:txBody>
      </p:sp>
      <p:sp>
        <p:nvSpPr>
          <p:cNvPr id="973838" name="Rectangle 14"/>
          <p:cNvSpPr>
            <a:spLocks noChangeArrowheads="1"/>
          </p:cNvSpPr>
          <p:nvPr/>
        </p:nvSpPr>
        <p:spPr bwMode="auto">
          <a:xfrm>
            <a:off x="1981200" y="2667001"/>
            <a:ext cx="76962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allele combination an organism contains is known as its </a:t>
            </a:r>
            <a:r>
              <a:rPr lang="en-US" altLang="en-US" sz="2400" dirty="0">
                <a:solidFill>
                  <a:srgbClr val="FF0066"/>
                </a:solidFill>
                <a:latin typeface="Times" charset="0"/>
              </a:rPr>
              <a:t>genotype</a:t>
            </a:r>
            <a:r>
              <a:rPr lang="en-US" altLang="en-US" sz="2400" dirty="0">
                <a:latin typeface="Times" charset="0"/>
              </a:rPr>
              <a:t>.   Ex. TT, </a:t>
            </a:r>
            <a:r>
              <a:rPr lang="en-US" altLang="en-US" sz="2400" dirty="0" err="1">
                <a:latin typeface="Times" charset="0"/>
              </a:rPr>
              <a:t>Rr</a:t>
            </a:r>
            <a:r>
              <a:rPr lang="en-US" altLang="en-US" sz="2400" dirty="0">
                <a:latin typeface="Times" charset="0"/>
              </a:rPr>
              <a:t>, Bb, </a:t>
            </a:r>
            <a:r>
              <a:rPr lang="en-US" altLang="en-US" sz="2400" dirty="0" err="1">
                <a:latin typeface="Times" charset="0"/>
              </a:rPr>
              <a:t>rr</a:t>
            </a:r>
            <a:endParaRPr lang="en-US" altLang="en-US" sz="2400" dirty="0">
              <a:latin typeface="Times" charset="0"/>
            </a:endParaRPr>
          </a:p>
        </p:txBody>
      </p:sp>
      <p:sp>
        <p:nvSpPr>
          <p:cNvPr id="973839" name="Rectangle 15"/>
          <p:cNvSpPr>
            <a:spLocks noChangeArrowheads="1"/>
          </p:cNvSpPr>
          <p:nvPr/>
        </p:nvSpPr>
        <p:spPr bwMode="auto">
          <a:xfrm>
            <a:off x="2057400" y="3505201"/>
            <a:ext cx="70104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organism’s genotype can’t always be known by its phenotype. </a:t>
            </a:r>
          </a:p>
        </p:txBody>
      </p:sp>
      <p:pic>
        <p:nvPicPr>
          <p:cNvPr id="973842" name="Picture 18" descr="audio image blue">
            <a:hlinkClick r:id="" action="ppaction://noaction">
              <a:snd r:embed="rId10" name="10-phenotype.WAV"/>
            </a:hlinkClick>
          </p:cNvPr>
          <p:cNvPicPr>
            <a:picLocks noChangeAspect="1" noChangeArrowheads="1"/>
          </p:cNvPicPr>
          <p:nvPr/>
        </p:nvPicPr>
        <p:blipFill>
          <a:blip r:embed="rId11" cstate="print"/>
          <a:srcRect/>
          <a:stretch>
            <a:fillRect/>
          </a:stretch>
        </p:blipFill>
        <p:spPr bwMode="auto">
          <a:xfrm>
            <a:off x="9753601" y="5105401"/>
            <a:ext cx="354013" cy="354013"/>
          </a:xfrm>
          <a:prstGeom prst="rect">
            <a:avLst/>
          </a:prstGeom>
          <a:noFill/>
        </p:spPr>
      </p:pic>
      <p:pic>
        <p:nvPicPr>
          <p:cNvPr id="973844" name="Picture 20"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53007864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73837"/>
                                        </p:tgtEl>
                                        <p:attrNameLst>
                                          <p:attrName>style.visibility</p:attrName>
                                        </p:attrNameLst>
                                      </p:cBhvr>
                                      <p:to>
                                        <p:strVal val="visible"/>
                                      </p:to>
                                    </p:set>
                                    <p:animEffect transition="in" filter="box(out)">
                                      <p:cBhvr>
                                        <p:cTn id="7" dur="500"/>
                                        <p:tgtEl>
                                          <p:spTgt spid="9738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73842"/>
                                        </p:tgtEl>
                                        <p:attrNameLst>
                                          <p:attrName>style.visibility</p:attrName>
                                        </p:attrNameLst>
                                      </p:cBhvr>
                                      <p:to>
                                        <p:strVal val="visible"/>
                                      </p:to>
                                    </p:set>
                                    <p:animEffect transition="in" filter="box(out)">
                                      <p:cBhvr>
                                        <p:cTn id="12" dur="500"/>
                                        <p:tgtEl>
                                          <p:spTgt spid="97384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73838"/>
                                        </p:tgtEl>
                                        <p:attrNameLst>
                                          <p:attrName>style.visibility</p:attrName>
                                        </p:attrNameLst>
                                      </p:cBhvr>
                                      <p:to>
                                        <p:strVal val="visible"/>
                                      </p:to>
                                    </p:set>
                                    <p:animEffect transition="in" filter="box(out)">
                                      <p:cBhvr>
                                        <p:cTn id="17" dur="500"/>
                                        <p:tgtEl>
                                          <p:spTgt spid="97383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73839"/>
                                        </p:tgtEl>
                                        <p:attrNameLst>
                                          <p:attrName>style.visibility</p:attrName>
                                        </p:attrNameLst>
                                      </p:cBhvr>
                                      <p:to>
                                        <p:strVal val="visible"/>
                                      </p:to>
                                    </p:set>
                                    <p:animEffect transition="in" filter="box(out)">
                                      <p:cBhvr>
                                        <p:cTn id="22" dur="500"/>
                                        <p:tgtEl>
                                          <p:spTgt spid="973839"/>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973829"/>
                                        </p:tgtEl>
                                        <p:attrNameLst>
                                          <p:attrName>style.visibility</p:attrName>
                                        </p:attrNameLst>
                                      </p:cBhvr>
                                      <p:to>
                                        <p:strVal val="visible"/>
                                      </p:to>
                                    </p:set>
                                    <p:animEffect transition="in" filter="box(out)">
                                      <p:cBhvr>
                                        <p:cTn id="26" dur="500"/>
                                        <p:tgtEl>
                                          <p:spTgt spid="973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37" grpId="0" autoUpdateAnimBg="0"/>
      <p:bldP spid="973838" grpId="0" autoUpdateAnimBg="0"/>
      <p:bldP spid="973839"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7" name="Picture 81" descr="Step1"/>
          <p:cNvPicPr>
            <a:picLocks noChangeAspect="1" noChangeArrowheads="1"/>
          </p:cNvPicPr>
          <p:nvPr/>
        </p:nvPicPr>
        <p:blipFill>
          <a:blip r:embed="rId2" cstate="print"/>
          <a:srcRect/>
          <a:stretch>
            <a:fillRect/>
          </a:stretch>
        </p:blipFill>
        <p:spPr bwMode="auto">
          <a:xfrm>
            <a:off x="1917700" y="1997076"/>
            <a:ext cx="8382000" cy="3311525"/>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1012825"/>
            <a:ext cx="4648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t> one piece of paper lengthwise into thirds.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50256" name="Picture 80" descr="Chpt10"/>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219956842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99" name="Picture 59" descr="Step2"/>
          <p:cNvPicPr>
            <a:picLocks noChangeAspect="1" noChangeArrowheads="1"/>
          </p:cNvPicPr>
          <p:nvPr/>
        </p:nvPicPr>
        <p:blipFill>
          <a:blip r:embed="rId2" cstate="print"/>
          <a:srcRect/>
          <a:stretch>
            <a:fillRect/>
          </a:stretch>
        </p:blipFill>
        <p:spPr bwMode="auto">
          <a:xfrm>
            <a:off x="1981200" y="1817688"/>
            <a:ext cx="8305800" cy="3287712"/>
          </a:xfrm>
          <a:prstGeom prst="rect">
            <a:avLst/>
          </a:prstGeom>
          <a:noFill/>
        </p:spPr>
      </p:pic>
      <p:sp>
        <p:nvSpPr>
          <p:cNvPr id="701458" name="Text Box 18"/>
          <p:cNvSpPr txBox="1">
            <a:spLocks noChangeArrowheads="1"/>
          </p:cNvSpPr>
          <p:nvPr/>
        </p:nvSpPr>
        <p:spPr bwMode="auto">
          <a:xfrm>
            <a:off x="3962400" y="1036638"/>
            <a:ext cx="62484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Fold</a:t>
            </a:r>
            <a:r>
              <a:rPr lang="en-US">
                <a:solidFill>
                  <a:schemeClr val="hlink"/>
                </a:solidFill>
              </a:rPr>
              <a:t> </a:t>
            </a:r>
            <a:r>
              <a:rPr lang="en-US"/>
              <a:t>the paper widthwise into fifths.</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2133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01498" name="Picture 58"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312153987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1" name="Picture 51" descr="Step3"/>
          <p:cNvPicPr>
            <a:picLocks noChangeAspect="1" noChangeArrowheads="1"/>
          </p:cNvPicPr>
          <p:nvPr/>
        </p:nvPicPr>
        <p:blipFill>
          <a:blip r:embed="rId2" cstate="print"/>
          <a:srcRect/>
          <a:stretch>
            <a:fillRect/>
          </a:stretch>
        </p:blipFill>
        <p:spPr bwMode="auto">
          <a:xfrm>
            <a:off x="3200400" y="1924050"/>
            <a:ext cx="5181600" cy="3886200"/>
          </a:xfrm>
          <a:prstGeom prst="rect">
            <a:avLst/>
          </a:prstGeom>
          <a:noFill/>
        </p:spPr>
      </p:pic>
      <p:sp>
        <p:nvSpPr>
          <p:cNvPr id="757767" name="Text Box 7"/>
          <p:cNvSpPr txBox="1">
            <a:spLocks noChangeArrowheads="1"/>
          </p:cNvSpPr>
          <p:nvPr/>
        </p:nvSpPr>
        <p:spPr bwMode="auto">
          <a:xfrm>
            <a:off x="3733800" y="936625"/>
            <a:ext cx="6172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Unfold,</a:t>
            </a:r>
            <a:r>
              <a:rPr lang="en-US" b="1"/>
              <a:t> </a:t>
            </a:r>
            <a:r>
              <a:rPr lang="en-US"/>
              <a:t>lay the paper lengthwise, and draw lines along the folds.</a:t>
            </a:r>
          </a:p>
        </p:txBody>
      </p:sp>
      <p:pic>
        <p:nvPicPr>
          <p:cNvPr id="757790" name="Picture 3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57792" name="Picture 32"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57794" name="Picture 34"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57796" name="Picture 36"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57798" name="Picture 38" descr="STEP3"/>
          <p:cNvPicPr>
            <a:picLocks noChangeAspect="1" noChangeArrowheads="1"/>
          </p:cNvPicPr>
          <p:nvPr/>
        </p:nvPicPr>
        <p:blipFill>
          <a:blip r:embed="rId8" cstate="print"/>
          <a:srcRect/>
          <a:stretch>
            <a:fillRect/>
          </a:stretch>
        </p:blipFill>
        <p:spPr bwMode="auto">
          <a:xfrm>
            <a:off x="2057400" y="914400"/>
            <a:ext cx="1543050" cy="685800"/>
          </a:xfrm>
          <a:prstGeom prst="rect">
            <a:avLst/>
          </a:prstGeom>
          <a:noFill/>
        </p:spPr>
      </p:pic>
      <p:pic>
        <p:nvPicPr>
          <p:cNvPr id="757799" name="Picture 39"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57801" name="Picture 41"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57802" name="Picture 42"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57810" name="Picture 50"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24609213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9" name="Picture 47" descr="Step4"/>
          <p:cNvPicPr>
            <a:picLocks noChangeAspect="1" noChangeArrowheads="1"/>
          </p:cNvPicPr>
          <p:nvPr/>
        </p:nvPicPr>
        <p:blipFill>
          <a:blip r:embed="rId2" cstate="print"/>
          <a:srcRect/>
          <a:stretch>
            <a:fillRect/>
          </a:stretch>
        </p:blipFill>
        <p:spPr bwMode="auto">
          <a:xfrm>
            <a:off x="4262439" y="1371600"/>
            <a:ext cx="3729037" cy="4648200"/>
          </a:xfrm>
          <a:prstGeom prst="rect">
            <a:avLst/>
          </a:prstGeom>
          <a:noFill/>
        </p:spPr>
      </p:pic>
      <p:sp>
        <p:nvSpPr>
          <p:cNvPr id="760838" name="Text Box 6"/>
          <p:cNvSpPr txBox="1">
            <a:spLocks noChangeArrowheads="1"/>
          </p:cNvSpPr>
          <p:nvPr/>
        </p:nvSpPr>
        <p:spPr bwMode="auto">
          <a:xfrm>
            <a:off x="3733800" y="917575"/>
            <a:ext cx="5029200" cy="369332"/>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hlink"/>
                </a:solidFill>
              </a:rPr>
              <a:t>Label</a:t>
            </a:r>
            <a:r>
              <a:rPr lang="en-US" b="1"/>
              <a:t> </a:t>
            </a:r>
            <a:r>
              <a:rPr lang="en-US"/>
              <a:t>your table as shown.</a:t>
            </a:r>
          </a:p>
        </p:txBody>
      </p:sp>
      <p:pic>
        <p:nvPicPr>
          <p:cNvPr id="760858" name="Picture 2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60860" name="Picture 2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60862" name="Picture 3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60864" name="Picture 3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60865" name="Picture 33" descr="STEP4"/>
          <p:cNvPicPr>
            <a:picLocks noChangeAspect="1" noChangeArrowheads="1"/>
          </p:cNvPicPr>
          <p:nvPr/>
        </p:nvPicPr>
        <p:blipFill>
          <a:blip r:embed="rId8" cstate="print"/>
          <a:srcRect/>
          <a:stretch>
            <a:fillRect/>
          </a:stretch>
        </p:blipFill>
        <p:spPr bwMode="auto">
          <a:xfrm>
            <a:off x="2068514" y="876300"/>
            <a:ext cx="1531937" cy="685800"/>
          </a:xfrm>
          <a:prstGeom prst="rect">
            <a:avLst/>
          </a:prstGeom>
          <a:noFill/>
        </p:spPr>
      </p:pic>
      <p:pic>
        <p:nvPicPr>
          <p:cNvPr id="760866" name="Picture 3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60868" name="Picture 3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60869" name="Picture 3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60871" name="Text Box 3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8" name="Picture 46" descr="Chpt10"/>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
        <p:nvSpPr>
          <p:cNvPr id="14" name="TextBox 13"/>
          <p:cNvSpPr txBox="1"/>
          <p:nvPr/>
        </p:nvSpPr>
        <p:spPr>
          <a:xfrm>
            <a:off x="4572000" y="2819400"/>
            <a:ext cx="914400" cy="369332"/>
          </a:xfrm>
          <a:prstGeom prst="rect">
            <a:avLst/>
          </a:prstGeom>
          <a:noFill/>
        </p:spPr>
        <p:txBody>
          <a:bodyPr wrap="square" rtlCol="0">
            <a:spAutoFit/>
          </a:bodyPr>
          <a:lstStyle/>
          <a:p>
            <a:r>
              <a:rPr lang="en-US" dirty="0"/>
              <a:t>Allele</a:t>
            </a:r>
          </a:p>
        </p:txBody>
      </p:sp>
      <p:sp>
        <p:nvSpPr>
          <p:cNvPr id="15" name="TextBox 14"/>
          <p:cNvSpPr txBox="1"/>
          <p:nvPr/>
        </p:nvSpPr>
        <p:spPr>
          <a:xfrm>
            <a:off x="8305801" y="533401"/>
            <a:ext cx="2068771" cy="584775"/>
          </a:xfrm>
          <a:prstGeom prst="rect">
            <a:avLst/>
          </a:prstGeom>
          <a:noFill/>
        </p:spPr>
        <p:txBody>
          <a:bodyPr wrap="none" rtlCol="0">
            <a:spAutoFit/>
          </a:bodyPr>
          <a:lstStyle/>
          <a:p>
            <a:r>
              <a:rPr lang="en-US" sz="3200" dirty="0"/>
              <a:t>Page </a:t>
            </a:r>
            <a:r>
              <a:rPr lang="en-US" sz="3200" dirty="0" smtClean="0"/>
              <a:t>11 </a:t>
            </a:r>
            <a:r>
              <a:rPr lang="en-US" sz="3200" dirty="0"/>
              <a:t>NB</a:t>
            </a:r>
          </a:p>
        </p:txBody>
      </p:sp>
    </p:spTree>
    <p:extLst>
      <p:ext uri="{BB962C8B-B14F-4D97-AF65-F5344CB8AC3E}">
        <p14:creationId xmlns:p14="http://schemas.microsoft.com/office/powerpoint/2010/main" val="27641775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hlinkClick r:id="rId2"/>
              </a:rPr>
              <a:t>Chromosomes &amp; Inheritance</a:t>
            </a:r>
            <a:r>
              <a:rPr lang="en-US" dirty="0" smtClean="0"/>
              <a:t> p. 13NB</a:t>
            </a:r>
            <a:endParaRPr lang="en-US" dirty="0"/>
          </a:p>
        </p:txBody>
      </p:sp>
      <p:sp>
        <p:nvSpPr>
          <p:cNvPr id="3" name="Content Placeholder 2"/>
          <p:cNvSpPr>
            <a:spLocks noGrp="1"/>
          </p:cNvSpPr>
          <p:nvPr>
            <p:ph idx="1"/>
          </p:nvPr>
        </p:nvSpPr>
        <p:spPr>
          <a:xfrm>
            <a:off x="1524000" y="1600201"/>
            <a:ext cx="9144000" cy="4525963"/>
          </a:xfrm>
        </p:spPr>
        <p:txBody>
          <a:bodyPr>
            <a:normAutofit lnSpcReduction="10000"/>
          </a:bodyPr>
          <a:lstStyle/>
          <a:p>
            <a:r>
              <a:rPr lang="en-US" dirty="0" smtClean="0"/>
              <a:t>Do to </a:t>
            </a:r>
            <a:r>
              <a:rPr lang="en-US" dirty="0" smtClean="0">
                <a:hlinkClick r:id="rId2"/>
              </a:rPr>
              <a:t>http://learn.genetics.utah.edu/</a:t>
            </a:r>
            <a:endParaRPr lang="en-US" dirty="0" smtClean="0"/>
          </a:p>
          <a:p>
            <a:r>
              <a:rPr lang="en-US" dirty="0" smtClean="0"/>
              <a:t>Click on chromosomes &amp; Inheritance</a:t>
            </a:r>
          </a:p>
          <a:p>
            <a:r>
              <a:rPr lang="en-US" dirty="0" smtClean="0"/>
              <a:t>Click on Make a Karyotype </a:t>
            </a:r>
            <a:r>
              <a:rPr lang="en-US" b="1" dirty="0" smtClean="0"/>
              <a:t>Write the sex of the offspring &amp; how you know. </a:t>
            </a:r>
          </a:p>
          <a:p>
            <a:r>
              <a:rPr lang="en-US" dirty="0" smtClean="0"/>
              <a:t>Click on Using </a:t>
            </a:r>
            <a:r>
              <a:rPr lang="en-US" dirty="0" err="1" smtClean="0"/>
              <a:t>Kayotypes</a:t>
            </a:r>
            <a:r>
              <a:rPr lang="en-US" dirty="0" smtClean="0"/>
              <a:t> to detect genetic disorders.</a:t>
            </a:r>
          </a:p>
          <a:p>
            <a:r>
              <a:rPr lang="en-US" dirty="0" smtClean="0"/>
              <a:t>After reading the page, </a:t>
            </a:r>
            <a:r>
              <a:rPr lang="en-US" b="1" dirty="0" smtClean="0"/>
              <a:t>write a summary that includes Homologous Chromosome, Autosomes, Sex Chromosomes, and Karyotype.  </a:t>
            </a:r>
          </a:p>
          <a:p>
            <a:r>
              <a:rPr lang="en-US" b="1" dirty="0" smtClean="0"/>
              <a:t>How can Karyotypes be used to diagnose genetic disorders?</a:t>
            </a:r>
            <a:endParaRPr lang="en-US" b="1" dirty="0"/>
          </a:p>
        </p:txBody>
      </p:sp>
    </p:spTree>
    <p:extLst>
      <p:ext uri="{BB962C8B-B14F-4D97-AF65-F5344CB8AC3E}">
        <p14:creationId xmlns:p14="http://schemas.microsoft.com/office/powerpoint/2010/main" val="4219053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Biology</a:t>
            </a:r>
            <a:br>
              <a:rPr lang="en-US" dirty="0" smtClean="0"/>
            </a:br>
            <a:r>
              <a:rPr lang="en-US" dirty="0" smtClean="0"/>
              <a:t>UNIT Genetic Inheritance</a:t>
            </a:r>
            <a:endParaRPr lang="en-US" dirty="0"/>
          </a:p>
        </p:txBody>
      </p:sp>
      <p:sp>
        <p:nvSpPr>
          <p:cNvPr id="3" name="Subtitle 2"/>
          <p:cNvSpPr>
            <a:spLocks noGrp="1"/>
          </p:cNvSpPr>
          <p:nvPr>
            <p:ph type="subTitle" idx="1"/>
          </p:nvPr>
        </p:nvSpPr>
        <p:spPr/>
        <p:txBody>
          <a:bodyPr/>
          <a:lstStyle/>
          <a:p>
            <a:r>
              <a:rPr lang="en-US" dirty="0" smtClean="0"/>
              <a:t>October 31</a:t>
            </a:r>
            <a:r>
              <a:rPr lang="en-US" baseline="30000" dirty="0" smtClean="0"/>
              <a:t>st</a:t>
            </a:r>
            <a:r>
              <a:rPr lang="en-US" dirty="0" smtClean="0"/>
              <a:t> – November 4th</a:t>
            </a:r>
            <a:endParaRPr lang="en-US" dirty="0"/>
          </a:p>
        </p:txBody>
      </p:sp>
    </p:spTree>
    <p:extLst>
      <p:ext uri="{BB962C8B-B14F-4D97-AF65-F5344CB8AC3E}">
        <p14:creationId xmlns:p14="http://schemas.microsoft.com/office/powerpoint/2010/main" val="22213468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4979" name="Rectangle 3"/>
          <p:cNvSpPr>
            <a:spLocks noChangeArrowheads="1"/>
          </p:cNvSpPr>
          <p:nvPr/>
        </p:nvSpPr>
        <p:spPr bwMode="auto">
          <a:xfrm>
            <a:off x="2057400" y="1825626"/>
            <a:ext cx="8001000" cy="1200329"/>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1. The law of segregation </a:t>
            </a:r>
            <a:r>
              <a:rPr lang="en-US" altLang="en-US" sz="2400" dirty="0">
                <a:latin typeface="Times" charset="0"/>
              </a:rPr>
              <a:t>states that every individual has two alleles of each gene and when gametes (eggs &amp; sperm) are produced, each gamete receives one of these alleles. </a:t>
            </a:r>
          </a:p>
        </p:txBody>
      </p:sp>
      <p:sp>
        <p:nvSpPr>
          <p:cNvPr id="894980" name="Text Box 4"/>
          <p:cNvSpPr txBox="1">
            <a:spLocks noChangeArrowheads="1"/>
          </p:cNvSpPr>
          <p:nvPr/>
        </p:nvSpPr>
        <p:spPr bwMode="auto">
          <a:xfrm>
            <a:off x="2089150" y="1003301"/>
            <a:ext cx="462626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law of segregation</a:t>
            </a:r>
          </a:p>
        </p:txBody>
      </p:sp>
      <p:pic>
        <p:nvPicPr>
          <p:cNvPr id="89498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498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4983"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498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4985"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4987"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4988"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4989" name="Rectangle 13"/>
          <p:cNvSpPr>
            <a:spLocks noChangeArrowheads="1"/>
          </p:cNvSpPr>
          <p:nvPr/>
        </p:nvSpPr>
        <p:spPr bwMode="auto">
          <a:xfrm>
            <a:off x="1981200" y="3200401"/>
            <a:ext cx="80010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During fertilization, these gametes randomly pair to produce four combinations of alleles. </a:t>
            </a:r>
          </a:p>
          <a:p>
            <a:pPr marL="342900" indent="-342900"/>
            <a:r>
              <a:rPr lang="en-US" altLang="en-US" sz="2400" dirty="0">
                <a:latin typeface="Times" charset="0"/>
              </a:rPr>
              <a:t>Each gamete receives one allele.</a:t>
            </a:r>
          </a:p>
        </p:txBody>
      </p:sp>
      <p:pic>
        <p:nvPicPr>
          <p:cNvPr id="894991" name="Picture 15"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0541300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79"/>
                                        </p:tgtEl>
                                        <p:attrNameLst>
                                          <p:attrName>style.visibility</p:attrName>
                                        </p:attrNameLst>
                                      </p:cBhvr>
                                      <p:to>
                                        <p:strVal val="visible"/>
                                      </p:to>
                                    </p:set>
                                    <p:animEffect transition="in" filter="box(out)">
                                      <p:cBhvr>
                                        <p:cTn id="7" dur="500"/>
                                        <p:tgtEl>
                                          <p:spTgt spid="8949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89"/>
                                        </p:tgtEl>
                                        <p:attrNameLst>
                                          <p:attrName>style.visibility</p:attrName>
                                        </p:attrNameLst>
                                      </p:cBhvr>
                                      <p:to>
                                        <p:strVal val="visible"/>
                                      </p:to>
                                    </p:set>
                                    <p:animEffect transition="in" filter="box(out)">
                                      <p:cBhvr>
                                        <p:cTn id="12" dur="500"/>
                                        <p:tgtEl>
                                          <p:spTgt spid="89498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4981"/>
                                        </p:tgtEl>
                                        <p:attrNameLst>
                                          <p:attrName>style.visibility</p:attrName>
                                        </p:attrNameLst>
                                      </p:cBhvr>
                                      <p:to>
                                        <p:strVal val="visible"/>
                                      </p:to>
                                    </p:set>
                                    <p:animEffect transition="in" filter="box(out)">
                                      <p:cBhvr>
                                        <p:cTn id="16" dur="500"/>
                                        <p:tgtEl>
                                          <p:spTgt spid="894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79" grpId="0" autoUpdateAnimBg="0"/>
      <p:bldP spid="89498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04195" name="Rectangle 3"/>
          <p:cNvSpPr>
            <a:spLocks noChangeArrowheads="1"/>
          </p:cNvSpPr>
          <p:nvPr/>
        </p:nvSpPr>
        <p:spPr bwMode="auto">
          <a:xfrm>
            <a:off x="2057400" y="1905001"/>
            <a:ext cx="79248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2. Mendel’s second law states that genes for different traits—for example, seed shape and seed color—are inherited independently of each other. </a:t>
            </a:r>
          </a:p>
        </p:txBody>
      </p:sp>
      <p:sp>
        <p:nvSpPr>
          <p:cNvPr id="904196" name="Text Box 4"/>
          <p:cNvSpPr txBox="1">
            <a:spLocks noChangeArrowheads="1"/>
          </p:cNvSpPr>
          <p:nvPr/>
        </p:nvSpPr>
        <p:spPr bwMode="auto">
          <a:xfrm>
            <a:off x="2089151" y="1066801"/>
            <a:ext cx="7109639"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dirty="0">
                <a:solidFill>
                  <a:schemeClr val="tx2"/>
                </a:solidFill>
                <a:latin typeface="Times" charset="0"/>
                <a:hlinkClick r:id="rId2"/>
              </a:rPr>
              <a:t>The law of independent assortment</a:t>
            </a:r>
            <a:endParaRPr lang="en-US" altLang="en-US" sz="3600" b="1" dirty="0">
              <a:solidFill>
                <a:schemeClr val="tx2"/>
              </a:solidFill>
              <a:latin typeface="Times" charset="0"/>
            </a:endParaRPr>
          </a:p>
        </p:txBody>
      </p:sp>
      <p:pic>
        <p:nvPicPr>
          <p:cNvPr id="904197"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419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4199"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4200"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4201"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4203"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04204"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04205" name="Rectangle 13"/>
          <p:cNvSpPr>
            <a:spLocks noChangeArrowheads="1"/>
          </p:cNvSpPr>
          <p:nvPr/>
        </p:nvSpPr>
        <p:spPr bwMode="auto">
          <a:xfrm>
            <a:off x="2057400" y="3124201"/>
            <a:ext cx="79248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This conclusion is known as the </a:t>
            </a:r>
            <a:r>
              <a:rPr lang="en-US" altLang="en-US" sz="2400" dirty="0">
                <a:solidFill>
                  <a:srgbClr val="FF0066"/>
                </a:solidFill>
                <a:latin typeface="Times" charset="0"/>
              </a:rPr>
              <a:t>law of independent assortment</a:t>
            </a:r>
            <a:r>
              <a:rPr lang="en-US" altLang="en-US" sz="2400" dirty="0">
                <a:latin typeface="Times" charset="0"/>
              </a:rPr>
              <a:t>. </a:t>
            </a:r>
          </a:p>
        </p:txBody>
      </p:sp>
      <p:pic>
        <p:nvPicPr>
          <p:cNvPr id="904207" name="Picture 15" descr="audio image blue">
            <a:hlinkClick r:id="" action="ppaction://noaction">
              <a:snd r:embed="rId11" name="10-LawIndpndtAssrtmnt.WAV"/>
            </a:hlinkClick>
          </p:cNvPr>
          <p:cNvPicPr>
            <a:picLocks noChangeAspect="1" noChangeArrowheads="1"/>
          </p:cNvPicPr>
          <p:nvPr/>
        </p:nvPicPr>
        <p:blipFill>
          <a:blip r:embed="rId12" cstate="print"/>
          <a:srcRect/>
          <a:stretch>
            <a:fillRect/>
          </a:stretch>
        </p:blipFill>
        <p:spPr bwMode="auto">
          <a:xfrm>
            <a:off x="6553201" y="4495801"/>
            <a:ext cx="354013" cy="354013"/>
          </a:xfrm>
          <a:prstGeom prst="rect">
            <a:avLst/>
          </a:prstGeom>
          <a:noFill/>
        </p:spPr>
      </p:pic>
      <p:pic>
        <p:nvPicPr>
          <p:cNvPr id="904208" name="Picture 16" descr="resources">
            <a:hlinkClick r:id="rId13"/>
          </p:cNvPr>
          <p:cNvPicPr>
            <a:picLocks noChangeAspect="1" noChangeArrowheads="1"/>
          </p:cNvPicPr>
          <p:nvPr/>
        </p:nvPicPr>
        <p:blipFill>
          <a:blip r:embed="rId14" cstate="print"/>
          <a:srcRect/>
          <a:stretch>
            <a:fillRect/>
          </a:stretch>
        </p:blipFill>
        <p:spPr bwMode="auto">
          <a:xfrm>
            <a:off x="8458201" y="6267451"/>
            <a:ext cx="1806575" cy="411163"/>
          </a:xfrm>
          <a:prstGeom prst="rect">
            <a:avLst/>
          </a:prstGeom>
          <a:noFill/>
        </p:spPr>
      </p:pic>
      <p:pic>
        <p:nvPicPr>
          <p:cNvPr id="15" name="Picture 52" descr="Fig"/>
          <p:cNvPicPr>
            <a:picLocks noChangeAspect="1" noChangeArrowheads="1"/>
          </p:cNvPicPr>
          <p:nvPr/>
        </p:nvPicPr>
        <p:blipFill>
          <a:blip r:embed="rId15" cstate="print"/>
          <a:srcRect/>
          <a:stretch>
            <a:fillRect/>
          </a:stretch>
        </p:blipFill>
        <p:spPr bwMode="auto">
          <a:xfrm>
            <a:off x="5638800" y="3581400"/>
            <a:ext cx="2608612" cy="2667000"/>
          </a:xfrm>
          <a:prstGeom prst="rect">
            <a:avLst/>
          </a:prstGeom>
          <a:noFill/>
        </p:spPr>
      </p:pic>
    </p:spTree>
    <p:extLst>
      <p:ext uri="{BB962C8B-B14F-4D97-AF65-F5344CB8AC3E}">
        <p14:creationId xmlns:p14="http://schemas.microsoft.com/office/powerpoint/2010/main" val="29687818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195"/>
                                        </p:tgtEl>
                                        <p:attrNameLst>
                                          <p:attrName>style.visibility</p:attrName>
                                        </p:attrNameLst>
                                      </p:cBhvr>
                                      <p:to>
                                        <p:strVal val="visible"/>
                                      </p:to>
                                    </p:set>
                                    <p:animEffect transition="in" filter="box(out)">
                                      <p:cBhvr>
                                        <p:cTn id="7" dur="500"/>
                                        <p:tgtEl>
                                          <p:spTgt spid="9041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5"/>
                                        </p:tgtEl>
                                        <p:attrNameLst>
                                          <p:attrName>style.visibility</p:attrName>
                                        </p:attrNameLst>
                                      </p:cBhvr>
                                      <p:to>
                                        <p:strVal val="visible"/>
                                      </p:to>
                                    </p:set>
                                    <p:animEffect transition="in" filter="box(out)">
                                      <p:cBhvr>
                                        <p:cTn id="12" dur="500"/>
                                        <p:tgtEl>
                                          <p:spTgt spid="9042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4207"/>
                                        </p:tgtEl>
                                        <p:attrNameLst>
                                          <p:attrName>style.visibility</p:attrName>
                                        </p:attrNameLst>
                                      </p:cBhvr>
                                      <p:to>
                                        <p:strVal val="visible"/>
                                      </p:to>
                                    </p:set>
                                    <p:animEffect transition="in" filter="box(out)">
                                      <p:cBhvr>
                                        <p:cTn id="17" dur="500"/>
                                        <p:tgtEl>
                                          <p:spTgt spid="90420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4197"/>
                                        </p:tgtEl>
                                        <p:attrNameLst>
                                          <p:attrName>style.visibility</p:attrName>
                                        </p:attrNameLst>
                                      </p:cBhvr>
                                      <p:to>
                                        <p:strVal val="visible"/>
                                      </p:to>
                                    </p:set>
                                    <p:animEffect transition="in" filter="box(out)">
                                      <p:cBhvr>
                                        <p:cTn id="21"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5" grpId="0" autoUpdateAnimBg="0"/>
      <p:bldP spid="904205"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7027" name="Rectangle 1027"/>
          <p:cNvSpPr>
            <a:spLocks noChangeArrowheads="1"/>
          </p:cNvSpPr>
          <p:nvPr/>
        </p:nvSpPr>
        <p:spPr bwMode="auto">
          <a:xfrm>
            <a:off x="2057400" y="1905001"/>
            <a:ext cx="73914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 is </a:t>
            </a:r>
            <a:r>
              <a:rPr lang="en-US" altLang="en-US" sz="2400" b="1" dirty="0">
                <a:solidFill>
                  <a:srgbClr val="FF0066"/>
                </a:solidFill>
                <a:latin typeface="Times" charset="0"/>
              </a:rPr>
              <a:t>homozygous</a:t>
            </a:r>
            <a:r>
              <a:rPr lang="en-US" altLang="en-US" sz="2400" dirty="0">
                <a:latin typeface="Times" charset="0"/>
              </a:rPr>
              <a:t> for a trait if its two alleles for the trait are the same. </a:t>
            </a:r>
            <a:r>
              <a:rPr lang="en-US" altLang="en-US" sz="2400" b="1" dirty="0" err="1">
                <a:latin typeface="Times" charset="0"/>
              </a:rPr>
              <a:t>RR,ss</a:t>
            </a:r>
            <a:r>
              <a:rPr lang="en-US" altLang="en-US" sz="2400" b="1" dirty="0">
                <a:latin typeface="Times" charset="0"/>
              </a:rPr>
              <a:t>, HH</a:t>
            </a:r>
          </a:p>
        </p:txBody>
      </p:sp>
      <p:sp>
        <p:nvSpPr>
          <p:cNvPr id="897028" name="Text Box 1028"/>
          <p:cNvSpPr txBox="1">
            <a:spLocks noChangeArrowheads="1"/>
          </p:cNvSpPr>
          <p:nvPr/>
        </p:nvSpPr>
        <p:spPr bwMode="auto">
          <a:xfrm>
            <a:off x="2089150" y="1090614"/>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897029" name="Picture 1029"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7030" name="Picture 103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7031" name="Picture 1031"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7032" name="Picture 1032"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7033" name="Picture 1033"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7035" name="Picture 1035"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7036" name="Picture 1036"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7037" name="Rectangle 1037"/>
          <p:cNvSpPr>
            <a:spLocks noChangeArrowheads="1"/>
          </p:cNvSpPr>
          <p:nvPr/>
        </p:nvSpPr>
        <p:spPr bwMode="auto">
          <a:xfrm>
            <a:off x="2057400" y="31242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t>
            </a:r>
            <a:r>
              <a:rPr lang="en-US" altLang="en-US" sz="2400" b="1" dirty="0">
                <a:latin typeface="Times" charset="0"/>
              </a:rPr>
              <a:t>true-breeding</a:t>
            </a:r>
            <a:r>
              <a:rPr lang="en-US" altLang="en-US" sz="2400" dirty="0">
                <a:latin typeface="Times" charset="0"/>
              </a:rPr>
              <a:t> tall plant that had two alleles for tallness </a:t>
            </a:r>
            <a:r>
              <a:rPr lang="en-US" altLang="en-US" sz="2400" i="1" dirty="0">
                <a:latin typeface="Times" charset="0"/>
              </a:rPr>
              <a:t>(TT) </a:t>
            </a:r>
            <a:r>
              <a:rPr lang="en-US" altLang="en-US" sz="2400" dirty="0">
                <a:latin typeface="Times" charset="0"/>
              </a:rPr>
              <a:t>would be homozygous for the trait of height. </a:t>
            </a:r>
          </a:p>
        </p:txBody>
      </p:sp>
      <p:pic>
        <p:nvPicPr>
          <p:cNvPr id="897041" name="Picture 1041" descr="audio image blue">
            <a:hlinkClick r:id="" action="ppaction://noaction">
              <a:snd r:embed="rId10" name="10-homozygous.WAV"/>
            </a:hlinkClick>
          </p:cNvPr>
          <p:cNvPicPr>
            <a:picLocks noChangeAspect="1" noChangeArrowheads="1"/>
          </p:cNvPicPr>
          <p:nvPr/>
        </p:nvPicPr>
        <p:blipFill>
          <a:blip r:embed="rId11" cstate="print"/>
          <a:srcRect/>
          <a:stretch>
            <a:fillRect/>
          </a:stretch>
        </p:blipFill>
        <p:spPr bwMode="auto">
          <a:xfrm>
            <a:off x="8978901" y="2451101"/>
            <a:ext cx="354013" cy="354013"/>
          </a:xfrm>
          <a:prstGeom prst="rect">
            <a:avLst/>
          </a:prstGeom>
          <a:noFill/>
        </p:spPr>
      </p:pic>
      <p:pic>
        <p:nvPicPr>
          <p:cNvPr id="897042" name="Picture 1042"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60985012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7027"/>
                                        </p:tgtEl>
                                        <p:attrNameLst>
                                          <p:attrName>style.visibility</p:attrName>
                                        </p:attrNameLst>
                                      </p:cBhvr>
                                      <p:to>
                                        <p:strVal val="visible"/>
                                      </p:to>
                                    </p:set>
                                    <p:animEffect transition="in" filter="box(out)">
                                      <p:cBhvr>
                                        <p:cTn id="7" dur="500"/>
                                        <p:tgtEl>
                                          <p:spTgt spid="8970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7041"/>
                                        </p:tgtEl>
                                        <p:attrNameLst>
                                          <p:attrName>style.visibility</p:attrName>
                                        </p:attrNameLst>
                                      </p:cBhvr>
                                      <p:to>
                                        <p:strVal val="visible"/>
                                      </p:to>
                                    </p:set>
                                    <p:animEffect transition="in" filter="box(out)">
                                      <p:cBhvr>
                                        <p:cTn id="12" dur="500"/>
                                        <p:tgtEl>
                                          <p:spTgt spid="8970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7037"/>
                                        </p:tgtEl>
                                        <p:attrNameLst>
                                          <p:attrName>style.visibility</p:attrName>
                                        </p:attrNameLst>
                                      </p:cBhvr>
                                      <p:to>
                                        <p:strVal val="visible"/>
                                      </p:to>
                                    </p:set>
                                    <p:animEffect transition="in" filter="box(out)">
                                      <p:cBhvr>
                                        <p:cTn id="17" dur="500"/>
                                        <p:tgtEl>
                                          <p:spTgt spid="89703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7029"/>
                                        </p:tgtEl>
                                        <p:attrNameLst>
                                          <p:attrName>style.visibility</p:attrName>
                                        </p:attrNameLst>
                                      </p:cBhvr>
                                      <p:to>
                                        <p:strVal val="visible"/>
                                      </p:to>
                                    </p:set>
                                    <p:animEffect transition="in" filter="box(out)">
                                      <p:cBhvr>
                                        <p:cTn id="21" dur="500"/>
                                        <p:tgtEl>
                                          <p:spTgt spid="897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7" grpId="0" autoUpdateAnimBg="0"/>
      <p:bldP spid="897037"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8051" name="Rectangle 3"/>
          <p:cNvSpPr>
            <a:spLocks noChangeArrowheads="1"/>
          </p:cNvSpPr>
          <p:nvPr/>
        </p:nvSpPr>
        <p:spPr bwMode="auto">
          <a:xfrm>
            <a:off x="2057400" y="1927226"/>
            <a:ext cx="6934200" cy="1200329"/>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An organism is</a:t>
            </a:r>
            <a:r>
              <a:rPr lang="en-US" altLang="en-US" sz="2400" b="1" dirty="0">
                <a:latin typeface="Times" charset="0"/>
              </a:rPr>
              <a:t> </a:t>
            </a:r>
            <a:r>
              <a:rPr lang="en-US" altLang="en-US" sz="2400" b="1" dirty="0">
                <a:solidFill>
                  <a:srgbClr val="FF0066"/>
                </a:solidFill>
                <a:latin typeface="Times" charset="0"/>
              </a:rPr>
              <a:t>heterozygous</a:t>
            </a:r>
            <a:r>
              <a:rPr lang="en-US" altLang="en-US" sz="2400" b="1" dirty="0">
                <a:latin typeface="Times" charset="0"/>
              </a:rPr>
              <a:t> </a:t>
            </a:r>
            <a:r>
              <a:rPr lang="en-US" altLang="en-US" sz="2400" dirty="0">
                <a:latin typeface="Times" charset="0"/>
              </a:rPr>
              <a:t>for a trait if its two alleles for the trait differ from each other</a:t>
            </a:r>
            <a:r>
              <a:rPr lang="en-US" altLang="en-US" sz="2400" b="1" dirty="0">
                <a:latin typeface="Times" charset="0"/>
              </a:rPr>
              <a:t>. </a:t>
            </a:r>
            <a:r>
              <a:rPr lang="en-US" altLang="en-US" sz="2400" b="1" dirty="0" err="1">
                <a:latin typeface="Times" charset="0"/>
              </a:rPr>
              <a:t>Tt</a:t>
            </a:r>
            <a:r>
              <a:rPr lang="en-US" altLang="en-US" sz="2400" b="1" dirty="0">
                <a:latin typeface="Times" charset="0"/>
              </a:rPr>
              <a:t>, Ss, XY</a:t>
            </a:r>
          </a:p>
        </p:txBody>
      </p:sp>
      <p:sp>
        <p:nvSpPr>
          <p:cNvPr id="898052" name="Text Box 4"/>
          <p:cNvSpPr txBox="1">
            <a:spLocks noChangeArrowheads="1"/>
          </p:cNvSpPr>
          <p:nvPr/>
        </p:nvSpPr>
        <p:spPr bwMode="auto">
          <a:xfrm>
            <a:off x="2089150" y="1090614"/>
            <a:ext cx="549381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Phenotypes and Genotypes</a:t>
            </a:r>
          </a:p>
        </p:txBody>
      </p:sp>
      <p:pic>
        <p:nvPicPr>
          <p:cNvPr id="89805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805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805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805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805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8059"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8060"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8061" name="Rectangle 13"/>
          <p:cNvSpPr>
            <a:spLocks noChangeArrowheads="1"/>
          </p:cNvSpPr>
          <p:nvPr/>
        </p:nvSpPr>
        <p:spPr bwMode="auto">
          <a:xfrm>
            <a:off x="1981200" y="2895600"/>
            <a:ext cx="7848600" cy="156966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Therefore, the tall plant that had one allele for tallness and one allele for shortness </a:t>
            </a:r>
            <a:r>
              <a:rPr lang="en-US" altLang="en-US" sz="2400" b="1" i="1" dirty="0">
                <a:latin typeface="Times" charset="0"/>
              </a:rPr>
              <a:t>(</a:t>
            </a:r>
            <a:r>
              <a:rPr lang="en-US" altLang="en-US" sz="2400" b="1" i="1" dirty="0" err="1">
                <a:latin typeface="Times" charset="0"/>
              </a:rPr>
              <a:t>Tt</a:t>
            </a:r>
            <a:r>
              <a:rPr lang="en-US" altLang="en-US" sz="2400" b="1" i="1" dirty="0">
                <a:latin typeface="Times" charset="0"/>
              </a:rPr>
              <a:t>)</a:t>
            </a:r>
            <a:r>
              <a:rPr lang="en-US" altLang="en-US" sz="2400" b="1" dirty="0">
                <a:latin typeface="Times" charset="0"/>
              </a:rPr>
              <a:t> </a:t>
            </a:r>
            <a:r>
              <a:rPr lang="en-US" altLang="en-US" sz="2400" dirty="0">
                <a:latin typeface="Times" charset="0"/>
              </a:rPr>
              <a:t>is heterozygous for the trait of height. </a:t>
            </a:r>
          </a:p>
          <a:p>
            <a:pPr marL="342900" indent="-342900"/>
            <a:r>
              <a:rPr lang="en-US" altLang="en-US" sz="2400" b="1" dirty="0">
                <a:latin typeface="Times" charset="0"/>
              </a:rPr>
              <a:t>Hybrid - Mm</a:t>
            </a:r>
          </a:p>
        </p:txBody>
      </p:sp>
      <p:pic>
        <p:nvPicPr>
          <p:cNvPr id="898065" name="Picture 17" descr="resources">
            <a:hlinkClick r:id="rId10"/>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9010577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8051"/>
                                        </p:tgtEl>
                                        <p:attrNameLst>
                                          <p:attrName>style.visibility</p:attrName>
                                        </p:attrNameLst>
                                      </p:cBhvr>
                                      <p:to>
                                        <p:strVal val="visible"/>
                                      </p:to>
                                    </p:set>
                                    <p:animEffect transition="in" filter="box(out)">
                                      <p:cBhvr>
                                        <p:cTn id="7" dur="500"/>
                                        <p:tgtEl>
                                          <p:spTgt spid="89805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8061"/>
                                        </p:tgtEl>
                                        <p:attrNameLst>
                                          <p:attrName>style.visibility</p:attrName>
                                        </p:attrNameLst>
                                      </p:cBhvr>
                                      <p:to>
                                        <p:strVal val="visible"/>
                                      </p:to>
                                    </p:set>
                                    <p:animEffect transition="in" filter="box(out)">
                                      <p:cBhvr>
                                        <p:cTn id="12" dur="500"/>
                                        <p:tgtEl>
                                          <p:spTgt spid="89806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8053"/>
                                        </p:tgtEl>
                                        <p:attrNameLst>
                                          <p:attrName>style.visibility</p:attrName>
                                        </p:attrNameLst>
                                      </p:cBhvr>
                                      <p:to>
                                        <p:strVal val="visible"/>
                                      </p:to>
                                    </p:set>
                                    <p:animEffect transition="in" filter="box(out)">
                                      <p:cBhvr>
                                        <p:cTn id="16" dur="500"/>
                                        <p:tgtEl>
                                          <p:spTgt spid="898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1" grpId="0" autoUpdateAnimBg="0"/>
      <p:bldP spid="898061"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302" name="Picture 38" descr="Fig"/>
          <p:cNvPicPr>
            <a:picLocks noChangeAspect="1" noChangeArrowheads="1"/>
          </p:cNvPicPr>
          <p:nvPr/>
        </p:nvPicPr>
        <p:blipFill>
          <a:blip r:embed="rId2" cstate="print"/>
          <a:srcRect/>
          <a:stretch>
            <a:fillRect/>
          </a:stretch>
        </p:blipFill>
        <p:spPr bwMode="auto">
          <a:xfrm>
            <a:off x="1917700" y="1879600"/>
            <a:ext cx="5181600" cy="3886200"/>
          </a:xfrm>
          <a:prstGeom prst="rect">
            <a:avLst/>
          </a:prstGeom>
          <a:noFill/>
        </p:spPr>
      </p:pic>
      <p:sp>
        <p:nvSpPr>
          <p:cNvPr id="90726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07267" name="Rectangle 3"/>
          <p:cNvSpPr>
            <a:spLocks noChangeArrowheads="1"/>
          </p:cNvSpPr>
          <p:nvPr/>
        </p:nvSpPr>
        <p:spPr bwMode="auto">
          <a:xfrm>
            <a:off x="7010400" y="1219201"/>
            <a:ext cx="3200400" cy="4346575"/>
          </a:xfrm>
          <a:prstGeom prst="rect">
            <a:avLst/>
          </a:prstGeom>
          <a:noFill/>
          <a:ln w="9525">
            <a:noFill/>
            <a:miter lim="800000"/>
            <a:headEnd/>
            <a:tailEnd/>
          </a:ln>
          <a:effectLst/>
        </p:spPr>
        <p:txBody>
          <a:bodyPr>
            <a:spAutoFit/>
          </a:bodyPr>
          <a:lstStyle/>
          <a:p>
            <a:pPr marL="342900" indent="-342900"/>
            <a:r>
              <a:rPr lang="en-US" altLang="en-US" sz="3100">
                <a:latin typeface="Times" charset="0"/>
              </a:rPr>
              <a:t>A Punnett square for this cross is two boxes tall and two boxes wide because each parent can produce two kinds of gametes for this trait. </a:t>
            </a:r>
          </a:p>
        </p:txBody>
      </p:sp>
      <p:sp>
        <p:nvSpPr>
          <p:cNvPr id="907268" name="Text Box 4"/>
          <p:cNvSpPr txBox="1">
            <a:spLocks noChangeArrowheads="1"/>
          </p:cNvSpPr>
          <p:nvPr/>
        </p:nvSpPr>
        <p:spPr bwMode="auto">
          <a:xfrm>
            <a:off x="2089150" y="990601"/>
            <a:ext cx="416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Monohybrid crosses</a:t>
            </a:r>
          </a:p>
        </p:txBody>
      </p:sp>
      <p:pic>
        <p:nvPicPr>
          <p:cNvPr id="90726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0727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0727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0727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0727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0727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0727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07280" name="Rectangle 16"/>
          <p:cNvSpPr>
            <a:spLocks noChangeArrowheads="1"/>
          </p:cNvSpPr>
          <p:nvPr/>
        </p:nvSpPr>
        <p:spPr bwMode="auto">
          <a:xfrm>
            <a:off x="2120900" y="2378075"/>
            <a:ext cx="1993900" cy="400110"/>
          </a:xfrm>
          <a:prstGeom prst="rect">
            <a:avLst/>
          </a:prstGeom>
          <a:noFill/>
          <a:ln w="9525">
            <a:noFill/>
            <a:miter lim="800000"/>
            <a:headEnd/>
            <a:tailEnd/>
          </a:ln>
          <a:effectLst/>
        </p:spPr>
        <p:txBody>
          <a:bodyPr>
            <a:spAutoFit/>
          </a:bodyPr>
          <a:lstStyle/>
          <a:p>
            <a:pPr marL="342900" indent="-342900" algn="ctr">
              <a:lnSpc>
                <a:spcPct val="50000"/>
              </a:lnSpc>
            </a:pPr>
            <a:r>
              <a:rPr lang="en-US" altLang="en-US" sz="2000" i="1" dirty="0">
                <a:solidFill>
                  <a:srgbClr val="FF0000"/>
                </a:solidFill>
                <a:latin typeface="Times" charset="0"/>
              </a:rPr>
              <a:t>Heterozygous </a:t>
            </a:r>
          </a:p>
          <a:p>
            <a:pPr marL="342900" indent="-342900" algn="ctr">
              <a:lnSpc>
                <a:spcPct val="50000"/>
              </a:lnSpc>
            </a:pPr>
            <a:r>
              <a:rPr lang="en-US" altLang="en-US" sz="2000" i="1" dirty="0">
                <a:solidFill>
                  <a:srgbClr val="FF0000"/>
                </a:solidFill>
                <a:latin typeface="Times" charset="0"/>
              </a:rPr>
              <a:t>tall parent</a:t>
            </a:r>
          </a:p>
        </p:txBody>
      </p:sp>
      <p:sp>
        <p:nvSpPr>
          <p:cNvPr id="907283" name="Rectangle 19"/>
          <p:cNvSpPr>
            <a:spLocks noChangeArrowheads="1"/>
          </p:cNvSpPr>
          <p:nvPr/>
        </p:nvSpPr>
        <p:spPr bwMode="auto">
          <a:xfrm>
            <a:off x="3309938" y="2873375"/>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4" name="Rectangle 20"/>
          <p:cNvSpPr>
            <a:spLocks noChangeArrowheads="1"/>
          </p:cNvSpPr>
          <p:nvPr/>
        </p:nvSpPr>
        <p:spPr bwMode="auto">
          <a:xfrm>
            <a:off x="3767138" y="2873375"/>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5" name="Rectangle 21"/>
          <p:cNvSpPr>
            <a:spLocks noChangeArrowheads="1"/>
          </p:cNvSpPr>
          <p:nvPr/>
        </p:nvSpPr>
        <p:spPr bwMode="auto">
          <a:xfrm>
            <a:off x="3048000" y="31924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86" name="Rectangle 22"/>
          <p:cNvSpPr>
            <a:spLocks noChangeArrowheads="1"/>
          </p:cNvSpPr>
          <p:nvPr/>
        </p:nvSpPr>
        <p:spPr bwMode="auto">
          <a:xfrm>
            <a:off x="4038600" y="3200400"/>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87" name="Rectangle 23"/>
          <p:cNvSpPr>
            <a:spLocks noChangeArrowheads="1"/>
          </p:cNvSpPr>
          <p:nvPr/>
        </p:nvSpPr>
        <p:spPr bwMode="auto">
          <a:xfrm>
            <a:off x="1905000" y="4840288"/>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8" name="Rectangle 24"/>
          <p:cNvSpPr>
            <a:spLocks noChangeArrowheads="1"/>
          </p:cNvSpPr>
          <p:nvPr/>
        </p:nvSpPr>
        <p:spPr bwMode="auto">
          <a:xfrm>
            <a:off x="2195513" y="4840288"/>
            <a:ext cx="304800" cy="338554"/>
          </a:xfrm>
          <a:prstGeom prst="rect">
            <a:avLst/>
          </a:prstGeom>
          <a:noFill/>
          <a:ln w="9525">
            <a:noFill/>
            <a:miter lim="800000"/>
            <a:headEnd/>
            <a:tailEnd/>
          </a:ln>
          <a:effectLst/>
        </p:spPr>
        <p:txBody>
          <a:bodyPr>
            <a:spAutoFit/>
          </a:bodyPr>
          <a:lstStyle/>
          <a:p>
            <a:pPr marL="342900" indent="-342900"/>
            <a:r>
              <a:rPr lang="en-US" altLang="en-US" sz="1600" b="1" i="1">
                <a:solidFill>
                  <a:srgbClr val="140000"/>
                </a:solidFill>
                <a:latin typeface="Times" charset="0"/>
              </a:rPr>
              <a:t>t</a:t>
            </a:r>
          </a:p>
        </p:txBody>
      </p:sp>
      <p:sp>
        <p:nvSpPr>
          <p:cNvPr id="907289" name="Rectangle 25"/>
          <p:cNvSpPr>
            <a:spLocks noChangeArrowheads="1"/>
          </p:cNvSpPr>
          <p:nvPr/>
        </p:nvSpPr>
        <p:spPr bwMode="auto">
          <a:xfrm>
            <a:off x="2514600" y="37258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90" name="Rectangle 26"/>
          <p:cNvSpPr>
            <a:spLocks noChangeArrowheads="1"/>
          </p:cNvSpPr>
          <p:nvPr/>
        </p:nvSpPr>
        <p:spPr bwMode="auto">
          <a:xfrm>
            <a:off x="2590800" y="4640263"/>
            <a:ext cx="304800" cy="338554"/>
          </a:xfrm>
          <a:prstGeom prst="rect">
            <a:avLst/>
          </a:prstGeom>
          <a:noFill/>
          <a:ln w="9525">
            <a:noFill/>
            <a:miter lim="800000"/>
            <a:headEnd/>
            <a:tailEnd/>
          </a:ln>
          <a:effectLst/>
        </p:spPr>
        <p:txBody>
          <a:bodyPr>
            <a:spAutoFit/>
          </a:bodyPr>
          <a:lstStyle/>
          <a:p>
            <a:pPr marL="342900" indent="-342900"/>
            <a:r>
              <a:rPr lang="en-US" altLang="en-US" sz="1600" b="1" i="1" dirty="0">
                <a:solidFill>
                  <a:srgbClr val="FF0000"/>
                </a:solidFill>
                <a:latin typeface="Times" charset="0"/>
              </a:rPr>
              <a:t>t</a:t>
            </a:r>
          </a:p>
        </p:txBody>
      </p:sp>
      <p:sp>
        <p:nvSpPr>
          <p:cNvPr id="907291" name="Rectangle 27"/>
          <p:cNvSpPr>
            <a:spLocks noChangeArrowheads="1"/>
          </p:cNvSpPr>
          <p:nvPr/>
        </p:nvSpPr>
        <p:spPr bwMode="auto">
          <a:xfrm>
            <a:off x="1752600" y="5410200"/>
            <a:ext cx="1905000" cy="400110"/>
          </a:xfrm>
          <a:prstGeom prst="rect">
            <a:avLst/>
          </a:prstGeom>
          <a:noFill/>
          <a:ln w="9525">
            <a:noFill/>
            <a:miter lim="800000"/>
            <a:headEnd/>
            <a:tailEnd/>
          </a:ln>
          <a:effectLst/>
        </p:spPr>
        <p:txBody>
          <a:bodyPr>
            <a:spAutoFit/>
          </a:bodyPr>
          <a:lstStyle/>
          <a:p>
            <a:pPr marL="342900" indent="-342900" algn="ctr">
              <a:lnSpc>
                <a:spcPct val="50000"/>
              </a:lnSpc>
            </a:pPr>
            <a:r>
              <a:rPr lang="en-US" altLang="en-US" sz="2000" i="1" dirty="0">
                <a:solidFill>
                  <a:srgbClr val="FF0000"/>
                </a:solidFill>
                <a:latin typeface="Times" charset="0"/>
              </a:rPr>
              <a:t>Heterozygous </a:t>
            </a:r>
          </a:p>
          <a:p>
            <a:pPr marL="342900" indent="-342900" algn="ctr">
              <a:lnSpc>
                <a:spcPct val="50000"/>
              </a:lnSpc>
            </a:pPr>
            <a:r>
              <a:rPr lang="en-US" altLang="en-US" sz="2000" i="1" dirty="0">
                <a:solidFill>
                  <a:srgbClr val="FF0000"/>
                </a:solidFill>
                <a:latin typeface="Times" charset="0"/>
              </a:rPr>
              <a:t>tall parent</a:t>
            </a:r>
          </a:p>
        </p:txBody>
      </p:sp>
      <p:sp>
        <p:nvSpPr>
          <p:cNvPr id="907292" name="Rectangle 28"/>
          <p:cNvSpPr>
            <a:spLocks noChangeArrowheads="1"/>
          </p:cNvSpPr>
          <p:nvPr/>
        </p:nvSpPr>
        <p:spPr bwMode="auto">
          <a:xfrm>
            <a:off x="5410200" y="32908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3" name="Rectangle 29"/>
          <p:cNvSpPr>
            <a:spLocks noChangeArrowheads="1"/>
          </p:cNvSpPr>
          <p:nvPr/>
        </p:nvSpPr>
        <p:spPr bwMode="auto">
          <a:xfrm>
            <a:off x="6324600" y="32908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4" name="Rectangle 30"/>
          <p:cNvSpPr>
            <a:spLocks noChangeArrowheads="1"/>
          </p:cNvSpPr>
          <p:nvPr/>
        </p:nvSpPr>
        <p:spPr bwMode="auto">
          <a:xfrm>
            <a:off x="4800600" y="38242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5" name="Rectangle 31"/>
          <p:cNvSpPr>
            <a:spLocks noChangeArrowheads="1"/>
          </p:cNvSpPr>
          <p:nvPr/>
        </p:nvSpPr>
        <p:spPr bwMode="auto">
          <a:xfrm>
            <a:off x="4800600" y="4738688"/>
            <a:ext cx="685800" cy="215444"/>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rgbClr val="FF0000"/>
                </a:solidFill>
                <a:latin typeface="Times" charset="0"/>
              </a:rPr>
              <a:t>t</a:t>
            </a:r>
          </a:p>
        </p:txBody>
      </p:sp>
      <p:sp>
        <p:nvSpPr>
          <p:cNvPr id="907296" name="Rectangle 32"/>
          <p:cNvSpPr>
            <a:spLocks noChangeArrowheads="1"/>
          </p:cNvSpPr>
          <p:nvPr/>
        </p:nvSpPr>
        <p:spPr bwMode="auto">
          <a:xfrm>
            <a:off x="5410200" y="38242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dirty="0">
                <a:solidFill>
                  <a:schemeClr val="bg2"/>
                </a:solidFill>
                <a:latin typeface="Times" charset="0"/>
              </a:rPr>
              <a:t>TT</a:t>
            </a:r>
          </a:p>
        </p:txBody>
      </p:sp>
      <p:sp>
        <p:nvSpPr>
          <p:cNvPr id="907297" name="Rectangle 33"/>
          <p:cNvSpPr>
            <a:spLocks noChangeArrowheads="1"/>
          </p:cNvSpPr>
          <p:nvPr/>
        </p:nvSpPr>
        <p:spPr bwMode="auto">
          <a:xfrm>
            <a:off x="6324600" y="38242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sp>
        <p:nvSpPr>
          <p:cNvPr id="907299" name="Rectangle 35"/>
          <p:cNvSpPr>
            <a:spLocks noChangeArrowheads="1"/>
          </p:cNvSpPr>
          <p:nvPr/>
        </p:nvSpPr>
        <p:spPr bwMode="auto">
          <a:xfrm>
            <a:off x="5410200" y="47386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sp>
        <p:nvSpPr>
          <p:cNvPr id="907300" name="Rectangle 36"/>
          <p:cNvSpPr>
            <a:spLocks noChangeArrowheads="1"/>
          </p:cNvSpPr>
          <p:nvPr/>
        </p:nvSpPr>
        <p:spPr bwMode="auto">
          <a:xfrm>
            <a:off x="6324600" y="4738688"/>
            <a:ext cx="685800" cy="214312"/>
          </a:xfrm>
          <a:prstGeom prst="rect">
            <a:avLst/>
          </a:prstGeom>
          <a:noFill/>
          <a:ln w="9525">
            <a:noFill/>
            <a:miter lim="800000"/>
            <a:headEnd/>
            <a:tailEnd/>
          </a:ln>
          <a:effectLst/>
        </p:spPr>
        <p:txBody>
          <a:bodyPr>
            <a:spAutoFit/>
          </a:bodyPr>
          <a:lstStyle/>
          <a:p>
            <a:pPr marL="342900" indent="-342900" algn="ctr">
              <a:lnSpc>
                <a:spcPct val="50000"/>
              </a:lnSpc>
            </a:pPr>
            <a:r>
              <a:rPr lang="en-US" altLang="en-US" sz="1600" b="1" i="1">
                <a:solidFill>
                  <a:schemeClr val="bg2"/>
                </a:solidFill>
                <a:latin typeface="Times" charset="0"/>
              </a:rPr>
              <a:t>tt</a:t>
            </a:r>
          </a:p>
        </p:txBody>
      </p:sp>
      <p:pic>
        <p:nvPicPr>
          <p:cNvPr id="907303" name="Picture 39"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37519481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67"/>
                                        </p:tgtEl>
                                        <p:attrNameLst>
                                          <p:attrName>style.visibility</p:attrName>
                                        </p:attrNameLst>
                                      </p:cBhvr>
                                      <p:to>
                                        <p:strVal val="visible"/>
                                      </p:to>
                                    </p:set>
                                    <p:animEffect transition="in" filter="box(out)">
                                      <p:cBhvr>
                                        <p:cTn id="7" dur="500"/>
                                        <p:tgtEl>
                                          <p:spTgt spid="90726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69"/>
                                        </p:tgtEl>
                                        <p:attrNameLst>
                                          <p:attrName>style.visibility</p:attrName>
                                        </p:attrNameLst>
                                      </p:cBhvr>
                                      <p:to>
                                        <p:strVal val="visible"/>
                                      </p:to>
                                    </p:set>
                                    <p:animEffect transition="in" filter="box(out)">
                                      <p:cBhvr>
                                        <p:cTn id="11" dur="500"/>
                                        <p:tgtEl>
                                          <p:spTgt spid="907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7"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407" name="Picture 23" descr="Fig"/>
          <p:cNvPicPr>
            <a:picLocks noChangeAspect="1" noChangeArrowheads="1"/>
          </p:cNvPicPr>
          <p:nvPr/>
        </p:nvPicPr>
        <p:blipFill>
          <a:blip r:embed="rId2" cstate="print"/>
          <a:srcRect/>
          <a:stretch>
            <a:fillRect/>
          </a:stretch>
        </p:blipFill>
        <p:spPr bwMode="auto">
          <a:xfrm>
            <a:off x="2209800" y="2066926"/>
            <a:ext cx="3835400" cy="3800475"/>
          </a:xfrm>
          <a:prstGeom prst="rect">
            <a:avLst/>
          </a:prstGeom>
          <a:noFill/>
        </p:spPr>
      </p:pic>
      <p:sp>
        <p:nvSpPr>
          <p:cNvPr id="91238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12387" name="Rectangle 3"/>
          <p:cNvSpPr>
            <a:spLocks noChangeArrowheads="1"/>
          </p:cNvSpPr>
          <p:nvPr/>
        </p:nvSpPr>
        <p:spPr bwMode="auto">
          <a:xfrm>
            <a:off x="6096000" y="1908175"/>
            <a:ext cx="4191000" cy="1569660"/>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The </a:t>
            </a:r>
            <a:r>
              <a:rPr lang="en-US" altLang="en-US" sz="2400" dirty="0" err="1">
                <a:latin typeface="Times" charset="0"/>
              </a:rPr>
              <a:t>Punnett</a:t>
            </a:r>
            <a:r>
              <a:rPr lang="en-US" altLang="en-US" sz="2400" dirty="0">
                <a:latin typeface="Times" charset="0"/>
              </a:rPr>
              <a:t> square shows three plants with round seeds out of four total plants, so the probability is </a:t>
            </a:r>
            <a:r>
              <a:rPr lang="en-US" altLang="en-US" sz="2400" baseline="30000" dirty="0">
                <a:latin typeface="Times" charset="0"/>
              </a:rPr>
              <a:t>3</a:t>
            </a:r>
            <a:r>
              <a:rPr lang="en-US" altLang="en-US" sz="2400" dirty="0">
                <a:latin typeface="Times" charset="0"/>
              </a:rPr>
              <a:t>/4.</a:t>
            </a:r>
          </a:p>
        </p:txBody>
      </p:sp>
      <p:sp>
        <p:nvSpPr>
          <p:cNvPr id="912388" name="Text Box 4"/>
          <p:cNvSpPr txBox="1">
            <a:spLocks noChangeArrowheads="1"/>
          </p:cNvSpPr>
          <p:nvPr/>
        </p:nvSpPr>
        <p:spPr bwMode="auto">
          <a:xfrm>
            <a:off x="2089150" y="914401"/>
            <a:ext cx="2407710"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Probability</a:t>
            </a:r>
          </a:p>
        </p:txBody>
      </p:sp>
      <p:pic>
        <p:nvPicPr>
          <p:cNvPr id="91238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1239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1239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1239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1239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1239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1239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12399" name="Rectangle 15"/>
          <p:cNvSpPr>
            <a:spLocks noChangeArrowheads="1"/>
          </p:cNvSpPr>
          <p:nvPr/>
        </p:nvSpPr>
        <p:spPr bwMode="auto">
          <a:xfrm>
            <a:off x="3000375" y="1704976"/>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0" name="Rectangle 16"/>
          <p:cNvSpPr>
            <a:spLocks noChangeArrowheads="1"/>
          </p:cNvSpPr>
          <p:nvPr/>
        </p:nvSpPr>
        <p:spPr bwMode="auto">
          <a:xfrm>
            <a:off x="4929188" y="1684339"/>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1" name="Rectangle 17"/>
          <p:cNvSpPr>
            <a:spLocks noChangeArrowheads="1"/>
          </p:cNvSpPr>
          <p:nvPr/>
        </p:nvSpPr>
        <p:spPr bwMode="auto">
          <a:xfrm>
            <a:off x="1905000" y="2779714"/>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2" name="Rectangle 18"/>
          <p:cNvSpPr>
            <a:spLocks noChangeArrowheads="1"/>
          </p:cNvSpPr>
          <p:nvPr/>
        </p:nvSpPr>
        <p:spPr bwMode="auto">
          <a:xfrm>
            <a:off x="1981200" y="4684714"/>
            <a:ext cx="457200" cy="461665"/>
          </a:xfrm>
          <a:prstGeom prst="rect">
            <a:avLst/>
          </a:prstGeom>
          <a:noFill/>
          <a:ln w="9525">
            <a:noFill/>
            <a:miter lim="800000"/>
            <a:headEnd/>
            <a:tailEnd/>
          </a:ln>
          <a:effectLst/>
        </p:spPr>
        <p:txBody>
          <a:bodyPr>
            <a:spAutoFit/>
          </a:bodyPr>
          <a:lstStyle/>
          <a:p>
            <a:pPr marL="342900" indent="-342900"/>
            <a:r>
              <a:rPr lang="en-US" altLang="en-US" sz="2400" b="1" i="1">
                <a:latin typeface="Times" charset="0"/>
              </a:rPr>
              <a:t>r</a:t>
            </a:r>
          </a:p>
        </p:txBody>
      </p:sp>
      <p:sp>
        <p:nvSpPr>
          <p:cNvPr id="912403" name="Rectangle 19"/>
          <p:cNvSpPr>
            <a:spLocks noChangeArrowheads="1"/>
          </p:cNvSpPr>
          <p:nvPr/>
        </p:nvSpPr>
        <p:spPr bwMode="auto">
          <a:xfrm>
            <a:off x="2300288" y="2170114"/>
            <a:ext cx="685800" cy="461665"/>
          </a:xfrm>
          <a:prstGeom prst="rect">
            <a:avLst/>
          </a:prstGeom>
          <a:noFill/>
          <a:ln w="9525">
            <a:noFill/>
            <a:miter lim="800000"/>
            <a:headEnd/>
            <a:tailEnd/>
          </a:ln>
          <a:effectLst/>
        </p:spPr>
        <p:txBody>
          <a:bodyPr>
            <a:spAutoFit/>
          </a:bodyPr>
          <a:lstStyle/>
          <a:p>
            <a:pPr marL="342900" indent="-342900"/>
            <a:r>
              <a:rPr lang="en-US" altLang="en-US" sz="2400" b="1" i="1" dirty="0">
                <a:solidFill>
                  <a:srgbClr val="FF0000"/>
                </a:solidFill>
                <a:latin typeface="Times" charset="0"/>
              </a:rPr>
              <a:t>RR</a:t>
            </a:r>
          </a:p>
        </p:txBody>
      </p:sp>
      <p:sp>
        <p:nvSpPr>
          <p:cNvPr id="912404" name="Rectangle 20"/>
          <p:cNvSpPr>
            <a:spLocks noChangeArrowheads="1"/>
          </p:cNvSpPr>
          <p:nvPr/>
        </p:nvSpPr>
        <p:spPr bwMode="auto">
          <a:xfrm>
            <a:off x="4129088" y="21701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sp>
        <p:nvSpPr>
          <p:cNvPr id="912405" name="Rectangle 21"/>
          <p:cNvSpPr>
            <a:spLocks noChangeArrowheads="1"/>
          </p:cNvSpPr>
          <p:nvPr/>
        </p:nvSpPr>
        <p:spPr bwMode="auto">
          <a:xfrm>
            <a:off x="2300288" y="39989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sp>
        <p:nvSpPr>
          <p:cNvPr id="912406" name="Rectangle 22"/>
          <p:cNvSpPr>
            <a:spLocks noChangeArrowheads="1"/>
          </p:cNvSpPr>
          <p:nvPr/>
        </p:nvSpPr>
        <p:spPr bwMode="auto">
          <a:xfrm>
            <a:off x="4129088" y="3998914"/>
            <a:ext cx="685800" cy="461665"/>
          </a:xfrm>
          <a:prstGeom prst="rect">
            <a:avLst/>
          </a:prstGeom>
          <a:noFill/>
          <a:ln w="9525">
            <a:noFill/>
            <a:miter lim="800000"/>
            <a:headEnd/>
            <a:tailEnd/>
          </a:ln>
          <a:effectLst/>
        </p:spPr>
        <p:txBody>
          <a:bodyPr>
            <a:spAutoFit/>
          </a:bodyPr>
          <a:lstStyle/>
          <a:p>
            <a:pPr marL="342900" indent="-342900"/>
            <a:r>
              <a:rPr lang="en-US" altLang="en-US" sz="2400" b="1" i="1" dirty="0" err="1">
                <a:solidFill>
                  <a:srgbClr val="FF0000"/>
                </a:solidFill>
                <a:latin typeface="Times" charset="0"/>
              </a:rPr>
              <a:t>rr</a:t>
            </a:r>
            <a:endParaRPr lang="en-US" altLang="en-US" sz="2400" b="1" i="1" dirty="0">
              <a:solidFill>
                <a:srgbClr val="FF0000"/>
              </a:solidFill>
              <a:latin typeface="Times" charset="0"/>
            </a:endParaRPr>
          </a:p>
        </p:txBody>
      </p:sp>
      <p:pic>
        <p:nvPicPr>
          <p:cNvPr id="912408" name="Picture 24"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14562546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2387"/>
                                        </p:tgtEl>
                                        <p:attrNameLst>
                                          <p:attrName>style.visibility</p:attrName>
                                        </p:attrNameLst>
                                      </p:cBhvr>
                                      <p:to>
                                        <p:strVal val="visible"/>
                                      </p:to>
                                    </p:set>
                                    <p:animEffect transition="in" filter="box(out)">
                                      <p:cBhvr>
                                        <p:cTn id="7" dur="500"/>
                                        <p:tgtEl>
                                          <p:spTgt spid="91238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2389"/>
                                        </p:tgtEl>
                                        <p:attrNameLst>
                                          <p:attrName>style.visibility</p:attrName>
                                        </p:attrNameLst>
                                      </p:cBhvr>
                                      <p:to>
                                        <p:strVal val="visible"/>
                                      </p:to>
                                    </p:set>
                                    <p:animEffect transition="in" filter="box(out)">
                                      <p:cBhvr>
                                        <p:cTn id="11" dur="500"/>
                                        <p:tgtEl>
                                          <p:spTgt spid="91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8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82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829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829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8295" name="Picture 7"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90829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908298" name="Picture 10" descr="Chpt10"/>
          <p:cNvPicPr>
            <a:picLocks noChangeAspect="1" noChangeArrowheads="1"/>
          </p:cNvPicPr>
          <p:nvPr/>
        </p:nvPicPr>
        <p:blipFill>
          <a:blip r:embed="rId9" cstate="print"/>
          <a:srcRect/>
          <a:stretch>
            <a:fillRect/>
          </a:stretch>
        </p:blipFill>
        <p:spPr bwMode="auto">
          <a:xfrm>
            <a:off x="1524000" y="0"/>
            <a:ext cx="2971800" cy="719138"/>
          </a:xfrm>
          <a:prstGeom prst="rect">
            <a:avLst/>
          </a:prstGeom>
          <a:noFill/>
        </p:spPr>
      </p:pic>
      <p:sp>
        <p:nvSpPr>
          <p:cNvPr id="908299" name="Text Box 11"/>
          <p:cNvSpPr txBox="1">
            <a:spLocks noChangeArrowheads="1"/>
          </p:cNvSpPr>
          <p:nvPr/>
        </p:nvSpPr>
        <p:spPr bwMode="auto">
          <a:xfrm>
            <a:off x="1524000" y="914401"/>
            <a:ext cx="3028950" cy="2800767"/>
          </a:xfrm>
          <a:prstGeom prst="rect">
            <a:avLst/>
          </a:prstGeom>
          <a:noFill/>
          <a:ln w="9525">
            <a:noFill/>
            <a:miter lim="800000"/>
            <a:headEnd/>
            <a:tailEnd/>
          </a:ln>
          <a:effectLst/>
        </p:spPr>
        <p:txBody>
          <a:bodyPr>
            <a:spAutoFit/>
          </a:bodyPr>
          <a:lstStyle/>
          <a:p>
            <a:pPr algn="ctr"/>
            <a:r>
              <a:rPr lang="en-US" sz="3200" dirty="0"/>
              <a:t>Mendel’s Seven Pea Traits</a:t>
            </a:r>
          </a:p>
          <a:p>
            <a:pPr algn="ctr"/>
            <a:r>
              <a:rPr lang="en-US" sz="2800" dirty="0">
                <a:solidFill>
                  <a:schemeClr val="tx2"/>
                </a:solidFill>
              </a:rPr>
              <a:t>What would be appropriate alleles to use for each trait?</a:t>
            </a:r>
          </a:p>
        </p:txBody>
      </p:sp>
      <p:pic>
        <p:nvPicPr>
          <p:cNvPr id="908300" name="Picture 12" descr="Mendal's 7 pea traits"/>
          <p:cNvPicPr>
            <a:picLocks noChangeAspect="1" noChangeArrowheads="1"/>
          </p:cNvPicPr>
          <p:nvPr/>
        </p:nvPicPr>
        <p:blipFill>
          <a:blip r:embed="rId10" cstate="print"/>
          <a:srcRect/>
          <a:stretch>
            <a:fillRect/>
          </a:stretch>
        </p:blipFill>
        <p:spPr bwMode="auto">
          <a:xfrm>
            <a:off x="4470400" y="1295400"/>
            <a:ext cx="6197600" cy="4102100"/>
          </a:xfrm>
          <a:prstGeom prst="rect">
            <a:avLst/>
          </a:prstGeom>
          <a:noFill/>
        </p:spPr>
      </p:pic>
      <p:sp>
        <p:nvSpPr>
          <p:cNvPr id="13" name="TextBox 12"/>
          <p:cNvSpPr txBox="1"/>
          <p:nvPr/>
        </p:nvSpPr>
        <p:spPr>
          <a:xfrm>
            <a:off x="4495800" y="1"/>
            <a:ext cx="6172200" cy="1200329"/>
          </a:xfrm>
          <a:prstGeom prst="rect">
            <a:avLst/>
          </a:prstGeom>
          <a:noFill/>
        </p:spPr>
        <p:txBody>
          <a:bodyPr wrap="square" rtlCol="0">
            <a:spAutoFit/>
          </a:bodyPr>
          <a:lstStyle/>
          <a:p>
            <a:r>
              <a:rPr lang="en-US" sz="2400" b="1" u="sng" dirty="0"/>
              <a:t>Complete Dominance</a:t>
            </a:r>
          </a:p>
          <a:p>
            <a:r>
              <a:rPr lang="en-US" sz="2400" b="1" dirty="0"/>
              <a:t> – the Dominant completely masks the recessive, only 2 versions of a trait.</a:t>
            </a:r>
          </a:p>
        </p:txBody>
      </p:sp>
    </p:spTree>
    <p:extLst>
      <p:ext uri="{BB962C8B-B14F-4D97-AF65-F5344CB8AC3E}">
        <p14:creationId xmlns:p14="http://schemas.microsoft.com/office/powerpoint/2010/main" val="1272100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82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8293"/>
                                        </p:tgtEl>
                                        <p:attrNameLst>
                                          <p:attrName>style.visibility</p:attrName>
                                        </p:attrNameLst>
                                      </p:cBhvr>
                                      <p:to>
                                        <p:strVal val="visible"/>
                                      </p:to>
                                    </p:set>
                                    <p:animEffect transition="in" filter="box(out)">
                                      <p:cBhvr>
                                        <p:cTn id="10" dur="500"/>
                                        <p:tgtEl>
                                          <p:spTgt spid="908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6"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Punnett Square Practice Activity</a:t>
            </a:r>
            <a:br>
              <a:rPr lang="en-US" dirty="0" smtClean="0"/>
            </a:br>
            <a:r>
              <a:rPr lang="en-US" smtClean="0"/>
              <a:t>p.265 Biology Book</a:t>
            </a:r>
            <a:endParaRPr lang="en-US" dirty="0"/>
          </a:p>
        </p:txBody>
      </p:sp>
      <p:sp>
        <p:nvSpPr>
          <p:cNvPr id="3" name="Content Placeholder 2"/>
          <p:cNvSpPr>
            <a:spLocks noGrp="1"/>
          </p:cNvSpPr>
          <p:nvPr>
            <p:ph idx="1"/>
          </p:nvPr>
        </p:nvSpPr>
        <p:spPr/>
        <p:txBody>
          <a:bodyPr>
            <a:normAutofit/>
          </a:bodyPr>
          <a:lstStyle/>
          <a:p>
            <a:r>
              <a:rPr lang="en-US" dirty="0" smtClean="0"/>
              <a:t>Make 7 Punnett square boxes on P.13 NB</a:t>
            </a:r>
          </a:p>
          <a:p>
            <a:r>
              <a:rPr lang="en-US" dirty="0" smtClean="0"/>
              <a:t>Choose different genotypes for each of the different Pea Traits and perform </a:t>
            </a:r>
            <a:r>
              <a:rPr lang="en-US" dirty="0" err="1" smtClean="0"/>
              <a:t>Punnett</a:t>
            </a:r>
            <a:r>
              <a:rPr lang="en-US" dirty="0" smtClean="0"/>
              <a:t> square crosses with different </a:t>
            </a:r>
            <a:r>
              <a:rPr lang="en-US" dirty="0" err="1" smtClean="0"/>
              <a:t>compbinations</a:t>
            </a:r>
            <a:r>
              <a:rPr lang="en-US" dirty="0" smtClean="0"/>
              <a:t> of genotypes.</a:t>
            </a:r>
          </a:p>
          <a:p>
            <a:r>
              <a:rPr lang="en-US" dirty="0" smtClean="0"/>
              <a:t>Write to the side the % probability of the Homozygous Recessive, Heterozygous, Homozygous Dominant</a:t>
            </a:r>
            <a:endParaRPr lang="en-US" dirty="0"/>
          </a:p>
        </p:txBody>
      </p:sp>
    </p:spTree>
    <p:extLst>
      <p:ext uri="{BB962C8B-B14F-4D97-AF65-F5344CB8AC3E}">
        <p14:creationId xmlns:p14="http://schemas.microsoft.com/office/powerpoint/2010/main" val="26637562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506" name="Picture 2" descr="Fig"/>
          <p:cNvPicPr>
            <a:picLocks noChangeAspect="1" noChangeArrowheads="1"/>
          </p:cNvPicPr>
          <p:nvPr/>
        </p:nvPicPr>
        <p:blipFill>
          <a:blip r:embed="rId2" cstate="print"/>
          <a:srcRect/>
          <a:stretch>
            <a:fillRect/>
          </a:stretch>
        </p:blipFill>
        <p:spPr bwMode="auto">
          <a:xfrm>
            <a:off x="2667000" y="1695450"/>
            <a:ext cx="6248400" cy="3790950"/>
          </a:xfrm>
          <a:prstGeom prst="rect">
            <a:avLst/>
          </a:prstGeom>
          <a:noFill/>
        </p:spPr>
      </p:pic>
      <p:sp>
        <p:nvSpPr>
          <p:cNvPr id="1045507" name="Rectangle 3"/>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1045508" name="Text Box 4"/>
          <p:cNvSpPr txBox="1">
            <a:spLocks noChangeArrowheads="1"/>
          </p:cNvSpPr>
          <p:nvPr/>
        </p:nvSpPr>
        <p:spPr bwMode="auto">
          <a:xfrm>
            <a:off x="3913188" y="765175"/>
            <a:ext cx="3810000" cy="369332"/>
          </a:xfrm>
          <a:prstGeom prst="rect">
            <a:avLst/>
          </a:prstGeom>
          <a:noFill/>
          <a:ln w="9525">
            <a:noFill/>
            <a:miter lim="800000"/>
            <a:headEnd/>
            <a:tailEnd/>
          </a:ln>
          <a:effectLst>
            <a:outerShdw dist="45791" dir="3378596" algn="ctr" rotWithShape="0">
              <a:schemeClr val="bg2"/>
            </a:outerShdw>
          </a:effectLst>
        </p:spPr>
        <p:txBody>
          <a:bodyPr>
            <a:spAutoFit/>
          </a:bodyPr>
          <a:lstStyle/>
          <a:p>
            <a:pPr>
              <a:buFontTx/>
              <a:buNone/>
            </a:pPr>
            <a:r>
              <a:rPr lang="en-US" altLang="en-US" b="1">
                <a:solidFill>
                  <a:schemeClr val="tx2"/>
                </a:solidFill>
                <a:latin typeface="Times" charset="0"/>
              </a:rPr>
              <a:t>The first generation</a:t>
            </a:r>
          </a:p>
        </p:txBody>
      </p:sp>
      <p:pic>
        <p:nvPicPr>
          <p:cNvPr id="1045509"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104551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1045511"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104551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1045513"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1045515" name="Picture 11"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1045516" name="Picture 12"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pic>
        <p:nvPicPr>
          <p:cNvPr id="1045529" name="Picture 25" descr="audio image blue">
            <a:hlinkClick r:id="" action="ppaction://noaction">
              <a:snd r:embed="rId11" name="10-Figure 10 10-6 Slide 41.WAV"/>
            </a:hlinkClick>
          </p:cNvPr>
          <p:cNvPicPr>
            <a:picLocks noChangeAspect="1" noChangeArrowheads="1"/>
          </p:cNvPicPr>
          <p:nvPr/>
        </p:nvPicPr>
        <p:blipFill>
          <a:blip r:embed="rId12" cstate="print"/>
          <a:srcRect/>
          <a:stretch>
            <a:fillRect/>
          </a:stretch>
        </p:blipFill>
        <p:spPr bwMode="auto">
          <a:xfrm>
            <a:off x="7570788" y="876301"/>
            <a:ext cx="354012" cy="354013"/>
          </a:xfrm>
          <a:prstGeom prst="rect">
            <a:avLst/>
          </a:prstGeom>
          <a:noFill/>
        </p:spPr>
      </p:pic>
      <p:sp>
        <p:nvSpPr>
          <p:cNvPr id="1045530" name="Rectangle 26"/>
          <p:cNvSpPr>
            <a:spLocks noChangeArrowheads="1"/>
          </p:cNvSpPr>
          <p:nvPr/>
        </p:nvSpPr>
        <p:spPr bwMode="auto">
          <a:xfrm>
            <a:off x="3238500" y="1354138"/>
            <a:ext cx="20955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Dihybrid Cross</a:t>
            </a:r>
          </a:p>
        </p:txBody>
      </p:sp>
      <p:sp>
        <p:nvSpPr>
          <p:cNvPr id="1045531" name="Rectangle 27"/>
          <p:cNvSpPr>
            <a:spLocks noChangeArrowheads="1"/>
          </p:cNvSpPr>
          <p:nvPr/>
        </p:nvSpPr>
        <p:spPr bwMode="auto">
          <a:xfrm>
            <a:off x="5486400" y="1357313"/>
            <a:ext cx="38481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round yellow x wrinkled green</a:t>
            </a:r>
          </a:p>
        </p:txBody>
      </p:sp>
      <p:sp>
        <p:nvSpPr>
          <p:cNvPr id="1045532" name="Rectangle 28"/>
          <p:cNvSpPr>
            <a:spLocks noChangeArrowheads="1"/>
          </p:cNvSpPr>
          <p:nvPr/>
        </p:nvSpPr>
        <p:spPr bwMode="auto">
          <a:xfrm>
            <a:off x="3479800" y="2479675"/>
            <a:ext cx="1549400" cy="369332"/>
          </a:xfrm>
          <a:prstGeom prst="rect">
            <a:avLst/>
          </a:prstGeom>
          <a:noFill/>
          <a:ln w="9525">
            <a:noFill/>
            <a:miter lim="800000"/>
            <a:headEnd/>
            <a:tailEnd/>
          </a:ln>
          <a:effectLst/>
        </p:spPr>
        <p:txBody>
          <a:bodyPr>
            <a:spAutoFit/>
          </a:bodyPr>
          <a:lstStyle/>
          <a:p>
            <a:pPr marL="342900" indent="-342900"/>
            <a:r>
              <a:rPr lang="en-US" altLang="en-US" dirty="0">
                <a:solidFill>
                  <a:srgbClr val="FF0000"/>
                </a:solidFill>
                <a:latin typeface="Times" charset="0"/>
              </a:rPr>
              <a:t>Round yellow</a:t>
            </a:r>
          </a:p>
        </p:txBody>
      </p:sp>
      <p:sp>
        <p:nvSpPr>
          <p:cNvPr id="1045533" name="Rectangle 29"/>
          <p:cNvSpPr>
            <a:spLocks noChangeArrowheads="1"/>
          </p:cNvSpPr>
          <p:nvPr/>
        </p:nvSpPr>
        <p:spPr bwMode="auto">
          <a:xfrm>
            <a:off x="6781800" y="2476500"/>
            <a:ext cx="1676400" cy="369332"/>
          </a:xfrm>
          <a:prstGeom prst="rect">
            <a:avLst/>
          </a:prstGeom>
          <a:noFill/>
          <a:ln w="9525">
            <a:noFill/>
            <a:miter lim="800000"/>
            <a:headEnd/>
            <a:tailEnd/>
          </a:ln>
          <a:effectLst/>
        </p:spPr>
        <p:txBody>
          <a:bodyPr>
            <a:spAutoFit/>
          </a:bodyPr>
          <a:lstStyle/>
          <a:p>
            <a:pPr marL="342900" indent="-342900"/>
            <a:r>
              <a:rPr lang="en-US" altLang="en-US" dirty="0">
                <a:solidFill>
                  <a:srgbClr val="FF0000"/>
                </a:solidFill>
                <a:latin typeface="Times" charset="0"/>
              </a:rPr>
              <a:t>Wrinkled green</a:t>
            </a:r>
          </a:p>
        </p:txBody>
      </p:sp>
      <p:sp>
        <p:nvSpPr>
          <p:cNvPr id="1045534" name="Rectangle 30"/>
          <p:cNvSpPr>
            <a:spLocks noChangeArrowheads="1"/>
          </p:cNvSpPr>
          <p:nvPr/>
        </p:nvSpPr>
        <p:spPr bwMode="auto">
          <a:xfrm>
            <a:off x="6781800" y="3276601"/>
            <a:ext cx="1676400" cy="646331"/>
          </a:xfrm>
          <a:prstGeom prst="rect">
            <a:avLst/>
          </a:prstGeom>
          <a:noFill/>
          <a:ln w="9525">
            <a:noFill/>
            <a:miter lim="800000"/>
            <a:headEnd/>
            <a:tailEnd/>
          </a:ln>
          <a:effectLst/>
        </p:spPr>
        <p:txBody>
          <a:bodyPr>
            <a:spAutoFit/>
          </a:bodyPr>
          <a:lstStyle/>
          <a:p>
            <a:pPr marL="342900" indent="-342900" algn="ctr"/>
            <a:r>
              <a:rPr lang="en-US" altLang="en-US" dirty="0">
                <a:latin typeface="Times" charset="0"/>
              </a:rPr>
              <a:t>	</a:t>
            </a:r>
            <a:r>
              <a:rPr lang="en-US" altLang="en-US" dirty="0">
                <a:solidFill>
                  <a:srgbClr val="FF0000"/>
                </a:solidFill>
                <a:latin typeface="Times" charset="0"/>
              </a:rPr>
              <a:t>All round yellow</a:t>
            </a:r>
          </a:p>
        </p:txBody>
      </p:sp>
      <p:sp>
        <p:nvSpPr>
          <p:cNvPr id="1045536" name="Rectangle 32"/>
          <p:cNvSpPr>
            <a:spLocks noChangeArrowheads="1"/>
          </p:cNvSpPr>
          <p:nvPr/>
        </p:nvSpPr>
        <p:spPr bwMode="auto">
          <a:xfrm>
            <a:off x="2286000" y="5603875"/>
            <a:ext cx="1549400" cy="369332"/>
          </a:xfrm>
          <a:prstGeom prst="rect">
            <a:avLst/>
          </a:prstGeom>
          <a:noFill/>
          <a:ln w="9525">
            <a:noFill/>
            <a:miter lim="800000"/>
            <a:headEnd/>
            <a:tailEnd/>
          </a:ln>
          <a:effectLst/>
        </p:spPr>
        <p:txBody>
          <a:bodyPr>
            <a:spAutoFit/>
          </a:bodyPr>
          <a:lstStyle/>
          <a:p>
            <a:pPr marL="342900" indent="-342900"/>
            <a:r>
              <a:rPr lang="en-US" altLang="en-US">
                <a:latin typeface="Times" charset="0"/>
              </a:rPr>
              <a:t>Round yellow</a:t>
            </a:r>
          </a:p>
        </p:txBody>
      </p:sp>
      <p:sp>
        <p:nvSpPr>
          <p:cNvPr id="1045537" name="Rectangle 33"/>
          <p:cNvSpPr>
            <a:spLocks noChangeArrowheads="1"/>
          </p:cNvSpPr>
          <p:nvPr/>
        </p:nvSpPr>
        <p:spPr bwMode="auto">
          <a:xfrm>
            <a:off x="4165600" y="5600700"/>
            <a:ext cx="1549400" cy="369332"/>
          </a:xfrm>
          <a:prstGeom prst="rect">
            <a:avLst/>
          </a:prstGeom>
          <a:noFill/>
          <a:ln w="9525">
            <a:noFill/>
            <a:miter lim="800000"/>
            <a:headEnd/>
            <a:tailEnd/>
          </a:ln>
          <a:effectLst/>
        </p:spPr>
        <p:txBody>
          <a:bodyPr>
            <a:spAutoFit/>
          </a:bodyPr>
          <a:lstStyle/>
          <a:p>
            <a:pPr marL="342900" indent="-342900"/>
            <a:r>
              <a:rPr lang="en-US" altLang="en-US">
                <a:latin typeface="Times" charset="0"/>
              </a:rPr>
              <a:t>Round green</a:t>
            </a:r>
          </a:p>
        </p:txBody>
      </p:sp>
      <p:sp>
        <p:nvSpPr>
          <p:cNvPr id="1045538" name="Rectangle 34"/>
          <p:cNvSpPr>
            <a:spLocks noChangeArrowheads="1"/>
          </p:cNvSpPr>
          <p:nvPr/>
        </p:nvSpPr>
        <p:spPr bwMode="auto">
          <a:xfrm>
            <a:off x="5791200" y="5600700"/>
            <a:ext cx="1828800" cy="369332"/>
          </a:xfrm>
          <a:prstGeom prst="rect">
            <a:avLst/>
          </a:prstGeom>
          <a:noFill/>
          <a:ln w="9525">
            <a:noFill/>
            <a:miter lim="800000"/>
            <a:headEnd/>
            <a:tailEnd/>
          </a:ln>
          <a:effectLst/>
        </p:spPr>
        <p:txBody>
          <a:bodyPr>
            <a:spAutoFit/>
          </a:bodyPr>
          <a:lstStyle/>
          <a:p>
            <a:pPr marL="342900" indent="-342900"/>
            <a:r>
              <a:rPr lang="en-US" altLang="en-US">
                <a:latin typeface="Times" charset="0"/>
              </a:rPr>
              <a:t>Wrinkled yellow</a:t>
            </a:r>
          </a:p>
        </p:txBody>
      </p:sp>
      <p:sp>
        <p:nvSpPr>
          <p:cNvPr id="1045539" name="Rectangle 35"/>
          <p:cNvSpPr>
            <a:spLocks noChangeArrowheads="1"/>
          </p:cNvSpPr>
          <p:nvPr/>
        </p:nvSpPr>
        <p:spPr bwMode="auto">
          <a:xfrm>
            <a:off x="7670800" y="5603875"/>
            <a:ext cx="1752600" cy="369332"/>
          </a:xfrm>
          <a:prstGeom prst="rect">
            <a:avLst/>
          </a:prstGeom>
          <a:noFill/>
          <a:ln w="9525">
            <a:noFill/>
            <a:miter lim="800000"/>
            <a:headEnd/>
            <a:tailEnd/>
          </a:ln>
          <a:effectLst/>
        </p:spPr>
        <p:txBody>
          <a:bodyPr>
            <a:spAutoFit/>
          </a:bodyPr>
          <a:lstStyle/>
          <a:p>
            <a:pPr marL="342900" indent="-342900"/>
            <a:r>
              <a:rPr lang="en-US" altLang="en-US">
                <a:latin typeface="Times" charset="0"/>
              </a:rPr>
              <a:t>Wrinkled green</a:t>
            </a:r>
          </a:p>
        </p:txBody>
      </p:sp>
      <p:sp>
        <p:nvSpPr>
          <p:cNvPr id="1045540" name="Rectangle 36"/>
          <p:cNvSpPr>
            <a:spLocks noChangeArrowheads="1"/>
          </p:cNvSpPr>
          <p:nvPr/>
        </p:nvSpPr>
        <p:spPr bwMode="auto">
          <a:xfrm>
            <a:off x="2895600" y="5410200"/>
            <a:ext cx="355600" cy="381000"/>
          </a:xfrm>
          <a:prstGeom prst="rect">
            <a:avLst/>
          </a:prstGeom>
          <a:noFill/>
          <a:ln w="9525">
            <a:noFill/>
            <a:miter lim="800000"/>
            <a:headEnd/>
            <a:tailEnd/>
          </a:ln>
          <a:effectLst/>
        </p:spPr>
        <p:txBody>
          <a:bodyPr wrap="square">
            <a:spAutoFit/>
          </a:bodyPr>
          <a:lstStyle/>
          <a:p>
            <a:pPr marL="342900" indent="-342900"/>
            <a:r>
              <a:rPr lang="en-US" altLang="en-US" b="1" dirty="0">
                <a:latin typeface="Times" charset="0"/>
              </a:rPr>
              <a:t>9</a:t>
            </a:r>
          </a:p>
        </p:txBody>
      </p:sp>
      <p:sp>
        <p:nvSpPr>
          <p:cNvPr id="1045541" name="Rectangle 37"/>
          <p:cNvSpPr>
            <a:spLocks noChangeArrowheads="1"/>
          </p:cNvSpPr>
          <p:nvPr/>
        </p:nvSpPr>
        <p:spPr bwMode="auto">
          <a:xfrm>
            <a:off x="47244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3</a:t>
            </a:r>
          </a:p>
        </p:txBody>
      </p:sp>
      <p:sp>
        <p:nvSpPr>
          <p:cNvPr id="1045542" name="Rectangle 38"/>
          <p:cNvSpPr>
            <a:spLocks noChangeArrowheads="1"/>
          </p:cNvSpPr>
          <p:nvPr/>
        </p:nvSpPr>
        <p:spPr bwMode="auto">
          <a:xfrm>
            <a:off x="65532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3</a:t>
            </a:r>
          </a:p>
        </p:txBody>
      </p:sp>
      <p:sp>
        <p:nvSpPr>
          <p:cNvPr id="1045543" name="Rectangle 39"/>
          <p:cNvSpPr>
            <a:spLocks noChangeArrowheads="1"/>
          </p:cNvSpPr>
          <p:nvPr/>
        </p:nvSpPr>
        <p:spPr bwMode="auto">
          <a:xfrm>
            <a:off x="8382000" y="5410200"/>
            <a:ext cx="355600" cy="369332"/>
          </a:xfrm>
          <a:prstGeom prst="rect">
            <a:avLst/>
          </a:prstGeom>
          <a:noFill/>
          <a:ln w="9525">
            <a:noFill/>
            <a:miter lim="800000"/>
            <a:headEnd/>
            <a:tailEnd/>
          </a:ln>
          <a:effectLst/>
        </p:spPr>
        <p:txBody>
          <a:bodyPr>
            <a:spAutoFit/>
          </a:bodyPr>
          <a:lstStyle/>
          <a:p>
            <a:pPr marL="342900" indent="-342900"/>
            <a:r>
              <a:rPr lang="en-US" altLang="en-US" b="1" dirty="0">
                <a:latin typeface="Times" charset="0"/>
              </a:rPr>
              <a:t>1</a:t>
            </a:r>
          </a:p>
        </p:txBody>
      </p:sp>
      <p:sp>
        <p:nvSpPr>
          <p:cNvPr id="1045544" name="Rectangle 40"/>
          <p:cNvSpPr>
            <a:spLocks noChangeArrowheads="1"/>
          </p:cNvSpPr>
          <p:nvPr/>
        </p:nvSpPr>
        <p:spPr bwMode="auto">
          <a:xfrm>
            <a:off x="1981200" y="19446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P1</a:t>
            </a:r>
          </a:p>
        </p:txBody>
      </p:sp>
      <p:sp>
        <p:nvSpPr>
          <p:cNvPr id="1045545" name="Rectangle 41"/>
          <p:cNvSpPr>
            <a:spLocks noChangeArrowheads="1"/>
          </p:cNvSpPr>
          <p:nvPr/>
        </p:nvSpPr>
        <p:spPr bwMode="auto">
          <a:xfrm>
            <a:off x="1981200" y="33670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F1</a:t>
            </a:r>
          </a:p>
        </p:txBody>
      </p:sp>
      <p:sp>
        <p:nvSpPr>
          <p:cNvPr id="1045546" name="Rectangle 42"/>
          <p:cNvSpPr>
            <a:spLocks noChangeArrowheads="1"/>
          </p:cNvSpPr>
          <p:nvPr/>
        </p:nvSpPr>
        <p:spPr bwMode="auto">
          <a:xfrm>
            <a:off x="1981200" y="4814888"/>
            <a:ext cx="609600" cy="400110"/>
          </a:xfrm>
          <a:prstGeom prst="rect">
            <a:avLst/>
          </a:prstGeom>
          <a:noFill/>
          <a:ln w="9525">
            <a:noFill/>
            <a:miter lim="800000"/>
            <a:headEnd/>
            <a:tailEnd/>
          </a:ln>
          <a:effectLst/>
        </p:spPr>
        <p:txBody>
          <a:bodyPr>
            <a:spAutoFit/>
          </a:bodyPr>
          <a:lstStyle/>
          <a:p>
            <a:pPr marL="342900" indent="-342900"/>
            <a:r>
              <a:rPr lang="en-US" altLang="en-US" sz="2000" b="1">
                <a:latin typeface="Times" charset="0"/>
              </a:rPr>
              <a:t>F2</a:t>
            </a:r>
          </a:p>
        </p:txBody>
      </p:sp>
      <p:pic>
        <p:nvPicPr>
          <p:cNvPr id="1045547" name="Picture 43" descr="resources">
            <a:hlinkClick r:id="rId13"/>
          </p:cNvPr>
          <p:cNvPicPr>
            <a:picLocks noChangeAspect="1" noChangeArrowheads="1"/>
          </p:cNvPicPr>
          <p:nvPr/>
        </p:nvPicPr>
        <p:blipFill>
          <a:blip r:embed="rId14"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281879384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5509"/>
                                        </p:tgtEl>
                                        <p:attrNameLst>
                                          <p:attrName>style.visibility</p:attrName>
                                        </p:attrNameLst>
                                      </p:cBhvr>
                                      <p:to>
                                        <p:strVal val="visible"/>
                                      </p:to>
                                    </p:set>
                                    <p:animEffect transition="in" filter="box(out)">
                                      <p:cBhvr>
                                        <p:cTn id="7" dur="500"/>
                                        <p:tgtEl>
                                          <p:spTgt spid="1045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910339" name="Rectangle 3"/>
          <p:cNvSpPr>
            <a:spLocks noChangeArrowheads="1"/>
          </p:cNvSpPr>
          <p:nvPr/>
        </p:nvSpPr>
        <p:spPr bwMode="auto">
          <a:xfrm>
            <a:off x="7162800" y="1600201"/>
            <a:ext cx="3048000" cy="1200329"/>
          </a:xfrm>
          <a:prstGeom prst="rect">
            <a:avLst/>
          </a:prstGeom>
          <a:noFill/>
          <a:ln w="9525">
            <a:noFill/>
            <a:miter lim="800000"/>
            <a:headEnd/>
            <a:tailEnd/>
          </a:ln>
          <a:effectLst/>
        </p:spPr>
        <p:txBody>
          <a:bodyPr>
            <a:spAutoFit/>
          </a:bodyPr>
          <a:lstStyle/>
          <a:p>
            <a:pPr marL="342900" indent="-342900"/>
            <a:r>
              <a:rPr lang="en-US" altLang="en-US">
                <a:latin typeface="Times" charset="0"/>
              </a:rPr>
              <a:t>A Punnett square for a dihybrid cross will need to be four boxes on each side for a total of 16 boxes.</a:t>
            </a:r>
          </a:p>
        </p:txBody>
      </p:sp>
      <p:sp>
        <p:nvSpPr>
          <p:cNvPr id="910340" name="Text Box 4"/>
          <p:cNvSpPr txBox="1">
            <a:spLocks noChangeArrowheads="1"/>
          </p:cNvSpPr>
          <p:nvPr/>
        </p:nvSpPr>
        <p:spPr bwMode="auto">
          <a:xfrm>
            <a:off x="6948488" y="785814"/>
            <a:ext cx="347210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Dihybrid crosses</a:t>
            </a:r>
          </a:p>
        </p:txBody>
      </p:sp>
      <p:pic>
        <p:nvPicPr>
          <p:cNvPr id="910341"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03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03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0345"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0347"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910348"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pic>
        <p:nvPicPr>
          <p:cNvPr id="910388" name="Picture 52" descr="Fig"/>
          <p:cNvPicPr>
            <a:picLocks noChangeAspect="1" noChangeArrowheads="1"/>
          </p:cNvPicPr>
          <p:nvPr/>
        </p:nvPicPr>
        <p:blipFill>
          <a:blip r:embed="rId10" cstate="print"/>
          <a:srcRect/>
          <a:stretch>
            <a:fillRect/>
          </a:stretch>
        </p:blipFill>
        <p:spPr bwMode="auto">
          <a:xfrm>
            <a:off x="2514601" y="1524000"/>
            <a:ext cx="4397375" cy="4495800"/>
          </a:xfrm>
          <a:prstGeom prst="rect">
            <a:avLst/>
          </a:prstGeom>
          <a:noFill/>
        </p:spPr>
      </p:pic>
      <p:sp>
        <p:nvSpPr>
          <p:cNvPr id="910389" name="Rectangle 53"/>
          <p:cNvSpPr>
            <a:spLocks noChangeArrowheads="1"/>
          </p:cNvSpPr>
          <p:nvPr/>
        </p:nvSpPr>
        <p:spPr bwMode="auto">
          <a:xfrm>
            <a:off x="2743200" y="762000"/>
            <a:ext cx="3733800" cy="369332"/>
          </a:xfrm>
          <a:prstGeom prst="rect">
            <a:avLst/>
          </a:prstGeom>
          <a:noFill/>
          <a:ln w="9525">
            <a:noFill/>
            <a:miter lim="800000"/>
            <a:headEnd/>
            <a:tailEnd/>
          </a:ln>
          <a:effectLst/>
        </p:spPr>
        <p:txBody>
          <a:bodyPr>
            <a:spAutoFit/>
          </a:bodyPr>
          <a:lstStyle/>
          <a:p>
            <a:pPr marL="342900" indent="-342900"/>
            <a:r>
              <a:rPr lang="en-US" altLang="en-US" b="1">
                <a:latin typeface="Times" charset="0"/>
              </a:rPr>
              <a:t>Punnett Square of Dihybrid Cross</a:t>
            </a:r>
            <a:endParaRPr lang="en-US" altLang="en-US" b="1" i="1">
              <a:latin typeface="Times" charset="0"/>
            </a:endParaRPr>
          </a:p>
        </p:txBody>
      </p:sp>
      <p:sp>
        <p:nvSpPr>
          <p:cNvPr id="910390" name="Rectangle 54"/>
          <p:cNvSpPr>
            <a:spLocks noChangeArrowheads="1"/>
          </p:cNvSpPr>
          <p:nvPr/>
        </p:nvSpPr>
        <p:spPr bwMode="auto">
          <a:xfrm>
            <a:off x="3543300" y="1092200"/>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10391" name="Rectangle 55"/>
          <p:cNvSpPr>
            <a:spLocks noChangeArrowheads="1"/>
          </p:cNvSpPr>
          <p:nvPr/>
        </p:nvSpPr>
        <p:spPr bwMode="auto">
          <a:xfrm>
            <a:off x="2933700"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2" name="Rectangle 56"/>
          <p:cNvSpPr>
            <a:spLocks noChangeArrowheads="1"/>
          </p:cNvSpPr>
          <p:nvPr/>
        </p:nvSpPr>
        <p:spPr bwMode="auto">
          <a:xfrm>
            <a:off x="4005263" y="1363663"/>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3" name="Rectangle 57"/>
          <p:cNvSpPr>
            <a:spLocks noChangeArrowheads="1"/>
          </p:cNvSpPr>
          <p:nvPr/>
        </p:nvSpPr>
        <p:spPr bwMode="auto">
          <a:xfrm>
            <a:off x="5081588"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4" name="Rectangle 58"/>
          <p:cNvSpPr>
            <a:spLocks noChangeArrowheads="1"/>
          </p:cNvSpPr>
          <p:nvPr/>
        </p:nvSpPr>
        <p:spPr bwMode="auto">
          <a:xfrm>
            <a:off x="6181725"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5" name="Rectangle 59"/>
          <p:cNvSpPr>
            <a:spLocks noChangeArrowheads="1"/>
          </p:cNvSpPr>
          <p:nvPr/>
        </p:nvSpPr>
        <p:spPr bwMode="auto">
          <a:xfrm rot="-5400000">
            <a:off x="551657" y="3488323"/>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10396" name="Rectangle 60"/>
          <p:cNvSpPr>
            <a:spLocks noChangeArrowheads="1"/>
          </p:cNvSpPr>
          <p:nvPr/>
        </p:nvSpPr>
        <p:spPr bwMode="auto">
          <a:xfrm>
            <a:off x="2162175" y="202565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7" name="Rectangle 61"/>
          <p:cNvSpPr>
            <a:spLocks noChangeArrowheads="1"/>
          </p:cNvSpPr>
          <p:nvPr/>
        </p:nvSpPr>
        <p:spPr bwMode="auto">
          <a:xfrm>
            <a:off x="2205038" y="3030538"/>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8" name="Rectangle 62"/>
          <p:cNvSpPr>
            <a:spLocks noChangeArrowheads="1"/>
          </p:cNvSpPr>
          <p:nvPr/>
        </p:nvSpPr>
        <p:spPr bwMode="auto">
          <a:xfrm>
            <a:off x="2209800" y="41402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399" name="Rectangle 63"/>
          <p:cNvSpPr>
            <a:spLocks noChangeArrowheads="1"/>
          </p:cNvSpPr>
          <p:nvPr/>
        </p:nvSpPr>
        <p:spPr bwMode="auto">
          <a:xfrm>
            <a:off x="2209800" y="5159375"/>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10400" name="Rectangle 64"/>
          <p:cNvSpPr>
            <a:spLocks noChangeArrowheads="1"/>
          </p:cNvSpPr>
          <p:nvPr/>
        </p:nvSpPr>
        <p:spPr bwMode="auto">
          <a:xfrm>
            <a:off x="25574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1" name="Rectangle 65"/>
          <p:cNvSpPr>
            <a:spLocks noChangeArrowheads="1"/>
          </p:cNvSpPr>
          <p:nvPr/>
        </p:nvSpPr>
        <p:spPr bwMode="auto">
          <a:xfrm>
            <a:off x="3609975" y="164306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2" name="Rectangle 66"/>
          <p:cNvSpPr>
            <a:spLocks noChangeArrowheads="1"/>
          </p:cNvSpPr>
          <p:nvPr/>
        </p:nvSpPr>
        <p:spPr bwMode="auto">
          <a:xfrm>
            <a:off x="4681538"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3" name="Rectangle 67"/>
          <p:cNvSpPr>
            <a:spLocks noChangeArrowheads="1"/>
          </p:cNvSpPr>
          <p:nvPr/>
        </p:nvSpPr>
        <p:spPr bwMode="auto">
          <a:xfrm>
            <a:off x="57578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4" name="Rectangle 68"/>
          <p:cNvSpPr>
            <a:spLocks noChangeArrowheads="1"/>
          </p:cNvSpPr>
          <p:nvPr/>
        </p:nvSpPr>
        <p:spPr bwMode="auto">
          <a:xfrm>
            <a:off x="2547938" y="26876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5" name="Rectangle 69"/>
          <p:cNvSpPr>
            <a:spLocks noChangeArrowheads="1"/>
          </p:cNvSpPr>
          <p:nvPr/>
        </p:nvSpPr>
        <p:spPr bwMode="auto">
          <a:xfrm>
            <a:off x="36099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6" name="Rectangle 70"/>
          <p:cNvSpPr>
            <a:spLocks noChangeArrowheads="1"/>
          </p:cNvSpPr>
          <p:nvPr/>
        </p:nvSpPr>
        <p:spPr bwMode="auto">
          <a:xfrm>
            <a:off x="46767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7" name="Rectangle 71"/>
          <p:cNvSpPr>
            <a:spLocks noChangeArrowheads="1"/>
          </p:cNvSpPr>
          <p:nvPr/>
        </p:nvSpPr>
        <p:spPr bwMode="auto">
          <a:xfrm>
            <a:off x="5743575" y="27003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8" name="Rectangle 72"/>
          <p:cNvSpPr>
            <a:spLocks noChangeArrowheads="1"/>
          </p:cNvSpPr>
          <p:nvPr/>
        </p:nvSpPr>
        <p:spPr bwMode="auto">
          <a:xfrm>
            <a:off x="25431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09" name="Rectangle 73"/>
          <p:cNvSpPr>
            <a:spLocks noChangeArrowheads="1"/>
          </p:cNvSpPr>
          <p:nvPr/>
        </p:nvSpPr>
        <p:spPr bwMode="auto">
          <a:xfrm>
            <a:off x="36099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0" name="Rectangle 74"/>
          <p:cNvSpPr>
            <a:spLocks noChangeArrowheads="1"/>
          </p:cNvSpPr>
          <p:nvPr/>
        </p:nvSpPr>
        <p:spPr bwMode="auto">
          <a:xfrm>
            <a:off x="4681538"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1" name="Rectangle 75"/>
          <p:cNvSpPr>
            <a:spLocks noChangeArrowheads="1"/>
          </p:cNvSpPr>
          <p:nvPr/>
        </p:nvSpPr>
        <p:spPr bwMode="auto">
          <a:xfrm>
            <a:off x="5762625" y="373538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2" name="Rectangle 76"/>
          <p:cNvSpPr>
            <a:spLocks noChangeArrowheads="1"/>
          </p:cNvSpPr>
          <p:nvPr/>
        </p:nvSpPr>
        <p:spPr bwMode="auto">
          <a:xfrm>
            <a:off x="2547938"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3" name="Rectangle 77"/>
          <p:cNvSpPr>
            <a:spLocks noChangeArrowheads="1"/>
          </p:cNvSpPr>
          <p:nvPr/>
        </p:nvSpPr>
        <p:spPr bwMode="auto">
          <a:xfrm>
            <a:off x="3609975" y="478631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4" name="Rectangle 78"/>
          <p:cNvSpPr>
            <a:spLocks noChangeArrowheads="1"/>
          </p:cNvSpPr>
          <p:nvPr/>
        </p:nvSpPr>
        <p:spPr bwMode="auto">
          <a:xfrm>
            <a:off x="4691063"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10415" name="Rectangle 79"/>
          <p:cNvSpPr>
            <a:spLocks noChangeArrowheads="1"/>
          </p:cNvSpPr>
          <p:nvPr/>
        </p:nvSpPr>
        <p:spPr bwMode="auto">
          <a:xfrm>
            <a:off x="5757863" y="478790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pic>
        <p:nvPicPr>
          <p:cNvPr id="910416" name="Picture 80" descr="resources">
            <a:hlinkClick r:id="rId11"/>
          </p:cNvPr>
          <p:cNvPicPr>
            <a:picLocks noChangeAspect="1" noChangeArrowheads="1"/>
          </p:cNvPicPr>
          <p:nvPr/>
        </p:nvPicPr>
        <p:blipFill>
          <a:blip r:embed="rId12"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27069874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39"/>
                                        </p:tgtEl>
                                        <p:attrNameLst>
                                          <p:attrName>style.visibility</p:attrName>
                                        </p:attrNameLst>
                                      </p:cBhvr>
                                      <p:to>
                                        <p:strVal val="visible"/>
                                      </p:to>
                                    </p:set>
                                    <p:animEffect transition="in" filter="box(out)">
                                      <p:cBhvr>
                                        <p:cTn id="7" dur="500"/>
                                        <p:tgtEl>
                                          <p:spTgt spid="91033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0341"/>
                                        </p:tgtEl>
                                        <p:attrNameLst>
                                          <p:attrName>style.visibility</p:attrName>
                                        </p:attrNameLst>
                                      </p:cBhvr>
                                      <p:to>
                                        <p:strVal val="visible"/>
                                      </p:to>
                                    </p:set>
                                    <p:animEffect transition="in" filter="box(out)">
                                      <p:cBhvr>
                                        <p:cTn id="11"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39"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0883" name="Rectangle 3"/>
          <p:cNvSpPr>
            <a:spLocks noChangeArrowheads="1"/>
          </p:cNvSpPr>
          <p:nvPr/>
        </p:nvSpPr>
        <p:spPr bwMode="auto">
          <a:xfrm>
            <a:off x="2057400" y="19812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concluded that each organism has two factors that control each of its traits.</a:t>
            </a:r>
            <a:endParaRPr lang="en-US" altLang="en-US" sz="2400" i="1" dirty="0">
              <a:latin typeface="Times" charset="0"/>
            </a:endParaRPr>
          </a:p>
        </p:txBody>
      </p:sp>
      <p:sp>
        <p:nvSpPr>
          <p:cNvPr id="890884" name="Text Box 4"/>
          <p:cNvSpPr txBox="1">
            <a:spLocks noChangeArrowheads="1"/>
          </p:cNvSpPr>
          <p:nvPr/>
        </p:nvSpPr>
        <p:spPr bwMode="auto">
          <a:xfrm>
            <a:off x="2089150" y="1143001"/>
            <a:ext cx="475001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unit factors</a:t>
            </a:r>
          </a:p>
        </p:txBody>
      </p:sp>
      <p:pic>
        <p:nvPicPr>
          <p:cNvPr id="89088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08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08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08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088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0891"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0892"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0893" name="Rectangle 13"/>
          <p:cNvSpPr>
            <a:spLocks noChangeArrowheads="1"/>
          </p:cNvSpPr>
          <p:nvPr/>
        </p:nvSpPr>
        <p:spPr bwMode="auto">
          <a:xfrm>
            <a:off x="2057400" y="2819401"/>
            <a:ext cx="8001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We now know that these factors are genes and that they are located on chromosomes.</a:t>
            </a:r>
            <a:endParaRPr lang="en-US" altLang="en-US" sz="2400" i="1" dirty="0">
              <a:latin typeface="Times" charset="0"/>
            </a:endParaRPr>
          </a:p>
        </p:txBody>
      </p:sp>
      <p:sp>
        <p:nvSpPr>
          <p:cNvPr id="890894" name="Rectangle 14"/>
          <p:cNvSpPr>
            <a:spLocks noChangeArrowheads="1"/>
          </p:cNvSpPr>
          <p:nvPr/>
        </p:nvSpPr>
        <p:spPr bwMode="auto">
          <a:xfrm>
            <a:off x="2057400" y="3581400"/>
            <a:ext cx="8001000" cy="1938992"/>
          </a:xfrm>
          <a:prstGeom prst="rect">
            <a:avLst/>
          </a:prstGeom>
          <a:noFill/>
          <a:ln w="9525">
            <a:noFill/>
            <a:miter lim="800000"/>
            <a:headEnd/>
            <a:tailEnd/>
          </a:ln>
          <a:effectLst/>
        </p:spPr>
        <p:txBody>
          <a:bodyPr>
            <a:spAutoFit/>
          </a:bodyPr>
          <a:lstStyle/>
          <a:p>
            <a:pPr marL="342900" indent="-342900"/>
            <a:r>
              <a:rPr lang="en-US" altLang="en-US" sz="2400" b="1" dirty="0">
                <a:latin typeface="Times" charset="0"/>
              </a:rPr>
              <a:t>1. Genes exist in alternative forms. We call these different gene forms </a:t>
            </a:r>
            <a:r>
              <a:rPr lang="en-US" altLang="en-US" sz="2400" b="1" dirty="0">
                <a:solidFill>
                  <a:srgbClr val="FF0066"/>
                </a:solidFill>
                <a:latin typeface="Times" charset="0"/>
              </a:rPr>
              <a:t>alleles</a:t>
            </a:r>
            <a:r>
              <a:rPr lang="en-US" altLang="en-US" sz="2400" b="1" dirty="0">
                <a:latin typeface="Times" charset="0"/>
              </a:rPr>
              <a:t>.</a:t>
            </a:r>
          </a:p>
          <a:p>
            <a:pPr marL="342900" indent="-342900"/>
            <a:r>
              <a:rPr lang="en-US" altLang="en-US" sz="2400" b="1" i="1" dirty="0">
                <a:latin typeface="Times" charset="0"/>
              </a:rPr>
              <a:t>Pea Plant – Round – R</a:t>
            </a:r>
          </a:p>
          <a:p>
            <a:pPr marL="342900" indent="-342900"/>
            <a:r>
              <a:rPr lang="en-US" altLang="en-US" sz="2400" b="1" i="1" dirty="0">
                <a:latin typeface="Times" charset="0"/>
              </a:rPr>
              <a:t>		- wrinkled – r</a:t>
            </a:r>
          </a:p>
          <a:p>
            <a:pPr marL="342900" indent="-342900"/>
            <a:r>
              <a:rPr lang="en-US" altLang="en-US" sz="2400" b="1" i="1" dirty="0">
                <a:latin typeface="Times" charset="0"/>
              </a:rPr>
              <a:t>Hybrid - </a:t>
            </a:r>
            <a:r>
              <a:rPr lang="en-US" altLang="en-US" sz="2400" b="1" i="1" dirty="0" err="1">
                <a:latin typeface="Times" charset="0"/>
              </a:rPr>
              <a:t>Rr</a:t>
            </a:r>
            <a:endParaRPr lang="en-US" altLang="en-US" sz="2400" b="1" i="1" dirty="0">
              <a:latin typeface="Times" charset="0"/>
            </a:endParaRPr>
          </a:p>
        </p:txBody>
      </p:sp>
      <p:pic>
        <p:nvPicPr>
          <p:cNvPr id="890896" name="Picture 16" descr="audio image blue">
            <a:hlinkClick r:id="" action="ppaction://noaction">
              <a:snd r:embed="rId10" name="10-allele.WAV"/>
            </a:hlinkClick>
          </p:cNvPr>
          <p:cNvPicPr>
            <a:picLocks noChangeAspect="1" noChangeArrowheads="1"/>
          </p:cNvPicPr>
          <p:nvPr/>
        </p:nvPicPr>
        <p:blipFill>
          <a:blip r:embed="rId11" cstate="print"/>
          <a:srcRect/>
          <a:stretch>
            <a:fillRect/>
          </a:stretch>
        </p:blipFill>
        <p:spPr bwMode="auto">
          <a:xfrm>
            <a:off x="8077201" y="5056188"/>
            <a:ext cx="354013" cy="354012"/>
          </a:xfrm>
          <a:prstGeom prst="rect">
            <a:avLst/>
          </a:prstGeom>
          <a:noFill/>
        </p:spPr>
      </p:pic>
      <p:pic>
        <p:nvPicPr>
          <p:cNvPr id="890897" name="Picture 17"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40495456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83"/>
                                        </p:tgtEl>
                                        <p:attrNameLst>
                                          <p:attrName>style.visibility</p:attrName>
                                        </p:attrNameLst>
                                      </p:cBhvr>
                                      <p:to>
                                        <p:strVal val="visible"/>
                                      </p:to>
                                    </p:set>
                                    <p:animEffect transition="in" filter="box(out)">
                                      <p:cBhvr>
                                        <p:cTn id="7" dur="500"/>
                                        <p:tgtEl>
                                          <p:spTgt spid="8908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0893"/>
                                        </p:tgtEl>
                                        <p:attrNameLst>
                                          <p:attrName>style.visibility</p:attrName>
                                        </p:attrNameLst>
                                      </p:cBhvr>
                                      <p:to>
                                        <p:strVal val="visible"/>
                                      </p:to>
                                    </p:set>
                                    <p:animEffect transition="in" filter="box(out)">
                                      <p:cBhvr>
                                        <p:cTn id="12" dur="500"/>
                                        <p:tgtEl>
                                          <p:spTgt spid="8908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0894"/>
                                        </p:tgtEl>
                                        <p:attrNameLst>
                                          <p:attrName>style.visibility</p:attrName>
                                        </p:attrNameLst>
                                      </p:cBhvr>
                                      <p:to>
                                        <p:strVal val="visible"/>
                                      </p:to>
                                    </p:set>
                                    <p:animEffect transition="in" filter="box(out)">
                                      <p:cBhvr>
                                        <p:cTn id="17" dur="500"/>
                                        <p:tgtEl>
                                          <p:spTgt spid="89089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890896"/>
                                        </p:tgtEl>
                                        <p:attrNameLst>
                                          <p:attrName>style.visibility</p:attrName>
                                        </p:attrNameLst>
                                      </p:cBhvr>
                                      <p:to>
                                        <p:strVal val="visible"/>
                                      </p:to>
                                    </p:set>
                                    <p:animEffect transition="in" filter="box(out)">
                                      <p:cBhvr>
                                        <p:cTn id="22" dur="500"/>
                                        <p:tgtEl>
                                          <p:spTgt spid="890896"/>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90885"/>
                                        </p:tgtEl>
                                        <p:attrNameLst>
                                          <p:attrName>style.visibility</p:attrName>
                                        </p:attrNameLst>
                                      </p:cBhvr>
                                      <p:to>
                                        <p:strVal val="visible"/>
                                      </p:to>
                                    </p:set>
                                    <p:animEffect transition="in" filter="box(out)">
                                      <p:cBhvr>
                                        <p:cTn id="26" dur="500"/>
                                        <p:tgtEl>
                                          <p:spTgt spid="890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3" grpId="0" autoUpdateAnimBg="0"/>
      <p:bldP spid="890893" grpId="0" autoUpdateAnimBg="0"/>
      <p:bldP spid="89089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500" name="Picture 1100" descr="Fig"/>
          <p:cNvPicPr>
            <a:picLocks noChangeAspect="1" noChangeArrowheads="1"/>
          </p:cNvPicPr>
          <p:nvPr/>
        </p:nvPicPr>
        <p:blipFill>
          <a:blip r:embed="rId2" cstate="print"/>
          <a:srcRect/>
          <a:stretch>
            <a:fillRect/>
          </a:stretch>
        </p:blipFill>
        <p:spPr bwMode="auto">
          <a:xfrm>
            <a:off x="7664450" y="2743200"/>
            <a:ext cx="1479550" cy="3200400"/>
          </a:xfrm>
          <a:prstGeom prst="rect">
            <a:avLst/>
          </a:prstGeom>
          <a:noFill/>
        </p:spPr>
      </p:pic>
      <p:sp>
        <p:nvSpPr>
          <p:cNvPr id="999426" name="Rectangle 1026"/>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pic>
        <p:nvPicPr>
          <p:cNvPr id="999429" name="Picture 1029"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99430" name="Picture 103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99431" name="Picture 1031"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99432" name="Picture 1032"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99433" name="Picture 1033"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99435" name="Picture 1035" descr="Sec"/>
          <p:cNvPicPr>
            <a:picLocks noChangeAspect="1" noChangeArrowheads="1"/>
          </p:cNvPicPr>
          <p:nvPr/>
        </p:nvPicPr>
        <p:blipFill>
          <a:blip r:embed="rId9" cstate="print"/>
          <a:srcRect/>
          <a:stretch>
            <a:fillRect/>
          </a:stretch>
        </p:blipFill>
        <p:spPr bwMode="auto">
          <a:xfrm>
            <a:off x="1524000" y="1"/>
            <a:ext cx="1828800" cy="811213"/>
          </a:xfrm>
          <a:prstGeom prst="rect">
            <a:avLst/>
          </a:prstGeom>
          <a:noFill/>
        </p:spPr>
      </p:pic>
      <p:pic>
        <p:nvPicPr>
          <p:cNvPr id="999436" name="Picture 1036" descr="Sec"/>
          <p:cNvPicPr>
            <a:picLocks noChangeAspect="1" noChangeArrowheads="1"/>
          </p:cNvPicPr>
          <p:nvPr/>
        </p:nvPicPr>
        <p:blipFill>
          <a:blip r:embed="rId10" cstate="print"/>
          <a:srcRect/>
          <a:stretch>
            <a:fillRect/>
          </a:stretch>
        </p:blipFill>
        <p:spPr bwMode="auto">
          <a:xfrm>
            <a:off x="3746500" y="0"/>
            <a:ext cx="4699000" cy="482600"/>
          </a:xfrm>
          <a:prstGeom prst="rect">
            <a:avLst/>
          </a:prstGeom>
          <a:noFill/>
        </p:spPr>
      </p:pic>
      <p:sp>
        <p:nvSpPr>
          <p:cNvPr id="999466" name="Rectangle 1066"/>
          <p:cNvSpPr>
            <a:spLocks noChangeArrowheads="1"/>
          </p:cNvSpPr>
          <p:nvPr/>
        </p:nvSpPr>
        <p:spPr bwMode="auto">
          <a:xfrm>
            <a:off x="7377114" y="2514600"/>
            <a:ext cx="2681287" cy="338554"/>
          </a:xfrm>
          <a:prstGeom prst="rect">
            <a:avLst/>
          </a:prstGeom>
          <a:noFill/>
          <a:ln w="9525">
            <a:noFill/>
            <a:miter lim="800000"/>
            <a:headEnd/>
            <a:tailEnd/>
          </a:ln>
          <a:effectLst/>
        </p:spPr>
        <p:txBody>
          <a:bodyPr>
            <a:spAutoFit/>
          </a:bodyPr>
          <a:lstStyle/>
          <a:p>
            <a:pPr marL="342900" indent="-342900"/>
            <a:r>
              <a:rPr lang="en-US" altLang="en-US" sz="1600">
                <a:latin typeface="Times" charset="0"/>
              </a:rPr>
              <a:t>F1 cross: </a:t>
            </a:r>
            <a:r>
              <a:rPr lang="en-US" altLang="en-US" sz="1600" i="1">
                <a:latin typeface="Times" charset="0"/>
              </a:rPr>
              <a:t>RrYy</a:t>
            </a:r>
            <a:r>
              <a:rPr lang="en-US" altLang="en-US" sz="1600">
                <a:latin typeface="Times" charset="0"/>
              </a:rPr>
              <a:t> ´ </a:t>
            </a:r>
            <a:r>
              <a:rPr lang="en-US" altLang="en-US" sz="1600" i="1">
                <a:latin typeface="Times" charset="0"/>
              </a:rPr>
              <a:t>RrYy </a:t>
            </a:r>
          </a:p>
        </p:txBody>
      </p:sp>
      <p:sp>
        <p:nvSpPr>
          <p:cNvPr id="999467" name="Rectangle 1067"/>
          <p:cNvSpPr>
            <a:spLocks noChangeArrowheads="1"/>
          </p:cNvSpPr>
          <p:nvPr/>
        </p:nvSpPr>
        <p:spPr bwMode="auto">
          <a:xfrm>
            <a:off x="7467600" y="3000376"/>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round </a:t>
            </a:r>
          </a:p>
          <a:p>
            <a:pPr marL="342900" indent="-342900" algn="ctr">
              <a:lnSpc>
                <a:spcPct val="70000"/>
              </a:lnSpc>
            </a:pPr>
            <a:r>
              <a:rPr lang="en-US" altLang="en-US" sz="1600">
                <a:latin typeface="Times" charset="0"/>
              </a:rPr>
              <a:t>yellow</a:t>
            </a:r>
          </a:p>
        </p:txBody>
      </p:sp>
      <p:sp>
        <p:nvSpPr>
          <p:cNvPr id="999468" name="Rectangle 1068"/>
          <p:cNvSpPr>
            <a:spLocks noChangeArrowheads="1"/>
          </p:cNvSpPr>
          <p:nvPr/>
        </p:nvSpPr>
        <p:spPr bwMode="auto">
          <a:xfrm>
            <a:off x="7467600" y="3729039"/>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round </a:t>
            </a:r>
          </a:p>
          <a:p>
            <a:pPr marL="342900" indent="-342900" algn="ctr">
              <a:lnSpc>
                <a:spcPct val="70000"/>
              </a:lnSpc>
            </a:pPr>
            <a:r>
              <a:rPr lang="en-US" altLang="en-US" sz="1600">
                <a:latin typeface="Times" charset="0"/>
              </a:rPr>
              <a:t>green</a:t>
            </a:r>
          </a:p>
        </p:txBody>
      </p:sp>
      <p:sp>
        <p:nvSpPr>
          <p:cNvPr id="999469" name="Rectangle 1069"/>
          <p:cNvSpPr>
            <a:spLocks noChangeArrowheads="1"/>
          </p:cNvSpPr>
          <p:nvPr/>
        </p:nvSpPr>
        <p:spPr bwMode="auto">
          <a:xfrm>
            <a:off x="7496175" y="4500564"/>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wrinkled</a:t>
            </a:r>
          </a:p>
          <a:p>
            <a:pPr marL="342900" indent="-342900" algn="ctr">
              <a:lnSpc>
                <a:spcPct val="70000"/>
              </a:lnSpc>
            </a:pPr>
            <a:r>
              <a:rPr lang="en-US" altLang="en-US" sz="1600">
                <a:latin typeface="Times" charset="0"/>
              </a:rPr>
              <a:t>yellow</a:t>
            </a:r>
          </a:p>
        </p:txBody>
      </p:sp>
      <p:sp>
        <p:nvSpPr>
          <p:cNvPr id="999470" name="Rectangle 1070"/>
          <p:cNvSpPr>
            <a:spLocks noChangeArrowheads="1"/>
          </p:cNvSpPr>
          <p:nvPr/>
        </p:nvSpPr>
        <p:spPr bwMode="auto">
          <a:xfrm>
            <a:off x="7500938" y="5226051"/>
            <a:ext cx="2133600" cy="412421"/>
          </a:xfrm>
          <a:prstGeom prst="rect">
            <a:avLst/>
          </a:prstGeom>
          <a:noFill/>
          <a:ln w="9525">
            <a:noFill/>
            <a:miter lim="800000"/>
            <a:headEnd/>
            <a:tailEnd/>
          </a:ln>
          <a:effectLst/>
        </p:spPr>
        <p:txBody>
          <a:bodyPr>
            <a:spAutoFit/>
          </a:bodyPr>
          <a:lstStyle/>
          <a:p>
            <a:pPr marL="342900" indent="-342900" algn="ctr">
              <a:lnSpc>
                <a:spcPct val="60000"/>
              </a:lnSpc>
            </a:pPr>
            <a:r>
              <a:rPr lang="en-US" altLang="en-US" sz="1600">
                <a:latin typeface="Times" charset="0"/>
              </a:rPr>
              <a:t>wrinkled</a:t>
            </a:r>
          </a:p>
          <a:p>
            <a:pPr marL="342900" indent="-342900" algn="ctr">
              <a:lnSpc>
                <a:spcPct val="70000"/>
              </a:lnSpc>
            </a:pPr>
            <a:r>
              <a:rPr lang="en-US" altLang="en-US" sz="1600">
                <a:latin typeface="Times" charset="0"/>
              </a:rPr>
              <a:t>green</a:t>
            </a:r>
          </a:p>
        </p:txBody>
      </p:sp>
      <p:pic>
        <p:nvPicPr>
          <p:cNvPr id="999472" name="Picture 1072" descr="Fig"/>
          <p:cNvPicPr>
            <a:picLocks noChangeAspect="1" noChangeArrowheads="1"/>
          </p:cNvPicPr>
          <p:nvPr/>
        </p:nvPicPr>
        <p:blipFill>
          <a:blip r:embed="rId11" cstate="print"/>
          <a:srcRect/>
          <a:stretch>
            <a:fillRect/>
          </a:stretch>
        </p:blipFill>
        <p:spPr bwMode="auto">
          <a:xfrm>
            <a:off x="2514601" y="1524000"/>
            <a:ext cx="4397375" cy="4495800"/>
          </a:xfrm>
          <a:prstGeom prst="rect">
            <a:avLst/>
          </a:prstGeom>
          <a:noFill/>
        </p:spPr>
      </p:pic>
      <p:sp>
        <p:nvSpPr>
          <p:cNvPr id="999473" name="Rectangle 1073"/>
          <p:cNvSpPr>
            <a:spLocks noChangeArrowheads="1"/>
          </p:cNvSpPr>
          <p:nvPr/>
        </p:nvSpPr>
        <p:spPr bwMode="auto">
          <a:xfrm>
            <a:off x="2743200" y="762000"/>
            <a:ext cx="3733800" cy="369332"/>
          </a:xfrm>
          <a:prstGeom prst="rect">
            <a:avLst/>
          </a:prstGeom>
          <a:noFill/>
          <a:ln w="9525">
            <a:noFill/>
            <a:miter lim="800000"/>
            <a:headEnd/>
            <a:tailEnd/>
          </a:ln>
          <a:effectLst/>
        </p:spPr>
        <p:txBody>
          <a:bodyPr>
            <a:spAutoFit/>
          </a:bodyPr>
          <a:lstStyle/>
          <a:p>
            <a:pPr marL="342900" indent="-342900"/>
            <a:r>
              <a:rPr lang="en-US" altLang="en-US" b="1">
                <a:latin typeface="Times" charset="0"/>
              </a:rPr>
              <a:t>Punnett Square of Dihybrid Cross</a:t>
            </a:r>
            <a:endParaRPr lang="en-US" altLang="en-US" b="1" i="1">
              <a:latin typeface="Times" charset="0"/>
            </a:endParaRPr>
          </a:p>
        </p:txBody>
      </p:sp>
      <p:sp>
        <p:nvSpPr>
          <p:cNvPr id="999474" name="Rectangle 1074"/>
          <p:cNvSpPr>
            <a:spLocks noChangeArrowheads="1"/>
          </p:cNvSpPr>
          <p:nvPr/>
        </p:nvSpPr>
        <p:spPr bwMode="auto">
          <a:xfrm>
            <a:off x="3543300" y="1092200"/>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99475" name="Rectangle 1075"/>
          <p:cNvSpPr>
            <a:spLocks noChangeArrowheads="1"/>
          </p:cNvSpPr>
          <p:nvPr/>
        </p:nvSpPr>
        <p:spPr bwMode="auto">
          <a:xfrm>
            <a:off x="2933700"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6" name="Rectangle 1076"/>
          <p:cNvSpPr>
            <a:spLocks noChangeArrowheads="1"/>
          </p:cNvSpPr>
          <p:nvPr/>
        </p:nvSpPr>
        <p:spPr bwMode="auto">
          <a:xfrm>
            <a:off x="4005263" y="1363663"/>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7" name="Rectangle 1077"/>
          <p:cNvSpPr>
            <a:spLocks noChangeArrowheads="1"/>
          </p:cNvSpPr>
          <p:nvPr/>
        </p:nvSpPr>
        <p:spPr bwMode="auto">
          <a:xfrm>
            <a:off x="5081588"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8" name="Rectangle 1078"/>
          <p:cNvSpPr>
            <a:spLocks noChangeArrowheads="1"/>
          </p:cNvSpPr>
          <p:nvPr/>
        </p:nvSpPr>
        <p:spPr bwMode="auto">
          <a:xfrm>
            <a:off x="6181725" y="13716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79" name="Rectangle 1079"/>
          <p:cNvSpPr>
            <a:spLocks noChangeArrowheads="1"/>
          </p:cNvSpPr>
          <p:nvPr/>
        </p:nvSpPr>
        <p:spPr bwMode="auto">
          <a:xfrm rot="-5400000">
            <a:off x="551657" y="3488323"/>
            <a:ext cx="2895600" cy="338554"/>
          </a:xfrm>
          <a:prstGeom prst="rect">
            <a:avLst/>
          </a:prstGeom>
          <a:noFill/>
          <a:ln w="9525">
            <a:noFill/>
            <a:miter lim="800000"/>
            <a:headEnd/>
            <a:tailEnd/>
          </a:ln>
          <a:effectLst/>
        </p:spPr>
        <p:txBody>
          <a:bodyPr>
            <a:spAutoFit/>
          </a:bodyPr>
          <a:lstStyle/>
          <a:p>
            <a:pPr marL="342900" indent="-342900"/>
            <a:r>
              <a:rPr lang="en-US" altLang="en-US" sz="1600" i="1">
                <a:latin typeface="Times" charset="0"/>
              </a:rPr>
              <a:t>Gametes from RrYy parent</a:t>
            </a:r>
          </a:p>
        </p:txBody>
      </p:sp>
      <p:sp>
        <p:nvSpPr>
          <p:cNvPr id="999480" name="Rectangle 1080"/>
          <p:cNvSpPr>
            <a:spLocks noChangeArrowheads="1"/>
          </p:cNvSpPr>
          <p:nvPr/>
        </p:nvSpPr>
        <p:spPr bwMode="auto">
          <a:xfrm>
            <a:off x="2162175" y="202565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1" name="Rectangle 1081"/>
          <p:cNvSpPr>
            <a:spLocks noChangeArrowheads="1"/>
          </p:cNvSpPr>
          <p:nvPr/>
        </p:nvSpPr>
        <p:spPr bwMode="auto">
          <a:xfrm>
            <a:off x="2205038" y="3030538"/>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2" name="Rectangle 1082"/>
          <p:cNvSpPr>
            <a:spLocks noChangeArrowheads="1"/>
          </p:cNvSpPr>
          <p:nvPr/>
        </p:nvSpPr>
        <p:spPr bwMode="auto">
          <a:xfrm>
            <a:off x="2209800" y="4140200"/>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3" name="Rectangle 1083"/>
          <p:cNvSpPr>
            <a:spLocks noChangeArrowheads="1"/>
          </p:cNvSpPr>
          <p:nvPr/>
        </p:nvSpPr>
        <p:spPr bwMode="auto">
          <a:xfrm>
            <a:off x="2209800" y="5159375"/>
            <a:ext cx="457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ry</a:t>
            </a:r>
          </a:p>
        </p:txBody>
      </p:sp>
      <p:sp>
        <p:nvSpPr>
          <p:cNvPr id="999484" name="Rectangle 1084"/>
          <p:cNvSpPr>
            <a:spLocks noChangeArrowheads="1"/>
          </p:cNvSpPr>
          <p:nvPr/>
        </p:nvSpPr>
        <p:spPr bwMode="auto">
          <a:xfrm>
            <a:off x="25574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5" name="Rectangle 1085"/>
          <p:cNvSpPr>
            <a:spLocks noChangeArrowheads="1"/>
          </p:cNvSpPr>
          <p:nvPr/>
        </p:nvSpPr>
        <p:spPr bwMode="auto">
          <a:xfrm>
            <a:off x="3609975" y="164306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6" name="Rectangle 1086"/>
          <p:cNvSpPr>
            <a:spLocks noChangeArrowheads="1"/>
          </p:cNvSpPr>
          <p:nvPr/>
        </p:nvSpPr>
        <p:spPr bwMode="auto">
          <a:xfrm>
            <a:off x="4681538"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7" name="Rectangle 1087"/>
          <p:cNvSpPr>
            <a:spLocks noChangeArrowheads="1"/>
          </p:cNvSpPr>
          <p:nvPr/>
        </p:nvSpPr>
        <p:spPr bwMode="auto">
          <a:xfrm>
            <a:off x="5757863" y="164782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8" name="Rectangle 1088"/>
          <p:cNvSpPr>
            <a:spLocks noChangeArrowheads="1"/>
          </p:cNvSpPr>
          <p:nvPr/>
        </p:nvSpPr>
        <p:spPr bwMode="auto">
          <a:xfrm>
            <a:off x="2547938" y="26876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89" name="Rectangle 1089"/>
          <p:cNvSpPr>
            <a:spLocks noChangeArrowheads="1"/>
          </p:cNvSpPr>
          <p:nvPr/>
        </p:nvSpPr>
        <p:spPr bwMode="auto">
          <a:xfrm>
            <a:off x="36099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0" name="Rectangle 1090"/>
          <p:cNvSpPr>
            <a:spLocks noChangeArrowheads="1"/>
          </p:cNvSpPr>
          <p:nvPr/>
        </p:nvSpPr>
        <p:spPr bwMode="auto">
          <a:xfrm>
            <a:off x="4676775" y="26955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1" name="Rectangle 1091"/>
          <p:cNvSpPr>
            <a:spLocks noChangeArrowheads="1"/>
          </p:cNvSpPr>
          <p:nvPr/>
        </p:nvSpPr>
        <p:spPr bwMode="auto">
          <a:xfrm>
            <a:off x="5743575" y="270033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2" name="Rectangle 1092"/>
          <p:cNvSpPr>
            <a:spLocks noChangeArrowheads="1"/>
          </p:cNvSpPr>
          <p:nvPr/>
        </p:nvSpPr>
        <p:spPr bwMode="auto">
          <a:xfrm>
            <a:off x="25431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3" name="Rectangle 1093"/>
          <p:cNvSpPr>
            <a:spLocks noChangeArrowheads="1"/>
          </p:cNvSpPr>
          <p:nvPr/>
        </p:nvSpPr>
        <p:spPr bwMode="auto">
          <a:xfrm>
            <a:off x="3609975"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4" name="Rectangle 1094"/>
          <p:cNvSpPr>
            <a:spLocks noChangeArrowheads="1"/>
          </p:cNvSpPr>
          <p:nvPr/>
        </p:nvSpPr>
        <p:spPr bwMode="auto">
          <a:xfrm>
            <a:off x="4681538" y="374015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5" name="Rectangle 1095"/>
          <p:cNvSpPr>
            <a:spLocks noChangeArrowheads="1"/>
          </p:cNvSpPr>
          <p:nvPr/>
        </p:nvSpPr>
        <p:spPr bwMode="auto">
          <a:xfrm>
            <a:off x="5762625" y="3735388"/>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6" name="Rectangle 1096"/>
          <p:cNvSpPr>
            <a:spLocks noChangeArrowheads="1"/>
          </p:cNvSpPr>
          <p:nvPr/>
        </p:nvSpPr>
        <p:spPr bwMode="auto">
          <a:xfrm>
            <a:off x="2547938"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7" name="Rectangle 1097"/>
          <p:cNvSpPr>
            <a:spLocks noChangeArrowheads="1"/>
          </p:cNvSpPr>
          <p:nvPr/>
        </p:nvSpPr>
        <p:spPr bwMode="auto">
          <a:xfrm>
            <a:off x="3609975" y="4786313"/>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8" name="Rectangle 1098"/>
          <p:cNvSpPr>
            <a:spLocks noChangeArrowheads="1"/>
          </p:cNvSpPr>
          <p:nvPr/>
        </p:nvSpPr>
        <p:spPr bwMode="auto">
          <a:xfrm>
            <a:off x="4691063" y="4778375"/>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sp>
        <p:nvSpPr>
          <p:cNvPr id="999499" name="Rectangle 1099"/>
          <p:cNvSpPr>
            <a:spLocks noChangeArrowheads="1"/>
          </p:cNvSpPr>
          <p:nvPr/>
        </p:nvSpPr>
        <p:spPr bwMode="auto">
          <a:xfrm>
            <a:off x="5757863" y="4787900"/>
            <a:ext cx="838200" cy="338554"/>
          </a:xfrm>
          <a:prstGeom prst="rect">
            <a:avLst/>
          </a:prstGeom>
          <a:noFill/>
          <a:ln w="9525">
            <a:noFill/>
            <a:miter lim="800000"/>
            <a:headEnd/>
            <a:tailEnd/>
          </a:ln>
          <a:effectLst/>
        </p:spPr>
        <p:txBody>
          <a:bodyPr>
            <a:spAutoFit/>
          </a:bodyPr>
          <a:lstStyle/>
          <a:p>
            <a:pPr marL="342900" indent="-342900"/>
            <a:r>
              <a:rPr lang="en-US" altLang="en-US" sz="1600" b="1" i="1">
                <a:latin typeface="Times" charset="0"/>
              </a:rPr>
              <a:t>rryy</a:t>
            </a:r>
          </a:p>
        </p:txBody>
      </p:sp>
      <p:pic>
        <p:nvPicPr>
          <p:cNvPr id="999501" name="Picture 1101" descr="audio image blue">
            <a:hlinkClick r:id="" action="ppaction://noaction">
              <a:snd r:embed="rId12" name="10-Figure 10-8 Slide 51.WAV"/>
            </a:hlinkClick>
          </p:cNvPr>
          <p:cNvPicPr>
            <a:picLocks noChangeAspect="1" noChangeArrowheads="1"/>
          </p:cNvPicPr>
          <p:nvPr/>
        </p:nvPicPr>
        <p:blipFill>
          <a:blip r:embed="rId13" cstate="print"/>
          <a:srcRect/>
          <a:stretch>
            <a:fillRect/>
          </a:stretch>
        </p:blipFill>
        <p:spPr bwMode="auto">
          <a:xfrm>
            <a:off x="6553201" y="914401"/>
            <a:ext cx="354013" cy="354013"/>
          </a:xfrm>
          <a:prstGeom prst="rect">
            <a:avLst/>
          </a:prstGeom>
          <a:noFill/>
        </p:spPr>
      </p:pic>
      <p:pic>
        <p:nvPicPr>
          <p:cNvPr id="999502" name="Picture 1102" descr="resources">
            <a:hlinkClick r:id="rId14"/>
          </p:cNvPr>
          <p:cNvPicPr>
            <a:picLocks noChangeAspect="1" noChangeArrowheads="1"/>
          </p:cNvPicPr>
          <p:nvPr/>
        </p:nvPicPr>
        <p:blipFill>
          <a:blip r:embed="rId15" cstate="print"/>
          <a:srcRect/>
          <a:stretch>
            <a:fillRect/>
          </a:stretch>
        </p:blipFill>
        <p:spPr bwMode="auto">
          <a:xfrm>
            <a:off x="8458201" y="6267451"/>
            <a:ext cx="1806575" cy="411163"/>
          </a:xfrm>
          <a:prstGeom prst="rect">
            <a:avLst/>
          </a:prstGeom>
          <a:noFill/>
        </p:spPr>
      </p:pic>
      <p:sp>
        <p:nvSpPr>
          <p:cNvPr id="999503" name="Text Box 1103"/>
          <p:cNvSpPr txBox="1">
            <a:spLocks noChangeArrowheads="1"/>
          </p:cNvSpPr>
          <p:nvPr/>
        </p:nvSpPr>
        <p:spPr bwMode="auto">
          <a:xfrm>
            <a:off x="6948488" y="785814"/>
            <a:ext cx="347210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Dihybrid crosses</a:t>
            </a:r>
          </a:p>
        </p:txBody>
      </p:sp>
    </p:spTree>
    <p:extLst>
      <p:ext uri="{BB962C8B-B14F-4D97-AF65-F5344CB8AC3E}">
        <p14:creationId xmlns:p14="http://schemas.microsoft.com/office/powerpoint/2010/main" val="14914563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9429"/>
                                        </p:tgtEl>
                                        <p:attrNameLst>
                                          <p:attrName>style.visibility</p:attrName>
                                        </p:attrNameLst>
                                      </p:cBhvr>
                                      <p:to>
                                        <p:strVal val="visible"/>
                                      </p:to>
                                    </p:set>
                                    <p:animEffect transition="in" filter="box(out)">
                                      <p:cBhvr>
                                        <p:cTn id="7"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5" name="Text Box 7"/>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endParaRPr lang="en-US" sz="1400" b="1" dirty="0">
              <a:solidFill>
                <a:schemeClr val="hlink"/>
              </a:solidFill>
            </a:endParaRPr>
          </a:p>
        </p:txBody>
      </p:sp>
      <p:pic>
        <p:nvPicPr>
          <p:cNvPr id="892938" name="Picture 10" descr="Sec"/>
          <p:cNvPicPr>
            <a:picLocks noChangeAspect="1" noChangeArrowheads="1"/>
          </p:cNvPicPr>
          <p:nvPr/>
        </p:nvPicPr>
        <p:blipFill>
          <a:blip r:embed="rId2" cstate="print"/>
          <a:srcRect/>
          <a:stretch>
            <a:fillRect/>
          </a:stretch>
        </p:blipFill>
        <p:spPr bwMode="auto">
          <a:xfrm>
            <a:off x="1524000" y="1"/>
            <a:ext cx="1600200" cy="709613"/>
          </a:xfrm>
          <a:prstGeom prst="rect">
            <a:avLst/>
          </a:prstGeom>
          <a:noFill/>
        </p:spPr>
      </p:pic>
      <p:pic>
        <p:nvPicPr>
          <p:cNvPr id="892940" name="Picture 12" descr="RST-10"/>
          <p:cNvPicPr>
            <a:picLocks noChangeAspect="1" noChangeArrowheads="1"/>
          </p:cNvPicPr>
          <p:nvPr/>
        </p:nvPicPr>
        <p:blipFill>
          <a:blip r:embed="rId3" cstate="print"/>
          <a:srcRect/>
          <a:stretch>
            <a:fillRect/>
          </a:stretch>
        </p:blipFill>
        <p:spPr bwMode="auto">
          <a:xfrm>
            <a:off x="2895601" y="-24450"/>
            <a:ext cx="5561013" cy="5739450"/>
          </a:xfrm>
          <a:prstGeom prst="rect">
            <a:avLst/>
          </a:prstGeom>
          <a:noFill/>
        </p:spPr>
      </p:pic>
      <p:sp>
        <p:nvSpPr>
          <p:cNvPr id="5" name="TextBox 4"/>
          <p:cNvSpPr txBox="1"/>
          <p:nvPr/>
        </p:nvSpPr>
        <p:spPr>
          <a:xfrm>
            <a:off x="8382000" y="0"/>
            <a:ext cx="2286000" cy="3539430"/>
          </a:xfrm>
          <a:prstGeom prst="rect">
            <a:avLst/>
          </a:prstGeom>
          <a:noFill/>
        </p:spPr>
        <p:txBody>
          <a:bodyPr wrap="square" rtlCol="0">
            <a:spAutoFit/>
          </a:bodyPr>
          <a:lstStyle/>
          <a:p>
            <a:r>
              <a:rPr lang="en-US" sz="2800" dirty="0"/>
              <a:t>P. </a:t>
            </a:r>
            <a:r>
              <a:rPr lang="en-US" sz="2800" dirty="0" smtClean="0"/>
              <a:t>17 NB</a:t>
            </a:r>
            <a:endParaRPr lang="en-US" sz="2800" dirty="0"/>
          </a:p>
          <a:p>
            <a:r>
              <a:rPr lang="en-US" sz="2800" dirty="0"/>
              <a:t>Use ¾ of paper, ¼ to write an AXES paragraph</a:t>
            </a:r>
          </a:p>
          <a:p>
            <a:r>
              <a:rPr lang="en-US" sz="2800" dirty="0"/>
              <a:t>Law of Independent Assortment</a:t>
            </a:r>
          </a:p>
        </p:txBody>
      </p:sp>
      <p:sp>
        <p:nvSpPr>
          <p:cNvPr id="6" name="TextBox 5"/>
          <p:cNvSpPr txBox="1"/>
          <p:nvPr/>
        </p:nvSpPr>
        <p:spPr>
          <a:xfrm>
            <a:off x="1524000" y="685801"/>
            <a:ext cx="1905000" cy="954107"/>
          </a:xfrm>
          <a:prstGeom prst="rect">
            <a:avLst/>
          </a:prstGeom>
          <a:noFill/>
        </p:spPr>
        <p:txBody>
          <a:bodyPr wrap="square" rtlCol="0">
            <a:spAutoFit/>
          </a:bodyPr>
          <a:lstStyle/>
          <a:p>
            <a:r>
              <a:rPr lang="en-US" sz="2800" dirty="0" err="1"/>
              <a:t>Dihybrid</a:t>
            </a:r>
            <a:endParaRPr lang="en-US" sz="2800" dirty="0"/>
          </a:p>
          <a:p>
            <a:r>
              <a:rPr lang="en-US" sz="2800"/>
              <a:t>Cross</a:t>
            </a:r>
            <a:endParaRPr lang="en-US" sz="2800" dirty="0"/>
          </a:p>
        </p:txBody>
      </p:sp>
    </p:spTree>
    <p:extLst>
      <p:ext uri="{BB962C8B-B14F-4D97-AF65-F5344CB8AC3E}">
        <p14:creationId xmlns:p14="http://schemas.microsoft.com/office/powerpoint/2010/main" val="2870639595"/>
      </p:ext>
    </p:extLst>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313" y="92764"/>
            <a:ext cx="11555896" cy="4903305"/>
          </a:xfrm>
        </p:spPr>
        <p:txBody>
          <a:bodyPr>
            <a:normAutofit fontScale="90000"/>
          </a:bodyPr>
          <a:lstStyle/>
          <a:p>
            <a:r>
              <a:rPr lang="en-US" dirty="0" smtClean="0"/>
              <a:t>Meiosis Activity with beads.</a:t>
            </a:r>
            <a:br>
              <a:rPr lang="en-US" dirty="0" smtClean="0"/>
            </a:br>
            <a:r>
              <a:rPr lang="en-US" dirty="0" smtClean="0"/>
              <a:t>Simulate the process of Meiosis with a partner.</a:t>
            </a:r>
            <a:br>
              <a:rPr lang="en-US" dirty="0" smtClean="0"/>
            </a:br>
            <a:r>
              <a:rPr lang="en-US" dirty="0" smtClean="0"/>
              <a:t>Show us your simulation.</a:t>
            </a:r>
            <a:br>
              <a:rPr lang="en-US" dirty="0" smtClean="0"/>
            </a:br>
            <a:r>
              <a:rPr lang="en-US" dirty="0" smtClean="0"/>
              <a:t>Explain in your notebook page 15 </a:t>
            </a:r>
            <a:br>
              <a:rPr lang="en-US" dirty="0" smtClean="0"/>
            </a:br>
            <a:r>
              <a:rPr lang="en-US" dirty="0" smtClean="0"/>
              <a:t>How does Meiosis add genetic variation to the population?  Use these words: gamete, sex cell, haploid, homologous chromosomes, division, egg or sperm cell.</a:t>
            </a:r>
            <a:endParaRPr lang="en-US" dirty="0"/>
          </a:p>
        </p:txBody>
      </p:sp>
      <p:sp>
        <p:nvSpPr>
          <p:cNvPr id="3" name="Content Placeholder 2"/>
          <p:cNvSpPr>
            <a:spLocks noGrp="1"/>
          </p:cNvSpPr>
          <p:nvPr>
            <p:ph idx="1"/>
          </p:nvPr>
        </p:nvSpPr>
        <p:spPr>
          <a:xfrm>
            <a:off x="838200" y="4055165"/>
            <a:ext cx="9803296" cy="2121798"/>
          </a:xfrm>
        </p:spPr>
        <p:txBody>
          <a:bodyPr/>
          <a:lstStyle/>
          <a:p>
            <a:endParaRPr lang="en-US" dirty="0"/>
          </a:p>
          <a:p>
            <a:endParaRPr lang="en-US" dirty="0" smtClean="0"/>
          </a:p>
          <a:p>
            <a:endParaRPr lang="en-US" dirty="0" smtClean="0"/>
          </a:p>
          <a:p>
            <a:r>
              <a:rPr lang="en-US" dirty="0" smtClean="0"/>
              <a:t>Mitosis vs. </a:t>
            </a:r>
            <a:r>
              <a:rPr lang="en-US" dirty="0" smtClean="0">
                <a:hlinkClick r:id="rId2"/>
              </a:rPr>
              <a:t>Meiosis</a:t>
            </a:r>
            <a:r>
              <a:rPr lang="en-US" dirty="0" smtClean="0"/>
              <a:t> video demonstration</a:t>
            </a:r>
            <a:endParaRPr lang="en-US" dirty="0"/>
          </a:p>
        </p:txBody>
      </p:sp>
    </p:spTree>
    <p:extLst>
      <p:ext uri="{BB962C8B-B14F-4D97-AF65-F5344CB8AC3E}">
        <p14:creationId xmlns:p14="http://schemas.microsoft.com/office/powerpoint/2010/main" val="3575653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Inheritance Quiz</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Draw a Chromosome and label a trait.</a:t>
            </a:r>
          </a:p>
          <a:p>
            <a:pPr marL="514350" indent="-514350">
              <a:buFont typeface="+mj-lt"/>
              <a:buAutoNum type="arabicPeriod"/>
            </a:pPr>
            <a:r>
              <a:rPr lang="en-US" dirty="0" smtClean="0"/>
              <a:t>Draw a Punnett Square</a:t>
            </a:r>
          </a:p>
          <a:p>
            <a:pPr marL="514350" indent="-514350">
              <a:buFont typeface="+mj-lt"/>
              <a:buAutoNum type="arabicPeriod"/>
            </a:pPr>
            <a:r>
              <a:rPr lang="en-US" dirty="0" smtClean="0"/>
              <a:t>Write the genotype XX for Mom</a:t>
            </a:r>
          </a:p>
          <a:p>
            <a:pPr marL="514350" indent="-514350">
              <a:buFont typeface="+mj-lt"/>
              <a:buAutoNum type="arabicPeriod"/>
            </a:pPr>
            <a:r>
              <a:rPr lang="en-US" dirty="0" smtClean="0"/>
              <a:t>Write the genotype XY for Dad</a:t>
            </a:r>
          </a:p>
          <a:p>
            <a:pPr marL="514350" indent="-514350">
              <a:buFont typeface="+mj-lt"/>
              <a:buAutoNum type="arabicPeriod"/>
            </a:pPr>
            <a:r>
              <a:rPr lang="en-US" dirty="0" smtClean="0"/>
              <a:t>Complete the Punnett square</a:t>
            </a:r>
          </a:p>
          <a:p>
            <a:pPr marL="514350" indent="-514350">
              <a:buFont typeface="+mj-lt"/>
              <a:buAutoNum type="arabicPeriod"/>
            </a:pPr>
            <a:r>
              <a:rPr lang="en-US" dirty="0" smtClean="0"/>
              <a:t>What is the Probability of having a girl?</a:t>
            </a:r>
          </a:p>
          <a:p>
            <a:pPr marL="514350" indent="-514350">
              <a:buFont typeface="+mj-lt"/>
              <a:buAutoNum type="arabicPeriod"/>
            </a:pPr>
            <a:r>
              <a:rPr lang="en-US" dirty="0" smtClean="0"/>
              <a:t>Write the gamete for mom</a:t>
            </a:r>
          </a:p>
          <a:p>
            <a:pPr marL="514350" indent="-514350">
              <a:buFont typeface="+mj-lt"/>
              <a:buAutoNum type="arabicPeriod"/>
            </a:pPr>
            <a:r>
              <a:rPr lang="en-US" dirty="0" smtClean="0"/>
              <a:t>Write the gamete for dad</a:t>
            </a:r>
          </a:p>
          <a:p>
            <a:pPr marL="514350" indent="-514350">
              <a:buFont typeface="+mj-lt"/>
              <a:buAutoNum type="arabicPeriod"/>
            </a:pPr>
            <a:r>
              <a:rPr lang="en-US" dirty="0" smtClean="0"/>
              <a:t>Explain what a zygote is, draw a picture if you need to.</a:t>
            </a:r>
          </a:p>
          <a:p>
            <a:pPr marL="514350" indent="-514350">
              <a:buFont typeface="+mj-lt"/>
              <a:buAutoNum type="arabicPeriod"/>
            </a:pPr>
            <a:r>
              <a:rPr lang="en-US" dirty="0" smtClean="0"/>
              <a:t>Examine the Karyotype above, Is it a girl or a boy, How do you know?</a:t>
            </a:r>
          </a:p>
          <a:p>
            <a:pPr marL="0" indent="0">
              <a:buNone/>
            </a:pPr>
            <a:endParaRPr lang="en-US" dirty="0"/>
          </a:p>
        </p:txBody>
      </p:sp>
      <p:pic>
        <p:nvPicPr>
          <p:cNvPr id="4" name="Picture 3"/>
          <p:cNvPicPr>
            <a:picLocks noChangeAspect="1"/>
          </p:cNvPicPr>
          <p:nvPr/>
        </p:nvPicPr>
        <p:blipFill>
          <a:blip r:embed="rId2"/>
          <a:stretch>
            <a:fillRect/>
          </a:stretch>
        </p:blipFill>
        <p:spPr>
          <a:xfrm>
            <a:off x="7365670" y="0"/>
            <a:ext cx="4826330" cy="4454013"/>
          </a:xfrm>
          <a:prstGeom prst="rect">
            <a:avLst/>
          </a:prstGeom>
        </p:spPr>
      </p:pic>
    </p:spTree>
    <p:extLst>
      <p:ext uri="{BB962C8B-B14F-4D97-AF65-F5344CB8AC3E}">
        <p14:creationId xmlns:p14="http://schemas.microsoft.com/office/powerpoint/2010/main" val="142623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1"/>
            <a:ext cx="8229600" cy="561975"/>
          </a:xfrm>
        </p:spPr>
        <p:txBody>
          <a:bodyPr/>
          <a:lstStyle/>
          <a:p>
            <a:pPr eaLnBrk="1" hangingPunct="1"/>
            <a:r>
              <a:rPr lang="en-US" sz="2800" dirty="0"/>
              <a:t>Homozygous and Heterozygous</a:t>
            </a:r>
          </a:p>
        </p:txBody>
      </p:sp>
      <p:sp>
        <p:nvSpPr>
          <p:cNvPr id="5123" name="Rectangle 3"/>
          <p:cNvSpPr>
            <a:spLocks noGrp="1" noChangeArrowheads="1"/>
          </p:cNvSpPr>
          <p:nvPr>
            <p:ph type="body" idx="1"/>
          </p:nvPr>
        </p:nvSpPr>
        <p:spPr>
          <a:xfrm>
            <a:off x="1524000" y="533401"/>
            <a:ext cx="9144000" cy="5592763"/>
          </a:xfrm>
        </p:spPr>
        <p:txBody>
          <a:bodyPr>
            <a:normAutofit lnSpcReduction="10000"/>
          </a:bodyPr>
          <a:lstStyle/>
          <a:p>
            <a:pPr eaLnBrk="1" hangingPunct="1">
              <a:buNone/>
            </a:pPr>
            <a:r>
              <a:rPr lang="en-US" sz="2400" b="1" dirty="0"/>
              <a:t>1.Homozygous:</a:t>
            </a:r>
            <a:r>
              <a:rPr lang="en-US" sz="2400" dirty="0"/>
              <a:t> when identical alleles of the gene are present on both chromosomes</a:t>
            </a:r>
          </a:p>
          <a:p>
            <a:pPr lvl="1" eaLnBrk="1" hangingPunct="1"/>
            <a:r>
              <a:rPr lang="en-US" dirty="0"/>
              <a:t>Said to be true breeding</a:t>
            </a:r>
          </a:p>
          <a:p>
            <a:pPr lvl="1" eaLnBrk="1" hangingPunct="1"/>
            <a:r>
              <a:rPr lang="en-US" dirty="0"/>
              <a:t>Homo means same</a:t>
            </a:r>
          </a:p>
          <a:p>
            <a:pPr lvl="1" eaLnBrk="1" hangingPunct="1"/>
            <a:r>
              <a:rPr lang="en-US" dirty="0"/>
              <a:t>Can be homozygous recessive (bb) or homozygous dominant (BB)</a:t>
            </a:r>
          </a:p>
          <a:p>
            <a:pPr eaLnBrk="1" hangingPunct="1"/>
            <a:r>
              <a:rPr lang="en-US" sz="2400" b="1" dirty="0"/>
              <a:t>Heterozygous:</a:t>
            </a:r>
            <a:r>
              <a:rPr lang="en-US" sz="2400" dirty="0"/>
              <a:t> when two different alleles occupy the gene's position on the chromosomes </a:t>
            </a:r>
          </a:p>
          <a:p>
            <a:pPr lvl="1" eaLnBrk="1" hangingPunct="1"/>
            <a:r>
              <a:rPr lang="en-US" dirty="0"/>
              <a:t>Heterozygous: Bb</a:t>
            </a:r>
          </a:p>
          <a:p>
            <a:pPr marL="457200" indent="-457200">
              <a:buNone/>
            </a:pPr>
            <a:r>
              <a:rPr lang="en-US" sz="2400" dirty="0"/>
              <a:t>2. </a:t>
            </a:r>
            <a:r>
              <a:rPr lang="en-US" sz="2400" b="1" dirty="0"/>
              <a:t>Crossing Over </a:t>
            </a:r>
            <a:r>
              <a:rPr lang="en-US" sz="2400" dirty="0"/>
              <a:t>adds </a:t>
            </a:r>
            <a:r>
              <a:rPr lang="en-US" sz="2400" b="1" dirty="0"/>
              <a:t>genetic variation </a:t>
            </a:r>
            <a:r>
              <a:rPr lang="en-US" sz="2400" dirty="0"/>
              <a:t>to the species.  It is an example of Genetic Recombination and happens during Prophase 1 of Meiosis.</a:t>
            </a:r>
          </a:p>
          <a:p>
            <a:pPr marL="457200" indent="-457200">
              <a:buNone/>
            </a:pPr>
            <a:r>
              <a:rPr lang="en-US" sz="2400" dirty="0"/>
              <a:t>3. </a:t>
            </a:r>
            <a:r>
              <a:rPr lang="en-US" sz="2400" b="1" dirty="0"/>
              <a:t>Haploid Cells </a:t>
            </a:r>
            <a:r>
              <a:rPr lang="en-US" sz="2400" dirty="0"/>
              <a:t>are the </a:t>
            </a:r>
            <a:r>
              <a:rPr lang="en-US" sz="2400" b="1" dirty="0"/>
              <a:t>gametes,</a:t>
            </a:r>
            <a:r>
              <a:rPr lang="en-US" sz="2400" dirty="0"/>
              <a:t> Egg &amp; Sperm Cells.  They have 1 set of chromosomes from mom or dad.</a:t>
            </a:r>
          </a:p>
          <a:p>
            <a:pPr marL="457200" indent="-457200">
              <a:buNone/>
            </a:pPr>
            <a:r>
              <a:rPr lang="en-US" sz="2400" b="1" dirty="0"/>
              <a:t>Diploid Cells </a:t>
            </a:r>
            <a:r>
              <a:rPr lang="en-US" sz="2400" dirty="0"/>
              <a:t>are the </a:t>
            </a:r>
            <a:r>
              <a:rPr lang="en-US" sz="2400" b="1" dirty="0"/>
              <a:t>Body Cells</a:t>
            </a:r>
            <a:r>
              <a:rPr lang="en-US" sz="2400" dirty="0"/>
              <a:t>, heart, muscle cells.  They have 2 sets of chromosomes from Mom &amp; Dad.</a:t>
            </a:r>
          </a:p>
          <a:p>
            <a:pPr lvl="1" eaLnBrk="1" hangingPunct="1"/>
            <a:endParaRPr lang="en-US" sz="1800" dirty="0"/>
          </a:p>
        </p:txBody>
      </p:sp>
    </p:spTree>
    <p:extLst>
      <p:ext uri="{BB962C8B-B14F-4D97-AF65-F5344CB8AC3E}">
        <p14:creationId xmlns:p14="http://schemas.microsoft.com/office/powerpoint/2010/main" val="297353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linds(horizontal)">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linds(horizontal)">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linds(horizontal)">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blinds(horizontal)">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blinds(horizontal)">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blinds(horizontal)">
                                      <p:cBhvr>
                                        <p:cTn id="37" dur="500"/>
                                        <p:tgtEl>
                                          <p:spTgt spid="5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5123">
                                            <p:txEl>
                                              <p:pRg st="7" end="7"/>
                                            </p:txEl>
                                          </p:spTgt>
                                        </p:tgtEl>
                                        <p:attrNameLst>
                                          <p:attrName>style.visibility</p:attrName>
                                        </p:attrNameLst>
                                      </p:cBhvr>
                                      <p:to>
                                        <p:strVal val="visible"/>
                                      </p:to>
                                    </p:set>
                                    <p:animEffect transition="in" filter="blinds(horizontal)">
                                      <p:cBhvr>
                                        <p:cTn id="42" dur="500"/>
                                        <p:tgtEl>
                                          <p:spTgt spid="51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5123">
                                            <p:txEl>
                                              <p:pRg st="8" end="8"/>
                                            </p:txEl>
                                          </p:spTgt>
                                        </p:tgtEl>
                                        <p:attrNameLst>
                                          <p:attrName>style.visibility</p:attrName>
                                        </p:attrNameLst>
                                      </p:cBhvr>
                                      <p:to>
                                        <p:strVal val="visible"/>
                                      </p:to>
                                    </p:set>
                                    <p:animEffect transition="in" filter="blinds(horizontal)">
                                      <p:cBhvr>
                                        <p:cTn id="47" dur="500"/>
                                        <p:tgtEl>
                                          <p:spTgt spid="5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37660" t="17635" r="15385" b="21042"/>
          <a:stretch>
            <a:fillRect/>
          </a:stretch>
        </p:blipFill>
        <p:spPr bwMode="auto">
          <a:xfrm>
            <a:off x="1524000" y="0"/>
            <a:ext cx="6629400" cy="6705600"/>
          </a:xfrm>
          <a:prstGeom prst="rect">
            <a:avLst/>
          </a:prstGeom>
          <a:noFill/>
          <a:ln w="9525">
            <a:noFill/>
            <a:miter lim="800000"/>
            <a:headEnd/>
            <a:tailEnd/>
          </a:ln>
        </p:spPr>
      </p:pic>
      <p:sp>
        <p:nvSpPr>
          <p:cNvPr id="3" name="TextBox 2"/>
          <p:cNvSpPr txBox="1"/>
          <p:nvPr/>
        </p:nvSpPr>
        <p:spPr>
          <a:xfrm>
            <a:off x="7924800" y="228600"/>
            <a:ext cx="2743200" cy="4801314"/>
          </a:xfrm>
          <a:prstGeom prst="rect">
            <a:avLst/>
          </a:prstGeom>
          <a:noFill/>
        </p:spPr>
        <p:txBody>
          <a:bodyPr wrap="square" rtlCol="0">
            <a:spAutoFit/>
          </a:bodyPr>
          <a:lstStyle/>
          <a:p>
            <a:r>
              <a:rPr lang="en-US" sz="2400" dirty="0"/>
              <a:t>P. 81NB</a:t>
            </a:r>
          </a:p>
          <a:p>
            <a:r>
              <a:rPr lang="en-US" sz="2400" dirty="0"/>
              <a:t>4 Sentence Summary</a:t>
            </a:r>
          </a:p>
          <a:p>
            <a:endParaRPr lang="en-US" sz="2400" dirty="0"/>
          </a:p>
          <a:p>
            <a:pPr>
              <a:buFont typeface="Arial" pitchFamily="34" charset="0"/>
              <a:buChar char="•"/>
            </a:pPr>
            <a:r>
              <a:rPr lang="en-US" sz="2400" dirty="0" err="1"/>
              <a:t>Tay</a:t>
            </a:r>
            <a:r>
              <a:rPr lang="en-US" sz="2400" dirty="0"/>
              <a:t> – Sachs Disease</a:t>
            </a:r>
          </a:p>
          <a:p>
            <a:pPr>
              <a:buFont typeface="Arial" pitchFamily="34" charset="0"/>
              <a:buChar char="•"/>
            </a:pPr>
            <a:r>
              <a:rPr lang="en-US" sz="2400" dirty="0"/>
              <a:t>Recessive allele</a:t>
            </a:r>
          </a:p>
          <a:p>
            <a:pPr>
              <a:buFont typeface="Arial" pitchFamily="34" charset="0"/>
              <a:buChar char="•"/>
            </a:pPr>
            <a:r>
              <a:rPr lang="en-US" sz="2400" dirty="0" err="1"/>
              <a:t>Phenylketonuria</a:t>
            </a:r>
            <a:endParaRPr lang="en-US" sz="2400" dirty="0"/>
          </a:p>
          <a:p>
            <a:pPr>
              <a:buFont typeface="Arial" pitchFamily="34" charset="0"/>
              <a:buChar char="•"/>
            </a:pPr>
            <a:r>
              <a:rPr lang="en-US" sz="2400" dirty="0"/>
              <a:t>Dominant allele</a:t>
            </a:r>
          </a:p>
          <a:p>
            <a:pPr>
              <a:buFont typeface="Arial" pitchFamily="34" charset="0"/>
              <a:buChar char="•"/>
            </a:pPr>
            <a:r>
              <a:rPr lang="en-US" sz="2400" dirty="0"/>
              <a:t>Lungs &amp; pancreas</a:t>
            </a:r>
          </a:p>
          <a:p>
            <a:pPr>
              <a:buFont typeface="Arial" pitchFamily="34" charset="0"/>
              <a:buChar char="•"/>
            </a:pPr>
            <a:r>
              <a:rPr lang="en-US" sz="2400" dirty="0"/>
              <a:t>Central Nervous System </a:t>
            </a:r>
          </a:p>
          <a:p>
            <a:pPr>
              <a:buFont typeface="Arial" pitchFamily="34" charset="0"/>
              <a:buChar char="•"/>
            </a:pPr>
            <a:r>
              <a:rPr lang="en-US" sz="2400" dirty="0"/>
              <a:t>Cystic Fibrosis</a:t>
            </a:r>
          </a:p>
          <a:p>
            <a:pPr>
              <a:buFont typeface="Arial" pitchFamily="34" charset="0"/>
              <a:buChar char="•"/>
            </a:pPr>
            <a:endParaRPr lang="en-US" dirty="0"/>
          </a:p>
        </p:txBody>
      </p:sp>
    </p:spTree>
    <p:extLst>
      <p:ext uri="{BB962C8B-B14F-4D97-AF65-F5344CB8AC3E}">
        <p14:creationId xmlns:p14="http://schemas.microsoft.com/office/powerpoint/2010/main" val="37606167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hlinkClick r:id="rId2"/>
              </a:rPr>
              <a:t>Genetic Inheritance</a:t>
            </a:r>
            <a:r>
              <a:rPr lang="en-US" dirty="0" smtClean="0"/>
              <a:t/>
            </a:r>
            <a:br>
              <a:rPr lang="en-US" dirty="0" smtClean="0"/>
            </a:br>
            <a:r>
              <a:rPr lang="en-US" dirty="0" smtClean="0"/>
              <a:t>Why are there different Blood Types?</a:t>
            </a:r>
            <a:endParaRPr lang="en-US" dirty="0"/>
          </a:p>
        </p:txBody>
      </p:sp>
      <p:sp>
        <p:nvSpPr>
          <p:cNvPr id="3" name="Subtitle 2"/>
          <p:cNvSpPr>
            <a:spLocks noGrp="1"/>
          </p:cNvSpPr>
          <p:nvPr>
            <p:ph type="subTitle" idx="1"/>
          </p:nvPr>
        </p:nvSpPr>
        <p:spPr/>
        <p:txBody>
          <a:bodyPr/>
          <a:lstStyle/>
          <a:p>
            <a:r>
              <a:rPr lang="en-US" dirty="0" smtClean="0"/>
              <a:t> Week 12</a:t>
            </a:r>
            <a:endParaRPr lang="en-US" dirty="0"/>
          </a:p>
        </p:txBody>
      </p:sp>
    </p:spTree>
    <p:extLst>
      <p:ext uri="{BB962C8B-B14F-4D97-AF65-F5344CB8AC3E}">
        <p14:creationId xmlns:p14="http://schemas.microsoft.com/office/powerpoint/2010/main" val="39267649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 name="Picture 24" descr="Fig"/>
          <p:cNvPicPr>
            <a:picLocks noChangeAspect="1" noChangeArrowheads="1"/>
          </p:cNvPicPr>
          <p:nvPr/>
        </p:nvPicPr>
        <p:blipFill>
          <a:blip r:embed="rId2" cstate="print"/>
          <a:srcRect/>
          <a:stretch>
            <a:fillRect/>
          </a:stretch>
        </p:blipFill>
        <p:spPr bwMode="auto">
          <a:xfrm>
            <a:off x="4876801" y="1828800"/>
            <a:ext cx="1932525" cy="1752600"/>
          </a:xfrm>
          <a:prstGeom prst="rect">
            <a:avLst/>
          </a:prstGeom>
          <a:noFill/>
        </p:spPr>
      </p:pic>
      <p:sp>
        <p:nvSpPr>
          <p:cNvPr id="2" name="Title 1"/>
          <p:cNvSpPr>
            <a:spLocks noGrp="1"/>
          </p:cNvSpPr>
          <p:nvPr>
            <p:ph type="title"/>
          </p:nvPr>
        </p:nvSpPr>
        <p:spPr>
          <a:xfrm>
            <a:off x="1524000" y="0"/>
            <a:ext cx="9144000" cy="1143000"/>
          </a:xfrm>
        </p:spPr>
        <p:txBody>
          <a:bodyPr>
            <a:noAutofit/>
          </a:bodyPr>
          <a:lstStyle/>
          <a:p>
            <a:r>
              <a:rPr lang="en-US" sz="2400" dirty="0" smtClean="0"/>
              <a:t>10/31  </a:t>
            </a:r>
            <a:r>
              <a:rPr lang="en-US" sz="2400" dirty="0"/>
              <a:t>Inheritance  12.2 &amp; 12.3</a:t>
            </a:r>
            <a:br>
              <a:rPr lang="en-US" sz="2400" dirty="0"/>
            </a:br>
            <a:r>
              <a:rPr lang="en-US" sz="2400" dirty="0"/>
              <a:t>Obj.  TSW demonstrate understanding of Blood Types (multiple allelic), by performing </a:t>
            </a:r>
            <a:r>
              <a:rPr lang="en-US" sz="2400" dirty="0" err="1"/>
              <a:t>punnett</a:t>
            </a:r>
            <a:r>
              <a:rPr lang="en-US" sz="2400" dirty="0"/>
              <a:t> square crosses with probabilities.  </a:t>
            </a:r>
            <a:r>
              <a:rPr lang="en-US" sz="2400" dirty="0" smtClean="0"/>
              <a:t>P.18 </a:t>
            </a:r>
            <a:r>
              <a:rPr lang="en-US" sz="2400" dirty="0"/>
              <a:t>NB</a:t>
            </a:r>
          </a:p>
        </p:txBody>
      </p:sp>
      <p:sp>
        <p:nvSpPr>
          <p:cNvPr id="3" name="Text Placeholder 2"/>
          <p:cNvSpPr>
            <a:spLocks noGrp="1"/>
          </p:cNvSpPr>
          <p:nvPr>
            <p:ph type="body" idx="1"/>
          </p:nvPr>
        </p:nvSpPr>
        <p:spPr>
          <a:xfrm>
            <a:off x="1524000" y="1219200"/>
            <a:ext cx="4497388" cy="639762"/>
          </a:xfrm>
        </p:spPr>
        <p:txBody>
          <a:bodyPr>
            <a:normAutofit/>
          </a:bodyPr>
          <a:lstStyle/>
          <a:p>
            <a:r>
              <a:rPr lang="en-US" dirty="0" smtClean="0">
                <a:hlinkClick r:id="rId3"/>
              </a:rPr>
              <a:t>http://learn.genetics.utah.edu/</a:t>
            </a:r>
            <a:endParaRPr lang="en-US" dirty="0"/>
          </a:p>
        </p:txBody>
      </p:sp>
      <p:sp>
        <p:nvSpPr>
          <p:cNvPr id="6" name="Content Placeholder 5"/>
          <p:cNvSpPr>
            <a:spLocks noGrp="1"/>
          </p:cNvSpPr>
          <p:nvPr>
            <p:ph sz="quarter" idx="4"/>
          </p:nvPr>
        </p:nvSpPr>
        <p:spPr>
          <a:xfrm>
            <a:off x="6705600" y="1219200"/>
            <a:ext cx="3962400" cy="4724400"/>
          </a:xfrm>
        </p:spPr>
        <p:txBody>
          <a:bodyPr>
            <a:normAutofit fontScale="85000" lnSpcReduction="10000"/>
          </a:bodyPr>
          <a:lstStyle/>
          <a:p>
            <a:pPr marL="457200" indent="-457200">
              <a:buFont typeface="+mj-lt"/>
              <a:buAutoNum type="arabicPeriod"/>
            </a:pPr>
            <a:r>
              <a:rPr lang="en-US" dirty="0" smtClean="0"/>
              <a:t>How is the sex of an offspring determined?  Show the </a:t>
            </a:r>
            <a:r>
              <a:rPr lang="en-US" dirty="0" err="1" smtClean="0"/>
              <a:t>Punnett</a:t>
            </a:r>
            <a:r>
              <a:rPr lang="en-US" dirty="0" smtClean="0"/>
              <a:t> Square.  What % will be male, what % will be female?</a:t>
            </a:r>
          </a:p>
          <a:p>
            <a:pPr marL="457200" indent="-457200">
              <a:buFont typeface="+mj-lt"/>
              <a:buAutoNum type="arabicPeriod"/>
            </a:pPr>
            <a:r>
              <a:rPr lang="en-US" dirty="0" smtClean="0"/>
              <a:t>In sex-linked inheritance, which chromosome will the trait be expressed?  How is it different from an </a:t>
            </a:r>
            <a:r>
              <a:rPr lang="en-US" dirty="0" err="1" smtClean="0"/>
              <a:t>autosome</a:t>
            </a:r>
            <a:r>
              <a:rPr lang="en-US" dirty="0" smtClean="0"/>
              <a:t>? </a:t>
            </a:r>
          </a:p>
          <a:p>
            <a:pPr marL="457200" indent="-457200">
              <a:buFont typeface="+mj-lt"/>
              <a:buAutoNum type="arabicPeriod"/>
            </a:pPr>
            <a:r>
              <a:rPr lang="en-US" dirty="0" smtClean="0"/>
              <a:t>Perform a multiple allelic cross </a:t>
            </a:r>
            <a:r>
              <a:rPr lang="en-US" dirty="0" err="1" smtClean="0"/>
              <a:t>Punnett</a:t>
            </a:r>
            <a:r>
              <a:rPr lang="en-US" dirty="0" smtClean="0"/>
              <a:t> Square of the blood types: </a:t>
            </a:r>
            <a:r>
              <a:rPr lang="en-US" dirty="0" err="1" smtClean="0"/>
              <a:t>I</a:t>
            </a:r>
            <a:r>
              <a:rPr lang="en-US" baseline="30000" dirty="0" err="1" smtClean="0"/>
              <a:t>A</a:t>
            </a:r>
            <a:r>
              <a:rPr lang="en-US" dirty="0" err="1" smtClean="0"/>
              <a:t>i</a:t>
            </a:r>
            <a:r>
              <a:rPr lang="en-US" dirty="0" smtClean="0"/>
              <a:t> x </a:t>
            </a:r>
            <a:r>
              <a:rPr lang="en-US" dirty="0" err="1" smtClean="0"/>
              <a:t>I</a:t>
            </a:r>
            <a:r>
              <a:rPr lang="en-US" baseline="30000" dirty="0" err="1" smtClean="0"/>
              <a:t>B</a:t>
            </a:r>
            <a:r>
              <a:rPr lang="en-US" dirty="0" err="1" smtClean="0"/>
              <a:t>i</a:t>
            </a:r>
            <a:r>
              <a:rPr lang="en-US" dirty="0" smtClean="0"/>
              <a:t>.</a:t>
            </a:r>
          </a:p>
          <a:p>
            <a:pPr marL="457200" indent="-457200">
              <a:buFont typeface="+mj-lt"/>
              <a:buAutoNum type="arabicPeriod"/>
            </a:pPr>
            <a:endParaRPr lang="en-US" dirty="0"/>
          </a:p>
        </p:txBody>
      </p:sp>
      <p:pic>
        <p:nvPicPr>
          <p:cNvPr id="7" name="Picture 22" descr="Fig"/>
          <p:cNvPicPr>
            <a:picLocks noGrp="1" noChangeAspect="1" noChangeArrowheads="1"/>
          </p:cNvPicPr>
          <p:nvPr>
            <p:ph sz="half" idx="2"/>
          </p:nvPr>
        </p:nvPicPr>
        <p:blipFill>
          <a:blip r:embed="rId4" cstate="print"/>
          <a:srcRect/>
          <a:stretch>
            <a:fillRect/>
          </a:stretch>
        </p:blipFill>
        <p:spPr bwMode="auto">
          <a:xfrm>
            <a:off x="1524000" y="4114800"/>
            <a:ext cx="4267200" cy="2313622"/>
          </a:xfrm>
          <a:prstGeom prst="rect">
            <a:avLst/>
          </a:prstGeom>
          <a:noFill/>
        </p:spPr>
      </p:pic>
      <p:pic>
        <p:nvPicPr>
          <p:cNvPr id="8" name="Picture 13" descr="Fig"/>
          <p:cNvPicPr>
            <a:picLocks noChangeAspect="1" noChangeArrowheads="1"/>
          </p:cNvPicPr>
          <p:nvPr/>
        </p:nvPicPr>
        <p:blipFill>
          <a:blip r:embed="rId5" cstate="print"/>
          <a:srcRect/>
          <a:stretch>
            <a:fillRect/>
          </a:stretch>
        </p:blipFill>
        <p:spPr bwMode="auto">
          <a:xfrm>
            <a:off x="1524000" y="1828800"/>
            <a:ext cx="1611086" cy="1828800"/>
          </a:xfrm>
          <a:prstGeom prst="rect">
            <a:avLst/>
          </a:prstGeom>
          <a:noFill/>
        </p:spPr>
      </p:pic>
      <p:pic>
        <p:nvPicPr>
          <p:cNvPr id="9" name="Picture 17" descr="Fig"/>
          <p:cNvPicPr>
            <a:picLocks noChangeAspect="1" noChangeArrowheads="1"/>
          </p:cNvPicPr>
          <p:nvPr/>
        </p:nvPicPr>
        <p:blipFill>
          <a:blip r:embed="rId6" cstate="print"/>
          <a:srcRect/>
          <a:stretch>
            <a:fillRect/>
          </a:stretch>
        </p:blipFill>
        <p:spPr bwMode="auto">
          <a:xfrm>
            <a:off x="3124201" y="1828800"/>
            <a:ext cx="1803217" cy="1752600"/>
          </a:xfrm>
          <a:prstGeom prst="rect">
            <a:avLst/>
          </a:prstGeom>
          <a:noFill/>
        </p:spPr>
      </p:pic>
    </p:spTree>
    <p:extLst>
      <p:ext uri="{BB962C8B-B14F-4D97-AF65-F5344CB8AC3E}">
        <p14:creationId xmlns:p14="http://schemas.microsoft.com/office/powerpoint/2010/main" val="36385299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 Section 12.3 Summary – pages 323 - 329</a:t>
            </a:r>
          </a:p>
        </p:txBody>
      </p:sp>
      <p:sp>
        <p:nvSpPr>
          <p:cNvPr id="962564" name="Rectangle 4"/>
          <p:cNvSpPr>
            <a:spLocks noChangeArrowheads="1"/>
          </p:cNvSpPr>
          <p:nvPr/>
        </p:nvSpPr>
        <p:spPr bwMode="auto">
          <a:xfrm>
            <a:off x="1981200" y="1031875"/>
            <a:ext cx="7924800" cy="579438"/>
          </a:xfrm>
          <a:prstGeom prst="rect">
            <a:avLst/>
          </a:prstGeom>
          <a:noFill/>
          <a:ln w="9525">
            <a:noFill/>
            <a:miter lim="800000"/>
            <a:headEnd/>
            <a:tailEnd/>
          </a:ln>
          <a:effectLst/>
        </p:spPr>
        <p:txBody>
          <a:bodyPr anchor="ctr"/>
          <a:lstStyle/>
          <a:p>
            <a:r>
              <a:rPr lang="en-US" altLang="en-US" sz="3600" b="1" dirty="0">
                <a:solidFill>
                  <a:schemeClr val="tx2"/>
                </a:solidFill>
                <a:latin typeface="Times" pitchFamily="18" charset="0"/>
              </a:rPr>
              <a:t>Multiple Alleles Govern Blood Type</a:t>
            </a:r>
          </a:p>
          <a:p>
            <a:r>
              <a:rPr lang="en-US" altLang="en-US" sz="3600" b="1" dirty="0">
                <a:solidFill>
                  <a:schemeClr val="tx2"/>
                </a:solidFill>
                <a:latin typeface="Times" pitchFamily="18" charset="0"/>
              </a:rPr>
              <a:t>Answers #1 &amp; 2</a:t>
            </a:r>
            <a:endParaRPr lang="en-US" altLang="en-US" sz="4000" b="1" dirty="0">
              <a:solidFill>
                <a:srgbClr val="FFFF00"/>
              </a:solidFill>
              <a:latin typeface="Times" pitchFamily="18" charset="0"/>
            </a:endParaRPr>
          </a:p>
        </p:txBody>
      </p:sp>
      <p:pic>
        <p:nvPicPr>
          <p:cNvPr id="9625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25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25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25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25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25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25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62573"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2574"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62575" name="Picture 15" descr="Table"/>
          <p:cNvPicPr>
            <a:picLocks noChangeAspect="1" noChangeArrowheads="1"/>
          </p:cNvPicPr>
          <p:nvPr/>
        </p:nvPicPr>
        <p:blipFill>
          <a:blip r:embed="rId13" cstate="print"/>
          <a:srcRect/>
          <a:stretch>
            <a:fillRect/>
          </a:stretch>
        </p:blipFill>
        <p:spPr bwMode="auto">
          <a:xfrm>
            <a:off x="2133600" y="1905000"/>
            <a:ext cx="7416800" cy="3754438"/>
          </a:xfrm>
          <a:prstGeom prst="rect">
            <a:avLst/>
          </a:prstGeom>
          <a:noFill/>
        </p:spPr>
      </p:pic>
      <p:sp>
        <p:nvSpPr>
          <p:cNvPr id="962576" name="Text Box 16"/>
          <p:cNvSpPr txBox="1">
            <a:spLocks noChangeArrowheads="1"/>
          </p:cNvSpPr>
          <p:nvPr/>
        </p:nvSpPr>
        <p:spPr bwMode="auto">
          <a:xfrm>
            <a:off x="2727326" y="2289176"/>
            <a:ext cx="3748719" cy="584775"/>
          </a:xfrm>
          <a:prstGeom prst="rect">
            <a:avLst/>
          </a:prstGeom>
          <a:noFill/>
          <a:ln w="9525">
            <a:noFill/>
            <a:miter lim="800000"/>
            <a:headEnd/>
            <a:tailEnd/>
          </a:ln>
          <a:effectLst/>
        </p:spPr>
        <p:txBody>
          <a:bodyPr wrap="none">
            <a:spAutoFit/>
          </a:bodyPr>
          <a:lstStyle/>
          <a:p>
            <a:r>
              <a:rPr lang="en-US" altLang="en-US" sz="3200" b="1" dirty="0">
                <a:latin typeface="Times" pitchFamily="18" charset="0"/>
              </a:rPr>
              <a:t>Human Blood Types</a:t>
            </a:r>
          </a:p>
        </p:txBody>
      </p:sp>
      <p:sp>
        <p:nvSpPr>
          <p:cNvPr id="962577" name="Text Box 17"/>
          <p:cNvSpPr txBox="1">
            <a:spLocks noChangeArrowheads="1"/>
          </p:cNvSpPr>
          <p:nvPr/>
        </p:nvSpPr>
        <p:spPr bwMode="auto">
          <a:xfrm>
            <a:off x="2579688" y="3429001"/>
            <a:ext cx="1377300"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A</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A</a:t>
            </a:r>
            <a:r>
              <a:rPr lang="en-US" altLang="en-US" sz="3200" i="1" dirty="0" err="1">
                <a:solidFill>
                  <a:srgbClr val="FF0000"/>
                </a:solidFill>
              </a:rPr>
              <a:t>i</a:t>
            </a:r>
            <a:endParaRPr lang="en-US" altLang="en-US" sz="3200" i="1" dirty="0">
              <a:solidFill>
                <a:srgbClr val="FF0000"/>
              </a:solidFill>
            </a:endParaRPr>
          </a:p>
        </p:txBody>
      </p:sp>
      <p:sp>
        <p:nvSpPr>
          <p:cNvPr id="962578" name="Text Box 18"/>
          <p:cNvSpPr txBox="1">
            <a:spLocks noChangeArrowheads="1"/>
          </p:cNvSpPr>
          <p:nvPr/>
        </p:nvSpPr>
        <p:spPr bwMode="auto">
          <a:xfrm>
            <a:off x="2576513" y="3886201"/>
            <a:ext cx="1348446"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B</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B</a:t>
            </a:r>
            <a:r>
              <a:rPr lang="en-US" altLang="en-US" sz="3200" i="1" dirty="0" err="1">
                <a:solidFill>
                  <a:srgbClr val="FF0000"/>
                </a:solidFill>
              </a:rPr>
              <a:t>i</a:t>
            </a:r>
            <a:endParaRPr lang="en-US" altLang="en-US" sz="3200" i="1" dirty="0">
              <a:solidFill>
                <a:srgbClr val="FF0000"/>
              </a:solidFill>
            </a:endParaRPr>
          </a:p>
        </p:txBody>
      </p:sp>
      <p:sp>
        <p:nvSpPr>
          <p:cNvPr id="962579" name="Text Box 19"/>
          <p:cNvSpPr txBox="1">
            <a:spLocks noChangeArrowheads="1"/>
          </p:cNvSpPr>
          <p:nvPr/>
        </p:nvSpPr>
        <p:spPr bwMode="auto">
          <a:xfrm>
            <a:off x="2568576" y="4333876"/>
            <a:ext cx="716863"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endParaRPr lang="en-US" altLang="en-US" sz="3200" i="1" dirty="0">
              <a:solidFill>
                <a:srgbClr val="FF0000"/>
              </a:solidFill>
            </a:endParaRPr>
          </a:p>
        </p:txBody>
      </p:sp>
      <p:sp>
        <p:nvSpPr>
          <p:cNvPr id="962580" name="Text Box 20"/>
          <p:cNvSpPr txBox="1">
            <a:spLocks noChangeArrowheads="1"/>
          </p:cNvSpPr>
          <p:nvPr/>
        </p:nvSpPr>
        <p:spPr bwMode="auto">
          <a:xfrm>
            <a:off x="2578100" y="4879976"/>
            <a:ext cx="373820" cy="584775"/>
          </a:xfrm>
          <a:prstGeom prst="rect">
            <a:avLst/>
          </a:prstGeom>
          <a:noFill/>
          <a:ln w="9525">
            <a:noFill/>
            <a:miter lim="800000"/>
            <a:headEnd/>
            <a:tailEnd/>
          </a:ln>
          <a:effectLst/>
        </p:spPr>
        <p:txBody>
          <a:bodyPr wrap="none">
            <a:spAutoFit/>
          </a:bodyPr>
          <a:lstStyle/>
          <a:p>
            <a:r>
              <a:rPr lang="en-US" altLang="en-US" sz="3200" i="1" dirty="0">
                <a:solidFill>
                  <a:srgbClr val="FF0000"/>
                </a:solidFill>
              </a:rPr>
              <a:t>ii</a:t>
            </a:r>
          </a:p>
        </p:txBody>
      </p:sp>
      <p:sp>
        <p:nvSpPr>
          <p:cNvPr id="962581" name="Text Box 21"/>
          <p:cNvSpPr txBox="1">
            <a:spLocks noChangeArrowheads="1"/>
          </p:cNvSpPr>
          <p:nvPr/>
        </p:nvSpPr>
        <p:spPr bwMode="auto">
          <a:xfrm>
            <a:off x="2482851" y="2822576"/>
            <a:ext cx="1941557" cy="584775"/>
          </a:xfrm>
          <a:prstGeom prst="rect">
            <a:avLst/>
          </a:prstGeom>
          <a:noFill/>
          <a:ln w="9525">
            <a:noFill/>
            <a:miter lim="800000"/>
            <a:headEnd/>
            <a:tailEnd/>
          </a:ln>
          <a:effectLst/>
        </p:spPr>
        <p:txBody>
          <a:bodyPr wrap="none">
            <a:spAutoFit/>
          </a:bodyPr>
          <a:lstStyle/>
          <a:p>
            <a:r>
              <a:rPr lang="en-US" altLang="en-US" sz="3200" dirty="0">
                <a:solidFill>
                  <a:srgbClr val="FF0000"/>
                </a:solidFill>
                <a:latin typeface="Times" pitchFamily="18" charset="0"/>
              </a:rPr>
              <a:t>Genotypes</a:t>
            </a:r>
          </a:p>
        </p:txBody>
      </p:sp>
      <p:sp>
        <p:nvSpPr>
          <p:cNvPr id="962582" name="Text Box 22"/>
          <p:cNvSpPr txBox="1">
            <a:spLocks noChangeArrowheads="1"/>
          </p:cNvSpPr>
          <p:nvPr/>
        </p:nvSpPr>
        <p:spPr bwMode="auto">
          <a:xfrm>
            <a:off x="4495801" y="2863850"/>
            <a:ext cx="1909497"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Surface Molecules</a:t>
            </a:r>
          </a:p>
        </p:txBody>
      </p:sp>
      <p:sp>
        <p:nvSpPr>
          <p:cNvPr id="962583" name="Text Box 23"/>
          <p:cNvSpPr txBox="1">
            <a:spLocks noChangeArrowheads="1"/>
          </p:cNvSpPr>
          <p:nvPr/>
        </p:nvSpPr>
        <p:spPr bwMode="auto">
          <a:xfrm>
            <a:off x="7359650" y="2857500"/>
            <a:ext cx="124906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Phenotypes</a:t>
            </a:r>
          </a:p>
        </p:txBody>
      </p:sp>
      <p:sp>
        <p:nvSpPr>
          <p:cNvPr id="962584" name="Text Box 24"/>
          <p:cNvSpPr txBox="1">
            <a:spLocks noChangeArrowheads="1"/>
          </p:cNvSpPr>
          <p:nvPr/>
        </p:nvSpPr>
        <p:spPr bwMode="auto">
          <a:xfrm>
            <a:off x="5716588" y="3355976"/>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5" name="Text Box 25"/>
          <p:cNvSpPr txBox="1">
            <a:spLocks noChangeArrowheads="1"/>
          </p:cNvSpPr>
          <p:nvPr/>
        </p:nvSpPr>
        <p:spPr bwMode="auto">
          <a:xfrm>
            <a:off x="57150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86" name="Text Box 26"/>
          <p:cNvSpPr txBox="1">
            <a:spLocks noChangeArrowheads="1"/>
          </p:cNvSpPr>
          <p:nvPr/>
        </p:nvSpPr>
        <p:spPr bwMode="auto">
          <a:xfrm>
            <a:off x="5181600" y="4346576"/>
            <a:ext cx="146065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 and B</a:t>
            </a:r>
          </a:p>
        </p:txBody>
      </p:sp>
      <p:sp>
        <p:nvSpPr>
          <p:cNvPr id="962587" name="Text Box 27"/>
          <p:cNvSpPr txBox="1">
            <a:spLocks noChangeArrowheads="1"/>
          </p:cNvSpPr>
          <p:nvPr/>
        </p:nvSpPr>
        <p:spPr bwMode="auto">
          <a:xfrm>
            <a:off x="5475288" y="4826001"/>
            <a:ext cx="108555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None</a:t>
            </a:r>
          </a:p>
        </p:txBody>
      </p:sp>
      <p:sp>
        <p:nvSpPr>
          <p:cNvPr id="962588" name="Text Box 28"/>
          <p:cNvSpPr txBox="1">
            <a:spLocks noChangeArrowheads="1"/>
          </p:cNvSpPr>
          <p:nvPr/>
        </p:nvSpPr>
        <p:spPr bwMode="auto">
          <a:xfrm>
            <a:off x="8078788" y="3352801"/>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9" name="Text Box 29"/>
          <p:cNvSpPr txBox="1">
            <a:spLocks noChangeArrowheads="1"/>
          </p:cNvSpPr>
          <p:nvPr/>
        </p:nvSpPr>
        <p:spPr bwMode="auto">
          <a:xfrm>
            <a:off x="80772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90" name="Text Box 30"/>
          <p:cNvSpPr txBox="1">
            <a:spLocks noChangeArrowheads="1"/>
          </p:cNvSpPr>
          <p:nvPr/>
        </p:nvSpPr>
        <p:spPr bwMode="auto">
          <a:xfrm>
            <a:off x="8001000" y="4346576"/>
            <a:ext cx="644728"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AB</a:t>
            </a:r>
          </a:p>
        </p:txBody>
      </p:sp>
      <p:sp>
        <p:nvSpPr>
          <p:cNvPr id="962591" name="Text Box 31"/>
          <p:cNvSpPr txBox="1">
            <a:spLocks noChangeArrowheads="1"/>
          </p:cNvSpPr>
          <p:nvPr/>
        </p:nvSpPr>
        <p:spPr bwMode="auto">
          <a:xfrm>
            <a:off x="8077200" y="4879976"/>
            <a:ext cx="45717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O</a:t>
            </a:r>
          </a:p>
        </p:txBody>
      </p:sp>
    </p:spTree>
    <p:extLst>
      <p:ext uri="{BB962C8B-B14F-4D97-AF65-F5344CB8AC3E}">
        <p14:creationId xmlns:p14="http://schemas.microsoft.com/office/powerpoint/2010/main" val="104187663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2565"/>
                                        </p:tgtEl>
                                        <p:attrNameLst>
                                          <p:attrName>style.visibility</p:attrName>
                                        </p:attrNameLst>
                                      </p:cBhvr>
                                      <p:to>
                                        <p:strVal val="visible"/>
                                      </p:to>
                                    </p:set>
                                    <p:animEffect transition="in" filter="box(out)">
                                      <p:cBhvr>
                                        <p:cTn id="7" dur="500"/>
                                        <p:tgtEl>
                                          <p:spTgt spid="96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0" y="274638"/>
            <a:ext cx="3048000" cy="6583362"/>
          </a:xfrm>
        </p:spPr>
        <p:txBody>
          <a:bodyPr>
            <a:normAutofit fontScale="90000"/>
          </a:bodyPr>
          <a:lstStyle/>
          <a:p>
            <a:r>
              <a:rPr lang="en-US" dirty="0" smtClean="0"/>
              <a:t>Genotypes:</a:t>
            </a:r>
            <a:br>
              <a:rPr lang="en-US" dirty="0" smtClean="0"/>
            </a:br>
            <a:r>
              <a:rPr lang="en-US" dirty="0" smtClean="0"/>
              <a:t/>
            </a:r>
            <a:br>
              <a:rPr lang="en-US" dirty="0" smtClean="0"/>
            </a:br>
            <a:r>
              <a:rPr lang="en-US" dirty="0" smtClean="0"/>
              <a:t/>
            </a:r>
            <a:br>
              <a:rPr lang="en-US" dirty="0" smtClean="0"/>
            </a:br>
            <a:r>
              <a:rPr lang="en-US" dirty="0" smtClean="0"/>
              <a:t>Phenotypes:</a:t>
            </a:r>
            <a:br>
              <a:rPr lang="en-US" dirty="0" smtClean="0"/>
            </a:br>
            <a:r>
              <a:rPr lang="en-US" dirty="0" smtClean="0"/>
              <a:t/>
            </a:r>
            <a:br>
              <a:rPr lang="en-US" dirty="0" smtClean="0"/>
            </a:br>
            <a:r>
              <a:rPr lang="en-US" dirty="0" smtClean="0"/>
              <a:t>Probability of A Blood?</a:t>
            </a:r>
            <a:br>
              <a:rPr lang="en-US" dirty="0" smtClean="0"/>
            </a:br>
            <a:r>
              <a:rPr lang="en-US" dirty="0" smtClean="0"/>
              <a:t>B Blood?</a:t>
            </a:r>
            <a:br>
              <a:rPr lang="en-US" dirty="0" smtClean="0"/>
            </a:br>
            <a:r>
              <a:rPr lang="en-US" dirty="0" smtClean="0"/>
              <a:t>AB Blood?</a:t>
            </a:r>
            <a:br>
              <a:rPr lang="en-US" dirty="0" smtClean="0"/>
            </a:br>
            <a:r>
              <a:rPr lang="en-US" dirty="0" smtClean="0"/>
              <a:t>O Blood?</a:t>
            </a:r>
            <a:br>
              <a:rPr lang="en-US" dirty="0" smtClean="0"/>
            </a:br>
            <a:r>
              <a:rPr lang="en-US" dirty="0" smtClean="0"/>
              <a:t/>
            </a:r>
            <a:br>
              <a:rPr lang="en-US" dirty="0" smtClean="0"/>
            </a:br>
            <a:endParaRPr lang="en-US" dirty="0"/>
          </a:p>
        </p:txBody>
      </p:sp>
      <p:graphicFrame>
        <p:nvGraphicFramePr>
          <p:cNvPr id="4" name="Content Placeholder 3"/>
          <p:cNvGraphicFramePr>
            <a:graphicFrameLocks noGrp="1"/>
          </p:cNvGraphicFramePr>
          <p:nvPr>
            <p:ph idx="1"/>
          </p:nvPr>
        </p:nvGraphicFramePr>
        <p:xfrm>
          <a:off x="1905000" y="609600"/>
          <a:ext cx="5257800" cy="5638800"/>
        </p:xfrm>
        <a:graphic>
          <a:graphicData uri="http://schemas.openxmlformats.org/drawingml/2006/table">
            <a:tbl>
              <a:tblPr firstRow="1" bandRow="1">
                <a:tableStyleId>{5C22544A-7EE6-4342-B048-85BDC9FD1C3A}</a:tableStyleId>
              </a:tblPr>
              <a:tblGrid>
                <a:gridCol w="1672936"/>
                <a:gridCol w="1792432"/>
                <a:gridCol w="1792432"/>
              </a:tblGrid>
              <a:tr h="1879600">
                <a:tc>
                  <a:txBody>
                    <a:bodyPr/>
                    <a:lstStyle/>
                    <a:p>
                      <a:endParaRPr lang="en-US" dirty="0"/>
                    </a:p>
                  </a:txBody>
                  <a:tcPr/>
                </a:tc>
                <a:tc>
                  <a:txBody>
                    <a:bodyPr/>
                    <a:lstStyle/>
                    <a:p>
                      <a:r>
                        <a:rPr lang="en-US" sz="6600" dirty="0" smtClean="0"/>
                        <a:t>I</a:t>
                      </a:r>
                      <a:r>
                        <a:rPr lang="en-US" sz="6600" baseline="30000" dirty="0" smtClean="0"/>
                        <a:t>A</a:t>
                      </a:r>
                      <a:endParaRPr lang="en-US" sz="6600" baseline="30000" dirty="0"/>
                    </a:p>
                  </a:txBody>
                  <a:tcPr/>
                </a:tc>
                <a:tc>
                  <a:txBody>
                    <a:bodyPr/>
                    <a:lstStyle/>
                    <a:p>
                      <a:r>
                        <a:rPr lang="en-US" sz="6600" dirty="0" err="1" smtClean="0"/>
                        <a:t>i</a:t>
                      </a:r>
                      <a:endParaRPr lang="en-US" sz="6600" dirty="0"/>
                    </a:p>
                  </a:txBody>
                  <a:tcPr/>
                </a:tc>
              </a:tr>
              <a:tr h="1879600">
                <a:tc>
                  <a:txBody>
                    <a:bodyPr/>
                    <a:lstStyle/>
                    <a:p>
                      <a:r>
                        <a:rPr lang="en-US" sz="6000" dirty="0" smtClean="0"/>
                        <a:t>I</a:t>
                      </a:r>
                      <a:r>
                        <a:rPr lang="en-US" sz="6000" baseline="30000" dirty="0" smtClean="0"/>
                        <a:t>B</a:t>
                      </a:r>
                      <a:endParaRPr lang="en-US" sz="6000" baseline="30000" dirty="0"/>
                    </a:p>
                  </a:txBody>
                  <a:tcPr/>
                </a:tc>
                <a:tc>
                  <a:txBody>
                    <a:bodyPr/>
                    <a:lstStyle/>
                    <a:p>
                      <a:r>
                        <a:rPr lang="en-US" sz="6000" dirty="0" smtClean="0"/>
                        <a:t>I</a:t>
                      </a:r>
                      <a:r>
                        <a:rPr lang="en-US" sz="6000" baseline="30000" dirty="0" smtClean="0"/>
                        <a:t>A</a:t>
                      </a:r>
                      <a:r>
                        <a:rPr lang="en-US" sz="6000" dirty="0" smtClean="0"/>
                        <a:t>I</a:t>
                      </a:r>
                      <a:r>
                        <a:rPr lang="en-US" sz="6000" baseline="30000" dirty="0" smtClean="0"/>
                        <a:t>B</a:t>
                      </a:r>
                      <a:endParaRPr lang="en-US" sz="6000" baseline="30000" dirty="0"/>
                    </a:p>
                  </a:txBody>
                  <a:tcPr/>
                </a:tc>
                <a:tc>
                  <a:txBody>
                    <a:bodyPr/>
                    <a:lstStyle/>
                    <a:p>
                      <a:r>
                        <a:rPr lang="en-US" sz="6000" dirty="0" err="1" smtClean="0"/>
                        <a:t>I</a:t>
                      </a:r>
                      <a:r>
                        <a:rPr lang="en-US" sz="6000" baseline="30000" dirty="0" err="1" smtClean="0"/>
                        <a:t>B</a:t>
                      </a:r>
                      <a:r>
                        <a:rPr lang="en-US" sz="6000" dirty="0" err="1" smtClean="0"/>
                        <a:t>i</a:t>
                      </a:r>
                      <a:endParaRPr lang="en-US" sz="6000" dirty="0"/>
                    </a:p>
                  </a:txBody>
                  <a:tcPr/>
                </a:tc>
              </a:tr>
              <a:tr h="1879600">
                <a:tc>
                  <a:txBody>
                    <a:bodyPr/>
                    <a:lstStyle/>
                    <a:p>
                      <a:r>
                        <a:rPr lang="en-US" sz="6000" dirty="0" smtClean="0"/>
                        <a:t>i</a:t>
                      </a:r>
                      <a:endParaRPr lang="en-US" sz="6000" dirty="0"/>
                    </a:p>
                  </a:txBody>
                  <a:tcPr/>
                </a:tc>
                <a:tc>
                  <a:txBody>
                    <a:bodyPr/>
                    <a:lstStyle/>
                    <a:p>
                      <a:r>
                        <a:rPr lang="en-US" sz="6000" dirty="0" err="1" smtClean="0"/>
                        <a:t>I</a:t>
                      </a:r>
                      <a:r>
                        <a:rPr lang="en-US" sz="6000" baseline="30000" dirty="0" err="1" smtClean="0"/>
                        <a:t>A</a:t>
                      </a:r>
                      <a:r>
                        <a:rPr lang="en-US" sz="6000" dirty="0" err="1" smtClean="0"/>
                        <a:t>i</a:t>
                      </a:r>
                      <a:endParaRPr lang="en-US" sz="6000" dirty="0"/>
                    </a:p>
                  </a:txBody>
                  <a:tcPr/>
                </a:tc>
                <a:tc>
                  <a:txBody>
                    <a:bodyPr/>
                    <a:lstStyle/>
                    <a:p>
                      <a:r>
                        <a:rPr lang="en-US" sz="6000" dirty="0" smtClean="0"/>
                        <a:t>ii</a:t>
                      </a:r>
                      <a:endParaRPr lang="en-US" sz="6000" dirty="0"/>
                    </a:p>
                  </a:txBody>
                  <a:tcPr/>
                </a:tc>
              </a:tr>
            </a:tbl>
          </a:graphicData>
        </a:graphic>
      </p:graphicFrame>
      <p:sp>
        <p:nvSpPr>
          <p:cNvPr id="5" name="TextBox 4"/>
          <p:cNvSpPr txBox="1"/>
          <p:nvPr/>
        </p:nvSpPr>
        <p:spPr>
          <a:xfrm>
            <a:off x="2209800" y="228600"/>
            <a:ext cx="3657600" cy="523220"/>
          </a:xfrm>
          <a:prstGeom prst="rect">
            <a:avLst/>
          </a:prstGeom>
          <a:noFill/>
        </p:spPr>
        <p:txBody>
          <a:bodyPr wrap="square" rtlCol="0">
            <a:spAutoFit/>
          </a:bodyPr>
          <a:lstStyle/>
          <a:p>
            <a:r>
              <a:rPr lang="en-US" sz="2800" dirty="0"/>
              <a:t>Question #3.</a:t>
            </a:r>
          </a:p>
        </p:txBody>
      </p:sp>
    </p:spTree>
    <p:extLst>
      <p:ext uri="{BB962C8B-B14F-4D97-AF65-F5344CB8AC3E}">
        <p14:creationId xmlns:p14="http://schemas.microsoft.com/office/powerpoint/2010/main" val="12644851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2931" name="Rectangle 3"/>
          <p:cNvSpPr>
            <a:spLocks noChangeArrowheads="1"/>
          </p:cNvSpPr>
          <p:nvPr/>
        </p:nvSpPr>
        <p:spPr bwMode="auto">
          <a:xfrm>
            <a:off x="2057400" y="1968501"/>
            <a:ext cx="8001000" cy="1384995"/>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2. Mendel called the observed trait </a:t>
            </a:r>
            <a:r>
              <a:rPr lang="en-US" altLang="en-US" sz="2400" dirty="0">
                <a:solidFill>
                  <a:srgbClr val="FF0066"/>
                </a:solidFill>
                <a:latin typeface="Times" charset="0"/>
              </a:rPr>
              <a:t>dominant</a:t>
            </a:r>
            <a:r>
              <a:rPr lang="en-US" altLang="en-US" sz="2400" dirty="0">
                <a:latin typeface="Times" charset="0"/>
              </a:rPr>
              <a:t> and the trait that disappeared </a:t>
            </a:r>
            <a:r>
              <a:rPr lang="en-US" altLang="en-US" sz="2400" dirty="0">
                <a:solidFill>
                  <a:srgbClr val="FF0066"/>
                </a:solidFill>
                <a:latin typeface="Times" charset="0"/>
              </a:rPr>
              <a:t>recessive</a:t>
            </a:r>
            <a:r>
              <a:rPr lang="en-US" altLang="en-US" dirty="0">
                <a:latin typeface="Times" charset="0"/>
              </a:rPr>
              <a:t>. </a:t>
            </a:r>
          </a:p>
          <a:p>
            <a:pPr marL="342900" indent="-342900"/>
            <a:r>
              <a:rPr lang="en-US" altLang="en-US" dirty="0">
                <a:latin typeface="Times" charset="0"/>
              </a:rPr>
              <a:t>Pea Plant – Round – R</a:t>
            </a:r>
          </a:p>
          <a:p>
            <a:pPr marL="342900" indent="-342900"/>
            <a:r>
              <a:rPr lang="en-US" altLang="en-US" dirty="0">
                <a:latin typeface="Times" charset="0"/>
              </a:rPr>
              <a:t>		- wrinkled - r</a:t>
            </a:r>
          </a:p>
        </p:txBody>
      </p:sp>
      <p:pic>
        <p:nvPicPr>
          <p:cNvPr id="89293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293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2939" name="Picture 11" descr="Sec"/>
          <p:cNvPicPr>
            <a:picLocks noChangeAspect="1" noChangeArrowheads="1"/>
          </p:cNvPicPr>
          <p:nvPr/>
        </p:nvPicPr>
        <p:blipFill>
          <a:blip r:embed="rId8" cstate="print"/>
          <a:srcRect/>
          <a:stretch>
            <a:fillRect/>
          </a:stretch>
        </p:blipFill>
        <p:spPr bwMode="auto">
          <a:xfrm>
            <a:off x="1524000" y="1"/>
            <a:ext cx="1828800" cy="811213"/>
          </a:xfrm>
          <a:prstGeom prst="rect">
            <a:avLst/>
          </a:prstGeom>
          <a:noFill/>
        </p:spPr>
      </p:pic>
      <p:pic>
        <p:nvPicPr>
          <p:cNvPr id="892940" name="Picture 12" descr="Sec"/>
          <p:cNvPicPr>
            <a:picLocks noChangeAspect="1" noChangeArrowheads="1"/>
          </p:cNvPicPr>
          <p:nvPr/>
        </p:nvPicPr>
        <p:blipFill>
          <a:blip r:embed="rId9" cstate="print"/>
          <a:srcRect/>
          <a:stretch>
            <a:fillRect/>
          </a:stretch>
        </p:blipFill>
        <p:spPr bwMode="auto">
          <a:xfrm>
            <a:off x="3746500" y="0"/>
            <a:ext cx="4699000" cy="482600"/>
          </a:xfrm>
          <a:prstGeom prst="rect">
            <a:avLst/>
          </a:prstGeom>
          <a:noFill/>
        </p:spPr>
      </p:pic>
      <p:sp>
        <p:nvSpPr>
          <p:cNvPr id="892941" name="Rectangle 13"/>
          <p:cNvSpPr>
            <a:spLocks noChangeArrowheads="1"/>
          </p:cNvSpPr>
          <p:nvPr/>
        </p:nvSpPr>
        <p:spPr bwMode="auto">
          <a:xfrm>
            <a:off x="2057400" y="3241676"/>
            <a:ext cx="6858000" cy="830997"/>
          </a:xfrm>
          <a:prstGeom prst="rect">
            <a:avLst/>
          </a:prstGeom>
          <a:noFill/>
          <a:ln w="9525">
            <a:noFill/>
            <a:miter lim="800000"/>
            <a:headEnd/>
            <a:tailEnd/>
          </a:ln>
          <a:effectLst/>
        </p:spPr>
        <p:txBody>
          <a:bodyPr>
            <a:spAutoFit/>
          </a:bodyPr>
          <a:lstStyle/>
          <a:p>
            <a:pPr marL="342900" indent="-342900"/>
            <a:r>
              <a:rPr lang="en-US" altLang="en-US" sz="2400" dirty="0">
                <a:latin typeface="Times" charset="0"/>
              </a:rPr>
              <a:t>Mendel concluded that the allele for tall plants is dominant to the allele for short plants. </a:t>
            </a:r>
          </a:p>
        </p:txBody>
      </p:sp>
      <p:pic>
        <p:nvPicPr>
          <p:cNvPr id="892943" name="Picture 15" descr="audio image blue">
            <a:hlinkClick r:id="" action="ppaction://noaction">
              <a:snd r:embed="rId10" name="10-DominantAndRecessive.WAV"/>
            </a:hlinkClick>
          </p:cNvPr>
          <p:cNvPicPr>
            <a:picLocks noChangeAspect="1" noChangeArrowheads="1"/>
          </p:cNvPicPr>
          <p:nvPr/>
        </p:nvPicPr>
        <p:blipFill>
          <a:blip r:embed="rId11" cstate="print"/>
          <a:srcRect/>
          <a:stretch>
            <a:fillRect/>
          </a:stretch>
        </p:blipFill>
        <p:spPr bwMode="auto">
          <a:xfrm>
            <a:off x="8991601" y="2490788"/>
            <a:ext cx="354013" cy="354012"/>
          </a:xfrm>
          <a:prstGeom prst="rect">
            <a:avLst/>
          </a:prstGeom>
          <a:noFill/>
        </p:spPr>
      </p:pic>
      <p:pic>
        <p:nvPicPr>
          <p:cNvPr id="892944" name="Picture 16"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
        <p:nvSpPr>
          <p:cNvPr id="892945" name="Text Box 17"/>
          <p:cNvSpPr txBox="1">
            <a:spLocks noChangeArrowheads="1"/>
          </p:cNvSpPr>
          <p:nvPr/>
        </p:nvSpPr>
        <p:spPr bwMode="auto">
          <a:xfrm>
            <a:off x="2089150" y="1090614"/>
            <a:ext cx="463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dominance</a:t>
            </a:r>
          </a:p>
        </p:txBody>
      </p:sp>
    </p:spTree>
    <p:extLst>
      <p:ext uri="{BB962C8B-B14F-4D97-AF65-F5344CB8AC3E}">
        <p14:creationId xmlns:p14="http://schemas.microsoft.com/office/powerpoint/2010/main" val="361853277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2931"/>
                                        </p:tgtEl>
                                        <p:attrNameLst>
                                          <p:attrName>style.visibility</p:attrName>
                                        </p:attrNameLst>
                                      </p:cBhvr>
                                      <p:to>
                                        <p:strVal val="visible"/>
                                      </p:to>
                                    </p:set>
                                    <p:animEffect transition="in" filter="box(out)">
                                      <p:cBhvr>
                                        <p:cTn id="7" dur="500"/>
                                        <p:tgtEl>
                                          <p:spTgt spid="8929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92943"/>
                                        </p:tgtEl>
                                        <p:attrNameLst>
                                          <p:attrName>style.visibility</p:attrName>
                                        </p:attrNameLst>
                                      </p:cBhvr>
                                      <p:to>
                                        <p:strVal val="visible"/>
                                      </p:to>
                                    </p:set>
                                    <p:animEffect transition="in" filter="box(out)">
                                      <p:cBhvr>
                                        <p:cTn id="12" dur="500"/>
                                        <p:tgtEl>
                                          <p:spTgt spid="89294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2941"/>
                                        </p:tgtEl>
                                        <p:attrNameLst>
                                          <p:attrName>style.visibility</p:attrName>
                                        </p:attrNameLst>
                                      </p:cBhvr>
                                      <p:to>
                                        <p:strVal val="visible"/>
                                      </p:to>
                                    </p:set>
                                    <p:animEffect transition="in" filter="box(out)">
                                      <p:cBhvr>
                                        <p:cTn id="17" dur="500"/>
                                        <p:tgtEl>
                                          <p:spTgt spid="892941"/>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2933"/>
                                        </p:tgtEl>
                                        <p:attrNameLst>
                                          <p:attrName>style.visibility</p:attrName>
                                        </p:attrNameLst>
                                      </p:cBhvr>
                                      <p:to>
                                        <p:strVal val="visible"/>
                                      </p:to>
                                    </p:set>
                                    <p:animEffect transition="in" filter="box(out)">
                                      <p:cBhvr>
                                        <p:cTn id="21" dur="500"/>
                                        <p:tgtEl>
                                          <p:spTgt spid="892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1" grpId="0" autoUpdateAnimBg="0"/>
      <p:bldP spid="892941"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17672" y="423768"/>
            <a:ext cx="6242870" cy="6088725"/>
          </a:xfrm>
          <a:prstGeom prst="rect">
            <a:avLst/>
          </a:prstGeom>
        </p:spPr>
      </p:pic>
    </p:spTree>
    <p:extLst>
      <p:ext uri="{BB962C8B-B14F-4D97-AF65-F5344CB8AC3E}">
        <p14:creationId xmlns:p14="http://schemas.microsoft.com/office/powerpoint/2010/main" val="37181461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Mitosis</a:t>
            </a:r>
            <a:r>
              <a:rPr lang="en-US" dirty="0" smtClean="0"/>
              <a:t> vs </a:t>
            </a:r>
            <a:r>
              <a:rPr lang="en-US" b="1" dirty="0" smtClean="0"/>
              <a:t>Meiosis Notes P. 21 NB</a:t>
            </a:r>
            <a:endParaRPr lang="en-US" b="1" dirty="0"/>
          </a:p>
        </p:txBody>
      </p:sp>
      <p:sp>
        <p:nvSpPr>
          <p:cNvPr id="3" name="Content Placeholder 2"/>
          <p:cNvSpPr>
            <a:spLocks noGrp="1"/>
          </p:cNvSpPr>
          <p:nvPr>
            <p:ph idx="1"/>
          </p:nvPr>
        </p:nvSpPr>
        <p:spPr>
          <a:xfrm>
            <a:off x="321973" y="1600201"/>
            <a:ext cx="11603864" cy="4800599"/>
          </a:xfrm>
        </p:spPr>
        <p:txBody>
          <a:bodyPr numCol="2">
            <a:normAutofit fontScale="92500" lnSpcReduction="10000"/>
          </a:bodyPr>
          <a:lstStyle/>
          <a:p>
            <a:pPr>
              <a:buNone/>
            </a:pPr>
            <a:r>
              <a:rPr lang="en-US" b="1" dirty="0" smtClean="0"/>
              <a:t>Somatic Cell (Body Cell)</a:t>
            </a:r>
          </a:p>
          <a:p>
            <a:r>
              <a:rPr lang="en-US" dirty="0" smtClean="0"/>
              <a:t>Skin Cell</a:t>
            </a:r>
          </a:p>
          <a:p>
            <a:r>
              <a:rPr lang="en-US" dirty="0" smtClean="0"/>
              <a:t>2N (Diploid)</a:t>
            </a:r>
          </a:p>
          <a:p>
            <a:r>
              <a:rPr lang="en-US" dirty="0" smtClean="0"/>
              <a:t>46 Chromosomes</a:t>
            </a:r>
          </a:p>
          <a:p>
            <a:r>
              <a:rPr lang="en-US" dirty="0" smtClean="0"/>
              <a:t>1 Division</a:t>
            </a:r>
          </a:p>
          <a:p>
            <a:r>
              <a:rPr lang="en-US" dirty="0" smtClean="0"/>
              <a:t>Produces 2 identical cells, </a:t>
            </a:r>
          </a:p>
          <a:p>
            <a:pPr marL="0" indent="0">
              <a:buNone/>
            </a:pPr>
            <a:r>
              <a:rPr lang="en-US" dirty="0" smtClean="0"/>
              <a:t>Same as the parent cell											</a:t>
            </a:r>
          </a:p>
          <a:p>
            <a:pPr marL="0" indent="0">
              <a:buNone/>
            </a:pPr>
            <a:r>
              <a:rPr lang="en-US" dirty="0" smtClean="0"/>
              <a:t>		</a:t>
            </a:r>
          </a:p>
          <a:p>
            <a:pPr marL="0" indent="0">
              <a:buNone/>
            </a:pPr>
            <a:r>
              <a:rPr lang="en-US" dirty="0" smtClean="0"/>
              <a:t>		</a:t>
            </a:r>
          </a:p>
          <a:p>
            <a:pPr marL="0" indent="0">
              <a:buNone/>
            </a:pPr>
            <a:r>
              <a:rPr lang="en-US" b="1" dirty="0" smtClean="0"/>
              <a:t>Gametes (Sex Cells)</a:t>
            </a:r>
          </a:p>
          <a:p>
            <a:r>
              <a:rPr lang="en-US" dirty="0" smtClean="0"/>
              <a:t>Eggs &amp; Sperm</a:t>
            </a:r>
          </a:p>
          <a:p>
            <a:r>
              <a:rPr lang="en-US" dirty="0" smtClean="0"/>
              <a:t>2N -&gt; 1N (Haploid)</a:t>
            </a:r>
          </a:p>
          <a:p>
            <a:r>
              <a:rPr lang="en-US" dirty="0" smtClean="0"/>
              <a:t>23 Chromosomes</a:t>
            </a:r>
          </a:p>
          <a:p>
            <a:r>
              <a:rPr lang="en-US" dirty="0" smtClean="0"/>
              <a:t>2 Divisions</a:t>
            </a:r>
          </a:p>
          <a:p>
            <a:r>
              <a:rPr lang="en-US" dirty="0" smtClean="0"/>
              <a:t>Produces 4 Haploid cells, all different from each other and the parent cells</a:t>
            </a:r>
          </a:p>
          <a:p>
            <a:r>
              <a:rPr lang="en-US" dirty="0" smtClean="0"/>
              <a:t>Increases Genetic Variation</a:t>
            </a:r>
          </a:p>
          <a:p>
            <a:pPr lvl="1"/>
            <a:r>
              <a:rPr lang="en-US" dirty="0"/>
              <a:t>C</a:t>
            </a:r>
            <a:r>
              <a:rPr lang="en-US" dirty="0" smtClean="0"/>
              <a:t>rossing Over</a:t>
            </a:r>
          </a:p>
          <a:p>
            <a:pPr lvl="1"/>
            <a:r>
              <a:rPr lang="en-US" dirty="0" smtClean="0"/>
              <a:t>Independent Assortment</a:t>
            </a:r>
          </a:p>
          <a:p>
            <a:pPr lvl="1"/>
            <a:r>
              <a:rPr lang="en-US" dirty="0" smtClean="0"/>
              <a:t>Random Fertilization</a:t>
            </a:r>
            <a:endParaRPr lang="en-US" dirty="0"/>
          </a:p>
        </p:txBody>
      </p:sp>
    </p:spTree>
    <p:extLst>
      <p:ext uri="{BB962C8B-B14F-4D97-AF65-F5344CB8AC3E}">
        <p14:creationId xmlns:p14="http://schemas.microsoft.com/office/powerpoint/2010/main" val="407654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 presetClass="entr" presetSubtype="16"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ox(in)">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ox(in)">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4" presetClass="entr" presetSubtype="16"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box(in)">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box(in)">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4" presetClass="entr" presetSubtype="16"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box(in)">
                                      <p:cBhvr>
                                        <p:cTn id="82" dur="500"/>
                                        <p:tgtEl>
                                          <p:spTgt spid="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4" presetClass="entr" presetSubtype="16" fill="hold" nodeType="clickEffect">
                                  <p:stCondLst>
                                    <p:cond delay="0"/>
                                  </p:stCondLst>
                                  <p:childTnLst>
                                    <p:set>
                                      <p:cBhvr>
                                        <p:cTn id="86" dur="1" fill="hold">
                                          <p:stCondLst>
                                            <p:cond delay="0"/>
                                          </p:stCondLst>
                                        </p:cTn>
                                        <p:tgtEl>
                                          <p:spTgt spid="3">
                                            <p:txEl>
                                              <p:pRg st="16" end="16"/>
                                            </p:txEl>
                                          </p:spTgt>
                                        </p:tgtEl>
                                        <p:attrNameLst>
                                          <p:attrName>style.visibility</p:attrName>
                                        </p:attrNameLst>
                                      </p:cBhvr>
                                      <p:to>
                                        <p:strVal val="visible"/>
                                      </p:to>
                                    </p:set>
                                    <p:animEffect transition="in" filter="box(in)">
                                      <p:cBhvr>
                                        <p:cTn id="87" dur="500"/>
                                        <p:tgtEl>
                                          <p:spTgt spid="3">
                                            <p:txEl>
                                              <p:pRg st="16" end="1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3">
                                            <p:txEl>
                                              <p:pRg st="17" end="17"/>
                                            </p:txEl>
                                          </p:spTgt>
                                        </p:tgtEl>
                                        <p:attrNameLst>
                                          <p:attrName>style.visibility</p:attrName>
                                        </p:attrNameLst>
                                      </p:cBhvr>
                                      <p:to>
                                        <p:strVal val="visible"/>
                                      </p:to>
                                    </p:set>
                                    <p:animEffect transition="in" filter="box(in)">
                                      <p:cBhvr>
                                        <p:cTn id="92" dur="500"/>
                                        <p:tgtEl>
                                          <p:spTgt spid="3">
                                            <p:txEl>
                                              <p:pRg st="17" end="1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4" presetClass="entr" presetSubtype="16" fill="hold" nodeType="clickEffect">
                                  <p:stCondLst>
                                    <p:cond delay="0"/>
                                  </p:stCondLst>
                                  <p:childTnLst>
                                    <p:set>
                                      <p:cBhvr>
                                        <p:cTn id="96" dur="1" fill="hold">
                                          <p:stCondLst>
                                            <p:cond delay="0"/>
                                          </p:stCondLst>
                                        </p:cTn>
                                        <p:tgtEl>
                                          <p:spTgt spid="3">
                                            <p:txEl>
                                              <p:pRg st="18" end="18"/>
                                            </p:txEl>
                                          </p:spTgt>
                                        </p:tgtEl>
                                        <p:attrNameLst>
                                          <p:attrName>style.visibility</p:attrName>
                                        </p:attrNameLst>
                                      </p:cBhvr>
                                      <p:to>
                                        <p:strVal val="visible"/>
                                      </p:to>
                                    </p:set>
                                    <p:animEffect transition="in" filter="box(in)">
                                      <p:cBhvr>
                                        <p:cTn id="97"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Classroom Family Pedigree</a:t>
            </a:r>
            <a:endParaRPr lang="en-US" dirty="0"/>
          </a:p>
        </p:txBody>
      </p:sp>
      <p:sp>
        <p:nvSpPr>
          <p:cNvPr id="3" name="Content Placeholder 2"/>
          <p:cNvSpPr>
            <a:spLocks noGrp="1"/>
          </p:cNvSpPr>
          <p:nvPr>
            <p:ph idx="1"/>
          </p:nvPr>
        </p:nvSpPr>
        <p:spPr>
          <a:xfrm>
            <a:off x="0" y="838201"/>
            <a:ext cx="8686800" cy="5287963"/>
          </a:xfrm>
        </p:spPr>
        <p:txBody>
          <a:bodyPr>
            <a:normAutofit/>
          </a:bodyPr>
          <a:lstStyle/>
          <a:p>
            <a:r>
              <a:rPr lang="en-US" dirty="0" smtClean="0"/>
              <a:t>Work by yourself, with a partner or two other people.</a:t>
            </a:r>
          </a:p>
          <a:p>
            <a:r>
              <a:rPr lang="en-US" dirty="0" smtClean="0"/>
              <a:t>Come up and get a Family Scenario of an Inherited Trait</a:t>
            </a:r>
          </a:p>
          <a:p>
            <a:r>
              <a:rPr lang="en-US" dirty="0" smtClean="0"/>
              <a:t>Draw a Rough Family Pedigree on Binder paper, with affected people shaded, carriers half shaded, and unaffected not shaded.  Include all names.</a:t>
            </a:r>
          </a:p>
          <a:p>
            <a:r>
              <a:rPr lang="en-US" dirty="0" smtClean="0"/>
              <a:t>Include a Key showing all the possible combinations of the trait for each sex.</a:t>
            </a:r>
          </a:p>
          <a:p>
            <a:r>
              <a:rPr lang="en-US" dirty="0" smtClean="0"/>
              <a:t>What is the Disease/ Trait?  Give a definition.</a:t>
            </a:r>
          </a:p>
          <a:p>
            <a:r>
              <a:rPr lang="en-US" dirty="0" smtClean="0"/>
              <a:t>Is the Disease/ Trait Dominant or Recessive?</a:t>
            </a:r>
          </a:p>
          <a:p>
            <a:r>
              <a:rPr lang="en-US" dirty="0" smtClean="0"/>
              <a:t>Is the trait </a:t>
            </a:r>
            <a:r>
              <a:rPr lang="en-US" dirty="0" err="1" smtClean="0"/>
              <a:t>Autosomal</a:t>
            </a:r>
            <a:r>
              <a:rPr lang="en-US" dirty="0" smtClean="0"/>
              <a:t> or Sex – Linked?</a:t>
            </a:r>
          </a:p>
          <a:p>
            <a:r>
              <a:rPr lang="en-US" dirty="0" smtClean="0"/>
              <a:t>Show all Genotypes </a:t>
            </a:r>
            <a:endParaRPr lang="en-US" dirty="0"/>
          </a:p>
        </p:txBody>
      </p:sp>
      <p:pic>
        <p:nvPicPr>
          <p:cNvPr id="4" name="Picture 3"/>
          <p:cNvPicPr>
            <a:picLocks noChangeAspect="1"/>
          </p:cNvPicPr>
          <p:nvPr/>
        </p:nvPicPr>
        <p:blipFill>
          <a:blip r:embed="rId2"/>
          <a:stretch>
            <a:fillRect/>
          </a:stretch>
        </p:blipFill>
        <p:spPr>
          <a:xfrm>
            <a:off x="8465574" y="1747783"/>
            <a:ext cx="3726426" cy="3773597"/>
          </a:xfrm>
          <a:prstGeom prst="rect">
            <a:avLst/>
          </a:prstGeom>
        </p:spPr>
      </p:pic>
    </p:spTree>
    <p:extLst>
      <p:ext uri="{BB962C8B-B14F-4D97-AF65-F5344CB8AC3E}">
        <p14:creationId xmlns:p14="http://schemas.microsoft.com/office/powerpoint/2010/main" val="76158295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341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341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34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341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341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341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341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3417" name="Text Box 9"/>
          <p:cNvSpPr txBox="1">
            <a:spLocks noChangeArrowheads="1"/>
          </p:cNvSpPr>
          <p:nvPr/>
        </p:nvSpPr>
        <p:spPr bwMode="auto">
          <a:xfrm>
            <a:off x="2006600" y="2333626"/>
            <a:ext cx="2216150" cy="162877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Symbols</a:t>
            </a:r>
          </a:p>
          <a:p>
            <a:pPr algn="ctr" eaLnBrk="1" hangingPunct="1">
              <a:lnSpc>
                <a:spcPct val="60000"/>
              </a:lnSpc>
              <a:spcBef>
                <a:spcPct val="20000"/>
              </a:spcBef>
              <a:spcAft>
                <a:spcPct val="20000"/>
              </a:spcAft>
            </a:pPr>
            <a:r>
              <a:rPr lang="en-US" sz="3600">
                <a:solidFill>
                  <a:schemeClr val="tx2"/>
                </a:solidFill>
                <a:latin typeface="Times" pitchFamily="18" charset="0"/>
              </a:rPr>
              <a:t>Used by</a:t>
            </a:r>
          </a:p>
          <a:p>
            <a:pPr algn="ctr" eaLnBrk="1" hangingPunct="1">
              <a:lnSpc>
                <a:spcPct val="50000"/>
              </a:lnSpc>
              <a:spcBef>
                <a:spcPct val="20000"/>
              </a:spcBef>
              <a:spcAft>
                <a:spcPct val="20000"/>
              </a:spcAft>
            </a:pPr>
            <a:r>
              <a:rPr lang="en-US" sz="3600">
                <a:solidFill>
                  <a:schemeClr val="tx2"/>
                </a:solidFill>
                <a:latin typeface="Times" pitchFamily="18" charset="0"/>
              </a:rPr>
              <a:t>Geneticists</a:t>
            </a:r>
          </a:p>
        </p:txBody>
      </p:sp>
      <p:pic>
        <p:nvPicPr>
          <p:cNvPr id="913419" name="Picture 11" descr="Chpt12"/>
          <p:cNvPicPr>
            <a:picLocks noChangeAspect="1" noChangeArrowheads="1"/>
          </p:cNvPicPr>
          <p:nvPr/>
        </p:nvPicPr>
        <p:blipFill>
          <a:blip r:embed="rId10" cstate="print"/>
          <a:srcRect/>
          <a:stretch>
            <a:fillRect/>
          </a:stretch>
        </p:blipFill>
        <p:spPr bwMode="auto">
          <a:xfrm>
            <a:off x="1524000" y="0"/>
            <a:ext cx="2971800" cy="719138"/>
          </a:xfrm>
          <a:prstGeom prst="rect">
            <a:avLst/>
          </a:prstGeom>
          <a:noFill/>
        </p:spPr>
      </p:pic>
      <p:pic>
        <p:nvPicPr>
          <p:cNvPr id="913420" name="Picture 12" descr="Symbols Used by Genetcists"/>
          <p:cNvPicPr>
            <a:picLocks noChangeAspect="1" noChangeArrowheads="1"/>
          </p:cNvPicPr>
          <p:nvPr/>
        </p:nvPicPr>
        <p:blipFill>
          <a:blip r:embed="rId11" cstate="print"/>
          <a:srcRect/>
          <a:stretch>
            <a:fillRect/>
          </a:stretch>
        </p:blipFill>
        <p:spPr bwMode="auto">
          <a:xfrm>
            <a:off x="4410076" y="825500"/>
            <a:ext cx="4810125" cy="4876800"/>
          </a:xfrm>
          <a:prstGeom prst="rect">
            <a:avLst/>
          </a:prstGeom>
          <a:noFill/>
        </p:spPr>
      </p:pic>
      <p:sp>
        <p:nvSpPr>
          <p:cNvPr id="13" name="TextBox 12"/>
          <p:cNvSpPr txBox="1"/>
          <p:nvPr/>
        </p:nvSpPr>
        <p:spPr>
          <a:xfrm>
            <a:off x="6096000" y="381001"/>
            <a:ext cx="2079672" cy="461665"/>
          </a:xfrm>
          <a:prstGeom prst="rect">
            <a:avLst/>
          </a:prstGeom>
          <a:noFill/>
        </p:spPr>
        <p:txBody>
          <a:bodyPr wrap="none" rtlCol="0">
            <a:spAutoFit/>
          </a:bodyPr>
          <a:lstStyle/>
          <a:p>
            <a:r>
              <a:rPr lang="en-US" sz="2400" dirty="0"/>
              <a:t>Pedigree P. 309</a:t>
            </a:r>
          </a:p>
        </p:txBody>
      </p:sp>
    </p:spTree>
    <p:extLst>
      <p:ext uri="{BB962C8B-B14F-4D97-AF65-F5344CB8AC3E}">
        <p14:creationId xmlns:p14="http://schemas.microsoft.com/office/powerpoint/2010/main" val="23363715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341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3413"/>
                                        </p:tgtEl>
                                        <p:attrNameLst>
                                          <p:attrName>style.visibility</p:attrName>
                                        </p:attrNameLst>
                                      </p:cBhvr>
                                      <p:to>
                                        <p:strVal val="visible"/>
                                      </p:to>
                                    </p:set>
                                    <p:animEffect transition="in" filter="box(out)">
                                      <p:cBhvr>
                                        <p:cTn id="10" dur="500"/>
                                        <p:tgtEl>
                                          <p:spTgt spid="91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87449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87450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74503" name="Picture 7" descr="resources">
            <a:hlinkClick r:id="" action="ppaction://hlinkshowjump?jump=firstslide"/>
          </p:cNvPr>
          <p:cNvPicPr>
            <a:picLocks noChangeAspect="1" noChangeArrowheads="1"/>
          </p:cNvPicPr>
          <p:nvPr/>
        </p:nvPicPr>
        <p:blipFill>
          <a:blip r:embed="rId6" cstate="print"/>
          <a:srcRect/>
          <a:stretch>
            <a:fillRect/>
          </a:stretch>
        </p:blipFill>
        <p:spPr bwMode="auto">
          <a:xfrm>
            <a:off x="8458201" y="6267451"/>
            <a:ext cx="1806575" cy="411163"/>
          </a:xfrm>
          <a:prstGeom prst="rect">
            <a:avLst/>
          </a:prstGeom>
          <a:noFill/>
        </p:spPr>
      </p:pic>
      <p:pic>
        <p:nvPicPr>
          <p:cNvPr id="874504" name="Picture 8" descr="help">
            <a:hlinkClick r:id="rId7" action="ppaction://hlinksldjump"/>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sp>
        <p:nvSpPr>
          <p:cNvPr id="874505" name="Text Box 9"/>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874507" name="Picture 11" descr="transparencies word"/>
          <p:cNvPicPr>
            <a:picLocks noChangeAspect="1" noChangeArrowheads="1"/>
          </p:cNvPicPr>
          <p:nvPr/>
        </p:nvPicPr>
        <p:blipFill>
          <a:blip r:embed="rId9" cstate="print"/>
          <a:srcRect/>
          <a:stretch>
            <a:fillRect/>
          </a:stretch>
        </p:blipFill>
        <p:spPr bwMode="auto">
          <a:xfrm>
            <a:off x="4743450" y="38100"/>
            <a:ext cx="2705100" cy="431800"/>
          </a:xfrm>
          <a:prstGeom prst="rect">
            <a:avLst/>
          </a:prstGeom>
          <a:noFill/>
        </p:spPr>
      </p:pic>
      <p:pic>
        <p:nvPicPr>
          <p:cNvPr id="874508" name="Picture 12" descr="end of slide"/>
          <p:cNvPicPr>
            <a:picLocks noChangeAspect="1" noChangeArrowheads="1"/>
          </p:cNvPicPr>
          <p:nvPr/>
        </p:nvPicPr>
        <p:blipFill>
          <a:blip r:embed="rId10" cstate="print"/>
          <a:srcRect/>
          <a:stretch>
            <a:fillRect/>
          </a:stretch>
        </p:blipFill>
        <p:spPr bwMode="auto">
          <a:xfrm>
            <a:off x="9693276" y="5105400"/>
            <a:ext cx="593725" cy="846138"/>
          </a:xfrm>
          <a:prstGeom prst="rect">
            <a:avLst/>
          </a:prstGeom>
          <a:noFill/>
        </p:spPr>
      </p:pic>
      <p:pic>
        <p:nvPicPr>
          <p:cNvPr id="874515" name="Picture 19" descr="Sec"/>
          <p:cNvPicPr>
            <a:picLocks noChangeAspect="1" noChangeArrowheads="1"/>
          </p:cNvPicPr>
          <p:nvPr/>
        </p:nvPicPr>
        <p:blipFill>
          <a:blip r:embed="rId11" cstate="print"/>
          <a:srcRect/>
          <a:stretch>
            <a:fillRect/>
          </a:stretch>
        </p:blipFill>
        <p:spPr bwMode="auto">
          <a:xfrm>
            <a:off x="1524000" y="0"/>
            <a:ext cx="1676400" cy="744538"/>
          </a:xfrm>
          <a:prstGeom prst="rect">
            <a:avLst/>
          </a:prstGeom>
          <a:noFill/>
        </p:spPr>
      </p:pic>
      <p:pic>
        <p:nvPicPr>
          <p:cNvPr id="874518" name="Picture 22" descr="RST-12"/>
          <p:cNvPicPr>
            <a:picLocks noChangeAspect="1" noChangeArrowheads="1"/>
          </p:cNvPicPr>
          <p:nvPr/>
        </p:nvPicPr>
        <p:blipFill>
          <a:blip r:embed="rId12" cstate="print"/>
          <a:srcRect/>
          <a:stretch>
            <a:fillRect/>
          </a:stretch>
        </p:blipFill>
        <p:spPr bwMode="auto">
          <a:xfrm>
            <a:off x="2438400" y="1143001"/>
            <a:ext cx="7239000" cy="4073525"/>
          </a:xfrm>
          <a:prstGeom prst="rect">
            <a:avLst/>
          </a:prstGeom>
          <a:noFill/>
        </p:spPr>
      </p:pic>
    </p:spTree>
    <p:extLst>
      <p:ext uri="{BB962C8B-B14F-4D97-AF65-F5344CB8AC3E}">
        <p14:creationId xmlns:p14="http://schemas.microsoft.com/office/powerpoint/2010/main" val="106994675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238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238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2389"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239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2391"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2392"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2393" name="Text Box 9"/>
          <p:cNvSpPr txBox="1">
            <a:spLocks noChangeArrowheads="1"/>
          </p:cNvSpPr>
          <p:nvPr/>
        </p:nvSpPr>
        <p:spPr bwMode="auto">
          <a:xfrm>
            <a:off x="1955800" y="2616200"/>
            <a:ext cx="17843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Simple</a:t>
            </a:r>
          </a:p>
          <a:p>
            <a:pPr algn="ctr" eaLnBrk="1" hangingPunct="1">
              <a:lnSpc>
                <a:spcPct val="50000"/>
              </a:lnSpc>
              <a:spcBef>
                <a:spcPct val="20000"/>
              </a:spcBef>
              <a:spcAft>
                <a:spcPct val="20000"/>
              </a:spcAft>
            </a:pPr>
            <a:r>
              <a:rPr lang="en-US" sz="3600">
                <a:solidFill>
                  <a:schemeClr val="tx2"/>
                </a:solidFill>
                <a:latin typeface="Times" pitchFamily="18" charset="0"/>
              </a:rPr>
              <a:t>Pedigree</a:t>
            </a:r>
          </a:p>
        </p:txBody>
      </p:sp>
      <p:pic>
        <p:nvPicPr>
          <p:cNvPr id="912394"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2395"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2396" name="Picture 12" descr="Simple Pedigree"/>
          <p:cNvPicPr>
            <a:picLocks noChangeAspect="1" noChangeArrowheads="1"/>
          </p:cNvPicPr>
          <p:nvPr/>
        </p:nvPicPr>
        <p:blipFill>
          <a:blip r:embed="rId12" cstate="print"/>
          <a:srcRect/>
          <a:stretch>
            <a:fillRect/>
          </a:stretch>
        </p:blipFill>
        <p:spPr bwMode="auto">
          <a:xfrm>
            <a:off x="3822700" y="762000"/>
            <a:ext cx="5016500" cy="4953000"/>
          </a:xfrm>
          <a:prstGeom prst="rect">
            <a:avLst/>
          </a:prstGeom>
          <a:noFill/>
        </p:spPr>
      </p:pic>
    </p:spTree>
    <p:extLst>
      <p:ext uri="{BB962C8B-B14F-4D97-AF65-F5344CB8AC3E}">
        <p14:creationId xmlns:p14="http://schemas.microsoft.com/office/powerpoint/2010/main" val="357797922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239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2389"/>
                                        </p:tgtEl>
                                        <p:attrNameLst>
                                          <p:attrName>style.visibility</p:attrName>
                                        </p:attrNameLst>
                                      </p:cBhvr>
                                      <p:to>
                                        <p:strVal val="visible"/>
                                      </p:to>
                                    </p:set>
                                    <p:animEffect transition="in" filter="box(out)">
                                      <p:cBhvr>
                                        <p:cTn id="10" dur="500"/>
                                        <p:tgtEl>
                                          <p:spTgt spid="912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92"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7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317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31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3"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3174"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3175"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3176"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3177" name="Text Box 9"/>
          <p:cNvSpPr txBox="1">
            <a:spLocks noChangeArrowheads="1"/>
          </p:cNvSpPr>
          <p:nvPr/>
        </p:nvSpPr>
        <p:spPr bwMode="auto">
          <a:xfrm>
            <a:off x="2120900" y="2679700"/>
            <a:ext cx="1809750" cy="1079500"/>
          </a:xfrm>
          <a:prstGeom prst="rect">
            <a:avLst/>
          </a:prstGeom>
          <a:noFill/>
          <a:ln w="9525">
            <a:noFill/>
            <a:miter lim="800000"/>
            <a:headEnd/>
            <a:tailEnd/>
          </a:ln>
          <a:effectLst/>
        </p:spPr>
        <p:txBody>
          <a:bodyPr>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Fictional</a:t>
            </a:r>
          </a:p>
          <a:p>
            <a:pPr algn="ctr" eaLnBrk="1" hangingPunct="1">
              <a:lnSpc>
                <a:spcPct val="50000"/>
              </a:lnSpc>
              <a:spcBef>
                <a:spcPct val="20000"/>
              </a:spcBef>
              <a:spcAft>
                <a:spcPct val="20000"/>
              </a:spcAft>
            </a:pPr>
            <a:r>
              <a:rPr lang="en-US" sz="3600">
                <a:solidFill>
                  <a:schemeClr val="tx2"/>
                </a:solidFill>
                <a:latin typeface="Times" pitchFamily="18" charset="0"/>
              </a:rPr>
              <a:t>Pedigree</a:t>
            </a:r>
          </a:p>
        </p:txBody>
      </p:sp>
      <p:pic>
        <p:nvPicPr>
          <p:cNvPr id="903178"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3179"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3180" name="Picture 12" descr="Fictional Pedigree"/>
          <p:cNvPicPr>
            <a:picLocks noChangeAspect="1" noChangeArrowheads="1"/>
          </p:cNvPicPr>
          <p:nvPr/>
        </p:nvPicPr>
        <p:blipFill>
          <a:blip r:embed="rId12" cstate="print"/>
          <a:srcRect/>
          <a:stretch>
            <a:fillRect/>
          </a:stretch>
        </p:blipFill>
        <p:spPr bwMode="auto">
          <a:xfrm>
            <a:off x="4146550" y="860426"/>
            <a:ext cx="5073650" cy="4822825"/>
          </a:xfrm>
          <a:prstGeom prst="rect">
            <a:avLst/>
          </a:prstGeom>
          <a:noFill/>
        </p:spPr>
      </p:pic>
    </p:spTree>
    <p:extLst>
      <p:ext uri="{BB962C8B-B14F-4D97-AF65-F5344CB8AC3E}">
        <p14:creationId xmlns:p14="http://schemas.microsoft.com/office/powerpoint/2010/main" val="16673685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317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3173"/>
                                        </p:tgtEl>
                                        <p:attrNameLst>
                                          <p:attrName>style.visibility</p:attrName>
                                        </p:attrNameLst>
                                      </p:cBhvr>
                                      <p:to>
                                        <p:strVal val="visible"/>
                                      </p:to>
                                    </p:set>
                                    <p:animEffect transition="in" filter="box(out)">
                                      <p:cBhvr>
                                        <p:cTn id="10"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6"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033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03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034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034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034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10345" name="Text Box 9"/>
          <p:cNvSpPr txBox="1">
            <a:spLocks noChangeArrowheads="1"/>
          </p:cNvSpPr>
          <p:nvPr/>
        </p:nvSpPr>
        <p:spPr bwMode="auto">
          <a:xfrm>
            <a:off x="1974850" y="2465388"/>
            <a:ext cx="22669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Pedigree-</a:t>
            </a:r>
          </a:p>
          <a:p>
            <a:pPr algn="ctr" eaLnBrk="1" hangingPunct="1">
              <a:lnSpc>
                <a:spcPct val="50000"/>
              </a:lnSpc>
              <a:spcBef>
                <a:spcPct val="20000"/>
              </a:spcBef>
              <a:spcAft>
                <a:spcPct val="20000"/>
              </a:spcAft>
            </a:pPr>
            <a:r>
              <a:rPr lang="en-US" sz="3600">
                <a:solidFill>
                  <a:schemeClr val="tx2"/>
                </a:solidFill>
                <a:latin typeface="Times" pitchFamily="18" charset="0"/>
              </a:rPr>
              <a:t>Huntington</a:t>
            </a:r>
          </a:p>
          <a:p>
            <a:pPr algn="ctr" eaLnBrk="1" hangingPunct="1">
              <a:lnSpc>
                <a:spcPct val="50000"/>
              </a:lnSpc>
              <a:spcBef>
                <a:spcPct val="20000"/>
              </a:spcBef>
              <a:spcAft>
                <a:spcPct val="20000"/>
              </a:spcAft>
            </a:pPr>
            <a:r>
              <a:rPr lang="en-US" sz="3600">
                <a:solidFill>
                  <a:schemeClr val="tx2"/>
                </a:solidFill>
                <a:latin typeface="Times" pitchFamily="18" charset="0"/>
              </a:rPr>
              <a:t>Disease</a:t>
            </a:r>
          </a:p>
        </p:txBody>
      </p:sp>
      <p:pic>
        <p:nvPicPr>
          <p:cNvPr id="91034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034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0348" name="Picture 12" descr="Pedigree-Hunington Disease"/>
          <p:cNvPicPr>
            <a:picLocks noChangeAspect="1" noChangeArrowheads="1"/>
          </p:cNvPicPr>
          <p:nvPr/>
        </p:nvPicPr>
        <p:blipFill>
          <a:blip r:embed="rId12" cstate="print"/>
          <a:srcRect/>
          <a:stretch>
            <a:fillRect/>
          </a:stretch>
        </p:blipFill>
        <p:spPr bwMode="auto">
          <a:xfrm>
            <a:off x="4318000" y="893764"/>
            <a:ext cx="5334000" cy="4770437"/>
          </a:xfrm>
          <a:prstGeom prst="rect">
            <a:avLst/>
          </a:prstGeom>
          <a:noFill/>
        </p:spPr>
      </p:pic>
    </p:spTree>
    <p:extLst>
      <p:ext uri="{BB962C8B-B14F-4D97-AF65-F5344CB8AC3E}">
        <p14:creationId xmlns:p14="http://schemas.microsoft.com/office/powerpoint/2010/main" val="275928923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034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0341"/>
                                        </p:tgtEl>
                                        <p:attrNameLst>
                                          <p:attrName>style.visibility</p:attrName>
                                        </p:attrNameLst>
                                      </p:cBhvr>
                                      <p:to>
                                        <p:strVal val="visible"/>
                                      </p:to>
                                    </p:set>
                                    <p:animEffect transition="in" filter="box(out)">
                                      <p:cBhvr>
                                        <p:cTn id="10" dur="500"/>
                                        <p:tgtEl>
                                          <p:spTgt spid="91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r>
              <a:rPr lang="en-US" sz="2700" dirty="0" smtClean="0"/>
              <a:t>11/1 </a:t>
            </a:r>
            <a:r>
              <a:rPr lang="en-US" sz="2700" dirty="0"/>
              <a:t>Complex &amp; Polygenic Inheritance 12.3 </a:t>
            </a:r>
            <a:br>
              <a:rPr lang="en-US" sz="2700" dirty="0"/>
            </a:br>
            <a:r>
              <a:rPr lang="en-US" sz="2700" dirty="0"/>
              <a:t>Obj. TSW predict possible combinations of alleles in a zygote from the genetic makeup of the parents during classroom activities. </a:t>
            </a:r>
            <a:r>
              <a:rPr lang="en-US" sz="2700" dirty="0" smtClean="0"/>
              <a:t>P.20 </a:t>
            </a:r>
            <a:r>
              <a:rPr lang="en-US" sz="2700" dirty="0"/>
              <a:t>NB</a:t>
            </a:r>
            <a:r>
              <a:rPr lang="en-US" sz="2400" dirty="0"/>
              <a:t/>
            </a:r>
            <a:br>
              <a:rPr lang="en-US" sz="2400" dirty="0"/>
            </a:br>
            <a:endParaRPr lang="en-US" sz="2400" dirty="0"/>
          </a:p>
        </p:txBody>
      </p:sp>
      <p:sp>
        <p:nvSpPr>
          <p:cNvPr id="3" name="Text Placeholder 2"/>
          <p:cNvSpPr>
            <a:spLocks noGrp="1"/>
          </p:cNvSpPr>
          <p:nvPr>
            <p:ph type="body" idx="1"/>
          </p:nvPr>
        </p:nvSpPr>
        <p:spPr>
          <a:xfrm>
            <a:off x="1981200" y="1219200"/>
            <a:ext cx="4040188" cy="639762"/>
          </a:xfrm>
        </p:spPr>
        <p:txBody>
          <a:bodyPr>
            <a:normAutofit fontScale="92500" lnSpcReduction="10000"/>
          </a:bodyPr>
          <a:lstStyle/>
          <a:p>
            <a:r>
              <a:rPr lang="en-US" dirty="0" smtClean="0">
                <a:hlinkClick r:id="rId2"/>
              </a:rPr>
              <a:t>http://www.cde.ca.gov/ta/tg/sr/documents/cstrtqbiology.pdf</a:t>
            </a:r>
            <a:endParaRPr lang="en-US" dirty="0"/>
          </a:p>
        </p:txBody>
      </p:sp>
      <p:sp>
        <p:nvSpPr>
          <p:cNvPr id="6" name="Content Placeholder 5"/>
          <p:cNvSpPr>
            <a:spLocks noGrp="1"/>
          </p:cNvSpPr>
          <p:nvPr>
            <p:ph sz="quarter" idx="4"/>
          </p:nvPr>
        </p:nvSpPr>
        <p:spPr>
          <a:xfrm>
            <a:off x="6666132" y="1371600"/>
            <a:ext cx="5525867" cy="3951288"/>
          </a:xfrm>
        </p:spPr>
        <p:txBody>
          <a:bodyPr>
            <a:normAutofit/>
          </a:bodyPr>
          <a:lstStyle/>
          <a:p>
            <a:pPr marL="457200" indent="-457200">
              <a:buFont typeface="+mj-lt"/>
              <a:buAutoNum type="arabicPeriod"/>
            </a:pPr>
            <a:r>
              <a:rPr lang="en-US" dirty="0" smtClean="0"/>
              <a:t>Determine the possible blood types of the children of parents that both have type AB.</a:t>
            </a:r>
          </a:p>
          <a:p>
            <a:pPr marL="457200" indent="-457200">
              <a:buFont typeface="+mj-lt"/>
              <a:buAutoNum type="arabicPeriod"/>
            </a:pPr>
            <a:r>
              <a:rPr lang="en-US" dirty="0" smtClean="0"/>
              <a:t>Explain why a male with a recessive X – linked trait usually produces no female offspring with the trait.</a:t>
            </a:r>
          </a:p>
          <a:p>
            <a:pPr marL="457200" indent="-457200">
              <a:buFont typeface="+mj-lt"/>
              <a:buAutoNum type="arabicPeriod"/>
            </a:pPr>
            <a:r>
              <a:rPr lang="en-US" dirty="0" smtClean="0"/>
              <a:t>Explain polygenic inheritance. Give an example. Draw the graph.</a:t>
            </a:r>
          </a:p>
          <a:p>
            <a:pPr marL="457200" indent="-457200">
              <a:buFont typeface="+mj-lt"/>
              <a:buAutoNum type="arabicPeriod"/>
            </a:pPr>
            <a:endParaRPr lang="en-US" dirty="0" smtClean="0"/>
          </a:p>
          <a:p>
            <a:pPr marL="457200" indent="-457200">
              <a:buFont typeface="+mj-lt"/>
              <a:buAutoNum type="arabicPeriod"/>
            </a:pPr>
            <a:endParaRPr lang="en-US" dirty="0"/>
          </a:p>
        </p:txBody>
      </p:sp>
      <p:pic>
        <p:nvPicPr>
          <p:cNvPr id="7" name="Picture 16" descr="Fig"/>
          <p:cNvPicPr>
            <a:picLocks noGrp="1" noChangeAspect="1" noChangeArrowheads="1"/>
          </p:cNvPicPr>
          <p:nvPr>
            <p:ph sz="half" idx="2"/>
          </p:nvPr>
        </p:nvPicPr>
        <p:blipFill>
          <a:blip r:embed="rId3" cstate="print"/>
          <a:srcRect/>
          <a:stretch>
            <a:fillRect/>
          </a:stretch>
        </p:blipFill>
        <p:spPr bwMode="auto">
          <a:xfrm>
            <a:off x="0" y="3733800"/>
            <a:ext cx="2200753" cy="2161733"/>
          </a:xfrm>
          <a:prstGeom prst="rect">
            <a:avLst/>
          </a:prstGeom>
          <a:noFill/>
        </p:spPr>
      </p:pic>
      <p:pic>
        <p:nvPicPr>
          <p:cNvPr id="8" name="Picture 12" descr="Inheritance of X Chromosome"/>
          <p:cNvPicPr>
            <a:picLocks noChangeAspect="1" noChangeArrowheads="1"/>
          </p:cNvPicPr>
          <p:nvPr/>
        </p:nvPicPr>
        <p:blipFill>
          <a:blip r:embed="rId4" cstate="print"/>
          <a:srcRect/>
          <a:stretch>
            <a:fillRect/>
          </a:stretch>
        </p:blipFill>
        <p:spPr bwMode="auto">
          <a:xfrm>
            <a:off x="0" y="1693042"/>
            <a:ext cx="3431146" cy="1905000"/>
          </a:xfrm>
          <a:prstGeom prst="rect">
            <a:avLst/>
          </a:prstGeom>
          <a:noFill/>
        </p:spPr>
      </p:pic>
      <p:pic>
        <p:nvPicPr>
          <p:cNvPr id="9" name="Picture 12" descr="Genes Involved-Skin Color"/>
          <p:cNvPicPr>
            <a:picLocks noChangeAspect="1" noChangeArrowheads="1"/>
          </p:cNvPicPr>
          <p:nvPr/>
        </p:nvPicPr>
        <p:blipFill>
          <a:blip r:embed="rId5" cstate="print"/>
          <a:srcRect/>
          <a:stretch>
            <a:fillRect/>
          </a:stretch>
        </p:blipFill>
        <p:spPr bwMode="auto">
          <a:xfrm>
            <a:off x="2168745" y="3594155"/>
            <a:ext cx="4497387" cy="3263845"/>
          </a:xfrm>
          <a:prstGeom prst="rect">
            <a:avLst/>
          </a:prstGeom>
          <a:noFill/>
        </p:spPr>
      </p:pic>
    </p:spTree>
    <p:extLst>
      <p:ext uri="{BB962C8B-B14F-4D97-AF65-F5344CB8AC3E}">
        <p14:creationId xmlns:p14="http://schemas.microsoft.com/office/powerpoint/2010/main" val="38733156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37420"/>
          </a:xfrm>
        </p:spPr>
        <p:txBody>
          <a:bodyPr>
            <a:normAutofit/>
          </a:bodyPr>
          <a:lstStyle/>
          <a:p>
            <a:r>
              <a:rPr lang="en-US" sz="3600" dirty="0" smtClean="0"/>
              <a:t>Fall Harvest Festival @ </a:t>
            </a:r>
            <a:r>
              <a:rPr lang="en-US" sz="3600" dirty="0" err="1" smtClean="0"/>
              <a:t>Bryte</a:t>
            </a:r>
            <a:r>
              <a:rPr lang="en-US" sz="3600" dirty="0" smtClean="0"/>
              <a:t> CCT November 3</a:t>
            </a:r>
            <a:r>
              <a:rPr lang="en-US" sz="3600" baseline="30000" dirty="0" smtClean="0"/>
              <a:t>rd</a:t>
            </a:r>
            <a:r>
              <a:rPr lang="en-US" sz="3600" dirty="0"/>
              <a:t> </a:t>
            </a:r>
            <a:r>
              <a:rPr lang="en-US" sz="3600" dirty="0" smtClean="0"/>
              <a:t>5:30 – 7:30pm</a:t>
            </a:r>
            <a:endParaRPr lang="en-US" sz="3600" dirty="0"/>
          </a:p>
        </p:txBody>
      </p:sp>
      <p:sp>
        <p:nvSpPr>
          <p:cNvPr id="3" name="Content Placeholder 2"/>
          <p:cNvSpPr>
            <a:spLocks noGrp="1"/>
          </p:cNvSpPr>
          <p:nvPr>
            <p:ph idx="1"/>
          </p:nvPr>
        </p:nvSpPr>
        <p:spPr>
          <a:xfrm>
            <a:off x="0" y="737420"/>
            <a:ext cx="12192000" cy="6120580"/>
          </a:xfrm>
        </p:spPr>
        <p:txBody>
          <a:bodyPr numCol="2">
            <a:normAutofit fontScale="92500"/>
          </a:bodyPr>
          <a:lstStyle/>
          <a:p>
            <a:r>
              <a:rPr lang="en-US" dirty="0" smtClean="0"/>
              <a:t>Decorations/ Materials</a:t>
            </a:r>
          </a:p>
          <a:p>
            <a:pPr lvl="1"/>
            <a:r>
              <a:rPr lang="en-US" dirty="0" smtClean="0"/>
              <a:t>Lights (CRISTAL &amp; DANNIELLA)</a:t>
            </a:r>
          </a:p>
          <a:p>
            <a:pPr lvl="1"/>
            <a:r>
              <a:rPr lang="en-US" dirty="0" smtClean="0"/>
              <a:t>Hog Fencing &amp; Zip ties (McAllister)</a:t>
            </a:r>
          </a:p>
          <a:p>
            <a:pPr lvl="1"/>
            <a:r>
              <a:rPr lang="en-US" dirty="0" smtClean="0"/>
              <a:t>Tickets for Fundraisers (CARAH)</a:t>
            </a:r>
          </a:p>
          <a:p>
            <a:r>
              <a:rPr lang="en-US" dirty="0" smtClean="0"/>
              <a:t>Education </a:t>
            </a:r>
          </a:p>
          <a:p>
            <a:pPr lvl="1"/>
            <a:r>
              <a:rPr lang="en-US" dirty="0" smtClean="0"/>
              <a:t>Plant a seed Station (REYNA &amp; MARY)</a:t>
            </a:r>
          </a:p>
          <a:p>
            <a:pPr lvl="1"/>
            <a:r>
              <a:rPr lang="en-US" dirty="0" smtClean="0"/>
              <a:t>Color the Rainbow – Color Fruits &amp; Vegetables (ASMAANI)</a:t>
            </a:r>
          </a:p>
          <a:p>
            <a:pPr lvl="1"/>
            <a:r>
              <a:rPr lang="en-US" dirty="0" smtClean="0"/>
              <a:t>Basket of Chicken Food &amp; Chickens (MELINA)</a:t>
            </a:r>
          </a:p>
          <a:p>
            <a:pPr lvl="1"/>
            <a:r>
              <a:rPr lang="en-US" dirty="0" smtClean="0"/>
              <a:t>PASCO – Probes - Jesse</a:t>
            </a:r>
          </a:p>
          <a:p>
            <a:pPr lvl="1"/>
            <a:r>
              <a:rPr lang="en-US" b="1" dirty="0" smtClean="0"/>
              <a:t>Tower Gardens</a:t>
            </a:r>
          </a:p>
          <a:p>
            <a:r>
              <a:rPr lang="en-US" dirty="0" smtClean="0"/>
              <a:t>Food </a:t>
            </a:r>
            <a:r>
              <a:rPr lang="en-US" b="1" dirty="0" smtClean="0"/>
              <a:t> </a:t>
            </a:r>
          </a:p>
          <a:p>
            <a:pPr lvl="1"/>
            <a:r>
              <a:rPr lang="en-US" dirty="0" err="1" smtClean="0"/>
              <a:t>Capresse</a:t>
            </a:r>
            <a:r>
              <a:rPr lang="en-US" dirty="0" smtClean="0"/>
              <a:t> Salad – </a:t>
            </a:r>
            <a:r>
              <a:rPr lang="en-US" smtClean="0"/>
              <a:t>use Basil </a:t>
            </a:r>
            <a:r>
              <a:rPr lang="en-US" dirty="0" smtClean="0"/>
              <a:t>leaves (EMILIANO)</a:t>
            </a:r>
          </a:p>
          <a:p>
            <a:pPr lvl="1"/>
            <a:r>
              <a:rPr lang="en-US" dirty="0" smtClean="0"/>
              <a:t>Pico De Gallo – use all </a:t>
            </a:r>
            <a:r>
              <a:rPr lang="en-US" dirty="0"/>
              <a:t>P</a:t>
            </a:r>
            <a:r>
              <a:rPr lang="en-US" dirty="0" smtClean="0"/>
              <a:t>eppers &amp; Chips (MIGUEL, REYNA, NICOLE,YULISSA)</a:t>
            </a:r>
          </a:p>
          <a:p>
            <a:pPr lvl="1"/>
            <a:r>
              <a:rPr lang="en-US" dirty="0" smtClean="0"/>
              <a:t>Radishes –Radish/Cucumber </a:t>
            </a:r>
            <a:r>
              <a:rPr lang="en-US" dirty="0"/>
              <a:t>S</a:t>
            </a:r>
            <a:r>
              <a:rPr lang="en-US" dirty="0" smtClean="0"/>
              <a:t>alad (REYNA)</a:t>
            </a:r>
          </a:p>
          <a:p>
            <a:r>
              <a:rPr lang="en-US" dirty="0" smtClean="0"/>
              <a:t>Fun  </a:t>
            </a:r>
          </a:p>
          <a:p>
            <a:pPr lvl="1"/>
            <a:r>
              <a:rPr lang="en-US" dirty="0" smtClean="0"/>
              <a:t>Bean Bag Game (BEN)</a:t>
            </a:r>
          </a:p>
          <a:p>
            <a:r>
              <a:rPr lang="en-US" dirty="0" smtClean="0"/>
              <a:t>Fundraising  </a:t>
            </a:r>
          </a:p>
          <a:p>
            <a:pPr lvl="1"/>
            <a:r>
              <a:rPr lang="en-US" dirty="0" smtClean="0"/>
              <a:t>Sell Eggs $5/dozen, $7/ 18 eggs, $9/2 Dozen (ZOE)</a:t>
            </a:r>
          </a:p>
          <a:p>
            <a:pPr lvl="1"/>
            <a:r>
              <a:rPr lang="en-US" dirty="0" smtClean="0"/>
              <a:t>Chicken Races Donate $ to watch – NO betting (ROXIE/BUTTER/ JUSTIN)</a:t>
            </a:r>
          </a:p>
          <a:p>
            <a:pPr lvl="1"/>
            <a:r>
              <a:rPr lang="en-US" dirty="0" smtClean="0"/>
              <a:t>Sell Basil in bunches $1/sprig (JEEVAN)</a:t>
            </a:r>
          </a:p>
          <a:p>
            <a:pPr lvl="1"/>
            <a:r>
              <a:rPr lang="en-US" dirty="0" smtClean="0"/>
              <a:t>Chicken Squat – pay $ to see if the hen poops on your Number in the pen</a:t>
            </a:r>
          </a:p>
          <a:p>
            <a:pPr lvl="2"/>
            <a:r>
              <a:rPr lang="en-US" dirty="0" smtClean="0"/>
              <a:t>Winner – gift card to </a:t>
            </a:r>
            <a:r>
              <a:rPr lang="en-US" dirty="0"/>
              <a:t>S</a:t>
            </a:r>
            <a:r>
              <a:rPr lang="en-US" dirty="0" smtClean="0"/>
              <a:t>tarbucks/ Target</a:t>
            </a:r>
          </a:p>
          <a:p>
            <a:pPr lvl="2"/>
            <a:r>
              <a:rPr lang="en-US" dirty="0" smtClean="0"/>
              <a:t>(GINGER,JUSTIN, MELINA)</a:t>
            </a:r>
          </a:p>
          <a:p>
            <a:pPr lvl="1"/>
            <a:r>
              <a:rPr lang="en-US" dirty="0" smtClean="0"/>
              <a:t>Need Receipt book (SYED)</a:t>
            </a:r>
          </a:p>
          <a:p>
            <a:pPr lvl="1"/>
            <a:r>
              <a:rPr lang="en-US" dirty="0" smtClean="0"/>
              <a:t>Roasting Pumpkin Seeds (CULINARY,NICOLE)</a:t>
            </a:r>
          </a:p>
          <a:p>
            <a:pPr lvl="1"/>
            <a:endParaRPr lang="en-US" dirty="0"/>
          </a:p>
        </p:txBody>
      </p:sp>
    </p:spTree>
    <p:extLst>
      <p:ext uri="{BB962C8B-B14F-4D97-AF65-F5344CB8AC3E}">
        <p14:creationId xmlns:p14="http://schemas.microsoft.com/office/powerpoint/2010/main" val="13643994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85" name="Picture 2081" descr="Fig"/>
          <p:cNvPicPr>
            <a:picLocks noChangeAspect="1" noChangeArrowheads="1"/>
          </p:cNvPicPr>
          <p:nvPr/>
        </p:nvPicPr>
        <p:blipFill>
          <a:blip r:embed="rId3" cstate="print"/>
          <a:srcRect/>
          <a:stretch>
            <a:fillRect/>
          </a:stretch>
        </p:blipFill>
        <p:spPr bwMode="auto">
          <a:xfrm>
            <a:off x="6813551" y="838200"/>
            <a:ext cx="2830513" cy="5105400"/>
          </a:xfrm>
          <a:prstGeom prst="rect">
            <a:avLst/>
          </a:prstGeom>
          <a:noFill/>
        </p:spPr>
      </p:pic>
      <p:sp>
        <p:nvSpPr>
          <p:cNvPr id="893954" name="Rectangle 2050"/>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10.1 Summary – pages 253-262</a:t>
            </a:r>
          </a:p>
        </p:txBody>
      </p:sp>
      <p:sp>
        <p:nvSpPr>
          <p:cNvPr id="893955" name="Rectangle 2051"/>
          <p:cNvSpPr>
            <a:spLocks noChangeArrowheads="1"/>
          </p:cNvSpPr>
          <p:nvPr/>
        </p:nvSpPr>
        <p:spPr bwMode="auto">
          <a:xfrm>
            <a:off x="2057400" y="1908175"/>
            <a:ext cx="4572000" cy="923330"/>
          </a:xfrm>
          <a:prstGeom prst="rect">
            <a:avLst/>
          </a:prstGeom>
          <a:noFill/>
          <a:ln w="9525">
            <a:noFill/>
            <a:miter lim="800000"/>
            <a:headEnd/>
            <a:tailEnd/>
          </a:ln>
          <a:effectLst/>
        </p:spPr>
        <p:txBody>
          <a:bodyPr>
            <a:spAutoFit/>
          </a:bodyPr>
          <a:lstStyle/>
          <a:p>
            <a:pPr marL="342900" indent="-342900"/>
            <a:r>
              <a:rPr lang="en-US" altLang="en-US">
                <a:latin typeface="Times" charset="0"/>
              </a:rPr>
              <a:t>When recording the results of crosses, it is customary to use the same letter for different alleles of the same gene. </a:t>
            </a:r>
          </a:p>
        </p:txBody>
      </p:sp>
      <p:sp>
        <p:nvSpPr>
          <p:cNvPr id="893956" name="Text Box 2052"/>
          <p:cNvSpPr txBox="1">
            <a:spLocks noChangeArrowheads="1"/>
          </p:cNvSpPr>
          <p:nvPr/>
        </p:nvSpPr>
        <p:spPr bwMode="auto">
          <a:xfrm>
            <a:off x="2089150" y="1090614"/>
            <a:ext cx="4634602"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pPr>
              <a:buFontTx/>
              <a:buNone/>
            </a:pPr>
            <a:r>
              <a:rPr lang="en-US" altLang="en-US" sz="3600" b="1">
                <a:solidFill>
                  <a:schemeClr val="tx2"/>
                </a:solidFill>
                <a:latin typeface="Times" charset="0"/>
              </a:rPr>
              <a:t>The rule of dominance</a:t>
            </a:r>
          </a:p>
        </p:txBody>
      </p:sp>
      <p:pic>
        <p:nvPicPr>
          <p:cNvPr id="893957" name="Picture 2053" descr="end of slide"/>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893958" name="Picture 2054"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5105401" y="6191251"/>
            <a:ext cx="492125" cy="606425"/>
          </a:xfrm>
          <a:prstGeom prst="rect">
            <a:avLst/>
          </a:prstGeom>
          <a:noFill/>
        </p:spPr>
      </p:pic>
      <p:pic>
        <p:nvPicPr>
          <p:cNvPr id="893959" name="Picture 2055"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893960" name="Picture 2056" descr="New next">
            <a:hlinkClick r:id="" action="ppaction://hlinkshowjump?jump=nextslide"/>
          </p:cNvPr>
          <p:cNvPicPr>
            <a:picLocks noChangeAspect="1" noChangeArrowheads="1"/>
          </p:cNvPicPr>
          <p:nvPr/>
        </p:nvPicPr>
        <p:blipFill>
          <a:blip r:embed="rId8" cstate="print"/>
          <a:srcRect/>
          <a:stretch>
            <a:fillRect/>
          </a:stretch>
        </p:blipFill>
        <p:spPr bwMode="auto">
          <a:xfrm>
            <a:off x="6542088" y="6194426"/>
            <a:ext cx="468312" cy="606425"/>
          </a:xfrm>
          <a:prstGeom prst="rect">
            <a:avLst/>
          </a:prstGeom>
          <a:noFill/>
        </p:spPr>
      </p:pic>
      <p:pic>
        <p:nvPicPr>
          <p:cNvPr id="893961" name="Picture 2057" descr="help">
            <a:hlinkClick r:id="" action="ppaction://noaction"/>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pic>
        <p:nvPicPr>
          <p:cNvPr id="893963" name="Picture 2059" descr="Sec"/>
          <p:cNvPicPr>
            <a:picLocks noChangeAspect="1" noChangeArrowheads="1"/>
          </p:cNvPicPr>
          <p:nvPr/>
        </p:nvPicPr>
        <p:blipFill>
          <a:blip r:embed="rId10" cstate="print"/>
          <a:srcRect/>
          <a:stretch>
            <a:fillRect/>
          </a:stretch>
        </p:blipFill>
        <p:spPr bwMode="auto">
          <a:xfrm>
            <a:off x="1524000" y="1"/>
            <a:ext cx="1828800" cy="811213"/>
          </a:xfrm>
          <a:prstGeom prst="rect">
            <a:avLst/>
          </a:prstGeom>
          <a:noFill/>
        </p:spPr>
      </p:pic>
      <p:pic>
        <p:nvPicPr>
          <p:cNvPr id="893964" name="Picture 2060" descr="Sec"/>
          <p:cNvPicPr>
            <a:picLocks noChangeAspect="1" noChangeArrowheads="1"/>
          </p:cNvPicPr>
          <p:nvPr/>
        </p:nvPicPr>
        <p:blipFill>
          <a:blip r:embed="rId11" cstate="print"/>
          <a:srcRect/>
          <a:stretch>
            <a:fillRect/>
          </a:stretch>
        </p:blipFill>
        <p:spPr bwMode="auto">
          <a:xfrm>
            <a:off x="3746500" y="0"/>
            <a:ext cx="4699000" cy="482600"/>
          </a:xfrm>
          <a:prstGeom prst="rect">
            <a:avLst/>
          </a:prstGeom>
          <a:noFill/>
        </p:spPr>
      </p:pic>
      <p:sp>
        <p:nvSpPr>
          <p:cNvPr id="893969" name="Rectangle 2065"/>
          <p:cNvSpPr>
            <a:spLocks noChangeArrowheads="1"/>
          </p:cNvSpPr>
          <p:nvPr/>
        </p:nvSpPr>
        <p:spPr bwMode="auto">
          <a:xfrm>
            <a:off x="6962775" y="3048000"/>
            <a:ext cx="381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0" name="Rectangle 2066"/>
          <p:cNvSpPr>
            <a:spLocks noChangeArrowheads="1"/>
          </p:cNvSpPr>
          <p:nvPr/>
        </p:nvSpPr>
        <p:spPr bwMode="auto">
          <a:xfrm>
            <a:off x="7267575" y="3048000"/>
            <a:ext cx="4572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2" name="Rectangle 2068"/>
          <p:cNvSpPr>
            <a:spLocks noChangeArrowheads="1"/>
          </p:cNvSpPr>
          <p:nvPr/>
        </p:nvSpPr>
        <p:spPr bwMode="auto">
          <a:xfrm>
            <a:off x="7910513" y="5540375"/>
            <a:ext cx="381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4" name="Rectangle 2070"/>
          <p:cNvSpPr>
            <a:spLocks noChangeArrowheads="1"/>
          </p:cNvSpPr>
          <p:nvPr/>
        </p:nvSpPr>
        <p:spPr bwMode="auto">
          <a:xfrm>
            <a:off x="7148513" y="3719513"/>
            <a:ext cx="7620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6" name="Rectangle 2072"/>
          <p:cNvSpPr>
            <a:spLocks noChangeArrowheads="1"/>
          </p:cNvSpPr>
          <p:nvPr/>
        </p:nvSpPr>
        <p:spPr bwMode="auto">
          <a:xfrm>
            <a:off x="8856663" y="3027363"/>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7" name="Rectangle 2073"/>
          <p:cNvSpPr>
            <a:spLocks noChangeArrowheads="1"/>
          </p:cNvSpPr>
          <p:nvPr/>
        </p:nvSpPr>
        <p:spPr bwMode="auto">
          <a:xfrm>
            <a:off x="9161463" y="3027363"/>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8" name="Rectangle 2074"/>
          <p:cNvSpPr>
            <a:spLocks noChangeArrowheads="1"/>
          </p:cNvSpPr>
          <p:nvPr/>
        </p:nvSpPr>
        <p:spPr bwMode="auto">
          <a:xfrm>
            <a:off x="8993188" y="3698875"/>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79" name="Rectangle 2075"/>
          <p:cNvSpPr>
            <a:spLocks noChangeArrowheads="1"/>
          </p:cNvSpPr>
          <p:nvPr/>
        </p:nvSpPr>
        <p:spPr bwMode="auto">
          <a:xfrm>
            <a:off x="8243888" y="5526088"/>
            <a:ext cx="304800" cy="369332"/>
          </a:xfrm>
          <a:prstGeom prst="rect">
            <a:avLst/>
          </a:prstGeom>
          <a:noFill/>
          <a:ln w="9525">
            <a:noFill/>
            <a:miter lim="800000"/>
            <a:headEnd/>
            <a:tailEnd/>
          </a:ln>
          <a:effectLst/>
        </p:spPr>
        <p:txBody>
          <a:bodyPr>
            <a:spAutoFit/>
          </a:bodyPr>
          <a:lstStyle/>
          <a:p>
            <a:pPr marL="342900" indent="-342900"/>
            <a:r>
              <a:rPr lang="en-US" altLang="en-US" b="1" i="1">
                <a:solidFill>
                  <a:srgbClr val="140000"/>
                </a:solidFill>
                <a:latin typeface="MS Shell Dlg" charset="0"/>
              </a:rPr>
              <a:t>t</a:t>
            </a:r>
          </a:p>
        </p:txBody>
      </p:sp>
      <p:sp>
        <p:nvSpPr>
          <p:cNvPr id="893981" name="Rectangle 2077"/>
          <p:cNvSpPr>
            <a:spLocks noChangeArrowheads="1"/>
          </p:cNvSpPr>
          <p:nvPr/>
        </p:nvSpPr>
        <p:spPr bwMode="auto">
          <a:xfrm>
            <a:off x="6753225" y="2784476"/>
            <a:ext cx="12954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Tall plant</a:t>
            </a:r>
          </a:p>
        </p:txBody>
      </p:sp>
      <p:sp>
        <p:nvSpPr>
          <p:cNvPr id="893982" name="Rectangle 2078"/>
          <p:cNvSpPr>
            <a:spLocks noChangeArrowheads="1"/>
          </p:cNvSpPr>
          <p:nvPr/>
        </p:nvSpPr>
        <p:spPr bwMode="auto">
          <a:xfrm>
            <a:off x="8610600" y="2770189"/>
            <a:ext cx="12954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Short plant</a:t>
            </a:r>
          </a:p>
        </p:txBody>
      </p:sp>
      <p:sp>
        <p:nvSpPr>
          <p:cNvPr id="893983" name="Rectangle 2079"/>
          <p:cNvSpPr>
            <a:spLocks noChangeArrowheads="1"/>
          </p:cNvSpPr>
          <p:nvPr/>
        </p:nvSpPr>
        <p:spPr bwMode="auto">
          <a:xfrm>
            <a:off x="7502525" y="5283201"/>
            <a:ext cx="1752600" cy="353943"/>
          </a:xfrm>
          <a:prstGeom prst="rect">
            <a:avLst/>
          </a:prstGeom>
          <a:noFill/>
          <a:ln w="9525">
            <a:noFill/>
            <a:miter lim="800000"/>
            <a:headEnd/>
            <a:tailEnd/>
          </a:ln>
          <a:effectLst/>
        </p:spPr>
        <p:txBody>
          <a:bodyPr>
            <a:spAutoFit/>
          </a:bodyPr>
          <a:lstStyle/>
          <a:p>
            <a:pPr marL="342900" indent="-342900"/>
            <a:r>
              <a:rPr lang="en-US" altLang="en-US" sz="1700" i="1" dirty="0">
                <a:solidFill>
                  <a:srgbClr val="FF0000"/>
                </a:solidFill>
                <a:latin typeface="MS Shell Dlg" charset="0"/>
              </a:rPr>
              <a:t>All tall plants</a:t>
            </a:r>
          </a:p>
        </p:txBody>
      </p:sp>
      <p:sp>
        <p:nvSpPr>
          <p:cNvPr id="893984" name="Rectangle 2080"/>
          <p:cNvSpPr>
            <a:spLocks noChangeArrowheads="1"/>
          </p:cNvSpPr>
          <p:nvPr/>
        </p:nvSpPr>
        <p:spPr bwMode="auto">
          <a:xfrm>
            <a:off x="7391400" y="4343400"/>
            <a:ext cx="457200" cy="369332"/>
          </a:xfrm>
          <a:prstGeom prst="rect">
            <a:avLst/>
          </a:prstGeom>
          <a:noFill/>
          <a:ln w="9525">
            <a:noFill/>
            <a:miter lim="800000"/>
            <a:headEnd/>
            <a:tailEnd/>
          </a:ln>
          <a:effectLst/>
        </p:spPr>
        <p:txBody>
          <a:bodyPr>
            <a:spAutoFit/>
          </a:bodyPr>
          <a:lstStyle/>
          <a:p>
            <a:pPr marL="342900" indent="-342900"/>
            <a:r>
              <a:rPr lang="en-US" altLang="en-US" b="1" dirty="0">
                <a:solidFill>
                  <a:srgbClr val="FF0000"/>
                </a:solidFill>
                <a:latin typeface="MS Shell Dlg" charset="0"/>
              </a:rPr>
              <a:t>F1</a:t>
            </a:r>
          </a:p>
        </p:txBody>
      </p:sp>
      <p:pic>
        <p:nvPicPr>
          <p:cNvPr id="893986" name="Picture 2082" descr="resources">
            <a:hlinkClick r:id="rId12"/>
          </p:cNvPr>
          <p:cNvPicPr>
            <a:picLocks noChangeAspect="1" noChangeArrowheads="1"/>
          </p:cNvPicPr>
          <p:nvPr/>
        </p:nvPicPr>
        <p:blipFill>
          <a:blip r:embed="rId13" cstate="print"/>
          <a:srcRect/>
          <a:stretch>
            <a:fillRect/>
          </a:stretch>
        </p:blipFill>
        <p:spPr bwMode="auto">
          <a:xfrm>
            <a:off x="8458201" y="6267451"/>
            <a:ext cx="1806575" cy="411163"/>
          </a:xfrm>
          <a:prstGeom prst="rect">
            <a:avLst/>
          </a:prstGeom>
          <a:noFill/>
        </p:spPr>
      </p:pic>
    </p:spTree>
    <p:extLst>
      <p:ext uri="{BB962C8B-B14F-4D97-AF65-F5344CB8AC3E}">
        <p14:creationId xmlns:p14="http://schemas.microsoft.com/office/powerpoint/2010/main" val="31533260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3955"/>
                                        </p:tgtEl>
                                        <p:attrNameLst>
                                          <p:attrName>style.visibility</p:attrName>
                                        </p:attrNameLst>
                                      </p:cBhvr>
                                      <p:to>
                                        <p:strVal val="visible"/>
                                      </p:to>
                                    </p:set>
                                    <p:animEffect transition="in" filter="box(out)">
                                      <p:cBhvr>
                                        <p:cTn id="7" dur="500"/>
                                        <p:tgtEl>
                                          <p:spTgt spid="89395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3957"/>
                                        </p:tgtEl>
                                        <p:attrNameLst>
                                          <p:attrName>style.visibility</p:attrName>
                                        </p:attrNameLst>
                                      </p:cBhvr>
                                      <p:to>
                                        <p:strVal val="visible"/>
                                      </p:to>
                                    </p:set>
                                    <p:animEffect transition="in" filter="box(out)">
                                      <p:cBhvr>
                                        <p:cTn id="11" dur="500"/>
                                        <p:tgtEl>
                                          <p:spTgt spid="8939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395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Needs:</a:t>
            </a:r>
            <a:endParaRPr lang="en-US" dirty="0"/>
          </a:p>
        </p:txBody>
      </p:sp>
      <p:sp>
        <p:nvSpPr>
          <p:cNvPr id="3" name="Content Placeholder 2"/>
          <p:cNvSpPr>
            <a:spLocks noGrp="1"/>
          </p:cNvSpPr>
          <p:nvPr>
            <p:ph idx="1"/>
          </p:nvPr>
        </p:nvSpPr>
        <p:spPr/>
        <p:txBody>
          <a:bodyPr/>
          <a:lstStyle/>
          <a:p>
            <a:r>
              <a:rPr lang="en-US" dirty="0" smtClean="0"/>
              <a:t>Don </a:t>
            </a:r>
            <a:r>
              <a:rPr lang="en-US" dirty="0" err="1" smtClean="0"/>
              <a:t>Schatzel</a:t>
            </a:r>
            <a:r>
              <a:rPr lang="en-US" dirty="0" smtClean="0"/>
              <a:t> = History of </a:t>
            </a:r>
            <a:r>
              <a:rPr lang="en-US" dirty="0" err="1" smtClean="0"/>
              <a:t>Bryte</a:t>
            </a:r>
            <a:r>
              <a:rPr lang="en-US" dirty="0" smtClean="0"/>
              <a:t> Campus</a:t>
            </a:r>
          </a:p>
          <a:p>
            <a:pPr lvl="1"/>
            <a:r>
              <a:rPr lang="en-US" dirty="0" smtClean="0"/>
              <a:t>Justin Make sure you take notes</a:t>
            </a:r>
          </a:p>
          <a:p>
            <a:pPr lvl="1"/>
            <a:r>
              <a:rPr lang="en-US" dirty="0" smtClean="0"/>
              <a:t>Johanna – Please ask Mr. </a:t>
            </a:r>
            <a:r>
              <a:rPr lang="en-US" dirty="0" err="1" smtClean="0"/>
              <a:t>Schatzel</a:t>
            </a:r>
            <a:r>
              <a:rPr lang="en-US" dirty="0" smtClean="0"/>
              <a:t> if he would be winning to talk to Justin about the History of </a:t>
            </a:r>
            <a:r>
              <a:rPr lang="en-US" dirty="0" err="1" smtClean="0"/>
              <a:t>Bryte</a:t>
            </a:r>
            <a:r>
              <a:rPr lang="en-US" dirty="0" smtClean="0"/>
              <a:t> or do a short write up to give Justin.</a:t>
            </a:r>
          </a:p>
          <a:p>
            <a:r>
              <a:rPr lang="en-US" dirty="0" err="1" smtClean="0"/>
              <a:t>BBCan</a:t>
            </a:r>
            <a:r>
              <a:rPr lang="en-US" dirty="0" smtClean="0"/>
              <a:t> – </a:t>
            </a:r>
            <a:r>
              <a:rPr lang="en-US" dirty="0" err="1" smtClean="0"/>
              <a:t>Bryte</a:t>
            </a:r>
            <a:r>
              <a:rPr lang="en-US" dirty="0" smtClean="0"/>
              <a:t>/ Broderick Action Network – Emiliano Contact them</a:t>
            </a:r>
          </a:p>
          <a:p>
            <a:r>
              <a:rPr lang="en-US" dirty="0" smtClean="0"/>
              <a:t>Georgios – District Office – Communications – Emiliano</a:t>
            </a:r>
          </a:p>
          <a:p>
            <a:r>
              <a:rPr lang="en-US" dirty="0" smtClean="0"/>
              <a:t>Show Movie – Wall-e</a:t>
            </a:r>
          </a:p>
          <a:p>
            <a:pPr marL="0" indent="0">
              <a:buNone/>
            </a:pPr>
            <a:endParaRPr lang="en-US" dirty="0"/>
          </a:p>
        </p:txBody>
      </p:sp>
    </p:spTree>
    <p:extLst>
      <p:ext uri="{BB962C8B-B14F-4D97-AF65-F5344CB8AC3E}">
        <p14:creationId xmlns:p14="http://schemas.microsoft.com/office/powerpoint/2010/main" val="11516084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339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Opening /Closing Ceremony Practice</a:t>
            </a:r>
            <a:endParaRPr lang="en-US" dirty="0"/>
          </a:p>
        </p:txBody>
      </p:sp>
      <p:sp>
        <p:nvSpPr>
          <p:cNvPr id="3" name="Content Placeholder 2"/>
          <p:cNvSpPr>
            <a:spLocks noGrp="1"/>
          </p:cNvSpPr>
          <p:nvPr>
            <p:ph idx="1"/>
          </p:nvPr>
        </p:nvSpPr>
        <p:spPr/>
        <p:txBody>
          <a:bodyPr/>
          <a:lstStyle/>
          <a:p>
            <a:r>
              <a:rPr lang="en-US" dirty="0" smtClean="0"/>
              <a:t>Officers &amp; Greenhand participants practice your lines with other students to memorize your part.</a:t>
            </a:r>
          </a:p>
          <a:p>
            <a:r>
              <a:rPr lang="en-US" dirty="0" smtClean="0"/>
              <a:t>We will play </a:t>
            </a:r>
            <a:r>
              <a:rPr lang="en-US" dirty="0" err="1" smtClean="0"/>
              <a:t>Kahoots</a:t>
            </a:r>
            <a:r>
              <a:rPr lang="en-US" dirty="0" smtClean="0"/>
              <a:t> on Thursday</a:t>
            </a:r>
          </a:p>
          <a:p>
            <a:r>
              <a:rPr lang="en-US" dirty="0" smtClean="0"/>
              <a:t>Everyone can take home a FFA Official Manual to practice.</a:t>
            </a:r>
          </a:p>
          <a:p>
            <a:r>
              <a:rPr lang="en-US" dirty="0" smtClean="0"/>
              <a:t>There will eventually be a test for your Greenhand Degree Awarded Dec. 15</a:t>
            </a:r>
            <a:r>
              <a:rPr lang="en-US" baseline="30000" dirty="0" smtClean="0"/>
              <a:t>th</a:t>
            </a:r>
            <a:r>
              <a:rPr lang="en-US" dirty="0" smtClean="0"/>
              <a:t> at the FFA Banquet.</a:t>
            </a:r>
            <a:endParaRPr lang="en-US" dirty="0"/>
          </a:p>
        </p:txBody>
      </p:sp>
    </p:spTree>
    <p:extLst>
      <p:ext uri="{BB962C8B-B14F-4D97-AF65-F5344CB8AC3E}">
        <p14:creationId xmlns:p14="http://schemas.microsoft.com/office/powerpoint/2010/main" val="29017871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Genes Involved-Skin Color"/>
          <p:cNvPicPr>
            <a:picLocks noChangeAspect="1" noChangeArrowheads="1"/>
          </p:cNvPicPr>
          <p:nvPr/>
        </p:nvPicPr>
        <p:blipFill>
          <a:blip r:embed="rId2" cstate="print"/>
          <a:srcRect/>
          <a:stretch>
            <a:fillRect/>
          </a:stretch>
        </p:blipFill>
        <p:spPr bwMode="auto">
          <a:xfrm>
            <a:off x="1524000" y="0"/>
            <a:ext cx="9144000" cy="6635986"/>
          </a:xfrm>
          <a:prstGeom prst="rect">
            <a:avLst/>
          </a:prstGeom>
          <a:noFill/>
        </p:spPr>
      </p:pic>
    </p:spTree>
    <p:extLst>
      <p:ext uri="{BB962C8B-B14F-4D97-AF65-F5344CB8AC3E}">
        <p14:creationId xmlns:p14="http://schemas.microsoft.com/office/powerpoint/2010/main" val="1047784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19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419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4196"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4197"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4198"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4199"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4200"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sp>
        <p:nvSpPr>
          <p:cNvPr id="904201" name="Text Box 9"/>
          <p:cNvSpPr txBox="1">
            <a:spLocks noChangeArrowheads="1"/>
          </p:cNvSpPr>
          <p:nvPr/>
        </p:nvSpPr>
        <p:spPr bwMode="auto">
          <a:xfrm>
            <a:off x="3048000" y="749300"/>
            <a:ext cx="6076950" cy="585788"/>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a:solidFill>
                  <a:schemeClr val="tx2"/>
                </a:solidFill>
                <a:latin typeface="Times" pitchFamily="18" charset="0"/>
              </a:rPr>
              <a:t>Stem Length Variation in Plants</a:t>
            </a:r>
          </a:p>
        </p:txBody>
      </p:sp>
      <p:pic>
        <p:nvPicPr>
          <p:cNvPr id="904202"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4203"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4204" name="Picture 12" descr="StemLengthVariation-Plants"/>
          <p:cNvPicPr>
            <a:picLocks noChangeAspect="1" noChangeArrowheads="1"/>
          </p:cNvPicPr>
          <p:nvPr/>
        </p:nvPicPr>
        <p:blipFill>
          <a:blip r:embed="rId12" cstate="print"/>
          <a:srcRect/>
          <a:stretch>
            <a:fillRect/>
          </a:stretch>
        </p:blipFill>
        <p:spPr bwMode="auto">
          <a:xfrm>
            <a:off x="3048000" y="1404939"/>
            <a:ext cx="6096000" cy="4321175"/>
          </a:xfrm>
          <a:prstGeom prst="rect">
            <a:avLst/>
          </a:prstGeom>
          <a:noFill/>
        </p:spPr>
      </p:pic>
    </p:spTree>
    <p:extLst>
      <p:ext uri="{BB962C8B-B14F-4D97-AF65-F5344CB8AC3E}">
        <p14:creationId xmlns:p14="http://schemas.microsoft.com/office/powerpoint/2010/main" val="29233040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420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4197"/>
                                        </p:tgtEl>
                                        <p:attrNameLst>
                                          <p:attrName>style.visibility</p:attrName>
                                        </p:attrNameLst>
                                      </p:cBhvr>
                                      <p:to>
                                        <p:strVal val="visible"/>
                                      </p:to>
                                    </p:set>
                                    <p:animEffect transition="in" filter="box(out)">
                                      <p:cBhvr>
                                        <p:cTn id="10"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200"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52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052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052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1"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0522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05223"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05224"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dirty="0">
                <a:solidFill>
                  <a:schemeClr val="hlink"/>
                </a:solidFill>
                <a:latin typeface="Times" pitchFamily="18" charset="0"/>
              </a:rPr>
              <a:t>To return to the chapter summary click escape or close this document.</a:t>
            </a:r>
          </a:p>
        </p:txBody>
      </p:sp>
      <p:sp>
        <p:nvSpPr>
          <p:cNvPr id="905225" name="Text Box 9"/>
          <p:cNvSpPr txBox="1">
            <a:spLocks noChangeArrowheads="1"/>
          </p:cNvSpPr>
          <p:nvPr/>
        </p:nvSpPr>
        <p:spPr bwMode="auto">
          <a:xfrm>
            <a:off x="1924050" y="1879601"/>
            <a:ext cx="2393950" cy="2066925"/>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Number of</a:t>
            </a:r>
          </a:p>
          <a:p>
            <a:pPr algn="ctr" eaLnBrk="1" hangingPunct="1">
              <a:lnSpc>
                <a:spcPct val="50000"/>
              </a:lnSpc>
              <a:spcBef>
                <a:spcPct val="20000"/>
              </a:spcBef>
              <a:spcAft>
                <a:spcPct val="20000"/>
              </a:spcAft>
            </a:pPr>
            <a:r>
              <a:rPr lang="en-US" sz="3600" dirty="0">
                <a:solidFill>
                  <a:schemeClr val="tx2"/>
                </a:solidFill>
                <a:latin typeface="Times" pitchFamily="18" charset="0"/>
              </a:rPr>
              <a:t>Genes</a:t>
            </a:r>
          </a:p>
          <a:p>
            <a:pPr algn="ctr" eaLnBrk="1" hangingPunct="1">
              <a:lnSpc>
                <a:spcPct val="50000"/>
              </a:lnSpc>
              <a:spcBef>
                <a:spcPct val="20000"/>
              </a:spcBef>
              <a:spcAft>
                <a:spcPct val="20000"/>
              </a:spcAft>
            </a:pPr>
            <a:r>
              <a:rPr lang="en-US" sz="3600" dirty="0">
                <a:solidFill>
                  <a:schemeClr val="tx2"/>
                </a:solidFill>
                <a:latin typeface="Times" pitchFamily="18" charset="0"/>
              </a:rPr>
              <a:t>Involved in </a:t>
            </a:r>
          </a:p>
          <a:p>
            <a:pPr algn="ctr" eaLnBrk="1" hangingPunct="1">
              <a:lnSpc>
                <a:spcPct val="50000"/>
              </a:lnSpc>
              <a:spcBef>
                <a:spcPct val="20000"/>
              </a:spcBef>
              <a:spcAft>
                <a:spcPct val="20000"/>
              </a:spcAft>
            </a:pPr>
            <a:r>
              <a:rPr lang="en-US" sz="3600" dirty="0">
                <a:solidFill>
                  <a:schemeClr val="tx2"/>
                </a:solidFill>
                <a:latin typeface="Times" pitchFamily="18" charset="0"/>
              </a:rPr>
              <a:t>Skin Color</a:t>
            </a:r>
          </a:p>
        </p:txBody>
      </p:sp>
      <p:pic>
        <p:nvPicPr>
          <p:cNvPr id="905226"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05227"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05228" name="Picture 12" descr="Genes Involved-Skin Color"/>
          <p:cNvPicPr>
            <a:picLocks noChangeAspect="1" noChangeArrowheads="1"/>
          </p:cNvPicPr>
          <p:nvPr/>
        </p:nvPicPr>
        <p:blipFill>
          <a:blip r:embed="rId12" cstate="print"/>
          <a:srcRect/>
          <a:stretch>
            <a:fillRect/>
          </a:stretch>
        </p:blipFill>
        <p:spPr bwMode="auto">
          <a:xfrm>
            <a:off x="4305300" y="784225"/>
            <a:ext cx="5949950" cy="4318000"/>
          </a:xfrm>
          <a:prstGeom prst="rect">
            <a:avLst/>
          </a:prstGeom>
          <a:noFill/>
        </p:spPr>
      </p:pic>
    </p:spTree>
    <p:extLst>
      <p:ext uri="{BB962C8B-B14F-4D97-AF65-F5344CB8AC3E}">
        <p14:creationId xmlns:p14="http://schemas.microsoft.com/office/powerpoint/2010/main" val="420360306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522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5221"/>
                                        </p:tgtEl>
                                        <p:attrNameLst>
                                          <p:attrName>style.visibility</p:attrName>
                                        </p:attrNameLst>
                                      </p:cBhvr>
                                      <p:to>
                                        <p:strVal val="visible"/>
                                      </p:to>
                                    </p:set>
                                    <p:animEffect transition="in" filter="box(out)">
                                      <p:cBhvr>
                                        <p:cTn id="10" dur="500"/>
                                        <p:tgtEl>
                                          <p:spTgt spid="905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24"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a:bodyPr>
          <a:lstStyle/>
          <a:p>
            <a:r>
              <a:rPr lang="en-US" sz="2400" dirty="0" smtClean="0"/>
              <a:t>11/2 </a:t>
            </a:r>
            <a:r>
              <a:rPr lang="en-US" sz="2400" dirty="0"/>
              <a:t>Incomplete Dominance &amp; Codominance 12.2</a:t>
            </a:r>
            <a:br>
              <a:rPr lang="en-US" sz="2400" dirty="0"/>
            </a:br>
            <a:r>
              <a:rPr lang="en-US" sz="2400" dirty="0"/>
              <a:t>Obj. TSW demonstrate understanding of Pedigrees by finishing the study guide. </a:t>
            </a:r>
            <a:r>
              <a:rPr lang="en-US" sz="2400" dirty="0" smtClean="0"/>
              <a:t>P.22 </a:t>
            </a:r>
            <a:r>
              <a:rPr lang="en-US" sz="2400" dirty="0"/>
              <a:t>NB</a:t>
            </a:r>
          </a:p>
        </p:txBody>
      </p:sp>
      <p:sp>
        <p:nvSpPr>
          <p:cNvPr id="5" name="Text Placeholder 4"/>
          <p:cNvSpPr>
            <a:spLocks noGrp="1"/>
          </p:cNvSpPr>
          <p:nvPr>
            <p:ph type="body" sz="quarter" idx="3"/>
          </p:nvPr>
        </p:nvSpPr>
        <p:spPr>
          <a:xfrm>
            <a:off x="6169026" y="1752600"/>
            <a:ext cx="6022974" cy="3200400"/>
          </a:xfrm>
        </p:spPr>
        <p:txBody>
          <a:bodyPr>
            <a:normAutofit lnSpcReduction="10000"/>
          </a:bodyPr>
          <a:lstStyle/>
          <a:p>
            <a:pPr marL="457200" indent="-457200">
              <a:buFont typeface="+mj-lt"/>
              <a:buAutoNum type="arabicPeriod"/>
            </a:pPr>
            <a:r>
              <a:rPr lang="en-US" b="0" dirty="0" smtClean="0"/>
              <a:t>Draw a </a:t>
            </a:r>
            <a:r>
              <a:rPr lang="en-US" b="0" dirty="0" err="1" smtClean="0"/>
              <a:t>Punnett</a:t>
            </a:r>
            <a:r>
              <a:rPr lang="en-US" b="0" dirty="0" smtClean="0"/>
              <a:t> square and explain how incomplete dominance is inherited in Snap Dragon flowers.</a:t>
            </a:r>
          </a:p>
          <a:p>
            <a:pPr marL="457200" indent="-457200">
              <a:buFont typeface="+mj-lt"/>
              <a:buAutoNum type="arabicPeriod"/>
            </a:pPr>
            <a:r>
              <a:rPr lang="en-US" b="0" dirty="0" smtClean="0"/>
              <a:t>Draw a </a:t>
            </a:r>
            <a:r>
              <a:rPr lang="en-US" b="0" dirty="0" err="1" smtClean="0"/>
              <a:t>Punnett</a:t>
            </a:r>
            <a:r>
              <a:rPr lang="en-US" b="0" dirty="0" smtClean="0"/>
              <a:t> square and explain how </a:t>
            </a:r>
            <a:r>
              <a:rPr lang="en-US" b="0" dirty="0" err="1" smtClean="0"/>
              <a:t>Codominance</a:t>
            </a:r>
            <a:r>
              <a:rPr lang="en-US" b="0" dirty="0" smtClean="0"/>
              <a:t> is inherited in Checkered chickens.</a:t>
            </a:r>
          </a:p>
          <a:p>
            <a:pPr marL="457200" indent="-457200">
              <a:buFont typeface="+mj-lt"/>
              <a:buAutoNum type="arabicPeriod"/>
            </a:pPr>
            <a:r>
              <a:rPr lang="en-US" b="0" dirty="0" smtClean="0"/>
              <a:t>What color would the chicken be if feather color were inherited by incomplete dominance? </a:t>
            </a:r>
          </a:p>
          <a:p>
            <a:pPr marL="457200" indent="-457200">
              <a:buFont typeface="+mj-lt"/>
              <a:buAutoNum type="arabicPeriod"/>
            </a:pPr>
            <a:endParaRPr lang="en-US" b="0" dirty="0" smtClean="0"/>
          </a:p>
          <a:p>
            <a:pPr marL="457200" indent="-457200">
              <a:buFont typeface="+mj-lt"/>
              <a:buAutoNum type="arabicPeriod"/>
            </a:pPr>
            <a:endParaRPr lang="en-US" b="0" dirty="0"/>
          </a:p>
        </p:txBody>
      </p:sp>
      <p:pic>
        <p:nvPicPr>
          <p:cNvPr id="7" name="Picture 14" descr="SFT-12"/>
          <p:cNvPicPr>
            <a:picLocks noGrp="1" noChangeAspect="1" noChangeArrowheads="1"/>
          </p:cNvPicPr>
          <p:nvPr>
            <p:ph sz="half" idx="2"/>
          </p:nvPr>
        </p:nvPicPr>
        <p:blipFill>
          <a:blip r:embed="rId2" cstate="print"/>
          <a:srcRect/>
          <a:stretch>
            <a:fillRect/>
          </a:stretch>
        </p:blipFill>
        <p:spPr bwMode="auto">
          <a:xfrm>
            <a:off x="2227" y="1545337"/>
            <a:ext cx="4040188" cy="1792833"/>
          </a:xfrm>
          <a:prstGeom prst="rect">
            <a:avLst/>
          </a:prstGeom>
          <a:noFill/>
        </p:spPr>
      </p:pic>
      <p:pic>
        <p:nvPicPr>
          <p:cNvPr id="8" name="Picture 14" descr="Fig"/>
          <p:cNvPicPr>
            <a:picLocks noChangeAspect="1" noChangeArrowheads="1"/>
          </p:cNvPicPr>
          <p:nvPr/>
        </p:nvPicPr>
        <p:blipFill>
          <a:blip r:embed="rId3" cstate="print"/>
          <a:srcRect/>
          <a:stretch>
            <a:fillRect/>
          </a:stretch>
        </p:blipFill>
        <p:spPr bwMode="auto">
          <a:xfrm>
            <a:off x="-1" y="3628341"/>
            <a:ext cx="3876979" cy="2907734"/>
          </a:xfrm>
          <a:prstGeom prst="rect">
            <a:avLst/>
          </a:prstGeom>
          <a:noFill/>
        </p:spPr>
      </p:pic>
      <p:pic>
        <p:nvPicPr>
          <p:cNvPr id="9" name="Picture 16" descr="Fig"/>
          <p:cNvPicPr>
            <a:picLocks noGrp="1" noChangeAspect="1" noChangeArrowheads="1"/>
          </p:cNvPicPr>
          <p:nvPr>
            <p:ph sz="quarter" idx="4"/>
          </p:nvPr>
        </p:nvPicPr>
        <p:blipFill>
          <a:blip r:embed="rId4" cstate="print"/>
          <a:srcRect/>
          <a:stretch>
            <a:fillRect/>
          </a:stretch>
        </p:blipFill>
        <p:spPr bwMode="auto">
          <a:xfrm>
            <a:off x="3883027" y="3047999"/>
            <a:ext cx="2398386" cy="2355861"/>
          </a:xfrm>
          <a:prstGeom prst="rect">
            <a:avLst/>
          </a:prstGeom>
          <a:noFill/>
        </p:spPr>
      </p:pic>
      <p:pic>
        <p:nvPicPr>
          <p:cNvPr id="29698" name="Picture 2" descr="File:RedRoan.jpg">
            <a:hlinkClick r:id="rId5"/>
          </p:cNvPr>
          <p:cNvPicPr>
            <a:picLocks noChangeAspect="1" noChangeArrowheads="1"/>
          </p:cNvPicPr>
          <p:nvPr/>
        </p:nvPicPr>
        <p:blipFill>
          <a:blip r:embed="rId6" cstate="print"/>
          <a:srcRect/>
          <a:stretch>
            <a:fillRect/>
          </a:stretch>
        </p:blipFill>
        <p:spPr bwMode="auto">
          <a:xfrm>
            <a:off x="8142119" y="4144234"/>
            <a:ext cx="4043833" cy="2713766"/>
          </a:xfrm>
          <a:prstGeom prst="rect">
            <a:avLst/>
          </a:prstGeom>
          <a:noFill/>
        </p:spPr>
      </p:pic>
      <p:pic>
        <p:nvPicPr>
          <p:cNvPr id="11" name="Picture 2" descr="http://t2.gstatic.com/images?q=tbn:TqkiOcTC2fFwoM:http://www.jrcompton.com/photos/The_Birds/J/Feb-09-/BW-chicken-JR1_3535.jpg">
            <a:hlinkClick r:id="rId7"/>
          </p:cNvPr>
          <p:cNvPicPr>
            <a:picLocks noChangeAspect="1" noChangeArrowheads="1"/>
          </p:cNvPicPr>
          <p:nvPr/>
        </p:nvPicPr>
        <p:blipFill>
          <a:blip r:embed="rId8" cstate="print"/>
          <a:srcRect/>
          <a:stretch>
            <a:fillRect/>
          </a:stretch>
        </p:blipFill>
        <p:spPr bwMode="auto">
          <a:xfrm>
            <a:off x="6211905" y="4158301"/>
            <a:ext cx="2355507" cy="2090097"/>
          </a:xfrm>
          <a:prstGeom prst="rect">
            <a:avLst/>
          </a:prstGeom>
          <a:noFill/>
        </p:spPr>
      </p:pic>
    </p:spTree>
    <p:extLst>
      <p:ext uri="{BB962C8B-B14F-4D97-AF65-F5344CB8AC3E}">
        <p14:creationId xmlns:p14="http://schemas.microsoft.com/office/powerpoint/2010/main" val="148451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Dominant</a:t>
            </a:r>
          </a:p>
          <a:p>
            <a:r>
              <a:rPr lang="en-US" dirty="0" smtClean="0"/>
              <a:t>Allele</a:t>
            </a:r>
          </a:p>
          <a:p>
            <a:r>
              <a:rPr lang="en-US" dirty="0" smtClean="0"/>
              <a:t>Heterozygous</a:t>
            </a:r>
          </a:p>
          <a:p>
            <a:r>
              <a:rPr lang="en-US" dirty="0" smtClean="0"/>
              <a:t>Phenotype</a:t>
            </a:r>
          </a:p>
          <a:p>
            <a:r>
              <a:rPr lang="en-US" dirty="0" err="1" smtClean="0"/>
              <a:t>Karoytype</a:t>
            </a:r>
            <a:endParaRPr lang="en-US" dirty="0" smtClean="0"/>
          </a:p>
          <a:p>
            <a:r>
              <a:rPr lang="en-US" dirty="0" smtClean="0"/>
              <a:t>Pure – Breeding</a:t>
            </a:r>
          </a:p>
          <a:p>
            <a:pPr>
              <a:buNone/>
            </a:pPr>
            <a:endParaRPr lang="en-US" dirty="0"/>
          </a:p>
        </p:txBody>
      </p:sp>
    </p:spTree>
    <p:extLst>
      <p:ext uri="{BB962C8B-B14F-4D97-AF65-F5344CB8AC3E}">
        <p14:creationId xmlns:p14="http://schemas.microsoft.com/office/powerpoint/2010/main" val="20495927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Recessive</a:t>
            </a:r>
          </a:p>
          <a:p>
            <a:r>
              <a:rPr lang="en-US" dirty="0" smtClean="0"/>
              <a:t>Genotype</a:t>
            </a:r>
          </a:p>
          <a:p>
            <a:r>
              <a:rPr lang="en-US" dirty="0" smtClean="0"/>
              <a:t>Homozygous</a:t>
            </a:r>
          </a:p>
          <a:p>
            <a:r>
              <a:rPr lang="en-US" dirty="0" smtClean="0"/>
              <a:t>Zygote</a:t>
            </a:r>
          </a:p>
          <a:p>
            <a:r>
              <a:rPr lang="en-US" dirty="0" smtClean="0"/>
              <a:t>Chromosome</a:t>
            </a:r>
          </a:p>
          <a:p>
            <a:r>
              <a:rPr lang="en-US" dirty="0" smtClean="0"/>
              <a:t>Hybrid</a:t>
            </a:r>
            <a:endParaRPr lang="en-US" dirty="0"/>
          </a:p>
        </p:txBody>
      </p:sp>
    </p:spTree>
    <p:extLst>
      <p:ext uri="{BB962C8B-B14F-4D97-AF65-F5344CB8AC3E}">
        <p14:creationId xmlns:p14="http://schemas.microsoft.com/office/powerpoint/2010/main" val="9511818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Probability</a:t>
            </a:r>
          </a:p>
          <a:p>
            <a:r>
              <a:rPr lang="en-US" dirty="0" smtClean="0"/>
              <a:t>Haploid</a:t>
            </a:r>
          </a:p>
          <a:p>
            <a:r>
              <a:rPr lang="en-US" dirty="0" smtClean="0"/>
              <a:t>Offspring</a:t>
            </a:r>
          </a:p>
          <a:p>
            <a:r>
              <a:rPr lang="en-US" dirty="0" smtClean="0"/>
              <a:t>Ratio</a:t>
            </a:r>
          </a:p>
          <a:p>
            <a:r>
              <a:rPr lang="en-US" dirty="0" smtClean="0"/>
              <a:t>DNA</a:t>
            </a:r>
          </a:p>
          <a:p>
            <a:r>
              <a:rPr lang="en-US" dirty="0" smtClean="0"/>
              <a:t>Meiosis</a:t>
            </a:r>
          </a:p>
          <a:p>
            <a:endParaRPr lang="en-US" dirty="0"/>
          </a:p>
        </p:txBody>
      </p:sp>
    </p:spTree>
    <p:extLst>
      <p:ext uri="{BB962C8B-B14F-4D97-AF65-F5344CB8AC3E}">
        <p14:creationId xmlns:p14="http://schemas.microsoft.com/office/powerpoint/2010/main" val="41045133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TABOO</a:t>
            </a:r>
            <a:endParaRPr lang="en-US" dirty="0"/>
          </a:p>
        </p:txBody>
      </p:sp>
      <p:sp>
        <p:nvSpPr>
          <p:cNvPr id="3" name="Content Placeholder 2"/>
          <p:cNvSpPr>
            <a:spLocks noGrp="1"/>
          </p:cNvSpPr>
          <p:nvPr>
            <p:ph idx="1"/>
          </p:nvPr>
        </p:nvSpPr>
        <p:spPr/>
        <p:txBody>
          <a:bodyPr/>
          <a:lstStyle/>
          <a:p>
            <a:r>
              <a:rPr lang="en-US" dirty="0" smtClean="0"/>
              <a:t>Diploid</a:t>
            </a:r>
          </a:p>
          <a:p>
            <a:r>
              <a:rPr lang="en-US" dirty="0" err="1" smtClean="0"/>
              <a:t>Punnett</a:t>
            </a:r>
            <a:r>
              <a:rPr lang="en-US" dirty="0" smtClean="0"/>
              <a:t> Square</a:t>
            </a:r>
          </a:p>
          <a:p>
            <a:r>
              <a:rPr lang="en-US" dirty="0" smtClean="0"/>
              <a:t>Mitosis</a:t>
            </a:r>
          </a:p>
          <a:p>
            <a:r>
              <a:rPr lang="en-US" dirty="0" smtClean="0"/>
              <a:t>Protein</a:t>
            </a:r>
          </a:p>
          <a:p>
            <a:r>
              <a:rPr lang="en-US" dirty="0" smtClean="0"/>
              <a:t>Gametes</a:t>
            </a:r>
          </a:p>
          <a:p>
            <a:r>
              <a:rPr lang="en-US" smtClean="0"/>
              <a:t>Homologous Chromosomes</a:t>
            </a:r>
            <a:endParaRPr lang="en-US" dirty="0" smtClean="0"/>
          </a:p>
          <a:p>
            <a:endParaRPr lang="en-US" dirty="0"/>
          </a:p>
        </p:txBody>
      </p:sp>
    </p:spTree>
    <p:extLst>
      <p:ext uri="{BB962C8B-B14F-4D97-AF65-F5344CB8AC3E}">
        <p14:creationId xmlns:p14="http://schemas.microsoft.com/office/powerpoint/2010/main" val="30190445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274639"/>
            <a:ext cx="8229600" cy="346075"/>
          </a:xfrm>
        </p:spPr>
        <p:txBody>
          <a:bodyPr>
            <a:normAutofit fontScale="90000"/>
          </a:bodyPr>
          <a:lstStyle/>
          <a:p>
            <a:pPr eaLnBrk="1" hangingPunct="1"/>
            <a:r>
              <a:rPr lang="en-US" sz="3200" dirty="0"/>
              <a:t>Chromosomes Page 73 NB</a:t>
            </a:r>
          </a:p>
        </p:txBody>
      </p:sp>
      <p:sp>
        <p:nvSpPr>
          <p:cNvPr id="5123" name="Rectangle 3"/>
          <p:cNvSpPr>
            <a:spLocks noGrp="1" noChangeArrowheads="1"/>
          </p:cNvSpPr>
          <p:nvPr>
            <p:ph type="body" idx="1"/>
          </p:nvPr>
        </p:nvSpPr>
        <p:spPr>
          <a:xfrm>
            <a:off x="1703389" y="765175"/>
            <a:ext cx="8785225" cy="5360988"/>
          </a:xfrm>
        </p:spPr>
        <p:txBody>
          <a:bodyPr>
            <a:normAutofit/>
          </a:bodyPr>
          <a:lstStyle/>
          <a:p>
            <a:pPr eaLnBrk="1" hangingPunct="1"/>
            <a:r>
              <a:rPr lang="en-US" sz="2400" dirty="0"/>
              <a:t>*Humans have 23 pairs of chromosomes (46 all together)</a:t>
            </a:r>
          </a:p>
          <a:p>
            <a:pPr eaLnBrk="1" hangingPunct="1"/>
            <a:r>
              <a:rPr lang="en-US" sz="2400" dirty="0"/>
              <a:t>*</a:t>
            </a:r>
            <a:r>
              <a:rPr lang="en-US" sz="2400" dirty="0" err="1"/>
              <a:t>autosomes</a:t>
            </a:r>
            <a:r>
              <a:rPr lang="en-US" sz="2400" dirty="0"/>
              <a:t>: there are equal numbers of copies in males and females (22 pairs, 44 total)</a:t>
            </a:r>
          </a:p>
          <a:p>
            <a:pPr eaLnBrk="1" hangingPunct="1"/>
            <a:r>
              <a:rPr lang="en-US" sz="2400" dirty="0"/>
              <a:t>*sex chromosomes: Chromosomes that determine the sex of the organism (1 pair, 2 total); XX=female   XY=male</a:t>
            </a:r>
          </a:p>
        </p:txBody>
      </p:sp>
      <p:pic>
        <p:nvPicPr>
          <p:cNvPr id="5124" name="Picture 5"/>
          <p:cNvPicPr>
            <a:picLocks noChangeAspect="1" noChangeArrowheads="1"/>
          </p:cNvPicPr>
          <p:nvPr/>
        </p:nvPicPr>
        <p:blipFill>
          <a:blip r:embed="rId2" cstate="print"/>
          <a:srcRect/>
          <a:stretch>
            <a:fillRect/>
          </a:stretch>
        </p:blipFill>
        <p:spPr bwMode="auto">
          <a:xfrm>
            <a:off x="4038600" y="2971801"/>
            <a:ext cx="4038600" cy="3152775"/>
          </a:xfrm>
          <a:prstGeom prst="rect">
            <a:avLst/>
          </a:prstGeom>
          <a:noFill/>
          <a:ln w="9525">
            <a:noFill/>
            <a:miter lim="800000"/>
            <a:headEnd/>
            <a:tailEnd/>
          </a:ln>
        </p:spPr>
      </p:pic>
    </p:spTree>
    <p:extLst>
      <p:ext uri="{BB962C8B-B14F-4D97-AF65-F5344CB8AC3E}">
        <p14:creationId xmlns:p14="http://schemas.microsoft.com/office/powerpoint/2010/main" val="117072904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2400" dirty="0"/>
              <a:t>3/21 Genetic Inheritance 10.1 &amp; 10.2</a:t>
            </a:r>
            <a:br>
              <a:rPr lang="en-US" sz="2400" dirty="0"/>
            </a:br>
            <a:r>
              <a:rPr lang="en-US" sz="2400" dirty="0"/>
              <a:t>Obj. TSW demonstrate understanding of genetic inheritance by doing well on the </a:t>
            </a:r>
            <a:r>
              <a:rPr lang="en-US" sz="2400" dirty="0" err="1"/>
              <a:t>mendelian</a:t>
            </a:r>
            <a:r>
              <a:rPr lang="en-US" sz="2400"/>
              <a:t>  genetics quiz. </a:t>
            </a:r>
            <a:r>
              <a:rPr lang="en-US" sz="2400" dirty="0"/>
              <a:t>P. 84NB</a:t>
            </a:r>
          </a:p>
        </p:txBody>
      </p:sp>
      <p:sp>
        <p:nvSpPr>
          <p:cNvPr id="4" name="Content Placeholder 3"/>
          <p:cNvSpPr>
            <a:spLocks noGrp="1"/>
          </p:cNvSpPr>
          <p:nvPr>
            <p:ph sz="half" idx="2"/>
          </p:nvPr>
        </p:nvSpPr>
        <p:spPr/>
        <p:txBody>
          <a:bodyPr/>
          <a:lstStyle/>
          <a:p>
            <a:pPr marL="514350" indent="-514350">
              <a:buFont typeface="+mj-lt"/>
              <a:buAutoNum type="arabicPeriod"/>
            </a:pPr>
            <a:r>
              <a:rPr lang="en-US" dirty="0" smtClean="0"/>
              <a:t>Draw the process of Meiosis (P.267BB) and explain it’s purpose.</a:t>
            </a:r>
          </a:p>
          <a:p>
            <a:pPr marL="514350" indent="-514350">
              <a:buFont typeface="+mj-lt"/>
              <a:buAutoNum type="arabicPeriod"/>
            </a:pPr>
            <a:r>
              <a:rPr lang="en-US" dirty="0" smtClean="0"/>
              <a:t>Explain and draw fertilization using an egg (n) &amp; sperm (n).</a:t>
            </a:r>
          </a:p>
          <a:p>
            <a:pPr marL="514350" indent="-514350">
              <a:buFont typeface="+mj-lt"/>
              <a:buAutoNum type="arabicPeriod"/>
            </a:pPr>
            <a:r>
              <a:rPr lang="en-US" dirty="0" smtClean="0"/>
              <a:t>Using a </a:t>
            </a:r>
            <a:r>
              <a:rPr lang="en-US" dirty="0" err="1" smtClean="0"/>
              <a:t>Punnett</a:t>
            </a:r>
            <a:r>
              <a:rPr lang="en-US" dirty="0" smtClean="0"/>
              <a:t> Square, show how sex determination is 50%.</a:t>
            </a:r>
          </a:p>
          <a:p>
            <a:pPr marL="514350" indent="-514350">
              <a:buFont typeface="+mj-lt"/>
              <a:buAutoNum type="arabicPeriod"/>
            </a:pPr>
            <a:endParaRPr lang="en-US" dirty="0"/>
          </a:p>
        </p:txBody>
      </p:sp>
      <p:pic>
        <p:nvPicPr>
          <p:cNvPr id="5" name="Picture 13" descr="Fig"/>
          <p:cNvPicPr>
            <a:picLocks noGrp="1" noChangeAspect="1" noChangeArrowheads="1"/>
          </p:cNvPicPr>
          <p:nvPr>
            <p:ph sz="half" idx="1"/>
          </p:nvPr>
        </p:nvPicPr>
        <p:blipFill>
          <a:blip r:embed="rId2" cstate="print"/>
          <a:srcRect/>
          <a:stretch>
            <a:fillRect/>
          </a:stretch>
        </p:blipFill>
        <p:spPr bwMode="auto">
          <a:xfrm>
            <a:off x="3886200" y="3505201"/>
            <a:ext cx="2362200" cy="2680511"/>
          </a:xfrm>
          <a:prstGeom prst="rect">
            <a:avLst/>
          </a:prstGeom>
          <a:noFill/>
        </p:spPr>
      </p:pic>
      <p:pic>
        <p:nvPicPr>
          <p:cNvPr id="6" name="Picture 12" descr="Meiosis diagram"/>
          <p:cNvPicPr>
            <a:picLocks noChangeAspect="1" noChangeArrowheads="1"/>
          </p:cNvPicPr>
          <p:nvPr/>
        </p:nvPicPr>
        <p:blipFill>
          <a:blip r:embed="rId3" cstate="print"/>
          <a:srcRect/>
          <a:stretch>
            <a:fillRect/>
          </a:stretch>
        </p:blipFill>
        <p:spPr bwMode="auto">
          <a:xfrm>
            <a:off x="1524001" y="1371601"/>
            <a:ext cx="2398713" cy="2645677"/>
          </a:xfrm>
          <a:prstGeom prst="rect">
            <a:avLst/>
          </a:prstGeom>
          <a:noFill/>
        </p:spPr>
      </p:pic>
      <p:pic>
        <p:nvPicPr>
          <p:cNvPr id="7" name="Picture 12" descr="Sexual reproduction cycle"/>
          <p:cNvPicPr>
            <a:picLocks noChangeAspect="1" noChangeArrowheads="1"/>
          </p:cNvPicPr>
          <p:nvPr/>
        </p:nvPicPr>
        <p:blipFill>
          <a:blip r:embed="rId4" cstate="print"/>
          <a:srcRect/>
          <a:stretch>
            <a:fillRect/>
          </a:stretch>
        </p:blipFill>
        <p:spPr bwMode="auto">
          <a:xfrm>
            <a:off x="3928169" y="1905000"/>
            <a:ext cx="2280487" cy="1600200"/>
          </a:xfrm>
          <a:prstGeom prst="rect">
            <a:avLst/>
          </a:prstGeom>
          <a:noFill/>
        </p:spPr>
      </p:pic>
    </p:spTree>
    <p:extLst>
      <p:ext uri="{BB962C8B-B14F-4D97-AF65-F5344CB8AC3E}">
        <p14:creationId xmlns:p14="http://schemas.microsoft.com/office/powerpoint/2010/main" val="21331850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Autofit/>
          </a:bodyPr>
          <a:lstStyle/>
          <a:p>
            <a:r>
              <a:rPr lang="en-US" sz="3200" dirty="0"/>
              <a:t>3/24 Modes of Inheritance: Multiple Allelic CH 12</a:t>
            </a:r>
            <a:br>
              <a:rPr lang="en-US" sz="3200" dirty="0"/>
            </a:br>
            <a:r>
              <a:rPr lang="en-US" sz="3200" dirty="0"/>
              <a:t>Obj. TSW learn how different traits are inherited in the body. P. 86NB</a:t>
            </a:r>
          </a:p>
        </p:txBody>
      </p:sp>
      <p:sp>
        <p:nvSpPr>
          <p:cNvPr id="3" name="Content Placeholder 2"/>
          <p:cNvSpPr>
            <a:spLocks noGrp="1"/>
          </p:cNvSpPr>
          <p:nvPr>
            <p:ph idx="1"/>
          </p:nvPr>
        </p:nvSpPr>
        <p:spPr>
          <a:xfrm>
            <a:off x="5715000" y="1600201"/>
            <a:ext cx="4953000" cy="4525963"/>
          </a:xfrm>
        </p:spPr>
        <p:txBody>
          <a:bodyPr>
            <a:normAutofit/>
          </a:bodyPr>
          <a:lstStyle/>
          <a:p>
            <a:pPr marL="514350" indent="-514350">
              <a:buFont typeface="+mj-lt"/>
              <a:buAutoNum type="arabicPeriod"/>
            </a:pPr>
            <a:r>
              <a:rPr lang="en-US" dirty="0" smtClean="0"/>
              <a:t>What are the 6 genotypes for blood?</a:t>
            </a:r>
          </a:p>
          <a:p>
            <a:pPr marL="514350" indent="-514350">
              <a:buFont typeface="+mj-lt"/>
              <a:buAutoNum type="arabicPeriod"/>
            </a:pPr>
            <a:r>
              <a:rPr lang="en-US" dirty="0" smtClean="0"/>
              <a:t>What are the 4 phenotypes for blood?</a:t>
            </a:r>
          </a:p>
          <a:p>
            <a:pPr marL="514350" indent="-514350">
              <a:buFont typeface="+mj-lt"/>
              <a:buAutoNum type="arabicPeriod"/>
            </a:pPr>
            <a:r>
              <a:rPr lang="en-US" dirty="0" smtClean="0"/>
              <a:t>Do a </a:t>
            </a:r>
            <a:r>
              <a:rPr lang="en-US" dirty="0" err="1" smtClean="0"/>
              <a:t>punnett</a:t>
            </a:r>
            <a:r>
              <a:rPr lang="en-US" dirty="0" smtClean="0"/>
              <a:t> square cross between two heterozygotes for A Blood and B blood.</a:t>
            </a:r>
          </a:p>
          <a:p>
            <a:pPr marL="0" indent="0">
              <a:buNone/>
            </a:pPr>
            <a:r>
              <a:rPr lang="en-US" dirty="0" smtClean="0">
                <a:hlinkClick r:id="rId2"/>
              </a:rPr>
              <a:t>Blood Typing Game</a:t>
            </a:r>
            <a:endParaRPr lang="en-US" dirty="0"/>
          </a:p>
        </p:txBody>
      </p:sp>
      <p:pic>
        <p:nvPicPr>
          <p:cNvPr id="5" name="Picture 12" descr="ABO BloodGroup-SurfacePro-A"/>
          <p:cNvPicPr>
            <a:picLocks noChangeAspect="1" noChangeArrowheads="1"/>
          </p:cNvPicPr>
          <p:nvPr/>
        </p:nvPicPr>
        <p:blipFill>
          <a:blip r:embed="rId3" cstate="print"/>
          <a:srcRect/>
          <a:stretch>
            <a:fillRect/>
          </a:stretch>
        </p:blipFill>
        <p:spPr bwMode="auto">
          <a:xfrm>
            <a:off x="1524000" y="990600"/>
            <a:ext cx="1981200" cy="2017890"/>
          </a:xfrm>
          <a:prstGeom prst="rect">
            <a:avLst/>
          </a:prstGeom>
          <a:noFill/>
        </p:spPr>
      </p:pic>
      <p:pic>
        <p:nvPicPr>
          <p:cNvPr id="6" name="Picture 12" descr="ABO BloodGroup-SurfacePro-B"/>
          <p:cNvPicPr>
            <a:picLocks noChangeAspect="1" noChangeArrowheads="1"/>
          </p:cNvPicPr>
          <p:nvPr/>
        </p:nvPicPr>
        <p:blipFill>
          <a:blip r:embed="rId4" cstate="print"/>
          <a:srcRect/>
          <a:stretch>
            <a:fillRect/>
          </a:stretch>
        </p:blipFill>
        <p:spPr bwMode="auto">
          <a:xfrm>
            <a:off x="3429000" y="1905000"/>
            <a:ext cx="2209800" cy="2132110"/>
          </a:xfrm>
          <a:prstGeom prst="rect">
            <a:avLst/>
          </a:prstGeom>
          <a:noFill/>
        </p:spPr>
      </p:pic>
      <p:pic>
        <p:nvPicPr>
          <p:cNvPr id="7" name="Picture 6" descr="ABO Blood Grp-SurfaceProB-B"/>
          <p:cNvPicPr>
            <a:picLocks noChangeAspect="1" noChangeArrowheads="1"/>
          </p:cNvPicPr>
          <p:nvPr/>
        </p:nvPicPr>
        <p:blipFill>
          <a:blip r:embed="rId5" cstate="print"/>
          <a:srcRect/>
          <a:stretch>
            <a:fillRect/>
          </a:stretch>
        </p:blipFill>
        <p:spPr bwMode="auto">
          <a:xfrm>
            <a:off x="1524001" y="3810000"/>
            <a:ext cx="2351315" cy="2057400"/>
          </a:xfrm>
          <a:prstGeom prst="rect">
            <a:avLst/>
          </a:prstGeom>
          <a:noFill/>
        </p:spPr>
      </p:pic>
      <p:pic>
        <p:nvPicPr>
          <p:cNvPr id="8" name="Picture 21" descr="ABO Blood Group-no Surface"/>
          <p:cNvPicPr>
            <a:picLocks noChangeAspect="1" noChangeArrowheads="1"/>
          </p:cNvPicPr>
          <p:nvPr/>
        </p:nvPicPr>
        <p:blipFill>
          <a:blip r:embed="rId6" cstate="print"/>
          <a:srcRect/>
          <a:stretch>
            <a:fillRect/>
          </a:stretch>
        </p:blipFill>
        <p:spPr bwMode="auto">
          <a:xfrm>
            <a:off x="3810000" y="4724400"/>
            <a:ext cx="1828800" cy="1828800"/>
          </a:xfrm>
          <a:prstGeom prst="rect">
            <a:avLst/>
          </a:prstGeom>
          <a:noFill/>
        </p:spPr>
      </p:pic>
    </p:spTree>
    <p:extLst>
      <p:ext uri="{BB962C8B-B14F-4D97-AF65-F5344CB8AC3E}">
        <p14:creationId xmlns:p14="http://schemas.microsoft.com/office/powerpoint/2010/main" val="31820507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every question you missed…</a:t>
            </a:r>
            <a:endParaRPr lang="en-US" dirty="0"/>
          </a:p>
        </p:txBody>
      </p:sp>
      <p:sp>
        <p:nvSpPr>
          <p:cNvPr id="3" name="Content Placeholder 2"/>
          <p:cNvSpPr>
            <a:spLocks noGrp="1"/>
          </p:cNvSpPr>
          <p:nvPr>
            <p:ph idx="1"/>
          </p:nvPr>
        </p:nvSpPr>
        <p:spPr/>
        <p:txBody>
          <a:bodyPr/>
          <a:lstStyle/>
          <a:p>
            <a:r>
              <a:rPr lang="en-US" dirty="0" smtClean="0"/>
              <a:t>Write 1 sentence:  Why is the right answer right?</a:t>
            </a:r>
          </a:p>
          <a:p>
            <a:r>
              <a:rPr lang="en-US" dirty="0" smtClean="0"/>
              <a:t>Write 1 sentence:  What was wrong about your answer?</a:t>
            </a:r>
          </a:p>
          <a:p>
            <a:r>
              <a:rPr lang="en-US" dirty="0" smtClean="0"/>
              <a:t>Staple to your quiz.  Turn in.</a:t>
            </a:r>
          </a:p>
          <a:p>
            <a:r>
              <a:rPr lang="en-US" smtClean="0"/>
              <a:t>Finish </a:t>
            </a:r>
            <a:r>
              <a:rPr lang="en-US" dirty="0" smtClean="0"/>
              <a:t>your Study guide – due tomorrow.</a:t>
            </a:r>
            <a:endParaRPr lang="en-US" dirty="0"/>
          </a:p>
        </p:txBody>
      </p:sp>
    </p:spTree>
    <p:extLst>
      <p:ext uri="{BB962C8B-B14F-4D97-AF65-F5344CB8AC3E}">
        <p14:creationId xmlns:p14="http://schemas.microsoft.com/office/powerpoint/2010/main" val="75287564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5249" y="0"/>
            <a:ext cx="11516751" cy="1295400"/>
          </a:xfrm>
        </p:spPr>
        <p:txBody>
          <a:bodyPr>
            <a:normAutofit/>
          </a:bodyPr>
          <a:lstStyle/>
          <a:p>
            <a:r>
              <a:rPr lang="en-US" sz="2400" dirty="0" smtClean="0"/>
              <a:t>11/3 </a:t>
            </a:r>
            <a:r>
              <a:rPr lang="en-US" sz="2400" dirty="0"/>
              <a:t>Patterns of Heredity &amp; Human Genetics 12.1 – 12.3</a:t>
            </a:r>
            <a:br>
              <a:rPr lang="en-US" sz="2400" dirty="0"/>
            </a:br>
            <a:r>
              <a:rPr lang="en-US" sz="2400" dirty="0"/>
              <a:t>Obj. TSW discover how multiple alleles are inherited by doing their warm up and competing a Foldable. P. </a:t>
            </a:r>
            <a:r>
              <a:rPr lang="en-US" sz="2400" dirty="0" smtClean="0"/>
              <a:t>24 </a:t>
            </a:r>
            <a:r>
              <a:rPr lang="en-US" sz="2400" dirty="0"/>
              <a:t>NB</a:t>
            </a:r>
          </a:p>
        </p:txBody>
      </p:sp>
      <p:sp>
        <p:nvSpPr>
          <p:cNvPr id="3" name="Text Placeholder 2"/>
          <p:cNvSpPr>
            <a:spLocks noGrp="1"/>
          </p:cNvSpPr>
          <p:nvPr>
            <p:ph type="body" idx="1"/>
          </p:nvPr>
        </p:nvSpPr>
        <p:spPr/>
        <p:txBody>
          <a:bodyPr/>
          <a:lstStyle/>
          <a:p>
            <a:endParaRPr lang="en-US" dirty="0"/>
          </a:p>
        </p:txBody>
      </p:sp>
      <p:sp>
        <p:nvSpPr>
          <p:cNvPr id="6" name="Content Placeholder 5"/>
          <p:cNvSpPr>
            <a:spLocks noGrp="1"/>
          </p:cNvSpPr>
          <p:nvPr>
            <p:ph sz="quarter" idx="4"/>
          </p:nvPr>
        </p:nvSpPr>
        <p:spPr>
          <a:xfrm>
            <a:off x="6626226" y="1295400"/>
            <a:ext cx="5641974" cy="3951288"/>
          </a:xfrm>
        </p:spPr>
        <p:txBody>
          <a:bodyPr>
            <a:normAutofit/>
          </a:bodyPr>
          <a:lstStyle/>
          <a:p>
            <a:pPr marL="457200" indent="-457200">
              <a:buFont typeface="+mj-lt"/>
              <a:buAutoNum type="arabicPeriod"/>
            </a:pPr>
            <a:r>
              <a:rPr lang="en-US" dirty="0" smtClean="0"/>
              <a:t>Write all the symbols used for a pedigree.  Draw a pedigree of just your mom  &amp; dad and any siblings. (Youngest to the left)</a:t>
            </a:r>
          </a:p>
          <a:p>
            <a:pPr marL="457200" indent="-457200">
              <a:buFont typeface="+mj-lt"/>
              <a:buAutoNum type="arabicPeriod"/>
            </a:pPr>
            <a:r>
              <a:rPr lang="en-US" dirty="0" smtClean="0"/>
              <a:t>Compare &amp; contrast Incomplete Dominance and </a:t>
            </a:r>
            <a:r>
              <a:rPr lang="en-US" dirty="0" err="1" smtClean="0"/>
              <a:t>Codominance</a:t>
            </a:r>
            <a:r>
              <a:rPr lang="en-US" dirty="0" smtClean="0"/>
              <a:t>.</a:t>
            </a:r>
          </a:p>
          <a:p>
            <a:pPr marL="457200" indent="-457200">
              <a:buFont typeface="+mj-lt"/>
              <a:buAutoNum type="arabicPeriod"/>
            </a:pPr>
            <a:r>
              <a:rPr lang="en-US" dirty="0" smtClean="0"/>
              <a:t>Write the 6 genotypes for the 4 phenotypes for </a:t>
            </a:r>
            <a:r>
              <a:rPr lang="en-US" dirty="0" smtClean="0">
                <a:hlinkClick r:id="rId2"/>
              </a:rPr>
              <a:t>blood</a:t>
            </a:r>
            <a:r>
              <a:rPr lang="en-US" dirty="0" smtClean="0"/>
              <a:t>.  Make a </a:t>
            </a:r>
            <a:r>
              <a:rPr lang="en-US" dirty="0" err="1" smtClean="0"/>
              <a:t>Punnett</a:t>
            </a:r>
            <a:r>
              <a:rPr lang="en-US" dirty="0" smtClean="0"/>
              <a:t> square with two crosses.</a:t>
            </a:r>
            <a:endParaRPr lang="en-US" dirty="0"/>
          </a:p>
        </p:txBody>
      </p:sp>
      <p:pic>
        <p:nvPicPr>
          <p:cNvPr id="9" name="Picture 22" descr="RST-12"/>
          <p:cNvPicPr>
            <a:picLocks noChangeAspect="1" noChangeArrowheads="1"/>
          </p:cNvPicPr>
          <p:nvPr/>
        </p:nvPicPr>
        <p:blipFill>
          <a:blip r:embed="rId3" cstate="print"/>
          <a:srcRect/>
          <a:stretch>
            <a:fillRect/>
          </a:stretch>
        </p:blipFill>
        <p:spPr bwMode="auto">
          <a:xfrm>
            <a:off x="42589" y="1146976"/>
            <a:ext cx="3581400" cy="2015323"/>
          </a:xfrm>
          <a:prstGeom prst="rect">
            <a:avLst/>
          </a:prstGeom>
          <a:noFill/>
        </p:spPr>
      </p:pic>
      <p:pic>
        <p:nvPicPr>
          <p:cNvPr id="10" name="Picture 12" descr="ABO BloodGroup-SurfacePro-B"/>
          <p:cNvPicPr>
            <a:picLocks noChangeAspect="1" noChangeArrowheads="1"/>
          </p:cNvPicPr>
          <p:nvPr/>
        </p:nvPicPr>
        <p:blipFill>
          <a:blip r:embed="rId4" cstate="print"/>
          <a:srcRect/>
          <a:stretch>
            <a:fillRect/>
          </a:stretch>
        </p:blipFill>
        <p:spPr bwMode="auto">
          <a:xfrm>
            <a:off x="5715000" y="5029200"/>
            <a:ext cx="1579531" cy="1524000"/>
          </a:xfrm>
          <a:prstGeom prst="rect">
            <a:avLst/>
          </a:prstGeom>
          <a:noFill/>
        </p:spPr>
      </p:pic>
      <p:pic>
        <p:nvPicPr>
          <p:cNvPr id="12" name="Picture 12" descr="ABO BloodGroup-SurfacePro-A"/>
          <p:cNvPicPr>
            <a:picLocks noGrp="1" noChangeAspect="1" noChangeArrowheads="1"/>
          </p:cNvPicPr>
          <p:nvPr>
            <p:ph sz="half" idx="2"/>
          </p:nvPr>
        </p:nvPicPr>
        <p:blipFill>
          <a:blip r:embed="rId5" cstate="print"/>
          <a:srcRect/>
          <a:stretch>
            <a:fillRect/>
          </a:stretch>
        </p:blipFill>
        <p:spPr bwMode="auto">
          <a:xfrm>
            <a:off x="4114800" y="4953000"/>
            <a:ext cx="1600200" cy="1629834"/>
          </a:xfrm>
          <a:prstGeom prst="rect">
            <a:avLst/>
          </a:prstGeom>
          <a:noFill/>
        </p:spPr>
      </p:pic>
      <p:pic>
        <p:nvPicPr>
          <p:cNvPr id="13" name="Picture 12" descr="ABO Blood Grp-SurfaceProB-B"/>
          <p:cNvPicPr>
            <a:picLocks noChangeAspect="1" noChangeArrowheads="1"/>
          </p:cNvPicPr>
          <p:nvPr/>
        </p:nvPicPr>
        <p:blipFill>
          <a:blip r:embed="rId6" cstate="print"/>
          <a:srcRect/>
          <a:stretch>
            <a:fillRect/>
          </a:stretch>
        </p:blipFill>
        <p:spPr bwMode="auto">
          <a:xfrm>
            <a:off x="7239000" y="5029200"/>
            <a:ext cx="1741715" cy="1524000"/>
          </a:xfrm>
          <a:prstGeom prst="rect">
            <a:avLst/>
          </a:prstGeom>
          <a:noFill/>
        </p:spPr>
      </p:pic>
      <p:pic>
        <p:nvPicPr>
          <p:cNvPr id="13314" name="Picture 2" descr="http://t2.gstatic.com/images?q=tbn:TqkiOcTC2fFwoM:http://www.jrcompton.com/photos/The_Birds/J/Feb-09-/BW-chicken-JR1_3535.jpg">
            <a:hlinkClick r:id="rId7"/>
          </p:cNvPr>
          <p:cNvPicPr>
            <a:picLocks noChangeAspect="1" noChangeArrowheads="1"/>
          </p:cNvPicPr>
          <p:nvPr/>
        </p:nvPicPr>
        <p:blipFill>
          <a:blip r:embed="rId8" cstate="print"/>
          <a:srcRect/>
          <a:stretch>
            <a:fillRect/>
          </a:stretch>
        </p:blipFill>
        <p:spPr bwMode="auto">
          <a:xfrm>
            <a:off x="3605364" y="1125963"/>
            <a:ext cx="2260864" cy="2006118"/>
          </a:xfrm>
          <a:prstGeom prst="rect">
            <a:avLst/>
          </a:prstGeom>
          <a:noFill/>
        </p:spPr>
      </p:pic>
      <p:pic>
        <p:nvPicPr>
          <p:cNvPr id="13318" name="Picture 6" descr="http://dwb4.unl.edu/Chem/CHEM869N/CHEM869NLinks/www.rrz.uni-hamburg.de/biologie/b_online/ge08/01.gif"/>
          <p:cNvPicPr>
            <a:picLocks noChangeAspect="1" noChangeArrowheads="1"/>
          </p:cNvPicPr>
          <p:nvPr/>
        </p:nvPicPr>
        <p:blipFill>
          <a:blip r:embed="rId9" cstate="print"/>
          <a:srcRect/>
          <a:stretch>
            <a:fillRect/>
          </a:stretch>
        </p:blipFill>
        <p:spPr bwMode="auto">
          <a:xfrm>
            <a:off x="57972" y="3162299"/>
            <a:ext cx="2679152" cy="2041525"/>
          </a:xfrm>
          <a:prstGeom prst="rect">
            <a:avLst/>
          </a:prstGeom>
          <a:noFill/>
        </p:spPr>
      </p:pic>
      <p:pic>
        <p:nvPicPr>
          <p:cNvPr id="13316" name="Picture 4" descr="http://upload.wikimedia.org/wikipedia/commons/7/7d/AustrCattleDogBlue_wb.jpg"/>
          <p:cNvPicPr>
            <a:picLocks noChangeAspect="1" noChangeArrowheads="1"/>
          </p:cNvPicPr>
          <p:nvPr/>
        </p:nvPicPr>
        <p:blipFill>
          <a:blip r:embed="rId10" cstate="print"/>
          <a:srcRect/>
          <a:stretch>
            <a:fillRect/>
          </a:stretch>
        </p:blipFill>
        <p:spPr bwMode="auto">
          <a:xfrm>
            <a:off x="2752507" y="3183312"/>
            <a:ext cx="2286000" cy="1682496"/>
          </a:xfrm>
          <a:prstGeom prst="rect">
            <a:avLst/>
          </a:prstGeom>
          <a:noFill/>
        </p:spPr>
      </p:pic>
      <p:pic>
        <p:nvPicPr>
          <p:cNvPr id="14" name="Picture 21" descr="ABO Blood Group-no Surface"/>
          <p:cNvPicPr>
            <a:picLocks noChangeAspect="1" noChangeArrowheads="1"/>
          </p:cNvPicPr>
          <p:nvPr/>
        </p:nvPicPr>
        <p:blipFill>
          <a:blip r:embed="rId11" cstate="print"/>
          <a:srcRect/>
          <a:stretch>
            <a:fillRect/>
          </a:stretch>
        </p:blipFill>
        <p:spPr bwMode="auto">
          <a:xfrm>
            <a:off x="8991600" y="5029200"/>
            <a:ext cx="1524000" cy="1524000"/>
          </a:xfrm>
          <a:prstGeom prst="rect">
            <a:avLst/>
          </a:prstGeom>
          <a:noFill/>
        </p:spPr>
      </p:pic>
    </p:spTree>
    <p:extLst>
      <p:ext uri="{BB962C8B-B14F-4D97-AF65-F5344CB8AC3E}">
        <p14:creationId xmlns:p14="http://schemas.microsoft.com/office/powerpoint/2010/main" val="148311082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Free Mini Rex Bunnies!</a:t>
            </a:r>
            <a:br>
              <a:rPr lang="en-US" dirty="0" smtClean="0"/>
            </a:br>
            <a:r>
              <a:rPr lang="en-US" dirty="0" smtClean="0"/>
              <a:t>You must take home, you can not care for them here.</a:t>
            </a:r>
            <a:endParaRPr lang="en-US" dirty="0"/>
          </a:p>
        </p:txBody>
      </p:sp>
      <p:pic>
        <p:nvPicPr>
          <p:cNvPr id="4" name="Content Placeholder 3"/>
          <p:cNvPicPr>
            <a:picLocks noGrp="1" noChangeAspect="1"/>
          </p:cNvPicPr>
          <p:nvPr>
            <p:ph idx="1"/>
          </p:nvPr>
        </p:nvPicPr>
        <p:blipFill>
          <a:blip r:embed="rId2"/>
          <a:stretch>
            <a:fillRect/>
          </a:stretch>
        </p:blipFill>
        <p:spPr>
          <a:xfrm>
            <a:off x="3219450" y="1843881"/>
            <a:ext cx="5753100" cy="4314825"/>
          </a:xfrm>
          <a:prstGeom prst="rect">
            <a:avLst/>
          </a:prstGeom>
        </p:spPr>
      </p:pic>
    </p:spTree>
    <p:extLst>
      <p:ext uri="{BB962C8B-B14F-4D97-AF65-F5344CB8AC3E}">
        <p14:creationId xmlns:p14="http://schemas.microsoft.com/office/powerpoint/2010/main" val="40586381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descr="http://t2.gstatic.com/images?q=tbn:TqkiOcTC2fFwoM:http://www.jrcompton.com/photos/The_Birds/J/Feb-09-/BW-chicken-JR1_3535.jpg">
            <a:hlinkClick r:id="rId2"/>
          </p:cNvPr>
          <p:cNvPicPr>
            <a:picLocks noGrp="1" noChangeAspect="1" noChangeArrowheads="1"/>
          </p:cNvPicPr>
          <p:nvPr>
            <p:ph idx="1"/>
          </p:nvPr>
        </p:nvPicPr>
        <p:blipFill>
          <a:blip r:embed="rId3" cstate="print"/>
          <a:srcRect/>
          <a:stretch>
            <a:fillRect/>
          </a:stretch>
        </p:blipFill>
        <p:spPr bwMode="auto">
          <a:xfrm>
            <a:off x="2429266" y="609600"/>
            <a:ext cx="7019534" cy="6228601"/>
          </a:xfrm>
          <a:prstGeom prst="rect">
            <a:avLst/>
          </a:prstGeom>
          <a:noFill/>
        </p:spPr>
      </p:pic>
    </p:spTree>
    <p:extLst>
      <p:ext uri="{BB962C8B-B14F-4D97-AF65-F5344CB8AC3E}">
        <p14:creationId xmlns:p14="http://schemas.microsoft.com/office/powerpoint/2010/main" val="9317245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050"/>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2147" name="Text Box 2051"/>
          <p:cNvSpPr txBox="1">
            <a:spLocks noChangeArrowheads="1"/>
          </p:cNvSpPr>
          <p:nvPr/>
        </p:nvSpPr>
        <p:spPr bwMode="auto">
          <a:xfrm>
            <a:off x="2133600" y="838201"/>
            <a:ext cx="76200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dirty="0">
                <a:solidFill>
                  <a:schemeClr val="tx2"/>
                </a:solidFill>
                <a:latin typeface="Times" charset="0"/>
              </a:rPr>
              <a:t>Incomplete dominance: Appearance of a third phenotype p. 77NB</a:t>
            </a:r>
          </a:p>
        </p:txBody>
      </p:sp>
      <p:pic>
        <p:nvPicPr>
          <p:cNvPr id="902148" name="Picture 2052"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2149" name="Picture 205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2150" name="Picture 205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2151" name="Picture 205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2152" name="Picture 2056"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2153" name="Picture 2057"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2154" name="Rectangle 2058"/>
          <p:cNvSpPr>
            <a:spLocks noChangeArrowheads="1"/>
          </p:cNvSpPr>
          <p:nvPr/>
        </p:nvSpPr>
        <p:spPr bwMode="auto">
          <a:xfrm>
            <a:off x="2057400" y="206057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When inheritance follows a pattern of dominance, heterozygous and homozygous dominant individuals both have the same phenotype.</a:t>
            </a:r>
            <a:endParaRPr lang="en-US" altLang="en-US" sz="3200" i="1">
              <a:latin typeface="Times" charset="0"/>
            </a:endParaRPr>
          </a:p>
        </p:txBody>
      </p:sp>
      <p:sp>
        <p:nvSpPr>
          <p:cNvPr id="902155" name="Rectangle 2059"/>
          <p:cNvSpPr>
            <a:spLocks noChangeArrowheads="1"/>
          </p:cNvSpPr>
          <p:nvPr/>
        </p:nvSpPr>
        <p:spPr bwMode="auto">
          <a:xfrm>
            <a:off x="2057400" y="406082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When traits are inherited in an </a:t>
            </a:r>
            <a:r>
              <a:rPr lang="en-US" altLang="en-US" sz="3200">
                <a:solidFill>
                  <a:srgbClr val="FF0066"/>
                </a:solidFill>
                <a:latin typeface="Times" charset="0"/>
              </a:rPr>
              <a:t>incomplete dominance</a:t>
            </a:r>
            <a:r>
              <a:rPr lang="en-US" altLang="en-US" sz="3200">
                <a:latin typeface="Times" charset="0"/>
              </a:rPr>
              <a:t> pattern, however, the phenotype of heterozygous individuals is intermediate between those of the two homozygotes.</a:t>
            </a:r>
            <a:endParaRPr lang="en-US" altLang="en-US" sz="3200" i="1">
              <a:latin typeface="Times" charset="0"/>
            </a:endParaRPr>
          </a:p>
        </p:txBody>
      </p:sp>
      <p:pic>
        <p:nvPicPr>
          <p:cNvPr id="902156" name="Picture 2060"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2157" name="Picture 2061"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2159" name="Picture 2063" descr="audio image blue">
            <a:hlinkClick r:id="" action="ppaction://noaction">
              <a:snd r:embed="rId12" name="12-incomplete dominance.WAV"/>
            </a:hlinkClick>
          </p:cNvPr>
          <p:cNvPicPr>
            <a:picLocks noChangeAspect="1" noChangeArrowheads="1"/>
          </p:cNvPicPr>
          <p:nvPr/>
        </p:nvPicPr>
        <p:blipFill>
          <a:blip r:embed="rId13" cstate="print"/>
          <a:srcRect/>
          <a:stretch>
            <a:fillRect/>
          </a:stretch>
        </p:blipFill>
        <p:spPr bwMode="auto">
          <a:xfrm>
            <a:off x="8980488" y="5462588"/>
            <a:ext cx="354012" cy="354012"/>
          </a:xfrm>
          <a:prstGeom prst="rect">
            <a:avLst/>
          </a:prstGeom>
          <a:noFill/>
        </p:spPr>
      </p:pic>
    </p:spTree>
    <p:extLst>
      <p:ext uri="{BB962C8B-B14F-4D97-AF65-F5344CB8AC3E}">
        <p14:creationId xmlns:p14="http://schemas.microsoft.com/office/powerpoint/2010/main" val="233197994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2154"/>
                                        </p:tgtEl>
                                        <p:attrNameLst>
                                          <p:attrName>style.visibility</p:attrName>
                                        </p:attrNameLst>
                                      </p:cBhvr>
                                      <p:to>
                                        <p:strVal val="visible"/>
                                      </p:to>
                                    </p:set>
                                    <p:animEffect transition="in" filter="box(out)">
                                      <p:cBhvr>
                                        <p:cTn id="7" dur="500"/>
                                        <p:tgtEl>
                                          <p:spTgt spid="90215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2155"/>
                                        </p:tgtEl>
                                        <p:attrNameLst>
                                          <p:attrName>style.visibility</p:attrName>
                                        </p:attrNameLst>
                                      </p:cBhvr>
                                      <p:to>
                                        <p:strVal val="visible"/>
                                      </p:to>
                                    </p:set>
                                    <p:animEffect transition="in" filter="box(out)">
                                      <p:cBhvr>
                                        <p:cTn id="12" dur="500"/>
                                        <p:tgtEl>
                                          <p:spTgt spid="90215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2159"/>
                                        </p:tgtEl>
                                        <p:attrNameLst>
                                          <p:attrName>style.visibility</p:attrName>
                                        </p:attrNameLst>
                                      </p:cBhvr>
                                      <p:to>
                                        <p:strVal val="visible"/>
                                      </p:to>
                                    </p:set>
                                    <p:animEffect transition="in" filter="box(out)">
                                      <p:cBhvr>
                                        <p:cTn id="17" dur="500"/>
                                        <p:tgtEl>
                                          <p:spTgt spid="90215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2148"/>
                                        </p:tgtEl>
                                        <p:attrNameLst>
                                          <p:attrName>style.visibility</p:attrName>
                                        </p:attrNameLst>
                                      </p:cBhvr>
                                      <p:to>
                                        <p:strVal val="visible"/>
                                      </p:to>
                                    </p:set>
                                    <p:animEffect transition="in" filter="box(out)">
                                      <p:cBhvr>
                                        <p:cTn id="21" dur="500"/>
                                        <p:tgtEl>
                                          <p:spTgt spid="902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4" grpId="0" autoUpdateAnimBg="0"/>
      <p:bldP spid="902155"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3171" name="Text Box 3"/>
          <p:cNvSpPr txBox="1">
            <a:spLocks noChangeArrowheads="1"/>
          </p:cNvSpPr>
          <p:nvPr/>
        </p:nvSpPr>
        <p:spPr bwMode="auto">
          <a:xfrm>
            <a:off x="2133600" y="838201"/>
            <a:ext cx="7620000" cy="1200329"/>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Incomplete dominance: Appearance of a third phenotype</a:t>
            </a:r>
          </a:p>
        </p:txBody>
      </p:sp>
      <p:pic>
        <p:nvPicPr>
          <p:cNvPr id="903172"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31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31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31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3176"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3177"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3178" name="Rectangle 10"/>
          <p:cNvSpPr>
            <a:spLocks noChangeArrowheads="1"/>
          </p:cNvSpPr>
          <p:nvPr/>
        </p:nvSpPr>
        <p:spPr bwMode="auto">
          <a:xfrm>
            <a:off x="2057400" y="2060576"/>
            <a:ext cx="79248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For example, if a homozygous red-flowered snapdragon plant </a:t>
            </a:r>
            <a:r>
              <a:rPr lang="en-US" altLang="en-US" sz="3200" i="1">
                <a:latin typeface="Times" charset="0"/>
              </a:rPr>
              <a:t>(RR)</a:t>
            </a:r>
            <a:r>
              <a:rPr lang="en-US" altLang="en-US" sz="3200">
                <a:latin typeface="Times" charset="0"/>
              </a:rPr>
              <a:t> is crossed with a homozygous white-flowered snapdragon plant (R</a:t>
            </a:r>
            <a:r>
              <a:rPr lang="en-US" altLang="en-US" sz="3200" i="1">
                <a:latin typeface="Times" charset="0"/>
              </a:rPr>
              <a:t>′ </a:t>
            </a:r>
            <a:r>
              <a:rPr lang="en-US" altLang="en-US" sz="3200">
                <a:latin typeface="Times" charset="0"/>
              </a:rPr>
              <a:t>R′), all of the F</a:t>
            </a:r>
            <a:r>
              <a:rPr lang="en-US" altLang="en-US" sz="3200" baseline="-25000">
                <a:latin typeface="Times" charset="0"/>
              </a:rPr>
              <a:t>1</a:t>
            </a:r>
            <a:r>
              <a:rPr lang="en-US" altLang="en-US" sz="3200">
                <a:latin typeface="Times" charset="0"/>
              </a:rPr>
              <a:t> offspring will have pink flowers.</a:t>
            </a:r>
          </a:p>
        </p:txBody>
      </p:sp>
      <p:pic>
        <p:nvPicPr>
          <p:cNvPr id="903180" name="Picture 12"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3181" name="Picture 13"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spTree>
    <p:extLst>
      <p:ext uri="{BB962C8B-B14F-4D97-AF65-F5344CB8AC3E}">
        <p14:creationId xmlns:p14="http://schemas.microsoft.com/office/powerpoint/2010/main" val="12687590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3178"/>
                                        </p:tgtEl>
                                        <p:attrNameLst>
                                          <p:attrName>style.visibility</p:attrName>
                                        </p:attrNameLst>
                                      </p:cBhvr>
                                      <p:to>
                                        <p:strVal val="visible"/>
                                      </p:to>
                                    </p:set>
                                    <p:animEffect transition="in" filter="box(out)">
                                      <p:cBhvr>
                                        <p:cTn id="7" dur="500"/>
                                        <p:tgtEl>
                                          <p:spTgt spid="90317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3172"/>
                                        </p:tgtEl>
                                        <p:attrNameLst>
                                          <p:attrName>style.visibility</p:attrName>
                                        </p:attrNameLst>
                                      </p:cBhvr>
                                      <p:to>
                                        <p:strVal val="visible"/>
                                      </p:to>
                                    </p:set>
                                    <p:animEffect transition="in" filter="box(out)">
                                      <p:cBhvr>
                                        <p:cTn id="11" dur="500"/>
                                        <p:tgtEl>
                                          <p:spTgt spid="903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8"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Fig"/>
          <p:cNvPicPr>
            <a:picLocks noChangeAspect="1" noChangeArrowheads="1"/>
          </p:cNvPicPr>
          <p:nvPr/>
        </p:nvPicPr>
        <p:blipFill>
          <a:blip r:embed="rId2" cstate="print"/>
          <a:srcRect/>
          <a:stretch>
            <a:fillRect/>
          </a:stretch>
        </p:blipFill>
        <p:spPr bwMode="auto">
          <a:xfrm>
            <a:off x="3162300" y="838200"/>
            <a:ext cx="6248400" cy="4686300"/>
          </a:xfrm>
          <a:prstGeom prst="rect">
            <a:avLst/>
          </a:prstGeom>
          <a:noFill/>
        </p:spPr>
      </p:pic>
    </p:spTree>
    <p:extLst>
      <p:ext uri="{BB962C8B-B14F-4D97-AF65-F5344CB8AC3E}">
        <p14:creationId xmlns:p14="http://schemas.microsoft.com/office/powerpoint/2010/main" val="307502612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 </a:t>
            </a:r>
          </a:p>
        </p:txBody>
      </p:sp>
      <p:pic>
        <p:nvPicPr>
          <p:cNvPr id="90522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522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522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522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522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522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05227" name="Picture 11"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5228" name="Picture 12"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5230" name="Picture 14" descr="Fig"/>
          <p:cNvPicPr>
            <a:picLocks noChangeAspect="1" noChangeArrowheads="1"/>
          </p:cNvPicPr>
          <p:nvPr/>
        </p:nvPicPr>
        <p:blipFill>
          <a:blip r:embed="rId12" cstate="print"/>
          <a:srcRect/>
          <a:stretch>
            <a:fillRect/>
          </a:stretch>
        </p:blipFill>
        <p:spPr bwMode="auto">
          <a:xfrm>
            <a:off x="3162300" y="838200"/>
            <a:ext cx="6248400" cy="4686300"/>
          </a:xfrm>
          <a:prstGeom prst="rect">
            <a:avLst/>
          </a:prstGeom>
          <a:noFill/>
        </p:spPr>
      </p:pic>
      <p:sp>
        <p:nvSpPr>
          <p:cNvPr id="905219" name="Text Box 3"/>
          <p:cNvSpPr txBox="1">
            <a:spLocks noChangeArrowheads="1"/>
          </p:cNvSpPr>
          <p:nvPr/>
        </p:nvSpPr>
        <p:spPr bwMode="auto">
          <a:xfrm>
            <a:off x="1981200" y="762000"/>
            <a:ext cx="2819400" cy="2862322"/>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Incomplete dominance: Appearance of a third phenotype</a:t>
            </a:r>
          </a:p>
        </p:txBody>
      </p:sp>
      <p:sp>
        <p:nvSpPr>
          <p:cNvPr id="905231" name="Text Box 15"/>
          <p:cNvSpPr txBox="1">
            <a:spLocks noChangeArrowheads="1"/>
          </p:cNvSpPr>
          <p:nvPr/>
        </p:nvSpPr>
        <p:spPr bwMode="auto">
          <a:xfrm>
            <a:off x="6669089" y="968375"/>
            <a:ext cx="627095" cy="400110"/>
          </a:xfrm>
          <a:prstGeom prst="rect">
            <a:avLst/>
          </a:prstGeom>
          <a:noFill/>
          <a:ln w="9525">
            <a:noFill/>
            <a:miter lim="800000"/>
            <a:headEnd/>
            <a:tailEnd/>
          </a:ln>
          <a:effectLst/>
        </p:spPr>
        <p:txBody>
          <a:bodyPr wrap="none">
            <a:spAutoFit/>
          </a:bodyPr>
          <a:lstStyle/>
          <a:p>
            <a:r>
              <a:rPr lang="en-US" altLang="en-US" sz="2000" b="1">
                <a:latin typeface="Times" charset="0"/>
              </a:rPr>
              <a:t>Red</a:t>
            </a:r>
          </a:p>
        </p:txBody>
      </p:sp>
      <p:sp>
        <p:nvSpPr>
          <p:cNvPr id="905232" name="Text Box 16"/>
          <p:cNvSpPr txBox="1">
            <a:spLocks noChangeArrowheads="1"/>
          </p:cNvSpPr>
          <p:nvPr/>
        </p:nvSpPr>
        <p:spPr bwMode="auto">
          <a:xfrm>
            <a:off x="8674101" y="965200"/>
            <a:ext cx="853119" cy="400110"/>
          </a:xfrm>
          <a:prstGeom prst="rect">
            <a:avLst/>
          </a:prstGeom>
          <a:noFill/>
          <a:ln w="9525">
            <a:noFill/>
            <a:miter lim="800000"/>
            <a:headEnd/>
            <a:tailEnd/>
          </a:ln>
          <a:effectLst/>
        </p:spPr>
        <p:txBody>
          <a:bodyPr wrap="none">
            <a:spAutoFit/>
          </a:bodyPr>
          <a:lstStyle/>
          <a:p>
            <a:r>
              <a:rPr lang="en-US" altLang="en-US" sz="2000" b="1">
                <a:latin typeface="Times" charset="0"/>
              </a:rPr>
              <a:t>White</a:t>
            </a:r>
          </a:p>
        </p:txBody>
      </p:sp>
      <p:sp>
        <p:nvSpPr>
          <p:cNvPr id="905233" name="Text Box 17"/>
          <p:cNvSpPr txBox="1">
            <a:spLocks noChangeArrowheads="1"/>
          </p:cNvSpPr>
          <p:nvPr/>
        </p:nvSpPr>
        <p:spPr bwMode="auto">
          <a:xfrm>
            <a:off x="6146800" y="1765300"/>
            <a:ext cx="992188" cy="707886"/>
          </a:xfrm>
          <a:prstGeom prst="rect">
            <a:avLst/>
          </a:prstGeom>
          <a:noFill/>
          <a:ln w="9525">
            <a:noFill/>
            <a:miter lim="800000"/>
            <a:headEnd/>
            <a:tailEnd/>
          </a:ln>
          <a:effectLst/>
        </p:spPr>
        <p:txBody>
          <a:bodyPr>
            <a:spAutoFit/>
          </a:bodyPr>
          <a:lstStyle/>
          <a:p>
            <a:pPr algn="ctr"/>
            <a:r>
              <a:rPr lang="en-US" altLang="en-US" sz="2000" b="1">
                <a:latin typeface="Times" charset="0"/>
              </a:rPr>
              <a:t>All pink</a:t>
            </a:r>
          </a:p>
        </p:txBody>
      </p:sp>
      <p:sp>
        <p:nvSpPr>
          <p:cNvPr id="905234" name="Text Box 18"/>
          <p:cNvSpPr txBox="1">
            <a:spLocks noChangeArrowheads="1"/>
          </p:cNvSpPr>
          <p:nvPr/>
        </p:nvSpPr>
        <p:spPr bwMode="auto">
          <a:xfrm>
            <a:off x="5386388" y="2787650"/>
            <a:ext cx="1066800" cy="707886"/>
          </a:xfrm>
          <a:prstGeom prst="rect">
            <a:avLst/>
          </a:prstGeom>
          <a:noFill/>
          <a:ln w="9525">
            <a:noFill/>
            <a:miter lim="800000"/>
            <a:headEnd/>
            <a:tailEnd/>
          </a:ln>
          <a:effectLst/>
        </p:spPr>
        <p:txBody>
          <a:bodyPr>
            <a:spAutoFit/>
          </a:bodyPr>
          <a:lstStyle/>
          <a:p>
            <a:pPr algn="ctr"/>
            <a:r>
              <a:rPr lang="en-US" altLang="en-US" sz="2000" b="1">
                <a:latin typeface="Times" charset="0"/>
              </a:rPr>
              <a:t>Red (RR)</a:t>
            </a:r>
          </a:p>
        </p:txBody>
      </p:sp>
      <p:sp>
        <p:nvSpPr>
          <p:cNvPr id="905235" name="Text Box 19"/>
          <p:cNvSpPr txBox="1">
            <a:spLocks noChangeArrowheads="1"/>
          </p:cNvSpPr>
          <p:nvPr/>
        </p:nvSpPr>
        <p:spPr bwMode="auto">
          <a:xfrm>
            <a:off x="2667000" y="4902201"/>
            <a:ext cx="1347788" cy="701675"/>
          </a:xfrm>
          <a:prstGeom prst="rect">
            <a:avLst/>
          </a:prstGeom>
          <a:noFill/>
          <a:ln w="9525">
            <a:noFill/>
            <a:miter lim="800000"/>
            <a:headEnd/>
            <a:tailEnd/>
          </a:ln>
          <a:effectLst/>
        </p:spPr>
        <p:txBody>
          <a:bodyPr>
            <a:spAutoFit/>
          </a:bodyPr>
          <a:lstStyle/>
          <a:p>
            <a:pPr algn="ctr"/>
            <a:r>
              <a:rPr lang="en-US" altLang="en-US" sz="2000" b="1">
                <a:latin typeface="Times" charset="0"/>
              </a:rPr>
              <a:t>White (R</a:t>
            </a:r>
            <a:r>
              <a:rPr lang="en-US" altLang="en-US" sz="2000" i="1">
                <a:latin typeface="Times" charset="0"/>
              </a:rPr>
              <a:t>’</a:t>
            </a:r>
            <a:r>
              <a:rPr lang="en-US" altLang="en-US" sz="2000" b="1">
                <a:latin typeface="Times" charset="0"/>
              </a:rPr>
              <a:t>R</a:t>
            </a:r>
            <a:r>
              <a:rPr lang="en-US" altLang="en-US" sz="2000" i="1">
                <a:latin typeface="Times" charset="0"/>
              </a:rPr>
              <a:t>’</a:t>
            </a:r>
            <a:r>
              <a:rPr lang="en-US" altLang="en-US" sz="2000" b="1">
                <a:latin typeface="Times" charset="0"/>
              </a:rPr>
              <a:t>)</a:t>
            </a:r>
          </a:p>
        </p:txBody>
      </p:sp>
      <p:sp>
        <p:nvSpPr>
          <p:cNvPr id="905236" name="Text Box 20"/>
          <p:cNvSpPr txBox="1">
            <a:spLocks noChangeArrowheads="1"/>
          </p:cNvSpPr>
          <p:nvPr/>
        </p:nvSpPr>
        <p:spPr bwMode="auto">
          <a:xfrm>
            <a:off x="6286500" y="4902201"/>
            <a:ext cx="1157288" cy="701675"/>
          </a:xfrm>
          <a:prstGeom prst="rect">
            <a:avLst/>
          </a:prstGeom>
          <a:noFill/>
          <a:ln w="9525">
            <a:noFill/>
            <a:miter lim="800000"/>
            <a:headEnd/>
            <a:tailEnd/>
          </a:ln>
          <a:effectLst/>
        </p:spPr>
        <p:txBody>
          <a:bodyPr>
            <a:spAutoFit/>
          </a:bodyPr>
          <a:lstStyle/>
          <a:p>
            <a:pPr algn="ctr"/>
            <a:r>
              <a:rPr lang="en-US" altLang="en-US" sz="2000" b="1">
                <a:latin typeface="Times" charset="0"/>
              </a:rPr>
              <a:t>Pink (RR</a:t>
            </a:r>
            <a:r>
              <a:rPr lang="en-US" altLang="en-US" sz="2000" i="1">
                <a:latin typeface="Times" charset="0"/>
              </a:rPr>
              <a:t>’</a:t>
            </a:r>
            <a:r>
              <a:rPr lang="en-US" altLang="en-US" sz="2000" b="1">
                <a:latin typeface="Times" charset="0"/>
              </a:rPr>
              <a:t>)</a:t>
            </a:r>
          </a:p>
        </p:txBody>
      </p:sp>
      <p:sp>
        <p:nvSpPr>
          <p:cNvPr id="905237" name="Text Box 21"/>
          <p:cNvSpPr txBox="1">
            <a:spLocks noChangeArrowheads="1"/>
          </p:cNvSpPr>
          <p:nvPr/>
        </p:nvSpPr>
        <p:spPr bwMode="auto">
          <a:xfrm>
            <a:off x="8877300" y="2819401"/>
            <a:ext cx="1157288" cy="701675"/>
          </a:xfrm>
          <a:prstGeom prst="rect">
            <a:avLst/>
          </a:prstGeom>
          <a:noFill/>
          <a:ln w="9525">
            <a:noFill/>
            <a:miter lim="800000"/>
            <a:headEnd/>
            <a:tailEnd/>
          </a:ln>
          <a:effectLst/>
        </p:spPr>
        <p:txBody>
          <a:bodyPr>
            <a:spAutoFit/>
          </a:bodyPr>
          <a:lstStyle/>
          <a:p>
            <a:pPr algn="ctr"/>
            <a:r>
              <a:rPr lang="en-US" altLang="en-US" sz="2000" b="1">
                <a:latin typeface="Times" charset="0"/>
              </a:rPr>
              <a:t>Pink (RR</a:t>
            </a:r>
            <a:r>
              <a:rPr lang="en-US" altLang="en-US" sz="2000" i="1">
                <a:latin typeface="Times" charset="0"/>
              </a:rPr>
              <a:t>’</a:t>
            </a:r>
            <a:r>
              <a:rPr lang="en-US" altLang="en-US" sz="2000" b="1">
                <a:latin typeface="Times" charset="0"/>
              </a:rPr>
              <a:t>)</a:t>
            </a:r>
          </a:p>
        </p:txBody>
      </p:sp>
      <p:sp>
        <p:nvSpPr>
          <p:cNvPr id="905238" name="Text Box 22"/>
          <p:cNvSpPr txBox="1">
            <a:spLocks noChangeArrowheads="1"/>
          </p:cNvSpPr>
          <p:nvPr/>
        </p:nvSpPr>
        <p:spPr bwMode="auto">
          <a:xfrm>
            <a:off x="4064000" y="5530850"/>
            <a:ext cx="1993900" cy="400110"/>
          </a:xfrm>
          <a:prstGeom prst="rect">
            <a:avLst/>
          </a:prstGeom>
          <a:noFill/>
          <a:ln w="9525">
            <a:noFill/>
            <a:miter lim="800000"/>
            <a:headEnd/>
            <a:tailEnd/>
          </a:ln>
          <a:effectLst/>
        </p:spPr>
        <p:txBody>
          <a:bodyPr>
            <a:spAutoFit/>
          </a:bodyPr>
          <a:lstStyle/>
          <a:p>
            <a:r>
              <a:rPr lang="en-US" altLang="en-US" sz="2000" b="1">
                <a:latin typeface="Times" charset="0"/>
              </a:rPr>
              <a:t>All pink flowers</a:t>
            </a:r>
          </a:p>
        </p:txBody>
      </p:sp>
      <p:sp>
        <p:nvSpPr>
          <p:cNvPr id="905239" name="Text Box 23"/>
          <p:cNvSpPr txBox="1">
            <a:spLocks noChangeArrowheads="1"/>
          </p:cNvSpPr>
          <p:nvPr/>
        </p:nvSpPr>
        <p:spPr bwMode="auto">
          <a:xfrm>
            <a:off x="7086600" y="5530850"/>
            <a:ext cx="2527300" cy="400110"/>
          </a:xfrm>
          <a:prstGeom prst="rect">
            <a:avLst/>
          </a:prstGeom>
          <a:noFill/>
          <a:ln w="9525">
            <a:noFill/>
            <a:miter lim="800000"/>
            <a:headEnd/>
            <a:tailEnd/>
          </a:ln>
          <a:effectLst/>
        </p:spPr>
        <p:txBody>
          <a:bodyPr>
            <a:spAutoFit/>
          </a:bodyPr>
          <a:lstStyle/>
          <a:p>
            <a:r>
              <a:rPr lang="en-US" altLang="en-US" sz="2000" b="1">
                <a:latin typeface="Times" charset="0"/>
              </a:rPr>
              <a:t>1 red: 2 pink: 1 white</a:t>
            </a:r>
          </a:p>
        </p:txBody>
      </p:sp>
    </p:spTree>
    <p:extLst>
      <p:ext uri="{BB962C8B-B14F-4D97-AF65-F5344CB8AC3E}">
        <p14:creationId xmlns:p14="http://schemas.microsoft.com/office/powerpoint/2010/main" val="10622577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5220"/>
                                        </p:tgtEl>
                                        <p:attrNameLst>
                                          <p:attrName>style.visibility</p:attrName>
                                        </p:attrNameLst>
                                      </p:cBhvr>
                                      <p:to>
                                        <p:strVal val="visible"/>
                                      </p:to>
                                    </p:set>
                                    <p:animEffect transition="in" filter="box(out)">
                                      <p:cBhvr>
                                        <p:cTn id="7" dur="500"/>
                                        <p:tgtEl>
                                          <p:spTgt spid="905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smtClean="0"/>
              <a:t>Female Karyotype </a:t>
            </a:r>
          </a:p>
        </p:txBody>
      </p:sp>
      <p:sp>
        <p:nvSpPr>
          <p:cNvPr id="6147" name="Rectangle 3"/>
          <p:cNvSpPr>
            <a:spLocks noGrp="1" noChangeArrowheads="1"/>
          </p:cNvSpPr>
          <p:nvPr>
            <p:ph type="body" idx="1"/>
          </p:nvPr>
        </p:nvSpPr>
        <p:spPr>
          <a:xfrm>
            <a:off x="1981200" y="1196975"/>
            <a:ext cx="8229600" cy="4929188"/>
          </a:xfrm>
        </p:spPr>
        <p:txBody>
          <a:bodyPr/>
          <a:lstStyle/>
          <a:p>
            <a:pPr eaLnBrk="1" hangingPunct="1"/>
            <a:r>
              <a:rPr lang="en-US" sz="2400"/>
              <a:t>*Karyotype: the complete set of chromosome in the cells of an organism</a:t>
            </a:r>
          </a:p>
        </p:txBody>
      </p:sp>
      <p:pic>
        <p:nvPicPr>
          <p:cNvPr id="6148" name="Picture 4"/>
          <p:cNvPicPr>
            <a:picLocks noChangeAspect="1" noChangeArrowheads="1"/>
          </p:cNvPicPr>
          <p:nvPr/>
        </p:nvPicPr>
        <p:blipFill>
          <a:blip r:embed="rId2" cstate="print"/>
          <a:srcRect/>
          <a:stretch>
            <a:fillRect/>
          </a:stretch>
        </p:blipFill>
        <p:spPr bwMode="auto">
          <a:xfrm>
            <a:off x="1524001" y="2060576"/>
            <a:ext cx="8893175" cy="2422525"/>
          </a:xfrm>
          <a:prstGeom prst="rect">
            <a:avLst/>
          </a:prstGeom>
          <a:noFill/>
          <a:ln w="9525">
            <a:noFill/>
            <a:miter lim="800000"/>
            <a:headEnd/>
            <a:tailEnd/>
          </a:ln>
        </p:spPr>
      </p:pic>
    </p:spTree>
    <p:extLst>
      <p:ext uri="{BB962C8B-B14F-4D97-AF65-F5344CB8AC3E}">
        <p14:creationId xmlns:p14="http://schemas.microsoft.com/office/powerpoint/2010/main" val="18338852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26" name="Picture 22" descr="Fig"/>
          <p:cNvPicPr>
            <a:picLocks noChangeAspect="1" noChangeArrowheads="1"/>
          </p:cNvPicPr>
          <p:nvPr/>
        </p:nvPicPr>
        <p:blipFill>
          <a:blip r:embed="rId2" cstate="print"/>
          <a:srcRect/>
          <a:stretch>
            <a:fillRect/>
          </a:stretch>
        </p:blipFill>
        <p:spPr bwMode="auto">
          <a:xfrm>
            <a:off x="2667000" y="1724026"/>
            <a:ext cx="6375400" cy="3457575"/>
          </a:xfrm>
          <a:prstGeom prst="rect">
            <a:avLst/>
          </a:prstGeom>
          <a:noFill/>
        </p:spPr>
      </p:pic>
      <p:sp>
        <p:nvSpPr>
          <p:cNvPr id="917506"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pic>
        <p:nvPicPr>
          <p:cNvPr id="917508" name="Picture 4"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17509"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17510" name="Picture 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17511"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17512" name="Picture 8"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17513" name="Picture 9"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17521" name="Picture 17"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17522" name="Picture 18" descr="Sec"/>
          <p:cNvPicPr>
            <a:picLocks noChangeAspect="1" noChangeArrowheads="1"/>
          </p:cNvPicPr>
          <p:nvPr/>
        </p:nvPicPr>
        <p:blipFill>
          <a:blip r:embed="rId12" cstate="print"/>
          <a:srcRect/>
          <a:stretch>
            <a:fillRect/>
          </a:stretch>
        </p:blipFill>
        <p:spPr bwMode="auto">
          <a:xfrm>
            <a:off x="1524000" y="0"/>
            <a:ext cx="1752600" cy="762000"/>
          </a:xfrm>
          <a:prstGeom prst="rect">
            <a:avLst/>
          </a:prstGeom>
          <a:noFill/>
        </p:spPr>
      </p:pic>
      <p:sp>
        <p:nvSpPr>
          <p:cNvPr id="917527" name="Text Box 23"/>
          <p:cNvSpPr txBox="1">
            <a:spLocks noChangeArrowheads="1"/>
          </p:cNvSpPr>
          <p:nvPr/>
        </p:nvSpPr>
        <p:spPr bwMode="auto">
          <a:xfrm>
            <a:off x="8864600" y="3271838"/>
            <a:ext cx="1358900" cy="369332"/>
          </a:xfrm>
          <a:prstGeom prst="rect">
            <a:avLst/>
          </a:prstGeom>
          <a:noFill/>
          <a:ln w="9525">
            <a:noFill/>
            <a:miter lim="800000"/>
            <a:headEnd/>
            <a:tailEnd/>
          </a:ln>
          <a:effectLst/>
        </p:spPr>
        <p:txBody>
          <a:bodyPr>
            <a:spAutoFit/>
          </a:bodyPr>
          <a:lstStyle/>
          <a:p>
            <a:r>
              <a:rPr lang="en-US" altLang="en-US" b="1">
                <a:latin typeface="Times" charset="0"/>
              </a:rPr>
              <a:t>Females:</a:t>
            </a:r>
          </a:p>
        </p:txBody>
      </p:sp>
      <p:sp>
        <p:nvSpPr>
          <p:cNvPr id="917529" name="Text Box 25"/>
          <p:cNvSpPr txBox="1">
            <a:spLocks noChangeArrowheads="1"/>
          </p:cNvSpPr>
          <p:nvPr/>
        </p:nvSpPr>
        <p:spPr bwMode="auto">
          <a:xfrm>
            <a:off x="8861426" y="4065588"/>
            <a:ext cx="904875" cy="369332"/>
          </a:xfrm>
          <a:prstGeom prst="rect">
            <a:avLst/>
          </a:prstGeom>
          <a:noFill/>
          <a:ln w="9525">
            <a:noFill/>
            <a:miter lim="800000"/>
            <a:headEnd/>
            <a:tailEnd/>
          </a:ln>
          <a:effectLst/>
        </p:spPr>
        <p:txBody>
          <a:bodyPr>
            <a:spAutoFit/>
          </a:bodyPr>
          <a:lstStyle/>
          <a:p>
            <a:r>
              <a:rPr lang="en-US" altLang="en-US" b="1">
                <a:latin typeface="Times" charset="0"/>
              </a:rPr>
              <a:t>Males:</a:t>
            </a:r>
          </a:p>
        </p:txBody>
      </p:sp>
      <p:sp>
        <p:nvSpPr>
          <p:cNvPr id="917530" name="Text Box 26"/>
          <p:cNvSpPr txBox="1">
            <a:spLocks noChangeArrowheads="1"/>
          </p:cNvSpPr>
          <p:nvPr/>
        </p:nvSpPr>
        <p:spPr bwMode="auto">
          <a:xfrm>
            <a:off x="8851900" y="4340225"/>
            <a:ext cx="1371600" cy="369332"/>
          </a:xfrm>
          <a:prstGeom prst="rect">
            <a:avLst/>
          </a:prstGeom>
          <a:noFill/>
          <a:ln w="9525">
            <a:noFill/>
            <a:miter lim="800000"/>
            <a:headEnd/>
            <a:tailEnd/>
          </a:ln>
          <a:effectLst/>
        </p:spPr>
        <p:txBody>
          <a:bodyPr>
            <a:spAutoFit/>
          </a:bodyPr>
          <a:lstStyle/>
          <a:p>
            <a:r>
              <a:rPr lang="en-US" altLang="en-US" b="1">
                <a:latin typeface="Times" charset="0"/>
              </a:rPr>
              <a:t>1/2</a:t>
            </a:r>
            <a:r>
              <a:rPr lang="en-US" altLang="en-US" b="1">
                <a:latin typeface="MS Shell Dlg" charset="0"/>
              </a:rPr>
              <a:t> </a:t>
            </a:r>
            <a:r>
              <a:rPr lang="en-US" altLang="en-US" b="1">
                <a:latin typeface="Times" charset="0"/>
              </a:rPr>
              <a:t>red eyed</a:t>
            </a:r>
          </a:p>
        </p:txBody>
      </p:sp>
      <p:sp>
        <p:nvSpPr>
          <p:cNvPr id="917532" name="Text Box 28"/>
          <p:cNvSpPr txBox="1">
            <a:spLocks noChangeArrowheads="1"/>
          </p:cNvSpPr>
          <p:nvPr/>
        </p:nvSpPr>
        <p:spPr bwMode="auto">
          <a:xfrm>
            <a:off x="8851900" y="4613275"/>
            <a:ext cx="1752600" cy="369332"/>
          </a:xfrm>
          <a:prstGeom prst="rect">
            <a:avLst/>
          </a:prstGeom>
          <a:noFill/>
          <a:ln w="9525">
            <a:noFill/>
            <a:miter lim="800000"/>
            <a:headEnd/>
            <a:tailEnd/>
          </a:ln>
          <a:effectLst/>
        </p:spPr>
        <p:txBody>
          <a:bodyPr>
            <a:spAutoFit/>
          </a:bodyPr>
          <a:lstStyle/>
          <a:p>
            <a:r>
              <a:rPr lang="en-US" altLang="en-US" b="1">
                <a:latin typeface="Times" charset="0"/>
              </a:rPr>
              <a:t>1/2</a:t>
            </a:r>
            <a:r>
              <a:rPr lang="en-US" altLang="en-US" b="1">
                <a:latin typeface="MS Shell Dlg" charset="0"/>
              </a:rPr>
              <a:t> </a:t>
            </a:r>
            <a:r>
              <a:rPr lang="en-US" altLang="en-US" b="1">
                <a:latin typeface="Times" charset="0"/>
              </a:rPr>
              <a:t>white eyed</a:t>
            </a:r>
          </a:p>
        </p:txBody>
      </p:sp>
      <p:sp>
        <p:nvSpPr>
          <p:cNvPr id="917533" name="Text Box 29"/>
          <p:cNvSpPr txBox="1">
            <a:spLocks noChangeArrowheads="1"/>
          </p:cNvSpPr>
          <p:nvPr/>
        </p:nvSpPr>
        <p:spPr bwMode="auto">
          <a:xfrm>
            <a:off x="8864600" y="3546475"/>
            <a:ext cx="1435100" cy="369332"/>
          </a:xfrm>
          <a:prstGeom prst="rect">
            <a:avLst/>
          </a:prstGeom>
          <a:noFill/>
          <a:ln w="9525">
            <a:noFill/>
            <a:miter lim="800000"/>
            <a:headEnd/>
            <a:tailEnd/>
          </a:ln>
          <a:effectLst/>
        </p:spPr>
        <p:txBody>
          <a:bodyPr>
            <a:spAutoFit/>
          </a:bodyPr>
          <a:lstStyle/>
          <a:p>
            <a:r>
              <a:rPr lang="en-US" altLang="en-US" b="1">
                <a:latin typeface="Times" charset="0"/>
              </a:rPr>
              <a:t>all red eyed</a:t>
            </a:r>
          </a:p>
        </p:txBody>
      </p:sp>
      <p:sp>
        <p:nvSpPr>
          <p:cNvPr id="917534" name="Text Box 30"/>
          <p:cNvSpPr txBox="1">
            <a:spLocks noChangeArrowheads="1"/>
          </p:cNvSpPr>
          <p:nvPr/>
        </p:nvSpPr>
        <p:spPr bwMode="auto">
          <a:xfrm>
            <a:off x="3606800" y="1689101"/>
            <a:ext cx="1498600" cy="646331"/>
          </a:xfrm>
          <a:prstGeom prst="rect">
            <a:avLst/>
          </a:prstGeom>
          <a:noFill/>
          <a:ln w="9525">
            <a:noFill/>
            <a:miter lim="800000"/>
            <a:headEnd/>
            <a:tailEnd/>
          </a:ln>
          <a:effectLst/>
        </p:spPr>
        <p:txBody>
          <a:bodyPr>
            <a:spAutoFit/>
          </a:bodyPr>
          <a:lstStyle/>
          <a:p>
            <a:r>
              <a:rPr lang="en-US" altLang="en-US" b="1">
                <a:latin typeface="Times" charset="0"/>
              </a:rPr>
              <a:t>White-eyed male (X</a:t>
            </a:r>
            <a:r>
              <a:rPr lang="en-US" altLang="en-US" b="1" baseline="30000">
                <a:latin typeface="Times" charset="0"/>
              </a:rPr>
              <a:t>r</a:t>
            </a:r>
            <a:r>
              <a:rPr lang="en-US" altLang="en-US" b="1">
                <a:latin typeface="Times" charset="0"/>
              </a:rPr>
              <a:t>Y)</a:t>
            </a:r>
          </a:p>
        </p:txBody>
      </p:sp>
      <p:sp>
        <p:nvSpPr>
          <p:cNvPr id="917535" name="Text Box 31"/>
          <p:cNvSpPr txBox="1">
            <a:spLocks noChangeArrowheads="1"/>
          </p:cNvSpPr>
          <p:nvPr/>
        </p:nvSpPr>
        <p:spPr bwMode="auto">
          <a:xfrm>
            <a:off x="1854200" y="3429001"/>
            <a:ext cx="965200" cy="1200329"/>
          </a:xfrm>
          <a:prstGeom prst="rect">
            <a:avLst/>
          </a:prstGeom>
          <a:noFill/>
          <a:ln w="9525">
            <a:noFill/>
            <a:miter lim="800000"/>
            <a:headEnd/>
            <a:tailEnd/>
          </a:ln>
          <a:effectLst/>
        </p:spPr>
        <p:txBody>
          <a:bodyPr>
            <a:spAutoFit/>
          </a:bodyPr>
          <a:lstStyle/>
          <a:p>
            <a:r>
              <a:rPr lang="en-US" altLang="en-US" b="1">
                <a:latin typeface="Times" charset="0"/>
              </a:rPr>
              <a:t>Red-eyed female (X</a:t>
            </a:r>
            <a:r>
              <a:rPr lang="en-US" altLang="en-US" b="1" baseline="30000">
                <a:latin typeface="Times" charset="0"/>
              </a:rPr>
              <a:t>R</a:t>
            </a:r>
            <a:r>
              <a:rPr lang="en-US" altLang="en-US" b="1">
                <a:latin typeface="Times" charset="0"/>
              </a:rPr>
              <a:t>X</a:t>
            </a:r>
            <a:r>
              <a:rPr lang="en-US" altLang="en-US" b="1" baseline="30000">
                <a:latin typeface="Times" charset="0"/>
              </a:rPr>
              <a:t>R</a:t>
            </a:r>
            <a:r>
              <a:rPr lang="en-US" altLang="en-US" b="1">
                <a:latin typeface="Times" charset="0"/>
              </a:rPr>
              <a:t>)</a:t>
            </a:r>
          </a:p>
        </p:txBody>
      </p:sp>
      <p:sp>
        <p:nvSpPr>
          <p:cNvPr id="917536" name="Text Box 32"/>
          <p:cNvSpPr txBox="1">
            <a:spLocks noChangeArrowheads="1"/>
          </p:cNvSpPr>
          <p:nvPr/>
        </p:nvSpPr>
        <p:spPr bwMode="auto">
          <a:xfrm>
            <a:off x="3606800" y="5051425"/>
            <a:ext cx="1803400" cy="369332"/>
          </a:xfrm>
          <a:prstGeom prst="rect">
            <a:avLst/>
          </a:prstGeom>
          <a:noFill/>
          <a:ln w="9525">
            <a:noFill/>
            <a:miter lim="800000"/>
            <a:headEnd/>
            <a:tailEnd/>
          </a:ln>
          <a:effectLst/>
        </p:spPr>
        <p:txBody>
          <a:bodyPr>
            <a:spAutoFit/>
          </a:bodyPr>
          <a:lstStyle/>
          <a:p>
            <a:r>
              <a:rPr lang="en-US" altLang="en-US" b="1">
                <a:latin typeface="Times" charset="0"/>
              </a:rPr>
              <a:t>F</a:t>
            </a:r>
            <a:r>
              <a:rPr lang="en-US" altLang="en-US" b="1" baseline="-25000">
                <a:latin typeface="Times" charset="0"/>
              </a:rPr>
              <a:t>1</a:t>
            </a:r>
            <a:r>
              <a:rPr lang="en-US" altLang="en-US" b="1">
                <a:latin typeface="Times" charset="0"/>
              </a:rPr>
              <a:t> All red eyed</a:t>
            </a:r>
          </a:p>
        </p:txBody>
      </p:sp>
      <p:sp>
        <p:nvSpPr>
          <p:cNvPr id="917537" name="Text Box 33"/>
          <p:cNvSpPr txBox="1">
            <a:spLocks noChangeArrowheads="1"/>
          </p:cNvSpPr>
          <p:nvPr/>
        </p:nvSpPr>
        <p:spPr bwMode="auto">
          <a:xfrm>
            <a:off x="8915400" y="2860675"/>
            <a:ext cx="431800" cy="369332"/>
          </a:xfrm>
          <a:prstGeom prst="rect">
            <a:avLst/>
          </a:prstGeom>
          <a:noFill/>
          <a:ln w="9525">
            <a:noFill/>
            <a:miter lim="800000"/>
            <a:headEnd/>
            <a:tailEnd/>
          </a:ln>
          <a:effectLst/>
        </p:spPr>
        <p:txBody>
          <a:bodyPr>
            <a:spAutoFit/>
          </a:bodyPr>
          <a:lstStyle/>
          <a:p>
            <a:r>
              <a:rPr lang="en-US" altLang="en-US" b="1">
                <a:latin typeface="Times" charset="0"/>
              </a:rPr>
              <a:t>F</a:t>
            </a:r>
            <a:r>
              <a:rPr lang="en-US" altLang="en-US" b="1" baseline="-25000">
                <a:latin typeface="Times" charset="0"/>
              </a:rPr>
              <a:t>2</a:t>
            </a:r>
            <a:endParaRPr lang="en-US" altLang="en-US" b="1">
              <a:latin typeface="Times" charset="0"/>
            </a:endParaRPr>
          </a:p>
        </p:txBody>
      </p:sp>
      <p:pic>
        <p:nvPicPr>
          <p:cNvPr id="917542" name="Picture 38" descr="audio image blue">
            <a:hlinkClick r:id="" action="ppaction://noaction">
              <a:snd r:embed="rId13" name="12-56A.WAV"/>
            </a:hlinkClick>
          </p:cNvPr>
          <p:cNvPicPr>
            <a:picLocks noChangeAspect="1" noChangeArrowheads="1"/>
          </p:cNvPicPr>
          <p:nvPr/>
        </p:nvPicPr>
        <p:blipFill>
          <a:blip r:embed="rId14" cstate="print"/>
          <a:srcRect/>
          <a:stretch>
            <a:fillRect/>
          </a:stretch>
        </p:blipFill>
        <p:spPr bwMode="auto">
          <a:xfrm>
            <a:off x="6629401" y="1093788"/>
            <a:ext cx="354013" cy="354012"/>
          </a:xfrm>
          <a:prstGeom prst="rect">
            <a:avLst/>
          </a:prstGeom>
          <a:noFill/>
        </p:spPr>
      </p:pic>
      <p:pic>
        <p:nvPicPr>
          <p:cNvPr id="917543" name="Picture 39" descr="audio image blue">
            <a:hlinkClick r:id="" action="ppaction://noaction">
              <a:snd r:embed="rId15" name="12-56B.WAV"/>
            </a:hlinkClick>
          </p:cNvPr>
          <p:cNvPicPr>
            <a:picLocks noChangeAspect="1" noChangeArrowheads="1"/>
          </p:cNvPicPr>
          <p:nvPr/>
        </p:nvPicPr>
        <p:blipFill>
          <a:blip r:embed="rId14" cstate="print"/>
          <a:srcRect/>
          <a:stretch>
            <a:fillRect/>
          </a:stretch>
        </p:blipFill>
        <p:spPr bwMode="auto">
          <a:xfrm>
            <a:off x="1981201" y="1676401"/>
            <a:ext cx="354013" cy="354013"/>
          </a:xfrm>
          <a:prstGeom prst="rect">
            <a:avLst/>
          </a:prstGeom>
          <a:noFill/>
        </p:spPr>
      </p:pic>
      <p:pic>
        <p:nvPicPr>
          <p:cNvPr id="917544" name="Picture 40" descr="audio image blue">
            <a:hlinkClick r:id="" action="ppaction://noaction">
              <a:snd r:embed="rId16" name="12-56C.WAV"/>
            </a:hlinkClick>
          </p:cNvPr>
          <p:cNvPicPr>
            <a:picLocks noChangeAspect="1" noChangeArrowheads="1"/>
          </p:cNvPicPr>
          <p:nvPr/>
        </p:nvPicPr>
        <p:blipFill>
          <a:blip r:embed="rId14" cstate="print"/>
          <a:srcRect/>
          <a:stretch>
            <a:fillRect/>
          </a:stretch>
        </p:blipFill>
        <p:spPr bwMode="auto">
          <a:xfrm>
            <a:off x="6070601" y="3074988"/>
            <a:ext cx="354013" cy="354012"/>
          </a:xfrm>
          <a:prstGeom prst="rect">
            <a:avLst/>
          </a:prstGeom>
          <a:noFill/>
        </p:spPr>
      </p:pic>
      <p:pic>
        <p:nvPicPr>
          <p:cNvPr id="917545" name="Picture 41" descr="audio image blue">
            <a:hlinkClick r:id="" action="ppaction://noaction">
              <a:snd r:embed="rId17" name="12-56D.WAV"/>
            </a:hlinkClick>
          </p:cNvPr>
          <p:cNvPicPr>
            <a:picLocks noChangeAspect="1" noChangeArrowheads="1"/>
          </p:cNvPicPr>
          <p:nvPr/>
        </p:nvPicPr>
        <p:blipFill>
          <a:blip r:embed="rId14" cstate="print"/>
          <a:srcRect/>
          <a:stretch>
            <a:fillRect/>
          </a:stretch>
        </p:blipFill>
        <p:spPr bwMode="auto">
          <a:xfrm>
            <a:off x="7772401" y="4992688"/>
            <a:ext cx="354013" cy="354012"/>
          </a:xfrm>
          <a:prstGeom prst="rect">
            <a:avLst/>
          </a:prstGeom>
          <a:noFill/>
        </p:spPr>
      </p:pic>
      <p:sp>
        <p:nvSpPr>
          <p:cNvPr id="917546" name="Text Box 42"/>
          <p:cNvSpPr txBox="1">
            <a:spLocks noChangeArrowheads="1"/>
          </p:cNvSpPr>
          <p:nvPr/>
        </p:nvSpPr>
        <p:spPr bwMode="auto">
          <a:xfrm>
            <a:off x="2089150" y="914401"/>
            <a:ext cx="4608954"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Sex-linked inheritance</a:t>
            </a:r>
          </a:p>
        </p:txBody>
      </p:sp>
    </p:spTree>
    <p:extLst>
      <p:ext uri="{BB962C8B-B14F-4D97-AF65-F5344CB8AC3E}">
        <p14:creationId xmlns:p14="http://schemas.microsoft.com/office/powerpoint/2010/main" val="339020215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5000"/>
                                  </p:stCondLst>
                                  <p:childTnLst>
                                    <p:set>
                                      <p:cBhvr>
                                        <p:cTn id="6" dur="1" fill="hold">
                                          <p:stCondLst>
                                            <p:cond delay="0"/>
                                          </p:stCondLst>
                                        </p:cTn>
                                        <p:tgtEl>
                                          <p:spTgt spid="917542"/>
                                        </p:tgtEl>
                                        <p:attrNameLst>
                                          <p:attrName>style.visibility</p:attrName>
                                        </p:attrNameLst>
                                      </p:cBhvr>
                                      <p:to>
                                        <p:strVal val="visible"/>
                                      </p:to>
                                    </p:set>
                                    <p:animEffect transition="in" filter="box(out)">
                                      <p:cBhvr>
                                        <p:cTn id="7" dur="500"/>
                                        <p:tgtEl>
                                          <p:spTgt spid="9175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7543"/>
                                        </p:tgtEl>
                                        <p:attrNameLst>
                                          <p:attrName>style.visibility</p:attrName>
                                        </p:attrNameLst>
                                      </p:cBhvr>
                                      <p:to>
                                        <p:strVal val="visible"/>
                                      </p:to>
                                    </p:set>
                                    <p:animEffect transition="in" filter="box(out)">
                                      <p:cBhvr>
                                        <p:cTn id="12" dur="500"/>
                                        <p:tgtEl>
                                          <p:spTgt spid="91754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7544"/>
                                        </p:tgtEl>
                                        <p:attrNameLst>
                                          <p:attrName>style.visibility</p:attrName>
                                        </p:attrNameLst>
                                      </p:cBhvr>
                                      <p:to>
                                        <p:strVal val="visible"/>
                                      </p:to>
                                    </p:set>
                                    <p:animEffect transition="in" filter="box(out)">
                                      <p:cBhvr>
                                        <p:cTn id="16" dur="500"/>
                                        <p:tgtEl>
                                          <p:spTgt spid="91754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917545"/>
                                        </p:tgtEl>
                                        <p:attrNameLst>
                                          <p:attrName>style.visibility</p:attrName>
                                        </p:attrNameLst>
                                      </p:cBhvr>
                                      <p:to>
                                        <p:strVal val="visible"/>
                                      </p:to>
                                    </p:set>
                                    <p:animEffect transition="in" filter="box(out)">
                                      <p:cBhvr>
                                        <p:cTn id="21" dur="500"/>
                                        <p:tgtEl>
                                          <p:spTgt spid="917545"/>
                                        </p:tgtEl>
                                      </p:cBhvr>
                                    </p:animEffect>
                                  </p:childTnLst>
                                </p:cTn>
                              </p:par>
                            </p:childTnLst>
                          </p:cTn>
                        </p:par>
                        <p:par>
                          <p:cTn id="22" fill="hold">
                            <p:stCondLst>
                              <p:cond delay="500"/>
                            </p:stCondLst>
                            <p:childTnLst>
                              <p:par>
                                <p:cTn id="23" presetID="4" presetClass="entr" presetSubtype="32" fill="hold" nodeType="afterEffect">
                                  <p:stCondLst>
                                    <p:cond delay="0"/>
                                  </p:stCondLst>
                                  <p:childTnLst>
                                    <p:set>
                                      <p:cBhvr>
                                        <p:cTn id="24" dur="1" fill="hold">
                                          <p:stCondLst>
                                            <p:cond delay="0"/>
                                          </p:stCondLst>
                                        </p:cTn>
                                        <p:tgtEl>
                                          <p:spTgt spid="917508"/>
                                        </p:tgtEl>
                                        <p:attrNameLst>
                                          <p:attrName>style.visibility</p:attrName>
                                        </p:attrNameLst>
                                      </p:cBhvr>
                                      <p:to>
                                        <p:strVal val="visible"/>
                                      </p:to>
                                    </p:set>
                                    <p:animEffect transition="in" filter="box(out)">
                                      <p:cBhvr>
                                        <p:cTn id="25" dur="500"/>
                                        <p:tgtEl>
                                          <p:spTgt spid="917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4"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09315" name="Text Box 3"/>
          <p:cNvSpPr txBox="1">
            <a:spLocks noChangeArrowheads="1"/>
          </p:cNvSpPr>
          <p:nvPr/>
        </p:nvSpPr>
        <p:spPr bwMode="auto">
          <a:xfrm>
            <a:off x="2089151" y="914401"/>
            <a:ext cx="8178521"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Codominance: Expression of both alleles</a:t>
            </a:r>
          </a:p>
        </p:txBody>
      </p:sp>
      <p:pic>
        <p:nvPicPr>
          <p:cNvPr id="909316"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0931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09318"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0931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09320"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09321"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09324" name="Rectangle 12"/>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Codominant alleles</a:t>
            </a:r>
            <a:r>
              <a:rPr lang="en-US" altLang="en-US" sz="3200">
                <a:latin typeface="Times" charset="0"/>
              </a:rPr>
              <a:t> cause the phenotypes of both homozygotes to be produced in heterozygous individuals.  In codominance, both alleles are expressed equally.</a:t>
            </a:r>
            <a:endParaRPr lang="en-US" altLang="en-US" sz="3200" i="1">
              <a:latin typeface="Times" charset="0"/>
            </a:endParaRPr>
          </a:p>
        </p:txBody>
      </p:sp>
      <p:pic>
        <p:nvPicPr>
          <p:cNvPr id="909326" name="Picture 14"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09327" name="Picture 15"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09329" name="Picture 17" descr="audio image blue">
            <a:hlinkClick r:id="" action="ppaction://noaction">
              <a:snd r:embed="rId12" name="12-codominant alleles.WAV"/>
            </a:hlinkClick>
          </p:cNvPr>
          <p:cNvPicPr>
            <a:picLocks noChangeAspect="1" noChangeArrowheads="1"/>
          </p:cNvPicPr>
          <p:nvPr/>
        </p:nvPicPr>
        <p:blipFill>
          <a:blip r:embed="rId13" cstate="print"/>
          <a:srcRect/>
          <a:stretch>
            <a:fillRect/>
          </a:stretch>
        </p:blipFill>
        <p:spPr bwMode="auto">
          <a:xfrm>
            <a:off x="8091488" y="3073401"/>
            <a:ext cx="354012" cy="354013"/>
          </a:xfrm>
          <a:prstGeom prst="rect">
            <a:avLst/>
          </a:prstGeom>
          <a:noFill/>
        </p:spPr>
      </p:pic>
      <p:pic>
        <p:nvPicPr>
          <p:cNvPr id="14" name="Picture 2" descr="http://t2.gstatic.com/images?q=tbn:TqkiOcTC2fFwoM:http://www.jrcompton.com/photos/The_Birds/J/Feb-09-/BW-chicken-JR1_3535.jpg">
            <a:hlinkClick r:id="rId14"/>
          </p:cNvPr>
          <p:cNvPicPr>
            <a:picLocks noChangeAspect="1" noChangeArrowheads="1"/>
          </p:cNvPicPr>
          <p:nvPr/>
        </p:nvPicPr>
        <p:blipFill>
          <a:blip r:embed="rId15" cstate="print"/>
          <a:srcRect/>
          <a:stretch>
            <a:fillRect/>
          </a:stretch>
        </p:blipFill>
        <p:spPr bwMode="auto">
          <a:xfrm>
            <a:off x="6477000" y="3733800"/>
            <a:ext cx="3048000" cy="2704564"/>
          </a:xfrm>
          <a:prstGeom prst="rect">
            <a:avLst/>
          </a:prstGeom>
          <a:noFill/>
        </p:spPr>
      </p:pic>
    </p:spTree>
    <p:extLst>
      <p:ext uri="{BB962C8B-B14F-4D97-AF65-F5344CB8AC3E}">
        <p14:creationId xmlns:p14="http://schemas.microsoft.com/office/powerpoint/2010/main" val="25341153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4"/>
                                        </p:tgtEl>
                                        <p:attrNameLst>
                                          <p:attrName>style.visibility</p:attrName>
                                        </p:attrNameLst>
                                      </p:cBhvr>
                                      <p:to>
                                        <p:strVal val="visible"/>
                                      </p:to>
                                    </p:set>
                                    <p:animEffect transition="in" filter="box(out)">
                                      <p:cBhvr>
                                        <p:cTn id="7" dur="500"/>
                                        <p:tgtEl>
                                          <p:spTgt spid="90932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9329"/>
                                        </p:tgtEl>
                                        <p:attrNameLst>
                                          <p:attrName>style.visibility</p:attrName>
                                        </p:attrNameLst>
                                      </p:cBhvr>
                                      <p:to>
                                        <p:strVal val="visible"/>
                                      </p:to>
                                    </p:set>
                                    <p:animEffect transition="in" filter="box(out)">
                                      <p:cBhvr>
                                        <p:cTn id="12" dur="500"/>
                                        <p:tgtEl>
                                          <p:spTgt spid="90932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09316"/>
                                        </p:tgtEl>
                                        <p:attrNameLst>
                                          <p:attrName>style.visibility</p:attrName>
                                        </p:attrNameLst>
                                      </p:cBhvr>
                                      <p:to>
                                        <p:strVal val="visible"/>
                                      </p:to>
                                    </p:set>
                                    <p:animEffect transition="in" filter="box(out)">
                                      <p:cBhvr>
                                        <p:cTn id="16" dur="500"/>
                                        <p:tgtEl>
                                          <p:spTgt spid="90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4"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Karyotyping</a:t>
            </a:r>
            <a:r>
              <a:rPr lang="en-US" dirty="0" smtClean="0"/>
              <a:t> Chromosomes P. 81NB P.329 BB</a:t>
            </a:r>
            <a:endParaRPr lang="en-US" dirty="0"/>
          </a:p>
        </p:txBody>
      </p:sp>
      <p:sp>
        <p:nvSpPr>
          <p:cNvPr id="3" name="Content Placeholder 2"/>
          <p:cNvSpPr>
            <a:spLocks noGrp="1"/>
          </p:cNvSpPr>
          <p:nvPr>
            <p:ph idx="1"/>
          </p:nvPr>
        </p:nvSpPr>
        <p:spPr>
          <a:xfrm>
            <a:off x="1981200" y="1600201"/>
            <a:ext cx="8686800" cy="4525963"/>
          </a:xfrm>
        </p:spPr>
        <p:txBody>
          <a:bodyPr>
            <a:normAutofit fontScale="92500" lnSpcReduction="10000"/>
          </a:bodyPr>
          <a:lstStyle/>
          <a:p>
            <a:pPr marL="514350" indent="-514350">
              <a:buFont typeface="+mj-lt"/>
              <a:buAutoNum type="arabicPeriod"/>
            </a:pPr>
            <a:r>
              <a:rPr lang="en-US" dirty="0" smtClean="0"/>
              <a:t>How many chromosomes are present in Spread #1? </a:t>
            </a:r>
            <a:r>
              <a:rPr lang="en-US" u="sng" dirty="0" smtClean="0"/>
              <a:t>46</a:t>
            </a:r>
            <a:r>
              <a:rPr lang="en-US" dirty="0" smtClean="0"/>
              <a:t>	Spread#2 </a:t>
            </a:r>
            <a:r>
              <a:rPr lang="en-US" u="sng" dirty="0" smtClean="0"/>
              <a:t>46 </a:t>
            </a:r>
            <a:r>
              <a:rPr lang="en-US" dirty="0" smtClean="0"/>
              <a:t>   Spread #3 </a:t>
            </a:r>
            <a:r>
              <a:rPr lang="en-US" u="sng" dirty="0" smtClean="0"/>
              <a:t>46 </a:t>
            </a:r>
            <a:r>
              <a:rPr lang="en-US" dirty="0" smtClean="0"/>
              <a:t>   Set A  </a:t>
            </a:r>
            <a:r>
              <a:rPr lang="en-US" u="sng" dirty="0" smtClean="0"/>
              <a:t>47 </a:t>
            </a:r>
            <a:r>
              <a:rPr lang="en-US" dirty="0" smtClean="0"/>
              <a:t> Set B </a:t>
            </a:r>
            <a:r>
              <a:rPr lang="en-US" u="sng" dirty="0" smtClean="0"/>
              <a:t>47</a:t>
            </a:r>
          </a:p>
          <a:p>
            <a:pPr marL="514350" indent="-514350">
              <a:buFont typeface="+mj-lt"/>
              <a:buAutoNum type="arabicPeriod"/>
            </a:pPr>
            <a:r>
              <a:rPr lang="en-US" dirty="0" smtClean="0"/>
              <a:t>Sperm 23 Chromosomes/egg 23 chromosomes</a:t>
            </a:r>
          </a:p>
          <a:p>
            <a:pPr marL="514350" indent="-514350">
              <a:buNone/>
            </a:pPr>
            <a:r>
              <a:rPr lang="en-US" dirty="0" smtClean="0"/>
              <a:t>3 &amp;4 Spread #1 Girl (XX)  Spread #2  Boy(XY)   Spread #3 Girl (XX)  Spread A  Boy (XY)   Spread B Boy (XXY) </a:t>
            </a:r>
          </a:p>
          <a:p>
            <a:pPr marL="514350" indent="-514350">
              <a:buNone/>
            </a:pPr>
            <a:r>
              <a:rPr lang="en-US" dirty="0" smtClean="0"/>
              <a:t>5 &amp; 6. Yes, Spread A is </a:t>
            </a:r>
            <a:r>
              <a:rPr lang="en-US" dirty="0" err="1" smtClean="0"/>
              <a:t>Trisomy</a:t>
            </a:r>
            <a:r>
              <a:rPr lang="en-US" dirty="0" smtClean="0"/>
              <a:t> 21, Spread B is XXY </a:t>
            </a:r>
            <a:r>
              <a:rPr lang="en-US" dirty="0" err="1" smtClean="0"/>
              <a:t>Chr</a:t>
            </a:r>
            <a:r>
              <a:rPr lang="en-US" dirty="0" smtClean="0"/>
              <a:t> 23.</a:t>
            </a:r>
          </a:p>
          <a:p>
            <a:pPr marL="514350" indent="-514350">
              <a:buNone/>
            </a:pPr>
            <a:r>
              <a:rPr lang="en-US" dirty="0" smtClean="0"/>
              <a:t>7. Possible Problems for </a:t>
            </a:r>
            <a:r>
              <a:rPr lang="en-US" dirty="0" err="1" smtClean="0"/>
              <a:t>Trisomy</a:t>
            </a:r>
            <a:r>
              <a:rPr lang="en-US" dirty="0" smtClean="0"/>
              <a:t> 21- Down’s Syndrome, XXY is </a:t>
            </a:r>
            <a:r>
              <a:rPr lang="en-US" dirty="0" err="1" smtClean="0"/>
              <a:t>Kleinfelter’s</a:t>
            </a:r>
            <a:r>
              <a:rPr lang="en-US" dirty="0" smtClean="0"/>
              <a:t> Syndrome</a:t>
            </a:r>
          </a:p>
          <a:p>
            <a:pPr marL="514350" indent="-514350">
              <a:buNone/>
            </a:pPr>
            <a:r>
              <a:rPr lang="en-US" dirty="0" smtClean="0"/>
              <a:t>8. In today’s medicine Karyotyping is used to determine the sex of the child and to see is there are abnormalities in the chromosomes.</a:t>
            </a:r>
          </a:p>
          <a:p>
            <a:pPr marL="514350" indent="-514350">
              <a:buAutoNum type="arabicPeriod" startAt="5"/>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95164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12.1 Summary – pages 309 - 314</a:t>
            </a:r>
          </a:p>
        </p:txBody>
      </p:sp>
      <p:sp>
        <p:nvSpPr>
          <p:cNvPr id="894979" name="Text Box 3"/>
          <p:cNvSpPr txBox="1">
            <a:spLocks noChangeArrowheads="1"/>
          </p:cNvSpPr>
          <p:nvPr/>
        </p:nvSpPr>
        <p:spPr bwMode="auto">
          <a:xfrm>
            <a:off x="2089150" y="914401"/>
            <a:ext cx="42840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Huntington’s disease</a:t>
            </a:r>
          </a:p>
        </p:txBody>
      </p:sp>
      <p:pic>
        <p:nvPicPr>
          <p:cNvPr id="89498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49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49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49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498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498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4986"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4987" name="Picture 11" descr="Sec"/>
          <p:cNvPicPr>
            <a:picLocks noChangeAspect="1" noChangeArrowheads="1"/>
          </p:cNvPicPr>
          <p:nvPr/>
        </p:nvPicPr>
        <p:blipFill>
          <a:blip r:embed="rId11" cstate="print"/>
          <a:srcRect/>
          <a:stretch>
            <a:fillRect/>
          </a:stretch>
        </p:blipFill>
        <p:spPr bwMode="auto">
          <a:xfrm>
            <a:off x="3581400" y="0"/>
            <a:ext cx="6705600" cy="482600"/>
          </a:xfrm>
          <a:prstGeom prst="rect">
            <a:avLst/>
          </a:prstGeom>
          <a:noFill/>
        </p:spPr>
      </p:pic>
      <p:sp>
        <p:nvSpPr>
          <p:cNvPr id="894988" name="Rectangle 12"/>
          <p:cNvSpPr>
            <a:spLocks noChangeArrowheads="1"/>
          </p:cNvSpPr>
          <p:nvPr/>
        </p:nvSpPr>
        <p:spPr bwMode="auto">
          <a:xfrm>
            <a:off x="2057400" y="2003425"/>
            <a:ext cx="79248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Huntington’s disease is a lethal genetic disorder caused by a rare dominant allele.</a:t>
            </a:r>
            <a:endParaRPr lang="en-US" altLang="en-US" sz="3200" i="1">
              <a:latin typeface="Times" pitchFamily="18" charset="0"/>
            </a:endParaRPr>
          </a:p>
        </p:txBody>
      </p:sp>
      <p:sp>
        <p:nvSpPr>
          <p:cNvPr id="894989" name="Rectangle 13"/>
          <p:cNvSpPr>
            <a:spLocks noChangeArrowheads="1"/>
          </p:cNvSpPr>
          <p:nvPr/>
        </p:nvSpPr>
        <p:spPr bwMode="auto">
          <a:xfrm>
            <a:off x="2057400" y="3451225"/>
            <a:ext cx="75438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It results in a breakdown of certain areas of the brain.</a:t>
            </a:r>
            <a:endParaRPr lang="en-US" altLang="en-US" sz="3200" i="1">
              <a:latin typeface="Times" pitchFamily="18" charset="0"/>
            </a:endParaRPr>
          </a:p>
        </p:txBody>
      </p:sp>
    </p:spTree>
    <p:extLst>
      <p:ext uri="{BB962C8B-B14F-4D97-AF65-F5344CB8AC3E}">
        <p14:creationId xmlns:p14="http://schemas.microsoft.com/office/powerpoint/2010/main" val="8450778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88"/>
                                        </p:tgtEl>
                                        <p:attrNameLst>
                                          <p:attrName>style.visibility</p:attrName>
                                        </p:attrNameLst>
                                      </p:cBhvr>
                                      <p:to>
                                        <p:strVal val="visible"/>
                                      </p:to>
                                    </p:set>
                                    <p:animEffect transition="in" filter="box(out)">
                                      <p:cBhvr>
                                        <p:cTn id="7" dur="500"/>
                                        <p:tgtEl>
                                          <p:spTgt spid="8949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89"/>
                                        </p:tgtEl>
                                        <p:attrNameLst>
                                          <p:attrName>style.visibility</p:attrName>
                                        </p:attrNameLst>
                                      </p:cBhvr>
                                      <p:to>
                                        <p:strVal val="visible"/>
                                      </p:to>
                                    </p:set>
                                    <p:animEffect transition="in" filter="box(out)">
                                      <p:cBhvr>
                                        <p:cTn id="12" dur="500"/>
                                        <p:tgtEl>
                                          <p:spTgt spid="89498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4980"/>
                                        </p:tgtEl>
                                        <p:attrNameLst>
                                          <p:attrName>style.visibility</p:attrName>
                                        </p:attrNameLst>
                                      </p:cBhvr>
                                      <p:to>
                                        <p:strVal val="visible"/>
                                      </p:to>
                                    </p:set>
                                    <p:animEffect transition="in" filter="box(out)">
                                      <p:cBhvr>
                                        <p:cTn id="16" dur="500"/>
                                        <p:tgtEl>
                                          <p:spTgt spid="89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88" grpId="0" autoUpdateAnimBg="0"/>
      <p:bldP spid="894989" grpId="0"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12.1 Summary – pages 309 - 314</a:t>
            </a:r>
          </a:p>
        </p:txBody>
      </p:sp>
      <p:sp>
        <p:nvSpPr>
          <p:cNvPr id="896003" name="Text Box 3"/>
          <p:cNvSpPr txBox="1">
            <a:spLocks noChangeArrowheads="1"/>
          </p:cNvSpPr>
          <p:nvPr/>
        </p:nvSpPr>
        <p:spPr bwMode="auto">
          <a:xfrm>
            <a:off x="2089150" y="914401"/>
            <a:ext cx="4284058"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pitchFamily="18" charset="0"/>
              </a:rPr>
              <a:t>Huntington’s disease</a:t>
            </a:r>
          </a:p>
        </p:txBody>
      </p:sp>
      <p:pic>
        <p:nvPicPr>
          <p:cNvPr id="896004"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896005"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6006"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600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6008"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896009"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6010" name="Picture 10" descr="Sec"/>
          <p:cNvPicPr>
            <a:picLocks noChangeAspect="1" noChangeArrowheads="1"/>
          </p:cNvPicPr>
          <p:nvPr/>
        </p:nvPicPr>
        <p:blipFill>
          <a:blip r:embed="rId10" cstate="print"/>
          <a:srcRect/>
          <a:stretch>
            <a:fillRect/>
          </a:stretch>
        </p:blipFill>
        <p:spPr bwMode="auto">
          <a:xfrm>
            <a:off x="1524000" y="0"/>
            <a:ext cx="1828800" cy="762000"/>
          </a:xfrm>
          <a:prstGeom prst="rect">
            <a:avLst/>
          </a:prstGeom>
          <a:noFill/>
        </p:spPr>
      </p:pic>
      <p:pic>
        <p:nvPicPr>
          <p:cNvPr id="896011" name="Picture 11" descr="Sec"/>
          <p:cNvPicPr>
            <a:picLocks noChangeAspect="1" noChangeArrowheads="1"/>
          </p:cNvPicPr>
          <p:nvPr/>
        </p:nvPicPr>
        <p:blipFill>
          <a:blip r:embed="rId11" cstate="print"/>
          <a:srcRect/>
          <a:stretch>
            <a:fillRect/>
          </a:stretch>
        </p:blipFill>
        <p:spPr bwMode="auto">
          <a:xfrm>
            <a:off x="3581400" y="0"/>
            <a:ext cx="6705600" cy="482600"/>
          </a:xfrm>
          <a:prstGeom prst="rect">
            <a:avLst/>
          </a:prstGeom>
          <a:noFill/>
        </p:spPr>
      </p:pic>
      <p:sp>
        <p:nvSpPr>
          <p:cNvPr id="896014" name="Rectangle 14"/>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Ordinarily, a dominant allele with such severe effects would result in death before the affected individual could have children and pass the allele on to the next generation.</a:t>
            </a:r>
            <a:endParaRPr lang="en-US" altLang="en-US" sz="3200" i="1">
              <a:latin typeface="Times" pitchFamily="18" charset="0"/>
            </a:endParaRPr>
          </a:p>
        </p:txBody>
      </p:sp>
      <p:sp>
        <p:nvSpPr>
          <p:cNvPr id="896015" name="Rectangle 15"/>
          <p:cNvSpPr>
            <a:spLocks noChangeArrowheads="1"/>
          </p:cNvSpPr>
          <p:nvPr/>
        </p:nvSpPr>
        <p:spPr bwMode="auto">
          <a:xfrm>
            <a:off x="2057400" y="3660776"/>
            <a:ext cx="79248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pitchFamily="18" charset="0"/>
              </a:rPr>
              <a:t>But because the onset of Huntington’s disease usually occurs between the ages of 30 and 50, an individual may already have had children before knowing whether he or she is affected.</a:t>
            </a:r>
            <a:endParaRPr lang="en-US" altLang="en-US" sz="3200" i="1">
              <a:latin typeface="Times" pitchFamily="18" charset="0"/>
            </a:endParaRPr>
          </a:p>
        </p:txBody>
      </p:sp>
    </p:spTree>
    <p:extLst>
      <p:ext uri="{BB962C8B-B14F-4D97-AF65-F5344CB8AC3E}">
        <p14:creationId xmlns:p14="http://schemas.microsoft.com/office/powerpoint/2010/main" val="1705248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14"/>
                                        </p:tgtEl>
                                        <p:attrNameLst>
                                          <p:attrName>style.visibility</p:attrName>
                                        </p:attrNameLst>
                                      </p:cBhvr>
                                      <p:to>
                                        <p:strVal val="visible"/>
                                      </p:to>
                                    </p:set>
                                    <p:animEffect transition="in" filter="box(out)">
                                      <p:cBhvr>
                                        <p:cTn id="7" dur="500"/>
                                        <p:tgtEl>
                                          <p:spTgt spid="8960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6015"/>
                                        </p:tgtEl>
                                        <p:attrNameLst>
                                          <p:attrName>style.visibility</p:attrName>
                                        </p:attrNameLst>
                                      </p:cBhvr>
                                      <p:to>
                                        <p:strVal val="visible"/>
                                      </p:to>
                                    </p:set>
                                    <p:animEffect transition="in" filter="box(out)">
                                      <p:cBhvr>
                                        <p:cTn id="12" dur="500"/>
                                        <p:tgtEl>
                                          <p:spTgt spid="8960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6004"/>
                                        </p:tgtEl>
                                        <p:attrNameLst>
                                          <p:attrName>style.visibility</p:attrName>
                                        </p:attrNameLst>
                                      </p:cBhvr>
                                      <p:to>
                                        <p:strVal val="visible"/>
                                      </p:to>
                                    </p:set>
                                    <p:animEffect transition="in" filter="box(out)">
                                      <p:cBhvr>
                                        <p:cTn id="16" dur="500"/>
                                        <p:tgtEl>
                                          <p:spTgt spid="896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14" grpId="0" autoUpdateAnimBg="0"/>
      <p:bldP spid="896015"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6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91136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911364"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1365" name="Picture 5"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91136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8458201" y="6267451"/>
            <a:ext cx="1806575" cy="411163"/>
          </a:xfrm>
          <a:prstGeom prst="rect">
            <a:avLst/>
          </a:prstGeom>
          <a:noFill/>
        </p:spPr>
      </p:pic>
      <p:pic>
        <p:nvPicPr>
          <p:cNvPr id="911367" name="Picture 7" descr="help">
            <a:hlinkClick r:id="rId8" action="ppaction://hlinksldjump"/>
          </p:cNvPr>
          <p:cNvPicPr>
            <a:picLocks noChangeAspect="1" noChangeArrowheads="1"/>
          </p:cNvPicPr>
          <p:nvPr/>
        </p:nvPicPr>
        <p:blipFill>
          <a:blip r:embed="rId9" cstate="print"/>
          <a:srcRect/>
          <a:stretch>
            <a:fillRect/>
          </a:stretch>
        </p:blipFill>
        <p:spPr bwMode="auto">
          <a:xfrm>
            <a:off x="1752600" y="6202364"/>
            <a:ext cx="560388" cy="560387"/>
          </a:xfrm>
          <a:prstGeom prst="rect">
            <a:avLst/>
          </a:prstGeom>
          <a:noFill/>
        </p:spPr>
      </p:pic>
      <p:sp>
        <p:nvSpPr>
          <p:cNvPr id="911368" name="Text Box 8"/>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pitchFamily="18" charset="0"/>
              </a:rPr>
              <a:t>To return to the chapter summary click escape or close this document.</a:t>
            </a:r>
          </a:p>
        </p:txBody>
      </p:sp>
      <p:pic>
        <p:nvPicPr>
          <p:cNvPr id="911370" name="Picture 10" descr="Image Bank"/>
          <p:cNvPicPr>
            <a:picLocks noChangeAspect="1" noChangeArrowheads="1"/>
          </p:cNvPicPr>
          <p:nvPr/>
        </p:nvPicPr>
        <p:blipFill>
          <a:blip r:embed="rId10" cstate="print"/>
          <a:srcRect/>
          <a:stretch>
            <a:fillRect/>
          </a:stretch>
        </p:blipFill>
        <p:spPr bwMode="auto">
          <a:xfrm>
            <a:off x="5041900" y="76200"/>
            <a:ext cx="2108200" cy="393700"/>
          </a:xfrm>
          <a:prstGeom prst="rect">
            <a:avLst/>
          </a:prstGeom>
          <a:noFill/>
        </p:spPr>
      </p:pic>
      <p:pic>
        <p:nvPicPr>
          <p:cNvPr id="911371" name="Picture 11" descr="Chpt12"/>
          <p:cNvPicPr>
            <a:picLocks noChangeAspect="1" noChangeArrowheads="1"/>
          </p:cNvPicPr>
          <p:nvPr/>
        </p:nvPicPr>
        <p:blipFill>
          <a:blip r:embed="rId11" cstate="print"/>
          <a:srcRect/>
          <a:stretch>
            <a:fillRect/>
          </a:stretch>
        </p:blipFill>
        <p:spPr bwMode="auto">
          <a:xfrm>
            <a:off x="1524000" y="0"/>
            <a:ext cx="2971800" cy="719138"/>
          </a:xfrm>
          <a:prstGeom prst="rect">
            <a:avLst/>
          </a:prstGeom>
          <a:noFill/>
        </p:spPr>
      </p:pic>
      <p:pic>
        <p:nvPicPr>
          <p:cNvPr id="911372" name="Picture 12" descr="Pedigree-Tay-Sachs Disease"/>
          <p:cNvPicPr>
            <a:picLocks noChangeAspect="1" noChangeArrowheads="1"/>
          </p:cNvPicPr>
          <p:nvPr/>
        </p:nvPicPr>
        <p:blipFill>
          <a:blip r:embed="rId12" cstate="print"/>
          <a:srcRect/>
          <a:stretch>
            <a:fillRect/>
          </a:stretch>
        </p:blipFill>
        <p:spPr bwMode="auto">
          <a:xfrm>
            <a:off x="4267200" y="814389"/>
            <a:ext cx="4991100" cy="4879975"/>
          </a:xfrm>
          <a:prstGeom prst="rect">
            <a:avLst/>
          </a:prstGeom>
          <a:noFill/>
        </p:spPr>
      </p:pic>
      <p:sp>
        <p:nvSpPr>
          <p:cNvPr id="911373" name="Text Box 13"/>
          <p:cNvSpPr txBox="1">
            <a:spLocks noChangeArrowheads="1"/>
          </p:cNvSpPr>
          <p:nvPr/>
        </p:nvSpPr>
        <p:spPr bwMode="auto">
          <a:xfrm>
            <a:off x="2070100" y="2465388"/>
            <a:ext cx="2076450" cy="1573212"/>
          </a:xfrm>
          <a:prstGeom prst="rect">
            <a:avLst/>
          </a:prstGeom>
          <a:noFill/>
          <a:ln w="9525">
            <a:noFill/>
            <a:miter lim="800000"/>
            <a:headEnd/>
            <a:tailEnd/>
          </a:ln>
          <a:effectLst/>
        </p:spPr>
        <p:txBody>
          <a:bodyPr wrap="none">
            <a:spAutoFit/>
          </a:bodyPr>
          <a:lstStyle/>
          <a:p>
            <a:pPr algn="ctr" eaLnBrk="1" hangingPunct="1">
              <a:lnSpc>
                <a:spcPct val="90000"/>
              </a:lnSpc>
              <a:spcBef>
                <a:spcPct val="20000"/>
              </a:spcBef>
              <a:spcAft>
                <a:spcPct val="20000"/>
              </a:spcAft>
            </a:pPr>
            <a:r>
              <a:rPr lang="en-US" sz="3600" dirty="0">
                <a:solidFill>
                  <a:schemeClr val="tx2"/>
                </a:solidFill>
                <a:latin typeface="Times" pitchFamily="18" charset="0"/>
              </a:rPr>
              <a:t>Pedigree-</a:t>
            </a:r>
          </a:p>
          <a:p>
            <a:pPr algn="ctr" eaLnBrk="1" hangingPunct="1">
              <a:lnSpc>
                <a:spcPct val="50000"/>
              </a:lnSpc>
              <a:spcBef>
                <a:spcPct val="20000"/>
              </a:spcBef>
              <a:spcAft>
                <a:spcPct val="20000"/>
              </a:spcAft>
            </a:pPr>
            <a:r>
              <a:rPr lang="en-US" sz="3600" dirty="0" err="1">
                <a:solidFill>
                  <a:schemeClr val="tx2"/>
                </a:solidFill>
                <a:latin typeface="Times" pitchFamily="18" charset="0"/>
              </a:rPr>
              <a:t>Tay</a:t>
            </a:r>
            <a:r>
              <a:rPr lang="en-US" sz="3600" dirty="0">
                <a:solidFill>
                  <a:schemeClr val="tx2"/>
                </a:solidFill>
                <a:latin typeface="Times" pitchFamily="18" charset="0"/>
              </a:rPr>
              <a:t> Sachs</a:t>
            </a:r>
          </a:p>
          <a:p>
            <a:pPr algn="ctr" eaLnBrk="1" hangingPunct="1">
              <a:lnSpc>
                <a:spcPct val="50000"/>
              </a:lnSpc>
              <a:spcBef>
                <a:spcPct val="20000"/>
              </a:spcBef>
              <a:spcAft>
                <a:spcPct val="20000"/>
              </a:spcAft>
            </a:pPr>
            <a:r>
              <a:rPr lang="en-US" sz="3600" dirty="0">
                <a:solidFill>
                  <a:schemeClr val="tx2"/>
                </a:solidFill>
                <a:latin typeface="Times" pitchFamily="18" charset="0"/>
              </a:rPr>
              <a:t>Disease</a:t>
            </a:r>
          </a:p>
        </p:txBody>
      </p:sp>
    </p:spTree>
    <p:extLst>
      <p:ext uri="{BB962C8B-B14F-4D97-AF65-F5344CB8AC3E}">
        <p14:creationId xmlns:p14="http://schemas.microsoft.com/office/powerpoint/2010/main" val="377325111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136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1365"/>
                                        </p:tgtEl>
                                        <p:attrNameLst>
                                          <p:attrName>style.visibility</p:attrName>
                                        </p:attrNameLst>
                                      </p:cBhvr>
                                      <p:to>
                                        <p:strVal val="visible"/>
                                      </p:to>
                                    </p:set>
                                    <p:animEffect transition="in" filter="box(out)">
                                      <p:cBhvr>
                                        <p:cTn id="10" dur="500"/>
                                        <p:tgtEl>
                                          <p:spTgt spid="911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68"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59" name="Picture 83" descr="step1"/>
          <p:cNvPicPr>
            <a:picLocks noChangeAspect="1" noChangeArrowheads="1"/>
          </p:cNvPicPr>
          <p:nvPr/>
        </p:nvPicPr>
        <p:blipFill>
          <a:blip r:embed="rId2" cstate="print"/>
          <a:srcRect/>
          <a:stretch>
            <a:fillRect/>
          </a:stretch>
        </p:blipFill>
        <p:spPr bwMode="auto">
          <a:xfrm>
            <a:off x="5334001" y="1981200"/>
            <a:ext cx="1666875" cy="3810000"/>
          </a:xfrm>
          <a:prstGeom prst="rect">
            <a:avLst/>
          </a:prstGeom>
          <a:noFill/>
        </p:spPr>
      </p:pic>
      <p:pic>
        <p:nvPicPr>
          <p:cNvPr id="50180" name="Picture 4" descr="Foldables logo"/>
          <p:cNvPicPr>
            <a:picLocks noChangeAspect="1" noChangeArrowheads="1"/>
          </p:cNvPicPr>
          <p:nvPr/>
        </p:nvPicPr>
        <p:blipFill>
          <a:blip r:embed="rId3" cstate="print"/>
          <a:srcRect/>
          <a:stretch>
            <a:fillRect/>
          </a:stretch>
        </p:blipFill>
        <p:spPr bwMode="auto">
          <a:xfrm>
            <a:off x="8229600" y="873126"/>
            <a:ext cx="1905000" cy="955675"/>
          </a:xfrm>
          <a:prstGeom prst="rect">
            <a:avLst/>
          </a:prstGeom>
          <a:noFill/>
        </p:spPr>
      </p:pic>
      <p:sp>
        <p:nvSpPr>
          <p:cNvPr id="50206" name="Text Box 30"/>
          <p:cNvSpPr txBox="1">
            <a:spLocks noChangeArrowheads="1"/>
          </p:cNvSpPr>
          <p:nvPr/>
        </p:nvSpPr>
        <p:spPr bwMode="auto">
          <a:xfrm>
            <a:off x="3733800" y="803276"/>
            <a:ext cx="4419600" cy="590931"/>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Fold</a:t>
            </a:r>
            <a:r>
              <a:rPr lang="en-US">
                <a:latin typeface="Times" charset="0"/>
              </a:rPr>
              <a:t> a vertical sheet of notebook paper from side to side.  </a:t>
            </a:r>
          </a:p>
        </p:txBody>
      </p:sp>
      <p:pic>
        <p:nvPicPr>
          <p:cNvPr id="50233" name="Picture 5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50235" name="Picture 59" descr="New next">
            <a:hlinkClick r:id="" action="ppaction://hlinkshowjump?jump=nextslide"/>
          </p:cNvPr>
          <p:cNvPicPr>
            <a:picLocks noChangeAspect="1" noChangeArrowheads="1"/>
          </p:cNvPicPr>
          <p:nvPr/>
        </p:nvPicPr>
        <p:blipFill>
          <a:blip r:embed="rId5" cstate="print"/>
          <a:srcRect/>
          <a:stretch>
            <a:fillRect/>
          </a:stretch>
        </p:blipFill>
        <p:spPr bwMode="auto">
          <a:xfrm>
            <a:off x="6542088" y="6194426"/>
            <a:ext cx="468312" cy="606425"/>
          </a:xfrm>
          <a:prstGeom prst="rect">
            <a:avLst/>
          </a:prstGeom>
          <a:noFill/>
        </p:spPr>
      </p:pic>
      <p:pic>
        <p:nvPicPr>
          <p:cNvPr id="50237" name="Picture 61" descr="end of slide"/>
          <p:cNvPicPr>
            <a:picLocks noChangeAspect="1" noChangeArrowheads="1"/>
          </p:cNvPicPr>
          <p:nvPr/>
        </p:nvPicPr>
        <p:blipFill>
          <a:blip r:embed="rId6" cstate="print"/>
          <a:srcRect/>
          <a:stretch>
            <a:fillRect/>
          </a:stretch>
        </p:blipFill>
        <p:spPr bwMode="auto">
          <a:xfrm>
            <a:off x="9693276" y="5105400"/>
            <a:ext cx="593725" cy="846138"/>
          </a:xfrm>
          <a:prstGeom prst="rect">
            <a:avLst/>
          </a:prstGeom>
          <a:noFill/>
        </p:spPr>
      </p:pic>
      <p:pic>
        <p:nvPicPr>
          <p:cNvPr id="50239" name="Picture 63" descr="Foldables(on green)"/>
          <p:cNvPicPr>
            <a:picLocks noChangeAspect="1" noChangeArrowheads="1"/>
          </p:cNvPicPr>
          <p:nvPr/>
        </p:nvPicPr>
        <p:blipFill>
          <a:blip r:embed="rId7" cstate="print"/>
          <a:srcRect/>
          <a:stretch>
            <a:fillRect/>
          </a:stretch>
        </p:blipFill>
        <p:spPr bwMode="auto">
          <a:xfrm>
            <a:off x="4811714" y="76200"/>
            <a:ext cx="4332287" cy="400050"/>
          </a:xfrm>
          <a:prstGeom prst="rect">
            <a:avLst/>
          </a:prstGeom>
          <a:noFill/>
        </p:spPr>
      </p:pic>
      <p:pic>
        <p:nvPicPr>
          <p:cNvPr id="50240" name="Picture 64" descr="New TOC">
            <a:hlinkClick r:id="rId8" action="ppaction://hlinksldjump"/>
          </p:cNvPr>
          <p:cNvPicPr>
            <a:picLocks noChangeAspect="1" noChangeArrowheads="1"/>
          </p:cNvPicPr>
          <p:nvPr/>
        </p:nvPicPr>
        <p:blipFill>
          <a:blip r:embed="rId9" cstate="print"/>
          <a:srcRect/>
          <a:stretch>
            <a:fillRect/>
          </a:stretch>
        </p:blipFill>
        <p:spPr bwMode="auto">
          <a:xfrm>
            <a:off x="5832476" y="6194426"/>
            <a:ext cx="492125" cy="606425"/>
          </a:xfrm>
          <a:prstGeom prst="rect">
            <a:avLst/>
          </a:prstGeom>
          <a:noFill/>
        </p:spPr>
      </p:pic>
      <p:pic>
        <p:nvPicPr>
          <p:cNvPr id="50242" name="Picture 66" descr="STEP1"/>
          <p:cNvPicPr>
            <a:picLocks noChangeAspect="1" noChangeArrowheads="1"/>
          </p:cNvPicPr>
          <p:nvPr/>
        </p:nvPicPr>
        <p:blipFill>
          <a:blip r:embed="rId10" cstate="print"/>
          <a:srcRect/>
          <a:stretch>
            <a:fillRect/>
          </a:stretch>
        </p:blipFill>
        <p:spPr bwMode="auto">
          <a:xfrm>
            <a:off x="2125664" y="1001714"/>
            <a:ext cx="1531937" cy="674687"/>
          </a:xfrm>
          <a:prstGeom prst="rect">
            <a:avLst/>
          </a:prstGeom>
          <a:noFill/>
        </p:spPr>
      </p:pic>
      <p:pic>
        <p:nvPicPr>
          <p:cNvPr id="50244" name="Picture 68" descr="resources">
            <a:hlinkClick r:id="" action="ppaction://hlinkshowjump?jump=firstslide"/>
          </p:cNvPr>
          <p:cNvPicPr>
            <a:picLocks noChangeAspect="1" noChangeArrowheads="1"/>
          </p:cNvPicPr>
          <p:nvPr/>
        </p:nvPicPr>
        <p:blipFill>
          <a:blip r:embed="rId11" cstate="print"/>
          <a:srcRect/>
          <a:stretch>
            <a:fillRect/>
          </a:stretch>
        </p:blipFill>
        <p:spPr bwMode="auto">
          <a:xfrm>
            <a:off x="8458201" y="6267451"/>
            <a:ext cx="1806575" cy="411163"/>
          </a:xfrm>
          <a:prstGeom prst="rect">
            <a:avLst/>
          </a:prstGeom>
          <a:noFill/>
        </p:spPr>
      </p:pic>
      <p:pic>
        <p:nvPicPr>
          <p:cNvPr id="50245" name="Picture 69" descr="help">
            <a:hlinkClick r:id="rId12" action="ppaction://hlinksldjump"/>
          </p:cNvPr>
          <p:cNvPicPr>
            <a:picLocks noChangeAspect="1" noChangeArrowheads="1"/>
          </p:cNvPicPr>
          <p:nvPr/>
        </p:nvPicPr>
        <p:blipFill>
          <a:blip r:embed="rId13" cstate="print"/>
          <a:srcRect/>
          <a:stretch>
            <a:fillRect/>
          </a:stretch>
        </p:blipFill>
        <p:spPr bwMode="auto">
          <a:xfrm>
            <a:off x="1752600" y="6202364"/>
            <a:ext cx="560388" cy="560387"/>
          </a:xfrm>
          <a:prstGeom prst="rect">
            <a:avLst/>
          </a:prstGeom>
          <a:noFill/>
        </p:spPr>
      </p:pic>
      <p:sp>
        <p:nvSpPr>
          <p:cNvPr id="50247" name="Text Box 71"/>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50258" name="Picture 82" descr="Chpt12"/>
          <p:cNvPicPr>
            <a:picLocks noChangeAspect="1" noChangeArrowheads="1"/>
          </p:cNvPicPr>
          <p:nvPr/>
        </p:nvPicPr>
        <p:blipFill>
          <a:blip r:embed="rId14"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115392528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0237"/>
                                        </p:tgtEl>
                                        <p:attrNameLst>
                                          <p:attrName>style.visibility</p:attrName>
                                        </p:attrNameLst>
                                      </p:cBhvr>
                                      <p:to>
                                        <p:strVal val="visible"/>
                                      </p:to>
                                    </p:set>
                                    <p:animEffect transition="in" filter="box(out)">
                                      <p:cBhvr>
                                        <p:cTn id="7" dur="500"/>
                                        <p:tgtEl>
                                          <p:spTgt spid="50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500" name="Picture 60" descr="step2"/>
          <p:cNvPicPr>
            <a:picLocks noChangeAspect="1" noChangeArrowheads="1"/>
          </p:cNvPicPr>
          <p:nvPr/>
        </p:nvPicPr>
        <p:blipFill>
          <a:blip r:embed="rId2" cstate="print"/>
          <a:srcRect/>
          <a:stretch>
            <a:fillRect/>
          </a:stretch>
        </p:blipFill>
        <p:spPr bwMode="auto">
          <a:xfrm>
            <a:off x="4953001" y="1828800"/>
            <a:ext cx="2614613" cy="3886200"/>
          </a:xfrm>
          <a:prstGeom prst="rect">
            <a:avLst/>
          </a:prstGeom>
          <a:noFill/>
        </p:spPr>
      </p:pic>
      <p:sp>
        <p:nvSpPr>
          <p:cNvPr id="701458" name="Text Box 18"/>
          <p:cNvSpPr txBox="1">
            <a:spLocks noChangeArrowheads="1"/>
          </p:cNvSpPr>
          <p:nvPr/>
        </p:nvSpPr>
        <p:spPr bwMode="auto">
          <a:xfrm>
            <a:off x="3962400" y="960439"/>
            <a:ext cx="5486400" cy="590931"/>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Cut</a:t>
            </a:r>
            <a:r>
              <a:rPr lang="en-US">
                <a:solidFill>
                  <a:schemeClr val="hlink"/>
                </a:solidFill>
                <a:latin typeface="Times" charset="0"/>
              </a:rPr>
              <a:t> </a:t>
            </a:r>
            <a:r>
              <a:rPr lang="en-US">
                <a:latin typeface="Times" charset="0"/>
              </a:rPr>
              <a:t>along every fifth line of only the top layer to form tabs.</a:t>
            </a:r>
          </a:p>
        </p:txBody>
      </p:sp>
      <p:pic>
        <p:nvPicPr>
          <p:cNvPr id="701476" name="Picture 3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701478" name="Picture 38" descr="New next">
            <a:hlinkClick r:id="" action="ppaction://hlinkshowjump?jump=nextslide"/>
          </p:cNvPr>
          <p:cNvPicPr>
            <a:picLocks noChangeAspect="1" noChangeArrowheads="1"/>
          </p:cNvPicPr>
          <p:nvPr/>
        </p:nvPicPr>
        <p:blipFill>
          <a:blip r:embed="rId4" cstate="print"/>
          <a:srcRect/>
          <a:stretch>
            <a:fillRect/>
          </a:stretch>
        </p:blipFill>
        <p:spPr bwMode="auto">
          <a:xfrm>
            <a:off x="6542088" y="6194426"/>
            <a:ext cx="468312" cy="606425"/>
          </a:xfrm>
          <a:prstGeom prst="rect">
            <a:avLst/>
          </a:prstGeom>
          <a:noFill/>
        </p:spPr>
      </p:pic>
      <p:pic>
        <p:nvPicPr>
          <p:cNvPr id="701480" name="Picture 40" descr="end of slide"/>
          <p:cNvPicPr>
            <a:picLocks noChangeAspect="1" noChangeArrowheads="1"/>
          </p:cNvPicPr>
          <p:nvPr/>
        </p:nvPicPr>
        <p:blipFill>
          <a:blip r:embed="rId5" cstate="print"/>
          <a:srcRect/>
          <a:stretch>
            <a:fillRect/>
          </a:stretch>
        </p:blipFill>
        <p:spPr bwMode="auto">
          <a:xfrm>
            <a:off x="9693276" y="5105400"/>
            <a:ext cx="593725" cy="846138"/>
          </a:xfrm>
          <a:prstGeom prst="rect">
            <a:avLst/>
          </a:prstGeom>
          <a:noFill/>
        </p:spPr>
      </p:pic>
      <p:pic>
        <p:nvPicPr>
          <p:cNvPr id="701482" name="Picture 42" descr="New TOC">
            <a:hlinkClick r:id="rId6" action="ppaction://hlinksldjump"/>
          </p:cNvPr>
          <p:cNvPicPr>
            <a:picLocks noChangeAspect="1" noChangeArrowheads="1"/>
          </p:cNvPicPr>
          <p:nvPr/>
        </p:nvPicPr>
        <p:blipFill>
          <a:blip r:embed="rId7" cstate="print"/>
          <a:srcRect/>
          <a:stretch>
            <a:fillRect/>
          </a:stretch>
        </p:blipFill>
        <p:spPr bwMode="auto">
          <a:xfrm>
            <a:off x="5832476" y="6194426"/>
            <a:ext cx="492125" cy="606425"/>
          </a:xfrm>
          <a:prstGeom prst="rect">
            <a:avLst/>
          </a:prstGeom>
          <a:noFill/>
        </p:spPr>
      </p:pic>
      <p:pic>
        <p:nvPicPr>
          <p:cNvPr id="701483" name="Picture 43" descr="STEP2"/>
          <p:cNvPicPr>
            <a:picLocks noChangeAspect="1" noChangeArrowheads="1"/>
          </p:cNvPicPr>
          <p:nvPr/>
        </p:nvPicPr>
        <p:blipFill>
          <a:blip r:embed="rId8" cstate="print"/>
          <a:srcRect/>
          <a:stretch>
            <a:fillRect/>
          </a:stretch>
        </p:blipFill>
        <p:spPr bwMode="auto">
          <a:xfrm>
            <a:off x="2133600" y="952500"/>
            <a:ext cx="1543050" cy="685800"/>
          </a:xfrm>
          <a:prstGeom prst="rect">
            <a:avLst/>
          </a:prstGeom>
          <a:noFill/>
        </p:spPr>
      </p:pic>
      <p:pic>
        <p:nvPicPr>
          <p:cNvPr id="701484" name="Picture 44" descr="Foldables(on green)"/>
          <p:cNvPicPr>
            <a:picLocks noChangeAspect="1" noChangeArrowheads="1"/>
          </p:cNvPicPr>
          <p:nvPr/>
        </p:nvPicPr>
        <p:blipFill>
          <a:blip r:embed="rId9" cstate="print"/>
          <a:srcRect/>
          <a:stretch>
            <a:fillRect/>
          </a:stretch>
        </p:blipFill>
        <p:spPr bwMode="auto">
          <a:xfrm>
            <a:off x="4583114" y="76200"/>
            <a:ext cx="4332287" cy="400050"/>
          </a:xfrm>
          <a:prstGeom prst="rect">
            <a:avLst/>
          </a:prstGeom>
          <a:noFill/>
        </p:spPr>
      </p:pic>
      <p:pic>
        <p:nvPicPr>
          <p:cNvPr id="701486" name="Picture 46" descr="resources">
            <a:hlinkClick r:id="" action="ppaction://hlinkshowjump?jump=firstslide"/>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701487" name="Picture 47" descr="help">
            <a:hlinkClick r:id="rId11" action="ppaction://hlinksldjump"/>
          </p:cNvPr>
          <p:cNvPicPr>
            <a:picLocks noChangeAspect="1" noChangeArrowheads="1"/>
          </p:cNvPicPr>
          <p:nvPr/>
        </p:nvPicPr>
        <p:blipFill>
          <a:blip r:embed="rId12" cstate="print"/>
          <a:srcRect/>
          <a:stretch>
            <a:fillRect/>
          </a:stretch>
        </p:blipFill>
        <p:spPr bwMode="auto">
          <a:xfrm>
            <a:off x="1752600" y="6202364"/>
            <a:ext cx="560388" cy="560387"/>
          </a:xfrm>
          <a:prstGeom prst="rect">
            <a:avLst/>
          </a:prstGeom>
          <a:noFill/>
        </p:spPr>
      </p:pic>
      <p:sp>
        <p:nvSpPr>
          <p:cNvPr id="701489" name="Text Box 49"/>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701499" name="Picture 59" descr="Chpt12"/>
          <p:cNvPicPr>
            <a:picLocks noChangeAspect="1" noChangeArrowheads="1"/>
          </p:cNvPicPr>
          <p:nvPr/>
        </p:nvPicPr>
        <p:blipFill>
          <a:blip r:embed="rId13" cstate="print"/>
          <a:srcRect/>
          <a:stretch>
            <a:fillRect/>
          </a:stretch>
        </p:blipFill>
        <p:spPr bwMode="auto">
          <a:xfrm>
            <a:off x="1524000" y="0"/>
            <a:ext cx="2971800" cy="719138"/>
          </a:xfrm>
          <a:prstGeom prst="rect">
            <a:avLst/>
          </a:prstGeom>
          <a:noFill/>
        </p:spPr>
      </p:pic>
    </p:spTree>
    <p:extLst>
      <p:ext uri="{BB962C8B-B14F-4D97-AF65-F5344CB8AC3E}">
        <p14:creationId xmlns:p14="http://schemas.microsoft.com/office/powerpoint/2010/main" val="118182131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01480"/>
                                        </p:tgtEl>
                                        <p:attrNameLst>
                                          <p:attrName>style.visibility</p:attrName>
                                        </p:attrNameLst>
                                      </p:cBhvr>
                                      <p:to>
                                        <p:strVal val="visible"/>
                                      </p:to>
                                    </p:set>
                                    <p:animEffect transition="in" filter="box(out)">
                                      <p:cBhvr>
                                        <p:cTn id="7" dur="500"/>
                                        <p:tgtEl>
                                          <p:spTgt spid="701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7" name="Text Box 7"/>
          <p:cNvSpPr txBox="1">
            <a:spLocks noChangeArrowheads="1"/>
          </p:cNvSpPr>
          <p:nvPr/>
        </p:nvSpPr>
        <p:spPr bwMode="auto">
          <a:xfrm>
            <a:off x="3733800" y="936625"/>
            <a:ext cx="2971800" cy="341632"/>
          </a:xfrm>
          <a:prstGeom prst="rect">
            <a:avLst/>
          </a:prstGeom>
          <a:noFill/>
          <a:ln w="9525" algn="ctr">
            <a:noFill/>
            <a:miter lim="800000"/>
            <a:headEnd/>
            <a:tailEnd/>
          </a:ln>
          <a:effectLst/>
        </p:spPr>
        <p:txBody>
          <a:bodyPr>
            <a:spAutoFit/>
          </a:bodyPr>
          <a:lstStyle/>
          <a:p>
            <a:pPr>
              <a:lnSpc>
                <a:spcPct val="90000"/>
              </a:lnSpc>
              <a:spcBef>
                <a:spcPct val="20000"/>
              </a:spcBef>
              <a:spcAft>
                <a:spcPct val="20000"/>
              </a:spcAft>
              <a:tabLst>
                <a:tab pos="228600" algn="l"/>
                <a:tab pos="1943100" algn="l"/>
              </a:tabLst>
            </a:pPr>
            <a:r>
              <a:rPr lang="en-US" b="1">
                <a:solidFill>
                  <a:schemeClr val="hlink"/>
                </a:solidFill>
                <a:latin typeface="Times" charset="0"/>
              </a:rPr>
              <a:t>Label</a:t>
            </a:r>
            <a:r>
              <a:rPr lang="en-US" b="1">
                <a:latin typeface="Times" charset="0"/>
              </a:rPr>
              <a:t> </a:t>
            </a:r>
            <a:r>
              <a:rPr lang="en-US">
                <a:latin typeface="Times" charset="0"/>
              </a:rPr>
              <a:t>each tab.</a:t>
            </a:r>
          </a:p>
        </p:txBody>
      </p:sp>
      <p:pic>
        <p:nvPicPr>
          <p:cNvPr id="757790" name="Picture 30"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5105401" y="6191251"/>
            <a:ext cx="492125" cy="606425"/>
          </a:xfrm>
          <a:prstGeom prst="rect">
            <a:avLst/>
          </a:prstGeom>
          <a:noFill/>
        </p:spPr>
      </p:pic>
      <p:pic>
        <p:nvPicPr>
          <p:cNvPr id="757792" name="Picture 32" descr="New next">
            <a:hlinkClick r:id="" action="ppaction://hlinkshowjump?jump=nextslide"/>
          </p:cNvPr>
          <p:cNvPicPr>
            <a:picLocks noChangeAspect="1" noChangeArrowheads="1"/>
          </p:cNvPicPr>
          <p:nvPr/>
        </p:nvPicPr>
        <p:blipFill>
          <a:blip r:embed="rId3" cstate="print"/>
          <a:srcRect/>
          <a:stretch>
            <a:fillRect/>
          </a:stretch>
        </p:blipFill>
        <p:spPr bwMode="auto">
          <a:xfrm>
            <a:off x="6542088" y="6194426"/>
            <a:ext cx="468312" cy="606425"/>
          </a:xfrm>
          <a:prstGeom prst="rect">
            <a:avLst/>
          </a:prstGeom>
          <a:noFill/>
        </p:spPr>
      </p:pic>
      <p:pic>
        <p:nvPicPr>
          <p:cNvPr id="757794" name="Picture 34" descr="end of slide"/>
          <p:cNvPicPr>
            <a:picLocks noChangeAspect="1" noChangeArrowheads="1"/>
          </p:cNvPicPr>
          <p:nvPr/>
        </p:nvPicPr>
        <p:blipFill>
          <a:blip r:embed="rId4" cstate="print"/>
          <a:srcRect/>
          <a:stretch>
            <a:fillRect/>
          </a:stretch>
        </p:blipFill>
        <p:spPr bwMode="auto">
          <a:xfrm>
            <a:off x="9693276" y="5105400"/>
            <a:ext cx="593725" cy="846138"/>
          </a:xfrm>
          <a:prstGeom prst="rect">
            <a:avLst/>
          </a:prstGeom>
          <a:noFill/>
        </p:spPr>
      </p:pic>
      <p:pic>
        <p:nvPicPr>
          <p:cNvPr id="757796" name="Picture 36"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757798" name="Picture 38" descr="STEP3"/>
          <p:cNvPicPr>
            <a:picLocks noChangeAspect="1" noChangeArrowheads="1"/>
          </p:cNvPicPr>
          <p:nvPr/>
        </p:nvPicPr>
        <p:blipFill>
          <a:blip r:embed="rId7" cstate="print"/>
          <a:srcRect/>
          <a:stretch>
            <a:fillRect/>
          </a:stretch>
        </p:blipFill>
        <p:spPr bwMode="auto">
          <a:xfrm>
            <a:off x="2057400" y="914400"/>
            <a:ext cx="1543050" cy="685800"/>
          </a:xfrm>
          <a:prstGeom prst="rect">
            <a:avLst/>
          </a:prstGeom>
          <a:noFill/>
        </p:spPr>
      </p:pic>
      <p:pic>
        <p:nvPicPr>
          <p:cNvPr id="757799" name="Picture 39" descr="Foldables(on green)"/>
          <p:cNvPicPr>
            <a:picLocks noChangeAspect="1" noChangeArrowheads="1"/>
          </p:cNvPicPr>
          <p:nvPr/>
        </p:nvPicPr>
        <p:blipFill>
          <a:blip r:embed="rId8" cstate="print"/>
          <a:srcRect/>
          <a:stretch>
            <a:fillRect/>
          </a:stretch>
        </p:blipFill>
        <p:spPr bwMode="auto">
          <a:xfrm>
            <a:off x="4583114" y="76200"/>
            <a:ext cx="4332287" cy="400050"/>
          </a:xfrm>
          <a:prstGeom prst="rect">
            <a:avLst/>
          </a:prstGeom>
          <a:noFill/>
        </p:spPr>
      </p:pic>
      <p:pic>
        <p:nvPicPr>
          <p:cNvPr id="757801" name="Picture 41"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757802" name="Picture 42"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757804" name="Text Box 44"/>
          <p:cNvSpPr txBox="1">
            <a:spLocks noChangeArrowheads="1"/>
          </p:cNvSpPr>
          <p:nvPr/>
        </p:nvSpPr>
        <p:spPr bwMode="auto">
          <a:xfrm>
            <a:off x="2041526" y="5653088"/>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pic>
        <p:nvPicPr>
          <p:cNvPr id="757811" name="Picture 51"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757812" name="Picture 52" descr="step3"/>
          <p:cNvPicPr>
            <a:picLocks noChangeAspect="1" noChangeArrowheads="1"/>
          </p:cNvPicPr>
          <p:nvPr/>
        </p:nvPicPr>
        <p:blipFill>
          <a:blip r:embed="rId13" cstate="print">
            <a:lum bright="40000" contrast="-54000"/>
          </a:blip>
          <a:srcRect/>
          <a:stretch>
            <a:fillRect/>
          </a:stretch>
        </p:blipFill>
        <p:spPr bwMode="auto">
          <a:xfrm>
            <a:off x="4724401" y="1447800"/>
            <a:ext cx="2106613" cy="4267200"/>
          </a:xfrm>
          <a:prstGeom prst="rect">
            <a:avLst/>
          </a:prstGeom>
          <a:solidFill>
            <a:srgbClr val="FFFF00"/>
          </a:solidFill>
        </p:spPr>
      </p:pic>
      <p:sp>
        <p:nvSpPr>
          <p:cNvPr id="14" name="TextBox 13"/>
          <p:cNvSpPr txBox="1"/>
          <p:nvPr/>
        </p:nvSpPr>
        <p:spPr>
          <a:xfrm>
            <a:off x="5181600" y="2133600"/>
            <a:ext cx="3124200" cy="369332"/>
          </a:xfrm>
          <a:prstGeom prst="rect">
            <a:avLst/>
          </a:prstGeom>
          <a:noFill/>
        </p:spPr>
        <p:txBody>
          <a:bodyPr wrap="square" rtlCol="0">
            <a:spAutoFit/>
          </a:bodyPr>
          <a:lstStyle/>
          <a:p>
            <a:r>
              <a:rPr lang="en-US" dirty="0"/>
              <a:t>Complete Dominance</a:t>
            </a:r>
          </a:p>
        </p:txBody>
      </p:sp>
      <p:sp>
        <p:nvSpPr>
          <p:cNvPr id="15" name="TextBox 14"/>
          <p:cNvSpPr txBox="1"/>
          <p:nvPr/>
        </p:nvSpPr>
        <p:spPr>
          <a:xfrm>
            <a:off x="5105400" y="2514600"/>
            <a:ext cx="3048000" cy="381000"/>
          </a:xfrm>
          <a:prstGeom prst="rect">
            <a:avLst/>
          </a:prstGeom>
          <a:noFill/>
        </p:spPr>
        <p:txBody>
          <a:bodyPr wrap="square" rtlCol="0">
            <a:spAutoFit/>
          </a:bodyPr>
          <a:lstStyle/>
          <a:p>
            <a:r>
              <a:rPr lang="en-US" dirty="0"/>
              <a:t>Incomplete Dominance</a:t>
            </a:r>
          </a:p>
        </p:txBody>
      </p:sp>
      <p:sp>
        <p:nvSpPr>
          <p:cNvPr id="16" name="TextBox 15"/>
          <p:cNvSpPr txBox="1"/>
          <p:nvPr/>
        </p:nvSpPr>
        <p:spPr>
          <a:xfrm>
            <a:off x="5181600" y="2971800"/>
            <a:ext cx="2667000" cy="369332"/>
          </a:xfrm>
          <a:prstGeom prst="rect">
            <a:avLst/>
          </a:prstGeom>
          <a:noFill/>
        </p:spPr>
        <p:txBody>
          <a:bodyPr wrap="square" rtlCol="0">
            <a:spAutoFit/>
          </a:bodyPr>
          <a:lstStyle/>
          <a:p>
            <a:r>
              <a:rPr lang="en-US" dirty="0" err="1"/>
              <a:t>Codominance</a:t>
            </a:r>
            <a:endParaRPr lang="en-US" dirty="0"/>
          </a:p>
        </p:txBody>
      </p:sp>
      <p:sp>
        <p:nvSpPr>
          <p:cNvPr id="17" name="TextBox 16"/>
          <p:cNvSpPr txBox="1"/>
          <p:nvPr/>
        </p:nvSpPr>
        <p:spPr>
          <a:xfrm>
            <a:off x="5105400" y="3505200"/>
            <a:ext cx="3124200" cy="369332"/>
          </a:xfrm>
          <a:prstGeom prst="rect">
            <a:avLst/>
          </a:prstGeom>
          <a:noFill/>
        </p:spPr>
        <p:txBody>
          <a:bodyPr wrap="square" rtlCol="0">
            <a:spAutoFit/>
          </a:bodyPr>
          <a:lstStyle/>
          <a:p>
            <a:r>
              <a:rPr lang="en-US" dirty="0"/>
              <a:t>Sex Determination</a:t>
            </a:r>
          </a:p>
        </p:txBody>
      </p:sp>
      <p:sp>
        <p:nvSpPr>
          <p:cNvPr id="18" name="TextBox 17"/>
          <p:cNvSpPr txBox="1"/>
          <p:nvPr/>
        </p:nvSpPr>
        <p:spPr>
          <a:xfrm>
            <a:off x="5181600" y="4114800"/>
            <a:ext cx="2667000" cy="369332"/>
          </a:xfrm>
          <a:prstGeom prst="rect">
            <a:avLst/>
          </a:prstGeom>
          <a:noFill/>
        </p:spPr>
        <p:txBody>
          <a:bodyPr wrap="square" rtlCol="0">
            <a:spAutoFit/>
          </a:bodyPr>
          <a:lstStyle/>
          <a:p>
            <a:r>
              <a:rPr lang="en-US" dirty="0"/>
              <a:t>Sex - Linked</a:t>
            </a:r>
          </a:p>
        </p:txBody>
      </p:sp>
      <p:sp>
        <p:nvSpPr>
          <p:cNvPr id="19" name="TextBox 18"/>
          <p:cNvSpPr txBox="1"/>
          <p:nvPr/>
        </p:nvSpPr>
        <p:spPr>
          <a:xfrm>
            <a:off x="5181600" y="4648200"/>
            <a:ext cx="2438400" cy="381000"/>
          </a:xfrm>
          <a:prstGeom prst="rect">
            <a:avLst/>
          </a:prstGeom>
          <a:noFill/>
        </p:spPr>
        <p:txBody>
          <a:bodyPr wrap="square" rtlCol="0">
            <a:spAutoFit/>
          </a:bodyPr>
          <a:lstStyle/>
          <a:p>
            <a:r>
              <a:rPr lang="en-US" dirty="0"/>
              <a:t>Multiple Allelic</a:t>
            </a:r>
          </a:p>
        </p:txBody>
      </p:sp>
      <p:sp>
        <p:nvSpPr>
          <p:cNvPr id="20" name="TextBox 19"/>
          <p:cNvSpPr txBox="1"/>
          <p:nvPr/>
        </p:nvSpPr>
        <p:spPr>
          <a:xfrm>
            <a:off x="4724401" y="1524000"/>
            <a:ext cx="461665" cy="3200400"/>
          </a:xfrm>
          <a:prstGeom prst="rect">
            <a:avLst/>
          </a:prstGeom>
          <a:noFill/>
        </p:spPr>
        <p:txBody>
          <a:bodyPr vert="vert270" wrap="square" rtlCol="0">
            <a:spAutoFit/>
          </a:bodyPr>
          <a:lstStyle/>
          <a:p>
            <a:r>
              <a:rPr lang="en-US" dirty="0"/>
              <a:t>Modes of Inheritance</a:t>
            </a:r>
          </a:p>
        </p:txBody>
      </p:sp>
      <p:sp>
        <p:nvSpPr>
          <p:cNvPr id="21" name="TextBox 20"/>
          <p:cNvSpPr txBox="1"/>
          <p:nvPr/>
        </p:nvSpPr>
        <p:spPr>
          <a:xfrm>
            <a:off x="5334000" y="685800"/>
            <a:ext cx="5334000" cy="923330"/>
          </a:xfrm>
          <a:prstGeom prst="rect">
            <a:avLst/>
          </a:prstGeom>
          <a:noFill/>
        </p:spPr>
        <p:txBody>
          <a:bodyPr wrap="square" rtlCol="0">
            <a:spAutoFit/>
          </a:bodyPr>
          <a:lstStyle/>
          <a:p>
            <a:r>
              <a:rPr lang="en-US" dirty="0"/>
              <a:t>Explain how the traits are inherited by giving an</a:t>
            </a:r>
          </a:p>
          <a:p>
            <a:r>
              <a:rPr lang="en-US" dirty="0"/>
              <a:t> example of a  </a:t>
            </a:r>
            <a:r>
              <a:rPr lang="en-US" dirty="0" err="1"/>
              <a:t>punnett</a:t>
            </a:r>
            <a:r>
              <a:rPr lang="en-US" dirty="0"/>
              <a:t> square for each.</a:t>
            </a:r>
          </a:p>
          <a:p>
            <a:r>
              <a:rPr lang="en-US" dirty="0"/>
              <a:t>Make sure you write the key for the genotypes.</a:t>
            </a:r>
          </a:p>
        </p:txBody>
      </p:sp>
      <p:sp>
        <p:nvSpPr>
          <p:cNvPr id="22" name="TextBox 21"/>
          <p:cNvSpPr txBox="1"/>
          <p:nvPr/>
        </p:nvSpPr>
        <p:spPr>
          <a:xfrm>
            <a:off x="2286000" y="1905000"/>
            <a:ext cx="1371600" cy="523220"/>
          </a:xfrm>
          <a:prstGeom prst="rect">
            <a:avLst/>
          </a:prstGeom>
          <a:noFill/>
        </p:spPr>
        <p:txBody>
          <a:bodyPr wrap="square" rtlCol="0">
            <a:spAutoFit/>
          </a:bodyPr>
          <a:lstStyle/>
          <a:p>
            <a:r>
              <a:rPr lang="en-US" sz="2800" dirty="0"/>
              <a:t>P. </a:t>
            </a:r>
            <a:r>
              <a:rPr lang="en-US" sz="2800" dirty="0" smtClean="0"/>
              <a:t>19 </a:t>
            </a:r>
            <a:r>
              <a:rPr lang="en-US" sz="2800" dirty="0"/>
              <a:t>NB</a:t>
            </a:r>
          </a:p>
        </p:txBody>
      </p:sp>
    </p:spTree>
    <p:extLst>
      <p:ext uri="{BB962C8B-B14F-4D97-AF65-F5344CB8AC3E}">
        <p14:creationId xmlns:p14="http://schemas.microsoft.com/office/powerpoint/2010/main" val="3836066358"/>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57794"/>
                                        </p:tgtEl>
                                        <p:attrNameLst>
                                          <p:attrName>style.visibility</p:attrName>
                                        </p:attrNameLst>
                                      </p:cBhvr>
                                      <p:to>
                                        <p:strVal val="visible"/>
                                      </p:to>
                                    </p:set>
                                    <p:animEffect transition="in" filter="box(out)">
                                      <p:cBhvr>
                                        <p:cTn id="7" dur="500"/>
                                        <p:tgtEl>
                                          <p:spTgt spid="757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a:hlinkClick r:id="rId2"/>
              </a:rPr>
              <a:t>http://learn.genetics.utah.edu/</a:t>
            </a:r>
            <a:r>
              <a:rPr lang="en-US" sz="2400" dirty="0"/>
              <a:t/>
            </a:r>
            <a:br>
              <a:rPr lang="en-US" sz="2400" dirty="0"/>
            </a:br>
            <a:r>
              <a:rPr lang="en-US" sz="2400" dirty="0">
                <a:hlinkClick r:id="rId3"/>
              </a:rPr>
              <a:t>http://www.cde.ca.gov/ta/tg/sr/documents/cstrtqbiology.pdf</a:t>
            </a:r>
            <a:r>
              <a:rPr lang="en-US" sz="2400" dirty="0"/>
              <a:t/>
            </a:r>
            <a:br>
              <a:rPr lang="en-US" sz="2400" dirty="0"/>
            </a:br>
            <a:r>
              <a:rPr lang="en-US" sz="2400" dirty="0" err="1">
                <a:hlinkClick r:id="rId4"/>
              </a:rPr>
              <a:t>Karyotyping</a:t>
            </a:r>
            <a:r>
              <a:rPr lang="en-US" sz="2400" dirty="0">
                <a:hlinkClick r:id="rId4"/>
              </a:rPr>
              <a:t> Activity</a:t>
            </a:r>
            <a:r>
              <a:rPr lang="en-US" sz="2400" dirty="0"/>
              <a:t/>
            </a:r>
            <a:br>
              <a:rPr lang="en-US" sz="2400" dirty="0"/>
            </a:br>
            <a:r>
              <a:rPr lang="en-US" sz="2400" dirty="0">
                <a:hlinkClick r:id="rId4"/>
              </a:rPr>
              <a:t>http://www.biology.arizona.edu/human_bio/activities/karyotyping/karyotyping.html</a:t>
            </a:r>
            <a:endParaRPr lang="en-US" sz="2400" dirty="0"/>
          </a:p>
        </p:txBody>
      </p:sp>
      <p:sp>
        <p:nvSpPr>
          <p:cNvPr id="3" name="Content Placeholder 2"/>
          <p:cNvSpPr>
            <a:spLocks noGrp="1"/>
          </p:cNvSpPr>
          <p:nvPr>
            <p:ph idx="1"/>
          </p:nvPr>
        </p:nvSpPr>
        <p:spPr>
          <a:xfrm>
            <a:off x="1524000" y="1676401"/>
            <a:ext cx="9144000" cy="4525963"/>
          </a:xfrm>
        </p:spPr>
        <p:txBody>
          <a:bodyPr numCol="2">
            <a:normAutofit fontScale="92500" lnSpcReduction="20000"/>
          </a:bodyPr>
          <a:lstStyle/>
          <a:p>
            <a:pPr marL="514350" indent="-514350">
              <a:buFont typeface="+mj-lt"/>
              <a:buAutoNum type="arabicPeriod"/>
            </a:pPr>
            <a:r>
              <a:rPr lang="en-US" dirty="0" smtClean="0"/>
              <a:t>Heredity &amp; Traits</a:t>
            </a:r>
          </a:p>
          <a:p>
            <a:pPr marL="914400" lvl="1" indent="-514350">
              <a:buFont typeface="+mj-lt"/>
              <a:buAutoNum type="arabicPeriod"/>
            </a:pPr>
            <a:r>
              <a:rPr lang="en-US" dirty="0" smtClean="0"/>
              <a:t>Make a </a:t>
            </a:r>
            <a:r>
              <a:rPr lang="en-US" dirty="0" err="1" smtClean="0"/>
              <a:t>Karyotype</a:t>
            </a:r>
            <a:endParaRPr lang="en-US" dirty="0" smtClean="0"/>
          </a:p>
          <a:p>
            <a:pPr marL="914400" lvl="1" indent="-514350">
              <a:buFont typeface="+mj-lt"/>
              <a:buAutoNum type="arabicPeriod"/>
            </a:pPr>
            <a:r>
              <a:rPr lang="en-US" dirty="0" smtClean="0"/>
              <a:t>Using </a:t>
            </a:r>
            <a:r>
              <a:rPr lang="en-US" dirty="0" err="1" smtClean="0"/>
              <a:t>Karyotypes</a:t>
            </a:r>
            <a:r>
              <a:rPr lang="en-US" dirty="0" smtClean="0"/>
              <a:t> to predict genetic disorders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endParaRPr lang="en-US" smtClean="0"/>
          </a:p>
          <a:p>
            <a:pPr marL="514350" indent="-514350">
              <a:buFont typeface="+mj-lt"/>
              <a:buAutoNum type="arabicPeriod"/>
            </a:pPr>
            <a:r>
              <a:rPr lang="en-US" smtClean="0"/>
              <a:t>Genetic </a:t>
            </a:r>
            <a:r>
              <a:rPr lang="en-US" dirty="0" smtClean="0"/>
              <a:t>Disorders Library</a:t>
            </a:r>
          </a:p>
          <a:p>
            <a:pPr marL="914400" lvl="1" indent="-514350">
              <a:buFont typeface="+mj-lt"/>
              <a:buAutoNum type="arabicPeriod"/>
            </a:pPr>
            <a:r>
              <a:rPr lang="en-US" dirty="0" smtClean="0"/>
              <a:t>Cystic Fibrosis</a:t>
            </a:r>
          </a:p>
          <a:p>
            <a:pPr marL="914400" lvl="1" indent="-514350">
              <a:buFont typeface="+mj-lt"/>
              <a:buAutoNum type="arabicPeriod"/>
            </a:pPr>
            <a:r>
              <a:rPr lang="en-US" dirty="0" smtClean="0"/>
              <a:t>Down’s Syndrome</a:t>
            </a:r>
          </a:p>
          <a:p>
            <a:pPr marL="914400" lvl="1" indent="-514350">
              <a:buFont typeface="+mj-lt"/>
              <a:buAutoNum type="arabicPeriod"/>
            </a:pPr>
            <a:r>
              <a:rPr lang="en-US" dirty="0" smtClean="0"/>
              <a:t>Huntington’s disease</a:t>
            </a:r>
          </a:p>
          <a:p>
            <a:pPr marL="914400" lvl="1" indent="-514350">
              <a:buFont typeface="+mj-lt"/>
              <a:buAutoNum type="arabicPeriod"/>
            </a:pPr>
            <a:r>
              <a:rPr lang="en-US" dirty="0" smtClean="0"/>
              <a:t>Sickle Cell Anemia</a:t>
            </a:r>
          </a:p>
          <a:p>
            <a:pPr marL="914400" lvl="1" indent="-514350">
              <a:buFont typeface="+mj-lt"/>
              <a:buAutoNum type="arabicPeriod"/>
            </a:pPr>
            <a:r>
              <a:rPr lang="en-US" dirty="0" smtClean="0"/>
              <a:t>PKU</a:t>
            </a:r>
          </a:p>
          <a:p>
            <a:pPr marL="914400" lvl="1" indent="-514350">
              <a:buFont typeface="+mj-lt"/>
              <a:buAutoNum type="arabicPeriod"/>
            </a:pPr>
            <a:r>
              <a:rPr lang="en-US" dirty="0" err="1" smtClean="0"/>
              <a:t>Duchenne’s</a:t>
            </a:r>
            <a:r>
              <a:rPr lang="en-US" dirty="0" smtClean="0"/>
              <a:t> Muscular Dystrophy</a:t>
            </a:r>
          </a:p>
          <a:p>
            <a:pPr marL="914400" lvl="1" indent="-514350">
              <a:buFont typeface="+mj-lt"/>
              <a:buAutoNum type="arabicPeriod"/>
            </a:pPr>
            <a:r>
              <a:rPr lang="en-US" dirty="0" err="1" smtClean="0"/>
              <a:t>Osteogenesis</a:t>
            </a:r>
            <a:r>
              <a:rPr lang="en-US" dirty="0" smtClean="0"/>
              <a:t> </a:t>
            </a:r>
            <a:r>
              <a:rPr lang="en-US" dirty="0" err="1" smtClean="0"/>
              <a:t>Imperfecta</a:t>
            </a:r>
            <a:endParaRPr lang="en-US" dirty="0" smtClean="0"/>
          </a:p>
          <a:p>
            <a:pPr marL="914400" lvl="1" indent="-514350">
              <a:buFont typeface="+mj-lt"/>
              <a:buAutoNum type="arabicPeriod"/>
            </a:pPr>
            <a:r>
              <a:rPr lang="en-US" dirty="0" smtClean="0"/>
              <a:t>Leukemia</a:t>
            </a:r>
          </a:p>
          <a:p>
            <a:pPr marL="914400" lvl="1" indent="-514350">
              <a:buFont typeface="+mj-lt"/>
              <a:buAutoNum type="arabicPeriod"/>
            </a:pPr>
            <a:r>
              <a:rPr lang="en-US" dirty="0" err="1" smtClean="0"/>
              <a:t>Achondroplasia</a:t>
            </a:r>
            <a:endParaRPr lang="en-US" dirty="0" smtClean="0"/>
          </a:p>
          <a:p>
            <a:pPr marL="914400" lvl="1" indent="-514350">
              <a:buNone/>
            </a:pPr>
            <a:r>
              <a:rPr lang="en-US" dirty="0" smtClean="0"/>
              <a:t>CDE Website –2008 Biology Released Test Questions</a:t>
            </a:r>
          </a:p>
          <a:p>
            <a:pPr marL="914400" lvl="1" indent="-514350">
              <a:buNone/>
            </a:pPr>
            <a:endParaRPr lang="en-US" dirty="0"/>
          </a:p>
        </p:txBody>
      </p:sp>
    </p:spTree>
    <p:extLst>
      <p:ext uri="{BB962C8B-B14F-4D97-AF65-F5344CB8AC3E}">
        <p14:creationId xmlns:p14="http://schemas.microsoft.com/office/powerpoint/2010/main" val="29581049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404813"/>
            <a:ext cx="8229600" cy="5721350"/>
          </a:xfrm>
        </p:spPr>
        <p:txBody>
          <a:bodyPr/>
          <a:lstStyle/>
          <a:p>
            <a:pPr eaLnBrk="1" hangingPunct="1"/>
            <a:r>
              <a:rPr lang="en-US" sz="2400" dirty="0"/>
              <a:t>*Homologous chromosomes: there are two copies of each chromosome; same size, same shape, same genes</a:t>
            </a:r>
          </a:p>
          <a:p>
            <a:pPr eaLnBrk="1" hangingPunct="1"/>
            <a:r>
              <a:rPr lang="en-US" sz="2400" dirty="0"/>
              <a:t>Each pair is known as homologous chromosomes p. 73NB</a:t>
            </a:r>
          </a:p>
          <a:p>
            <a:pPr eaLnBrk="1" hangingPunct="1"/>
            <a:endParaRPr lang="en-US" sz="2000" dirty="0"/>
          </a:p>
          <a:p>
            <a:pPr eaLnBrk="1" hangingPunct="1"/>
            <a:endParaRPr lang="en-US" sz="2000" dirty="0"/>
          </a:p>
        </p:txBody>
      </p:sp>
      <p:pic>
        <p:nvPicPr>
          <p:cNvPr id="7172" name="Picture 5"/>
          <p:cNvPicPr>
            <a:picLocks noChangeAspect="1" noChangeArrowheads="1"/>
          </p:cNvPicPr>
          <p:nvPr/>
        </p:nvPicPr>
        <p:blipFill>
          <a:blip r:embed="rId2" cstate="print"/>
          <a:srcRect/>
          <a:stretch>
            <a:fillRect/>
          </a:stretch>
        </p:blipFill>
        <p:spPr bwMode="auto">
          <a:xfrm>
            <a:off x="3657600" y="1676401"/>
            <a:ext cx="4521200" cy="4454525"/>
          </a:xfrm>
          <a:prstGeom prst="rect">
            <a:avLst/>
          </a:prstGeom>
          <a:noFill/>
          <a:ln w="9525">
            <a:noFill/>
            <a:miter lim="800000"/>
            <a:headEnd/>
            <a:tailEnd/>
          </a:ln>
        </p:spPr>
      </p:pic>
    </p:spTree>
    <p:extLst>
      <p:ext uri="{BB962C8B-B14F-4D97-AF65-F5344CB8AC3E}">
        <p14:creationId xmlns:p14="http://schemas.microsoft.com/office/powerpoint/2010/main" val="251811587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 Section 12.3 Summary – pages 323 - 329</a:t>
            </a:r>
          </a:p>
        </p:txBody>
      </p:sp>
      <p:sp>
        <p:nvSpPr>
          <p:cNvPr id="962564" name="Rectangle 4"/>
          <p:cNvSpPr>
            <a:spLocks noChangeArrowheads="1"/>
          </p:cNvSpPr>
          <p:nvPr/>
        </p:nvSpPr>
        <p:spPr bwMode="auto">
          <a:xfrm>
            <a:off x="1981200" y="1031875"/>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pitchFamily="18" charset="0"/>
              </a:rPr>
              <a:t>Multiple Alleles Govern Blood Type</a:t>
            </a:r>
            <a:endParaRPr lang="en-US" altLang="en-US" sz="4000" b="1">
              <a:solidFill>
                <a:srgbClr val="FFFF00"/>
              </a:solidFill>
              <a:latin typeface="Times" pitchFamily="18" charset="0"/>
            </a:endParaRPr>
          </a:p>
        </p:txBody>
      </p:sp>
      <p:pic>
        <p:nvPicPr>
          <p:cNvPr id="9625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625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625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625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625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625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625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62573"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62574"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pic>
        <p:nvPicPr>
          <p:cNvPr id="962575" name="Picture 15" descr="Table"/>
          <p:cNvPicPr>
            <a:picLocks noChangeAspect="1" noChangeArrowheads="1"/>
          </p:cNvPicPr>
          <p:nvPr/>
        </p:nvPicPr>
        <p:blipFill>
          <a:blip r:embed="rId13" cstate="print"/>
          <a:srcRect/>
          <a:stretch>
            <a:fillRect/>
          </a:stretch>
        </p:blipFill>
        <p:spPr bwMode="auto">
          <a:xfrm>
            <a:off x="2133600" y="1905000"/>
            <a:ext cx="7416800" cy="3754438"/>
          </a:xfrm>
          <a:prstGeom prst="rect">
            <a:avLst/>
          </a:prstGeom>
          <a:noFill/>
        </p:spPr>
      </p:pic>
      <p:sp>
        <p:nvSpPr>
          <p:cNvPr id="962576" name="Text Box 16"/>
          <p:cNvSpPr txBox="1">
            <a:spLocks noChangeArrowheads="1"/>
          </p:cNvSpPr>
          <p:nvPr/>
        </p:nvSpPr>
        <p:spPr bwMode="auto">
          <a:xfrm>
            <a:off x="2727326" y="2289176"/>
            <a:ext cx="3748719" cy="584775"/>
          </a:xfrm>
          <a:prstGeom prst="rect">
            <a:avLst/>
          </a:prstGeom>
          <a:noFill/>
          <a:ln w="9525">
            <a:noFill/>
            <a:miter lim="800000"/>
            <a:headEnd/>
            <a:tailEnd/>
          </a:ln>
          <a:effectLst/>
        </p:spPr>
        <p:txBody>
          <a:bodyPr wrap="none">
            <a:spAutoFit/>
          </a:bodyPr>
          <a:lstStyle/>
          <a:p>
            <a:r>
              <a:rPr lang="en-US" altLang="en-US" sz="3200" b="1" dirty="0">
                <a:latin typeface="Times" pitchFamily="18" charset="0"/>
              </a:rPr>
              <a:t>Human Blood Types</a:t>
            </a:r>
          </a:p>
        </p:txBody>
      </p:sp>
      <p:sp>
        <p:nvSpPr>
          <p:cNvPr id="962577" name="Text Box 17"/>
          <p:cNvSpPr txBox="1">
            <a:spLocks noChangeArrowheads="1"/>
          </p:cNvSpPr>
          <p:nvPr/>
        </p:nvSpPr>
        <p:spPr bwMode="auto">
          <a:xfrm>
            <a:off x="2579688" y="3429001"/>
            <a:ext cx="1377300"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A</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A</a:t>
            </a:r>
            <a:r>
              <a:rPr lang="en-US" altLang="en-US" sz="3200" i="1" dirty="0" err="1">
                <a:solidFill>
                  <a:srgbClr val="FF0000"/>
                </a:solidFill>
              </a:rPr>
              <a:t>i</a:t>
            </a:r>
            <a:endParaRPr lang="en-US" altLang="en-US" sz="3200" i="1" dirty="0">
              <a:solidFill>
                <a:srgbClr val="FF0000"/>
              </a:solidFill>
            </a:endParaRPr>
          </a:p>
        </p:txBody>
      </p:sp>
      <p:sp>
        <p:nvSpPr>
          <p:cNvPr id="962578" name="Text Box 18"/>
          <p:cNvSpPr txBox="1">
            <a:spLocks noChangeArrowheads="1"/>
          </p:cNvSpPr>
          <p:nvPr/>
        </p:nvSpPr>
        <p:spPr bwMode="auto">
          <a:xfrm>
            <a:off x="2576513" y="3886201"/>
            <a:ext cx="1348446"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B</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r>
              <a:rPr lang="en-US" altLang="en-US" i="1" dirty="0">
                <a:solidFill>
                  <a:srgbClr val="FF0000"/>
                </a:solidFill>
              </a:rPr>
              <a:t> or </a:t>
            </a:r>
            <a:r>
              <a:rPr lang="en-US" altLang="en-US" sz="3200" i="1" dirty="0" err="1">
                <a:solidFill>
                  <a:srgbClr val="FF0000"/>
                </a:solidFill>
              </a:rPr>
              <a:t>l</a:t>
            </a:r>
            <a:r>
              <a:rPr lang="en-US" altLang="en-US" sz="3200" i="1" baseline="30000" dirty="0" err="1">
                <a:solidFill>
                  <a:srgbClr val="FF0000"/>
                </a:solidFill>
              </a:rPr>
              <a:t>B</a:t>
            </a:r>
            <a:r>
              <a:rPr lang="en-US" altLang="en-US" sz="3200" i="1" dirty="0" err="1">
                <a:solidFill>
                  <a:srgbClr val="FF0000"/>
                </a:solidFill>
              </a:rPr>
              <a:t>i</a:t>
            </a:r>
            <a:endParaRPr lang="en-US" altLang="en-US" sz="3200" i="1" dirty="0">
              <a:solidFill>
                <a:srgbClr val="FF0000"/>
              </a:solidFill>
            </a:endParaRPr>
          </a:p>
        </p:txBody>
      </p:sp>
      <p:sp>
        <p:nvSpPr>
          <p:cNvPr id="962579" name="Text Box 19"/>
          <p:cNvSpPr txBox="1">
            <a:spLocks noChangeArrowheads="1"/>
          </p:cNvSpPr>
          <p:nvPr/>
        </p:nvSpPr>
        <p:spPr bwMode="auto">
          <a:xfrm>
            <a:off x="2568576" y="4333876"/>
            <a:ext cx="716863" cy="584775"/>
          </a:xfrm>
          <a:prstGeom prst="rect">
            <a:avLst/>
          </a:prstGeom>
          <a:noFill/>
          <a:ln w="9525">
            <a:noFill/>
            <a:miter lim="800000"/>
            <a:headEnd/>
            <a:tailEnd/>
          </a:ln>
          <a:effectLst/>
        </p:spPr>
        <p:txBody>
          <a:bodyPr wrap="none">
            <a:spAutoFit/>
          </a:bodyPr>
          <a:lstStyle/>
          <a:p>
            <a:r>
              <a:rPr lang="en-US" altLang="en-US" sz="3200" i="1" dirty="0" err="1">
                <a:solidFill>
                  <a:srgbClr val="FF0000"/>
                </a:solidFill>
              </a:rPr>
              <a:t>l</a:t>
            </a:r>
            <a:r>
              <a:rPr lang="en-US" altLang="en-US" sz="3200" i="1" baseline="30000" dirty="0" err="1">
                <a:solidFill>
                  <a:srgbClr val="FF0000"/>
                </a:solidFill>
              </a:rPr>
              <a:t>A</a:t>
            </a:r>
            <a:r>
              <a:rPr lang="en-US" altLang="en-US" i="1" baseline="30000" dirty="0">
                <a:solidFill>
                  <a:srgbClr val="FF0000"/>
                </a:solidFill>
              </a:rPr>
              <a:t> </a:t>
            </a:r>
            <a:r>
              <a:rPr lang="en-US" altLang="en-US" sz="3200" i="1" dirty="0" err="1">
                <a:solidFill>
                  <a:srgbClr val="FF0000"/>
                </a:solidFill>
              </a:rPr>
              <a:t>l</a:t>
            </a:r>
            <a:r>
              <a:rPr lang="en-US" altLang="en-US" sz="3200" i="1" baseline="30000" dirty="0" err="1">
                <a:solidFill>
                  <a:srgbClr val="FF0000"/>
                </a:solidFill>
              </a:rPr>
              <a:t>B</a:t>
            </a:r>
            <a:endParaRPr lang="en-US" altLang="en-US" sz="3200" i="1" dirty="0">
              <a:solidFill>
                <a:srgbClr val="FF0000"/>
              </a:solidFill>
            </a:endParaRPr>
          </a:p>
        </p:txBody>
      </p:sp>
      <p:sp>
        <p:nvSpPr>
          <p:cNvPr id="962580" name="Text Box 20"/>
          <p:cNvSpPr txBox="1">
            <a:spLocks noChangeArrowheads="1"/>
          </p:cNvSpPr>
          <p:nvPr/>
        </p:nvSpPr>
        <p:spPr bwMode="auto">
          <a:xfrm>
            <a:off x="2578100" y="4879976"/>
            <a:ext cx="373820" cy="584775"/>
          </a:xfrm>
          <a:prstGeom prst="rect">
            <a:avLst/>
          </a:prstGeom>
          <a:noFill/>
          <a:ln w="9525">
            <a:noFill/>
            <a:miter lim="800000"/>
            <a:headEnd/>
            <a:tailEnd/>
          </a:ln>
          <a:effectLst/>
        </p:spPr>
        <p:txBody>
          <a:bodyPr wrap="none">
            <a:spAutoFit/>
          </a:bodyPr>
          <a:lstStyle/>
          <a:p>
            <a:r>
              <a:rPr lang="en-US" altLang="en-US" sz="3200" i="1" dirty="0">
                <a:solidFill>
                  <a:srgbClr val="FF0000"/>
                </a:solidFill>
              </a:rPr>
              <a:t>ii</a:t>
            </a:r>
          </a:p>
        </p:txBody>
      </p:sp>
      <p:sp>
        <p:nvSpPr>
          <p:cNvPr id="962581" name="Text Box 21"/>
          <p:cNvSpPr txBox="1">
            <a:spLocks noChangeArrowheads="1"/>
          </p:cNvSpPr>
          <p:nvPr/>
        </p:nvSpPr>
        <p:spPr bwMode="auto">
          <a:xfrm>
            <a:off x="2482851" y="2822576"/>
            <a:ext cx="1941557" cy="584775"/>
          </a:xfrm>
          <a:prstGeom prst="rect">
            <a:avLst/>
          </a:prstGeom>
          <a:noFill/>
          <a:ln w="9525">
            <a:noFill/>
            <a:miter lim="800000"/>
            <a:headEnd/>
            <a:tailEnd/>
          </a:ln>
          <a:effectLst/>
        </p:spPr>
        <p:txBody>
          <a:bodyPr wrap="none">
            <a:spAutoFit/>
          </a:bodyPr>
          <a:lstStyle/>
          <a:p>
            <a:r>
              <a:rPr lang="en-US" altLang="en-US" sz="3200" dirty="0">
                <a:solidFill>
                  <a:srgbClr val="FF0000"/>
                </a:solidFill>
                <a:latin typeface="Times" pitchFamily="18" charset="0"/>
              </a:rPr>
              <a:t>Genotypes</a:t>
            </a:r>
          </a:p>
        </p:txBody>
      </p:sp>
      <p:sp>
        <p:nvSpPr>
          <p:cNvPr id="962582" name="Text Box 22"/>
          <p:cNvSpPr txBox="1">
            <a:spLocks noChangeArrowheads="1"/>
          </p:cNvSpPr>
          <p:nvPr/>
        </p:nvSpPr>
        <p:spPr bwMode="auto">
          <a:xfrm>
            <a:off x="4495801" y="2863850"/>
            <a:ext cx="1909497"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Surface Molecules</a:t>
            </a:r>
          </a:p>
        </p:txBody>
      </p:sp>
      <p:sp>
        <p:nvSpPr>
          <p:cNvPr id="962583" name="Text Box 23"/>
          <p:cNvSpPr txBox="1">
            <a:spLocks noChangeArrowheads="1"/>
          </p:cNvSpPr>
          <p:nvPr/>
        </p:nvSpPr>
        <p:spPr bwMode="auto">
          <a:xfrm>
            <a:off x="7359650" y="2857500"/>
            <a:ext cx="124906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pitchFamily="18" charset="0"/>
              </a:rPr>
              <a:t>Phenotypes</a:t>
            </a:r>
          </a:p>
        </p:txBody>
      </p:sp>
      <p:sp>
        <p:nvSpPr>
          <p:cNvPr id="962584" name="Text Box 24"/>
          <p:cNvSpPr txBox="1">
            <a:spLocks noChangeArrowheads="1"/>
          </p:cNvSpPr>
          <p:nvPr/>
        </p:nvSpPr>
        <p:spPr bwMode="auto">
          <a:xfrm>
            <a:off x="5716588" y="3355976"/>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5" name="Text Box 25"/>
          <p:cNvSpPr txBox="1">
            <a:spLocks noChangeArrowheads="1"/>
          </p:cNvSpPr>
          <p:nvPr/>
        </p:nvSpPr>
        <p:spPr bwMode="auto">
          <a:xfrm>
            <a:off x="57150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86" name="Text Box 26"/>
          <p:cNvSpPr txBox="1">
            <a:spLocks noChangeArrowheads="1"/>
          </p:cNvSpPr>
          <p:nvPr/>
        </p:nvSpPr>
        <p:spPr bwMode="auto">
          <a:xfrm>
            <a:off x="5181600" y="4346576"/>
            <a:ext cx="146065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 and B</a:t>
            </a:r>
          </a:p>
        </p:txBody>
      </p:sp>
      <p:sp>
        <p:nvSpPr>
          <p:cNvPr id="962587" name="Text Box 27"/>
          <p:cNvSpPr txBox="1">
            <a:spLocks noChangeArrowheads="1"/>
          </p:cNvSpPr>
          <p:nvPr/>
        </p:nvSpPr>
        <p:spPr bwMode="auto">
          <a:xfrm>
            <a:off x="5475288" y="4826001"/>
            <a:ext cx="108555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None</a:t>
            </a:r>
          </a:p>
        </p:txBody>
      </p:sp>
      <p:sp>
        <p:nvSpPr>
          <p:cNvPr id="962588" name="Text Box 28"/>
          <p:cNvSpPr txBox="1">
            <a:spLocks noChangeArrowheads="1"/>
          </p:cNvSpPr>
          <p:nvPr/>
        </p:nvSpPr>
        <p:spPr bwMode="auto">
          <a:xfrm>
            <a:off x="8078788" y="3352801"/>
            <a:ext cx="421910"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a:t>
            </a:r>
          </a:p>
        </p:txBody>
      </p:sp>
      <p:sp>
        <p:nvSpPr>
          <p:cNvPr id="962589" name="Text Box 29"/>
          <p:cNvSpPr txBox="1">
            <a:spLocks noChangeArrowheads="1"/>
          </p:cNvSpPr>
          <p:nvPr/>
        </p:nvSpPr>
        <p:spPr bwMode="auto">
          <a:xfrm>
            <a:off x="8077200" y="3835401"/>
            <a:ext cx="407484"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B</a:t>
            </a:r>
          </a:p>
        </p:txBody>
      </p:sp>
      <p:sp>
        <p:nvSpPr>
          <p:cNvPr id="962590" name="Text Box 30"/>
          <p:cNvSpPr txBox="1">
            <a:spLocks noChangeArrowheads="1"/>
          </p:cNvSpPr>
          <p:nvPr/>
        </p:nvSpPr>
        <p:spPr bwMode="auto">
          <a:xfrm>
            <a:off x="8001000" y="4346576"/>
            <a:ext cx="644728"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AB</a:t>
            </a:r>
          </a:p>
        </p:txBody>
      </p:sp>
      <p:sp>
        <p:nvSpPr>
          <p:cNvPr id="962591" name="Text Box 31"/>
          <p:cNvSpPr txBox="1">
            <a:spLocks noChangeArrowheads="1"/>
          </p:cNvSpPr>
          <p:nvPr/>
        </p:nvSpPr>
        <p:spPr bwMode="auto">
          <a:xfrm>
            <a:off x="8077200" y="4879976"/>
            <a:ext cx="457176" cy="584775"/>
          </a:xfrm>
          <a:prstGeom prst="rect">
            <a:avLst/>
          </a:prstGeom>
          <a:noFill/>
          <a:ln w="9525">
            <a:noFill/>
            <a:miter lim="800000"/>
            <a:headEnd/>
            <a:tailEnd/>
          </a:ln>
          <a:effectLst/>
        </p:spPr>
        <p:txBody>
          <a:bodyPr wrap="none">
            <a:spAutoFit/>
          </a:bodyPr>
          <a:lstStyle/>
          <a:p>
            <a:r>
              <a:rPr lang="en-US" altLang="en-US" sz="3200" dirty="0">
                <a:solidFill>
                  <a:srgbClr val="FF0000"/>
                </a:solidFill>
              </a:rPr>
              <a:t>O</a:t>
            </a:r>
          </a:p>
        </p:txBody>
      </p:sp>
    </p:spTree>
    <p:extLst>
      <p:ext uri="{BB962C8B-B14F-4D97-AF65-F5344CB8AC3E}">
        <p14:creationId xmlns:p14="http://schemas.microsoft.com/office/powerpoint/2010/main" val="321309770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62565"/>
                                        </p:tgtEl>
                                        <p:attrNameLst>
                                          <p:attrName>style.visibility</p:attrName>
                                        </p:attrNameLst>
                                      </p:cBhvr>
                                      <p:to>
                                        <p:strVal val="visible"/>
                                      </p:to>
                                    </p:set>
                                    <p:animEffect transition="in" filter="box(out)">
                                      <p:cBhvr>
                                        <p:cTn id="7" dur="500"/>
                                        <p:tgtEl>
                                          <p:spTgt spid="96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2438400" y="7040563"/>
            <a:ext cx="8229600" cy="274637"/>
          </a:xfrm>
        </p:spPr>
        <p:txBody>
          <a:bodyPr>
            <a:normAutofit fontScale="90000"/>
          </a:bodyPr>
          <a:lstStyle/>
          <a:p>
            <a:pPr algn="r"/>
            <a:r>
              <a:rPr lang="en-US" altLang="en-US" sz="1400" b="1"/>
              <a:t>Section 12.2 Summary – pages 315 - 322</a:t>
            </a:r>
          </a:p>
        </p:txBody>
      </p:sp>
      <p:sp>
        <p:nvSpPr>
          <p:cNvPr id="910339" name="Text Box 3"/>
          <p:cNvSpPr txBox="1">
            <a:spLocks noChangeArrowheads="1"/>
          </p:cNvSpPr>
          <p:nvPr/>
        </p:nvSpPr>
        <p:spPr bwMode="auto">
          <a:xfrm>
            <a:off x="2057401" y="914401"/>
            <a:ext cx="8383705"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Multiple phenotypes from multiple alleles</a:t>
            </a:r>
          </a:p>
        </p:txBody>
      </p:sp>
      <p:pic>
        <p:nvPicPr>
          <p:cNvPr id="910340" name="Picture 4"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1034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10342" name="Picture 6"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1034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10344" name="Picture 8"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10345" name="Picture 9"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sp>
        <p:nvSpPr>
          <p:cNvPr id="910348" name="Rectangle 12"/>
          <p:cNvSpPr>
            <a:spLocks noChangeArrowheads="1"/>
          </p:cNvSpPr>
          <p:nvPr/>
        </p:nvSpPr>
        <p:spPr bwMode="auto">
          <a:xfrm>
            <a:off x="2057400" y="1660526"/>
            <a:ext cx="7924800" cy="206210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Although each trait has only two alleles in the patterns of heredity you have studied thus far, it is common for more than two alleles to control a trait in a population.</a:t>
            </a:r>
            <a:endParaRPr lang="en-US" altLang="en-US" sz="3200" i="1">
              <a:latin typeface="Times" charset="0"/>
            </a:endParaRPr>
          </a:p>
        </p:txBody>
      </p:sp>
      <p:sp>
        <p:nvSpPr>
          <p:cNvPr id="910349" name="Rectangle 13"/>
          <p:cNvSpPr>
            <a:spLocks noChangeArrowheads="1"/>
          </p:cNvSpPr>
          <p:nvPr/>
        </p:nvSpPr>
        <p:spPr bwMode="auto">
          <a:xfrm>
            <a:off x="2057400" y="36417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latin typeface="Times" charset="0"/>
              </a:rPr>
              <a:t>Traits controlled by more than two alleles have </a:t>
            </a:r>
            <a:r>
              <a:rPr lang="en-US" altLang="en-US" sz="3200">
                <a:solidFill>
                  <a:srgbClr val="FF0066"/>
                </a:solidFill>
                <a:latin typeface="Times" charset="0"/>
              </a:rPr>
              <a:t>multiple alleles</a:t>
            </a:r>
            <a:r>
              <a:rPr lang="en-US" altLang="en-US" sz="3200">
                <a:latin typeface="Times" charset="0"/>
              </a:rPr>
              <a:t>.</a:t>
            </a:r>
            <a:endParaRPr lang="en-US" altLang="en-US" sz="3200" i="1">
              <a:latin typeface="Times" charset="0"/>
            </a:endParaRPr>
          </a:p>
        </p:txBody>
      </p:sp>
      <p:pic>
        <p:nvPicPr>
          <p:cNvPr id="910350" name="Picture 14" descr="Sec"/>
          <p:cNvPicPr>
            <a:picLocks noChangeAspect="1" noChangeArrowheads="1"/>
          </p:cNvPicPr>
          <p:nvPr/>
        </p:nvPicPr>
        <p:blipFill>
          <a:blip r:embed="rId10" cstate="print"/>
          <a:srcRect/>
          <a:stretch>
            <a:fillRect/>
          </a:stretch>
        </p:blipFill>
        <p:spPr bwMode="auto">
          <a:xfrm>
            <a:off x="1524000" y="0"/>
            <a:ext cx="1752600" cy="762000"/>
          </a:xfrm>
          <a:prstGeom prst="rect">
            <a:avLst/>
          </a:prstGeom>
          <a:noFill/>
        </p:spPr>
      </p:pic>
      <p:pic>
        <p:nvPicPr>
          <p:cNvPr id="910351" name="Picture 15" descr="Sec"/>
          <p:cNvPicPr>
            <a:picLocks noChangeAspect="1" noChangeArrowheads="1"/>
          </p:cNvPicPr>
          <p:nvPr/>
        </p:nvPicPr>
        <p:blipFill>
          <a:blip r:embed="rId11" cstate="print"/>
          <a:srcRect/>
          <a:stretch>
            <a:fillRect/>
          </a:stretch>
        </p:blipFill>
        <p:spPr bwMode="auto">
          <a:xfrm>
            <a:off x="3492500" y="0"/>
            <a:ext cx="6794500" cy="482600"/>
          </a:xfrm>
          <a:prstGeom prst="rect">
            <a:avLst/>
          </a:prstGeom>
          <a:noFill/>
        </p:spPr>
      </p:pic>
      <p:pic>
        <p:nvPicPr>
          <p:cNvPr id="910353" name="Picture 17" descr="audio image blue">
            <a:hlinkClick r:id="" action="ppaction://noaction">
              <a:snd r:embed="rId12" name="12-multiple alleles.WAV"/>
            </a:hlinkClick>
          </p:cNvPr>
          <p:cNvPicPr>
            <a:picLocks noChangeAspect="1" noChangeArrowheads="1"/>
          </p:cNvPicPr>
          <p:nvPr/>
        </p:nvPicPr>
        <p:blipFill>
          <a:blip r:embed="rId13" cstate="print"/>
          <a:srcRect/>
          <a:stretch>
            <a:fillRect/>
          </a:stretch>
        </p:blipFill>
        <p:spPr bwMode="auto">
          <a:xfrm>
            <a:off x="5995988" y="4179888"/>
            <a:ext cx="354012" cy="354012"/>
          </a:xfrm>
          <a:prstGeom prst="rect">
            <a:avLst/>
          </a:prstGeom>
          <a:noFill/>
        </p:spPr>
      </p:pic>
    </p:spTree>
    <p:extLst>
      <p:ext uri="{BB962C8B-B14F-4D97-AF65-F5344CB8AC3E}">
        <p14:creationId xmlns:p14="http://schemas.microsoft.com/office/powerpoint/2010/main" val="177411659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48"/>
                                        </p:tgtEl>
                                        <p:attrNameLst>
                                          <p:attrName>style.visibility</p:attrName>
                                        </p:attrNameLst>
                                      </p:cBhvr>
                                      <p:to>
                                        <p:strVal val="visible"/>
                                      </p:to>
                                    </p:set>
                                    <p:animEffect transition="in" filter="box(out)">
                                      <p:cBhvr>
                                        <p:cTn id="7" dur="500"/>
                                        <p:tgtEl>
                                          <p:spTgt spid="9103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0349"/>
                                        </p:tgtEl>
                                        <p:attrNameLst>
                                          <p:attrName>style.visibility</p:attrName>
                                        </p:attrNameLst>
                                      </p:cBhvr>
                                      <p:to>
                                        <p:strVal val="visible"/>
                                      </p:to>
                                    </p:set>
                                    <p:animEffect transition="in" filter="box(out)">
                                      <p:cBhvr>
                                        <p:cTn id="12" dur="500"/>
                                        <p:tgtEl>
                                          <p:spTgt spid="91034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10353"/>
                                        </p:tgtEl>
                                        <p:attrNameLst>
                                          <p:attrName>style.visibility</p:attrName>
                                        </p:attrNameLst>
                                      </p:cBhvr>
                                      <p:to>
                                        <p:strVal val="visible"/>
                                      </p:to>
                                    </p:set>
                                    <p:animEffect transition="in" filter="box(out)">
                                      <p:cBhvr>
                                        <p:cTn id="17" dur="500"/>
                                        <p:tgtEl>
                                          <p:spTgt spid="91035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0340"/>
                                        </p:tgtEl>
                                        <p:attrNameLst>
                                          <p:attrName>style.visibility</p:attrName>
                                        </p:attrNameLst>
                                      </p:cBhvr>
                                      <p:to>
                                        <p:strVal val="visible"/>
                                      </p:to>
                                    </p:set>
                                    <p:animEffect transition="in" filter="box(out)">
                                      <p:cBhvr>
                                        <p:cTn id="21" dur="500"/>
                                        <p:tgtEl>
                                          <p:spTgt spid="910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8" grpId="0" autoUpdateAnimBg="0"/>
      <p:bldP spid="910349"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2867" name="Rectangle 3"/>
          <p:cNvSpPr>
            <a:spLocks noChangeArrowheads="1"/>
          </p:cNvSpPr>
          <p:nvPr/>
        </p:nvSpPr>
        <p:spPr bwMode="auto">
          <a:xfrm>
            <a:off x="1981200" y="1600201"/>
            <a:ext cx="8077200" cy="2554545"/>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Determining blood type is necessary before a person can receive a blood transfusion because the red blood cells of incompatible blood types could clump together, causing death.</a:t>
            </a:r>
          </a:p>
        </p:txBody>
      </p:sp>
      <p:sp>
        <p:nvSpPr>
          <p:cNvPr id="932868" name="Rectangle 4"/>
          <p:cNvSpPr>
            <a:spLocks noChangeArrowheads="1"/>
          </p:cNvSpPr>
          <p:nvPr/>
        </p:nvSpPr>
        <p:spPr bwMode="auto">
          <a:xfrm>
            <a:off x="1981200" y="9144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importance of blood typing</a:t>
            </a:r>
            <a:endParaRPr lang="en-US" altLang="en-US" sz="4000" b="1">
              <a:solidFill>
                <a:srgbClr val="FFFF00"/>
              </a:solidFill>
              <a:latin typeface="Times" charset="0"/>
            </a:endParaRPr>
          </a:p>
        </p:txBody>
      </p:sp>
      <p:pic>
        <p:nvPicPr>
          <p:cNvPr id="93286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28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287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287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287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287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287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2877" name="Picture 13"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2878" name="Picture 14"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Tree>
    <p:extLst>
      <p:ext uri="{BB962C8B-B14F-4D97-AF65-F5344CB8AC3E}">
        <p14:creationId xmlns:p14="http://schemas.microsoft.com/office/powerpoint/2010/main" val="7233728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2867"/>
                                        </p:tgtEl>
                                        <p:attrNameLst>
                                          <p:attrName>style.visibility</p:attrName>
                                        </p:attrNameLst>
                                      </p:cBhvr>
                                      <p:to>
                                        <p:strVal val="visible"/>
                                      </p:to>
                                    </p:set>
                                    <p:animEffect transition="in" filter="box(out)">
                                      <p:cBhvr>
                                        <p:cTn id="7" dur="500"/>
                                        <p:tgtEl>
                                          <p:spTgt spid="93286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2869"/>
                                        </p:tgtEl>
                                        <p:attrNameLst>
                                          <p:attrName>style.visibility</p:attrName>
                                        </p:attrNameLst>
                                      </p:cBhvr>
                                      <p:to>
                                        <p:strVal val="visible"/>
                                      </p:to>
                                    </p:set>
                                    <p:animEffect transition="in" filter="box(out)">
                                      <p:cBhvr>
                                        <p:cTn id="11" dur="500"/>
                                        <p:tgtEl>
                                          <p:spTgt spid="932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867"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90"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3891" name="Rectangle 3"/>
          <p:cNvSpPr>
            <a:spLocks noChangeArrowheads="1"/>
          </p:cNvSpPr>
          <p:nvPr/>
        </p:nvSpPr>
        <p:spPr bwMode="auto">
          <a:xfrm>
            <a:off x="1981200" y="1447800"/>
            <a:ext cx="8686800"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latin typeface="Times" charset="0"/>
              </a:rPr>
              <a:t>The gene for blood type, gene </a:t>
            </a:r>
            <a:r>
              <a:rPr lang="en-US" altLang="en-US" sz="3200" i="1" dirty="0"/>
              <a:t>l, </a:t>
            </a:r>
            <a:r>
              <a:rPr lang="en-US" altLang="en-US" sz="3200" dirty="0">
                <a:latin typeface="Times" charset="0"/>
              </a:rPr>
              <a:t>codes for a molecule that attaches to a </a:t>
            </a:r>
            <a:r>
              <a:rPr lang="en-US" altLang="en-US" sz="3200" b="1" dirty="0">
                <a:latin typeface="Times" charset="0"/>
              </a:rPr>
              <a:t>membrane protein </a:t>
            </a:r>
            <a:r>
              <a:rPr lang="en-US" altLang="en-US" sz="3200" dirty="0">
                <a:latin typeface="Times" charset="0"/>
              </a:rPr>
              <a:t>found on the</a:t>
            </a:r>
            <a:r>
              <a:rPr lang="en-US" altLang="en-US" sz="3200" dirty="0"/>
              <a:t> </a:t>
            </a:r>
            <a:r>
              <a:rPr lang="en-US" altLang="en-US" sz="3200" dirty="0">
                <a:latin typeface="Times" charset="0"/>
              </a:rPr>
              <a:t>surface of red blood cells.</a:t>
            </a:r>
          </a:p>
        </p:txBody>
      </p:sp>
      <p:sp>
        <p:nvSpPr>
          <p:cNvPr id="933892" name="Rectangle 4"/>
          <p:cNvSpPr>
            <a:spLocks noChangeArrowheads="1"/>
          </p:cNvSpPr>
          <p:nvPr/>
        </p:nvSpPr>
        <p:spPr bwMode="auto">
          <a:xfrm>
            <a:off x="19812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ABO Blood Group</a:t>
            </a:r>
            <a:endParaRPr lang="en-US" altLang="en-US" sz="4000" b="1">
              <a:solidFill>
                <a:srgbClr val="FFFF00"/>
              </a:solidFill>
              <a:latin typeface="Times" charset="0"/>
            </a:endParaRPr>
          </a:p>
        </p:txBody>
      </p:sp>
      <p:pic>
        <p:nvPicPr>
          <p:cNvPr id="933893"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389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3895"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389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3897"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3898"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3899"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3900"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3901"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3902" name="Rectangle 14"/>
          <p:cNvSpPr>
            <a:spLocks noChangeArrowheads="1"/>
          </p:cNvSpPr>
          <p:nvPr/>
        </p:nvSpPr>
        <p:spPr bwMode="auto">
          <a:xfrm>
            <a:off x="1981200" y="2971800"/>
            <a:ext cx="80772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and </a:t>
            </a:r>
            <a:r>
              <a:rPr lang="en-US" altLang="en-US" sz="3200" i="1"/>
              <a:t>l</a:t>
            </a:r>
            <a:r>
              <a:rPr lang="en-US" altLang="en-US" sz="3200" i="1" baseline="30000"/>
              <a:t>B</a:t>
            </a:r>
            <a:r>
              <a:rPr lang="en-US" altLang="en-US" sz="3200" i="1"/>
              <a:t> </a:t>
            </a:r>
            <a:r>
              <a:rPr lang="en-US" altLang="en-US" sz="3200">
                <a:latin typeface="Times" charset="0"/>
              </a:rPr>
              <a:t>alleles each code for a different molecule.</a:t>
            </a:r>
            <a:endParaRPr lang="en-US" altLang="en-US" sz="3200" i="1"/>
          </a:p>
        </p:txBody>
      </p:sp>
      <p:sp>
        <p:nvSpPr>
          <p:cNvPr id="933903" name="Rectangle 15"/>
          <p:cNvSpPr>
            <a:spLocks noChangeArrowheads="1"/>
          </p:cNvSpPr>
          <p:nvPr/>
        </p:nvSpPr>
        <p:spPr bwMode="auto">
          <a:xfrm>
            <a:off x="1981200" y="4038601"/>
            <a:ext cx="8229600" cy="206210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Your immune system recognizes the red blood cells as belonging to you.  If cells with a different surface molecule enter your body, your immune system will attack them.</a:t>
            </a:r>
            <a:endParaRPr lang="en-US" altLang="en-US" sz="3200" i="1"/>
          </a:p>
        </p:txBody>
      </p:sp>
    </p:spTree>
    <p:extLst>
      <p:ext uri="{BB962C8B-B14F-4D97-AF65-F5344CB8AC3E}">
        <p14:creationId xmlns:p14="http://schemas.microsoft.com/office/powerpoint/2010/main" val="197922157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3891"/>
                                        </p:tgtEl>
                                        <p:attrNameLst>
                                          <p:attrName>style.visibility</p:attrName>
                                        </p:attrNameLst>
                                      </p:cBhvr>
                                      <p:to>
                                        <p:strVal val="visible"/>
                                      </p:to>
                                    </p:set>
                                    <p:animEffect transition="in" filter="box(out)">
                                      <p:cBhvr>
                                        <p:cTn id="7" dur="500"/>
                                        <p:tgtEl>
                                          <p:spTgt spid="93389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3902"/>
                                        </p:tgtEl>
                                        <p:attrNameLst>
                                          <p:attrName>style.visibility</p:attrName>
                                        </p:attrNameLst>
                                      </p:cBhvr>
                                      <p:to>
                                        <p:strVal val="visible"/>
                                      </p:to>
                                    </p:set>
                                    <p:animEffect transition="in" filter="box(out)">
                                      <p:cBhvr>
                                        <p:cTn id="12" dur="500"/>
                                        <p:tgtEl>
                                          <p:spTgt spid="93390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33903"/>
                                        </p:tgtEl>
                                        <p:attrNameLst>
                                          <p:attrName>style.visibility</p:attrName>
                                        </p:attrNameLst>
                                      </p:cBhvr>
                                      <p:to>
                                        <p:strVal val="visible"/>
                                      </p:to>
                                    </p:set>
                                    <p:animEffect transition="in" filter="box(out)">
                                      <p:cBhvr>
                                        <p:cTn id="17" dur="500"/>
                                        <p:tgtEl>
                                          <p:spTgt spid="93390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33893"/>
                                        </p:tgtEl>
                                        <p:attrNameLst>
                                          <p:attrName>style.visibility</p:attrName>
                                        </p:attrNameLst>
                                      </p:cBhvr>
                                      <p:to>
                                        <p:strVal val="visible"/>
                                      </p:to>
                                    </p:set>
                                    <p:animEffect transition="in" filter="box(out)">
                                      <p:cBhvr>
                                        <p:cTn id="21" dur="500"/>
                                        <p:tgtEl>
                                          <p:spTgt spid="933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891" grpId="0" autoUpdateAnimBg="0"/>
      <p:bldP spid="933902" grpId="0" autoUpdateAnimBg="0"/>
      <p:bldP spid="933903"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4915" name="Rectangle 3"/>
          <p:cNvSpPr>
            <a:spLocks noChangeArrowheads="1"/>
          </p:cNvSpPr>
          <p:nvPr/>
        </p:nvSpPr>
        <p:spPr bwMode="auto">
          <a:xfrm>
            <a:off x="1981200" y="1447800"/>
            <a:ext cx="4114800" cy="353943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allele is dominant to </a:t>
            </a:r>
            <a:r>
              <a:rPr lang="en-US" altLang="en-US" sz="3200" i="1">
                <a:latin typeface="Times" charset="0"/>
              </a:rPr>
              <a:t>i</a:t>
            </a:r>
            <a:r>
              <a:rPr lang="en-US" altLang="en-US" sz="3200">
                <a:latin typeface="Times" charset="0"/>
              </a:rPr>
              <a:t>, so inheriting either the </a:t>
            </a:r>
            <a:r>
              <a:rPr lang="en-US" altLang="en-US" sz="3200" i="1"/>
              <a:t>l</a:t>
            </a:r>
            <a:r>
              <a:rPr lang="en-US" altLang="en-US" sz="3200" i="1" baseline="30000"/>
              <a:t>A</a:t>
            </a:r>
            <a:r>
              <a:rPr lang="en-US" altLang="en-US" sz="3200" i="1">
                <a:latin typeface="Times" charset="0"/>
              </a:rPr>
              <a:t>i</a:t>
            </a:r>
            <a:r>
              <a:rPr lang="en-US" altLang="en-US" sz="3200">
                <a:latin typeface="Times" charset="0"/>
              </a:rPr>
              <a:t> alleles or the </a:t>
            </a:r>
            <a:r>
              <a:rPr lang="en-US" altLang="en-US" sz="3200" i="1"/>
              <a:t>l</a:t>
            </a:r>
            <a:r>
              <a:rPr lang="en-US" altLang="en-US" sz="3200" i="1" baseline="30000"/>
              <a:t>A </a:t>
            </a:r>
            <a:r>
              <a:rPr lang="en-US" altLang="en-US" sz="3200" i="1"/>
              <a:t>l</a:t>
            </a:r>
            <a:r>
              <a:rPr lang="en-US" altLang="en-US" sz="3200" i="1" baseline="30000"/>
              <a:t>A</a:t>
            </a:r>
            <a:r>
              <a:rPr lang="en-US" altLang="en-US" sz="3200">
                <a:latin typeface="Times" charset="0"/>
              </a:rPr>
              <a:t> alleles from both parents will give you type A blood.</a:t>
            </a:r>
          </a:p>
        </p:txBody>
      </p:sp>
      <p:sp>
        <p:nvSpPr>
          <p:cNvPr id="934916" name="Rectangle 4"/>
          <p:cNvSpPr>
            <a:spLocks noChangeArrowheads="1"/>
          </p:cNvSpPr>
          <p:nvPr/>
        </p:nvSpPr>
        <p:spPr bwMode="auto">
          <a:xfrm>
            <a:off x="19812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A</a:t>
            </a:r>
            <a:endParaRPr lang="en-US" altLang="en-US" sz="4000" b="1">
              <a:solidFill>
                <a:srgbClr val="FFFF00"/>
              </a:solidFill>
              <a:latin typeface="Times" charset="0"/>
            </a:endParaRPr>
          </a:p>
        </p:txBody>
      </p:sp>
      <p:pic>
        <p:nvPicPr>
          <p:cNvPr id="934917"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49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49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49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4921"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4922"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4923"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4924"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4925"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4926" name="Rectangle 14"/>
          <p:cNvSpPr>
            <a:spLocks noChangeArrowheads="1"/>
          </p:cNvSpPr>
          <p:nvPr/>
        </p:nvSpPr>
        <p:spPr bwMode="auto">
          <a:xfrm>
            <a:off x="1981200" y="4746625"/>
            <a:ext cx="38100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Surface molecule </a:t>
            </a:r>
            <a:r>
              <a:rPr lang="en-US" altLang="en-US" sz="3200" i="1">
                <a:latin typeface="Times" charset="0"/>
              </a:rPr>
              <a:t>A </a:t>
            </a:r>
            <a:r>
              <a:rPr lang="en-US" altLang="en-US" sz="3200">
                <a:latin typeface="Times" charset="0"/>
              </a:rPr>
              <a:t>is produced.</a:t>
            </a:r>
            <a:endParaRPr lang="en-US" altLang="en-US" sz="3200" i="1"/>
          </a:p>
        </p:txBody>
      </p:sp>
      <p:pic>
        <p:nvPicPr>
          <p:cNvPr id="934929" name="Picture 17" descr="Fig"/>
          <p:cNvPicPr>
            <a:picLocks noChangeAspect="1" noChangeArrowheads="1"/>
          </p:cNvPicPr>
          <p:nvPr/>
        </p:nvPicPr>
        <p:blipFill>
          <a:blip r:embed="rId13" cstate="print"/>
          <a:srcRect/>
          <a:stretch>
            <a:fillRect/>
          </a:stretch>
        </p:blipFill>
        <p:spPr bwMode="auto">
          <a:xfrm>
            <a:off x="6477000" y="1587500"/>
            <a:ext cx="3619500" cy="3517900"/>
          </a:xfrm>
          <a:prstGeom prst="rect">
            <a:avLst/>
          </a:prstGeom>
          <a:noFill/>
        </p:spPr>
      </p:pic>
      <p:sp>
        <p:nvSpPr>
          <p:cNvPr id="934930" name="Text Box 18"/>
          <p:cNvSpPr txBox="1">
            <a:spLocks noChangeArrowheads="1"/>
          </p:cNvSpPr>
          <p:nvPr/>
        </p:nvSpPr>
        <p:spPr bwMode="auto">
          <a:xfrm>
            <a:off x="7937500" y="1144588"/>
            <a:ext cx="2204706"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A</a:t>
            </a:r>
          </a:p>
        </p:txBody>
      </p:sp>
      <p:sp>
        <p:nvSpPr>
          <p:cNvPr id="934931" name="Line 19"/>
          <p:cNvSpPr>
            <a:spLocks noChangeShapeType="1"/>
          </p:cNvSpPr>
          <p:nvPr/>
        </p:nvSpPr>
        <p:spPr bwMode="auto">
          <a:xfrm flipH="1">
            <a:off x="7772400" y="1320800"/>
            <a:ext cx="228600" cy="3810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298346308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4926"/>
                                        </p:tgtEl>
                                        <p:attrNameLst>
                                          <p:attrName>style.visibility</p:attrName>
                                        </p:attrNameLst>
                                      </p:cBhvr>
                                      <p:to>
                                        <p:strVal val="visible"/>
                                      </p:to>
                                    </p:set>
                                    <p:animEffect transition="in" filter="box(out)">
                                      <p:cBhvr>
                                        <p:cTn id="7" dur="500"/>
                                        <p:tgtEl>
                                          <p:spTgt spid="934926"/>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4917"/>
                                        </p:tgtEl>
                                        <p:attrNameLst>
                                          <p:attrName>style.visibility</p:attrName>
                                        </p:attrNameLst>
                                      </p:cBhvr>
                                      <p:to>
                                        <p:strVal val="visible"/>
                                      </p:to>
                                    </p:set>
                                    <p:animEffect transition="in" filter="box(out)">
                                      <p:cBhvr>
                                        <p:cTn id="11" dur="500"/>
                                        <p:tgtEl>
                                          <p:spTgt spid="934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926"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60" name="Picture 24" descr="Fig"/>
          <p:cNvPicPr>
            <a:picLocks noChangeAspect="1" noChangeArrowheads="1"/>
          </p:cNvPicPr>
          <p:nvPr/>
        </p:nvPicPr>
        <p:blipFill>
          <a:blip r:embed="rId2" cstate="print"/>
          <a:srcRect/>
          <a:stretch>
            <a:fillRect/>
          </a:stretch>
        </p:blipFill>
        <p:spPr bwMode="auto">
          <a:xfrm>
            <a:off x="6400800" y="1790700"/>
            <a:ext cx="3683000" cy="3340100"/>
          </a:xfrm>
          <a:prstGeom prst="rect">
            <a:avLst/>
          </a:prstGeom>
          <a:noFill/>
        </p:spPr>
      </p:pic>
      <p:sp>
        <p:nvSpPr>
          <p:cNvPr id="935938"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5939" name="Rectangle 3"/>
          <p:cNvSpPr>
            <a:spLocks noChangeArrowheads="1"/>
          </p:cNvSpPr>
          <p:nvPr/>
        </p:nvSpPr>
        <p:spPr bwMode="auto">
          <a:xfrm>
            <a:off x="1981200" y="1295400"/>
            <a:ext cx="38100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B</a:t>
            </a:r>
            <a:r>
              <a:rPr lang="en-US" altLang="en-US" sz="3200">
                <a:latin typeface="Times" charset="0"/>
              </a:rPr>
              <a:t> allele is also dominant to </a:t>
            </a:r>
            <a:r>
              <a:rPr lang="en-US" altLang="en-US" sz="3200" i="1">
                <a:latin typeface="Times" charset="0"/>
              </a:rPr>
              <a:t>i</a:t>
            </a:r>
            <a:r>
              <a:rPr lang="en-US" altLang="en-US" sz="3200">
                <a:latin typeface="Times" charset="0"/>
              </a:rPr>
              <a:t>.</a:t>
            </a:r>
          </a:p>
        </p:txBody>
      </p:sp>
      <p:sp>
        <p:nvSpPr>
          <p:cNvPr id="935940" name="Rectangle 4"/>
          <p:cNvSpPr>
            <a:spLocks noChangeArrowheads="1"/>
          </p:cNvSpPr>
          <p:nvPr/>
        </p:nvSpPr>
        <p:spPr bwMode="auto">
          <a:xfrm>
            <a:off x="1981200" y="7620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B</a:t>
            </a:r>
            <a:endParaRPr lang="en-US" altLang="en-US" sz="4000" b="1">
              <a:solidFill>
                <a:srgbClr val="FFFF00"/>
              </a:solidFill>
              <a:latin typeface="Times" charset="0"/>
            </a:endParaRPr>
          </a:p>
        </p:txBody>
      </p:sp>
      <p:pic>
        <p:nvPicPr>
          <p:cNvPr id="935941" name="Picture 5" descr="end of slide"/>
          <p:cNvPicPr>
            <a:picLocks noChangeAspect="1" noChangeArrowheads="1"/>
          </p:cNvPicPr>
          <p:nvPr/>
        </p:nvPicPr>
        <p:blipFill>
          <a:blip r:embed="rId3" cstate="print"/>
          <a:srcRect/>
          <a:stretch>
            <a:fillRect/>
          </a:stretch>
        </p:blipFill>
        <p:spPr bwMode="auto">
          <a:xfrm>
            <a:off x="9693276" y="5105400"/>
            <a:ext cx="593725" cy="846138"/>
          </a:xfrm>
          <a:prstGeom prst="rect">
            <a:avLst/>
          </a:prstGeom>
          <a:noFill/>
        </p:spPr>
      </p:pic>
      <p:pic>
        <p:nvPicPr>
          <p:cNvPr id="93594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5105401" y="6191251"/>
            <a:ext cx="492125" cy="606425"/>
          </a:xfrm>
          <a:prstGeom prst="rect">
            <a:avLst/>
          </a:prstGeom>
          <a:noFill/>
        </p:spPr>
      </p:pic>
      <p:pic>
        <p:nvPicPr>
          <p:cNvPr id="935943" name="Picture 7" descr="New TOC">
            <a:hlinkClick r:id="rId5" action="ppaction://hlinksldjump"/>
          </p:cNvPr>
          <p:cNvPicPr>
            <a:picLocks noChangeAspect="1" noChangeArrowheads="1"/>
          </p:cNvPicPr>
          <p:nvPr/>
        </p:nvPicPr>
        <p:blipFill>
          <a:blip r:embed="rId6" cstate="print"/>
          <a:srcRect/>
          <a:stretch>
            <a:fillRect/>
          </a:stretch>
        </p:blipFill>
        <p:spPr bwMode="auto">
          <a:xfrm>
            <a:off x="5832476" y="6194426"/>
            <a:ext cx="492125" cy="606425"/>
          </a:xfrm>
          <a:prstGeom prst="rect">
            <a:avLst/>
          </a:prstGeom>
          <a:noFill/>
        </p:spPr>
      </p:pic>
      <p:pic>
        <p:nvPicPr>
          <p:cNvPr id="93594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6542088" y="6194426"/>
            <a:ext cx="468312" cy="606425"/>
          </a:xfrm>
          <a:prstGeom prst="rect">
            <a:avLst/>
          </a:prstGeom>
          <a:noFill/>
        </p:spPr>
      </p:pic>
      <p:pic>
        <p:nvPicPr>
          <p:cNvPr id="935945" name="Picture 9" descr="help">
            <a:hlinkClick r:id="" action="ppaction://noaction"/>
          </p:cNvPr>
          <p:cNvPicPr>
            <a:picLocks noChangeAspect="1" noChangeArrowheads="1"/>
          </p:cNvPicPr>
          <p:nvPr/>
        </p:nvPicPr>
        <p:blipFill>
          <a:blip r:embed="rId8" cstate="print"/>
          <a:srcRect/>
          <a:stretch>
            <a:fillRect/>
          </a:stretch>
        </p:blipFill>
        <p:spPr bwMode="auto">
          <a:xfrm>
            <a:off x="1752600" y="6202364"/>
            <a:ext cx="560388" cy="560387"/>
          </a:xfrm>
          <a:prstGeom prst="rect">
            <a:avLst/>
          </a:prstGeom>
          <a:noFill/>
        </p:spPr>
      </p:pic>
      <p:pic>
        <p:nvPicPr>
          <p:cNvPr id="935946" name="Picture 10" descr="resources">
            <a:hlinkClick r:id="rId9"/>
          </p:cNvPr>
          <p:cNvPicPr>
            <a:picLocks noChangeAspect="1" noChangeArrowheads="1"/>
          </p:cNvPicPr>
          <p:nvPr/>
        </p:nvPicPr>
        <p:blipFill>
          <a:blip r:embed="rId10" cstate="print"/>
          <a:srcRect/>
          <a:stretch>
            <a:fillRect/>
          </a:stretch>
        </p:blipFill>
        <p:spPr bwMode="auto">
          <a:xfrm>
            <a:off x="8458201" y="6267451"/>
            <a:ext cx="1806575" cy="411163"/>
          </a:xfrm>
          <a:prstGeom prst="rect">
            <a:avLst/>
          </a:prstGeom>
          <a:noFill/>
        </p:spPr>
      </p:pic>
      <p:pic>
        <p:nvPicPr>
          <p:cNvPr id="935947" name="Picture 11" descr="Section 3 title"/>
          <p:cNvPicPr>
            <a:picLocks noChangeAspect="1" noChangeArrowheads="1"/>
          </p:cNvPicPr>
          <p:nvPr/>
        </p:nvPicPr>
        <p:blipFill>
          <a:blip r:embed="rId11" cstate="print"/>
          <a:srcRect/>
          <a:stretch>
            <a:fillRect/>
          </a:stretch>
        </p:blipFill>
        <p:spPr bwMode="auto">
          <a:xfrm>
            <a:off x="3352800" y="0"/>
            <a:ext cx="6477000" cy="482600"/>
          </a:xfrm>
          <a:prstGeom prst="rect">
            <a:avLst/>
          </a:prstGeom>
          <a:noFill/>
        </p:spPr>
      </p:pic>
      <p:pic>
        <p:nvPicPr>
          <p:cNvPr id="935948" name="Picture 12" descr="Sec"/>
          <p:cNvPicPr>
            <a:picLocks noChangeAspect="1" noChangeArrowheads="1"/>
          </p:cNvPicPr>
          <p:nvPr/>
        </p:nvPicPr>
        <p:blipFill>
          <a:blip r:embed="rId12" cstate="print"/>
          <a:srcRect/>
          <a:stretch>
            <a:fillRect/>
          </a:stretch>
        </p:blipFill>
        <p:spPr bwMode="auto">
          <a:xfrm>
            <a:off x="1524000" y="0"/>
            <a:ext cx="1828800" cy="762000"/>
          </a:xfrm>
          <a:prstGeom prst="rect">
            <a:avLst/>
          </a:prstGeom>
          <a:noFill/>
        </p:spPr>
      </p:pic>
      <p:pic>
        <p:nvPicPr>
          <p:cNvPr id="935949" name="Picture 13" descr="Sec"/>
          <p:cNvPicPr>
            <a:picLocks noChangeAspect="1" noChangeArrowheads="1"/>
          </p:cNvPicPr>
          <p:nvPr/>
        </p:nvPicPr>
        <p:blipFill>
          <a:blip r:embed="rId13" cstate="print"/>
          <a:srcRect/>
          <a:stretch>
            <a:fillRect/>
          </a:stretch>
        </p:blipFill>
        <p:spPr bwMode="auto">
          <a:xfrm>
            <a:off x="3581400" y="0"/>
            <a:ext cx="6540500" cy="482600"/>
          </a:xfrm>
          <a:prstGeom prst="rect">
            <a:avLst/>
          </a:prstGeom>
          <a:noFill/>
        </p:spPr>
      </p:pic>
      <p:sp>
        <p:nvSpPr>
          <p:cNvPr id="935950" name="Rectangle 14"/>
          <p:cNvSpPr>
            <a:spLocks noChangeArrowheads="1"/>
          </p:cNvSpPr>
          <p:nvPr/>
        </p:nvSpPr>
        <p:spPr bwMode="auto">
          <a:xfrm>
            <a:off x="1981200" y="2286000"/>
            <a:ext cx="4419600" cy="304698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To have type B blood, you must inherit the </a:t>
            </a:r>
            <a:r>
              <a:rPr lang="en-US" altLang="en-US" sz="3200" i="1"/>
              <a:t>l</a:t>
            </a:r>
            <a:r>
              <a:rPr lang="en-US" altLang="en-US" sz="3200" i="1" baseline="30000"/>
              <a:t>B</a:t>
            </a:r>
            <a:r>
              <a:rPr lang="en-US" altLang="en-US" sz="3200">
                <a:latin typeface="Times" charset="0"/>
              </a:rPr>
              <a:t> allele from one parent and either another </a:t>
            </a:r>
            <a:r>
              <a:rPr lang="en-US" altLang="en-US" sz="3200" i="1"/>
              <a:t>l</a:t>
            </a:r>
            <a:r>
              <a:rPr lang="en-US" altLang="en-US" sz="3200" i="1" baseline="30000"/>
              <a:t>B</a:t>
            </a:r>
            <a:r>
              <a:rPr lang="en-US" altLang="en-US" sz="3200">
                <a:latin typeface="Times" charset="0"/>
              </a:rPr>
              <a:t> allele or the </a:t>
            </a:r>
            <a:r>
              <a:rPr lang="en-US" altLang="en-US" sz="3200" i="1">
                <a:latin typeface="Times" charset="0"/>
              </a:rPr>
              <a:t>i</a:t>
            </a:r>
            <a:r>
              <a:rPr lang="en-US" altLang="en-US" sz="3200">
                <a:latin typeface="Times" charset="0"/>
              </a:rPr>
              <a:t> allele from the other.</a:t>
            </a:r>
          </a:p>
        </p:txBody>
      </p:sp>
      <p:sp>
        <p:nvSpPr>
          <p:cNvPr id="935952" name="Rectangle 16"/>
          <p:cNvSpPr>
            <a:spLocks noChangeArrowheads="1"/>
          </p:cNvSpPr>
          <p:nvPr/>
        </p:nvSpPr>
        <p:spPr bwMode="auto">
          <a:xfrm>
            <a:off x="1981200" y="5051425"/>
            <a:ext cx="55626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Surface molecule B is produced.</a:t>
            </a:r>
          </a:p>
        </p:txBody>
      </p:sp>
      <p:sp>
        <p:nvSpPr>
          <p:cNvPr id="935954" name="Text Box 18"/>
          <p:cNvSpPr txBox="1">
            <a:spLocks noChangeArrowheads="1"/>
          </p:cNvSpPr>
          <p:nvPr/>
        </p:nvSpPr>
        <p:spPr bwMode="auto">
          <a:xfrm>
            <a:off x="7900988" y="1143000"/>
            <a:ext cx="2204450"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B</a:t>
            </a:r>
          </a:p>
        </p:txBody>
      </p:sp>
      <p:sp>
        <p:nvSpPr>
          <p:cNvPr id="935956" name="Line 20"/>
          <p:cNvSpPr>
            <a:spLocks noChangeShapeType="1"/>
          </p:cNvSpPr>
          <p:nvPr/>
        </p:nvSpPr>
        <p:spPr bwMode="auto">
          <a:xfrm flipH="1">
            <a:off x="7569200" y="1371600"/>
            <a:ext cx="381000" cy="609600"/>
          </a:xfrm>
          <a:prstGeom prst="line">
            <a:avLst/>
          </a:prstGeom>
          <a:noFill/>
          <a:ln w="28575">
            <a:solidFill>
              <a:schemeClr val="tx1"/>
            </a:solidFill>
            <a:round/>
            <a:headEnd/>
            <a:tailEnd/>
          </a:ln>
          <a:effectLst/>
        </p:spPr>
        <p:txBody>
          <a:bodyPr anchor="ctr">
            <a:spAutoFit/>
          </a:bodyPr>
          <a:lstStyle/>
          <a:p>
            <a:endParaRPr lang="en-US"/>
          </a:p>
        </p:txBody>
      </p:sp>
    </p:spTree>
    <p:extLst>
      <p:ext uri="{BB962C8B-B14F-4D97-AF65-F5344CB8AC3E}">
        <p14:creationId xmlns:p14="http://schemas.microsoft.com/office/powerpoint/2010/main" val="1812113217"/>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5950"/>
                                        </p:tgtEl>
                                        <p:attrNameLst>
                                          <p:attrName>style.visibility</p:attrName>
                                        </p:attrNameLst>
                                      </p:cBhvr>
                                      <p:to>
                                        <p:strVal val="visible"/>
                                      </p:to>
                                    </p:set>
                                    <p:animEffect transition="in" filter="box(out)">
                                      <p:cBhvr>
                                        <p:cTn id="7" dur="500"/>
                                        <p:tgtEl>
                                          <p:spTgt spid="93595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5952"/>
                                        </p:tgtEl>
                                        <p:attrNameLst>
                                          <p:attrName>style.visibility</p:attrName>
                                        </p:attrNameLst>
                                      </p:cBhvr>
                                      <p:to>
                                        <p:strVal val="visible"/>
                                      </p:to>
                                    </p:set>
                                    <p:animEffect transition="in" filter="box(out)">
                                      <p:cBhvr>
                                        <p:cTn id="12" dur="500"/>
                                        <p:tgtEl>
                                          <p:spTgt spid="93595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35941"/>
                                        </p:tgtEl>
                                        <p:attrNameLst>
                                          <p:attrName>style.visibility</p:attrName>
                                        </p:attrNameLst>
                                      </p:cBhvr>
                                      <p:to>
                                        <p:strVal val="visible"/>
                                      </p:to>
                                    </p:set>
                                    <p:animEffect transition="in" filter="box(out)">
                                      <p:cBhvr>
                                        <p:cTn id="16" dur="500"/>
                                        <p:tgtEl>
                                          <p:spTgt spid="935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950" grpId="0" autoUpdateAnimBg="0"/>
      <p:bldP spid="935952"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2"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6963" name="Rectangle 3"/>
          <p:cNvSpPr>
            <a:spLocks noChangeArrowheads="1"/>
          </p:cNvSpPr>
          <p:nvPr/>
        </p:nvSpPr>
        <p:spPr bwMode="auto">
          <a:xfrm>
            <a:off x="1981200" y="1381125"/>
            <a:ext cx="4343400" cy="107721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t>l</a:t>
            </a:r>
            <a:r>
              <a:rPr lang="en-US" altLang="en-US" sz="3200" i="1" baseline="30000"/>
              <a:t>A </a:t>
            </a:r>
            <a:r>
              <a:rPr lang="en-US" altLang="en-US" sz="3200">
                <a:latin typeface="Times" charset="0"/>
              </a:rPr>
              <a:t>and </a:t>
            </a:r>
            <a:r>
              <a:rPr lang="en-US" altLang="en-US" sz="3200" i="1"/>
              <a:t>l</a:t>
            </a:r>
            <a:r>
              <a:rPr lang="en-US" altLang="en-US" sz="3200" i="1" baseline="30000"/>
              <a:t>B</a:t>
            </a:r>
            <a:r>
              <a:rPr lang="en-US" altLang="en-US" sz="3200">
                <a:latin typeface="Times" charset="0"/>
              </a:rPr>
              <a:t> alleles are codominant. </a:t>
            </a:r>
          </a:p>
        </p:txBody>
      </p:sp>
      <p:sp>
        <p:nvSpPr>
          <p:cNvPr id="936964" name="Rectangle 4"/>
          <p:cNvSpPr>
            <a:spLocks noChangeArrowheads="1"/>
          </p:cNvSpPr>
          <p:nvPr/>
        </p:nvSpPr>
        <p:spPr bwMode="auto">
          <a:xfrm>
            <a:off x="1981200" y="762000"/>
            <a:ext cx="41910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AB</a:t>
            </a:r>
            <a:endParaRPr lang="en-US" altLang="en-US" sz="4000" b="1">
              <a:solidFill>
                <a:srgbClr val="FFFF00"/>
              </a:solidFill>
              <a:latin typeface="Times" charset="0"/>
            </a:endParaRPr>
          </a:p>
        </p:txBody>
      </p:sp>
      <p:pic>
        <p:nvPicPr>
          <p:cNvPr id="936965"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69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69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69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6969"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6970"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6971"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6972"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6973"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6974" name="Rectangle 14"/>
          <p:cNvSpPr>
            <a:spLocks noChangeArrowheads="1"/>
          </p:cNvSpPr>
          <p:nvPr/>
        </p:nvSpPr>
        <p:spPr bwMode="auto">
          <a:xfrm>
            <a:off x="1981200" y="2400301"/>
            <a:ext cx="4724400" cy="4031873"/>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This means that if you inherit the </a:t>
            </a:r>
            <a:r>
              <a:rPr lang="en-US" altLang="en-US" sz="3200" i="1"/>
              <a:t>l</a:t>
            </a:r>
            <a:r>
              <a:rPr lang="en-US" altLang="en-US" sz="3200" i="1" baseline="30000"/>
              <a:t>A</a:t>
            </a:r>
            <a:r>
              <a:rPr lang="en-US" altLang="en-US" sz="3200">
                <a:latin typeface="Times" charset="0"/>
              </a:rPr>
              <a:t> allele from one parent and the </a:t>
            </a:r>
            <a:r>
              <a:rPr lang="en-US" altLang="en-US" sz="3200" i="1"/>
              <a:t>l</a:t>
            </a:r>
            <a:r>
              <a:rPr lang="en-US" altLang="en-US" sz="3200" i="1" baseline="30000"/>
              <a:t>B</a:t>
            </a:r>
            <a:r>
              <a:rPr lang="en-US" altLang="en-US" sz="3200">
                <a:latin typeface="Times" charset="0"/>
              </a:rPr>
              <a:t> allele from the other, your red blood cells will produce both surface molecules and you will have type AB blood.</a:t>
            </a:r>
          </a:p>
        </p:txBody>
      </p:sp>
      <p:pic>
        <p:nvPicPr>
          <p:cNvPr id="936976" name="Picture 16" descr="Fig"/>
          <p:cNvPicPr>
            <a:picLocks noChangeAspect="1" noChangeArrowheads="1"/>
          </p:cNvPicPr>
          <p:nvPr/>
        </p:nvPicPr>
        <p:blipFill>
          <a:blip r:embed="rId13" cstate="print"/>
          <a:srcRect/>
          <a:stretch>
            <a:fillRect/>
          </a:stretch>
        </p:blipFill>
        <p:spPr bwMode="auto">
          <a:xfrm>
            <a:off x="6781800" y="1447801"/>
            <a:ext cx="3352800" cy="3294063"/>
          </a:xfrm>
          <a:prstGeom prst="rect">
            <a:avLst/>
          </a:prstGeom>
          <a:noFill/>
        </p:spPr>
      </p:pic>
      <p:sp>
        <p:nvSpPr>
          <p:cNvPr id="936977" name="Text Box 17"/>
          <p:cNvSpPr txBox="1">
            <a:spLocks noChangeArrowheads="1"/>
          </p:cNvSpPr>
          <p:nvPr/>
        </p:nvSpPr>
        <p:spPr bwMode="auto">
          <a:xfrm>
            <a:off x="8104188" y="914400"/>
            <a:ext cx="2204450"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B</a:t>
            </a:r>
          </a:p>
        </p:txBody>
      </p:sp>
      <p:sp>
        <p:nvSpPr>
          <p:cNvPr id="936979" name="Line 19"/>
          <p:cNvSpPr>
            <a:spLocks noChangeShapeType="1"/>
          </p:cNvSpPr>
          <p:nvPr/>
        </p:nvSpPr>
        <p:spPr bwMode="auto">
          <a:xfrm flipH="1">
            <a:off x="8001000" y="1104900"/>
            <a:ext cx="152400" cy="457200"/>
          </a:xfrm>
          <a:prstGeom prst="line">
            <a:avLst/>
          </a:prstGeom>
          <a:noFill/>
          <a:ln w="28575">
            <a:solidFill>
              <a:schemeClr val="tx1"/>
            </a:solidFill>
            <a:round/>
            <a:headEnd/>
            <a:tailEnd/>
          </a:ln>
          <a:effectLst/>
        </p:spPr>
        <p:txBody>
          <a:bodyPr wrap="none" anchor="ctr">
            <a:spAutoFit/>
          </a:bodyPr>
          <a:lstStyle/>
          <a:p>
            <a:endParaRPr lang="en-US"/>
          </a:p>
        </p:txBody>
      </p:sp>
      <p:sp>
        <p:nvSpPr>
          <p:cNvPr id="936980" name="Text Box 20"/>
          <p:cNvSpPr txBox="1">
            <a:spLocks noChangeArrowheads="1"/>
          </p:cNvSpPr>
          <p:nvPr/>
        </p:nvSpPr>
        <p:spPr bwMode="auto">
          <a:xfrm>
            <a:off x="7315200" y="5029200"/>
            <a:ext cx="2204706" cy="400110"/>
          </a:xfrm>
          <a:prstGeom prst="rect">
            <a:avLst/>
          </a:prstGeom>
          <a:noFill/>
          <a:ln w="9525">
            <a:noFill/>
            <a:miter lim="800000"/>
            <a:headEnd/>
            <a:tailEnd/>
          </a:ln>
          <a:effectLst/>
        </p:spPr>
        <p:txBody>
          <a:bodyPr wrap="none">
            <a:spAutoFit/>
          </a:bodyPr>
          <a:lstStyle/>
          <a:p>
            <a:r>
              <a:rPr lang="en-US" altLang="en-US" sz="2000">
                <a:latin typeface="Times" charset="0"/>
              </a:rPr>
              <a:t>Surface molecule A</a:t>
            </a:r>
          </a:p>
        </p:txBody>
      </p:sp>
      <p:sp>
        <p:nvSpPr>
          <p:cNvPr id="936981" name="Line 21"/>
          <p:cNvSpPr>
            <a:spLocks noChangeShapeType="1"/>
          </p:cNvSpPr>
          <p:nvPr/>
        </p:nvSpPr>
        <p:spPr bwMode="auto">
          <a:xfrm flipH="1" flipV="1">
            <a:off x="7543800" y="4267200"/>
            <a:ext cx="762000" cy="762000"/>
          </a:xfrm>
          <a:prstGeom prst="line">
            <a:avLst/>
          </a:prstGeom>
          <a:noFill/>
          <a:ln w="28575">
            <a:solidFill>
              <a:schemeClr val="tx1"/>
            </a:solidFill>
            <a:round/>
            <a:headEnd/>
            <a:tailEnd/>
          </a:ln>
          <a:effectLst/>
        </p:spPr>
        <p:txBody>
          <a:bodyPr wrap="none" anchor="ctr">
            <a:spAutoFit/>
          </a:bodyPr>
          <a:lstStyle/>
          <a:p>
            <a:endParaRPr lang="en-US"/>
          </a:p>
        </p:txBody>
      </p:sp>
    </p:spTree>
    <p:extLst>
      <p:ext uri="{BB962C8B-B14F-4D97-AF65-F5344CB8AC3E}">
        <p14:creationId xmlns:p14="http://schemas.microsoft.com/office/powerpoint/2010/main" val="55876580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6974"/>
                                        </p:tgtEl>
                                        <p:attrNameLst>
                                          <p:attrName>style.visibility</p:attrName>
                                        </p:attrNameLst>
                                      </p:cBhvr>
                                      <p:to>
                                        <p:strVal val="visible"/>
                                      </p:to>
                                    </p:set>
                                    <p:animEffect transition="in" filter="box(out)">
                                      <p:cBhvr>
                                        <p:cTn id="7" dur="500"/>
                                        <p:tgtEl>
                                          <p:spTgt spid="93697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6965"/>
                                        </p:tgtEl>
                                        <p:attrNameLst>
                                          <p:attrName>style.visibility</p:attrName>
                                        </p:attrNameLst>
                                      </p:cBhvr>
                                      <p:to>
                                        <p:strVal val="visible"/>
                                      </p:to>
                                    </p:set>
                                    <p:animEffect transition="in" filter="box(out)">
                                      <p:cBhvr>
                                        <p:cTn id="11" dur="500"/>
                                        <p:tgtEl>
                                          <p:spTgt spid="936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6974"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2438400" y="6888163"/>
            <a:ext cx="8229600" cy="274637"/>
          </a:xfrm>
        </p:spPr>
        <p:txBody>
          <a:bodyPr>
            <a:normAutofit fontScale="90000"/>
          </a:bodyPr>
          <a:lstStyle/>
          <a:p>
            <a:pPr algn="r"/>
            <a:r>
              <a:rPr lang="en-US" altLang="en-US" sz="1600" b="1"/>
              <a:t>Section 12.3 Summary – pages 323 - 329</a:t>
            </a:r>
          </a:p>
        </p:txBody>
      </p:sp>
      <p:sp>
        <p:nvSpPr>
          <p:cNvPr id="937987" name="Rectangle 3"/>
          <p:cNvSpPr>
            <a:spLocks noChangeArrowheads="1"/>
          </p:cNvSpPr>
          <p:nvPr/>
        </p:nvSpPr>
        <p:spPr bwMode="auto">
          <a:xfrm>
            <a:off x="5715000" y="1565275"/>
            <a:ext cx="4343400" cy="1569660"/>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 </a:t>
            </a:r>
            <a:r>
              <a:rPr lang="en-US" altLang="en-US" sz="3200" i="1">
                <a:latin typeface="Times" charset="0"/>
              </a:rPr>
              <a:t>i</a:t>
            </a:r>
            <a:r>
              <a:rPr lang="en-US" altLang="en-US" sz="3200">
                <a:latin typeface="Times" charset="0"/>
              </a:rPr>
              <a:t> allele is recessive and produces no surface molecules.</a:t>
            </a:r>
          </a:p>
        </p:txBody>
      </p:sp>
      <p:sp>
        <p:nvSpPr>
          <p:cNvPr id="937988" name="Rectangle 4"/>
          <p:cNvSpPr>
            <a:spLocks noChangeArrowheads="1"/>
          </p:cNvSpPr>
          <p:nvPr/>
        </p:nvSpPr>
        <p:spPr bwMode="auto">
          <a:xfrm>
            <a:off x="2057400" y="944564"/>
            <a:ext cx="3124200" cy="579437"/>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Phenotype O</a:t>
            </a:r>
            <a:endParaRPr lang="en-US" altLang="en-US" sz="4000" b="1">
              <a:solidFill>
                <a:srgbClr val="FFFF00"/>
              </a:solidFill>
              <a:latin typeface="Times" charset="0"/>
            </a:endParaRPr>
          </a:p>
        </p:txBody>
      </p:sp>
      <p:pic>
        <p:nvPicPr>
          <p:cNvPr id="937989" name="Picture 5" descr="end of slide"/>
          <p:cNvPicPr>
            <a:picLocks noChangeAspect="1" noChangeArrowheads="1"/>
          </p:cNvPicPr>
          <p:nvPr/>
        </p:nvPicPr>
        <p:blipFill>
          <a:blip r:embed="rId2" cstate="print"/>
          <a:srcRect/>
          <a:stretch>
            <a:fillRect/>
          </a:stretch>
        </p:blipFill>
        <p:spPr bwMode="auto">
          <a:xfrm>
            <a:off x="9693276" y="5105400"/>
            <a:ext cx="593725" cy="846138"/>
          </a:xfrm>
          <a:prstGeom prst="rect">
            <a:avLst/>
          </a:prstGeom>
          <a:noFill/>
        </p:spPr>
      </p:pic>
      <p:pic>
        <p:nvPicPr>
          <p:cNvPr id="9379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9379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9379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937993" name="Picture 9" descr="help">
            <a:hlinkClick r:id="" action="ppaction://noaction"/>
          </p:cNvPr>
          <p:cNvPicPr>
            <a:picLocks noChangeAspect="1" noChangeArrowheads="1"/>
          </p:cNvPicPr>
          <p:nvPr/>
        </p:nvPicPr>
        <p:blipFill>
          <a:blip r:embed="rId7" cstate="print"/>
          <a:srcRect/>
          <a:stretch>
            <a:fillRect/>
          </a:stretch>
        </p:blipFill>
        <p:spPr bwMode="auto">
          <a:xfrm>
            <a:off x="1752600" y="6202364"/>
            <a:ext cx="560388" cy="560387"/>
          </a:xfrm>
          <a:prstGeom prst="rect">
            <a:avLst/>
          </a:prstGeom>
          <a:noFill/>
        </p:spPr>
      </p:pic>
      <p:pic>
        <p:nvPicPr>
          <p:cNvPr id="937994" name="Picture 10" descr="resources">
            <a:hlinkClick r:id="rId8"/>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937995" name="Picture 11" descr="Section 3 title"/>
          <p:cNvPicPr>
            <a:picLocks noChangeAspect="1" noChangeArrowheads="1"/>
          </p:cNvPicPr>
          <p:nvPr/>
        </p:nvPicPr>
        <p:blipFill>
          <a:blip r:embed="rId10" cstate="print"/>
          <a:srcRect/>
          <a:stretch>
            <a:fillRect/>
          </a:stretch>
        </p:blipFill>
        <p:spPr bwMode="auto">
          <a:xfrm>
            <a:off x="3352800" y="0"/>
            <a:ext cx="6477000" cy="482600"/>
          </a:xfrm>
          <a:prstGeom prst="rect">
            <a:avLst/>
          </a:prstGeom>
          <a:noFill/>
        </p:spPr>
      </p:pic>
      <p:pic>
        <p:nvPicPr>
          <p:cNvPr id="937996" name="Picture 12" descr="Sec"/>
          <p:cNvPicPr>
            <a:picLocks noChangeAspect="1" noChangeArrowheads="1"/>
          </p:cNvPicPr>
          <p:nvPr/>
        </p:nvPicPr>
        <p:blipFill>
          <a:blip r:embed="rId11" cstate="print"/>
          <a:srcRect/>
          <a:stretch>
            <a:fillRect/>
          </a:stretch>
        </p:blipFill>
        <p:spPr bwMode="auto">
          <a:xfrm>
            <a:off x="1524000" y="0"/>
            <a:ext cx="1828800" cy="762000"/>
          </a:xfrm>
          <a:prstGeom prst="rect">
            <a:avLst/>
          </a:prstGeom>
          <a:noFill/>
        </p:spPr>
      </p:pic>
      <p:pic>
        <p:nvPicPr>
          <p:cNvPr id="937997" name="Picture 13" descr="Sec"/>
          <p:cNvPicPr>
            <a:picLocks noChangeAspect="1" noChangeArrowheads="1"/>
          </p:cNvPicPr>
          <p:nvPr/>
        </p:nvPicPr>
        <p:blipFill>
          <a:blip r:embed="rId12" cstate="print"/>
          <a:srcRect/>
          <a:stretch>
            <a:fillRect/>
          </a:stretch>
        </p:blipFill>
        <p:spPr bwMode="auto">
          <a:xfrm>
            <a:off x="3581400" y="0"/>
            <a:ext cx="6540500" cy="482600"/>
          </a:xfrm>
          <a:prstGeom prst="rect">
            <a:avLst/>
          </a:prstGeom>
          <a:noFill/>
        </p:spPr>
      </p:pic>
      <p:sp>
        <p:nvSpPr>
          <p:cNvPr id="937998" name="Rectangle 14"/>
          <p:cNvSpPr>
            <a:spLocks noChangeArrowheads="1"/>
          </p:cNvSpPr>
          <p:nvPr/>
        </p:nvSpPr>
        <p:spPr bwMode="auto">
          <a:xfrm>
            <a:off x="5715000" y="3124200"/>
            <a:ext cx="3886200" cy="3046988"/>
          </a:xfrm>
          <a:prstGeom prst="rect">
            <a:avLst/>
          </a:prstGeom>
          <a:noFill/>
          <a:ln w="9525">
            <a:noFill/>
            <a:miter lim="800000"/>
            <a:headEnd/>
            <a:tailEnd/>
          </a:ln>
          <a:effectLst/>
        </p:spPr>
        <p:txBody>
          <a:bodyPr>
            <a:spAutoFit/>
          </a:bodyPr>
          <a:lstStyle/>
          <a:p>
            <a:pPr marL="342900" indent="-342900">
              <a:buFontTx/>
              <a:buChar char="•"/>
            </a:pPr>
            <a:r>
              <a:rPr lang="en-US" altLang="en-US" sz="3200">
                <a:latin typeface="Times" charset="0"/>
              </a:rPr>
              <a:t>Therefore, if you are homozygous </a:t>
            </a:r>
            <a:r>
              <a:rPr lang="en-US" altLang="en-US" sz="3200" i="1">
                <a:latin typeface="Times" charset="0"/>
              </a:rPr>
              <a:t>ii</a:t>
            </a:r>
            <a:r>
              <a:rPr lang="en-US" altLang="en-US" sz="3200">
                <a:latin typeface="Times" charset="0"/>
              </a:rPr>
              <a:t>, your blood cells have no surface molecules and you have blood type O.</a:t>
            </a:r>
          </a:p>
        </p:txBody>
      </p:sp>
      <p:pic>
        <p:nvPicPr>
          <p:cNvPr id="938000" name="Picture 16" descr="Fig"/>
          <p:cNvPicPr>
            <a:picLocks noChangeAspect="1" noChangeArrowheads="1"/>
          </p:cNvPicPr>
          <p:nvPr/>
        </p:nvPicPr>
        <p:blipFill>
          <a:blip r:embed="rId13" cstate="print"/>
          <a:srcRect/>
          <a:stretch>
            <a:fillRect/>
          </a:stretch>
        </p:blipFill>
        <p:spPr bwMode="auto">
          <a:xfrm>
            <a:off x="2209800" y="2057400"/>
            <a:ext cx="3086100" cy="3200400"/>
          </a:xfrm>
          <a:prstGeom prst="rect">
            <a:avLst/>
          </a:prstGeom>
          <a:noFill/>
        </p:spPr>
      </p:pic>
    </p:spTree>
    <p:extLst>
      <p:ext uri="{BB962C8B-B14F-4D97-AF65-F5344CB8AC3E}">
        <p14:creationId xmlns:p14="http://schemas.microsoft.com/office/powerpoint/2010/main" val="762588085"/>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937998"/>
                                        </p:tgtEl>
                                        <p:attrNameLst>
                                          <p:attrName>style.visibility</p:attrName>
                                        </p:attrNameLst>
                                      </p:cBhvr>
                                      <p:to>
                                        <p:strVal val="visible"/>
                                      </p:to>
                                    </p:set>
                                    <p:animEffect transition="in" filter="box(out)">
                                      <p:cBhvr>
                                        <p:cTn id="7" dur="500"/>
                                        <p:tgtEl>
                                          <p:spTgt spid="9379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38000"/>
                                        </p:tgtEl>
                                        <p:attrNameLst>
                                          <p:attrName>style.visibility</p:attrName>
                                        </p:attrNameLst>
                                      </p:cBhvr>
                                      <p:to>
                                        <p:strVal val="visible"/>
                                      </p:to>
                                    </p:set>
                                    <p:animEffect transition="in" filter="box(out)">
                                      <p:cBhvr>
                                        <p:cTn id="11" dur="500"/>
                                        <p:tgtEl>
                                          <p:spTgt spid="938000"/>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37989"/>
                                        </p:tgtEl>
                                        <p:attrNameLst>
                                          <p:attrName>style.visibility</p:attrName>
                                        </p:attrNameLst>
                                      </p:cBhvr>
                                      <p:to>
                                        <p:strVal val="visible"/>
                                      </p:to>
                                    </p:set>
                                    <p:animEffect transition="in" filter="box(out)">
                                      <p:cBhvr>
                                        <p:cTn id="15" dur="500"/>
                                        <p:tgtEl>
                                          <p:spTgt spid="937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98"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706" name="Picture 42" descr="Table"/>
          <p:cNvPicPr>
            <a:picLocks noChangeAspect="1" noChangeArrowheads="1"/>
          </p:cNvPicPr>
          <p:nvPr/>
        </p:nvPicPr>
        <p:blipFill>
          <a:blip r:embed="rId2" cstate="print"/>
          <a:srcRect/>
          <a:stretch>
            <a:fillRect/>
          </a:stretch>
        </p:blipFill>
        <p:spPr bwMode="auto">
          <a:xfrm>
            <a:off x="2057400" y="3276600"/>
            <a:ext cx="5105400" cy="2584450"/>
          </a:xfrm>
          <a:prstGeom prst="rect">
            <a:avLst/>
          </a:prstGeom>
          <a:noFill/>
        </p:spPr>
      </p:pic>
      <p:pic>
        <p:nvPicPr>
          <p:cNvPr id="88166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81668" name="Picture 4"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8166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81670" name="Picture 6"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881671" name="Picture 7" descr="standardized Test(on green)"/>
          <p:cNvPicPr>
            <a:picLocks noChangeAspect="1" noChangeArrowheads="1"/>
          </p:cNvPicPr>
          <p:nvPr/>
        </p:nvPicPr>
        <p:blipFill>
          <a:blip r:embed="rId8" cstate="print"/>
          <a:srcRect/>
          <a:stretch>
            <a:fillRect/>
          </a:stretch>
        </p:blipFill>
        <p:spPr bwMode="auto">
          <a:xfrm>
            <a:off x="4953001" y="76201"/>
            <a:ext cx="4183063" cy="354013"/>
          </a:xfrm>
          <a:prstGeom prst="rect">
            <a:avLst/>
          </a:prstGeom>
          <a:noFill/>
        </p:spPr>
      </p:pic>
      <p:pic>
        <p:nvPicPr>
          <p:cNvPr id="881672" name="Picture 8"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81673" name="Picture 9"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881674" name="Text Box 10"/>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sp>
        <p:nvSpPr>
          <p:cNvPr id="881676" name="Rectangle 12"/>
          <p:cNvSpPr>
            <a:spLocks noChangeArrowheads="1"/>
          </p:cNvSpPr>
          <p:nvPr/>
        </p:nvSpPr>
        <p:spPr bwMode="auto">
          <a:xfrm>
            <a:off x="2057400" y="838200"/>
            <a:ext cx="7924800" cy="579438"/>
          </a:xfrm>
          <a:prstGeom prst="rect">
            <a:avLst/>
          </a:prstGeom>
          <a:noFill/>
          <a:ln w="9525">
            <a:noFill/>
            <a:miter lim="800000"/>
            <a:headEnd/>
            <a:tailEnd/>
          </a:ln>
          <a:effectLst/>
        </p:spPr>
        <p:txBody>
          <a:bodyPr anchor="ctr"/>
          <a:lstStyle/>
          <a:p>
            <a:pPr eaLnBrk="1" hangingPunct="1">
              <a:lnSpc>
                <a:spcPct val="90000"/>
              </a:lnSpc>
              <a:spcBef>
                <a:spcPct val="20000"/>
              </a:spcBef>
              <a:spcAft>
                <a:spcPct val="20000"/>
              </a:spcAft>
            </a:pPr>
            <a:r>
              <a:rPr lang="en-US" sz="3600" b="1">
                <a:solidFill>
                  <a:schemeClr val="hlink"/>
                </a:solidFill>
                <a:latin typeface="Times" charset="0"/>
              </a:rPr>
              <a:t>Question</a:t>
            </a:r>
            <a:r>
              <a:rPr lang="en-US" sz="4000" b="1">
                <a:solidFill>
                  <a:schemeClr val="hlink"/>
                </a:solidFill>
                <a:latin typeface="Times" charset="0"/>
              </a:rPr>
              <a:t> 2</a:t>
            </a:r>
          </a:p>
        </p:txBody>
      </p:sp>
      <p:sp>
        <p:nvSpPr>
          <p:cNvPr id="881677" name="Rectangle 13"/>
          <p:cNvSpPr>
            <a:spLocks noChangeArrowheads="1"/>
          </p:cNvSpPr>
          <p:nvPr/>
        </p:nvSpPr>
        <p:spPr bwMode="auto">
          <a:xfrm>
            <a:off x="1600200" y="1431926"/>
            <a:ext cx="8001000" cy="590931"/>
          </a:xfrm>
          <a:prstGeom prst="rect">
            <a:avLst/>
          </a:prstGeom>
          <a:noFill/>
          <a:ln w="9525">
            <a:noFill/>
            <a:miter lim="800000"/>
            <a:headEnd/>
            <a:tailEnd/>
          </a:ln>
          <a:effectLst/>
        </p:spPr>
        <p:txBody>
          <a:bodyPr>
            <a:spAutoFit/>
          </a:bodyPr>
          <a:lstStyle/>
          <a:p>
            <a:pPr marL="609600" indent="-609600">
              <a:lnSpc>
                <a:spcPct val="90000"/>
              </a:lnSpc>
              <a:spcBef>
                <a:spcPct val="20000"/>
              </a:spcBef>
              <a:spcAft>
                <a:spcPct val="20000"/>
              </a:spcAft>
            </a:pPr>
            <a:r>
              <a:rPr lang="en-US">
                <a:latin typeface="Times" charset="0"/>
              </a:rPr>
              <a:t>	According to the table, if you inherit the </a:t>
            </a:r>
            <a:r>
              <a:rPr lang="en-US" i="1">
                <a:latin typeface="Times" charset="0"/>
              </a:rPr>
              <a:t>I</a:t>
            </a:r>
            <a:r>
              <a:rPr lang="en-US" i="1" baseline="30000">
                <a:latin typeface="Times" charset="0"/>
              </a:rPr>
              <a:t>A </a:t>
            </a:r>
            <a:r>
              <a:rPr lang="en-US">
                <a:latin typeface="Times" charset="0"/>
              </a:rPr>
              <a:t>allele from one parent and the </a:t>
            </a:r>
            <a:r>
              <a:rPr lang="en-US" i="1">
                <a:latin typeface="Times" charset="0"/>
              </a:rPr>
              <a:t>I</a:t>
            </a:r>
            <a:r>
              <a:rPr lang="en-US" i="1" baseline="30000">
                <a:latin typeface="Times" charset="0"/>
              </a:rPr>
              <a:t>B</a:t>
            </a:r>
            <a:r>
              <a:rPr lang="en-US">
                <a:latin typeface="Times" charset="0"/>
              </a:rPr>
              <a:t> allele from the other parent, you will have type _______ blood. </a:t>
            </a:r>
          </a:p>
        </p:txBody>
      </p:sp>
      <p:sp>
        <p:nvSpPr>
          <p:cNvPr id="881707" name="Text Box 43"/>
          <p:cNvSpPr txBox="1">
            <a:spLocks noChangeArrowheads="1"/>
          </p:cNvSpPr>
          <p:nvPr/>
        </p:nvSpPr>
        <p:spPr bwMode="auto">
          <a:xfrm>
            <a:off x="3573464" y="3546476"/>
            <a:ext cx="2192337"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b="1">
                <a:latin typeface="Times" charset="0"/>
              </a:rPr>
              <a:t>Human Blood Types</a:t>
            </a:r>
          </a:p>
        </p:txBody>
      </p:sp>
      <p:sp>
        <p:nvSpPr>
          <p:cNvPr id="881708" name="Text Box 44"/>
          <p:cNvSpPr txBox="1">
            <a:spLocks noChangeArrowheads="1"/>
          </p:cNvSpPr>
          <p:nvPr/>
        </p:nvSpPr>
        <p:spPr bwMode="auto">
          <a:xfrm>
            <a:off x="2400300" y="3940176"/>
            <a:ext cx="11620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Genotypes</a:t>
            </a:r>
          </a:p>
        </p:txBody>
      </p:sp>
      <p:sp>
        <p:nvSpPr>
          <p:cNvPr id="881709" name="Text Box 45"/>
          <p:cNvSpPr txBox="1">
            <a:spLocks noChangeArrowheads="1"/>
          </p:cNvSpPr>
          <p:nvPr/>
        </p:nvSpPr>
        <p:spPr bwMode="auto">
          <a:xfrm>
            <a:off x="3708400" y="3940176"/>
            <a:ext cx="189230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Surface Molecules</a:t>
            </a:r>
          </a:p>
        </p:txBody>
      </p:sp>
      <p:sp>
        <p:nvSpPr>
          <p:cNvPr id="881710" name="Text Box 46"/>
          <p:cNvSpPr txBox="1">
            <a:spLocks noChangeArrowheads="1"/>
          </p:cNvSpPr>
          <p:nvPr/>
        </p:nvSpPr>
        <p:spPr bwMode="auto">
          <a:xfrm>
            <a:off x="5645150" y="3952876"/>
            <a:ext cx="1238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Phenotypes</a:t>
            </a:r>
          </a:p>
        </p:txBody>
      </p:sp>
      <p:sp>
        <p:nvSpPr>
          <p:cNvPr id="881711" name="Text Box 47"/>
          <p:cNvSpPr txBox="1">
            <a:spLocks noChangeArrowheads="1"/>
          </p:cNvSpPr>
          <p:nvPr/>
        </p:nvSpPr>
        <p:spPr bwMode="auto">
          <a:xfrm>
            <a:off x="2362200" y="4283075"/>
            <a:ext cx="1062920" cy="341632"/>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81712" name="Text Box 48"/>
          <p:cNvSpPr txBox="1">
            <a:spLocks noChangeArrowheads="1"/>
          </p:cNvSpPr>
          <p:nvPr/>
        </p:nvSpPr>
        <p:spPr bwMode="auto">
          <a:xfrm>
            <a:off x="4387850" y="4295776"/>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81714" name="Text Box 50"/>
          <p:cNvSpPr txBox="1">
            <a:spLocks noChangeArrowheads="1"/>
          </p:cNvSpPr>
          <p:nvPr/>
        </p:nvSpPr>
        <p:spPr bwMode="auto">
          <a:xfrm>
            <a:off x="2312988" y="4613276"/>
            <a:ext cx="10652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81715" name="Text Box 51"/>
          <p:cNvSpPr txBox="1">
            <a:spLocks noChangeArrowheads="1"/>
          </p:cNvSpPr>
          <p:nvPr/>
        </p:nvSpPr>
        <p:spPr bwMode="auto">
          <a:xfrm>
            <a:off x="2605088" y="4994276"/>
            <a:ext cx="5318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endParaRPr lang="en-US" i="1" dirty="0">
              <a:solidFill>
                <a:srgbClr val="FF0000"/>
              </a:solidFill>
              <a:latin typeface="Arial" pitchFamily="34" charset="0"/>
            </a:endParaRPr>
          </a:p>
        </p:txBody>
      </p:sp>
      <p:sp>
        <p:nvSpPr>
          <p:cNvPr id="881716" name="Text Box 52"/>
          <p:cNvSpPr txBox="1">
            <a:spLocks noChangeArrowheads="1"/>
          </p:cNvSpPr>
          <p:nvPr/>
        </p:nvSpPr>
        <p:spPr bwMode="auto">
          <a:xfrm>
            <a:off x="2686050" y="5311776"/>
            <a:ext cx="2857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a:solidFill>
                  <a:schemeClr val="bg2"/>
                </a:solidFill>
                <a:latin typeface="Arial" pitchFamily="34" charset="0"/>
              </a:rPr>
              <a:t>ii</a:t>
            </a:r>
          </a:p>
        </p:txBody>
      </p:sp>
      <p:sp>
        <p:nvSpPr>
          <p:cNvPr id="881718" name="Text Box 54"/>
          <p:cNvSpPr txBox="1">
            <a:spLocks noChangeArrowheads="1"/>
          </p:cNvSpPr>
          <p:nvPr/>
        </p:nvSpPr>
        <p:spPr bwMode="auto">
          <a:xfrm>
            <a:off x="43878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81719" name="Text Box 55"/>
          <p:cNvSpPr txBox="1">
            <a:spLocks noChangeArrowheads="1"/>
          </p:cNvSpPr>
          <p:nvPr/>
        </p:nvSpPr>
        <p:spPr bwMode="auto">
          <a:xfrm>
            <a:off x="4083050" y="4978401"/>
            <a:ext cx="996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 and B</a:t>
            </a:r>
          </a:p>
        </p:txBody>
      </p:sp>
      <p:sp>
        <p:nvSpPr>
          <p:cNvPr id="881720" name="Text Box 56"/>
          <p:cNvSpPr txBox="1">
            <a:spLocks noChangeArrowheads="1"/>
          </p:cNvSpPr>
          <p:nvPr/>
        </p:nvSpPr>
        <p:spPr bwMode="auto">
          <a:xfrm>
            <a:off x="4222750" y="5321301"/>
            <a:ext cx="730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None</a:t>
            </a:r>
          </a:p>
        </p:txBody>
      </p:sp>
      <p:sp>
        <p:nvSpPr>
          <p:cNvPr id="881721" name="Text Box 57"/>
          <p:cNvSpPr txBox="1">
            <a:spLocks noChangeArrowheads="1"/>
          </p:cNvSpPr>
          <p:nvPr/>
        </p:nvSpPr>
        <p:spPr bwMode="auto">
          <a:xfrm>
            <a:off x="6070600" y="43053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81722" name="Text Box 58"/>
          <p:cNvSpPr txBox="1">
            <a:spLocks noChangeArrowheads="1"/>
          </p:cNvSpPr>
          <p:nvPr/>
        </p:nvSpPr>
        <p:spPr bwMode="auto">
          <a:xfrm>
            <a:off x="60642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81723" name="Text Box 59"/>
          <p:cNvSpPr txBox="1">
            <a:spLocks noChangeArrowheads="1"/>
          </p:cNvSpPr>
          <p:nvPr/>
        </p:nvSpPr>
        <p:spPr bwMode="auto">
          <a:xfrm>
            <a:off x="6019800" y="4994276"/>
            <a:ext cx="488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AB</a:t>
            </a:r>
          </a:p>
        </p:txBody>
      </p:sp>
      <p:sp>
        <p:nvSpPr>
          <p:cNvPr id="881724" name="Text Box 60"/>
          <p:cNvSpPr txBox="1">
            <a:spLocks noChangeArrowheads="1"/>
          </p:cNvSpPr>
          <p:nvPr/>
        </p:nvSpPr>
        <p:spPr bwMode="auto">
          <a:xfrm>
            <a:off x="6096000" y="5311776"/>
            <a:ext cx="361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O</a:t>
            </a:r>
          </a:p>
        </p:txBody>
      </p:sp>
      <p:sp>
        <p:nvSpPr>
          <p:cNvPr id="881725" name="Text Box 61"/>
          <p:cNvSpPr txBox="1">
            <a:spLocks noChangeArrowheads="1"/>
          </p:cNvSpPr>
          <p:nvPr/>
        </p:nvSpPr>
        <p:spPr bwMode="auto">
          <a:xfrm>
            <a:off x="8763000" y="4521200"/>
            <a:ext cx="676788" cy="369332"/>
          </a:xfrm>
          <a:prstGeom prst="rect">
            <a:avLst/>
          </a:prstGeom>
          <a:noFill/>
          <a:ln w="9525" algn="ctr">
            <a:noFill/>
            <a:miter lim="800000"/>
            <a:headEnd/>
            <a:tailEnd/>
          </a:ln>
          <a:effectLst/>
        </p:spPr>
        <p:txBody>
          <a:bodyPr wrap="none">
            <a:spAutoFit/>
          </a:bodyPr>
          <a:lstStyle/>
          <a:p>
            <a:r>
              <a:rPr lang="en-US">
                <a:latin typeface="Times" charset="0"/>
              </a:rPr>
              <a:t>D. </a:t>
            </a:r>
            <a:r>
              <a:rPr lang="en-US"/>
              <a:t>O</a:t>
            </a:r>
            <a:r>
              <a:rPr lang="en-US">
                <a:latin typeface="Times" charset="0"/>
              </a:rPr>
              <a:t> </a:t>
            </a:r>
          </a:p>
        </p:txBody>
      </p:sp>
      <p:sp>
        <p:nvSpPr>
          <p:cNvPr id="881726" name="Text Box 62"/>
          <p:cNvSpPr txBox="1">
            <a:spLocks noChangeArrowheads="1"/>
          </p:cNvSpPr>
          <p:nvPr/>
        </p:nvSpPr>
        <p:spPr bwMode="auto">
          <a:xfrm>
            <a:off x="8732839" y="3763963"/>
            <a:ext cx="769763" cy="369332"/>
          </a:xfrm>
          <a:prstGeom prst="rect">
            <a:avLst/>
          </a:prstGeom>
          <a:noFill/>
          <a:ln w="9525" algn="ctr">
            <a:noFill/>
            <a:miter lim="800000"/>
            <a:headEnd/>
            <a:tailEnd/>
          </a:ln>
          <a:effectLst/>
        </p:spPr>
        <p:txBody>
          <a:bodyPr wrap="none">
            <a:spAutoFit/>
          </a:bodyPr>
          <a:lstStyle/>
          <a:p>
            <a:r>
              <a:rPr lang="en-US">
                <a:latin typeface="Times" charset="0"/>
              </a:rPr>
              <a:t>C. </a:t>
            </a:r>
            <a:r>
              <a:rPr lang="en-US"/>
              <a:t>AB</a:t>
            </a:r>
            <a:r>
              <a:rPr lang="en-US">
                <a:latin typeface="Times" charset="0"/>
              </a:rPr>
              <a:t> </a:t>
            </a:r>
          </a:p>
        </p:txBody>
      </p:sp>
      <p:sp>
        <p:nvSpPr>
          <p:cNvPr id="881727" name="Text Box 63"/>
          <p:cNvSpPr txBox="1">
            <a:spLocks noChangeArrowheads="1"/>
          </p:cNvSpPr>
          <p:nvPr/>
        </p:nvSpPr>
        <p:spPr bwMode="auto">
          <a:xfrm>
            <a:off x="7310439" y="4521200"/>
            <a:ext cx="579005" cy="369332"/>
          </a:xfrm>
          <a:prstGeom prst="rect">
            <a:avLst/>
          </a:prstGeom>
          <a:noFill/>
          <a:ln w="9525" algn="ctr">
            <a:noFill/>
            <a:miter lim="800000"/>
            <a:headEnd/>
            <a:tailEnd/>
          </a:ln>
          <a:effectLst/>
        </p:spPr>
        <p:txBody>
          <a:bodyPr wrap="none">
            <a:spAutoFit/>
          </a:bodyPr>
          <a:lstStyle/>
          <a:p>
            <a:r>
              <a:rPr lang="en-US">
                <a:latin typeface="Times" charset="0"/>
              </a:rPr>
              <a:t>B. </a:t>
            </a:r>
            <a:r>
              <a:rPr lang="en-US"/>
              <a:t>B</a:t>
            </a:r>
            <a:endParaRPr lang="en-US">
              <a:latin typeface="Times" charset="0"/>
            </a:endParaRPr>
          </a:p>
        </p:txBody>
      </p:sp>
      <p:sp>
        <p:nvSpPr>
          <p:cNvPr id="881728" name="Text Box 64"/>
          <p:cNvSpPr txBox="1">
            <a:spLocks noChangeArrowheads="1"/>
          </p:cNvSpPr>
          <p:nvPr/>
        </p:nvSpPr>
        <p:spPr bwMode="auto">
          <a:xfrm>
            <a:off x="7305675" y="3759200"/>
            <a:ext cx="657552" cy="369332"/>
          </a:xfrm>
          <a:prstGeom prst="rect">
            <a:avLst/>
          </a:prstGeom>
          <a:noFill/>
          <a:ln w="9525" algn="ctr">
            <a:noFill/>
            <a:miter lim="800000"/>
            <a:headEnd/>
            <a:tailEnd/>
          </a:ln>
          <a:effectLst/>
        </p:spPr>
        <p:txBody>
          <a:bodyPr wrap="none">
            <a:spAutoFit/>
          </a:bodyPr>
          <a:lstStyle/>
          <a:p>
            <a:r>
              <a:rPr lang="en-US">
                <a:latin typeface="Times" charset="0"/>
              </a:rPr>
              <a:t>A. </a:t>
            </a:r>
            <a:r>
              <a:rPr lang="en-US"/>
              <a:t>A</a:t>
            </a:r>
            <a:r>
              <a:rPr lang="en-US">
                <a:latin typeface="Times" charset="0"/>
              </a:rPr>
              <a:t> </a:t>
            </a:r>
          </a:p>
        </p:txBody>
      </p:sp>
      <p:pic>
        <p:nvPicPr>
          <p:cNvPr id="881730" name="Picture 66"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pic>
        <p:nvPicPr>
          <p:cNvPr id="881733" name="Picture 69"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881734" name="Text Box 70"/>
          <p:cNvSpPr txBox="1">
            <a:spLocks noChangeArrowheads="1"/>
          </p:cNvSpPr>
          <p:nvPr/>
        </p:nvSpPr>
        <p:spPr bwMode="auto">
          <a:xfrm>
            <a:off x="2903539" y="6257925"/>
            <a:ext cx="1776961" cy="424732"/>
          </a:xfrm>
          <a:prstGeom prst="rect">
            <a:avLst/>
          </a:prstGeom>
          <a:noFill/>
          <a:ln w="25400">
            <a:solidFill>
              <a:schemeClr val="bg1"/>
            </a:solidFill>
            <a:miter lim="800000"/>
            <a:headEnd/>
            <a:tailEnd/>
          </a:ln>
          <a:effectLst/>
        </p:spPr>
        <p:txBody>
          <a:bodyPr wrap="none">
            <a:spAutoFit/>
          </a:bodyPr>
          <a:lstStyle/>
          <a:p>
            <a:pPr>
              <a:lnSpc>
                <a:spcPct val="90000"/>
              </a:lnSpc>
              <a:spcBef>
                <a:spcPct val="20000"/>
              </a:spcBef>
              <a:spcAft>
                <a:spcPct val="20000"/>
              </a:spcAft>
              <a:tabLst>
                <a:tab pos="342900" algn="l"/>
              </a:tabLst>
            </a:pPr>
            <a:r>
              <a:rPr lang="en-US" sz="1200" b="1"/>
              <a:t>CA: Biology/Life Sciences</a:t>
            </a:r>
            <a:br>
              <a:rPr lang="en-US" sz="1200" b="1"/>
            </a:br>
            <a:r>
              <a:rPr lang="en-US" sz="1200" b="1"/>
              <a:t>	3a</a:t>
            </a:r>
          </a:p>
        </p:txBody>
      </p:sp>
    </p:spTree>
    <p:extLst>
      <p:ext uri="{BB962C8B-B14F-4D97-AF65-F5344CB8AC3E}">
        <p14:creationId xmlns:p14="http://schemas.microsoft.com/office/powerpoint/2010/main" val="308336258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81733"/>
                                        </p:tgtEl>
                                        <p:attrNameLst>
                                          <p:attrName>style.visibility</p:attrName>
                                        </p:attrNameLst>
                                      </p:cBhvr>
                                      <p:to>
                                        <p:strVal val="visible"/>
                                      </p:to>
                                    </p:set>
                                    <p:animEffect transition="in" filter="box(out)">
                                      <p:cBhvr>
                                        <p:cTn id="7" dur="500"/>
                                        <p:tgtEl>
                                          <p:spTgt spid="88173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81734"/>
                                        </p:tgtEl>
                                        <p:attrNameLst>
                                          <p:attrName>style.visibility</p:attrName>
                                        </p:attrNameLst>
                                      </p:cBhvr>
                                      <p:to>
                                        <p:strVal val="visible"/>
                                      </p:to>
                                    </p:set>
                                    <p:animEffect transition="in" filter="box(out)">
                                      <p:cBhvr>
                                        <p:cTn id="10" dur="500"/>
                                        <p:tgtEl>
                                          <p:spTgt spid="881734"/>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8167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881728"/>
                                        </p:tgtEl>
                                        <p:attrNameLst>
                                          <p:attrName>style.visibility</p:attrName>
                                        </p:attrNameLst>
                                      </p:cBhvr>
                                      <p:to>
                                        <p:strVal val="visible"/>
                                      </p:to>
                                    </p:set>
                                    <p:animEffect transition="in" filter="box(out)">
                                      <p:cBhvr>
                                        <p:cTn id="18" dur="500"/>
                                        <p:tgtEl>
                                          <p:spTgt spid="881728"/>
                                        </p:tgtEl>
                                      </p:cBhvr>
                                    </p:animEffect>
                                  </p:childTnLst>
                                </p:cTn>
                              </p:par>
                            </p:childTnLst>
                          </p:cTn>
                        </p:par>
                        <p:par>
                          <p:cTn id="19" fill="hold">
                            <p:stCondLst>
                              <p:cond delay="500"/>
                            </p:stCondLst>
                            <p:childTnLst>
                              <p:par>
                                <p:cTn id="20" presetID="4" presetClass="entr" presetSubtype="32" fill="hold" grpId="0" nodeType="afterEffect">
                                  <p:stCondLst>
                                    <p:cond delay="0"/>
                                  </p:stCondLst>
                                  <p:childTnLst>
                                    <p:set>
                                      <p:cBhvr>
                                        <p:cTn id="21" dur="1" fill="hold">
                                          <p:stCondLst>
                                            <p:cond delay="0"/>
                                          </p:stCondLst>
                                        </p:cTn>
                                        <p:tgtEl>
                                          <p:spTgt spid="881727"/>
                                        </p:tgtEl>
                                        <p:attrNameLst>
                                          <p:attrName>style.visibility</p:attrName>
                                        </p:attrNameLst>
                                      </p:cBhvr>
                                      <p:to>
                                        <p:strVal val="visible"/>
                                      </p:to>
                                    </p:set>
                                    <p:animEffect transition="in" filter="box(out)">
                                      <p:cBhvr>
                                        <p:cTn id="22" dur="500"/>
                                        <p:tgtEl>
                                          <p:spTgt spid="881727"/>
                                        </p:tgtEl>
                                      </p:cBhvr>
                                    </p:animEffect>
                                  </p:childTnLst>
                                </p:cTn>
                              </p:par>
                            </p:childTnLst>
                          </p:cTn>
                        </p:par>
                        <p:par>
                          <p:cTn id="23" fill="hold">
                            <p:stCondLst>
                              <p:cond delay="1000"/>
                            </p:stCondLst>
                            <p:childTnLst>
                              <p:par>
                                <p:cTn id="24" presetID="4" presetClass="entr" presetSubtype="32" fill="hold" grpId="0" nodeType="afterEffect">
                                  <p:stCondLst>
                                    <p:cond delay="0"/>
                                  </p:stCondLst>
                                  <p:childTnLst>
                                    <p:set>
                                      <p:cBhvr>
                                        <p:cTn id="25" dur="1" fill="hold">
                                          <p:stCondLst>
                                            <p:cond delay="0"/>
                                          </p:stCondLst>
                                        </p:cTn>
                                        <p:tgtEl>
                                          <p:spTgt spid="881726"/>
                                        </p:tgtEl>
                                        <p:attrNameLst>
                                          <p:attrName>style.visibility</p:attrName>
                                        </p:attrNameLst>
                                      </p:cBhvr>
                                      <p:to>
                                        <p:strVal val="visible"/>
                                      </p:to>
                                    </p:set>
                                    <p:animEffect transition="in" filter="box(out)">
                                      <p:cBhvr>
                                        <p:cTn id="26" dur="500"/>
                                        <p:tgtEl>
                                          <p:spTgt spid="881726"/>
                                        </p:tgtEl>
                                      </p:cBhvr>
                                    </p:animEffect>
                                  </p:childTnLst>
                                </p:cTn>
                              </p:par>
                            </p:childTnLst>
                          </p:cTn>
                        </p:par>
                        <p:par>
                          <p:cTn id="27" fill="hold">
                            <p:stCondLst>
                              <p:cond delay="1500"/>
                            </p:stCondLst>
                            <p:childTnLst>
                              <p:par>
                                <p:cTn id="28" presetID="4" presetClass="entr" presetSubtype="32" fill="hold" grpId="0" nodeType="afterEffect">
                                  <p:stCondLst>
                                    <p:cond delay="0"/>
                                  </p:stCondLst>
                                  <p:childTnLst>
                                    <p:set>
                                      <p:cBhvr>
                                        <p:cTn id="29" dur="1" fill="hold">
                                          <p:stCondLst>
                                            <p:cond delay="0"/>
                                          </p:stCondLst>
                                        </p:cTn>
                                        <p:tgtEl>
                                          <p:spTgt spid="881725"/>
                                        </p:tgtEl>
                                        <p:attrNameLst>
                                          <p:attrName>style.visibility</p:attrName>
                                        </p:attrNameLst>
                                      </p:cBhvr>
                                      <p:to>
                                        <p:strVal val="visible"/>
                                      </p:to>
                                    </p:set>
                                    <p:animEffect transition="in" filter="box(out)">
                                      <p:cBhvr>
                                        <p:cTn id="30" dur="500"/>
                                        <p:tgtEl>
                                          <p:spTgt spid="881725"/>
                                        </p:tgtEl>
                                      </p:cBhvr>
                                    </p:animEffect>
                                  </p:childTnLst>
                                </p:cTn>
                              </p:par>
                            </p:childTnLst>
                          </p:cTn>
                        </p:par>
                        <p:par>
                          <p:cTn id="31" fill="hold">
                            <p:stCondLst>
                              <p:cond delay="2000"/>
                            </p:stCondLst>
                            <p:childTnLst>
                              <p:par>
                                <p:cTn id="32" presetID="4" presetClass="entr" presetSubtype="32" fill="hold" nodeType="afterEffect">
                                  <p:stCondLst>
                                    <p:cond delay="0"/>
                                  </p:stCondLst>
                                  <p:childTnLst>
                                    <p:set>
                                      <p:cBhvr>
                                        <p:cTn id="33" dur="1" fill="hold">
                                          <p:stCondLst>
                                            <p:cond delay="0"/>
                                          </p:stCondLst>
                                        </p:cTn>
                                        <p:tgtEl>
                                          <p:spTgt spid="881670"/>
                                        </p:tgtEl>
                                        <p:attrNameLst>
                                          <p:attrName>style.visibility</p:attrName>
                                        </p:attrNameLst>
                                      </p:cBhvr>
                                      <p:to>
                                        <p:strVal val="visible"/>
                                      </p:to>
                                    </p:set>
                                    <p:animEffect transition="in" filter="box(out)">
                                      <p:cBhvr>
                                        <p:cTn id="34" dur="500"/>
                                        <p:tgtEl>
                                          <p:spTgt spid="881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4" grpId="0" autoUpdateAnimBg="0"/>
      <p:bldP spid="881725" grpId="0" autoUpdateAnimBg="0"/>
      <p:bldP spid="881726" grpId="0" autoUpdateAnimBg="0"/>
      <p:bldP spid="881727" grpId="0" autoUpdateAnimBg="0"/>
      <p:bldP spid="881728" grpId="0" autoUpdateAnimBg="0"/>
      <p:bldP spid="881734"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2930" name="Picture 2" descr="Table"/>
          <p:cNvPicPr>
            <a:picLocks noChangeAspect="1" noChangeArrowheads="1"/>
          </p:cNvPicPr>
          <p:nvPr/>
        </p:nvPicPr>
        <p:blipFill>
          <a:blip r:embed="rId2" cstate="print"/>
          <a:srcRect/>
          <a:stretch>
            <a:fillRect/>
          </a:stretch>
        </p:blipFill>
        <p:spPr bwMode="auto">
          <a:xfrm>
            <a:off x="3505200" y="3282950"/>
            <a:ext cx="5105400" cy="2584450"/>
          </a:xfrm>
          <a:prstGeom prst="rect">
            <a:avLst/>
          </a:prstGeom>
          <a:noFill/>
        </p:spPr>
      </p:pic>
      <p:pic>
        <p:nvPicPr>
          <p:cNvPr id="892932"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5105401" y="6191251"/>
            <a:ext cx="492125" cy="606425"/>
          </a:xfrm>
          <a:prstGeom prst="rect">
            <a:avLst/>
          </a:prstGeom>
          <a:noFill/>
        </p:spPr>
      </p:pic>
      <p:pic>
        <p:nvPicPr>
          <p:cNvPr id="892933" name="Picture 5" descr="New TOC">
            <a:hlinkClick r:id="rId4" action="ppaction://hlinksldjump"/>
          </p:cNvPr>
          <p:cNvPicPr>
            <a:picLocks noChangeAspect="1" noChangeArrowheads="1"/>
          </p:cNvPicPr>
          <p:nvPr/>
        </p:nvPicPr>
        <p:blipFill>
          <a:blip r:embed="rId5" cstate="print"/>
          <a:srcRect/>
          <a:stretch>
            <a:fillRect/>
          </a:stretch>
        </p:blipFill>
        <p:spPr bwMode="auto">
          <a:xfrm>
            <a:off x="5832476" y="6194426"/>
            <a:ext cx="492125" cy="606425"/>
          </a:xfrm>
          <a:prstGeom prst="rect">
            <a:avLst/>
          </a:prstGeom>
          <a:noFill/>
        </p:spPr>
      </p:pic>
      <p:pic>
        <p:nvPicPr>
          <p:cNvPr id="892934"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6542088" y="6194426"/>
            <a:ext cx="468312" cy="606425"/>
          </a:xfrm>
          <a:prstGeom prst="rect">
            <a:avLst/>
          </a:prstGeom>
          <a:noFill/>
        </p:spPr>
      </p:pic>
      <p:pic>
        <p:nvPicPr>
          <p:cNvPr id="892935" name="Picture 7" descr="end of slide"/>
          <p:cNvPicPr>
            <a:picLocks noChangeAspect="1" noChangeArrowheads="1"/>
          </p:cNvPicPr>
          <p:nvPr/>
        </p:nvPicPr>
        <p:blipFill>
          <a:blip r:embed="rId7" cstate="print"/>
          <a:srcRect/>
          <a:stretch>
            <a:fillRect/>
          </a:stretch>
        </p:blipFill>
        <p:spPr bwMode="auto">
          <a:xfrm>
            <a:off x="9693276" y="5105400"/>
            <a:ext cx="593725" cy="846138"/>
          </a:xfrm>
          <a:prstGeom prst="rect">
            <a:avLst/>
          </a:prstGeom>
          <a:noFill/>
        </p:spPr>
      </p:pic>
      <p:pic>
        <p:nvPicPr>
          <p:cNvPr id="892936" name="Picture 8" descr="standardized Test(on green)"/>
          <p:cNvPicPr>
            <a:picLocks noChangeAspect="1" noChangeArrowheads="1"/>
          </p:cNvPicPr>
          <p:nvPr/>
        </p:nvPicPr>
        <p:blipFill>
          <a:blip r:embed="rId8" cstate="print"/>
          <a:srcRect/>
          <a:stretch>
            <a:fillRect/>
          </a:stretch>
        </p:blipFill>
        <p:spPr bwMode="auto">
          <a:xfrm>
            <a:off x="4953001" y="76201"/>
            <a:ext cx="4183063" cy="354013"/>
          </a:xfrm>
          <a:prstGeom prst="rect">
            <a:avLst/>
          </a:prstGeom>
          <a:noFill/>
        </p:spPr>
      </p:pic>
      <p:pic>
        <p:nvPicPr>
          <p:cNvPr id="892937" name="Picture 9" descr="resources">
            <a:hlinkClick r:id="" action="ppaction://hlinkshowjump?jump=firstslide"/>
          </p:cNvPr>
          <p:cNvPicPr>
            <a:picLocks noChangeAspect="1" noChangeArrowheads="1"/>
          </p:cNvPicPr>
          <p:nvPr/>
        </p:nvPicPr>
        <p:blipFill>
          <a:blip r:embed="rId9" cstate="print"/>
          <a:srcRect/>
          <a:stretch>
            <a:fillRect/>
          </a:stretch>
        </p:blipFill>
        <p:spPr bwMode="auto">
          <a:xfrm>
            <a:off x="8458201" y="6267451"/>
            <a:ext cx="1806575" cy="411163"/>
          </a:xfrm>
          <a:prstGeom prst="rect">
            <a:avLst/>
          </a:prstGeom>
          <a:noFill/>
        </p:spPr>
      </p:pic>
      <p:pic>
        <p:nvPicPr>
          <p:cNvPr id="892938" name="Picture 10" descr="help">
            <a:hlinkClick r:id="rId10" action="ppaction://hlinksldjump"/>
          </p:cNvPr>
          <p:cNvPicPr>
            <a:picLocks noChangeAspect="1" noChangeArrowheads="1"/>
          </p:cNvPicPr>
          <p:nvPr/>
        </p:nvPicPr>
        <p:blipFill>
          <a:blip r:embed="rId11" cstate="print"/>
          <a:srcRect/>
          <a:stretch>
            <a:fillRect/>
          </a:stretch>
        </p:blipFill>
        <p:spPr bwMode="auto">
          <a:xfrm>
            <a:off x="1752600" y="6202364"/>
            <a:ext cx="560388" cy="560387"/>
          </a:xfrm>
          <a:prstGeom prst="rect">
            <a:avLst/>
          </a:prstGeom>
          <a:noFill/>
        </p:spPr>
      </p:pic>
      <p:sp>
        <p:nvSpPr>
          <p:cNvPr id="892939" name="Text Box 11"/>
          <p:cNvSpPr txBox="1">
            <a:spLocks noChangeArrowheads="1"/>
          </p:cNvSpPr>
          <p:nvPr/>
        </p:nvSpPr>
        <p:spPr bwMode="auto">
          <a:xfrm>
            <a:off x="2041526" y="5715000"/>
            <a:ext cx="8093075" cy="304800"/>
          </a:xfrm>
          <a:prstGeom prst="rect">
            <a:avLst/>
          </a:prstGeom>
          <a:noFill/>
          <a:ln w="9525">
            <a:noFill/>
            <a:miter lim="800000"/>
            <a:headEnd/>
            <a:tailEnd/>
          </a:ln>
          <a:effectLst/>
        </p:spPr>
        <p:txBody>
          <a:bodyPr>
            <a:spAutoFit/>
          </a:bodyPr>
          <a:lstStyle/>
          <a:p>
            <a:pPr algn="ctr"/>
            <a:r>
              <a:rPr lang="en-US" sz="1400" b="1">
                <a:solidFill>
                  <a:schemeClr val="hlink"/>
                </a:solidFill>
                <a:latin typeface="Times" charset="0"/>
              </a:rPr>
              <a:t>To return to the chapter summary click escape or close this document.</a:t>
            </a:r>
          </a:p>
        </p:txBody>
      </p:sp>
      <p:sp>
        <p:nvSpPr>
          <p:cNvPr id="892941" name="Rectangle 13"/>
          <p:cNvSpPr>
            <a:spLocks noChangeArrowheads="1"/>
          </p:cNvSpPr>
          <p:nvPr/>
        </p:nvSpPr>
        <p:spPr bwMode="auto">
          <a:xfrm>
            <a:off x="1600200" y="1219201"/>
            <a:ext cx="8001000" cy="590931"/>
          </a:xfrm>
          <a:prstGeom prst="rect">
            <a:avLst/>
          </a:prstGeom>
          <a:noFill/>
          <a:ln w="9525">
            <a:noFill/>
            <a:miter lim="800000"/>
            <a:headEnd/>
            <a:tailEnd/>
          </a:ln>
          <a:effectLst/>
        </p:spPr>
        <p:txBody>
          <a:bodyPr>
            <a:spAutoFit/>
          </a:bodyPr>
          <a:lstStyle/>
          <a:p>
            <a:pPr marL="609600" indent="-609600">
              <a:lnSpc>
                <a:spcPct val="90000"/>
              </a:lnSpc>
              <a:spcBef>
                <a:spcPct val="20000"/>
              </a:spcBef>
              <a:spcAft>
                <a:spcPct val="20000"/>
              </a:spcAft>
            </a:pPr>
            <a:r>
              <a:rPr lang="en-US">
                <a:latin typeface="Times" charset="0"/>
              </a:rPr>
              <a:t>	</a:t>
            </a:r>
            <a:r>
              <a:rPr lang="en-US">
                <a:solidFill>
                  <a:schemeClr val="tx2"/>
                </a:solidFill>
                <a:latin typeface="Times" charset="0"/>
              </a:rPr>
              <a:t>The answer is C.</a:t>
            </a:r>
            <a:r>
              <a:rPr lang="en-US">
                <a:latin typeface="Times" charset="0"/>
              </a:rPr>
              <a:t> The </a:t>
            </a:r>
            <a:r>
              <a:rPr lang="en-US" i="1">
                <a:latin typeface="Times" charset="0"/>
              </a:rPr>
              <a:t>I</a:t>
            </a:r>
            <a:r>
              <a:rPr lang="en-US" i="1" baseline="30000">
                <a:latin typeface="Times" charset="0"/>
              </a:rPr>
              <a:t>A</a:t>
            </a:r>
            <a:r>
              <a:rPr lang="en-US">
                <a:latin typeface="Times" charset="0"/>
              </a:rPr>
              <a:t> and </a:t>
            </a:r>
            <a:r>
              <a:rPr lang="en-US" i="1">
                <a:latin typeface="Times" charset="0"/>
              </a:rPr>
              <a:t>I</a:t>
            </a:r>
            <a:r>
              <a:rPr lang="en-US" i="1" baseline="30000">
                <a:latin typeface="Times" charset="0"/>
              </a:rPr>
              <a:t>B</a:t>
            </a:r>
            <a:r>
              <a:rPr lang="en-US">
                <a:latin typeface="Times" charset="0"/>
              </a:rPr>
              <a:t> alleles are codominant. Your red blood cells would produce both surface molecules and you would have type AB blood.</a:t>
            </a:r>
          </a:p>
        </p:txBody>
      </p:sp>
      <p:sp>
        <p:nvSpPr>
          <p:cNvPr id="892943" name="Text Box 15"/>
          <p:cNvSpPr txBox="1">
            <a:spLocks noChangeArrowheads="1"/>
          </p:cNvSpPr>
          <p:nvPr/>
        </p:nvSpPr>
        <p:spPr bwMode="auto">
          <a:xfrm>
            <a:off x="5021264" y="3546476"/>
            <a:ext cx="2192337"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b="1">
                <a:latin typeface="Times" charset="0"/>
              </a:rPr>
              <a:t>Human Blood Types</a:t>
            </a:r>
          </a:p>
        </p:txBody>
      </p:sp>
      <p:sp>
        <p:nvSpPr>
          <p:cNvPr id="892944" name="Text Box 16"/>
          <p:cNvSpPr txBox="1">
            <a:spLocks noChangeArrowheads="1"/>
          </p:cNvSpPr>
          <p:nvPr/>
        </p:nvSpPr>
        <p:spPr bwMode="auto">
          <a:xfrm>
            <a:off x="3848100" y="3940176"/>
            <a:ext cx="11620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Genotypes</a:t>
            </a:r>
          </a:p>
        </p:txBody>
      </p:sp>
      <p:sp>
        <p:nvSpPr>
          <p:cNvPr id="892945" name="Text Box 17"/>
          <p:cNvSpPr txBox="1">
            <a:spLocks noChangeArrowheads="1"/>
          </p:cNvSpPr>
          <p:nvPr/>
        </p:nvSpPr>
        <p:spPr bwMode="auto">
          <a:xfrm>
            <a:off x="5156200" y="3940176"/>
            <a:ext cx="189230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Surface Molecules</a:t>
            </a:r>
          </a:p>
        </p:txBody>
      </p:sp>
      <p:sp>
        <p:nvSpPr>
          <p:cNvPr id="892946" name="Text Box 18"/>
          <p:cNvSpPr txBox="1">
            <a:spLocks noChangeArrowheads="1"/>
          </p:cNvSpPr>
          <p:nvPr/>
        </p:nvSpPr>
        <p:spPr bwMode="auto">
          <a:xfrm>
            <a:off x="7092950" y="3952876"/>
            <a:ext cx="1238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Times" charset="0"/>
              </a:rPr>
              <a:t>Phenotypes</a:t>
            </a:r>
          </a:p>
        </p:txBody>
      </p:sp>
      <p:sp>
        <p:nvSpPr>
          <p:cNvPr id="892947" name="Text Box 19"/>
          <p:cNvSpPr txBox="1">
            <a:spLocks noChangeArrowheads="1"/>
          </p:cNvSpPr>
          <p:nvPr/>
        </p:nvSpPr>
        <p:spPr bwMode="auto">
          <a:xfrm>
            <a:off x="3810000" y="4283075"/>
            <a:ext cx="1062920" cy="341632"/>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92948" name="Text Box 20"/>
          <p:cNvSpPr txBox="1">
            <a:spLocks noChangeArrowheads="1"/>
          </p:cNvSpPr>
          <p:nvPr/>
        </p:nvSpPr>
        <p:spPr bwMode="auto">
          <a:xfrm>
            <a:off x="5835650" y="4295776"/>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92949" name="Text Box 21"/>
          <p:cNvSpPr txBox="1">
            <a:spLocks noChangeArrowheads="1"/>
          </p:cNvSpPr>
          <p:nvPr/>
        </p:nvSpPr>
        <p:spPr bwMode="auto">
          <a:xfrm>
            <a:off x="3760788" y="4613276"/>
            <a:ext cx="10652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a:solidFill>
                  <a:srgbClr val="FF0000"/>
                </a:solidFill>
                <a:latin typeface="Arial" pitchFamily="34" charset="0"/>
              </a:rPr>
              <a:t> or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r>
              <a:rPr lang="en-US" i="1" dirty="0" err="1">
                <a:solidFill>
                  <a:srgbClr val="FF0000"/>
                </a:solidFill>
                <a:latin typeface="Arial" pitchFamily="34" charset="0"/>
              </a:rPr>
              <a:t>i</a:t>
            </a:r>
            <a:endParaRPr lang="en-US" i="1" dirty="0">
              <a:solidFill>
                <a:srgbClr val="FF0000"/>
              </a:solidFill>
              <a:latin typeface="Arial" pitchFamily="34" charset="0"/>
            </a:endParaRPr>
          </a:p>
        </p:txBody>
      </p:sp>
      <p:sp>
        <p:nvSpPr>
          <p:cNvPr id="892950" name="Text Box 22"/>
          <p:cNvSpPr txBox="1">
            <a:spLocks noChangeArrowheads="1"/>
          </p:cNvSpPr>
          <p:nvPr/>
        </p:nvSpPr>
        <p:spPr bwMode="auto">
          <a:xfrm>
            <a:off x="4052888" y="4994276"/>
            <a:ext cx="531812"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err="1">
                <a:solidFill>
                  <a:srgbClr val="FF0000"/>
                </a:solidFill>
                <a:latin typeface="Arial" pitchFamily="34" charset="0"/>
              </a:rPr>
              <a:t>l</a:t>
            </a:r>
            <a:r>
              <a:rPr lang="en-US" i="1" baseline="30000" dirty="0" err="1">
                <a:solidFill>
                  <a:srgbClr val="FF0000"/>
                </a:solidFill>
                <a:latin typeface="Arial" pitchFamily="34" charset="0"/>
              </a:rPr>
              <a:t>A</a:t>
            </a:r>
            <a:r>
              <a:rPr lang="en-US" i="1" baseline="30000" dirty="0">
                <a:solidFill>
                  <a:srgbClr val="FF0000"/>
                </a:solidFill>
                <a:latin typeface="Arial" pitchFamily="34" charset="0"/>
              </a:rPr>
              <a:t> </a:t>
            </a:r>
            <a:r>
              <a:rPr lang="en-US" i="1" dirty="0" err="1">
                <a:solidFill>
                  <a:srgbClr val="FF0000"/>
                </a:solidFill>
                <a:latin typeface="Arial" pitchFamily="34" charset="0"/>
              </a:rPr>
              <a:t>l</a:t>
            </a:r>
            <a:r>
              <a:rPr lang="en-US" i="1" baseline="30000" dirty="0" err="1">
                <a:solidFill>
                  <a:srgbClr val="FF0000"/>
                </a:solidFill>
                <a:latin typeface="Arial" pitchFamily="34" charset="0"/>
              </a:rPr>
              <a:t>B</a:t>
            </a:r>
            <a:endParaRPr lang="en-US" i="1" dirty="0">
              <a:solidFill>
                <a:srgbClr val="FF0000"/>
              </a:solidFill>
              <a:latin typeface="Arial" pitchFamily="34" charset="0"/>
            </a:endParaRPr>
          </a:p>
        </p:txBody>
      </p:sp>
      <p:sp>
        <p:nvSpPr>
          <p:cNvPr id="892951" name="Text Box 23"/>
          <p:cNvSpPr txBox="1">
            <a:spLocks noChangeArrowheads="1"/>
          </p:cNvSpPr>
          <p:nvPr/>
        </p:nvSpPr>
        <p:spPr bwMode="auto">
          <a:xfrm>
            <a:off x="4133850" y="5311776"/>
            <a:ext cx="2857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i="1" dirty="0">
                <a:solidFill>
                  <a:srgbClr val="FF0000"/>
                </a:solidFill>
                <a:latin typeface="Arial" pitchFamily="34" charset="0"/>
              </a:rPr>
              <a:t>ii</a:t>
            </a:r>
          </a:p>
        </p:txBody>
      </p:sp>
      <p:sp>
        <p:nvSpPr>
          <p:cNvPr id="892952" name="Text Box 24"/>
          <p:cNvSpPr txBox="1">
            <a:spLocks noChangeArrowheads="1"/>
          </p:cNvSpPr>
          <p:nvPr/>
        </p:nvSpPr>
        <p:spPr bwMode="auto">
          <a:xfrm>
            <a:off x="58356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92953" name="Text Box 25"/>
          <p:cNvSpPr txBox="1">
            <a:spLocks noChangeArrowheads="1"/>
          </p:cNvSpPr>
          <p:nvPr/>
        </p:nvSpPr>
        <p:spPr bwMode="auto">
          <a:xfrm>
            <a:off x="5530850" y="4978401"/>
            <a:ext cx="996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 and B</a:t>
            </a:r>
          </a:p>
        </p:txBody>
      </p:sp>
      <p:sp>
        <p:nvSpPr>
          <p:cNvPr id="892954" name="Text Box 26"/>
          <p:cNvSpPr txBox="1">
            <a:spLocks noChangeArrowheads="1"/>
          </p:cNvSpPr>
          <p:nvPr/>
        </p:nvSpPr>
        <p:spPr bwMode="auto">
          <a:xfrm>
            <a:off x="5670550" y="5321301"/>
            <a:ext cx="7302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None</a:t>
            </a:r>
          </a:p>
        </p:txBody>
      </p:sp>
      <p:sp>
        <p:nvSpPr>
          <p:cNvPr id="892955" name="Text Box 27"/>
          <p:cNvSpPr txBox="1">
            <a:spLocks noChangeArrowheads="1"/>
          </p:cNvSpPr>
          <p:nvPr/>
        </p:nvSpPr>
        <p:spPr bwMode="auto">
          <a:xfrm>
            <a:off x="7518400" y="43053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a:t>
            </a:r>
          </a:p>
        </p:txBody>
      </p:sp>
      <p:sp>
        <p:nvSpPr>
          <p:cNvPr id="892956" name="Text Box 28"/>
          <p:cNvSpPr txBox="1">
            <a:spLocks noChangeArrowheads="1"/>
          </p:cNvSpPr>
          <p:nvPr/>
        </p:nvSpPr>
        <p:spPr bwMode="auto">
          <a:xfrm>
            <a:off x="7512050" y="4648201"/>
            <a:ext cx="3365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B</a:t>
            </a:r>
          </a:p>
        </p:txBody>
      </p:sp>
      <p:sp>
        <p:nvSpPr>
          <p:cNvPr id="892957" name="Text Box 29"/>
          <p:cNvSpPr txBox="1">
            <a:spLocks noChangeArrowheads="1"/>
          </p:cNvSpPr>
          <p:nvPr/>
        </p:nvSpPr>
        <p:spPr bwMode="auto">
          <a:xfrm>
            <a:off x="7467600" y="4994276"/>
            <a:ext cx="488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AB</a:t>
            </a:r>
          </a:p>
        </p:txBody>
      </p:sp>
      <p:sp>
        <p:nvSpPr>
          <p:cNvPr id="892958" name="Text Box 30"/>
          <p:cNvSpPr txBox="1">
            <a:spLocks noChangeArrowheads="1"/>
          </p:cNvSpPr>
          <p:nvPr/>
        </p:nvSpPr>
        <p:spPr bwMode="auto">
          <a:xfrm>
            <a:off x="7543800" y="5311776"/>
            <a:ext cx="361950" cy="339725"/>
          </a:xfrm>
          <a:prstGeom prst="rect">
            <a:avLst/>
          </a:prstGeom>
          <a:noFill/>
          <a:ln w="9525">
            <a:noFill/>
            <a:miter lim="800000"/>
            <a:headEnd/>
            <a:tailEnd/>
          </a:ln>
          <a:effectLst/>
        </p:spPr>
        <p:txBody>
          <a:bodyPr wrap="none">
            <a:spAutoFit/>
          </a:bodyPr>
          <a:lstStyle/>
          <a:p>
            <a:pPr eaLnBrk="1" hangingPunct="1">
              <a:lnSpc>
                <a:spcPct val="90000"/>
              </a:lnSpc>
              <a:spcBef>
                <a:spcPct val="20000"/>
              </a:spcBef>
              <a:spcAft>
                <a:spcPct val="20000"/>
              </a:spcAft>
            </a:pPr>
            <a:r>
              <a:rPr lang="en-US" dirty="0">
                <a:solidFill>
                  <a:srgbClr val="FF0000"/>
                </a:solidFill>
                <a:latin typeface="Arial" pitchFamily="34" charset="0"/>
              </a:rPr>
              <a:t>O</a:t>
            </a:r>
          </a:p>
        </p:txBody>
      </p:sp>
      <p:pic>
        <p:nvPicPr>
          <p:cNvPr id="892964" name="Picture 36" descr="Chpt12"/>
          <p:cNvPicPr>
            <a:picLocks noChangeAspect="1" noChangeArrowheads="1"/>
          </p:cNvPicPr>
          <p:nvPr/>
        </p:nvPicPr>
        <p:blipFill>
          <a:blip r:embed="rId12" cstate="print"/>
          <a:srcRect/>
          <a:stretch>
            <a:fillRect/>
          </a:stretch>
        </p:blipFill>
        <p:spPr bwMode="auto">
          <a:xfrm>
            <a:off x="1524000" y="0"/>
            <a:ext cx="2971800" cy="719138"/>
          </a:xfrm>
          <a:prstGeom prst="rect">
            <a:avLst/>
          </a:prstGeom>
          <a:noFill/>
        </p:spPr>
      </p:pic>
      <p:sp>
        <p:nvSpPr>
          <p:cNvPr id="892965" name="Rectangle 37"/>
          <p:cNvSpPr>
            <a:spLocks noChangeArrowheads="1"/>
          </p:cNvSpPr>
          <p:nvPr/>
        </p:nvSpPr>
        <p:spPr bwMode="auto">
          <a:xfrm>
            <a:off x="7391401" y="4958834"/>
            <a:ext cx="184731" cy="369332"/>
          </a:xfrm>
          <a:prstGeom prst="rect">
            <a:avLst/>
          </a:prstGeom>
          <a:noFill/>
          <a:ln w="57150">
            <a:solidFill>
              <a:schemeClr val="tx2"/>
            </a:solidFill>
            <a:miter lim="800000"/>
            <a:headEnd/>
            <a:tailEnd/>
          </a:ln>
          <a:effectLst/>
        </p:spPr>
        <p:txBody>
          <a:bodyPr wrap="none" anchor="ctr">
            <a:spAutoFit/>
          </a:bodyPr>
          <a:lstStyle/>
          <a:p>
            <a:endParaRPr lang="en-US"/>
          </a:p>
        </p:txBody>
      </p:sp>
      <p:pic>
        <p:nvPicPr>
          <p:cNvPr id="892968" name="Picture 40" descr="california"/>
          <p:cNvPicPr>
            <a:picLocks noChangeAspect="1" noChangeArrowheads="1"/>
          </p:cNvPicPr>
          <p:nvPr/>
        </p:nvPicPr>
        <p:blipFill>
          <a:blip r:embed="rId13" cstate="print"/>
          <a:srcRect/>
          <a:stretch>
            <a:fillRect/>
          </a:stretch>
        </p:blipFill>
        <p:spPr bwMode="auto">
          <a:xfrm>
            <a:off x="2314575" y="6248400"/>
            <a:ext cx="533400" cy="533400"/>
          </a:xfrm>
          <a:prstGeom prst="rect">
            <a:avLst/>
          </a:prstGeom>
          <a:noFill/>
        </p:spPr>
      </p:pic>
      <p:sp>
        <p:nvSpPr>
          <p:cNvPr id="892969" name="Text Box 41"/>
          <p:cNvSpPr txBox="1">
            <a:spLocks noChangeArrowheads="1"/>
          </p:cNvSpPr>
          <p:nvPr/>
        </p:nvSpPr>
        <p:spPr bwMode="auto">
          <a:xfrm>
            <a:off x="2903539" y="6257925"/>
            <a:ext cx="1776961" cy="424732"/>
          </a:xfrm>
          <a:prstGeom prst="rect">
            <a:avLst/>
          </a:prstGeom>
          <a:noFill/>
          <a:ln w="25400">
            <a:solidFill>
              <a:schemeClr val="bg1"/>
            </a:solidFill>
            <a:miter lim="800000"/>
            <a:headEnd/>
            <a:tailEnd/>
          </a:ln>
          <a:effectLst/>
        </p:spPr>
        <p:txBody>
          <a:bodyPr wrap="none">
            <a:spAutoFit/>
          </a:bodyPr>
          <a:lstStyle/>
          <a:p>
            <a:pPr>
              <a:lnSpc>
                <a:spcPct val="90000"/>
              </a:lnSpc>
              <a:spcBef>
                <a:spcPct val="20000"/>
              </a:spcBef>
              <a:spcAft>
                <a:spcPct val="20000"/>
              </a:spcAft>
              <a:tabLst>
                <a:tab pos="342900" algn="l"/>
              </a:tabLst>
            </a:pPr>
            <a:r>
              <a:rPr lang="en-US" sz="1200" b="1"/>
              <a:t>CA: Biology/Life Sciences</a:t>
            </a:r>
            <a:br>
              <a:rPr lang="en-US" sz="1200" b="1"/>
            </a:br>
            <a:r>
              <a:rPr lang="en-US" sz="1200" b="1"/>
              <a:t>	3a</a:t>
            </a:r>
          </a:p>
        </p:txBody>
      </p:sp>
    </p:spTree>
    <p:extLst>
      <p:ext uri="{BB962C8B-B14F-4D97-AF65-F5344CB8AC3E}">
        <p14:creationId xmlns:p14="http://schemas.microsoft.com/office/powerpoint/2010/main" val="292154180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892968"/>
                                        </p:tgtEl>
                                        <p:attrNameLst>
                                          <p:attrName>style.visibility</p:attrName>
                                        </p:attrNameLst>
                                      </p:cBhvr>
                                      <p:to>
                                        <p:strVal val="visible"/>
                                      </p:to>
                                    </p:set>
                                    <p:animEffect transition="in" filter="box(out)">
                                      <p:cBhvr>
                                        <p:cTn id="7" dur="500"/>
                                        <p:tgtEl>
                                          <p:spTgt spid="89296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92969"/>
                                        </p:tgtEl>
                                        <p:attrNameLst>
                                          <p:attrName>style.visibility</p:attrName>
                                        </p:attrNameLst>
                                      </p:cBhvr>
                                      <p:to>
                                        <p:strVal val="visible"/>
                                      </p:to>
                                    </p:set>
                                    <p:animEffect transition="in" filter="box(out)">
                                      <p:cBhvr>
                                        <p:cTn id="10" dur="500"/>
                                        <p:tgtEl>
                                          <p:spTgt spid="89296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892939"/>
                                        </p:tgtEl>
                                        <p:attrNameLst>
                                          <p:attrName>style.visibility</p:attrName>
                                        </p:attrNameLst>
                                      </p:cBhvr>
                                      <p:to>
                                        <p:strVal val="visible"/>
                                      </p:to>
                                    </p:set>
                                  </p:childTnLst>
                                </p:cTn>
                              </p:par>
                            </p:childTnLst>
                          </p:cTn>
                        </p:par>
                        <p:par>
                          <p:cTn id="14" fill="hold">
                            <p:stCondLst>
                              <p:cond delay="1000"/>
                            </p:stCondLst>
                            <p:childTnLst>
                              <p:par>
                                <p:cTn id="15" presetID="4" presetClass="entr" presetSubtype="32" fill="hold" nodeType="afterEffect">
                                  <p:stCondLst>
                                    <p:cond delay="0"/>
                                  </p:stCondLst>
                                  <p:childTnLst>
                                    <p:set>
                                      <p:cBhvr>
                                        <p:cTn id="16" dur="1" fill="hold">
                                          <p:stCondLst>
                                            <p:cond delay="0"/>
                                          </p:stCondLst>
                                        </p:cTn>
                                        <p:tgtEl>
                                          <p:spTgt spid="892935"/>
                                        </p:tgtEl>
                                        <p:attrNameLst>
                                          <p:attrName>style.visibility</p:attrName>
                                        </p:attrNameLst>
                                      </p:cBhvr>
                                      <p:to>
                                        <p:strVal val="visible"/>
                                      </p:to>
                                    </p:set>
                                    <p:animEffect transition="in" filter="box(out)">
                                      <p:cBhvr>
                                        <p:cTn id="17" dur="500"/>
                                        <p:tgtEl>
                                          <p:spTgt spid="892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9" grpId="0" autoUpdateAnimBg="0"/>
      <p:bldP spid="89296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3771</TotalTime>
  <Words>4668</Words>
  <Application>Microsoft Office PowerPoint</Application>
  <PresentationFormat>Widescreen</PresentationFormat>
  <Paragraphs>794</Paragraphs>
  <Slides>115</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115</vt:i4>
      </vt:variant>
    </vt:vector>
  </HeadingPairs>
  <TitlesOfParts>
    <vt:vector size="124" baseType="lpstr">
      <vt:lpstr>Arial</vt:lpstr>
      <vt:lpstr>Calibri</vt:lpstr>
      <vt:lpstr>Calibri Light</vt:lpstr>
      <vt:lpstr>MS Shell Dlg</vt:lpstr>
      <vt:lpstr>Symbol</vt:lpstr>
      <vt:lpstr>Times</vt:lpstr>
      <vt:lpstr>Times New Roman</vt:lpstr>
      <vt:lpstr>Office Theme</vt:lpstr>
      <vt:lpstr>Document</vt:lpstr>
      <vt:lpstr>FFA Officer Duties = Prezi</vt:lpstr>
      <vt:lpstr>Bradshaw Feed and Pet Supply 7285 Bradshaw Rd, Sacramento Ca, 95829</vt:lpstr>
      <vt:lpstr>Biology UNIT Genetic Inheritance</vt:lpstr>
      <vt:lpstr>Section 10.1 Summary – pages 253-262</vt:lpstr>
      <vt:lpstr>Section 10.1 Summary – pages 253-262</vt:lpstr>
      <vt:lpstr>Section 10.1 Summary – pages 253-262</vt:lpstr>
      <vt:lpstr>Chromosomes Page 73 NB</vt:lpstr>
      <vt:lpstr>Female Karyotype </vt:lpstr>
      <vt:lpstr>PowerPoint Presentation</vt:lpstr>
      <vt:lpstr>Draw this Diagram P. 73NB</vt:lpstr>
      <vt:lpstr>Actual Stained Chromosome</vt:lpstr>
      <vt:lpstr>Klinefelter’s Syndrome -  XXY</vt:lpstr>
      <vt:lpstr>Turner Syndrome</vt:lpstr>
      <vt:lpstr>Patau’s Syndrome</vt:lpstr>
      <vt:lpstr>XYY Syndrome</vt:lpstr>
      <vt:lpstr>Down’s Syndrome</vt:lpstr>
      <vt:lpstr>PowerPoint Presentation</vt:lpstr>
      <vt:lpstr>Triple X Syndrome</vt:lpstr>
      <vt:lpstr>Section 1 Check</vt:lpstr>
      <vt:lpstr>Section 1 Check</vt:lpstr>
      <vt:lpstr>Section 1 Check</vt:lpstr>
      <vt:lpstr>Section 1 Check</vt:lpstr>
      <vt:lpstr>Section 10.1 Summary – pages 253-262</vt:lpstr>
      <vt:lpstr>Section 10.1 Summary – pages 253-262</vt:lpstr>
      <vt:lpstr>PowerPoint Presentation</vt:lpstr>
      <vt:lpstr>PowerPoint Presentation</vt:lpstr>
      <vt:lpstr>PowerPoint Presentation</vt:lpstr>
      <vt:lpstr>PowerPoint Presentation</vt:lpstr>
      <vt:lpstr>Chromosomes &amp; Inheritance p. 13NB</vt:lpstr>
      <vt:lpstr>Section 10.1 Summary – pages 253-262</vt:lpstr>
      <vt:lpstr>Section 10.1 Summary – pages 253-262</vt:lpstr>
      <vt:lpstr>Section 10.1 Summary – pages 253-262</vt:lpstr>
      <vt:lpstr>Section 10.1 Summary – pages 253-262</vt:lpstr>
      <vt:lpstr>Section 10.1 Summary – pages 253-262</vt:lpstr>
      <vt:lpstr>Section 10.1 Summary – pages 253-262</vt:lpstr>
      <vt:lpstr>PowerPoint Presentation</vt:lpstr>
      <vt:lpstr>Punnett Square Practice Activity p.265 Biology Book</vt:lpstr>
      <vt:lpstr>Section 10.1 Summary – pages 253-262</vt:lpstr>
      <vt:lpstr>Section 10.1 Summary – pages 253-262</vt:lpstr>
      <vt:lpstr>Section 10.1 Summary – pages 253-262</vt:lpstr>
      <vt:lpstr>PowerPoint Presentation</vt:lpstr>
      <vt:lpstr>Meiosis Activity with beads. Simulate the process of Meiosis with a partner. Show us your simulation. Explain in your notebook page 15  How does Meiosis add genetic variation to the population?  Use these words: gamete, sex cell, haploid, homologous chromosomes, division, egg or sperm cell.</vt:lpstr>
      <vt:lpstr>Genetic Inheritance Quiz</vt:lpstr>
      <vt:lpstr>Homozygous and Heterozygous</vt:lpstr>
      <vt:lpstr>PowerPoint Presentation</vt:lpstr>
      <vt:lpstr>Genetic Inheritance Why are there different Blood Types?</vt:lpstr>
      <vt:lpstr>10/31  Inheritance  12.2 &amp; 12.3 Obj.  TSW demonstrate understanding of Blood Types (multiple allelic), by performing punnett square crosses with probabilities.  P.18 NB</vt:lpstr>
      <vt:lpstr> Section 12.3 Summary – pages 323 - 329</vt:lpstr>
      <vt:lpstr>Genotypes:   Phenotypes:  Probability of A Blood? B Blood? AB Blood? O Blood?  </vt:lpstr>
      <vt:lpstr>PowerPoint Presentation</vt:lpstr>
      <vt:lpstr>Mitosis vs Meiosis Notes P. 21 NB</vt:lpstr>
      <vt:lpstr>Classroom Family Pedigree</vt:lpstr>
      <vt:lpstr>PowerPoint Presentation</vt:lpstr>
      <vt:lpstr>PowerPoint Presentation</vt:lpstr>
      <vt:lpstr>PowerPoint Presentation</vt:lpstr>
      <vt:lpstr>PowerPoint Presentation</vt:lpstr>
      <vt:lpstr>PowerPoint Presentation</vt:lpstr>
      <vt:lpstr>11/1 Complex &amp; Polygenic Inheritance 12.3  Obj. TSW predict possible combinations of alleles in a zygote from the genetic makeup of the parents during classroom activities. P.20 NB </vt:lpstr>
      <vt:lpstr>Fall Harvest Festival @ Bryte CCT November 3rd 5:30 – 7:30pm</vt:lpstr>
      <vt:lpstr>Needs:</vt:lpstr>
      <vt:lpstr>Opening /Closing Ceremony Practice</vt:lpstr>
      <vt:lpstr>PowerPoint Presentation</vt:lpstr>
      <vt:lpstr>PowerPoint Presentation</vt:lpstr>
      <vt:lpstr>PowerPoint Presentation</vt:lpstr>
      <vt:lpstr>11/2 Incomplete Dominance &amp; Codominance 12.2 Obj. TSW demonstrate understanding of Pedigrees by finishing the study guide. P.22 NB</vt:lpstr>
      <vt:lpstr>TABOO</vt:lpstr>
      <vt:lpstr>TABOO</vt:lpstr>
      <vt:lpstr>TABOO</vt:lpstr>
      <vt:lpstr>TABOO</vt:lpstr>
      <vt:lpstr>3/21 Genetic Inheritance 10.1 &amp; 10.2 Obj. TSW demonstrate understanding of genetic inheritance by doing well on the mendelian  genetics quiz. P. 84NB</vt:lpstr>
      <vt:lpstr>3/24 Modes of Inheritance: Multiple Allelic CH 12 Obj. TSW learn how different traits are inherited in the body. P. 86NB</vt:lpstr>
      <vt:lpstr>For every question you missed…</vt:lpstr>
      <vt:lpstr>11/3 Patterns of Heredity &amp; Human Genetics 12.1 – 12.3 Obj. TSW discover how multiple alleles are inherited by doing their warm up and competing a Foldable. P. 24 NB</vt:lpstr>
      <vt:lpstr>Free Mini Rex Bunnies! You must take home, you can not care for them here.</vt:lpstr>
      <vt:lpstr>PowerPoint Presentation</vt:lpstr>
      <vt:lpstr>Section 12.2 Summary – pages 315 - 322</vt:lpstr>
      <vt:lpstr>Section 12.2 Summary – pages 315 - 322</vt:lpstr>
      <vt:lpstr>PowerPoint Presentation</vt:lpstr>
      <vt:lpstr>Section 12.2 Summary – pages 315 - 322 </vt:lpstr>
      <vt:lpstr>Section 12.2 Summary – pages 315 - 322</vt:lpstr>
      <vt:lpstr>Section 12.2 Summary – pages 315 - 322</vt:lpstr>
      <vt:lpstr>Karyotyping Chromosomes P. 81NB P.329 BB</vt:lpstr>
      <vt:lpstr>Section 12.1 Summary – pages 309 - 314</vt:lpstr>
      <vt:lpstr>Section 12.1 Summary – pages 309 - 314</vt:lpstr>
      <vt:lpstr>PowerPoint Presentation</vt:lpstr>
      <vt:lpstr>PowerPoint Presentation</vt:lpstr>
      <vt:lpstr>PowerPoint Presentation</vt:lpstr>
      <vt:lpstr>PowerPoint Presentation</vt:lpstr>
      <vt:lpstr>http://learn.genetics.utah.edu/ http://www.cde.ca.gov/ta/tg/sr/documents/cstrtqbiology.pdf Karyotyping Activity http://www.biology.arizona.edu/human_bio/activities/karyotyping/karyotyping.html</vt:lpstr>
      <vt:lpstr> Section 12.3 Summary – pages 323 - 329</vt:lpstr>
      <vt:lpstr>Section 12.2 Summary – pages 315 - 322</vt:lpstr>
      <vt:lpstr>Section 12.3 Summary – pages 323 - 329</vt:lpstr>
      <vt:lpstr>Section 12.3 Summary – pages 323 - 329</vt:lpstr>
      <vt:lpstr>Section 12.3 Summary – pages 323 - 329</vt:lpstr>
      <vt:lpstr>Section 12.3 Summary – pages 323 - 329</vt:lpstr>
      <vt:lpstr>Section 12.3 Summary – pages 323 - 329</vt:lpstr>
      <vt:lpstr>Section 12.3 Summary – pages 323 - 329</vt:lpstr>
      <vt:lpstr>PowerPoint Presentation</vt:lpstr>
      <vt:lpstr>PowerPoint Presentation</vt:lpstr>
      <vt:lpstr>Section 2 Check</vt:lpstr>
      <vt:lpstr>Section 2 Check</vt:lpstr>
      <vt:lpstr>Section 12.3 Summary – pages 323 - 329</vt:lpstr>
      <vt:lpstr>Section 12.3 Summary – pages 323 - 329</vt:lpstr>
      <vt:lpstr>PowerPoint Presentation</vt:lpstr>
      <vt:lpstr>PowerPoint Presentation</vt:lpstr>
      <vt:lpstr>PowerPoint Presentation</vt:lpstr>
      <vt:lpstr>Family Pedigree Project</vt:lpstr>
      <vt:lpstr>PowerPoint Presentation</vt:lpstr>
      <vt:lpstr>PowerPoint Presentation</vt:lpstr>
      <vt:lpstr>PowerPoint Presentation</vt:lpstr>
      <vt:lpstr>3/26  Complex Inheritance of Human Traits 12.3 Obj. TSW predict possible combinations of alleles in a zygote from the genetic make up of the parents by working on a pedigree. P.86 NB</vt:lpstr>
      <vt:lpstr>Study Guide for Genetic Inheritance Test</vt:lpstr>
      <vt:lpstr>PowerPoint Presentation</vt:lpstr>
      <vt:lpstr>PowerPoint Presentation</vt:lpstr>
      <vt:lpstr>PowerPoint Presentation</vt:lpstr>
    </vt:vector>
  </TitlesOfParts>
  <Company>WUSD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UNIT Genetic Inheritance</dc:title>
  <dc:creator>Jennifer Mc Allister</dc:creator>
  <cp:lastModifiedBy>Jennifer Mc Allister</cp:lastModifiedBy>
  <cp:revision>89</cp:revision>
  <cp:lastPrinted>2016-11-02T23:30:18Z</cp:lastPrinted>
  <dcterms:created xsi:type="dcterms:W3CDTF">2015-10-17T23:58:07Z</dcterms:created>
  <dcterms:modified xsi:type="dcterms:W3CDTF">2016-11-14T02:34:21Z</dcterms:modified>
</cp:coreProperties>
</file>