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63" r:id="rId4"/>
    <p:sldId id="264" r:id="rId5"/>
    <p:sldId id="265" r:id="rId6"/>
    <p:sldId id="266" r:id="rId7"/>
    <p:sldId id="267" r:id="rId8"/>
    <p:sldId id="268" r:id="rId9"/>
    <p:sldId id="269" r:id="rId10"/>
    <p:sldId id="272" r:id="rId11"/>
    <p:sldId id="273" r:id="rId12"/>
    <p:sldId id="270" r:id="rId13"/>
    <p:sldId id="271" r:id="rId14"/>
    <p:sldId id="274" r:id="rId15"/>
    <p:sldId id="261" r:id="rId16"/>
    <p:sldId id="275" r:id="rId17"/>
    <p:sldId id="257" r:id="rId18"/>
    <p:sldId id="258" r:id="rId19"/>
    <p:sldId id="262" r:id="rId20"/>
    <p:sldId id="259" r:id="rId21"/>
    <p:sldId id="277" r:id="rId22"/>
    <p:sldId id="279" r:id="rId23"/>
    <p:sldId id="280" r:id="rId24"/>
    <p:sldId id="281" r:id="rId25"/>
    <p:sldId id="282" r:id="rId26"/>
    <p:sldId id="283" r:id="rId27"/>
    <p:sldId id="284" r:id="rId28"/>
    <p:sldId id="285" r:id="rId29"/>
    <p:sldId id="286" r:id="rId30"/>
    <p:sldId id="278" r:id="rId31"/>
    <p:sldId id="276" r:id="rId32"/>
    <p:sldId id="287" r:id="rId33"/>
    <p:sldId id="322"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23" r:id="rId50"/>
    <p:sldId id="305" r:id="rId51"/>
    <p:sldId id="306" r:id="rId52"/>
    <p:sldId id="307" r:id="rId53"/>
    <p:sldId id="324" r:id="rId54"/>
    <p:sldId id="309" r:id="rId55"/>
    <p:sldId id="310" r:id="rId56"/>
    <p:sldId id="311" r:id="rId57"/>
    <p:sldId id="312" r:id="rId58"/>
    <p:sldId id="313" r:id="rId59"/>
    <p:sldId id="314" r:id="rId60"/>
    <p:sldId id="315" r:id="rId61"/>
    <p:sldId id="316" r:id="rId62"/>
    <p:sldId id="317" r:id="rId63"/>
    <p:sldId id="325" r:id="rId64"/>
    <p:sldId id="319" r:id="rId65"/>
    <p:sldId id="320" r:id="rId66"/>
    <p:sldId id="321" r:id="rId6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9/24/2017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blogs.cornell.edu/cibt/files/2015/09/Floating-Leaf-Disk-Brad-Williamson.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learn.genetics.utah.edu/"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RESOURCES.ppt" TargetMode="External"/><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audio" Target="../media/audio1.wav"/><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RESOURCES.ppt" TargetMode="Externa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m/url?sa=i&amp;rct=j&amp;q=strawberry&amp;source=images&amp;cd=&amp;cad=rja&amp;docid=arAV0zl0ji3JOM&amp;tbnid=MZUAFDdkOxU88M:&amp;ved=0CAUQjRw&amp;url=http://tasty-dishes.com/encyclopedia/fruits/strawberry.html&amp;ei=9dk0UrDwF-KCjALz7ID4Aw&amp;bvm=bv.52164340,d.cGE&amp;psig=AFQjCNHO7yC_0jGlCdoAqR70rI3HwXVOcQ&amp;ust=1379281774882989"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jpeg"/><Relationship Id="rId3" Type="http://schemas.openxmlformats.org/officeDocument/2006/relationships/image" Target="../media/image50.jpe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49.jpeg"/><Relationship Id="rId16"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hyperlink" Target="RESOURCES.ppt" TargetMode="External"/><Relationship Id="rId5" Type="http://schemas.openxmlformats.org/officeDocument/2006/relationships/image" Target="../media/image52.jpeg"/><Relationship Id="rId15" Type="http://schemas.openxmlformats.org/officeDocument/2006/relationships/audio" Target="../media/audio2.wav"/><Relationship Id="rId10" Type="http://schemas.openxmlformats.org/officeDocument/2006/relationships/image" Target="../media/image41.png"/><Relationship Id="rId4" Type="http://schemas.openxmlformats.org/officeDocument/2006/relationships/image" Target="../media/image51.jpeg"/><Relationship Id="rId9" Type="http://schemas.openxmlformats.org/officeDocument/2006/relationships/image" Target="../media/image40.png"/><Relationship Id="rId14"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DNA%20Replication%20Process%20%5b3D%20Animation%5d.mp4" TargetMode="External"/><Relationship Id="rId2" Type="http://schemas.openxmlformats.org/officeDocument/2006/relationships/hyperlink" Target="http://www.dnatube.com/video/3448/DNA-Replication-Video" TargetMode="Externa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audio" Target="../media/audio3.wav"/><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slide" Target="slide40.xml"/><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55.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slide" Target="slide40.xml"/><Relationship Id="rId9"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www.google.com/url?sa=i&amp;rct=j&amp;q=dna%20replication%20diagram&amp;source=images&amp;cd=&amp;cad=rja&amp;docid=qcHRSlJkdhdd-M&amp;tbnid=eUOre28NX27jWM:&amp;ved=0CAUQjRw&amp;url=http://library.thinkquest.org/C004535/dna_replication.html&amp;ei=i-Q0UpvXAsn8igL3s4HIAg&amp;bvm=bv.52164340,d.cGE&amp;psig=AFQjCNFBdRJpfFcJPeb6oClVOIz3KK0qqg&amp;ust=1379284487325825"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upload.wikimedia.org/wikipedia/commons/a/a2/DNAreplicationModes.p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Energy/Structure Function &amp; Growth </a:t>
            </a:r>
            <a:endParaRPr lang="en-US" dirty="0"/>
          </a:p>
        </p:txBody>
      </p:sp>
      <p:sp>
        <p:nvSpPr>
          <p:cNvPr id="3" name="Subtitle 2"/>
          <p:cNvSpPr>
            <a:spLocks noGrp="1"/>
          </p:cNvSpPr>
          <p:nvPr>
            <p:ph type="subTitle" idx="1"/>
          </p:nvPr>
        </p:nvSpPr>
        <p:spPr/>
        <p:txBody>
          <a:bodyPr/>
          <a:lstStyle/>
          <a:p>
            <a:r>
              <a:rPr lang="en-US" dirty="0" smtClean="0"/>
              <a:t>Week 7</a:t>
            </a:r>
            <a:endParaRPr lang="en-US" dirty="0"/>
          </a:p>
        </p:txBody>
      </p:sp>
    </p:spTree>
    <p:extLst>
      <p:ext uri="{BB962C8B-B14F-4D97-AF65-F5344CB8AC3E}">
        <p14:creationId xmlns:p14="http://schemas.microsoft.com/office/powerpoint/2010/main" val="833921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286" y="0"/>
            <a:ext cx="7352713" cy="5514535"/>
          </a:xfrm>
          <a:prstGeom prst="rect">
            <a:avLst/>
          </a:prstGeom>
        </p:spPr>
      </p:pic>
    </p:spTree>
    <p:extLst>
      <p:ext uri="{BB962C8B-B14F-4D97-AF65-F5344CB8AC3E}">
        <p14:creationId xmlns:p14="http://schemas.microsoft.com/office/powerpoint/2010/main" val="2156517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9615" y="380736"/>
            <a:ext cx="8132769" cy="6096528"/>
          </a:xfrm>
          <a:prstGeom prst="rect">
            <a:avLst/>
          </a:prstGeom>
        </p:spPr>
      </p:pic>
    </p:spTree>
    <p:extLst>
      <p:ext uri="{BB962C8B-B14F-4D97-AF65-F5344CB8AC3E}">
        <p14:creationId xmlns:p14="http://schemas.microsoft.com/office/powerpoint/2010/main" val="3942866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28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196" y="3337560"/>
            <a:ext cx="4693920" cy="35204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813" y="0"/>
            <a:ext cx="2896187" cy="3861582"/>
          </a:xfrm>
          <a:prstGeom prst="rect">
            <a:avLst/>
          </a:prstGeom>
        </p:spPr>
      </p:pic>
    </p:spTree>
    <p:extLst>
      <p:ext uri="{BB962C8B-B14F-4D97-AF65-F5344CB8AC3E}">
        <p14:creationId xmlns:p14="http://schemas.microsoft.com/office/powerpoint/2010/main" val="3893436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1651908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8128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47992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36" y="604684"/>
            <a:ext cx="7138220" cy="1799303"/>
          </a:xfrm>
        </p:spPr>
        <p:txBody>
          <a:bodyPr>
            <a:normAutofit fontScale="90000"/>
          </a:bodyPr>
          <a:lstStyle/>
          <a:p>
            <a:r>
              <a:rPr lang="en-US" sz="3200" dirty="0" smtClean="0"/>
              <a:t>9/22 </a:t>
            </a:r>
            <a:r>
              <a:rPr lang="en-US" sz="3200" dirty="0" smtClean="0">
                <a:hlinkClick r:id="rId2"/>
              </a:rPr>
              <a:t>Floating Leaf Disk Assay</a:t>
            </a:r>
            <a:r>
              <a:rPr lang="en-US" sz="3200" dirty="0" smtClean="0"/>
              <a:t/>
            </a:r>
            <a:br>
              <a:rPr lang="en-US" sz="3200" dirty="0" smtClean="0"/>
            </a:br>
            <a:r>
              <a:rPr lang="en-US" sz="3200" dirty="0" smtClean="0"/>
              <a:t>Obj. TSW learn about how rate of photosynthesis is determined by light intensity and sodium bicarbonate. P. 58 NB</a:t>
            </a:r>
            <a:endParaRPr lang="en-US" sz="3200" dirty="0"/>
          </a:p>
        </p:txBody>
      </p:sp>
      <p:sp>
        <p:nvSpPr>
          <p:cNvPr id="3" name="Content Placeholder 2"/>
          <p:cNvSpPr>
            <a:spLocks noGrp="1"/>
          </p:cNvSpPr>
          <p:nvPr>
            <p:ph idx="1"/>
          </p:nvPr>
        </p:nvSpPr>
        <p:spPr>
          <a:xfrm>
            <a:off x="764459" y="2512687"/>
            <a:ext cx="6860457" cy="2531261"/>
          </a:xfrm>
        </p:spPr>
        <p:txBody>
          <a:bodyPr>
            <a:normAutofit fontScale="92500" lnSpcReduction="10000"/>
          </a:bodyPr>
          <a:lstStyle/>
          <a:p>
            <a:pPr marL="457200" indent="-457200">
              <a:buFont typeface="+mj-lt"/>
              <a:buAutoNum type="arabicPeriod"/>
            </a:pPr>
            <a:r>
              <a:rPr lang="en-US" dirty="0" smtClean="0"/>
              <a:t>Read the lab procedure for Leaf Disk Lab.  What is the purpose of the lab? What do we want to know/ learn?</a:t>
            </a:r>
          </a:p>
          <a:p>
            <a:pPr marL="457200" indent="-457200">
              <a:buFont typeface="+mj-lt"/>
              <a:buAutoNum type="arabicPeriod"/>
            </a:pPr>
            <a:r>
              <a:rPr lang="en-US" dirty="0" smtClean="0"/>
              <a:t>What is the Independent Variable?  What factor do we change to test whether photosynthesis is happening?  What is the dependent Variable?  What are we measuring?</a:t>
            </a:r>
          </a:p>
          <a:p>
            <a:pPr marL="457200" indent="-457200">
              <a:buFont typeface="+mj-lt"/>
              <a:buAutoNum type="arabicPeriod"/>
            </a:pPr>
            <a:r>
              <a:rPr lang="en-US" dirty="0" smtClean="0"/>
              <a:t>What is the control group?  What are we testing against?</a:t>
            </a:r>
            <a:endParaRPr lang="en-US" dirty="0"/>
          </a:p>
        </p:txBody>
      </p:sp>
      <p:pic>
        <p:nvPicPr>
          <p:cNvPr id="4" name="Picture 3"/>
          <p:cNvPicPr>
            <a:picLocks noChangeAspect="1"/>
          </p:cNvPicPr>
          <p:nvPr/>
        </p:nvPicPr>
        <p:blipFill>
          <a:blip r:embed="rId3"/>
          <a:stretch>
            <a:fillRect/>
          </a:stretch>
        </p:blipFill>
        <p:spPr>
          <a:xfrm>
            <a:off x="7649497" y="0"/>
            <a:ext cx="4542503" cy="3406877"/>
          </a:xfrm>
          <a:prstGeom prst="rect">
            <a:avLst/>
          </a:prstGeom>
        </p:spPr>
      </p:pic>
      <p:pic>
        <p:nvPicPr>
          <p:cNvPr id="5" name="Picture 4"/>
          <p:cNvPicPr>
            <a:picLocks noChangeAspect="1"/>
          </p:cNvPicPr>
          <p:nvPr/>
        </p:nvPicPr>
        <p:blipFill>
          <a:blip r:embed="rId4"/>
          <a:stretch>
            <a:fillRect/>
          </a:stretch>
        </p:blipFill>
        <p:spPr>
          <a:xfrm>
            <a:off x="7590504" y="3406877"/>
            <a:ext cx="4601496" cy="3451123"/>
          </a:xfrm>
          <a:prstGeom prst="rect">
            <a:avLst/>
          </a:prstGeom>
        </p:spPr>
      </p:pic>
    </p:spTree>
    <p:extLst>
      <p:ext uri="{BB962C8B-B14F-4D97-AF65-F5344CB8AC3E}">
        <p14:creationId xmlns:p14="http://schemas.microsoft.com/office/powerpoint/2010/main" val="3672828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15" y="633046"/>
            <a:ext cx="8940017" cy="1702191"/>
          </a:xfrm>
        </p:spPr>
        <p:txBody>
          <a:bodyPr>
            <a:normAutofit/>
          </a:bodyPr>
          <a:lstStyle/>
          <a:p>
            <a:r>
              <a:rPr lang="en-US" sz="3200" dirty="0" smtClean="0"/>
              <a:t>9/25 How is CO</a:t>
            </a:r>
            <a:r>
              <a:rPr lang="en-US" sz="3200" baseline="-25000" dirty="0" smtClean="0"/>
              <a:t>2</a:t>
            </a:r>
            <a:r>
              <a:rPr lang="en-US" sz="3200" dirty="0" smtClean="0"/>
              <a:t> involved with plants?</a:t>
            </a:r>
            <a:br>
              <a:rPr lang="en-US" sz="3200" dirty="0" smtClean="0"/>
            </a:br>
            <a:r>
              <a:rPr lang="en-US" sz="3200" dirty="0" smtClean="0"/>
              <a:t>Obj. TSW watch a demonstration with </a:t>
            </a:r>
            <a:r>
              <a:rPr lang="en-US" sz="3200" dirty="0" err="1" smtClean="0"/>
              <a:t>Brom</a:t>
            </a:r>
            <a:r>
              <a:rPr lang="en-US" sz="3200" dirty="0" smtClean="0"/>
              <a:t> Thymol Blue and </a:t>
            </a:r>
            <a:r>
              <a:rPr lang="en-US" sz="3200" dirty="0" err="1" smtClean="0"/>
              <a:t>Anacharis</a:t>
            </a:r>
            <a:r>
              <a:rPr lang="en-US" sz="3200" dirty="0" smtClean="0"/>
              <a:t> plant P. 60 NB</a:t>
            </a:r>
            <a:endParaRPr lang="en-US" sz="3200" dirty="0"/>
          </a:p>
        </p:txBody>
      </p:sp>
      <p:sp>
        <p:nvSpPr>
          <p:cNvPr id="3" name="Content Placeholder 2"/>
          <p:cNvSpPr>
            <a:spLocks noGrp="1"/>
          </p:cNvSpPr>
          <p:nvPr>
            <p:ph idx="1"/>
          </p:nvPr>
        </p:nvSpPr>
        <p:spPr>
          <a:xfrm>
            <a:off x="647114" y="2556932"/>
            <a:ext cx="10916529" cy="3318936"/>
          </a:xfrm>
        </p:spPr>
        <p:txBody>
          <a:bodyPr/>
          <a:lstStyle/>
          <a:p>
            <a:pPr marL="457200" indent="-457200">
              <a:buFont typeface="+mj-lt"/>
              <a:buAutoNum type="arabicPeriod"/>
            </a:pPr>
            <a:r>
              <a:rPr lang="en-US" dirty="0" err="1" smtClean="0"/>
              <a:t>Brom</a:t>
            </a:r>
            <a:r>
              <a:rPr lang="en-US" dirty="0" smtClean="0"/>
              <a:t> Thymol Blue is a indicator of pH (High – base 8 – 14; Low – acid 1 – 6 ).  </a:t>
            </a:r>
            <a:r>
              <a:rPr lang="en-US" dirty="0"/>
              <a:t>D</a:t>
            </a:r>
            <a:r>
              <a:rPr lang="en-US" dirty="0" smtClean="0"/>
              <a:t>iluted with water, it has a pH of 7.  Describe what happens when someone blows into the beaker.</a:t>
            </a:r>
          </a:p>
          <a:p>
            <a:pPr marL="457200" indent="-457200">
              <a:buFont typeface="+mj-lt"/>
              <a:buAutoNum type="arabicPeriod"/>
            </a:pPr>
            <a:r>
              <a:rPr lang="en-US" dirty="0" smtClean="0"/>
              <a:t>Notice the color change.  Is the pH higher or lower now?  What gas was blown into the test tube?</a:t>
            </a:r>
          </a:p>
          <a:p>
            <a:pPr marL="457200" indent="-457200">
              <a:buFont typeface="+mj-lt"/>
              <a:buAutoNum type="arabicPeriod"/>
            </a:pPr>
            <a:r>
              <a:rPr lang="en-US" dirty="0" smtClean="0"/>
              <a:t>What do you predict will happen when an </a:t>
            </a:r>
            <a:r>
              <a:rPr lang="en-US" dirty="0" err="1" smtClean="0"/>
              <a:t>Anacharis</a:t>
            </a:r>
            <a:r>
              <a:rPr lang="en-US" dirty="0" smtClean="0"/>
              <a:t> plant is placed in the solution and placed under a light source?  Will the BTB liquid turn back to blue?  If so, why?  What does the plant have to do with it?</a:t>
            </a:r>
            <a:endParaRPr lang="en-US" dirty="0"/>
          </a:p>
        </p:txBody>
      </p:sp>
      <p:pic>
        <p:nvPicPr>
          <p:cNvPr id="4" name="Picture 3"/>
          <p:cNvPicPr>
            <a:picLocks noChangeAspect="1"/>
          </p:cNvPicPr>
          <p:nvPr/>
        </p:nvPicPr>
        <p:blipFill>
          <a:blip r:embed="rId2"/>
          <a:stretch>
            <a:fillRect/>
          </a:stretch>
        </p:blipFill>
        <p:spPr>
          <a:xfrm>
            <a:off x="9378461" y="0"/>
            <a:ext cx="2813539" cy="2110154"/>
          </a:xfrm>
          <a:prstGeom prst="rect">
            <a:avLst/>
          </a:prstGeom>
        </p:spPr>
      </p:pic>
    </p:spTree>
    <p:extLst>
      <p:ext uri="{BB962C8B-B14F-4D97-AF65-F5344CB8AC3E}">
        <p14:creationId xmlns:p14="http://schemas.microsoft.com/office/powerpoint/2010/main" val="290631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0"/>
            <a:ext cx="9601196" cy="1303867"/>
          </a:xfrm>
        </p:spPr>
        <p:txBody>
          <a:bodyPr>
            <a:normAutofit fontScale="90000"/>
          </a:bodyPr>
          <a:lstStyle/>
          <a:p>
            <a:r>
              <a:rPr lang="en-US" dirty="0" smtClean="0"/>
              <a:t>Leaf Disk Assay Lab  P. 57, 59, or 61NB </a:t>
            </a:r>
            <a:br>
              <a:rPr lang="en-US" dirty="0" smtClean="0"/>
            </a:br>
            <a:r>
              <a:rPr lang="en-US" dirty="0" smtClean="0"/>
              <a:t> </a:t>
            </a:r>
            <a:endParaRPr lang="en-US" dirty="0"/>
          </a:p>
        </p:txBody>
      </p:sp>
      <p:sp>
        <p:nvSpPr>
          <p:cNvPr id="3" name="Content Placeholder 2"/>
          <p:cNvSpPr>
            <a:spLocks noGrp="1"/>
          </p:cNvSpPr>
          <p:nvPr>
            <p:ph idx="1"/>
          </p:nvPr>
        </p:nvSpPr>
        <p:spPr>
          <a:xfrm>
            <a:off x="703384" y="0"/>
            <a:ext cx="10860259" cy="2669458"/>
          </a:xfrm>
        </p:spPr>
        <p:txBody>
          <a:bodyPr>
            <a:normAutofit/>
          </a:bodyPr>
          <a:lstStyle/>
          <a:p>
            <a:endParaRPr lang="en-US" sz="2800" dirty="0"/>
          </a:p>
          <a:p>
            <a:r>
              <a:rPr lang="en-US" sz="2800" dirty="0" smtClean="0"/>
              <a:t>Hypothesis:</a:t>
            </a:r>
          </a:p>
          <a:p>
            <a:pPr lvl="1"/>
            <a:r>
              <a:rPr lang="en-US" sz="2800" dirty="0" smtClean="0"/>
              <a:t>If I put 10 leaf disks (no O2) in a beaker with Sodium Bicarbonate then they will rise faster than just the water (control).</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602395128"/>
              </p:ext>
            </p:extLst>
          </p:nvPr>
        </p:nvGraphicFramePr>
        <p:xfrm>
          <a:off x="0" y="2224510"/>
          <a:ext cx="12192000" cy="4380274"/>
        </p:xfrm>
        <a:graphic>
          <a:graphicData uri="http://schemas.openxmlformats.org/drawingml/2006/table">
            <a:tbl>
              <a:tblPr firstRow="1" bandRow="1">
                <a:tableStyleId>{5C22544A-7EE6-4342-B048-85BDC9FD1C3A}</a:tableStyleId>
              </a:tblPr>
              <a:tblGrid>
                <a:gridCol w="4064000"/>
                <a:gridCol w="4064000"/>
                <a:gridCol w="4064000"/>
              </a:tblGrid>
              <a:tr h="755429">
                <a:tc>
                  <a:txBody>
                    <a:bodyPr/>
                    <a:lstStyle/>
                    <a:p>
                      <a:endParaRPr lang="en-US" dirty="0"/>
                    </a:p>
                  </a:txBody>
                  <a:tcPr/>
                </a:tc>
                <a:tc>
                  <a:txBody>
                    <a:bodyPr/>
                    <a:lstStyle/>
                    <a:p>
                      <a:r>
                        <a:rPr lang="en-US" dirty="0" smtClean="0"/>
                        <a:t>Sodium Bicarbonate </a:t>
                      </a:r>
                    </a:p>
                    <a:p>
                      <a:r>
                        <a:rPr lang="en-US" dirty="0" smtClean="0"/>
                        <a:t># Floating Leaf disks</a:t>
                      </a:r>
                      <a:endParaRPr lang="en-US" dirty="0"/>
                    </a:p>
                  </a:txBody>
                  <a:tcPr/>
                </a:tc>
                <a:tc>
                  <a:txBody>
                    <a:bodyPr/>
                    <a:lstStyle/>
                    <a:p>
                      <a:r>
                        <a:rPr lang="en-US" dirty="0" smtClean="0"/>
                        <a:t>Water</a:t>
                      </a:r>
                    </a:p>
                    <a:p>
                      <a:r>
                        <a:rPr lang="en-US" dirty="0" smtClean="0"/>
                        <a:t># of Floating Leaf</a:t>
                      </a:r>
                      <a:r>
                        <a:rPr lang="en-US" baseline="0" dirty="0" smtClean="0"/>
                        <a:t> disks</a:t>
                      </a:r>
                      <a:endParaRPr lang="en-US" dirty="0"/>
                    </a:p>
                  </a:txBody>
                  <a:tcPr/>
                </a:tc>
              </a:tr>
              <a:tr h="517835">
                <a:tc>
                  <a:txBody>
                    <a:bodyPr/>
                    <a:lstStyle/>
                    <a:p>
                      <a:r>
                        <a:rPr lang="en-US" dirty="0" smtClean="0"/>
                        <a:t>0 Minute</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r h="517835">
                <a:tc>
                  <a:txBody>
                    <a:bodyPr/>
                    <a:lstStyle/>
                    <a:p>
                      <a:r>
                        <a:rPr lang="en-US" dirty="0" smtClean="0"/>
                        <a:t>5 Minutes</a:t>
                      </a:r>
                      <a:endParaRPr lang="en-US" dirty="0"/>
                    </a:p>
                  </a:txBody>
                  <a:tcPr/>
                </a:tc>
                <a:tc>
                  <a:txBody>
                    <a:bodyPr/>
                    <a:lstStyle/>
                    <a:p>
                      <a:endParaRPr lang="en-US"/>
                    </a:p>
                  </a:txBody>
                  <a:tcPr/>
                </a:tc>
                <a:tc>
                  <a:txBody>
                    <a:bodyPr/>
                    <a:lstStyle/>
                    <a:p>
                      <a:endParaRPr lang="en-US"/>
                    </a:p>
                  </a:txBody>
                  <a:tcPr/>
                </a:tc>
              </a:tr>
              <a:tr h="517835">
                <a:tc>
                  <a:txBody>
                    <a:bodyPr/>
                    <a:lstStyle/>
                    <a:p>
                      <a:r>
                        <a:rPr lang="en-US" dirty="0" smtClean="0"/>
                        <a:t>10 minutes</a:t>
                      </a:r>
                      <a:endParaRPr lang="en-US" dirty="0"/>
                    </a:p>
                  </a:txBody>
                  <a:tcPr/>
                </a:tc>
                <a:tc>
                  <a:txBody>
                    <a:bodyPr/>
                    <a:lstStyle/>
                    <a:p>
                      <a:endParaRPr lang="en-US" dirty="0"/>
                    </a:p>
                  </a:txBody>
                  <a:tcPr/>
                </a:tc>
                <a:tc>
                  <a:txBody>
                    <a:bodyPr/>
                    <a:lstStyle/>
                    <a:p>
                      <a:endParaRPr lang="en-US"/>
                    </a:p>
                  </a:txBody>
                  <a:tcPr/>
                </a:tc>
              </a:tr>
              <a:tr h="517835">
                <a:tc>
                  <a:txBody>
                    <a:bodyPr/>
                    <a:lstStyle/>
                    <a:p>
                      <a:r>
                        <a:rPr lang="en-US" dirty="0" smtClean="0"/>
                        <a:t>15 minutes</a:t>
                      </a:r>
                      <a:endParaRPr lang="en-US" dirty="0"/>
                    </a:p>
                  </a:txBody>
                  <a:tcPr/>
                </a:tc>
                <a:tc>
                  <a:txBody>
                    <a:bodyPr/>
                    <a:lstStyle/>
                    <a:p>
                      <a:endParaRPr lang="en-US"/>
                    </a:p>
                  </a:txBody>
                  <a:tcPr/>
                </a:tc>
                <a:tc>
                  <a:txBody>
                    <a:bodyPr/>
                    <a:lstStyle/>
                    <a:p>
                      <a:endParaRPr lang="en-US"/>
                    </a:p>
                  </a:txBody>
                  <a:tcPr/>
                </a:tc>
              </a:tr>
              <a:tr h="517835">
                <a:tc>
                  <a:txBody>
                    <a:bodyPr/>
                    <a:lstStyle/>
                    <a:p>
                      <a:r>
                        <a:rPr lang="en-US" dirty="0" smtClean="0"/>
                        <a:t>20 minutes</a:t>
                      </a:r>
                      <a:endParaRPr lang="en-US" dirty="0"/>
                    </a:p>
                  </a:txBody>
                  <a:tcPr/>
                </a:tc>
                <a:tc>
                  <a:txBody>
                    <a:bodyPr/>
                    <a:lstStyle/>
                    <a:p>
                      <a:endParaRPr lang="en-US"/>
                    </a:p>
                  </a:txBody>
                  <a:tcPr/>
                </a:tc>
                <a:tc>
                  <a:txBody>
                    <a:bodyPr/>
                    <a:lstStyle/>
                    <a:p>
                      <a:endParaRPr lang="en-US"/>
                    </a:p>
                  </a:txBody>
                  <a:tcPr/>
                </a:tc>
              </a:tr>
              <a:tr h="517835">
                <a:tc>
                  <a:txBody>
                    <a:bodyPr/>
                    <a:lstStyle/>
                    <a:p>
                      <a:r>
                        <a:rPr lang="en-US" dirty="0" smtClean="0"/>
                        <a:t>25 minute</a:t>
                      </a:r>
                      <a:endParaRPr lang="en-US" dirty="0"/>
                    </a:p>
                  </a:txBody>
                  <a:tcPr/>
                </a:tc>
                <a:tc>
                  <a:txBody>
                    <a:bodyPr/>
                    <a:lstStyle/>
                    <a:p>
                      <a:endParaRPr lang="en-US"/>
                    </a:p>
                  </a:txBody>
                  <a:tcPr/>
                </a:tc>
                <a:tc>
                  <a:txBody>
                    <a:bodyPr/>
                    <a:lstStyle/>
                    <a:p>
                      <a:endParaRPr lang="en-US"/>
                    </a:p>
                  </a:txBody>
                  <a:tcPr/>
                </a:tc>
              </a:tr>
              <a:tr h="517835">
                <a:tc>
                  <a:txBody>
                    <a:bodyPr/>
                    <a:lstStyle/>
                    <a:p>
                      <a:r>
                        <a:rPr lang="en-US" dirty="0" smtClean="0"/>
                        <a:t>35 minutes</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554933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Lab Write Up for Leaf Disk Assay Lab</a:t>
            </a:r>
            <a:endParaRPr lang="en-US" dirty="0"/>
          </a:p>
        </p:txBody>
      </p:sp>
      <p:sp>
        <p:nvSpPr>
          <p:cNvPr id="3" name="Content Placeholder 2"/>
          <p:cNvSpPr>
            <a:spLocks noGrp="1"/>
          </p:cNvSpPr>
          <p:nvPr>
            <p:ph idx="1"/>
          </p:nvPr>
        </p:nvSpPr>
        <p:spPr/>
        <p:txBody>
          <a:bodyPr/>
          <a:lstStyle/>
          <a:p>
            <a:r>
              <a:rPr lang="en-US" dirty="0"/>
              <a:t>Enter data </a:t>
            </a:r>
            <a:r>
              <a:rPr lang="en-US" dirty="0" smtClean="0"/>
              <a:t>into Google: Sheets &amp; Docs</a:t>
            </a:r>
            <a:endParaRPr lang="en-US" b="1" dirty="0"/>
          </a:p>
          <a:p>
            <a:r>
              <a:rPr lang="en-US" dirty="0"/>
              <a:t>Make a </a:t>
            </a:r>
            <a:r>
              <a:rPr lang="en-US" b="1" dirty="0"/>
              <a:t>scatter plot graph </a:t>
            </a:r>
            <a:r>
              <a:rPr lang="en-US" dirty="0"/>
              <a:t>to show the </a:t>
            </a:r>
            <a:r>
              <a:rPr lang="en-US" b="1" dirty="0"/>
              <a:t>50% floating point.</a:t>
            </a:r>
          </a:p>
          <a:p>
            <a:r>
              <a:rPr lang="en-US" b="1" dirty="0"/>
              <a:t>Data Analysis:  </a:t>
            </a:r>
            <a:r>
              <a:rPr lang="en-US" dirty="0"/>
              <a:t>What does the graph mean? Error analysis</a:t>
            </a:r>
          </a:p>
          <a:p>
            <a:r>
              <a:rPr lang="en-US" b="1" dirty="0"/>
              <a:t>Conclusion: </a:t>
            </a:r>
            <a:r>
              <a:rPr lang="en-US" dirty="0"/>
              <a:t>Discuss why measuring the photosynthesis can be a problem. What competing process is occurring at the same time?  Include in your discussion the relationship between Photosynthesis and Cellular Respiration by comparing and contrasting the equations.</a:t>
            </a:r>
          </a:p>
          <a:p>
            <a:endParaRPr lang="en-US" dirty="0"/>
          </a:p>
        </p:txBody>
      </p:sp>
    </p:spTree>
    <p:extLst>
      <p:ext uri="{BB962C8B-B14F-4D97-AF65-F5344CB8AC3E}">
        <p14:creationId xmlns:p14="http://schemas.microsoft.com/office/powerpoint/2010/main" val="3232080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 #1						Graph #1</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97725884"/>
              </p:ext>
            </p:extLst>
          </p:nvPr>
        </p:nvGraphicFramePr>
        <p:xfrm>
          <a:off x="1931844" y="2549797"/>
          <a:ext cx="3263941" cy="3389480"/>
        </p:xfrm>
        <a:graphic>
          <a:graphicData uri="http://schemas.openxmlformats.org/drawingml/2006/table">
            <a:tbl>
              <a:tblPr/>
              <a:tblGrid>
                <a:gridCol w="929898"/>
                <a:gridCol w="1404145"/>
                <a:gridCol w="929898"/>
              </a:tblGrid>
              <a:tr h="572817">
                <a:tc>
                  <a:txBody>
                    <a:bodyPr/>
                    <a:lstStyle/>
                    <a:p>
                      <a:pPr rtl="0" fontAlgn="b"/>
                      <a:r>
                        <a:rPr lang="en-US" sz="1800">
                          <a:effectLst/>
                        </a:rPr>
                        <a:t>Minutes</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a:effectLst/>
                        </a:rPr>
                        <a:t>Beaker with Na2CO3</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a:effectLst/>
                        </a:rPr>
                        <a:t>Beaker Control</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0</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5</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1</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10</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1</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15</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2</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20</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4</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25</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4</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1</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30</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5</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1</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35</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7</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800">
                          <a:effectLst/>
                        </a:rPr>
                        <a:t>2</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05006">
                <a:tc>
                  <a:txBody>
                    <a:bodyPr/>
                    <a:lstStyle/>
                    <a:p>
                      <a:pPr algn="r" rtl="0" fontAlgn="b"/>
                      <a:r>
                        <a:rPr lang="en-US" sz="1800">
                          <a:effectLst/>
                        </a:rPr>
                        <a:t>40</a:t>
                      </a:r>
                    </a:p>
                  </a:txBody>
                  <a:tcPr marL="27897" marR="27897" marT="18598" marB="1859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800">
                          <a:effectLst/>
                        </a:rPr>
                        <a:t>10</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800" dirty="0">
                          <a:effectLst/>
                        </a:rPr>
                        <a:t>3</a:t>
                      </a:r>
                    </a:p>
                  </a:txBody>
                  <a:tcPr marL="27897" marR="27897" marT="18598" marB="1859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10" name="AutoShape 12" descr="data:image/png;base64,iVBORw0KGgoAAAANSUhEUgAAAhsAAAFNCAYAAACpGK3KAAAgAElEQVR4Xu2dB3gVxfr/XyAJIbQAoTdp0qSIgspFiqACFhAQpShFwfq/VrzqvVe93mbX+7MjAtIUBAUFFAW7KIJIlV6klwRCIAQIJP/nO97NPRzOOe+EPSdnT/Ld58mjJLO7M5+ZnfnsO7O7xXJzc3OFGwmQAAmQAAmQAAlEiEAxykaEyPKwJEACJEACJEAChgBlgw2BBEiABEiABEggogQoGxHFy4OTAAmQAAmQAAlQNtgGSIAESIAESIAEIkqAshFRvDw4CZAACZAACZAAZYNtgARIgARIgARIIKIEKBsRxcuDkwAJkAAJkAAJUDbYBkiABEiABEiABCJKgLIRUbw8OAmQAAmQAAmQAGWDbYAESIAESIAESCCiBCgbEcXLg5MACZAACZAACVA22AZIgARIgARIgAQiSoCyEVG8PDgJkAAJkAAJkABlg22ABEiABEiABEggogQoGxHFy4OTAAmQAAmQAAlQNtgGSIAESIAESIAEIkogKrKxbds2mT59utxyyy1Svnz5iBYQBz916pTMnTtXfvjhB6lVq5YMHz5c4uPjz/hdYmJixPMS6gQ7duyQd999V/bv3y833XSTtGjRIqr5KYwnnz9/vuzdu1cGDRpUGItnyrR69WqZMWOGnDx5Um699VapU6eOdVkPHTokb7/9tvTr1y9f+1mfIMoJI9n3HD9+XLZu3SrnnHOOlCxZMuwlDdU/oN5effVVueaaa8LSbwTqM0P1j8eOHZOxY8fKpZdeas5/4MABSU9Pl3r16kmxYsVCsigK12TYG0MMHjDssrFy5UqZOHFiUBQYRCEY4ZINp5HjIvffnAF77dq18v7778vAgQNNBxoXFyfr1q0743faRRGqfidPnmz+fLaDWHZ2towfP17KlCkj1113nZGhEiVK5J3SKSd+N2TIEPG98HGxrl+/3kiUjTChU4R8LVmyxAxIlStXluuvv17q1q2bd76DBw/KRx99ZDih40GaXr16SaNGjfLS5Obmyi+//CKffPKJoLPDudu2bStXXHFFXmeLfb/++mv56quvBGWoWLGiOU7Tpk0L5HLxr5dod2y4Pj7++GO56667IiLaR44ckTfeeENatmwpXbp0MW2oePHi1qzDIRturwXrzFok9M9LJGVj586d5hru37//adeJRTbVJFr/EG7ZCNRnhuof/WUD1/zPP/8st912m5QuXZqyodZw4U8QdtnwRYYLe9KkSTJ48ODT7pLCecE7jfzcc8+Vbt26BawxdPDffvvtaYNxoN+5qW63Haz/xeqfF+fvv/32m1x55ZVy2WWX5SXJj2xg8MddL6InN954o5QrV04+//xz+fXXX2XkyJHm37gjeeutt6RatWpy7bXXGnGAmEAYIHCOlHz33Xdm3549e0qTJk2McEAiISYQOwx0SIOI0s0332x+v3TpUrMPxKhq1apukFvtW9Rkw60suN0fleL2WrCqWMtEBSkbllk6q2Ra/xBu2chv/6jlL1Sho30DcFYVwp3yTSBqsoFIw0UXXSRffPGFHD16VJo3b25Ct6VKlTKFwICHgWvjxo2SkJBgRKJDhw5n3KVpsoGG/Nlnn+WBwV03Nv/f4fihzuncxc+ePVtw94iBs3fv3lKlShUTvsS+2JKTkwPetebk5MiPP/4oyE9mZqbUqFHDlLdmzZpmkNaO4ZQTaZ3wePXq1c05/WXDN3IBuUA0B4M/8paRkSGvv/66XH311YY5ttTUVBk3bpzccMMNJi2iHhs2bDAheOeuBMdBxAp1MWDAADl8+LCMHj1aOnbsKO3atcvju2vXLhOGR6SkYcOGJnqEsnbq1Mmk0TrFUJycsiKcjAgJeCJKdfnll5u24XvnFYzp4sWLRdt/zZo1MmvWLBMKRj3jTtU36uMUFtKM8tWvX19wXHCB9DpRI3/2GPiWL1+ex8qJvNm2deyIawWREec4rVu3NqFzXDfIz5gxY0wECRvC+f7RLifPjRs3lp9++klOnDghOAaiaZBKRzYuvPBCWbRokWkbaBOI2KH9YEtLS5MPP/ww79q85JJLTDQL10WgdgyBhcwi32AaKLqFqZ+ZM2ea8yPyiegX2ueqVavMfrhDrlSpkomyoR0iAohrFqH7QHlFWwiUFxzfTd+TlZVlZB3lwYYIXd++fSUpKcnw9725CpXWv6d22z8Euq5CtWNMJaJ/3b59u7kpQB326NHD/H+gPtP/Rg79oXOzgf4IUye7d+821yL+379PwjX33nvvmZsctFXcLDn9ua9soH6RL7QTRHDBNVjbcBOJzvdIyR1cE4iabKBTREi+T58+poOZMGGCaXz4wUWKwQ+DFRolGvGUKVPMHT06Rt9Nkw2ktYlsaOfEMTAAYUDBPCQ6YoQKR4wYYTpB7W4OHfuCBQvM/lg3AsnCAIVoAgY07c7A+XuDBg1kz549grAqLkZMt/hf2Oi0wQwRJUxtoHPEoIIBw3dqxnfQnDp1qgwbNsx09AgFQ2QgJL4bzgvJwOAKGfnggw9M/lNSUvKSOeFeDM6O2Dl/REcCbpAEDILO4OV7Do0Tygp2yBsGmWXLlhlxhBghEuO/BYpshNof03HoFJ1pJeQVP1hfVKFChdMO7wzuqBN01Pj7nDlzQrL3n0bR2p3vCcEPgxkGJogqNvwbHTLqGnWrRSaQZ8ggBBHTLOjUcQxMuyBC5QxaaAeIfEHmMLijPWBQhShjf7Thq666ykg22st5551n9scA4M8cNwxgCilCOky9QdqRZ1zjGPggDRiozj//fPP3Tz/91LQRlA3TQjgXBjGc78033zTHgqhDKILlFXwCRTbc9D2+15bDH9cv2GDg9pWNUGn9B0qt3Wv9g79shGrHuGEAQ9RF165dTRtAHaKvveCCC0y70iIbmGaBFEBS0Y8j/5Bs9G/+soF265wP50B0Fv05mDVr1sz0X2gDuCFCH4n6x/UGKQ3VNnATwy12CERNNpzBzRmo0Cmgs0QHh4aOAQEDOTobbE5EAX8PJBv+azZ87+psZCPUOTHwoMNFXp0BGIMqphVwZ4OON5RsOB0FLm5EArBhfwgVBm7cNWidia9UtWrVykQV0Dlj0PCVDdyd4u4XLJ31GygbBsE777zTTJMEGsDKli1rOg5ERdDxh5qWcjqjYGsP/Fn4rqvBeTClEihSYMMJZcVdEqICzuD62muvmekeJ1LjW75AshFsf3R8WKALRk49gyWmlFBH/sfHwO3bjnG3p7H3l438tHWcD500+DkdLSJJEHVnPZKNbODOHp25I3vffPON6eBxvaFdom3hJgAShQ3MIQwY/LGGZ968eXlTbvi7E7VA9AHH9GUOJmCKAQ6DCwZZ/M4RYAxOGKQhI0OHDjWRQuQBa5AgExAJ37S4W8caIeQVxwmVV5wzkGy46XtwPLRhyA7K4ivgWLPhKxuh0gZaj+Wmf/CVDRwnVDvGlCfaKfpWJx++/a8mG4HqFNcuJA4RTH/ZQJ+CekK0Cv0K5GPz5s2GI24QHNnA9YV+3neqFm0+WNsIdLMSO0Nv0ctp1GTDf4Gob6fgH8ZzqgWDrP8CzHBFNkKdE50kBuD27dufEVlx8hZKNtAR+HeK2A+dKPKPMuVHNjDwIYSJyAoiCwip+y4QxbFwl4EFWui4sQWa3sFFD2FAh4koCcKbNjzzKxsOIyeyAUlDFMWZBnL+bsPJf35Xm5bR1mz47o87NNRzqMXGvl1EoLVHGnt/2chPWw8kJs6CUET90MnbyIb/tYc7TfwO0SFs/k+j+Mos2p2vrCE92s8777xj7mox5eLL3GlPWDiMH2fDcVasWGEEBtu0adNk06ZNgukdRDcwKDkDIWTGEQys98Fgh2sSU4Kh8grZtlmzkZ++B3f0GPwgpIiyIq9OxMt/GiVUWt92ZNPutf4hv+0YkU9EJiF6iJRh8+1fQ0U2nLwgGoZINDb//Pm2GURfUX9Yu4VIFrhB7J0ndpAW50PUDDydCJlz3FBto+gN2bFbYs/KxpYtW8ydDhpqqM1mcLSJbKDBBzunc45wywY6LQzAZyMbkAh08Lg7wTQOOmrnkV7cueJpEtzt4s4w0BMQ6LD9Q5bg7EyDBJpGAQfkF+fEHW5+p1GczgN3QOhwnI5Kkw1fTgUhG76daKi25y8bYKOxDyQbtm09kGxgwEVkx5lmOBvZQNtx6vJsZAPygcgf2rGtbHz55ZeCKIWzpgTtcd++fUacsYgYbQwCjPaLMiK6hGmf77//3oT+MVgFKqv/lOLZyIZWH7hTh9wjn2CHCCMe+Qy0ID5YWhvZyE//EEg2grVj9A24+cE1iGkN9LH+nMIpG06EFefF+gtMuYALInSIXqHOcGOENgwp8V8jFaptxO7QW/Ry7knZQMNDqNZZFIZqgX0jbOk/1xku2Qh1TpzbfxoFAwtCy3iiwj907N+MbKYHtDuXQOXEXQnmWnExYyGnc5fo+7w78oJ1DYh0OI9bOotd0eE7T4n45hlpUTaEqp0Fu7YLRLEADDKBKRlMEaHDxH9974DwdywO9r3T9b07ChVOjqRsYADz7XSdO2uUPdhaF98oQaA69GfvLxv5aevhmkbxj2xg7dDChQvzplFCRQuwVifc0yiYl3fWAoEz5AJz/N27d897ZwSigIjAYGCEhCCyEAnZCFUfWAjpTO/4TkFhESuuPciSM40CWQ+V1vcR9XD0D76yobVjf0lGf4B84xFpJ3IcSjbyO42C8mGKCdEq1J//FLLvNY3pc3BzIq2+01TB2kbRG7Zjs8SelA10POhsMJBjvQQ6e6x+x12Ts+bBwR0u2dDOqS0QxSJF3BE5izL9ByfYPC4k/B3zlJgCwe8Qus7PAlH/tRQ4Jjp/rIFAh4fzQozwXzwtg04Ic9S4wB3ZwADoPzfq23yxYAwDDta9IDyPue/8PPqKgcBZvApxATtEqbDmBQtEg02jIA8ap/zKhn+9QLB8X+rlPw2D0DfWRWDBJ4QIayLQ9hC291+Q5t9pg7HG3lkch04d7QB3eLZt3VkgikEBayogwahbdOBns0DUeQILwoqFgfi3NoAjD2gbWM/hpMdAhekPJ/ztzxzXBULhmLPHegG0B7zDBZE3hNWdxYZgjONgPh91gGkZ570uSINIHqaK8HvcdGh5xYDunxcMeqGmcEP1A3hiA3lA+B/9EvKAY6EOsc4AUxO+shEqrX/EVmv32s1Iftox+gbUIaIxqHf0B1jTBUmxkQ1cp/4LRBFxwhRXoAWiiGhgfRoiU7imIGVgg74cTH2vaSyY9l0zhggqGIdqG7E59Ba9XHtSNlANeLwOHSk6dHSuePIAYTb/N/P5Lj70rz48DYEO0WYaRTun76OvzqOr6PBr165tTotODAMNLhZEBLBo1HfDwIB5asgB0mDg8t1f60yCSRWOhQsXx3dC0lixjzt0sMMAj0gBwtMQGzwyGGxdgu+cLfhjNT3CxDg2wp0YTJxFgyibzUu9MACjM8F8LTrlQC8Hyw+n/MqGf72gkwwlGygTQr148ggdOHhhsSjmkv2jaoHWbIRij7pAPWLgxTlw544O2LatgxMW9uEuH1MQ2FBnWKzoLKS2mUZBtAmDPAYZPKWECBPK6Pvoq+8bRP2nJnzzCxHFgIHrzBlA/Zmj7fgyxVMGyDMGN2fBqO/L4cAcUxMXX3xxHnOsTcEj277RDhvZ8M8L2nIo2dD6AURdIJ8YBHEscAQrRDr8p1FCpfXvq9z2D/6yobVj5y2zaE9Y5I6njnCtOguvtadR8vvoKyJiuKYQ+UQ7cx6Xdh619b0mEVWFbEJG0d9obaPoDduxWeKIykZsImGuSaDwEgjnC/UKkpKT72CPTBdkXnguEiCB/BOgbOSfGfcggZglEGuygWkbTG1g4SAiJ87jszFbAcw4CRRRApSNIlrxLHbRJBBrsoEnXfAkCqagEOLnuxWKZrtlqWOfAGUj9uuQJSABEiABEiABTxOgbHi6epg5EiABEiABEoh9ApSN2K9DloAESIAESIAEPE2AsuHp6mHmSIAESIAESCD2CVA2Yr8OWQISIAESIAES8DQByoanq4eZIwESIAESIIHYJ0DZiP06ZAlIgARIgARIwNMEKBuerh5mjgRIgARIgARinwBlI/brkCUgARIgARIgAU8ToGx4unqYORIgARIgARKIfQKUjdivQ5aABEiABEiABDxNgLLh6eph5kiABEiABPwJTJ48WapWrSrdunUrUDhpaWkSFxcn5cuXP+O80cpTgQJwcbJCIxs5OTmye/du+frrryUzM9N8tCkxMVHw1ci5c+fKDz/8YBrJ5ZdfLh06dJBixYq5wMZdSYAESKDwE/hqWbp8vuSgbNyZJUePn5LSiSWkcZ0k6d62olzSvJwK4NChQ/Lqq69Kenq6SYt+t3LlytKrVy9p1KiRun+wBNEY2E+ePCmTJk2SSpUqyTXXXCMrV66Ub7/9VoYPH27GGts8zZ8/X7777ju55ZZbpHbt2nlFxO/37t0rgwYNCsklIyNDPvzwQ1mzZo0UL15cmjVrZr6GXKpUKbPfhg0bZNasWbJ//34pUaKEtGrVyuQ3KSnJ/B3ChP03btxo9m/cuLFce+21UqFCBfN3/+NfeOGFctVVV0nJkiXPur5M3efm5ua6OoJHdl69erWp+Lp168rOnTtl8ODBpgGsXbtWvvzySxkyZIgcOXJEpk6dKtdff71Uq1bNIzlnNkiABEjAewSefnebvP/V/qAZG9ajmtzVu2bIjDuygcGuRYsWgptC9NOLFy+W22+/XcqUKXNWBbcd2M/q4JY7uZGNzz77TBo0aGDGJYxT2GxkIzs7W9555x0zfl155ZVy7NgxI0DVq1eX3r17y2+//SZTpkyRnj17Gt5ZWVnywQcfCIZ5SMzhw4dlzJgx0rRpUxMVQn188cUXZpwcOXKkycvEiROlSpUqecfH+Vq2bCkdO3a0JBM4WaGRDad4+IQ2Km3gwIEGHP4fmxNuQyMFOFQENxIgARIggTMJzFt8QP48ZouK5pV7GsnFzYJHOPxlAwdEH41+GNHnWrVqmbv5adOmyY4dO6R06dLmLr158+Zy/PhxmTNnjixZssQMivhdv379zB28r2xgP/wbUevzzz/f3LHPnDnT3NkjijJgwABJSUmRsWPHmrv3devWmei2MyZgAB83bpzZt23btuam9I033jCDLcYJRGWwL84NUcL0DfK8fPlywwfjzK233mr+lpCQIPv27TNlxDlxbpTRd8OY5JTp4osvlssuu+wM2QhWdkRX3nvvPSMTNWv+LnqOpGDMe/fdd43AQe6c6D3ygt9DbFatWiWbN2+WYcOGSXx8vNnfKT8iJBdccIF89dVX0q5dOxPBsZUgtaEUpshGOGTj6NGjNsyYhgRIgAQ8SQChboTO3W73v7pRvllxSD3Mte0ryWNDzgmazl82MK29YMEC2bJlixn8MNCNHj3a3AB27drVDIbz5s0zUxOLFi0yd+pIhw0DfpMmTYwkOLLRpk0bIwpdunQxsrBnzx7z7+7du0vr1q2NAKxYscKIDe74cYcPmUlOTs6LKDgDampqqtx4442yadMmcy4cG2lx14/peeRjxowZeWtFAkU2tm/fbs6FyMD7779v8g3h8J22hxysX79e2rdvL7NnzzbHxXSKb2QDU//Byu4LGzwR2UCUBNMdyPell14a9GY6WEQI+UBd+U/hYMoFswGhjqk2kv8mYGTDh9SyZcvMGg9uvxMItAgqEBswQzgPdyXcAhPAHQnuVsgodAsBI3TMuEO02dBBFvZtf4bIxj3BS1k+SaTZf2+ecffvhOXdcOn58ErZd/CEeojGtZNk8l+aqrLhrNlAwrJly8rNN99sprwx/Y1BdsSIEWZNAfoRZ8Bs2LChaQtOeTD1gGgFBkQMmuXKlTNT5kgHUUFaTJljkMaAD+lC+3j77bfNmgTsjwEeEuK/QTA+/fRTc8ePaQWsZYA44Fw//vijydfVV199WkRFm0bx/7tzTkc2IFQQL0RmIBxYx+Gs2cD0R7CyO8eBOGF/RHKw/4kTJ8z6GGfKyr+M+DtEDGLiv7DWfwoH0RBMt6Dcl1xyiTkm1jy62SgbCj007h49epiwF7fABBARwmIlhOC4BSaATg+dAhmFbiG7du0yooEQNLffCXzxS7o89MamoDi6tqkgT99WP6y4Ot+7TI5k6TdetauUlA//fp4qG84AiAESAzsiBBAORBOwRsB/Q5+LawULGTHtAVnHhsWOjmxABiDvWH/gyAYGTUiF74ZBG9GFhQsXBr1Dx9TJ+PHjzVQMoiGYQsFAjmkO7AdJQVTFNzIQDtnAjRpk6LzzzjNTRY5sOIs0A5UdZQNH5POXX34xYlWxYsXTRC3YMoH8RjawxgORE4ghpm7cbIVeNtwuEKVs6M2LsqEzomzojJCCsnEmp70HT8hVD68MCvD+62vJwG5V7QBbpurxpxWyPz1bTX1u7SSZYhHZ8L3b9o1eIIKANQJ4MsM3IoNBGAMj1h84T0L43n3jb1iPgbUFWMCINIhwILKBSAEeEPCduvA9Z7CBGAKEyBqmdrD+AdM4uMPHwI/pFUy9hFs2UGbchGDNChZ5QrRxrlBlh2hAMlBWRGIgGtgcZshnONdsLF261ER3nKdu1EYRJEGhlw23j75SNvSmRdnQGVE2dEaUjeCM3vhol4yZs/uMBK0blpExoxrbwc1Hqnte3ijfr9KnqK66uJL8bZj9mg3cvf/6669mrQIiG5g6wbQJ1lvgaQf0JZjGgEQgDdYyINqAaRgsjMRA6kQ2nPdsIMKAaAYGXrz2AHfiztMYiJwgMoFjY/9Qaw9wHCykxIJNTDNAfDGVgLt6yAumZfxlAwKEpzgQYfGPGthMo0A2IA9Yo4F1IYjc9O/f30RZgpUd0/2IuviKhlO1mEJCOTHlg4iP8zQKFoPiKUz/p1GwH8rgPI2CqRKUGVMt4I7xE2s2MKWOp13cbIVONtzACLQvZUMnStnQGVE2dEaUjdCMFq7OkO9XHpINW/dJSsWy0qZxBenXqbId2HymmvNjmjw+bqu610t3N5QOLc58wZWzo/97NvB7DFyYJoFgIPrg+zQKFrh27txZOnXqZN6bhMEffTDEAnf+WHeAaQMMqI5sYEBEVAJTLTfccIN52sJ5GgWREWfgxXqFULIBMcGUBgb7evXq5U1LYPEqnl7B5isUECBIwcGDB82aE8iC74vGbGUDx4UkYZDH9CFkCtGZQGV3RGTr1tPrxnkipk6dOqe9ZwPygIWjkC/nPRnaezacRaGI6iDyxPdsqJdBeBJQNnSOlA2dEWVDZ0TZsGP0888/mykD2wXcdkc9M9WTE36Tj75PDbr7wK5V5P7+/3sp1dmeh/sVDQKMbCj1TNnQLwTKhs6IsqEzomzYMSoo2UBu5i46IJ8vOSAbdmRJ1vEcKZ1Y/Pc3iLarKFiYyo0EbAlQNigbtm0laDrKho6QsqEzomzYMSpI2bDLEVORgE6AskHZ0FuJkoKyoSOkbOiMKBt2jCgbdpyYylsEKBuUDdctkrKhI6Rs6IwoG3aMKBt2nJjKWwQoG5QN1y2SsqEjpGzojCgbdowoG3acmMpbBCgblA3XLZKyoSOkbOiMKBt2jCgbdpyYylsEKBuUDdctkrKhI6Rs6IwoG3aMKBt2nJjKWwQoG5QN1y2SsqEjpGzojCgbdowoG3acmMpbBCgblA3XLZKyoSOkbOiMKBt2jCgbdpyYylsEKBuUDdctkrKhI6Rs6IwoG3aMKBt2nJjKWwQoG5QN1y2SsqEjpGzojCgbdowoG3acmMpbBCgblA3XLZKyoSOkbOiMKBt2jApaNk5lHJTsreslJ+uoFC9dRhLqNZHipcvaZTZCqfy/sBqh00T9sPgiKz5Uh4+zxfpG2aBsuG7DlA0dIWVDZ0TZsGNUULKRves3SXv1ccn88uMzMla2e3+p9Md/SInkSiEz7f/VV3zltXLlytKrVy9p1KiRXYEDpIqEbBw/ftx86n3JkiWSnZ0tFStWlGuuuUaaNWtmvk57tpubvFI2zpZ6DO7HD7HplUbZ0BlRNnRGlA07RgUhGzmZh2XH8Mske/vmoJkq2fR8qfX2fCvZwKDdokULycnJkW+//VYWL14st99+u+AT8GezuRnAA50Pn6mfPn26oC/r16+flC5dWtasWSOzZs2SAQMGmE/On+3mJq+UjbOlHoP7UTb0SqNs6IwoGzojyoYdo4KQjQNjnpKDY59VM5Ry37+l/PUjg6ZzIhuObCDhtm3bBAPwTTfdJLVq1TLTBNOmTZMdO3aYQb5v377SvHlzQaRhzpw5JtIAScHvIAKlSpUy+1etWlW6detm9sO/L7/8cjn//PNl48aNMnPmTEHfjSgKZCElJUXGjh0rFSpUkHXr1kmHDh3Mvs6GPL333nsydOhQqVKlivl1bm6uvPvuu1KyZEmTJ998Ig+XXXaZOc6JEyfMsc855xxZvXq1pKamSp06deTaa6+ViRMnSnp6ujke/o7pEOTVNx+XXnppXjmRrmnTpuZ8SUlJQtlQm2DhSUDZ0OuSsqEzomzojCgbdowKQjZ23NJNjq/5Rc1Q0iXdpPrzU61lAxGEBQsWyJYtW2TIkCFmumL06NHSsmVL6dq1q6xatUrmzZsnw4cPl0WLFslvv/1m0mHDgN6kSRMjCY5stGnTRsaNGyddunQxorFnzx7z7+7du0vr1q1NFGXFihVGbKZMmWIEAgN5cnKyJCYm5uV75cqVJi3O6/t7J8Hhw4dNPhGdQT5xHhwPgoM8IW849sCBA42cBMor8n3s2LG8tMhH+fLl5ZNPPjEiM3jwYImPj5f333/f/Pf666+XL7/8kms21FZYSBJQNvSKpGzojCgbOiPKhh2jgpCNrd0bChaGalt83UZS590fVdlw7u6RsGzZsnLzzTdL3bp1TSQAd+8jRowwd/LOYIy7/YYNG5q1Es7g/9lnn5lohc7Ez7kAACAASURBVBMdKFeunOzcudOkgwAgLQZnCArkokSJEoLr7u233zZRBuzfvn17IyH+G/Kwfv36oLLhn0/s/80338jmzZulf//+Mn78eEGeISPYfCMSvlEYp3xOPjIyMuStt96S3r17S4MGDcy+u3btMhEVSNayZcsoG1ojLCx/p2zoNUnZ0BlRNnRGlA07RgUhG1uuqCc5RzLUDMXXqi91pi1WZcOZRsHd/6ZNm2TGjBlGODDlgKkG/61Hjx5ywQUXyIcffmimPU6ePGmStGrVKk82tm/fbqZdMO3gyAYGeUiF7wYJwVTKwoULTxMC3zRaZCPQ353fOfKTH9lw0joyhOkhTL1g8/0dBIhPo6jNsHAkoGzo9UjZ0BlRNnRGlA07RgUhG9sHXiIntq5XM5TY+hKp+dpsa9lAQt/oRfHixeWrr76SW2655bTpC0y3ICKABaRXXXWVmZrwjxZgPUa7du3knXfeMWkQ4UBkA2s4MCXh+wSJ7zmd6INvpjGtM3XqVBPZCLRmA1MlvhEY7IvIBkQIIjNhwoR8RTYc2QgW2XDWtGBaibKhNsPCkYCyodcjZUNnRNnQGVE27BgVhGzsf+YByZg5Xs1QhaEPSMWRj1rLBhZ6/vrrrzJ79mwT2cDUCdY3YL1Fx44dzdMgX3zxhZEIpKldu7ZZF4FpGCzgxFoLJ5LgLBBFhAHRjGHDhklmZqZMmjRJevbsaaY0EDlBRAPHxv6+0QffTDtPo2CxZ58+fcwiVDyN8vHHH5t1GFjQ6btmA8eFYGCRKBauogyhIhuYOkJ0B4tefdMi0oPojbNmIyEhQT744AOzlgXl5JoNtQkWngSUDb0uKRs6I8gGOkzMU3MLTgDz1ehw8fQAt8AEsCYBgy4WF0ZqO7FxtWy/uWPIwxdPKiO1pyyUuCo1VdnwXbOBfGOaBIKB6IPvUx6IYHTu3Fk6deoku3fvNmsX0AdDLKpXr26e/MB6DIiDIxsQBUzLYKrlhhtuMOsonKdREBm5+uqrzVQLFo4Gkw0UwPc9GziW//tAtKdRgskGohN42qZGjRpGIDBt5JvW96kb5INPo0SqVXv8uJQNvYIoGzojyobOiJENO0YFIRvISeZXsyX1xYfl5P7dZ2QsvnZ9qfzgs1KqbWe7TDNVkSfAN4gqTYCyoV8jlA2dEWVDZ0TZsGNUULLh5Cbz27lyYss6yT2aaV5TntCgmSS1v9wus0xFAv8lQNmgbLi+GCgbOkLKhs6IsmHHqKBlwy5XTEUCoQlQNigbrq8R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KPSygc/3fvjhh7JixQpDHp8u7tatm5QoUcKqJvghNh0TZUNnRNnQGVE27BhRNuw4MZW3CBR62Vi9erV89dVXMmzYMDly5Ii8++670rdvX6lVq5ZVTVA2dEyUDZ0RZUNnRNmwY0TZsOPEVN4iUOhlY8OGDbJgwQK5+eabJSsrS6ZPny69e/eWqlWrWtUEZUPHRNnQGVE2dEaUDTtGlA07TkzlLQKFXjZycnJk1qxZ8sMPP0jx4sWlZ8+e0rFjR+taoGzoqCgbOiPKhs6IsmHHiLJhx4mpvEWg0MvG2rVr5ZtvvpHBgwdLZmamTJs2Tfr06SPVq1c/oyYwIPhv+N0TTzwhL774ordqzkO5wbqY7du3S8OGDT2UK29lBW0PP1WqVPFWxjyWm7S0NImPj5dy5cp5LGfeyc6+ffukdOnS5sd/S0pKMvy4kYDXCBR62Zg/f75hjkWh2CZPniwtW7aUFi1anFEXy5Ytk1OnTkW9jlJSUqKeh/xk4OTJk5Keni6xlu/8lNFt2hMnTgh+ypQp4/ZQhXp/RMkQgUxMTIypcqampnoiv82bN485dp4Ax0xEnEChlw1Mn2CRqBPZgGz06NFDGjVqZAWX0yg6Jk6j6Iw4jaIzQopdu3ZJQkICxTUELk6j2LUlpvIWgUIvGwjxz5kzR5YsWSJxcXHSuXNn8/grH30NX0OkbOgsKRs6I8qGHSPKhh0npvIWgUIvG25xM7KhE6Rs6IwoGzojyoYdI8qGHSem8hYByoZSH5QNvcFSNnRGlA2dEWXDjhFlw44TU3mLAGWDsuG6RUI2MNfOp1GCo6Rs2DUzrtnQOVE2dEZM4T0ClA3KhutWSdnQEVI2dEaM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Pymmx8vTxdNu7MkpOncqVGSknp0jpZypQqYVeQCKaibEQQLg8dMQKUDcqG68ZF2dARUjZ0Rl6RjaPHTsn/e3mjLN945LRMlysdJ0+PrC9tm5S1K0yEUlE2IgSWh40oAcoGZcN1A6Ns6AgpGzojr8jGi+/vkMnz9wbMcJM6STLpz03tChOhVJSNCIHlYSNKIKyykZubKxh4kpKSJC0tTY4cOSJ169aVYsWKRbQQkTz4/v37pUePHrJkyZJIniamj03Z0KuPsqEz8opsXP/Eatmy+1jQDM/+dwupVjHBrkARSEXZiABUHjLiBMImGxCNsWPHyu7du6VPnz7y0ksvSalSpaRp06YyYsQIKVEi+nOdZ0OTsqFTo2zojCgbOiOvyMYVDy6XA4dPBs3w5L80lca1k+wKFIFUlI0IQOUhI04gbLKRnp4uTz31lNx3333y+eefS6VKlaRdu3bywgsvyKhRoyQ5OTnihYnECSgbOlXKhs6IsqEz8ops9HlstWzbGzyyMeuf50nNlJJ2BYpAKspGBKDykBEnEDbZOHz4sDz99NMyfPhwmThxovTv318qVqwor776qpGNsmWju6jqbElSNnRylA2dEWVDZ+QV2XhqyjaZ/vX+gBmuVz1R3n+iuV1hIpSKshEhsDxsRAmETTYwjfLRRx/Ja6+9Ju3bt5d77rnHiEazZs2kd+/eMbtug7Khtz/Khs6IsqEz8opspB7Klrte2iCbdmWdlmksPXvujgbSqVV0o7SUDbu2xFTeIhA22fAvFuTj2LFjRjLi4uLMTyxulA291igbOiPKhs7IK7KBfOTminy8MFU2/Pc9G5g2uez8ZPO+jWhvlI1o1wDPfzYEwiYbWLMxf/58ufbaayUhIUEgGytWrJBJkybJn//8Z67ZOJvaiZF9KBt6RVE2dEZekg273EYnFWUjOtx5VncEwiYbJ0+elOnTp8u2bdtk5MiRMnPmTFm8eLE8+uijUrNmTXe5jOLejGzo8CkbOiPKhs6IsmHHiLJhx4mpvEUgbLLxe+jxf+s2sE4Di0VLlox+2NENcsqGTo+yoTOibOiMKBt2jCgbdpyYylsEXMkGBpkZM2ZIRkbGaaVavXq1nDp1Slq2bCnlypWTvn37mhd9xeIG2bj//vvNEzbcAhOgbOgtg7KhM6Js2DGibNhxYipvEXAlGydOnJBVq1bJ8ePHg5YKkY3zzjvPrOOIxY2yodcaZUNnRNnQGVE27BhRNuw4MZW3CLiSDf+iFNbXlTOyEbrRUjb0i5qyoTOibNgxomzYcWIqbxEIm2wU5teVUzYoG24vW8qGHcFdu3aZKGhKSordDkUwFWWjCFZ6IShy2GSjML+unLJB2XB7rVM27AhSNnROlA2dEVN4j0DYZKMwv66cskHZcHvpUjbsCFI2dE6UDZ0RU3iPQNhkozC/rpyyQdlwe+lSNuwIUjZ0TpQNnRFTeI9A2GTDv2jO68oTExNj9rsoKBOfRtEbLReI6owoGzojpKBs6JwoGzojpvAeAdeygTeHooOoUaOGZGZmSk5OzmmlLF68uHnXBr6REosbZUOvNcqGzoiyoTOibNgxomzYcWIqbxFwLRsQDXz/ZODAgfLyyy/L3r17Tyth1apVzSvLy5cv762SW+aGsqGDomzojCgbOiPKhh0jyoYdJ6byFgHXsuGt4gTODQbD2bNny/Lly+XGG2+UFi1aWGebsqGjomzojCgbOiPKhh0jyoYdJ6byFoGwyAbWZyxatMi80nvjxo2mhA0bNpSbbrpJLrrooqhOoWRnZ8uECRPMVE7Pnj2ldOnS+aoByoaOi7KhM6Js6IwoG3aMKBt2nJjKWwTCIhvz5s2TuXPnyj333CN16tQxJcTXX//zn/9Inz59pFOnTlEr9ZYtWwT5GzJkiJQqVSrf+aBs6MgoGzojyobOiLJhx4iyYceJqbxFwLVsYKB55plnTBSjQYMGp5Vu3bp1MnXqVHnooYcET6VEY8Nn7r/99lvJysoSvAvkwgsvlOuuu05KlChhlR3Kho6JsqEzomzojCgbdowoG3acmMpbBFzLxsGDB+XZZ5+VUaNGSYUKFU4rXai/FRSG+fPny4YNG2Tw4MFGMMaNGycdO3YMuG4DA4L/ht+9/fbb5suv3AITwIf40tLSzBNJ3AITwJNa+KlSpQoRhSCAdhQfH2+mPbkFJrBv3z4zHRxoShhf1wY/biTgNQJhkY0nn3zSrIcoU6bMaeU7cuSImV557LHHzhCRggLx3XffCe68r7jiCnNKyAe2bt26nZGFZcuWyalTpwoqa0HPE2vfhcDjz2DMASJ408EXkvHjf41EvbF5LANoR3hcPlqR0LPFkZqaera7hnW/5s2bxxy7sALgwTxLwLVsoHOYMWOGZGRkBCwkBqC+ffsKjDsaGx7N/eCDD+SGG24wdwLvvPOOWUPSrFkzq+xwGkXHxGkUnRGnUXRGSMGXeumcOI2iM2IK7xFwLRveK9LpOcKTMli3gUdfcQd+ySWXmCgM12yEr+YoGzpLyobOiLJhx4iyYceJqbxFoNDLhlvcjGzoBCkbOiPKhs6IsmHHiLJhx4mpvEWAsqHUB2VDb7CUDZ0RZUNnRNmwY0TZsOPEVN4i4Eo20IG+9dZbMmLECPMOCzz10ahRI0lISPBWKV3khrKhw6Ns6IwoGzojyoYdI8qGHSem8hYBV7KBQeYf//iHdO7cWc4991x59dVX5a677jrtOyj8EJu3KjwSuaFs6FQpGzojyoYdI8qGHSem8hYBV7LhdA54D8X69evNuxYqVap02uJLfojNWxUeidxQNnSqlA2dEWXDjhFlw44TU3mLgGvZcIqDAQevBb/yyiuj9phrJNByGkWnStnQGVE2dEaUDTtGlA07TkzlLQJhkw0UC4+WIsLh+yZOvCSrTZs2MSsglA29wVI2dEaUDZ0RZcOOEWXDjhNTeYtA2GQDUjFmzBjZvHmz+Qhb27ZtBd9GadKkidxxxx0x+1Y7yobeYCkbOiPKhs6IsmHHiLJhx4mpvEUgbLKB76A8/fTTcuutt8rYsWPNt1Lw4TO8sfOBBx5gZMNb9R7W3FA2dJyUDZ0RZcOOEWXDjhNTeYtA2GQDYoEPsuFT7uPHj5ehQ4ea14O/+OKL8sgjj0hycrK3Sm6ZG0Y2dFCUDZ0RZUNnRNmwY0TZsOPEVN4iEDbZQLFmzZoleD14XFycTJgwQXJycuSqq64y4lGsWDFvldwyN5QNHRRlQ2dE2dAZUTbsGFE27DgxlbcIhFU2fIuGAQjrOPCVy1gVDZSHsqE3WMqGzoiyoTOibNgxomzYcWIqbxEIq2ykp6fL5MmTzQLRRx99VLZu3Wo+O16vXj1vlTofuaFs6LAoGzojyobOiLJhx4iyYceJqbxFIGyyceLECXn++eelcePGsmjRInn44Ydl3759MnXqVHnooYf4NIq36j2suaFs6DgpGzojyoYdI8qGHSem8haBsMkGnkbBAlE8jYJHYPE0Cjb8Dv9foUIFb5XcMjeMbOigKBs6I8qGzoiyYceIsmHHiam8RSBssoHIBp48+cMf/iBz5841j7t+/fXXsnLlSvM0Sqx+nI2yoTdYyobOiLKhM9q655hs3LpHypVOkHYtaug7FNEUlI0iWvExXuywyYZzV/Lcc8/J6tWrzfdR6tevb0SjZs2aMYuJsqFXHWVDZ0TZCM5o8drD8vy07bJxZ1Zeokrl4uWu62rKte0r6XCLWArKRhGr8EJS3LDKhsMkOzvbPImSmJgY85goG3oVUjZ0RpSNwIxOZOfI1Y+ukgMZ2QETTPpzU2lSJ0kHXIRSUDaKUGUXoqJGRDYcPs46Dq7ZKEQtJkBRKBt6/VI2AjOa//NBeXj05qAAb+lZXe7oxSkVX0CUDf16YwrvEaBsKHXCyIbeaCkbOiPKRmBGkz7fKy9N3xEUYM+LKsqTw2P30Xm9ZeQ/BWUj/8y4R/QJUDYoG65bIWVDR0jZCMxo6pf75Nn3tgcF2OsPKfLXm+vqgItQCspGEarsQlRU17KBp1BWrVolx48fPwPLkSNHzJMpjz32GB99LUSNxr8olA29cikbgRktXX9YRj6/PijAh26sLf27VNEBF6EUlI0iVNmFqKiuZQMDzYwZMyQjIyMgFrxBtG/fvvzqayFqNJSN/FcmZSM4s/tf2yTfLE8/I0G96oky5S/NJD4uNr+rlP9WYrcHZcOOE1N5i4Br2fBWccKfG67Z0JkysqEzomyEZjRmzm75ftUh2X/wmJQuVUIuaposQ7tXk4rl4nW4RSwFZaOIVXghKS5lQ6lIyobe0ikbOiPKhs4IKXbt2mVeAJiSkmK3QxFMRdkogpVeCIpM2aBsuG7GlA0dIWVDZ0TZsGNE2bDjxFTeIuBKNnzfo1GyZEmZN2+eXHnllTG7PiNQ1TCyoTdYyobOiLKhM6Js2DGibNhxYipvEXAlG3gS5ZlnnjGfkW/atKlMnz5d+vXrJ2XKlMkrJSTkvPPO47dRvFXvYc0NZUPHSdnQGVE27BhRNuw4MZW3CLiSDRQFA80XX3wh69evl8WLF0vbtm0FguFsfBrFWxUeidxQNnSqlA2dEWXDjhFlw44TU3mLgGvZcIqDKMeGDRukUaNGMRvF4DTK2TVOyobOjbKhM6Js2DGibNhxYipvEQibbKBYEI4FCxbIJ598Yl7y1atXL+nWrVtMywfXbOgNlrKhM6Js6IwoG3aMKBt2nJjKWwTCJhv4yutbb70lqampMmzYMClevLhMmjRJypYtKyNGjDCfnI/FjbKh1xplQ2dE2dAZUTbsGFE27DgxlbcIhE020tPT5amnnpL77rtPqlatakq5d+9eefHFF+Xhhx+W5ORkb5XcMjeUDR0UZUNnRNnQGVE27BhRNuw4MZW3CIRNNg4fPiz/+te/5I477pA6deqYUm7btk1ef/11efTRR02EIxY3yoZea5QNnRFlQ2dE2bBjRNmw48RU3iIQNtlAsWbPnm2mTi6++GJTyh9//FEGDx4sV199tbdKnY/cUDZ0WJQNnRFlQ2dE2bBjRNmw48RU3iIQVtlA0fbs2WMeg8UajQYNGki1atW8VeJ85oayoQOjbOiMKBs6I8qGHSPKhh0npvIWgbDLhreK5z43lA2dIWVDZ0TZ0BlRNuwYUTbsODGVtwhQNpT6oGzoDZayoTOibOiMKBt2jCgbdpyYylsEwiYbXn+pFx7NxXqSuLg4GTRokHUtUDZ0VJSN0Ix+/DVDFq5MldSDWVKjarJccG5ZuaR5OR1shFJkHjslcxcdkC27j0lubq7UrpIoV1xYQVLKR/9z7vzqq17plA2dEVN4j0DYZANPozz77LNy11135T366qXiLl26VObOnSv16tWjbIS5YigbwYE+/e42ef+r/Wck6Nuxsjwy6Pentgpy27QrS/74fxtl78ETp502KbGEvHhXAyNC0dwoGzp9yobOiCm8RyBssoEBB4++4s2h55xzTl5JvfBtlLS0NPnwww/l3HPPle3bt1M2wtwOKRuBgS7dcERGPrcuKO3X7ztX2jYp2MH94dGbZf7PBwPmqXXDMjJmVOMwt478HY6yofOibOiMmMJ7BMImG5hGWbVqlZEN3y3aX33F9MmMGTOkZcuWkp2dLStWrAgqG5hX99/wu7ffflvuv/9+79WeR3KEOofQ1ahRwyM58kY2Jn9xUMZ+mhY0M0OvqCg3datYoJm99rHNknksJ+g5P/57fUkqWbxA8+R7MrSj+Ph48yVpboEJ7Nu3T0qXLm1+/LekpCTDjxsJeI1A2GQDBcP87+7du83jr/isPAZ6PAKbkJAQtXJj+gRvMu3evbuRoVCysWzZMpPnaG8pKSnRzkK+zn/y5Enz9V8OEKdjm/BFpsz6MSsoy6vblZJh3c4cMPIFPx+JT+WI9H8qNeQeo++uKJXKRU820I7wqYPExMR8lCz6SfGZBi9szZs3jzl2XuDGPESeQNhkA6Ixc+ZM+fLLLwWDzz//+U/BQL9x40a59dZbo/JtlGPHjsnYsWNl69atp5HENM/w4cOtLkouENUbIadRAjN6Z94eefmDnUEB3tmrhgzvWV0HHMYU3R5YLulHTgY94ncvny+JCdGTDU6j6JXNaRSdEVN4j0DYZMP5NsrQoUNlwoQJMmrUKMnJyZEXXnjB/L8Xvo2ycuXKkJGNQNVD2dAbLWUjMKPVWzNlyL/XBgU49qHG0rJBGR1wGFM8Pm6rzPkx8NTOxc3KySv3NArj2fJ/KMqGzoyyoTNiCu8RCJtsOE+jDBw4ME82EFrEl2D/+te/euLbKJSNyDRAykZwrq/P2iVvz919RoJhParJXb1rRqZCQhwVT6Hc98pGWb/j9OmdGpUS5Nk7Gkjj2kkFniffE1I2dPyUDZ0RU3iPQNhkA0XDt1E+//xzycjIkAsvvFC+/fZbfhvFe3Ue9hxRNkIjXbf9qCxcsV/2HzwqtatXkvMblZEmdaI7qH+x9KBs2YP3bIjUrlJSurWpICVKFAt728jvASkbOjHKhs6IKbxHIKyygeJhcegvv/wiWC9x0UUXSfXq1aVYseh3YmeLntMoOjnKhs6IbxDVGSEFZUPnRNnQGTGF9wiEVTbw+Cu+9IrpCmwtWrQwX4CN5tMobpFTNnSClA2dEWVDZ0TZsGNE2bDjxFTeIhA22cAjoy+++KJ5BLJr166mlAsWLDBrNf74xz9G5WmUcKCmbOgUKRs6I8qGzoiyYceIsmHHiam8RSBssnHw4EF5+umnzZMnlSpVMqXEC3rwCvM//elPUqFCBW+V3DI3lA0dFGVDZ0TZ0BlRNuwYUTbsODGVtwiETTYwhfLKK69Iv379pE6d37/5sG3bNpk+fbrcfffdMTuVQtnQGyxlQ2dE2dAZUTbsGFE27DgxlbcIuJYNdKL4Jgre0pmVlWV+Klb8/RXMBw4ckAYNGsiTTz7piUdfzwY9ZUOnRtnQGVE2dEaUDTtGlA07TkzlLQKuZQNvDsWjrniBV6ANrx7Ga6xj9YkUyobeYCkbOiPKhs6IsmHHiLJhx4mpvEXAtWz4FieQeFA2vFXhkcgNZUOnStnQGVE27BhRNuw4MZW3CIRNNvA0Ct4WunDhQmnTpk3elwe98Il5N8gZ2dDpUTZ0RpQNnRFlw44RZcOOE1N5i0DYZANPo2DtxoMPPihVq1b1Vild5IayocOjbOiMKBs6I8qGHSPKhh0npvIWgbDJBgac559/XoYMGZL3NIq3inp2uYFs9OjRQ5YsWXJ2BygCe1E29EqmbOiMKBt2jCgbdpyYylsEwiYbKNbPP/9s3rWRlPS/7z4gyvHoo49K+fLlvVVyy9xQNnRQlA2dEWVDZ0TZsGNE2bDjxFTeIhA22cCAg0dcW7ZsKZdffrnExcWZkhaGBaKMbIRutJQN/aKmbOiMKBt2jCgbdpyYylsEwiYb6enp8txzz8kDDzwQs28LDVQ1jGzoDZayoTOibOiMKBt2jCgbdpyYylsEwiYbeOwVT6M0atRIWrdunVdKRja8VeGRyA1lQ6dK2dAZUTZCM0p79QnJ/Hq2ZO/fLcUTk6RU6/aSPPiPktj8Aju4TEUCUSQQNtnwfZOob3m4ZiOKtVtAp6Zs6KApGzojykZwRnsevlkyv5lzRoJiJUtJ7QnfSHzt+naAmYoEokQgbLIRpfxH/LScRtERUzZ0RpQNnRFlIzCj4+tXyo6hnYMCrHDTvVLxjr/aAWYqEogSgbDJBiMbUapBD5yWsqFXAmVDZ0TZCMzoyOczZO/jI4MCTGp/hVR/7l07wExFAlEiEDbZ8H9VOb6VMm/ePMGbRQcNGmSeSonFjZENvdYoGzojyobOiLIRmNHhT6fJvifvCC4bF3eV6i9MswPMVCQQJQJhk41A+U9LS5MXXnhBRo0aJcnJyVEqorvTUjZ0fpQNnRFlQ2dE2QjM6NiKRbLz9p5BAZbvN0JS7n/KDjBTkUCUCIRNNgJ9hG3NmjUyY8YMeeKJJ2L6E/N8z0bo1knZ0K9eyobOiLIRnNGOWy+X478uDZig/njZMgAAGTRJREFU5pufSGKLdnaAmYoEokQgbLIRaM0GPsJ2yy23SKtWraJUPPenZWRDZ0jZ0BlRNnRGlI3gjLJ3bZXUFx+Ro99/lpcovk5DqTDsQSl75fV2cJmKBKJIIGyyEcUyRPTUlA0dL2VDZ0TZ0BlRNnRGOZkZsm3VcilfuapUqH+uvgNTkIBHCLiWjWBPoTjl43s2PFLTEcwGZUOHS9nQGVE27BjxDaJ2nJjKWwRcy0agtRoo4ooVK+TNN9+Url27yk033SQJCQneKrllbhjZ0EFRNnRGlA2dEWXDjhFlw44TU3mLgGvZ8C8OBp4JEybI0qVL5Z577pHmzZt7q8T5zA1lQwdG2dAZUTZ0RpQNO0aUDTtOTOUtAmGTDUQ4Fi5cKKNHj5bevXvLVVddFbPRDN8qomzoDZayoTOibOiMKBt2jCgbdpyYylsEwiIbeJ8GpkwOHDgg9957r9SqVctbpXSRG8qGDo+yoTOibOiMKBt2jCgbdpyYylsEXMsGPi3/4IMPyvbt26VKlSpSokSJ00rIBaLeqvBI5IayoVOlbOiMKBt2jCgbdpyYylsEXMtGsAWiTjH5iXlvVXgkckPZ0KlSNnRGlA07RpQNO05M5S0CrmXDW8UJf244jaIzpWzojCgbOiPKhh0jyoYdJ6byFgHKhlIflA29wVI2dEaUDZ0RZcOOEWXDjhNTeYsAZYOy4bpFUjZ0hJQNnRFlw44RZcOOE1N5iwBlg7LhukVSNnSElA2dEWXDjhFlw44TU3mLAGWDsuG6RVI2dISUDZ0RZcOOEWXDjhNTeYsAZYOy4bpFUjZ0hJQNnRFlw44RZcOOE1N5i0Chl42srCyZPn26rF692rzRtHPnztKpU6cz3gcSrFq4QFRvsJCNNWvWyAUXXKAnLoAUx7NzZOf+4+ZMNSuXlJLxxQvgrKFPQdmwq4Jdu3aZ6zQlJcVuhwimyj1xXE7u3SE5mUckvmZdKV42OYJnsz80ZcOeFVN6h0Chl4358+dLamqq9O3bVw4ePChTpkyRPn36SJ06daxqgbKhY/KSbPxr0m+yYGm6HMo8aTJeoWycDO1eTQZ1q6oXJIIpKBt2cL0iG4feHy0HJ/5HTqXuyct4mct6SdV/jLUrSARTUTYiCJeHjhiBQi8bW7duleTkZPOTnZ1tZKNLly6UjTA2Ka/IxlfL0uXB1zcFLNmYUY2ldcMyYSx1/g5F2bDj5QXZOL52uewYflnADFd+8Fkp12e4XWEilIqyESGwPGxECRR62fClt379evnxxx9lwIABEh8fbwWWkQ0dk1dkY/gz62TFpiMBM9yyQRkZ+1BjvTARSkHZsAPrBdlIfe4hOfTB20EzfM6nG6VEuQp2BYpAKspGBKDykBEnUGRkAxfoxx9/LAMHDpSKFSsGBIvpFv/t8OHD8n//93/y5z//OeKVEasnOHHihOzevVvq1q0b1SL0/ts2OXYiN2AeEhOKyczH7abOIlEIrB2ClFWqVCkShy80x8S3luLi4qRMmehFoTJuukRyDx0IyrTMc9OkxLmtosYcH75MSkqSUqVKnZGHsmXLSsmSJaOWN56YBIIRKBKygejEzJkz5ZprrpFq1aoFbQ24q/LfMEBMmjRJRo4cyVYUhMDJkycFjKtXrx5VRne8sl92pv2+VsN/q1kpTl6/u3LU8nf8+HE5duyYlC9fPmp5iIUTHzlyRPA9JQym0dpOPHW3nFryddDTJ776iRSrGr0vWyNKlpiYGFAqcCOFv3EjAa8RKPSygc/eY50GRONs7rw5jaI3Wa9Mo/xt/Fb5+Ie0gBnu36WKPHRjbb0wEUrBaRQ7sF6YRjk8e7Ls+9cfA2Y4seVFUvONuXaFiVAqTqNECCwPG1EChV428DTKZ599dhrEVq1ayaBBg6zAUjZ0TF6RDeS0/99+lc27sk7LdOfWyfLcHQ30gkQwBWXDDq4XZAM53fv4SDny+YzTMh1XvY7UnfGLXUEimIqyEUG4PHTECBR62XBLjrKhE/SSbCC3o2fvko07fheOhrVKycira+iFiHAKyoYdYK/IBnJ74O2nJXvbRsk5kiEJ9ZpIpbv/ZleICKeibEQYMA8fEQKUDQUrZUNvd16TDT3HBZ+CsmHH3EuyYZfjgk9F2Sh45jyjewKUDcqG61ZE2dARUjZ0RkhB2dA5UTZ0RkzhPQKUDcqG61ZJ2dARUjZ0RpQNO0aUDTtOTOUtApQNyobrFknZ0BFSNnRGlA07RpQNO05M5S0ClA3KhusWSdnQEVI2dEaUDTtGlA07TkzlLQKUDcqG6xZJ2dARUjZ0RpQNO0aUDTtOTOUtApQNyobrFknZ0BFSNnRGlA07RpQNO05M5S0ClA3KhusWSdnQEVI2dEaUDTtGlA07TkzlLQKUDcqG6xZJ2dARUjZ0RpQNO0aUDTtOTOUtApQNyobrFknZ0BFSNnRGlA07RpQNO05M5S0ClA3KhusWSdnQEVI2dEaUDTtGlA07TkzlLQKUDcqG6xZJ2dARUjZ0RpQNO0aUDTtOTOUtApQNyobrFknZ0BFSNnRGlA07RpQNO05M5S0ClA3KhusWSdnQEVI2dEaUDTtGlA07TkzlLQKUjRiSjV9/OyrzlxyQHaknJK44Pp+eJL3+UEkqlYuPWqua9X2qLFmbLrv3HZL6tVPkomblpGubClHLj1dP7CXZOLl7mxz+5D05sXmd5ObmSELtBlLmir6SUL9p1PBlfvWxHP3pK8nctV1KlC0n5dt1knLX3BS1/Hj5xJQNL9cO8xaMAGUjRmTjk58OyF/f3nJGbiuWi5c37j9X6ldPLPBWft+rG+XbFYfOOG+/TpXl4YF1Cjw/Xj6hV2Tj2KolsvuePpKTlXkGrmrPTJbSHboXOMbUF/4kh6aPOeO8SZd0k+rPTy3w/Hj9hJQNr9cQ8xeIAGUjRmTjur+sku37jwfMbc+LK8mTw84p0Bb+6U8H5C8B5MfJxIRHmkizc0oXaJ68fDLIxsaNG+WCCy6IajZ3jxooR7+fFzAPJZu0llpjFxRo/o6vXyE7hnYJes4qf31Nyva4oUDz5PWT/fzzz9KwYUMpX76817PK/JFAHgHKRgzIxq60E3LtoyuD5rRaxQSZ/e8WBdqsn3lvu0z7cl/Qcz40oI7071y5QPPk5ZN5RTa2dK0TMKrhsKs3b7MUL1twg1jGzPGy/5kHglZdueuGSeVRz3m5ags8b5SNAkfOE4aBAGUjBmRj084sueHJX4N3yKXj5IsXWoWhOdgf4onxW2X2D2lBd7j7upoytHs1+wMW8pSekI1Tp2TTpVVCkq47c6XEValRYLWRPuUVSXvl8aDnK3NFP6n6xJsFlp9YOBFlIxZqiXn0J0DZiAHZSMvIlitHrQia03rVE+X9J5oXaOt++YOd8s68PUHP+diQunJt+5QCzZOXT+YJ2RCRrVc3lVMHgkek6n+9S4rFlywwlIc/mSr7/n5n0PMlD7hTKv2/vxdYfmLhRJSNWKgl5pGykc82sH//funRo4csWbIkn3uGN/ltz6+Xn9cfDnjQId2ryf+7rmZ4T6gcbfHaw3LHi+uDpsK0DqZ3uP1OwCuygSkLTF0E2kp37CnVnppYoFV2MnWP/HZtcFGu/tJ0SWoXfE1HgWbWIyejbHikIpiNfBFgZEPB5RXZWL8jSx59a7Ns3XPstBxf2qK8vHBXQylWLF/1HpbEb3y0S8bM2X3GsR4dVEf6dOR6DV8wXpGNnMwM2fOnmyRr6Xen1VvJxi2l6j/GSXzNgl1ojExkfDRR9j9zv0hOzml5qjDkPql421/C0lYL00EoG4WpNotOWSgbMSIbTjYXrs6Q3anHpUSJYuZx15YNykS1te7Yf1yWrDkgm7bukpbN6ssFjctKxbJxUc2TF0/uFdlw2GQtWyjZv20Uyc2R+Jr1pFTbTlHFdio9TbKWfisHtm6W+LLlJeWSLhJfq35U8+TVk1M2vFozzFcoApSNGJMNLzZnvkFUrxWvyYae4+ik2LVrlyQkJEhKCtf7BKsBykZ02ibP6o4AZYOy4a4FiQhlQ0dI2dAZIQVlQ+dE2dAZMYX3CFA2KBuuWyVlQ0dI2dAZUTbsGFE27DgxlbcIUDYoG65bJGVDR0jZ0BlRNuwYUTbsODGVtwhQNigbrlskZUNHSNnQGVE27BhRNuw4MZW3CFA2KBuuWyRlQ0dI2dAZUTbsGFE27DgxlbcIUDYoG65bJGVDR0jZ0BlRNuwYUTbsODGVtwhQNigbrlskZUNHSNnQGVE27BhRNuw4MZW3CFA2KBuuWyRlQ0dI2dAZUTbsGFE27DgxlbcIUDYoG65bJGVDR0jZ0BlRNuwYUTbsODGVtwhQNigbrlskZUNHSNnQGVE27BhRNuw4MZW3CFA2KBuuWyRlQ0dI2dAZUTbsGFE27DgxlbcIUDYoG65bJGVDR0jZ0BlRNuwYUTbsODGVtwgUetk4deqUzJ07V3744QeJi4uTyy+/XDp06CDFLL/JvmfXHul/XV/5ZtH3nqm5nKNHpFiJOClWMtETeTqamSlrf/lZ2nTo6In8IBM5WZmmjoslJnkiT5CNTSuXe4qRJ8D4ZYLfRtFrhbKhM2IK7xEo9LKxdu1a+fLLL2XIkCFy5MgRmTp1qlx//fVSrVq1kLWx9P05kjHxBamdusykO1YiSXY26Crt/v2sJFevHJWaPPDGP+Tw3HflZOoec/6E+k2k/PUjpVyvIVHJz7GVP8nBsc/I0Z++Np8qh/yU7tBdKt35uMRVrxOVPB185wXJ+GiinNy9zZw/vnZ9KXfdMEm+8c6o5OfE5jVy4M1/SuYP80VOZkuxuDhJuribVBz5qCQ0bB6VPHn5pJQNvXYoGzojpvAegUIvG/PnzzfUu3XrZv47efJkadmypbRo0SJobWz6cZnI/V0D/n1b5TbSZdbnBV6TqS89KoemvRnwvFUee13Kdu9foHmC8GwfcInkZGaccV4MorUnfFOg+cHJDo59Vg6MeSrgeVPu/ZeU739bgeYpN/uEbLvxojzx8T15XJWaUue9RVIssVSB5snrJ6Ns6DVE2dAZMYX3CFA2AtTJ5/c+KPV/Ghe0trIe+0DO696pwGoz92S2bOlSS3JPnQx4zlJt/iA1XvmowPKDE6VPeUXSXnk86DmrPT1JSl/ao0DztPWaZnIqbW/AcybUayy1Jy8s0PwgCrXvH3cHPWflR/4j5a4ZXKB58vrJKBt6DVE2dEZM4T0ClA2fOvnwww/NvxLGjZYmqT8Fra2Fl9whZTpcUGC1WTJttzQe+9eg5ztZqoz8evdLBZYfnKjWp+Ol4srvgp5zd+frZX/bKwssT3FZh6XZK/eFPN/KB0ZLbvHiBZanat98IFUWzQ16vv3trpTdna4vsPzEwonS09PN2qoyZcrEQnajksfffvtNqlSpIqVKnRkVa9u2rdSqVSsq+eJJSSAUAcqGD53Ro0fn/StXcvP+/2R2tsTFx+f9u5gUi0Kr+l9+Ap88unnKzc31W3Qb3fyQURSaaBhOiXaEzXYBdxhOGXOHOPNa+18RunfvLnXqRGe9VMyBZIYLlEChl42zXSBaoLXAk5EACZAACZBAISZQ6GXD7aOvhbjuWTQSIAESIAESKBAChV42CoQiT0ICJEACJEACJBCUAGWDjYMESIAESIAESCCiBCgbEcXLg5MACZAACZAACVA2QrSBHTt2yLvvviupqalmhfegQYMkOTm5yLearKwsWb58uXzzzTfSs2dPOe+88wwTPLaIl6Zt27ZNUlJSZMCAAUX2MTyn7ezfv18qV64svXv3lkaNGpGRz9Xjz8hpL2xHZ3YxaEdvvvmm9OrVy7yQkGvRinw3HHMAKBtBqiw7O1smTpxo3jbapk0b+fzzz83rzvv27RtzlRzODB87dsy88r1SpUqyc+dOad++fd7bWGfMmGHej4DvzyxdulRWrFghN910k8T7PDYczrx49Vhg9M477wjeedC6dWvDAi9iwivz58yZQ0Yi4n99gRF+hg4dKh9//DEZ+TRuiAWurVWrVplPLUA2+JSdV69+5isYAcpGEDL4cBbu0hHNKF++vLlbx6vPBw4cKImJ3vgAWrSbte+r3zHATpkyxbwWHlEgf37RzmtBnh8D6datW+Wcc84xooW3Ys6bN0/69OljBg0yEsnJyRFEyJwXUy1ZskQ2bNgg1113nbz33ntk5NNgIWFbtmyRzMxMOf/8841snM1nGAryGuC5SMCfAGWDsnHWVwVlQ0eHQRVfHcb024UXXkgh80O2cuVKE0FEpGz48OFStmxZMvJhlJaWJrNmzTIRjY8++ijvu06UDf3aYwpvEaBsUDbOukVSNkKjw5seFyxYIAcOHDDTb4h4MPpzJjMIGSIba9asMZymTZvGyIaIWZeBTyhgKq5hw4anfUSSsnHW3RZ3jBIBygZl46ybHmUjODqIxi+//CLr1683UwMlS5YUTjX9j5fvNErx4sXzpt369esns2fPpmyImKnbMWPGmHbju11xxRV5/8zP16zP+kLnjiQQBgKUjSAQuUBUb12+soHUXCD6P2bLli2TxYsXy+DBg0/7YBYZ/c4I6zWwiBYLjPE0k++CYkwXcKHxmdef7/XGBaJ6/8QU3iJA2QhRH3z0NXRj9ZcNPrL4Oy/ciY4dO9YsEvXd8GRO7dq1+Xjwf6FgQejMmTMFj3VWrVrVLMauVq0aHw8Octn5Xm989NVbAylzoxOgbOiMmIIESIAESIAESMAFAcqGC3jclQRIgARIgARIQCdA2dAZMQUJkAAJkAAJkIALApQNF/C4KwmQAAmQAAmQgE6AsqEzYgoSIAESIAESIAEXBCgbLuBxVxIgARIgARIgAZ0AZUNnxBQkQAIkQAIkQAIuCFA2XMDjriRAAiRAAiRAAjoByobOiClIgARIgARIgARcEKBsuIDHXUmABEiABEiABHQClA2dEVOQAAmQAAmQAAm4IEDZcAGPu5IACZAACZAACegEKBs6I6YgARIgARIgARJwQYCy4QIedyUBEiABEiABEtAJUDZ0RkxBAiRAAiRAAiTgggBlwwU87koCJEACJEACJKAToGzojJiCBEiABEiABEjABQHKhgt43JUESIAESIAESEAnQNnQGTEFCagETp48adLExcWpaZmABEiABIoaAcpGUatxljdfBDZt2iSjRo2SESNGSI8ePfL2PXbsmDz55JNSpUoVuffee+XVV1+VZs2aSZcuXfJ1fCYmARIggaJAgLJRFGqZZTxrApCNRx55RJo3b27+m5CQYI61bt06eeihh4xcQDbOdoO0PP/883LjjTdKgwYNzvYw3I8ESIAEPE2AsuHp6mHmok0AsjFu3DgpVqyYDB48WBo3biy5ubny1ltvSWpqqiQlJRnZeOmll+QPf/iDNGzYUP75z39KjRo1ZP78+ZKSkiKPP/64VKxYUZ599lkTJalQoYIsXrxYvvjiC1m7dq1s27ZNypcvb/6enJxs/vvzzz8b+fjTn/4k9erVk6VLl8q///1vycjIkCuvvFJuv/12c25uJEACJBALBCgbsVBLzGPUCEA23nvvPWnbtq1s3brVTKfs379fXnvtNWnfvr38+uuvZ8gGBKFfv37SrVs3mTlzpqSlpZl/+8vG999/b6TBiWycc8458vrrr8tFF10kF154oSxatEi+/vprc06kue2226RatWry5ptvSqdOnaRly5ZR48ITkwAJkEB+CFA28kOLaYscAcjGyy+/bIRiwoQJcvfddxvB2Llzp9SvX18gDP6RDUQy7rnnHhOZQAQDaYYMGaLKBqIf999/v4l0OBsiKf/6179k2rRpsmDBAuncubNcc801UrNmTRNt4UYCJEACsUCAshELtcQ8Ro0AZOM///mP/O1vf5MPPvhAEH1YsmSJ9O7d20xphFs2nn76aTPVUqlSpdPKjKmb9PR0WbZsmYm03HnnndKqVauoceGJSYAESCA/BCgb+aHFtEWOgK9s7Nu3T/7+979L06ZNjRAsX77cWjYwBfLMM89I37595dxzz5WJEyfK4cOHzTQKplcGDBggdevWleeee04aNWpkZObQoUOyd+9es8YD60aGDx9u1oBgX0Q2rrjiiiJXHywwCZBAbBKgbMRmvTHXBUTAVzZKly5tFml27dpVOnTokDdFYjONgjQ//fST2f/UqVPSokULqVy5spluGT9+vMyZM0cQ1fBdIIq/P/jgg3L++efLvHnzzFqNo0ePcoFoAdU9T0MCJBA+ApSN8LHkkUiABEiABEiABAIQoGywWZAACZAACZAACUSUAGUjonh5cBIgARIgARIgAcoG2wAJkAAJkAAJkEBECVA2IoqXBycBEiABEiABEqBssA2QAAmQAAmQAAlElABlI6J4eXASIAESIAESIAHKBtsACZAACZAACZBARAlQNiKKlwcnARIgARIgARKgbLANkAAJkAAJkAAJRJQAZSOieHlwEiABEiABEiABygbbAAmQAAmQAAmQQEQJUDYiipcHJwESIAESIAESoGywDZAACZAACZAACUSUAGUjonh5cBIgARIgARIgAcoG2wAJkAAJkAAJkEBECVA2IoqXBycBEiABEiABEqBssA2QAAmQAAmQAAlElMD/Bw6TOdp7jE/z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6" descr="data:image/png;base64,iVBORw0KGgoAAAANSUhEUgAAAhsAAAFNCAYAAACpGK3KAAAgAElEQVR4Xu2dB3gVxfr/XyAJIbQAoTdp0qSIgspFiqACFhAQpShFwfq/VrzqvVe93mbX+7MjAtIUBAUFFAW7KIJIlV6klwRCIAQIJP/nO97NPRzOOe+EPSdnT/Ld58mjJLO7M5+ZnfnsO7O7xXJzc3OFGwmQAAmQAAmQAAlEiEAxykaEyPKwJEACJEACJEAChgBlgw2BBEiABEiABEggogQoGxHFy4OTAAmQAAmQAAlQNtgGSIAESIAESIAEIkqAshFRvDw4CZAACZAACZAAZYNtgARIgARIgARIIKIEKBsRxcuDkwAJkAAJkAAJUDbYBkiABEiABEiABCJKgLIRUbw8OAmQAAmQAAmQAGWDbYAESIAESIAESCCiBCgbEcXLg5MACZAACZAACVA22AZIgARIgARIgAQiSoCyEVG8PDgJkAAJkAAJkABlg22ABEiABEiABEggogQoGxHFy4OTAAmQAAmQAAlQNtgGSIAESIAESIAEIkogKrKxbds2mT59utxyyy1Svnz5iBYQBz916pTMnTtXfvjhB6lVq5YMHz5c4uPjz/hdYmJixPMS6gQ7duyQd999V/bv3y833XSTtGjRIqr5KYwnnz9/vuzdu1cGDRpUGItnyrR69WqZMWOGnDx5Um699VapU6eOdVkPHTokb7/9tvTr1y9f+1mfIMoJI9n3HD9+XLZu3SrnnHOOlCxZMuwlDdU/oN5effVVueaaa8LSbwTqM0P1j8eOHZOxY8fKpZdeas5/4MABSU9Pl3r16kmxYsVCsigK12TYG0MMHjDssrFy5UqZOHFiUBQYRCEY4ZINp5HjIvffnAF77dq18v7778vAgQNNBxoXFyfr1q0743faRRGqfidPnmz+fLaDWHZ2towfP17KlCkj1113nZGhEiVK5J3SKSd+N2TIEPG98HGxrl+/3kiUjTChU4R8LVmyxAxIlStXluuvv17q1q2bd76DBw/KRx99ZDih40GaXr16SaNGjfLS5Obmyi+//CKffPKJoLPDudu2bStXXHFFXmeLfb/++mv56quvBGWoWLGiOU7Tpk0L5HLxr5dod2y4Pj7++GO56667IiLaR44ckTfeeENatmwpXbp0MW2oePHi1qzDIRturwXrzFok9M9LJGVj586d5hru37//adeJRTbVJFr/EG7ZCNRnhuof/WUD1/zPP/8st912m5QuXZqyodZw4U8QdtnwRYYLe9KkSTJ48ODT7pLCecE7jfzcc8+Vbt26BawxdPDffvvtaYNxoN+5qW63Haz/xeqfF+fvv/32m1x55ZVy2WWX5SXJj2xg8MddL6InN954o5QrV04+//xz+fXXX2XkyJHm37gjeeutt6RatWpy7bXXGnGAmEAYIHCOlHz33Xdm3549e0qTJk2McEAiISYQOwx0SIOI0s0332x+v3TpUrMPxKhq1apukFvtW9Rkw60suN0fleL2WrCqWMtEBSkbllk6q2Ra/xBu2chv/6jlL1Sho30DcFYVwp3yTSBqsoFIw0UXXSRffPGFHD16VJo3b25Ct6VKlTKFwICHgWvjxo2SkJBgRKJDhw5n3KVpsoGG/Nlnn+WBwV03Nv/f4fihzuncxc+ePVtw94iBs3fv3lKlShUTvsS+2JKTkwPetebk5MiPP/4oyE9mZqbUqFHDlLdmzZpmkNaO4ZQTaZ3wePXq1c05/WXDN3IBuUA0B4M/8paRkSGvv/66XH311YY5ttTUVBk3bpzccMMNJi2iHhs2bDAheOeuBMdBxAp1MWDAADl8+LCMHj1aOnbsKO3atcvju2vXLhOGR6SkYcOGJnqEsnbq1Mmk0TrFUJycsiKcjAgJeCJKdfnll5u24XvnFYzp4sWLRdt/zZo1MmvWLBMKRj3jTtU36uMUFtKM8tWvX19wXHCB9DpRI3/2GPiWL1+ex8qJvNm2deyIawWREec4rVu3NqFzXDfIz5gxY0wECRvC+f7RLifPjRs3lp9++klOnDghOAaiaZBKRzYuvPBCWbRokWkbaBOI2KH9YEtLS5MPP/ww79q85JJLTDQL10WgdgyBhcwi32AaKLqFqZ+ZM2ea8yPyiegX2ueqVavMfrhDrlSpkomyoR0iAohrFqH7QHlFWwiUFxzfTd+TlZVlZB3lwYYIXd++fSUpKcnw9725CpXWv6d22z8Euq5CtWNMJaJ/3b59u7kpQB326NHD/H+gPtP/Rg79oXOzgf4IUye7d+821yL+379PwjX33nvvmZsctFXcLDn9ua9soH6RL7QTRHDBNVjbcBOJzvdIyR1cE4iabKBTREi+T58+poOZMGGCaXz4wUWKwQ+DFRolGvGUKVPMHT06Rt9Nkw2ktYlsaOfEMTAAYUDBPCQ6YoQKR4wYYTpB7W4OHfuCBQvM/lg3AsnCAIVoAgY07c7A+XuDBg1kz549grAqLkZMt/hf2Oi0wQwRJUxtoHPEoIIBw3dqxnfQnDp1qgwbNsx09AgFQ2QgJL4bzgvJwOAKGfnggw9M/lNSUvKSOeFeDM6O2Dl/REcCbpAEDILO4OV7Do0Tygp2yBsGmWXLlhlxhBghEuO/BYpshNof03HoFJ1pJeQVP1hfVKFChdMO7wzuqBN01Pj7nDlzQrL3n0bR2p3vCcEPgxkGJogqNvwbHTLqGnWrRSaQZ8ggBBHTLOjUcQxMuyBC5QxaaAeIfEHmMLijPWBQhShjf7Thq666ykg22st5551n9scA4M8cNwxgCilCOky9QdqRZ1zjGPggDRiozj//fPP3Tz/91LQRlA3TQjgXBjGc78033zTHgqhDKILlFXwCRTbc9D2+15bDH9cv2GDg9pWNUGn9B0qt3Wv9g79shGrHuGEAQ9RF165dTRtAHaKvveCCC0y70iIbmGaBFEBS0Y8j/5Bs9G/+soF265wP50B0Fv05mDVr1sz0X2gDuCFCH4n6x/UGKQ3VNnATwy12CERNNpzBzRmo0Cmgs0QHh4aOAQEDOTobbE5EAX8PJBv+azZ87+psZCPUOTHwoMNFXp0BGIMqphVwZ4OON5RsOB0FLm5EArBhfwgVBm7cNWidia9UtWrVykQV0Dlj0PCVDdyd4u4XLJ31GygbBsE777zTTJMEGsDKli1rOg5ERdDxh5qWcjqjYGsP/Fn4rqvBeTClEihSYMMJZcVdEqICzuD62muvmekeJ1LjW75AshFsf3R8WKALRk49gyWmlFBH/sfHwO3bjnG3p7H3l438tHWcD500+DkdLSJJEHVnPZKNbODOHp25I3vffPON6eBxvaFdom3hJgAShQ3MIQwY/LGGZ968eXlTbvi7E7VA9AHH9GUOJmCKAQ6DCwZZ/M4RYAxOGKQhI0OHDjWRQuQBa5AgExAJ37S4W8caIeQVxwmVV5wzkGy46XtwPLRhyA7K4ivgWLPhKxuh0gZaj+Wmf/CVDRwnVDvGlCfaKfpWJx++/a8mG4HqFNcuJA4RTH/ZQJ+CekK0Cv0K5GPz5s2GI24QHNnA9YV+3neqFm0+WNsIdLMSO0Nv0ctp1GTDf4Gob6fgH8ZzqgWDrP8CzHBFNkKdE50kBuD27dufEVlx8hZKNtAR+HeK2A+dKPKPMuVHNjDwIYSJyAoiCwip+y4QxbFwl4EFWui4sQWa3sFFD2FAh4koCcKbNjzzKxsOIyeyAUlDFMWZBnL+bsPJf35Xm5bR1mz47o87NNRzqMXGvl1EoLVHGnt/2chPWw8kJs6CUET90MnbyIb/tYc7TfwO0SFs/k+j+Mos2p2vrCE92s8777xj7mox5eLL3GlPWDiMH2fDcVasWGEEBtu0adNk06ZNgukdRDcwKDkDIWTGEQys98Fgh2sSU4Kh8grZtlmzkZ++B3f0GPwgpIiyIq9OxMt/GiVUWt92ZNPutf4hv+0YkU9EJiF6iJRh8+1fQ0U2nLwgGoZINDb//Pm2GURfUX9Yu4VIFrhB7J0ndpAW50PUDDydCJlz3FBto+gN2bFbYs/KxpYtW8ydDhpqqM1mcLSJbKDBBzunc45wywY6LQzAZyMbkAh08Lg7wTQOOmrnkV7cueJpEtzt4s4w0BMQ6LD9Q5bg7EyDBJpGAQfkF+fEHW5+p1GczgN3QOhwnI5Kkw1fTgUhG76daKi25y8bYKOxDyQbtm09kGxgwEVkx5lmOBvZQNtx6vJsZAPygcgf2rGtbHz55ZeCKIWzpgTtcd++fUacsYgYbQwCjPaLMiK6hGmf77//3oT+MVgFKqv/lOLZyIZWH7hTh9wjn2CHCCMe+Qy0ID5YWhvZyE//EEg2grVj9A24+cE1iGkN9LH+nMIpG06EFefF+gtMuYALInSIXqHOcGOENgwp8V8jFaptxO7QW/Ry7knZQMNDqNZZFIZqgX0jbOk/1xku2Qh1TpzbfxoFAwtCy3iiwj907N+MbKYHtDuXQOXEXQnmWnExYyGnc5fo+7w78oJ1DYh0OI9bOotd0eE7T4n45hlpUTaEqp0Fu7YLRLEADDKBKRlMEaHDxH9974DwdywO9r3T9b07ChVOjqRsYADz7XSdO2uUPdhaF98oQaA69GfvLxv5aevhmkbxj2xg7dDChQvzplFCRQuwVifc0yiYl3fWAoEz5AJz/N27d897ZwSigIjAYGCEhCCyEAnZCFUfWAjpTO/4TkFhESuuPciSM40CWQ+V1vcR9XD0D76yobVjf0lGf4B84xFpJ3IcSjbyO42C8mGKCdEq1J//FLLvNY3pc3BzIq2+01TB2kbRG7Zjs8SelA10POhsMJBjvQQ6e6x+x12Ts+bBwR0u2dDOqS0QxSJF3BE5izL9ByfYPC4k/B3zlJgCwe8Qus7PAlH/tRQ4Jjp/rIFAh4fzQozwXzwtg04Ic9S4wB3ZwADoPzfq23yxYAwDDta9IDyPue/8PPqKgcBZvApxATtEqbDmBQtEg02jIA8ap/zKhn+9QLB8X+rlPw2D0DfWRWDBJ4QIayLQ9hC291+Q5t9pg7HG3lkch04d7QB3eLZt3VkgikEBayogwahbdOBns0DUeQILwoqFgfi3NoAjD2gbWM/hpMdAhekPJ/ztzxzXBULhmLPHegG0B7zDBZE3hNWdxYZgjONgPh91gGkZ570uSINIHqaK8HvcdGh5xYDunxcMeqGmcEP1A3hiA3lA+B/9EvKAY6EOsc4AUxO+shEqrX/EVmv32s1Iftox+gbUIaIxqHf0B1jTBUmxkQ1cp/4LRBFxwhRXoAWiiGhgfRoiU7imIGVgg74cTH2vaSyY9l0zhggqGIdqG7E59Ba9XHtSNlANeLwOHSk6dHSuePIAYTb/N/P5Lj70rz48DYEO0WYaRTun76OvzqOr6PBr165tTotODAMNLhZEBLBo1HfDwIB5asgB0mDg8t1f60yCSRWOhQsXx3dC0lixjzt0sMMAj0gBwtMQGzwyGGxdgu+cLfhjNT3CxDg2wp0YTJxFgyibzUu9MACjM8F8LTrlQC8Hyw+n/MqGf72gkwwlGygTQr148ggdOHhhsSjmkv2jaoHWbIRij7pAPWLgxTlw544O2LatgxMW9uEuH1MQ2FBnWKzoLKS2mUZBtAmDPAYZPKWECBPK6Pvoq+8bRP2nJnzzCxHFgIHrzBlA/Zmj7fgyxVMGyDMGN2fBqO/L4cAcUxMXX3xxHnOsTcEj277RDhvZ8M8L2nIo2dD6AURdIJ8YBHEscAQrRDr8p1FCpfXvq9z2D/6yobVj5y2zaE9Y5I6njnCtOguvtadR8vvoKyJiuKYQ+UQ7cx6Xdh619b0mEVWFbEJG0d9obaPoDduxWeKIykZsImGuSaDwEgjnC/UKkpKT72CPTBdkXnguEiCB/BOgbOSfGfcggZglEGuygWkbTG1g4SAiJ87jszFbAcw4CRRRApSNIlrxLHbRJBBrsoEnXfAkCqagEOLnuxWKZrtlqWOfAGUj9uuQJSABEiABEiABTxOgbHi6epg5EiABEiABEoh9ApSN2K9DloAESIAESIAEPE2AsuHp6mHmSIAESIAESCD2CVA2Yr8OWQISIAESIAES8DQByoanq4eZIwESIAESIIHYJ0DZiP06ZAlIgARIgARIwNMEKBuerh5mjgRIgARIgARinwBlI/brkCUgARIgARIgAU8ToGx4unqYORIgARIgARKIfQKUjdivQ5aABEiABEiABDxNgLLh6eph5kiABEiABPwJTJ48WapWrSrdunUrUDhpaWkSFxcn5cuXP+O80cpTgQJwcbJCIxs5OTmye/du+frrryUzM9N8tCkxMVHw1ci5c+fKDz/8YBrJ5ZdfLh06dJBixYq5wMZdSYAESKDwE/hqWbp8vuSgbNyZJUePn5LSiSWkcZ0k6d62olzSvJwK4NChQ/Lqq69Kenq6SYt+t3LlytKrVy9p1KiRun+wBNEY2E+ePCmTJk2SSpUqyTXXXCMrV66Ub7/9VoYPH27GGts8zZ8/X7777ju55ZZbpHbt2nlFxO/37t0rgwYNCsklIyNDPvzwQ1mzZo0UL15cmjVrZr6GXKpUKbPfhg0bZNasWbJ//34pUaKEtGrVyuQ3KSnJ/B3ChP03btxo9m/cuLFce+21UqFCBfN3/+NfeOGFctVVV0nJkiXPur5M3efm5ua6OoJHdl69erWp+Lp168rOnTtl8ODBpgGsXbtWvvzySxkyZIgcOXJEpk6dKtdff71Uq1bNIzlnNkiABEjAewSefnebvP/V/qAZG9ajmtzVu2bIjDuygcGuRYsWgptC9NOLFy+W22+/XcqUKXNWBbcd2M/q4JY7uZGNzz77TBo0aGDGJYxT2GxkIzs7W9555x0zfl155ZVy7NgxI0DVq1eX3r17y2+//SZTpkyRnj17Gt5ZWVnywQcfCIZ5SMzhw4dlzJgx0rRpUxMVQn188cUXZpwcOXKkycvEiROlSpUqecfH+Vq2bCkdO3a0JBM4WaGRDad4+IQ2Km3gwIEGHP4fmxNuQyMFOFQENxIgARIggTMJzFt8QP48ZouK5pV7GsnFzYJHOPxlAwdEH41+GNHnWrVqmbv5adOmyY4dO6R06dLmLr158+Zy/PhxmTNnjixZssQMivhdv379zB28r2xgP/wbUevzzz/f3LHPnDnT3NkjijJgwABJSUmRsWPHmrv3devWmei2MyZgAB83bpzZt23btuam9I033jCDLcYJRGWwL84NUcL0DfK8fPlywwfjzK233mr+lpCQIPv27TNlxDlxbpTRd8OY5JTp4osvlssuu+wM2QhWdkRX3nvvPSMTNWv+LnqOpGDMe/fdd43AQe6c6D3ygt9DbFatWiWbN2+WYcOGSXx8vNnfKT8iJBdccIF89dVX0q5dOxPBsZUgtaEUpshGOGTj6NGjNsyYhgRIgAQ8SQChboTO3W73v7pRvllxSD3Mte0ryWNDzgmazl82MK29YMEC2bJlixn8MNCNHj3a3AB27drVDIbz5s0zUxOLFi0yd+pIhw0DfpMmTYwkOLLRpk0bIwpdunQxsrBnzx7z7+7du0vr1q2NAKxYscKIDe74cYcPmUlOTs6LKDgDampqqtx4442yadMmcy4cG2lx14/peeRjxowZeWtFAkU2tm/fbs6FyMD7779v8g3h8J22hxysX79e2rdvL7NnzzbHxXSKb2QDU//Byu4LGzwR2UCUBNMdyPell14a9GY6WEQI+UBd+U/hYMoFswGhjqk2kv8mYGTDh9SyZcvMGg9uvxMItAgqEBswQzgPdyXcAhPAHQnuVsgodAsBI3TMuEO02dBBFvZtf4bIxj3BS1k+SaTZf2+ecffvhOXdcOn58ErZd/CEeojGtZNk8l+aqrLhrNlAwrJly8rNN99sprwx/Y1BdsSIEWZNAfoRZ8Bs2LChaQtOeTD1gGgFBkQMmuXKlTNT5kgHUUFaTJljkMaAD+lC+3j77bfNmgTsjwEeEuK/QTA+/fRTc8ePaQWsZYA44Fw//vijydfVV199WkRFm0bx/7tzTkc2IFQQL0RmIBxYx+Gs2cD0R7CyO8eBOGF/RHKw/4kTJ8z6GGfKyr+M+DtEDGLiv7DWfwoH0RBMt6Dcl1xyiTkm1jy62SgbCj007h49epiwF7fABBARwmIlhOC4BSaATg+dAhmFbiG7du0yooEQNLffCXzxS7o89MamoDi6tqkgT99WP6y4Ot+7TI5k6TdetauUlA//fp4qG84AiAESAzsiBBAORBOwRsB/Q5+LawULGTHtAVnHhsWOjmxABiDvWH/gyAYGTUiF74ZBG9GFhQsXBr1Dx9TJ+PHjzVQMoiGYQsFAjmkO7AdJQVTFNzIQDtnAjRpk6LzzzjNTRY5sOIs0A5UdZQNH5POXX34xYlWxYsXTRC3YMoH8RjawxgORE4ghpm7cbIVeNtwuEKVs6M2LsqEzomzojJCCsnEmp70HT8hVD68MCvD+62vJwG5V7QBbpurxpxWyPz1bTX1u7SSZYhHZ8L3b9o1eIIKANQJ4MsM3IoNBGAMj1h84T0L43n3jb1iPgbUFWMCINIhwILKBSAEeEPCduvA9Z7CBGAKEyBqmdrD+AdM4uMPHwI/pFUy9hFs2UGbchGDNChZ5QrRxrlBlh2hAMlBWRGIgGtgcZshnONdsLF261ER3nKdu1EYRJEGhlw23j75SNvSmRdnQGVE2dEaUjeCM3vhol4yZs/uMBK0blpExoxrbwc1Hqnte3ijfr9KnqK66uJL8bZj9mg3cvf/6669mrQIiG5g6wbQJ1lvgaQf0JZjGgEQgDdYyINqAaRgsjMRA6kQ2nPdsIMKAaAYGXrz2AHfiztMYiJwgMoFjY/9Qaw9wHCykxIJNTDNAfDGVgLt6yAumZfxlAwKEpzgQYfGPGthMo0A2IA9Yo4F1IYjc9O/f30RZgpUd0/2IuviKhlO1mEJCOTHlg4iP8zQKFoPiKUz/p1GwH8rgPI2CqRKUGVMt4I7xE2s2MKWOp13cbIVONtzACLQvZUMnStnQGVE2dEaUjdCMFq7OkO9XHpINW/dJSsWy0qZxBenXqbId2HymmvNjmjw+bqu610t3N5QOLc58wZWzo/97NvB7DFyYJoFgIPrg+zQKFrh27txZOnXqZN6bhMEffTDEAnf+WHeAaQMMqI5sYEBEVAJTLTfccIN52sJ5GgWREWfgxXqFULIBMcGUBgb7evXq5U1LYPEqnl7B5isUECBIwcGDB82aE8iC74vGbGUDx4UkYZDH9CFkCtGZQGV3RGTr1tPrxnkipk6dOqe9ZwPygIWjkC/nPRnaezacRaGI6iDyxPdsqJdBeBJQNnSOlA2dEWVDZ0TZsGP0888/mykD2wXcdkc9M9WTE36Tj75PDbr7wK5V5P7+/3sp1dmeh/sVDQKMbCj1TNnQLwTKhs6IsqEzomzYMSoo2UBu5i46IJ8vOSAbdmRJ1vEcKZ1Y/Pc3iLarKFiYyo0EbAlQNigbtm0laDrKho6QsqEzomzYMSpI2bDLEVORgE6AskHZ0FuJkoKyoSOkbOiMKBt2jCgbdpyYylsEKBuUDdctkrKhI6Rs6IwoG3aMKBt2nJjKWwQoG5QN1y2SsqEjpGzojCgbdowoG3acmMpbBCgblA3XLZKyoSOkbOiMKBt2jCgbdpyYylsEKBuUDdctkrKhI6Rs6IwoG3aMKBt2nJjKWwQoG5QN1y2SsqEjpGzojCgbdowoG3acmMpbBCgblA3XLZKyoSOkbOiMKBt2jCgbdpyYylsEKBuUDdctkrKhI6Rs6IwoG3aMKBt2nJjKWwQoG5QN1y2SsqEjpGzojCgbdowoG3acmMpbBCgblA3XLZKyoSOkbOiMKBt2jApaNk5lHJTsreslJ+uoFC9dRhLqNZHipcvaZTZCqfy/sBqh00T9sPgiKz5Uh4+zxfpG2aBsuG7DlA0dIWVDZ0TZsGNUULKRves3SXv1ccn88uMzMla2e3+p9Md/SInkSiEz7f/VV3zltXLlytKrVy9p1KiRXYEDpIqEbBw/ftx86n3JkiWSnZ0tFStWlGuuuUaaNWtmvk57tpubvFI2zpZ6DO7HD7HplUbZ0BlRNnRGlA07RgUhGzmZh2XH8Mske/vmoJkq2fR8qfX2fCvZwKDdokULycnJkW+//VYWL14st99+u+AT8GezuRnAA50Pn6mfPn26oC/r16+flC5dWtasWSOzZs2SAQMGmE/On+3mJq+UjbOlHoP7UTb0SqNs6IwoGzojyoYdo4KQjQNjnpKDY59VM5Ry37+l/PUjg6ZzIhuObCDhtm3bBAPwTTfdJLVq1TLTBNOmTZMdO3aYQb5v377SvHlzQaRhzpw5JtIAScHvIAKlSpUy+1etWlW6detm9sO/L7/8cjn//PNl48aNMnPmTEHfjSgKZCElJUXGjh0rFSpUkHXr1kmHDh3Mvs6GPL333nsydOhQqVKlivl1bm6uvPvuu1KyZEmTJ998Ig+XXXaZOc6JEyfMsc855xxZvXq1pKamSp06deTaa6+ViRMnSnp6ujke/o7pEOTVNx+XXnppXjmRrmnTpuZ8SUlJQtlQm2DhSUDZ0OuSsqEzomzojCgbdowKQjZ23NJNjq/5Rc1Q0iXdpPrzU61lAxGEBQsWyJYtW2TIkCFmumL06NHSsmVL6dq1q6xatUrmzZsnw4cPl0WLFslvv/1m0mHDgN6kSRMjCY5stGnTRsaNGyddunQxorFnzx7z7+7du0vr1q1NFGXFihVGbKZMmWIEAgN5cnKyJCYm5uV75cqVJi3O6/t7J8Hhw4dNPhGdQT5xHhwPgoM8IW849sCBA42cBMor8n3s2LG8tMhH+fLl5ZNPPjEiM3jwYImPj5f333/f/Pf666+XL7/8kms21FZYSBJQNvSKpGzojCgbOiPKhh2jgpCNrd0bChaGalt83UZS590fVdlw7u6RsGzZsnLzzTdL3bp1TSQAd+8jRowwd/LOYIy7/YYNG5q1Es7g/9lnn5lohc7Ez7kAACAASURBVBMdKFeunOzcudOkgwAgLQZnCArkokSJEoLr7u233zZRBuzfvn17IyH+G/Kwfv36oLLhn0/s/80338jmzZulf//+Mn78eEGeISPYfCMSvlEYp3xOPjIyMuStt96S3r17S4MGDcy+u3btMhEVSNayZcsoG1ojLCx/p2zoNUnZ0BlRNnRGlA07RgUhG1uuqCc5RzLUDMXXqi91pi1WZcOZRsHd/6ZNm2TGjBlGODDlgKkG/61Hjx5ywQUXyIcffmimPU6ePGmStGrVKk82tm/fbqZdMO3gyAYGeUiF7wYJwVTKwoULTxMC3zRaZCPQ353fOfKTH9lw0joyhOkhTL1g8/0dBIhPo6jNsHAkoGzo9UjZ0BlRNnRGlA07RgUhG9sHXiIntq5XM5TY+hKp+dpsa9lAQt/oRfHixeWrr76SW2655bTpC0y3ICKABaRXXXWVmZrwjxZgPUa7du3knXfeMWkQ4UBkA2s4MCXh+wSJ7zmd6INvpjGtM3XqVBPZCLRmA1MlvhEY7IvIBkQIIjNhwoR8RTYc2QgW2XDWtGBaibKhNsPCkYCyodcjZUNnRNnQGVE27BgVhGzsf+YByZg5Xs1QhaEPSMWRj1rLBhZ6/vrrrzJ79mwT2cDUCdY3YL1Fx44dzdMgX3zxhZEIpKldu7ZZF4FpGCzgxFoLJ5LgLBBFhAHRjGHDhklmZqZMmjRJevbsaaY0EDlBRAPHxv6+0QffTDtPo2CxZ58+fcwiVDyN8vHHH5t1GFjQ6btmA8eFYGCRKBauogyhIhuYOkJ0B4tefdMi0oPojbNmIyEhQT744AOzlgXl5JoNtQkWngSUDb0uKRs6I8gGOkzMU3MLTgDz1ehw8fQAt8AEsCYBgy4WF0ZqO7FxtWy/uWPIwxdPKiO1pyyUuCo1VdnwXbOBfGOaBIKB6IPvUx6IYHTu3Fk6deoku3fvNmsX0AdDLKpXr26e/MB6DIiDIxsQBUzLYKrlhhtuMOsonKdREBm5+uqrzVQLFo4Gkw0UwPc9GziW//tAtKdRgskGohN42qZGjRpGIDBt5JvW96kb5INPo0SqVXv8uJQNvYIoGzojyobOiJENO0YFIRvISeZXsyX1xYfl5P7dZ2QsvnZ9qfzgs1KqbWe7TDNVkSfAN4gqTYCyoV8jlA2dEWVDZ0TZsGNUULLh5Cbz27lyYss6yT2aaV5TntCgmSS1v9wus0xFAv8lQNmgbLi+GCgbOkLKhs6IsmHHqKBlwy5XTEUCoQlQNigbrq8R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KPSygc/3fvjhh7JixQpDHp8u7tatm5QoUcKqJvghNh0TZUNnRNnQGVE27BhRNuw4MZW3CBR62Vi9erV89dVXMmzYMDly5Ii8++670rdvX6lVq5ZVTVA2dEyUDZ0RZUNnRNmwY0TZsOPEVN4iUOhlY8OGDbJgwQK5+eabJSsrS6ZPny69e/eWqlWrWtUEZUPHRNnQGVE2dEaUDTtGlA07TkzlLQKFXjZycnJk1qxZ8sMPP0jx4sWlZ8+e0rFjR+taoGzoqCgbOiPKhs6IsmHHiLJhx4mpvEWg0MvG2rVr5ZtvvpHBgwdLZmamTJs2Tfr06SPVq1c/oyYwIPhv+N0TTzwhL774ordqzkO5wbqY7du3S8OGDT2UK29lBW0PP1WqVPFWxjyWm7S0NImPj5dy5cp5LGfeyc6+ffukdOnS5sd/S0pKMvy4kYDXCBR62Zg/f75hjkWh2CZPniwtW7aUFi1anFEXy5Ytk1OnTkW9jlJSUqKeh/xk4OTJk5Keni6xlu/8lNFt2hMnTgh+ypQp4/ZQhXp/RMkQgUxMTIypcqampnoiv82bN485dp4Ax0xEnEChlw1Mn2CRqBPZgGz06NFDGjVqZAWX0yg6Jk6j6Iw4jaIzQopdu3ZJQkICxTUELk6j2LUlpvIWgUIvGwjxz5kzR5YsWSJxcXHSuXNn8/grH30NX0OkbOgsKRs6I8qGHSPKhh0npvIWgUIvG25xM7KhE6Rs6IwoGzojyoYdI8qGHSem8hYByoZSH5QNvcFSNnRGlA2dEWXDjhFlw44TU3mLAGWDsuG6RUI2MNfOp1GCo6Rs2DUzrtnQOVE2dEZM4T0ClA3KhutWSdnQEVI2dEaM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OibNgxomzYcWIqbxGgbFA2XLdIyoaOkLKhM6Js2DGibNhxYipvEaBsUDZct0jKho6QsqEzomzYMaJs2HFiKm8RoGxQNly3SMqGjpCyoTPymmx8vTxdNu7MkpOncqVGSknp0jpZypQqYVeQCKaibEQQLg8dMQKUDcqG68ZF2dARUjZ0Rl6RjaPHTsn/e3mjLN945LRMlysdJ0+PrC9tm5S1K0yEUlE2IgSWh40oAcoGZcN1A6Ns6AgpGzojr8jGi+/vkMnz9wbMcJM6STLpz03tChOhVJSNCIHlYSNKIKyykZubKxh4kpKSJC0tTY4cOSJ169aVYsWKRbQQkTz4/v37pUePHrJkyZJIniamj03Z0KuPsqEz8opsXP/Eatmy+1jQDM/+dwupVjHBrkARSEXZiABUHjLiBMImGxCNsWPHyu7du6VPnz7y0ksvSalSpaRp06YyYsQIKVEi+nOdZ0OTsqFTo2zojCgbOiOvyMYVDy6XA4dPBs3w5L80lca1k+wKFIFUlI0IQOUhI04gbLKRnp4uTz31lNx3333y+eefS6VKlaRdu3bywgsvyKhRoyQ5OTnihYnECSgbOlXKhs6IsqEz8ops9HlstWzbGzyyMeuf50nNlJJ2BYpAKspGBKDykBEnEDbZOHz4sDz99NMyfPhwmThxovTv318qVqwor776qpGNsmWju6jqbElSNnRylA2dEWVDZ+QV2XhqyjaZ/vX+gBmuVz1R3n+iuV1hIpSKshEhsDxsRAmETTYwjfLRRx/Ja6+9Ju3bt5d77rnHiEazZs2kd+/eMbtug7Khtz/Khs6IsqEz8opspB7Klrte2iCbdmWdlmksPXvujgbSqVV0o7SUDbu2xFTeIhA22fAvFuTj2LFjRjLi4uLMTyxulA291igbOiPKhs7IK7KBfOTminy8MFU2/Pc9G5g2uez8ZPO+jWhvlI1o1wDPfzYEwiYbWLMxf/58ufbaayUhIUEgGytWrJBJkybJn//8Z67ZOJvaiZF9KBt6RVE2dEZekg273EYnFWUjOtx5VncEwiYbJ0+elOnTp8u2bdtk5MiRMnPmTFm8eLE8+uijUrNmTXe5jOLejGzo8CkbOiPKhs6IsmHHiLJhx4mpvEUgbLLxe+jxf+s2sE4Di0VLlox+2NENcsqGTo+yoTOibOiMKBt2jCgbdpyYylsEXMkGBpkZM2ZIRkbGaaVavXq1nDp1Slq2bCnlypWTvn37mhd9xeIG2bj//vvNEzbcAhOgbOgtg7KhM6Js2DGibNhxYipvEXAlGydOnJBVq1bJ8ePHg5YKkY3zzjvPrOOIxY2yodcaZUNnRNnQGVE27BhRNuw4MZW3CLiSDf+iFNbXlTOyEbrRUjb0i5qyoTOibNgxomzYcWIqbxEIm2wU5teVUzYoG24vW8qGHcFdu3aZKGhKSordDkUwFWWjCFZ6IShy2GSjML+unLJB2XB7rVM27AhSNnROlA2dEVN4j0DYZKMwv66cskHZcHvpUjbsCFI2dE6UDZ0RU3iPQNhkozC/rpyyQdlwe+lSNuwIUjZ0TpQNnRFTeI9A2GTDv2jO68oTExNj9rsoKBOfRtEbLReI6owoGzojpKBs6JwoGzojpvAeAdeygTeHooOoUaOGZGZmSk5OzmmlLF68uHnXBr6REosbZUOvNcqGzoiyoTOibNgxomzYcWIqbxFwLRsQDXz/ZODAgfLyyy/L3r17Tyth1apVzSvLy5cv762SW+aGsqGDomzojCgbOiPKhh0jyoYdJ6byFgHXsuGt4gTODQbD2bNny/Lly+XGG2+UFi1aWGebsqGjomzojCgbOiPKhh0jyoYdJ6byFoGwyAbWZyxatMi80nvjxo2mhA0bNpSbbrpJLrrooqhOoWRnZ8uECRPMVE7Pnj2ldOnS+aoByoaOi7KhM6Js6IwoG3aMKBt2nJjKWwTCIhvz5s2TuXPnyj333CN16tQxJcTXX//zn/9Inz59pFOnTlEr9ZYtWwT5GzJkiJQqVSrf+aBs6MgoGzojyobOiLJhx4iyYceJqbxFwLVsYKB55plnTBSjQYMGp5Vu3bp1MnXqVHnooYcET6VEY8Nn7r/99lvJysoSvAvkwgsvlOuuu05KlChhlR3Kho6JsqEzomzojCgbdowoG3acmMpbBFzLxsGDB+XZZ5+VUaNGSYUKFU4rXai/FRSG+fPny4YNG2Tw4MFGMMaNGycdO3YMuG4DA4L/ht+9/fbb5suv3AITwIf40tLSzBNJ3AITwJNa+KlSpQoRhSCAdhQfH2+mPbkFJrBv3z4zHRxoShhf1wY/biTgNQJhkY0nn3zSrIcoU6bMaeU7cuSImV557LHHzhCRggLx3XffCe68r7jiCnNKyAe2bt26nZGFZcuWyalTpwoqa0HPE2vfhcDjz2DMASJ408EXkvHjf41EvbF5LANoR3hcPlqR0LPFkZqaera7hnW/5s2bxxy7sALgwTxLwLVsoHOYMWOGZGRkBCwkBqC+ffsKjDsaGx7N/eCDD+SGG24wdwLvvPOOWUPSrFkzq+xwGkXHxGkUnRGnUXRGSMGXeumcOI2iM2IK7xFwLRveK9LpOcKTMli3gUdfcQd+ySWXmCgM12yEr+YoGzpLyobOiLJhx4iyYceJqbxFoNDLhlvcjGzoBCkbOiPKhs6IsmHHiLJhx4mpvEWAsqHUB2VDb7CUDZ0RZUNnRNmwY0TZsOPEVN4i4Eo20IG+9dZbMmLECPMOCzz10ahRI0lISPBWKV3khrKhw6Ns6IwoGzojyoYdI8qGHSem8hYBV7KBQeYf//iHdO7cWc4991x59dVX5a677jrtOyj8EJu3KjwSuaFs6FQpGzojyoYdI8qGHSem8hYBV7LhdA54D8X69evNuxYqVap02uJLfojNWxUeidxQNnSqlA2dEWXDjhFlw44TU3mLgGvZcIqDAQevBb/yyiuj9phrJNByGkWnStnQGVE2dEaUDTtGlA07TkzlLQJhkw0UC4+WIsLh+yZOvCSrTZs2MSsglA29wVI2dEaUDZ0RZcOOEWXDjhNTeYtA2GQDUjFmzBjZvHmz+Qhb27ZtBd9GadKkidxxxx0x+1Y7yobeYCkbOiPKhs6IsmHHiLJhx4mpvEUgbLKB76A8/fTTcuutt8rYsWPNt1Lw4TO8sfOBBx5gZMNb9R7W3FA2dJyUDZ0RZcOOEWXDjhNTeYtA2GQDYoEPsuFT7uPHj5ehQ4ea14O/+OKL8sgjj0hycrK3Sm6ZG0Y2dFCUDZ0RZUNnRNmwY0TZsOPEVN4iEDbZQLFmzZoleD14XFycTJgwQXJycuSqq64y4lGsWDFvldwyN5QNHRRlQ2dE2dAZUTbsGFE27DgxlbcIhFU2fIuGAQjrOPCVy1gVDZSHsqE3WMqGzoiyoTOibNgxomzYcWIqbxEIq2ykp6fL5MmTzQLRRx99VLZu3Wo+O16vXj1vlTofuaFs6LAoGzojyobOiLJhx4iyYceJqbxFIGyyceLECXn++eelcePGsmjRInn44Ydl3759MnXqVHnooYf4NIq36j2suaFs6DgpGzojyoYdI8qGHSem8haBsMkGnkbBAlE8jYJHYPE0Cjb8Dv9foUIFb5XcMjeMbOigKBs6I8qGzoiyYceIsmHHiam8RSBssoHIBp48+cMf/iBz5841j7t+/fXXsnLlSvM0Sqx+nI2yoTdYyobOiLKhM9q655hs3LpHypVOkHYtaug7FNEUlI0iWvExXuywyYZzV/Lcc8/J6tWrzfdR6tevb0SjZs2aMYuJsqFXHWVDZ0TZCM5o8drD8vy07bJxZ1Zeokrl4uWu62rKte0r6XCLWArKRhGr8EJS3LDKhsMkOzvbPImSmJgY85goG3oVUjZ0RpSNwIxOZOfI1Y+ukgMZ2QETTPpzU2lSJ0kHXIRSUDaKUGUXoqJGRDYcPs46Dq7ZKEQtJkBRKBt6/VI2AjOa//NBeXj05qAAb+lZXe7oxSkVX0CUDf16YwrvEaBsKHXCyIbeaCkbOiPKRmBGkz7fKy9N3xEUYM+LKsqTw2P30Xm9ZeQ/BWUj/8y4R/QJUDYoG65bIWVDR0jZCMxo6pf75Nn3tgcF2OsPKfLXm+vqgItQCspGEarsQlRU17KBp1BWrVolx48fPwPLkSNHzJMpjz32GB99LUSNxr8olA29cikbgRktXX9YRj6/PijAh26sLf27VNEBF6EUlI0iVNmFqKiuZQMDzYwZMyQjIyMgFrxBtG/fvvzqayFqNJSN/FcmZSM4s/tf2yTfLE8/I0G96oky5S/NJD4uNr+rlP9WYrcHZcOOE1N5i4Br2fBWccKfG67Z0JkysqEzomyEZjRmzm75ftUh2X/wmJQuVUIuaposQ7tXk4rl4nW4RSwFZaOIVXghKS5lQ6lIyobe0ikbOiPKhs4IKXbt2mVeAJiSkmK3QxFMRdkogpVeCIpM2aBsuG7GlA0dIWVDZ0TZsGNE2bDjxFTeIuBKNnzfo1GyZEmZN2+eXHnllTG7PiNQ1TCyoTdYyobOiLKhM6Js2DGibNhxYipvEXAlG3gS5ZlnnjGfkW/atKlMnz5d+vXrJ2XKlMkrJSTkvPPO47dRvFXvYc0NZUPHSdnQGVE27BhRNuw4MZW3CLiSDRQFA80XX3wh69evl8WLF0vbtm0FguFsfBrFWxUeidxQNnSqlA2dEWXDjhFlw44TU3mLgGvZcIqDKMeGDRukUaNGMRvF4DTK2TVOyobOjbKhM6Js2DGibNhxYipvEQibbKBYEI4FCxbIJ598Yl7y1atXL+nWrVtMywfXbOgNlrKhM6Js6IwoG3aMKBt2nJjKWwTCJhv4yutbb70lqampMmzYMClevLhMmjRJypYtKyNGjDCfnI/FjbKh1xplQ2dE2dAZUTbsGFE27DgxlbcIhE020tPT5amnnpL77rtPqlatakq5d+9eefHFF+Xhhx+W5ORkb5XcMjeUDR0UZUNnRNnQGVE27BhRNuw4MZW3CIRNNg4fPiz/+te/5I477pA6deqYUm7btk1ef/11efTRR02EIxY3yoZea5QNnRFlQ2dE2bBjRNmw48RU3iIQNtlAsWbPnm2mTi6++GJTyh9//FEGDx4sV199tbdKnY/cUDZ0WJQNnRFlQ2dE2bBjRNmw48RU3iIQVtlA0fbs2WMeg8UajQYNGki1atW8VeJ85oayoQOjbOiMKBs6I8qGHSPKhh0npvIWgbDLhreK5z43lA2dIWVDZ0TZ0BlRNuwYUTbsODGVtwhQNpT6oGzoDZayoTOibOiMKBt2jCgbdpyYylsEwiYbXn+pFx7NxXqSuLg4GTRokHUtUDZ0VJSN0Ix+/DVDFq5MldSDWVKjarJccG5ZuaR5OR1shFJkHjslcxcdkC27j0lubq7UrpIoV1xYQVLKR/9z7vzqq17plA2dEVN4j0DYZANPozz77LNy11135T366qXiLl26VObOnSv16tWjbIS5YigbwYE+/e42ef+r/Wck6Nuxsjwy6Pentgpy27QrS/74fxtl78ETp502KbGEvHhXAyNC0dwoGzp9yobOiCm8RyBssoEBB4++4s2h55xzTl5JvfBtlLS0NPnwww/l3HPPle3bt1M2wtwOKRuBgS7dcERGPrcuKO3X7ztX2jYp2MH94dGbZf7PBwPmqXXDMjJmVOMwt478HY6yofOibOiMmMJ7BMImG5hGWbVqlZEN3y3aX33F9MmMGTOkZcuWkp2dLStWrAgqG5hX99/wu7ffflvuv/9+79WeR3KEOofQ1ahRwyM58kY2Jn9xUMZ+mhY0M0OvqCg3datYoJm99rHNknksJ+g5P/57fUkqWbxA8+R7MrSj+Ph48yVpboEJ7Nu3T0qXLm1+/LekpCTDjxsJeI1A2GQDBcP87+7du83jr/isPAZ6PAKbkJAQtXJj+gRvMu3evbuRoVCysWzZMpPnaG8pKSnRzkK+zn/y5Enz9V8OEKdjm/BFpsz6MSsoy6vblZJh3c4cMPIFPx+JT+WI9H8qNeQeo++uKJXKRU820I7wqYPExMR8lCz6SfGZBi9szZs3jzl2XuDGPESeQNhkA6Ixc+ZM+fLLLwWDzz//+U/BQL9x40a59dZbo/JtlGPHjsnYsWNl69atp5HENM/w4cOtLkouENUbIadRAjN6Z94eefmDnUEB3tmrhgzvWV0HHMYU3R5YLulHTgY94ncvny+JCdGTDU6j6JXNaRSdEVN4j0DYZMP5NsrQoUNlwoQJMmrUKMnJyZEXXnjB/L8Xvo2ycuXKkJGNQNVD2dAbLWUjMKPVWzNlyL/XBgU49qHG0rJBGR1wGFM8Pm6rzPkx8NTOxc3KySv3NArj2fJ/KMqGzoyyoTNiCu8RCJtsOE+jDBw4ME82EFrEl2D/+te/euLbKJSNyDRAykZwrq/P2iVvz919RoJhParJXb1rRqZCQhwVT6Hc98pGWb/j9OmdGpUS5Nk7Gkjj2kkFniffE1I2dPyUDZ0RU3iPQNhkA0XDt1E+//xzycjIkAsvvFC+/fZbfhvFe3Ue9hxRNkIjXbf9qCxcsV/2HzwqtatXkvMblZEmdaI7qH+x9KBs2YP3bIjUrlJSurWpICVKFAt728jvASkbOjHKhs6IKbxHIKyygeJhcegvv/wiWC9x0UUXSfXq1aVYseh3YmeLntMoOjnKhs6IbxDVGSEFZUPnRNnQGTGF9wiEVTbw+Cu+9IrpCmwtWrQwX4CN5tMobpFTNnSClA2dEWVDZ0TZsGNE2bDjxFTeIhA22cAjoy+++KJ5BLJr166mlAsWLDBrNf74xz9G5WmUcKCmbOgUKRs6I8qGzoiyYceIsmHHiam8RSBssnHw4EF5+umnzZMnlSpVMqXEC3rwCvM//elPUqFCBW+V3DI3lA0dFGVDZ0TZ0BlRNuwYUTbsODGVtwiETTYwhfLKK69Iv379pE6d37/5sG3bNpk+fbrcfffdMTuVQtnQGyxlQ2dE2dAZUTbsGFE27DgxlbcIuJYNdKL4Jgre0pmVlWV+Klb8/RXMBw4ckAYNGsiTTz7piUdfzwY9ZUOnRtnQGVE2dEaUDTtGlA07TkzlLQKuZQNvDsWjrniBV6ANrx7Ga6xj9YkUyobeYCkbOiPKhs6IsmHHiLJhx4mpvEXAtWz4FieQeFA2vFXhkcgNZUOnStnQGVE27BhRNuw4MZW3CIRNNvA0Ct4WunDhQmnTpk3elwe98Il5N8gZ2dDpUTZ0RpQNnRFlw44RZcOOE1N5i0DYZANPo2DtxoMPPihVq1b1Vild5IayocOjbOiMKBs6I8qGHSPKhh0npvIWgbDJBgac559/XoYMGZL3NIq3inp2uYFs9OjRQ5YsWXJ2BygCe1E29EqmbOiMKBt2jCgbdpyYylsEwiYbKNbPP/9s3rWRlPS/7z4gyvHoo49K+fLlvVVyy9xQNnRQlA2dEWVDZ0TZsGNE2bDjxFTeIhA22cCAg0dcW7ZsKZdffrnExcWZkhaGBaKMbIRutJQN/aKmbOiMKBt2jCgbdpyYylsEwiYb6enp8txzz8kDDzwQs28LDVQ1jGzoDZayoTOibOiMKBt2jCgbdpyYylsEwiYbeOwVT6M0atRIWrdunVdKRja8VeGRyA1lQ6dK2dAZUTZCM0p79QnJ/Hq2ZO/fLcUTk6RU6/aSPPiPktj8Aju4TEUCUSQQNtnwfZOob3m4ZiOKtVtAp6Zs6KApGzojykZwRnsevlkyv5lzRoJiJUtJ7QnfSHzt+naAmYoEokQgbLIRpfxH/LScRtERUzZ0RpQNnRFlIzCj4+tXyo6hnYMCrHDTvVLxjr/aAWYqEogSgbDJBiMbUapBD5yWsqFXAmVDZ0TZCMzoyOczZO/jI4MCTGp/hVR/7l07wExFAlEiEDbZ8H9VOb6VMm/ePMGbRQcNGmSeSonFjZENvdYoGzojyobOiLIRmNHhT6fJvifvCC4bF3eV6i9MswPMVCQQJQJhk41A+U9LS5MXXnhBRo0aJcnJyVEqorvTUjZ0fpQNnRFlQ2dE2QjM6NiKRbLz9p5BAZbvN0JS7n/KDjBTkUCUCIRNNgJ9hG3NmjUyY8YMeeKJJ2L6E/N8z0bo1knZ0K9eyobOiLIRnNGOWy+X478uDZig/njZMgAAGTRJREFU5pufSGKLdnaAmYoEokQgbLIRaM0GPsJ2yy23SKtWraJUPPenZWRDZ0jZ0BlRNnRGlI3gjLJ3bZXUFx+Ro99/lpcovk5DqTDsQSl75fV2cJmKBKJIIGyyEcUyRPTUlA0dL2VDZ0TZ0BlRNnRGOZkZsm3VcilfuapUqH+uvgNTkIBHCLiWjWBPoTjl43s2PFLTEcwGZUOHS9nQGVE27BjxDaJ2nJjKWwRcy0agtRoo4ooVK+TNN9+Url27yk033SQJCQneKrllbhjZ0EFRNnRGlA2dEWXDjhFlw44TU3mLgGvZ8C8OBp4JEybI0qVL5Z577pHmzZt7q8T5zA1lQwdG2dAZUTZ0RpQNO0aUDTtOTOUtAmGTDUQ4Fi5cKKNHj5bevXvLVVddFbPRDN8qomzoDZayoTOibOiMKBt2jCgbdpyYylsEwiIbeJ8GpkwOHDgg9957r9SqVctbpXSRG8qGDo+yoTOibOiMKBt2jCgbdpyYylsEXMsGPi3/4IMPyvbt26VKlSpSokSJ00rIBaLeqvBI5IayoVOlbOiMKBt2jCgbdpyYylsEXMtGsAWiTjH5iXlvVXgkckPZ0KlSNnRGlA07RpQNO05M5S0CrmXDW8UJf244jaIzpWzojCgbOiPKhh0jyoYdJ6byFgHKhlIflA29wVI2dEaUDZ0RZcOOEWXDjhNTeYsAZYOy4bpFUjZ0hJQNnRFlw44RZcOOE1N5iwBlg7LhukVSNnSElA2dEWXDjhFlw44TU3mLAGWDsuG6RVI2dISUDZ0RZcOOEWXDjhNTeYsAZYOy4bpFUjZ0hJQNnRFlw44RZcOOE1N5i0Chl42srCyZPn26rF692rzRtHPnztKpU6cz3gcSrFq4QFRvsJCNNWvWyAUXXKAnLoAUx7NzZOf+4+ZMNSuXlJLxxQvgrKFPQdmwq4Jdu3aZ6zQlJcVuhwimyj1xXE7u3SE5mUckvmZdKV42OYJnsz80ZcOeFVN6h0Chl4358+dLamqq9O3bVw4ePChTpkyRPn36SJ06daxqgbKhY/KSbPxr0m+yYGm6HMo8aTJeoWycDO1eTQZ1q6oXJIIpKBt2cL0iG4feHy0HJ/5HTqXuyct4mct6SdV/jLUrSARTUTYiCJeHjhiBQi8bW7duleTkZPOTnZ1tZKNLly6UjTA2Ka/IxlfL0uXB1zcFLNmYUY2ldcMyYSx1/g5F2bDj5QXZOL52uewYflnADFd+8Fkp12e4XWEilIqyESGwPGxECRR62fClt379evnxxx9lwIABEh8fbwWWkQ0dk1dkY/gz62TFpiMBM9yyQRkZ+1BjvTARSkHZsAPrBdlIfe4hOfTB20EzfM6nG6VEuQp2BYpAKspGBKDykBEnUGRkAxfoxx9/LAMHDpSKFSsGBIvpFv/t8OHD8n//93/y5z//OeKVEasnOHHihOzevVvq1q0b1SL0/ts2OXYiN2AeEhOKyczH7abOIlEIrB2ClFWqVCkShy80x8S3luLi4qRMmehFoTJuukRyDx0IyrTMc9OkxLmtosYcH75MSkqSUqVKnZGHsmXLSsmSJaOWN56YBIIRKBKygejEzJkz5ZprrpFq1aoFbQ24q/LfMEBMmjRJRo4cyVYUhMDJkycFjKtXrx5VRne8sl92pv2+VsN/q1kpTl6/u3LU8nf8+HE5duyYlC9fPmp5iIUTHzlyRPA9JQym0dpOPHW3nFryddDTJ776iRSrGr0vWyNKlpiYGFAqcCOFv3EjAa8RKPSygc/eY50GRONs7rw5jaI3Wa9Mo/xt/Fb5+Ie0gBnu36WKPHRjbb0wEUrBaRQ7sF6YRjk8e7Ls+9cfA2Y4seVFUvONuXaFiVAqTqNECCwPG1EChV428DTKZ599dhrEVq1ayaBBg6zAUjZ0TF6RDeS0/99+lc27sk7LdOfWyfLcHQ30gkQwBWXDDq4XZAM53fv4SDny+YzTMh1XvY7UnfGLXUEimIqyEUG4PHTECBR62XBLjrKhE/SSbCC3o2fvko07fheOhrVKycira+iFiHAKyoYdYK/IBnJ74O2nJXvbRsk5kiEJ9ZpIpbv/ZleICKeibEQYMA8fEQKUDQUrZUNvd16TDT3HBZ+CsmHH3EuyYZfjgk9F2Sh45jyjewKUDcqG61ZE2dARUjZ0RkhB2dA5UTZ0RkzhPQKUDcqG61ZJ2dARUjZ0RpQNO0aUDTtOTOUtApQNyobrFknZ0BFSNnRGlA07RpQNO05M5S0ClA3KhusWSdnQEVI2dEaUDTtGlA07TkzlLQKUDcqG6xZJ2dARUjZ0RpQNO0aUDTtOTOUtApQNyobrFknZ0BFSNnRGlA07RpQNO05M5S0ClA3KhusWSdnQEVI2dEaUDTtGlA07TkzlLQKUDcqG6xZJ2dARUjZ0RpQNO0aUDTtOTOUtApQNyobrFknZ0BFSNnRGlA07RpQNO05M5S0ClA3KhusWSdnQEVI2dEaUDTtGlA07TkzlLQKUDcqG6xZJ2dARUjZ0RpQNO0aUDTtOTOUtApQNyobrFknZ0BFSNnRGlA07RpQNO05M5S0ClA3KhusWSdnQEVI2dEaUDTtGlA07TkzlLQKUjRiSjV9/OyrzlxyQHaknJK44Pp+eJL3+UEkqlYuPWqua9X2qLFmbLrv3HZL6tVPkomblpGubClHLj1dP7CXZOLl7mxz+5D05sXmd5ObmSELtBlLmir6SUL9p1PBlfvWxHP3pK8nctV1KlC0n5dt1knLX3BS1/Hj5xJQNL9cO8xaMAGUjRmTjk58OyF/f3nJGbiuWi5c37j9X6ldPLPBWft+rG+XbFYfOOG+/TpXl4YF1Cjw/Xj6hV2Tj2KolsvuePpKTlXkGrmrPTJbSHboXOMbUF/4kh6aPOeO8SZd0k+rPTy3w/Hj9hJQNr9cQ8xeIAGUjRmTjur+sku37jwfMbc+LK8mTw84p0Bb+6U8H5C8B5MfJxIRHmkizc0oXaJ68fDLIxsaNG+WCCy6IajZ3jxooR7+fFzAPJZu0llpjFxRo/o6vXyE7hnYJes4qf31Nyva4oUDz5PWT/fzzz9KwYUMpX76817PK/JFAHgHKRgzIxq60E3LtoyuD5rRaxQSZ/e8WBdqsn3lvu0z7cl/Qcz40oI7071y5QPPk5ZN5RTa2dK0TMKrhsKs3b7MUL1twg1jGzPGy/5kHglZdueuGSeVRz3m5ags8b5SNAkfOE4aBAGUjBmRj084sueHJX4N3yKXj5IsXWoWhOdgf4onxW2X2D2lBd7j7upoytHs1+wMW8pSekI1Tp2TTpVVCkq47c6XEValRYLWRPuUVSXvl8aDnK3NFP6n6xJsFlp9YOBFlIxZqiXn0J0DZiAHZSMvIlitHrQia03rVE+X9J5oXaOt++YOd8s68PUHP+diQunJt+5QCzZOXT+YJ2RCRrVc3lVMHgkek6n+9S4rFlywwlIc/mSr7/n5n0PMlD7hTKv2/vxdYfmLhRJSNWKgl5pGykc82sH//funRo4csWbIkn3uGN/ltz6+Xn9cfDnjQId2ryf+7rmZ4T6gcbfHaw3LHi+uDpsK0DqZ3uP1OwCuygSkLTF0E2kp37CnVnppYoFV2MnWP/HZtcFGu/tJ0SWoXfE1HgWbWIyejbHikIpiNfBFgZEPB5RXZWL8jSx59a7Ns3XPstBxf2qK8vHBXQylWLF/1HpbEb3y0S8bM2X3GsR4dVEf6dOR6DV8wXpGNnMwM2fOnmyRr6Xen1VvJxi2l6j/GSXzNgl1ojExkfDRR9j9zv0hOzml5qjDkPql421/C0lYL00EoG4WpNotOWSgbMSIbTjYXrs6Q3anHpUSJYuZx15YNykS1te7Yf1yWrDkgm7bukpbN6ssFjctKxbJxUc2TF0/uFdlw2GQtWyjZv20Uyc2R+Jr1pFTbTlHFdio9TbKWfisHtm6W+LLlJeWSLhJfq35U8+TVk1M2vFozzFcoApSNGJMNLzZnvkFUrxWvyYae4+ik2LVrlyQkJEhKCtf7BKsBykZ02ibP6o4AZYOy4a4FiQhlQ0dI2dAZIQVlQ+dE2dAZMYX3CFA2KBuuWyVlQ0dI2dAZUTbsGFE27DgxlbcIUDYoG65bJGVDR0jZ0BlRNuwYUTbsODGVtwhQNigbrlskZUNHSNnQGVE27BhRNuw4MZW3CFA2KBuuWyRlQ0dI2dAZUTbsGFE27DgxlbcIUDYoG65bJGVDR0jZ0BlRNuwYUTbsODGVtwhQNigbrlskZUNHSNnQGVE27BhRNuw4MZW3CFA2KBuuWyRlQ0dI2dAZUTbsGFE27DgxlbcIUDYoG65bJGVDR0jZ0BlRNuwYUTbsODGVtwhQNigbrlskZUNHSNnQGVE27BhRNuw4MZW3CFA2KBuuWyRlQ0dI2dAZUTbsGFE27DgxlbcIUDYoG65bJGVDR0jZ0BlRNuwYUTbsODGVtwgUetk4deqUzJ07V3744QeJi4uTyy+/XDp06CDFLL/JvmfXHul/XV/5ZtH3nqm5nKNHpFiJOClWMtETeTqamSlrf/lZ2nTo6In8IBM5WZmmjoslJnkiT5CNTSuXe4qRJ8D4ZYLfRtFrhbKhM2IK7xEo9LKxdu1a+fLLL2XIkCFy5MgRmTp1qlx//fVSrVq1kLWx9P05kjHxBamdusykO1YiSXY26Crt/v2sJFevHJWaPPDGP+Tw3HflZOoec/6E+k2k/PUjpVyvIVHJz7GVP8nBsc/I0Z++Np8qh/yU7tBdKt35uMRVrxOVPB185wXJ+GiinNy9zZw/vnZ9KXfdMEm+8c6o5OfE5jVy4M1/SuYP80VOZkuxuDhJuribVBz5qCQ0bB6VPHn5pJQNvXYoGzojpvAegUIvG/PnzzfUu3XrZv47efJkadmypbRo0SJobWz6cZnI/V0D/n1b5TbSZdbnBV6TqS89KoemvRnwvFUee13Kdu9foHmC8GwfcInkZGaccV4MorUnfFOg+cHJDo59Vg6MeSrgeVPu/ZeU739bgeYpN/uEbLvxojzx8T15XJWaUue9RVIssVSB5snrJ6Ns6DVE2dAZMYX3CFA2AtTJ5/c+KPV/Ghe0trIe+0DO696pwGoz92S2bOlSS3JPnQx4zlJt/iA1XvmowPKDE6VPeUXSXnk86DmrPT1JSl/ao0DztPWaZnIqbW/AcybUayy1Jy8s0PwgCrXvH3cHPWflR/4j5a4ZXKB58vrJKBt6DVE2dEZM4T0ClA2fOvnwww/NvxLGjZYmqT8Fra2Fl9whZTpcUGC1WTJttzQe+9eg5ztZqoz8evdLBZYfnKjWp+Ol4srvgp5zd+frZX/bKwssT3FZh6XZK/eFPN/KB0ZLbvHiBZanat98IFUWzQ16vv3trpTdna4vsPzEwonS09PN2qoyZcrEQnajksfffvtNqlSpIqVKnRkVa9u2rdSqVSsq+eJJSSAUAcqGD53Ro0fn/StXcvP+/2R2tsTFx+f9u5gUi0Kr+l9+Ap88unnKzc31W3Qb3fyQURSaaBhOiXaEzXYBdxhOGXOHOPNa+18RunfvLnXqRGe9VMyBZIYLlEChl42zXSBaoLXAk5EACZAACZBAISZQ6GXD7aOvhbjuWTQSIAESIAESKBAChV42CoQiT0ICJEACJEACJBCUAGWDjYMESIAESIAESCCiBCgbEcXLg5MACZAACZAACVA2QrSBHTt2yLvvviupqalmhfegQYMkOTm5yLearKwsWb58uXzzzTfSs2dPOe+88wwTPLaIl6Zt27ZNUlJSZMCAAUX2MTyn7ezfv18qV64svXv3lkaNGpGRz9Xjz8hpL2xHZ3YxaEdvvvmm9OrVy7yQkGvRinw3HHMAKBtBqiw7O1smTpxo3jbapk0b+fzzz83rzvv27RtzlRzODB87dsy88r1SpUqyc+dOad++fd7bWGfMmGHej4DvzyxdulRWrFghN910k8T7PDYczrx49Vhg9M477wjeedC6dWvDAi9iwivz58yZQ0Yi4n99gRF+hg4dKh9//DEZ+TRuiAWurVWrVplPLUA2+JSdV69+5isYAcpGEDL4cBbu0hHNKF++vLlbx6vPBw4cKImJ3vgAWrSbte+r3zHATpkyxbwWHlEgf37RzmtBnh8D6datW+Wcc84xooW3Ys6bN0/69OljBg0yEsnJyRFEyJwXUy1ZskQ2bNgg1113nbz33ntk5NNgIWFbtmyRzMxMOf/8841snM1nGAryGuC5SMCfAGWDsnHWVwVlQ0eHQRVfHcb024UXXkgh80O2cuVKE0FEpGz48OFStmxZMvJhlJaWJrNmzTIRjY8++ijvu06UDf3aYwpvEaBsUDbOukVSNkKjw5seFyxYIAcOHDDTb4h4MPpzJjMIGSIba9asMZymTZvGyIaIWZeBTyhgKq5hw4anfUSSsnHW3RZ3jBIBygZl46ybHmUjODqIxi+//CLr1683UwMlS5YUTjX9j5fvNErx4sXzpt369esns2fPpmyImKnbMWPGmHbju11xxRV5/8zP16zP+kLnjiQQBgKUjSAQuUBUb12+soHUXCD6P2bLli2TxYsXy+DBg0/7YBYZ/c4I6zWwiBYLjPE0k++CYkwXcKHxmdef7/XGBaJ6/8QU3iJA2QhRH3z0NXRj9ZcNPrL4Oy/ciY4dO9YsEvXd8GRO7dq1+Xjwf6FgQejMmTMFj3VWrVrVLMauVq0aHw8Octn5Xm989NVbAylzoxOgbOiMmIIESIAESIAESMAFAcqGC3jclQRIgARIgARIQCdA2dAZMQUJkAAJkAAJkIALApQNF/C4KwmQAAmQAAmQgE6AsqEzYgoSIAESIAESIAEXBCgbLuBxVxIgARIgARIgAZ0AZUNnxBQkQAIkQAIkQAIuCFA2XMDjriRAAiRAAiRAAjoByobOiClIgARIgARIgARcEKBsuIDHXUmABEiABEiABHQClA2dEVOQAAmQAAmQAAm4IEDZcAGPu5IACZAACZAACegEKBs6I6YgARIgARIgARJwQYCy4QIedyUBEiABEiABEtAJUDZ0RkxBAiRAAiRAAiTgggBlwwU87koCJEACJEACJKAToGzojJiCBEiABEiABEjABQHKhgt43JUESIAESIAESEAnQNnQGTEFCagETp48adLExcWpaZmABEiABIoaAcpGUatxljdfBDZt2iSjRo2SESNGSI8ePfL2PXbsmDz55JNSpUoVuffee+XVV1+VZs2aSZcuXfJ1fCYmARIggaJAgLJRFGqZZTxrApCNRx55RJo3b27+m5CQYI61bt06eeihh4xcQDbOdoO0PP/883LjjTdKgwYNzvYw3I8ESIAEPE2AsuHp6mHmok0AsjFu3DgpVqyYDB48WBo3biy5ubny1ltvSWpqqiQlJRnZeOmll+QPf/iDNGzYUP75z39KjRo1ZP78+ZKSkiKPP/64VKxYUZ599lkTJalQoYIsXrxYvvjiC1m7dq1s27ZNypcvb/6enJxs/vvzzz8b+fjTn/4k9erVk6VLl8q///1vycjIkCuvvFJuv/12c25uJEACJBALBCgbsVBLzGPUCEA23nvvPWnbtq1s3brVTKfs379fXnvtNWnfvr38+uuvZ8gGBKFfv37SrVs3mTlzpqSlpZl/+8vG999/b6TBiWycc8458vrrr8tFF10kF154oSxatEi+/vprc06kue2226RatWry5ptvSqdOnaRly5ZR48ITkwAJkEB+CFA28kOLaYscAcjGyy+/bIRiwoQJcvfddxvB2Llzp9SvX18gDP6RDUQy7rnnHhOZQAQDaYYMGaLKBqIf999/v4l0OBsiKf/6179k2rRpsmDBAuncubNcc801UrNmTRNt4UYCJEACsUCAshELtcQ8Ro0AZOM///mP/O1vf5MPPvhAEH1YsmSJ9O7d20xphFs2nn76aTPVUqlSpdPKjKmb9PR0WbZsmYm03HnnndKqVauoceGJSYAESCA/BCgb+aHFtEWOgK9s7Nu3T/7+979L06ZNjRAsX77cWjYwBfLMM89I37595dxzz5WJEyfK4cOHzTQKplcGDBggdevWleeee04aNWpkZObQoUOyd+9es8YD60aGDx9u1oBgX0Q2rrjiiiJXHywwCZBAbBKgbMRmvTHXBUTAVzZKly5tFml27dpVOnTokDdFYjONgjQ//fST2f/UqVPSokULqVy5spluGT9+vMyZM0cQ1fBdIIq/P/jgg3L++efLvHnzzFqNo0ePcoFoAdU9T0MCJBA+ApSN8LHkkUiABEiABEiABAIQoGywWZAACZAACZAACUSUAGUjonh5cBIgARIgARIgAcoG2wAJkAAJkAAJkEBECVA2IoqXBycBEiABEiABEqBssA2QAAmQAAmQAAlElABlI6J4eXASIAESIAESIAHKBtsACZAACZAACZBARAlQNiKKlwcnARIgARIgARKgbLANkAAJkAAJkAAJRJQAZSOieHlwEiABEiABEiABygbbAAmQAAmQAAmQQEQJUDYiipcHJwESIAESIAESoGywDZAACZAACZAACUSUAGUjonh5cBIgARIgARIgAcoG2wAJkAAJkAAJkEBECVA2IoqXBycBEiABEiABEqBssA2QAAmQAAmQAAlElMD/Bw6TOdp7jE/z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702" y="2549797"/>
            <a:ext cx="5705475" cy="3524250"/>
          </a:xfrm>
          <a:prstGeom prst="rect">
            <a:avLst/>
          </a:prstGeom>
        </p:spPr>
      </p:pic>
    </p:spTree>
    <p:extLst>
      <p:ext uri="{BB962C8B-B14F-4D97-AF65-F5344CB8AC3E}">
        <p14:creationId xmlns:p14="http://schemas.microsoft.com/office/powerpoint/2010/main" val="1786456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Election Results</a:t>
            </a:r>
            <a:br>
              <a:rPr lang="en-US" dirty="0" smtClean="0"/>
            </a:br>
            <a:r>
              <a:rPr lang="en-US" dirty="0" smtClean="0"/>
              <a:t>Next FFA Meeting Wednesday October 17</a:t>
            </a:r>
            <a:r>
              <a:rPr lang="en-US" baseline="30000" dirty="0" smtClean="0"/>
              <a:t>th</a:t>
            </a:r>
            <a:r>
              <a:rPr lang="en-US" dirty="0" smtClean="0"/>
              <a:t> Room 310 at 3:30</a:t>
            </a:r>
            <a:endParaRPr lang="en-US" dirty="0"/>
          </a:p>
        </p:txBody>
      </p:sp>
      <p:sp>
        <p:nvSpPr>
          <p:cNvPr id="3" name="Content Placeholder 2"/>
          <p:cNvSpPr>
            <a:spLocks noGrp="1"/>
          </p:cNvSpPr>
          <p:nvPr>
            <p:ph idx="1"/>
          </p:nvPr>
        </p:nvSpPr>
        <p:spPr>
          <a:xfrm>
            <a:off x="811369" y="2382592"/>
            <a:ext cx="10085228" cy="3493276"/>
          </a:xfrm>
        </p:spPr>
        <p:txBody>
          <a:bodyPr>
            <a:normAutofit lnSpcReduction="10000"/>
          </a:bodyPr>
          <a:lstStyle/>
          <a:p>
            <a:r>
              <a:rPr lang="en-US" dirty="0" smtClean="0"/>
              <a:t>President:  Melina </a:t>
            </a:r>
            <a:r>
              <a:rPr lang="en-US" dirty="0" err="1" smtClean="0"/>
              <a:t>Cavett</a:t>
            </a:r>
            <a:endParaRPr lang="en-US" dirty="0" smtClean="0"/>
          </a:p>
          <a:p>
            <a:r>
              <a:rPr lang="en-US" dirty="0" smtClean="0"/>
              <a:t>Vice President: Zoe Anderson</a:t>
            </a:r>
          </a:p>
          <a:p>
            <a:r>
              <a:rPr lang="en-US" dirty="0" smtClean="0"/>
              <a:t>Secretary: Isaac Ingram</a:t>
            </a:r>
          </a:p>
          <a:p>
            <a:r>
              <a:rPr lang="en-US" dirty="0" smtClean="0"/>
              <a:t>Treasurer: </a:t>
            </a:r>
            <a:r>
              <a:rPr lang="en-US" dirty="0" err="1" smtClean="0"/>
              <a:t>Avi</a:t>
            </a:r>
            <a:r>
              <a:rPr lang="en-US" dirty="0" smtClean="0"/>
              <a:t> </a:t>
            </a:r>
            <a:r>
              <a:rPr lang="en-US" dirty="0" err="1" smtClean="0"/>
              <a:t>Vardan</a:t>
            </a:r>
            <a:endParaRPr lang="en-US" dirty="0" smtClean="0"/>
          </a:p>
          <a:p>
            <a:r>
              <a:rPr lang="en-US" dirty="0" smtClean="0"/>
              <a:t>Reporter: Jason Perez</a:t>
            </a:r>
          </a:p>
          <a:p>
            <a:r>
              <a:rPr lang="en-US" dirty="0" smtClean="0"/>
              <a:t>Sentinel: </a:t>
            </a:r>
            <a:r>
              <a:rPr lang="en-US" dirty="0" err="1" smtClean="0"/>
              <a:t>Viri</a:t>
            </a:r>
            <a:r>
              <a:rPr lang="en-US" dirty="0" smtClean="0"/>
              <a:t> Martinez</a:t>
            </a:r>
          </a:p>
          <a:p>
            <a:r>
              <a:rPr lang="en-US" dirty="0" smtClean="0"/>
              <a:t>Historian: </a:t>
            </a:r>
            <a:r>
              <a:rPr lang="en-US" dirty="0" err="1" smtClean="0"/>
              <a:t>Arina</a:t>
            </a:r>
            <a:r>
              <a:rPr lang="en-US" dirty="0" smtClean="0"/>
              <a:t> </a:t>
            </a:r>
            <a:r>
              <a:rPr lang="en-US" dirty="0" err="1" smtClean="0"/>
              <a:t>Panova</a:t>
            </a:r>
            <a:r>
              <a:rPr lang="en-US" dirty="0" smtClean="0"/>
              <a:t>  ???  Elect at next FFA Meeting</a:t>
            </a:r>
          </a:p>
          <a:p>
            <a:endParaRPr lang="en-US" dirty="0"/>
          </a:p>
        </p:txBody>
      </p:sp>
    </p:spTree>
    <p:extLst>
      <p:ext uri="{BB962C8B-B14F-4D97-AF65-F5344CB8AC3E}">
        <p14:creationId xmlns:p14="http://schemas.microsoft.com/office/powerpoint/2010/main" val="310812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671" y="1268360"/>
            <a:ext cx="11469328" cy="2686951"/>
          </a:xfrm>
        </p:spPr>
        <p:txBody>
          <a:bodyPr>
            <a:noAutofit/>
          </a:bodyPr>
          <a:lstStyle/>
          <a:p>
            <a:pPr algn="l"/>
            <a:r>
              <a:rPr lang="en-US" sz="4000" b="1" dirty="0" smtClean="0"/>
              <a:t>Photosynthesis &amp; Cellular Respiration AXES Paragraph </a:t>
            </a:r>
            <a:r>
              <a:rPr lang="en-US" sz="4000" dirty="0" smtClean="0"/>
              <a:t>READ </a:t>
            </a:r>
            <a:r>
              <a:rPr lang="en-US" sz="4000" dirty="0"/>
              <a:t>&amp;</a:t>
            </a:r>
            <a:r>
              <a:rPr lang="en-US" sz="4000" dirty="0" smtClean="0"/>
              <a:t> highlight parts of your article, Write an AXES paragraph on page 57, 59 or 61NB</a:t>
            </a:r>
            <a:br>
              <a:rPr lang="en-US" sz="4000" dirty="0" smtClean="0"/>
            </a:br>
            <a:r>
              <a:rPr lang="en-US" sz="4000" b="1" dirty="0" smtClean="0"/>
              <a:t>A</a:t>
            </a:r>
            <a:r>
              <a:rPr lang="en-US" sz="4000" dirty="0" smtClean="0"/>
              <a:t>ssertion</a:t>
            </a:r>
            <a:br>
              <a:rPr lang="en-US" sz="4000" dirty="0" smtClean="0"/>
            </a:br>
            <a:r>
              <a:rPr lang="en-US" sz="4000" dirty="0" err="1" smtClean="0"/>
              <a:t>e</a:t>
            </a:r>
            <a:r>
              <a:rPr lang="en-US" sz="4000" b="1" dirty="0" err="1" smtClean="0"/>
              <a:t>X</a:t>
            </a:r>
            <a:r>
              <a:rPr lang="en-US" sz="4000" dirty="0" err="1" smtClean="0"/>
              <a:t>ample</a:t>
            </a:r>
            <a:r>
              <a:rPr lang="en-US" sz="4000" dirty="0" smtClean="0"/>
              <a:t/>
            </a:r>
            <a:br>
              <a:rPr lang="en-US" sz="4000" dirty="0" smtClean="0"/>
            </a:br>
            <a:r>
              <a:rPr lang="en-US" sz="4000" b="1" dirty="0" smtClean="0"/>
              <a:t>E</a:t>
            </a:r>
            <a:r>
              <a:rPr lang="en-US" sz="4000" dirty="0" smtClean="0"/>
              <a:t>xplanation</a:t>
            </a:r>
            <a:br>
              <a:rPr lang="en-US" sz="4000" dirty="0" smtClean="0"/>
            </a:br>
            <a:r>
              <a:rPr lang="en-US" sz="4000" b="1" dirty="0" smtClean="0"/>
              <a:t>S</a:t>
            </a:r>
            <a:r>
              <a:rPr lang="en-US" sz="4000" dirty="0" smtClean="0"/>
              <a:t>ignificance</a:t>
            </a:r>
            <a:endParaRPr lang="en-US" sz="4000" dirty="0"/>
          </a:p>
        </p:txBody>
      </p:sp>
      <p:sp>
        <p:nvSpPr>
          <p:cNvPr id="3" name="Content Placeholder 2"/>
          <p:cNvSpPr>
            <a:spLocks noGrp="1"/>
          </p:cNvSpPr>
          <p:nvPr>
            <p:ph idx="1"/>
          </p:nvPr>
        </p:nvSpPr>
        <p:spPr>
          <a:xfrm>
            <a:off x="3229897" y="2507226"/>
            <a:ext cx="8288593" cy="3672348"/>
          </a:xfrm>
        </p:spPr>
        <p:txBody>
          <a:bodyPr>
            <a:normAutofit fontScale="92500" lnSpcReduction="10000"/>
          </a:bodyPr>
          <a:lstStyle/>
          <a:p>
            <a:r>
              <a:rPr lang="en-US" dirty="0" smtClean="0"/>
              <a:t>The mechanisms for P &amp; CR are related because they are essentially opposite reactions.  Photosynthesis transforms energy from the sun and Cellular Respiration makes use of chemical bond energy and converts it to ATP &amp; Heat</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14153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Catalase Lab P. </a:t>
            </a:r>
            <a:r>
              <a:rPr lang="en-US" dirty="0" smtClean="0"/>
              <a:t>61</a:t>
            </a:r>
            <a:endParaRPr lang="en-US" dirty="0"/>
          </a:p>
        </p:txBody>
      </p:sp>
      <p:sp>
        <p:nvSpPr>
          <p:cNvPr id="3" name="Content Placeholder 2"/>
          <p:cNvSpPr>
            <a:spLocks noGrp="1"/>
          </p:cNvSpPr>
          <p:nvPr>
            <p:ph idx="1"/>
          </p:nvPr>
        </p:nvSpPr>
        <p:spPr>
          <a:xfrm>
            <a:off x="1524000" y="1143001"/>
            <a:ext cx="9144000" cy="4602163"/>
          </a:xfrm>
        </p:spPr>
        <p:txBody>
          <a:bodyPr>
            <a:normAutofit fontScale="92500"/>
          </a:bodyPr>
          <a:lstStyle/>
          <a:p>
            <a:r>
              <a:rPr lang="en-US" dirty="0" smtClean="0"/>
              <a:t>1 flask / 2 </a:t>
            </a:r>
            <a:r>
              <a:rPr lang="en-US" dirty="0" smtClean="0"/>
              <a:t>people</a:t>
            </a:r>
            <a:endParaRPr lang="en-US" dirty="0" smtClean="0"/>
          </a:p>
          <a:p>
            <a:r>
              <a:rPr lang="en-US" dirty="0" smtClean="0"/>
              <a:t>Yeast – 1 tsp.</a:t>
            </a:r>
          </a:p>
          <a:p>
            <a:r>
              <a:rPr lang="en-US" dirty="0" smtClean="0"/>
              <a:t>Hydrogen Peroxide 5ml</a:t>
            </a:r>
          </a:p>
          <a:p>
            <a:r>
              <a:rPr lang="en-US" dirty="0" smtClean="0"/>
              <a:t>Swirl</a:t>
            </a:r>
          </a:p>
          <a:p>
            <a:r>
              <a:rPr lang="en-US" dirty="0" smtClean="0"/>
              <a:t>Make observations.</a:t>
            </a:r>
          </a:p>
          <a:p>
            <a:r>
              <a:rPr lang="en-US" dirty="0" smtClean="0"/>
              <a:t>Write a summary paragraph about the function of enzymes with a picture of a substrate &amp; enzyme &amp; active site.  What factors allow for the enzyme to function?  What volume of H2O2 did Catalase work the best? Why does the enzyme speed up chemical reactions?  Enzymes can be used again &amp; again (Catalytic), how is this important in chemical reactions?  At what volumes (ml) did the Catalase work the best?  Write the chemical equation.</a:t>
            </a:r>
            <a:endParaRPr lang="en-US" dirty="0"/>
          </a:p>
        </p:txBody>
      </p:sp>
    </p:spTree>
    <p:extLst>
      <p:ext uri="{BB962C8B-B14F-4D97-AF65-F5344CB8AC3E}">
        <p14:creationId xmlns:p14="http://schemas.microsoft.com/office/powerpoint/2010/main" val="265486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43070"/>
          </a:xfrm>
        </p:spPr>
        <p:txBody>
          <a:bodyPr>
            <a:normAutofit fontScale="90000"/>
          </a:bodyPr>
          <a:lstStyle/>
          <a:p>
            <a:r>
              <a:rPr lang="en-US" sz="3600" dirty="0" smtClean="0"/>
              <a:t>1. Cellular Respiration – converts glucose in to ATP and Heat in the mitochondria.  The three stages are Glycolysis, Krebs Cycle, and the Electron Transport Chain.</a:t>
            </a:r>
            <a:br>
              <a:rPr lang="en-US" sz="3600" dirty="0" smtClean="0"/>
            </a:br>
            <a:r>
              <a:rPr lang="en-US" sz="3600" dirty="0" smtClean="0"/>
              <a:t>All living organisms perform Cellular Respiration, including plants.</a:t>
            </a:r>
            <a:endParaRPr lang="en-US" sz="3600" dirty="0"/>
          </a:p>
        </p:txBody>
      </p:sp>
      <p:pic>
        <p:nvPicPr>
          <p:cNvPr id="4" name="Content Placeholder 3"/>
          <p:cNvPicPr>
            <a:picLocks noGrp="1" noChangeAspect="1"/>
          </p:cNvPicPr>
          <p:nvPr>
            <p:ph idx="1"/>
          </p:nvPr>
        </p:nvPicPr>
        <p:blipFill>
          <a:blip r:embed="rId2"/>
          <a:stretch>
            <a:fillRect/>
          </a:stretch>
        </p:blipFill>
        <p:spPr>
          <a:xfrm>
            <a:off x="5669280" y="2020031"/>
            <a:ext cx="6522720" cy="4837969"/>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3174203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105067"/>
            <a:ext cx="9601196" cy="1303867"/>
          </a:xfrm>
        </p:spPr>
        <p:txBody>
          <a:bodyPr>
            <a:normAutofit fontScale="90000"/>
          </a:bodyPr>
          <a:lstStyle/>
          <a:p>
            <a:r>
              <a:rPr lang="en-US" b="1" dirty="0" smtClean="0"/>
              <a:t>Exothermic Reaction </a:t>
            </a:r>
            <a:r>
              <a:rPr lang="en-US" dirty="0" smtClean="0"/>
              <a:t>– Yeast + Hydrogen Peroxide</a:t>
            </a:r>
            <a:br>
              <a:rPr lang="en-US" dirty="0" smtClean="0"/>
            </a:br>
            <a:r>
              <a:rPr lang="en-US" dirty="0" smtClean="0"/>
              <a:t>Cellular Respiration  P. 45NB</a:t>
            </a:r>
            <a:br>
              <a:rPr lang="en-US" dirty="0" smtClean="0"/>
            </a:br>
            <a:r>
              <a:rPr lang="en-US" dirty="0" smtClean="0"/>
              <a:t>Releases Heat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852928"/>
            <a:ext cx="7086600" cy="3376424"/>
          </a:xfrm>
          <a:prstGeom prst="rect">
            <a:avLst/>
          </a:prstGeom>
          <a:noFill/>
        </p:spPr>
      </p:pic>
    </p:spTree>
    <p:extLst>
      <p:ext uri="{BB962C8B-B14F-4D97-AF65-F5344CB8AC3E}">
        <p14:creationId xmlns:p14="http://schemas.microsoft.com/office/powerpoint/2010/main" val="3204162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651269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a:t>
            </a:r>
            <a:r>
              <a:rPr lang="en-US" dirty="0" smtClean="0"/>
              <a:t>61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2799635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2518052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Enzymes, </a:t>
            </a:r>
            <a:r>
              <a:rPr lang="en-US" dirty="0" smtClean="0"/>
              <a:t>Catalase </a:t>
            </a:r>
            <a:r>
              <a:rPr lang="en-US" dirty="0" smtClean="0"/>
              <a:t>&amp; Potatoes  Page </a:t>
            </a:r>
            <a:r>
              <a:rPr lang="en-US" dirty="0" smtClean="0"/>
              <a:t>61</a:t>
            </a:r>
            <a:r>
              <a:rPr lang="en-US" dirty="0" smtClean="0"/>
              <a:t> </a:t>
            </a:r>
            <a:r>
              <a:rPr lang="en-US" dirty="0" smtClean="0"/>
              <a:t>NB</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298840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a:t>
            </a:r>
            <a:r>
              <a:rPr lang="en-US" dirty="0" smtClean="0"/>
              <a:t>61 </a:t>
            </a:r>
            <a:r>
              <a:rPr lang="en-US" dirty="0" smtClean="0"/>
              <a:t>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3305092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a:t>
            </a:r>
            <a:r>
              <a:rPr lang="en-US" dirty="0" smtClean="0"/>
              <a:t>61</a:t>
            </a:r>
            <a:r>
              <a:rPr lang="en-US" dirty="0" smtClean="0"/>
              <a:t> </a:t>
            </a:r>
            <a:r>
              <a:rPr lang="en-US" dirty="0" smtClean="0"/>
              <a:t>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smtClean="0"/>
              <a:t>potato's.</a:t>
            </a:r>
            <a:endParaRPr lang="en-US" dirty="0" smtClean="0"/>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3049439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201149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 Catalase Lab</a:t>
            </a:r>
            <a:endParaRPr lang="en-US" dirty="0"/>
          </a:p>
        </p:txBody>
      </p:sp>
      <p:sp>
        <p:nvSpPr>
          <p:cNvPr id="3" name="Content Placeholder 2"/>
          <p:cNvSpPr>
            <a:spLocks noGrp="1"/>
          </p:cNvSpPr>
          <p:nvPr>
            <p:ph idx="1"/>
          </p:nvPr>
        </p:nvSpPr>
        <p:spPr>
          <a:xfrm>
            <a:off x="1524000" y="2489982"/>
            <a:ext cx="9144000" cy="3636182"/>
          </a:xfrm>
        </p:spPr>
        <p:txBody>
          <a:bodyPr>
            <a:normAutofit/>
          </a:bodyPr>
          <a:lstStyle/>
          <a:p>
            <a:r>
              <a:rPr lang="en-US" dirty="0" smtClean="0"/>
              <a:t>Assertion		What is Exothermic Reactions?  Use </a:t>
            </a:r>
            <a:r>
              <a:rPr lang="en-US" dirty="0" smtClean="0"/>
              <a:t>vocabulary</a:t>
            </a:r>
            <a:r>
              <a:rPr lang="en-US" dirty="0" smtClean="0"/>
              <a:t>.</a:t>
            </a:r>
          </a:p>
          <a:p>
            <a:r>
              <a:rPr lang="en-US" dirty="0" err="1" smtClean="0"/>
              <a:t>eXample</a:t>
            </a:r>
            <a:r>
              <a:rPr lang="en-US" dirty="0" smtClean="0"/>
              <a:t>		Discuss an </a:t>
            </a:r>
            <a:r>
              <a:rPr lang="en-US" dirty="0"/>
              <a:t>e</a:t>
            </a:r>
            <a:r>
              <a:rPr lang="en-US" dirty="0" smtClean="0"/>
              <a:t>xample of an enzyme. </a:t>
            </a:r>
            <a:r>
              <a:rPr lang="en-US" dirty="0" smtClean="0"/>
              <a:t>Include </a:t>
            </a:r>
            <a:r>
              <a:rPr lang="en-US" dirty="0" smtClean="0"/>
              <a:t>details from the lab.			</a:t>
            </a:r>
          </a:p>
          <a:p>
            <a:r>
              <a:rPr lang="en-US" dirty="0" smtClean="0"/>
              <a:t>Explanation	Describe the function of the enzyme, 	</a:t>
            </a:r>
            <a:r>
              <a:rPr lang="en-US" dirty="0" smtClean="0"/>
              <a:t>and </a:t>
            </a:r>
            <a:r>
              <a:rPr lang="en-US" dirty="0" smtClean="0"/>
              <a:t>factors that influence it</a:t>
            </a:r>
            <a:r>
              <a:rPr lang="en-US" dirty="0" smtClean="0"/>
              <a:t>.</a:t>
            </a:r>
            <a:endParaRPr lang="en-US" dirty="0" smtClean="0"/>
          </a:p>
          <a:p>
            <a:r>
              <a:rPr lang="en-US" dirty="0" smtClean="0"/>
              <a:t>Significance	Why are enzymes important for us?</a:t>
            </a:r>
            <a:endParaRPr lang="en-US" dirty="0"/>
          </a:p>
        </p:txBody>
      </p:sp>
    </p:spTree>
    <p:extLst>
      <p:ext uri="{BB962C8B-B14F-4D97-AF65-F5344CB8AC3E}">
        <p14:creationId xmlns:p14="http://schemas.microsoft.com/office/powerpoint/2010/main" val="3563127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3422443"/>
          </a:xfrm>
        </p:spPr>
        <p:txBody>
          <a:bodyPr>
            <a:normAutofit fontScale="90000"/>
          </a:bodyPr>
          <a:lstStyle/>
          <a:p>
            <a:r>
              <a:rPr lang="en-US" dirty="0"/>
              <a:t>http://media.hhmi.org/biointeractive/activities/trophic/Trophic-Cascades-IDG.pdf?download=true http://www.bbc.co.uk/nature/adaptations -videos for group behavior</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6865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Genetics </a:t>
            </a:r>
            <a:endParaRPr lang="en-US" dirty="0"/>
          </a:p>
        </p:txBody>
      </p:sp>
      <p:sp>
        <p:nvSpPr>
          <p:cNvPr id="3" name="Subtitle 2"/>
          <p:cNvSpPr>
            <a:spLocks noGrp="1"/>
          </p:cNvSpPr>
          <p:nvPr>
            <p:ph type="subTitle" idx="1"/>
          </p:nvPr>
        </p:nvSpPr>
        <p:spPr/>
        <p:txBody>
          <a:bodyPr/>
          <a:lstStyle/>
          <a:p>
            <a:r>
              <a:rPr lang="en-US" dirty="0" smtClean="0"/>
              <a:t>Week 7</a:t>
            </a:r>
          </a:p>
          <a:p>
            <a:r>
              <a:rPr lang="en-US" dirty="0" smtClean="0"/>
              <a:t>2017</a:t>
            </a:r>
            <a:endParaRPr lang="en-US" dirty="0"/>
          </a:p>
        </p:txBody>
      </p:sp>
    </p:spTree>
    <p:extLst>
      <p:ext uri="{BB962C8B-B14F-4D97-AF65-F5344CB8AC3E}">
        <p14:creationId xmlns:p14="http://schemas.microsoft.com/office/powerpoint/2010/main" val="3832703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6823" y="643944"/>
            <a:ext cx="11050073" cy="953036"/>
          </a:xfrm>
        </p:spPr>
        <p:txBody>
          <a:bodyPr>
            <a:normAutofit fontScale="90000"/>
          </a:bodyPr>
          <a:lstStyle/>
          <a:p>
            <a:r>
              <a:rPr lang="en-US" sz="2400" dirty="0" smtClean="0"/>
              <a:t>9/26</a:t>
            </a:r>
            <a:r>
              <a:rPr lang="en-US" sz="2400" dirty="0" smtClean="0"/>
              <a:t> </a:t>
            </a:r>
            <a:r>
              <a:rPr lang="en-US" sz="2400" dirty="0"/>
              <a:t>DNA: The Model of Heredity 11.1</a:t>
            </a:r>
            <a:br>
              <a:rPr lang="en-US" sz="2400" dirty="0"/>
            </a:br>
            <a:r>
              <a:rPr lang="en-US" sz="2400" dirty="0"/>
              <a:t>Obj. TSW examine DNA from Strawberries through a process of DNA extraction. </a:t>
            </a:r>
            <a:r>
              <a:rPr lang="en-US" sz="2400" dirty="0" smtClean="0"/>
              <a:t>P.62 </a:t>
            </a:r>
            <a:r>
              <a:rPr lang="en-US" sz="2400" dirty="0"/>
              <a:t>NB</a:t>
            </a:r>
          </a:p>
        </p:txBody>
      </p:sp>
      <p:sp>
        <p:nvSpPr>
          <p:cNvPr id="3" name="Text Placeholder 2"/>
          <p:cNvSpPr>
            <a:spLocks noGrp="1"/>
          </p:cNvSpPr>
          <p:nvPr>
            <p:ph type="body" idx="1"/>
          </p:nvPr>
        </p:nvSpPr>
        <p:spPr>
          <a:xfrm>
            <a:off x="1981200" y="1143000"/>
            <a:ext cx="4040188" cy="639762"/>
          </a:xfrm>
        </p:spPr>
        <p:txBody>
          <a:bodyPr>
            <a:normAutofit fontScale="85000" lnSpcReduction="10000"/>
          </a:bodyPr>
          <a:lstStyle/>
          <a:p>
            <a:r>
              <a:rPr lang="en-US" dirty="0" smtClean="0">
                <a:hlinkClick r:id="rId2"/>
              </a:rPr>
              <a:t>http://learn.genetics.utah.edu/</a:t>
            </a:r>
            <a:endParaRPr lang="en-US" dirty="0"/>
          </a:p>
        </p:txBody>
      </p:sp>
      <p:sp>
        <p:nvSpPr>
          <p:cNvPr id="6" name="Content Placeholder 5"/>
          <p:cNvSpPr>
            <a:spLocks noGrp="1"/>
          </p:cNvSpPr>
          <p:nvPr>
            <p:ph sz="quarter" idx="4"/>
          </p:nvPr>
        </p:nvSpPr>
        <p:spPr>
          <a:xfrm>
            <a:off x="6172200" y="1385986"/>
            <a:ext cx="6019800" cy="3951288"/>
          </a:xfrm>
        </p:spPr>
        <p:txBody>
          <a:bodyPr>
            <a:normAutofit/>
          </a:bodyPr>
          <a:lstStyle/>
          <a:p>
            <a:pPr marL="457200" indent="-457200">
              <a:buFont typeface="+mj-lt"/>
              <a:buAutoNum type="arabicPeriod"/>
            </a:pPr>
            <a:r>
              <a:rPr lang="en-US" dirty="0" smtClean="0"/>
              <a:t>What </a:t>
            </a:r>
            <a:r>
              <a:rPr lang="en-US" dirty="0"/>
              <a:t>N</a:t>
            </a:r>
            <a:r>
              <a:rPr lang="en-US" dirty="0" smtClean="0"/>
              <a:t>ucleic Acid is responsible for all of our genetic information, please spell it out.</a:t>
            </a:r>
          </a:p>
          <a:p>
            <a:pPr marL="457200" indent="-457200">
              <a:buFont typeface="+mj-lt"/>
              <a:buAutoNum type="arabicPeriod"/>
            </a:pPr>
            <a:r>
              <a:rPr lang="en-US" dirty="0" smtClean="0"/>
              <a:t>What are the three components (nitrogen bases and backbone) to this Nucleic Acid?</a:t>
            </a:r>
          </a:p>
          <a:p>
            <a:pPr marL="457200" indent="-457200">
              <a:buFont typeface="+mj-lt"/>
              <a:buAutoNum type="arabicPeriod"/>
            </a:pPr>
            <a:r>
              <a:rPr lang="en-US" dirty="0" smtClean="0"/>
              <a:t>Draw the structure of DNA, describe it in words and label the 3 parts.</a:t>
            </a:r>
          </a:p>
          <a:p>
            <a:pPr marL="0" indent="0">
              <a:buNone/>
            </a:pPr>
            <a:r>
              <a:rPr lang="en-US" dirty="0" smtClean="0"/>
              <a:t>HW – Read CH 11 , 1 pg. Notes P. </a:t>
            </a:r>
            <a:r>
              <a:rPr lang="en-US" dirty="0"/>
              <a:t>6</a:t>
            </a:r>
            <a:r>
              <a:rPr lang="en-US" dirty="0" smtClean="0"/>
              <a:t>5 NB</a:t>
            </a:r>
          </a:p>
          <a:p>
            <a:pPr marL="457200" indent="-457200">
              <a:buFont typeface="+mj-lt"/>
              <a:buAutoNum type="arabicPeriod"/>
            </a:pPr>
            <a:endParaRPr lang="en-US" dirty="0"/>
          </a:p>
        </p:txBody>
      </p:sp>
      <p:pic>
        <p:nvPicPr>
          <p:cNvPr id="7" name="Picture 92" descr="LBBb Fig"/>
          <p:cNvPicPr>
            <a:picLocks noGrp="1" noChangeAspect="1" noChangeArrowheads="1"/>
          </p:cNvPicPr>
          <p:nvPr>
            <p:ph sz="half" idx="2"/>
          </p:nvPr>
        </p:nvPicPr>
        <p:blipFill>
          <a:blip r:embed="rId3" cstate="print"/>
          <a:srcRect/>
          <a:stretch>
            <a:fillRect/>
          </a:stretch>
        </p:blipFill>
        <p:spPr bwMode="auto">
          <a:xfrm>
            <a:off x="1524000" y="1738549"/>
            <a:ext cx="4497388" cy="4378796"/>
          </a:xfrm>
          <a:prstGeom prst="rect">
            <a:avLst/>
          </a:prstGeom>
          <a:noFill/>
        </p:spPr>
      </p:pic>
    </p:spTree>
    <p:extLst>
      <p:ext uri="{BB962C8B-B14F-4D97-AF65-F5344CB8AC3E}">
        <p14:creationId xmlns:p14="http://schemas.microsoft.com/office/powerpoint/2010/main" val="195645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9619" name="Rectangle 3"/>
          <p:cNvSpPr>
            <a:spLocks noChangeArrowheads="1"/>
          </p:cNvSpPr>
          <p:nvPr/>
        </p:nvSpPr>
        <p:spPr bwMode="auto">
          <a:xfrm>
            <a:off x="2057400" y="3394076"/>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The phosphate group is composed of one atom of phosphorus surrounded by four oxygen atoms, it has a negative charge.</a:t>
            </a:r>
            <a:endParaRPr lang="en-US" altLang="en-US" sz="2400" i="1" dirty="0">
              <a:latin typeface="Times" pitchFamily="18" charset="0"/>
            </a:endParaRPr>
          </a:p>
        </p:txBody>
      </p:sp>
      <p:pic>
        <p:nvPicPr>
          <p:cNvPr id="87962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3"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87962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879625"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879626"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7" name="Picture 11"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879631" name="Rectangle 15"/>
          <p:cNvSpPr>
            <a:spLocks noChangeArrowheads="1"/>
          </p:cNvSpPr>
          <p:nvPr/>
        </p:nvSpPr>
        <p:spPr bwMode="auto">
          <a:xfrm>
            <a:off x="2057400" y="169862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#1. The simple sugar in DNA, called </a:t>
            </a:r>
            <a:r>
              <a:rPr lang="en-US" altLang="en-US" sz="2400" dirty="0" err="1">
                <a:solidFill>
                  <a:srgbClr val="FF0066"/>
                </a:solidFill>
                <a:latin typeface="Times" pitchFamily="18" charset="0"/>
              </a:rPr>
              <a:t>deoxyribose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dee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ahk</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sih</a:t>
            </a:r>
            <a:r>
              <a:rPr lang="en-US" altLang="en-US" sz="2400" dirty="0">
                <a:solidFill>
                  <a:srgbClr val="FF0066"/>
                </a:solidFill>
                <a:latin typeface="Times" pitchFamily="18" charset="0"/>
              </a:rPr>
              <a:t> RI </a:t>
            </a:r>
            <a:r>
              <a:rPr lang="en-US" altLang="en-US" sz="2400" dirty="0" err="1">
                <a:solidFill>
                  <a:srgbClr val="FF0066"/>
                </a:solidFill>
                <a:latin typeface="Times" pitchFamily="18" charset="0"/>
              </a:rPr>
              <a:t>bos</a:t>
            </a:r>
            <a:r>
              <a:rPr lang="en-US" altLang="en-US" sz="2400" dirty="0">
                <a:solidFill>
                  <a:srgbClr val="FF0066"/>
                </a:solidFill>
                <a:latin typeface="Times" pitchFamily="18" charset="0"/>
              </a:rPr>
              <a:t>)</a:t>
            </a:r>
            <a:r>
              <a:rPr lang="en-US" altLang="en-US" sz="2400" dirty="0">
                <a:latin typeface="Times" pitchFamily="18" charset="0"/>
              </a:rPr>
              <a:t>, gives DNA its name— </a:t>
            </a:r>
            <a:r>
              <a:rPr lang="en-US" altLang="en-US" sz="2400" b="1" dirty="0">
                <a:latin typeface="Times" pitchFamily="18" charset="0"/>
              </a:rPr>
              <a:t>deoxyribonucleic acid.</a:t>
            </a:r>
            <a:endParaRPr lang="en-US" altLang="en-US" sz="2400" b="1" dirty="0">
              <a:latin typeface="MS Shell Dlg" charset="0"/>
            </a:endParaRPr>
          </a:p>
        </p:txBody>
      </p:sp>
      <p:pic>
        <p:nvPicPr>
          <p:cNvPr id="879633" name="Picture 17" descr="audio image blue">
            <a:hlinkClick r:id="" action="ppaction://noaction">
              <a:snd r:embed="rId11" name="11-deoxyribose.WAV"/>
            </a:hlinkClick>
          </p:cNvPr>
          <p:cNvPicPr>
            <a:picLocks noChangeAspect="1" noChangeArrowheads="1"/>
          </p:cNvPicPr>
          <p:nvPr/>
        </p:nvPicPr>
        <p:blipFill>
          <a:blip r:embed="rId12" cstate="print"/>
          <a:srcRect/>
          <a:stretch>
            <a:fillRect/>
          </a:stretch>
        </p:blipFill>
        <p:spPr bwMode="auto">
          <a:xfrm>
            <a:off x="9018588" y="2630488"/>
            <a:ext cx="354012" cy="354012"/>
          </a:xfrm>
          <a:prstGeom prst="rect">
            <a:avLst/>
          </a:prstGeom>
          <a:noFill/>
        </p:spPr>
      </p:pic>
      <p:sp>
        <p:nvSpPr>
          <p:cNvPr id="879634" name="Text Box 18"/>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18352522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33"/>
                                        </p:tgtEl>
                                        <p:attrNameLst>
                                          <p:attrName>style.visibility</p:attrName>
                                        </p:attrNameLst>
                                      </p:cBhvr>
                                      <p:to>
                                        <p:strVal val="visible"/>
                                      </p:to>
                                    </p:set>
                                    <p:animEffect transition="in" filter="box(out)">
                                      <p:cBhvr>
                                        <p:cTn id="12" dur="500"/>
                                        <p:tgtEl>
                                          <p:spTgt spid="8796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19"/>
                                        </p:tgtEl>
                                        <p:attrNameLst>
                                          <p:attrName>style.visibility</p:attrName>
                                        </p:attrNameLst>
                                      </p:cBhvr>
                                      <p:to>
                                        <p:strVal val="visible"/>
                                      </p:to>
                                    </p:set>
                                    <p:animEffect transition="in" filter="box(out)">
                                      <p:cBhvr>
                                        <p:cTn id="17" dur="500"/>
                                        <p:tgtEl>
                                          <p:spTgt spid="87961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9621"/>
                                        </p:tgtEl>
                                        <p:attrNameLst>
                                          <p:attrName>style.visibility</p:attrName>
                                        </p:attrNameLst>
                                      </p:cBhvr>
                                      <p:to>
                                        <p:strVal val="visible"/>
                                      </p:to>
                                    </p:set>
                                    <p:animEffect transition="in" filter="box(out)">
                                      <p:cBhvr>
                                        <p:cTn id="21"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3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30" name="Picture 38" descr="Nucleotide"/>
          <p:cNvPicPr>
            <a:picLocks noChangeAspect="1" noChangeArrowheads="1"/>
          </p:cNvPicPr>
          <p:nvPr/>
        </p:nvPicPr>
        <p:blipFill>
          <a:blip r:embed="rId2" cstate="print"/>
          <a:srcRect/>
          <a:stretch>
            <a:fillRect/>
          </a:stretch>
        </p:blipFill>
        <p:spPr bwMode="auto">
          <a:xfrm>
            <a:off x="3810000" y="2600325"/>
            <a:ext cx="4495800" cy="2178050"/>
          </a:xfrm>
          <a:prstGeom prst="rect">
            <a:avLst/>
          </a:prstGeom>
          <a:noFill/>
        </p:spPr>
      </p:pic>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8595" name="Rectangle 3"/>
          <p:cNvSpPr>
            <a:spLocks noChangeArrowheads="1"/>
          </p:cNvSpPr>
          <p:nvPr/>
        </p:nvSpPr>
        <p:spPr bwMode="auto">
          <a:xfrm>
            <a:off x="1524000" y="1447802"/>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#2. DNA is a polymer made of repeating subunits called nucleotides.  The backbone is made up of the Sugar and Phosphate group.</a:t>
            </a:r>
            <a:endParaRPr lang="en-US" sz="2400" i="1" dirty="0">
              <a:latin typeface="Times" pitchFamily="18" charset="0"/>
            </a:endParaRPr>
          </a:p>
        </p:txBody>
      </p:sp>
      <p:pic>
        <p:nvPicPr>
          <p:cNvPr id="878597" name="Picture 5" descr="end of slide"/>
          <p:cNvPicPr>
            <a:picLocks noChangeAspect="1" noChangeArrowheads="1"/>
          </p:cNvPicPr>
          <p:nvPr/>
        </p:nvPicPr>
        <p:blipFill>
          <a:blip r:embed="rId3" cstate="print"/>
          <a:srcRect/>
          <a:stretch>
            <a:fillRect/>
          </a:stretch>
        </p:blipFill>
        <p:spPr bwMode="auto">
          <a:xfrm>
            <a:off x="9693276" y="5097464"/>
            <a:ext cx="593725" cy="846137"/>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78599" name="Picture 7"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3"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78604" name="Picture 12"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78605" name="Rectangle 13"/>
          <p:cNvSpPr>
            <a:spLocks noChangeArrowheads="1"/>
          </p:cNvSpPr>
          <p:nvPr/>
        </p:nvSpPr>
        <p:spPr bwMode="auto">
          <a:xfrm>
            <a:off x="1981200" y="4822826"/>
            <a:ext cx="7848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Nucleotides have three parts: a</a:t>
            </a:r>
            <a:r>
              <a:rPr lang="en-US" sz="2400" b="1" dirty="0">
                <a:latin typeface="Times" pitchFamily="18" charset="0"/>
              </a:rPr>
              <a:t> simple sugar, </a:t>
            </a:r>
            <a:r>
              <a:rPr lang="en-US" sz="2400" dirty="0">
                <a:latin typeface="Times" pitchFamily="18" charset="0"/>
              </a:rPr>
              <a:t>a</a:t>
            </a:r>
            <a:r>
              <a:rPr lang="en-US" sz="2400" b="1" dirty="0">
                <a:latin typeface="Times" pitchFamily="18" charset="0"/>
              </a:rPr>
              <a:t> phosphate group, </a:t>
            </a:r>
            <a:r>
              <a:rPr lang="en-US" sz="2400" dirty="0">
                <a:latin typeface="Times" pitchFamily="18" charset="0"/>
              </a:rPr>
              <a:t>and a </a:t>
            </a:r>
            <a:r>
              <a:rPr lang="en-US" sz="2400" b="1" dirty="0">
                <a:latin typeface="Times" pitchFamily="18" charset="0"/>
              </a:rPr>
              <a:t>nitrogenous base.</a:t>
            </a:r>
          </a:p>
        </p:txBody>
      </p:sp>
      <p:sp>
        <p:nvSpPr>
          <p:cNvPr id="878616" name="Text Box 24"/>
          <p:cNvSpPr txBox="1">
            <a:spLocks noChangeArrowheads="1"/>
          </p:cNvSpPr>
          <p:nvPr/>
        </p:nvSpPr>
        <p:spPr bwMode="auto">
          <a:xfrm>
            <a:off x="3886200" y="2895601"/>
            <a:ext cx="1066800" cy="561975"/>
          </a:xfrm>
          <a:prstGeom prst="rect">
            <a:avLst/>
          </a:prstGeom>
          <a:noFill/>
          <a:ln w="9525">
            <a:noFill/>
            <a:miter lim="800000"/>
            <a:headEnd/>
            <a:tailEnd/>
          </a:ln>
          <a:effectLst/>
        </p:spPr>
        <p:txBody>
          <a:bodyPr/>
          <a:lstStyle/>
          <a:p>
            <a:pPr algn="ctr">
              <a:buFontTx/>
              <a:buNone/>
            </a:pPr>
            <a:r>
              <a:rPr lang="en-US" sz="1400">
                <a:solidFill>
                  <a:srgbClr val="140000"/>
                </a:solidFill>
                <a:latin typeface="Times" pitchFamily="18" charset="0"/>
              </a:rPr>
              <a:t>Phosphate group</a:t>
            </a:r>
          </a:p>
        </p:txBody>
      </p:sp>
      <p:sp>
        <p:nvSpPr>
          <p:cNvPr id="878617" name="Text Box 25"/>
          <p:cNvSpPr txBox="1">
            <a:spLocks noChangeArrowheads="1"/>
          </p:cNvSpPr>
          <p:nvPr/>
        </p:nvSpPr>
        <p:spPr bwMode="auto">
          <a:xfrm>
            <a:off x="5499101" y="4287839"/>
            <a:ext cx="1692275" cy="307777"/>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Sugar (deoxyribose)</a:t>
            </a:r>
          </a:p>
        </p:txBody>
      </p:sp>
      <p:sp>
        <p:nvSpPr>
          <p:cNvPr id="878629" name="Text Box 37"/>
          <p:cNvSpPr txBox="1">
            <a:spLocks noChangeArrowheads="1"/>
          </p:cNvSpPr>
          <p:nvPr/>
        </p:nvSpPr>
        <p:spPr bwMode="auto">
          <a:xfrm>
            <a:off x="7010400" y="2743200"/>
            <a:ext cx="1112838" cy="523220"/>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Nitrogenous base</a:t>
            </a:r>
          </a:p>
        </p:txBody>
      </p:sp>
      <p:sp>
        <p:nvSpPr>
          <p:cNvPr id="878631" name="Text Box 39"/>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32445779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165898" name="Rectangle 10"/>
          <p:cNvSpPr>
            <a:spLocks noChangeArrowheads="1"/>
          </p:cNvSpPr>
          <p:nvPr/>
        </p:nvSpPr>
        <p:spPr bwMode="auto">
          <a:xfrm>
            <a:off x="2057400" y="1809750"/>
            <a:ext cx="7924800" cy="1569660"/>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Although the environment influences how an organism develops, the </a:t>
            </a:r>
            <a:r>
              <a:rPr lang="en-US" sz="2400" b="1" dirty="0">
                <a:latin typeface="Times" pitchFamily="18" charset="0"/>
              </a:rPr>
              <a:t>genetic information that is held in the molecules of DNA </a:t>
            </a:r>
            <a:r>
              <a:rPr lang="en-US" sz="2400" dirty="0">
                <a:latin typeface="Times" pitchFamily="18" charset="0"/>
              </a:rPr>
              <a:t>ultimately determines an organism’s traits</a:t>
            </a:r>
            <a:r>
              <a:rPr lang="en-US" dirty="0">
                <a:latin typeface="Times" pitchFamily="18" charset="0"/>
              </a:rPr>
              <a:t>.</a:t>
            </a:r>
            <a:endParaRPr lang="en-US" i="1" dirty="0">
              <a:latin typeface="Times" pitchFamily="18" charset="0"/>
            </a:endParaRPr>
          </a:p>
        </p:txBody>
      </p:sp>
      <p:sp>
        <p:nvSpPr>
          <p:cNvPr id="165899" name="Rectangle 11"/>
          <p:cNvSpPr>
            <a:spLocks noChangeArrowheads="1"/>
          </p:cNvSpPr>
          <p:nvPr/>
        </p:nvSpPr>
        <p:spPr bwMode="auto">
          <a:xfrm>
            <a:off x="2057401" y="3984626"/>
            <a:ext cx="7866063"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DNA achieves its control by </a:t>
            </a:r>
            <a:r>
              <a:rPr lang="en-US" sz="2400" b="1" dirty="0">
                <a:latin typeface="Times" pitchFamily="18" charset="0"/>
              </a:rPr>
              <a:t>determining the structure of proteins.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65946" name="Picture 58"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65953" name="Picture 65"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65958" name="Picture 70"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165959" name="Picture 71"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165960" name="Text Box 72"/>
          <p:cNvSpPr txBox="1">
            <a:spLocks noChangeArrowheads="1"/>
          </p:cNvSpPr>
          <p:nvPr/>
        </p:nvSpPr>
        <p:spPr bwMode="auto">
          <a:xfrm>
            <a:off x="2089151" y="914401"/>
            <a:ext cx="719107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What are the two functions DNA?</a:t>
            </a:r>
          </a:p>
        </p:txBody>
      </p:sp>
    </p:spTree>
    <p:extLst>
      <p:ext uri="{BB962C8B-B14F-4D97-AF65-F5344CB8AC3E}">
        <p14:creationId xmlns:p14="http://schemas.microsoft.com/office/powerpoint/2010/main" val="2939729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65944"/>
                                        </p:tgtEl>
                                        <p:attrNameLst>
                                          <p:attrName>style.visibility</p:attrName>
                                        </p:attrNameLst>
                                      </p:cBhvr>
                                      <p:to>
                                        <p:strVal val="visible"/>
                                      </p:to>
                                    </p:set>
                                    <p:animEffect transition="in" filter="box(out)">
                                      <p:cBhvr>
                                        <p:cTn id="1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19039"/>
            <a:ext cx="10515600" cy="1325563"/>
          </a:xfrm>
        </p:spPr>
        <p:txBody>
          <a:bodyPr/>
          <a:lstStyle/>
          <a:p>
            <a:r>
              <a:rPr lang="en-US" dirty="0" smtClean="0"/>
              <a:t>#3. Deoxyribonucleic Acid</a:t>
            </a:r>
            <a:endParaRPr lang="en-US" dirty="0"/>
          </a:p>
        </p:txBody>
      </p:sp>
      <p:sp>
        <p:nvSpPr>
          <p:cNvPr id="3" name="Content Placeholder 2"/>
          <p:cNvSpPr>
            <a:spLocks noGrp="1"/>
          </p:cNvSpPr>
          <p:nvPr>
            <p:ph idx="1"/>
          </p:nvPr>
        </p:nvSpPr>
        <p:spPr>
          <a:xfrm>
            <a:off x="7772400" y="1295401"/>
            <a:ext cx="2895600" cy="4830763"/>
          </a:xfrm>
        </p:spPr>
        <p:txBody>
          <a:bodyPr>
            <a:normAutofit/>
          </a:bodyPr>
          <a:lstStyle/>
          <a:p>
            <a:r>
              <a:rPr lang="en-US" dirty="0" smtClean="0"/>
              <a:t>Shape= a Double Helix</a:t>
            </a:r>
          </a:p>
          <a:p>
            <a:r>
              <a:rPr lang="en-US" dirty="0" smtClean="0"/>
              <a:t>Backbone = </a:t>
            </a:r>
          </a:p>
          <a:p>
            <a:pPr lvl="1"/>
            <a:r>
              <a:rPr lang="en-US" dirty="0" smtClean="0"/>
              <a:t>Sugar &amp; Phosphate</a:t>
            </a:r>
          </a:p>
          <a:p>
            <a:r>
              <a:rPr lang="en-US" dirty="0" smtClean="0"/>
              <a:t>Nitrogen base</a:t>
            </a:r>
          </a:p>
          <a:p>
            <a:pPr lvl="1"/>
            <a:r>
              <a:rPr lang="en-US" dirty="0" smtClean="0"/>
              <a:t>Guanine</a:t>
            </a:r>
          </a:p>
          <a:p>
            <a:pPr lvl="1"/>
            <a:r>
              <a:rPr lang="en-US" dirty="0" smtClean="0"/>
              <a:t>Thymine</a:t>
            </a:r>
          </a:p>
          <a:p>
            <a:pPr lvl="1"/>
            <a:r>
              <a:rPr lang="en-US" dirty="0" smtClean="0"/>
              <a:t>Adenine</a:t>
            </a:r>
          </a:p>
          <a:p>
            <a:pPr lvl="1"/>
            <a:r>
              <a:rPr lang="en-US" dirty="0" smtClean="0"/>
              <a:t>Cytosine</a:t>
            </a:r>
            <a:endParaRPr lang="en-US" dirty="0"/>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Tree>
    <p:extLst>
      <p:ext uri="{BB962C8B-B14F-4D97-AF65-F5344CB8AC3E}">
        <p14:creationId xmlns:p14="http://schemas.microsoft.com/office/powerpoint/2010/main" val="16545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0"/>
            <a:ext cx="9860924" cy="1143000"/>
          </a:xfrm>
        </p:spPr>
        <p:txBody>
          <a:bodyPr>
            <a:normAutofit/>
          </a:bodyPr>
          <a:lstStyle/>
          <a:p>
            <a:pPr eaLnBrk="1" hangingPunct="1"/>
            <a:r>
              <a:rPr lang="en-US" dirty="0" smtClean="0"/>
              <a:t>Strawberry DNA Extraction Lab p. 57 NB</a:t>
            </a:r>
          </a:p>
        </p:txBody>
      </p:sp>
      <p:sp>
        <p:nvSpPr>
          <p:cNvPr id="5123" name="Content Placeholder 2"/>
          <p:cNvSpPr>
            <a:spLocks noGrp="1"/>
          </p:cNvSpPr>
          <p:nvPr>
            <p:ph idx="1"/>
          </p:nvPr>
        </p:nvSpPr>
        <p:spPr>
          <a:xfrm>
            <a:off x="1524000" y="838201"/>
            <a:ext cx="9144000" cy="5019675"/>
          </a:xfrm>
        </p:spPr>
        <p:txBody>
          <a:bodyPr>
            <a:normAutofit fontScale="85000" lnSpcReduction="20000"/>
          </a:bodyPr>
          <a:lstStyle/>
          <a:p>
            <a:pPr eaLnBrk="1" hangingPunct="1">
              <a:lnSpc>
                <a:spcPct val="90000"/>
              </a:lnSpc>
            </a:pPr>
            <a:r>
              <a:rPr lang="en-US" sz="2000" b="1" dirty="0"/>
              <a:t>Write the title in your Notebook</a:t>
            </a:r>
          </a:p>
          <a:p>
            <a:pPr eaLnBrk="1" hangingPunct="1">
              <a:lnSpc>
                <a:spcPct val="90000"/>
              </a:lnSpc>
            </a:pPr>
            <a:r>
              <a:rPr lang="en-US" sz="2000" b="1" dirty="0" smtClean="0"/>
              <a:t>Will </a:t>
            </a:r>
            <a:r>
              <a:rPr lang="en-US" sz="2000" b="1" dirty="0"/>
              <a:t>we extract DNA from the strawberries? If so, what will the DNA look like?</a:t>
            </a:r>
          </a:p>
          <a:p>
            <a:pPr eaLnBrk="1" hangingPunct="1">
              <a:lnSpc>
                <a:spcPct val="90000"/>
              </a:lnSpc>
            </a:pPr>
            <a:r>
              <a:rPr lang="en-US" sz="2000" b="1" dirty="0"/>
              <a:t>Hypothesis: </a:t>
            </a:r>
          </a:p>
          <a:p>
            <a:pPr lvl="1" eaLnBrk="1" hangingPunct="1">
              <a:lnSpc>
                <a:spcPct val="90000"/>
              </a:lnSpc>
            </a:pPr>
            <a:r>
              <a:rPr lang="en-US" sz="2000" b="1" i="1" dirty="0"/>
              <a:t>If, then </a:t>
            </a:r>
            <a:r>
              <a:rPr lang="en-US" sz="2000" b="1" i="1" dirty="0" smtClean="0"/>
              <a:t>statement that is testable &amp; measurable. </a:t>
            </a:r>
            <a:r>
              <a:rPr lang="en-US" sz="2000" b="1" i="1" dirty="0"/>
              <a:t>F</a:t>
            </a:r>
            <a:r>
              <a:rPr lang="en-US" sz="2000" b="1" i="1" dirty="0" smtClean="0"/>
              <a:t>or example: </a:t>
            </a:r>
            <a:r>
              <a:rPr lang="en-US" sz="2000" b="1" i="1" dirty="0"/>
              <a:t>If I crush </a:t>
            </a:r>
            <a:r>
              <a:rPr lang="en-US" sz="2000" b="1" i="1" dirty="0" smtClean="0"/>
              <a:t>strawberries </a:t>
            </a:r>
            <a:r>
              <a:rPr lang="en-US" sz="2000" b="1" i="1" dirty="0"/>
              <a:t>and add the buffer, then I will extract 2 tablespoons of DNA</a:t>
            </a:r>
            <a:r>
              <a:rPr lang="en-US" sz="2000" b="1" i="1" dirty="0" smtClean="0"/>
              <a:t>.)</a:t>
            </a:r>
          </a:p>
          <a:p>
            <a:pPr lvl="1" eaLnBrk="1" hangingPunct="1">
              <a:lnSpc>
                <a:spcPct val="90000"/>
              </a:lnSpc>
            </a:pPr>
            <a:endParaRPr lang="en-US" sz="2000" b="1" i="1" dirty="0"/>
          </a:p>
          <a:p>
            <a:pPr eaLnBrk="1" hangingPunct="1">
              <a:lnSpc>
                <a:spcPct val="90000"/>
              </a:lnSpc>
            </a:pPr>
            <a:r>
              <a:rPr lang="en-US" sz="2000" b="1" dirty="0"/>
              <a:t>Materials:</a:t>
            </a:r>
          </a:p>
          <a:p>
            <a:pPr lvl="1" eaLnBrk="1" hangingPunct="1">
              <a:lnSpc>
                <a:spcPct val="90000"/>
              </a:lnSpc>
            </a:pPr>
            <a:r>
              <a:rPr lang="en-US" sz="2000" b="1" dirty="0" err="1"/>
              <a:t>Ziplock</a:t>
            </a:r>
            <a:r>
              <a:rPr lang="en-US" sz="2000" b="1" dirty="0"/>
              <a:t> bag</a:t>
            </a:r>
          </a:p>
          <a:p>
            <a:pPr lvl="1" eaLnBrk="1" hangingPunct="1">
              <a:lnSpc>
                <a:spcPct val="90000"/>
              </a:lnSpc>
            </a:pPr>
            <a:r>
              <a:rPr lang="en-US" sz="2000" b="1" dirty="0"/>
              <a:t>Strawberries</a:t>
            </a:r>
          </a:p>
          <a:p>
            <a:pPr lvl="1" eaLnBrk="1" hangingPunct="1">
              <a:lnSpc>
                <a:spcPct val="90000"/>
              </a:lnSpc>
            </a:pPr>
            <a:r>
              <a:rPr lang="en-US" sz="2000" b="1" dirty="0"/>
              <a:t>Soap: used to dissolve </a:t>
            </a:r>
            <a:r>
              <a:rPr lang="en-US" sz="2000" b="1" dirty="0" err="1"/>
              <a:t>phospholipid</a:t>
            </a:r>
            <a:r>
              <a:rPr lang="en-US" sz="2000" b="1" dirty="0"/>
              <a:t> </a:t>
            </a:r>
            <a:r>
              <a:rPr lang="en-US" sz="2000" b="1" dirty="0" err="1"/>
              <a:t>bilayers</a:t>
            </a:r>
            <a:r>
              <a:rPr lang="en-US" sz="2000" b="1" dirty="0"/>
              <a:t> of the cell membrane</a:t>
            </a:r>
          </a:p>
          <a:p>
            <a:pPr lvl="1" eaLnBrk="1" hangingPunct="1">
              <a:lnSpc>
                <a:spcPct val="90000"/>
              </a:lnSpc>
            </a:pPr>
            <a:r>
              <a:rPr lang="en-US" sz="2000" b="1" dirty="0"/>
              <a:t>Salt: break up protein chains around the DNA</a:t>
            </a:r>
          </a:p>
          <a:p>
            <a:pPr lvl="1" eaLnBrk="1" hangingPunct="1">
              <a:lnSpc>
                <a:spcPct val="90000"/>
              </a:lnSpc>
            </a:pPr>
            <a:r>
              <a:rPr lang="en-US" sz="2000" b="1" dirty="0"/>
              <a:t>Ethanol: DNA is NOT soluble in ethanol (what does this mean?)</a:t>
            </a:r>
          </a:p>
          <a:p>
            <a:pPr lvl="1" eaLnBrk="1" hangingPunct="1">
              <a:lnSpc>
                <a:spcPct val="90000"/>
              </a:lnSpc>
            </a:pPr>
            <a:r>
              <a:rPr lang="en-US" sz="2000" b="1" dirty="0"/>
              <a:t>Funnel</a:t>
            </a:r>
          </a:p>
          <a:p>
            <a:pPr lvl="1" eaLnBrk="1" hangingPunct="1">
              <a:lnSpc>
                <a:spcPct val="90000"/>
              </a:lnSpc>
            </a:pPr>
            <a:r>
              <a:rPr lang="en-US" sz="2000" b="1" dirty="0"/>
              <a:t>Cheese cloth</a:t>
            </a:r>
          </a:p>
          <a:p>
            <a:pPr lvl="1" eaLnBrk="1" hangingPunct="1">
              <a:lnSpc>
                <a:spcPct val="90000"/>
              </a:lnSpc>
            </a:pPr>
            <a:r>
              <a:rPr lang="en-US" sz="2000" b="1" dirty="0"/>
              <a:t>Test tube</a:t>
            </a:r>
          </a:p>
          <a:p>
            <a:pPr lvl="1" eaLnBrk="1" hangingPunct="1">
              <a:lnSpc>
                <a:spcPct val="90000"/>
              </a:lnSpc>
            </a:pPr>
            <a:r>
              <a:rPr lang="en-US" sz="2000" b="1" dirty="0"/>
              <a:t>Stirring rod</a:t>
            </a:r>
          </a:p>
          <a:p>
            <a:pPr lvl="1" eaLnBrk="1" hangingPunct="1">
              <a:lnSpc>
                <a:spcPct val="90000"/>
              </a:lnSpc>
            </a:pPr>
            <a:endParaRPr lang="en-US" sz="1600" b="1" dirty="0"/>
          </a:p>
          <a:p>
            <a:pPr eaLnBrk="1" hangingPunct="1"/>
            <a:endParaRPr lang="en-US" sz="2000" dirty="0"/>
          </a:p>
        </p:txBody>
      </p:sp>
    </p:spTree>
    <p:extLst>
      <p:ext uri="{BB962C8B-B14F-4D97-AF65-F5344CB8AC3E}">
        <p14:creationId xmlns:p14="http://schemas.microsoft.com/office/powerpoint/2010/main" val="3665251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
            <a:ext cx="8229600" cy="785813"/>
          </a:xfrm>
        </p:spPr>
        <p:txBody>
          <a:bodyPr/>
          <a:lstStyle/>
          <a:p>
            <a:pPr eaLnBrk="1" hangingPunct="1"/>
            <a:r>
              <a:rPr lang="en-US" dirty="0" smtClean="0"/>
              <a:t>Procedure</a:t>
            </a:r>
          </a:p>
        </p:txBody>
      </p:sp>
      <p:sp>
        <p:nvSpPr>
          <p:cNvPr id="6147" name="Content Placeholder 2"/>
          <p:cNvSpPr>
            <a:spLocks noGrp="1"/>
          </p:cNvSpPr>
          <p:nvPr>
            <p:ph idx="1"/>
          </p:nvPr>
        </p:nvSpPr>
        <p:spPr>
          <a:xfrm>
            <a:off x="984738" y="714375"/>
            <a:ext cx="10410093" cy="5475410"/>
          </a:xfrm>
        </p:spPr>
        <p:txBody>
          <a:bodyPr/>
          <a:lstStyle/>
          <a:p>
            <a:pPr marL="0" indent="0">
              <a:buNone/>
            </a:pPr>
            <a:r>
              <a:rPr lang="en-US" sz="2400" dirty="0"/>
              <a:t>1.  Place one strawberry in the plastic bag. Close the plastic bag. Now, squish the strawberry! (*make sure not to break the bag*)</a:t>
            </a:r>
          </a:p>
          <a:p>
            <a:pPr marL="0" indent="0">
              <a:buNone/>
            </a:pPr>
            <a:r>
              <a:rPr lang="en-US" sz="2400" dirty="0"/>
              <a:t>2. Add 10 </a:t>
            </a:r>
            <a:r>
              <a:rPr lang="en-US" sz="2400" dirty="0" err="1"/>
              <a:t>mls</a:t>
            </a:r>
            <a:r>
              <a:rPr lang="en-US" sz="2400" dirty="0"/>
              <a:t> of buffer solution and mix.</a:t>
            </a:r>
          </a:p>
          <a:p>
            <a:pPr marL="0" indent="0">
              <a:buNone/>
            </a:pPr>
            <a:r>
              <a:rPr lang="en-US" sz="2400" dirty="0"/>
              <a:t>3. Place the funnel in the test tube and place cheesecloth on top of the funnel.</a:t>
            </a:r>
          </a:p>
          <a:p>
            <a:pPr marL="0" indent="0">
              <a:buNone/>
            </a:pPr>
            <a:r>
              <a:rPr lang="en-US" sz="2400" dirty="0"/>
              <a:t>4. Strain strawberry mixture</a:t>
            </a:r>
          </a:p>
          <a:p>
            <a:pPr marL="0" indent="0">
              <a:buNone/>
            </a:pPr>
            <a:r>
              <a:rPr lang="en-US" sz="2400" dirty="0"/>
              <a:t>5. OBSERVE MIXTURE in the test tube. Remove Strawberry mush into the trashcan from the cheesecloth.  Rinse the cheese cloth in the sink.</a:t>
            </a:r>
          </a:p>
          <a:p>
            <a:pPr marL="0" indent="0">
              <a:buNone/>
            </a:pPr>
            <a:r>
              <a:rPr lang="en-US" sz="2400" dirty="0"/>
              <a:t>6. Add 5 </a:t>
            </a:r>
            <a:r>
              <a:rPr lang="en-US" sz="2400" dirty="0" err="1"/>
              <a:t>mls</a:t>
            </a:r>
            <a:r>
              <a:rPr lang="en-US" sz="2400" dirty="0"/>
              <a:t> of rubbing alcohol.</a:t>
            </a:r>
          </a:p>
          <a:p>
            <a:pPr marL="0" indent="0">
              <a:buNone/>
            </a:pPr>
            <a:r>
              <a:rPr lang="en-US" sz="2400" dirty="0"/>
              <a:t>7. OBSERVE MIXTURE and record results.</a:t>
            </a:r>
          </a:p>
          <a:p>
            <a:pPr marL="0" indent="0">
              <a:buNone/>
            </a:pPr>
            <a:r>
              <a:rPr lang="en-US" sz="2400" dirty="0"/>
              <a:t>8.  Place stir rod into test tube to extract DNA. </a:t>
            </a:r>
          </a:p>
          <a:p>
            <a:pPr eaLnBrk="1" hangingPunct="1">
              <a:buNone/>
            </a:pPr>
            <a:endParaRPr lang="en-US" sz="2000" dirty="0"/>
          </a:p>
        </p:txBody>
      </p:sp>
    </p:spTree>
    <p:extLst>
      <p:ext uri="{BB962C8B-B14F-4D97-AF65-F5344CB8AC3E}">
        <p14:creationId xmlns:p14="http://schemas.microsoft.com/office/powerpoint/2010/main" val="2143704243"/>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991" y="0"/>
            <a:ext cx="6629009" cy="497175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65" y="1617786"/>
            <a:ext cx="6478953" cy="4859214"/>
          </a:xfrm>
          <a:prstGeom prst="rect">
            <a:avLst/>
          </a:prstGeom>
        </p:spPr>
      </p:pic>
    </p:spTree>
    <p:extLst>
      <p:ext uri="{BB962C8B-B14F-4D97-AF65-F5344CB8AC3E}">
        <p14:creationId xmlns:p14="http://schemas.microsoft.com/office/powerpoint/2010/main" val="508315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dirty="0"/>
              <a:t>DNA Extraction Buffer Contains in 600ml Beaker: </a:t>
            </a:r>
          </a:p>
          <a:p>
            <a:pPr lvl="1" eaLnBrk="1" hangingPunct="1"/>
            <a:r>
              <a:rPr lang="en-US" sz="1800" dirty="0"/>
              <a:t>450 </a:t>
            </a:r>
            <a:r>
              <a:rPr lang="en-US" sz="1800" dirty="0" err="1"/>
              <a:t>mls</a:t>
            </a:r>
            <a:r>
              <a:rPr lang="en-US" sz="1800" dirty="0"/>
              <a:t> of water</a:t>
            </a:r>
          </a:p>
          <a:p>
            <a:pPr lvl="1" eaLnBrk="1" hangingPunct="1"/>
            <a:r>
              <a:rPr lang="en-US" sz="1800" dirty="0"/>
              <a:t>50 </a:t>
            </a:r>
            <a:r>
              <a:rPr lang="en-US" sz="1800" dirty="0" err="1"/>
              <a:t>mls</a:t>
            </a:r>
            <a:r>
              <a:rPr lang="en-US" sz="1800" dirty="0"/>
              <a:t> of soap</a:t>
            </a:r>
          </a:p>
          <a:p>
            <a:pPr lvl="1" eaLnBrk="1" hangingPunct="1"/>
            <a:r>
              <a:rPr lang="en-US" sz="1800" dirty="0"/>
              <a:t>1 tsp salt</a:t>
            </a:r>
          </a:p>
          <a:p>
            <a:pPr eaLnBrk="1" hangingPunct="1"/>
            <a:endParaRPr lang="en-US" sz="2000" dirty="0"/>
          </a:p>
          <a:p>
            <a:pPr eaLnBrk="1" hangingPunct="1"/>
            <a:r>
              <a:rPr lang="en-US" sz="2000" dirty="0"/>
              <a:t>As you do the lab, make sure you make your observations!</a:t>
            </a:r>
          </a:p>
          <a:p>
            <a:pPr eaLnBrk="1" hangingPunct="1">
              <a:buFontTx/>
              <a:buNone/>
            </a:pPr>
            <a:endParaRPr lang="en-US" sz="2000" dirty="0"/>
          </a:p>
          <a:p>
            <a:pPr eaLnBrk="1" hangingPunct="1"/>
            <a:endParaRPr lang="en-US" sz="2400" dirty="0"/>
          </a:p>
        </p:txBody>
      </p:sp>
    </p:spTree>
    <p:extLst>
      <p:ext uri="{BB962C8B-B14F-4D97-AF65-F5344CB8AC3E}">
        <p14:creationId xmlns:p14="http://schemas.microsoft.com/office/powerpoint/2010/main" val="22017220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DNA Extraction Lab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Prediction:  What do you THINK we will have to do in order to extract DNA from a strawberry?  Write in complete sentences.</a:t>
            </a:r>
            <a:endParaRPr lang="en-US" dirty="0"/>
          </a:p>
        </p:txBody>
      </p:sp>
      <p:pic>
        <p:nvPicPr>
          <p:cNvPr id="1026" name="Picture 2" descr="http://t0.gstatic.com/images?q=tbn:ANd9GcRdV8G8l4nVQjcGpOmA1ENplAOLLH-QsBZO05fyrBby2eLib6a_dA:tasty-dishes.com/data_images/encyclopedia/strawberry/strawberry-03.jpg">
            <a:hlinkClick r:id="rId2"/>
          </p:cNvPr>
          <p:cNvPicPr>
            <a:picLocks noChangeAspect="1" noChangeArrowheads="1"/>
          </p:cNvPicPr>
          <p:nvPr/>
        </p:nvPicPr>
        <p:blipFill>
          <a:blip r:embed="rId3" cstate="print"/>
          <a:srcRect/>
          <a:stretch>
            <a:fillRect/>
          </a:stretch>
        </p:blipFill>
        <p:spPr bwMode="auto">
          <a:xfrm>
            <a:off x="7282180" y="3581400"/>
            <a:ext cx="3385820" cy="3276600"/>
          </a:xfrm>
          <a:prstGeom prst="rect">
            <a:avLst/>
          </a:prstGeom>
          <a:noFill/>
        </p:spPr>
      </p:pic>
    </p:spTree>
    <p:extLst>
      <p:ext uri="{BB962C8B-B14F-4D97-AF65-F5344CB8AC3E}">
        <p14:creationId xmlns:p14="http://schemas.microsoft.com/office/powerpoint/2010/main" val="3811582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 And Analysis </a:t>
            </a:r>
            <a:br>
              <a:rPr lang="en-US" dirty="0" smtClean="0"/>
            </a:br>
            <a:r>
              <a:rPr lang="en-US" dirty="0" smtClean="0"/>
              <a:t>Answers</a:t>
            </a:r>
            <a:endParaRPr lang="en-US" dirty="0"/>
          </a:p>
        </p:txBody>
      </p:sp>
      <p:sp>
        <p:nvSpPr>
          <p:cNvPr id="3" name="Content Placeholder 2"/>
          <p:cNvSpPr>
            <a:spLocks noGrp="1"/>
          </p:cNvSpPr>
          <p:nvPr>
            <p:ph idx="1"/>
          </p:nvPr>
        </p:nvSpPr>
        <p:spPr/>
        <p:txBody>
          <a:bodyPr/>
          <a:lstStyle/>
          <a:p>
            <a:r>
              <a:rPr lang="en-US" dirty="0" smtClean="0"/>
              <a:t>To Precipitate DNA from Solution  D</a:t>
            </a:r>
          </a:p>
          <a:p>
            <a:r>
              <a:rPr lang="en-US" dirty="0" smtClean="0"/>
              <a:t>Separate components of the cell  A</a:t>
            </a:r>
          </a:p>
          <a:p>
            <a:r>
              <a:rPr lang="en-US" dirty="0" smtClean="0"/>
              <a:t>Break open the cells  C</a:t>
            </a:r>
          </a:p>
          <a:p>
            <a:r>
              <a:rPr lang="en-US" dirty="0" smtClean="0"/>
              <a:t>Break up proteins and dissolve cell membranes B</a:t>
            </a:r>
          </a:p>
          <a:p>
            <a:endParaRPr lang="en-US" dirty="0"/>
          </a:p>
        </p:txBody>
      </p:sp>
    </p:spTree>
    <p:extLst>
      <p:ext uri="{BB962C8B-B14F-4D97-AF65-F5344CB8AC3E}">
        <p14:creationId xmlns:p14="http://schemas.microsoft.com/office/powerpoint/2010/main" val="5485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pPr eaLnBrk="1" hangingPunct="1"/>
            <a:r>
              <a:rPr lang="en-US" dirty="0" smtClean="0"/>
              <a:t>Conclusions! P. </a:t>
            </a:r>
            <a:r>
              <a:rPr lang="en-US" dirty="0" smtClean="0"/>
              <a:t>61</a:t>
            </a:r>
            <a:r>
              <a:rPr lang="en-US" dirty="0" smtClean="0"/>
              <a:t/>
            </a:r>
            <a:br>
              <a:rPr lang="en-US" dirty="0" smtClean="0"/>
            </a:br>
            <a:r>
              <a:rPr lang="en-US" dirty="0" smtClean="0"/>
              <a:t>Strawberry DNA Extraction AXES Paragraph</a:t>
            </a:r>
          </a:p>
        </p:txBody>
      </p:sp>
      <p:sp>
        <p:nvSpPr>
          <p:cNvPr id="8195" name="Content Placeholder 2"/>
          <p:cNvSpPr>
            <a:spLocks noGrp="1"/>
          </p:cNvSpPr>
          <p:nvPr>
            <p:ph idx="1"/>
          </p:nvPr>
        </p:nvSpPr>
        <p:spPr>
          <a:xfrm>
            <a:off x="1981200" y="2411438"/>
            <a:ext cx="8229600" cy="4221163"/>
          </a:xfrm>
        </p:spPr>
        <p:txBody>
          <a:bodyPr/>
          <a:lstStyle/>
          <a:p>
            <a:pPr marL="514350" indent="-514350">
              <a:buFont typeface="+mj-lt"/>
              <a:buAutoNum type="arabicPeriod"/>
            </a:pPr>
            <a:r>
              <a:rPr lang="en-US" dirty="0"/>
              <a:t>What did the DNA look like? What is it’s shape?</a:t>
            </a:r>
          </a:p>
          <a:p>
            <a:pPr marL="514350" indent="-514350">
              <a:buFont typeface="+mj-lt"/>
              <a:buAutoNum type="arabicPeriod"/>
            </a:pPr>
            <a:r>
              <a:rPr lang="en-US" dirty="0"/>
              <a:t>How were we able to see it?</a:t>
            </a:r>
          </a:p>
          <a:p>
            <a:pPr marL="514350" indent="-514350">
              <a:buFont typeface="+mj-lt"/>
              <a:buAutoNum type="arabicPeriod"/>
            </a:pPr>
            <a:r>
              <a:rPr lang="en-US" dirty="0"/>
              <a:t>Why was it essential to add buffer?</a:t>
            </a:r>
          </a:p>
          <a:p>
            <a:pPr marL="514350" indent="-514350">
              <a:buFont typeface="+mj-lt"/>
              <a:buAutoNum type="arabicPeriod"/>
            </a:pPr>
            <a:r>
              <a:rPr lang="en-US" dirty="0"/>
              <a:t>Why was it essential to add ethanol?</a:t>
            </a:r>
          </a:p>
          <a:p>
            <a:pPr marL="514350" indent="-514350">
              <a:buFont typeface="+mj-lt"/>
              <a:buAutoNum type="arabicPeriod"/>
            </a:pPr>
            <a:r>
              <a:rPr lang="en-US" dirty="0"/>
              <a:t>What is an example of a Nucleic Acid?</a:t>
            </a:r>
          </a:p>
          <a:p>
            <a:pPr marL="514350" indent="-514350">
              <a:buFont typeface="+mj-lt"/>
              <a:buAutoNum type="arabicPeriod"/>
            </a:pPr>
            <a:r>
              <a:rPr lang="en-US" dirty="0"/>
              <a:t>Why is DNA important?</a:t>
            </a:r>
          </a:p>
          <a:p>
            <a:pPr algn="ctr" eaLnBrk="1" hangingPunct="1"/>
            <a:endParaRPr lang="en-US" dirty="0"/>
          </a:p>
        </p:txBody>
      </p:sp>
    </p:spTree>
    <p:extLst>
      <p:ext uri="{BB962C8B-B14F-4D97-AF65-F5344CB8AC3E}">
        <p14:creationId xmlns:p14="http://schemas.microsoft.com/office/powerpoint/2010/main" val="2539812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39" name="Picture 31" descr="Fig"/>
          <p:cNvPicPr>
            <a:picLocks noChangeAspect="1" noChangeArrowheads="1"/>
          </p:cNvPicPr>
          <p:nvPr/>
        </p:nvPicPr>
        <p:blipFill>
          <a:blip r:embed="rId2" cstate="print"/>
          <a:srcRect/>
          <a:stretch>
            <a:fillRect/>
          </a:stretch>
        </p:blipFill>
        <p:spPr bwMode="auto">
          <a:xfrm>
            <a:off x="8139114" y="4191000"/>
            <a:ext cx="1284287" cy="1676400"/>
          </a:xfrm>
          <a:prstGeom prst="rect">
            <a:avLst/>
          </a:prstGeom>
          <a:noFill/>
        </p:spPr>
      </p:pic>
      <p:pic>
        <p:nvPicPr>
          <p:cNvPr id="887838" name="Picture 30" descr="Fig"/>
          <p:cNvPicPr>
            <a:picLocks noChangeAspect="1" noChangeArrowheads="1"/>
          </p:cNvPicPr>
          <p:nvPr/>
        </p:nvPicPr>
        <p:blipFill>
          <a:blip r:embed="rId3" cstate="print"/>
          <a:srcRect/>
          <a:stretch>
            <a:fillRect/>
          </a:stretch>
        </p:blipFill>
        <p:spPr bwMode="auto">
          <a:xfrm>
            <a:off x="6578600" y="4191000"/>
            <a:ext cx="1143000" cy="1676400"/>
          </a:xfrm>
          <a:prstGeom prst="rect">
            <a:avLst/>
          </a:prstGeom>
          <a:noFill/>
        </p:spPr>
      </p:pic>
      <p:pic>
        <p:nvPicPr>
          <p:cNvPr id="887836" name="Picture 28" descr="Fig"/>
          <p:cNvPicPr>
            <a:picLocks noChangeAspect="1" noChangeArrowheads="1"/>
          </p:cNvPicPr>
          <p:nvPr/>
        </p:nvPicPr>
        <p:blipFill>
          <a:blip r:embed="rId4" cstate="print"/>
          <a:srcRect/>
          <a:stretch>
            <a:fillRect/>
          </a:stretch>
        </p:blipFill>
        <p:spPr bwMode="auto">
          <a:xfrm>
            <a:off x="4572001" y="4191000"/>
            <a:ext cx="1508125" cy="1676400"/>
          </a:xfrm>
          <a:prstGeom prst="rect">
            <a:avLst/>
          </a:prstGeom>
          <a:noFill/>
        </p:spPr>
      </p:pic>
      <p:pic>
        <p:nvPicPr>
          <p:cNvPr id="887835" name="Picture 27" descr="fig"/>
          <p:cNvPicPr>
            <a:picLocks noChangeAspect="1" noChangeArrowheads="1"/>
          </p:cNvPicPr>
          <p:nvPr/>
        </p:nvPicPr>
        <p:blipFill>
          <a:blip r:embed="rId5" cstate="print"/>
          <a:srcRect/>
          <a:stretch>
            <a:fillRect/>
          </a:stretch>
        </p:blipFill>
        <p:spPr bwMode="auto">
          <a:xfrm>
            <a:off x="2438400" y="4191000"/>
            <a:ext cx="1676400" cy="1652588"/>
          </a:xfrm>
          <a:prstGeom prst="rect">
            <a:avLst/>
          </a:prstGeom>
          <a:noFill/>
        </p:spPr>
      </p:pic>
      <p:sp>
        <p:nvSpPr>
          <p:cNvPr id="8878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pic>
        <p:nvPicPr>
          <p:cNvPr id="8878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7" cstate="print"/>
          <a:srcRect/>
          <a:stretch>
            <a:fillRect/>
          </a:stretch>
        </p:blipFill>
        <p:spPr bwMode="auto">
          <a:xfrm>
            <a:off x="5105401" y="6191251"/>
            <a:ext cx="492125" cy="606425"/>
          </a:xfrm>
          <a:prstGeom prst="rect">
            <a:avLst/>
          </a:prstGeom>
          <a:noFill/>
        </p:spPr>
      </p:pic>
      <p:pic>
        <p:nvPicPr>
          <p:cNvPr id="887815" name="Picture 7" descr="New TOC">
            <a:hlinkClick r:id="" action="ppaction://noaction"/>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887818" name="Picture 1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887819" name="Picture 11" descr="Sec"/>
          <p:cNvPicPr>
            <a:picLocks noChangeAspect="1" noChangeArrowheads="1"/>
          </p:cNvPicPr>
          <p:nvPr/>
        </p:nvPicPr>
        <p:blipFill>
          <a:blip r:embed="rId13" cstate="print"/>
          <a:srcRect/>
          <a:stretch>
            <a:fillRect/>
          </a:stretch>
        </p:blipFill>
        <p:spPr bwMode="auto">
          <a:xfrm>
            <a:off x="1524000" y="0"/>
            <a:ext cx="1828800" cy="762000"/>
          </a:xfrm>
          <a:prstGeom prst="rect">
            <a:avLst/>
          </a:prstGeom>
          <a:noFill/>
        </p:spPr>
      </p:pic>
      <p:pic>
        <p:nvPicPr>
          <p:cNvPr id="887820" name="Picture 12" descr="Sec"/>
          <p:cNvPicPr>
            <a:picLocks noChangeAspect="1" noChangeArrowheads="1"/>
          </p:cNvPicPr>
          <p:nvPr/>
        </p:nvPicPr>
        <p:blipFill>
          <a:blip r:embed="rId14" cstate="print"/>
          <a:srcRect/>
          <a:stretch>
            <a:fillRect/>
          </a:stretch>
        </p:blipFill>
        <p:spPr bwMode="auto">
          <a:xfrm>
            <a:off x="3873500" y="0"/>
            <a:ext cx="5422900" cy="482600"/>
          </a:xfrm>
          <a:prstGeom prst="rect">
            <a:avLst/>
          </a:prstGeom>
          <a:noFill/>
        </p:spPr>
      </p:pic>
      <p:sp>
        <p:nvSpPr>
          <p:cNvPr id="887821" name="Rectangle 13"/>
          <p:cNvSpPr>
            <a:spLocks noChangeArrowheads="1"/>
          </p:cNvSpPr>
          <p:nvPr/>
        </p:nvSpPr>
        <p:spPr bwMode="auto">
          <a:xfrm>
            <a:off x="2057400" y="1622426"/>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 </a:t>
            </a:r>
            <a:r>
              <a:rPr lang="en-US" sz="2400" dirty="0">
                <a:solidFill>
                  <a:srgbClr val="FF0066"/>
                </a:solidFill>
                <a:latin typeface="Times" pitchFamily="18" charset="0"/>
              </a:rPr>
              <a:t>nitrogenous base</a:t>
            </a:r>
            <a:r>
              <a:rPr lang="en-US" sz="2400" dirty="0">
                <a:latin typeface="Times" pitchFamily="18" charset="0"/>
              </a:rPr>
              <a:t> is a carbon ring structure that contains one or more atoms of nitrogen.</a:t>
            </a:r>
          </a:p>
        </p:txBody>
      </p:sp>
      <p:sp>
        <p:nvSpPr>
          <p:cNvPr id="887823" name="Rectangle 15"/>
          <p:cNvSpPr>
            <a:spLocks noChangeArrowheads="1"/>
          </p:cNvSpPr>
          <p:nvPr/>
        </p:nvSpPr>
        <p:spPr bwMode="auto">
          <a:xfrm>
            <a:off x="2057400" y="2784476"/>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In DNA, there are four possible nitrogenous bases: adenine (A), guanine (G), cytosine (C), and thymine (T).</a:t>
            </a:r>
          </a:p>
        </p:txBody>
      </p:sp>
      <p:sp>
        <p:nvSpPr>
          <p:cNvPr id="887826" name="Text Box 18"/>
          <p:cNvSpPr txBox="1">
            <a:spLocks noChangeArrowheads="1"/>
          </p:cNvSpPr>
          <p:nvPr/>
        </p:nvSpPr>
        <p:spPr bwMode="auto">
          <a:xfrm>
            <a:off x="2578101" y="42354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Adenine (A)</a:t>
            </a:r>
          </a:p>
        </p:txBody>
      </p:sp>
      <p:sp>
        <p:nvSpPr>
          <p:cNvPr id="887828" name="Text Box 20"/>
          <p:cNvSpPr txBox="1">
            <a:spLocks noChangeArrowheads="1"/>
          </p:cNvSpPr>
          <p:nvPr/>
        </p:nvSpPr>
        <p:spPr bwMode="auto">
          <a:xfrm>
            <a:off x="4699001" y="42227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Guanine (G)</a:t>
            </a:r>
          </a:p>
        </p:txBody>
      </p:sp>
      <p:sp>
        <p:nvSpPr>
          <p:cNvPr id="887831" name="Text Box 23"/>
          <p:cNvSpPr txBox="1">
            <a:spLocks noChangeArrowheads="1"/>
          </p:cNvSpPr>
          <p:nvPr/>
        </p:nvSpPr>
        <p:spPr bwMode="auto">
          <a:xfrm>
            <a:off x="8229600" y="4222751"/>
            <a:ext cx="1104790"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Thymine (T)</a:t>
            </a:r>
          </a:p>
        </p:txBody>
      </p:sp>
      <p:sp>
        <p:nvSpPr>
          <p:cNvPr id="887833" name="Text Box 25"/>
          <p:cNvSpPr txBox="1">
            <a:spLocks noChangeArrowheads="1"/>
          </p:cNvSpPr>
          <p:nvPr/>
        </p:nvSpPr>
        <p:spPr bwMode="auto">
          <a:xfrm>
            <a:off x="6578600" y="4210051"/>
            <a:ext cx="1107996"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Cytosine (C)</a:t>
            </a:r>
          </a:p>
        </p:txBody>
      </p:sp>
      <p:pic>
        <p:nvPicPr>
          <p:cNvPr id="887840" name="Picture 32" descr="audio image blue">
            <a:hlinkClick r:id="" action="ppaction://noaction">
              <a:snd r:embed="rId15" name="11-nitrogenous base.WAV"/>
            </a:hlinkClick>
          </p:cNvPr>
          <p:cNvPicPr>
            <a:picLocks noChangeAspect="1" noChangeArrowheads="1"/>
          </p:cNvPicPr>
          <p:nvPr/>
        </p:nvPicPr>
        <p:blipFill>
          <a:blip r:embed="rId16" cstate="print"/>
          <a:srcRect/>
          <a:stretch>
            <a:fillRect/>
          </a:stretch>
        </p:blipFill>
        <p:spPr bwMode="auto">
          <a:xfrm>
            <a:off x="9728201" y="2120901"/>
            <a:ext cx="354013" cy="354013"/>
          </a:xfrm>
          <a:prstGeom prst="rect">
            <a:avLst/>
          </a:prstGeom>
          <a:noFill/>
        </p:spPr>
      </p:pic>
      <p:sp>
        <p:nvSpPr>
          <p:cNvPr id="887841" name="Text Box 33"/>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15435810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7840"/>
                                        </p:tgtEl>
                                        <p:attrNameLst>
                                          <p:attrName>style.visibility</p:attrName>
                                        </p:attrNameLst>
                                      </p:cBhvr>
                                      <p:to>
                                        <p:strVal val="visible"/>
                                      </p:to>
                                    </p:set>
                                    <p:animEffect transition="in" filter="box(out)">
                                      <p:cBhvr>
                                        <p:cTn id="12" dur="500"/>
                                        <p:tgtEl>
                                          <p:spTgt spid="8878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7823"/>
                                        </p:tgtEl>
                                        <p:attrNameLst>
                                          <p:attrName>style.visibility</p:attrName>
                                        </p:attrNameLst>
                                      </p:cBhvr>
                                      <p:to>
                                        <p:strVal val="visible"/>
                                      </p:to>
                                    </p:set>
                                    <p:animEffect transition="in" filter="box(out)">
                                      <p:cBhvr>
                                        <p:cTn id="17" dur="500"/>
                                        <p:tgtEl>
                                          <p:spTgt spid="88782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ox(out)">
                                      <p:cBhvr>
                                        <p:cTn id="21" dur="500"/>
                                        <p:tgtEl>
                                          <p:spTgt spid="887835"/>
                                        </p:tgtEl>
                                      </p:cBhvr>
                                    </p:animEffect>
                                  </p:childTnLst>
                                </p:cTn>
                              </p:par>
                            </p:childTnLst>
                          </p:cTn>
                        </p:par>
                        <p:par>
                          <p:cTn id="22" fill="hold">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887826"/>
                                        </p:tgtEl>
                                        <p:attrNameLst>
                                          <p:attrName>style.visibility</p:attrName>
                                        </p:attrNameLst>
                                      </p:cBhvr>
                                      <p:to>
                                        <p:strVal val="visible"/>
                                      </p:to>
                                    </p:set>
                                    <p:animEffect transition="in" filter="box(out)">
                                      <p:cBhvr>
                                        <p:cTn id="25" dur="500"/>
                                        <p:tgtEl>
                                          <p:spTgt spid="887826"/>
                                        </p:tgtEl>
                                      </p:cBhvr>
                                    </p:animEffect>
                                  </p:childTnLst>
                                </p:cTn>
                              </p:par>
                            </p:childTnLst>
                          </p:cTn>
                        </p:par>
                        <p:par>
                          <p:cTn id="26" fill="hold">
                            <p:stCondLst>
                              <p:cond delay="1500"/>
                            </p:stCondLst>
                            <p:childTnLst>
                              <p:par>
                                <p:cTn id="27" presetID="4" presetClass="entr" presetSubtype="32" fill="hold" nodeType="afterEffect">
                                  <p:stCondLst>
                                    <p:cond delay="0"/>
                                  </p:stCondLst>
                                  <p:childTnLst>
                                    <p:set>
                                      <p:cBhvr>
                                        <p:cTn id="28" dur="1" fill="hold">
                                          <p:stCondLst>
                                            <p:cond delay="0"/>
                                          </p:stCondLst>
                                        </p:cTn>
                                        <p:tgtEl>
                                          <p:spTgt spid="887836"/>
                                        </p:tgtEl>
                                        <p:attrNameLst>
                                          <p:attrName>style.visibility</p:attrName>
                                        </p:attrNameLst>
                                      </p:cBhvr>
                                      <p:to>
                                        <p:strVal val="visible"/>
                                      </p:to>
                                    </p:set>
                                    <p:animEffect transition="in" filter="box(out)">
                                      <p:cBhvr>
                                        <p:cTn id="29" dur="500"/>
                                        <p:tgtEl>
                                          <p:spTgt spid="887836"/>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887828"/>
                                        </p:tgtEl>
                                        <p:attrNameLst>
                                          <p:attrName>style.visibility</p:attrName>
                                        </p:attrNameLst>
                                      </p:cBhvr>
                                      <p:to>
                                        <p:strVal val="visible"/>
                                      </p:to>
                                    </p:set>
                                    <p:animEffect transition="in" filter="box(out)">
                                      <p:cBhvr>
                                        <p:cTn id="33" dur="500"/>
                                        <p:tgtEl>
                                          <p:spTgt spid="887828"/>
                                        </p:tgtEl>
                                      </p:cBhvr>
                                    </p:animEffect>
                                  </p:childTnLst>
                                </p:cTn>
                              </p:par>
                            </p:childTnLst>
                          </p:cTn>
                        </p:par>
                        <p:par>
                          <p:cTn id="34" fill="hold">
                            <p:stCondLst>
                              <p:cond delay="2500"/>
                            </p:stCondLst>
                            <p:childTnLst>
                              <p:par>
                                <p:cTn id="35" presetID="4" presetClass="entr" presetSubtype="32" fill="hold" nodeType="afterEffect">
                                  <p:stCondLst>
                                    <p:cond delay="0"/>
                                  </p:stCondLst>
                                  <p:childTnLst>
                                    <p:set>
                                      <p:cBhvr>
                                        <p:cTn id="36" dur="1" fill="hold">
                                          <p:stCondLst>
                                            <p:cond delay="0"/>
                                          </p:stCondLst>
                                        </p:cTn>
                                        <p:tgtEl>
                                          <p:spTgt spid="887838"/>
                                        </p:tgtEl>
                                        <p:attrNameLst>
                                          <p:attrName>style.visibility</p:attrName>
                                        </p:attrNameLst>
                                      </p:cBhvr>
                                      <p:to>
                                        <p:strVal val="visible"/>
                                      </p:to>
                                    </p:set>
                                    <p:animEffect transition="in" filter="box(out)">
                                      <p:cBhvr>
                                        <p:cTn id="37" dur="500"/>
                                        <p:tgtEl>
                                          <p:spTgt spid="887838"/>
                                        </p:tgtEl>
                                      </p:cBhvr>
                                    </p:animEffect>
                                  </p:childTnLst>
                                </p:cTn>
                              </p:par>
                            </p:childTnLst>
                          </p:cTn>
                        </p:par>
                        <p:par>
                          <p:cTn id="38" fill="hold">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887833"/>
                                        </p:tgtEl>
                                        <p:attrNameLst>
                                          <p:attrName>style.visibility</p:attrName>
                                        </p:attrNameLst>
                                      </p:cBhvr>
                                      <p:to>
                                        <p:strVal val="visible"/>
                                      </p:to>
                                    </p:set>
                                    <p:animEffect transition="in" filter="box(out)">
                                      <p:cBhvr>
                                        <p:cTn id="41" dur="500"/>
                                        <p:tgtEl>
                                          <p:spTgt spid="887833"/>
                                        </p:tgtEl>
                                      </p:cBhvr>
                                    </p:animEffect>
                                  </p:childTnLst>
                                </p:cTn>
                              </p:par>
                            </p:childTnLst>
                          </p:cTn>
                        </p:par>
                        <p:par>
                          <p:cTn id="42" fill="hold">
                            <p:stCondLst>
                              <p:cond delay="3500"/>
                            </p:stCondLst>
                            <p:childTnLst>
                              <p:par>
                                <p:cTn id="43" presetID="4" presetClass="entr" presetSubtype="32" fill="hold" nodeType="afterEffect">
                                  <p:stCondLst>
                                    <p:cond delay="0"/>
                                  </p:stCondLst>
                                  <p:childTnLst>
                                    <p:set>
                                      <p:cBhvr>
                                        <p:cTn id="44" dur="1" fill="hold">
                                          <p:stCondLst>
                                            <p:cond delay="0"/>
                                          </p:stCondLst>
                                        </p:cTn>
                                        <p:tgtEl>
                                          <p:spTgt spid="887839"/>
                                        </p:tgtEl>
                                        <p:attrNameLst>
                                          <p:attrName>style.visibility</p:attrName>
                                        </p:attrNameLst>
                                      </p:cBhvr>
                                      <p:to>
                                        <p:strVal val="visible"/>
                                      </p:to>
                                    </p:set>
                                    <p:animEffect transition="in" filter="box(out)">
                                      <p:cBhvr>
                                        <p:cTn id="45" dur="500"/>
                                        <p:tgtEl>
                                          <p:spTgt spid="887839"/>
                                        </p:tgtEl>
                                      </p:cBhvr>
                                    </p:animEffect>
                                  </p:childTnLst>
                                </p:cTn>
                              </p:par>
                            </p:childTnLst>
                          </p:cTn>
                        </p:par>
                        <p:par>
                          <p:cTn id="46" fill="hold">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887831"/>
                                        </p:tgtEl>
                                        <p:attrNameLst>
                                          <p:attrName>style.visibility</p:attrName>
                                        </p:attrNameLst>
                                      </p:cBhvr>
                                      <p:to>
                                        <p:strVal val="visible"/>
                                      </p:to>
                                    </p:set>
                                    <p:animEffect transition="in" filter="box(out)">
                                      <p:cBhvr>
                                        <p:cTn id="49" dur="500"/>
                                        <p:tgtEl>
                                          <p:spTgt spid="887831"/>
                                        </p:tgtEl>
                                      </p:cBhvr>
                                    </p:animEffect>
                                  </p:childTnLst>
                                </p:cTn>
                              </p:par>
                            </p:childTnLst>
                          </p:cTn>
                        </p:par>
                        <p:par>
                          <p:cTn id="50" fill="hold">
                            <p:stCondLst>
                              <p:cond delay="4500"/>
                            </p:stCondLst>
                            <p:childTnLst>
                              <p:par>
                                <p:cTn id="51" presetID="4" presetClass="entr" presetSubtype="32" fill="hold" nodeType="afterEffect">
                                  <p:stCondLst>
                                    <p:cond delay="0"/>
                                  </p:stCondLst>
                                  <p:childTnLst>
                                    <p:set>
                                      <p:cBhvr>
                                        <p:cTn id="52" dur="1" fill="hold">
                                          <p:stCondLst>
                                            <p:cond delay="0"/>
                                          </p:stCondLst>
                                        </p:cTn>
                                        <p:tgtEl>
                                          <p:spTgt spid="887813"/>
                                        </p:tgtEl>
                                        <p:attrNameLst>
                                          <p:attrName>style.visibility</p:attrName>
                                        </p:attrNameLst>
                                      </p:cBhvr>
                                      <p:to>
                                        <p:strVal val="visible"/>
                                      </p:to>
                                    </p:set>
                                    <p:animEffect transition="in" filter="box(out)">
                                      <p:cBhvr>
                                        <p:cTn id="53"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P spid="887823" grpId="0" autoUpdateAnimBg="0"/>
      <p:bldP spid="887826" grpId="0" autoUpdateAnimBg="0"/>
      <p:bldP spid="887828" grpId="0" autoUpdateAnimBg="0"/>
      <p:bldP spid="887831" grpId="0" autoUpdateAnimBg="0"/>
      <p:bldP spid="88783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(DNA)Nitrogen Base Pairing Rules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ADENINE = THYMINE</a:t>
            </a:r>
          </a:p>
          <a:p>
            <a:r>
              <a:rPr lang="en-US" dirty="0" smtClean="0"/>
              <a:t>CYTOSINE </a:t>
            </a:r>
            <a:r>
              <a:rPr lang="en-US" u="sng" dirty="0" smtClean="0"/>
              <a:t>=</a:t>
            </a:r>
            <a:r>
              <a:rPr lang="en-US" dirty="0" smtClean="0"/>
              <a:t> GUANINE</a:t>
            </a:r>
          </a:p>
          <a:p>
            <a:endParaRPr lang="en-US" dirty="0" smtClean="0"/>
          </a:p>
          <a:p>
            <a:r>
              <a:rPr lang="en-US" dirty="0" smtClean="0"/>
              <a:t>G = ?</a:t>
            </a:r>
          </a:p>
          <a:p>
            <a:r>
              <a:rPr lang="en-US" dirty="0" smtClean="0"/>
              <a:t>T = ?</a:t>
            </a:r>
          </a:p>
          <a:p>
            <a:r>
              <a:rPr lang="en-US" dirty="0" smtClean="0"/>
              <a:t>A = ?</a:t>
            </a:r>
          </a:p>
          <a:p>
            <a:r>
              <a:rPr lang="en-US" dirty="0" smtClean="0"/>
              <a:t>C = ?</a:t>
            </a:r>
          </a:p>
          <a:p>
            <a:endParaRPr lang="en-US" dirty="0"/>
          </a:p>
        </p:txBody>
      </p:sp>
    </p:spTree>
    <p:extLst>
      <p:ext uri="{BB962C8B-B14F-4D97-AF65-F5344CB8AC3E}">
        <p14:creationId xmlns:p14="http://schemas.microsoft.com/office/powerpoint/2010/main" val="1489376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503830"/>
            <a:ext cx="9601196" cy="1303867"/>
          </a:xfrm>
        </p:spPr>
        <p:txBody>
          <a:bodyPr/>
          <a:lstStyle/>
          <a:p>
            <a:r>
              <a:rPr lang="en-US" dirty="0" smtClean="0"/>
              <a:t>DNA/ RNA Beads p. </a:t>
            </a:r>
            <a:r>
              <a:rPr lang="en-US" dirty="0" smtClean="0"/>
              <a:t>63 </a:t>
            </a:r>
            <a:r>
              <a:rPr lang="en-US" dirty="0" smtClean="0"/>
              <a:t>NB</a:t>
            </a:r>
            <a:endParaRPr lang="en-US" dirty="0"/>
          </a:p>
        </p:txBody>
      </p:sp>
      <p:sp>
        <p:nvSpPr>
          <p:cNvPr id="3" name="Content Placeholder 2"/>
          <p:cNvSpPr>
            <a:spLocks noGrp="1"/>
          </p:cNvSpPr>
          <p:nvPr>
            <p:ph idx="1"/>
          </p:nvPr>
        </p:nvSpPr>
        <p:spPr>
          <a:xfrm>
            <a:off x="1295402" y="1631852"/>
            <a:ext cx="9626991" cy="4127379"/>
          </a:xfrm>
          <a:solidFill>
            <a:schemeClr val="bg2"/>
          </a:solidFill>
        </p:spPr>
        <p:txBody>
          <a:bodyPr/>
          <a:lstStyle/>
          <a:p>
            <a:r>
              <a:rPr lang="en-US" dirty="0" smtClean="0"/>
              <a:t>Backbone= Phosphate &amp; Sugar (</a:t>
            </a:r>
            <a:r>
              <a:rPr lang="en-US" dirty="0" smtClean="0">
                <a:solidFill>
                  <a:srgbClr val="C00000"/>
                </a:solidFill>
              </a:rPr>
              <a:t>Red</a:t>
            </a:r>
            <a:r>
              <a:rPr lang="en-US" dirty="0" smtClean="0"/>
              <a:t> &amp; </a:t>
            </a:r>
            <a:r>
              <a:rPr lang="en-US" dirty="0" smtClean="0">
                <a:solidFill>
                  <a:schemeClr val="bg1"/>
                </a:solidFill>
              </a:rPr>
              <a:t>White</a:t>
            </a:r>
            <a:r>
              <a:rPr lang="en-US" dirty="0" smtClean="0"/>
              <a:t>)</a:t>
            </a:r>
          </a:p>
          <a:p>
            <a:r>
              <a:rPr lang="en-US" dirty="0" smtClean="0"/>
              <a:t>Nitrogen Bases= Adenine (</a:t>
            </a:r>
            <a:r>
              <a:rPr lang="en-US" dirty="0" smtClean="0">
                <a:solidFill>
                  <a:schemeClr val="tx2">
                    <a:lumMod val="60000"/>
                    <a:lumOff val="40000"/>
                  </a:schemeClr>
                </a:solidFill>
              </a:rPr>
              <a:t>Blue</a:t>
            </a:r>
            <a:r>
              <a:rPr lang="en-US" dirty="0" smtClean="0"/>
              <a:t>)=Thymine (</a:t>
            </a:r>
            <a:r>
              <a:rPr lang="en-US" dirty="0" smtClean="0">
                <a:solidFill>
                  <a:srgbClr val="00B050"/>
                </a:solidFill>
              </a:rPr>
              <a:t>Green</a:t>
            </a:r>
            <a:r>
              <a:rPr lang="en-US" dirty="0" smtClean="0"/>
              <a:t>)</a:t>
            </a:r>
          </a:p>
          <a:p>
            <a:pPr lvl="6">
              <a:buNone/>
            </a:pPr>
            <a:r>
              <a:rPr lang="en-US" sz="3200" dirty="0"/>
              <a:t>Cytosine (</a:t>
            </a:r>
            <a:r>
              <a:rPr lang="en-US" sz="3200" dirty="0">
                <a:solidFill>
                  <a:srgbClr val="FFFF00"/>
                </a:solidFill>
              </a:rPr>
              <a:t>Yellow</a:t>
            </a:r>
            <a:r>
              <a:rPr lang="en-US" sz="3200" dirty="0"/>
              <a:t> )=-Guanine (</a:t>
            </a:r>
            <a:r>
              <a:rPr lang="en-US" sz="3200" dirty="0">
                <a:solidFill>
                  <a:srgbClr val="FFC000"/>
                </a:solidFill>
              </a:rPr>
              <a:t>Orange</a:t>
            </a:r>
            <a:r>
              <a:rPr lang="en-US" sz="3200" dirty="0"/>
              <a:t>)</a:t>
            </a:r>
          </a:p>
          <a:p>
            <a:pPr lvl="6">
              <a:buNone/>
            </a:pPr>
            <a:r>
              <a:rPr lang="en-US" sz="3200" dirty="0" err="1"/>
              <a:t>Uracil</a:t>
            </a:r>
            <a:r>
              <a:rPr lang="en-US" sz="3200" dirty="0"/>
              <a:t> (</a:t>
            </a:r>
            <a:r>
              <a:rPr lang="en-US" sz="3200" dirty="0">
                <a:solidFill>
                  <a:srgbClr val="FF00FF"/>
                </a:solidFill>
              </a:rPr>
              <a:t>Pink</a:t>
            </a:r>
            <a:r>
              <a:rPr lang="en-US" sz="3200" dirty="0"/>
              <a:t>)  RNA</a:t>
            </a:r>
            <a:endParaRPr lang="en-US" sz="4400" dirty="0"/>
          </a:p>
          <a:p>
            <a:r>
              <a:rPr lang="en-US" dirty="0" smtClean="0"/>
              <a:t>Hydrogen bond (clear barbell)</a:t>
            </a:r>
          </a:p>
          <a:p>
            <a:r>
              <a:rPr lang="en-US" dirty="0" smtClean="0">
                <a:hlinkClick r:id="rId3"/>
              </a:rPr>
              <a:t>http://learn.genetics.utah.edu/</a:t>
            </a:r>
            <a:endParaRPr lang="en-US" dirty="0" smtClean="0"/>
          </a:p>
          <a:p>
            <a:pPr>
              <a:buNone/>
            </a:pPr>
            <a:r>
              <a:rPr lang="en-US" dirty="0" smtClean="0"/>
              <a:t>WS - DNA Model Discussion questions</a:t>
            </a:r>
          </a:p>
          <a:p>
            <a:pPr>
              <a:buNone/>
            </a:pPr>
            <a:endParaRPr lang="en-US" dirty="0" smtClean="0"/>
          </a:p>
        </p:txBody>
      </p:sp>
    </p:spTree>
    <p:extLst>
      <p:ext uri="{BB962C8B-B14F-4D97-AF65-F5344CB8AC3E}">
        <p14:creationId xmlns:p14="http://schemas.microsoft.com/office/powerpoint/2010/main" val="506608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dirty="0" smtClean="0"/>
              <a:t>DNA Model Discussion Questions p. 59NB</a:t>
            </a:r>
            <a:br>
              <a:rPr lang="en-US" dirty="0" smtClean="0"/>
            </a:br>
            <a:r>
              <a:rPr lang="en-US" dirty="0" smtClean="0"/>
              <a:t>Please write in complete sentences.</a:t>
            </a:r>
            <a:endParaRPr lang="en-US" dirty="0"/>
          </a:p>
        </p:txBody>
      </p:sp>
      <p:sp>
        <p:nvSpPr>
          <p:cNvPr id="3" name="Content Placeholder 2"/>
          <p:cNvSpPr>
            <a:spLocks noGrp="1"/>
          </p:cNvSpPr>
          <p:nvPr>
            <p:ph idx="1"/>
          </p:nvPr>
        </p:nvSpPr>
        <p:spPr>
          <a:xfrm>
            <a:off x="1524000" y="1295401"/>
            <a:ext cx="9144000" cy="4983163"/>
          </a:xfrm>
        </p:spPr>
        <p:txBody>
          <a:bodyPr/>
          <a:lstStyle/>
          <a:p>
            <a:pPr marL="514350" indent="-514350">
              <a:buFont typeface="+mj-lt"/>
              <a:buAutoNum type="arabicPeriod"/>
            </a:pPr>
            <a:r>
              <a:rPr lang="en-US" dirty="0"/>
              <a:t>What is the general Structure of the DNA molecule?</a:t>
            </a:r>
          </a:p>
          <a:p>
            <a:pPr marL="514350" indent="-514350">
              <a:buFont typeface="+mj-lt"/>
              <a:buAutoNum type="arabicPeriod"/>
            </a:pPr>
            <a:r>
              <a:rPr lang="en-US" dirty="0"/>
              <a:t>What are the 3 parts of a nucleotide?</a:t>
            </a:r>
          </a:p>
          <a:p>
            <a:pPr marL="514350" indent="-514350">
              <a:buFont typeface="+mj-lt"/>
              <a:buAutoNum type="arabicPeriod"/>
            </a:pPr>
            <a:r>
              <a:rPr lang="en-US" dirty="0"/>
              <a:t>Name the 2 molecules which alternate to make the sides or “backbone” of the DNA molecule.</a:t>
            </a:r>
          </a:p>
          <a:p>
            <a:pPr marL="514350" indent="-514350">
              <a:buFont typeface="+mj-lt"/>
              <a:buAutoNum type="arabicPeriod"/>
            </a:pPr>
            <a:r>
              <a:rPr lang="en-US" dirty="0"/>
              <a:t>Name the 4 nitrogen bases.</a:t>
            </a:r>
          </a:p>
          <a:p>
            <a:pPr marL="514350" indent="-514350">
              <a:buFont typeface="+mj-lt"/>
              <a:buAutoNum type="arabicPeriod"/>
            </a:pPr>
            <a:r>
              <a:rPr lang="en-US" dirty="0"/>
              <a:t>To which molecules does the nitrogenous base attach?</a:t>
            </a:r>
          </a:p>
          <a:p>
            <a:pPr marL="514350" indent="-514350">
              <a:buFont typeface="+mj-lt"/>
              <a:buAutoNum type="arabicPeriod"/>
            </a:pPr>
            <a:r>
              <a:rPr lang="en-US" dirty="0"/>
              <a:t>What are the base – pairing rule for DNA?</a:t>
            </a:r>
          </a:p>
          <a:p>
            <a:pPr marL="514350" indent="-514350">
              <a:buFont typeface="+mj-lt"/>
              <a:buAutoNum type="arabicPeriod"/>
            </a:pPr>
            <a:r>
              <a:rPr lang="en-US" dirty="0"/>
              <a:t>If there are three thymine bases on your model, how many adenine bases will there be?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0677720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Model </a:t>
            </a:r>
            <a:r>
              <a:rPr lang="en-US" smtClean="0"/>
              <a:t>Discussion Questions</a:t>
            </a:r>
            <a:endParaRPr lang="en-US"/>
          </a:p>
        </p:txBody>
      </p:sp>
      <p:sp>
        <p:nvSpPr>
          <p:cNvPr id="3" name="Content Placeholder 2"/>
          <p:cNvSpPr>
            <a:spLocks noGrp="1"/>
          </p:cNvSpPr>
          <p:nvPr>
            <p:ph idx="1"/>
          </p:nvPr>
        </p:nvSpPr>
        <p:spPr/>
        <p:txBody>
          <a:bodyPr>
            <a:normAutofit/>
          </a:bodyPr>
          <a:lstStyle/>
          <a:p>
            <a:pPr marL="514350" indent="-514350">
              <a:buNone/>
            </a:pPr>
            <a:r>
              <a:rPr lang="en-US" dirty="0" smtClean="0"/>
              <a:t>8. Draw a picture of your DNA.  Label the sugar, a phosphate, and all the bases on the left and right side of the molecule you constructed.</a:t>
            </a:r>
          </a:p>
          <a:p>
            <a:pPr marL="514350" indent="-514350">
              <a:buNone/>
            </a:pPr>
            <a:r>
              <a:rPr lang="en-US" dirty="0" smtClean="0"/>
              <a:t>9. If you were to open the entire DNA molecule along the hydrogen bonds and attached new bases to the sides you would have two new DNA molecules.  Would these 2 DNA strands have the same base pairs?</a:t>
            </a:r>
          </a:p>
          <a:p>
            <a:pPr marL="514350" indent="-514350">
              <a:buNone/>
            </a:pPr>
            <a:r>
              <a:rPr lang="en-US" dirty="0" smtClean="0"/>
              <a:t>10. Would the two DNA molecules that resulted from replication be the exact copies of each other?  Explain.  Why is this important?</a:t>
            </a:r>
          </a:p>
          <a:p>
            <a:pPr marL="514350" indent="-514350">
              <a:buNone/>
            </a:pPr>
            <a:endParaRPr lang="en-US" dirty="0"/>
          </a:p>
        </p:txBody>
      </p:sp>
    </p:spTree>
    <p:extLst>
      <p:ext uri="{BB962C8B-B14F-4D97-AF65-F5344CB8AC3E}">
        <p14:creationId xmlns:p14="http://schemas.microsoft.com/office/powerpoint/2010/main" val="1788438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3538" y="640026"/>
            <a:ext cx="9601196" cy="1303867"/>
          </a:xfrm>
        </p:spPr>
        <p:txBody>
          <a:bodyPr>
            <a:normAutofit/>
          </a:bodyPr>
          <a:lstStyle/>
          <a:p>
            <a:pPr algn="ctr"/>
            <a:r>
              <a:rPr lang="en-US" sz="3200" dirty="0" smtClean="0"/>
              <a:t>9</a:t>
            </a:r>
            <a:r>
              <a:rPr lang="en-US" sz="3200" dirty="0" smtClean="0"/>
              <a:t>/27 </a:t>
            </a:r>
            <a:r>
              <a:rPr lang="en-US" sz="3200" dirty="0" smtClean="0"/>
              <a:t>DNA Structure &amp; Function CH. 11.1</a:t>
            </a:r>
            <a:br>
              <a:rPr lang="en-US" sz="3200" dirty="0" smtClean="0"/>
            </a:br>
            <a:r>
              <a:rPr lang="en-US" sz="3200" dirty="0" err="1" smtClean="0"/>
              <a:t>Obj</a:t>
            </a:r>
            <a:r>
              <a:rPr lang="en-US" sz="3200" dirty="0" smtClean="0"/>
              <a:t>: TSW review DNA structure &amp; function. Pg. </a:t>
            </a:r>
            <a:r>
              <a:rPr lang="en-US" sz="3200" dirty="0" smtClean="0"/>
              <a:t>64 </a:t>
            </a:r>
            <a:r>
              <a:rPr lang="en-US" sz="3200" dirty="0" smtClean="0"/>
              <a:t>NB</a:t>
            </a:r>
            <a:endParaRPr lang="en-US" sz="3200" dirty="0"/>
          </a:p>
        </p:txBody>
      </p:sp>
      <p:sp>
        <p:nvSpPr>
          <p:cNvPr id="4" name="Content Placeholder 3"/>
          <p:cNvSpPr>
            <a:spLocks noGrp="1"/>
          </p:cNvSpPr>
          <p:nvPr>
            <p:ph sz="half" idx="2"/>
          </p:nvPr>
        </p:nvSpPr>
        <p:spPr>
          <a:xfrm>
            <a:off x="6353268" y="1794737"/>
            <a:ext cx="5181600" cy="4634197"/>
          </a:xfrm>
        </p:spPr>
        <p:txBody>
          <a:bodyPr/>
          <a:lstStyle/>
          <a:p>
            <a:pPr marL="514350" indent="-514350">
              <a:buFont typeface="+mj-lt"/>
              <a:buAutoNum type="arabicPeriod"/>
            </a:pPr>
            <a:r>
              <a:rPr lang="en-US" dirty="0" smtClean="0"/>
              <a:t>Name two functions of DNA.</a:t>
            </a:r>
          </a:p>
          <a:p>
            <a:pPr marL="514350" indent="-514350">
              <a:buFont typeface="+mj-lt"/>
              <a:buAutoNum type="arabicPeriod"/>
            </a:pPr>
            <a:r>
              <a:rPr lang="en-US" dirty="0" smtClean="0"/>
              <a:t>Draw a nucleotide and label the three components.</a:t>
            </a:r>
          </a:p>
          <a:p>
            <a:pPr marL="514350" indent="-514350">
              <a:buFont typeface="+mj-lt"/>
              <a:buAutoNum type="arabicPeriod"/>
            </a:pPr>
            <a:r>
              <a:rPr lang="en-US" dirty="0" smtClean="0"/>
              <a:t>Use the base pairing rules you learned yesterday to determine the complimentary sequence of this DNA strand:</a:t>
            </a:r>
          </a:p>
          <a:p>
            <a:pPr marL="0" indent="0">
              <a:buNone/>
            </a:pPr>
            <a:r>
              <a:rPr lang="en-US" dirty="0"/>
              <a:t>	5</a:t>
            </a:r>
            <a:r>
              <a:rPr lang="en-US" dirty="0" smtClean="0"/>
              <a:t>’-TACGGTACT-3’</a:t>
            </a:r>
            <a:endParaRPr lang="en-US" dirty="0"/>
          </a:p>
        </p:txBody>
      </p:sp>
      <p:pic>
        <p:nvPicPr>
          <p:cNvPr id="1026" name="Picture 2" descr="http://www.discoveryandinnovation.com/BIOL202/notes/images/DNA_Free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2093049"/>
            <a:ext cx="6353268" cy="47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10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83" y="407962"/>
            <a:ext cx="4153095" cy="31148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956" y="0"/>
            <a:ext cx="4697044" cy="35227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54" y="1543341"/>
            <a:ext cx="4000990" cy="5334653"/>
          </a:xfrm>
          <a:prstGeom prst="rect">
            <a:avLst/>
          </a:prstGeom>
        </p:spPr>
      </p:pic>
    </p:spTree>
    <p:extLst>
      <p:ext uri="{BB962C8B-B14F-4D97-AF65-F5344CB8AC3E}">
        <p14:creationId xmlns:p14="http://schemas.microsoft.com/office/powerpoint/2010/main" val="3554411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Learn.genetics.utah.edu</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 </a:t>
            </a:r>
            <a:r>
              <a:rPr lang="en-US" dirty="0" smtClean="0"/>
              <a:t>63</a:t>
            </a:r>
            <a:r>
              <a:rPr lang="en-US" dirty="0" smtClean="0"/>
              <a:t> </a:t>
            </a:r>
            <a:r>
              <a:rPr lang="en-US" dirty="0" smtClean="0"/>
              <a:t>NB </a:t>
            </a:r>
          </a:p>
          <a:p>
            <a:r>
              <a:rPr lang="en-US" dirty="0" smtClean="0"/>
              <a:t>Write a summary paragraph about DNA.   Write 3 – 5 sentences about the shape of DNA, the nitrogen bases, the bond that holds them together and what a nucleotide is.</a:t>
            </a:r>
          </a:p>
          <a:p>
            <a:r>
              <a:rPr lang="en-US" dirty="0" smtClean="0"/>
              <a:t>Build a DNA Molecule</a:t>
            </a:r>
          </a:p>
          <a:p>
            <a:r>
              <a:rPr lang="en-US" dirty="0" smtClean="0"/>
              <a:t>Match the nucleotide base pair</a:t>
            </a:r>
          </a:p>
          <a:p>
            <a:pPr lvl="1"/>
            <a:r>
              <a:rPr lang="en-US" dirty="0" smtClean="0"/>
              <a:t>What bases always pair together?</a:t>
            </a:r>
          </a:p>
          <a:p>
            <a:pPr lvl="1"/>
            <a:r>
              <a:rPr lang="en-US" dirty="0" smtClean="0"/>
              <a:t>What holds the base pairs together?</a:t>
            </a:r>
            <a:endParaRPr lang="en-US" dirty="0"/>
          </a:p>
        </p:txBody>
      </p:sp>
    </p:spTree>
    <p:extLst>
      <p:ext uri="{BB962C8B-B14F-4D97-AF65-F5344CB8AC3E}">
        <p14:creationId xmlns:p14="http://schemas.microsoft.com/office/powerpoint/2010/main" val="15074674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Question</a:t>
            </a:r>
          </a:p>
        </p:txBody>
      </p:sp>
      <p:sp>
        <p:nvSpPr>
          <p:cNvPr id="14339" name="Rectangle 3"/>
          <p:cNvSpPr>
            <a:spLocks noGrp="1" noChangeArrowheads="1"/>
          </p:cNvSpPr>
          <p:nvPr>
            <p:ph type="body" idx="1"/>
          </p:nvPr>
        </p:nvSpPr>
        <p:spPr/>
        <p:txBody>
          <a:bodyPr/>
          <a:lstStyle/>
          <a:p>
            <a:pPr eaLnBrk="1" hangingPunct="1"/>
            <a:r>
              <a:rPr lang="en-US" smtClean="0"/>
              <a:t>If there is one strand of DNA with the code:</a:t>
            </a:r>
          </a:p>
          <a:p>
            <a:pPr algn="ctr" eaLnBrk="1" hangingPunct="1">
              <a:buFontTx/>
              <a:buNone/>
            </a:pPr>
            <a:r>
              <a:rPr lang="en-US" smtClean="0"/>
              <a:t>AATCCGGATA</a:t>
            </a:r>
          </a:p>
          <a:p>
            <a:pPr algn="ctr" eaLnBrk="1" hangingPunct="1">
              <a:buFontTx/>
              <a:buNone/>
            </a:pPr>
            <a:endParaRPr lang="en-US" smtClean="0"/>
          </a:p>
          <a:p>
            <a:pPr eaLnBrk="1" hangingPunct="1">
              <a:buFontTx/>
              <a:buNone/>
            </a:pPr>
            <a:r>
              <a:rPr lang="en-US" smtClean="0"/>
              <a:t>What would its complimentary strand (strand across from it) look like?</a:t>
            </a:r>
          </a:p>
          <a:p>
            <a:pPr algn="ctr" eaLnBrk="1" hangingPunct="1">
              <a:buFontTx/>
              <a:buNone/>
            </a:pPr>
            <a:endParaRPr lang="en-US" smtClean="0"/>
          </a:p>
        </p:txBody>
      </p:sp>
    </p:spTree>
    <p:extLst>
      <p:ext uri="{BB962C8B-B14F-4D97-AF65-F5344CB8AC3E}">
        <p14:creationId xmlns:p14="http://schemas.microsoft.com/office/powerpoint/2010/main" val="38492087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Answer</a:t>
            </a:r>
          </a:p>
        </p:txBody>
      </p:sp>
      <p:sp>
        <p:nvSpPr>
          <p:cNvPr id="15363" name="Rectangle 3"/>
          <p:cNvSpPr>
            <a:spLocks noGrp="1" noChangeArrowheads="1"/>
          </p:cNvSpPr>
          <p:nvPr>
            <p:ph type="body" idx="1"/>
          </p:nvPr>
        </p:nvSpPr>
        <p:spPr/>
        <p:txBody>
          <a:bodyPr/>
          <a:lstStyle/>
          <a:p>
            <a:pPr algn="ctr" eaLnBrk="1" hangingPunct="1">
              <a:buFontTx/>
              <a:buNone/>
            </a:pPr>
            <a:r>
              <a:rPr lang="en-US" smtClean="0"/>
              <a:t>AATCCGGATA</a:t>
            </a:r>
          </a:p>
          <a:p>
            <a:pPr algn="ctr" eaLnBrk="1" hangingPunct="1">
              <a:buFontTx/>
              <a:buNone/>
            </a:pPr>
            <a:endParaRPr lang="en-US" smtClean="0"/>
          </a:p>
          <a:p>
            <a:pPr algn="ctr" eaLnBrk="1" hangingPunct="1">
              <a:buFontTx/>
              <a:buNone/>
            </a:pPr>
            <a:r>
              <a:rPr lang="en-US" smtClean="0"/>
              <a:t>TTAGGCCTAT</a:t>
            </a:r>
          </a:p>
          <a:p>
            <a:pPr algn="ctr" eaLnBrk="1" hangingPunct="1">
              <a:buFontTx/>
              <a:buNone/>
            </a:pPr>
            <a:endParaRPr lang="en-US" smtClean="0"/>
          </a:p>
          <a:p>
            <a:pPr eaLnBrk="1" hangingPunct="1">
              <a:buFontTx/>
              <a:buNone/>
            </a:pPr>
            <a:r>
              <a:rPr lang="en-US" smtClean="0"/>
              <a:t>A </a:t>
            </a:r>
            <a:r>
              <a:rPr lang="en-US" sz="2400"/>
              <a:t>always pairs with</a:t>
            </a:r>
            <a:r>
              <a:rPr lang="en-US" smtClean="0"/>
              <a:t> T                C </a:t>
            </a:r>
            <a:r>
              <a:rPr lang="en-US" sz="2400"/>
              <a:t>always pairs with</a:t>
            </a:r>
            <a:r>
              <a:rPr lang="en-US" smtClean="0"/>
              <a:t> G</a:t>
            </a:r>
          </a:p>
        </p:txBody>
      </p:sp>
      <p:sp>
        <p:nvSpPr>
          <p:cNvPr id="15364" name="Line 4"/>
          <p:cNvSpPr>
            <a:spLocks noChangeShapeType="1"/>
          </p:cNvSpPr>
          <p:nvPr/>
        </p:nvSpPr>
        <p:spPr bwMode="auto">
          <a:xfrm flipV="1">
            <a:off x="48720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5" name="Line 5"/>
          <p:cNvSpPr>
            <a:spLocks noChangeShapeType="1"/>
          </p:cNvSpPr>
          <p:nvPr/>
        </p:nvSpPr>
        <p:spPr bwMode="auto">
          <a:xfrm flipV="1">
            <a:off x="50879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6" name="Line 6"/>
          <p:cNvSpPr>
            <a:spLocks noChangeShapeType="1"/>
          </p:cNvSpPr>
          <p:nvPr/>
        </p:nvSpPr>
        <p:spPr bwMode="auto">
          <a:xfrm flipV="1">
            <a:off x="5375275" y="2133600"/>
            <a:ext cx="0" cy="719138"/>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5664200" y="2133601"/>
            <a:ext cx="0" cy="720725"/>
          </a:xfrm>
          <a:prstGeom prst="line">
            <a:avLst/>
          </a:prstGeom>
          <a:noFill/>
          <a:ln w="9525">
            <a:solidFill>
              <a:schemeClr val="tx1"/>
            </a:solidFill>
            <a:round/>
            <a:headEnd/>
            <a:tailEnd type="triangle" w="med" len="med"/>
          </a:ln>
        </p:spPr>
        <p:txBody>
          <a:bodyPr/>
          <a:lstStyle/>
          <a:p>
            <a:endParaRPr lang="en-US"/>
          </a:p>
        </p:txBody>
      </p:sp>
      <p:sp>
        <p:nvSpPr>
          <p:cNvPr id="15368" name="Line 8"/>
          <p:cNvSpPr>
            <a:spLocks noChangeShapeType="1"/>
          </p:cNvSpPr>
          <p:nvPr/>
        </p:nvSpPr>
        <p:spPr bwMode="auto">
          <a:xfrm flipV="1">
            <a:off x="59515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62404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0" name="Line 10"/>
          <p:cNvSpPr>
            <a:spLocks noChangeShapeType="1"/>
          </p:cNvSpPr>
          <p:nvPr/>
        </p:nvSpPr>
        <p:spPr bwMode="auto">
          <a:xfrm flipV="1">
            <a:off x="6527800" y="2133600"/>
            <a:ext cx="0" cy="719138"/>
          </a:xfrm>
          <a:prstGeom prst="line">
            <a:avLst/>
          </a:prstGeom>
          <a:noFill/>
          <a:ln w="9525">
            <a:solidFill>
              <a:schemeClr val="tx1"/>
            </a:solidFill>
            <a:round/>
            <a:headEnd/>
            <a:tailEnd type="triangle" w="med" len="med"/>
          </a:ln>
        </p:spPr>
        <p:txBody>
          <a:bodyPr/>
          <a:lstStyle/>
          <a:p>
            <a:endParaRPr lang="en-US"/>
          </a:p>
        </p:txBody>
      </p:sp>
      <p:sp>
        <p:nvSpPr>
          <p:cNvPr id="15371" name="Line 11"/>
          <p:cNvSpPr>
            <a:spLocks noChangeShapeType="1"/>
          </p:cNvSpPr>
          <p:nvPr/>
        </p:nvSpPr>
        <p:spPr bwMode="auto">
          <a:xfrm flipV="1">
            <a:off x="6816725" y="2133600"/>
            <a:ext cx="0" cy="719138"/>
          </a:xfrm>
          <a:prstGeom prst="line">
            <a:avLst/>
          </a:prstGeom>
          <a:noFill/>
          <a:ln w="9525">
            <a:solidFill>
              <a:schemeClr val="tx1"/>
            </a:solidFill>
            <a:round/>
            <a:headEnd/>
            <a:tailEnd type="triangle" w="med" len="med"/>
          </a:ln>
        </p:spPr>
        <p:txBody>
          <a:bodyPr/>
          <a:lstStyle/>
          <a:p>
            <a:endParaRPr lang="en-US"/>
          </a:p>
        </p:txBody>
      </p:sp>
      <p:sp>
        <p:nvSpPr>
          <p:cNvPr id="15372" name="Line 12"/>
          <p:cNvSpPr>
            <a:spLocks noChangeShapeType="1"/>
          </p:cNvSpPr>
          <p:nvPr/>
        </p:nvSpPr>
        <p:spPr bwMode="auto">
          <a:xfrm flipV="1">
            <a:off x="71040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flipV="1">
            <a:off x="7391400" y="2133600"/>
            <a:ext cx="0" cy="719138"/>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08280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9317" y="633046"/>
            <a:ext cx="11015003" cy="1674056"/>
          </a:xfrm>
        </p:spPr>
        <p:txBody>
          <a:bodyPr>
            <a:normAutofit/>
          </a:bodyPr>
          <a:lstStyle/>
          <a:p>
            <a:r>
              <a:rPr lang="en-US" sz="2400" dirty="0" smtClean="0"/>
              <a:t>9</a:t>
            </a:r>
            <a:r>
              <a:rPr lang="en-US" sz="2400" dirty="0" smtClean="0"/>
              <a:t>/28  </a:t>
            </a:r>
            <a:r>
              <a:rPr lang="en-US" sz="2400" b="1" dirty="0">
                <a:hlinkClick r:id="rId2"/>
              </a:rPr>
              <a:t>DNA Replication  </a:t>
            </a:r>
            <a:r>
              <a:rPr lang="en-US" sz="2400" dirty="0"/>
              <a:t>11.1</a:t>
            </a:r>
            <a:br>
              <a:rPr lang="en-US" sz="2400" dirty="0"/>
            </a:br>
            <a:r>
              <a:rPr lang="en-US" sz="2400" dirty="0"/>
              <a:t>Obj. TSW demonstrate base pairing rules of DNA Replication by constructing a 2-D model of DNA with paper. </a:t>
            </a:r>
            <a:r>
              <a:rPr lang="en-US" sz="2400" dirty="0" smtClean="0"/>
              <a:t>P. 66 </a:t>
            </a:r>
            <a:r>
              <a:rPr lang="en-US" sz="2400" dirty="0"/>
              <a:t>NB</a:t>
            </a:r>
          </a:p>
        </p:txBody>
      </p:sp>
      <p:sp>
        <p:nvSpPr>
          <p:cNvPr id="3" name="Text Placeholder 2"/>
          <p:cNvSpPr>
            <a:spLocks noGrp="1"/>
          </p:cNvSpPr>
          <p:nvPr>
            <p:ph type="body" idx="1"/>
          </p:nvPr>
        </p:nvSpPr>
        <p:spPr/>
        <p:txBody>
          <a:bodyPr>
            <a:normAutofit/>
          </a:bodyPr>
          <a:lstStyle/>
          <a:p>
            <a:r>
              <a:rPr lang="en-US" dirty="0" smtClean="0">
                <a:hlinkClick r:id="rId3" action="ppaction://hlinkfile"/>
              </a:rPr>
              <a:t>Replication Video</a:t>
            </a:r>
            <a:endParaRPr lang="en-US" dirty="0"/>
          </a:p>
        </p:txBody>
      </p:sp>
      <p:sp>
        <p:nvSpPr>
          <p:cNvPr id="6" name="Content Placeholder 5"/>
          <p:cNvSpPr>
            <a:spLocks noGrp="1"/>
          </p:cNvSpPr>
          <p:nvPr>
            <p:ph sz="quarter" idx="4"/>
          </p:nvPr>
        </p:nvSpPr>
        <p:spPr>
          <a:xfrm>
            <a:off x="6172199" y="2504048"/>
            <a:ext cx="5321105" cy="2818839"/>
          </a:xfrm>
        </p:spPr>
        <p:txBody>
          <a:bodyPr/>
          <a:lstStyle/>
          <a:p>
            <a:pPr marL="457200" indent="-457200">
              <a:buFont typeface="+mj-lt"/>
              <a:buAutoNum type="arabicPeriod"/>
            </a:pPr>
            <a:r>
              <a:rPr lang="en-US" dirty="0" smtClean="0"/>
              <a:t>What is DNA replication?</a:t>
            </a:r>
          </a:p>
          <a:p>
            <a:pPr marL="457200" indent="-457200">
              <a:buFont typeface="+mj-lt"/>
              <a:buAutoNum type="arabicPeriod"/>
            </a:pPr>
            <a:r>
              <a:rPr lang="en-US" dirty="0" smtClean="0"/>
              <a:t>Why does DNA replicate?</a:t>
            </a:r>
          </a:p>
          <a:p>
            <a:pPr marL="457200" indent="-457200">
              <a:buFont typeface="+mj-lt"/>
              <a:buAutoNum type="arabicPeriod"/>
            </a:pPr>
            <a:r>
              <a:rPr lang="en-US" dirty="0" smtClean="0"/>
              <a:t>Diagram the of DNA being replicated</a:t>
            </a:r>
            <a:endParaRPr lang="en-US" dirty="0"/>
          </a:p>
        </p:txBody>
      </p:sp>
      <p:pic>
        <p:nvPicPr>
          <p:cNvPr id="7" name="Picture 16" descr="Fig"/>
          <p:cNvPicPr>
            <a:picLocks noGrp="1" noChangeAspect="1" noChangeArrowheads="1"/>
          </p:cNvPicPr>
          <p:nvPr>
            <p:ph sz="half" idx="2"/>
          </p:nvPr>
        </p:nvPicPr>
        <p:blipFill>
          <a:blip r:embed="rId4" cstate="print">
            <a:lum bright="38000" contrast="35000"/>
          </a:blip>
          <a:srcRect/>
          <a:stretch>
            <a:fillRect/>
          </a:stretch>
        </p:blipFill>
        <p:spPr bwMode="auto">
          <a:xfrm>
            <a:off x="1098037" y="3234795"/>
            <a:ext cx="3262948" cy="3538042"/>
          </a:xfrm>
          <a:prstGeom prst="rect">
            <a:avLst/>
          </a:prstGeom>
          <a:noFill/>
        </p:spPr>
      </p:pic>
      <p:sp>
        <p:nvSpPr>
          <p:cNvPr id="8" name="Rectangle 7"/>
          <p:cNvSpPr/>
          <p:nvPr/>
        </p:nvSpPr>
        <p:spPr>
          <a:xfrm>
            <a:off x="6723941" y="5157509"/>
            <a:ext cx="4572000" cy="830997"/>
          </a:xfrm>
          <a:prstGeom prst="rect">
            <a:avLst/>
          </a:prstGeom>
        </p:spPr>
        <p:txBody>
          <a:bodyPr>
            <a:spAutoFit/>
          </a:bodyPr>
          <a:lstStyle/>
          <a:p>
            <a:r>
              <a:rPr lang="en-US" sz="2400" dirty="0" smtClean="0"/>
              <a:t>HW </a:t>
            </a:r>
            <a:r>
              <a:rPr lang="en-US" sz="2400" dirty="0"/>
              <a:t>CH 11 </a:t>
            </a:r>
            <a:r>
              <a:rPr lang="en-US" sz="2400" dirty="0" smtClean="0"/>
              <a:t>1 page Notes P</a:t>
            </a:r>
            <a:r>
              <a:rPr lang="en-US" sz="2400" dirty="0"/>
              <a:t>. </a:t>
            </a:r>
            <a:r>
              <a:rPr lang="en-US" sz="2400" dirty="0" smtClean="0"/>
              <a:t>65 </a:t>
            </a:r>
            <a:r>
              <a:rPr lang="en-US" sz="2400" dirty="0"/>
              <a:t>NB</a:t>
            </a:r>
          </a:p>
          <a:p>
            <a:r>
              <a:rPr lang="en-US" sz="2400" dirty="0" smtClean="0"/>
              <a:t>Show </a:t>
            </a:r>
            <a:r>
              <a:rPr lang="en-US" sz="2400" dirty="0"/>
              <a:t>video DNA Replication</a:t>
            </a:r>
          </a:p>
        </p:txBody>
      </p:sp>
    </p:spTree>
    <p:extLst>
      <p:ext uri="{BB962C8B-B14F-4D97-AF65-F5344CB8AC3E}">
        <p14:creationId xmlns:p14="http://schemas.microsoft.com/office/powerpoint/2010/main" val="3707916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89859" name="Text Box 3"/>
          <p:cNvSpPr txBox="1">
            <a:spLocks noChangeArrowheads="1"/>
          </p:cNvSpPr>
          <p:nvPr/>
        </p:nvSpPr>
        <p:spPr bwMode="auto">
          <a:xfrm>
            <a:off x="2089150" y="914401"/>
            <a:ext cx="46217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Replication of DNA</a:t>
            </a:r>
          </a:p>
        </p:txBody>
      </p:sp>
      <p:pic>
        <p:nvPicPr>
          <p:cNvPr id="88986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98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986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986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9867"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89868" name="Rectangle 12"/>
          <p:cNvSpPr>
            <a:spLocks noChangeArrowheads="1"/>
          </p:cNvSpPr>
          <p:nvPr/>
        </p:nvSpPr>
        <p:spPr bwMode="auto">
          <a:xfrm>
            <a:off x="2057400" y="1717676"/>
            <a:ext cx="7696200" cy="646331"/>
          </a:xfrm>
          <a:prstGeom prst="rect">
            <a:avLst/>
          </a:prstGeom>
          <a:noFill/>
          <a:ln w="9525">
            <a:noFill/>
            <a:miter lim="800000"/>
            <a:headEnd/>
            <a:tailEnd/>
          </a:ln>
          <a:effectLst/>
        </p:spPr>
        <p:txBody>
          <a:bodyPr wrap="square">
            <a:spAutoFit/>
          </a:bodyPr>
          <a:lstStyle/>
          <a:p>
            <a:pPr marL="342900" indent="-342900"/>
            <a:r>
              <a:rPr lang="en-US" dirty="0">
                <a:latin typeface="Times" pitchFamily="18" charset="0"/>
              </a:rPr>
              <a:t>Before a cell can divide by mitosis or meiosis, it must first make a copy of its chromosomes.</a:t>
            </a:r>
            <a:endParaRPr lang="en-US" i="1" dirty="0">
              <a:latin typeface="Times" pitchFamily="18" charset="0"/>
            </a:endParaRPr>
          </a:p>
        </p:txBody>
      </p:sp>
      <p:sp>
        <p:nvSpPr>
          <p:cNvPr id="889869" name="Rectangle 13"/>
          <p:cNvSpPr>
            <a:spLocks noChangeArrowheads="1"/>
          </p:cNvSpPr>
          <p:nvPr/>
        </p:nvSpPr>
        <p:spPr bwMode="auto">
          <a:xfrm>
            <a:off x="1981200" y="2362200"/>
            <a:ext cx="76962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 DNA in the chromosomes is copied in a process called </a:t>
            </a:r>
            <a:r>
              <a:rPr lang="en-US" dirty="0">
                <a:solidFill>
                  <a:srgbClr val="FF0066"/>
                </a:solidFill>
                <a:latin typeface="Times" pitchFamily="18" charset="0"/>
              </a:rPr>
              <a:t>DNA replication</a:t>
            </a:r>
            <a:r>
              <a:rPr lang="en-US" dirty="0">
                <a:latin typeface="Times" pitchFamily="18" charset="0"/>
              </a:rPr>
              <a:t>.</a:t>
            </a:r>
            <a:endParaRPr lang="en-US" i="1" dirty="0">
              <a:latin typeface="Times" pitchFamily="18" charset="0"/>
            </a:endParaRPr>
          </a:p>
        </p:txBody>
      </p:sp>
      <p:sp>
        <p:nvSpPr>
          <p:cNvPr id="889870" name="Rectangle 14"/>
          <p:cNvSpPr>
            <a:spLocks noChangeArrowheads="1"/>
          </p:cNvSpPr>
          <p:nvPr/>
        </p:nvSpPr>
        <p:spPr bwMode="auto">
          <a:xfrm>
            <a:off x="1905000" y="2743201"/>
            <a:ext cx="7696200" cy="646331"/>
          </a:xfrm>
          <a:prstGeom prst="rect">
            <a:avLst/>
          </a:prstGeom>
          <a:noFill/>
          <a:ln w="9525">
            <a:noFill/>
            <a:miter lim="800000"/>
            <a:headEnd/>
            <a:tailEnd/>
          </a:ln>
          <a:effectLst/>
        </p:spPr>
        <p:txBody>
          <a:bodyPr>
            <a:spAutoFit/>
          </a:bodyPr>
          <a:lstStyle/>
          <a:p>
            <a:pPr marL="342900" indent="-342900"/>
            <a:r>
              <a:rPr lang="en-US" dirty="0">
                <a:latin typeface="Times" pitchFamily="18" charset="0"/>
              </a:rPr>
              <a:t>Without DNA replication, new cells would have only half the DNA of their parents.</a:t>
            </a:r>
            <a:endParaRPr lang="en-US" i="1" dirty="0">
              <a:latin typeface="Times" pitchFamily="18" charset="0"/>
            </a:endParaRPr>
          </a:p>
        </p:txBody>
      </p:sp>
      <p:pic>
        <p:nvPicPr>
          <p:cNvPr id="889872" name="Picture 16" descr="audio image blue">
            <a:hlinkClick r:id="" action="ppaction://noaction">
              <a:snd r:embed="rId12" name="11-DNA Replication.WAV"/>
            </a:hlinkClick>
          </p:cNvPr>
          <p:cNvPicPr>
            <a:picLocks noChangeAspect="1" noChangeArrowheads="1"/>
          </p:cNvPicPr>
          <p:nvPr/>
        </p:nvPicPr>
        <p:blipFill>
          <a:blip r:embed="rId13" cstate="print"/>
          <a:srcRect/>
          <a:stretch>
            <a:fillRect/>
          </a:stretch>
        </p:blipFill>
        <p:spPr bwMode="auto">
          <a:xfrm>
            <a:off x="8015288" y="3911601"/>
            <a:ext cx="354012" cy="354013"/>
          </a:xfrm>
          <a:prstGeom prst="rect">
            <a:avLst/>
          </a:prstGeom>
          <a:noFill/>
        </p:spPr>
      </p:pic>
    </p:spTree>
    <p:extLst>
      <p:ext uri="{BB962C8B-B14F-4D97-AF65-F5344CB8AC3E}">
        <p14:creationId xmlns:p14="http://schemas.microsoft.com/office/powerpoint/2010/main" val="29713323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68"/>
                                        </p:tgtEl>
                                        <p:attrNameLst>
                                          <p:attrName>style.visibility</p:attrName>
                                        </p:attrNameLst>
                                      </p:cBhvr>
                                      <p:to>
                                        <p:strVal val="visible"/>
                                      </p:to>
                                    </p:set>
                                    <p:animEffect transition="in" filter="box(out)">
                                      <p:cBhvr>
                                        <p:cTn id="7" dur="500"/>
                                        <p:tgtEl>
                                          <p:spTgt spid="889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89872"/>
                                        </p:tgtEl>
                                        <p:attrNameLst>
                                          <p:attrName>style.visibility</p:attrName>
                                        </p:attrNameLst>
                                      </p:cBhvr>
                                      <p:to>
                                        <p:strVal val="visible"/>
                                      </p:to>
                                    </p:set>
                                    <p:animEffect transition="in" filter="box(out)">
                                      <p:cBhvr>
                                        <p:cTn id="17" dur="500"/>
                                        <p:tgtEl>
                                          <p:spTgt spid="8898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9870"/>
                                        </p:tgtEl>
                                        <p:attrNameLst>
                                          <p:attrName>style.visibility</p:attrName>
                                        </p:attrNameLst>
                                      </p:cBhvr>
                                      <p:to>
                                        <p:strVal val="visible"/>
                                      </p:to>
                                    </p:set>
                                    <p:animEffect transition="in" filter="box(out)">
                                      <p:cBhvr>
                                        <p:cTn id="22" dur="500"/>
                                        <p:tgtEl>
                                          <p:spTgt spid="8898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9860"/>
                                        </p:tgtEl>
                                        <p:attrNameLst>
                                          <p:attrName>style.visibility</p:attrName>
                                        </p:attrNameLst>
                                      </p:cBhvr>
                                      <p:to>
                                        <p:strVal val="visible"/>
                                      </p:to>
                                    </p:set>
                                    <p:animEffect transition="in" filter="box(out)">
                                      <p:cBhvr>
                                        <p:cTn id="26"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8" grpId="0" autoUpdateAnimBg="0"/>
      <p:bldP spid="889869" grpId="0" autoUpdateAnimBg="0"/>
      <p:bldP spid="88987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90883" name="Text Box 3"/>
          <p:cNvSpPr txBox="1">
            <a:spLocks noChangeArrowheads="1"/>
          </p:cNvSpPr>
          <p:nvPr/>
        </p:nvSpPr>
        <p:spPr bwMode="auto">
          <a:xfrm>
            <a:off x="2241550" y="2730501"/>
            <a:ext cx="24828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latin typeface="Times" pitchFamily="18" charset="0"/>
              </a:rPr>
              <a:t>Replication of DNA</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5694364" y="896938"/>
            <a:ext cx="3068637" cy="5105400"/>
          </a:xfrm>
          <a:prstGeom prst="rect">
            <a:avLst/>
          </a:prstGeom>
          <a:noFill/>
        </p:spPr>
      </p:pic>
      <p:sp>
        <p:nvSpPr>
          <p:cNvPr id="890897" name="Text Box 17"/>
          <p:cNvSpPr txBox="1">
            <a:spLocks noChangeArrowheads="1"/>
          </p:cNvSpPr>
          <p:nvPr/>
        </p:nvSpPr>
        <p:spPr bwMode="auto">
          <a:xfrm>
            <a:off x="6934201" y="762000"/>
            <a:ext cx="627095" cy="338554"/>
          </a:xfrm>
          <a:prstGeom prst="rect">
            <a:avLst/>
          </a:prstGeom>
          <a:noFill/>
          <a:ln w="9525">
            <a:noFill/>
            <a:miter lim="800000"/>
            <a:headEnd/>
            <a:tailEnd/>
          </a:ln>
          <a:effectLst/>
        </p:spPr>
        <p:txBody>
          <a:bodyPr wrap="none">
            <a:spAutoFit/>
          </a:bodyPr>
          <a:lstStyle/>
          <a:p>
            <a:pPr>
              <a:buFontTx/>
              <a:buNone/>
            </a:pPr>
            <a:r>
              <a:rPr lang="en-US" sz="1600">
                <a:latin typeface="Times" pitchFamily="18" charset="0"/>
              </a:rPr>
              <a:t>DNA</a:t>
            </a:r>
          </a:p>
        </p:txBody>
      </p:sp>
      <p:sp>
        <p:nvSpPr>
          <p:cNvPr id="890898" name="Text Box 18"/>
          <p:cNvSpPr txBox="1">
            <a:spLocks noChangeArrowheads="1"/>
          </p:cNvSpPr>
          <p:nvPr/>
        </p:nvSpPr>
        <p:spPr bwMode="auto">
          <a:xfrm>
            <a:off x="6680200" y="25146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
        <p:nvSpPr>
          <p:cNvPr id="890899" name="Text Box 19"/>
          <p:cNvSpPr txBox="1">
            <a:spLocks noChangeArrowheads="1"/>
          </p:cNvSpPr>
          <p:nvPr/>
        </p:nvSpPr>
        <p:spPr bwMode="auto">
          <a:xfrm>
            <a:off x="6680200" y="38735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Tree>
    <p:extLst>
      <p:ext uri="{BB962C8B-B14F-4D97-AF65-F5344CB8AC3E}">
        <p14:creationId xmlns:p14="http://schemas.microsoft.com/office/powerpoint/2010/main" val="25164584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0884"/>
                                        </p:tgtEl>
                                        <p:attrNameLst>
                                          <p:attrName>style.visibility</p:attrName>
                                        </p:attrNameLst>
                                      </p:cBhvr>
                                      <p:to>
                                        <p:strVal val="visible"/>
                                      </p:to>
                                    </p:set>
                                    <p:animEffect transition="in" filter="box(out)">
                                      <p:cBhvr>
                                        <p:cTn id="7"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DNA Replication</a:t>
            </a:r>
          </a:p>
        </p:txBody>
      </p:sp>
      <p:sp>
        <p:nvSpPr>
          <p:cNvPr id="5123" name="Rectangle 3"/>
          <p:cNvSpPr>
            <a:spLocks noGrp="1" noChangeArrowheads="1"/>
          </p:cNvSpPr>
          <p:nvPr>
            <p:ph type="body" idx="1"/>
          </p:nvPr>
        </p:nvSpPr>
        <p:spPr/>
        <p:txBody>
          <a:bodyPr/>
          <a:lstStyle/>
          <a:p>
            <a:pPr eaLnBrk="1" hangingPunct="1"/>
            <a:r>
              <a:rPr lang="en-US" sz="2000"/>
              <a:t>DNA replication: the DNA in chromosomes is copied in this process</a:t>
            </a:r>
          </a:p>
          <a:p>
            <a:pPr eaLnBrk="1" hangingPunct="1"/>
            <a:endParaRPr lang="en-US" sz="2000"/>
          </a:p>
          <a:p>
            <a:pPr eaLnBrk="1" hangingPunct="1"/>
            <a:r>
              <a:rPr lang="en-US" sz="2000"/>
              <a:t>If I say a strand contains: AATTCC on one side, what will the complementary strand be? You can predict what the bases will be on the other side! Part of replication uses this logic.</a:t>
            </a:r>
          </a:p>
          <a:p>
            <a:pPr eaLnBrk="1" hangingPunct="1"/>
            <a:endParaRPr lang="en-US" sz="2000"/>
          </a:p>
          <a:p>
            <a:pPr eaLnBrk="1" hangingPunct="1"/>
            <a:r>
              <a:rPr lang="en-US" sz="2000"/>
              <a:t>During DNA replication, each strand serves as a pattern, or template, to make a new DNA strand.</a:t>
            </a:r>
          </a:p>
          <a:p>
            <a:pPr eaLnBrk="1" hangingPunct="1"/>
            <a:endParaRPr lang="en-US" sz="2000"/>
          </a:p>
          <a:p>
            <a:pPr eaLnBrk="1" hangingPunct="1"/>
            <a:endParaRPr lang="en-US" sz="2000"/>
          </a:p>
          <a:p>
            <a:pPr eaLnBrk="1" hangingPunct="1"/>
            <a:endParaRPr lang="en-US" sz="2000"/>
          </a:p>
        </p:txBody>
      </p:sp>
    </p:spTree>
    <p:extLst>
      <p:ext uri="{BB962C8B-B14F-4D97-AF65-F5344CB8AC3E}">
        <p14:creationId xmlns:p14="http://schemas.microsoft.com/office/powerpoint/2010/main" val="2129974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0"/>
            <a:ext cx="8229600" cy="863600"/>
          </a:xfrm>
        </p:spPr>
        <p:txBody>
          <a:bodyPr/>
          <a:lstStyle/>
          <a:p>
            <a:pPr eaLnBrk="1" hangingPunct="1"/>
            <a:r>
              <a:rPr lang="en-US" sz="2800" dirty="0"/>
              <a:t>#3. Steps of DNA Replication</a:t>
            </a:r>
          </a:p>
        </p:txBody>
      </p:sp>
      <p:sp>
        <p:nvSpPr>
          <p:cNvPr id="6147" name="Rectangle 4"/>
          <p:cNvSpPr>
            <a:spLocks noGrp="1" noChangeArrowheads="1"/>
          </p:cNvSpPr>
          <p:nvPr>
            <p:ph type="body" idx="1"/>
          </p:nvPr>
        </p:nvSpPr>
        <p:spPr>
          <a:xfrm>
            <a:off x="1981200" y="609600"/>
            <a:ext cx="8229600" cy="4319588"/>
          </a:xfrm>
        </p:spPr>
        <p:txBody>
          <a:bodyPr>
            <a:normAutofit fontScale="85000" lnSpcReduction="20000"/>
          </a:bodyPr>
          <a:lstStyle/>
          <a:p>
            <a:pPr eaLnBrk="1" hangingPunct="1">
              <a:buNone/>
            </a:pPr>
            <a:r>
              <a:rPr lang="en-US" sz="2400" b="1" dirty="0"/>
              <a:t>STEP 1. Separation of Strands</a:t>
            </a:r>
            <a:r>
              <a:rPr lang="en-US" sz="2400" dirty="0"/>
              <a:t>: When a cell begins to copy DNA, the DNA unwinds, and the hydrogen bonds are broken. This allows the bases of nucleotides to be exposed.</a:t>
            </a:r>
          </a:p>
          <a:p>
            <a:pPr eaLnBrk="1" hangingPunct="1"/>
            <a:endParaRPr lang="en-US" sz="2400" dirty="0"/>
          </a:p>
          <a:p>
            <a:pPr eaLnBrk="1" hangingPunct="1"/>
            <a:endParaRPr lang="en-US" sz="2400" dirty="0"/>
          </a:p>
          <a:p>
            <a:pPr eaLnBrk="1" hangingPunct="1"/>
            <a:r>
              <a:rPr lang="en-US" sz="2400" dirty="0"/>
              <a:t>Unwinding!</a:t>
            </a:r>
          </a:p>
          <a:p>
            <a:pPr eaLnBrk="1" hangingPunct="1">
              <a:buNone/>
            </a:pPr>
            <a:endParaRPr lang="en-US" sz="2400" dirty="0"/>
          </a:p>
          <a:p>
            <a:pPr eaLnBrk="1" hangingPunct="1"/>
            <a:r>
              <a:rPr lang="en-US" sz="2400" dirty="0"/>
              <a:t>Hydrogen bonds broken!</a:t>
            </a:r>
          </a:p>
          <a:p>
            <a:pPr eaLnBrk="1" hangingPunct="1">
              <a:buFontTx/>
              <a:buNone/>
            </a:pPr>
            <a:r>
              <a:rPr lang="en-US" sz="2400" dirty="0"/>
              <a:t>	(like unzipping!)</a:t>
            </a:r>
          </a:p>
          <a:p>
            <a:pPr>
              <a:buNone/>
            </a:pPr>
            <a:r>
              <a:rPr lang="en-US" sz="2400" b="1" dirty="0"/>
              <a:t>STEP 2.  A new Sugar- Phosphate </a:t>
            </a:r>
          </a:p>
          <a:p>
            <a:pPr>
              <a:buNone/>
            </a:pPr>
            <a:r>
              <a:rPr lang="en-US" sz="2400" b="1" dirty="0"/>
              <a:t>backbone forms </a:t>
            </a:r>
            <a:r>
              <a:rPr lang="en-US" sz="2400" dirty="0"/>
              <a:t>along the new </a:t>
            </a:r>
          </a:p>
          <a:p>
            <a:pPr>
              <a:buNone/>
            </a:pPr>
            <a:r>
              <a:rPr lang="en-US" sz="2400" dirty="0"/>
              <a:t>strand forms.</a:t>
            </a:r>
          </a:p>
        </p:txBody>
      </p:sp>
      <p:pic>
        <p:nvPicPr>
          <p:cNvPr id="6149" name="Picture 5"/>
          <p:cNvPicPr>
            <a:picLocks noChangeAspect="1" noChangeArrowheads="1"/>
          </p:cNvPicPr>
          <p:nvPr/>
        </p:nvPicPr>
        <p:blipFill>
          <a:blip r:embed="rId2" cstate="print"/>
          <a:srcRect/>
          <a:stretch>
            <a:fillRect/>
          </a:stretch>
        </p:blipFill>
        <p:spPr bwMode="auto">
          <a:xfrm>
            <a:off x="7010401" y="1828800"/>
            <a:ext cx="2886075" cy="3924300"/>
          </a:xfrm>
          <a:prstGeom prst="rect">
            <a:avLst/>
          </a:prstGeom>
          <a:noFill/>
          <a:ln w="9525">
            <a:noFill/>
            <a:miter lim="800000"/>
            <a:headEnd/>
            <a:tailEnd/>
          </a:ln>
          <a:effectLst/>
        </p:spPr>
      </p:pic>
      <p:sp>
        <p:nvSpPr>
          <p:cNvPr id="6150" name="Line 6"/>
          <p:cNvSpPr>
            <a:spLocks noChangeShapeType="1"/>
          </p:cNvSpPr>
          <p:nvPr/>
        </p:nvSpPr>
        <p:spPr bwMode="auto">
          <a:xfrm>
            <a:off x="4114800" y="2895600"/>
            <a:ext cx="3600450" cy="431800"/>
          </a:xfrm>
          <a:prstGeom prst="line">
            <a:avLst/>
          </a:prstGeom>
          <a:noFill/>
          <a:ln w="9525">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flipV="1">
            <a:off x="4724400" y="4038600"/>
            <a:ext cx="2159000" cy="2159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750147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324600" y="838200"/>
            <a:ext cx="3771900" cy="4381500"/>
          </a:xfrm>
          <a:prstGeom prst="rect">
            <a:avLst/>
          </a:prstGeom>
          <a:noFill/>
          <a:ln w="9525">
            <a:noFill/>
            <a:miter lim="800000"/>
            <a:headEnd/>
            <a:tailEnd/>
          </a:ln>
        </p:spPr>
      </p:pic>
      <p:sp>
        <p:nvSpPr>
          <p:cNvPr id="8194" name="Title 1"/>
          <p:cNvSpPr>
            <a:spLocks noGrp="1"/>
          </p:cNvSpPr>
          <p:nvPr>
            <p:ph type="title"/>
          </p:nvPr>
        </p:nvSpPr>
        <p:spPr>
          <a:xfrm>
            <a:off x="2057400" y="0"/>
            <a:ext cx="8229600" cy="1143000"/>
          </a:xfrm>
        </p:spPr>
        <p:txBody>
          <a:bodyPr/>
          <a:lstStyle/>
          <a:p>
            <a:pPr eaLnBrk="1" hangingPunct="1"/>
            <a:r>
              <a:rPr lang="en-US" dirty="0" smtClean="0"/>
              <a:t>DNA Replication 3’ to 5’ RULE</a:t>
            </a:r>
          </a:p>
        </p:txBody>
      </p:sp>
      <p:sp>
        <p:nvSpPr>
          <p:cNvPr id="8195" name="Content Placeholder 4"/>
          <p:cNvSpPr>
            <a:spLocks noGrp="1"/>
          </p:cNvSpPr>
          <p:nvPr>
            <p:ph idx="1"/>
          </p:nvPr>
        </p:nvSpPr>
        <p:spPr>
          <a:xfrm>
            <a:off x="1828800" y="838201"/>
            <a:ext cx="8534400" cy="4525963"/>
          </a:xfrm>
        </p:spPr>
        <p:txBody>
          <a:bodyPr/>
          <a:lstStyle/>
          <a:p>
            <a:pPr eaLnBrk="1" hangingPunct="1">
              <a:buFontTx/>
              <a:buNone/>
            </a:pPr>
            <a:r>
              <a:rPr lang="en-US" sz="2400" dirty="0"/>
              <a:t>DNA strands go from 3’ to 5’ or 5’ to 3’</a:t>
            </a:r>
          </a:p>
          <a:p>
            <a:pPr eaLnBrk="1" hangingPunct="1">
              <a:buFontTx/>
              <a:buChar char="-"/>
            </a:pPr>
            <a:r>
              <a:rPr lang="en-US" sz="2400" dirty="0"/>
              <a:t>When DNA strands pair, </a:t>
            </a:r>
          </a:p>
          <a:p>
            <a:pPr eaLnBrk="1" hangingPunct="1">
              <a:buFontTx/>
              <a:buNone/>
            </a:pPr>
            <a:r>
              <a:rPr lang="en-US" sz="2400" dirty="0"/>
              <a:t>	it is opposite</a:t>
            </a:r>
          </a:p>
          <a:p>
            <a:pPr marL="457200" indent="-457200">
              <a:buNone/>
            </a:pPr>
            <a:r>
              <a:rPr lang="en-US" sz="2400" b="1" dirty="0"/>
              <a:t>STEP 3.  Base pairing:  </a:t>
            </a:r>
            <a:r>
              <a:rPr lang="en-US" sz="2400" dirty="0"/>
              <a:t>Free nucleotides pair </a:t>
            </a:r>
          </a:p>
          <a:p>
            <a:pPr marL="457200" indent="-457200">
              <a:buNone/>
            </a:pPr>
            <a:r>
              <a:rPr lang="en-US" sz="2400" dirty="0"/>
              <a:t>with the exposed DNA bases.</a:t>
            </a:r>
          </a:p>
          <a:p>
            <a:pPr marL="457200" indent="-457200">
              <a:buNone/>
            </a:pPr>
            <a:r>
              <a:rPr lang="en-US" sz="2400" b="1" dirty="0"/>
              <a:t>STEP 4.  Two molecules of DNA are</a:t>
            </a:r>
          </a:p>
          <a:p>
            <a:pPr marL="457200" indent="-457200">
              <a:buNone/>
            </a:pPr>
            <a:r>
              <a:rPr lang="en-US" sz="2400" b="1" dirty="0"/>
              <a:t>Formed</a:t>
            </a:r>
            <a:r>
              <a:rPr lang="en-US" sz="2400" dirty="0"/>
              <a:t>; each is half original &amp; </a:t>
            </a:r>
          </a:p>
          <a:p>
            <a:pPr marL="457200" indent="-457200">
              <a:buNone/>
            </a:pPr>
            <a:r>
              <a:rPr lang="en-US" sz="2400" dirty="0"/>
              <a:t>Half complementary.</a:t>
            </a:r>
          </a:p>
          <a:p>
            <a:pPr eaLnBrk="1" hangingPunct="1">
              <a:buFontTx/>
              <a:buNone/>
            </a:pPr>
            <a:endParaRPr lang="en-US" sz="2400" dirty="0"/>
          </a:p>
          <a:p>
            <a:pPr eaLnBrk="1" hangingPunct="1"/>
            <a:endParaRPr lang="en-US" sz="2400" dirty="0"/>
          </a:p>
        </p:txBody>
      </p:sp>
      <p:cxnSp>
        <p:nvCxnSpPr>
          <p:cNvPr id="13" name="Straight Arrow Connector 12"/>
          <p:cNvCxnSpPr/>
          <p:nvPr/>
        </p:nvCxnSpPr>
        <p:spPr>
          <a:xfrm flipV="1">
            <a:off x="6524625" y="2000251"/>
            <a:ext cx="1500188"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5167313" y="4143376"/>
            <a:ext cx="2928938"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44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1600200"/>
          </a:xfrm>
        </p:spPr>
        <p:txBody>
          <a:bodyPr>
            <a:normAutofit/>
          </a:bodyPr>
          <a:lstStyle/>
          <a:p>
            <a:pPr eaLnBrk="1" hangingPunct="1"/>
            <a:r>
              <a:rPr lang="en-US" sz="3200" dirty="0"/>
              <a:t>Semi-conservative </a:t>
            </a:r>
            <a:r>
              <a:rPr lang="en-US" sz="3200" dirty="0" smtClean="0"/>
              <a:t>Replication p. </a:t>
            </a:r>
            <a:r>
              <a:rPr lang="en-US" sz="3200" dirty="0" smtClean="0"/>
              <a:t>65 </a:t>
            </a:r>
            <a:r>
              <a:rPr lang="en-US" sz="3200" dirty="0" smtClean="0"/>
              <a:t>NB</a:t>
            </a:r>
            <a:r>
              <a:rPr lang="en-US" sz="3200" dirty="0"/>
              <a:t/>
            </a:r>
            <a:br>
              <a:rPr lang="en-US" sz="3200" dirty="0"/>
            </a:br>
            <a:r>
              <a:rPr lang="en-US" sz="3200" dirty="0"/>
              <a:t>Half of the DNA is </a:t>
            </a:r>
            <a:r>
              <a:rPr lang="en-US" sz="3200" b="1" dirty="0"/>
              <a:t>Original</a:t>
            </a:r>
            <a:r>
              <a:rPr lang="en-US" sz="3200" dirty="0"/>
              <a:t> the other half is new (</a:t>
            </a:r>
            <a:r>
              <a:rPr lang="en-US" sz="3200" b="1" dirty="0"/>
              <a:t>Complementary</a:t>
            </a:r>
            <a:r>
              <a:rPr lang="en-US" sz="3200" dirty="0"/>
              <a:t>)</a:t>
            </a:r>
          </a:p>
        </p:txBody>
      </p:sp>
      <p:pic>
        <p:nvPicPr>
          <p:cNvPr id="9219" name="Picture 4"/>
          <p:cNvPicPr>
            <a:picLocks noGrp="1" noChangeAspect="1" noChangeArrowheads="1"/>
          </p:cNvPicPr>
          <p:nvPr>
            <p:ph type="body" idx="1"/>
          </p:nvPr>
        </p:nvPicPr>
        <p:blipFill>
          <a:blip r:embed="rId2" cstate="print"/>
          <a:srcRect/>
          <a:stretch>
            <a:fillRect/>
          </a:stretch>
        </p:blipFill>
        <p:spPr>
          <a:xfrm>
            <a:off x="2133600" y="1524000"/>
            <a:ext cx="7620000" cy="5181600"/>
          </a:xfrm>
        </p:spPr>
      </p:pic>
    </p:spTree>
    <p:extLst>
      <p:ext uri="{BB962C8B-B14F-4D97-AF65-F5344CB8AC3E}">
        <p14:creationId xmlns:p14="http://schemas.microsoft.com/office/powerpoint/2010/main" val="1939313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71" y="198120"/>
            <a:ext cx="8128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271" y="235634"/>
            <a:ext cx="4515729" cy="6020972"/>
          </a:xfrm>
          <a:prstGeom prst="rect">
            <a:avLst/>
          </a:prstGeom>
        </p:spPr>
      </p:pic>
    </p:spTree>
    <p:extLst>
      <p:ext uri="{BB962C8B-B14F-4D97-AF65-F5344CB8AC3E}">
        <p14:creationId xmlns:p14="http://schemas.microsoft.com/office/powerpoint/2010/main" val="11511706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DNA Replication Practice p. </a:t>
            </a:r>
            <a:r>
              <a:rPr lang="en-US" sz="4400" dirty="0" smtClean="0">
                <a:latin typeface="+mj-lt"/>
                <a:ea typeface="+mj-ea"/>
                <a:cs typeface="+mj-cs"/>
              </a:rPr>
              <a:t>65 </a:t>
            </a:r>
            <a:r>
              <a:rPr lang="en-US" sz="4400" dirty="0" smtClean="0">
                <a:latin typeface="+mj-lt"/>
                <a:ea typeface="+mj-ea"/>
                <a:cs typeface="+mj-cs"/>
              </a:rPr>
              <a:t>NB</a:t>
            </a:r>
            <a:endParaRPr lang="en-US" sz="4400" dirty="0">
              <a:latin typeface="+mj-lt"/>
              <a:ea typeface="+mj-ea"/>
              <a:cs typeface="+mj-cs"/>
            </a:endParaRPr>
          </a:p>
        </p:txBody>
      </p:sp>
      <p:sp>
        <p:nvSpPr>
          <p:cNvPr id="4" name="Content Placeholder 2"/>
          <p:cNvSpPr txBox="1">
            <a:spLocks/>
          </p:cNvSpPr>
          <p:nvPr/>
        </p:nvSpPr>
        <p:spPr>
          <a:xfrm>
            <a:off x="379828" y="914401"/>
            <a:ext cx="11812172" cy="4525963"/>
          </a:xfrm>
          <a:prstGeom prst="rect">
            <a:avLst/>
          </a:prstGeom>
        </p:spPr>
        <p:txBody>
          <a:bodyPr numCol="2">
            <a:normAutofit/>
          </a:bodyPr>
          <a:lstStyle/>
          <a:p>
            <a:pPr marL="342900" indent="-342900">
              <a:spcBef>
                <a:spcPct val="20000"/>
              </a:spcBef>
              <a:buFont typeface="Arial" pitchFamily="34" charset="0"/>
              <a:buChar char="•"/>
              <a:defRPr/>
            </a:pPr>
            <a:r>
              <a:rPr lang="en-US" sz="3200" b="1" dirty="0"/>
              <a:t>Directions:</a:t>
            </a:r>
            <a:r>
              <a:rPr lang="en-US" sz="3200" dirty="0"/>
              <a:t>  Using one half of the a DNA helix, show what the correct pairing would be, skip </a:t>
            </a:r>
            <a:r>
              <a:rPr lang="en-US" sz="3200" dirty="0" smtClean="0"/>
              <a:t>lines in your NB.</a:t>
            </a:r>
            <a:endParaRPr lang="en-US" sz="3200" dirty="0"/>
          </a:p>
          <a:p>
            <a:pPr marL="514350" indent="-514350">
              <a:spcBef>
                <a:spcPct val="20000"/>
              </a:spcBef>
              <a:buFont typeface="+mj-lt"/>
              <a:buAutoNum type="arabicPeriod"/>
              <a:defRPr/>
            </a:pPr>
            <a:r>
              <a:rPr lang="en-US" sz="3200" dirty="0"/>
              <a:t>ATT CGT TAC CAC CTC</a:t>
            </a:r>
          </a:p>
          <a:p>
            <a:pPr marL="514350" indent="-514350">
              <a:spcBef>
                <a:spcPct val="20000"/>
              </a:spcBef>
              <a:buFont typeface="+mj-lt"/>
              <a:buAutoNum type="arabicPeriod"/>
              <a:defRPr/>
            </a:pPr>
            <a:r>
              <a:rPr lang="en-US" sz="3200" dirty="0"/>
              <a:t>TAT TAG GCA ATA TTC</a:t>
            </a:r>
          </a:p>
          <a:p>
            <a:pPr marL="514350" indent="-514350">
              <a:spcBef>
                <a:spcPct val="20000"/>
              </a:spcBef>
              <a:buFont typeface="+mj-lt"/>
              <a:buAutoNum type="arabicPeriod"/>
              <a:defRPr/>
            </a:pPr>
            <a:r>
              <a:rPr lang="en-US" sz="3200" dirty="0"/>
              <a:t>GTG TGA TTA ATA GCC</a:t>
            </a:r>
          </a:p>
          <a:p>
            <a:pPr marL="514350" indent="-514350">
              <a:spcBef>
                <a:spcPct val="20000"/>
              </a:spcBef>
              <a:buFont typeface="+mj-lt"/>
              <a:buAutoNum type="arabicPeriod"/>
              <a:defRPr/>
            </a:pPr>
            <a:r>
              <a:rPr lang="en-US" sz="3200" dirty="0"/>
              <a:t>CTA AAG GAA TAG GAT</a:t>
            </a:r>
          </a:p>
          <a:p>
            <a:pPr marL="514350" indent="-514350">
              <a:spcBef>
                <a:spcPct val="20000"/>
              </a:spcBef>
              <a:buFont typeface="+mj-lt"/>
              <a:buAutoNum type="arabicPeriod"/>
              <a:defRPr/>
            </a:pPr>
            <a:r>
              <a:rPr lang="en-US" sz="3200" dirty="0"/>
              <a:t>GAT GAA TAC CCA CGA</a:t>
            </a:r>
          </a:p>
          <a:p>
            <a:pPr marL="514350" indent="-514350">
              <a:spcBef>
                <a:spcPct val="20000"/>
              </a:spcBef>
              <a:buFont typeface="+mj-lt"/>
              <a:buAutoNum type="arabicPeriod"/>
              <a:defRPr/>
            </a:pPr>
            <a:r>
              <a:rPr lang="en-US" sz="3200" dirty="0"/>
              <a:t>TAA TAT GCA CAT TAC</a:t>
            </a:r>
          </a:p>
          <a:p>
            <a:pPr marL="514350" indent="-514350">
              <a:spcBef>
                <a:spcPct val="20000"/>
              </a:spcBef>
              <a:buFont typeface="+mj-lt"/>
              <a:buAutoNum type="arabicPeriod"/>
              <a:defRPr/>
            </a:pPr>
            <a:r>
              <a:rPr lang="en-US" sz="3200" dirty="0"/>
              <a:t>GAA CCT TAC GGG GTG</a:t>
            </a:r>
          </a:p>
          <a:p>
            <a:pPr marL="514350" indent="-514350">
              <a:spcBef>
                <a:spcPct val="20000"/>
              </a:spcBef>
              <a:buFont typeface="+mj-lt"/>
              <a:buAutoNum type="arabicPeriod"/>
              <a:defRPr/>
            </a:pPr>
            <a:r>
              <a:rPr lang="en-US" sz="3200" dirty="0"/>
              <a:t>TAT AAC CAG GAG TTT</a:t>
            </a:r>
          </a:p>
          <a:p>
            <a:pPr marL="514350" indent="-514350">
              <a:spcBef>
                <a:spcPct val="20000"/>
              </a:spcBef>
              <a:buFont typeface="+mj-lt"/>
              <a:buAutoNum type="arabicPeriod"/>
              <a:defRPr/>
            </a:pPr>
            <a:r>
              <a:rPr lang="en-US" sz="3200" dirty="0"/>
              <a:t>ATC CGT AGT GTA AAT</a:t>
            </a:r>
          </a:p>
          <a:p>
            <a:pPr marL="514350" indent="-514350">
              <a:spcBef>
                <a:spcPct val="20000"/>
              </a:spcBef>
              <a:buFont typeface="+mj-lt"/>
              <a:buAutoNum type="arabicPeriod"/>
              <a:defRPr/>
            </a:pPr>
            <a:r>
              <a:rPr lang="en-US" sz="3200" dirty="0"/>
              <a:t>GGA TTA CCC TTA CCA</a:t>
            </a:r>
          </a:p>
        </p:txBody>
      </p:sp>
    </p:spTree>
    <p:extLst>
      <p:ext uri="{BB962C8B-B14F-4D97-AF65-F5344CB8AC3E}">
        <p14:creationId xmlns:p14="http://schemas.microsoft.com/office/powerpoint/2010/main" val="1421426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b="1" dirty="0" smtClean="0"/>
              <a:t>DNA Replication Lab p. </a:t>
            </a:r>
            <a:r>
              <a:rPr lang="en-US" b="1" dirty="0" smtClean="0"/>
              <a:t>67 </a:t>
            </a:r>
            <a:r>
              <a:rPr lang="en-US" b="1" dirty="0" smtClean="0"/>
              <a:t>NB</a:t>
            </a:r>
            <a:endParaRPr lang="en-US" b="1" dirty="0"/>
          </a:p>
        </p:txBody>
      </p:sp>
      <p:sp>
        <p:nvSpPr>
          <p:cNvPr id="3" name="Content Placeholder 2"/>
          <p:cNvSpPr>
            <a:spLocks noGrp="1"/>
          </p:cNvSpPr>
          <p:nvPr>
            <p:ph idx="1"/>
          </p:nvPr>
        </p:nvSpPr>
        <p:spPr>
          <a:xfrm>
            <a:off x="1524000" y="609600"/>
            <a:ext cx="9144000" cy="6248400"/>
          </a:xfrm>
        </p:spPr>
        <p:txBody>
          <a:bodyPr>
            <a:normAutofit fontScale="70000" lnSpcReduction="20000"/>
          </a:bodyPr>
          <a:lstStyle/>
          <a:p>
            <a:pPr>
              <a:buNone/>
            </a:pPr>
            <a:r>
              <a:rPr lang="en-US" b="1" dirty="0" smtClean="0"/>
              <a:t>Materials:</a:t>
            </a:r>
            <a:r>
              <a:rPr lang="en-US" dirty="0" smtClean="0"/>
              <a:t> </a:t>
            </a:r>
          </a:p>
          <a:p>
            <a:pPr>
              <a:buNone/>
            </a:pPr>
            <a:r>
              <a:rPr lang="en-US" dirty="0" smtClean="0"/>
              <a:t>	Scissors, tape, DNA template (on white piece of paper), blank white piece of paper, 4 of each nitrogenous bases (each one different color of paper).</a:t>
            </a:r>
          </a:p>
          <a:p>
            <a:pPr>
              <a:buNone/>
            </a:pPr>
            <a:r>
              <a:rPr lang="en-US" b="1" dirty="0" smtClean="0"/>
              <a:t>Procedures:</a:t>
            </a:r>
          </a:p>
          <a:p>
            <a:pPr marL="514350" indent="-514350">
              <a:buFont typeface="+mj-lt"/>
              <a:buAutoNum type="arabicPeriod"/>
            </a:pPr>
            <a:r>
              <a:rPr lang="en-US" dirty="0" smtClean="0"/>
              <a:t> Pair up with a partner</a:t>
            </a:r>
          </a:p>
          <a:p>
            <a:pPr marL="514350" indent="-514350">
              <a:buFont typeface="+mj-lt"/>
              <a:buAutoNum type="arabicPeriod"/>
            </a:pPr>
            <a:r>
              <a:rPr lang="en-US" dirty="0" smtClean="0"/>
              <a:t>Get supplies: 2 Original Strands of DNA backbone (White), &amp; 1 paper of 4 of each of the Nitrogen Bases</a:t>
            </a:r>
          </a:p>
          <a:p>
            <a:pPr marL="514350" indent="-514350">
              <a:buFont typeface="+mj-lt"/>
              <a:buAutoNum type="arabicPeriod"/>
            </a:pPr>
            <a:r>
              <a:rPr lang="en-US" dirty="0" smtClean="0"/>
              <a:t>Base pair the nitrogen bases to the </a:t>
            </a:r>
            <a:r>
              <a:rPr lang="en-US" dirty="0" err="1" smtClean="0"/>
              <a:t>Deoxyribose</a:t>
            </a:r>
            <a:r>
              <a:rPr lang="en-US" dirty="0" smtClean="0"/>
              <a:t> sugar.</a:t>
            </a:r>
          </a:p>
          <a:p>
            <a:pPr marL="514350" indent="-514350">
              <a:buFont typeface="+mj-lt"/>
              <a:buAutoNum type="arabicPeriod"/>
            </a:pPr>
            <a:r>
              <a:rPr lang="en-US" dirty="0" smtClean="0"/>
              <a:t>Draw your Hydrogen Bonds A=T; C</a:t>
            </a:r>
            <a:r>
              <a:rPr lang="en-US" u="sng" dirty="0" smtClean="0"/>
              <a:t>=</a:t>
            </a:r>
            <a:r>
              <a:rPr lang="en-US" dirty="0" smtClean="0"/>
              <a:t>G</a:t>
            </a:r>
          </a:p>
          <a:p>
            <a:pPr marL="514350" indent="-514350">
              <a:buFont typeface="+mj-lt"/>
              <a:buAutoNum type="arabicPeriod"/>
            </a:pPr>
            <a:r>
              <a:rPr lang="en-US" dirty="0" smtClean="0"/>
              <a:t>Write </a:t>
            </a:r>
            <a:r>
              <a:rPr lang="en-US" b="1" dirty="0" smtClean="0"/>
              <a:t>Original Strand </a:t>
            </a:r>
            <a:r>
              <a:rPr lang="en-US" dirty="0" smtClean="0"/>
              <a:t>on the two white  DNA Backbones.</a:t>
            </a:r>
          </a:p>
          <a:p>
            <a:pPr marL="514350" indent="-514350">
              <a:buFont typeface="+mj-lt"/>
              <a:buAutoNum type="arabicPeriod"/>
            </a:pPr>
            <a:r>
              <a:rPr lang="en-US" dirty="0" smtClean="0"/>
              <a:t>After McAllister reviews your model, she will give you 2 Yellow Backbones that are </a:t>
            </a:r>
            <a:r>
              <a:rPr lang="en-US" smtClean="0"/>
              <a:t>the complementary </a:t>
            </a:r>
            <a:r>
              <a:rPr lang="en-US" dirty="0" smtClean="0"/>
              <a:t>strands to base pair your Original strand to.</a:t>
            </a:r>
          </a:p>
          <a:p>
            <a:pPr marL="514350" indent="-514350">
              <a:buFont typeface="+mj-lt"/>
              <a:buAutoNum type="arabicPeriod"/>
            </a:pPr>
            <a:r>
              <a:rPr lang="en-US" dirty="0" smtClean="0"/>
              <a:t>Cut your Original Strand in ½, and base pair the complementary strand to it.</a:t>
            </a:r>
          </a:p>
          <a:p>
            <a:pPr marL="514350" indent="-514350">
              <a:buFont typeface="+mj-lt"/>
              <a:buAutoNum type="arabicPeriod"/>
            </a:pPr>
            <a:r>
              <a:rPr lang="en-US" dirty="0" smtClean="0"/>
              <a:t>When you have finished your model, answer the questions below in your notebook </a:t>
            </a:r>
            <a:r>
              <a:rPr lang="en-US" b="1" dirty="0" smtClean="0"/>
              <a:t>P.47NB</a:t>
            </a:r>
          </a:p>
          <a:p>
            <a:pPr marL="514350" indent="-514350">
              <a:buNone/>
            </a:pPr>
            <a:r>
              <a:rPr lang="en-US" b="1" dirty="0" smtClean="0"/>
              <a:t>Questions:</a:t>
            </a:r>
          </a:p>
          <a:p>
            <a:pPr marL="514350" indent="-514350">
              <a:buAutoNum type="arabicPeriod"/>
            </a:pPr>
            <a:r>
              <a:rPr lang="en-US" dirty="0" smtClean="0"/>
              <a:t>List the 3 functional groups &amp; the 4 nitrogenous bases found in DNA.</a:t>
            </a:r>
          </a:p>
          <a:p>
            <a:pPr marL="514350" indent="-514350">
              <a:buAutoNum type="arabicPeriod"/>
            </a:pPr>
            <a:r>
              <a:rPr lang="en-US" dirty="0" smtClean="0"/>
              <a:t>List the rules for base pairing in DNA.</a:t>
            </a:r>
          </a:p>
          <a:p>
            <a:pPr marL="514350" indent="-514350">
              <a:buAutoNum type="arabicPeriod"/>
            </a:pPr>
            <a:r>
              <a:rPr lang="en-US" dirty="0" smtClean="0"/>
              <a:t>What are the two main functions of DNA?</a:t>
            </a:r>
          </a:p>
          <a:p>
            <a:pPr marL="514350" indent="-514350">
              <a:buAutoNum type="arabicPeriod"/>
            </a:pPr>
            <a:r>
              <a:rPr lang="en-US" dirty="0" smtClean="0"/>
              <a:t>Draw DNA Replication with two different colors.</a:t>
            </a:r>
            <a:endParaRPr lang="en-US" dirty="0"/>
          </a:p>
        </p:txBody>
      </p:sp>
    </p:spTree>
    <p:extLst>
      <p:ext uri="{BB962C8B-B14F-4D97-AF65-F5344CB8AC3E}">
        <p14:creationId xmlns:p14="http://schemas.microsoft.com/office/powerpoint/2010/main" val="3848003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0"/>
            <a:ext cx="9593943" cy="838200"/>
          </a:xfrm>
        </p:spPr>
        <p:txBody>
          <a:bodyPr>
            <a:normAutofit fontScale="90000"/>
          </a:bodyPr>
          <a:lstStyle/>
          <a:p>
            <a:r>
              <a:rPr lang="en-US" sz="2800" b="1" dirty="0"/>
              <a:t>DNA Replication Activity    Tape your Replicated DNA  </a:t>
            </a:r>
            <a:r>
              <a:rPr lang="en-US" sz="2800" b="1" dirty="0" smtClean="0"/>
              <a:t>p. </a:t>
            </a:r>
            <a:r>
              <a:rPr lang="en-US" sz="2800" b="1" dirty="0" smtClean="0"/>
              <a:t>67 </a:t>
            </a:r>
            <a:r>
              <a:rPr lang="en-US" sz="2800" b="1" dirty="0" smtClean="0"/>
              <a:t>NB</a:t>
            </a:r>
            <a:endParaRPr lang="en-US" sz="2800" b="1" dirty="0"/>
          </a:p>
        </p:txBody>
      </p:sp>
      <p:sp>
        <p:nvSpPr>
          <p:cNvPr id="3" name="Content Placeholder 2"/>
          <p:cNvSpPr>
            <a:spLocks noGrp="1"/>
          </p:cNvSpPr>
          <p:nvPr>
            <p:ph idx="1"/>
          </p:nvPr>
        </p:nvSpPr>
        <p:spPr>
          <a:xfrm>
            <a:off x="1524000" y="762001"/>
            <a:ext cx="9144000" cy="5364163"/>
          </a:xfrm>
        </p:spPr>
        <p:txBody>
          <a:bodyPr>
            <a:normAutofit/>
          </a:bodyPr>
          <a:lstStyle/>
          <a:p>
            <a:pPr marL="514350" indent="-514350">
              <a:buFont typeface="+mj-lt"/>
              <a:buAutoNum type="arabicPeriod"/>
            </a:pPr>
            <a:r>
              <a:rPr lang="en-US" sz="2400" dirty="0"/>
              <a:t>What is Semi–Conservative Replication?</a:t>
            </a:r>
          </a:p>
          <a:p>
            <a:pPr marL="514350" indent="-514350">
              <a:buFont typeface="+mj-lt"/>
              <a:buAutoNum type="arabicPeriod"/>
            </a:pPr>
            <a:r>
              <a:rPr lang="en-US" sz="2400" dirty="0"/>
              <a:t>What are the two main functions of DNA?</a:t>
            </a:r>
          </a:p>
          <a:p>
            <a:pPr marL="514350" indent="-514350">
              <a:buFont typeface="+mj-lt"/>
              <a:buAutoNum type="arabicPeriod"/>
            </a:pPr>
            <a:r>
              <a:rPr lang="en-US" sz="2400" dirty="0"/>
              <a:t>Why is DNA Replication important?</a:t>
            </a:r>
          </a:p>
          <a:p>
            <a:pPr marL="514350" indent="-514350">
              <a:buAutoNum type="arabicPeriod"/>
            </a:pPr>
            <a:r>
              <a:rPr lang="en-US" sz="2400" dirty="0"/>
              <a:t>List the 3 functional groups &amp; the 4 nitrogenous bases found in DNA.</a:t>
            </a:r>
          </a:p>
          <a:p>
            <a:pPr marL="514350" indent="-514350">
              <a:buFont typeface="Arial" pitchFamily="34" charset="0"/>
              <a:buAutoNum type="arabicPeriod"/>
            </a:pPr>
            <a:r>
              <a:rPr lang="en-US" sz="2400" dirty="0"/>
              <a:t>Draw DNA Replication with two different colors.</a:t>
            </a:r>
          </a:p>
          <a:p>
            <a:pPr marL="514350" indent="-514350">
              <a:buAutoNum type="arabicPeriod"/>
            </a:pPr>
            <a:r>
              <a:rPr lang="en-US" sz="2400" dirty="0"/>
              <a:t>List the rules for base pairing in DNA.</a:t>
            </a:r>
          </a:p>
        </p:txBody>
      </p:sp>
      <p:pic>
        <p:nvPicPr>
          <p:cNvPr id="183298" name="Picture 2" descr="http://library.thinkquest.org/C004535/media/dna_replication.gif">
            <a:hlinkClick r:id="rId2"/>
          </p:cNvPr>
          <p:cNvPicPr>
            <a:picLocks noChangeAspect="1" noChangeArrowheads="1"/>
          </p:cNvPicPr>
          <p:nvPr/>
        </p:nvPicPr>
        <p:blipFill>
          <a:blip r:embed="rId3" cstate="print"/>
          <a:srcRect/>
          <a:stretch>
            <a:fillRect/>
          </a:stretch>
        </p:blipFill>
        <p:spPr bwMode="auto">
          <a:xfrm>
            <a:off x="7315201" y="3301540"/>
            <a:ext cx="3352801" cy="3413761"/>
          </a:xfrm>
          <a:prstGeom prst="rect">
            <a:avLst/>
          </a:prstGeom>
          <a:noFill/>
        </p:spPr>
      </p:pic>
      <p:pic>
        <p:nvPicPr>
          <p:cNvPr id="183300" name="Picture 4" descr="File:DNAreplicationModes.png">
            <a:hlinkClick r:id="rId4"/>
          </p:cNvPr>
          <p:cNvPicPr>
            <a:picLocks noChangeAspect="1" noChangeArrowheads="1"/>
          </p:cNvPicPr>
          <p:nvPr/>
        </p:nvPicPr>
        <p:blipFill>
          <a:blip r:embed="rId5" cstate="print"/>
          <a:srcRect/>
          <a:stretch>
            <a:fillRect/>
          </a:stretch>
        </p:blipFill>
        <p:spPr bwMode="auto">
          <a:xfrm>
            <a:off x="1524000" y="3810001"/>
            <a:ext cx="4523872" cy="3069772"/>
          </a:xfrm>
          <a:prstGeom prst="rect">
            <a:avLst/>
          </a:prstGeom>
          <a:noFill/>
        </p:spPr>
      </p:pic>
    </p:spTree>
    <p:extLst>
      <p:ext uri="{BB962C8B-B14F-4D97-AF65-F5344CB8AC3E}">
        <p14:creationId xmlns:p14="http://schemas.microsoft.com/office/powerpoint/2010/main" val="11574981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732" y="2480277"/>
            <a:ext cx="5253269" cy="4377724"/>
          </a:xfrm>
          <a:prstGeom prst="rect">
            <a:avLst/>
          </a:prstGeom>
        </p:spPr>
      </p:pic>
      <p:sp>
        <p:nvSpPr>
          <p:cNvPr id="2" name="Title 1"/>
          <p:cNvSpPr>
            <a:spLocks noGrp="1"/>
          </p:cNvSpPr>
          <p:nvPr>
            <p:ph type="title"/>
          </p:nvPr>
        </p:nvSpPr>
        <p:spPr>
          <a:xfrm>
            <a:off x="0" y="618977"/>
            <a:ext cx="12192000" cy="801859"/>
          </a:xfrm>
        </p:spPr>
        <p:txBody>
          <a:bodyPr>
            <a:normAutofit fontScale="90000"/>
          </a:bodyPr>
          <a:lstStyle/>
          <a:p>
            <a:r>
              <a:rPr lang="en-US" sz="4000" dirty="0" smtClean="0"/>
              <a:t/>
            </a:r>
            <a:br>
              <a:rPr lang="en-US" sz="4000" dirty="0" smtClean="0"/>
            </a:br>
            <a:r>
              <a:rPr lang="en-US" sz="3100" dirty="0"/>
              <a:t>9</a:t>
            </a:r>
            <a:r>
              <a:rPr lang="en-US" sz="3100" dirty="0" smtClean="0"/>
              <a:t>/29 Cell Growth &amp; Reproduction: Mitosis CH 8.2</a:t>
            </a:r>
            <a:br>
              <a:rPr lang="en-US" sz="3100" dirty="0" smtClean="0"/>
            </a:br>
            <a:r>
              <a:rPr lang="en-US" sz="3100" dirty="0" smtClean="0"/>
              <a:t>Obj. TSW understand the cell cycle and processes at each stage. P. </a:t>
            </a:r>
            <a:r>
              <a:rPr lang="en-US" sz="3100" dirty="0" smtClean="0"/>
              <a:t>68 </a:t>
            </a:r>
            <a:r>
              <a:rPr lang="en-US" sz="3100" dirty="0" smtClean="0"/>
              <a:t>NB</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8856" y="1576092"/>
            <a:ext cx="4802134" cy="5281908"/>
          </a:xfrm>
        </p:spPr>
      </p:pic>
      <p:sp>
        <p:nvSpPr>
          <p:cNvPr id="4" name="Content Placeholder 3"/>
          <p:cNvSpPr>
            <a:spLocks noGrp="1"/>
          </p:cNvSpPr>
          <p:nvPr>
            <p:ph sz="half" idx="2"/>
          </p:nvPr>
        </p:nvSpPr>
        <p:spPr>
          <a:xfrm>
            <a:off x="4162551" y="1411131"/>
            <a:ext cx="5301802" cy="1565877"/>
          </a:xfrm>
        </p:spPr>
        <p:txBody>
          <a:bodyPr>
            <a:normAutofit/>
          </a:bodyPr>
          <a:lstStyle/>
          <a:p>
            <a:pPr marL="514350" indent="-514350">
              <a:buFont typeface="+mj-lt"/>
              <a:buAutoNum type="arabicPeriod"/>
            </a:pPr>
            <a:r>
              <a:rPr lang="en-US" dirty="0" smtClean="0"/>
              <a:t>What is mitosis?</a:t>
            </a:r>
          </a:p>
          <a:p>
            <a:pPr marL="514350" indent="-514350">
              <a:buFont typeface="+mj-lt"/>
              <a:buAutoNum type="arabicPeriod"/>
            </a:pPr>
            <a:r>
              <a:rPr lang="en-US" dirty="0" smtClean="0"/>
              <a:t>Draw the Cell Cycle.</a:t>
            </a:r>
          </a:p>
          <a:p>
            <a:pPr marL="514350" indent="-514350">
              <a:buFont typeface="+mj-lt"/>
              <a:buAutoNum type="arabicPeriod"/>
            </a:pPr>
            <a:r>
              <a:rPr lang="en-US" dirty="0" smtClean="0"/>
              <a:t>What is the result of Mitosis?</a:t>
            </a:r>
            <a:endParaRPr lang="en-US" dirty="0"/>
          </a:p>
        </p:txBody>
      </p:sp>
    </p:spTree>
    <p:extLst>
      <p:ext uri="{BB962C8B-B14F-4D97-AF65-F5344CB8AC3E}">
        <p14:creationId xmlns:p14="http://schemas.microsoft.com/office/powerpoint/2010/main" val="27429152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Solving Lab 8.2 P. 204BB</a:t>
            </a:r>
            <a:br>
              <a:rPr lang="en-US" dirty="0" smtClean="0"/>
            </a:br>
            <a:r>
              <a:rPr lang="en-US" dirty="0" smtClean="0"/>
              <a:t>p. </a:t>
            </a:r>
            <a:r>
              <a:rPr lang="en-US" dirty="0" smtClean="0"/>
              <a:t>69 </a:t>
            </a:r>
            <a:r>
              <a:rPr lang="en-US" dirty="0" smtClean="0"/>
              <a:t>NB</a:t>
            </a:r>
            <a:endParaRPr lang="en-US" dirty="0"/>
          </a:p>
        </p:txBody>
      </p:sp>
      <p:sp>
        <p:nvSpPr>
          <p:cNvPr id="3" name="Content Placeholder 2"/>
          <p:cNvSpPr>
            <a:spLocks noGrp="1"/>
          </p:cNvSpPr>
          <p:nvPr>
            <p:ph idx="1"/>
          </p:nvPr>
        </p:nvSpPr>
        <p:spPr>
          <a:xfrm>
            <a:off x="0" y="1690688"/>
            <a:ext cx="12192000" cy="4486275"/>
          </a:xfrm>
        </p:spPr>
        <p:txBody>
          <a:bodyPr>
            <a:normAutofit/>
          </a:bodyPr>
          <a:lstStyle/>
          <a:p>
            <a:r>
              <a:rPr lang="en-US" dirty="0" smtClean="0"/>
              <a:t>Read the Observe &amp; Infer section.</a:t>
            </a:r>
          </a:p>
          <a:p>
            <a:r>
              <a:rPr lang="en-US" dirty="0" smtClean="0"/>
              <a:t>Read the Solve the Problem.</a:t>
            </a:r>
          </a:p>
          <a:p>
            <a:r>
              <a:rPr lang="en-US" dirty="0" smtClean="0"/>
              <a:t>Answer the three “Thinking Critically” questions p. 61NB</a:t>
            </a:r>
          </a:p>
          <a:p>
            <a:pPr marL="914400" lvl="1" indent="-457200">
              <a:buFont typeface="+mj-lt"/>
              <a:buAutoNum type="arabicPeriod"/>
            </a:pPr>
            <a:r>
              <a:rPr lang="en-US" dirty="0" smtClean="0"/>
              <a:t>Growth 1 phase- Rapid Growth &amp; metabolism of Interphase is the most variable in length.</a:t>
            </a:r>
          </a:p>
          <a:p>
            <a:pPr marL="914400" lvl="1" indent="-457200">
              <a:buFont typeface="+mj-lt"/>
              <a:buAutoNum type="arabicPeriod"/>
            </a:pPr>
            <a:r>
              <a:rPr lang="en-US" dirty="0" smtClean="0"/>
              <a:t>The two types of cells have different functions and one is more complex than the other.</a:t>
            </a:r>
          </a:p>
          <a:p>
            <a:pPr marL="914400" lvl="1" indent="-457200">
              <a:buFont typeface="+mj-lt"/>
              <a:buAutoNum type="arabicPeriod"/>
            </a:pPr>
            <a:r>
              <a:rPr lang="en-US" dirty="0" smtClean="0"/>
              <a:t>The cycle of some types of cells is faster then others because of the complexity of the proteins made by the cell or the need to produce cells due to rapid wear and tear – like skin cells compared to muscles cells or nerve cells in the spine (do not regenerate).</a:t>
            </a:r>
          </a:p>
          <a:p>
            <a:endParaRPr lang="en-US" dirty="0"/>
          </a:p>
        </p:txBody>
      </p:sp>
    </p:spTree>
    <p:extLst>
      <p:ext uri="{BB962C8B-B14F-4D97-AF65-F5344CB8AC3E}">
        <p14:creationId xmlns:p14="http://schemas.microsoft.com/office/powerpoint/2010/main" val="40833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120463"/>
            <a:ext cx="11063068" cy="1690688"/>
          </a:xfrm>
        </p:spPr>
        <p:txBody>
          <a:bodyPr>
            <a:normAutofit fontScale="90000"/>
          </a:bodyPr>
          <a:lstStyle/>
          <a:p>
            <a:r>
              <a:rPr lang="en-US" dirty="0" smtClean="0"/>
              <a:t>Mitosis Practice p. 65NB</a:t>
            </a:r>
            <a:br>
              <a:rPr lang="en-US" dirty="0" smtClean="0"/>
            </a:br>
            <a:r>
              <a:rPr lang="en-US" dirty="0" smtClean="0"/>
              <a:t>Get 2 white boards/ lab station</a:t>
            </a:r>
            <a:br>
              <a:rPr lang="en-US" dirty="0" smtClean="0"/>
            </a:br>
            <a:r>
              <a:rPr lang="en-US" dirty="0" smtClean="0"/>
              <a:t>Get 1 Expo marker / 2 students</a:t>
            </a:r>
            <a:br>
              <a:rPr lang="en-US" dirty="0" smtClean="0"/>
            </a:br>
            <a:r>
              <a:rPr lang="en-US" dirty="0" smtClean="0"/>
              <a:t>Draw a nucleus and place your replicated chromosomes inside the nucleus.</a:t>
            </a:r>
            <a:endParaRPr lang="en-US" dirty="0"/>
          </a:p>
        </p:txBody>
      </p:sp>
      <p:sp>
        <p:nvSpPr>
          <p:cNvPr id="3" name="Content Placeholder 2"/>
          <p:cNvSpPr>
            <a:spLocks noGrp="1"/>
          </p:cNvSpPr>
          <p:nvPr>
            <p:ph idx="1"/>
          </p:nvPr>
        </p:nvSpPr>
        <p:spPr>
          <a:xfrm>
            <a:off x="1269758" y="3408182"/>
            <a:ext cx="10922242" cy="2142612"/>
          </a:xfrm>
        </p:spPr>
        <p:txBody>
          <a:bodyPr/>
          <a:lstStyle/>
          <a:p>
            <a:r>
              <a:rPr lang="en-US" dirty="0" smtClean="0"/>
              <a:t>With the yellow and red chromosomes, practice the 4 stages of Mitosis, drawing and erasing the nucleus as the stages dictate.</a:t>
            </a:r>
          </a:p>
          <a:p>
            <a:r>
              <a:rPr lang="en-US" dirty="0" smtClean="0"/>
              <a:t>After you show them to me/us, Then </a:t>
            </a:r>
            <a:r>
              <a:rPr lang="en-US" b="1" dirty="0" smtClean="0"/>
              <a:t>draw the phases of Mitosis </a:t>
            </a:r>
            <a:r>
              <a:rPr lang="en-US" dirty="0" smtClean="0"/>
              <a:t>on </a:t>
            </a:r>
          </a:p>
          <a:p>
            <a:pPr marL="0" indent="0">
              <a:buNone/>
            </a:pPr>
            <a:r>
              <a:rPr lang="en-US" dirty="0" smtClean="0"/>
              <a:t>page 63 NB. </a:t>
            </a:r>
            <a:endParaRPr lang="en-US" dirty="0"/>
          </a:p>
        </p:txBody>
      </p:sp>
    </p:spTree>
    <p:extLst>
      <p:ext uri="{BB962C8B-B14F-4D97-AF65-F5344CB8AC3E}">
        <p14:creationId xmlns:p14="http://schemas.microsoft.com/office/powerpoint/2010/main" val="3615251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Rules p. 65 NB</a:t>
            </a:r>
            <a:endParaRPr lang="en-US" dirty="0"/>
          </a:p>
        </p:txBody>
      </p:sp>
      <p:sp>
        <p:nvSpPr>
          <p:cNvPr id="3" name="Content Placeholder 2"/>
          <p:cNvSpPr>
            <a:spLocks noGrp="1"/>
          </p:cNvSpPr>
          <p:nvPr>
            <p:ph idx="1"/>
          </p:nvPr>
        </p:nvSpPr>
        <p:spPr/>
        <p:txBody>
          <a:bodyPr/>
          <a:lstStyle/>
          <a:p>
            <a:r>
              <a:rPr lang="en-US" dirty="0" smtClean="0"/>
              <a:t>Create a Mental </a:t>
            </a:r>
            <a:r>
              <a:rPr lang="en-US" dirty="0"/>
              <a:t>model of how a cell cycle works that shows an end result of 2 identical cells after Mitosis with the same number of chromosomes.</a:t>
            </a:r>
          </a:p>
          <a:p>
            <a:r>
              <a:rPr lang="en-US" dirty="0"/>
              <a:t>Set up rules for what a cell can and can not do.</a:t>
            </a:r>
          </a:p>
          <a:p>
            <a:r>
              <a:rPr lang="en-US" dirty="0"/>
              <a:t>What steps </a:t>
            </a:r>
            <a:r>
              <a:rPr lang="en-US" dirty="0" smtClean="0"/>
              <a:t>does the cell </a:t>
            </a:r>
            <a:r>
              <a:rPr lang="en-US" dirty="0"/>
              <a:t>have to go through to create two new identical cells.</a:t>
            </a:r>
          </a:p>
          <a:p>
            <a:r>
              <a:rPr lang="en-US" dirty="0"/>
              <a:t>Result of Mitosis: 2 identical cells with the same # of chromosomes that make tissues, that form organs, that are part of an organ system and make an organism.</a:t>
            </a:r>
          </a:p>
          <a:p>
            <a:pPr marL="0" indent="0">
              <a:buNone/>
            </a:pPr>
            <a:endParaRPr lang="en-US" dirty="0"/>
          </a:p>
        </p:txBody>
      </p:sp>
    </p:spTree>
    <p:extLst>
      <p:ext uri="{BB962C8B-B14F-4D97-AF65-F5344CB8AC3E}">
        <p14:creationId xmlns:p14="http://schemas.microsoft.com/office/powerpoint/2010/main" val="3900318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405756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0"/>
            <a:ext cx="8128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727" y="0"/>
            <a:ext cx="5143500" cy="6858000"/>
          </a:xfrm>
          <a:prstGeom prst="rect">
            <a:avLst/>
          </a:prstGeom>
        </p:spPr>
      </p:pic>
    </p:spTree>
    <p:extLst>
      <p:ext uri="{BB962C8B-B14F-4D97-AF65-F5344CB8AC3E}">
        <p14:creationId xmlns:p14="http://schemas.microsoft.com/office/powerpoint/2010/main" val="884469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215" y="0"/>
            <a:ext cx="6858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2587091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172</TotalTime>
  <Words>2904</Words>
  <Application>Microsoft Office PowerPoint</Application>
  <PresentationFormat>Widescreen</PresentationFormat>
  <Paragraphs>367</Paragraphs>
  <Slides>66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Garamond</vt:lpstr>
      <vt:lpstr>MS Shell Dlg</vt:lpstr>
      <vt:lpstr>Times</vt:lpstr>
      <vt:lpstr>Wingdings</vt:lpstr>
      <vt:lpstr>Organic</vt:lpstr>
      <vt:lpstr>Energy/Structure Function &amp; Growth </vt:lpstr>
      <vt:lpstr>Election Results Next FFA Meeting Wednesday October 17th Room 310 at 3:30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9/22 Floating Leaf Disk Assay Obj. TSW learn about how rate of photosynthesis is determined by light intensity and sodium bicarbonate. P. 58 NB</vt:lpstr>
      <vt:lpstr>9/25 How is CO2 involved with plants? Obj. TSW watch a demonstration with Brom Thymol Blue and Anacharis plant P. 60 NB</vt:lpstr>
      <vt:lpstr>Leaf Disk Assay Lab  P. 57, 59, or 61NB   </vt:lpstr>
      <vt:lpstr>Computer Lab Write Up for Leaf Disk Assay Lab</vt:lpstr>
      <vt:lpstr>Data:  Table #1      Graph #1</vt:lpstr>
      <vt:lpstr>Photosynthesis &amp; Cellular Respiration AXES Paragraph READ &amp; highlight parts of your article, Write an AXES paragraph on page 57, 59 or 61NB Assertion eXample Explanation Significance</vt:lpstr>
      <vt:lpstr>Catalase Lab P. 61</vt:lpstr>
      <vt:lpstr>1. Cellular Respiration – converts glucose in to ATP and Heat in the mitochondria.  The three stages are Glycolysis, Krebs Cycle, and the Electron Transport Chain. All living organisms perform Cellular Respiration, including plants.</vt:lpstr>
      <vt:lpstr>Exothermic Reaction – Yeast + Hydrogen Peroxide Cellular Respiration  P. 45NB Releases Heat</vt:lpstr>
      <vt:lpstr>Cellular Respiration &amp; Yeast</vt:lpstr>
      <vt:lpstr>Cellular Respiration P. 61</vt:lpstr>
      <vt:lpstr>PowerPoint Presentation</vt:lpstr>
      <vt:lpstr>Enzymes, Catalase &amp; Potatoes  Page 61 NB</vt:lpstr>
      <vt:lpstr>Enzyme Lab P. 61 NB</vt:lpstr>
      <vt:lpstr>Enzyme – Catalyse Lab Page 61 NB</vt:lpstr>
      <vt:lpstr>AXES Paragraph – Catalase Lab</vt:lpstr>
      <vt:lpstr>http://media.hhmi.org/biointeractive/activities/trophic/Trophic-Cascades-IDG.pdf?download=true http://www.bbc.co.uk/nature/adaptations -videos for group behavior</vt:lpstr>
      <vt:lpstr>Molecular Genetics </vt:lpstr>
      <vt:lpstr>9/26 DNA: The Model of Heredity 11.1 Obj. TSW examine DNA from Strawberries through a process of DNA extraction. P.62 NB</vt:lpstr>
      <vt:lpstr>Section 11.1 Summary – pages 281 - 287</vt:lpstr>
      <vt:lpstr>Section 11.1 Summary – pages 281 - 287</vt:lpstr>
      <vt:lpstr>Section 11.1 Summary – pages 281 - 287</vt:lpstr>
      <vt:lpstr>#3. Deoxyribonucleic Acid</vt:lpstr>
      <vt:lpstr>Strawberry DNA Extraction Lab p. 57 NB</vt:lpstr>
      <vt:lpstr>Procedure</vt:lpstr>
      <vt:lpstr>Continued</vt:lpstr>
      <vt:lpstr>Strawberry DNA Extraction Lab</vt:lpstr>
      <vt:lpstr>Conclusion And Analysis  Answers</vt:lpstr>
      <vt:lpstr>Conclusions! P. 61 Strawberry DNA Extraction AXES Paragraph</vt:lpstr>
      <vt:lpstr>Section 11.1 Summary – pages 281 - 287</vt:lpstr>
      <vt:lpstr>#3. (DNA)Nitrogen Base Pairing Rules</vt:lpstr>
      <vt:lpstr>DNA/ RNA Beads p. 63 NB</vt:lpstr>
      <vt:lpstr>DNA Model Discussion Questions p. 59NB Please write in complete sentences.</vt:lpstr>
      <vt:lpstr>DNA Model Discussion Questions</vt:lpstr>
      <vt:lpstr>9/27 DNA Structure &amp; Function CH. 11.1 Obj: TSW review DNA structure &amp; function. Pg. 64 NB</vt:lpstr>
      <vt:lpstr>Learn.genetics.utah.edu</vt:lpstr>
      <vt:lpstr>Question</vt:lpstr>
      <vt:lpstr>Answer</vt:lpstr>
      <vt:lpstr>9/28  DNA Replication  11.1 Obj. TSW demonstrate base pairing rules of DNA Replication by constructing a 2-D model of DNA with paper. P. 66 NB</vt:lpstr>
      <vt:lpstr>Section 11.1 Summary – pages 281 - 287</vt:lpstr>
      <vt:lpstr>Section 11.1 Summary – pages 281 - 287</vt:lpstr>
      <vt:lpstr>DNA Replication</vt:lpstr>
      <vt:lpstr>#3. Steps of DNA Replication</vt:lpstr>
      <vt:lpstr>DNA Replication 3’ to 5’ RULE</vt:lpstr>
      <vt:lpstr>Semi-conservative Replication p. 65 NB Half of the DNA is Original the other half is new (Complementary)</vt:lpstr>
      <vt:lpstr>PowerPoint Presentation</vt:lpstr>
      <vt:lpstr>DNA Replication Lab p. 67 NB</vt:lpstr>
      <vt:lpstr>DNA Replication Activity    Tape your Replicated DNA  p. 67 NB</vt:lpstr>
      <vt:lpstr> 9/29 Cell Growth &amp; Reproduction: Mitosis CH 8.2 Obj. TSW understand the cell cycle and processes at each stage. P. 68 NB </vt:lpstr>
      <vt:lpstr>Problem Solving Lab 8.2 P. 204BB p. 69 NB</vt:lpstr>
      <vt:lpstr>Mitosis Practice p. 65NB Get 2 white boards/ lab station Get 1 Expo marker / 2 students Draw a nucleus and place your replicated chromosomes inside the nucleus.</vt:lpstr>
      <vt:lpstr>Mitosis Rules p. 65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dc:title>
  <dc:creator>Jennifer Mc Allister</dc:creator>
  <cp:lastModifiedBy>Jennifer Mc Allister</cp:lastModifiedBy>
  <cp:revision>27</cp:revision>
  <cp:lastPrinted>2017-09-24T21:03:47Z</cp:lastPrinted>
  <dcterms:created xsi:type="dcterms:W3CDTF">2017-09-24T18:24:14Z</dcterms:created>
  <dcterms:modified xsi:type="dcterms:W3CDTF">2017-09-24T21:30:20Z</dcterms:modified>
</cp:coreProperties>
</file>