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45.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62" r:id="rId4"/>
    <p:sldId id="263" r:id="rId5"/>
    <p:sldId id="297" r:id="rId6"/>
    <p:sldId id="298" r:id="rId7"/>
    <p:sldId id="323" r:id="rId8"/>
    <p:sldId id="324" r:id="rId9"/>
    <p:sldId id="325" r:id="rId10"/>
    <p:sldId id="331" r:id="rId11"/>
    <p:sldId id="326" r:id="rId12"/>
    <p:sldId id="328" r:id="rId13"/>
    <p:sldId id="329" r:id="rId14"/>
    <p:sldId id="265" r:id="rId15"/>
    <p:sldId id="327" r:id="rId16"/>
    <p:sldId id="264" r:id="rId17"/>
    <p:sldId id="337" r:id="rId18"/>
    <p:sldId id="302" r:id="rId19"/>
    <p:sldId id="332" r:id="rId20"/>
    <p:sldId id="333" r:id="rId21"/>
    <p:sldId id="334" r:id="rId22"/>
    <p:sldId id="335" r:id="rId23"/>
    <p:sldId id="336" r:id="rId24"/>
    <p:sldId id="338" r:id="rId25"/>
    <p:sldId id="309" r:id="rId26"/>
    <p:sldId id="311" r:id="rId27"/>
    <p:sldId id="304" r:id="rId28"/>
    <p:sldId id="305" r:id="rId29"/>
    <p:sldId id="306" r:id="rId30"/>
    <p:sldId id="307" r:id="rId31"/>
    <p:sldId id="308" r:id="rId32"/>
    <p:sldId id="291" r:id="rId33"/>
    <p:sldId id="294" r:id="rId34"/>
    <p:sldId id="296" r:id="rId35"/>
    <p:sldId id="300" r:id="rId36"/>
    <p:sldId id="274" r:id="rId37"/>
    <p:sldId id="290" r:id="rId38"/>
    <p:sldId id="312" r:id="rId39"/>
    <p:sldId id="313" r:id="rId40"/>
    <p:sldId id="314" r:id="rId41"/>
    <p:sldId id="315" r:id="rId42"/>
    <p:sldId id="316" r:id="rId43"/>
    <p:sldId id="317" r:id="rId44"/>
    <p:sldId id="318" r:id="rId45"/>
    <p:sldId id="280" r:id="rId46"/>
    <p:sldId id="293" r:id="rId47"/>
    <p:sldId id="276" r:id="rId48"/>
    <p:sldId id="319" r:id="rId49"/>
    <p:sldId id="320" r:id="rId50"/>
    <p:sldId id="266" r:id="rId51"/>
    <p:sldId id="267" r:id="rId52"/>
    <p:sldId id="268" r:id="rId53"/>
    <p:sldId id="279" r:id="rId54"/>
    <p:sldId id="277" r:id="rId55"/>
    <p:sldId id="278" r:id="rId56"/>
    <p:sldId id="303" r:id="rId57"/>
    <p:sldId id="282" r:id="rId58"/>
    <p:sldId id="269" r:id="rId59"/>
    <p:sldId id="270" r:id="rId60"/>
    <p:sldId id="271" r:id="rId61"/>
    <p:sldId id="272" r:id="rId62"/>
    <p:sldId id="273" r:id="rId63"/>
    <p:sldId id="283" r:id="rId64"/>
    <p:sldId id="275" r:id="rId65"/>
    <p:sldId id="301" r:id="rId66"/>
    <p:sldId id="321" r:id="rId67"/>
    <p:sldId id="339" r:id="rId68"/>
    <p:sldId id="322" r:id="rId69"/>
    <p:sldId id="284" r:id="rId70"/>
    <p:sldId id="285" r:id="rId71"/>
    <p:sldId id="286" r:id="rId72"/>
    <p:sldId id="287" r:id="rId73"/>
    <p:sldId id="288" r:id="rId74"/>
    <p:sldId id="289" r:id="rId75"/>
    <p:sldId id="281" r:id="rId7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70" autoAdjust="0"/>
    <p:restoredTop sz="94660"/>
  </p:normalViewPr>
  <p:slideViewPr>
    <p:cSldViewPr snapToGrid="0">
      <p:cViewPr varScale="1">
        <p:scale>
          <a:sx n="66" d="100"/>
          <a:sy n="66" d="100"/>
        </p:scale>
        <p:origin x="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smtClean="0"/>
              <a:t>The Effect of Temperature on</a:t>
            </a:r>
            <a:r>
              <a:rPr lang="en-US" sz="2800" baseline="0" dirty="0" smtClean="0"/>
              <a:t> the Exit time frogs jump out of a Target</a:t>
            </a:r>
            <a:endParaRPr lang="en-US" sz="2800" dirty="0"/>
          </a:p>
        </c:rich>
      </c:tx>
      <c:layout>
        <c:manualLayout>
          <c:xMode val="edge"/>
          <c:yMode val="edge"/>
          <c:x val="0.13065879265091865"/>
          <c:y val="0.1166436188033826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Exit time (seconds)</c:v>
                </c:pt>
              </c:strCache>
            </c:strRef>
          </c:tx>
          <c:spPr>
            <a:ln w="28575" cap="rnd">
              <a:solidFill>
                <a:schemeClr val="accent1"/>
              </a:solidFill>
              <a:round/>
            </a:ln>
            <a:effectLst/>
          </c:spPr>
          <c:marker>
            <c:symbol val="none"/>
          </c:marker>
          <c:cat>
            <c:numRef>
              <c:f>Sheet1!$A$2:$A$5</c:f>
              <c:numCache>
                <c:formatCode>General</c:formatCode>
                <c:ptCount val="4"/>
                <c:pt idx="0">
                  <c:v>4.5</c:v>
                </c:pt>
                <c:pt idx="1">
                  <c:v>12.9</c:v>
                </c:pt>
                <c:pt idx="2">
                  <c:v>21.2</c:v>
                </c:pt>
                <c:pt idx="3">
                  <c:v>29.7</c:v>
                </c:pt>
              </c:numCache>
            </c:numRef>
          </c:cat>
          <c:val>
            <c:numRef>
              <c:f>Sheet1!$B$2:$B$5</c:f>
              <c:numCache>
                <c:formatCode>General</c:formatCode>
                <c:ptCount val="4"/>
                <c:pt idx="0">
                  <c:v>120</c:v>
                </c:pt>
                <c:pt idx="1">
                  <c:v>72</c:v>
                </c:pt>
                <c:pt idx="2">
                  <c:v>15</c:v>
                </c:pt>
                <c:pt idx="3">
                  <c:v>10</c:v>
                </c:pt>
              </c:numCache>
            </c:numRef>
          </c:val>
          <c:smooth val="0"/>
        </c:ser>
        <c:dLbls>
          <c:showLegendKey val="0"/>
          <c:showVal val="0"/>
          <c:showCatName val="0"/>
          <c:showSerName val="0"/>
          <c:showPercent val="0"/>
          <c:showBubbleSize val="0"/>
        </c:dLbls>
        <c:smooth val="0"/>
        <c:axId val="223420384"/>
        <c:axId val="223420776"/>
      </c:lineChart>
      <c:catAx>
        <c:axId val="223420384"/>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Room</a:t>
                </a:r>
                <a:r>
                  <a:rPr lang="en-US" sz="2400" baseline="0" dirty="0" smtClean="0"/>
                  <a:t> Temperature C</a:t>
                </a:r>
                <a:endParaRPr lang="en-US" sz="2400"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420776"/>
        <c:crosses val="autoZero"/>
        <c:auto val="1"/>
        <c:lblAlgn val="ctr"/>
        <c:lblOffset val="100"/>
        <c:noMultiLvlLbl val="0"/>
      </c:catAx>
      <c:valAx>
        <c:axId val="223420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smtClean="0"/>
                  <a:t>Exit time (Seconds)</a:t>
                </a:r>
                <a:endParaRPr lang="en-US" sz="2400" dirty="0"/>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3420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D2468390-FB45-41B0-A659-B75F360BBD0A}" type="slidenum">
              <a:rPr lang="en-US"/>
              <a:pPr/>
              <a:t>‹#›</a:t>
            </a:fld>
            <a:endParaRPr lang="en-US"/>
          </a:p>
        </p:txBody>
      </p:sp>
    </p:spTree>
    <p:extLst>
      <p:ext uri="{BB962C8B-B14F-4D97-AF65-F5344CB8AC3E}">
        <p14:creationId xmlns:p14="http://schemas.microsoft.com/office/powerpoint/2010/main" val="244906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8/25/2017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www.ffa.org/about/who-we-are" TargetMode="External"/><Relationship Id="rId2" Type="http://schemas.openxmlformats.org/officeDocument/2006/relationships/hyperlink" Target="https://www.ffa.org/sitecollectiondocuments/ffa_official_manual_english.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woodlandhighag.weebly.com/yolo-county-fair-2016.htm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BVfI1wat2y8"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mailto:jmcallister@wusd.k12.ca.u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62e8IV-WT8c"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ffa.org/SiteCollectionDocuments/finalafnrstandardsv324609withisbn_000.pdf" TargetMode="External"/><Relationship Id="rId2" Type="http://schemas.openxmlformats.org/officeDocument/2006/relationships/hyperlink" Target="https://www.ffa.org/resources/educators/classroom-video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74.png"/><Relationship Id="rId10" Type="http://schemas.openxmlformats.org/officeDocument/2006/relationships/image" Target="../media/image78.jpeg"/><Relationship Id="rId4" Type="http://schemas.openxmlformats.org/officeDocument/2006/relationships/image" Target="../media/image73.png"/><Relationship Id="rId9" Type="http://schemas.openxmlformats.org/officeDocument/2006/relationships/image" Target="../media/image77.png"/></Relationships>
</file>

<file path=ppt/slides/_rels/slide7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hyperlink" Target="RESOURCES.ppt" TargetMode="External"/><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jpeg"/><Relationship Id="rId4" Type="http://schemas.openxmlformats.org/officeDocument/2006/relationships/image" Target="../media/image74.png"/><Relationship Id="rId9" Type="http://schemas.openxmlformats.org/officeDocument/2006/relationships/image" Target="../media/image78.jpeg"/></Relationships>
</file>

<file path=ppt/slides/_rels/slide7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hyperlink" Target="RESOURCES.ppt" TargetMode="External"/><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0.jpeg"/><Relationship Id="rId5" Type="http://schemas.openxmlformats.org/officeDocument/2006/relationships/image" Target="../media/image75.png"/><Relationship Id="rId10" Type="http://schemas.openxmlformats.org/officeDocument/2006/relationships/image" Target="../media/image79.jpeg"/><Relationship Id="rId4" Type="http://schemas.openxmlformats.org/officeDocument/2006/relationships/image" Target="../media/image74.png"/><Relationship Id="rId9" Type="http://schemas.openxmlformats.org/officeDocument/2006/relationships/image" Target="../media/image78.jpeg"/></Relationships>
</file>

<file path=ppt/slides/_rels/slide7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76.png"/><Relationship Id="rId10" Type="http://schemas.openxmlformats.org/officeDocument/2006/relationships/image" Target="../media/image80.jpeg"/><Relationship Id="rId4" Type="http://schemas.openxmlformats.org/officeDocument/2006/relationships/image" Target="../media/image75.png"/><Relationship Id="rId9"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dfa.ca.gov/statistic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 Biology</a:t>
            </a:r>
            <a:endParaRPr lang="en-US" dirty="0"/>
          </a:p>
        </p:txBody>
      </p:sp>
      <p:sp>
        <p:nvSpPr>
          <p:cNvPr id="3" name="Subtitle 2"/>
          <p:cNvSpPr>
            <a:spLocks noGrp="1"/>
          </p:cNvSpPr>
          <p:nvPr>
            <p:ph type="subTitle" idx="1"/>
          </p:nvPr>
        </p:nvSpPr>
        <p:spPr/>
        <p:txBody>
          <a:bodyPr/>
          <a:lstStyle/>
          <a:p>
            <a:r>
              <a:rPr lang="en-US" dirty="0" smtClean="0"/>
              <a:t>Week 2 August 21</a:t>
            </a:r>
            <a:r>
              <a:rPr lang="en-US" baseline="30000" dirty="0" smtClean="0"/>
              <a:t>st</a:t>
            </a:r>
            <a:r>
              <a:rPr lang="en-US" dirty="0" smtClean="0"/>
              <a:t> – 25th</a:t>
            </a:r>
          </a:p>
          <a:p>
            <a:r>
              <a:rPr lang="en-US" dirty="0" smtClean="0"/>
              <a:t>FFA, Biology, Scientific Method, SAE </a:t>
            </a:r>
            <a:endParaRPr lang="en-US" dirty="0"/>
          </a:p>
        </p:txBody>
      </p:sp>
    </p:spTree>
    <p:extLst>
      <p:ext uri="{BB962C8B-B14F-4D97-AF65-F5344CB8AC3E}">
        <p14:creationId xmlns:p14="http://schemas.microsoft.com/office/powerpoint/2010/main" val="240000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Interest Survey</a:t>
            </a:r>
            <a:endParaRPr lang="en-US" dirty="0"/>
          </a:p>
        </p:txBody>
      </p:sp>
      <p:sp>
        <p:nvSpPr>
          <p:cNvPr id="3" name="Content Placeholder 2"/>
          <p:cNvSpPr>
            <a:spLocks noGrp="1"/>
          </p:cNvSpPr>
          <p:nvPr>
            <p:ph idx="1"/>
          </p:nvPr>
        </p:nvSpPr>
        <p:spPr/>
        <p:txBody>
          <a:bodyPr>
            <a:normAutofit lnSpcReduction="10000"/>
          </a:bodyPr>
          <a:lstStyle/>
          <a:p>
            <a:r>
              <a:rPr lang="en-US" dirty="0" smtClean="0"/>
              <a:t>For your Interest Area:</a:t>
            </a:r>
          </a:p>
          <a:p>
            <a:r>
              <a:rPr lang="en-US" dirty="0" smtClean="0"/>
              <a:t>Why did you choose what you chose?</a:t>
            </a:r>
          </a:p>
          <a:p>
            <a:r>
              <a:rPr lang="en-US" dirty="0" smtClean="0"/>
              <a:t>How do your interests from the tour relate to the Interest Survey?</a:t>
            </a:r>
          </a:p>
          <a:p>
            <a:pPr lvl="1"/>
            <a:r>
              <a:rPr lang="en-US" dirty="0" smtClean="0"/>
              <a:t>What projects could you do?</a:t>
            </a:r>
          </a:p>
          <a:p>
            <a:pPr lvl="1"/>
            <a:r>
              <a:rPr lang="en-US" dirty="0" err="1" smtClean="0"/>
              <a:t>Ie</a:t>
            </a:r>
            <a:r>
              <a:rPr lang="en-US" dirty="0" smtClean="0"/>
              <a:t>. Care for a garden bed, or rabbits or tower garden, or build the Aquaponics unit on Saturdays, Farm to Fork Festival.  Teach younger students about food, nutrients and disease.</a:t>
            </a:r>
          </a:p>
          <a:p>
            <a:r>
              <a:rPr lang="en-US" dirty="0" smtClean="0"/>
              <a:t>Page 13 NB  Write three SAE ( Supervised Agricultural Experiences) are:</a:t>
            </a:r>
          </a:p>
          <a:p>
            <a:pPr marL="0" indent="0">
              <a:buNone/>
            </a:pPr>
            <a:endParaRPr lang="en-US" dirty="0"/>
          </a:p>
        </p:txBody>
      </p:sp>
    </p:spTree>
    <p:extLst>
      <p:ext uri="{BB962C8B-B14F-4D97-AF65-F5344CB8AC3E}">
        <p14:creationId xmlns:p14="http://schemas.microsoft.com/office/powerpoint/2010/main" val="408490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003" y="717357"/>
            <a:ext cx="8563163" cy="1654934"/>
          </a:xfrm>
        </p:spPr>
        <p:txBody>
          <a:bodyPr>
            <a:normAutofit fontScale="90000"/>
          </a:bodyPr>
          <a:lstStyle/>
          <a:p>
            <a:r>
              <a:rPr lang="en-US" sz="3200" dirty="0" smtClean="0"/>
              <a:t>8/21 Agriculture in California</a:t>
            </a:r>
            <a:br>
              <a:rPr lang="en-US" sz="3200" dirty="0" smtClean="0"/>
            </a:br>
            <a:r>
              <a:rPr lang="en-US" sz="3200" dirty="0" smtClean="0"/>
              <a:t>Objective: The Student will develop a better understanding of how Agriculture is important in California. P. 12 NB</a:t>
            </a:r>
            <a:endParaRPr lang="en-US" sz="3200" dirty="0"/>
          </a:p>
        </p:txBody>
      </p:sp>
      <p:sp>
        <p:nvSpPr>
          <p:cNvPr id="3" name="Content Placeholder 2"/>
          <p:cNvSpPr>
            <a:spLocks noGrp="1"/>
          </p:cNvSpPr>
          <p:nvPr>
            <p:ph idx="1"/>
          </p:nvPr>
        </p:nvSpPr>
        <p:spPr>
          <a:xfrm>
            <a:off x="3430777" y="2478212"/>
            <a:ext cx="6425270" cy="3318936"/>
          </a:xfrm>
        </p:spPr>
        <p:txBody>
          <a:bodyPr/>
          <a:lstStyle/>
          <a:p>
            <a:pPr marL="457200" indent="-457200">
              <a:buFont typeface="+mj-lt"/>
              <a:buAutoNum type="arabicPeriod"/>
            </a:pPr>
            <a:r>
              <a:rPr lang="en-US" dirty="0" smtClean="0"/>
              <a:t>Describe 3 of the 5 F’s in Agriculture.</a:t>
            </a:r>
          </a:p>
          <a:p>
            <a:pPr marL="457200" indent="-457200">
              <a:buFont typeface="+mj-lt"/>
              <a:buAutoNum type="arabicPeriod"/>
            </a:pPr>
            <a:r>
              <a:rPr lang="en-US" dirty="0" smtClean="0"/>
              <a:t>Where does Ethanol come from?</a:t>
            </a:r>
          </a:p>
          <a:p>
            <a:pPr marL="457200" indent="-457200">
              <a:buFont typeface="+mj-lt"/>
              <a:buAutoNum type="arabicPeriod"/>
            </a:pPr>
            <a:r>
              <a:rPr lang="en-US" dirty="0" smtClean="0"/>
              <a:t>Describe 3 of the top 10 Commodities produced in California.</a:t>
            </a:r>
            <a:endParaRPr lang="en-US" dirty="0"/>
          </a:p>
        </p:txBody>
      </p:sp>
      <p:pic>
        <p:nvPicPr>
          <p:cNvPr id="4" name="Picture 3"/>
          <p:cNvPicPr>
            <a:picLocks noChangeAspect="1"/>
          </p:cNvPicPr>
          <p:nvPr/>
        </p:nvPicPr>
        <p:blipFill>
          <a:blip r:embed="rId2"/>
          <a:stretch>
            <a:fillRect/>
          </a:stretch>
        </p:blipFill>
        <p:spPr>
          <a:xfrm>
            <a:off x="8687778" y="2425252"/>
            <a:ext cx="2671388" cy="3424857"/>
          </a:xfrm>
          <a:prstGeom prst="rect">
            <a:avLst/>
          </a:prstGeom>
        </p:spPr>
      </p:pic>
      <p:pic>
        <p:nvPicPr>
          <p:cNvPr id="5" name="Picture 4"/>
          <p:cNvPicPr>
            <a:picLocks noChangeAspect="1"/>
          </p:cNvPicPr>
          <p:nvPr/>
        </p:nvPicPr>
        <p:blipFill>
          <a:blip r:embed="rId3"/>
          <a:stretch>
            <a:fillRect/>
          </a:stretch>
        </p:blipFill>
        <p:spPr>
          <a:xfrm>
            <a:off x="0" y="0"/>
            <a:ext cx="2796003" cy="3348507"/>
          </a:xfrm>
          <a:prstGeom prst="rect">
            <a:avLst/>
          </a:prstGeom>
        </p:spPr>
      </p:pic>
      <p:pic>
        <p:nvPicPr>
          <p:cNvPr id="6" name="Picture 5"/>
          <p:cNvPicPr>
            <a:picLocks noChangeAspect="1"/>
          </p:cNvPicPr>
          <p:nvPr/>
        </p:nvPicPr>
        <p:blipFill>
          <a:blip r:embed="rId4"/>
          <a:stretch>
            <a:fillRect/>
          </a:stretch>
        </p:blipFill>
        <p:spPr>
          <a:xfrm>
            <a:off x="10014" y="3887714"/>
            <a:ext cx="3789254" cy="2970286"/>
          </a:xfrm>
          <a:prstGeom prst="rect">
            <a:avLst/>
          </a:prstGeom>
        </p:spPr>
      </p:pic>
    </p:spTree>
    <p:extLst>
      <p:ext uri="{BB962C8B-B14F-4D97-AF65-F5344CB8AC3E}">
        <p14:creationId xmlns:p14="http://schemas.microsoft.com/office/powerpoint/2010/main" val="2569384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a:t>
            </a:r>
            <a:endParaRPr lang="en-US" dirty="0"/>
          </a:p>
        </p:txBody>
      </p:sp>
      <p:sp>
        <p:nvSpPr>
          <p:cNvPr id="3" name="Content Placeholder 2"/>
          <p:cNvSpPr>
            <a:spLocks noGrp="1"/>
          </p:cNvSpPr>
          <p:nvPr>
            <p:ph idx="1"/>
          </p:nvPr>
        </p:nvSpPr>
        <p:spPr>
          <a:xfrm>
            <a:off x="618186" y="1931831"/>
            <a:ext cx="10278411" cy="3944037"/>
          </a:xfrm>
        </p:spPr>
        <p:txBody>
          <a:bodyPr/>
          <a:lstStyle/>
          <a:p>
            <a:r>
              <a:rPr lang="en-US" dirty="0" smtClean="0">
                <a:hlinkClick r:id="rId3"/>
              </a:rPr>
              <a:t>Future Farmers of America</a:t>
            </a:r>
            <a:r>
              <a:rPr lang="en-US" dirty="0" smtClean="0"/>
              <a:t> Video</a:t>
            </a:r>
          </a:p>
          <a:p>
            <a:r>
              <a:rPr lang="en-US" dirty="0">
                <a:hlinkClick r:id="rId2"/>
              </a:rPr>
              <a:t>https://</a:t>
            </a:r>
            <a:r>
              <a:rPr lang="en-US" dirty="0" smtClean="0">
                <a:hlinkClick r:id="rId2"/>
              </a:rPr>
              <a:t>www.ffa.org/sitecollectiondocuments/ffa_official_manual_english.pdf</a:t>
            </a:r>
            <a:endParaRPr lang="en-US" dirty="0" smtClean="0"/>
          </a:p>
          <a:p>
            <a:r>
              <a:rPr lang="en-US" dirty="0" smtClean="0"/>
              <a:t>Search the above website or FFA.org</a:t>
            </a:r>
          </a:p>
          <a:p>
            <a:pPr lvl="1"/>
            <a:r>
              <a:rPr lang="en-US" dirty="0" smtClean="0"/>
              <a:t>What does FFA stand for?</a:t>
            </a:r>
          </a:p>
          <a:p>
            <a:pPr lvl="1"/>
            <a:r>
              <a:rPr lang="en-US" dirty="0" smtClean="0"/>
              <a:t>How can you benefit?</a:t>
            </a:r>
          </a:p>
          <a:p>
            <a:pPr lvl="1"/>
            <a:r>
              <a:rPr lang="en-US" dirty="0" smtClean="0"/>
              <a:t>How many FFA members are there in the US?</a:t>
            </a:r>
          </a:p>
          <a:p>
            <a:pPr lvl="1"/>
            <a:r>
              <a:rPr lang="en-US" dirty="0" smtClean="0"/>
              <a:t>Find the Emblem, </a:t>
            </a:r>
            <a:r>
              <a:rPr lang="en-US" dirty="0"/>
              <a:t>Motto, </a:t>
            </a:r>
            <a:r>
              <a:rPr lang="en-US" dirty="0" smtClean="0"/>
              <a:t>Creed, Colors, Salute</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593285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8/22 Learning about FFA</a:t>
            </a:r>
            <a:br>
              <a:rPr lang="en-US" dirty="0" smtClean="0"/>
            </a:br>
            <a:r>
              <a:rPr lang="en-US" dirty="0" smtClean="0"/>
              <a:t>Obj. TSW learn about the emblem, motto, creed, colors and salute of the FFA.  P. 14 NB</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After reviewing the website and seeing the video, What are the main parts to the emblem?  What is </a:t>
            </a:r>
            <a:r>
              <a:rPr lang="en-US" smtClean="0"/>
              <a:t>their significance?</a:t>
            </a:r>
            <a:endParaRPr lang="en-US" dirty="0" smtClean="0"/>
          </a:p>
          <a:p>
            <a:pPr marL="457200" indent="-457200">
              <a:buFont typeface="+mj-lt"/>
              <a:buAutoNum type="arabicPeriod"/>
            </a:pPr>
            <a:r>
              <a:rPr lang="en-US" dirty="0"/>
              <a:t>W</a:t>
            </a:r>
            <a:r>
              <a:rPr lang="en-US" dirty="0" smtClean="0"/>
              <a:t>rite the FFA Motto.</a:t>
            </a:r>
          </a:p>
          <a:p>
            <a:pPr marL="457200" indent="-457200">
              <a:buFont typeface="+mj-lt"/>
              <a:buAutoNum type="arabicPeriod"/>
            </a:pPr>
            <a:r>
              <a:rPr lang="en-US" dirty="0" smtClean="0"/>
              <a:t>Describe the colors and the salute of the FFA.</a:t>
            </a:r>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374744" y="3074004"/>
            <a:ext cx="3352800" cy="3352800"/>
          </a:xfrm>
          <a:prstGeom prst="rect">
            <a:avLst/>
          </a:prstGeom>
        </p:spPr>
      </p:pic>
    </p:spTree>
    <p:extLst>
      <p:ext uri="{BB962C8B-B14F-4D97-AF65-F5344CB8AC3E}">
        <p14:creationId xmlns:p14="http://schemas.microsoft.com/office/powerpoint/2010/main" val="1115033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471144"/>
            <a:ext cx="11243256" cy="1303867"/>
          </a:xfrm>
        </p:spPr>
        <p:txBody>
          <a:bodyPr>
            <a:normAutofit/>
          </a:bodyPr>
          <a:lstStyle/>
          <a:p>
            <a:r>
              <a:rPr lang="en-US" sz="3200" dirty="0" smtClean="0"/>
              <a:t>Learning about FFA Activity</a:t>
            </a:r>
            <a:br>
              <a:rPr lang="en-US" sz="3200" dirty="0" smtClean="0"/>
            </a:br>
            <a:r>
              <a:rPr lang="en-US" sz="3200" dirty="0" smtClean="0"/>
              <a:t>Match each of the following FFA words to what they are: P. 15 NB</a:t>
            </a:r>
            <a:endParaRPr lang="en-US" sz="3200" dirty="0"/>
          </a:p>
        </p:txBody>
      </p:sp>
      <p:sp>
        <p:nvSpPr>
          <p:cNvPr id="3" name="Content Placeholder 2"/>
          <p:cNvSpPr>
            <a:spLocks noGrp="1"/>
          </p:cNvSpPr>
          <p:nvPr>
            <p:ph sz="half" idx="1"/>
          </p:nvPr>
        </p:nvSpPr>
        <p:spPr>
          <a:xfrm>
            <a:off x="1242205" y="2086188"/>
            <a:ext cx="4718304" cy="4350930"/>
          </a:xfrm>
        </p:spPr>
        <p:txBody>
          <a:bodyPr>
            <a:normAutofit/>
          </a:bodyPr>
          <a:lstStyle/>
          <a:p>
            <a:r>
              <a:rPr lang="en-US" dirty="0" smtClean="0"/>
              <a:t>SALUTE</a:t>
            </a:r>
          </a:p>
          <a:p>
            <a:r>
              <a:rPr lang="en-US" dirty="0"/>
              <a:t>Written By E. M. Tiffany</a:t>
            </a:r>
          </a:p>
          <a:p>
            <a:r>
              <a:rPr lang="en-US" dirty="0"/>
              <a:t>I believe in the future of agriculture,…</a:t>
            </a:r>
          </a:p>
          <a:p>
            <a:r>
              <a:rPr lang="en-US" dirty="0"/>
              <a:t>National Blue and Corn </a:t>
            </a:r>
            <a:r>
              <a:rPr lang="en-US" dirty="0" smtClean="0"/>
              <a:t>Gold</a:t>
            </a:r>
          </a:p>
          <a:p>
            <a:r>
              <a:rPr lang="en-US" dirty="0" smtClean="0"/>
              <a:t>MOTTO</a:t>
            </a:r>
          </a:p>
          <a:p>
            <a:r>
              <a:rPr lang="en-US" dirty="0" smtClean="0"/>
              <a:t>This </a:t>
            </a:r>
            <a:r>
              <a:rPr lang="en-US" dirty="0"/>
              <a:t>consists of 5 symbols: cross section of Corn, the rising Sun, the Plow, the Eagle, the Owl</a:t>
            </a:r>
          </a:p>
          <a:p>
            <a:endParaRPr lang="en-US" dirty="0" smtClean="0"/>
          </a:p>
          <a:p>
            <a:endParaRPr lang="en-US" dirty="0"/>
          </a:p>
          <a:p>
            <a:endParaRPr lang="en-US" dirty="0"/>
          </a:p>
        </p:txBody>
      </p:sp>
      <p:sp>
        <p:nvSpPr>
          <p:cNvPr id="4" name="Content Placeholder 3"/>
          <p:cNvSpPr>
            <a:spLocks noGrp="1"/>
          </p:cNvSpPr>
          <p:nvPr>
            <p:ph sz="half" idx="2"/>
          </p:nvPr>
        </p:nvSpPr>
        <p:spPr>
          <a:xfrm>
            <a:off x="6136783" y="2086188"/>
            <a:ext cx="5356232" cy="4350930"/>
          </a:xfrm>
        </p:spPr>
        <p:txBody>
          <a:bodyPr>
            <a:normAutofit/>
          </a:bodyPr>
          <a:lstStyle/>
          <a:p>
            <a:r>
              <a:rPr lang="en-US" dirty="0" smtClean="0"/>
              <a:t>EMBLEM</a:t>
            </a:r>
          </a:p>
          <a:p>
            <a:r>
              <a:rPr lang="en-US" dirty="0" smtClean="0"/>
              <a:t>Learning </a:t>
            </a:r>
            <a:r>
              <a:rPr lang="en-US" dirty="0"/>
              <a:t>to </a:t>
            </a:r>
            <a:r>
              <a:rPr lang="en-US" dirty="0" smtClean="0"/>
              <a:t>Do, Doing </a:t>
            </a:r>
            <a:r>
              <a:rPr lang="en-US" dirty="0"/>
              <a:t>to Learn,</a:t>
            </a:r>
          </a:p>
          <a:p>
            <a:pPr marL="0" indent="0">
              <a:buNone/>
            </a:pPr>
            <a:r>
              <a:rPr lang="en-US" dirty="0"/>
              <a:t>Earning to </a:t>
            </a:r>
            <a:r>
              <a:rPr lang="en-US" dirty="0" smtClean="0"/>
              <a:t>Live, Living </a:t>
            </a:r>
            <a:r>
              <a:rPr lang="en-US" dirty="0"/>
              <a:t>to Serve</a:t>
            </a:r>
            <a:r>
              <a:rPr lang="en-US" dirty="0" smtClean="0"/>
              <a:t>.</a:t>
            </a:r>
          </a:p>
          <a:p>
            <a:r>
              <a:rPr lang="en-US" dirty="0" smtClean="0"/>
              <a:t>CREED</a:t>
            </a:r>
          </a:p>
          <a:p>
            <a:r>
              <a:rPr lang="en-US" dirty="0"/>
              <a:t>I pledge allegiance to the Flag of the United States of America and to the Republic for which it stands, </a:t>
            </a:r>
            <a:r>
              <a:rPr lang="en-US" dirty="0" smtClean="0"/>
              <a:t>…</a:t>
            </a:r>
          </a:p>
          <a:p>
            <a:r>
              <a:rPr lang="en-US" dirty="0"/>
              <a:t>COLORS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979811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Plant Game</a:t>
            </a:r>
            <a:endParaRPr lang="en-US" dirty="0"/>
          </a:p>
        </p:txBody>
      </p:sp>
      <p:sp>
        <p:nvSpPr>
          <p:cNvPr id="3" name="Content Placeholder 2"/>
          <p:cNvSpPr>
            <a:spLocks noGrp="1"/>
          </p:cNvSpPr>
          <p:nvPr>
            <p:ph idx="1"/>
          </p:nvPr>
        </p:nvSpPr>
        <p:spPr/>
        <p:txBody>
          <a:bodyPr/>
          <a:lstStyle/>
          <a:p>
            <a:r>
              <a:rPr lang="en-US" dirty="0" smtClean="0"/>
              <a:t>Have 1 or 2 partners.</a:t>
            </a:r>
          </a:p>
          <a:p>
            <a:r>
              <a:rPr lang="en-US" dirty="0" smtClean="0"/>
              <a:t>Get 1 card to share among the 2 – 3 of you.</a:t>
            </a:r>
          </a:p>
          <a:p>
            <a:r>
              <a:rPr lang="en-US" dirty="0" smtClean="0"/>
              <a:t>Someone starts by reading the description at the bottom.</a:t>
            </a:r>
          </a:p>
          <a:p>
            <a:r>
              <a:rPr lang="en-US" dirty="0" smtClean="0"/>
              <a:t>Whoever’s description is on someone else’s card Identifies what it is: “ Carrot”</a:t>
            </a:r>
          </a:p>
          <a:p>
            <a:r>
              <a:rPr lang="en-US" dirty="0" smtClean="0"/>
              <a:t>Then the “Carrot” reader reads the description on the bottom of their card, etc.</a:t>
            </a:r>
            <a:endParaRPr lang="en-US" dirty="0"/>
          </a:p>
        </p:txBody>
      </p:sp>
    </p:spTree>
    <p:extLst>
      <p:ext uri="{BB962C8B-B14F-4D97-AF65-F5344CB8AC3E}">
        <p14:creationId xmlns:p14="http://schemas.microsoft.com/office/powerpoint/2010/main" val="278607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a:t>
            </a:r>
            <a:r>
              <a:rPr lang="en-US" dirty="0" smtClean="0"/>
              <a:t>/23 Supervised Agricultural Experience (SAE)</a:t>
            </a:r>
            <a:br>
              <a:rPr lang="en-US" dirty="0" smtClean="0"/>
            </a:br>
            <a:r>
              <a:rPr lang="en-US" dirty="0" smtClean="0"/>
              <a:t>Obj. TSW familiarize themselves with the different types of SAE’s. P. 16 NB</a:t>
            </a:r>
            <a:endParaRPr lang="en-US" dirty="0"/>
          </a:p>
        </p:txBody>
      </p:sp>
      <p:sp>
        <p:nvSpPr>
          <p:cNvPr id="3" name="Content Placeholder 2"/>
          <p:cNvSpPr>
            <a:spLocks noGrp="1"/>
          </p:cNvSpPr>
          <p:nvPr>
            <p:ph idx="1"/>
          </p:nvPr>
        </p:nvSpPr>
        <p:spPr>
          <a:xfrm>
            <a:off x="741610" y="3027664"/>
            <a:ext cx="9601196" cy="3318936"/>
          </a:xfrm>
        </p:spPr>
        <p:txBody>
          <a:bodyPr/>
          <a:lstStyle/>
          <a:p>
            <a:pPr marL="457200" indent="-457200">
              <a:buFont typeface="+mj-lt"/>
              <a:buAutoNum type="arabicPeriod"/>
            </a:pPr>
            <a:r>
              <a:rPr lang="en-US" dirty="0" smtClean="0"/>
              <a:t>Using the FFA Official Manual</a:t>
            </a:r>
            <a:r>
              <a:rPr lang="en-US" b="1" dirty="0" smtClean="0"/>
              <a:t>, Page 10 &amp; 11 </a:t>
            </a:r>
            <a:r>
              <a:rPr lang="en-US" dirty="0" smtClean="0"/>
              <a:t>What are the six different types of SAE’s?</a:t>
            </a:r>
          </a:p>
          <a:p>
            <a:pPr marL="457200" indent="-457200">
              <a:buFont typeface="+mj-lt"/>
              <a:buAutoNum type="arabicPeriod"/>
            </a:pPr>
            <a:r>
              <a:rPr lang="en-US" dirty="0" smtClean="0"/>
              <a:t>Which one are you most interested in?  Why?</a:t>
            </a:r>
          </a:p>
          <a:p>
            <a:pPr marL="457200" indent="-457200">
              <a:buFont typeface="+mj-lt"/>
              <a:buAutoNum type="arabicPeriod"/>
            </a:pPr>
            <a:r>
              <a:rPr lang="en-US" dirty="0" smtClean="0"/>
              <a:t>What other questions do you still have about SAE’s?</a:t>
            </a:r>
          </a:p>
          <a:p>
            <a:endParaRPr lang="en-US" dirty="0"/>
          </a:p>
        </p:txBody>
      </p:sp>
      <p:pic>
        <p:nvPicPr>
          <p:cNvPr id="4" name="Picture 3"/>
          <p:cNvPicPr>
            <a:picLocks noChangeAspect="1"/>
          </p:cNvPicPr>
          <p:nvPr/>
        </p:nvPicPr>
        <p:blipFill>
          <a:blip r:embed="rId2"/>
          <a:stretch>
            <a:fillRect/>
          </a:stretch>
        </p:blipFill>
        <p:spPr>
          <a:xfrm>
            <a:off x="8139448" y="3984383"/>
            <a:ext cx="3548330" cy="2362217"/>
          </a:xfrm>
          <a:prstGeom prst="rect">
            <a:avLst/>
          </a:prstGeom>
        </p:spPr>
      </p:pic>
    </p:spTree>
    <p:extLst>
      <p:ext uri="{BB962C8B-B14F-4D97-AF65-F5344CB8AC3E}">
        <p14:creationId xmlns:p14="http://schemas.microsoft.com/office/powerpoint/2010/main" val="2034708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SAE’s</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US" dirty="0" smtClean="0"/>
              <a:t>Service Learning – Farm to Fork Festival</a:t>
            </a:r>
          </a:p>
          <a:p>
            <a:pPr marL="457200" indent="-457200">
              <a:buFont typeface="+mj-lt"/>
              <a:buAutoNum type="arabicPeriod"/>
            </a:pPr>
            <a:r>
              <a:rPr lang="en-US" dirty="0" smtClean="0"/>
              <a:t>Placement &amp; Internship – Job &amp; sometime it’s unpaid.  Experience – Fiery Ginger Farms – Urban Farms</a:t>
            </a:r>
          </a:p>
          <a:p>
            <a:pPr marL="457200" indent="-457200">
              <a:buFont typeface="+mj-lt"/>
              <a:buAutoNum type="arabicPeriod"/>
            </a:pPr>
            <a:r>
              <a:rPr lang="en-US" dirty="0" smtClean="0"/>
              <a:t>Ownership/ </a:t>
            </a:r>
            <a:r>
              <a:rPr lang="en-US" dirty="0" err="1" smtClean="0"/>
              <a:t>Entrepreneuship</a:t>
            </a:r>
            <a:r>
              <a:rPr lang="en-US" dirty="0" smtClean="0"/>
              <a:t> – Having a bunny, chickens  or land Make$ or not.</a:t>
            </a:r>
          </a:p>
          <a:p>
            <a:pPr marL="457200" indent="-457200">
              <a:buFont typeface="+mj-lt"/>
              <a:buAutoNum type="arabicPeriod"/>
            </a:pPr>
            <a:r>
              <a:rPr lang="en-US" dirty="0" err="1" smtClean="0"/>
              <a:t>Agriscience</a:t>
            </a:r>
            <a:r>
              <a:rPr lang="en-US" dirty="0" smtClean="0"/>
              <a:t> Research &amp; Experimentation – Greenhouse, Scientific Method – Collect Data</a:t>
            </a:r>
          </a:p>
          <a:p>
            <a:pPr marL="457200" indent="-457200">
              <a:buFont typeface="+mj-lt"/>
              <a:buAutoNum type="arabicPeriod"/>
            </a:pPr>
            <a:r>
              <a:rPr lang="en-US" dirty="0" smtClean="0"/>
              <a:t>School Based Enterprise – Tower Gardens, Garden beds, Greenhouse</a:t>
            </a:r>
          </a:p>
          <a:p>
            <a:pPr marL="457200" indent="-457200">
              <a:buFont typeface="+mj-lt"/>
              <a:buAutoNum type="arabicPeriod"/>
            </a:pPr>
            <a:r>
              <a:rPr lang="en-US" dirty="0" smtClean="0"/>
              <a:t>Exploratory – Explore Ag opportunities</a:t>
            </a:r>
          </a:p>
          <a:p>
            <a:pPr marL="457200" indent="-457200">
              <a:buFont typeface="+mj-lt"/>
              <a:buAutoNum type="arabicPeriod"/>
            </a:pPr>
            <a:endParaRPr lang="en-US" dirty="0"/>
          </a:p>
        </p:txBody>
      </p:sp>
    </p:spTree>
    <p:extLst>
      <p:ext uri="{BB962C8B-B14F-4D97-AF65-F5344CB8AC3E}">
        <p14:creationId xmlns:p14="http://schemas.microsoft.com/office/powerpoint/2010/main" val="2552136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the Garden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Develop talking points with people.</a:t>
            </a:r>
          </a:p>
          <a:p>
            <a:r>
              <a:rPr lang="en-US" dirty="0" smtClean="0"/>
              <a:t>Never make up information or guess.  It’s OK to say “I don’t know, but I will find you the answer.”</a:t>
            </a:r>
          </a:p>
          <a:p>
            <a:r>
              <a:rPr lang="en-US" dirty="0" smtClean="0"/>
              <a:t>Always be polite, friendly and helpful.  Listening is an important part to any conversation.</a:t>
            </a:r>
          </a:p>
          <a:p>
            <a:r>
              <a:rPr lang="en-US" dirty="0" err="1" smtClean="0"/>
              <a:t>Emphase</a:t>
            </a:r>
            <a:r>
              <a:rPr lang="en-US" dirty="0" smtClean="0"/>
              <a:t> what we are about, “healthy food, knowing where our food comes from, and how it is grown.”</a:t>
            </a:r>
          </a:p>
          <a:p>
            <a:r>
              <a:rPr lang="en-US" dirty="0"/>
              <a:t> </a:t>
            </a:r>
            <a:r>
              <a:rPr lang="en-US" dirty="0" smtClean="0"/>
              <a:t>Heart Disease, Diabetes, and Obesity are the three chronic diseases directly linked to food, and how it is consumed.</a:t>
            </a:r>
          </a:p>
          <a:p>
            <a:r>
              <a:rPr lang="en-US" dirty="0" smtClean="0"/>
              <a:t>7 out of 10 America deaths are from chronic diseases  - “US Centers for Diseases Control and Prevention.”</a:t>
            </a:r>
            <a:endParaRPr lang="en-US" dirty="0"/>
          </a:p>
        </p:txBody>
      </p:sp>
    </p:spTree>
    <p:extLst>
      <p:ext uri="{BB962C8B-B14F-4D97-AF65-F5344CB8AC3E}">
        <p14:creationId xmlns:p14="http://schemas.microsoft.com/office/powerpoint/2010/main" val="2173494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Three Names for each:</a:t>
            </a:r>
            <a:endParaRPr lang="en-US" dirty="0"/>
          </a:p>
        </p:txBody>
      </p:sp>
      <p:sp>
        <p:nvSpPr>
          <p:cNvPr id="3" name="Text Placeholder 2"/>
          <p:cNvSpPr>
            <a:spLocks noGrp="1"/>
          </p:cNvSpPr>
          <p:nvPr>
            <p:ph type="body" idx="1"/>
          </p:nvPr>
        </p:nvSpPr>
        <p:spPr/>
        <p:txBody>
          <a:bodyPr/>
          <a:lstStyle/>
          <a:p>
            <a:r>
              <a:rPr lang="en-US" dirty="0" smtClean="0"/>
              <a:t>Bubbles</a:t>
            </a:r>
            <a:r>
              <a:rPr lang="en-US" smtClean="0"/>
              <a:t>, Cleo, Nike</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20686" y="3243262"/>
            <a:ext cx="2706005" cy="3608007"/>
          </a:xfrm>
        </p:spPr>
      </p:pic>
      <p:sp>
        <p:nvSpPr>
          <p:cNvPr id="5" name="Text Placeholder 4"/>
          <p:cNvSpPr>
            <a:spLocks noGrp="1"/>
          </p:cNvSpPr>
          <p:nvPr>
            <p:ph type="body" sz="quarter" idx="3"/>
          </p:nvPr>
        </p:nvSpPr>
        <p:spPr/>
        <p:txBody>
          <a:bodyPr/>
          <a:lstStyle/>
          <a:p>
            <a:r>
              <a:rPr lang="en-US" dirty="0" smtClean="0"/>
              <a:t>Nugget, Penny, Ducky</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21714" y="3243263"/>
            <a:ext cx="2704477" cy="3605970"/>
          </a:xfrm>
        </p:spPr>
      </p:pic>
    </p:spTree>
    <p:extLst>
      <p:ext uri="{BB962C8B-B14F-4D97-AF65-F5344CB8AC3E}">
        <p14:creationId xmlns:p14="http://schemas.microsoft.com/office/powerpoint/2010/main" val="2395247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290" y="1790163"/>
            <a:ext cx="7006107" cy="4247317"/>
          </a:xfrm>
          <a:prstGeom prst="rect">
            <a:avLst/>
          </a:prstGeom>
          <a:noFill/>
        </p:spPr>
        <p:txBody>
          <a:bodyPr wrap="square" rtlCol="0">
            <a:spAutoFit/>
          </a:bodyPr>
          <a:lstStyle/>
          <a:p>
            <a:r>
              <a:rPr lang="en-US" sz="5400" dirty="0" smtClean="0">
                <a:hlinkClick r:id="rId2"/>
              </a:rPr>
              <a:t>Yolo County Fair</a:t>
            </a:r>
            <a:endParaRPr lang="en-US" sz="5400" dirty="0" smtClean="0"/>
          </a:p>
          <a:p>
            <a:r>
              <a:rPr lang="en-US" sz="5400" dirty="0" smtClean="0"/>
              <a:t>August 16 – 20</a:t>
            </a:r>
            <a:r>
              <a:rPr lang="en-US" sz="5400" baseline="30000" dirty="0" smtClean="0"/>
              <a:t>th</a:t>
            </a:r>
            <a:r>
              <a:rPr lang="en-US" sz="5400" dirty="0" smtClean="0"/>
              <a:t>, 2016</a:t>
            </a:r>
          </a:p>
          <a:p>
            <a:r>
              <a:rPr lang="en-US" sz="5400" dirty="0" smtClean="0"/>
              <a:t>Woodland FFA</a:t>
            </a:r>
          </a:p>
          <a:p>
            <a:r>
              <a:rPr lang="en-US" sz="5400" dirty="0" smtClean="0"/>
              <a:t>May &amp; June Fairs also – See flyer!</a:t>
            </a:r>
            <a:endParaRPr lang="en-US" sz="5400" dirty="0"/>
          </a:p>
        </p:txBody>
      </p:sp>
    </p:spTree>
    <p:extLst>
      <p:ext uri="{BB962C8B-B14F-4D97-AF65-F5344CB8AC3E}">
        <p14:creationId xmlns:p14="http://schemas.microsoft.com/office/powerpoint/2010/main" val="698984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Three Names for each:</a:t>
            </a:r>
            <a:endParaRPr lang="en-US" dirty="0"/>
          </a:p>
        </p:txBody>
      </p:sp>
      <p:sp>
        <p:nvSpPr>
          <p:cNvPr id="3" name="Text Placeholder 2"/>
          <p:cNvSpPr>
            <a:spLocks noGrp="1"/>
          </p:cNvSpPr>
          <p:nvPr>
            <p:ph type="body" idx="1"/>
          </p:nvPr>
        </p:nvSpPr>
        <p:spPr/>
        <p:txBody>
          <a:bodyPr/>
          <a:lstStyle/>
          <a:p>
            <a:r>
              <a:rPr lang="en-US" dirty="0" smtClean="0"/>
              <a:t>Vanilla, Daisy, Spice</a:t>
            </a:r>
            <a:endParaRPr lang="en-US" dirty="0"/>
          </a:p>
        </p:txBody>
      </p:sp>
      <p:sp>
        <p:nvSpPr>
          <p:cNvPr id="5" name="Text Placeholder 4"/>
          <p:cNvSpPr>
            <a:spLocks noGrp="1"/>
          </p:cNvSpPr>
          <p:nvPr>
            <p:ph type="body" sz="quarter" idx="3"/>
          </p:nvPr>
        </p:nvSpPr>
        <p:spPr/>
        <p:txBody>
          <a:bodyPr/>
          <a:lstStyle/>
          <a:p>
            <a:r>
              <a:rPr lang="en-US" dirty="0" smtClean="0"/>
              <a:t>Kiki, Sugar, </a:t>
            </a:r>
            <a:r>
              <a:rPr lang="en-US" dirty="0" err="1"/>
              <a:t>C</a:t>
            </a:r>
            <a:r>
              <a:rPr lang="en-US" dirty="0" err="1" smtClean="0"/>
              <a:t>hica</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30400" y="3243263"/>
            <a:ext cx="2711053" cy="3614738"/>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15139" y="3243263"/>
            <a:ext cx="2711052" cy="3614737"/>
          </a:xfrm>
        </p:spPr>
      </p:pic>
    </p:spTree>
    <p:extLst>
      <p:ext uri="{BB962C8B-B14F-4D97-AF65-F5344CB8AC3E}">
        <p14:creationId xmlns:p14="http://schemas.microsoft.com/office/powerpoint/2010/main" val="3075023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Three Names for each:</a:t>
            </a:r>
            <a:endParaRPr lang="en-US" dirty="0"/>
          </a:p>
        </p:txBody>
      </p:sp>
      <p:sp>
        <p:nvSpPr>
          <p:cNvPr id="3" name="Text Placeholder 2"/>
          <p:cNvSpPr>
            <a:spLocks noGrp="1"/>
          </p:cNvSpPr>
          <p:nvPr>
            <p:ph type="body" idx="1"/>
          </p:nvPr>
        </p:nvSpPr>
        <p:spPr/>
        <p:txBody>
          <a:bodyPr/>
          <a:lstStyle/>
          <a:p>
            <a:r>
              <a:rPr lang="en-US" dirty="0" err="1" smtClean="0"/>
              <a:t>Tweety</a:t>
            </a:r>
            <a:r>
              <a:rPr lang="en-US" dirty="0" smtClean="0"/>
              <a:t>, </a:t>
            </a:r>
            <a:r>
              <a:rPr lang="en-US" dirty="0" err="1" smtClean="0"/>
              <a:t>Twinky</a:t>
            </a:r>
            <a:r>
              <a:rPr lang="en-US" dirty="0" smtClean="0"/>
              <a:t>, Monster</a:t>
            </a:r>
            <a:endParaRPr lang="en-US" dirty="0"/>
          </a:p>
        </p:txBody>
      </p:sp>
      <p:sp>
        <p:nvSpPr>
          <p:cNvPr id="5" name="Text Placeholder 4"/>
          <p:cNvSpPr>
            <a:spLocks noGrp="1"/>
          </p:cNvSpPr>
          <p:nvPr>
            <p:ph type="body" sz="quarter" idx="3"/>
          </p:nvPr>
        </p:nvSpPr>
        <p:spPr/>
        <p:txBody>
          <a:bodyPr/>
          <a:lstStyle/>
          <a:p>
            <a:r>
              <a:rPr lang="en-US" dirty="0" smtClean="0"/>
              <a:t>Butter Cup, Spike, Flower</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36976" y="3243263"/>
            <a:ext cx="2704477" cy="3605970"/>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52134" y="3243263"/>
            <a:ext cx="2723979" cy="3631972"/>
          </a:xfrm>
        </p:spPr>
      </p:pic>
    </p:spTree>
    <p:extLst>
      <p:ext uri="{BB962C8B-B14F-4D97-AF65-F5344CB8AC3E}">
        <p14:creationId xmlns:p14="http://schemas.microsoft.com/office/powerpoint/2010/main" val="3750573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Three Names for each:</a:t>
            </a:r>
            <a:endParaRPr lang="en-US" dirty="0"/>
          </a:p>
        </p:txBody>
      </p:sp>
      <p:sp>
        <p:nvSpPr>
          <p:cNvPr id="3" name="Text Placeholder 2"/>
          <p:cNvSpPr>
            <a:spLocks noGrp="1"/>
          </p:cNvSpPr>
          <p:nvPr>
            <p:ph type="body" idx="1"/>
          </p:nvPr>
        </p:nvSpPr>
        <p:spPr/>
        <p:txBody>
          <a:bodyPr/>
          <a:lstStyle/>
          <a:p>
            <a:r>
              <a:rPr lang="en-US" dirty="0" smtClean="0"/>
              <a:t>Toasty, Rocky, Olive</a:t>
            </a:r>
            <a:endParaRPr lang="en-US" dirty="0"/>
          </a:p>
        </p:txBody>
      </p:sp>
      <p:sp>
        <p:nvSpPr>
          <p:cNvPr id="5" name="Text Placeholder 4"/>
          <p:cNvSpPr>
            <a:spLocks noGrp="1"/>
          </p:cNvSpPr>
          <p:nvPr>
            <p:ph type="body" sz="quarter" idx="3"/>
          </p:nvPr>
        </p:nvSpPr>
        <p:spPr/>
        <p:txBody>
          <a:bodyPr/>
          <a:lstStyle/>
          <a:p>
            <a:r>
              <a:rPr lang="en-US" dirty="0" smtClean="0"/>
              <a:t>Mable, Edna, </a:t>
            </a:r>
            <a:r>
              <a:rPr lang="en-US" dirty="0" err="1" smtClean="0"/>
              <a:t>Mildrid</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7397" y="3243263"/>
            <a:ext cx="2711052" cy="3614737"/>
          </a:xfr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52135" y="3243263"/>
            <a:ext cx="2711052" cy="3614737"/>
          </a:xfrm>
        </p:spPr>
      </p:pic>
    </p:spTree>
    <p:extLst>
      <p:ext uri="{BB962C8B-B14F-4D97-AF65-F5344CB8AC3E}">
        <p14:creationId xmlns:p14="http://schemas.microsoft.com/office/powerpoint/2010/main" val="179969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Three Names for each:</a:t>
            </a:r>
            <a:endParaRPr lang="en-US" dirty="0"/>
          </a:p>
        </p:txBody>
      </p:sp>
      <p:sp>
        <p:nvSpPr>
          <p:cNvPr id="3" name="Text Placeholder 2"/>
          <p:cNvSpPr>
            <a:spLocks noGrp="1"/>
          </p:cNvSpPr>
          <p:nvPr>
            <p:ph type="body" idx="1"/>
          </p:nvPr>
        </p:nvSpPr>
        <p:spPr/>
        <p:txBody>
          <a:bodyPr/>
          <a:lstStyle/>
          <a:p>
            <a:r>
              <a:rPr lang="en-US" dirty="0" smtClean="0"/>
              <a:t>Penelope, Honey, Gin</a:t>
            </a:r>
            <a:endParaRPr lang="en-US" dirty="0"/>
          </a:p>
        </p:txBody>
      </p:sp>
      <p:sp>
        <p:nvSpPr>
          <p:cNvPr id="5" name="Text Placeholder 4"/>
          <p:cNvSpPr>
            <a:spLocks noGrp="1"/>
          </p:cNvSpPr>
          <p:nvPr>
            <p:ph type="body" sz="quarter" idx="3"/>
          </p:nvPr>
        </p:nvSpPr>
        <p:spPr/>
        <p:txBody>
          <a:bodyPr/>
          <a:lstStyle/>
          <a:p>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7397" y="3243263"/>
            <a:ext cx="2711052" cy="3614737"/>
          </a:xfrm>
        </p:spPr>
      </p:pic>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62235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Growing On? Page 19 NB</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Who are they?</a:t>
            </a:r>
          </a:p>
          <a:p>
            <a:r>
              <a:rPr lang="en-US" sz="2800" dirty="0" smtClean="0"/>
              <a:t>What is their role in Agriculture?</a:t>
            </a:r>
          </a:p>
          <a:p>
            <a:pPr lvl="1"/>
            <a:r>
              <a:rPr lang="en-US" sz="2800" dirty="0" smtClean="0"/>
              <a:t>Think of the 5 F’s: Food, Fiber, Flower, Forest, Fuel</a:t>
            </a:r>
          </a:p>
          <a:p>
            <a:pPr lvl="1"/>
            <a:r>
              <a:rPr lang="en-US" sz="2800" dirty="0" smtClean="0"/>
              <a:t>Automation?  Data analysis?</a:t>
            </a:r>
          </a:p>
          <a:p>
            <a:r>
              <a:rPr lang="en-US" sz="2800" dirty="0" smtClean="0"/>
              <a:t>Would they be a good guest speaker?  Fieldtrip?</a:t>
            </a:r>
          </a:p>
          <a:p>
            <a:r>
              <a:rPr lang="en-US" sz="2800" dirty="0" smtClean="0"/>
              <a:t>Fun fact?</a:t>
            </a:r>
          </a:p>
          <a:p>
            <a:endParaRPr lang="en-US" sz="2800" dirty="0"/>
          </a:p>
        </p:txBody>
      </p:sp>
    </p:spTree>
    <p:extLst>
      <p:ext uri="{BB962C8B-B14F-4D97-AF65-F5344CB8AC3E}">
        <p14:creationId xmlns:p14="http://schemas.microsoft.com/office/powerpoint/2010/main" val="2674658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799" y="-54429"/>
            <a:ext cx="4194629" cy="7457118"/>
          </a:xfrm>
          <a:prstGeom prst="rect">
            <a:avLst/>
          </a:prstGeom>
        </p:spPr>
      </p:pic>
    </p:spTree>
    <p:extLst>
      <p:ext uri="{BB962C8B-B14F-4D97-AF65-F5344CB8AC3E}">
        <p14:creationId xmlns:p14="http://schemas.microsoft.com/office/powerpoint/2010/main" val="2747416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49050" y="1634065"/>
            <a:ext cx="4787673" cy="5028150"/>
          </a:xfrm>
          <a:prstGeom prst="rect">
            <a:avLst/>
          </a:prstGeom>
        </p:spPr>
      </p:pic>
    </p:spTree>
    <p:extLst>
      <p:ext uri="{BB962C8B-B14F-4D97-AF65-F5344CB8AC3E}">
        <p14:creationId xmlns:p14="http://schemas.microsoft.com/office/powerpoint/2010/main" val="2787459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833437"/>
            <a:ext cx="7143750" cy="5191125"/>
          </a:xfrm>
          <a:prstGeom prst="rect">
            <a:avLst/>
          </a:prstGeom>
        </p:spPr>
      </p:pic>
    </p:spTree>
    <p:extLst>
      <p:ext uri="{BB962C8B-B14F-4D97-AF65-F5344CB8AC3E}">
        <p14:creationId xmlns:p14="http://schemas.microsoft.com/office/powerpoint/2010/main" val="859679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232" y="0"/>
            <a:ext cx="5851536" cy="6858000"/>
          </a:xfrm>
          <a:prstGeom prst="rect">
            <a:avLst/>
          </a:prstGeom>
        </p:spPr>
      </p:pic>
    </p:spTree>
    <p:extLst>
      <p:ext uri="{BB962C8B-B14F-4D97-AF65-F5344CB8AC3E}">
        <p14:creationId xmlns:p14="http://schemas.microsoft.com/office/powerpoint/2010/main" val="3684551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p:spPr>
      </p:pic>
    </p:spTree>
    <p:extLst>
      <p:ext uri="{BB962C8B-B14F-4D97-AF65-F5344CB8AC3E}">
        <p14:creationId xmlns:p14="http://schemas.microsoft.com/office/powerpoint/2010/main" val="2456839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120" y="982132"/>
            <a:ext cx="4919731" cy="1303867"/>
          </a:xfrm>
        </p:spPr>
        <p:txBody>
          <a:bodyPr/>
          <a:lstStyle/>
          <a:p>
            <a:r>
              <a:rPr lang="en-US" dirty="0" smtClean="0"/>
              <a:t>Yolo County Fair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4943" y="2557463"/>
            <a:ext cx="4442113" cy="33178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124" y="141669"/>
            <a:ext cx="2452948" cy="32841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67" y="260798"/>
            <a:ext cx="4077920" cy="30458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675" y="3628055"/>
            <a:ext cx="4005397" cy="29916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988" y="3780862"/>
            <a:ext cx="3569955" cy="2666448"/>
          </a:xfrm>
          <a:prstGeom prst="rect">
            <a:avLst/>
          </a:prstGeom>
        </p:spPr>
      </p:pic>
    </p:spTree>
    <p:extLst>
      <p:ext uri="{BB962C8B-B14F-4D97-AF65-F5344CB8AC3E}">
        <p14:creationId xmlns:p14="http://schemas.microsoft.com/office/powerpoint/2010/main" val="125408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941" y="0"/>
            <a:ext cx="4238439" cy="56512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9636"/>
            <a:ext cx="5009882" cy="2816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420" y="0"/>
            <a:ext cx="5663580" cy="3184172"/>
          </a:xfrm>
          <a:prstGeom prst="rect">
            <a:avLst/>
          </a:prstGeom>
        </p:spPr>
      </p:pic>
    </p:spTree>
    <p:extLst>
      <p:ext uri="{BB962C8B-B14F-4D97-AF65-F5344CB8AC3E}">
        <p14:creationId xmlns:p14="http://schemas.microsoft.com/office/powerpoint/2010/main" val="398427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4450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Squishy Fruit Name Game</a:t>
            </a:r>
            <a:endParaRPr lang="en-US" dirty="0"/>
          </a:p>
        </p:txBody>
      </p:sp>
      <p:sp>
        <p:nvSpPr>
          <p:cNvPr id="3" name="Content Placeholder 2"/>
          <p:cNvSpPr>
            <a:spLocks noGrp="1"/>
          </p:cNvSpPr>
          <p:nvPr>
            <p:ph idx="1"/>
          </p:nvPr>
        </p:nvSpPr>
        <p:spPr>
          <a:xfrm>
            <a:off x="693174" y="2448232"/>
            <a:ext cx="10781071" cy="3427636"/>
          </a:xfrm>
        </p:spPr>
        <p:txBody>
          <a:bodyPr/>
          <a:lstStyle/>
          <a:p>
            <a:r>
              <a:rPr lang="en-US" dirty="0" smtClean="0"/>
              <a:t>Everyone stand in a circle.</a:t>
            </a:r>
          </a:p>
          <a:p>
            <a:r>
              <a:rPr lang="en-US" dirty="0" smtClean="0"/>
              <a:t>McAllister starts by saying “</a:t>
            </a:r>
            <a:r>
              <a:rPr lang="en-US" dirty="0" err="1" smtClean="0"/>
              <a:t>Mandarine</a:t>
            </a:r>
            <a:r>
              <a:rPr lang="en-US" dirty="0" smtClean="0"/>
              <a:t> McAllister” and tosses the “squishy” to another student who says “</a:t>
            </a:r>
            <a:r>
              <a:rPr lang="en-US" dirty="0" err="1" smtClean="0"/>
              <a:t>Mandarine</a:t>
            </a:r>
            <a:r>
              <a:rPr lang="en-US" dirty="0" smtClean="0"/>
              <a:t> McAllister”, then they say their name with a “fruity” adjective before their name.</a:t>
            </a:r>
          </a:p>
          <a:p>
            <a:r>
              <a:rPr lang="en-US" dirty="0" smtClean="0"/>
              <a:t>Each person has to say the persons before them.</a:t>
            </a:r>
          </a:p>
          <a:p>
            <a:r>
              <a:rPr lang="en-US" dirty="0" smtClean="0"/>
              <a:t>The last person has to say everybody.</a:t>
            </a:r>
          </a:p>
          <a:p>
            <a:r>
              <a:rPr lang="en-US" dirty="0" smtClean="0"/>
              <a:t>Then we add more “</a:t>
            </a:r>
            <a:r>
              <a:rPr lang="en-US" dirty="0" err="1" smtClean="0"/>
              <a:t>squishies</a:t>
            </a:r>
            <a:r>
              <a:rPr lang="en-US" dirty="0" smtClean="0"/>
              <a:t>!”</a:t>
            </a:r>
            <a:endParaRPr lang="en-US" dirty="0"/>
          </a:p>
        </p:txBody>
      </p:sp>
    </p:spTree>
    <p:extLst>
      <p:ext uri="{BB962C8B-B14F-4D97-AF65-F5344CB8AC3E}">
        <p14:creationId xmlns:p14="http://schemas.microsoft.com/office/powerpoint/2010/main" val="3402744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out our website.</a:t>
            </a:r>
            <a:endParaRPr lang="en-US" dirty="0"/>
          </a:p>
        </p:txBody>
      </p:sp>
      <p:sp>
        <p:nvSpPr>
          <p:cNvPr id="3" name="Content Placeholder 2"/>
          <p:cNvSpPr>
            <a:spLocks noGrp="1"/>
          </p:cNvSpPr>
          <p:nvPr>
            <p:ph idx="1"/>
          </p:nvPr>
        </p:nvSpPr>
        <p:spPr/>
        <p:txBody>
          <a:bodyPr/>
          <a:lstStyle/>
          <a:p>
            <a:r>
              <a:rPr lang="en-US" dirty="0" smtClean="0"/>
              <a:t>Ag Biology</a:t>
            </a:r>
            <a:endParaRPr lang="en-US" dirty="0"/>
          </a:p>
        </p:txBody>
      </p:sp>
    </p:spTree>
    <p:extLst>
      <p:ext uri="{BB962C8B-B14F-4D97-AF65-F5344CB8AC3E}">
        <p14:creationId xmlns:p14="http://schemas.microsoft.com/office/powerpoint/2010/main" val="3723109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683" y="790403"/>
            <a:ext cx="10291914" cy="1574800"/>
          </a:xfrm>
        </p:spPr>
        <p:txBody>
          <a:bodyPr>
            <a:normAutofit fontScale="90000"/>
          </a:bodyPr>
          <a:lstStyle/>
          <a:p>
            <a:r>
              <a:rPr lang="en-US" dirty="0"/>
              <a:t>8</a:t>
            </a:r>
            <a:r>
              <a:rPr lang="en-US" dirty="0" smtClean="0"/>
              <a:t>/24 Theaet.com  FFA Record Book</a:t>
            </a:r>
            <a:br>
              <a:rPr lang="en-US" dirty="0" smtClean="0"/>
            </a:br>
            <a:r>
              <a:rPr lang="en-US" dirty="0" smtClean="0"/>
              <a:t>TSW learn how to keep accurate records of their work, hours involved with SAE’s &amp; FFA. P. 18 NB</a:t>
            </a:r>
            <a:endParaRPr lang="en-US" dirty="0"/>
          </a:p>
        </p:txBody>
      </p:sp>
      <p:sp>
        <p:nvSpPr>
          <p:cNvPr id="4" name="Content Placeholder 3"/>
          <p:cNvSpPr>
            <a:spLocks noGrp="1"/>
          </p:cNvSpPr>
          <p:nvPr>
            <p:ph idx="1"/>
          </p:nvPr>
        </p:nvSpPr>
        <p:spPr/>
        <p:txBody>
          <a:bodyPr/>
          <a:lstStyle/>
          <a:p>
            <a:pPr marL="457200" indent="-457200">
              <a:buFont typeface="+mj-lt"/>
              <a:buAutoNum type="arabicPeriod"/>
            </a:pPr>
            <a:r>
              <a:rPr lang="en-US" dirty="0" smtClean="0"/>
              <a:t>Why might it be a good idea to keep a record of your activities with your SAE?</a:t>
            </a:r>
          </a:p>
          <a:p>
            <a:pPr marL="457200" indent="-457200">
              <a:buFont typeface="+mj-lt"/>
              <a:buAutoNum type="arabicPeriod"/>
            </a:pPr>
            <a:r>
              <a:rPr lang="en-US" dirty="0" smtClean="0"/>
              <a:t>How can a good record book help you get a job?</a:t>
            </a:r>
          </a:p>
          <a:p>
            <a:pPr marL="457200" indent="-457200">
              <a:buFont typeface="+mj-lt"/>
              <a:buAutoNum type="arabicPeriod"/>
            </a:pPr>
            <a:r>
              <a:rPr lang="en-US" dirty="0" smtClean="0"/>
              <a:t>Awards are earned at the State level for quality record books.  </a:t>
            </a:r>
            <a:endParaRPr lang="en-US" dirty="0"/>
          </a:p>
        </p:txBody>
      </p:sp>
    </p:spTree>
    <p:extLst>
      <p:ext uri="{BB962C8B-B14F-4D97-AF65-F5344CB8AC3E}">
        <p14:creationId xmlns:p14="http://schemas.microsoft.com/office/powerpoint/2010/main" val="2947131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28"/>
            <a:ext cx="10885714" cy="1814286"/>
          </a:xfrm>
        </p:spPr>
        <p:txBody>
          <a:bodyPr>
            <a:normAutofit/>
          </a:bodyPr>
          <a:lstStyle/>
          <a:p>
            <a:r>
              <a:rPr lang="en-US" dirty="0" smtClean="0"/>
              <a:t>Exploresae.com</a:t>
            </a:r>
            <a:br>
              <a:rPr lang="en-US" dirty="0" smtClean="0"/>
            </a:br>
            <a:r>
              <a:rPr lang="en-US" sz="3100" dirty="0" smtClean="0"/>
              <a:t>Set your password. Add Ag Biology as a class, Choose Ag Career &amp; Pathway</a:t>
            </a:r>
            <a:endParaRPr lang="en-US" sz="3100" dirty="0"/>
          </a:p>
        </p:txBody>
      </p:sp>
      <p:pic>
        <p:nvPicPr>
          <p:cNvPr id="4" name="Content Placeholder 3"/>
          <p:cNvPicPr>
            <a:picLocks noGrp="1" noChangeAspect="1"/>
          </p:cNvPicPr>
          <p:nvPr>
            <p:ph idx="1"/>
          </p:nvPr>
        </p:nvPicPr>
        <p:blipFill>
          <a:blip r:embed="rId2"/>
          <a:stretch>
            <a:fillRect/>
          </a:stretch>
        </p:blipFill>
        <p:spPr>
          <a:xfrm>
            <a:off x="1388284" y="2557463"/>
            <a:ext cx="9415432" cy="3317875"/>
          </a:xfrm>
          <a:prstGeom prst="rect">
            <a:avLst/>
          </a:prstGeom>
        </p:spPr>
      </p:pic>
    </p:spTree>
    <p:extLst>
      <p:ext uri="{BB962C8B-B14F-4D97-AF65-F5344CB8AC3E}">
        <p14:creationId xmlns:p14="http://schemas.microsoft.com/office/powerpoint/2010/main" val="4089958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5200" y="2424196"/>
            <a:ext cx="4876800" cy="3976604"/>
          </a:xfrm>
          <a:prstGeom prst="rect">
            <a:avLst/>
          </a:prstGeom>
        </p:spPr>
      </p:pic>
      <p:sp>
        <p:nvSpPr>
          <p:cNvPr id="2" name="Title 1"/>
          <p:cNvSpPr>
            <a:spLocks noGrp="1"/>
          </p:cNvSpPr>
          <p:nvPr>
            <p:ph type="title"/>
          </p:nvPr>
        </p:nvSpPr>
        <p:spPr/>
        <p:txBody>
          <a:bodyPr>
            <a:normAutofit fontScale="90000"/>
          </a:bodyPr>
          <a:lstStyle/>
          <a:p>
            <a:r>
              <a:rPr lang="en-US" dirty="0"/>
              <a:t>8</a:t>
            </a:r>
            <a:r>
              <a:rPr lang="en-US" dirty="0" smtClean="0"/>
              <a:t>/25 </a:t>
            </a:r>
            <a:r>
              <a:rPr lang="en-US" dirty="0" smtClean="0">
                <a:hlinkClick r:id="rId3"/>
              </a:rPr>
              <a:t>Scientific Method</a:t>
            </a:r>
            <a:br>
              <a:rPr lang="en-US" dirty="0" smtClean="0">
                <a:hlinkClick r:id="rId3"/>
              </a:rPr>
            </a:br>
            <a:r>
              <a:rPr lang="en-US" dirty="0" smtClean="0"/>
              <a:t>Obj. TSW preform a lab using the scientific method. P. 20 NB</a:t>
            </a:r>
            <a:endParaRPr lang="en-US" dirty="0"/>
          </a:p>
        </p:txBody>
      </p:sp>
      <p:sp>
        <p:nvSpPr>
          <p:cNvPr id="3" name="Content Placeholder 2"/>
          <p:cNvSpPr>
            <a:spLocks noGrp="1"/>
          </p:cNvSpPr>
          <p:nvPr>
            <p:ph idx="1"/>
          </p:nvPr>
        </p:nvSpPr>
        <p:spPr>
          <a:xfrm>
            <a:off x="580571" y="2424197"/>
            <a:ext cx="6734629" cy="4078204"/>
          </a:xfrm>
        </p:spPr>
        <p:txBody>
          <a:bodyPr>
            <a:normAutofit lnSpcReduction="10000"/>
          </a:bodyPr>
          <a:lstStyle/>
          <a:p>
            <a:pPr marL="457200" indent="-457200">
              <a:buFont typeface="+mj-lt"/>
              <a:buAutoNum type="arabicPeriod"/>
            </a:pPr>
            <a:r>
              <a:rPr lang="en-US" dirty="0" smtClean="0"/>
              <a:t>What are the parts of the scientific method?</a:t>
            </a:r>
          </a:p>
          <a:p>
            <a:pPr marL="457200" indent="-457200">
              <a:buFont typeface="+mj-lt"/>
              <a:buAutoNum type="arabicPeriod"/>
            </a:pPr>
            <a:r>
              <a:rPr lang="en-US" dirty="0" smtClean="0"/>
              <a:t>Compare and Contrast a Control and a Variable (Experimental Group) in the scientific method.</a:t>
            </a:r>
          </a:p>
          <a:p>
            <a:pPr marL="457200" indent="-457200">
              <a:buFont typeface="+mj-lt"/>
              <a:buAutoNum type="arabicPeriod"/>
            </a:pPr>
            <a:r>
              <a:rPr lang="en-US" dirty="0" smtClean="0"/>
              <a:t>Compare and Contrast an Independent Variable and a Dependent Variable.</a:t>
            </a:r>
          </a:p>
          <a:p>
            <a:pPr marL="0" indent="0">
              <a:buNone/>
            </a:pPr>
            <a:r>
              <a:rPr lang="en-US" b="1" dirty="0" smtClean="0"/>
              <a:t>Homework: </a:t>
            </a:r>
            <a:r>
              <a:rPr lang="en-US" dirty="0" smtClean="0"/>
              <a:t>Email me your definition of Agriculture and Leadership.  Attach a picture that represents how you see Agriculture and Leadership.  It can be your own picture too.</a:t>
            </a:r>
          </a:p>
          <a:p>
            <a:pPr marL="0" indent="0">
              <a:buNone/>
            </a:pPr>
            <a:r>
              <a:rPr lang="en-US" dirty="0" smtClean="0">
                <a:hlinkClick r:id="rId4"/>
              </a:rPr>
              <a:t>jmcallister@wusd.k12.ca.us</a:t>
            </a:r>
            <a:endParaRPr lang="en-US" dirty="0" smtClean="0"/>
          </a:p>
          <a:p>
            <a:pPr marL="0" indent="0">
              <a:buNone/>
            </a:pPr>
            <a:endParaRPr lang="en-US" dirty="0"/>
          </a:p>
        </p:txBody>
      </p:sp>
    </p:spTree>
    <p:extLst>
      <p:ext uri="{BB962C8B-B14F-4D97-AF65-F5344CB8AC3E}">
        <p14:creationId xmlns:p14="http://schemas.microsoft.com/office/powerpoint/2010/main" val="4139577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Plant Game</a:t>
            </a:r>
            <a:endParaRPr lang="en-US" dirty="0"/>
          </a:p>
        </p:txBody>
      </p:sp>
      <p:sp>
        <p:nvSpPr>
          <p:cNvPr id="3" name="Content Placeholder 2"/>
          <p:cNvSpPr>
            <a:spLocks noGrp="1"/>
          </p:cNvSpPr>
          <p:nvPr>
            <p:ph idx="1"/>
          </p:nvPr>
        </p:nvSpPr>
        <p:spPr/>
        <p:txBody>
          <a:bodyPr/>
          <a:lstStyle/>
          <a:p>
            <a:r>
              <a:rPr lang="en-US" dirty="0" smtClean="0"/>
              <a:t>Have 1 or 2 partners.</a:t>
            </a:r>
          </a:p>
          <a:p>
            <a:r>
              <a:rPr lang="en-US" dirty="0" smtClean="0"/>
              <a:t>Get 1 card to share among the 2 – 3 of you.</a:t>
            </a:r>
          </a:p>
          <a:p>
            <a:r>
              <a:rPr lang="en-US" dirty="0" smtClean="0"/>
              <a:t>Someone starts by reading the description at the bottom.</a:t>
            </a:r>
          </a:p>
          <a:p>
            <a:r>
              <a:rPr lang="en-US" dirty="0" smtClean="0"/>
              <a:t>Whoever’s description is on someone else’s card Identifies what it is: “ Carrot”</a:t>
            </a:r>
          </a:p>
          <a:p>
            <a:r>
              <a:rPr lang="en-US" dirty="0" smtClean="0"/>
              <a:t>Then the “Carrot” reader reads the description on the bottom of their card, etc.</a:t>
            </a:r>
            <a:endParaRPr lang="en-US" dirty="0"/>
          </a:p>
        </p:txBody>
      </p:sp>
    </p:spTree>
    <p:extLst>
      <p:ext uri="{BB962C8B-B14F-4D97-AF65-F5344CB8AC3E}">
        <p14:creationId xmlns:p14="http://schemas.microsoft.com/office/powerpoint/2010/main" val="109111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886575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1760872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422" y="982132"/>
            <a:ext cx="4950036" cy="1303867"/>
          </a:xfrm>
        </p:spPr>
        <p:txBody>
          <a:bodyPr/>
          <a:lstStyle/>
          <a:p>
            <a:r>
              <a:rPr lang="en-US" smtClean="0"/>
              <a:t>Yolo County </a:t>
            </a:r>
            <a:r>
              <a:rPr lang="en-US" dirty="0" smtClean="0"/>
              <a:t>Fair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6916" y="2142421"/>
            <a:ext cx="3278471" cy="43893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458" y="450761"/>
            <a:ext cx="3603744" cy="26916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8" y="486176"/>
            <a:ext cx="2688624" cy="35996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405" y="4085822"/>
            <a:ext cx="3711511" cy="27721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5387" y="3285584"/>
            <a:ext cx="3572416" cy="3572416"/>
          </a:xfrm>
          <a:prstGeom prst="rect">
            <a:avLst/>
          </a:prstGeom>
        </p:spPr>
      </p:pic>
    </p:spTree>
    <p:extLst>
      <p:ext uri="{BB962C8B-B14F-4D97-AF65-F5344CB8AC3E}">
        <p14:creationId xmlns:p14="http://schemas.microsoft.com/office/powerpoint/2010/main" val="1636861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871982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395642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22836155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956600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979876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1/26 Body Systems p. 1048BB</a:t>
            </a:r>
            <a:br>
              <a:rPr lang="en-US" dirty="0" smtClean="0"/>
            </a:br>
            <a:r>
              <a:rPr lang="en-US" dirty="0" err="1" smtClean="0"/>
              <a:t>Obj</a:t>
            </a:r>
            <a:r>
              <a:rPr lang="en-US" dirty="0" smtClean="0"/>
              <a:t>: TSW Understand how body systems interact to maintain </a:t>
            </a:r>
            <a:r>
              <a:rPr lang="en-US" dirty="0" smtClean="0">
                <a:hlinkClick r:id="rId2"/>
              </a:rPr>
              <a:t>homeostasis</a:t>
            </a:r>
            <a:r>
              <a:rPr lang="en-US" dirty="0" smtClean="0"/>
              <a:t>. Pg. 18 NB</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98105" y="2560320"/>
            <a:ext cx="3396566" cy="3968103"/>
          </a:xfrm>
        </p:spPr>
      </p:pic>
      <p:sp>
        <p:nvSpPr>
          <p:cNvPr id="4" name="Content Placeholder 3"/>
          <p:cNvSpPr>
            <a:spLocks noGrp="1"/>
          </p:cNvSpPr>
          <p:nvPr>
            <p:ph sz="half" idx="2"/>
          </p:nvPr>
        </p:nvSpPr>
        <p:spPr/>
        <p:txBody>
          <a:bodyPr>
            <a:normAutofit lnSpcReduction="10000"/>
          </a:bodyPr>
          <a:lstStyle/>
          <a:p>
            <a:pPr marL="514350" indent="-514350">
              <a:buFont typeface="+mj-lt"/>
              <a:buAutoNum type="arabicPeriod"/>
            </a:pPr>
            <a:r>
              <a:rPr lang="en-US" dirty="0" smtClean="0"/>
              <a:t>Define homeostasis.</a:t>
            </a:r>
          </a:p>
          <a:p>
            <a:pPr marL="514350" indent="-514350">
              <a:buFont typeface="+mj-lt"/>
              <a:buAutoNum type="arabicPeriod"/>
            </a:pPr>
            <a:r>
              <a:rPr lang="en-US" dirty="0" smtClean="0"/>
              <a:t>Name two body systems that you think of that interact to maintain homeostasis. </a:t>
            </a:r>
          </a:p>
          <a:p>
            <a:pPr marL="514350" indent="-514350">
              <a:buFont typeface="+mj-lt"/>
              <a:buAutoNum type="arabicPeriod"/>
            </a:pPr>
            <a:r>
              <a:rPr lang="en-US" dirty="0" smtClean="0"/>
              <a:t>For each of the body systems you named in question #2, name a cell, tissue, and organ that make up that body system.</a:t>
            </a:r>
            <a:endParaRPr lang="en-US" dirty="0"/>
          </a:p>
        </p:txBody>
      </p:sp>
    </p:spTree>
    <p:extLst>
      <p:ext uri="{BB962C8B-B14F-4D97-AF65-F5344CB8AC3E}">
        <p14:creationId xmlns:p14="http://schemas.microsoft.com/office/powerpoint/2010/main" val="812826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Kahoots</a:t>
            </a:r>
            <a:r>
              <a:rPr lang="en-US" dirty="0" smtClean="0"/>
              <a:t/>
            </a:r>
            <a:br>
              <a:rPr lang="en-US" dirty="0" smtClean="0"/>
            </a:br>
            <a:r>
              <a:rPr lang="en-US" dirty="0" smtClean="0"/>
              <a:t>Ag Biology, BUT FIRST…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FFA Website= FFA.org  Page 13 NB</a:t>
            </a:r>
          </a:p>
          <a:p>
            <a:r>
              <a:rPr lang="en-US" dirty="0" smtClean="0"/>
              <a:t>What is Official Dress?  </a:t>
            </a:r>
          </a:p>
          <a:p>
            <a:r>
              <a:rPr lang="en-US" dirty="0" smtClean="0"/>
              <a:t>List all the parts.</a:t>
            </a:r>
          </a:p>
          <a:p>
            <a:r>
              <a:rPr lang="en-US" dirty="0" smtClean="0"/>
              <a:t>When do you wear it?</a:t>
            </a:r>
          </a:p>
          <a:p>
            <a:r>
              <a:rPr lang="en-US" dirty="0" smtClean="0"/>
              <a:t>Describe your conduct when wearing the Official Dress.</a:t>
            </a:r>
          </a:p>
          <a:p>
            <a:r>
              <a:rPr lang="en-US" dirty="0" smtClean="0"/>
              <a:t>If you are involved in the Back to School </a:t>
            </a:r>
            <a:r>
              <a:rPr lang="en-US" dirty="0"/>
              <a:t>N</a:t>
            </a:r>
            <a:r>
              <a:rPr lang="en-US" dirty="0" smtClean="0"/>
              <a:t>ight table (Jan. 25</a:t>
            </a:r>
            <a:r>
              <a:rPr lang="en-US" baseline="30000" dirty="0" smtClean="0"/>
              <a:t>th</a:t>
            </a:r>
            <a:r>
              <a:rPr lang="en-US" dirty="0" smtClean="0"/>
              <a:t>), and the 9</a:t>
            </a:r>
            <a:r>
              <a:rPr lang="en-US" baseline="30000" dirty="0" smtClean="0"/>
              <a:t>th</a:t>
            </a:r>
            <a:r>
              <a:rPr lang="en-US" dirty="0" smtClean="0"/>
              <a:t> grade recruitment (Jan. 27</a:t>
            </a:r>
            <a:r>
              <a:rPr lang="en-US" baseline="30000" dirty="0" smtClean="0"/>
              <a:t>th</a:t>
            </a:r>
            <a:r>
              <a:rPr lang="en-US" dirty="0" smtClean="0"/>
              <a:t>), I expect you to be in official dress.</a:t>
            </a:r>
          </a:p>
          <a:p>
            <a:r>
              <a:rPr lang="en-US" dirty="0" smtClean="0"/>
              <a:t>Sign up with McAllister!</a:t>
            </a:r>
            <a:r>
              <a:rPr lang="en-US" dirty="0" smtClean="0">
                <a:sym typeface="Wingdings" panose="05000000000000000000" pitchFamily="2" charset="2"/>
              </a:rPr>
              <a:t></a:t>
            </a:r>
            <a:endParaRPr lang="en-US" dirty="0" smtClean="0"/>
          </a:p>
          <a:p>
            <a:endParaRPr lang="en-US" dirty="0"/>
          </a:p>
        </p:txBody>
      </p:sp>
    </p:spTree>
    <p:extLst>
      <p:ext uri="{BB962C8B-B14F-4D97-AF65-F5344CB8AC3E}">
        <p14:creationId xmlns:p14="http://schemas.microsoft.com/office/powerpoint/2010/main" val="4043016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Types of SAE’s</a:t>
            </a:r>
            <a:endParaRPr lang="en-US" dirty="0"/>
          </a:p>
        </p:txBody>
      </p:sp>
      <p:sp>
        <p:nvSpPr>
          <p:cNvPr id="3" name="Content Placeholder 2"/>
          <p:cNvSpPr>
            <a:spLocks noGrp="1"/>
          </p:cNvSpPr>
          <p:nvPr>
            <p:ph idx="1"/>
          </p:nvPr>
        </p:nvSpPr>
        <p:spPr>
          <a:xfrm>
            <a:off x="619432" y="2433484"/>
            <a:ext cx="10958051" cy="3442384"/>
          </a:xfrm>
        </p:spPr>
        <p:txBody>
          <a:bodyPr>
            <a:normAutofit fontScale="92500" lnSpcReduction="10000"/>
          </a:bodyPr>
          <a:lstStyle/>
          <a:p>
            <a:r>
              <a:rPr lang="en-US" b="1" dirty="0" smtClean="0">
                <a:hlinkClick r:id="rId2"/>
              </a:rPr>
              <a:t>Ownership/ Entrepreneurship </a:t>
            </a:r>
            <a:r>
              <a:rPr lang="en-US" dirty="0" smtClean="0"/>
              <a:t>– caring for Chickens, Bunnies, Guinee Pigs, other animals</a:t>
            </a:r>
          </a:p>
          <a:p>
            <a:r>
              <a:rPr lang="en-US" b="1" dirty="0" smtClean="0"/>
              <a:t>Placement/ Internship </a:t>
            </a:r>
            <a:r>
              <a:rPr lang="en-US" dirty="0" smtClean="0"/>
              <a:t>– Fiery Ginger Farms, Dave </a:t>
            </a:r>
            <a:r>
              <a:rPr lang="en-US" dirty="0" err="1" smtClean="0"/>
              <a:t>Vierra</a:t>
            </a:r>
            <a:r>
              <a:rPr lang="en-US" dirty="0" smtClean="0"/>
              <a:t> Farms, Andrew </a:t>
            </a:r>
            <a:r>
              <a:rPr lang="en-US" dirty="0" err="1" smtClean="0"/>
              <a:t>Codd</a:t>
            </a:r>
            <a:endParaRPr lang="en-US" dirty="0" smtClean="0"/>
          </a:p>
          <a:p>
            <a:r>
              <a:rPr lang="en-US" b="1" dirty="0" smtClean="0"/>
              <a:t>Research</a:t>
            </a:r>
            <a:r>
              <a:rPr lang="en-US" dirty="0" smtClean="0"/>
              <a:t>- best fertilization methods in  plants, Aquaculture project</a:t>
            </a:r>
          </a:p>
          <a:p>
            <a:r>
              <a:rPr lang="en-US" b="1" dirty="0" smtClean="0"/>
              <a:t>Exploratory</a:t>
            </a:r>
            <a:r>
              <a:rPr lang="en-US" dirty="0" smtClean="0"/>
              <a:t> – Research possible Careers in </a:t>
            </a:r>
            <a:r>
              <a:rPr lang="en-US" dirty="0" smtClean="0">
                <a:hlinkClick r:id="rId3"/>
              </a:rPr>
              <a:t>AFNR </a:t>
            </a:r>
            <a:endParaRPr lang="en-US" dirty="0" smtClean="0"/>
          </a:p>
          <a:p>
            <a:r>
              <a:rPr lang="en-US" b="1" dirty="0" smtClean="0"/>
              <a:t>School Based Enterprise </a:t>
            </a:r>
            <a:r>
              <a:rPr lang="en-US" dirty="0" smtClean="0"/>
              <a:t>– After or before school, managing working school garden, fresh food drive, research in a greenhouse, </a:t>
            </a:r>
            <a:r>
              <a:rPr lang="en-US" dirty="0" err="1" smtClean="0"/>
              <a:t>Biodigestion</a:t>
            </a:r>
            <a:r>
              <a:rPr lang="en-US" dirty="0" smtClean="0"/>
              <a:t>, Composting, Tower Gardens, Recycling program</a:t>
            </a:r>
          </a:p>
          <a:p>
            <a:r>
              <a:rPr lang="en-US" b="1" dirty="0" smtClean="0"/>
              <a:t>Service Learning </a:t>
            </a:r>
            <a:r>
              <a:rPr lang="en-US" dirty="0" smtClean="0"/>
              <a:t>– Farm to Fork Festival, </a:t>
            </a:r>
            <a:r>
              <a:rPr lang="en-US" dirty="0" err="1" smtClean="0"/>
              <a:t>Bryte</a:t>
            </a:r>
            <a:r>
              <a:rPr lang="en-US" dirty="0" smtClean="0"/>
              <a:t> Community Parking Lot Sale</a:t>
            </a:r>
          </a:p>
          <a:p>
            <a:endParaRPr lang="en-US" dirty="0"/>
          </a:p>
        </p:txBody>
      </p:sp>
    </p:spTree>
    <p:extLst>
      <p:ext uri="{BB962C8B-B14F-4D97-AF65-F5344CB8AC3E}">
        <p14:creationId xmlns:p14="http://schemas.microsoft.com/office/powerpoint/2010/main" val="2737630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love my neighbor who…</a:t>
            </a:r>
            <a:endParaRPr lang="en-US" dirty="0"/>
          </a:p>
        </p:txBody>
      </p:sp>
      <p:sp>
        <p:nvSpPr>
          <p:cNvPr id="3" name="Content Placeholder 2"/>
          <p:cNvSpPr>
            <a:spLocks noGrp="1"/>
          </p:cNvSpPr>
          <p:nvPr>
            <p:ph idx="1"/>
          </p:nvPr>
        </p:nvSpPr>
        <p:spPr>
          <a:xfrm>
            <a:off x="624114" y="2409371"/>
            <a:ext cx="10972800" cy="3860800"/>
          </a:xfrm>
        </p:spPr>
        <p:txBody>
          <a:bodyPr>
            <a:normAutofit lnSpcReduction="10000"/>
          </a:bodyPr>
          <a:lstStyle/>
          <a:p>
            <a:r>
              <a:rPr lang="en-US" dirty="0" smtClean="0"/>
              <a:t>Everyone clear the center tables to the sides of the classroom.</a:t>
            </a:r>
          </a:p>
          <a:p>
            <a:r>
              <a:rPr lang="en-US" dirty="0" smtClean="0"/>
              <a:t>Place the chairs in a circle, 1 less than the number of people.</a:t>
            </a:r>
          </a:p>
          <a:p>
            <a:r>
              <a:rPr lang="en-US" dirty="0" smtClean="0"/>
              <a:t>McAllister starts, standing in the center, &amp; says “I love my neighbor who…</a:t>
            </a:r>
          </a:p>
          <a:p>
            <a:r>
              <a:rPr lang="en-US" dirty="0" smtClean="0"/>
              <a:t>Then everyone who can agree or has see that, done that, has that, gets to get up from their chair and move to a chair that is NOT next to the chair they are currently sitting in.</a:t>
            </a:r>
          </a:p>
          <a:p>
            <a:r>
              <a:rPr lang="en-US" dirty="0" smtClean="0"/>
              <a:t>If you are the one who is left out, you are the next person to stand in the center and say “ I love my neighbor who…”</a:t>
            </a:r>
          </a:p>
          <a:p>
            <a:r>
              <a:rPr lang="en-US" dirty="0" smtClean="0"/>
              <a:t>If you are in the center, you can not go back to the previous chair you were sitting in before you were the last one without a chair.</a:t>
            </a:r>
            <a:endParaRPr lang="en-US" dirty="0"/>
          </a:p>
        </p:txBody>
      </p:sp>
    </p:spTree>
    <p:extLst>
      <p:ext uri="{BB962C8B-B14F-4D97-AF65-F5344CB8AC3E}">
        <p14:creationId xmlns:p14="http://schemas.microsoft.com/office/powerpoint/2010/main" val="179292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Inventory what needs to be fixed in our program with the Bunny Hutch and Chicken Tractors and Garden Beds</a:t>
            </a:r>
            <a:endParaRPr lang="en-US" dirty="0"/>
          </a:p>
        </p:txBody>
      </p:sp>
      <p:sp>
        <p:nvSpPr>
          <p:cNvPr id="3" name="Content Placeholder 2"/>
          <p:cNvSpPr>
            <a:spLocks noGrp="1"/>
          </p:cNvSpPr>
          <p:nvPr>
            <p:ph idx="1"/>
          </p:nvPr>
        </p:nvSpPr>
        <p:spPr>
          <a:xfrm>
            <a:off x="638629" y="2556931"/>
            <a:ext cx="10914742" cy="3684211"/>
          </a:xfrm>
        </p:spPr>
        <p:txBody>
          <a:bodyPr/>
          <a:lstStyle/>
          <a:p>
            <a:r>
              <a:rPr lang="en-US" dirty="0" smtClean="0"/>
              <a:t>Students use measuring tapes and phones to take pictures.</a:t>
            </a:r>
          </a:p>
          <a:p>
            <a:r>
              <a:rPr lang="en-US" dirty="0" smtClean="0"/>
              <a:t>Our Ag Advisory Panel will be here in February.  We have to have everything up to snuff.</a:t>
            </a:r>
          </a:p>
          <a:p>
            <a:r>
              <a:rPr lang="en-US" dirty="0" smtClean="0"/>
              <a:t>Clean Chicken Tractors, Bunny hutch, Evaluate Tank – New Bunny</a:t>
            </a:r>
            <a:r>
              <a:rPr lang="en-US" dirty="0" smtClean="0">
                <a:sym typeface="Wingdings" panose="05000000000000000000" pitchFamily="2" charset="2"/>
              </a:rPr>
              <a:t>, Sweep concrete, spray “Bugs” stain.  Pull any dead or yellowing leaves &amp; feed to chickens – Yes you can let them out.</a:t>
            </a:r>
            <a:endParaRPr lang="en-US" dirty="0"/>
          </a:p>
        </p:txBody>
      </p:sp>
    </p:spTree>
    <p:extLst>
      <p:ext uri="{BB962C8B-B14F-4D97-AF65-F5344CB8AC3E}">
        <p14:creationId xmlns:p14="http://schemas.microsoft.com/office/powerpoint/2010/main" val="65073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FFA Yolo Sectional Public Speaking Contest</a:t>
            </a:r>
            <a:br>
              <a:rPr lang="en-US" dirty="0" smtClean="0"/>
            </a:br>
            <a:r>
              <a:rPr lang="en-US" dirty="0" smtClean="0"/>
              <a:t>January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1743" y="2560638"/>
            <a:ext cx="4431714"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04695" y="2560638"/>
            <a:ext cx="2472109" cy="3309937"/>
          </a:xfrm>
        </p:spPr>
      </p:pic>
    </p:spTree>
    <p:extLst>
      <p:ext uri="{BB962C8B-B14F-4D97-AF65-F5344CB8AC3E}">
        <p14:creationId xmlns:p14="http://schemas.microsoft.com/office/powerpoint/2010/main" val="2341136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2077537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3842999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10320961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Organization – Activity P.9NB</a:t>
            </a:r>
            <a:endParaRPr lang="en-US" dirty="0"/>
          </a:p>
        </p:txBody>
      </p:sp>
      <p:sp>
        <p:nvSpPr>
          <p:cNvPr id="3" name="Content Placeholder 2"/>
          <p:cNvSpPr>
            <a:spLocks noGrp="1"/>
          </p:cNvSpPr>
          <p:nvPr>
            <p:ph idx="1"/>
          </p:nvPr>
        </p:nvSpPr>
        <p:spPr/>
        <p:txBody>
          <a:bodyPr/>
          <a:lstStyle/>
          <a:p>
            <a:r>
              <a:rPr lang="en-US" dirty="0" smtClean="0"/>
              <a:t>With your card sort, organize them from smallest to largest.</a:t>
            </a:r>
          </a:p>
          <a:p>
            <a:endParaRPr lang="en-US" dirty="0"/>
          </a:p>
          <a:p>
            <a:r>
              <a:rPr lang="en-US" dirty="0" smtClean="0"/>
              <a:t>After your card order is approved, write the order in the pyramid from smallest to largest.</a:t>
            </a:r>
          </a:p>
          <a:p>
            <a:r>
              <a:rPr lang="en-US" dirty="0" smtClean="0"/>
              <a:t>Then write the definition and an example for each level or organization.</a:t>
            </a:r>
          </a:p>
          <a:p>
            <a:r>
              <a:rPr lang="en-US" dirty="0" smtClean="0"/>
              <a:t>Color each level a different color.</a:t>
            </a:r>
            <a:endParaRPr lang="en-US" dirty="0"/>
          </a:p>
        </p:txBody>
      </p:sp>
      <p:pic>
        <p:nvPicPr>
          <p:cNvPr id="4" name="Picture 20" descr="Seal"/>
          <p:cNvPicPr>
            <a:picLocks noChangeAspect="1" noChangeArrowheads="1"/>
          </p:cNvPicPr>
          <p:nvPr/>
        </p:nvPicPr>
        <p:blipFill>
          <a:blip r:embed="rId2" cstate="print"/>
          <a:srcRect/>
          <a:stretch>
            <a:fillRect/>
          </a:stretch>
        </p:blipFill>
        <p:spPr bwMode="auto">
          <a:xfrm>
            <a:off x="7672588" y="4171950"/>
            <a:ext cx="3581400" cy="2686050"/>
          </a:xfrm>
          <a:prstGeom prst="rect">
            <a:avLst/>
          </a:prstGeom>
          <a:noFill/>
        </p:spPr>
      </p:pic>
    </p:spTree>
    <p:extLst>
      <p:ext uri="{BB962C8B-B14F-4D97-AF65-F5344CB8AC3E}">
        <p14:creationId xmlns:p14="http://schemas.microsoft.com/office/powerpoint/2010/main" val="22134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a:t>
            </a:r>
            <a:endParaRPr lang="en-US" dirty="0"/>
          </a:p>
        </p:txBody>
      </p:sp>
      <p:sp>
        <p:nvSpPr>
          <p:cNvPr id="3" name="Content Placeholder 2"/>
          <p:cNvSpPr>
            <a:spLocks noGrp="1"/>
          </p:cNvSpPr>
          <p:nvPr>
            <p:ph idx="1"/>
          </p:nvPr>
        </p:nvSpPr>
        <p:spPr/>
        <p:txBody>
          <a:bodyPr/>
          <a:lstStyle/>
          <a:p>
            <a:r>
              <a:rPr lang="en-US" dirty="0" smtClean="0"/>
              <a:t> #2. </a:t>
            </a:r>
          </a:p>
          <a:p>
            <a:r>
              <a:rPr lang="en-US" dirty="0" smtClean="0"/>
              <a:t>Control</a:t>
            </a:r>
          </a:p>
          <a:p>
            <a:r>
              <a:rPr lang="en-US" dirty="0" smtClean="0"/>
              <a:t>Definition: the part of the experiment that is the standard that the results are compared.  Does not change.  Example: Radish &amp; Lettuce Petri dish</a:t>
            </a:r>
          </a:p>
          <a:p>
            <a:r>
              <a:rPr lang="en-US" dirty="0" smtClean="0"/>
              <a:t>Variable: The part of the experiment that is tested (changed)</a:t>
            </a:r>
          </a:p>
          <a:p>
            <a:r>
              <a:rPr lang="en-US" dirty="0" smtClean="0"/>
              <a:t>Example: the 3 day old  Radishes with new lettuce seeds</a:t>
            </a:r>
          </a:p>
          <a:p>
            <a:endParaRPr lang="en-US" dirty="0"/>
          </a:p>
        </p:txBody>
      </p:sp>
    </p:spTree>
    <p:extLst>
      <p:ext uri="{BB962C8B-B14F-4D97-AF65-F5344CB8AC3E}">
        <p14:creationId xmlns:p14="http://schemas.microsoft.com/office/powerpoint/2010/main" val="9602942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endParaRPr lang="en-US" dirty="0"/>
          </a:p>
        </p:txBody>
      </p:sp>
      <p:sp>
        <p:nvSpPr>
          <p:cNvPr id="3" name="Content Placeholder 2"/>
          <p:cNvSpPr>
            <a:spLocks noGrp="1"/>
          </p:cNvSpPr>
          <p:nvPr>
            <p:ph idx="1"/>
          </p:nvPr>
        </p:nvSpPr>
        <p:spPr/>
        <p:txBody>
          <a:bodyPr>
            <a:normAutofit/>
          </a:bodyPr>
          <a:lstStyle/>
          <a:p>
            <a:r>
              <a:rPr lang="en-US" sz="2800" dirty="0" smtClean="0"/>
              <a:t>Independent Variable:</a:t>
            </a:r>
          </a:p>
          <a:p>
            <a:pPr lvl="1"/>
            <a:r>
              <a:rPr lang="en-US" sz="2800" dirty="0" smtClean="0"/>
              <a:t>Experimental Group that is tested.</a:t>
            </a:r>
          </a:p>
          <a:p>
            <a:r>
              <a:rPr lang="en-US" sz="2800" dirty="0" smtClean="0"/>
              <a:t>Dependent Variable</a:t>
            </a:r>
          </a:p>
          <a:p>
            <a:pPr lvl="1"/>
            <a:r>
              <a:rPr lang="en-US" sz="2800" dirty="0" smtClean="0"/>
              <a:t>The result of the experimental group.  What we are measuring.  </a:t>
            </a:r>
          </a:p>
          <a:p>
            <a:pPr lvl="1"/>
            <a:r>
              <a:rPr lang="en-US" sz="2800" dirty="0" smtClean="0"/>
              <a:t>Example: the growth of the lettuce seeds.</a:t>
            </a:r>
            <a:endParaRPr lang="en-US" sz="2800" dirty="0"/>
          </a:p>
        </p:txBody>
      </p:sp>
    </p:spTree>
    <p:extLst>
      <p:ext uri="{BB962C8B-B14F-4D97-AF65-F5344CB8AC3E}">
        <p14:creationId xmlns:p14="http://schemas.microsoft.com/office/powerpoint/2010/main" val="3880393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Agricultural/Physiology Project</a:t>
            </a:r>
            <a:endParaRPr lang="en-US" dirty="0"/>
          </a:p>
        </p:txBody>
      </p:sp>
      <p:sp>
        <p:nvSpPr>
          <p:cNvPr id="3" name="Content Placeholder 2"/>
          <p:cNvSpPr>
            <a:spLocks noGrp="1"/>
          </p:cNvSpPr>
          <p:nvPr>
            <p:ph idx="1"/>
          </p:nvPr>
        </p:nvSpPr>
        <p:spPr>
          <a:xfrm>
            <a:off x="638628" y="2438399"/>
            <a:ext cx="10943771" cy="3889829"/>
          </a:xfrm>
        </p:spPr>
        <p:txBody>
          <a:bodyPr/>
          <a:lstStyle/>
          <a:p>
            <a:r>
              <a:rPr lang="en-US" dirty="0" smtClean="0"/>
              <a:t>Choose a domesticated farm animal.</a:t>
            </a:r>
          </a:p>
          <a:p>
            <a:r>
              <a:rPr lang="en-US" dirty="0" smtClean="0"/>
              <a:t>Choose 1 of the 11 body systems from Physiology.</a:t>
            </a:r>
          </a:p>
          <a:p>
            <a:r>
              <a:rPr lang="en-US" dirty="0" smtClean="0"/>
              <a:t>Make a Poster/ Presentation with pictures explaining the difference between the animal and the human for that body system.</a:t>
            </a:r>
          </a:p>
          <a:p>
            <a:r>
              <a:rPr lang="en-US" dirty="0" smtClean="0"/>
              <a:t>Write about a disease or illness that affects that system for each the Farm animal and the human, how are they similar/ different.</a:t>
            </a:r>
          </a:p>
          <a:p>
            <a:r>
              <a:rPr lang="en-US" dirty="0" smtClean="0"/>
              <a:t>Choose your animal and body system by Jan. </a:t>
            </a:r>
            <a:r>
              <a:rPr lang="en-US" smtClean="0"/>
              <a:t>25</a:t>
            </a:r>
            <a:r>
              <a:rPr lang="en-US" baseline="30000" smtClean="0"/>
              <a:t>th</a:t>
            </a:r>
            <a:r>
              <a:rPr lang="en-US" smtClean="0"/>
              <a:t>.  Be </a:t>
            </a:r>
            <a:r>
              <a:rPr lang="en-US" dirty="0" smtClean="0"/>
              <a:t>prepared to share what you have learned by Feb 1</a:t>
            </a:r>
            <a:r>
              <a:rPr lang="en-US" baseline="30000" dirty="0" smtClean="0"/>
              <a:t>st</a:t>
            </a:r>
            <a:r>
              <a:rPr lang="en-US" dirty="0" smtClean="0"/>
              <a:t>  - 3</a:t>
            </a:r>
            <a:r>
              <a:rPr lang="en-US" baseline="30000" dirty="0" smtClean="0"/>
              <a:t>rd</a:t>
            </a:r>
            <a:r>
              <a:rPr lang="en-US" dirty="0" smtClean="0"/>
              <a:t>.</a:t>
            </a:r>
            <a:endParaRPr lang="en-US" dirty="0"/>
          </a:p>
        </p:txBody>
      </p:sp>
    </p:spTree>
    <p:extLst>
      <p:ext uri="{BB962C8B-B14F-4D97-AF65-F5344CB8AC3E}">
        <p14:creationId xmlns:p14="http://schemas.microsoft.com/office/powerpoint/2010/main" val="3606628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 to the Library &amp; Check out </a:t>
            </a:r>
            <a:r>
              <a:rPr lang="en-US" smtClean="0"/>
              <a:t>a Biology Book.</a:t>
            </a:r>
            <a:endParaRPr lang="en-US"/>
          </a:p>
        </p:txBody>
      </p:sp>
      <p:sp>
        <p:nvSpPr>
          <p:cNvPr id="3" name="Content Placeholder 2"/>
          <p:cNvSpPr>
            <a:spLocks noGrp="1"/>
          </p:cNvSpPr>
          <p:nvPr>
            <p:ph idx="1"/>
          </p:nvPr>
        </p:nvSpPr>
        <p:spPr/>
        <p:txBody>
          <a:bodyPr/>
          <a:lstStyle/>
          <a:p>
            <a:r>
              <a:rPr lang="en-US" dirty="0" smtClean="0"/>
              <a:t>Guest Speaker:</a:t>
            </a:r>
          </a:p>
          <a:p>
            <a:r>
              <a:rPr lang="en-US" dirty="0" smtClean="0"/>
              <a:t>Andrew </a:t>
            </a:r>
            <a:r>
              <a:rPr lang="en-US" dirty="0" err="1" smtClean="0"/>
              <a:t>Codd</a:t>
            </a:r>
            <a:r>
              <a:rPr lang="en-US" dirty="0" smtClean="0"/>
              <a:t> Monday February 6th</a:t>
            </a:r>
          </a:p>
          <a:p>
            <a:endParaRPr lang="en-US" dirty="0"/>
          </a:p>
          <a:p>
            <a:r>
              <a:rPr lang="en-US" dirty="0" smtClean="0"/>
              <a:t>Write down three Internships you might be interested in, page 15 NB.</a:t>
            </a:r>
            <a:endParaRPr lang="en-US" dirty="0"/>
          </a:p>
        </p:txBody>
      </p:sp>
    </p:spTree>
    <p:extLst>
      <p:ext uri="{BB962C8B-B14F-4D97-AF65-F5344CB8AC3E}">
        <p14:creationId xmlns:p14="http://schemas.microsoft.com/office/powerpoint/2010/main" val="17078097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1338149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2577283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Proud of my Culinary Arts and FFA students!</a:t>
            </a:r>
            <a:br>
              <a:rPr lang="en-US" dirty="0" smtClean="0"/>
            </a:br>
            <a:r>
              <a:rPr lang="en-US" dirty="0" smtClean="0"/>
              <a:t>Great Pulled </a:t>
            </a:r>
            <a:r>
              <a:rPr lang="en-US" smtClean="0"/>
              <a:t>Pork sandwiches.</a:t>
            </a:r>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1545" y="2560638"/>
            <a:ext cx="247210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4893" y="2560638"/>
            <a:ext cx="4431714" cy="3309937"/>
          </a:xfrm>
        </p:spPr>
      </p:pic>
    </p:spTree>
    <p:extLst>
      <p:ext uri="{BB962C8B-B14F-4D97-AF65-F5344CB8AC3E}">
        <p14:creationId xmlns:p14="http://schemas.microsoft.com/office/powerpoint/2010/main" val="1775048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1532858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209828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9621436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432" y="982132"/>
            <a:ext cx="10958052" cy="1303867"/>
          </a:xfrm>
          <a:solidFill>
            <a:srgbClr val="92D050"/>
          </a:solidFill>
        </p:spPr>
        <p:txBody>
          <a:bodyPr>
            <a:noAutofit/>
          </a:bodyPr>
          <a:lstStyle/>
          <a:p>
            <a:r>
              <a:rPr lang="en-US" sz="3200" dirty="0"/>
              <a:t>1</a:t>
            </a:r>
            <a:r>
              <a:rPr lang="en-US" sz="3200" dirty="0" smtClean="0"/>
              <a:t>/27 Learning about FFA Officer Positions</a:t>
            </a:r>
            <a:br>
              <a:rPr lang="en-US" sz="3200" dirty="0" smtClean="0"/>
            </a:br>
            <a:r>
              <a:rPr lang="en-US" sz="3200" dirty="0" smtClean="0"/>
              <a:t>Obj. TSW distinguish between different officer positions after reviewing each positions’ responsibilities online. P. 20 NB</a:t>
            </a:r>
            <a:endParaRPr lang="en-US" sz="3200" dirty="0"/>
          </a:p>
        </p:txBody>
      </p:sp>
      <p:sp>
        <p:nvSpPr>
          <p:cNvPr id="3" name="Content Placeholder 2"/>
          <p:cNvSpPr>
            <a:spLocks noGrp="1"/>
          </p:cNvSpPr>
          <p:nvPr>
            <p:ph idx="1"/>
          </p:nvPr>
        </p:nvSpPr>
        <p:spPr>
          <a:xfrm>
            <a:off x="1076632" y="2556932"/>
            <a:ext cx="10205884" cy="3318936"/>
          </a:xfrm>
        </p:spPr>
        <p:txBody>
          <a:bodyPr/>
          <a:lstStyle/>
          <a:p>
            <a:pPr marL="457200" indent="-457200">
              <a:buFont typeface="+mj-lt"/>
              <a:buAutoNum type="arabicPeriod"/>
            </a:pPr>
            <a:r>
              <a:rPr lang="en-US" dirty="0" smtClean="0"/>
              <a:t>Name 5 of the 9 Officer positions.</a:t>
            </a:r>
          </a:p>
          <a:p>
            <a:pPr marL="457200" indent="-457200">
              <a:buFont typeface="+mj-lt"/>
              <a:buAutoNum type="arabicPeriod"/>
            </a:pPr>
            <a:r>
              <a:rPr lang="en-US" dirty="0" smtClean="0"/>
              <a:t>What responsibilities/ behavior would you expect from the all the River City High School </a:t>
            </a:r>
            <a:r>
              <a:rPr lang="en-US" dirty="0" err="1" smtClean="0"/>
              <a:t>Bryte</a:t>
            </a:r>
            <a:r>
              <a:rPr lang="en-US" dirty="0" smtClean="0"/>
              <a:t> CCT Chapter FFA officers?</a:t>
            </a:r>
          </a:p>
          <a:p>
            <a:pPr marL="457200" indent="-457200">
              <a:buFont typeface="+mj-lt"/>
              <a:buAutoNum type="arabicPeriod"/>
            </a:pPr>
            <a:r>
              <a:rPr lang="en-US" dirty="0" smtClean="0"/>
              <a:t>Would you like to run for an office next year in Farm to Fork 1?</a:t>
            </a:r>
          </a:p>
          <a:p>
            <a:pPr marL="0" indent="0">
              <a:buNone/>
            </a:pPr>
            <a:r>
              <a:rPr lang="en-US" dirty="0" smtClean="0"/>
              <a:t>  Why or why not?</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9320566" y="3591903"/>
            <a:ext cx="2566219" cy="3266097"/>
          </a:xfrm>
          <a:prstGeom prst="rect">
            <a:avLst/>
          </a:prstGeom>
        </p:spPr>
      </p:pic>
    </p:spTree>
    <p:extLst>
      <p:ext uri="{BB962C8B-B14F-4D97-AF65-F5344CB8AC3E}">
        <p14:creationId xmlns:p14="http://schemas.microsoft.com/office/powerpoint/2010/main" val="34850253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FFA Officer Responsibility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Use FFA.org</a:t>
            </a:r>
          </a:p>
          <a:p>
            <a:r>
              <a:rPr lang="en-US" dirty="0" smtClean="0"/>
              <a:t>FFA Manual</a:t>
            </a:r>
          </a:p>
          <a:p>
            <a:r>
              <a:rPr lang="en-US" dirty="0" smtClean="0"/>
              <a:t>Page 48 in online Manual  </a:t>
            </a:r>
          </a:p>
          <a:p>
            <a:r>
              <a:rPr lang="en-US" dirty="0" smtClean="0"/>
              <a:t>Write down 3 key responsibilities for each of the offices on 3x 5 cards</a:t>
            </a:r>
          </a:p>
          <a:p>
            <a:r>
              <a:rPr lang="en-US" dirty="0" smtClean="0"/>
              <a:t>We will use flashcards and travel around to say the responsibilities and see if another person can name that officer position.</a:t>
            </a:r>
          </a:p>
          <a:p>
            <a:r>
              <a:rPr lang="en-US" dirty="0" smtClean="0"/>
              <a:t>Tape your card to page P. 19 NB</a:t>
            </a:r>
            <a:endParaRPr lang="en-US" dirty="0"/>
          </a:p>
        </p:txBody>
      </p:sp>
    </p:spTree>
    <p:extLst>
      <p:ext uri="{BB962C8B-B14F-4D97-AF65-F5344CB8AC3E}">
        <p14:creationId xmlns:p14="http://schemas.microsoft.com/office/powerpoint/2010/main" val="11168579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521244" y="2452878"/>
            <a:ext cx="4212092" cy="3309937"/>
          </a:xfrm>
          <a:prstGeom prst="rect">
            <a:avLst/>
          </a:prstGeom>
        </p:spPr>
      </p:pic>
      <p:pic>
        <p:nvPicPr>
          <p:cNvPr id="6" name="Picture 5"/>
          <p:cNvPicPr>
            <a:picLocks noChangeAspect="1"/>
          </p:cNvPicPr>
          <p:nvPr/>
        </p:nvPicPr>
        <p:blipFill>
          <a:blip r:embed="rId3"/>
          <a:stretch>
            <a:fillRect/>
          </a:stretch>
        </p:blipFill>
        <p:spPr>
          <a:xfrm>
            <a:off x="4096286" y="4184969"/>
            <a:ext cx="3077245" cy="2673031"/>
          </a:xfrm>
          <a:prstGeom prst="rect">
            <a:avLst/>
          </a:prstGeom>
        </p:spPr>
      </p:pic>
      <p:sp>
        <p:nvSpPr>
          <p:cNvPr id="2" name="Title 1"/>
          <p:cNvSpPr>
            <a:spLocks noGrp="1"/>
          </p:cNvSpPr>
          <p:nvPr>
            <p:ph type="title"/>
          </p:nvPr>
        </p:nvSpPr>
        <p:spPr>
          <a:xfrm>
            <a:off x="901521" y="708338"/>
            <a:ext cx="10483403" cy="1577661"/>
          </a:xfrm>
        </p:spPr>
        <p:txBody>
          <a:bodyPr>
            <a:normAutofit/>
          </a:bodyPr>
          <a:lstStyle/>
          <a:p>
            <a:r>
              <a:rPr lang="en-US" sz="2400" dirty="0" smtClean="0"/>
              <a:t>1/30 Physiology – Ag Style</a:t>
            </a:r>
            <a:br>
              <a:rPr lang="en-US" sz="2400" dirty="0" smtClean="0"/>
            </a:br>
            <a:r>
              <a:rPr lang="en-US" sz="2400" dirty="0" smtClean="0"/>
              <a:t>Obj. TSW apply what they have learned about the body systems to what they need to know to care for animals and plants. P. 22 NB</a:t>
            </a:r>
            <a:endParaRPr lang="en-US" sz="2400" dirty="0"/>
          </a:p>
        </p:txBody>
      </p:sp>
      <p:sp>
        <p:nvSpPr>
          <p:cNvPr id="4" name="Content Placeholder 3"/>
          <p:cNvSpPr>
            <a:spLocks noGrp="1"/>
          </p:cNvSpPr>
          <p:nvPr>
            <p:ph sz="half" idx="2"/>
          </p:nvPr>
        </p:nvSpPr>
        <p:spPr>
          <a:xfrm>
            <a:off x="6824990" y="2452687"/>
            <a:ext cx="4718304" cy="3310128"/>
          </a:xfrm>
        </p:spPr>
        <p:txBody>
          <a:bodyPr/>
          <a:lstStyle/>
          <a:p>
            <a:pPr marL="457200" indent="-457200">
              <a:buFont typeface="+mj-lt"/>
              <a:buAutoNum type="arabicPeriod"/>
            </a:pPr>
            <a:r>
              <a:rPr lang="en-US" dirty="0" smtClean="0"/>
              <a:t>What are the 11 body systems?</a:t>
            </a:r>
          </a:p>
          <a:p>
            <a:pPr marL="457200" indent="-457200">
              <a:buFont typeface="+mj-lt"/>
              <a:buAutoNum type="arabicPeriod"/>
            </a:pPr>
            <a:r>
              <a:rPr lang="en-US" dirty="0" smtClean="0"/>
              <a:t>What is your favorite body system that you would like to learn more about?  </a:t>
            </a:r>
          </a:p>
          <a:p>
            <a:pPr marL="457200" indent="-457200">
              <a:buFont typeface="+mj-lt"/>
              <a:buAutoNum type="arabicPeriod"/>
            </a:pPr>
            <a:r>
              <a:rPr lang="en-US" dirty="0" smtClean="0"/>
              <a:t>What domesticated farm animal would you like to study? Why?</a:t>
            </a:r>
          </a:p>
          <a:p>
            <a:pPr marL="457200" indent="-457200">
              <a:buFont typeface="+mj-lt"/>
              <a:buAutoNum type="arabicPeriod"/>
            </a:pPr>
            <a:endParaRPr lang="en-US" dirty="0"/>
          </a:p>
        </p:txBody>
      </p:sp>
    </p:spTree>
    <p:extLst>
      <p:ext uri="{BB962C8B-B14F-4D97-AF65-F5344CB8AC3E}">
        <p14:creationId xmlns:p14="http://schemas.microsoft.com/office/powerpoint/2010/main" val="2661262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Design Practice p. 17 NB</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a:t>
            </a:r>
          </a:p>
          <a:p>
            <a:r>
              <a:rPr lang="en-US" dirty="0" smtClean="0"/>
              <a:t>The independent variable (What Margaret changed) is the amount of moisture.</a:t>
            </a:r>
          </a:p>
          <a:p>
            <a:r>
              <a:rPr lang="en-US" dirty="0" smtClean="0"/>
              <a:t>The dependent variable ( What she measured) is the number of worms.</a:t>
            </a:r>
          </a:p>
          <a:p>
            <a:r>
              <a:rPr lang="en-US" dirty="0" smtClean="0"/>
              <a:t>The correct X axis label for a graph of Margaret’s data is the “Amount of Moisture, (mL)”</a:t>
            </a:r>
          </a:p>
          <a:p>
            <a:r>
              <a:rPr lang="en-US" dirty="0" smtClean="0"/>
              <a:t>The correct Y axis label for a graph Margaret’s data would be “ The number of Worms present”.</a:t>
            </a:r>
          </a:p>
          <a:p>
            <a:r>
              <a:rPr lang="en-US" dirty="0" smtClean="0"/>
              <a:t>The Correct title for Margaret’s graph would be,” The Effect of Moisture on the Number of Worms Present”. </a:t>
            </a:r>
          </a:p>
          <a:p>
            <a:endParaRPr lang="en-US" dirty="0"/>
          </a:p>
        </p:txBody>
      </p:sp>
    </p:spTree>
    <p:extLst>
      <p:ext uri="{BB962C8B-B14F-4D97-AF65-F5344CB8AC3E}">
        <p14:creationId xmlns:p14="http://schemas.microsoft.com/office/powerpoint/2010/main" val="10380142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Method</a:t>
            </a:r>
            <a:endParaRPr lang="en-US" dirty="0"/>
          </a:p>
        </p:txBody>
      </p:sp>
      <p:sp>
        <p:nvSpPr>
          <p:cNvPr id="3" name="Content Placeholder 2"/>
          <p:cNvSpPr>
            <a:spLocks noGrp="1"/>
          </p:cNvSpPr>
          <p:nvPr>
            <p:ph idx="1"/>
          </p:nvPr>
        </p:nvSpPr>
        <p:spPr/>
        <p:txBody>
          <a:bodyPr>
            <a:normAutofit fontScale="92500"/>
          </a:bodyPr>
          <a:lstStyle/>
          <a:p>
            <a:r>
              <a:rPr lang="en-US" dirty="0" smtClean="0"/>
              <a:t>A. The purpose of this experiment is to measure the plant growth by adding fertilizer.</a:t>
            </a:r>
          </a:p>
          <a:p>
            <a:r>
              <a:rPr lang="en-US" dirty="0" smtClean="0"/>
              <a:t>B. The amount of fertilizer is the Independent Variable.</a:t>
            </a:r>
          </a:p>
          <a:p>
            <a:r>
              <a:rPr lang="en-US" dirty="0" smtClean="0"/>
              <a:t>C. The plant growth is the Dependent Variable.</a:t>
            </a:r>
          </a:p>
          <a:p>
            <a:r>
              <a:rPr lang="en-US" dirty="0" smtClean="0"/>
              <a:t>D. Line Graph because it is over a period of 5 days and you can see the relationship.</a:t>
            </a:r>
          </a:p>
          <a:p>
            <a:r>
              <a:rPr lang="en-US" dirty="0" smtClean="0"/>
              <a:t>E. That plant B (500 ml) of fertilizer produces the most height.</a:t>
            </a:r>
          </a:p>
          <a:p>
            <a:r>
              <a:rPr lang="en-US" dirty="0" smtClean="0"/>
              <a:t>F. Title:  The Effect of Fertilizer on Plant Growth</a:t>
            </a:r>
            <a:endParaRPr lang="en-US" dirty="0"/>
          </a:p>
        </p:txBody>
      </p:sp>
    </p:spTree>
    <p:extLst>
      <p:ext uri="{BB962C8B-B14F-4D97-AF65-F5344CB8AC3E}">
        <p14:creationId xmlns:p14="http://schemas.microsoft.com/office/powerpoint/2010/main" val="7022789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Winnie &amp; the  Worms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78691854"/>
              </p:ext>
            </p:extLst>
          </p:nvPr>
        </p:nvGraphicFramePr>
        <p:xfrm>
          <a:off x="0" y="1413164"/>
          <a:ext cx="12192000" cy="5008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4913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5122152" y="2471506"/>
            <a:ext cx="1199081" cy="3962400"/>
          </a:xfrm>
          <a:prstGeom prst="rect">
            <a:avLst/>
          </a:prstGeom>
          <a:noFill/>
        </p:spPr>
      </p:pic>
      <p:sp>
        <p:nvSpPr>
          <p:cNvPr id="3" name="Title 2"/>
          <p:cNvSpPr>
            <a:spLocks noGrp="1"/>
          </p:cNvSpPr>
          <p:nvPr>
            <p:ph type="title"/>
          </p:nvPr>
        </p:nvSpPr>
        <p:spPr>
          <a:xfrm>
            <a:off x="457199" y="707540"/>
            <a:ext cx="11238271" cy="1045060"/>
          </a:xfrm>
          <a:solidFill>
            <a:srgbClr val="92D050"/>
          </a:solidFill>
        </p:spPr>
        <p:txBody>
          <a:bodyPr>
            <a:normAutofit fontScale="90000"/>
          </a:bodyPr>
          <a:lstStyle/>
          <a:p>
            <a:pPr algn="ctr"/>
            <a:r>
              <a:rPr lang="en-US" sz="2700" dirty="0"/>
              <a:t/>
            </a:r>
            <a:br>
              <a:rPr lang="en-US" sz="2700" dirty="0"/>
            </a:br>
            <a:r>
              <a:rPr lang="en-US" sz="2700" dirty="0"/>
              <a:t/>
            </a:r>
            <a:br>
              <a:rPr lang="en-US" sz="2700" dirty="0"/>
            </a:br>
            <a:r>
              <a:rPr lang="en-US" sz="2700" dirty="0"/>
              <a:t/>
            </a:r>
            <a:br>
              <a:rPr lang="en-US" sz="2700" dirty="0"/>
            </a:br>
            <a:r>
              <a:rPr lang="en-US" sz="2700" b="1" dirty="0" smtClean="0"/>
              <a:t>1/31 </a:t>
            </a:r>
            <a:r>
              <a:rPr lang="en-US" sz="2700" b="1" dirty="0"/>
              <a:t>Nervous System 36.1</a:t>
            </a:r>
            <a:br>
              <a:rPr lang="en-US" sz="2700" b="1" dirty="0"/>
            </a:br>
            <a:r>
              <a:rPr lang="en-US" sz="2700" dirty="0"/>
              <a:t>  Obj. TSW explain the roles of the sensory neurons, interneurons, and motor neurons in sensation, thought and response by doing a lab on reaction response.  </a:t>
            </a:r>
            <a:r>
              <a:rPr lang="en-US" sz="2700" dirty="0" smtClean="0"/>
              <a:t>P.24 </a:t>
            </a:r>
            <a:r>
              <a:rPr lang="en-US" sz="2700" dirty="0"/>
              <a:t>NB</a:t>
            </a:r>
            <a:br>
              <a:rPr lang="en-US" sz="2700" dirty="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2303982" y="2663208"/>
            <a:ext cx="2698180" cy="1672872"/>
          </a:xfrm>
          <a:prstGeom prst="rect">
            <a:avLst/>
          </a:prstGeom>
          <a:noFill/>
        </p:spPr>
      </p:pic>
      <p:sp>
        <p:nvSpPr>
          <p:cNvPr id="5" name="Content Placeholder 4"/>
          <p:cNvSpPr>
            <a:spLocks noGrp="1"/>
          </p:cNvSpPr>
          <p:nvPr>
            <p:ph sz="quarter" idx="4"/>
          </p:nvPr>
        </p:nvSpPr>
        <p:spPr>
          <a:xfrm>
            <a:off x="6476999" y="2663208"/>
            <a:ext cx="5085735" cy="3578996"/>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is a reflex, write an example?</a:t>
            </a:r>
          </a:p>
          <a:p>
            <a:pPr marL="0" indent="0">
              <a:buNone/>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2303982" y="444134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94183" y="3341930"/>
            <a:ext cx="2209799" cy="3505200"/>
          </a:xfrm>
          <a:prstGeom prst="rect">
            <a:avLst/>
          </a:prstGeom>
          <a:noFill/>
        </p:spPr>
      </p:pic>
    </p:spTree>
    <p:extLst>
      <p:ext uri="{BB962C8B-B14F-4D97-AF65-F5344CB8AC3E}">
        <p14:creationId xmlns:p14="http://schemas.microsoft.com/office/powerpoint/2010/main" val="859641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5 F’s of Agriculture</a:t>
            </a:r>
            <a:endParaRPr lang="en-US" dirty="0"/>
          </a:p>
        </p:txBody>
      </p:sp>
      <p:pic>
        <p:nvPicPr>
          <p:cNvPr id="5" name="Content Placeholder 4"/>
          <p:cNvPicPr>
            <a:picLocks noGrp="1" noChangeAspect="1"/>
          </p:cNvPicPr>
          <p:nvPr>
            <p:ph sz="half" idx="1"/>
          </p:nvPr>
        </p:nvPicPr>
        <p:blipFill>
          <a:blip r:embed="rId2"/>
          <a:stretch>
            <a:fillRect/>
          </a:stretch>
        </p:blipFill>
        <p:spPr>
          <a:xfrm>
            <a:off x="9000917" y="4306444"/>
            <a:ext cx="2541726" cy="1879514"/>
          </a:xfrm>
          <a:prstGeom prst="rect">
            <a:avLst/>
          </a:prstGeom>
        </p:spPr>
      </p:pic>
      <p:sp>
        <p:nvSpPr>
          <p:cNvPr id="4" name="Content Placeholder 3"/>
          <p:cNvSpPr>
            <a:spLocks noGrp="1"/>
          </p:cNvSpPr>
          <p:nvPr>
            <p:ph sz="half" idx="2"/>
          </p:nvPr>
        </p:nvSpPr>
        <p:spPr/>
        <p:txBody>
          <a:bodyPr/>
          <a:lstStyle/>
          <a:p>
            <a:r>
              <a:rPr lang="en-US" dirty="0" smtClean="0"/>
              <a:t>Food – Sandwich</a:t>
            </a:r>
          </a:p>
          <a:p>
            <a:r>
              <a:rPr lang="en-US" dirty="0" smtClean="0"/>
              <a:t>Fiber – Shirt (cotton)</a:t>
            </a:r>
          </a:p>
          <a:p>
            <a:r>
              <a:rPr lang="en-US" dirty="0" smtClean="0"/>
              <a:t>Flowers – S. Cal. Largest producer</a:t>
            </a:r>
          </a:p>
          <a:p>
            <a:r>
              <a:rPr lang="en-US" dirty="0" smtClean="0"/>
              <a:t>Forest – Lumber</a:t>
            </a:r>
          </a:p>
          <a:p>
            <a:r>
              <a:rPr lang="en-US" dirty="0" smtClean="0"/>
              <a:t>Fuel - Ethanol</a:t>
            </a:r>
            <a:endParaRPr lang="en-US" dirty="0"/>
          </a:p>
        </p:txBody>
      </p:sp>
      <p:pic>
        <p:nvPicPr>
          <p:cNvPr id="6" name="Picture 5"/>
          <p:cNvPicPr>
            <a:picLocks noChangeAspect="1"/>
          </p:cNvPicPr>
          <p:nvPr/>
        </p:nvPicPr>
        <p:blipFill>
          <a:blip r:embed="rId3"/>
          <a:stretch>
            <a:fillRect/>
          </a:stretch>
        </p:blipFill>
        <p:spPr>
          <a:xfrm>
            <a:off x="4837043" y="2445586"/>
            <a:ext cx="1216553" cy="1519069"/>
          </a:xfrm>
          <a:prstGeom prst="rect">
            <a:avLst/>
          </a:prstGeom>
        </p:spPr>
      </p:pic>
      <p:pic>
        <p:nvPicPr>
          <p:cNvPr id="7" name="Picture 6"/>
          <p:cNvPicPr>
            <a:picLocks noChangeAspect="1"/>
          </p:cNvPicPr>
          <p:nvPr/>
        </p:nvPicPr>
        <p:blipFill>
          <a:blip r:embed="rId4"/>
          <a:stretch>
            <a:fillRect/>
          </a:stretch>
        </p:blipFill>
        <p:spPr>
          <a:xfrm>
            <a:off x="8839199" y="213506"/>
            <a:ext cx="3088287" cy="1930179"/>
          </a:xfrm>
          <a:prstGeom prst="rect">
            <a:avLst/>
          </a:prstGeom>
        </p:spPr>
      </p:pic>
      <p:pic>
        <p:nvPicPr>
          <p:cNvPr id="8" name="Picture 7"/>
          <p:cNvPicPr>
            <a:picLocks noChangeAspect="1"/>
          </p:cNvPicPr>
          <p:nvPr/>
        </p:nvPicPr>
        <p:blipFill>
          <a:blip r:embed="rId5"/>
          <a:stretch>
            <a:fillRect/>
          </a:stretch>
        </p:blipFill>
        <p:spPr>
          <a:xfrm>
            <a:off x="264514" y="213506"/>
            <a:ext cx="2763325" cy="2072493"/>
          </a:xfrm>
          <a:prstGeom prst="rect">
            <a:avLst/>
          </a:prstGeom>
        </p:spPr>
      </p:pic>
      <p:pic>
        <p:nvPicPr>
          <p:cNvPr id="9" name="Picture 8"/>
          <p:cNvPicPr>
            <a:picLocks noChangeAspect="1"/>
          </p:cNvPicPr>
          <p:nvPr/>
        </p:nvPicPr>
        <p:blipFill>
          <a:blip r:embed="rId6"/>
          <a:stretch>
            <a:fillRect/>
          </a:stretch>
        </p:blipFill>
        <p:spPr>
          <a:xfrm>
            <a:off x="264514" y="3657601"/>
            <a:ext cx="4724786" cy="2952992"/>
          </a:xfrm>
          <a:prstGeom prst="rect">
            <a:avLst/>
          </a:prstGeom>
        </p:spPr>
      </p:pic>
    </p:spTree>
    <p:extLst>
      <p:ext uri="{BB962C8B-B14F-4D97-AF65-F5344CB8AC3E}">
        <p14:creationId xmlns:p14="http://schemas.microsoft.com/office/powerpoint/2010/main" val="351105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4038600" y="3019426"/>
            <a:ext cx="4851400" cy="3008313"/>
          </a:xfrm>
          <a:prstGeom prst="rect">
            <a:avLst/>
          </a:prstGeom>
          <a:noFill/>
        </p:spPr>
      </p:pic>
      <p:sp>
        <p:nvSpPr>
          <p:cNvPr id="16589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Neurons</a:t>
            </a:r>
            <a:r>
              <a:rPr lang="en-US" altLang="en-US" sz="3200" dirty="0">
                <a:latin typeface="Times" charset="0"/>
              </a:rPr>
              <a:t> conduct impulses throughout the nervous system.  </a:t>
            </a:r>
            <a:r>
              <a:rPr lang="en-US" altLang="en-US" sz="3200" b="1" dirty="0">
                <a:latin typeface="Times" charset="0"/>
              </a:rPr>
              <a:t>Draw this picture</a:t>
            </a:r>
            <a:endParaRPr lang="en-US" altLang="en-US" sz="3200" b="1" i="1" dirty="0">
              <a:latin typeface="Times" charset="0"/>
            </a:endParaRPr>
          </a:p>
        </p:txBody>
      </p:sp>
      <p:sp>
        <p:nvSpPr>
          <p:cNvPr id="165940" name="Text Box 1076"/>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#1. 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4146550" y="0"/>
            <a:ext cx="3898900" cy="482600"/>
          </a:xfrm>
          <a:prstGeom prst="rect">
            <a:avLst/>
          </a:prstGeom>
          <a:noFill/>
        </p:spPr>
      </p:pic>
      <p:sp>
        <p:nvSpPr>
          <p:cNvPr id="165967" name="Text Box 1103"/>
          <p:cNvSpPr txBox="1">
            <a:spLocks noChangeArrowheads="1"/>
          </p:cNvSpPr>
          <p:nvPr/>
        </p:nvSpPr>
        <p:spPr bwMode="auto">
          <a:xfrm>
            <a:off x="5659439" y="3098800"/>
            <a:ext cx="1080745"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Dendrite</a:t>
            </a:r>
          </a:p>
        </p:txBody>
      </p:sp>
      <p:sp>
        <p:nvSpPr>
          <p:cNvPr id="165968" name="Line 1104"/>
          <p:cNvSpPr>
            <a:spLocks noChangeShapeType="1"/>
          </p:cNvSpPr>
          <p:nvPr/>
        </p:nvSpPr>
        <p:spPr bwMode="auto">
          <a:xfrm flipV="1">
            <a:off x="5257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6307139" y="3951288"/>
            <a:ext cx="769763"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p>
        </p:txBody>
      </p:sp>
      <p:sp>
        <p:nvSpPr>
          <p:cNvPr id="165970" name="Line 1106"/>
          <p:cNvSpPr>
            <a:spLocks noChangeShapeType="1"/>
          </p:cNvSpPr>
          <p:nvPr/>
        </p:nvSpPr>
        <p:spPr bwMode="auto">
          <a:xfrm flipH="1" flipV="1">
            <a:off x="6305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7748588" y="3270250"/>
            <a:ext cx="164179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Myelin</a:t>
            </a:r>
            <a:r>
              <a:rPr lang="en-US" altLang="en-US" sz="2000" dirty="0">
                <a:latin typeface="Times" charset="0"/>
              </a:rPr>
              <a:t> </a:t>
            </a:r>
            <a:r>
              <a:rPr lang="en-US" altLang="en-US" sz="2000" dirty="0">
                <a:solidFill>
                  <a:schemeClr val="bg1"/>
                </a:solidFill>
                <a:latin typeface="Times" charset="0"/>
              </a:rPr>
              <a:t>sh</a:t>
            </a:r>
            <a:r>
              <a:rPr lang="en-US" altLang="en-US" sz="2000" dirty="0">
                <a:latin typeface="Times" charset="0"/>
              </a:rPr>
              <a:t>eath</a:t>
            </a:r>
          </a:p>
        </p:txBody>
      </p:sp>
      <p:sp>
        <p:nvSpPr>
          <p:cNvPr id="165972" name="Line 1108"/>
          <p:cNvSpPr>
            <a:spLocks noChangeShapeType="1"/>
          </p:cNvSpPr>
          <p:nvPr/>
        </p:nvSpPr>
        <p:spPr bwMode="auto">
          <a:xfrm flipV="1">
            <a:off x="7391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8153400" y="4495800"/>
            <a:ext cx="1616148"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Axon</a:t>
            </a:r>
            <a:r>
              <a:rPr lang="en-US" altLang="en-US" sz="2000" dirty="0">
                <a:latin typeface="Times" charset="0"/>
              </a:rPr>
              <a:t> endings</a:t>
            </a:r>
          </a:p>
        </p:txBody>
      </p:sp>
      <p:sp>
        <p:nvSpPr>
          <p:cNvPr id="165974" name="Line 1110"/>
          <p:cNvSpPr>
            <a:spLocks noChangeShapeType="1"/>
          </p:cNvSpPr>
          <p:nvPr/>
        </p:nvSpPr>
        <p:spPr bwMode="auto">
          <a:xfrm flipH="1" flipV="1">
            <a:off x="8442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8442326" y="4772026"/>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6172200" y="4800600"/>
            <a:ext cx="1188146" cy="400110"/>
          </a:xfrm>
          <a:prstGeom prst="rect">
            <a:avLst/>
          </a:prstGeom>
          <a:noFill/>
          <a:ln w="9525">
            <a:noFill/>
            <a:miter lim="800000"/>
            <a:headEnd/>
            <a:tailEnd/>
          </a:ln>
          <a:effectLst/>
        </p:spPr>
        <p:txBody>
          <a:bodyPr wrap="none">
            <a:spAutoFit/>
          </a:bodyPr>
          <a:lstStyle/>
          <a:p>
            <a:r>
              <a:rPr lang="en-US" altLang="en-US" sz="2000" dirty="0">
                <a:solidFill>
                  <a:schemeClr val="bg1"/>
                </a:solidFill>
                <a:latin typeface="Times" charset="0"/>
              </a:rPr>
              <a:t>Cell body</a:t>
            </a:r>
          </a:p>
        </p:txBody>
      </p:sp>
      <p:sp>
        <p:nvSpPr>
          <p:cNvPr id="165977" name="Line 1113"/>
          <p:cNvSpPr>
            <a:spLocks noChangeShapeType="1"/>
          </p:cNvSpPr>
          <p:nvPr/>
        </p:nvSpPr>
        <p:spPr bwMode="auto">
          <a:xfrm flipV="1">
            <a:off x="5715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2971801" y="4419600"/>
            <a:ext cx="1024639" cy="400110"/>
          </a:xfrm>
          <a:prstGeom prst="rect">
            <a:avLst/>
          </a:prstGeom>
          <a:noFill/>
          <a:ln w="9525">
            <a:noFill/>
            <a:miter lim="800000"/>
            <a:headEnd/>
            <a:tailEnd/>
          </a:ln>
          <a:effectLst/>
        </p:spPr>
        <p:txBody>
          <a:bodyPr wrap="none">
            <a:spAutoFit/>
          </a:bodyPr>
          <a:lstStyle/>
          <a:p>
            <a:r>
              <a:rPr lang="en-US" altLang="en-US" sz="2000" dirty="0">
                <a:latin typeface="Times" charset="0"/>
              </a:rPr>
              <a:t>Nucleus</a:t>
            </a:r>
          </a:p>
        </p:txBody>
      </p:sp>
      <p:sp>
        <p:nvSpPr>
          <p:cNvPr id="165979" name="Line 1115"/>
          <p:cNvSpPr>
            <a:spLocks noChangeShapeType="1"/>
          </p:cNvSpPr>
          <p:nvPr/>
        </p:nvSpPr>
        <p:spPr bwMode="auto">
          <a:xfrm>
            <a:off x="4114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4676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5648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15638791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2057400" y="1981201"/>
            <a:ext cx="7924800" cy="2062103"/>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latin typeface="Times" charset="0"/>
              </a:rPr>
              <a:t>Neurons fall into three categories: </a:t>
            </a:r>
            <a:r>
              <a:rPr lang="en-US" altLang="en-US" sz="3200" dirty="0">
                <a:solidFill>
                  <a:srgbClr val="FF0000"/>
                </a:solidFill>
                <a:latin typeface="Times" charset="0"/>
              </a:rPr>
              <a:t>sensory neurons, motor neurons, and </a:t>
            </a:r>
            <a:r>
              <a:rPr lang="en-US" altLang="en-US" sz="3200" dirty="0" err="1">
                <a:solidFill>
                  <a:srgbClr val="FF0000"/>
                </a:solidFill>
                <a:latin typeface="Times" charset="0"/>
              </a:rPr>
              <a:t>interneurons</a:t>
            </a:r>
            <a:r>
              <a:rPr lang="en-US" altLang="en-US" sz="3200" dirty="0">
                <a:latin typeface="Times" charset="0"/>
              </a:rPr>
              <a:t>.</a:t>
            </a:r>
          </a:p>
          <a:p>
            <a:pPr marL="342900" indent="-342900">
              <a:buClr>
                <a:schemeClr val="tx1"/>
              </a:buClr>
              <a:buFontTx/>
              <a:buChar char="•"/>
            </a:pPr>
            <a:endParaRPr lang="en-US" altLang="en-US" sz="3200" dirty="0">
              <a:latin typeface="Times" charset="0"/>
            </a:endParaRPr>
          </a:p>
          <a:p>
            <a:pPr marL="342900" indent="-342900">
              <a:buClr>
                <a:schemeClr val="tx1"/>
              </a:buClr>
              <a:buFontTx/>
              <a:buChar char="•"/>
            </a:pPr>
            <a:endParaRPr lang="en-US" altLang="en-US" sz="3200" dirty="0">
              <a:latin typeface="Times" charset="0"/>
            </a:endParaRPr>
          </a:p>
        </p:txBody>
      </p:sp>
      <p:sp>
        <p:nvSpPr>
          <p:cNvPr id="1034244"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#2.Neurons: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sp>
        <p:nvSpPr>
          <p:cNvPr id="1034254" name="Rectangle 14"/>
          <p:cNvSpPr>
            <a:spLocks noChangeArrowheads="1"/>
          </p:cNvSpPr>
          <p:nvPr/>
        </p:nvSpPr>
        <p:spPr bwMode="auto">
          <a:xfrm>
            <a:off x="2057400" y="30480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endParaRPr lang="en-US" altLang="en-US" sz="3200" dirty="0">
              <a:solidFill>
                <a:srgbClr val="FF0000"/>
              </a:solidFill>
              <a:latin typeface="Times" charset="0"/>
            </a:endParaRPr>
          </a:p>
          <a:p>
            <a:pPr marL="342900" indent="-342900">
              <a:buClr>
                <a:schemeClr val="tx1"/>
              </a:buClr>
              <a:buFontTx/>
              <a:buChar char="•"/>
            </a:pPr>
            <a:r>
              <a:rPr lang="en-US" altLang="en-US" sz="3200" dirty="0">
                <a:solidFill>
                  <a:srgbClr val="FF0000"/>
                </a:solidFill>
                <a:latin typeface="Times" charset="0"/>
              </a:rPr>
              <a:t>Sensory neurons </a:t>
            </a:r>
            <a:r>
              <a:rPr lang="en-US" altLang="en-US" sz="3200" dirty="0">
                <a:latin typeface="Times" charset="0"/>
              </a:rPr>
              <a:t>carry impulses from the body to the spinal cord and brain.</a:t>
            </a:r>
          </a:p>
        </p:txBody>
      </p:sp>
    </p:spTree>
    <p:extLst>
      <p:ext uri="{BB962C8B-B14F-4D97-AF65-F5344CB8AC3E}">
        <p14:creationId xmlns:p14="http://schemas.microsoft.com/office/powerpoint/2010/main" val="6406591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2057400" y="2060576"/>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Interneurons</a:t>
            </a:r>
            <a:r>
              <a:rPr lang="en-US" altLang="en-US" sz="3200" dirty="0">
                <a:latin typeface="Times" charset="0"/>
              </a:rPr>
              <a:t> are found within the brain and spinal cord.</a:t>
            </a:r>
          </a:p>
        </p:txBody>
      </p:sp>
      <p:sp>
        <p:nvSpPr>
          <p:cNvPr id="1035268"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152400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4146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5181600" y="1905000"/>
            <a:ext cx="4419600" cy="3663950"/>
          </a:xfrm>
          <a:prstGeom prst="rect">
            <a:avLst/>
          </a:prstGeom>
          <a:noFill/>
        </p:spPr>
      </p:pic>
      <p:sp>
        <p:nvSpPr>
          <p:cNvPr id="1035281" name="Text Box 17"/>
          <p:cNvSpPr txBox="1">
            <a:spLocks noChangeArrowheads="1"/>
          </p:cNvSpPr>
          <p:nvPr/>
        </p:nvSpPr>
        <p:spPr bwMode="auto">
          <a:xfrm>
            <a:off x="7794626" y="20764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035282" name="Line 18"/>
          <p:cNvSpPr>
            <a:spLocks noChangeShapeType="1"/>
          </p:cNvSpPr>
          <p:nvPr/>
        </p:nvSpPr>
        <p:spPr bwMode="auto">
          <a:xfrm flipV="1">
            <a:off x="6734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7927975" y="24241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035284" name="Line 20"/>
          <p:cNvSpPr>
            <a:spLocks noChangeShapeType="1"/>
          </p:cNvSpPr>
          <p:nvPr/>
        </p:nvSpPr>
        <p:spPr bwMode="auto">
          <a:xfrm flipV="1">
            <a:off x="7315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7515225" y="30702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035286" name="Line 22"/>
          <p:cNvSpPr>
            <a:spLocks noChangeShapeType="1"/>
          </p:cNvSpPr>
          <p:nvPr/>
        </p:nvSpPr>
        <p:spPr bwMode="auto">
          <a:xfrm flipV="1">
            <a:off x="6981825" y="32289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5867400" y="29956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035288" name="Line 24"/>
          <p:cNvSpPr>
            <a:spLocks noChangeShapeType="1"/>
          </p:cNvSpPr>
          <p:nvPr/>
        </p:nvSpPr>
        <p:spPr bwMode="auto">
          <a:xfrm flipV="1">
            <a:off x="5572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5248275" y="2038351"/>
            <a:ext cx="12287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a:t>
            </a:r>
            <a:r>
              <a:rPr lang="en-US" altLang="en-US" sz="1600" dirty="0">
                <a:solidFill>
                  <a:schemeClr val="bg2"/>
                </a:solidFill>
                <a:latin typeface="Times" charset="0"/>
              </a:rPr>
              <a:t> </a:t>
            </a:r>
            <a:r>
              <a:rPr lang="en-US" altLang="en-US" sz="1600" dirty="0">
                <a:latin typeface="Times" charset="0"/>
              </a:rPr>
              <a:t>neuron</a:t>
            </a:r>
          </a:p>
        </p:txBody>
      </p:sp>
      <p:sp>
        <p:nvSpPr>
          <p:cNvPr id="1035290" name="Line 26"/>
          <p:cNvSpPr>
            <a:spLocks noChangeShapeType="1"/>
          </p:cNvSpPr>
          <p:nvPr/>
        </p:nvSpPr>
        <p:spPr bwMode="auto">
          <a:xfrm>
            <a:off x="6019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5210175" y="3667126"/>
            <a:ext cx="15716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035292" name="Line 28"/>
          <p:cNvSpPr>
            <a:spLocks noChangeShapeType="1"/>
          </p:cNvSpPr>
          <p:nvPr/>
        </p:nvSpPr>
        <p:spPr bwMode="auto">
          <a:xfrm flipV="1">
            <a:off x="5476876"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5156200" y="42672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035294" name="Line 30"/>
          <p:cNvSpPr>
            <a:spLocks noChangeShapeType="1"/>
          </p:cNvSpPr>
          <p:nvPr/>
        </p:nvSpPr>
        <p:spPr bwMode="auto">
          <a:xfrm flipV="1">
            <a:off x="6019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2274737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2089150" y="838201"/>
            <a:ext cx="82740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5832476" y="6194426"/>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1752600" y="6202364"/>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152400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4146550" y="0"/>
            <a:ext cx="3898900" cy="482600"/>
          </a:xfrm>
          <a:prstGeom prst="rect">
            <a:avLst/>
          </a:prstGeom>
          <a:noFill/>
        </p:spPr>
      </p:pic>
      <p:sp>
        <p:nvSpPr>
          <p:cNvPr id="1180685" name="Rectangle 13"/>
          <p:cNvSpPr>
            <a:spLocks noChangeArrowheads="1"/>
          </p:cNvSpPr>
          <p:nvPr/>
        </p:nvSpPr>
        <p:spPr bwMode="auto">
          <a:xfrm>
            <a:off x="6629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rgbClr val="FF0000"/>
                </a:solidFill>
                <a:latin typeface="Times" charset="0"/>
              </a:rPr>
              <a:t>Motor neurons </a:t>
            </a:r>
            <a:r>
              <a:rPr lang="en-US" altLang="en-US" sz="3200" dirty="0">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2209800" y="2057400"/>
            <a:ext cx="4419600" cy="3663950"/>
          </a:xfrm>
          <a:prstGeom prst="rect">
            <a:avLst/>
          </a:prstGeom>
          <a:noFill/>
        </p:spPr>
      </p:pic>
      <p:sp>
        <p:nvSpPr>
          <p:cNvPr id="1180688" name="Text Box 16"/>
          <p:cNvSpPr txBox="1">
            <a:spLocks noChangeArrowheads="1"/>
          </p:cNvSpPr>
          <p:nvPr/>
        </p:nvSpPr>
        <p:spPr bwMode="auto">
          <a:xfrm>
            <a:off x="4822826" y="2228850"/>
            <a:ext cx="1144865" cy="338554"/>
          </a:xfrm>
          <a:prstGeom prst="rect">
            <a:avLst/>
          </a:prstGeom>
          <a:noFill/>
          <a:ln w="9525">
            <a:noFill/>
            <a:miter lim="800000"/>
            <a:headEnd/>
            <a:tailEnd/>
          </a:ln>
          <a:effectLst/>
        </p:spPr>
        <p:txBody>
          <a:bodyPr wrap="none">
            <a:spAutoFit/>
          </a:bodyPr>
          <a:lstStyle/>
          <a:p>
            <a:r>
              <a:rPr lang="en-US" altLang="en-US" sz="1600" dirty="0">
                <a:latin typeface="Times" charset="0"/>
              </a:rPr>
              <a:t>Interneuron</a:t>
            </a:r>
          </a:p>
        </p:txBody>
      </p:sp>
      <p:sp>
        <p:nvSpPr>
          <p:cNvPr id="1180689" name="Line 17"/>
          <p:cNvSpPr>
            <a:spLocks noChangeShapeType="1"/>
          </p:cNvSpPr>
          <p:nvPr/>
        </p:nvSpPr>
        <p:spPr bwMode="auto">
          <a:xfrm flipV="1">
            <a:off x="3762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4956175" y="2576513"/>
            <a:ext cx="1127232" cy="338554"/>
          </a:xfrm>
          <a:prstGeom prst="rect">
            <a:avLst/>
          </a:prstGeom>
          <a:noFill/>
          <a:ln w="9525">
            <a:noFill/>
            <a:miter lim="800000"/>
            <a:headEnd/>
            <a:tailEnd/>
          </a:ln>
          <a:effectLst/>
        </p:spPr>
        <p:txBody>
          <a:bodyPr wrap="none">
            <a:spAutoFit/>
          </a:bodyPr>
          <a:lstStyle/>
          <a:p>
            <a:r>
              <a:rPr lang="en-US" altLang="en-US" sz="1600" dirty="0">
                <a:latin typeface="Times" charset="0"/>
              </a:rPr>
              <a:t>Spinal cord</a:t>
            </a:r>
          </a:p>
        </p:txBody>
      </p:sp>
      <p:sp>
        <p:nvSpPr>
          <p:cNvPr id="1180691" name="Line 19"/>
          <p:cNvSpPr>
            <a:spLocks noChangeShapeType="1"/>
          </p:cNvSpPr>
          <p:nvPr/>
        </p:nvSpPr>
        <p:spPr bwMode="auto">
          <a:xfrm flipV="1">
            <a:off x="4343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4543425" y="3222625"/>
            <a:ext cx="1752600" cy="338554"/>
          </a:xfrm>
          <a:prstGeom prst="rect">
            <a:avLst/>
          </a:prstGeom>
          <a:noFill/>
          <a:ln w="9525">
            <a:noFill/>
            <a:miter lim="800000"/>
            <a:headEnd/>
            <a:tailEnd/>
          </a:ln>
          <a:effectLst/>
        </p:spPr>
        <p:txBody>
          <a:bodyPr>
            <a:spAutoFit/>
          </a:bodyPr>
          <a:lstStyle/>
          <a:p>
            <a:r>
              <a:rPr lang="en-US" altLang="en-US" sz="1600" dirty="0">
                <a:latin typeface="Times" charset="0"/>
              </a:rPr>
              <a:t>Receptor in skin</a:t>
            </a:r>
          </a:p>
        </p:txBody>
      </p:sp>
      <p:sp>
        <p:nvSpPr>
          <p:cNvPr id="1180693" name="Line 21"/>
          <p:cNvSpPr>
            <a:spLocks noChangeShapeType="1"/>
          </p:cNvSpPr>
          <p:nvPr/>
        </p:nvSpPr>
        <p:spPr bwMode="auto">
          <a:xfrm flipV="1">
            <a:off x="4010025" y="3381376"/>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2895600" y="3148013"/>
            <a:ext cx="1321196" cy="338554"/>
          </a:xfrm>
          <a:prstGeom prst="rect">
            <a:avLst/>
          </a:prstGeom>
          <a:noFill/>
          <a:ln w="9525">
            <a:noFill/>
            <a:miter lim="800000"/>
            <a:headEnd/>
            <a:tailEnd/>
          </a:ln>
          <a:effectLst/>
        </p:spPr>
        <p:txBody>
          <a:bodyPr wrap="none">
            <a:spAutoFit/>
          </a:bodyPr>
          <a:lstStyle/>
          <a:p>
            <a:r>
              <a:rPr lang="en-US" altLang="en-US" sz="1600" dirty="0">
                <a:latin typeface="Times" charset="0"/>
              </a:rPr>
              <a:t>Motor neuron</a:t>
            </a:r>
          </a:p>
        </p:txBody>
      </p:sp>
      <p:sp>
        <p:nvSpPr>
          <p:cNvPr id="1180695" name="Line 23"/>
          <p:cNvSpPr>
            <a:spLocks noChangeShapeType="1"/>
          </p:cNvSpPr>
          <p:nvPr/>
        </p:nvSpPr>
        <p:spPr bwMode="auto">
          <a:xfrm flipV="1">
            <a:off x="2600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2276475" y="2190751"/>
            <a:ext cx="10763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Sensory neuron</a:t>
            </a:r>
          </a:p>
        </p:txBody>
      </p:sp>
      <p:sp>
        <p:nvSpPr>
          <p:cNvPr id="1180697" name="Line 25"/>
          <p:cNvSpPr>
            <a:spLocks noChangeShapeType="1"/>
          </p:cNvSpPr>
          <p:nvPr/>
        </p:nvSpPr>
        <p:spPr bwMode="auto">
          <a:xfrm>
            <a:off x="3048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2238375" y="3819526"/>
            <a:ext cx="1343025" cy="584775"/>
          </a:xfrm>
          <a:prstGeom prst="rect">
            <a:avLst/>
          </a:prstGeom>
          <a:noFill/>
          <a:ln w="9525">
            <a:noFill/>
            <a:miter lim="800000"/>
            <a:headEnd/>
            <a:tailEnd/>
          </a:ln>
          <a:effectLst/>
        </p:spPr>
        <p:txBody>
          <a:bodyPr wrap="square">
            <a:spAutoFit/>
          </a:bodyPr>
          <a:lstStyle/>
          <a:p>
            <a:pPr algn="ctr"/>
            <a:r>
              <a:rPr lang="en-US" altLang="en-US" sz="1600" dirty="0">
                <a:latin typeface="Times" charset="0"/>
              </a:rPr>
              <a:t>Direction of impulse</a:t>
            </a:r>
          </a:p>
        </p:txBody>
      </p:sp>
      <p:sp>
        <p:nvSpPr>
          <p:cNvPr id="1180699" name="Line 27"/>
          <p:cNvSpPr>
            <a:spLocks noChangeShapeType="1"/>
          </p:cNvSpPr>
          <p:nvPr/>
        </p:nvSpPr>
        <p:spPr bwMode="auto">
          <a:xfrm flipV="1">
            <a:off x="2505076"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2184400" y="4419601"/>
            <a:ext cx="1066800" cy="584775"/>
          </a:xfrm>
          <a:prstGeom prst="rect">
            <a:avLst/>
          </a:prstGeom>
          <a:noFill/>
          <a:ln w="9525">
            <a:noFill/>
            <a:miter lim="800000"/>
            <a:headEnd/>
            <a:tailEnd/>
          </a:ln>
          <a:effectLst/>
        </p:spPr>
        <p:txBody>
          <a:bodyPr>
            <a:spAutoFit/>
          </a:bodyPr>
          <a:lstStyle/>
          <a:p>
            <a:pPr algn="ctr"/>
            <a:r>
              <a:rPr lang="en-US" altLang="en-US" sz="1600" dirty="0">
                <a:latin typeface="Times" charset="0"/>
              </a:rPr>
              <a:t>Muscle contracts</a:t>
            </a:r>
          </a:p>
        </p:txBody>
      </p:sp>
      <p:sp>
        <p:nvSpPr>
          <p:cNvPr id="1180701" name="Line 29"/>
          <p:cNvSpPr>
            <a:spLocks noChangeShapeType="1"/>
          </p:cNvSpPr>
          <p:nvPr/>
        </p:nvSpPr>
        <p:spPr bwMode="auto">
          <a:xfrm flipV="1">
            <a:off x="3048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extLst>
      <p:ext uri="{BB962C8B-B14F-4D97-AF65-F5344CB8AC3E}">
        <p14:creationId xmlns:p14="http://schemas.microsoft.com/office/powerpoint/2010/main" val="3476831807"/>
      </p:ext>
    </p:extLst>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1752600" y="6202364"/>
            <a:ext cx="560388" cy="560387"/>
          </a:xfrm>
          <a:prstGeom prst="rect">
            <a:avLst/>
          </a:prstGeom>
          <a:noFill/>
        </p:spPr>
      </p:pic>
      <p:sp>
        <p:nvSpPr>
          <p:cNvPr id="915465" name="Text Box 9"/>
          <p:cNvSpPr txBox="1">
            <a:spLocks noChangeArrowheads="1"/>
          </p:cNvSpPr>
          <p:nvPr/>
        </p:nvSpPr>
        <p:spPr bwMode="auto">
          <a:xfrm>
            <a:off x="1492250" y="2439988"/>
            <a:ext cx="4349750" cy="1754326"/>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5041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1524000" y="1"/>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5470526" y="838200"/>
            <a:ext cx="2454275" cy="4876800"/>
          </a:xfrm>
          <a:prstGeom prst="rect">
            <a:avLst/>
          </a:prstGeom>
          <a:noFill/>
        </p:spPr>
      </p:pic>
      <p:sp>
        <p:nvSpPr>
          <p:cNvPr id="13" name="TextBox 12"/>
          <p:cNvSpPr txBox="1"/>
          <p:nvPr/>
        </p:nvSpPr>
        <p:spPr>
          <a:xfrm>
            <a:off x="8305800" y="838201"/>
            <a:ext cx="2362200" cy="646331"/>
          </a:xfrm>
          <a:prstGeom prst="rect">
            <a:avLst/>
          </a:prstGeom>
          <a:noFill/>
        </p:spPr>
        <p:txBody>
          <a:bodyPr wrap="square" rtlCol="0">
            <a:spAutoFit/>
          </a:bodyPr>
          <a:lstStyle/>
          <a:p>
            <a:r>
              <a:rPr lang="en-US" b="1" dirty="0"/>
              <a:t>Sensory Neuron</a:t>
            </a:r>
          </a:p>
          <a:p>
            <a:r>
              <a:rPr lang="en-US" dirty="0"/>
              <a:t>-You sense the touch</a:t>
            </a:r>
          </a:p>
        </p:txBody>
      </p:sp>
      <p:sp>
        <p:nvSpPr>
          <p:cNvPr id="14" name="TextBox 13"/>
          <p:cNvSpPr txBox="1"/>
          <p:nvPr/>
        </p:nvSpPr>
        <p:spPr>
          <a:xfrm>
            <a:off x="8229600" y="3124201"/>
            <a:ext cx="2438400" cy="1200329"/>
          </a:xfrm>
          <a:prstGeom prst="rect">
            <a:avLst/>
          </a:prstGeom>
          <a:noFill/>
        </p:spPr>
        <p:txBody>
          <a:bodyPr wrap="square" rtlCol="0">
            <a:spAutoFit/>
          </a:bodyPr>
          <a:lstStyle/>
          <a:p>
            <a:r>
              <a:rPr lang="en-US" b="1" dirty="0"/>
              <a:t>Interneuron</a:t>
            </a:r>
          </a:p>
          <a:p>
            <a:r>
              <a:rPr lang="en-US" dirty="0"/>
              <a:t>-The brain processes that you have been touched.</a:t>
            </a:r>
          </a:p>
        </p:txBody>
      </p:sp>
      <p:sp>
        <p:nvSpPr>
          <p:cNvPr id="15" name="TextBox 14"/>
          <p:cNvSpPr txBox="1"/>
          <p:nvPr/>
        </p:nvSpPr>
        <p:spPr>
          <a:xfrm>
            <a:off x="8229600" y="4495801"/>
            <a:ext cx="2438400" cy="1200329"/>
          </a:xfrm>
          <a:prstGeom prst="rect">
            <a:avLst/>
          </a:prstGeom>
          <a:noFill/>
        </p:spPr>
        <p:txBody>
          <a:bodyPr wrap="square" rtlCol="0">
            <a:spAutoFit/>
          </a:bodyPr>
          <a:lstStyle/>
          <a:p>
            <a:r>
              <a:rPr lang="en-US" b="1" dirty="0"/>
              <a:t>Motor Neuron</a:t>
            </a:r>
          </a:p>
          <a:p>
            <a:r>
              <a:rPr lang="en-US" dirty="0"/>
              <a:t>-You turn your head to see who touched your shoulder</a:t>
            </a:r>
          </a:p>
        </p:txBody>
      </p:sp>
    </p:spTree>
    <p:extLst>
      <p:ext uri="{BB962C8B-B14F-4D97-AF65-F5344CB8AC3E}">
        <p14:creationId xmlns:p14="http://schemas.microsoft.com/office/powerpoint/2010/main" val="835987702"/>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rgbClr val="92D050"/>
          </a:solidFill>
        </p:spPr>
        <p:txBody>
          <a:bodyPr>
            <a:normAutofit fontScale="90000"/>
          </a:bodyPr>
          <a:lstStyle/>
          <a:p>
            <a:r>
              <a:rPr lang="en-US" dirty="0" smtClean="0"/>
              <a:t/>
            </a:r>
            <a:br>
              <a:rPr lang="en-US" dirty="0" smtClean="0"/>
            </a:br>
            <a:r>
              <a:rPr lang="en-US" dirty="0"/>
              <a:t/>
            </a:r>
            <a:br>
              <a:rPr lang="en-US" dirty="0"/>
            </a:br>
            <a:r>
              <a:rPr lang="en-US" dirty="0"/>
              <a:t>2</a:t>
            </a:r>
            <a:r>
              <a:rPr lang="en-US" dirty="0" smtClean="0"/>
              <a:t>/1 Distraction/ Reaction Lab CH 36</a:t>
            </a:r>
            <a:br>
              <a:rPr lang="en-US" dirty="0" smtClean="0"/>
            </a:br>
            <a:r>
              <a:rPr lang="en-US" dirty="0" smtClean="0"/>
              <a:t>Obj. TSW calculate reaction times under different conditions. P. 26 NB</a:t>
            </a:r>
            <a:endParaRPr lang="en-US" dirty="0"/>
          </a:p>
        </p:txBody>
      </p:sp>
      <p:sp>
        <p:nvSpPr>
          <p:cNvPr id="3" name="Content Placeholder 2"/>
          <p:cNvSpPr>
            <a:spLocks noGrp="1"/>
          </p:cNvSpPr>
          <p:nvPr>
            <p:ph idx="1"/>
          </p:nvPr>
        </p:nvSpPr>
        <p:spPr>
          <a:xfrm>
            <a:off x="4314422" y="2448231"/>
            <a:ext cx="7039377" cy="3728731"/>
          </a:xfrm>
        </p:spPr>
        <p:txBody>
          <a:bodyPr/>
          <a:lstStyle/>
          <a:p>
            <a:pPr marL="514350" indent="-514350">
              <a:buFont typeface="+mj-lt"/>
              <a:buAutoNum type="arabicPeriod"/>
            </a:pPr>
            <a:r>
              <a:rPr lang="en-US" dirty="0" smtClean="0"/>
              <a:t>What type of neurons will you use in the distraction/ reaction lab?</a:t>
            </a:r>
          </a:p>
          <a:p>
            <a:pPr marL="514350" indent="-514350">
              <a:buFont typeface="+mj-lt"/>
              <a:buAutoNum type="arabicPeriod"/>
            </a:pPr>
            <a:r>
              <a:rPr lang="en-US" dirty="0" smtClean="0"/>
              <a:t>Is this lab an example of a reflex reaction?  Why or why not?</a:t>
            </a:r>
          </a:p>
          <a:p>
            <a:pPr marL="514350" indent="-514350">
              <a:buFont typeface="+mj-lt"/>
              <a:buAutoNum type="arabicPeriod"/>
            </a:pPr>
            <a:r>
              <a:rPr lang="en-US" dirty="0" smtClean="0"/>
              <a:t>What other body systems work together with your nervous system to help you catch the meter stick?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39" y="1770411"/>
            <a:ext cx="2513461" cy="4461765"/>
          </a:xfrm>
          <a:prstGeom prst="rect">
            <a:avLst/>
          </a:prstGeom>
        </p:spPr>
      </p:pic>
    </p:spTree>
    <p:extLst>
      <p:ext uri="{BB962C8B-B14F-4D97-AF65-F5344CB8AC3E}">
        <p14:creationId xmlns:p14="http://schemas.microsoft.com/office/powerpoint/2010/main" val="2988382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Getting to know your fellow Agriculture student Activity</a:t>
            </a:r>
            <a:endParaRPr lang="en-US" dirty="0"/>
          </a:p>
        </p:txBody>
      </p:sp>
      <p:sp>
        <p:nvSpPr>
          <p:cNvPr id="3" name="Content Placeholder 2"/>
          <p:cNvSpPr>
            <a:spLocks noGrp="1"/>
          </p:cNvSpPr>
          <p:nvPr>
            <p:ph idx="1"/>
          </p:nvPr>
        </p:nvSpPr>
        <p:spPr>
          <a:xfrm>
            <a:off x="618186" y="2459865"/>
            <a:ext cx="10972799" cy="3416003"/>
          </a:xfrm>
        </p:spPr>
        <p:txBody>
          <a:bodyPr>
            <a:normAutofit fontScale="92500"/>
          </a:bodyPr>
          <a:lstStyle/>
          <a:p>
            <a:r>
              <a:rPr lang="en-US" dirty="0" smtClean="0"/>
              <a:t>Working with a new friend, introduce yourself and EXPLAIN your favorite fruit.- Don’t say it.</a:t>
            </a:r>
          </a:p>
          <a:p>
            <a:r>
              <a:rPr lang="en-US" dirty="0" smtClean="0"/>
              <a:t>Your partner has to guess the fruit.  When they are right – Give them a High Five! Your turn.</a:t>
            </a:r>
          </a:p>
          <a:p>
            <a:r>
              <a:rPr lang="en-US" dirty="0" smtClean="0"/>
              <a:t>Working together, discuss what you think the answers are and why?  If you can’t come up with a good reason why – leave it blank, for now.  NO GUESSING.</a:t>
            </a:r>
          </a:p>
          <a:p>
            <a:r>
              <a:rPr lang="en-US" dirty="0" smtClean="0"/>
              <a:t>Now swap partners, Introduce yourself by sounding like your favorite animal</a:t>
            </a:r>
            <a:r>
              <a:rPr lang="en-US" dirty="0" smtClean="0">
                <a:sym typeface="Wingdings" panose="05000000000000000000" pitchFamily="2" charset="2"/>
              </a:rPr>
              <a:t>  When they guess the animal, give them a another High Five! Your turn.</a:t>
            </a:r>
          </a:p>
          <a:p>
            <a:r>
              <a:rPr lang="en-US" dirty="0" smtClean="0">
                <a:sym typeface="Wingdings" panose="05000000000000000000" pitchFamily="2" charset="2"/>
              </a:rPr>
              <a:t>Lastly, work with this partner to go over any answers you may not have, or just to talk about the answers and reasons why your have those answers.</a:t>
            </a:r>
            <a:endParaRPr lang="en-US" dirty="0"/>
          </a:p>
        </p:txBody>
      </p:sp>
    </p:spTree>
    <p:extLst>
      <p:ext uri="{BB962C8B-B14F-4D97-AF65-F5344CB8AC3E}">
        <p14:creationId xmlns:p14="http://schemas.microsoft.com/office/powerpoint/2010/main" val="3027669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California Agriculture </a:t>
            </a:r>
            <a:r>
              <a:rPr lang="en-US" dirty="0" smtClean="0"/>
              <a:t>Quiz Answers</a:t>
            </a:r>
            <a:endParaRPr lang="en-US" dirty="0"/>
          </a:p>
        </p:txBody>
      </p:sp>
      <p:sp>
        <p:nvSpPr>
          <p:cNvPr id="3" name="Content Placeholder 2"/>
          <p:cNvSpPr>
            <a:spLocks noGrp="1"/>
          </p:cNvSpPr>
          <p:nvPr>
            <p:ph idx="1"/>
          </p:nvPr>
        </p:nvSpPr>
        <p:spPr>
          <a:xfrm>
            <a:off x="631065" y="2434107"/>
            <a:ext cx="10921284" cy="3670479"/>
          </a:xfrm>
        </p:spPr>
        <p:txBody>
          <a:bodyPr numCol="2">
            <a:normAutofit fontScale="92500" lnSpcReduction="20000"/>
          </a:bodyPr>
          <a:lstStyle/>
          <a:p>
            <a:pPr marL="457200" indent="-457200">
              <a:buFont typeface="+mj-lt"/>
              <a:buAutoNum type="arabicPeriod"/>
            </a:pPr>
            <a:r>
              <a:rPr lang="en-US" dirty="0" smtClean="0"/>
              <a:t>T</a:t>
            </a:r>
          </a:p>
          <a:p>
            <a:pPr marL="457200" indent="-457200">
              <a:buFont typeface="+mj-lt"/>
              <a:buAutoNum type="arabicPeriod"/>
            </a:pPr>
            <a:r>
              <a:rPr lang="en-US" dirty="0" smtClean="0"/>
              <a:t>T</a:t>
            </a:r>
          </a:p>
          <a:p>
            <a:pPr marL="457200" indent="-457200">
              <a:buFont typeface="+mj-lt"/>
              <a:buAutoNum type="arabicPeriod"/>
            </a:pPr>
            <a:r>
              <a:rPr lang="en-US" dirty="0"/>
              <a:t>T</a:t>
            </a:r>
            <a:endParaRPr lang="en-US" dirty="0" smtClean="0"/>
          </a:p>
          <a:p>
            <a:pPr marL="457200" indent="-457200">
              <a:buFont typeface="+mj-lt"/>
              <a:buAutoNum type="arabicPeriod"/>
            </a:pPr>
            <a:r>
              <a:rPr lang="en-US" dirty="0" smtClean="0"/>
              <a:t>T</a:t>
            </a:r>
          </a:p>
          <a:p>
            <a:pPr marL="457200" indent="-457200">
              <a:buFont typeface="+mj-lt"/>
              <a:buAutoNum type="arabicPeriod"/>
            </a:pPr>
            <a:r>
              <a:rPr lang="en-US" dirty="0" smtClean="0"/>
              <a:t>T</a:t>
            </a:r>
          </a:p>
          <a:p>
            <a:pPr marL="457200" indent="-457200">
              <a:buFont typeface="+mj-lt"/>
              <a:buAutoNum type="arabicPeriod"/>
            </a:pPr>
            <a:r>
              <a:rPr lang="en-US" dirty="0" smtClean="0"/>
              <a:t>California $43 B, Iowa $29.9B, Texas $22.7 B</a:t>
            </a:r>
          </a:p>
          <a:p>
            <a:pPr marL="457200" indent="-457200">
              <a:buFont typeface="+mj-lt"/>
              <a:buAutoNum type="arabicPeriod"/>
            </a:pPr>
            <a:r>
              <a:rPr lang="en-US" dirty="0" smtClean="0"/>
              <a:t>Milk &amp; Cream, Almonds, Grapes, Cattle &amp; Calves, Nursey Products, Strawberries, Hay, Lettuce, Walnuts, Tomatoes</a:t>
            </a:r>
          </a:p>
          <a:p>
            <a:pPr marL="457200" indent="-457200">
              <a:buFont typeface="+mj-lt"/>
              <a:buAutoNum type="arabicPeriod"/>
            </a:pPr>
            <a:r>
              <a:rPr lang="en-US" dirty="0" smtClean="0"/>
              <a:t>78</a:t>
            </a:r>
          </a:p>
          <a:p>
            <a:pPr marL="457200" indent="-457200">
              <a:buFont typeface="+mj-lt"/>
              <a:buAutoNum type="arabicPeriod"/>
            </a:pPr>
            <a:r>
              <a:rPr lang="en-US" dirty="0" smtClean="0"/>
              <a:t>81</a:t>
            </a:r>
          </a:p>
          <a:p>
            <a:pPr marL="457200" indent="-457200">
              <a:buFont typeface="+mj-lt"/>
              <a:buAutoNum type="arabicPeriod"/>
            </a:pPr>
            <a:r>
              <a:rPr lang="en-US" dirty="0" smtClean="0"/>
              <a:t>312</a:t>
            </a:r>
          </a:p>
          <a:p>
            <a:pPr marL="457200" indent="-457200">
              <a:buFont typeface="+mj-lt"/>
              <a:buAutoNum type="arabicPeriod"/>
            </a:pPr>
            <a:r>
              <a:rPr lang="en-US" dirty="0" smtClean="0"/>
              <a:t>420</a:t>
            </a:r>
          </a:p>
          <a:p>
            <a:pPr marL="457200" indent="-457200">
              <a:buFont typeface="+mj-lt"/>
              <a:buAutoNum type="arabicPeriod"/>
            </a:pPr>
            <a:r>
              <a:rPr lang="en-US" dirty="0" smtClean="0"/>
              <a:t>43.5</a:t>
            </a:r>
          </a:p>
          <a:p>
            <a:pPr marL="457200" indent="-457200">
              <a:buFont typeface="+mj-lt"/>
              <a:buAutoNum type="arabicPeriod"/>
            </a:pPr>
            <a:endParaRPr lang="en-US" dirty="0"/>
          </a:p>
        </p:txBody>
      </p:sp>
    </p:spTree>
    <p:extLst>
      <p:ext uri="{BB962C8B-B14F-4D97-AF65-F5344CB8AC3E}">
        <p14:creationId xmlns:p14="http://schemas.microsoft.com/office/powerpoint/2010/main" val="38967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4284</TotalTime>
  <Words>3058</Words>
  <Application>Microsoft Office PowerPoint</Application>
  <PresentationFormat>Widescreen</PresentationFormat>
  <Paragraphs>331</Paragraphs>
  <Slides>75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Garamond</vt:lpstr>
      <vt:lpstr>Times</vt:lpstr>
      <vt:lpstr>Wingdings</vt:lpstr>
      <vt:lpstr>Organic</vt:lpstr>
      <vt:lpstr>Ag Biology</vt:lpstr>
      <vt:lpstr>PowerPoint Presentation</vt:lpstr>
      <vt:lpstr>Yolo County Fair</vt:lpstr>
      <vt:lpstr>Yolo County Fair</vt:lpstr>
      <vt:lpstr>FFA Yolo Sectional Public Speaking Contest January</vt:lpstr>
      <vt:lpstr>Proud of my Culinary Arts and FFA students! Great Pulled Pork sandwiches.</vt:lpstr>
      <vt:lpstr>The 5 F’s of Agriculture</vt:lpstr>
      <vt:lpstr>Getting to know your fellow Agriculture student Activity</vt:lpstr>
      <vt:lpstr>California Agriculture Quiz Answers</vt:lpstr>
      <vt:lpstr>Student Interest Survey</vt:lpstr>
      <vt:lpstr>8/21 Agriculture in California Objective: The Student will develop a better understanding of how Agriculture is important in California. P. 12 NB</vt:lpstr>
      <vt:lpstr>FFA</vt:lpstr>
      <vt:lpstr>8/22 Learning about FFA Obj. TSW learn about the emblem, motto, creed, colors and salute of the FFA.  P. 14 NB</vt:lpstr>
      <vt:lpstr>Learning about FFA Activity Match each of the following FFA words to what they are: P. 15 NB</vt:lpstr>
      <vt:lpstr>Edible Plant Game</vt:lpstr>
      <vt:lpstr>8/23 Supervised Agricultural Experience (SAE) Obj. TSW familiarize themselves with the different types of SAE’s. P. 16 NB</vt:lpstr>
      <vt:lpstr>SAE’s</vt:lpstr>
      <vt:lpstr>Tour the Garden</vt:lpstr>
      <vt:lpstr>CHOOSE Three Names for each:</vt:lpstr>
      <vt:lpstr>CHOOSE Three Names for each:</vt:lpstr>
      <vt:lpstr>CHOOSE Three Names for each:</vt:lpstr>
      <vt:lpstr>CHOOSE Three Names for each:</vt:lpstr>
      <vt:lpstr>CHOOSE Three Names for each:</vt:lpstr>
      <vt:lpstr>What’s Growing On? Page 19 NB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Squishy Fruit Name Game</vt:lpstr>
      <vt:lpstr>Check out our website.</vt:lpstr>
      <vt:lpstr>8/24 Theaet.com  FFA Record Book TSW learn how to keep accurate records of their work, hours involved with SAE’s &amp; FFA. P. 18 NB</vt:lpstr>
      <vt:lpstr>Exploresae.com Set your password. Add Ag Biology as a class, Choose Ag Career &amp; Pathway</vt:lpstr>
      <vt:lpstr>8/25 Scientific Method Obj. TSW preform a lab using the scientific method. P. 20 NB</vt:lpstr>
      <vt:lpstr>Edible Plant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1/26 Body Systems p. 1048BB Obj: TSW Understand how body systems interact to maintain homeostasis. Pg. 18 NB</vt:lpstr>
      <vt:lpstr>Kahoots Ag Biology, BUT FIRST…</vt:lpstr>
      <vt:lpstr>6 Types of SAE’s</vt:lpstr>
      <vt:lpstr>I love my neighbor who…</vt:lpstr>
      <vt:lpstr>Inventory what needs to be fixed in our program with the Bunny Hutch and Chicken Tractors and Garden Beds</vt:lpstr>
      <vt:lpstr>Allelopathy Lab</vt:lpstr>
      <vt:lpstr>Allelopathy Lab</vt:lpstr>
      <vt:lpstr>Allelopathy Lab</vt:lpstr>
      <vt:lpstr>Level of Organization – Activity P.9NB</vt:lpstr>
      <vt:lpstr>Scientific Method</vt:lpstr>
      <vt:lpstr>#3</vt:lpstr>
      <vt:lpstr>Agricultural/Physiology Project</vt:lpstr>
      <vt:lpstr>Go to the Library &amp; Check out a Biology Book.</vt:lpstr>
      <vt:lpstr>Allelopathy Lab</vt:lpstr>
      <vt:lpstr>Allelopathy Lab</vt:lpstr>
      <vt:lpstr>Allelopathy Lab</vt:lpstr>
      <vt:lpstr>Allelopathy Lab</vt:lpstr>
      <vt:lpstr>Works Cited</vt:lpstr>
      <vt:lpstr>1/27 Learning about FFA Officer Positions Obj. TSW distinguish between different officer positions after reviewing each positions’ responsibilities online. P. 20 NB</vt:lpstr>
      <vt:lpstr>FFA Officer Responsibility Activity</vt:lpstr>
      <vt:lpstr>1/30 Physiology – Ag Style Obj. TSW apply what they have learned about the body systems to what they need to know to care for animals and plants. P. 22 NB</vt:lpstr>
      <vt:lpstr>Experimental Design Practice p. 17 NB</vt:lpstr>
      <vt:lpstr>Scientific Method</vt:lpstr>
      <vt:lpstr>Winnie &amp; the  Worms</vt:lpstr>
      <vt:lpstr>   1/31 Nervous System 36.1   Obj. TSW explain the roles of the sensory neurons, interneurons, and motor neurons in sensation, thought and response by doing a lab on reaction response.  P.24 NB  </vt:lpstr>
      <vt:lpstr>Section 36.1 Summary – pages 943 - 950</vt:lpstr>
      <vt:lpstr>Section 36.1 Summary – pages 943 - 950</vt:lpstr>
      <vt:lpstr>Section 36.1 Summary – pages 943 - 950</vt:lpstr>
      <vt:lpstr>Section 36.1 Summary – pages 943 - 950</vt:lpstr>
      <vt:lpstr>PowerPoint Presentation</vt:lpstr>
      <vt:lpstr>  2/1 Distraction/ Reaction Lab CH 36 Obj. TSW calculate reaction times under different conditions. P. 26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Biology</dc:title>
  <dc:creator>Jennifer Mc Allister</dc:creator>
  <cp:lastModifiedBy>Jennifer Mc Allister</cp:lastModifiedBy>
  <cp:revision>94</cp:revision>
  <cp:lastPrinted>2017-08-23T14:11:54Z</cp:lastPrinted>
  <dcterms:created xsi:type="dcterms:W3CDTF">2016-08-21T22:07:41Z</dcterms:created>
  <dcterms:modified xsi:type="dcterms:W3CDTF">2017-08-25T19:07:45Z</dcterms:modified>
</cp:coreProperties>
</file>