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av" ContentType="audio/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28" r:id="rId1"/>
  </p:sldMasterIdLst>
  <p:notesMasterIdLst>
    <p:notesMasterId r:id="rId137"/>
  </p:notesMasterIdLst>
  <p:sldIdLst>
    <p:sldId id="256" r:id="rId2"/>
    <p:sldId id="347" r:id="rId3"/>
    <p:sldId id="349" r:id="rId4"/>
    <p:sldId id="350" r:id="rId5"/>
    <p:sldId id="353"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87" r:id="rId22"/>
    <p:sldId id="288" r:id="rId23"/>
    <p:sldId id="289" r:id="rId24"/>
    <p:sldId id="290" r:id="rId25"/>
    <p:sldId id="291" r:id="rId26"/>
    <p:sldId id="292" r:id="rId27"/>
    <p:sldId id="293" r:id="rId28"/>
    <p:sldId id="351" r:id="rId29"/>
    <p:sldId id="276" r:id="rId30"/>
    <p:sldId id="277" r:id="rId31"/>
    <p:sldId id="278" r:id="rId32"/>
    <p:sldId id="279" r:id="rId33"/>
    <p:sldId id="352" r:id="rId34"/>
    <p:sldId id="415" r:id="rId35"/>
    <p:sldId id="416" r:id="rId36"/>
    <p:sldId id="280" r:id="rId37"/>
    <p:sldId id="309" r:id="rId38"/>
    <p:sldId id="310" r:id="rId39"/>
    <p:sldId id="315" r:id="rId40"/>
    <p:sldId id="330" r:id="rId41"/>
    <p:sldId id="332" r:id="rId42"/>
    <p:sldId id="333" r:id="rId43"/>
    <p:sldId id="338" r:id="rId44"/>
    <p:sldId id="339" r:id="rId45"/>
    <p:sldId id="340" r:id="rId46"/>
    <p:sldId id="341" r:id="rId47"/>
    <p:sldId id="342" r:id="rId48"/>
    <p:sldId id="343" r:id="rId49"/>
    <p:sldId id="344" r:id="rId50"/>
    <p:sldId id="345" r:id="rId51"/>
    <p:sldId id="346" r:id="rId52"/>
    <p:sldId id="354" r:id="rId53"/>
    <p:sldId id="432" r:id="rId54"/>
    <p:sldId id="433" r:id="rId55"/>
    <p:sldId id="434" r:id="rId56"/>
    <p:sldId id="355" r:id="rId57"/>
    <p:sldId id="356" r:id="rId58"/>
    <p:sldId id="438" r:id="rId59"/>
    <p:sldId id="357" r:id="rId60"/>
    <p:sldId id="358" r:id="rId61"/>
    <p:sldId id="439" r:id="rId62"/>
    <p:sldId id="417" r:id="rId63"/>
    <p:sldId id="418" r:id="rId64"/>
    <p:sldId id="435" r:id="rId65"/>
    <p:sldId id="436" r:id="rId66"/>
    <p:sldId id="437" r:id="rId67"/>
    <p:sldId id="359" r:id="rId68"/>
    <p:sldId id="360" r:id="rId69"/>
    <p:sldId id="361" r:id="rId70"/>
    <p:sldId id="362" r:id="rId71"/>
    <p:sldId id="363" r:id="rId72"/>
    <p:sldId id="364" r:id="rId73"/>
    <p:sldId id="365" r:id="rId74"/>
    <p:sldId id="366" r:id="rId75"/>
    <p:sldId id="367" r:id="rId76"/>
    <p:sldId id="368" r:id="rId77"/>
    <p:sldId id="369" r:id="rId78"/>
    <p:sldId id="370" r:id="rId79"/>
    <p:sldId id="371" r:id="rId80"/>
    <p:sldId id="419" r:id="rId81"/>
    <p:sldId id="420" r:id="rId82"/>
    <p:sldId id="421" r:id="rId83"/>
    <p:sldId id="422" r:id="rId84"/>
    <p:sldId id="372" r:id="rId85"/>
    <p:sldId id="373" r:id="rId86"/>
    <p:sldId id="374" r:id="rId87"/>
    <p:sldId id="375" r:id="rId88"/>
    <p:sldId id="376" r:id="rId89"/>
    <p:sldId id="377" r:id="rId90"/>
    <p:sldId id="378" r:id="rId91"/>
    <p:sldId id="379" r:id="rId92"/>
    <p:sldId id="380" r:id="rId93"/>
    <p:sldId id="381" r:id="rId94"/>
    <p:sldId id="382" r:id="rId95"/>
    <p:sldId id="383" r:id="rId96"/>
    <p:sldId id="384" r:id="rId97"/>
    <p:sldId id="385" r:id="rId98"/>
    <p:sldId id="386" r:id="rId99"/>
    <p:sldId id="387" r:id="rId100"/>
    <p:sldId id="388" r:id="rId101"/>
    <p:sldId id="389" r:id="rId102"/>
    <p:sldId id="390" r:id="rId103"/>
    <p:sldId id="391" r:id="rId104"/>
    <p:sldId id="392" r:id="rId105"/>
    <p:sldId id="393" r:id="rId106"/>
    <p:sldId id="394" r:id="rId107"/>
    <p:sldId id="395" r:id="rId108"/>
    <p:sldId id="396" r:id="rId109"/>
    <p:sldId id="397" r:id="rId110"/>
    <p:sldId id="398" r:id="rId111"/>
    <p:sldId id="399" r:id="rId112"/>
    <p:sldId id="400" r:id="rId113"/>
    <p:sldId id="401" r:id="rId114"/>
    <p:sldId id="402" r:id="rId115"/>
    <p:sldId id="403" r:id="rId116"/>
    <p:sldId id="404" r:id="rId117"/>
    <p:sldId id="405" r:id="rId118"/>
    <p:sldId id="406" r:id="rId119"/>
    <p:sldId id="407" r:id="rId120"/>
    <p:sldId id="408" r:id="rId121"/>
    <p:sldId id="409" r:id="rId122"/>
    <p:sldId id="410" r:id="rId123"/>
    <p:sldId id="411" r:id="rId124"/>
    <p:sldId id="412" r:id="rId125"/>
    <p:sldId id="413" r:id="rId126"/>
    <p:sldId id="414" r:id="rId127"/>
    <p:sldId id="423" r:id="rId128"/>
    <p:sldId id="424" r:id="rId129"/>
    <p:sldId id="425" r:id="rId130"/>
    <p:sldId id="426" r:id="rId131"/>
    <p:sldId id="427" r:id="rId132"/>
    <p:sldId id="428" r:id="rId133"/>
    <p:sldId id="429" r:id="rId134"/>
    <p:sldId id="430" r:id="rId135"/>
    <p:sldId id="431" r:id="rId136"/>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9961" autoAdjust="0"/>
    <p:restoredTop sz="94660"/>
  </p:normalViewPr>
  <p:slideViewPr>
    <p:cSldViewPr snapToGrid="0">
      <p:cViewPr varScale="1">
        <p:scale>
          <a:sx n="52" d="100"/>
          <a:sy n="52" d="100"/>
        </p:scale>
        <p:origin x="90" y="516"/>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presProps" Target="pres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30F97FFE-76EF-4AD9-BFB0-FB16D319CDC8}" type="datetimeFigureOut">
              <a:rPr lang="en-US" smtClean="0"/>
              <a:t>9/15/2017</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FF04D466-D1C5-4B5D-B9CD-C8775D5CFA25}" type="slidenum">
              <a:rPr lang="en-US" smtClean="0"/>
              <a:t>‹#›</a:t>
            </a:fld>
            <a:endParaRPr lang="en-US"/>
          </a:p>
        </p:txBody>
      </p:sp>
    </p:spTree>
    <p:extLst>
      <p:ext uri="{BB962C8B-B14F-4D97-AF65-F5344CB8AC3E}">
        <p14:creationId xmlns:p14="http://schemas.microsoft.com/office/powerpoint/2010/main" val="18396142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CBB2C69-C05B-46BD-A343-CBDE49FE9B92}" type="slidenum">
              <a:rPr lang="en-US" smtClean="0"/>
              <a:pPr/>
              <a:t>76</a:t>
            </a:fld>
            <a:endParaRPr lang="en-US"/>
          </a:p>
        </p:txBody>
      </p:sp>
    </p:spTree>
    <p:extLst>
      <p:ext uri="{BB962C8B-B14F-4D97-AF65-F5344CB8AC3E}">
        <p14:creationId xmlns:p14="http://schemas.microsoft.com/office/powerpoint/2010/main" val="7403823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CBB2C69-C05B-46BD-A343-CBDE49FE9B92}" type="slidenum">
              <a:rPr lang="en-US" smtClean="0"/>
              <a:pPr/>
              <a:t>77</a:t>
            </a:fld>
            <a:endParaRPr lang="en-US"/>
          </a:p>
        </p:txBody>
      </p:sp>
    </p:spTree>
    <p:extLst>
      <p:ext uri="{BB962C8B-B14F-4D97-AF65-F5344CB8AC3E}">
        <p14:creationId xmlns:p14="http://schemas.microsoft.com/office/powerpoint/2010/main" val="219076102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smtClean="0"/>
              <a:pPr/>
              <a:t>9/15/2017</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smtClean="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104821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9/15/2017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366732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9/15/2017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490344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9/15/2017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822895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9/15/2017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611810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9/15/2017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134547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9/15/2017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116964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9/15/2017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878908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9/15/2017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111684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685800"/>
            <a:ext cx="109728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Footer Placeholder 2"/>
          <p:cNvSpPr>
            <a:spLocks noGrp="1"/>
          </p:cNvSpPr>
          <p:nvPr>
            <p:ph type="ftr" sz="quarter" idx="10"/>
          </p:nvPr>
        </p:nvSpPr>
        <p:spPr>
          <a:xfrm>
            <a:off x="8331200" y="6858000"/>
            <a:ext cx="3860800" cy="228600"/>
          </a:xfrm>
        </p:spPr>
        <p:txBody>
          <a:bodyPr/>
          <a:lstStyle>
            <a:lvl1pPr>
              <a:defRPr/>
            </a:lvl1pPr>
          </a:lstStyle>
          <a:p>
            <a:endParaRPr lang="en-US" dirty="0"/>
          </a:p>
        </p:txBody>
      </p:sp>
      <p:sp>
        <p:nvSpPr>
          <p:cNvPr id="4" name="Slide Number Placeholder 3"/>
          <p:cNvSpPr>
            <a:spLocks noGrp="1"/>
          </p:cNvSpPr>
          <p:nvPr>
            <p:ph type="sldNum" sz="quarter" idx="11"/>
          </p:nvPr>
        </p:nvSpPr>
        <p:spPr>
          <a:xfrm>
            <a:off x="0" y="6858000"/>
            <a:ext cx="508000" cy="457200"/>
          </a:xfrm>
        </p:spPr>
        <p:txBody>
          <a:bodyPr/>
          <a:lstStyle>
            <a:lvl1pPr>
              <a:defRPr/>
            </a:lvl1pPr>
          </a:lstStyle>
          <a:p>
            <a:fld id="{A0881F64-344E-4A1F-96DF-DB26F2A6798B}" type="slidenum">
              <a:rPr lang="en-US"/>
              <a:pPr/>
              <a:t>‹#›</a:t>
            </a:fld>
            <a:endParaRPr lang="en-US" dirty="0"/>
          </a:p>
        </p:txBody>
      </p:sp>
    </p:spTree>
    <p:extLst>
      <p:ext uri="{BB962C8B-B14F-4D97-AF65-F5344CB8AC3E}">
        <p14:creationId xmlns:p14="http://schemas.microsoft.com/office/powerpoint/2010/main" val="3811191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smtClean="0"/>
              <a:t>9/15/2017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smtClean="0"/>
              <a:t>‹#›</a:t>
            </a:fld>
            <a:endParaRPr lang="en-US" dirty="0"/>
          </a:p>
        </p:txBody>
      </p:sp>
    </p:spTree>
    <p:extLst>
      <p:ext uri="{BB962C8B-B14F-4D97-AF65-F5344CB8AC3E}">
        <p14:creationId xmlns:p14="http://schemas.microsoft.com/office/powerpoint/2010/main" val="2727832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9/15/2017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569285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smtClean="0"/>
              <a:t>9/15/2017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smtClean="0"/>
              <a:t>‹#›</a:t>
            </a:fld>
            <a:endParaRPr lang="en-US" dirty="0"/>
          </a:p>
        </p:txBody>
      </p:sp>
    </p:spTree>
    <p:extLst>
      <p:ext uri="{BB962C8B-B14F-4D97-AF65-F5344CB8AC3E}">
        <p14:creationId xmlns:p14="http://schemas.microsoft.com/office/powerpoint/2010/main" val="27896448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9/15/2017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995009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9/15/2017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136378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9/15/2017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057064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9/15/2017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501322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9/15/2017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394012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smtClean="0"/>
              <a:pPr/>
              <a:t>9/15/2017</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99810852"/>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 id="2147483741" r:id="rId13"/>
    <p:sldLayoutId id="2147483742" r:id="rId14"/>
    <p:sldLayoutId id="2147483743" r:id="rId15"/>
    <p:sldLayoutId id="2147483744" r:id="rId16"/>
    <p:sldLayoutId id="2147483745" r:id="rId17"/>
    <p:sldLayoutId id="2147483746" r:id="rId18"/>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hyperlink" Target="http://science.pppst.com/biology.html" TargetMode="Externa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9.png"/><Relationship Id="rId7" Type="http://schemas.openxmlformats.org/officeDocument/2006/relationships/slide" Target="slide84.xml"/><Relationship Id="rId2" Type="http://schemas.openxmlformats.org/officeDocument/2006/relationships/image" Target="../media/image8.png"/><Relationship Id="rId1" Type="http://schemas.openxmlformats.org/officeDocument/2006/relationships/slideLayout" Target="../slideLayouts/slideLayout18.xml"/><Relationship Id="rId6" Type="http://schemas.openxmlformats.org/officeDocument/2006/relationships/image" Target="../media/image12.png"/><Relationship Id="rId11" Type="http://schemas.openxmlformats.org/officeDocument/2006/relationships/image" Target="../media/image64.jpeg"/><Relationship Id="rId5" Type="http://schemas.openxmlformats.org/officeDocument/2006/relationships/image" Target="../media/image10.png"/><Relationship Id="rId10" Type="http://schemas.openxmlformats.org/officeDocument/2006/relationships/image" Target="../media/image68.jpeg"/><Relationship Id="rId4" Type="http://schemas.openxmlformats.org/officeDocument/2006/relationships/slide" Target="slide97.xml"/><Relationship Id="rId9" Type="http://schemas.openxmlformats.org/officeDocument/2006/relationships/image" Target="../media/image11.png"/></Relationships>
</file>

<file path=ppt/slides/_rels/slide104.xml.rels><?xml version="1.0" encoding="UTF-8" standalone="yes"?>
<Relationships xmlns="http://schemas.openxmlformats.org/package/2006/relationships"><Relationship Id="rId3" Type="http://schemas.openxmlformats.org/officeDocument/2006/relationships/image" Target="../media/image69.gif"/><Relationship Id="rId2" Type="http://schemas.openxmlformats.org/officeDocument/2006/relationships/image" Target="../media/image64.jpeg"/><Relationship Id="rId1" Type="http://schemas.openxmlformats.org/officeDocument/2006/relationships/slideLayout" Target="../slideLayouts/slideLayout18.xml"/><Relationship Id="rId5" Type="http://schemas.openxmlformats.org/officeDocument/2006/relationships/image" Target="../media/image71.gif"/><Relationship Id="rId4" Type="http://schemas.openxmlformats.org/officeDocument/2006/relationships/image" Target="../media/image70.jpeg"/></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68.jpeg"/><Relationship Id="rId3" Type="http://schemas.openxmlformats.org/officeDocument/2006/relationships/hyperlink" Target="https://video.search.yahoo.com/video/play;_ylt=A2KIo9a_MtNWbnAAVHw0nIlQ;_ylu=X3oDMTByZ2N0cmxpBHNlYwNzcgRzbGsDdmlkBHZ0aWQDBGdwb3MDMg--?p=Photosynthesis&amp;vid=99a5179e08e7fa4926714ea602865f98&amp;turl=http://tse3.mm.bing.net/th?id%3DOVP.V734fd7dc7fd5e31e97d799fb974a2570%26pid%3D15.1%26h%3D187%26w%3D300%26c%3D7%26rs%3D1&amp;rurl=https://www.youtube.com/watch?v%3Dg78utcLQrJ4&amp;tit=Photosynthesis&amp;c=1&amp;h=187&amp;w=300&amp;l=747&amp;sigr=11bgo96ho&amp;sigt=10ebko7ti&amp;sigi=1312up9fa&amp;age=1333510364&amp;fr2=p:s,v:v&amp;fr=yhs-iry-fullyhosted_003&amp;hsimp=yhs-fullyhosted_003&amp;hspart=iry&amp;type=wncy_instlmtrx_16_02&amp;tt=b" TargetMode="External"/><Relationship Id="rId7" Type="http://schemas.openxmlformats.org/officeDocument/2006/relationships/slide" Target="slide119.xml"/><Relationship Id="rId12" Type="http://schemas.openxmlformats.org/officeDocument/2006/relationships/image" Target="../media/image12.png"/><Relationship Id="rId2" Type="http://schemas.openxmlformats.org/officeDocument/2006/relationships/image" Target="../media/image72.jpeg"/><Relationship Id="rId1" Type="http://schemas.openxmlformats.org/officeDocument/2006/relationships/slideLayout" Target="../slideLayouts/slideLayout6.xml"/><Relationship Id="rId6" Type="http://schemas.openxmlformats.org/officeDocument/2006/relationships/image" Target="../media/image8.png"/><Relationship Id="rId11" Type="http://schemas.openxmlformats.org/officeDocument/2006/relationships/hyperlink" Target="RESOURCES.ppt" TargetMode="External"/><Relationship Id="rId5" Type="http://schemas.openxmlformats.org/officeDocument/2006/relationships/image" Target="../media/image11.png"/><Relationship Id="rId10" Type="http://schemas.openxmlformats.org/officeDocument/2006/relationships/image" Target="../media/image13.png"/><Relationship Id="rId4" Type="http://schemas.openxmlformats.org/officeDocument/2006/relationships/hyperlink" Target="https://video.search.yahoo.com/video/play;_ylt=A2KIo9StNNNWJWoAD6I0nIlQ;_ylu=X3oDMTByZ2N0cmxpBHNlYwNzcgRzbGsDdmlkBHZ0aWQDBGdwb3MDMg--?p=cellular+respiration&amp;vid=5cb409932ef5bd7db476713cb0822c9c&amp;turl=http://tse2.mm.bing.net/th?id%3DOVP.V5d74f45f752eac55a4f5bd1b24c2603c%26pid%3D15.1%26h%3D187%26w%3D300%26c%3D7%26rs%3D1&amp;rurl=https://www.youtube.com/watch?v%3DGh2P5CmCC0M&amp;tit=Cellular+Respiration&amp;c=1&amp;h=187&amp;w=300&amp;l=854&amp;sigr=11bc5e1lg&amp;sigt=10kskd75s&amp;sigi=131u8ksuh&amp;age=1333544023&amp;fr2=p:s,v:v&amp;fr=yhs-iry-fullyhosted_003&amp;hsimp=yhs-fullyhosted_003&amp;hspart=iry&amp;type=wncy_instlmtrx_16_02&amp;tt=b" TargetMode="External"/><Relationship Id="rId9" Type="http://schemas.openxmlformats.org/officeDocument/2006/relationships/image" Target="../media/image9.png"/><Relationship Id="rId14" Type="http://schemas.openxmlformats.org/officeDocument/2006/relationships/image" Target="../media/image73.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hyperlink" Target="http://player.discoveryeducation.com/index.cfm?guidAssetId=97f84673-df0f-4d40-95ba-0ab8c33f0799" TargetMode="Externa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slide" Target="slide119.xml"/><Relationship Id="rId7" Type="http://schemas.openxmlformats.org/officeDocument/2006/relationships/hyperlink" Target="RESOURCES.ppt" TargetMode="External"/><Relationship Id="rId12"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6.xml"/><Relationship Id="rId6" Type="http://schemas.openxmlformats.org/officeDocument/2006/relationships/image" Target="../media/image13.png"/><Relationship Id="rId11" Type="http://schemas.openxmlformats.org/officeDocument/2006/relationships/image" Target="../media/image74.jpeg"/><Relationship Id="rId5" Type="http://schemas.openxmlformats.org/officeDocument/2006/relationships/image" Target="../media/image9.png"/><Relationship Id="rId10" Type="http://schemas.openxmlformats.org/officeDocument/2006/relationships/image" Target="../media/image73.jpeg"/><Relationship Id="rId4" Type="http://schemas.openxmlformats.org/officeDocument/2006/relationships/image" Target="../media/image10.png"/><Relationship Id="rId9" Type="http://schemas.openxmlformats.org/officeDocument/2006/relationships/image" Target="../media/image68.jpeg"/></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9.png"/><Relationship Id="rId7" Type="http://schemas.openxmlformats.org/officeDocument/2006/relationships/slide" Target="slide84.xml"/><Relationship Id="rId12" Type="http://schemas.openxmlformats.org/officeDocument/2006/relationships/image" Target="../media/image64.jpeg"/><Relationship Id="rId2" Type="http://schemas.openxmlformats.org/officeDocument/2006/relationships/image" Target="../media/image8.png"/><Relationship Id="rId1" Type="http://schemas.openxmlformats.org/officeDocument/2006/relationships/slideLayout" Target="../slideLayouts/slideLayout18.xml"/><Relationship Id="rId6" Type="http://schemas.openxmlformats.org/officeDocument/2006/relationships/image" Target="../media/image12.png"/><Relationship Id="rId11" Type="http://schemas.openxmlformats.org/officeDocument/2006/relationships/image" Target="../media/image68.jpeg"/><Relationship Id="rId5" Type="http://schemas.openxmlformats.org/officeDocument/2006/relationships/image" Target="../media/image10.png"/><Relationship Id="rId10" Type="http://schemas.openxmlformats.org/officeDocument/2006/relationships/image" Target="../media/image11.png"/><Relationship Id="rId4" Type="http://schemas.openxmlformats.org/officeDocument/2006/relationships/slide" Target="slide97.xml"/><Relationship Id="rId9" Type="http://schemas.openxmlformats.org/officeDocument/2006/relationships/image" Target="../media/image75.jpeg"/></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2" Type="http://schemas.openxmlformats.org/officeDocument/2006/relationships/hyperlink" Target="http://edis.ifas.ufl.edu/hs186" TargetMode="Externa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emf"/><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hyperlink" Target="http://edis.ifas.ufl.edu/hs186" TargetMode="Externa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hyperlink" Target="http://edis.ifas.ufl.edu/hs186" TargetMode="Externa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ww.google.com/url?sa=i&amp;rct=j&amp;q=nitrogen+cycle&amp;source=images&amp;cd=&amp;cad=rja&amp;uact=8&amp;docid=-gvw5EeXwTmNQM&amp;tbnid=qdcLuRhRwu150M:&amp;ved=0CAUQjRw&amp;url=http://quoteko.com/the-nitrogen-cycle.html&amp;ei=5EZZU9H-NYGoyASvjoKwCQ&amp;bvm=bv.65397613,d.aWw&amp;psig=AFQjCNHzuB85nLv-Hwkj7Fc5TghLwN8NPA&amp;ust=1398446134618120"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slide" Target="slide21.xml"/><Relationship Id="rId3" Type="http://schemas.openxmlformats.org/officeDocument/2006/relationships/image" Target="../media/image9.png"/><Relationship Id="rId7" Type="http://schemas.openxmlformats.org/officeDocument/2006/relationships/image" Target="../media/image12.png"/><Relationship Id="rId12" Type="http://schemas.openxmlformats.org/officeDocument/2006/relationships/image" Target="../media/image16.jpeg"/><Relationship Id="rId2" Type="http://schemas.openxmlformats.org/officeDocument/2006/relationships/image" Target="../media/image8.png"/><Relationship Id="rId1" Type="http://schemas.openxmlformats.org/officeDocument/2006/relationships/slideLayout" Target="../slideLayouts/slideLayout18.xml"/><Relationship Id="rId6" Type="http://schemas.openxmlformats.org/officeDocument/2006/relationships/image" Target="../media/image11.png"/><Relationship Id="rId11" Type="http://schemas.openxmlformats.org/officeDocument/2006/relationships/image" Target="../media/image15.jpeg"/><Relationship Id="rId5" Type="http://schemas.openxmlformats.org/officeDocument/2006/relationships/image" Target="../media/image10.png"/><Relationship Id="rId10" Type="http://schemas.openxmlformats.org/officeDocument/2006/relationships/image" Target="../media/image14.jpeg"/><Relationship Id="rId4" Type="http://schemas.openxmlformats.org/officeDocument/2006/relationships/slide" Target="slide2.xml"/><Relationship Id="rId9" Type="http://schemas.openxmlformats.org/officeDocument/2006/relationships/image" Target="../media/image13.png"/></Relationships>
</file>

<file path=ppt/slides/_rels/slide1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1.png"/><Relationship Id="rId7" Type="http://schemas.openxmlformats.org/officeDocument/2006/relationships/image" Target="../media/image9.png"/><Relationship Id="rId12" Type="http://schemas.openxmlformats.org/officeDocument/2006/relationships/image" Target="../media/image19.jpeg"/><Relationship Id="rId2" Type="http://schemas.openxmlformats.org/officeDocument/2006/relationships/image" Target="../media/image17.jpeg"/><Relationship Id="rId1" Type="http://schemas.openxmlformats.org/officeDocument/2006/relationships/slideLayout" Target="../slideLayouts/slideLayout6.xml"/><Relationship Id="rId6" Type="http://schemas.openxmlformats.org/officeDocument/2006/relationships/image" Target="../media/image10.png"/><Relationship Id="rId11" Type="http://schemas.openxmlformats.org/officeDocument/2006/relationships/image" Target="../media/image18.jpeg"/><Relationship Id="rId5" Type="http://schemas.openxmlformats.org/officeDocument/2006/relationships/slide" Target="slide16.xml"/><Relationship Id="rId10" Type="http://schemas.openxmlformats.org/officeDocument/2006/relationships/image" Target="../media/image12.png"/><Relationship Id="rId4" Type="http://schemas.openxmlformats.org/officeDocument/2006/relationships/image" Target="../media/image8.png"/><Relationship Id="rId9" Type="http://schemas.openxmlformats.org/officeDocument/2006/relationships/hyperlink" Target="RESOURCES.ppt" TargetMode="External"/></Relationships>
</file>

<file path=ppt/slides/_rels/slide18.xml.rels><?xml version="1.0" encoding="UTF-8" standalone="yes"?>
<Relationships xmlns="http://schemas.openxmlformats.org/package/2006/relationships"><Relationship Id="rId8" Type="http://schemas.openxmlformats.org/officeDocument/2006/relationships/slide" Target="slide21.xml"/><Relationship Id="rId3" Type="http://schemas.openxmlformats.org/officeDocument/2006/relationships/image" Target="../media/image9.png"/><Relationship Id="rId7" Type="http://schemas.openxmlformats.org/officeDocument/2006/relationships/image" Target="../media/image12.png"/><Relationship Id="rId12" Type="http://schemas.openxmlformats.org/officeDocument/2006/relationships/image" Target="../media/image20.jpeg"/><Relationship Id="rId2" Type="http://schemas.openxmlformats.org/officeDocument/2006/relationships/image" Target="../media/image8.png"/><Relationship Id="rId1" Type="http://schemas.openxmlformats.org/officeDocument/2006/relationships/slideLayout" Target="../slideLayouts/slideLayout18.xml"/><Relationship Id="rId6" Type="http://schemas.openxmlformats.org/officeDocument/2006/relationships/image" Target="../media/image11.png"/><Relationship Id="rId11" Type="http://schemas.openxmlformats.org/officeDocument/2006/relationships/image" Target="../media/image15.jpeg"/><Relationship Id="rId5" Type="http://schemas.openxmlformats.org/officeDocument/2006/relationships/image" Target="../media/image10.png"/><Relationship Id="rId10" Type="http://schemas.openxmlformats.org/officeDocument/2006/relationships/image" Target="../media/image14.jpeg"/><Relationship Id="rId4" Type="http://schemas.openxmlformats.org/officeDocument/2006/relationships/slide" Target="slide2.xml"/><Relationship Id="rId9" Type="http://schemas.openxmlformats.org/officeDocument/2006/relationships/image" Target="../media/image13.png"/></Relationships>
</file>

<file path=ppt/slides/_rels/slide19.xml.rels><?xml version="1.0" encoding="UTF-8" standalone="yes"?>
<Relationships xmlns="http://schemas.openxmlformats.org/package/2006/relationships"><Relationship Id="rId8" Type="http://schemas.openxmlformats.org/officeDocument/2006/relationships/slide" Target="slide21.xml"/><Relationship Id="rId3" Type="http://schemas.openxmlformats.org/officeDocument/2006/relationships/image" Target="../media/image9.png"/><Relationship Id="rId7" Type="http://schemas.openxmlformats.org/officeDocument/2006/relationships/image" Target="../media/image12.png"/><Relationship Id="rId12" Type="http://schemas.openxmlformats.org/officeDocument/2006/relationships/image" Target="../media/image21.jpeg"/><Relationship Id="rId2" Type="http://schemas.openxmlformats.org/officeDocument/2006/relationships/image" Target="../media/image8.png"/><Relationship Id="rId1" Type="http://schemas.openxmlformats.org/officeDocument/2006/relationships/slideLayout" Target="../slideLayouts/slideLayout18.xml"/><Relationship Id="rId6" Type="http://schemas.openxmlformats.org/officeDocument/2006/relationships/image" Target="../media/image11.png"/><Relationship Id="rId11" Type="http://schemas.openxmlformats.org/officeDocument/2006/relationships/image" Target="../media/image15.jpeg"/><Relationship Id="rId5" Type="http://schemas.openxmlformats.org/officeDocument/2006/relationships/image" Target="../media/image10.png"/><Relationship Id="rId10" Type="http://schemas.openxmlformats.org/officeDocument/2006/relationships/image" Target="../media/image14.jpeg"/><Relationship Id="rId4" Type="http://schemas.openxmlformats.org/officeDocument/2006/relationships/slide" Target="slide2.xml"/><Relationship Id="rId9"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www.youtube.com/watch?v=hRGg5it5FMI" TargetMode="External"/><Relationship Id="rId2" Type="http://schemas.openxmlformats.org/officeDocument/2006/relationships/hyperlink" Target="https://www.nsf.gov/news/special_reports/science_nation/wolfecology.jsp"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hyperlink" Target="RESOURCES.ppt" TargetMode="External"/><Relationship Id="rId3" Type="http://schemas.openxmlformats.org/officeDocument/2006/relationships/image" Target="../media/image8.png"/><Relationship Id="rId7"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Layout" Target="../slideLayouts/slideLayout6.xml"/><Relationship Id="rId6" Type="http://schemas.openxmlformats.org/officeDocument/2006/relationships/image" Target="../media/image9.png"/><Relationship Id="rId11" Type="http://schemas.openxmlformats.org/officeDocument/2006/relationships/image" Target="../media/image24.jpeg"/><Relationship Id="rId5" Type="http://schemas.openxmlformats.org/officeDocument/2006/relationships/image" Target="../media/image10.png"/><Relationship Id="rId10" Type="http://schemas.openxmlformats.org/officeDocument/2006/relationships/image" Target="../media/image23.jpeg"/><Relationship Id="rId4" Type="http://schemas.openxmlformats.org/officeDocument/2006/relationships/slide" Target="slide51.xml"/><Relationship Id="rId9" Type="http://schemas.openxmlformats.org/officeDocument/2006/relationships/image" Target="../media/image12.png"/></Relationships>
</file>

<file path=ppt/slides/_rels/slide38.xml.rels><?xml version="1.0" encoding="UTF-8" standalone="yes"?>
<Relationships xmlns="http://schemas.openxmlformats.org/package/2006/relationships"><Relationship Id="rId8" Type="http://schemas.openxmlformats.org/officeDocument/2006/relationships/hyperlink" Target="RESOURCES.ppt" TargetMode="External"/><Relationship Id="rId3" Type="http://schemas.openxmlformats.org/officeDocument/2006/relationships/image" Target="../media/image8.png"/><Relationship Id="rId7"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Layout" Target="../slideLayouts/slideLayout6.xml"/><Relationship Id="rId6" Type="http://schemas.openxmlformats.org/officeDocument/2006/relationships/image" Target="../media/image9.png"/><Relationship Id="rId11" Type="http://schemas.openxmlformats.org/officeDocument/2006/relationships/image" Target="../media/image24.jpeg"/><Relationship Id="rId5" Type="http://schemas.openxmlformats.org/officeDocument/2006/relationships/image" Target="../media/image10.png"/><Relationship Id="rId10" Type="http://schemas.openxmlformats.org/officeDocument/2006/relationships/image" Target="../media/image23.jpeg"/><Relationship Id="rId4" Type="http://schemas.openxmlformats.org/officeDocument/2006/relationships/slide" Target="slide51.xml"/><Relationship Id="rId9" Type="http://schemas.openxmlformats.org/officeDocument/2006/relationships/image" Target="../media/image12.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youtube.com/watch?v=TYAgpr3Z37o"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hyperlink" Target="http://footprintnetwork.org/en/index.php/GFN/page/calculators/"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http://www.google.com/url?sa=i&amp;rct=j&amp;q=ogallala+aquifer&amp;source=images&amp;cd=&amp;cad=rja&amp;uact=8&amp;docid=Dcx6XQ2bB_989M&amp;tbnid=wE29J5raSL2uDM:&amp;ved=0CAUQjRw&amp;url=http://collindemsnews.blogspot.com/2011/01/texas-welcomes-nuclear-waste-dump-over.html&amp;ei=lDFpU6mlE4aIogSH0YHACQ&amp;bvm=bv.66111022,d.cGU&amp;psig=AFQjCNEBKsb43PjzoskjA9gvTfl0IbI1Rw&amp;ust=1399489290359088" TargetMode="External"/><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hyperlink" Target="http://www.google.com/url?sa=i&amp;rct=j&amp;q=ogallala+aquifer&amp;source=images&amp;cd=&amp;cad=rja&amp;uact=8&amp;docid=NjLNOK7KcK0kbM&amp;tbnid=eIMau8fO2Cl83M:&amp;ved=0CAUQjRw&amp;url=http://alldownstream.wordpress.com/2011/01/02/the-ogallala-aquifer-and-the-worst-hard-time/&amp;ei=3jFpU_-1AYLyoASNnoDADg&amp;bvm=bv.66111022,d.cGU&amp;psig=AFQjCNGqZCXgUiKqpxDua31u2DvAMcrGNw&amp;ust=1399489371372268"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hyperlink" Target="https://www.pbs.org/wgbh/nova/space/origins-solar-system.html" TargetMode="Externa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hyperlink" Target="https://solarsystem.nasa.gov/planets/solarsystem"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hyperlink" Target="https://www.youtube.com/watch?v=17BP9n6g1F0" TargetMode="Externa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hyperlink" Target="http://www.search.ask.com/search?psv=&amp;apn_dbr=ie_11.0.9600.17126&amp;apn_dtid=%5eOSJ000%5eYY%5eUS&amp;itbv=12.18.0.82&amp;p2=%5eBBD%5eOSJ000%5eYY%5eUS&amp;apn_ptnrs=BBD&amp;o=APN11405&amp;gct=kwd&amp;pf=V7&amp;tpid=ORJ-SPE&amp;trgb=IE&amp;pt=tb&amp;apn_uid=D4DD15C1-F13B-4505-B8D2-1C9D25B67B18&amp;doi=2014-11-03&amp;q=Biomagnification&amp;tpr=10&amp;ctype=videos" TargetMode="External"/><Relationship Id="rId2" Type="http://schemas.openxmlformats.org/officeDocument/2006/relationships/hyperlink" Target="http://www.search.ask.com/search?psv=&amp;apn_dbr=ie_11.0.9600.17126&amp;apn_dtid=%5eOSJ000%5eYY%5eUS&amp;itbv=12.18.0.82&amp;p2=%5eBBD%5eOSJ000%5eYY%5eUS&amp;apn_ptnrs=BBD&amp;o=APN11405&amp;gct=kwd&amp;pf=V7&amp;tpid=ORJ-SPE&amp;trgb=IE&amp;pt=tb&amp;apn_uid=D4DD15C1-F13B-4505-B8D2-1C9D25B67B18&amp;doi=2014-11-03&amp;q=the+day+they+parachuted+cats+into+borneo+&amp;tpr=10&amp;ctype=videos" TargetMode="External"/><Relationship Id="rId1" Type="http://schemas.openxmlformats.org/officeDocument/2006/relationships/slideLayout" Target="../slideLayouts/slideLayout5.xml"/><Relationship Id="rId4" Type="http://schemas.openxmlformats.org/officeDocument/2006/relationships/hyperlink" Target="http://www.mapsofworld.com/malaysia/" TargetMode="External"/></Relationships>
</file>

<file path=ppt/slides/_rels/slide6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hyperlink" Target="cellsalive.com" TargetMode="External"/><Relationship Id="rId1" Type="http://schemas.openxmlformats.org/officeDocument/2006/relationships/slideLayout" Target="../slideLayouts/slideLayout5.xml"/><Relationship Id="rId4" Type="http://schemas.openxmlformats.org/officeDocument/2006/relationships/image" Target="../media/image38.jpeg"/></Relationships>
</file>

<file path=ppt/slides/_rels/slide7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hyperlink" Target="http://www.youtube.com/watch?v=2xNwZCk2CHY" TargetMode="Externa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hyperlink" Target="cellsalive.com" TargetMode="External"/><Relationship Id="rId1" Type="http://schemas.openxmlformats.org/officeDocument/2006/relationships/slideLayout" Target="../slideLayouts/slideLayout5.xml"/><Relationship Id="rId5" Type="http://schemas.openxmlformats.org/officeDocument/2006/relationships/image" Target="../media/image39.gif"/><Relationship Id="rId4" Type="http://schemas.openxmlformats.org/officeDocument/2006/relationships/hyperlink" Target="http://www.google.com/url?sa=i&amp;rct=j&amp;q=light+energy&amp;source=images&amp;cd=&amp;cad=rja&amp;docid=aoim8rBScBMNOM&amp;tbnid=PJ16jyEvGLp-hM:&amp;ved=0CAUQjRw&amp;url=http://dnr.louisiana.gov/assets/TAD/education/ECEP/sources/b/b.htm&amp;ei=f98sUomhLOakiQKtxYDgBA&amp;bvm=bv.51773540,d.cGE&amp;psig=AFQjCNH4CxHpycCtZdyoZJJ22EhHz9XnLw&amp;ust=1378758893479596" TargetMode="External"/></Relationships>
</file>

<file path=ppt/slides/_rels/slide74.xml.rels><?xml version="1.0" encoding="UTF-8" standalone="yes"?>
<Relationships xmlns="http://schemas.openxmlformats.org/package/2006/relationships"><Relationship Id="rId8" Type="http://schemas.openxmlformats.org/officeDocument/2006/relationships/slide" Target="slide84.xml"/><Relationship Id="rId3" Type="http://schemas.openxmlformats.org/officeDocument/2006/relationships/image" Target="../media/image9.png"/><Relationship Id="rId7" Type="http://schemas.openxmlformats.org/officeDocument/2006/relationships/image" Target="../media/image12.png"/><Relationship Id="rId12" Type="http://schemas.openxmlformats.org/officeDocument/2006/relationships/image" Target="../media/image41.jpeg"/><Relationship Id="rId2" Type="http://schemas.openxmlformats.org/officeDocument/2006/relationships/image" Target="../media/image8.png"/><Relationship Id="rId1" Type="http://schemas.openxmlformats.org/officeDocument/2006/relationships/slideLayout" Target="../slideLayouts/slideLayout18.xml"/><Relationship Id="rId6" Type="http://schemas.openxmlformats.org/officeDocument/2006/relationships/image" Target="../media/image11.png"/><Relationship Id="rId11" Type="http://schemas.openxmlformats.org/officeDocument/2006/relationships/image" Target="../media/image40.jpeg"/><Relationship Id="rId5" Type="http://schemas.openxmlformats.org/officeDocument/2006/relationships/image" Target="../media/image10.png"/><Relationship Id="rId10" Type="http://schemas.openxmlformats.org/officeDocument/2006/relationships/image" Target="../media/image14.jpeg"/><Relationship Id="rId4" Type="http://schemas.openxmlformats.org/officeDocument/2006/relationships/slide" Target="slide97.xml"/><Relationship Id="rId9" Type="http://schemas.openxmlformats.org/officeDocument/2006/relationships/image" Target="../media/image13.png"/></Relationships>
</file>

<file path=ppt/slides/_rels/slide75.xml.rels><?xml version="1.0" encoding="UTF-8" standalone="yes"?>
<Relationships xmlns="http://schemas.openxmlformats.org/package/2006/relationships"><Relationship Id="rId8" Type="http://schemas.openxmlformats.org/officeDocument/2006/relationships/hyperlink" Target="RESOURCES.ppt" TargetMode="External"/><Relationship Id="rId3" Type="http://schemas.openxmlformats.org/officeDocument/2006/relationships/image" Target="../media/image8.png"/><Relationship Id="rId7" Type="http://schemas.openxmlformats.org/officeDocument/2006/relationships/image" Target="../media/image13.png"/><Relationship Id="rId12" Type="http://schemas.openxmlformats.org/officeDocument/2006/relationships/image" Target="../media/image44.jpeg"/><Relationship Id="rId2" Type="http://schemas.openxmlformats.org/officeDocument/2006/relationships/image" Target="../media/image11.png"/><Relationship Id="rId1" Type="http://schemas.openxmlformats.org/officeDocument/2006/relationships/slideLayout" Target="../slideLayouts/slideLayout6.xml"/><Relationship Id="rId6" Type="http://schemas.openxmlformats.org/officeDocument/2006/relationships/image" Target="../media/image9.png"/><Relationship Id="rId11" Type="http://schemas.openxmlformats.org/officeDocument/2006/relationships/image" Target="../media/image43.jpeg"/><Relationship Id="rId5" Type="http://schemas.openxmlformats.org/officeDocument/2006/relationships/image" Target="../media/image10.png"/><Relationship Id="rId10" Type="http://schemas.openxmlformats.org/officeDocument/2006/relationships/image" Target="../media/image42.jpeg"/><Relationship Id="rId4" Type="http://schemas.openxmlformats.org/officeDocument/2006/relationships/slide" Target="slide119.xml"/><Relationship Id="rId9" Type="http://schemas.openxmlformats.org/officeDocument/2006/relationships/image" Target="../media/image12.png"/></Relationships>
</file>

<file path=ppt/slides/_rels/slide76.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46.png"/></Relationships>
</file>

<file path=ppt/slides/_rels/slide7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45.emf"/></Relationships>
</file>

<file path=ppt/slides/_rels/slide78.xml.rels><?xml version="1.0" encoding="UTF-8" standalone="yes"?>
<Relationships xmlns="http://schemas.openxmlformats.org/package/2006/relationships"><Relationship Id="rId8" Type="http://schemas.openxmlformats.org/officeDocument/2006/relationships/hyperlink" Target="RESOURCES.ppt" TargetMode="External"/><Relationship Id="rId13" Type="http://schemas.openxmlformats.org/officeDocument/2006/relationships/audio" Target="../media/audio1.wav"/><Relationship Id="rId3" Type="http://schemas.openxmlformats.org/officeDocument/2006/relationships/image" Target="../media/image8.png"/><Relationship Id="rId7" Type="http://schemas.openxmlformats.org/officeDocument/2006/relationships/image" Target="../media/image13.png"/><Relationship Id="rId12" Type="http://schemas.openxmlformats.org/officeDocument/2006/relationships/image" Target="../media/image44.jpeg"/><Relationship Id="rId2" Type="http://schemas.openxmlformats.org/officeDocument/2006/relationships/image" Target="../media/image11.png"/><Relationship Id="rId1" Type="http://schemas.openxmlformats.org/officeDocument/2006/relationships/slideLayout" Target="../slideLayouts/slideLayout6.xml"/><Relationship Id="rId6" Type="http://schemas.openxmlformats.org/officeDocument/2006/relationships/image" Target="../media/image9.png"/><Relationship Id="rId11" Type="http://schemas.openxmlformats.org/officeDocument/2006/relationships/image" Target="../media/image43.jpeg"/><Relationship Id="rId5" Type="http://schemas.openxmlformats.org/officeDocument/2006/relationships/image" Target="../media/image10.png"/><Relationship Id="rId15" Type="http://schemas.openxmlformats.org/officeDocument/2006/relationships/audio" Target="../media/audio2.wav"/><Relationship Id="rId10" Type="http://schemas.openxmlformats.org/officeDocument/2006/relationships/image" Target="../media/image42.jpeg"/><Relationship Id="rId4" Type="http://schemas.openxmlformats.org/officeDocument/2006/relationships/slide" Target="slide119.xml"/><Relationship Id="rId9" Type="http://schemas.openxmlformats.org/officeDocument/2006/relationships/image" Target="../media/image12.png"/><Relationship Id="rId14" Type="http://schemas.openxmlformats.org/officeDocument/2006/relationships/image" Target="../media/image48.png"/></Relationships>
</file>

<file path=ppt/slides/_rels/slide79.xml.rels><?xml version="1.0" encoding="UTF-8" standalone="yes"?>
<Relationships xmlns="http://schemas.openxmlformats.org/package/2006/relationships"><Relationship Id="rId8" Type="http://schemas.openxmlformats.org/officeDocument/2006/relationships/slide" Target="slide84.xml"/><Relationship Id="rId13" Type="http://schemas.openxmlformats.org/officeDocument/2006/relationships/image" Target="../media/image37.jpeg"/><Relationship Id="rId3" Type="http://schemas.openxmlformats.org/officeDocument/2006/relationships/image" Target="../media/image9.png"/><Relationship Id="rId7" Type="http://schemas.openxmlformats.org/officeDocument/2006/relationships/image" Target="../media/image12.png"/><Relationship Id="rId12" Type="http://schemas.openxmlformats.org/officeDocument/2006/relationships/image" Target="../media/image49.jpeg"/><Relationship Id="rId2" Type="http://schemas.openxmlformats.org/officeDocument/2006/relationships/image" Target="../media/image8.png"/><Relationship Id="rId1" Type="http://schemas.openxmlformats.org/officeDocument/2006/relationships/slideLayout" Target="../slideLayouts/slideLayout18.xml"/><Relationship Id="rId6" Type="http://schemas.openxmlformats.org/officeDocument/2006/relationships/image" Target="../media/image11.png"/><Relationship Id="rId11" Type="http://schemas.openxmlformats.org/officeDocument/2006/relationships/image" Target="../media/image40.jpeg"/><Relationship Id="rId5" Type="http://schemas.openxmlformats.org/officeDocument/2006/relationships/image" Target="../media/image10.png"/><Relationship Id="rId10" Type="http://schemas.openxmlformats.org/officeDocument/2006/relationships/image" Target="../media/image14.jpeg"/><Relationship Id="rId4" Type="http://schemas.openxmlformats.org/officeDocument/2006/relationships/slide" Target="slide97.xml"/><Relationship Id="rId9"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50.jpeg"/><Relationship Id="rId7" Type="http://schemas.openxmlformats.org/officeDocument/2006/relationships/image" Target="../media/image52.jpeg"/><Relationship Id="rId2" Type="http://schemas.openxmlformats.org/officeDocument/2006/relationships/hyperlink" Target="http://www.google.com/url?sa=i&amp;rct=j&amp;q=elodea+cell&amp;source=images&amp;cd=&amp;cad=rja&amp;docid=IK6oNpkV5N70UM&amp;tbnid=zZTgS-7OC4LJkM:&amp;ved=0CAUQjRw&amp;url=http://www.webcastle.com/Projects/Biology/My%20Drawings/&amp;ei=awDwUrakOYi7oQSJz4HwCg&amp;bvm=bv.60444564,d.cGU&amp;psig=AFQjCNGy4lLB-C-nSg1uHzvkhC3-aU3x9Q&amp;ust=1391546855925143" TargetMode="External"/><Relationship Id="rId1" Type="http://schemas.openxmlformats.org/officeDocument/2006/relationships/slideLayout" Target="../slideLayouts/slideLayout2.xml"/><Relationship Id="rId6" Type="http://schemas.openxmlformats.org/officeDocument/2006/relationships/hyperlink" Target="http://www.google.com/url?sa=i&amp;rct=j&amp;q=onion%20cells%20under%20microscope&amp;source=images&amp;cd=&amp;cad=rja&amp;docid=jcL0_zDpfOg0PM&amp;tbnid=dgteC71R4_h3qM:&amp;ved=0CAUQjRw&amp;url=http://serenalegeremicroscopy.weebly.com/using-the-compound-microscope-in-class.html&amp;ei=AgHwUqi9HpDtoATX5YDwDg&amp;bvm=bv.60444564,d.cGU&amp;psig=AFQjCNHoqtXA4LUGuSBVNmsiBINFmuSCxg&amp;ust=1391547006154171" TargetMode="External"/><Relationship Id="rId5" Type="http://schemas.openxmlformats.org/officeDocument/2006/relationships/image" Target="../media/image51.jpeg"/><Relationship Id="rId4" Type="http://schemas.openxmlformats.org/officeDocument/2006/relationships/hyperlink" Target="http://www.google.com/url?sa=i&amp;rct=j&amp;q=cheek%20cells&amp;source=images&amp;cd=&amp;cad=rja&amp;docid=wbaoVej_d3b3aM&amp;tbnid=K7a7ZUZdcVym0M:&amp;ved=0CAUQjRw&amp;url=http://faculty.kutztown.edu/friehauf/science_outreach/cells.html&amp;ei=lADwUrX_ONPYoATbtIHgAg&amp;bvm=bv.60444564,d.cGU&amp;psig=AFQjCNHqGQVCmx8JU0zqTtQT6c6o47SwDg&amp;ust=1391546896077014" TargetMode="Externa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hyperlink" Target="http://www.google.com/url?sa=i&amp;rct=j&amp;q=stomata&amp;source=images&amp;cd=&amp;cad=rja&amp;docid=7pB5rellK_hUoM&amp;tbnid=38001Ob8d2R7gM:&amp;ved=0CAUQjRw&amp;url=http://www.psmicrographs.co.uk/lavender-leaf-stomata/science-image/80200158&amp;ei=MvYtUq2nMoSLjALBv4H4Cw&amp;bvm=bv.51773540,d.cGE&amp;psig=AFQjCNES2fScRD9Hyrt5clnZ7mfK7RYIsA&amp;ust=1378830251561987" TargetMode="Externa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8" Type="http://schemas.openxmlformats.org/officeDocument/2006/relationships/slide" Target="slide84.xml"/><Relationship Id="rId3" Type="http://schemas.openxmlformats.org/officeDocument/2006/relationships/image" Target="../media/image9.png"/><Relationship Id="rId7" Type="http://schemas.openxmlformats.org/officeDocument/2006/relationships/image" Target="../media/image12.png"/><Relationship Id="rId12" Type="http://schemas.openxmlformats.org/officeDocument/2006/relationships/image" Target="../media/image54.jpeg"/><Relationship Id="rId2" Type="http://schemas.openxmlformats.org/officeDocument/2006/relationships/image" Target="../media/image8.png"/><Relationship Id="rId1" Type="http://schemas.openxmlformats.org/officeDocument/2006/relationships/slideLayout" Target="../slideLayouts/slideLayout18.xml"/><Relationship Id="rId6" Type="http://schemas.openxmlformats.org/officeDocument/2006/relationships/image" Target="../media/image11.png"/><Relationship Id="rId11" Type="http://schemas.openxmlformats.org/officeDocument/2006/relationships/image" Target="../media/image40.jpeg"/><Relationship Id="rId5" Type="http://schemas.openxmlformats.org/officeDocument/2006/relationships/image" Target="../media/image10.png"/><Relationship Id="rId10" Type="http://schemas.openxmlformats.org/officeDocument/2006/relationships/image" Target="../media/image14.jpeg"/><Relationship Id="rId4" Type="http://schemas.openxmlformats.org/officeDocument/2006/relationships/slide" Target="slide97.xml"/><Relationship Id="rId9" Type="http://schemas.openxmlformats.org/officeDocument/2006/relationships/image" Target="../media/image13.png"/></Relationships>
</file>

<file path=ppt/slides/_rels/slide87.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slide" Target="slide119.xml"/><Relationship Id="rId7" Type="http://schemas.openxmlformats.org/officeDocument/2006/relationships/image" Target="../media/image11.png"/><Relationship Id="rId12" Type="http://schemas.openxmlformats.org/officeDocument/2006/relationships/image" Target="../media/image57.jpeg"/><Relationship Id="rId2" Type="http://schemas.openxmlformats.org/officeDocument/2006/relationships/image" Target="../media/image8.png"/><Relationship Id="rId1" Type="http://schemas.openxmlformats.org/officeDocument/2006/relationships/slideLayout" Target="../slideLayouts/slideLayout6.xml"/><Relationship Id="rId6" Type="http://schemas.openxmlformats.org/officeDocument/2006/relationships/image" Target="../media/image13.png"/><Relationship Id="rId11" Type="http://schemas.openxmlformats.org/officeDocument/2006/relationships/image" Target="../media/image43.jpeg"/><Relationship Id="rId5" Type="http://schemas.openxmlformats.org/officeDocument/2006/relationships/image" Target="../media/image9.png"/><Relationship Id="rId10" Type="http://schemas.openxmlformats.org/officeDocument/2006/relationships/image" Target="../media/image12.png"/><Relationship Id="rId4" Type="http://schemas.openxmlformats.org/officeDocument/2006/relationships/image" Target="../media/image10.png"/><Relationship Id="rId9" Type="http://schemas.openxmlformats.org/officeDocument/2006/relationships/hyperlink" Target="RESOURCES.ppt" TargetMode="External"/></Relationships>
</file>

<file path=ppt/slides/_rels/slide92.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slide" Target="slide119.xml"/><Relationship Id="rId7" Type="http://schemas.openxmlformats.org/officeDocument/2006/relationships/image" Target="../media/image11.png"/><Relationship Id="rId12" Type="http://schemas.openxmlformats.org/officeDocument/2006/relationships/image" Target="../media/image57.jpe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43.jpeg"/><Relationship Id="rId5" Type="http://schemas.openxmlformats.org/officeDocument/2006/relationships/image" Target="../media/image9.png"/><Relationship Id="rId10" Type="http://schemas.openxmlformats.org/officeDocument/2006/relationships/image" Target="../media/image12.png"/><Relationship Id="rId4" Type="http://schemas.openxmlformats.org/officeDocument/2006/relationships/image" Target="../media/image10.png"/><Relationship Id="rId9" Type="http://schemas.openxmlformats.org/officeDocument/2006/relationships/hyperlink" Target="RESOURCES.ppt" TargetMode="External"/></Relationships>
</file>

<file path=ppt/slides/_rels/slide9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9.png"/><Relationship Id="rId7" Type="http://schemas.openxmlformats.org/officeDocument/2006/relationships/image" Target="../media/image58.png"/><Relationship Id="rId2" Type="http://schemas.openxmlformats.org/officeDocument/2006/relationships/image" Target="../media/image8.png"/><Relationship Id="rId1" Type="http://schemas.openxmlformats.org/officeDocument/2006/relationships/slideLayout" Target="../slideLayouts/slideLayout18.xml"/><Relationship Id="rId6" Type="http://schemas.openxmlformats.org/officeDocument/2006/relationships/image" Target="../media/image11.png"/><Relationship Id="rId11" Type="http://schemas.openxmlformats.org/officeDocument/2006/relationships/image" Target="../media/image40.jpeg"/><Relationship Id="rId5" Type="http://schemas.openxmlformats.org/officeDocument/2006/relationships/image" Target="../media/image10.png"/><Relationship Id="rId10" Type="http://schemas.openxmlformats.org/officeDocument/2006/relationships/image" Target="../media/image13.png"/><Relationship Id="rId4" Type="http://schemas.openxmlformats.org/officeDocument/2006/relationships/slide" Target="slide97.xml"/><Relationship Id="rId9" Type="http://schemas.openxmlformats.org/officeDocument/2006/relationships/slide" Target="slide84.xml"/></Relationships>
</file>

<file path=ppt/slides/_rels/slide9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9.png"/><Relationship Id="rId7" Type="http://schemas.openxmlformats.org/officeDocument/2006/relationships/image" Target="../media/image58.png"/><Relationship Id="rId2" Type="http://schemas.openxmlformats.org/officeDocument/2006/relationships/image" Target="../media/image8.png"/><Relationship Id="rId1" Type="http://schemas.openxmlformats.org/officeDocument/2006/relationships/slideLayout" Target="../slideLayouts/slideLayout18.xml"/><Relationship Id="rId6" Type="http://schemas.openxmlformats.org/officeDocument/2006/relationships/image" Target="../media/image11.png"/><Relationship Id="rId11" Type="http://schemas.openxmlformats.org/officeDocument/2006/relationships/image" Target="../media/image40.jpeg"/><Relationship Id="rId5" Type="http://schemas.openxmlformats.org/officeDocument/2006/relationships/image" Target="../media/image10.png"/><Relationship Id="rId10" Type="http://schemas.openxmlformats.org/officeDocument/2006/relationships/image" Target="../media/image13.png"/><Relationship Id="rId4" Type="http://schemas.openxmlformats.org/officeDocument/2006/relationships/slide" Target="slide97.xml"/><Relationship Id="rId9" Type="http://schemas.openxmlformats.org/officeDocument/2006/relationships/slide" Target="slide84.xml"/></Relationships>
</file>

<file path=ppt/slides/_rels/slide9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9.png"/><Relationship Id="rId7" Type="http://schemas.openxmlformats.org/officeDocument/2006/relationships/image" Target="../media/image58.png"/><Relationship Id="rId2" Type="http://schemas.openxmlformats.org/officeDocument/2006/relationships/image" Target="../media/image8.png"/><Relationship Id="rId1" Type="http://schemas.openxmlformats.org/officeDocument/2006/relationships/slideLayout" Target="../slideLayouts/slideLayout18.xml"/><Relationship Id="rId6" Type="http://schemas.openxmlformats.org/officeDocument/2006/relationships/image" Target="../media/image11.png"/><Relationship Id="rId11" Type="http://schemas.openxmlformats.org/officeDocument/2006/relationships/image" Target="../media/image40.jpeg"/><Relationship Id="rId5" Type="http://schemas.openxmlformats.org/officeDocument/2006/relationships/image" Target="../media/image10.png"/><Relationship Id="rId10" Type="http://schemas.openxmlformats.org/officeDocument/2006/relationships/image" Target="../media/image13.png"/><Relationship Id="rId4" Type="http://schemas.openxmlformats.org/officeDocument/2006/relationships/slide" Target="slide97.xml"/><Relationship Id="rId9" Type="http://schemas.openxmlformats.org/officeDocument/2006/relationships/slide" Target="slide84.xml"/></Relationships>
</file>

<file path=ppt/slides/_rels/slide96.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61.jpeg"/><Relationship Id="rId3" Type="http://schemas.openxmlformats.org/officeDocument/2006/relationships/image" Target="../media/image8.png"/><Relationship Id="rId7" Type="http://schemas.openxmlformats.org/officeDocument/2006/relationships/image" Target="../media/image13.png"/><Relationship Id="rId12" Type="http://schemas.openxmlformats.org/officeDocument/2006/relationships/image" Target="../media/image40.jpeg"/><Relationship Id="rId2" Type="http://schemas.openxmlformats.org/officeDocument/2006/relationships/image" Target="../media/image59.jpeg"/><Relationship Id="rId16" Type="http://schemas.openxmlformats.org/officeDocument/2006/relationships/image" Target="../media/image57.jpeg"/><Relationship Id="rId1" Type="http://schemas.openxmlformats.org/officeDocument/2006/relationships/slideLayout" Target="../slideLayouts/slideLayout6.xml"/><Relationship Id="rId6" Type="http://schemas.openxmlformats.org/officeDocument/2006/relationships/image" Target="../media/image9.png"/><Relationship Id="rId11" Type="http://schemas.openxmlformats.org/officeDocument/2006/relationships/image" Target="../media/image60.png"/><Relationship Id="rId5" Type="http://schemas.openxmlformats.org/officeDocument/2006/relationships/image" Target="../media/image10.png"/><Relationship Id="rId15" Type="http://schemas.openxmlformats.org/officeDocument/2006/relationships/image" Target="../media/image63.jpeg"/><Relationship Id="rId10" Type="http://schemas.openxmlformats.org/officeDocument/2006/relationships/image" Target="../media/image12.png"/><Relationship Id="rId4" Type="http://schemas.openxmlformats.org/officeDocument/2006/relationships/slide" Target="slide119.xml"/><Relationship Id="rId9" Type="http://schemas.openxmlformats.org/officeDocument/2006/relationships/hyperlink" Target="RESOURCES.ppt" TargetMode="External"/><Relationship Id="rId14" Type="http://schemas.openxmlformats.org/officeDocument/2006/relationships/image" Target="../media/image62.jpeg"/></Relationships>
</file>

<file path=ppt/slides/_rels/slide97.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57.jpeg"/><Relationship Id="rId3" Type="http://schemas.openxmlformats.org/officeDocument/2006/relationships/image" Target="../media/image8.png"/><Relationship Id="rId7" Type="http://schemas.openxmlformats.org/officeDocument/2006/relationships/image" Target="../media/image13.png"/><Relationship Id="rId12" Type="http://schemas.openxmlformats.org/officeDocument/2006/relationships/image" Target="../media/image60.png"/><Relationship Id="rId2" Type="http://schemas.openxmlformats.org/officeDocument/2006/relationships/image" Target="../media/image59.jpe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40.jpeg"/><Relationship Id="rId5" Type="http://schemas.openxmlformats.org/officeDocument/2006/relationships/image" Target="../media/image10.png"/><Relationship Id="rId10" Type="http://schemas.openxmlformats.org/officeDocument/2006/relationships/image" Target="../media/image12.png"/><Relationship Id="rId4" Type="http://schemas.openxmlformats.org/officeDocument/2006/relationships/slide" Target="slide119.xml"/><Relationship Id="rId9" Type="http://schemas.openxmlformats.org/officeDocument/2006/relationships/hyperlink" Target="RESOURCES.ppt" TargetMode="Externa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Ag Biology </a:t>
            </a:r>
            <a:br>
              <a:rPr lang="en-US" dirty="0" smtClean="0"/>
            </a:br>
            <a:r>
              <a:rPr lang="en-US" dirty="0" smtClean="0"/>
              <a:t>Energy Unit</a:t>
            </a:r>
            <a:endParaRPr lang="en-US" dirty="0"/>
          </a:p>
        </p:txBody>
      </p:sp>
      <p:sp>
        <p:nvSpPr>
          <p:cNvPr id="3" name="Subtitle 2"/>
          <p:cNvSpPr>
            <a:spLocks noGrp="1"/>
          </p:cNvSpPr>
          <p:nvPr>
            <p:ph type="subTitle" idx="1"/>
          </p:nvPr>
        </p:nvSpPr>
        <p:spPr/>
        <p:txBody>
          <a:bodyPr/>
          <a:lstStyle/>
          <a:p>
            <a:r>
              <a:rPr lang="en-US" dirty="0" smtClean="0"/>
              <a:t>Week 5</a:t>
            </a:r>
          </a:p>
          <a:p>
            <a:r>
              <a:rPr lang="en-US" dirty="0" smtClean="0"/>
              <a:t>Sept. 11</a:t>
            </a:r>
            <a:r>
              <a:rPr lang="en-US" baseline="30000" dirty="0" smtClean="0"/>
              <a:t>th</a:t>
            </a:r>
            <a:r>
              <a:rPr lang="en-US" dirty="0" smtClean="0"/>
              <a:t> – 15th</a:t>
            </a:r>
            <a:endParaRPr lang="en-US" dirty="0"/>
          </a:p>
        </p:txBody>
      </p:sp>
    </p:spTree>
    <p:extLst>
      <p:ext uri="{BB962C8B-B14F-4D97-AF65-F5344CB8AC3E}">
        <p14:creationId xmlns:p14="http://schemas.microsoft.com/office/powerpoint/2010/main" val="17840173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04799"/>
            <a:ext cx="8229600" cy="2091559"/>
          </a:xfrm>
        </p:spPr>
        <p:txBody>
          <a:bodyPr>
            <a:normAutofit/>
          </a:bodyPr>
          <a:lstStyle/>
          <a:p>
            <a:r>
              <a:rPr lang="en-US" dirty="0" smtClean="0"/>
              <a:t>Activity – Popcorn</a:t>
            </a:r>
            <a:br>
              <a:rPr lang="en-US" dirty="0" smtClean="0"/>
            </a:br>
            <a:r>
              <a:rPr lang="en-US" dirty="0" smtClean="0"/>
              <a:t>Energy Transfer in the Ecosystem</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Energy</a:t>
            </a:r>
          </a:p>
          <a:p>
            <a:pPr marL="514350" indent="-514350">
              <a:buFont typeface="+mj-lt"/>
              <a:buAutoNum type="arabicPeriod"/>
            </a:pPr>
            <a:r>
              <a:rPr lang="en-US" dirty="0" smtClean="0"/>
              <a:t>Passing off energy to the next trophic level</a:t>
            </a:r>
          </a:p>
          <a:p>
            <a:pPr marL="514350" indent="-514350">
              <a:buFont typeface="+mj-lt"/>
              <a:buAutoNum type="arabicPeriod"/>
            </a:pPr>
            <a:r>
              <a:rPr lang="en-US" dirty="0" smtClean="0"/>
              <a:t>This represented the organisms daily activities that it would use energy.</a:t>
            </a:r>
          </a:p>
          <a:p>
            <a:pPr marL="514350" indent="-514350">
              <a:buFont typeface="+mj-lt"/>
              <a:buAutoNum type="arabicPeriod"/>
            </a:pPr>
            <a:r>
              <a:rPr lang="en-US" dirty="0" smtClean="0"/>
              <a:t>The popcorn on the ground is the loss of energy to the ecosystem.</a:t>
            </a:r>
          </a:p>
          <a:p>
            <a:pPr marL="514350" indent="-514350">
              <a:buFont typeface="+mj-lt"/>
              <a:buAutoNum type="arabicPeriod"/>
            </a:pPr>
            <a:r>
              <a:rPr lang="en-US" dirty="0" smtClean="0"/>
              <a:t>If there was no popcorn to pass off the organism would die.</a:t>
            </a:r>
          </a:p>
          <a:p>
            <a:pPr marL="514350" indent="-514350">
              <a:buFont typeface="+mj-lt"/>
              <a:buAutoNum type="arabicPeriod"/>
            </a:pPr>
            <a:endParaRPr lang="en-US" dirty="0"/>
          </a:p>
        </p:txBody>
      </p:sp>
    </p:spTree>
    <p:extLst>
      <p:ext uri="{BB962C8B-B14F-4D97-AF65-F5344CB8AC3E}">
        <p14:creationId xmlns:p14="http://schemas.microsoft.com/office/powerpoint/2010/main" val="482760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p:cNvSpPr>
            <a:spLocks noGrp="1" noChangeArrowheads="1"/>
          </p:cNvSpPr>
          <p:nvPr>
            <p:ph type="title"/>
          </p:nvPr>
        </p:nvSpPr>
        <p:spPr>
          <a:xfrm>
            <a:off x="1524000" y="0"/>
            <a:ext cx="10668000" cy="1828800"/>
          </a:xfrm>
        </p:spPr>
        <p:txBody>
          <a:bodyPr>
            <a:normAutofit/>
          </a:bodyPr>
          <a:lstStyle/>
          <a:p>
            <a:pPr algn="l"/>
            <a:r>
              <a:rPr lang="en-US" sz="3200" dirty="0"/>
              <a:t> </a:t>
            </a:r>
            <a:r>
              <a:rPr lang="en-US" sz="3200" dirty="0" smtClean="0"/>
              <a:t>3/3 </a:t>
            </a:r>
            <a:r>
              <a:rPr lang="en-US" sz="3200" dirty="0"/>
              <a:t>Cellular Respiration &amp; Fermentation 9.3   </a:t>
            </a:r>
            <a:br>
              <a:rPr lang="en-US" sz="3200" dirty="0"/>
            </a:br>
            <a:r>
              <a:rPr lang="en-US" sz="2400" dirty="0" err="1"/>
              <a:t>Obj</a:t>
            </a:r>
            <a:r>
              <a:rPr lang="en-US" sz="2400" dirty="0"/>
              <a:t>: TSW be able to compare and contrast photosynthesis and cellular respiration </a:t>
            </a:r>
            <a:r>
              <a:rPr lang="en-US" sz="2400" dirty="0" smtClean="0"/>
              <a:t>by completing the flow chart activity. </a:t>
            </a:r>
            <a:r>
              <a:rPr lang="en-US" sz="2400" dirty="0"/>
              <a:t/>
            </a:r>
            <a:br>
              <a:rPr lang="en-US" sz="2400" dirty="0"/>
            </a:br>
            <a:r>
              <a:rPr lang="en-US" sz="2400" dirty="0"/>
              <a:t> pg. </a:t>
            </a:r>
            <a:r>
              <a:rPr lang="en-US" sz="2400" dirty="0" smtClean="0"/>
              <a:t>58 </a:t>
            </a:r>
            <a:r>
              <a:rPr lang="en-US" sz="2400" dirty="0"/>
              <a:t>NB</a:t>
            </a:r>
            <a:endParaRPr lang="en-US" sz="3200" dirty="0"/>
          </a:p>
        </p:txBody>
      </p:sp>
      <p:sp>
        <p:nvSpPr>
          <p:cNvPr id="2053" name="Rectangle 5"/>
          <p:cNvSpPr>
            <a:spLocks noGrp="1" noChangeArrowheads="1"/>
          </p:cNvSpPr>
          <p:nvPr>
            <p:ph type="body" idx="1"/>
          </p:nvPr>
        </p:nvSpPr>
        <p:spPr>
          <a:xfrm>
            <a:off x="1524000" y="1752601"/>
            <a:ext cx="10413076" cy="5105399"/>
          </a:xfrm>
        </p:spPr>
        <p:txBody>
          <a:bodyPr>
            <a:normAutofit/>
          </a:bodyPr>
          <a:lstStyle/>
          <a:p>
            <a:r>
              <a:rPr lang="en-US" sz="1600" dirty="0">
                <a:hlinkClick r:id="rId2"/>
              </a:rPr>
              <a:t>http://science.pppst.com/biology.html</a:t>
            </a:r>
            <a:endParaRPr lang="en-US" sz="1600" dirty="0"/>
          </a:p>
          <a:p>
            <a:pPr marL="0" indent="0">
              <a:buNone/>
            </a:pPr>
            <a:r>
              <a:rPr lang="en-US" sz="2400" dirty="0" smtClean="0"/>
              <a:t>1</a:t>
            </a:r>
            <a:r>
              <a:rPr lang="en-US" sz="2400" dirty="0"/>
              <a:t>) What is </a:t>
            </a:r>
            <a:r>
              <a:rPr lang="en-US" sz="2400" b="1" dirty="0"/>
              <a:t>Cellular Respiration</a:t>
            </a:r>
            <a:r>
              <a:rPr lang="en-US" sz="2400" dirty="0"/>
              <a:t>? Identify the three stages.</a:t>
            </a:r>
          </a:p>
          <a:p>
            <a:pPr>
              <a:buNone/>
            </a:pPr>
            <a:r>
              <a:rPr lang="en-US" sz="2400" dirty="0"/>
              <a:t>2) </a:t>
            </a:r>
            <a:r>
              <a:rPr lang="en-US" sz="2400" dirty="0" smtClean="0"/>
              <a:t>How is it related to Photosynthesis?</a:t>
            </a:r>
            <a:endParaRPr lang="en-US" sz="2400" dirty="0"/>
          </a:p>
          <a:p>
            <a:pPr>
              <a:buNone/>
            </a:pPr>
            <a:r>
              <a:rPr lang="en-US" sz="2400" dirty="0"/>
              <a:t>3)  What is fermentation, where does it happen in the cycle?</a:t>
            </a:r>
          </a:p>
          <a:p>
            <a:pPr lvl="1">
              <a:buNone/>
            </a:pPr>
            <a:r>
              <a:rPr lang="en-US" dirty="0"/>
              <a:t>	</a:t>
            </a:r>
          </a:p>
        </p:txBody>
      </p:sp>
      <p:pic>
        <p:nvPicPr>
          <p:cNvPr id="4" name="Picture 13" descr="RST-09"/>
          <p:cNvPicPr>
            <a:picLocks noChangeAspect="1" noChangeArrowheads="1"/>
          </p:cNvPicPr>
          <p:nvPr/>
        </p:nvPicPr>
        <p:blipFill>
          <a:blip r:embed="rId3" cstate="print"/>
          <a:srcRect/>
          <a:stretch>
            <a:fillRect/>
          </a:stretch>
        </p:blipFill>
        <p:spPr bwMode="auto">
          <a:xfrm>
            <a:off x="6517179" y="3787435"/>
            <a:ext cx="5674822" cy="3070565"/>
          </a:xfrm>
          <a:prstGeom prst="rect">
            <a:avLst/>
          </a:prstGeom>
          <a:noFill/>
        </p:spPr>
      </p:pic>
    </p:spTree>
    <p:extLst>
      <p:ext uri="{BB962C8B-B14F-4D97-AF65-F5344CB8AC3E}">
        <p14:creationId xmlns:p14="http://schemas.microsoft.com/office/powerpoint/2010/main" val="2131377716"/>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2043070"/>
          </a:xfrm>
        </p:spPr>
        <p:txBody>
          <a:bodyPr>
            <a:normAutofit/>
          </a:bodyPr>
          <a:lstStyle/>
          <a:p>
            <a:r>
              <a:rPr lang="en-US" sz="3600" dirty="0" smtClean="0"/>
              <a:t>1. Cellular Respiration – converts glucose in to ATP and Heat in the mitochondria.</a:t>
            </a:r>
            <a:br>
              <a:rPr lang="en-US" sz="3600" dirty="0" smtClean="0"/>
            </a:br>
            <a:r>
              <a:rPr lang="en-US" sz="3600" dirty="0" smtClean="0"/>
              <a:t>All living organisms perform Cellular Respiration, including plants.</a:t>
            </a:r>
            <a:endParaRPr lang="en-US" sz="3600" dirty="0"/>
          </a:p>
        </p:txBody>
      </p:sp>
      <p:pic>
        <p:nvPicPr>
          <p:cNvPr id="4" name="Content Placeholder 3"/>
          <p:cNvPicPr>
            <a:picLocks noGrp="1" noChangeAspect="1"/>
          </p:cNvPicPr>
          <p:nvPr>
            <p:ph idx="1"/>
          </p:nvPr>
        </p:nvPicPr>
        <p:blipFill>
          <a:blip r:embed="rId2"/>
          <a:stretch>
            <a:fillRect/>
          </a:stretch>
        </p:blipFill>
        <p:spPr>
          <a:xfrm>
            <a:off x="5242834" y="1690688"/>
            <a:ext cx="6801797" cy="5044963"/>
          </a:xfrm>
          <a:prstGeom prst="rect">
            <a:avLst/>
          </a:prstGeom>
        </p:spPr>
      </p:pic>
      <p:pic>
        <p:nvPicPr>
          <p:cNvPr id="5" name="Picture 4"/>
          <p:cNvPicPr>
            <a:picLocks noChangeAspect="1"/>
          </p:cNvPicPr>
          <p:nvPr/>
        </p:nvPicPr>
        <p:blipFill>
          <a:blip r:embed="rId3"/>
          <a:stretch>
            <a:fillRect/>
          </a:stretch>
        </p:blipFill>
        <p:spPr>
          <a:xfrm>
            <a:off x="302049" y="2107041"/>
            <a:ext cx="4849500" cy="3699240"/>
          </a:xfrm>
          <a:prstGeom prst="rect">
            <a:avLst/>
          </a:prstGeom>
        </p:spPr>
      </p:pic>
    </p:spTree>
    <p:extLst>
      <p:ext uri="{BB962C8B-B14F-4D97-AF65-F5344CB8AC3E}">
        <p14:creationId xmlns:p14="http://schemas.microsoft.com/office/powerpoint/2010/main" val="4218678658"/>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#2.  The reactants for Photosynthesis (CO2 &amp; H2O) are the Products for Cellular Respiration.</a:t>
            </a:r>
            <a:endParaRPr lang="en-US" dirty="0"/>
          </a:p>
        </p:txBody>
      </p:sp>
      <p:pic>
        <p:nvPicPr>
          <p:cNvPr id="4" name="Content Placeholder 3"/>
          <p:cNvPicPr>
            <a:picLocks noGrp="1" noChangeAspect="1"/>
          </p:cNvPicPr>
          <p:nvPr>
            <p:ph idx="1"/>
          </p:nvPr>
        </p:nvPicPr>
        <p:blipFill>
          <a:blip r:embed="rId2"/>
          <a:stretch>
            <a:fillRect/>
          </a:stretch>
        </p:blipFill>
        <p:spPr>
          <a:xfrm>
            <a:off x="2622199" y="1825625"/>
            <a:ext cx="6947601" cy="4351338"/>
          </a:xfrm>
          <a:prstGeom prst="rect">
            <a:avLst/>
          </a:prstGeom>
        </p:spPr>
      </p:pic>
    </p:spTree>
    <p:extLst>
      <p:ext uri="{BB962C8B-B14F-4D97-AF65-F5344CB8AC3E}">
        <p14:creationId xmlns:p14="http://schemas.microsoft.com/office/powerpoint/2010/main" val="3866024239"/>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3714" name="Picture 2" descr="New previous">
            <a:hlinkClick r:id="" action="ppaction://hlinkshowjump?jump=previousslide"/>
          </p:cNvPr>
          <p:cNvPicPr>
            <a:picLocks noChangeAspect="1" noChangeArrowheads="1"/>
          </p:cNvPicPr>
          <p:nvPr/>
        </p:nvPicPr>
        <p:blipFill>
          <a:blip r:embed="rId2" cstate="print"/>
          <a:srcRect/>
          <a:stretch>
            <a:fillRect/>
          </a:stretch>
        </p:blipFill>
        <p:spPr bwMode="auto">
          <a:xfrm>
            <a:off x="5105401" y="6191251"/>
            <a:ext cx="492125" cy="606425"/>
          </a:xfrm>
          <a:prstGeom prst="rect">
            <a:avLst/>
          </a:prstGeom>
          <a:noFill/>
        </p:spPr>
      </p:pic>
      <p:pic>
        <p:nvPicPr>
          <p:cNvPr id="883715" name="Picture 3" descr="New next">
            <a:hlinkClick r:id="" action="ppaction://hlinkshowjump?jump=nextslide"/>
          </p:cNvPr>
          <p:cNvPicPr>
            <a:picLocks noChangeAspect="1" noChangeArrowheads="1"/>
          </p:cNvPicPr>
          <p:nvPr/>
        </p:nvPicPr>
        <p:blipFill>
          <a:blip r:embed="rId3" cstate="print"/>
          <a:srcRect/>
          <a:stretch>
            <a:fillRect/>
          </a:stretch>
        </p:blipFill>
        <p:spPr bwMode="auto">
          <a:xfrm>
            <a:off x="6542088" y="6194426"/>
            <a:ext cx="468312" cy="606425"/>
          </a:xfrm>
          <a:prstGeom prst="rect">
            <a:avLst/>
          </a:prstGeom>
          <a:noFill/>
        </p:spPr>
      </p:pic>
      <p:pic>
        <p:nvPicPr>
          <p:cNvPr id="883716" name="Picture 4" descr="New TOC">
            <a:hlinkClick r:id="rId4" action="ppaction://hlinksldjump"/>
          </p:cNvPr>
          <p:cNvPicPr>
            <a:picLocks noChangeAspect="1" noChangeArrowheads="1"/>
          </p:cNvPicPr>
          <p:nvPr/>
        </p:nvPicPr>
        <p:blipFill>
          <a:blip r:embed="rId5" cstate="print"/>
          <a:srcRect/>
          <a:stretch>
            <a:fillRect/>
          </a:stretch>
        </p:blipFill>
        <p:spPr bwMode="auto">
          <a:xfrm>
            <a:off x="5832476" y="6194426"/>
            <a:ext cx="492125" cy="606425"/>
          </a:xfrm>
          <a:prstGeom prst="rect">
            <a:avLst/>
          </a:prstGeom>
          <a:noFill/>
        </p:spPr>
      </p:pic>
      <p:pic>
        <p:nvPicPr>
          <p:cNvPr id="883717" name="Picture 5" descr="resources">
            <a:hlinkClick r:id="" action="ppaction://hlinkshowjump?jump=firstslide"/>
          </p:cNvPr>
          <p:cNvPicPr>
            <a:picLocks noChangeAspect="1" noChangeArrowheads="1"/>
          </p:cNvPicPr>
          <p:nvPr/>
        </p:nvPicPr>
        <p:blipFill>
          <a:blip r:embed="rId6" cstate="print"/>
          <a:srcRect/>
          <a:stretch>
            <a:fillRect/>
          </a:stretch>
        </p:blipFill>
        <p:spPr bwMode="auto">
          <a:xfrm>
            <a:off x="8458201" y="6267451"/>
            <a:ext cx="1806575" cy="411163"/>
          </a:xfrm>
          <a:prstGeom prst="rect">
            <a:avLst/>
          </a:prstGeom>
          <a:noFill/>
        </p:spPr>
      </p:pic>
      <p:pic>
        <p:nvPicPr>
          <p:cNvPr id="883718" name="Picture 6" descr="help">
            <a:hlinkClick r:id="rId7" action="ppaction://hlinksldjump"/>
          </p:cNvPr>
          <p:cNvPicPr>
            <a:picLocks noChangeAspect="1" noChangeArrowheads="1"/>
          </p:cNvPicPr>
          <p:nvPr/>
        </p:nvPicPr>
        <p:blipFill>
          <a:blip r:embed="rId8" cstate="print"/>
          <a:srcRect/>
          <a:stretch>
            <a:fillRect/>
          </a:stretch>
        </p:blipFill>
        <p:spPr bwMode="auto">
          <a:xfrm>
            <a:off x="1752600" y="6202364"/>
            <a:ext cx="560388" cy="560387"/>
          </a:xfrm>
          <a:prstGeom prst="rect">
            <a:avLst/>
          </a:prstGeom>
          <a:noFill/>
        </p:spPr>
      </p:pic>
      <p:sp>
        <p:nvSpPr>
          <p:cNvPr id="883719" name="Text Box 7"/>
          <p:cNvSpPr txBox="1">
            <a:spLocks noChangeArrowheads="1"/>
          </p:cNvSpPr>
          <p:nvPr/>
        </p:nvSpPr>
        <p:spPr bwMode="auto">
          <a:xfrm>
            <a:off x="2041526" y="5715000"/>
            <a:ext cx="8093075" cy="304800"/>
          </a:xfrm>
          <a:prstGeom prst="rect">
            <a:avLst/>
          </a:prstGeom>
          <a:noFill/>
          <a:ln w="9525">
            <a:noFill/>
            <a:miter lim="800000"/>
            <a:headEnd/>
            <a:tailEnd/>
          </a:ln>
          <a:effectLst/>
        </p:spPr>
        <p:txBody>
          <a:bodyPr>
            <a:spAutoFit/>
          </a:bodyPr>
          <a:lstStyle/>
          <a:p>
            <a:pPr algn="ctr" eaLnBrk="0" hangingPunct="0">
              <a:lnSpc>
                <a:spcPct val="100000"/>
              </a:lnSpc>
              <a:spcBef>
                <a:spcPct val="0"/>
              </a:spcBef>
              <a:spcAft>
                <a:spcPct val="0"/>
              </a:spcAft>
            </a:pPr>
            <a:r>
              <a:rPr lang="en-US" sz="1400" b="1">
                <a:solidFill>
                  <a:schemeClr val="hlink"/>
                </a:solidFill>
              </a:rPr>
              <a:t>To return to the chapter summary click escape or close this document.</a:t>
            </a:r>
          </a:p>
        </p:txBody>
      </p:sp>
      <p:pic>
        <p:nvPicPr>
          <p:cNvPr id="883721" name="Picture 9" descr="end of slide"/>
          <p:cNvPicPr>
            <a:picLocks noChangeAspect="1" noChangeArrowheads="1"/>
          </p:cNvPicPr>
          <p:nvPr/>
        </p:nvPicPr>
        <p:blipFill>
          <a:blip r:embed="rId9" cstate="print"/>
          <a:srcRect/>
          <a:stretch>
            <a:fillRect/>
          </a:stretch>
        </p:blipFill>
        <p:spPr bwMode="auto">
          <a:xfrm>
            <a:off x="9693276" y="5105400"/>
            <a:ext cx="593725" cy="846138"/>
          </a:xfrm>
          <a:prstGeom prst="rect">
            <a:avLst/>
          </a:prstGeom>
          <a:noFill/>
        </p:spPr>
      </p:pic>
      <p:pic>
        <p:nvPicPr>
          <p:cNvPr id="883722" name="Picture 10" descr="Sec"/>
          <p:cNvPicPr>
            <a:picLocks noChangeAspect="1" noChangeArrowheads="1"/>
          </p:cNvPicPr>
          <p:nvPr/>
        </p:nvPicPr>
        <p:blipFill>
          <a:blip r:embed="rId10" cstate="print"/>
          <a:srcRect/>
          <a:stretch>
            <a:fillRect/>
          </a:stretch>
        </p:blipFill>
        <p:spPr bwMode="auto">
          <a:xfrm>
            <a:off x="1524000" y="0"/>
            <a:ext cx="1676400" cy="685800"/>
          </a:xfrm>
          <a:prstGeom prst="rect">
            <a:avLst/>
          </a:prstGeom>
          <a:noFill/>
        </p:spPr>
      </p:pic>
      <p:pic>
        <p:nvPicPr>
          <p:cNvPr id="883725" name="Picture 13" descr="RST-09"/>
          <p:cNvPicPr>
            <a:picLocks noChangeAspect="1" noChangeArrowheads="1"/>
          </p:cNvPicPr>
          <p:nvPr/>
        </p:nvPicPr>
        <p:blipFill>
          <a:blip r:embed="rId11" cstate="print"/>
          <a:srcRect/>
          <a:stretch>
            <a:fillRect/>
          </a:stretch>
        </p:blipFill>
        <p:spPr bwMode="auto">
          <a:xfrm>
            <a:off x="2514600" y="990600"/>
            <a:ext cx="7162800" cy="4495800"/>
          </a:xfrm>
          <a:prstGeom prst="rect">
            <a:avLst/>
          </a:prstGeom>
          <a:noFill/>
        </p:spPr>
      </p:pic>
      <p:sp>
        <p:nvSpPr>
          <p:cNvPr id="12" name="TextBox 11"/>
          <p:cNvSpPr txBox="1"/>
          <p:nvPr/>
        </p:nvSpPr>
        <p:spPr>
          <a:xfrm>
            <a:off x="3200400" y="1"/>
            <a:ext cx="8991600" cy="830997"/>
          </a:xfrm>
          <a:prstGeom prst="rect">
            <a:avLst/>
          </a:prstGeom>
          <a:noFill/>
        </p:spPr>
        <p:txBody>
          <a:bodyPr wrap="square" rtlCol="0">
            <a:spAutoFit/>
          </a:bodyPr>
          <a:lstStyle/>
          <a:p>
            <a:r>
              <a:rPr lang="en-US" sz="2400" dirty="0" smtClean="0"/>
              <a:t>2.</a:t>
            </a:r>
          </a:p>
          <a:p>
            <a:r>
              <a:rPr lang="en-US" sz="2400" dirty="0" smtClean="0"/>
              <a:t>P.55 NB </a:t>
            </a:r>
            <a:r>
              <a:rPr lang="en-US" sz="2400" dirty="0"/>
              <a:t>Compare and contrast </a:t>
            </a:r>
            <a:r>
              <a:rPr lang="en-US" sz="2400" b="1" dirty="0"/>
              <a:t>cellular respiration </a:t>
            </a:r>
            <a:r>
              <a:rPr lang="en-US" sz="2400" dirty="0"/>
              <a:t>and </a:t>
            </a:r>
            <a:r>
              <a:rPr lang="en-US" sz="2400" b="1" dirty="0"/>
              <a:t>photosynthesis</a:t>
            </a:r>
            <a:r>
              <a:rPr lang="en-US" sz="2400" dirty="0"/>
              <a:t>.</a:t>
            </a:r>
          </a:p>
        </p:txBody>
      </p:sp>
      <p:sp>
        <p:nvSpPr>
          <p:cNvPr id="2" name="TextBox 1"/>
          <p:cNvSpPr txBox="1"/>
          <p:nvPr/>
        </p:nvSpPr>
        <p:spPr>
          <a:xfrm>
            <a:off x="1" y="1133341"/>
            <a:ext cx="2498724" cy="1938992"/>
          </a:xfrm>
          <a:prstGeom prst="rect">
            <a:avLst/>
          </a:prstGeom>
          <a:noFill/>
        </p:spPr>
        <p:txBody>
          <a:bodyPr wrap="square" rtlCol="0">
            <a:spAutoFit/>
          </a:bodyPr>
          <a:lstStyle/>
          <a:p>
            <a:r>
              <a:rPr lang="en-US" sz="2400" dirty="0" smtClean="0"/>
              <a:t>3. Fermentation happens during glycolysis when not enough oxygen is present.</a:t>
            </a:r>
            <a:endParaRPr lang="en-US" sz="2400" dirty="0"/>
          </a:p>
        </p:txBody>
      </p:sp>
    </p:spTree>
    <p:extLst>
      <p:ext uri="{BB962C8B-B14F-4D97-AF65-F5344CB8AC3E}">
        <p14:creationId xmlns:p14="http://schemas.microsoft.com/office/powerpoint/2010/main" val="2204928750"/>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883721"/>
                                        </p:tgtEl>
                                        <p:attrNameLst>
                                          <p:attrName>style.visibility</p:attrName>
                                        </p:attrNameLst>
                                      </p:cBhvr>
                                      <p:to>
                                        <p:strVal val="visible"/>
                                      </p:to>
                                    </p:set>
                                    <p:animEffect transition="in" filter="box(out)">
                                      <p:cBhvr>
                                        <p:cTn id="7" dur="500"/>
                                        <p:tgtEl>
                                          <p:spTgt spid="8837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3725" name="Picture 13" descr="RST-09"/>
          <p:cNvPicPr>
            <a:picLocks noChangeAspect="1" noChangeArrowheads="1"/>
          </p:cNvPicPr>
          <p:nvPr/>
        </p:nvPicPr>
        <p:blipFill>
          <a:blip r:embed="rId2" cstate="print"/>
          <a:srcRect l="2632" t="2795" r="3509" b="3568"/>
          <a:stretch>
            <a:fillRect/>
          </a:stretch>
        </p:blipFill>
        <p:spPr bwMode="auto">
          <a:xfrm>
            <a:off x="1981200" y="762000"/>
            <a:ext cx="8153400" cy="5105400"/>
          </a:xfrm>
          <a:prstGeom prst="rect">
            <a:avLst/>
          </a:prstGeom>
          <a:noFill/>
        </p:spPr>
      </p:pic>
      <p:sp>
        <p:nvSpPr>
          <p:cNvPr id="12" name="TextBox 11"/>
          <p:cNvSpPr txBox="1"/>
          <p:nvPr/>
        </p:nvSpPr>
        <p:spPr>
          <a:xfrm>
            <a:off x="3276600" y="1219200"/>
            <a:ext cx="1219200" cy="369332"/>
          </a:xfrm>
          <a:prstGeom prst="rect">
            <a:avLst/>
          </a:prstGeom>
          <a:noFill/>
        </p:spPr>
        <p:txBody>
          <a:bodyPr wrap="square" rtlCol="0">
            <a:spAutoFit/>
          </a:bodyPr>
          <a:lstStyle/>
          <a:p>
            <a:r>
              <a:rPr lang="en-US" b="1" dirty="0">
                <a:solidFill>
                  <a:schemeClr val="bg1"/>
                </a:solidFill>
              </a:rPr>
              <a:t>Photolysis</a:t>
            </a:r>
          </a:p>
        </p:txBody>
      </p:sp>
      <p:sp>
        <p:nvSpPr>
          <p:cNvPr id="13" name="TextBox 12"/>
          <p:cNvSpPr txBox="1"/>
          <p:nvPr/>
        </p:nvSpPr>
        <p:spPr>
          <a:xfrm>
            <a:off x="3276600" y="4572001"/>
            <a:ext cx="990600" cy="830997"/>
          </a:xfrm>
          <a:prstGeom prst="rect">
            <a:avLst/>
          </a:prstGeom>
          <a:noFill/>
        </p:spPr>
        <p:txBody>
          <a:bodyPr wrap="square" rtlCol="0">
            <a:spAutoFit/>
          </a:bodyPr>
          <a:lstStyle/>
          <a:p>
            <a:r>
              <a:rPr lang="en-US" sz="1600" dirty="0">
                <a:solidFill>
                  <a:schemeClr val="bg1"/>
                </a:solidFill>
              </a:rPr>
              <a:t>Electron</a:t>
            </a:r>
          </a:p>
          <a:p>
            <a:r>
              <a:rPr lang="en-US" sz="1600" dirty="0">
                <a:solidFill>
                  <a:schemeClr val="bg1"/>
                </a:solidFill>
              </a:rPr>
              <a:t>Transport</a:t>
            </a:r>
          </a:p>
          <a:p>
            <a:r>
              <a:rPr lang="en-US" sz="1600" dirty="0">
                <a:solidFill>
                  <a:schemeClr val="bg1"/>
                </a:solidFill>
              </a:rPr>
              <a:t>chain</a:t>
            </a:r>
          </a:p>
        </p:txBody>
      </p:sp>
      <p:sp>
        <p:nvSpPr>
          <p:cNvPr id="14" name="TextBox 13"/>
          <p:cNvSpPr txBox="1"/>
          <p:nvPr/>
        </p:nvSpPr>
        <p:spPr>
          <a:xfrm>
            <a:off x="2971800" y="1676400"/>
            <a:ext cx="1981200" cy="1477328"/>
          </a:xfrm>
          <a:prstGeom prst="rect">
            <a:avLst/>
          </a:prstGeom>
          <a:noFill/>
        </p:spPr>
        <p:txBody>
          <a:bodyPr wrap="square" rtlCol="0">
            <a:spAutoFit/>
          </a:bodyPr>
          <a:lstStyle/>
          <a:p>
            <a:pPr>
              <a:buFont typeface="Arial" pitchFamily="34" charset="0"/>
              <a:buChar char="•"/>
            </a:pPr>
            <a:r>
              <a:rPr lang="en-US" dirty="0"/>
              <a:t>Uses light energy to break water (H</a:t>
            </a:r>
            <a:r>
              <a:rPr lang="en-US" baseline="-25000" dirty="0"/>
              <a:t>2</a:t>
            </a:r>
            <a:r>
              <a:rPr lang="en-US" dirty="0"/>
              <a:t>O) down to oxygen (O</a:t>
            </a:r>
            <a:r>
              <a:rPr lang="en-US" baseline="-25000" dirty="0"/>
              <a:t>2</a:t>
            </a:r>
            <a:r>
              <a:rPr lang="en-US" dirty="0"/>
              <a:t> ).</a:t>
            </a:r>
          </a:p>
          <a:p>
            <a:pPr>
              <a:buFont typeface="Arial" pitchFamily="34" charset="0"/>
              <a:buChar char="•"/>
            </a:pPr>
            <a:r>
              <a:rPr lang="en-US" dirty="0"/>
              <a:t>Needs light!</a:t>
            </a:r>
          </a:p>
        </p:txBody>
      </p:sp>
      <p:sp>
        <p:nvSpPr>
          <p:cNvPr id="15" name="Rectangle 14"/>
          <p:cNvSpPr/>
          <p:nvPr/>
        </p:nvSpPr>
        <p:spPr>
          <a:xfrm>
            <a:off x="2514600" y="3048000"/>
            <a:ext cx="415498" cy="369332"/>
          </a:xfrm>
          <a:prstGeom prst="rect">
            <a:avLst/>
          </a:prstGeom>
        </p:spPr>
        <p:txBody>
          <a:bodyPr wrap="none">
            <a:spAutoFit/>
          </a:bodyPr>
          <a:lstStyle/>
          <a:p>
            <a:r>
              <a:rPr lang="en-US" dirty="0"/>
              <a:t>O</a:t>
            </a:r>
            <a:r>
              <a:rPr lang="en-US" baseline="-25000" dirty="0"/>
              <a:t>2</a:t>
            </a:r>
            <a:endParaRPr lang="en-US" dirty="0"/>
          </a:p>
        </p:txBody>
      </p:sp>
      <p:sp>
        <p:nvSpPr>
          <p:cNvPr id="16" name="Rectangle 15"/>
          <p:cNvSpPr/>
          <p:nvPr/>
        </p:nvSpPr>
        <p:spPr>
          <a:xfrm>
            <a:off x="1981201" y="3048000"/>
            <a:ext cx="559769" cy="369332"/>
          </a:xfrm>
          <a:prstGeom prst="rect">
            <a:avLst/>
          </a:prstGeom>
        </p:spPr>
        <p:txBody>
          <a:bodyPr wrap="none">
            <a:spAutoFit/>
          </a:bodyPr>
          <a:lstStyle/>
          <a:p>
            <a:r>
              <a:rPr lang="en-US" dirty="0"/>
              <a:t>H</a:t>
            </a:r>
            <a:r>
              <a:rPr lang="en-US" baseline="-25000" dirty="0"/>
              <a:t>2</a:t>
            </a:r>
            <a:r>
              <a:rPr lang="en-US" dirty="0"/>
              <a:t>O</a:t>
            </a:r>
          </a:p>
        </p:txBody>
      </p:sp>
      <p:sp>
        <p:nvSpPr>
          <p:cNvPr id="17" name="Rectangle 16"/>
          <p:cNvSpPr/>
          <p:nvPr/>
        </p:nvSpPr>
        <p:spPr>
          <a:xfrm>
            <a:off x="5105400" y="1030070"/>
            <a:ext cx="838200" cy="646331"/>
          </a:xfrm>
          <a:prstGeom prst="rect">
            <a:avLst/>
          </a:prstGeom>
        </p:spPr>
        <p:txBody>
          <a:bodyPr wrap="square">
            <a:spAutoFit/>
          </a:bodyPr>
          <a:lstStyle/>
          <a:p>
            <a:r>
              <a:rPr lang="en-US" b="1" dirty="0"/>
              <a:t>Calvin cycle</a:t>
            </a:r>
          </a:p>
        </p:txBody>
      </p:sp>
      <p:sp>
        <p:nvSpPr>
          <p:cNvPr id="18" name="Rectangle 17"/>
          <p:cNvSpPr/>
          <p:nvPr/>
        </p:nvSpPr>
        <p:spPr>
          <a:xfrm>
            <a:off x="5638800" y="2895600"/>
            <a:ext cx="838200" cy="369332"/>
          </a:xfrm>
          <a:prstGeom prst="rect">
            <a:avLst/>
          </a:prstGeom>
        </p:spPr>
        <p:txBody>
          <a:bodyPr wrap="square">
            <a:spAutoFit/>
          </a:bodyPr>
          <a:lstStyle/>
          <a:p>
            <a:r>
              <a:rPr lang="en-US" dirty="0"/>
              <a:t>CO</a:t>
            </a:r>
            <a:r>
              <a:rPr lang="en-US" baseline="-25000" dirty="0"/>
              <a:t>2</a:t>
            </a:r>
            <a:endParaRPr lang="en-US" dirty="0"/>
          </a:p>
        </p:txBody>
      </p:sp>
      <p:sp>
        <p:nvSpPr>
          <p:cNvPr id="19" name="Rectangle 18"/>
          <p:cNvSpPr/>
          <p:nvPr/>
        </p:nvSpPr>
        <p:spPr>
          <a:xfrm>
            <a:off x="7162801" y="1143000"/>
            <a:ext cx="1708801" cy="369332"/>
          </a:xfrm>
          <a:prstGeom prst="rect">
            <a:avLst/>
          </a:prstGeom>
        </p:spPr>
        <p:txBody>
          <a:bodyPr wrap="none">
            <a:spAutoFit/>
          </a:bodyPr>
          <a:lstStyle/>
          <a:p>
            <a:r>
              <a:rPr lang="en-US" dirty="0"/>
              <a:t>Glucose is made</a:t>
            </a:r>
          </a:p>
        </p:txBody>
      </p:sp>
      <p:sp>
        <p:nvSpPr>
          <p:cNvPr id="20" name="Rectangle 19"/>
          <p:cNvSpPr/>
          <p:nvPr/>
        </p:nvSpPr>
        <p:spPr>
          <a:xfrm>
            <a:off x="2057400" y="457201"/>
            <a:ext cx="5334000" cy="461665"/>
          </a:xfrm>
          <a:prstGeom prst="rect">
            <a:avLst/>
          </a:prstGeom>
        </p:spPr>
        <p:txBody>
          <a:bodyPr wrap="square">
            <a:spAutoFit/>
          </a:bodyPr>
          <a:lstStyle/>
          <a:p>
            <a:r>
              <a:rPr lang="en-US" sz="2400" b="1" dirty="0"/>
              <a:t>PHOTOSYNTHESIS (in the chloroplast)</a:t>
            </a:r>
          </a:p>
        </p:txBody>
      </p:sp>
      <p:pic>
        <p:nvPicPr>
          <p:cNvPr id="1026" name="Picture 2" descr="http://www.helpsavetheclimate.com/chloroplast1.gif"/>
          <p:cNvPicPr>
            <a:picLocks noChangeAspect="1" noChangeArrowheads="1"/>
          </p:cNvPicPr>
          <p:nvPr/>
        </p:nvPicPr>
        <p:blipFill>
          <a:blip r:embed="rId3" cstate="print"/>
          <a:srcRect/>
          <a:stretch>
            <a:fillRect/>
          </a:stretch>
        </p:blipFill>
        <p:spPr bwMode="auto">
          <a:xfrm>
            <a:off x="7239000" y="1"/>
            <a:ext cx="1600200" cy="1137583"/>
          </a:xfrm>
          <a:prstGeom prst="rect">
            <a:avLst/>
          </a:prstGeom>
          <a:noFill/>
        </p:spPr>
      </p:pic>
      <p:sp>
        <p:nvSpPr>
          <p:cNvPr id="24" name="Rectangle 23"/>
          <p:cNvSpPr/>
          <p:nvPr/>
        </p:nvSpPr>
        <p:spPr>
          <a:xfrm>
            <a:off x="6172200" y="1524001"/>
            <a:ext cx="2514600" cy="1661993"/>
          </a:xfrm>
          <a:prstGeom prst="rect">
            <a:avLst/>
          </a:prstGeom>
        </p:spPr>
        <p:txBody>
          <a:bodyPr wrap="square">
            <a:spAutoFit/>
          </a:bodyPr>
          <a:lstStyle/>
          <a:p>
            <a:pPr>
              <a:buFont typeface="Arial" pitchFamily="34" charset="0"/>
              <a:buChar char="•"/>
            </a:pPr>
            <a:r>
              <a:rPr lang="en-US" dirty="0"/>
              <a:t>Uses energy from photolysis and CO</a:t>
            </a:r>
            <a:r>
              <a:rPr lang="en-US" baseline="-25000" dirty="0"/>
              <a:t>2 </a:t>
            </a:r>
            <a:r>
              <a:rPr lang="en-US" dirty="0"/>
              <a:t>to produce sugar = glucose </a:t>
            </a:r>
            <a:r>
              <a:rPr lang="en-US" dirty="0">
                <a:sym typeface="Wingdings" pitchFamily="2" charset="2"/>
              </a:rPr>
              <a:t> C</a:t>
            </a:r>
            <a:r>
              <a:rPr lang="en-US" baseline="-25000" dirty="0">
                <a:sym typeface="Wingdings" pitchFamily="2" charset="2"/>
              </a:rPr>
              <a:t>6</a:t>
            </a:r>
            <a:r>
              <a:rPr lang="en-US" dirty="0">
                <a:sym typeface="Wingdings" pitchFamily="2" charset="2"/>
              </a:rPr>
              <a:t>H</a:t>
            </a:r>
            <a:r>
              <a:rPr lang="en-US" baseline="-25000" dirty="0">
                <a:sym typeface="Wingdings" pitchFamily="2" charset="2"/>
              </a:rPr>
              <a:t>12</a:t>
            </a:r>
            <a:r>
              <a:rPr lang="en-US" dirty="0">
                <a:sym typeface="Wingdings" pitchFamily="2" charset="2"/>
              </a:rPr>
              <a:t>O</a:t>
            </a:r>
            <a:r>
              <a:rPr lang="en-US" baseline="-25000" dirty="0">
                <a:sym typeface="Wingdings" pitchFamily="2" charset="2"/>
              </a:rPr>
              <a:t>6</a:t>
            </a:r>
          </a:p>
          <a:p>
            <a:pPr>
              <a:buFont typeface="Arial" pitchFamily="34" charset="0"/>
              <a:buChar char="•"/>
            </a:pPr>
            <a:r>
              <a:rPr lang="en-US" dirty="0"/>
              <a:t>Does not need light!</a:t>
            </a:r>
            <a:endParaRPr lang="en-US" baseline="-25000" dirty="0">
              <a:sym typeface="Wingdings" pitchFamily="2" charset="2"/>
            </a:endParaRPr>
          </a:p>
          <a:p>
            <a:endParaRPr lang="en-US" baseline="-25000" dirty="0"/>
          </a:p>
        </p:txBody>
      </p:sp>
      <p:sp>
        <p:nvSpPr>
          <p:cNvPr id="25" name="Rectangle 24"/>
          <p:cNvSpPr/>
          <p:nvPr/>
        </p:nvSpPr>
        <p:spPr>
          <a:xfrm>
            <a:off x="2286000" y="6096001"/>
            <a:ext cx="7848600" cy="461665"/>
          </a:xfrm>
          <a:prstGeom prst="rect">
            <a:avLst/>
          </a:prstGeom>
        </p:spPr>
        <p:txBody>
          <a:bodyPr wrap="square">
            <a:spAutoFit/>
          </a:bodyPr>
          <a:lstStyle/>
          <a:p>
            <a:pPr lvl="1"/>
            <a:r>
              <a:rPr lang="en-US" sz="2400" b="1" dirty="0"/>
              <a:t>CELLULAR RESPIRATION (in cytoplasm and mitochondria)</a:t>
            </a:r>
          </a:p>
        </p:txBody>
      </p:sp>
      <p:sp>
        <p:nvSpPr>
          <p:cNvPr id="26" name="Rectangle 25"/>
          <p:cNvSpPr/>
          <p:nvPr/>
        </p:nvSpPr>
        <p:spPr>
          <a:xfrm>
            <a:off x="7391400" y="3505200"/>
            <a:ext cx="2057400" cy="1477328"/>
          </a:xfrm>
          <a:prstGeom prst="rect">
            <a:avLst/>
          </a:prstGeom>
        </p:spPr>
        <p:txBody>
          <a:bodyPr wrap="square">
            <a:spAutoFit/>
          </a:bodyPr>
          <a:lstStyle/>
          <a:p>
            <a:r>
              <a:rPr lang="en-US" dirty="0"/>
              <a:t>Breaks down sugar into </a:t>
            </a:r>
            <a:r>
              <a:rPr lang="en-US" u="sng" dirty="0" err="1"/>
              <a:t>pyruvic</a:t>
            </a:r>
            <a:r>
              <a:rPr lang="en-US" u="sng" dirty="0"/>
              <a:t> acid</a:t>
            </a:r>
            <a:r>
              <a:rPr lang="en-US" dirty="0"/>
              <a:t> </a:t>
            </a:r>
            <a:r>
              <a:rPr lang="en-US" dirty="0">
                <a:sym typeface="Wingdings" pitchFamily="2" charset="2"/>
              </a:rPr>
              <a:t> 2*(C</a:t>
            </a:r>
            <a:r>
              <a:rPr lang="en-US" baseline="-25000" dirty="0">
                <a:sym typeface="Wingdings" pitchFamily="2" charset="2"/>
              </a:rPr>
              <a:t>3</a:t>
            </a:r>
            <a:r>
              <a:rPr lang="en-US" dirty="0">
                <a:sym typeface="Wingdings" pitchFamily="2" charset="2"/>
              </a:rPr>
              <a:t>H</a:t>
            </a:r>
            <a:r>
              <a:rPr lang="en-US" baseline="-25000" dirty="0">
                <a:sym typeface="Wingdings" pitchFamily="2" charset="2"/>
              </a:rPr>
              <a:t>6</a:t>
            </a:r>
            <a:r>
              <a:rPr lang="en-US" dirty="0">
                <a:sym typeface="Wingdings" pitchFamily="2" charset="2"/>
              </a:rPr>
              <a:t>O</a:t>
            </a:r>
            <a:r>
              <a:rPr lang="en-US" baseline="-25000" dirty="0">
                <a:sym typeface="Wingdings" pitchFamily="2" charset="2"/>
              </a:rPr>
              <a:t>3</a:t>
            </a:r>
            <a:r>
              <a:rPr lang="en-US" dirty="0">
                <a:sym typeface="Wingdings" pitchFamily="2" charset="2"/>
              </a:rPr>
              <a:t>) and ATP (energy</a:t>
            </a:r>
            <a:r>
              <a:rPr lang="en-US">
                <a:sym typeface="Wingdings" pitchFamily="2" charset="2"/>
              </a:rPr>
              <a:t>) Cytoplasm</a:t>
            </a:r>
            <a:endParaRPr lang="en-US" baseline="30000" dirty="0"/>
          </a:p>
          <a:p>
            <a:endParaRPr lang="en-US" u="sng" dirty="0"/>
          </a:p>
        </p:txBody>
      </p:sp>
      <p:cxnSp>
        <p:nvCxnSpPr>
          <p:cNvPr id="28" name="Straight Arrow Connector 27"/>
          <p:cNvCxnSpPr/>
          <p:nvPr/>
        </p:nvCxnSpPr>
        <p:spPr>
          <a:xfrm rot="10800000">
            <a:off x="5791200" y="1600200"/>
            <a:ext cx="381000" cy="228600"/>
          </a:xfrm>
          <a:prstGeom prst="straightConnector1">
            <a:avLst/>
          </a:prstGeom>
          <a:ln w="41275">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rot="16200000" flipV="1">
            <a:off x="4343400" y="1600200"/>
            <a:ext cx="304800" cy="152400"/>
          </a:xfrm>
          <a:prstGeom prst="straightConnector1">
            <a:avLst/>
          </a:prstGeom>
          <a:ln w="41275">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8991600" y="4495800"/>
            <a:ext cx="457200" cy="381000"/>
          </a:xfrm>
          <a:prstGeom prst="straightConnector1">
            <a:avLst/>
          </a:prstGeom>
          <a:ln w="41275">
            <a:tailEnd type="arrow"/>
          </a:ln>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a:off x="7391400" y="4800600"/>
            <a:ext cx="990600" cy="923330"/>
          </a:xfrm>
          <a:prstGeom prst="rect">
            <a:avLst/>
          </a:prstGeom>
        </p:spPr>
        <p:txBody>
          <a:bodyPr wrap="square">
            <a:spAutoFit/>
          </a:bodyPr>
          <a:lstStyle/>
          <a:p>
            <a:r>
              <a:rPr lang="en-US" dirty="0" err="1"/>
              <a:t>Pyruvic</a:t>
            </a:r>
            <a:r>
              <a:rPr lang="en-US" dirty="0"/>
              <a:t> </a:t>
            </a:r>
          </a:p>
          <a:p>
            <a:r>
              <a:rPr lang="en-US" dirty="0"/>
              <a:t>acid</a:t>
            </a:r>
            <a:endParaRPr lang="en-US" baseline="30000" dirty="0"/>
          </a:p>
          <a:p>
            <a:endParaRPr lang="en-US" u="sng" dirty="0"/>
          </a:p>
        </p:txBody>
      </p:sp>
      <p:sp>
        <p:nvSpPr>
          <p:cNvPr id="37" name="Rectangle 36"/>
          <p:cNvSpPr/>
          <p:nvPr/>
        </p:nvSpPr>
        <p:spPr>
          <a:xfrm>
            <a:off x="8686800" y="5562600"/>
            <a:ext cx="700448" cy="369332"/>
          </a:xfrm>
          <a:prstGeom prst="rect">
            <a:avLst/>
          </a:prstGeom>
        </p:spPr>
        <p:txBody>
          <a:bodyPr wrap="none">
            <a:spAutoFit/>
          </a:bodyPr>
          <a:lstStyle/>
          <a:p>
            <a:r>
              <a:rPr lang="en-US" dirty="0">
                <a:sym typeface="Wingdings" pitchFamily="2" charset="2"/>
              </a:rPr>
              <a:t>2 ATP</a:t>
            </a:r>
            <a:endParaRPr lang="en-US" dirty="0"/>
          </a:p>
        </p:txBody>
      </p:sp>
      <p:sp>
        <p:nvSpPr>
          <p:cNvPr id="38" name="Rectangle 37"/>
          <p:cNvSpPr/>
          <p:nvPr/>
        </p:nvSpPr>
        <p:spPr>
          <a:xfrm>
            <a:off x="5257800" y="4648201"/>
            <a:ext cx="1295400" cy="1200329"/>
          </a:xfrm>
          <a:prstGeom prst="rect">
            <a:avLst/>
          </a:prstGeom>
        </p:spPr>
        <p:txBody>
          <a:bodyPr wrap="square">
            <a:spAutoFit/>
          </a:bodyPr>
          <a:lstStyle/>
          <a:p>
            <a:r>
              <a:rPr lang="en-US" b="1" dirty="0"/>
              <a:t>Citric acid </a:t>
            </a:r>
          </a:p>
          <a:p>
            <a:r>
              <a:rPr lang="en-US" b="1" dirty="0"/>
              <a:t>Or  Krebs</a:t>
            </a:r>
          </a:p>
          <a:p>
            <a:r>
              <a:rPr lang="en-US" b="1" dirty="0"/>
              <a:t>Cycle</a:t>
            </a:r>
          </a:p>
          <a:p>
            <a:endParaRPr lang="en-US" u="sng" dirty="0"/>
          </a:p>
        </p:txBody>
      </p:sp>
      <p:pic>
        <p:nvPicPr>
          <p:cNvPr id="1028" name="Picture 4" descr="http://www.carolguze.com/images/cellorganelles/mitochondria3.jpg"/>
          <p:cNvPicPr>
            <a:picLocks noChangeAspect="1" noChangeArrowheads="1"/>
          </p:cNvPicPr>
          <p:nvPr/>
        </p:nvPicPr>
        <p:blipFill>
          <a:blip r:embed="rId4" cstate="print"/>
          <a:srcRect/>
          <a:stretch>
            <a:fillRect/>
          </a:stretch>
        </p:blipFill>
        <p:spPr bwMode="auto">
          <a:xfrm>
            <a:off x="4267200" y="5257801"/>
            <a:ext cx="914400" cy="935737"/>
          </a:xfrm>
          <a:prstGeom prst="rect">
            <a:avLst/>
          </a:prstGeom>
          <a:noFill/>
        </p:spPr>
      </p:pic>
      <p:sp>
        <p:nvSpPr>
          <p:cNvPr id="41" name="Rectangle 40"/>
          <p:cNvSpPr/>
          <p:nvPr/>
        </p:nvSpPr>
        <p:spPr>
          <a:xfrm>
            <a:off x="3276600" y="3276600"/>
            <a:ext cx="1981200" cy="1477328"/>
          </a:xfrm>
          <a:prstGeom prst="rect">
            <a:avLst/>
          </a:prstGeom>
        </p:spPr>
        <p:txBody>
          <a:bodyPr wrap="square">
            <a:spAutoFit/>
          </a:bodyPr>
          <a:lstStyle/>
          <a:p>
            <a:r>
              <a:rPr lang="en-US" dirty="0"/>
              <a:t>Where most of your energy is made. Needs Oxygen</a:t>
            </a:r>
            <a:endParaRPr lang="en-US" baseline="30000" dirty="0"/>
          </a:p>
          <a:p>
            <a:endParaRPr lang="en-US" u="sng" dirty="0"/>
          </a:p>
        </p:txBody>
      </p:sp>
      <p:pic>
        <p:nvPicPr>
          <p:cNvPr id="1030" name="Picture 6" descr="http://www.mrskerrett.com/images/plant3.gif"/>
          <p:cNvPicPr>
            <a:picLocks noChangeAspect="1" noChangeArrowheads="1"/>
          </p:cNvPicPr>
          <p:nvPr/>
        </p:nvPicPr>
        <p:blipFill>
          <a:blip r:embed="rId5" cstate="print"/>
          <a:srcRect/>
          <a:stretch>
            <a:fillRect/>
          </a:stretch>
        </p:blipFill>
        <p:spPr bwMode="auto">
          <a:xfrm>
            <a:off x="6629400" y="5334001"/>
            <a:ext cx="990600" cy="793861"/>
          </a:xfrm>
          <a:prstGeom prst="rect">
            <a:avLst/>
          </a:prstGeom>
          <a:noFill/>
        </p:spPr>
      </p:pic>
      <p:sp>
        <p:nvSpPr>
          <p:cNvPr id="43" name="7-Point Star 42"/>
          <p:cNvSpPr/>
          <p:nvPr/>
        </p:nvSpPr>
        <p:spPr>
          <a:xfrm>
            <a:off x="1905000" y="5105400"/>
            <a:ext cx="1295400" cy="838200"/>
          </a:xfrm>
          <a:prstGeom prst="star7">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2133600" y="5181601"/>
            <a:ext cx="1066800" cy="646331"/>
          </a:xfrm>
          <a:prstGeom prst="rect">
            <a:avLst/>
          </a:prstGeom>
        </p:spPr>
        <p:txBody>
          <a:bodyPr wrap="square">
            <a:spAutoFit/>
          </a:bodyPr>
          <a:lstStyle/>
          <a:p>
            <a:r>
              <a:rPr lang="en-US" b="1" dirty="0"/>
              <a:t>36 ATP</a:t>
            </a:r>
          </a:p>
          <a:p>
            <a:r>
              <a:rPr lang="en-US" b="1" dirty="0"/>
              <a:t>Heat</a:t>
            </a:r>
          </a:p>
        </p:txBody>
      </p:sp>
      <p:sp>
        <p:nvSpPr>
          <p:cNvPr id="27" name="TextBox 26"/>
          <p:cNvSpPr txBox="1"/>
          <p:nvPr/>
        </p:nvSpPr>
        <p:spPr>
          <a:xfrm>
            <a:off x="2667000" y="0"/>
            <a:ext cx="3657600" cy="369332"/>
          </a:xfrm>
          <a:prstGeom prst="rect">
            <a:avLst/>
          </a:prstGeom>
          <a:noFill/>
        </p:spPr>
        <p:txBody>
          <a:bodyPr wrap="square" rtlCol="0">
            <a:spAutoFit/>
          </a:bodyPr>
          <a:lstStyle/>
          <a:p>
            <a:r>
              <a:rPr lang="en-US" dirty="0"/>
              <a:t>P. </a:t>
            </a:r>
            <a:r>
              <a:rPr lang="en-US" dirty="0" smtClean="0"/>
              <a:t>56 </a:t>
            </a:r>
            <a:r>
              <a:rPr lang="en-US" dirty="0"/>
              <a:t>NB  Write a summary paragraph</a:t>
            </a:r>
          </a:p>
        </p:txBody>
      </p:sp>
    </p:spTree>
    <p:extLst>
      <p:ext uri="{BB962C8B-B14F-4D97-AF65-F5344CB8AC3E}">
        <p14:creationId xmlns:p14="http://schemas.microsoft.com/office/powerpoint/2010/main" val="4133519663"/>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dissolve">
                                      <p:cBhvr>
                                        <p:cTn id="7" dur="500"/>
                                        <p:tgtEl>
                                          <p:spTgt spid="20"/>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dissolve">
                                      <p:cBhvr>
                                        <p:cTn id="10" dur="500"/>
                                        <p:tgtEl>
                                          <p:spTgt spid="25"/>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6"/>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32"/>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35"/>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7"/>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8"/>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1030"/>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3"/>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41"/>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39"/>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16" grpId="0"/>
      <p:bldP spid="17" grpId="0"/>
      <p:bldP spid="18" grpId="0"/>
      <p:bldP spid="19" grpId="0"/>
      <p:bldP spid="20" grpId="0"/>
      <p:bldP spid="24" grpId="0"/>
      <p:bldP spid="25" grpId="0"/>
      <p:bldP spid="26" grpId="0"/>
      <p:bldP spid="35" grpId="0"/>
      <p:bldP spid="37" grpId="0"/>
      <p:bldP spid="38" grpId="0"/>
      <p:bldP spid="41" grpId="0"/>
      <p:bldP spid="39" grpId="0"/>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Taboo</a:t>
            </a:r>
            <a:endParaRPr lang="en-US" dirty="0"/>
          </a:p>
        </p:txBody>
      </p:sp>
      <p:sp>
        <p:nvSpPr>
          <p:cNvPr id="3" name="Content Placeholder 2"/>
          <p:cNvSpPr>
            <a:spLocks noGrp="1"/>
          </p:cNvSpPr>
          <p:nvPr>
            <p:ph idx="1"/>
          </p:nvPr>
        </p:nvSpPr>
        <p:spPr/>
        <p:txBody>
          <a:bodyPr/>
          <a:lstStyle/>
          <a:p>
            <a:pPr marL="0" indent="0">
              <a:buNone/>
            </a:pPr>
            <a:r>
              <a:rPr lang="en-US" dirty="0" smtClean="0"/>
              <a:t>Cellular Respiration</a:t>
            </a:r>
          </a:p>
          <a:p>
            <a:pPr marL="0" indent="0">
              <a:buNone/>
            </a:pPr>
            <a:r>
              <a:rPr lang="en-US" dirty="0" smtClean="0"/>
              <a:t>Vacuole</a:t>
            </a:r>
          </a:p>
          <a:p>
            <a:pPr marL="0" indent="0">
              <a:buNone/>
            </a:pPr>
            <a:r>
              <a:rPr lang="en-US" dirty="0" err="1" smtClean="0"/>
              <a:t>Prokayotic</a:t>
            </a:r>
            <a:endParaRPr lang="en-US" dirty="0" smtClean="0"/>
          </a:p>
          <a:p>
            <a:pPr marL="0" indent="0">
              <a:buNone/>
            </a:pPr>
            <a:r>
              <a:rPr lang="en-US" dirty="0" smtClean="0"/>
              <a:t>Osmosis</a:t>
            </a:r>
          </a:p>
          <a:p>
            <a:pPr marL="0" indent="0">
              <a:buNone/>
            </a:pPr>
            <a:r>
              <a:rPr lang="en-US" dirty="0" smtClean="0"/>
              <a:t>Passive Transport</a:t>
            </a:r>
          </a:p>
          <a:p>
            <a:pPr marL="0" indent="0">
              <a:buNone/>
            </a:pPr>
            <a:r>
              <a:rPr lang="en-US" dirty="0" smtClean="0"/>
              <a:t>Macromolecule</a:t>
            </a:r>
          </a:p>
          <a:p>
            <a:pPr marL="0" indent="0">
              <a:buNone/>
            </a:pPr>
            <a:endParaRPr lang="en-US" dirty="0"/>
          </a:p>
        </p:txBody>
      </p:sp>
    </p:spTree>
    <p:extLst>
      <p:ext uri="{BB962C8B-B14F-4D97-AF65-F5344CB8AC3E}">
        <p14:creationId xmlns:p14="http://schemas.microsoft.com/office/powerpoint/2010/main" val="1219576299"/>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Taboo</a:t>
            </a:r>
            <a:endParaRPr lang="en-US" dirty="0"/>
          </a:p>
        </p:txBody>
      </p:sp>
      <p:sp>
        <p:nvSpPr>
          <p:cNvPr id="3" name="Content Placeholder 2"/>
          <p:cNvSpPr>
            <a:spLocks noGrp="1"/>
          </p:cNvSpPr>
          <p:nvPr>
            <p:ph idx="1"/>
          </p:nvPr>
        </p:nvSpPr>
        <p:spPr/>
        <p:txBody>
          <a:bodyPr/>
          <a:lstStyle/>
          <a:p>
            <a:r>
              <a:rPr lang="en-US" dirty="0" smtClean="0"/>
              <a:t>Photosynthesis</a:t>
            </a:r>
          </a:p>
          <a:p>
            <a:r>
              <a:rPr lang="en-US" dirty="0" smtClean="0"/>
              <a:t>Nucleus</a:t>
            </a:r>
          </a:p>
          <a:p>
            <a:r>
              <a:rPr lang="en-US" dirty="0" smtClean="0"/>
              <a:t>Eukaryotic Cell</a:t>
            </a:r>
          </a:p>
          <a:p>
            <a:r>
              <a:rPr lang="en-US" dirty="0" smtClean="0"/>
              <a:t>Active Transport</a:t>
            </a:r>
          </a:p>
          <a:p>
            <a:r>
              <a:rPr lang="en-US" dirty="0" smtClean="0"/>
              <a:t>DNA</a:t>
            </a:r>
          </a:p>
          <a:p>
            <a:r>
              <a:rPr lang="en-US" dirty="0" smtClean="0"/>
              <a:t>Protein</a:t>
            </a:r>
            <a:endParaRPr lang="en-US" dirty="0"/>
          </a:p>
        </p:txBody>
      </p:sp>
    </p:spTree>
    <p:extLst>
      <p:ext uri="{BB962C8B-B14F-4D97-AF65-F5344CB8AC3E}">
        <p14:creationId xmlns:p14="http://schemas.microsoft.com/office/powerpoint/2010/main" val="3026808751"/>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Taboo</a:t>
            </a:r>
            <a:endParaRPr lang="en-US" dirty="0"/>
          </a:p>
        </p:txBody>
      </p:sp>
      <p:sp>
        <p:nvSpPr>
          <p:cNvPr id="3" name="Content Placeholder 2"/>
          <p:cNvSpPr>
            <a:spLocks noGrp="1"/>
          </p:cNvSpPr>
          <p:nvPr>
            <p:ph idx="1"/>
          </p:nvPr>
        </p:nvSpPr>
        <p:spPr/>
        <p:txBody>
          <a:bodyPr/>
          <a:lstStyle/>
          <a:p>
            <a:r>
              <a:rPr lang="en-US" dirty="0" smtClean="0"/>
              <a:t>Scientific Method</a:t>
            </a:r>
          </a:p>
          <a:p>
            <a:r>
              <a:rPr lang="en-US" dirty="0" smtClean="0"/>
              <a:t>Independent Variable</a:t>
            </a:r>
          </a:p>
          <a:p>
            <a:r>
              <a:rPr lang="en-US" dirty="0" smtClean="0"/>
              <a:t>Plasma Membrane</a:t>
            </a:r>
          </a:p>
          <a:p>
            <a:r>
              <a:rPr lang="en-US" dirty="0" smtClean="0"/>
              <a:t>Bacteria</a:t>
            </a:r>
          </a:p>
          <a:p>
            <a:r>
              <a:rPr lang="en-US" dirty="0" smtClean="0"/>
              <a:t>Prokaryotic</a:t>
            </a:r>
          </a:p>
          <a:p>
            <a:r>
              <a:rPr lang="en-US" dirty="0" smtClean="0"/>
              <a:t>Chloroplast</a:t>
            </a:r>
            <a:endParaRPr lang="en-US" dirty="0"/>
          </a:p>
        </p:txBody>
      </p:sp>
    </p:spTree>
    <p:extLst>
      <p:ext uri="{BB962C8B-B14F-4D97-AF65-F5344CB8AC3E}">
        <p14:creationId xmlns:p14="http://schemas.microsoft.com/office/powerpoint/2010/main" val="2416173621"/>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Dependent Variable</a:t>
            </a:r>
          </a:p>
          <a:p>
            <a:r>
              <a:rPr lang="en-US" dirty="0" smtClean="0"/>
              <a:t>Control</a:t>
            </a:r>
          </a:p>
          <a:p>
            <a:r>
              <a:rPr lang="en-US" dirty="0" smtClean="0"/>
              <a:t>Selective Permeability</a:t>
            </a:r>
          </a:p>
          <a:p>
            <a:r>
              <a:rPr lang="en-US" dirty="0" smtClean="0"/>
              <a:t>Endoplasmic Reticulum</a:t>
            </a:r>
          </a:p>
          <a:p>
            <a:r>
              <a:rPr lang="en-US" dirty="0" smtClean="0"/>
              <a:t>Cell Wall</a:t>
            </a:r>
          </a:p>
          <a:p>
            <a:r>
              <a:rPr lang="en-US" dirty="0" smtClean="0"/>
              <a:t>Vacuole</a:t>
            </a:r>
            <a:endParaRPr lang="en-US" dirty="0"/>
          </a:p>
        </p:txBody>
      </p:sp>
    </p:spTree>
    <p:extLst>
      <p:ext uri="{BB962C8B-B14F-4D97-AF65-F5344CB8AC3E}">
        <p14:creationId xmlns:p14="http://schemas.microsoft.com/office/powerpoint/2010/main" val="2313175421"/>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6764" name="Picture 44" descr="Table"/>
          <p:cNvPicPr>
            <a:picLocks noChangeAspect="1" noChangeArrowheads="1"/>
          </p:cNvPicPr>
          <p:nvPr/>
        </p:nvPicPr>
        <p:blipFill>
          <a:blip r:embed="rId2" cstate="print"/>
          <a:srcRect/>
          <a:stretch>
            <a:fillRect/>
          </a:stretch>
        </p:blipFill>
        <p:spPr bwMode="auto">
          <a:xfrm>
            <a:off x="2667000" y="2057400"/>
            <a:ext cx="6858000" cy="3886200"/>
          </a:xfrm>
          <a:prstGeom prst="rect">
            <a:avLst/>
          </a:prstGeom>
          <a:noFill/>
        </p:spPr>
      </p:pic>
      <p:sp>
        <p:nvSpPr>
          <p:cNvPr id="926722" name="Rectangle 2"/>
          <p:cNvSpPr>
            <a:spLocks noGrp="1" noChangeArrowheads="1"/>
          </p:cNvSpPr>
          <p:nvPr>
            <p:ph type="title"/>
          </p:nvPr>
        </p:nvSpPr>
        <p:spPr>
          <a:xfrm>
            <a:off x="2438400" y="7040563"/>
            <a:ext cx="8229600" cy="274637"/>
          </a:xfrm>
        </p:spPr>
        <p:txBody>
          <a:bodyPr>
            <a:normAutofit fontScale="90000"/>
          </a:bodyPr>
          <a:lstStyle/>
          <a:p>
            <a:pPr algn="r"/>
            <a:r>
              <a:rPr lang="en-US" altLang="en-US" sz="1400" b="1"/>
              <a:t>Section 9.3 Summary – pages 231-237</a:t>
            </a:r>
          </a:p>
        </p:txBody>
      </p:sp>
      <p:sp>
        <p:nvSpPr>
          <p:cNvPr id="926723" name="Text Box 3"/>
          <p:cNvSpPr txBox="1">
            <a:spLocks noChangeArrowheads="1"/>
          </p:cNvSpPr>
          <p:nvPr/>
        </p:nvSpPr>
        <p:spPr bwMode="auto">
          <a:xfrm>
            <a:off x="1905000" y="901701"/>
            <a:ext cx="7772400" cy="1200329"/>
          </a:xfrm>
          <a:prstGeom prst="rect">
            <a:avLst/>
          </a:prstGeom>
          <a:noFill/>
          <a:ln w="9525">
            <a:noFill/>
            <a:miter lim="800000"/>
            <a:headEnd/>
            <a:tailEnd/>
          </a:ln>
          <a:effectLst>
            <a:outerShdw dist="45791" dir="3378596" algn="ctr" rotWithShape="0">
              <a:schemeClr val="bg2"/>
            </a:outerShdw>
          </a:effectLst>
        </p:spPr>
        <p:txBody>
          <a:bodyPr>
            <a:spAutoFit/>
          </a:bodyPr>
          <a:lstStyle/>
          <a:p>
            <a:pPr algn="l"/>
            <a:r>
              <a:rPr lang="en-US" altLang="en-US" sz="3600" b="1" dirty="0">
                <a:solidFill>
                  <a:schemeClr val="tx2"/>
                </a:solidFill>
                <a:latin typeface="Times" pitchFamily="18" charset="0"/>
              </a:rPr>
              <a:t>Comparing </a:t>
            </a:r>
            <a:r>
              <a:rPr lang="en-US" altLang="en-US" sz="3600" b="1" dirty="0">
                <a:solidFill>
                  <a:schemeClr val="tx2"/>
                </a:solidFill>
                <a:latin typeface="Times" pitchFamily="18" charset="0"/>
                <a:hlinkClick r:id="rId3"/>
              </a:rPr>
              <a:t>Photosynthesis</a:t>
            </a:r>
            <a:r>
              <a:rPr lang="en-US" altLang="en-US" sz="3600" b="1" dirty="0">
                <a:solidFill>
                  <a:schemeClr val="tx2"/>
                </a:solidFill>
                <a:latin typeface="Times" pitchFamily="18" charset="0"/>
              </a:rPr>
              <a:t> and </a:t>
            </a:r>
            <a:r>
              <a:rPr lang="en-US" altLang="en-US" sz="3600" b="1" dirty="0">
                <a:solidFill>
                  <a:schemeClr val="tx2"/>
                </a:solidFill>
                <a:latin typeface="Times" pitchFamily="18" charset="0"/>
                <a:hlinkClick r:id="rId4"/>
              </a:rPr>
              <a:t>Cellular </a:t>
            </a:r>
            <a:r>
              <a:rPr lang="en-US" altLang="en-US" sz="3600" b="1" dirty="0" smtClean="0">
                <a:solidFill>
                  <a:schemeClr val="tx2"/>
                </a:solidFill>
                <a:latin typeface="Times" pitchFamily="18" charset="0"/>
                <a:hlinkClick r:id="rId4"/>
              </a:rPr>
              <a:t>Respiration </a:t>
            </a:r>
            <a:r>
              <a:rPr lang="en-US" altLang="en-US" sz="3600" b="1" dirty="0" smtClean="0">
                <a:solidFill>
                  <a:schemeClr val="tx2"/>
                </a:solidFill>
                <a:latin typeface="Times" pitchFamily="18" charset="0"/>
              </a:rPr>
              <a:t>  Notes p. 57 NB</a:t>
            </a:r>
            <a:endParaRPr lang="en-US" altLang="en-US" sz="3600" b="1" dirty="0">
              <a:solidFill>
                <a:schemeClr val="tx2"/>
              </a:solidFill>
              <a:latin typeface="Times" pitchFamily="18" charset="0"/>
            </a:endParaRPr>
          </a:p>
        </p:txBody>
      </p:sp>
      <p:pic>
        <p:nvPicPr>
          <p:cNvPr id="926724" name="Picture 4" descr="end of slide"/>
          <p:cNvPicPr>
            <a:picLocks noChangeAspect="1" noChangeArrowheads="1"/>
          </p:cNvPicPr>
          <p:nvPr/>
        </p:nvPicPr>
        <p:blipFill>
          <a:blip r:embed="rId5" cstate="print"/>
          <a:srcRect/>
          <a:stretch>
            <a:fillRect/>
          </a:stretch>
        </p:blipFill>
        <p:spPr bwMode="auto">
          <a:xfrm>
            <a:off x="9693276" y="5105400"/>
            <a:ext cx="593725" cy="846138"/>
          </a:xfrm>
          <a:prstGeom prst="rect">
            <a:avLst/>
          </a:prstGeom>
          <a:noFill/>
        </p:spPr>
      </p:pic>
      <p:pic>
        <p:nvPicPr>
          <p:cNvPr id="926725" name="Picture 5" descr="New previous">
            <a:hlinkClick r:id="" action="ppaction://hlinkshowjump?jump=previousslide"/>
          </p:cNvPr>
          <p:cNvPicPr>
            <a:picLocks noChangeAspect="1" noChangeArrowheads="1"/>
          </p:cNvPicPr>
          <p:nvPr/>
        </p:nvPicPr>
        <p:blipFill>
          <a:blip r:embed="rId6" cstate="print"/>
          <a:srcRect/>
          <a:stretch>
            <a:fillRect/>
          </a:stretch>
        </p:blipFill>
        <p:spPr bwMode="auto">
          <a:xfrm>
            <a:off x="5105401" y="6191251"/>
            <a:ext cx="492125" cy="606425"/>
          </a:xfrm>
          <a:prstGeom prst="rect">
            <a:avLst/>
          </a:prstGeom>
          <a:noFill/>
        </p:spPr>
      </p:pic>
      <p:pic>
        <p:nvPicPr>
          <p:cNvPr id="926726" name="Picture 6" descr="New TOC">
            <a:hlinkClick r:id="rId7" action="ppaction://hlinksldjump"/>
          </p:cNvPr>
          <p:cNvPicPr>
            <a:picLocks noChangeAspect="1" noChangeArrowheads="1"/>
          </p:cNvPicPr>
          <p:nvPr/>
        </p:nvPicPr>
        <p:blipFill>
          <a:blip r:embed="rId8" cstate="print"/>
          <a:srcRect/>
          <a:stretch>
            <a:fillRect/>
          </a:stretch>
        </p:blipFill>
        <p:spPr bwMode="auto">
          <a:xfrm>
            <a:off x="5832476" y="6194426"/>
            <a:ext cx="492125" cy="606425"/>
          </a:xfrm>
          <a:prstGeom prst="rect">
            <a:avLst/>
          </a:prstGeom>
          <a:noFill/>
        </p:spPr>
      </p:pic>
      <p:pic>
        <p:nvPicPr>
          <p:cNvPr id="926727" name="Picture 7" descr="New next">
            <a:hlinkClick r:id="" action="ppaction://hlinkshowjump?jump=nextslide"/>
          </p:cNvPr>
          <p:cNvPicPr>
            <a:picLocks noChangeAspect="1" noChangeArrowheads="1"/>
          </p:cNvPicPr>
          <p:nvPr/>
        </p:nvPicPr>
        <p:blipFill>
          <a:blip r:embed="rId9" cstate="print"/>
          <a:srcRect/>
          <a:stretch>
            <a:fillRect/>
          </a:stretch>
        </p:blipFill>
        <p:spPr bwMode="auto">
          <a:xfrm>
            <a:off x="6542088" y="6194426"/>
            <a:ext cx="468312" cy="606425"/>
          </a:xfrm>
          <a:prstGeom prst="rect">
            <a:avLst/>
          </a:prstGeom>
          <a:noFill/>
        </p:spPr>
      </p:pic>
      <p:pic>
        <p:nvPicPr>
          <p:cNvPr id="926728" name="Picture 8" descr="help">
            <a:hlinkClick r:id="" action="ppaction://noaction"/>
          </p:cNvPr>
          <p:cNvPicPr>
            <a:picLocks noChangeAspect="1" noChangeArrowheads="1"/>
          </p:cNvPicPr>
          <p:nvPr/>
        </p:nvPicPr>
        <p:blipFill>
          <a:blip r:embed="rId10" cstate="print"/>
          <a:srcRect/>
          <a:stretch>
            <a:fillRect/>
          </a:stretch>
        </p:blipFill>
        <p:spPr bwMode="auto">
          <a:xfrm>
            <a:off x="1752600" y="6202364"/>
            <a:ext cx="560388" cy="560387"/>
          </a:xfrm>
          <a:prstGeom prst="rect">
            <a:avLst/>
          </a:prstGeom>
          <a:noFill/>
        </p:spPr>
      </p:pic>
      <p:pic>
        <p:nvPicPr>
          <p:cNvPr id="926729" name="Picture 9" descr="resources">
            <a:hlinkClick r:id="rId11"/>
          </p:cNvPr>
          <p:cNvPicPr>
            <a:picLocks noChangeAspect="1" noChangeArrowheads="1"/>
          </p:cNvPicPr>
          <p:nvPr/>
        </p:nvPicPr>
        <p:blipFill>
          <a:blip r:embed="rId12" cstate="print"/>
          <a:srcRect/>
          <a:stretch>
            <a:fillRect/>
          </a:stretch>
        </p:blipFill>
        <p:spPr bwMode="auto">
          <a:xfrm>
            <a:off x="8458201" y="6267451"/>
            <a:ext cx="1806575" cy="411163"/>
          </a:xfrm>
          <a:prstGeom prst="rect">
            <a:avLst/>
          </a:prstGeom>
          <a:noFill/>
        </p:spPr>
      </p:pic>
      <p:pic>
        <p:nvPicPr>
          <p:cNvPr id="926731" name="Picture 11" descr="Sec"/>
          <p:cNvPicPr>
            <a:picLocks noChangeAspect="1" noChangeArrowheads="1"/>
          </p:cNvPicPr>
          <p:nvPr/>
        </p:nvPicPr>
        <p:blipFill>
          <a:blip r:embed="rId13" cstate="print"/>
          <a:srcRect/>
          <a:stretch>
            <a:fillRect/>
          </a:stretch>
        </p:blipFill>
        <p:spPr bwMode="auto">
          <a:xfrm>
            <a:off x="1524000" y="0"/>
            <a:ext cx="1676400" cy="838200"/>
          </a:xfrm>
          <a:prstGeom prst="rect">
            <a:avLst/>
          </a:prstGeom>
          <a:noFill/>
        </p:spPr>
      </p:pic>
      <p:pic>
        <p:nvPicPr>
          <p:cNvPr id="926732" name="Picture 12" descr="Sec"/>
          <p:cNvPicPr>
            <a:picLocks noChangeAspect="1" noChangeArrowheads="1"/>
          </p:cNvPicPr>
          <p:nvPr/>
        </p:nvPicPr>
        <p:blipFill>
          <a:blip r:embed="rId14" cstate="print"/>
          <a:srcRect/>
          <a:stretch>
            <a:fillRect/>
          </a:stretch>
        </p:blipFill>
        <p:spPr bwMode="auto">
          <a:xfrm>
            <a:off x="3594100" y="0"/>
            <a:ext cx="5003800" cy="482600"/>
          </a:xfrm>
          <a:prstGeom prst="rect">
            <a:avLst/>
          </a:prstGeom>
          <a:noFill/>
        </p:spPr>
      </p:pic>
      <p:sp>
        <p:nvSpPr>
          <p:cNvPr id="926746" name="Text Box 26"/>
          <p:cNvSpPr txBox="1">
            <a:spLocks noChangeArrowheads="1"/>
          </p:cNvSpPr>
          <p:nvPr/>
        </p:nvSpPr>
        <p:spPr bwMode="auto">
          <a:xfrm>
            <a:off x="2960689" y="2574925"/>
            <a:ext cx="1646605" cy="369332"/>
          </a:xfrm>
          <a:prstGeom prst="rect">
            <a:avLst/>
          </a:prstGeom>
          <a:noFill/>
          <a:ln w="9525">
            <a:noFill/>
            <a:miter lim="800000"/>
            <a:headEnd/>
            <a:tailEnd/>
          </a:ln>
          <a:effectLst/>
        </p:spPr>
        <p:txBody>
          <a:bodyPr wrap="none">
            <a:spAutoFit/>
          </a:bodyPr>
          <a:lstStyle/>
          <a:p>
            <a:r>
              <a:rPr lang="en-US" altLang="en-US" b="1" dirty="0">
                <a:latin typeface="Times" pitchFamily="18" charset="0"/>
              </a:rPr>
              <a:t>Photosynthesis</a:t>
            </a:r>
          </a:p>
        </p:txBody>
      </p:sp>
      <p:sp>
        <p:nvSpPr>
          <p:cNvPr id="926747" name="Text Box 27"/>
          <p:cNvSpPr txBox="1">
            <a:spLocks noChangeArrowheads="1"/>
          </p:cNvSpPr>
          <p:nvPr/>
        </p:nvSpPr>
        <p:spPr bwMode="auto">
          <a:xfrm>
            <a:off x="6210300" y="2551113"/>
            <a:ext cx="2200282" cy="369332"/>
          </a:xfrm>
          <a:prstGeom prst="rect">
            <a:avLst/>
          </a:prstGeom>
          <a:noFill/>
          <a:ln w="9525">
            <a:noFill/>
            <a:miter lim="800000"/>
            <a:headEnd/>
            <a:tailEnd/>
          </a:ln>
          <a:effectLst/>
        </p:spPr>
        <p:txBody>
          <a:bodyPr wrap="none">
            <a:spAutoFit/>
          </a:bodyPr>
          <a:lstStyle/>
          <a:p>
            <a:r>
              <a:rPr lang="en-US" altLang="en-US" b="1" dirty="0">
                <a:latin typeface="Times" pitchFamily="18" charset="0"/>
              </a:rPr>
              <a:t>Cellular Respiration</a:t>
            </a:r>
          </a:p>
        </p:txBody>
      </p:sp>
      <p:sp>
        <p:nvSpPr>
          <p:cNvPr id="926748" name="Text Box 28"/>
          <p:cNvSpPr txBox="1">
            <a:spLocks noChangeArrowheads="1"/>
          </p:cNvSpPr>
          <p:nvPr/>
        </p:nvSpPr>
        <p:spPr bwMode="auto">
          <a:xfrm>
            <a:off x="2954250" y="2863850"/>
            <a:ext cx="2779415" cy="338554"/>
          </a:xfrm>
          <a:prstGeom prst="rect">
            <a:avLst/>
          </a:prstGeom>
          <a:noFill/>
          <a:ln w="9525">
            <a:noFill/>
            <a:miter lim="800000"/>
            <a:headEnd/>
            <a:tailEnd/>
          </a:ln>
          <a:effectLst/>
        </p:spPr>
        <p:txBody>
          <a:bodyPr wrap="none">
            <a:spAutoFit/>
          </a:bodyPr>
          <a:lstStyle/>
          <a:p>
            <a:r>
              <a:rPr lang="en-US" altLang="en-US" sz="1600" dirty="0">
                <a:latin typeface="Times" pitchFamily="18" charset="0"/>
              </a:rPr>
              <a:t>Food synthesized = </a:t>
            </a:r>
            <a:r>
              <a:rPr lang="en-US" altLang="en-US" sz="1600" dirty="0" err="1">
                <a:latin typeface="Times" pitchFamily="18" charset="0"/>
              </a:rPr>
              <a:t>Endergonic</a:t>
            </a:r>
            <a:endParaRPr lang="en-US" altLang="en-US" sz="1600" dirty="0">
              <a:latin typeface="Times" pitchFamily="18" charset="0"/>
            </a:endParaRPr>
          </a:p>
        </p:txBody>
      </p:sp>
      <p:sp>
        <p:nvSpPr>
          <p:cNvPr id="926749" name="Text Box 29"/>
          <p:cNvSpPr txBox="1">
            <a:spLocks noChangeArrowheads="1"/>
          </p:cNvSpPr>
          <p:nvPr/>
        </p:nvSpPr>
        <p:spPr bwMode="auto">
          <a:xfrm>
            <a:off x="6223000" y="2889250"/>
            <a:ext cx="2793842" cy="338554"/>
          </a:xfrm>
          <a:prstGeom prst="rect">
            <a:avLst/>
          </a:prstGeom>
          <a:noFill/>
          <a:ln w="9525">
            <a:noFill/>
            <a:miter lim="800000"/>
            <a:headEnd/>
            <a:tailEnd/>
          </a:ln>
          <a:effectLst/>
        </p:spPr>
        <p:txBody>
          <a:bodyPr wrap="none">
            <a:spAutoFit/>
          </a:bodyPr>
          <a:lstStyle/>
          <a:p>
            <a:pPr algn="l"/>
            <a:r>
              <a:rPr lang="en-US" altLang="en-US" sz="1600" dirty="0">
                <a:latin typeface="Times" pitchFamily="18" charset="0"/>
              </a:rPr>
              <a:t>Food broken down = </a:t>
            </a:r>
            <a:r>
              <a:rPr lang="en-US" altLang="en-US" sz="1600" dirty="0" err="1">
                <a:latin typeface="Times" pitchFamily="18" charset="0"/>
              </a:rPr>
              <a:t>Exergonic</a:t>
            </a:r>
            <a:endParaRPr lang="en-US" altLang="en-US" sz="1600" dirty="0">
              <a:latin typeface="Times" pitchFamily="18" charset="0"/>
            </a:endParaRPr>
          </a:p>
        </p:txBody>
      </p:sp>
      <p:sp>
        <p:nvSpPr>
          <p:cNvPr id="926750" name="Text Box 30"/>
          <p:cNvSpPr txBox="1">
            <a:spLocks noChangeArrowheads="1"/>
          </p:cNvSpPr>
          <p:nvPr/>
        </p:nvSpPr>
        <p:spPr bwMode="auto">
          <a:xfrm>
            <a:off x="2913063" y="3201988"/>
            <a:ext cx="3008644" cy="338554"/>
          </a:xfrm>
          <a:prstGeom prst="rect">
            <a:avLst/>
          </a:prstGeom>
          <a:noFill/>
          <a:ln w="9525">
            <a:noFill/>
            <a:miter lim="800000"/>
            <a:headEnd/>
            <a:tailEnd/>
          </a:ln>
          <a:effectLst/>
        </p:spPr>
        <p:txBody>
          <a:bodyPr wrap="none">
            <a:spAutoFit/>
          </a:bodyPr>
          <a:lstStyle/>
          <a:p>
            <a:r>
              <a:rPr lang="en-US" altLang="en-US" sz="1600" dirty="0">
                <a:latin typeface="Times" pitchFamily="18" charset="0"/>
              </a:rPr>
              <a:t>Energy from sun stored in glucose</a:t>
            </a:r>
          </a:p>
        </p:txBody>
      </p:sp>
      <p:sp>
        <p:nvSpPr>
          <p:cNvPr id="926751" name="Text Box 31"/>
          <p:cNvSpPr txBox="1">
            <a:spLocks noChangeArrowheads="1"/>
          </p:cNvSpPr>
          <p:nvPr/>
        </p:nvSpPr>
        <p:spPr bwMode="auto">
          <a:xfrm>
            <a:off x="6235701" y="3189288"/>
            <a:ext cx="2402709" cy="338554"/>
          </a:xfrm>
          <a:prstGeom prst="rect">
            <a:avLst/>
          </a:prstGeom>
          <a:noFill/>
          <a:ln w="9525">
            <a:noFill/>
            <a:miter lim="800000"/>
            <a:headEnd/>
            <a:tailEnd/>
          </a:ln>
          <a:effectLst/>
        </p:spPr>
        <p:txBody>
          <a:bodyPr wrap="none">
            <a:spAutoFit/>
          </a:bodyPr>
          <a:lstStyle/>
          <a:p>
            <a:pPr algn="l"/>
            <a:r>
              <a:rPr lang="en-US" altLang="en-US" sz="1600" dirty="0">
                <a:latin typeface="Times" pitchFamily="18" charset="0"/>
              </a:rPr>
              <a:t>Energy of glucose released</a:t>
            </a:r>
          </a:p>
        </p:txBody>
      </p:sp>
      <p:sp>
        <p:nvSpPr>
          <p:cNvPr id="926752" name="Text Box 32"/>
          <p:cNvSpPr txBox="1">
            <a:spLocks noChangeArrowheads="1"/>
          </p:cNvSpPr>
          <p:nvPr/>
        </p:nvSpPr>
        <p:spPr bwMode="auto">
          <a:xfrm>
            <a:off x="2890838" y="3513138"/>
            <a:ext cx="2165978" cy="338554"/>
          </a:xfrm>
          <a:prstGeom prst="rect">
            <a:avLst/>
          </a:prstGeom>
          <a:noFill/>
          <a:ln w="9525">
            <a:noFill/>
            <a:miter lim="800000"/>
            <a:headEnd/>
            <a:tailEnd/>
          </a:ln>
          <a:effectLst/>
        </p:spPr>
        <p:txBody>
          <a:bodyPr wrap="none">
            <a:spAutoFit/>
          </a:bodyPr>
          <a:lstStyle/>
          <a:p>
            <a:r>
              <a:rPr lang="en-US" altLang="en-US" sz="1600" dirty="0">
                <a:latin typeface="Times" pitchFamily="18" charset="0"/>
              </a:rPr>
              <a:t>Carbon dioxide taken in</a:t>
            </a:r>
          </a:p>
        </p:txBody>
      </p:sp>
      <p:sp>
        <p:nvSpPr>
          <p:cNvPr id="926753" name="Text Box 33"/>
          <p:cNvSpPr txBox="1">
            <a:spLocks noChangeArrowheads="1"/>
          </p:cNvSpPr>
          <p:nvPr/>
        </p:nvSpPr>
        <p:spPr bwMode="auto">
          <a:xfrm>
            <a:off x="6248400" y="3538538"/>
            <a:ext cx="2253630" cy="338554"/>
          </a:xfrm>
          <a:prstGeom prst="rect">
            <a:avLst/>
          </a:prstGeom>
          <a:noFill/>
          <a:ln w="9525">
            <a:noFill/>
            <a:miter lim="800000"/>
            <a:headEnd/>
            <a:tailEnd/>
          </a:ln>
          <a:effectLst/>
        </p:spPr>
        <p:txBody>
          <a:bodyPr wrap="none">
            <a:spAutoFit/>
          </a:bodyPr>
          <a:lstStyle/>
          <a:p>
            <a:pPr algn="l"/>
            <a:r>
              <a:rPr lang="en-US" altLang="en-US" sz="1600" dirty="0">
                <a:latin typeface="Times" pitchFamily="18" charset="0"/>
              </a:rPr>
              <a:t>Carbon dioxide given off</a:t>
            </a:r>
          </a:p>
        </p:txBody>
      </p:sp>
      <p:sp>
        <p:nvSpPr>
          <p:cNvPr id="926754" name="Text Box 34"/>
          <p:cNvSpPr txBox="1">
            <a:spLocks noChangeArrowheads="1"/>
          </p:cNvSpPr>
          <p:nvPr/>
        </p:nvSpPr>
        <p:spPr bwMode="auto">
          <a:xfrm>
            <a:off x="2882900" y="3868738"/>
            <a:ext cx="1630062" cy="338554"/>
          </a:xfrm>
          <a:prstGeom prst="rect">
            <a:avLst/>
          </a:prstGeom>
          <a:noFill/>
          <a:ln w="9525">
            <a:noFill/>
            <a:miter lim="800000"/>
            <a:headEnd/>
            <a:tailEnd/>
          </a:ln>
          <a:effectLst/>
        </p:spPr>
        <p:txBody>
          <a:bodyPr wrap="none">
            <a:spAutoFit/>
          </a:bodyPr>
          <a:lstStyle/>
          <a:p>
            <a:r>
              <a:rPr lang="en-US" altLang="en-US" sz="1600" dirty="0">
                <a:latin typeface="Times" pitchFamily="18" charset="0"/>
              </a:rPr>
              <a:t>Oxygen given off</a:t>
            </a:r>
          </a:p>
        </p:txBody>
      </p:sp>
      <p:sp>
        <p:nvSpPr>
          <p:cNvPr id="926755" name="Text Box 35"/>
          <p:cNvSpPr txBox="1">
            <a:spLocks noChangeArrowheads="1"/>
          </p:cNvSpPr>
          <p:nvPr/>
        </p:nvSpPr>
        <p:spPr bwMode="auto">
          <a:xfrm>
            <a:off x="6248400" y="3843338"/>
            <a:ext cx="1542410" cy="338554"/>
          </a:xfrm>
          <a:prstGeom prst="rect">
            <a:avLst/>
          </a:prstGeom>
          <a:noFill/>
          <a:ln w="9525">
            <a:noFill/>
            <a:miter lim="800000"/>
            <a:headEnd/>
            <a:tailEnd/>
          </a:ln>
          <a:effectLst/>
        </p:spPr>
        <p:txBody>
          <a:bodyPr wrap="none">
            <a:spAutoFit/>
          </a:bodyPr>
          <a:lstStyle/>
          <a:p>
            <a:pPr algn="l"/>
            <a:r>
              <a:rPr lang="en-US" altLang="en-US" sz="1600" dirty="0">
                <a:latin typeface="Times" pitchFamily="18" charset="0"/>
              </a:rPr>
              <a:t>Oxygen taken in</a:t>
            </a:r>
          </a:p>
        </p:txBody>
      </p:sp>
      <p:sp>
        <p:nvSpPr>
          <p:cNvPr id="926756" name="Text Box 36"/>
          <p:cNvSpPr txBox="1">
            <a:spLocks noChangeArrowheads="1"/>
          </p:cNvSpPr>
          <p:nvPr/>
        </p:nvSpPr>
        <p:spPr bwMode="auto">
          <a:xfrm>
            <a:off x="2898775" y="4259263"/>
            <a:ext cx="2473754" cy="338554"/>
          </a:xfrm>
          <a:prstGeom prst="rect">
            <a:avLst/>
          </a:prstGeom>
          <a:noFill/>
          <a:ln w="9525">
            <a:noFill/>
            <a:miter lim="800000"/>
            <a:headEnd/>
            <a:tailEnd/>
          </a:ln>
          <a:effectLst/>
        </p:spPr>
        <p:txBody>
          <a:bodyPr wrap="none">
            <a:spAutoFit/>
          </a:bodyPr>
          <a:lstStyle/>
          <a:p>
            <a:pPr algn="l"/>
            <a:r>
              <a:rPr lang="en-US" altLang="en-US" sz="1600" dirty="0">
                <a:latin typeface="Times" pitchFamily="18" charset="0"/>
              </a:rPr>
              <a:t>Produces sugars = C</a:t>
            </a:r>
            <a:r>
              <a:rPr lang="en-US" altLang="en-US" sz="1600" baseline="-25000" dirty="0">
                <a:latin typeface="Times" pitchFamily="18" charset="0"/>
              </a:rPr>
              <a:t>6</a:t>
            </a:r>
            <a:r>
              <a:rPr lang="en-US" altLang="en-US" sz="1600" dirty="0">
                <a:latin typeface="Times" pitchFamily="18" charset="0"/>
              </a:rPr>
              <a:t>H</a:t>
            </a:r>
            <a:r>
              <a:rPr lang="en-US" altLang="en-US" sz="1600" baseline="-25000" dirty="0">
                <a:latin typeface="Times" pitchFamily="18" charset="0"/>
              </a:rPr>
              <a:t>12</a:t>
            </a:r>
            <a:r>
              <a:rPr lang="en-US" altLang="en-US" sz="1600" dirty="0">
                <a:latin typeface="Times" pitchFamily="18" charset="0"/>
              </a:rPr>
              <a:t>O</a:t>
            </a:r>
            <a:r>
              <a:rPr lang="en-US" altLang="en-US" sz="1600" baseline="-25000" dirty="0">
                <a:latin typeface="Times" pitchFamily="18" charset="0"/>
              </a:rPr>
              <a:t>6</a:t>
            </a:r>
          </a:p>
        </p:txBody>
      </p:sp>
      <p:sp>
        <p:nvSpPr>
          <p:cNvPr id="926757" name="Text Box 37"/>
          <p:cNvSpPr txBox="1">
            <a:spLocks noChangeArrowheads="1"/>
          </p:cNvSpPr>
          <p:nvPr/>
        </p:nvSpPr>
        <p:spPr bwMode="auto">
          <a:xfrm>
            <a:off x="6261101" y="4259263"/>
            <a:ext cx="2940164" cy="338554"/>
          </a:xfrm>
          <a:prstGeom prst="rect">
            <a:avLst/>
          </a:prstGeom>
          <a:noFill/>
          <a:ln w="9525">
            <a:noFill/>
            <a:miter lim="800000"/>
            <a:headEnd/>
            <a:tailEnd/>
          </a:ln>
          <a:effectLst/>
        </p:spPr>
        <p:txBody>
          <a:bodyPr wrap="none">
            <a:spAutoFit/>
          </a:bodyPr>
          <a:lstStyle/>
          <a:p>
            <a:pPr algn="l"/>
            <a:r>
              <a:rPr lang="en-US" altLang="en-US" sz="1600" dirty="0">
                <a:latin typeface="Times" pitchFamily="18" charset="0"/>
              </a:rPr>
              <a:t>Produces </a:t>
            </a:r>
            <a:r>
              <a:rPr lang="en-US" altLang="en-US" sz="1600" dirty="0" smtClean="0">
                <a:latin typeface="Times" pitchFamily="18" charset="0"/>
              </a:rPr>
              <a:t>CO</a:t>
            </a:r>
            <a:r>
              <a:rPr lang="en-US" altLang="en-US" sz="1600" baseline="-25000" dirty="0" smtClean="0">
                <a:latin typeface="Times" pitchFamily="18" charset="0"/>
              </a:rPr>
              <a:t>2</a:t>
            </a:r>
            <a:r>
              <a:rPr lang="en-US" altLang="en-US" sz="1600" dirty="0" smtClean="0">
                <a:latin typeface="Times" pitchFamily="18" charset="0"/>
              </a:rPr>
              <a:t>, H</a:t>
            </a:r>
            <a:r>
              <a:rPr lang="en-US" altLang="en-US" sz="1600" baseline="-25000" dirty="0" smtClean="0">
                <a:latin typeface="Times" pitchFamily="18" charset="0"/>
              </a:rPr>
              <a:t>2</a:t>
            </a:r>
            <a:r>
              <a:rPr lang="en-US" altLang="en-US" sz="1600" dirty="0" smtClean="0">
                <a:latin typeface="Times" pitchFamily="18" charset="0"/>
              </a:rPr>
              <a:t>O, ATP &amp; Heat</a:t>
            </a:r>
            <a:endParaRPr lang="en-US" altLang="en-US" sz="1600" baseline="-25000" dirty="0">
              <a:latin typeface="Times" pitchFamily="18" charset="0"/>
            </a:endParaRPr>
          </a:p>
        </p:txBody>
      </p:sp>
      <p:sp>
        <p:nvSpPr>
          <p:cNvPr id="926758" name="Text Box 38"/>
          <p:cNvSpPr txBox="1">
            <a:spLocks noChangeArrowheads="1"/>
          </p:cNvSpPr>
          <p:nvPr/>
        </p:nvSpPr>
        <p:spPr bwMode="auto">
          <a:xfrm>
            <a:off x="2895600" y="4733925"/>
            <a:ext cx="1345240" cy="338554"/>
          </a:xfrm>
          <a:prstGeom prst="rect">
            <a:avLst/>
          </a:prstGeom>
          <a:noFill/>
          <a:ln w="9525">
            <a:noFill/>
            <a:miter lim="800000"/>
            <a:headEnd/>
            <a:tailEnd/>
          </a:ln>
          <a:effectLst/>
        </p:spPr>
        <p:txBody>
          <a:bodyPr wrap="none">
            <a:spAutoFit/>
          </a:bodyPr>
          <a:lstStyle/>
          <a:p>
            <a:pPr algn="l"/>
            <a:r>
              <a:rPr lang="en-US" altLang="en-US" sz="1600" dirty="0">
                <a:latin typeface="Times" pitchFamily="18" charset="0"/>
              </a:rPr>
              <a:t>Requires light</a:t>
            </a:r>
          </a:p>
        </p:txBody>
      </p:sp>
      <p:sp>
        <p:nvSpPr>
          <p:cNvPr id="926759" name="Text Box 39"/>
          <p:cNvSpPr txBox="1">
            <a:spLocks noChangeArrowheads="1"/>
          </p:cNvSpPr>
          <p:nvPr/>
        </p:nvSpPr>
        <p:spPr bwMode="auto">
          <a:xfrm>
            <a:off x="6248401" y="4724400"/>
            <a:ext cx="1984839" cy="338554"/>
          </a:xfrm>
          <a:prstGeom prst="rect">
            <a:avLst/>
          </a:prstGeom>
          <a:noFill/>
          <a:ln w="9525">
            <a:noFill/>
            <a:miter lim="800000"/>
            <a:headEnd/>
            <a:tailEnd/>
          </a:ln>
          <a:effectLst/>
        </p:spPr>
        <p:txBody>
          <a:bodyPr wrap="none">
            <a:spAutoFit/>
          </a:bodyPr>
          <a:lstStyle/>
          <a:p>
            <a:pPr algn="l"/>
            <a:r>
              <a:rPr lang="en-US" altLang="en-US" sz="1600" dirty="0">
                <a:latin typeface="Times" pitchFamily="18" charset="0"/>
              </a:rPr>
              <a:t>Does not require light</a:t>
            </a:r>
          </a:p>
        </p:txBody>
      </p:sp>
      <p:sp>
        <p:nvSpPr>
          <p:cNvPr id="926760" name="Text Box 40"/>
          <p:cNvSpPr txBox="1">
            <a:spLocks noChangeArrowheads="1"/>
          </p:cNvSpPr>
          <p:nvPr/>
        </p:nvSpPr>
        <p:spPr bwMode="auto">
          <a:xfrm>
            <a:off x="2894014" y="5186364"/>
            <a:ext cx="3049587" cy="584775"/>
          </a:xfrm>
          <a:prstGeom prst="rect">
            <a:avLst/>
          </a:prstGeom>
          <a:noFill/>
          <a:ln w="9525">
            <a:noFill/>
            <a:miter lim="800000"/>
            <a:headEnd/>
            <a:tailEnd/>
          </a:ln>
          <a:effectLst/>
        </p:spPr>
        <p:txBody>
          <a:bodyPr>
            <a:spAutoFit/>
          </a:bodyPr>
          <a:lstStyle/>
          <a:p>
            <a:pPr algn="l"/>
            <a:r>
              <a:rPr lang="en-US" altLang="en-US" sz="1600" dirty="0">
                <a:latin typeface="Times" pitchFamily="18" charset="0"/>
              </a:rPr>
              <a:t>Occurs only in presence of chlorophyll</a:t>
            </a:r>
          </a:p>
        </p:txBody>
      </p:sp>
      <p:sp>
        <p:nvSpPr>
          <p:cNvPr id="926762" name="Text Box 42"/>
          <p:cNvSpPr txBox="1">
            <a:spLocks noChangeArrowheads="1"/>
          </p:cNvSpPr>
          <p:nvPr/>
        </p:nvSpPr>
        <p:spPr bwMode="auto">
          <a:xfrm>
            <a:off x="6096000" y="5105401"/>
            <a:ext cx="2300630" cy="584775"/>
          </a:xfrm>
          <a:prstGeom prst="rect">
            <a:avLst/>
          </a:prstGeom>
          <a:noFill/>
          <a:ln w="9525">
            <a:noFill/>
            <a:miter lim="800000"/>
            <a:headEnd/>
            <a:tailEnd/>
          </a:ln>
          <a:effectLst/>
        </p:spPr>
        <p:txBody>
          <a:bodyPr wrap="none">
            <a:spAutoFit/>
          </a:bodyPr>
          <a:lstStyle/>
          <a:p>
            <a:pPr algn="l"/>
            <a:r>
              <a:rPr lang="en-US" altLang="en-US" sz="1600" dirty="0">
                <a:latin typeface="Times" pitchFamily="18" charset="0"/>
              </a:rPr>
              <a:t>Occurs in all living cells, </a:t>
            </a:r>
          </a:p>
          <a:p>
            <a:pPr algn="l"/>
            <a:r>
              <a:rPr lang="en-US" altLang="en-US" sz="1600" b="1" dirty="0">
                <a:latin typeface="Times" pitchFamily="18" charset="0"/>
              </a:rPr>
              <a:t>including plants</a:t>
            </a:r>
          </a:p>
        </p:txBody>
      </p:sp>
      <p:sp>
        <p:nvSpPr>
          <p:cNvPr id="926765" name="Text Box 45"/>
          <p:cNvSpPr txBox="1">
            <a:spLocks noChangeArrowheads="1"/>
          </p:cNvSpPr>
          <p:nvPr/>
        </p:nvSpPr>
        <p:spPr bwMode="auto">
          <a:xfrm>
            <a:off x="2728914" y="2176463"/>
            <a:ext cx="6738063" cy="369332"/>
          </a:xfrm>
          <a:prstGeom prst="rect">
            <a:avLst/>
          </a:prstGeom>
          <a:noFill/>
          <a:ln w="9525">
            <a:noFill/>
            <a:miter lim="800000"/>
            <a:headEnd/>
            <a:tailEnd/>
          </a:ln>
          <a:effectLst/>
        </p:spPr>
        <p:txBody>
          <a:bodyPr wrap="none">
            <a:spAutoFit/>
          </a:bodyPr>
          <a:lstStyle/>
          <a:p>
            <a:pPr algn="l"/>
            <a:r>
              <a:rPr lang="en-US" altLang="en-US" b="1">
                <a:latin typeface="Times" pitchFamily="18" charset="0"/>
              </a:rPr>
              <a:t>Table 9.1  Comparison of Photosynthesis and Cellular Respiration</a:t>
            </a:r>
            <a:r>
              <a:rPr lang="en-US" altLang="en-US">
                <a:latin typeface="Times" pitchFamily="18" charset="0"/>
              </a:rPr>
              <a:t> </a:t>
            </a:r>
          </a:p>
        </p:txBody>
      </p:sp>
    </p:spTree>
    <p:extLst>
      <p:ext uri="{BB962C8B-B14F-4D97-AF65-F5344CB8AC3E}">
        <p14:creationId xmlns:p14="http://schemas.microsoft.com/office/powerpoint/2010/main" val="2804557441"/>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926724"/>
                                        </p:tgtEl>
                                        <p:attrNameLst>
                                          <p:attrName>style.visibility</p:attrName>
                                        </p:attrNameLst>
                                      </p:cBhvr>
                                      <p:to>
                                        <p:strVal val="visible"/>
                                      </p:to>
                                    </p:set>
                                    <p:animEffect transition="in" filter="box(out)">
                                      <p:cBhvr>
                                        <p:cTn id="7" dur="500"/>
                                        <p:tgtEl>
                                          <p:spTgt spid="9267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514350" indent="-514350">
              <a:buAutoNum type="arabicPeriod" startAt="6"/>
            </a:pPr>
            <a:r>
              <a:rPr lang="en-US" dirty="0" smtClean="0"/>
              <a:t>The amount of energy as we move through each trophic level is lost.  Popcorn fell on the ground.</a:t>
            </a:r>
          </a:p>
          <a:p>
            <a:pPr marL="514350" indent="-514350">
              <a:buAutoNum type="arabicPeriod" startAt="6"/>
            </a:pPr>
            <a:r>
              <a:rPr lang="en-US" dirty="0" smtClean="0"/>
              <a:t>Most food chain only have 3 – 5 organisms because that is the amount of energy that can support those organisms.</a:t>
            </a:r>
          </a:p>
          <a:p>
            <a:pPr marL="514350" indent="-514350">
              <a:buAutoNum type="arabicPeriod" startAt="6"/>
            </a:pPr>
            <a:r>
              <a:rPr lang="en-US" dirty="0" smtClean="0"/>
              <a:t>Energy Pyramid:</a:t>
            </a:r>
            <a:endParaRPr lang="en-US" dirty="0"/>
          </a:p>
        </p:txBody>
      </p:sp>
    </p:spTree>
    <p:extLst>
      <p:ext uri="{BB962C8B-B14F-4D97-AF65-F5344CB8AC3E}">
        <p14:creationId xmlns:p14="http://schemas.microsoft.com/office/powerpoint/2010/main" val="1390999033"/>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 y="-1"/>
            <a:ext cx="11826240" cy="1612669"/>
          </a:xfrm>
        </p:spPr>
        <p:txBody>
          <a:bodyPr>
            <a:normAutofit/>
          </a:bodyPr>
          <a:lstStyle/>
          <a:p>
            <a:r>
              <a:rPr lang="en-US" dirty="0" smtClean="0"/>
              <a:t>Photosynthesis &amp; Cellular Respiration AXES Paragraph Bottom of page 57NB</a:t>
            </a:r>
            <a:endParaRPr lang="en-US" dirty="0"/>
          </a:p>
        </p:txBody>
      </p:sp>
      <p:sp>
        <p:nvSpPr>
          <p:cNvPr id="3" name="Content Placeholder 2"/>
          <p:cNvSpPr>
            <a:spLocks noGrp="1"/>
          </p:cNvSpPr>
          <p:nvPr>
            <p:ph idx="1"/>
          </p:nvPr>
        </p:nvSpPr>
        <p:spPr>
          <a:xfrm>
            <a:off x="1357746" y="2027237"/>
            <a:ext cx="9144000" cy="4830763"/>
          </a:xfrm>
        </p:spPr>
        <p:txBody>
          <a:bodyPr>
            <a:normAutofit/>
          </a:bodyPr>
          <a:lstStyle/>
          <a:p>
            <a:r>
              <a:rPr lang="en-US" dirty="0" smtClean="0"/>
              <a:t>The mechanisms for P &amp; CR are related because they are essentially opposite reactions.  Photosynthesis transforms energy from the sun and Cellular Respiration makes use of chemical bond energy.</a:t>
            </a:r>
          </a:p>
          <a:p>
            <a:r>
              <a:rPr lang="en-US" dirty="0" smtClean="0"/>
              <a:t>Photosynthesis = Chloroplast</a:t>
            </a:r>
          </a:p>
          <a:p>
            <a:r>
              <a:rPr lang="en-US" dirty="0" smtClean="0"/>
              <a:t>Cellular Respiration = Cytoplasm, Mitochondria </a:t>
            </a:r>
          </a:p>
          <a:p>
            <a:r>
              <a:rPr lang="en-US" dirty="0" smtClean="0"/>
              <a:t>6CO</a:t>
            </a:r>
            <a:r>
              <a:rPr lang="en-US" baseline="-25000" dirty="0" smtClean="0"/>
              <a:t>2</a:t>
            </a:r>
            <a:r>
              <a:rPr lang="en-US" dirty="0" smtClean="0"/>
              <a:t> +6H</a:t>
            </a:r>
            <a:r>
              <a:rPr lang="en-US" baseline="-25000" dirty="0" smtClean="0"/>
              <a:t>2</a:t>
            </a:r>
            <a:r>
              <a:rPr lang="en-US" dirty="0" smtClean="0"/>
              <a:t>0 </a:t>
            </a:r>
            <a:r>
              <a:rPr lang="en-US" dirty="0" smtClean="0">
                <a:sym typeface="Wingdings" pitchFamily="2" charset="2"/>
              </a:rPr>
              <a:t> C</a:t>
            </a:r>
            <a:r>
              <a:rPr lang="en-US" baseline="-25000" dirty="0" smtClean="0">
                <a:sym typeface="Wingdings" pitchFamily="2" charset="2"/>
              </a:rPr>
              <a:t>6</a:t>
            </a:r>
            <a:r>
              <a:rPr lang="en-US" dirty="0" smtClean="0">
                <a:sym typeface="Wingdings" pitchFamily="2" charset="2"/>
              </a:rPr>
              <a:t>H</a:t>
            </a:r>
            <a:r>
              <a:rPr lang="en-US" baseline="-25000" dirty="0" smtClean="0">
                <a:sym typeface="Wingdings" pitchFamily="2" charset="2"/>
              </a:rPr>
              <a:t>12</a:t>
            </a:r>
            <a:r>
              <a:rPr lang="en-US" dirty="0" smtClean="0">
                <a:sym typeface="Wingdings" pitchFamily="2" charset="2"/>
              </a:rPr>
              <a:t>O</a:t>
            </a:r>
            <a:r>
              <a:rPr lang="en-US" baseline="-25000" dirty="0" smtClean="0">
                <a:sym typeface="Wingdings" pitchFamily="2" charset="2"/>
              </a:rPr>
              <a:t>6</a:t>
            </a:r>
            <a:r>
              <a:rPr lang="en-US" dirty="0" smtClean="0">
                <a:sym typeface="Wingdings" pitchFamily="2" charset="2"/>
              </a:rPr>
              <a:t> + 6O</a:t>
            </a:r>
            <a:r>
              <a:rPr lang="en-US" baseline="-25000" dirty="0" smtClean="0">
                <a:sym typeface="Wingdings" pitchFamily="2" charset="2"/>
              </a:rPr>
              <a:t>2</a:t>
            </a:r>
            <a:r>
              <a:rPr lang="en-US" dirty="0" smtClean="0">
                <a:sym typeface="Wingdings" pitchFamily="2" charset="2"/>
              </a:rPr>
              <a:t>  Photosynthesis</a:t>
            </a:r>
          </a:p>
          <a:p>
            <a:r>
              <a:rPr lang="en-US" sz="3000" dirty="0">
                <a:sym typeface="Wingdings" pitchFamily="2" charset="2"/>
              </a:rPr>
              <a:t>C</a:t>
            </a:r>
            <a:r>
              <a:rPr lang="en-US" sz="3000" baseline="-25000" dirty="0">
                <a:sym typeface="Wingdings" pitchFamily="2" charset="2"/>
              </a:rPr>
              <a:t>6</a:t>
            </a:r>
            <a:r>
              <a:rPr lang="en-US" sz="3000" dirty="0">
                <a:sym typeface="Wingdings" pitchFamily="2" charset="2"/>
              </a:rPr>
              <a:t>H</a:t>
            </a:r>
            <a:r>
              <a:rPr lang="en-US" sz="3000" baseline="-25000" dirty="0">
                <a:sym typeface="Wingdings" pitchFamily="2" charset="2"/>
              </a:rPr>
              <a:t>12</a:t>
            </a:r>
            <a:r>
              <a:rPr lang="en-US" sz="3000" dirty="0">
                <a:sym typeface="Wingdings" pitchFamily="2" charset="2"/>
              </a:rPr>
              <a:t>O</a:t>
            </a:r>
            <a:r>
              <a:rPr lang="en-US" sz="3000" baseline="-25000" dirty="0">
                <a:sym typeface="Wingdings" pitchFamily="2" charset="2"/>
              </a:rPr>
              <a:t>6</a:t>
            </a:r>
            <a:r>
              <a:rPr lang="en-US" sz="3000" dirty="0">
                <a:sym typeface="Wingdings" pitchFamily="2" charset="2"/>
              </a:rPr>
              <a:t> + 6O</a:t>
            </a:r>
            <a:r>
              <a:rPr lang="en-US" sz="3000" baseline="-25000" dirty="0">
                <a:sym typeface="Wingdings" pitchFamily="2" charset="2"/>
              </a:rPr>
              <a:t>2</a:t>
            </a:r>
            <a:r>
              <a:rPr lang="en-US" sz="3000" dirty="0"/>
              <a:t> </a:t>
            </a:r>
            <a:r>
              <a:rPr lang="en-US" sz="3000" dirty="0">
                <a:sym typeface="Wingdings" pitchFamily="2" charset="2"/>
              </a:rPr>
              <a:t></a:t>
            </a:r>
            <a:r>
              <a:rPr lang="en-US" sz="3000" dirty="0"/>
              <a:t> 6CO</a:t>
            </a:r>
            <a:r>
              <a:rPr lang="en-US" sz="3000" baseline="-25000" dirty="0"/>
              <a:t>2</a:t>
            </a:r>
            <a:r>
              <a:rPr lang="en-US" sz="3000" dirty="0"/>
              <a:t> +6H</a:t>
            </a:r>
            <a:r>
              <a:rPr lang="en-US" sz="3000" baseline="-25000" dirty="0"/>
              <a:t>2</a:t>
            </a:r>
            <a:r>
              <a:rPr lang="en-US" sz="3000" dirty="0"/>
              <a:t>0 + 36 ATP  + Heat Cellular Respiration</a:t>
            </a:r>
            <a:endParaRPr lang="en-US" sz="3000" dirty="0">
              <a:sym typeface="Wingdings" pitchFamily="2" charset="2"/>
            </a:endParaRPr>
          </a:p>
          <a:p>
            <a:endParaRPr lang="en-US" dirty="0"/>
          </a:p>
        </p:txBody>
      </p:sp>
    </p:spTree>
    <p:extLst>
      <p:ext uri="{BB962C8B-B14F-4D97-AF65-F5344CB8AC3E}">
        <p14:creationId xmlns:p14="http://schemas.microsoft.com/office/powerpoint/2010/main" val="2054301207"/>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031" y="1"/>
            <a:ext cx="12088969" cy="1690688"/>
          </a:xfrm>
        </p:spPr>
        <p:txBody>
          <a:bodyPr/>
          <a:lstStyle/>
          <a:p>
            <a:r>
              <a:rPr lang="en-US" dirty="0" smtClean="0"/>
              <a:t>Gallery Walk – Cell UNIT Review</a:t>
            </a:r>
            <a:br>
              <a:rPr lang="en-US" dirty="0" smtClean="0"/>
            </a:br>
            <a:r>
              <a:rPr lang="en-US" sz="2800" dirty="0" smtClean="0"/>
              <a:t>Describe, Draw, and Explain the importance of each of the following concepts/ processes on a poster paper, for a Gallery Walk review. Page 51NB</a:t>
            </a:r>
            <a:endParaRPr lang="en-US" sz="2800" dirty="0"/>
          </a:p>
        </p:txBody>
      </p:sp>
      <p:sp>
        <p:nvSpPr>
          <p:cNvPr id="3" name="Content Placeholder 2"/>
          <p:cNvSpPr>
            <a:spLocks noGrp="1"/>
          </p:cNvSpPr>
          <p:nvPr>
            <p:ph idx="1"/>
          </p:nvPr>
        </p:nvSpPr>
        <p:spPr/>
        <p:txBody>
          <a:bodyPr numCol="2">
            <a:normAutofit fontScale="92500" lnSpcReduction="10000"/>
          </a:bodyPr>
          <a:lstStyle/>
          <a:p>
            <a:r>
              <a:rPr lang="en-US" dirty="0" smtClean="0"/>
              <a:t>Osmosis</a:t>
            </a:r>
          </a:p>
          <a:p>
            <a:r>
              <a:rPr lang="en-US" dirty="0" smtClean="0"/>
              <a:t>Plasma Membrane</a:t>
            </a:r>
          </a:p>
          <a:p>
            <a:r>
              <a:rPr lang="en-US" dirty="0" smtClean="0"/>
              <a:t>Eukaryotic Cell</a:t>
            </a:r>
          </a:p>
          <a:p>
            <a:r>
              <a:rPr lang="en-US" dirty="0" smtClean="0"/>
              <a:t>Prokaryotic Cell</a:t>
            </a:r>
          </a:p>
          <a:p>
            <a:r>
              <a:rPr lang="en-US" dirty="0" smtClean="0"/>
              <a:t>Photosynthesis</a:t>
            </a:r>
          </a:p>
          <a:p>
            <a:endParaRPr lang="en-US" dirty="0"/>
          </a:p>
          <a:p>
            <a:endParaRPr lang="en-US" dirty="0" smtClean="0"/>
          </a:p>
          <a:p>
            <a:endParaRPr lang="en-US" dirty="0" smtClean="0"/>
          </a:p>
          <a:p>
            <a:r>
              <a:rPr lang="en-US" dirty="0" smtClean="0"/>
              <a:t>Cellular Respiration</a:t>
            </a:r>
          </a:p>
          <a:p>
            <a:r>
              <a:rPr lang="en-US" dirty="0" smtClean="0"/>
              <a:t>Folded Membranes</a:t>
            </a:r>
          </a:p>
          <a:p>
            <a:r>
              <a:rPr lang="en-US" dirty="0" smtClean="0"/>
              <a:t>Active &amp; Passive Transport</a:t>
            </a:r>
          </a:p>
          <a:p>
            <a:r>
              <a:rPr lang="en-US" dirty="0" smtClean="0"/>
              <a:t>Macromolecules</a:t>
            </a:r>
          </a:p>
          <a:p>
            <a:r>
              <a:rPr lang="en-US" dirty="0" smtClean="0"/>
              <a:t>Scientific Method</a:t>
            </a:r>
            <a:endParaRPr lang="en-US" dirty="0"/>
          </a:p>
        </p:txBody>
      </p:sp>
    </p:spTree>
    <p:extLst>
      <p:ext uri="{BB962C8B-B14F-4D97-AF65-F5344CB8AC3E}">
        <p14:creationId xmlns:p14="http://schemas.microsoft.com/office/powerpoint/2010/main" val="3053204146"/>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a:t>Warm Up Answers</a:t>
            </a:r>
          </a:p>
        </p:txBody>
      </p:sp>
      <p:sp>
        <p:nvSpPr>
          <p:cNvPr id="4099" name="Rectangle 3"/>
          <p:cNvSpPr>
            <a:spLocks noGrp="1" noChangeArrowheads="1"/>
          </p:cNvSpPr>
          <p:nvPr>
            <p:ph type="body" idx="1"/>
          </p:nvPr>
        </p:nvSpPr>
        <p:spPr>
          <a:xfrm>
            <a:off x="1524000" y="1219201"/>
            <a:ext cx="9144000" cy="4906963"/>
          </a:xfrm>
        </p:spPr>
        <p:txBody>
          <a:bodyPr>
            <a:normAutofit lnSpcReduction="10000"/>
          </a:bodyPr>
          <a:lstStyle/>
          <a:p>
            <a:pPr>
              <a:buNone/>
            </a:pPr>
            <a:r>
              <a:rPr lang="en-US" sz="2000" dirty="0"/>
              <a:t>1) </a:t>
            </a:r>
            <a:r>
              <a:rPr lang="en-US" sz="2000" b="1" dirty="0"/>
              <a:t>Cellular Respiration</a:t>
            </a:r>
            <a:r>
              <a:rPr lang="en-US" sz="2000" dirty="0"/>
              <a:t>: process by which mitochondria break down food molecules (glucose) to produce </a:t>
            </a:r>
            <a:r>
              <a:rPr lang="en-US" sz="2000" b="1" dirty="0"/>
              <a:t>ATP</a:t>
            </a:r>
            <a:r>
              <a:rPr lang="en-US" sz="2000" dirty="0"/>
              <a:t>. The stages are: </a:t>
            </a:r>
            <a:r>
              <a:rPr lang="en-US" sz="2000" b="1" dirty="0" err="1"/>
              <a:t>glycolysis</a:t>
            </a:r>
            <a:r>
              <a:rPr lang="en-US" sz="2000" b="1" dirty="0"/>
              <a:t>, citric acid cycle, electron transport chain.</a:t>
            </a:r>
          </a:p>
          <a:p>
            <a:pPr>
              <a:buNone/>
            </a:pPr>
            <a:r>
              <a:rPr lang="en-US" sz="2000" dirty="0"/>
              <a:t>2) </a:t>
            </a:r>
            <a:r>
              <a:rPr lang="en-US" sz="2000" b="1" dirty="0" err="1"/>
              <a:t>Glycolysis</a:t>
            </a:r>
            <a:r>
              <a:rPr lang="en-US" sz="2000" dirty="0"/>
              <a:t>: series of chemical reactions in the cytoplasm of the cell that breaks down </a:t>
            </a:r>
            <a:r>
              <a:rPr lang="en-US" sz="2000" b="1" dirty="0"/>
              <a:t>glucose</a:t>
            </a:r>
            <a:r>
              <a:rPr lang="en-US" sz="2000" dirty="0"/>
              <a:t> into (2) </a:t>
            </a:r>
            <a:r>
              <a:rPr lang="en-US" sz="2000" b="1" dirty="0" err="1"/>
              <a:t>pyruvic</a:t>
            </a:r>
            <a:r>
              <a:rPr lang="en-US" sz="2000" b="1" dirty="0"/>
              <a:t> acids- C</a:t>
            </a:r>
            <a:r>
              <a:rPr lang="en-US" sz="2000" b="1" baseline="-25000" dirty="0"/>
              <a:t>3</a:t>
            </a:r>
            <a:r>
              <a:rPr lang="en-US" sz="2000" b="1" dirty="0"/>
              <a:t>H</a:t>
            </a:r>
            <a:r>
              <a:rPr lang="en-US" sz="2000" b="1" baseline="-25000" dirty="0"/>
              <a:t>6</a:t>
            </a:r>
            <a:r>
              <a:rPr lang="en-US" sz="2000" b="1" dirty="0"/>
              <a:t>O</a:t>
            </a:r>
            <a:r>
              <a:rPr lang="en-US" sz="2000" b="1" baseline="-25000" dirty="0"/>
              <a:t>3</a:t>
            </a:r>
            <a:r>
              <a:rPr lang="en-US" sz="2000" b="1" dirty="0"/>
              <a:t>.  </a:t>
            </a:r>
          </a:p>
          <a:p>
            <a:pPr>
              <a:buNone/>
            </a:pPr>
            <a:r>
              <a:rPr lang="en-US" sz="2000" dirty="0"/>
              <a:t>3). </a:t>
            </a:r>
            <a:r>
              <a:rPr lang="en-US" sz="2000" b="1" dirty="0"/>
              <a:t>Fermentation</a:t>
            </a:r>
            <a:r>
              <a:rPr lang="en-US" sz="2000" dirty="0"/>
              <a:t> – in the absence of Oxygen during </a:t>
            </a:r>
            <a:r>
              <a:rPr lang="en-US" sz="2000" dirty="0" err="1"/>
              <a:t>glycolysis</a:t>
            </a:r>
            <a:r>
              <a:rPr lang="en-US" sz="2000" dirty="0"/>
              <a:t>, Lactic acid (animals) or alcohol (plants) are produced.   </a:t>
            </a:r>
          </a:p>
          <a:p>
            <a:pPr>
              <a:buNone/>
            </a:pPr>
            <a:r>
              <a:rPr lang="en-US" sz="2000" dirty="0"/>
              <a:t>Table 9.1 in text</a:t>
            </a:r>
          </a:p>
          <a:p>
            <a:pPr>
              <a:buFontTx/>
              <a:buNone/>
            </a:pPr>
            <a:r>
              <a:rPr lang="en-US" sz="2000" dirty="0"/>
              <a:t>	   </a:t>
            </a:r>
            <a:r>
              <a:rPr lang="en-US" sz="2000" dirty="0">
                <a:hlinkClick r:id="rId2"/>
              </a:rPr>
              <a:t>Cellular Respiration</a:t>
            </a:r>
            <a:r>
              <a:rPr lang="en-US" sz="2000" dirty="0"/>
              <a:t>: </a:t>
            </a:r>
            <a:r>
              <a:rPr lang="en-US" sz="1600" b="1" dirty="0"/>
              <a:t>Food broken down, energy of glucose released, CO2 given off, O2 taken in, does not require light, occurs in all living cells</a:t>
            </a:r>
          </a:p>
          <a:p>
            <a:pPr>
              <a:buFontTx/>
              <a:buNone/>
            </a:pPr>
            <a:r>
              <a:rPr lang="en-US" sz="1600" b="1" dirty="0"/>
              <a:t>	They both produce Energy.</a:t>
            </a:r>
          </a:p>
          <a:p>
            <a:pPr lvl="1">
              <a:buFontTx/>
              <a:buNone/>
            </a:pPr>
            <a:r>
              <a:rPr lang="en-US" sz="2000" dirty="0"/>
              <a:t>  Photosynthesis: </a:t>
            </a:r>
            <a:r>
              <a:rPr lang="en-US" sz="1600" b="1" dirty="0"/>
              <a:t>Food synthesized, energy from sun stored in glucose,  CO2 taken in, O2 released, requires light, occurs only cells that contain chlorophyll </a:t>
            </a:r>
          </a:p>
          <a:p>
            <a:pPr lvl="1">
              <a:buFontTx/>
              <a:buNone/>
            </a:pPr>
            <a:r>
              <a:rPr lang="en-US" sz="1600" b="1" dirty="0"/>
              <a:t>Both: use electron carriers, have cycles of chemical reactions, and form ATP</a:t>
            </a:r>
            <a:endParaRPr lang="en-US" sz="2000" dirty="0"/>
          </a:p>
        </p:txBody>
      </p:sp>
    </p:spTree>
    <p:extLst>
      <p:ext uri="{BB962C8B-B14F-4D97-AF65-F5344CB8AC3E}">
        <p14:creationId xmlns:p14="http://schemas.microsoft.com/office/powerpoint/2010/main" val="3038922987"/>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1000"/>
                                        <p:tgtEl>
                                          <p:spTgt spid="4098"/>
                                        </p:tgtEl>
                                      </p:cBhvr>
                                    </p:animEffect>
                                    <p:anim calcmode="lin" valueType="num">
                                      <p:cBhvr>
                                        <p:cTn id="8" dur="1000" fill="hold"/>
                                        <p:tgtEl>
                                          <p:spTgt spid="4098"/>
                                        </p:tgtEl>
                                        <p:attrNameLst>
                                          <p:attrName>ppt_x</p:attrName>
                                        </p:attrNameLst>
                                      </p:cBhvr>
                                      <p:tavLst>
                                        <p:tav tm="0">
                                          <p:val>
                                            <p:strVal val="#ppt_x"/>
                                          </p:val>
                                        </p:tav>
                                        <p:tav tm="100000">
                                          <p:val>
                                            <p:strVal val="#ppt_x"/>
                                          </p:val>
                                        </p:tav>
                                      </p:tavLst>
                                    </p:anim>
                                    <p:anim calcmode="lin" valueType="num">
                                      <p:cBhvr>
                                        <p:cTn id="9" dur="898" decel="100000" fill="hold"/>
                                        <p:tgtEl>
                                          <p:spTgt spid="4098"/>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4098"/>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4099">
                                            <p:txEl>
                                              <p:pRg st="0" end="0"/>
                                            </p:txEl>
                                          </p:spTgt>
                                        </p:tgtEl>
                                        <p:attrNameLst>
                                          <p:attrName>style.visibility</p:attrName>
                                        </p:attrNameLst>
                                      </p:cBhvr>
                                      <p:to>
                                        <p:strVal val="visible"/>
                                      </p:to>
                                    </p:set>
                                    <p:animEffect transition="in" filter="fade">
                                      <p:cBhvr>
                                        <p:cTn id="15" dur="1000"/>
                                        <p:tgtEl>
                                          <p:spTgt spid="4099">
                                            <p:txEl>
                                              <p:pRg st="0" end="0"/>
                                            </p:txEl>
                                          </p:spTgt>
                                        </p:tgtEl>
                                      </p:cBhvr>
                                    </p:animEffect>
                                    <p:anim calcmode="lin" valueType="num">
                                      <p:cBhvr>
                                        <p:cTn id="16" dur="1000" fill="hold"/>
                                        <p:tgtEl>
                                          <p:spTgt spid="4099">
                                            <p:txEl>
                                              <p:pRg st="0" end="0"/>
                                            </p:txEl>
                                          </p:spTgt>
                                        </p:tgtEl>
                                        <p:attrNameLst>
                                          <p:attrName>ppt_x</p:attrName>
                                        </p:attrNameLst>
                                      </p:cBhvr>
                                      <p:tavLst>
                                        <p:tav tm="0">
                                          <p:val>
                                            <p:strVal val="#ppt_x"/>
                                          </p:val>
                                        </p:tav>
                                        <p:tav tm="100000">
                                          <p:val>
                                            <p:strVal val="#ppt_x"/>
                                          </p:val>
                                        </p:tav>
                                      </p:tavLst>
                                    </p:anim>
                                    <p:anim calcmode="lin" valueType="num">
                                      <p:cBhvr>
                                        <p:cTn id="17" dur="898" decel="100000" fill="hold"/>
                                        <p:tgtEl>
                                          <p:spTgt spid="4099">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898"/>
                                          </p:stCondLst>
                                        </p:cTn>
                                        <p:tgtEl>
                                          <p:spTgt spid="4099">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4099">
                                            <p:txEl>
                                              <p:pRg st="1" end="1"/>
                                            </p:txEl>
                                          </p:spTgt>
                                        </p:tgtEl>
                                        <p:attrNameLst>
                                          <p:attrName>style.visibility</p:attrName>
                                        </p:attrNameLst>
                                      </p:cBhvr>
                                      <p:to>
                                        <p:strVal val="visible"/>
                                      </p:to>
                                    </p:set>
                                    <p:animEffect transition="in" filter="fade">
                                      <p:cBhvr>
                                        <p:cTn id="23" dur="1000"/>
                                        <p:tgtEl>
                                          <p:spTgt spid="4099">
                                            <p:txEl>
                                              <p:pRg st="1" end="1"/>
                                            </p:txEl>
                                          </p:spTgt>
                                        </p:tgtEl>
                                      </p:cBhvr>
                                    </p:animEffect>
                                    <p:anim calcmode="lin" valueType="num">
                                      <p:cBhvr>
                                        <p:cTn id="24" dur="1000" fill="hold"/>
                                        <p:tgtEl>
                                          <p:spTgt spid="4099">
                                            <p:txEl>
                                              <p:pRg st="1" end="1"/>
                                            </p:txEl>
                                          </p:spTgt>
                                        </p:tgtEl>
                                        <p:attrNameLst>
                                          <p:attrName>ppt_x</p:attrName>
                                        </p:attrNameLst>
                                      </p:cBhvr>
                                      <p:tavLst>
                                        <p:tav tm="0">
                                          <p:val>
                                            <p:strVal val="#ppt_x"/>
                                          </p:val>
                                        </p:tav>
                                        <p:tav tm="100000">
                                          <p:val>
                                            <p:strVal val="#ppt_x"/>
                                          </p:val>
                                        </p:tav>
                                      </p:tavLst>
                                    </p:anim>
                                    <p:anim calcmode="lin" valueType="num">
                                      <p:cBhvr>
                                        <p:cTn id="25" dur="898" decel="100000" fill="hold"/>
                                        <p:tgtEl>
                                          <p:spTgt spid="4099">
                                            <p:txEl>
                                              <p:pRg st="1" end="1"/>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898"/>
                                          </p:stCondLst>
                                        </p:cTn>
                                        <p:tgtEl>
                                          <p:spTgt spid="4099">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4099">
                                            <p:txEl>
                                              <p:pRg st="2" end="2"/>
                                            </p:txEl>
                                          </p:spTgt>
                                        </p:tgtEl>
                                        <p:attrNameLst>
                                          <p:attrName>style.visibility</p:attrName>
                                        </p:attrNameLst>
                                      </p:cBhvr>
                                      <p:to>
                                        <p:strVal val="visible"/>
                                      </p:to>
                                    </p:set>
                                    <p:animEffect transition="in" filter="fade">
                                      <p:cBhvr>
                                        <p:cTn id="31" dur="1000"/>
                                        <p:tgtEl>
                                          <p:spTgt spid="4099">
                                            <p:txEl>
                                              <p:pRg st="2" end="2"/>
                                            </p:txEl>
                                          </p:spTgt>
                                        </p:tgtEl>
                                      </p:cBhvr>
                                    </p:animEffect>
                                    <p:anim calcmode="lin" valueType="num">
                                      <p:cBhvr>
                                        <p:cTn id="32" dur="1000" fill="hold"/>
                                        <p:tgtEl>
                                          <p:spTgt spid="4099">
                                            <p:txEl>
                                              <p:pRg st="2" end="2"/>
                                            </p:txEl>
                                          </p:spTgt>
                                        </p:tgtEl>
                                        <p:attrNameLst>
                                          <p:attrName>ppt_x</p:attrName>
                                        </p:attrNameLst>
                                      </p:cBhvr>
                                      <p:tavLst>
                                        <p:tav tm="0">
                                          <p:val>
                                            <p:strVal val="#ppt_x"/>
                                          </p:val>
                                        </p:tav>
                                        <p:tav tm="100000">
                                          <p:val>
                                            <p:strVal val="#ppt_x"/>
                                          </p:val>
                                        </p:tav>
                                      </p:tavLst>
                                    </p:anim>
                                    <p:anim calcmode="lin" valueType="num">
                                      <p:cBhvr>
                                        <p:cTn id="33" dur="898" decel="100000" fill="hold"/>
                                        <p:tgtEl>
                                          <p:spTgt spid="4099">
                                            <p:txEl>
                                              <p:pRg st="2" end="2"/>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898"/>
                                          </p:stCondLst>
                                        </p:cTn>
                                        <p:tgtEl>
                                          <p:spTgt spid="4099">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7" presetClass="entr" presetSubtype="0" fill="hold" grpId="0" nodeType="clickEffect">
                                  <p:stCondLst>
                                    <p:cond delay="0"/>
                                  </p:stCondLst>
                                  <p:childTnLst>
                                    <p:set>
                                      <p:cBhvr>
                                        <p:cTn id="38" dur="1" fill="hold">
                                          <p:stCondLst>
                                            <p:cond delay="0"/>
                                          </p:stCondLst>
                                        </p:cTn>
                                        <p:tgtEl>
                                          <p:spTgt spid="4099">
                                            <p:txEl>
                                              <p:pRg st="3" end="3"/>
                                            </p:txEl>
                                          </p:spTgt>
                                        </p:tgtEl>
                                        <p:attrNameLst>
                                          <p:attrName>style.visibility</p:attrName>
                                        </p:attrNameLst>
                                      </p:cBhvr>
                                      <p:to>
                                        <p:strVal val="visible"/>
                                      </p:to>
                                    </p:set>
                                    <p:animEffect transition="in" filter="fade">
                                      <p:cBhvr>
                                        <p:cTn id="39" dur="1000"/>
                                        <p:tgtEl>
                                          <p:spTgt spid="4099">
                                            <p:txEl>
                                              <p:pRg st="3" end="3"/>
                                            </p:txEl>
                                          </p:spTgt>
                                        </p:tgtEl>
                                      </p:cBhvr>
                                    </p:animEffect>
                                    <p:anim calcmode="lin" valueType="num">
                                      <p:cBhvr>
                                        <p:cTn id="40" dur="1000" fill="hold"/>
                                        <p:tgtEl>
                                          <p:spTgt spid="4099">
                                            <p:txEl>
                                              <p:pRg st="3" end="3"/>
                                            </p:txEl>
                                          </p:spTgt>
                                        </p:tgtEl>
                                        <p:attrNameLst>
                                          <p:attrName>ppt_x</p:attrName>
                                        </p:attrNameLst>
                                      </p:cBhvr>
                                      <p:tavLst>
                                        <p:tav tm="0">
                                          <p:val>
                                            <p:strVal val="#ppt_x"/>
                                          </p:val>
                                        </p:tav>
                                        <p:tav tm="100000">
                                          <p:val>
                                            <p:strVal val="#ppt_x"/>
                                          </p:val>
                                        </p:tav>
                                      </p:tavLst>
                                    </p:anim>
                                    <p:anim calcmode="lin" valueType="num">
                                      <p:cBhvr>
                                        <p:cTn id="41" dur="898" decel="100000" fill="hold"/>
                                        <p:tgtEl>
                                          <p:spTgt spid="4099">
                                            <p:txEl>
                                              <p:pRg st="3" end="3"/>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898"/>
                                          </p:stCondLst>
                                        </p:cTn>
                                        <p:tgtEl>
                                          <p:spTgt spid="4099">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7" presetClass="entr" presetSubtype="0" fill="hold" grpId="0" nodeType="clickEffect">
                                  <p:stCondLst>
                                    <p:cond delay="0"/>
                                  </p:stCondLst>
                                  <p:childTnLst>
                                    <p:set>
                                      <p:cBhvr>
                                        <p:cTn id="46" dur="1" fill="hold">
                                          <p:stCondLst>
                                            <p:cond delay="0"/>
                                          </p:stCondLst>
                                        </p:cTn>
                                        <p:tgtEl>
                                          <p:spTgt spid="4099">
                                            <p:txEl>
                                              <p:pRg st="4" end="4"/>
                                            </p:txEl>
                                          </p:spTgt>
                                        </p:tgtEl>
                                        <p:attrNameLst>
                                          <p:attrName>style.visibility</p:attrName>
                                        </p:attrNameLst>
                                      </p:cBhvr>
                                      <p:to>
                                        <p:strVal val="visible"/>
                                      </p:to>
                                    </p:set>
                                    <p:animEffect transition="in" filter="fade">
                                      <p:cBhvr>
                                        <p:cTn id="47" dur="1000"/>
                                        <p:tgtEl>
                                          <p:spTgt spid="4099">
                                            <p:txEl>
                                              <p:pRg st="4" end="4"/>
                                            </p:txEl>
                                          </p:spTgt>
                                        </p:tgtEl>
                                      </p:cBhvr>
                                    </p:animEffect>
                                    <p:anim calcmode="lin" valueType="num">
                                      <p:cBhvr>
                                        <p:cTn id="48" dur="1000" fill="hold"/>
                                        <p:tgtEl>
                                          <p:spTgt spid="4099">
                                            <p:txEl>
                                              <p:pRg st="4" end="4"/>
                                            </p:txEl>
                                          </p:spTgt>
                                        </p:tgtEl>
                                        <p:attrNameLst>
                                          <p:attrName>ppt_x</p:attrName>
                                        </p:attrNameLst>
                                      </p:cBhvr>
                                      <p:tavLst>
                                        <p:tav tm="0">
                                          <p:val>
                                            <p:strVal val="#ppt_x"/>
                                          </p:val>
                                        </p:tav>
                                        <p:tav tm="100000">
                                          <p:val>
                                            <p:strVal val="#ppt_x"/>
                                          </p:val>
                                        </p:tav>
                                      </p:tavLst>
                                    </p:anim>
                                    <p:anim calcmode="lin" valueType="num">
                                      <p:cBhvr>
                                        <p:cTn id="49" dur="898" decel="100000" fill="hold"/>
                                        <p:tgtEl>
                                          <p:spTgt spid="4099">
                                            <p:txEl>
                                              <p:pRg st="4" end="4"/>
                                            </p:txEl>
                                          </p:spTgt>
                                        </p:tgtEl>
                                        <p:attrNameLst>
                                          <p:attrName>ppt_y</p:attrName>
                                        </p:attrNameLst>
                                      </p:cBhvr>
                                      <p:tavLst>
                                        <p:tav tm="0">
                                          <p:val>
                                            <p:strVal val="#ppt_y+1"/>
                                          </p:val>
                                        </p:tav>
                                        <p:tav tm="100000">
                                          <p:val>
                                            <p:strVal val="#ppt_y-.03"/>
                                          </p:val>
                                        </p:tav>
                                      </p:tavLst>
                                    </p:anim>
                                    <p:anim calcmode="lin" valueType="num">
                                      <p:cBhvr>
                                        <p:cTn id="50" dur="100" accel="100000" fill="hold">
                                          <p:stCondLst>
                                            <p:cond delay="898"/>
                                          </p:stCondLst>
                                        </p:cTn>
                                        <p:tgtEl>
                                          <p:spTgt spid="4099">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37" presetClass="entr" presetSubtype="0" fill="hold" grpId="0" nodeType="clickEffect">
                                  <p:stCondLst>
                                    <p:cond delay="0"/>
                                  </p:stCondLst>
                                  <p:childTnLst>
                                    <p:set>
                                      <p:cBhvr>
                                        <p:cTn id="54" dur="1" fill="hold">
                                          <p:stCondLst>
                                            <p:cond delay="0"/>
                                          </p:stCondLst>
                                        </p:cTn>
                                        <p:tgtEl>
                                          <p:spTgt spid="4099">
                                            <p:txEl>
                                              <p:pRg st="5" end="5"/>
                                            </p:txEl>
                                          </p:spTgt>
                                        </p:tgtEl>
                                        <p:attrNameLst>
                                          <p:attrName>style.visibility</p:attrName>
                                        </p:attrNameLst>
                                      </p:cBhvr>
                                      <p:to>
                                        <p:strVal val="visible"/>
                                      </p:to>
                                    </p:set>
                                    <p:animEffect transition="in" filter="fade">
                                      <p:cBhvr>
                                        <p:cTn id="55" dur="1000"/>
                                        <p:tgtEl>
                                          <p:spTgt spid="4099">
                                            <p:txEl>
                                              <p:pRg st="5" end="5"/>
                                            </p:txEl>
                                          </p:spTgt>
                                        </p:tgtEl>
                                      </p:cBhvr>
                                    </p:animEffect>
                                    <p:anim calcmode="lin" valueType="num">
                                      <p:cBhvr>
                                        <p:cTn id="56" dur="1000" fill="hold"/>
                                        <p:tgtEl>
                                          <p:spTgt spid="4099">
                                            <p:txEl>
                                              <p:pRg st="5" end="5"/>
                                            </p:txEl>
                                          </p:spTgt>
                                        </p:tgtEl>
                                        <p:attrNameLst>
                                          <p:attrName>ppt_x</p:attrName>
                                        </p:attrNameLst>
                                      </p:cBhvr>
                                      <p:tavLst>
                                        <p:tav tm="0">
                                          <p:val>
                                            <p:strVal val="#ppt_x"/>
                                          </p:val>
                                        </p:tav>
                                        <p:tav tm="100000">
                                          <p:val>
                                            <p:strVal val="#ppt_x"/>
                                          </p:val>
                                        </p:tav>
                                      </p:tavLst>
                                    </p:anim>
                                    <p:anim calcmode="lin" valueType="num">
                                      <p:cBhvr>
                                        <p:cTn id="57" dur="898" decel="100000" fill="hold"/>
                                        <p:tgtEl>
                                          <p:spTgt spid="4099">
                                            <p:txEl>
                                              <p:pRg st="5" end="5"/>
                                            </p:txEl>
                                          </p:spTgt>
                                        </p:tgtEl>
                                        <p:attrNameLst>
                                          <p:attrName>ppt_y</p:attrName>
                                        </p:attrNameLst>
                                      </p:cBhvr>
                                      <p:tavLst>
                                        <p:tav tm="0">
                                          <p:val>
                                            <p:strVal val="#ppt_y+1"/>
                                          </p:val>
                                        </p:tav>
                                        <p:tav tm="100000">
                                          <p:val>
                                            <p:strVal val="#ppt_y-.03"/>
                                          </p:val>
                                        </p:tav>
                                      </p:tavLst>
                                    </p:anim>
                                    <p:anim calcmode="lin" valueType="num">
                                      <p:cBhvr>
                                        <p:cTn id="58" dur="100" accel="100000" fill="hold">
                                          <p:stCondLst>
                                            <p:cond delay="898"/>
                                          </p:stCondLst>
                                        </p:cTn>
                                        <p:tgtEl>
                                          <p:spTgt spid="4099">
                                            <p:txEl>
                                              <p:pRg st="5" end="5"/>
                                            </p:txEl>
                                          </p:spTgt>
                                        </p:tgtEl>
                                        <p:attrNameLst>
                                          <p:attrName>ppt_y</p:attrName>
                                        </p:attrNameLst>
                                      </p:cBhvr>
                                      <p:tavLst>
                                        <p:tav tm="0">
                                          <p:val>
                                            <p:strVal val="#ppt_y-.03"/>
                                          </p:val>
                                        </p:tav>
                                        <p:tav tm="100000">
                                          <p:val>
                                            <p:strVal val="#ppt_y"/>
                                          </p:val>
                                        </p:tav>
                                      </p:tavLst>
                                    </p:anim>
                                  </p:childTnLst>
                                </p:cTn>
                              </p:par>
                              <p:par>
                                <p:cTn id="59" presetID="37" presetClass="entr" presetSubtype="0" fill="hold" grpId="0" nodeType="withEffect">
                                  <p:stCondLst>
                                    <p:cond delay="0"/>
                                  </p:stCondLst>
                                  <p:childTnLst>
                                    <p:set>
                                      <p:cBhvr>
                                        <p:cTn id="60" dur="1" fill="hold">
                                          <p:stCondLst>
                                            <p:cond delay="0"/>
                                          </p:stCondLst>
                                        </p:cTn>
                                        <p:tgtEl>
                                          <p:spTgt spid="4099">
                                            <p:txEl>
                                              <p:pRg st="6" end="6"/>
                                            </p:txEl>
                                          </p:spTgt>
                                        </p:tgtEl>
                                        <p:attrNameLst>
                                          <p:attrName>style.visibility</p:attrName>
                                        </p:attrNameLst>
                                      </p:cBhvr>
                                      <p:to>
                                        <p:strVal val="visible"/>
                                      </p:to>
                                    </p:set>
                                    <p:animEffect transition="in" filter="fade">
                                      <p:cBhvr>
                                        <p:cTn id="61" dur="1000"/>
                                        <p:tgtEl>
                                          <p:spTgt spid="4099">
                                            <p:txEl>
                                              <p:pRg st="6" end="6"/>
                                            </p:txEl>
                                          </p:spTgt>
                                        </p:tgtEl>
                                      </p:cBhvr>
                                    </p:animEffect>
                                    <p:anim calcmode="lin" valueType="num">
                                      <p:cBhvr>
                                        <p:cTn id="62" dur="1000" fill="hold"/>
                                        <p:tgtEl>
                                          <p:spTgt spid="4099">
                                            <p:txEl>
                                              <p:pRg st="6" end="6"/>
                                            </p:txEl>
                                          </p:spTgt>
                                        </p:tgtEl>
                                        <p:attrNameLst>
                                          <p:attrName>ppt_x</p:attrName>
                                        </p:attrNameLst>
                                      </p:cBhvr>
                                      <p:tavLst>
                                        <p:tav tm="0">
                                          <p:val>
                                            <p:strVal val="#ppt_x"/>
                                          </p:val>
                                        </p:tav>
                                        <p:tav tm="100000">
                                          <p:val>
                                            <p:strVal val="#ppt_x"/>
                                          </p:val>
                                        </p:tav>
                                      </p:tavLst>
                                    </p:anim>
                                    <p:anim calcmode="lin" valueType="num">
                                      <p:cBhvr>
                                        <p:cTn id="63" dur="898" decel="100000" fill="hold"/>
                                        <p:tgtEl>
                                          <p:spTgt spid="4099">
                                            <p:txEl>
                                              <p:pRg st="6" end="6"/>
                                            </p:txEl>
                                          </p:spTgt>
                                        </p:tgtEl>
                                        <p:attrNameLst>
                                          <p:attrName>ppt_y</p:attrName>
                                        </p:attrNameLst>
                                      </p:cBhvr>
                                      <p:tavLst>
                                        <p:tav tm="0">
                                          <p:val>
                                            <p:strVal val="#ppt_y+1"/>
                                          </p:val>
                                        </p:tav>
                                        <p:tav tm="100000">
                                          <p:val>
                                            <p:strVal val="#ppt_y-.03"/>
                                          </p:val>
                                        </p:tav>
                                      </p:tavLst>
                                    </p:anim>
                                    <p:anim calcmode="lin" valueType="num">
                                      <p:cBhvr>
                                        <p:cTn id="64" dur="100" accel="100000" fill="hold">
                                          <p:stCondLst>
                                            <p:cond delay="898"/>
                                          </p:stCondLst>
                                        </p:cTn>
                                        <p:tgtEl>
                                          <p:spTgt spid="4099">
                                            <p:txEl>
                                              <p:pRg st="6" end="6"/>
                                            </p:txEl>
                                          </p:spTgt>
                                        </p:tgtEl>
                                        <p:attrNameLst>
                                          <p:attrName>ppt_y</p:attrName>
                                        </p:attrNameLst>
                                      </p:cBhvr>
                                      <p:tavLst>
                                        <p:tav tm="0">
                                          <p:val>
                                            <p:strVal val="#ppt_y-.03"/>
                                          </p:val>
                                        </p:tav>
                                        <p:tav tm="100000">
                                          <p:val>
                                            <p:strVal val="#ppt_y"/>
                                          </p:val>
                                        </p:tav>
                                      </p:tavLst>
                                    </p:anim>
                                  </p:childTnLst>
                                </p:cTn>
                              </p:par>
                              <p:par>
                                <p:cTn id="65" presetID="37" presetClass="entr" presetSubtype="0" fill="hold" grpId="0" nodeType="withEffect">
                                  <p:stCondLst>
                                    <p:cond delay="0"/>
                                  </p:stCondLst>
                                  <p:childTnLst>
                                    <p:set>
                                      <p:cBhvr>
                                        <p:cTn id="66" dur="1" fill="hold">
                                          <p:stCondLst>
                                            <p:cond delay="0"/>
                                          </p:stCondLst>
                                        </p:cTn>
                                        <p:tgtEl>
                                          <p:spTgt spid="4099">
                                            <p:txEl>
                                              <p:pRg st="7" end="7"/>
                                            </p:txEl>
                                          </p:spTgt>
                                        </p:tgtEl>
                                        <p:attrNameLst>
                                          <p:attrName>style.visibility</p:attrName>
                                        </p:attrNameLst>
                                      </p:cBhvr>
                                      <p:to>
                                        <p:strVal val="visible"/>
                                      </p:to>
                                    </p:set>
                                    <p:animEffect transition="in" filter="fade">
                                      <p:cBhvr>
                                        <p:cTn id="67" dur="1000"/>
                                        <p:tgtEl>
                                          <p:spTgt spid="4099">
                                            <p:txEl>
                                              <p:pRg st="7" end="7"/>
                                            </p:txEl>
                                          </p:spTgt>
                                        </p:tgtEl>
                                      </p:cBhvr>
                                    </p:animEffect>
                                    <p:anim calcmode="lin" valueType="num">
                                      <p:cBhvr>
                                        <p:cTn id="68" dur="1000" fill="hold"/>
                                        <p:tgtEl>
                                          <p:spTgt spid="4099">
                                            <p:txEl>
                                              <p:pRg st="7" end="7"/>
                                            </p:txEl>
                                          </p:spTgt>
                                        </p:tgtEl>
                                        <p:attrNameLst>
                                          <p:attrName>ppt_x</p:attrName>
                                        </p:attrNameLst>
                                      </p:cBhvr>
                                      <p:tavLst>
                                        <p:tav tm="0">
                                          <p:val>
                                            <p:strVal val="#ppt_x"/>
                                          </p:val>
                                        </p:tav>
                                        <p:tav tm="100000">
                                          <p:val>
                                            <p:strVal val="#ppt_x"/>
                                          </p:val>
                                        </p:tav>
                                      </p:tavLst>
                                    </p:anim>
                                    <p:anim calcmode="lin" valueType="num">
                                      <p:cBhvr>
                                        <p:cTn id="69" dur="898" decel="100000" fill="hold"/>
                                        <p:tgtEl>
                                          <p:spTgt spid="4099">
                                            <p:txEl>
                                              <p:pRg st="7" end="7"/>
                                            </p:txEl>
                                          </p:spTgt>
                                        </p:tgtEl>
                                        <p:attrNameLst>
                                          <p:attrName>ppt_y</p:attrName>
                                        </p:attrNameLst>
                                      </p:cBhvr>
                                      <p:tavLst>
                                        <p:tav tm="0">
                                          <p:val>
                                            <p:strVal val="#ppt_y+1"/>
                                          </p:val>
                                        </p:tav>
                                        <p:tav tm="100000">
                                          <p:val>
                                            <p:strVal val="#ppt_y-.03"/>
                                          </p:val>
                                        </p:tav>
                                      </p:tavLst>
                                    </p:anim>
                                    <p:anim calcmode="lin" valueType="num">
                                      <p:cBhvr>
                                        <p:cTn id="70" dur="100" accel="100000" fill="hold">
                                          <p:stCondLst>
                                            <p:cond delay="898"/>
                                          </p:stCondLst>
                                        </p:cTn>
                                        <p:tgtEl>
                                          <p:spTgt spid="4099">
                                            <p:txEl>
                                              <p:pRg st="7" end="7"/>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P spid="4099" grpId="0" build="p"/>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Cellular Respiration &amp; Yeast</a:t>
            </a:r>
            <a:endParaRPr lang="en-US" dirty="0"/>
          </a:p>
        </p:txBody>
      </p:sp>
      <p:sp>
        <p:nvSpPr>
          <p:cNvPr id="3" name="Content Placeholder 2"/>
          <p:cNvSpPr>
            <a:spLocks noGrp="1"/>
          </p:cNvSpPr>
          <p:nvPr>
            <p:ph idx="1"/>
          </p:nvPr>
        </p:nvSpPr>
        <p:spPr/>
        <p:txBody>
          <a:bodyPr/>
          <a:lstStyle/>
          <a:p>
            <a:r>
              <a:rPr lang="en-US" dirty="0" smtClean="0"/>
              <a:t>Get into groups of 3 people.  Get 1 flask, 1 balloon, 1 sugar cube, and ½ tsp. of Yeast, combine with 50 ml warm water.</a:t>
            </a:r>
          </a:p>
          <a:p>
            <a:r>
              <a:rPr lang="en-US" dirty="0" smtClean="0"/>
              <a:t>Place Balloon on the end of the Flask</a:t>
            </a:r>
          </a:p>
          <a:p>
            <a:r>
              <a:rPr lang="en-US" dirty="0" smtClean="0"/>
              <a:t>Record results</a:t>
            </a:r>
          </a:p>
          <a:p>
            <a:r>
              <a:rPr lang="en-US" dirty="0" smtClean="0"/>
              <a:t>What happens to the balloon?</a:t>
            </a:r>
          </a:p>
          <a:p>
            <a:r>
              <a:rPr lang="en-US" dirty="0" smtClean="0"/>
              <a:t>Why?  What is the process called?  What are the Products?</a:t>
            </a:r>
            <a:endParaRPr lang="en-US" dirty="0"/>
          </a:p>
        </p:txBody>
      </p:sp>
    </p:spTree>
    <p:extLst>
      <p:ext uri="{BB962C8B-B14F-4D97-AF65-F5344CB8AC3E}">
        <p14:creationId xmlns:p14="http://schemas.microsoft.com/office/powerpoint/2010/main" val="2956296248"/>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Cellular Respiration P. 31</a:t>
            </a:r>
            <a:endParaRPr lang="en-US" dirty="0"/>
          </a:p>
        </p:txBody>
      </p:sp>
      <p:sp>
        <p:nvSpPr>
          <p:cNvPr id="3" name="Content Placeholder 2"/>
          <p:cNvSpPr>
            <a:spLocks noGrp="1"/>
          </p:cNvSpPr>
          <p:nvPr>
            <p:ph idx="1"/>
          </p:nvPr>
        </p:nvSpPr>
        <p:spPr/>
        <p:txBody>
          <a:bodyPr/>
          <a:lstStyle/>
          <a:p>
            <a:r>
              <a:rPr lang="en-US" dirty="0" smtClean="0"/>
              <a:t>Question: How much Carbon Dioxide will be produced?</a:t>
            </a:r>
          </a:p>
          <a:p>
            <a:r>
              <a:rPr lang="en-US" dirty="0" smtClean="0"/>
              <a:t>Independent Variable: Changed the number of sugar (C6 H12 O6) cubes.</a:t>
            </a:r>
          </a:p>
          <a:p>
            <a:r>
              <a:rPr lang="en-US" dirty="0" smtClean="0"/>
              <a:t>Dependent Variable: More Carbon Dioxide was produced.</a:t>
            </a:r>
          </a:p>
          <a:p>
            <a:r>
              <a:rPr lang="en-US" dirty="0" smtClean="0"/>
              <a:t>Control: 1 sugar cube was the control.</a:t>
            </a:r>
            <a:endParaRPr lang="en-US" dirty="0"/>
          </a:p>
        </p:txBody>
      </p:sp>
    </p:spTree>
    <p:extLst>
      <p:ext uri="{BB962C8B-B14F-4D97-AF65-F5344CB8AC3E}">
        <p14:creationId xmlns:p14="http://schemas.microsoft.com/office/powerpoint/2010/main" val="1071841734"/>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Constant: Same Sugar, Yeast, balloons, Flasks</a:t>
            </a:r>
          </a:p>
          <a:p>
            <a:r>
              <a:rPr lang="en-US" dirty="0" smtClean="0"/>
              <a:t>Materials &amp; Equipment: Yeast – ½ tsp., water – 100 ml, sugar, balloons, Hot plate, Flask</a:t>
            </a:r>
          </a:p>
          <a:p>
            <a:r>
              <a:rPr lang="en-US" dirty="0" smtClean="0"/>
              <a:t>Experimental Set up:  Draw only</a:t>
            </a:r>
          </a:p>
          <a:p>
            <a:r>
              <a:rPr lang="en-US" dirty="0"/>
              <a:t> </a:t>
            </a:r>
            <a:r>
              <a:rPr lang="en-US" dirty="0" smtClean="0"/>
              <a:t>Safety Concerns: Don’t eat the sugar cubes.</a:t>
            </a:r>
          </a:p>
          <a:p>
            <a:r>
              <a:rPr lang="en-US" dirty="0" smtClean="0"/>
              <a:t>Procedure : Write the steps….  Step 1,  Step 2, Step 3,</a:t>
            </a:r>
          </a:p>
          <a:p>
            <a:endParaRPr lang="en-US" dirty="0" smtClean="0"/>
          </a:p>
          <a:p>
            <a:endParaRPr lang="en-US" dirty="0"/>
          </a:p>
        </p:txBody>
      </p:sp>
    </p:spTree>
    <p:extLst>
      <p:ext uri="{BB962C8B-B14F-4D97-AF65-F5344CB8AC3E}">
        <p14:creationId xmlns:p14="http://schemas.microsoft.com/office/powerpoint/2010/main" val="3166559731"/>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Enzymes, </a:t>
            </a:r>
            <a:r>
              <a:rPr lang="en-US" dirty="0" err="1" smtClean="0"/>
              <a:t>Cataylase</a:t>
            </a:r>
            <a:r>
              <a:rPr lang="en-US" dirty="0" smtClean="0"/>
              <a:t> &amp; Potatoes  Page 47 NB</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Get into groups of 3 people.  Get 1 flask, 1 balloon, H2O2, and 1 piece of Potato – raw, 1 piece of potato cooked.</a:t>
            </a:r>
          </a:p>
          <a:p>
            <a:r>
              <a:rPr lang="en-US" dirty="0" smtClean="0"/>
              <a:t>Place Balloon on the end of the Flask</a:t>
            </a:r>
          </a:p>
          <a:p>
            <a:r>
              <a:rPr lang="en-US" dirty="0" smtClean="0"/>
              <a:t>Record results</a:t>
            </a:r>
          </a:p>
          <a:p>
            <a:r>
              <a:rPr lang="en-US" dirty="0" smtClean="0"/>
              <a:t>What happens to the balloon?</a:t>
            </a:r>
          </a:p>
          <a:p>
            <a:r>
              <a:rPr lang="en-US" dirty="0" smtClean="0"/>
              <a:t>What do you know about enzyme function?</a:t>
            </a:r>
          </a:p>
          <a:p>
            <a:r>
              <a:rPr lang="en-US" dirty="0" smtClean="0"/>
              <a:t>Under what conditions do they function best?</a:t>
            </a:r>
          </a:p>
          <a:p>
            <a:r>
              <a:rPr lang="en-US" dirty="0" smtClean="0"/>
              <a:t>Why?  What is the process called?  What are the Products?</a:t>
            </a:r>
            <a:endParaRPr lang="en-US" dirty="0"/>
          </a:p>
        </p:txBody>
      </p:sp>
    </p:spTree>
    <p:extLst>
      <p:ext uri="{BB962C8B-B14F-4D97-AF65-F5344CB8AC3E}">
        <p14:creationId xmlns:p14="http://schemas.microsoft.com/office/powerpoint/2010/main" val="3827042426"/>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Enzyme Lab P. 47NB</a:t>
            </a:r>
            <a:endParaRPr lang="en-US" dirty="0"/>
          </a:p>
        </p:txBody>
      </p:sp>
      <p:sp>
        <p:nvSpPr>
          <p:cNvPr id="3" name="Content Placeholder 2"/>
          <p:cNvSpPr>
            <a:spLocks noGrp="1"/>
          </p:cNvSpPr>
          <p:nvPr>
            <p:ph idx="1"/>
          </p:nvPr>
        </p:nvSpPr>
        <p:spPr/>
        <p:txBody>
          <a:bodyPr/>
          <a:lstStyle/>
          <a:p>
            <a:r>
              <a:rPr lang="en-US" dirty="0" smtClean="0"/>
              <a:t>Question: How much Carbon Dioxide will be produced?</a:t>
            </a:r>
          </a:p>
          <a:p>
            <a:r>
              <a:rPr lang="en-US" dirty="0" smtClean="0"/>
              <a:t>Independent Variable: Changed the number of pieces of potato, or more H2O2.</a:t>
            </a:r>
          </a:p>
          <a:p>
            <a:r>
              <a:rPr lang="en-US" dirty="0" smtClean="0"/>
              <a:t>Dependent Variable: More Carbon Dioxide was produced.</a:t>
            </a:r>
          </a:p>
          <a:p>
            <a:r>
              <a:rPr lang="en-US" dirty="0" smtClean="0"/>
              <a:t>Control: 10 mL of H2O2 &amp; 1 piece of potato.</a:t>
            </a:r>
            <a:endParaRPr lang="en-US" dirty="0"/>
          </a:p>
        </p:txBody>
      </p:sp>
    </p:spTree>
    <p:extLst>
      <p:ext uri="{BB962C8B-B14F-4D97-AF65-F5344CB8AC3E}">
        <p14:creationId xmlns:p14="http://schemas.microsoft.com/office/powerpoint/2010/main" val="804822366"/>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Enzyme – </a:t>
            </a:r>
            <a:r>
              <a:rPr lang="en-US" dirty="0" err="1" smtClean="0"/>
              <a:t>Catalyse</a:t>
            </a:r>
            <a:r>
              <a:rPr lang="en-US" dirty="0" smtClean="0"/>
              <a:t> Lab Page 47 NB</a:t>
            </a:r>
            <a:endParaRPr lang="en-US" dirty="0"/>
          </a:p>
        </p:txBody>
      </p:sp>
      <p:sp>
        <p:nvSpPr>
          <p:cNvPr id="3" name="Content Placeholder 2"/>
          <p:cNvSpPr>
            <a:spLocks noGrp="1"/>
          </p:cNvSpPr>
          <p:nvPr>
            <p:ph idx="1"/>
          </p:nvPr>
        </p:nvSpPr>
        <p:spPr/>
        <p:txBody>
          <a:bodyPr/>
          <a:lstStyle/>
          <a:p>
            <a:r>
              <a:rPr lang="en-US" dirty="0" smtClean="0"/>
              <a:t>Constant: Same potato, H2O2, balloons, Flasks</a:t>
            </a:r>
          </a:p>
          <a:p>
            <a:r>
              <a:rPr lang="en-US" dirty="0" smtClean="0"/>
              <a:t>Materials &amp; Equipment: H2O2½ tsp., balloons, Hot plate, Flask</a:t>
            </a:r>
          </a:p>
          <a:p>
            <a:r>
              <a:rPr lang="en-US" dirty="0" smtClean="0"/>
              <a:t>Experimental Set up:  Draw only</a:t>
            </a:r>
          </a:p>
          <a:p>
            <a:r>
              <a:rPr lang="en-US" dirty="0"/>
              <a:t> </a:t>
            </a:r>
            <a:r>
              <a:rPr lang="en-US" dirty="0" smtClean="0"/>
              <a:t>Safety Concerns: Don’t eat the </a:t>
            </a:r>
            <a:r>
              <a:rPr lang="en-US" dirty="0" err="1" smtClean="0"/>
              <a:t>potatos</a:t>
            </a:r>
            <a:r>
              <a:rPr lang="en-US" dirty="0" smtClean="0"/>
              <a:t>.</a:t>
            </a:r>
          </a:p>
          <a:p>
            <a:r>
              <a:rPr lang="en-US" dirty="0" smtClean="0"/>
              <a:t>Procedure : Write the steps….  Step 1,  Step 2, Step 3,</a:t>
            </a:r>
          </a:p>
          <a:p>
            <a:r>
              <a:rPr lang="en-US" dirty="0" smtClean="0"/>
              <a:t>Answer Analysis questions on the lab.</a:t>
            </a:r>
          </a:p>
          <a:p>
            <a:endParaRPr lang="en-US" dirty="0" smtClean="0"/>
          </a:p>
          <a:p>
            <a:endParaRPr lang="en-US" dirty="0"/>
          </a:p>
        </p:txBody>
      </p:sp>
    </p:spTree>
    <p:extLst>
      <p:ext uri="{BB962C8B-B14F-4D97-AF65-F5344CB8AC3E}">
        <p14:creationId xmlns:p14="http://schemas.microsoft.com/office/powerpoint/2010/main" val="3597462863"/>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Leaf Disk Assay Lab </a:t>
            </a:r>
            <a:br>
              <a:rPr lang="en-US" dirty="0" smtClean="0"/>
            </a:br>
            <a:r>
              <a:rPr lang="en-US" dirty="0" smtClean="0"/>
              <a:t>Honor Biology </a:t>
            </a:r>
            <a:r>
              <a:rPr lang="en-US" smtClean="0"/>
              <a:t>Due Friday</a:t>
            </a:r>
            <a:endParaRPr lang="en-US" dirty="0"/>
          </a:p>
        </p:txBody>
      </p:sp>
      <p:sp>
        <p:nvSpPr>
          <p:cNvPr id="3" name="Content Placeholder 2"/>
          <p:cNvSpPr>
            <a:spLocks noGrp="1"/>
          </p:cNvSpPr>
          <p:nvPr>
            <p:ph idx="1"/>
          </p:nvPr>
        </p:nvSpPr>
        <p:spPr/>
        <p:txBody>
          <a:bodyPr>
            <a:normAutofit/>
          </a:bodyPr>
          <a:lstStyle/>
          <a:p>
            <a:r>
              <a:rPr lang="en-US" dirty="0" smtClean="0"/>
              <a:t>Enter data into </a:t>
            </a:r>
            <a:r>
              <a:rPr lang="en-US" b="1" dirty="0" smtClean="0"/>
              <a:t>Excel</a:t>
            </a:r>
          </a:p>
          <a:p>
            <a:r>
              <a:rPr lang="en-US" dirty="0" smtClean="0"/>
              <a:t>Make a </a:t>
            </a:r>
            <a:r>
              <a:rPr lang="en-US" b="1" dirty="0" smtClean="0"/>
              <a:t>scatter plot graph </a:t>
            </a:r>
            <a:r>
              <a:rPr lang="en-US" dirty="0" smtClean="0"/>
              <a:t>to show the </a:t>
            </a:r>
            <a:r>
              <a:rPr lang="en-US" b="1" dirty="0" smtClean="0"/>
              <a:t>50% floating point.</a:t>
            </a:r>
          </a:p>
          <a:p>
            <a:r>
              <a:rPr lang="en-US" b="1" dirty="0" smtClean="0"/>
              <a:t>Data Analysis:  </a:t>
            </a:r>
            <a:r>
              <a:rPr lang="en-US" dirty="0" smtClean="0"/>
              <a:t>What does the graph mean? Error analysis</a:t>
            </a:r>
          </a:p>
          <a:p>
            <a:r>
              <a:rPr lang="en-US" b="1" dirty="0" smtClean="0"/>
              <a:t>Conclusion: </a:t>
            </a:r>
            <a:r>
              <a:rPr lang="en-US" dirty="0" smtClean="0"/>
              <a:t>Discuss why measuring the photosynthesis can be a problem. </a:t>
            </a:r>
            <a:r>
              <a:rPr lang="en-US" dirty="0"/>
              <a:t>What competing process is occurring at the same time</a:t>
            </a:r>
            <a:r>
              <a:rPr lang="en-US" dirty="0" smtClean="0"/>
              <a:t>?  Include in your discussion the relationship between Photosynthesis and Cellular Respiration by comparing and contrasting the equations.</a:t>
            </a:r>
            <a:endParaRPr lang="en-US" dirty="0"/>
          </a:p>
          <a:p>
            <a:endParaRPr lang="en-US" dirty="0"/>
          </a:p>
        </p:txBody>
      </p:sp>
    </p:spTree>
    <p:extLst>
      <p:ext uri="{BB962C8B-B14F-4D97-AF65-F5344CB8AC3E}">
        <p14:creationId xmlns:p14="http://schemas.microsoft.com/office/powerpoint/2010/main" val="26959202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6746" y="662150"/>
            <a:ext cx="10752082" cy="1686911"/>
          </a:xfrm>
        </p:spPr>
        <p:txBody>
          <a:bodyPr>
            <a:normAutofit/>
          </a:bodyPr>
          <a:lstStyle/>
          <a:p>
            <a:r>
              <a:rPr lang="en-US" sz="2800" dirty="0"/>
              <a:t>SAE Qualification Questionnaire</a:t>
            </a:r>
            <a:br>
              <a:rPr lang="en-US" sz="2800" dirty="0"/>
            </a:br>
            <a:r>
              <a:rPr lang="en-US" sz="2800" dirty="0"/>
              <a:t>Your SAE must be agriculturally related,  created by you,  invested time of </a:t>
            </a:r>
            <a:r>
              <a:rPr lang="en-US" sz="2800" dirty="0" smtClean="0"/>
              <a:t>at least 8 </a:t>
            </a:r>
            <a:r>
              <a:rPr lang="en-US" sz="2800" dirty="0"/>
              <a:t>hours, supervised by your Ag Teacher and be part of your  grade. </a:t>
            </a:r>
          </a:p>
        </p:txBody>
      </p:sp>
      <p:sp>
        <p:nvSpPr>
          <p:cNvPr id="3" name="Content Placeholder 2"/>
          <p:cNvSpPr>
            <a:spLocks noGrp="1"/>
          </p:cNvSpPr>
          <p:nvPr>
            <p:ph idx="1"/>
          </p:nvPr>
        </p:nvSpPr>
        <p:spPr>
          <a:xfrm>
            <a:off x="756745" y="2349062"/>
            <a:ext cx="10752083" cy="4051738"/>
          </a:xfrm>
        </p:spPr>
        <p:txBody>
          <a:bodyPr>
            <a:normAutofit lnSpcReduction="10000"/>
          </a:bodyPr>
          <a:lstStyle/>
          <a:p>
            <a:r>
              <a:rPr lang="en-US" dirty="0" smtClean="0"/>
              <a:t>How does it provide real work situations?</a:t>
            </a:r>
          </a:p>
          <a:p>
            <a:r>
              <a:rPr lang="en-US" dirty="0" smtClean="0"/>
              <a:t>What careers is it related to?</a:t>
            </a:r>
          </a:p>
          <a:p>
            <a:r>
              <a:rPr lang="en-US" dirty="0" smtClean="0"/>
              <a:t>How is it part of your career goal?</a:t>
            </a:r>
          </a:p>
          <a:p>
            <a:r>
              <a:rPr lang="en-US" dirty="0" smtClean="0"/>
              <a:t>List the skills, knowledge and attitudes you need for this career that your SAE might apply to.</a:t>
            </a:r>
          </a:p>
          <a:p>
            <a:r>
              <a:rPr lang="en-US" dirty="0" smtClean="0"/>
              <a:t>How can you grow, and become more competent each year in the Ag program with this SAE?</a:t>
            </a:r>
          </a:p>
          <a:p>
            <a:r>
              <a:rPr lang="en-US" dirty="0" smtClean="0"/>
              <a:t>How does your SAE allow for expansion, and/or change?</a:t>
            </a:r>
          </a:p>
          <a:p>
            <a:r>
              <a:rPr lang="en-US" dirty="0" smtClean="0"/>
              <a:t>Have you kept records of your money, and time?</a:t>
            </a:r>
          </a:p>
          <a:p>
            <a:endParaRPr lang="en-US" dirty="0" smtClean="0"/>
          </a:p>
          <a:p>
            <a:endParaRPr lang="en-US" dirty="0" smtClean="0"/>
          </a:p>
          <a:p>
            <a:endParaRPr lang="en-US" dirty="0"/>
          </a:p>
        </p:txBody>
      </p:sp>
    </p:spTree>
    <p:extLst>
      <p:ext uri="{BB962C8B-B14F-4D97-AF65-F5344CB8AC3E}">
        <p14:creationId xmlns:p14="http://schemas.microsoft.com/office/powerpoint/2010/main" val="792317907"/>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a:t>STAGE 1: GLYCOLYSIS</a:t>
            </a:r>
          </a:p>
        </p:txBody>
      </p:sp>
      <p:sp>
        <p:nvSpPr>
          <p:cNvPr id="5124" name="Rectangle 4"/>
          <p:cNvSpPr>
            <a:spLocks noGrp="1" noChangeArrowheads="1"/>
          </p:cNvSpPr>
          <p:nvPr>
            <p:ph type="body" idx="1"/>
          </p:nvPr>
        </p:nvSpPr>
        <p:spPr/>
        <p:txBody>
          <a:bodyPr/>
          <a:lstStyle/>
          <a:p>
            <a:r>
              <a:rPr lang="en-US" sz="2400" dirty="0"/>
              <a:t>Takes place in the cytoplasm of the cell</a:t>
            </a:r>
          </a:p>
          <a:p>
            <a:endParaRPr lang="en-US" sz="2400" dirty="0"/>
          </a:p>
          <a:p>
            <a:r>
              <a:rPr lang="en-US" sz="2400" dirty="0"/>
              <a:t>Process where glucose is broken down and some energy is released</a:t>
            </a:r>
          </a:p>
          <a:p>
            <a:r>
              <a:rPr lang="en-US" sz="2400" dirty="0"/>
              <a:t>In the absence of Oxygen, fermentation happens.</a:t>
            </a:r>
          </a:p>
        </p:txBody>
      </p:sp>
    </p:spTree>
    <p:extLst>
      <p:ext uri="{BB962C8B-B14F-4D97-AF65-F5344CB8AC3E}">
        <p14:creationId xmlns:p14="http://schemas.microsoft.com/office/powerpoint/2010/main" val="1740731205"/>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3410" name="Rectangle 2"/>
          <p:cNvSpPr>
            <a:spLocks noGrp="1" noChangeArrowheads="1"/>
          </p:cNvSpPr>
          <p:nvPr>
            <p:ph type="title"/>
          </p:nvPr>
        </p:nvSpPr>
        <p:spPr>
          <a:xfrm>
            <a:off x="2438400" y="7040563"/>
            <a:ext cx="8229600" cy="274637"/>
          </a:xfrm>
        </p:spPr>
        <p:txBody>
          <a:bodyPr>
            <a:normAutofit fontScale="90000"/>
          </a:bodyPr>
          <a:lstStyle/>
          <a:p>
            <a:pPr algn="r"/>
            <a:r>
              <a:rPr lang="en-US" altLang="en-US" sz="1400" b="1"/>
              <a:t>Section 9.3 Summary – pages 231-237</a:t>
            </a:r>
          </a:p>
        </p:txBody>
      </p:sp>
      <p:pic>
        <p:nvPicPr>
          <p:cNvPr id="913413" name="Picture 5" descr="New previous">
            <a:hlinkClick r:id="" action="ppaction://hlinkshowjump?jump=previousslide"/>
          </p:cNvPr>
          <p:cNvPicPr>
            <a:picLocks noChangeAspect="1" noChangeArrowheads="1"/>
          </p:cNvPicPr>
          <p:nvPr/>
        </p:nvPicPr>
        <p:blipFill>
          <a:blip r:embed="rId2" cstate="print"/>
          <a:srcRect/>
          <a:stretch>
            <a:fillRect/>
          </a:stretch>
        </p:blipFill>
        <p:spPr bwMode="auto">
          <a:xfrm>
            <a:off x="5105401" y="6191251"/>
            <a:ext cx="492125" cy="606425"/>
          </a:xfrm>
          <a:prstGeom prst="rect">
            <a:avLst/>
          </a:prstGeom>
          <a:noFill/>
        </p:spPr>
      </p:pic>
      <p:pic>
        <p:nvPicPr>
          <p:cNvPr id="913414" name="Picture 6" descr="New TOC">
            <a:hlinkClick r:id="rId3" action="ppaction://hlinksldjump"/>
          </p:cNvPr>
          <p:cNvPicPr>
            <a:picLocks noChangeAspect="1" noChangeArrowheads="1"/>
          </p:cNvPicPr>
          <p:nvPr/>
        </p:nvPicPr>
        <p:blipFill>
          <a:blip r:embed="rId4" cstate="print"/>
          <a:srcRect/>
          <a:stretch>
            <a:fillRect/>
          </a:stretch>
        </p:blipFill>
        <p:spPr bwMode="auto">
          <a:xfrm>
            <a:off x="5832476" y="6194426"/>
            <a:ext cx="492125" cy="606425"/>
          </a:xfrm>
          <a:prstGeom prst="rect">
            <a:avLst/>
          </a:prstGeom>
          <a:noFill/>
        </p:spPr>
      </p:pic>
      <p:pic>
        <p:nvPicPr>
          <p:cNvPr id="913415" name="Picture 7" descr="New next">
            <a:hlinkClick r:id="" action="ppaction://hlinkshowjump?jump=nextslide"/>
          </p:cNvPr>
          <p:cNvPicPr>
            <a:picLocks noChangeAspect="1" noChangeArrowheads="1"/>
          </p:cNvPicPr>
          <p:nvPr/>
        </p:nvPicPr>
        <p:blipFill>
          <a:blip r:embed="rId5" cstate="print"/>
          <a:srcRect/>
          <a:stretch>
            <a:fillRect/>
          </a:stretch>
        </p:blipFill>
        <p:spPr bwMode="auto">
          <a:xfrm>
            <a:off x="6542088" y="6194426"/>
            <a:ext cx="468312" cy="606425"/>
          </a:xfrm>
          <a:prstGeom prst="rect">
            <a:avLst/>
          </a:prstGeom>
          <a:noFill/>
        </p:spPr>
      </p:pic>
      <p:pic>
        <p:nvPicPr>
          <p:cNvPr id="913416" name="Picture 8" descr="help">
            <a:hlinkClick r:id="" action="ppaction://noaction"/>
          </p:cNvPr>
          <p:cNvPicPr>
            <a:picLocks noChangeAspect="1" noChangeArrowheads="1"/>
          </p:cNvPicPr>
          <p:nvPr/>
        </p:nvPicPr>
        <p:blipFill>
          <a:blip r:embed="rId6" cstate="print"/>
          <a:srcRect/>
          <a:stretch>
            <a:fillRect/>
          </a:stretch>
        </p:blipFill>
        <p:spPr bwMode="auto">
          <a:xfrm>
            <a:off x="1752600" y="6202364"/>
            <a:ext cx="560388" cy="560387"/>
          </a:xfrm>
          <a:prstGeom prst="rect">
            <a:avLst/>
          </a:prstGeom>
          <a:noFill/>
        </p:spPr>
      </p:pic>
      <p:pic>
        <p:nvPicPr>
          <p:cNvPr id="913417" name="Picture 9" descr="resources">
            <a:hlinkClick r:id="rId7"/>
          </p:cNvPr>
          <p:cNvPicPr>
            <a:picLocks noChangeAspect="1" noChangeArrowheads="1"/>
          </p:cNvPicPr>
          <p:nvPr/>
        </p:nvPicPr>
        <p:blipFill>
          <a:blip r:embed="rId8" cstate="print"/>
          <a:srcRect/>
          <a:stretch>
            <a:fillRect/>
          </a:stretch>
        </p:blipFill>
        <p:spPr bwMode="auto">
          <a:xfrm>
            <a:off x="8458201" y="6267451"/>
            <a:ext cx="1806575" cy="411163"/>
          </a:xfrm>
          <a:prstGeom prst="rect">
            <a:avLst/>
          </a:prstGeom>
          <a:noFill/>
        </p:spPr>
      </p:pic>
      <p:sp>
        <p:nvSpPr>
          <p:cNvPr id="913418" name="Rectangle 10"/>
          <p:cNvSpPr>
            <a:spLocks noChangeArrowheads="1"/>
          </p:cNvSpPr>
          <p:nvPr/>
        </p:nvSpPr>
        <p:spPr bwMode="auto">
          <a:xfrm>
            <a:off x="2057400" y="1371601"/>
            <a:ext cx="7924800" cy="1372683"/>
          </a:xfrm>
          <a:prstGeom prst="rect">
            <a:avLst/>
          </a:prstGeom>
          <a:noFill/>
          <a:ln w="9525">
            <a:noFill/>
            <a:miter lim="800000"/>
            <a:headEnd/>
            <a:tailEnd/>
          </a:ln>
          <a:effectLst/>
        </p:spPr>
        <p:txBody>
          <a:bodyPr>
            <a:spAutoFit/>
          </a:bodyPr>
          <a:lstStyle/>
          <a:p>
            <a:pPr marL="342900" indent="-342900">
              <a:buFontTx/>
              <a:buChar char="•"/>
            </a:pPr>
            <a:endParaRPr lang="en-US" altLang="en-US" sz="3200">
              <a:latin typeface="Times" pitchFamily="18" charset="0"/>
            </a:endParaRPr>
          </a:p>
          <a:p>
            <a:pPr marL="342900" indent="-342900">
              <a:lnSpc>
                <a:spcPct val="80000"/>
              </a:lnSpc>
            </a:pPr>
            <a:endParaRPr lang="en-US" altLang="en-US" sz="3200">
              <a:latin typeface="Times" pitchFamily="18" charset="0"/>
            </a:endParaRPr>
          </a:p>
          <a:p>
            <a:pPr marL="342900" indent="-342900">
              <a:lnSpc>
                <a:spcPct val="80000"/>
              </a:lnSpc>
            </a:pPr>
            <a:r>
              <a:rPr lang="en-US" altLang="en-US" sz="3200">
                <a:latin typeface="Times" pitchFamily="18" charset="0"/>
              </a:rPr>
              <a:t>    </a:t>
            </a:r>
          </a:p>
        </p:txBody>
      </p:sp>
      <p:sp>
        <p:nvSpPr>
          <p:cNvPr id="913419" name="Rectangle 11"/>
          <p:cNvSpPr>
            <a:spLocks noChangeArrowheads="1"/>
          </p:cNvSpPr>
          <p:nvPr/>
        </p:nvSpPr>
        <p:spPr bwMode="auto">
          <a:xfrm>
            <a:off x="2057400" y="2852739"/>
            <a:ext cx="7924800" cy="287337"/>
          </a:xfrm>
          <a:prstGeom prst="rect">
            <a:avLst/>
          </a:prstGeom>
          <a:noFill/>
          <a:ln w="9525">
            <a:noFill/>
            <a:miter lim="800000"/>
            <a:headEnd/>
            <a:tailEnd/>
          </a:ln>
          <a:effectLst/>
        </p:spPr>
        <p:txBody>
          <a:bodyPr>
            <a:spAutoFit/>
          </a:bodyPr>
          <a:lstStyle/>
          <a:p>
            <a:pPr marL="342900" indent="-342900">
              <a:lnSpc>
                <a:spcPct val="40000"/>
              </a:lnSpc>
            </a:pPr>
            <a:r>
              <a:rPr lang="en-US" altLang="en-US" sz="3200">
                <a:latin typeface="Times" pitchFamily="18" charset="0"/>
              </a:rPr>
              <a:t>    </a:t>
            </a:r>
          </a:p>
        </p:txBody>
      </p:sp>
      <p:sp>
        <p:nvSpPr>
          <p:cNvPr id="913420" name="Rectangle 12"/>
          <p:cNvSpPr>
            <a:spLocks noChangeArrowheads="1"/>
          </p:cNvSpPr>
          <p:nvPr/>
        </p:nvSpPr>
        <p:spPr bwMode="auto">
          <a:xfrm>
            <a:off x="2057400" y="2890839"/>
            <a:ext cx="7924800" cy="287337"/>
          </a:xfrm>
          <a:prstGeom prst="rect">
            <a:avLst/>
          </a:prstGeom>
          <a:noFill/>
          <a:ln w="9525">
            <a:noFill/>
            <a:miter lim="800000"/>
            <a:headEnd/>
            <a:tailEnd/>
          </a:ln>
          <a:effectLst/>
        </p:spPr>
        <p:txBody>
          <a:bodyPr>
            <a:spAutoFit/>
          </a:bodyPr>
          <a:lstStyle/>
          <a:p>
            <a:pPr marL="342900" indent="-342900">
              <a:lnSpc>
                <a:spcPct val="40000"/>
              </a:lnSpc>
            </a:pPr>
            <a:r>
              <a:rPr lang="en-US" altLang="en-US" sz="3200">
                <a:latin typeface="Times" pitchFamily="18" charset="0"/>
              </a:rPr>
              <a:t>    </a:t>
            </a:r>
          </a:p>
        </p:txBody>
      </p:sp>
      <p:sp>
        <p:nvSpPr>
          <p:cNvPr id="913421" name="Rectangle 13"/>
          <p:cNvSpPr>
            <a:spLocks noChangeArrowheads="1"/>
          </p:cNvSpPr>
          <p:nvPr/>
        </p:nvSpPr>
        <p:spPr bwMode="auto">
          <a:xfrm>
            <a:off x="2197100" y="3357564"/>
            <a:ext cx="7924800" cy="287337"/>
          </a:xfrm>
          <a:prstGeom prst="rect">
            <a:avLst/>
          </a:prstGeom>
          <a:noFill/>
          <a:ln w="9525">
            <a:noFill/>
            <a:miter lim="800000"/>
            <a:headEnd/>
            <a:tailEnd/>
          </a:ln>
          <a:effectLst/>
        </p:spPr>
        <p:txBody>
          <a:bodyPr>
            <a:spAutoFit/>
          </a:bodyPr>
          <a:lstStyle/>
          <a:p>
            <a:pPr marL="342900" indent="-342900">
              <a:lnSpc>
                <a:spcPct val="40000"/>
              </a:lnSpc>
            </a:pPr>
            <a:r>
              <a:rPr lang="en-US" altLang="en-US" sz="3200">
                <a:latin typeface="Times" pitchFamily="18" charset="0"/>
              </a:rPr>
              <a:t>    </a:t>
            </a:r>
          </a:p>
        </p:txBody>
      </p:sp>
      <p:sp>
        <p:nvSpPr>
          <p:cNvPr id="913422" name="Rectangle 14"/>
          <p:cNvSpPr>
            <a:spLocks noChangeArrowheads="1"/>
          </p:cNvSpPr>
          <p:nvPr/>
        </p:nvSpPr>
        <p:spPr bwMode="auto">
          <a:xfrm>
            <a:off x="2349500" y="4114800"/>
            <a:ext cx="7924800" cy="287338"/>
          </a:xfrm>
          <a:prstGeom prst="rect">
            <a:avLst/>
          </a:prstGeom>
          <a:noFill/>
          <a:ln w="9525">
            <a:noFill/>
            <a:miter lim="800000"/>
            <a:headEnd/>
            <a:tailEnd/>
          </a:ln>
          <a:effectLst/>
        </p:spPr>
        <p:txBody>
          <a:bodyPr>
            <a:spAutoFit/>
          </a:bodyPr>
          <a:lstStyle/>
          <a:p>
            <a:pPr marL="342900" indent="-342900">
              <a:lnSpc>
                <a:spcPct val="40000"/>
              </a:lnSpc>
            </a:pPr>
            <a:r>
              <a:rPr lang="en-US" altLang="en-US" sz="3200">
                <a:latin typeface="Times" pitchFamily="18" charset="0"/>
              </a:rPr>
              <a:t>    </a:t>
            </a:r>
          </a:p>
        </p:txBody>
      </p:sp>
      <p:sp>
        <p:nvSpPr>
          <p:cNvPr id="913423" name="Rectangle 15"/>
          <p:cNvSpPr>
            <a:spLocks noChangeArrowheads="1"/>
          </p:cNvSpPr>
          <p:nvPr/>
        </p:nvSpPr>
        <p:spPr bwMode="auto">
          <a:xfrm>
            <a:off x="2057400" y="3200400"/>
            <a:ext cx="7924800" cy="287338"/>
          </a:xfrm>
          <a:prstGeom prst="rect">
            <a:avLst/>
          </a:prstGeom>
          <a:noFill/>
          <a:ln w="9525">
            <a:noFill/>
            <a:miter lim="800000"/>
            <a:headEnd/>
            <a:tailEnd/>
          </a:ln>
          <a:effectLst/>
        </p:spPr>
        <p:txBody>
          <a:bodyPr>
            <a:spAutoFit/>
          </a:bodyPr>
          <a:lstStyle/>
          <a:p>
            <a:pPr marL="342900" indent="-342900">
              <a:lnSpc>
                <a:spcPct val="40000"/>
              </a:lnSpc>
            </a:pPr>
            <a:r>
              <a:rPr lang="en-US" altLang="en-US" sz="3200">
                <a:latin typeface="Times" pitchFamily="18" charset="0"/>
              </a:rPr>
              <a:t>    </a:t>
            </a:r>
          </a:p>
        </p:txBody>
      </p:sp>
      <p:sp>
        <p:nvSpPr>
          <p:cNvPr id="913424" name="Rectangle 16"/>
          <p:cNvSpPr>
            <a:spLocks noChangeArrowheads="1"/>
          </p:cNvSpPr>
          <p:nvPr/>
        </p:nvSpPr>
        <p:spPr bwMode="auto">
          <a:xfrm>
            <a:off x="2349500" y="4057650"/>
            <a:ext cx="7924800" cy="287338"/>
          </a:xfrm>
          <a:prstGeom prst="rect">
            <a:avLst/>
          </a:prstGeom>
          <a:noFill/>
          <a:ln w="9525">
            <a:noFill/>
            <a:miter lim="800000"/>
            <a:headEnd/>
            <a:tailEnd/>
          </a:ln>
          <a:effectLst/>
        </p:spPr>
        <p:txBody>
          <a:bodyPr>
            <a:spAutoFit/>
          </a:bodyPr>
          <a:lstStyle/>
          <a:p>
            <a:pPr marL="342900" indent="-342900">
              <a:lnSpc>
                <a:spcPct val="40000"/>
              </a:lnSpc>
            </a:pPr>
            <a:r>
              <a:rPr lang="en-US" altLang="en-US" sz="3200">
                <a:latin typeface="Times" pitchFamily="18" charset="0"/>
              </a:rPr>
              <a:t>    </a:t>
            </a:r>
          </a:p>
        </p:txBody>
      </p:sp>
      <p:pic>
        <p:nvPicPr>
          <p:cNvPr id="913425" name="Picture 17" descr="Sec"/>
          <p:cNvPicPr>
            <a:picLocks noChangeAspect="1" noChangeArrowheads="1"/>
          </p:cNvPicPr>
          <p:nvPr/>
        </p:nvPicPr>
        <p:blipFill>
          <a:blip r:embed="rId9" cstate="print"/>
          <a:srcRect/>
          <a:stretch>
            <a:fillRect/>
          </a:stretch>
        </p:blipFill>
        <p:spPr bwMode="auto">
          <a:xfrm>
            <a:off x="1524000" y="0"/>
            <a:ext cx="1676400" cy="838200"/>
          </a:xfrm>
          <a:prstGeom prst="rect">
            <a:avLst/>
          </a:prstGeom>
          <a:noFill/>
        </p:spPr>
      </p:pic>
      <p:pic>
        <p:nvPicPr>
          <p:cNvPr id="913426" name="Picture 18" descr="Sec"/>
          <p:cNvPicPr>
            <a:picLocks noChangeAspect="1" noChangeArrowheads="1"/>
          </p:cNvPicPr>
          <p:nvPr/>
        </p:nvPicPr>
        <p:blipFill>
          <a:blip r:embed="rId10" cstate="print"/>
          <a:srcRect/>
          <a:stretch>
            <a:fillRect/>
          </a:stretch>
        </p:blipFill>
        <p:spPr bwMode="auto">
          <a:xfrm>
            <a:off x="3594100" y="0"/>
            <a:ext cx="5003800" cy="482600"/>
          </a:xfrm>
          <a:prstGeom prst="rect">
            <a:avLst/>
          </a:prstGeom>
          <a:noFill/>
        </p:spPr>
      </p:pic>
      <p:sp>
        <p:nvSpPr>
          <p:cNvPr id="913427" name="Rectangle 19"/>
          <p:cNvSpPr>
            <a:spLocks noChangeArrowheads="1"/>
          </p:cNvSpPr>
          <p:nvPr/>
        </p:nvSpPr>
        <p:spPr bwMode="auto">
          <a:xfrm>
            <a:off x="2057400" y="3363913"/>
            <a:ext cx="7924800" cy="781752"/>
          </a:xfrm>
          <a:prstGeom prst="rect">
            <a:avLst/>
          </a:prstGeom>
          <a:noFill/>
          <a:ln w="9525">
            <a:noFill/>
            <a:miter lim="800000"/>
            <a:headEnd/>
            <a:tailEnd/>
          </a:ln>
          <a:effectLst/>
        </p:spPr>
        <p:txBody>
          <a:bodyPr>
            <a:spAutoFit/>
          </a:bodyPr>
          <a:lstStyle/>
          <a:p>
            <a:pPr marL="342900" indent="-342900"/>
            <a:endParaRPr lang="en-US" altLang="en-US" sz="3200">
              <a:latin typeface="Times" pitchFamily="18" charset="0"/>
            </a:endParaRPr>
          </a:p>
          <a:p>
            <a:pPr marL="342900" indent="-342900">
              <a:lnSpc>
                <a:spcPct val="40000"/>
              </a:lnSpc>
            </a:pPr>
            <a:r>
              <a:rPr lang="en-US" altLang="en-US" sz="3200">
                <a:latin typeface="Times" pitchFamily="18" charset="0"/>
              </a:rPr>
              <a:t>    </a:t>
            </a:r>
          </a:p>
        </p:txBody>
      </p:sp>
      <p:sp>
        <p:nvSpPr>
          <p:cNvPr id="913428" name="Rectangle 20"/>
          <p:cNvSpPr>
            <a:spLocks noChangeArrowheads="1"/>
          </p:cNvSpPr>
          <p:nvPr/>
        </p:nvSpPr>
        <p:spPr bwMode="auto">
          <a:xfrm>
            <a:off x="2197100" y="3890963"/>
            <a:ext cx="7924800" cy="781752"/>
          </a:xfrm>
          <a:prstGeom prst="rect">
            <a:avLst/>
          </a:prstGeom>
          <a:noFill/>
          <a:ln w="9525">
            <a:noFill/>
            <a:miter lim="800000"/>
            <a:headEnd/>
            <a:tailEnd/>
          </a:ln>
          <a:effectLst/>
        </p:spPr>
        <p:txBody>
          <a:bodyPr>
            <a:spAutoFit/>
          </a:bodyPr>
          <a:lstStyle/>
          <a:p>
            <a:pPr marL="342900" indent="-342900"/>
            <a:endParaRPr lang="en-US" altLang="en-US" sz="3200">
              <a:latin typeface="Times" pitchFamily="18" charset="0"/>
            </a:endParaRPr>
          </a:p>
          <a:p>
            <a:pPr marL="342900" indent="-342900">
              <a:lnSpc>
                <a:spcPct val="40000"/>
              </a:lnSpc>
            </a:pPr>
            <a:r>
              <a:rPr lang="en-US" altLang="en-US" sz="3200">
                <a:latin typeface="Times" pitchFamily="18" charset="0"/>
              </a:rPr>
              <a:t>    </a:t>
            </a:r>
          </a:p>
        </p:txBody>
      </p:sp>
      <p:sp>
        <p:nvSpPr>
          <p:cNvPr id="913429" name="Rectangle 21"/>
          <p:cNvSpPr>
            <a:spLocks noChangeArrowheads="1"/>
          </p:cNvSpPr>
          <p:nvPr/>
        </p:nvSpPr>
        <p:spPr bwMode="auto">
          <a:xfrm>
            <a:off x="2197100" y="4881563"/>
            <a:ext cx="7924800" cy="781752"/>
          </a:xfrm>
          <a:prstGeom prst="rect">
            <a:avLst/>
          </a:prstGeom>
          <a:noFill/>
          <a:ln w="9525">
            <a:noFill/>
            <a:miter lim="800000"/>
            <a:headEnd/>
            <a:tailEnd/>
          </a:ln>
          <a:effectLst/>
        </p:spPr>
        <p:txBody>
          <a:bodyPr>
            <a:spAutoFit/>
          </a:bodyPr>
          <a:lstStyle/>
          <a:p>
            <a:pPr marL="342900" indent="-342900"/>
            <a:endParaRPr lang="en-US" altLang="en-US" sz="3200">
              <a:latin typeface="Times" pitchFamily="18" charset="0"/>
            </a:endParaRPr>
          </a:p>
          <a:p>
            <a:pPr marL="342900" indent="-342900">
              <a:lnSpc>
                <a:spcPct val="40000"/>
              </a:lnSpc>
            </a:pPr>
            <a:r>
              <a:rPr lang="en-US" altLang="en-US" sz="3200">
                <a:latin typeface="Times" pitchFamily="18" charset="0"/>
              </a:rPr>
              <a:t>    </a:t>
            </a:r>
          </a:p>
        </p:txBody>
      </p:sp>
      <p:sp>
        <p:nvSpPr>
          <p:cNvPr id="913430" name="Rectangle 22"/>
          <p:cNvSpPr>
            <a:spLocks noChangeArrowheads="1"/>
          </p:cNvSpPr>
          <p:nvPr/>
        </p:nvSpPr>
        <p:spPr bwMode="auto">
          <a:xfrm>
            <a:off x="2197100" y="3357564"/>
            <a:ext cx="7620000" cy="880241"/>
          </a:xfrm>
          <a:prstGeom prst="rect">
            <a:avLst/>
          </a:prstGeom>
          <a:noFill/>
          <a:ln w="9525">
            <a:noFill/>
            <a:miter lim="800000"/>
            <a:headEnd/>
            <a:tailEnd/>
          </a:ln>
          <a:effectLst/>
        </p:spPr>
        <p:txBody>
          <a:bodyPr>
            <a:spAutoFit/>
          </a:bodyPr>
          <a:lstStyle/>
          <a:p>
            <a:pPr marL="342900" indent="-342900">
              <a:lnSpc>
                <a:spcPct val="80000"/>
              </a:lnSpc>
            </a:pPr>
            <a:endParaRPr lang="en-US" altLang="en-US" sz="3200">
              <a:latin typeface="Times" pitchFamily="18" charset="0"/>
            </a:endParaRPr>
          </a:p>
          <a:p>
            <a:pPr marL="342900" indent="-342900">
              <a:lnSpc>
                <a:spcPct val="80000"/>
              </a:lnSpc>
            </a:pPr>
            <a:r>
              <a:rPr lang="en-US" altLang="en-US" sz="3200">
                <a:latin typeface="Times" pitchFamily="18" charset="0"/>
              </a:rPr>
              <a:t>    </a:t>
            </a:r>
          </a:p>
        </p:txBody>
      </p:sp>
      <p:sp>
        <p:nvSpPr>
          <p:cNvPr id="913431" name="Rectangle 23"/>
          <p:cNvSpPr>
            <a:spLocks noChangeArrowheads="1"/>
          </p:cNvSpPr>
          <p:nvPr/>
        </p:nvSpPr>
        <p:spPr bwMode="auto">
          <a:xfrm>
            <a:off x="2197100" y="4783139"/>
            <a:ext cx="7620000" cy="880241"/>
          </a:xfrm>
          <a:prstGeom prst="rect">
            <a:avLst/>
          </a:prstGeom>
          <a:noFill/>
          <a:ln w="9525">
            <a:noFill/>
            <a:miter lim="800000"/>
            <a:headEnd/>
            <a:tailEnd/>
          </a:ln>
          <a:effectLst/>
        </p:spPr>
        <p:txBody>
          <a:bodyPr>
            <a:spAutoFit/>
          </a:bodyPr>
          <a:lstStyle/>
          <a:p>
            <a:pPr marL="342900" indent="-342900">
              <a:lnSpc>
                <a:spcPct val="80000"/>
              </a:lnSpc>
            </a:pPr>
            <a:endParaRPr lang="en-US" altLang="en-US" sz="3200">
              <a:latin typeface="Times" pitchFamily="18" charset="0"/>
            </a:endParaRPr>
          </a:p>
          <a:p>
            <a:pPr marL="342900" indent="-342900">
              <a:lnSpc>
                <a:spcPct val="80000"/>
              </a:lnSpc>
            </a:pPr>
            <a:r>
              <a:rPr lang="en-US" altLang="en-US" sz="3200">
                <a:latin typeface="Times" pitchFamily="18" charset="0"/>
              </a:rPr>
              <a:t>    </a:t>
            </a:r>
          </a:p>
        </p:txBody>
      </p:sp>
      <p:pic>
        <p:nvPicPr>
          <p:cNvPr id="913434" name="Picture 26" descr="Fig"/>
          <p:cNvPicPr>
            <a:picLocks noChangeAspect="1" noChangeArrowheads="1"/>
          </p:cNvPicPr>
          <p:nvPr/>
        </p:nvPicPr>
        <p:blipFill>
          <a:blip r:embed="rId11" cstate="print">
            <a:lum bright="43000"/>
          </a:blip>
          <a:stretch>
            <a:fillRect/>
          </a:stretch>
        </p:blipFill>
        <p:spPr bwMode="auto">
          <a:xfrm>
            <a:off x="1905000" y="3276601"/>
            <a:ext cx="7500990" cy="2694271"/>
          </a:xfrm>
          <a:prstGeom prst="rect">
            <a:avLst/>
          </a:prstGeom>
          <a:noFill/>
          <a:ln>
            <a:noFill/>
          </a:ln>
        </p:spPr>
      </p:pic>
      <p:sp>
        <p:nvSpPr>
          <p:cNvPr id="913432" name="Rectangle 24"/>
          <p:cNvSpPr>
            <a:spLocks noChangeArrowheads="1"/>
          </p:cNvSpPr>
          <p:nvPr/>
        </p:nvSpPr>
        <p:spPr bwMode="auto">
          <a:xfrm>
            <a:off x="1828800" y="1419225"/>
            <a:ext cx="8610600" cy="1815882"/>
          </a:xfrm>
          <a:prstGeom prst="rect">
            <a:avLst/>
          </a:prstGeom>
          <a:noFill/>
          <a:ln w="9525">
            <a:noFill/>
            <a:miter lim="800000"/>
            <a:headEnd/>
            <a:tailEnd/>
          </a:ln>
          <a:effectLst/>
        </p:spPr>
        <p:txBody>
          <a:bodyPr>
            <a:spAutoFit/>
          </a:bodyPr>
          <a:lstStyle/>
          <a:p>
            <a:pPr marL="342900" indent="-342900">
              <a:buFontTx/>
              <a:buChar char="•"/>
            </a:pPr>
            <a:r>
              <a:rPr lang="en-US" altLang="en-US" sz="2800">
                <a:latin typeface="Times" pitchFamily="18" charset="0"/>
              </a:rPr>
              <a:t>Before citric acid cycle and electron transport chain can begin, pyruvic acid undergoes a series of reactions in which it gives off a molecule of CO</a:t>
            </a:r>
            <a:r>
              <a:rPr lang="en-US" altLang="en-US" sz="2800" baseline="-25000">
                <a:latin typeface="Times" pitchFamily="18" charset="0"/>
              </a:rPr>
              <a:t>2</a:t>
            </a:r>
            <a:r>
              <a:rPr lang="en-US" altLang="en-US" sz="2800">
                <a:latin typeface="Times" pitchFamily="18" charset="0"/>
              </a:rPr>
              <a:t> and combines with a molecule called coenzyme A to form acetyl-CoA.</a:t>
            </a:r>
          </a:p>
        </p:txBody>
      </p:sp>
      <p:sp>
        <p:nvSpPr>
          <p:cNvPr id="913436" name="Text Box 28"/>
          <p:cNvSpPr txBox="1">
            <a:spLocks noChangeArrowheads="1"/>
          </p:cNvSpPr>
          <p:nvPr/>
        </p:nvSpPr>
        <p:spPr bwMode="auto">
          <a:xfrm>
            <a:off x="2027238" y="4773614"/>
            <a:ext cx="1236662" cy="584775"/>
          </a:xfrm>
          <a:prstGeom prst="rect">
            <a:avLst/>
          </a:prstGeom>
          <a:noFill/>
          <a:ln w="9525">
            <a:noFill/>
            <a:miter lim="800000"/>
            <a:headEnd/>
            <a:tailEnd/>
          </a:ln>
          <a:effectLst/>
        </p:spPr>
        <p:txBody>
          <a:bodyPr>
            <a:spAutoFit/>
          </a:bodyPr>
          <a:lstStyle/>
          <a:p>
            <a:r>
              <a:rPr lang="en-US" altLang="en-US" sz="1600" b="1">
                <a:latin typeface="Times" pitchFamily="18" charset="0"/>
              </a:rPr>
              <a:t>Pyruvic acid</a:t>
            </a:r>
          </a:p>
        </p:txBody>
      </p:sp>
      <p:sp>
        <p:nvSpPr>
          <p:cNvPr id="913437" name="Text Box 29"/>
          <p:cNvSpPr txBox="1">
            <a:spLocks noChangeArrowheads="1"/>
          </p:cNvSpPr>
          <p:nvPr/>
        </p:nvSpPr>
        <p:spPr bwMode="auto">
          <a:xfrm>
            <a:off x="1828800" y="3810001"/>
            <a:ext cx="1822450" cy="584775"/>
          </a:xfrm>
          <a:prstGeom prst="rect">
            <a:avLst/>
          </a:prstGeom>
          <a:noFill/>
          <a:ln w="9525">
            <a:noFill/>
            <a:miter lim="800000"/>
            <a:headEnd/>
            <a:tailEnd/>
          </a:ln>
          <a:effectLst/>
        </p:spPr>
        <p:txBody>
          <a:bodyPr>
            <a:spAutoFit/>
          </a:bodyPr>
          <a:lstStyle/>
          <a:p>
            <a:r>
              <a:rPr lang="en-US" altLang="en-US" sz="1600" b="1" dirty="0">
                <a:latin typeface="Times" pitchFamily="18" charset="0"/>
              </a:rPr>
              <a:t>Outside the mitochondrion</a:t>
            </a:r>
          </a:p>
        </p:txBody>
      </p:sp>
      <p:sp>
        <p:nvSpPr>
          <p:cNvPr id="913438" name="Text Box 30"/>
          <p:cNvSpPr txBox="1">
            <a:spLocks noChangeArrowheads="1"/>
          </p:cNvSpPr>
          <p:nvPr/>
        </p:nvSpPr>
        <p:spPr bwMode="auto">
          <a:xfrm>
            <a:off x="2971800" y="3124201"/>
            <a:ext cx="1841500" cy="584775"/>
          </a:xfrm>
          <a:prstGeom prst="rect">
            <a:avLst/>
          </a:prstGeom>
          <a:noFill/>
          <a:ln w="9525">
            <a:noFill/>
            <a:miter lim="800000"/>
            <a:headEnd/>
            <a:tailEnd/>
          </a:ln>
          <a:effectLst/>
        </p:spPr>
        <p:txBody>
          <a:bodyPr>
            <a:spAutoFit/>
          </a:bodyPr>
          <a:lstStyle/>
          <a:p>
            <a:r>
              <a:rPr lang="en-US" altLang="en-US" sz="1600" b="1" dirty="0">
                <a:latin typeface="Times" pitchFamily="18" charset="0"/>
              </a:rPr>
              <a:t>Mitochondrial membrane</a:t>
            </a:r>
          </a:p>
        </p:txBody>
      </p:sp>
      <p:sp>
        <p:nvSpPr>
          <p:cNvPr id="913439" name="Text Box 31"/>
          <p:cNvSpPr txBox="1">
            <a:spLocks noChangeArrowheads="1"/>
          </p:cNvSpPr>
          <p:nvPr/>
        </p:nvSpPr>
        <p:spPr bwMode="auto">
          <a:xfrm>
            <a:off x="4114800" y="3810001"/>
            <a:ext cx="2133600" cy="584775"/>
          </a:xfrm>
          <a:prstGeom prst="rect">
            <a:avLst/>
          </a:prstGeom>
          <a:noFill/>
          <a:ln w="9525">
            <a:noFill/>
            <a:miter lim="800000"/>
            <a:headEnd/>
            <a:tailEnd/>
          </a:ln>
          <a:effectLst/>
        </p:spPr>
        <p:txBody>
          <a:bodyPr>
            <a:spAutoFit/>
          </a:bodyPr>
          <a:lstStyle/>
          <a:p>
            <a:r>
              <a:rPr lang="en-US" altLang="en-US" sz="1600" b="1" dirty="0">
                <a:latin typeface="Times" pitchFamily="18" charset="0"/>
              </a:rPr>
              <a:t>Inside the mitochondrion</a:t>
            </a:r>
          </a:p>
        </p:txBody>
      </p:sp>
      <p:sp>
        <p:nvSpPr>
          <p:cNvPr id="913440" name="Text Box 32"/>
          <p:cNvSpPr txBox="1">
            <a:spLocks noChangeArrowheads="1"/>
          </p:cNvSpPr>
          <p:nvPr/>
        </p:nvSpPr>
        <p:spPr bwMode="auto">
          <a:xfrm>
            <a:off x="4618038" y="4749801"/>
            <a:ext cx="1020762" cy="584775"/>
          </a:xfrm>
          <a:prstGeom prst="rect">
            <a:avLst/>
          </a:prstGeom>
          <a:noFill/>
          <a:ln w="9525">
            <a:noFill/>
            <a:miter lim="800000"/>
            <a:headEnd/>
            <a:tailEnd/>
          </a:ln>
          <a:effectLst/>
        </p:spPr>
        <p:txBody>
          <a:bodyPr>
            <a:spAutoFit/>
          </a:bodyPr>
          <a:lstStyle/>
          <a:p>
            <a:r>
              <a:rPr lang="en-US" altLang="en-US" sz="1600" b="1">
                <a:latin typeface="Times" pitchFamily="18" charset="0"/>
              </a:rPr>
              <a:t>Pyruvic acid</a:t>
            </a:r>
          </a:p>
        </p:txBody>
      </p:sp>
      <p:sp>
        <p:nvSpPr>
          <p:cNvPr id="913441" name="Text Box 33"/>
          <p:cNvSpPr txBox="1">
            <a:spLocks noChangeArrowheads="1"/>
          </p:cNvSpPr>
          <p:nvPr/>
        </p:nvSpPr>
        <p:spPr bwMode="auto">
          <a:xfrm>
            <a:off x="5918200" y="4724401"/>
            <a:ext cx="1536700" cy="584775"/>
          </a:xfrm>
          <a:prstGeom prst="rect">
            <a:avLst/>
          </a:prstGeom>
          <a:noFill/>
          <a:ln w="9525">
            <a:noFill/>
            <a:miter lim="800000"/>
            <a:headEnd/>
            <a:tailEnd/>
          </a:ln>
          <a:effectLst/>
        </p:spPr>
        <p:txBody>
          <a:bodyPr>
            <a:spAutoFit/>
          </a:bodyPr>
          <a:lstStyle/>
          <a:p>
            <a:r>
              <a:rPr lang="en-US" altLang="en-US" sz="1600" b="1">
                <a:latin typeface="Times" pitchFamily="18" charset="0"/>
              </a:rPr>
              <a:t>Intermediate by-product</a:t>
            </a:r>
          </a:p>
        </p:txBody>
      </p:sp>
      <p:sp>
        <p:nvSpPr>
          <p:cNvPr id="913442" name="Text Box 34"/>
          <p:cNvSpPr txBox="1">
            <a:spLocks noChangeArrowheads="1"/>
          </p:cNvSpPr>
          <p:nvPr/>
        </p:nvSpPr>
        <p:spPr bwMode="auto">
          <a:xfrm>
            <a:off x="7319963" y="5003800"/>
            <a:ext cx="705642" cy="338554"/>
          </a:xfrm>
          <a:prstGeom prst="rect">
            <a:avLst/>
          </a:prstGeom>
          <a:noFill/>
          <a:ln w="9525">
            <a:noFill/>
            <a:miter lim="800000"/>
            <a:headEnd/>
            <a:tailEnd/>
          </a:ln>
          <a:effectLst/>
        </p:spPr>
        <p:txBody>
          <a:bodyPr wrap="none">
            <a:spAutoFit/>
          </a:bodyPr>
          <a:lstStyle/>
          <a:p>
            <a:r>
              <a:rPr lang="en-US" altLang="en-US" sz="1600" b="1">
                <a:latin typeface="Times" pitchFamily="18" charset="0"/>
              </a:rPr>
              <a:t>NAD</a:t>
            </a:r>
            <a:r>
              <a:rPr lang="en-US" altLang="en-US" sz="1600" b="1" baseline="30000">
                <a:latin typeface="Times" pitchFamily="18" charset="0"/>
              </a:rPr>
              <a:t>+</a:t>
            </a:r>
          </a:p>
        </p:txBody>
      </p:sp>
      <p:sp>
        <p:nvSpPr>
          <p:cNvPr id="913443" name="Text Box 35"/>
          <p:cNvSpPr txBox="1">
            <a:spLocks noChangeArrowheads="1"/>
          </p:cNvSpPr>
          <p:nvPr/>
        </p:nvSpPr>
        <p:spPr bwMode="auto">
          <a:xfrm>
            <a:off x="8115300" y="5143500"/>
            <a:ext cx="1245854" cy="338554"/>
          </a:xfrm>
          <a:prstGeom prst="rect">
            <a:avLst/>
          </a:prstGeom>
          <a:noFill/>
          <a:ln w="9525">
            <a:noFill/>
            <a:miter lim="800000"/>
            <a:headEnd/>
            <a:tailEnd/>
          </a:ln>
          <a:effectLst/>
        </p:spPr>
        <p:txBody>
          <a:bodyPr wrap="none">
            <a:spAutoFit/>
          </a:bodyPr>
          <a:lstStyle/>
          <a:p>
            <a:r>
              <a:rPr lang="en-US" altLang="en-US" sz="1600" b="1">
                <a:latin typeface="Times" pitchFamily="18" charset="0"/>
              </a:rPr>
              <a:t>NADH + H</a:t>
            </a:r>
            <a:r>
              <a:rPr lang="en-US" altLang="en-US" sz="1600" b="1" baseline="30000">
                <a:latin typeface="Times" pitchFamily="18" charset="0"/>
              </a:rPr>
              <a:t>+</a:t>
            </a:r>
          </a:p>
        </p:txBody>
      </p:sp>
      <p:sp>
        <p:nvSpPr>
          <p:cNvPr id="913444" name="Text Box 36"/>
          <p:cNvSpPr txBox="1">
            <a:spLocks noChangeArrowheads="1"/>
          </p:cNvSpPr>
          <p:nvPr/>
        </p:nvSpPr>
        <p:spPr bwMode="auto">
          <a:xfrm>
            <a:off x="7073900" y="3675063"/>
            <a:ext cx="561372" cy="338554"/>
          </a:xfrm>
          <a:prstGeom prst="rect">
            <a:avLst/>
          </a:prstGeom>
          <a:noFill/>
          <a:ln w="9525">
            <a:noFill/>
            <a:miter lim="800000"/>
            <a:headEnd/>
            <a:tailEnd/>
          </a:ln>
          <a:effectLst/>
        </p:spPr>
        <p:txBody>
          <a:bodyPr wrap="none">
            <a:spAutoFit/>
          </a:bodyPr>
          <a:lstStyle/>
          <a:p>
            <a:r>
              <a:rPr lang="en-US" altLang="en-US" sz="1600" b="1">
                <a:latin typeface="Times" pitchFamily="18" charset="0"/>
              </a:rPr>
              <a:t>CO</a:t>
            </a:r>
            <a:r>
              <a:rPr lang="en-US" altLang="en-US" sz="1600" b="1" baseline="-25000">
                <a:latin typeface="Times" pitchFamily="18" charset="0"/>
              </a:rPr>
              <a:t>2</a:t>
            </a:r>
          </a:p>
        </p:txBody>
      </p:sp>
      <p:sp>
        <p:nvSpPr>
          <p:cNvPr id="913445" name="Text Box 37"/>
          <p:cNvSpPr txBox="1">
            <a:spLocks noChangeArrowheads="1"/>
          </p:cNvSpPr>
          <p:nvPr/>
        </p:nvSpPr>
        <p:spPr bwMode="auto">
          <a:xfrm>
            <a:off x="7194550" y="4097338"/>
            <a:ext cx="1284198" cy="338554"/>
          </a:xfrm>
          <a:prstGeom prst="rect">
            <a:avLst/>
          </a:prstGeom>
          <a:noFill/>
          <a:ln w="9525">
            <a:noFill/>
            <a:miter lim="800000"/>
            <a:headEnd/>
            <a:tailEnd/>
          </a:ln>
          <a:effectLst/>
        </p:spPr>
        <p:txBody>
          <a:bodyPr wrap="none">
            <a:spAutoFit/>
          </a:bodyPr>
          <a:lstStyle/>
          <a:p>
            <a:r>
              <a:rPr lang="en-US" altLang="en-US" sz="1600" b="1" dirty="0">
                <a:latin typeface="Times" pitchFamily="18" charset="0"/>
              </a:rPr>
              <a:t>Coenzyme A</a:t>
            </a:r>
          </a:p>
        </p:txBody>
      </p:sp>
      <p:sp>
        <p:nvSpPr>
          <p:cNvPr id="913446" name="Text Box 38"/>
          <p:cNvSpPr txBox="1">
            <a:spLocks noChangeArrowheads="1"/>
          </p:cNvSpPr>
          <p:nvPr/>
        </p:nvSpPr>
        <p:spPr bwMode="auto">
          <a:xfrm>
            <a:off x="9590088" y="4500563"/>
            <a:ext cx="702436" cy="338554"/>
          </a:xfrm>
          <a:prstGeom prst="rect">
            <a:avLst/>
          </a:prstGeom>
          <a:noFill/>
          <a:ln w="9525">
            <a:noFill/>
            <a:miter lim="800000"/>
            <a:headEnd/>
            <a:tailEnd/>
          </a:ln>
          <a:effectLst/>
        </p:spPr>
        <p:txBody>
          <a:bodyPr wrap="none">
            <a:spAutoFit/>
          </a:bodyPr>
          <a:lstStyle/>
          <a:p>
            <a:r>
              <a:rPr lang="en-US" altLang="en-US" sz="1600" b="1">
                <a:latin typeface="Times" pitchFamily="18" charset="0"/>
              </a:rPr>
              <a:t>- CoA</a:t>
            </a:r>
          </a:p>
        </p:txBody>
      </p:sp>
      <p:sp>
        <p:nvSpPr>
          <p:cNvPr id="913447" name="Text Box 39"/>
          <p:cNvSpPr txBox="1">
            <a:spLocks noChangeArrowheads="1"/>
          </p:cNvSpPr>
          <p:nvPr/>
        </p:nvSpPr>
        <p:spPr bwMode="auto">
          <a:xfrm>
            <a:off x="8915400" y="4730750"/>
            <a:ext cx="1210588" cy="338554"/>
          </a:xfrm>
          <a:prstGeom prst="rect">
            <a:avLst/>
          </a:prstGeom>
          <a:noFill/>
          <a:ln w="9525">
            <a:noFill/>
            <a:miter lim="800000"/>
            <a:headEnd/>
            <a:tailEnd/>
          </a:ln>
          <a:effectLst/>
        </p:spPr>
        <p:txBody>
          <a:bodyPr wrap="none">
            <a:spAutoFit/>
          </a:bodyPr>
          <a:lstStyle/>
          <a:p>
            <a:r>
              <a:rPr lang="en-US" altLang="en-US" sz="1600" b="1">
                <a:latin typeface="Times" pitchFamily="18" charset="0"/>
              </a:rPr>
              <a:t>Acetyl-CoA</a:t>
            </a:r>
          </a:p>
        </p:txBody>
      </p:sp>
      <p:pic>
        <p:nvPicPr>
          <p:cNvPr id="913412" name="Picture 4" descr="end of slide"/>
          <p:cNvPicPr>
            <a:picLocks noChangeAspect="1" noChangeArrowheads="1"/>
          </p:cNvPicPr>
          <p:nvPr/>
        </p:nvPicPr>
        <p:blipFill>
          <a:blip r:embed="rId12" cstate="print"/>
          <a:srcRect/>
          <a:stretch>
            <a:fillRect/>
          </a:stretch>
        </p:blipFill>
        <p:spPr bwMode="auto">
          <a:xfrm>
            <a:off x="9693276" y="5105400"/>
            <a:ext cx="593725" cy="846138"/>
          </a:xfrm>
          <a:prstGeom prst="rect">
            <a:avLst/>
          </a:prstGeom>
          <a:noFill/>
        </p:spPr>
      </p:pic>
      <p:sp>
        <p:nvSpPr>
          <p:cNvPr id="913448" name="Text Box 40"/>
          <p:cNvSpPr txBox="1">
            <a:spLocks noChangeArrowheads="1"/>
          </p:cNvSpPr>
          <p:nvPr/>
        </p:nvSpPr>
        <p:spPr bwMode="auto">
          <a:xfrm>
            <a:off x="2025650" y="762001"/>
            <a:ext cx="2185214" cy="646331"/>
          </a:xfrm>
          <a:prstGeom prst="rect">
            <a:avLst/>
          </a:prstGeom>
          <a:noFill/>
          <a:ln w="9525">
            <a:noFill/>
            <a:miter lim="800000"/>
            <a:headEnd/>
            <a:tailEnd/>
          </a:ln>
          <a:effectLst>
            <a:outerShdw dist="45791" dir="3378596" algn="ctr" rotWithShape="0">
              <a:schemeClr val="bg2"/>
            </a:outerShdw>
          </a:effectLst>
        </p:spPr>
        <p:txBody>
          <a:bodyPr wrap="none">
            <a:spAutoFit/>
          </a:bodyPr>
          <a:lstStyle/>
          <a:p>
            <a:pPr algn="l"/>
            <a:r>
              <a:rPr lang="en-US" altLang="en-US" sz="3600" b="1">
                <a:solidFill>
                  <a:schemeClr val="tx2"/>
                </a:solidFill>
                <a:latin typeface="Times" pitchFamily="18" charset="0"/>
              </a:rPr>
              <a:t>Glycolysis</a:t>
            </a:r>
          </a:p>
        </p:txBody>
      </p:sp>
    </p:spTree>
    <p:extLst>
      <p:ext uri="{BB962C8B-B14F-4D97-AF65-F5344CB8AC3E}">
        <p14:creationId xmlns:p14="http://schemas.microsoft.com/office/powerpoint/2010/main" val="3107909155"/>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913412"/>
                                        </p:tgtEl>
                                        <p:attrNameLst>
                                          <p:attrName>style.visibility</p:attrName>
                                        </p:attrNameLst>
                                      </p:cBhvr>
                                      <p:to>
                                        <p:strVal val="visible"/>
                                      </p:to>
                                    </p:set>
                                    <p:animEffect transition="in" filter="box(out)">
                                      <p:cBhvr>
                                        <p:cTn id="7" dur="500"/>
                                        <p:tgtEl>
                                          <p:spTgt spid="9134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992313" y="274638"/>
            <a:ext cx="8229600" cy="1143000"/>
          </a:xfrm>
        </p:spPr>
        <p:txBody>
          <a:bodyPr/>
          <a:lstStyle/>
          <a:p>
            <a:r>
              <a:rPr lang="en-US"/>
              <a:t>STAGE 2: CITRIC ACID CYCLE</a:t>
            </a:r>
          </a:p>
        </p:txBody>
      </p:sp>
      <p:sp>
        <p:nvSpPr>
          <p:cNvPr id="8195" name="Rectangle 3"/>
          <p:cNvSpPr>
            <a:spLocks noGrp="1" noChangeArrowheads="1"/>
          </p:cNvSpPr>
          <p:nvPr>
            <p:ph type="body" idx="1"/>
          </p:nvPr>
        </p:nvSpPr>
        <p:spPr/>
        <p:txBody>
          <a:bodyPr/>
          <a:lstStyle/>
          <a:p>
            <a:r>
              <a:rPr lang="en-US" sz="2400"/>
              <a:t>AKA Krebb’s cycle</a:t>
            </a:r>
          </a:p>
          <a:p>
            <a:endParaRPr lang="en-US" sz="2400"/>
          </a:p>
          <a:p>
            <a:r>
              <a:rPr lang="en-US" sz="2400"/>
              <a:t>Happens in the mitochondria </a:t>
            </a:r>
          </a:p>
          <a:p>
            <a:endParaRPr lang="en-US" sz="2400"/>
          </a:p>
          <a:p>
            <a:r>
              <a:rPr lang="en-US" sz="2400"/>
              <a:t>Produces: carbon dioxide and some ATP</a:t>
            </a:r>
          </a:p>
        </p:txBody>
      </p:sp>
    </p:spTree>
    <p:extLst>
      <p:ext uri="{BB962C8B-B14F-4D97-AF65-F5344CB8AC3E}">
        <p14:creationId xmlns:p14="http://schemas.microsoft.com/office/powerpoint/2010/main" val="2391182734"/>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normAutofit fontScale="90000"/>
          </a:bodyPr>
          <a:lstStyle/>
          <a:p>
            <a:r>
              <a:rPr lang="en-US" sz="4000"/>
              <a:t>STAGE 3: ELECTRON TRANSPORT CHAIN</a:t>
            </a:r>
          </a:p>
        </p:txBody>
      </p:sp>
      <p:sp>
        <p:nvSpPr>
          <p:cNvPr id="9219" name="Rectangle 3"/>
          <p:cNvSpPr>
            <a:spLocks noGrp="1" noChangeArrowheads="1"/>
          </p:cNvSpPr>
          <p:nvPr>
            <p:ph type="body" idx="1"/>
          </p:nvPr>
        </p:nvSpPr>
        <p:spPr/>
        <p:txBody>
          <a:bodyPr/>
          <a:lstStyle/>
          <a:p>
            <a:r>
              <a:rPr lang="en-US" sz="2400"/>
              <a:t>Happens in the mitochondria</a:t>
            </a:r>
          </a:p>
          <a:p>
            <a:endParaRPr lang="en-US" sz="2400"/>
          </a:p>
          <a:p>
            <a:r>
              <a:rPr lang="en-US" sz="2400"/>
              <a:t>Series of proteins that transfers energy</a:t>
            </a:r>
          </a:p>
          <a:p>
            <a:endParaRPr lang="en-US" sz="2400"/>
          </a:p>
          <a:p>
            <a:r>
              <a:rPr lang="en-US" sz="2400"/>
              <a:t>Net creation of whole process: 36 ATP</a:t>
            </a:r>
          </a:p>
          <a:p>
            <a:endParaRPr lang="en-US" sz="2400"/>
          </a:p>
          <a:p>
            <a:pPr>
              <a:buFontTx/>
              <a:buNone/>
            </a:pPr>
            <a:endParaRPr lang="en-US" sz="2400"/>
          </a:p>
        </p:txBody>
      </p:sp>
    </p:spTree>
    <p:extLst>
      <p:ext uri="{BB962C8B-B14F-4D97-AF65-F5344CB8AC3E}">
        <p14:creationId xmlns:p14="http://schemas.microsoft.com/office/powerpoint/2010/main" val="3601321720"/>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t>PROBLEM</a:t>
            </a:r>
          </a:p>
        </p:txBody>
      </p:sp>
      <p:sp>
        <p:nvSpPr>
          <p:cNvPr id="10243" name="Rectangle 3"/>
          <p:cNvSpPr>
            <a:spLocks noGrp="1" noChangeArrowheads="1"/>
          </p:cNvSpPr>
          <p:nvPr>
            <p:ph type="body" idx="1"/>
          </p:nvPr>
        </p:nvSpPr>
        <p:spPr/>
        <p:txBody>
          <a:bodyPr/>
          <a:lstStyle/>
          <a:p>
            <a:r>
              <a:rPr lang="en-US" sz="2400"/>
              <a:t>What happens when our cells run out of oxygen? Can cell respiration occur?</a:t>
            </a:r>
          </a:p>
        </p:txBody>
      </p:sp>
    </p:spTree>
    <p:extLst>
      <p:ext uri="{BB962C8B-B14F-4D97-AF65-F5344CB8AC3E}">
        <p14:creationId xmlns:p14="http://schemas.microsoft.com/office/powerpoint/2010/main" val="2789526625"/>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t>FERMENTATION</a:t>
            </a:r>
          </a:p>
        </p:txBody>
      </p:sp>
      <p:sp>
        <p:nvSpPr>
          <p:cNvPr id="11267" name="Rectangle 3"/>
          <p:cNvSpPr>
            <a:spLocks noGrp="1" noChangeArrowheads="1"/>
          </p:cNvSpPr>
          <p:nvPr>
            <p:ph type="body" idx="1"/>
          </p:nvPr>
        </p:nvSpPr>
        <p:spPr/>
        <p:txBody>
          <a:bodyPr/>
          <a:lstStyle/>
          <a:p>
            <a:r>
              <a:rPr lang="en-US" sz="2400"/>
              <a:t>Without oxygen cell respiration can not occur. </a:t>
            </a:r>
          </a:p>
          <a:p>
            <a:r>
              <a:rPr lang="en-US" sz="2400"/>
              <a:t>However, instead of giving up and dying, our cells have another way to create energy without using oxygen</a:t>
            </a:r>
            <a:r>
              <a:rPr lang="en-US" sz="2400">
                <a:sym typeface="Wingdings" pitchFamily="2" charset="2"/>
              </a:rPr>
              <a:t> FERMENTATION</a:t>
            </a:r>
          </a:p>
          <a:p>
            <a:r>
              <a:rPr lang="en-US" sz="2400">
                <a:sym typeface="Wingdings" pitchFamily="2" charset="2"/>
              </a:rPr>
              <a:t>Occurs after glycolysis</a:t>
            </a:r>
          </a:p>
          <a:p>
            <a:r>
              <a:rPr lang="en-US" sz="2400">
                <a:sym typeface="Wingdings" pitchFamily="2" charset="2"/>
              </a:rPr>
              <a:t>Lactic acid fermentation: animal cells (us!)</a:t>
            </a:r>
          </a:p>
          <a:p>
            <a:r>
              <a:rPr lang="en-US" sz="2400">
                <a:sym typeface="Wingdings" pitchFamily="2" charset="2"/>
              </a:rPr>
              <a:t>Alcoholic Fermentation: plant cells</a:t>
            </a:r>
          </a:p>
          <a:p>
            <a:endParaRPr lang="en-US" sz="2400">
              <a:sym typeface="Wingdings" pitchFamily="2" charset="2"/>
            </a:endParaRPr>
          </a:p>
          <a:p>
            <a:endParaRPr lang="en-US" sz="2400"/>
          </a:p>
        </p:txBody>
      </p:sp>
    </p:spTree>
    <p:extLst>
      <p:ext uri="{BB962C8B-B14F-4D97-AF65-F5344CB8AC3E}">
        <p14:creationId xmlns:p14="http://schemas.microsoft.com/office/powerpoint/2010/main" val="2302271363"/>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3714" name="Picture 2" descr="New previous">
            <a:hlinkClick r:id="" action="ppaction://hlinkshowjump?jump=previousslide"/>
          </p:cNvPr>
          <p:cNvPicPr>
            <a:picLocks noChangeAspect="1" noChangeArrowheads="1"/>
          </p:cNvPicPr>
          <p:nvPr/>
        </p:nvPicPr>
        <p:blipFill>
          <a:blip r:embed="rId2" cstate="print"/>
          <a:srcRect/>
          <a:stretch>
            <a:fillRect/>
          </a:stretch>
        </p:blipFill>
        <p:spPr bwMode="auto">
          <a:xfrm>
            <a:off x="5105401" y="6191251"/>
            <a:ext cx="492125" cy="606425"/>
          </a:xfrm>
          <a:prstGeom prst="rect">
            <a:avLst/>
          </a:prstGeom>
          <a:noFill/>
        </p:spPr>
      </p:pic>
      <p:pic>
        <p:nvPicPr>
          <p:cNvPr id="883715" name="Picture 3" descr="New next">
            <a:hlinkClick r:id="" action="ppaction://hlinkshowjump?jump=nextslide"/>
          </p:cNvPr>
          <p:cNvPicPr>
            <a:picLocks noChangeAspect="1" noChangeArrowheads="1"/>
          </p:cNvPicPr>
          <p:nvPr/>
        </p:nvPicPr>
        <p:blipFill>
          <a:blip r:embed="rId3" cstate="print"/>
          <a:srcRect/>
          <a:stretch>
            <a:fillRect/>
          </a:stretch>
        </p:blipFill>
        <p:spPr bwMode="auto">
          <a:xfrm>
            <a:off x="6542088" y="6194426"/>
            <a:ext cx="468312" cy="606425"/>
          </a:xfrm>
          <a:prstGeom prst="rect">
            <a:avLst/>
          </a:prstGeom>
          <a:noFill/>
        </p:spPr>
      </p:pic>
      <p:pic>
        <p:nvPicPr>
          <p:cNvPr id="883716" name="Picture 4" descr="New TOC">
            <a:hlinkClick r:id="rId4" action="ppaction://hlinksldjump"/>
          </p:cNvPr>
          <p:cNvPicPr>
            <a:picLocks noChangeAspect="1" noChangeArrowheads="1"/>
          </p:cNvPicPr>
          <p:nvPr/>
        </p:nvPicPr>
        <p:blipFill>
          <a:blip r:embed="rId5" cstate="print"/>
          <a:srcRect/>
          <a:stretch>
            <a:fillRect/>
          </a:stretch>
        </p:blipFill>
        <p:spPr bwMode="auto">
          <a:xfrm>
            <a:off x="5832476" y="6194426"/>
            <a:ext cx="492125" cy="606425"/>
          </a:xfrm>
          <a:prstGeom prst="rect">
            <a:avLst/>
          </a:prstGeom>
          <a:noFill/>
        </p:spPr>
      </p:pic>
      <p:pic>
        <p:nvPicPr>
          <p:cNvPr id="883717" name="Picture 5" descr="resources">
            <a:hlinkClick r:id="" action="ppaction://hlinkshowjump?jump=firstslide"/>
          </p:cNvPr>
          <p:cNvPicPr>
            <a:picLocks noChangeAspect="1" noChangeArrowheads="1"/>
          </p:cNvPicPr>
          <p:nvPr/>
        </p:nvPicPr>
        <p:blipFill>
          <a:blip r:embed="rId6" cstate="print"/>
          <a:srcRect/>
          <a:stretch>
            <a:fillRect/>
          </a:stretch>
        </p:blipFill>
        <p:spPr bwMode="auto">
          <a:xfrm>
            <a:off x="8458201" y="6267451"/>
            <a:ext cx="1806575" cy="411163"/>
          </a:xfrm>
          <a:prstGeom prst="rect">
            <a:avLst/>
          </a:prstGeom>
          <a:noFill/>
        </p:spPr>
      </p:pic>
      <p:pic>
        <p:nvPicPr>
          <p:cNvPr id="883718" name="Picture 6" descr="help">
            <a:hlinkClick r:id="rId7" action="ppaction://hlinksldjump"/>
          </p:cNvPr>
          <p:cNvPicPr>
            <a:picLocks noChangeAspect="1" noChangeArrowheads="1"/>
          </p:cNvPicPr>
          <p:nvPr/>
        </p:nvPicPr>
        <p:blipFill>
          <a:blip r:embed="rId8" cstate="print"/>
          <a:srcRect/>
          <a:stretch>
            <a:fillRect/>
          </a:stretch>
        </p:blipFill>
        <p:spPr bwMode="auto">
          <a:xfrm>
            <a:off x="1752600" y="6202364"/>
            <a:ext cx="560388" cy="560387"/>
          </a:xfrm>
          <a:prstGeom prst="rect">
            <a:avLst/>
          </a:prstGeom>
          <a:noFill/>
        </p:spPr>
      </p:pic>
      <p:sp>
        <p:nvSpPr>
          <p:cNvPr id="883719" name="Text Box 7"/>
          <p:cNvSpPr txBox="1">
            <a:spLocks noChangeArrowheads="1"/>
          </p:cNvSpPr>
          <p:nvPr/>
        </p:nvSpPr>
        <p:spPr bwMode="auto">
          <a:xfrm>
            <a:off x="2041526" y="5715000"/>
            <a:ext cx="8093075" cy="304800"/>
          </a:xfrm>
          <a:prstGeom prst="rect">
            <a:avLst/>
          </a:prstGeom>
          <a:noFill/>
          <a:ln w="9525">
            <a:noFill/>
            <a:miter lim="800000"/>
            <a:headEnd/>
            <a:tailEnd/>
          </a:ln>
          <a:effectLst/>
        </p:spPr>
        <p:txBody>
          <a:bodyPr>
            <a:spAutoFit/>
          </a:bodyPr>
          <a:lstStyle/>
          <a:p>
            <a:pPr algn="ctr" eaLnBrk="0" hangingPunct="0">
              <a:lnSpc>
                <a:spcPct val="100000"/>
              </a:lnSpc>
              <a:spcBef>
                <a:spcPct val="0"/>
              </a:spcBef>
              <a:spcAft>
                <a:spcPct val="0"/>
              </a:spcAft>
            </a:pPr>
            <a:r>
              <a:rPr lang="en-US" sz="1400" b="1">
                <a:solidFill>
                  <a:schemeClr val="hlink"/>
                </a:solidFill>
              </a:rPr>
              <a:t>To return to the chapter summary click escape or close this document.</a:t>
            </a:r>
          </a:p>
        </p:txBody>
      </p:sp>
      <p:pic>
        <p:nvPicPr>
          <p:cNvPr id="883720" name="Picture 8" descr="transparencies word"/>
          <p:cNvPicPr>
            <a:picLocks noChangeAspect="1" noChangeArrowheads="1"/>
          </p:cNvPicPr>
          <p:nvPr/>
        </p:nvPicPr>
        <p:blipFill>
          <a:blip r:embed="rId9" cstate="print"/>
          <a:srcRect/>
          <a:stretch>
            <a:fillRect/>
          </a:stretch>
        </p:blipFill>
        <p:spPr bwMode="auto">
          <a:xfrm>
            <a:off x="4743450" y="38100"/>
            <a:ext cx="2705100" cy="431800"/>
          </a:xfrm>
          <a:prstGeom prst="rect">
            <a:avLst/>
          </a:prstGeom>
          <a:noFill/>
        </p:spPr>
      </p:pic>
      <p:pic>
        <p:nvPicPr>
          <p:cNvPr id="883721" name="Picture 9" descr="end of slide"/>
          <p:cNvPicPr>
            <a:picLocks noChangeAspect="1" noChangeArrowheads="1"/>
          </p:cNvPicPr>
          <p:nvPr/>
        </p:nvPicPr>
        <p:blipFill>
          <a:blip r:embed="rId10" cstate="print"/>
          <a:srcRect/>
          <a:stretch>
            <a:fillRect/>
          </a:stretch>
        </p:blipFill>
        <p:spPr bwMode="auto">
          <a:xfrm>
            <a:off x="9693276" y="5105400"/>
            <a:ext cx="593725" cy="846138"/>
          </a:xfrm>
          <a:prstGeom prst="rect">
            <a:avLst/>
          </a:prstGeom>
          <a:noFill/>
        </p:spPr>
      </p:pic>
      <p:pic>
        <p:nvPicPr>
          <p:cNvPr id="883722" name="Picture 10" descr="Sec"/>
          <p:cNvPicPr>
            <a:picLocks noChangeAspect="1" noChangeArrowheads="1"/>
          </p:cNvPicPr>
          <p:nvPr/>
        </p:nvPicPr>
        <p:blipFill>
          <a:blip r:embed="rId11" cstate="print"/>
          <a:srcRect/>
          <a:stretch>
            <a:fillRect/>
          </a:stretch>
        </p:blipFill>
        <p:spPr bwMode="auto">
          <a:xfrm>
            <a:off x="1524000" y="0"/>
            <a:ext cx="1676400" cy="685800"/>
          </a:xfrm>
          <a:prstGeom prst="rect">
            <a:avLst/>
          </a:prstGeom>
          <a:noFill/>
        </p:spPr>
      </p:pic>
      <p:pic>
        <p:nvPicPr>
          <p:cNvPr id="883725" name="Picture 13" descr="RST-09"/>
          <p:cNvPicPr>
            <a:picLocks noChangeAspect="1" noChangeArrowheads="1"/>
          </p:cNvPicPr>
          <p:nvPr/>
        </p:nvPicPr>
        <p:blipFill>
          <a:blip r:embed="rId12" cstate="print"/>
          <a:srcRect/>
          <a:stretch>
            <a:fillRect/>
          </a:stretch>
        </p:blipFill>
        <p:spPr bwMode="auto">
          <a:xfrm>
            <a:off x="2438400" y="914400"/>
            <a:ext cx="7162800" cy="4495800"/>
          </a:xfrm>
          <a:prstGeom prst="rect">
            <a:avLst/>
          </a:prstGeom>
          <a:noFill/>
        </p:spPr>
      </p:pic>
    </p:spTree>
    <p:extLst>
      <p:ext uri="{BB962C8B-B14F-4D97-AF65-F5344CB8AC3E}">
        <p14:creationId xmlns:p14="http://schemas.microsoft.com/office/powerpoint/2010/main" val="2191538455"/>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883721"/>
                                        </p:tgtEl>
                                        <p:attrNameLst>
                                          <p:attrName>style.visibility</p:attrName>
                                        </p:attrNameLst>
                                      </p:cBhvr>
                                      <p:to>
                                        <p:strVal val="visible"/>
                                      </p:to>
                                    </p:set>
                                    <p:animEffect transition="in" filter="box(out)">
                                      <p:cBhvr>
                                        <p:cTn id="7" dur="500"/>
                                        <p:tgtEl>
                                          <p:spTgt spid="8837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21792" y="1828800"/>
            <a:ext cx="10972800" cy="3046988"/>
          </a:xfrm>
          <a:prstGeom prst="rect">
            <a:avLst/>
          </a:prstGeom>
          <a:noFill/>
        </p:spPr>
        <p:txBody>
          <a:bodyPr wrap="square" rtlCol="0">
            <a:spAutoFit/>
          </a:bodyPr>
          <a:lstStyle/>
          <a:p>
            <a:pPr algn="ctr"/>
            <a:r>
              <a:rPr lang="en-US" sz="3200" dirty="0" smtClean="0"/>
              <a:t>The Effect of growing Radish </a:t>
            </a:r>
            <a:r>
              <a:rPr lang="en-US" sz="3200" dirty="0"/>
              <a:t>S</a:t>
            </a:r>
            <a:r>
              <a:rPr lang="en-US" sz="3200" dirty="0" smtClean="0"/>
              <a:t>eeds with Lettuce Seeds</a:t>
            </a:r>
          </a:p>
          <a:p>
            <a:pPr algn="ctr"/>
            <a:r>
              <a:rPr lang="en-US" sz="3200" dirty="0" smtClean="0"/>
              <a:t>Germination of lettuce seeds when grown with Radish seeds</a:t>
            </a:r>
          </a:p>
          <a:p>
            <a:pPr algn="ctr"/>
            <a:r>
              <a:rPr lang="en-US" sz="3200" dirty="0" smtClean="0"/>
              <a:t>My First &amp; Last Name</a:t>
            </a:r>
          </a:p>
          <a:p>
            <a:pPr algn="ctr"/>
            <a:r>
              <a:rPr lang="en-US" sz="3200" dirty="0" smtClean="0"/>
              <a:t>Date</a:t>
            </a:r>
          </a:p>
          <a:p>
            <a:pPr algn="ctr"/>
            <a:r>
              <a:rPr lang="en-US" sz="3200" dirty="0" smtClean="0"/>
              <a:t>Class &amp; Period</a:t>
            </a:r>
          </a:p>
          <a:p>
            <a:pPr algn="ctr"/>
            <a:r>
              <a:rPr lang="en-US" sz="3200" dirty="0" smtClean="0"/>
              <a:t>Mrs. McAllister</a:t>
            </a:r>
            <a:endParaRPr lang="en-US" sz="3200" dirty="0"/>
          </a:p>
        </p:txBody>
      </p:sp>
      <p:sp>
        <p:nvSpPr>
          <p:cNvPr id="3" name="TextBox 2"/>
          <p:cNvSpPr txBox="1"/>
          <p:nvPr/>
        </p:nvSpPr>
        <p:spPr>
          <a:xfrm>
            <a:off x="8705088" y="5596128"/>
            <a:ext cx="1810512" cy="369332"/>
          </a:xfrm>
          <a:prstGeom prst="rect">
            <a:avLst/>
          </a:prstGeom>
          <a:noFill/>
        </p:spPr>
        <p:txBody>
          <a:bodyPr wrap="square" rtlCol="0">
            <a:spAutoFit/>
          </a:bodyPr>
          <a:lstStyle/>
          <a:p>
            <a:r>
              <a:rPr lang="en-US" b="1" dirty="0" smtClean="0"/>
              <a:t>12 Font only</a:t>
            </a:r>
            <a:endParaRPr lang="en-US" b="1" dirty="0"/>
          </a:p>
        </p:txBody>
      </p:sp>
    </p:spTree>
    <p:extLst>
      <p:ext uri="{BB962C8B-B14F-4D97-AF65-F5344CB8AC3E}">
        <p14:creationId xmlns:p14="http://schemas.microsoft.com/office/powerpoint/2010/main" val="3670692672"/>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Allelopathy Lab</a:t>
            </a:r>
            <a:endParaRPr lang="en-US" dirty="0"/>
          </a:p>
        </p:txBody>
      </p:sp>
      <p:sp>
        <p:nvSpPr>
          <p:cNvPr id="3" name="Content Placeholder 2"/>
          <p:cNvSpPr>
            <a:spLocks noGrp="1"/>
          </p:cNvSpPr>
          <p:nvPr>
            <p:ph idx="1"/>
          </p:nvPr>
        </p:nvSpPr>
        <p:spPr>
          <a:xfrm>
            <a:off x="592428" y="2395470"/>
            <a:ext cx="10985679" cy="3480398"/>
          </a:xfrm>
        </p:spPr>
        <p:txBody>
          <a:bodyPr>
            <a:normAutofit fontScale="92500"/>
          </a:bodyPr>
          <a:lstStyle/>
          <a:p>
            <a:r>
              <a:rPr lang="en-US" b="1" dirty="0" smtClean="0"/>
              <a:t>Objective:</a:t>
            </a:r>
            <a:r>
              <a:rPr lang="en-US" dirty="0" smtClean="0"/>
              <a:t> Using the Scientific Method, test whether different seeds (Radish and Lettuce) impact each others growth.</a:t>
            </a:r>
          </a:p>
          <a:p>
            <a:r>
              <a:rPr lang="en-US" b="1" dirty="0" smtClean="0"/>
              <a:t>Essential Question: </a:t>
            </a:r>
            <a:r>
              <a:rPr lang="en-US" dirty="0" smtClean="0"/>
              <a:t>Can radish seeds impact the growth of lettuce seeds?</a:t>
            </a:r>
          </a:p>
          <a:p>
            <a:r>
              <a:rPr lang="en-US" b="1" dirty="0" smtClean="0"/>
              <a:t>Background:</a:t>
            </a:r>
            <a:r>
              <a:rPr lang="en-US" dirty="0" smtClean="0"/>
              <a:t> (Paragraph) Explain Vocabulary: Germination, Competition for Resources</a:t>
            </a:r>
          </a:p>
          <a:p>
            <a:pPr lvl="1"/>
            <a:r>
              <a:rPr lang="en-US" dirty="0" smtClean="0"/>
              <a:t>Cite Sources: </a:t>
            </a:r>
            <a:r>
              <a:rPr lang="en-US" dirty="0" smtClean="0">
                <a:hlinkClick r:id="rId2"/>
              </a:rPr>
              <a:t>Allelopathy: How Plants Suppress </a:t>
            </a:r>
            <a:r>
              <a:rPr lang="en-US" dirty="0">
                <a:hlinkClick r:id="rId2"/>
              </a:rPr>
              <a:t>O</a:t>
            </a:r>
            <a:r>
              <a:rPr lang="en-US" dirty="0" smtClean="0">
                <a:hlinkClick r:id="rId2"/>
              </a:rPr>
              <a:t>ther Plants</a:t>
            </a:r>
            <a:r>
              <a:rPr lang="en-US" dirty="0" smtClean="0"/>
              <a:t>   </a:t>
            </a:r>
            <a:r>
              <a:rPr lang="en-US" dirty="0"/>
              <a:t>(Ferguson, </a:t>
            </a:r>
            <a:r>
              <a:rPr lang="en-US" dirty="0" err="1" smtClean="0"/>
              <a:t>Rathinasabapathi</a:t>
            </a:r>
            <a:r>
              <a:rPr lang="en-US" dirty="0" smtClean="0"/>
              <a:t>, Chase, 2013)</a:t>
            </a:r>
          </a:p>
          <a:p>
            <a:r>
              <a:rPr lang="en-US" b="1" dirty="0" smtClean="0"/>
              <a:t>Hypothesis/ Purpose:  </a:t>
            </a:r>
            <a:r>
              <a:rPr lang="en-US" dirty="0" smtClean="0"/>
              <a:t>If radish seeds are grown with lettuce seeds, then the lettuce seeds will not  germinate.</a:t>
            </a:r>
          </a:p>
          <a:p>
            <a:endParaRPr lang="en-US" dirty="0"/>
          </a:p>
        </p:txBody>
      </p:sp>
    </p:spTree>
    <p:extLst>
      <p:ext uri="{BB962C8B-B14F-4D97-AF65-F5344CB8AC3E}">
        <p14:creationId xmlns:p14="http://schemas.microsoft.com/office/powerpoint/2010/main" val="520719878"/>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Allelopathy Lab</a:t>
            </a:r>
          </a:p>
        </p:txBody>
      </p:sp>
      <p:sp>
        <p:nvSpPr>
          <p:cNvPr id="3" name="Content Placeholder 2"/>
          <p:cNvSpPr>
            <a:spLocks noGrp="1"/>
          </p:cNvSpPr>
          <p:nvPr>
            <p:ph idx="1"/>
          </p:nvPr>
        </p:nvSpPr>
        <p:spPr>
          <a:xfrm>
            <a:off x="618186" y="2434107"/>
            <a:ext cx="10972800" cy="3441761"/>
          </a:xfrm>
        </p:spPr>
        <p:txBody>
          <a:bodyPr>
            <a:normAutofit lnSpcReduction="10000"/>
          </a:bodyPr>
          <a:lstStyle/>
          <a:p>
            <a:r>
              <a:rPr lang="en-US" b="1" dirty="0" smtClean="0"/>
              <a:t>Materials:</a:t>
            </a:r>
            <a:r>
              <a:rPr lang="en-US" dirty="0" smtClean="0"/>
              <a:t> Petri Dishes, Pipettes (2mL), Petri dish paper, Radish seeds, Lettuce seeds</a:t>
            </a:r>
          </a:p>
          <a:p>
            <a:r>
              <a:rPr lang="en-US" b="1" dirty="0" smtClean="0"/>
              <a:t>Procedure: </a:t>
            </a:r>
            <a:r>
              <a:rPr lang="en-US" dirty="0" smtClean="0"/>
              <a:t>(Make sure your procedure can be duplicated exactly by someone who has never done this lab – Be very specific.)</a:t>
            </a:r>
          </a:p>
          <a:p>
            <a:pPr lvl="1"/>
            <a:r>
              <a:rPr lang="en-US" b="1" dirty="0" smtClean="0"/>
              <a:t>Step 1:  </a:t>
            </a:r>
          </a:p>
          <a:p>
            <a:pPr lvl="1"/>
            <a:r>
              <a:rPr lang="en-US" b="1" dirty="0" smtClean="0"/>
              <a:t>Step 2:</a:t>
            </a:r>
          </a:p>
          <a:p>
            <a:pPr lvl="1"/>
            <a:r>
              <a:rPr lang="en-US" b="1" dirty="0" smtClean="0"/>
              <a:t>Step 3:</a:t>
            </a:r>
          </a:p>
          <a:p>
            <a:pPr lvl="1"/>
            <a:r>
              <a:rPr lang="en-US" b="1" dirty="0" smtClean="0"/>
              <a:t>Step 4:</a:t>
            </a:r>
          </a:p>
          <a:p>
            <a:pPr lvl="1"/>
            <a:r>
              <a:rPr lang="en-US" b="1" dirty="0" smtClean="0"/>
              <a:t>Step 5:</a:t>
            </a:r>
            <a:endParaRPr lang="en-US" b="1" dirty="0"/>
          </a:p>
        </p:txBody>
      </p:sp>
    </p:spTree>
    <p:extLst>
      <p:ext uri="{BB962C8B-B14F-4D97-AF65-F5344CB8AC3E}">
        <p14:creationId xmlns:p14="http://schemas.microsoft.com/office/powerpoint/2010/main" val="10956067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74638"/>
            <a:ext cx="9144000" cy="1143000"/>
          </a:xfrm>
        </p:spPr>
        <p:txBody>
          <a:bodyPr>
            <a:normAutofit fontScale="90000"/>
          </a:bodyPr>
          <a:lstStyle/>
          <a:p>
            <a:r>
              <a:rPr lang="en-US" dirty="0" smtClean="0"/>
              <a:t>Cycles in Nature</a:t>
            </a:r>
            <a:br>
              <a:rPr lang="en-US" dirty="0" smtClean="0"/>
            </a:br>
            <a:r>
              <a:rPr lang="en-US" dirty="0" smtClean="0"/>
              <a:t>2 groups/cycle</a:t>
            </a:r>
            <a:endParaRPr lang="en-US" dirty="0"/>
          </a:p>
        </p:txBody>
      </p:sp>
      <p:sp>
        <p:nvSpPr>
          <p:cNvPr id="3" name="Content Placeholder 2"/>
          <p:cNvSpPr>
            <a:spLocks noGrp="1"/>
          </p:cNvSpPr>
          <p:nvPr>
            <p:ph idx="1"/>
          </p:nvPr>
        </p:nvSpPr>
        <p:spPr/>
        <p:txBody>
          <a:bodyPr/>
          <a:lstStyle/>
          <a:p>
            <a:r>
              <a:rPr lang="en-US" dirty="0" smtClean="0"/>
              <a:t>Water: Taylor, </a:t>
            </a:r>
            <a:r>
              <a:rPr lang="en-US" dirty="0" err="1" smtClean="0"/>
              <a:t>Zarinna</a:t>
            </a:r>
            <a:r>
              <a:rPr lang="en-US" dirty="0" smtClean="0"/>
              <a:t> &amp; Breanna; Paulina, Angela, &amp; Carmen</a:t>
            </a:r>
          </a:p>
          <a:p>
            <a:r>
              <a:rPr lang="en-US" dirty="0" smtClean="0"/>
              <a:t>Carbon: Jason, </a:t>
            </a:r>
            <a:r>
              <a:rPr lang="en-US" dirty="0" err="1" smtClean="0"/>
              <a:t>Avi</a:t>
            </a:r>
            <a:r>
              <a:rPr lang="en-US" dirty="0" smtClean="0"/>
              <a:t>; </a:t>
            </a:r>
            <a:r>
              <a:rPr lang="en-US" dirty="0" err="1" smtClean="0"/>
              <a:t>Charline</a:t>
            </a:r>
            <a:r>
              <a:rPr lang="en-US" dirty="0" smtClean="0"/>
              <a:t>; Chris; Nathan</a:t>
            </a:r>
          </a:p>
          <a:p>
            <a:r>
              <a:rPr lang="en-US" dirty="0" smtClean="0"/>
              <a:t>Nitrogen: </a:t>
            </a:r>
            <a:r>
              <a:rPr lang="en-US" dirty="0" err="1" smtClean="0"/>
              <a:t>Estaban</a:t>
            </a:r>
            <a:r>
              <a:rPr lang="en-US" dirty="0" smtClean="0"/>
              <a:t>, Isaac, Jenna</a:t>
            </a:r>
          </a:p>
          <a:p>
            <a:r>
              <a:rPr lang="en-US" dirty="0" smtClean="0"/>
              <a:t>Phosphorus: </a:t>
            </a:r>
            <a:r>
              <a:rPr lang="en-US" dirty="0" err="1" smtClean="0"/>
              <a:t>Viri</a:t>
            </a:r>
            <a:r>
              <a:rPr lang="en-US" dirty="0" smtClean="0"/>
              <a:t>, Jaiden, Anna</a:t>
            </a:r>
          </a:p>
          <a:p>
            <a:r>
              <a:rPr lang="en-US" dirty="0" smtClean="0"/>
              <a:t>Oxygen: Tyler, Ronny, </a:t>
            </a:r>
            <a:r>
              <a:rPr lang="en-US" dirty="0" err="1" smtClean="0"/>
              <a:t>Andrik</a:t>
            </a:r>
            <a:r>
              <a:rPr lang="en-US" dirty="0" smtClean="0"/>
              <a:t>; Carolina Samantha, Daniella</a:t>
            </a:r>
          </a:p>
        </p:txBody>
      </p:sp>
    </p:spTree>
    <p:extLst>
      <p:ext uri="{BB962C8B-B14F-4D97-AF65-F5344CB8AC3E}">
        <p14:creationId xmlns:p14="http://schemas.microsoft.com/office/powerpoint/2010/main" val="3034188926"/>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8432" y="448178"/>
            <a:ext cx="9601196" cy="1303867"/>
          </a:xfrm>
        </p:spPr>
        <p:txBody>
          <a:bodyPr/>
          <a:lstStyle/>
          <a:p>
            <a:r>
              <a:rPr lang="en-US" dirty="0"/>
              <a:t>Allelopathy Lab</a:t>
            </a:r>
          </a:p>
        </p:txBody>
      </p:sp>
      <p:sp>
        <p:nvSpPr>
          <p:cNvPr id="3" name="Content Placeholder 2"/>
          <p:cNvSpPr>
            <a:spLocks noGrp="1"/>
          </p:cNvSpPr>
          <p:nvPr>
            <p:ph idx="1"/>
          </p:nvPr>
        </p:nvSpPr>
        <p:spPr>
          <a:xfrm>
            <a:off x="695458" y="1970468"/>
            <a:ext cx="10895527" cy="3905400"/>
          </a:xfrm>
        </p:spPr>
        <p:txBody>
          <a:bodyPr/>
          <a:lstStyle/>
          <a:p>
            <a:r>
              <a:rPr lang="en-US" b="1" dirty="0" smtClean="0"/>
              <a:t>Data: </a:t>
            </a:r>
            <a:r>
              <a:rPr lang="en-US" dirty="0" smtClean="0"/>
              <a:t>(Qualitative &amp; </a:t>
            </a:r>
            <a:r>
              <a:rPr lang="en-US" b="1" dirty="0" smtClean="0"/>
              <a:t>Quantitative – numbers, values</a:t>
            </a:r>
            <a:r>
              <a:rPr lang="en-US" dirty="0" smtClean="0"/>
              <a:t>)</a:t>
            </a:r>
          </a:p>
          <a:p>
            <a:pPr lvl="1"/>
            <a:r>
              <a:rPr lang="en-US" b="1" dirty="0" smtClean="0"/>
              <a:t>Table 1:  </a:t>
            </a:r>
            <a:r>
              <a:rPr lang="en-US" dirty="0" smtClean="0"/>
              <a:t>The table below shows the different germination rates of radish and lettuce seeds when grown together and separately.  </a:t>
            </a:r>
            <a:r>
              <a:rPr lang="en-US" sz="1200" dirty="0" smtClean="0"/>
              <a:t>(10 font)</a:t>
            </a:r>
          </a:p>
          <a:p>
            <a:pPr marL="457200" lvl="1" indent="0">
              <a:buNone/>
            </a:pPr>
            <a:endParaRPr lang="en-US" dirty="0" smtClean="0"/>
          </a:p>
          <a:p>
            <a:pPr marL="457200" lvl="1" indent="0">
              <a:buNone/>
            </a:pPr>
            <a:endParaRPr lang="en-US" dirty="0"/>
          </a:p>
        </p:txBody>
      </p:sp>
      <p:pic>
        <p:nvPicPr>
          <p:cNvPr id="4" name="Picture 3"/>
          <p:cNvPicPr>
            <a:picLocks noChangeAspect="1"/>
          </p:cNvPicPr>
          <p:nvPr/>
        </p:nvPicPr>
        <p:blipFill>
          <a:blip r:embed="rId2"/>
          <a:stretch>
            <a:fillRect/>
          </a:stretch>
        </p:blipFill>
        <p:spPr>
          <a:xfrm>
            <a:off x="696319" y="3412901"/>
            <a:ext cx="10989625" cy="2681390"/>
          </a:xfrm>
          <a:prstGeom prst="rect">
            <a:avLst/>
          </a:prstGeom>
        </p:spPr>
      </p:pic>
      <p:pic>
        <p:nvPicPr>
          <p:cNvPr id="5" name="Picture 4"/>
          <p:cNvPicPr>
            <a:picLocks noChangeAspect="1"/>
          </p:cNvPicPr>
          <p:nvPr/>
        </p:nvPicPr>
        <p:blipFill>
          <a:blip r:embed="rId3"/>
          <a:stretch>
            <a:fillRect/>
          </a:stretch>
        </p:blipFill>
        <p:spPr>
          <a:xfrm>
            <a:off x="8866045" y="141461"/>
            <a:ext cx="3215359" cy="2305352"/>
          </a:xfrm>
          <a:prstGeom prst="rect">
            <a:avLst/>
          </a:prstGeom>
        </p:spPr>
      </p:pic>
    </p:spTree>
    <p:extLst>
      <p:ext uri="{BB962C8B-B14F-4D97-AF65-F5344CB8AC3E}">
        <p14:creationId xmlns:p14="http://schemas.microsoft.com/office/powerpoint/2010/main" val="2187283339"/>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619525"/>
            <a:ext cx="9601196" cy="1303867"/>
          </a:xfrm>
        </p:spPr>
        <p:txBody>
          <a:bodyPr/>
          <a:lstStyle/>
          <a:p>
            <a:r>
              <a:rPr lang="en-US" dirty="0"/>
              <a:t>Allelopathy Lab</a:t>
            </a:r>
          </a:p>
        </p:txBody>
      </p:sp>
      <p:sp>
        <p:nvSpPr>
          <p:cNvPr id="3" name="Content Placeholder 2"/>
          <p:cNvSpPr>
            <a:spLocks noGrp="1"/>
          </p:cNvSpPr>
          <p:nvPr>
            <p:ph idx="1"/>
          </p:nvPr>
        </p:nvSpPr>
        <p:spPr>
          <a:xfrm>
            <a:off x="605307" y="1970468"/>
            <a:ext cx="10972800" cy="3905400"/>
          </a:xfrm>
        </p:spPr>
        <p:txBody>
          <a:bodyPr>
            <a:normAutofit lnSpcReduction="10000"/>
          </a:bodyPr>
          <a:lstStyle/>
          <a:p>
            <a:r>
              <a:rPr lang="en-US" b="1" dirty="0" smtClean="0"/>
              <a:t>Data: </a:t>
            </a:r>
            <a:r>
              <a:rPr lang="en-US" dirty="0" smtClean="0"/>
              <a:t>(Qualitative &amp; </a:t>
            </a:r>
            <a:r>
              <a:rPr lang="en-US" b="1" dirty="0" smtClean="0"/>
              <a:t>Quantitative-numbers, values</a:t>
            </a:r>
            <a:r>
              <a:rPr lang="en-US" dirty="0" smtClean="0"/>
              <a:t>)</a:t>
            </a:r>
          </a:p>
          <a:p>
            <a:pPr lvl="1"/>
            <a:r>
              <a:rPr lang="en-US" dirty="0" smtClean="0"/>
              <a:t>Graph 1:</a:t>
            </a:r>
          </a:p>
          <a:p>
            <a:pPr lvl="1"/>
            <a:endParaRPr lang="en-US" dirty="0"/>
          </a:p>
          <a:p>
            <a:pPr lvl="1"/>
            <a:endParaRPr lang="en-US" dirty="0" smtClean="0"/>
          </a:p>
          <a:p>
            <a:pPr lvl="1"/>
            <a:endParaRPr lang="en-US" dirty="0"/>
          </a:p>
          <a:p>
            <a:pPr lvl="1"/>
            <a:endParaRPr lang="en-US" dirty="0" smtClean="0"/>
          </a:p>
          <a:p>
            <a:pPr lvl="1"/>
            <a:endParaRPr lang="en-US" dirty="0" smtClean="0"/>
          </a:p>
          <a:p>
            <a:pPr marL="457200" lvl="1" indent="0">
              <a:buNone/>
            </a:pPr>
            <a:endParaRPr lang="en-US" dirty="0"/>
          </a:p>
          <a:p>
            <a:pPr lvl="1"/>
            <a:r>
              <a:rPr lang="en-US" dirty="0" smtClean="0"/>
              <a:t>The radish seeds over 6 days showed increased germination compared to the lettuce seeds. (10 Font)</a:t>
            </a:r>
          </a:p>
          <a:p>
            <a:pPr marL="457200" lvl="1" indent="0">
              <a:buNone/>
            </a:pPr>
            <a:endParaRPr lang="en-US" dirty="0"/>
          </a:p>
        </p:txBody>
      </p:sp>
      <p:pic>
        <p:nvPicPr>
          <p:cNvPr id="5" name="Picture 4"/>
          <p:cNvPicPr>
            <a:picLocks noChangeAspect="1"/>
          </p:cNvPicPr>
          <p:nvPr/>
        </p:nvPicPr>
        <p:blipFill>
          <a:blip r:embed="rId2"/>
          <a:stretch>
            <a:fillRect/>
          </a:stretch>
        </p:blipFill>
        <p:spPr>
          <a:xfrm>
            <a:off x="2605970" y="2446986"/>
            <a:ext cx="4584589" cy="2755631"/>
          </a:xfrm>
          <a:prstGeom prst="rect">
            <a:avLst/>
          </a:prstGeom>
        </p:spPr>
      </p:pic>
    </p:spTree>
    <p:extLst>
      <p:ext uri="{BB962C8B-B14F-4D97-AF65-F5344CB8AC3E}">
        <p14:creationId xmlns:p14="http://schemas.microsoft.com/office/powerpoint/2010/main" val="2741100524"/>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Allelopathy Lab</a:t>
            </a:r>
          </a:p>
        </p:txBody>
      </p:sp>
      <p:sp>
        <p:nvSpPr>
          <p:cNvPr id="3" name="Content Placeholder 2"/>
          <p:cNvSpPr>
            <a:spLocks noGrp="1"/>
          </p:cNvSpPr>
          <p:nvPr>
            <p:ph idx="1"/>
          </p:nvPr>
        </p:nvSpPr>
        <p:spPr>
          <a:xfrm>
            <a:off x="631065" y="2556932"/>
            <a:ext cx="10265532" cy="3318936"/>
          </a:xfrm>
        </p:spPr>
        <p:txBody>
          <a:bodyPr/>
          <a:lstStyle/>
          <a:p>
            <a:r>
              <a:rPr lang="en-US" b="1" dirty="0" smtClean="0"/>
              <a:t>Data: </a:t>
            </a:r>
            <a:r>
              <a:rPr lang="en-US" dirty="0" smtClean="0"/>
              <a:t>(</a:t>
            </a:r>
            <a:r>
              <a:rPr lang="en-US" b="1" dirty="0" smtClean="0"/>
              <a:t>Qualitative – descriptive words &amp; Pictures</a:t>
            </a:r>
            <a:r>
              <a:rPr lang="en-US" dirty="0" smtClean="0"/>
              <a:t>)</a:t>
            </a:r>
          </a:p>
          <a:p>
            <a:pPr lvl="1"/>
            <a:r>
              <a:rPr lang="en-US" sz="2400" dirty="0" smtClean="0"/>
              <a:t>The radish seeds looked ……    they smelled….</a:t>
            </a:r>
          </a:p>
          <a:p>
            <a:pPr lvl="1"/>
            <a:r>
              <a:rPr lang="en-US" sz="2400" dirty="0" smtClean="0"/>
              <a:t>The lettuce seeds roots were longer and had more root hairs.</a:t>
            </a:r>
          </a:p>
          <a:p>
            <a:pPr marL="457200" lvl="1" indent="0">
              <a:buNone/>
            </a:pPr>
            <a:endParaRPr lang="en-US" dirty="0" smtClean="0"/>
          </a:p>
          <a:p>
            <a:pPr marL="457200" lvl="1" indent="0">
              <a:buNone/>
            </a:pPr>
            <a:endParaRPr lang="en-US" dirty="0"/>
          </a:p>
        </p:txBody>
      </p:sp>
      <p:pic>
        <p:nvPicPr>
          <p:cNvPr id="5" name="Picture 4"/>
          <p:cNvPicPr>
            <a:picLocks noChangeAspect="1"/>
          </p:cNvPicPr>
          <p:nvPr/>
        </p:nvPicPr>
        <p:blipFill>
          <a:blip r:embed="rId2"/>
          <a:stretch>
            <a:fillRect/>
          </a:stretch>
        </p:blipFill>
        <p:spPr>
          <a:xfrm>
            <a:off x="8285474" y="3973232"/>
            <a:ext cx="3215359" cy="2305352"/>
          </a:xfrm>
          <a:prstGeom prst="rect">
            <a:avLst/>
          </a:prstGeom>
        </p:spPr>
      </p:pic>
    </p:spTree>
    <p:extLst>
      <p:ext uri="{BB962C8B-B14F-4D97-AF65-F5344CB8AC3E}">
        <p14:creationId xmlns:p14="http://schemas.microsoft.com/office/powerpoint/2010/main" val="2801497780"/>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Allelopathy Lab</a:t>
            </a:r>
          </a:p>
        </p:txBody>
      </p:sp>
      <p:sp>
        <p:nvSpPr>
          <p:cNvPr id="3" name="Content Placeholder 2"/>
          <p:cNvSpPr>
            <a:spLocks noGrp="1"/>
          </p:cNvSpPr>
          <p:nvPr>
            <p:ph idx="1"/>
          </p:nvPr>
        </p:nvSpPr>
        <p:spPr>
          <a:xfrm>
            <a:off x="123423" y="1924302"/>
            <a:ext cx="6547833" cy="3318936"/>
          </a:xfrm>
        </p:spPr>
        <p:txBody>
          <a:bodyPr>
            <a:normAutofit/>
          </a:bodyPr>
          <a:lstStyle/>
          <a:p>
            <a:pPr marL="457200" lvl="1" indent="0">
              <a:buNone/>
            </a:pPr>
            <a:r>
              <a:rPr lang="en-US" sz="2400" b="1" dirty="0" smtClean="0"/>
              <a:t>Data Analysis: </a:t>
            </a:r>
            <a:r>
              <a:rPr lang="en-US" sz="2400" dirty="0" smtClean="0"/>
              <a:t>(Paragraph)</a:t>
            </a:r>
          </a:p>
          <a:p>
            <a:pPr marL="457200" lvl="1" indent="0">
              <a:buNone/>
            </a:pPr>
            <a:r>
              <a:rPr lang="en-US" sz="2400" dirty="0"/>
              <a:t>	</a:t>
            </a:r>
            <a:r>
              <a:rPr lang="en-US" sz="2400" dirty="0" smtClean="0"/>
              <a:t>Explain your data - results.  Why did we see the results in the graph?  Discuss any trends. </a:t>
            </a:r>
          </a:p>
          <a:p>
            <a:pPr marL="457200" lvl="1" indent="0">
              <a:buNone/>
            </a:pPr>
            <a:r>
              <a:rPr lang="en-US" dirty="0" smtClean="0"/>
              <a:t>Cite </a:t>
            </a:r>
            <a:r>
              <a:rPr lang="en-US" dirty="0"/>
              <a:t>Sources: </a:t>
            </a:r>
            <a:r>
              <a:rPr lang="en-US" dirty="0">
                <a:hlinkClick r:id="rId2"/>
              </a:rPr>
              <a:t>Allelopathy: How Plants Suppress Other Plants</a:t>
            </a:r>
            <a:r>
              <a:rPr lang="en-US" dirty="0"/>
              <a:t>   (Ferguson, </a:t>
            </a:r>
            <a:r>
              <a:rPr lang="en-US" dirty="0" err="1"/>
              <a:t>Rathinasabapathi</a:t>
            </a:r>
            <a:r>
              <a:rPr lang="en-US" dirty="0"/>
              <a:t>, Chase, 2013)</a:t>
            </a:r>
          </a:p>
          <a:p>
            <a:pPr marL="457200" lvl="1" indent="0">
              <a:buNone/>
            </a:pPr>
            <a:endParaRPr lang="en-US" sz="2400" dirty="0"/>
          </a:p>
        </p:txBody>
      </p:sp>
      <p:pic>
        <p:nvPicPr>
          <p:cNvPr id="5" name="Picture 4"/>
          <p:cNvPicPr>
            <a:picLocks noChangeAspect="1"/>
          </p:cNvPicPr>
          <p:nvPr/>
        </p:nvPicPr>
        <p:blipFill>
          <a:blip r:embed="rId3"/>
          <a:stretch>
            <a:fillRect/>
          </a:stretch>
        </p:blipFill>
        <p:spPr>
          <a:xfrm>
            <a:off x="6286337" y="2962694"/>
            <a:ext cx="5447387" cy="3274228"/>
          </a:xfrm>
          <a:prstGeom prst="rect">
            <a:avLst/>
          </a:prstGeom>
        </p:spPr>
      </p:pic>
    </p:spTree>
    <p:extLst>
      <p:ext uri="{BB962C8B-B14F-4D97-AF65-F5344CB8AC3E}">
        <p14:creationId xmlns:p14="http://schemas.microsoft.com/office/powerpoint/2010/main" val="2783053155"/>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Allelopathy Lab</a:t>
            </a:r>
            <a:endParaRPr lang="en-US" dirty="0"/>
          </a:p>
        </p:txBody>
      </p:sp>
      <p:sp>
        <p:nvSpPr>
          <p:cNvPr id="3" name="Content Placeholder 2"/>
          <p:cNvSpPr>
            <a:spLocks noGrp="1"/>
          </p:cNvSpPr>
          <p:nvPr>
            <p:ph idx="1"/>
          </p:nvPr>
        </p:nvSpPr>
        <p:spPr/>
        <p:txBody>
          <a:bodyPr/>
          <a:lstStyle/>
          <a:p>
            <a:r>
              <a:rPr lang="en-US" b="1" dirty="0" smtClean="0"/>
              <a:t>Conclusion: </a:t>
            </a:r>
            <a:r>
              <a:rPr lang="en-US" dirty="0" smtClean="0"/>
              <a:t>(Paragraph)</a:t>
            </a:r>
          </a:p>
          <a:p>
            <a:pPr lvl="1"/>
            <a:r>
              <a:rPr lang="en-US" dirty="0" smtClean="0"/>
              <a:t>Restate hypothesis and explain if it was supported or not.  Tie your Data Analysis to your Background and hypothesis.  Did your data support what you thought would happen?  How?  Explain why allelopathy is important.  At the very least, write an AXES paragraph about Allelopathy between radish and lettuce seeds and how it applies to Agriculture.</a:t>
            </a:r>
          </a:p>
          <a:p>
            <a:pPr lvl="1"/>
            <a:r>
              <a:rPr lang="en-US" dirty="0"/>
              <a:t>Cite Sources: </a:t>
            </a:r>
            <a:r>
              <a:rPr lang="en-US" dirty="0">
                <a:hlinkClick r:id="rId2"/>
              </a:rPr>
              <a:t>Allelopathy: How Plants Suppress Other Plants</a:t>
            </a:r>
            <a:r>
              <a:rPr lang="en-US" dirty="0"/>
              <a:t>   (Ferguson, </a:t>
            </a:r>
            <a:r>
              <a:rPr lang="en-US" dirty="0" err="1"/>
              <a:t>Rathinasabapathi</a:t>
            </a:r>
            <a:r>
              <a:rPr lang="en-US" dirty="0"/>
              <a:t>, Chase, 2013)</a:t>
            </a:r>
          </a:p>
          <a:p>
            <a:pPr marL="457200" lvl="1" indent="0">
              <a:buNone/>
            </a:pPr>
            <a:endParaRPr lang="en-US" dirty="0"/>
          </a:p>
        </p:txBody>
      </p:sp>
    </p:spTree>
    <p:extLst>
      <p:ext uri="{BB962C8B-B14F-4D97-AF65-F5344CB8AC3E}">
        <p14:creationId xmlns:p14="http://schemas.microsoft.com/office/powerpoint/2010/main" val="1551971234"/>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Works Cited</a:t>
            </a:r>
            <a:endParaRPr lang="en-US" dirty="0"/>
          </a:p>
        </p:txBody>
      </p:sp>
      <p:sp>
        <p:nvSpPr>
          <p:cNvPr id="3" name="Content Placeholder 2"/>
          <p:cNvSpPr>
            <a:spLocks noGrp="1"/>
          </p:cNvSpPr>
          <p:nvPr>
            <p:ph idx="1"/>
          </p:nvPr>
        </p:nvSpPr>
        <p:spPr/>
        <p:txBody>
          <a:bodyPr/>
          <a:lstStyle/>
          <a:p>
            <a:pPr marL="457200" indent="-457200">
              <a:buAutoNum type="arabicPeriod"/>
            </a:pPr>
            <a:r>
              <a:rPr lang="en-US" dirty="0" smtClean="0"/>
              <a:t>James </a:t>
            </a:r>
            <a:r>
              <a:rPr lang="en-US" dirty="0"/>
              <a:t>J. Ferguson, emeritus professor; </a:t>
            </a:r>
            <a:r>
              <a:rPr lang="en-US" dirty="0" err="1"/>
              <a:t>Bala</a:t>
            </a:r>
            <a:r>
              <a:rPr lang="en-US" dirty="0"/>
              <a:t> </a:t>
            </a:r>
            <a:r>
              <a:rPr lang="en-US" dirty="0" err="1"/>
              <a:t>Rathinasabapathi</a:t>
            </a:r>
            <a:r>
              <a:rPr lang="en-US" dirty="0"/>
              <a:t>, professor; and Carlene A. Chase, associate professor, Horticultural Sciences Department, Cooperative Extension Service, Institute of Food and Agricultural Sciences, University of Florida, Gainesville, FL 32611. </a:t>
            </a:r>
            <a:endParaRPr lang="en-US" dirty="0" smtClean="0"/>
          </a:p>
          <a:p>
            <a:pPr marL="457200" indent="-457200">
              <a:buAutoNum type="arabicPeriod"/>
            </a:pPr>
            <a:r>
              <a:rPr lang="en-US" dirty="0" smtClean="0"/>
              <a:t>Yes – one more</a:t>
            </a:r>
          </a:p>
          <a:p>
            <a:pPr marL="457200" indent="-457200">
              <a:buAutoNum type="arabicPeriod"/>
            </a:pPr>
            <a:r>
              <a:rPr lang="en-US" dirty="0" smtClean="0"/>
              <a:t>Yes – still one more </a:t>
            </a:r>
            <a:r>
              <a:rPr lang="en-US" dirty="0" smtClean="0">
                <a:sym typeface="Wingdings" panose="05000000000000000000" pitchFamily="2" charset="2"/>
              </a:rPr>
              <a:t></a:t>
            </a:r>
          </a:p>
          <a:p>
            <a:pPr marL="457200" indent="-457200">
              <a:buAutoNum type="arabicPeriod"/>
            </a:pPr>
            <a:r>
              <a:rPr lang="en-US" dirty="0" smtClean="0">
                <a:sym typeface="Wingdings" panose="05000000000000000000" pitchFamily="2" charset="2"/>
              </a:rPr>
              <a:t>Done!</a:t>
            </a:r>
            <a:endParaRPr lang="en-US" dirty="0"/>
          </a:p>
          <a:p>
            <a:pPr marL="0" indent="0">
              <a:buNone/>
            </a:pPr>
            <a:endParaRPr lang="en-US" dirty="0"/>
          </a:p>
        </p:txBody>
      </p:sp>
    </p:spTree>
    <p:extLst>
      <p:ext uri="{BB962C8B-B14F-4D97-AF65-F5344CB8AC3E}">
        <p14:creationId xmlns:p14="http://schemas.microsoft.com/office/powerpoint/2010/main" val="12233345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45058" name="Picture 2" descr="http://www.fertilizer101.org/images/ch2/The_Nitrogen_Cycle.jpg">
            <a:hlinkClick r:id="rId2"/>
          </p:cNvPr>
          <p:cNvPicPr>
            <a:picLocks noChangeAspect="1" noChangeArrowheads="1"/>
          </p:cNvPicPr>
          <p:nvPr/>
        </p:nvPicPr>
        <p:blipFill>
          <a:blip r:embed="rId3" cstate="print"/>
          <a:srcRect/>
          <a:stretch>
            <a:fillRect/>
          </a:stretch>
        </p:blipFill>
        <p:spPr bwMode="auto">
          <a:xfrm>
            <a:off x="2590800" y="-17946"/>
            <a:ext cx="6477000" cy="6875947"/>
          </a:xfrm>
          <a:prstGeom prst="rect">
            <a:avLst/>
          </a:prstGeom>
          <a:noFill/>
        </p:spPr>
      </p:pic>
    </p:spTree>
    <p:extLst>
      <p:ext uri="{BB962C8B-B14F-4D97-AF65-F5344CB8AC3E}">
        <p14:creationId xmlns:p14="http://schemas.microsoft.com/office/powerpoint/2010/main" val="23136349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1143000"/>
          </a:xfrm>
        </p:spPr>
        <p:txBody>
          <a:bodyPr/>
          <a:lstStyle/>
          <a:p>
            <a:r>
              <a:rPr lang="en-US" dirty="0" smtClean="0"/>
              <a:t>Matter of Fact Notes</a:t>
            </a:r>
            <a:endParaRPr lang="en-US" dirty="0"/>
          </a:p>
        </p:txBody>
      </p:sp>
      <p:sp>
        <p:nvSpPr>
          <p:cNvPr id="3" name="Content Placeholder 2"/>
          <p:cNvSpPr>
            <a:spLocks noGrp="1"/>
          </p:cNvSpPr>
          <p:nvPr>
            <p:ph idx="1"/>
          </p:nvPr>
        </p:nvSpPr>
        <p:spPr>
          <a:xfrm>
            <a:off x="1524000" y="838201"/>
            <a:ext cx="9144000" cy="5287963"/>
          </a:xfrm>
        </p:spPr>
        <p:txBody>
          <a:bodyPr>
            <a:normAutofit/>
          </a:bodyPr>
          <a:lstStyle/>
          <a:p>
            <a:pPr marL="514350" indent="-514350">
              <a:buFont typeface="+mj-lt"/>
              <a:buAutoNum type="arabicPeriod"/>
            </a:pPr>
            <a:r>
              <a:rPr lang="en-US" dirty="0" smtClean="0"/>
              <a:t>Matter, mass, space.</a:t>
            </a:r>
          </a:p>
          <a:p>
            <a:pPr marL="514350" indent="-514350">
              <a:buFont typeface="+mj-lt"/>
              <a:buAutoNum type="arabicPeriod"/>
            </a:pPr>
            <a:r>
              <a:rPr lang="en-US" dirty="0" smtClean="0"/>
              <a:t>Atom -Ex: H, Hydrogen; N, Nitrogen; Na, Sodium</a:t>
            </a:r>
          </a:p>
          <a:p>
            <a:pPr marL="514350" indent="-514350">
              <a:buFont typeface="+mj-lt"/>
              <a:buAutoNum type="arabicPeriod"/>
            </a:pPr>
            <a:r>
              <a:rPr lang="en-US" dirty="0" smtClean="0"/>
              <a:t>Molecule, Substance- Ex. N</a:t>
            </a:r>
            <a:r>
              <a:rPr lang="en-US" baseline="-25000" dirty="0" smtClean="0"/>
              <a:t>2</a:t>
            </a:r>
            <a:r>
              <a:rPr lang="en-US" dirty="0" smtClean="0"/>
              <a:t> Nitrogen Gas; H</a:t>
            </a:r>
            <a:r>
              <a:rPr lang="en-US" baseline="-25000" dirty="0" smtClean="0"/>
              <a:t>2</a:t>
            </a:r>
            <a:r>
              <a:rPr lang="en-US" dirty="0" smtClean="0"/>
              <a:t> Hydrogen gas; O</a:t>
            </a:r>
            <a:r>
              <a:rPr lang="en-US" baseline="-25000" dirty="0" smtClean="0"/>
              <a:t>2</a:t>
            </a:r>
            <a:r>
              <a:rPr lang="en-US" dirty="0" smtClean="0"/>
              <a:t> Oxygen Gas</a:t>
            </a:r>
          </a:p>
          <a:p>
            <a:pPr marL="514350" indent="-514350">
              <a:buFont typeface="+mj-lt"/>
              <a:buAutoNum type="arabicPeriod"/>
            </a:pPr>
            <a:r>
              <a:rPr lang="en-US" dirty="0" smtClean="0"/>
              <a:t>Compound, at least two different, millions.</a:t>
            </a:r>
          </a:p>
          <a:p>
            <a:pPr marL="514350" indent="-514350">
              <a:buNone/>
            </a:pPr>
            <a:r>
              <a:rPr lang="en-US" dirty="0" smtClean="0"/>
              <a:t>H</a:t>
            </a:r>
            <a:r>
              <a:rPr lang="en-US" baseline="-25000" dirty="0" smtClean="0"/>
              <a:t>2</a:t>
            </a:r>
            <a:r>
              <a:rPr lang="en-US" dirty="0" smtClean="0"/>
              <a:t>O water, NH</a:t>
            </a:r>
            <a:r>
              <a:rPr lang="en-US" baseline="-25000" dirty="0" smtClean="0"/>
              <a:t>4</a:t>
            </a:r>
            <a:r>
              <a:rPr lang="en-US" baseline="30000" dirty="0" smtClean="0"/>
              <a:t>+</a:t>
            </a:r>
            <a:r>
              <a:rPr lang="en-US" dirty="0" smtClean="0"/>
              <a:t> Ammonium, NO</a:t>
            </a:r>
            <a:r>
              <a:rPr lang="en-US" baseline="-25000" dirty="0" smtClean="0"/>
              <a:t>3</a:t>
            </a:r>
            <a:r>
              <a:rPr lang="en-US" baseline="30000" dirty="0" smtClean="0"/>
              <a:t>-</a:t>
            </a:r>
            <a:r>
              <a:rPr lang="en-US" dirty="0" smtClean="0"/>
              <a:t> Nitrate</a:t>
            </a:r>
          </a:p>
          <a:p>
            <a:pPr marL="514350" indent="-514350">
              <a:buNone/>
            </a:pPr>
            <a:r>
              <a:rPr lang="en-US" dirty="0" smtClean="0"/>
              <a:t>5. Oxygen gas, O</a:t>
            </a:r>
            <a:r>
              <a:rPr lang="en-US" baseline="-25000" dirty="0" smtClean="0"/>
              <a:t>2</a:t>
            </a:r>
            <a:r>
              <a:rPr lang="en-US" dirty="0" smtClean="0"/>
              <a:t> &amp; Nitrogen Gas N</a:t>
            </a:r>
            <a:r>
              <a:rPr lang="en-US" baseline="-25000" dirty="0" smtClean="0"/>
              <a:t>2</a:t>
            </a:r>
            <a:r>
              <a:rPr lang="en-US" dirty="0" smtClean="0"/>
              <a:t> are not considered compounds because they are each composed of the same element.  Water, H</a:t>
            </a:r>
            <a:r>
              <a:rPr lang="en-US" baseline="-25000" dirty="0" smtClean="0"/>
              <a:t>2</a:t>
            </a:r>
            <a:r>
              <a:rPr lang="en-US" dirty="0" smtClean="0"/>
              <a:t>O, is a compound because it is composed of more than one element.</a:t>
            </a:r>
          </a:p>
          <a:p>
            <a:pPr marL="514350" indent="-514350">
              <a:buNone/>
            </a:pPr>
            <a:r>
              <a:rPr lang="en-US" dirty="0" smtClean="0"/>
              <a:t>6. Chemical formula, elements, subscripts.  Ex: C</a:t>
            </a:r>
            <a:r>
              <a:rPr lang="en-US" baseline="-25000" dirty="0" smtClean="0"/>
              <a:t>6</a:t>
            </a:r>
            <a:r>
              <a:rPr lang="en-US" dirty="0" smtClean="0"/>
              <a:t>H</a:t>
            </a:r>
            <a:r>
              <a:rPr lang="en-US" baseline="-25000" dirty="0" smtClean="0"/>
              <a:t>12</a:t>
            </a:r>
            <a:r>
              <a:rPr lang="en-US" dirty="0" smtClean="0"/>
              <a:t>O</a:t>
            </a:r>
            <a:r>
              <a:rPr lang="en-US" baseline="-25000" dirty="0" smtClean="0"/>
              <a:t>6</a:t>
            </a:r>
            <a:r>
              <a:rPr lang="en-US" dirty="0" smtClean="0"/>
              <a:t> - Glucose</a:t>
            </a:r>
            <a:endParaRPr lang="en-US" dirty="0"/>
          </a:p>
        </p:txBody>
      </p:sp>
    </p:spTree>
    <p:extLst>
      <p:ext uri="{BB962C8B-B14F-4D97-AF65-F5344CB8AC3E}">
        <p14:creationId xmlns:p14="http://schemas.microsoft.com/office/powerpoint/2010/main" val="407160705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linds(horizontal)">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2146" name="Picture 2" descr="New previous">
            <a:hlinkClick r:id="" action="ppaction://hlinkshowjump?jump=previousslide"/>
          </p:cNvPr>
          <p:cNvPicPr>
            <a:picLocks noChangeAspect="1" noChangeArrowheads="1"/>
          </p:cNvPicPr>
          <p:nvPr/>
        </p:nvPicPr>
        <p:blipFill>
          <a:blip r:embed="rId2" cstate="print"/>
          <a:srcRect/>
          <a:stretch>
            <a:fillRect/>
          </a:stretch>
        </p:blipFill>
        <p:spPr bwMode="auto">
          <a:xfrm>
            <a:off x="5105401" y="6191251"/>
            <a:ext cx="492125" cy="606425"/>
          </a:xfrm>
          <a:prstGeom prst="rect">
            <a:avLst/>
          </a:prstGeom>
          <a:noFill/>
        </p:spPr>
      </p:pic>
      <p:pic>
        <p:nvPicPr>
          <p:cNvPr id="902147" name="Picture 3" descr="New next">
            <a:hlinkClick r:id="" action="ppaction://hlinkshowjump?jump=nextslide"/>
          </p:cNvPr>
          <p:cNvPicPr>
            <a:picLocks noChangeAspect="1" noChangeArrowheads="1"/>
          </p:cNvPicPr>
          <p:nvPr/>
        </p:nvPicPr>
        <p:blipFill>
          <a:blip r:embed="rId3" cstate="print"/>
          <a:srcRect/>
          <a:stretch>
            <a:fillRect/>
          </a:stretch>
        </p:blipFill>
        <p:spPr bwMode="auto">
          <a:xfrm>
            <a:off x="6542088" y="6194426"/>
            <a:ext cx="468312" cy="606425"/>
          </a:xfrm>
          <a:prstGeom prst="rect">
            <a:avLst/>
          </a:prstGeom>
          <a:noFill/>
        </p:spPr>
      </p:pic>
      <p:pic>
        <p:nvPicPr>
          <p:cNvPr id="902148" name="Picture 4" descr="New TOC">
            <a:hlinkClick r:id="rId4" action="ppaction://hlinksldjump"/>
          </p:cNvPr>
          <p:cNvPicPr>
            <a:picLocks noChangeAspect="1" noChangeArrowheads="1"/>
          </p:cNvPicPr>
          <p:nvPr/>
        </p:nvPicPr>
        <p:blipFill>
          <a:blip r:embed="rId5" cstate="print"/>
          <a:srcRect/>
          <a:stretch>
            <a:fillRect/>
          </a:stretch>
        </p:blipFill>
        <p:spPr bwMode="auto">
          <a:xfrm>
            <a:off x="5832476" y="6194426"/>
            <a:ext cx="492125" cy="606425"/>
          </a:xfrm>
          <a:prstGeom prst="rect">
            <a:avLst/>
          </a:prstGeom>
          <a:noFill/>
        </p:spPr>
      </p:pic>
      <p:pic>
        <p:nvPicPr>
          <p:cNvPr id="902149" name="Picture 5" descr="end of slide"/>
          <p:cNvPicPr>
            <a:picLocks noChangeAspect="1" noChangeArrowheads="1"/>
          </p:cNvPicPr>
          <p:nvPr/>
        </p:nvPicPr>
        <p:blipFill>
          <a:blip r:embed="rId6" cstate="print"/>
          <a:srcRect/>
          <a:stretch>
            <a:fillRect/>
          </a:stretch>
        </p:blipFill>
        <p:spPr bwMode="auto">
          <a:xfrm>
            <a:off x="9693276" y="5105400"/>
            <a:ext cx="593725" cy="846138"/>
          </a:xfrm>
          <a:prstGeom prst="rect">
            <a:avLst/>
          </a:prstGeom>
          <a:noFill/>
        </p:spPr>
      </p:pic>
      <p:pic>
        <p:nvPicPr>
          <p:cNvPr id="902150" name="Picture 6" descr="resources">
            <a:hlinkClick r:id="" action="ppaction://hlinkshowjump?jump=firstslide"/>
          </p:cNvPr>
          <p:cNvPicPr>
            <a:picLocks noChangeAspect="1" noChangeArrowheads="1"/>
          </p:cNvPicPr>
          <p:nvPr/>
        </p:nvPicPr>
        <p:blipFill>
          <a:blip r:embed="rId7" cstate="print"/>
          <a:srcRect/>
          <a:stretch>
            <a:fillRect/>
          </a:stretch>
        </p:blipFill>
        <p:spPr bwMode="auto">
          <a:xfrm>
            <a:off x="8458201" y="6267451"/>
            <a:ext cx="1806575" cy="411163"/>
          </a:xfrm>
          <a:prstGeom prst="rect">
            <a:avLst/>
          </a:prstGeom>
          <a:noFill/>
        </p:spPr>
      </p:pic>
      <p:pic>
        <p:nvPicPr>
          <p:cNvPr id="902151" name="Picture 7" descr="help">
            <a:hlinkClick r:id="rId8" action="ppaction://hlinksldjump"/>
          </p:cNvPr>
          <p:cNvPicPr>
            <a:picLocks noChangeAspect="1" noChangeArrowheads="1"/>
          </p:cNvPicPr>
          <p:nvPr/>
        </p:nvPicPr>
        <p:blipFill>
          <a:blip r:embed="rId9" cstate="print"/>
          <a:srcRect/>
          <a:stretch>
            <a:fillRect/>
          </a:stretch>
        </p:blipFill>
        <p:spPr bwMode="auto">
          <a:xfrm>
            <a:off x="1752600" y="6202364"/>
            <a:ext cx="560388" cy="560387"/>
          </a:xfrm>
          <a:prstGeom prst="rect">
            <a:avLst/>
          </a:prstGeom>
          <a:noFill/>
        </p:spPr>
      </p:pic>
      <p:sp>
        <p:nvSpPr>
          <p:cNvPr id="902152" name="Text Box 8"/>
          <p:cNvSpPr txBox="1">
            <a:spLocks noChangeArrowheads="1"/>
          </p:cNvSpPr>
          <p:nvPr/>
        </p:nvSpPr>
        <p:spPr bwMode="auto">
          <a:xfrm>
            <a:off x="2041526" y="5715000"/>
            <a:ext cx="8093075" cy="304800"/>
          </a:xfrm>
          <a:prstGeom prst="rect">
            <a:avLst/>
          </a:prstGeom>
          <a:noFill/>
          <a:ln w="9525">
            <a:noFill/>
            <a:miter lim="800000"/>
            <a:headEnd/>
            <a:tailEnd/>
          </a:ln>
          <a:effectLst/>
        </p:spPr>
        <p:txBody>
          <a:bodyPr>
            <a:spAutoFit/>
          </a:bodyPr>
          <a:lstStyle/>
          <a:p>
            <a:pPr algn="ctr" eaLnBrk="0" hangingPunct="0">
              <a:lnSpc>
                <a:spcPct val="100000"/>
              </a:lnSpc>
              <a:spcBef>
                <a:spcPct val="0"/>
              </a:spcBef>
              <a:spcAft>
                <a:spcPct val="0"/>
              </a:spcAft>
            </a:pPr>
            <a:r>
              <a:rPr lang="en-US" sz="1400" b="1">
                <a:solidFill>
                  <a:schemeClr val="hlink"/>
                </a:solidFill>
              </a:rPr>
              <a:t>To return to the chapter summary click escape or close this document.</a:t>
            </a:r>
          </a:p>
        </p:txBody>
      </p:sp>
      <p:sp>
        <p:nvSpPr>
          <p:cNvPr id="902153" name="Text Box 9"/>
          <p:cNvSpPr txBox="1">
            <a:spLocks noChangeArrowheads="1"/>
          </p:cNvSpPr>
          <p:nvPr/>
        </p:nvSpPr>
        <p:spPr bwMode="auto">
          <a:xfrm>
            <a:off x="4343400" y="762001"/>
            <a:ext cx="3429000" cy="646331"/>
          </a:xfrm>
          <a:prstGeom prst="rect">
            <a:avLst/>
          </a:prstGeom>
          <a:noFill/>
          <a:ln w="9525">
            <a:noFill/>
            <a:miter lim="800000"/>
            <a:headEnd/>
            <a:tailEnd/>
          </a:ln>
          <a:effectLst/>
        </p:spPr>
        <p:txBody>
          <a:bodyPr>
            <a:spAutoFit/>
          </a:bodyPr>
          <a:lstStyle/>
          <a:p>
            <a:r>
              <a:rPr lang="en-US" sz="3600">
                <a:solidFill>
                  <a:schemeClr val="tx2"/>
                </a:solidFill>
              </a:rPr>
              <a:t>The Water Cycle</a:t>
            </a:r>
          </a:p>
        </p:txBody>
      </p:sp>
      <p:pic>
        <p:nvPicPr>
          <p:cNvPr id="902154" name="Picture 10" descr="Image Bank"/>
          <p:cNvPicPr>
            <a:picLocks noChangeAspect="1" noChangeArrowheads="1"/>
          </p:cNvPicPr>
          <p:nvPr/>
        </p:nvPicPr>
        <p:blipFill>
          <a:blip r:embed="rId10" cstate="print"/>
          <a:srcRect/>
          <a:stretch>
            <a:fillRect/>
          </a:stretch>
        </p:blipFill>
        <p:spPr bwMode="auto">
          <a:xfrm>
            <a:off x="5041900" y="76200"/>
            <a:ext cx="2108200" cy="393700"/>
          </a:xfrm>
          <a:prstGeom prst="rect">
            <a:avLst/>
          </a:prstGeom>
          <a:noFill/>
        </p:spPr>
      </p:pic>
      <p:pic>
        <p:nvPicPr>
          <p:cNvPr id="902155" name="Picture 11" descr="Chpt02"/>
          <p:cNvPicPr>
            <a:picLocks noChangeAspect="1" noChangeArrowheads="1"/>
          </p:cNvPicPr>
          <p:nvPr/>
        </p:nvPicPr>
        <p:blipFill>
          <a:blip r:embed="rId11" cstate="print"/>
          <a:srcRect/>
          <a:stretch>
            <a:fillRect/>
          </a:stretch>
        </p:blipFill>
        <p:spPr bwMode="auto">
          <a:xfrm>
            <a:off x="1524000" y="1"/>
            <a:ext cx="2819400" cy="682625"/>
          </a:xfrm>
          <a:prstGeom prst="rect">
            <a:avLst/>
          </a:prstGeom>
          <a:noFill/>
        </p:spPr>
      </p:pic>
      <p:pic>
        <p:nvPicPr>
          <p:cNvPr id="902157" name="Picture 13" descr="The Water Cycle"/>
          <p:cNvPicPr>
            <a:picLocks noChangeAspect="1" noChangeArrowheads="1"/>
          </p:cNvPicPr>
          <p:nvPr/>
        </p:nvPicPr>
        <p:blipFill>
          <a:blip r:embed="rId12" cstate="print"/>
          <a:srcRect/>
          <a:stretch>
            <a:fillRect/>
          </a:stretch>
        </p:blipFill>
        <p:spPr bwMode="auto">
          <a:xfrm>
            <a:off x="1496704" y="1359646"/>
            <a:ext cx="6553200" cy="4406900"/>
          </a:xfrm>
          <a:prstGeom prst="rect">
            <a:avLst/>
          </a:prstGeom>
          <a:noFill/>
        </p:spPr>
      </p:pic>
      <p:sp>
        <p:nvSpPr>
          <p:cNvPr id="13" name="TextBox 12"/>
          <p:cNvSpPr txBox="1"/>
          <p:nvPr/>
        </p:nvSpPr>
        <p:spPr>
          <a:xfrm>
            <a:off x="7543800" y="914400"/>
            <a:ext cx="1447800" cy="523220"/>
          </a:xfrm>
          <a:prstGeom prst="rect">
            <a:avLst/>
          </a:prstGeom>
          <a:noFill/>
        </p:spPr>
        <p:txBody>
          <a:bodyPr wrap="square" rtlCol="0">
            <a:spAutoFit/>
          </a:bodyPr>
          <a:lstStyle/>
          <a:p>
            <a:r>
              <a:rPr lang="en-US" sz="2800" dirty="0"/>
              <a:t>P.53 BB</a:t>
            </a:r>
          </a:p>
        </p:txBody>
      </p:sp>
      <p:sp>
        <p:nvSpPr>
          <p:cNvPr id="2" name="TextBox 1"/>
          <p:cNvSpPr txBox="1"/>
          <p:nvPr/>
        </p:nvSpPr>
        <p:spPr>
          <a:xfrm>
            <a:off x="8267700" y="1283732"/>
            <a:ext cx="2400300" cy="2308324"/>
          </a:xfrm>
          <a:prstGeom prst="rect">
            <a:avLst/>
          </a:prstGeom>
          <a:noFill/>
        </p:spPr>
        <p:txBody>
          <a:bodyPr wrap="square" rtlCol="0">
            <a:spAutoFit/>
          </a:bodyPr>
          <a:lstStyle/>
          <a:p>
            <a:r>
              <a:rPr lang="en-US" sz="2400" dirty="0"/>
              <a:t>Be able to explain at least 5 parts of the cycle.</a:t>
            </a:r>
          </a:p>
          <a:p>
            <a:endParaRPr lang="en-US" sz="2400" dirty="0"/>
          </a:p>
          <a:p>
            <a:r>
              <a:rPr lang="en-US" sz="2400" dirty="0"/>
              <a:t>Does water leave the planet?</a:t>
            </a:r>
          </a:p>
        </p:txBody>
      </p:sp>
    </p:spTree>
    <p:extLst>
      <p:ext uri="{BB962C8B-B14F-4D97-AF65-F5344CB8AC3E}">
        <p14:creationId xmlns:p14="http://schemas.microsoft.com/office/powerpoint/2010/main" val="269527874"/>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902152"/>
                                        </p:tgtEl>
                                        <p:attrNameLst>
                                          <p:attrName>style.visibility</p:attrName>
                                        </p:attrNameLst>
                                      </p:cBhvr>
                                      <p:to>
                                        <p:strVal val="visible"/>
                                      </p:to>
                                    </p:set>
                                  </p:childTnLst>
                                </p:cTn>
                              </p:par>
                            </p:childTnLst>
                          </p:cTn>
                        </p:par>
                        <p:par>
                          <p:cTn id="7" fill="hold">
                            <p:stCondLst>
                              <p:cond delay="500"/>
                            </p:stCondLst>
                            <p:childTnLst>
                              <p:par>
                                <p:cTn id="8" presetID="4" presetClass="entr" presetSubtype="32" fill="hold" nodeType="afterEffect">
                                  <p:stCondLst>
                                    <p:cond delay="0"/>
                                  </p:stCondLst>
                                  <p:childTnLst>
                                    <p:set>
                                      <p:cBhvr>
                                        <p:cTn id="9" dur="1" fill="hold">
                                          <p:stCondLst>
                                            <p:cond delay="0"/>
                                          </p:stCondLst>
                                        </p:cTn>
                                        <p:tgtEl>
                                          <p:spTgt spid="902149"/>
                                        </p:tgtEl>
                                        <p:attrNameLst>
                                          <p:attrName>style.visibility</p:attrName>
                                        </p:attrNameLst>
                                      </p:cBhvr>
                                      <p:to>
                                        <p:strVal val="visible"/>
                                      </p:to>
                                    </p:set>
                                    <p:animEffect transition="in" filter="box(out)">
                                      <p:cBhvr>
                                        <p:cTn id="10" dur="500"/>
                                        <p:tgtEl>
                                          <p:spTgt spid="902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2152"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5183" name="Picture 1055" descr="Fig"/>
          <p:cNvPicPr>
            <a:picLocks noChangeAspect="1" noChangeArrowheads="1"/>
          </p:cNvPicPr>
          <p:nvPr/>
        </p:nvPicPr>
        <p:blipFill>
          <a:blip r:embed="rId2" cstate="print"/>
          <a:srcRect/>
          <a:stretch>
            <a:fillRect/>
          </a:stretch>
        </p:blipFill>
        <p:spPr bwMode="auto">
          <a:xfrm>
            <a:off x="3549650" y="708285"/>
            <a:ext cx="6096000" cy="5257800"/>
          </a:xfrm>
          <a:prstGeom prst="rect">
            <a:avLst/>
          </a:prstGeom>
          <a:noFill/>
        </p:spPr>
      </p:pic>
      <p:sp>
        <p:nvSpPr>
          <p:cNvPr id="945154" name="Rectangle 1026"/>
          <p:cNvSpPr>
            <a:spLocks noGrp="1" noChangeArrowheads="1"/>
          </p:cNvSpPr>
          <p:nvPr>
            <p:ph type="title"/>
          </p:nvPr>
        </p:nvSpPr>
        <p:spPr>
          <a:xfrm>
            <a:off x="2438400" y="7040563"/>
            <a:ext cx="8229600" cy="274637"/>
          </a:xfrm>
        </p:spPr>
        <p:txBody>
          <a:bodyPr>
            <a:normAutofit fontScale="90000"/>
          </a:bodyPr>
          <a:lstStyle/>
          <a:p>
            <a:pPr algn="r"/>
            <a:r>
              <a:rPr lang="en-US" altLang="en-US" sz="1400" b="1"/>
              <a:t>Section 2.2 Summary – pages 46 - 57</a:t>
            </a:r>
          </a:p>
        </p:txBody>
      </p:sp>
      <p:sp>
        <p:nvSpPr>
          <p:cNvPr id="945155" name="Text Box 1027"/>
          <p:cNvSpPr txBox="1">
            <a:spLocks noChangeArrowheads="1"/>
          </p:cNvSpPr>
          <p:nvPr/>
        </p:nvSpPr>
        <p:spPr bwMode="auto">
          <a:xfrm>
            <a:off x="686849" y="914401"/>
            <a:ext cx="2735801" cy="461665"/>
          </a:xfrm>
          <a:prstGeom prst="rect">
            <a:avLst/>
          </a:prstGeom>
          <a:noFill/>
          <a:ln w="9525">
            <a:noFill/>
            <a:miter lim="800000"/>
            <a:headEnd/>
            <a:tailEnd/>
          </a:ln>
          <a:effectLst>
            <a:outerShdw dist="45791" dir="3378596" algn="ctr" rotWithShape="0">
              <a:schemeClr val="bg2"/>
            </a:outerShdw>
          </a:effectLst>
        </p:spPr>
        <p:txBody>
          <a:bodyPr wrap="square">
            <a:spAutoFit/>
          </a:bodyPr>
          <a:lstStyle/>
          <a:p>
            <a:pPr algn="ctr"/>
            <a:r>
              <a:rPr lang="en-US" altLang="en-US" sz="2400" dirty="0">
                <a:solidFill>
                  <a:schemeClr val="tx2"/>
                </a:solidFill>
                <a:latin typeface="Times" pitchFamily="18" charset="0"/>
              </a:rPr>
              <a:t>The </a:t>
            </a:r>
            <a:r>
              <a:rPr lang="en-US" altLang="en-US" sz="2400" dirty="0" smtClean="0">
                <a:solidFill>
                  <a:schemeClr val="tx2"/>
                </a:solidFill>
                <a:latin typeface="Times" pitchFamily="18" charset="0"/>
              </a:rPr>
              <a:t>Carbon </a:t>
            </a:r>
            <a:r>
              <a:rPr lang="en-US" altLang="en-US" sz="2400" dirty="0">
                <a:solidFill>
                  <a:schemeClr val="tx2"/>
                </a:solidFill>
                <a:latin typeface="Times" pitchFamily="18" charset="0"/>
              </a:rPr>
              <a:t>C</a:t>
            </a:r>
            <a:r>
              <a:rPr lang="en-US" altLang="en-US" sz="2400" dirty="0" smtClean="0">
                <a:solidFill>
                  <a:schemeClr val="tx2"/>
                </a:solidFill>
                <a:latin typeface="Times" pitchFamily="18" charset="0"/>
              </a:rPr>
              <a:t>ycle</a:t>
            </a:r>
            <a:endParaRPr lang="en-US" altLang="en-US" sz="2400" dirty="0">
              <a:solidFill>
                <a:schemeClr val="tx2"/>
              </a:solidFill>
              <a:latin typeface="Times" pitchFamily="18" charset="0"/>
            </a:endParaRPr>
          </a:p>
        </p:txBody>
      </p:sp>
      <p:pic>
        <p:nvPicPr>
          <p:cNvPr id="945156" name="Picture 1028" descr="end of slide"/>
          <p:cNvPicPr>
            <a:picLocks noChangeAspect="1" noChangeArrowheads="1"/>
          </p:cNvPicPr>
          <p:nvPr/>
        </p:nvPicPr>
        <p:blipFill>
          <a:blip r:embed="rId3" cstate="print"/>
          <a:srcRect/>
          <a:stretch>
            <a:fillRect/>
          </a:stretch>
        </p:blipFill>
        <p:spPr bwMode="auto">
          <a:xfrm>
            <a:off x="9693276" y="5105400"/>
            <a:ext cx="593725" cy="846138"/>
          </a:xfrm>
          <a:prstGeom prst="rect">
            <a:avLst/>
          </a:prstGeom>
          <a:noFill/>
        </p:spPr>
      </p:pic>
      <p:pic>
        <p:nvPicPr>
          <p:cNvPr id="945157" name="Picture 1029" descr="New previous">
            <a:hlinkClick r:id="" action="ppaction://hlinkshowjump?jump=previousslide"/>
          </p:cNvPr>
          <p:cNvPicPr>
            <a:picLocks noChangeAspect="1" noChangeArrowheads="1"/>
          </p:cNvPicPr>
          <p:nvPr/>
        </p:nvPicPr>
        <p:blipFill>
          <a:blip r:embed="rId4" cstate="print"/>
          <a:srcRect/>
          <a:stretch>
            <a:fillRect/>
          </a:stretch>
        </p:blipFill>
        <p:spPr bwMode="auto">
          <a:xfrm>
            <a:off x="5105401" y="6191251"/>
            <a:ext cx="492125" cy="606425"/>
          </a:xfrm>
          <a:prstGeom prst="rect">
            <a:avLst/>
          </a:prstGeom>
          <a:noFill/>
        </p:spPr>
      </p:pic>
      <p:pic>
        <p:nvPicPr>
          <p:cNvPr id="945158" name="Picture 1030" descr="New TOC">
            <a:hlinkClick r:id="rId5" action="ppaction://hlinksldjump"/>
          </p:cNvPr>
          <p:cNvPicPr>
            <a:picLocks noChangeAspect="1" noChangeArrowheads="1"/>
          </p:cNvPicPr>
          <p:nvPr/>
        </p:nvPicPr>
        <p:blipFill>
          <a:blip r:embed="rId6" cstate="print"/>
          <a:srcRect/>
          <a:stretch>
            <a:fillRect/>
          </a:stretch>
        </p:blipFill>
        <p:spPr bwMode="auto">
          <a:xfrm>
            <a:off x="5832476" y="6194426"/>
            <a:ext cx="492125" cy="606425"/>
          </a:xfrm>
          <a:prstGeom prst="rect">
            <a:avLst/>
          </a:prstGeom>
          <a:noFill/>
        </p:spPr>
      </p:pic>
      <p:pic>
        <p:nvPicPr>
          <p:cNvPr id="945159" name="Picture 1031" descr="New next">
            <a:hlinkClick r:id="" action="ppaction://hlinkshowjump?jump=nextslide"/>
          </p:cNvPr>
          <p:cNvPicPr>
            <a:picLocks noChangeAspect="1" noChangeArrowheads="1"/>
          </p:cNvPicPr>
          <p:nvPr/>
        </p:nvPicPr>
        <p:blipFill>
          <a:blip r:embed="rId7" cstate="print"/>
          <a:srcRect/>
          <a:stretch>
            <a:fillRect/>
          </a:stretch>
        </p:blipFill>
        <p:spPr bwMode="auto">
          <a:xfrm>
            <a:off x="6542088" y="6194426"/>
            <a:ext cx="468312" cy="606425"/>
          </a:xfrm>
          <a:prstGeom prst="rect">
            <a:avLst/>
          </a:prstGeom>
          <a:noFill/>
        </p:spPr>
      </p:pic>
      <p:pic>
        <p:nvPicPr>
          <p:cNvPr id="945160" name="Picture 1032" descr="help">
            <a:hlinkClick r:id="" action="ppaction://noaction"/>
          </p:cNvPr>
          <p:cNvPicPr>
            <a:picLocks noChangeAspect="1" noChangeArrowheads="1"/>
          </p:cNvPicPr>
          <p:nvPr/>
        </p:nvPicPr>
        <p:blipFill>
          <a:blip r:embed="rId8" cstate="print"/>
          <a:srcRect/>
          <a:stretch>
            <a:fillRect/>
          </a:stretch>
        </p:blipFill>
        <p:spPr bwMode="auto">
          <a:xfrm>
            <a:off x="1752600" y="6202364"/>
            <a:ext cx="560388" cy="560387"/>
          </a:xfrm>
          <a:prstGeom prst="rect">
            <a:avLst/>
          </a:prstGeom>
          <a:noFill/>
        </p:spPr>
      </p:pic>
      <p:pic>
        <p:nvPicPr>
          <p:cNvPr id="945161" name="Picture 1033" descr="resources">
            <a:hlinkClick r:id="rId9"/>
          </p:cNvPr>
          <p:cNvPicPr>
            <a:picLocks noChangeAspect="1" noChangeArrowheads="1"/>
          </p:cNvPicPr>
          <p:nvPr/>
        </p:nvPicPr>
        <p:blipFill>
          <a:blip r:embed="rId10" cstate="print"/>
          <a:srcRect/>
          <a:stretch>
            <a:fillRect/>
          </a:stretch>
        </p:blipFill>
        <p:spPr bwMode="auto">
          <a:xfrm>
            <a:off x="8458201" y="6267451"/>
            <a:ext cx="1806575" cy="411163"/>
          </a:xfrm>
          <a:prstGeom prst="rect">
            <a:avLst/>
          </a:prstGeom>
          <a:noFill/>
        </p:spPr>
      </p:pic>
      <p:pic>
        <p:nvPicPr>
          <p:cNvPr id="945162" name="Picture 1034" descr="Sec"/>
          <p:cNvPicPr>
            <a:picLocks noChangeAspect="1" noChangeArrowheads="1"/>
          </p:cNvPicPr>
          <p:nvPr/>
        </p:nvPicPr>
        <p:blipFill>
          <a:blip r:embed="rId11" cstate="print"/>
          <a:srcRect/>
          <a:stretch>
            <a:fillRect/>
          </a:stretch>
        </p:blipFill>
        <p:spPr bwMode="auto">
          <a:xfrm>
            <a:off x="1524000" y="0"/>
            <a:ext cx="1828800" cy="762000"/>
          </a:xfrm>
          <a:prstGeom prst="rect">
            <a:avLst/>
          </a:prstGeom>
          <a:noFill/>
        </p:spPr>
      </p:pic>
      <p:pic>
        <p:nvPicPr>
          <p:cNvPr id="945163" name="Picture 1035" descr="Sec"/>
          <p:cNvPicPr>
            <a:picLocks noChangeAspect="1" noChangeArrowheads="1"/>
          </p:cNvPicPr>
          <p:nvPr/>
        </p:nvPicPr>
        <p:blipFill>
          <a:blip r:embed="rId12" cstate="print"/>
          <a:srcRect/>
          <a:stretch>
            <a:fillRect/>
          </a:stretch>
        </p:blipFill>
        <p:spPr bwMode="auto">
          <a:xfrm>
            <a:off x="3784600" y="0"/>
            <a:ext cx="4622800" cy="482600"/>
          </a:xfrm>
          <a:prstGeom prst="rect">
            <a:avLst/>
          </a:prstGeom>
          <a:noFill/>
        </p:spPr>
      </p:pic>
      <p:sp>
        <p:nvSpPr>
          <p:cNvPr id="945169" name="Text Box 1041"/>
          <p:cNvSpPr txBox="1">
            <a:spLocks noChangeArrowheads="1"/>
          </p:cNvSpPr>
          <p:nvPr/>
        </p:nvSpPr>
        <p:spPr bwMode="auto">
          <a:xfrm>
            <a:off x="6197600" y="1041400"/>
            <a:ext cx="990600" cy="400110"/>
          </a:xfrm>
          <a:prstGeom prst="rect">
            <a:avLst/>
          </a:prstGeom>
          <a:noFill/>
          <a:ln w="9525">
            <a:noFill/>
            <a:miter lim="800000"/>
            <a:headEnd/>
            <a:tailEnd/>
          </a:ln>
          <a:effectLst/>
        </p:spPr>
        <p:txBody>
          <a:bodyPr>
            <a:spAutoFit/>
          </a:bodyPr>
          <a:lstStyle/>
          <a:p>
            <a:pPr algn="ctr"/>
            <a:r>
              <a:rPr lang="en-US" altLang="en-US" sz="1000">
                <a:solidFill>
                  <a:srgbClr val="140000"/>
                </a:solidFill>
                <a:latin typeface="Times" pitchFamily="18" charset="0"/>
              </a:rPr>
              <a:t>Atmospheric CO</a:t>
            </a:r>
            <a:r>
              <a:rPr lang="en-US" altLang="en-US" sz="1000" baseline="-25000">
                <a:solidFill>
                  <a:srgbClr val="140000"/>
                </a:solidFill>
                <a:latin typeface="Times" pitchFamily="18" charset="0"/>
              </a:rPr>
              <a:t>2</a:t>
            </a:r>
          </a:p>
        </p:txBody>
      </p:sp>
      <p:sp>
        <p:nvSpPr>
          <p:cNvPr id="945170" name="Text Box 1042"/>
          <p:cNvSpPr txBox="1">
            <a:spLocks noChangeArrowheads="1"/>
          </p:cNvSpPr>
          <p:nvPr/>
        </p:nvSpPr>
        <p:spPr bwMode="auto">
          <a:xfrm>
            <a:off x="4316414" y="3500439"/>
            <a:ext cx="950901" cy="246221"/>
          </a:xfrm>
          <a:prstGeom prst="rect">
            <a:avLst/>
          </a:prstGeom>
          <a:noFill/>
          <a:ln w="9525">
            <a:noFill/>
            <a:miter lim="800000"/>
            <a:headEnd/>
            <a:tailEnd/>
          </a:ln>
          <a:effectLst/>
        </p:spPr>
        <p:txBody>
          <a:bodyPr wrap="none">
            <a:spAutoFit/>
          </a:bodyPr>
          <a:lstStyle/>
          <a:p>
            <a:r>
              <a:rPr lang="en-US" altLang="en-US" sz="1000">
                <a:solidFill>
                  <a:srgbClr val="140000"/>
                </a:solidFill>
                <a:latin typeface="Times" pitchFamily="18" charset="0"/>
              </a:rPr>
              <a:t>Dissolved CO</a:t>
            </a:r>
            <a:r>
              <a:rPr lang="en-US" altLang="en-US" sz="1000" baseline="-25000">
                <a:solidFill>
                  <a:srgbClr val="140000"/>
                </a:solidFill>
                <a:latin typeface="Times" pitchFamily="18" charset="0"/>
              </a:rPr>
              <a:t>2</a:t>
            </a:r>
          </a:p>
        </p:txBody>
      </p:sp>
      <p:sp>
        <p:nvSpPr>
          <p:cNvPr id="945171" name="Text Box 1043"/>
          <p:cNvSpPr txBox="1">
            <a:spLocks noChangeArrowheads="1"/>
          </p:cNvSpPr>
          <p:nvPr/>
        </p:nvSpPr>
        <p:spPr bwMode="auto">
          <a:xfrm>
            <a:off x="4089401" y="995364"/>
            <a:ext cx="777875" cy="461665"/>
          </a:xfrm>
          <a:prstGeom prst="rect">
            <a:avLst/>
          </a:prstGeom>
          <a:noFill/>
          <a:ln w="9525">
            <a:noFill/>
            <a:miter lim="800000"/>
            <a:headEnd/>
            <a:tailEnd/>
          </a:ln>
          <a:effectLst/>
        </p:spPr>
        <p:txBody>
          <a:bodyPr>
            <a:spAutoFit/>
          </a:bodyPr>
          <a:lstStyle/>
          <a:p>
            <a:r>
              <a:rPr lang="en-US" altLang="en-US" sz="1200">
                <a:solidFill>
                  <a:srgbClr val="140000"/>
                </a:solidFill>
                <a:latin typeface="Times" pitchFamily="18" charset="0"/>
              </a:rPr>
              <a:t>Open burning</a:t>
            </a:r>
          </a:p>
        </p:txBody>
      </p:sp>
      <p:sp>
        <p:nvSpPr>
          <p:cNvPr id="945172" name="Text Box 1044"/>
          <p:cNvSpPr txBox="1">
            <a:spLocks noChangeArrowheads="1"/>
          </p:cNvSpPr>
          <p:nvPr/>
        </p:nvSpPr>
        <p:spPr bwMode="auto">
          <a:xfrm>
            <a:off x="4927600" y="1163639"/>
            <a:ext cx="1107996" cy="276999"/>
          </a:xfrm>
          <a:prstGeom prst="rect">
            <a:avLst/>
          </a:prstGeom>
          <a:noFill/>
          <a:ln w="9525">
            <a:noFill/>
            <a:miter lim="800000"/>
            <a:headEnd/>
            <a:tailEnd/>
          </a:ln>
          <a:effectLst/>
        </p:spPr>
        <p:txBody>
          <a:bodyPr wrap="none">
            <a:spAutoFit/>
          </a:bodyPr>
          <a:lstStyle/>
          <a:p>
            <a:r>
              <a:rPr lang="en-US" altLang="en-US" sz="1200">
                <a:solidFill>
                  <a:srgbClr val="140000"/>
                </a:solidFill>
                <a:latin typeface="Times" pitchFamily="18" charset="0"/>
              </a:rPr>
              <a:t>Photosynthesis</a:t>
            </a:r>
          </a:p>
        </p:txBody>
      </p:sp>
      <p:sp>
        <p:nvSpPr>
          <p:cNvPr id="945173" name="Text Box 1045"/>
          <p:cNvSpPr txBox="1">
            <a:spLocks noChangeArrowheads="1"/>
          </p:cNvSpPr>
          <p:nvPr/>
        </p:nvSpPr>
        <p:spPr bwMode="auto">
          <a:xfrm>
            <a:off x="5394326" y="1392239"/>
            <a:ext cx="896399" cy="276999"/>
          </a:xfrm>
          <a:prstGeom prst="rect">
            <a:avLst/>
          </a:prstGeom>
          <a:noFill/>
          <a:ln w="9525">
            <a:noFill/>
            <a:miter lim="800000"/>
            <a:headEnd/>
            <a:tailEnd/>
          </a:ln>
          <a:effectLst/>
        </p:spPr>
        <p:txBody>
          <a:bodyPr wrap="none">
            <a:spAutoFit/>
          </a:bodyPr>
          <a:lstStyle/>
          <a:p>
            <a:r>
              <a:rPr lang="en-US" altLang="en-US" sz="1200">
                <a:solidFill>
                  <a:srgbClr val="140000"/>
                </a:solidFill>
                <a:latin typeface="Times" pitchFamily="18" charset="0"/>
              </a:rPr>
              <a:t>Respiration</a:t>
            </a:r>
          </a:p>
        </p:txBody>
      </p:sp>
      <p:sp>
        <p:nvSpPr>
          <p:cNvPr id="945174" name="Text Box 1046"/>
          <p:cNvSpPr txBox="1">
            <a:spLocks noChangeArrowheads="1"/>
          </p:cNvSpPr>
          <p:nvPr/>
        </p:nvSpPr>
        <p:spPr bwMode="auto">
          <a:xfrm>
            <a:off x="6308726" y="1543051"/>
            <a:ext cx="896399" cy="276999"/>
          </a:xfrm>
          <a:prstGeom prst="rect">
            <a:avLst/>
          </a:prstGeom>
          <a:noFill/>
          <a:ln w="9525">
            <a:noFill/>
            <a:miter lim="800000"/>
            <a:headEnd/>
            <a:tailEnd/>
          </a:ln>
          <a:effectLst/>
        </p:spPr>
        <p:txBody>
          <a:bodyPr wrap="none">
            <a:spAutoFit/>
          </a:bodyPr>
          <a:lstStyle/>
          <a:p>
            <a:r>
              <a:rPr lang="en-US" altLang="en-US" sz="1200">
                <a:solidFill>
                  <a:srgbClr val="140000"/>
                </a:solidFill>
                <a:latin typeface="Times" pitchFamily="18" charset="0"/>
              </a:rPr>
              <a:t>Respiration</a:t>
            </a:r>
          </a:p>
        </p:txBody>
      </p:sp>
      <p:sp>
        <p:nvSpPr>
          <p:cNvPr id="945175" name="Text Box 1047"/>
          <p:cNvSpPr txBox="1">
            <a:spLocks noChangeArrowheads="1"/>
          </p:cNvSpPr>
          <p:nvPr/>
        </p:nvSpPr>
        <p:spPr bwMode="auto">
          <a:xfrm>
            <a:off x="7127876" y="1468439"/>
            <a:ext cx="1250663" cy="276999"/>
          </a:xfrm>
          <a:prstGeom prst="rect">
            <a:avLst/>
          </a:prstGeom>
          <a:noFill/>
          <a:ln w="9525">
            <a:noFill/>
            <a:miter lim="800000"/>
            <a:headEnd/>
            <a:tailEnd/>
          </a:ln>
          <a:effectLst/>
        </p:spPr>
        <p:txBody>
          <a:bodyPr wrap="none">
            <a:spAutoFit/>
          </a:bodyPr>
          <a:lstStyle/>
          <a:p>
            <a:r>
              <a:rPr lang="en-US" altLang="en-US" sz="1200">
                <a:solidFill>
                  <a:srgbClr val="140000"/>
                </a:solidFill>
                <a:latin typeface="Times" pitchFamily="18" charset="0"/>
              </a:rPr>
              <a:t>Fuel Combustion</a:t>
            </a:r>
          </a:p>
        </p:txBody>
      </p:sp>
      <p:sp>
        <p:nvSpPr>
          <p:cNvPr id="945177" name="Text Box 1049"/>
          <p:cNvSpPr txBox="1">
            <a:spLocks noChangeArrowheads="1"/>
          </p:cNvSpPr>
          <p:nvPr/>
        </p:nvSpPr>
        <p:spPr bwMode="auto">
          <a:xfrm>
            <a:off x="8077200" y="2247901"/>
            <a:ext cx="990600" cy="461665"/>
          </a:xfrm>
          <a:prstGeom prst="rect">
            <a:avLst/>
          </a:prstGeom>
          <a:noFill/>
          <a:ln w="9525">
            <a:noFill/>
            <a:miter lim="800000"/>
            <a:headEnd/>
            <a:tailEnd/>
          </a:ln>
          <a:effectLst/>
        </p:spPr>
        <p:txBody>
          <a:bodyPr>
            <a:spAutoFit/>
          </a:bodyPr>
          <a:lstStyle/>
          <a:p>
            <a:r>
              <a:rPr lang="en-US" altLang="en-US" sz="1200">
                <a:solidFill>
                  <a:srgbClr val="140000"/>
                </a:solidFill>
                <a:latin typeface="Times" pitchFamily="18" charset="0"/>
              </a:rPr>
              <a:t>Fuel Combustion</a:t>
            </a:r>
          </a:p>
        </p:txBody>
      </p:sp>
      <p:sp>
        <p:nvSpPr>
          <p:cNvPr id="945178" name="Text Box 1050"/>
          <p:cNvSpPr txBox="1">
            <a:spLocks noChangeArrowheads="1"/>
          </p:cNvSpPr>
          <p:nvPr/>
        </p:nvSpPr>
        <p:spPr bwMode="auto">
          <a:xfrm>
            <a:off x="5641975" y="2776539"/>
            <a:ext cx="1107996" cy="276999"/>
          </a:xfrm>
          <a:prstGeom prst="rect">
            <a:avLst/>
          </a:prstGeom>
          <a:noFill/>
          <a:ln w="9525">
            <a:noFill/>
            <a:miter lim="800000"/>
            <a:headEnd/>
            <a:tailEnd/>
          </a:ln>
          <a:effectLst/>
        </p:spPr>
        <p:txBody>
          <a:bodyPr wrap="none">
            <a:spAutoFit/>
          </a:bodyPr>
          <a:lstStyle/>
          <a:p>
            <a:r>
              <a:rPr lang="en-US" altLang="en-US" sz="1200">
                <a:solidFill>
                  <a:srgbClr val="140000"/>
                </a:solidFill>
                <a:latin typeface="Times" pitchFamily="18" charset="0"/>
              </a:rPr>
              <a:t>Photosynthesis</a:t>
            </a:r>
          </a:p>
        </p:txBody>
      </p:sp>
      <p:sp>
        <p:nvSpPr>
          <p:cNvPr id="945179" name="Text Box 1051"/>
          <p:cNvSpPr txBox="1">
            <a:spLocks noChangeArrowheads="1"/>
          </p:cNvSpPr>
          <p:nvPr/>
        </p:nvSpPr>
        <p:spPr bwMode="auto">
          <a:xfrm>
            <a:off x="4695826" y="4046539"/>
            <a:ext cx="896399" cy="276999"/>
          </a:xfrm>
          <a:prstGeom prst="rect">
            <a:avLst/>
          </a:prstGeom>
          <a:noFill/>
          <a:ln w="9525">
            <a:noFill/>
            <a:miter lim="800000"/>
            <a:headEnd/>
            <a:tailEnd/>
          </a:ln>
          <a:effectLst/>
        </p:spPr>
        <p:txBody>
          <a:bodyPr wrap="none">
            <a:spAutoFit/>
          </a:bodyPr>
          <a:lstStyle/>
          <a:p>
            <a:r>
              <a:rPr lang="en-US" altLang="en-US" sz="1200">
                <a:solidFill>
                  <a:srgbClr val="140000"/>
                </a:solidFill>
                <a:latin typeface="Times" pitchFamily="18" charset="0"/>
              </a:rPr>
              <a:t>Respiration</a:t>
            </a:r>
          </a:p>
        </p:txBody>
      </p:sp>
      <p:sp>
        <p:nvSpPr>
          <p:cNvPr id="945180" name="Text Box 1052"/>
          <p:cNvSpPr txBox="1">
            <a:spLocks noChangeArrowheads="1"/>
          </p:cNvSpPr>
          <p:nvPr/>
        </p:nvSpPr>
        <p:spPr bwMode="auto">
          <a:xfrm>
            <a:off x="6003925" y="5105401"/>
            <a:ext cx="1213794" cy="276999"/>
          </a:xfrm>
          <a:prstGeom prst="rect">
            <a:avLst/>
          </a:prstGeom>
          <a:noFill/>
          <a:ln w="9525">
            <a:noFill/>
            <a:miter lim="800000"/>
            <a:headEnd/>
            <a:tailEnd/>
          </a:ln>
          <a:effectLst/>
        </p:spPr>
        <p:txBody>
          <a:bodyPr wrap="none">
            <a:spAutoFit/>
          </a:bodyPr>
          <a:lstStyle/>
          <a:p>
            <a:r>
              <a:rPr lang="en-US" altLang="en-US" sz="1200">
                <a:latin typeface="Times" pitchFamily="18" charset="0"/>
              </a:rPr>
              <a:t>Death and decay</a:t>
            </a:r>
          </a:p>
        </p:txBody>
      </p:sp>
      <p:sp>
        <p:nvSpPr>
          <p:cNvPr id="945181" name="Text Box 1053"/>
          <p:cNvSpPr txBox="1">
            <a:spLocks noChangeArrowheads="1"/>
          </p:cNvSpPr>
          <p:nvPr/>
        </p:nvSpPr>
        <p:spPr bwMode="auto">
          <a:xfrm>
            <a:off x="8366126" y="4371976"/>
            <a:ext cx="854075" cy="461665"/>
          </a:xfrm>
          <a:prstGeom prst="rect">
            <a:avLst/>
          </a:prstGeom>
          <a:noFill/>
          <a:ln w="9525">
            <a:noFill/>
            <a:miter lim="800000"/>
            <a:headEnd/>
            <a:tailEnd/>
          </a:ln>
          <a:effectLst/>
        </p:spPr>
        <p:txBody>
          <a:bodyPr>
            <a:spAutoFit/>
          </a:bodyPr>
          <a:lstStyle/>
          <a:p>
            <a:r>
              <a:rPr lang="en-US" altLang="en-US" sz="1200">
                <a:latin typeface="Times" pitchFamily="18" charset="0"/>
              </a:rPr>
              <a:t>Death and decay</a:t>
            </a:r>
          </a:p>
        </p:txBody>
      </p:sp>
      <p:sp>
        <p:nvSpPr>
          <p:cNvPr id="945182" name="Text Box 1054"/>
          <p:cNvSpPr txBox="1">
            <a:spLocks noChangeArrowheads="1"/>
          </p:cNvSpPr>
          <p:nvPr/>
        </p:nvSpPr>
        <p:spPr bwMode="auto">
          <a:xfrm>
            <a:off x="8594726" y="5535614"/>
            <a:ext cx="889987" cy="276999"/>
          </a:xfrm>
          <a:prstGeom prst="rect">
            <a:avLst/>
          </a:prstGeom>
          <a:noFill/>
          <a:ln w="9525">
            <a:noFill/>
            <a:miter lim="800000"/>
            <a:headEnd/>
            <a:tailEnd/>
          </a:ln>
          <a:effectLst/>
        </p:spPr>
        <p:txBody>
          <a:bodyPr wrap="none">
            <a:spAutoFit/>
          </a:bodyPr>
          <a:lstStyle/>
          <a:p>
            <a:r>
              <a:rPr lang="en-US" altLang="en-US" sz="1200">
                <a:latin typeface="Times" pitchFamily="18" charset="0"/>
              </a:rPr>
              <a:t>Fossil fuels</a:t>
            </a:r>
          </a:p>
        </p:txBody>
      </p:sp>
      <p:sp>
        <p:nvSpPr>
          <p:cNvPr id="2" name="TextBox 1"/>
          <p:cNvSpPr txBox="1"/>
          <p:nvPr/>
        </p:nvSpPr>
        <p:spPr>
          <a:xfrm>
            <a:off x="827525" y="2409669"/>
            <a:ext cx="2698312" cy="3046988"/>
          </a:xfrm>
          <a:prstGeom prst="rect">
            <a:avLst/>
          </a:prstGeom>
          <a:noFill/>
        </p:spPr>
        <p:txBody>
          <a:bodyPr wrap="square" rtlCol="0">
            <a:spAutoFit/>
          </a:bodyPr>
          <a:lstStyle/>
          <a:p>
            <a:r>
              <a:rPr lang="en-US" sz="2400" dirty="0"/>
              <a:t>What is the role of the autotroph?</a:t>
            </a:r>
          </a:p>
          <a:p>
            <a:endParaRPr lang="en-US" sz="2400" dirty="0"/>
          </a:p>
          <a:p>
            <a:r>
              <a:rPr lang="en-US" sz="2400" dirty="0"/>
              <a:t>What is a carbon sink?</a:t>
            </a:r>
          </a:p>
          <a:p>
            <a:endParaRPr lang="en-US" sz="2400" dirty="0"/>
          </a:p>
          <a:p>
            <a:r>
              <a:rPr lang="en-US" sz="2400" dirty="0"/>
              <a:t>What is the role of the heterotroph?</a:t>
            </a:r>
          </a:p>
        </p:txBody>
      </p:sp>
    </p:spTree>
    <p:extLst>
      <p:ext uri="{BB962C8B-B14F-4D97-AF65-F5344CB8AC3E}">
        <p14:creationId xmlns:p14="http://schemas.microsoft.com/office/powerpoint/2010/main" val="2222018528"/>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945156"/>
                                        </p:tgtEl>
                                        <p:attrNameLst>
                                          <p:attrName>style.visibility</p:attrName>
                                        </p:attrNameLst>
                                      </p:cBhvr>
                                      <p:to>
                                        <p:strVal val="visible"/>
                                      </p:to>
                                    </p:set>
                                    <p:animEffect transition="in" filter="box(out)">
                                      <p:cBhvr>
                                        <p:cTn id="7" dur="500"/>
                                        <p:tgtEl>
                                          <p:spTgt spid="9451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0098" name="Picture 2" descr="New previous">
            <a:hlinkClick r:id="" action="ppaction://hlinkshowjump?jump=previousslide"/>
          </p:cNvPr>
          <p:cNvPicPr>
            <a:picLocks noChangeAspect="1" noChangeArrowheads="1"/>
          </p:cNvPicPr>
          <p:nvPr/>
        </p:nvPicPr>
        <p:blipFill>
          <a:blip r:embed="rId2" cstate="print"/>
          <a:srcRect/>
          <a:stretch>
            <a:fillRect/>
          </a:stretch>
        </p:blipFill>
        <p:spPr bwMode="auto">
          <a:xfrm>
            <a:off x="5105401" y="6191251"/>
            <a:ext cx="492125" cy="606425"/>
          </a:xfrm>
          <a:prstGeom prst="rect">
            <a:avLst/>
          </a:prstGeom>
          <a:noFill/>
        </p:spPr>
      </p:pic>
      <p:pic>
        <p:nvPicPr>
          <p:cNvPr id="900099" name="Picture 3" descr="New next">
            <a:hlinkClick r:id="" action="ppaction://hlinkshowjump?jump=nextslide"/>
          </p:cNvPr>
          <p:cNvPicPr>
            <a:picLocks noChangeAspect="1" noChangeArrowheads="1"/>
          </p:cNvPicPr>
          <p:nvPr/>
        </p:nvPicPr>
        <p:blipFill>
          <a:blip r:embed="rId3" cstate="print"/>
          <a:srcRect/>
          <a:stretch>
            <a:fillRect/>
          </a:stretch>
        </p:blipFill>
        <p:spPr bwMode="auto">
          <a:xfrm>
            <a:off x="6542088" y="6194426"/>
            <a:ext cx="468312" cy="606425"/>
          </a:xfrm>
          <a:prstGeom prst="rect">
            <a:avLst/>
          </a:prstGeom>
          <a:noFill/>
        </p:spPr>
      </p:pic>
      <p:pic>
        <p:nvPicPr>
          <p:cNvPr id="900100" name="Picture 4" descr="New TOC">
            <a:hlinkClick r:id="rId4" action="ppaction://hlinksldjump"/>
          </p:cNvPr>
          <p:cNvPicPr>
            <a:picLocks noChangeAspect="1" noChangeArrowheads="1"/>
          </p:cNvPicPr>
          <p:nvPr/>
        </p:nvPicPr>
        <p:blipFill>
          <a:blip r:embed="rId5" cstate="print"/>
          <a:srcRect/>
          <a:stretch>
            <a:fillRect/>
          </a:stretch>
        </p:blipFill>
        <p:spPr bwMode="auto">
          <a:xfrm>
            <a:off x="5832476" y="6194426"/>
            <a:ext cx="492125" cy="606425"/>
          </a:xfrm>
          <a:prstGeom prst="rect">
            <a:avLst/>
          </a:prstGeom>
          <a:noFill/>
        </p:spPr>
      </p:pic>
      <p:pic>
        <p:nvPicPr>
          <p:cNvPr id="900101" name="Picture 5" descr="end of slide"/>
          <p:cNvPicPr>
            <a:picLocks noChangeAspect="1" noChangeArrowheads="1"/>
          </p:cNvPicPr>
          <p:nvPr/>
        </p:nvPicPr>
        <p:blipFill>
          <a:blip r:embed="rId6" cstate="print"/>
          <a:srcRect/>
          <a:stretch>
            <a:fillRect/>
          </a:stretch>
        </p:blipFill>
        <p:spPr bwMode="auto">
          <a:xfrm>
            <a:off x="9693276" y="5105400"/>
            <a:ext cx="593725" cy="846138"/>
          </a:xfrm>
          <a:prstGeom prst="rect">
            <a:avLst/>
          </a:prstGeom>
          <a:noFill/>
        </p:spPr>
      </p:pic>
      <p:pic>
        <p:nvPicPr>
          <p:cNvPr id="900102" name="Picture 6" descr="resources">
            <a:hlinkClick r:id="" action="ppaction://hlinkshowjump?jump=firstslide"/>
          </p:cNvPr>
          <p:cNvPicPr>
            <a:picLocks noChangeAspect="1" noChangeArrowheads="1"/>
          </p:cNvPicPr>
          <p:nvPr/>
        </p:nvPicPr>
        <p:blipFill>
          <a:blip r:embed="rId7" cstate="print"/>
          <a:srcRect/>
          <a:stretch>
            <a:fillRect/>
          </a:stretch>
        </p:blipFill>
        <p:spPr bwMode="auto">
          <a:xfrm>
            <a:off x="8458201" y="6267451"/>
            <a:ext cx="1806575" cy="411163"/>
          </a:xfrm>
          <a:prstGeom prst="rect">
            <a:avLst/>
          </a:prstGeom>
          <a:noFill/>
        </p:spPr>
      </p:pic>
      <p:pic>
        <p:nvPicPr>
          <p:cNvPr id="900103" name="Picture 7" descr="help">
            <a:hlinkClick r:id="rId8" action="ppaction://hlinksldjump"/>
          </p:cNvPr>
          <p:cNvPicPr>
            <a:picLocks noChangeAspect="1" noChangeArrowheads="1"/>
          </p:cNvPicPr>
          <p:nvPr/>
        </p:nvPicPr>
        <p:blipFill>
          <a:blip r:embed="rId9" cstate="print"/>
          <a:srcRect/>
          <a:stretch>
            <a:fillRect/>
          </a:stretch>
        </p:blipFill>
        <p:spPr bwMode="auto">
          <a:xfrm>
            <a:off x="1752600" y="6202364"/>
            <a:ext cx="560388" cy="560387"/>
          </a:xfrm>
          <a:prstGeom prst="rect">
            <a:avLst/>
          </a:prstGeom>
          <a:noFill/>
        </p:spPr>
      </p:pic>
      <p:sp>
        <p:nvSpPr>
          <p:cNvPr id="900104" name="Text Box 8"/>
          <p:cNvSpPr txBox="1">
            <a:spLocks noChangeArrowheads="1"/>
          </p:cNvSpPr>
          <p:nvPr/>
        </p:nvSpPr>
        <p:spPr bwMode="auto">
          <a:xfrm>
            <a:off x="2041526" y="5715000"/>
            <a:ext cx="8093075" cy="304800"/>
          </a:xfrm>
          <a:prstGeom prst="rect">
            <a:avLst/>
          </a:prstGeom>
          <a:noFill/>
          <a:ln w="9525">
            <a:noFill/>
            <a:miter lim="800000"/>
            <a:headEnd/>
            <a:tailEnd/>
          </a:ln>
          <a:effectLst/>
        </p:spPr>
        <p:txBody>
          <a:bodyPr>
            <a:spAutoFit/>
          </a:bodyPr>
          <a:lstStyle/>
          <a:p>
            <a:pPr algn="ctr" eaLnBrk="0" hangingPunct="0">
              <a:lnSpc>
                <a:spcPct val="100000"/>
              </a:lnSpc>
              <a:spcBef>
                <a:spcPct val="0"/>
              </a:spcBef>
              <a:spcAft>
                <a:spcPct val="0"/>
              </a:spcAft>
            </a:pPr>
            <a:r>
              <a:rPr lang="en-US" sz="1400" b="1">
                <a:solidFill>
                  <a:schemeClr val="hlink"/>
                </a:solidFill>
              </a:rPr>
              <a:t>To return to the chapter summary click escape or close this document.</a:t>
            </a:r>
          </a:p>
        </p:txBody>
      </p:sp>
      <p:sp>
        <p:nvSpPr>
          <p:cNvPr id="900105" name="Text Box 9"/>
          <p:cNvSpPr txBox="1">
            <a:spLocks noChangeArrowheads="1"/>
          </p:cNvSpPr>
          <p:nvPr/>
        </p:nvSpPr>
        <p:spPr bwMode="auto">
          <a:xfrm>
            <a:off x="3962400" y="762001"/>
            <a:ext cx="3962400" cy="646331"/>
          </a:xfrm>
          <a:prstGeom prst="rect">
            <a:avLst/>
          </a:prstGeom>
          <a:noFill/>
          <a:ln w="9525">
            <a:noFill/>
            <a:miter lim="800000"/>
            <a:headEnd/>
            <a:tailEnd/>
          </a:ln>
          <a:effectLst/>
        </p:spPr>
        <p:txBody>
          <a:bodyPr>
            <a:spAutoFit/>
          </a:bodyPr>
          <a:lstStyle/>
          <a:p>
            <a:r>
              <a:rPr lang="en-US" sz="3600" dirty="0">
                <a:solidFill>
                  <a:schemeClr val="tx2"/>
                </a:solidFill>
              </a:rPr>
              <a:t>The Nitrogen Cycle</a:t>
            </a:r>
          </a:p>
        </p:txBody>
      </p:sp>
      <p:pic>
        <p:nvPicPr>
          <p:cNvPr id="900106" name="Picture 10" descr="Image Bank"/>
          <p:cNvPicPr>
            <a:picLocks noChangeAspect="1" noChangeArrowheads="1"/>
          </p:cNvPicPr>
          <p:nvPr/>
        </p:nvPicPr>
        <p:blipFill>
          <a:blip r:embed="rId10" cstate="print"/>
          <a:srcRect/>
          <a:stretch>
            <a:fillRect/>
          </a:stretch>
        </p:blipFill>
        <p:spPr bwMode="auto">
          <a:xfrm>
            <a:off x="5041900" y="76200"/>
            <a:ext cx="2108200" cy="393700"/>
          </a:xfrm>
          <a:prstGeom prst="rect">
            <a:avLst/>
          </a:prstGeom>
          <a:noFill/>
        </p:spPr>
      </p:pic>
      <p:pic>
        <p:nvPicPr>
          <p:cNvPr id="900107" name="Picture 11" descr="Chpt02"/>
          <p:cNvPicPr>
            <a:picLocks noChangeAspect="1" noChangeArrowheads="1"/>
          </p:cNvPicPr>
          <p:nvPr/>
        </p:nvPicPr>
        <p:blipFill>
          <a:blip r:embed="rId11" cstate="print"/>
          <a:srcRect/>
          <a:stretch>
            <a:fillRect/>
          </a:stretch>
        </p:blipFill>
        <p:spPr bwMode="auto">
          <a:xfrm>
            <a:off x="1524000" y="1"/>
            <a:ext cx="2819400" cy="682625"/>
          </a:xfrm>
          <a:prstGeom prst="rect">
            <a:avLst/>
          </a:prstGeom>
          <a:noFill/>
        </p:spPr>
      </p:pic>
      <p:pic>
        <p:nvPicPr>
          <p:cNvPr id="900109" name="Picture 13" descr="The Nitrogen Cycle"/>
          <p:cNvPicPr>
            <a:picLocks noChangeAspect="1" noChangeArrowheads="1"/>
          </p:cNvPicPr>
          <p:nvPr/>
        </p:nvPicPr>
        <p:blipFill>
          <a:blip r:embed="rId12" cstate="print"/>
          <a:srcRect/>
          <a:stretch>
            <a:fillRect/>
          </a:stretch>
        </p:blipFill>
        <p:spPr bwMode="auto">
          <a:xfrm>
            <a:off x="4343400" y="1335087"/>
            <a:ext cx="6673850" cy="4256088"/>
          </a:xfrm>
          <a:prstGeom prst="rect">
            <a:avLst/>
          </a:prstGeom>
          <a:noFill/>
        </p:spPr>
      </p:pic>
      <p:sp>
        <p:nvSpPr>
          <p:cNvPr id="3" name="TextBox 2"/>
          <p:cNvSpPr txBox="1"/>
          <p:nvPr/>
        </p:nvSpPr>
        <p:spPr>
          <a:xfrm>
            <a:off x="662152" y="1600201"/>
            <a:ext cx="3300248" cy="830997"/>
          </a:xfrm>
          <a:prstGeom prst="rect">
            <a:avLst/>
          </a:prstGeom>
          <a:noFill/>
        </p:spPr>
        <p:txBody>
          <a:bodyPr wrap="square" rtlCol="0">
            <a:spAutoFit/>
          </a:bodyPr>
          <a:lstStyle/>
          <a:p>
            <a:r>
              <a:rPr lang="en-US" sz="2400" dirty="0"/>
              <a:t>What organism is essential for this cycle?</a:t>
            </a:r>
          </a:p>
        </p:txBody>
      </p:sp>
    </p:spTree>
    <p:extLst>
      <p:ext uri="{BB962C8B-B14F-4D97-AF65-F5344CB8AC3E}">
        <p14:creationId xmlns:p14="http://schemas.microsoft.com/office/powerpoint/2010/main" val="3102498328"/>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900104"/>
                                        </p:tgtEl>
                                        <p:attrNameLst>
                                          <p:attrName>style.visibility</p:attrName>
                                        </p:attrNameLst>
                                      </p:cBhvr>
                                      <p:to>
                                        <p:strVal val="visible"/>
                                      </p:to>
                                    </p:set>
                                  </p:childTnLst>
                                </p:cTn>
                              </p:par>
                            </p:childTnLst>
                          </p:cTn>
                        </p:par>
                        <p:par>
                          <p:cTn id="7" fill="hold">
                            <p:stCondLst>
                              <p:cond delay="500"/>
                            </p:stCondLst>
                            <p:childTnLst>
                              <p:par>
                                <p:cTn id="8" presetID="4" presetClass="entr" presetSubtype="32" fill="hold" nodeType="afterEffect">
                                  <p:stCondLst>
                                    <p:cond delay="0"/>
                                  </p:stCondLst>
                                  <p:childTnLst>
                                    <p:set>
                                      <p:cBhvr>
                                        <p:cTn id="9" dur="1" fill="hold">
                                          <p:stCondLst>
                                            <p:cond delay="0"/>
                                          </p:stCondLst>
                                        </p:cTn>
                                        <p:tgtEl>
                                          <p:spTgt spid="900101"/>
                                        </p:tgtEl>
                                        <p:attrNameLst>
                                          <p:attrName>style.visibility</p:attrName>
                                        </p:attrNameLst>
                                      </p:cBhvr>
                                      <p:to>
                                        <p:strVal val="visible"/>
                                      </p:to>
                                    </p:set>
                                    <p:animEffect transition="in" filter="box(out)">
                                      <p:cBhvr>
                                        <p:cTn id="10" dur="500"/>
                                        <p:tgtEl>
                                          <p:spTgt spid="900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0104"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22" name="Picture 2" descr="New previous">
            <a:hlinkClick r:id="" action="ppaction://hlinkshowjump?jump=previousslide"/>
          </p:cNvPr>
          <p:cNvPicPr>
            <a:picLocks noChangeAspect="1" noChangeArrowheads="1"/>
          </p:cNvPicPr>
          <p:nvPr/>
        </p:nvPicPr>
        <p:blipFill>
          <a:blip r:embed="rId2" cstate="print"/>
          <a:srcRect/>
          <a:stretch>
            <a:fillRect/>
          </a:stretch>
        </p:blipFill>
        <p:spPr bwMode="auto">
          <a:xfrm>
            <a:off x="5105401" y="6191251"/>
            <a:ext cx="492125" cy="606425"/>
          </a:xfrm>
          <a:prstGeom prst="rect">
            <a:avLst/>
          </a:prstGeom>
          <a:noFill/>
        </p:spPr>
      </p:pic>
      <p:pic>
        <p:nvPicPr>
          <p:cNvPr id="901123" name="Picture 3" descr="New next">
            <a:hlinkClick r:id="" action="ppaction://hlinkshowjump?jump=nextslide"/>
          </p:cNvPr>
          <p:cNvPicPr>
            <a:picLocks noChangeAspect="1" noChangeArrowheads="1"/>
          </p:cNvPicPr>
          <p:nvPr/>
        </p:nvPicPr>
        <p:blipFill>
          <a:blip r:embed="rId3" cstate="print"/>
          <a:srcRect/>
          <a:stretch>
            <a:fillRect/>
          </a:stretch>
        </p:blipFill>
        <p:spPr bwMode="auto">
          <a:xfrm>
            <a:off x="6542088" y="6194426"/>
            <a:ext cx="468312" cy="606425"/>
          </a:xfrm>
          <a:prstGeom prst="rect">
            <a:avLst/>
          </a:prstGeom>
          <a:noFill/>
        </p:spPr>
      </p:pic>
      <p:pic>
        <p:nvPicPr>
          <p:cNvPr id="901124" name="Picture 4" descr="New TOC">
            <a:hlinkClick r:id="rId4" action="ppaction://hlinksldjump"/>
          </p:cNvPr>
          <p:cNvPicPr>
            <a:picLocks noChangeAspect="1" noChangeArrowheads="1"/>
          </p:cNvPicPr>
          <p:nvPr/>
        </p:nvPicPr>
        <p:blipFill>
          <a:blip r:embed="rId5" cstate="print"/>
          <a:srcRect/>
          <a:stretch>
            <a:fillRect/>
          </a:stretch>
        </p:blipFill>
        <p:spPr bwMode="auto">
          <a:xfrm>
            <a:off x="5832476" y="6194426"/>
            <a:ext cx="492125" cy="606425"/>
          </a:xfrm>
          <a:prstGeom prst="rect">
            <a:avLst/>
          </a:prstGeom>
          <a:noFill/>
        </p:spPr>
      </p:pic>
      <p:pic>
        <p:nvPicPr>
          <p:cNvPr id="901125" name="Picture 5" descr="end of slide"/>
          <p:cNvPicPr>
            <a:picLocks noChangeAspect="1" noChangeArrowheads="1"/>
          </p:cNvPicPr>
          <p:nvPr/>
        </p:nvPicPr>
        <p:blipFill>
          <a:blip r:embed="rId6" cstate="print"/>
          <a:srcRect/>
          <a:stretch>
            <a:fillRect/>
          </a:stretch>
        </p:blipFill>
        <p:spPr bwMode="auto">
          <a:xfrm>
            <a:off x="9693276" y="5105400"/>
            <a:ext cx="593725" cy="846138"/>
          </a:xfrm>
          <a:prstGeom prst="rect">
            <a:avLst/>
          </a:prstGeom>
          <a:noFill/>
        </p:spPr>
      </p:pic>
      <p:pic>
        <p:nvPicPr>
          <p:cNvPr id="901126" name="Picture 6" descr="resources">
            <a:hlinkClick r:id="" action="ppaction://hlinkshowjump?jump=firstslide"/>
          </p:cNvPr>
          <p:cNvPicPr>
            <a:picLocks noChangeAspect="1" noChangeArrowheads="1"/>
          </p:cNvPicPr>
          <p:nvPr/>
        </p:nvPicPr>
        <p:blipFill>
          <a:blip r:embed="rId7" cstate="print"/>
          <a:srcRect/>
          <a:stretch>
            <a:fillRect/>
          </a:stretch>
        </p:blipFill>
        <p:spPr bwMode="auto">
          <a:xfrm>
            <a:off x="8458201" y="6267451"/>
            <a:ext cx="1806575" cy="411163"/>
          </a:xfrm>
          <a:prstGeom prst="rect">
            <a:avLst/>
          </a:prstGeom>
          <a:noFill/>
        </p:spPr>
      </p:pic>
      <p:pic>
        <p:nvPicPr>
          <p:cNvPr id="901127" name="Picture 7" descr="help">
            <a:hlinkClick r:id="rId8" action="ppaction://hlinksldjump"/>
          </p:cNvPr>
          <p:cNvPicPr>
            <a:picLocks noChangeAspect="1" noChangeArrowheads="1"/>
          </p:cNvPicPr>
          <p:nvPr/>
        </p:nvPicPr>
        <p:blipFill>
          <a:blip r:embed="rId9" cstate="print"/>
          <a:srcRect/>
          <a:stretch>
            <a:fillRect/>
          </a:stretch>
        </p:blipFill>
        <p:spPr bwMode="auto">
          <a:xfrm>
            <a:off x="1752600" y="6202364"/>
            <a:ext cx="560388" cy="560387"/>
          </a:xfrm>
          <a:prstGeom prst="rect">
            <a:avLst/>
          </a:prstGeom>
          <a:noFill/>
        </p:spPr>
      </p:pic>
      <p:sp>
        <p:nvSpPr>
          <p:cNvPr id="901128" name="Text Box 8"/>
          <p:cNvSpPr txBox="1">
            <a:spLocks noChangeArrowheads="1"/>
          </p:cNvSpPr>
          <p:nvPr/>
        </p:nvSpPr>
        <p:spPr bwMode="auto">
          <a:xfrm>
            <a:off x="2041526" y="5715000"/>
            <a:ext cx="8093075" cy="304800"/>
          </a:xfrm>
          <a:prstGeom prst="rect">
            <a:avLst/>
          </a:prstGeom>
          <a:noFill/>
          <a:ln w="9525">
            <a:noFill/>
            <a:miter lim="800000"/>
            <a:headEnd/>
            <a:tailEnd/>
          </a:ln>
          <a:effectLst/>
        </p:spPr>
        <p:txBody>
          <a:bodyPr>
            <a:spAutoFit/>
          </a:bodyPr>
          <a:lstStyle/>
          <a:p>
            <a:pPr algn="ctr" eaLnBrk="0" hangingPunct="0">
              <a:lnSpc>
                <a:spcPct val="100000"/>
              </a:lnSpc>
              <a:spcBef>
                <a:spcPct val="0"/>
              </a:spcBef>
              <a:spcAft>
                <a:spcPct val="0"/>
              </a:spcAft>
            </a:pPr>
            <a:r>
              <a:rPr lang="en-US" sz="1400" b="1">
                <a:solidFill>
                  <a:schemeClr val="hlink"/>
                </a:solidFill>
              </a:rPr>
              <a:t>To return to the chapter summary click escape or close this document.</a:t>
            </a:r>
          </a:p>
        </p:txBody>
      </p:sp>
      <p:sp>
        <p:nvSpPr>
          <p:cNvPr id="901129" name="Text Box 9"/>
          <p:cNvSpPr txBox="1">
            <a:spLocks noChangeArrowheads="1"/>
          </p:cNvSpPr>
          <p:nvPr/>
        </p:nvSpPr>
        <p:spPr bwMode="auto">
          <a:xfrm>
            <a:off x="3733800" y="762001"/>
            <a:ext cx="4648200" cy="646331"/>
          </a:xfrm>
          <a:prstGeom prst="rect">
            <a:avLst/>
          </a:prstGeom>
          <a:noFill/>
          <a:ln w="9525">
            <a:noFill/>
            <a:miter lim="800000"/>
            <a:headEnd/>
            <a:tailEnd/>
          </a:ln>
          <a:effectLst/>
        </p:spPr>
        <p:txBody>
          <a:bodyPr>
            <a:spAutoFit/>
          </a:bodyPr>
          <a:lstStyle/>
          <a:p>
            <a:r>
              <a:rPr lang="en-US" sz="3600">
                <a:solidFill>
                  <a:schemeClr val="tx2"/>
                </a:solidFill>
              </a:rPr>
              <a:t>The Phosphorous Cycle</a:t>
            </a:r>
          </a:p>
        </p:txBody>
      </p:sp>
      <p:pic>
        <p:nvPicPr>
          <p:cNvPr id="901130" name="Picture 10" descr="Image Bank"/>
          <p:cNvPicPr>
            <a:picLocks noChangeAspect="1" noChangeArrowheads="1"/>
          </p:cNvPicPr>
          <p:nvPr/>
        </p:nvPicPr>
        <p:blipFill>
          <a:blip r:embed="rId10" cstate="print"/>
          <a:srcRect/>
          <a:stretch>
            <a:fillRect/>
          </a:stretch>
        </p:blipFill>
        <p:spPr bwMode="auto">
          <a:xfrm>
            <a:off x="5041900" y="76200"/>
            <a:ext cx="2108200" cy="393700"/>
          </a:xfrm>
          <a:prstGeom prst="rect">
            <a:avLst/>
          </a:prstGeom>
          <a:noFill/>
        </p:spPr>
      </p:pic>
      <p:pic>
        <p:nvPicPr>
          <p:cNvPr id="901131" name="Picture 11" descr="Chpt02"/>
          <p:cNvPicPr>
            <a:picLocks noChangeAspect="1" noChangeArrowheads="1"/>
          </p:cNvPicPr>
          <p:nvPr/>
        </p:nvPicPr>
        <p:blipFill>
          <a:blip r:embed="rId11" cstate="print"/>
          <a:srcRect/>
          <a:stretch>
            <a:fillRect/>
          </a:stretch>
        </p:blipFill>
        <p:spPr bwMode="auto">
          <a:xfrm>
            <a:off x="1524000" y="1"/>
            <a:ext cx="2819400" cy="682625"/>
          </a:xfrm>
          <a:prstGeom prst="rect">
            <a:avLst/>
          </a:prstGeom>
          <a:noFill/>
        </p:spPr>
      </p:pic>
      <p:pic>
        <p:nvPicPr>
          <p:cNvPr id="901133" name="Picture 13" descr="The Phosphorous cycle"/>
          <p:cNvPicPr>
            <a:picLocks noChangeAspect="1" noChangeArrowheads="1"/>
          </p:cNvPicPr>
          <p:nvPr/>
        </p:nvPicPr>
        <p:blipFill>
          <a:blip r:embed="rId12" cstate="print"/>
          <a:srcRect/>
          <a:stretch>
            <a:fillRect/>
          </a:stretch>
        </p:blipFill>
        <p:spPr bwMode="auto">
          <a:xfrm>
            <a:off x="3552876" y="1427164"/>
            <a:ext cx="7038925" cy="5251450"/>
          </a:xfrm>
          <a:prstGeom prst="rect">
            <a:avLst/>
          </a:prstGeom>
          <a:noFill/>
        </p:spPr>
      </p:pic>
      <p:sp>
        <p:nvSpPr>
          <p:cNvPr id="2" name="TextBox 1"/>
          <p:cNvSpPr txBox="1"/>
          <p:nvPr/>
        </p:nvSpPr>
        <p:spPr>
          <a:xfrm>
            <a:off x="740979" y="1639888"/>
            <a:ext cx="2764221" cy="830997"/>
          </a:xfrm>
          <a:prstGeom prst="rect">
            <a:avLst/>
          </a:prstGeom>
          <a:noFill/>
        </p:spPr>
        <p:txBody>
          <a:bodyPr wrap="square" rtlCol="0">
            <a:spAutoFit/>
          </a:bodyPr>
          <a:lstStyle/>
          <a:p>
            <a:r>
              <a:rPr lang="en-US" sz="2400" dirty="0"/>
              <a:t>What role do humans play in these cycles?</a:t>
            </a:r>
          </a:p>
        </p:txBody>
      </p:sp>
    </p:spTree>
    <p:extLst>
      <p:ext uri="{BB962C8B-B14F-4D97-AF65-F5344CB8AC3E}">
        <p14:creationId xmlns:p14="http://schemas.microsoft.com/office/powerpoint/2010/main" val="5042605"/>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901128"/>
                                        </p:tgtEl>
                                        <p:attrNameLst>
                                          <p:attrName>style.visibility</p:attrName>
                                        </p:attrNameLst>
                                      </p:cBhvr>
                                      <p:to>
                                        <p:strVal val="visible"/>
                                      </p:to>
                                    </p:set>
                                  </p:childTnLst>
                                </p:cTn>
                              </p:par>
                            </p:childTnLst>
                          </p:cTn>
                        </p:par>
                        <p:par>
                          <p:cTn id="7" fill="hold">
                            <p:stCondLst>
                              <p:cond delay="500"/>
                            </p:stCondLst>
                            <p:childTnLst>
                              <p:par>
                                <p:cTn id="8" presetID="4" presetClass="entr" presetSubtype="32" fill="hold" nodeType="afterEffect">
                                  <p:stCondLst>
                                    <p:cond delay="0"/>
                                  </p:stCondLst>
                                  <p:childTnLst>
                                    <p:set>
                                      <p:cBhvr>
                                        <p:cTn id="9" dur="1" fill="hold">
                                          <p:stCondLst>
                                            <p:cond delay="0"/>
                                          </p:stCondLst>
                                        </p:cTn>
                                        <p:tgtEl>
                                          <p:spTgt spid="901125"/>
                                        </p:tgtEl>
                                        <p:attrNameLst>
                                          <p:attrName>style.visibility</p:attrName>
                                        </p:attrNameLst>
                                      </p:cBhvr>
                                      <p:to>
                                        <p:strVal val="visible"/>
                                      </p:to>
                                    </p:set>
                                    <p:animEffect transition="in" filter="box(out)">
                                      <p:cBhvr>
                                        <p:cTn id="10" dur="500"/>
                                        <p:tgtEl>
                                          <p:spTgt spid="901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28"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Agricultural Careers</a:t>
            </a:r>
            <a:endParaRPr lang="en-US" dirty="0"/>
          </a:p>
        </p:txBody>
      </p:sp>
      <p:sp>
        <p:nvSpPr>
          <p:cNvPr id="3" name="Content Placeholder 2"/>
          <p:cNvSpPr>
            <a:spLocks noGrp="1"/>
          </p:cNvSpPr>
          <p:nvPr>
            <p:ph idx="1"/>
          </p:nvPr>
        </p:nvSpPr>
        <p:spPr>
          <a:xfrm>
            <a:off x="737419" y="2556932"/>
            <a:ext cx="10648336" cy="3318936"/>
          </a:xfrm>
        </p:spPr>
        <p:txBody>
          <a:bodyPr>
            <a:normAutofit fontScale="92500" lnSpcReduction="20000"/>
          </a:bodyPr>
          <a:lstStyle/>
          <a:p>
            <a:r>
              <a:rPr lang="en-US" dirty="0" smtClean="0"/>
              <a:t>Research 3 Different Careers in Agriculture that have to do with the 5 F’s of Ag:  Food, Fiber, Flowers, Forests, Fuel.</a:t>
            </a:r>
          </a:p>
          <a:p>
            <a:r>
              <a:rPr lang="en-US" dirty="0" smtClean="0"/>
              <a:t>Develop 3 questions you have about each career.</a:t>
            </a:r>
          </a:p>
          <a:p>
            <a:pPr lvl="1"/>
            <a:r>
              <a:rPr lang="en-US" dirty="0" smtClean="0"/>
              <a:t>They might be about the education/ training you need for that career</a:t>
            </a:r>
          </a:p>
          <a:p>
            <a:pPr lvl="1"/>
            <a:r>
              <a:rPr lang="en-US" dirty="0" smtClean="0"/>
              <a:t>About the pay scale</a:t>
            </a:r>
          </a:p>
          <a:p>
            <a:pPr lvl="1"/>
            <a:r>
              <a:rPr lang="en-US" dirty="0" smtClean="0"/>
              <a:t>Opportunity for advancement</a:t>
            </a:r>
          </a:p>
          <a:p>
            <a:pPr lvl="1"/>
            <a:r>
              <a:rPr lang="en-US" dirty="0" smtClean="0"/>
              <a:t>The best part of the job, or the worst</a:t>
            </a:r>
          </a:p>
          <a:p>
            <a:pPr lvl="1"/>
            <a:r>
              <a:rPr lang="en-US" dirty="0" smtClean="0"/>
              <a:t>Describing the job</a:t>
            </a:r>
          </a:p>
          <a:p>
            <a:pPr lvl="1"/>
            <a:r>
              <a:rPr lang="en-US" dirty="0" smtClean="0"/>
              <a:t>Recommendations for us as students?</a:t>
            </a:r>
          </a:p>
          <a:p>
            <a:pPr lvl="1"/>
            <a:endParaRPr lang="en-US" dirty="0"/>
          </a:p>
        </p:txBody>
      </p:sp>
    </p:spTree>
    <p:extLst>
      <p:ext uri="{BB962C8B-B14F-4D97-AF65-F5344CB8AC3E}">
        <p14:creationId xmlns:p14="http://schemas.microsoft.com/office/powerpoint/2010/main" val="19161780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9636" y="477635"/>
            <a:ext cx="9601196" cy="1303867"/>
          </a:xfrm>
        </p:spPr>
        <p:txBody>
          <a:bodyPr>
            <a:normAutofit/>
          </a:bodyPr>
          <a:lstStyle/>
          <a:p>
            <a:r>
              <a:rPr lang="en-US" dirty="0" smtClean="0"/>
              <a:t>Cycles in Nature: Conclusion Questions</a:t>
            </a:r>
            <a:endParaRPr lang="en-US" dirty="0"/>
          </a:p>
        </p:txBody>
      </p:sp>
      <p:sp>
        <p:nvSpPr>
          <p:cNvPr id="3" name="Content Placeholder 2"/>
          <p:cNvSpPr>
            <a:spLocks noGrp="1"/>
          </p:cNvSpPr>
          <p:nvPr>
            <p:ph idx="1"/>
          </p:nvPr>
        </p:nvSpPr>
        <p:spPr>
          <a:xfrm>
            <a:off x="740979" y="2443655"/>
            <a:ext cx="10925503" cy="3682509"/>
          </a:xfrm>
        </p:spPr>
        <p:txBody>
          <a:bodyPr>
            <a:normAutofit/>
          </a:bodyPr>
          <a:lstStyle/>
          <a:p>
            <a:pPr marL="514350" indent="-514350">
              <a:buFont typeface="+mj-lt"/>
              <a:buAutoNum type="arabicPeriod"/>
            </a:pPr>
            <a:r>
              <a:rPr lang="en-US" dirty="0" smtClean="0"/>
              <a:t>Summarize your cycle in at least 5 sentences.</a:t>
            </a:r>
          </a:p>
          <a:p>
            <a:pPr marL="514350" indent="-514350">
              <a:buFont typeface="+mj-lt"/>
              <a:buAutoNum type="arabicPeriod"/>
            </a:pPr>
            <a:r>
              <a:rPr lang="en-US" dirty="0" smtClean="0"/>
              <a:t>Do you think the element (compound) is ever lost or gained?  Explain.</a:t>
            </a:r>
          </a:p>
          <a:p>
            <a:pPr marL="514350" indent="-514350">
              <a:buFont typeface="+mj-lt"/>
              <a:buAutoNum type="arabicPeriod"/>
            </a:pPr>
            <a:r>
              <a:rPr lang="en-US" dirty="0" smtClean="0"/>
              <a:t>What is the role of an autotroph in the your cycle?  A heterotroph?  Explain.</a:t>
            </a:r>
          </a:p>
          <a:p>
            <a:pPr marL="514350" indent="-514350">
              <a:buFont typeface="+mj-lt"/>
              <a:buAutoNum type="arabicPeriod"/>
            </a:pPr>
            <a:r>
              <a:rPr lang="en-US" dirty="0" smtClean="0"/>
              <a:t>What do you think is the most important “player” in the your cycle?  Why?</a:t>
            </a:r>
          </a:p>
          <a:p>
            <a:pPr marL="514350" indent="-514350">
              <a:buFont typeface="+mj-lt"/>
              <a:buAutoNum type="arabicPeriod"/>
            </a:pPr>
            <a:r>
              <a:rPr lang="en-US" dirty="0" smtClean="0"/>
              <a:t>How do humans play a role in all of the cycles? Do we help or hinder them? Explain.</a:t>
            </a:r>
          </a:p>
          <a:p>
            <a:pPr marL="514350" indent="-514350">
              <a:buFont typeface="+mj-lt"/>
              <a:buAutoNum type="arabicPeriod"/>
            </a:pPr>
            <a:r>
              <a:rPr lang="en-US" dirty="0" smtClean="0"/>
              <a:t>Why are all of these processes ( Water, Carbon, Oxygen, Phosphorus and </a:t>
            </a:r>
            <a:r>
              <a:rPr lang="en-US" dirty="0"/>
              <a:t>N</a:t>
            </a:r>
            <a:r>
              <a:rPr lang="en-US" dirty="0" smtClean="0"/>
              <a:t>itrogen cycles) called cycles?  Why are they not shown in a pyramid?  Explain.</a:t>
            </a:r>
            <a:endParaRPr lang="en-US" dirty="0"/>
          </a:p>
        </p:txBody>
      </p:sp>
    </p:spTree>
    <p:extLst>
      <p:ext uri="{BB962C8B-B14F-4D97-AF65-F5344CB8AC3E}">
        <p14:creationId xmlns:p14="http://schemas.microsoft.com/office/powerpoint/2010/main" val="2619492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Water is lost to the </a:t>
            </a:r>
            <a:r>
              <a:rPr lang="en-US" sz="3200" dirty="0" err="1"/>
              <a:t>abiotic</a:t>
            </a:r>
            <a:r>
              <a:rPr lang="en-US" sz="3200" dirty="0"/>
              <a:t> parts of the biosphere from the biotic parts by the process of:</a:t>
            </a:r>
          </a:p>
        </p:txBody>
      </p:sp>
      <p:sp>
        <p:nvSpPr>
          <p:cNvPr id="3" name="Content Placeholder 2"/>
          <p:cNvSpPr>
            <a:spLocks noGrp="1"/>
          </p:cNvSpPr>
          <p:nvPr>
            <p:ph idx="1"/>
          </p:nvPr>
        </p:nvSpPr>
        <p:spPr/>
        <p:txBody>
          <a:bodyPr/>
          <a:lstStyle/>
          <a:p>
            <a:r>
              <a:rPr lang="en-US" dirty="0" smtClean="0"/>
              <a:t>Infiltration</a:t>
            </a:r>
          </a:p>
          <a:p>
            <a:r>
              <a:rPr lang="en-US" dirty="0" smtClean="0"/>
              <a:t>Transpiration</a:t>
            </a:r>
          </a:p>
          <a:p>
            <a:r>
              <a:rPr lang="en-US" dirty="0" smtClean="0"/>
              <a:t>Photosynthesis</a:t>
            </a:r>
          </a:p>
          <a:p>
            <a:r>
              <a:rPr lang="en-US" dirty="0" smtClean="0"/>
              <a:t>Precipitation</a:t>
            </a:r>
          </a:p>
          <a:p>
            <a:endParaRPr lang="en-US" dirty="0"/>
          </a:p>
        </p:txBody>
      </p:sp>
    </p:spTree>
    <p:extLst>
      <p:ext uri="{BB962C8B-B14F-4D97-AF65-F5344CB8AC3E}">
        <p14:creationId xmlns:p14="http://schemas.microsoft.com/office/powerpoint/2010/main" val="348447740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buFont typeface="Arial" pitchFamily="34" charset="0"/>
              <a:buChar char="•"/>
            </a:pPr>
            <a:r>
              <a:rPr lang="en-US" dirty="0" smtClean="0"/>
              <a:t>Transpiration</a:t>
            </a:r>
            <a:r>
              <a:rPr lang="en-US" dirty="0"/>
              <a:t/>
            </a:r>
            <a:br>
              <a:rPr lang="en-US" dirty="0"/>
            </a:br>
            <a:r>
              <a:rPr lang="en-US" sz="3100" dirty="0"/>
              <a:t>Cougars are predators  that often eat weakened or diseased animals. This is a description of the __ of cougars.</a:t>
            </a:r>
          </a:p>
        </p:txBody>
      </p:sp>
      <p:sp>
        <p:nvSpPr>
          <p:cNvPr id="3" name="Content Placeholder 2"/>
          <p:cNvSpPr>
            <a:spLocks noGrp="1"/>
          </p:cNvSpPr>
          <p:nvPr>
            <p:ph idx="1"/>
          </p:nvPr>
        </p:nvSpPr>
        <p:spPr/>
        <p:txBody>
          <a:bodyPr/>
          <a:lstStyle/>
          <a:p>
            <a:r>
              <a:rPr lang="en-US" dirty="0" smtClean="0"/>
              <a:t>Ecosystem</a:t>
            </a:r>
          </a:p>
          <a:p>
            <a:r>
              <a:rPr lang="en-US" dirty="0" smtClean="0"/>
              <a:t>Habitat</a:t>
            </a:r>
          </a:p>
          <a:p>
            <a:r>
              <a:rPr lang="en-US" dirty="0" smtClean="0"/>
              <a:t>Niche</a:t>
            </a:r>
          </a:p>
          <a:p>
            <a:r>
              <a:rPr lang="en-US" dirty="0" smtClean="0"/>
              <a:t>Population</a:t>
            </a:r>
          </a:p>
          <a:p>
            <a:endParaRPr lang="en-US" dirty="0"/>
          </a:p>
        </p:txBody>
      </p:sp>
    </p:spTree>
    <p:extLst>
      <p:ext uri="{BB962C8B-B14F-4D97-AF65-F5344CB8AC3E}">
        <p14:creationId xmlns:p14="http://schemas.microsoft.com/office/powerpoint/2010/main" val="380685443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buFont typeface="Arial" pitchFamily="34" charset="0"/>
              <a:buChar char="•"/>
            </a:pPr>
            <a:r>
              <a:rPr lang="en-US" dirty="0" smtClean="0"/>
              <a:t>Niche</a:t>
            </a:r>
            <a:br>
              <a:rPr lang="en-US" dirty="0" smtClean="0"/>
            </a:br>
            <a:r>
              <a:rPr lang="en-US" dirty="0" smtClean="0"/>
              <a:t>Where is the Biosphere?</a:t>
            </a:r>
            <a:endParaRPr lang="en-US" dirty="0"/>
          </a:p>
        </p:txBody>
      </p:sp>
      <p:sp>
        <p:nvSpPr>
          <p:cNvPr id="3" name="Content Placeholder 2"/>
          <p:cNvSpPr>
            <a:spLocks noGrp="1"/>
          </p:cNvSpPr>
          <p:nvPr>
            <p:ph idx="1"/>
          </p:nvPr>
        </p:nvSpPr>
        <p:spPr/>
        <p:txBody>
          <a:bodyPr/>
          <a:lstStyle/>
          <a:p>
            <a:r>
              <a:rPr lang="en-US" dirty="0" smtClean="0"/>
              <a:t>Earth’s Crust</a:t>
            </a:r>
          </a:p>
          <a:p>
            <a:r>
              <a:rPr lang="en-US" dirty="0" smtClean="0"/>
              <a:t>Upper Mantle</a:t>
            </a:r>
          </a:p>
          <a:p>
            <a:r>
              <a:rPr lang="en-US" dirty="0" smtClean="0"/>
              <a:t>Core</a:t>
            </a:r>
          </a:p>
          <a:p>
            <a:r>
              <a:rPr lang="en-US" dirty="0" smtClean="0"/>
              <a:t>Mantle</a:t>
            </a:r>
            <a:endParaRPr lang="en-US" dirty="0"/>
          </a:p>
        </p:txBody>
      </p:sp>
    </p:spTree>
    <p:extLst>
      <p:ext uri="{BB962C8B-B14F-4D97-AF65-F5344CB8AC3E}">
        <p14:creationId xmlns:p14="http://schemas.microsoft.com/office/powerpoint/2010/main" val="276467112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buFont typeface="Arial" pitchFamily="34" charset="0"/>
              <a:buChar char="•"/>
            </a:pPr>
            <a:r>
              <a:rPr lang="en-US" dirty="0" smtClean="0"/>
              <a:t>Earth’s crust</a:t>
            </a:r>
            <a:br>
              <a:rPr lang="en-US" dirty="0" smtClean="0"/>
            </a:br>
            <a:r>
              <a:rPr lang="en-US" sz="3600" dirty="0"/>
              <a:t>A relationship between cats and mice could best be described as:</a:t>
            </a:r>
          </a:p>
        </p:txBody>
      </p:sp>
      <p:sp>
        <p:nvSpPr>
          <p:cNvPr id="3" name="Content Placeholder 2"/>
          <p:cNvSpPr>
            <a:spLocks noGrp="1"/>
          </p:cNvSpPr>
          <p:nvPr>
            <p:ph idx="1"/>
          </p:nvPr>
        </p:nvSpPr>
        <p:spPr/>
        <p:txBody>
          <a:bodyPr/>
          <a:lstStyle/>
          <a:p>
            <a:r>
              <a:rPr lang="en-US" dirty="0" smtClean="0"/>
              <a:t>Consumer – Producer</a:t>
            </a:r>
          </a:p>
          <a:p>
            <a:r>
              <a:rPr lang="en-US" dirty="0" smtClean="0"/>
              <a:t>Parasite – Host</a:t>
            </a:r>
          </a:p>
          <a:p>
            <a:r>
              <a:rPr lang="en-US" dirty="0"/>
              <a:t> </a:t>
            </a:r>
            <a:r>
              <a:rPr lang="en-US" dirty="0" smtClean="0"/>
              <a:t>Scavenger – Carrion</a:t>
            </a:r>
          </a:p>
          <a:p>
            <a:r>
              <a:rPr lang="en-US" dirty="0"/>
              <a:t> </a:t>
            </a:r>
            <a:r>
              <a:rPr lang="en-US" dirty="0" smtClean="0"/>
              <a:t>Predator - Prey</a:t>
            </a:r>
            <a:endParaRPr lang="en-US" dirty="0"/>
          </a:p>
        </p:txBody>
      </p:sp>
    </p:spTree>
    <p:extLst>
      <p:ext uri="{BB962C8B-B14F-4D97-AF65-F5344CB8AC3E}">
        <p14:creationId xmlns:p14="http://schemas.microsoft.com/office/powerpoint/2010/main" val="173969258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buFont typeface="Arial" pitchFamily="34" charset="0"/>
              <a:buChar char="•"/>
            </a:pPr>
            <a:r>
              <a:rPr lang="en-US" dirty="0" smtClean="0"/>
              <a:t>Predator – Prey</a:t>
            </a:r>
            <a:br>
              <a:rPr lang="en-US" dirty="0" smtClean="0"/>
            </a:br>
            <a:r>
              <a:rPr lang="en-US" sz="3600" dirty="0"/>
              <a:t>If coyotes eat a cat that eats a mouse that eats grass, the coyote would be:</a:t>
            </a:r>
          </a:p>
        </p:txBody>
      </p:sp>
      <p:sp>
        <p:nvSpPr>
          <p:cNvPr id="3" name="Content Placeholder 2"/>
          <p:cNvSpPr>
            <a:spLocks noGrp="1"/>
          </p:cNvSpPr>
          <p:nvPr>
            <p:ph idx="1"/>
          </p:nvPr>
        </p:nvSpPr>
        <p:spPr/>
        <p:txBody>
          <a:bodyPr/>
          <a:lstStyle/>
          <a:p>
            <a:r>
              <a:rPr lang="en-US" dirty="0" smtClean="0"/>
              <a:t>Decomposers</a:t>
            </a:r>
          </a:p>
          <a:p>
            <a:r>
              <a:rPr lang="en-US" dirty="0" smtClean="0"/>
              <a:t>Second – order consumers</a:t>
            </a:r>
          </a:p>
          <a:p>
            <a:r>
              <a:rPr lang="en-US" dirty="0" smtClean="0"/>
              <a:t>Third – order consumers</a:t>
            </a:r>
          </a:p>
          <a:p>
            <a:r>
              <a:rPr lang="en-US" smtClean="0"/>
              <a:t>Herbivores</a:t>
            </a:r>
            <a:endParaRPr lang="en-US" dirty="0" smtClean="0"/>
          </a:p>
          <a:p>
            <a:endParaRPr lang="en-US" dirty="0"/>
          </a:p>
        </p:txBody>
      </p:sp>
    </p:spTree>
    <p:extLst>
      <p:ext uri="{BB962C8B-B14F-4D97-AF65-F5344CB8AC3E}">
        <p14:creationId xmlns:p14="http://schemas.microsoft.com/office/powerpoint/2010/main" val="142777542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04800"/>
            <a:ext cx="8229600" cy="1143000"/>
          </a:xfrm>
        </p:spPr>
        <p:txBody>
          <a:bodyPr>
            <a:normAutofit fontScale="90000"/>
          </a:bodyPr>
          <a:lstStyle/>
          <a:p>
            <a:r>
              <a:rPr lang="en-US" dirty="0" smtClean="0"/>
              <a:t/>
            </a:r>
            <a:br>
              <a:rPr lang="en-US" dirty="0" smtClean="0"/>
            </a:br>
            <a:r>
              <a:rPr lang="en-US" dirty="0"/>
              <a:t/>
            </a:r>
            <a:br>
              <a:rPr lang="en-US" dirty="0"/>
            </a:br>
            <a:r>
              <a:rPr lang="en-US" dirty="0" smtClean="0"/>
              <a:t>Third- </a:t>
            </a:r>
            <a:r>
              <a:rPr lang="en-US" dirty="0"/>
              <a:t>o</a:t>
            </a:r>
            <a:r>
              <a:rPr lang="en-US" dirty="0" smtClean="0"/>
              <a:t>rder Consumer</a:t>
            </a:r>
            <a:br>
              <a:rPr lang="en-US" dirty="0" smtClean="0"/>
            </a:br>
            <a:r>
              <a:rPr lang="en-US" sz="3100" dirty="0"/>
              <a:t>A pod of Killer whales (Orca’s) is known as:</a:t>
            </a:r>
            <a:r>
              <a:rPr lang="en-US" dirty="0" smtClean="0"/>
              <a:t/>
            </a:r>
            <a:br>
              <a:rPr lang="en-US" dirty="0" smtClean="0"/>
            </a:br>
            <a:r>
              <a:rPr lang="en-US" dirty="0" smtClean="0"/>
              <a:t/>
            </a:r>
            <a:br>
              <a:rPr lang="en-US" dirty="0" smtClean="0"/>
            </a:br>
            <a:endParaRPr lang="en-US" dirty="0"/>
          </a:p>
        </p:txBody>
      </p:sp>
      <p:sp>
        <p:nvSpPr>
          <p:cNvPr id="3" name="Content Placeholder 2"/>
          <p:cNvSpPr>
            <a:spLocks noGrp="1"/>
          </p:cNvSpPr>
          <p:nvPr>
            <p:ph idx="1"/>
          </p:nvPr>
        </p:nvSpPr>
        <p:spPr/>
        <p:txBody>
          <a:bodyPr/>
          <a:lstStyle/>
          <a:p>
            <a:r>
              <a:rPr lang="en-US" dirty="0" smtClean="0"/>
              <a:t>Biosphere</a:t>
            </a:r>
          </a:p>
          <a:p>
            <a:r>
              <a:rPr lang="en-US" dirty="0" smtClean="0"/>
              <a:t>Population</a:t>
            </a:r>
          </a:p>
          <a:p>
            <a:r>
              <a:rPr lang="en-US" dirty="0" smtClean="0"/>
              <a:t>Ecosystem</a:t>
            </a:r>
          </a:p>
          <a:p>
            <a:r>
              <a:rPr lang="en-US" dirty="0" smtClean="0"/>
              <a:t>Community</a:t>
            </a:r>
          </a:p>
          <a:p>
            <a:endParaRPr lang="en-US" dirty="0"/>
          </a:p>
        </p:txBody>
      </p:sp>
    </p:spTree>
    <p:extLst>
      <p:ext uri="{BB962C8B-B14F-4D97-AF65-F5344CB8AC3E}">
        <p14:creationId xmlns:p14="http://schemas.microsoft.com/office/powerpoint/2010/main" val="13702925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buFont typeface="Arial" pitchFamily="34" charset="0"/>
              <a:buChar char="•"/>
            </a:pPr>
            <a:r>
              <a:rPr lang="en-US" dirty="0" smtClean="0"/>
              <a:t>Population</a:t>
            </a:r>
            <a:br>
              <a:rPr lang="en-US" dirty="0" smtClean="0"/>
            </a:br>
            <a:r>
              <a:rPr lang="en-US" sz="3100" dirty="0"/>
              <a:t>Draw an Energy Pyramid including grasses, flowers, grasshoppers, birds,  and a fox.</a:t>
            </a:r>
            <a:br>
              <a:rPr lang="en-US" sz="3100" dirty="0"/>
            </a:br>
            <a:r>
              <a:rPr lang="en-US" sz="3100" dirty="0"/>
              <a:t>Which level has the smallest number of organisms?</a:t>
            </a:r>
          </a:p>
        </p:txBody>
      </p:sp>
      <p:sp>
        <p:nvSpPr>
          <p:cNvPr id="3" name="Content Placeholder 2"/>
          <p:cNvSpPr>
            <a:spLocks noGrp="1"/>
          </p:cNvSpPr>
          <p:nvPr>
            <p:ph idx="1"/>
          </p:nvPr>
        </p:nvSpPr>
        <p:spPr/>
        <p:txBody>
          <a:bodyPr/>
          <a:lstStyle/>
          <a:p>
            <a:r>
              <a:rPr lang="en-US" dirty="0" smtClean="0"/>
              <a:t>Grass</a:t>
            </a:r>
          </a:p>
          <a:p>
            <a:r>
              <a:rPr lang="en-US" dirty="0" smtClean="0"/>
              <a:t>Grasshoppers</a:t>
            </a:r>
          </a:p>
          <a:p>
            <a:r>
              <a:rPr lang="en-US" dirty="0"/>
              <a:t> B</a:t>
            </a:r>
            <a:r>
              <a:rPr lang="en-US" dirty="0" smtClean="0"/>
              <a:t>irds</a:t>
            </a:r>
          </a:p>
          <a:p>
            <a:r>
              <a:rPr lang="en-US" dirty="0" smtClean="0"/>
              <a:t>Fox</a:t>
            </a:r>
            <a:endParaRPr lang="en-US" dirty="0"/>
          </a:p>
        </p:txBody>
      </p:sp>
    </p:spTree>
    <p:extLst>
      <p:ext uri="{BB962C8B-B14F-4D97-AF65-F5344CB8AC3E}">
        <p14:creationId xmlns:p14="http://schemas.microsoft.com/office/powerpoint/2010/main" val="272435926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Agriculture &amp; Cycle in Nature Project</a:t>
            </a:r>
            <a:br>
              <a:rPr lang="en-US" dirty="0" smtClean="0"/>
            </a:br>
            <a:r>
              <a:rPr lang="en-US" dirty="0" smtClean="0"/>
              <a:t>Present 1 minute about an aspect of your Cycle in Nature &amp; why it is important to Agriculture</a:t>
            </a:r>
            <a:endParaRPr lang="en-US" dirty="0"/>
          </a:p>
        </p:txBody>
      </p:sp>
      <p:sp>
        <p:nvSpPr>
          <p:cNvPr id="3" name="Content Placeholder 2"/>
          <p:cNvSpPr>
            <a:spLocks noGrp="1"/>
          </p:cNvSpPr>
          <p:nvPr>
            <p:ph idx="1"/>
          </p:nvPr>
        </p:nvSpPr>
        <p:spPr/>
        <p:txBody>
          <a:bodyPr/>
          <a:lstStyle/>
          <a:p>
            <a:r>
              <a:rPr lang="en-US" dirty="0" smtClean="0"/>
              <a:t>Include a diagram/picture.</a:t>
            </a:r>
          </a:p>
          <a:p>
            <a:r>
              <a:rPr lang="en-US" dirty="0" smtClean="0"/>
              <a:t>Show/Explain the processes of the cycle. </a:t>
            </a:r>
          </a:p>
          <a:p>
            <a:r>
              <a:rPr lang="en-US" dirty="0" smtClean="0"/>
              <a:t>Choose one process of your cycle and show how Symbiosis (Competition, Mutualism, Parasitism, and Commensalism) is a part of your cycle.</a:t>
            </a:r>
          </a:p>
          <a:p>
            <a:r>
              <a:rPr lang="en-US" dirty="0" smtClean="0"/>
              <a:t>Demonstrate how Agriculture has been impacted from this cycle or how the cycle in agriculture will impact then Environment.</a:t>
            </a:r>
          </a:p>
          <a:p>
            <a:endParaRPr lang="en-US" dirty="0" smtClean="0"/>
          </a:p>
          <a:p>
            <a:endParaRPr lang="en-US" dirty="0" smtClean="0"/>
          </a:p>
          <a:p>
            <a:endParaRPr lang="en-US" dirty="0"/>
          </a:p>
        </p:txBody>
      </p:sp>
    </p:spTree>
    <p:extLst>
      <p:ext uri="{BB962C8B-B14F-4D97-AF65-F5344CB8AC3E}">
        <p14:creationId xmlns:p14="http://schemas.microsoft.com/office/powerpoint/2010/main" val="268835318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386" y="536028"/>
            <a:ext cx="10799380" cy="1513489"/>
          </a:xfrm>
        </p:spPr>
        <p:txBody>
          <a:bodyPr>
            <a:normAutofit fontScale="90000"/>
          </a:bodyPr>
          <a:lstStyle/>
          <a:p>
            <a:r>
              <a:rPr lang="en-US" dirty="0" smtClean="0"/>
              <a:t/>
            </a:r>
            <a:br>
              <a:rPr lang="en-US" dirty="0" smtClean="0"/>
            </a:br>
            <a:r>
              <a:rPr lang="en-US" sz="3600" dirty="0" smtClean="0"/>
              <a:t>Ecosystem Activity Get a White Board &amp; Expo Marker</a:t>
            </a:r>
            <a:br>
              <a:rPr lang="en-US" sz="3600" dirty="0" smtClean="0"/>
            </a:br>
            <a:r>
              <a:rPr lang="en-US" b="1" dirty="0" smtClean="0"/>
              <a:t>Directions:</a:t>
            </a:r>
            <a:r>
              <a:rPr lang="en-US" dirty="0" smtClean="0"/>
              <a:t> Make </a:t>
            </a:r>
            <a:r>
              <a:rPr lang="en-US" b="1" dirty="0" smtClean="0"/>
              <a:t>Food Chain</a:t>
            </a:r>
            <a:r>
              <a:rPr lang="en-US" dirty="0" smtClean="0"/>
              <a:t>, </a:t>
            </a:r>
            <a:r>
              <a:rPr lang="en-US" sz="4000" dirty="0" smtClean="0"/>
              <a:t>a </a:t>
            </a:r>
            <a:r>
              <a:rPr lang="en-US" sz="4000" b="1" dirty="0" smtClean="0"/>
              <a:t>Food Web</a:t>
            </a:r>
            <a:r>
              <a:rPr lang="en-US" sz="4000" dirty="0" smtClean="0"/>
              <a:t>, and </a:t>
            </a:r>
            <a:r>
              <a:rPr lang="en-US" sz="4000" b="1" dirty="0" smtClean="0"/>
              <a:t>Energy Pyramid </a:t>
            </a:r>
            <a:r>
              <a:rPr lang="en-US" sz="4000" dirty="0" smtClean="0"/>
              <a:t>and a </a:t>
            </a:r>
            <a:r>
              <a:rPr lang="en-US" sz="4000" b="1" dirty="0" smtClean="0"/>
              <a:t>Title </a:t>
            </a:r>
            <a:r>
              <a:rPr lang="en-US" sz="4000" dirty="0" smtClean="0"/>
              <a:t>for this Ecosystem</a:t>
            </a:r>
            <a:endParaRPr lang="en-US" sz="4000" dirty="0"/>
          </a:p>
        </p:txBody>
      </p:sp>
      <p:sp>
        <p:nvSpPr>
          <p:cNvPr id="3" name="Content Placeholder 2"/>
          <p:cNvSpPr>
            <a:spLocks noGrp="1"/>
          </p:cNvSpPr>
          <p:nvPr>
            <p:ph idx="1"/>
          </p:nvPr>
        </p:nvSpPr>
        <p:spPr>
          <a:xfrm>
            <a:off x="1981200" y="2667001"/>
            <a:ext cx="8229600" cy="3459163"/>
          </a:xfrm>
        </p:spPr>
        <p:txBody>
          <a:bodyPr numCol="3">
            <a:normAutofit/>
          </a:bodyPr>
          <a:lstStyle/>
          <a:p>
            <a:pPr marL="514350" indent="-514350">
              <a:buFont typeface="+mj-lt"/>
              <a:buAutoNum type="arabicPeriod"/>
            </a:pPr>
            <a:r>
              <a:rPr lang="en-US" dirty="0" smtClean="0"/>
              <a:t>Tree</a:t>
            </a:r>
          </a:p>
          <a:p>
            <a:pPr marL="514350" indent="-514350">
              <a:buFont typeface="+mj-lt"/>
              <a:buAutoNum type="arabicPeriod"/>
            </a:pPr>
            <a:r>
              <a:rPr lang="en-US" dirty="0" smtClean="0"/>
              <a:t>Squirrel</a:t>
            </a:r>
          </a:p>
          <a:p>
            <a:pPr marL="514350" indent="-514350">
              <a:buFont typeface="+mj-lt"/>
              <a:buAutoNum type="arabicPeriod"/>
            </a:pPr>
            <a:r>
              <a:rPr lang="en-US" dirty="0" smtClean="0"/>
              <a:t>Fox</a:t>
            </a:r>
            <a:endParaRPr lang="en-US" dirty="0"/>
          </a:p>
          <a:p>
            <a:pPr marL="514350" indent="-514350">
              <a:buFont typeface="+mj-lt"/>
              <a:buAutoNum type="arabicPeriod"/>
            </a:pPr>
            <a:r>
              <a:rPr lang="en-US" dirty="0" smtClean="0"/>
              <a:t>Beaver </a:t>
            </a:r>
          </a:p>
          <a:p>
            <a:pPr marL="514350" indent="-514350">
              <a:buFont typeface="+mj-lt"/>
              <a:buAutoNum type="arabicPeriod"/>
            </a:pPr>
            <a:r>
              <a:rPr lang="en-US" dirty="0" smtClean="0"/>
              <a:t>Mountain </a:t>
            </a:r>
            <a:r>
              <a:rPr lang="en-US" dirty="0"/>
              <a:t>Lion</a:t>
            </a:r>
          </a:p>
          <a:p>
            <a:pPr marL="514350" indent="-514350">
              <a:buFont typeface="+mj-lt"/>
              <a:buAutoNum type="arabicPeriod"/>
            </a:pPr>
            <a:r>
              <a:rPr lang="en-US" dirty="0" smtClean="0"/>
              <a:t>Mouse </a:t>
            </a:r>
          </a:p>
          <a:p>
            <a:pPr marL="514350" indent="-514350">
              <a:buFont typeface="+mj-lt"/>
              <a:buAutoNum type="arabicPeriod"/>
            </a:pPr>
            <a:r>
              <a:rPr lang="en-US" dirty="0" smtClean="0"/>
              <a:t>Owl</a:t>
            </a:r>
            <a:endParaRPr lang="en-US" dirty="0"/>
          </a:p>
          <a:p>
            <a:pPr marL="514350" indent="-514350">
              <a:buFont typeface="+mj-lt"/>
              <a:buAutoNum type="arabicPeriod"/>
            </a:pPr>
            <a:r>
              <a:rPr lang="en-US" dirty="0" smtClean="0"/>
              <a:t>Grasses</a:t>
            </a:r>
          </a:p>
          <a:p>
            <a:pPr marL="514350" indent="-514350">
              <a:buFont typeface="+mj-lt"/>
              <a:buAutoNum type="arabicPeriod"/>
            </a:pPr>
            <a:r>
              <a:rPr lang="en-US" dirty="0" smtClean="0"/>
              <a:t> </a:t>
            </a:r>
            <a:r>
              <a:rPr lang="en-US" dirty="0"/>
              <a:t>Hawk</a:t>
            </a:r>
          </a:p>
          <a:p>
            <a:pPr marL="514350" indent="-514350">
              <a:buFont typeface="+mj-lt"/>
              <a:buAutoNum type="arabicPeriod"/>
            </a:pPr>
            <a:r>
              <a:rPr lang="en-US" dirty="0" smtClean="0"/>
              <a:t>Grasshopper </a:t>
            </a:r>
          </a:p>
          <a:p>
            <a:pPr marL="514350" indent="-514350">
              <a:buFont typeface="+mj-lt"/>
              <a:buAutoNum type="arabicPeriod"/>
            </a:pPr>
            <a:r>
              <a:rPr lang="en-US" dirty="0" smtClean="0"/>
              <a:t>Bird</a:t>
            </a:r>
            <a:endParaRPr lang="en-US" dirty="0"/>
          </a:p>
          <a:p>
            <a:pPr marL="0" indent="0">
              <a:buNone/>
            </a:pPr>
            <a:endParaRPr lang="en-US" dirty="0"/>
          </a:p>
          <a:p>
            <a:endParaRPr lang="en-US" dirty="0"/>
          </a:p>
        </p:txBody>
      </p:sp>
    </p:spTree>
    <p:extLst>
      <p:ext uri="{BB962C8B-B14F-4D97-AF65-F5344CB8AC3E}">
        <p14:creationId xmlns:p14="http://schemas.microsoft.com/office/powerpoint/2010/main" val="2788531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7700" y="647700"/>
            <a:ext cx="10972800" cy="1676400"/>
          </a:xfrm>
        </p:spPr>
        <p:txBody>
          <a:bodyPr>
            <a:normAutofit/>
          </a:bodyPr>
          <a:lstStyle/>
          <a:p>
            <a:r>
              <a:rPr lang="en-US" sz="2800" dirty="0" smtClean="0"/>
              <a:t>Agriculture can be the solution to many of today’s problems:</a:t>
            </a:r>
            <a:br>
              <a:rPr lang="en-US" sz="2800" dirty="0" smtClean="0"/>
            </a:br>
            <a:r>
              <a:rPr lang="en-US" sz="2800" dirty="0" smtClean="0"/>
              <a:t>Stopping Mass Extinction/</a:t>
            </a:r>
            <a:br>
              <a:rPr lang="en-US" sz="2800" dirty="0" smtClean="0"/>
            </a:br>
            <a:r>
              <a:rPr lang="en-US" sz="2800" dirty="0" smtClean="0"/>
              <a:t>Improving Biodiversity/ Improving Farmland/ Healthy Soil </a:t>
            </a:r>
            <a:endParaRPr lang="en-US" sz="2800" dirty="0"/>
          </a:p>
        </p:txBody>
      </p:sp>
      <p:sp>
        <p:nvSpPr>
          <p:cNvPr id="3" name="Content Placeholder 2"/>
          <p:cNvSpPr>
            <a:spLocks noGrp="1"/>
          </p:cNvSpPr>
          <p:nvPr>
            <p:ph idx="1"/>
          </p:nvPr>
        </p:nvSpPr>
        <p:spPr/>
        <p:txBody>
          <a:bodyPr numCol="2">
            <a:normAutofit fontScale="92500" lnSpcReduction="20000"/>
          </a:bodyPr>
          <a:lstStyle/>
          <a:p>
            <a:r>
              <a:rPr lang="en-US" dirty="0" smtClean="0"/>
              <a:t>Agricultural Issues:</a:t>
            </a:r>
          </a:p>
          <a:p>
            <a:pPr lvl="1"/>
            <a:r>
              <a:rPr lang="en-US" dirty="0" err="1" smtClean="0"/>
              <a:t>Monocropping</a:t>
            </a:r>
            <a:endParaRPr lang="en-US" dirty="0" smtClean="0"/>
          </a:p>
          <a:p>
            <a:pPr lvl="1"/>
            <a:r>
              <a:rPr lang="en-US" dirty="0" smtClean="0"/>
              <a:t>Eutrophication</a:t>
            </a:r>
          </a:p>
          <a:p>
            <a:pPr lvl="1"/>
            <a:r>
              <a:rPr lang="en-US" dirty="0" smtClean="0"/>
              <a:t>Releasing Nitrous Oxides into the air</a:t>
            </a:r>
          </a:p>
          <a:p>
            <a:pPr lvl="1"/>
            <a:r>
              <a:rPr lang="en-US" dirty="0" smtClean="0"/>
              <a:t>Barren Land – Does not hold CO2</a:t>
            </a:r>
          </a:p>
          <a:p>
            <a:pPr lvl="1"/>
            <a:r>
              <a:rPr lang="en-US" dirty="0" smtClean="0"/>
              <a:t>Synthetic Fertilizers – feed plant but not nourish soil</a:t>
            </a:r>
          </a:p>
          <a:p>
            <a:pPr lvl="1"/>
            <a:r>
              <a:rPr lang="en-US" dirty="0" smtClean="0"/>
              <a:t>Methane Production from Cattle</a:t>
            </a:r>
          </a:p>
          <a:p>
            <a:pPr lvl="1"/>
            <a:r>
              <a:rPr lang="en-US" dirty="0" smtClean="0"/>
              <a:t>Deforestation to grow farms</a:t>
            </a:r>
          </a:p>
          <a:p>
            <a:pPr lvl="1"/>
            <a:r>
              <a:rPr lang="en-US" dirty="0" smtClean="0"/>
              <a:t>Energy – </a:t>
            </a:r>
            <a:r>
              <a:rPr lang="en-US" dirty="0" err="1" smtClean="0"/>
              <a:t>Biodigestion</a:t>
            </a:r>
            <a:r>
              <a:rPr lang="en-US" dirty="0" smtClean="0"/>
              <a:t> of Animal Waste</a:t>
            </a:r>
          </a:p>
          <a:p>
            <a:pPr marL="457200" lvl="1" indent="0">
              <a:buNone/>
            </a:pPr>
            <a:endParaRPr lang="en-US" dirty="0" smtClean="0"/>
          </a:p>
          <a:p>
            <a:pPr marL="457200" lvl="1" indent="0">
              <a:buNone/>
            </a:pPr>
            <a:r>
              <a:rPr lang="en-US" dirty="0" smtClean="0"/>
              <a:t>Choose an Agricultural Setting</a:t>
            </a:r>
          </a:p>
          <a:p>
            <a:pPr marL="457200" lvl="1" indent="0">
              <a:buNone/>
            </a:pPr>
            <a:r>
              <a:rPr lang="en-US" dirty="0" smtClean="0"/>
              <a:t>Choose an Agricultural Issue in that Setting</a:t>
            </a:r>
          </a:p>
          <a:p>
            <a:pPr marL="457200" lvl="1" indent="0">
              <a:buNone/>
            </a:pPr>
            <a:r>
              <a:rPr lang="en-US" dirty="0" smtClean="0"/>
              <a:t>Research a solution to that issue, How can Agriculture be the Hero to major problems that contribute to Habitat Loss, Global Warming, Climate Change, Pollution, Extinction of Species</a:t>
            </a:r>
          </a:p>
          <a:p>
            <a:pPr lvl="1"/>
            <a:endParaRPr lang="en-US" dirty="0"/>
          </a:p>
        </p:txBody>
      </p:sp>
    </p:spTree>
    <p:extLst>
      <p:ext uri="{BB962C8B-B14F-4D97-AF65-F5344CB8AC3E}">
        <p14:creationId xmlns:p14="http://schemas.microsoft.com/office/powerpoint/2010/main" val="228221529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dirty="0"/>
              <a:t>Quiz Answers</a:t>
            </a:r>
          </a:p>
        </p:txBody>
      </p:sp>
      <p:sp>
        <p:nvSpPr>
          <p:cNvPr id="3" name="Content Placeholder 2"/>
          <p:cNvSpPr>
            <a:spLocks noGrp="1"/>
          </p:cNvSpPr>
          <p:nvPr>
            <p:ph idx="1"/>
          </p:nvPr>
        </p:nvSpPr>
        <p:spPr/>
        <p:txBody>
          <a:bodyPr/>
          <a:lstStyle/>
          <a:p>
            <a:pPr marL="0" indent="0">
              <a:buNone/>
            </a:pPr>
            <a:r>
              <a:rPr lang="en-US" dirty="0" smtClean="0"/>
              <a:t>2. Possible answer: Grass-&gt; Mouse-&gt; Fox-&gt; Mountain Lion</a:t>
            </a:r>
          </a:p>
          <a:p>
            <a:pPr marL="0" indent="0">
              <a:buNone/>
            </a:pPr>
            <a:r>
              <a:rPr lang="en-US" dirty="0" smtClean="0"/>
              <a:t>3. Beaver, Squirrel, Rabbit, Mouse, Grasshopper</a:t>
            </a:r>
          </a:p>
          <a:p>
            <a:pPr marL="0" indent="0">
              <a:buNone/>
            </a:pPr>
            <a:r>
              <a:rPr lang="en-US" dirty="0" smtClean="0"/>
              <a:t>4. Mountain Lion, Hawk, Owl, snake</a:t>
            </a:r>
          </a:p>
          <a:p>
            <a:pPr marL="0" indent="0">
              <a:buNone/>
            </a:pPr>
            <a:r>
              <a:rPr lang="en-US" dirty="0" smtClean="0"/>
              <a:t>5. Worms, Fungi, Bacteria – anywhere, even grass gets decomposed.</a:t>
            </a:r>
          </a:p>
          <a:p>
            <a:pPr marL="0" indent="0">
              <a:buNone/>
            </a:pPr>
            <a:r>
              <a:rPr lang="en-US" dirty="0" smtClean="0"/>
              <a:t>6. Arrows indicate the direction of the flow of energy from what just got eaten to who eat it.</a:t>
            </a:r>
            <a:endParaRPr lang="en-US" dirty="0"/>
          </a:p>
        </p:txBody>
      </p:sp>
    </p:spTree>
    <p:extLst>
      <p:ext uri="{BB962C8B-B14F-4D97-AF65-F5344CB8AC3E}">
        <p14:creationId xmlns:p14="http://schemas.microsoft.com/office/powerpoint/2010/main" val="82659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dirty="0"/>
              <a:t>Quiz Answers</a:t>
            </a:r>
          </a:p>
        </p:txBody>
      </p:sp>
      <p:sp>
        <p:nvSpPr>
          <p:cNvPr id="3" name="Content Placeholder 2"/>
          <p:cNvSpPr>
            <a:spLocks noGrp="1"/>
          </p:cNvSpPr>
          <p:nvPr>
            <p:ph idx="1"/>
          </p:nvPr>
        </p:nvSpPr>
        <p:spPr>
          <a:xfrm>
            <a:off x="1295402" y="1957843"/>
            <a:ext cx="9601196" cy="3318936"/>
          </a:xfrm>
        </p:spPr>
        <p:txBody>
          <a:bodyPr/>
          <a:lstStyle/>
          <a:p>
            <a:pPr marL="0" indent="0">
              <a:buNone/>
            </a:pPr>
            <a:r>
              <a:rPr lang="en-US" dirty="0" smtClean="0"/>
              <a:t>7. Table 1 Classifying Organisms in Trophic Levels.</a:t>
            </a:r>
          </a:p>
          <a:p>
            <a:pPr marL="0" indent="0">
              <a:buNone/>
            </a:pPr>
            <a:endParaRPr lang="en-US" dirty="0"/>
          </a:p>
        </p:txBody>
      </p:sp>
      <p:graphicFrame>
        <p:nvGraphicFramePr>
          <p:cNvPr id="4" name="Table 3"/>
          <p:cNvGraphicFramePr>
            <a:graphicFrameLocks noGrp="1"/>
          </p:cNvGraphicFramePr>
          <p:nvPr>
            <p:extLst/>
          </p:nvPr>
        </p:nvGraphicFramePr>
        <p:xfrm>
          <a:off x="1981200" y="2667001"/>
          <a:ext cx="8077200" cy="3824268"/>
        </p:xfrm>
        <a:graphic>
          <a:graphicData uri="http://schemas.openxmlformats.org/drawingml/2006/table">
            <a:tbl>
              <a:tblPr firstRow="1" bandRow="1">
                <a:tableStyleId>{5C22544A-7EE6-4342-B048-85BDC9FD1C3A}</a:tableStyleId>
              </a:tblPr>
              <a:tblGrid>
                <a:gridCol w="2019300"/>
                <a:gridCol w="2019300"/>
                <a:gridCol w="2019300"/>
                <a:gridCol w="2019300"/>
              </a:tblGrid>
              <a:tr h="817123">
                <a:tc>
                  <a:txBody>
                    <a:bodyPr/>
                    <a:lstStyle/>
                    <a:p>
                      <a:r>
                        <a:rPr lang="en-US" dirty="0" smtClean="0"/>
                        <a:t>PRODUCERS</a:t>
                      </a:r>
                      <a:endParaRPr lang="en-US" dirty="0"/>
                    </a:p>
                  </a:txBody>
                  <a:tcPr/>
                </a:tc>
                <a:tc>
                  <a:txBody>
                    <a:bodyPr/>
                    <a:lstStyle/>
                    <a:p>
                      <a:r>
                        <a:rPr lang="en-US" dirty="0" smtClean="0"/>
                        <a:t>PRIMARY CONSUMERS</a:t>
                      </a:r>
                      <a:endParaRPr lang="en-US" dirty="0"/>
                    </a:p>
                  </a:txBody>
                  <a:tcPr/>
                </a:tc>
                <a:tc>
                  <a:txBody>
                    <a:bodyPr/>
                    <a:lstStyle/>
                    <a:p>
                      <a:r>
                        <a:rPr lang="en-US" dirty="0" smtClean="0"/>
                        <a:t>SECONDARY CONSUMERS</a:t>
                      </a:r>
                      <a:endParaRPr lang="en-US" dirty="0"/>
                    </a:p>
                  </a:txBody>
                  <a:tcPr/>
                </a:tc>
                <a:tc>
                  <a:txBody>
                    <a:bodyPr/>
                    <a:lstStyle/>
                    <a:p>
                      <a:r>
                        <a:rPr lang="en-US" dirty="0" smtClean="0"/>
                        <a:t>TERTIARY CONSUMERS</a:t>
                      </a:r>
                      <a:endParaRPr lang="en-US" dirty="0"/>
                    </a:p>
                  </a:txBody>
                  <a:tcPr/>
                </a:tc>
              </a:tr>
              <a:tr h="473413">
                <a:tc>
                  <a:txBody>
                    <a:bodyPr/>
                    <a:lstStyle/>
                    <a:p>
                      <a:r>
                        <a:rPr lang="en-US" dirty="0" smtClean="0"/>
                        <a:t>TREES</a:t>
                      </a:r>
                      <a:endParaRPr lang="en-US" dirty="0"/>
                    </a:p>
                  </a:txBody>
                  <a:tcPr/>
                </a:tc>
                <a:tc>
                  <a:txBody>
                    <a:bodyPr/>
                    <a:lstStyle/>
                    <a:p>
                      <a:r>
                        <a:rPr lang="en-US" dirty="0" smtClean="0"/>
                        <a:t>BEAVER</a:t>
                      </a:r>
                      <a:endParaRPr lang="en-US" dirty="0"/>
                    </a:p>
                  </a:txBody>
                  <a:tcPr/>
                </a:tc>
                <a:tc>
                  <a:txBody>
                    <a:bodyPr/>
                    <a:lstStyle/>
                    <a:p>
                      <a:r>
                        <a:rPr lang="en-US" dirty="0" smtClean="0"/>
                        <a:t>FOX</a:t>
                      </a:r>
                      <a:endParaRPr lang="en-US" dirty="0"/>
                    </a:p>
                  </a:txBody>
                  <a:tcPr/>
                </a:tc>
                <a:tc>
                  <a:txBody>
                    <a:bodyPr/>
                    <a:lstStyle/>
                    <a:p>
                      <a:r>
                        <a:rPr lang="en-US" dirty="0" smtClean="0"/>
                        <a:t>MOUNTAIN LION</a:t>
                      </a:r>
                      <a:endParaRPr lang="en-US" dirty="0"/>
                    </a:p>
                  </a:txBody>
                  <a:tcPr/>
                </a:tc>
              </a:tr>
              <a:tr h="473413">
                <a:tc>
                  <a:txBody>
                    <a:bodyPr/>
                    <a:lstStyle/>
                    <a:p>
                      <a:r>
                        <a:rPr lang="en-US" dirty="0" smtClean="0"/>
                        <a:t>GRASS</a:t>
                      </a:r>
                      <a:endParaRPr lang="en-US" dirty="0"/>
                    </a:p>
                  </a:txBody>
                  <a:tcPr/>
                </a:tc>
                <a:tc>
                  <a:txBody>
                    <a:bodyPr/>
                    <a:lstStyle/>
                    <a:p>
                      <a:r>
                        <a:rPr lang="en-US" dirty="0" smtClean="0"/>
                        <a:t>SQUIRREL</a:t>
                      </a:r>
                      <a:endParaRPr lang="en-US" dirty="0"/>
                    </a:p>
                  </a:txBody>
                  <a:tcPr/>
                </a:tc>
                <a:tc>
                  <a:txBody>
                    <a:bodyPr/>
                    <a:lstStyle/>
                    <a:p>
                      <a:r>
                        <a:rPr lang="en-US" dirty="0" smtClean="0"/>
                        <a:t>BIRD</a:t>
                      </a:r>
                      <a:endParaRPr lang="en-US" dirty="0"/>
                    </a:p>
                  </a:txBody>
                  <a:tcPr/>
                </a:tc>
                <a:tc>
                  <a:txBody>
                    <a:bodyPr/>
                    <a:lstStyle/>
                    <a:p>
                      <a:r>
                        <a:rPr lang="en-US" dirty="0" smtClean="0"/>
                        <a:t>HAWK</a:t>
                      </a:r>
                      <a:endParaRPr lang="en-US" dirty="0"/>
                    </a:p>
                  </a:txBody>
                  <a:tcPr/>
                </a:tc>
              </a:tr>
              <a:tr h="473413">
                <a:tc>
                  <a:txBody>
                    <a:bodyPr/>
                    <a:lstStyle/>
                    <a:p>
                      <a:endParaRPr lang="en-US" dirty="0"/>
                    </a:p>
                  </a:txBody>
                  <a:tcPr/>
                </a:tc>
                <a:tc>
                  <a:txBody>
                    <a:bodyPr/>
                    <a:lstStyle/>
                    <a:p>
                      <a:r>
                        <a:rPr lang="en-US" dirty="0" smtClean="0"/>
                        <a:t>RABBIT</a:t>
                      </a:r>
                      <a:endParaRPr lang="en-US" dirty="0"/>
                    </a:p>
                  </a:txBody>
                  <a:tcPr/>
                </a:tc>
                <a:tc>
                  <a:txBody>
                    <a:bodyPr/>
                    <a:lstStyle/>
                    <a:p>
                      <a:r>
                        <a:rPr lang="en-US" dirty="0" smtClean="0"/>
                        <a:t>SNAKE</a:t>
                      </a:r>
                      <a:endParaRPr lang="en-US" dirty="0"/>
                    </a:p>
                  </a:txBody>
                  <a:tcPr/>
                </a:tc>
                <a:tc>
                  <a:txBody>
                    <a:bodyPr/>
                    <a:lstStyle/>
                    <a:p>
                      <a:r>
                        <a:rPr lang="en-US" dirty="0" smtClean="0"/>
                        <a:t>SNAKE</a:t>
                      </a:r>
                      <a:endParaRPr lang="en-US" dirty="0"/>
                    </a:p>
                  </a:txBody>
                  <a:tcPr/>
                </a:tc>
              </a:tr>
              <a:tr h="473413">
                <a:tc>
                  <a:txBody>
                    <a:bodyPr/>
                    <a:lstStyle/>
                    <a:p>
                      <a:endParaRPr lang="en-US" dirty="0"/>
                    </a:p>
                  </a:txBody>
                  <a:tcPr/>
                </a:tc>
                <a:tc>
                  <a:txBody>
                    <a:bodyPr/>
                    <a:lstStyle/>
                    <a:p>
                      <a:r>
                        <a:rPr lang="en-US" dirty="0" smtClean="0"/>
                        <a:t>MOUSE</a:t>
                      </a:r>
                      <a:endParaRPr lang="en-US" dirty="0"/>
                    </a:p>
                  </a:txBody>
                  <a:tcPr/>
                </a:tc>
                <a:tc>
                  <a:txBody>
                    <a:bodyPr/>
                    <a:lstStyle/>
                    <a:p>
                      <a:r>
                        <a:rPr lang="en-US" dirty="0" smtClean="0"/>
                        <a:t>FROG</a:t>
                      </a:r>
                      <a:endParaRPr lang="en-US" dirty="0"/>
                    </a:p>
                  </a:txBody>
                  <a:tcPr/>
                </a:tc>
                <a:tc>
                  <a:txBody>
                    <a:bodyPr/>
                    <a:lstStyle/>
                    <a:p>
                      <a:r>
                        <a:rPr lang="en-US" dirty="0" smtClean="0"/>
                        <a:t>OWL</a:t>
                      </a:r>
                      <a:endParaRPr lang="en-US" dirty="0"/>
                    </a:p>
                  </a:txBody>
                  <a:tcPr/>
                </a:tc>
              </a:tr>
              <a:tr h="473413">
                <a:tc>
                  <a:txBody>
                    <a:bodyPr/>
                    <a:lstStyle/>
                    <a:p>
                      <a:endParaRPr lang="en-US" dirty="0"/>
                    </a:p>
                  </a:txBody>
                  <a:tcPr/>
                </a:tc>
                <a:tc>
                  <a:txBody>
                    <a:bodyPr/>
                    <a:lstStyle/>
                    <a:p>
                      <a:r>
                        <a:rPr lang="en-US" dirty="0" smtClean="0"/>
                        <a:t>GRASSHOPPER</a:t>
                      </a:r>
                      <a:endParaRPr lang="en-US" dirty="0"/>
                    </a:p>
                  </a:txBody>
                  <a:tcPr/>
                </a:tc>
                <a:tc>
                  <a:txBody>
                    <a:bodyPr/>
                    <a:lstStyle/>
                    <a:p>
                      <a:endParaRPr lang="en-US" dirty="0"/>
                    </a:p>
                  </a:txBody>
                  <a:tcPr/>
                </a:tc>
                <a:tc>
                  <a:txBody>
                    <a:bodyPr/>
                    <a:lstStyle/>
                    <a:p>
                      <a:endParaRPr lang="en-US"/>
                    </a:p>
                  </a:txBody>
                  <a:tcPr/>
                </a:tc>
              </a:tr>
              <a:tr h="473413">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r>
            </a:tbl>
          </a:graphicData>
        </a:graphic>
      </p:graphicFrame>
    </p:spTree>
    <p:extLst>
      <p:ext uri="{BB962C8B-B14F-4D97-AF65-F5344CB8AC3E}">
        <p14:creationId xmlns:p14="http://schemas.microsoft.com/office/powerpoint/2010/main" val="202761845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8029" y="177800"/>
            <a:ext cx="9601196" cy="1303867"/>
          </a:xfrm>
        </p:spPr>
        <p:txBody>
          <a:bodyPr/>
          <a:lstStyle/>
          <a:p>
            <a:r>
              <a:rPr lang="en-US" dirty="0" smtClean="0"/>
              <a:t> </a:t>
            </a:r>
            <a:r>
              <a:rPr lang="en-US" dirty="0"/>
              <a:t>Quiz Answers</a:t>
            </a:r>
          </a:p>
        </p:txBody>
      </p:sp>
      <p:sp>
        <p:nvSpPr>
          <p:cNvPr id="3" name="Content Placeholder 2"/>
          <p:cNvSpPr>
            <a:spLocks noGrp="1"/>
          </p:cNvSpPr>
          <p:nvPr>
            <p:ph idx="1"/>
          </p:nvPr>
        </p:nvSpPr>
        <p:spPr/>
        <p:txBody>
          <a:bodyPr/>
          <a:lstStyle/>
          <a:p>
            <a:endParaRPr lang="en-US" dirty="0"/>
          </a:p>
        </p:txBody>
      </p:sp>
      <p:sp>
        <p:nvSpPr>
          <p:cNvPr id="4" name="Isosceles Triangle 3"/>
          <p:cNvSpPr/>
          <p:nvPr/>
        </p:nvSpPr>
        <p:spPr>
          <a:xfrm>
            <a:off x="3009900" y="1143000"/>
            <a:ext cx="6248400" cy="39624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a:off x="3886200" y="4038600"/>
            <a:ext cx="4495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a:stCxn id="4" idx="1"/>
            <a:endCxn id="4" idx="5"/>
          </p:cNvCxnSpPr>
          <p:nvPr/>
        </p:nvCxnSpPr>
        <p:spPr>
          <a:xfrm>
            <a:off x="4572000" y="3124200"/>
            <a:ext cx="3124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5334000" y="2209800"/>
            <a:ext cx="152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886200" y="4038600"/>
            <a:ext cx="5029200" cy="369332"/>
          </a:xfrm>
          <a:prstGeom prst="rect">
            <a:avLst/>
          </a:prstGeom>
          <a:noFill/>
        </p:spPr>
        <p:txBody>
          <a:bodyPr wrap="square" rtlCol="0">
            <a:spAutoFit/>
          </a:bodyPr>
          <a:lstStyle/>
          <a:p>
            <a:r>
              <a:rPr lang="en-US" dirty="0"/>
              <a:t>PRODUCERS – TREES, GRASSES</a:t>
            </a:r>
          </a:p>
        </p:txBody>
      </p:sp>
      <p:sp>
        <p:nvSpPr>
          <p:cNvPr id="12" name="TextBox 11"/>
          <p:cNvSpPr txBox="1"/>
          <p:nvPr/>
        </p:nvSpPr>
        <p:spPr>
          <a:xfrm>
            <a:off x="4495800" y="3276600"/>
            <a:ext cx="3657600" cy="923330"/>
          </a:xfrm>
          <a:prstGeom prst="rect">
            <a:avLst/>
          </a:prstGeom>
          <a:noFill/>
        </p:spPr>
        <p:txBody>
          <a:bodyPr wrap="square" rtlCol="0">
            <a:spAutoFit/>
          </a:bodyPr>
          <a:lstStyle/>
          <a:p>
            <a:r>
              <a:rPr lang="en-US" dirty="0"/>
              <a:t>CONSUMER 1 – BEAVER, SQUIRREL, RABBIT, MOUSE, GRASSHOPPER</a:t>
            </a:r>
          </a:p>
        </p:txBody>
      </p:sp>
      <p:sp>
        <p:nvSpPr>
          <p:cNvPr id="14" name="TextBox 13"/>
          <p:cNvSpPr txBox="1"/>
          <p:nvPr/>
        </p:nvSpPr>
        <p:spPr>
          <a:xfrm>
            <a:off x="4610100" y="2447708"/>
            <a:ext cx="3429000" cy="646331"/>
          </a:xfrm>
          <a:prstGeom prst="rect">
            <a:avLst/>
          </a:prstGeom>
          <a:noFill/>
        </p:spPr>
        <p:txBody>
          <a:bodyPr wrap="square" rtlCol="0">
            <a:spAutoFit/>
          </a:bodyPr>
          <a:lstStyle/>
          <a:p>
            <a:r>
              <a:rPr lang="en-US" dirty="0"/>
              <a:t>CONSUMER 2 – FOX, BIRD, SNAKE, FROG</a:t>
            </a:r>
          </a:p>
        </p:txBody>
      </p:sp>
      <p:sp>
        <p:nvSpPr>
          <p:cNvPr id="15" name="TextBox 14"/>
          <p:cNvSpPr txBox="1"/>
          <p:nvPr/>
        </p:nvSpPr>
        <p:spPr>
          <a:xfrm>
            <a:off x="5486400" y="1417638"/>
            <a:ext cx="2533650" cy="923330"/>
          </a:xfrm>
          <a:prstGeom prst="rect">
            <a:avLst/>
          </a:prstGeom>
          <a:noFill/>
        </p:spPr>
        <p:txBody>
          <a:bodyPr wrap="square" rtlCol="0">
            <a:spAutoFit/>
          </a:bodyPr>
          <a:lstStyle/>
          <a:p>
            <a:r>
              <a:rPr lang="en-US" dirty="0"/>
              <a:t>CONSUMER 3 – MOUNTAIN LION, HAWL, OWL</a:t>
            </a:r>
          </a:p>
        </p:txBody>
      </p:sp>
    </p:spTree>
    <p:extLst>
      <p:ext uri="{BB962C8B-B14F-4D97-AF65-F5344CB8AC3E}">
        <p14:creationId xmlns:p14="http://schemas.microsoft.com/office/powerpoint/2010/main" val="428653027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hlinkClick r:id="rId2"/>
              </a:rPr>
              <a:t>How Wolves Change Rivers</a:t>
            </a:r>
            <a:endParaRPr lang="en-US" dirty="0"/>
          </a:p>
        </p:txBody>
      </p:sp>
      <p:sp>
        <p:nvSpPr>
          <p:cNvPr id="3" name="Content Placeholder 2"/>
          <p:cNvSpPr>
            <a:spLocks noGrp="1"/>
          </p:cNvSpPr>
          <p:nvPr>
            <p:ph idx="1"/>
          </p:nvPr>
        </p:nvSpPr>
        <p:spPr/>
        <p:txBody>
          <a:bodyPr/>
          <a:lstStyle/>
          <a:p>
            <a:r>
              <a:rPr lang="en-US" dirty="0" smtClean="0"/>
              <a:t>The need for </a:t>
            </a:r>
            <a:r>
              <a:rPr lang="en-US" dirty="0" smtClean="0">
                <a:hlinkClick r:id="rId3"/>
              </a:rPr>
              <a:t>Keystone Species </a:t>
            </a:r>
            <a:r>
              <a:rPr lang="en-US" dirty="0" smtClean="0"/>
              <a:t>in ecosystems p.33 NB NOTES</a:t>
            </a:r>
          </a:p>
          <a:p>
            <a:endParaRPr lang="en-US" dirty="0"/>
          </a:p>
        </p:txBody>
      </p:sp>
    </p:spTree>
    <p:extLst>
      <p:ext uri="{BB962C8B-B14F-4D97-AF65-F5344CB8AC3E}">
        <p14:creationId xmlns:p14="http://schemas.microsoft.com/office/powerpoint/2010/main" val="81199057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Theaet.com</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Profile</a:t>
            </a:r>
          </a:p>
          <a:p>
            <a:r>
              <a:rPr lang="en-US" dirty="0" smtClean="0"/>
              <a:t>Manage your Resume Information</a:t>
            </a:r>
          </a:p>
          <a:p>
            <a:r>
              <a:rPr lang="en-US" dirty="0" smtClean="0"/>
              <a:t>Reference:</a:t>
            </a:r>
          </a:p>
          <a:p>
            <a:pPr marL="457200" lvl="1" indent="0">
              <a:buNone/>
            </a:pPr>
            <a:r>
              <a:rPr lang="en-US" dirty="0" smtClean="0"/>
              <a:t>Mrs. McAllister</a:t>
            </a:r>
          </a:p>
          <a:p>
            <a:pPr marL="457200" lvl="1" indent="0">
              <a:buNone/>
            </a:pPr>
            <a:r>
              <a:rPr lang="en-US" dirty="0" smtClean="0"/>
              <a:t>Ag/ FFA Teacher</a:t>
            </a:r>
          </a:p>
          <a:p>
            <a:pPr marL="457200" lvl="1" indent="0">
              <a:buNone/>
            </a:pPr>
            <a:r>
              <a:rPr lang="en-US" dirty="0" err="1" smtClean="0"/>
              <a:t>Bryte</a:t>
            </a:r>
            <a:r>
              <a:rPr lang="en-US" dirty="0" smtClean="0"/>
              <a:t> Career and College Training</a:t>
            </a:r>
          </a:p>
          <a:p>
            <a:pPr marL="457200" lvl="1" indent="0">
              <a:buNone/>
            </a:pPr>
            <a:r>
              <a:rPr lang="en-US" dirty="0" smtClean="0"/>
              <a:t>637 </a:t>
            </a:r>
            <a:r>
              <a:rPr lang="en-US" dirty="0" err="1" smtClean="0"/>
              <a:t>Todhunter</a:t>
            </a:r>
            <a:r>
              <a:rPr lang="en-US" dirty="0" smtClean="0"/>
              <a:t> Ave. </a:t>
            </a:r>
          </a:p>
          <a:p>
            <a:pPr marL="457200" lvl="1" indent="0">
              <a:buNone/>
            </a:pPr>
            <a:r>
              <a:rPr lang="en-US" dirty="0" smtClean="0"/>
              <a:t>West Sacramento, Ca 95605</a:t>
            </a:r>
          </a:p>
          <a:p>
            <a:pPr marL="457200" lvl="1" indent="0">
              <a:buNone/>
            </a:pPr>
            <a:r>
              <a:rPr lang="en-US" dirty="0" smtClean="0"/>
              <a:t>(916) 375 - 7901</a:t>
            </a:r>
          </a:p>
          <a:p>
            <a:pPr lvl="1"/>
            <a:endParaRPr lang="en-US" dirty="0"/>
          </a:p>
        </p:txBody>
      </p:sp>
    </p:spTree>
    <p:extLst>
      <p:ext uri="{BB962C8B-B14F-4D97-AF65-F5344CB8AC3E}">
        <p14:creationId xmlns:p14="http://schemas.microsoft.com/office/powerpoint/2010/main" val="13211391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Profile</a:t>
            </a:r>
            <a:endParaRPr lang="en-US" dirty="0"/>
          </a:p>
        </p:txBody>
      </p:sp>
      <p:sp>
        <p:nvSpPr>
          <p:cNvPr id="3" name="Content Placeholder 2"/>
          <p:cNvSpPr>
            <a:spLocks noGrp="1"/>
          </p:cNvSpPr>
          <p:nvPr>
            <p:ph idx="1"/>
          </p:nvPr>
        </p:nvSpPr>
        <p:spPr/>
        <p:txBody>
          <a:bodyPr>
            <a:normAutofit fontScale="92500" lnSpcReduction="20000"/>
          </a:bodyPr>
          <a:lstStyle/>
          <a:p>
            <a:r>
              <a:rPr lang="en-US" sz="2400" dirty="0" smtClean="0"/>
              <a:t>Your Activities</a:t>
            </a:r>
          </a:p>
          <a:p>
            <a:pPr lvl="1"/>
            <a:r>
              <a:rPr lang="en-US" dirty="0" smtClean="0"/>
              <a:t>Experience Manager (SAE)</a:t>
            </a:r>
          </a:p>
          <a:p>
            <a:pPr lvl="2"/>
            <a:r>
              <a:rPr lang="en-US" sz="2400" dirty="0" smtClean="0"/>
              <a:t>Add New</a:t>
            </a:r>
          </a:p>
          <a:p>
            <a:r>
              <a:rPr lang="en-US" dirty="0" smtClean="0"/>
              <a:t>Fill out your experience</a:t>
            </a:r>
          </a:p>
          <a:p>
            <a:r>
              <a:rPr lang="en-US" dirty="0" smtClean="0"/>
              <a:t>Pencil </a:t>
            </a:r>
          </a:p>
          <a:p>
            <a:pPr marL="0" indent="0">
              <a:buNone/>
            </a:pPr>
            <a:r>
              <a:rPr lang="en-US" b="1" dirty="0" smtClean="0"/>
              <a:t>Journal</a:t>
            </a:r>
          </a:p>
          <a:p>
            <a:pPr marL="0" indent="0">
              <a:buNone/>
            </a:pPr>
            <a:r>
              <a:rPr lang="en-US" dirty="0" smtClean="0"/>
              <a:t>Classroom Experience</a:t>
            </a:r>
          </a:p>
          <a:p>
            <a:pPr marL="0" indent="0">
              <a:buNone/>
            </a:pPr>
            <a:r>
              <a:rPr lang="en-US" dirty="0" smtClean="0"/>
              <a:t>Write about what you have learned in class/ activities.</a:t>
            </a:r>
            <a:endParaRPr lang="en-US" dirty="0"/>
          </a:p>
        </p:txBody>
      </p:sp>
    </p:spTree>
    <p:extLst>
      <p:ext uri="{BB962C8B-B14F-4D97-AF65-F5344CB8AC3E}">
        <p14:creationId xmlns:p14="http://schemas.microsoft.com/office/powerpoint/2010/main" val="40438891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386" y="630621"/>
            <a:ext cx="4934607" cy="2174382"/>
          </a:xfrm>
        </p:spPr>
        <p:txBody>
          <a:bodyPr>
            <a:normAutofit/>
          </a:bodyPr>
          <a:lstStyle/>
          <a:p>
            <a:r>
              <a:rPr lang="en-US" dirty="0" smtClean="0"/>
              <a:t>Problem Solving Lab 3.1  P. 33 NB P. 68 BB</a:t>
            </a:r>
            <a:endParaRPr lang="en-US" dirty="0"/>
          </a:p>
        </p:txBody>
      </p:sp>
      <p:pic>
        <p:nvPicPr>
          <p:cNvPr id="4" name="Content Placeholder 3"/>
          <p:cNvPicPr>
            <a:picLocks noGrp="1"/>
          </p:cNvPicPr>
          <p:nvPr>
            <p:ph idx="1"/>
          </p:nvPr>
        </p:nvPicPr>
        <p:blipFill>
          <a:blip r:embed="rId2" cstate="print"/>
          <a:srcRect l="55078" t="55896" r="3114" b="14151"/>
          <a:stretch>
            <a:fillRect/>
          </a:stretch>
        </p:blipFill>
        <p:spPr bwMode="auto">
          <a:xfrm>
            <a:off x="5580994" y="388633"/>
            <a:ext cx="6129874" cy="3426622"/>
          </a:xfrm>
          <a:prstGeom prst="rect">
            <a:avLst/>
          </a:prstGeom>
          <a:noFill/>
          <a:ln w="9525">
            <a:noFill/>
            <a:miter lim="800000"/>
            <a:headEnd/>
            <a:tailEnd/>
          </a:ln>
        </p:spPr>
      </p:pic>
      <p:sp>
        <p:nvSpPr>
          <p:cNvPr id="5" name="TextBox 4"/>
          <p:cNvSpPr txBox="1"/>
          <p:nvPr/>
        </p:nvSpPr>
        <p:spPr>
          <a:xfrm>
            <a:off x="646387" y="3815255"/>
            <a:ext cx="10941268" cy="2677656"/>
          </a:xfrm>
          <a:prstGeom prst="rect">
            <a:avLst/>
          </a:prstGeom>
          <a:noFill/>
        </p:spPr>
        <p:txBody>
          <a:bodyPr wrap="square" rtlCol="0">
            <a:spAutoFit/>
          </a:bodyPr>
          <a:lstStyle/>
          <a:p>
            <a:r>
              <a:rPr lang="en-US" sz="2400" dirty="0"/>
              <a:t>1.Line 2 is primary succession because it begins with no species. </a:t>
            </a:r>
          </a:p>
          <a:p>
            <a:r>
              <a:rPr lang="en-US" sz="2400" dirty="0"/>
              <a:t>Line 1 is Secondary Succession because it has some existing species, also it has a drop from a climax community.</a:t>
            </a:r>
          </a:p>
          <a:p>
            <a:pPr marL="342900" indent="-342900">
              <a:buAutoNum type="arabicPeriod" startAt="2"/>
            </a:pPr>
            <a:r>
              <a:rPr lang="en-US" sz="2400" dirty="0"/>
              <a:t>C = Climax Community   they exist before a disturbance</a:t>
            </a:r>
          </a:p>
          <a:p>
            <a:pPr marL="342900" indent="-342900"/>
            <a:r>
              <a:rPr lang="en-US" sz="2400" dirty="0"/>
              <a:t>D – is Pioneer Species have low species diversity.</a:t>
            </a:r>
          </a:p>
          <a:p>
            <a:pPr marL="342900" indent="-342900"/>
            <a:r>
              <a:rPr lang="en-US" sz="2400" dirty="0"/>
              <a:t>3.  A sudden, disruptive event such as a fire followed by a community recovery.</a:t>
            </a:r>
          </a:p>
          <a:p>
            <a:pPr marL="342900" indent="-342900">
              <a:buAutoNum type="arabicPeriod" startAt="2"/>
            </a:pPr>
            <a:endParaRPr lang="en-US" sz="2400" dirty="0"/>
          </a:p>
        </p:txBody>
      </p:sp>
    </p:spTree>
    <p:extLst>
      <p:ext uri="{BB962C8B-B14F-4D97-AF65-F5344CB8AC3E}">
        <p14:creationId xmlns:p14="http://schemas.microsoft.com/office/powerpoint/2010/main" val="2329111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ox(i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ox(in)">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ox(in)">
                                      <p:cBhvr>
                                        <p:cTn id="17" dur="500"/>
                                        <p:tgtEl>
                                          <p:spTgt spid="5">
                                            <p:txEl>
                                              <p:pRg st="2" end="2"/>
                                            </p:txEl>
                                          </p:spTgt>
                                        </p:tgtEl>
                                      </p:cBhvr>
                                    </p:animEffect>
                                  </p:childTnLst>
                                </p:cTn>
                              </p:par>
                              <p:par>
                                <p:cTn id="18" presetID="4" presetClass="entr" presetSubtype="16" fill="hold" nodeType="withEffect">
                                  <p:stCondLst>
                                    <p:cond delay="0"/>
                                  </p:stCondLst>
                                  <p:childTnLst>
                                    <p:set>
                                      <p:cBhvr>
                                        <p:cTn id="19" dur="1" fill="hold">
                                          <p:stCondLst>
                                            <p:cond delay="0"/>
                                          </p:stCondLst>
                                        </p:cTn>
                                        <p:tgtEl>
                                          <p:spTgt spid="5">
                                            <p:txEl>
                                              <p:pRg st="3" end="3"/>
                                            </p:txEl>
                                          </p:spTgt>
                                        </p:tgtEl>
                                        <p:attrNameLst>
                                          <p:attrName>style.visibility</p:attrName>
                                        </p:attrNameLst>
                                      </p:cBhvr>
                                      <p:to>
                                        <p:strVal val="visible"/>
                                      </p:to>
                                    </p:set>
                                    <p:animEffect transition="in" filter="box(in)">
                                      <p:cBhvr>
                                        <p:cTn id="20" dur="500"/>
                                        <p:tgtEl>
                                          <p:spTgt spid="5">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nodeType="click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Effect transition="in" filter="box(in)">
                                      <p:cBhvr>
                                        <p:cTn id="25"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42" name="Rectangle 2"/>
          <p:cNvSpPr>
            <a:spLocks noGrp="1" noChangeArrowheads="1"/>
          </p:cNvSpPr>
          <p:nvPr>
            <p:ph type="title"/>
          </p:nvPr>
        </p:nvSpPr>
        <p:spPr>
          <a:xfrm>
            <a:off x="2438400" y="7040563"/>
            <a:ext cx="8229600" cy="274637"/>
          </a:xfrm>
        </p:spPr>
        <p:txBody>
          <a:bodyPr>
            <a:normAutofit fontScale="90000"/>
          </a:bodyPr>
          <a:lstStyle/>
          <a:p>
            <a:pPr algn="r"/>
            <a:r>
              <a:rPr lang="en-US" altLang="en-US" sz="1400" b="1"/>
              <a:t>Section 5.1 Summary – pages 111-120</a:t>
            </a:r>
          </a:p>
        </p:txBody>
      </p:sp>
      <p:sp>
        <p:nvSpPr>
          <p:cNvPr id="880643" name="Text Box 3"/>
          <p:cNvSpPr txBox="1">
            <a:spLocks noChangeArrowheads="1"/>
          </p:cNvSpPr>
          <p:nvPr/>
        </p:nvSpPr>
        <p:spPr bwMode="auto">
          <a:xfrm>
            <a:off x="2089150" y="914401"/>
            <a:ext cx="4408258" cy="646331"/>
          </a:xfrm>
          <a:prstGeom prst="rect">
            <a:avLst/>
          </a:prstGeom>
          <a:noFill/>
          <a:ln w="9525">
            <a:noFill/>
            <a:miter lim="800000"/>
            <a:headEnd/>
            <a:tailEnd/>
          </a:ln>
          <a:effectLst>
            <a:outerShdw dist="45791" dir="3378596" algn="ctr" rotWithShape="0">
              <a:schemeClr val="bg2"/>
            </a:outerShdw>
          </a:effectLst>
        </p:spPr>
        <p:txBody>
          <a:bodyPr wrap="none">
            <a:spAutoFit/>
          </a:bodyPr>
          <a:lstStyle/>
          <a:p>
            <a:r>
              <a:rPr lang="en-US" altLang="en-US" sz="3600" b="1">
                <a:solidFill>
                  <a:schemeClr val="tx2"/>
                </a:solidFill>
                <a:latin typeface="Times" charset="0"/>
              </a:rPr>
              <a:t>Importance to nature</a:t>
            </a:r>
          </a:p>
        </p:txBody>
      </p:sp>
      <p:pic>
        <p:nvPicPr>
          <p:cNvPr id="880644" name="Picture 4" descr="end of slide"/>
          <p:cNvPicPr>
            <a:picLocks noChangeAspect="1" noChangeArrowheads="1"/>
          </p:cNvPicPr>
          <p:nvPr/>
        </p:nvPicPr>
        <p:blipFill>
          <a:blip r:embed="rId2" cstate="print"/>
          <a:srcRect/>
          <a:stretch>
            <a:fillRect/>
          </a:stretch>
        </p:blipFill>
        <p:spPr bwMode="auto">
          <a:xfrm>
            <a:off x="9693276" y="5105400"/>
            <a:ext cx="593725" cy="846138"/>
          </a:xfrm>
          <a:prstGeom prst="rect">
            <a:avLst/>
          </a:prstGeom>
          <a:noFill/>
        </p:spPr>
      </p:pic>
      <p:pic>
        <p:nvPicPr>
          <p:cNvPr id="880645" name="Picture 5" descr="New previous">
            <a:hlinkClick r:id="" action="ppaction://hlinkshowjump?jump=previousslide"/>
          </p:cNvPr>
          <p:cNvPicPr>
            <a:picLocks noChangeAspect="1" noChangeArrowheads="1"/>
          </p:cNvPicPr>
          <p:nvPr/>
        </p:nvPicPr>
        <p:blipFill>
          <a:blip r:embed="rId3" cstate="print"/>
          <a:srcRect/>
          <a:stretch>
            <a:fillRect/>
          </a:stretch>
        </p:blipFill>
        <p:spPr bwMode="auto">
          <a:xfrm>
            <a:off x="5105401" y="6191251"/>
            <a:ext cx="492125" cy="606425"/>
          </a:xfrm>
          <a:prstGeom prst="rect">
            <a:avLst/>
          </a:prstGeom>
          <a:noFill/>
        </p:spPr>
      </p:pic>
      <p:pic>
        <p:nvPicPr>
          <p:cNvPr id="880646" name="Picture 6" descr="New TOC">
            <a:hlinkClick r:id="rId4" action="ppaction://hlinksldjump"/>
          </p:cNvPr>
          <p:cNvPicPr>
            <a:picLocks noChangeAspect="1" noChangeArrowheads="1"/>
          </p:cNvPicPr>
          <p:nvPr/>
        </p:nvPicPr>
        <p:blipFill>
          <a:blip r:embed="rId5" cstate="print"/>
          <a:srcRect/>
          <a:stretch>
            <a:fillRect/>
          </a:stretch>
        </p:blipFill>
        <p:spPr bwMode="auto">
          <a:xfrm>
            <a:off x="5832476" y="6194426"/>
            <a:ext cx="492125" cy="606425"/>
          </a:xfrm>
          <a:prstGeom prst="rect">
            <a:avLst/>
          </a:prstGeom>
          <a:noFill/>
        </p:spPr>
      </p:pic>
      <p:pic>
        <p:nvPicPr>
          <p:cNvPr id="880647" name="Picture 7" descr="New next">
            <a:hlinkClick r:id="" action="ppaction://hlinkshowjump?jump=nextslide"/>
          </p:cNvPr>
          <p:cNvPicPr>
            <a:picLocks noChangeAspect="1" noChangeArrowheads="1"/>
          </p:cNvPicPr>
          <p:nvPr/>
        </p:nvPicPr>
        <p:blipFill>
          <a:blip r:embed="rId6" cstate="print"/>
          <a:srcRect/>
          <a:stretch>
            <a:fillRect/>
          </a:stretch>
        </p:blipFill>
        <p:spPr bwMode="auto">
          <a:xfrm>
            <a:off x="6542088" y="6194426"/>
            <a:ext cx="468312" cy="606425"/>
          </a:xfrm>
          <a:prstGeom prst="rect">
            <a:avLst/>
          </a:prstGeom>
          <a:noFill/>
        </p:spPr>
      </p:pic>
      <p:pic>
        <p:nvPicPr>
          <p:cNvPr id="880648" name="Picture 8" descr="help">
            <a:hlinkClick r:id="" action="ppaction://noaction"/>
          </p:cNvPr>
          <p:cNvPicPr>
            <a:picLocks noChangeAspect="1" noChangeArrowheads="1"/>
          </p:cNvPicPr>
          <p:nvPr/>
        </p:nvPicPr>
        <p:blipFill>
          <a:blip r:embed="rId7" cstate="print"/>
          <a:srcRect/>
          <a:stretch>
            <a:fillRect/>
          </a:stretch>
        </p:blipFill>
        <p:spPr bwMode="auto">
          <a:xfrm>
            <a:off x="1752600" y="6202364"/>
            <a:ext cx="560388" cy="560387"/>
          </a:xfrm>
          <a:prstGeom prst="rect">
            <a:avLst/>
          </a:prstGeom>
          <a:noFill/>
        </p:spPr>
      </p:pic>
      <p:pic>
        <p:nvPicPr>
          <p:cNvPr id="880649" name="Picture 9" descr="resources">
            <a:hlinkClick r:id="rId8"/>
          </p:cNvPr>
          <p:cNvPicPr>
            <a:picLocks noChangeAspect="1" noChangeArrowheads="1"/>
          </p:cNvPicPr>
          <p:nvPr/>
        </p:nvPicPr>
        <p:blipFill>
          <a:blip r:embed="rId9" cstate="print"/>
          <a:srcRect/>
          <a:stretch>
            <a:fillRect/>
          </a:stretch>
        </p:blipFill>
        <p:spPr bwMode="auto">
          <a:xfrm>
            <a:off x="8458201" y="6267451"/>
            <a:ext cx="1806575" cy="411163"/>
          </a:xfrm>
          <a:prstGeom prst="rect">
            <a:avLst/>
          </a:prstGeom>
          <a:noFill/>
        </p:spPr>
      </p:pic>
      <p:pic>
        <p:nvPicPr>
          <p:cNvPr id="880650" name="Picture 10" descr="Sec"/>
          <p:cNvPicPr>
            <a:picLocks noChangeAspect="1" noChangeArrowheads="1"/>
          </p:cNvPicPr>
          <p:nvPr/>
        </p:nvPicPr>
        <p:blipFill>
          <a:blip r:embed="rId10" cstate="print"/>
          <a:srcRect/>
          <a:stretch>
            <a:fillRect/>
          </a:stretch>
        </p:blipFill>
        <p:spPr bwMode="auto">
          <a:xfrm>
            <a:off x="1524000" y="1"/>
            <a:ext cx="1828800" cy="811213"/>
          </a:xfrm>
          <a:prstGeom prst="rect">
            <a:avLst/>
          </a:prstGeom>
          <a:noFill/>
        </p:spPr>
      </p:pic>
      <p:pic>
        <p:nvPicPr>
          <p:cNvPr id="880651" name="Picture 11" descr="Sec"/>
          <p:cNvPicPr>
            <a:picLocks noChangeAspect="1" noChangeArrowheads="1"/>
          </p:cNvPicPr>
          <p:nvPr/>
        </p:nvPicPr>
        <p:blipFill>
          <a:blip r:embed="rId11" cstate="print"/>
          <a:srcRect/>
          <a:stretch>
            <a:fillRect/>
          </a:stretch>
        </p:blipFill>
        <p:spPr bwMode="auto">
          <a:xfrm>
            <a:off x="4356100" y="0"/>
            <a:ext cx="3479800" cy="482600"/>
          </a:xfrm>
          <a:prstGeom prst="rect">
            <a:avLst/>
          </a:prstGeom>
          <a:noFill/>
        </p:spPr>
      </p:pic>
      <p:sp>
        <p:nvSpPr>
          <p:cNvPr id="880653" name="Rectangle 13"/>
          <p:cNvSpPr>
            <a:spLocks noChangeArrowheads="1"/>
          </p:cNvSpPr>
          <p:nvPr/>
        </p:nvSpPr>
        <p:spPr bwMode="auto">
          <a:xfrm>
            <a:off x="1524000" y="1371600"/>
            <a:ext cx="9144000" cy="1569660"/>
          </a:xfrm>
          <a:prstGeom prst="rect">
            <a:avLst/>
          </a:prstGeom>
          <a:noFill/>
          <a:ln w="9525">
            <a:noFill/>
            <a:miter lim="800000"/>
            <a:headEnd/>
            <a:tailEnd/>
          </a:ln>
          <a:effectLst/>
        </p:spPr>
        <p:txBody>
          <a:bodyPr wrap="square">
            <a:spAutoFit/>
          </a:bodyPr>
          <a:lstStyle/>
          <a:p>
            <a:pPr marL="342900" indent="-342900">
              <a:buClr>
                <a:schemeClr val="tx1"/>
              </a:buClr>
            </a:pPr>
            <a:r>
              <a:rPr lang="en-US" altLang="en-US" sz="3200" dirty="0">
                <a:latin typeface="Times" charset="0"/>
              </a:rPr>
              <a:t>#1.  Biodiversity is the variety of life or the different types of species</a:t>
            </a:r>
          </a:p>
          <a:p>
            <a:pPr marL="342900" indent="-342900">
              <a:buClr>
                <a:schemeClr val="tx1"/>
              </a:buClr>
              <a:buFontTx/>
              <a:buChar char="•"/>
            </a:pPr>
            <a:r>
              <a:rPr lang="en-US" altLang="en-US" sz="3200" dirty="0">
                <a:latin typeface="Times" charset="0"/>
              </a:rPr>
              <a:t>Living things are interdependent.</a:t>
            </a:r>
          </a:p>
        </p:txBody>
      </p:sp>
      <p:sp>
        <p:nvSpPr>
          <p:cNvPr id="880654" name="Rectangle 14"/>
          <p:cNvSpPr>
            <a:spLocks noChangeArrowheads="1"/>
          </p:cNvSpPr>
          <p:nvPr/>
        </p:nvSpPr>
        <p:spPr bwMode="auto">
          <a:xfrm>
            <a:off x="2133600" y="2971800"/>
            <a:ext cx="7924800" cy="1077218"/>
          </a:xfrm>
          <a:prstGeom prst="rect">
            <a:avLst/>
          </a:prstGeom>
          <a:noFill/>
          <a:ln w="9525">
            <a:noFill/>
            <a:miter lim="800000"/>
            <a:headEnd/>
            <a:tailEnd/>
          </a:ln>
          <a:effectLst/>
        </p:spPr>
        <p:txBody>
          <a:bodyPr>
            <a:spAutoFit/>
          </a:bodyPr>
          <a:lstStyle/>
          <a:p>
            <a:pPr marL="342900" indent="-342900">
              <a:buClr>
                <a:schemeClr val="tx1"/>
              </a:buClr>
              <a:buFontTx/>
              <a:buChar char="•"/>
            </a:pPr>
            <a:r>
              <a:rPr lang="en-US" altLang="en-US" sz="3200" dirty="0">
                <a:latin typeface="Times" charset="0"/>
              </a:rPr>
              <a:t>Living things can be niches for other living things.</a:t>
            </a:r>
          </a:p>
        </p:txBody>
      </p:sp>
      <p:sp>
        <p:nvSpPr>
          <p:cNvPr id="880655" name="Rectangle 15"/>
          <p:cNvSpPr>
            <a:spLocks noChangeArrowheads="1"/>
          </p:cNvSpPr>
          <p:nvPr/>
        </p:nvSpPr>
        <p:spPr bwMode="auto">
          <a:xfrm>
            <a:off x="2133600" y="3832225"/>
            <a:ext cx="7696200" cy="1077218"/>
          </a:xfrm>
          <a:prstGeom prst="rect">
            <a:avLst/>
          </a:prstGeom>
          <a:noFill/>
          <a:ln w="9525">
            <a:noFill/>
            <a:miter lim="800000"/>
            <a:headEnd/>
            <a:tailEnd/>
          </a:ln>
          <a:effectLst/>
        </p:spPr>
        <p:txBody>
          <a:bodyPr>
            <a:spAutoFit/>
          </a:bodyPr>
          <a:lstStyle/>
          <a:p>
            <a:pPr marL="342900" indent="-342900">
              <a:buClr>
                <a:schemeClr val="tx1"/>
              </a:buClr>
              <a:buFontTx/>
              <a:buChar char="•"/>
            </a:pPr>
            <a:r>
              <a:rPr lang="en-US" altLang="en-US" sz="3200">
                <a:latin typeface="Times" charset="0"/>
              </a:rPr>
              <a:t>Populations are adapted to live together in communities.</a:t>
            </a:r>
          </a:p>
        </p:txBody>
      </p:sp>
    </p:spTree>
    <p:extLst>
      <p:ext uri="{BB962C8B-B14F-4D97-AF65-F5344CB8AC3E}">
        <p14:creationId xmlns:p14="http://schemas.microsoft.com/office/powerpoint/2010/main" val="3677532154"/>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880653"/>
                                        </p:tgtEl>
                                        <p:attrNameLst>
                                          <p:attrName>style.visibility</p:attrName>
                                        </p:attrNameLst>
                                      </p:cBhvr>
                                      <p:to>
                                        <p:strVal val="visible"/>
                                      </p:to>
                                    </p:set>
                                    <p:animEffect transition="in" filter="box(out)">
                                      <p:cBhvr>
                                        <p:cTn id="7" dur="500"/>
                                        <p:tgtEl>
                                          <p:spTgt spid="88065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880654"/>
                                        </p:tgtEl>
                                        <p:attrNameLst>
                                          <p:attrName>style.visibility</p:attrName>
                                        </p:attrNameLst>
                                      </p:cBhvr>
                                      <p:to>
                                        <p:strVal val="visible"/>
                                      </p:to>
                                    </p:set>
                                    <p:animEffect transition="in" filter="box(out)">
                                      <p:cBhvr>
                                        <p:cTn id="12" dur="500"/>
                                        <p:tgtEl>
                                          <p:spTgt spid="880654"/>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880655"/>
                                        </p:tgtEl>
                                        <p:attrNameLst>
                                          <p:attrName>style.visibility</p:attrName>
                                        </p:attrNameLst>
                                      </p:cBhvr>
                                      <p:to>
                                        <p:strVal val="visible"/>
                                      </p:to>
                                    </p:set>
                                    <p:animEffect transition="in" filter="box(out)">
                                      <p:cBhvr>
                                        <p:cTn id="17" dur="500"/>
                                        <p:tgtEl>
                                          <p:spTgt spid="880655"/>
                                        </p:tgtEl>
                                      </p:cBhvr>
                                    </p:animEffect>
                                  </p:childTnLst>
                                </p:cTn>
                              </p:par>
                            </p:childTnLst>
                          </p:cTn>
                        </p:par>
                        <p:par>
                          <p:cTn id="18" fill="hold">
                            <p:stCondLst>
                              <p:cond delay="500"/>
                            </p:stCondLst>
                            <p:childTnLst>
                              <p:par>
                                <p:cTn id="19" presetID="4" presetClass="entr" presetSubtype="32" fill="hold" nodeType="afterEffect">
                                  <p:stCondLst>
                                    <p:cond delay="0"/>
                                  </p:stCondLst>
                                  <p:childTnLst>
                                    <p:set>
                                      <p:cBhvr>
                                        <p:cTn id="20" dur="1" fill="hold">
                                          <p:stCondLst>
                                            <p:cond delay="0"/>
                                          </p:stCondLst>
                                        </p:cTn>
                                        <p:tgtEl>
                                          <p:spTgt spid="880644"/>
                                        </p:tgtEl>
                                        <p:attrNameLst>
                                          <p:attrName>style.visibility</p:attrName>
                                        </p:attrNameLst>
                                      </p:cBhvr>
                                      <p:to>
                                        <p:strVal val="visible"/>
                                      </p:to>
                                    </p:set>
                                    <p:animEffect transition="in" filter="box(out)">
                                      <p:cBhvr>
                                        <p:cTn id="21" dur="500"/>
                                        <p:tgtEl>
                                          <p:spTgt spid="8806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53" grpId="0" autoUpdateAnimBg="0"/>
      <p:bldP spid="880654" grpId="0" autoUpdateAnimBg="0"/>
      <p:bldP spid="880655" grpId="0"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2690" name="Rectangle 2"/>
          <p:cNvSpPr>
            <a:spLocks noGrp="1" noChangeArrowheads="1"/>
          </p:cNvSpPr>
          <p:nvPr>
            <p:ph type="title"/>
          </p:nvPr>
        </p:nvSpPr>
        <p:spPr>
          <a:xfrm>
            <a:off x="2438400" y="7040563"/>
            <a:ext cx="8229600" cy="274637"/>
          </a:xfrm>
        </p:spPr>
        <p:txBody>
          <a:bodyPr>
            <a:normAutofit fontScale="90000"/>
          </a:bodyPr>
          <a:lstStyle/>
          <a:p>
            <a:pPr algn="r"/>
            <a:r>
              <a:rPr lang="en-US" altLang="en-US" sz="1400" b="1"/>
              <a:t>Section 5.1 Summary – pages 111-120</a:t>
            </a:r>
          </a:p>
        </p:txBody>
      </p:sp>
      <p:sp>
        <p:nvSpPr>
          <p:cNvPr id="882691" name="Text Box 3"/>
          <p:cNvSpPr txBox="1">
            <a:spLocks noChangeArrowheads="1"/>
          </p:cNvSpPr>
          <p:nvPr/>
        </p:nvSpPr>
        <p:spPr bwMode="auto">
          <a:xfrm>
            <a:off x="2089151" y="914401"/>
            <a:ext cx="6340197" cy="646331"/>
          </a:xfrm>
          <a:prstGeom prst="rect">
            <a:avLst/>
          </a:prstGeom>
          <a:noFill/>
          <a:ln w="9525">
            <a:noFill/>
            <a:miter lim="800000"/>
            <a:headEnd/>
            <a:tailEnd/>
          </a:ln>
          <a:effectLst>
            <a:outerShdw dist="45791" dir="3378596" algn="ctr" rotWithShape="0">
              <a:schemeClr val="bg2"/>
            </a:outerShdw>
          </a:effectLst>
        </p:spPr>
        <p:txBody>
          <a:bodyPr wrap="none">
            <a:spAutoFit/>
          </a:bodyPr>
          <a:lstStyle/>
          <a:p>
            <a:r>
              <a:rPr lang="en-US" altLang="en-US" sz="3600" b="1" dirty="0">
                <a:solidFill>
                  <a:schemeClr val="tx2"/>
                </a:solidFill>
                <a:latin typeface="Times" charset="0"/>
              </a:rPr>
              <a:t>#2. Biodiversity brings stability</a:t>
            </a:r>
          </a:p>
        </p:txBody>
      </p:sp>
      <p:pic>
        <p:nvPicPr>
          <p:cNvPr id="882692" name="Picture 4" descr="end of slide"/>
          <p:cNvPicPr>
            <a:picLocks noChangeAspect="1" noChangeArrowheads="1"/>
          </p:cNvPicPr>
          <p:nvPr/>
        </p:nvPicPr>
        <p:blipFill>
          <a:blip r:embed="rId2" cstate="print"/>
          <a:srcRect/>
          <a:stretch>
            <a:fillRect/>
          </a:stretch>
        </p:blipFill>
        <p:spPr bwMode="auto">
          <a:xfrm>
            <a:off x="9693276" y="5105400"/>
            <a:ext cx="593725" cy="846138"/>
          </a:xfrm>
          <a:prstGeom prst="rect">
            <a:avLst/>
          </a:prstGeom>
          <a:noFill/>
        </p:spPr>
      </p:pic>
      <p:pic>
        <p:nvPicPr>
          <p:cNvPr id="882693" name="Picture 5" descr="New previous">
            <a:hlinkClick r:id="" action="ppaction://hlinkshowjump?jump=previousslide"/>
          </p:cNvPr>
          <p:cNvPicPr>
            <a:picLocks noChangeAspect="1" noChangeArrowheads="1"/>
          </p:cNvPicPr>
          <p:nvPr/>
        </p:nvPicPr>
        <p:blipFill>
          <a:blip r:embed="rId3" cstate="print"/>
          <a:srcRect/>
          <a:stretch>
            <a:fillRect/>
          </a:stretch>
        </p:blipFill>
        <p:spPr bwMode="auto">
          <a:xfrm>
            <a:off x="5105401" y="6191251"/>
            <a:ext cx="492125" cy="606425"/>
          </a:xfrm>
          <a:prstGeom prst="rect">
            <a:avLst/>
          </a:prstGeom>
          <a:noFill/>
        </p:spPr>
      </p:pic>
      <p:pic>
        <p:nvPicPr>
          <p:cNvPr id="882694" name="Picture 6" descr="New TOC">
            <a:hlinkClick r:id="rId4" action="ppaction://hlinksldjump"/>
          </p:cNvPr>
          <p:cNvPicPr>
            <a:picLocks noChangeAspect="1" noChangeArrowheads="1"/>
          </p:cNvPicPr>
          <p:nvPr/>
        </p:nvPicPr>
        <p:blipFill>
          <a:blip r:embed="rId5" cstate="print"/>
          <a:srcRect/>
          <a:stretch>
            <a:fillRect/>
          </a:stretch>
        </p:blipFill>
        <p:spPr bwMode="auto">
          <a:xfrm>
            <a:off x="5832476" y="6194426"/>
            <a:ext cx="492125" cy="606425"/>
          </a:xfrm>
          <a:prstGeom prst="rect">
            <a:avLst/>
          </a:prstGeom>
          <a:noFill/>
        </p:spPr>
      </p:pic>
      <p:pic>
        <p:nvPicPr>
          <p:cNvPr id="882695" name="Picture 7" descr="New next">
            <a:hlinkClick r:id="" action="ppaction://hlinkshowjump?jump=nextslide"/>
          </p:cNvPr>
          <p:cNvPicPr>
            <a:picLocks noChangeAspect="1" noChangeArrowheads="1"/>
          </p:cNvPicPr>
          <p:nvPr/>
        </p:nvPicPr>
        <p:blipFill>
          <a:blip r:embed="rId6" cstate="print"/>
          <a:srcRect/>
          <a:stretch>
            <a:fillRect/>
          </a:stretch>
        </p:blipFill>
        <p:spPr bwMode="auto">
          <a:xfrm>
            <a:off x="6542088" y="6194426"/>
            <a:ext cx="468312" cy="606425"/>
          </a:xfrm>
          <a:prstGeom prst="rect">
            <a:avLst/>
          </a:prstGeom>
          <a:noFill/>
        </p:spPr>
      </p:pic>
      <p:pic>
        <p:nvPicPr>
          <p:cNvPr id="882696" name="Picture 8" descr="help">
            <a:hlinkClick r:id="" action="ppaction://noaction"/>
          </p:cNvPr>
          <p:cNvPicPr>
            <a:picLocks noChangeAspect="1" noChangeArrowheads="1"/>
          </p:cNvPicPr>
          <p:nvPr/>
        </p:nvPicPr>
        <p:blipFill>
          <a:blip r:embed="rId7" cstate="print"/>
          <a:srcRect/>
          <a:stretch>
            <a:fillRect/>
          </a:stretch>
        </p:blipFill>
        <p:spPr bwMode="auto">
          <a:xfrm>
            <a:off x="1752600" y="6202364"/>
            <a:ext cx="560388" cy="560387"/>
          </a:xfrm>
          <a:prstGeom prst="rect">
            <a:avLst/>
          </a:prstGeom>
          <a:noFill/>
        </p:spPr>
      </p:pic>
      <p:pic>
        <p:nvPicPr>
          <p:cNvPr id="882697" name="Picture 9" descr="resources">
            <a:hlinkClick r:id="rId8"/>
          </p:cNvPr>
          <p:cNvPicPr>
            <a:picLocks noChangeAspect="1" noChangeArrowheads="1"/>
          </p:cNvPicPr>
          <p:nvPr/>
        </p:nvPicPr>
        <p:blipFill>
          <a:blip r:embed="rId9" cstate="print"/>
          <a:srcRect/>
          <a:stretch>
            <a:fillRect/>
          </a:stretch>
        </p:blipFill>
        <p:spPr bwMode="auto">
          <a:xfrm>
            <a:off x="8458201" y="6267451"/>
            <a:ext cx="1806575" cy="411163"/>
          </a:xfrm>
          <a:prstGeom prst="rect">
            <a:avLst/>
          </a:prstGeom>
          <a:noFill/>
        </p:spPr>
      </p:pic>
      <p:pic>
        <p:nvPicPr>
          <p:cNvPr id="882698" name="Picture 10" descr="Sec"/>
          <p:cNvPicPr>
            <a:picLocks noChangeAspect="1" noChangeArrowheads="1"/>
          </p:cNvPicPr>
          <p:nvPr/>
        </p:nvPicPr>
        <p:blipFill>
          <a:blip r:embed="rId10" cstate="print"/>
          <a:srcRect/>
          <a:stretch>
            <a:fillRect/>
          </a:stretch>
        </p:blipFill>
        <p:spPr bwMode="auto">
          <a:xfrm>
            <a:off x="1524000" y="1"/>
            <a:ext cx="1828800" cy="811213"/>
          </a:xfrm>
          <a:prstGeom prst="rect">
            <a:avLst/>
          </a:prstGeom>
          <a:noFill/>
        </p:spPr>
      </p:pic>
      <p:pic>
        <p:nvPicPr>
          <p:cNvPr id="882699" name="Picture 11" descr="Sec"/>
          <p:cNvPicPr>
            <a:picLocks noChangeAspect="1" noChangeArrowheads="1"/>
          </p:cNvPicPr>
          <p:nvPr/>
        </p:nvPicPr>
        <p:blipFill>
          <a:blip r:embed="rId11" cstate="print"/>
          <a:srcRect/>
          <a:stretch>
            <a:fillRect/>
          </a:stretch>
        </p:blipFill>
        <p:spPr bwMode="auto">
          <a:xfrm>
            <a:off x="4356100" y="0"/>
            <a:ext cx="3479800" cy="482600"/>
          </a:xfrm>
          <a:prstGeom prst="rect">
            <a:avLst/>
          </a:prstGeom>
          <a:noFill/>
        </p:spPr>
      </p:pic>
      <p:sp>
        <p:nvSpPr>
          <p:cNvPr id="882700" name="Rectangle 12"/>
          <p:cNvSpPr>
            <a:spLocks noChangeArrowheads="1"/>
          </p:cNvSpPr>
          <p:nvPr/>
        </p:nvSpPr>
        <p:spPr bwMode="auto">
          <a:xfrm>
            <a:off x="2133600" y="1600200"/>
            <a:ext cx="7924800" cy="1077218"/>
          </a:xfrm>
          <a:prstGeom prst="rect">
            <a:avLst/>
          </a:prstGeom>
          <a:noFill/>
          <a:ln w="9525">
            <a:noFill/>
            <a:miter lim="800000"/>
            <a:headEnd/>
            <a:tailEnd/>
          </a:ln>
          <a:effectLst/>
        </p:spPr>
        <p:txBody>
          <a:bodyPr>
            <a:spAutoFit/>
          </a:bodyPr>
          <a:lstStyle/>
          <a:p>
            <a:pPr marL="342900" indent="-342900">
              <a:buClr>
                <a:schemeClr val="tx1"/>
              </a:buClr>
              <a:buFontTx/>
              <a:buChar char="•"/>
            </a:pPr>
            <a:r>
              <a:rPr lang="en-US" altLang="en-US" sz="3200">
                <a:latin typeface="Times" charset="0"/>
              </a:rPr>
              <a:t>Biodiversity can bring stability to an ecosystem.</a:t>
            </a:r>
          </a:p>
        </p:txBody>
      </p:sp>
      <p:sp>
        <p:nvSpPr>
          <p:cNvPr id="882701" name="Rectangle 13"/>
          <p:cNvSpPr>
            <a:spLocks noChangeArrowheads="1"/>
          </p:cNvSpPr>
          <p:nvPr/>
        </p:nvSpPr>
        <p:spPr bwMode="auto">
          <a:xfrm>
            <a:off x="2133600" y="2670176"/>
            <a:ext cx="7924800" cy="2554545"/>
          </a:xfrm>
          <a:prstGeom prst="rect">
            <a:avLst/>
          </a:prstGeom>
          <a:noFill/>
          <a:ln w="9525">
            <a:noFill/>
            <a:miter lim="800000"/>
            <a:headEnd/>
            <a:tailEnd/>
          </a:ln>
          <a:effectLst/>
        </p:spPr>
        <p:txBody>
          <a:bodyPr>
            <a:spAutoFit/>
          </a:bodyPr>
          <a:lstStyle/>
          <a:p>
            <a:pPr marL="342900" indent="-342900">
              <a:buClr>
                <a:schemeClr val="tx1"/>
              </a:buClr>
              <a:buFontTx/>
              <a:buChar char="•"/>
            </a:pPr>
            <a:r>
              <a:rPr lang="en-US" altLang="en-US" sz="3200">
                <a:latin typeface="Times" charset="0"/>
              </a:rPr>
              <a:t>A pest could easily destroy all the corn in a farmer’s field, but it would be far more difficult for a single type of insect or disease to destroy all individuals of a plant species in a rain forest.</a:t>
            </a:r>
          </a:p>
        </p:txBody>
      </p:sp>
      <p:sp>
        <p:nvSpPr>
          <p:cNvPr id="882702" name="Rectangle 14"/>
          <p:cNvSpPr>
            <a:spLocks noChangeArrowheads="1"/>
          </p:cNvSpPr>
          <p:nvPr/>
        </p:nvSpPr>
        <p:spPr bwMode="auto">
          <a:xfrm>
            <a:off x="2133600" y="5051425"/>
            <a:ext cx="7391400" cy="1077218"/>
          </a:xfrm>
          <a:prstGeom prst="rect">
            <a:avLst/>
          </a:prstGeom>
          <a:noFill/>
          <a:ln w="9525">
            <a:noFill/>
            <a:miter lim="800000"/>
            <a:headEnd/>
            <a:tailEnd/>
          </a:ln>
          <a:effectLst/>
        </p:spPr>
        <p:txBody>
          <a:bodyPr>
            <a:spAutoFit/>
          </a:bodyPr>
          <a:lstStyle/>
          <a:p>
            <a:pPr marL="342900" indent="-342900">
              <a:buClr>
                <a:schemeClr val="tx1"/>
              </a:buClr>
              <a:buFontTx/>
              <a:buChar char="•"/>
            </a:pPr>
            <a:r>
              <a:rPr lang="en-US" altLang="en-US" sz="3200">
                <a:latin typeface="Times" charset="0"/>
              </a:rPr>
              <a:t>Ecosystems are stable if their biodiversity is maintained.</a:t>
            </a:r>
          </a:p>
        </p:txBody>
      </p:sp>
    </p:spTree>
    <p:extLst>
      <p:ext uri="{BB962C8B-B14F-4D97-AF65-F5344CB8AC3E}">
        <p14:creationId xmlns:p14="http://schemas.microsoft.com/office/powerpoint/2010/main" val="93058746"/>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882700"/>
                                        </p:tgtEl>
                                        <p:attrNameLst>
                                          <p:attrName>style.visibility</p:attrName>
                                        </p:attrNameLst>
                                      </p:cBhvr>
                                      <p:to>
                                        <p:strVal val="visible"/>
                                      </p:to>
                                    </p:set>
                                    <p:animEffect transition="in" filter="box(out)">
                                      <p:cBhvr>
                                        <p:cTn id="7" dur="500"/>
                                        <p:tgtEl>
                                          <p:spTgt spid="88270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882701"/>
                                        </p:tgtEl>
                                        <p:attrNameLst>
                                          <p:attrName>style.visibility</p:attrName>
                                        </p:attrNameLst>
                                      </p:cBhvr>
                                      <p:to>
                                        <p:strVal val="visible"/>
                                      </p:to>
                                    </p:set>
                                    <p:animEffect transition="in" filter="box(out)">
                                      <p:cBhvr>
                                        <p:cTn id="12" dur="500"/>
                                        <p:tgtEl>
                                          <p:spTgt spid="882701"/>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882702"/>
                                        </p:tgtEl>
                                        <p:attrNameLst>
                                          <p:attrName>style.visibility</p:attrName>
                                        </p:attrNameLst>
                                      </p:cBhvr>
                                      <p:to>
                                        <p:strVal val="visible"/>
                                      </p:to>
                                    </p:set>
                                    <p:animEffect transition="in" filter="box(out)">
                                      <p:cBhvr>
                                        <p:cTn id="17" dur="500"/>
                                        <p:tgtEl>
                                          <p:spTgt spid="882702"/>
                                        </p:tgtEl>
                                      </p:cBhvr>
                                    </p:animEffect>
                                  </p:childTnLst>
                                </p:cTn>
                              </p:par>
                            </p:childTnLst>
                          </p:cTn>
                        </p:par>
                        <p:par>
                          <p:cTn id="18" fill="hold">
                            <p:stCondLst>
                              <p:cond delay="500"/>
                            </p:stCondLst>
                            <p:childTnLst>
                              <p:par>
                                <p:cTn id="19" presetID="4" presetClass="entr" presetSubtype="32" fill="hold" nodeType="afterEffect">
                                  <p:stCondLst>
                                    <p:cond delay="0"/>
                                  </p:stCondLst>
                                  <p:childTnLst>
                                    <p:set>
                                      <p:cBhvr>
                                        <p:cTn id="20" dur="1" fill="hold">
                                          <p:stCondLst>
                                            <p:cond delay="0"/>
                                          </p:stCondLst>
                                        </p:cTn>
                                        <p:tgtEl>
                                          <p:spTgt spid="882692"/>
                                        </p:tgtEl>
                                        <p:attrNameLst>
                                          <p:attrName>style.visibility</p:attrName>
                                        </p:attrNameLst>
                                      </p:cBhvr>
                                      <p:to>
                                        <p:strVal val="visible"/>
                                      </p:to>
                                    </p:set>
                                    <p:animEffect transition="in" filter="box(out)">
                                      <p:cBhvr>
                                        <p:cTn id="21" dur="500"/>
                                        <p:tgtEl>
                                          <p:spTgt spid="8826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2700" grpId="0" autoUpdateAnimBg="0"/>
      <p:bldP spid="882701" grpId="0" autoUpdateAnimBg="0"/>
      <p:bldP spid="882702" grpId="0"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Cycles of Nature Posters</a:t>
            </a:r>
            <a:endParaRPr lang="en-US" dirty="0"/>
          </a:p>
        </p:txBody>
      </p:sp>
      <p:sp>
        <p:nvSpPr>
          <p:cNvPr id="3" name="Content Placeholder 2"/>
          <p:cNvSpPr>
            <a:spLocks noGrp="1"/>
          </p:cNvSpPr>
          <p:nvPr>
            <p:ph idx="1"/>
          </p:nvPr>
        </p:nvSpPr>
        <p:spPr/>
        <p:txBody>
          <a:bodyPr/>
          <a:lstStyle/>
          <a:p>
            <a:r>
              <a:rPr lang="en-US" dirty="0" smtClean="0"/>
              <a:t>1 – 3 people may work on the Poster</a:t>
            </a:r>
          </a:p>
          <a:p>
            <a:r>
              <a:rPr lang="en-US" dirty="0" smtClean="0"/>
              <a:t>Draw the Carbon, Water or Nitrogen Cycle</a:t>
            </a:r>
          </a:p>
          <a:p>
            <a:r>
              <a:rPr lang="en-US" dirty="0" smtClean="0"/>
              <a:t>Answer the following questions for your poster.</a:t>
            </a:r>
          </a:p>
          <a:p>
            <a:pPr lvl="1"/>
            <a:r>
              <a:rPr lang="en-US" dirty="0" smtClean="0"/>
              <a:t>How does Carbon, Water or Nitrogen return to the Biotic parts of the Ecosystem?</a:t>
            </a:r>
          </a:p>
          <a:p>
            <a:pPr lvl="1"/>
            <a:r>
              <a:rPr lang="en-US" dirty="0" smtClean="0"/>
              <a:t>The burning (CO2), evaporation (H2O)or leaching (N2) of each of these returns them where?</a:t>
            </a:r>
            <a:endParaRPr lang="en-US" dirty="0"/>
          </a:p>
        </p:txBody>
      </p:sp>
    </p:spTree>
    <p:extLst>
      <p:ext uri="{BB962C8B-B14F-4D97-AF65-F5344CB8AC3E}">
        <p14:creationId xmlns:p14="http://schemas.microsoft.com/office/powerpoint/2010/main" val="40605307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Agriculture can be the solution</a:t>
            </a:r>
            <a:endParaRPr lang="en-US" dirty="0"/>
          </a:p>
        </p:txBody>
      </p:sp>
      <p:sp>
        <p:nvSpPr>
          <p:cNvPr id="3" name="Content Placeholder 2"/>
          <p:cNvSpPr>
            <a:spLocks noGrp="1"/>
          </p:cNvSpPr>
          <p:nvPr>
            <p:ph idx="1"/>
          </p:nvPr>
        </p:nvSpPr>
        <p:spPr/>
        <p:txBody>
          <a:bodyPr/>
          <a:lstStyle/>
          <a:p>
            <a:r>
              <a:rPr lang="en-US" dirty="0" smtClean="0"/>
              <a:t>Wildlife Corridors</a:t>
            </a:r>
          </a:p>
          <a:p>
            <a:r>
              <a:rPr lang="en-US" dirty="0" smtClean="0"/>
              <a:t>Wildlife Habitats</a:t>
            </a:r>
          </a:p>
          <a:p>
            <a:r>
              <a:rPr lang="en-US" dirty="0" smtClean="0"/>
              <a:t>Cover Cropping</a:t>
            </a:r>
          </a:p>
          <a:p>
            <a:r>
              <a:rPr lang="en-US" dirty="0" smtClean="0">
                <a:hlinkClick r:id="rId2"/>
              </a:rPr>
              <a:t>Introducing Biodiversity into the Farm</a:t>
            </a:r>
            <a:endParaRPr lang="en-US" dirty="0"/>
          </a:p>
        </p:txBody>
      </p:sp>
    </p:spTree>
    <p:extLst>
      <p:ext uri="{BB962C8B-B14F-4D97-AF65-F5344CB8AC3E}">
        <p14:creationId xmlns:p14="http://schemas.microsoft.com/office/powerpoint/2010/main" val="252676179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#3. Global Warming – Climate Change</a:t>
            </a:r>
            <a:endParaRPr lang="en-US" dirty="0"/>
          </a:p>
        </p:txBody>
      </p:sp>
      <p:sp>
        <p:nvSpPr>
          <p:cNvPr id="3" name="Content Placeholder 2"/>
          <p:cNvSpPr>
            <a:spLocks noGrp="1"/>
          </p:cNvSpPr>
          <p:nvPr>
            <p:ph idx="1"/>
          </p:nvPr>
        </p:nvSpPr>
        <p:spPr/>
        <p:txBody>
          <a:bodyPr/>
          <a:lstStyle/>
          <a:p>
            <a:r>
              <a:rPr lang="en-US" dirty="0" smtClean="0"/>
              <a:t>Rise in CO2 concentration</a:t>
            </a:r>
          </a:p>
          <a:p>
            <a:r>
              <a:rPr lang="en-US" dirty="0" smtClean="0"/>
              <a:t>Increase melting of Polar ice caps</a:t>
            </a:r>
          </a:p>
          <a:p>
            <a:r>
              <a:rPr lang="en-US" dirty="0" smtClean="0"/>
              <a:t>Increase average temperature of ocean</a:t>
            </a:r>
          </a:p>
          <a:p>
            <a:r>
              <a:rPr lang="en-US" dirty="0" smtClean="0"/>
              <a:t>Increase in severe weather events</a:t>
            </a:r>
            <a:endParaRPr lang="en-US" dirty="0"/>
          </a:p>
        </p:txBody>
      </p:sp>
    </p:spTree>
    <p:extLst>
      <p:ext uri="{BB962C8B-B14F-4D97-AF65-F5344CB8AC3E}">
        <p14:creationId xmlns:p14="http://schemas.microsoft.com/office/powerpoint/2010/main" val="317811537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1143000"/>
          </a:xfrm>
        </p:spPr>
        <p:txBody>
          <a:bodyPr>
            <a:noAutofit/>
          </a:bodyPr>
          <a:lstStyle/>
          <a:p>
            <a:r>
              <a:rPr lang="en-US" sz="2800" dirty="0"/>
              <a:t>CH 4 Population Biology</a:t>
            </a:r>
            <a:br>
              <a:rPr lang="en-US" sz="2800" dirty="0"/>
            </a:br>
            <a:r>
              <a:rPr lang="en-US" sz="2800" dirty="0"/>
              <a:t>Critical Thinking – the Effect of Predators on Prey </a:t>
            </a:r>
            <a:r>
              <a:rPr lang="en-US" sz="2800" dirty="0" smtClean="0"/>
              <a:t>Populations p.37NB</a:t>
            </a:r>
            <a:endParaRPr lang="en-US" sz="2800" dirty="0"/>
          </a:p>
        </p:txBody>
      </p:sp>
      <p:sp>
        <p:nvSpPr>
          <p:cNvPr id="3" name="Content Placeholder 2"/>
          <p:cNvSpPr>
            <a:spLocks noGrp="1"/>
          </p:cNvSpPr>
          <p:nvPr>
            <p:ph idx="1"/>
          </p:nvPr>
        </p:nvSpPr>
        <p:spPr>
          <a:xfrm>
            <a:off x="1524000" y="1143001"/>
            <a:ext cx="9144000" cy="4525963"/>
          </a:xfrm>
        </p:spPr>
        <p:txBody>
          <a:bodyPr/>
          <a:lstStyle/>
          <a:p>
            <a:pPr marL="514350" indent="-514350">
              <a:buFont typeface="+mj-lt"/>
              <a:buAutoNum type="arabicPeriod"/>
            </a:pPr>
            <a:r>
              <a:rPr lang="en-US" sz="2800" dirty="0"/>
              <a:t>a. The number of deer increased from about 7000 to about 100,000.</a:t>
            </a:r>
          </a:p>
          <a:p>
            <a:pPr marL="514350" indent="-514350">
              <a:buNone/>
            </a:pPr>
            <a:r>
              <a:rPr lang="en-US" sz="2800" dirty="0"/>
              <a:t>	b.  With fewer predators, more young deer survived to become breeding adults.  The lack of predators may have make it possible for older and less fit deer to survive longer.</a:t>
            </a:r>
          </a:p>
          <a:p>
            <a:pPr marL="514350" indent="-514350">
              <a:buAutoNum type="arabicPeriod" startAt="2"/>
            </a:pPr>
            <a:r>
              <a:rPr lang="en-US" sz="2800" dirty="0"/>
              <a:t>a.  From 100,000 to 40,000, or 60%</a:t>
            </a:r>
          </a:p>
          <a:p>
            <a:pPr marL="514350" indent="-514350">
              <a:buNone/>
            </a:pPr>
            <a:r>
              <a:rPr lang="en-US" sz="2800" dirty="0"/>
              <a:t>	b.  From 100,000 to 20,000, or 80%</a:t>
            </a:r>
          </a:p>
          <a:p>
            <a:pPr marL="514350" indent="-514350">
              <a:buNone/>
            </a:pPr>
            <a:r>
              <a:rPr lang="en-US" sz="2800" dirty="0"/>
              <a:t>	c.  From 100,000 to 10,000, or 90%</a:t>
            </a:r>
          </a:p>
          <a:p>
            <a:pPr marL="514350" indent="-514350">
              <a:buAutoNum type="arabicPeriod" startAt="2"/>
            </a:pPr>
            <a:endParaRPr lang="en-US" dirty="0"/>
          </a:p>
        </p:txBody>
      </p:sp>
    </p:spTree>
    <p:extLst>
      <p:ext uri="{BB962C8B-B14F-4D97-AF65-F5344CB8AC3E}">
        <p14:creationId xmlns:p14="http://schemas.microsoft.com/office/powerpoint/2010/main" val="2718681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CH 4 Population Biology</a:t>
            </a:r>
            <a:br>
              <a:rPr lang="en-US" sz="2800" dirty="0"/>
            </a:br>
            <a:r>
              <a:rPr lang="en-US" sz="2800" dirty="0"/>
              <a:t>Critical Thinking – the Effect of Predators on Prey Populations</a:t>
            </a:r>
          </a:p>
        </p:txBody>
      </p:sp>
      <p:sp>
        <p:nvSpPr>
          <p:cNvPr id="3" name="Content Placeholder 2"/>
          <p:cNvSpPr>
            <a:spLocks noGrp="1"/>
          </p:cNvSpPr>
          <p:nvPr>
            <p:ph idx="1"/>
          </p:nvPr>
        </p:nvSpPr>
        <p:spPr/>
        <p:txBody>
          <a:bodyPr>
            <a:normAutofit/>
          </a:bodyPr>
          <a:lstStyle/>
          <a:p>
            <a:pPr marL="514350" indent="-514350">
              <a:buAutoNum type="arabicPeriod" startAt="3"/>
            </a:pPr>
            <a:r>
              <a:rPr lang="en-US" dirty="0" smtClean="0"/>
              <a:t>Predators no longer kept the deer population within the carrying capacity of the land.  By the early 1920’s, most of  the food available in the area had been consumed, so many deer starved.</a:t>
            </a:r>
          </a:p>
          <a:p>
            <a:pPr marL="514350" indent="-514350">
              <a:buAutoNum type="arabicPeriod" startAt="3"/>
            </a:pPr>
            <a:r>
              <a:rPr lang="en-US" dirty="0" smtClean="0"/>
              <a:t>The rapidly increasing deer population had consumed most of the food supply.  As a result, the land’s carrying capacity was reduced.</a:t>
            </a:r>
            <a:endParaRPr lang="en-US" dirty="0"/>
          </a:p>
        </p:txBody>
      </p:sp>
    </p:spTree>
    <p:extLst>
      <p:ext uri="{BB962C8B-B14F-4D97-AF65-F5344CB8AC3E}">
        <p14:creationId xmlns:p14="http://schemas.microsoft.com/office/powerpoint/2010/main" val="593439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685800"/>
          </a:xfrm>
        </p:spPr>
        <p:txBody>
          <a:bodyPr>
            <a:normAutofit fontScale="90000"/>
          </a:bodyPr>
          <a:lstStyle/>
          <a:p>
            <a:r>
              <a:rPr lang="en-US" sz="2800" b="1" dirty="0"/>
              <a:t>The Greenhouse Effect on Natural Systems  p. </a:t>
            </a:r>
            <a:r>
              <a:rPr lang="en-US" sz="2800" b="1" dirty="0" smtClean="0"/>
              <a:t>39 </a:t>
            </a:r>
            <a:r>
              <a:rPr lang="en-US" sz="2800" b="1" dirty="0"/>
              <a:t>NB</a:t>
            </a:r>
          </a:p>
        </p:txBody>
      </p:sp>
      <p:sp>
        <p:nvSpPr>
          <p:cNvPr id="3" name="Content Placeholder 2"/>
          <p:cNvSpPr>
            <a:spLocks noGrp="1"/>
          </p:cNvSpPr>
          <p:nvPr>
            <p:ph idx="1"/>
          </p:nvPr>
        </p:nvSpPr>
        <p:spPr>
          <a:xfrm>
            <a:off x="1524000" y="685801"/>
            <a:ext cx="9144000" cy="5440363"/>
          </a:xfrm>
        </p:spPr>
        <p:txBody>
          <a:bodyPr>
            <a:normAutofit fontScale="92500" lnSpcReduction="20000"/>
          </a:bodyPr>
          <a:lstStyle/>
          <a:p>
            <a:r>
              <a:rPr lang="en-US" dirty="0" smtClean="0"/>
              <a:t>Get into groups of four.</a:t>
            </a:r>
          </a:p>
          <a:p>
            <a:r>
              <a:rPr lang="en-US" dirty="0" smtClean="0"/>
              <a:t>Get a White Board, Expo Marker &amp; Eraser</a:t>
            </a:r>
          </a:p>
          <a:p>
            <a:r>
              <a:rPr lang="en-US" dirty="0" smtClean="0"/>
              <a:t>Read the assigned article and take notes on the board to present to the class.</a:t>
            </a:r>
          </a:p>
          <a:p>
            <a:r>
              <a:rPr lang="en-US" dirty="0" smtClean="0"/>
              <a:t>Students will take notes on page 79 NB</a:t>
            </a:r>
          </a:p>
          <a:p>
            <a:pPr marL="0" indent="0">
              <a:buNone/>
            </a:pPr>
            <a:endParaRPr lang="en-US" dirty="0" smtClean="0"/>
          </a:p>
          <a:p>
            <a:pPr marL="0" indent="0">
              <a:buNone/>
            </a:pPr>
            <a:r>
              <a:rPr lang="en-US" dirty="0" smtClean="0"/>
              <a:t>Group 1 - </a:t>
            </a:r>
            <a:r>
              <a:rPr lang="en-US" dirty="0"/>
              <a:t>Climate Change in the Golden State Page </a:t>
            </a:r>
            <a:r>
              <a:rPr lang="en-US" dirty="0" smtClean="0"/>
              <a:t>2 </a:t>
            </a:r>
            <a:r>
              <a:rPr lang="en-US" dirty="0"/>
              <a:t>- 4</a:t>
            </a:r>
            <a:endParaRPr lang="en-US" dirty="0" smtClean="0"/>
          </a:p>
          <a:p>
            <a:pPr marL="0" indent="0">
              <a:buNone/>
            </a:pPr>
            <a:r>
              <a:rPr lang="en-US" dirty="0" smtClean="0"/>
              <a:t>Group 2 – Climate Change in the Golden State Page 4 - 6</a:t>
            </a:r>
          </a:p>
          <a:p>
            <a:pPr marL="0" indent="0">
              <a:buNone/>
            </a:pPr>
            <a:r>
              <a:rPr lang="en-US" dirty="0" smtClean="0"/>
              <a:t>Group 3 – Water Vapor: A GHG p.7-8</a:t>
            </a:r>
          </a:p>
          <a:p>
            <a:pPr marL="0" indent="0">
              <a:buNone/>
            </a:pPr>
            <a:r>
              <a:rPr lang="en-US" dirty="0" smtClean="0"/>
              <a:t>Group 4 – Carbon Dioxide: A GHG p. 9-10</a:t>
            </a:r>
          </a:p>
          <a:p>
            <a:pPr marL="0" indent="0">
              <a:buNone/>
            </a:pPr>
            <a:r>
              <a:rPr lang="en-US" dirty="0" smtClean="0"/>
              <a:t>Group 5 – Methane: A GHG p. 11-12</a:t>
            </a:r>
          </a:p>
          <a:p>
            <a:pPr marL="0" indent="0">
              <a:buNone/>
            </a:pPr>
            <a:r>
              <a:rPr lang="en-US" dirty="0" smtClean="0"/>
              <a:t>Group 6 – Nitrous Oxide: A GHG p. 13 - 14</a:t>
            </a:r>
          </a:p>
          <a:p>
            <a:pPr marL="0" indent="0">
              <a:buNone/>
            </a:pPr>
            <a:r>
              <a:rPr lang="en-US" dirty="0" smtClean="0"/>
              <a:t>Group 7 – What Can Ice Tell Us About the Past Climate? P.15</a:t>
            </a:r>
          </a:p>
          <a:p>
            <a:pPr marL="0" indent="0">
              <a:buNone/>
            </a:pPr>
            <a:r>
              <a:rPr lang="en-US" dirty="0" smtClean="0"/>
              <a:t>Group 8 – California’s Global Warming Solutions of 2006 p.16 - 20</a:t>
            </a:r>
            <a:endParaRPr lang="en-US" dirty="0"/>
          </a:p>
        </p:txBody>
      </p:sp>
    </p:spTree>
    <p:extLst>
      <p:ext uri="{BB962C8B-B14F-4D97-AF65-F5344CB8AC3E}">
        <p14:creationId xmlns:p14="http://schemas.microsoft.com/office/powerpoint/2010/main" val="296066040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Climate Change in the Golden State</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Measured temperature wind patterns</a:t>
            </a:r>
          </a:p>
          <a:p>
            <a:r>
              <a:rPr lang="en-US" dirty="0" smtClean="0"/>
              <a:t>Greenhouse gases impact the climate</a:t>
            </a:r>
          </a:p>
          <a:p>
            <a:r>
              <a:rPr lang="en-US" dirty="0" smtClean="0"/>
              <a:t>Earth’s Climate system: Biosphere, Atmosphere, Geosphere, Hydrosphere</a:t>
            </a:r>
          </a:p>
          <a:p>
            <a:r>
              <a:rPr lang="en-US" dirty="0" smtClean="0"/>
              <a:t>Natural</a:t>
            </a:r>
          </a:p>
          <a:p>
            <a:r>
              <a:rPr lang="en-US" dirty="0" smtClean="0"/>
              <a:t>Sierra snowpack is melting earlier</a:t>
            </a:r>
          </a:p>
          <a:p>
            <a:r>
              <a:rPr lang="en-US" dirty="0" smtClean="0"/>
              <a:t>More Air pollution &amp; health effects</a:t>
            </a:r>
          </a:p>
          <a:p>
            <a:r>
              <a:rPr lang="en-US" dirty="0" smtClean="0"/>
              <a:t>Record warmer temperatures</a:t>
            </a:r>
          </a:p>
          <a:p>
            <a:r>
              <a:rPr lang="en-US" dirty="0" smtClean="0"/>
              <a:t>Evidence  - Ice ages &amp; Warming, Fossil Record</a:t>
            </a:r>
            <a:endParaRPr lang="en-US" dirty="0"/>
          </a:p>
        </p:txBody>
      </p:sp>
    </p:spTree>
    <p:extLst>
      <p:ext uri="{BB962C8B-B14F-4D97-AF65-F5344CB8AC3E}">
        <p14:creationId xmlns:p14="http://schemas.microsoft.com/office/powerpoint/2010/main" val="256954019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Water Vapor – A GHG</a:t>
            </a:r>
            <a:endParaRPr lang="en-US" dirty="0"/>
          </a:p>
        </p:txBody>
      </p:sp>
      <p:sp>
        <p:nvSpPr>
          <p:cNvPr id="3" name="Content Placeholder 2"/>
          <p:cNvSpPr>
            <a:spLocks noGrp="1"/>
          </p:cNvSpPr>
          <p:nvPr>
            <p:ph idx="1"/>
          </p:nvPr>
        </p:nvSpPr>
        <p:spPr/>
        <p:txBody>
          <a:bodyPr/>
          <a:lstStyle/>
          <a:p>
            <a:r>
              <a:rPr lang="en-US" dirty="0" smtClean="0"/>
              <a:t>Water has a bigger influence on Earth’s climate than any other greenhouse gas.</a:t>
            </a:r>
          </a:p>
          <a:p>
            <a:r>
              <a:rPr lang="en-US" dirty="0" smtClean="0"/>
              <a:t>Sources: Evaporation from water sources.</a:t>
            </a:r>
          </a:p>
          <a:p>
            <a:r>
              <a:rPr lang="en-US" dirty="0" smtClean="0"/>
              <a:t>Sinks: Oceans, Ice sheets, </a:t>
            </a:r>
            <a:r>
              <a:rPr lang="en-US" dirty="0" err="1" smtClean="0"/>
              <a:t>claciers</a:t>
            </a:r>
            <a:r>
              <a:rPr lang="en-US" dirty="0" smtClean="0"/>
              <a:t>, Aquifers, Soil</a:t>
            </a:r>
            <a:endParaRPr lang="en-US" dirty="0"/>
          </a:p>
        </p:txBody>
      </p:sp>
    </p:spTree>
    <p:extLst>
      <p:ext uri="{BB962C8B-B14F-4D97-AF65-F5344CB8AC3E}">
        <p14:creationId xmlns:p14="http://schemas.microsoft.com/office/powerpoint/2010/main" val="114708710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Carbon Dioxide – a GHG</a:t>
            </a:r>
            <a:endParaRPr lang="en-US" dirty="0"/>
          </a:p>
        </p:txBody>
      </p:sp>
      <p:sp>
        <p:nvSpPr>
          <p:cNvPr id="3" name="Content Placeholder 2"/>
          <p:cNvSpPr>
            <a:spLocks noGrp="1"/>
          </p:cNvSpPr>
          <p:nvPr>
            <p:ph idx="1"/>
          </p:nvPr>
        </p:nvSpPr>
        <p:spPr/>
        <p:txBody>
          <a:bodyPr/>
          <a:lstStyle/>
          <a:p>
            <a:r>
              <a:rPr lang="en-US" dirty="0" smtClean="0"/>
              <a:t>Soils, Forests and Ocean are sinks for Carbon dioxide.</a:t>
            </a:r>
          </a:p>
          <a:p>
            <a:r>
              <a:rPr lang="en-US" dirty="0" smtClean="0"/>
              <a:t>Sources: Respiration, Forest Fires, Volcanoes, Decomposition, Fossil Fuels</a:t>
            </a:r>
          </a:p>
          <a:p>
            <a:r>
              <a:rPr lang="en-US" dirty="0" smtClean="0"/>
              <a:t>Sinks: Fossil Fuel Deposits, Oceans, Forests, Wetlands, Photosynthesis</a:t>
            </a:r>
            <a:endParaRPr lang="en-US" dirty="0"/>
          </a:p>
        </p:txBody>
      </p:sp>
    </p:spTree>
    <p:extLst>
      <p:ext uri="{BB962C8B-B14F-4D97-AF65-F5344CB8AC3E}">
        <p14:creationId xmlns:p14="http://schemas.microsoft.com/office/powerpoint/2010/main" val="286296381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Methane – a GHG</a:t>
            </a:r>
            <a:endParaRPr lang="en-US" dirty="0"/>
          </a:p>
        </p:txBody>
      </p:sp>
      <p:sp>
        <p:nvSpPr>
          <p:cNvPr id="3" name="Content Placeholder 2"/>
          <p:cNvSpPr>
            <a:spLocks noGrp="1"/>
          </p:cNvSpPr>
          <p:nvPr>
            <p:ph idx="1"/>
          </p:nvPr>
        </p:nvSpPr>
        <p:spPr/>
        <p:txBody>
          <a:bodyPr/>
          <a:lstStyle/>
          <a:p>
            <a:r>
              <a:rPr lang="en-US" dirty="0" smtClean="0"/>
              <a:t>Sources: Atmospheric, Produced by cattle, Released during decomposition</a:t>
            </a:r>
          </a:p>
          <a:p>
            <a:r>
              <a:rPr lang="en-US" dirty="0" smtClean="0"/>
              <a:t>Landfill release Methane, we use it for energy</a:t>
            </a:r>
          </a:p>
          <a:p>
            <a:r>
              <a:rPr lang="en-US" dirty="0" smtClean="0"/>
              <a:t>Fossil fuel, stored in the Earth for millions of years</a:t>
            </a:r>
          </a:p>
          <a:p>
            <a:r>
              <a:rPr lang="en-US" dirty="0" smtClean="0"/>
              <a:t>Sinks: Permafrost peat bogs, wetlands, soils</a:t>
            </a:r>
            <a:endParaRPr lang="en-US" dirty="0"/>
          </a:p>
        </p:txBody>
      </p:sp>
    </p:spTree>
    <p:extLst>
      <p:ext uri="{BB962C8B-B14F-4D97-AF65-F5344CB8AC3E}">
        <p14:creationId xmlns:p14="http://schemas.microsoft.com/office/powerpoint/2010/main" val="324340158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Nitrous Oxide: A GHG</a:t>
            </a:r>
            <a:endParaRPr lang="en-US" dirty="0"/>
          </a:p>
        </p:txBody>
      </p:sp>
      <p:sp>
        <p:nvSpPr>
          <p:cNvPr id="3" name="Content Placeholder 2"/>
          <p:cNvSpPr>
            <a:spLocks noGrp="1"/>
          </p:cNvSpPr>
          <p:nvPr>
            <p:ph idx="1"/>
          </p:nvPr>
        </p:nvSpPr>
        <p:spPr/>
        <p:txBody>
          <a:bodyPr/>
          <a:lstStyle/>
          <a:p>
            <a:r>
              <a:rPr lang="en-US" dirty="0" smtClean="0"/>
              <a:t>Sources: Atmosphere, Nitrogen based fertilizer, Soil management – Denitrification by Bacteria, decomposition</a:t>
            </a:r>
          </a:p>
          <a:p>
            <a:r>
              <a:rPr lang="en-US" dirty="0" smtClean="0"/>
              <a:t>300 x greater “global warming potential that CO2”</a:t>
            </a:r>
          </a:p>
          <a:p>
            <a:r>
              <a:rPr lang="en-US" dirty="0" smtClean="0"/>
              <a:t>Sink: Photolytic reactions in the stratosphere</a:t>
            </a:r>
          </a:p>
          <a:p>
            <a:endParaRPr lang="en-US" dirty="0" smtClean="0"/>
          </a:p>
          <a:p>
            <a:endParaRPr lang="en-US" dirty="0"/>
          </a:p>
        </p:txBody>
      </p:sp>
    </p:spTree>
    <p:extLst>
      <p:ext uri="{BB962C8B-B14F-4D97-AF65-F5344CB8AC3E}">
        <p14:creationId xmlns:p14="http://schemas.microsoft.com/office/powerpoint/2010/main" val="188079781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 Global Warming Solutions Act of 2006</a:t>
            </a:r>
            <a:endParaRPr lang="en-US" dirty="0"/>
          </a:p>
        </p:txBody>
      </p:sp>
      <p:sp>
        <p:nvSpPr>
          <p:cNvPr id="3" name="Content Placeholder 2"/>
          <p:cNvSpPr>
            <a:spLocks noGrp="1"/>
          </p:cNvSpPr>
          <p:nvPr>
            <p:ph idx="1"/>
          </p:nvPr>
        </p:nvSpPr>
        <p:spPr/>
        <p:txBody>
          <a:bodyPr/>
          <a:lstStyle/>
          <a:p>
            <a:r>
              <a:rPr lang="en-US" dirty="0" smtClean="0"/>
              <a:t>Greenhouse gases increasing in the atm.</a:t>
            </a:r>
          </a:p>
          <a:p>
            <a:r>
              <a:rPr lang="en-US" dirty="0" smtClean="0"/>
              <a:t>Increase in .5 Degrees C in one century.</a:t>
            </a:r>
          </a:p>
          <a:p>
            <a:r>
              <a:rPr lang="en-US" dirty="0" smtClean="0"/>
              <a:t>1990’s was the hottest decade in a thousand years.</a:t>
            </a:r>
            <a:endParaRPr lang="en-US" dirty="0"/>
          </a:p>
        </p:txBody>
      </p:sp>
    </p:spTree>
    <p:extLst>
      <p:ext uri="{BB962C8B-B14F-4D97-AF65-F5344CB8AC3E}">
        <p14:creationId xmlns:p14="http://schemas.microsoft.com/office/powerpoint/2010/main" val="33670758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FFFF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9/11 How does Carbon cycle through Planet Earth?  P. 40 NB</a:t>
            </a:r>
            <a:endParaRPr lang="en-US" dirty="0"/>
          </a:p>
        </p:txBody>
      </p:sp>
      <p:sp>
        <p:nvSpPr>
          <p:cNvPr id="3" name="Content Placeholder 2"/>
          <p:cNvSpPr>
            <a:spLocks noGrp="1"/>
          </p:cNvSpPr>
          <p:nvPr>
            <p:ph idx="1"/>
          </p:nvPr>
        </p:nvSpPr>
        <p:spPr/>
        <p:txBody>
          <a:bodyPr>
            <a:normAutofit fontScale="92500"/>
          </a:bodyPr>
          <a:lstStyle/>
          <a:p>
            <a:pPr marL="514350" indent="-514350">
              <a:buFont typeface="+mj-lt"/>
              <a:buAutoNum type="arabicPeriod"/>
            </a:pPr>
            <a:r>
              <a:rPr lang="en-US" dirty="0" smtClean="0"/>
              <a:t>Carbon is the main element of life in organic organisms. Look the Carbon Cycle on page 55 in the biology book. How does carbon cycle through the Atmosphere?  Where is it released from?</a:t>
            </a:r>
          </a:p>
          <a:p>
            <a:pPr marL="514350" indent="-514350">
              <a:buFont typeface="+mj-lt"/>
              <a:buAutoNum type="arabicPeriod"/>
            </a:pPr>
            <a:r>
              <a:rPr lang="en-US" dirty="0" smtClean="0"/>
              <a:t>Carbon not only cycles through the Atmosphere, but also the Biosphere – zone of life.  How does carbon get absorbed and released in and from living things?</a:t>
            </a:r>
          </a:p>
          <a:p>
            <a:pPr marL="514350" indent="-514350">
              <a:buFont typeface="+mj-lt"/>
              <a:buAutoNum type="arabicPeriod"/>
            </a:pPr>
            <a:r>
              <a:rPr lang="en-US" dirty="0" smtClean="0"/>
              <a:t>The Geosphere (Earth) and the Hydrosphere (Water) are two more spheres that CO</a:t>
            </a:r>
            <a:r>
              <a:rPr lang="en-US" baseline="-25000" dirty="0" smtClean="0"/>
              <a:t>2</a:t>
            </a:r>
            <a:r>
              <a:rPr lang="en-US" dirty="0" smtClean="0"/>
              <a:t> can cycle through.  What are each of them?  How does carbon get into and out of each?</a:t>
            </a:r>
            <a:endParaRPr lang="en-US" dirty="0"/>
          </a:p>
        </p:txBody>
      </p:sp>
    </p:spTree>
    <p:extLst>
      <p:ext uri="{BB962C8B-B14F-4D97-AF65-F5344CB8AC3E}">
        <p14:creationId xmlns:p14="http://schemas.microsoft.com/office/powerpoint/2010/main" val="336630738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hlinkClick r:id="rId2"/>
              </a:rPr>
              <a:t>Footprint network</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Video – Global Warming</a:t>
            </a:r>
          </a:p>
          <a:p>
            <a:r>
              <a:rPr lang="en-US" dirty="0" smtClean="0"/>
              <a:t>How many earth’s does it take to support your lifestyle? P 79 NB</a:t>
            </a:r>
          </a:p>
          <a:p>
            <a:r>
              <a:rPr lang="en-US" dirty="0" smtClean="0"/>
              <a:t>Record the number and give to Mrs. McAllister.</a:t>
            </a:r>
          </a:p>
          <a:p>
            <a:r>
              <a:rPr lang="en-US" dirty="0" smtClean="0"/>
              <a:t>Concept map – CH 5 slide 231</a:t>
            </a:r>
          </a:p>
          <a:p>
            <a:r>
              <a:rPr lang="en-US" dirty="0" smtClean="0"/>
              <a:t>Work on study guide.</a:t>
            </a:r>
          </a:p>
          <a:p>
            <a:r>
              <a:rPr lang="en-US" dirty="0" smtClean="0"/>
              <a:t>Foldable – biodiversity.</a:t>
            </a:r>
          </a:p>
          <a:p>
            <a:r>
              <a:rPr lang="en-US" dirty="0" err="1" smtClean="0"/>
              <a:t>Classtime</a:t>
            </a:r>
            <a:r>
              <a:rPr lang="en-US" dirty="0" smtClean="0"/>
              <a:t> – work on project?</a:t>
            </a:r>
          </a:p>
          <a:p>
            <a:r>
              <a:rPr lang="en-US" dirty="0" smtClean="0"/>
              <a:t>Mt. St. Helen’s Video slide 41</a:t>
            </a:r>
            <a:endParaRPr lang="en-US" dirty="0"/>
          </a:p>
        </p:txBody>
      </p:sp>
    </p:spTree>
    <p:extLst>
      <p:ext uri="{BB962C8B-B14F-4D97-AF65-F5344CB8AC3E}">
        <p14:creationId xmlns:p14="http://schemas.microsoft.com/office/powerpoint/2010/main" val="74194366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6029" y="524932"/>
            <a:ext cx="11130454" cy="1303867"/>
          </a:xfrm>
        </p:spPr>
        <p:txBody>
          <a:bodyPr>
            <a:normAutofit fontScale="90000"/>
          </a:bodyPr>
          <a:lstStyle/>
          <a:p>
            <a:r>
              <a:rPr lang="en-US" dirty="0" smtClean="0"/>
              <a:t>The Greenhouse Effect on Natural Systems p. 79 NB </a:t>
            </a:r>
            <a:endParaRPr lang="en-US" dirty="0"/>
          </a:p>
        </p:txBody>
      </p:sp>
      <p:sp>
        <p:nvSpPr>
          <p:cNvPr id="3" name="Content Placeholder 2"/>
          <p:cNvSpPr>
            <a:spLocks noGrp="1"/>
          </p:cNvSpPr>
          <p:nvPr>
            <p:ph idx="1"/>
          </p:nvPr>
        </p:nvSpPr>
        <p:spPr>
          <a:xfrm>
            <a:off x="914399" y="1623849"/>
            <a:ext cx="10752083" cy="4502316"/>
          </a:xfrm>
        </p:spPr>
        <p:txBody>
          <a:bodyPr>
            <a:normAutofit/>
          </a:bodyPr>
          <a:lstStyle/>
          <a:p>
            <a:r>
              <a:rPr lang="en-US" dirty="0"/>
              <a:t>Consider how climate has changed in the past and the fact that climate is continuing to change.  How could life be different in the future?  What are some of the issues people need to consider when examining climate change?</a:t>
            </a:r>
          </a:p>
          <a:p>
            <a:r>
              <a:rPr lang="en-US" dirty="0"/>
              <a:t>Use the article you just read and the Graph of the Greenhouse Effect to answer your question.</a:t>
            </a:r>
          </a:p>
          <a:p>
            <a:pPr>
              <a:buNone/>
            </a:pPr>
            <a:r>
              <a:rPr lang="en-US" dirty="0"/>
              <a:t>Here is a picture of America’s </a:t>
            </a:r>
          </a:p>
          <a:p>
            <a:pPr>
              <a:buNone/>
            </a:pPr>
            <a:r>
              <a:rPr lang="en-US" dirty="0"/>
              <a:t>Largest Aquifer – underground</a:t>
            </a:r>
          </a:p>
          <a:p>
            <a:pPr>
              <a:buNone/>
            </a:pPr>
            <a:r>
              <a:rPr lang="en-US" dirty="0"/>
              <a:t>Body of water.</a:t>
            </a:r>
          </a:p>
        </p:txBody>
      </p:sp>
      <p:pic>
        <p:nvPicPr>
          <p:cNvPr id="176130" name="Picture 2" descr="http://t1.gstatic.com/images?q=tbn:ANd9GcSWvAyq3lJiIEtKJ3SWWvvaUN1BWJONZ87lAh695wsQ_4bNRJgc:3.bp.blogspot.com/_nVqfUkzelQE/TSYPMytfxiI/AAAAAAAAAXI/d_j-FIyQHYk/s400/Ogallala_Aquifer_map_1.png">
            <a:hlinkClick r:id="rId2"/>
          </p:cNvPr>
          <p:cNvPicPr>
            <a:picLocks noChangeAspect="1" noChangeArrowheads="1"/>
          </p:cNvPicPr>
          <p:nvPr/>
        </p:nvPicPr>
        <p:blipFill>
          <a:blip r:embed="rId3" cstate="print"/>
          <a:srcRect/>
          <a:stretch>
            <a:fillRect/>
          </a:stretch>
        </p:blipFill>
        <p:spPr bwMode="auto">
          <a:xfrm>
            <a:off x="8610600" y="3316724"/>
            <a:ext cx="2057400" cy="3541277"/>
          </a:xfrm>
          <a:prstGeom prst="rect">
            <a:avLst/>
          </a:prstGeom>
          <a:noFill/>
        </p:spPr>
      </p:pic>
      <p:pic>
        <p:nvPicPr>
          <p:cNvPr id="176132" name="Picture 4" descr="http://t2.gstatic.com/images?q=tbn:ANd9GcRHkdIkCx4G_ruYEQla6j-o2OqC-sIf-Rm2sc2mcHOJRGMIWudH2A:alldownstream.files.wordpress.com/2011/01/ogallala.jpg">
            <a:hlinkClick r:id="rId4"/>
          </p:cNvPr>
          <p:cNvPicPr>
            <a:picLocks noChangeAspect="1" noChangeArrowheads="1"/>
          </p:cNvPicPr>
          <p:nvPr/>
        </p:nvPicPr>
        <p:blipFill>
          <a:blip r:embed="rId5" cstate="print"/>
          <a:srcRect/>
          <a:stretch>
            <a:fillRect/>
          </a:stretch>
        </p:blipFill>
        <p:spPr bwMode="auto">
          <a:xfrm>
            <a:off x="6248400" y="3341822"/>
            <a:ext cx="2095500" cy="3516179"/>
          </a:xfrm>
          <a:prstGeom prst="rect">
            <a:avLst/>
          </a:prstGeom>
          <a:noFill/>
        </p:spPr>
      </p:pic>
    </p:spTree>
    <p:extLst>
      <p:ext uri="{BB962C8B-B14F-4D97-AF65-F5344CB8AC3E}">
        <p14:creationId xmlns:p14="http://schemas.microsoft.com/office/powerpoint/2010/main" val="368346206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gradFill>
          <a:gsLst>
            <a:gs pos="0">
              <a:srgbClr val="FFFF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822960"/>
            <a:ext cx="10515600" cy="1463040"/>
          </a:xfrm>
        </p:spPr>
        <p:txBody>
          <a:bodyPr>
            <a:noAutofit/>
          </a:bodyPr>
          <a:lstStyle/>
          <a:p>
            <a:r>
              <a:rPr lang="en-US" sz="3600" dirty="0" smtClean="0"/>
              <a:t>9/12 </a:t>
            </a:r>
            <a:r>
              <a:rPr lang="en-US" sz="3600" dirty="0" smtClean="0">
                <a:hlinkClick r:id="rId2"/>
              </a:rPr>
              <a:t>Where do planets come from</a:t>
            </a:r>
            <a:r>
              <a:rPr lang="en-US" sz="3600" dirty="0" smtClean="0"/>
              <a:t>?</a:t>
            </a:r>
            <a:br>
              <a:rPr lang="en-US" sz="3600" dirty="0" smtClean="0"/>
            </a:br>
            <a:r>
              <a:rPr lang="en-US" sz="3600" dirty="0" smtClean="0"/>
              <a:t>Obj. TSW learn about the formation of our solar system, our planet and specifically Earth. P. 42 NB</a:t>
            </a:r>
            <a:endParaRPr lang="en-US" sz="3600" dirty="0"/>
          </a:p>
        </p:txBody>
      </p:sp>
      <p:sp>
        <p:nvSpPr>
          <p:cNvPr id="3" name="Content Placeholder 2"/>
          <p:cNvSpPr>
            <a:spLocks noGrp="1"/>
          </p:cNvSpPr>
          <p:nvPr>
            <p:ph idx="1"/>
          </p:nvPr>
        </p:nvSpPr>
        <p:spPr>
          <a:xfrm>
            <a:off x="838200" y="2487168"/>
            <a:ext cx="6242145" cy="3689794"/>
          </a:xfrm>
        </p:spPr>
        <p:txBody>
          <a:bodyPr/>
          <a:lstStyle/>
          <a:p>
            <a:pPr marL="514350" indent="-514350">
              <a:buFont typeface="+mj-lt"/>
              <a:buAutoNum type="arabicPeriod"/>
            </a:pPr>
            <a:r>
              <a:rPr lang="en-US" dirty="0" smtClean="0"/>
              <a:t>Where does most of the energy come from in our solar system? </a:t>
            </a:r>
          </a:p>
          <a:p>
            <a:pPr marL="514350" indent="-514350">
              <a:buFont typeface="+mj-lt"/>
              <a:buAutoNum type="arabicPeriod"/>
            </a:pPr>
            <a:r>
              <a:rPr lang="en-US" dirty="0" smtClean="0"/>
              <a:t>What planets make up our solar system?</a:t>
            </a:r>
          </a:p>
          <a:p>
            <a:pPr marL="514350" indent="-514350">
              <a:buFont typeface="+mj-lt"/>
              <a:buAutoNum type="arabicPeriod"/>
            </a:pPr>
            <a:r>
              <a:rPr lang="en-US" dirty="0" smtClean="0"/>
              <a:t>How old is our Solar System? Earth?  How do we know?</a:t>
            </a: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80345" y="2962656"/>
            <a:ext cx="5111656" cy="3895344"/>
          </a:xfrm>
          <a:prstGeom prst="rect">
            <a:avLst/>
          </a:prstGeom>
        </p:spPr>
      </p:pic>
    </p:spTree>
    <p:extLst>
      <p:ext uri="{BB962C8B-B14F-4D97-AF65-F5344CB8AC3E}">
        <p14:creationId xmlns:p14="http://schemas.microsoft.com/office/powerpoint/2010/main" val="32541237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Garden Planning sheet</a:t>
            </a:r>
            <a:endParaRPr lang="en-US" dirty="0"/>
          </a:p>
        </p:txBody>
      </p:sp>
      <p:sp>
        <p:nvSpPr>
          <p:cNvPr id="3" name="Content Placeholder 2"/>
          <p:cNvSpPr>
            <a:spLocks noGrp="1"/>
          </p:cNvSpPr>
          <p:nvPr>
            <p:ph idx="1"/>
          </p:nvPr>
        </p:nvSpPr>
        <p:spPr>
          <a:xfrm>
            <a:off x="768096" y="2450592"/>
            <a:ext cx="10753344" cy="3767328"/>
          </a:xfrm>
        </p:spPr>
        <p:txBody>
          <a:bodyPr>
            <a:normAutofit lnSpcReduction="10000"/>
          </a:bodyPr>
          <a:lstStyle/>
          <a:p>
            <a:r>
              <a:rPr lang="en-US" dirty="0" smtClean="0"/>
              <a:t>Make sure to pick tomatoes!  Quality – inspect them.  Give to Ms. Sutton</a:t>
            </a:r>
          </a:p>
          <a:p>
            <a:r>
              <a:rPr lang="en-US" dirty="0" smtClean="0"/>
              <a:t>Refresh all the flowers-get Mr. Smith’s flask.  Longer stems please, more water. Deliver</a:t>
            </a:r>
          </a:p>
          <a:p>
            <a:r>
              <a:rPr lang="en-US" dirty="0" smtClean="0"/>
              <a:t>Take out garden bed close to culinary doors, cut up greens for compost.  Cut Basil</a:t>
            </a:r>
          </a:p>
          <a:p>
            <a:r>
              <a:rPr lang="en-US" dirty="0" smtClean="0"/>
              <a:t>Add water to 3</a:t>
            </a:r>
            <a:r>
              <a:rPr lang="en-US" baseline="30000" dirty="0" smtClean="0"/>
              <a:t>rd</a:t>
            </a:r>
            <a:r>
              <a:rPr lang="en-US" dirty="0" smtClean="0"/>
              <a:t> compost bin, push down, add new compost.</a:t>
            </a:r>
          </a:p>
          <a:p>
            <a:r>
              <a:rPr lang="en-US" dirty="0" smtClean="0"/>
              <a:t>Finish Tower Gardens.  Add all pots and reseed, and label. Zoe</a:t>
            </a:r>
          </a:p>
          <a:p>
            <a:r>
              <a:rPr lang="en-US" dirty="0" smtClean="0"/>
              <a:t>Take pictures of students working and of your garden to upload onto Theaet.com Record book. </a:t>
            </a:r>
            <a:r>
              <a:rPr lang="en-US" dirty="0" err="1" smtClean="0"/>
              <a:t>Arina</a:t>
            </a:r>
            <a:r>
              <a:rPr lang="en-US" dirty="0" smtClean="0"/>
              <a:t>?</a:t>
            </a:r>
          </a:p>
          <a:p>
            <a:r>
              <a:rPr lang="en-US" dirty="0" smtClean="0"/>
              <a:t>Plant the best 8 trees and place along the east side of garden beds.</a:t>
            </a:r>
            <a:endParaRPr lang="en-US" dirty="0"/>
          </a:p>
        </p:txBody>
      </p:sp>
    </p:spTree>
    <p:extLst>
      <p:ext uri="{BB962C8B-B14F-4D97-AF65-F5344CB8AC3E}">
        <p14:creationId xmlns:p14="http://schemas.microsoft.com/office/powerpoint/2010/main" val="363387036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Nominations for FFA Officers</a:t>
            </a:r>
            <a:br>
              <a:rPr lang="en-US" dirty="0" smtClean="0"/>
            </a:br>
            <a:r>
              <a:rPr lang="en-US" dirty="0" smtClean="0"/>
              <a:t>1 – 3 minute speech  </a:t>
            </a:r>
            <a:endParaRPr lang="en-US" dirty="0"/>
          </a:p>
        </p:txBody>
      </p:sp>
      <p:sp>
        <p:nvSpPr>
          <p:cNvPr id="3" name="Content Placeholder 2"/>
          <p:cNvSpPr>
            <a:spLocks noGrp="1"/>
          </p:cNvSpPr>
          <p:nvPr>
            <p:ph idx="1"/>
          </p:nvPr>
        </p:nvSpPr>
        <p:spPr>
          <a:xfrm>
            <a:off x="841248" y="2556932"/>
            <a:ext cx="10735055" cy="3679276"/>
          </a:xfrm>
        </p:spPr>
        <p:txBody>
          <a:bodyPr numCol="2"/>
          <a:lstStyle/>
          <a:p>
            <a:r>
              <a:rPr lang="en-US" dirty="0" smtClean="0"/>
              <a:t>President: </a:t>
            </a:r>
            <a:r>
              <a:rPr lang="en-US" dirty="0" err="1" smtClean="0"/>
              <a:t>Andrik</a:t>
            </a:r>
            <a:endParaRPr lang="en-US" dirty="0" smtClean="0"/>
          </a:p>
          <a:p>
            <a:r>
              <a:rPr lang="en-US" dirty="0" smtClean="0"/>
              <a:t>Vice President: Jason</a:t>
            </a:r>
          </a:p>
          <a:p>
            <a:r>
              <a:rPr lang="en-US" dirty="0" smtClean="0"/>
              <a:t>Secretary: Isaac</a:t>
            </a:r>
          </a:p>
          <a:p>
            <a:r>
              <a:rPr lang="en-US" dirty="0" smtClean="0"/>
              <a:t>Treasurer: </a:t>
            </a:r>
            <a:r>
              <a:rPr lang="en-US" dirty="0" err="1" smtClean="0"/>
              <a:t>Avi</a:t>
            </a:r>
            <a:r>
              <a:rPr lang="en-US" dirty="0" smtClean="0"/>
              <a:t>, </a:t>
            </a:r>
            <a:r>
              <a:rPr lang="en-US" dirty="0" err="1" smtClean="0"/>
              <a:t>Estaban</a:t>
            </a:r>
            <a:endParaRPr lang="en-US" dirty="0" smtClean="0"/>
          </a:p>
          <a:p>
            <a:r>
              <a:rPr lang="en-US" dirty="0" smtClean="0"/>
              <a:t>Reporter:  Jason, </a:t>
            </a:r>
            <a:r>
              <a:rPr lang="en-US" dirty="0" err="1" smtClean="0"/>
              <a:t>Arina</a:t>
            </a:r>
            <a:endParaRPr lang="en-US" dirty="0" smtClean="0"/>
          </a:p>
          <a:p>
            <a:r>
              <a:rPr lang="en-US" dirty="0" smtClean="0"/>
              <a:t>Sentinel: Daniela, Samantha</a:t>
            </a:r>
          </a:p>
          <a:p>
            <a:pPr marL="0" indent="0">
              <a:buNone/>
            </a:pPr>
            <a:endParaRPr lang="en-US" dirty="0" smtClean="0"/>
          </a:p>
          <a:p>
            <a:r>
              <a:rPr lang="en-US" dirty="0" smtClean="0"/>
              <a:t>Chaplain: Carolina</a:t>
            </a:r>
          </a:p>
          <a:p>
            <a:r>
              <a:rPr lang="en-US" dirty="0" smtClean="0"/>
              <a:t>Parliamentarian</a:t>
            </a:r>
          </a:p>
          <a:p>
            <a:r>
              <a:rPr lang="en-US" dirty="0" smtClean="0"/>
              <a:t>Historian: </a:t>
            </a:r>
            <a:r>
              <a:rPr lang="en-US" dirty="0" err="1" smtClean="0"/>
              <a:t>Arina</a:t>
            </a:r>
            <a:endParaRPr lang="en-US" dirty="0"/>
          </a:p>
        </p:txBody>
      </p:sp>
    </p:spTree>
    <p:extLst>
      <p:ext uri="{BB962C8B-B14F-4D97-AF65-F5344CB8AC3E}">
        <p14:creationId xmlns:p14="http://schemas.microsoft.com/office/powerpoint/2010/main" val="208269305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68590593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Activity  P. 41 NB</a:t>
            </a:r>
            <a:endParaRPr lang="en-US" dirty="0"/>
          </a:p>
        </p:txBody>
      </p:sp>
      <p:sp>
        <p:nvSpPr>
          <p:cNvPr id="3" name="Content Placeholder 2"/>
          <p:cNvSpPr>
            <a:spLocks noGrp="1"/>
          </p:cNvSpPr>
          <p:nvPr>
            <p:ph idx="1"/>
          </p:nvPr>
        </p:nvSpPr>
        <p:spPr/>
        <p:txBody>
          <a:bodyPr/>
          <a:lstStyle/>
          <a:p>
            <a:r>
              <a:rPr lang="en-US" dirty="0" smtClean="0">
                <a:hlinkClick r:id="rId2"/>
              </a:rPr>
              <a:t>https://solarsystem.nasa.gov/planets/solarsystem</a:t>
            </a:r>
            <a:endParaRPr lang="en-US" dirty="0" smtClean="0"/>
          </a:p>
          <a:p>
            <a:r>
              <a:rPr lang="en-US" dirty="0" smtClean="0"/>
              <a:t>If you had to be one of our planets in our solar system, which one would you be and why?  </a:t>
            </a:r>
          </a:p>
          <a:p>
            <a:r>
              <a:rPr lang="en-US" dirty="0" smtClean="0"/>
              <a:t>List 5 facts about it</a:t>
            </a:r>
            <a:endParaRPr lang="en-US" dirty="0"/>
          </a:p>
        </p:txBody>
      </p:sp>
    </p:spTree>
    <p:extLst>
      <p:ext uri="{BB962C8B-B14F-4D97-AF65-F5344CB8AC3E}">
        <p14:creationId xmlns:p14="http://schemas.microsoft.com/office/powerpoint/2010/main" val="41468342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gradFill>
          <a:gsLst>
            <a:gs pos="0">
              <a:srgbClr val="FFFF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24968"/>
            <a:ext cx="11353800" cy="1623528"/>
          </a:xfrm>
        </p:spPr>
        <p:txBody>
          <a:bodyPr>
            <a:normAutofit fontScale="90000"/>
          </a:bodyPr>
          <a:lstStyle/>
          <a:p>
            <a:r>
              <a:rPr lang="en-US" sz="3100" dirty="0" smtClean="0"/>
              <a:t/>
            </a:r>
            <a:br>
              <a:rPr lang="en-US" sz="3100" dirty="0" smtClean="0"/>
            </a:br>
            <a:r>
              <a:rPr lang="en-US" sz="3100" dirty="0"/>
              <a:t/>
            </a:r>
            <a:br>
              <a:rPr lang="en-US" sz="3100" dirty="0"/>
            </a:br>
            <a:r>
              <a:rPr lang="en-US" sz="3100" dirty="0" smtClean="0"/>
              <a:t>9/13 Building Molecules CH 6.3</a:t>
            </a:r>
            <a:br>
              <a:rPr lang="en-US" sz="3100" dirty="0" smtClean="0"/>
            </a:br>
            <a:r>
              <a:rPr lang="en-US" sz="3100" dirty="0" smtClean="0"/>
              <a:t>Obj. TSW </a:t>
            </a:r>
            <a:r>
              <a:rPr lang="en-US" sz="3100" dirty="0"/>
              <a:t>identify the macromolecules living things are made of and describe their properties. </a:t>
            </a:r>
            <a:r>
              <a:rPr lang="en-US" sz="3100" dirty="0" smtClean="0"/>
              <a:t>P. 44NB</a:t>
            </a:r>
            <a:r>
              <a:rPr lang="en-US" sz="4800" dirty="0"/>
              <a:t/>
            </a:r>
            <a:br>
              <a:rPr lang="en-US" sz="4800" dirty="0"/>
            </a:br>
            <a:endParaRPr lang="en-US"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403184" y="1648496"/>
            <a:ext cx="5379075" cy="2061979"/>
          </a:xfrm>
        </p:spPr>
      </p:pic>
      <p:sp>
        <p:nvSpPr>
          <p:cNvPr id="4" name="Content Placeholder 3"/>
          <p:cNvSpPr>
            <a:spLocks noGrp="1"/>
          </p:cNvSpPr>
          <p:nvPr>
            <p:ph sz="half" idx="2"/>
          </p:nvPr>
        </p:nvSpPr>
        <p:spPr>
          <a:xfrm>
            <a:off x="6403184" y="3749040"/>
            <a:ext cx="5181600" cy="2445698"/>
          </a:xfrm>
        </p:spPr>
        <p:txBody>
          <a:bodyPr/>
          <a:lstStyle/>
          <a:p>
            <a:pPr marL="514350" indent="-514350">
              <a:buFont typeface="+mj-lt"/>
              <a:buAutoNum type="arabicPeriod"/>
            </a:pPr>
            <a:r>
              <a:rPr lang="en-US" dirty="0" smtClean="0"/>
              <a:t>What are the 6 main elements that make up the 4 macromolecules?</a:t>
            </a:r>
          </a:p>
          <a:p>
            <a:pPr marL="514350" indent="-514350">
              <a:buFont typeface="+mj-lt"/>
              <a:buAutoNum type="arabicPeriod"/>
            </a:pPr>
            <a:r>
              <a:rPr lang="en-US" dirty="0" smtClean="0"/>
              <a:t>What is an Enzyme?</a:t>
            </a:r>
          </a:p>
          <a:p>
            <a:pPr marL="514350" indent="-514350">
              <a:buFont typeface="+mj-lt"/>
              <a:buAutoNum type="arabicPeriod"/>
            </a:pPr>
            <a:r>
              <a:rPr lang="en-US" dirty="0" smtClean="0"/>
              <a:t>What three environmental factors determine the enzymes function?</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87" y="2498501"/>
            <a:ext cx="5820156" cy="4359499"/>
          </a:xfrm>
          <a:prstGeom prst="rect">
            <a:avLst/>
          </a:prstGeom>
        </p:spPr>
      </p:pic>
    </p:spTree>
    <p:extLst>
      <p:ext uri="{BB962C8B-B14F-4D97-AF65-F5344CB8AC3E}">
        <p14:creationId xmlns:p14="http://schemas.microsoft.com/office/powerpoint/2010/main" val="305993235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4383700"/>
            <a:ext cx="9601196" cy="1303867"/>
          </a:xfrm>
        </p:spPr>
        <p:txBody>
          <a:bodyPr>
            <a:normAutofit fontScale="90000"/>
          </a:bodyPr>
          <a:lstStyle/>
          <a:p>
            <a:pPr marL="742950" indent="-742950">
              <a:buFont typeface="+mj-lt"/>
              <a:buAutoNum type="arabicPeriod"/>
            </a:pPr>
            <a:r>
              <a:rPr lang="en-US" dirty="0" smtClean="0"/>
              <a:t>Temperature, pH, Amount of substrate or enzyme, Ionic Conditions (Salt)</a:t>
            </a:r>
            <a:endParaRPr lang="en-US" dirty="0"/>
          </a:p>
        </p:txBody>
      </p:sp>
      <p:pic>
        <p:nvPicPr>
          <p:cNvPr id="6" name="Content Placeholder 5"/>
          <p:cNvPicPr>
            <a:picLocks noGrp="1" noChangeAspect="1"/>
          </p:cNvPicPr>
          <p:nvPr>
            <p:ph idx="1"/>
          </p:nvPr>
        </p:nvPicPr>
        <p:blipFill>
          <a:blip r:embed="rId2"/>
          <a:stretch>
            <a:fillRect/>
          </a:stretch>
        </p:blipFill>
        <p:spPr>
          <a:xfrm>
            <a:off x="2743200" y="658367"/>
            <a:ext cx="6705599" cy="3725333"/>
          </a:xfrm>
          <a:prstGeom prst="rect">
            <a:avLst/>
          </a:prstGeom>
        </p:spPr>
      </p:pic>
    </p:spTree>
    <p:extLst>
      <p:ext uri="{BB962C8B-B14F-4D97-AF65-F5344CB8AC3E}">
        <p14:creationId xmlns:p14="http://schemas.microsoft.com/office/powerpoint/2010/main" val="86736053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82188"/>
          </a:xfrm>
        </p:spPr>
        <p:txBody>
          <a:bodyPr/>
          <a:lstStyle/>
          <a:p>
            <a:pPr algn="ctr"/>
            <a:r>
              <a:rPr lang="en-US" u="sng" dirty="0" smtClean="0"/>
              <a:t>Build a Monosaccharide! </a:t>
            </a:r>
            <a:endParaRPr lang="en-US" u="sng" dirty="0"/>
          </a:p>
        </p:txBody>
      </p:sp>
      <p:pic>
        <p:nvPicPr>
          <p:cNvPr id="5" name="Content Placeholder 3"/>
          <p:cNvPicPr>
            <a:picLocks noChangeAspect="1"/>
          </p:cNvPicPr>
          <p:nvPr/>
        </p:nvPicPr>
        <p:blipFill rotWithShape="1">
          <a:blip r:embed="rId2">
            <a:extLst>
              <a:ext uri="{28A0092B-C50C-407E-A947-70E740481C1C}">
                <a14:useLocalDpi xmlns:a14="http://schemas.microsoft.com/office/drawing/2010/main" val="0"/>
              </a:ext>
            </a:extLst>
          </a:blip>
          <a:srcRect l="1" t="58719" r="59780" b="-1068"/>
          <a:stretch/>
        </p:blipFill>
        <p:spPr>
          <a:xfrm>
            <a:off x="5963821" y="1423358"/>
            <a:ext cx="2147345" cy="2053087"/>
          </a:xfrm>
          <a:prstGeom prst="rect">
            <a:avLst/>
          </a:prstGeom>
        </p:spPr>
      </p:pic>
      <p:pic>
        <p:nvPicPr>
          <p:cNvPr id="6"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l="51653" t="59532"/>
          <a:stretch/>
        </p:blipFill>
        <p:spPr>
          <a:xfrm>
            <a:off x="8507982" y="1423358"/>
            <a:ext cx="2665722" cy="2014364"/>
          </a:xfrm>
        </p:spPr>
      </p:pic>
      <p:pic>
        <p:nvPicPr>
          <p:cNvPr id="7" name="Content Placeholder 6"/>
          <p:cNvPicPr>
            <a:picLocks noChangeAspect="1"/>
          </p:cNvPicPr>
          <p:nvPr/>
        </p:nvPicPr>
        <p:blipFill rotWithShape="1">
          <a:blip r:embed="rId2">
            <a:extLst>
              <a:ext uri="{28A0092B-C50C-407E-A947-70E740481C1C}">
                <a14:useLocalDpi xmlns:a14="http://schemas.microsoft.com/office/drawing/2010/main" val="0"/>
              </a:ext>
            </a:extLst>
          </a:blip>
          <a:srcRect r="537" b="58937"/>
          <a:stretch/>
        </p:blipFill>
        <p:spPr>
          <a:xfrm>
            <a:off x="6096000" y="3791212"/>
            <a:ext cx="5321233" cy="1983256"/>
          </a:xfrm>
          <a:prstGeom prst="rect">
            <a:avLst/>
          </a:prstGeom>
        </p:spPr>
      </p:pic>
      <p:sp>
        <p:nvSpPr>
          <p:cNvPr id="8" name="TextBox 7"/>
          <p:cNvSpPr txBox="1"/>
          <p:nvPr/>
        </p:nvSpPr>
        <p:spPr>
          <a:xfrm>
            <a:off x="1376538" y="2152859"/>
            <a:ext cx="4833762" cy="3508653"/>
          </a:xfrm>
          <a:prstGeom prst="rect">
            <a:avLst/>
          </a:prstGeom>
          <a:noFill/>
        </p:spPr>
        <p:txBody>
          <a:bodyPr wrap="square" rtlCol="0">
            <a:spAutoFit/>
          </a:bodyPr>
          <a:lstStyle/>
          <a:p>
            <a:r>
              <a:rPr lang="en-US" sz="2400" b="1" dirty="0" smtClean="0"/>
              <a:t>Some Helpful Hints:</a:t>
            </a:r>
          </a:p>
          <a:p>
            <a:pPr marL="285750" indent="-285750">
              <a:buFont typeface="Arial" panose="020B0604020202020204" pitchFamily="34" charset="0"/>
              <a:buChar char="•"/>
            </a:pPr>
            <a:r>
              <a:rPr lang="en-US" b="1" dirty="0" smtClean="0"/>
              <a:t>Black</a:t>
            </a:r>
            <a:r>
              <a:rPr lang="en-US" dirty="0" smtClean="0"/>
              <a:t> atoms are </a:t>
            </a:r>
            <a:r>
              <a:rPr lang="en-US" b="1" dirty="0" smtClean="0"/>
              <a:t>Carbon</a:t>
            </a:r>
            <a:r>
              <a:rPr lang="en-US" dirty="0" smtClean="0"/>
              <a:t> (</a:t>
            </a:r>
            <a:r>
              <a:rPr lang="en-US" b="1" dirty="0" smtClean="0"/>
              <a:t>C</a:t>
            </a:r>
            <a:r>
              <a:rPr lang="en-US" dirty="0" smtClean="0"/>
              <a:t>).</a:t>
            </a:r>
          </a:p>
          <a:p>
            <a:pPr marL="742950" lvl="1" indent="-285750">
              <a:buFont typeface="Arial" panose="020B0604020202020204" pitchFamily="34" charset="0"/>
              <a:buChar char="•"/>
            </a:pPr>
            <a:r>
              <a:rPr lang="en-US" dirty="0" smtClean="0"/>
              <a:t>Carbon always needs to be bonded to 4 other atoms.</a:t>
            </a:r>
          </a:p>
          <a:p>
            <a:pPr marL="285750" indent="-285750">
              <a:buFont typeface="Arial" panose="020B0604020202020204" pitchFamily="34" charset="0"/>
              <a:buChar char="•"/>
            </a:pPr>
            <a:r>
              <a:rPr lang="en-US" dirty="0" smtClean="0"/>
              <a:t>White atoms are Hydrogen (H).</a:t>
            </a:r>
          </a:p>
          <a:p>
            <a:pPr marL="742950" lvl="1" indent="-285750">
              <a:buFont typeface="Arial" panose="020B0604020202020204" pitchFamily="34" charset="0"/>
              <a:buChar char="•"/>
            </a:pPr>
            <a:r>
              <a:rPr lang="en-US" dirty="0" smtClean="0"/>
              <a:t>Hydrogen only bonds to 1 atom.</a:t>
            </a:r>
            <a:endParaRPr lang="en-US" dirty="0"/>
          </a:p>
          <a:p>
            <a:pPr marL="285750" indent="-285750">
              <a:buFont typeface="Arial" panose="020B0604020202020204" pitchFamily="34" charset="0"/>
              <a:buChar char="•"/>
            </a:pPr>
            <a:r>
              <a:rPr lang="en-US" dirty="0" smtClean="0">
                <a:solidFill>
                  <a:srgbClr val="FF0000"/>
                </a:solidFill>
              </a:rPr>
              <a:t>Red </a:t>
            </a:r>
            <a:r>
              <a:rPr lang="en-US" dirty="0" smtClean="0"/>
              <a:t>atoms are </a:t>
            </a:r>
            <a:r>
              <a:rPr lang="en-US" dirty="0" smtClean="0">
                <a:solidFill>
                  <a:srgbClr val="FF0000"/>
                </a:solidFill>
              </a:rPr>
              <a:t>Oxygen</a:t>
            </a:r>
            <a:r>
              <a:rPr lang="en-US" dirty="0" smtClean="0"/>
              <a:t> (</a:t>
            </a:r>
            <a:r>
              <a:rPr lang="en-US" dirty="0" smtClean="0">
                <a:solidFill>
                  <a:srgbClr val="FF0000"/>
                </a:solidFill>
              </a:rPr>
              <a:t>O</a:t>
            </a:r>
            <a:r>
              <a:rPr lang="en-US" dirty="0" smtClean="0"/>
              <a:t>)</a:t>
            </a:r>
          </a:p>
          <a:p>
            <a:pPr marL="742950" lvl="1" indent="-285750">
              <a:buFont typeface="Arial" panose="020B0604020202020204" pitchFamily="34" charset="0"/>
              <a:buChar char="•"/>
            </a:pPr>
            <a:r>
              <a:rPr lang="en-US" dirty="0" smtClean="0"/>
              <a:t>Oxygen bonds to 2 atoms.</a:t>
            </a:r>
          </a:p>
          <a:p>
            <a:pPr marL="285750" indent="-285750">
              <a:buFont typeface="Arial" panose="020B0604020202020204" pitchFamily="34" charset="0"/>
              <a:buChar char="•"/>
            </a:pPr>
            <a:r>
              <a:rPr lang="en-US" dirty="0" smtClean="0"/>
              <a:t>Every unidentified </a:t>
            </a:r>
            <a:r>
              <a:rPr lang="en-US" b="1" dirty="0" smtClean="0"/>
              <a:t>corner</a:t>
            </a:r>
            <a:r>
              <a:rPr lang="en-US" dirty="0" smtClean="0"/>
              <a:t> is a </a:t>
            </a:r>
            <a:r>
              <a:rPr lang="en-US" b="1" dirty="0" smtClean="0"/>
              <a:t>Carbon</a:t>
            </a:r>
            <a:r>
              <a:rPr lang="en-US" dirty="0" smtClean="0"/>
              <a:t> atom.</a:t>
            </a:r>
          </a:p>
          <a:p>
            <a:pPr marL="742950" lvl="1" indent="-285750">
              <a:buFont typeface="Arial" panose="020B0604020202020204" pitchFamily="34" charset="0"/>
              <a:buChar char="•"/>
            </a:pPr>
            <a:r>
              <a:rPr lang="en-US" dirty="0" smtClean="0"/>
              <a:t>For example, look at the        which identifies the corner on Sucrose. That is a carbon atom.</a:t>
            </a:r>
            <a:endParaRPr lang="en-US" dirty="0"/>
          </a:p>
        </p:txBody>
      </p:sp>
      <p:sp>
        <p:nvSpPr>
          <p:cNvPr id="9" name="5-Point Star 8"/>
          <p:cNvSpPr/>
          <p:nvPr/>
        </p:nvSpPr>
        <p:spPr>
          <a:xfrm>
            <a:off x="4526280" y="4782840"/>
            <a:ext cx="236220" cy="22098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5-Point Star 9"/>
          <p:cNvSpPr/>
          <p:nvPr/>
        </p:nvSpPr>
        <p:spPr>
          <a:xfrm>
            <a:off x="6801274" y="4469130"/>
            <a:ext cx="236220" cy="22098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170267" y="1234588"/>
            <a:ext cx="4396740" cy="830997"/>
          </a:xfrm>
          <a:prstGeom prst="rect">
            <a:avLst/>
          </a:prstGeom>
          <a:noFill/>
        </p:spPr>
        <p:txBody>
          <a:bodyPr wrap="square" rtlCol="0">
            <a:spAutoFit/>
          </a:bodyPr>
          <a:lstStyle/>
          <a:p>
            <a:r>
              <a:rPr lang="en-US" sz="2400" b="1" dirty="0" smtClean="0"/>
              <a:t>Show me a correct monosaccharide for extra credit!</a:t>
            </a:r>
            <a:endParaRPr lang="en-US" sz="2400" b="1" dirty="0"/>
          </a:p>
        </p:txBody>
      </p:sp>
    </p:spTree>
    <p:extLst>
      <p:ext uri="{BB962C8B-B14F-4D97-AF65-F5344CB8AC3E}">
        <p14:creationId xmlns:p14="http://schemas.microsoft.com/office/powerpoint/2010/main" val="39741326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Four Corner Activity</a:t>
            </a:r>
            <a:br>
              <a:rPr lang="en-US" dirty="0" smtClean="0"/>
            </a:br>
            <a:r>
              <a:rPr lang="en-US" dirty="0" smtClean="0"/>
              <a:t>Stand in the corner for the answer you believe for each statement.</a:t>
            </a:r>
            <a:endParaRPr lang="en-US" dirty="0"/>
          </a:p>
        </p:txBody>
      </p:sp>
      <p:sp>
        <p:nvSpPr>
          <p:cNvPr id="3" name="Content Placeholder 2"/>
          <p:cNvSpPr>
            <a:spLocks noGrp="1"/>
          </p:cNvSpPr>
          <p:nvPr>
            <p:ph idx="1"/>
          </p:nvPr>
        </p:nvSpPr>
        <p:spPr>
          <a:xfrm>
            <a:off x="756745" y="2475186"/>
            <a:ext cx="10704786" cy="3650978"/>
          </a:xfrm>
        </p:spPr>
        <p:txBody>
          <a:bodyPr>
            <a:normAutofit/>
          </a:bodyPr>
          <a:lstStyle/>
          <a:p>
            <a:r>
              <a:rPr lang="en-US" dirty="0" smtClean="0"/>
              <a:t>Strongly Agree</a:t>
            </a:r>
          </a:p>
          <a:p>
            <a:r>
              <a:rPr lang="en-US" dirty="0" smtClean="0"/>
              <a:t>Agree </a:t>
            </a:r>
          </a:p>
          <a:p>
            <a:r>
              <a:rPr lang="en-US" dirty="0" smtClean="0"/>
              <a:t>Disagree</a:t>
            </a:r>
          </a:p>
          <a:p>
            <a:r>
              <a:rPr lang="en-US" dirty="0" smtClean="0"/>
              <a:t>Strongly Disagree</a:t>
            </a:r>
          </a:p>
          <a:p>
            <a:pPr marL="514350" indent="-514350">
              <a:buFont typeface="+mj-lt"/>
              <a:buAutoNum type="arabicPeriod"/>
            </a:pPr>
            <a:r>
              <a:rPr lang="en-US" dirty="0" smtClean="0"/>
              <a:t>Energy is lost to the Environment.</a:t>
            </a:r>
          </a:p>
          <a:p>
            <a:pPr marL="514350" indent="-514350">
              <a:buFont typeface="+mj-lt"/>
              <a:buAutoNum type="arabicPeriod"/>
            </a:pPr>
            <a:r>
              <a:rPr lang="en-US" dirty="0" smtClean="0"/>
              <a:t>Energy increases as it is passed from one organism to another.</a:t>
            </a:r>
          </a:p>
          <a:p>
            <a:pPr marL="514350" indent="-514350">
              <a:buFont typeface="+mj-lt"/>
              <a:buAutoNum type="arabicPeriod"/>
            </a:pPr>
            <a:r>
              <a:rPr lang="en-US" dirty="0"/>
              <a:t>E</a:t>
            </a:r>
            <a:r>
              <a:rPr lang="en-US" dirty="0" smtClean="0"/>
              <a:t>nergy is not lost between organisms in a food chain. </a:t>
            </a:r>
          </a:p>
          <a:p>
            <a:endParaRPr lang="en-US" dirty="0" smtClean="0"/>
          </a:p>
          <a:p>
            <a:endParaRPr lang="en-US" dirty="0" smtClean="0"/>
          </a:p>
          <a:p>
            <a:endParaRPr lang="en-US" dirty="0"/>
          </a:p>
        </p:txBody>
      </p:sp>
    </p:spTree>
    <p:extLst>
      <p:ext uri="{BB962C8B-B14F-4D97-AF65-F5344CB8AC3E}">
        <p14:creationId xmlns:p14="http://schemas.microsoft.com/office/powerpoint/2010/main" val="3738473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82188"/>
          </a:xfrm>
        </p:spPr>
        <p:txBody>
          <a:bodyPr/>
          <a:lstStyle/>
          <a:p>
            <a:pPr algn="ctr"/>
            <a:r>
              <a:rPr lang="en-US" dirty="0" smtClean="0"/>
              <a:t>Enzymatic Reaction of </a:t>
            </a:r>
            <a:r>
              <a:rPr lang="en-US" dirty="0" err="1" smtClean="0"/>
              <a:t>Sucrase</a:t>
            </a:r>
            <a:r>
              <a:rPr lang="en-US" dirty="0" smtClean="0"/>
              <a:t> on Sucrose</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41776" y="1267759"/>
            <a:ext cx="5108448" cy="4611793"/>
          </a:xfrm>
        </p:spPr>
      </p:pic>
    </p:spTree>
    <p:extLst>
      <p:ext uri="{BB962C8B-B14F-4D97-AF65-F5344CB8AC3E}">
        <p14:creationId xmlns:p14="http://schemas.microsoft.com/office/powerpoint/2010/main" val="149272838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0352" y="585216"/>
            <a:ext cx="11356848" cy="2227748"/>
          </a:xfrm>
        </p:spPr>
        <p:txBody>
          <a:bodyPr>
            <a:normAutofit fontScale="90000"/>
          </a:bodyPr>
          <a:lstStyle/>
          <a:p>
            <a:r>
              <a:rPr lang="en-US" dirty="0" smtClean="0"/>
              <a:t>Using your Cycles in Nature, build the molecule that is most evident for your cycle:</a:t>
            </a:r>
            <a:br>
              <a:rPr lang="en-US" dirty="0" smtClean="0"/>
            </a:br>
            <a:r>
              <a:rPr lang="en-US" dirty="0" smtClean="0"/>
              <a:t>H2O, CO2, NH3, NO, NO2, NO3, O2, CH4, C6H12O6</a:t>
            </a:r>
            <a:endParaRPr lang="en-US" dirty="0"/>
          </a:p>
        </p:txBody>
      </p:sp>
      <p:sp>
        <p:nvSpPr>
          <p:cNvPr id="3" name="Content Placeholder 2"/>
          <p:cNvSpPr>
            <a:spLocks noGrp="1"/>
          </p:cNvSpPr>
          <p:nvPr>
            <p:ph idx="1"/>
          </p:nvPr>
        </p:nvSpPr>
        <p:spPr>
          <a:xfrm>
            <a:off x="1408178" y="2812964"/>
            <a:ext cx="9601196" cy="3318936"/>
          </a:xfrm>
          <a:solidFill>
            <a:srgbClr val="FFFF00"/>
          </a:solidFill>
        </p:spPr>
        <p:txBody>
          <a:bodyPr>
            <a:noAutofit/>
          </a:bodyPr>
          <a:lstStyle/>
          <a:p>
            <a:r>
              <a:rPr lang="en-US" sz="4400" dirty="0" smtClean="0"/>
              <a:t>Carbon = Black</a:t>
            </a:r>
          </a:p>
          <a:p>
            <a:r>
              <a:rPr lang="en-US" sz="4400" dirty="0" smtClean="0">
                <a:solidFill>
                  <a:srgbClr val="FF0000"/>
                </a:solidFill>
              </a:rPr>
              <a:t>Oxygen = Red</a:t>
            </a:r>
          </a:p>
          <a:p>
            <a:r>
              <a:rPr lang="en-US" sz="4400" dirty="0" smtClean="0">
                <a:solidFill>
                  <a:schemeClr val="bg1"/>
                </a:solidFill>
              </a:rPr>
              <a:t>Hydrogen = White</a:t>
            </a:r>
          </a:p>
          <a:p>
            <a:r>
              <a:rPr lang="en-US" sz="4400" dirty="0" smtClean="0">
                <a:solidFill>
                  <a:srgbClr val="00B0F0"/>
                </a:solidFill>
              </a:rPr>
              <a:t>Nitrogen = Blue</a:t>
            </a:r>
            <a:endParaRPr lang="en-US" sz="4400" dirty="0">
              <a:solidFill>
                <a:srgbClr val="00B0F0"/>
              </a:solidFill>
            </a:endParaRPr>
          </a:p>
        </p:txBody>
      </p:sp>
      <p:pic>
        <p:nvPicPr>
          <p:cNvPr id="4" name="Picture 3"/>
          <p:cNvPicPr>
            <a:picLocks noChangeAspect="1"/>
          </p:cNvPicPr>
          <p:nvPr/>
        </p:nvPicPr>
        <p:blipFill>
          <a:blip r:embed="rId2"/>
          <a:stretch>
            <a:fillRect/>
          </a:stretch>
        </p:blipFill>
        <p:spPr>
          <a:xfrm>
            <a:off x="7557956" y="2417902"/>
            <a:ext cx="3890331" cy="3713998"/>
          </a:xfrm>
          <a:prstGeom prst="rect">
            <a:avLst/>
          </a:prstGeom>
        </p:spPr>
      </p:pic>
    </p:spTree>
    <p:extLst>
      <p:ext uri="{BB962C8B-B14F-4D97-AF65-F5344CB8AC3E}">
        <p14:creationId xmlns:p14="http://schemas.microsoft.com/office/powerpoint/2010/main" val="66684339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Theaet.com</a:t>
            </a:r>
            <a:br>
              <a:rPr lang="en-US" dirty="0" smtClean="0"/>
            </a:b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What is your SAE type?</a:t>
            </a:r>
          </a:p>
          <a:p>
            <a:r>
              <a:rPr lang="en-US" dirty="0" smtClean="0"/>
              <a:t>Describe your SAE idea on the blank space on the paper P. 43 NB</a:t>
            </a:r>
          </a:p>
          <a:p>
            <a:r>
              <a:rPr lang="en-US" dirty="0" smtClean="0"/>
              <a:t>Click on Experience Manager in the Profile section of AET.  </a:t>
            </a:r>
          </a:p>
          <a:p>
            <a:pPr lvl="1"/>
            <a:r>
              <a:rPr lang="en-US" dirty="0" smtClean="0"/>
              <a:t>ADD NEW</a:t>
            </a:r>
          </a:p>
          <a:p>
            <a:pPr lvl="1"/>
            <a:r>
              <a:rPr lang="en-US" dirty="0" smtClean="0"/>
              <a:t>Add the project name</a:t>
            </a:r>
          </a:p>
          <a:p>
            <a:pPr lvl="1"/>
            <a:r>
              <a:rPr lang="en-US" dirty="0" smtClean="0"/>
              <a:t>The level</a:t>
            </a:r>
          </a:p>
          <a:p>
            <a:pPr lvl="1"/>
            <a:r>
              <a:rPr lang="en-US" dirty="0" smtClean="0"/>
              <a:t>The Type of SAE</a:t>
            </a:r>
          </a:p>
          <a:p>
            <a:pPr lvl="1"/>
            <a:r>
              <a:rPr lang="en-US" dirty="0" smtClean="0"/>
              <a:t>Your experience</a:t>
            </a:r>
            <a:endParaRPr lang="en-US" dirty="0"/>
          </a:p>
        </p:txBody>
      </p:sp>
    </p:spTree>
    <p:extLst>
      <p:ext uri="{BB962C8B-B14F-4D97-AF65-F5344CB8AC3E}">
        <p14:creationId xmlns:p14="http://schemas.microsoft.com/office/powerpoint/2010/main" val="243548618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Elements &amp; Molecules</a:t>
            </a:r>
            <a:endParaRPr lang="en-US" dirty="0"/>
          </a:p>
        </p:txBody>
      </p:sp>
      <p:sp>
        <p:nvSpPr>
          <p:cNvPr id="3" name="Content Placeholder 2"/>
          <p:cNvSpPr>
            <a:spLocks noGrp="1"/>
          </p:cNvSpPr>
          <p:nvPr>
            <p:ph idx="1"/>
          </p:nvPr>
        </p:nvSpPr>
        <p:spPr/>
        <p:txBody>
          <a:bodyPr/>
          <a:lstStyle/>
          <a:p>
            <a:r>
              <a:rPr lang="en-US" dirty="0" smtClean="0"/>
              <a:t>Carbon</a:t>
            </a:r>
          </a:p>
          <a:p>
            <a:r>
              <a:rPr lang="en-US" dirty="0" smtClean="0"/>
              <a:t>Hydrogen</a:t>
            </a:r>
          </a:p>
          <a:p>
            <a:r>
              <a:rPr lang="en-US" dirty="0" smtClean="0"/>
              <a:t>Oxygen</a:t>
            </a:r>
          </a:p>
          <a:p>
            <a:r>
              <a:rPr lang="en-US" dirty="0" smtClean="0"/>
              <a:t>Nitrogen</a:t>
            </a:r>
          </a:p>
          <a:p>
            <a:endParaRPr lang="en-US" dirty="0"/>
          </a:p>
          <a:p>
            <a:r>
              <a:rPr lang="en-US" dirty="0" smtClean="0"/>
              <a:t>Build  O</a:t>
            </a:r>
            <a:r>
              <a:rPr lang="en-US" baseline="-25000" dirty="0" smtClean="0"/>
              <a:t>2</a:t>
            </a:r>
            <a:r>
              <a:rPr lang="en-US" dirty="0" smtClean="0"/>
              <a:t>, CO</a:t>
            </a:r>
            <a:r>
              <a:rPr lang="en-US" baseline="-25000" dirty="0" smtClean="0"/>
              <a:t>2</a:t>
            </a:r>
            <a:r>
              <a:rPr lang="en-US" dirty="0" smtClean="0"/>
              <a:t>, H</a:t>
            </a:r>
            <a:r>
              <a:rPr lang="en-US" baseline="-25000" dirty="0" smtClean="0"/>
              <a:t>2</a:t>
            </a:r>
            <a:r>
              <a:rPr lang="en-US" dirty="0" smtClean="0"/>
              <a:t>O, C</a:t>
            </a:r>
            <a:r>
              <a:rPr lang="en-US" baseline="-25000" dirty="0" smtClean="0"/>
              <a:t>6</a:t>
            </a:r>
            <a:r>
              <a:rPr lang="en-US" dirty="0" smtClean="0"/>
              <a:t>H</a:t>
            </a:r>
            <a:r>
              <a:rPr lang="en-US" baseline="-25000" dirty="0" smtClean="0"/>
              <a:t>12</a:t>
            </a:r>
            <a:r>
              <a:rPr lang="en-US" dirty="0" smtClean="0"/>
              <a:t>O</a:t>
            </a:r>
            <a:r>
              <a:rPr lang="en-US" baseline="-25000" dirty="0" smtClean="0"/>
              <a:t>6, </a:t>
            </a:r>
            <a:r>
              <a:rPr lang="en-US" dirty="0" smtClean="0"/>
              <a:t>Sucrose, NH3, NO2, NO3</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31331" y="58204"/>
            <a:ext cx="4660669" cy="4381029"/>
          </a:xfrm>
          <a:prstGeom prst="rect">
            <a:avLst/>
          </a:prstGeom>
        </p:spPr>
      </p:pic>
    </p:spTree>
    <p:extLst>
      <p:ext uri="{BB962C8B-B14F-4D97-AF65-F5344CB8AC3E}">
        <p14:creationId xmlns:p14="http://schemas.microsoft.com/office/powerpoint/2010/main" val="117631506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270933"/>
            <a:ext cx="9601196" cy="1303867"/>
          </a:xfrm>
        </p:spPr>
        <p:txBody>
          <a:bodyPr>
            <a:normAutofit fontScale="90000"/>
          </a:bodyPr>
          <a:lstStyle/>
          <a:p>
            <a:pPr>
              <a:defRPr/>
            </a:pPr>
            <a:r>
              <a:rPr lang="en-US" dirty="0" smtClean="0">
                <a:hlinkClick r:id="rId2"/>
              </a:rPr>
              <a:t>The Day WHO Parachuted Cats into Borneo </a:t>
            </a:r>
            <a:endParaRPr lang="en-US" dirty="0"/>
          </a:p>
        </p:txBody>
      </p:sp>
      <p:sp>
        <p:nvSpPr>
          <p:cNvPr id="35843" name="Content Placeholder 2"/>
          <p:cNvSpPr>
            <a:spLocks noGrp="1"/>
          </p:cNvSpPr>
          <p:nvPr>
            <p:ph idx="1"/>
          </p:nvPr>
        </p:nvSpPr>
        <p:spPr/>
        <p:txBody>
          <a:bodyPr/>
          <a:lstStyle/>
          <a:p>
            <a:r>
              <a:rPr lang="en-US" altLang="en-US" dirty="0" smtClean="0">
                <a:ea typeface="ＭＳ Ｐゴシック" panose="020B0600070205080204" pitchFamily="34" charset="-128"/>
              </a:rPr>
              <a:t>Place the events in chronological order </a:t>
            </a:r>
          </a:p>
          <a:p>
            <a:r>
              <a:rPr lang="en-US" altLang="en-US" dirty="0" smtClean="0">
                <a:ea typeface="ＭＳ Ｐゴシック" panose="020B0600070205080204" pitchFamily="34" charset="-128"/>
              </a:rPr>
              <a:t>Aerial view of Borneo:</a:t>
            </a:r>
          </a:p>
        </p:txBody>
      </p:sp>
      <p:pic>
        <p:nvPicPr>
          <p:cNvPr id="3584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6787" y="3008312"/>
            <a:ext cx="7415213" cy="3849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0138833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8036" y="0"/>
            <a:ext cx="4563352" cy="1828800"/>
          </a:xfrm>
        </p:spPr>
        <p:txBody>
          <a:bodyPr>
            <a:normAutofit fontScale="90000"/>
          </a:bodyPr>
          <a:lstStyle/>
          <a:p>
            <a:r>
              <a:rPr lang="en-US" dirty="0" smtClean="0">
                <a:hlinkClick r:id="rId2"/>
              </a:rPr>
              <a:t>Parachuting Cats in Borneo</a:t>
            </a:r>
            <a:r>
              <a:rPr lang="en-US" dirty="0" smtClean="0"/>
              <a:t/>
            </a:r>
            <a:br>
              <a:rPr lang="en-US" dirty="0" smtClean="0"/>
            </a:br>
            <a:r>
              <a:rPr lang="en-US" dirty="0" smtClean="0"/>
              <a:t>p. 61 NB</a:t>
            </a:r>
            <a:endParaRPr lang="en-US" dirty="0"/>
          </a:p>
        </p:txBody>
      </p:sp>
      <p:sp>
        <p:nvSpPr>
          <p:cNvPr id="4" name="Content Placeholder 3"/>
          <p:cNvSpPr>
            <a:spLocks noGrp="1"/>
          </p:cNvSpPr>
          <p:nvPr>
            <p:ph sz="half" idx="2"/>
          </p:nvPr>
        </p:nvSpPr>
        <p:spPr>
          <a:xfrm>
            <a:off x="1531062" y="2111517"/>
            <a:ext cx="3421939" cy="3951288"/>
          </a:xfrm>
        </p:spPr>
        <p:txBody>
          <a:bodyPr>
            <a:normAutofit/>
          </a:bodyPr>
          <a:lstStyle/>
          <a:p>
            <a:r>
              <a:rPr lang="en-US" dirty="0" smtClean="0">
                <a:hlinkClick r:id="rId3"/>
              </a:rPr>
              <a:t>Human activity </a:t>
            </a:r>
            <a:r>
              <a:rPr lang="en-US" dirty="0" smtClean="0"/>
              <a:t>with the best of intentions can have untended consequences.</a:t>
            </a:r>
          </a:p>
          <a:p>
            <a:r>
              <a:rPr lang="en-US" dirty="0" smtClean="0">
                <a:hlinkClick r:id="rId4"/>
              </a:rPr>
              <a:t>Map of Borneo</a:t>
            </a:r>
            <a:endParaRPr lang="en-US" dirty="0" smtClean="0"/>
          </a:p>
          <a:p>
            <a:endParaRPr lang="en-US" dirty="0" smtClean="0"/>
          </a:p>
          <a:p>
            <a:endParaRPr lang="en-US" dirty="0"/>
          </a:p>
        </p:txBody>
      </p:sp>
      <p:sp>
        <p:nvSpPr>
          <p:cNvPr id="5" name="Text Placeholder 4"/>
          <p:cNvSpPr>
            <a:spLocks noGrp="1"/>
          </p:cNvSpPr>
          <p:nvPr>
            <p:ph type="body" sz="quarter" idx="3"/>
          </p:nvPr>
        </p:nvSpPr>
        <p:spPr>
          <a:xfrm>
            <a:off x="6169026" y="0"/>
            <a:ext cx="4041775" cy="639762"/>
          </a:xfrm>
        </p:spPr>
        <p:txBody>
          <a:bodyPr>
            <a:normAutofit fontScale="77500" lnSpcReduction="20000"/>
          </a:bodyPr>
          <a:lstStyle/>
          <a:p>
            <a:r>
              <a:rPr lang="en-US" dirty="0" smtClean="0"/>
              <a:t>The Day WHO Parachuted Cats into Borneo</a:t>
            </a:r>
            <a:endParaRPr lang="en-US" dirty="0"/>
          </a:p>
        </p:txBody>
      </p:sp>
      <p:sp>
        <p:nvSpPr>
          <p:cNvPr id="6" name="Content Placeholder 5"/>
          <p:cNvSpPr>
            <a:spLocks noGrp="1"/>
          </p:cNvSpPr>
          <p:nvPr>
            <p:ph sz="quarter" idx="4"/>
          </p:nvPr>
        </p:nvSpPr>
        <p:spPr>
          <a:xfrm>
            <a:off x="4572001" y="533400"/>
            <a:ext cx="6096001" cy="5943600"/>
          </a:xfrm>
        </p:spPr>
        <p:txBody>
          <a:bodyPr>
            <a:normAutofit fontScale="85000" lnSpcReduction="10000"/>
          </a:bodyPr>
          <a:lstStyle/>
          <a:p>
            <a:pPr marL="0" indent="0">
              <a:buNone/>
            </a:pPr>
            <a:r>
              <a:rPr lang="en-US" dirty="0" smtClean="0"/>
              <a:t>Some time ago, World Health Organization sent supplies of DDT to Borneo to Fight mosquitoes that spread malaria among the people. The mosquitoes were quickly wiped out. But billions of roaches moved into the villages and they simply  stored the DDT in their bodies.  One kind of animal that fed on the roaches was a small lizard.  When these lizards ate the roaches, they also eat a lot of DDT.  Instead of killing them, DDT only slowed them down.   This made it easier for the cats to catch the lizards, one of their favorite foods. About the same time, people also found that hoards of caterpillars had moved into feed on the roofing materials of their homes. They realized the lizards that previously had kept the caterpillars population under control had been eaten by the cats. And now, all over North Borneo, cats that ate the lizards died from DDT poisoning.  Then rats moved in because there were no cats to control their population. With the rats came a new danger, THE Plague,. Officials sent out emergency call for cats. Cats were sent in by airplane and dropped by parachute to control the rats.</a:t>
            </a:r>
            <a:endParaRPr lang="en-US" dirty="0"/>
          </a:p>
        </p:txBody>
      </p:sp>
      <p:sp>
        <p:nvSpPr>
          <p:cNvPr id="7" name="Text Placeholder 4"/>
          <p:cNvSpPr>
            <a:spLocks noGrp="1"/>
          </p:cNvSpPr>
          <p:nvPr>
            <p:ph type="body" sz="quarter" idx="3"/>
          </p:nvPr>
        </p:nvSpPr>
        <p:spPr>
          <a:xfrm>
            <a:off x="1531062" y="1471755"/>
            <a:ext cx="4041775" cy="639762"/>
          </a:xfrm>
        </p:spPr>
        <p:txBody>
          <a:bodyPr>
            <a:normAutofit/>
          </a:bodyPr>
          <a:lstStyle/>
          <a:p>
            <a:r>
              <a:rPr lang="en-US" dirty="0" err="1" smtClean="0"/>
              <a:t>Biomagnification</a:t>
            </a:r>
            <a:endParaRPr lang="en-US" dirty="0"/>
          </a:p>
        </p:txBody>
      </p:sp>
    </p:spTree>
    <p:extLst>
      <p:ext uri="{BB962C8B-B14F-4D97-AF65-F5344CB8AC3E}">
        <p14:creationId xmlns:p14="http://schemas.microsoft.com/office/powerpoint/2010/main" val="357011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1705" y="0"/>
            <a:ext cx="10515600" cy="1325563"/>
          </a:xfrm>
        </p:spPr>
        <p:txBody>
          <a:bodyPr/>
          <a:lstStyle/>
          <a:p>
            <a:pPr>
              <a:defRPr/>
            </a:pPr>
            <a:r>
              <a:rPr lang="en-US" dirty="0" smtClean="0"/>
              <a:t>Questions for pg. 29</a:t>
            </a:r>
            <a:endParaRPr lang="en-US" dirty="0"/>
          </a:p>
        </p:txBody>
      </p:sp>
      <p:sp>
        <p:nvSpPr>
          <p:cNvPr id="36867" name="Content Placeholder 2"/>
          <p:cNvSpPr>
            <a:spLocks noGrp="1"/>
          </p:cNvSpPr>
          <p:nvPr>
            <p:ph idx="1"/>
          </p:nvPr>
        </p:nvSpPr>
        <p:spPr>
          <a:xfrm>
            <a:off x="1524000" y="1111945"/>
            <a:ext cx="8229600" cy="4525963"/>
          </a:xfrm>
        </p:spPr>
        <p:txBody>
          <a:bodyPr>
            <a:normAutofit/>
          </a:bodyPr>
          <a:lstStyle/>
          <a:p>
            <a:r>
              <a:rPr lang="en-US" altLang="en-US" dirty="0" smtClean="0">
                <a:ea typeface="ＭＳ Ｐゴシック" panose="020B0600070205080204" pitchFamily="34" charset="-128"/>
              </a:rPr>
              <a:t>1. Explain your thinking process in relation to DDT, </a:t>
            </a:r>
            <a:r>
              <a:rPr lang="en-US" altLang="en-US" dirty="0" err="1" smtClean="0">
                <a:ea typeface="ＭＳ Ｐゴシック" panose="020B0600070205080204" pitchFamily="34" charset="-128"/>
              </a:rPr>
              <a:t>biomagnification</a:t>
            </a:r>
            <a:r>
              <a:rPr lang="en-US" altLang="en-US" dirty="0" smtClean="0">
                <a:ea typeface="ＭＳ Ｐゴシック" panose="020B0600070205080204" pitchFamily="34" charset="-128"/>
              </a:rPr>
              <a:t>, and ecosystem connections.</a:t>
            </a:r>
            <a:r>
              <a:rPr lang="en-US" b="1" dirty="0"/>
              <a:t> Dichlorodiphenyltrichloroethane</a:t>
            </a:r>
            <a:r>
              <a:rPr lang="en-US" dirty="0"/>
              <a:t> (</a:t>
            </a:r>
            <a:r>
              <a:rPr lang="en-US" b="1" dirty="0"/>
              <a:t>DDT</a:t>
            </a:r>
            <a:r>
              <a:rPr lang="en-US" dirty="0"/>
              <a:t>) </a:t>
            </a:r>
            <a:endParaRPr lang="en-US" altLang="en-US" dirty="0" smtClean="0">
              <a:ea typeface="ＭＳ Ｐゴシック" panose="020B0600070205080204" pitchFamily="34" charset="-128"/>
            </a:endParaRPr>
          </a:p>
          <a:p>
            <a:r>
              <a:rPr lang="en-US" altLang="en-US" dirty="0" smtClean="0">
                <a:ea typeface="ＭＳ Ｐゴシック" panose="020B0600070205080204" pitchFamily="34" charset="-128"/>
              </a:rPr>
              <a:t>2. How did one simple change to an ecosystem set off a whole chain of events?</a:t>
            </a:r>
          </a:p>
          <a:p>
            <a:r>
              <a:rPr lang="en-US" altLang="en-US" dirty="0" smtClean="0">
                <a:ea typeface="ＭＳ Ｐゴシック" panose="020B0600070205080204" pitchFamily="34" charset="-128"/>
              </a:rPr>
              <a:t>3.  Give another example of an unintended consequence of human intervention on the Natural World.</a:t>
            </a:r>
          </a:p>
        </p:txBody>
      </p:sp>
      <p:pic>
        <p:nvPicPr>
          <p:cNvPr id="4" name="Picture 3"/>
          <p:cNvPicPr>
            <a:picLocks noChangeAspect="1"/>
          </p:cNvPicPr>
          <p:nvPr/>
        </p:nvPicPr>
        <p:blipFill>
          <a:blip r:embed="rId2"/>
          <a:stretch>
            <a:fillRect/>
          </a:stretch>
        </p:blipFill>
        <p:spPr>
          <a:xfrm>
            <a:off x="7848600" y="4863424"/>
            <a:ext cx="2819400" cy="1993404"/>
          </a:xfrm>
          <a:prstGeom prst="rect">
            <a:avLst/>
          </a:prstGeom>
        </p:spPr>
      </p:pic>
      <p:pic>
        <p:nvPicPr>
          <p:cNvPr id="5" name="Picture 4"/>
          <p:cNvPicPr>
            <a:picLocks noChangeAspect="1"/>
          </p:cNvPicPr>
          <p:nvPr/>
        </p:nvPicPr>
        <p:blipFill>
          <a:blip r:embed="rId3"/>
          <a:stretch>
            <a:fillRect/>
          </a:stretch>
        </p:blipFill>
        <p:spPr>
          <a:xfrm>
            <a:off x="4648200" y="4910322"/>
            <a:ext cx="3376100" cy="1946507"/>
          </a:xfrm>
          <a:prstGeom prst="rect">
            <a:avLst/>
          </a:prstGeom>
        </p:spPr>
      </p:pic>
    </p:spTree>
    <p:extLst>
      <p:ext uri="{BB962C8B-B14F-4D97-AF65-F5344CB8AC3E}">
        <p14:creationId xmlns:p14="http://schemas.microsoft.com/office/powerpoint/2010/main" val="390734240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Catalase Lab</a:t>
            </a:r>
            <a:endParaRPr lang="en-US" dirty="0"/>
          </a:p>
        </p:txBody>
      </p:sp>
      <p:graphicFrame>
        <p:nvGraphicFramePr>
          <p:cNvPr id="4" name="Content Placeholder 3"/>
          <p:cNvGraphicFramePr>
            <a:graphicFrameLocks noGrp="1"/>
          </p:cNvGraphicFramePr>
          <p:nvPr>
            <p:ph idx="1"/>
            <p:extLst/>
          </p:nvPr>
        </p:nvGraphicFramePr>
        <p:xfrm>
          <a:off x="1981200" y="1600200"/>
          <a:ext cx="8229600" cy="3779520"/>
        </p:xfrm>
        <a:graphic>
          <a:graphicData uri="http://schemas.openxmlformats.org/drawingml/2006/table">
            <a:tbl>
              <a:tblPr firstRow="1" bandRow="1">
                <a:tableStyleId>{5C22544A-7EE6-4342-B048-85BDC9FD1C3A}</a:tableStyleId>
              </a:tblPr>
              <a:tblGrid>
                <a:gridCol w="1161245"/>
                <a:gridCol w="1581955"/>
                <a:gridCol w="1371600"/>
                <a:gridCol w="1371600"/>
                <a:gridCol w="1371600"/>
                <a:gridCol w="1371600"/>
              </a:tblGrid>
              <a:tr h="370840">
                <a:tc>
                  <a:txBody>
                    <a:bodyPr/>
                    <a:lstStyle/>
                    <a:p>
                      <a:r>
                        <a:rPr lang="en-US" sz="3200" dirty="0" smtClean="0"/>
                        <a:t>ml H2O2</a:t>
                      </a:r>
                      <a:endParaRPr lang="en-US" sz="3200" dirty="0"/>
                    </a:p>
                  </a:txBody>
                  <a:tcPr/>
                </a:tc>
                <a:tc>
                  <a:txBody>
                    <a:bodyPr/>
                    <a:lstStyle/>
                    <a:p>
                      <a:r>
                        <a:rPr lang="en-US" dirty="0" smtClean="0"/>
                        <a:t>Person</a:t>
                      </a:r>
                      <a:r>
                        <a:rPr lang="en-US" baseline="0" dirty="0" smtClean="0"/>
                        <a:t> 1</a:t>
                      </a:r>
                      <a:endParaRPr lang="en-US" dirty="0"/>
                    </a:p>
                  </a:txBody>
                  <a:tcPr/>
                </a:tc>
                <a:tc>
                  <a:txBody>
                    <a:bodyPr/>
                    <a:lstStyle/>
                    <a:p>
                      <a:r>
                        <a:rPr lang="en-US" dirty="0" smtClean="0"/>
                        <a:t>Person 2</a:t>
                      </a:r>
                      <a:endParaRPr lang="en-US" dirty="0"/>
                    </a:p>
                  </a:txBody>
                  <a:tcPr/>
                </a:tc>
                <a:tc>
                  <a:txBody>
                    <a:bodyPr/>
                    <a:lstStyle/>
                    <a:p>
                      <a:r>
                        <a:rPr lang="en-US" dirty="0" smtClean="0"/>
                        <a:t>Person</a:t>
                      </a:r>
                      <a:r>
                        <a:rPr lang="en-US" baseline="0" dirty="0" smtClean="0"/>
                        <a:t> 3</a:t>
                      </a:r>
                      <a:endParaRPr lang="en-US" dirty="0"/>
                    </a:p>
                  </a:txBody>
                  <a:tcPr/>
                </a:tc>
                <a:tc>
                  <a:txBody>
                    <a:bodyPr/>
                    <a:lstStyle/>
                    <a:p>
                      <a:r>
                        <a:rPr lang="en-US" dirty="0" smtClean="0"/>
                        <a:t>Person</a:t>
                      </a:r>
                      <a:r>
                        <a:rPr lang="en-US" baseline="0" dirty="0" smtClean="0"/>
                        <a:t> 4</a:t>
                      </a:r>
                      <a:endParaRPr lang="en-US" dirty="0"/>
                    </a:p>
                  </a:txBody>
                  <a:tcPr/>
                </a:tc>
                <a:tc>
                  <a:txBody>
                    <a:bodyPr/>
                    <a:lstStyle/>
                    <a:p>
                      <a:r>
                        <a:rPr lang="en-US" dirty="0" smtClean="0"/>
                        <a:t>Person 5</a:t>
                      </a:r>
                      <a:endParaRPr lang="en-US" dirty="0"/>
                    </a:p>
                  </a:txBody>
                  <a:tcPr/>
                </a:tc>
              </a:tr>
              <a:tr h="370840">
                <a:tc>
                  <a:txBody>
                    <a:bodyPr/>
                    <a:lstStyle/>
                    <a:p>
                      <a:r>
                        <a:rPr lang="en-US" dirty="0" smtClean="0"/>
                        <a:t>5</a:t>
                      </a:r>
                      <a:endParaRPr lang="en-US" dirty="0"/>
                    </a:p>
                  </a:txBody>
                  <a:tcPr/>
                </a:tc>
                <a:tc>
                  <a:txBody>
                    <a:bodyPr/>
                    <a:lstStyle/>
                    <a:p>
                      <a:r>
                        <a:rPr lang="en-US" dirty="0" smtClean="0"/>
                        <a:t>100</a:t>
                      </a:r>
                      <a:endParaRPr lang="en-US" dirty="0"/>
                    </a:p>
                  </a:txBody>
                  <a:tcPr/>
                </a:tc>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dirty="0"/>
                    </a:p>
                  </a:txBody>
                  <a:tcPr/>
                </a:tc>
              </a:tr>
              <a:tr h="370840">
                <a:tc>
                  <a:txBody>
                    <a:bodyPr/>
                    <a:lstStyle/>
                    <a:p>
                      <a:r>
                        <a:rPr lang="en-US" dirty="0" smtClean="0"/>
                        <a:t>6</a:t>
                      </a:r>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tr>
              <a:tr h="370840">
                <a:tc>
                  <a:txBody>
                    <a:bodyPr/>
                    <a:lstStyle/>
                    <a:p>
                      <a:r>
                        <a:rPr lang="en-US" dirty="0" smtClean="0"/>
                        <a:t>7</a:t>
                      </a:r>
                      <a:endParaRPr lang="en-US" dirty="0"/>
                    </a:p>
                  </a:txBody>
                  <a:tcPr/>
                </a:tc>
                <a:tc>
                  <a:txBody>
                    <a:bodyPr/>
                    <a:lstStyle/>
                    <a:p>
                      <a:endParaRPr lang="en-US" dirty="0"/>
                    </a:p>
                  </a:txBody>
                  <a:tcPr/>
                </a:tc>
                <a:tc>
                  <a:txBody>
                    <a:bodyPr/>
                    <a:lstStyle/>
                    <a:p>
                      <a:r>
                        <a:rPr lang="en-US" dirty="0" smtClean="0"/>
                        <a:t>120</a:t>
                      </a:r>
                      <a:endParaRPr lang="en-US" dirty="0"/>
                    </a:p>
                  </a:txBody>
                  <a:tcPr/>
                </a:tc>
                <a:tc>
                  <a:txBody>
                    <a:bodyPr/>
                    <a:lstStyle/>
                    <a:p>
                      <a:endParaRPr lang="en-US"/>
                    </a:p>
                  </a:txBody>
                  <a:tcPr/>
                </a:tc>
                <a:tc>
                  <a:txBody>
                    <a:bodyPr/>
                    <a:lstStyle/>
                    <a:p>
                      <a:endParaRPr lang="en-US" dirty="0"/>
                    </a:p>
                  </a:txBody>
                  <a:tcPr/>
                </a:tc>
                <a:tc>
                  <a:txBody>
                    <a:bodyPr/>
                    <a:lstStyle/>
                    <a:p>
                      <a:endParaRPr lang="en-US" dirty="0"/>
                    </a:p>
                  </a:txBody>
                  <a:tcPr/>
                </a:tc>
              </a:tr>
              <a:tr h="370840">
                <a:tc>
                  <a:txBody>
                    <a:bodyPr/>
                    <a:lstStyle/>
                    <a:p>
                      <a:r>
                        <a:rPr lang="en-US" dirty="0" smtClean="0"/>
                        <a:t>8</a:t>
                      </a:r>
                      <a:endParaRPr lang="en-US" dirty="0"/>
                    </a:p>
                  </a:txBody>
                  <a:tcPr/>
                </a:tc>
                <a:tc>
                  <a:txBody>
                    <a:bodyPr/>
                    <a:lstStyle/>
                    <a:p>
                      <a:endParaRPr lang="en-US"/>
                    </a:p>
                  </a:txBody>
                  <a:tcPr/>
                </a:tc>
                <a:tc>
                  <a:txBody>
                    <a:bodyPr/>
                    <a:lstStyle/>
                    <a:p>
                      <a:endParaRPr lang="en-US"/>
                    </a:p>
                  </a:txBody>
                  <a:tcPr/>
                </a:tc>
                <a:tc>
                  <a:txBody>
                    <a:bodyPr/>
                    <a:lstStyle/>
                    <a:p>
                      <a:r>
                        <a:rPr lang="en-US" dirty="0" smtClean="0"/>
                        <a:t>120</a:t>
                      </a:r>
                      <a:endParaRPr lang="en-US" dirty="0"/>
                    </a:p>
                  </a:txBody>
                  <a:tcPr/>
                </a:tc>
                <a:tc>
                  <a:txBody>
                    <a:bodyPr/>
                    <a:lstStyle/>
                    <a:p>
                      <a:endParaRPr lang="en-US" dirty="0"/>
                    </a:p>
                  </a:txBody>
                  <a:tcPr/>
                </a:tc>
                <a:tc>
                  <a:txBody>
                    <a:bodyPr/>
                    <a:lstStyle/>
                    <a:p>
                      <a:endParaRPr lang="en-US" dirty="0"/>
                    </a:p>
                  </a:txBody>
                  <a:tcPr/>
                </a:tc>
              </a:tr>
              <a:tr h="370840">
                <a:tc>
                  <a:txBody>
                    <a:bodyPr/>
                    <a:lstStyle/>
                    <a:p>
                      <a:r>
                        <a:rPr lang="en-US" dirty="0" smtClean="0"/>
                        <a:t>9</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r>
                        <a:rPr lang="en-US" dirty="0" smtClean="0"/>
                        <a:t>170</a:t>
                      </a:r>
                      <a:endParaRPr lang="en-US" dirty="0"/>
                    </a:p>
                  </a:txBody>
                  <a:tcPr/>
                </a:tc>
                <a:tc>
                  <a:txBody>
                    <a:bodyPr/>
                    <a:lstStyle/>
                    <a:p>
                      <a:endParaRPr lang="en-US" dirty="0"/>
                    </a:p>
                  </a:txBody>
                  <a:tcPr/>
                </a:tc>
              </a:tr>
              <a:tr h="370840">
                <a:tc>
                  <a:txBody>
                    <a:bodyPr/>
                    <a:lstStyle/>
                    <a:p>
                      <a:r>
                        <a:rPr lang="en-US" dirty="0" smtClean="0"/>
                        <a:t>10</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r>
                        <a:rPr lang="en-US" dirty="0" smtClean="0"/>
                        <a:t>140</a:t>
                      </a:r>
                      <a:endParaRPr lang="en-US" dirty="0"/>
                    </a:p>
                  </a:txBody>
                  <a:tcPr/>
                </a:tc>
              </a:tr>
            </a:tbl>
          </a:graphicData>
        </a:graphic>
      </p:graphicFrame>
    </p:spTree>
    <p:extLst>
      <p:ext uri="{BB962C8B-B14F-4D97-AF65-F5344CB8AC3E}">
        <p14:creationId xmlns:p14="http://schemas.microsoft.com/office/powerpoint/2010/main" val="246683730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r>
              <a:rPr lang="en-US" dirty="0" smtClean="0"/>
              <a:t>Catalase Lab P. 27</a:t>
            </a:r>
            <a:endParaRPr lang="en-US" dirty="0"/>
          </a:p>
        </p:txBody>
      </p:sp>
      <p:sp>
        <p:nvSpPr>
          <p:cNvPr id="3" name="Content Placeholder 2"/>
          <p:cNvSpPr>
            <a:spLocks noGrp="1"/>
          </p:cNvSpPr>
          <p:nvPr>
            <p:ph idx="1"/>
          </p:nvPr>
        </p:nvSpPr>
        <p:spPr>
          <a:xfrm>
            <a:off x="1524000" y="1143001"/>
            <a:ext cx="9144000" cy="4602163"/>
          </a:xfrm>
        </p:spPr>
        <p:txBody>
          <a:bodyPr>
            <a:normAutofit fontScale="85000" lnSpcReduction="20000"/>
          </a:bodyPr>
          <a:lstStyle/>
          <a:p>
            <a:r>
              <a:rPr lang="en-US" dirty="0" smtClean="0"/>
              <a:t>1 flask / 2 people</a:t>
            </a:r>
          </a:p>
          <a:p>
            <a:r>
              <a:rPr lang="en-US" dirty="0" smtClean="0"/>
              <a:t>GLX</a:t>
            </a:r>
          </a:p>
          <a:p>
            <a:r>
              <a:rPr lang="en-US" dirty="0" smtClean="0"/>
              <a:t>Pressure Probe</a:t>
            </a:r>
          </a:p>
          <a:p>
            <a:r>
              <a:rPr lang="en-US" dirty="0" smtClean="0"/>
              <a:t>Yeast – 1 tsp.</a:t>
            </a:r>
          </a:p>
          <a:p>
            <a:r>
              <a:rPr lang="en-US" dirty="0" smtClean="0"/>
              <a:t>Hydrogen Peroxide 5ml</a:t>
            </a:r>
          </a:p>
          <a:p>
            <a:r>
              <a:rPr lang="en-US" dirty="0" smtClean="0"/>
              <a:t>Swirl</a:t>
            </a:r>
          </a:p>
          <a:p>
            <a:r>
              <a:rPr lang="en-US" dirty="0" smtClean="0"/>
              <a:t>Make observations.</a:t>
            </a:r>
          </a:p>
          <a:p>
            <a:r>
              <a:rPr lang="en-US" dirty="0" smtClean="0"/>
              <a:t>Write a summary paragraph about the function of enzymes with a picture of a substrate &amp; enzyme &amp; active site.  What factors allow for the enzyme to function?  What volume of H2O2 did Catalase work the best? Why does the enzyme speed up chemical reactions?  Enzymes can be used again &amp; again (Catalytic), how is this important in chemical reactions?  At </a:t>
            </a:r>
            <a:r>
              <a:rPr lang="en-US" smtClean="0"/>
              <a:t>what volumes (ml) </a:t>
            </a:r>
            <a:r>
              <a:rPr lang="en-US" dirty="0" smtClean="0"/>
              <a:t>did the </a:t>
            </a:r>
            <a:r>
              <a:rPr lang="en-US" dirty="0" err="1" smtClean="0"/>
              <a:t>Catalase</a:t>
            </a:r>
            <a:r>
              <a:rPr lang="en-US" dirty="0" smtClean="0"/>
              <a:t> work the best?  Write the chemical equation.</a:t>
            </a:r>
            <a:endParaRPr lang="en-US" dirty="0"/>
          </a:p>
        </p:txBody>
      </p:sp>
    </p:spTree>
    <p:extLst>
      <p:ext uri="{BB962C8B-B14F-4D97-AF65-F5344CB8AC3E}">
        <p14:creationId xmlns:p14="http://schemas.microsoft.com/office/powerpoint/2010/main" val="116332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linds(horizont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linds(horizontal)">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AXES Paragraph – Catalase Lab</a:t>
            </a:r>
            <a:endParaRPr lang="en-US" dirty="0"/>
          </a:p>
        </p:txBody>
      </p:sp>
      <p:sp>
        <p:nvSpPr>
          <p:cNvPr id="3" name="Content Placeholder 2"/>
          <p:cNvSpPr>
            <a:spLocks noGrp="1"/>
          </p:cNvSpPr>
          <p:nvPr>
            <p:ph idx="1"/>
          </p:nvPr>
        </p:nvSpPr>
        <p:spPr>
          <a:xfrm>
            <a:off x="1524000" y="1295401"/>
            <a:ext cx="9144000" cy="4830763"/>
          </a:xfrm>
        </p:spPr>
        <p:txBody>
          <a:bodyPr>
            <a:normAutofit/>
          </a:bodyPr>
          <a:lstStyle/>
          <a:p>
            <a:r>
              <a:rPr lang="en-US" dirty="0" smtClean="0"/>
              <a:t>Assertion		What is Exothermic Reactions?  Use 				vocabulary.</a:t>
            </a:r>
          </a:p>
          <a:p>
            <a:r>
              <a:rPr lang="en-US" dirty="0" err="1" smtClean="0"/>
              <a:t>eXample</a:t>
            </a:r>
            <a:r>
              <a:rPr lang="en-US" dirty="0" smtClean="0"/>
              <a:t>		Discuss an </a:t>
            </a:r>
            <a:r>
              <a:rPr lang="en-US" dirty="0"/>
              <a:t>e</a:t>
            </a:r>
            <a:r>
              <a:rPr lang="en-US" dirty="0" smtClean="0"/>
              <a:t>xample of an enzyme. 				Include details from the lab.			</a:t>
            </a:r>
          </a:p>
          <a:p>
            <a:r>
              <a:rPr lang="en-US" dirty="0" smtClean="0"/>
              <a:t>Explanation	Describe the function of the enzyme, 				and factors that influence it.</a:t>
            </a:r>
          </a:p>
          <a:p>
            <a:endParaRPr lang="en-US" dirty="0" smtClean="0"/>
          </a:p>
          <a:p>
            <a:r>
              <a:rPr lang="en-US" dirty="0" smtClean="0"/>
              <a:t>Significance	Why are enzymes important for us?</a:t>
            </a:r>
            <a:endParaRPr lang="en-US" dirty="0"/>
          </a:p>
        </p:txBody>
      </p:sp>
    </p:spTree>
    <p:extLst>
      <p:ext uri="{BB962C8B-B14F-4D97-AF65-F5344CB8AC3E}">
        <p14:creationId xmlns:p14="http://schemas.microsoft.com/office/powerpoint/2010/main" val="39950479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Energy is lost to the Environment</a:t>
            </a:r>
            <a:r>
              <a:rPr lang="en-US" dirty="0" smtClean="0"/>
              <a:t>. </a:t>
            </a:r>
            <a:br>
              <a:rPr lang="en-US" dirty="0" smtClean="0"/>
            </a:br>
            <a:r>
              <a:rPr lang="en-US" dirty="0" smtClean="0"/>
              <a:t>P. NB</a:t>
            </a:r>
            <a:r>
              <a:rPr lang="en-US" dirty="0"/>
              <a:t/>
            </a:r>
            <a:br>
              <a:rPr lang="en-US" dirty="0"/>
            </a:br>
            <a:endParaRPr lang="en-US" dirty="0"/>
          </a:p>
        </p:txBody>
      </p:sp>
      <p:sp>
        <p:nvSpPr>
          <p:cNvPr id="3" name="Content Placeholder 2"/>
          <p:cNvSpPr>
            <a:spLocks noGrp="1"/>
          </p:cNvSpPr>
          <p:nvPr>
            <p:ph idx="1"/>
          </p:nvPr>
        </p:nvSpPr>
        <p:spPr/>
        <p:txBody>
          <a:bodyPr/>
          <a:lstStyle/>
          <a:p>
            <a:r>
              <a:rPr lang="en-US" dirty="0" smtClean="0"/>
              <a:t>Strongly Agree or Agree, because energy at each trophic level is lost as heat.</a:t>
            </a:r>
            <a:endParaRPr lang="en-US" dirty="0"/>
          </a:p>
        </p:txBody>
      </p:sp>
    </p:spTree>
    <p:extLst>
      <p:ext uri="{BB962C8B-B14F-4D97-AF65-F5344CB8AC3E}">
        <p14:creationId xmlns:p14="http://schemas.microsoft.com/office/powerpoint/2010/main" val="352023353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Macromolecules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83206136"/>
              </p:ext>
            </p:extLst>
          </p:nvPr>
        </p:nvGraphicFramePr>
        <p:xfrm>
          <a:off x="1981200" y="2285999"/>
          <a:ext cx="8229600" cy="2931160"/>
        </p:xfrm>
        <a:graphic>
          <a:graphicData uri="http://schemas.openxmlformats.org/drawingml/2006/table">
            <a:tbl>
              <a:tblPr firstRow="1" bandRow="1">
                <a:tableStyleId>{5C22544A-7EE6-4342-B048-85BDC9FD1C3A}</a:tableStyleId>
              </a:tblPr>
              <a:tblGrid>
                <a:gridCol w="2057400"/>
                <a:gridCol w="2057400"/>
                <a:gridCol w="2057400"/>
                <a:gridCol w="2057400"/>
              </a:tblGrid>
              <a:tr h="370840">
                <a:tc>
                  <a:txBody>
                    <a:bodyPr/>
                    <a:lstStyle/>
                    <a:p>
                      <a:r>
                        <a:rPr lang="en-US" dirty="0" smtClean="0"/>
                        <a:t>Protein</a:t>
                      </a:r>
                      <a:endParaRPr lang="en-US" dirty="0"/>
                    </a:p>
                  </a:txBody>
                  <a:tcPr/>
                </a:tc>
                <a:tc>
                  <a:txBody>
                    <a:bodyPr/>
                    <a:lstStyle/>
                    <a:p>
                      <a:r>
                        <a:rPr lang="en-US" dirty="0" smtClean="0"/>
                        <a:t>Lipids</a:t>
                      </a:r>
                      <a:endParaRPr lang="en-US" dirty="0"/>
                    </a:p>
                  </a:txBody>
                  <a:tcPr/>
                </a:tc>
                <a:tc>
                  <a:txBody>
                    <a:bodyPr/>
                    <a:lstStyle/>
                    <a:p>
                      <a:r>
                        <a:rPr lang="en-US" dirty="0" smtClean="0"/>
                        <a:t>Carbohydrates</a:t>
                      </a:r>
                      <a:r>
                        <a:rPr lang="en-US" baseline="0" dirty="0" smtClean="0"/>
                        <a:t> </a:t>
                      </a:r>
                      <a:endParaRPr lang="en-US" dirty="0"/>
                    </a:p>
                  </a:txBody>
                  <a:tcPr/>
                </a:tc>
                <a:tc>
                  <a:txBody>
                    <a:bodyPr/>
                    <a:lstStyle/>
                    <a:p>
                      <a:r>
                        <a:rPr lang="en-US" dirty="0" smtClean="0"/>
                        <a:t>Nucleic Acids</a:t>
                      </a:r>
                      <a:endParaRPr lang="en-US" dirty="0"/>
                    </a:p>
                  </a:txBody>
                  <a:tcPr/>
                </a:tc>
              </a:tr>
              <a:tr h="370840">
                <a:tc>
                  <a:txBody>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a:txBody>
                  <a:tcPr/>
                </a:tc>
                <a:tc>
                  <a:txBody>
                    <a:bodyPr/>
                    <a:lstStyle/>
                    <a:p>
                      <a:endParaRPr lang="en-US" dirty="0"/>
                    </a:p>
                  </a:txBody>
                  <a:tcPr/>
                </a:tc>
                <a:tc>
                  <a:txBody>
                    <a:bodyPr/>
                    <a:lstStyle/>
                    <a:p>
                      <a:endParaRPr lang="en-US"/>
                    </a:p>
                  </a:txBody>
                  <a:tcPr/>
                </a:tc>
                <a:tc>
                  <a:txBody>
                    <a:bodyPr/>
                    <a:lstStyle/>
                    <a:p>
                      <a:endParaRPr lang="en-US" dirty="0"/>
                    </a:p>
                  </a:txBody>
                  <a:tcPr/>
                </a:tc>
              </a:tr>
            </a:tbl>
          </a:graphicData>
        </a:graphic>
      </p:graphicFrame>
    </p:spTree>
    <p:extLst>
      <p:ext uri="{BB962C8B-B14F-4D97-AF65-F5344CB8AC3E}">
        <p14:creationId xmlns:p14="http://schemas.microsoft.com/office/powerpoint/2010/main" val="377808493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gradFill>
          <a:gsLst>
            <a:gs pos="0">
              <a:srgbClr val="FFFF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0761" y="-1"/>
            <a:ext cx="11741239" cy="2658533"/>
          </a:xfrm>
        </p:spPr>
        <p:txBody>
          <a:bodyPr>
            <a:normAutofit/>
          </a:bodyPr>
          <a:lstStyle/>
          <a:p>
            <a:r>
              <a:rPr lang="en-US" sz="2400" dirty="0" smtClean="0"/>
              <a:t>9/14 </a:t>
            </a:r>
            <a:r>
              <a:rPr lang="en-US" sz="2400" b="1" dirty="0"/>
              <a:t>Photosynthesis: Trapping the Sun’s Energy  </a:t>
            </a:r>
            <a:r>
              <a:rPr lang="en-US" sz="2400" dirty="0"/>
              <a:t>9.2</a:t>
            </a:r>
            <a:br>
              <a:rPr lang="en-US" sz="2400" dirty="0"/>
            </a:br>
            <a:r>
              <a:rPr lang="en-US" sz="2400" dirty="0"/>
              <a:t>Obj. TSW demonstrate how usable energy is captured from sunlight by chloroplasts and is stored through the synthesis of sugar by completing the warm up and participating in a photosynthesis class activity.  </a:t>
            </a:r>
            <a:r>
              <a:rPr lang="en-US" sz="2400" dirty="0" smtClean="0"/>
              <a:t>P.46 </a:t>
            </a:r>
            <a:r>
              <a:rPr lang="en-US" sz="2400" dirty="0"/>
              <a:t>NB</a:t>
            </a:r>
          </a:p>
        </p:txBody>
      </p:sp>
      <p:sp>
        <p:nvSpPr>
          <p:cNvPr id="3" name="Text Placeholder 2"/>
          <p:cNvSpPr>
            <a:spLocks noGrp="1"/>
          </p:cNvSpPr>
          <p:nvPr>
            <p:ph type="body" idx="1"/>
          </p:nvPr>
        </p:nvSpPr>
        <p:spPr>
          <a:xfrm>
            <a:off x="1524000" y="1295400"/>
            <a:ext cx="4040188" cy="639762"/>
          </a:xfrm>
        </p:spPr>
        <p:txBody>
          <a:bodyPr/>
          <a:lstStyle/>
          <a:p>
            <a:r>
              <a:rPr lang="en-US" dirty="0" smtClean="0">
                <a:hlinkClick r:id="rId2" action="ppaction://hlinkfile"/>
              </a:rPr>
              <a:t>Cellsalive.com</a:t>
            </a:r>
            <a:endParaRPr lang="en-US" dirty="0"/>
          </a:p>
        </p:txBody>
      </p:sp>
      <p:sp>
        <p:nvSpPr>
          <p:cNvPr id="6" name="Content Placeholder 5"/>
          <p:cNvSpPr>
            <a:spLocks noGrp="1"/>
          </p:cNvSpPr>
          <p:nvPr>
            <p:ph sz="quarter" idx="4"/>
          </p:nvPr>
        </p:nvSpPr>
        <p:spPr>
          <a:xfrm>
            <a:off x="3817948" y="2449616"/>
            <a:ext cx="8374051" cy="2949471"/>
          </a:xfrm>
        </p:spPr>
        <p:txBody>
          <a:bodyPr>
            <a:normAutofit/>
          </a:bodyPr>
          <a:lstStyle/>
          <a:p>
            <a:pPr marL="457200" indent="-457200">
              <a:buFont typeface="+mj-lt"/>
              <a:buAutoNum type="arabicPeriod"/>
            </a:pPr>
            <a:r>
              <a:rPr lang="en-US" dirty="0" smtClean="0"/>
              <a:t>What organelle in the plant cell traps the suns energy, what is that process called?</a:t>
            </a:r>
          </a:p>
          <a:p>
            <a:pPr marL="457200" indent="-457200">
              <a:buFont typeface="+mj-lt"/>
              <a:buAutoNum type="arabicPeriod"/>
            </a:pPr>
            <a:r>
              <a:rPr lang="en-US" dirty="0" smtClean="0"/>
              <a:t>Write and memorize the equation for photosynthesis.</a:t>
            </a:r>
          </a:p>
          <a:p>
            <a:pPr marL="457200" indent="-457200">
              <a:buFont typeface="+mj-lt"/>
              <a:buAutoNum type="arabicPeriod"/>
            </a:pPr>
            <a:r>
              <a:rPr lang="en-US" dirty="0" smtClean="0"/>
              <a:t>What are the Reactants and the Products for Photosynthesis, what is the catalyst for this process?</a:t>
            </a:r>
            <a:endParaRPr lang="en-US" dirty="0"/>
          </a:p>
        </p:txBody>
      </p:sp>
      <p:pic>
        <p:nvPicPr>
          <p:cNvPr id="7" name="Picture 12" descr="RST-09"/>
          <p:cNvPicPr>
            <a:picLocks noGrp="1" noChangeAspect="1" noChangeArrowheads="1"/>
          </p:cNvPicPr>
          <p:nvPr>
            <p:ph sz="half" idx="2"/>
          </p:nvPr>
        </p:nvPicPr>
        <p:blipFill>
          <a:blip r:embed="rId3" cstate="print"/>
          <a:srcRect/>
          <a:stretch>
            <a:fillRect/>
          </a:stretch>
        </p:blipFill>
        <p:spPr bwMode="auto">
          <a:xfrm>
            <a:off x="3200400" y="4895746"/>
            <a:ext cx="3962400" cy="1962254"/>
          </a:xfrm>
          <a:prstGeom prst="rect">
            <a:avLst/>
          </a:prstGeom>
          <a:noFill/>
        </p:spPr>
      </p:pic>
      <p:pic>
        <p:nvPicPr>
          <p:cNvPr id="8" name="Picture 13" descr="Plant cell"/>
          <p:cNvPicPr>
            <a:picLocks noChangeAspect="1" noChangeArrowheads="1"/>
          </p:cNvPicPr>
          <p:nvPr/>
        </p:nvPicPr>
        <p:blipFill>
          <a:blip r:embed="rId4" cstate="print"/>
          <a:srcRect/>
          <a:stretch>
            <a:fillRect/>
          </a:stretch>
        </p:blipFill>
        <p:spPr bwMode="auto">
          <a:xfrm>
            <a:off x="0" y="1935162"/>
            <a:ext cx="3817948" cy="3365500"/>
          </a:xfrm>
          <a:prstGeom prst="rect">
            <a:avLst/>
          </a:prstGeom>
          <a:noFill/>
        </p:spPr>
      </p:pic>
      <p:sp>
        <p:nvSpPr>
          <p:cNvPr id="9" name="TextBox 8"/>
          <p:cNvSpPr txBox="1"/>
          <p:nvPr/>
        </p:nvSpPr>
        <p:spPr>
          <a:xfrm>
            <a:off x="7086600" y="5410201"/>
            <a:ext cx="3581400" cy="830997"/>
          </a:xfrm>
          <a:prstGeom prst="rect">
            <a:avLst/>
          </a:prstGeom>
          <a:noFill/>
        </p:spPr>
        <p:txBody>
          <a:bodyPr wrap="square" rtlCol="0">
            <a:spAutoFit/>
          </a:bodyPr>
          <a:lstStyle/>
          <a:p>
            <a:r>
              <a:rPr lang="en-US" sz="2400" dirty="0"/>
              <a:t>Show Photosynthesis video</a:t>
            </a:r>
          </a:p>
          <a:p>
            <a:r>
              <a:rPr lang="en-US" sz="2400" dirty="0"/>
              <a:t>Osmosis AXES</a:t>
            </a:r>
          </a:p>
        </p:txBody>
      </p:sp>
      <p:sp>
        <p:nvSpPr>
          <p:cNvPr id="4" name="Text Placeholder 3"/>
          <p:cNvSpPr>
            <a:spLocks noGrp="1"/>
          </p:cNvSpPr>
          <p:nvPr>
            <p:ph type="body" sz="quarter" idx="3"/>
          </p:nvPr>
        </p:nvSpPr>
        <p:spPr/>
        <p:txBody>
          <a:bodyPr/>
          <a:lstStyle/>
          <a:p>
            <a:endParaRPr lang="en-US" dirty="0"/>
          </a:p>
        </p:txBody>
      </p:sp>
    </p:spTree>
    <p:extLst>
      <p:ext uri="{BB962C8B-B14F-4D97-AF65-F5344CB8AC3E}">
        <p14:creationId xmlns:p14="http://schemas.microsoft.com/office/powerpoint/2010/main" val="320772727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1143000"/>
          </a:xfrm>
        </p:spPr>
        <p:txBody>
          <a:bodyPr/>
          <a:lstStyle/>
          <a:p>
            <a:r>
              <a:rPr lang="en-US" dirty="0" smtClean="0"/>
              <a:t>#1 Chloroplast - </a:t>
            </a:r>
            <a:r>
              <a:rPr lang="en-US" dirty="0" smtClean="0">
                <a:hlinkClick r:id="rId2"/>
              </a:rPr>
              <a:t>Photosynthesis</a:t>
            </a:r>
            <a:endParaRPr lang="en-US" dirty="0"/>
          </a:p>
        </p:txBody>
      </p:sp>
      <p:pic>
        <p:nvPicPr>
          <p:cNvPr id="4" name="Picture 12" descr="RST-09"/>
          <p:cNvPicPr>
            <a:picLocks noGrp="1" noChangeAspect="1" noChangeArrowheads="1"/>
          </p:cNvPicPr>
          <p:nvPr>
            <p:ph idx="1"/>
          </p:nvPr>
        </p:nvPicPr>
        <p:blipFill>
          <a:blip r:embed="rId3" cstate="print"/>
          <a:srcRect/>
          <a:stretch>
            <a:fillRect/>
          </a:stretch>
        </p:blipFill>
        <p:spPr bwMode="auto">
          <a:xfrm>
            <a:off x="2971800" y="838200"/>
            <a:ext cx="5995008" cy="3625108"/>
          </a:xfrm>
          <a:prstGeom prst="rect">
            <a:avLst/>
          </a:prstGeom>
          <a:noFill/>
        </p:spPr>
      </p:pic>
      <p:sp>
        <p:nvSpPr>
          <p:cNvPr id="5" name="TextBox 4"/>
          <p:cNvSpPr txBox="1"/>
          <p:nvPr/>
        </p:nvSpPr>
        <p:spPr>
          <a:xfrm>
            <a:off x="1524000" y="4495800"/>
            <a:ext cx="9144000" cy="1077218"/>
          </a:xfrm>
          <a:prstGeom prst="rect">
            <a:avLst/>
          </a:prstGeom>
          <a:noFill/>
        </p:spPr>
        <p:txBody>
          <a:bodyPr wrap="square" rtlCol="0">
            <a:spAutoFit/>
          </a:bodyPr>
          <a:lstStyle/>
          <a:p>
            <a:r>
              <a:rPr lang="en-US" sz="3200" dirty="0"/>
              <a:t>#2. 6CO</a:t>
            </a:r>
            <a:r>
              <a:rPr lang="en-US" sz="3200" baseline="-25000" dirty="0"/>
              <a:t>2</a:t>
            </a:r>
            <a:r>
              <a:rPr lang="en-US" sz="3200" dirty="0"/>
              <a:t> + 6H</a:t>
            </a:r>
            <a:r>
              <a:rPr lang="en-US" sz="3200" baseline="-25000" dirty="0"/>
              <a:t>2</a:t>
            </a:r>
            <a:r>
              <a:rPr lang="en-US" sz="3200" dirty="0"/>
              <a:t>0 --</a:t>
            </a:r>
            <a:r>
              <a:rPr lang="en-US" sz="3200" dirty="0">
                <a:sym typeface="Wingdings" pitchFamily="2" charset="2"/>
              </a:rPr>
              <a:t> 6O</a:t>
            </a:r>
            <a:r>
              <a:rPr lang="en-US" sz="3200" baseline="-25000" dirty="0">
                <a:sym typeface="Wingdings" pitchFamily="2" charset="2"/>
              </a:rPr>
              <a:t>2</a:t>
            </a:r>
            <a:r>
              <a:rPr lang="en-US" sz="3200" dirty="0">
                <a:sym typeface="Wingdings" pitchFamily="2" charset="2"/>
              </a:rPr>
              <a:t> + C</a:t>
            </a:r>
            <a:r>
              <a:rPr lang="en-US" sz="3200" baseline="-25000" dirty="0">
                <a:sym typeface="Wingdings" pitchFamily="2" charset="2"/>
              </a:rPr>
              <a:t>6</a:t>
            </a:r>
            <a:r>
              <a:rPr lang="en-US" sz="3200" dirty="0">
                <a:sym typeface="Wingdings" pitchFamily="2" charset="2"/>
              </a:rPr>
              <a:t>H</a:t>
            </a:r>
            <a:r>
              <a:rPr lang="en-US" sz="3200" baseline="-25000" dirty="0">
                <a:sym typeface="Wingdings" pitchFamily="2" charset="2"/>
              </a:rPr>
              <a:t>12</a:t>
            </a:r>
            <a:r>
              <a:rPr lang="en-US" sz="3200" dirty="0">
                <a:sym typeface="Wingdings" pitchFamily="2" charset="2"/>
              </a:rPr>
              <a:t>O</a:t>
            </a:r>
            <a:r>
              <a:rPr lang="en-US" sz="3200" baseline="-25000" dirty="0">
                <a:sym typeface="Wingdings" pitchFamily="2" charset="2"/>
              </a:rPr>
              <a:t>6</a:t>
            </a:r>
            <a:r>
              <a:rPr lang="en-US" sz="3200" dirty="0"/>
              <a:t> </a:t>
            </a:r>
          </a:p>
          <a:p>
            <a:r>
              <a:rPr lang="en-US" sz="3200" dirty="0"/>
              <a:t>#3. Reactants 			Products</a:t>
            </a:r>
          </a:p>
        </p:txBody>
      </p:sp>
    </p:spTree>
    <p:extLst>
      <p:ext uri="{BB962C8B-B14F-4D97-AF65-F5344CB8AC3E}">
        <p14:creationId xmlns:p14="http://schemas.microsoft.com/office/powerpoint/2010/main" val="3507190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gradFill>
          <a:gsLst>
            <a:gs pos="0">
              <a:srgbClr val="FFFF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752600"/>
          </a:xfrm>
        </p:spPr>
        <p:txBody>
          <a:bodyPr>
            <a:normAutofit/>
          </a:bodyPr>
          <a:lstStyle/>
          <a:p>
            <a:r>
              <a:rPr lang="en-US" sz="2400" dirty="0" smtClean="0"/>
              <a:t>  9/15  Light-Dependent </a:t>
            </a:r>
            <a:r>
              <a:rPr lang="en-US" sz="2400" dirty="0"/>
              <a:t>&amp; Light-Independent Reactions CH 9.2</a:t>
            </a:r>
            <a:br>
              <a:rPr lang="en-US" sz="2400" dirty="0"/>
            </a:br>
            <a:r>
              <a:rPr lang="en-US" sz="2400" dirty="0"/>
              <a:t>Obj.  TSW demonstrate how light energy is captured by chloroplasts and converted to chemical energy (glucose) from CO</a:t>
            </a:r>
            <a:r>
              <a:rPr lang="en-US" sz="2400" baseline="-25000" dirty="0"/>
              <a:t>2</a:t>
            </a:r>
            <a:r>
              <a:rPr lang="en-US" sz="2400" dirty="0"/>
              <a:t>  and H</a:t>
            </a:r>
            <a:r>
              <a:rPr lang="en-US" sz="2400" baseline="-25000" dirty="0"/>
              <a:t>2</a:t>
            </a:r>
            <a:r>
              <a:rPr lang="en-US" sz="2400" dirty="0"/>
              <a:t>0 by doing a flow chart. </a:t>
            </a:r>
            <a:r>
              <a:rPr lang="en-US" sz="2400" dirty="0" smtClean="0"/>
              <a:t>48 </a:t>
            </a:r>
            <a:r>
              <a:rPr lang="en-US" sz="2400" dirty="0"/>
              <a:t>NB</a:t>
            </a:r>
          </a:p>
        </p:txBody>
      </p:sp>
      <p:sp>
        <p:nvSpPr>
          <p:cNvPr id="3" name="Text Placeholder 2"/>
          <p:cNvSpPr>
            <a:spLocks noGrp="1"/>
          </p:cNvSpPr>
          <p:nvPr>
            <p:ph type="body" idx="1"/>
          </p:nvPr>
        </p:nvSpPr>
        <p:spPr/>
        <p:txBody>
          <a:bodyPr/>
          <a:lstStyle/>
          <a:p>
            <a:r>
              <a:rPr lang="en-US" dirty="0" smtClean="0">
                <a:hlinkClick r:id="rId2" action="ppaction://hlinkfile"/>
              </a:rPr>
              <a:t>Cellsalive.com</a:t>
            </a:r>
            <a:endParaRPr lang="en-US" dirty="0" smtClean="0"/>
          </a:p>
          <a:p>
            <a:endParaRPr lang="en-US" dirty="0"/>
          </a:p>
        </p:txBody>
      </p:sp>
      <p:sp>
        <p:nvSpPr>
          <p:cNvPr id="6" name="Content Placeholder 5"/>
          <p:cNvSpPr>
            <a:spLocks noGrp="1"/>
          </p:cNvSpPr>
          <p:nvPr>
            <p:ph sz="quarter" idx="4"/>
          </p:nvPr>
        </p:nvSpPr>
        <p:spPr>
          <a:xfrm>
            <a:off x="6019800" y="1535114"/>
            <a:ext cx="6172200" cy="4637087"/>
          </a:xfrm>
        </p:spPr>
        <p:txBody>
          <a:bodyPr>
            <a:normAutofit/>
          </a:bodyPr>
          <a:lstStyle/>
          <a:p>
            <a:pPr marL="457200" indent="-457200">
              <a:buFont typeface="+mj-lt"/>
              <a:buAutoNum type="arabicPeriod"/>
            </a:pPr>
            <a:r>
              <a:rPr lang="en-US" dirty="0" smtClean="0"/>
              <a:t>Why is </a:t>
            </a:r>
            <a:r>
              <a:rPr lang="en-US" b="1" dirty="0" smtClean="0"/>
              <a:t>Photolysis</a:t>
            </a:r>
            <a:r>
              <a:rPr lang="en-US" dirty="0" smtClean="0"/>
              <a:t> important?</a:t>
            </a:r>
          </a:p>
          <a:p>
            <a:pPr marL="457200" indent="-457200">
              <a:buFont typeface="+mj-lt"/>
              <a:buAutoNum type="arabicPeriod"/>
            </a:pPr>
            <a:r>
              <a:rPr lang="en-US" dirty="0" smtClean="0"/>
              <a:t>Compare and Contrast </a:t>
            </a:r>
            <a:r>
              <a:rPr lang="en-US" b="1" dirty="0" smtClean="0"/>
              <a:t>Light Dependent </a:t>
            </a:r>
            <a:r>
              <a:rPr lang="en-US" dirty="0" smtClean="0"/>
              <a:t>reactions and </a:t>
            </a:r>
            <a:r>
              <a:rPr lang="en-US" b="1" dirty="0" smtClean="0"/>
              <a:t>Light Independent </a:t>
            </a:r>
            <a:r>
              <a:rPr lang="en-US" dirty="0" smtClean="0"/>
              <a:t>reactions.</a:t>
            </a:r>
          </a:p>
          <a:p>
            <a:pPr marL="457200" indent="-457200">
              <a:buFont typeface="+mj-lt"/>
              <a:buAutoNum type="arabicPeriod"/>
            </a:pPr>
            <a:r>
              <a:rPr lang="en-US" dirty="0" smtClean="0"/>
              <a:t>Where does the </a:t>
            </a:r>
            <a:r>
              <a:rPr lang="en-US" b="1" dirty="0" smtClean="0"/>
              <a:t>Calvin Cycle </a:t>
            </a:r>
            <a:r>
              <a:rPr lang="en-US" dirty="0" smtClean="0"/>
              <a:t>happen in the cell and what does it produce?</a:t>
            </a:r>
          </a:p>
          <a:p>
            <a:pPr marL="457200" indent="-457200">
              <a:buNone/>
            </a:pPr>
            <a:r>
              <a:rPr lang="en-US" b="1" dirty="0" smtClean="0"/>
              <a:t>Study guide is due tomorrow! P. 59NB</a:t>
            </a:r>
          </a:p>
          <a:p>
            <a:pPr marL="457200" indent="-457200">
              <a:buNone/>
            </a:pPr>
            <a:r>
              <a:rPr lang="en-US" b="1" dirty="0" smtClean="0"/>
              <a:t>Read CH 6.3, 7, 8.1 &amp; 9</a:t>
            </a:r>
          </a:p>
          <a:p>
            <a:pPr marL="457200" indent="-457200">
              <a:buNone/>
            </a:pPr>
            <a:r>
              <a:rPr lang="en-US" b="1" dirty="0" smtClean="0"/>
              <a:t>Show Videos</a:t>
            </a:r>
            <a:endParaRPr lang="en-US" b="1" dirty="0"/>
          </a:p>
        </p:txBody>
      </p:sp>
      <p:pic>
        <p:nvPicPr>
          <p:cNvPr id="7" name="Picture 12" descr="RST-09"/>
          <p:cNvPicPr>
            <a:picLocks noGrp="1" noChangeAspect="1" noChangeArrowheads="1"/>
          </p:cNvPicPr>
          <p:nvPr>
            <p:ph sz="half" idx="2"/>
          </p:nvPr>
        </p:nvPicPr>
        <p:blipFill>
          <a:blip r:embed="rId3" cstate="print"/>
          <a:srcRect/>
          <a:stretch>
            <a:fillRect/>
          </a:stretch>
        </p:blipFill>
        <p:spPr bwMode="auto">
          <a:xfrm>
            <a:off x="754039" y="2077615"/>
            <a:ext cx="4579961" cy="2769446"/>
          </a:xfrm>
          <a:prstGeom prst="rect">
            <a:avLst/>
          </a:prstGeom>
          <a:noFill/>
        </p:spPr>
      </p:pic>
      <p:pic>
        <p:nvPicPr>
          <p:cNvPr id="52226" name="Picture 2" descr="http://dnr.louisiana.gov/assets/TAD/education/ECEP/sources/b/sr-b1a.gif">
            <a:hlinkClick r:id="rId4"/>
          </p:cNvPr>
          <p:cNvPicPr>
            <a:picLocks noChangeAspect="1" noChangeArrowheads="1"/>
          </p:cNvPicPr>
          <p:nvPr/>
        </p:nvPicPr>
        <p:blipFill>
          <a:blip r:embed="rId5" cstate="print"/>
          <a:srcRect/>
          <a:stretch>
            <a:fillRect/>
          </a:stretch>
        </p:blipFill>
        <p:spPr bwMode="auto">
          <a:xfrm>
            <a:off x="2895600" y="4419601"/>
            <a:ext cx="2438400" cy="2171701"/>
          </a:xfrm>
          <a:prstGeom prst="rect">
            <a:avLst/>
          </a:prstGeom>
          <a:noFill/>
        </p:spPr>
      </p:pic>
    </p:spTree>
    <p:extLst>
      <p:ext uri="{BB962C8B-B14F-4D97-AF65-F5344CB8AC3E}">
        <p14:creationId xmlns:p14="http://schemas.microsoft.com/office/powerpoint/2010/main" val="408060730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3170" name="Picture 2" descr="New previous">
            <a:hlinkClick r:id="" action="ppaction://hlinkshowjump?jump=previousslide"/>
          </p:cNvPr>
          <p:cNvPicPr>
            <a:picLocks noChangeAspect="1" noChangeArrowheads="1"/>
          </p:cNvPicPr>
          <p:nvPr/>
        </p:nvPicPr>
        <p:blipFill>
          <a:blip r:embed="rId2" cstate="print"/>
          <a:srcRect/>
          <a:stretch>
            <a:fillRect/>
          </a:stretch>
        </p:blipFill>
        <p:spPr bwMode="auto">
          <a:xfrm>
            <a:off x="5105401" y="6191251"/>
            <a:ext cx="492125" cy="606425"/>
          </a:xfrm>
          <a:prstGeom prst="rect">
            <a:avLst/>
          </a:prstGeom>
          <a:noFill/>
        </p:spPr>
      </p:pic>
      <p:pic>
        <p:nvPicPr>
          <p:cNvPr id="903171" name="Picture 3" descr="New next">
            <a:hlinkClick r:id="" action="ppaction://hlinkshowjump?jump=nextslide"/>
          </p:cNvPr>
          <p:cNvPicPr>
            <a:picLocks noChangeAspect="1" noChangeArrowheads="1"/>
          </p:cNvPicPr>
          <p:nvPr/>
        </p:nvPicPr>
        <p:blipFill>
          <a:blip r:embed="rId3" cstate="print"/>
          <a:srcRect/>
          <a:stretch>
            <a:fillRect/>
          </a:stretch>
        </p:blipFill>
        <p:spPr bwMode="auto">
          <a:xfrm>
            <a:off x="6542088" y="6194426"/>
            <a:ext cx="468312" cy="606425"/>
          </a:xfrm>
          <a:prstGeom prst="rect">
            <a:avLst/>
          </a:prstGeom>
          <a:noFill/>
        </p:spPr>
      </p:pic>
      <p:pic>
        <p:nvPicPr>
          <p:cNvPr id="903172" name="Picture 4" descr="New TOC">
            <a:hlinkClick r:id="rId4" action="ppaction://hlinksldjump"/>
          </p:cNvPr>
          <p:cNvPicPr>
            <a:picLocks noChangeAspect="1" noChangeArrowheads="1"/>
          </p:cNvPicPr>
          <p:nvPr/>
        </p:nvPicPr>
        <p:blipFill>
          <a:blip r:embed="rId5" cstate="print"/>
          <a:srcRect/>
          <a:stretch>
            <a:fillRect/>
          </a:stretch>
        </p:blipFill>
        <p:spPr bwMode="auto">
          <a:xfrm>
            <a:off x="5832476" y="6194426"/>
            <a:ext cx="492125" cy="606425"/>
          </a:xfrm>
          <a:prstGeom prst="rect">
            <a:avLst/>
          </a:prstGeom>
          <a:noFill/>
        </p:spPr>
      </p:pic>
      <p:pic>
        <p:nvPicPr>
          <p:cNvPr id="903173" name="Picture 5" descr="end of slide"/>
          <p:cNvPicPr>
            <a:picLocks noChangeAspect="1" noChangeArrowheads="1"/>
          </p:cNvPicPr>
          <p:nvPr/>
        </p:nvPicPr>
        <p:blipFill>
          <a:blip r:embed="rId6" cstate="print"/>
          <a:srcRect/>
          <a:stretch>
            <a:fillRect/>
          </a:stretch>
        </p:blipFill>
        <p:spPr bwMode="auto">
          <a:xfrm>
            <a:off x="9693276" y="5105400"/>
            <a:ext cx="593725" cy="846138"/>
          </a:xfrm>
          <a:prstGeom prst="rect">
            <a:avLst/>
          </a:prstGeom>
          <a:noFill/>
        </p:spPr>
      </p:pic>
      <p:pic>
        <p:nvPicPr>
          <p:cNvPr id="903174" name="Picture 6" descr="resources">
            <a:hlinkClick r:id="" action="ppaction://hlinkshowjump?jump=firstslide"/>
          </p:cNvPr>
          <p:cNvPicPr>
            <a:picLocks noChangeAspect="1" noChangeArrowheads="1"/>
          </p:cNvPicPr>
          <p:nvPr/>
        </p:nvPicPr>
        <p:blipFill>
          <a:blip r:embed="rId7" cstate="print"/>
          <a:srcRect/>
          <a:stretch>
            <a:fillRect/>
          </a:stretch>
        </p:blipFill>
        <p:spPr bwMode="auto">
          <a:xfrm>
            <a:off x="8458201" y="6267451"/>
            <a:ext cx="1806575" cy="411163"/>
          </a:xfrm>
          <a:prstGeom prst="rect">
            <a:avLst/>
          </a:prstGeom>
          <a:noFill/>
        </p:spPr>
      </p:pic>
      <p:pic>
        <p:nvPicPr>
          <p:cNvPr id="903175" name="Picture 7" descr="help">
            <a:hlinkClick r:id="rId8" action="ppaction://hlinksldjump"/>
          </p:cNvPr>
          <p:cNvPicPr>
            <a:picLocks noChangeAspect="1" noChangeArrowheads="1"/>
          </p:cNvPicPr>
          <p:nvPr/>
        </p:nvPicPr>
        <p:blipFill>
          <a:blip r:embed="rId9" cstate="print"/>
          <a:srcRect/>
          <a:stretch>
            <a:fillRect/>
          </a:stretch>
        </p:blipFill>
        <p:spPr bwMode="auto">
          <a:xfrm>
            <a:off x="1752600" y="6202364"/>
            <a:ext cx="560388" cy="560387"/>
          </a:xfrm>
          <a:prstGeom prst="rect">
            <a:avLst/>
          </a:prstGeom>
          <a:noFill/>
        </p:spPr>
      </p:pic>
      <p:sp>
        <p:nvSpPr>
          <p:cNvPr id="903176" name="Text Box 8"/>
          <p:cNvSpPr txBox="1">
            <a:spLocks noChangeArrowheads="1"/>
          </p:cNvSpPr>
          <p:nvPr/>
        </p:nvSpPr>
        <p:spPr bwMode="auto">
          <a:xfrm>
            <a:off x="2041526" y="5715000"/>
            <a:ext cx="8093075" cy="304800"/>
          </a:xfrm>
          <a:prstGeom prst="rect">
            <a:avLst/>
          </a:prstGeom>
          <a:noFill/>
          <a:ln w="9525">
            <a:noFill/>
            <a:miter lim="800000"/>
            <a:headEnd/>
            <a:tailEnd/>
          </a:ln>
          <a:effectLst/>
        </p:spPr>
        <p:txBody>
          <a:bodyPr>
            <a:spAutoFit/>
          </a:bodyPr>
          <a:lstStyle/>
          <a:p>
            <a:pPr algn="ctr" eaLnBrk="0" hangingPunct="0">
              <a:lnSpc>
                <a:spcPct val="100000"/>
              </a:lnSpc>
              <a:spcBef>
                <a:spcPct val="0"/>
              </a:spcBef>
              <a:spcAft>
                <a:spcPct val="0"/>
              </a:spcAft>
            </a:pPr>
            <a:r>
              <a:rPr lang="en-US" sz="1400" b="1">
                <a:solidFill>
                  <a:schemeClr val="hlink"/>
                </a:solidFill>
              </a:rPr>
              <a:t>To return to the chapter summary click escape or close this document.</a:t>
            </a:r>
          </a:p>
        </p:txBody>
      </p:sp>
      <p:pic>
        <p:nvPicPr>
          <p:cNvPr id="903177" name="Picture 9" descr="Image Bank"/>
          <p:cNvPicPr>
            <a:picLocks noChangeAspect="1" noChangeArrowheads="1"/>
          </p:cNvPicPr>
          <p:nvPr/>
        </p:nvPicPr>
        <p:blipFill>
          <a:blip r:embed="rId10" cstate="print"/>
          <a:srcRect/>
          <a:stretch>
            <a:fillRect/>
          </a:stretch>
        </p:blipFill>
        <p:spPr bwMode="auto">
          <a:xfrm>
            <a:off x="5041900" y="76200"/>
            <a:ext cx="2108200" cy="393700"/>
          </a:xfrm>
          <a:prstGeom prst="rect">
            <a:avLst/>
          </a:prstGeom>
          <a:noFill/>
        </p:spPr>
      </p:pic>
      <p:pic>
        <p:nvPicPr>
          <p:cNvPr id="903178" name="Picture 10" descr="Chpt09"/>
          <p:cNvPicPr>
            <a:picLocks noChangeAspect="1" noChangeArrowheads="1"/>
          </p:cNvPicPr>
          <p:nvPr/>
        </p:nvPicPr>
        <p:blipFill>
          <a:blip r:embed="rId11" cstate="print"/>
          <a:srcRect/>
          <a:stretch>
            <a:fillRect/>
          </a:stretch>
        </p:blipFill>
        <p:spPr bwMode="auto">
          <a:xfrm>
            <a:off x="1524000" y="0"/>
            <a:ext cx="2895600" cy="762000"/>
          </a:xfrm>
          <a:prstGeom prst="rect">
            <a:avLst/>
          </a:prstGeom>
          <a:noFill/>
        </p:spPr>
      </p:pic>
      <p:sp>
        <p:nvSpPr>
          <p:cNvPr id="903179" name="Text Box 11"/>
          <p:cNvSpPr txBox="1">
            <a:spLocks noChangeArrowheads="1"/>
          </p:cNvSpPr>
          <p:nvPr/>
        </p:nvSpPr>
        <p:spPr bwMode="auto">
          <a:xfrm>
            <a:off x="1524000" y="838201"/>
            <a:ext cx="9144000" cy="461665"/>
          </a:xfrm>
          <a:prstGeom prst="rect">
            <a:avLst/>
          </a:prstGeom>
          <a:noFill/>
          <a:ln w="9525">
            <a:noFill/>
            <a:miter lim="800000"/>
            <a:headEnd/>
            <a:tailEnd/>
          </a:ln>
          <a:effectLst/>
        </p:spPr>
        <p:txBody>
          <a:bodyPr wrap="square">
            <a:spAutoFit/>
          </a:bodyPr>
          <a:lstStyle/>
          <a:p>
            <a:pPr algn="ctr"/>
            <a:r>
              <a:rPr lang="en-US" sz="2400" dirty="0">
                <a:solidFill>
                  <a:schemeClr val="tx2"/>
                </a:solidFill>
              </a:rPr>
              <a:t>#1. Photolysis – Breaks up H</a:t>
            </a:r>
            <a:r>
              <a:rPr lang="en-US" sz="2400" baseline="-25000" dirty="0">
                <a:solidFill>
                  <a:schemeClr val="tx2"/>
                </a:solidFill>
              </a:rPr>
              <a:t>2</a:t>
            </a:r>
            <a:r>
              <a:rPr lang="en-US" sz="2400" dirty="0">
                <a:solidFill>
                  <a:schemeClr val="tx2"/>
                </a:solidFill>
              </a:rPr>
              <a:t>O (Water) to release O, that makes O</a:t>
            </a:r>
            <a:r>
              <a:rPr lang="en-US" sz="2400" baseline="-25000" dirty="0">
                <a:solidFill>
                  <a:schemeClr val="tx2"/>
                </a:solidFill>
              </a:rPr>
              <a:t>2</a:t>
            </a:r>
            <a:r>
              <a:rPr lang="en-US" sz="2400" dirty="0">
                <a:solidFill>
                  <a:schemeClr val="tx2"/>
                </a:solidFill>
              </a:rPr>
              <a:t>.</a:t>
            </a:r>
          </a:p>
        </p:txBody>
      </p:sp>
      <p:pic>
        <p:nvPicPr>
          <p:cNvPr id="903181" name="Picture 13" descr="Photolysis"/>
          <p:cNvPicPr>
            <a:picLocks noChangeAspect="1" noChangeArrowheads="1"/>
          </p:cNvPicPr>
          <p:nvPr/>
        </p:nvPicPr>
        <p:blipFill>
          <a:blip r:embed="rId12" cstate="print"/>
          <a:srcRect/>
          <a:stretch>
            <a:fillRect/>
          </a:stretch>
        </p:blipFill>
        <p:spPr bwMode="auto">
          <a:xfrm>
            <a:off x="2052638" y="1573213"/>
            <a:ext cx="7543800" cy="3967162"/>
          </a:xfrm>
          <a:prstGeom prst="rect">
            <a:avLst/>
          </a:prstGeom>
          <a:noFill/>
        </p:spPr>
      </p:pic>
    </p:spTree>
    <p:extLst>
      <p:ext uri="{BB962C8B-B14F-4D97-AF65-F5344CB8AC3E}">
        <p14:creationId xmlns:p14="http://schemas.microsoft.com/office/powerpoint/2010/main" val="2494766401"/>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903176"/>
                                        </p:tgtEl>
                                        <p:attrNameLst>
                                          <p:attrName>style.visibility</p:attrName>
                                        </p:attrNameLst>
                                      </p:cBhvr>
                                      <p:to>
                                        <p:strVal val="visible"/>
                                      </p:to>
                                    </p:set>
                                  </p:childTnLst>
                                </p:cTn>
                              </p:par>
                            </p:childTnLst>
                          </p:cTn>
                        </p:par>
                        <p:par>
                          <p:cTn id="7" fill="hold">
                            <p:stCondLst>
                              <p:cond delay="500"/>
                            </p:stCondLst>
                            <p:childTnLst>
                              <p:par>
                                <p:cTn id="8" presetID="4" presetClass="entr" presetSubtype="32" fill="hold" nodeType="afterEffect">
                                  <p:stCondLst>
                                    <p:cond delay="0"/>
                                  </p:stCondLst>
                                  <p:childTnLst>
                                    <p:set>
                                      <p:cBhvr>
                                        <p:cTn id="9" dur="1" fill="hold">
                                          <p:stCondLst>
                                            <p:cond delay="0"/>
                                          </p:stCondLst>
                                        </p:cTn>
                                        <p:tgtEl>
                                          <p:spTgt spid="903173"/>
                                        </p:tgtEl>
                                        <p:attrNameLst>
                                          <p:attrName>style.visibility</p:attrName>
                                        </p:attrNameLst>
                                      </p:cBhvr>
                                      <p:to>
                                        <p:strVal val="visible"/>
                                      </p:to>
                                    </p:set>
                                    <p:animEffect transition="in" filter="box(out)">
                                      <p:cBhvr>
                                        <p:cTn id="10" dur="500"/>
                                        <p:tgtEl>
                                          <p:spTgt spid="9031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3176" grpId="0" autoUpdateAnimBg="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0098" name="Rectangle 2"/>
          <p:cNvSpPr>
            <a:spLocks noGrp="1" noChangeArrowheads="1"/>
          </p:cNvSpPr>
          <p:nvPr>
            <p:ph type="title"/>
          </p:nvPr>
        </p:nvSpPr>
        <p:spPr>
          <a:xfrm>
            <a:off x="2438400" y="7040563"/>
            <a:ext cx="8229600" cy="274637"/>
          </a:xfrm>
        </p:spPr>
        <p:txBody>
          <a:bodyPr>
            <a:normAutofit fontScale="90000"/>
          </a:bodyPr>
          <a:lstStyle/>
          <a:p>
            <a:pPr algn="r"/>
            <a:r>
              <a:rPr lang="en-US" altLang="en-US" sz="1400" b="1"/>
              <a:t>Section 9.2 Summary – pages 225-230</a:t>
            </a:r>
          </a:p>
        </p:txBody>
      </p:sp>
      <p:pic>
        <p:nvPicPr>
          <p:cNvPr id="900100" name="Picture 4" descr="end of slide"/>
          <p:cNvPicPr>
            <a:picLocks noChangeAspect="1" noChangeArrowheads="1"/>
          </p:cNvPicPr>
          <p:nvPr/>
        </p:nvPicPr>
        <p:blipFill>
          <a:blip r:embed="rId2" cstate="print"/>
          <a:srcRect/>
          <a:stretch>
            <a:fillRect/>
          </a:stretch>
        </p:blipFill>
        <p:spPr bwMode="auto">
          <a:xfrm>
            <a:off x="9693276" y="5105400"/>
            <a:ext cx="593725" cy="846138"/>
          </a:xfrm>
          <a:prstGeom prst="rect">
            <a:avLst/>
          </a:prstGeom>
          <a:noFill/>
        </p:spPr>
      </p:pic>
      <p:pic>
        <p:nvPicPr>
          <p:cNvPr id="900101" name="Picture 5" descr="New previous">
            <a:hlinkClick r:id="" action="ppaction://hlinkshowjump?jump=previousslide"/>
          </p:cNvPr>
          <p:cNvPicPr>
            <a:picLocks noChangeAspect="1" noChangeArrowheads="1"/>
          </p:cNvPicPr>
          <p:nvPr/>
        </p:nvPicPr>
        <p:blipFill>
          <a:blip r:embed="rId3" cstate="print"/>
          <a:srcRect/>
          <a:stretch>
            <a:fillRect/>
          </a:stretch>
        </p:blipFill>
        <p:spPr bwMode="auto">
          <a:xfrm>
            <a:off x="5105401" y="6191251"/>
            <a:ext cx="492125" cy="606425"/>
          </a:xfrm>
          <a:prstGeom prst="rect">
            <a:avLst/>
          </a:prstGeom>
          <a:noFill/>
        </p:spPr>
      </p:pic>
      <p:pic>
        <p:nvPicPr>
          <p:cNvPr id="900102" name="Picture 6" descr="New TOC">
            <a:hlinkClick r:id="rId4" action="ppaction://hlinksldjump"/>
          </p:cNvPr>
          <p:cNvPicPr>
            <a:picLocks noChangeAspect="1" noChangeArrowheads="1"/>
          </p:cNvPicPr>
          <p:nvPr/>
        </p:nvPicPr>
        <p:blipFill>
          <a:blip r:embed="rId5" cstate="print"/>
          <a:srcRect/>
          <a:stretch>
            <a:fillRect/>
          </a:stretch>
        </p:blipFill>
        <p:spPr bwMode="auto">
          <a:xfrm>
            <a:off x="5832476" y="6194426"/>
            <a:ext cx="492125" cy="606425"/>
          </a:xfrm>
          <a:prstGeom prst="rect">
            <a:avLst/>
          </a:prstGeom>
          <a:noFill/>
        </p:spPr>
      </p:pic>
      <p:pic>
        <p:nvPicPr>
          <p:cNvPr id="900103" name="Picture 7" descr="New next">
            <a:hlinkClick r:id="" action="ppaction://hlinkshowjump?jump=nextslide"/>
          </p:cNvPr>
          <p:cNvPicPr>
            <a:picLocks noChangeAspect="1" noChangeArrowheads="1"/>
          </p:cNvPicPr>
          <p:nvPr/>
        </p:nvPicPr>
        <p:blipFill>
          <a:blip r:embed="rId6" cstate="print"/>
          <a:srcRect/>
          <a:stretch>
            <a:fillRect/>
          </a:stretch>
        </p:blipFill>
        <p:spPr bwMode="auto">
          <a:xfrm>
            <a:off x="6542088" y="6194426"/>
            <a:ext cx="468312" cy="606425"/>
          </a:xfrm>
          <a:prstGeom prst="rect">
            <a:avLst/>
          </a:prstGeom>
          <a:noFill/>
        </p:spPr>
      </p:pic>
      <p:pic>
        <p:nvPicPr>
          <p:cNvPr id="900104" name="Picture 8" descr="help">
            <a:hlinkClick r:id="" action="ppaction://noaction"/>
          </p:cNvPr>
          <p:cNvPicPr>
            <a:picLocks noChangeAspect="1" noChangeArrowheads="1"/>
          </p:cNvPicPr>
          <p:nvPr/>
        </p:nvPicPr>
        <p:blipFill>
          <a:blip r:embed="rId7" cstate="print"/>
          <a:srcRect/>
          <a:stretch>
            <a:fillRect/>
          </a:stretch>
        </p:blipFill>
        <p:spPr bwMode="auto">
          <a:xfrm>
            <a:off x="1752600" y="6202364"/>
            <a:ext cx="560388" cy="560387"/>
          </a:xfrm>
          <a:prstGeom prst="rect">
            <a:avLst/>
          </a:prstGeom>
          <a:noFill/>
        </p:spPr>
      </p:pic>
      <p:pic>
        <p:nvPicPr>
          <p:cNvPr id="900105" name="Picture 9" descr="resources">
            <a:hlinkClick r:id="rId8"/>
          </p:cNvPr>
          <p:cNvPicPr>
            <a:picLocks noChangeAspect="1" noChangeArrowheads="1"/>
          </p:cNvPicPr>
          <p:nvPr/>
        </p:nvPicPr>
        <p:blipFill>
          <a:blip r:embed="rId9" cstate="print"/>
          <a:srcRect/>
          <a:stretch>
            <a:fillRect/>
          </a:stretch>
        </p:blipFill>
        <p:spPr bwMode="auto">
          <a:xfrm>
            <a:off x="8458201" y="6267451"/>
            <a:ext cx="1806575" cy="411163"/>
          </a:xfrm>
          <a:prstGeom prst="rect">
            <a:avLst/>
          </a:prstGeom>
          <a:noFill/>
        </p:spPr>
      </p:pic>
      <p:pic>
        <p:nvPicPr>
          <p:cNvPr id="900106" name="Picture 10" descr="Sec"/>
          <p:cNvPicPr>
            <a:picLocks noChangeAspect="1" noChangeArrowheads="1"/>
          </p:cNvPicPr>
          <p:nvPr/>
        </p:nvPicPr>
        <p:blipFill>
          <a:blip r:embed="rId10" cstate="print"/>
          <a:srcRect/>
          <a:stretch>
            <a:fillRect/>
          </a:stretch>
        </p:blipFill>
        <p:spPr bwMode="auto">
          <a:xfrm>
            <a:off x="4216400" y="0"/>
            <a:ext cx="3759200" cy="482600"/>
          </a:xfrm>
          <a:prstGeom prst="rect">
            <a:avLst/>
          </a:prstGeom>
          <a:noFill/>
        </p:spPr>
      </p:pic>
      <p:pic>
        <p:nvPicPr>
          <p:cNvPr id="900108" name="Picture 12" descr="Sec"/>
          <p:cNvPicPr>
            <a:picLocks noChangeAspect="1" noChangeArrowheads="1"/>
          </p:cNvPicPr>
          <p:nvPr/>
        </p:nvPicPr>
        <p:blipFill>
          <a:blip r:embed="rId11" cstate="print"/>
          <a:srcRect/>
          <a:stretch>
            <a:fillRect/>
          </a:stretch>
        </p:blipFill>
        <p:spPr bwMode="auto">
          <a:xfrm>
            <a:off x="1524000" y="0"/>
            <a:ext cx="1676400" cy="838200"/>
          </a:xfrm>
          <a:prstGeom prst="rect">
            <a:avLst/>
          </a:prstGeom>
          <a:noFill/>
        </p:spPr>
      </p:pic>
      <p:pic>
        <p:nvPicPr>
          <p:cNvPr id="900109" name="Picture 13" descr="Sec"/>
          <p:cNvPicPr>
            <a:picLocks noChangeAspect="1" noChangeArrowheads="1"/>
          </p:cNvPicPr>
          <p:nvPr/>
        </p:nvPicPr>
        <p:blipFill>
          <a:blip r:embed="rId12" cstate="print"/>
          <a:srcRect/>
          <a:stretch>
            <a:fillRect/>
          </a:stretch>
        </p:blipFill>
        <p:spPr bwMode="auto">
          <a:xfrm>
            <a:off x="3225800" y="0"/>
            <a:ext cx="7442200" cy="482600"/>
          </a:xfrm>
          <a:prstGeom prst="rect">
            <a:avLst/>
          </a:prstGeom>
          <a:noFill/>
        </p:spPr>
      </p:pic>
      <p:sp>
        <p:nvSpPr>
          <p:cNvPr id="900113" name="Rectangle 17"/>
          <p:cNvSpPr>
            <a:spLocks noChangeArrowheads="1"/>
          </p:cNvSpPr>
          <p:nvPr/>
        </p:nvSpPr>
        <p:spPr bwMode="auto">
          <a:xfrm>
            <a:off x="2057400" y="1714500"/>
            <a:ext cx="7924800" cy="1600200"/>
          </a:xfrm>
          <a:prstGeom prst="rect">
            <a:avLst/>
          </a:prstGeom>
          <a:noFill/>
          <a:ln w="9525">
            <a:noFill/>
            <a:miter lim="800000"/>
            <a:headEnd/>
            <a:tailEnd/>
          </a:ln>
          <a:effectLst/>
        </p:spPr>
        <p:txBody>
          <a:bodyPr>
            <a:spAutoFit/>
          </a:bodyPr>
          <a:lstStyle/>
          <a:p>
            <a:pPr marL="342900" indent="-342900">
              <a:buFontTx/>
              <a:buChar char="•"/>
            </a:pPr>
            <a:r>
              <a:rPr lang="en-US" altLang="en-US" sz="3200">
                <a:latin typeface="Times" pitchFamily="18" charset="0"/>
              </a:rPr>
              <a:t>The oxygen produced by photolysis is released into the air and supplies the oxygen we breathe.</a:t>
            </a:r>
          </a:p>
          <a:p>
            <a:pPr marL="342900" indent="-342900">
              <a:lnSpc>
                <a:spcPct val="0"/>
              </a:lnSpc>
            </a:pPr>
            <a:r>
              <a:rPr lang="en-US" altLang="en-US" sz="3200">
                <a:latin typeface="Times" pitchFamily="18" charset="0"/>
              </a:rPr>
              <a:t>    </a:t>
            </a:r>
          </a:p>
        </p:txBody>
      </p:sp>
      <p:sp>
        <p:nvSpPr>
          <p:cNvPr id="900114" name="Rectangle 18"/>
          <p:cNvSpPr>
            <a:spLocks noChangeArrowheads="1"/>
          </p:cNvSpPr>
          <p:nvPr/>
        </p:nvSpPr>
        <p:spPr bwMode="auto">
          <a:xfrm>
            <a:off x="2057400" y="3314701"/>
            <a:ext cx="7924800" cy="589713"/>
          </a:xfrm>
          <a:prstGeom prst="rect">
            <a:avLst/>
          </a:prstGeom>
          <a:noFill/>
          <a:ln w="9525">
            <a:noFill/>
            <a:miter lim="800000"/>
            <a:headEnd/>
            <a:tailEnd/>
          </a:ln>
          <a:effectLst/>
        </p:spPr>
        <p:txBody>
          <a:bodyPr>
            <a:spAutoFit/>
          </a:bodyPr>
          <a:lstStyle/>
          <a:p>
            <a:pPr marL="342900" indent="-342900">
              <a:buFontTx/>
              <a:buChar char="•"/>
            </a:pPr>
            <a:r>
              <a:rPr lang="en-US" altLang="en-US" sz="3200">
                <a:latin typeface="Times" pitchFamily="18" charset="0"/>
              </a:rPr>
              <a:t>The electrons are returned to chlorophyll.</a:t>
            </a:r>
          </a:p>
          <a:p>
            <a:pPr marL="342900" indent="-342900">
              <a:lnSpc>
                <a:spcPct val="0"/>
              </a:lnSpc>
            </a:pPr>
            <a:r>
              <a:rPr lang="en-US" altLang="en-US" sz="3200">
                <a:latin typeface="Times" pitchFamily="18" charset="0"/>
              </a:rPr>
              <a:t>    </a:t>
            </a:r>
          </a:p>
        </p:txBody>
      </p:sp>
      <p:sp>
        <p:nvSpPr>
          <p:cNvPr id="900115" name="Rectangle 19"/>
          <p:cNvSpPr>
            <a:spLocks noChangeArrowheads="1"/>
          </p:cNvSpPr>
          <p:nvPr/>
        </p:nvSpPr>
        <p:spPr bwMode="auto">
          <a:xfrm>
            <a:off x="2057400" y="4114800"/>
            <a:ext cx="7924800" cy="1600200"/>
          </a:xfrm>
          <a:prstGeom prst="rect">
            <a:avLst/>
          </a:prstGeom>
          <a:noFill/>
          <a:ln w="9525">
            <a:noFill/>
            <a:miter lim="800000"/>
            <a:headEnd/>
            <a:tailEnd/>
          </a:ln>
          <a:effectLst/>
        </p:spPr>
        <p:txBody>
          <a:bodyPr>
            <a:spAutoFit/>
          </a:bodyPr>
          <a:lstStyle/>
          <a:p>
            <a:pPr marL="342900" indent="-342900">
              <a:buFontTx/>
              <a:buChar char="•"/>
            </a:pPr>
            <a:r>
              <a:rPr lang="en-US" altLang="en-US" sz="3200">
                <a:latin typeface="Times" pitchFamily="18" charset="0"/>
              </a:rPr>
              <a:t>The hydrogen ions are pumped into the thylakoid, where they accumulate in high concentration.</a:t>
            </a:r>
          </a:p>
          <a:p>
            <a:pPr marL="342900" indent="-342900">
              <a:lnSpc>
                <a:spcPct val="0"/>
              </a:lnSpc>
            </a:pPr>
            <a:r>
              <a:rPr lang="en-US" altLang="en-US" sz="3200">
                <a:latin typeface="Times" pitchFamily="18" charset="0"/>
              </a:rPr>
              <a:t>    </a:t>
            </a:r>
          </a:p>
        </p:txBody>
      </p:sp>
      <p:sp>
        <p:nvSpPr>
          <p:cNvPr id="900116" name="Text Box 20"/>
          <p:cNvSpPr txBox="1">
            <a:spLocks noChangeArrowheads="1"/>
          </p:cNvSpPr>
          <p:nvPr/>
        </p:nvSpPr>
        <p:spPr bwMode="auto">
          <a:xfrm>
            <a:off x="1911351" y="914401"/>
            <a:ext cx="3985065" cy="646331"/>
          </a:xfrm>
          <a:prstGeom prst="rect">
            <a:avLst/>
          </a:prstGeom>
          <a:noFill/>
          <a:ln w="9525">
            <a:noFill/>
            <a:miter lim="800000"/>
            <a:headEnd/>
            <a:tailEnd/>
          </a:ln>
          <a:effectLst>
            <a:outerShdw dist="45791" dir="3378596" algn="ctr" rotWithShape="0">
              <a:schemeClr val="bg2"/>
            </a:outerShdw>
          </a:effectLst>
        </p:spPr>
        <p:txBody>
          <a:bodyPr wrap="none">
            <a:spAutoFit/>
          </a:bodyPr>
          <a:lstStyle/>
          <a:p>
            <a:pPr algn="l"/>
            <a:r>
              <a:rPr lang="en-US" altLang="en-US" sz="3600" b="1">
                <a:solidFill>
                  <a:schemeClr val="tx2"/>
                </a:solidFill>
                <a:latin typeface="Times" pitchFamily="18" charset="0"/>
              </a:rPr>
              <a:t>Restoring electrons</a:t>
            </a:r>
          </a:p>
        </p:txBody>
      </p:sp>
    </p:spTree>
    <p:extLst>
      <p:ext uri="{BB962C8B-B14F-4D97-AF65-F5344CB8AC3E}">
        <p14:creationId xmlns:p14="http://schemas.microsoft.com/office/powerpoint/2010/main" val="3517404747"/>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900114"/>
                                        </p:tgtEl>
                                        <p:attrNameLst>
                                          <p:attrName>style.visibility</p:attrName>
                                        </p:attrNameLst>
                                      </p:cBhvr>
                                      <p:to>
                                        <p:strVal val="visible"/>
                                      </p:to>
                                    </p:set>
                                    <p:animEffect transition="in" filter="box(out)">
                                      <p:cBhvr>
                                        <p:cTn id="7" dur="500"/>
                                        <p:tgtEl>
                                          <p:spTgt spid="90011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900115"/>
                                        </p:tgtEl>
                                        <p:attrNameLst>
                                          <p:attrName>style.visibility</p:attrName>
                                        </p:attrNameLst>
                                      </p:cBhvr>
                                      <p:to>
                                        <p:strVal val="visible"/>
                                      </p:to>
                                    </p:set>
                                    <p:animEffect transition="in" filter="box(out)">
                                      <p:cBhvr>
                                        <p:cTn id="12" dur="500"/>
                                        <p:tgtEl>
                                          <p:spTgt spid="900115"/>
                                        </p:tgtEl>
                                      </p:cBhvr>
                                    </p:animEffect>
                                  </p:childTnLst>
                                </p:cTn>
                              </p:par>
                            </p:childTnLst>
                          </p:cTn>
                        </p:par>
                        <p:par>
                          <p:cTn id="13" fill="hold">
                            <p:stCondLst>
                              <p:cond delay="500"/>
                            </p:stCondLst>
                            <p:childTnLst>
                              <p:par>
                                <p:cTn id="14" presetID="4" presetClass="entr" presetSubtype="32" fill="hold" nodeType="afterEffect">
                                  <p:stCondLst>
                                    <p:cond delay="0"/>
                                  </p:stCondLst>
                                  <p:childTnLst>
                                    <p:set>
                                      <p:cBhvr>
                                        <p:cTn id="15" dur="1" fill="hold">
                                          <p:stCondLst>
                                            <p:cond delay="0"/>
                                          </p:stCondLst>
                                        </p:cTn>
                                        <p:tgtEl>
                                          <p:spTgt spid="900100"/>
                                        </p:tgtEl>
                                        <p:attrNameLst>
                                          <p:attrName>style.visibility</p:attrName>
                                        </p:attrNameLst>
                                      </p:cBhvr>
                                      <p:to>
                                        <p:strVal val="visible"/>
                                      </p:to>
                                    </p:set>
                                    <p:animEffect transition="in" filter="box(out)">
                                      <p:cBhvr>
                                        <p:cTn id="16" dur="500"/>
                                        <p:tgtEl>
                                          <p:spTgt spid="900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0114" grpId="0" autoUpdateAnimBg="0"/>
      <p:bldP spid="900115" grpId="0" autoUpdateAnimBg="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24000" y="0"/>
            <a:ext cx="9144000" cy="685800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343401" y="38100"/>
            <a:ext cx="6278885" cy="1143000"/>
          </a:xfrm>
        </p:spPr>
        <p:txBody>
          <a:bodyPr>
            <a:normAutofit fontScale="90000"/>
          </a:bodyPr>
          <a:lstStyle/>
          <a:p>
            <a:pPr algn="l"/>
            <a:r>
              <a:rPr lang="en-US" b="1" dirty="0" smtClean="0">
                <a:solidFill>
                  <a:srgbClr val="FFC000"/>
                </a:solidFill>
                <a:effectLst>
                  <a:outerShdw blurRad="38100" dist="38100" dir="2700000" algn="tl">
                    <a:srgbClr val="000000">
                      <a:alpha val="43137"/>
                    </a:srgbClr>
                  </a:outerShdw>
                </a:effectLst>
              </a:rPr>
              <a:t>#2. How does light energy become chemical energy?</a:t>
            </a:r>
            <a:endParaRPr lang="en-US" dirty="0"/>
          </a:p>
        </p:txBody>
      </p:sp>
      <p:sp>
        <p:nvSpPr>
          <p:cNvPr id="3" name="Content Placeholder 2"/>
          <p:cNvSpPr>
            <a:spLocks noGrp="1"/>
          </p:cNvSpPr>
          <p:nvPr>
            <p:ph sz="half" idx="1"/>
          </p:nvPr>
        </p:nvSpPr>
        <p:spPr>
          <a:xfrm>
            <a:off x="1981200" y="2667001"/>
            <a:ext cx="2362200" cy="3459163"/>
          </a:xfrm>
        </p:spPr>
        <p:txBody>
          <a:bodyPr/>
          <a:lstStyle/>
          <a:p>
            <a:pPr>
              <a:buNone/>
            </a:pPr>
            <a:endParaRPr lang="en-US" dirty="0"/>
          </a:p>
        </p:txBody>
      </p:sp>
      <p:pic>
        <p:nvPicPr>
          <p:cNvPr id="8" name="Picture 2"/>
          <p:cNvPicPr>
            <a:picLocks noChangeAspect="1" noChangeArrowheads="1"/>
          </p:cNvPicPr>
          <p:nvPr/>
        </p:nvPicPr>
        <p:blipFill>
          <a:blip r:embed="rId3" cstate="print"/>
          <a:srcRect l="34425" r="4918" b="1420"/>
          <a:stretch>
            <a:fillRect/>
          </a:stretch>
        </p:blipFill>
        <p:spPr bwMode="auto">
          <a:xfrm>
            <a:off x="1524000" y="0"/>
            <a:ext cx="2819400" cy="6858000"/>
          </a:xfrm>
          <a:prstGeom prst="rect">
            <a:avLst/>
          </a:prstGeom>
          <a:noFill/>
          <a:ln w="9525">
            <a:noFill/>
            <a:miter lim="800000"/>
            <a:headEnd/>
            <a:tailEnd/>
          </a:ln>
          <a:effectLst/>
        </p:spPr>
      </p:pic>
      <p:pic>
        <p:nvPicPr>
          <p:cNvPr id="7" name="Picture 2" descr="10-04-PhotosynOverview-L2"/>
          <p:cNvPicPr>
            <a:picLocks noGrp="1" noChangeAspect="1" noChangeArrowheads="1"/>
          </p:cNvPicPr>
          <p:nvPr>
            <p:ph sz="half" idx="2"/>
          </p:nvPr>
        </p:nvPicPr>
        <p:blipFill>
          <a:blip r:embed="rId4" cstate="print"/>
          <a:srcRect/>
          <a:stretch>
            <a:fillRect/>
          </a:stretch>
        </p:blipFill>
        <p:spPr bwMode="auto">
          <a:xfrm>
            <a:off x="4526286" y="1981200"/>
            <a:ext cx="5913115" cy="4419600"/>
          </a:xfrm>
          <a:prstGeom prst="rect">
            <a:avLst/>
          </a:prstGeom>
          <a:ln>
            <a:noFill/>
          </a:ln>
          <a:effectLst>
            <a:softEdge rad="112500"/>
          </a:effectLst>
        </p:spPr>
      </p:pic>
      <p:sp>
        <p:nvSpPr>
          <p:cNvPr id="9" name="TextBox 8"/>
          <p:cNvSpPr txBox="1"/>
          <p:nvPr/>
        </p:nvSpPr>
        <p:spPr>
          <a:xfrm>
            <a:off x="4953000" y="1181101"/>
            <a:ext cx="5669285" cy="1200329"/>
          </a:xfrm>
          <a:prstGeom prst="rect">
            <a:avLst/>
          </a:prstGeom>
          <a:noFill/>
        </p:spPr>
        <p:txBody>
          <a:bodyPr wrap="square" rtlCol="0">
            <a:spAutoFit/>
          </a:bodyPr>
          <a:lstStyle/>
          <a:p>
            <a:r>
              <a:rPr lang="en-US" sz="2400" b="1" dirty="0"/>
              <a:t>Light Dependent Reaction </a:t>
            </a:r>
            <a:r>
              <a:rPr lang="en-US" sz="2400" dirty="0"/>
              <a:t>happens in the light when the light hits the </a:t>
            </a:r>
            <a:r>
              <a:rPr lang="en-US" sz="2400" dirty="0" err="1"/>
              <a:t>Grana</a:t>
            </a:r>
            <a:r>
              <a:rPr lang="en-US" sz="2400" dirty="0"/>
              <a:t> and splits water to make O</a:t>
            </a:r>
            <a:r>
              <a:rPr lang="en-US" sz="2400" baseline="-25000" dirty="0"/>
              <a:t>2</a:t>
            </a:r>
            <a:r>
              <a:rPr lang="en-US" sz="2400" dirty="0"/>
              <a:t>.</a:t>
            </a:r>
          </a:p>
        </p:txBody>
      </p:sp>
    </p:spTree>
    <p:extLst>
      <p:ext uri="{BB962C8B-B14F-4D97-AF65-F5344CB8AC3E}">
        <p14:creationId xmlns:p14="http://schemas.microsoft.com/office/powerpoint/2010/main" val="3527158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ppt_x</p:attrName>
                                        </p:attrNameLst>
                                      </p:cBhvr>
                                      <p:tavLst>
                                        <p:tav tm="0">
                                          <p:val>
                                            <p:strVal val="#ppt_x-.2"/>
                                          </p:val>
                                        </p:tav>
                                        <p:tav tm="100000">
                                          <p:val>
                                            <p:strVal val="#ppt_x"/>
                                          </p:val>
                                        </p:tav>
                                      </p:tavLst>
                                    </p:anim>
                                    <p:anim calcmode="lin" valueType="num">
                                      <p:cBhvr>
                                        <p:cTn id="8"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24000" y="0"/>
            <a:ext cx="9144000" cy="685800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343400" y="0"/>
            <a:ext cx="6324600" cy="1143000"/>
          </a:xfrm>
        </p:spPr>
        <p:txBody>
          <a:bodyPr>
            <a:normAutofit fontScale="90000"/>
          </a:bodyPr>
          <a:lstStyle/>
          <a:p>
            <a:pPr algn="l"/>
            <a:r>
              <a:rPr lang="en-US" b="1" dirty="0" smtClean="0">
                <a:solidFill>
                  <a:srgbClr val="FFC000"/>
                </a:solidFill>
                <a:effectLst>
                  <a:outerShdw blurRad="38100" dist="38100" dir="2700000" algn="tl">
                    <a:srgbClr val="000000">
                      <a:alpha val="43137"/>
                    </a:srgbClr>
                  </a:outerShdw>
                </a:effectLst>
              </a:rPr>
              <a:t>#2. How does light energy become chemical energy?</a:t>
            </a:r>
            <a:endParaRPr lang="en-US" dirty="0"/>
          </a:p>
        </p:txBody>
      </p:sp>
      <p:sp>
        <p:nvSpPr>
          <p:cNvPr id="3" name="Content Placeholder 2"/>
          <p:cNvSpPr>
            <a:spLocks noGrp="1"/>
          </p:cNvSpPr>
          <p:nvPr>
            <p:ph sz="half" idx="1"/>
          </p:nvPr>
        </p:nvSpPr>
        <p:spPr>
          <a:xfrm>
            <a:off x="1981200" y="2667001"/>
            <a:ext cx="2362200" cy="3459163"/>
          </a:xfrm>
        </p:spPr>
        <p:txBody>
          <a:bodyPr/>
          <a:lstStyle/>
          <a:p>
            <a:pPr>
              <a:buNone/>
            </a:pPr>
            <a:endParaRPr lang="en-US" dirty="0"/>
          </a:p>
        </p:txBody>
      </p:sp>
      <p:pic>
        <p:nvPicPr>
          <p:cNvPr id="7" name="Content Placeholder 6" descr="light_dark reaction photosynthesis.bmp"/>
          <p:cNvPicPr>
            <a:picLocks noGrp="1" noChangeAspect="1"/>
          </p:cNvPicPr>
          <p:nvPr>
            <p:ph sz="half" idx="2"/>
          </p:nvPr>
        </p:nvPicPr>
        <p:blipFill>
          <a:blip r:embed="rId3" cstate="print"/>
          <a:stretch>
            <a:fillRect/>
          </a:stretch>
        </p:blipFill>
        <p:spPr>
          <a:xfrm>
            <a:off x="4729661" y="1828800"/>
            <a:ext cx="5522905" cy="4561428"/>
          </a:xfrm>
          <a:prstGeom prst="rect">
            <a:avLst/>
          </a:prstGeom>
          <a:ln>
            <a:noFill/>
          </a:ln>
          <a:effectLst>
            <a:softEdge rad="112500"/>
          </a:effectLst>
        </p:spPr>
      </p:pic>
      <p:pic>
        <p:nvPicPr>
          <p:cNvPr id="8" name="Picture 2"/>
          <p:cNvPicPr>
            <a:picLocks noChangeAspect="1" noChangeArrowheads="1"/>
          </p:cNvPicPr>
          <p:nvPr/>
        </p:nvPicPr>
        <p:blipFill>
          <a:blip r:embed="rId4" cstate="print"/>
          <a:srcRect l="34425" r="4918" b="1420"/>
          <a:stretch>
            <a:fillRect/>
          </a:stretch>
        </p:blipFill>
        <p:spPr bwMode="auto">
          <a:xfrm>
            <a:off x="1524000" y="0"/>
            <a:ext cx="2819400" cy="6858000"/>
          </a:xfrm>
          <a:prstGeom prst="rect">
            <a:avLst/>
          </a:prstGeom>
          <a:noFill/>
          <a:ln w="9525">
            <a:noFill/>
            <a:miter lim="800000"/>
            <a:headEnd/>
            <a:tailEnd/>
          </a:ln>
          <a:effectLst/>
        </p:spPr>
      </p:pic>
      <p:sp>
        <p:nvSpPr>
          <p:cNvPr id="9" name="TextBox 8"/>
          <p:cNvSpPr txBox="1"/>
          <p:nvPr/>
        </p:nvSpPr>
        <p:spPr>
          <a:xfrm>
            <a:off x="4343400" y="1143001"/>
            <a:ext cx="6324600" cy="1200329"/>
          </a:xfrm>
          <a:prstGeom prst="rect">
            <a:avLst/>
          </a:prstGeom>
          <a:noFill/>
        </p:spPr>
        <p:txBody>
          <a:bodyPr wrap="square" rtlCol="0">
            <a:spAutoFit/>
          </a:bodyPr>
          <a:lstStyle/>
          <a:p>
            <a:r>
              <a:rPr lang="en-US" sz="2400" b="1" dirty="0"/>
              <a:t>Light Independent Reaction </a:t>
            </a:r>
            <a:r>
              <a:rPr lang="en-US" sz="2400" dirty="0"/>
              <a:t>happens in the light or the dark and converts CO</a:t>
            </a:r>
            <a:r>
              <a:rPr lang="en-US" sz="2400" baseline="-25000" dirty="0"/>
              <a:t>2</a:t>
            </a:r>
            <a:r>
              <a:rPr lang="en-US" sz="2400" dirty="0"/>
              <a:t> in the Calvin Cycle to Sugar – Glucose.</a:t>
            </a:r>
          </a:p>
        </p:txBody>
      </p:sp>
    </p:spTree>
    <p:extLst>
      <p:ext uri="{BB962C8B-B14F-4D97-AF65-F5344CB8AC3E}">
        <p14:creationId xmlns:p14="http://schemas.microsoft.com/office/powerpoint/2010/main" val="3596730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92963" name="Text Box 35"/>
          <p:cNvSpPr txBox="1">
            <a:spLocks noChangeArrowheads="1"/>
          </p:cNvSpPr>
          <p:nvPr/>
        </p:nvSpPr>
        <p:spPr bwMode="auto">
          <a:xfrm>
            <a:off x="2362200" y="2057401"/>
            <a:ext cx="7696200" cy="1015663"/>
          </a:xfrm>
          <a:prstGeom prst="rect">
            <a:avLst/>
          </a:prstGeom>
          <a:noFill/>
          <a:ln w="9525">
            <a:noFill/>
            <a:miter lim="800000"/>
            <a:headEnd/>
            <a:tailEnd/>
          </a:ln>
          <a:effectLst/>
        </p:spPr>
        <p:txBody>
          <a:bodyPr>
            <a:spAutoFit/>
          </a:bodyPr>
          <a:lstStyle/>
          <a:p>
            <a:pPr marL="342900" indent="-342900">
              <a:buFontTx/>
              <a:buAutoNum type="arabicPeriod"/>
            </a:pPr>
            <a:r>
              <a:rPr lang="en-US" altLang="en-US" sz="3000">
                <a:latin typeface="Times" pitchFamily="18" charset="0"/>
              </a:rPr>
              <a:t>The </a:t>
            </a:r>
            <a:r>
              <a:rPr lang="en-US" altLang="en-US" sz="3000">
                <a:solidFill>
                  <a:srgbClr val="FF0066"/>
                </a:solidFill>
                <a:latin typeface="Times" pitchFamily="18" charset="0"/>
              </a:rPr>
              <a:t>light-dependent reactions</a:t>
            </a:r>
            <a:r>
              <a:rPr lang="en-US" altLang="en-US" sz="3000">
                <a:latin typeface="Times" pitchFamily="18" charset="0"/>
              </a:rPr>
              <a:t> convert light        energy into chemical energy.</a:t>
            </a:r>
            <a:endParaRPr lang="en-US" altLang="en-US" sz="2400">
              <a:latin typeface="Times" pitchFamily="18" charset="0"/>
            </a:endParaRPr>
          </a:p>
        </p:txBody>
      </p:sp>
      <p:sp>
        <p:nvSpPr>
          <p:cNvPr id="892930" name="Rectangle 2"/>
          <p:cNvSpPr>
            <a:spLocks noGrp="1" noChangeArrowheads="1"/>
          </p:cNvSpPr>
          <p:nvPr>
            <p:ph type="title"/>
          </p:nvPr>
        </p:nvSpPr>
        <p:spPr>
          <a:xfrm>
            <a:off x="2438400" y="7040563"/>
            <a:ext cx="8229600" cy="274637"/>
          </a:xfrm>
        </p:spPr>
        <p:txBody>
          <a:bodyPr>
            <a:normAutofit fontScale="90000"/>
          </a:bodyPr>
          <a:lstStyle/>
          <a:p>
            <a:pPr algn="r"/>
            <a:r>
              <a:rPr lang="en-US" altLang="en-US" sz="1400" b="1"/>
              <a:t>Section 9.2 Summary – pages 225-230</a:t>
            </a:r>
          </a:p>
        </p:txBody>
      </p:sp>
      <p:pic>
        <p:nvPicPr>
          <p:cNvPr id="892932" name="Picture 4" descr="end of slide"/>
          <p:cNvPicPr>
            <a:picLocks noChangeAspect="1" noChangeArrowheads="1"/>
          </p:cNvPicPr>
          <p:nvPr/>
        </p:nvPicPr>
        <p:blipFill>
          <a:blip r:embed="rId2" cstate="print"/>
          <a:srcRect/>
          <a:stretch>
            <a:fillRect/>
          </a:stretch>
        </p:blipFill>
        <p:spPr bwMode="auto">
          <a:xfrm>
            <a:off x="9693276" y="5105400"/>
            <a:ext cx="593725" cy="846138"/>
          </a:xfrm>
          <a:prstGeom prst="rect">
            <a:avLst/>
          </a:prstGeom>
          <a:noFill/>
        </p:spPr>
      </p:pic>
      <p:pic>
        <p:nvPicPr>
          <p:cNvPr id="892933" name="Picture 5" descr="New previous">
            <a:hlinkClick r:id="" action="ppaction://hlinkshowjump?jump=previousslide"/>
          </p:cNvPr>
          <p:cNvPicPr>
            <a:picLocks noChangeAspect="1" noChangeArrowheads="1"/>
          </p:cNvPicPr>
          <p:nvPr/>
        </p:nvPicPr>
        <p:blipFill>
          <a:blip r:embed="rId3" cstate="print"/>
          <a:srcRect/>
          <a:stretch>
            <a:fillRect/>
          </a:stretch>
        </p:blipFill>
        <p:spPr bwMode="auto">
          <a:xfrm>
            <a:off x="5105401" y="6191251"/>
            <a:ext cx="492125" cy="606425"/>
          </a:xfrm>
          <a:prstGeom prst="rect">
            <a:avLst/>
          </a:prstGeom>
          <a:noFill/>
        </p:spPr>
      </p:pic>
      <p:pic>
        <p:nvPicPr>
          <p:cNvPr id="892934" name="Picture 6" descr="New TOC">
            <a:hlinkClick r:id="rId4" action="ppaction://hlinksldjump"/>
          </p:cNvPr>
          <p:cNvPicPr>
            <a:picLocks noChangeAspect="1" noChangeArrowheads="1"/>
          </p:cNvPicPr>
          <p:nvPr/>
        </p:nvPicPr>
        <p:blipFill>
          <a:blip r:embed="rId5" cstate="print"/>
          <a:srcRect/>
          <a:stretch>
            <a:fillRect/>
          </a:stretch>
        </p:blipFill>
        <p:spPr bwMode="auto">
          <a:xfrm>
            <a:off x="5832476" y="6194426"/>
            <a:ext cx="492125" cy="606425"/>
          </a:xfrm>
          <a:prstGeom prst="rect">
            <a:avLst/>
          </a:prstGeom>
          <a:noFill/>
        </p:spPr>
      </p:pic>
      <p:pic>
        <p:nvPicPr>
          <p:cNvPr id="892935" name="Picture 7" descr="New next">
            <a:hlinkClick r:id="" action="ppaction://hlinkshowjump?jump=nextslide"/>
          </p:cNvPr>
          <p:cNvPicPr>
            <a:picLocks noChangeAspect="1" noChangeArrowheads="1"/>
          </p:cNvPicPr>
          <p:nvPr/>
        </p:nvPicPr>
        <p:blipFill>
          <a:blip r:embed="rId6" cstate="print"/>
          <a:srcRect/>
          <a:stretch>
            <a:fillRect/>
          </a:stretch>
        </p:blipFill>
        <p:spPr bwMode="auto">
          <a:xfrm>
            <a:off x="6542088" y="6194426"/>
            <a:ext cx="468312" cy="606425"/>
          </a:xfrm>
          <a:prstGeom prst="rect">
            <a:avLst/>
          </a:prstGeom>
          <a:noFill/>
        </p:spPr>
      </p:pic>
      <p:pic>
        <p:nvPicPr>
          <p:cNvPr id="892936" name="Picture 8" descr="help">
            <a:hlinkClick r:id="" action="ppaction://noaction"/>
          </p:cNvPr>
          <p:cNvPicPr>
            <a:picLocks noChangeAspect="1" noChangeArrowheads="1"/>
          </p:cNvPicPr>
          <p:nvPr/>
        </p:nvPicPr>
        <p:blipFill>
          <a:blip r:embed="rId7" cstate="print"/>
          <a:srcRect/>
          <a:stretch>
            <a:fillRect/>
          </a:stretch>
        </p:blipFill>
        <p:spPr bwMode="auto">
          <a:xfrm>
            <a:off x="1752600" y="6202364"/>
            <a:ext cx="560388" cy="560387"/>
          </a:xfrm>
          <a:prstGeom prst="rect">
            <a:avLst/>
          </a:prstGeom>
          <a:noFill/>
        </p:spPr>
      </p:pic>
      <p:pic>
        <p:nvPicPr>
          <p:cNvPr id="892937" name="Picture 9" descr="resources">
            <a:hlinkClick r:id="rId8"/>
          </p:cNvPr>
          <p:cNvPicPr>
            <a:picLocks noChangeAspect="1" noChangeArrowheads="1"/>
          </p:cNvPicPr>
          <p:nvPr/>
        </p:nvPicPr>
        <p:blipFill>
          <a:blip r:embed="rId9" cstate="print"/>
          <a:srcRect/>
          <a:stretch>
            <a:fillRect/>
          </a:stretch>
        </p:blipFill>
        <p:spPr bwMode="auto">
          <a:xfrm>
            <a:off x="8458201" y="6267451"/>
            <a:ext cx="1806575" cy="411163"/>
          </a:xfrm>
          <a:prstGeom prst="rect">
            <a:avLst/>
          </a:prstGeom>
          <a:noFill/>
        </p:spPr>
      </p:pic>
      <p:pic>
        <p:nvPicPr>
          <p:cNvPr id="892938" name="Picture 10" descr="Sec"/>
          <p:cNvPicPr>
            <a:picLocks noChangeAspect="1" noChangeArrowheads="1"/>
          </p:cNvPicPr>
          <p:nvPr/>
        </p:nvPicPr>
        <p:blipFill>
          <a:blip r:embed="rId10" cstate="print"/>
          <a:srcRect/>
          <a:stretch>
            <a:fillRect/>
          </a:stretch>
        </p:blipFill>
        <p:spPr bwMode="auto">
          <a:xfrm>
            <a:off x="4216400" y="0"/>
            <a:ext cx="3759200" cy="482600"/>
          </a:xfrm>
          <a:prstGeom prst="rect">
            <a:avLst/>
          </a:prstGeom>
          <a:noFill/>
        </p:spPr>
      </p:pic>
      <p:sp>
        <p:nvSpPr>
          <p:cNvPr id="892939" name="Rectangle 11"/>
          <p:cNvSpPr>
            <a:spLocks noChangeArrowheads="1"/>
          </p:cNvSpPr>
          <p:nvPr/>
        </p:nvSpPr>
        <p:spPr bwMode="auto">
          <a:xfrm>
            <a:off x="2057400" y="1447800"/>
            <a:ext cx="7924800" cy="553998"/>
          </a:xfrm>
          <a:prstGeom prst="rect">
            <a:avLst/>
          </a:prstGeom>
          <a:noFill/>
          <a:ln w="9525">
            <a:noFill/>
            <a:miter lim="800000"/>
            <a:headEnd/>
            <a:tailEnd/>
          </a:ln>
          <a:effectLst/>
        </p:spPr>
        <p:txBody>
          <a:bodyPr>
            <a:spAutoFit/>
          </a:bodyPr>
          <a:lstStyle/>
          <a:p>
            <a:pPr marL="342900" indent="-342900">
              <a:buFontTx/>
              <a:buChar char="•"/>
            </a:pPr>
            <a:r>
              <a:rPr lang="en-US" altLang="en-US" sz="3000">
                <a:latin typeface="Times" pitchFamily="18" charset="0"/>
              </a:rPr>
              <a:t>Photosynthesis happens in two phases.  </a:t>
            </a:r>
          </a:p>
        </p:txBody>
      </p:sp>
      <p:pic>
        <p:nvPicPr>
          <p:cNvPr id="892940" name="Picture 12" descr="Sec"/>
          <p:cNvPicPr>
            <a:picLocks noChangeAspect="1" noChangeArrowheads="1"/>
          </p:cNvPicPr>
          <p:nvPr/>
        </p:nvPicPr>
        <p:blipFill>
          <a:blip r:embed="rId11" cstate="print"/>
          <a:srcRect/>
          <a:stretch>
            <a:fillRect/>
          </a:stretch>
        </p:blipFill>
        <p:spPr bwMode="auto">
          <a:xfrm>
            <a:off x="1524000" y="0"/>
            <a:ext cx="1676400" cy="838200"/>
          </a:xfrm>
          <a:prstGeom prst="rect">
            <a:avLst/>
          </a:prstGeom>
          <a:noFill/>
        </p:spPr>
      </p:pic>
      <p:pic>
        <p:nvPicPr>
          <p:cNvPr id="892941" name="Picture 13" descr="Sec"/>
          <p:cNvPicPr>
            <a:picLocks noChangeAspect="1" noChangeArrowheads="1"/>
          </p:cNvPicPr>
          <p:nvPr/>
        </p:nvPicPr>
        <p:blipFill>
          <a:blip r:embed="rId12" cstate="print"/>
          <a:srcRect/>
          <a:stretch>
            <a:fillRect/>
          </a:stretch>
        </p:blipFill>
        <p:spPr bwMode="auto">
          <a:xfrm>
            <a:off x="3225800" y="0"/>
            <a:ext cx="7442200" cy="482600"/>
          </a:xfrm>
          <a:prstGeom prst="rect">
            <a:avLst/>
          </a:prstGeom>
          <a:noFill/>
        </p:spPr>
      </p:pic>
      <p:sp>
        <p:nvSpPr>
          <p:cNvPr id="892943" name="Rectangle 15"/>
          <p:cNvSpPr>
            <a:spLocks noChangeArrowheads="1"/>
          </p:cNvSpPr>
          <p:nvPr/>
        </p:nvSpPr>
        <p:spPr bwMode="auto">
          <a:xfrm>
            <a:off x="2362200" y="3063875"/>
            <a:ext cx="7924800" cy="1938992"/>
          </a:xfrm>
          <a:prstGeom prst="rect">
            <a:avLst/>
          </a:prstGeom>
          <a:noFill/>
          <a:ln w="9525">
            <a:noFill/>
            <a:miter lim="800000"/>
            <a:headEnd/>
            <a:tailEnd/>
          </a:ln>
          <a:effectLst/>
        </p:spPr>
        <p:txBody>
          <a:bodyPr>
            <a:spAutoFit/>
          </a:bodyPr>
          <a:lstStyle/>
          <a:p>
            <a:pPr marL="342900" indent="-342900"/>
            <a:r>
              <a:rPr lang="en-US" altLang="en-US" sz="3000">
                <a:latin typeface="Times" pitchFamily="18" charset="0"/>
              </a:rPr>
              <a:t>2. The molecules of ATP produced in the light-dependent reactions are then used to fuel the </a:t>
            </a:r>
            <a:r>
              <a:rPr lang="en-US" altLang="en-US" sz="3000">
                <a:solidFill>
                  <a:srgbClr val="FF0066"/>
                </a:solidFill>
                <a:latin typeface="Times" pitchFamily="18" charset="0"/>
              </a:rPr>
              <a:t>light-independent reactions</a:t>
            </a:r>
            <a:r>
              <a:rPr lang="en-US" altLang="en-US" sz="3000">
                <a:latin typeface="Times" pitchFamily="18" charset="0"/>
              </a:rPr>
              <a:t> that produce simple sugars.</a:t>
            </a:r>
          </a:p>
        </p:txBody>
      </p:sp>
      <p:sp>
        <p:nvSpPr>
          <p:cNvPr id="892944" name="Rectangle 16"/>
          <p:cNvSpPr>
            <a:spLocks noChangeArrowheads="1"/>
          </p:cNvSpPr>
          <p:nvPr/>
        </p:nvSpPr>
        <p:spPr bwMode="auto">
          <a:xfrm>
            <a:off x="2057400" y="4914901"/>
            <a:ext cx="7924800" cy="1015663"/>
          </a:xfrm>
          <a:prstGeom prst="rect">
            <a:avLst/>
          </a:prstGeom>
          <a:noFill/>
          <a:ln w="9525">
            <a:noFill/>
            <a:miter lim="800000"/>
            <a:headEnd/>
            <a:tailEnd/>
          </a:ln>
          <a:effectLst/>
        </p:spPr>
        <p:txBody>
          <a:bodyPr>
            <a:spAutoFit/>
          </a:bodyPr>
          <a:lstStyle/>
          <a:p>
            <a:pPr marL="342900" indent="-342900">
              <a:buFontTx/>
              <a:buChar char="•"/>
            </a:pPr>
            <a:r>
              <a:rPr lang="en-US" altLang="en-US" sz="3000">
                <a:latin typeface="Times" pitchFamily="18" charset="0"/>
              </a:rPr>
              <a:t>The general equation for photosynthesis is written as 6CO</a:t>
            </a:r>
            <a:r>
              <a:rPr lang="en-US" altLang="en-US" sz="3000" baseline="-25000">
                <a:latin typeface="Times" pitchFamily="18" charset="0"/>
              </a:rPr>
              <a:t>2 </a:t>
            </a:r>
            <a:r>
              <a:rPr lang="en-US" altLang="en-US" sz="3000">
                <a:latin typeface="Times" pitchFamily="18" charset="0"/>
              </a:rPr>
              <a:t>+ 6H</a:t>
            </a:r>
            <a:r>
              <a:rPr lang="en-US" altLang="en-US" sz="3000" baseline="-25000">
                <a:latin typeface="Times" pitchFamily="18" charset="0"/>
              </a:rPr>
              <a:t>2</a:t>
            </a:r>
            <a:r>
              <a:rPr lang="en-US" altLang="en-US" sz="3000">
                <a:latin typeface="Times" pitchFamily="18" charset="0"/>
              </a:rPr>
              <a:t>O→C</a:t>
            </a:r>
            <a:r>
              <a:rPr lang="en-US" altLang="en-US" sz="3000" baseline="-25000">
                <a:latin typeface="Times" pitchFamily="18" charset="0"/>
              </a:rPr>
              <a:t>6</a:t>
            </a:r>
            <a:r>
              <a:rPr lang="en-US" altLang="en-US" sz="3000">
                <a:latin typeface="Times" pitchFamily="18" charset="0"/>
              </a:rPr>
              <a:t>H</a:t>
            </a:r>
            <a:r>
              <a:rPr lang="en-US" altLang="en-US" sz="3000" baseline="-25000">
                <a:latin typeface="Times" pitchFamily="18" charset="0"/>
              </a:rPr>
              <a:t>12</a:t>
            </a:r>
            <a:r>
              <a:rPr lang="en-US" altLang="en-US" sz="3000">
                <a:latin typeface="Times" pitchFamily="18" charset="0"/>
              </a:rPr>
              <a:t>O</a:t>
            </a:r>
            <a:r>
              <a:rPr lang="en-US" altLang="en-US" sz="3000" baseline="-25000">
                <a:latin typeface="Times" pitchFamily="18" charset="0"/>
              </a:rPr>
              <a:t>6 </a:t>
            </a:r>
            <a:r>
              <a:rPr lang="en-US" altLang="en-US" sz="3000">
                <a:latin typeface="Times" pitchFamily="18" charset="0"/>
              </a:rPr>
              <a:t>+ 6O</a:t>
            </a:r>
            <a:r>
              <a:rPr lang="en-US" altLang="en-US" sz="3000" baseline="-25000">
                <a:latin typeface="Times" pitchFamily="18" charset="0"/>
              </a:rPr>
              <a:t>2</a:t>
            </a:r>
          </a:p>
        </p:txBody>
      </p:sp>
      <p:pic>
        <p:nvPicPr>
          <p:cNvPr id="892964" name="Picture 36" descr="audio image blue">
            <a:hlinkClick r:id="" action="ppaction://noaction">
              <a:snd r:embed="rId13" name="09-light-depent reactions.WAV"/>
            </a:hlinkClick>
          </p:cNvPr>
          <p:cNvPicPr>
            <a:picLocks noChangeAspect="1" noChangeArrowheads="1"/>
          </p:cNvPicPr>
          <p:nvPr/>
        </p:nvPicPr>
        <p:blipFill>
          <a:blip r:embed="rId14" cstate="print"/>
          <a:srcRect/>
          <a:stretch>
            <a:fillRect/>
          </a:stretch>
        </p:blipFill>
        <p:spPr bwMode="auto">
          <a:xfrm>
            <a:off x="7265988" y="2541588"/>
            <a:ext cx="354012" cy="354012"/>
          </a:xfrm>
          <a:prstGeom prst="rect">
            <a:avLst/>
          </a:prstGeom>
          <a:noFill/>
        </p:spPr>
      </p:pic>
      <p:pic>
        <p:nvPicPr>
          <p:cNvPr id="892965" name="Picture 37" descr="audio image blue">
            <a:hlinkClick r:id="" action="ppaction://noaction">
              <a:snd r:embed="rId15" name="09-light-indepent reactions.WAV"/>
            </a:hlinkClick>
          </p:cNvPr>
          <p:cNvPicPr>
            <a:picLocks noChangeAspect="1" noChangeArrowheads="1"/>
          </p:cNvPicPr>
          <p:nvPr/>
        </p:nvPicPr>
        <p:blipFill>
          <a:blip r:embed="rId14" cstate="print"/>
          <a:srcRect/>
          <a:stretch>
            <a:fillRect/>
          </a:stretch>
        </p:blipFill>
        <p:spPr bwMode="auto">
          <a:xfrm>
            <a:off x="3886201" y="4343401"/>
            <a:ext cx="354013" cy="354013"/>
          </a:xfrm>
          <a:prstGeom prst="rect">
            <a:avLst/>
          </a:prstGeom>
          <a:noFill/>
        </p:spPr>
      </p:pic>
      <p:sp>
        <p:nvSpPr>
          <p:cNvPr id="892966" name="Text Box 38"/>
          <p:cNvSpPr txBox="1">
            <a:spLocks noChangeArrowheads="1"/>
          </p:cNvSpPr>
          <p:nvPr/>
        </p:nvSpPr>
        <p:spPr bwMode="auto">
          <a:xfrm>
            <a:off x="1962150" y="838201"/>
            <a:ext cx="6438686" cy="646331"/>
          </a:xfrm>
          <a:prstGeom prst="rect">
            <a:avLst/>
          </a:prstGeom>
          <a:noFill/>
          <a:ln w="9525">
            <a:noFill/>
            <a:miter lim="800000"/>
            <a:headEnd/>
            <a:tailEnd/>
          </a:ln>
          <a:effectLst>
            <a:outerShdw dist="45791" dir="3378596" algn="ctr" rotWithShape="0">
              <a:schemeClr val="bg2"/>
            </a:outerShdw>
          </a:effectLst>
        </p:spPr>
        <p:txBody>
          <a:bodyPr wrap="none">
            <a:spAutoFit/>
          </a:bodyPr>
          <a:lstStyle/>
          <a:p>
            <a:pPr algn="l"/>
            <a:r>
              <a:rPr lang="en-US" altLang="en-US" sz="3600" b="1">
                <a:solidFill>
                  <a:schemeClr val="tx2"/>
                </a:solidFill>
                <a:latin typeface="Times" pitchFamily="18" charset="0"/>
              </a:rPr>
              <a:t>Trapping Energy from Sunlight</a:t>
            </a:r>
          </a:p>
        </p:txBody>
      </p:sp>
    </p:spTree>
    <p:extLst>
      <p:ext uri="{BB962C8B-B14F-4D97-AF65-F5344CB8AC3E}">
        <p14:creationId xmlns:p14="http://schemas.microsoft.com/office/powerpoint/2010/main" val="3968748020"/>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892963"/>
                                        </p:tgtEl>
                                        <p:attrNameLst>
                                          <p:attrName>style.visibility</p:attrName>
                                        </p:attrNameLst>
                                      </p:cBhvr>
                                      <p:to>
                                        <p:strVal val="visible"/>
                                      </p:to>
                                    </p:set>
                                    <p:animEffect transition="in" filter="box(out)">
                                      <p:cBhvr>
                                        <p:cTn id="7" dur="500"/>
                                        <p:tgtEl>
                                          <p:spTgt spid="89296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nodeType="clickEffect">
                                  <p:stCondLst>
                                    <p:cond delay="0"/>
                                  </p:stCondLst>
                                  <p:childTnLst>
                                    <p:set>
                                      <p:cBhvr>
                                        <p:cTn id="11" dur="1" fill="hold">
                                          <p:stCondLst>
                                            <p:cond delay="0"/>
                                          </p:stCondLst>
                                        </p:cTn>
                                        <p:tgtEl>
                                          <p:spTgt spid="892964"/>
                                        </p:tgtEl>
                                        <p:attrNameLst>
                                          <p:attrName>style.visibility</p:attrName>
                                        </p:attrNameLst>
                                      </p:cBhvr>
                                      <p:to>
                                        <p:strVal val="visible"/>
                                      </p:to>
                                    </p:set>
                                    <p:animEffect transition="in" filter="box(out)">
                                      <p:cBhvr>
                                        <p:cTn id="12" dur="500"/>
                                        <p:tgtEl>
                                          <p:spTgt spid="892964"/>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892943"/>
                                        </p:tgtEl>
                                        <p:attrNameLst>
                                          <p:attrName>style.visibility</p:attrName>
                                        </p:attrNameLst>
                                      </p:cBhvr>
                                      <p:to>
                                        <p:strVal val="visible"/>
                                      </p:to>
                                    </p:set>
                                    <p:animEffect transition="in" filter="box(out)">
                                      <p:cBhvr>
                                        <p:cTn id="17" dur="500"/>
                                        <p:tgtEl>
                                          <p:spTgt spid="892943"/>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32" fill="hold" nodeType="clickEffect">
                                  <p:stCondLst>
                                    <p:cond delay="0"/>
                                  </p:stCondLst>
                                  <p:childTnLst>
                                    <p:set>
                                      <p:cBhvr>
                                        <p:cTn id="21" dur="1" fill="hold">
                                          <p:stCondLst>
                                            <p:cond delay="0"/>
                                          </p:stCondLst>
                                        </p:cTn>
                                        <p:tgtEl>
                                          <p:spTgt spid="892965"/>
                                        </p:tgtEl>
                                        <p:attrNameLst>
                                          <p:attrName>style.visibility</p:attrName>
                                        </p:attrNameLst>
                                      </p:cBhvr>
                                      <p:to>
                                        <p:strVal val="visible"/>
                                      </p:to>
                                    </p:set>
                                    <p:animEffect transition="in" filter="box(out)">
                                      <p:cBhvr>
                                        <p:cTn id="22" dur="500"/>
                                        <p:tgtEl>
                                          <p:spTgt spid="892965"/>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892944"/>
                                        </p:tgtEl>
                                        <p:attrNameLst>
                                          <p:attrName>style.visibility</p:attrName>
                                        </p:attrNameLst>
                                      </p:cBhvr>
                                      <p:to>
                                        <p:strVal val="visible"/>
                                      </p:to>
                                    </p:set>
                                    <p:animEffect transition="in" filter="box(out)">
                                      <p:cBhvr>
                                        <p:cTn id="27" dur="500"/>
                                        <p:tgtEl>
                                          <p:spTgt spid="892944"/>
                                        </p:tgtEl>
                                      </p:cBhvr>
                                    </p:animEffect>
                                  </p:childTnLst>
                                </p:cTn>
                              </p:par>
                            </p:childTnLst>
                          </p:cTn>
                        </p:par>
                        <p:par>
                          <p:cTn id="28" fill="hold">
                            <p:stCondLst>
                              <p:cond delay="500"/>
                            </p:stCondLst>
                            <p:childTnLst>
                              <p:par>
                                <p:cTn id="29" presetID="4" presetClass="entr" presetSubtype="32" fill="hold" nodeType="afterEffect">
                                  <p:stCondLst>
                                    <p:cond delay="0"/>
                                  </p:stCondLst>
                                  <p:childTnLst>
                                    <p:set>
                                      <p:cBhvr>
                                        <p:cTn id="30" dur="1" fill="hold">
                                          <p:stCondLst>
                                            <p:cond delay="0"/>
                                          </p:stCondLst>
                                        </p:cTn>
                                        <p:tgtEl>
                                          <p:spTgt spid="892932"/>
                                        </p:tgtEl>
                                        <p:attrNameLst>
                                          <p:attrName>style.visibility</p:attrName>
                                        </p:attrNameLst>
                                      </p:cBhvr>
                                      <p:to>
                                        <p:strVal val="visible"/>
                                      </p:to>
                                    </p:set>
                                    <p:animEffect transition="in" filter="box(out)">
                                      <p:cBhvr>
                                        <p:cTn id="31" dur="500"/>
                                        <p:tgtEl>
                                          <p:spTgt spid="8929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2963" grpId="0" autoUpdateAnimBg="0"/>
      <p:bldP spid="892943" grpId="0" autoUpdateAnimBg="0"/>
      <p:bldP spid="892944" grpId="0" autoUpdateAnimBg="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6002" name="Picture 2" descr="New previous">
            <a:hlinkClick r:id="" action="ppaction://hlinkshowjump?jump=previousslide"/>
          </p:cNvPr>
          <p:cNvPicPr>
            <a:picLocks noChangeAspect="1" noChangeArrowheads="1"/>
          </p:cNvPicPr>
          <p:nvPr/>
        </p:nvPicPr>
        <p:blipFill>
          <a:blip r:embed="rId2" cstate="print"/>
          <a:srcRect/>
          <a:stretch>
            <a:fillRect/>
          </a:stretch>
        </p:blipFill>
        <p:spPr bwMode="auto">
          <a:xfrm>
            <a:off x="5105401" y="6191251"/>
            <a:ext cx="492125" cy="606425"/>
          </a:xfrm>
          <a:prstGeom prst="rect">
            <a:avLst/>
          </a:prstGeom>
          <a:noFill/>
        </p:spPr>
      </p:pic>
      <p:pic>
        <p:nvPicPr>
          <p:cNvPr id="896003" name="Picture 3" descr="New next">
            <a:hlinkClick r:id="" action="ppaction://hlinkshowjump?jump=nextslide"/>
          </p:cNvPr>
          <p:cNvPicPr>
            <a:picLocks noChangeAspect="1" noChangeArrowheads="1"/>
          </p:cNvPicPr>
          <p:nvPr/>
        </p:nvPicPr>
        <p:blipFill>
          <a:blip r:embed="rId3" cstate="print"/>
          <a:srcRect/>
          <a:stretch>
            <a:fillRect/>
          </a:stretch>
        </p:blipFill>
        <p:spPr bwMode="auto">
          <a:xfrm>
            <a:off x="6542088" y="6194426"/>
            <a:ext cx="468312" cy="606425"/>
          </a:xfrm>
          <a:prstGeom prst="rect">
            <a:avLst/>
          </a:prstGeom>
          <a:noFill/>
        </p:spPr>
      </p:pic>
      <p:pic>
        <p:nvPicPr>
          <p:cNvPr id="896004" name="Picture 4" descr="New TOC">
            <a:hlinkClick r:id="rId4" action="ppaction://hlinksldjump"/>
          </p:cNvPr>
          <p:cNvPicPr>
            <a:picLocks noChangeAspect="1" noChangeArrowheads="1"/>
          </p:cNvPicPr>
          <p:nvPr/>
        </p:nvPicPr>
        <p:blipFill>
          <a:blip r:embed="rId5" cstate="print"/>
          <a:srcRect/>
          <a:stretch>
            <a:fillRect/>
          </a:stretch>
        </p:blipFill>
        <p:spPr bwMode="auto">
          <a:xfrm>
            <a:off x="5832476" y="6194426"/>
            <a:ext cx="492125" cy="606425"/>
          </a:xfrm>
          <a:prstGeom prst="rect">
            <a:avLst/>
          </a:prstGeom>
          <a:noFill/>
        </p:spPr>
      </p:pic>
      <p:pic>
        <p:nvPicPr>
          <p:cNvPr id="896005" name="Picture 5" descr="end of slide"/>
          <p:cNvPicPr>
            <a:picLocks noChangeAspect="1" noChangeArrowheads="1"/>
          </p:cNvPicPr>
          <p:nvPr/>
        </p:nvPicPr>
        <p:blipFill>
          <a:blip r:embed="rId6" cstate="print"/>
          <a:srcRect/>
          <a:stretch>
            <a:fillRect/>
          </a:stretch>
        </p:blipFill>
        <p:spPr bwMode="auto">
          <a:xfrm>
            <a:off x="9693276" y="5105400"/>
            <a:ext cx="593725" cy="846138"/>
          </a:xfrm>
          <a:prstGeom prst="rect">
            <a:avLst/>
          </a:prstGeom>
          <a:noFill/>
        </p:spPr>
      </p:pic>
      <p:pic>
        <p:nvPicPr>
          <p:cNvPr id="896006" name="Picture 6" descr="resources">
            <a:hlinkClick r:id="" action="ppaction://hlinkshowjump?jump=firstslide"/>
          </p:cNvPr>
          <p:cNvPicPr>
            <a:picLocks noChangeAspect="1" noChangeArrowheads="1"/>
          </p:cNvPicPr>
          <p:nvPr/>
        </p:nvPicPr>
        <p:blipFill>
          <a:blip r:embed="rId7" cstate="print"/>
          <a:srcRect/>
          <a:stretch>
            <a:fillRect/>
          </a:stretch>
        </p:blipFill>
        <p:spPr bwMode="auto">
          <a:xfrm>
            <a:off x="8458201" y="6267451"/>
            <a:ext cx="1806575" cy="411163"/>
          </a:xfrm>
          <a:prstGeom prst="rect">
            <a:avLst/>
          </a:prstGeom>
          <a:noFill/>
        </p:spPr>
      </p:pic>
      <p:pic>
        <p:nvPicPr>
          <p:cNvPr id="896007" name="Picture 7" descr="help">
            <a:hlinkClick r:id="rId8" action="ppaction://hlinksldjump"/>
          </p:cNvPr>
          <p:cNvPicPr>
            <a:picLocks noChangeAspect="1" noChangeArrowheads="1"/>
          </p:cNvPicPr>
          <p:nvPr/>
        </p:nvPicPr>
        <p:blipFill>
          <a:blip r:embed="rId9" cstate="print"/>
          <a:srcRect/>
          <a:stretch>
            <a:fillRect/>
          </a:stretch>
        </p:blipFill>
        <p:spPr bwMode="auto">
          <a:xfrm>
            <a:off x="1752600" y="6202364"/>
            <a:ext cx="560388" cy="560387"/>
          </a:xfrm>
          <a:prstGeom prst="rect">
            <a:avLst/>
          </a:prstGeom>
          <a:noFill/>
        </p:spPr>
      </p:pic>
      <p:sp>
        <p:nvSpPr>
          <p:cNvPr id="896008" name="Text Box 8"/>
          <p:cNvSpPr txBox="1">
            <a:spLocks noChangeArrowheads="1"/>
          </p:cNvSpPr>
          <p:nvPr/>
        </p:nvSpPr>
        <p:spPr bwMode="auto">
          <a:xfrm>
            <a:off x="2041526" y="5715000"/>
            <a:ext cx="8093075" cy="304800"/>
          </a:xfrm>
          <a:prstGeom prst="rect">
            <a:avLst/>
          </a:prstGeom>
          <a:noFill/>
          <a:ln w="9525">
            <a:noFill/>
            <a:miter lim="800000"/>
            <a:headEnd/>
            <a:tailEnd/>
          </a:ln>
          <a:effectLst/>
        </p:spPr>
        <p:txBody>
          <a:bodyPr>
            <a:spAutoFit/>
          </a:bodyPr>
          <a:lstStyle/>
          <a:p>
            <a:pPr algn="ctr" eaLnBrk="0" hangingPunct="0">
              <a:lnSpc>
                <a:spcPct val="100000"/>
              </a:lnSpc>
              <a:spcBef>
                <a:spcPct val="0"/>
              </a:spcBef>
              <a:spcAft>
                <a:spcPct val="0"/>
              </a:spcAft>
            </a:pPr>
            <a:r>
              <a:rPr lang="en-US" sz="1400" b="1">
                <a:solidFill>
                  <a:schemeClr val="hlink"/>
                </a:solidFill>
              </a:rPr>
              <a:t>To return to the chapter summary click escape or close this document.</a:t>
            </a:r>
          </a:p>
        </p:txBody>
      </p:sp>
      <p:pic>
        <p:nvPicPr>
          <p:cNvPr id="896009" name="Picture 9" descr="Image Bank"/>
          <p:cNvPicPr>
            <a:picLocks noChangeAspect="1" noChangeArrowheads="1"/>
          </p:cNvPicPr>
          <p:nvPr/>
        </p:nvPicPr>
        <p:blipFill>
          <a:blip r:embed="rId10" cstate="print"/>
          <a:srcRect/>
          <a:stretch>
            <a:fillRect/>
          </a:stretch>
        </p:blipFill>
        <p:spPr bwMode="auto">
          <a:xfrm>
            <a:off x="5041900" y="76200"/>
            <a:ext cx="2108200" cy="393700"/>
          </a:xfrm>
          <a:prstGeom prst="rect">
            <a:avLst/>
          </a:prstGeom>
          <a:noFill/>
        </p:spPr>
      </p:pic>
      <p:pic>
        <p:nvPicPr>
          <p:cNvPr id="896010" name="Picture 10" descr="Chpt09"/>
          <p:cNvPicPr>
            <a:picLocks noChangeAspect="1" noChangeArrowheads="1"/>
          </p:cNvPicPr>
          <p:nvPr/>
        </p:nvPicPr>
        <p:blipFill>
          <a:blip r:embed="rId11" cstate="print"/>
          <a:srcRect/>
          <a:stretch>
            <a:fillRect/>
          </a:stretch>
        </p:blipFill>
        <p:spPr bwMode="auto">
          <a:xfrm>
            <a:off x="1524000" y="0"/>
            <a:ext cx="2895600" cy="762000"/>
          </a:xfrm>
          <a:prstGeom prst="rect">
            <a:avLst/>
          </a:prstGeom>
          <a:noFill/>
        </p:spPr>
      </p:pic>
      <p:sp>
        <p:nvSpPr>
          <p:cNvPr id="896011" name="Text Box 11"/>
          <p:cNvSpPr txBox="1">
            <a:spLocks noChangeArrowheads="1"/>
          </p:cNvSpPr>
          <p:nvPr/>
        </p:nvSpPr>
        <p:spPr bwMode="auto">
          <a:xfrm>
            <a:off x="7239000" y="1"/>
            <a:ext cx="2071688" cy="507831"/>
          </a:xfrm>
          <a:prstGeom prst="rect">
            <a:avLst/>
          </a:prstGeom>
          <a:noFill/>
          <a:ln w="9525">
            <a:noFill/>
            <a:miter lim="800000"/>
            <a:headEnd/>
            <a:tailEnd/>
          </a:ln>
          <a:effectLst/>
        </p:spPr>
        <p:txBody>
          <a:bodyPr>
            <a:spAutoFit/>
          </a:bodyPr>
          <a:lstStyle/>
          <a:p>
            <a:pPr algn="ctr"/>
            <a:r>
              <a:rPr lang="en-US" dirty="0">
                <a:solidFill>
                  <a:schemeClr val="tx2"/>
                </a:solidFill>
              </a:rPr>
              <a:t>Calvin </a:t>
            </a:r>
          </a:p>
          <a:p>
            <a:pPr algn="ctr">
              <a:lnSpc>
                <a:spcPct val="50000"/>
              </a:lnSpc>
            </a:pPr>
            <a:r>
              <a:rPr lang="en-US" dirty="0">
                <a:solidFill>
                  <a:schemeClr val="tx2"/>
                </a:solidFill>
              </a:rPr>
              <a:t>Cycle</a:t>
            </a:r>
          </a:p>
        </p:txBody>
      </p:sp>
      <p:pic>
        <p:nvPicPr>
          <p:cNvPr id="896012" name="Picture 12" descr="Calvin cycle"/>
          <p:cNvPicPr>
            <a:picLocks noChangeAspect="1" noChangeArrowheads="1"/>
          </p:cNvPicPr>
          <p:nvPr/>
        </p:nvPicPr>
        <p:blipFill>
          <a:blip r:embed="rId12" cstate="print"/>
          <a:srcRect/>
          <a:stretch>
            <a:fillRect/>
          </a:stretch>
        </p:blipFill>
        <p:spPr bwMode="auto">
          <a:xfrm>
            <a:off x="3748088" y="900113"/>
            <a:ext cx="4654550" cy="4775200"/>
          </a:xfrm>
          <a:prstGeom prst="rect">
            <a:avLst/>
          </a:prstGeom>
          <a:noFill/>
        </p:spPr>
      </p:pic>
      <p:sp>
        <p:nvSpPr>
          <p:cNvPr id="13" name="TextBox 12"/>
          <p:cNvSpPr txBox="1"/>
          <p:nvPr/>
        </p:nvSpPr>
        <p:spPr>
          <a:xfrm>
            <a:off x="1524000" y="990600"/>
            <a:ext cx="2209800" cy="2677656"/>
          </a:xfrm>
          <a:prstGeom prst="rect">
            <a:avLst/>
          </a:prstGeom>
          <a:noFill/>
        </p:spPr>
        <p:txBody>
          <a:bodyPr wrap="square" rtlCol="0">
            <a:spAutoFit/>
          </a:bodyPr>
          <a:lstStyle/>
          <a:p>
            <a:r>
              <a:rPr lang="en-US" sz="2400" dirty="0"/>
              <a:t>#3.  The </a:t>
            </a:r>
            <a:r>
              <a:rPr lang="en-US" sz="2400" b="1" dirty="0"/>
              <a:t>Calvin Cycle </a:t>
            </a:r>
            <a:r>
              <a:rPr lang="en-US" sz="2400" dirty="0"/>
              <a:t>happens in the </a:t>
            </a:r>
            <a:r>
              <a:rPr lang="en-US" sz="2400" b="1" dirty="0" err="1"/>
              <a:t>Stroma</a:t>
            </a:r>
            <a:r>
              <a:rPr lang="en-US" sz="2400" dirty="0"/>
              <a:t> of the </a:t>
            </a:r>
            <a:r>
              <a:rPr lang="en-US" sz="2400" b="1" dirty="0"/>
              <a:t>Chloroplast</a:t>
            </a:r>
            <a:r>
              <a:rPr lang="en-US" sz="2400" dirty="0"/>
              <a:t>, and produces the glucose for the plant.</a:t>
            </a:r>
          </a:p>
        </p:txBody>
      </p:sp>
      <p:pic>
        <p:nvPicPr>
          <p:cNvPr id="14" name="Picture 12" descr="RST-09"/>
          <p:cNvPicPr>
            <a:picLocks noGrp="1" noChangeAspect="1" noChangeArrowheads="1"/>
          </p:cNvPicPr>
          <p:nvPr>
            <p:ph idx="4294967295"/>
          </p:nvPr>
        </p:nvPicPr>
        <p:blipFill>
          <a:blip r:embed="rId13" cstate="print"/>
          <a:srcRect/>
          <a:stretch>
            <a:fillRect/>
          </a:stretch>
        </p:blipFill>
        <p:spPr bwMode="auto">
          <a:xfrm>
            <a:off x="7769646" y="533400"/>
            <a:ext cx="2898355" cy="1752600"/>
          </a:xfrm>
          <a:prstGeom prst="rect">
            <a:avLst/>
          </a:prstGeom>
          <a:noFill/>
        </p:spPr>
      </p:pic>
    </p:spTree>
    <p:extLst>
      <p:ext uri="{BB962C8B-B14F-4D97-AF65-F5344CB8AC3E}">
        <p14:creationId xmlns:p14="http://schemas.microsoft.com/office/powerpoint/2010/main" val="3752195943"/>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896008"/>
                                        </p:tgtEl>
                                        <p:attrNameLst>
                                          <p:attrName>style.visibility</p:attrName>
                                        </p:attrNameLst>
                                      </p:cBhvr>
                                      <p:to>
                                        <p:strVal val="visible"/>
                                      </p:to>
                                    </p:set>
                                  </p:childTnLst>
                                </p:cTn>
                              </p:par>
                            </p:childTnLst>
                          </p:cTn>
                        </p:par>
                        <p:par>
                          <p:cTn id="7" fill="hold">
                            <p:stCondLst>
                              <p:cond delay="500"/>
                            </p:stCondLst>
                            <p:childTnLst>
                              <p:par>
                                <p:cTn id="8" presetID="4" presetClass="entr" presetSubtype="32" fill="hold" nodeType="afterEffect">
                                  <p:stCondLst>
                                    <p:cond delay="0"/>
                                  </p:stCondLst>
                                  <p:childTnLst>
                                    <p:set>
                                      <p:cBhvr>
                                        <p:cTn id="9" dur="1" fill="hold">
                                          <p:stCondLst>
                                            <p:cond delay="0"/>
                                          </p:stCondLst>
                                        </p:cTn>
                                        <p:tgtEl>
                                          <p:spTgt spid="896005"/>
                                        </p:tgtEl>
                                        <p:attrNameLst>
                                          <p:attrName>style.visibility</p:attrName>
                                        </p:attrNameLst>
                                      </p:cBhvr>
                                      <p:to>
                                        <p:strVal val="visible"/>
                                      </p:to>
                                    </p:set>
                                    <p:animEffect transition="in" filter="box(out)">
                                      <p:cBhvr>
                                        <p:cTn id="10" dur="500"/>
                                        <p:tgtEl>
                                          <p:spTgt spid="8960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6008"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Energy </a:t>
            </a:r>
            <a:r>
              <a:rPr lang="en-US" dirty="0"/>
              <a:t>increases as it is passed from one organism to another</a:t>
            </a:r>
            <a:r>
              <a:rPr lang="en-US" dirty="0" smtClean="0"/>
              <a:t>. P.  NB</a:t>
            </a:r>
            <a:r>
              <a:rPr lang="en-US" dirty="0"/>
              <a:t/>
            </a:r>
            <a:br>
              <a:rPr lang="en-US" dirty="0"/>
            </a:br>
            <a:endParaRPr lang="en-US" dirty="0"/>
          </a:p>
        </p:txBody>
      </p:sp>
      <p:sp>
        <p:nvSpPr>
          <p:cNvPr id="3" name="Content Placeholder 2"/>
          <p:cNvSpPr>
            <a:spLocks noGrp="1"/>
          </p:cNvSpPr>
          <p:nvPr>
            <p:ph idx="1"/>
          </p:nvPr>
        </p:nvSpPr>
        <p:spPr/>
        <p:txBody>
          <a:bodyPr/>
          <a:lstStyle/>
          <a:p>
            <a:r>
              <a:rPr lang="en-US" dirty="0" smtClean="0"/>
              <a:t>Disagree, because the energy decreases as you increase the trophic level.  90% of the energy is lost at each level as heat.</a:t>
            </a:r>
            <a:endParaRPr lang="en-US" dirty="0"/>
          </a:p>
        </p:txBody>
      </p:sp>
    </p:spTree>
    <p:extLst>
      <p:ext uri="{BB962C8B-B14F-4D97-AF65-F5344CB8AC3E}">
        <p14:creationId xmlns:p14="http://schemas.microsoft.com/office/powerpoint/2010/main" val="1518187367"/>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5389" y="388938"/>
            <a:ext cx="10152611" cy="818596"/>
          </a:xfrm>
        </p:spPr>
        <p:txBody>
          <a:bodyPr>
            <a:noAutofit/>
          </a:bodyPr>
          <a:lstStyle/>
          <a:p>
            <a:r>
              <a:rPr lang="en-US" sz="3600" dirty="0" smtClean="0"/>
              <a:t>Cell Lab p.47NB</a:t>
            </a:r>
            <a:br>
              <a:rPr lang="en-US" sz="3600" dirty="0" smtClean="0"/>
            </a:br>
            <a:r>
              <a:rPr lang="en-US" sz="3600" dirty="0" smtClean="0"/>
              <a:t>4x- Red Objective lens = 40</a:t>
            </a:r>
            <a:br>
              <a:rPr lang="en-US" sz="3600" dirty="0" smtClean="0"/>
            </a:br>
            <a:r>
              <a:rPr lang="en-US" sz="3600" dirty="0" smtClean="0"/>
              <a:t>10x – Yellow Objective lens = 100</a:t>
            </a:r>
            <a:endParaRPr lang="en-US" sz="3600" dirty="0"/>
          </a:p>
        </p:txBody>
      </p:sp>
      <p:sp>
        <p:nvSpPr>
          <p:cNvPr id="3" name="Content Placeholder 2"/>
          <p:cNvSpPr>
            <a:spLocks noGrp="1"/>
          </p:cNvSpPr>
          <p:nvPr>
            <p:ph idx="1"/>
          </p:nvPr>
        </p:nvSpPr>
        <p:spPr>
          <a:xfrm>
            <a:off x="1524000" y="1524001"/>
            <a:ext cx="9144000" cy="4602163"/>
          </a:xfrm>
        </p:spPr>
        <p:txBody>
          <a:bodyPr/>
          <a:lstStyle/>
          <a:p>
            <a:r>
              <a:rPr lang="en-US" dirty="0" smtClean="0"/>
              <a:t>Label on your picture of Cheek Cell, Onion Cell &amp; Elodea Leaf Cell:</a:t>
            </a:r>
          </a:p>
          <a:p>
            <a:r>
              <a:rPr lang="en-US" dirty="0" smtClean="0"/>
              <a:t>Cell Wall</a:t>
            </a:r>
          </a:p>
          <a:p>
            <a:r>
              <a:rPr lang="en-US" dirty="0" smtClean="0"/>
              <a:t>Nucleus</a:t>
            </a:r>
          </a:p>
          <a:p>
            <a:r>
              <a:rPr lang="en-US" dirty="0" smtClean="0"/>
              <a:t>Cytoplasm</a:t>
            </a:r>
          </a:p>
          <a:p>
            <a:r>
              <a:rPr lang="en-US" dirty="0" smtClean="0"/>
              <a:t>Chloroplast</a:t>
            </a:r>
          </a:p>
          <a:p>
            <a:r>
              <a:rPr lang="en-US" dirty="0" smtClean="0"/>
              <a:t>Plasma Membrane</a:t>
            </a:r>
          </a:p>
          <a:p>
            <a:endParaRPr lang="en-US" dirty="0"/>
          </a:p>
        </p:txBody>
      </p:sp>
      <p:pic>
        <p:nvPicPr>
          <p:cNvPr id="149506" name="Picture 2" descr="http://t0.gstatic.com/images?q=tbn:ANd9GcTfzG8ED1Z_nAGMzfrgDhk91vJOXJTPyX1wGORLpqGaVVkVKavkUw:www.webcastle.com/Projects/Biology/Cells/Elodea_Fresh_Water_400X.jpg">
            <a:hlinkClick r:id="rId2"/>
          </p:cNvPr>
          <p:cNvPicPr>
            <a:picLocks noChangeAspect="1" noChangeArrowheads="1"/>
          </p:cNvPicPr>
          <p:nvPr/>
        </p:nvPicPr>
        <p:blipFill>
          <a:blip r:embed="rId3" cstate="print"/>
          <a:srcRect/>
          <a:stretch>
            <a:fillRect/>
          </a:stretch>
        </p:blipFill>
        <p:spPr bwMode="auto">
          <a:xfrm>
            <a:off x="7581900" y="2209801"/>
            <a:ext cx="3086100" cy="2466975"/>
          </a:xfrm>
          <a:prstGeom prst="rect">
            <a:avLst/>
          </a:prstGeom>
          <a:noFill/>
        </p:spPr>
      </p:pic>
      <p:pic>
        <p:nvPicPr>
          <p:cNvPr id="149508" name="Picture 4" descr="http://t3.gstatic.com/images?q=tbn:ANd9GcSItsYZR2dzd3eqUaEFzrskdfoUwzjdg9gMobejVbWyH4XDCR69:faculty.kutztown.edu/friehauf/science_outreach/cheek_cells_005.jpg">
            <a:hlinkClick r:id="rId4"/>
          </p:cNvPr>
          <p:cNvPicPr>
            <a:picLocks noChangeAspect="1" noChangeArrowheads="1"/>
          </p:cNvPicPr>
          <p:nvPr/>
        </p:nvPicPr>
        <p:blipFill>
          <a:blip r:embed="rId5" cstate="print"/>
          <a:srcRect/>
          <a:stretch>
            <a:fillRect/>
          </a:stretch>
        </p:blipFill>
        <p:spPr bwMode="auto">
          <a:xfrm>
            <a:off x="5105400" y="4267201"/>
            <a:ext cx="3086100" cy="2314575"/>
          </a:xfrm>
          <a:prstGeom prst="rect">
            <a:avLst/>
          </a:prstGeom>
          <a:noFill/>
        </p:spPr>
      </p:pic>
      <p:pic>
        <p:nvPicPr>
          <p:cNvPr id="149510" name="Picture 6" descr="http://t2.gstatic.com/images?q=tbn:ANd9GcRWGVClwPUUsy5cTyKp_kABbH2MW06_jSIMauj0mIW_OypQgqwcsg:serenalegeremicroscopy.weebly.com/uploads/1/4/6/7/14673604/7521071_orig.jpeg%3F0">
            <a:hlinkClick r:id="rId6"/>
          </p:cNvPr>
          <p:cNvPicPr>
            <a:picLocks noChangeAspect="1" noChangeArrowheads="1"/>
          </p:cNvPicPr>
          <p:nvPr/>
        </p:nvPicPr>
        <p:blipFill>
          <a:blip r:embed="rId7" cstate="print"/>
          <a:srcRect/>
          <a:stretch>
            <a:fillRect/>
          </a:stretch>
        </p:blipFill>
        <p:spPr bwMode="auto">
          <a:xfrm>
            <a:off x="3962400" y="2514601"/>
            <a:ext cx="3086100" cy="1790701"/>
          </a:xfrm>
          <a:prstGeom prst="rect">
            <a:avLst/>
          </a:prstGeom>
          <a:noFill/>
        </p:spPr>
      </p:pic>
      <p:sp>
        <p:nvSpPr>
          <p:cNvPr id="4" name="TextBox 3"/>
          <p:cNvSpPr txBox="1"/>
          <p:nvPr/>
        </p:nvSpPr>
        <p:spPr>
          <a:xfrm>
            <a:off x="4876800" y="2209800"/>
            <a:ext cx="2171700" cy="369332"/>
          </a:xfrm>
          <a:prstGeom prst="rect">
            <a:avLst/>
          </a:prstGeom>
          <a:noFill/>
        </p:spPr>
        <p:txBody>
          <a:bodyPr wrap="square" rtlCol="0">
            <a:spAutoFit/>
          </a:bodyPr>
          <a:lstStyle/>
          <a:p>
            <a:r>
              <a:rPr lang="en-US" b="1" dirty="0"/>
              <a:t>Onion Cell</a:t>
            </a:r>
          </a:p>
        </p:txBody>
      </p:sp>
      <p:sp>
        <p:nvSpPr>
          <p:cNvPr id="8" name="TextBox 7"/>
          <p:cNvSpPr txBox="1"/>
          <p:nvPr/>
        </p:nvSpPr>
        <p:spPr>
          <a:xfrm>
            <a:off x="5955826" y="6442631"/>
            <a:ext cx="2171700" cy="369332"/>
          </a:xfrm>
          <a:prstGeom prst="rect">
            <a:avLst/>
          </a:prstGeom>
          <a:noFill/>
        </p:spPr>
        <p:txBody>
          <a:bodyPr wrap="square" rtlCol="0">
            <a:spAutoFit/>
          </a:bodyPr>
          <a:lstStyle/>
          <a:p>
            <a:r>
              <a:rPr lang="en-US" b="1" dirty="0"/>
              <a:t>Cheek Cell</a:t>
            </a:r>
          </a:p>
        </p:txBody>
      </p:sp>
      <p:sp>
        <p:nvSpPr>
          <p:cNvPr id="9" name="TextBox 8"/>
          <p:cNvSpPr txBox="1"/>
          <p:nvPr/>
        </p:nvSpPr>
        <p:spPr>
          <a:xfrm>
            <a:off x="8647563" y="4650343"/>
            <a:ext cx="2171700" cy="369332"/>
          </a:xfrm>
          <a:prstGeom prst="rect">
            <a:avLst/>
          </a:prstGeom>
          <a:noFill/>
        </p:spPr>
        <p:txBody>
          <a:bodyPr wrap="square" rtlCol="0">
            <a:spAutoFit/>
          </a:bodyPr>
          <a:lstStyle/>
          <a:p>
            <a:r>
              <a:rPr lang="en-US" b="1" dirty="0"/>
              <a:t>Elodea Cell</a:t>
            </a:r>
          </a:p>
        </p:txBody>
      </p:sp>
    </p:spTree>
    <p:extLst>
      <p:ext uri="{BB962C8B-B14F-4D97-AF65-F5344CB8AC3E}">
        <p14:creationId xmlns:p14="http://schemas.microsoft.com/office/powerpoint/2010/main" val="1553481653"/>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143000"/>
          </a:xfrm>
        </p:spPr>
        <p:txBody>
          <a:bodyPr>
            <a:normAutofit fontScale="90000"/>
          </a:bodyPr>
          <a:lstStyle/>
          <a:p>
            <a:r>
              <a:rPr lang="en-US" sz="2400" b="1" dirty="0"/>
              <a:t>Lab – Scientific Method using Elodea Leaf, Onion Cells &amp; Cheek Cells </a:t>
            </a:r>
            <a:br>
              <a:rPr lang="en-US" sz="2400" b="1" dirty="0"/>
            </a:br>
            <a:r>
              <a:rPr lang="en-US" sz="2400" b="1" dirty="0"/>
              <a:t> p. </a:t>
            </a:r>
            <a:r>
              <a:rPr lang="en-US" sz="2400" b="1" dirty="0" smtClean="0"/>
              <a:t>47 NB</a:t>
            </a:r>
            <a:endParaRPr lang="en-US" sz="2400" b="1" dirty="0"/>
          </a:p>
        </p:txBody>
      </p:sp>
      <p:sp>
        <p:nvSpPr>
          <p:cNvPr id="3" name="Content Placeholder 2"/>
          <p:cNvSpPr>
            <a:spLocks noGrp="1"/>
          </p:cNvSpPr>
          <p:nvPr>
            <p:ph idx="1"/>
          </p:nvPr>
        </p:nvSpPr>
        <p:spPr>
          <a:xfrm>
            <a:off x="1524000" y="1066800"/>
            <a:ext cx="8610600" cy="5257800"/>
          </a:xfrm>
        </p:spPr>
        <p:txBody>
          <a:bodyPr>
            <a:normAutofit fontScale="92500"/>
          </a:bodyPr>
          <a:lstStyle/>
          <a:p>
            <a:r>
              <a:rPr lang="en-US" b="1" dirty="0" smtClean="0"/>
              <a:t>Observation(s):</a:t>
            </a:r>
          </a:p>
          <a:p>
            <a:r>
              <a:rPr lang="en-US" b="1" dirty="0" smtClean="0"/>
              <a:t>Questions:</a:t>
            </a:r>
          </a:p>
          <a:p>
            <a:r>
              <a:rPr lang="en-US" b="1" dirty="0" smtClean="0"/>
              <a:t>Hypothesis:</a:t>
            </a:r>
            <a:r>
              <a:rPr lang="en-US" dirty="0" smtClean="0"/>
              <a:t> If, Then, &amp; Testable</a:t>
            </a:r>
          </a:p>
          <a:p>
            <a:r>
              <a:rPr lang="en-US" b="1" dirty="0" smtClean="0"/>
              <a:t>Materials: </a:t>
            </a:r>
            <a:r>
              <a:rPr lang="en-US" dirty="0" smtClean="0"/>
              <a:t>1 glass slide, 1 cover slip, one toothpick, 1 piece of onion, forceps, Methyl Blue, Iodine</a:t>
            </a:r>
          </a:p>
          <a:p>
            <a:r>
              <a:rPr lang="en-US" b="1" dirty="0" smtClean="0"/>
              <a:t>Procedure:</a:t>
            </a:r>
          </a:p>
          <a:p>
            <a:pPr lvl="1">
              <a:buNone/>
            </a:pPr>
            <a:r>
              <a:rPr lang="en-US" dirty="0" smtClean="0"/>
              <a:t>Get 1 glass slide, 1 cover slip, put 3 drops of Iodine on the slide for the onion, peal the inner membrane off &amp; lay onto the Iodine, then put on the cover slip.</a:t>
            </a:r>
          </a:p>
          <a:p>
            <a:pPr lvl="1">
              <a:buNone/>
            </a:pPr>
            <a:r>
              <a:rPr lang="en-US" dirty="0" smtClean="0"/>
              <a:t> Get 1 glass slide, 1 cover slip, put 3 drops of Methyl Blue on the slide for the cheek cell, get a toothpick and just touch the inside of your cheek, then swirl the toothpick around in the MB and put on the cover slip.</a:t>
            </a:r>
          </a:p>
          <a:p>
            <a:pPr lvl="1">
              <a:buNone/>
            </a:pPr>
            <a:r>
              <a:rPr lang="en-US" dirty="0" smtClean="0"/>
              <a:t>Get 1 glass slide, 1 cover slip, put 3 drops of water on the slide, place 1 elodea leaf on the slide, then put on the cover slip.</a:t>
            </a:r>
          </a:p>
        </p:txBody>
      </p:sp>
    </p:spTree>
    <p:extLst>
      <p:ext uri="{BB962C8B-B14F-4D97-AF65-F5344CB8AC3E}">
        <p14:creationId xmlns:p14="http://schemas.microsoft.com/office/powerpoint/2010/main" val="42966319"/>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1143000"/>
          </a:xfrm>
        </p:spPr>
        <p:txBody>
          <a:bodyPr>
            <a:normAutofit/>
          </a:bodyPr>
          <a:lstStyle/>
          <a:p>
            <a:r>
              <a:rPr lang="en-US" sz="2400" dirty="0"/>
              <a:t>Cont. Lab  Onion &amp; Cheek Cells  p.  </a:t>
            </a:r>
            <a:r>
              <a:rPr lang="en-US" sz="2400" dirty="0" smtClean="0"/>
              <a:t>47 </a:t>
            </a:r>
            <a:r>
              <a:rPr lang="en-US" sz="2400" dirty="0"/>
              <a:t>NB</a:t>
            </a:r>
          </a:p>
        </p:txBody>
      </p:sp>
      <p:sp>
        <p:nvSpPr>
          <p:cNvPr id="3" name="Content Placeholder 2"/>
          <p:cNvSpPr>
            <a:spLocks noGrp="1"/>
          </p:cNvSpPr>
          <p:nvPr>
            <p:ph idx="1"/>
          </p:nvPr>
        </p:nvSpPr>
        <p:spPr>
          <a:xfrm>
            <a:off x="1524000" y="838201"/>
            <a:ext cx="9144000" cy="4525963"/>
          </a:xfrm>
        </p:spPr>
        <p:txBody>
          <a:bodyPr>
            <a:normAutofit fontScale="92500"/>
          </a:bodyPr>
          <a:lstStyle/>
          <a:p>
            <a:r>
              <a:rPr lang="en-US" b="1" dirty="0" smtClean="0"/>
              <a:t>Data:</a:t>
            </a:r>
            <a:r>
              <a:rPr lang="en-US" dirty="0" smtClean="0"/>
              <a:t> </a:t>
            </a:r>
          </a:p>
          <a:p>
            <a:pPr>
              <a:buNone/>
            </a:pPr>
            <a:r>
              <a:rPr lang="en-US" dirty="0" smtClean="0"/>
              <a:t>	Qualitative (words, pictures, descriptions) &amp; Quantitative (#’s, graphs, tables) </a:t>
            </a:r>
            <a:r>
              <a:rPr lang="en-US" b="1" dirty="0" smtClean="0"/>
              <a:t>Label the nucleus, plasma membrane, cytoplasm, chloroplast, &amp; cell wall</a:t>
            </a:r>
          </a:p>
          <a:p>
            <a:r>
              <a:rPr lang="en-US" b="1" dirty="0" smtClean="0"/>
              <a:t>Control Group: </a:t>
            </a:r>
            <a:r>
              <a:rPr lang="en-US" dirty="0" smtClean="0"/>
              <a:t> What are you comparing your cheek cells to?</a:t>
            </a:r>
          </a:p>
          <a:p>
            <a:r>
              <a:rPr lang="en-US" b="1" dirty="0" smtClean="0"/>
              <a:t>Independent Variable:  </a:t>
            </a:r>
            <a:r>
              <a:rPr lang="en-US" dirty="0" smtClean="0"/>
              <a:t>Brushing teeth, or how many times you touched your cheek.</a:t>
            </a:r>
          </a:p>
          <a:p>
            <a:r>
              <a:rPr lang="en-US" b="1" dirty="0" smtClean="0"/>
              <a:t>Dependent Variable: </a:t>
            </a:r>
            <a:r>
              <a:rPr lang="en-US" dirty="0" smtClean="0"/>
              <a:t>The amount of Cheek Cells</a:t>
            </a:r>
          </a:p>
          <a:p>
            <a:r>
              <a:rPr lang="en-US" b="1" dirty="0" smtClean="0"/>
              <a:t>Conclusion:</a:t>
            </a:r>
            <a:r>
              <a:rPr lang="en-US" dirty="0" smtClean="0"/>
              <a:t> 3 – 5 sentences Accept or Reject your hypothesis, what you learned, what would you do differently?  Why did you not see chloroplasts in the onion cell?  What was different about the cheek cell?  Were the chloroplasts moving in the Elodea Leaf?</a:t>
            </a:r>
          </a:p>
        </p:txBody>
      </p:sp>
    </p:spTree>
    <p:extLst>
      <p:ext uri="{BB962C8B-B14F-4D97-AF65-F5344CB8AC3E}">
        <p14:creationId xmlns:p14="http://schemas.microsoft.com/office/powerpoint/2010/main" val="102681811"/>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04800"/>
            <a:ext cx="8229600" cy="1143000"/>
          </a:xfrm>
        </p:spPr>
        <p:txBody>
          <a:bodyPr/>
          <a:lstStyle/>
          <a:p>
            <a:r>
              <a:rPr lang="en-US" dirty="0" smtClean="0"/>
              <a:t>Conclusion P. 47 NB</a:t>
            </a:r>
            <a:endParaRPr lang="en-US" dirty="0"/>
          </a:p>
        </p:txBody>
      </p:sp>
      <p:sp>
        <p:nvSpPr>
          <p:cNvPr id="3" name="Content Placeholder 2"/>
          <p:cNvSpPr>
            <a:spLocks noGrp="1"/>
          </p:cNvSpPr>
          <p:nvPr>
            <p:ph idx="1"/>
          </p:nvPr>
        </p:nvSpPr>
        <p:spPr>
          <a:xfrm>
            <a:off x="1905000" y="609601"/>
            <a:ext cx="8229600" cy="4525963"/>
          </a:xfrm>
        </p:spPr>
        <p:txBody>
          <a:bodyPr>
            <a:normAutofit/>
          </a:bodyPr>
          <a:lstStyle/>
          <a:p>
            <a:r>
              <a:rPr lang="en-US" dirty="0" smtClean="0"/>
              <a:t>sentences Accept or Reject your hypothesis, what you learned, what would you do differently?  Why did you not see chloroplasts in the onion cell?  What was different about the cheek cell?  Were the chloroplasts moving in the Elodea Leaf?</a:t>
            </a:r>
          </a:p>
          <a:p>
            <a:r>
              <a:rPr lang="en-US" dirty="0" smtClean="0"/>
              <a:t>Accept or Reject?  We learned that there are cells in plants and animals. The onion cells look like bricks.  The Cheek cells were circular, and the plant cells looked like bricks.  I would change nothing about the lab. There were no chloroplasts in the onion cell because it was underground. The Chloroplasts were green in the Elodea Leaf.</a:t>
            </a:r>
          </a:p>
          <a:p>
            <a:endParaRPr lang="en-US" dirty="0"/>
          </a:p>
        </p:txBody>
      </p:sp>
    </p:spTree>
    <p:extLst>
      <p:ext uri="{BB962C8B-B14F-4D97-AF65-F5344CB8AC3E}">
        <p14:creationId xmlns:p14="http://schemas.microsoft.com/office/powerpoint/2010/main" val="292122287"/>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9806" y="0"/>
            <a:ext cx="10515600" cy="1325563"/>
          </a:xfrm>
        </p:spPr>
        <p:txBody>
          <a:bodyPr/>
          <a:lstStyle/>
          <a:p>
            <a:r>
              <a:rPr lang="en-US" dirty="0" smtClean="0"/>
              <a:t>How to Make Carbohydrates Activity p. 55NB</a:t>
            </a:r>
            <a:endParaRPr lang="en-US" dirty="0"/>
          </a:p>
        </p:txBody>
      </p:sp>
      <p:sp>
        <p:nvSpPr>
          <p:cNvPr id="3" name="Content Placeholder 2"/>
          <p:cNvSpPr>
            <a:spLocks noGrp="1"/>
          </p:cNvSpPr>
          <p:nvPr>
            <p:ph idx="1"/>
          </p:nvPr>
        </p:nvSpPr>
        <p:spPr>
          <a:xfrm>
            <a:off x="283779" y="1295401"/>
            <a:ext cx="11587655" cy="4830763"/>
          </a:xfrm>
        </p:spPr>
        <p:txBody>
          <a:bodyPr>
            <a:normAutofit fontScale="92500" lnSpcReduction="10000"/>
          </a:bodyPr>
          <a:lstStyle/>
          <a:p>
            <a:pPr marL="514350" indent="-514350">
              <a:buFont typeface="+mj-lt"/>
              <a:buAutoNum type="arabicPeriod"/>
            </a:pPr>
            <a:r>
              <a:rPr lang="en-US" sz="3200" dirty="0" smtClean="0"/>
              <a:t>6 C</a:t>
            </a:r>
            <a:r>
              <a:rPr lang="en-US" sz="3200" dirty="0" smtClean="0">
                <a:solidFill>
                  <a:srgbClr val="FF0000"/>
                </a:solidFill>
              </a:rPr>
              <a:t>O</a:t>
            </a:r>
            <a:r>
              <a:rPr lang="en-US" sz="3200" baseline="-25000" dirty="0" smtClean="0"/>
              <a:t>2 </a:t>
            </a:r>
            <a:r>
              <a:rPr lang="en-US" sz="3200" dirty="0" smtClean="0"/>
              <a:t>+ 6 </a:t>
            </a:r>
            <a:r>
              <a:rPr lang="en-US" sz="3200" dirty="0" smtClean="0">
                <a:solidFill>
                  <a:schemeClr val="bg1"/>
                </a:solidFill>
              </a:rPr>
              <a:t>H</a:t>
            </a:r>
            <a:r>
              <a:rPr lang="en-US" sz="3200" baseline="-25000" dirty="0" smtClean="0"/>
              <a:t>2</a:t>
            </a:r>
            <a:r>
              <a:rPr lang="en-US" sz="3200" dirty="0" smtClean="0">
                <a:solidFill>
                  <a:srgbClr val="FF0000"/>
                </a:solidFill>
              </a:rPr>
              <a:t>O</a:t>
            </a:r>
            <a:r>
              <a:rPr lang="en-US" sz="3200" dirty="0" smtClean="0"/>
              <a:t> -&gt; C</a:t>
            </a:r>
            <a:r>
              <a:rPr lang="en-US" sz="3200" baseline="-25000" dirty="0" smtClean="0"/>
              <a:t>6</a:t>
            </a:r>
            <a:r>
              <a:rPr lang="en-US" sz="3200" dirty="0" smtClean="0">
                <a:solidFill>
                  <a:schemeClr val="bg1"/>
                </a:solidFill>
              </a:rPr>
              <a:t>H</a:t>
            </a:r>
            <a:r>
              <a:rPr lang="en-US" sz="3200" baseline="-25000" dirty="0" smtClean="0"/>
              <a:t>12</a:t>
            </a:r>
            <a:r>
              <a:rPr lang="en-US" sz="3200" dirty="0" smtClean="0">
                <a:solidFill>
                  <a:srgbClr val="FF0000"/>
                </a:solidFill>
              </a:rPr>
              <a:t>O</a:t>
            </a:r>
            <a:r>
              <a:rPr lang="en-US" sz="3200" baseline="-25000" dirty="0" smtClean="0"/>
              <a:t>6</a:t>
            </a:r>
            <a:r>
              <a:rPr lang="en-US" sz="3200" dirty="0" smtClean="0"/>
              <a:t> + 6 </a:t>
            </a:r>
            <a:r>
              <a:rPr lang="en-US" sz="3200" dirty="0" smtClean="0">
                <a:solidFill>
                  <a:srgbClr val="FF0000"/>
                </a:solidFill>
              </a:rPr>
              <a:t>O</a:t>
            </a:r>
            <a:endParaRPr lang="en-US" sz="3200" baseline="-25000" dirty="0" smtClean="0"/>
          </a:p>
          <a:p>
            <a:pPr marL="514350" indent="-514350">
              <a:buNone/>
            </a:pPr>
            <a:r>
              <a:rPr lang="en-US" sz="3200" dirty="0" smtClean="0"/>
              <a:t>Carbon Dioxide + Water = Glucose + Oxygen  </a:t>
            </a:r>
          </a:p>
          <a:p>
            <a:pPr marL="514350" indent="-514350">
              <a:buNone/>
            </a:pPr>
            <a:r>
              <a:rPr lang="en-US" sz="3200" dirty="0" smtClean="0"/>
              <a:t>2. Sunlight – Catalyst</a:t>
            </a:r>
          </a:p>
          <a:p>
            <a:pPr marL="514350" indent="-514350">
              <a:buNone/>
            </a:pPr>
            <a:r>
              <a:rPr lang="en-US" sz="3200" dirty="0" smtClean="0"/>
              <a:t>3. The chlorophyll inside the chloroplast</a:t>
            </a:r>
          </a:p>
          <a:p>
            <a:pPr marL="514350" indent="-514350">
              <a:buNone/>
            </a:pPr>
            <a:r>
              <a:rPr lang="en-US" sz="3200" dirty="0" smtClean="0"/>
              <a:t>4. There were 6 molecules of O2 left over.</a:t>
            </a:r>
          </a:p>
          <a:p>
            <a:pPr marL="514350" indent="-514350">
              <a:buNone/>
            </a:pPr>
            <a:r>
              <a:rPr lang="en-US" sz="3200" dirty="0" smtClean="0"/>
              <a:t>5. The extra oxygen atoms give air to other organisms.</a:t>
            </a:r>
          </a:p>
          <a:p>
            <a:pPr marL="514350" indent="-514350">
              <a:buAutoNum type="arabicPeriod" startAt="6"/>
            </a:pPr>
            <a:r>
              <a:rPr lang="en-US" sz="3200" dirty="0" smtClean="0"/>
              <a:t>The O2 diffuse into the atmosphere through the stomata.</a:t>
            </a:r>
          </a:p>
          <a:p>
            <a:pPr marL="514350" indent="-514350">
              <a:buAutoNum type="arabicPeriod" startAt="6"/>
            </a:pPr>
            <a:r>
              <a:rPr lang="en-US" sz="3200" dirty="0" smtClean="0"/>
              <a:t>6 H</a:t>
            </a:r>
            <a:r>
              <a:rPr lang="en-US" sz="3200" baseline="-25000" dirty="0" smtClean="0"/>
              <a:t>2</a:t>
            </a:r>
            <a:r>
              <a:rPr lang="en-US" sz="3200" dirty="0" smtClean="0"/>
              <a:t>O + 6 CO</a:t>
            </a:r>
            <a:r>
              <a:rPr lang="en-US" sz="3200" baseline="-25000" dirty="0" smtClean="0"/>
              <a:t>2</a:t>
            </a:r>
            <a:r>
              <a:rPr lang="en-US" sz="3200" dirty="0" smtClean="0"/>
              <a:t>  </a:t>
            </a:r>
            <a:r>
              <a:rPr lang="en-US" sz="3200" dirty="0" smtClean="0">
                <a:sym typeface="Wingdings" panose="05000000000000000000" pitchFamily="2" charset="2"/>
              </a:rPr>
              <a:t>(light) Catalyst  C</a:t>
            </a:r>
            <a:r>
              <a:rPr lang="en-US" sz="3200" baseline="-25000" dirty="0" smtClean="0">
                <a:sym typeface="Wingdings" panose="05000000000000000000" pitchFamily="2" charset="2"/>
              </a:rPr>
              <a:t>6</a:t>
            </a:r>
            <a:r>
              <a:rPr lang="en-US" sz="3200" dirty="0" smtClean="0">
                <a:sym typeface="Wingdings" panose="05000000000000000000" pitchFamily="2" charset="2"/>
              </a:rPr>
              <a:t>H</a:t>
            </a:r>
            <a:r>
              <a:rPr lang="en-US" sz="3200" baseline="-25000" dirty="0" smtClean="0">
                <a:sym typeface="Wingdings" panose="05000000000000000000" pitchFamily="2" charset="2"/>
              </a:rPr>
              <a:t>12</a:t>
            </a:r>
            <a:r>
              <a:rPr lang="en-US" sz="3200" dirty="0" smtClean="0">
                <a:sym typeface="Wingdings" panose="05000000000000000000" pitchFamily="2" charset="2"/>
              </a:rPr>
              <a:t>O</a:t>
            </a:r>
            <a:r>
              <a:rPr lang="en-US" sz="3200" baseline="-25000" dirty="0" smtClean="0">
                <a:sym typeface="Wingdings" panose="05000000000000000000" pitchFamily="2" charset="2"/>
              </a:rPr>
              <a:t>6</a:t>
            </a:r>
            <a:r>
              <a:rPr lang="en-US" sz="3200" dirty="0" smtClean="0">
                <a:sym typeface="Wingdings" panose="05000000000000000000" pitchFamily="2" charset="2"/>
              </a:rPr>
              <a:t> + O</a:t>
            </a:r>
            <a:r>
              <a:rPr lang="en-US" sz="3200" baseline="-25000" dirty="0" smtClean="0">
                <a:sym typeface="Wingdings" panose="05000000000000000000" pitchFamily="2" charset="2"/>
              </a:rPr>
              <a:t>2</a:t>
            </a:r>
            <a:endParaRPr lang="en-US" sz="3200" baseline="-25000" dirty="0" smtClean="0"/>
          </a:p>
          <a:p>
            <a:pPr marL="514350" indent="-514350">
              <a:buNone/>
            </a:pPr>
            <a:endParaRPr lang="en-US" dirty="0" smtClean="0"/>
          </a:p>
          <a:p>
            <a:pPr marL="514350" indent="-514350">
              <a:buNone/>
            </a:pPr>
            <a:endParaRPr lang="en-US" dirty="0" smtClean="0"/>
          </a:p>
          <a:p>
            <a:pPr marL="514350" indent="-514350">
              <a:buNone/>
            </a:pPr>
            <a:endParaRPr lang="en-US" dirty="0"/>
          </a:p>
        </p:txBody>
      </p:sp>
      <p:pic>
        <p:nvPicPr>
          <p:cNvPr id="1026" name="Picture 2" descr="http://www.psmicrographs.co.uk/_assets/uploads/lavender-leaf-stomata-80200158-l.jpg">
            <a:hlinkClick r:id="rId2"/>
          </p:cNvPr>
          <p:cNvPicPr>
            <a:picLocks noChangeAspect="1" noChangeArrowheads="1"/>
          </p:cNvPicPr>
          <p:nvPr/>
        </p:nvPicPr>
        <p:blipFill>
          <a:blip r:embed="rId3" cstate="print"/>
          <a:srcRect/>
          <a:stretch>
            <a:fillRect/>
          </a:stretch>
        </p:blipFill>
        <p:spPr bwMode="auto">
          <a:xfrm>
            <a:off x="8398436" y="1325563"/>
            <a:ext cx="2834072" cy="2124075"/>
          </a:xfrm>
          <a:prstGeom prst="rect">
            <a:avLst/>
          </a:prstGeom>
          <a:noFill/>
        </p:spPr>
      </p:pic>
    </p:spTree>
    <p:extLst>
      <p:ext uri="{BB962C8B-B14F-4D97-AF65-F5344CB8AC3E}">
        <p14:creationId xmlns:p14="http://schemas.microsoft.com/office/powerpoint/2010/main" val="2249894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ox(i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ox(i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ox(i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ox(i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ox(in)">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ox(in)">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1143000"/>
          </a:xfrm>
        </p:spPr>
        <p:txBody>
          <a:bodyPr/>
          <a:lstStyle/>
          <a:p>
            <a:r>
              <a:rPr lang="en-US" dirty="0" smtClean="0"/>
              <a:t>Glucose Synthesis Activity</a:t>
            </a:r>
            <a:endParaRPr lang="en-US" dirty="0"/>
          </a:p>
        </p:txBody>
      </p:sp>
      <p:sp>
        <p:nvSpPr>
          <p:cNvPr id="3" name="Content Placeholder 2"/>
          <p:cNvSpPr>
            <a:spLocks noGrp="1"/>
          </p:cNvSpPr>
          <p:nvPr>
            <p:ph sz="half" idx="1"/>
          </p:nvPr>
        </p:nvSpPr>
        <p:spPr>
          <a:xfrm>
            <a:off x="1524000" y="1143001"/>
            <a:ext cx="9144000" cy="4525963"/>
          </a:xfrm>
          <a:ln w="3175">
            <a:solidFill>
              <a:schemeClr val="tx1"/>
            </a:solidFill>
          </a:ln>
        </p:spPr>
        <p:txBody>
          <a:bodyPr>
            <a:normAutofit fontScale="92500" lnSpcReduction="10000"/>
          </a:bodyPr>
          <a:lstStyle/>
          <a:p>
            <a:pPr>
              <a:buNone/>
            </a:pPr>
            <a:r>
              <a:rPr lang="en-US" dirty="0" smtClean="0"/>
              <a:t>Photosynthesis:    6 C</a:t>
            </a:r>
            <a:r>
              <a:rPr lang="en-US" dirty="0" smtClean="0">
                <a:solidFill>
                  <a:srgbClr val="FF0000"/>
                </a:solidFill>
              </a:rPr>
              <a:t>O</a:t>
            </a:r>
            <a:r>
              <a:rPr lang="en-US" baseline="-25000" dirty="0" smtClean="0"/>
              <a:t>2 </a:t>
            </a:r>
            <a:r>
              <a:rPr lang="en-US" dirty="0" smtClean="0"/>
              <a:t>+ 6 H</a:t>
            </a:r>
            <a:r>
              <a:rPr lang="en-US" baseline="-25000" dirty="0" smtClean="0"/>
              <a:t>2</a:t>
            </a:r>
            <a:r>
              <a:rPr lang="en-US" dirty="0" smtClean="0">
                <a:solidFill>
                  <a:srgbClr val="FF0000"/>
                </a:solidFill>
              </a:rPr>
              <a:t>O</a:t>
            </a:r>
            <a:r>
              <a:rPr lang="en-US" dirty="0" smtClean="0"/>
              <a:t> -&gt; C</a:t>
            </a:r>
            <a:r>
              <a:rPr lang="en-US" baseline="-25000" dirty="0" smtClean="0"/>
              <a:t>6</a:t>
            </a:r>
            <a:r>
              <a:rPr lang="en-US" dirty="0" smtClean="0"/>
              <a:t>H</a:t>
            </a:r>
            <a:r>
              <a:rPr lang="en-US" baseline="-25000" dirty="0" smtClean="0"/>
              <a:t>12</a:t>
            </a:r>
            <a:r>
              <a:rPr lang="en-US" dirty="0" smtClean="0">
                <a:solidFill>
                  <a:srgbClr val="FF0000"/>
                </a:solidFill>
              </a:rPr>
              <a:t>O</a:t>
            </a:r>
            <a:r>
              <a:rPr lang="en-US" baseline="-25000" dirty="0" smtClean="0"/>
              <a:t>6</a:t>
            </a:r>
            <a:r>
              <a:rPr lang="en-US" dirty="0" smtClean="0"/>
              <a:t> + 6 </a:t>
            </a:r>
            <a:r>
              <a:rPr lang="en-US" dirty="0" smtClean="0">
                <a:solidFill>
                  <a:srgbClr val="FF0000"/>
                </a:solidFill>
              </a:rPr>
              <a:t>O</a:t>
            </a:r>
            <a:endParaRPr lang="en-US" dirty="0" smtClean="0"/>
          </a:p>
          <a:p>
            <a:r>
              <a:rPr lang="en-US" dirty="0" smtClean="0"/>
              <a:t>Black = Carbon</a:t>
            </a:r>
          </a:p>
          <a:p>
            <a:r>
              <a:rPr lang="en-US" dirty="0" smtClean="0">
                <a:solidFill>
                  <a:schemeClr val="bg1"/>
                </a:solidFill>
              </a:rPr>
              <a:t>White = Hydrogen</a:t>
            </a:r>
          </a:p>
          <a:p>
            <a:r>
              <a:rPr lang="en-US" dirty="0" smtClean="0">
                <a:solidFill>
                  <a:srgbClr val="FF0000"/>
                </a:solidFill>
              </a:rPr>
              <a:t>Red = Oxygen</a:t>
            </a:r>
            <a:endParaRPr lang="en-US" dirty="0" smtClean="0"/>
          </a:p>
          <a:p>
            <a:r>
              <a:rPr lang="en-US" dirty="0" smtClean="0"/>
              <a:t>Person 1 – Root = </a:t>
            </a:r>
            <a:r>
              <a:rPr lang="en-US" dirty="0" smtClean="0">
                <a:solidFill>
                  <a:schemeClr val="bg1"/>
                </a:solidFill>
              </a:rPr>
              <a:t>H</a:t>
            </a:r>
            <a:r>
              <a:rPr lang="en-US" baseline="-25000" dirty="0" smtClean="0">
                <a:solidFill>
                  <a:schemeClr val="bg1"/>
                </a:solidFill>
              </a:rPr>
              <a:t>2</a:t>
            </a:r>
            <a:r>
              <a:rPr lang="en-US" dirty="0" smtClean="0">
                <a:solidFill>
                  <a:srgbClr val="FF0000"/>
                </a:solidFill>
              </a:rPr>
              <a:t>O</a:t>
            </a:r>
          </a:p>
          <a:p>
            <a:r>
              <a:rPr lang="en-US" dirty="0" smtClean="0"/>
              <a:t>Person 2 – Stomata = C</a:t>
            </a:r>
            <a:r>
              <a:rPr lang="en-US" dirty="0" smtClean="0">
                <a:solidFill>
                  <a:srgbClr val="FF0000"/>
                </a:solidFill>
              </a:rPr>
              <a:t>O</a:t>
            </a:r>
            <a:r>
              <a:rPr lang="en-US" baseline="-25000" dirty="0" smtClean="0">
                <a:solidFill>
                  <a:srgbClr val="FF0000"/>
                </a:solidFill>
              </a:rPr>
              <a:t>2</a:t>
            </a:r>
          </a:p>
          <a:p>
            <a:r>
              <a:rPr lang="en-US" dirty="0" smtClean="0"/>
              <a:t>Person 3 – Chloroplast = Light Energy (Sun)</a:t>
            </a:r>
          </a:p>
          <a:p>
            <a:r>
              <a:rPr lang="en-US" dirty="0" smtClean="0"/>
              <a:t>Person 4 – Glucose Synthesis/ </a:t>
            </a:r>
            <a:r>
              <a:rPr lang="en-US" dirty="0" smtClean="0">
                <a:solidFill>
                  <a:srgbClr val="FF0000"/>
                </a:solidFill>
              </a:rPr>
              <a:t>O</a:t>
            </a:r>
            <a:r>
              <a:rPr lang="en-US" baseline="-25000" dirty="0" smtClean="0">
                <a:solidFill>
                  <a:srgbClr val="FF0000"/>
                </a:solidFill>
              </a:rPr>
              <a:t>2</a:t>
            </a:r>
            <a:r>
              <a:rPr lang="en-US" dirty="0" smtClean="0">
                <a:solidFill>
                  <a:srgbClr val="FF0000"/>
                </a:solidFill>
              </a:rPr>
              <a:t> </a:t>
            </a:r>
          </a:p>
          <a:p>
            <a:r>
              <a:rPr lang="en-US" dirty="0" smtClean="0"/>
              <a:t>Person 5 – Get ATP for Cellular Respiration</a:t>
            </a:r>
          </a:p>
          <a:p>
            <a:pPr>
              <a:buNone/>
            </a:pPr>
            <a:r>
              <a:rPr lang="en-US" dirty="0" smtClean="0">
                <a:sym typeface="Wingdings" pitchFamily="2" charset="2"/>
              </a:rPr>
              <a:t>Cellular Respiration:  C</a:t>
            </a:r>
            <a:r>
              <a:rPr lang="en-US" baseline="-25000" dirty="0" smtClean="0">
                <a:sym typeface="Wingdings" pitchFamily="2" charset="2"/>
              </a:rPr>
              <a:t>6</a:t>
            </a:r>
            <a:r>
              <a:rPr lang="en-US" dirty="0" smtClean="0">
                <a:sym typeface="Wingdings" pitchFamily="2" charset="2"/>
              </a:rPr>
              <a:t>H</a:t>
            </a:r>
            <a:r>
              <a:rPr lang="en-US" baseline="-25000" dirty="0" smtClean="0">
                <a:sym typeface="Wingdings" pitchFamily="2" charset="2"/>
              </a:rPr>
              <a:t>12</a:t>
            </a:r>
            <a:r>
              <a:rPr lang="en-US" dirty="0" smtClean="0">
                <a:sym typeface="Wingdings" pitchFamily="2" charset="2"/>
              </a:rPr>
              <a:t>O</a:t>
            </a:r>
            <a:r>
              <a:rPr lang="en-US" baseline="-25000" dirty="0" smtClean="0">
                <a:sym typeface="Wingdings" pitchFamily="2" charset="2"/>
              </a:rPr>
              <a:t>6</a:t>
            </a:r>
            <a:r>
              <a:rPr lang="en-US" dirty="0" smtClean="0">
                <a:sym typeface="Wingdings" pitchFamily="2" charset="2"/>
              </a:rPr>
              <a:t> + 6O</a:t>
            </a:r>
            <a:r>
              <a:rPr lang="en-US" baseline="-25000" dirty="0" smtClean="0">
                <a:sym typeface="Wingdings" pitchFamily="2" charset="2"/>
              </a:rPr>
              <a:t>2</a:t>
            </a:r>
            <a:r>
              <a:rPr lang="en-US" dirty="0" smtClean="0">
                <a:sym typeface="Wingdings" pitchFamily="2" charset="2"/>
              </a:rPr>
              <a:t></a:t>
            </a:r>
            <a:r>
              <a:rPr lang="en-US" dirty="0" smtClean="0"/>
              <a:t> 6CO</a:t>
            </a:r>
            <a:r>
              <a:rPr lang="en-US" baseline="-25000" dirty="0" smtClean="0"/>
              <a:t>2</a:t>
            </a:r>
            <a:r>
              <a:rPr lang="en-US" dirty="0" smtClean="0"/>
              <a:t> +6H</a:t>
            </a:r>
            <a:r>
              <a:rPr lang="en-US" baseline="-25000" dirty="0" smtClean="0"/>
              <a:t>2</a:t>
            </a:r>
            <a:r>
              <a:rPr lang="en-US" dirty="0" smtClean="0"/>
              <a:t>0 + 36 ATP  + Heat</a:t>
            </a:r>
          </a:p>
          <a:p>
            <a:endParaRPr lang="en-US" dirty="0"/>
          </a:p>
        </p:txBody>
      </p:sp>
      <p:sp>
        <p:nvSpPr>
          <p:cNvPr id="4" name="Content Placeholder 3"/>
          <p:cNvSpPr>
            <a:spLocks noGrp="1"/>
          </p:cNvSpPr>
          <p:nvPr>
            <p:ph sz="half" idx="2"/>
          </p:nvPr>
        </p:nvSpPr>
        <p:spPr>
          <a:xfrm>
            <a:off x="8001000" y="2332038"/>
            <a:ext cx="2286000" cy="1249363"/>
          </a:xfrm>
        </p:spPr>
        <p:txBody>
          <a:bodyPr>
            <a:normAutofit fontScale="92500" lnSpcReduction="10000"/>
          </a:bodyPr>
          <a:lstStyle/>
          <a:p>
            <a:r>
              <a:rPr lang="en-US" dirty="0" smtClean="0"/>
              <a:t>Glucose</a:t>
            </a:r>
          </a:p>
          <a:p>
            <a:r>
              <a:rPr lang="en-US" dirty="0" smtClean="0"/>
              <a:t>C</a:t>
            </a:r>
            <a:r>
              <a:rPr lang="en-US" baseline="-25000" dirty="0" smtClean="0"/>
              <a:t>6</a:t>
            </a:r>
            <a:r>
              <a:rPr lang="en-US" dirty="0" smtClean="0"/>
              <a:t>H</a:t>
            </a:r>
            <a:r>
              <a:rPr lang="en-US" baseline="-25000" dirty="0" smtClean="0"/>
              <a:t>12</a:t>
            </a:r>
            <a:r>
              <a:rPr lang="en-US" dirty="0" smtClean="0"/>
              <a:t>O</a:t>
            </a:r>
            <a:r>
              <a:rPr lang="en-US" baseline="-25000" dirty="0" smtClean="0"/>
              <a:t>6</a:t>
            </a:r>
            <a:endParaRPr lang="en-US" baseline="-25000" dirty="0"/>
          </a:p>
        </p:txBody>
      </p:sp>
    </p:spTree>
    <p:extLst>
      <p:ext uri="{BB962C8B-B14F-4D97-AF65-F5344CB8AC3E}">
        <p14:creationId xmlns:p14="http://schemas.microsoft.com/office/powerpoint/2010/main" val="1834608008"/>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22" name="Picture 2" descr="New previous">
            <a:hlinkClick r:id="" action="ppaction://hlinkshowjump?jump=previousslide"/>
          </p:cNvPr>
          <p:cNvPicPr>
            <a:picLocks noChangeAspect="1" noChangeArrowheads="1"/>
          </p:cNvPicPr>
          <p:nvPr/>
        </p:nvPicPr>
        <p:blipFill>
          <a:blip r:embed="rId2" cstate="print"/>
          <a:srcRect/>
          <a:stretch>
            <a:fillRect/>
          </a:stretch>
        </p:blipFill>
        <p:spPr bwMode="auto">
          <a:xfrm>
            <a:off x="5105401" y="6191251"/>
            <a:ext cx="492125" cy="606425"/>
          </a:xfrm>
          <a:prstGeom prst="rect">
            <a:avLst/>
          </a:prstGeom>
          <a:noFill/>
        </p:spPr>
      </p:pic>
      <p:pic>
        <p:nvPicPr>
          <p:cNvPr id="901123" name="Picture 3" descr="New next">
            <a:hlinkClick r:id="" action="ppaction://hlinkshowjump?jump=nextslide"/>
          </p:cNvPr>
          <p:cNvPicPr>
            <a:picLocks noChangeAspect="1" noChangeArrowheads="1"/>
          </p:cNvPicPr>
          <p:nvPr/>
        </p:nvPicPr>
        <p:blipFill>
          <a:blip r:embed="rId3" cstate="print"/>
          <a:srcRect/>
          <a:stretch>
            <a:fillRect/>
          </a:stretch>
        </p:blipFill>
        <p:spPr bwMode="auto">
          <a:xfrm>
            <a:off x="6542088" y="6194426"/>
            <a:ext cx="468312" cy="606425"/>
          </a:xfrm>
          <a:prstGeom prst="rect">
            <a:avLst/>
          </a:prstGeom>
          <a:noFill/>
        </p:spPr>
      </p:pic>
      <p:pic>
        <p:nvPicPr>
          <p:cNvPr id="901124" name="Picture 4" descr="New TOC">
            <a:hlinkClick r:id="rId4" action="ppaction://hlinksldjump"/>
          </p:cNvPr>
          <p:cNvPicPr>
            <a:picLocks noChangeAspect="1" noChangeArrowheads="1"/>
          </p:cNvPicPr>
          <p:nvPr/>
        </p:nvPicPr>
        <p:blipFill>
          <a:blip r:embed="rId5" cstate="print"/>
          <a:srcRect/>
          <a:stretch>
            <a:fillRect/>
          </a:stretch>
        </p:blipFill>
        <p:spPr bwMode="auto">
          <a:xfrm>
            <a:off x="5832476" y="6194426"/>
            <a:ext cx="492125" cy="606425"/>
          </a:xfrm>
          <a:prstGeom prst="rect">
            <a:avLst/>
          </a:prstGeom>
          <a:noFill/>
        </p:spPr>
      </p:pic>
      <p:pic>
        <p:nvPicPr>
          <p:cNvPr id="901125" name="Picture 5" descr="end of slide"/>
          <p:cNvPicPr>
            <a:picLocks noChangeAspect="1" noChangeArrowheads="1"/>
          </p:cNvPicPr>
          <p:nvPr/>
        </p:nvPicPr>
        <p:blipFill>
          <a:blip r:embed="rId6" cstate="print"/>
          <a:srcRect/>
          <a:stretch>
            <a:fillRect/>
          </a:stretch>
        </p:blipFill>
        <p:spPr bwMode="auto">
          <a:xfrm>
            <a:off x="9693276" y="5105400"/>
            <a:ext cx="593725" cy="846138"/>
          </a:xfrm>
          <a:prstGeom prst="rect">
            <a:avLst/>
          </a:prstGeom>
          <a:noFill/>
        </p:spPr>
      </p:pic>
      <p:pic>
        <p:nvPicPr>
          <p:cNvPr id="901126" name="Picture 6" descr="resources">
            <a:hlinkClick r:id="" action="ppaction://hlinkshowjump?jump=firstslide"/>
          </p:cNvPr>
          <p:cNvPicPr>
            <a:picLocks noChangeAspect="1" noChangeArrowheads="1"/>
          </p:cNvPicPr>
          <p:nvPr/>
        </p:nvPicPr>
        <p:blipFill>
          <a:blip r:embed="rId7" cstate="print"/>
          <a:srcRect/>
          <a:stretch>
            <a:fillRect/>
          </a:stretch>
        </p:blipFill>
        <p:spPr bwMode="auto">
          <a:xfrm>
            <a:off x="8458201" y="6267451"/>
            <a:ext cx="1806575" cy="411163"/>
          </a:xfrm>
          <a:prstGeom prst="rect">
            <a:avLst/>
          </a:prstGeom>
          <a:noFill/>
        </p:spPr>
      </p:pic>
      <p:pic>
        <p:nvPicPr>
          <p:cNvPr id="901127" name="Picture 7" descr="help">
            <a:hlinkClick r:id="rId8" action="ppaction://hlinksldjump"/>
          </p:cNvPr>
          <p:cNvPicPr>
            <a:picLocks noChangeAspect="1" noChangeArrowheads="1"/>
          </p:cNvPicPr>
          <p:nvPr/>
        </p:nvPicPr>
        <p:blipFill>
          <a:blip r:embed="rId9" cstate="print"/>
          <a:srcRect/>
          <a:stretch>
            <a:fillRect/>
          </a:stretch>
        </p:blipFill>
        <p:spPr bwMode="auto">
          <a:xfrm>
            <a:off x="1752600" y="6202364"/>
            <a:ext cx="560388" cy="560387"/>
          </a:xfrm>
          <a:prstGeom prst="rect">
            <a:avLst/>
          </a:prstGeom>
          <a:noFill/>
        </p:spPr>
      </p:pic>
      <p:sp>
        <p:nvSpPr>
          <p:cNvPr id="901128" name="Text Box 8"/>
          <p:cNvSpPr txBox="1">
            <a:spLocks noChangeArrowheads="1"/>
          </p:cNvSpPr>
          <p:nvPr/>
        </p:nvSpPr>
        <p:spPr bwMode="auto">
          <a:xfrm>
            <a:off x="2041526" y="5715000"/>
            <a:ext cx="8093075" cy="304800"/>
          </a:xfrm>
          <a:prstGeom prst="rect">
            <a:avLst/>
          </a:prstGeom>
          <a:noFill/>
          <a:ln w="9525">
            <a:noFill/>
            <a:miter lim="800000"/>
            <a:headEnd/>
            <a:tailEnd/>
          </a:ln>
          <a:effectLst/>
        </p:spPr>
        <p:txBody>
          <a:bodyPr>
            <a:spAutoFit/>
          </a:bodyPr>
          <a:lstStyle/>
          <a:p>
            <a:pPr algn="ctr" eaLnBrk="0" hangingPunct="0">
              <a:lnSpc>
                <a:spcPct val="100000"/>
              </a:lnSpc>
              <a:spcBef>
                <a:spcPct val="0"/>
              </a:spcBef>
              <a:spcAft>
                <a:spcPct val="0"/>
              </a:spcAft>
            </a:pPr>
            <a:r>
              <a:rPr lang="en-US" sz="1400" b="1">
                <a:solidFill>
                  <a:schemeClr val="hlink"/>
                </a:solidFill>
              </a:rPr>
              <a:t>To return to the chapter summary click escape or close this document.</a:t>
            </a:r>
          </a:p>
        </p:txBody>
      </p:sp>
      <p:pic>
        <p:nvPicPr>
          <p:cNvPr id="901129" name="Picture 9" descr="Image Bank"/>
          <p:cNvPicPr>
            <a:picLocks noChangeAspect="1" noChangeArrowheads="1"/>
          </p:cNvPicPr>
          <p:nvPr/>
        </p:nvPicPr>
        <p:blipFill>
          <a:blip r:embed="rId10" cstate="print"/>
          <a:srcRect/>
          <a:stretch>
            <a:fillRect/>
          </a:stretch>
        </p:blipFill>
        <p:spPr bwMode="auto">
          <a:xfrm>
            <a:off x="5041900" y="76200"/>
            <a:ext cx="2108200" cy="393700"/>
          </a:xfrm>
          <a:prstGeom prst="rect">
            <a:avLst/>
          </a:prstGeom>
          <a:noFill/>
        </p:spPr>
      </p:pic>
      <p:pic>
        <p:nvPicPr>
          <p:cNvPr id="901130" name="Picture 10" descr="Chpt09"/>
          <p:cNvPicPr>
            <a:picLocks noChangeAspect="1" noChangeArrowheads="1"/>
          </p:cNvPicPr>
          <p:nvPr/>
        </p:nvPicPr>
        <p:blipFill>
          <a:blip r:embed="rId11" cstate="print"/>
          <a:srcRect/>
          <a:stretch>
            <a:fillRect/>
          </a:stretch>
        </p:blipFill>
        <p:spPr bwMode="auto">
          <a:xfrm>
            <a:off x="1524000" y="0"/>
            <a:ext cx="2895600" cy="762000"/>
          </a:xfrm>
          <a:prstGeom prst="rect">
            <a:avLst/>
          </a:prstGeom>
          <a:noFill/>
        </p:spPr>
      </p:pic>
      <p:sp>
        <p:nvSpPr>
          <p:cNvPr id="901131" name="Text Box 11"/>
          <p:cNvSpPr txBox="1">
            <a:spLocks noChangeArrowheads="1"/>
          </p:cNvSpPr>
          <p:nvPr/>
        </p:nvSpPr>
        <p:spPr bwMode="auto">
          <a:xfrm>
            <a:off x="132735" y="914401"/>
            <a:ext cx="4591665" cy="3416320"/>
          </a:xfrm>
          <a:prstGeom prst="rect">
            <a:avLst/>
          </a:prstGeom>
          <a:noFill/>
          <a:ln w="9525">
            <a:noFill/>
            <a:miter lim="800000"/>
            <a:headEnd/>
            <a:tailEnd/>
          </a:ln>
          <a:effectLst/>
        </p:spPr>
        <p:txBody>
          <a:bodyPr wrap="square">
            <a:spAutoFit/>
          </a:bodyPr>
          <a:lstStyle/>
          <a:p>
            <a:pPr algn="ctr"/>
            <a:endParaRPr lang="en-US" sz="2400" dirty="0"/>
          </a:p>
          <a:p>
            <a:pPr algn="ctr">
              <a:buFont typeface="Arial" pitchFamily="34" charset="0"/>
              <a:buChar char="•"/>
            </a:pPr>
            <a:r>
              <a:rPr lang="en-US" sz="2400" dirty="0"/>
              <a:t>Copy this graph and explain what it means in a short paragraph.  </a:t>
            </a:r>
          </a:p>
          <a:p>
            <a:pPr algn="ctr">
              <a:buFont typeface="Arial" pitchFamily="34" charset="0"/>
              <a:buChar char="•"/>
            </a:pPr>
            <a:r>
              <a:rPr lang="en-US" sz="2400" dirty="0"/>
              <a:t>Use your knowledge of </a:t>
            </a:r>
            <a:r>
              <a:rPr lang="en-US" sz="2400" dirty="0" smtClean="0"/>
              <a:t>Independent </a:t>
            </a:r>
            <a:r>
              <a:rPr lang="en-US" sz="2400" dirty="0"/>
              <a:t>and </a:t>
            </a:r>
            <a:r>
              <a:rPr lang="en-US" sz="2400" dirty="0" smtClean="0"/>
              <a:t>Dependent </a:t>
            </a:r>
            <a:r>
              <a:rPr lang="en-US" sz="2400" dirty="0"/>
              <a:t>V</a:t>
            </a:r>
            <a:r>
              <a:rPr lang="en-US" sz="2400" dirty="0" smtClean="0"/>
              <a:t>ariables </a:t>
            </a:r>
            <a:r>
              <a:rPr lang="en-US" sz="2400" dirty="0"/>
              <a:t>to explain what happens.</a:t>
            </a:r>
          </a:p>
          <a:p>
            <a:pPr algn="ctr">
              <a:buFont typeface="Arial" pitchFamily="34" charset="0"/>
              <a:buChar char="•"/>
            </a:pPr>
            <a:r>
              <a:rPr lang="en-US" sz="2400" dirty="0"/>
              <a:t>Explain the relationship between the two variables</a:t>
            </a:r>
          </a:p>
          <a:p>
            <a:pPr algn="ctr">
              <a:buFont typeface="Arial" pitchFamily="34" charset="0"/>
              <a:buChar char="•"/>
            </a:pPr>
            <a:r>
              <a:rPr lang="en-US" sz="2400" dirty="0"/>
              <a:t>Come up with a better title</a:t>
            </a:r>
          </a:p>
        </p:txBody>
      </p:sp>
      <p:pic>
        <p:nvPicPr>
          <p:cNvPr id="901133" name="Picture 13" descr="LightIntensity&amp;Photosythesi"/>
          <p:cNvPicPr>
            <a:picLocks noChangeAspect="1" noChangeArrowheads="1"/>
          </p:cNvPicPr>
          <p:nvPr/>
        </p:nvPicPr>
        <p:blipFill>
          <a:blip r:embed="rId12" cstate="print"/>
          <a:srcRect/>
          <a:stretch>
            <a:fillRect/>
          </a:stretch>
        </p:blipFill>
        <p:spPr bwMode="auto">
          <a:xfrm>
            <a:off x="4724400" y="976314"/>
            <a:ext cx="4991100" cy="4632325"/>
          </a:xfrm>
          <a:prstGeom prst="rect">
            <a:avLst/>
          </a:prstGeom>
          <a:noFill/>
        </p:spPr>
      </p:pic>
      <p:sp>
        <p:nvSpPr>
          <p:cNvPr id="13" name="TextBox 12"/>
          <p:cNvSpPr txBox="1"/>
          <p:nvPr/>
        </p:nvSpPr>
        <p:spPr>
          <a:xfrm>
            <a:off x="7467600" y="304801"/>
            <a:ext cx="1981200" cy="461665"/>
          </a:xfrm>
          <a:prstGeom prst="rect">
            <a:avLst/>
          </a:prstGeom>
          <a:noFill/>
        </p:spPr>
        <p:txBody>
          <a:bodyPr wrap="square" rtlCol="0">
            <a:spAutoFit/>
          </a:bodyPr>
          <a:lstStyle/>
          <a:p>
            <a:r>
              <a:rPr lang="en-US" sz="2400" dirty="0"/>
              <a:t>p. </a:t>
            </a:r>
            <a:r>
              <a:rPr lang="en-US" sz="2400" dirty="0" smtClean="0"/>
              <a:t>59 NB</a:t>
            </a:r>
            <a:endParaRPr lang="en-US" sz="2400" dirty="0"/>
          </a:p>
        </p:txBody>
      </p:sp>
    </p:spTree>
    <p:extLst>
      <p:ext uri="{BB962C8B-B14F-4D97-AF65-F5344CB8AC3E}">
        <p14:creationId xmlns:p14="http://schemas.microsoft.com/office/powerpoint/2010/main" val="3775258914"/>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901128"/>
                                        </p:tgtEl>
                                        <p:attrNameLst>
                                          <p:attrName>style.visibility</p:attrName>
                                        </p:attrNameLst>
                                      </p:cBhvr>
                                      <p:to>
                                        <p:strVal val="visible"/>
                                      </p:to>
                                    </p:set>
                                  </p:childTnLst>
                                </p:cTn>
                              </p:par>
                            </p:childTnLst>
                          </p:cTn>
                        </p:par>
                        <p:par>
                          <p:cTn id="7" fill="hold">
                            <p:stCondLst>
                              <p:cond delay="500"/>
                            </p:stCondLst>
                            <p:childTnLst>
                              <p:par>
                                <p:cTn id="8" presetID="4" presetClass="entr" presetSubtype="32" fill="hold" nodeType="afterEffect">
                                  <p:stCondLst>
                                    <p:cond delay="0"/>
                                  </p:stCondLst>
                                  <p:childTnLst>
                                    <p:set>
                                      <p:cBhvr>
                                        <p:cTn id="9" dur="1" fill="hold">
                                          <p:stCondLst>
                                            <p:cond delay="0"/>
                                          </p:stCondLst>
                                        </p:cTn>
                                        <p:tgtEl>
                                          <p:spTgt spid="901125"/>
                                        </p:tgtEl>
                                        <p:attrNameLst>
                                          <p:attrName>style.visibility</p:attrName>
                                        </p:attrNameLst>
                                      </p:cBhvr>
                                      <p:to>
                                        <p:strVal val="visible"/>
                                      </p:to>
                                    </p:set>
                                    <p:animEffect transition="in" filter="box(out)">
                                      <p:cBhvr>
                                        <p:cTn id="10" dur="500"/>
                                        <p:tgtEl>
                                          <p:spTgt spid="901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28" grpId="0" autoUpdateAnimBg="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srcRect l="37659" t="17836" r="17428" b="9140"/>
          <a:stretch>
            <a:fillRect/>
          </a:stretch>
        </p:blipFill>
        <p:spPr bwMode="auto">
          <a:xfrm>
            <a:off x="3124200" y="0"/>
            <a:ext cx="5181600" cy="6172200"/>
          </a:xfrm>
          <a:prstGeom prst="rect">
            <a:avLst/>
          </a:prstGeom>
          <a:noFill/>
          <a:ln w="9525">
            <a:noFill/>
            <a:miter lim="800000"/>
            <a:headEnd/>
            <a:tailEnd/>
          </a:ln>
        </p:spPr>
      </p:pic>
      <p:sp>
        <p:nvSpPr>
          <p:cNvPr id="3" name="TextBox 2"/>
          <p:cNvSpPr txBox="1"/>
          <p:nvPr/>
        </p:nvSpPr>
        <p:spPr>
          <a:xfrm>
            <a:off x="1524000" y="685800"/>
            <a:ext cx="2209800" cy="1815882"/>
          </a:xfrm>
          <a:prstGeom prst="rect">
            <a:avLst/>
          </a:prstGeom>
          <a:noFill/>
        </p:spPr>
        <p:txBody>
          <a:bodyPr wrap="square" rtlCol="0">
            <a:spAutoFit/>
          </a:bodyPr>
          <a:lstStyle/>
          <a:p>
            <a:r>
              <a:rPr lang="en-US" sz="2800" dirty="0"/>
              <a:t>p. </a:t>
            </a:r>
            <a:r>
              <a:rPr lang="en-US" sz="2800" dirty="0" smtClean="0"/>
              <a:t>47</a:t>
            </a:r>
            <a:r>
              <a:rPr lang="en-US" sz="2800" dirty="0" smtClean="0"/>
              <a:t> </a:t>
            </a:r>
            <a:r>
              <a:rPr lang="en-US" sz="2800" dirty="0"/>
              <a:t>NB</a:t>
            </a:r>
          </a:p>
          <a:p>
            <a:r>
              <a:rPr lang="en-US" sz="2800" dirty="0"/>
              <a:t>Write a 3 – 5 sentence summary</a:t>
            </a:r>
          </a:p>
        </p:txBody>
      </p:sp>
      <p:sp>
        <p:nvSpPr>
          <p:cNvPr id="4" name="TextBox 3"/>
          <p:cNvSpPr txBox="1"/>
          <p:nvPr/>
        </p:nvSpPr>
        <p:spPr>
          <a:xfrm>
            <a:off x="8153400" y="1"/>
            <a:ext cx="2514600" cy="5262979"/>
          </a:xfrm>
          <a:prstGeom prst="rect">
            <a:avLst/>
          </a:prstGeom>
          <a:noFill/>
        </p:spPr>
        <p:txBody>
          <a:bodyPr wrap="square" rtlCol="0">
            <a:spAutoFit/>
          </a:bodyPr>
          <a:lstStyle/>
          <a:p>
            <a:r>
              <a:rPr lang="en-US" sz="2400" u="sng" dirty="0"/>
              <a:t>Word Bank</a:t>
            </a:r>
          </a:p>
          <a:p>
            <a:pPr>
              <a:buFont typeface="Arial" pitchFamily="34" charset="0"/>
              <a:buChar char="•"/>
            </a:pPr>
            <a:r>
              <a:rPr lang="en-US" sz="2400" dirty="0"/>
              <a:t>Chemical energy</a:t>
            </a:r>
          </a:p>
          <a:p>
            <a:pPr>
              <a:buFont typeface="Arial" pitchFamily="34" charset="0"/>
              <a:buChar char="•"/>
            </a:pPr>
            <a:r>
              <a:rPr lang="en-US" sz="2400" dirty="0"/>
              <a:t>Oxygen</a:t>
            </a:r>
          </a:p>
          <a:p>
            <a:pPr>
              <a:buFont typeface="Arial" pitchFamily="34" charset="0"/>
              <a:buChar char="•"/>
            </a:pPr>
            <a:r>
              <a:rPr lang="en-US" sz="2400" dirty="0"/>
              <a:t>Light Dependent 	Reactions</a:t>
            </a:r>
          </a:p>
          <a:p>
            <a:pPr>
              <a:buFont typeface="Arial" pitchFamily="34" charset="0"/>
              <a:buChar char="•"/>
            </a:pPr>
            <a:r>
              <a:rPr lang="en-US" sz="2400" dirty="0"/>
              <a:t>Chlorophyll</a:t>
            </a:r>
          </a:p>
          <a:p>
            <a:pPr>
              <a:buFont typeface="Arial" pitchFamily="34" charset="0"/>
              <a:buChar char="•"/>
            </a:pPr>
            <a:r>
              <a:rPr lang="en-US" sz="2400" dirty="0" err="1"/>
              <a:t>Stroma</a:t>
            </a:r>
            <a:endParaRPr lang="en-US" sz="2400" dirty="0"/>
          </a:p>
          <a:p>
            <a:pPr>
              <a:buFont typeface="Arial" pitchFamily="34" charset="0"/>
              <a:buChar char="•"/>
            </a:pPr>
            <a:r>
              <a:rPr lang="en-US" sz="2400" dirty="0"/>
              <a:t>Glucose</a:t>
            </a:r>
          </a:p>
          <a:p>
            <a:pPr>
              <a:buFont typeface="Arial" pitchFamily="34" charset="0"/>
              <a:buChar char="•"/>
            </a:pPr>
            <a:r>
              <a:rPr lang="en-US" sz="2400" dirty="0"/>
              <a:t>Water</a:t>
            </a:r>
          </a:p>
          <a:p>
            <a:pPr>
              <a:buFont typeface="Arial" pitchFamily="34" charset="0"/>
              <a:buChar char="•"/>
            </a:pPr>
            <a:r>
              <a:rPr lang="en-US" sz="2400" dirty="0"/>
              <a:t>Sunlight</a:t>
            </a:r>
          </a:p>
          <a:p>
            <a:pPr>
              <a:buFont typeface="Arial" pitchFamily="34" charset="0"/>
              <a:buChar char="•"/>
            </a:pPr>
            <a:r>
              <a:rPr lang="en-US" sz="2400" dirty="0"/>
              <a:t>Carbon Dioxide</a:t>
            </a:r>
          </a:p>
          <a:p>
            <a:pPr>
              <a:buFont typeface="Arial" pitchFamily="34" charset="0"/>
              <a:buChar char="•"/>
            </a:pPr>
            <a:r>
              <a:rPr lang="en-US" sz="2400" dirty="0"/>
              <a:t>Hydrogen ions</a:t>
            </a:r>
          </a:p>
          <a:p>
            <a:pPr>
              <a:buFont typeface="Arial" pitchFamily="34" charset="0"/>
              <a:buChar char="•"/>
            </a:pPr>
            <a:r>
              <a:rPr lang="en-US" sz="2400" dirty="0"/>
              <a:t>Chloroplasts</a:t>
            </a:r>
          </a:p>
          <a:p>
            <a:pPr>
              <a:buFont typeface="Arial" pitchFamily="34" charset="0"/>
              <a:buChar char="•"/>
            </a:pPr>
            <a:r>
              <a:rPr lang="en-US" sz="2400" dirty="0"/>
              <a:t>Energy</a:t>
            </a:r>
          </a:p>
        </p:txBody>
      </p:sp>
    </p:spTree>
    <p:extLst>
      <p:ext uri="{BB962C8B-B14F-4D97-AF65-F5344CB8AC3E}">
        <p14:creationId xmlns:p14="http://schemas.microsoft.com/office/powerpoint/2010/main" val="832899970"/>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Taboo</a:t>
            </a:r>
            <a:endParaRPr lang="en-US" dirty="0"/>
          </a:p>
        </p:txBody>
      </p:sp>
      <p:sp>
        <p:nvSpPr>
          <p:cNvPr id="3" name="Content Placeholder 2"/>
          <p:cNvSpPr>
            <a:spLocks noGrp="1"/>
          </p:cNvSpPr>
          <p:nvPr>
            <p:ph idx="1"/>
          </p:nvPr>
        </p:nvSpPr>
        <p:spPr/>
        <p:txBody>
          <a:bodyPr/>
          <a:lstStyle/>
          <a:p>
            <a:r>
              <a:rPr lang="en-US" dirty="0" smtClean="0"/>
              <a:t>Chloroplast</a:t>
            </a:r>
          </a:p>
          <a:p>
            <a:r>
              <a:rPr lang="en-US" dirty="0" smtClean="0"/>
              <a:t>Cell Wall</a:t>
            </a:r>
          </a:p>
          <a:p>
            <a:r>
              <a:rPr lang="en-US" dirty="0" smtClean="0"/>
              <a:t>Plasma Membrane</a:t>
            </a:r>
          </a:p>
          <a:p>
            <a:r>
              <a:rPr lang="en-US" dirty="0" smtClean="0"/>
              <a:t>Passive transport</a:t>
            </a:r>
          </a:p>
          <a:p>
            <a:r>
              <a:rPr lang="en-US" smtClean="0"/>
              <a:t>Active Transport</a:t>
            </a:r>
            <a:endParaRPr lang="en-US"/>
          </a:p>
        </p:txBody>
      </p:sp>
    </p:spTree>
    <p:extLst>
      <p:ext uri="{BB962C8B-B14F-4D97-AF65-F5344CB8AC3E}">
        <p14:creationId xmlns:p14="http://schemas.microsoft.com/office/powerpoint/2010/main" val="4136473030"/>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Taboo</a:t>
            </a:r>
            <a:endParaRPr lang="en-US" dirty="0"/>
          </a:p>
        </p:txBody>
      </p:sp>
      <p:sp>
        <p:nvSpPr>
          <p:cNvPr id="3" name="Content Placeholder 2"/>
          <p:cNvSpPr>
            <a:spLocks noGrp="1"/>
          </p:cNvSpPr>
          <p:nvPr>
            <p:ph idx="1"/>
          </p:nvPr>
        </p:nvSpPr>
        <p:spPr/>
        <p:txBody>
          <a:bodyPr/>
          <a:lstStyle/>
          <a:p>
            <a:r>
              <a:rPr lang="en-US" dirty="0" smtClean="0"/>
              <a:t>Cellular Respiration</a:t>
            </a:r>
          </a:p>
          <a:p>
            <a:r>
              <a:rPr lang="en-US" dirty="0" smtClean="0"/>
              <a:t>Photosynthesis</a:t>
            </a:r>
          </a:p>
          <a:p>
            <a:r>
              <a:rPr lang="en-US" dirty="0" smtClean="0"/>
              <a:t>Mitochondria</a:t>
            </a:r>
          </a:p>
          <a:p>
            <a:r>
              <a:rPr lang="en-US" dirty="0" smtClean="0"/>
              <a:t>Theory</a:t>
            </a:r>
          </a:p>
          <a:p>
            <a:r>
              <a:rPr lang="en-US" dirty="0" smtClean="0"/>
              <a:t>Scientific Method</a:t>
            </a:r>
          </a:p>
          <a:p>
            <a:r>
              <a:rPr lang="en-US" dirty="0" smtClean="0"/>
              <a:t>Nucleic Acid</a:t>
            </a:r>
            <a:endParaRPr lang="en-US" dirty="0"/>
          </a:p>
        </p:txBody>
      </p:sp>
    </p:spTree>
    <p:extLst>
      <p:ext uri="{BB962C8B-B14F-4D97-AF65-F5344CB8AC3E}">
        <p14:creationId xmlns:p14="http://schemas.microsoft.com/office/powerpoint/2010/main" val="26246624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Energy </a:t>
            </a:r>
            <a:r>
              <a:rPr lang="en-US" dirty="0"/>
              <a:t>is not lost between organisms in a food chain. </a:t>
            </a:r>
            <a:r>
              <a:rPr lang="en-US" dirty="0" smtClean="0"/>
              <a:t>P. NB</a:t>
            </a:r>
            <a:r>
              <a:rPr lang="en-US" dirty="0"/>
              <a:t/>
            </a:r>
            <a:br>
              <a:rPr lang="en-US" dirty="0"/>
            </a:br>
            <a:endParaRPr lang="en-US" dirty="0"/>
          </a:p>
        </p:txBody>
      </p:sp>
      <p:sp>
        <p:nvSpPr>
          <p:cNvPr id="3" name="Content Placeholder 2"/>
          <p:cNvSpPr>
            <a:spLocks noGrp="1"/>
          </p:cNvSpPr>
          <p:nvPr>
            <p:ph idx="1"/>
          </p:nvPr>
        </p:nvSpPr>
        <p:spPr/>
        <p:txBody>
          <a:bodyPr/>
          <a:lstStyle/>
          <a:p>
            <a:r>
              <a:rPr lang="en-US" dirty="0" smtClean="0"/>
              <a:t>Strongly disagree or Disagree, because food chains make up the Energy Pyramid.  Less organisms exist in the higher trophic levels due to energy loss.</a:t>
            </a:r>
            <a:endParaRPr lang="en-US" dirty="0"/>
          </a:p>
        </p:txBody>
      </p:sp>
    </p:spTree>
    <p:extLst>
      <p:ext uri="{BB962C8B-B14F-4D97-AF65-F5344CB8AC3E}">
        <p14:creationId xmlns:p14="http://schemas.microsoft.com/office/powerpoint/2010/main" val="433694489"/>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Honors Biology </a:t>
            </a:r>
            <a:br>
              <a:rPr lang="en-US" dirty="0" smtClean="0"/>
            </a:br>
            <a:r>
              <a:rPr lang="en-US" dirty="0" smtClean="0"/>
              <a:t>Do the Math</a:t>
            </a:r>
            <a:endParaRPr lang="en-US" dirty="0"/>
          </a:p>
        </p:txBody>
      </p:sp>
      <p:sp>
        <p:nvSpPr>
          <p:cNvPr id="3" name="Content Placeholder 2"/>
          <p:cNvSpPr>
            <a:spLocks noGrp="1"/>
          </p:cNvSpPr>
          <p:nvPr>
            <p:ph idx="1"/>
          </p:nvPr>
        </p:nvSpPr>
        <p:spPr/>
        <p:txBody>
          <a:bodyPr>
            <a:normAutofit lnSpcReduction="10000"/>
          </a:bodyPr>
          <a:lstStyle/>
          <a:p>
            <a:r>
              <a:rPr lang="en-US" dirty="0" smtClean="0"/>
              <a:t>What is the Percent change in temperature of your </a:t>
            </a:r>
            <a:r>
              <a:rPr lang="en-US" dirty="0" err="1" smtClean="0"/>
              <a:t>Catalase</a:t>
            </a:r>
            <a:r>
              <a:rPr lang="en-US" dirty="0" smtClean="0"/>
              <a:t> Reaction?</a:t>
            </a:r>
          </a:p>
          <a:p>
            <a:r>
              <a:rPr lang="en-US" u="sng" dirty="0" smtClean="0"/>
              <a:t>V1 – V2</a:t>
            </a:r>
            <a:r>
              <a:rPr lang="en-US" dirty="0" smtClean="0"/>
              <a:t>  x 100%</a:t>
            </a:r>
          </a:p>
          <a:p>
            <a:pPr>
              <a:buNone/>
            </a:pPr>
            <a:r>
              <a:rPr lang="en-US" dirty="0" smtClean="0"/>
              <a:t>        V1</a:t>
            </a:r>
          </a:p>
          <a:p>
            <a:r>
              <a:rPr lang="en-US" u="sng" dirty="0" smtClean="0"/>
              <a:t>21 – 36  </a:t>
            </a:r>
            <a:r>
              <a:rPr lang="en-US" dirty="0" smtClean="0"/>
              <a:t>x 100%  = ?</a:t>
            </a:r>
          </a:p>
          <a:p>
            <a:pPr>
              <a:buNone/>
            </a:pPr>
            <a:r>
              <a:rPr lang="en-US" dirty="0" smtClean="0"/>
              <a:t>       21</a:t>
            </a:r>
          </a:p>
          <a:p>
            <a:r>
              <a:rPr lang="en-US" dirty="0" smtClean="0"/>
              <a:t>76%</a:t>
            </a:r>
          </a:p>
          <a:p>
            <a:r>
              <a:rPr lang="en-US" dirty="0" smtClean="0"/>
              <a:t>Include this in your Data Analysis.</a:t>
            </a:r>
            <a:endParaRPr lang="en-US" dirty="0"/>
          </a:p>
        </p:txBody>
      </p:sp>
    </p:spTree>
    <p:extLst>
      <p:ext uri="{BB962C8B-B14F-4D97-AF65-F5344CB8AC3E}">
        <p14:creationId xmlns:p14="http://schemas.microsoft.com/office/powerpoint/2010/main" val="2538663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linds(horizontal)">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ChangeArrowheads="1"/>
          </p:cNvSpPr>
          <p:nvPr>
            <p:ph type="title"/>
          </p:nvPr>
        </p:nvSpPr>
        <p:spPr>
          <a:xfrm>
            <a:off x="2438400" y="6964363"/>
            <a:ext cx="8229600" cy="122237"/>
          </a:xfrm>
        </p:spPr>
        <p:txBody>
          <a:bodyPr>
            <a:normAutofit fontScale="90000"/>
          </a:bodyPr>
          <a:lstStyle/>
          <a:p>
            <a:pPr algn="r"/>
            <a:r>
              <a:rPr lang="en-US" altLang="en-US" sz="1400" b="1"/>
              <a:t>Section 2 Check</a:t>
            </a:r>
          </a:p>
        </p:txBody>
      </p:sp>
      <p:sp>
        <p:nvSpPr>
          <p:cNvPr id="182275" name="Rectangle 3"/>
          <p:cNvSpPr>
            <a:spLocks noChangeArrowheads="1"/>
          </p:cNvSpPr>
          <p:nvPr/>
        </p:nvSpPr>
        <p:spPr bwMode="auto">
          <a:xfrm>
            <a:off x="1600200" y="1524000"/>
            <a:ext cx="8534400" cy="1077218"/>
          </a:xfrm>
          <a:prstGeom prst="rect">
            <a:avLst/>
          </a:prstGeom>
          <a:noFill/>
          <a:ln w="9525">
            <a:noFill/>
            <a:miter lim="800000"/>
            <a:headEnd/>
            <a:tailEnd/>
          </a:ln>
          <a:effectLst/>
        </p:spPr>
        <p:txBody>
          <a:bodyPr>
            <a:spAutoFit/>
          </a:bodyPr>
          <a:lstStyle/>
          <a:p>
            <a:pPr marL="609600" indent="-609600"/>
            <a:r>
              <a:rPr lang="en-US" altLang="en-US" sz="3200" b="1">
                <a:latin typeface="Times" pitchFamily="18" charset="0"/>
              </a:rPr>
              <a:t>      </a:t>
            </a:r>
            <a:r>
              <a:rPr lang="en-US" altLang="en-US" sz="3200">
                <a:latin typeface="Times" pitchFamily="18" charset="0"/>
              </a:rPr>
              <a:t>The process that uses the sun’s energy to make simple sugars is ________.</a:t>
            </a:r>
          </a:p>
        </p:txBody>
      </p:sp>
      <p:sp>
        <p:nvSpPr>
          <p:cNvPr id="182286" name="Rectangle 14"/>
          <p:cNvSpPr>
            <a:spLocks noChangeArrowheads="1"/>
          </p:cNvSpPr>
          <p:nvPr/>
        </p:nvSpPr>
        <p:spPr bwMode="auto">
          <a:xfrm>
            <a:off x="2133600" y="838200"/>
            <a:ext cx="7924800" cy="579438"/>
          </a:xfrm>
          <a:prstGeom prst="rect">
            <a:avLst/>
          </a:prstGeom>
          <a:noFill/>
          <a:ln w="9525">
            <a:noFill/>
            <a:miter lim="800000"/>
            <a:headEnd/>
            <a:tailEnd/>
          </a:ln>
          <a:effectLst/>
        </p:spPr>
        <p:txBody>
          <a:bodyPr anchor="ctr"/>
          <a:lstStyle/>
          <a:p>
            <a:pPr algn="l"/>
            <a:r>
              <a:rPr lang="en-US" altLang="en-US" sz="3600" b="1">
                <a:solidFill>
                  <a:schemeClr val="hlink"/>
                </a:solidFill>
                <a:latin typeface="Times" pitchFamily="18" charset="0"/>
              </a:rPr>
              <a:t>Question 1</a:t>
            </a:r>
          </a:p>
        </p:txBody>
      </p:sp>
      <p:sp>
        <p:nvSpPr>
          <p:cNvPr id="182310" name="Text Box 38"/>
          <p:cNvSpPr txBox="1">
            <a:spLocks noChangeArrowheads="1"/>
          </p:cNvSpPr>
          <p:nvPr/>
        </p:nvSpPr>
        <p:spPr bwMode="auto">
          <a:xfrm>
            <a:off x="2198688" y="5170489"/>
            <a:ext cx="2374368" cy="584775"/>
          </a:xfrm>
          <a:prstGeom prst="rect">
            <a:avLst/>
          </a:prstGeom>
          <a:noFill/>
          <a:ln w="9525" algn="ctr">
            <a:noFill/>
            <a:miter lim="800000"/>
            <a:headEnd/>
            <a:tailEnd/>
          </a:ln>
          <a:effectLst/>
        </p:spPr>
        <p:txBody>
          <a:bodyPr wrap="none">
            <a:spAutoFit/>
          </a:bodyPr>
          <a:lstStyle/>
          <a:p>
            <a:pPr>
              <a:tabLst>
                <a:tab pos="228600" algn="l"/>
                <a:tab pos="1943100" algn="l"/>
              </a:tabLst>
            </a:pPr>
            <a:r>
              <a:rPr lang="en-US" altLang="en-US" sz="3200">
                <a:latin typeface="Times" pitchFamily="18" charset="0"/>
              </a:rPr>
              <a:t>D. photolysis</a:t>
            </a:r>
          </a:p>
        </p:txBody>
      </p:sp>
      <p:sp>
        <p:nvSpPr>
          <p:cNvPr id="182311" name="Text Box 39"/>
          <p:cNvSpPr txBox="1">
            <a:spLocks noChangeArrowheads="1"/>
          </p:cNvSpPr>
          <p:nvPr/>
        </p:nvSpPr>
        <p:spPr bwMode="auto">
          <a:xfrm>
            <a:off x="2209801" y="4408489"/>
            <a:ext cx="3105337" cy="584775"/>
          </a:xfrm>
          <a:prstGeom prst="rect">
            <a:avLst/>
          </a:prstGeom>
          <a:noFill/>
          <a:ln w="9525" algn="ctr">
            <a:noFill/>
            <a:miter lim="800000"/>
            <a:headEnd/>
            <a:tailEnd/>
          </a:ln>
          <a:effectLst/>
        </p:spPr>
        <p:txBody>
          <a:bodyPr wrap="none">
            <a:spAutoFit/>
          </a:bodyPr>
          <a:lstStyle/>
          <a:p>
            <a:pPr>
              <a:tabLst>
                <a:tab pos="228600" algn="l"/>
                <a:tab pos="1943100" algn="l"/>
              </a:tabLst>
            </a:pPr>
            <a:r>
              <a:rPr lang="en-US" altLang="en-US" sz="3200">
                <a:latin typeface="Times" pitchFamily="18" charset="0"/>
              </a:rPr>
              <a:t>C. photosynthesis</a:t>
            </a:r>
          </a:p>
        </p:txBody>
      </p:sp>
      <p:sp>
        <p:nvSpPr>
          <p:cNvPr id="182312" name="Text Box 40"/>
          <p:cNvSpPr txBox="1">
            <a:spLocks noChangeArrowheads="1"/>
          </p:cNvSpPr>
          <p:nvPr/>
        </p:nvSpPr>
        <p:spPr bwMode="auto">
          <a:xfrm>
            <a:off x="2216150" y="3646489"/>
            <a:ext cx="2329484" cy="584775"/>
          </a:xfrm>
          <a:prstGeom prst="rect">
            <a:avLst/>
          </a:prstGeom>
          <a:noFill/>
          <a:ln w="9525" algn="ctr">
            <a:noFill/>
            <a:miter lim="800000"/>
            <a:headEnd/>
            <a:tailEnd/>
          </a:ln>
          <a:effectLst/>
        </p:spPr>
        <p:txBody>
          <a:bodyPr wrap="none">
            <a:spAutoFit/>
          </a:bodyPr>
          <a:lstStyle/>
          <a:p>
            <a:pPr>
              <a:tabLst>
                <a:tab pos="228600" algn="l"/>
                <a:tab pos="1943100" algn="l"/>
              </a:tabLst>
            </a:pPr>
            <a:r>
              <a:rPr lang="en-US" altLang="en-US" sz="3200">
                <a:latin typeface="Times" pitchFamily="18" charset="0"/>
              </a:rPr>
              <a:t>B. glycolysis</a:t>
            </a:r>
          </a:p>
        </p:txBody>
      </p:sp>
      <p:sp>
        <p:nvSpPr>
          <p:cNvPr id="182313" name="Text Box 41"/>
          <p:cNvSpPr txBox="1">
            <a:spLocks noChangeArrowheads="1"/>
          </p:cNvSpPr>
          <p:nvPr/>
        </p:nvSpPr>
        <p:spPr bwMode="auto">
          <a:xfrm>
            <a:off x="2193926" y="2873376"/>
            <a:ext cx="3775393" cy="584775"/>
          </a:xfrm>
          <a:prstGeom prst="rect">
            <a:avLst/>
          </a:prstGeom>
          <a:noFill/>
          <a:ln w="9525" algn="ctr">
            <a:noFill/>
            <a:miter lim="800000"/>
            <a:headEnd/>
            <a:tailEnd/>
          </a:ln>
          <a:effectLst/>
        </p:spPr>
        <p:txBody>
          <a:bodyPr wrap="none">
            <a:spAutoFit/>
          </a:bodyPr>
          <a:lstStyle/>
          <a:p>
            <a:pPr>
              <a:tabLst>
                <a:tab pos="228600" algn="l"/>
                <a:tab pos="1943100" algn="l"/>
              </a:tabLst>
            </a:pPr>
            <a:r>
              <a:rPr lang="en-US" altLang="en-US" sz="3200">
                <a:latin typeface="Times" pitchFamily="18" charset="0"/>
              </a:rPr>
              <a:t>A. cellular respiration</a:t>
            </a:r>
          </a:p>
        </p:txBody>
      </p:sp>
      <p:pic>
        <p:nvPicPr>
          <p:cNvPr id="182316" name="Picture 44" descr="New previous">
            <a:hlinkClick r:id="" action="ppaction://hlinkshowjump?jump=previousslide"/>
          </p:cNvPr>
          <p:cNvPicPr>
            <a:picLocks noChangeAspect="1" noChangeArrowheads="1"/>
          </p:cNvPicPr>
          <p:nvPr/>
        </p:nvPicPr>
        <p:blipFill>
          <a:blip r:embed="rId2" cstate="print"/>
          <a:srcRect/>
          <a:stretch>
            <a:fillRect/>
          </a:stretch>
        </p:blipFill>
        <p:spPr bwMode="auto">
          <a:xfrm>
            <a:off x="5105401" y="6191251"/>
            <a:ext cx="492125" cy="606425"/>
          </a:xfrm>
          <a:prstGeom prst="rect">
            <a:avLst/>
          </a:prstGeom>
          <a:noFill/>
        </p:spPr>
      </p:pic>
      <p:pic>
        <p:nvPicPr>
          <p:cNvPr id="182317" name="Picture 45" descr="New TOC">
            <a:hlinkClick r:id="rId3" action="ppaction://hlinksldjump"/>
          </p:cNvPr>
          <p:cNvPicPr>
            <a:picLocks noChangeAspect="1" noChangeArrowheads="1"/>
          </p:cNvPicPr>
          <p:nvPr/>
        </p:nvPicPr>
        <p:blipFill>
          <a:blip r:embed="rId4" cstate="print"/>
          <a:srcRect/>
          <a:stretch>
            <a:fillRect/>
          </a:stretch>
        </p:blipFill>
        <p:spPr bwMode="auto">
          <a:xfrm>
            <a:off x="5832476" y="6194426"/>
            <a:ext cx="492125" cy="606425"/>
          </a:xfrm>
          <a:prstGeom prst="rect">
            <a:avLst/>
          </a:prstGeom>
          <a:noFill/>
        </p:spPr>
      </p:pic>
      <p:pic>
        <p:nvPicPr>
          <p:cNvPr id="182318" name="Picture 46" descr="New next">
            <a:hlinkClick r:id="" action="ppaction://hlinkshowjump?jump=nextslide"/>
          </p:cNvPr>
          <p:cNvPicPr>
            <a:picLocks noChangeAspect="1" noChangeArrowheads="1"/>
          </p:cNvPicPr>
          <p:nvPr/>
        </p:nvPicPr>
        <p:blipFill>
          <a:blip r:embed="rId5" cstate="print"/>
          <a:srcRect/>
          <a:stretch>
            <a:fillRect/>
          </a:stretch>
        </p:blipFill>
        <p:spPr bwMode="auto">
          <a:xfrm>
            <a:off x="6542088" y="6194426"/>
            <a:ext cx="468312" cy="606425"/>
          </a:xfrm>
          <a:prstGeom prst="rect">
            <a:avLst/>
          </a:prstGeom>
          <a:noFill/>
        </p:spPr>
      </p:pic>
      <p:pic>
        <p:nvPicPr>
          <p:cNvPr id="182319" name="Picture 47" descr="help">
            <a:hlinkClick r:id="" action="ppaction://noaction"/>
          </p:cNvPr>
          <p:cNvPicPr>
            <a:picLocks noChangeAspect="1" noChangeArrowheads="1"/>
          </p:cNvPicPr>
          <p:nvPr/>
        </p:nvPicPr>
        <p:blipFill>
          <a:blip r:embed="rId6" cstate="print"/>
          <a:srcRect/>
          <a:stretch>
            <a:fillRect/>
          </a:stretch>
        </p:blipFill>
        <p:spPr bwMode="auto">
          <a:xfrm>
            <a:off x="1752600" y="6202364"/>
            <a:ext cx="560388" cy="560387"/>
          </a:xfrm>
          <a:prstGeom prst="rect">
            <a:avLst/>
          </a:prstGeom>
          <a:noFill/>
        </p:spPr>
      </p:pic>
      <p:pic>
        <p:nvPicPr>
          <p:cNvPr id="182320" name="Picture 48" descr="end of slide"/>
          <p:cNvPicPr>
            <a:picLocks noChangeAspect="1" noChangeArrowheads="1"/>
          </p:cNvPicPr>
          <p:nvPr/>
        </p:nvPicPr>
        <p:blipFill>
          <a:blip r:embed="rId7" cstate="print"/>
          <a:srcRect/>
          <a:stretch>
            <a:fillRect/>
          </a:stretch>
        </p:blipFill>
        <p:spPr bwMode="auto">
          <a:xfrm>
            <a:off x="9693276" y="5105400"/>
            <a:ext cx="593725" cy="846138"/>
          </a:xfrm>
          <a:prstGeom prst="rect">
            <a:avLst/>
          </a:prstGeom>
          <a:noFill/>
        </p:spPr>
      </p:pic>
      <p:pic>
        <p:nvPicPr>
          <p:cNvPr id="182322" name="Picture 50" descr="Section Check"/>
          <p:cNvPicPr>
            <a:picLocks noChangeAspect="1" noChangeArrowheads="1"/>
          </p:cNvPicPr>
          <p:nvPr/>
        </p:nvPicPr>
        <p:blipFill>
          <a:blip r:embed="rId8" cstate="print"/>
          <a:srcRect/>
          <a:stretch>
            <a:fillRect/>
          </a:stretch>
        </p:blipFill>
        <p:spPr bwMode="auto">
          <a:xfrm>
            <a:off x="4895850" y="38101"/>
            <a:ext cx="2400300" cy="377825"/>
          </a:xfrm>
          <a:prstGeom prst="rect">
            <a:avLst/>
          </a:prstGeom>
          <a:noFill/>
        </p:spPr>
      </p:pic>
      <p:pic>
        <p:nvPicPr>
          <p:cNvPr id="182324" name="Picture 52" descr="resources">
            <a:hlinkClick r:id="rId9"/>
          </p:cNvPr>
          <p:cNvPicPr>
            <a:picLocks noChangeAspect="1" noChangeArrowheads="1"/>
          </p:cNvPicPr>
          <p:nvPr/>
        </p:nvPicPr>
        <p:blipFill>
          <a:blip r:embed="rId10" cstate="print"/>
          <a:srcRect/>
          <a:stretch>
            <a:fillRect/>
          </a:stretch>
        </p:blipFill>
        <p:spPr bwMode="auto">
          <a:xfrm>
            <a:off x="8458201" y="6267451"/>
            <a:ext cx="1806575" cy="411163"/>
          </a:xfrm>
          <a:prstGeom prst="rect">
            <a:avLst/>
          </a:prstGeom>
          <a:noFill/>
        </p:spPr>
      </p:pic>
      <p:pic>
        <p:nvPicPr>
          <p:cNvPr id="182326" name="Picture 54" descr="Sec"/>
          <p:cNvPicPr>
            <a:picLocks noChangeAspect="1" noChangeArrowheads="1"/>
          </p:cNvPicPr>
          <p:nvPr/>
        </p:nvPicPr>
        <p:blipFill>
          <a:blip r:embed="rId11" cstate="print"/>
          <a:srcRect/>
          <a:stretch>
            <a:fillRect/>
          </a:stretch>
        </p:blipFill>
        <p:spPr bwMode="auto">
          <a:xfrm>
            <a:off x="1524000" y="0"/>
            <a:ext cx="1752600" cy="762000"/>
          </a:xfrm>
          <a:prstGeom prst="rect">
            <a:avLst/>
          </a:prstGeom>
          <a:noFill/>
        </p:spPr>
      </p:pic>
      <p:pic>
        <p:nvPicPr>
          <p:cNvPr id="182331" name="Picture 59" descr="california"/>
          <p:cNvPicPr>
            <a:picLocks noChangeAspect="1" noChangeArrowheads="1"/>
          </p:cNvPicPr>
          <p:nvPr/>
        </p:nvPicPr>
        <p:blipFill>
          <a:blip r:embed="rId12" cstate="print"/>
          <a:srcRect/>
          <a:stretch>
            <a:fillRect/>
          </a:stretch>
        </p:blipFill>
        <p:spPr bwMode="auto">
          <a:xfrm>
            <a:off x="2314575" y="6248400"/>
            <a:ext cx="533400" cy="533400"/>
          </a:xfrm>
          <a:prstGeom prst="rect">
            <a:avLst/>
          </a:prstGeom>
          <a:noFill/>
        </p:spPr>
      </p:pic>
      <p:sp>
        <p:nvSpPr>
          <p:cNvPr id="182332" name="Text Box 60"/>
          <p:cNvSpPr txBox="1">
            <a:spLocks noChangeArrowheads="1"/>
          </p:cNvSpPr>
          <p:nvPr/>
        </p:nvSpPr>
        <p:spPr bwMode="auto">
          <a:xfrm>
            <a:off x="2903539" y="6257926"/>
            <a:ext cx="1888659" cy="461665"/>
          </a:xfrm>
          <a:prstGeom prst="rect">
            <a:avLst/>
          </a:prstGeom>
          <a:noFill/>
          <a:ln w="25400">
            <a:solidFill>
              <a:schemeClr val="bg1"/>
            </a:solidFill>
            <a:miter lim="800000"/>
            <a:headEnd/>
            <a:tailEnd/>
          </a:ln>
          <a:effectLst/>
        </p:spPr>
        <p:txBody>
          <a:bodyPr wrap="none">
            <a:spAutoFit/>
          </a:bodyPr>
          <a:lstStyle/>
          <a:p>
            <a:pPr>
              <a:tabLst>
                <a:tab pos="342900" algn="l"/>
              </a:tabLst>
            </a:pPr>
            <a:r>
              <a:rPr lang="en-US" sz="1200" b="1">
                <a:latin typeface="Times New Roman" pitchFamily="18" charset="0"/>
              </a:rPr>
              <a:t>CA: Biology/Life Sciences</a:t>
            </a:r>
            <a:br>
              <a:rPr lang="en-US" sz="1200" b="1">
                <a:latin typeface="Times New Roman" pitchFamily="18" charset="0"/>
              </a:rPr>
            </a:br>
            <a:r>
              <a:rPr lang="en-US" sz="1200" b="1">
                <a:latin typeface="Times New Roman" pitchFamily="18" charset="0"/>
              </a:rPr>
              <a:t>	1f</a:t>
            </a:r>
          </a:p>
        </p:txBody>
      </p:sp>
    </p:spTree>
    <p:extLst>
      <p:ext uri="{BB962C8B-B14F-4D97-AF65-F5344CB8AC3E}">
        <p14:creationId xmlns:p14="http://schemas.microsoft.com/office/powerpoint/2010/main" val="2332886970"/>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withEffect">
                                  <p:stCondLst>
                                    <p:cond delay="0"/>
                                  </p:stCondLst>
                                  <p:childTnLst>
                                    <p:set>
                                      <p:cBhvr>
                                        <p:cTn id="6" dur="1" fill="hold">
                                          <p:stCondLst>
                                            <p:cond delay="0"/>
                                          </p:stCondLst>
                                        </p:cTn>
                                        <p:tgtEl>
                                          <p:spTgt spid="182331"/>
                                        </p:tgtEl>
                                        <p:attrNameLst>
                                          <p:attrName>style.visibility</p:attrName>
                                        </p:attrNameLst>
                                      </p:cBhvr>
                                      <p:to>
                                        <p:strVal val="visible"/>
                                      </p:to>
                                    </p:set>
                                    <p:animEffect transition="in" filter="box(out)">
                                      <p:cBhvr>
                                        <p:cTn id="7" dur="500"/>
                                        <p:tgtEl>
                                          <p:spTgt spid="182331"/>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182332"/>
                                        </p:tgtEl>
                                        <p:attrNameLst>
                                          <p:attrName>style.visibility</p:attrName>
                                        </p:attrNameLst>
                                      </p:cBhvr>
                                      <p:to>
                                        <p:strVal val="visible"/>
                                      </p:to>
                                    </p:set>
                                    <p:animEffect transition="in" filter="box(out)">
                                      <p:cBhvr>
                                        <p:cTn id="10" dur="500"/>
                                        <p:tgtEl>
                                          <p:spTgt spid="182332"/>
                                        </p:tgtEl>
                                      </p:cBhvr>
                                    </p:animEffect>
                                  </p:childTnLst>
                                </p:cTn>
                              </p:par>
                            </p:childTnLst>
                          </p:cTn>
                        </p:par>
                        <p:par>
                          <p:cTn id="11" fill="hold">
                            <p:stCondLst>
                              <p:cond delay="500"/>
                            </p:stCondLst>
                            <p:childTnLst>
                              <p:par>
                                <p:cTn id="12" presetID="4" presetClass="entr" presetSubtype="32" fill="hold" nodeType="afterEffect">
                                  <p:stCondLst>
                                    <p:cond delay="0"/>
                                  </p:stCondLst>
                                  <p:childTnLst>
                                    <p:set>
                                      <p:cBhvr>
                                        <p:cTn id="13" dur="1" fill="hold">
                                          <p:stCondLst>
                                            <p:cond delay="0"/>
                                          </p:stCondLst>
                                        </p:cTn>
                                        <p:tgtEl>
                                          <p:spTgt spid="182320"/>
                                        </p:tgtEl>
                                        <p:attrNameLst>
                                          <p:attrName>style.visibility</p:attrName>
                                        </p:attrNameLst>
                                      </p:cBhvr>
                                      <p:to>
                                        <p:strVal val="visible"/>
                                      </p:to>
                                    </p:set>
                                    <p:animEffect transition="in" filter="box(out)">
                                      <p:cBhvr>
                                        <p:cTn id="14" dur="500"/>
                                        <p:tgtEl>
                                          <p:spTgt spid="1823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332" grpId="0" animBg="1"/>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ChangeArrowheads="1"/>
          </p:cNvSpPr>
          <p:nvPr>
            <p:ph type="title"/>
          </p:nvPr>
        </p:nvSpPr>
        <p:spPr>
          <a:xfrm>
            <a:off x="2438400" y="7040563"/>
            <a:ext cx="8229600" cy="122237"/>
          </a:xfrm>
        </p:spPr>
        <p:txBody>
          <a:bodyPr>
            <a:normAutofit fontScale="90000"/>
          </a:bodyPr>
          <a:lstStyle/>
          <a:p>
            <a:pPr algn="r"/>
            <a:r>
              <a:rPr lang="en-US" altLang="en-US" sz="1400" b="1"/>
              <a:t>Section 2 Check</a:t>
            </a:r>
          </a:p>
        </p:txBody>
      </p:sp>
      <p:sp>
        <p:nvSpPr>
          <p:cNvPr id="183300" name="Rectangle 4"/>
          <p:cNvSpPr>
            <a:spLocks noChangeArrowheads="1"/>
          </p:cNvSpPr>
          <p:nvPr/>
        </p:nvSpPr>
        <p:spPr bwMode="auto">
          <a:xfrm>
            <a:off x="2111376" y="3092451"/>
            <a:ext cx="7142163" cy="860425"/>
          </a:xfrm>
          <a:prstGeom prst="rect">
            <a:avLst/>
          </a:prstGeom>
          <a:noFill/>
          <a:ln w="9525">
            <a:noFill/>
            <a:miter lim="800000"/>
            <a:headEnd/>
            <a:tailEnd/>
          </a:ln>
          <a:effectLst/>
        </p:spPr>
        <p:txBody>
          <a:bodyPr/>
          <a:lstStyle/>
          <a:p>
            <a:pPr algn="l"/>
            <a:endParaRPr lang="en-US" altLang="en-US" sz="3200">
              <a:solidFill>
                <a:srgbClr val="FFFFCC"/>
              </a:solidFill>
              <a:latin typeface="Times" pitchFamily="18" charset="0"/>
            </a:endParaRPr>
          </a:p>
        </p:txBody>
      </p:sp>
      <p:sp>
        <p:nvSpPr>
          <p:cNvPr id="183311" name="Rectangle 15"/>
          <p:cNvSpPr>
            <a:spLocks noChangeArrowheads="1"/>
          </p:cNvSpPr>
          <p:nvPr/>
        </p:nvSpPr>
        <p:spPr bwMode="auto">
          <a:xfrm>
            <a:off x="2057400" y="914401"/>
            <a:ext cx="8077200" cy="2062103"/>
          </a:xfrm>
          <a:prstGeom prst="rect">
            <a:avLst/>
          </a:prstGeom>
          <a:noFill/>
          <a:ln w="9525" algn="ctr">
            <a:noFill/>
            <a:miter lim="800000"/>
            <a:headEnd/>
            <a:tailEnd/>
          </a:ln>
          <a:effectLst/>
        </p:spPr>
        <p:txBody>
          <a:bodyPr>
            <a:spAutoFit/>
          </a:bodyPr>
          <a:lstStyle/>
          <a:p>
            <a:pPr>
              <a:tabLst>
                <a:tab pos="228600" algn="l"/>
                <a:tab pos="1943100" algn="l"/>
              </a:tabLst>
            </a:pPr>
            <a:r>
              <a:rPr lang="en-US" altLang="en-US" sz="3200">
                <a:solidFill>
                  <a:schemeClr val="hlink"/>
                </a:solidFill>
                <a:latin typeface="Times" pitchFamily="18" charset="0"/>
              </a:rPr>
              <a:t>The answer is C.</a:t>
            </a:r>
            <a:r>
              <a:rPr lang="en-US" altLang="en-US" sz="3200">
                <a:latin typeface="Times" pitchFamily="18" charset="0"/>
              </a:rPr>
              <a:t>  Photosynthesis happens in two phases to make simple sugars and convert the sugars into complex carbohydrates for energy storage.</a:t>
            </a:r>
          </a:p>
        </p:txBody>
      </p:sp>
      <p:pic>
        <p:nvPicPr>
          <p:cNvPr id="183336" name="Picture 40" descr="New previous">
            <a:hlinkClick r:id="" action="ppaction://hlinkshowjump?jump=previousslide"/>
          </p:cNvPr>
          <p:cNvPicPr>
            <a:picLocks noChangeAspect="1" noChangeArrowheads="1"/>
          </p:cNvPicPr>
          <p:nvPr/>
        </p:nvPicPr>
        <p:blipFill>
          <a:blip r:embed="rId2" cstate="print"/>
          <a:srcRect/>
          <a:stretch>
            <a:fillRect/>
          </a:stretch>
        </p:blipFill>
        <p:spPr bwMode="auto">
          <a:xfrm>
            <a:off x="5105401" y="6191251"/>
            <a:ext cx="492125" cy="606425"/>
          </a:xfrm>
          <a:prstGeom prst="rect">
            <a:avLst/>
          </a:prstGeom>
          <a:noFill/>
        </p:spPr>
      </p:pic>
      <p:pic>
        <p:nvPicPr>
          <p:cNvPr id="183337" name="Picture 41" descr="New TOC">
            <a:hlinkClick r:id="rId3" action="ppaction://hlinksldjump"/>
          </p:cNvPr>
          <p:cNvPicPr>
            <a:picLocks noChangeAspect="1" noChangeArrowheads="1"/>
          </p:cNvPicPr>
          <p:nvPr/>
        </p:nvPicPr>
        <p:blipFill>
          <a:blip r:embed="rId4" cstate="print"/>
          <a:srcRect/>
          <a:stretch>
            <a:fillRect/>
          </a:stretch>
        </p:blipFill>
        <p:spPr bwMode="auto">
          <a:xfrm>
            <a:off x="5832476" y="6194426"/>
            <a:ext cx="492125" cy="606425"/>
          </a:xfrm>
          <a:prstGeom prst="rect">
            <a:avLst/>
          </a:prstGeom>
          <a:noFill/>
        </p:spPr>
      </p:pic>
      <p:pic>
        <p:nvPicPr>
          <p:cNvPr id="183338" name="Picture 42" descr="New next">
            <a:hlinkClick r:id="" action="ppaction://hlinkshowjump?jump=nextslide"/>
          </p:cNvPr>
          <p:cNvPicPr>
            <a:picLocks noChangeAspect="1" noChangeArrowheads="1"/>
          </p:cNvPicPr>
          <p:nvPr/>
        </p:nvPicPr>
        <p:blipFill>
          <a:blip r:embed="rId5" cstate="print"/>
          <a:srcRect/>
          <a:stretch>
            <a:fillRect/>
          </a:stretch>
        </p:blipFill>
        <p:spPr bwMode="auto">
          <a:xfrm>
            <a:off x="6542088" y="6194426"/>
            <a:ext cx="468312" cy="606425"/>
          </a:xfrm>
          <a:prstGeom prst="rect">
            <a:avLst/>
          </a:prstGeom>
          <a:noFill/>
        </p:spPr>
      </p:pic>
      <p:pic>
        <p:nvPicPr>
          <p:cNvPr id="183339" name="Picture 43" descr="help">
            <a:hlinkClick r:id="" action="ppaction://noaction"/>
          </p:cNvPr>
          <p:cNvPicPr>
            <a:picLocks noChangeAspect="1" noChangeArrowheads="1"/>
          </p:cNvPicPr>
          <p:nvPr/>
        </p:nvPicPr>
        <p:blipFill>
          <a:blip r:embed="rId6" cstate="print"/>
          <a:srcRect/>
          <a:stretch>
            <a:fillRect/>
          </a:stretch>
        </p:blipFill>
        <p:spPr bwMode="auto">
          <a:xfrm>
            <a:off x="1752600" y="6202364"/>
            <a:ext cx="560388" cy="560387"/>
          </a:xfrm>
          <a:prstGeom prst="rect">
            <a:avLst/>
          </a:prstGeom>
          <a:noFill/>
        </p:spPr>
      </p:pic>
      <p:pic>
        <p:nvPicPr>
          <p:cNvPr id="183340" name="Picture 44" descr="end of slide"/>
          <p:cNvPicPr>
            <a:picLocks noChangeAspect="1" noChangeArrowheads="1"/>
          </p:cNvPicPr>
          <p:nvPr/>
        </p:nvPicPr>
        <p:blipFill>
          <a:blip r:embed="rId7" cstate="print"/>
          <a:srcRect/>
          <a:stretch>
            <a:fillRect/>
          </a:stretch>
        </p:blipFill>
        <p:spPr bwMode="auto">
          <a:xfrm>
            <a:off x="9693276" y="5105400"/>
            <a:ext cx="593725" cy="846138"/>
          </a:xfrm>
          <a:prstGeom prst="rect">
            <a:avLst/>
          </a:prstGeom>
          <a:noFill/>
        </p:spPr>
      </p:pic>
      <p:pic>
        <p:nvPicPr>
          <p:cNvPr id="183342" name="Picture 46" descr="Section Check"/>
          <p:cNvPicPr>
            <a:picLocks noChangeAspect="1" noChangeArrowheads="1"/>
          </p:cNvPicPr>
          <p:nvPr/>
        </p:nvPicPr>
        <p:blipFill>
          <a:blip r:embed="rId8" cstate="print"/>
          <a:srcRect/>
          <a:stretch>
            <a:fillRect/>
          </a:stretch>
        </p:blipFill>
        <p:spPr bwMode="auto">
          <a:xfrm>
            <a:off x="4895850" y="38101"/>
            <a:ext cx="2400300" cy="377825"/>
          </a:xfrm>
          <a:prstGeom prst="rect">
            <a:avLst/>
          </a:prstGeom>
          <a:noFill/>
        </p:spPr>
      </p:pic>
      <p:pic>
        <p:nvPicPr>
          <p:cNvPr id="183344" name="Picture 48" descr="resources">
            <a:hlinkClick r:id="rId9"/>
          </p:cNvPr>
          <p:cNvPicPr>
            <a:picLocks noChangeAspect="1" noChangeArrowheads="1"/>
          </p:cNvPicPr>
          <p:nvPr/>
        </p:nvPicPr>
        <p:blipFill>
          <a:blip r:embed="rId10" cstate="print"/>
          <a:srcRect/>
          <a:stretch>
            <a:fillRect/>
          </a:stretch>
        </p:blipFill>
        <p:spPr bwMode="auto">
          <a:xfrm>
            <a:off x="8458201" y="6267451"/>
            <a:ext cx="1806575" cy="411163"/>
          </a:xfrm>
          <a:prstGeom prst="rect">
            <a:avLst/>
          </a:prstGeom>
          <a:noFill/>
        </p:spPr>
      </p:pic>
      <p:pic>
        <p:nvPicPr>
          <p:cNvPr id="183347" name="Picture 51" descr="Sec"/>
          <p:cNvPicPr>
            <a:picLocks noChangeAspect="1" noChangeArrowheads="1"/>
          </p:cNvPicPr>
          <p:nvPr/>
        </p:nvPicPr>
        <p:blipFill>
          <a:blip r:embed="rId11" cstate="print"/>
          <a:srcRect/>
          <a:stretch>
            <a:fillRect/>
          </a:stretch>
        </p:blipFill>
        <p:spPr bwMode="auto">
          <a:xfrm>
            <a:off x="1524000" y="0"/>
            <a:ext cx="1752600" cy="762000"/>
          </a:xfrm>
          <a:prstGeom prst="rect">
            <a:avLst/>
          </a:prstGeom>
          <a:noFill/>
        </p:spPr>
      </p:pic>
      <p:pic>
        <p:nvPicPr>
          <p:cNvPr id="183350" name="Picture 54" descr="california"/>
          <p:cNvPicPr>
            <a:picLocks noChangeAspect="1" noChangeArrowheads="1"/>
          </p:cNvPicPr>
          <p:nvPr/>
        </p:nvPicPr>
        <p:blipFill>
          <a:blip r:embed="rId12" cstate="print"/>
          <a:srcRect/>
          <a:stretch>
            <a:fillRect/>
          </a:stretch>
        </p:blipFill>
        <p:spPr bwMode="auto">
          <a:xfrm>
            <a:off x="2314575" y="6248400"/>
            <a:ext cx="533400" cy="533400"/>
          </a:xfrm>
          <a:prstGeom prst="rect">
            <a:avLst/>
          </a:prstGeom>
          <a:noFill/>
        </p:spPr>
      </p:pic>
      <p:sp>
        <p:nvSpPr>
          <p:cNvPr id="183351" name="Text Box 55"/>
          <p:cNvSpPr txBox="1">
            <a:spLocks noChangeArrowheads="1"/>
          </p:cNvSpPr>
          <p:nvPr/>
        </p:nvSpPr>
        <p:spPr bwMode="auto">
          <a:xfrm>
            <a:off x="2903539" y="6257926"/>
            <a:ext cx="1888659" cy="461665"/>
          </a:xfrm>
          <a:prstGeom prst="rect">
            <a:avLst/>
          </a:prstGeom>
          <a:noFill/>
          <a:ln w="25400">
            <a:solidFill>
              <a:schemeClr val="bg1"/>
            </a:solidFill>
            <a:miter lim="800000"/>
            <a:headEnd/>
            <a:tailEnd/>
          </a:ln>
          <a:effectLst/>
        </p:spPr>
        <p:txBody>
          <a:bodyPr wrap="none">
            <a:spAutoFit/>
          </a:bodyPr>
          <a:lstStyle/>
          <a:p>
            <a:pPr>
              <a:tabLst>
                <a:tab pos="342900" algn="l"/>
              </a:tabLst>
            </a:pPr>
            <a:r>
              <a:rPr lang="en-US" sz="1200" b="1">
                <a:latin typeface="Times New Roman" pitchFamily="18" charset="0"/>
              </a:rPr>
              <a:t>CA: Biology/Life Sciences</a:t>
            </a:r>
            <a:br>
              <a:rPr lang="en-US" sz="1200" b="1">
                <a:latin typeface="Times New Roman" pitchFamily="18" charset="0"/>
              </a:rPr>
            </a:br>
            <a:r>
              <a:rPr lang="en-US" sz="1200" b="1">
                <a:latin typeface="Times New Roman" pitchFamily="18" charset="0"/>
              </a:rPr>
              <a:t>	1f</a:t>
            </a:r>
          </a:p>
        </p:txBody>
      </p:sp>
    </p:spTree>
    <p:extLst>
      <p:ext uri="{BB962C8B-B14F-4D97-AF65-F5344CB8AC3E}">
        <p14:creationId xmlns:p14="http://schemas.microsoft.com/office/powerpoint/2010/main" val="2164454027"/>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withEffect">
                                  <p:stCondLst>
                                    <p:cond delay="0"/>
                                  </p:stCondLst>
                                  <p:childTnLst>
                                    <p:set>
                                      <p:cBhvr>
                                        <p:cTn id="6" dur="1" fill="hold">
                                          <p:stCondLst>
                                            <p:cond delay="0"/>
                                          </p:stCondLst>
                                        </p:cTn>
                                        <p:tgtEl>
                                          <p:spTgt spid="183350"/>
                                        </p:tgtEl>
                                        <p:attrNameLst>
                                          <p:attrName>style.visibility</p:attrName>
                                        </p:attrNameLst>
                                      </p:cBhvr>
                                      <p:to>
                                        <p:strVal val="visible"/>
                                      </p:to>
                                    </p:set>
                                    <p:animEffect transition="in" filter="box(out)">
                                      <p:cBhvr>
                                        <p:cTn id="7" dur="500"/>
                                        <p:tgtEl>
                                          <p:spTgt spid="183350"/>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183351"/>
                                        </p:tgtEl>
                                        <p:attrNameLst>
                                          <p:attrName>style.visibility</p:attrName>
                                        </p:attrNameLst>
                                      </p:cBhvr>
                                      <p:to>
                                        <p:strVal val="visible"/>
                                      </p:to>
                                    </p:set>
                                    <p:animEffect transition="in" filter="box(out)">
                                      <p:cBhvr>
                                        <p:cTn id="10" dur="500"/>
                                        <p:tgtEl>
                                          <p:spTgt spid="183351"/>
                                        </p:tgtEl>
                                      </p:cBhvr>
                                    </p:animEffect>
                                  </p:childTnLst>
                                </p:cTn>
                              </p:par>
                            </p:childTnLst>
                          </p:cTn>
                        </p:par>
                        <p:par>
                          <p:cTn id="11" fill="hold">
                            <p:stCondLst>
                              <p:cond delay="500"/>
                            </p:stCondLst>
                            <p:childTnLst>
                              <p:par>
                                <p:cTn id="12" presetID="4" presetClass="entr" presetSubtype="32" fill="hold" nodeType="afterEffect">
                                  <p:stCondLst>
                                    <p:cond delay="0"/>
                                  </p:stCondLst>
                                  <p:childTnLst>
                                    <p:set>
                                      <p:cBhvr>
                                        <p:cTn id="13" dur="1" fill="hold">
                                          <p:stCondLst>
                                            <p:cond delay="0"/>
                                          </p:stCondLst>
                                        </p:cTn>
                                        <p:tgtEl>
                                          <p:spTgt spid="183340"/>
                                        </p:tgtEl>
                                        <p:attrNameLst>
                                          <p:attrName>style.visibility</p:attrName>
                                        </p:attrNameLst>
                                      </p:cBhvr>
                                      <p:to>
                                        <p:strVal val="visible"/>
                                      </p:to>
                                    </p:set>
                                    <p:animEffect transition="in" filter="box(out)">
                                      <p:cBhvr>
                                        <p:cTn id="14" dur="500"/>
                                        <p:tgtEl>
                                          <p:spTgt spid="1833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351" grpId="0" animBg="1"/>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4563" name="Picture 3" descr="New previous">
            <a:hlinkClick r:id="" action="ppaction://hlinkshowjump?jump=previousslide"/>
          </p:cNvPr>
          <p:cNvPicPr>
            <a:picLocks noChangeAspect="1" noChangeArrowheads="1"/>
          </p:cNvPicPr>
          <p:nvPr/>
        </p:nvPicPr>
        <p:blipFill>
          <a:blip r:embed="rId2" cstate="print"/>
          <a:srcRect/>
          <a:stretch>
            <a:fillRect/>
          </a:stretch>
        </p:blipFill>
        <p:spPr bwMode="auto">
          <a:xfrm>
            <a:off x="5105401" y="6191251"/>
            <a:ext cx="492125" cy="606425"/>
          </a:xfrm>
          <a:prstGeom prst="rect">
            <a:avLst/>
          </a:prstGeom>
          <a:noFill/>
        </p:spPr>
      </p:pic>
      <p:pic>
        <p:nvPicPr>
          <p:cNvPr id="834565" name="Picture 5" descr="New next">
            <a:hlinkClick r:id="" action="ppaction://hlinkshowjump?jump=nextslide"/>
          </p:cNvPr>
          <p:cNvPicPr>
            <a:picLocks noChangeAspect="1" noChangeArrowheads="1"/>
          </p:cNvPicPr>
          <p:nvPr/>
        </p:nvPicPr>
        <p:blipFill>
          <a:blip r:embed="rId3" cstate="print"/>
          <a:srcRect/>
          <a:stretch>
            <a:fillRect/>
          </a:stretch>
        </p:blipFill>
        <p:spPr bwMode="auto">
          <a:xfrm>
            <a:off x="6542088" y="6194426"/>
            <a:ext cx="468312" cy="606425"/>
          </a:xfrm>
          <a:prstGeom prst="rect">
            <a:avLst/>
          </a:prstGeom>
          <a:noFill/>
        </p:spPr>
      </p:pic>
      <p:sp>
        <p:nvSpPr>
          <p:cNvPr id="834569" name="Rectangle 9"/>
          <p:cNvSpPr>
            <a:spLocks noChangeArrowheads="1"/>
          </p:cNvSpPr>
          <p:nvPr/>
        </p:nvSpPr>
        <p:spPr bwMode="auto">
          <a:xfrm>
            <a:off x="2057400" y="868364"/>
            <a:ext cx="7924800" cy="579437"/>
          </a:xfrm>
          <a:prstGeom prst="rect">
            <a:avLst/>
          </a:prstGeom>
          <a:noFill/>
          <a:ln w="9525">
            <a:noFill/>
            <a:miter lim="800000"/>
            <a:headEnd/>
            <a:tailEnd/>
          </a:ln>
          <a:effectLst/>
        </p:spPr>
        <p:txBody>
          <a:bodyPr anchor="ctr"/>
          <a:lstStyle/>
          <a:p>
            <a:r>
              <a:rPr lang="en-US" b="1">
                <a:solidFill>
                  <a:schemeClr val="hlink"/>
                </a:solidFill>
              </a:rPr>
              <a:t>Question</a:t>
            </a:r>
            <a:r>
              <a:rPr lang="en-US" sz="4000" b="1">
                <a:solidFill>
                  <a:schemeClr val="hlink"/>
                </a:solidFill>
              </a:rPr>
              <a:t> 1</a:t>
            </a:r>
          </a:p>
        </p:txBody>
      </p:sp>
      <p:sp>
        <p:nvSpPr>
          <p:cNvPr id="834570" name="Rectangle 10"/>
          <p:cNvSpPr>
            <a:spLocks noChangeArrowheads="1"/>
          </p:cNvSpPr>
          <p:nvPr/>
        </p:nvSpPr>
        <p:spPr bwMode="auto">
          <a:xfrm>
            <a:off x="2057400" y="1525588"/>
            <a:ext cx="8001000" cy="1077218"/>
          </a:xfrm>
          <a:prstGeom prst="rect">
            <a:avLst/>
          </a:prstGeom>
          <a:noFill/>
          <a:ln w="9525">
            <a:noFill/>
            <a:miter lim="800000"/>
            <a:headEnd/>
            <a:tailEnd/>
          </a:ln>
          <a:effectLst/>
        </p:spPr>
        <p:txBody>
          <a:bodyPr>
            <a:spAutoFit/>
          </a:bodyPr>
          <a:lstStyle/>
          <a:p>
            <a:pPr marL="609600" indent="-609600"/>
            <a:r>
              <a:rPr lang="en-US" sz="3200"/>
              <a:t>     Why do you add baking soda solution to the water containing the Elodea plants?</a:t>
            </a:r>
          </a:p>
        </p:txBody>
      </p:sp>
      <p:sp>
        <p:nvSpPr>
          <p:cNvPr id="834574" name="Text Box 14"/>
          <p:cNvSpPr txBox="1">
            <a:spLocks noChangeArrowheads="1"/>
          </p:cNvSpPr>
          <p:nvPr/>
        </p:nvSpPr>
        <p:spPr bwMode="auto">
          <a:xfrm>
            <a:off x="2590800" y="3832225"/>
            <a:ext cx="7315200" cy="1077218"/>
          </a:xfrm>
          <a:prstGeom prst="rect">
            <a:avLst/>
          </a:prstGeom>
          <a:noFill/>
          <a:ln w="9525" algn="ctr">
            <a:noFill/>
            <a:miter lim="800000"/>
            <a:headEnd/>
            <a:tailEnd/>
          </a:ln>
          <a:effectLst/>
        </p:spPr>
        <p:txBody>
          <a:bodyPr>
            <a:spAutoFit/>
          </a:bodyPr>
          <a:lstStyle/>
          <a:p>
            <a:pPr>
              <a:tabLst>
                <a:tab pos="228600" algn="l"/>
                <a:tab pos="1943100" algn="l"/>
              </a:tabLst>
            </a:pPr>
            <a:r>
              <a:rPr lang="en-US" sz="3200"/>
              <a:t>The baking soda supplies carbon dioxide, a necessary component of photosynthesis.</a:t>
            </a:r>
          </a:p>
        </p:txBody>
      </p:sp>
      <p:pic>
        <p:nvPicPr>
          <p:cNvPr id="834575" name="Picture 15" descr="New TOC">
            <a:hlinkClick r:id="rId4" action="ppaction://hlinksldjump"/>
          </p:cNvPr>
          <p:cNvPicPr>
            <a:picLocks noChangeAspect="1" noChangeArrowheads="1"/>
          </p:cNvPicPr>
          <p:nvPr/>
        </p:nvPicPr>
        <p:blipFill>
          <a:blip r:embed="rId5" cstate="print"/>
          <a:srcRect/>
          <a:stretch>
            <a:fillRect/>
          </a:stretch>
        </p:blipFill>
        <p:spPr bwMode="auto">
          <a:xfrm>
            <a:off x="5832476" y="6194426"/>
            <a:ext cx="492125" cy="606425"/>
          </a:xfrm>
          <a:prstGeom prst="rect">
            <a:avLst/>
          </a:prstGeom>
          <a:noFill/>
        </p:spPr>
      </p:pic>
      <p:pic>
        <p:nvPicPr>
          <p:cNvPr id="834577" name="Picture 17" descr="end of slide"/>
          <p:cNvPicPr>
            <a:picLocks noChangeAspect="1" noChangeArrowheads="1"/>
          </p:cNvPicPr>
          <p:nvPr/>
        </p:nvPicPr>
        <p:blipFill>
          <a:blip r:embed="rId6" cstate="print"/>
          <a:srcRect/>
          <a:stretch>
            <a:fillRect/>
          </a:stretch>
        </p:blipFill>
        <p:spPr bwMode="auto">
          <a:xfrm>
            <a:off x="9693276" y="5105400"/>
            <a:ext cx="593725" cy="846138"/>
          </a:xfrm>
          <a:prstGeom prst="rect">
            <a:avLst/>
          </a:prstGeom>
          <a:noFill/>
        </p:spPr>
      </p:pic>
      <p:pic>
        <p:nvPicPr>
          <p:cNvPr id="834579" name="Picture 19" descr="BioLab"/>
          <p:cNvPicPr>
            <a:picLocks noChangeAspect="1" noChangeArrowheads="1"/>
          </p:cNvPicPr>
          <p:nvPr/>
        </p:nvPicPr>
        <p:blipFill>
          <a:blip r:embed="rId7" cstate="print"/>
          <a:srcRect/>
          <a:stretch>
            <a:fillRect/>
          </a:stretch>
        </p:blipFill>
        <p:spPr bwMode="auto">
          <a:xfrm>
            <a:off x="5243514" y="1"/>
            <a:ext cx="1703387" cy="1050925"/>
          </a:xfrm>
          <a:prstGeom prst="rect">
            <a:avLst/>
          </a:prstGeom>
          <a:noFill/>
        </p:spPr>
      </p:pic>
      <p:pic>
        <p:nvPicPr>
          <p:cNvPr id="834580" name="Picture 20" descr="resources">
            <a:hlinkClick r:id="" action="ppaction://hlinkshowjump?jump=firstslide"/>
          </p:cNvPr>
          <p:cNvPicPr>
            <a:picLocks noChangeAspect="1" noChangeArrowheads="1"/>
          </p:cNvPicPr>
          <p:nvPr/>
        </p:nvPicPr>
        <p:blipFill>
          <a:blip r:embed="rId8" cstate="print"/>
          <a:srcRect/>
          <a:stretch>
            <a:fillRect/>
          </a:stretch>
        </p:blipFill>
        <p:spPr bwMode="auto">
          <a:xfrm>
            <a:off x="8458201" y="6267451"/>
            <a:ext cx="1806575" cy="411163"/>
          </a:xfrm>
          <a:prstGeom prst="rect">
            <a:avLst/>
          </a:prstGeom>
          <a:noFill/>
        </p:spPr>
      </p:pic>
      <p:pic>
        <p:nvPicPr>
          <p:cNvPr id="834581" name="Picture 21" descr="help">
            <a:hlinkClick r:id="rId9" action="ppaction://hlinksldjump"/>
          </p:cNvPr>
          <p:cNvPicPr>
            <a:picLocks noChangeAspect="1" noChangeArrowheads="1"/>
          </p:cNvPicPr>
          <p:nvPr/>
        </p:nvPicPr>
        <p:blipFill>
          <a:blip r:embed="rId10" cstate="print"/>
          <a:srcRect/>
          <a:stretch>
            <a:fillRect/>
          </a:stretch>
        </p:blipFill>
        <p:spPr bwMode="auto">
          <a:xfrm>
            <a:off x="1752600" y="6202364"/>
            <a:ext cx="560388" cy="560387"/>
          </a:xfrm>
          <a:prstGeom prst="rect">
            <a:avLst/>
          </a:prstGeom>
          <a:noFill/>
        </p:spPr>
      </p:pic>
      <p:sp>
        <p:nvSpPr>
          <p:cNvPr id="834583" name="Text Box 23"/>
          <p:cNvSpPr txBox="1">
            <a:spLocks noChangeArrowheads="1"/>
          </p:cNvSpPr>
          <p:nvPr/>
        </p:nvSpPr>
        <p:spPr bwMode="auto">
          <a:xfrm>
            <a:off x="2041526" y="5715000"/>
            <a:ext cx="8093075" cy="304800"/>
          </a:xfrm>
          <a:prstGeom prst="rect">
            <a:avLst/>
          </a:prstGeom>
          <a:noFill/>
          <a:ln w="9525">
            <a:noFill/>
            <a:miter lim="800000"/>
            <a:headEnd/>
            <a:tailEnd/>
          </a:ln>
          <a:effectLst/>
        </p:spPr>
        <p:txBody>
          <a:bodyPr>
            <a:spAutoFit/>
          </a:bodyPr>
          <a:lstStyle/>
          <a:p>
            <a:pPr algn="ctr" eaLnBrk="0" hangingPunct="0">
              <a:lnSpc>
                <a:spcPct val="100000"/>
              </a:lnSpc>
              <a:spcBef>
                <a:spcPct val="0"/>
              </a:spcBef>
              <a:spcAft>
                <a:spcPct val="0"/>
              </a:spcAft>
            </a:pPr>
            <a:r>
              <a:rPr lang="en-US" sz="1400" b="1">
                <a:solidFill>
                  <a:schemeClr val="hlink"/>
                </a:solidFill>
              </a:rPr>
              <a:t>To return to the chapter summary click escape or close this document.</a:t>
            </a:r>
          </a:p>
        </p:txBody>
      </p:sp>
      <p:pic>
        <p:nvPicPr>
          <p:cNvPr id="834584" name="Picture 24" descr="Chpt09"/>
          <p:cNvPicPr>
            <a:picLocks noChangeAspect="1" noChangeArrowheads="1"/>
          </p:cNvPicPr>
          <p:nvPr/>
        </p:nvPicPr>
        <p:blipFill>
          <a:blip r:embed="rId11" cstate="print"/>
          <a:srcRect/>
          <a:stretch>
            <a:fillRect/>
          </a:stretch>
        </p:blipFill>
        <p:spPr bwMode="auto">
          <a:xfrm>
            <a:off x="1524000" y="0"/>
            <a:ext cx="2895600" cy="762000"/>
          </a:xfrm>
          <a:prstGeom prst="rect">
            <a:avLst/>
          </a:prstGeom>
          <a:noFill/>
        </p:spPr>
      </p:pic>
      <p:sp>
        <p:nvSpPr>
          <p:cNvPr id="834585" name="Text Box 25"/>
          <p:cNvSpPr txBox="1">
            <a:spLocks noChangeArrowheads="1"/>
          </p:cNvSpPr>
          <p:nvPr/>
        </p:nvSpPr>
        <p:spPr bwMode="auto">
          <a:xfrm>
            <a:off x="2057400" y="3038475"/>
            <a:ext cx="1792350" cy="707886"/>
          </a:xfrm>
          <a:prstGeom prst="rect">
            <a:avLst/>
          </a:prstGeom>
          <a:noFill/>
          <a:ln w="9525">
            <a:noFill/>
            <a:miter lim="800000"/>
            <a:headEnd/>
            <a:tailEnd/>
          </a:ln>
          <a:effectLst/>
        </p:spPr>
        <p:txBody>
          <a:bodyPr wrap="none">
            <a:spAutoFit/>
          </a:bodyPr>
          <a:lstStyle/>
          <a:p>
            <a:r>
              <a:rPr lang="en-US" sz="4000" b="1">
                <a:solidFill>
                  <a:schemeClr val="tx2"/>
                </a:solidFill>
              </a:rPr>
              <a:t>Answer</a:t>
            </a:r>
          </a:p>
        </p:txBody>
      </p:sp>
    </p:spTree>
    <p:extLst>
      <p:ext uri="{BB962C8B-B14F-4D97-AF65-F5344CB8AC3E}">
        <p14:creationId xmlns:p14="http://schemas.microsoft.com/office/powerpoint/2010/main" val="4145654990"/>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834585"/>
                                        </p:tgtEl>
                                        <p:attrNameLst>
                                          <p:attrName>style.visibility</p:attrName>
                                        </p:attrNameLst>
                                      </p:cBhvr>
                                      <p:to>
                                        <p:strVal val="visible"/>
                                      </p:to>
                                    </p:set>
                                    <p:animEffect transition="in" filter="box(out)">
                                      <p:cBhvr>
                                        <p:cTn id="7" dur="500"/>
                                        <p:tgtEl>
                                          <p:spTgt spid="83458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834574"/>
                                        </p:tgtEl>
                                        <p:attrNameLst>
                                          <p:attrName>style.visibility</p:attrName>
                                        </p:attrNameLst>
                                      </p:cBhvr>
                                      <p:to>
                                        <p:strVal val="visible"/>
                                      </p:to>
                                    </p:set>
                                    <p:animEffect transition="in" filter="box(out)">
                                      <p:cBhvr>
                                        <p:cTn id="12" dur="500"/>
                                        <p:tgtEl>
                                          <p:spTgt spid="834574"/>
                                        </p:tgtEl>
                                      </p:cBhvr>
                                    </p:animEffect>
                                  </p:childTnLst>
                                </p:cTn>
                              </p:par>
                            </p:childTnLst>
                          </p:cTn>
                        </p:par>
                        <p:par>
                          <p:cTn id="13" fill="hold">
                            <p:stCondLst>
                              <p:cond delay="500"/>
                            </p:stCondLst>
                            <p:childTnLst>
                              <p:par>
                                <p:cTn id="14" presetID="1" presetClass="entr" presetSubtype="0" fill="hold" grpId="0" nodeType="afterEffect">
                                  <p:stCondLst>
                                    <p:cond delay="0"/>
                                  </p:stCondLst>
                                  <p:childTnLst>
                                    <p:set>
                                      <p:cBhvr>
                                        <p:cTn id="15" dur="1" fill="hold">
                                          <p:stCondLst>
                                            <p:cond delay="499"/>
                                          </p:stCondLst>
                                        </p:cTn>
                                        <p:tgtEl>
                                          <p:spTgt spid="834583"/>
                                        </p:tgtEl>
                                        <p:attrNameLst>
                                          <p:attrName>style.visibility</p:attrName>
                                        </p:attrNameLst>
                                      </p:cBhvr>
                                      <p:to>
                                        <p:strVal val="visible"/>
                                      </p:to>
                                    </p:set>
                                  </p:childTnLst>
                                </p:cTn>
                              </p:par>
                            </p:childTnLst>
                          </p:cTn>
                        </p:par>
                        <p:par>
                          <p:cTn id="16" fill="hold">
                            <p:stCondLst>
                              <p:cond delay="1000"/>
                            </p:stCondLst>
                            <p:childTnLst>
                              <p:par>
                                <p:cTn id="17" presetID="4" presetClass="entr" presetSubtype="32" fill="hold" nodeType="afterEffect">
                                  <p:stCondLst>
                                    <p:cond delay="0"/>
                                  </p:stCondLst>
                                  <p:childTnLst>
                                    <p:set>
                                      <p:cBhvr>
                                        <p:cTn id="18" dur="1" fill="hold">
                                          <p:stCondLst>
                                            <p:cond delay="0"/>
                                          </p:stCondLst>
                                        </p:cTn>
                                        <p:tgtEl>
                                          <p:spTgt spid="834577"/>
                                        </p:tgtEl>
                                        <p:attrNameLst>
                                          <p:attrName>style.visibility</p:attrName>
                                        </p:attrNameLst>
                                      </p:cBhvr>
                                      <p:to>
                                        <p:strVal val="visible"/>
                                      </p:to>
                                    </p:set>
                                    <p:animEffect transition="in" filter="box(out)">
                                      <p:cBhvr>
                                        <p:cTn id="19" dur="500"/>
                                        <p:tgtEl>
                                          <p:spTgt spid="8345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4574" grpId="0" autoUpdateAnimBg="0"/>
      <p:bldP spid="834583" grpId="0" autoUpdateAnimBg="0"/>
      <p:bldP spid="834585" grpId="0" autoUpdateAnimBg="0"/>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5586" name="Picture 2" descr="New previous">
            <a:hlinkClick r:id="" action="ppaction://hlinkshowjump?jump=previousslide"/>
          </p:cNvPr>
          <p:cNvPicPr>
            <a:picLocks noChangeAspect="1" noChangeArrowheads="1"/>
          </p:cNvPicPr>
          <p:nvPr/>
        </p:nvPicPr>
        <p:blipFill>
          <a:blip r:embed="rId2" cstate="print"/>
          <a:srcRect/>
          <a:stretch>
            <a:fillRect/>
          </a:stretch>
        </p:blipFill>
        <p:spPr bwMode="auto">
          <a:xfrm>
            <a:off x="5105401" y="6191251"/>
            <a:ext cx="492125" cy="606425"/>
          </a:xfrm>
          <a:prstGeom prst="rect">
            <a:avLst/>
          </a:prstGeom>
          <a:noFill/>
        </p:spPr>
      </p:pic>
      <p:pic>
        <p:nvPicPr>
          <p:cNvPr id="835588" name="Picture 4" descr="New next">
            <a:hlinkClick r:id="" action="ppaction://hlinkshowjump?jump=nextslide"/>
          </p:cNvPr>
          <p:cNvPicPr>
            <a:picLocks noChangeAspect="1" noChangeArrowheads="1"/>
          </p:cNvPicPr>
          <p:nvPr/>
        </p:nvPicPr>
        <p:blipFill>
          <a:blip r:embed="rId3" cstate="print"/>
          <a:srcRect/>
          <a:stretch>
            <a:fillRect/>
          </a:stretch>
        </p:blipFill>
        <p:spPr bwMode="auto">
          <a:xfrm>
            <a:off x="6542088" y="6194426"/>
            <a:ext cx="468312" cy="606425"/>
          </a:xfrm>
          <a:prstGeom prst="rect">
            <a:avLst/>
          </a:prstGeom>
          <a:noFill/>
        </p:spPr>
      </p:pic>
      <p:sp>
        <p:nvSpPr>
          <p:cNvPr id="835589" name="Rectangle 5"/>
          <p:cNvSpPr>
            <a:spLocks noChangeArrowheads="1"/>
          </p:cNvSpPr>
          <p:nvPr/>
        </p:nvSpPr>
        <p:spPr bwMode="auto">
          <a:xfrm>
            <a:off x="2057400" y="762000"/>
            <a:ext cx="7924800" cy="579438"/>
          </a:xfrm>
          <a:prstGeom prst="rect">
            <a:avLst/>
          </a:prstGeom>
          <a:noFill/>
          <a:ln w="9525">
            <a:noFill/>
            <a:miter lim="800000"/>
            <a:headEnd/>
            <a:tailEnd/>
          </a:ln>
          <a:effectLst/>
        </p:spPr>
        <p:txBody>
          <a:bodyPr anchor="ctr"/>
          <a:lstStyle/>
          <a:p>
            <a:r>
              <a:rPr lang="en-US" b="1">
                <a:solidFill>
                  <a:schemeClr val="hlink"/>
                </a:solidFill>
              </a:rPr>
              <a:t>Question 2</a:t>
            </a:r>
          </a:p>
        </p:txBody>
      </p:sp>
      <p:sp>
        <p:nvSpPr>
          <p:cNvPr id="835590" name="Rectangle 6"/>
          <p:cNvSpPr>
            <a:spLocks noChangeArrowheads="1"/>
          </p:cNvSpPr>
          <p:nvPr/>
        </p:nvSpPr>
        <p:spPr bwMode="auto">
          <a:xfrm>
            <a:off x="2438400" y="1525589"/>
            <a:ext cx="8001000" cy="584775"/>
          </a:xfrm>
          <a:prstGeom prst="rect">
            <a:avLst/>
          </a:prstGeom>
          <a:noFill/>
          <a:ln w="9525">
            <a:noFill/>
            <a:miter lim="800000"/>
            <a:headEnd/>
            <a:tailEnd/>
          </a:ln>
          <a:effectLst/>
        </p:spPr>
        <p:txBody>
          <a:bodyPr>
            <a:spAutoFit/>
          </a:bodyPr>
          <a:lstStyle/>
          <a:p>
            <a:pPr marL="609600" indent="-609600"/>
            <a:r>
              <a:rPr lang="en-US" sz="3200"/>
              <a:t>Why does the experiment use aquatic plants?</a:t>
            </a:r>
          </a:p>
        </p:txBody>
      </p:sp>
      <p:sp>
        <p:nvSpPr>
          <p:cNvPr id="835594" name="Text Box 10"/>
          <p:cNvSpPr txBox="1">
            <a:spLocks noChangeArrowheads="1"/>
          </p:cNvSpPr>
          <p:nvPr/>
        </p:nvSpPr>
        <p:spPr bwMode="auto">
          <a:xfrm>
            <a:off x="2438400" y="3698875"/>
            <a:ext cx="7315200" cy="1569660"/>
          </a:xfrm>
          <a:prstGeom prst="rect">
            <a:avLst/>
          </a:prstGeom>
          <a:noFill/>
          <a:ln w="9525" algn="ctr">
            <a:noFill/>
            <a:miter lim="800000"/>
            <a:headEnd/>
            <a:tailEnd/>
          </a:ln>
          <a:effectLst/>
        </p:spPr>
        <p:txBody>
          <a:bodyPr>
            <a:spAutoFit/>
          </a:bodyPr>
          <a:lstStyle/>
          <a:p>
            <a:pPr>
              <a:tabLst>
                <a:tab pos="228600" algn="l"/>
                <a:tab pos="1943100" algn="l"/>
              </a:tabLst>
            </a:pPr>
            <a:r>
              <a:rPr lang="en-US" sz="3200"/>
              <a:t>The oxygen given off by an aquatic plant will form visible bubbles in the water that can be easily observed.</a:t>
            </a:r>
          </a:p>
        </p:txBody>
      </p:sp>
      <p:pic>
        <p:nvPicPr>
          <p:cNvPr id="835595" name="Picture 11" descr="New TOC">
            <a:hlinkClick r:id="rId4" action="ppaction://hlinksldjump"/>
          </p:cNvPr>
          <p:cNvPicPr>
            <a:picLocks noChangeAspect="1" noChangeArrowheads="1"/>
          </p:cNvPicPr>
          <p:nvPr/>
        </p:nvPicPr>
        <p:blipFill>
          <a:blip r:embed="rId5" cstate="print"/>
          <a:srcRect/>
          <a:stretch>
            <a:fillRect/>
          </a:stretch>
        </p:blipFill>
        <p:spPr bwMode="auto">
          <a:xfrm>
            <a:off x="5832476" y="6194426"/>
            <a:ext cx="492125" cy="606425"/>
          </a:xfrm>
          <a:prstGeom prst="rect">
            <a:avLst/>
          </a:prstGeom>
          <a:noFill/>
        </p:spPr>
      </p:pic>
      <p:pic>
        <p:nvPicPr>
          <p:cNvPr id="835596" name="Picture 12" descr="end of slide"/>
          <p:cNvPicPr>
            <a:picLocks noChangeAspect="1" noChangeArrowheads="1"/>
          </p:cNvPicPr>
          <p:nvPr/>
        </p:nvPicPr>
        <p:blipFill>
          <a:blip r:embed="rId6" cstate="print"/>
          <a:srcRect/>
          <a:stretch>
            <a:fillRect/>
          </a:stretch>
        </p:blipFill>
        <p:spPr bwMode="auto">
          <a:xfrm>
            <a:off x="9693276" y="5105400"/>
            <a:ext cx="593725" cy="846138"/>
          </a:xfrm>
          <a:prstGeom prst="rect">
            <a:avLst/>
          </a:prstGeom>
          <a:noFill/>
        </p:spPr>
      </p:pic>
      <p:pic>
        <p:nvPicPr>
          <p:cNvPr id="835599" name="Picture 15" descr="BioLab"/>
          <p:cNvPicPr>
            <a:picLocks noChangeAspect="1" noChangeArrowheads="1"/>
          </p:cNvPicPr>
          <p:nvPr/>
        </p:nvPicPr>
        <p:blipFill>
          <a:blip r:embed="rId7" cstate="print"/>
          <a:srcRect/>
          <a:stretch>
            <a:fillRect/>
          </a:stretch>
        </p:blipFill>
        <p:spPr bwMode="auto">
          <a:xfrm>
            <a:off x="5243514" y="1"/>
            <a:ext cx="1703387" cy="1050925"/>
          </a:xfrm>
          <a:prstGeom prst="rect">
            <a:avLst/>
          </a:prstGeom>
          <a:noFill/>
        </p:spPr>
      </p:pic>
      <p:pic>
        <p:nvPicPr>
          <p:cNvPr id="835600" name="Picture 16" descr="resources">
            <a:hlinkClick r:id="" action="ppaction://hlinkshowjump?jump=firstslide"/>
          </p:cNvPr>
          <p:cNvPicPr>
            <a:picLocks noChangeAspect="1" noChangeArrowheads="1"/>
          </p:cNvPicPr>
          <p:nvPr/>
        </p:nvPicPr>
        <p:blipFill>
          <a:blip r:embed="rId8" cstate="print"/>
          <a:srcRect/>
          <a:stretch>
            <a:fillRect/>
          </a:stretch>
        </p:blipFill>
        <p:spPr bwMode="auto">
          <a:xfrm>
            <a:off x="8458201" y="6267451"/>
            <a:ext cx="1806575" cy="411163"/>
          </a:xfrm>
          <a:prstGeom prst="rect">
            <a:avLst/>
          </a:prstGeom>
          <a:noFill/>
        </p:spPr>
      </p:pic>
      <p:pic>
        <p:nvPicPr>
          <p:cNvPr id="835601" name="Picture 17" descr="help">
            <a:hlinkClick r:id="rId9" action="ppaction://hlinksldjump"/>
          </p:cNvPr>
          <p:cNvPicPr>
            <a:picLocks noChangeAspect="1" noChangeArrowheads="1"/>
          </p:cNvPicPr>
          <p:nvPr/>
        </p:nvPicPr>
        <p:blipFill>
          <a:blip r:embed="rId10" cstate="print"/>
          <a:srcRect/>
          <a:stretch>
            <a:fillRect/>
          </a:stretch>
        </p:blipFill>
        <p:spPr bwMode="auto">
          <a:xfrm>
            <a:off x="1752600" y="6202364"/>
            <a:ext cx="560388" cy="560387"/>
          </a:xfrm>
          <a:prstGeom prst="rect">
            <a:avLst/>
          </a:prstGeom>
          <a:noFill/>
        </p:spPr>
      </p:pic>
      <p:sp>
        <p:nvSpPr>
          <p:cNvPr id="835603" name="Text Box 19"/>
          <p:cNvSpPr txBox="1">
            <a:spLocks noChangeArrowheads="1"/>
          </p:cNvSpPr>
          <p:nvPr/>
        </p:nvSpPr>
        <p:spPr bwMode="auto">
          <a:xfrm>
            <a:off x="2041526" y="5715000"/>
            <a:ext cx="8093075" cy="304800"/>
          </a:xfrm>
          <a:prstGeom prst="rect">
            <a:avLst/>
          </a:prstGeom>
          <a:noFill/>
          <a:ln w="9525">
            <a:noFill/>
            <a:miter lim="800000"/>
            <a:headEnd/>
            <a:tailEnd/>
          </a:ln>
          <a:effectLst/>
        </p:spPr>
        <p:txBody>
          <a:bodyPr>
            <a:spAutoFit/>
          </a:bodyPr>
          <a:lstStyle/>
          <a:p>
            <a:pPr algn="ctr" eaLnBrk="0" hangingPunct="0">
              <a:lnSpc>
                <a:spcPct val="100000"/>
              </a:lnSpc>
              <a:spcBef>
                <a:spcPct val="0"/>
              </a:spcBef>
              <a:spcAft>
                <a:spcPct val="0"/>
              </a:spcAft>
            </a:pPr>
            <a:r>
              <a:rPr lang="en-US" sz="1400" b="1">
                <a:solidFill>
                  <a:schemeClr val="hlink"/>
                </a:solidFill>
              </a:rPr>
              <a:t>To return to the chapter summary click escape or close this document.</a:t>
            </a:r>
          </a:p>
        </p:txBody>
      </p:sp>
      <p:pic>
        <p:nvPicPr>
          <p:cNvPr id="835604" name="Picture 20" descr="Chpt09"/>
          <p:cNvPicPr>
            <a:picLocks noChangeAspect="1" noChangeArrowheads="1"/>
          </p:cNvPicPr>
          <p:nvPr/>
        </p:nvPicPr>
        <p:blipFill>
          <a:blip r:embed="rId11" cstate="print"/>
          <a:srcRect/>
          <a:stretch>
            <a:fillRect/>
          </a:stretch>
        </p:blipFill>
        <p:spPr bwMode="auto">
          <a:xfrm>
            <a:off x="1524000" y="0"/>
            <a:ext cx="2895600" cy="762000"/>
          </a:xfrm>
          <a:prstGeom prst="rect">
            <a:avLst/>
          </a:prstGeom>
          <a:noFill/>
        </p:spPr>
      </p:pic>
      <p:sp>
        <p:nvSpPr>
          <p:cNvPr id="835605" name="Text Box 21"/>
          <p:cNvSpPr txBox="1">
            <a:spLocks noChangeArrowheads="1"/>
          </p:cNvSpPr>
          <p:nvPr/>
        </p:nvSpPr>
        <p:spPr bwMode="auto">
          <a:xfrm>
            <a:off x="2133600" y="2809875"/>
            <a:ext cx="1792350" cy="707886"/>
          </a:xfrm>
          <a:prstGeom prst="rect">
            <a:avLst/>
          </a:prstGeom>
          <a:noFill/>
          <a:ln w="9525">
            <a:noFill/>
            <a:miter lim="800000"/>
            <a:headEnd/>
            <a:tailEnd/>
          </a:ln>
          <a:effectLst/>
        </p:spPr>
        <p:txBody>
          <a:bodyPr wrap="none">
            <a:spAutoFit/>
          </a:bodyPr>
          <a:lstStyle/>
          <a:p>
            <a:r>
              <a:rPr lang="en-US" sz="4000" b="1">
                <a:solidFill>
                  <a:schemeClr val="tx2"/>
                </a:solidFill>
              </a:rPr>
              <a:t>Answer</a:t>
            </a:r>
          </a:p>
        </p:txBody>
      </p:sp>
    </p:spTree>
    <p:extLst>
      <p:ext uri="{BB962C8B-B14F-4D97-AF65-F5344CB8AC3E}">
        <p14:creationId xmlns:p14="http://schemas.microsoft.com/office/powerpoint/2010/main" val="2128795356"/>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835605"/>
                                        </p:tgtEl>
                                        <p:attrNameLst>
                                          <p:attrName>style.visibility</p:attrName>
                                        </p:attrNameLst>
                                      </p:cBhvr>
                                      <p:to>
                                        <p:strVal val="visible"/>
                                      </p:to>
                                    </p:set>
                                    <p:animEffect transition="in" filter="box(out)">
                                      <p:cBhvr>
                                        <p:cTn id="7" dur="500"/>
                                        <p:tgtEl>
                                          <p:spTgt spid="83560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835594"/>
                                        </p:tgtEl>
                                        <p:attrNameLst>
                                          <p:attrName>style.visibility</p:attrName>
                                        </p:attrNameLst>
                                      </p:cBhvr>
                                      <p:to>
                                        <p:strVal val="visible"/>
                                      </p:to>
                                    </p:set>
                                    <p:animEffect transition="in" filter="box(out)">
                                      <p:cBhvr>
                                        <p:cTn id="12" dur="500"/>
                                        <p:tgtEl>
                                          <p:spTgt spid="835594"/>
                                        </p:tgtEl>
                                      </p:cBhvr>
                                    </p:animEffect>
                                  </p:childTnLst>
                                </p:cTn>
                              </p:par>
                            </p:childTnLst>
                          </p:cTn>
                        </p:par>
                        <p:par>
                          <p:cTn id="13" fill="hold">
                            <p:stCondLst>
                              <p:cond delay="500"/>
                            </p:stCondLst>
                            <p:childTnLst>
                              <p:par>
                                <p:cTn id="14" presetID="4" presetClass="entr" presetSubtype="32" fill="hold" grpId="0" nodeType="afterEffect">
                                  <p:stCondLst>
                                    <p:cond delay="0"/>
                                  </p:stCondLst>
                                  <p:childTnLst>
                                    <p:set>
                                      <p:cBhvr>
                                        <p:cTn id="15" dur="1" fill="hold">
                                          <p:stCondLst>
                                            <p:cond delay="0"/>
                                          </p:stCondLst>
                                        </p:cTn>
                                        <p:tgtEl>
                                          <p:spTgt spid="835603"/>
                                        </p:tgtEl>
                                        <p:attrNameLst>
                                          <p:attrName>style.visibility</p:attrName>
                                        </p:attrNameLst>
                                      </p:cBhvr>
                                      <p:to>
                                        <p:strVal val="visible"/>
                                      </p:to>
                                    </p:set>
                                    <p:animEffect transition="in" filter="box(out)">
                                      <p:cBhvr>
                                        <p:cTn id="16" dur="500"/>
                                        <p:tgtEl>
                                          <p:spTgt spid="835603"/>
                                        </p:tgtEl>
                                      </p:cBhvr>
                                    </p:animEffect>
                                  </p:childTnLst>
                                </p:cTn>
                              </p:par>
                            </p:childTnLst>
                          </p:cTn>
                        </p:par>
                        <p:par>
                          <p:cTn id="17" fill="hold">
                            <p:stCondLst>
                              <p:cond delay="1000"/>
                            </p:stCondLst>
                            <p:childTnLst>
                              <p:par>
                                <p:cTn id="18" presetID="4" presetClass="entr" presetSubtype="32" fill="hold" nodeType="afterEffect">
                                  <p:stCondLst>
                                    <p:cond delay="0"/>
                                  </p:stCondLst>
                                  <p:childTnLst>
                                    <p:set>
                                      <p:cBhvr>
                                        <p:cTn id="19" dur="1" fill="hold">
                                          <p:stCondLst>
                                            <p:cond delay="0"/>
                                          </p:stCondLst>
                                        </p:cTn>
                                        <p:tgtEl>
                                          <p:spTgt spid="835596"/>
                                        </p:tgtEl>
                                        <p:attrNameLst>
                                          <p:attrName>style.visibility</p:attrName>
                                        </p:attrNameLst>
                                      </p:cBhvr>
                                      <p:to>
                                        <p:strVal val="visible"/>
                                      </p:to>
                                    </p:set>
                                    <p:animEffect transition="in" filter="box(out)">
                                      <p:cBhvr>
                                        <p:cTn id="20" dur="500"/>
                                        <p:tgtEl>
                                          <p:spTgt spid="8355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5594" grpId="0" autoUpdateAnimBg="0"/>
      <p:bldP spid="835603" grpId="0" autoUpdateAnimBg="0"/>
      <p:bldP spid="835605" grpId="0" autoUpdateAnimBg="0"/>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3954" name="Picture 2" descr="New previous">
            <a:hlinkClick r:id="" action="ppaction://hlinkshowjump?jump=previousslide"/>
          </p:cNvPr>
          <p:cNvPicPr>
            <a:picLocks noChangeAspect="1" noChangeArrowheads="1"/>
          </p:cNvPicPr>
          <p:nvPr/>
        </p:nvPicPr>
        <p:blipFill>
          <a:blip r:embed="rId2" cstate="print"/>
          <a:srcRect/>
          <a:stretch>
            <a:fillRect/>
          </a:stretch>
        </p:blipFill>
        <p:spPr bwMode="auto">
          <a:xfrm>
            <a:off x="5105401" y="6191251"/>
            <a:ext cx="492125" cy="606425"/>
          </a:xfrm>
          <a:prstGeom prst="rect">
            <a:avLst/>
          </a:prstGeom>
          <a:noFill/>
        </p:spPr>
      </p:pic>
      <p:pic>
        <p:nvPicPr>
          <p:cNvPr id="893955" name="Picture 3" descr="New next">
            <a:hlinkClick r:id="" action="ppaction://hlinkshowjump?jump=nextslide"/>
          </p:cNvPr>
          <p:cNvPicPr>
            <a:picLocks noChangeAspect="1" noChangeArrowheads="1"/>
          </p:cNvPicPr>
          <p:nvPr/>
        </p:nvPicPr>
        <p:blipFill>
          <a:blip r:embed="rId3" cstate="print"/>
          <a:srcRect/>
          <a:stretch>
            <a:fillRect/>
          </a:stretch>
        </p:blipFill>
        <p:spPr bwMode="auto">
          <a:xfrm>
            <a:off x="6542088" y="6194426"/>
            <a:ext cx="468312" cy="606425"/>
          </a:xfrm>
          <a:prstGeom prst="rect">
            <a:avLst/>
          </a:prstGeom>
          <a:noFill/>
        </p:spPr>
      </p:pic>
      <p:sp>
        <p:nvSpPr>
          <p:cNvPr id="893956" name="Rectangle 4"/>
          <p:cNvSpPr>
            <a:spLocks noChangeArrowheads="1"/>
          </p:cNvSpPr>
          <p:nvPr/>
        </p:nvSpPr>
        <p:spPr bwMode="auto">
          <a:xfrm>
            <a:off x="2057400" y="762000"/>
            <a:ext cx="7924800" cy="579438"/>
          </a:xfrm>
          <a:prstGeom prst="rect">
            <a:avLst/>
          </a:prstGeom>
          <a:noFill/>
          <a:ln w="9525">
            <a:noFill/>
            <a:miter lim="800000"/>
            <a:headEnd/>
            <a:tailEnd/>
          </a:ln>
          <a:effectLst/>
        </p:spPr>
        <p:txBody>
          <a:bodyPr anchor="ctr"/>
          <a:lstStyle/>
          <a:p>
            <a:r>
              <a:rPr lang="en-US" b="1">
                <a:solidFill>
                  <a:schemeClr val="hlink"/>
                </a:solidFill>
              </a:rPr>
              <a:t>Question 3</a:t>
            </a:r>
          </a:p>
        </p:txBody>
      </p:sp>
      <p:sp>
        <p:nvSpPr>
          <p:cNvPr id="893957" name="Rectangle 5"/>
          <p:cNvSpPr>
            <a:spLocks noChangeArrowheads="1"/>
          </p:cNvSpPr>
          <p:nvPr/>
        </p:nvSpPr>
        <p:spPr bwMode="auto">
          <a:xfrm>
            <a:off x="2057400" y="1525588"/>
            <a:ext cx="8001000" cy="1077218"/>
          </a:xfrm>
          <a:prstGeom prst="rect">
            <a:avLst/>
          </a:prstGeom>
          <a:noFill/>
          <a:ln w="9525">
            <a:noFill/>
            <a:miter lim="800000"/>
            <a:headEnd/>
            <a:tailEnd/>
          </a:ln>
          <a:effectLst/>
        </p:spPr>
        <p:txBody>
          <a:bodyPr>
            <a:spAutoFit/>
          </a:bodyPr>
          <a:lstStyle/>
          <a:p>
            <a:pPr marL="609600" indent="-609600"/>
            <a:r>
              <a:rPr lang="en-US" sz="3200"/>
              <a:t>     What is the independent variable in this experiment?</a:t>
            </a:r>
          </a:p>
        </p:txBody>
      </p:sp>
      <p:sp>
        <p:nvSpPr>
          <p:cNvPr id="893958" name="Text Box 6"/>
          <p:cNvSpPr txBox="1">
            <a:spLocks noChangeArrowheads="1"/>
          </p:cNvSpPr>
          <p:nvPr/>
        </p:nvSpPr>
        <p:spPr bwMode="auto">
          <a:xfrm>
            <a:off x="2667000" y="3698875"/>
            <a:ext cx="7162800" cy="1569660"/>
          </a:xfrm>
          <a:prstGeom prst="rect">
            <a:avLst/>
          </a:prstGeom>
          <a:noFill/>
          <a:ln w="9525" algn="ctr">
            <a:noFill/>
            <a:miter lim="800000"/>
            <a:headEnd/>
            <a:tailEnd/>
          </a:ln>
          <a:effectLst/>
        </p:spPr>
        <p:txBody>
          <a:bodyPr>
            <a:spAutoFit/>
          </a:bodyPr>
          <a:lstStyle/>
          <a:p>
            <a:pPr>
              <a:tabLst>
                <a:tab pos="228600" algn="l"/>
                <a:tab pos="1943100" algn="l"/>
              </a:tabLst>
            </a:pPr>
            <a:r>
              <a:rPr lang="en-US" sz="3200"/>
              <a:t>The independent variable in this experiment is the color of light that is directed on the Elodea.</a:t>
            </a:r>
          </a:p>
        </p:txBody>
      </p:sp>
      <p:pic>
        <p:nvPicPr>
          <p:cNvPr id="893959" name="Picture 7" descr="New TOC">
            <a:hlinkClick r:id="rId4" action="ppaction://hlinksldjump"/>
          </p:cNvPr>
          <p:cNvPicPr>
            <a:picLocks noChangeAspect="1" noChangeArrowheads="1"/>
          </p:cNvPicPr>
          <p:nvPr/>
        </p:nvPicPr>
        <p:blipFill>
          <a:blip r:embed="rId5" cstate="print"/>
          <a:srcRect/>
          <a:stretch>
            <a:fillRect/>
          </a:stretch>
        </p:blipFill>
        <p:spPr bwMode="auto">
          <a:xfrm>
            <a:off x="5832476" y="6194426"/>
            <a:ext cx="492125" cy="606425"/>
          </a:xfrm>
          <a:prstGeom prst="rect">
            <a:avLst/>
          </a:prstGeom>
          <a:noFill/>
        </p:spPr>
      </p:pic>
      <p:pic>
        <p:nvPicPr>
          <p:cNvPr id="893960" name="Picture 8" descr="end of slide"/>
          <p:cNvPicPr>
            <a:picLocks noChangeAspect="1" noChangeArrowheads="1"/>
          </p:cNvPicPr>
          <p:nvPr/>
        </p:nvPicPr>
        <p:blipFill>
          <a:blip r:embed="rId6" cstate="print"/>
          <a:srcRect/>
          <a:stretch>
            <a:fillRect/>
          </a:stretch>
        </p:blipFill>
        <p:spPr bwMode="auto">
          <a:xfrm>
            <a:off x="9693276" y="5105400"/>
            <a:ext cx="593725" cy="846138"/>
          </a:xfrm>
          <a:prstGeom prst="rect">
            <a:avLst/>
          </a:prstGeom>
          <a:noFill/>
        </p:spPr>
      </p:pic>
      <p:pic>
        <p:nvPicPr>
          <p:cNvPr id="893961" name="Picture 9" descr="BioLab"/>
          <p:cNvPicPr>
            <a:picLocks noChangeAspect="1" noChangeArrowheads="1"/>
          </p:cNvPicPr>
          <p:nvPr/>
        </p:nvPicPr>
        <p:blipFill>
          <a:blip r:embed="rId7" cstate="print"/>
          <a:srcRect/>
          <a:stretch>
            <a:fillRect/>
          </a:stretch>
        </p:blipFill>
        <p:spPr bwMode="auto">
          <a:xfrm>
            <a:off x="5243514" y="1"/>
            <a:ext cx="1703387" cy="1050925"/>
          </a:xfrm>
          <a:prstGeom prst="rect">
            <a:avLst/>
          </a:prstGeom>
          <a:noFill/>
        </p:spPr>
      </p:pic>
      <p:pic>
        <p:nvPicPr>
          <p:cNvPr id="893962" name="Picture 10" descr="resources">
            <a:hlinkClick r:id="" action="ppaction://hlinkshowjump?jump=firstslide"/>
          </p:cNvPr>
          <p:cNvPicPr>
            <a:picLocks noChangeAspect="1" noChangeArrowheads="1"/>
          </p:cNvPicPr>
          <p:nvPr/>
        </p:nvPicPr>
        <p:blipFill>
          <a:blip r:embed="rId8" cstate="print"/>
          <a:srcRect/>
          <a:stretch>
            <a:fillRect/>
          </a:stretch>
        </p:blipFill>
        <p:spPr bwMode="auto">
          <a:xfrm>
            <a:off x="8458201" y="6267451"/>
            <a:ext cx="1806575" cy="411163"/>
          </a:xfrm>
          <a:prstGeom prst="rect">
            <a:avLst/>
          </a:prstGeom>
          <a:noFill/>
        </p:spPr>
      </p:pic>
      <p:pic>
        <p:nvPicPr>
          <p:cNvPr id="893963" name="Picture 11" descr="help">
            <a:hlinkClick r:id="rId9" action="ppaction://hlinksldjump"/>
          </p:cNvPr>
          <p:cNvPicPr>
            <a:picLocks noChangeAspect="1" noChangeArrowheads="1"/>
          </p:cNvPicPr>
          <p:nvPr/>
        </p:nvPicPr>
        <p:blipFill>
          <a:blip r:embed="rId10" cstate="print"/>
          <a:srcRect/>
          <a:stretch>
            <a:fillRect/>
          </a:stretch>
        </p:blipFill>
        <p:spPr bwMode="auto">
          <a:xfrm>
            <a:off x="1752600" y="6202364"/>
            <a:ext cx="560388" cy="560387"/>
          </a:xfrm>
          <a:prstGeom prst="rect">
            <a:avLst/>
          </a:prstGeom>
          <a:noFill/>
        </p:spPr>
      </p:pic>
      <p:sp>
        <p:nvSpPr>
          <p:cNvPr id="893964" name="Text Box 12"/>
          <p:cNvSpPr txBox="1">
            <a:spLocks noChangeArrowheads="1"/>
          </p:cNvSpPr>
          <p:nvPr/>
        </p:nvSpPr>
        <p:spPr bwMode="auto">
          <a:xfrm>
            <a:off x="2041526" y="5715000"/>
            <a:ext cx="8093075" cy="304800"/>
          </a:xfrm>
          <a:prstGeom prst="rect">
            <a:avLst/>
          </a:prstGeom>
          <a:noFill/>
          <a:ln w="9525">
            <a:noFill/>
            <a:miter lim="800000"/>
            <a:headEnd/>
            <a:tailEnd/>
          </a:ln>
          <a:effectLst/>
        </p:spPr>
        <p:txBody>
          <a:bodyPr>
            <a:spAutoFit/>
          </a:bodyPr>
          <a:lstStyle/>
          <a:p>
            <a:pPr algn="ctr" eaLnBrk="0" hangingPunct="0">
              <a:lnSpc>
                <a:spcPct val="100000"/>
              </a:lnSpc>
              <a:spcBef>
                <a:spcPct val="0"/>
              </a:spcBef>
              <a:spcAft>
                <a:spcPct val="0"/>
              </a:spcAft>
            </a:pPr>
            <a:r>
              <a:rPr lang="en-US" sz="1400" b="1">
                <a:solidFill>
                  <a:schemeClr val="hlink"/>
                </a:solidFill>
              </a:rPr>
              <a:t>To return to the chapter summary click escape or close this document.</a:t>
            </a:r>
          </a:p>
        </p:txBody>
      </p:sp>
      <p:pic>
        <p:nvPicPr>
          <p:cNvPr id="893965" name="Picture 13" descr="Chpt09"/>
          <p:cNvPicPr>
            <a:picLocks noChangeAspect="1" noChangeArrowheads="1"/>
          </p:cNvPicPr>
          <p:nvPr/>
        </p:nvPicPr>
        <p:blipFill>
          <a:blip r:embed="rId11" cstate="print"/>
          <a:srcRect/>
          <a:stretch>
            <a:fillRect/>
          </a:stretch>
        </p:blipFill>
        <p:spPr bwMode="auto">
          <a:xfrm>
            <a:off x="1524000" y="0"/>
            <a:ext cx="2895600" cy="762000"/>
          </a:xfrm>
          <a:prstGeom prst="rect">
            <a:avLst/>
          </a:prstGeom>
          <a:noFill/>
        </p:spPr>
      </p:pic>
      <p:sp>
        <p:nvSpPr>
          <p:cNvPr id="893966" name="Text Box 14"/>
          <p:cNvSpPr txBox="1">
            <a:spLocks noChangeArrowheads="1"/>
          </p:cNvSpPr>
          <p:nvPr/>
        </p:nvSpPr>
        <p:spPr bwMode="auto">
          <a:xfrm>
            <a:off x="2133600" y="2809875"/>
            <a:ext cx="1792350" cy="707886"/>
          </a:xfrm>
          <a:prstGeom prst="rect">
            <a:avLst/>
          </a:prstGeom>
          <a:noFill/>
          <a:ln w="9525">
            <a:noFill/>
            <a:miter lim="800000"/>
            <a:headEnd/>
            <a:tailEnd/>
          </a:ln>
          <a:effectLst/>
        </p:spPr>
        <p:txBody>
          <a:bodyPr wrap="none">
            <a:spAutoFit/>
          </a:bodyPr>
          <a:lstStyle/>
          <a:p>
            <a:r>
              <a:rPr lang="en-US" sz="4000" b="1">
                <a:solidFill>
                  <a:schemeClr val="tx2"/>
                </a:solidFill>
              </a:rPr>
              <a:t>Answer</a:t>
            </a:r>
          </a:p>
        </p:txBody>
      </p:sp>
    </p:spTree>
    <p:extLst>
      <p:ext uri="{BB962C8B-B14F-4D97-AF65-F5344CB8AC3E}">
        <p14:creationId xmlns:p14="http://schemas.microsoft.com/office/powerpoint/2010/main" val="2651715646"/>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893966"/>
                                        </p:tgtEl>
                                        <p:attrNameLst>
                                          <p:attrName>style.visibility</p:attrName>
                                        </p:attrNameLst>
                                      </p:cBhvr>
                                      <p:to>
                                        <p:strVal val="visible"/>
                                      </p:to>
                                    </p:set>
                                    <p:animEffect transition="in" filter="box(out)">
                                      <p:cBhvr>
                                        <p:cTn id="7" dur="500"/>
                                        <p:tgtEl>
                                          <p:spTgt spid="89396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893958"/>
                                        </p:tgtEl>
                                        <p:attrNameLst>
                                          <p:attrName>style.visibility</p:attrName>
                                        </p:attrNameLst>
                                      </p:cBhvr>
                                      <p:to>
                                        <p:strVal val="visible"/>
                                      </p:to>
                                    </p:set>
                                    <p:animEffect transition="in" filter="box(out)">
                                      <p:cBhvr>
                                        <p:cTn id="12" dur="500"/>
                                        <p:tgtEl>
                                          <p:spTgt spid="893958"/>
                                        </p:tgtEl>
                                      </p:cBhvr>
                                    </p:animEffect>
                                  </p:childTnLst>
                                </p:cTn>
                              </p:par>
                            </p:childTnLst>
                          </p:cTn>
                        </p:par>
                        <p:par>
                          <p:cTn id="13" fill="hold">
                            <p:stCondLst>
                              <p:cond delay="500"/>
                            </p:stCondLst>
                            <p:childTnLst>
                              <p:par>
                                <p:cTn id="14" presetID="4" presetClass="entr" presetSubtype="32" fill="hold" grpId="0" nodeType="afterEffect">
                                  <p:stCondLst>
                                    <p:cond delay="0"/>
                                  </p:stCondLst>
                                  <p:childTnLst>
                                    <p:set>
                                      <p:cBhvr>
                                        <p:cTn id="15" dur="1" fill="hold">
                                          <p:stCondLst>
                                            <p:cond delay="0"/>
                                          </p:stCondLst>
                                        </p:cTn>
                                        <p:tgtEl>
                                          <p:spTgt spid="893964"/>
                                        </p:tgtEl>
                                        <p:attrNameLst>
                                          <p:attrName>style.visibility</p:attrName>
                                        </p:attrNameLst>
                                      </p:cBhvr>
                                      <p:to>
                                        <p:strVal val="visible"/>
                                      </p:to>
                                    </p:set>
                                    <p:animEffect transition="in" filter="box(out)">
                                      <p:cBhvr>
                                        <p:cTn id="16" dur="500"/>
                                        <p:tgtEl>
                                          <p:spTgt spid="893964"/>
                                        </p:tgtEl>
                                      </p:cBhvr>
                                    </p:animEffect>
                                  </p:childTnLst>
                                </p:cTn>
                              </p:par>
                            </p:childTnLst>
                          </p:cTn>
                        </p:par>
                        <p:par>
                          <p:cTn id="17" fill="hold">
                            <p:stCondLst>
                              <p:cond delay="1000"/>
                            </p:stCondLst>
                            <p:childTnLst>
                              <p:par>
                                <p:cTn id="18" presetID="4" presetClass="entr" presetSubtype="32" fill="hold" nodeType="afterEffect">
                                  <p:stCondLst>
                                    <p:cond delay="0"/>
                                  </p:stCondLst>
                                  <p:childTnLst>
                                    <p:set>
                                      <p:cBhvr>
                                        <p:cTn id="19" dur="1" fill="hold">
                                          <p:stCondLst>
                                            <p:cond delay="0"/>
                                          </p:stCondLst>
                                        </p:cTn>
                                        <p:tgtEl>
                                          <p:spTgt spid="893960"/>
                                        </p:tgtEl>
                                        <p:attrNameLst>
                                          <p:attrName>style.visibility</p:attrName>
                                        </p:attrNameLst>
                                      </p:cBhvr>
                                      <p:to>
                                        <p:strVal val="visible"/>
                                      </p:to>
                                    </p:set>
                                    <p:animEffect transition="in" filter="box(out)">
                                      <p:cBhvr>
                                        <p:cTn id="20" dur="500"/>
                                        <p:tgtEl>
                                          <p:spTgt spid="8939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3958" grpId="0" autoUpdateAnimBg="0"/>
      <p:bldP spid="893964" grpId="0" autoUpdateAnimBg="0"/>
      <p:bldP spid="893966" grpId="0" autoUpdateAnimBg="0"/>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6678" name="Picture 22" descr="p 242 Q 9d"/>
          <p:cNvPicPr>
            <a:picLocks noChangeAspect="1" noChangeArrowheads="1"/>
          </p:cNvPicPr>
          <p:nvPr/>
        </p:nvPicPr>
        <p:blipFill>
          <a:blip r:embed="rId2" cstate="print"/>
          <a:srcRect/>
          <a:stretch>
            <a:fillRect/>
          </a:stretch>
        </p:blipFill>
        <p:spPr bwMode="auto">
          <a:xfrm>
            <a:off x="6934200" y="4343400"/>
            <a:ext cx="2590800" cy="1627188"/>
          </a:xfrm>
          <a:prstGeom prst="rect">
            <a:avLst/>
          </a:prstGeom>
          <a:noFill/>
        </p:spPr>
      </p:pic>
      <p:sp>
        <p:nvSpPr>
          <p:cNvPr id="966658" name="Rectangle 2"/>
          <p:cNvSpPr>
            <a:spLocks noGrp="1" noChangeArrowheads="1"/>
          </p:cNvSpPr>
          <p:nvPr>
            <p:ph type="title"/>
          </p:nvPr>
        </p:nvSpPr>
        <p:spPr>
          <a:xfrm>
            <a:off x="2438400" y="6964363"/>
            <a:ext cx="8229600" cy="122237"/>
          </a:xfrm>
        </p:spPr>
        <p:txBody>
          <a:bodyPr>
            <a:normAutofit fontScale="90000"/>
          </a:bodyPr>
          <a:lstStyle/>
          <a:p>
            <a:pPr algn="r"/>
            <a:r>
              <a:rPr lang="en-US" altLang="en-US" sz="1400" b="1"/>
              <a:t>Chapter Assessment</a:t>
            </a:r>
          </a:p>
        </p:txBody>
      </p:sp>
      <p:sp>
        <p:nvSpPr>
          <p:cNvPr id="966659" name="Text Box 3"/>
          <p:cNvSpPr txBox="1">
            <a:spLocks noChangeArrowheads="1"/>
          </p:cNvSpPr>
          <p:nvPr/>
        </p:nvSpPr>
        <p:spPr bwMode="auto">
          <a:xfrm>
            <a:off x="2057400" y="838200"/>
            <a:ext cx="8153400" cy="579438"/>
          </a:xfrm>
          <a:prstGeom prst="rect">
            <a:avLst/>
          </a:prstGeom>
          <a:noFill/>
          <a:ln w="9525">
            <a:noFill/>
            <a:miter lim="800000"/>
            <a:headEnd/>
            <a:tailEnd/>
          </a:ln>
          <a:effectLst/>
        </p:spPr>
        <p:txBody>
          <a:bodyPr/>
          <a:lstStyle/>
          <a:p>
            <a:pPr algn="l" eaLnBrk="0" hangingPunct="0"/>
            <a:r>
              <a:rPr lang="en-US" altLang="en-US" sz="3600" b="1">
                <a:solidFill>
                  <a:srgbClr val="FFFF00"/>
                </a:solidFill>
                <a:latin typeface="Times" pitchFamily="18" charset="0"/>
              </a:rPr>
              <a:t>Question 4</a:t>
            </a:r>
          </a:p>
        </p:txBody>
      </p:sp>
      <p:sp>
        <p:nvSpPr>
          <p:cNvPr id="966660" name="Text Box 4"/>
          <p:cNvSpPr txBox="1">
            <a:spLocks noChangeArrowheads="1"/>
          </p:cNvSpPr>
          <p:nvPr/>
        </p:nvSpPr>
        <p:spPr bwMode="auto">
          <a:xfrm>
            <a:off x="2133600" y="1371600"/>
            <a:ext cx="7620000" cy="641350"/>
          </a:xfrm>
          <a:prstGeom prst="rect">
            <a:avLst/>
          </a:prstGeom>
          <a:noFill/>
          <a:ln w="19050">
            <a:noFill/>
            <a:miter lim="800000"/>
            <a:headEnd/>
            <a:tailEnd/>
          </a:ln>
          <a:effectLst/>
        </p:spPr>
        <p:txBody>
          <a:bodyPr/>
          <a:lstStyle/>
          <a:p>
            <a:pPr algn="l" eaLnBrk="0" hangingPunct="0"/>
            <a:r>
              <a:rPr lang="en-US" altLang="en-US" sz="3200">
                <a:latin typeface="Times" pitchFamily="18" charset="0"/>
              </a:rPr>
              <a:t>In which of the following structures do the light-dependent reactions of photosynthesis take place?</a:t>
            </a:r>
          </a:p>
        </p:txBody>
      </p:sp>
      <p:pic>
        <p:nvPicPr>
          <p:cNvPr id="966661" name="Picture 5" descr="New previous">
            <a:hlinkClick r:id="" action="ppaction://hlinkshowjump?jump=previousslide"/>
          </p:cNvPr>
          <p:cNvPicPr>
            <a:picLocks noChangeAspect="1" noChangeArrowheads="1"/>
          </p:cNvPicPr>
          <p:nvPr/>
        </p:nvPicPr>
        <p:blipFill>
          <a:blip r:embed="rId3" cstate="print"/>
          <a:srcRect/>
          <a:stretch>
            <a:fillRect/>
          </a:stretch>
        </p:blipFill>
        <p:spPr bwMode="auto">
          <a:xfrm>
            <a:off x="5105401" y="6191251"/>
            <a:ext cx="492125" cy="606425"/>
          </a:xfrm>
          <a:prstGeom prst="rect">
            <a:avLst/>
          </a:prstGeom>
          <a:noFill/>
        </p:spPr>
      </p:pic>
      <p:pic>
        <p:nvPicPr>
          <p:cNvPr id="966662" name="Picture 6" descr="New TOC">
            <a:hlinkClick r:id="rId4" action="ppaction://hlinksldjump"/>
          </p:cNvPr>
          <p:cNvPicPr>
            <a:picLocks noChangeAspect="1" noChangeArrowheads="1"/>
          </p:cNvPicPr>
          <p:nvPr/>
        </p:nvPicPr>
        <p:blipFill>
          <a:blip r:embed="rId5" cstate="print"/>
          <a:srcRect/>
          <a:stretch>
            <a:fillRect/>
          </a:stretch>
        </p:blipFill>
        <p:spPr bwMode="auto">
          <a:xfrm>
            <a:off x="5832476" y="6194426"/>
            <a:ext cx="492125" cy="606425"/>
          </a:xfrm>
          <a:prstGeom prst="rect">
            <a:avLst/>
          </a:prstGeom>
          <a:noFill/>
        </p:spPr>
      </p:pic>
      <p:pic>
        <p:nvPicPr>
          <p:cNvPr id="966663" name="Picture 7" descr="New next">
            <a:hlinkClick r:id="" action="ppaction://hlinkshowjump?jump=nextslide"/>
          </p:cNvPr>
          <p:cNvPicPr>
            <a:picLocks noChangeAspect="1" noChangeArrowheads="1"/>
          </p:cNvPicPr>
          <p:nvPr/>
        </p:nvPicPr>
        <p:blipFill>
          <a:blip r:embed="rId6" cstate="print"/>
          <a:srcRect/>
          <a:stretch>
            <a:fillRect/>
          </a:stretch>
        </p:blipFill>
        <p:spPr bwMode="auto">
          <a:xfrm>
            <a:off x="6542088" y="6194426"/>
            <a:ext cx="468312" cy="606425"/>
          </a:xfrm>
          <a:prstGeom prst="rect">
            <a:avLst/>
          </a:prstGeom>
          <a:noFill/>
        </p:spPr>
      </p:pic>
      <p:pic>
        <p:nvPicPr>
          <p:cNvPr id="966664" name="Picture 8" descr="help">
            <a:hlinkClick r:id="" action="ppaction://noaction"/>
          </p:cNvPr>
          <p:cNvPicPr>
            <a:picLocks noChangeAspect="1" noChangeArrowheads="1"/>
          </p:cNvPicPr>
          <p:nvPr/>
        </p:nvPicPr>
        <p:blipFill>
          <a:blip r:embed="rId7" cstate="print"/>
          <a:srcRect/>
          <a:stretch>
            <a:fillRect/>
          </a:stretch>
        </p:blipFill>
        <p:spPr bwMode="auto">
          <a:xfrm>
            <a:off x="1752600" y="6202364"/>
            <a:ext cx="560388" cy="560387"/>
          </a:xfrm>
          <a:prstGeom prst="rect">
            <a:avLst/>
          </a:prstGeom>
          <a:noFill/>
        </p:spPr>
      </p:pic>
      <p:pic>
        <p:nvPicPr>
          <p:cNvPr id="966665" name="Picture 9" descr="end of slide"/>
          <p:cNvPicPr>
            <a:picLocks noChangeAspect="1" noChangeArrowheads="1"/>
          </p:cNvPicPr>
          <p:nvPr/>
        </p:nvPicPr>
        <p:blipFill>
          <a:blip r:embed="rId8" cstate="print"/>
          <a:srcRect/>
          <a:stretch>
            <a:fillRect/>
          </a:stretch>
        </p:blipFill>
        <p:spPr bwMode="auto">
          <a:xfrm>
            <a:off x="9693276" y="5105400"/>
            <a:ext cx="593725" cy="846138"/>
          </a:xfrm>
          <a:prstGeom prst="rect">
            <a:avLst/>
          </a:prstGeom>
          <a:noFill/>
        </p:spPr>
      </p:pic>
      <p:pic>
        <p:nvPicPr>
          <p:cNvPr id="966666" name="Picture 10" descr="resources">
            <a:hlinkClick r:id="rId9"/>
          </p:cNvPr>
          <p:cNvPicPr>
            <a:picLocks noChangeAspect="1" noChangeArrowheads="1"/>
          </p:cNvPicPr>
          <p:nvPr/>
        </p:nvPicPr>
        <p:blipFill>
          <a:blip r:embed="rId10" cstate="print"/>
          <a:srcRect/>
          <a:stretch>
            <a:fillRect/>
          </a:stretch>
        </p:blipFill>
        <p:spPr bwMode="auto">
          <a:xfrm>
            <a:off x="8458201" y="6267451"/>
            <a:ext cx="1806575" cy="411163"/>
          </a:xfrm>
          <a:prstGeom prst="rect">
            <a:avLst/>
          </a:prstGeom>
          <a:noFill/>
        </p:spPr>
      </p:pic>
      <p:pic>
        <p:nvPicPr>
          <p:cNvPr id="966667" name="Picture 11" descr="assessment"/>
          <p:cNvPicPr>
            <a:picLocks noChangeAspect="1" noChangeArrowheads="1"/>
          </p:cNvPicPr>
          <p:nvPr/>
        </p:nvPicPr>
        <p:blipFill>
          <a:blip r:embed="rId11" cstate="print"/>
          <a:srcRect/>
          <a:stretch>
            <a:fillRect/>
          </a:stretch>
        </p:blipFill>
        <p:spPr bwMode="auto">
          <a:xfrm>
            <a:off x="5072064" y="57150"/>
            <a:ext cx="2046287" cy="400050"/>
          </a:xfrm>
          <a:prstGeom prst="rect">
            <a:avLst/>
          </a:prstGeom>
          <a:noFill/>
        </p:spPr>
      </p:pic>
      <p:pic>
        <p:nvPicPr>
          <p:cNvPr id="966668" name="Picture 12" descr="Chpt09"/>
          <p:cNvPicPr>
            <a:picLocks noChangeAspect="1" noChangeArrowheads="1"/>
          </p:cNvPicPr>
          <p:nvPr/>
        </p:nvPicPr>
        <p:blipFill>
          <a:blip r:embed="rId12" cstate="print"/>
          <a:srcRect/>
          <a:stretch>
            <a:fillRect/>
          </a:stretch>
        </p:blipFill>
        <p:spPr bwMode="auto">
          <a:xfrm>
            <a:off x="1524000" y="0"/>
            <a:ext cx="2819400" cy="762000"/>
          </a:xfrm>
          <a:prstGeom prst="rect">
            <a:avLst/>
          </a:prstGeom>
          <a:noFill/>
        </p:spPr>
      </p:pic>
      <p:sp>
        <p:nvSpPr>
          <p:cNvPr id="966671" name="Text Box 15"/>
          <p:cNvSpPr txBox="1">
            <a:spLocks noChangeArrowheads="1"/>
          </p:cNvSpPr>
          <p:nvPr/>
        </p:nvSpPr>
        <p:spPr bwMode="auto">
          <a:xfrm>
            <a:off x="2290763" y="3030539"/>
            <a:ext cx="583814" cy="584775"/>
          </a:xfrm>
          <a:prstGeom prst="rect">
            <a:avLst/>
          </a:prstGeom>
          <a:noFill/>
          <a:ln w="9525">
            <a:noFill/>
            <a:miter lim="800000"/>
            <a:headEnd/>
            <a:tailEnd/>
          </a:ln>
          <a:effectLst/>
        </p:spPr>
        <p:txBody>
          <a:bodyPr wrap="none">
            <a:spAutoFit/>
          </a:bodyPr>
          <a:lstStyle/>
          <a:p>
            <a:r>
              <a:rPr lang="en-US" altLang="en-US" sz="3200">
                <a:latin typeface="Times" pitchFamily="18" charset="0"/>
              </a:rPr>
              <a:t>A.</a:t>
            </a:r>
          </a:p>
        </p:txBody>
      </p:sp>
      <p:sp>
        <p:nvSpPr>
          <p:cNvPr id="966672" name="Text Box 16"/>
          <p:cNvSpPr txBox="1">
            <a:spLocks noChangeArrowheads="1"/>
          </p:cNvSpPr>
          <p:nvPr/>
        </p:nvSpPr>
        <p:spPr bwMode="auto">
          <a:xfrm>
            <a:off x="2362200" y="4727576"/>
            <a:ext cx="561372" cy="584775"/>
          </a:xfrm>
          <a:prstGeom prst="rect">
            <a:avLst/>
          </a:prstGeom>
          <a:noFill/>
          <a:ln w="9525">
            <a:noFill/>
            <a:miter lim="800000"/>
            <a:headEnd/>
            <a:tailEnd/>
          </a:ln>
          <a:effectLst/>
        </p:spPr>
        <p:txBody>
          <a:bodyPr wrap="none">
            <a:spAutoFit/>
          </a:bodyPr>
          <a:lstStyle/>
          <a:p>
            <a:r>
              <a:rPr lang="en-US" altLang="en-US" sz="3200">
                <a:latin typeface="Times" pitchFamily="18" charset="0"/>
              </a:rPr>
              <a:t>B.</a:t>
            </a:r>
          </a:p>
        </p:txBody>
      </p:sp>
      <p:sp>
        <p:nvSpPr>
          <p:cNvPr id="966673" name="Text Box 17"/>
          <p:cNvSpPr txBox="1">
            <a:spLocks noChangeArrowheads="1"/>
          </p:cNvSpPr>
          <p:nvPr/>
        </p:nvSpPr>
        <p:spPr bwMode="auto">
          <a:xfrm>
            <a:off x="6335713" y="3035301"/>
            <a:ext cx="561372" cy="584775"/>
          </a:xfrm>
          <a:prstGeom prst="rect">
            <a:avLst/>
          </a:prstGeom>
          <a:noFill/>
          <a:ln w="9525">
            <a:noFill/>
            <a:miter lim="800000"/>
            <a:headEnd/>
            <a:tailEnd/>
          </a:ln>
          <a:effectLst/>
        </p:spPr>
        <p:txBody>
          <a:bodyPr wrap="none">
            <a:spAutoFit/>
          </a:bodyPr>
          <a:lstStyle/>
          <a:p>
            <a:r>
              <a:rPr lang="en-US" altLang="en-US" sz="3200">
                <a:latin typeface="Times" pitchFamily="18" charset="0"/>
              </a:rPr>
              <a:t>C.</a:t>
            </a:r>
          </a:p>
        </p:txBody>
      </p:sp>
      <p:sp>
        <p:nvSpPr>
          <p:cNvPr id="966674" name="Text Box 18"/>
          <p:cNvSpPr txBox="1">
            <a:spLocks noChangeArrowheads="1"/>
          </p:cNvSpPr>
          <p:nvPr/>
        </p:nvSpPr>
        <p:spPr bwMode="auto">
          <a:xfrm>
            <a:off x="6375400" y="4727576"/>
            <a:ext cx="583814" cy="584775"/>
          </a:xfrm>
          <a:prstGeom prst="rect">
            <a:avLst/>
          </a:prstGeom>
          <a:noFill/>
          <a:ln w="9525">
            <a:noFill/>
            <a:miter lim="800000"/>
            <a:headEnd/>
            <a:tailEnd/>
          </a:ln>
          <a:effectLst/>
        </p:spPr>
        <p:txBody>
          <a:bodyPr wrap="none">
            <a:spAutoFit/>
          </a:bodyPr>
          <a:lstStyle/>
          <a:p>
            <a:r>
              <a:rPr lang="en-US" altLang="en-US" sz="3200">
                <a:latin typeface="Times" pitchFamily="18" charset="0"/>
              </a:rPr>
              <a:t>D.</a:t>
            </a:r>
          </a:p>
        </p:txBody>
      </p:sp>
      <p:pic>
        <p:nvPicPr>
          <p:cNvPr id="966675" name="Picture 19" descr="p 242 Q 9a"/>
          <p:cNvPicPr>
            <a:picLocks noChangeAspect="1" noChangeArrowheads="1"/>
          </p:cNvPicPr>
          <p:nvPr/>
        </p:nvPicPr>
        <p:blipFill>
          <a:blip r:embed="rId13" cstate="print"/>
          <a:srcRect/>
          <a:stretch>
            <a:fillRect/>
          </a:stretch>
        </p:blipFill>
        <p:spPr bwMode="auto">
          <a:xfrm>
            <a:off x="2971800" y="2819400"/>
            <a:ext cx="2286000" cy="1822450"/>
          </a:xfrm>
          <a:prstGeom prst="rect">
            <a:avLst/>
          </a:prstGeom>
          <a:noFill/>
        </p:spPr>
      </p:pic>
      <p:pic>
        <p:nvPicPr>
          <p:cNvPr id="966676" name="Picture 20" descr="p 242 Q 9b"/>
          <p:cNvPicPr>
            <a:picLocks noChangeAspect="1" noChangeArrowheads="1"/>
          </p:cNvPicPr>
          <p:nvPr/>
        </p:nvPicPr>
        <p:blipFill>
          <a:blip r:embed="rId14" cstate="print"/>
          <a:srcRect/>
          <a:stretch>
            <a:fillRect/>
          </a:stretch>
        </p:blipFill>
        <p:spPr bwMode="auto">
          <a:xfrm>
            <a:off x="6934200" y="2362200"/>
            <a:ext cx="1828800" cy="2057400"/>
          </a:xfrm>
          <a:prstGeom prst="rect">
            <a:avLst/>
          </a:prstGeom>
          <a:noFill/>
        </p:spPr>
      </p:pic>
      <p:pic>
        <p:nvPicPr>
          <p:cNvPr id="966677" name="Picture 21" descr="p 242 Q 9c"/>
          <p:cNvPicPr>
            <a:picLocks noChangeAspect="1" noChangeArrowheads="1"/>
          </p:cNvPicPr>
          <p:nvPr/>
        </p:nvPicPr>
        <p:blipFill>
          <a:blip r:embed="rId15" cstate="print"/>
          <a:srcRect/>
          <a:stretch>
            <a:fillRect/>
          </a:stretch>
        </p:blipFill>
        <p:spPr bwMode="auto">
          <a:xfrm>
            <a:off x="3048000" y="4371976"/>
            <a:ext cx="2209800" cy="1571625"/>
          </a:xfrm>
          <a:prstGeom prst="rect">
            <a:avLst/>
          </a:prstGeom>
          <a:noFill/>
        </p:spPr>
      </p:pic>
      <p:pic>
        <p:nvPicPr>
          <p:cNvPr id="966681" name="Picture 25" descr="california"/>
          <p:cNvPicPr>
            <a:picLocks noChangeAspect="1" noChangeArrowheads="1"/>
          </p:cNvPicPr>
          <p:nvPr/>
        </p:nvPicPr>
        <p:blipFill>
          <a:blip r:embed="rId16" cstate="print"/>
          <a:srcRect/>
          <a:stretch>
            <a:fillRect/>
          </a:stretch>
        </p:blipFill>
        <p:spPr bwMode="auto">
          <a:xfrm>
            <a:off x="2314575" y="6248400"/>
            <a:ext cx="533400" cy="533400"/>
          </a:xfrm>
          <a:prstGeom prst="rect">
            <a:avLst/>
          </a:prstGeom>
          <a:noFill/>
        </p:spPr>
      </p:pic>
      <p:sp>
        <p:nvSpPr>
          <p:cNvPr id="966682" name="Text Box 26"/>
          <p:cNvSpPr txBox="1">
            <a:spLocks noChangeArrowheads="1"/>
          </p:cNvSpPr>
          <p:nvPr/>
        </p:nvSpPr>
        <p:spPr bwMode="auto">
          <a:xfrm>
            <a:off x="2903539" y="6257926"/>
            <a:ext cx="1888659" cy="461665"/>
          </a:xfrm>
          <a:prstGeom prst="rect">
            <a:avLst/>
          </a:prstGeom>
          <a:noFill/>
          <a:ln w="25400">
            <a:solidFill>
              <a:schemeClr val="bg1"/>
            </a:solidFill>
            <a:miter lim="800000"/>
            <a:headEnd/>
            <a:tailEnd/>
          </a:ln>
          <a:effectLst/>
        </p:spPr>
        <p:txBody>
          <a:bodyPr wrap="none">
            <a:spAutoFit/>
          </a:bodyPr>
          <a:lstStyle/>
          <a:p>
            <a:pPr>
              <a:tabLst>
                <a:tab pos="342900" algn="l"/>
              </a:tabLst>
            </a:pPr>
            <a:r>
              <a:rPr lang="en-US" sz="1200" b="1">
                <a:latin typeface="Times New Roman" pitchFamily="18" charset="0"/>
              </a:rPr>
              <a:t>CA: Biology/Life Sciences</a:t>
            </a:r>
            <a:br>
              <a:rPr lang="en-US" sz="1200" b="1">
                <a:latin typeface="Times New Roman" pitchFamily="18" charset="0"/>
              </a:rPr>
            </a:br>
            <a:r>
              <a:rPr lang="en-US" sz="1200" b="1">
                <a:latin typeface="Times New Roman" pitchFamily="18" charset="0"/>
              </a:rPr>
              <a:t>	1f</a:t>
            </a:r>
          </a:p>
        </p:txBody>
      </p:sp>
    </p:spTree>
    <p:extLst>
      <p:ext uri="{BB962C8B-B14F-4D97-AF65-F5344CB8AC3E}">
        <p14:creationId xmlns:p14="http://schemas.microsoft.com/office/powerpoint/2010/main" val="1047327865"/>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withEffect">
                                  <p:stCondLst>
                                    <p:cond delay="0"/>
                                  </p:stCondLst>
                                  <p:childTnLst>
                                    <p:set>
                                      <p:cBhvr>
                                        <p:cTn id="6" dur="1" fill="hold">
                                          <p:stCondLst>
                                            <p:cond delay="0"/>
                                          </p:stCondLst>
                                        </p:cTn>
                                        <p:tgtEl>
                                          <p:spTgt spid="966681"/>
                                        </p:tgtEl>
                                        <p:attrNameLst>
                                          <p:attrName>style.visibility</p:attrName>
                                        </p:attrNameLst>
                                      </p:cBhvr>
                                      <p:to>
                                        <p:strVal val="visible"/>
                                      </p:to>
                                    </p:set>
                                    <p:animEffect transition="in" filter="box(out)">
                                      <p:cBhvr>
                                        <p:cTn id="7" dur="500"/>
                                        <p:tgtEl>
                                          <p:spTgt spid="966681"/>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966682"/>
                                        </p:tgtEl>
                                        <p:attrNameLst>
                                          <p:attrName>style.visibility</p:attrName>
                                        </p:attrNameLst>
                                      </p:cBhvr>
                                      <p:to>
                                        <p:strVal val="visible"/>
                                      </p:to>
                                    </p:set>
                                    <p:animEffect transition="in" filter="box(out)">
                                      <p:cBhvr>
                                        <p:cTn id="10" dur="500"/>
                                        <p:tgtEl>
                                          <p:spTgt spid="966682"/>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32" fill="hold" grpId="0" nodeType="clickEffect">
                                  <p:stCondLst>
                                    <p:cond delay="0"/>
                                  </p:stCondLst>
                                  <p:childTnLst>
                                    <p:set>
                                      <p:cBhvr>
                                        <p:cTn id="14" dur="1" fill="hold">
                                          <p:stCondLst>
                                            <p:cond delay="0"/>
                                          </p:stCondLst>
                                        </p:cTn>
                                        <p:tgtEl>
                                          <p:spTgt spid="966671"/>
                                        </p:tgtEl>
                                        <p:attrNameLst>
                                          <p:attrName>style.visibility</p:attrName>
                                        </p:attrNameLst>
                                      </p:cBhvr>
                                      <p:to>
                                        <p:strVal val="visible"/>
                                      </p:to>
                                    </p:set>
                                    <p:animEffect transition="in" filter="box(out)">
                                      <p:cBhvr>
                                        <p:cTn id="15" dur="500"/>
                                        <p:tgtEl>
                                          <p:spTgt spid="966671"/>
                                        </p:tgtEl>
                                      </p:cBhvr>
                                    </p:animEffect>
                                  </p:childTnLst>
                                </p:cTn>
                              </p:par>
                            </p:childTnLst>
                          </p:cTn>
                        </p:par>
                        <p:par>
                          <p:cTn id="16" fill="hold">
                            <p:stCondLst>
                              <p:cond delay="500"/>
                            </p:stCondLst>
                            <p:childTnLst>
                              <p:par>
                                <p:cTn id="17" presetID="4" presetClass="entr" presetSubtype="32" fill="hold" nodeType="afterEffect">
                                  <p:stCondLst>
                                    <p:cond delay="0"/>
                                  </p:stCondLst>
                                  <p:childTnLst>
                                    <p:set>
                                      <p:cBhvr>
                                        <p:cTn id="18" dur="1" fill="hold">
                                          <p:stCondLst>
                                            <p:cond delay="0"/>
                                          </p:stCondLst>
                                        </p:cTn>
                                        <p:tgtEl>
                                          <p:spTgt spid="966675"/>
                                        </p:tgtEl>
                                        <p:attrNameLst>
                                          <p:attrName>style.visibility</p:attrName>
                                        </p:attrNameLst>
                                      </p:cBhvr>
                                      <p:to>
                                        <p:strVal val="visible"/>
                                      </p:to>
                                    </p:set>
                                    <p:animEffect transition="in" filter="box(out)">
                                      <p:cBhvr>
                                        <p:cTn id="19" dur="500"/>
                                        <p:tgtEl>
                                          <p:spTgt spid="966675"/>
                                        </p:tgtEl>
                                      </p:cBhvr>
                                    </p:animEffect>
                                  </p:childTnLst>
                                </p:cTn>
                              </p:par>
                            </p:childTnLst>
                          </p:cTn>
                        </p:par>
                        <p:par>
                          <p:cTn id="20" fill="hold">
                            <p:stCondLst>
                              <p:cond delay="1000"/>
                            </p:stCondLst>
                            <p:childTnLst>
                              <p:par>
                                <p:cTn id="21" presetID="4" presetClass="entr" presetSubtype="32" fill="hold" grpId="0" nodeType="afterEffect">
                                  <p:stCondLst>
                                    <p:cond delay="0"/>
                                  </p:stCondLst>
                                  <p:childTnLst>
                                    <p:set>
                                      <p:cBhvr>
                                        <p:cTn id="22" dur="1" fill="hold">
                                          <p:stCondLst>
                                            <p:cond delay="0"/>
                                          </p:stCondLst>
                                        </p:cTn>
                                        <p:tgtEl>
                                          <p:spTgt spid="966672"/>
                                        </p:tgtEl>
                                        <p:attrNameLst>
                                          <p:attrName>style.visibility</p:attrName>
                                        </p:attrNameLst>
                                      </p:cBhvr>
                                      <p:to>
                                        <p:strVal val="visible"/>
                                      </p:to>
                                    </p:set>
                                    <p:animEffect transition="in" filter="box(out)">
                                      <p:cBhvr>
                                        <p:cTn id="23" dur="500"/>
                                        <p:tgtEl>
                                          <p:spTgt spid="966672"/>
                                        </p:tgtEl>
                                      </p:cBhvr>
                                    </p:animEffect>
                                  </p:childTnLst>
                                </p:cTn>
                              </p:par>
                            </p:childTnLst>
                          </p:cTn>
                        </p:par>
                        <p:par>
                          <p:cTn id="24" fill="hold">
                            <p:stCondLst>
                              <p:cond delay="1500"/>
                            </p:stCondLst>
                            <p:childTnLst>
                              <p:par>
                                <p:cTn id="25" presetID="4" presetClass="entr" presetSubtype="32" fill="hold" nodeType="afterEffect">
                                  <p:stCondLst>
                                    <p:cond delay="0"/>
                                  </p:stCondLst>
                                  <p:childTnLst>
                                    <p:set>
                                      <p:cBhvr>
                                        <p:cTn id="26" dur="1" fill="hold">
                                          <p:stCondLst>
                                            <p:cond delay="0"/>
                                          </p:stCondLst>
                                        </p:cTn>
                                        <p:tgtEl>
                                          <p:spTgt spid="966677"/>
                                        </p:tgtEl>
                                        <p:attrNameLst>
                                          <p:attrName>style.visibility</p:attrName>
                                        </p:attrNameLst>
                                      </p:cBhvr>
                                      <p:to>
                                        <p:strVal val="visible"/>
                                      </p:to>
                                    </p:set>
                                    <p:animEffect transition="in" filter="box(out)">
                                      <p:cBhvr>
                                        <p:cTn id="27" dur="500"/>
                                        <p:tgtEl>
                                          <p:spTgt spid="966677"/>
                                        </p:tgtEl>
                                      </p:cBhvr>
                                    </p:animEffect>
                                  </p:childTnLst>
                                </p:cTn>
                              </p:par>
                            </p:childTnLst>
                          </p:cTn>
                        </p:par>
                        <p:par>
                          <p:cTn id="28" fill="hold">
                            <p:stCondLst>
                              <p:cond delay="2000"/>
                            </p:stCondLst>
                            <p:childTnLst>
                              <p:par>
                                <p:cTn id="29" presetID="4" presetClass="entr" presetSubtype="32" fill="hold" grpId="0" nodeType="afterEffect">
                                  <p:stCondLst>
                                    <p:cond delay="0"/>
                                  </p:stCondLst>
                                  <p:childTnLst>
                                    <p:set>
                                      <p:cBhvr>
                                        <p:cTn id="30" dur="1" fill="hold">
                                          <p:stCondLst>
                                            <p:cond delay="0"/>
                                          </p:stCondLst>
                                        </p:cTn>
                                        <p:tgtEl>
                                          <p:spTgt spid="966673"/>
                                        </p:tgtEl>
                                        <p:attrNameLst>
                                          <p:attrName>style.visibility</p:attrName>
                                        </p:attrNameLst>
                                      </p:cBhvr>
                                      <p:to>
                                        <p:strVal val="visible"/>
                                      </p:to>
                                    </p:set>
                                    <p:animEffect transition="in" filter="box(out)">
                                      <p:cBhvr>
                                        <p:cTn id="31" dur="500"/>
                                        <p:tgtEl>
                                          <p:spTgt spid="966673"/>
                                        </p:tgtEl>
                                      </p:cBhvr>
                                    </p:animEffect>
                                  </p:childTnLst>
                                </p:cTn>
                              </p:par>
                            </p:childTnLst>
                          </p:cTn>
                        </p:par>
                        <p:par>
                          <p:cTn id="32" fill="hold">
                            <p:stCondLst>
                              <p:cond delay="2500"/>
                            </p:stCondLst>
                            <p:childTnLst>
                              <p:par>
                                <p:cTn id="33" presetID="4" presetClass="entr" presetSubtype="32" fill="hold" nodeType="afterEffect">
                                  <p:stCondLst>
                                    <p:cond delay="0"/>
                                  </p:stCondLst>
                                  <p:childTnLst>
                                    <p:set>
                                      <p:cBhvr>
                                        <p:cTn id="34" dur="1" fill="hold">
                                          <p:stCondLst>
                                            <p:cond delay="0"/>
                                          </p:stCondLst>
                                        </p:cTn>
                                        <p:tgtEl>
                                          <p:spTgt spid="966676"/>
                                        </p:tgtEl>
                                        <p:attrNameLst>
                                          <p:attrName>style.visibility</p:attrName>
                                        </p:attrNameLst>
                                      </p:cBhvr>
                                      <p:to>
                                        <p:strVal val="visible"/>
                                      </p:to>
                                    </p:set>
                                    <p:animEffect transition="in" filter="box(out)">
                                      <p:cBhvr>
                                        <p:cTn id="35" dur="500"/>
                                        <p:tgtEl>
                                          <p:spTgt spid="966676"/>
                                        </p:tgtEl>
                                      </p:cBhvr>
                                    </p:animEffect>
                                  </p:childTnLst>
                                </p:cTn>
                              </p:par>
                            </p:childTnLst>
                          </p:cTn>
                        </p:par>
                        <p:par>
                          <p:cTn id="36" fill="hold">
                            <p:stCondLst>
                              <p:cond delay="3000"/>
                            </p:stCondLst>
                            <p:childTnLst>
                              <p:par>
                                <p:cTn id="37" presetID="4" presetClass="entr" presetSubtype="32" fill="hold" grpId="0" nodeType="afterEffect">
                                  <p:stCondLst>
                                    <p:cond delay="0"/>
                                  </p:stCondLst>
                                  <p:childTnLst>
                                    <p:set>
                                      <p:cBhvr>
                                        <p:cTn id="38" dur="1" fill="hold">
                                          <p:stCondLst>
                                            <p:cond delay="0"/>
                                          </p:stCondLst>
                                        </p:cTn>
                                        <p:tgtEl>
                                          <p:spTgt spid="966674"/>
                                        </p:tgtEl>
                                        <p:attrNameLst>
                                          <p:attrName>style.visibility</p:attrName>
                                        </p:attrNameLst>
                                      </p:cBhvr>
                                      <p:to>
                                        <p:strVal val="visible"/>
                                      </p:to>
                                    </p:set>
                                    <p:animEffect transition="in" filter="box(out)">
                                      <p:cBhvr>
                                        <p:cTn id="39" dur="500"/>
                                        <p:tgtEl>
                                          <p:spTgt spid="966674"/>
                                        </p:tgtEl>
                                      </p:cBhvr>
                                    </p:animEffect>
                                  </p:childTnLst>
                                </p:cTn>
                              </p:par>
                            </p:childTnLst>
                          </p:cTn>
                        </p:par>
                        <p:par>
                          <p:cTn id="40" fill="hold">
                            <p:stCondLst>
                              <p:cond delay="3500"/>
                            </p:stCondLst>
                            <p:childTnLst>
                              <p:par>
                                <p:cTn id="41" presetID="4" presetClass="entr" presetSubtype="32" fill="hold" nodeType="afterEffect">
                                  <p:stCondLst>
                                    <p:cond delay="0"/>
                                  </p:stCondLst>
                                  <p:childTnLst>
                                    <p:set>
                                      <p:cBhvr>
                                        <p:cTn id="42" dur="1" fill="hold">
                                          <p:stCondLst>
                                            <p:cond delay="0"/>
                                          </p:stCondLst>
                                        </p:cTn>
                                        <p:tgtEl>
                                          <p:spTgt spid="966678"/>
                                        </p:tgtEl>
                                        <p:attrNameLst>
                                          <p:attrName>style.visibility</p:attrName>
                                        </p:attrNameLst>
                                      </p:cBhvr>
                                      <p:to>
                                        <p:strVal val="visible"/>
                                      </p:to>
                                    </p:set>
                                    <p:animEffect transition="in" filter="box(out)">
                                      <p:cBhvr>
                                        <p:cTn id="43" dur="500"/>
                                        <p:tgtEl>
                                          <p:spTgt spid="966678"/>
                                        </p:tgtEl>
                                      </p:cBhvr>
                                    </p:animEffect>
                                  </p:childTnLst>
                                </p:cTn>
                              </p:par>
                            </p:childTnLst>
                          </p:cTn>
                        </p:par>
                        <p:par>
                          <p:cTn id="44" fill="hold">
                            <p:stCondLst>
                              <p:cond delay="4000"/>
                            </p:stCondLst>
                            <p:childTnLst>
                              <p:par>
                                <p:cTn id="45" presetID="4" presetClass="entr" presetSubtype="32" fill="hold" nodeType="afterEffect">
                                  <p:stCondLst>
                                    <p:cond delay="0"/>
                                  </p:stCondLst>
                                  <p:childTnLst>
                                    <p:set>
                                      <p:cBhvr>
                                        <p:cTn id="46" dur="1" fill="hold">
                                          <p:stCondLst>
                                            <p:cond delay="0"/>
                                          </p:stCondLst>
                                        </p:cTn>
                                        <p:tgtEl>
                                          <p:spTgt spid="966665"/>
                                        </p:tgtEl>
                                        <p:attrNameLst>
                                          <p:attrName>style.visibility</p:attrName>
                                        </p:attrNameLst>
                                      </p:cBhvr>
                                      <p:to>
                                        <p:strVal val="visible"/>
                                      </p:to>
                                    </p:set>
                                    <p:animEffect transition="in" filter="box(out)">
                                      <p:cBhvr>
                                        <p:cTn id="47" dur="500"/>
                                        <p:tgtEl>
                                          <p:spTgt spid="9666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6671" grpId="0" autoUpdateAnimBg="0"/>
      <p:bldP spid="966672" grpId="0" autoUpdateAnimBg="0"/>
      <p:bldP spid="966673" grpId="0" autoUpdateAnimBg="0"/>
      <p:bldP spid="966674" grpId="0" autoUpdateAnimBg="0"/>
      <p:bldP spid="966682" grpId="0" animBg="1"/>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7700" name="Picture 20" descr="p 242 Q 9d"/>
          <p:cNvPicPr>
            <a:picLocks noChangeAspect="1" noChangeArrowheads="1"/>
          </p:cNvPicPr>
          <p:nvPr/>
        </p:nvPicPr>
        <p:blipFill>
          <a:blip r:embed="rId2" cstate="print"/>
          <a:srcRect/>
          <a:stretch>
            <a:fillRect/>
          </a:stretch>
        </p:blipFill>
        <p:spPr bwMode="auto">
          <a:xfrm>
            <a:off x="3581400" y="2755900"/>
            <a:ext cx="4953000" cy="3111500"/>
          </a:xfrm>
          <a:prstGeom prst="rect">
            <a:avLst/>
          </a:prstGeom>
          <a:noFill/>
        </p:spPr>
      </p:pic>
      <p:sp>
        <p:nvSpPr>
          <p:cNvPr id="967682" name="Text Box 2"/>
          <p:cNvSpPr txBox="1">
            <a:spLocks noChangeArrowheads="1"/>
          </p:cNvSpPr>
          <p:nvPr/>
        </p:nvSpPr>
        <p:spPr bwMode="auto">
          <a:xfrm>
            <a:off x="2133600" y="1219200"/>
            <a:ext cx="8077200" cy="641350"/>
          </a:xfrm>
          <a:prstGeom prst="rect">
            <a:avLst/>
          </a:prstGeom>
          <a:noFill/>
          <a:ln w="19050">
            <a:noFill/>
            <a:miter lim="800000"/>
            <a:headEnd/>
            <a:tailEnd/>
          </a:ln>
          <a:effectLst/>
        </p:spPr>
        <p:txBody>
          <a:bodyPr/>
          <a:lstStyle/>
          <a:p>
            <a:pPr algn="l" eaLnBrk="0" hangingPunct="0"/>
            <a:r>
              <a:rPr lang="en-US" altLang="en-US" sz="3200">
                <a:solidFill>
                  <a:schemeClr val="tx2"/>
                </a:solidFill>
                <a:latin typeface="Times" pitchFamily="18" charset="0"/>
              </a:rPr>
              <a:t>The answer is D.</a:t>
            </a:r>
            <a:r>
              <a:rPr lang="en-US" altLang="en-US" sz="3200">
                <a:latin typeface="Times" pitchFamily="18" charset="0"/>
              </a:rPr>
              <a:t>  The light-dependent reactions of photosynthesis take place in the thylakoid membranes of chloroplasts.</a:t>
            </a:r>
          </a:p>
        </p:txBody>
      </p:sp>
      <p:sp>
        <p:nvSpPr>
          <p:cNvPr id="967683" name="Rectangle 3"/>
          <p:cNvSpPr>
            <a:spLocks noChangeArrowheads="1"/>
          </p:cNvSpPr>
          <p:nvPr/>
        </p:nvSpPr>
        <p:spPr bwMode="auto">
          <a:xfrm>
            <a:off x="2438400" y="6964363"/>
            <a:ext cx="8229600" cy="122237"/>
          </a:xfrm>
          <a:prstGeom prst="rect">
            <a:avLst/>
          </a:prstGeom>
          <a:noFill/>
          <a:ln w="9525">
            <a:noFill/>
            <a:miter lim="800000"/>
            <a:headEnd/>
            <a:tailEnd/>
          </a:ln>
          <a:effectLst/>
        </p:spPr>
        <p:txBody>
          <a:bodyPr anchor="ctr"/>
          <a:lstStyle/>
          <a:p>
            <a:pPr algn="r">
              <a:lnSpc>
                <a:spcPct val="100000"/>
              </a:lnSpc>
              <a:spcBef>
                <a:spcPct val="0"/>
              </a:spcBef>
              <a:spcAft>
                <a:spcPct val="0"/>
              </a:spcAft>
            </a:pPr>
            <a:r>
              <a:rPr lang="en-US" altLang="en-US" sz="1400" b="1">
                <a:solidFill>
                  <a:schemeClr val="tx2"/>
                </a:solidFill>
                <a:latin typeface="Times" pitchFamily="18" charset="0"/>
              </a:rPr>
              <a:t>Chapter Assessment</a:t>
            </a:r>
          </a:p>
        </p:txBody>
      </p:sp>
      <p:pic>
        <p:nvPicPr>
          <p:cNvPr id="967684" name="Picture 4" descr="New previous">
            <a:hlinkClick r:id="" action="ppaction://hlinkshowjump?jump=previousslide"/>
          </p:cNvPr>
          <p:cNvPicPr>
            <a:picLocks noChangeAspect="1" noChangeArrowheads="1"/>
          </p:cNvPicPr>
          <p:nvPr/>
        </p:nvPicPr>
        <p:blipFill>
          <a:blip r:embed="rId3" cstate="print"/>
          <a:srcRect/>
          <a:stretch>
            <a:fillRect/>
          </a:stretch>
        </p:blipFill>
        <p:spPr bwMode="auto">
          <a:xfrm>
            <a:off x="5105401" y="6191251"/>
            <a:ext cx="492125" cy="606425"/>
          </a:xfrm>
          <a:prstGeom prst="rect">
            <a:avLst/>
          </a:prstGeom>
          <a:noFill/>
        </p:spPr>
      </p:pic>
      <p:pic>
        <p:nvPicPr>
          <p:cNvPr id="967685" name="Picture 5" descr="New TOC">
            <a:hlinkClick r:id="rId4" action="ppaction://hlinksldjump"/>
          </p:cNvPr>
          <p:cNvPicPr>
            <a:picLocks noChangeAspect="1" noChangeArrowheads="1"/>
          </p:cNvPicPr>
          <p:nvPr/>
        </p:nvPicPr>
        <p:blipFill>
          <a:blip r:embed="rId5" cstate="print"/>
          <a:srcRect/>
          <a:stretch>
            <a:fillRect/>
          </a:stretch>
        </p:blipFill>
        <p:spPr bwMode="auto">
          <a:xfrm>
            <a:off x="5832476" y="6194426"/>
            <a:ext cx="492125" cy="606425"/>
          </a:xfrm>
          <a:prstGeom prst="rect">
            <a:avLst/>
          </a:prstGeom>
          <a:noFill/>
        </p:spPr>
      </p:pic>
      <p:pic>
        <p:nvPicPr>
          <p:cNvPr id="967686" name="Picture 6" descr="New next">
            <a:hlinkClick r:id="" action="ppaction://hlinkshowjump?jump=nextslide"/>
          </p:cNvPr>
          <p:cNvPicPr>
            <a:picLocks noChangeAspect="1" noChangeArrowheads="1"/>
          </p:cNvPicPr>
          <p:nvPr/>
        </p:nvPicPr>
        <p:blipFill>
          <a:blip r:embed="rId6" cstate="print"/>
          <a:srcRect/>
          <a:stretch>
            <a:fillRect/>
          </a:stretch>
        </p:blipFill>
        <p:spPr bwMode="auto">
          <a:xfrm>
            <a:off x="6542088" y="6194426"/>
            <a:ext cx="468312" cy="606425"/>
          </a:xfrm>
          <a:prstGeom prst="rect">
            <a:avLst/>
          </a:prstGeom>
          <a:noFill/>
        </p:spPr>
      </p:pic>
      <p:pic>
        <p:nvPicPr>
          <p:cNvPr id="967687" name="Picture 7" descr="help">
            <a:hlinkClick r:id="" action="ppaction://noaction"/>
          </p:cNvPr>
          <p:cNvPicPr>
            <a:picLocks noChangeAspect="1" noChangeArrowheads="1"/>
          </p:cNvPicPr>
          <p:nvPr/>
        </p:nvPicPr>
        <p:blipFill>
          <a:blip r:embed="rId7" cstate="print"/>
          <a:srcRect/>
          <a:stretch>
            <a:fillRect/>
          </a:stretch>
        </p:blipFill>
        <p:spPr bwMode="auto">
          <a:xfrm>
            <a:off x="1752600" y="6202364"/>
            <a:ext cx="560388" cy="560387"/>
          </a:xfrm>
          <a:prstGeom prst="rect">
            <a:avLst/>
          </a:prstGeom>
          <a:noFill/>
        </p:spPr>
      </p:pic>
      <p:pic>
        <p:nvPicPr>
          <p:cNvPr id="967688" name="Picture 8" descr="end of slide"/>
          <p:cNvPicPr>
            <a:picLocks noChangeAspect="1" noChangeArrowheads="1"/>
          </p:cNvPicPr>
          <p:nvPr/>
        </p:nvPicPr>
        <p:blipFill>
          <a:blip r:embed="rId8" cstate="print"/>
          <a:srcRect/>
          <a:stretch>
            <a:fillRect/>
          </a:stretch>
        </p:blipFill>
        <p:spPr bwMode="auto">
          <a:xfrm>
            <a:off x="9693276" y="5105400"/>
            <a:ext cx="593725" cy="846138"/>
          </a:xfrm>
          <a:prstGeom prst="rect">
            <a:avLst/>
          </a:prstGeom>
          <a:noFill/>
        </p:spPr>
      </p:pic>
      <p:pic>
        <p:nvPicPr>
          <p:cNvPr id="967689" name="Picture 9" descr="resources">
            <a:hlinkClick r:id="rId9"/>
          </p:cNvPr>
          <p:cNvPicPr>
            <a:picLocks noChangeAspect="1" noChangeArrowheads="1"/>
          </p:cNvPicPr>
          <p:nvPr/>
        </p:nvPicPr>
        <p:blipFill>
          <a:blip r:embed="rId10" cstate="print"/>
          <a:srcRect/>
          <a:stretch>
            <a:fillRect/>
          </a:stretch>
        </p:blipFill>
        <p:spPr bwMode="auto">
          <a:xfrm>
            <a:off x="8458201" y="6267451"/>
            <a:ext cx="1806575" cy="411163"/>
          </a:xfrm>
          <a:prstGeom prst="rect">
            <a:avLst/>
          </a:prstGeom>
          <a:noFill/>
        </p:spPr>
      </p:pic>
      <p:pic>
        <p:nvPicPr>
          <p:cNvPr id="967692" name="Picture 12" descr="Chpt09"/>
          <p:cNvPicPr>
            <a:picLocks noChangeAspect="1" noChangeArrowheads="1"/>
          </p:cNvPicPr>
          <p:nvPr/>
        </p:nvPicPr>
        <p:blipFill>
          <a:blip r:embed="rId11" cstate="print"/>
          <a:srcRect/>
          <a:stretch>
            <a:fillRect/>
          </a:stretch>
        </p:blipFill>
        <p:spPr bwMode="auto">
          <a:xfrm>
            <a:off x="1524000" y="0"/>
            <a:ext cx="2819400" cy="762000"/>
          </a:xfrm>
          <a:prstGeom prst="rect">
            <a:avLst/>
          </a:prstGeom>
          <a:noFill/>
        </p:spPr>
      </p:pic>
      <p:pic>
        <p:nvPicPr>
          <p:cNvPr id="967693" name="Picture 13" descr="assessment"/>
          <p:cNvPicPr>
            <a:picLocks noChangeAspect="1" noChangeArrowheads="1"/>
          </p:cNvPicPr>
          <p:nvPr/>
        </p:nvPicPr>
        <p:blipFill>
          <a:blip r:embed="rId12" cstate="print"/>
          <a:srcRect/>
          <a:stretch>
            <a:fillRect/>
          </a:stretch>
        </p:blipFill>
        <p:spPr bwMode="auto">
          <a:xfrm>
            <a:off x="5072064" y="57150"/>
            <a:ext cx="2046287" cy="400050"/>
          </a:xfrm>
          <a:prstGeom prst="rect">
            <a:avLst/>
          </a:prstGeom>
          <a:noFill/>
        </p:spPr>
      </p:pic>
      <p:pic>
        <p:nvPicPr>
          <p:cNvPr id="967710" name="Picture 30" descr="california"/>
          <p:cNvPicPr>
            <a:picLocks noChangeAspect="1" noChangeArrowheads="1"/>
          </p:cNvPicPr>
          <p:nvPr/>
        </p:nvPicPr>
        <p:blipFill>
          <a:blip r:embed="rId13" cstate="print"/>
          <a:srcRect/>
          <a:stretch>
            <a:fillRect/>
          </a:stretch>
        </p:blipFill>
        <p:spPr bwMode="auto">
          <a:xfrm>
            <a:off x="2314575" y="6248400"/>
            <a:ext cx="533400" cy="533400"/>
          </a:xfrm>
          <a:prstGeom prst="rect">
            <a:avLst/>
          </a:prstGeom>
          <a:noFill/>
        </p:spPr>
      </p:pic>
      <p:sp>
        <p:nvSpPr>
          <p:cNvPr id="967711" name="Text Box 31"/>
          <p:cNvSpPr txBox="1">
            <a:spLocks noChangeArrowheads="1"/>
          </p:cNvSpPr>
          <p:nvPr/>
        </p:nvSpPr>
        <p:spPr bwMode="auto">
          <a:xfrm>
            <a:off x="2903539" y="6257926"/>
            <a:ext cx="1888659" cy="461665"/>
          </a:xfrm>
          <a:prstGeom prst="rect">
            <a:avLst/>
          </a:prstGeom>
          <a:noFill/>
          <a:ln w="25400">
            <a:solidFill>
              <a:schemeClr val="bg1"/>
            </a:solidFill>
            <a:miter lim="800000"/>
            <a:headEnd/>
            <a:tailEnd/>
          </a:ln>
          <a:effectLst/>
        </p:spPr>
        <p:txBody>
          <a:bodyPr wrap="none">
            <a:spAutoFit/>
          </a:bodyPr>
          <a:lstStyle/>
          <a:p>
            <a:pPr>
              <a:tabLst>
                <a:tab pos="342900" algn="l"/>
              </a:tabLst>
            </a:pPr>
            <a:r>
              <a:rPr lang="en-US" sz="1200" b="1">
                <a:latin typeface="Times New Roman" pitchFamily="18" charset="0"/>
              </a:rPr>
              <a:t>CA: Biology/Life Sciences</a:t>
            </a:r>
            <a:br>
              <a:rPr lang="en-US" sz="1200" b="1">
                <a:latin typeface="Times New Roman" pitchFamily="18" charset="0"/>
              </a:rPr>
            </a:br>
            <a:r>
              <a:rPr lang="en-US" sz="1200" b="1">
                <a:latin typeface="Times New Roman" pitchFamily="18" charset="0"/>
              </a:rPr>
              <a:t>	1f</a:t>
            </a:r>
          </a:p>
        </p:txBody>
      </p:sp>
    </p:spTree>
    <p:extLst>
      <p:ext uri="{BB962C8B-B14F-4D97-AF65-F5344CB8AC3E}">
        <p14:creationId xmlns:p14="http://schemas.microsoft.com/office/powerpoint/2010/main" val="2491680565"/>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withEffect">
                                  <p:stCondLst>
                                    <p:cond delay="0"/>
                                  </p:stCondLst>
                                  <p:childTnLst>
                                    <p:set>
                                      <p:cBhvr>
                                        <p:cTn id="6" dur="1" fill="hold">
                                          <p:stCondLst>
                                            <p:cond delay="0"/>
                                          </p:stCondLst>
                                        </p:cTn>
                                        <p:tgtEl>
                                          <p:spTgt spid="967710"/>
                                        </p:tgtEl>
                                        <p:attrNameLst>
                                          <p:attrName>style.visibility</p:attrName>
                                        </p:attrNameLst>
                                      </p:cBhvr>
                                      <p:to>
                                        <p:strVal val="visible"/>
                                      </p:to>
                                    </p:set>
                                    <p:animEffect transition="in" filter="box(out)">
                                      <p:cBhvr>
                                        <p:cTn id="7" dur="500"/>
                                        <p:tgtEl>
                                          <p:spTgt spid="967710"/>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967711"/>
                                        </p:tgtEl>
                                        <p:attrNameLst>
                                          <p:attrName>style.visibility</p:attrName>
                                        </p:attrNameLst>
                                      </p:cBhvr>
                                      <p:to>
                                        <p:strVal val="visible"/>
                                      </p:to>
                                    </p:set>
                                    <p:animEffect transition="in" filter="box(out)">
                                      <p:cBhvr>
                                        <p:cTn id="10" dur="500"/>
                                        <p:tgtEl>
                                          <p:spTgt spid="967711"/>
                                        </p:tgtEl>
                                      </p:cBhvr>
                                    </p:animEffect>
                                  </p:childTnLst>
                                </p:cTn>
                              </p:par>
                            </p:childTnLst>
                          </p:cTn>
                        </p:par>
                        <p:par>
                          <p:cTn id="11" fill="hold">
                            <p:stCondLst>
                              <p:cond delay="500"/>
                            </p:stCondLst>
                            <p:childTnLst>
                              <p:par>
                                <p:cTn id="12" presetID="4" presetClass="entr" presetSubtype="32" fill="hold" nodeType="afterEffect">
                                  <p:stCondLst>
                                    <p:cond delay="0"/>
                                  </p:stCondLst>
                                  <p:childTnLst>
                                    <p:set>
                                      <p:cBhvr>
                                        <p:cTn id="13" dur="1" fill="hold">
                                          <p:stCondLst>
                                            <p:cond delay="0"/>
                                          </p:stCondLst>
                                        </p:cTn>
                                        <p:tgtEl>
                                          <p:spTgt spid="967688"/>
                                        </p:tgtEl>
                                        <p:attrNameLst>
                                          <p:attrName>style.visibility</p:attrName>
                                        </p:attrNameLst>
                                      </p:cBhvr>
                                      <p:to>
                                        <p:strVal val="visible"/>
                                      </p:to>
                                    </p:set>
                                    <p:animEffect transition="in" filter="box(out)">
                                      <p:cBhvr>
                                        <p:cTn id="14" dur="500"/>
                                        <p:tgtEl>
                                          <p:spTgt spid="9676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7711" grpId="0" animBg="1"/>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Quote of the Day</a:t>
            </a:r>
            <a:endParaRPr lang="en-US" dirty="0"/>
          </a:p>
        </p:txBody>
      </p:sp>
      <p:sp>
        <p:nvSpPr>
          <p:cNvPr id="3" name="Content Placeholder 2"/>
          <p:cNvSpPr>
            <a:spLocks noGrp="1"/>
          </p:cNvSpPr>
          <p:nvPr>
            <p:ph idx="1"/>
          </p:nvPr>
        </p:nvSpPr>
        <p:spPr/>
        <p:txBody>
          <a:bodyPr>
            <a:normAutofit lnSpcReduction="10000"/>
          </a:bodyPr>
          <a:lstStyle/>
          <a:p>
            <a:pPr marL="0" indent="0">
              <a:buNone/>
            </a:pPr>
            <a:endParaRPr lang="en-US" dirty="0" smtClean="0"/>
          </a:p>
          <a:p>
            <a:pPr marL="0" indent="0">
              <a:buNone/>
            </a:pPr>
            <a:endParaRPr lang="en-US" dirty="0"/>
          </a:p>
          <a:p>
            <a:pPr marL="0" indent="0">
              <a:buNone/>
            </a:pPr>
            <a:endParaRPr lang="en-US" dirty="0" smtClean="0"/>
          </a:p>
          <a:p>
            <a:pPr marL="0" indent="0" algn="ctr">
              <a:buNone/>
            </a:pPr>
            <a:r>
              <a:rPr lang="en-US" sz="4800" dirty="0" smtClean="0"/>
              <a:t>Everything you can imagine is real.</a:t>
            </a:r>
          </a:p>
          <a:p>
            <a:pPr marL="0" indent="0" algn="ctr">
              <a:buNone/>
            </a:pPr>
            <a:r>
              <a:rPr lang="en-US" sz="4800" dirty="0" smtClean="0"/>
              <a:t>- Pablo Picasso</a:t>
            </a:r>
            <a:endParaRPr lang="en-US" sz="4800" dirty="0"/>
          </a:p>
        </p:txBody>
      </p:sp>
    </p:spTree>
    <p:extLst>
      <p:ext uri="{BB962C8B-B14F-4D97-AF65-F5344CB8AC3E}">
        <p14:creationId xmlns:p14="http://schemas.microsoft.com/office/powerpoint/2010/main" val="2932152697"/>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Kahoots</a:t>
            </a:r>
            <a:r>
              <a:rPr lang="en-US" dirty="0" smtClean="0"/>
              <a:t> Energy Quiz</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82636267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2800</TotalTime>
  <Words>6230</Words>
  <Application>Microsoft Office PowerPoint</Application>
  <PresentationFormat>Widescreen</PresentationFormat>
  <Paragraphs>895</Paragraphs>
  <Slides>135</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135</vt:i4>
      </vt:variant>
    </vt:vector>
  </HeadingPairs>
  <TitlesOfParts>
    <vt:vector size="143" baseType="lpstr">
      <vt:lpstr>ＭＳ Ｐゴシック</vt:lpstr>
      <vt:lpstr>Arial</vt:lpstr>
      <vt:lpstr>Calibri</vt:lpstr>
      <vt:lpstr>Garamond</vt:lpstr>
      <vt:lpstr>Times</vt:lpstr>
      <vt:lpstr>Times New Roman</vt:lpstr>
      <vt:lpstr>Wingdings</vt:lpstr>
      <vt:lpstr>Organic</vt:lpstr>
      <vt:lpstr>Ag Biology  Energy Unit</vt:lpstr>
      <vt:lpstr>Agricultural Careers</vt:lpstr>
      <vt:lpstr>Agriculture can be the solution to many of today’s problems: Stopping Mass Extinction/ Improving Biodiversity/ Improving Farmland/ Healthy Soil </vt:lpstr>
      <vt:lpstr>Agriculture can be the solution</vt:lpstr>
      <vt:lpstr>9/11 How does Carbon cycle through Planet Earth?  P. 40 NB</vt:lpstr>
      <vt:lpstr>Four Corner Activity Stand in the corner for the answer you believe for each statement.</vt:lpstr>
      <vt:lpstr>Energy is lost to the Environment.  P. NB </vt:lpstr>
      <vt:lpstr> Energy increases as it is passed from one organism to another. P.  NB </vt:lpstr>
      <vt:lpstr> Energy is not lost between organisms in a food chain. P. NB </vt:lpstr>
      <vt:lpstr>Activity – Popcorn Energy Transfer in the Ecosystem</vt:lpstr>
      <vt:lpstr>PowerPoint Presentation</vt:lpstr>
      <vt:lpstr>SAE Qualification Questionnaire Your SAE must be agriculturally related,  created by you,  invested time of at least 8 hours, supervised by your Ag Teacher and be part of your  grade. </vt:lpstr>
      <vt:lpstr>Cycles in Nature 2 groups/cycle</vt:lpstr>
      <vt:lpstr>PowerPoint Presentation</vt:lpstr>
      <vt:lpstr>Matter of Fact Notes</vt:lpstr>
      <vt:lpstr>PowerPoint Presentation</vt:lpstr>
      <vt:lpstr>Section 2.2 Summary – pages 46 - 57</vt:lpstr>
      <vt:lpstr>PowerPoint Presentation</vt:lpstr>
      <vt:lpstr>PowerPoint Presentation</vt:lpstr>
      <vt:lpstr>Cycles in Nature: Conclusion Questions</vt:lpstr>
      <vt:lpstr>Water is lost to the abiotic parts of the biosphere from the biotic parts by the process of:</vt:lpstr>
      <vt:lpstr>Transpiration Cougars are predators  that often eat weakened or diseased animals. This is a description of the __ of cougars.</vt:lpstr>
      <vt:lpstr>Niche Where is the Biosphere?</vt:lpstr>
      <vt:lpstr>Earth’s crust A relationship between cats and mice could best be described as:</vt:lpstr>
      <vt:lpstr>Predator – Prey If coyotes eat a cat that eats a mouse that eats grass, the coyote would be:</vt:lpstr>
      <vt:lpstr>  Third- order Consumer A pod of Killer whales (Orca’s) is known as:  </vt:lpstr>
      <vt:lpstr>Population Draw an Energy Pyramid including grasses, flowers, grasshoppers, birds,  and a fox. Which level has the smallest number of organisms?</vt:lpstr>
      <vt:lpstr>Agriculture &amp; Cycle in Nature Project Present 1 minute about an aspect of your Cycle in Nature &amp; why it is important to Agriculture</vt:lpstr>
      <vt:lpstr> Ecosystem Activity Get a White Board &amp; Expo Marker Directions: Make Food Chain, a Food Web, and Energy Pyramid and a Title for this Ecosystem</vt:lpstr>
      <vt:lpstr> Quiz Answers</vt:lpstr>
      <vt:lpstr> Quiz Answers</vt:lpstr>
      <vt:lpstr> Quiz Answers</vt:lpstr>
      <vt:lpstr>How Wolves Change Rivers</vt:lpstr>
      <vt:lpstr>Theaet.com</vt:lpstr>
      <vt:lpstr>Profile</vt:lpstr>
      <vt:lpstr>Problem Solving Lab 3.1  P. 33 NB P. 68 BB</vt:lpstr>
      <vt:lpstr>Section 5.1 Summary – pages 111-120</vt:lpstr>
      <vt:lpstr>Section 5.1 Summary – pages 111-120</vt:lpstr>
      <vt:lpstr>Cycles of Nature Posters</vt:lpstr>
      <vt:lpstr>#3. Global Warming – Climate Change</vt:lpstr>
      <vt:lpstr>CH 4 Population Biology Critical Thinking – the Effect of Predators on Prey Populations p.37NB</vt:lpstr>
      <vt:lpstr>CH 4 Population Biology Critical Thinking – the Effect of Predators on Prey Populations</vt:lpstr>
      <vt:lpstr>The Greenhouse Effect on Natural Systems  p. 39 NB</vt:lpstr>
      <vt:lpstr>Climate Change in the Golden State</vt:lpstr>
      <vt:lpstr>Water Vapor – A GHG</vt:lpstr>
      <vt:lpstr>Carbon Dioxide – a GHG</vt:lpstr>
      <vt:lpstr>Methane – a GHG</vt:lpstr>
      <vt:lpstr>Nitrous Oxide: A GHG</vt:lpstr>
      <vt:lpstr>CA Global Warming Solutions Act of 2006</vt:lpstr>
      <vt:lpstr>Footprint network</vt:lpstr>
      <vt:lpstr>The Greenhouse Effect on Natural Systems p. 79 NB </vt:lpstr>
      <vt:lpstr>9/12 Where do planets come from? Obj. TSW learn about the formation of our solar system, our planet and specifically Earth. P. 42 NB</vt:lpstr>
      <vt:lpstr>Garden Planning sheet</vt:lpstr>
      <vt:lpstr>Nominations for FFA Officers 1 – 3 minute speech  </vt:lpstr>
      <vt:lpstr>PowerPoint Presentation</vt:lpstr>
      <vt:lpstr>Research Activity  P. 41 NB</vt:lpstr>
      <vt:lpstr>  9/13 Building Molecules CH 6.3 Obj. TSW identify the macromolecules living things are made of and describe their properties. P. 44NB </vt:lpstr>
      <vt:lpstr>Temperature, pH, Amount of substrate or enzyme, Ionic Conditions (Salt)</vt:lpstr>
      <vt:lpstr>Build a Monosaccharide! </vt:lpstr>
      <vt:lpstr>Enzymatic Reaction of Sucrase on Sucrose</vt:lpstr>
      <vt:lpstr>Using your Cycles in Nature, build the molecule that is most evident for your cycle: H2O, CO2, NH3, NO, NO2, NO3, O2, CH4, C6H12O6</vt:lpstr>
      <vt:lpstr>Theaet.com </vt:lpstr>
      <vt:lpstr>Elements &amp; Molecules</vt:lpstr>
      <vt:lpstr>The Day WHO Parachuted Cats into Borneo </vt:lpstr>
      <vt:lpstr>Parachuting Cats in Borneo p. 61 NB</vt:lpstr>
      <vt:lpstr>Questions for pg. 29</vt:lpstr>
      <vt:lpstr>Catalase Lab</vt:lpstr>
      <vt:lpstr>Catalase Lab P. 27</vt:lpstr>
      <vt:lpstr>AXES Paragraph – Catalase Lab</vt:lpstr>
      <vt:lpstr>Macromolecules</vt:lpstr>
      <vt:lpstr>9/14 Photosynthesis: Trapping the Sun’s Energy  9.2 Obj. TSW demonstrate how usable energy is captured from sunlight by chloroplasts and is stored through the synthesis of sugar by completing the warm up and participating in a photosynthesis class activity.  P.46 NB</vt:lpstr>
      <vt:lpstr>#1 Chloroplast - Photosynthesis</vt:lpstr>
      <vt:lpstr>  9/15  Light-Dependent &amp; Light-Independent Reactions CH 9.2 Obj.  TSW demonstrate how light energy is captured by chloroplasts and converted to chemical energy (glucose) from CO2  and H20 by doing a flow chart. 48 NB</vt:lpstr>
      <vt:lpstr>PowerPoint Presentation</vt:lpstr>
      <vt:lpstr>Section 9.2 Summary – pages 225-230</vt:lpstr>
      <vt:lpstr>#2. How does light energy become chemical energy?</vt:lpstr>
      <vt:lpstr>#2. How does light energy become chemical energy?</vt:lpstr>
      <vt:lpstr>Section 9.2 Summary – pages 225-230</vt:lpstr>
      <vt:lpstr>PowerPoint Presentation</vt:lpstr>
      <vt:lpstr>Cell Lab p.47NB 4x- Red Objective lens = 40 10x – Yellow Objective lens = 100</vt:lpstr>
      <vt:lpstr>Lab – Scientific Method using Elodea Leaf, Onion Cells &amp; Cheek Cells   p. 47 NB</vt:lpstr>
      <vt:lpstr>Cont. Lab  Onion &amp; Cheek Cells  p.  47 NB</vt:lpstr>
      <vt:lpstr>Conclusion P. 47 NB</vt:lpstr>
      <vt:lpstr>How to Make Carbohydrates Activity p. 55NB</vt:lpstr>
      <vt:lpstr>Glucose Synthesis Activity</vt:lpstr>
      <vt:lpstr>PowerPoint Presentation</vt:lpstr>
      <vt:lpstr>PowerPoint Presentation</vt:lpstr>
      <vt:lpstr>Taboo</vt:lpstr>
      <vt:lpstr>Taboo</vt:lpstr>
      <vt:lpstr>Honors Biology  Do the Math</vt:lpstr>
      <vt:lpstr>Section 2 Check</vt:lpstr>
      <vt:lpstr>Section 2 Check</vt:lpstr>
      <vt:lpstr>PowerPoint Presentation</vt:lpstr>
      <vt:lpstr>PowerPoint Presentation</vt:lpstr>
      <vt:lpstr>PowerPoint Presentation</vt:lpstr>
      <vt:lpstr>Chapter Assessment</vt:lpstr>
      <vt:lpstr>PowerPoint Presentation</vt:lpstr>
      <vt:lpstr>Quote of the Day</vt:lpstr>
      <vt:lpstr>Kahoots Energy Quiz</vt:lpstr>
      <vt:lpstr> 3/3 Cellular Respiration &amp; Fermentation 9.3    Obj: TSW be able to compare and contrast photosynthesis and cellular respiration by completing the flow chart activity.   pg. 58 NB</vt:lpstr>
      <vt:lpstr>1. Cellular Respiration – converts glucose in to ATP and Heat in the mitochondria. All living organisms perform Cellular Respiration, including plants.</vt:lpstr>
      <vt:lpstr>#2.  The reactants for Photosynthesis (CO2 &amp; H2O) are the Products for Cellular Respiration.</vt:lpstr>
      <vt:lpstr>PowerPoint Presentation</vt:lpstr>
      <vt:lpstr>PowerPoint Presentation</vt:lpstr>
      <vt:lpstr>Taboo</vt:lpstr>
      <vt:lpstr>Taboo</vt:lpstr>
      <vt:lpstr>Taboo</vt:lpstr>
      <vt:lpstr>PowerPoint Presentation</vt:lpstr>
      <vt:lpstr>Section 9.3 Summary – pages 231-237</vt:lpstr>
      <vt:lpstr>Photosynthesis &amp; Cellular Respiration AXES Paragraph Bottom of page 57NB</vt:lpstr>
      <vt:lpstr>Gallery Walk – Cell UNIT Review Describe, Draw, and Explain the importance of each of the following concepts/ processes on a poster paper, for a Gallery Walk review. Page 51NB</vt:lpstr>
      <vt:lpstr>Warm Up Answers</vt:lpstr>
      <vt:lpstr>Cellular Respiration &amp; Yeast</vt:lpstr>
      <vt:lpstr>Cellular Respiration P. 31</vt:lpstr>
      <vt:lpstr>PowerPoint Presentation</vt:lpstr>
      <vt:lpstr>Enzymes, Cataylase &amp; Potatoes  Page 47 NB</vt:lpstr>
      <vt:lpstr>Enzyme Lab P. 47NB</vt:lpstr>
      <vt:lpstr>Enzyme – Catalyse Lab Page 47 NB</vt:lpstr>
      <vt:lpstr>Leaf Disk Assay Lab  Honor Biology Due Friday</vt:lpstr>
      <vt:lpstr>STAGE 1: GLYCOLYSIS</vt:lpstr>
      <vt:lpstr>Section 9.3 Summary – pages 231-237</vt:lpstr>
      <vt:lpstr>STAGE 2: CITRIC ACID CYCLE</vt:lpstr>
      <vt:lpstr>STAGE 3: ELECTRON TRANSPORT CHAIN</vt:lpstr>
      <vt:lpstr>PROBLEM</vt:lpstr>
      <vt:lpstr>FERMENTATION</vt:lpstr>
      <vt:lpstr>PowerPoint Presentation</vt:lpstr>
      <vt:lpstr>PowerPoint Presentation</vt:lpstr>
      <vt:lpstr>Allelopathy Lab</vt:lpstr>
      <vt:lpstr>Allelopathy Lab</vt:lpstr>
      <vt:lpstr>Allelopathy Lab</vt:lpstr>
      <vt:lpstr>Allelopathy Lab</vt:lpstr>
      <vt:lpstr>Allelopathy Lab</vt:lpstr>
      <vt:lpstr>Allelopathy Lab</vt:lpstr>
      <vt:lpstr>Allelopathy Lab</vt:lpstr>
      <vt:lpstr>Works Cited</vt:lpstr>
    </vt:vector>
  </TitlesOfParts>
  <Company>WUSD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 Biology  Ecology Unit</dc:title>
  <dc:creator>Jennifer Mc Allister</dc:creator>
  <cp:lastModifiedBy>Jennifer Mc Allister</cp:lastModifiedBy>
  <cp:revision>46</cp:revision>
  <cp:lastPrinted>2017-09-11T15:22:44Z</cp:lastPrinted>
  <dcterms:created xsi:type="dcterms:W3CDTF">2017-09-04T19:57:15Z</dcterms:created>
  <dcterms:modified xsi:type="dcterms:W3CDTF">2017-09-15T16:36:15Z</dcterms:modified>
</cp:coreProperties>
</file>