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40.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5"/>
  </p:notesMasterIdLst>
  <p:sldIdLst>
    <p:sldId id="550" r:id="rId2"/>
    <p:sldId id="537" r:id="rId3"/>
    <p:sldId id="536" r:id="rId4"/>
    <p:sldId id="256" r:id="rId5"/>
    <p:sldId id="532" r:id="rId6"/>
    <p:sldId id="466" r:id="rId7"/>
    <p:sldId id="467" r:id="rId8"/>
    <p:sldId id="468" r:id="rId9"/>
    <p:sldId id="469" r:id="rId10"/>
    <p:sldId id="470" r:id="rId11"/>
    <p:sldId id="471" r:id="rId12"/>
    <p:sldId id="472" r:id="rId13"/>
    <p:sldId id="473" r:id="rId14"/>
    <p:sldId id="474" r:id="rId15"/>
    <p:sldId id="475" r:id="rId16"/>
    <p:sldId id="476" r:id="rId17"/>
    <p:sldId id="477" r:id="rId18"/>
    <p:sldId id="478" r:id="rId19"/>
    <p:sldId id="479" r:id="rId20"/>
    <p:sldId id="480" r:id="rId21"/>
    <p:sldId id="481" r:id="rId22"/>
    <p:sldId id="482" r:id="rId23"/>
    <p:sldId id="483" r:id="rId24"/>
    <p:sldId id="484" r:id="rId25"/>
    <p:sldId id="485" r:id="rId26"/>
    <p:sldId id="486" r:id="rId27"/>
    <p:sldId id="487" r:id="rId28"/>
    <p:sldId id="528" r:id="rId29"/>
    <p:sldId id="531" r:id="rId30"/>
    <p:sldId id="529" r:id="rId31"/>
    <p:sldId id="488" r:id="rId32"/>
    <p:sldId id="489" r:id="rId33"/>
    <p:sldId id="490" r:id="rId34"/>
    <p:sldId id="491" r:id="rId35"/>
    <p:sldId id="492" r:id="rId36"/>
    <p:sldId id="493" r:id="rId37"/>
    <p:sldId id="494" r:id="rId38"/>
    <p:sldId id="495" r:id="rId39"/>
    <p:sldId id="496" r:id="rId40"/>
    <p:sldId id="497" r:id="rId41"/>
    <p:sldId id="498" r:id="rId42"/>
    <p:sldId id="499" r:id="rId43"/>
    <p:sldId id="500" r:id="rId44"/>
    <p:sldId id="501" r:id="rId45"/>
    <p:sldId id="502" r:id="rId46"/>
    <p:sldId id="503" r:id="rId47"/>
    <p:sldId id="504" r:id="rId48"/>
    <p:sldId id="505" r:id="rId49"/>
    <p:sldId id="534" r:id="rId50"/>
    <p:sldId id="506" r:id="rId51"/>
    <p:sldId id="507" r:id="rId52"/>
    <p:sldId id="508" r:id="rId53"/>
    <p:sldId id="509" r:id="rId54"/>
    <p:sldId id="510" r:id="rId55"/>
    <p:sldId id="511" r:id="rId56"/>
    <p:sldId id="512" r:id="rId57"/>
    <p:sldId id="513" r:id="rId58"/>
    <p:sldId id="514" r:id="rId59"/>
    <p:sldId id="515" r:id="rId60"/>
    <p:sldId id="516" r:id="rId61"/>
    <p:sldId id="517" r:id="rId62"/>
    <p:sldId id="518" r:id="rId63"/>
    <p:sldId id="519" r:id="rId64"/>
    <p:sldId id="520" r:id="rId65"/>
    <p:sldId id="521" r:id="rId66"/>
    <p:sldId id="522" r:id="rId67"/>
    <p:sldId id="523" r:id="rId68"/>
    <p:sldId id="530" r:id="rId69"/>
    <p:sldId id="524" r:id="rId70"/>
    <p:sldId id="525" r:id="rId71"/>
    <p:sldId id="257" r:id="rId72"/>
    <p:sldId id="258" r:id="rId73"/>
    <p:sldId id="259" r:id="rId74"/>
    <p:sldId id="260" r:id="rId75"/>
    <p:sldId id="261" r:id="rId76"/>
    <p:sldId id="262" r:id="rId77"/>
    <p:sldId id="263" r:id="rId78"/>
    <p:sldId id="264" r:id="rId79"/>
    <p:sldId id="265" r:id="rId80"/>
    <p:sldId id="266" r:id="rId81"/>
    <p:sldId id="267" r:id="rId82"/>
    <p:sldId id="268" r:id="rId83"/>
    <p:sldId id="269" r:id="rId84"/>
    <p:sldId id="271" r:id="rId85"/>
    <p:sldId id="278" r:id="rId86"/>
    <p:sldId id="279" r:id="rId87"/>
    <p:sldId id="281" r:id="rId88"/>
    <p:sldId id="538" r:id="rId89"/>
    <p:sldId id="539" r:id="rId90"/>
    <p:sldId id="540" r:id="rId91"/>
    <p:sldId id="541" r:id="rId92"/>
    <p:sldId id="542" r:id="rId93"/>
    <p:sldId id="543" r:id="rId94"/>
    <p:sldId id="544" r:id="rId95"/>
    <p:sldId id="545" r:id="rId96"/>
    <p:sldId id="546" r:id="rId97"/>
    <p:sldId id="547" r:id="rId98"/>
    <p:sldId id="548" r:id="rId99"/>
    <p:sldId id="298" r:id="rId100"/>
    <p:sldId id="551" r:id="rId101"/>
    <p:sldId id="270" r:id="rId102"/>
    <p:sldId id="272" r:id="rId103"/>
    <p:sldId id="273" r:id="rId104"/>
    <p:sldId id="274" r:id="rId105"/>
    <p:sldId id="275" r:id="rId106"/>
    <p:sldId id="276" r:id="rId107"/>
    <p:sldId id="277" r:id="rId108"/>
    <p:sldId id="526" r:id="rId109"/>
    <p:sldId id="527" r:id="rId110"/>
    <p:sldId id="280" r:id="rId111"/>
    <p:sldId id="292" r:id="rId112"/>
    <p:sldId id="293" r:id="rId113"/>
    <p:sldId id="294" r:id="rId114"/>
    <p:sldId id="295" r:id="rId115"/>
    <p:sldId id="296" r:id="rId116"/>
    <p:sldId id="297" r:id="rId117"/>
    <p:sldId id="299" r:id="rId118"/>
    <p:sldId id="300" r:id="rId119"/>
    <p:sldId id="301" r:id="rId120"/>
    <p:sldId id="302" r:id="rId121"/>
    <p:sldId id="303" r:id="rId122"/>
    <p:sldId id="304" r:id="rId123"/>
    <p:sldId id="305" r:id="rId124"/>
    <p:sldId id="306" r:id="rId125"/>
    <p:sldId id="307" r:id="rId126"/>
    <p:sldId id="308" r:id="rId127"/>
    <p:sldId id="309" r:id="rId128"/>
    <p:sldId id="310" r:id="rId129"/>
    <p:sldId id="311" r:id="rId130"/>
    <p:sldId id="312" r:id="rId131"/>
    <p:sldId id="313" r:id="rId132"/>
    <p:sldId id="549" r:id="rId133"/>
    <p:sldId id="314" r:id="rId134"/>
    <p:sldId id="315" r:id="rId135"/>
    <p:sldId id="316" r:id="rId136"/>
    <p:sldId id="317" r:id="rId137"/>
    <p:sldId id="318" r:id="rId138"/>
    <p:sldId id="319" r:id="rId139"/>
    <p:sldId id="320" r:id="rId140"/>
    <p:sldId id="321" r:id="rId141"/>
    <p:sldId id="322" r:id="rId142"/>
    <p:sldId id="323" r:id="rId143"/>
    <p:sldId id="324" r:id="rId144"/>
    <p:sldId id="325" r:id="rId145"/>
    <p:sldId id="326" r:id="rId146"/>
    <p:sldId id="327" r:id="rId147"/>
    <p:sldId id="328" r:id="rId148"/>
    <p:sldId id="329" r:id="rId149"/>
    <p:sldId id="330" r:id="rId150"/>
    <p:sldId id="331" r:id="rId151"/>
    <p:sldId id="332" r:id="rId152"/>
    <p:sldId id="333" r:id="rId153"/>
    <p:sldId id="334" r:id="rId154"/>
    <p:sldId id="335" r:id="rId155"/>
    <p:sldId id="336" r:id="rId156"/>
    <p:sldId id="337" r:id="rId157"/>
    <p:sldId id="338" r:id="rId158"/>
    <p:sldId id="339" r:id="rId159"/>
    <p:sldId id="340" r:id="rId160"/>
    <p:sldId id="341" r:id="rId161"/>
    <p:sldId id="342" r:id="rId162"/>
    <p:sldId id="343" r:id="rId163"/>
    <p:sldId id="344" r:id="rId164"/>
    <p:sldId id="345" r:id="rId165"/>
    <p:sldId id="346" r:id="rId166"/>
    <p:sldId id="347" r:id="rId167"/>
    <p:sldId id="348" r:id="rId168"/>
    <p:sldId id="349" r:id="rId169"/>
    <p:sldId id="350" r:id="rId170"/>
    <p:sldId id="351" r:id="rId171"/>
    <p:sldId id="352" r:id="rId172"/>
    <p:sldId id="353" r:id="rId173"/>
    <p:sldId id="354" r:id="rId174"/>
    <p:sldId id="355" r:id="rId175"/>
    <p:sldId id="356" r:id="rId176"/>
    <p:sldId id="357" r:id="rId177"/>
    <p:sldId id="358" r:id="rId178"/>
    <p:sldId id="359" r:id="rId179"/>
    <p:sldId id="360" r:id="rId180"/>
    <p:sldId id="361" r:id="rId181"/>
    <p:sldId id="362" r:id="rId182"/>
    <p:sldId id="363" r:id="rId183"/>
    <p:sldId id="364" r:id="rId184"/>
    <p:sldId id="365" r:id="rId185"/>
    <p:sldId id="366" r:id="rId186"/>
    <p:sldId id="367" r:id="rId187"/>
    <p:sldId id="368" r:id="rId188"/>
    <p:sldId id="369" r:id="rId189"/>
    <p:sldId id="370" r:id="rId190"/>
    <p:sldId id="371" r:id="rId191"/>
    <p:sldId id="372" r:id="rId192"/>
    <p:sldId id="373" r:id="rId193"/>
    <p:sldId id="374" r:id="rId194"/>
    <p:sldId id="375" r:id="rId195"/>
    <p:sldId id="376" r:id="rId196"/>
    <p:sldId id="377" r:id="rId197"/>
    <p:sldId id="378" r:id="rId198"/>
    <p:sldId id="379" r:id="rId199"/>
    <p:sldId id="380" r:id="rId200"/>
    <p:sldId id="381" r:id="rId201"/>
    <p:sldId id="382" r:id="rId202"/>
    <p:sldId id="383" r:id="rId203"/>
    <p:sldId id="384" r:id="rId204"/>
    <p:sldId id="385" r:id="rId205"/>
    <p:sldId id="386" r:id="rId206"/>
    <p:sldId id="387" r:id="rId207"/>
    <p:sldId id="388" r:id="rId208"/>
    <p:sldId id="389" r:id="rId209"/>
    <p:sldId id="390" r:id="rId210"/>
    <p:sldId id="391" r:id="rId211"/>
    <p:sldId id="392" r:id="rId212"/>
    <p:sldId id="393" r:id="rId213"/>
    <p:sldId id="394" r:id="rId214"/>
    <p:sldId id="395" r:id="rId215"/>
    <p:sldId id="396" r:id="rId216"/>
    <p:sldId id="397" r:id="rId217"/>
    <p:sldId id="398" r:id="rId218"/>
    <p:sldId id="399" r:id="rId219"/>
    <p:sldId id="400" r:id="rId220"/>
    <p:sldId id="401" r:id="rId221"/>
    <p:sldId id="402" r:id="rId222"/>
    <p:sldId id="403" r:id="rId223"/>
    <p:sldId id="404" r:id="rId224"/>
    <p:sldId id="405" r:id="rId225"/>
    <p:sldId id="406" r:id="rId226"/>
    <p:sldId id="407" r:id="rId227"/>
    <p:sldId id="408" r:id="rId228"/>
    <p:sldId id="409" r:id="rId229"/>
    <p:sldId id="410" r:id="rId230"/>
    <p:sldId id="411" r:id="rId231"/>
    <p:sldId id="412" r:id="rId232"/>
    <p:sldId id="413" r:id="rId233"/>
    <p:sldId id="414" r:id="rId234"/>
    <p:sldId id="415" r:id="rId235"/>
    <p:sldId id="416" r:id="rId236"/>
    <p:sldId id="417" r:id="rId237"/>
    <p:sldId id="418" r:id="rId238"/>
    <p:sldId id="419" r:id="rId239"/>
    <p:sldId id="420" r:id="rId240"/>
    <p:sldId id="421" r:id="rId241"/>
    <p:sldId id="422" r:id="rId242"/>
    <p:sldId id="423" r:id="rId243"/>
    <p:sldId id="424" r:id="rId244"/>
    <p:sldId id="425" r:id="rId245"/>
    <p:sldId id="426" r:id="rId246"/>
    <p:sldId id="427" r:id="rId247"/>
    <p:sldId id="428" r:id="rId248"/>
    <p:sldId id="429" r:id="rId249"/>
    <p:sldId id="430" r:id="rId250"/>
    <p:sldId id="431" r:id="rId251"/>
    <p:sldId id="432" r:id="rId252"/>
    <p:sldId id="433" r:id="rId253"/>
    <p:sldId id="434" r:id="rId254"/>
    <p:sldId id="435" r:id="rId255"/>
    <p:sldId id="436" r:id="rId256"/>
    <p:sldId id="437" r:id="rId257"/>
    <p:sldId id="438" r:id="rId258"/>
    <p:sldId id="439" r:id="rId259"/>
    <p:sldId id="440" r:id="rId260"/>
    <p:sldId id="441" r:id="rId261"/>
    <p:sldId id="442" r:id="rId262"/>
    <p:sldId id="443" r:id="rId263"/>
    <p:sldId id="444" r:id="rId264"/>
    <p:sldId id="445" r:id="rId265"/>
    <p:sldId id="446" r:id="rId266"/>
    <p:sldId id="447" r:id="rId267"/>
    <p:sldId id="448" r:id="rId268"/>
    <p:sldId id="449" r:id="rId269"/>
    <p:sldId id="450" r:id="rId270"/>
    <p:sldId id="451" r:id="rId271"/>
    <p:sldId id="452" r:id="rId272"/>
    <p:sldId id="453" r:id="rId273"/>
    <p:sldId id="454" r:id="rId274"/>
    <p:sldId id="455" r:id="rId275"/>
    <p:sldId id="456" r:id="rId276"/>
    <p:sldId id="457" r:id="rId277"/>
    <p:sldId id="458" r:id="rId278"/>
    <p:sldId id="459" r:id="rId279"/>
    <p:sldId id="460" r:id="rId280"/>
    <p:sldId id="461" r:id="rId281"/>
    <p:sldId id="462" r:id="rId282"/>
    <p:sldId id="463" r:id="rId283"/>
    <p:sldId id="533" r:id="rId28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60" autoAdjust="0"/>
    <p:restoredTop sz="94660"/>
  </p:normalViewPr>
  <p:slideViewPr>
    <p:cSldViewPr snapToGrid="0">
      <p:cViewPr varScale="1">
        <p:scale>
          <a:sx n="55" d="100"/>
          <a:sy n="55" d="100"/>
        </p:scale>
        <p:origin x="96"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Oh%20Deer%20Data%20&amp;%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mcallister\My%20Documents\Period%201%20Moth%20Experiment.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CHS-FST1\RC-HS$\Teachers\JMcallister\Period%201%20Bird%20Beak%20Data.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CHS-FST1\RC-HS$\Teachers\JMcallister\Period%204%20Bird%20Beak.xls"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162577592"/>
        <c:axId val="161793408"/>
      </c:barChart>
      <c:catAx>
        <c:axId val="162577592"/>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61793408"/>
        <c:crosses val="autoZero"/>
        <c:auto val="1"/>
        <c:lblAlgn val="ctr"/>
        <c:lblOffset val="100"/>
        <c:noMultiLvlLbl val="0"/>
      </c:catAx>
      <c:valAx>
        <c:axId val="16179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625775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Population Changes of Deer, Resources, and Wolves Over 9 </a:t>
            </a:r>
            <a:r>
              <a:rPr lang="en-US" sz="2000" dirty="0" smtClean="0"/>
              <a:t>Generations</a:t>
            </a:r>
          </a:p>
          <a:p>
            <a:pPr>
              <a:defRPr sz="2000"/>
            </a:pPr>
            <a:r>
              <a:rPr lang="en-US" sz="1600" dirty="0" smtClean="0"/>
              <a:t>RCHS Biology,</a:t>
            </a:r>
            <a:r>
              <a:rPr lang="en-US" sz="1600" baseline="0" dirty="0" smtClean="0"/>
              <a:t> Fall ‘15, Period 1</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Sheet1!$B$2:$B$10</c:f>
              <c:numCache>
                <c:formatCode>General</c:formatCode>
                <c:ptCount val="9"/>
                <c:pt idx="0">
                  <c:v>10</c:v>
                </c:pt>
                <c:pt idx="1">
                  <c:v>20</c:v>
                </c:pt>
                <c:pt idx="2">
                  <c:v>4</c:v>
                </c:pt>
                <c:pt idx="3">
                  <c:v>8</c:v>
                </c:pt>
                <c:pt idx="4">
                  <c:v>6</c:v>
                </c:pt>
                <c:pt idx="5">
                  <c:v>6</c:v>
                </c:pt>
                <c:pt idx="6">
                  <c:v>6</c:v>
                </c:pt>
                <c:pt idx="7">
                  <c:v>4</c:v>
                </c:pt>
                <c:pt idx="8">
                  <c:v>0</c:v>
                </c:pt>
              </c:numCache>
            </c:numRef>
          </c:val>
          <c:smooth val="0"/>
        </c:ser>
        <c:ser>
          <c:idx val="1"/>
          <c:order val="1"/>
          <c:tx>
            <c:strRef>
              <c:f>Sheet1!$C$1</c:f>
              <c:strCache>
                <c:ptCount val="1"/>
                <c:pt idx="0">
                  <c:v>Resource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Sheet1!$C$2:$C$10</c:f>
              <c:numCache>
                <c:formatCode>General</c:formatCode>
                <c:ptCount val="9"/>
                <c:pt idx="0">
                  <c:v>12</c:v>
                </c:pt>
                <c:pt idx="1">
                  <c:v>2</c:v>
                </c:pt>
                <c:pt idx="2">
                  <c:v>18</c:v>
                </c:pt>
                <c:pt idx="3">
                  <c:v>14</c:v>
                </c:pt>
                <c:pt idx="4">
                  <c:v>16</c:v>
                </c:pt>
                <c:pt idx="5">
                  <c:v>15</c:v>
                </c:pt>
                <c:pt idx="6">
                  <c:v>14</c:v>
                </c:pt>
                <c:pt idx="7">
                  <c:v>14</c:v>
                </c:pt>
                <c:pt idx="8">
                  <c:v>14</c:v>
                </c:pt>
              </c:numCache>
            </c:numRef>
          </c:val>
          <c:smooth val="0"/>
        </c:ser>
        <c:ser>
          <c:idx val="2"/>
          <c:order val="2"/>
          <c:tx>
            <c:strRef>
              <c:f>Sheet1!$D$1</c:f>
              <c:strCache>
                <c:ptCount val="1"/>
                <c:pt idx="0">
                  <c:v>Wolves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Sheet1!$D$2:$D$10</c:f>
              <c:numCache>
                <c:formatCode>General</c:formatCode>
                <c:ptCount val="9"/>
                <c:pt idx="0">
                  <c:v>0</c:v>
                </c:pt>
                <c:pt idx="1">
                  <c:v>0</c:v>
                </c:pt>
                <c:pt idx="2">
                  <c:v>0</c:v>
                </c:pt>
                <c:pt idx="3">
                  <c:v>0</c:v>
                </c:pt>
                <c:pt idx="4">
                  <c:v>0</c:v>
                </c:pt>
                <c:pt idx="5">
                  <c:v>1</c:v>
                </c:pt>
                <c:pt idx="6">
                  <c:v>2</c:v>
                </c:pt>
                <c:pt idx="7">
                  <c:v>4</c:v>
                </c:pt>
                <c:pt idx="8">
                  <c:v>8</c:v>
                </c:pt>
              </c:numCache>
            </c:numRef>
          </c:val>
          <c:smooth val="0"/>
        </c:ser>
        <c:dLbls>
          <c:dLblPos val="ctr"/>
          <c:showLegendKey val="0"/>
          <c:showVal val="1"/>
          <c:showCatName val="0"/>
          <c:showSerName val="0"/>
          <c:showPercent val="0"/>
          <c:showBubbleSize val="0"/>
        </c:dLbls>
        <c:marker val="1"/>
        <c:smooth val="0"/>
        <c:axId val="141375872"/>
        <c:axId val="141411488"/>
      </c:lineChart>
      <c:catAx>
        <c:axId val="14137587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Generation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41411488"/>
        <c:crosses val="autoZero"/>
        <c:auto val="1"/>
        <c:lblAlgn val="ctr"/>
        <c:lblOffset val="100"/>
        <c:noMultiLvlLbl val="0"/>
      </c:catAx>
      <c:valAx>
        <c:axId val="14141148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Population Size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413758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141438584"/>
        <c:axId val="141438968"/>
      </c:lineChart>
      <c:catAx>
        <c:axId val="141438584"/>
        <c:scaling>
          <c:orientation val="minMax"/>
        </c:scaling>
        <c:delete val="0"/>
        <c:axPos val="b"/>
        <c:majorTickMark val="out"/>
        <c:minorTickMark val="none"/>
        <c:tickLblPos val="nextTo"/>
        <c:crossAx val="141438968"/>
        <c:crosses val="autoZero"/>
        <c:auto val="1"/>
        <c:lblAlgn val="ctr"/>
        <c:lblOffset val="100"/>
        <c:noMultiLvlLbl val="0"/>
      </c:catAx>
      <c:valAx>
        <c:axId val="141438968"/>
        <c:scaling>
          <c:orientation val="minMax"/>
        </c:scaling>
        <c:delete val="0"/>
        <c:axPos val="l"/>
        <c:majorGridlines/>
        <c:numFmt formatCode="General" sourceLinked="1"/>
        <c:majorTickMark val="out"/>
        <c:minorTickMark val="none"/>
        <c:tickLblPos val="nextTo"/>
        <c:crossAx val="141438584"/>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dirty="0"/>
              <a:t>Natural Selection Simulation </a:t>
            </a:r>
            <a:r>
              <a:rPr lang="en-US" dirty="0" smtClean="0"/>
              <a:t>– </a:t>
            </a:r>
          </a:p>
          <a:p>
            <a:pPr algn="ctr">
              <a:defRPr/>
            </a:pPr>
            <a:r>
              <a:rPr lang="en-US" dirty="0" smtClean="0"/>
              <a:t>The </a:t>
            </a:r>
            <a:r>
              <a:rPr lang="en-US" dirty="0"/>
              <a:t>Evolution of the Peppered </a:t>
            </a:r>
            <a:r>
              <a:rPr lang="en-US" dirty="0" smtClean="0"/>
              <a:t>Moth during the Industrial Revolution</a:t>
            </a:r>
            <a:endParaRPr lang="en-US" dirty="0"/>
          </a:p>
        </c:rich>
      </c:tx>
      <c:layout>
        <c:manualLayout>
          <c:xMode val="edge"/>
          <c:yMode val="edge"/>
          <c:x val="0.19545615825800094"/>
          <c:y val="1.068068285154392E-3"/>
        </c:manualLayout>
      </c:layout>
      <c:overlay val="1"/>
    </c:title>
    <c:autoTitleDeleted val="0"/>
    <c:plotArea>
      <c:layout>
        <c:manualLayout>
          <c:layoutTarget val="inner"/>
          <c:xMode val="edge"/>
          <c:yMode val="edge"/>
          <c:x val="7.5229172742296097E-2"/>
          <c:y val="6.2769994996242015E-2"/>
          <c:w val="0.6725671478565175"/>
          <c:h val="0.87260185697129822"/>
        </c:manualLayout>
      </c:layout>
      <c:lineChart>
        <c:grouping val="standard"/>
        <c:varyColors val="0"/>
        <c:ser>
          <c:idx val="0"/>
          <c:order val="0"/>
          <c:tx>
            <c:v>White Moth</c:v>
          </c:tx>
          <c:marker>
            <c:symbol val="none"/>
          </c:marker>
          <c:val>
            <c:numRef>
              <c:f>Sheet2!$B$3:$B$7</c:f>
              <c:numCache>
                <c:formatCode>General</c:formatCode>
                <c:ptCount val="5"/>
                <c:pt idx="0">
                  <c:v>70</c:v>
                </c:pt>
                <c:pt idx="1">
                  <c:v>59</c:v>
                </c:pt>
                <c:pt idx="2">
                  <c:v>45</c:v>
                </c:pt>
                <c:pt idx="3">
                  <c:v>32</c:v>
                </c:pt>
                <c:pt idx="4">
                  <c:v>25</c:v>
                </c:pt>
              </c:numCache>
            </c:numRef>
          </c:val>
          <c:smooth val="0"/>
        </c:ser>
        <c:ser>
          <c:idx val="1"/>
          <c:order val="1"/>
          <c:tx>
            <c:v>Black Moth</c:v>
          </c:tx>
          <c:marker>
            <c:symbol val="none"/>
          </c:marker>
          <c:val>
            <c:numRef>
              <c:f>Sheet2!$C$3:$C$7</c:f>
              <c:numCache>
                <c:formatCode>General</c:formatCode>
                <c:ptCount val="5"/>
                <c:pt idx="0">
                  <c:v>28</c:v>
                </c:pt>
                <c:pt idx="1">
                  <c:v>38</c:v>
                </c:pt>
                <c:pt idx="2">
                  <c:v>52</c:v>
                </c:pt>
                <c:pt idx="3">
                  <c:v>65</c:v>
                </c:pt>
                <c:pt idx="4">
                  <c:v>75</c:v>
                </c:pt>
              </c:numCache>
            </c:numRef>
          </c:val>
          <c:smooth val="0"/>
        </c:ser>
        <c:dLbls>
          <c:showLegendKey val="0"/>
          <c:showVal val="0"/>
          <c:showCatName val="0"/>
          <c:showSerName val="0"/>
          <c:showPercent val="0"/>
          <c:showBubbleSize val="0"/>
        </c:dLbls>
        <c:smooth val="0"/>
        <c:axId val="141317544"/>
        <c:axId val="139950440"/>
      </c:lineChart>
      <c:catAx>
        <c:axId val="141317544"/>
        <c:scaling>
          <c:orientation val="minMax"/>
        </c:scaling>
        <c:delete val="0"/>
        <c:axPos val="b"/>
        <c:title>
          <c:tx>
            <c:rich>
              <a:bodyPr/>
              <a:lstStyle/>
              <a:p>
                <a:pPr>
                  <a:defRPr/>
                </a:pPr>
                <a:r>
                  <a:rPr lang="en-US" dirty="0" smtClean="0"/>
                  <a:t>Time in Decades</a:t>
                </a:r>
                <a:endParaRPr lang="en-US" dirty="0"/>
              </a:p>
            </c:rich>
          </c:tx>
          <c:overlay val="0"/>
        </c:title>
        <c:numFmt formatCode="General" sourceLinked="1"/>
        <c:majorTickMark val="out"/>
        <c:minorTickMark val="none"/>
        <c:tickLblPos val="nextTo"/>
        <c:crossAx val="139950440"/>
        <c:crosses val="autoZero"/>
        <c:auto val="1"/>
        <c:lblAlgn val="ctr"/>
        <c:lblOffset val="100"/>
        <c:noMultiLvlLbl val="0"/>
      </c:catAx>
      <c:valAx>
        <c:axId val="139950440"/>
        <c:scaling>
          <c:orientation val="minMax"/>
        </c:scaling>
        <c:delete val="0"/>
        <c:axPos val="l"/>
        <c:majorGridlines/>
        <c:title>
          <c:tx>
            <c:rich>
              <a:bodyPr/>
              <a:lstStyle/>
              <a:p>
                <a:pPr>
                  <a:defRPr/>
                </a:pPr>
                <a:r>
                  <a:rPr lang="en-US" dirty="0" smtClean="0"/>
                  <a:t>Number of Moths</a:t>
                </a:r>
                <a:endParaRPr lang="en-US" dirty="0"/>
              </a:p>
            </c:rich>
          </c:tx>
          <c:overlay val="0"/>
        </c:title>
        <c:numFmt formatCode="General" sourceLinked="1"/>
        <c:majorTickMark val="out"/>
        <c:minorTickMark val="none"/>
        <c:tickLblPos val="nextTo"/>
        <c:crossAx val="141317544"/>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Sheet1!$B$11:$L$11</c:f>
              <c:numCache>
                <c:formatCode>General</c:formatCode>
                <c:ptCount val="11"/>
                <c:pt idx="0">
                  <c:v>224</c:v>
                </c:pt>
                <c:pt idx="1">
                  <c:v>146</c:v>
                </c:pt>
                <c:pt idx="2">
                  <c:v>135</c:v>
                </c:pt>
                <c:pt idx="3">
                  <c:v>83</c:v>
                </c:pt>
                <c:pt idx="4">
                  <c:v>41</c:v>
                </c:pt>
                <c:pt idx="5">
                  <c:v>24</c:v>
                </c:pt>
                <c:pt idx="6">
                  <c:v>18</c:v>
                </c:pt>
                <c:pt idx="7">
                  <c:v>6</c:v>
                </c:pt>
                <c:pt idx="8">
                  <c:v>3</c:v>
                </c:pt>
                <c:pt idx="9">
                  <c:v>1</c:v>
                </c:pt>
                <c:pt idx="10">
                  <c:v>0</c:v>
                </c:pt>
              </c:numCache>
            </c:numRef>
          </c:val>
          <c:smooth val="0"/>
        </c:ser>
        <c:dLbls>
          <c:showLegendKey val="0"/>
          <c:showVal val="0"/>
          <c:showCatName val="0"/>
          <c:showSerName val="0"/>
          <c:showPercent val="0"/>
          <c:showBubbleSize val="0"/>
        </c:dLbls>
        <c:smooth val="0"/>
        <c:axId val="141598800"/>
        <c:axId val="141599184"/>
      </c:lineChart>
      <c:catAx>
        <c:axId val="141598800"/>
        <c:scaling>
          <c:orientation val="minMax"/>
        </c:scaling>
        <c:delete val="0"/>
        <c:axPos val="b"/>
        <c:majorTickMark val="out"/>
        <c:minorTickMark val="none"/>
        <c:tickLblPos val="nextTo"/>
        <c:crossAx val="141599184"/>
        <c:crosses val="autoZero"/>
        <c:auto val="1"/>
        <c:lblAlgn val="ctr"/>
        <c:lblOffset val="100"/>
        <c:noMultiLvlLbl val="0"/>
      </c:catAx>
      <c:valAx>
        <c:axId val="141599184"/>
        <c:scaling>
          <c:orientation val="minMax"/>
        </c:scaling>
        <c:delete val="0"/>
        <c:axPos val="l"/>
        <c:majorGridlines/>
        <c:numFmt formatCode="General" sourceLinked="1"/>
        <c:majorTickMark val="out"/>
        <c:minorTickMark val="none"/>
        <c:tickLblPos val="nextTo"/>
        <c:crossAx val="141598800"/>
        <c:crosses val="autoZero"/>
        <c:crossBetween val="between"/>
      </c:valAx>
    </c:plotArea>
    <c:legend>
      <c:legendPos val="r"/>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1</c:v>
                </c:pt>
                <c:pt idx="1">
                  <c:v>7</c:v>
                </c:pt>
                <c:pt idx="2">
                  <c:v>0</c:v>
                </c:pt>
                <c:pt idx="3">
                  <c:v>0</c:v>
                </c:pt>
                <c:pt idx="4">
                  <c:v>1</c:v>
                </c:pt>
                <c:pt idx="5">
                  <c:v>0</c:v>
                </c:pt>
                <c:pt idx="9">
                  <c:v>7</c:v>
                </c:pt>
                <c:pt idx="10">
                  <c:v>4</c:v>
                </c:pt>
                <c:pt idx="11">
                  <c:v>5</c:v>
                </c:pt>
                <c:pt idx="12">
                  <c:v>7</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5</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10</c:v>
                </c:pt>
                <c:pt idx="1">
                  <c:v>11</c:v>
                </c:pt>
                <c:pt idx="2">
                  <c:v>12</c:v>
                </c:pt>
                <c:pt idx="3">
                  <c:v>10</c:v>
                </c:pt>
                <c:pt idx="4">
                  <c:v>10</c:v>
                </c:pt>
                <c:pt idx="5">
                  <c:v>5</c:v>
                </c:pt>
                <c:pt idx="9">
                  <c:v>11</c:v>
                </c:pt>
                <c:pt idx="10">
                  <c:v>7</c:v>
                </c:pt>
                <c:pt idx="11">
                  <c:v>14</c:v>
                </c:pt>
                <c:pt idx="12">
                  <c:v>11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9</c:v>
                </c:pt>
                <c:pt idx="1">
                  <c:v>14</c:v>
                </c:pt>
                <c:pt idx="2">
                  <c:v>8</c:v>
                </c:pt>
                <c:pt idx="3">
                  <c:v>16</c:v>
                </c:pt>
                <c:pt idx="4">
                  <c:v>21</c:v>
                </c:pt>
                <c:pt idx="5">
                  <c:v>16</c:v>
                </c:pt>
                <c:pt idx="7">
                  <c:v>7</c:v>
                </c:pt>
                <c:pt idx="9">
                  <c:v>15</c:v>
                </c:pt>
                <c:pt idx="10">
                  <c:v>19</c:v>
                </c:pt>
                <c:pt idx="12">
                  <c:v>15</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7</c:v>
                </c:pt>
                <c:pt idx="1">
                  <c:v>1</c:v>
                </c:pt>
                <c:pt idx="2">
                  <c:v>7</c:v>
                </c:pt>
                <c:pt idx="3">
                  <c:v>10</c:v>
                </c:pt>
                <c:pt idx="4">
                  <c:v>41</c:v>
                </c:pt>
                <c:pt idx="5">
                  <c:v>9</c:v>
                </c:pt>
                <c:pt idx="7">
                  <c:v>10</c:v>
                </c:pt>
                <c:pt idx="9">
                  <c:v>7</c:v>
                </c:pt>
                <c:pt idx="10">
                  <c:v>7</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19</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35</c:v>
                </c:pt>
                <c:pt idx="2">
                  <c:v>9</c:v>
                </c:pt>
                <c:pt idx="3">
                  <c:v>5</c:v>
                </c:pt>
                <c:pt idx="4">
                  <c:v>5</c:v>
                </c:pt>
                <c:pt idx="5">
                  <c:v>24</c:v>
                </c:pt>
                <c:pt idx="8">
                  <c:v>35</c:v>
                </c:pt>
                <c:pt idx="9">
                  <c:v>9</c:v>
                </c:pt>
                <c:pt idx="10">
                  <c:v>9</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14</c:v>
                </c:pt>
                <c:pt idx="2">
                  <c:v>24</c:v>
                </c:pt>
                <c:pt idx="3">
                  <c:v>20</c:v>
                </c:pt>
                <c:pt idx="4">
                  <c:v>25</c:v>
                </c:pt>
                <c:pt idx="5">
                  <c:v>20</c:v>
                </c:pt>
                <c:pt idx="8">
                  <c:v>17</c:v>
                </c:pt>
                <c:pt idx="9">
                  <c:v>23</c:v>
                </c:pt>
                <c:pt idx="10">
                  <c:v>16</c:v>
                </c:pt>
                <c:pt idx="12">
                  <c:v>13</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4</c:v>
                </c:pt>
                <c:pt idx="2">
                  <c:v>5</c:v>
                </c:pt>
                <c:pt idx="3">
                  <c:v>3</c:v>
                </c:pt>
                <c:pt idx="4">
                  <c:v>3</c:v>
                </c:pt>
                <c:pt idx="5">
                  <c:v>1</c:v>
                </c:pt>
                <c:pt idx="8">
                  <c:v>4</c:v>
                </c:pt>
                <c:pt idx="9">
                  <c:v>4</c:v>
                </c:pt>
                <c:pt idx="10">
                  <c:v>4</c:v>
                </c:pt>
                <c:pt idx="12">
                  <c:v>3</c:v>
                </c:pt>
              </c:numCache>
            </c:numRef>
          </c:val>
        </c:ser>
        <c:dLbls>
          <c:showLegendKey val="0"/>
          <c:showVal val="0"/>
          <c:showCatName val="0"/>
          <c:showSerName val="0"/>
          <c:showPercent val="0"/>
          <c:showBubbleSize val="0"/>
        </c:dLbls>
        <c:gapWidth val="150"/>
        <c:axId val="141062120"/>
        <c:axId val="141061728"/>
      </c:barChart>
      <c:catAx>
        <c:axId val="141062120"/>
        <c:scaling>
          <c:orientation val="minMax"/>
        </c:scaling>
        <c:delete val="0"/>
        <c:axPos val="b"/>
        <c:title>
          <c:overlay val="0"/>
        </c:title>
        <c:numFmt formatCode="General" sourceLinked="0"/>
        <c:majorTickMark val="out"/>
        <c:minorTickMark val="none"/>
        <c:tickLblPos val="nextTo"/>
        <c:crossAx val="141061728"/>
        <c:crosses val="autoZero"/>
        <c:auto val="1"/>
        <c:lblAlgn val="ctr"/>
        <c:lblOffset val="100"/>
        <c:noMultiLvlLbl val="0"/>
      </c:catAx>
      <c:valAx>
        <c:axId val="141061728"/>
        <c:scaling>
          <c:orientation val="minMax"/>
        </c:scaling>
        <c:delete val="0"/>
        <c:axPos val="l"/>
        <c:majorGridlines/>
        <c:title>
          <c:overlay val="0"/>
          <c:txPr>
            <a:bodyPr rot="-5400000" vert="horz"/>
            <a:lstStyle/>
            <a:p>
              <a:pPr>
                <a:defRPr/>
              </a:pPr>
              <a:endParaRPr lang="en-US"/>
            </a:p>
          </c:txPr>
        </c:title>
        <c:numFmt formatCode="General" sourceLinked="1"/>
        <c:majorTickMark val="out"/>
        <c:minorTickMark val="none"/>
        <c:tickLblPos val="nextTo"/>
        <c:crossAx val="141062120"/>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0</c:v>
                </c:pt>
                <c:pt idx="1">
                  <c:v>23</c:v>
                </c:pt>
                <c:pt idx="2">
                  <c:v>2</c:v>
                </c:pt>
                <c:pt idx="3">
                  <c:v>5</c:v>
                </c:pt>
                <c:pt idx="4">
                  <c:v>3</c:v>
                </c:pt>
                <c:pt idx="5">
                  <c:v>7</c:v>
                </c:pt>
                <c:pt idx="9">
                  <c:v>6</c:v>
                </c:pt>
                <c:pt idx="10">
                  <c:v>5</c:v>
                </c:pt>
                <c:pt idx="11">
                  <c:v>33</c:v>
                </c:pt>
                <c:pt idx="12">
                  <c:v>8</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16</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35</c:v>
                </c:pt>
                <c:pt idx="1">
                  <c:v>33</c:v>
                </c:pt>
                <c:pt idx="2">
                  <c:v>81</c:v>
                </c:pt>
                <c:pt idx="3">
                  <c:v>64</c:v>
                </c:pt>
                <c:pt idx="4">
                  <c:v>44</c:v>
                </c:pt>
                <c:pt idx="5">
                  <c:v>71</c:v>
                </c:pt>
                <c:pt idx="9">
                  <c:v>23</c:v>
                </c:pt>
                <c:pt idx="10">
                  <c:v>7</c:v>
                </c:pt>
                <c:pt idx="12">
                  <c:v>21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6</c:v>
                </c:pt>
                <c:pt idx="1">
                  <c:v>16</c:v>
                </c:pt>
                <c:pt idx="2">
                  <c:v>11</c:v>
                </c:pt>
                <c:pt idx="3">
                  <c:v>22</c:v>
                </c:pt>
                <c:pt idx="4">
                  <c:v>13</c:v>
                </c:pt>
                <c:pt idx="5">
                  <c:v>8</c:v>
                </c:pt>
                <c:pt idx="7">
                  <c:v>10</c:v>
                </c:pt>
                <c:pt idx="9">
                  <c:v>18</c:v>
                </c:pt>
                <c:pt idx="10">
                  <c:v>14</c:v>
                </c:pt>
                <c:pt idx="12">
                  <c:v>11</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5</c:v>
                </c:pt>
                <c:pt idx="1">
                  <c:v>3</c:v>
                </c:pt>
                <c:pt idx="2">
                  <c:v>6</c:v>
                </c:pt>
                <c:pt idx="3">
                  <c:v>8</c:v>
                </c:pt>
                <c:pt idx="4">
                  <c:v>9</c:v>
                </c:pt>
                <c:pt idx="5">
                  <c:v>6</c:v>
                </c:pt>
                <c:pt idx="7">
                  <c:v>4</c:v>
                </c:pt>
                <c:pt idx="9">
                  <c:v>7</c:v>
                </c:pt>
                <c:pt idx="10">
                  <c:v>5</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8</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0</c:v>
                </c:pt>
                <c:pt idx="2">
                  <c:v>4</c:v>
                </c:pt>
                <c:pt idx="3">
                  <c:v>4</c:v>
                </c:pt>
                <c:pt idx="4">
                  <c:v>37</c:v>
                </c:pt>
                <c:pt idx="5">
                  <c:v>19</c:v>
                </c:pt>
                <c:pt idx="8">
                  <c:v>23</c:v>
                </c:pt>
                <c:pt idx="9">
                  <c:v>3</c:v>
                </c:pt>
                <c:pt idx="10">
                  <c:v>4</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25</c:v>
                </c:pt>
                <c:pt idx="2">
                  <c:v>34</c:v>
                </c:pt>
                <c:pt idx="3">
                  <c:v>37</c:v>
                </c:pt>
                <c:pt idx="4">
                  <c:v>12</c:v>
                </c:pt>
                <c:pt idx="5">
                  <c:v>19</c:v>
                </c:pt>
                <c:pt idx="9">
                  <c:v>32</c:v>
                </c:pt>
                <c:pt idx="10">
                  <c:v>21</c:v>
                </c:pt>
                <c:pt idx="12">
                  <c:v>20</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12</c:v>
                </c:pt>
                <c:pt idx="2">
                  <c:v>6</c:v>
                </c:pt>
                <c:pt idx="3">
                  <c:v>18</c:v>
                </c:pt>
                <c:pt idx="4">
                  <c:v>11</c:v>
                </c:pt>
                <c:pt idx="5">
                  <c:v>3</c:v>
                </c:pt>
                <c:pt idx="9">
                  <c:v>9</c:v>
                </c:pt>
                <c:pt idx="10">
                  <c:v>19</c:v>
                </c:pt>
                <c:pt idx="11">
                  <c:v>10</c:v>
                </c:pt>
                <c:pt idx="12">
                  <c:v>11</c:v>
                </c:pt>
              </c:numCache>
            </c:numRef>
          </c:val>
        </c:ser>
        <c:dLbls>
          <c:showLegendKey val="0"/>
          <c:showVal val="0"/>
          <c:showCatName val="0"/>
          <c:showSerName val="0"/>
          <c:showPercent val="0"/>
          <c:showBubbleSize val="0"/>
        </c:dLbls>
        <c:gapWidth val="150"/>
        <c:axId val="141062904"/>
        <c:axId val="142697088"/>
      </c:barChart>
      <c:catAx>
        <c:axId val="141062904"/>
        <c:scaling>
          <c:orientation val="minMax"/>
        </c:scaling>
        <c:delete val="0"/>
        <c:axPos val="b"/>
        <c:numFmt formatCode="General" sourceLinked="0"/>
        <c:majorTickMark val="out"/>
        <c:minorTickMark val="none"/>
        <c:tickLblPos val="nextTo"/>
        <c:crossAx val="142697088"/>
        <c:crosses val="autoZero"/>
        <c:auto val="1"/>
        <c:lblAlgn val="ctr"/>
        <c:lblOffset val="100"/>
        <c:noMultiLvlLbl val="0"/>
      </c:catAx>
      <c:valAx>
        <c:axId val="142697088"/>
        <c:scaling>
          <c:orientation val="minMax"/>
        </c:scaling>
        <c:delete val="0"/>
        <c:axPos val="l"/>
        <c:majorGridlines/>
        <c:numFmt formatCode="General" sourceLinked="1"/>
        <c:majorTickMark val="out"/>
        <c:minorTickMark val="none"/>
        <c:tickLblPos val="nextTo"/>
        <c:crossAx val="141062904"/>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Pumpkin Seed Variation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 of Pumpkin Seeds</c:v>
                </c:pt>
              </c:strCache>
            </c:strRef>
          </c:tx>
          <c:spPr>
            <a:solidFill>
              <a:schemeClr val="accent1"/>
            </a:solidFill>
            <a:ln>
              <a:noFill/>
            </a:ln>
            <a:effectLst/>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330</c:v>
                </c:pt>
                <c:pt idx="1">
                  <c:v>272</c:v>
                </c:pt>
                <c:pt idx="2">
                  <c:v>452</c:v>
                </c:pt>
                <c:pt idx="3">
                  <c:v>285</c:v>
                </c:pt>
                <c:pt idx="4">
                  <c:v>371</c:v>
                </c:pt>
                <c:pt idx="5">
                  <c:v>307</c:v>
                </c:pt>
                <c:pt idx="6">
                  <c:v>207</c:v>
                </c:pt>
                <c:pt idx="7">
                  <c:v>539</c:v>
                </c:pt>
              </c:numCache>
            </c:numRef>
          </c:val>
        </c:ser>
        <c:dLbls>
          <c:showLegendKey val="0"/>
          <c:showVal val="0"/>
          <c:showCatName val="0"/>
          <c:showSerName val="0"/>
          <c:showPercent val="0"/>
          <c:showBubbleSize val="0"/>
        </c:dLbls>
        <c:gapWidth val="219"/>
        <c:overlap val="-27"/>
        <c:axId val="207184752"/>
        <c:axId val="207185144"/>
      </c:barChart>
      <c:catAx>
        <c:axId val="2071847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Group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85144"/>
        <c:crosses val="autoZero"/>
        <c:auto val="1"/>
        <c:lblAlgn val="ctr"/>
        <c:lblOffset val="100"/>
        <c:noMultiLvlLbl val="0"/>
      </c:catAx>
      <c:valAx>
        <c:axId val="207185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Pumpkin Seeds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8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2.wmf"/></Relationships>
</file>

<file path=ppt/drawings/drawing1.xml><?xml version="1.0" encoding="utf-8"?>
<c:userShapes xmlns:c="http://schemas.openxmlformats.org/drawingml/2006/chart">
  <cdr:relSizeAnchor xmlns:cdr="http://schemas.openxmlformats.org/drawingml/2006/chartDrawing">
    <cdr:from>
      <cdr:x>0.05819</cdr:x>
      <cdr:y>0.92076</cdr:y>
    </cdr:from>
    <cdr:to>
      <cdr:x>0.88362</cdr:x>
      <cdr:y>1</cdr:y>
    </cdr:to>
    <cdr:sp macro="" textlink="">
      <cdr:nvSpPr>
        <cdr:cNvPr id="2" name="TextBox 1"/>
        <cdr:cNvSpPr txBox="1"/>
      </cdr:nvSpPr>
      <cdr:spPr>
        <a:xfrm xmlns:a="http://schemas.openxmlformats.org/drawingml/2006/main">
          <a:off x="257175" y="3209924"/>
          <a:ext cx="3648075" cy="2762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5" tIns="46583" rIns="93165" bIns="46583"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65" tIns="46583" rIns="93165" bIns="46583" rtlCol="0"/>
          <a:lstStyle>
            <a:lvl1pPr algn="r">
              <a:defRPr sz="1200"/>
            </a:lvl1pPr>
          </a:lstStyle>
          <a:p>
            <a:fld id="{756C9AA8-DD7B-4739-ABC6-2282567D58FA}" type="datetimeFigureOut">
              <a:rPr lang="en-US" smtClean="0"/>
              <a:t>11/18/2016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5" tIns="46583" rIns="93165" bIns="4658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5" tIns="46583" rIns="93165"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5" tIns="46583" rIns="93165"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3"/>
          </a:xfrm>
          <a:prstGeom prst="rect">
            <a:avLst/>
          </a:prstGeom>
        </p:spPr>
        <p:txBody>
          <a:bodyPr vert="horz" lIns="93165" tIns="46583" rIns="93165" bIns="46583" rtlCol="0" anchor="b"/>
          <a:lstStyle>
            <a:lvl1pPr algn="r">
              <a:defRPr sz="1200"/>
            </a:lvl1pPr>
          </a:lstStyle>
          <a:p>
            <a:fld id="{391FC435-5D2F-40B1-B219-20244AEDCF98}" type="slidenum">
              <a:rPr lang="en-US" smtClean="0"/>
              <a:t>‹#›</a:t>
            </a:fld>
            <a:endParaRPr lang="en-US"/>
          </a:p>
        </p:txBody>
      </p:sp>
    </p:spTree>
    <p:extLst>
      <p:ext uri="{BB962C8B-B14F-4D97-AF65-F5344CB8AC3E}">
        <p14:creationId xmlns:p14="http://schemas.microsoft.com/office/powerpoint/2010/main" val="16511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935525" y="8833405"/>
            <a:ext cx="3008306" cy="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7A398E2D-3668-42E9-B1DE-6D12ED27BD00}" type="slidenum">
              <a:rPr lang="en-US" altLang="en-US" sz="1200"/>
              <a:pPr algn="r"/>
              <a:t>9</a:t>
            </a:fld>
            <a:endParaRPr lang="en-US" altLang="en-US" sz="1200"/>
          </a:p>
        </p:txBody>
      </p:sp>
      <p:sp>
        <p:nvSpPr>
          <p:cNvPr id="8195" name="Rectangle 1026"/>
          <p:cNvSpPr>
            <a:spLocks noGrp="1" noRot="1" noChangeAspect="1" noChangeArrowheads="1" noTextEdit="1"/>
          </p:cNvSpPr>
          <p:nvPr>
            <p:ph type="sldImg"/>
          </p:nvPr>
        </p:nvSpPr>
        <p:spPr>
          <a:solidFill>
            <a:srgbClr val="FFFFFF"/>
          </a:solidFill>
          <a:ln/>
        </p:spPr>
      </p:sp>
      <p:sp>
        <p:nvSpPr>
          <p:cNvPr id="8196" name="Rectangle 1027"/>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63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CCF85-849B-42F4-9D8B-55A968B51B05}" type="slidenum">
              <a:rPr lang="en-US" altLang="en-US"/>
              <a:pPr/>
              <a:t>19</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41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D6976-8409-4CB9-AF39-F83F3C0FACE3}" type="slidenum">
              <a:rPr lang="en-US" altLang="en-US"/>
              <a:pPr/>
              <a:t>20</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275298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32BED5-E849-4250-96D4-F57BD6BA18E4}" type="slidenum">
              <a:rPr lang="en-US" altLang="en-US"/>
              <a:pPr/>
              <a:t>21</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364759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1F5138-C890-441A-83F4-A1834A1B62DF}" type="slidenum">
              <a:rPr lang="en-US" altLang="en-US"/>
              <a:pPr/>
              <a:t>22</a:t>
            </a:fld>
            <a:endParaRPr lang="en-US" altLang="en-US"/>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Work in groups. Hopefully come up with driving question: How do living things change over time?</a:t>
            </a:r>
          </a:p>
        </p:txBody>
      </p:sp>
    </p:spTree>
    <p:extLst>
      <p:ext uri="{BB962C8B-B14F-4D97-AF65-F5344CB8AC3E}">
        <p14:creationId xmlns:p14="http://schemas.microsoft.com/office/powerpoint/2010/main" val="324987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7C4E0-1458-49B0-ADD0-AA693A8322AE}" type="slidenum">
              <a:rPr lang="en-US" altLang="en-US"/>
              <a:pPr/>
              <a:t>23</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40814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22093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D00847-7488-40E8-B16A-5E10C37B73B0}" type="slidenum">
              <a:rPr lang="en-US" altLang="en-US"/>
              <a:pPr/>
              <a:t>35</a:t>
            </a:fld>
            <a:endParaRPr lang="en-US" alt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07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3960CE-329F-4AFD-84AC-27B1E272342A}" type="slidenum">
              <a:rPr lang="en-US" altLang="en-US"/>
              <a:pPr/>
              <a:t>37</a:t>
            </a:fld>
            <a:endParaRPr lang="en-US" alt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3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844BC-6284-4D91-87A7-9651904BEBEA}" type="slidenum">
              <a:rPr lang="en-US" altLang="en-US"/>
              <a:pPr/>
              <a:t>38</a:t>
            </a:fld>
            <a:endParaRPr lang="en-US" alt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19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CDB029-CC69-4665-9D10-F49A318DB94E}" type="slidenum">
              <a:rPr lang="en-US" altLang="en-US"/>
              <a:pPr/>
              <a:t>39</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CC41C8-78BB-422E-A882-B67CA4CCA88C}" type="slidenum">
              <a:rPr lang="en-US" altLang="en-US"/>
              <a:pPr/>
              <a:t>10</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36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4C937-6435-4832-9813-F5559C3F52D4}" type="slidenum">
              <a:rPr lang="en-US" altLang="en-US"/>
              <a:pPr/>
              <a:t>40</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12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Started day 2 with this to review.</a:t>
            </a:r>
          </a:p>
        </p:txBody>
      </p:sp>
    </p:spTree>
    <p:extLst>
      <p:ext uri="{BB962C8B-B14F-4D97-AF65-F5344CB8AC3E}">
        <p14:creationId xmlns:p14="http://schemas.microsoft.com/office/powerpoint/2010/main" val="9164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3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AF51CD-0D22-4A43-BA86-5AEFC5618D53}" type="slidenum">
              <a:rPr lang="en-US" altLang="en-US"/>
              <a:pPr/>
              <a:t>43</a:t>
            </a:fld>
            <a:endParaRPr lang="en-US" alt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ea typeface="ＭＳ Ｐゴシック" panose="020B0600070205080204" pitchFamily="34" charset="-128"/>
              </a:rPr>
              <a:t>First 5 minutes of day 2</a:t>
            </a:r>
          </a:p>
        </p:txBody>
      </p:sp>
    </p:spTree>
    <p:extLst>
      <p:ext uri="{BB962C8B-B14F-4D97-AF65-F5344CB8AC3E}">
        <p14:creationId xmlns:p14="http://schemas.microsoft.com/office/powerpoint/2010/main" val="23788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783A3B-91F9-41ED-9BE8-8FFF618F35DE}" type="slidenum">
              <a:rPr lang="en-US" altLang="en-US"/>
              <a:pPr/>
              <a:t>44</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List their ideas here. </a:t>
            </a:r>
          </a:p>
        </p:txBody>
      </p:sp>
    </p:spTree>
    <p:extLst>
      <p:ext uri="{BB962C8B-B14F-4D97-AF65-F5344CB8AC3E}">
        <p14:creationId xmlns:p14="http://schemas.microsoft.com/office/powerpoint/2010/main" val="192016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1CD1A8-2F40-4867-83DA-D1650FEF5AF9}" type="slidenum">
              <a:rPr lang="en-US" altLang="en-US"/>
              <a:pPr/>
              <a:t>45</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Hopefully the kids come up with the answer “RESOURCES”!</a:t>
            </a:r>
          </a:p>
        </p:txBody>
      </p:sp>
    </p:spTree>
    <p:extLst>
      <p:ext uri="{BB962C8B-B14F-4D97-AF65-F5344CB8AC3E}">
        <p14:creationId xmlns:p14="http://schemas.microsoft.com/office/powerpoint/2010/main" val="367048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46</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224432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47</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081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48</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06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B188E1-29A5-453C-A68C-6A2AE8788753}" type="slidenum">
              <a:rPr lang="en-US" altLang="en-US"/>
              <a:pPr/>
              <a:t>52</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85B91A-9F7A-4EB3-A232-5EB971250383}" type="slidenum">
              <a:rPr lang="en-US" altLang="en-US"/>
              <a:pPr/>
              <a:t>11</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06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D866AC-815B-45F9-A4E1-E06DFD177135}" type="slidenum">
              <a:rPr lang="en-US" altLang="en-US"/>
              <a:pPr/>
              <a:t>58</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Do sunflower seed activity before showing “Observation #4”</a:t>
            </a:r>
          </a:p>
        </p:txBody>
      </p:sp>
    </p:spTree>
    <p:extLst>
      <p:ext uri="{BB962C8B-B14F-4D97-AF65-F5344CB8AC3E}">
        <p14:creationId xmlns:p14="http://schemas.microsoft.com/office/powerpoint/2010/main" val="245644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31173F-E871-4C18-B2A6-8957806A8A6D}" type="slidenum">
              <a:rPr lang="en-US" altLang="en-US"/>
              <a:pPr/>
              <a:t>61</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684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64E96-5AD4-4395-B988-BCDB23F13800}" type="slidenum">
              <a:rPr lang="en-US" altLang="en-US"/>
              <a:pPr/>
              <a:t>62</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64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3A07F-800C-462C-8874-A457063A0832}" type="slidenum">
              <a:rPr lang="en-US" altLang="en-US"/>
              <a:pPr/>
              <a:t>64</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Think-pair-share before showing Obs. 7.  Show Obs. 7 then: Can you think of other examples? Is it “Perfect”?</a:t>
            </a:r>
          </a:p>
        </p:txBody>
      </p:sp>
    </p:spTree>
    <p:extLst>
      <p:ext uri="{BB962C8B-B14F-4D97-AF65-F5344CB8AC3E}">
        <p14:creationId xmlns:p14="http://schemas.microsoft.com/office/powerpoint/2010/main" val="386199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DAE29-528C-4FB0-B16B-819C44AD2295}" type="slidenum">
              <a:rPr lang="en-US" altLang="en-US"/>
              <a:pPr/>
              <a:t>65</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72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9B5D7C-3580-4EC6-B393-498A06857E77}" type="slidenum">
              <a:rPr lang="en-US" altLang="en-US"/>
              <a:pPr/>
              <a:t>66</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53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03891-BB11-4697-915F-7D686540C038}" type="slidenum">
              <a:rPr lang="en-US" altLang="en-US"/>
              <a:pPr/>
              <a:t>67</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324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5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F665D1-C0E7-4D15-95C2-3276E8C55B0A}" type="slidenum">
              <a:rPr lang="en-US" altLang="en-US"/>
              <a:pPr/>
              <a:t>70</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Groups evaluate posters of other groups using this key. After this, give the tortoise assessment.</a:t>
            </a:r>
          </a:p>
        </p:txBody>
      </p:sp>
    </p:spTree>
    <p:extLst>
      <p:ext uri="{BB962C8B-B14F-4D97-AF65-F5344CB8AC3E}">
        <p14:creationId xmlns:p14="http://schemas.microsoft.com/office/powerpoint/2010/main" val="232665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71</a:t>
            </a:fld>
            <a:endParaRPr lang="en-US"/>
          </a:p>
        </p:txBody>
      </p:sp>
    </p:spTree>
    <p:extLst>
      <p:ext uri="{BB962C8B-B14F-4D97-AF65-F5344CB8AC3E}">
        <p14:creationId xmlns:p14="http://schemas.microsoft.com/office/powerpoint/2010/main" val="1176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C598B7-85FC-45B7-A9B2-06BB7BFEA0D9}" type="slidenum">
              <a:rPr lang="en-US" altLang="en-US"/>
              <a:pPr/>
              <a:t>12</a:t>
            </a:fld>
            <a:endParaRPr lang="en-US" altLang="en-US"/>
          </a:p>
        </p:txBody>
      </p:sp>
      <p:sp>
        <p:nvSpPr>
          <p:cNvPr id="14339" name="Rectangle 1026"/>
          <p:cNvSpPr>
            <a:spLocks noGrp="1" noRot="1" noChangeAspect="1" noChangeArrowheads="1" noTextEdit="1"/>
          </p:cNvSpPr>
          <p:nvPr>
            <p:ph type="sldImg"/>
          </p:nvPr>
        </p:nvSpPr>
        <p:spPr>
          <a:ln/>
        </p:spPr>
      </p:sp>
      <p:sp>
        <p:nvSpPr>
          <p:cNvPr id="1434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521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152</a:t>
            </a:fld>
            <a:endParaRPr lang="en-US"/>
          </a:p>
        </p:txBody>
      </p:sp>
    </p:spTree>
    <p:extLst>
      <p:ext uri="{BB962C8B-B14F-4D97-AF65-F5344CB8AC3E}">
        <p14:creationId xmlns:p14="http://schemas.microsoft.com/office/powerpoint/2010/main" val="2445526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B08C3-3E4A-428A-B5A1-B8CC55CDB8C9}" type="slidenum">
              <a:rPr lang="en-US"/>
              <a:pPr fontAlgn="base">
                <a:spcBef>
                  <a:spcPct val="0"/>
                </a:spcBef>
                <a:spcAft>
                  <a:spcPct val="0"/>
                </a:spcAft>
              </a:pPr>
              <a:t>173</a:t>
            </a:fld>
            <a:endParaRPr lang="en-US"/>
          </a:p>
        </p:txBody>
      </p:sp>
    </p:spTree>
    <p:extLst>
      <p:ext uri="{BB962C8B-B14F-4D97-AF65-F5344CB8AC3E}">
        <p14:creationId xmlns:p14="http://schemas.microsoft.com/office/powerpoint/2010/main" val="228112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19958-31A7-43C5-8C39-0C1938D17F47}" type="slidenum">
              <a:rPr lang="en-US"/>
              <a:pPr fontAlgn="base">
                <a:spcBef>
                  <a:spcPct val="0"/>
                </a:spcBef>
                <a:spcAft>
                  <a:spcPct val="0"/>
                </a:spcAft>
              </a:pPr>
              <a:t>177</a:t>
            </a:fld>
            <a:endParaRPr lang="en-US"/>
          </a:p>
        </p:txBody>
      </p:sp>
    </p:spTree>
    <p:extLst>
      <p:ext uri="{BB962C8B-B14F-4D97-AF65-F5344CB8AC3E}">
        <p14:creationId xmlns:p14="http://schemas.microsoft.com/office/powerpoint/2010/main" val="460881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8C022-540A-4E29-B597-0FC4EB8A9B1C}" type="slidenum">
              <a:rPr lang="en-US"/>
              <a:pPr fontAlgn="base">
                <a:spcBef>
                  <a:spcPct val="0"/>
                </a:spcBef>
                <a:spcAft>
                  <a:spcPct val="0"/>
                </a:spcAft>
              </a:pPr>
              <a:t>178</a:t>
            </a:fld>
            <a:endParaRPr lang="en-US"/>
          </a:p>
        </p:txBody>
      </p:sp>
    </p:spTree>
    <p:extLst>
      <p:ext uri="{BB962C8B-B14F-4D97-AF65-F5344CB8AC3E}">
        <p14:creationId xmlns:p14="http://schemas.microsoft.com/office/powerpoint/2010/main" val="325093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C9EB1-68E9-4EBD-951D-F7F3E4576B72}" type="slidenum">
              <a:rPr lang="en-US"/>
              <a:pPr fontAlgn="base">
                <a:spcBef>
                  <a:spcPct val="0"/>
                </a:spcBef>
                <a:spcAft>
                  <a:spcPct val="0"/>
                </a:spcAft>
              </a:pPr>
              <a:t>180</a:t>
            </a:fld>
            <a:endParaRPr lang="en-US"/>
          </a:p>
        </p:txBody>
      </p:sp>
    </p:spTree>
    <p:extLst>
      <p:ext uri="{BB962C8B-B14F-4D97-AF65-F5344CB8AC3E}">
        <p14:creationId xmlns:p14="http://schemas.microsoft.com/office/powerpoint/2010/main" val="184018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53510-FAB9-43B4-98C8-3864B45E8960}" type="slidenum">
              <a:rPr lang="en-US"/>
              <a:pPr fontAlgn="base">
                <a:spcBef>
                  <a:spcPct val="0"/>
                </a:spcBef>
                <a:spcAft>
                  <a:spcPct val="0"/>
                </a:spcAft>
              </a:pPr>
              <a:t>181</a:t>
            </a:fld>
            <a:endParaRPr lang="en-US"/>
          </a:p>
        </p:txBody>
      </p:sp>
    </p:spTree>
    <p:extLst>
      <p:ext uri="{BB962C8B-B14F-4D97-AF65-F5344CB8AC3E}">
        <p14:creationId xmlns:p14="http://schemas.microsoft.com/office/powerpoint/2010/main" val="343586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A527DD-110B-4D7D-AE6F-E57C2C95E3E5}" type="slidenum">
              <a:rPr lang="en-US"/>
              <a:pPr fontAlgn="base">
                <a:spcBef>
                  <a:spcPct val="0"/>
                </a:spcBef>
                <a:spcAft>
                  <a:spcPct val="0"/>
                </a:spcAft>
              </a:pPr>
              <a:t>183</a:t>
            </a:fld>
            <a:endParaRPr lang="en-US"/>
          </a:p>
        </p:txBody>
      </p:sp>
    </p:spTree>
    <p:extLst>
      <p:ext uri="{BB962C8B-B14F-4D97-AF65-F5344CB8AC3E}">
        <p14:creationId xmlns:p14="http://schemas.microsoft.com/office/powerpoint/2010/main" val="9099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C606B4-FACD-4507-8000-C80F3634AA16}" type="slidenum">
              <a:rPr lang="en-US"/>
              <a:pPr fontAlgn="base">
                <a:spcBef>
                  <a:spcPct val="0"/>
                </a:spcBef>
                <a:spcAft>
                  <a:spcPct val="0"/>
                </a:spcAft>
              </a:pPr>
              <a:t>184</a:t>
            </a:fld>
            <a:endParaRPr lang="en-US"/>
          </a:p>
        </p:txBody>
      </p:sp>
    </p:spTree>
    <p:extLst>
      <p:ext uri="{BB962C8B-B14F-4D97-AF65-F5344CB8AC3E}">
        <p14:creationId xmlns:p14="http://schemas.microsoft.com/office/powerpoint/2010/main" val="9835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4B902E-0A9D-4A65-B974-8E88266C6E88}" type="slidenum">
              <a:rPr lang="en-US" altLang="en-US"/>
              <a:pPr/>
              <a:t>13</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353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543F7-9732-4E1F-ABCA-8D506BAF3179}" type="slidenum">
              <a:rPr lang="en-US" altLang="en-US"/>
              <a:pPr/>
              <a:t>15</a:t>
            </a:fld>
            <a:endParaRPr lang="en-US" alt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02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68B4E7-06A5-4219-A854-763D74A04BFA}" type="slidenum">
              <a:rPr lang="en-US" altLang="en-US"/>
              <a:pPr/>
              <a:t>16</a:t>
            </a:fld>
            <a:endParaRPr lang="en-US" alt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1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EFC40E-7DB3-4A1C-8618-14E41287E490}" type="slidenum">
              <a:rPr lang="en-US" altLang="en-US"/>
              <a:pPr/>
              <a:t>17</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37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09310-EDC1-406B-96BB-1F9FEA3E9645}" type="slidenum">
              <a:rPr lang="en-US" altLang="en-US"/>
              <a:pPr/>
              <a:t>18</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932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929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50058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6776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9BE83-CD57-4946-B2DB-FE48EBC59997}" type="slidenum">
              <a:rPr lang="en-US"/>
              <a:pPr>
                <a:defRPr/>
              </a:pPr>
              <a:t>‹#›</a:t>
            </a:fld>
            <a:endParaRPr lang="en-US"/>
          </a:p>
        </p:txBody>
      </p:sp>
    </p:spTree>
    <p:extLst>
      <p:ext uri="{BB962C8B-B14F-4D97-AF65-F5344CB8AC3E}">
        <p14:creationId xmlns:p14="http://schemas.microsoft.com/office/powerpoint/2010/main" val="111232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442FA9B5-C3F3-410B-8945-64621EC641F8}" type="slidenum">
              <a:rPr lang="en-US"/>
              <a:pPr/>
              <a:t>‹#›</a:t>
            </a:fld>
            <a:endParaRPr lang="en-US" dirty="0"/>
          </a:p>
        </p:txBody>
      </p:sp>
    </p:spTree>
    <p:extLst>
      <p:ext uri="{BB962C8B-B14F-4D97-AF65-F5344CB8AC3E}">
        <p14:creationId xmlns:p14="http://schemas.microsoft.com/office/powerpoint/2010/main" val="56869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2A063-5955-4147-AF24-800B60594418}" type="slidenum">
              <a:rPr lang="en-US" altLang="en-US"/>
              <a:pPr>
                <a:defRPr/>
              </a:pPr>
              <a:t>‹#›</a:t>
            </a:fld>
            <a:endParaRPr lang="en-US" altLang="en-US"/>
          </a:p>
        </p:txBody>
      </p:sp>
    </p:spTree>
    <p:extLst>
      <p:ext uri="{BB962C8B-B14F-4D97-AF65-F5344CB8AC3E}">
        <p14:creationId xmlns:p14="http://schemas.microsoft.com/office/powerpoint/2010/main" val="288018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BFBB-0EEE-4C61-98D8-D3EEC823E785}" type="slidenum">
              <a:rPr lang="en-US" altLang="en-US"/>
              <a:pPr>
                <a:defRPr/>
              </a:pPr>
              <a:t>‹#›</a:t>
            </a:fld>
            <a:endParaRPr lang="en-US" altLang="en-US"/>
          </a:p>
        </p:txBody>
      </p:sp>
    </p:spTree>
    <p:extLst>
      <p:ext uri="{BB962C8B-B14F-4D97-AF65-F5344CB8AC3E}">
        <p14:creationId xmlns:p14="http://schemas.microsoft.com/office/powerpoint/2010/main" val="3150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8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54EB7-DFF4-4018-9272-1E1B78FC9956}"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1107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54EB7-DFF4-4018-9272-1E1B78FC9956}"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41640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54EB7-DFF4-4018-9272-1E1B78FC9956}" type="datetimeFigureOut">
              <a:rPr lang="en-US" smtClean="0"/>
              <a:t>11/18/2016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878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54EB7-DFF4-4018-9272-1E1B78FC9956}" type="datetimeFigureOut">
              <a:rPr lang="en-US" smtClean="0"/>
              <a:t>11/18/2016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88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4EB7-DFF4-4018-9272-1E1B78FC9956}" type="datetimeFigureOut">
              <a:rPr lang="en-US" smtClean="0"/>
              <a:t>11/18/2016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95325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7347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7886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54EB7-DFF4-4018-9272-1E1B78FC9956}" type="datetimeFigureOut">
              <a:rPr lang="en-US" smtClean="0"/>
              <a:t>11/18/2016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EF2E-DE43-4211-8B76-F37531C04296}" type="slidenum">
              <a:rPr lang="en-US" smtClean="0"/>
              <a:t>‹#›</a:t>
            </a:fld>
            <a:endParaRPr lang="en-US"/>
          </a:p>
        </p:txBody>
      </p:sp>
    </p:spTree>
    <p:extLst>
      <p:ext uri="{BB962C8B-B14F-4D97-AF65-F5344CB8AC3E}">
        <p14:creationId xmlns:p14="http://schemas.microsoft.com/office/powerpoint/2010/main" val="354191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pocket_mouse_evolution-lg.wmv" TargetMode="External"/><Relationship Id="rId2" Type="http://schemas.openxmlformats.org/officeDocument/2006/relationships/hyperlink" Target="https://vimeo.com/47181679" TargetMode="Externa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hyperlink" Target="http://www.google.com/url?sa=i&amp;rct=j&amp;q=baby+deer&amp;source=images&amp;cd=&amp;cad=rja&amp;docid=8usmzxe4NIb2GM&amp;tbnid=ZwX2-PSL-rCexM:&amp;ved=0CAUQjRw&amp;url=http://blog.visitcranelake.com/springs-re-birth/&amp;ei=W1hlUpyWIabJiwKT5oCIAg&amp;bvm=bv.54934254,d.cGE&amp;psig=AFQjCNH-VSGhTqthURXd4al9DzLGXX-ITw&amp;ust=1382459802667933"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audio" Target="../media/audio1.wav"/><Relationship Id="rId4" Type="http://schemas.openxmlformats.org/officeDocument/2006/relationships/image" Target="../media/image75.jpeg"/></Relationships>
</file>

<file path=ppt/slides/_rels/slide105.xml.rels><?xml version="1.0" encoding="UTF-8" standalone="yes"?>
<Relationships xmlns="http://schemas.openxmlformats.org/package/2006/relationships"><Relationship Id="rId3" Type="http://schemas.openxmlformats.org/officeDocument/2006/relationships/hyperlink" Target="http://www.youtube.com/watch?v=1fN7rOwDyMQ" TargetMode="External"/><Relationship Id="rId2" Type="http://schemas.openxmlformats.org/officeDocument/2006/relationships/hyperlink" Target="http://video.nationalgeographic.com/video/science/health-human-body-sci/health/malaria-sci/" TargetMode="Externa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evolution.berkeley.edu/evolibrary/article/sneakermales_01"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google.com/url?sa=i&amp;rct=j&amp;q=yosemite%20rim%20fire%20photos&amp;source=images&amp;cd=&amp;cad=rja&amp;docid=K22-biNbrNsbgM&amp;tbnid=xGQsuTdduiBkoM:&amp;ved=0CAUQjRw&amp;url=http://www.sfgate.com/news/article/Crews-making-progress-on-Sierra-s-Rim-Fire-4760100.php&amp;ei=XDVjUq3IMaiAiwLzq4DIAQ&amp;bvm=bv.54934254,d.cGE&amp;psig=AFQjCNEgNNjiU9Wzjun2p6iD8McQFcIgLA&amp;ust=1382319821084193" TargetMode="Externa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hyperlink" Target="http://www.google.com/url?sa=i&amp;rct=j&amp;q=sierra%20nevada%20forest&amp;source=images&amp;cd=&amp;cad=rja&amp;docid=bulrxShfF_E7gM&amp;tbnid=4zbtw18y8e2hKM:&amp;ved=0CAUQjRw&amp;url=http://en.wikipedia.org/wiki/Sierra_Nevada_(U.S.)&amp;ei=MDVjUtL0McG9jALupYHQCw&amp;bvm=bv.54934254,d.cGE&amp;psig=AFQjCNHvc479ijLSQRVcU7wPRrXQHOfU5Q&amp;ust=1382319767539682"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9.png"/><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evolution.berkeley.edu/"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19.gi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hyperlink" Target="http://www.youtube.com/watch?v=KmqgZvUoq3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60.xml.rels><?xml version="1.0" encoding="UTF-8" standalone="yes"?>
<Relationships xmlns="http://schemas.openxmlformats.org/package/2006/relationships"><Relationship Id="rId2" Type="http://schemas.openxmlformats.org/officeDocument/2006/relationships/hyperlink" Target="http://www.pbs.org/wgbh/evolution/library/01/2/l_012_02.html"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google.com/url?sa=i&amp;rct=j&amp;q=&amp;esrc=s&amp;frm=1&amp;source=images&amp;cd=&amp;cad=rja&amp;docid=z5TBoouo0p5WAM&amp;tbnid=5VDCttIDrC1YyM:&amp;ved=0CAUQjRw&amp;url=http://iplj.net/blog/archives/2978&amp;ei=3otuUp6UJ-GdiAK8kYG4BQ&amp;bvm=bv.55123115,d.cGE&amp;psig=AFQjCNHAb3u0EYK5QCZY03iUUzB_2TCaSQ&amp;ust=1383062865349895"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25.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28.jpeg"/></Relationships>
</file>

<file path=ppt/slides/_rels/slide1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www.google.com/url?sa=i&amp;rct=j&amp;q=&amp;esrc=s&amp;frm=1&amp;source=images&amp;cd=&amp;cad=rja&amp;docid=viKvyTDaf59frM&amp;tbnid=0Vf0gBogHEAitM:&amp;ved=0CAUQjRw&amp;url=http://www.globalchange.umich.edu/globalchange2/current/lectures/biodiversity/biodiversity.html&amp;ei=fb9vUsORHMKbjAKP6YCgCw&amp;bvm=bv.55123115,d.cGE&amp;psig=AFQjCNEsPrKHdLYe3G0l8kxJ423JxX3hDA&amp;ust=1383141541590889" TargetMode="Externa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hyperlink" Target="http://www.google.com/url?sa=i&amp;rct=j&amp;q=&amp;esrc=s&amp;frm=1&amp;source=images&amp;cd=&amp;cad=rja&amp;docid=CNhjhIIv3U41PM&amp;tbnid=SIb5QbD8iTqJAM:&amp;ved=0CAUQjRw&amp;url=http://en.wikipedia.org/wiki/Juana_Maria&amp;ei=C8BvUrzeKMuxigLHjIG4BA&amp;bvm=bv.55123115,d.cGE&amp;psig=AFQjCNGW_6oaosbJrigpr7UvmBKXQPPFOQ&amp;ust=1383141699607027"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29.jpe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8" Type="http://schemas.openxmlformats.org/officeDocument/2006/relationships/hyperlink" Target="http://www.youtube.com/watch?annotation_id=annotation_3295441537&amp;feature=iv&amp;src_vid=FOXvLZHe9DM&amp;v=NECsHSvNI-I" TargetMode="External"/><Relationship Id="rId3" Type="http://schemas.openxmlformats.org/officeDocument/2006/relationships/hyperlink" Target="http://www.youtube.com/watch?v=W082Va015rs" TargetMode="External"/><Relationship Id="rId7" Type="http://schemas.openxmlformats.org/officeDocument/2006/relationships/hyperlink" Target="http://www.youtube.com/watch?v=H8oQBYw6xxc" TargetMode="External"/><Relationship Id="rId2" Type="http://schemas.openxmlformats.org/officeDocument/2006/relationships/hyperlink" Target="http://www.examiner.com/article/the-emerald-jewel-wasp-amazing-killer-predator-of-the-american-cochroach" TargetMode="External"/><Relationship Id="rId1" Type="http://schemas.openxmlformats.org/officeDocument/2006/relationships/slideLayout" Target="../slideLayouts/slideLayout2.xml"/><Relationship Id="rId6" Type="http://schemas.openxmlformats.org/officeDocument/2006/relationships/hyperlink" Target="http://www.youtube.com/watch?v=pFU76mTjck0" TargetMode="External"/><Relationship Id="rId5" Type="http://schemas.openxmlformats.org/officeDocument/2006/relationships/hyperlink" Target="http://www.youtube.com/watch?v=vgkL8PulPdE" TargetMode="External"/><Relationship Id="rId4" Type="http://schemas.openxmlformats.org/officeDocument/2006/relationships/hyperlink" Target="http://www.youtube.com/watch?v=8cn0kf8mhS4"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s://www.youtube.com/watch?v=kObnRVjX0hM" TargetMode="External"/><Relationship Id="rId2" Type="http://schemas.openxmlformats.org/officeDocument/2006/relationships/hyperlink" Target="http://www.search.ask.com/search?q=Salmander+speciation+video&amp;psv=&amp;apn_dbr=ie_11.0.9600.17126&amp;apn_dtid=%5eOSJ000%5eYY%5eUS&amp;itbv=12.18.0.82&amp;p2=%5eBBD%5eOSJ000%5eYY%5eUS&amp;apn_ptnrs=BBD&amp;o=APN11405&amp;ctype=videos&amp;gct=kwd&amp;pf=V7&amp;tpid=ORJ-SPE&amp;trgb=IE&amp;pt=tb&amp;apn_uid=D4DD15C1-F13B-4505-B8D2-1C9D25B67B18&amp;doi=2014-11-03&amp;tpr=2&amp;ts=1415040019928"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3.xml"/><Relationship Id="rId4" Type="http://schemas.openxmlformats.org/officeDocument/2006/relationships/image" Target="../media/image138.jpeg"/></Relationships>
</file>

<file path=ppt/slides/_rels/slide176.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37.jpeg"/><Relationship Id="rId2" Type="http://schemas.openxmlformats.org/officeDocument/2006/relationships/image" Target="../media/image139.jpeg"/><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76.png"/><Relationship Id="rId4" Type="http://schemas.openxmlformats.org/officeDocument/2006/relationships/audio" Target="../media/audio4.wav"/></Relationships>
</file>

<file path=ppt/slides/_rels/slide1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37.jpeg"/><Relationship Id="rId2" Type="http://schemas.openxmlformats.org/officeDocument/2006/relationships/image" Target="../media/image143.jpeg"/><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image" Target="../media/image76.png"/><Relationship Id="rId4" Type="http://schemas.openxmlformats.org/officeDocument/2006/relationships/audio" Target="../media/audio6.wav"/></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37.jpeg"/><Relationship Id="rId2" Type="http://schemas.openxmlformats.org/officeDocument/2006/relationships/image" Target="../media/image146.jpeg"/><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76.png"/><Relationship Id="rId4" Type="http://schemas.openxmlformats.org/officeDocument/2006/relationships/audio" Target="../media/audio8.wav"/></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www.pbs.org/wgbh/evolution/library/01/2/quicktime/l_012_02.html" TargetMode="External"/><Relationship Id="rId1" Type="http://schemas.openxmlformats.org/officeDocument/2006/relationships/slideLayout" Target="../slideLayouts/slideLayout5.xml"/><Relationship Id="rId4" Type="http://schemas.openxmlformats.org/officeDocument/2006/relationships/image" Target="../media/image148.gif"/></Relationships>
</file>

<file path=ppt/slides/_rels/slide18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hyperlink" Target="http://www.youtube.com/watch?v=2oKlKmrbLoU&amp;edufilter=gvnRLHPk-QFJhdtz9y-F2Q"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6.png"/><Relationship Id="rId3" Type="http://schemas.openxmlformats.org/officeDocument/2006/relationships/slide" Target="slide125.xml"/><Relationship Id="rId7" Type="http://schemas.openxmlformats.org/officeDocument/2006/relationships/image" Target="../media/image152.png"/><Relationship Id="rId12" Type="http://schemas.openxmlformats.org/officeDocument/2006/relationships/audio" Target="../media/audio10.wav"/><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slide" Target="slide260.xml"/><Relationship Id="rId11" Type="http://schemas.openxmlformats.org/officeDocument/2006/relationships/image" Target="../media/image140.jpeg"/><Relationship Id="rId5" Type="http://schemas.openxmlformats.org/officeDocument/2006/relationships/image" Target="../media/image151.png"/><Relationship Id="rId10" Type="http://schemas.openxmlformats.org/officeDocument/2006/relationships/image" Target="../media/image80.png"/><Relationship Id="rId4" Type="http://schemas.openxmlformats.org/officeDocument/2006/relationships/image" Target="../media/image150.png"/><Relationship Id="rId9" Type="http://schemas.openxmlformats.org/officeDocument/2006/relationships/hyperlink" Target="RESOURCES.ppt" TargetMode="External"/><Relationship Id="rId14" Type="http://schemas.openxmlformats.org/officeDocument/2006/relationships/image" Target="../media/image137.jpeg"/></Relationships>
</file>

<file path=ppt/slides/_rels/slide1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53.png"/><Relationship Id="rId1" Type="http://schemas.openxmlformats.org/officeDocument/2006/relationships/slideLayout" Target="../slideLayouts/slideLayout6.xml"/><Relationship Id="rId4" Type="http://schemas.openxmlformats.org/officeDocument/2006/relationships/image" Target="../media/image148.gi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audio" Target="../media/audio11.wav"/><Relationship Id="rId3" Type="http://schemas.openxmlformats.org/officeDocument/2006/relationships/image" Target="../media/image149.png"/><Relationship Id="rId7" Type="http://schemas.openxmlformats.org/officeDocument/2006/relationships/slide" Target="slide260.xml"/><Relationship Id="rId12" Type="http://schemas.openxmlformats.org/officeDocument/2006/relationships/image" Target="../media/image140.jpeg"/><Relationship Id="rId2" Type="http://schemas.openxmlformats.org/officeDocument/2006/relationships/image" Target="../media/image154.jpeg"/><Relationship Id="rId1" Type="http://schemas.openxmlformats.org/officeDocument/2006/relationships/slideLayout" Target="../slideLayouts/slideLayout6.xml"/><Relationship Id="rId6" Type="http://schemas.openxmlformats.org/officeDocument/2006/relationships/image" Target="../media/image151.png"/><Relationship Id="rId11" Type="http://schemas.openxmlformats.org/officeDocument/2006/relationships/image" Target="../media/image80.png"/><Relationship Id="rId5" Type="http://schemas.openxmlformats.org/officeDocument/2006/relationships/image" Target="../media/image150.png"/><Relationship Id="rId15" Type="http://schemas.openxmlformats.org/officeDocument/2006/relationships/image" Target="../media/image137.jpeg"/><Relationship Id="rId10" Type="http://schemas.openxmlformats.org/officeDocument/2006/relationships/hyperlink" Target="RESOURCES.ppt" TargetMode="External"/><Relationship Id="rId4" Type="http://schemas.openxmlformats.org/officeDocument/2006/relationships/slide" Target="slide125.xml"/><Relationship Id="rId9" Type="http://schemas.openxmlformats.org/officeDocument/2006/relationships/image" Target="../media/image88.png"/><Relationship Id="rId14" Type="http://schemas.openxmlformats.org/officeDocument/2006/relationships/image" Target="../media/image76.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hyperlink" Target="https://www.google.com/health/ref/graphic/1223" TargetMode="External"/><Relationship Id="rId1" Type="http://schemas.openxmlformats.org/officeDocument/2006/relationships/slideLayout" Target="../slideLayouts/slideLayout5.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hyperlink" Target="https://www.youtube.com/watch?v=c6pcRR5Uy6w" TargetMode="Externa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20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slide" Target="slide125.xml"/><Relationship Id="rId7" Type="http://schemas.openxmlformats.org/officeDocument/2006/relationships/image" Target="../media/image88.png"/><Relationship Id="rId12" Type="http://schemas.openxmlformats.org/officeDocument/2006/relationships/image" Target="../media/image169.jpeg"/><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52.png"/><Relationship Id="rId11" Type="http://schemas.openxmlformats.org/officeDocument/2006/relationships/image" Target="../media/image137.jpeg"/><Relationship Id="rId5" Type="http://schemas.openxmlformats.org/officeDocument/2006/relationships/image" Target="../media/image151.png"/><Relationship Id="rId10" Type="http://schemas.openxmlformats.org/officeDocument/2006/relationships/image" Target="../media/image80.png"/><Relationship Id="rId4" Type="http://schemas.openxmlformats.org/officeDocument/2006/relationships/image" Target="../media/image150.png"/><Relationship Id="rId9" Type="http://schemas.openxmlformats.org/officeDocument/2006/relationships/hyperlink" Target="RESOURCES.ppt"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2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slide" Target="slide125.xml"/><Relationship Id="rId7" Type="http://schemas.openxmlformats.org/officeDocument/2006/relationships/image" Target="../media/image88.png"/><Relationship Id="rId12" Type="http://schemas.openxmlformats.org/officeDocument/2006/relationships/image" Target="../media/image169.jpe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37.jpeg"/><Relationship Id="rId5" Type="http://schemas.openxmlformats.org/officeDocument/2006/relationships/image" Target="../media/image151.png"/><Relationship Id="rId10" Type="http://schemas.openxmlformats.org/officeDocument/2006/relationships/image" Target="../media/image80.png"/><Relationship Id="rId4" Type="http://schemas.openxmlformats.org/officeDocument/2006/relationships/image" Target="../media/image150.png"/><Relationship Id="rId9" Type="http://schemas.openxmlformats.org/officeDocument/2006/relationships/hyperlink" Target="RESOURCES.ppt"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25.xml"/><Relationship Id="rId7" Type="http://schemas.openxmlformats.org/officeDocument/2006/relationships/image" Target="../media/image88.png"/><Relationship Id="rId12" Type="http://schemas.openxmlformats.org/officeDocument/2006/relationships/image" Target="../media/image169.jpeg"/><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52.png"/><Relationship Id="rId11" Type="http://schemas.openxmlformats.org/officeDocument/2006/relationships/image" Target="../media/image129.jpeg"/><Relationship Id="rId5" Type="http://schemas.openxmlformats.org/officeDocument/2006/relationships/image" Target="../media/image151.png"/><Relationship Id="rId10" Type="http://schemas.openxmlformats.org/officeDocument/2006/relationships/image" Target="../media/image171.png"/><Relationship Id="rId4" Type="http://schemas.openxmlformats.org/officeDocument/2006/relationships/image" Target="../media/image150.png"/><Relationship Id="rId9" Type="http://schemas.openxmlformats.org/officeDocument/2006/relationships/image" Target="../media/image80.png"/></Relationships>
</file>

<file path=ppt/slides/_rels/slide21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72.jpeg"/></Relationships>
</file>

<file path=ppt/slides/_rels/slide21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68.pn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75.jpeg"/></Relationships>
</file>

<file path=ppt/slides/_rels/slide2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71.png"/><Relationship Id="rId1" Type="http://schemas.openxmlformats.org/officeDocument/2006/relationships/slideLayout" Target="../slideLayouts/slideLayout6.xml"/><Relationship Id="rId4" Type="http://schemas.openxmlformats.org/officeDocument/2006/relationships/image" Target="../media/image176.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25.xml"/><Relationship Id="rId7" Type="http://schemas.openxmlformats.org/officeDocument/2006/relationships/image" Target="../media/image88.png"/><Relationship Id="rId12" Type="http://schemas.openxmlformats.org/officeDocument/2006/relationships/image" Target="../media/image169.jpeg"/><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52.png"/><Relationship Id="rId11" Type="http://schemas.openxmlformats.org/officeDocument/2006/relationships/image" Target="../media/image129.jpeg"/><Relationship Id="rId5" Type="http://schemas.openxmlformats.org/officeDocument/2006/relationships/image" Target="../media/image151.png"/><Relationship Id="rId10" Type="http://schemas.openxmlformats.org/officeDocument/2006/relationships/image" Target="../media/image171.png"/><Relationship Id="rId4" Type="http://schemas.openxmlformats.org/officeDocument/2006/relationships/image" Target="../media/image150.png"/><Relationship Id="rId9" Type="http://schemas.openxmlformats.org/officeDocument/2006/relationships/image" Target="../media/image80.png"/></Relationships>
</file>

<file path=ppt/slides/_rels/slide22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2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179.gif"/><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180.jpeg"/></Relationships>
</file>

<file path=ppt/slides/_rels/slide2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22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http://www.pbs.org/wgbh/nova/sciencenow/3318/01.html" TargetMode="External"/><Relationship Id="rId2" Type="http://schemas.openxmlformats.org/officeDocument/2006/relationships/hyperlink" Target="http://www.search.ask.com/search?psv=&amp;apn_dbr=ie_11.0.9600.17126&amp;apn_dtid=%5eOSJ000%5eYY%5eUS&amp;itbv=12.18.0.82&amp;p2=%5eBBD%5eOSJ000%5eYY%5eUS&amp;apn_ptnrs=BBD&amp;o=APN11405&amp;gct=hp&amp;pf=V7&amp;tpid=ORJ-SPE&amp;trgb=IE&amp;pt=tb&amp;apn_uid=D4DD15C1-F13B-4505-B8D2-1C9D25B67B18&amp;doi=2014-11-03&amp;q=Video+earth+science+fossils&amp;tpr=10&amp;ctype=videos" TargetMode="External"/><Relationship Id="rId1" Type="http://schemas.openxmlformats.org/officeDocument/2006/relationships/slideLayout" Target="../slideLayouts/slideLayout5.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23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xml"/><Relationship Id="rId4" Type="http://schemas.openxmlformats.org/officeDocument/2006/relationships/image" Target="../media/image189.jpeg"/></Relationships>
</file>

<file path=ppt/slides/_rels/slide23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90.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audio" Target="../media/audio12.wav"/><Relationship Id="rId4" Type="http://schemas.openxmlformats.org/officeDocument/2006/relationships/image" Target="../media/image188.jpeg"/></Relationships>
</file>

<file path=ppt/slides/_rels/slide23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xml"/><Relationship Id="rId4" Type="http://schemas.openxmlformats.org/officeDocument/2006/relationships/image" Target="../media/image185.jpeg"/></Relationships>
</file>

<file path=ppt/slides/_rels/slide236.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9.png"/><Relationship Id="rId7" Type="http://schemas.openxmlformats.org/officeDocument/2006/relationships/image" Target="../media/image152.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151.png"/><Relationship Id="rId11" Type="http://schemas.openxmlformats.org/officeDocument/2006/relationships/image" Target="../media/image188.jpeg"/><Relationship Id="rId5" Type="http://schemas.openxmlformats.org/officeDocument/2006/relationships/image" Target="../media/image150.png"/><Relationship Id="rId10" Type="http://schemas.openxmlformats.org/officeDocument/2006/relationships/image" Target="../media/image187.jpeg"/><Relationship Id="rId4" Type="http://schemas.openxmlformats.org/officeDocument/2006/relationships/slide" Target="slide125.xml"/><Relationship Id="rId9" Type="http://schemas.openxmlformats.org/officeDocument/2006/relationships/image" Target="../media/image80.png"/></Relationships>
</file>

<file path=ppt/slides/_rels/slide2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9.png"/><Relationship Id="rId7" Type="http://schemas.openxmlformats.org/officeDocument/2006/relationships/image" Target="../media/image152.png"/><Relationship Id="rId12" Type="http://schemas.openxmlformats.org/officeDocument/2006/relationships/image" Target="../media/image192.jpe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151.png"/><Relationship Id="rId11" Type="http://schemas.openxmlformats.org/officeDocument/2006/relationships/image" Target="../media/image188.jpeg"/><Relationship Id="rId5" Type="http://schemas.openxmlformats.org/officeDocument/2006/relationships/image" Target="../media/image150.png"/><Relationship Id="rId10" Type="http://schemas.openxmlformats.org/officeDocument/2006/relationships/image" Target="../media/image187.jpeg"/><Relationship Id="rId4" Type="http://schemas.openxmlformats.org/officeDocument/2006/relationships/slide" Target="slide125.xml"/><Relationship Id="rId9" Type="http://schemas.openxmlformats.org/officeDocument/2006/relationships/image" Target="../media/image80.png"/></Relationships>
</file>

<file path=ppt/slides/_rels/slide23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26.jpeg"/><Relationship Id="rId1" Type="http://schemas.openxmlformats.org/officeDocument/2006/relationships/slideLayout" Target="../slideLayouts/slideLayout4.xml"/><Relationship Id="rId5" Type="http://schemas.openxmlformats.org/officeDocument/2006/relationships/image" Target="../media/image195.jpeg"/><Relationship Id="rId4" Type="http://schemas.openxmlformats.org/officeDocument/2006/relationships/image" Target="../media/image194.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8" Type="http://schemas.openxmlformats.org/officeDocument/2006/relationships/slide" Target="slide263.xml"/><Relationship Id="rId13" Type="http://schemas.openxmlformats.org/officeDocument/2006/relationships/image" Target="../media/image197.jpeg"/><Relationship Id="rId3" Type="http://schemas.openxmlformats.org/officeDocument/2006/relationships/image" Target="../media/image151.png"/><Relationship Id="rId7" Type="http://schemas.openxmlformats.org/officeDocument/2006/relationships/image" Target="../media/image80.png"/><Relationship Id="rId12" Type="http://schemas.openxmlformats.org/officeDocument/2006/relationships/hyperlink" Target="http://www.youtube.com/watch?v=46L_2RI1k3k" TargetMode="External"/><Relationship Id="rId2" Type="http://schemas.openxmlformats.org/officeDocument/2006/relationships/image" Target="../media/image149.png"/><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image" Target="../media/image129.jpeg"/><Relationship Id="rId5" Type="http://schemas.openxmlformats.org/officeDocument/2006/relationships/image" Target="../media/image150.png"/><Relationship Id="rId10" Type="http://schemas.openxmlformats.org/officeDocument/2006/relationships/image" Target="../media/image196.jpeg"/><Relationship Id="rId4" Type="http://schemas.openxmlformats.org/officeDocument/2006/relationships/slide" Target="slide4.xml"/><Relationship Id="rId9" Type="http://schemas.openxmlformats.org/officeDocument/2006/relationships/image" Target="../media/image152.png"/></Relationships>
</file>

<file path=ppt/slides/_rels/slide2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9.png"/><Relationship Id="rId7" Type="http://schemas.openxmlformats.org/officeDocument/2006/relationships/image" Target="../media/image152.png"/><Relationship Id="rId12" Type="http://schemas.openxmlformats.org/officeDocument/2006/relationships/image" Target="../media/image198.jpe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151.png"/><Relationship Id="rId11" Type="http://schemas.openxmlformats.org/officeDocument/2006/relationships/image" Target="../media/image188.jpeg"/><Relationship Id="rId5" Type="http://schemas.openxmlformats.org/officeDocument/2006/relationships/image" Target="../media/image150.png"/><Relationship Id="rId10" Type="http://schemas.openxmlformats.org/officeDocument/2006/relationships/image" Target="../media/image187.jpeg"/><Relationship Id="rId4" Type="http://schemas.openxmlformats.org/officeDocument/2006/relationships/slide" Target="slide125.xml"/><Relationship Id="rId9" Type="http://schemas.openxmlformats.org/officeDocument/2006/relationships/image" Target="../media/image80.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00.gi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5.xml"/></Relationships>
</file>

<file path=ppt/slides/_rels/slide24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02.wmf"/><Relationship Id="rId4" Type="http://schemas.openxmlformats.org/officeDocument/2006/relationships/oleObject" Target="../embeddings/oleObject1.bin"/></Relationships>
</file>

<file path=ppt/slides/_rels/slide24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6.jpeg"/></Relationships>
</file>

<file path=ppt/slides/_rels/slide251.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66.jpeg"/><Relationship Id="rId1" Type="http://schemas.openxmlformats.org/officeDocument/2006/relationships/slideLayout" Target="../slideLayouts/slideLayout5.xml"/><Relationship Id="rId4" Type="http://schemas.openxmlformats.org/officeDocument/2006/relationships/image" Target="../media/image118.jpeg"/></Relationships>
</file>

<file path=ppt/slides/_rels/slide25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6.jpeg"/></Relationships>
</file>

<file path=ppt/slides/_rels/slide253.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hyperlink" Target="Genetic%20drift.wmv" TargetMode="External"/><Relationship Id="rId2" Type="http://schemas.openxmlformats.org/officeDocument/2006/relationships/image" Target="../media/image208.jpeg"/><Relationship Id="rId1" Type="http://schemas.openxmlformats.org/officeDocument/2006/relationships/slideLayout" Target="../slideLayouts/slideLayout6.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25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25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25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7.xml"/><Relationship Id="rId5" Type="http://schemas.openxmlformats.org/officeDocument/2006/relationships/image" Target="../media/image226.jpeg"/><Relationship Id="rId4" Type="http://schemas.openxmlformats.org/officeDocument/2006/relationships/image" Target="../media/image225.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227.jpeg"/><Relationship Id="rId1" Type="http://schemas.openxmlformats.org/officeDocument/2006/relationships/slideLayout" Target="../slideLayouts/slideLayout4.xml"/><Relationship Id="rId5" Type="http://schemas.openxmlformats.org/officeDocument/2006/relationships/image" Target="../media/image229.jpeg"/><Relationship Id="rId4" Type="http://schemas.openxmlformats.org/officeDocument/2006/relationships/image" Target="../media/image22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hyperlink" Target="http://www.ucmp.berkeley.edu/fosrec/BarBar.html" TargetMode="External"/><Relationship Id="rId2" Type="http://schemas.openxmlformats.org/officeDocument/2006/relationships/hyperlink" Target="http://www.middleschoolscience.com/" TargetMode="External"/><Relationship Id="rId1" Type="http://schemas.openxmlformats.org/officeDocument/2006/relationships/slideLayout" Target="../slideLayouts/slideLayout1.xml"/><Relationship Id="rId5" Type="http://schemas.openxmlformats.org/officeDocument/2006/relationships/image" Target="../media/image234.jpeg"/><Relationship Id="rId4" Type="http://schemas.openxmlformats.org/officeDocument/2006/relationships/hyperlink" Target="http://www.uen.org/Lessonplan/preview.cgi?LPid=16319" TargetMode="Externa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40.gif"/><Relationship Id="rId2" Type="http://schemas.openxmlformats.org/officeDocument/2006/relationships/image" Target="../media/image239.jpeg"/><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otherwise.com/population/exponent.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9.jpeg"/><Relationship Id="rId7" Type="http://schemas.openxmlformats.org/officeDocument/2006/relationships/hyperlink" Target="http://video.nationalgeographic.com/video/animals/fish-animals/other-fish/weirdest-flounde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hhmi.org/biointeractive/pocket-mouse-evolution" TargetMode="External"/><Relationship Id="rId5" Type="http://schemas.openxmlformats.org/officeDocument/2006/relationships/hyperlink" Target="http://video.nationalgeographic.com/video/animals/invertebrates-animals/octopus-and-squid/octopus_cyanea_feeding/" TargetMode="External"/><Relationship Id="rId10" Type="http://schemas.openxmlformats.org/officeDocument/2006/relationships/image" Target="../media/image52.gif"/><Relationship Id="rId4" Type="http://schemas.openxmlformats.org/officeDocument/2006/relationships/hyperlink" Target="http://www.pbs.org/wgbh/evolution/library/11/2/quicktime/e_s_2.html" TargetMode="External"/><Relationship Id="rId9" Type="http://schemas.openxmlformats.org/officeDocument/2006/relationships/image" Target="../media/image5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KTHsyIQI2L0" TargetMode="External"/><Relationship Id="rId2" Type="http://schemas.openxmlformats.org/officeDocument/2006/relationships/hyperlink" Target="http://www.pbs.org/wgbh/evolution/library/11/2/quicktime/e_s_2.html" TargetMode="External"/><Relationship Id="rId1" Type="http://schemas.openxmlformats.org/officeDocument/2006/relationships/slideLayout" Target="../slideLayouts/slideLayout2.xml"/><Relationship Id="rId4" Type="http://schemas.openxmlformats.org/officeDocument/2006/relationships/hyperlink" Target="https://www.youtube.com/watch?v=nBpdHVM1Sb8"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images.google.com/imgres?imgurl=http://www.alaska-in-pictures.com/data/media/13/rainbow-over-the-muldrow-glacier_1127.jpg&amp;imgrefurl=http://www.alaska-in-pictures.com/rainbow-over-the-muldrow-glacier-1127-pictures.htm&amp;usg=__AfZ0Kgu3dAdzEn5F7LlTvRxVGwU=&amp;h=315&amp;w=468&amp;sz=17&amp;hl=en&amp;start=17&amp;um=1&amp;itbs=1&amp;tbnid=-McEQ6OwfLYigM:&amp;tbnh=86&amp;tbnw=128&amp;prev=/images?q=rainbow&amp;um=1&amp;hl=en&amp;safe=active&amp;sa=N&amp;rls=com.microsoft:en-us&amp;tbs=isch:1"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sciencechannel.com/video-topics/earth-science/galapagos-beyond-darwin-charles-darwin.htm"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www.youtube.com/watch?v=t-LTWFnGmeg" TargetMode="External"/><Relationship Id="rId9" Type="http://schemas.openxmlformats.org/officeDocument/2006/relationships/hyperlink" Target="http://www.techapps.net/interactives/pepperMoths.sw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techapps.net/interactives/pepperMoths.swf"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gif"/><Relationship Id="rId7" Type="http://schemas.openxmlformats.org/officeDocument/2006/relationships/image" Target="../media/image71.jpeg"/><Relationship Id="rId2" Type="http://schemas.openxmlformats.org/officeDocument/2006/relationships/hyperlink" Target="http://player.discoveryeducation.com/index.cfm?guidAssetId=7111B1D8-88C5-43E3-872A-5E35C7671AE4&amp;blnFromSearch=1&amp;productcode=US" TargetMode="External"/><Relationship Id="rId1" Type="http://schemas.openxmlformats.org/officeDocument/2006/relationships/slideLayout" Target="../slideLayouts/slideLayout5.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 Id="rId9" Type="http://schemas.openxmlformats.org/officeDocument/2006/relationships/hyperlink" Target="http://www.hhmi.org/biointeractive/origin-species-beak-finch"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75.jpeg"/><Relationship Id="rId4" Type="http://schemas.openxmlformats.org/officeDocument/2006/relationships/hyperlink" Target="http://evolution.berkeley.edu/evolibrary/article/similarity_hs_01"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evolution.berkeley.edu/evolibrary/article/similarity_hs_01" TargetMode="Externa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audio" Target="../media/audio2.wav"/><Relationship Id="rId4" Type="http://schemas.openxmlformats.org/officeDocument/2006/relationships/image" Target="../media/image79.jpeg"/></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93.xml.rels><?xml version="1.0" encoding="UTF-8" standalone="yes"?>
<Relationships xmlns="http://schemas.openxmlformats.org/package/2006/relationships"><Relationship Id="rId8" Type="http://schemas.openxmlformats.org/officeDocument/2006/relationships/hyperlink" Target="http://www.youtube.com/watch?v=8cn0kf8mhS4" TargetMode="External"/><Relationship Id="rId3" Type="http://schemas.openxmlformats.org/officeDocument/2006/relationships/image" Target="../media/image80.png"/><Relationship Id="rId7" Type="http://schemas.openxmlformats.org/officeDocument/2006/relationships/image" Target="../media/image81.jpeg"/><Relationship Id="rId2" Type="http://schemas.openxmlformats.org/officeDocument/2006/relationships/hyperlink" Target="RESOURCES.ppt" TargetMode="Externa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hyperlink" Target="http://www.youtube.com/watch?v=lIEoO5KdPvg" TargetMode="External"/><Relationship Id="rId4" Type="http://schemas.openxmlformats.org/officeDocument/2006/relationships/image" Target="../media/image74.jpeg"/></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2.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audio" Target="../media/audio3.wav"/><Relationship Id="rId4" Type="http://schemas.openxmlformats.org/officeDocument/2006/relationships/image" Target="../media/image75.jpeg"/></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hyperlink" Target="http://www.google.com/url?sa=i&amp;rct=j&amp;q=embryology&amp;source=images&amp;cd=&amp;cad=rja&amp;docid=sw4jR0ecNgPg1M&amp;tbnid=1239iFF7ajUQqM:&amp;ved=0CAUQjRw&amp;url=http://www.bible.ca/tracks/textbook-fraud-embryology-earnst-haeckel-biogenetic-law.htm&amp;ei=fetnUqunFKKRiQL9_4HQCg&amp;bvm=bv.55123115,d.cGE&amp;psig=AFQjCNGIPl5nF9i64t6XeUJLztwHNguCsg&amp;ust=1382628590457604"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7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google.com/url?sa=i&amp;rct=j&amp;q=variation+in+a+species&amp;source=images&amp;cd=&amp;cad=rja&amp;uact=8&amp;docid=blOfNg_g67oUPM&amp;tbnid=yubUBbxf7ZxOIM:&amp;ved=0CAUQjRw&amp;url=http://phe.rockefeller.edu/barcode/blog/2008/06/&amp;ei=Ifc-U6S3B8nOyQH1yIDwDw&amp;bvm=bv.64125504,d.aWc&amp;psig=AFQjCNE14BLzWhdi0Me3-D8zHl3ejXMK7A&amp;ust=1396721809793400" TargetMode="External"/><Relationship Id="rId1" Type="http://schemas.openxmlformats.org/officeDocument/2006/relationships/slideLayout" Target="../slideLayouts/slideLayout2.xml"/><Relationship Id="rId4" Type="http://schemas.openxmlformats.org/officeDocument/2006/relationships/image" Target="../media/image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FT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5499" y="-785276"/>
            <a:ext cx="5546501" cy="74262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8872"/>
            <a:ext cx="4551134" cy="3399128"/>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73312" y="1390918"/>
            <a:ext cx="2650009" cy="3548130"/>
          </a:xfrm>
        </p:spPr>
      </p:pic>
    </p:spTree>
    <p:extLst>
      <p:ext uri="{BB962C8B-B14F-4D97-AF65-F5344CB8AC3E}">
        <p14:creationId xmlns:p14="http://schemas.microsoft.com/office/powerpoint/2010/main" val="380702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09800" y="2286000"/>
            <a:ext cx="7772400" cy="1143000"/>
          </a:xfrm>
        </p:spPr>
        <p:txBody>
          <a:bodyPr/>
          <a:lstStyle/>
          <a:p>
            <a:pPr eaLnBrk="1" hangingPunct="1"/>
            <a:endParaRPr lang="en-US" altLang="en-US" smtClean="0"/>
          </a:p>
        </p:txBody>
      </p:sp>
      <p:sp>
        <p:nvSpPr>
          <p:cNvPr id="9219" name="Rectangle 3"/>
          <p:cNvSpPr>
            <a:spLocks noGrp="1" noChangeArrowheads="1"/>
          </p:cNvSpPr>
          <p:nvPr>
            <p:ph type="subTitle" idx="1"/>
          </p:nvPr>
        </p:nvSpPr>
        <p:spPr/>
        <p:txBody>
          <a:bodyPr/>
          <a:lstStyle/>
          <a:p>
            <a:pPr eaLnBrk="1" hangingPunct="1"/>
            <a:endParaRPr lang="en-US" altLang="en-US" smtClean="0"/>
          </a:p>
        </p:txBody>
      </p:sp>
      <p:sp>
        <p:nvSpPr>
          <p:cNvPr id="9220" name="Text Box 4"/>
          <p:cNvSpPr txBox="1">
            <a:spLocks noChangeArrowheads="1"/>
          </p:cNvSpPr>
          <p:nvPr/>
        </p:nvSpPr>
        <p:spPr bwMode="auto">
          <a:xfrm>
            <a:off x="3870325" y="1571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9221" name="Picture 5"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2400"/>
            <a:ext cx="91852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81201" y="106680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a:solidFill>
                  <a:schemeClr val="bg1"/>
                </a:solidFill>
              </a:rPr>
              <a:t>The Case of the</a:t>
            </a:r>
          </a:p>
          <a:p>
            <a:pPr algn="ctr">
              <a:spcBef>
                <a:spcPct val="0"/>
              </a:spcBef>
              <a:buFontTx/>
              <a:buNone/>
            </a:pPr>
            <a:r>
              <a:rPr lang="en-US" altLang="en-US" sz="3600">
                <a:solidFill>
                  <a:schemeClr val="bg1"/>
                </a:solidFill>
              </a:rPr>
              <a:t>Peppered Moth</a:t>
            </a:r>
            <a:endParaRPr lang="en-US" altLang="en-US" sz="2400">
              <a:solidFill>
                <a:schemeClr val="bg1"/>
              </a:solidFill>
            </a:endParaRPr>
          </a:p>
        </p:txBody>
      </p:sp>
      <p:sp>
        <p:nvSpPr>
          <p:cNvPr id="9223" name="Text Box 7"/>
          <p:cNvSpPr txBox="1">
            <a:spLocks noChangeArrowheads="1"/>
          </p:cNvSpPr>
          <p:nvPr/>
        </p:nvSpPr>
        <p:spPr bwMode="auto">
          <a:xfrm>
            <a:off x="8061325" y="6161088"/>
            <a:ext cx="1754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rPr>
              <a:t>E. Coleman 2008</a:t>
            </a:r>
            <a:endParaRPr lang="en-US" altLang="en-US" sz="1600"/>
          </a:p>
        </p:txBody>
      </p:sp>
    </p:spTree>
    <p:extLst>
      <p:ext uri="{BB962C8B-B14F-4D97-AF65-F5344CB8AC3E}">
        <p14:creationId xmlns:p14="http://schemas.microsoft.com/office/powerpoint/2010/main" val="19680773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9571" y="1798"/>
            <a:ext cx="9255285" cy="6856202"/>
          </a:xfrm>
          <a:prstGeom prst="rect">
            <a:avLst/>
          </a:prstGeom>
        </p:spPr>
      </p:pic>
    </p:spTree>
    <p:extLst>
      <p:ext uri="{BB962C8B-B14F-4D97-AF65-F5344CB8AC3E}">
        <p14:creationId xmlns:p14="http://schemas.microsoft.com/office/powerpoint/2010/main" val="27297190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136775" y="228600"/>
            <a:ext cx="8153400" cy="990600"/>
          </a:xfrm>
        </p:spPr>
        <p:txBody>
          <a:bodyPr/>
          <a:lstStyle/>
          <a:p>
            <a:r>
              <a:rPr lang="en-US" dirty="0" smtClean="0"/>
              <a:t>Variations can be advantageous</a:t>
            </a:r>
          </a:p>
        </p:txBody>
      </p:sp>
      <p:sp>
        <p:nvSpPr>
          <p:cNvPr id="25603" name="Content Placeholder 2"/>
          <p:cNvSpPr>
            <a:spLocks noGrp="1"/>
          </p:cNvSpPr>
          <p:nvPr>
            <p:ph sz="quarter" idx="1"/>
          </p:nvPr>
        </p:nvSpPr>
        <p:spPr>
          <a:xfrm>
            <a:off x="1524000" y="1066800"/>
            <a:ext cx="9144000" cy="4648200"/>
          </a:xfrm>
        </p:spPr>
        <p:txBody>
          <a:bodyPr/>
          <a:lstStyle/>
          <a:p>
            <a:r>
              <a:rPr lang="en-US" dirty="0" smtClean="0"/>
              <a:t>The </a:t>
            </a:r>
            <a:r>
              <a:rPr lang="en-US" dirty="0" smtClean="0">
                <a:hlinkClick r:id="rId2"/>
              </a:rPr>
              <a:t>pocket mouse </a:t>
            </a:r>
            <a:r>
              <a:rPr lang="en-US" dirty="0" smtClean="0"/>
              <a:t>population lives in the desert</a:t>
            </a:r>
          </a:p>
          <a:p>
            <a:r>
              <a:rPr lang="en-US" dirty="0" smtClean="0"/>
              <a:t>Originally they were white, but a mutation turned them black.</a:t>
            </a:r>
          </a:p>
          <a:p>
            <a:r>
              <a:rPr lang="en-US" dirty="0" smtClean="0"/>
              <a:t>How is this an example of evolution?</a:t>
            </a:r>
          </a:p>
          <a:p>
            <a:r>
              <a:rPr lang="en-US" dirty="0" smtClean="0">
                <a:hlinkClick r:id="rId3" action="ppaction://hlinkfile"/>
              </a:rPr>
              <a:t>Pocket mouse video</a:t>
            </a:r>
            <a:endParaRPr lang="en-US" dirty="0" smtClean="0"/>
          </a:p>
        </p:txBody>
      </p:sp>
      <p:pic>
        <p:nvPicPr>
          <p:cNvPr id="25604" name="Picture 2" descr="http://ts1.mm.bing.net/images/thumbnail.aspx?q=424320113060&amp;id=ae1bc9c712eceed637509466183084e1&amp;url=http%3a%2f%2fi106.photobucket.com%2falbums%2fm259%2fTrafficAlertUSA%2fAZDesert09010.jpg"/>
          <p:cNvPicPr>
            <a:picLocks noChangeAspect="1" noChangeArrowheads="1"/>
          </p:cNvPicPr>
          <p:nvPr/>
        </p:nvPicPr>
        <p:blipFill>
          <a:blip r:embed="rId4" cstate="print"/>
          <a:srcRect/>
          <a:stretch>
            <a:fillRect/>
          </a:stretch>
        </p:blipFill>
        <p:spPr bwMode="auto">
          <a:xfrm>
            <a:off x="1524000" y="3886200"/>
            <a:ext cx="3124200" cy="2343150"/>
          </a:xfrm>
          <a:prstGeom prst="rect">
            <a:avLst/>
          </a:prstGeom>
          <a:noFill/>
          <a:ln w="9525">
            <a:noFill/>
            <a:miter lim="800000"/>
            <a:headEnd/>
            <a:tailEnd/>
          </a:ln>
        </p:spPr>
      </p:pic>
      <p:pic>
        <p:nvPicPr>
          <p:cNvPr id="25605" name="Picture 4" descr="http://www.arkive.org/media/F0/F03FA4AB-7A42-48C5-831F-637F04B723A1/Presentation.Large/Nelsons-spiny-pocket-mouse.jpg"/>
          <p:cNvPicPr>
            <a:picLocks noChangeAspect="1" noChangeArrowheads="1"/>
          </p:cNvPicPr>
          <p:nvPr/>
        </p:nvPicPr>
        <p:blipFill>
          <a:blip r:embed="rId5" cstate="print"/>
          <a:srcRect t="37923" r="42154" b="18736"/>
          <a:stretch>
            <a:fillRect/>
          </a:stretch>
        </p:blipFill>
        <p:spPr bwMode="auto">
          <a:xfrm>
            <a:off x="5029200" y="3886200"/>
            <a:ext cx="4096139" cy="2090738"/>
          </a:xfrm>
          <a:prstGeom prst="rect">
            <a:avLst/>
          </a:prstGeom>
          <a:noFill/>
          <a:ln w="9525">
            <a:noFill/>
            <a:miter lim="800000"/>
            <a:headEnd/>
            <a:tailEnd/>
          </a:ln>
        </p:spPr>
      </p:pic>
    </p:spTree>
    <p:extLst>
      <p:ext uri="{BB962C8B-B14F-4D97-AF65-F5344CB8AC3E}">
        <p14:creationId xmlns:p14="http://schemas.microsoft.com/office/powerpoint/2010/main" val="3956732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32550878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b="1" dirty="0"/>
              <a:t>Examples of Camouflage &amp; Mimicry</a:t>
            </a:r>
            <a:r>
              <a:rPr lang="en-US" b="1" dirty="0" smtClean="0"/>
              <a:t/>
            </a:r>
            <a:br>
              <a:rPr lang="en-US" b="1" dirty="0" smtClean="0"/>
            </a:br>
            <a:r>
              <a:rPr lang="en-US" sz="2700" dirty="0"/>
              <a:t>Camouflage is a type of structural adaptation that allows organisms to blend in with their surroundings. Mimicry helps them mask themselves by looking like other organisms.</a:t>
            </a:r>
          </a:p>
        </p:txBody>
      </p:sp>
      <p:pic>
        <p:nvPicPr>
          <p:cNvPr id="152578" name="Picture 2" descr="http://www.newscientist.com/data/images/ns/cms/dn13366/dn13366-1_700.jpg"/>
          <p:cNvPicPr>
            <a:picLocks noChangeAspect="1" noChangeArrowheads="1"/>
          </p:cNvPicPr>
          <p:nvPr/>
        </p:nvPicPr>
        <p:blipFill>
          <a:blip r:embed="rId2" cstate="print"/>
          <a:srcRect/>
          <a:stretch>
            <a:fillRect/>
          </a:stretch>
        </p:blipFill>
        <p:spPr bwMode="auto">
          <a:xfrm>
            <a:off x="1524000" y="1600201"/>
            <a:ext cx="4305300" cy="2915303"/>
          </a:xfrm>
          <a:prstGeom prst="rect">
            <a:avLst/>
          </a:prstGeom>
          <a:noFill/>
        </p:spPr>
      </p:pic>
      <p:sp>
        <p:nvSpPr>
          <p:cNvPr id="5" name="TextBox 4"/>
          <p:cNvSpPr txBox="1"/>
          <p:nvPr/>
        </p:nvSpPr>
        <p:spPr>
          <a:xfrm>
            <a:off x="1524000" y="4419601"/>
            <a:ext cx="4191000" cy="461665"/>
          </a:xfrm>
          <a:prstGeom prst="rect">
            <a:avLst/>
          </a:prstGeom>
          <a:noFill/>
        </p:spPr>
        <p:txBody>
          <a:bodyPr wrap="square" rtlCol="0">
            <a:spAutoFit/>
          </a:bodyPr>
          <a:lstStyle/>
          <a:p>
            <a:r>
              <a:rPr lang="en-US" sz="2400" dirty="0"/>
              <a:t>Bird Poop Caterpillar - Mimicry</a:t>
            </a:r>
          </a:p>
        </p:txBody>
      </p:sp>
      <p:pic>
        <p:nvPicPr>
          <p:cNvPr id="152580" name="Picture 4" descr="http://t2.gstatic.com/images?q=tbn:ANd9GcTzMYkIRU5sRuS1PGK1yZ48ZWuS01G0b1kc_jnKEOScAxYV2V4HaA:www.wallsave.com/wallpapers/1920x1080/german-shaperd-dog/684670/german-shaperd-dog-baby-deer-and-684670.jpg"/>
          <p:cNvPicPr>
            <a:picLocks noChangeAspect="1" noChangeArrowheads="1"/>
          </p:cNvPicPr>
          <p:nvPr/>
        </p:nvPicPr>
        <p:blipFill>
          <a:blip r:embed="rId3" cstate="print"/>
          <a:srcRect/>
          <a:stretch>
            <a:fillRect/>
          </a:stretch>
        </p:blipFill>
        <p:spPr bwMode="auto">
          <a:xfrm>
            <a:off x="1524000" y="4876800"/>
            <a:ext cx="2857500" cy="1600200"/>
          </a:xfrm>
          <a:prstGeom prst="rect">
            <a:avLst/>
          </a:prstGeom>
          <a:noFill/>
        </p:spPr>
      </p:pic>
      <p:pic>
        <p:nvPicPr>
          <p:cNvPr id="152582" name="Picture 6" descr="http://visitcranelake.com/images/blog/baby%20deer.JPG">
            <a:hlinkClick r:id="rId4"/>
          </p:cNvPr>
          <p:cNvPicPr>
            <a:picLocks noChangeAspect="1" noChangeArrowheads="1"/>
          </p:cNvPicPr>
          <p:nvPr/>
        </p:nvPicPr>
        <p:blipFill>
          <a:blip r:embed="rId5" cstate="print"/>
          <a:srcRect/>
          <a:stretch>
            <a:fillRect/>
          </a:stretch>
        </p:blipFill>
        <p:spPr bwMode="auto">
          <a:xfrm>
            <a:off x="5828572" y="1447800"/>
            <a:ext cx="4839428" cy="2819400"/>
          </a:xfrm>
          <a:prstGeom prst="rect">
            <a:avLst/>
          </a:prstGeom>
          <a:noFill/>
        </p:spPr>
      </p:pic>
      <p:sp>
        <p:nvSpPr>
          <p:cNvPr id="9" name="TextBox 8"/>
          <p:cNvSpPr txBox="1"/>
          <p:nvPr/>
        </p:nvSpPr>
        <p:spPr>
          <a:xfrm>
            <a:off x="6324600" y="4191001"/>
            <a:ext cx="4343400" cy="830997"/>
          </a:xfrm>
          <a:prstGeom prst="rect">
            <a:avLst/>
          </a:prstGeom>
          <a:noFill/>
        </p:spPr>
        <p:txBody>
          <a:bodyPr wrap="square" rtlCol="0">
            <a:spAutoFit/>
          </a:bodyPr>
          <a:lstStyle/>
          <a:p>
            <a:r>
              <a:rPr lang="en-US" sz="2400" dirty="0"/>
              <a:t>Bambi’s spots blend in with the white flowers - Camouflage.</a:t>
            </a:r>
          </a:p>
        </p:txBody>
      </p:sp>
      <p:cxnSp>
        <p:nvCxnSpPr>
          <p:cNvPr id="11" name="Straight Arrow Connector 10"/>
          <p:cNvCxnSpPr/>
          <p:nvPr/>
        </p:nvCxnSpPr>
        <p:spPr>
          <a:xfrm flipH="1" flipV="1">
            <a:off x="2209800" y="3581400"/>
            <a:ext cx="228600" cy="914400"/>
          </a:xfrm>
          <a:prstGeom prst="straightConnector1">
            <a:avLst/>
          </a:prstGeom>
          <a:ln w="15875" cmpd="sng">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8535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1676400" y="2895600"/>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3716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ancestor are called </a:t>
            </a:r>
            <a:r>
              <a:rPr lang="en-US" altLang="en-US" sz="3200" dirty="0">
                <a:solidFill>
                  <a:srgbClr val="FF0066"/>
                </a:solidFill>
                <a:latin typeface="Times" charset="0"/>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5" name="15-homologous structure.WAV"/>
            </a:hlinkClick>
          </p:cNvPr>
          <p:cNvPicPr>
            <a:picLocks noChangeAspect="1" noChangeArrowheads="1"/>
          </p:cNvPicPr>
          <p:nvPr/>
        </p:nvPicPr>
        <p:blipFill>
          <a:blip r:embed="rId6" cstate="print"/>
          <a:srcRect/>
          <a:stretch>
            <a:fillRect/>
          </a:stretch>
        </p:blipFill>
        <p:spPr bwMode="auto">
          <a:xfrm>
            <a:off x="9817599" y="2718594"/>
            <a:ext cx="354013" cy="354013"/>
          </a:xfrm>
          <a:prstGeom prst="rect">
            <a:avLst/>
          </a:prstGeom>
          <a:noFill/>
        </p:spPr>
      </p:pic>
    </p:spTree>
    <p:extLst>
      <p:ext uri="{BB962C8B-B14F-4D97-AF65-F5344CB8AC3E}">
        <p14:creationId xmlns:p14="http://schemas.microsoft.com/office/powerpoint/2010/main" val="33595805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2743200" cy="1143000"/>
          </a:xfrm>
        </p:spPr>
        <p:txBody>
          <a:bodyPr/>
          <a:lstStyle/>
          <a:p>
            <a:r>
              <a:rPr lang="en-US" dirty="0" smtClean="0">
                <a:hlinkClick r:id="rId2"/>
              </a:rPr>
              <a:t>Malaria</a:t>
            </a:r>
            <a:endParaRPr lang="en-US" dirty="0"/>
          </a:p>
        </p:txBody>
      </p:sp>
      <p:sp>
        <p:nvSpPr>
          <p:cNvPr id="3" name="Content Placeholder 2"/>
          <p:cNvSpPr>
            <a:spLocks noGrp="1"/>
          </p:cNvSpPr>
          <p:nvPr>
            <p:ph idx="1"/>
          </p:nvPr>
        </p:nvSpPr>
        <p:spPr>
          <a:xfrm>
            <a:off x="1981200" y="2209801"/>
            <a:ext cx="8229600" cy="3916363"/>
          </a:xfrm>
        </p:spPr>
        <p:txBody>
          <a:bodyPr/>
          <a:lstStyle/>
          <a:p>
            <a:pPr marL="0" indent="0">
              <a:buNone/>
            </a:pPr>
            <a:r>
              <a:rPr lang="en-US" dirty="0" smtClean="0">
                <a:hlinkClick r:id="rId3"/>
              </a:rPr>
              <a:t>A mutation story</a:t>
            </a:r>
            <a:endParaRPr lang="en-US" dirty="0"/>
          </a:p>
        </p:txBody>
      </p:sp>
      <p:pic>
        <p:nvPicPr>
          <p:cNvPr id="122882" name="Picture 2" descr="http://www.nlm.nih.gov/medlineplus/ency/images/ency/fullsize/17248.jpg"/>
          <p:cNvPicPr>
            <a:picLocks noChangeAspect="1" noChangeArrowheads="1"/>
          </p:cNvPicPr>
          <p:nvPr/>
        </p:nvPicPr>
        <p:blipFill>
          <a:blip r:embed="rId4" cstate="print"/>
          <a:srcRect/>
          <a:stretch>
            <a:fillRect/>
          </a:stretch>
        </p:blipFill>
        <p:spPr bwMode="auto">
          <a:xfrm>
            <a:off x="2057400" y="3200400"/>
            <a:ext cx="3810000" cy="3048000"/>
          </a:xfrm>
          <a:prstGeom prst="rect">
            <a:avLst/>
          </a:prstGeom>
          <a:noFill/>
        </p:spPr>
      </p:pic>
      <p:pic>
        <p:nvPicPr>
          <p:cNvPr id="122884" name="Picture 4" descr="http://www.rph.wa.gov.au/malaria/world.jpg"/>
          <p:cNvPicPr>
            <a:picLocks noChangeAspect="1" noChangeArrowheads="1"/>
          </p:cNvPicPr>
          <p:nvPr/>
        </p:nvPicPr>
        <p:blipFill>
          <a:blip r:embed="rId5" cstate="print"/>
          <a:srcRect/>
          <a:stretch>
            <a:fillRect/>
          </a:stretch>
        </p:blipFill>
        <p:spPr bwMode="auto">
          <a:xfrm>
            <a:off x="7209818" y="2209800"/>
            <a:ext cx="3458182" cy="2025650"/>
          </a:xfrm>
          <a:prstGeom prst="rect">
            <a:avLst/>
          </a:prstGeom>
          <a:noFill/>
        </p:spPr>
      </p:pic>
      <p:pic>
        <p:nvPicPr>
          <p:cNvPr id="122886" name="Picture 6" descr="http://www.dianilife.com/wp-content/uploads/2010/07/Malaria2.jpg"/>
          <p:cNvPicPr>
            <a:picLocks noChangeAspect="1" noChangeArrowheads="1"/>
          </p:cNvPicPr>
          <p:nvPr/>
        </p:nvPicPr>
        <p:blipFill>
          <a:blip r:embed="rId6" cstate="print"/>
          <a:srcRect/>
          <a:stretch>
            <a:fillRect/>
          </a:stretch>
        </p:blipFill>
        <p:spPr bwMode="auto">
          <a:xfrm>
            <a:off x="7755576" y="0"/>
            <a:ext cx="2912425" cy="2254250"/>
          </a:xfrm>
          <a:prstGeom prst="rect">
            <a:avLst/>
          </a:prstGeom>
          <a:noFill/>
        </p:spPr>
      </p:pic>
      <p:sp>
        <p:nvSpPr>
          <p:cNvPr id="7" name="TextBox 6"/>
          <p:cNvSpPr txBox="1"/>
          <p:nvPr/>
        </p:nvSpPr>
        <p:spPr>
          <a:xfrm>
            <a:off x="6477000" y="4495801"/>
            <a:ext cx="4191000" cy="1200329"/>
          </a:xfrm>
          <a:prstGeom prst="rect">
            <a:avLst/>
          </a:prstGeom>
          <a:noFill/>
        </p:spPr>
        <p:txBody>
          <a:bodyPr wrap="square" rtlCol="0">
            <a:spAutoFit/>
          </a:bodyPr>
          <a:lstStyle/>
          <a:p>
            <a:r>
              <a:rPr lang="en-US" sz="2400" b="1" dirty="0"/>
              <a:t>Show both hyperlinked videos.</a:t>
            </a:r>
          </a:p>
          <a:p>
            <a:r>
              <a:rPr lang="en-US" sz="2400" b="1" dirty="0"/>
              <a:t>Pass out WS – CH 15, after videos &amp; </a:t>
            </a:r>
            <a:r>
              <a:rPr lang="en-US" sz="2400" b="1"/>
              <a:t>notes.</a:t>
            </a:r>
            <a:endParaRPr lang="en-US" sz="2400" b="1" dirty="0"/>
          </a:p>
        </p:txBody>
      </p:sp>
      <p:sp>
        <p:nvSpPr>
          <p:cNvPr id="8" name="TextBox 7"/>
          <p:cNvSpPr txBox="1"/>
          <p:nvPr/>
        </p:nvSpPr>
        <p:spPr>
          <a:xfrm>
            <a:off x="1524000" y="0"/>
            <a:ext cx="6248400" cy="2308324"/>
          </a:xfrm>
          <a:prstGeom prst="rect">
            <a:avLst/>
          </a:prstGeom>
          <a:noFill/>
        </p:spPr>
        <p:txBody>
          <a:bodyPr wrap="square" rtlCol="0">
            <a:spAutoFit/>
          </a:bodyPr>
          <a:lstStyle/>
          <a:p>
            <a:r>
              <a:rPr lang="en-US" sz="2400" dirty="0"/>
              <a:t>Variations in a population are caused by random mutations.  A parasite species over time develops a resistance to medications due to random mutations that make the parasite more resistant than previous generations. As a result, offspring are more resistant.</a:t>
            </a:r>
          </a:p>
        </p:txBody>
      </p:sp>
    </p:spTree>
    <p:extLst>
      <p:ext uri="{BB962C8B-B14F-4D97-AF65-F5344CB8AC3E}">
        <p14:creationId xmlns:p14="http://schemas.microsoft.com/office/powerpoint/2010/main" val="416121193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 Cell Anemia Lab</a:t>
            </a:r>
            <a:endParaRPr lang="en-US" dirty="0"/>
          </a:p>
        </p:txBody>
      </p:sp>
      <p:sp>
        <p:nvSpPr>
          <p:cNvPr id="3" name="Content Placeholder 2"/>
          <p:cNvSpPr>
            <a:spLocks noGrp="1"/>
          </p:cNvSpPr>
          <p:nvPr>
            <p:ph idx="1"/>
          </p:nvPr>
        </p:nvSpPr>
        <p:spPr/>
        <p:txBody>
          <a:bodyPr/>
          <a:lstStyle/>
          <a:p>
            <a:r>
              <a:rPr lang="en-US" dirty="0" smtClean="0"/>
              <a:t>AA = No Sickle Cell Anemia</a:t>
            </a:r>
          </a:p>
          <a:p>
            <a:r>
              <a:rPr lang="en-US" dirty="0" smtClean="0"/>
              <a:t>AS = Carries for Sickle Cell Anemia</a:t>
            </a:r>
          </a:p>
          <a:p>
            <a:r>
              <a:rPr lang="en-US" dirty="0" smtClean="0"/>
              <a:t>SS = Sickle Cell Anemia</a:t>
            </a:r>
          </a:p>
          <a:p>
            <a:r>
              <a:rPr lang="en-US" dirty="0" smtClean="0"/>
              <a:t>Starting population 75 Red A’s;  25 White S’s</a:t>
            </a:r>
          </a:p>
          <a:p>
            <a:endParaRPr lang="en-US" dirty="0" smtClean="0"/>
          </a:p>
          <a:p>
            <a:endParaRPr lang="en-US" dirty="0"/>
          </a:p>
        </p:txBody>
      </p:sp>
    </p:spTree>
    <p:extLst>
      <p:ext uri="{BB962C8B-B14F-4D97-AF65-F5344CB8AC3E}">
        <p14:creationId xmlns:p14="http://schemas.microsoft.com/office/powerpoint/2010/main" val="1373322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Fittest</a:t>
            </a:r>
            <a:endParaRPr lang="en-US" dirty="0"/>
          </a:p>
        </p:txBody>
      </p:sp>
      <p:sp>
        <p:nvSpPr>
          <p:cNvPr id="3" name="Content Placeholder 2"/>
          <p:cNvSpPr>
            <a:spLocks noGrp="1"/>
          </p:cNvSpPr>
          <p:nvPr>
            <p:ph idx="1"/>
          </p:nvPr>
        </p:nvSpPr>
        <p:spPr/>
        <p:txBody>
          <a:bodyPr/>
          <a:lstStyle/>
          <a:p>
            <a:r>
              <a:rPr lang="en-US" dirty="0" smtClean="0">
                <a:hlinkClick r:id="rId2"/>
              </a:rPr>
              <a:t>The Cricket Story!</a:t>
            </a:r>
            <a:endParaRPr lang="en-US" dirty="0"/>
          </a:p>
        </p:txBody>
      </p:sp>
    </p:spTree>
    <p:extLst>
      <p:ext uri="{BB962C8B-B14F-4D97-AF65-F5344CB8AC3E}">
        <p14:creationId xmlns:p14="http://schemas.microsoft.com/office/powerpoint/2010/main" val="38109658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0799740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Table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264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209800" y="304800"/>
            <a:ext cx="8458200" cy="1143000"/>
          </a:xfrm>
        </p:spPr>
        <p:txBody>
          <a:bodyPr/>
          <a:lstStyle/>
          <a:p>
            <a:pPr eaLnBrk="1" hangingPunct="1"/>
            <a:r>
              <a:rPr lang="en-US" altLang="en-US" smtClean="0">
                <a:latin typeface="Marker Felt" charset="0"/>
              </a:rPr>
              <a:t>The peppered moth:</a:t>
            </a:r>
            <a:endParaRPr lang="en-US" altLang="en-US" smtClean="0"/>
          </a:p>
        </p:txBody>
      </p:sp>
      <p:pic>
        <p:nvPicPr>
          <p:cNvPr id="4099" name="P 1" descr="It6"/>
          <p:cNvPicPr>
            <a:picLocks noGrp="1"/>
          </p:cNvPicPr>
          <p:nvPr>
            <p:ph idx="4294967295"/>
          </p:nvPr>
        </p:nvPicPr>
        <p:blipFill>
          <a:blip r:embed="rId3">
            <a:extLst>
              <a:ext uri="{28A0092B-C50C-407E-A947-70E740481C1C}">
                <a14:useLocalDpi xmlns:a14="http://schemas.microsoft.com/office/drawing/2010/main" val="0"/>
              </a:ext>
            </a:extLst>
          </a:blip>
          <a:srcRect l="-11850" r="-11850"/>
          <a:stretch>
            <a:fillRect/>
          </a:stretch>
        </p:blipFill>
        <p:spPr>
          <a:xfrm>
            <a:off x="1524000" y="1417639"/>
            <a:ext cx="2819400" cy="1912937"/>
          </a:xfrm>
          <a:effectLst>
            <a:outerShdw dist="107763" dir="8100000" algn="ctr" rotWithShape="0">
              <a:srgbClr val="808080"/>
            </a:outerShdw>
          </a:effectLst>
        </p:spPr>
      </p:pic>
      <p:pic>
        <p:nvPicPr>
          <p:cNvPr id="4100" name="P 2" descr="FrFig1BbCarbBirch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5" y="2336801"/>
            <a:ext cx="2520950" cy="2208213"/>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 1" descr="It6"/>
          <p:cNvPicPr>
            <a:picLocks/>
          </p:cNvPicPr>
          <p:nvPr/>
        </p:nvPicPr>
        <p:blipFill>
          <a:blip r:embed="rId3">
            <a:extLst>
              <a:ext uri="{28A0092B-C50C-407E-A947-70E740481C1C}">
                <a14:useLocalDpi xmlns:a14="http://schemas.microsoft.com/office/drawing/2010/main" val="0"/>
              </a:ext>
            </a:extLst>
          </a:blip>
          <a:srcRect l="-11850" r="-11850"/>
          <a:stretch>
            <a:fillRect/>
          </a:stretch>
        </p:blipFill>
        <p:spPr bwMode="auto">
          <a:xfrm>
            <a:off x="7391400" y="3616325"/>
            <a:ext cx="2819400" cy="1912938"/>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6"/>
          <p:cNvSpPr txBox="1">
            <a:spLocks noChangeArrowheads="1"/>
          </p:cNvSpPr>
          <p:nvPr/>
        </p:nvSpPr>
        <p:spPr bwMode="auto">
          <a:xfrm>
            <a:off x="1828800" y="3505201"/>
            <a:ext cx="3354388"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1850:</a:t>
            </a:r>
            <a:r>
              <a:rPr lang="en-US" sz="2000" b="1">
                <a:latin typeface="Calibri" pitchFamily="28" charset="0"/>
              </a:rPr>
              <a:t> mostly speckled;</a:t>
            </a:r>
          </a:p>
          <a:p>
            <a:pPr eaLnBrk="1" hangingPunct="1">
              <a:defRPr/>
            </a:pPr>
            <a:r>
              <a:rPr lang="en-US" sz="2000" b="1">
                <a:latin typeface="Calibri" pitchFamily="28" charset="0"/>
              </a:rPr>
              <a:t> a few dark</a:t>
            </a:r>
            <a:endParaRPr lang="en-US" sz="1800">
              <a:latin typeface="Calibri" pitchFamily="28" charset="0"/>
            </a:endParaRPr>
          </a:p>
        </p:txBody>
      </p:sp>
      <p:sp>
        <p:nvSpPr>
          <p:cNvPr id="4103" name="TextBox 7"/>
          <p:cNvSpPr txBox="1">
            <a:spLocks noChangeArrowheads="1"/>
          </p:cNvSpPr>
          <p:nvPr/>
        </p:nvSpPr>
        <p:spPr bwMode="auto">
          <a:xfrm>
            <a:off x="7715251" y="5762626"/>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2000:</a:t>
            </a:r>
            <a:r>
              <a:rPr lang="en-US" sz="2000" b="1">
                <a:latin typeface="Calibri" pitchFamily="28" charset="0"/>
              </a:rPr>
              <a:t> mostly speckled;</a:t>
            </a:r>
          </a:p>
          <a:p>
            <a:pPr eaLnBrk="1" hangingPunct="1">
              <a:defRPr/>
            </a:pPr>
            <a:r>
              <a:rPr lang="en-US" sz="2000" b="1">
                <a:latin typeface="Calibri" pitchFamily="28" charset="0"/>
              </a:rPr>
              <a:t> a few dark</a:t>
            </a:r>
          </a:p>
        </p:txBody>
      </p:sp>
      <p:sp>
        <p:nvSpPr>
          <p:cNvPr id="4104" name="TextBox 8"/>
          <p:cNvSpPr txBox="1">
            <a:spLocks noChangeArrowheads="1"/>
          </p:cNvSpPr>
          <p:nvPr/>
        </p:nvSpPr>
        <p:spPr bwMode="auto">
          <a:xfrm>
            <a:off x="4648201" y="4648201"/>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1900:</a:t>
            </a:r>
            <a:r>
              <a:rPr lang="en-US" sz="2000" b="1">
                <a:latin typeface="Calibri" pitchFamily="28" charset="0"/>
              </a:rPr>
              <a:t> mostly dark;</a:t>
            </a:r>
          </a:p>
          <a:p>
            <a:pPr eaLnBrk="1" hangingPunct="1">
              <a:defRPr/>
            </a:pPr>
            <a:r>
              <a:rPr lang="en-US" sz="2000" b="1">
                <a:latin typeface="Calibri" pitchFamily="28" charset="0"/>
              </a:rPr>
              <a:t> a few speckled</a:t>
            </a:r>
          </a:p>
        </p:txBody>
      </p:sp>
    </p:spTree>
    <p:extLst>
      <p:ext uri="{BB962C8B-B14F-4D97-AF65-F5344CB8AC3E}">
        <p14:creationId xmlns:p14="http://schemas.microsoft.com/office/powerpoint/2010/main" val="186007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676400" y="381001"/>
          <a:ext cx="8458200" cy="6202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12707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Sunflower Seed Lab P. 37NB</a:t>
            </a:r>
            <a:endParaRPr lang="en-US" dirty="0"/>
          </a:p>
        </p:txBody>
      </p:sp>
      <p:sp>
        <p:nvSpPr>
          <p:cNvPr id="3" name="Content Placeholder 2"/>
          <p:cNvSpPr>
            <a:spLocks noGrp="1"/>
          </p:cNvSpPr>
          <p:nvPr>
            <p:ph idx="1"/>
          </p:nvPr>
        </p:nvSpPr>
        <p:spPr>
          <a:xfrm>
            <a:off x="1524000" y="914401"/>
            <a:ext cx="9144000" cy="4754563"/>
          </a:xfrm>
        </p:spPr>
        <p:txBody>
          <a:bodyPr>
            <a:normAutofit fontScale="92500" lnSpcReduction="20000"/>
          </a:bodyPr>
          <a:lstStyle/>
          <a:p>
            <a:r>
              <a:rPr lang="en-US" b="1" dirty="0" smtClean="0"/>
              <a:t>Objective:</a:t>
            </a:r>
            <a:r>
              <a:rPr lang="en-US" dirty="0" smtClean="0"/>
              <a:t> To see how variation exists in populations and how variation can lead to a different types of Natural selection.</a:t>
            </a:r>
          </a:p>
          <a:p>
            <a:r>
              <a:rPr lang="en-US" dirty="0" smtClean="0"/>
              <a:t>Have a Class Copy of the sheet of paper where you will place sunflower seeds in a circle with the correct number of stripes.</a:t>
            </a:r>
          </a:p>
          <a:p>
            <a:r>
              <a:rPr lang="en-US" dirty="0" smtClean="0"/>
              <a:t>After you have placed almost all the seeds from the cup, record the number of seeds in each circle, into your notebook. P. 37</a:t>
            </a:r>
          </a:p>
          <a:p>
            <a:r>
              <a:rPr lang="en-US" dirty="0" smtClean="0"/>
              <a:t>Create a Data table of your data from your sunflower seeds.  How much variation is there?</a:t>
            </a:r>
          </a:p>
          <a:p>
            <a:r>
              <a:rPr lang="en-US" dirty="0" smtClean="0"/>
              <a:t>Record your results on the board with the class and put the seeds in the correct Graduated Cylinder.</a:t>
            </a:r>
          </a:p>
          <a:p>
            <a:r>
              <a:rPr lang="en-US" dirty="0" smtClean="0"/>
              <a:t>Copy the graph created from the classes data.</a:t>
            </a:r>
          </a:p>
          <a:p>
            <a:r>
              <a:rPr lang="en-US" b="1" dirty="0" smtClean="0"/>
              <a:t>Conclusion</a:t>
            </a:r>
            <a:r>
              <a:rPr lang="en-US" dirty="0" smtClean="0"/>
              <a:t>:  Is there variation in the species?  What do you notice? Why is it important? Standard 7d</a:t>
            </a:r>
            <a:endParaRPr lang="en-US" dirty="0"/>
          </a:p>
        </p:txBody>
      </p:sp>
    </p:spTree>
    <p:extLst>
      <p:ext uri="{BB962C8B-B14F-4D97-AF65-F5344CB8AC3E}">
        <p14:creationId xmlns:p14="http://schemas.microsoft.com/office/powerpoint/2010/main" val="447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3446"/>
            <a:ext cx="9144000" cy="1881554"/>
          </a:xfrm>
        </p:spPr>
        <p:txBody>
          <a:bodyPr>
            <a:normAutofit/>
          </a:bodyPr>
          <a:lstStyle/>
          <a:p>
            <a:r>
              <a:rPr lang="en-US" sz="3200" dirty="0"/>
              <a:t>Sunflower Seed Lab </a:t>
            </a:r>
            <a:r>
              <a:rPr lang="en-US" sz="3200" dirty="0" smtClean="0"/>
              <a:t>p.37 </a:t>
            </a:r>
            <a:r>
              <a:rPr lang="en-US" sz="3200" dirty="0"/>
              <a:t>NB</a:t>
            </a:r>
            <a:br>
              <a:rPr lang="en-US" sz="3200" dirty="0"/>
            </a:br>
            <a:r>
              <a:rPr lang="en-US" sz="3200" dirty="0"/>
              <a:t>Why is variation in a species important?  Why does Natural Selection act on the phenotype not the genotype?</a:t>
            </a:r>
          </a:p>
        </p:txBody>
      </p:sp>
      <p:sp>
        <p:nvSpPr>
          <p:cNvPr id="3" name="Content Placeholder 2"/>
          <p:cNvSpPr>
            <a:spLocks noGrp="1"/>
          </p:cNvSpPr>
          <p:nvPr>
            <p:ph idx="1"/>
          </p:nvPr>
        </p:nvSpPr>
        <p:spPr>
          <a:xfrm>
            <a:off x="1524000" y="3429001"/>
            <a:ext cx="9930938" cy="3154363"/>
          </a:xfrm>
        </p:spPr>
        <p:txBody>
          <a:bodyPr>
            <a:normAutofit/>
          </a:bodyPr>
          <a:lstStyle/>
          <a:p>
            <a:pPr marL="0" indent="0">
              <a:buNone/>
            </a:pPr>
            <a:r>
              <a:rPr lang="en-US" b="1" dirty="0"/>
              <a:t>Rules </a:t>
            </a:r>
            <a:r>
              <a:rPr lang="en-US" dirty="0"/>
              <a:t>for counting stripes on seeds</a:t>
            </a:r>
            <a:r>
              <a:rPr lang="en-US" dirty="0" smtClean="0"/>
              <a:t>.</a:t>
            </a:r>
          </a:p>
          <a:p>
            <a:pPr lvl="1"/>
            <a:r>
              <a:rPr lang="en-US" dirty="0" smtClean="0"/>
              <a:t>What color strip do you want to count?  White, Grey or Black?</a:t>
            </a:r>
            <a:endParaRPr lang="en-US" dirty="0"/>
          </a:p>
          <a:p>
            <a:pPr lvl="1"/>
            <a:r>
              <a:rPr lang="en-US" dirty="0" smtClean="0"/>
              <a:t>Do you want to count one side or both sides of the seed?</a:t>
            </a:r>
          </a:p>
          <a:p>
            <a:pPr lvl="1"/>
            <a:r>
              <a:rPr lang="en-US" dirty="0" smtClean="0"/>
              <a:t>Do you want to count stripes that are full</a:t>
            </a:r>
          </a:p>
          <a:p>
            <a:pPr lvl="1">
              <a:buNone/>
            </a:pPr>
            <a:r>
              <a:rPr lang="en-US" dirty="0" smtClean="0"/>
              <a:t>length?    </a:t>
            </a:r>
          </a:p>
          <a:p>
            <a:pPr lvl="1"/>
            <a:r>
              <a:rPr lang="en-US" dirty="0" smtClean="0"/>
              <a:t>Do stripes on the edges count?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32393091"/>
              </p:ext>
            </p:extLst>
          </p:nvPr>
        </p:nvGraphicFramePr>
        <p:xfrm>
          <a:off x="1514622" y="1813169"/>
          <a:ext cx="9144000" cy="1651000"/>
        </p:xfrm>
        <a:graphic>
          <a:graphicData uri="http://schemas.openxmlformats.org/drawingml/2006/table">
            <a:tbl>
              <a:tblPr firstRow="1" bandRow="1">
                <a:tableStyleId>{5C22544A-7EE6-4342-B048-85BDC9FD1C3A}</a:tableStyleId>
              </a:tblPr>
              <a:tblGrid>
                <a:gridCol w="1295400"/>
                <a:gridCol w="609600"/>
                <a:gridCol w="762000"/>
                <a:gridCol w="762000"/>
                <a:gridCol w="838200"/>
                <a:gridCol w="685800"/>
                <a:gridCol w="609600"/>
                <a:gridCol w="762000"/>
                <a:gridCol w="685800"/>
                <a:gridCol w="685800"/>
                <a:gridCol w="685800"/>
                <a:gridCol w="762000"/>
              </a:tblGrid>
              <a:tr h="370840">
                <a:tc>
                  <a:txBody>
                    <a:bodyPr/>
                    <a:lstStyle/>
                    <a:p>
                      <a:r>
                        <a:rPr lang="en-US" dirty="0" smtClean="0"/>
                        <a:t>Stripes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r>
              <a:tr h="370840">
                <a:tc>
                  <a:txBody>
                    <a:bodyPr/>
                    <a:lstStyle/>
                    <a:p>
                      <a:r>
                        <a:rPr lang="en-US" dirty="0" smtClean="0"/>
                        <a:t>Seeds</a:t>
                      </a:r>
                    </a:p>
                    <a:p>
                      <a:r>
                        <a:rPr lang="en-US" b="1" dirty="0" smtClean="0"/>
                        <a:t>Yours</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Seeds</a:t>
                      </a:r>
                    </a:p>
                    <a:p>
                      <a:r>
                        <a:rPr lang="en-US" b="1" dirty="0" smtClean="0"/>
                        <a:t>Classroom</a:t>
                      </a:r>
                      <a:endParaRPr lang="en-US" b="1" dirty="0"/>
                    </a:p>
                  </a:txBody>
                  <a:tcPr/>
                </a:tc>
                <a:tc>
                  <a:txBody>
                    <a:bodyPr/>
                    <a:lstStyle/>
                    <a:p>
                      <a:r>
                        <a:rPr lang="en-US" dirty="0" smtClean="0"/>
                        <a:t>107</a:t>
                      </a:r>
                      <a:endParaRPr lang="en-US" dirty="0"/>
                    </a:p>
                  </a:txBody>
                  <a:tcPr/>
                </a:tc>
                <a:tc>
                  <a:txBody>
                    <a:bodyPr/>
                    <a:lstStyle/>
                    <a:p>
                      <a:r>
                        <a:rPr lang="en-US" dirty="0" smtClean="0"/>
                        <a:t>79</a:t>
                      </a:r>
                      <a:endParaRPr lang="en-US" dirty="0"/>
                    </a:p>
                  </a:txBody>
                  <a:tcPr/>
                </a:tc>
                <a:tc>
                  <a:txBody>
                    <a:bodyPr/>
                    <a:lstStyle/>
                    <a:p>
                      <a:r>
                        <a:rPr lang="en-US" dirty="0" smtClean="0"/>
                        <a:t>54</a:t>
                      </a:r>
                      <a:endParaRPr lang="en-US" dirty="0"/>
                    </a:p>
                  </a:txBody>
                  <a:tcPr/>
                </a:tc>
                <a:tc>
                  <a:txBody>
                    <a:bodyPr/>
                    <a:lstStyle/>
                    <a:p>
                      <a:r>
                        <a:rPr lang="en-US" dirty="0" smtClean="0"/>
                        <a:t>29</a:t>
                      </a:r>
                      <a:endParaRPr lang="en-US" dirty="0"/>
                    </a:p>
                  </a:txBody>
                  <a:tcPr/>
                </a:tc>
                <a:tc>
                  <a:txBody>
                    <a:bodyPr/>
                    <a:lstStyle/>
                    <a:p>
                      <a:r>
                        <a:rPr lang="en-US" dirty="0" smtClean="0"/>
                        <a:t>13</a:t>
                      </a:r>
                      <a:endParaRPr lang="en-US" dirty="0"/>
                    </a:p>
                  </a:txBody>
                  <a:tcPr/>
                </a:tc>
                <a:tc>
                  <a:txBody>
                    <a:bodyPr/>
                    <a:lstStyle/>
                    <a:p>
                      <a:r>
                        <a:rPr lang="en-US" dirty="0" smtClean="0"/>
                        <a:t>12</a:t>
                      </a:r>
                      <a:endParaRPr lang="en-US" dirty="0"/>
                    </a:p>
                  </a:txBody>
                  <a:tcPr/>
                </a:tc>
                <a:tc>
                  <a:txBody>
                    <a:bodyPr/>
                    <a:lstStyle/>
                    <a:p>
                      <a:r>
                        <a:rPr lang="en-US" dirty="0" smtClean="0"/>
                        <a:t>7</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20477193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Period 1 Class Results p. 37 NB</a:t>
            </a:r>
            <a:br>
              <a:rPr lang="en-US" dirty="0" smtClean="0"/>
            </a:br>
            <a:r>
              <a:rPr lang="en-US" dirty="0" smtClean="0"/>
              <a:t> Why is Genetic Variation important?</a:t>
            </a:r>
            <a:endParaRPr lang="en-US" dirty="0"/>
          </a:p>
        </p:txBody>
      </p:sp>
      <p:pic>
        <p:nvPicPr>
          <p:cNvPr id="4" name="Content Placeholder 3"/>
          <p:cNvPicPr>
            <a:picLocks noGrp="1" noChangeAspect="1"/>
          </p:cNvPicPr>
          <p:nvPr>
            <p:ph idx="1"/>
          </p:nvPr>
        </p:nvPicPr>
        <p:blipFill>
          <a:blip r:embed="rId2"/>
          <a:stretch>
            <a:fillRect/>
          </a:stretch>
        </p:blipFill>
        <p:spPr>
          <a:xfrm>
            <a:off x="2057400" y="2014621"/>
            <a:ext cx="6412537" cy="3854345"/>
          </a:xfrm>
          <a:prstGeom prst="rect">
            <a:avLst/>
          </a:prstGeom>
        </p:spPr>
      </p:pic>
    </p:spTree>
    <p:extLst>
      <p:ext uri="{BB962C8B-B14F-4D97-AF65-F5344CB8AC3E}">
        <p14:creationId xmlns:p14="http://schemas.microsoft.com/office/powerpoint/2010/main" val="3282006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600" dirty="0"/>
              <a:t>Period 4 Class Results Sunflower Lab P. 15NB</a:t>
            </a:r>
            <a:br>
              <a:rPr lang="en-US" sz="3600" dirty="0"/>
            </a:br>
            <a:r>
              <a:rPr lang="en-US" sz="3600" dirty="0"/>
              <a:t>Why is Genetic Variation important?</a:t>
            </a:r>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981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66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3200" dirty="0"/>
              <a:t>Open Excel, Enter your class data into the Data Table, Create a Graph, write a Conclusion in Word.</a:t>
            </a:r>
          </a:p>
        </p:txBody>
      </p:sp>
      <p:sp>
        <p:nvSpPr>
          <p:cNvPr id="3" name="Content Placeholder 2"/>
          <p:cNvSpPr>
            <a:spLocks noGrp="1"/>
          </p:cNvSpPr>
          <p:nvPr>
            <p:ph idx="1"/>
          </p:nvPr>
        </p:nvSpPr>
        <p:spPr>
          <a:xfrm>
            <a:off x="1524000" y="1417639"/>
            <a:ext cx="9144000" cy="4708525"/>
          </a:xfrm>
        </p:spPr>
        <p:txBody>
          <a:bodyPr>
            <a:normAutofit/>
          </a:bodyPr>
          <a:lstStyle/>
          <a:p>
            <a:r>
              <a:rPr lang="en-US" dirty="0" smtClean="0"/>
              <a:t>Save your work on your H drive and on a Flash Drive.     ( on sale at student store).</a:t>
            </a:r>
          </a:p>
          <a:p>
            <a:r>
              <a:rPr lang="en-US" dirty="0"/>
              <a:t>HW send the data table &amp; graph to me as an attachment with a </a:t>
            </a:r>
            <a:r>
              <a:rPr lang="en-US" dirty="0" smtClean="0"/>
              <a:t>conclusion (Copy &amp; paste from Excel to Word).</a:t>
            </a:r>
            <a:endParaRPr lang="en-US" dirty="0"/>
          </a:p>
          <a:p>
            <a:r>
              <a:rPr lang="en-US" dirty="0" smtClean="0"/>
              <a:t>Decent Email name</a:t>
            </a:r>
          </a:p>
          <a:p>
            <a:r>
              <a:rPr lang="en-US" dirty="0" smtClean="0"/>
              <a:t>Subject: Sunflower Variation Lab Biology McAllister YOUR NAME</a:t>
            </a:r>
          </a:p>
          <a:p>
            <a:r>
              <a:rPr lang="en-US" dirty="0" smtClean="0"/>
              <a:t>Send as an attachment. – Every student</a:t>
            </a:r>
          </a:p>
          <a:p>
            <a:r>
              <a:rPr lang="en-US" dirty="0" smtClean="0"/>
              <a:t>Using Word, Include a paragraph of the conclusion as an attachment also.</a:t>
            </a:r>
            <a:endParaRPr lang="en-US" dirty="0"/>
          </a:p>
        </p:txBody>
      </p:sp>
    </p:spTree>
    <p:extLst>
      <p:ext uri="{BB962C8B-B14F-4D97-AF65-F5344CB8AC3E}">
        <p14:creationId xmlns:p14="http://schemas.microsoft.com/office/powerpoint/2010/main" val="10428242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53118"/>
            <a:ext cx="10744200" cy="1706396"/>
          </a:xfrm>
        </p:spPr>
        <p:txBody>
          <a:bodyPr>
            <a:normAutofit/>
          </a:bodyPr>
          <a:lstStyle/>
          <a:p>
            <a:r>
              <a:rPr lang="en-US" sz="2800" dirty="0" smtClean="0"/>
              <a:t>11/17 </a:t>
            </a:r>
            <a:r>
              <a:rPr lang="en-US" sz="2800" dirty="0"/>
              <a:t>Mechanisms for Evolution 15.2</a:t>
            </a:r>
            <a:br>
              <a:rPr lang="en-US" sz="2800" dirty="0"/>
            </a:br>
            <a:r>
              <a:rPr lang="en-US" sz="2800" dirty="0"/>
              <a:t>Obj. TSW demonstrate how Natural Selection affects populations differently depending on the environmental pressures by creating an Excel Graph from your Sunflower Seed Lab and doing a concept map. 	P. </a:t>
            </a:r>
            <a:r>
              <a:rPr lang="en-US" sz="2800" dirty="0" smtClean="0"/>
              <a:t>36 </a:t>
            </a:r>
            <a:r>
              <a:rPr lang="en-US" sz="2800" dirty="0"/>
              <a:t>NB </a:t>
            </a:r>
          </a:p>
        </p:txBody>
      </p:sp>
      <p:sp>
        <p:nvSpPr>
          <p:cNvPr id="3" name="Content Placeholder 2"/>
          <p:cNvSpPr>
            <a:spLocks noGrp="1"/>
          </p:cNvSpPr>
          <p:nvPr>
            <p:ph idx="1"/>
          </p:nvPr>
        </p:nvSpPr>
        <p:spPr>
          <a:xfrm>
            <a:off x="5867402" y="2133600"/>
            <a:ext cx="4800599" cy="4724400"/>
          </a:xfrm>
        </p:spPr>
        <p:txBody>
          <a:bodyPr>
            <a:normAutofit/>
          </a:bodyPr>
          <a:lstStyle/>
          <a:p>
            <a:pPr marL="514350" indent="-514350">
              <a:buFont typeface="+mj-lt"/>
              <a:buAutoNum type="arabicPeriod"/>
            </a:pPr>
            <a:r>
              <a:rPr lang="en-US" sz="2400" dirty="0"/>
              <a:t>How do these two area of Yosemite National Park differ?</a:t>
            </a:r>
          </a:p>
          <a:p>
            <a:pPr marL="514350" indent="-514350">
              <a:buFont typeface="+mj-lt"/>
              <a:buAutoNum type="arabicPeriod"/>
            </a:pPr>
            <a:r>
              <a:rPr lang="en-US" sz="2400" dirty="0"/>
              <a:t>What variation in a population of squirrels might they need to survive the fire and how might they change over time?</a:t>
            </a:r>
          </a:p>
          <a:p>
            <a:pPr marL="514350" indent="-514350">
              <a:buFont typeface="+mj-lt"/>
              <a:buAutoNum type="arabicPeriod"/>
            </a:pPr>
            <a:r>
              <a:rPr lang="en-US" sz="2400" dirty="0"/>
              <a:t>Compare &amp; contrast Convergent and Divergent Evolution.  Which one results in Homologous Structures &amp; which one results in Analogous Structures?</a:t>
            </a:r>
          </a:p>
        </p:txBody>
      </p:sp>
      <p:pic>
        <p:nvPicPr>
          <p:cNvPr id="153604" name="Picture 4" descr="http://ww4.hdnux.com/photos/23/31/33/5084895/3/628x471.jpg">
            <a:hlinkClick r:id="rId2"/>
          </p:cNvPr>
          <p:cNvPicPr>
            <a:picLocks noChangeAspect="1" noChangeArrowheads="1"/>
          </p:cNvPicPr>
          <p:nvPr/>
        </p:nvPicPr>
        <p:blipFill>
          <a:blip r:embed="rId3" cstate="print"/>
          <a:srcRect/>
          <a:stretch>
            <a:fillRect/>
          </a:stretch>
        </p:blipFill>
        <p:spPr bwMode="auto">
          <a:xfrm>
            <a:off x="1524002" y="4119892"/>
            <a:ext cx="3962399" cy="2738109"/>
          </a:xfrm>
          <a:prstGeom prst="rect">
            <a:avLst/>
          </a:prstGeom>
          <a:noFill/>
        </p:spPr>
      </p:pic>
      <p:pic>
        <p:nvPicPr>
          <p:cNvPr id="153602" name="Picture 2" descr="http://upload.wikimedia.org/wikipedia/commons/c/c7/YosemitePark2_amk.jpg">
            <a:hlinkClick r:id="rId4"/>
          </p:cNvPr>
          <p:cNvPicPr>
            <a:picLocks noChangeAspect="1" noChangeArrowheads="1"/>
          </p:cNvPicPr>
          <p:nvPr/>
        </p:nvPicPr>
        <p:blipFill>
          <a:blip r:embed="rId5" cstate="print"/>
          <a:srcRect/>
          <a:stretch>
            <a:fillRect/>
          </a:stretch>
        </p:blipFill>
        <p:spPr bwMode="auto">
          <a:xfrm>
            <a:off x="1447801" y="1959514"/>
            <a:ext cx="4267201" cy="2556758"/>
          </a:xfrm>
          <a:prstGeom prst="rect">
            <a:avLst/>
          </a:prstGeom>
          <a:noFill/>
        </p:spPr>
      </p:pic>
    </p:spTree>
    <p:extLst>
      <p:ext uri="{BB962C8B-B14F-4D97-AF65-F5344CB8AC3E}">
        <p14:creationId xmlns:p14="http://schemas.microsoft.com/office/powerpoint/2010/main" val="19198578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24000" y="1"/>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latin typeface="Arial" pitchFamily="34" charset="0"/>
                <a:ea typeface="Calibri" pitchFamily="34" charset="0"/>
                <a:cs typeface="Times New Roman" pitchFamily="18" charset="0"/>
              </a:rPr>
              <a:t>Welcome to Our ISLANDS</a:t>
            </a:r>
            <a:r>
              <a:rPr lang="en-US" sz="2000" b="1" dirty="0" smtClean="0">
                <a:latin typeface="Arial" pitchFamily="34" charset="0"/>
                <a:ea typeface="Calibri" pitchFamily="34" charset="0"/>
                <a:cs typeface="Times New Roman" pitchFamily="18" charset="0"/>
              </a:rPr>
              <a:t>!!!  P.39</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Around the room there are islands (lab stations) that contain a food source. The kinds of foods are more for birds… so you will need a tool to collect the food- a beak! You each will have </a:t>
            </a:r>
            <a:r>
              <a:rPr lang="en-US" sz="2000" b="1" u="sng" dirty="0">
                <a:latin typeface="Arial" pitchFamily="34" charset="0"/>
                <a:ea typeface="Calibri" pitchFamily="34" charset="0"/>
                <a:cs typeface="Times New Roman" pitchFamily="18" charset="0"/>
              </a:rPr>
              <a:t>ONE</a:t>
            </a:r>
            <a:r>
              <a:rPr lang="en-US" sz="2000" b="1" dirty="0">
                <a:latin typeface="Arial" pitchFamily="34" charset="0"/>
                <a:ea typeface="Calibri" pitchFamily="34" charset="0"/>
                <a:cs typeface="Times New Roman" pitchFamily="18" charset="0"/>
              </a:rPr>
              <a:t> tool throughout the Tour of the Islands, because just as birds cannot change their beaks, you cannot either.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 and your partner will go on a tour around the islands and see what habitats you could survive in. You will have one trial per island  for 15 seconds. If you (using your beak) do not collect AT LEAST an average of 10 seeds at any island, your species will not have enough food and will have to go extinct at that island.</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Name:</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Tool:</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Station one: _______________________ (food source)</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*your name:  T1: _____ T2: ____ 	*partner: T1: ___ T2: ___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		Average: ________			Average: ______</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Repeat for all stations around the room…</a:t>
            </a:r>
            <a:endParaRPr lang="en-US" sz="2000" dirty="0">
              <a:latin typeface="Arial" pitchFamily="34" charset="0"/>
            </a:endParaRPr>
          </a:p>
        </p:txBody>
      </p:sp>
    </p:spTree>
    <p:extLst>
      <p:ext uri="{BB962C8B-B14F-4D97-AF65-F5344CB8AC3E}">
        <p14:creationId xmlns:p14="http://schemas.microsoft.com/office/powerpoint/2010/main" val="40206622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0" y="381000"/>
            <a:ext cx="1981200" cy="1852612"/>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657600" y="7620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833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6096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1" y="22860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472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1516" name="Picture 1036" descr="english countrysid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152400"/>
            <a:ext cx="5257800" cy="3943350"/>
          </a:xfrm>
        </p:spPr>
      </p:pic>
      <p:pic>
        <p:nvPicPr>
          <p:cNvPr id="21517" name="Picture 1037" descr="light bark tree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838200"/>
            <a:ext cx="3505200" cy="5257800"/>
          </a:xfrm>
        </p:spPr>
      </p:pic>
      <p:sp>
        <p:nvSpPr>
          <p:cNvPr id="13316" name="Text Box 1038"/>
          <p:cNvSpPr txBox="1">
            <a:spLocks noChangeArrowheads="1"/>
          </p:cNvSpPr>
          <p:nvPr/>
        </p:nvSpPr>
        <p:spPr bwMode="auto">
          <a:xfrm>
            <a:off x="7146925" y="12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1519" name="Text Box 1039"/>
          <p:cNvSpPr txBox="1">
            <a:spLocks noChangeArrowheads="1"/>
          </p:cNvSpPr>
          <p:nvPr/>
        </p:nvSpPr>
        <p:spPr bwMode="auto">
          <a:xfrm>
            <a:off x="7223126" y="95251"/>
            <a:ext cx="3597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t>English Countryside -</a:t>
            </a:r>
          </a:p>
          <a:p>
            <a:pPr>
              <a:spcBef>
                <a:spcPct val="0"/>
              </a:spcBef>
              <a:buFontTx/>
              <a:buNone/>
            </a:pPr>
            <a:r>
              <a:rPr lang="en-US" altLang="en-US" sz="2000" b="1"/>
              <a:t>Pre-Industrial Revolution.</a:t>
            </a:r>
            <a:endParaRPr lang="en-US" altLang="en-US" sz="2000"/>
          </a:p>
        </p:txBody>
      </p:sp>
      <p:sp>
        <p:nvSpPr>
          <p:cNvPr id="21520" name="Text Box 1040"/>
          <p:cNvSpPr txBox="1">
            <a:spLocks noChangeArrowheads="1"/>
          </p:cNvSpPr>
          <p:nvPr/>
        </p:nvSpPr>
        <p:spPr bwMode="auto">
          <a:xfrm>
            <a:off x="1752600" y="4191000"/>
            <a:ext cx="4738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Predominant tree species had</a:t>
            </a:r>
          </a:p>
          <a:p>
            <a:pPr>
              <a:spcBef>
                <a:spcPct val="0"/>
              </a:spcBef>
              <a:buFontTx/>
              <a:buNone/>
            </a:pPr>
            <a:r>
              <a:rPr lang="en-US" altLang="en-US" sz="2400"/>
              <a:t>light-colored bark or </a:t>
            </a:r>
          </a:p>
          <a:p>
            <a:pPr>
              <a:spcBef>
                <a:spcPct val="0"/>
              </a:spcBef>
              <a:buFontTx/>
              <a:buNone/>
            </a:pPr>
            <a:r>
              <a:rPr lang="en-US" altLang="en-US" sz="2400"/>
              <a:t>were covered with </a:t>
            </a:r>
          </a:p>
          <a:p>
            <a:pPr>
              <a:spcBef>
                <a:spcPct val="0"/>
              </a:spcBef>
              <a:buFontTx/>
              <a:buNone/>
            </a:pPr>
            <a:r>
              <a:rPr lang="en-US" altLang="en-US" sz="2400"/>
              <a:t>light-colored lichen.</a:t>
            </a:r>
          </a:p>
        </p:txBody>
      </p:sp>
      <p:sp>
        <p:nvSpPr>
          <p:cNvPr id="21521" name="Text Box 1041"/>
          <p:cNvSpPr txBox="1">
            <a:spLocks noChangeArrowheads="1"/>
          </p:cNvSpPr>
          <p:nvPr/>
        </p:nvSpPr>
        <p:spPr bwMode="auto">
          <a:xfrm>
            <a:off x="1752601" y="5670551"/>
            <a:ext cx="28712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2. Peppered moths </a:t>
            </a:r>
          </a:p>
          <a:p>
            <a:pPr>
              <a:spcBef>
                <a:spcPct val="0"/>
              </a:spcBef>
              <a:buFontTx/>
              <a:buNone/>
            </a:pPr>
            <a:r>
              <a:rPr lang="en-US" altLang="en-US" sz="2400"/>
              <a:t>were almost all</a:t>
            </a:r>
          </a:p>
          <a:p>
            <a:pPr>
              <a:spcBef>
                <a:spcPct val="0"/>
              </a:spcBef>
              <a:buFontTx/>
              <a:buNone/>
            </a:pPr>
            <a:r>
              <a:rPr lang="en-US" altLang="en-US" sz="2400"/>
              <a:t>light in color.</a:t>
            </a:r>
          </a:p>
        </p:txBody>
      </p:sp>
      <p:sp>
        <p:nvSpPr>
          <p:cNvPr id="13320" name="Text Box 1042"/>
          <p:cNvSpPr txBox="1">
            <a:spLocks noChangeArrowheads="1"/>
          </p:cNvSpPr>
          <p:nvPr/>
        </p:nvSpPr>
        <p:spPr bwMode="auto">
          <a:xfrm>
            <a:off x="4403725" y="5610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21523" name="Picture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4724400"/>
            <a:ext cx="3281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7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20"/>
                                        </p:tgtEl>
                                        <p:attrNameLst>
                                          <p:attrName>style.visibility</p:attrName>
                                        </p:attrNameLst>
                                      </p:cBhvr>
                                      <p:to>
                                        <p:strVal val="visible"/>
                                      </p:to>
                                    </p:set>
                                    <p:animEffect transition="in" filter="dissolve">
                                      <p:cBhvr>
                                        <p:cTn id="13" dur="500"/>
                                        <p:tgtEl>
                                          <p:spTgt spid="21520"/>
                                        </p:tgtEl>
                                      </p:cBhvr>
                                    </p:animEffect>
                                  </p:childTnLst>
                                </p:cTn>
                              </p:par>
                              <p:par>
                                <p:cTn id="14" presetID="55" presetClass="entr" presetSubtype="0" fill="hold" nodeType="withEffect">
                                  <p:stCondLst>
                                    <p:cond delay="0"/>
                                  </p:stCondLst>
                                  <p:childTnLst>
                                    <p:set>
                                      <p:cBhvr>
                                        <p:cTn id="15" dur="1" fill="hold">
                                          <p:stCondLst>
                                            <p:cond delay="0"/>
                                          </p:stCondLst>
                                        </p:cTn>
                                        <p:tgtEl>
                                          <p:spTgt spid="21517"/>
                                        </p:tgtEl>
                                        <p:attrNameLst>
                                          <p:attrName>style.visibility</p:attrName>
                                        </p:attrNameLst>
                                      </p:cBhvr>
                                      <p:to>
                                        <p:strVal val="visible"/>
                                      </p:to>
                                    </p:set>
                                    <p:anim calcmode="lin" valueType="num">
                                      <p:cBhvr>
                                        <p:cTn id="16" dur="1000" fill="hold"/>
                                        <p:tgtEl>
                                          <p:spTgt spid="21517"/>
                                        </p:tgtEl>
                                        <p:attrNameLst>
                                          <p:attrName>ppt_w</p:attrName>
                                        </p:attrNameLst>
                                      </p:cBhvr>
                                      <p:tavLst>
                                        <p:tav tm="0">
                                          <p:val>
                                            <p:strVal val="#ppt_w*0.70"/>
                                          </p:val>
                                        </p:tav>
                                        <p:tav tm="100000">
                                          <p:val>
                                            <p:strVal val="#ppt_w"/>
                                          </p:val>
                                        </p:tav>
                                      </p:tavLst>
                                    </p:anim>
                                    <p:anim calcmode="lin" valueType="num">
                                      <p:cBhvr>
                                        <p:cTn id="17" dur="1000" fill="hold"/>
                                        <p:tgtEl>
                                          <p:spTgt spid="21517"/>
                                        </p:tgtEl>
                                        <p:attrNameLst>
                                          <p:attrName>ppt_h</p:attrName>
                                        </p:attrNameLst>
                                      </p:cBhvr>
                                      <p:tavLst>
                                        <p:tav tm="0">
                                          <p:val>
                                            <p:strVal val="#ppt_h"/>
                                          </p:val>
                                        </p:tav>
                                        <p:tav tm="100000">
                                          <p:val>
                                            <p:strVal val="#ppt_h"/>
                                          </p:val>
                                        </p:tav>
                                      </p:tavLst>
                                    </p:anim>
                                    <p:animEffect transition="in" filter="fade">
                                      <p:cBhvr>
                                        <p:cTn id="18" dur="1000"/>
                                        <p:tgtEl>
                                          <p:spTgt spid="215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21"/>
                                        </p:tgtEl>
                                        <p:attrNameLst>
                                          <p:attrName>style.visibility</p:attrName>
                                        </p:attrNameLst>
                                      </p:cBhvr>
                                      <p:to>
                                        <p:strVal val="visible"/>
                                      </p:to>
                                    </p:set>
                                    <p:animEffect transition="in" filter="dissolve">
                                      <p:cBhvr>
                                        <p:cTn id="23" dur="500"/>
                                        <p:tgtEl>
                                          <p:spTgt spid="21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1523"/>
                                        </p:tgtEl>
                                        <p:attrNameLst>
                                          <p:attrName>style.visibility</p:attrName>
                                        </p:attrNameLst>
                                      </p:cBhvr>
                                      <p:to>
                                        <p:strVal val="visible"/>
                                      </p:to>
                                    </p:set>
                                    <p:anim calcmode="lin" valueType="num">
                                      <p:cBhvr>
                                        <p:cTn id="28" dur="1000" fill="hold"/>
                                        <p:tgtEl>
                                          <p:spTgt spid="21523"/>
                                        </p:tgtEl>
                                        <p:attrNameLst>
                                          <p:attrName>ppt_w</p:attrName>
                                        </p:attrNameLst>
                                      </p:cBhvr>
                                      <p:tavLst>
                                        <p:tav tm="0">
                                          <p:val>
                                            <p:strVal val="#ppt_w*0.70"/>
                                          </p:val>
                                        </p:tav>
                                        <p:tav tm="100000">
                                          <p:val>
                                            <p:strVal val="#ppt_w"/>
                                          </p:val>
                                        </p:tav>
                                      </p:tavLst>
                                    </p:anim>
                                    <p:anim calcmode="lin" valueType="num">
                                      <p:cBhvr>
                                        <p:cTn id="29" dur="1000" fill="hold"/>
                                        <p:tgtEl>
                                          <p:spTgt spid="21523"/>
                                        </p:tgtEl>
                                        <p:attrNameLst>
                                          <p:attrName>ppt_h</p:attrName>
                                        </p:attrNameLst>
                                      </p:cBhvr>
                                      <p:tavLst>
                                        <p:tav tm="0">
                                          <p:val>
                                            <p:strVal val="#ppt_h"/>
                                          </p:val>
                                        </p:tav>
                                        <p:tav tm="100000">
                                          <p:val>
                                            <p:strVal val="#ppt_h"/>
                                          </p:val>
                                        </p:tav>
                                      </p:tavLst>
                                    </p:anim>
                                    <p:animEffect transition="in" filter="fade">
                                      <p:cBhvr>
                                        <p:cTn id="30" dur="10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P spid="21520" grpId="0"/>
      <p:bldP spid="21521"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79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cstate="print"/>
          <a:srcRect/>
          <a:stretch>
            <a:fillRect/>
          </a:stretch>
        </p:blipFill>
        <p:spPr bwMode="auto">
          <a:xfrm>
            <a:off x="8305801" y="5052738"/>
            <a:ext cx="1747495" cy="1805263"/>
          </a:xfrm>
          <a:prstGeom prst="rect">
            <a:avLst/>
          </a:prstGeom>
          <a:noFill/>
          <a:ln w="9525">
            <a:noFill/>
            <a:miter lim="800000"/>
            <a:headEnd/>
            <a:tailEnd/>
          </a:ln>
          <a:effectLst/>
        </p:spPr>
      </p:pic>
      <p:sp>
        <p:nvSpPr>
          <p:cNvPr id="17" name="TextBox 16"/>
          <p:cNvSpPr txBox="1"/>
          <p:nvPr/>
        </p:nvSpPr>
        <p:spPr>
          <a:xfrm>
            <a:off x="8458201" y="4419601"/>
            <a:ext cx="1957011" cy="646331"/>
          </a:xfrm>
          <a:prstGeom prst="rect">
            <a:avLst/>
          </a:prstGeom>
          <a:noFill/>
        </p:spPr>
        <p:txBody>
          <a:bodyPr wrap="none" rtlCol="0">
            <a:spAutoFit/>
          </a:bodyPr>
          <a:lstStyle/>
          <a:p>
            <a:r>
              <a:rPr lang="en-US" dirty="0"/>
              <a:t>Advantageous trait</a:t>
            </a:r>
          </a:p>
          <a:p>
            <a:r>
              <a:rPr lang="en-US" dirty="0"/>
              <a:t>Is more common</a:t>
            </a:r>
          </a:p>
        </p:txBody>
      </p:sp>
    </p:spTree>
    <p:extLst>
      <p:ext uri="{BB962C8B-B14F-4D97-AF65-F5344CB8AC3E}">
        <p14:creationId xmlns:p14="http://schemas.microsoft.com/office/powerpoint/2010/main" val="309417236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2: Natural Selection of Bird Beaks</a:t>
            </a:r>
            <a:endParaRPr lang="en-US" dirty="0"/>
          </a:p>
        </p:txBody>
      </p:sp>
      <p:sp>
        <p:nvSpPr>
          <p:cNvPr id="8194" name="AutoShape 2" descr="http://f388.mail.yahoo.com/ya/download?mid=1%5f1395355%5fAF19v9EAARTUSYHbcAl9Xjwmf64&amp;pid=2&amp;fid=Inbox&amp;inline=1"/>
          <p:cNvSpPr>
            <a:spLocks noChangeAspect="1" noChangeArrowheads="1"/>
          </p:cNvSpPr>
          <p:nvPr/>
        </p:nvSpPr>
        <p:spPr bwMode="auto">
          <a:xfrm>
            <a:off x="1046638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descr="EvoStomach.bmp"/>
          <p:cNvPicPr>
            <a:picLocks noChangeAspect="1"/>
          </p:cNvPicPr>
          <p:nvPr/>
        </p:nvPicPr>
        <p:blipFill>
          <a:blip r:embed="rId2" cstate="print"/>
          <a:stretch>
            <a:fillRect/>
          </a:stretch>
        </p:blipFill>
        <p:spPr>
          <a:xfrm>
            <a:off x="2438400" y="1600200"/>
            <a:ext cx="3486150" cy="4648200"/>
          </a:xfrm>
          <a:prstGeom prst="rect">
            <a:avLst/>
          </a:prstGeom>
        </p:spPr>
      </p:pic>
      <p:pic>
        <p:nvPicPr>
          <p:cNvPr id="6" name="Picture 5" descr="EvoBeak.bmp"/>
          <p:cNvPicPr>
            <a:picLocks noChangeAspect="1"/>
          </p:cNvPicPr>
          <p:nvPr/>
        </p:nvPicPr>
        <p:blipFill>
          <a:blip r:embed="rId3" cstate="print"/>
          <a:stretch>
            <a:fillRect/>
          </a:stretch>
        </p:blipFill>
        <p:spPr>
          <a:xfrm>
            <a:off x="6400800" y="1600200"/>
            <a:ext cx="3505200" cy="4673600"/>
          </a:xfrm>
          <a:prstGeom prst="rect">
            <a:avLst/>
          </a:prstGeom>
        </p:spPr>
      </p:pic>
      <p:sp>
        <p:nvSpPr>
          <p:cNvPr id="7" name="TextBox 6"/>
          <p:cNvSpPr txBox="1"/>
          <p:nvPr/>
        </p:nvSpPr>
        <p:spPr>
          <a:xfrm>
            <a:off x="2971801" y="1676401"/>
            <a:ext cx="2686313" cy="954107"/>
          </a:xfrm>
          <a:prstGeom prst="rect">
            <a:avLst/>
          </a:prstGeom>
          <a:noFill/>
        </p:spPr>
        <p:txBody>
          <a:bodyPr wrap="none" rtlCol="0">
            <a:spAutoFit/>
          </a:bodyPr>
          <a:lstStyle/>
          <a:p>
            <a:r>
              <a:rPr lang="en-US" sz="2800" dirty="0">
                <a:solidFill>
                  <a:schemeClr val="bg1"/>
                </a:solidFill>
              </a:rPr>
              <a:t>“Stomach” – put</a:t>
            </a:r>
          </a:p>
          <a:p>
            <a:r>
              <a:rPr lang="en-US" sz="2800" dirty="0">
                <a:solidFill>
                  <a:schemeClr val="bg1"/>
                </a:solidFill>
              </a:rPr>
              <a:t>your food in here</a:t>
            </a:r>
          </a:p>
        </p:txBody>
      </p:sp>
      <p:sp>
        <p:nvSpPr>
          <p:cNvPr id="8" name="TextBox 7"/>
          <p:cNvSpPr txBox="1"/>
          <p:nvPr/>
        </p:nvSpPr>
        <p:spPr>
          <a:xfrm>
            <a:off x="6705601" y="1752601"/>
            <a:ext cx="2939651" cy="954107"/>
          </a:xfrm>
          <a:prstGeom prst="rect">
            <a:avLst/>
          </a:prstGeom>
          <a:noFill/>
        </p:spPr>
        <p:txBody>
          <a:bodyPr wrap="none" rtlCol="0">
            <a:spAutoFit/>
          </a:bodyPr>
          <a:lstStyle/>
          <a:p>
            <a:r>
              <a:rPr lang="en-US" sz="2800" dirty="0">
                <a:solidFill>
                  <a:schemeClr val="bg1"/>
                </a:solidFill>
              </a:rPr>
              <a:t>“Beak” – pick up</a:t>
            </a:r>
          </a:p>
          <a:p>
            <a:r>
              <a:rPr lang="en-US" sz="2800" dirty="0">
                <a:solidFill>
                  <a:schemeClr val="bg1"/>
                </a:solidFill>
              </a:rPr>
              <a:t>your food with this</a:t>
            </a:r>
          </a:p>
        </p:txBody>
      </p:sp>
    </p:spTree>
    <p:extLst>
      <p:ext uri="{BB962C8B-B14F-4D97-AF65-F5344CB8AC3E}">
        <p14:creationId xmlns:p14="http://schemas.microsoft.com/office/powerpoint/2010/main" val="38184728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Lab 2: Natural Selection of Bird Beaks</a:t>
            </a:r>
            <a:br>
              <a:rPr lang="en-US" dirty="0" smtClean="0"/>
            </a:br>
            <a:endParaRPr lang="en-US" dirty="0"/>
          </a:p>
        </p:txBody>
      </p:sp>
      <p:pic>
        <p:nvPicPr>
          <p:cNvPr id="5" name="Picture 4" descr="EvoEat.bmp"/>
          <p:cNvPicPr>
            <a:picLocks noChangeAspect="1"/>
          </p:cNvPicPr>
          <p:nvPr/>
        </p:nvPicPr>
        <p:blipFill>
          <a:blip r:embed="rId2" cstate="print"/>
          <a:stretch>
            <a:fillRect/>
          </a:stretch>
        </p:blipFill>
        <p:spPr>
          <a:xfrm>
            <a:off x="2286000" y="1600200"/>
            <a:ext cx="3257550" cy="4343400"/>
          </a:xfrm>
          <a:prstGeom prst="rect">
            <a:avLst/>
          </a:prstGeom>
        </p:spPr>
      </p:pic>
      <p:pic>
        <p:nvPicPr>
          <p:cNvPr id="6" name="Picture 5" descr="EvoNoEat.bmp"/>
          <p:cNvPicPr>
            <a:picLocks noChangeAspect="1"/>
          </p:cNvPicPr>
          <p:nvPr/>
        </p:nvPicPr>
        <p:blipFill>
          <a:blip r:embed="rId3" cstate="print"/>
          <a:stretch>
            <a:fillRect/>
          </a:stretch>
        </p:blipFill>
        <p:spPr>
          <a:xfrm>
            <a:off x="6629400" y="1600200"/>
            <a:ext cx="3238500" cy="4318000"/>
          </a:xfrm>
          <a:prstGeom prst="rect">
            <a:avLst/>
          </a:prstGeom>
        </p:spPr>
      </p:pic>
      <p:sp>
        <p:nvSpPr>
          <p:cNvPr id="7" name="&quot;No&quot; Symbol 6"/>
          <p:cNvSpPr/>
          <p:nvPr/>
        </p:nvSpPr>
        <p:spPr>
          <a:xfrm>
            <a:off x="6172200" y="1600200"/>
            <a:ext cx="4191000" cy="4191000"/>
          </a:xfrm>
          <a:prstGeom prst="noSmoking">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71675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33074218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1396864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7347973" cy="5200904"/>
        </p:xfrm>
        <a:graphic>
          <a:graphicData uri="http://schemas.openxmlformats.org/drawingml/2006/table">
            <a:tbl>
              <a:tblPr/>
              <a:tblGrid>
                <a:gridCol w="475006"/>
                <a:gridCol w="694149"/>
                <a:gridCol w="659645"/>
                <a:gridCol w="609600"/>
                <a:gridCol w="533400"/>
                <a:gridCol w="685800"/>
                <a:gridCol w="762000"/>
                <a:gridCol w="762000"/>
                <a:gridCol w="823196"/>
                <a:gridCol w="1343177"/>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1</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smtClean="0">
                          <a:latin typeface="Calibri"/>
                          <a:ea typeface="Calibri"/>
                          <a:cs typeface="Times New Roman"/>
                        </a:rPr>
                        <a:t>Clothes</a:t>
                      </a:r>
                    </a:p>
                    <a:p>
                      <a:pPr marL="0" marR="0">
                        <a:lnSpc>
                          <a:spcPct val="115000"/>
                        </a:lnSpc>
                        <a:spcBef>
                          <a:spcPts val="0"/>
                        </a:spcBef>
                        <a:spcAft>
                          <a:spcPts val="0"/>
                        </a:spcAft>
                      </a:pPr>
                      <a:r>
                        <a:rPr lang="en-US" sz="900" smtClean="0">
                          <a:latin typeface="Calibri"/>
                          <a:ea typeface="Calibri"/>
                          <a:cs typeface="Times New Roman"/>
                        </a:rPr>
                        <a:t>pins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Knife</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4.5</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13</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30.1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16.25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11.25</a:t>
                      </a:r>
                    </a:p>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4.1</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26</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11.7</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25.25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14.25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12.25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13.25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28.2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33.2</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47.5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15.75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26.5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Lentils</a:t>
                      </a:r>
                    </a:p>
                    <a:p>
                      <a:pPr marL="0" marR="0">
                        <a:lnSpc>
                          <a:spcPct val="115000"/>
                        </a:lnSpc>
                        <a:spcBef>
                          <a:spcPts val="0"/>
                        </a:spcBef>
                        <a:spcAft>
                          <a:spcPts val="0"/>
                        </a:spcAft>
                      </a:pPr>
                      <a:r>
                        <a:rPr lang="en-US" sz="900" b="1" dirty="0" smtClean="0">
                          <a:latin typeface="Calibri"/>
                          <a:ea typeface="Calibri"/>
                          <a:cs typeface="Times New Roman"/>
                        </a:rPr>
                        <a:t>CHANGED</a:t>
                      </a:r>
                      <a:r>
                        <a:rPr lang="en-US" sz="900" b="1" baseline="0" dirty="0" smtClean="0">
                          <a:latin typeface="Calibri"/>
                          <a:ea typeface="Calibri"/>
                          <a:cs typeface="Times New Roman"/>
                        </a:rPr>
                        <a:t>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Rice</a:t>
                      </a:r>
                    </a:p>
                    <a:p>
                      <a:pPr marL="0" marR="0">
                        <a:lnSpc>
                          <a:spcPct val="115000"/>
                        </a:lnSpc>
                        <a:spcBef>
                          <a:spcPts val="0"/>
                        </a:spcBef>
                        <a:spcAft>
                          <a:spcPts val="0"/>
                        </a:spcAft>
                      </a:pPr>
                      <a:r>
                        <a:rPr lang="en-US" sz="900" b="1" dirty="0" smtClean="0">
                          <a:latin typeface="Calibri"/>
                          <a:ea typeface="Calibri"/>
                          <a:cs typeface="Times New Roman"/>
                        </a:rPr>
                        <a:t>CHANGED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15.5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33.1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42198865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2</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4156880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81228066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solidFill>
                            <a:schemeClr val="tx1"/>
                          </a:solidFill>
                          <a:latin typeface="Calibri"/>
                          <a:ea typeface="Calibri"/>
                          <a:cs typeface="Times New Roman"/>
                        </a:rPr>
                        <a:t>Prey Types</a:t>
                      </a:r>
                      <a:endParaRPr lang="en-US" sz="900">
                        <a:solidFill>
                          <a:schemeClr val="tx1"/>
                        </a:solidFill>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7.3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dirty="0">
                          <a:solidFill>
                            <a:schemeClr val="tx1"/>
                          </a:solidFill>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18.75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3.1</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51.25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9</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2.36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12.33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37.25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26.3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40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58</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1.46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19553981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0"/>
            <a:ext cx="2743200" cy="5943600"/>
          </a:xfrm>
        </p:spPr>
        <p:txBody>
          <a:bodyPr/>
          <a:lstStyle/>
          <a:p>
            <a:pPr eaLnBrk="1" hangingPunct="1"/>
            <a:r>
              <a:rPr lang="en-US" altLang="en-US" sz="3600"/>
              <a:t>Though it was rare, occasionally a dark-colored peppered moth would appear.</a:t>
            </a:r>
            <a:endParaRPr lang="en-US" altLang="en-US" smtClean="0"/>
          </a:p>
        </p:txBody>
      </p:sp>
      <p:pic>
        <p:nvPicPr>
          <p:cNvPr id="27657" name="Picture 9" descr="dark moth light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457200"/>
            <a:ext cx="5715000" cy="4186238"/>
          </a:xfrm>
        </p:spPr>
      </p:pic>
      <p:sp>
        <p:nvSpPr>
          <p:cNvPr id="27655" name="Text Box 7"/>
          <p:cNvSpPr txBox="1">
            <a:spLocks noChangeArrowheads="1"/>
          </p:cNvSpPr>
          <p:nvPr/>
        </p:nvSpPr>
        <p:spPr bwMode="auto">
          <a:xfrm>
            <a:off x="4419600" y="5059363"/>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i="1">
                <a:solidFill>
                  <a:srgbClr val="3418B4"/>
                </a:solidFill>
              </a:rPr>
              <a:t>What have we observed about traits within populations?</a:t>
            </a:r>
            <a:endParaRPr lang="en-US" altLang="en-US" sz="2400"/>
          </a:p>
        </p:txBody>
      </p:sp>
    </p:spTree>
    <p:extLst>
      <p:ext uri="{BB962C8B-B14F-4D97-AF65-F5344CB8AC3E}">
        <p14:creationId xmlns:p14="http://schemas.microsoft.com/office/powerpoint/2010/main" val="118838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dissolve">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t="17836" r="16506" b="8016"/>
          <a:stretch>
            <a:fillRect/>
          </a:stretch>
        </p:blipFill>
        <p:spPr bwMode="auto">
          <a:xfrm>
            <a:off x="1752600" y="1"/>
            <a:ext cx="8915400" cy="5191125"/>
          </a:xfrm>
          <a:prstGeom prst="rect">
            <a:avLst/>
          </a:prstGeom>
          <a:noFill/>
          <a:ln w="9525">
            <a:noFill/>
            <a:miter lim="800000"/>
            <a:headEnd/>
            <a:tailEnd/>
          </a:ln>
        </p:spPr>
      </p:pic>
    </p:spTree>
    <p:extLst>
      <p:ext uri="{BB962C8B-B14F-4D97-AF65-F5344CB8AC3E}">
        <p14:creationId xmlns:p14="http://schemas.microsoft.com/office/powerpoint/2010/main" val="72414440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2895600" y="4800601"/>
            <a:ext cx="1828800" cy="1814169"/>
          </a:xfrm>
          <a:prstGeom prst="rect">
            <a:avLst/>
          </a:prstGeom>
          <a:noFill/>
          <a:ln w="9525">
            <a:noFill/>
            <a:miter lim="800000"/>
            <a:headEnd/>
            <a:tailEnd/>
          </a:ln>
          <a:effectLst/>
        </p:spPr>
      </p:pic>
      <p:sp>
        <p:nvSpPr>
          <p:cNvPr id="2" name="Title 1"/>
          <p:cNvSpPr>
            <a:spLocks noGrp="1"/>
          </p:cNvSpPr>
          <p:nvPr>
            <p:ph type="title"/>
          </p:nvPr>
        </p:nvSpPr>
        <p:spPr>
          <a:xfrm>
            <a:off x="655608" y="-1"/>
            <a:ext cx="11536392" cy="1512331"/>
          </a:xfrm>
        </p:spPr>
        <p:txBody>
          <a:bodyPr>
            <a:normAutofit fontScale="90000"/>
          </a:bodyPr>
          <a:lstStyle/>
          <a:p>
            <a:r>
              <a:rPr lang="en-US" dirty="0" smtClean="0"/>
              <a:t/>
            </a:r>
            <a:br>
              <a:rPr lang="en-US" dirty="0" smtClean="0"/>
            </a:br>
            <a:r>
              <a:rPr lang="en-US" sz="2700" dirty="0" smtClean="0">
                <a:latin typeface="Century Schoolbook" panose="02040604050505020304" pitchFamily="18" charset="0"/>
              </a:rPr>
              <a:t>4/18 </a:t>
            </a:r>
            <a:r>
              <a:rPr lang="en-US" sz="2700" dirty="0">
                <a:latin typeface="Century Schoolbook" panose="02040604050505020304" pitchFamily="18" charset="0"/>
              </a:rPr>
              <a:t>Va</a:t>
            </a:r>
            <a:r>
              <a:rPr lang="en-US" sz="3100" dirty="0">
                <a:latin typeface="Century Schoolbook" panose="02040604050505020304" pitchFamily="18" charset="0"/>
              </a:rPr>
              <a:t>riation within </a:t>
            </a:r>
            <a:r>
              <a:rPr lang="en-US" sz="3100" dirty="0"/>
              <a:t>a Species </a:t>
            </a:r>
            <a:r>
              <a:rPr lang="en-US" sz="2800" dirty="0"/>
              <a:t/>
            </a:r>
            <a:br>
              <a:rPr lang="en-US" sz="2800" dirty="0"/>
            </a:br>
            <a:r>
              <a:rPr lang="en-US" sz="2800" dirty="0"/>
              <a:t>Obj:  Students will demonstrate how variation within a species increases the likelihood that at least some members of a species will survive under changed environmental conditions by taking a quiz. </a:t>
            </a:r>
            <a:r>
              <a:rPr lang="en-US" sz="2800" dirty="0" smtClean="0"/>
              <a:t>P.38 NB</a:t>
            </a:r>
            <a:endParaRPr lang="en-US" dirty="0"/>
          </a:p>
        </p:txBody>
      </p:sp>
      <p:sp>
        <p:nvSpPr>
          <p:cNvPr id="4" name="Content Placeholder 3"/>
          <p:cNvSpPr>
            <a:spLocks noGrp="1"/>
          </p:cNvSpPr>
          <p:nvPr>
            <p:ph sz="half" idx="2"/>
          </p:nvPr>
        </p:nvSpPr>
        <p:spPr>
          <a:xfrm>
            <a:off x="6172200" y="2057401"/>
            <a:ext cx="4495800" cy="3916363"/>
          </a:xfrm>
        </p:spPr>
        <p:txBody>
          <a:bodyPr/>
          <a:lstStyle/>
          <a:p>
            <a:pPr marL="514350" indent="-514350">
              <a:buFont typeface="+mj-lt"/>
              <a:buAutoNum type="arabicPeriod"/>
            </a:pPr>
            <a:r>
              <a:rPr lang="en-US" dirty="0" smtClean="0"/>
              <a:t>What food type was your beak best adapted for according to your data?</a:t>
            </a:r>
          </a:p>
          <a:p>
            <a:pPr marL="514350" indent="-514350">
              <a:buFont typeface="+mj-lt"/>
              <a:buAutoNum type="arabicPeriod"/>
            </a:pPr>
            <a:r>
              <a:rPr lang="en-US" dirty="0" smtClean="0"/>
              <a:t>What beak was well adapted to all food types?</a:t>
            </a:r>
          </a:p>
          <a:p>
            <a:pPr marL="514350" indent="-514350">
              <a:buFont typeface="+mj-lt"/>
              <a:buAutoNum type="arabicPeriod"/>
            </a:pPr>
            <a:r>
              <a:rPr lang="en-US" dirty="0" smtClean="0"/>
              <a:t>How did the change in environment affect the birds?</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524001" y="1752601"/>
            <a:ext cx="1343025" cy="1266825"/>
          </a:xfrm>
          <a:prstGeom prst="rect">
            <a:avLst/>
          </a:prstGeom>
          <a:noFill/>
          <a:ln w="9525">
            <a:noFill/>
            <a:miter lim="800000"/>
            <a:headEnd/>
            <a:tailEnd/>
          </a:ln>
          <a:effectLst/>
        </p:spPr>
      </p:pic>
      <p:sp>
        <p:nvSpPr>
          <p:cNvPr id="6" name="Rectangle 5"/>
          <p:cNvSpPr/>
          <p:nvPr/>
        </p:nvSpPr>
        <p:spPr>
          <a:xfrm>
            <a:off x="2667000" y="2133600"/>
            <a:ext cx="2720976" cy="369332"/>
          </a:xfrm>
          <a:prstGeom prst="rect">
            <a:avLst/>
          </a:prstGeom>
        </p:spPr>
        <p:txBody>
          <a:bodyPr wrap="square">
            <a:spAutoFit/>
          </a:bodyPr>
          <a:lstStyle/>
          <a:p>
            <a:r>
              <a:rPr lang="en-US" dirty="0"/>
              <a:t>Variation in the population</a:t>
            </a:r>
          </a:p>
        </p:txBody>
      </p:sp>
      <p:pic>
        <p:nvPicPr>
          <p:cNvPr id="7" name="Picture 3"/>
          <p:cNvPicPr>
            <a:picLocks noChangeAspect="1" noChangeArrowheads="1"/>
          </p:cNvPicPr>
          <p:nvPr/>
        </p:nvPicPr>
        <p:blipFill>
          <a:blip r:embed="rId4" cstate="print"/>
          <a:srcRect/>
          <a:stretch>
            <a:fillRect/>
          </a:stretch>
        </p:blipFill>
        <p:spPr bwMode="auto">
          <a:xfrm>
            <a:off x="1524000" y="3048001"/>
            <a:ext cx="2470950" cy="1776413"/>
          </a:xfrm>
          <a:prstGeom prst="rect">
            <a:avLst/>
          </a:prstGeom>
          <a:noFill/>
          <a:ln w="9525">
            <a:noFill/>
            <a:miter lim="800000"/>
            <a:headEnd/>
            <a:tailEnd/>
          </a:ln>
          <a:effectLst/>
        </p:spPr>
      </p:pic>
      <p:sp>
        <p:nvSpPr>
          <p:cNvPr id="8" name="Rectangle 7"/>
          <p:cNvSpPr/>
          <p:nvPr/>
        </p:nvSpPr>
        <p:spPr>
          <a:xfrm>
            <a:off x="2971801" y="2971800"/>
            <a:ext cx="2442335" cy="369332"/>
          </a:xfrm>
          <a:prstGeom prst="rect">
            <a:avLst/>
          </a:prstGeom>
        </p:spPr>
        <p:txBody>
          <a:bodyPr wrap="none">
            <a:spAutoFit/>
          </a:bodyPr>
          <a:lstStyle/>
          <a:p>
            <a:r>
              <a:rPr lang="en-US" dirty="0"/>
              <a:t>Competition for survival</a:t>
            </a:r>
          </a:p>
        </p:txBody>
      </p:sp>
      <p:sp>
        <p:nvSpPr>
          <p:cNvPr id="10" name="Rectangle 9"/>
          <p:cNvSpPr/>
          <p:nvPr/>
        </p:nvSpPr>
        <p:spPr>
          <a:xfrm>
            <a:off x="3810000" y="4648200"/>
            <a:ext cx="992772" cy="369332"/>
          </a:xfrm>
          <a:prstGeom prst="rect">
            <a:avLst/>
          </a:prstGeom>
        </p:spPr>
        <p:txBody>
          <a:bodyPr wrap="none">
            <a:spAutoFit/>
          </a:bodyPr>
          <a:lstStyle/>
          <a:p>
            <a:r>
              <a:rPr lang="en-US" dirty="0"/>
              <a:t>Heredity</a:t>
            </a:r>
          </a:p>
        </p:txBody>
      </p:sp>
      <p:pic>
        <p:nvPicPr>
          <p:cNvPr id="11" name="Picture 5"/>
          <p:cNvPicPr>
            <a:picLocks noChangeAspect="1" noChangeArrowheads="1"/>
          </p:cNvPicPr>
          <p:nvPr/>
        </p:nvPicPr>
        <p:blipFill>
          <a:blip r:embed="rId5" cstate="print"/>
          <a:srcRect/>
          <a:stretch>
            <a:fillRect/>
          </a:stretch>
        </p:blipFill>
        <p:spPr bwMode="auto">
          <a:xfrm>
            <a:off x="4800601" y="5052738"/>
            <a:ext cx="1747495" cy="1805263"/>
          </a:xfrm>
          <a:prstGeom prst="rect">
            <a:avLst/>
          </a:prstGeom>
          <a:noFill/>
          <a:ln w="9525">
            <a:noFill/>
            <a:miter lim="800000"/>
            <a:headEnd/>
            <a:tailEnd/>
          </a:ln>
          <a:effectLst/>
        </p:spPr>
      </p:pic>
      <p:sp>
        <p:nvSpPr>
          <p:cNvPr id="12" name="Rectangle 11"/>
          <p:cNvSpPr/>
          <p:nvPr/>
        </p:nvSpPr>
        <p:spPr>
          <a:xfrm>
            <a:off x="6248400" y="5943601"/>
            <a:ext cx="4572000" cy="646331"/>
          </a:xfrm>
          <a:prstGeom prst="rect">
            <a:avLst/>
          </a:prstGeom>
        </p:spPr>
        <p:txBody>
          <a:bodyPr>
            <a:spAutoFit/>
          </a:bodyPr>
          <a:lstStyle/>
          <a:p>
            <a:r>
              <a:rPr lang="en-US" dirty="0"/>
              <a:t>Advantageous trait</a:t>
            </a:r>
          </a:p>
          <a:p>
            <a:r>
              <a:rPr lang="en-US" dirty="0"/>
              <a:t>Is more common</a:t>
            </a:r>
          </a:p>
        </p:txBody>
      </p:sp>
      <p:cxnSp>
        <p:nvCxnSpPr>
          <p:cNvPr id="13" name="Straight Arrow Connector 12"/>
          <p:cNvCxnSpPr/>
          <p:nvPr/>
        </p:nvCxnSpPr>
        <p:spPr>
          <a:xfrm rot="16200000" flipH="1">
            <a:off x="2590800" y="27432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971800" y="4572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4572000" y="5334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700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Math + Ag Biology</a:t>
            </a:r>
            <a:endParaRPr lang="en-US" dirty="0"/>
          </a:p>
        </p:txBody>
      </p:sp>
      <p:sp>
        <p:nvSpPr>
          <p:cNvPr id="3" name="Content Placeholder 2"/>
          <p:cNvSpPr>
            <a:spLocks noGrp="1"/>
          </p:cNvSpPr>
          <p:nvPr>
            <p:ph idx="1"/>
          </p:nvPr>
        </p:nvSpPr>
        <p:spPr/>
        <p:txBody>
          <a:bodyPr/>
          <a:lstStyle/>
          <a:p>
            <a:r>
              <a:rPr lang="en-US" dirty="0" smtClean="0"/>
              <a:t>Create a data table &amp; graph of:</a:t>
            </a:r>
          </a:p>
          <a:p>
            <a:pPr marL="914400" lvl="1" indent="-457200">
              <a:buFont typeface="+mj-lt"/>
              <a:buAutoNum type="arabicPeriod"/>
            </a:pPr>
            <a:r>
              <a:rPr lang="en-US" dirty="0" smtClean="0"/>
              <a:t>The 7 different eggs and the days that they hatched.  You want to show the length of time in days that it takes chicken eggs to hatch.</a:t>
            </a:r>
          </a:p>
          <a:p>
            <a:pPr marL="914400" lvl="1" indent="-457200">
              <a:buFont typeface="+mj-lt"/>
              <a:buAutoNum type="arabicPeriod"/>
            </a:pPr>
            <a:r>
              <a:rPr lang="en-US" dirty="0" smtClean="0"/>
              <a:t>The number of days it took for the eggs to hatch – Show how many eggs hatched on what # day.</a:t>
            </a:r>
          </a:p>
          <a:p>
            <a:pPr marL="914400" lvl="1" indent="-457200">
              <a:buFont typeface="+mj-lt"/>
              <a:buAutoNum type="arabicPeriod"/>
            </a:pPr>
            <a:r>
              <a:rPr lang="en-US" dirty="0" smtClean="0"/>
              <a:t>Temperature and Humidity are constant, what are other variables that might be involved in </a:t>
            </a:r>
            <a:r>
              <a:rPr lang="en-US" smtClean="0"/>
              <a:t>determining whether an egg hatches or not?</a:t>
            </a:r>
            <a:endParaRPr lang="en-US" dirty="0"/>
          </a:p>
        </p:txBody>
      </p:sp>
    </p:spTree>
    <p:extLst>
      <p:ext uri="{BB962C8B-B14F-4D97-AF65-F5344CB8AC3E}">
        <p14:creationId xmlns:p14="http://schemas.microsoft.com/office/powerpoint/2010/main" val="12659697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r>
              <a:rPr lang="en-US" dirty="0" err="1" smtClean="0"/>
              <a:t>PhET</a:t>
            </a:r>
            <a:r>
              <a:rPr lang="en-US" dirty="0" smtClean="0"/>
              <a:t> Evolution Computer </a:t>
            </a:r>
            <a:r>
              <a:rPr lang="en-US" dirty="0"/>
              <a:t>Simulation</a:t>
            </a:r>
            <a:br>
              <a:rPr lang="en-US" dirty="0"/>
            </a:br>
            <a:r>
              <a:rPr lang="en-US" dirty="0"/>
              <a:t>Natural Selection </a:t>
            </a:r>
            <a:r>
              <a:rPr lang="en-US" dirty="0" smtClean="0"/>
              <a:t>Activity  Bunnies take over the World!</a:t>
            </a:r>
            <a:r>
              <a:rPr lang="en-US" dirty="0"/>
              <a:t/>
            </a:r>
            <a:br>
              <a:rPr lang="en-US" dirty="0"/>
            </a:b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You and a partner work at a computer together.</a:t>
            </a:r>
          </a:p>
          <a:p>
            <a:r>
              <a:rPr lang="en-US" dirty="0" smtClean="0"/>
              <a:t>For the first 5 minutes-Just make </a:t>
            </a:r>
            <a:r>
              <a:rPr lang="en-US" b="1" dirty="0" smtClean="0"/>
              <a:t>Observations.</a:t>
            </a:r>
          </a:p>
          <a:p>
            <a:r>
              <a:rPr lang="en-US" b="1" dirty="0" smtClean="0"/>
              <a:t>Write 3 observation on page 41 NB.</a:t>
            </a:r>
          </a:p>
          <a:p>
            <a:r>
              <a:rPr lang="en-US" dirty="0" smtClean="0"/>
              <a:t>Then get an </a:t>
            </a:r>
            <a:r>
              <a:rPr lang="en-US" b="1" dirty="0" smtClean="0"/>
              <a:t>Evolution WS. Page 41 NB</a:t>
            </a:r>
          </a:p>
          <a:p>
            <a:r>
              <a:rPr lang="en-US" dirty="0" smtClean="0"/>
              <a:t>Starting with Observation #1, write an example of it on the WS. Continue with compete sentences until the WS is completed.</a:t>
            </a:r>
          </a:p>
          <a:p>
            <a:r>
              <a:rPr lang="en-US" dirty="0" smtClean="0"/>
              <a:t>Write a summary on page 19NB using the following words: Natural Selection, selective pressure, variation, survivability, advantageous traits, Population.</a:t>
            </a:r>
            <a:endParaRPr lang="en-US" dirty="0"/>
          </a:p>
        </p:txBody>
      </p:sp>
    </p:spTree>
    <p:extLst>
      <p:ext uri="{BB962C8B-B14F-4D97-AF65-F5344CB8AC3E}">
        <p14:creationId xmlns:p14="http://schemas.microsoft.com/office/powerpoint/2010/main" val="38296215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0"/>
          <a:ext cx="9144000" cy="6172202"/>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332554">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chopsticks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clothpens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spoons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tweezers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scoopulas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knife</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straws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fingers</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scissors</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Popcorn Kernels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Rubber Bands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Small Red Beans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Sunflower Seeds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Wheat</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41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Lentils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r>
              <a:tr h="332554">
                <a:tc gridSpan="3">
                  <a:txBody>
                    <a:bodyPr/>
                    <a:lstStyle/>
                    <a:p>
                      <a:pPr algn="l" fontAlgn="b"/>
                      <a:r>
                        <a:rPr lang="en-US" sz="1100" b="0" i="0" u="none" strike="noStrike">
                          <a:solidFill>
                            <a:srgbClr val="000000"/>
                          </a:solidFill>
                          <a:latin typeface="Calibri"/>
                        </a:rPr>
                        <a:t>Small Red &amp; White Beans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gridSpan="2">
                  <a:txBody>
                    <a:bodyPr/>
                    <a:lstStyle/>
                    <a:p>
                      <a:pPr algn="l" fontAlgn="b"/>
                      <a:r>
                        <a:rPr lang="en-US" sz="1100" b="0" i="0" u="none" strike="noStrike">
                          <a:solidFill>
                            <a:srgbClr val="FF0000"/>
                          </a:solidFill>
                          <a:latin typeface="Calibri"/>
                        </a:rPr>
                        <a:t>Large Kidney Beans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Rice</a:t>
                      </a: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9</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packing material</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toothpicks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Paper </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5</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Paper  Clips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3</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71784230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52400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129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0" y="0"/>
          <a:ext cx="91440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419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How does the environment &amp;  the food available in that environment affect which species of birds live where?</a:t>
            </a:r>
          </a:p>
        </p:txBody>
      </p:sp>
      <p:sp>
        <p:nvSpPr>
          <p:cNvPr id="3" name="Content Placeholder 2"/>
          <p:cNvSpPr>
            <a:spLocks noGrp="1"/>
          </p:cNvSpPr>
          <p:nvPr>
            <p:ph idx="1"/>
          </p:nvPr>
        </p:nvSpPr>
        <p:spPr/>
        <p:txBody>
          <a:bodyPr/>
          <a:lstStyle/>
          <a:p>
            <a:r>
              <a:rPr lang="en-US" dirty="0" smtClean="0"/>
              <a:t>Certain birds have beaks that are better suited for that particular food.  </a:t>
            </a:r>
          </a:p>
          <a:p>
            <a:r>
              <a:rPr lang="en-US" dirty="0" smtClean="0"/>
              <a:t>The birds would be certain to have enough food to be competitive.</a:t>
            </a:r>
            <a:endParaRPr lang="en-US" dirty="0"/>
          </a:p>
        </p:txBody>
      </p:sp>
    </p:spTree>
    <p:extLst>
      <p:ext uri="{BB962C8B-B14F-4D97-AF65-F5344CB8AC3E}">
        <p14:creationId xmlns:p14="http://schemas.microsoft.com/office/powerpoint/2010/main" val="39865096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does Natural Selection select the phenotype (Appearance) rather than the genotype?</a:t>
            </a:r>
          </a:p>
        </p:txBody>
      </p:sp>
      <p:sp>
        <p:nvSpPr>
          <p:cNvPr id="3" name="Content Placeholder 2"/>
          <p:cNvSpPr>
            <a:spLocks noGrp="1"/>
          </p:cNvSpPr>
          <p:nvPr>
            <p:ph idx="1"/>
          </p:nvPr>
        </p:nvSpPr>
        <p:spPr/>
        <p:txBody>
          <a:bodyPr/>
          <a:lstStyle/>
          <a:p>
            <a:r>
              <a:rPr lang="en-US" dirty="0" smtClean="0"/>
              <a:t>The phenotype is what is affected most by the environment.</a:t>
            </a:r>
          </a:p>
          <a:p>
            <a:r>
              <a:rPr lang="en-US" dirty="0" smtClean="0"/>
              <a:t>Only the best physically adapted to the environment will survive long enough to pass on their traits to their offspring.</a:t>
            </a:r>
            <a:endParaRPr lang="en-US" dirty="0"/>
          </a:p>
        </p:txBody>
      </p:sp>
    </p:spTree>
    <p:extLst>
      <p:ext uri="{BB962C8B-B14F-4D97-AF65-F5344CB8AC3E}">
        <p14:creationId xmlns:p14="http://schemas.microsoft.com/office/powerpoint/2010/main" val="11565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Conclusion Questions In lab write up, Lab Write </a:t>
            </a:r>
            <a:r>
              <a:rPr lang="en-US" smtClean="0"/>
              <a:t>up due April 23rd.</a:t>
            </a:r>
            <a:endParaRPr lang="en-US" dirty="0"/>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pPr marL="514350" indent="-514350">
              <a:buFont typeface="+mj-lt"/>
              <a:buAutoNum type="arabicPeriod"/>
            </a:pPr>
            <a:r>
              <a:rPr lang="en-US" dirty="0" smtClean="0"/>
              <a:t>What tools (Beaks) did you and your partners have?  Did a tool (beak) seem to work better from your observation of those around you?  Explain</a:t>
            </a:r>
          </a:p>
          <a:p>
            <a:pPr marL="514350" indent="-514350">
              <a:buFont typeface="+mj-lt"/>
              <a:buAutoNum type="arabicPeriod"/>
            </a:pPr>
            <a:r>
              <a:rPr lang="en-US" dirty="0" smtClean="0"/>
              <a:t>What were the advantages of your beak? Disadvantages?</a:t>
            </a:r>
          </a:p>
          <a:p>
            <a:pPr marL="514350" indent="-514350">
              <a:buFont typeface="+mj-lt"/>
              <a:buAutoNum type="arabicPeriod"/>
            </a:pPr>
            <a:r>
              <a:rPr lang="en-US" dirty="0" smtClean="0"/>
              <a:t>Which “food source(s)” were you able to grasp the best?  Why?</a:t>
            </a:r>
          </a:p>
          <a:p>
            <a:pPr marL="514350" indent="-514350">
              <a:buFont typeface="+mj-lt"/>
              <a:buAutoNum type="arabicPeriod"/>
            </a:pPr>
            <a:r>
              <a:rPr lang="en-US" dirty="0" smtClean="0"/>
              <a:t>Which “food source(s)” were more difficult to grasp? Why?</a:t>
            </a:r>
          </a:p>
          <a:p>
            <a:pPr marL="514350" indent="-514350">
              <a:buFont typeface="+mj-lt"/>
              <a:buAutoNum type="arabicPeriod"/>
            </a:pPr>
            <a:r>
              <a:rPr lang="en-US" dirty="0" smtClean="0"/>
              <a:t>Based on the findings of this lab, do you think it is good to have variation in a species?  Explain and give some examples. </a:t>
            </a:r>
            <a:endParaRPr lang="en-US" dirty="0"/>
          </a:p>
        </p:txBody>
      </p:sp>
    </p:spTree>
    <p:extLst>
      <p:ext uri="{BB962C8B-B14F-4D97-AF65-F5344CB8AC3E}">
        <p14:creationId xmlns:p14="http://schemas.microsoft.com/office/powerpoint/2010/main" val="3075607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9144000" cy="1447800"/>
          </a:xfrm>
        </p:spPr>
        <p:txBody>
          <a:bodyPr/>
          <a:lstStyle/>
          <a:p>
            <a:pPr eaLnBrk="1" hangingPunct="1"/>
            <a:r>
              <a:rPr lang="en-US" altLang="en-US" sz="4000">
                <a:latin typeface="Marker Felt" charset="0"/>
              </a:rPr>
              <a:t>What allows for different variations of colors in these peppered moths?</a:t>
            </a:r>
            <a:endParaRPr lang="en-US" altLang="en-US" sz="4000"/>
          </a:p>
        </p:txBody>
      </p:sp>
      <p:sp>
        <p:nvSpPr>
          <p:cNvPr id="5123" name="Rectangle 3"/>
          <p:cNvSpPr>
            <a:spLocks noGrp="1" noChangeArrowheads="1"/>
          </p:cNvSpPr>
          <p:nvPr>
            <p:ph idx="1"/>
          </p:nvPr>
        </p:nvSpPr>
        <p:spPr>
          <a:xfrm>
            <a:off x="1752600" y="2438400"/>
            <a:ext cx="8686800" cy="4114800"/>
          </a:xfrm>
        </p:spPr>
        <p:txBody>
          <a:bodyPr/>
          <a:lstStyle/>
          <a:p>
            <a:pPr eaLnBrk="1" hangingPunct="1"/>
            <a:r>
              <a:rPr lang="en-US" altLang="en-US" dirty="0"/>
              <a:t>Mutations are changes in the genetic material (DNA) of an organism.</a:t>
            </a:r>
          </a:p>
          <a:p>
            <a:pPr eaLnBrk="1" hangingPunct="1"/>
            <a:r>
              <a:rPr lang="en-US" altLang="en-US" dirty="0"/>
              <a:t>They sometimes result in offspring that are very different from their parents.</a:t>
            </a:r>
          </a:p>
          <a:p>
            <a:pPr eaLnBrk="1" hangingPunct="1"/>
            <a:r>
              <a:rPr lang="en-US" altLang="en-US" dirty="0"/>
              <a:t>They are rare. The mutation that results in the dark form of the peppered moth occurs about 1 in every 200,000 offspring or .0005% of the time.</a:t>
            </a:r>
          </a:p>
          <a:p>
            <a:pPr eaLnBrk="1" hangingPunct="1"/>
            <a:r>
              <a:rPr lang="en-US" altLang="en-US" dirty="0"/>
              <a:t>Mutations are the ORIGINAL source of all variation in species.</a:t>
            </a:r>
          </a:p>
        </p:txBody>
      </p:sp>
      <p:sp>
        <p:nvSpPr>
          <p:cNvPr id="5124" name="Text Box 4"/>
          <p:cNvSpPr txBox="1">
            <a:spLocks noChangeArrowheads="1"/>
          </p:cNvSpPr>
          <p:nvPr/>
        </p:nvSpPr>
        <p:spPr bwMode="auto">
          <a:xfrm>
            <a:off x="4800601" y="1600200"/>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t>Mutations</a:t>
            </a:r>
          </a:p>
        </p:txBody>
      </p:sp>
    </p:spTree>
    <p:extLst>
      <p:ext uri="{BB962C8B-B14F-4D97-AF65-F5344CB8AC3E}">
        <p14:creationId xmlns:p14="http://schemas.microsoft.com/office/powerpoint/2010/main" val="294068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6" dur="5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1" dur="500"/>
                                        <p:tgtEl>
                                          <p:spTgt spid="51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6"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Evolution Standard Project</a:t>
            </a:r>
            <a:r>
              <a:rPr lang="en-US" dirty="0" smtClean="0"/>
              <a:t>	</a:t>
            </a:r>
            <a:endParaRPr lang="en-US" dirty="0"/>
          </a:p>
        </p:txBody>
      </p:sp>
      <p:sp>
        <p:nvSpPr>
          <p:cNvPr id="3" name="Content Placeholder 2"/>
          <p:cNvSpPr>
            <a:spLocks noGrp="1"/>
          </p:cNvSpPr>
          <p:nvPr>
            <p:ph idx="1"/>
          </p:nvPr>
        </p:nvSpPr>
        <p:spPr>
          <a:xfrm>
            <a:off x="1524000" y="1371601"/>
            <a:ext cx="9144000" cy="4754563"/>
          </a:xfrm>
        </p:spPr>
        <p:txBody>
          <a:bodyPr/>
          <a:lstStyle/>
          <a:p>
            <a:r>
              <a:rPr lang="en-US" dirty="0" smtClean="0"/>
              <a:t>A	Assertion – Write the State Standard</a:t>
            </a:r>
          </a:p>
          <a:p>
            <a:r>
              <a:rPr lang="en-US" dirty="0" smtClean="0"/>
              <a:t>X	Example – Write, show and give an example of the state standard.</a:t>
            </a:r>
          </a:p>
          <a:p>
            <a:r>
              <a:rPr lang="en-US" dirty="0" smtClean="0"/>
              <a:t>E	Explanation – Write, show and give an explanation of the example.</a:t>
            </a:r>
          </a:p>
          <a:p>
            <a:r>
              <a:rPr lang="en-US" dirty="0" smtClean="0"/>
              <a:t>S	Significance – Why is this important?  Why should we care?</a:t>
            </a:r>
            <a:endParaRPr lang="en-US" dirty="0"/>
          </a:p>
        </p:txBody>
      </p:sp>
    </p:spTree>
    <p:extLst>
      <p:ext uri="{BB962C8B-B14F-4D97-AF65-F5344CB8AC3E}">
        <p14:creationId xmlns:p14="http://schemas.microsoft.com/office/powerpoint/2010/main" val="182940865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13 different groups of 1 -  4 students each.</a:t>
            </a:r>
          </a:p>
          <a:p>
            <a:r>
              <a:rPr lang="en-US" dirty="0" smtClean="0"/>
              <a:t>Pick a different standard 7a,b,c,d,e*,f* &amp; 8a,b,c,d,e,f*,g* to present to the class.</a:t>
            </a:r>
          </a:p>
          <a:p>
            <a:r>
              <a:rPr lang="en-US" dirty="0" smtClean="0"/>
              <a:t>The presentation may be in the form of Power Point (10 slides), Poster 24” x 24”, or Skit.  No papers/ essays.</a:t>
            </a:r>
          </a:p>
          <a:p>
            <a:r>
              <a:rPr lang="en-US" dirty="0" smtClean="0"/>
              <a:t>The class will take Cornell Notes on each presentation of the Standard.</a:t>
            </a:r>
          </a:p>
          <a:p>
            <a:r>
              <a:rPr lang="en-US" dirty="0" smtClean="0"/>
              <a:t>Presentations will start on Tuesday Oct29th</a:t>
            </a:r>
            <a:r>
              <a:rPr lang="en-US" baseline="30000" dirty="0" smtClean="0"/>
              <a:t> </a:t>
            </a:r>
            <a:r>
              <a:rPr lang="en-US" dirty="0" smtClean="0"/>
              <a:t> </a:t>
            </a:r>
          </a:p>
          <a:p>
            <a:r>
              <a:rPr lang="en-US" dirty="0" smtClean="0"/>
              <a:t>Benchmark Test on Evolution will be on Tuesday November 5th.</a:t>
            </a:r>
            <a:endParaRPr lang="en-US" dirty="0"/>
          </a:p>
        </p:txBody>
      </p:sp>
    </p:spTree>
    <p:extLst>
      <p:ext uri="{BB962C8B-B14F-4D97-AF65-F5344CB8AC3E}">
        <p14:creationId xmlns:p14="http://schemas.microsoft.com/office/powerpoint/2010/main" val="194095757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617196"/>
          </a:xfrm>
          <a:prstGeom prst="rect">
            <a:avLst/>
          </a:prstGeom>
        </p:spPr>
        <p:txBody>
          <a:bodyPr wrap="square">
            <a:spAutoFit/>
          </a:bodyPr>
          <a:lstStyle/>
          <a:p>
            <a:r>
              <a:rPr lang="en-US" sz="2400" b="1" dirty="0"/>
              <a:t>Evolution  Standard 7	</a:t>
            </a:r>
          </a:p>
          <a:p>
            <a:r>
              <a:rPr lang="en-US" sz="2400" b="1" dirty="0"/>
              <a:t>7. a. 	Students know </a:t>
            </a:r>
            <a:r>
              <a:rPr lang="en-US" sz="2400" b="1" i="1" dirty="0"/>
              <a:t>why</a:t>
            </a:r>
            <a:r>
              <a:rPr lang="en-US" sz="2400" b="1" dirty="0"/>
              <a:t> </a:t>
            </a:r>
            <a:r>
              <a:rPr lang="en-US" sz="2400" b="1" i="1" dirty="0"/>
              <a:t>natural selection acts on the phenotype 	rather than the genotype </a:t>
            </a:r>
            <a:r>
              <a:rPr lang="en-US" sz="2400" b="1" dirty="0"/>
              <a:t>of an organism. </a:t>
            </a:r>
            <a:r>
              <a:rPr lang="en-US" sz="2400" dirty="0"/>
              <a:t>	</a:t>
            </a:r>
          </a:p>
          <a:p>
            <a:r>
              <a:rPr lang="en-US" sz="2400" b="1" dirty="0"/>
              <a:t>7. b. 	Students know </a:t>
            </a:r>
            <a:r>
              <a:rPr lang="en-US" sz="2400" b="1" i="1" dirty="0"/>
              <a:t>why alleles that are lethal in a homozygous 	individual may be carried in a </a:t>
            </a:r>
            <a:r>
              <a:rPr lang="en-US" sz="2400" b="1" dirty="0"/>
              <a:t>heterozygote and thus 	maintained in a gene pool. </a:t>
            </a:r>
            <a:endParaRPr lang="en-US" sz="2400" dirty="0"/>
          </a:p>
          <a:p>
            <a:r>
              <a:rPr lang="en-US" sz="2400" b="1" dirty="0"/>
              <a:t>7. c. 	Students know </a:t>
            </a:r>
            <a:r>
              <a:rPr lang="en-US" sz="2400" b="1" i="1" dirty="0"/>
              <a:t>new mutations are constantly being generated 	in a gene pool. 	</a:t>
            </a:r>
          </a:p>
          <a:p>
            <a:r>
              <a:rPr lang="en-US" sz="2400" b="1" dirty="0"/>
              <a:t>7. d. 	Students know </a:t>
            </a:r>
            <a:r>
              <a:rPr lang="en-US" sz="2400" b="1" i="1" dirty="0"/>
              <a:t>variation within a species increases the 	likelihood that at least some members </a:t>
            </a:r>
            <a:r>
              <a:rPr lang="en-US" sz="2400" b="1" dirty="0"/>
              <a:t>of a species will survive 	under changed environmental conditions. </a:t>
            </a:r>
          </a:p>
          <a:p>
            <a:r>
              <a:rPr lang="en-US" sz="2400" b="1" dirty="0"/>
              <a:t>7e*	Students know  the conditions for Hardy – Weinberg 	equilibrium in a population and why these 	condition are not 	likely to appear in nature.</a:t>
            </a:r>
          </a:p>
          <a:p>
            <a:r>
              <a:rPr lang="en-US" sz="2400" b="1" dirty="0"/>
              <a:t>7f*	Students know how to solve the Hardy-Weinberg equation to 	predict the frequency of genotypes in a population, given the 	frequency of phenotypes.</a:t>
            </a:r>
          </a:p>
          <a:p>
            <a:r>
              <a:rPr lang="en-US" sz="1600" b="1" dirty="0"/>
              <a:t>		</a:t>
            </a:r>
          </a:p>
        </p:txBody>
      </p:sp>
    </p:spTree>
    <p:extLst>
      <p:ext uri="{BB962C8B-B14F-4D97-AF65-F5344CB8AC3E}">
        <p14:creationId xmlns:p14="http://schemas.microsoft.com/office/powerpoint/2010/main" val="339991140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normAutofit fontScale="70000" lnSpcReduction="20000"/>
          </a:bodyPr>
          <a:lstStyle/>
          <a:p>
            <a:pPr>
              <a:buNone/>
            </a:pPr>
            <a:r>
              <a:rPr lang="en-US" sz="3400" b="1" dirty="0"/>
              <a:t>Evolution Standard 8</a:t>
            </a:r>
          </a:p>
          <a:p>
            <a:pPr>
              <a:buNone/>
            </a:pPr>
            <a:r>
              <a:rPr lang="en-US" sz="3400" b="1" dirty="0"/>
              <a:t>8. a. 	Students know </a:t>
            </a:r>
            <a:r>
              <a:rPr lang="en-US" sz="3400" b="1" i="1" dirty="0"/>
              <a:t>how natural selection determines the 	differential survival of </a:t>
            </a:r>
            <a:r>
              <a:rPr lang="en-US" sz="3400" b="1" dirty="0"/>
              <a:t>groups of organisms. </a:t>
            </a:r>
            <a:r>
              <a:rPr lang="en-US" sz="3400" dirty="0"/>
              <a:t>	</a:t>
            </a:r>
          </a:p>
          <a:p>
            <a:pPr>
              <a:buNone/>
            </a:pPr>
            <a:r>
              <a:rPr lang="en-US" sz="3400" b="1" dirty="0"/>
              <a:t>8. b. 	Students know </a:t>
            </a:r>
            <a:r>
              <a:rPr lang="en-US" sz="3400" b="1" i="1" dirty="0"/>
              <a:t>a great diversity of species increases the chance 	that at least some </a:t>
            </a:r>
            <a:r>
              <a:rPr lang="en-US" sz="3400" b="1" dirty="0"/>
              <a:t>organisms survive major changes in the 	environment</a:t>
            </a:r>
            <a:r>
              <a:rPr lang="en-US" sz="3400" dirty="0"/>
              <a:t>. 	</a:t>
            </a:r>
          </a:p>
          <a:p>
            <a:pPr>
              <a:buNone/>
            </a:pPr>
            <a:r>
              <a:rPr lang="en-US" sz="3400" b="1" dirty="0"/>
              <a:t>8. c. 	Students know </a:t>
            </a:r>
            <a:r>
              <a:rPr lang="en-US" sz="3400" b="1" i="1" dirty="0"/>
              <a:t>the effects of genetic drift on the diversity of 	organisms in a population. 	</a:t>
            </a:r>
          </a:p>
          <a:p>
            <a:pPr>
              <a:buNone/>
            </a:pPr>
            <a:r>
              <a:rPr lang="en-US" sz="3400" b="1" dirty="0"/>
              <a:t>8. d. 	Students know </a:t>
            </a:r>
            <a:r>
              <a:rPr lang="en-US" sz="3400" b="1" i="1" dirty="0"/>
              <a:t>reproductive or geographic isolation affects 	speciation. 	</a:t>
            </a:r>
          </a:p>
          <a:p>
            <a:pPr>
              <a:buNone/>
            </a:pPr>
            <a:r>
              <a:rPr lang="en-US" sz="3400" b="1" dirty="0"/>
              <a:t>8. e. 	Students know </a:t>
            </a:r>
            <a:r>
              <a:rPr lang="en-US" sz="3400" b="1" i="1" dirty="0"/>
              <a:t>how to analyze fossil evidence with regard to 	biological diversity, episodic </a:t>
            </a:r>
            <a:r>
              <a:rPr lang="en-US" sz="3400" b="1" dirty="0"/>
              <a:t>speciation, and mass extinction</a:t>
            </a:r>
            <a:r>
              <a:rPr lang="en-US" sz="3400" dirty="0"/>
              <a:t>. </a:t>
            </a:r>
          </a:p>
          <a:p>
            <a:pPr>
              <a:buNone/>
            </a:pPr>
            <a:r>
              <a:rPr lang="en-US" sz="3400" b="1" dirty="0"/>
              <a:t>8f*</a:t>
            </a:r>
            <a:r>
              <a:rPr lang="en-US" sz="3400" dirty="0"/>
              <a:t>	</a:t>
            </a:r>
            <a:r>
              <a:rPr lang="en-US" sz="3400" b="1" dirty="0"/>
              <a:t>Students know how to use comparative embryology, DNA or 	protein sequence comparisons , and other independent sources 	of data to create a branching diagram (</a:t>
            </a:r>
            <a:r>
              <a:rPr lang="en-US" sz="3400" b="1" dirty="0" err="1"/>
              <a:t>cladogram</a:t>
            </a:r>
            <a:r>
              <a:rPr lang="en-US" sz="3400" b="1" dirty="0"/>
              <a:t>) that shows 	probable evolutionary relationships.</a:t>
            </a:r>
          </a:p>
          <a:p>
            <a:pPr>
              <a:buNone/>
            </a:pPr>
            <a:r>
              <a:rPr lang="en-US" sz="3400" b="1" dirty="0"/>
              <a:t>8g*	Students know how several independent  molecular clocks, 	calibrated against each other and combined with evidence 	from the fossil record, can help to estimate how long ago 	various groups of organism diverged evolutionarily from one 	another.</a:t>
            </a:r>
          </a:p>
          <a:p>
            <a:endParaRPr lang="en-US" b="1" dirty="0"/>
          </a:p>
        </p:txBody>
      </p:sp>
    </p:spTree>
    <p:extLst>
      <p:ext uri="{BB962C8B-B14F-4D97-AF65-F5344CB8AC3E}">
        <p14:creationId xmlns:p14="http://schemas.microsoft.com/office/powerpoint/2010/main" val="32306352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 Period 1</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a:buNone/>
            </a:pPr>
            <a:r>
              <a:rPr lang="en-US" dirty="0" smtClean="0"/>
              <a:t>7a Edith, Jennifer </a:t>
            </a:r>
          </a:p>
          <a:p>
            <a:pPr>
              <a:buNone/>
            </a:pPr>
            <a:r>
              <a:rPr lang="en-US" dirty="0" smtClean="0"/>
              <a:t>7b Laura; </a:t>
            </a:r>
          </a:p>
          <a:p>
            <a:pPr>
              <a:buNone/>
            </a:pPr>
            <a:r>
              <a:rPr lang="en-US" dirty="0" smtClean="0"/>
              <a:t>7c Mena</a:t>
            </a:r>
          </a:p>
          <a:p>
            <a:pPr>
              <a:buNone/>
            </a:pPr>
            <a:r>
              <a:rPr lang="en-US" dirty="0" smtClean="0"/>
              <a:t>7d Jessica D.; Rosario</a:t>
            </a:r>
          </a:p>
          <a:p>
            <a:pPr>
              <a:buNone/>
            </a:pPr>
            <a:r>
              <a:rPr lang="en-US" dirty="0" smtClean="0"/>
              <a:t>7e* </a:t>
            </a:r>
            <a:r>
              <a:rPr lang="en-US" dirty="0" err="1" smtClean="0"/>
              <a:t>Salman</a:t>
            </a:r>
            <a:r>
              <a:rPr lang="en-US" dirty="0" smtClean="0"/>
              <a:t>, Andre, </a:t>
            </a:r>
            <a:r>
              <a:rPr lang="en-US" dirty="0" err="1" smtClean="0"/>
              <a:t>Baheer</a:t>
            </a:r>
            <a:r>
              <a:rPr lang="en-US" dirty="0" smtClean="0"/>
              <a:t>, </a:t>
            </a:r>
            <a:r>
              <a:rPr lang="en-US" dirty="0" err="1" smtClean="0"/>
              <a:t>Arkadeus</a:t>
            </a:r>
            <a:endParaRPr lang="en-US" dirty="0" smtClean="0"/>
          </a:p>
          <a:p>
            <a:pPr>
              <a:buNone/>
            </a:pPr>
            <a:r>
              <a:rPr lang="en-US" dirty="0" smtClean="0"/>
              <a:t>7f* Liam</a:t>
            </a:r>
          </a:p>
          <a:p>
            <a:pPr>
              <a:buNone/>
            </a:pPr>
            <a:r>
              <a:rPr lang="en-US" dirty="0" smtClean="0"/>
              <a:t>8a </a:t>
            </a:r>
            <a:r>
              <a:rPr lang="en-US" dirty="0" err="1" smtClean="0"/>
              <a:t>Pretti</a:t>
            </a:r>
            <a:r>
              <a:rPr lang="en-US" dirty="0" smtClean="0"/>
              <a:t>, </a:t>
            </a:r>
            <a:r>
              <a:rPr lang="en-US" dirty="0" err="1" smtClean="0"/>
              <a:t>Maryia</a:t>
            </a:r>
            <a:r>
              <a:rPr lang="en-US" dirty="0" smtClean="0"/>
              <a:t>, </a:t>
            </a:r>
            <a:r>
              <a:rPr lang="en-US" dirty="0" err="1" smtClean="0"/>
              <a:t>Viktoria</a:t>
            </a:r>
            <a:r>
              <a:rPr lang="en-US" dirty="0" smtClean="0"/>
              <a:t>, Matt</a:t>
            </a:r>
          </a:p>
          <a:p>
            <a:pPr>
              <a:buNone/>
            </a:pPr>
            <a:r>
              <a:rPr lang="en-US" dirty="0" smtClean="0"/>
              <a:t>8b Hannah </a:t>
            </a:r>
            <a:r>
              <a:rPr lang="en-US" dirty="0" err="1" smtClean="0"/>
              <a:t>Brycelyn</a:t>
            </a:r>
            <a:r>
              <a:rPr lang="en-US" dirty="0" smtClean="0"/>
              <a:t>, </a:t>
            </a:r>
            <a:r>
              <a:rPr lang="en-US" dirty="0" err="1" smtClean="0"/>
              <a:t>Pawan</a:t>
            </a:r>
            <a:r>
              <a:rPr lang="en-US" dirty="0" smtClean="0"/>
              <a:t>; Cameron, Reggie, </a:t>
            </a:r>
            <a:r>
              <a:rPr lang="en-US" dirty="0" err="1" smtClean="0"/>
              <a:t>Ujjval</a:t>
            </a:r>
            <a:r>
              <a:rPr lang="en-US" dirty="0" smtClean="0"/>
              <a:t>, Justus</a:t>
            </a:r>
          </a:p>
          <a:p>
            <a:pPr>
              <a:buNone/>
            </a:pPr>
            <a:r>
              <a:rPr lang="en-US" dirty="0" smtClean="0"/>
              <a:t>8c Gina, Levi, Marina</a:t>
            </a:r>
          </a:p>
          <a:p>
            <a:pPr>
              <a:buNone/>
            </a:pPr>
            <a:r>
              <a:rPr lang="en-US" dirty="0" smtClean="0"/>
              <a:t>8d Lindsey, Bianca, Jaime, </a:t>
            </a:r>
            <a:r>
              <a:rPr lang="en-US" dirty="0" err="1" smtClean="0"/>
              <a:t>Julissa</a:t>
            </a:r>
            <a:endParaRPr lang="en-US" dirty="0" smtClean="0"/>
          </a:p>
          <a:p>
            <a:pPr>
              <a:buNone/>
            </a:pPr>
            <a:r>
              <a:rPr lang="en-US" dirty="0" smtClean="0"/>
              <a:t>8e  Sarah W.</a:t>
            </a:r>
          </a:p>
          <a:p>
            <a:pPr>
              <a:buNone/>
            </a:pPr>
            <a:r>
              <a:rPr lang="en-US" dirty="0" smtClean="0"/>
              <a:t>8f* Jessica Lira</a:t>
            </a:r>
          </a:p>
          <a:p>
            <a:pPr>
              <a:buNone/>
            </a:pPr>
            <a:r>
              <a:rPr lang="en-US" dirty="0" smtClean="0"/>
              <a:t>8g* Nelly, </a:t>
            </a:r>
            <a:r>
              <a:rPr lang="en-US" dirty="0" err="1" smtClean="0"/>
              <a:t>Prava</a:t>
            </a:r>
            <a:r>
              <a:rPr lang="en-US" dirty="0" smtClean="0"/>
              <a:t>, Mallory, </a:t>
            </a:r>
            <a:r>
              <a:rPr lang="en-US" dirty="0" err="1" smtClean="0"/>
              <a:t>Mikaela</a:t>
            </a:r>
            <a:endParaRPr lang="en-US" dirty="0"/>
          </a:p>
        </p:txBody>
      </p:sp>
    </p:spTree>
    <p:extLst>
      <p:ext uri="{BB962C8B-B14F-4D97-AF65-F5344CB8AC3E}">
        <p14:creationId xmlns:p14="http://schemas.microsoft.com/office/powerpoint/2010/main" val="160271452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smtClean="0"/>
              <a:t>Evolution Standard Project Period 4 </a:t>
            </a:r>
            <a:endParaRPr lang="en-US" dirty="0"/>
          </a:p>
        </p:txBody>
      </p:sp>
      <p:sp>
        <p:nvSpPr>
          <p:cNvPr id="3" name="Content Placeholder 2"/>
          <p:cNvSpPr>
            <a:spLocks noGrp="1"/>
          </p:cNvSpPr>
          <p:nvPr>
            <p:ph idx="1"/>
          </p:nvPr>
        </p:nvSpPr>
        <p:spPr>
          <a:xfrm>
            <a:off x="1524000" y="1143001"/>
            <a:ext cx="9144000" cy="4983163"/>
          </a:xfrm>
        </p:spPr>
        <p:txBody>
          <a:bodyPr>
            <a:normAutofit fontScale="85000" lnSpcReduction="20000"/>
          </a:bodyPr>
          <a:lstStyle/>
          <a:p>
            <a:pPr>
              <a:buNone/>
            </a:pPr>
            <a:r>
              <a:rPr lang="en-US" dirty="0" smtClean="0"/>
              <a:t>7a Kara, </a:t>
            </a:r>
            <a:r>
              <a:rPr lang="en-US" dirty="0" err="1" smtClean="0"/>
              <a:t>Alissa</a:t>
            </a:r>
            <a:endParaRPr lang="en-US" dirty="0" smtClean="0"/>
          </a:p>
          <a:p>
            <a:pPr>
              <a:buNone/>
            </a:pPr>
            <a:r>
              <a:rPr lang="en-US" dirty="0" smtClean="0"/>
              <a:t>7b Jenna, Valerie</a:t>
            </a:r>
          </a:p>
          <a:p>
            <a:pPr>
              <a:buNone/>
            </a:pPr>
            <a:r>
              <a:rPr lang="en-US" dirty="0" smtClean="0"/>
              <a:t>7c  Landon, Justin, </a:t>
            </a:r>
            <a:r>
              <a:rPr lang="en-US" dirty="0" err="1" smtClean="0"/>
              <a:t>Lupita</a:t>
            </a:r>
            <a:endParaRPr lang="en-US" dirty="0" smtClean="0"/>
          </a:p>
          <a:p>
            <a:pPr>
              <a:buNone/>
            </a:pPr>
            <a:r>
              <a:rPr lang="en-US" dirty="0" smtClean="0"/>
              <a:t>7d William Chan, John, Eric, </a:t>
            </a:r>
            <a:r>
              <a:rPr lang="en-US" dirty="0" err="1" smtClean="0"/>
              <a:t>Mikin</a:t>
            </a:r>
            <a:endParaRPr lang="en-US" dirty="0" smtClean="0"/>
          </a:p>
          <a:p>
            <a:pPr>
              <a:buNone/>
            </a:pPr>
            <a:r>
              <a:rPr lang="en-US" dirty="0" smtClean="0"/>
              <a:t>7e* Stan, Roman</a:t>
            </a:r>
          </a:p>
          <a:p>
            <a:pPr>
              <a:buNone/>
            </a:pPr>
            <a:r>
              <a:rPr lang="en-US" dirty="0" smtClean="0"/>
              <a:t>7f* Adam &amp; Zak</a:t>
            </a:r>
          </a:p>
          <a:p>
            <a:pPr>
              <a:buNone/>
            </a:pPr>
            <a:r>
              <a:rPr lang="en-US" dirty="0" smtClean="0"/>
              <a:t>8a </a:t>
            </a:r>
            <a:r>
              <a:rPr lang="en-US" dirty="0" err="1" smtClean="0"/>
              <a:t>Shabnam</a:t>
            </a:r>
            <a:r>
              <a:rPr lang="en-US" dirty="0" smtClean="0"/>
              <a:t>, </a:t>
            </a:r>
            <a:r>
              <a:rPr lang="en-US" dirty="0" err="1" smtClean="0"/>
              <a:t>Mendy</a:t>
            </a:r>
            <a:r>
              <a:rPr lang="en-US" dirty="0" smtClean="0"/>
              <a:t>, Beatrice</a:t>
            </a:r>
          </a:p>
          <a:p>
            <a:pPr>
              <a:buNone/>
            </a:pPr>
            <a:r>
              <a:rPr lang="en-US" dirty="0" smtClean="0"/>
              <a:t>8b </a:t>
            </a:r>
            <a:r>
              <a:rPr lang="en-US" dirty="0" err="1" smtClean="0"/>
              <a:t>Virak</a:t>
            </a:r>
            <a:r>
              <a:rPr lang="en-US" dirty="0" smtClean="0"/>
              <a:t>, Antonio, </a:t>
            </a:r>
            <a:r>
              <a:rPr lang="en-US" dirty="0" err="1" smtClean="0"/>
              <a:t>Gagandeep</a:t>
            </a:r>
            <a:r>
              <a:rPr lang="en-US" dirty="0" smtClean="0"/>
              <a:t>, Gabriel</a:t>
            </a:r>
          </a:p>
          <a:p>
            <a:pPr>
              <a:buNone/>
            </a:pPr>
            <a:r>
              <a:rPr lang="en-US" dirty="0" smtClean="0"/>
              <a:t>8c Anthony</a:t>
            </a:r>
          </a:p>
          <a:p>
            <a:pPr>
              <a:buNone/>
            </a:pPr>
            <a:r>
              <a:rPr lang="en-US" dirty="0" smtClean="0"/>
              <a:t>8d William L.</a:t>
            </a:r>
          </a:p>
          <a:p>
            <a:pPr>
              <a:buNone/>
            </a:pPr>
            <a:r>
              <a:rPr lang="en-US" dirty="0" smtClean="0"/>
              <a:t>8e</a:t>
            </a:r>
          </a:p>
          <a:p>
            <a:pPr>
              <a:buNone/>
            </a:pPr>
            <a:r>
              <a:rPr lang="en-US" dirty="0" smtClean="0"/>
              <a:t>8f* Emily</a:t>
            </a:r>
          </a:p>
          <a:p>
            <a:pPr>
              <a:buNone/>
            </a:pPr>
            <a:r>
              <a:rPr lang="en-US" dirty="0" smtClean="0"/>
              <a:t>8g* </a:t>
            </a:r>
            <a:r>
              <a:rPr lang="en-US" dirty="0" err="1" smtClean="0"/>
              <a:t>Viktoriya</a:t>
            </a:r>
            <a:r>
              <a:rPr lang="en-US" dirty="0" smtClean="0"/>
              <a:t>, Claire, </a:t>
            </a:r>
            <a:r>
              <a:rPr lang="en-US" dirty="0" err="1" smtClean="0"/>
              <a:t>Anastaysia</a:t>
            </a:r>
            <a:r>
              <a:rPr lang="en-US" dirty="0" smtClean="0"/>
              <a:t>, Sam</a:t>
            </a:r>
            <a:endParaRPr lang="en-US" dirty="0"/>
          </a:p>
        </p:txBody>
      </p:sp>
    </p:spTree>
    <p:extLst>
      <p:ext uri="{BB962C8B-B14F-4D97-AF65-F5344CB8AC3E}">
        <p14:creationId xmlns:p14="http://schemas.microsoft.com/office/powerpoint/2010/main" val="31429334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500" t="17836" r="15064" b="31062"/>
          <a:stretch>
            <a:fillRect/>
          </a:stretch>
        </p:blipFill>
        <p:spPr bwMode="auto">
          <a:xfrm>
            <a:off x="1524000" y="1"/>
            <a:ext cx="5829300" cy="4643437"/>
          </a:xfrm>
          <a:prstGeom prst="rect">
            <a:avLst/>
          </a:prstGeom>
          <a:noFill/>
          <a:ln w="9525">
            <a:noFill/>
            <a:miter lim="800000"/>
            <a:headEnd/>
            <a:tailEnd/>
          </a:ln>
        </p:spPr>
      </p:pic>
      <p:sp>
        <p:nvSpPr>
          <p:cNvPr id="3" name="TextBox 2"/>
          <p:cNvSpPr txBox="1"/>
          <p:nvPr/>
        </p:nvSpPr>
        <p:spPr>
          <a:xfrm>
            <a:off x="7239000" y="533400"/>
            <a:ext cx="3124200" cy="3785652"/>
          </a:xfrm>
          <a:prstGeom prst="rect">
            <a:avLst/>
          </a:prstGeom>
          <a:noFill/>
        </p:spPr>
        <p:txBody>
          <a:bodyPr wrap="square" rtlCol="0">
            <a:spAutoFit/>
          </a:bodyPr>
          <a:lstStyle/>
          <a:p>
            <a:r>
              <a:rPr lang="en-US" sz="2400" b="1" dirty="0"/>
              <a:t>Page 11 NB</a:t>
            </a:r>
          </a:p>
          <a:p>
            <a:r>
              <a:rPr lang="en-US" sz="2400" b="1" dirty="0"/>
              <a:t>4 sentence Summary</a:t>
            </a:r>
          </a:p>
          <a:p>
            <a:endParaRPr lang="en-US" sz="2400" b="1" dirty="0"/>
          </a:p>
          <a:p>
            <a:pPr>
              <a:buFont typeface="Arial" pitchFamily="34" charset="0"/>
              <a:buChar char="•"/>
            </a:pPr>
            <a:r>
              <a:rPr lang="en-US" sz="2400" b="1" dirty="0"/>
              <a:t>Anatomy</a:t>
            </a:r>
          </a:p>
          <a:p>
            <a:pPr>
              <a:buFont typeface="Arial" pitchFamily="34" charset="0"/>
              <a:buChar char="•"/>
            </a:pPr>
            <a:r>
              <a:rPr lang="en-US" sz="2400" b="1" dirty="0"/>
              <a:t>Embryology</a:t>
            </a:r>
          </a:p>
          <a:p>
            <a:pPr>
              <a:buFont typeface="Arial" pitchFamily="34" charset="0"/>
              <a:buChar char="•"/>
            </a:pPr>
            <a:r>
              <a:rPr lang="en-US" sz="2400" b="1" dirty="0"/>
              <a:t>Fossils</a:t>
            </a:r>
          </a:p>
          <a:p>
            <a:pPr>
              <a:buFont typeface="Arial" pitchFamily="34" charset="0"/>
              <a:buChar char="•"/>
            </a:pPr>
            <a:r>
              <a:rPr lang="en-US" sz="2400" b="1" dirty="0"/>
              <a:t>Fossil bones</a:t>
            </a:r>
          </a:p>
          <a:p>
            <a:pPr>
              <a:buFont typeface="Arial" pitchFamily="34" charset="0"/>
              <a:buChar char="•"/>
            </a:pPr>
            <a:r>
              <a:rPr lang="en-US" sz="2400" b="1" dirty="0"/>
              <a:t>Homologous structures</a:t>
            </a:r>
          </a:p>
          <a:p>
            <a:pPr>
              <a:buFont typeface="Arial" pitchFamily="34" charset="0"/>
              <a:buChar char="•"/>
            </a:pPr>
            <a:r>
              <a:rPr lang="en-US" sz="2400" b="1" dirty="0"/>
              <a:t>Nucleotide Sequences</a:t>
            </a:r>
          </a:p>
        </p:txBody>
      </p:sp>
    </p:spTree>
    <p:extLst>
      <p:ext uri="{BB962C8B-B14F-4D97-AF65-F5344CB8AC3E}">
        <p14:creationId xmlns:p14="http://schemas.microsoft.com/office/powerpoint/2010/main" val="230040940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15 P. 11NB</a:t>
            </a:r>
            <a:endParaRPr lang="en-US" dirty="0"/>
          </a:p>
        </p:txBody>
      </p:sp>
      <p:sp>
        <p:nvSpPr>
          <p:cNvPr id="3" name="Content Placeholder 2"/>
          <p:cNvSpPr>
            <a:spLocks noGrp="1"/>
          </p:cNvSpPr>
          <p:nvPr>
            <p:ph idx="1"/>
          </p:nvPr>
        </p:nvSpPr>
        <p:spPr/>
        <p:txBody>
          <a:bodyPr numCol="2">
            <a:normAutofit fontScale="92500" lnSpcReduction="20000"/>
          </a:bodyPr>
          <a:lstStyle/>
          <a:p>
            <a:pPr marL="514350" indent="-514350">
              <a:buFont typeface="+mj-lt"/>
              <a:buAutoNum type="arabicPeriod"/>
            </a:pPr>
            <a:r>
              <a:rPr lang="en-US" dirty="0" smtClean="0"/>
              <a:t>Artificial selection</a:t>
            </a:r>
          </a:p>
          <a:p>
            <a:pPr marL="514350" indent="-514350">
              <a:buFont typeface="+mj-lt"/>
              <a:buAutoNum type="arabicPeriod"/>
            </a:pPr>
            <a:r>
              <a:rPr lang="en-US" dirty="0" smtClean="0"/>
              <a:t>Camouflage</a:t>
            </a:r>
          </a:p>
          <a:p>
            <a:pPr marL="514350" indent="-514350">
              <a:buFont typeface="+mj-lt"/>
              <a:buAutoNum type="arabicPeriod"/>
            </a:pPr>
            <a:r>
              <a:rPr lang="en-US" dirty="0" smtClean="0"/>
              <a:t>Mimicry</a:t>
            </a:r>
          </a:p>
          <a:p>
            <a:pPr marL="514350" indent="-514350">
              <a:buFont typeface="+mj-lt"/>
              <a:buAutoNum type="arabicPeriod"/>
            </a:pPr>
            <a:r>
              <a:rPr lang="en-US" dirty="0" smtClean="0"/>
              <a:t>Gene pool</a:t>
            </a:r>
          </a:p>
          <a:p>
            <a:pPr marL="514350" indent="-514350">
              <a:buFont typeface="+mj-lt"/>
              <a:buAutoNum type="arabicPeriod"/>
            </a:pPr>
            <a:r>
              <a:rPr lang="en-US" dirty="0" smtClean="0"/>
              <a:t>Allelic Frequency</a:t>
            </a:r>
          </a:p>
          <a:p>
            <a:pPr marL="514350" indent="-514350">
              <a:buFont typeface="+mj-lt"/>
              <a:buAutoNum type="arabicPeriod"/>
            </a:pPr>
            <a:r>
              <a:rPr lang="en-US" dirty="0" smtClean="0"/>
              <a:t>Genetic Drift</a:t>
            </a:r>
          </a:p>
          <a:p>
            <a:pPr marL="514350" indent="-514350">
              <a:buFont typeface="+mj-lt"/>
              <a:buAutoNum type="arabicPeriod"/>
            </a:pPr>
            <a:r>
              <a:rPr lang="en-US" dirty="0" smtClean="0"/>
              <a:t>Stabilizing Selection</a:t>
            </a:r>
          </a:p>
          <a:p>
            <a:pPr marL="514350" indent="-514350">
              <a:buFont typeface="+mj-lt"/>
              <a:buAutoNum type="arabicPeriod"/>
            </a:pPr>
            <a:r>
              <a:rPr lang="en-US" dirty="0" err="1" smtClean="0"/>
              <a:t>Polyploid</a:t>
            </a:r>
            <a:endParaRPr lang="en-US" dirty="0" smtClean="0"/>
          </a:p>
          <a:p>
            <a:pPr marL="514350" indent="-514350">
              <a:buFont typeface="+mj-lt"/>
              <a:buAutoNum type="arabicPeriod"/>
            </a:pPr>
            <a:r>
              <a:rPr lang="en-US" dirty="0" smtClean="0"/>
              <a:t>Natural Selection</a:t>
            </a:r>
          </a:p>
          <a:p>
            <a:pPr marL="514350" indent="-514350">
              <a:buFont typeface="+mj-lt"/>
              <a:buAutoNum type="arabicPeriod"/>
            </a:pPr>
            <a:r>
              <a:rPr lang="en-US" dirty="0" smtClean="0"/>
              <a:t>Punctuated </a:t>
            </a:r>
            <a:r>
              <a:rPr lang="en-US" dirty="0" err="1" smtClean="0"/>
              <a:t>equilibruim</a:t>
            </a:r>
            <a:endParaRPr lang="en-US" dirty="0" smtClean="0"/>
          </a:p>
          <a:p>
            <a:pPr marL="514350" indent="-514350">
              <a:buFont typeface="+mj-lt"/>
              <a:buAutoNum type="arabicPeriod"/>
            </a:pPr>
            <a:r>
              <a:rPr lang="en-US" dirty="0" smtClean="0"/>
              <a:t> </a:t>
            </a:r>
            <a:r>
              <a:rPr lang="en-US" dirty="0" err="1" smtClean="0"/>
              <a:t>Vestigual</a:t>
            </a:r>
            <a:r>
              <a:rPr lang="en-US" dirty="0" smtClean="0"/>
              <a:t> structure</a:t>
            </a:r>
          </a:p>
          <a:p>
            <a:pPr marL="514350" indent="-514350">
              <a:buFont typeface="+mj-lt"/>
              <a:buAutoNum type="arabicPeriod"/>
            </a:pPr>
            <a:r>
              <a:rPr lang="en-US" dirty="0" smtClean="0"/>
              <a:t>Adaptive radiation</a:t>
            </a:r>
          </a:p>
          <a:p>
            <a:pPr marL="514350" indent="-514350">
              <a:buFont typeface="+mj-lt"/>
              <a:buAutoNum type="arabicPeriod"/>
            </a:pPr>
            <a:endParaRPr lang="en-US" dirty="0" smtClean="0"/>
          </a:p>
          <a:p>
            <a:pPr marL="514350" indent="-514350">
              <a:buNone/>
            </a:pPr>
            <a:r>
              <a:rPr lang="en-US" dirty="0" smtClean="0"/>
              <a:t>1.D</a:t>
            </a:r>
          </a:p>
          <a:p>
            <a:pPr marL="514350" indent="-514350">
              <a:buNone/>
            </a:pPr>
            <a:r>
              <a:rPr lang="en-US" dirty="0" smtClean="0"/>
              <a:t>2.C</a:t>
            </a:r>
          </a:p>
          <a:p>
            <a:pPr marL="514350" indent="-514350">
              <a:buNone/>
            </a:pPr>
            <a:r>
              <a:rPr lang="en-US" dirty="0" smtClean="0"/>
              <a:t>3.A</a:t>
            </a:r>
          </a:p>
          <a:p>
            <a:pPr marL="514350" indent="-514350">
              <a:buNone/>
            </a:pPr>
            <a:r>
              <a:rPr lang="en-US" dirty="0" smtClean="0"/>
              <a:t>4. D</a:t>
            </a:r>
          </a:p>
          <a:p>
            <a:pPr marL="514350" indent="-514350">
              <a:buNone/>
            </a:pPr>
            <a:r>
              <a:rPr lang="en-US" dirty="0" smtClean="0"/>
              <a:t>5.A</a:t>
            </a:r>
          </a:p>
          <a:p>
            <a:pPr marL="514350" indent="-514350">
              <a:buNone/>
            </a:pPr>
            <a:r>
              <a:rPr lang="en-US" dirty="0" smtClean="0"/>
              <a:t>6.A</a:t>
            </a:r>
            <a:endParaRPr lang="en-US" dirty="0"/>
          </a:p>
        </p:txBody>
      </p:sp>
    </p:spTree>
    <p:extLst>
      <p:ext uri="{BB962C8B-B14F-4D97-AF65-F5344CB8AC3E}">
        <p14:creationId xmlns:p14="http://schemas.microsoft.com/office/powerpoint/2010/main" val="16487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blinds(horizontal)">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blinds(horizontal)">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blinds(horizontal)">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blinds(horizontal)">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blinds(horizontal)">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blinds(horizontal)">
                                      <p:cBhvr>
                                        <p:cTn id="9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 Map Chapter 15.1 Evidence for Evolution p. 105 NB</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rabicPeriod"/>
            </a:pPr>
            <a:r>
              <a:rPr lang="en-US" dirty="0" smtClean="0"/>
              <a:t>Fossil</a:t>
            </a:r>
          </a:p>
          <a:p>
            <a:pPr marL="514350" indent="-514350">
              <a:buFont typeface="+mj-lt"/>
              <a:buAutoNum type="arabicPeriod"/>
            </a:pPr>
            <a:r>
              <a:rPr lang="en-US" dirty="0" smtClean="0"/>
              <a:t>Anatomy</a:t>
            </a:r>
          </a:p>
          <a:p>
            <a:pPr marL="514350" indent="-514350">
              <a:buFont typeface="+mj-lt"/>
              <a:buAutoNum type="arabicPeriod"/>
            </a:pPr>
            <a:r>
              <a:rPr lang="en-US" dirty="0" smtClean="0"/>
              <a:t>Embryology</a:t>
            </a:r>
          </a:p>
          <a:p>
            <a:pPr marL="514350" indent="-514350">
              <a:buFont typeface="+mj-lt"/>
              <a:buAutoNum type="arabicPeriod"/>
            </a:pPr>
            <a:r>
              <a:rPr lang="en-US" dirty="0" smtClean="0"/>
              <a:t>Fossil bones</a:t>
            </a:r>
          </a:p>
          <a:p>
            <a:pPr marL="514350" indent="-514350">
              <a:buFont typeface="+mj-lt"/>
              <a:buAutoNum type="arabicPeriod"/>
            </a:pPr>
            <a:r>
              <a:rPr lang="en-US" dirty="0" smtClean="0"/>
              <a:t>Homologous structures</a:t>
            </a:r>
          </a:p>
          <a:p>
            <a:pPr marL="514350" indent="-514350">
              <a:buFont typeface="+mj-lt"/>
              <a:buAutoNum type="arabicPeriod"/>
            </a:pPr>
            <a:r>
              <a:rPr lang="en-US" dirty="0" smtClean="0"/>
              <a:t>Nucleotide Sequences</a:t>
            </a:r>
          </a:p>
          <a:p>
            <a:pPr lvl="1"/>
            <a:r>
              <a:rPr lang="en-US" dirty="0" smtClean="0"/>
              <a:t>DNA seq.</a:t>
            </a:r>
          </a:p>
          <a:p>
            <a:pPr lvl="2"/>
            <a:r>
              <a:rPr lang="en-US" dirty="0" smtClean="0"/>
              <a:t>Phosphate, Sugar, Nitrogen Base</a:t>
            </a:r>
            <a:endParaRPr lang="en-US" dirty="0"/>
          </a:p>
        </p:txBody>
      </p:sp>
      <p:sp>
        <p:nvSpPr>
          <p:cNvPr id="4" name="Content Placeholder 3"/>
          <p:cNvSpPr>
            <a:spLocks noGrp="1"/>
          </p:cNvSpPr>
          <p:nvPr>
            <p:ph sz="half" idx="2"/>
          </p:nvPr>
        </p:nvSpPr>
        <p:spPr>
          <a:xfrm>
            <a:off x="5867400" y="1447801"/>
            <a:ext cx="4800600" cy="4525963"/>
          </a:xfrm>
        </p:spPr>
        <p:txBody>
          <a:bodyPr>
            <a:normAutofit lnSpcReduction="10000"/>
          </a:bodyPr>
          <a:lstStyle/>
          <a:p>
            <a:r>
              <a:rPr lang="en-US" dirty="0" smtClean="0"/>
              <a:t>Summary:</a:t>
            </a:r>
          </a:p>
          <a:p>
            <a:r>
              <a:rPr lang="en-US" dirty="0" smtClean="0"/>
              <a:t>Evolution is a change in species over time. Evidence for Evolution is based on Fossils, Anatomy, Embryology, and Biochemistry.  Scientists compare Fossil bones, Homologous structures and developing embryos, and Nucleotide sequences to support the theory of Evolution.  </a:t>
            </a:r>
          </a:p>
          <a:p>
            <a:endParaRPr lang="en-US" dirty="0"/>
          </a:p>
        </p:txBody>
      </p:sp>
    </p:spTree>
    <p:extLst>
      <p:ext uri="{BB962C8B-B14F-4D97-AF65-F5344CB8AC3E}">
        <p14:creationId xmlns:p14="http://schemas.microsoft.com/office/powerpoint/2010/main" val="251029272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7543800" cy="3046988"/>
          </a:xfrm>
          <a:prstGeom prst="rect">
            <a:avLst/>
          </a:prstGeom>
          <a:noFill/>
        </p:spPr>
        <p:txBody>
          <a:bodyPr wrap="square" rtlCol="0">
            <a:spAutoFit/>
          </a:bodyPr>
          <a:lstStyle/>
          <a:p>
            <a:r>
              <a:rPr lang="en-US" sz="2400" dirty="0">
                <a:solidFill>
                  <a:srgbClr val="FF0000"/>
                </a:solidFill>
              </a:rPr>
              <a:t>Homework Tonight pg 11</a:t>
            </a:r>
          </a:p>
          <a:p>
            <a:endParaRPr lang="en-US" sz="2400" dirty="0"/>
          </a:p>
          <a:p>
            <a:r>
              <a:rPr lang="en-US" sz="2400" dirty="0"/>
              <a:t>4 Examples of mimicry and/or camouflage</a:t>
            </a:r>
          </a:p>
          <a:p>
            <a:endParaRPr lang="en-US" sz="2400" dirty="0"/>
          </a:p>
          <a:p>
            <a:r>
              <a:rPr lang="en-US" sz="2400" dirty="0"/>
              <a:t>Why is variation important? </a:t>
            </a:r>
          </a:p>
          <a:p>
            <a:endParaRPr lang="en-US" sz="2400" dirty="0"/>
          </a:p>
          <a:p>
            <a:r>
              <a:rPr lang="en-US" sz="2400" dirty="0"/>
              <a:t>How does the phenotype (physical traits) affect natural selection?</a:t>
            </a:r>
          </a:p>
        </p:txBody>
      </p:sp>
    </p:spTree>
    <p:extLst>
      <p:ext uri="{BB962C8B-B14F-4D97-AF65-F5344CB8AC3E}">
        <p14:creationId xmlns:p14="http://schemas.microsoft.com/office/powerpoint/2010/main" val="1783845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483" name="Picture 3" descr="in rev"/>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381000"/>
            <a:ext cx="7467600" cy="4979988"/>
          </a:xfrm>
        </p:spPr>
      </p:pic>
      <p:sp>
        <p:nvSpPr>
          <p:cNvPr id="20484" name="Text Box 4"/>
          <p:cNvSpPr txBox="1">
            <a:spLocks noChangeArrowheads="1"/>
          </p:cNvSpPr>
          <p:nvPr/>
        </p:nvSpPr>
        <p:spPr bwMode="auto">
          <a:xfrm>
            <a:off x="2209800" y="5486401"/>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418B4"/>
                </a:solidFill>
              </a:rPr>
              <a:t>By the mid-1800’s the Industrial Revolution was in full force. Throughout England factories were spewing soot and smoke into the air.</a:t>
            </a:r>
            <a:endParaRPr lang="en-US" altLang="en-US" sz="2400"/>
          </a:p>
        </p:txBody>
      </p:sp>
    </p:spTree>
    <p:extLst>
      <p:ext uri="{BB962C8B-B14F-4D97-AF65-F5344CB8AC3E}">
        <p14:creationId xmlns:p14="http://schemas.microsoft.com/office/powerpoint/2010/main" val="420418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p:cTn id="11" dur="1000" fill="hold"/>
                                        <p:tgtEl>
                                          <p:spTgt spid="20483"/>
                                        </p:tgtEl>
                                        <p:attrNameLst>
                                          <p:attrName>ppt_w</p:attrName>
                                        </p:attrNameLst>
                                      </p:cBhvr>
                                      <p:tavLst>
                                        <p:tav tm="0">
                                          <p:val>
                                            <p:strVal val="#ppt_w*0.70"/>
                                          </p:val>
                                        </p:tav>
                                        <p:tav tm="100000">
                                          <p:val>
                                            <p:strVal val="#ppt_w"/>
                                          </p:val>
                                        </p:tav>
                                      </p:tavLst>
                                    </p:anim>
                                    <p:anim calcmode="lin" valueType="num">
                                      <p:cBhvr>
                                        <p:cTn id="12" dur="1000" fill="hold"/>
                                        <p:tgtEl>
                                          <p:spTgt spid="20483"/>
                                        </p:tgtEl>
                                        <p:attrNameLst>
                                          <p:attrName>ppt_h</p:attrName>
                                        </p:attrNameLst>
                                      </p:cBhvr>
                                      <p:tavLst>
                                        <p:tav tm="0">
                                          <p:val>
                                            <p:strVal val="#ppt_h"/>
                                          </p:val>
                                        </p:tav>
                                        <p:tav tm="100000">
                                          <p:val>
                                            <p:strVal val="#ppt_h"/>
                                          </p:val>
                                        </p:tav>
                                      </p:tavLst>
                                    </p:anim>
                                    <p:animEffect transition="in" filter="fad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10427594" cy="1112838"/>
          </a:xfrm>
        </p:spPr>
        <p:txBody>
          <a:bodyPr>
            <a:noAutofit/>
          </a:bodyPr>
          <a:lstStyle/>
          <a:p>
            <a:r>
              <a:rPr lang="en-US" sz="2400" b="1" dirty="0" smtClean="0"/>
              <a:t>11/18 </a:t>
            </a:r>
            <a:r>
              <a:rPr lang="en-US" sz="2400" b="1" dirty="0"/>
              <a:t>Mechanisms for Evolution 15.2</a:t>
            </a:r>
            <a:r>
              <a:rPr lang="en-US" sz="2400" dirty="0"/>
              <a:t/>
            </a:r>
            <a:br>
              <a:rPr lang="en-US" sz="2400" dirty="0"/>
            </a:br>
            <a:r>
              <a:rPr lang="en-US" sz="2400" b="1" dirty="0"/>
              <a:t>Objective:</a:t>
            </a:r>
            <a:r>
              <a:rPr lang="en-US" sz="2400" dirty="0"/>
              <a:t>  Students will demonstrate how variation within a species increases the likelihood that at least some members of a species will survive under changed environmental conditions the </a:t>
            </a:r>
            <a:r>
              <a:rPr lang="en-US" sz="2400" dirty="0" smtClean="0"/>
              <a:t>online Natural Selection Bunny activity. P.40 NB</a:t>
            </a:r>
            <a:endParaRPr lang="en-US" sz="2400" dirty="0"/>
          </a:p>
        </p:txBody>
      </p:sp>
      <p:sp>
        <p:nvSpPr>
          <p:cNvPr id="6" name="Content Placeholder 5"/>
          <p:cNvSpPr>
            <a:spLocks noGrp="1"/>
          </p:cNvSpPr>
          <p:nvPr>
            <p:ph sz="quarter" idx="4"/>
          </p:nvPr>
        </p:nvSpPr>
        <p:spPr>
          <a:xfrm>
            <a:off x="5715001" y="1905001"/>
            <a:ext cx="6476999" cy="4221163"/>
          </a:xfrm>
        </p:spPr>
        <p:txBody>
          <a:bodyPr>
            <a:normAutofit fontScale="92500" lnSpcReduction="10000"/>
          </a:bodyPr>
          <a:lstStyle/>
          <a:p>
            <a:pPr marL="457200" indent="-457200">
              <a:buFont typeface="+mj-lt"/>
              <a:buAutoNum type="arabicPeriod"/>
            </a:pPr>
            <a:r>
              <a:rPr lang="en-US" dirty="0" smtClean="0"/>
              <a:t>Stream A and Stream B are located on two isolated islands with similar characteristics.  How do these two stream beds differ?</a:t>
            </a:r>
          </a:p>
          <a:p>
            <a:pPr marL="457200" indent="-457200">
              <a:buFont typeface="+mj-lt"/>
              <a:buAutoNum type="arabicPeriod"/>
            </a:pPr>
            <a:r>
              <a:rPr lang="en-US" dirty="0" smtClean="0"/>
              <a:t>Suppose a fish that varies in color from a lighter shade (top) to a darker shade (bottom) is introduced from Stream A into Stream B.  How might the color of the fish population in Stream B change over time.</a:t>
            </a:r>
          </a:p>
          <a:p>
            <a:pPr marL="457200" indent="-457200">
              <a:buFont typeface="+mj-lt"/>
              <a:buAutoNum type="arabicPeriod"/>
            </a:pPr>
            <a:r>
              <a:rPr lang="en-US" dirty="0" smtClean="0"/>
              <a:t>Compare and Contrast Convergent and Divergent evolution.  Which one results in Homologous structures &amp; which on results in Analogous structures?</a:t>
            </a:r>
          </a:p>
        </p:txBody>
      </p:sp>
      <p:pic>
        <p:nvPicPr>
          <p:cNvPr id="7" name="Picture 1037" descr="SFT-15"/>
          <p:cNvPicPr>
            <a:picLocks noGrp="1" noChangeAspect="1" noChangeArrowheads="1"/>
          </p:cNvPicPr>
          <p:nvPr>
            <p:ph sz="half" idx="2"/>
          </p:nvPr>
        </p:nvPicPr>
        <p:blipFill>
          <a:blip r:embed="rId2" cstate="print"/>
          <a:srcRect/>
          <a:stretch>
            <a:fillRect/>
          </a:stretch>
        </p:blipFill>
        <p:spPr bwMode="auto">
          <a:xfrm>
            <a:off x="1524000" y="1752600"/>
            <a:ext cx="4191000" cy="4045262"/>
          </a:xfrm>
          <a:prstGeom prst="rect">
            <a:avLst/>
          </a:prstGeom>
          <a:noFill/>
        </p:spPr>
      </p:pic>
      <p:sp>
        <p:nvSpPr>
          <p:cNvPr id="8" name="TextBox 7"/>
          <p:cNvSpPr txBox="1"/>
          <p:nvPr/>
        </p:nvSpPr>
        <p:spPr>
          <a:xfrm>
            <a:off x="4648200" y="3200400"/>
            <a:ext cx="1447800" cy="369332"/>
          </a:xfrm>
          <a:prstGeom prst="rect">
            <a:avLst/>
          </a:prstGeom>
          <a:noFill/>
        </p:spPr>
        <p:txBody>
          <a:bodyPr wrap="square" rtlCol="0">
            <a:spAutoFit/>
          </a:bodyPr>
          <a:lstStyle/>
          <a:p>
            <a:r>
              <a:rPr lang="en-US" dirty="0"/>
              <a:t>Stream A</a:t>
            </a:r>
          </a:p>
        </p:txBody>
      </p:sp>
      <p:sp>
        <p:nvSpPr>
          <p:cNvPr id="9" name="TextBox 8"/>
          <p:cNvSpPr txBox="1"/>
          <p:nvPr/>
        </p:nvSpPr>
        <p:spPr>
          <a:xfrm>
            <a:off x="3962400" y="5257800"/>
            <a:ext cx="1371600" cy="381000"/>
          </a:xfrm>
          <a:prstGeom prst="rect">
            <a:avLst/>
          </a:prstGeom>
          <a:noFill/>
        </p:spPr>
        <p:txBody>
          <a:bodyPr wrap="square" rtlCol="0">
            <a:spAutoFit/>
          </a:bodyPr>
          <a:lstStyle/>
          <a:p>
            <a:r>
              <a:rPr lang="en-US" dirty="0"/>
              <a:t>Stream B</a:t>
            </a:r>
          </a:p>
        </p:txBody>
      </p:sp>
    </p:spTree>
    <p:extLst>
      <p:ext uri="{BB962C8B-B14F-4D97-AF65-F5344CB8AC3E}">
        <p14:creationId xmlns:p14="http://schemas.microsoft.com/office/powerpoint/2010/main" val="71071379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282529863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b="1" dirty="0" smtClean="0"/>
              <a:t>11/28 </a:t>
            </a:r>
            <a:r>
              <a:rPr lang="en-US" sz="2400" b="1" dirty="0"/>
              <a:t>Population Genetics &amp; Evolution 15.2</a:t>
            </a:r>
            <a:r>
              <a:rPr lang="en-US" sz="2400" dirty="0"/>
              <a:t/>
            </a:r>
            <a:br>
              <a:rPr lang="en-US" sz="2400" dirty="0"/>
            </a:br>
            <a:r>
              <a:rPr lang="en-US" sz="2400" dirty="0"/>
              <a:t>Obj. TSW demonstrate comprehension and understanding of the roles of Natural Selection and random selection within a species during Genetic Drift Activity</a:t>
            </a:r>
            <a:r>
              <a:rPr lang="en-US" sz="2400" b="1" dirty="0"/>
              <a:t>.  </a:t>
            </a:r>
            <a:r>
              <a:rPr lang="en-US" sz="2400" dirty="0" smtClean="0"/>
              <a:t>P.42 </a:t>
            </a:r>
            <a:r>
              <a:rPr lang="en-US" sz="2400" dirty="0"/>
              <a:t>NB</a:t>
            </a:r>
          </a:p>
        </p:txBody>
      </p:sp>
      <p:sp>
        <p:nvSpPr>
          <p:cNvPr id="4" name="Content Placeholder 3"/>
          <p:cNvSpPr>
            <a:spLocks noGrp="1"/>
          </p:cNvSpPr>
          <p:nvPr>
            <p:ph sz="half" idx="2"/>
          </p:nvPr>
        </p:nvSpPr>
        <p:spPr>
          <a:xfrm>
            <a:off x="6400800" y="1524001"/>
            <a:ext cx="4267200" cy="4830763"/>
          </a:xfrm>
        </p:spPr>
        <p:txBody>
          <a:bodyPr>
            <a:normAutofit/>
          </a:bodyPr>
          <a:lstStyle/>
          <a:p>
            <a:pPr marL="514350" indent="-514350">
              <a:buFont typeface="+mj-lt"/>
              <a:buAutoNum type="arabicPeriod"/>
            </a:pPr>
            <a:r>
              <a:rPr lang="en-US" sz="2400" dirty="0"/>
              <a:t>How does gene pool relate to allelic (gene) frequency?</a:t>
            </a:r>
          </a:p>
          <a:p>
            <a:pPr marL="514350" indent="-514350">
              <a:buFont typeface="+mj-lt"/>
              <a:buAutoNum type="arabicPeriod"/>
            </a:pPr>
            <a:r>
              <a:rPr lang="en-US" sz="2400" dirty="0"/>
              <a:t>How does Genetic Equilibrium relate to Evolution?</a:t>
            </a:r>
          </a:p>
          <a:p>
            <a:pPr marL="514350" indent="-514350">
              <a:buFont typeface="+mj-lt"/>
              <a:buAutoNum type="arabicPeriod"/>
            </a:pPr>
            <a:r>
              <a:rPr lang="en-US" sz="2400" dirty="0"/>
              <a:t>Why does the effect of genetic drift impact smaller populations greater than large populations?</a:t>
            </a:r>
          </a:p>
          <a:p>
            <a:pPr marL="514350" indent="-514350">
              <a:buFont typeface="+mj-lt"/>
              <a:buAutoNum type="arabicPeriod"/>
            </a:pPr>
            <a:endParaRPr lang="en-US" dirty="0"/>
          </a:p>
        </p:txBody>
      </p:sp>
      <p:pic>
        <p:nvPicPr>
          <p:cNvPr id="5" name="Picture 22" descr="BCT-15"/>
          <p:cNvPicPr>
            <a:picLocks noGrp="1" noChangeAspect="1" noChangeArrowheads="1"/>
          </p:cNvPicPr>
          <p:nvPr>
            <p:ph sz="half" idx="1"/>
          </p:nvPr>
        </p:nvPicPr>
        <p:blipFill>
          <a:blip r:embed="rId3" cstate="print"/>
          <a:srcRect/>
          <a:stretch>
            <a:fillRect/>
          </a:stretch>
        </p:blipFill>
        <p:spPr bwMode="auto">
          <a:xfrm>
            <a:off x="1544472" y="1524000"/>
            <a:ext cx="4931594" cy="27432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33" y="4252131"/>
            <a:ext cx="3429000" cy="2571750"/>
          </a:xfrm>
          <a:prstGeom prst="rect">
            <a:avLst/>
          </a:prstGeom>
        </p:spPr>
      </p:pic>
    </p:spTree>
    <p:extLst>
      <p:ext uri="{BB962C8B-B14F-4D97-AF65-F5344CB8AC3E}">
        <p14:creationId xmlns:p14="http://schemas.microsoft.com/office/powerpoint/2010/main" val="123904393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579438"/>
            <a:ext cx="8229600" cy="715962"/>
          </a:xfrm>
        </p:spPr>
        <p:txBody>
          <a:bodyPr>
            <a:normAutofit fontScale="90000"/>
          </a:bodyPr>
          <a:lstStyle/>
          <a:p>
            <a:pPr algn="l" eaLnBrk="1" hangingPunct="1"/>
            <a:r>
              <a:rPr lang="en-US" sz="4000" b="1" dirty="0">
                <a:solidFill>
                  <a:srgbClr val="333399"/>
                </a:solidFill>
              </a:rPr>
              <a:t>III.  Genetic Drift p. 23 NB  Notes</a:t>
            </a:r>
            <a:r>
              <a:rPr lang="en-US" sz="4000" dirty="0">
                <a:solidFill>
                  <a:srgbClr val="333399"/>
                </a:solidFill>
              </a:rPr>
              <a:t/>
            </a:r>
            <a:br>
              <a:rPr lang="en-US" sz="4000" dirty="0">
                <a:solidFill>
                  <a:srgbClr val="333399"/>
                </a:solidFill>
              </a:rPr>
            </a:br>
            <a:endParaRPr lang="en-US" sz="4000" dirty="0">
              <a:solidFill>
                <a:srgbClr val="333399"/>
              </a:solidFill>
            </a:endParaRPr>
          </a:p>
        </p:txBody>
      </p:sp>
      <p:sp>
        <p:nvSpPr>
          <p:cNvPr id="28675" name="Rectangle 3"/>
          <p:cNvSpPr>
            <a:spLocks noGrp="1" noChangeArrowheads="1"/>
          </p:cNvSpPr>
          <p:nvPr>
            <p:ph type="body" idx="1"/>
          </p:nvPr>
        </p:nvSpPr>
        <p:spPr>
          <a:xfrm>
            <a:off x="1981200" y="1295401"/>
            <a:ext cx="8229600" cy="4525963"/>
          </a:xfrm>
        </p:spPr>
        <p:txBody>
          <a:bodyPr/>
          <a:lstStyle/>
          <a:p>
            <a:pPr marL="609600" indent="-609600">
              <a:buFontTx/>
              <a:buAutoNum type="alphaUcPeriod"/>
            </a:pPr>
            <a:r>
              <a:rPr lang="en-US" b="1" dirty="0" smtClean="0"/>
              <a:t>In small populations, </a:t>
            </a:r>
            <a:r>
              <a:rPr lang="en-US" b="1" dirty="0" smtClean="0">
                <a:solidFill>
                  <a:srgbClr val="FF00FF"/>
                </a:solidFill>
              </a:rPr>
              <a:t>an allele can 	become more or less common simply by chance.</a:t>
            </a:r>
          </a:p>
          <a:p>
            <a:pPr marL="609600" indent="-609600">
              <a:buNone/>
            </a:pPr>
            <a:endParaRPr lang="en-US" b="1" dirty="0" smtClean="0">
              <a:solidFill>
                <a:srgbClr val="FF00FF"/>
              </a:solidFill>
            </a:endParaRPr>
          </a:p>
          <a:p>
            <a:pPr marL="609600" indent="-609600">
              <a:buNone/>
            </a:pPr>
            <a:r>
              <a:rPr lang="en-US" b="1" dirty="0" smtClean="0"/>
              <a:t>B.  Genetic drift is a </a:t>
            </a:r>
            <a:r>
              <a:rPr lang="en-US" b="1" dirty="0" smtClean="0">
                <a:solidFill>
                  <a:srgbClr val="FF00FF"/>
                </a:solidFill>
              </a:rPr>
              <a:t>random change</a:t>
            </a:r>
            <a:r>
              <a:rPr lang="en-US" b="1" dirty="0" smtClean="0"/>
              <a:t> in 	allele frequency. </a:t>
            </a:r>
          </a:p>
        </p:txBody>
      </p:sp>
    </p:spTree>
    <p:extLst>
      <p:ext uri="{BB962C8B-B14F-4D97-AF65-F5344CB8AC3E}">
        <p14:creationId xmlns:p14="http://schemas.microsoft.com/office/powerpoint/2010/main" val="7955578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Genetic Drift</a:t>
            </a:r>
          </a:p>
        </p:txBody>
      </p:sp>
      <p:sp>
        <p:nvSpPr>
          <p:cNvPr id="29699" name="Rectangle 3"/>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29700" name="Picture 4" descr="13-20-GenDrift-L"/>
          <p:cNvPicPr>
            <a:picLocks noChangeAspect="1" noChangeArrowheads="1"/>
          </p:cNvPicPr>
          <p:nvPr/>
        </p:nvPicPr>
        <p:blipFill>
          <a:blip r:embed="rId2" cstate="print"/>
          <a:srcRect/>
          <a:stretch>
            <a:fillRect/>
          </a:stretch>
        </p:blipFill>
        <p:spPr bwMode="auto">
          <a:xfrm>
            <a:off x="2133600" y="1524000"/>
            <a:ext cx="8077200" cy="4572000"/>
          </a:xfrm>
          <a:prstGeom prst="rect">
            <a:avLst/>
          </a:prstGeom>
          <a:noFill/>
          <a:ln w="9525">
            <a:noFill/>
            <a:miter lim="800000"/>
            <a:headEnd/>
            <a:tailEnd/>
          </a:ln>
        </p:spPr>
      </p:pic>
    </p:spTree>
    <p:extLst>
      <p:ext uri="{BB962C8B-B14F-4D97-AF65-F5344CB8AC3E}">
        <p14:creationId xmlns:p14="http://schemas.microsoft.com/office/powerpoint/2010/main" val="31895768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algn="l" eaLnBrk="1" hangingPunct="1"/>
            <a:r>
              <a:rPr lang="en-US" sz="4000" b="1"/>
              <a:t>C</a:t>
            </a:r>
            <a:r>
              <a:rPr lang="en-US" sz="4000" b="1">
                <a:solidFill>
                  <a:srgbClr val="333399"/>
                </a:solidFill>
              </a:rPr>
              <a:t>.</a:t>
            </a:r>
            <a:r>
              <a:rPr lang="en-US" sz="4000"/>
              <a:t>  </a:t>
            </a:r>
            <a:r>
              <a:rPr lang="en-US" sz="4000" b="1" u="sng">
                <a:solidFill>
                  <a:srgbClr val="333399"/>
                </a:solidFill>
              </a:rPr>
              <a:t>Two types of genetic drift</a:t>
            </a:r>
            <a:r>
              <a:rPr lang="en-US" sz="4000"/>
              <a:t>:</a:t>
            </a:r>
            <a:br>
              <a:rPr lang="en-US" sz="4000"/>
            </a:br>
            <a:endParaRPr lang="en-US" sz="4000"/>
          </a:p>
        </p:txBody>
      </p:sp>
      <p:sp>
        <p:nvSpPr>
          <p:cNvPr id="30723" name="Rectangle 3"/>
          <p:cNvSpPr>
            <a:spLocks noGrp="1" noChangeArrowheads="1"/>
          </p:cNvSpPr>
          <p:nvPr>
            <p:ph type="body" sz="half" idx="1"/>
          </p:nvPr>
        </p:nvSpPr>
        <p:spPr>
          <a:xfrm>
            <a:off x="1524000" y="1219201"/>
            <a:ext cx="4495800" cy="4525963"/>
          </a:xfrm>
        </p:spPr>
        <p:txBody>
          <a:bodyPr/>
          <a:lstStyle/>
          <a:p>
            <a:pPr marL="609600" indent="-609600">
              <a:buFontTx/>
              <a:buAutoNum type="arabicPeriod"/>
            </a:pPr>
            <a:r>
              <a:rPr lang="en-US" b="1"/>
              <a:t>Genetic bottleneck</a:t>
            </a:r>
            <a:r>
              <a:rPr lang="en-US"/>
              <a:t>: </a:t>
            </a:r>
          </a:p>
          <a:p>
            <a:pPr marL="609600" indent="-609600">
              <a:buNone/>
            </a:pPr>
            <a:r>
              <a:rPr lang="en-US"/>
              <a:t>	If a population crashes, then there will be a </a:t>
            </a:r>
            <a:r>
              <a:rPr lang="en-US" b="1">
                <a:solidFill>
                  <a:srgbClr val="FF00FF"/>
                </a:solidFill>
              </a:rPr>
              <a:t>loss of alleles from the population.</a:t>
            </a:r>
            <a:r>
              <a:rPr lang="en-US" b="1"/>
              <a:t> </a:t>
            </a:r>
          </a:p>
          <a:p>
            <a:pPr marL="609600" indent="-609600">
              <a:buNone/>
            </a:pPr>
            <a:r>
              <a:rPr lang="en-US"/>
              <a:t>	</a:t>
            </a:r>
          </a:p>
          <a:p>
            <a:pPr marL="609600" indent="-609600">
              <a:buNone/>
            </a:pPr>
            <a:r>
              <a:rPr lang="en-US"/>
              <a:t>	Example:  Northern Elephant Seals, Cheetahs.</a:t>
            </a:r>
          </a:p>
        </p:txBody>
      </p:sp>
      <p:pic>
        <p:nvPicPr>
          <p:cNvPr id="30724" name="Picture 6" descr="13-22-Bottleneck"/>
          <p:cNvPicPr>
            <a:picLocks noGrp="1" noChangeAspect="1" noChangeArrowheads="1"/>
          </p:cNvPicPr>
          <p:nvPr>
            <p:ph sz="half" idx="2"/>
          </p:nvPr>
        </p:nvPicPr>
        <p:blipFill>
          <a:blip r:embed="rId2" cstate="print"/>
          <a:srcRect/>
          <a:stretch>
            <a:fillRect/>
          </a:stretch>
        </p:blipFill>
        <p:spPr>
          <a:xfrm>
            <a:off x="6019800" y="1584326"/>
            <a:ext cx="4572000" cy="4130675"/>
          </a:xfrm>
          <a:noFill/>
        </p:spPr>
      </p:pic>
    </p:spTree>
    <p:extLst>
      <p:ext uri="{BB962C8B-B14F-4D97-AF65-F5344CB8AC3E}">
        <p14:creationId xmlns:p14="http://schemas.microsoft.com/office/powerpoint/2010/main" val="71049187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b="1" smtClean="0"/>
              <a:t>Genetic Bottleneck</a:t>
            </a:r>
          </a:p>
        </p:txBody>
      </p:sp>
      <p:pic>
        <p:nvPicPr>
          <p:cNvPr id="31747" name="Picture 4" descr="13-21-Bottleneck-L"/>
          <p:cNvPicPr>
            <a:picLocks noGrp="1" noChangeAspect="1" noChangeArrowheads="1"/>
          </p:cNvPicPr>
          <p:nvPr>
            <p:ph idx="1"/>
          </p:nvPr>
        </p:nvPicPr>
        <p:blipFill>
          <a:blip r:embed="rId2" cstate="print"/>
          <a:srcRect/>
          <a:stretch>
            <a:fillRect/>
          </a:stretch>
        </p:blipFill>
        <p:spPr>
          <a:xfrm>
            <a:off x="3395664" y="1600201"/>
            <a:ext cx="5400675" cy="4525963"/>
          </a:xfrm>
          <a:noFill/>
        </p:spPr>
      </p:pic>
    </p:spTree>
    <p:extLst>
      <p:ext uri="{BB962C8B-B14F-4D97-AF65-F5344CB8AC3E}">
        <p14:creationId xmlns:p14="http://schemas.microsoft.com/office/powerpoint/2010/main" val="92336060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905000" y="381000"/>
            <a:ext cx="8229600" cy="2971800"/>
          </a:xfrm>
        </p:spPr>
        <p:txBody>
          <a:bodyPr/>
          <a:lstStyle/>
          <a:p>
            <a:pPr eaLnBrk="1" hangingPunct="1">
              <a:buFontTx/>
              <a:buNone/>
            </a:pPr>
            <a:r>
              <a:rPr lang="en-US" smtClean="0"/>
              <a:t>2</a:t>
            </a:r>
            <a:r>
              <a:rPr lang="en-US" b="1" smtClean="0"/>
              <a:t>.  Founder effect</a:t>
            </a:r>
            <a:r>
              <a:rPr lang="en-US" smtClean="0"/>
              <a:t>:	A population can 	become limited in genetic variability if 	it’s </a:t>
            </a:r>
            <a:r>
              <a:rPr lang="en-US" b="1" smtClean="0">
                <a:solidFill>
                  <a:srgbClr val="FF00FF"/>
                </a:solidFill>
              </a:rPr>
              <a:t>founded by a small number of 	individuals.</a:t>
            </a:r>
          </a:p>
          <a:p>
            <a:pPr eaLnBrk="1" hangingPunct="1">
              <a:buFontTx/>
              <a:buNone/>
            </a:pPr>
            <a:r>
              <a:rPr lang="en-US" smtClean="0"/>
              <a:t>		Example:  Polydactyly in Amish.</a:t>
            </a:r>
          </a:p>
        </p:txBody>
      </p:sp>
    </p:spTree>
    <p:extLst>
      <p:ext uri="{BB962C8B-B14F-4D97-AF65-F5344CB8AC3E}">
        <p14:creationId xmlns:p14="http://schemas.microsoft.com/office/powerpoint/2010/main" val="346026056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o_ch16_6130"/>
          <p:cNvPicPr>
            <a:picLocks noChangeAspect="1" noChangeArrowheads="1"/>
          </p:cNvPicPr>
          <p:nvPr/>
        </p:nvPicPr>
        <p:blipFill>
          <a:blip r:embed="rId2" cstate="print"/>
          <a:srcRect/>
          <a:stretch>
            <a:fillRect/>
          </a:stretch>
        </p:blipFill>
        <p:spPr bwMode="auto">
          <a:xfrm>
            <a:off x="2289175" y="2222500"/>
            <a:ext cx="7613650" cy="3314700"/>
          </a:xfrm>
          <a:prstGeom prst="rect">
            <a:avLst/>
          </a:prstGeom>
          <a:noFill/>
          <a:ln w="9525">
            <a:noFill/>
            <a:miter lim="800000"/>
            <a:headEnd/>
            <a:tailEnd/>
          </a:ln>
        </p:spPr>
      </p:pic>
      <p:sp>
        <p:nvSpPr>
          <p:cNvPr id="33795" name="Text Box 3"/>
          <p:cNvSpPr txBox="1">
            <a:spLocks noChangeArrowheads="1"/>
          </p:cNvSpPr>
          <p:nvPr/>
        </p:nvSpPr>
        <p:spPr bwMode="auto">
          <a:xfrm>
            <a:off x="2312989" y="1666875"/>
            <a:ext cx="2941637" cy="523220"/>
          </a:xfrm>
          <a:prstGeom prst="rect">
            <a:avLst/>
          </a:prstGeom>
          <a:noFill/>
          <a:ln w="9525">
            <a:noFill/>
            <a:miter lim="800000"/>
            <a:headEnd/>
            <a:tailEnd/>
          </a:ln>
        </p:spPr>
        <p:txBody>
          <a:bodyPr>
            <a:spAutoFit/>
          </a:bodyPr>
          <a:lstStyle/>
          <a:p>
            <a:pPr algn="ctr" eaLnBrk="0" hangingPunct="0"/>
            <a:r>
              <a:rPr lang="en-US" altLang="en-US" sz="1400" b="1"/>
              <a:t>Sample of </a:t>
            </a:r>
          </a:p>
          <a:p>
            <a:pPr algn="ctr" eaLnBrk="0" hangingPunct="0"/>
            <a:r>
              <a:rPr lang="en-US" altLang="en-US" sz="1400" b="1"/>
              <a:t>Original Population</a:t>
            </a:r>
          </a:p>
        </p:txBody>
      </p:sp>
      <p:sp>
        <p:nvSpPr>
          <p:cNvPr id="33796" name="Text Box 4"/>
          <p:cNvSpPr txBox="1">
            <a:spLocks noChangeArrowheads="1"/>
          </p:cNvSpPr>
          <p:nvPr/>
        </p:nvSpPr>
        <p:spPr bwMode="auto">
          <a:xfrm>
            <a:off x="5284788" y="21050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A</a:t>
            </a:r>
          </a:p>
        </p:txBody>
      </p:sp>
      <p:sp>
        <p:nvSpPr>
          <p:cNvPr id="33797" name="Text Box 5"/>
          <p:cNvSpPr txBox="1">
            <a:spLocks noChangeArrowheads="1"/>
          </p:cNvSpPr>
          <p:nvPr/>
        </p:nvSpPr>
        <p:spPr bwMode="auto">
          <a:xfrm>
            <a:off x="5284788" y="38576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B</a:t>
            </a:r>
          </a:p>
        </p:txBody>
      </p:sp>
      <p:sp>
        <p:nvSpPr>
          <p:cNvPr id="33798" name="Text Box 6"/>
          <p:cNvSpPr txBox="1">
            <a:spLocks noChangeArrowheads="1"/>
          </p:cNvSpPr>
          <p:nvPr/>
        </p:nvSpPr>
        <p:spPr bwMode="auto">
          <a:xfrm>
            <a:off x="7534276" y="1879600"/>
            <a:ext cx="2335213"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t>Descendants</a:t>
            </a:r>
          </a:p>
        </p:txBody>
      </p:sp>
      <p:sp>
        <p:nvSpPr>
          <p:cNvPr id="33799" name="Rectangle 7"/>
          <p:cNvSpPr>
            <a:spLocks noGrp="1" noChangeArrowheads="1"/>
          </p:cNvSpPr>
          <p:nvPr>
            <p:ph type="title"/>
          </p:nvPr>
        </p:nvSpPr>
        <p:spPr/>
        <p:txBody>
          <a:bodyPr/>
          <a:lstStyle/>
          <a:p>
            <a:pPr eaLnBrk="1" hangingPunct="1"/>
            <a:r>
              <a:rPr lang="en-US" altLang="en-US" b="1" smtClean="0"/>
              <a:t>Figure 16-9:  Founder Effect</a:t>
            </a:r>
          </a:p>
        </p:txBody>
      </p:sp>
    </p:spTree>
    <p:extLst>
      <p:ext uri="{BB962C8B-B14F-4D97-AF65-F5344CB8AC3E}">
        <p14:creationId xmlns:p14="http://schemas.microsoft.com/office/powerpoint/2010/main" val="3173696455"/>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hlinkClick r:id="rId2"/>
              </a:rPr>
              <a:t>Hardy Weinberg &amp; Genetic Equilibrium</a:t>
            </a:r>
            <a:endParaRPr lang="en-US" dirty="0"/>
          </a:p>
        </p:txBody>
      </p:sp>
      <p:sp>
        <p:nvSpPr>
          <p:cNvPr id="3" name="Content Placeholder 2"/>
          <p:cNvSpPr>
            <a:spLocks noGrp="1"/>
          </p:cNvSpPr>
          <p:nvPr>
            <p:ph idx="1"/>
          </p:nvPr>
        </p:nvSpPr>
        <p:spPr>
          <a:xfrm>
            <a:off x="1524000" y="1066801"/>
            <a:ext cx="9144000" cy="5059363"/>
          </a:xfrm>
        </p:spPr>
        <p:txBody>
          <a:bodyPr>
            <a:normAutofit/>
          </a:bodyPr>
          <a:lstStyle/>
          <a:p>
            <a:pPr marL="342900" lvl="1" indent="-342900"/>
            <a:r>
              <a:rPr lang="en-US" dirty="0" smtClean="0"/>
              <a:t>p</a:t>
            </a:r>
            <a:r>
              <a:rPr lang="en-US" baseline="30000" dirty="0" smtClean="0"/>
              <a:t>2</a:t>
            </a:r>
            <a:r>
              <a:rPr lang="en-US" dirty="0" smtClean="0"/>
              <a:t> +2pq + q</a:t>
            </a:r>
            <a:r>
              <a:rPr lang="en-US" baseline="30000" dirty="0" smtClean="0"/>
              <a:t>2</a:t>
            </a:r>
            <a:r>
              <a:rPr lang="en-US" dirty="0" smtClean="0"/>
              <a:t> = 1</a:t>
            </a:r>
            <a:r>
              <a:rPr lang="en-US" dirty="0"/>
              <a:t> </a:t>
            </a:r>
            <a:r>
              <a:rPr lang="en-US" dirty="0" smtClean="0"/>
              <a:t>	</a:t>
            </a:r>
            <a:r>
              <a:rPr lang="en-US" dirty="0" smtClean="0">
                <a:sym typeface="Wingdings" panose="05000000000000000000" pitchFamily="2" charset="2"/>
              </a:rPr>
              <a:t></a:t>
            </a:r>
            <a:r>
              <a:rPr lang="en-US" dirty="0" smtClean="0"/>
              <a:t>	Genotypic frequency  AA, AS, SS</a:t>
            </a:r>
          </a:p>
          <a:p>
            <a:pPr lvl="1">
              <a:buNone/>
            </a:pPr>
            <a:r>
              <a:rPr lang="en-US" dirty="0" smtClean="0"/>
              <a:t>p + q = 1		</a:t>
            </a:r>
            <a:r>
              <a:rPr lang="en-US" dirty="0" smtClean="0">
                <a:sym typeface="Wingdings" panose="05000000000000000000" pitchFamily="2" charset="2"/>
              </a:rPr>
              <a:t></a:t>
            </a:r>
            <a:r>
              <a:rPr lang="en-US" dirty="0" smtClean="0"/>
              <a:t>	Allelic frequency     A or S</a:t>
            </a:r>
          </a:p>
          <a:p>
            <a:r>
              <a:rPr lang="en-US" dirty="0" smtClean="0"/>
              <a:t>5 Conditions in the population to maintain Genetic Equilibrium</a:t>
            </a:r>
          </a:p>
          <a:p>
            <a:pPr lvl="1"/>
            <a:r>
              <a:rPr lang="en-US" dirty="0" smtClean="0"/>
              <a:t>No Mutations</a:t>
            </a:r>
          </a:p>
          <a:p>
            <a:pPr lvl="1"/>
            <a:r>
              <a:rPr lang="en-US" dirty="0" smtClean="0"/>
              <a:t>No Natural Selection</a:t>
            </a:r>
          </a:p>
          <a:p>
            <a:pPr lvl="1"/>
            <a:r>
              <a:rPr lang="en-US" dirty="0" smtClean="0"/>
              <a:t>No Gene Flow – No migration</a:t>
            </a:r>
          </a:p>
          <a:p>
            <a:pPr lvl="1"/>
            <a:r>
              <a:rPr lang="en-US" dirty="0" smtClean="0"/>
              <a:t>Random Mating</a:t>
            </a:r>
          </a:p>
          <a:p>
            <a:pPr lvl="1"/>
            <a:r>
              <a:rPr lang="en-US" dirty="0" smtClean="0"/>
              <a:t>Large Population –No Genetic Drift</a:t>
            </a:r>
          </a:p>
          <a:p>
            <a:pPr lvl="1"/>
            <a:endParaRPr lang="en-US" dirty="0"/>
          </a:p>
        </p:txBody>
      </p:sp>
    </p:spTree>
    <p:extLst>
      <p:ext uri="{BB962C8B-B14F-4D97-AF65-F5344CB8AC3E}">
        <p14:creationId xmlns:p14="http://schemas.microsoft.com/office/powerpoint/2010/main" val="1669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2057400" y="457200"/>
            <a:ext cx="8305800" cy="1143000"/>
          </a:xfrm>
        </p:spPr>
        <p:txBody>
          <a:bodyPr/>
          <a:lstStyle/>
          <a:p>
            <a:pPr eaLnBrk="1" hangingPunct="1"/>
            <a:r>
              <a:rPr lang="en-US" altLang="en-US" sz="2800"/>
              <a:t>The bark of trees and the lichen growing on them darkened from the accumulated soot and pollution.</a:t>
            </a:r>
            <a:endParaRPr lang="en-US" altLang="en-US" smtClean="0"/>
          </a:p>
        </p:txBody>
      </p:sp>
      <p:pic>
        <p:nvPicPr>
          <p:cNvPr id="30728" name="Picture 8" descr="dark bark on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71688" y="2057400"/>
            <a:ext cx="3338512" cy="2667000"/>
          </a:xfrm>
        </p:spPr>
      </p:pic>
      <p:sp>
        <p:nvSpPr>
          <p:cNvPr id="30724" name="Rectangle 4"/>
          <p:cNvSpPr>
            <a:spLocks noGrp="1" noChangeArrowheads="1"/>
          </p:cNvSpPr>
          <p:nvPr>
            <p:ph type="body" sz="half" idx="2"/>
          </p:nvPr>
        </p:nvSpPr>
        <p:spPr>
          <a:xfrm>
            <a:off x="5715000" y="2209800"/>
            <a:ext cx="4953000" cy="4114800"/>
          </a:xfrm>
        </p:spPr>
        <p:txBody>
          <a:bodyPr/>
          <a:lstStyle/>
          <a:p>
            <a:pPr eaLnBrk="1" hangingPunct="1"/>
            <a:r>
              <a:rPr lang="en-US" altLang="en-US">
                <a:solidFill>
                  <a:srgbClr val="3418B4"/>
                </a:solidFill>
              </a:rPr>
              <a:t>And observers noticed more and more peppered moths were of the dark variety.</a:t>
            </a:r>
            <a:endParaRPr lang="en-US" altLang="en-US"/>
          </a:p>
        </p:txBody>
      </p:sp>
      <p:pic>
        <p:nvPicPr>
          <p:cNvPr id="30726" name="Picture 6" descr="dark moth 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1"/>
            <a:ext cx="41148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30728"/>
                                        </p:tgtEl>
                                        <p:attrNameLst>
                                          <p:attrName>style.visibility</p:attrName>
                                        </p:attrNameLst>
                                      </p:cBhvr>
                                      <p:to>
                                        <p:strVal val="visible"/>
                                      </p:to>
                                    </p:set>
                                    <p:animEffect transition="in" filter="dissolve">
                                      <p:cBhvr>
                                        <p:cTn id="10" dur="500"/>
                                        <p:tgtEl>
                                          <p:spTgt spid="307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animEffect transition="in" filter="dissolve">
                                      <p:cBhvr>
                                        <p:cTn id="15" dur="500"/>
                                        <p:tgtEl>
                                          <p:spTgt spid="30724">
                                            <p:txEl>
                                              <p:pRg st="0" end="0"/>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dissolve">
                                      <p:cBhvr>
                                        <p:cTn id="19"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Selective Pressure</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b="1" dirty="0" smtClean="0"/>
              <a:t>Homozygous Recessive Selective Pressure </a:t>
            </a:r>
            <a:r>
              <a:rPr lang="en-US" dirty="0" smtClean="0"/>
              <a:t>– Lethal Alleles</a:t>
            </a:r>
          </a:p>
          <a:p>
            <a:pPr>
              <a:buNone/>
            </a:pPr>
            <a:r>
              <a:rPr lang="en-US" dirty="0" smtClean="0"/>
              <a:t>		Naked Bunny Lab – (ff) genotype is lethal and taken out of the population</a:t>
            </a:r>
          </a:p>
          <a:p>
            <a:r>
              <a:rPr lang="en-US" b="1" dirty="0" smtClean="0"/>
              <a:t>Heterozygote Selective Pressure </a:t>
            </a:r>
            <a:r>
              <a:rPr lang="en-US" dirty="0" smtClean="0"/>
              <a:t>– </a:t>
            </a:r>
            <a:r>
              <a:rPr lang="en-US" dirty="0" smtClean="0">
                <a:hlinkClick r:id="rId2"/>
              </a:rPr>
              <a:t>Sickle Cell Anemia</a:t>
            </a:r>
            <a:endParaRPr lang="en-US" dirty="0" smtClean="0"/>
          </a:p>
          <a:p>
            <a:pPr lvl="1"/>
            <a:r>
              <a:rPr lang="en-US" dirty="0" smtClean="0"/>
              <a:t>AS genotype is selected for due to protection from Malaria and does not have Sickle Cell Anemia.</a:t>
            </a:r>
          </a:p>
          <a:p>
            <a:pPr lvl="1"/>
            <a:r>
              <a:rPr lang="en-US" dirty="0" smtClean="0"/>
              <a:t> AA – Malaria (dies) </a:t>
            </a:r>
          </a:p>
          <a:p>
            <a:pPr lvl="1"/>
            <a:r>
              <a:rPr lang="en-US" dirty="0" smtClean="0"/>
              <a:t> SS – Sickle Cell Anemia (dies)</a:t>
            </a:r>
          </a:p>
          <a:p>
            <a:r>
              <a:rPr lang="en-US" b="1" dirty="0" smtClean="0"/>
              <a:t>Genetic Drift </a:t>
            </a:r>
            <a:r>
              <a:rPr lang="en-US" dirty="0" smtClean="0"/>
              <a:t>– decrease in population size, results in a drastic change in frequency from the normal population.</a:t>
            </a:r>
          </a:p>
          <a:p>
            <a:pPr>
              <a:buNone/>
            </a:pPr>
            <a:endParaRPr lang="en-US" dirty="0"/>
          </a:p>
        </p:txBody>
      </p:sp>
    </p:spTree>
    <p:extLst>
      <p:ext uri="{BB962C8B-B14F-4D97-AF65-F5344CB8AC3E}">
        <p14:creationId xmlns:p14="http://schemas.microsoft.com/office/powerpoint/2010/main" val="127103504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Coke Bottle Activity p. 23 NB</a:t>
            </a:r>
            <a:endParaRPr lang="en-US" dirty="0"/>
          </a:p>
        </p:txBody>
      </p:sp>
      <p:sp>
        <p:nvSpPr>
          <p:cNvPr id="3" name="Content Placeholder 2"/>
          <p:cNvSpPr>
            <a:spLocks noGrp="1"/>
          </p:cNvSpPr>
          <p:nvPr>
            <p:ph idx="1"/>
          </p:nvPr>
        </p:nvSpPr>
        <p:spPr>
          <a:xfrm>
            <a:off x="1524000" y="1143001"/>
            <a:ext cx="9144000" cy="4983163"/>
          </a:xfrm>
        </p:spPr>
        <p:txBody>
          <a:bodyPr/>
          <a:lstStyle/>
          <a:p>
            <a:r>
              <a:rPr lang="en-US" dirty="0" smtClean="0"/>
              <a:t>What is variation?</a:t>
            </a:r>
          </a:p>
          <a:p>
            <a:r>
              <a:rPr lang="en-US" dirty="0" smtClean="0"/>
              <a:t>What causes variation?</a:t>
            </a:r>
          </a:p>
          <a:p>
            <a:r>
              <a:rPr lang="en-US" dirty="0" smtClean="0"/>
              <a:t>What was the selective pressure put on the population? How does this activity relate to Natural Selection?</a:t>
            </a:r>
          </a:p>
          <a:p>
            <a:r>
              <a:rPr lang="en-US" dirty="0" smtClean="0"/>
              <a:t>Why is it important to evolution?</a:t>
            </a:r>
          </a:p>
          <a:p>
            <a:endParaRPr lang="en-US" dirty="0"/>
          </a:p>
        </p:txBody>
      </p:sp>
      <p:pic>
        <p:nvPicPr>
          <p:cNvPr id="171010" name="Picture 2" descr="http://iplj.net/blog/wp-content/uploads/2011/10/coke-bottle-chronology.jpg">
            <a:hlinkClick r:id="rId2"/>
          </p:cNvPr>
          <p:cNvPicPr>
            <a:picLocks noChangeAspect="1" noChangeArrowheads="1"/>
          </p:cNvPicPr>
          <p:nvPr/>
        </p:nvPicPr>
        <p:blipFill>
          <a:blip r:embed="rId3" cstate="print"/>
          <a:srcRect/>
          <a:stretch>
            <a:fillRect/>
          </a:stretch>
        </p:blipFill>
        <p:spPr bwMode="auto">
          <a:xfrm>
            <a:off x="7010400" y="4419600"/>
            <a:ext cx="3657600" cy="2438400"/>
          </a:xfrm>
          <a:prstGeom prst="rect">
            <a:avLst/>
          </a:prstGeom>
          <a:noFill/>
        </p:spPr>
      </p:pic>
    </p:spTree>
    <p:extLst>
      <p:ext uri="{BB962C8B-B14F-4D97-AF65-F5344CB8AC3E}">
        <p14:creationId xmlns:p14="http://schemas.microsoft.com/office/powerpoint/2010/main" val="258053901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smtClean="0"/>
              <a:t>11/18 </a:t>
            </a:r>
            <a:r>
              <a:rPr lang="en-US" sz="2400" dirty="0"/>
              <a:t>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a:t>
            </a:r>
            <a:r>
              <a:rPr lang="en-US" sz="2400" dirty="0" smtClean="0"/>
              <a:t>38 </a:t>
            </a:r>
            <a:r>
              <a:rPr lang="en-US" sz="2400" dirty="0"/>
              <a:t>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8292860" y="5740880"/>
            <a:ext cx="3505200" cy="830997"/>
          </a:xfrm>
          <a:prstGeom prst="rect">
            <a:avLst/>
          </a:prstGeom>
          <a:noFill/>
        </p:spPr>
        <p:txBody>
          <a:bodyPr wrap="square" rtlCol="0">
            <a:spAutoFit/>
          </a:bodyPr>
          <a:lstStyle/>
          <a:p>
            <a:r>
              <a:rPr lang="en-US" sz="2400" dirty="0">
                <a:solidFill>
                  <a:schemeClr val="tx2">
                    <a:lumMod val="75000"/>
                  </a:schemeClr>
                </a:solidFill>
                <a:hlinkClick r:id="rId6"/>
              </a:rPr>
              <a:t>Sickle Cell Anemia</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183260308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26"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5228" name="Text Box 12"/>
          <p:cNvSpPr txBox="1">
            <a:spLocks noChangeArrowheads="1"/>
          </p:cNvSpPr>
          <p:nvPr/>
        </p:nvSpPr>
        <p:spPr bwMode="auto">
          <a:xfrm>
            <a:off x="1524000" y="838201"/>
            <a:ext cx="2825966" cy="1200329"/>
          </a:xfrm>
          <a:prstGeom prst="rect">
            <a:avLst/>
          </a:prstGeom>
          <a:noFill/>
          <a:ln w="9525">
            <a:noFill/>
            <a:miter lim="800000"/>
            <a:headEnd/>
            <a:tailEnd/>
          </a:ln>
          <a:effectLst/>
        </p:spPr>
        <p:txBody>
          <a:bodyPr wrap="none">
            <a:spAutoFit/>
          </a:bodyPr>
          <a:lstStyle/>
          <a:p>
            <a:r>
              <a:rPr lang="en-US" sz="3600" dirty="0">
                <a:solidFill>
                  <a:schemeClr val="tx2"/>
                </a:solidFill>
              </a:rPr>
              <a:t>Hawaiian </a:t>
            </a:r>
          </a:p>
          <a:p>
            <a:r>
              <a:rPr lang="en-US" sz="3600" dirty="0">
                <a:solidFill>
                  <a:schemeClr val="tx2"/>
                </a:solidFill>
              </a:rPr>
              <a:t>Honeycreeper</a:t>
            </a:r>
          </a:p>
        </p:txBody>
      </p:sp>
      <p:pic>
        <p:nvPicPr>
          <p:cNvPr id="905229" name="Picture 13" descr="Hawaiian honeycreeper"/>
          <p:cNvPicPr>
            <a:picLocks noChangeAspect="1" noChangeArrowheads="1"/>
          </p:cNvPicPr>
          <p:nvPr/>
        </p:nvPicPr>
        <p:blipFill>
          <a:blip r:embed="rId3" cstate="print"/>
          <a:srcRect/>
          <a:stretch>
            <a:fillRect/>
          </a:stretch>
        </p:blipFill>
        <p:spPr bwMode="auto">
          <a:xfrm>
            <a:off x="4318000" y="1828800"/>
            <a:ext cx="6350000" cy="4406900"/>
          </a:xfrm>
          <a:prstGeom prst="rect">
            <a:avLst/>
          </a:prstGeom>
          <a:noFill/>
        </p:spPr>
      </p:pic>
      <p:sp>
        <p:nvSpPr>
          <p:cNvPr id="7" name="TextBox 6"/>
          <p:cNvSpPr txBox="1"/>
          <p:nvPr/>
        </p:nvSpPr>
        <p:spPr>
          <a:xfrm>
            <a:off x="4648200" y="1"/>
            <a:ext cx="6019800" cy="1877437"/>
          </a:xfrm>
          <a:prstGeom prst="rect">
            <a:avLst/>
          </a:prstGeom>
          <a:noFill/>
        </p:spPr>
        <p:txBody>
          <a:bodyPr wrap="square" rtlCol="0">
            <a:spAutoFit/>
          </a:bodyPr>
          <a:lstStyle/>
          <a:p>
            <a:r>
              <a:rPr lang="en-US" sz="3600" dirty="0">
                <a:solidFill>
                  <a:schemeClr val="accent1">
                    <a:lumMod val="75000"/>
                  </a:schemeClr>
                </a:solidFill>
              </a:rPr>
              <a:t>Divergent Evolution</a:t>
            </a:r>
          </a:p>
          <a:p>
            <a:r>
              <a:rPr lang="en-US" sz="2000" dirty="0">
                <a:solidFill>
                  <a:schemeClr val="accent1">
                    <a:lumMod val="75000"/>
                  </a:schemeClr>
                </a:solidFill>
              </a:rPr>
              <a:t>The pattern of evolution in which species that once were similar to an ancestral species diverge (become different).  </a:t>
            </a:r>
            <a:r>
              <a:rPr lang="en-US" sz="2000" b="1" dirty="0">
                <a:solidFill>
                  <a:schemeClr val="accent1">
                    <a:lumMod val="75000"/>
                  </a:schemeClr>
                </a:solidFill>
              </a:rPr>
              <a:t>Homologous structures </a:t>
            </a:r>
            <a:r>
              <a:rPr lang="en-US" sz="2000" dirty="0">
                <a:solidFill>
                  <a:schemeClr val="accent1">
                    <a:lumMod val="75000"/>
                  </a:schemeClr>
                </a:solidFill>
              </a:rPr>
              <a:t>are found in this type of Evolution.</a:t>
            </a:r>
          </a:p>
        </p:txBody>
      </p:sp>
    </p:spTree>
    <p:extLst>
      <p:ext uri="{BB962C8B-B14F-4D97-AF65-F5344CB8AC3E}">
        <p14:creationId xmlns:p14="http://schemas.microsoft.com/office/powerpoint/2010/main" val="2480578957"/>
      </p:ext>
    </p:extLst>
  </p:cSld>
  <p:clrMapOvr>
    <a:masterClrMapping/>
  </p:clrMapOvr>
  <p:transition>
    <p:zo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Island Biodiversity</a:t>
            </a:r>
            <a:endParaRPr lang="en-US" dirty="0"/>
          </a:p>
        </p:txBody>
      </p:sp>
      <p:sp>
        <p:nvSpPr>
          <p:cNvPr id="3" name="Content Placeholder 2"/>
          <p:cNvSpPr>
            <a:spLocks noGrp="1"/>
          </p:cNvSpPr>
          <p:nvPr>
            <p:ph idx="1"/>
          </p:nvPr>
        </p:nvSpPr>
        <p:spPr>
          <a:xfrm>
            <a:off x="1981200" y="1143001"/>
            <a:ext cx="8229600" cy="4983163"/>
          </a:xfrm>
        </p:spPr>
        <p:txBody>
          <a:bodyPr/>
          <a:lstStyle/>
          <a:p>
            <a:r>
              <a:rPr lang="en-US" dirty="0" smtClean="0"/>
              <a:t>Gene Flow</a:t>
            </a:r>
          </a:p>
          <a:p>
            <a:r>
              <a:rPr lang="en-US" dirty="0" smtClean="0"/>
              <a:t>Mutations</a:t>
            </a:r>
          </a:p>
          <a:p>
            <a:r>
              <a:rPr lang="en-US" dirty="0" smtClean="0"/>
              <a:t>Genetic Drift</a:t>
            </a:r>
          </a:p>
          <a:p>
            <a:endParaRPr lang="en-US" dirty="0"/>
          </a:p>
        </p:txBody>
      </p:sp>
      <p:pic>
        <p:nvPicPr>
          <p:cNvPr id="172034" name="Picture 2" descr="http://www.globalchange.umich.edu/globalchange2/current/lectures/biodiversity/pic5.jpg">
            <a:hlinkClick r:id="rId2"/>
          </p:cNvPr>
          <p:cNvPicPr>
            <a:picLocks noChangeAspect="1" noChangeArrowheads="1"/>
          </p:cNvPicPr>
          <p:nvPr/>
        </p:nvPicPr>
        <p:blipFill>
          <a:blip r:embed="rId3" cstate="print"/>
          <a:srcRect/>
          <a:stretch>
            <a:fillRect/>
          </a:stretch>
        </p:blipFill>
        <p:spPr bwMode="auto">
          <a:xfrm>
            <a:off x="1524000" y="2819400"/>
            <a:ext cx="4705350" cy="3505200"/>
          </a:xfrm>
          <a:prstGeom prst="rect">
            <a:avLst/>
          </a:prstGeom>
          <a:noFill/>
        </p:spPr>
      </p:pic>
      <p:pic>
        <p:nvPicPr>
          <p:cNvPr id="172036" name="Picture 4" descr="http://upload.wikimedia.org/wikipedia/commons/f/f3/Californian_Channel_Islands_map_en.png">
            <a:hlinkClick r:id="rId4"/>
          </p:cNvPr>
          <p:cNvPicPr>
            <a:picLocks noChangeAspect="1" noChangeArrowheads="1"/>
          </p:cNvPicPr>
          <p:nvPr/>
        </p:nvPicPr>
        <p:blipFill>
          <a:blip r:embed="rId5" cstate="print"/>
          <a:srcRect/>
          <a:stretch>
            <a:fillRect/>
          </a:stretch>
        </p:blipFill>
        <p:spPr bwMode="auto">
          <a:xfrm>
            <a:off x="5953126" y="1219201"/>
            <a:ext cx="4714875" cy="4000501"/>
          </a:xfrm>
          <a:prstGeom prst="rect">
            <a:avLst/>
          </a:prstGeom>
          <a:noFill/>
        </p:spPr>
      </p:pic>
      <p:sp>
        <p:nvSpPr>
          <p:cNvPr id="6" name="TextBox 5"/>
          <p:cNvSpPr txBox="1"/>
          <p:nvPr/>
        </p:nvSpPr>
        <p:spPr>
          <a:xfrm>
            <a:off x="6248400" y="5257801"/>
            <a:ext cx="4419600" cy="954107"/>
          </a:xfrm>
          <a:prstGeom prst="rect">
            <a:avLst/>
          </a:prstGeom>
          <a:noFill/>
        </p:spPr>
        <p:txBody>
          <a:bodyPr wrap="square" rtlCol="0">
            <a:spAutoFit/>
          </a:bodyPr>
          <a:lstStyle/>
          <a:p>
            <a:r>
              <a:rPr lang="en-US" sz="2800" dirty="0"/>
              <a:t>Distance from the mainland </a:t>
            </a:r>
          </a:p>
          <a:p>
            <a:r>
              <a:rPr lang="en-US" sz="2800" dirty="0"/>
              <a:t>Size of the island</a:t>
            </a:r>
          </a:p>
        </p:txBody>
      </p:sp>
    </p:spTree>
    <p:extLst>
      <p:ext uri="{BB962C8B-B14F-4D97-AF65-F5344CB8AC3E}">
        <p14:creationId xmlns:p14="http://schemas.microsoft.com/office/powerpoint/2010/main" val="361486836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0"/>
            <a:ext cx="9144000" cy="1417638"/>
          </a:xfrm>
        </p:spPr>
        <p:txBody>
          <a:bodyPr>
            <a:normAutofit fontScale="90000"/>
          </a:bodyPr>
          <a:lstStyle/>
          <a:p>
            <a:r>
              <a:rPr lang="en-US" dirty="0" smtClean="0"/>
              <a:t/>
            </a:r>
            <a:br>
              <a:rPr lang="en-US" dirty="0" smtClean="0"/>
            </a:br>
            <a:r>
              <a:rPr lang="en-US" dirty="0" smtClean="0"/>
              <a:t>Convergent Evolution</a:t>
            </a:r>
            <a:r>
              <a:rPr lang="en-US" sz="2000" dirty="0"/>
              <a:t/>
            </a:r>
            <a:br>
              <a:rPr lang="en-US" sz="2000" dirty="0"/>
            </a:br>
            <a:r>
              <a:rPr lang="en-US" sz="2700" dirty="0"/>
              <a:t>Distantly related organisms evolve similar traits, this happens when unrelated species occupy similar environments in different parts of the world, however they share similar pressures of Natural Selection.  Analogous Structures are found in Convergent Evolution.</a:t>
            </a:r>
          </a:p>
        </p:txBody>
      </p:sp>
      <p:sp>
        <p:nvSpPr>
          <p:cNvPr id="6" name="Content Placeholder 5"/>
          <p:cNvSpPr>
            <a:spLocks noGrp="1"/>
          </p:cNvSpPr>
          <p:nvPr>
            <p:ph sz="half" idx="1"/>
          </p:nvPr>
        </p:nvSpPr>
        <p:spPr/>
        <p:txBody>
          <a:bodyPr/>
          <a:lstStyle/>
          <a:p>
            <a:pPr>
              <a:buNone/>
            </a:pPr>
            <a:endParaRPr lang="en-US" dirty="0" smtClean="0"/>
          </a:p>
          <a:p>
            <a:pPr>
              <a:buNone/>
            </a:pPr>
            <a:r>
              <a:rPr lang="en-US" dirty="0" smtClean="0"/>
              <a:t>Organ Pipe Cactus</a:t>
            </a:r>
            <a:endParaRPr lang="en-US" dirty="0"/>
          </a:p>
        </p:txBody>
      </p:sp>
      <p:sp>
        <p:nvSpPr>
          <p:cNvPr id="7" name="Content Placeholder 6"/>
          <p:cNvSpPr>
            <a:spLocks noGrp="1"/>
          </p:cNvSpPr>
          <p:nvPr>
            <p:ph sz="half" idx="2"/>
          </p:nvPr>
        </p:nvSpPr>
        <p:spPr/>
        <p:txBody>
          <a:bodyPr/>
          <a:lstStyle/>
          <a:p>
            <a:pPr>
              <a:buNone/>
            </a:pPr>
            <a:endParaRPr lang="en-US" dirty="0" smtClean="0"/>
          </a:p>
          <a:p>
            <a:pPr>
              <a:buNone/>
            </a:pPr>
            <a:r>
              <a:rPr lang="en-US" dirty="0" smtClean="0"/>
              <a:t>Euphorbia</a:t>
            </a:r>
            <a:endParaRPr lang="en-US" dirty="0"/>
          </a:p>
        </p:txBody>
      </p:sp>
      <p:pic>
        <p:nvPicPr>
          <p:cNvPr id="1026" name="Picture 2" descr="biocac.jpg"/>
          <p:cNvPicPr>
            <a:picLocks noChangeAspect="1" noChangeArrowheads="1"/>
          </p:cNvPicPr>
          <p:nvPr/>
        </p:nvPicPr>
        <p:blipFill>
          <a:blip r:embed="rId2" cstate="print"/>
          <a:srcRect/>
          <a:stretch>
            <a:fillRect/>
          </a:stretch>
        </p:blipFill>
        <p:spPr bwMode="auto">
          <a:xfrm>
            <a:off x="2133600" y="2514600"/>
            <a:ext cx="3124200" cy="4200608"/>
          </a:xfrm>
          <a:prstGeom prst="rect">
            <a:avLst/>
          </a:prstGeom>
          <a:noFill/>
        </p:spPr>
      </p:pic>
      <p:pic>
        <p:nvPicPr>
          <p:cNvPr id="1028" name="Picture 4" descr="Euphorbia_Trigona.JPG (69558 bytes)"/>
          <p:cNvPicPr>
            <a:picLocks noChangeAspect="1" noChangeArrowheads="1"/>
          </p:cNvPicPr>
          <p:nvPr/>
        </p:nvPicPr>
        <p:blipFill>
          <a:blip r:embed="rId3" cstate="print"/>
          <a:srcRect/>
          <a:stretch>
            <a:fillRect/>
          </a:stretch>
        </p:blipFill>
        <p:spPr bwMode="auto">
          <a:xfrm>
            <a:off x="6248400" y="2667000"/>
            <a:ext cx="3028950" cy="4038600"/>
          </a:xfrm>
          <a:prstGeom prst="rect">
            <a:avLst/>
          </a:prstGeom>
          <a:noFill/>
        </p:spPr>
      </p:pic>
    </p:spTree>
    <p:extLst>
      <p:ext uri="{BB962C8B-B14F-4D97-AF65-F5344CB8AC3E}">
        <p14:creationId xmlns:p14="http://schemas.microsoft.com/office/powerpoint/2010/main" val="327731496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202"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4204" name="Text Box 12"/>
          <p:cNvSpPr txBox="1">
            <a:spLocks noChangeArrowheads="1"/>
          </p:cNvSpPr>
          <p:nvPr/>
        </p:nvSpPr>
        <p:spPr bwMode="auto">
          <a:xfrm>
            <a:off x="4419601" y="0"/>
            <a:ext cx="6248400" cy="1569660"/>
          </a:xfrm>
          <a:prstGeom prst="rect">
            <a:avLst/>
          </a:prstGeom>
          <a:noFill/>
          <a:ln w="9525">
            <a:noFill/>
            <a:miter lim="800000"/>
            <a:headEnd/>
            <a:tailEnd/>
          </a:ln>
          <a:effectLst/>
        </p:spPr>
        <p:txBody>
          <a:bodyPr wrap="square">
            <a:spAutoFit/>
          </a:bodyPr>
          <a:lstStyle/>
          <a:p>
            <a:r>
              <a:rPr lang="en-US" sz="3600" dirty="0">
                <a:solidFill>
                  <a:schemeClr val="tx2"/>
                </a:solidFill>
              </a:rPr>
              <a:t>Geographic Isolation</a:t>
            </a:r>
          </a:p>
          <a:p>
            <a:r>
              <a:rPr lang="en-US" sz="2000" dirty="0">
                <a:solidFill>
                  <a:schemeClr val="tx2"/>
                </a:solidFill>
              </a:rPr>
              <a:t>This occurs when there is a physical barrier divides a population. This can lead to </a:t>
            </a:r>
            <a:r>
              <a:rPr lang="en-US" sz="2000" b="1" dirty="0">
                <a:solidFill>
                  <a:schemeClr val="tx2"/>
                </a:solidFill>
              </a:rPr>
              <a:t>Speciation</a:t>
            </a:r>
            <a:r>
              <a:rPr lang="en-US" sz="2000" dirty="0">
                <a:solidFill>
                  <a:schemeClr val="tx2"/>
                </a:solidFill>
              </a:rPr>
              <a:t>, the evolution of a new species.</a:t>
            </a:r>
          </a:p>
        </p:txBody>
      </p:sp>
      <p:pic>
        <p:nvPicPr>
          <p:cNvPr id="904205" name="Picture 13" descr="Geographic Isolation copy"/>
          <p:cNvPicPr>
            <a:picLocks noChangeAspect="1" noChangeArrowheads="1"/>
          </p:cNvPicPr>
          <p:nvPr/>
        </p:nvPicPr>
        <p:blipFill>
          <a:blip r:embed="rId3" cstate="print"/>
          <a:srcRect/>
          <a:stretch>
            <a:fillRect/>
          </a:stretch>
        </p:blipFill>
        <p:spPr bwMode="auto">
          <a:xfrm>
            <a:off x="1524000" y="1524000"/>
            <a:ext cx="9144000" cy="5486400"/>
          </a:xfrm>
          <a:prstGeom prst="rect">
            <a:avLst/>
          </a:prstGeom>
          <a:noFill/>
        </p:spPr>
      </p:pic>
    </p:spTree>
    <p:extLst>
      <p:ext uri="{BB962C8B-B14F-4D97-AF65-F5344CB8AC3E}">
        <p14:creationId xmlns:p14="http://schemas.microsoft.com/office/powerpoint/2010/main" val="2495261688"/>
      </p:ext>
    </p:extLst>
  </p:cSld>
  <p:clrMapOvr>
    <a:masterClrMapping/>
  </p:clrMapOvr>
  <p:transition>
    <p:zo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990600"/>
          <a:ext cx="7772400" cy="5379720"/>
        </p:xfrm>
        <a:graphic>
          <a:graphicData uri="http://schemas.openxmlformats.org/drawingml/2006/table">
            <a:tbl>
              <a:tblPr firstRow="1" bandRow="1">
                <a:tableStyleId>{5C22544A-7EE6-4342-B048-85BDC9FD1C3A}</a:tableStyleId>
              </a:tblPr>
              <a:tblGrid>
                <a:gridCol w="3886200"/>
                <a:gridCol w="3886200"/>
              </a:tblGrid>
              <a:tr h="2689860">
                <a:tc>
                  <a:txBody>
                    <a:bodyPr/>
                    <a:lstStyle/>
                    <a:p>
                      <a:pPr marL="342900" indent="-342900">
                        <a:buAutoNum type="arabicPeriod" startAt="7"/>
                      </a:pPr>
                      <a:r>
                        <a:rPr lang="en-US" b="1" baseline="0" dirty="0" smtClean="0">
                          <a:solidFill>
                            <a:schemeClr val="tx2"/>
                          </a:solidFill>
                        </a:rPr>
                        <a:t>Field Notes </a:t>
                      </a:r>
                    </a:p>
                    <a:p>
                      <a:pPr marL="342900" indent="-342900">
                        <a:buAutoNum type="arabicPeriod" startAt="7"/>
                      </a:pPr>
                      <a:endParaRPr lang="en-US" b="1" baseline="0" dirty="0" smtClean="0">
                        <a:solidFill>
                          <a:schemeClr val="tx2"/>
                        </a:solidFill>
                      </a:endParaRPr>
                    </a:p>
                    <a:p>
                      <a:pPr marL="342900" indent="-342900">
                        <a:buNone/>
                      </a:pPr>
                      <a:r>
                        <a:rPr lang="en-US" b="1" baseline="0" dirty="0" smtClean="0">
                          <a:solidFill>
                            <a:schemeClr val="tx2"/>
                          </a:solidFill>
                        </a:rPr>
                        <a:t>       Female finches (birds) found on the Galapagos Islands </a:t>
                      </a:r>
                      <a:r>
                        <a:rPr lang="en-US" b="1" i="1" baseline="0" dirty="0" smtClean="0">
                          <a:solidFill>
                            <a:schemeClr val="tx2"/>
                          </a:solidFill>
                        </a:rPr>
                        <a:t>lay enormous numbers of eggs</a:t>
                      </a:r>
                      <a:r>
                        <a:rPr lang="en-US" b="1" baseline="0" dirty="0" smtClean="0">
                          <a:solidFill>
                            <a:schemeClr val="tx2"/>
                          </a:solidFill>
                        </a:rPr>
                        <a:t>.</a:t>
                      </a:r>
                    </a:p>
                    <a:p>
                      <a:pPr marL="342900" indent="-342900">
                        <a:buNone/>
                      </a:pPr>
                      <a:endParaRPr lang="en-US" b="1" baseline="0" dirty="0" smtClean="0">
                        <a:solidFill>
                          <a:schemeClr val="tx2"/>
                        </a:solidFill>
                      </a:endParaRPr>
                    </a:p>
                    <a:p>
                      <a:pPr marL="342900" indent="-342900">
                        <a:buNone/>
                      </a:pPr>
                      <a:r>
                        <a:rPr lang="en-US" dirty="0" smtClean="0">
                          <a:solidFill>
                            <a:srgbClr val="FF0000"/>
                          </a:solidFill>
                        </a:rPr>
                        <a:t>       Overproduction of Offspring</a:t>
                      </a:r>
                      <a:endParaRPr lang="en-US" b="1" dirty="0">
                        <a:solidFill>
                          <a:srgbClr val="FF0000"/>
                        </a:solidFill>
                      </a:endParaRPr>
                    </a:p>
                  </a:txBody>
                  <a:tcPr>
                    <a:solidFill>
                      <a:schemeClr val="accent5">
                        <a:lumMod val="20000"/>
                        <a:lumOff val="80000"/>
                      </a:schemeClr>
                    </a:solidFill>
                  </a:tcPr>
                </a:tc>
                <a:tc>
                  <a:txBody>
                    <a:bodyPr/>
                    <a:lstStyle/>
                    <a:p>
                      <a:pPr marL="342900" indent="-342900">
                        <a:buAutoNum type="arabicPeriod" startAt="8"/>
                      </a:pPr>
                      <a:r>
                        <a:rPr lang="en-US" b="1" dirty="0" smtClean="0">
                          <a:solidFill>
                            <a:schemeClr val="tx2"/>
                          </a:solidFill>
                        </a:rPr>
                        <a:t>Field Notes</a:t>
                      </a:r>
                    </a:p>
                    <a:p>
                      <a:pPr marL="342900" indent="-342900">
                        <a:buAutoNum type="arabicPeriod" startAt="8"/>
                      </a:pPr>
                      <a:endParaRPr lang="en-US" b="1" dirty="0" smtClean="0">
                        <a:solidFill>
                          <a:schemeClr val="tx2"/>
                        </a:solidFill>
                      </a:endParaRPr>
                    </a:p>
                    <a:p>
                      <a:pPr marL="342900" indent="-342900">
                        <a:buNone/>
                      </a:pPr>
                      <a:r>
                        <a:rPr lang="en-US" b="1" baseline="0" dirty="0" smtClean="0">
                          <a:solidFill>
                            <a:schemeClr val="tx2"/>
                          </a:solidFill>
                        </a:rPr>
                        <a:t>       These finches (birds) </a:t>
                      </a:r>
                      <a:r>
                        <a:rPr lang="en-US" b="1" i="1" baseline="0" dirty="0" smtClean="0">
                          <a:solidFill>
                            <a:schemeClr val="tx2"/>
                          </a:solidFill>
                        </a:rPr>
                        <a:t>compete </a:t>
                      </a:r>
                      <a:r>
                        <a:rPr lang="en-US" b="1" baseline="0" dirty="0" smtClean="0">
                          <a:solidFill>
                            <a:schemeClr val="tx2"/>
                          </a:solidFill>
                        </a:rPr>
                        <a:t>for a particular species of insect that inhabits small holes found in tree bark.</a:t>
                      </a:r>
                    </a:p>
                    <a:p>
                      <a:pPr marL="342900" indent="-342900">
                        <a:buNone/>
                      </a:pPr>
                      <a:endParaRPr lang="en-US" dirty="0" smtClean="0">
                        <a:solidFill>
                          <a:srgbClr val="FF0000"/>
                        </a:solidFill>
                      </a:endParaRPr>
                    </a:p>
                    <a:p>
                      <a:pPr marL="342900" indent="-342900">
                        <a:buNone/>
                      </a:pPr>
                      <a:r>
                        <a:rPr lang="en-US" dirty="0" smtClean="0">
                          <a:solidFill>
                            <a:srgbClr val="FF0000"/>
                          </a:solidFill>
                        </a:rPr>
                        <a:t>      Struggle for Existence</a:t>
                      </a:r>
                      <a:endParaRPr lang="en-US" b="1" dirty="0">
                        <a:solidFill>
                          <a:schemeClr val="tx2"/>
                        </a:solidFill>
                      </a:endParaRPr>
                    </a:p>
                  </a:txBody>
                  <a:tcPr>
                    <a:solidFill>
                      <a:schemeClr val="accent5">
                        <a:lumMod val="20000"/>
                        <a:lumOff val="80000"/>
                      </a:schemeClr>
                    </a:solidFill>
                  </a:tcPr>
                </a:tc>
              </a:tr>
              <a:tr h="2689860">
                <a:tc>
                  <a:txBody>
                    <a:bodyPr/>
                    <a:lstStyle/>
                    <a:p>
                      <a:pPr marL="342900" indent="-342900">
                        <a:buAutoNum type="arabicPeriod" startAt="9"/>
                      </a:pPr>
                      <a:r>
                        <a:rPr lang="en-US" b="1" dirty="0" smtClean="0">
                          <a:solidFill>
                            <a:schemeClr val="tx2"/>
                          </a:solidFill>
                        </a:rPr>
                        <a:t>Field</a:t>
                      </a:r>
                      <a:r>
                        <a:rPr lang="en-US" b="1" baseline="0" dirty="0" smtClean="0">
                          <a:solidFill>
                            <a:schemeClr val="tx2"/>
                          </a:solidFill>
                        </a:rPr>
                        <a:t> Notes</a:t>
                      </a:r>
                    </a:p>
                    <a:p>
                      <a:pPr marL="342900" indent="-342900">
                        <a:buAutoNum type="arabicPeriod" startAt="9"/>
                      </a:pPr>
                      <a:endParaRPr lang="en-US" b="1" baseline="0" dirty="0" smtClean="0">
                        <a:solidFill>
                          <a:schemeClr val="tx2"/>
                        </a:solidFill>
                      </a:endParaRPr>
                    </a:p>
                    <a:p>
                      <a:pPr marL="342900" indent="-342900">
                        <a:buNone/>
                      </a:pPr>
                      <a:r>
                        <a:rPr lang="en-US" b="1" dirty="0" smtClean="0">
                          <a:solidFill>
                            <a:schemeClr val="tx2"/>
                          </a:solidFill>
                        </a:rPr>
                        <a:t>       Some finches (birds)</a:t>
                      </a:r>
                      <a:r>
                        <a:rPr lang="en-US" b="1" baseline="0" dirty="0" smtClean="0">
                          <a:solidFill>
                            <a:schemeClr val="tx2"/>
                          </a:solidFill>
                        </a:rPr>
                        <a:t> </a:t>
                      </a:r>
                      <a:r>
                        <a:rPr lang="en-US" b="1" i="1" dirty="0" smtClean="0">
                          <a:solidFill>
                            <a:schemeClr val="tx2"/>
                          </a:solidFill>
                        </a:rPr>
                        <a:t>beaks</a:t>
                      </a:r>
                      <a:r>
                        <a:rPr lang="en-US" b="1" i="1" baseline="0" dirty="0" smtClean="0">
                          <a:solidFill>
                            <a:schemeClr val="tx2"/>
                          </a:solidFill>
                        </a:rPr>
                        <a:t> are long, some are short</a:t>
                      </a:r>
                      <a:r>
                        <a:rPr lang="en-US" b="1" baseline="0" dirty="0" smtClean="0">
                          <a:solidFill>
                            <a:schemeClr val="tx2"/>
                          </a:solidFill>
                        </a:rPr>
                        <a:t>. The finches with long beaks are better adapted to remove the insects from the bark. </a:t>
                      </a:r>
                    </a:p>
                    <a:p>
                      <a:pPr marL="342900" indent="-342900">
                        <a:buNone/>
                      </a:pPr>
                      <a:r>
                        <a:rPr lang="en-US" b="1" dirty="0" smtClean="0">
                          <a:solidFill>
                            <a:schemeClr val="tx2"/>
                          </a:solidFill>
                        </a:rPr>
                        <a:t>      </a:t>
                      </a:r>
                      <a:r>
                        <a:rPr lang="en-US" dirty="0" smtClean="0">
                          <a:solidFill>
                            <a:srgbClr val="FF0000"/>
                          </a:solidFill>
                        </a:rPr>
                        <a:t>Variation</a:t>
                      </a:r>
                      <a:endParaRPr lang="en-US" b="1" dirty="0">
                        <a:solidFill>
                          <a:schemeClr val="tx2"/>
                        </a:solidFill>
                      </a:endParaRPr>
                    </a:p>
                  </a:txBody>
                  <a:tcPr>
                    <a:solidFill>
                      <a:schemeClr val="accent5">
                        <a:lumMod val="20000"/>
                        <a:lumOff val="80000"/>
                      </a:schemeClr>
                    </a:solidFill>
                  </a:tcPr>
                </a:tc>
                <a:tc>
                  <a:txBody>
                    <a:bodyPr/>
                    <a:lstStyle/>
                    <a:p>
                      <a:pPr marL="342900" indent="-342900">
                        <a:buAutoNum type="arabicPeriod" startAt="10"/>
                      </a:pPr>
                      <a:r>
                        <a:rPr lang="en-US" b="1" baseline="0" dirty="0" smtClean="0">
                          <a:solidFill>
                            <a:schemeClr val="tx2"/>
                          </a:solidFill>
                        </a:rPr>
                        <a:t>Field Notes</a:t>
                      </a:r>
                    </a:p>
                    <a:p>
                      <a:pPr marL="342900" indent="-342900">
                        <a:buAutoNum type="arabicPeriod" startAt="10"/>
                      </a:pPr>
                      <a:endParaRPr lang="en-US" b="1" baseline="0" dirty="0" smtClean="0">
                        <a:solidFill>
                          <a:schemeClr val="tx2"/>
                        </a:solidFill>
                      </a:endParaRPr>
                    </a:p>
                    <a:p>
                      <a:pPr marL="342900" indent="-342900">
                        <a:buNone/>
                      </a:pPr>
                      <a:r>
                        <a:rPr lang="en-US" b="1" baseline="0" dirty="0" smtClean="0">
                          <a:solidFill>
                            <a:schemeClr val="tx2"/>
                          </a:solidFill>
                        </a:rPr>
                        <a:t>       The finches (bird) with the long beaks </a:t>
                      </a:r>
                      <a:r>
                        <a:rPr lang="en-US" b="1" i="1" baseline="0" dirty="0" smtClean="0">
                          <a:solidFill>
                            <a:schemeClr val="tx2"/>
                          </a:solidFill>
                        </a:rPr>
                        <a:t>survive and produce great numbers of offspring </a:t>
                      </a:r>
                      <a:r>
                        <a:rPr lang="en-US" b="1" baseline="0" dirty="0" smtClean="0">
                          <a:solidFill>
                            <a:schemeClr val="tx2"/>
                          </a:solidFill>
                        </a:rPr>
                        <a:t>with long beaks.</a:t>
                      </a:r>
                    </a:p>
                    <a:p>
                      <a:pPr marL="342900" indent="-342900">
                        <a:buNone/>
                      </a:pPr>
                      <a:r>
                        <a:rPr lang="en-US" b="1" dirty="0" smtClean="0">
                          <a:solidFill>
                            <a:schemeClr val="tx2"/>
                          </a:solidFill>
                        </a:rPr>
                        <a:t>    </a:t>
                      </a:r>
                      <a:r>
                        <a:rPr lang="en-US" dirty="0" smtClean="0">
                          <a:solidFill>
                            <a:srgbClr val="FF0000"/>
                          </a:solidFill>
                        </a:rPr>
                        <a:t>Natural Selection</a:t>
                      </a:r>
                    </a:p>
                    <a:p>
                      <a:pPr marL="342900" indent="-342900">
                        <a:buNone/>
                      </a:pPr>
                      <a:r>
                        <a:rPr lang="en-US" dirty="0" smtClean="0">
                          <a:solidFill>
                            <a:srgbClr val="FF0000"/>
                          </a:solidFill>
                        </a:rPr>
                        <a:t> (differential survival &amp; reproduction)</a:t>
                      </a:r>
                      <a:endParaRPr lang="en-US" b="1" dirty="0">
                        <a:solidFill>
                          <a:schemeClr val="tx2"/>
                        </a:solidFill>
                      </a:endParaRPr>
                    </a:p>
                  </a:txBody>
                  <a:tcPr>
                    <a:solidFill>
                      <a:schemeClr val="accent5">
                        <a:lumMod val="20000"/>
                        <a:lumOff val="80000"/>
                      </a:schemeClr>
                    </a:solidFill>
                  </a:tcPr>
                </a:tc>
              </a:tr>
            </a:tbl>
          </a:graphicData>
        </a:graphic>
      </p:graphicFrame>
      <p:sp>
        <p:nvSpPr>
          <p:cNvPr id="3" name="TextBox 2"/>
          <p:cNvSpPr txBox="1"/>
          <p:nvPr/>
        </p:nvSpPr>
        <p:spPr>
          <a:xfrm>
            <a:off x="2209800" y="228601"/>
            <a:ext cx="7620000" cy="646331"/>
          </a:xfrm>
          <a:prstGeom prst="rect">
            <a:avLst/>
          </a:prstGeom>
          <a:noFill/>
        </p:spPr>
        <p:txBody>
          <a:bodyPr wrap="square" rtlCol="0">
            <a:spAutoFit/>
          </a:bodyPr>
          <a:lstStyle/>
          <a:p>
            <a:r>
              <a:rPr lang="en-US" dirty="0"/>
              <a:t>Use these choices: </a:t>
            </a:r>
          </a:p>
          <a:p>
            <a:r>
              <a:rPr lang="en-US" b="1" dirty="0">
                <a:solidFill>
                  <a:srgbClr val="FF0000"/>
                </a:solidFill>
              </a:rPr>
              <a:t>O</a:t>
            </a:r>
            <a:r>
              <a:rPr lang="en-US" dirty="0">
                <a:solidFill>
                  <a:srgbClr val="FF0000"/>
                </a:solidFill>
              </a:rPr>
              <a:t>verproduction of Offspring, </a:t>
            </a:r>
            <a:r>
              <a:rPr lang="en-US" b="1" dirty="0">
                <a:solidFill>
                  <a:srgbClr val="FF0000"/>
                </a:solidFill>
              </a:rPr>
              <a:t>N</a:t>
            </a:r>
            <a:r>
              <a:rPr lang="en-US" dirty="0">
                <a:solidFill>
                  <a:srgbClr val="FF0000"/>
                </a:solidFill>
              </a:rPr>
              <a:t>atural Selection, </a:t>
            </a:r>
            <a:r>
              <a:rPr lang="en-US" b="1" dirty="0">
                <a:solidFill>
                  <a:srgbClr val="FF0000"/>
                </a:solidFill>
              </a:rPr>
              <a:t>S</a:t>
            </a:r>
            <a:r>
              <a:rPr lang="en-US" dirty="0">
                <a:solidFill>
                  <a:srgbClr val="FF0000"/>
                </a:solidFill>
              </a:rPr>
              <a:t>truggle for Existence, </a:t>
            </a:r>
            <a:r>
              <a:rPr lang="en-US" b="1" dirty="0">
                <a:solidFill>
                  <a:srgbClr val="FF0000"/>
                </a:solidFill>
              </a:rPr>
              <a:t>V</a:t>
            </a:r>
            <a:r>
              <a:rPr lang="en-US" dirty="0">
                <a:solidFill>
                  <a:srgbClr val="FF0000"/>
                </a:solidFill>
              </a:rPr>
              <a:t>ariation</a:t>
            </a:r>
          </a:p>
        </p:txBody>
      </p:sp>
    </p:spTree>
    <p:extLst>
      <p:ext uri="{BB962C8B-B14F-4D97-AF65-F5344CB8AC3E}">
        <p14:creationId xmlns:p14="http://schemas.microsoft.com/office/powerpoint/2010/main" val="402725572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Emerald Jewel Wasp</a:t>
            </a:r>
            <a:endParaRPr lang="en-US" dirty="0"/>
          </a:p>
        </p:txBody>
      </p:sp>
      <p:sp>
        <p:nvSpPr>
          <p:cNvPr id="3" name="Content Placeholder 2"/>
          <p:cNvSpPr>
            <a:spLocks noGrp="1"/>
          </p:cNvSpPr>
          <p:nvPr>
            <p:ph idx="1"/>
          </p:nvPr>
        </p:nvSpPr>
        <p:spPr/>
        <p:txBody>
          <a:bodyPr/>
          <a:lstStyle/>
          <a:p>
            <a:r>
              <a:rPr lang="en-US" dirty="0" smtClean="0">
                <a:hlinkClick r:id="rId3"/>
              </a:rPr>
              <a:t>Galapagos Turtles</a:t>
            </a:r>
            <a:endParaRPr lang="en-US" dirty="0" smtClean="0"/>
          </a:p>
          <a:p>
            <a:r>
              <a:rPr lang="en-US" dirty="0" smtClean="0">
                <a:hlinkClick r:id="rId4"/>
              </a:rPr>
              <a:t>Whale evolution</a:t>
            </a:r>
            <a:endParaRPr lang="en-US" dirty="0" smtClean="0"/>
          </a:p>
          <a:p>
            <a:r>
              <a:rPr lang="en-US" dirty="0" smtClean="0">
                <a:hlinkClick r:id="rId5"/>
              </a:rPr>
              <a:t>Parasitic fungus</a:t>
            </a:r>
            <a:r>
              <a:rPr lang="en-US" dirty="0" smtClean="0"/>
              <a:t> – </a:t>
            </a:r>
            <a:r>
              <a:rPr lang="en-US" dirty="0" err="1" smtClean="0"/>
              <a:t>Cordyceps</a:t>
            </a:r>
            <a:endParaRPr lang="en-US" dirty="0" smtClean="0"/>
          </a:p>
          <a:p>
            <a:r>
              <a:rPr lang="en-US" dirty="0" smtClean="0">
                <a:hlinkClick r:id="rId6"/>
              </a:rPr>
              <a:t>Flounder</a:t>
            </a:r>
            <a:endParaRPr lang="en-US" dirty="0" smtClean="0"/>
          </a:p>
          <a:p>
            <a:r>
              <a:rPr lang="en-US" dirty="0" smtClean="0"/>
              <a:t>Orchid &amp; Bumble Bee</a:t>
            </a:r>
          </a:p>
          <a:p>
            <a:r>
              <a:rPr lang="en-US" dirty="0" smtClean="0">
                <a:hlinkClick r:id="rId7"/>
              </a:rPr>
              <a:t>Mimic Octopus</a:t>
            </a:r>
            <a:endParaRPr lang="en-US" dirty="0" smtClean="0"/>
          </a:p>
          <a:p>
            <a:r>
              <a:rPr lang="en-US" dirty="0" smtClean="0">
                <a:hlinkClick r:id="rId8"/>
              </a:rPr>
              <a:t>Tongue eating Lice</a:t>
            </a:r>
            <a:endParaRPr lang="en-US" dirty="0"/>
          </a:p>
        </p:txBody>
      </p:sp>
    </p:spTree>
    <p:extLst>
      <p:ext uri="{BB962C8B-B14F-4D97-AF65-F5344CB8AC3E}">
        <p14:creationId xmlns:p14="http://schemas.microsoft.com/office/powerpoint/2010/main" val="305854416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905000"/>
          </a:xfrm>
        </p:spPr>
        <p:txBody>
          <a:bodyPr>
            <a:normAutofit/>
          </a:bodyPr>
          <a:lstStyle/>
          <a:p>
            <a:pPr algn="l"/>
            <a:r>
              <a:rPr lang="en-US" dirty="0" smtClean="0"/>
              <a:t>Pumpkin Variation </a:t>
            </a:r>
            <a:r>
              <a:rPr lang="en-US" smtClean="0"/>
              <a:t>Lab Period 4</a:t>
            </a:r>
            <a:r>
              <a:rPr lang="en-US" dirty="0" smtClean="0"/>
              <a:t/>
            </a:r>
            <a:br>
              <a:rPr lang="en-US" dirty="0" smtClean="0"/>
            </a:br>
            <a:r>
              <a:rPr lang="en-US" sz="2700" dirty="0"/>
              <a:t>Make a prediction as to how many seeds your pumpkin will have.</a:t>
            </a:r>
          </a:p>
        </p:txBody>
      </p:sp>
      <p:graphicFrame>
        <p:nvGraphicFramePr>
          <p:cNvPr id="4" name="Content Placeholder 3"/>
          <p:cNvGraphicFramePr>
            <a:graphicFrameLocks noGrp="1"/>
          </p:cNvGraphicFramePr>
          <p:nvPr>
            <p:ph idx="1"/>
            <p:extLst/>
          </p:nvPr>
        </p:nvGraphicFramePr>
        <p:xfrm>
          <a:off x="1828800" y="2864871"/>
          <a:ext cx="8229600" cy="1285240"/>
        </p:xfrm>
        <a:graphic>
          <a:graphicData uri="http://schemas.openxmlformats.org/drawingml/2006/table">
            <a:tbl>
              <a:tblPr firstRow="1" bandRow="1">
                <a:tableStyleId>{5C22544A-7EE6-4342-B048-85BDC9FD1C3A}</a:tableStyleId>
              </a:tblPr>
              <a:tblGrid>
                <a:gridCol w="1219200"/>
                <a:gridCol w="762000"/>
                <a:gridCol w="762000"/>
                <a:gridCol w="914400"/>
                <a:gridCol w="914400"/>
                <a:gridCol w="914400"/>
                <a:gridCol w="914400"/>
                <a:gridCol w="914400"/>
                <a:gridCol w="914400"/>
              </a:tblGrid>
              <a:tr h="370840">
                <a:tc>
                  <a:txBody>
                    <a:bodyPr/>
                    <a:lstStyle/>
                    <a:p>
                      <a:r>
                        <a:rPr lang="en-US" dirty="0" smtClean="0"/>
                        <a:t>Group</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r>
              <a:tr h="370840">
                <a:tc>
                  <a:txBody>
                    <a:bodyPr/>
                    <a:lstStyle/>
                    <a:p>
                      <a:r>
                        <a:rPr lang="en-US" dirty="0" smtClean="0"/>
                        <a:t># of Pumpkin Seeds</a:t>
                      </a:r>
                      <a:endParaRPr lang="en-US" dirty="0"/>
                    </a:p>
                  </a:txBody>
                  <a:tcPr/>
                </a:tc>
                <a:tc>
                  <a:txBody>
                    <a:bodyPr/>
                    <a:lstStyle/>
                    <a:p>
                      <a:r>
                        <a:rPr lang="en-US" dirty="0" smtClean="0"/>
                        <a:t>330</a:t>
                      </a:r>
                      <a:endParaRPr lang="en-US" dirty="0"/>
                    </a:p>
                  </a:txBody>
                  <a:tcPr/>
                </a:tc>
                <a:tc>
                  <a:txBody>
                    <a:bodyPr/>
                    <a:lstStyle/>
                    <a:p>
                      <a:r>
                        <a:rPr lang="en-US" dirty="0" smtClean="0"/>
                        <a:t>272</a:t>
                      </a:r>
                      <a:endParaRPr lang="en-US" dirty="0"/>
                    </a:p>
                  </a:txBody>
                  <a:tcPr/>
                </a:tc>
                <a:tc>
                  <a:txBody>
                    <a:bodyPr/>
                    <a:lstStyle/>
                    <a:p>
                      <a:r>
                        <a:rPr lang="en-US" dirty="0" smtClean="0"/>
                        <a:t>452</a:t>
                      </a:r>
                      <a:endParaRPr lang="en-US" dirty="0"/>
                    </a:p>
                  </a:txBody>
                  <a:tcPr/>
                </a:tc>
                <a:tc>
                  <a:txBody>
                    <a:bodyPr/>
                    <a:lstStyle/>
                    <a:p>
                      <a:r>
                        <a:rPr lang="en-US" dirty="0" smtClean="0"/>
                        <a:t>285</a:t>
                      </a:r>
                      <a:endParaRPr lang="en-US" dirty="0"/>
                    </a:p>
                  </a:txBody>
                  <a:tcPr/>
                </a:tc>
                <a:tc>
                  <a:txBody>
                    <a:bodyPr/>
                    <a:lstStyle/>
                    <a:p>
                      <a:r>
                        <a:rPr lang="en-US" dirty="0" smtClean="0"/>
                        <a:t>371</a:t>
                      </a:r>
                      <a:endParaRPr lang="en-US" dirty="0"/>
                    </a:p>
                  </a:txBody>
                  <a:tcPr/>
                </a:tc>
                <a:tc>
                  <a:txBody>
                    <a:bodyPr/>
                    <a:lstStyle/>
                    <a:p>
                      <a:r>
                        <a:rPr lang="en-US" dirty="0" smtClean="0"/>
                        <a:t>307</a:t>
                      </a:r>
                      <a:endParaRPr lang="en-US" dirty="0"/>
                    </a:p>
                  </a:txBody>
                  <a:tcPr/>
                </a:tc>
                <a:tc>
                  <a:txBody>
                    <a:bodyPr/>
                    <a:lstStyle/>
                    <a:p>
                      <a:r>
                        <a:rPr lang="en-US" dirty="0" smtClean="0"/>
                        <a:t>207</a:t>
                      </a:r>
                      <a:endParaRPr lang="en-US" dirty="0"/>
                    </a:p>
                  </a:txBody>
                  <a:tcPr/>
                </a:tc>
                <a:tc>
                  <a:txBody>
                    <a:bodyPr/>
                    <a:lstStyle/>
                    <a:p>
                      <a:r>
                        <a:rPr lang="en-US" dirty="0" smtClean="0"/>
                        <a:t>539</a:t>
                      </a:r>
                      <a:endParaRPr lang="en-US" dirty="0"/>
                    </a:p>
                  </a:txBody>
                  <a:tcPr/>
                </a:tc>
              </a:tr>
            </a:tbl>
          </a:graphicData>
        </a:graphic>
      </p:graphicFrame>
      <p:sp>
        <p:nvSpPr>
          <p:cNvPr id="5" name="TextBox 4"/>
          <p:cNvSpPr txBox="1"/>
          <p:nvPr/>
        </p:nvSpPr>
        <p:spPr>
          <a:xfrm>
            <a:off x="1676400" y="1849209"/>
            <a:ext cx="7086600" cy="1015663"/>
          </a:xfrm>
          <a:prstGeom prst="rect">
            <a:avLst/>
          </a:prstGeom>
          <a:noFill/>
        </p:spPr>
        <p:txBody>
          <a:bodyPr wrap="square" rtlCol="0">
            <a:spAutoFit/>
          </a:bodyPr>
          <a:lstStyle/>
          <a:p>
            <a:r>
              <a:rPr lang="en-US" sz="2400" dirty="0"/>
              <a:t>Copy the Table below: Page  27 NB</a:t>
            </a:r>
          </a:p>
          <a:p>
            <a:r>
              <a:rPr lang="en-US" sz="2400" dirty="0"/>
              <a:t>Email to: </a:t>
            </a:r>
            <a:r>
              <a:rPr lang="en-US" sz="3600" dirty="0"/>
              <a:t>jmcallister@wusd.k12.ca.us</a:t>
            </a:r>
          </a:p>
        </p:txBody>
      </p:sp>
      <p:sp>
        <p:nvSpPr>
          <p:cNvPr id="3" name="TextBox 2"/>
          <p:cNvSpPr txBox="1"/>
          <p:nvPr/>
        </p:nvSpPr>
        <p:spPr>
          <a:xfrm>
            <a:off x="1943100" y="4191000"/>
            <a:ext cx="8305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712910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96925"/>
            <a:ext cx="7772400" cy="5111750"/>
          </a:xfrm>
        </p:spPr>
      </p:pic>
      <p:sp>
        <p:nvSpPr>
          <p:cNvPr id="6147" name="Text Box 3"/>
          <p:cNvSpPr txBox="1">
            <a:spLocks noChangeArrowheads="1"/>
          </p:cNvSpPr>
          <p:nvPr/>
        </p:nvSpPr>
        <p:spPr bwMode="auto">
          <a:xfrm>
            <a:off x="1752601" y="104775"/>
            <a:ext cx="758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PRIMARY PREDATOR OF THE PEPPERED MOTH ?</a:t>
            </a:r>
            <a:endParaRPr lang="en-US" altLang="en-US" sz="2400"/>
          </a:p>
        </p:txBody>
      </p:sp>
      <p:sp>
        <p:nvSpPr>
          <p:cNvPr id="6148" name="Text Box 4"/>
          <p:cNvSpPr txBox="1">
            <a:spLocks noChangeArrowheads="1"/>
          </p:cNvSpPr>
          <p:nvPr/>
        </p:nvSpPr>
        <p:spPr bwMode="auto">
          <a:xfrm>
            <a:off x="2667000" y="5715000"/>
            <a:ext cx="3743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i="1">
                <a:solidFill>
                  <a:schemeClr val="bg1"/>
                </a:solidFill>
              </a:rPr>
              <a:t>Where are the moths?</a:t>
            </a:r>
            <a:endParaRPr lang="en-US" altLang="en-US" sz="2400">
              <a:solidFill>
                <a:schemeClr val="bg1"/>
              </a:solidFill>
            </a:endParaRPr>
          </a:p>
        </p:txBody>
      </p:sp>
      <p:sp>
        <p:nvSpPr>
          <p:cNvPr id="6149" name="Line 5"/>
          <p:cNvSpPr>
            <a:spLocks noChangeShapeType="1"/>
          </p:cNvSpPr>
          <p:nvPr/>
        </p:nvSpPr>
        <p:spPr bwMode="auto">
          <a:xfrm flipH="1">
            <a:off x="8382000" y="1447800"/>
            <a:ext cx="685800" cy="228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Line 6"/>
          <p:cNvSpPr>
            <a:spLocks noChangeShapeType="1"/>
          </p:cNvSpPr>
          <p:nvPr/>
        </p:nvSpPr>
        <p:spPr bwMode="auto">
          <a:xfrm flipV="1">
            <a:off x="8229600" y="4800600"/>
            <a:ext cx="6096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1" name="Text Box 7"/>
          <p:cNvSpPr txBox="1">
            <a:spLocks noChangeArrowheads="1"/>
          </p:cNvSpPr>
          <p:nvPr/>
        </p:nvSpPr>
        <p:spPr bwMode="auto">
          <a:xfrm>
            <a:off x="1905000" y="598489"/>
            <a:ext cx="1667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chemeClr val="bg1"/>
                </a:solidFill>
                <a:latin typeface="Humana Serif ITC TT-Medium"/>
              </a:rPr>
              <a:t>BIRDS !</a:t>
            </a:r>
            <a:endParaRPr lang="en-US" altLang="en-US" sz="2400">
              <a:solidFill>
                <a:schemeClr val="bg1"/>
              </a:solidFill>
            </a:endParaRPr>
          </a:p>
        </p:txBody>
      </p:sp>
    </p:spTree>
    <p:extLst>
      <p:ext uri="{BB962C8B-B14F-4D97-AF65-F5344CB8AC3E}">
        <p14:creationId xmlns:p14="http://schemas.microsoft.com/office/powerpoint/2010/main" val="183331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Effect transition="in" filter="dissolve">
                                      <p:cBhvr>
                                        <p:cTn id="13" dur="500"/>
                                        <p:tgtEl>
                                          <p:spTgt spid="6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1000" fill="hold"/>
                                        <p:tgtEl>
                                          <p:spTgt spid="6149"/>
                                        </p:tgtEl>
                                        <p:attrNameLst>
                                          <p:attrName>ppt_x</p:attrName>
                                        </p:attrNameLst>
                                      </p:cBhvr>
                                      <p:tavLst>
                                        <p:tav tm="0">
                                          <p:val>
                                            <p:strVal val="#ppt_x-.2"/>
                                          </p:val>
                                        </p:tav>
                                        <p:tav tm="100000">
                                          <p:val>
                                            <p:strVal val="#ppt_x"/>
                                          </p:val>
                                        </p:tav>
                                      </p:tavLst>
                                    </p:anim>
                                    <p:anim calcmode="lin" valueType="num">
                                      <p:cBhvr>
                                        <p:cTn id="24"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1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p:cTn id="30" dur="1000" fill="hold"/>
                                        <p:tgtEl>
                                          <p:spTgt spid="6150"/>
                                        </p:tgtEl>
                                        <p:attrNameLst>
                                          <p:attrName>ppt_x</p:attrName>
                                        </p:attrNameLst>
                                      </p:cBhvr>
                                      <p:tavLst>
                                        <p:tav tm="0">
                                          <p:val>
                                            <p:strVal val="#ppt_x-.2"/>
                                          </p:val>
                                        </p:tav>
                                        <p:tav tm="100000">
                                          <p:val>
                                            <p:strVal val="#ppt_x"/>
                                          </p:val>
                                        </p:tav>
                                      </p:tavLst>
                                    </p:anim>
                                    <p:anim calcmode="lin" valueType="num">
                                      <p:cBhvr>
                                        <p:cTn id="31"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animBg="1"/>
      <p:bldP spid="6150" grpId="0" animBg="1"/>
      <p:bldP spid="615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Graph 1: # of Pumpkin </a:t>
            </a:r>
            <a:r>
              <a:rPr lang="en-US" dirty="0" smtClean="0"/>
              <a:t>Seeds</a:t>
            </a:r>
            <a:endParaRPr lang="en-US" dirty="0"/>
          </a:p>
        </p:txBody>
      </p:sp>
      <p:graphicFrame>
        <p:nvGraphicFramePr>
          <p:cNvPr id="4" name="Content Placeholder 3"/>
          <p:cNvGraphicFramePr>
            <a:graphicFrameLocks noGrp="1"/>
          </p:cNvGraphicFramePr>
          <p:nvPr>
            <p:ph idx="1"/>
            <p:extLst/>
          </p:nvPr>
        </p:nvGraphicFramePr>
        <p:xfrm>
          <a:off x="1600200" y="1600200"/>
          <a:ext cx="6553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924800" y="1417639"/>
            <a:ext cx="2819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323677156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the Emerald Jewel Wasp and example of Natural Selection? P. 29 NB</a:t>
            </a:r>
            <a:endParaRPr lang="en-US" dirty="0"/>
          </a:p>
        </p:txBody>
      </p:sp>
      <p:sp>
        <p:nvSpPr>
          <p:cNvPr id="3" name="Content Placeholder 2"/>
          <p:cNvSpPr>
            <a:spLocks noGrp="1"/>
          </p:cNvSpPr>
          <p:nvPr>
            <p:ph idx="1"/>
          </p:nvPr>
        </p:nvSpPr>
        <p:spPr/>
        <p:txBody>
          <a:bodyPr>
            <a:normAutofit/>
          </a:bodyPr>
          <a:lstStyle/>
          <a:p>
            <a:r>
              <a:rPr lang="en-US" dirty="0" smtClean="0"/>
              <a:t>After hundreds of generations the wasp has learns to directly sting the Cockroach in the brain.</a:t>
            </a:r>
          </a:p>
          <a:p>
            <a:r>
              <a:rPr lang="en-US" dirty="0" smtClean="0"/>
              <a:t>What is a </a:t>
            </a:r>
            <a:r>
              <a:rPr lang="en-US" dirty="0" err="1" smtClean="0"/>
              <a:t>parasitiod</a:t>
            </a:r>
            <a:r>
              <a:rPr lang="en-US" dirty="0" smtClean="0"/>
              <a:t>? The host is food for the young.</a:t>
            </a:r>
          </a:p>
          <a:p>
            <a:r>
              <a:rPr lang="en-US" dirty="0" smtClean="0"/>
              <a:t>Only targeted the American Cockroach.</a:t>
            </a:r>
          </a:p>
          <a:p>
            <a:r>
              <a:rPr lang="en-US" dirty="0" smtClean="0"/>
              <a:t>Left the host completely hollow.</a:t>
            </a:r>
          </a:p>
          <a:p>
            <a:r>
              <a:rPr lang="en-US" dirty="0" smtClean="0"/>
              <a:t>Roach blood?</a:t>
            </a:r>
          </a:p>
          <a:p>
            <a:r>
              <a:rPr lang="en-US" dirty="0" smtClean="0"/>
              <a:t>What is Dopamine? – Signals for movement, sensation.</a:t>
            </a:r>
            <a:endParaRPr lang="en-US" dirty="0"/>
          </a:p>
        </p:txBody>
      </p:sp>
    </p:spTree>
    <p:extLst>
      <p:ext uri="{BB962C8B-B14F-4D97-AF65-F5344CB8AC3E}">
        <p14:creationId xmlns:p14="http://schemas.microsoft.com/office/powerpoint/2010/main" val="336746097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Speciation</a:t>
            </a:r>
            <a:endParaRPr lang="en-US" dirty="0"/>
          </a:p>
        </p:txBody>
      </p:sp>
      <p:sp>
        <p:nvSpPr>
          <p:cNvPr id="3" name="Content Placeholder 2"/>
          <p:cNvSpPr>
            <a:spLocks noGrp="1"/>
          </p:cNvSpPr>
          <p:nvPr>
            <p:ph idx="1"/>
          </p:nvPr>
        </p:nvSpPr>
        <p:spPr/>
        <p:txBody>
          <a:bodyPr/>
          <a:lstStyle/>
          <a:p>
            <a:r>
              <a:rPr lang="en-US" dirty="0" smtClean="0"/>
              <a:t>Salamander video</a:t>
            </a:r>
          </a:p>
          <a:p>
            <a:r>
              <a:rPr lang="en-US" dirty="0" smtClean="0">
                <a:hlinkClick r:id="rId3"/>
              </a:rPr>
              <a:t>Hyper parasitoids</a:t>
            </a:r>
            <a:endParaRPr lang="en-US" dirty="0" smtClean="0"/>
          </a:p>
          <a:p>
            <a:r>
              <a:rPr lang="en-US" dirty="0" smtClean="0"/>
              <a:t>What is a parasitoid?</a:t>
            </a:r>
            <a:endParaRPr lang="en-US" dirty="0"/>
          </a:p>
          <a:p>
            <a:r>
              <a:rPr lang="en-US" dirty="0" smtClean="0"/>
              <a:t>How does Evolution allow for parasitoids to exist.</a:t>
            </a:r>
          </a:p>
          <a:p>
            <a:endParaRPr lang="en-US" dirty="0"/>
          </a:p>
        </p:txBody>
      </p:sp>
    </p:spTree>
    <p:extLst>
      <p:ext uri="{BB962C8B-B14F-4D97-AF65-F5344CB8AC3E}">
        <p14:creationId xmlns:p14="http://schemas.microsoft.com/office/powerpoint/2010/main" val="95861436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686800" cy="944562"/>
          </a:xfrm>
        </p:spPr>
        <p:txBody>
          <a:bodyPr rtlCol="0">
            <a:normAutofit fontScale="90000"/>
          </a:bodyPr>
          <a:lstStyle/>
          <a:p>
            <a:pPr>
              <a:defRPr/>
            </a:pPr>
            <a:r>
              <a:rPr lang="en-US" sz="3200" b="1">
                <a:solidFill>
                  <a:srgbClr val="333399"/>
                </a:solidFill>
              </a:rPr>
              <a:t>II.  Natural Selection on Polygenic Traits </a:t>
            </a:r>
            <a:br>
              <a:rPr lang="en-US" sz="3200" b="1">
                <a:solidFill>
                  <a:srgbClr val="333399"/>
                </a:solidFill>
              </a:rPr>
            </a:br>
            <a:endParaRPr lang="en-US" sz="3200" b="1">
              <a:solidFill>
                <a:srgbClr val="333399"/>
              </a:solidFill>
            </a:endParaRPr>
          </a:p>
        </p:txBody>
      </p:sp>
      <p:sp>
        <p:nvSpPr>
          <p:cNvPr id="4099" name="Rectangle 3"/>
          <p:cNvSpPr>
            <a:spLocks noGrp="1" noChangeArrowheads="1"/>
          </p:cNvSpPr>
          <p:nvPr>
            <p:ph type="body" idx="1"/>
          </p:nvPr>
        </p:nvSpPr>
        <p:spPr>
          <a:xfrm>
            <a:off x="1981200" y="914401"/>
            <a:ext cx="8229600" cy="4525963"/>
          </a:xfrm>
        </p:spPr>
        <p:txBody>
          <a:bodyPr/>
          <a:lstStyle/>
          <a:p>
            <a:pPr>
              <a:buFontTx/>
              <a:buNone/>
            </a:pPr>
            <a:r>
              <a:rPr lang="en-US" smtClean="0"/>
              <a:t>	Natural selection can affect the distribution of phenotypes in any of </a:t>
            </a:r>
            <a:r>
              <a:rPr lang="en-US" b="1" smtClean="0">
                <a:solidFill>
                  <a:srgbClr val="333399"/>
                </a:solidFill>
              </a:rPr>
              <a:t>three ways</a:t>
            </a:r>
            <a:r>
              <a:rPr lang="en-US" smtClean="0"/>
              <a:t>:  	</a:t>
            </a:r>
          </a:p>
          <a:p>
            <a:pPr>
              <a:buFontTx/>
              <a:buNone/>
            </a:pPr>
            <a:r>
              <a:rPr lang="en-US" smtClean="0"/>
              <a:t>			(1) 	</a:t>
            </a:r>
            <a:r>
              <a:rPr lang="en-US" b="1" smtClean="0">
                <a:solidFill>
                  <a:srgbClr val="FF00FF"/>
                </a:solidFill>
              </a:rPr>
              <a:t>directional selection</a:t>
            </a:r>
          </a:p>
          <a:p>
            <a:pPr>
              <a:buFontTx/>
              <a:buNone/>
            </a:pPr>
            <a:r>
              <a:rPr lang="en-US" smtClean="0"/>
              <a:t>			(2)	</a:t>
            </a:r>
            <a:r>
              <a:rPr lang="en-US" b="1" smtClean="0">
                <a:solidFill>
                  <a:srgbClr val="FF00FF"/>
                </a:solidFill>
              </a:rPr>
              <a:t>stabilizing selection</a:t>
            </a:r>
          </a:p>
          <a:p>
            <a:pPr>
              <a:buFontTx/>
              <a:buNone/>
            </a:pPr>
            <a:r>
              <a:rPr lang="en-US" smtClean="0"/>
              <a:t>			(3)  </a:t>
            </a:r>
            <a:r>
              <a:rPr lang="en-US" b="1" smtClean="0">
                <a:solidFill>
                  <a:srgbClr val="FF00FF"/>
                </a:solidFill>
              </a:rPr>
              <a:t>	disruptive selection.</a:t>
            </a:r>
          </a:p>
        </p:txBody>
      </p:sp>
    </p:spTree>
    <p:extLst>
      <p:ext uri="{BB962C8B-B14F-4D97-AF65-F5344CB8AC3E}">
        <p14:creationId xmlns:p14="http://schemas.microsoft.com/office/powerpoint/2010/main" val="234006110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9906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Stabilizing Selection</a:t>
            </a:r>
          </a:p>
        </p:txBody>
      </p:sp>
      <p:sp>
        <p:nvSpPr>
          <p:cNvPr id="3" name="TextBox 2"/>
          <p:cNvSpPr txBox="1"/>
          <p:nvPr/>
        </p:nvSpPr>
        <p:spPr>
          <a:xfrm>
            <a:off x="4267200" y="2286000"/>
            <a:ext cx="2895600" cy="1292662"/>
          </a:xfrm>
          <a:prstGeom prst="rect">
            <a:avLst/>
          </a:prstGeom>
          <a:solidFill>
            <a:schemeClr val="accent3"/>
          </a:solidFill>
        </p:spPr>
        <p:txBody>
          <a:bodyPr wrap="square" rtlCol="0">
            <a:spAutoFit/>
          </a:bodyPr>
          <a:lstStyle/>
          <a:p>
            <a:endParaRPr lang="en-US" dirty="0"/>
          </a:p>
          <a:p>
            <a:endParaRPr lang="en-US" dirty="0"/>
          </a:p>
          <a:p>
            <a:r>
              <a:rPr lang="en-US" sz="2400" dirty="0"/>
              <a:t>Directional Selection</a:t>
            </a:r>
          </a:p>
          <a:p>
            <a:endParaRPr lang="en-US" dirty="0"/>
          </a:p>
        </p:txBody>
      </p:sp>
      <p:sp>
        <p:nvSpPr>
          <p:cNvPr id="4" name="TextBox 3"/>
          <p:cNvSpPr txBox="1"/>
          <p:nvPr/>
        </p:nvSpPr>
        <p:spPr>
          <a:xfrm>
            <a:off x="4267200" y="3429000"/>
            <a:ext cx="2895600" cy="1292662"/>
          </a:xfrm>
          <a:prstGeom prst="rect">
            <a:avLst/>
          </a:prstGeom>
          <a:solidFill>
            <a:schemeClr val="accent6"/>
          </a:solidFill>
        </p:spPr>
        <p:txBody>
          <a:bodyPr wrap="square" rtlCol="0">
            <a:spAutoFit/>
          </a:bodyPr>
          <a:lstStyle/>
          <a:p>
            <a:endParaRPr lang="en-US" dirty="0"/>
          </a:p>
          <a:p>
            <a:endParaRPr lang="en-US" dirty="0"/>
          </a:p>
          <a:p>
            <a:endParaRPr lang="en-US" dirty="0"/>
          </a:p>
          <a:p>
            <a:r>
              <a:rPr lang="en-US" sz="2400" dirty="0"/>
              <a:t>Disruptive Selection</a:t>
            </a:r>
          </a:p>
        </p:txBody>
      </p:sp>
      <p:sp>
        <p:nvSpPr>
          <p:cNvPr id="5" name="TextBox 4"/>
          <p:cNvSpPr txBox="1"/>
          <p:nvPr/>
        </p:nvSpPr>
        <p:spPr>
          <a:xfrm>
            <a:off x="3810000" y="990600"/>
            <a:ext cx="553998" cy="3581400"/>
          </a:xfrm>
          <a:prstGeom prst="rect">
            <a:avLst/>
          </a:prstGeom>
          <a:noFill/>
        </p:spPr>
        <p:txBody>
          <a:bodyPr vert="vert270" wrap="square" rtlCol="0">
            <a:spAutoFit/>
          </a:bodyPr>
          <a:lstStyle/>
          <a:p>
            <a:r>
              <a:rPr lang="en-US" sz="2400" dirty="0"/>
              <a:t>Types  of  Natural  Selection </a:t>
            </a:r>
          </a:p>
        </p:txBody>
      </p:sp>
      <p:sp>
        <p:nvSpPr>
          <p:cNvPr id="6" name="TextBox 5"/>
          <p:cNvSpPr txBox="1"/>
          <p:nvPr/>
        </p:nvSpPr>
        <p:spPr>
          <a:xfrm>
            <a:off x="1524000" y="228601"/>
            <a:ext cx="9144000" cy="461665"/>
          </a:xfrm>
          <a:prstGeom prst="rect">
            <a:avLst/>
          </a:prstGeom>
          <a:noFill/>
        </p:spPr>
        <p:txBody>
          <a:bodyPr wrap="square" rtlCol="0">
            <a:spAutoFit/>
          </a:bodyPr>
          <a:lstStyle/>
          <a:p>
            <a:r>
              <a:rPr lang="en-US" sz="2400" dirty="0"/>
              <a:t>Foldable Chapter 15 	The Theory of Evolution	P. 408 BB, P. 21 NB</a:t>
            </a:r>
          </a:p>
        </p:txBody>
      </p:sp>
      <p:sp>
        <p:nvSpPr>
          <p:cNvPr id="7" name="TextBox 6"/>
          <p:cNvSpPr txBox="1"/>
          <p:nvPr/>
        </p:nvSpPr>
        <p:spPr>
          <a:xfrm>
            <a:off x="7162800" y="1143000"/>
            <a:ext cx="3505200" cy="2677656"/>
          </a:xfrm>
          <a:prstGeom prst="rect">
            <a:avLst/>
          </a:prstGeom>
          <a:noFill/>
        </p:spPr>
        <p:txBody>
          <a:bodyPr wrap="square" rtlCol="0">
            <a:spAutoFit/>
          </a:bodyPr>
          <a:lstStyle/>
          <a:p>
            <a:r>
              <a:rPr lang="en-US" sz="2400" dirty="0"/>
              <a:t>For each type of </a:t>
            </a:r>
          </a:p>
          <a:p>
            <a:r>
              <a:rPr lang="en-US" sz="2400" dirty="0"/>
              <a:t>Selection:</a:t>
            </a:r>
          </a:p>
          <a:p>
            <a:pPr>
              <a:buFont typeface="Arial" pitchFamily="34" charset="0"/>
              <a:buChar char="•"/>
            </a:pPr>
            <a:r>
              <a:rPr lang="en-US" sz="2400" dirty="0"/>
              <a:t>Draw the graph</a:t>
            </a:r>
          </a:p>
          <a:p>
            <a:pPr>
              <a:buFont typeface="Arial" pitchFamily="34" charset="0"/>
              <a:buChar char="•"/>
            </a:pPr>
            <a:r>
              <a:rPr lang="en-US" sz="2400" dirty="0"/>
              <a:t>Explain the graph</a:t>
            </a:r>
          </a:p>
          <a:p>
            <a:pPr>
              <a:buFont typeface="Arial" pitchFamily="34" charset="0"/>
              <a:buChar char="•"/>
            </a:pPr>
            <a:r>
              <a:rPr lang="en-US" sz="2400" dirty="0"/>
              <a:t>Explain if it increases variation or decreases variation in the population</a:t>
            </a:r>
          </a:p>
        </p:txBody>
      </p:sp>
    </p:spTree>
    <p:extLst>
      <p:ext uri="{BB962C8B-B14F-4D97-AF65-F5344CB8AC3E}">
        <p14:creationId xmlns:p14="http://schemas.microsoft.com/office/powerpoint/2010/main" val="366420654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7"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pic>
        <p:nvPicPr>
          <p:cNvPr id="896008" name="Picture 8" descr="transparencies word"/>
          <p:cNvPicPr>
            <a:picLocks noChangeAspect="1" noChangeArrowheads="1"/>
          </p:cNvPicPr>
          <p:nvPr/>
        </p:nvPicPr>
        <p:blipFill>
          <a:blip r:embed="rId2" cstate="print"/>
          <a:srcRect/>
          <a:stretch>
            <a:fillRect/>
          </a:stretch>
        </p:blipFill>
        <p:spPr bwMode="auto">
          <a:xfrm>
            <a:off x="4743450" y="38100"/>
            <a:ext cx="2705100" cy="431800"/>
          </a:xfrm>
          <a:prstGeom prst="rect">
            <a:avLst/>
          </a:prstGeom>
          <a:noFill/>
        </p:spPr>
      </p:pic>
      <p:pic>
        <p:nvPicPr>
          <p:cNvPr id="896011" name="Picture 11" descr="Sec"/>
          <p:cNvPicPr>
            <a:picLocks noChangeAspect="1" noChangeArrowheads="1"/>
          </p:cNvPicPr>
          <p:nvPr/>
        </p:nvPicPr>
        <p:blipFill>
          <a:blip r:embed="rId3" cstate="print"/>
          <a:srcRect/>
          <a:stretch>
            <a:fillRect/>
          </a:stretch>
        </p:blipFill>
        <p:spPr bwMode="auto">
          <a:xfrm>
            <a:off x="1524000" y="1"/>
            <a:ext cx="1600200" cy="709613"/>
          </a:xfrm>
          <a:prstGeom prst="rect">
            <a:avLst/>
          </a:prstGeom>
          <a:noFill/>
        </p:spPr>
      </p:pic>
      <p:pic>
        <p:nvPicPr>
          <p:cNvPr id="896013" name="Picture 13" descr="BCT-15"/>
          <p:cNvPicPr>
            <a:picLocks noChangeAspect="1" noChangeArrowheads="1"/>
          </p:cNvPicPr>
          <p:nvPr/>
        </p:nvPicPr>
        <p:blipFill>
          <a:blip r:embed="rId4" cstate="print"/>
          <a:srcRect/>
          <a:stretch>
            <a:fillRect/>
          </a:stretch>
        </p:blipFill>
        <p:spPr bwMode="auto">
          <a:xfrm>
            <a:off x="4673600" y="762000"/>
            <a:ext cx="2814638" cy="4953000"/>
          </a:xfrm>
          <a:prstGeom prst="rect">
            <a:avLst/>
          </a:prstGeom>
          <a:noFill/>
        </p:spPr>
      </p:pic>
      <p:sp>
        <p:nvSpPr>
          <p:cNvPr id="6" name="TextBox 5"/>
          <p:cNvSpPr txBox="1"/>
          <p:nvPr/>
        </p:nvSpPr>
        <p:spPr>
          <a:xfrm>
            <a:off x="8077200" y="685800"/>
            <a:ext cx="1371600" cy="369332"/>
          </a:xfrm>
          <a:prstGeom prst="rect">
            <a:avLst/>
          </a:prstGeom>
          <a:noFill/>
        </p:spPr>
        <p:txBody>
          <a:bodyPr wrap="square" rtlCol="0">
            <a:spAutoFit/>
          </a:bodyPr>
          <a:lstStyle/>
          <a:p>
            <a:r>
              <a:rPr lang="en-US" dirty="0"/>
              <a:t>Page 21 NB</a:t>
            </a:r>
          </a:p>
        </p:txBody>
      </p:sp>
      <p:sp>
        <p:nvSpPr>
          <p:cNvPr id="7" name="TextBox 6"/>
          <p:cNvSpPr txBox="1"/>
          <p:nvPr/>
        </p:nvSpPr>
        <p:spPr>
          <a:xfrm>
            <a:off x="1828800" y="685800"/>
            <a:ext cx="2819400" cy="923330"/>
          </a:xfrm>
          <a:prstGeom prst="rect">
            <a:avLst/>
          </a:prstGeom>
          <a:noFill/>
        </p:spPr>
        <p:txBody>
          <a:bodyPr wrap="square" rtlCol="0">
            <a:spAutoFit/>
          </a:bodyPr>
          <a:lstStyle/>
          <a:p>
            <a:r>
              <a:rPr lang="en-US" dirty="0"/>
              <a:t>Make a picture</a:t>
            </a:r>
          </a:p>
          <a:p>
            <a:r>
              <a:rPr lang="en-US" dirty="0"/>
              <a:t>Describe the Selection</a:t>
            </a:r>
          </a:p>
          <a:p>
            <a:r>
              <a:rPr lang="en-US" dirty="0"/>
              <a:t>Give an Example</a:t>
            </a:r>
          </a:p>
        </p:txBody>
      </p:sp>
      <p:sp>
        <p:nvSpPr>
          <p:cNvPr id="8" name="TextBox 7"/>
          <p:cNvSpPr txBox="1"/>
          <p:nvPr/>
        </p:nvSpPr>
        <p:spPr>
          <a:xfrm>
            <a:off x="4114801" y="1295400"/>
            <a:ext cx="461665" cy="3645932"/>
          </a:xfrm>
          <a:prstGeom prst="rect">
            <a:avLst/>
          </a:prstGeom>
          <a:noFill/>
        </p:spPr>
        <p:txBody>
          <a:bodyPr vert="vert270" wrap="square" rtlCol="0">
            <a:spAutoFit/>
          </a:bodyPr>
          <a:lstStyle/>
          <a:p>
            <a:r>
              <a:rPr lang="en-US" dirty="0"/>
              <a:t>Types of Natural Selection</a:t>
            </a:r>
          </a:p>
        </p:txBody>
      </p:sp>
    </p:spTree>
    <p:extLst>
      <p:ext uri="{BB962C8B-B14F-4D97-AF65-F5344CB8AC3E}">
        <p14:creationId xmlns:p14="http://schemas.microsoft.com/office/powerpoint/2010/main" val="703539979"/>
      </p:ext>
    </p:extLst>
  </p:cSld>
  <p:clrMapOvr>
    <a:masterClrMapping/>
  </p:clrMapOvr>
  <p:transition>
    <p:zoom/>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7" name="Picture 23" descr="Fig"/>
          <p:cNvPicPr>
            <a:picLocks noChangeAspect="1" noChangeArrowheads="1"/>
          </p:cNvPicPr>
          <p:nvPr/>
        </p:nvPicPr>
        <p:blipFill>
          <a:blip r:embed="rId2" cstate="print"/>
          <a:srcRect/>
          <a:stretch>
            <a:fillRect/>
          </a:stretch>
        </p:blipFill>
        <p:spPr bwMode="auto">
          <a:xfrm>
            <a:off x="2667000" y="2743200"/>
            <a:ext cx="6019800" cy="2933700"/>
          </a:xfrm>
          <a:prstGeom prst="rect">
            <a:avLst/>
          </a:prstGeom>
          <a:noFill/>
        </p:spPr>
      </p:pic>
      <p:sp>
        <p:nvSpPr>
          <p:cNvPr id="93286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2877" name="Text Box 13"/>
          <p:cNvSpPr txBox="1">
            <a:spLocks noChangeArrowheads="1"/>
          </p:cNvSpPr>
          <p:nvPr/>
        </p:nvSpPr>
        <p:spPr bwMode="auto">
          <a:xfrm>
            <a:off x="2133600" y="1698625"/>
            <a:ext cx="8153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Stabilizing selection</a:t>
            </a:r>
            <a:r>
              <a:rPr lang="en-US" altLang="en-US" sz="3200" dirty="0">
                <a:latin typeface="Times" charset="0"/>
              </a:rPr>
              <a:t> is a natural selection that </a:t>
            </a:r>
            <a:r>
              <a:rPr lang="en-US" altLang="en-US" sz="3200" b="1" dirty="0">
                <a:latin typeface="Times" charset="0"/>
              </a:rPr>
              <a:t>favors average individuals </a:t>
            </a:r>
            <a:r>
              <a:rPr lang="en-US" altLang="en-US" sz="3200" dirty="0">
                <a:latin typeface="Times" charset="0"/>
              </a:rPr>
              <a:t>in a population. </a:t>
            </a:r>
          </a:p>
        </p:txBody>
      </p:sp>
      <p:pic>
        <p:nvPicPr>
          <p:cNvPr id="932878" name="Picture 14"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2880" name="Text Box 16"/>
          <p:cNvSpPr txBox="1">
            <a:spLocks noChangeArrowheads="1"/>
          </p:cNvSpPr>
          <p:nvPr/>
        </p:nvSpPr>
        <p:spPr bwMode="auto">
          <a:xfrm>
            <a:off x="2819400" y="3048000"/>
            <a:ext cx="2438400" cy="7940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Selection for </a:t>
            </a:r>
          </a:p>
          <a:p>
            <a:pPr>
              <a:lnSpc>
                <a:spcPct val="40000"/>
              </a:lnSpc>
              <a:tabLst>
                <a:tab pos="228600" algn="l"/>
                <a:tab pos="1943100" algn="l"/>
              </a:tabLst>
            </a:pPr>
            <a:r>
              <a:rPr lang="en-US" altLang="en-US" sz="2400" b="1" i="1" dirty="0">
                <a:solidFill>
                  <a:srgbClr val="140000"/>
                </a:solidFill>
                <a:latin typeface="Times" charset="0"/>
              </a:rPr>
              <a:t>average size </a:t>
            </a:r>
          </a:p>
          <a:p>
            <a:pPr>
              <a:lnSpc>
                <a:spcPct val="50000"/>
              </a:lnSpc>
              <a:tabLst>
                <a:tab pos="228600" algn="l"/>
                <a:tab pos="1943100" algn="l"/>
              </a:tabLst>
            </a:pPr>
            <a:r>
              <a:rPr lang="en-US" altLang="en-US" sz="2400" b="1" i="1" dirty="0">
                <a:solidFill>
                  <a:srgbClr val="140000"/>
                </a:solidFill>
                <a:latin typeface="Times" charset="0"/>
              </a:rPr>
              <a:t>spiders</a:t>
            </a:r>
            <a:r>
              <a:rPr lang="en-US" altLang="en-US" sz="2400" dirty="0">
                <a:latin typeface="Times" charset="0"/>
              </a:rPr>
              <a:t> </a:t>
            </a:r>
          </a:p>
        </p:txBody>
      </p:sp>
      <p:sp>
        <p:nvSpPr>
          <p:cNvPr id="932881" name="Text Box 17"/>
          <p:cNvSpPr txBox="1">
            <a:spLocks noChangeArrowheads="1"/>
          </p:cNvSpPr>
          <p:nvPr/>
        </p:nvSpPr>
        <p:spPr bwMode="auto">
          <a:xfrm>
            <a:off x="6781800" y="3124201"/>
            <a:ext cx="18288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Normal variation</a:t>
            </a:r>
            <a:r>
              <a:rPr lang="en-US" altLang="en-US" sz="2400" dirty="0">
                <a:latin typeface="Times" charset="0"/>
              </a:rPr>
              <a:t> </a:t>
            </a:r>
          </a:p>
        </p:txBody>
      </p:sp>
      <p:sp>
        <p:nvSpPr>
          <p:cNvPr id="932882" name="Line 18"/>
          <p:cNvSpPr>
            <a:spLocks noChangeShapeType="1"/>
          </p:cNvSpPr>
          <p:nvPr/>
        </p:nvSpPr>
        <p:spPr bwMode="auto">
          <a:xfrm>
            <a:off x="3962400" y="3657600"/>
            <a:ext cx="914400" cy="152400"/>
          </a:xfrm>
          <a:prstGeom prst="line">
            <a:avLst/>
          </a:prstGeom>
          <a:noFill/>
          <a:ln w="25400">
            <a:solidFill>
              <a:schemeClr val="bg2"/>
            </a:solidFill>
            <a:round/>
            <a:headEnd/>
            <a:tailEnd/>
          </a:ln>
          <a:effectLst/>
        </p:spPr>
        <p:txBody>
          <a:bodyPr wrap="square" anchor="ctr">
            <a:spAutoFit/>
          </a:bodyPr>
          <a:lstStyle/>
          <a:p>
            <a:endParaRPr lang="en-US" dirty="0"/>
          </a:p>
        </p:txBody>
      </p:sp>
      <p:sp>
        <p:nvSpPr>
          <p:cNvPr id="932884" name="Line 20"/>
          <p:cNvSpPr>
            <a:spLocks noChangeShapeType="1"/>
          </p:cNvSpPr>
          <p:nvPr/>
        </p:nvSpPr>
        <p:spPr bwMode="auto">
          <a:xfrm flipH="1">
            <a:off x="6934200" y="3581400"/>
            <a:ext cx="452438" cy="685800"/>
          </a:xfrm>
          <a:prstGeom prst="line">
            <a:avLst/>
          </a:prstGeom>
          <a:noFill/>
          <a:ln w="25400">
            <a:solidFill>
              <a:schemeClr val="bg2"/>
            </a:solidFill>
            <a:round/>
            <a:headEnd/>
            <a:tailEnd/>
          </a:ln>
          <a:effectLst/>
        </p:spPr>
        <p:txBody>
          <a:bodyPr anchor="ctr">
            <a:spAutoFit/>
          </a:bodyPr>
          <a:lstStyle/>
          <a:p>
            <a:endParaRPr lang="en-US" dirty="0"/>
          </a:p>
        </p:txBody>
      </p:sp>
      <p:pic>
        <p:nvPicPr>
          <p:cNvPr id="932888" name="Picture 24" descr="audio image blue">
            <a:hlinkClick r:id="" action="ppaction://noaction">
              <a:snd r:embed="rId4" name="15-stabilizing selection.WAV"/>
            </a:hlinkClick>
          </p:cNvPr>
          <p:cNvPicPr>
            <a:picLocks noChangeAspect="1" noChangeArrowheads="1"/>
          </p:cNvPicPr>
          <p:nvPr/>
        </p:nvPicPr>
        <p:blipFill>
          <a:blip r:embed="rId5" cstate="print"/>
          <a:srcRect/>
          <a:stretch>
            <a:fillRect/>
          </a:stretch>
        </p:blipFill>
        <p:spPr bwMode="auto">
          <a:xfrm>
            <a:off x="10058401" y="2286001"/>
            <a:ext cx="354013" cy="354013"/>
          </a:xfrm>
          <a:prstGeom prst="rect">
            <a:avLst/>
          </a:prstGeom>
          <a:noFill/>
        </p:spPr>
      </p:pic>
      <p:pic>
        <p:nvPicPr>
          <p:cNvPr id="932889" name="Picture 25" descr="audio image blue">
            <a:hlinkClick r:id="" action="ppaction://noaction">
              <a:snd r:embed="rId6" name="15-14A.WAV"/>
            </a:hlinkClick>
          </p:cNvPr>
          <p:cNvPicPr>
            <a:picLocks noChangeAspect="1" noChangeArrowheads="1"/>
          </p:cNvPicPr>
          <p:nvPr/>
        </p:nvPicPr>
        <p:blipFill>
          <a:blip r:embed="rId5" cstate="print"/>
          <a:srcRect/>
          <a:stretch>
            <a:fillRect/>
          </a:stretch>
        </p:blipFill>
        <p:spPr bwMode="auto">
          <a:xfrm>
            <a:off x="10058401" y="2971801"/>
            <a:ext cx="354013" cy="354013"/>
          </a:xfrm>
          <a:prstGeom prst="rect">
            <a:avLst/>
          </a:prstGeom>
          <a:noFill/>
        </p:spPr>
      </p:pic>
      <p:sp>
        <p:nvSpPr>
          <p:cNvPr id="932890" name="Text Box 26"/>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pic>
        <p:nvPicPr>
          <p:cNvPr id="932891"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12746490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77"/>
                                        </p:tgtEl>
                                        <p:attrNameLst>
                                          <p:attrName>style.visibility</p:attrName>
                                        </p:attrNameLst>
                                      </p:cBhvr>
                                      <p:to>
                                        <p:strVal val="visible"/>
                                      </p:to>
                                    </p:set>
                                    <p:animEffect transition="in" filter="box(out)">
                                      <p:cBhvr>
                                        <p:cTn id="7" dur="500"/>
                                        <p:tgtEl>
                                          <p:spTgt spid="93287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2880"/>
                                        </p:tgtEl>
                                        <p:attrNameLst>
                                          <p:attrName>style.visibility</p:attrName>
                                        </p:attrNameLst>
                                      </p:cBhvr>
                                      <p:to>
                                        <p:strVal val="visible"/>
                                      </p:to>
                                    </p:set>
                                    <p:animEffect transition="in" filter="box(out)">
                                      <p:cBhvr>
                                        <p:cTn id="11" dur="500"/>
                                        <p:tgtEl>
                                          <p:spTgt spid="932880"/>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2881"/>
                                        </p:tgtEl>
                                        <p:attrNameLst>
                                          <p:attrName>style.visibility</p:attrName>
                                        </p:attrNameLst>
                                      </p:cBhvr>
                                      <p:to>
                                        <p:strVal val="visible"/>
                                      </p:to>
                                    </p:set>
                                    <p:animEffect transition="in" filter="box(out)">
                                      <p:cBhvr>
                                        <p:cTn id="15" dur="500"/>
                                        <p:tgtEl>
                                          <p:spTgt spid="93288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2882"/>
                                        </p:tgtEl>
                                        <p:attrNameLst>
                                          <p:attrName>style.visibility</p:attrName>
                                        </p:attrNameLst>
                                      </p:cBhvr>
                                      <p:to>
                                        <p:strVal val="visible"/>
                                      </p:to>
                                    </p:set>
                                    <p:animEffect transition="in" filter="box(out)">
                                      <p:cBhvr>
                                        <p:cTn id="19" dur="500"/>
                                        <p:tgtEl>
                                          <p:spTgt spid="932882"/>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2884"/>
                                        </p:tgtEl>
                                        <p:attrNameLst>
                                          <p:attrName>style.visibility</p:attrName>
                                        </p:attrNameLst>
                                      </p:cBhvr>
                                      <p:to>
                                        <p:strVal val="visible"/>
                                      </p:to>
                                    </p:set>
                                    <p:animEffect transition="in" filter="box(out)">
                                      <p:cBhvr>
                                        <p:cTn id="23" dur="500"/>
                                        <p:tgtEl>
                                          <p:spTgt spid="9328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2888"/>
                                        </p:tgtEl>
                                        <p:attrNameLst>
                                          <p:attrName>style.visibility</p:attrName>
                                        </p:attrNameLst>
                                      </p:cBhvr>
                                      <p:to>
                                        <p:strVal val="visible"/>
                                      </p:to>
                                    </p:set>
                                    <p:animEffect transition="in" filter="box(out)">
                                      <p:cBhvr>
                                        <p:cTn id="28" dur="500"/>
                                        <p:tgtEl>
                                          <p:spTgt spid="93288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2889"/>
                                        </p:tgtEl>
                                        <p:attrNameLst>
                                          <p:attrName>style.visibility</p:attrName>
                                        </p:attrNameLst>
                                      </p:cBhvr>
                                      <p:to>
                                        <p:strVal val="visible"/>
                                      </p:to>
                                    </p:set>
                                    <p:animEffect transition="in" filter="box(out)">
                                      <p:cBhvr>
                                        <p:cTn id="33" dur="500"/>
                                        <p:tgtEl>
                                          <p:spTgt spid="93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7" grpId="0" autoUpdateAnimBg="0"/>
      <p:bldP spid="932880" grpId="0" autoUpdateAnimBg="0"/>
      <p:bldP spid="932881" grpId="0" autoUpdateAnimBg="0"/>
      <p:bldP spid="932882" grpId="0" animBg="1"/>
      <p:bldP spid="932884"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1"/>
            <a:ext cx="8229600" cy="639763"/>
          </a:xfrm>
        </p:spPr>
        <p:txBody>
          <a:bodyPr rtlCol="0">
            <a:normAutofit fontScale="90000"/>
          </a:bodyPr>
          <a:lstStyle/>
          <a:p>
            <a:pPr>
              <a:defRPr/>
            </a:pPr>
            <a:r>
              <a:rPr lang="en-US" sz="4000" b="1">
                <a:solidFill>
                  <a:srgbClr val="333399"/>
                </a:solidFill>
              </a:rPr>
              <a:t>B.  Stabilizing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7171" name="Rectangle 3"/>
          <p:cNvSpPr>
            <a:spLocks noGrp="1" noChangeArrowheads="1"/>
          </p:cNvSpPr>
          <p:nvPr>
            <p:ph type="body" idx="1"/>
          </p:nvPr>
        </p:nvSpPr>
        <p:spPr>
          <a:xfrm>
            <a:off x="1981200" y="685800"/>
            <a:ext cx="8686800" cy="2209800"/>
          </a:xfrm>
        </p:spPr>
        <p:txBody>
          <a:bodyPr/>
          <a:lstStyle/>
          <a:p>
            <a:pPr marL="609600" indent="-609600">
              <a:buNone/>
            </a:pPr>
            <a:r>
              <a:rPr lang="en-US" smtClean="0"/>
              <a:t>1.  </a:t>
            </a:r>
            <a:r>
              <a:rPr lang="en-US" smtClean="0">
                <a:solidFill>
                  <a:srgbClr val="FF00FF"/>
                </a:solidFill>
              </a:rPr>
              <a:t>Intermediate characteristics are favored.</a:t>
            </a:r>
          </a:p>
          <a:p>
            <a:pPr marL="609600" indent="-609600">
              <a:buNone/>
            </a:pPr>
            <a:r>
              <a:rPr lang="en-US" smtClean="0"/>
              <a:t>	Examples:  Human babies with very high or very low birth weights have lower survival than babies with intermediate weights.</a:t>
            </a:r>
          </a:p>
        </p:txBody>
      </p:sp>
      <p:pic>
        <p:nvPicPr>
          <p:cNvPr id="7172" name="Picture 6" descr="13-26-L3-NatSelec-L"/>
          <p:cNvPicPr>
            <a:picLocks noChangeAspect="1" noChangeArrowheads="1"/>
          </p:cNvPicPr>
          <p:nvPr/>
        </p:nvPicPr>
        <p:blipFill>
          <a:blip r:embed="rId3" cstate="print"/>
          <a:srcRect/>
          <a:stretch>
            <a:fillRect/>
          </a:stretch>
        </p:blipFill>
        <p:spPr bwMode="auto">
          <a:xfrm>
            <a:off x="2667000" y="2743200"/>
            <a:ext cx="7162800" cy="4114800"/>
          </a:xfrm>
          <a:prstGeom prst="rect">
            <a:avLst/>
          </a:prstGeom>
          <a:noFill/>
          <a:ln w="9525">
            <a:noFill/>
            <a:miter lim="800000"/>
            <a:headEnd/>
            <a:tailEnd/>
          </a:ln>
        </p:spPr>
      </p:pic>
    </p:spTree>
    <p:extLst>
      <p:ext uri="{BB962C8B-B14F-4D97-AF65-F5344CB8AC3E}">
        <p14:creationId xmlns:p14="http://schemas.microsoft.com/office/powerpoint/2010/main" val="200840384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6_6206"/>
          <p:cNvPicPr>
            <a:picLocks noChangeAspect="1" noChangeArrowheads="1"/>
          </p:cNvPicPr>
          <p:nvPr/>
        </p:nvPicPr>
        <p:blipFill>
          <a:blip r:embed="rId3" cstate="print">
            <a:clrChange>
              <a:clrFrom>
                <a:srgbClr val="006A6B"/>
              </a:clrFrom>
              <a:clrTo>
                <a:srgbClr val="006A6B">
                  <a:alpha val="0"/>
                </a:srgbClr>
              </a:clrTo>
            </a:clrChange>
          </a:blip>
          <a:srcRect/>
          <a:stretch>
            <a:fillRect/>
          </a:stretch>
        </p:blipFill>
        <p:spPr bwMode="auto">
          <a:xfrm>
            <a:off x="1905001" y="1371600"/>
            <a:ext cx="4441825" cy="4603750"/>
          </a:xfrm>
          <a:prstGeom prst="rect">
            <a:avLst/>
          </a:prstGeom>
          <a:noFill/>
          <a:ln w="9525">
            <a:noFill/>
            <a:miter lim="800000"/>
            <a:headEnd/>
            <a:tailEnd/>
          </a:ln>
        </p:spPr>
      </p:pic>
      <p:sp>
        <p:nvSpPr>
          <p:cNvPr id="8195" name="Text Box 3"/>
          <p:cNvSpPr txBox="1">
            <a:spLocks noChangeArrowheads="1"/>
          </p:cNvSpPr>
          <p:nvPr/>
        </p:nvSpPr>
        <p:spPr bwMode="auto">
          <a:xfrm>
            <a:off x="2438400" y="1981200"/>
            <a:ext cx="15240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8196" name="Text Box 4"/>
          <p:cNvSpPr txBox="1">
            <a:spLocks noChangeArrowheads="1"/>
          </p:cNvSpPr>
          <p:nvPr/>
        </p:nvSpPr>
        <p:spPr bwMode="auto">
          <a:xfrm rot="-5361417">
            <a:off x="2907506" y="4115594"/>
            <a:ext cx="2452688"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Percentage of Population</a:t>
            </a:r>
          </a:p>
        </p:txBody>
      </p:sp>
      <p:sp>
        <p:nvSpPr>
          <p:cNvPr id="8197" name="Text Box 5"/>
          <p:cNvSpPr txBox="1">
            <a:spLocks noChangeArrowheads="1"/>
          </p:cNvSpPr>
          <p:nvPr/>
        </p:nvSpPr>
        <p:spPr bwMode="auto">
          <a:xfrm>
            <a:off x="4219575" y="5518150"/>
            <a:ext cx="1447800" cy="304800"/>
          </a:xfrm>
          <a:prstGeom prst="rect">
            <a:avLst/>
          </a:prstGeom>
          <a:noFill/>
          <a:ln w="9525">
            <a:noFill/>
            <a:miter lim="800000"/>
            <a:headEnd/>
            <a:tailEnd/>
          </a:ln>
        </p:spPr>
        <p:txBody>
          <a:bodyPr>
            <a:spAutoFit/>
          </a:bodyPr>
          <a:lstStyle/>
          <a:p>
            <a:pPr eaLnBrk="0" hangingPunct="0">
              <a:spcBef>
                <a:spcPct val="50000"/>
              </a:spcBef>
            </a:pPr>
            <a:r>
              <a:rPr lang="en-US" altLang="en-US" sz="1400" b="1">
                <a:latin typeface="Calibri" pitchFamily="34" charset="0"/>
              </a:rPr>
              <a:t>Birth Weight</a:t>
            </a:r>
          </a:p>
        </p:txBody>
      </p:sp>
      <p:sp>
        <p:nvSpPr>
          <p:cNvPr id="22534" name="Text Box 6"/>
          <p:cNvSpPr txBox="1">
            <a:spLocks noChangeArrowheads="1"/>
          </p:cNvSpPr>
          <p:nvPr/>
        </p:nvSpPr>
        <p:spPr bwMode="auto">
          <a:xfrm>
            <a:off x="7010400" y="1371600"/>
            <a:ext cx="3048000" cy="1570038"/>
          </a:xfrm>
          <a:prstGeom prst="rect">
            <a:avLst/>
          </a:prstGeom>
          <a:noFill/>
          <a:ln w="9525">
            <a:noFill/>
            <a:miter lim="800000"/>
            <a:headEnd/>
            <a:tailEnd/>
          </a:ln>
        </p:spPr>
        <p:txBody>
          <a:bodyPr>
            <a:spAutoFit/>
          </a:bodyPr>
          <a:lstStyle/>
          <a:p>
            <a:pPr algn="ctr" eaLnBrk="0" hangingPunct="0">
              <a:spcBef>
                <a:spcPct val="50000"/>
              </a:spcBef>
            </a:pPr>
            <a:r>
              <a:rPr lang="en-US" altLang="en-US" sz="2400" b="1">
                <a:solidFill>
                  <a:srgbClr val="FF0000"/>
                </a:solidFill>
                <a:latin typeface="Calibri" pitchFamily="34" charset="0"/>
              </a:rPr>
              <a:t>Selection against both extremes keep curve narrow and in same place.</a:t>
            </a:r>
          </a:p>
        </p:txBody>
      </p:sp>
      <p:sp>
        <p:nvSpPr>
          <p:cNvPr id="27655" name="Rectangle 7"/>
          <p:cNvSpPr>
            <a:spLocks noGrp="1" noChangeArrowheads="1"/>
          </p:cNvSpPr>
          <p:nvPr>
            <p:ph type="title"/>
          </p:nvPr>
        </p:nvSpPr>
        <p:spPr>
          <a:xfrm>
            <a:off x="3041650" y="381001"/>
            <a:ext cx="6330950" cy="396875"/>
          </a:xfrm>
        </p:spPr>
        <p:txBody>
          <a:bodyPr rtlCol="0">
            <a:normAutofit fontScale="90000"/>
          </a:bodyPr>
          <a:lstStyle/>
          <a:p>
            <a:pPr>
              <a:defRPr/>
            </a:pPr>
            <a:r>
              <a:rPr lang="en-US" altLang="en-US" sz="4000"/>
              <a:t>Stabilizing Selection</a:t>
            </a:r>
            <a:r>
              <a:rPr lang="en-US" altLang="en-US" smtClean="0"/>
              <a:t/>
            </a:r>
            <a:br>
              <a:rPr lang="en-US" altLang="en-US" smtClean="0"/>
            </a:br>
            <a:r>
              <a:rPr lang="en-US" altLang="en-US" smtClean="0"/>
              <a:t> </a:t>
            </a:r>
            <a:r>
              <a:rPr lang="en-US" altLang="en-US" sz="3200"/>
              <a:t>Figure 16–7</a:t>
            </a:r>
          </a:p>
        </p:txBody>
      </p:sp>
      <p:sp>
        <p:nvSpPr>
          <p:cNvPr id="8200" name="Text Box 8"/>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8201" name="Text Box 9"/>
          <p:cNvSpPr txBox="1">
            <a:spLocks noChangeArrowheads="1"/>
          </p:cNvSpPr>
          <p:nvPr/>
        </p:nvSpPr>
        <p:spPr bwMode="auto">
          <a:xfrm>
            <a:off x="2819400" y="22098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8202" name="Text Box 10"/>
          <p:cNvSpPr txBox="1">
            <a:spLocks noChangeArrowheads="1"/>
          </p:cNvSpPr>
          <p:nvPr/>
        </p:nvSpPr>
        <p:spPr bwMode="auto">
          <a:xfrm>
            <a:off x="2819400" y="27432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8203" name="Rectangle 11"/>
          <p:cNvSpPr>
            <a:spLocks noChangeArrowheads="1"/>
          </p:cNvSpPr>
          <p:nvPr/>
        </p:nvSpPr>
        <p:spPr bwMode="auto">
          <a:xfrm>
            <a:off x="1905000" y="1371601"/>
            <a:ext cx="4432300" cy="506413"/>
          </a:xfrm>
          <a:prstGeom prst="rect">
            <a:avLst/>
          </a:prstGeom>
          <a:solidFill>
            <a:srgbClr val="0066CC"/>
          </a:solidFill>
          <a:ln w="9525">
            <a:solidFill>
              <a:schemeClr val="tx1"/>
            </a:solidFill>
            <a:miter lim="800000"/>
            <a:headEnd/>
            <a:tailEnd/>
          </a:ln>
        </p:spPr>
        <p:txBody>
          <a:bodyPr wrap="none" anchor="ctr"/>
          <a:lstStyle/>
          <a:p>
            <a:endParaRPr lang="en-US">
              <a:latin typeface="Calibri" pitchFamily="34" charset="0"/>
            </a:endParaRPr>
          </a:p>
        </p:txBody>
      </p:sp>
      <p:sp>
        <p:nvSpPr>
          <p:cNvPr id="8204" name="Rectangle 12"/>
          <p:cNvSpPr>
            <a:spLocks noChangeArrowheads="1"/>
          </p:cNvSpPr>
          <p:nvPr/>
        </p:nvSpPr>
        <p:spPr bwMode="auto">
          <a:xfrm>
            <a:off x="2980132" y="1447800"/>
            <a:ext cx="2085186" cy="369332"/>
          </a:xfrm>
          <a:prstGeom prst="rect">
            <a:avLst/>
          </a:prstGeom>
          <a:noFill/>
          <a:ln w="9525">
            <a:noFill/>
            <a:miter lim="800000"/>
            <a:headEnd/>
            <a:tailEnd/>
          </a:ln>
        </p:spPr>
        <p:txBody>
          <a:bodyPr wrap="none">
            <a:spAutoFit/>
          </a:bodyPr>
          <a:lstStyle/>
          <a:p>
            <a:pPr algn="ctr" eaLnBrk="0" hangingPunct="0"/>
            <a:r>
              <a:rPr lang="en-US" altLang="en-US" b="1">
                <a:solidFill>
                  <a:schemeClr val="bg1"/>
                </a:solidFill>
                <a:latin typeface="Calibri" pitchFamily="34" charset="0"/>
              </a:rPr>
              <a:t>Stabilizing Selection</a:t>
            </a:r>
          </a:p>
        </p:txBody>
      </p:sp>
      <p:sp>
        <p:nvSpPr>
          <p:cNvPr id="13" name="TextBox 12"/>
          <p:cNvSpPr txBox="1">
            <a:spLocks noChangeArrowheads="1"/>
          </p:cNvSpPr>
          <p:nvPr/>
        </p:nvSpPr>
        <p:spPr bwMode="auto">
          <a:xfrm>
            <a:off x="7010400" y="4648200"/>
            <a:ext cx="2971800" cy="923330"/>
          </a:xfrm>
          <a:prstGeom prst="rect">
            <a:avLst/>
          </a:prstGeom>
          <a:noFill/>
          <a:ln w="9525">
            <a:noFill/>
            <a:miter lim="800000"/>
            <a:headEnd/>
            <a:tailEnd/>
          </a:ln>
        </p:spPr>
        <p:txBody>
          <a:bodyPr>
            <a:spAutoFit/>
          </a:bodyPr>
          <a:lstStyle/>
          <a:p>
            <a:r>
              <a:rPr lang="en-US">
                <a:latin typeface="Calibri" pitchFamily="34" charset="0"/>
              </a:rPr>
              <a:t>So average birth weight is most beneficial for a child’s survival.</a:t>
            </a:r>
          </a:p>
        </p:txBody>
      </p:sp>
      <p:sp>
        <p:nvSpPr>
          <p:cNvPr id="14" name="TextBox 13"/>
          <p:cNvSpPr txBox="1">
            <a:spLocks noChangeArrowheads="1"/>
          </p:cNvSpPr>
          <p:nvPr/>
        </p:nvSpPr>
        <p:spPr bwMode="auto">
          <a:xfrm>
            <a:off x="7086600" y="3276600"/>
            <a:ext cx="3048000" cy="369332"/>
          </a:xfrm>
          <a:prstGeom prst="rect">
            <a:avLst/>
          </a:prstGeom>
          <a:noFill/>
          <a:ln w="9525">
            <a:noFill/>
            <a:miter lim="800000"/>
            <a:headEnd/>
            <a:tailEnd/>
          </a:ln>
        </p:spPr>
        <p:txBody>
          <a:bodyPr>
            <a:spAutoFit/>
          </a:bodyPr>
          <a:lstStyle/>
          <a:p>
            <a:r>
              <a:rPr lang="en-US">
                <a:latin typeface="Calibri" pitchFamily="34" charset="0"/>
              </a:rPr>
              <a:t>Sooooo…what does it mean?</a:t>
            </a:r>
          </a:p>
        </p:txBody>
      </p:sp>
    </p:spTree>
    <p:extLst>
      <p:ext uri="{BB962C8B-B14F-4D97-AF65-F5344CB8AC3E}">
        <p14:creationId xmlns:p14="http://schemas.microsoft.com/office/powerpoint/2010/main" val="3113496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dow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P spid="13" grpId="0" build="p"/>
      <p:bldP spid="14"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12" name="Picture 24" descr="Fig"/>
          <p:cNvPicPr>
            <a:picLocks noChangeAspect="1" noChangeArrowheads="1"/>
          </p:cNvPicPr>
          <p:nvPr/>
        </p:nvPicPr>
        <p:blipFill>
          <a:blip r:embed="rId2" cstate="print"/>
          <a:srcRect/>
          <a:stretch>
            <a:fillRect/>
          </a:stretch>
        </p:blipFill>
        <p:spPr bwMode="auto">
          <a:xfrm>
            <a:off x="2817813" y="2871788"/>
            <a:ext cx="6369050" cy="3105150"/>
          </a:xfrm>
          <a:prstGeom prst="rect">
            <a:avLst/>
          </a:prstGeom>
          <a:noFill/>
        </p:spPr>
      </p:pic>
      <p:sp>
        <p:nvSpPr>
          <p:cNvPr id="933890"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3897" name="Text Box 9"/>
          <p:cNvSpPr txBox="1">
            <a:spLocks noChangeArrowheads="1"/>
          </p:cNvSpPr>
          <p:nvPr/>
        </p:nvSpPr>
        <p:spPr bwMode="auto">
          <a:xfrm>
            <a:off x="2089151" y="8382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3900" name="Text Box 12"/>
          <p:cNvSpPr txBox="1">
            <a:spLocks noChangeArrowheads="1"/>
          </p:cNvSpPr>
          <p:nvPr/>
        </p:nvSpPr>
        <p:spPr bwMode="auto">
          <a:xfrm>
            <a:off x="1524000" y="1419225"/>
            <a:ext cx="9144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Directional selection </a:t>
            </a:r>
            <a:r>
              <a:rPr lang="en-US" altLang="en-US" sz="3200" dirty="0">
                <a:latin typeface="Times" charset="0"/>
              </a:rPr>
              <a:t>occurs when natural selection </a:t>
            </a:r>
            <a:r>
              <a:rPr lang="en-US" altLang="en-US" sz="3200" b="1" dirty="0">
                <a:latin typeface="Times" charset="0"/>
              </a:rPr>
              <a:t>favors one of the extreme variations </a:t>
            </a:r>
            <a:r>
              <a:rPr lang="en-US" altLang="en-US" sz="3200" dirty="0">
                <a:latin typeface="Times" charset="0"/>
              </a:rPr>
              <a:t>of a trait. </a:t>
            </a:r>
          </a:p>
        </p:txBody>
      </p:sp>
      <p:pic>
        <p:nvPicPr>
          <p:cNvPr id="933901"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3903" name="Text Box 15"/>
          <p:cNvSpPr txBox="1">
            <a:spLocks noChangeArrowheads="1"/>
          </p:cNvSpPr>
          <p:nvPr/>
        </p:nvSpPr>
        <p:spPr bwMode="auto">
          <a:xfrm>
            <a:off x="5505451" y="3106738"/>
            <a:ext cx="1052513" cy="3939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Normal </a:t>
            </a:r>
          </a:p>
          <a:p>
            <a:pPr>
              <a:lnSpc>
                <a:spcPct val="40000"/>
              </a:lnSpc>
              <a:tabLst>
                <a:tab pos="228600" algn="l"/>
                <a:tab pos="1943100" algn="l"/>
              </a:tabLst>
            </a:pPr>
            <a:r>
              <a:rPr lang="en-US" altLang="en-US" sz="1400" b="1" i="1" dirty="0">
                <a:solidFill>
                  <a:srgbClr val="140000"/>
                </a:solidFill>
                <a:latin typeface="Times" charset="0"/>
              </a:rPr>
              <a:t>variation</a:t>
            </a:r>
          </a:p>
        </p:txBody>
      </p:sp>
      <p:sp>
        <p:nvSpPr>
          <p:cNvPr id="933904" name="Text Box 16"/>
          <p:cNvSpPr txBox="1">
            <a:spLocks noChangeArrowheads="1"/>
          </p:cNvSpPr>
          <p:nvPr/>
        </p:nvSpPr>
        <p:spPr bwMode="auto">
          <a:xfrm>
            <a:off x="8229601" y="2967038"/>
            <a:ext cx="1052513" cy="7386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Selection for longer beaks</a:t>
            </a:r>
          </a:p>
        </p:txBody>
      </p:sp>
      <p:sp>
        <p:nvSpPr>
          <p:cNvPr id="933906" name="Line 18"/>
          <p:cNvSpPr>
            <a:spLocks noChangeShapeType="1"/>
          </p:cNvSpPr>
          <p:nvPr/>
        </p:nvSpPr>
        <p:spPr bwMode="auto">
          <a:xfrm flipH="1">
            <a:off x="5410200" y="3490913"/>
            <a:ext cx="152400" cy="228600"/>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3908" name="Line 20"/>
          <p:cNvSpPr>
            <a:spLocks noChangeShapeType="1"/>
          </p:cNvSpPr>
          <p:nvPr/>
        </p:nvSpPr>
        <p:spPr bwMode="auto">
          <a:xfrm flipH="1">
            <a:off x="8291513" y="3567113"/>
            <a:ext cx="76200" cy="1524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3913" name="Picture 25" descr="audio image blue">
            <a:hlinkClick r:id="" action="ppaction://noaction">
              <a:snd r:embed="rId4" name="15-directional selections.WAV"/>
            </a:hlinkClick>
          </p:cNvPr>
          <p:cNvPicPr>
            <a:picLocks noChangeAspect="1" noChangeArrowheads="1"/>
          </p:cNvPicPr>
          <p:nvPr/>
        </p:nvPicPr>
        <p:blipFill>
          <a:blip r:embed="rId5" cstate="print"/>
          <a:srcRect/>
          <a:stretch>
            <a:fillRect/>
          </a:stretch>
        </p:blipFill>
        <p:spPr bwMode="auto">
          <a:xfrm>
            <a:off x="9753601" y="1524001"/>
            <a:ext cx="354013" cy="354013"/>
          </a:xfrm>
          <a:prstGeom prst="rect">
            <a:avLst/>
          </a:prstGeom>
          <a:noFill/>
        </p:spPr>
      </p:pic>
      <p:pic>
        <p:nvPicPr>
          <p:cNvPr id="933914" name="Picture 26" descr="audio image blue">
            <a:hlinkClick r:id="" action="ppaction://noaction">
              <a:snd r:embed="rId6" name="15-14B.WAV"/>
            </a:hlinkClick>
          </p:cNvPr>
          <p:cNvPicPr>
            <a:picLocks noChangeAspect="1" noChangeArrowheads="1"/>
          </p:cNvPicPr>
          <p:nvPr/>
        </p:nvPicPr>
        <p:blipFill>
          <a:blip r:embed="rId5" cstate="print"/>
          <a:srcRect/>
          <a:stretch>
            <a:fillRect/>
          </a:stretch>
        </p:blipFill>
        <p:spPr bwMode="auto">
          <a:xfrm>
            <a:off x="9344026" y="2900363"/>
            <a:ext cx="354013" cy="354012"/>
          </a:xfrm>
          <a:prstGeom prst="rect">
            <a:avLst/>
          </a:prstGeom>
          <a:noFill/>
        </p:spPr>
      </p:pic>
      <p:pic>
        <p:nvPicPr>
          <p:cNvPr id="933915"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20103211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3903"/>
                                        </p:tgtEl>
                                        <p:attrNameLst>
                                          <p:attrName>style.visibility</p:attrName>
                                        </p:attrNameLst>
                                      </p:cBhvr>
                                      <p:to>
                                        <p:strVal val="visible"/>
                                      </p:to>
                                    </p:set>
                                    <p:animEffect transition="in" filter="box(out)">
                                      <p:cBhvr>
                                        <p:cTn id="11" dur="500"/>
                                        <p:tgtEl>
                                          <p:spTgt spid="93390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3904"/>
                                        </p:tgtEl>
                                        <p:attrNameLst>
                                          <p:attrName>style.visibility</p:attrName>
                                        </p:attrNameLst>
                                      </p:cBhvr>
                                      <p:to>
                                        <p:strVal val="visible"/>
                                      </p:to>
                                    </p:set>
                                    <p:animEffect transition="in" filter="box(out)">
                                      <p:cBhvr>
                                        <p:cTn id="15" dur="500"/>
                                        <p:tgtEl>
                                          <p:spTgt spid="93390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3906"/>
                                        </p:tgtEl>
                                        <p:attrNameLst>
                                          <p:attrName>style.visibility</p:attrName>
                                        </p:attrNameLst>
                                      </p:cBhvr>
                                      <p:to>
                                        <p:strVal val="visible"/>
                                      </p:to>
                                    </p:set>
                                    <p:animEffect transition="in" filter="box(out)">
                                      <p:cBhvr>
                                        <p:cTn id="19" dur="500"/>
                                        <p:tgtEl>
                                          <p:spTgt spid="93390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3908"/>
                                        </p:tgtEl>
                                        <p:attrNameLst>
                                          <p:attrName>style.visibility</p:attrName>
                                        </p:attrNameLst>
                                      </p:cBhvr>
                                      <p:to>
                                        <p:strVal val="visible"/>
                                      </p:to>
                                    </p:set>
                                    <p:animEffect transition="in" filter="box(out)">
                                      <p:cBhvr>
                                        <p:cTn id="23" dur="500"/>
                                        <p:tgtEl>
                                          <p:spTgt spid="93390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3913"/>
                                        </p:tgtEl>
                                        <p:attrNameLst>
                                          <p:attrName>style.visibility</p:attrName>
                                        </p:attrNameLst>
                                      </p:cBhvr>
                                      <p:to>
                                        <p:strVal val="visible"/>
                                      </p:to>
                                    </p:set>
                                    <p:animEffect transition="in" filter="box(out)">
                                      <p:cBhvr>
                                        <p:cTn id="28" dur="500"/>
                                        <p:tgtEl>
                                          <p:spTgt spid="933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3914"/>
                                        </p:tgtEl>
                                        <p:attrNameLst>
                                          <p:attrName>style.visibility</p:attrName>
                                        </p:attrNameLst>
                                      </p:cBhvr>
                                      <p:to>
                                        <p:strVal val="visible"/>
                                      </p:to>
                                    </p:set>
                                    <p:animEffect transition="in" filter="box(out)">
                                      <p:cBhvr>
                                        <p:cTn id="33" dur="500"/>
                                        <p:tgtEl>
                                          <p:spTgt spid="93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3" grpId="0" autoUpdateAnimBg="0"/>
      <p:bldP spid="933904" grpId="0" autoUpdateAnimBg="0"/>
      <p:bldP spid="933906" grpId="0" animBg="1"/>
      <p:bldP spid="93390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915400" cy="1143000"/>
          </a:xfrm>
        </p:spPr>
        <p:txBody>
          <a:bodyPr/>
          <a:lstStyle/>
          <a:p>
            <a:pPr eaLnBrk="1" hangingPunct="1"/>
            <a:r>
              <a:rPr lang="en-US" altLang="en-US" sz="3200" b="1">
                <a:latin typeface="Bookman Old Style" panose="02050604050505020204" pitchFamily="18" charset="0"/>
              </a:rPr>
              <a:t>Within a few decades “dark” became the predominant form of the Peppered Moth.</a:t>
            </a:r>
            <a:endParaRPr lang="en-US" altLang="en-US" smtClean="0"/>
          </a:p>
        </p:txBody>
      </p:sp>
      <p:sp>
        <p:nvSpPr>
          <p:cNvPr id="33796" name="Rectangle 4"/>
          <p:cNvSpPr>
            <a:spLocks noGrp="1" noChangeArrowheads="1"/>
          </p:cNvSpPr>
          <p:nvPr>
            <p:ph type="body" sz="half" idx="1"/>
          </p:nvPr>
        </p:nvSpPr>
        <p:spPr>
          <a:xfrm>
            <a:off x="1524000" y="1676400"/>
            <a:ext cx="3810000" cy="4114800"/>
          </a:xfrm>
        </p:spPr>
        <p:txBody>
          <a:bodyPr>
            <a:normAutofit lnSpcReduction="10000"/>
          </a:bodyPr>
          <a:lstStyle/>
          <a:p>
            <a:pPr eaLnBrk="1" hangingPunct="1">
              <a:lnSpc>
                <a:spcPct val="90000"/>
              </a:lnSpc>
            </a:pPr>
            <a:r>
              <a:rPr lang="en-US" altLang="en-US" sz="2400"/>
              <a:t>What caused the change in the predominant coloring of</a:t>
            </a:r>
          </a:p>
          <a:p>
            <a:pPr eaLnBrk="1" hangingPunct="1">
              <a:lnSpc>
                <a:spcPct val="90000"/>
              </a:lnSpc>
              <a:buFontTx/>
              <a:buNone/>
            </a:pPr>
            <a:r>
              <a:rPr lang="en-US" altLang="en-US" sz="2400"/>
              <a:t>    the Peppered Moth population?</a:t>
            </a:r>
          </a:p>
          <a:p>
            <a:pPr eaLnBrk="1" hangingPunct="1">
              <a:lnSpc>
                <a:spcPct val="90000"/>
              </a:lnSpc>
              <a:buFontTx/>
              <a:buNone/>
            </a:pPr>
            <a:endParaRPr lang="en-US" altLang="en-US" sz="2400"/>
          </a:p>
          <a:p>
            <a:pPr eaLnBrk="1" hangingPunct="1">
              <a:lnSpc>
                <a:spcPct val="90000"/>
              </a:lnSpc>
            </a:pPr>
            <a:r>
              <a:rPr lang="en-US" altLang="en-US" sz="2400"/>
              <a:t>How would Darwin explain it?</a:t>
            </a:r>
          </a:p>
          <a:p>
            <a:pPr eaLnBrk="1" hangingPunct="1">
              <a:lnSpc>
                <a:spcPct val="90000"/>
              </a:lnSpc>
            </a:pPr>
            <a:endParaRPr lang="en-US" altLang="en-US" sz="2400"/>
          </a:p>
          <a:p>
            <a:pPr eaLnBrk="1" hangingPunct="1">
              <a:lnSpc>
                <a:spcPct val="90000"/>
              </a:lnSpc>
            </a:pPr>
            <a:r>
              <a:rPr lang="en-US" altLang="en-US" sz="2400" i="1"/>
              <a:t>These are the questions you will explore in this unit.</a:t>
            </a:r>
          </a:p>
        </p:txBody>
      </p:sp>
      <p:pic>
        <p:nvPicPr>
          <p:cNvPr id="33797" name="Picture 5" descr="little pollution moths both typ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219200"/>
            <a:ext cx="3092450" cy="5486400"/>
          </a:xfrm>
        </p:spPr>
      </p:pic>
      <p:sp>
        <p:nvSpPr>
          <p:cNvPr id="33798" name="Text Box 6"/>
          <p:cNvSpPr txBox="1">
            <a:spLocks noChangeArrowheads="1"/>
          </p:cNvSpPr>
          <p:nvPr/>
        </p:nvSpPr>
        <p:spPr bwMode="auto">
          <a:xfrm>
            <a:off x="8839200" y="1674813"/>
            <a:ext cx="16738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BEFORE:</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Light</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light</a:t>
            </a:r>
            <a:r>
              <a:rPr lang="en-US" altLang="en-US" sz="2400">
                <a:solidFill>
                  <a:srgbClr val="3418B4"/>
                </a:solidFill>
              </a:rPr>
              <a:t> moths</a:t>
            </a:r>
            <a:endParaRPr lang="en-US" altLang="en-US" sz="2000">
              <a:solidFill>
                <a:srgbClr val="3418B4"/>
              </a:solidFill>
            </a:endParaRPr>
          </a:p>
        </p:txBody>
      </p:sp>
      <p:sp>
        <p:nvSpPr>
          <p:cNvPr id="33800" name="Text Box 8"/>
          <p:cNvSpPr txBox="1">
            <a:spLocks noChangeArrowheads="1"/>
          </p:cNvSpPr>
          <p:nvPr/>
        </p:nvSpPr>
        <p:spPr bwMode="auto">
          <a:xfrm>
            <a:off x="8763001" y="4494213"/>
            <a:ext cx="17075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AFTER:</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Dark</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dark</a:t>
            </a:r>
            <a:r>
              <a:rPr lang="en-US" altLang="en-US" sz="2400">
                <a:solidFill>
                  <a:srgbClr val="3418B4"/>
                </a:solidFill>
              </a:rPr>
              <a:t> moths</a:t>
            </a:r>
          </a:p>
        </p:txBody>
      </p:sp>
    </p:spTree>
    <p:extLst>
      <p:ext uri="{BB962C8B-B14F-4D97-AF65-F5344CB8AC3E}">
        <p14:creationId xmlns:p14="http://schemas.microsoft.com/office/powerpoint/2010/main" val="38338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animEffect transition="in" filter="dissolve">
                                      <p:cBhvr>
                                        <p:cTn id="11" dur="500"/>
                                        <p:tgtEl>
                                          <p:spTgt spid="3379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3796">
                                            <p:txEl>
                                              <p:pRg st="1" end="1"/>
                                            </p:txEl>
                                          </p:spTgt>
                                        </p:tgtEl>
                                        <p:attrNameLst>
                                          <p:attrName>style.visibility</p:attrName>
                                        </p:attrNameLst>
                                      </p:cBhvr>
                                      <p:to>
                                        <p:strVal val="visible"/>
                                      </p:to>
                                    </p:set>
                                    <p:animEffect transition="in" filter="dissolve">
                                      <p:cBhvr>
                                        <p:cTn id="14" dur="500"/>
                                        <p:tgtEl>
                                          <p:spTgt spid="33796">
                                            <p:txEl>
                                              <p:pRg st="1" end="1"/>
                                            </p:txEl>
                                          </p:spTgt>
                                        </p:tgtEl>
                                      </p:cBhvr>
                                    </p:animEffect>
                                  </p:childTnLst>
                                </p:cTn>
                              </p:par>
                            </p:childTnLst>
                          </p:cTn>
                        </p:par>
                        <p:par>
                          <p:cTn id="15" fill="hold" nodeType="afterGroup">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p:cTn id="18" dur="1000" fill="hold"/>
                                        <p:tgtEl>
                                          <p:spTgt spid="33797"/>
                                        </p:tgtEl>
                                        <p:attrNameLst>
                                          <p:attrName>ppt_w</p:attrName>
                                        </p:attrNameLst>
                                      </p:cBhvr>
                                      <p:tavLst>
                                        <p:tav tm="0">
                                          <p:val>
                                            <p:strVal val="#ppt_w+.3"/>
                                          </p:val>
                                        </p:tav>
                                        <p:tav tm="100000">
                                          <p:val>
                                            <p:strVal val="#ppt_w"/>
                                          </p:val>
                                        </p:tav>
                                      </p:tavLst>
                                    </p:anim>
                                    <p:anim calcmode="lin" valueType="num">
                                      <p:cBhvr>
                                        <p:cTn id="19" dur="1000" fill="hold"/>
                                        <p:tgtEl>
                                          <p:spTgt spid="33797"/>
                                        </p:tgtEl>
                                        <p:attrNameLst>
                                          <p:attrName>ppt_h</p:attrName>
                                        </p:attrNameLst>
                                      </p:cBhvr>
                                      <p:tavLst>
                                        <p:tav tm="0">
                                          <p:val>
                                            <p:strVal val="#ppt_h"/>
                                          </p:val>
                                        </p:tav>
                                        <p:tav tm="100000">
                                          <p:val>
                                            <p:strVal val="#ppt_h"/>
                                          </p:val>
                                        </p:tav>
                                      </p:tavLst>
                                    </p:anim>
                                    <p:animEffect transition="in" filter="fade">
                                      <p:cBhvr>
                                        <p:cTn id="20" dur="1000"/>
                                        <p:tgtEl>
                                          <p:spTgt spid="33797"/>
                                        </p:tgtEl>
                                      </p:cBhvr>
                                    </p:animEffec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379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0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6">
                                            <p:txEl>
                                              <p:pRg st="3" end="3"/>
                                            </p:txEl>
                                          </p:spTgt>
                                        </p:tgtEl>
                                        <p:attrNameLst>
                                          <p:attrName>style.visibility</p:attrName>
                                        </p:attrNameLst>
                                      </p:cBhvr>
                                      <p:to>
                                        <p:strVal val="visible"/>
                                      </p:to>
                                    </p:set>
                                    <p:animEffect transition="in" filter="dissolve">
                                      <p:cBhvr>
                                        <p:cTn id="32" dur="500"/>
                                        <p:tgtEl>
                                          <p:spTgt spid="3379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6">
                                            <p:txEl>
                                              <p:pRg st="5" end="5"/>
                                            </p:txEl>
                                          </p:spTgt>
                                        </p:tgtEl>
                                        <p:attrNameLst>
                                          <p:attrName>style.visibility</p:attrName>
                                        </p:attrNameLst>
                                      </p:cBhvr>
                                      <p:to>
                                        <p:strVal val="visible"/>
                                      </p:to>
                                    </p:set>
                                    <p:animEffect transition="in" filter="dissolve">
                                      <p:cBhvr>
                                        <p:cTn id="37" dur="5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P spid="33798" grpId="0"/>
      <p:bldP spid="33800"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76201"/>
            <a:ext cx="8229600" cy="868363"/>
          </a:xfrm>
        </p:spPr>
        <p:txBody>
          <a:bodyPr/>
          <a:lstStyle/>
          <a:p>
            <a:pPr algn="l"/>
            <a:r>
              <a:rPr lang="en-US" b="1" smtClean="0">
                <a:solidFill>
                  <a:srgbClr val="333399"/>
                </a:solidFill>
              </a:rPr>
              <a:t>A.  Directional Selection</a:t>
            </a:r>
          </a:p>
        </p:txBody>
      </p:sp>
      <p:sp>
        <p:nvSpPr>
          <p:cNvPr id="5123" name="Rectangle 3"/>
          <p:cNvSpPr>
            <a:spLocks noGrp="1" noChangeArrowheads="1"/>
          </p:cNvSpPr>
          <p:nvPr>
            <p:ph type="body" sz="half" idx="1"/>
          </p:nvPr>
        </p:nvSpPr>
        <p:spPr>
          <a:xfrm>
            <a:off x="1600200" y="1112838"/>
            <a:ext cx="3733800" cy="4525962"/>
          </a:xfrm>
        </p:spPr>
        <p:txBody>
          <a:bodyPr/>
          <a:lstStyle/>
          <a:p>
            <a:pPr marL="609600" indent="-609600">
              <a:buNone/>
            </a:pPr>
            <a:r>
              <a:rPr lang="en-US"/>
              <a:t>1.  </a:t>
            </a:r>
            <a:r>
              <a:rPr lang="en-US" b="1">
                <a:solidFill>
                  <a:srgbClr val="FF00FF"/>
                </a:solidFill>
              </a:rPr>
              <a:t>One of the two possible extremes is favored.</a:t>
            </a:r>
            <a:r>
              <a:rPr lang="en-US"/>
              <a:t>  </a:t>
            </a:r>
          </a:p>
          <a:p>
            <a:pPr marL="609600" indent="-609600">
              <a:buNone/>
            </a:pPr>
            <a:r>
              <a:rPr lang="en-US"/>
              <a:t>	Example:  Dark-colored peppered moths in regions of England with industrial pollution. </a:t>
            </a:r>
          </a:p>
        </p:txBody>
      </p:sp>
      <p:pic>
        <p:nvPicPr>
          <p:cNvPr id="5124" name="Picture 4" descr="13-26-L1-DirSelec"/>
          <p:cNvPicPr>
            <a:picLocks noGrp="1" noChangeAspect="1" noChangeArrowheads="1"/>
          </p:cNvPicPr>
          <p:nvPr>
            <p:ph sz="half" idx="2"/>
          </p:nvPr>
        </p:nvPicPr>
        <p:blipFill>
          <a:blip r:embed="rId3" cstate="print"/>
          <a:srcRect/>
          <a:stretch>
            <a:fillRect/>
          </a:stretch>
        </p:blipFill>
        <p:spPr>
          <a:xfrm>
            <a:off x="5257800" y="1524000"/>
            <a:ext cx="6019800" cy="4800600"/>
          </a:xfrm>
          <a:noFill/>
        </p:spPr>
      </p:pic>
    </p:spTree>
    <p:extLst>
      <p:ext uri="{BB962C8B-B14F-4D97-AF65-F5344CB8AC3E}">
        <p14:creationId xmlns:p14="http://schemas.microsoft.com/office/powerpoint/2010/main" val="420164142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_ch16_4340"/>
          <p:cNvPicPr>
            <a:picLocks noChangeAspect="1" noChangeArrowheads="1"/>
          </p:cNvPicPr>
          <p:nvPr/>
        </p:nvPicPr>
        <p:blipFill>
          <a:blip r:embed="rId3" cstate="print"/>
          <a:srcRect/>
          <a:stretch>
            <a:fillRect/>
          </a:stretch>
        </p:blipFill>
        <p:spPr bwMode="auto">
          <a:xfrm>
            <a:off x="1808164" y="1547814"/>
            <a:ext cx="8574087" cy="3760787"/>
          </a:xfrm>
          <a:prstGeom prst="rect">
            <a:avLst/>
          </a:prstGeom>
          <a:noFill/>
          <a:ln w="9525">
            <a:noFill/>
            <a:miter lim="800000"/>
            <a:headEnd/>
            <a:tailEnd/>
          </a:ln>
        </p:spPr>
      </p:pic>
      <p:sp>
        <p:nvSpPr>
          <p:cNvPr id="6147" name="Text Box 3"/>
          <p:cNvSpPr txBox="1">
            <a:spLocks noChangeArrowheads="1"/>
          </p:cNvSpPr>
          <p:nvPr/>
        </p:nvSpPr>
        <p:spPr bwMode="auto">
          <a:xfrm>
            <a:off x="4175125" y="1871663"/>
            <a:ext cx="2971800" cy="366712"/>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Calibri" pitchFamily="34" charset="0"/>
              </a:rPr>
              <a:t>Directional Selection</a:t>
            </a:r>
            <a:endParaRPr lang="en-US" altLang="en-US" b="1">
              <a:latin typeface="Calibri" pitchFamily="34" charset="0"/>
            </a:endParaRPr>
          </a:p>
        </p:txBody>
      </p:sp>
      <p:sp>
        <p:nvSpPr>
          <p:cNvPr id="6148" name="Text Box 4"/>
          <p:cNvSpPr txBox="1">
            <a:spLocks noChangeArrowheads="1"/>
          </p:cNvSpPr>
          <p:nvPr/>
        </p:nvSpPr>
        <p:spPr bwMode="auto">
          <a:xfrm>
            <a:off x="3216275" y="2541588"/>
            <a:ext cx="42672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Food becomes scarce.</a:t>
            </a:r>
          </a:p>
        </p:txBody>
      </p:sp>
      <p:sp>
        <p:nvSpPr>
          <p:cNvPr id="6149" name="Text Box 5"/>
          <p:cNvSpPr txBox="1">
            <a:spLocks noChangeArrowheads="1"/>
          </p:cNvSpPr>
          <p:nvPr/>
        </p:nvSpPr>
        <p:spPr bwMode="auto">
          <a:xfrm>
            <a:off x="8483600" y="15621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6150" name="Text Box 6"/>
          <p:cNvSpPr txBox="1">
            <a:spLocks noChangeArrowheads="1"/>
          </p:cNvSpPr>
          <p:nvPr/>
        </p:nvSpPr>
        <p:spPr bwMode="auto">
          <a:xfrm>
            <a:off x="8937625" y="1889125"/>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6151" name="Text Box 7"/>
          <p:cNvSpPr txBox="1">
            <a:spLocks noChangeArrowheads="1"/>
          </p:cNvSpPr>
          <p:nvPr/>
        </p:nvSpPr>
        <p:spPr bwMode="auto">
          <a:xfrm>
            <a:off x="8937625" y="2408238"/>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25608" name="Rectangle 8"/>
          <p:cNvSpPr>
            <a:spLocks noGrp="1" noChangeArrowheads="1"/>
          </p:cNvSpPr>
          <p:nvPr>
            <p:ph type="title"/>
          </p:nvPr>
        </p:nvSpPr>
        <p:spPr>
          <a:xfrm>
            <a:off x="2908300" y="517526"/>
            <a:ext cx="6388100" cy="396875"/>
          </a:xfrm>
        </p:spPr>
        <p:txBody>
          <a:bodyPr rtlCol="0">
            <a:normAutofit fontScale="90000"/>
          </a:bodyPr>
          <a:lstStyle/>
          <a:p>
            <a:pPr>
              <a:defRPr/>
            </a:pPr>
            <a:r>
              <a:rPr lang="en-US" altLang="en-US" smtClean="0"/>
              <a:t>Directional Selection</a:t>
            </a:r>
            <a:br>
              <a:rPr lang="en-US" altLang="en-US" smtClean="0"/>
            </a:br>
            <a:r>
              <a:rPr lang="en-US" altLang="en-US" smtClean="0"/>
              <a:t> Figure 16–6</a:t>
            </a:r>
          </a:p>
        </p:txBody>
      </p:sp>
      <p:sp>
        <p:nvSpPr>
          <p:cNvPr id="6153" name="Text Box 9"/>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6154" name="TextBox 9"/>
          <p:cNvSpPr txBox="1">
            <a:spLocks noChangeArrowheads="1"/>
          </p:cNvSpPr>
          <p:nvPr/>
        </p:nvSpPr>
        <p:spPr bwMode="auto">
          <a:xfrm>
            <a:off x="2133600" y="5638800"/>
            <a:ext cx="8001000" cy="369332"/>
          </a:xfrm>
          <a:prstGeom prst="rect">
            <a:avLst/>
          </a:prstGeom>
          <a:noFill/>
          <a:ln w="9525">
            <a:noFill/>
            <a:miter lim="800000"/>
            <a:headEnd/>
            <a:tailEnd/>
          </a:ln>
        </p:spPr>
        <p:txBody>
          <a:bodyPr>
            <a:spAutoFit/>
          </a:bodyPr>
          <a:lstStyle/>
          <a:p>
            <a:r>
              <a:rPr lang="en-US" b="1">
                <a:solidFill>
                  <a:srgbClr val="FF0000"/>
                </a:solidFill>
                <a:latin typeface="Calibri" pitchFamily="34" charset="0"/>
              </a:rPr>
              <a:t>Define directional selection based upon what the chart shows.</a:t>
            </a:r>
          </a:p>
        </p:txBody>
      </p:sp>
    </p:spTree>
    <p:extLst>
      <p:ext uri="{BB962C8B-B14F-4D97-AF65-F5344CB8AC3E}">
        <p14:creationId xmlns:p14="http://schemas.microsoft.com/office/powerpoint/2010/main" val="3875695376"/>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41" name="Picture 29" descr="Fig"/>
          <p:cNvPicPr>
            <a:picLocks noChangeAspect="1" noChangeArrowheads="1"/>
          </p:cNvPicPr>
          <p:nvPr/>
        </p:nvPicPr>
        <p:blipFill>
          <a:blip r:embed="rId2" cstate="print"/>
          <a:srcRect/>
          <a:stretch>
            <a:fillRect/>
          </a:stretch>
        </p:blipFill>
        <p:spPr bwMode="auto">
          <a:xfrm>
            <a:off x="2438400" y="3124200"/>
            <a:ext cx="6681788" cy="3225800"/>
          </a:xfrm>
          <a:prstGeom prst="rect">
            <a:avLst/>
          </a:prstGeom>
          <a:noFill/>
        </p:spPr>
      </p:pic>
      <p:sp>
        <p:nvSpPr>
          <p:cNvPr id="934914"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4921" name="Text Box 9"/>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4924" name="Text Box 12"/>
          <p:cNvSpPr txBox="1">
            <a:spLocks noChangeArrowheads="1"/>
          </p:cNvSpPr>
          <p:nvPr/>
        </p:nvSpPr>
        <p:spPr bwMode="auto">
          <a:xfrm>
            <a:off x="1981200" y="1600200"/>
            <a:ext cx="8153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In </a:t>
            </a:r>
            <a:r>
              <a:rPr lang="en-US" altLang="en-US" sz="3200" dirty="0">
                <a:solidFill>
                  <a:srgbClr val="FF0066"/>
                </a:solidFill>
                <a:latin typeface="Times" charset="0"/>
              </a:rPr>
              <a:t>disruptive selection</a:t>
            </a:r>
            <a:r>
              <a:rPr lang="en-US" altLang="en-US" sz="3200" dirty="0">
                <a:latin typeface="Times" charset="0"/>
              </a:rPr>
              <a:t>, individuals with either </a:t>
            </a:r>
            <a:r>
              <a:rPr lang="en-US" altLang="en-US" sz="3200" b="1" dirty="0">
                <a:latin typeface="Times" charset="0"/>
              </a:rPr>
              <a:t>extreme of a trait’s variation are selected for</a:t>
            </a:r>
            <a:r>
              <a:rPr lang="en-US" altLang="en-US" sz="3200" dirty="0">
                <a:latin typeface="Times" charset="0"/>
              </a:rPr>
              <a:t>.</a:t>
            </a:r>
          </a:p>
          <a:p>
            <a:pPr>
              <a:buFontTx/>
              <a:buChar char="•"/>
              <a:tabLst>
                <a:tab pos="228600" algn="l"/>
                <a:tab pos="1943100" algn="l"/>
              </a:tabLst>
            </a:pPr>
            <a:r>
              <a:rPr lang="en-US" altLang="en-US" sz="3200" dirty="0">
                <a:latin typeface="Times" charset="0"/>
              </a:rPr>
              <a:t>Speciation is the result </a:t>
            </a:r>
          </a:p>
        </p:txBody>
      </p:sp>
      <p:pic>
        <p:nvPicPr>
          <p:cNvPr id="934925"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4927" name="Text Box 15"/>
          <p:cNvSpPr txBox="1">
            <a:spLocks noChangeArrowheads="1"/>
          </p:cNvSpPr>
          <p:nvPr/>
        </p:nvSpPr>
        <p:spPr bwMode="auto">
          <a:xfrm>
            <a:off x="2667000" y="32004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light limpets</a:t>
            </a:r>
          </a:p>
        </p:txBody>
      </p:sp>
      <p:sp>
        <p:nvSpPr>
          <p:cNvPr id="934928" name="Text Box 16"/>
          <p:cNvSpPr txBox="1">
            <a:spLocks noChangeArrowheads="1"/>
          </p:cNvSpPr>
          <p:nvPr/>
        </p:nvSpPr>
        <p:spPr bwMode="auto">
          <a:xfrm>
            <a:off x="4419600" y="3200401"/>
            <a:ext cx="1143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Normal variation</a:t>
            </a:r>
          </a:p>
        </p:txBody>
      </p:sp>
      <p:sp>
        <p:nvSpPr>
          <p:cNvPr id="934929" name="Text Box 17"/>
          <p:cNvSpPr txBox="1">
            <a:spLocks noChangeArrowheads="1"/>
          </p:cNvSpPr>
          <p:nvPr/>
        </p:nvSpPr>
        <p:spPr bwMode="auto">
          <a:xfrm>
            <a:off x="7543800" y="32766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dark limpets</a:t>
            </a:r>
          </a:p>
        </p:txBody>
      </p:sp>
      <p:sp>
        <p:nvSpPr>
          <p:cNvPr id="934934" name="Line 22"/>
          <p:cNvSpPr>
            <a:spLocks noChangeShapeType="1"/>
          </p:cNvSpPr>
          <p:nvPr/>
        </p:nvSpPr>
        <p:spPr bwMode="auto">
          <a:xfrm>
            <a:off x="3429000" y="3657601"/>
            <a:ext cx="304800" cy="176213"/>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4935" name="Line 23"/>
          <p:cNvSpPr>
            <a:spLocks noChangeShapeType="1"/>
          </p:cNvSpPr>
          <p:nvPr/>
        </p:nvSpPr>
        <p:spPr bwMode="auto">
          <a:xfrm>
            <a:off x="4953000" y="3733800"/>
            <a:ext cx="304800" cy="152400"/>
          </a:xfrm>
          <a:prstGeom prst="line">
            <a:avLst/>
          </a:prstGeom>
          <a:noFill/>
          <a:ln w="15875">
            <a:solidFill>
              <a:srgbClr val="000000"/>
            </a:solidFill>
            <a:round/>
            <a:headEnd/>
            <a:tailEnd/>
          </a:ln>
          <a:effectLst/>
        </p:spPr>
        <p:txBody>
          <a:bodyPr anchor="ctr">
            <a:spAutoFit/>
          </a:bodyPr>
          <a:lstStyle/>
          <a:p>
            <a:endParaRPr lang="en-US" dirty="0"/>
          </a:p>
        </p:txBody>
      </p:sp>
      <p:sp>
        <p:nvSpPr>
          <p:cNvPr id="934937" name="Line 25"/>
          <p:cNvSpPr>
            <a:spLocks noChangeShapeType="1"/>
          </p:cNvSpPr>
          <p:nvPr/>
        </p:nvSpPr>
        <p:spPr bwMode="auto">
          <a:xfrm flipH="1">
            <a:off x="8001001" y="3657600"/>
            <a:ext cx="265113" cy="4572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4942" name="Picture 30" descr="audio image blue">
            <a:hlinkClick r:id="" action="ppaction://noaction">
              <a:snd r:embed="rId4" name="15-disruptive selection.WAV"/>
            </a:hlinkClick>
          </p:cNvPr>
          <p:cNvPicPr>
            <a:picLocks noChangeAspect="1" noChangeArrowheads="1"/>
          </p:cNvPicPr>
          <p:nvPr/>
        </p:nvPicPr>
        <p:blipFill>
          <a:blip r:embed="rId5" cstate="print"/>
          <a:srcRect/>
          <a:stretch>
            <a:fillRect/>
          </a:stretch>
        </p:blipFill>
        <p:spPr bwMode="auto">
          <a:xfrm>
            <a:off x="9677401" y="2133601"/>
            <a:ext cx="354013" cy="354013"/>
          </a:xfrm>
          <a:prstGeom prst="rect">
            <a:avLst/>
          </a:prstGeom>
          <a:noFill/>
        </p:spPr>
      </p:pic>
      <p:pic>
        <p:nvPicPr>
          <p:cNvPr id="934943" name="Picture 31" descr="audio image blue">
            <a:hlinkClick r:id="" action="ppaction://noaction">
              <a:snd r:embed="rId6" name="15-14C.WAV"/>
            </a:hlinkClick>
          </p:cNvPr>
          <p:cNvPicPr>
            <a:picLocks noChangeAspect="1" noChangeArrowheads="1"/>
          </p:cNvPicPr>
          <p:nvPr/>
        </p:nvPicPr>
        <p:blipFill>
          <a:blip r:embed="rId5" cstate="print"/>
          <a:srcRect/>
          <a:stretch>
            <a:fillRect/>
          </a:stretch>
        </p:blipFill>
        <p:spPr bwMode="auto">
          <a:xfrm>
            <a:off x="9448801" y="2743201"/>
            <a:ext cx="354013" cy="354013"/>
          </a:xfrm>
          <a:prstGeom prst="rect">
            <a:avLst/>
          </a:prstGeom>
          <a:noFill/>
        </p:spPr>
      </p:pic>
      <p:pic>
        <p:nvPicPr>
          <p:cNvPr id="934944" name="Picture 32"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620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4927"/>
                                        </p:tgtEl>
                                        <p:attrNameLst>
                                          <p:attrName>style.visibility</p:attrName>
                                        </p:attrNameLst>
                                      </p:cBhvr>
                                      <p:to>
                                        <p:strVal val="visible"/>
                                      </p:to>
                                    </p:set>
                                    <p:animEffect transition="in" filter="box(out)">
                                      <p:cBhvr>
                                        <p:cTn id="11" dur="500"/>
                                        <p:tgtEl>
                                          <p:spTgt spid="934927"/>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4928"/>
                                        </p:tgtEl>
                                        <p:attrNameLst>
                                          <p:attrName>style.visibility</p:attrName>
                                        </p:attrNameLst>
                                      </p:cBhvr>
                                      <p:to>
                                        <p:strVal val="visible"/>
                                      </p:to>
                                    </p:set>
                                    <p:animEffect transition="in" filter="box(out)">
                                      <p:cBhvr>
                                        <p:cTn id="15" dur="500"/>
                                        <p:tgtEl>
                                          <p:spTgt spid="934928"/>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4929"/>
                                        </p:tgtEl>
                                        <p:attrNameLst>
                                          <p:attrName>style.visibility</p:attrName>
                                        </p:attrNameLst>
                                      </p:cBhvr>
                                      <p:to>
                                        <p:strVal val="visible"/>
                                      </p:to>
                                    </p:set>
                                    <p:animEffect transition="in" filter="box(out)">
                                      <p:cBhvr>
                                        <p:cTn id="19" dur="500"/>
                                        <p:tgtEl>
                                          <p:spTgt spid="934929"/>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4934"/>
                                        </p:tgtEl>
                                        <p:attrNameLst>
                                          <p:attrName>style.visibility</p:attrName>
                                        </p:attrNameLst>
                                      </p:cBhvr>
                                      <p:to>
                                        <p:strVal val="visible"/>
                                      </p:to>
                                    </p:set>
                                    <p:animEffect transition="in" filter="box(out)">
                                      <p:cBhvr>
                                        <p:cTn id="23" dur="500"/>
                                        <p:tgtEl>
                                          <p:spTgt spid="934934"/>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934935"/>
                                        </p:tgtEl>
                                        <p:attrNameLst>
                                          <p:attrName>style.visibility</p:attrName>
                                        </p:attrNameLst>
                                      </p:cBhvr>
                                      <p:to>
                                        <p:strVal val="visible"/>
                                      </p:to>
                                    </p:set>
                                    <p:animEffect transition="in" filter="box(out)">
                                      <p:cBhvr>
                                        <p:cTn id="27" dur="500"/>
                                        <p:tgtEl>
                                          <p:spTgt spid="934935"/>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934937"/>
                                        </p:tgtEl>
                                        <p:attrNameLst>
                                          <p:attrName>style.visibility</p:attrName>
                                        </p:attrNameLst>
                                      </p:cBhvr>
                                      <p:to>
                                        <p:strVal val="visible"/>
                                      </p:to>
                                    </p:set>
                                    <p:animEffect transition="in" filter="box(out)">
                                      <p:cBhvr>
                                        <p:cTn id="31" dur="500"/>
                                        <p:tgtEl>
                                          <p:spTgt spid="93493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934942"/>
                                        </p:tgtEl>
                                        <p:attrNameLst>
                                          <p:attrName>style.visibility</p:attrName>
                                        </p:attrNameLst>
                                      </p:cBhvr>
                                      <p:to>
                                        <p:strVal val="visible"/>
                                      </p:to>
                                    </p:set>
                                    <p:animEffect transition="in" filter="box(out)">
                                      <p:cBhvr>
                                        <p:cTn id="36" dur="500"/>
                                        <p:tgtEl>
                                          <p:spTgt spid="93494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934943"/>
                                        </p:tgtEl>
                                        <p:attrNameLst>
                                          <p:attrName>style.visibility</p:attrName>
                                        </p:attrNameLst>
                                      </p:cBhvr>
                                      <p:to>
                                        <p:strVal val="visible"/>
                                      </p:to>
                                    </p:set>
                                    <p:animEffect transition="in" filter="box(out)">
                                      <p:cBhvr>
                                        <p:cTn id="41" dur="500"/>
                                        <p:tgtEl>
                                          <p:spTgt spid="93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7" grpId="0" autoUpdateAnimBg="0"/>
      <p:bldP spid="934928" grpId="0" autoUpdateAnimBg="0"/>
      <p:bldP spid="934929" grpId="0" autoUpdateAnimBg="0"/>
      <p:bldP spid="934934" grpId="0" animBg="1"/>
      <p:bldP spid="934935" grpId="0" animBg="1"/>
      <p:bldP spid="93493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27038"/>
            <a:ext cx="8229600" cy="715962"/>
          </a:xfrm>
        </p:spPr>
        <p:txBody>
          <a:bodyPr rtlCol="0">
            <a:normAutofit fontScale="90000"/>
          </a:bodyPr>
          <a:lstStyle/>
          <a:p>
            <a:pPr>
              <a:defRPr/>
            </a:pPr>
            <a:r>
              <a:rPr lang="en-US" sz="4000" b="1">
                <a:solidFill>
                  <a:srgbClr val="333399"/>
                </a:solidFill>
              </a:rPr>
              <a:t>C.  Disruptive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9219" name="Rectangle 3"/>
          <p:cNvSpPr>
            <a:spLocks noGrp="1" noChangeArrowheads="1"/>
          </p:cNvSpPr>
          <p:nvPr>
            <p:ph type="body" idx="1"/>
          </p:nvPr>
        </p:nvSpPr>
        <p:spPr>
          <a:xfrm>
            <a:off x="1981200" y="762001"/>
            <a:ext cx="8229600" cy="3154363"/>
          </a:xfrm>
        </p:spPr>
        <p:txBody>
          <a:bodyPr/>
          <a:lstStyle/>
          <a:p>
            <a:pPr marL="609600" indent="-609600">
              <a:buNone/>
            </a:pPr>
            <a:r>
              <a:rPr lang="en-US" smtClean="0"/>
              <a:t>1.  </a:t>
            </a:r>
            <a:r>
              <a:rPr lang="en-US" smtClean="0">
                <a:solidFill>
                  <a:srgbClr val="FF00FF"/>
                </a:solidFill>
              </a:rPr>
              <a:t>Natural selection moves characteristics toward both extremes</a:t>
            </a:r>
            <a:r>
              <a:rPr lang="en-US" smtClean="0"/>
              <a:t>, and intermediate phenotypes become rarest.</a:t>
            </a:r>
          </a:p>
          <a:p>
            <a:pPr marL="609600" indent="-609600">
              <a:buNone/>
            </a:pPr>
            <a:r>
              <a:rPr lang="en-US" smtClean="0"/>
              <a:t>	Example:  Populations of West African birds with either large or small, but not intermediate size beaks.</a:t>
            </a:r>
          </a:p>
        </p:txBody>
      </p:sp>
    </p:spTree>
    <p:extLst>
      <p:ext uri="{BB962C8B-B14F-4D97-AF65-F5344CB8AC3E}">
        <p14:creationId xmlns:p14="http://schemas.microsoft.com/office/powerpoint/2010/main" val="351035029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6_6207"/>
          <p:cNvPicPr>
            <a:picLocks noChangeAspect="1" noChangeArrowheads="1"/>
          </p:cNvPicPr>
          <p:nvPr/>
        </p:nvPicPr>
        <p:blipFill>
          <a:blip r:embed="rId3" cstate="print"/>
          <a:srcRect/>
          <a:stretch>
            <a:fillRect/>
          </a:stretch>
        </p:blipFill>
        <p:spPr bwMode="auto">
          <a:xfrm>
            <a:off x="1739900" y="1998664"/>
            <a:ext cx="8712200" cy="2859087"/>
          </a:xfrm>
          <a:prstGeom prst="rect">
            <a:avLst/>
          </a:prstGeom>
          <a:noFill/>
          <a:ln w="9525">
            <a:noFill/>
            <a:miter lim="800000"/>
            <a:headEnd/>
            <a:tailEnd/>
          </a:ln>
        </p:spPr>
      </p:pic>
      <p:sp>
        <p:nvSpPr>
          <p:cNvPr id="10243" name="Text Box 3"/>
          <p:cNvSpPr txBox="1">
            <a:spLocks noChangeArrowheads="1"/>
          </p:cNvSpPr>
          <p:nvPr/>
        </p:nvSpPr>
        <p:spPr bwMode="auto">
          <a:xfrm>
            <a:off x="4191000" y="2133601"/>
            <a:ext cx="3886200" cy="366713"/>
          </a:xfrm>
          <a:prstGeom prst="rect">
            <a:avLst/>
          </a:prstGeom>
          <a:noFill/>
          <a:ln w="9525">
            <a:noFill/>
            <a:miter lim="800000"/>
            <a:headEnd/>
            <a:tailEnd/>
          </a:ln>
        </p:spPr>
        <p:txBody>
          <a:bodyPr>
            <a:spAutoFit/>
          </a:bodyPr>
          <a:lstStyle/>
          <a:p>
            <a:pPr algn="ctr" eaLnBrk="0" hangingPunct="0">
              <a:spcBef>
                <a:spcPct val="50000"/>
              </a:spcBef>
            </a:pPr>
            <a:r>
              <a:rPr lang="en-US" altLang="en-US" b="1">
                <a:solidFill>
                  <a:schemeClr val="bg1"/>
                </a:solidFill>
                <a:latin typeface="Calibri" pitchFamily="34" charset="0"/>
              </a:rPr>
              <a:t>Disruptive Selection</a:t>
            </a:r>
            <a:endParaRPr lang="en-US" altLang="en-US" b="1">
              <a:latin typeface="Calibri" pitchFamily="34" charset="0"/>
            </a:endParaRPr>
          </a:p>
        </p:txBody>
      </p:sp>
      <p:sp>
        <p:nvSpPr>
          <p:cNvPr id="10244" name="Text Box 4"/>
          <p:cNvSpPr txBox="1">
            <a:spLocks noChangeArrowheads="1"/>
          </p:cNvSpPr>
          <p:nvPr/>
        </p:nvSpPr>
        <p:spPr bwMode="auto">
          <a:xfrm>
            <a:off x="4648200" y="2667000"/>
            <a:ext cx="4572000"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Largest and smallest seeds become more common.</a:t>
            </a:r>
            <a:endParaRPr lang="en-US" altLang="en-US" sz="1200">
              <a:latin typeface="Calibri" pitchFamily="34" charset="0"/>
            </a:endParaRPr>
          </a:p>
        </p:txBody>
      </p:sp>
      <p:sp>
        <p:nvSpPr>
          <p:cNvPr id="10245" name="Text Box 5"/>
          <p:cNvSpPr txBox="1">
            <a:spLocks noChangeArrowheads="1"/>
          </p:cNvSpPr>
          <p:nvPr/>
        </p:nvSpPr>
        <p:spPr bwMode="auto">
          <a:xfrm rot="-5400000">
            <a:off x="3333751"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46" name="Text Box 6"/>
          <p:cNvSpPr txBox="1">
            <a:spLocks noChangeArrowheads="1"/>
          </p:cNvSpPr>
          <p:nvPr/>
        </p:nvSpPr>
        <p:spPr bwMode="auto">
          <a:xfrm>
            <a:off x="436721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10247" name="Text Box 7"/>
          <p:cNvSpPr txBox="1">
            <a:spLocks noChangeArrowheads="1"/>
          </p:cNvSpPr>
          <p:nvPr/>
        </p:nvSpPr>
        <p:spPr bwMode="auto">
          <a:xfrm>
            <a:off x="6042025" y="3338514"/>
            <a:ext cx="1697038" cy="954107"/>
          </a:xfrm>
          <a:prstGeom prst="rect">
            <a:avLst/>
          </a:prstGeom>
          <a:noFill/>
          <a:ln w="9525">
            <a:noFill/>
            <a:miter lim="800000"/>
            <a:headEnd/>
            <a:tailEnd/>
          </a:ln>
        </p:spPr>
        <p:txBody>
          <a:bodyPr>
            <a:spAutoFit/>
          </a:bodyPr>
          <a:lstStyle/>
          <a:p>
            <a:pPr eaLnBrk="0" hangingPunct="0">
              <a:spcBef>
                <a:spcPct val="50000"/>
              </a:spcBef>
            </a:pPr>
            <a:r>
              <a:rPr lang="en-US" altLang="en-US" sz="1400">
                <a:latin typeface="Calibri" pitchFamily="34" charset="0"/>
              </a:rPr>
              <a:t>Population splits into two subgroups specializing in different seeds.</a:t>
            </a:r>
          </a:p>
        </p:txBody>
      </p:sp>
      <p:sp>
        <p:nvSpPr>
          <p:cNvPr id="10248" name="Text Box 8"/>
          <p:cNvSpPr txBox="1">
            <a:spLocks noChangeArrowheads="1"/>
          </p:cNvSpPr>
          <p:nvPr/>
        </p:nvSpPr>
        <p:spPr bwMode="auto">
          <a:xfrm>
            <a:off x="823436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29705" name="Rectangle 9"/>
          <p:cNvSpPr>
            <a:spLocks noGrp="1" noChangeArrowheads="1"/>
          </p:cNvSpPr>
          <p:nvPr>
            <p:ph type="title"/>
          </p:nvPr>
        </p:nvSpPr>
        <p:spPr>
          <a:xfrm>
            <a:off x="2895601" y="746126"/>
            <a:ext cx="6296025" cy="396875"/>
          </a:xfrm>
        </p:spPr>
        <p:txBody>
          <a:bodyPr rtlCol="0">
            <a:normAutofit fontScale="90000"/>
          </a:bodyPr>
          <a:lstStyle/>
          <a:p>
            <a:pPr>
              <a:defRPr/>
            </a:pPr>
            <a:r>
              <a:rPr lang="en-US" altLang="en-US" smtClean="0"/>
              <a:t> Disruptive Selection Figure 16–8</a:t>
            </a:r>
          </a:p>
        </p:txBody>
      </p:sp>
      <p:sp>
        <p:nvSpPr>
          <p:cNvPr id="10250" name="Text Box 10"/>
          <p:cNvSpPr txBox="1">
            <a:spLocks noChangeArrowheads="1"/>
          </p:cNvSpPr>
          <p:nvPr/>
        </p:nvSpPr>
        <p:spPr bwMode="auto">
          <a:xfrm rot="-5400000">
            <a:off x="7212013"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51" name="Text Box 11"/>
          <p:cNvSpPr txBox="1">
            <a:spLocks noChangeArrowheads="1"/>
          </p:cNvSpPr>
          <p:nvPr/>
        </p:nvSpPr>
        <p:spPr bwMode="auto">
          <a:xfrm>
            <a:off x="2124075" y="30988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10252" name="Text Box 12"/>
          <p:cNvSpPr txBox="1">
            <a:spLocks noChangeArrowheads="1"/>
          </p:cNvSpPr>
          <p:nvPr/>
        </p:nvSpPr>
        <p:spPr bwMode="auto">
          <a:xfrm>
            <a:off x="2489200" y="3349626"/>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Low mortality, high fitness</a:t>
            </a:r>
          </a:p>
        </p:txBody>
      </p:sp>
      <p:sp>
        <p:nvSpPr>
          <p:cNvPr id="10253" name="Text Box 13"/>
          <p:cNvSpPr txBox="1">
            <a:spLocks noChangeArrowheads="1"/>
          </p:cNvSpPr>
          <p:nvPr/>
        </p:nvSpPr>
        <p:spPr bwMode="auto">
          <a:xfrm>
            <a:off x="2489200" y="3792539"/>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High mortality, low fitness</a:t>
            </a:r>
          </a:p>
        </p:txBody>
      </p:sp>
      <p:sp>
        <p:nvSpPr>
          <p:cNvPr id="10254" name="Text Box 14"/>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15" name="TextBox 14"/>
          <p:cNvSpPr txBox="1">
            <a:spLocks noChangeArrowheads="1"/>
          </p:cNvSpPr>
          <p:nvPr/>
        </p:nvSpPr>
        <p:spPr bwMode="auto">
          <a:xfrm>
            <a:off x="2209800" y="5029200"/>
            <a:ext cx="5029200" cy="369332"/>
          </a:xfrm>
          <a:prstGeom prst="rect">
            <a:avLst/>
          </a:prstGeom>
          <a:noFill/>
          <a:ln w="9525">
            <a:noFill/>
            <a:miter lim="800000"/>
            <a:headEnd/>
            <a:tailEnd/>
          </a:ln>
        </p:spPr>
        <p:txBody>
          <a:bodyPr>
            <a:spAutoFit/>
          </a:bodyPr>
          <a:lstStyle/>
          <a:p>
            <a:r>
              <a:rPr lang="en-US" b="1">
                <a:latin typeface="Calibri" pitchFamily="34" charset="0"/>
              </a:rPr>
              <a:t>So what is being selected for here?</a:t>
            </a:r>
          </a:p>
        </p:txBody>
      </p:sp>
      <p:sp>
        <p:nvSpPr>
          <p:cNvPr id="16" name="TextBox 15"/>
          <p:cNvSpPr txBox="1">
            <a:spLocks noChangeArrowheads="1"/>
          </p:cNvSpPr>
          <p:nvPr/>
        </p:nvSpPr>
        <p:spPr bwMode="auto">
          <a:xfrm>
            <a:off x="7315200" y="5105401"/>
            <a:ext cx="2971800" cy="646331"/>
          </a:xfrm>
          <a:prstGeom prst="rect">
            <a:avLst/>
          </a:prstGeom>
          <a:noFill/>
          <a:ln w="9525">
            <a:noFill/>
            <a:miter lim="800000"/>
            <a:headEnd/>
            <a:tailEnd/>
          </a:ln>
        </p:spPr>
        <p:txBody>
          <a:bodyPr>
            <a:spAutoFit/>
          </a:bodyPr>
          <a:lstStyle/>
          <a:p>
            <a:r>
              <a:rPr lang="en-US">
                <a:solidFill>
                  <a:srgbClr val="FF0000"/>
                </a:solidFill>
                <a:latin typeface="Calibri" pitchFamily="34" charset="0"/>
              </a:rPr>
              <a:t>Two different extremes, small and large beaks.</a:t>
            </a:r>
          </a:p>
        </p:txBody>
      </p:sp>
    </p:spTree>
    <p:extLst>
      <p:ext uri="{BB962C8B-B14F-4D97-AF65-F5344CB8AC3E}">
        <p14:creationId xmlns:p14="http://schemas.microsoft.com/office/powerpoint/2010/main" val="190975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Autofit/>
          </a:bodyPr>
          <a:lstStyle/>
          <a:p>
            <a:r>
              <a:rPr lang="en-US" sz="2400" dirty="0" smtClean="0"/>
              <a:t>11/28 </a:t>
            </a:r>
            <a:r>
              <a:rPr lang="en-US" sz="2400" dirty="0"/>
              <a:t>The Evolution of Species 15.2</a:t>
            </a:r>
            <a:br>
              <a:rPr lang="en-US" sz="2400" dirty="0"/>
            </a:br>
            <a:r>
              <a:rPr lang="en-US" sz="2400" dirty="0"/>
              <a:t>Obj. TSW understand how </a:t>
            </a:r>
            <a:r>
              <a:rPr lang="en-US" sz="2400" dirty="0">
                <a:hlinkClick r:id="rId2"/>
              </a:rPr>
              <a:t>lethal alleles </a:t>
            </a:r>
            <a:r>
              <a:rPr lang="en-US" sz="2400" dirty="0"/>
              <a:t>are maintained in the gene pool and variation affects evolution with directional selection by discussing the conclusion of the naked bunny lab. P.26 NB</a:t>
            </a:r>
          </a:p>
        </p:txBody>
      </p:sp>
      <p:sp>
        <p:nvSpPr>
          <p:cNvPr id="3" name="Text Placeholder 2"/>
          <p:cNvSpPr>
            <a:spLocks noGrp="1"/>
          </p:cNvSpPr>
          <p:nvPr>
            <p:ph type="body" idx="1"/>
          </p:nvPr>
        </p:nvSpPr>
        <p:spPr>
          <a:xfrm>
            <a:off x="1524000" y="1066800"/>
            <a:ext cx="6477000" cy="1371600"/>
          </a:xfrm>
        </p:spPr>
        <p:txBody>
          <a:bodyPr>
            <a:normAutofit fontScale="25000" lnSpcReduction="20000"/>
          </a:bodyPr>
          <a:lstStyle/>
          <a:p>
            <a:endParaRPr lang="en-US" sz="4000" dirty="0">
              <a:solidFill>
                <a:schemeClr val="tx2"/>
              </a:solidFill>
            </a:endParaRPr>
          </a:p>
          <a:p>
            <a:r>
              <a:rPr lang="en-US" sz="7200" dirty="0">
                <a:solidFill>
                  <a:schemeClr val="tx2"/>
                </a:solidFill>
              </a:rPr>
              <a:t>Geographic Isolation</a:t>
            </a:r>
          </a:p>
          <a:p>
            <a:r>
              <a:rPr lang="en-US" sz="7200" dirty="0">
                <a:solidFill>
                  <a:schemeClr val="tx2"/>
                </a:solidFill>
              </a:rPr>
              <a:t>This occurs when there is a physical barrier divides a population. This can lead to Speciation, the evolution of a new species.</a:t>
            </a:r>
          </a:p>
          <a:p>
            <a:endParaRPr lang="en-US" dirty="0"/>
          </a:p>
        </p:txBody>
      </p:sp>
      <p:sp>
        <p:nvSpPr>
          <p:cNvPr id="6" name="Content Placeholder 5"/>
          <p:cNvSpPr>
            <a:spLocks noGrp="1"/>
          </p:cNvSpPr>
          <p:nvPr>
            <p:ph sz="quarter" idx="4"/>
          </p:nvPr>
        </p:nvSpPr>
        <p:spPr>
          <a:xfrm>
            <a:off x="6172201" y="2438400"/>
            <a:ext cx="6019799" cy="3951288"/>
          </a:xfrm>
        </p:spPr>
        <p:txBody>
          <a:bodyPr>
            <a:normAutofit lnSpcReduction="10000"/>
          </a:bodyPr>
          <a:lstStyle/>
          <a:p>
            <a:pPr marL="457200" indent="-457200">
              <a:buFont typeface="+mj-lt"/>
              <a:buAutoNum type="arabicPeriod"/>
            </a:pPr>
            <a:r>
              <a:rPr lang="en-US" dirty="0" smtClean="0"/>
              <a:t>How can </a:t>
            </a:r>
            <a:r>
              <a:rPr lang="en-US" b="1" dirty="0" smtClean="0"/>
              <a:t>geographic isolation </a:t>
            </a:r>
            <a:r>
              <a:rPr lang="en-US" dirty="0" smtClean="0"/>
              <a:t>change a population’s </a:t>
            </a:r>
            <a:r>
              <a:rPr lang="en-US" b="1" dirty="0" smtClean="0"/>
              <a:t>gene pool</a:t>
            </a:r>
            <a:r>
              <a:rPr lang="en-US" dirty="0" smtClean="0"/>
              <a:t>, how can it lead to </a:t>
            </a:r>
            <a:r>
              <a:rPr lang="en-US" b="1" dirty="0" smtClean="0"/>
              <a:t>speciation</a:t>
            </a:r>
            <a:r>
              <a:rPr lang="en-US" dirty="0" smtClean="0"/>
              <a:t>?</a:t>
            </a:r>
          </a:p>
          <a:p>
            <a:pPr marL="457200" indent="-457200">
              <a:buFont typeface="+mj-lt"/>
              <a:buAutoNum type="arabicPeriod"/>
            </a:pPr>
            <a:r>
              <a:rPr lang="en-US" dirty="0" smtClean="0"/>
              <a:t>What is </a:t>
            </a:r>
            <a:r>
              <a:rPr lang="en-US" b="1" dirty="0" smtClean="0"/>
              <a:t>Reproductive Isolation </a:t>
            </a:r>
            <a:r>
              <a:rPr lang="en-US" dirty="0" smtClean="0"/>
              <a:t>and why is it important?</a:t>
            </a:r>
          </a:p>
          <a:p>
            <a:pPr marL="457200" indent="-457200">
              <a:buFont typeface="+mj-lt"/>
              <a:buAutoNum type="arabicPeriod"/>
            </a:pPr>
            <a:r>
              <a:rPr lang="en-US" dirty="0" smtClean="0"/>
              <a:t>Compare &amp; Contrast </a:t>
            </a:r>
            <a:r>
              <a:rPr lang="en-US" b="1" dirty="0" smtClean="0"/>
              <a:t>gradualism </a:t>
            </a:r>
            <a:r>
              <a:rPr lang="en-US" dirty="0" smtClean="0"/>
              <a:t>and</a:t>
            </a:r>
            <a:r>
              <a:rPr lang="en-US" b="1" dirty="0" smtClean="0"/>
              <a:t> punctuated equilibrium</a:t>
            </a:r>
            <a:r>
              <a:rPr lang="en-US" dirty="0" smtClean="0"/>
              <a:t>?</a:t>
            </a:r>
          </a:p>
          <a:p>
            <a:pPr marL="457200" indent="-457200">
              <a:buNone/>
            </a:pPr>
            <a:r>
              <a:rPr lang="en-US" dirty="0" smtClean="0"/>
              <a:t>HW – Finish Study Guide P. 41NB</a:t>
            </a:r>
          </a:p>
          <a:p>
            <a:pPr marL="457200" indent="-457200">
              <a:buNone/>
            </a:pPr>
            <a:r>
              <a:rPr lang="en-US" dirty="0" smtClean="0"/>
              <a:t>Video – A Mutation Story</a:t>
            </a:r>
          </a:p>
          <a:p>
            <a:pPr marL="457200" indent="-457200">
              <a:buFont typeface="+mj-lt"/>
              <a:buAutoNum type="arabicPeriod"/>
            </a:pPr>
            <a:endParaRPr lang="en-US" dirty="0" smtClean="0"/>
          </a:p>
        </p:txBody>
      </p:sp>
      <p:pic>
        <p:nvPicPr>
          <p:cNvPr id="7" name="Picture 13" descr="Geographic Isolation copy"/>
          <p:cNvPicPr>
            <a:picLocks noGrp="1" noChangeAspect="1" noChangeArrowheads="1"/>
          </p:cNvPicPr>
          <p:nvPr>
            <p:ph sz="half" idx="2"/>
          </p:nvPr>
        </p:nvPicPr>
        <p:blipFill>
          <a:blip r:embed="rId3" cstate="print"/>
          <a:srcRect/>
          <a:stretch>
            <a:fillRect/>
          </a:stretch>
        </p:blipFill>
        <p:spPr bwMode="auto">
          <a:xfrm>
            <a:off x="1524001" y="2362201"/>
            <a:ext cx="4648199" cy="1905000"/>
          </a:xfrm>
          <a:prstGeom prst="rect">
            <a:avLst/>
          </a:prstGeom>
          <a:noFill/>
        </p:spPr>
      </p:pic>
      <p:pic>
        <p:nvPicPr>
          <p:cNvPr id="8"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1524000" y="4267200"/>
            <a:ext cx="4648200" cy="2590800"/>
          </a:xfrm>
          <a:prstGeom prst="rect">
            <a:avLst/>
          </a:prstGeom>
          <a:noFill/>
        </p:spPr>
      </p:pic>
    </p:spTree>
    <p:extLst>
      <p:ext uri="{BB962C8B-B14F-4D97-AF65-F5344CB8AC3E}">
        <p14:creationId xmlns:p14="http://schemas.microsoft.com/office/powerpoint/2010/main" val="2846606789"/>
      </p:ext>
    </p:extLst>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Geographic Isolation p. 31NB</a:t>
            </a:r>
            <a:endParaRPr lang="en-US" dirty="0"/>
          </a:p>
        </p:txBody>
      </p:sp>
      <p:sp>
        <p:nvSpPr>
          <p:cNvPr id="3" name="Content Placeholder 2"/>
          <p:cNvSpPr>
            <a:spLocks noGrp="1"/>
          </p:cNvSpPr>
          <p:nvPr>
            <p:ph idx="1"/>
          </p:nvPr>
        </p:nvSpPr>
        <p:spPr>
          <a:xfrm>
            <a:off x="1524000" y="914401"/>
            <a:ext cx="9144000" cy="5211763"/>
          </a:xfrm>
        </p:spPr>
        <p:txBody>
          <a:bodyPr>
            <a:normAutofit/>
          </a:bodyPr>
          <a:lstStyle/>
          <a:p>
            <a:r>
              <a:rPr lang="en-US" dirty="0"/>
              <a:t>Population of frogs are separated by a physical barrier, river, mountains, ocean.  After many generations and selective pressure from the new environment, the two species can no longer interbreed and produce fertile offspring.  Speciation results – two distinct species.</a:t>
            </a:r>
          </a:p>
        </p:txBody>
      </p:sp>
      <p:pic>
        <p:nvPicPr>
          <p:cNvPr id="4" name="Picture 13" descr="Geographic Isolation copy"/>
          <p:cNvPicPr>
            <a:picLocks noChangeAspect="1" noChangeArrowheads="1"/>
          </p:cNvPicPr>
          <p:nvPr/>
        </p:nvPicPr>
        <p:blipFill>
          <a:blip r:embed="rId2" cstate="print"/>
          <a:srcRect/>
          <a:stretch>
            <a:fillRect/>
          </a:stretch>
        </p:blipFill>
        <p:spPr bwMode="auto">
          <a:xfrm>
            <a:off x="1557532" y="3124202"/>
            <a:ext cx="9110468" cy="3733799"/>
          </a:xfrm>
          <a:prstGeom prst="rect">
            <a:avLst/>
          </a:prstGeom>
          <a:noFill/>
        </p:spPr>
      </p:pic>
    </p:spTree>
    <p:extLst>
      <p:ext uri="{BB962C8B-B14F-4D97-AF65-F5344CB8AC3E}">
        <p14:creationId xmlns:p14="http://schemas.microsoft.com/office/powerpoint/2010/main" val="322246157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Reproductive Isolation p. 31NB</a:t>
            </a:r>
            <a:endParaRPr lang="en-US" dirty="0"/>
          </a:p>
        </p:txBody>
      </p:sp>
      <p:sp>
        <p:nvSpPr>
          <p:cNvPr id="3" name="Content Placeholder 2"/>
          <p:cNvSpPr>
            <a:spLocks noGrp="1"/>
          </p:cNvSpPr>
          <p:nvPr>
            <p:ph idx="1"/>
          </p:nvPr>
        </p:nvSpPr>
        <p:spPr>
          <a:xfrm>
            <a:off x="1524000" y="914401"/>
            <a:ext cx="9144000" cy="5211763"/>
          </a:xfrm>
        </p:spPr>
        <p:txBody>
          <a:bodyPr/>
          <a:lstStyle/>
          <a:p>
            <a:r>
              <a:rPr lang="en-US" dirty="0" smtClean="0">
                <a:hlinkClick r:id="rId2"/>
              </a:rPr>
              <a:t>Speciation </a:t>
            </a:r>
            <a:r>
              <a:rPr lang="en-US" dirty="0" smtClean="0"/>
              <a:t>results from selective pressure in the environment that two species, that were once one, can no longer interbreed and produce fertile offspring.</a:t>
            </a:r>
          </a:p>
          <a:p>
            <a:r>
              <a:rPr lang="en-US" dirty="0" smtClean="0"/>
              <a:t>Reproductive isolation may happen initially due to geographic isolation but result in different times of the year for finding a mate, different mating rituals, mate availability, different anatomical structures.</a:t>
            </a:r>
            <a:endParaRPr lang="en-US" dirty="0"/>
          </a:p>
        </p:txBody>
      </p:sp>
    </p:spTree>
    <p:extLst>
      <p:ext uri="{BB962C8B-B14F-4D97-AF65-F5344CB8AC3E}">
        <p14:creationId xmlns:p14="http://schemas.microsoft.com/office/powerpoint/2010/main" val="129034406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410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410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410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41062" name="Picture 6" descr="help">
            <a:hlinkClick r:id="rId6" action="ppaction://hlinksldjump"/>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41063" name="Picture 7"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410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41065" name="Text Box 9"/>
          <p:cNvSpPr txBox="1">
            <a:spLocks noChangeArrowheads="1"/>
          </p:cNvSpPr>
          <p:nvPr/>
        </p:nvSpPr>
        <p:spPr bwMode="auto">
          <a:xfrm>
            <a:off x="2089150" y="1060451"/>
            <a:ext cx="8250528"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b="1" dirty="0">
                <a:solidFill>
                  <a:schemeClr val="tx2"/>
                </a:solidFill>
                <a:latin typeface="Times" charset="0"/>
              </a:rPr>
              <a:t>Reproductive isolation can result in speciation</a:t>
            </a:r>
          </a:p>
        </p:txBody>
      </p:sp>
      <p:sp>
        <p:nvSpPr>
          <p:cNvPr id="941068" name="Text Box 12"/>
          <p:cNvSpPr txBox="1">
            <a:spLocks noChangeArrowheads="1"/>
          </p:cNvSpPr>
          <p:nvPr/>
        </p:nvSpPr>
        <p:spPr bwMode="auto">
          <a:xfrm>
            <a:off x="2133600" y="2003425"/>
            <a:ext cx="70866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As populations become increasingly 		distinct, reproductive isolation can arise. </a:t>
            </a:r>
          </a:p>
        </p:txBody>
      </p:sp>
      <p:sp>
        <p:nvSpPr>
          <p:cNvPr id="941069" name="Text Box 13"/>
          <p:cNvSpPr txBox="1">
            <a:spLocks noChangeArrowheads="1"/>
          </p:cNvSpPr>
          <p:nvPr/>
        </p:nvSpPr>
        <p:spPr bwMode="auto">
          <a:xfrm>
            <a:off x="2133600" y="3429000"/>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Reproductive isolation</a:t>
            </a:r>
            <a:r>
              <a:rPr lang="en-US" altLang="en-US" sz="3200" dirty="0">
                <a:latin typeface="Times" charset="0"/>
              </a:rPr>
              <a:t> occurs when formerly 	interbreeding organisms can no longer mate 	and produce fertile offspring. </a:t>
            </a:r>
          </a:p>
        </p:txBody>
      </p:sp>
      <p:pic>
        <p:nvPicPr>
          <p:cNvPr id="941070" name="Picture 14" descr="sec"/>
          <p:cNvPicPr>
            <a:picLocks noChangeAspect="1" noChangeArrowheads="1"/>
          </p:cNvPicPr>
          <p:nvPr/>
        </p:nvPicPr>
        <p:blipFill>
          <a:blip r:embed="rId11" cstate="print"/>
          <a:srcRect/>
          <a:stretch>
            <a:fillRect/>
          </a:stretch>
        </p:blipFill>
        <p:spPr bwMode="auto">
          <a:xfrm>
            <a:off x="3752850" y="0"/>
            <a:ext cx="4686300" cy="482600"/>
          </a:xfrm>
          <a:prstGeom prst="rect">
            <a:avLst/>
          </a:prstGeom>
          <a:noFill/>
        </p:spPr>
      </p:pic>
      <p:pic>
        <p:nvPicPr>
          <p:cNvPr id="941072" name="Picture 16" descr="audio image blue">
            <a:hlinkClick r:id="" action="ppaction://noaction">
              <a:snd r:embed="rId12" name="15-reproductive isolation.WAV"/>
            </a:hlinkClick>
          </p:cNvPr>
          <p:cNvPicPr>
            <a:picLocks noChangeAspect="1" noChangeArrowheads="1"/>
          </p:cNvPicPr>
          <p:nvPr/>
        </p:nvPicPr>
        <p:blipFill>
          <a:blip r:embed="rId13" cstate="print"/>
          <a:srcRect/>
          <a:stretch>
            <a:fillRect/>
          </a:stretch>
        </p:blipFill>
        <p:spPr bwMode="auto">
          <a:xfrm>
            <a:off x="7239001" y="4419601"/>
            <a:ext cx="354013" cy="354013"/>
          </a:xfrm>
          <a:prstGeom prst="rect">
            <a:avLst/>
          </a:prstGeom>
          <a:noFill/>
        </p:spPr>
      </p:pic>
      <p:pic>
        <p:nvPicPr>
          <p:cNvPr id="941075" name="Picture 19" descr="Sec"/>
          <p:cNvPicPr>
            <a:picLocks noChangeAspect="1" noChangeArrowheads="1"/>
          </p:cNvPicPr>
          <p:nvPr/>
        </p:nvPicPr>
        <p:blipFill>
          <a:blip r:embed="rId14"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8997287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68"/>
                                        </p:tgtEl>
                                        <p:attrNameLst>
                                          <p:attrName>style.visibility</p:attrName>
                                        </p:attrNameLst>
                                      </p:cBhvr>
                                      <p:to>
                                        <p:strVal val="visible"/>
                                      </p:to>
                                    </p:set>
                                    <p:animEffect transition="in" filter="box(out)">
                                      <p:cBhvr>
                                        <p:cTn id="7" dur="500"/>
                                        <p:tgtEl>
                                          <p:spTgt spid="9410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9"/>
                                        </p:tgtEl>
                                        <p:attrNameLst>
                                          <p:attrName>style.visibility</p:attrName>
                                        </p:attrNameLst>
                                      </p:cBhvr>
                                      <p:to>
                                        <p:strVal val="visible"/>
                                      </p:to>
                                    </p:set>
                                    <p:animEffect transition="in" filter="box(out)">
                                      <p:cBhvr>
                                        <p:cTn id="12" dur="500"/>
                                        <p:tgtEl>
                                          <p:spTgt spid="9410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41072"/>
                                        </p:tgtEl>
                                        <p:attrNameLst>
                                          <p:attrName>style.visibility</p:attrName>
                                        </p:attrNameLst>
                                      </p:cBhvr>
                                      <p:to>
                                        <p:strVal val="visible"/>
                                      </p:to>
                                    </p:set>
                                    <p:animEffect transition="in" filter="box(out)">
                                      <p:cBhvr>
                                        <p:cTn id="17" dur="500"/>
                                        <p:tgtEl>
                                          <p:spTgt spid="9410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1063"/>
                                        </p:tgtEl>
                                        <p:attrNameLst>
                                          <p:attrName>style.visibility</p:attrName>
                                        </p:attrNameLst>
                                      </p:cBhvr>
                                      <p:to>
                                        <p:strVal val="visible"/>
                                      </p:to>
                                    </p:set>
                                    <p:animEffect transition="in" filter="box(out)">
                                      <p:cBhvr>
                                        <p:cTn id="21" dur="500"/>
                                        <p:tgtEl>
                                          <p:spTgt spid="94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8" grpId="0" autoUpdateAnimBg="0"/>
      <p:bldP spid="941069"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Summary – 15.2</a:t>
            </a:r>
          </a:p>
        </p:txBody>
      </p:sp>
      <p:pic>
        <p:nvPicPr>
          <p:cNvPr id="957448" name="Picture 8" descr="chapter summary"/>
          <p:cNvPicPr>
            <a:picLocks noChangeAspect="1" noChangeArrowheads="1"/>
          </p:cNvPicPr>
          <p:nvPr/>
        </p:nvPicPr>
        <p:blipFill>
          <a:blip r:embed="rId2" cstate="print"/>
          <a:srcRect/>
          <a:stretch>
            <a:fillRect/>
          </a:stretch>
        </p:blipFill>
        <p:spPr bwMode="auto">
          <a:xfrm>
            <a:off x="4649789" y="53976"/>
            <a:ext cx="2892425" cy="422275"/>
          </a:xfrm>
          <a:prstGeom prst="rect">
            <a:avLst/>
          </a:prstGeom>
          <a:noFill/>
        </p:spPr>
      </p:pic>
      <p:sp>
        <p:nvSpPr>
          <p:cNvPr id="957451" name="Rectangle 11"/>
          <p:cNvSpPr>
            <a:spLocks noChangeArrowheads="1"/>
          </p:cNvSpPr>
          <p:nvPr/>
        </p:nvSpPr>
        <p:spPr bwMode="auto">
          <a:xfrm>
            <a:off x="3505200" y="533401"/>
            <a:ext cx="6477000" cy="579437"/>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Mechanisms of Evolution</a:t>
            </a:r>
            <a:r>
              <a:rPr lang="en-US" altLang="en-US" sz="4000" b="1" dirty="0">
                <a:solidFill>
                  <a:srgbClr val="FFFF00"/>
                </a:solidFill>
                <a:latin typeface="Times" charset="0"/>
              </a:rPr>
              <a:t> </a:t>
            </a:r>
          </a:p>
        </p:txBody>
      </p:sp>
      <p:sp>
        <p:nvSpPr>
          <p:cNvPr id="957453" name="Rectangle 13"/>
          <p:cNvSpPr>
            <a:spLocks noChangeArrowheads="1"/>
          </p:cNvSpPr>
          <p:nvPr/>
        </p:nvSpPr>
        <p:spPr bwMode="auto">
          <a:xfrm>
            <a:off x="1524000" y="1066800"/>
            <a:ext cx="9144000" cy="2677656"/>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altLang="en-US" sz="2800" b="1" dirty="0">
                <a:latin typeface="Times" charset="0"/>
              </a:rPr>
              <a:t>Gradualism</a:t>
            </a:r>
            <a:r>
              <a:rPr lang="en-US" altLang="en-US" sz="2800" dirty="0">
                <a:latin typeface="Times" charset="0"/>
              </a:rPr>
              <a:t> is the hypothesis that species originate through a gradual change in adaptations. </a:t>
            </a:r>
          </a:p>
          <a:p>
            <a:pPr marL="342900" indent="-342900">
              <a:buFont typeface="Arial" pitchFamily="34" charset="0"/>
              <a:buChar char="•"/>
            </a:pPr>
            <a:r>
              <a:rPr lang="en-US" altLang="en-US" sz="2800" dirty="0">
                <a:latin typeface="Times" charset="0"/>
              </a:rPr>
              <a:t>The alternative hypothesis, </a:t>
            </a:r>
            <a:r>
              <a:rPr lang="en-US" altLang="en-US" sz="2800" b="1" dirty="0">
                <a:latin typeface="Times" charset="0"/>
              </a:rPr>
              <a:t>Punctuated Equilibrium</a:t>
            </a:r>
            <a:r>
              <a:rPr lang="en-US" altLang="en-US" sz="2800" dirty="0">
                <a:latin typeface="Times" charset="0"/>
              </a:rPr>
              <a:t>, argues that speciation occurs in relatively rapid bursts, followed by long periods of genetic equilibrium. Evidence for both evolutionary rates can be found in the fossil record.</a:t>
            </a:r>
          </a:p>
        </p:txBody>
      </p:sp>
      <p:pic>
        <p:nvPicPr>
          <p:cNvPr id="957454" name="Picture 14"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pic>
        <p:nvPicPr>
          <p:cNvPr id="7"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3200400" y="3672590"/>
            <a:ext cx="5715000" cy="3185410"/>
          </a:xfrm>
          <a:prstGeom prst="rect">
            <a:avLst/>
          </a:prstGeom>
          <a:noFill/>
        </p:spPr>
      </p:pic>
    </p:spTree>
    <p:extLst>
      <p:ext uri="{BB962C8B-B14F-4D97-AF65-F5344CB8AC3E}">
        <p14:creationId xmlns:p14="http://schemas.microsoft.com/office/powerpoint/2010/main" val="107632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53"/>
                                        </p:tgtEl>
                                        <p:attrNameLst>
                                          <p:attrName>style.visibility</p:attrName>
                                        </p:attrNameLst>
                                      </p:cBhvr>
                                      <p:to>
                                        <p:strVal val="visible"/>
                                      </p:to>
                                    </p:set>
                                    <p:animEffect transition="in" filter="box(out)">
                                      <p:cBhvr>
                                        <p:cTn id="7" dur="500"/>
                                        <p:tgtEl>
                                          <p:spTgt spid="95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524000" y="152400"/>
            <a:ext cx="7772400" cy="1143000"/>
          </a:xfrm>
        </p:spPr>
        <p:txBody>
          <a:bodyPr/>
          <a:lstStyle/>
          <a:p>
            <a:pPr eaLnBrk="1" hangingPunct="1"/>
            <a:r>
              <a:rPr lang="en-US" altLang="en-US" smtClean="0">
                <a:latin typeface="Marker Felt" charset="0"/>
              </a:rPr>
              <a:t>The story of the bacteria:</a:t>
            </a:r>
            <a:endParaRPr lang="en-US" altLang="en-US" smtClean="0"/>
          </a:p>
        </p:txBody>
      </p:sp>
      <p:sp>
        <p:nvSpPr>
          <p:cNvPr id="3" name="Content Placeholder 2"/>
          <p:cNvSpPr>
            <a:spLocks noGrp="1"/>
          </p:cNvSpPr>
          <p:nvPr>
            <p:ph idx="4294967295"/>
          </p:nvPr>
        </p:nvSpPr>
        <p:spPr>
          <a:xfrm>
            <a:off x="1524000" y="1600200"/>
            <a:ext cx="3657600" cy="4114800"/>
          </a:xfrm>
        </p:spPr>
        <p:txBody>
          <a:bodyPr>
            <a:normAutofit/>
          </a:bodyPr>
          <a:lstStyle/>
          <a:p>
            <a:pPr defTabSz="457200">
              <a:defRPr/>
            </a:pPr>
            <a:r>
              <a:rPr lang="en-US" sz="3000"/>
              <a:t>1st round of antibiotics: </a:t>
            </a:r>
          </a:p>
          <a:p>
            <a:pPr defTabSz="457200">
              <a:buNone/>
              <a:defRPr/>
            </a:pPr>
            <a:r>
              <a:rPr lang="en-US" sz="3000" b="1"/>
              <a:t>   </a:t>
            </a:r>
            <a:r>
              <a:rPr lang="en-US" sz="3000" b="1">
                <a:solidFill>
                  <a:srgbClr val="1E48E4"/>
                </a:solidFill>
                <a:effectLst>
                  <a:outerShdw blurRad="38100" dist="38100" dir="2700000" algn="tl">
                    <a:srgbClr val="000000"/>
                  </a:outerShdw>
                </a:effectLst>
              </a:rPr>
              <a:t>most bacteria die</a:t>
            </a:r>
            <a:endParaRPr lang="en-US" sz="3000" b="1"/>
          </a:p>
          <a:p>
            <a:pPr defTabSz="457200">
              <a:buNone/>
              <a:defRPr/>
            </a:pPr>
            <a:endParaRPr lang="en-US" sz="3000"/>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5278438" cy="43068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3352801"/>
            <a:ext cx="3505200" cy="1920875"/>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2nd round of</a:t>
            </a:r>
          </a:p>
          <a:p>
            <a:pPr eaLnBrk="1" hangingPunct="1">
              <a:spcBef>
                <a:spcPct val="20000"/>
              </a:spcBef>
              <a:defRPr/>
            </a:pPr>
            <a:r>
              <a:rPr lang="en-US" sz="3000">
                <a:latin typeface="Arial" charset="0"/>
                <a:ea typeface="ＭＳ Ｐゴシック" pitchFamily="28" charset="-128"/>
              </a:rPr>
              <a:t>   same antibiotic:         	</a:t>
            </a:r>
            <a:r>
              <a:rPr lang="en-US" sz="3000" b="1">
                <a:solidFill>
                  <a:srgbClr val="1E48E4"/>
                </a:solidFill>
                <a:effectLst>
                  <a:outerShdw blurRad="38100" dist="38100" dir="2700000" algn="tl">
                    <a:srgbClr val="000000"/>
                  </a:outerShdw>
                </a:effectLst>
                <a:latin typeface="Arial" charset="0"/>
                <a:ea typeface="ＭＳ Ｐゴシック" pitchFamily="28" charset="-128"/>
              </a:rPr>
              <a:t>some die</a:t>
            </a:r>
            <a:endParaRPr lang="en-US" sz="3000">
              <a:solidFill>
                <a:srgbClr val="1E48E4"/>
              </a:solidFill>
              <a:effectLst>
                <a:outerShdw blurRad="38100" dist="38100" dir="2700000" algn="tl">
                  <a:srgbClr val="000000"/>
                </a:outerShdw>
              </a:effectLst>
              <a:latin typeface="Arial" charset="0"/>
              <a:ea typeface="ＭＳ Ｐゴシック" pitchFamily="28" charset="-128"/>
            </a:endParaRPr>
          </a:p>
          <a:p>
            <a:pPr>
              <a:defRPr/>
            </a:pPr>
            <a:endParaRPr lang="en-US" sz="2400" b="1">
              <a:latin typeface="Arial" charset="0"/>
              <a:ea typeface="ＭＳ Ｐゴシック" pitchFamily="28" charset="-128"/>
            </a:endParaRPr>
          </a:p>
        </p:txBody>
      </p:sp>
      <p:sp>
        <p:nvSpPr>
          <p:cNvPr id="5126" name="Text Box 6"/>
          <p:cNvSpPr txBox="1">
            <a:spLocks noChangeArrowheads="1"/>
          </p:cNvSpPr>
          <p:nvPr/>
        </p:nvSpPr>
        <p:spPr bwMode="auto">
          <a:xfrm>
            <a:off x="1524000" y="5029200"/>
            <a:ext cx="3505200" cy="2012950"/>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3rd round of</a:t>
            </a:r>
          </a:p>
          <a:p>
            <a:pPr eaLnBrk="1" hangingPunct="1">
              <a:spcBef>
                <a:spcPct val="20000"/>
              </a:spcBef>
              <a:defRPr/>
            </a:pPr>
            <a:r>
              <a:rPr lang="en-US" sz="3000">
                <a:latin typeface="Arial" charset="0"/>
                <a:ea typeface="ＭＳ Ｐゴシック" pitchFamily="28" charset="-128"/>
              </a:rPr>
              <a:t>   same antibiotic:</a:t>
            </a:r>
          </a:p>
          <a:p>
            <a:pPr algn="ctr" eaLnBrk="1" hangingPunct="1">
              <a:spcBef>
                <a:spcPct val="20000"/>
              </a:spcBef>
              <a:defRPr/>
            </a:pPr>
            <a:r>
              <a:rPr lang="en-US" sz="3000" b="1">
                <a:solidFill>
                  <a:srgbClr val="1E48E4"/>
                </a:solidFill>
                <a:effectLst>
                  <a:outerShdw blurRad="38100" dist="38100" dir="2700000" algn="tl">
                    <a:srgbClr val="000000"/>
                  </a:outerShdw>
                </a:effectLst>
                <a:latin typeface="Arial" charset="0"/>
                <a:ea typeface="ＭＳ Ｐゴシック" pitchFamily="28" charset="-128"/>
              </a:rPr>
              <a:t>very few die</a:t>
            </a:r>
            <a:endParaRPr lang="en-US" sz="3000">
              <a:latin typeface="Arial" charset="0"/>
              <a:ea typeface="ＭＳ Ｐゴシック" pitchFamily="28" charset="-128"/>
            </a:endParaRPr>
          </a:p>
          <a:p>
            <a:pPr>
              <a:defRPr/>
            </a:pPr>
            <a:endParaRPr lang="en-US" sz="2400" b="1">
              <a:latin typeface="Arial" charset="0"/>
              <a:ea typeface="ＭＳ Ｐゴシック" pitchFamily="28" charset="-128"/>
            </a:endParaRPr>
          </a:p>
        </p:txBody>
      </p:sp>
    </p:spTree>
    <p:extLst>
      <p:ext uri="{BB962C8B-B14F-4D97-AF65-F5344CB8AC3E}">
        <p14:creationId xmlns:p14="http://schemas.microsoft.com/office/powerpoint/2010/main" val="54176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5" grpId="0"/>
      <p:bldP spid="512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62" name="Picture 38" descr="Fig"/>
          <p:cNvPicPr>
            <a:picLocks noChangeAspect="1" noChangeArrowheads="1"/>
          </p:cNvPicPr>
          <p:nvPr/>
        </p:nvPicPr>
        <p:blipFill>
          <a:blip r:embed="rId2" cstate="print">
            <a:lum bright="21000"/>
          </a:blip>
          <a:stretch>
            <a:fillRect/>
          </a:stretch>
        </p:blipFill>
        <p:spPr bwMode="auto">
          <a:xfrm>
            <a:off x="2540000" y="1409700"/>
            <a:ext cx="8128000" cy="5448300"/>
          </a:xfrm>
          <a:prstGeom prst="rect">
            <a:avLst/>
          </a:prstGeom>
          <a:noFill/>
          <a:ln>
            <a:noFill/>
          </a:ln>
        </p:spPr>
      </p:pic>
      <p:sp>
        <p:nvSpPr>
          <p:cNvPr id="9738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738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0"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73831" name="Picture 7"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73832" name="Picture 8"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73837" name="Picture 13" descr="sec"/>
          <p:cNvPicPr>
            <a:picLocks noChangeAspect="1" noChangeArrowheads="1"/>
          </p:cNvPicPr>
          <p:nvPr/>
        </p:nvPicPr>
        <p:blipFill>
          <a:blip r:embed="rId12" cstate="print"/>
          <a:srcRect/>
          <a:stretch>
            <a:fillRect/>
          </a:stretch>
        </p:blipFill>
        <p:spPr bwMode="auto">
          <a:xfrm>
            <a:off x="3752850" y="0"/>
            <a:ext cx="4686300" cy="482600"/>
          </a:xfrm>
          <a:prstGeom prst="rect">
            <a:avLst/>
          </a:prstGeom>
          <a:noFill/>
        </p:spPr>
      </p:pic>
      <p:sp>
        <p:nvSpPr>
          <p:cNvPr id="973839" name="Text Box 15"/>
          <p:cNvSpPr txBox="1">
            <a:spLocks noChangeArrowheads="1"/>
          </p:cNvSpPr>
          <p:nvPr/>
        </p:nvSpPr>
        <p:spPr bwMode="auto">
          <a:xfrm>
            <a:off x="2057400" y="1733551"/>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latin typeface="Times" charset="0"/>
              </a:rPr>
              <a:t>Possible </a:t>
            </a:r>
          </a:p>
          <a:p>
            <a:pPr>
              <a:lnSpc>
                <a:spcPct val="60000"/>
              </a:lnSpc>
              <a:tabLst>
                <a:tab pos="228600" algn="l"/>
                <a:tab pos="1943100" algn="l"/>
              </a:tabLst>
            </a:pPr>
            <a:r>
              <a:rPr lang="en-US" altLang="en-US" sz="1600" b="1" i="1" dirty="0">
                <a:latin typeface="Times" charset="0"/>
              </a:rPr>
              <a:t>Ancestral</a:t>
            </a:r>
          </a:p>
          <a:p>
            <a:pPr>
              <a:lnSpc>
                <a:spcPct val="20000"/>
              </a:lnSpc>
              <a:tabLst>
                <a:tab pos="228600" algn="l"/>
                <a:tab pos="1943100" algn="l"/>
              </a:tabLst>
            </a:pPr>
            <a:r>
              <a:rPr lang="en-US" altLang="en-US" sz="1600" b="1" i="1" dirty="0" err="1">
                <a:latin typeface="Times" charset="0"/>
              </a:rPr>
              <a:t>Lasan</a:t>
            </a:r>
            <a:r>
              <a:rPr lang="en-US" altLang="en-US" sz="1600" b="1" i="1" dirty="0">
                <a:latin typeface="Times" charset="0"/>
              </a:rPr>
              <a:t> finch</a:t>
            </a:r>
            <a:r>
              <a:rPr lang="en-US" altLang="en-US" sz="3200" dirty="0">
                <a:latin typeface="Times" charset="0"/>
              </a:rPr>
              <a:t> </a:t>
            </a:r>
          </a:p>
        </p:txBody>
      </p:sp>
      <p:sp>
        <p:nvSpPr>
          <p:cNvPr id="973840" name="Text Box 16"/>
          <p:cNvSpPr txBox="1">
            <a:spLocks noChangeArrowheads="1"/>
          </p:cNvSpPr>
          <p:nvPr/>
        </p:nvSpPr>
        <p:spPr bwMode="auto">
          <a:xfrm>
            <a:off x="4267200" y="1433514"/>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Amakihi</a:t>
            </a:r>
            <a:r>
              <a:rPr lang="en-US" altLang="en-US" sz="3200">
                <a:latin typeface="Times" charset="0"/>
              </a:rPr>
              <a:t> </a:t>
            </a:r>
          </a:p>
        </p:txBody>
      </p:sp>
      <p:sp>
        <p:nvSpPr>
          <p:cNvPr id="973841" name="Text Box 17"/>
          <p:cNvSpPr txBox="1">
            <a:spLocks noChangeArrowheads="1"/>
          </p:cNvSpPr>
          <p:nvPr/>
        </p:nvSpPr>
        <p:spPr bwMode="auto">
          <a:xfrm>
            <a:off x="5867400" y="1433514"/>
            <a:ext cx="9144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Extinct </a:t>
            </a:r>
          </a:p>
          <a:p>
            <a:pPr>
              <a:lnSpc>
                <a:spcPct val="50000"/>
              </a:lnSpc>
              <a:tabLst>
                <a:tab pos="228600" algn="l"/>
                <a:tab pos="1943100" algn="l"/>
              </a:tabLst>
            </a:pPr>
            <a:r>
              <a:rPr lang="en-US" altLang="en-US" sz="1600" b="1" i="1">
                <a:latin typeface="Times" charset="0"/>
              </a:rPr>
              <a:t>mamo</a:t>
            </a:r>
            <a:endParaRPr lang="en-US" altLang="en-US" sz="3200">
              <a:latin typeface="Times" charset="0"/>
            </a:endParaRPr>
          </a:p>
        </p:txBody>
      </p:sp>
      <p:sp>
        <p:nvSpPr>
          <p:cNvPr id="973842" name="Text Box 18"/>
          <p:cNvSpPr txBox="1">
            <a:spLocks noChangeArrowheads="1"/>
          </p:cNvSpPr>
          <p:nvPr/>
        </p:nvSpPr>
        <p:spPr bwMode="auto">
          <a:xfrm>
            <a:off x="7696200" y="1524001"/>
            <a:ext cx="15240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Crested</a:t>
            </a:r>
          </a:p>
          <a:p>
            <a:pPr>
              <a:lnSpc>
                <a:spcPct val="50000"/>
              </a:lnSpc>
              <a:tabLst>
                <a:tab pos="228600" algn="l"/>
                <a:tab pos="1943100" algn="l"/>
              </a:tabLst>
            </a:pPr>
            <a:r>
              <a:rPr lang="en-US" altLang="en-US" sz="1600" b="1" i="1">
                <a:latin typeface="Times" charset="0"/>
              </a:rPr>
              <a:t>honeycreeper</a:t>
            </a:r>
            <a:endParaRPr lang="en-US" altLang="en-US" sz="3200">
              <a:latin typeface="Times" charset="0"/>
            </a:endParaRPr>
          </a:p>
        </p:txBody>
      </p:sp>
      <p:sp>
        <p:nvSpPr>
          <p:cNvPr id="973843" name="Text Box 19"/>
          <p:cNvSpPr txBox="1">
            <a:spLocks noChangeArrowheads="1"/>
          </p:cNvSpPr>
          <p:nvPr/>
        </p:nvSpPr>
        <p:spPr bwMode="auto">
          <a:xfrm>
            <a:off x="3429000" y="3421063"/>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Akialoa</a:t>
            </a:r>
            <a:endParaRPr lang="en-US" altLang="en-US" sz="3200">
              <a:latin typeface="Times" charset="0"/>
            </a:endParaRPr>
          </a:p>
        </p:txBody>
      </p:sp>
      <p:sp>
        <p:nvSpPr>
          <p:cNvPr id="973844" name="Text Box 20"/>
          <p:cNvSpPr txBox="1">
            <a:spLocks noChangeArrowheads="1"/>
          </p:cNvSpPr>
          <p:nvPr/>
        </p:nvSpPr>
        <p:spPr bwMode="auto">
          <a:xfrm>
            <a:off x="4876800" y="37338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Akepa</a:t>
            </a:r>
            <a:endParaRPr lang="en-US" altLang="en-US" sz="3200">
              <a:latin typeface="Times" charset="0"/>
            </a:endParaRPr>
          </a:p>
        </p:txBody>
      </p:sp>
      <p:sp>
        <p:nvSpPr>
          <p:cNvPr id="973845" name="Text Box 21"/>
          <p:cNvSpPr txBox="1">
            <a:spLocks noChangeArrowheads="1"/>
          </p:cNvSpPr>
          <p:nvPr/>
        </p:nvSpPr>
        <p:spPr bwMode="auto">
          <a:xfrm>
            <a:off x="2895600" y="4702175"/>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Akiapolaau</a:t>
            </a:r>
            <a:endParaRPr lang="en-US" altLang="en-US" sz="3200">
              <a:latin typeface="Times" charset="0"/>
            </a:endParaRPr>
          </a:p>
        </p:txBody>
      </p:sp>
      <p:sp>
        <p:nvSpPr>
          <p:cNvPr id="973846" name="Text Box 22"/>
          <p:cNvSpPr txBox="1">
            <a:spLocks noChangeArrowheads="1"/>
          </p:cNvSpPr>
          <p:nvPr/>
        </p:nvSpPr>
        <p:spPr bwMode="auto">
          <a:xfrm>
            <a:off x="5334000" y="4705350"/>
            <a:ext cx="685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Liwi</a:t>
            </a:r>
            <a:endParaRPr lang="en-US" altLang="en-US" sz="3200">
              <a:latin typeface="Times" charset="0"/>
            </a:endParaRPr>
          </a:p>
        </p:txBody>
      </p:sp>
      <p:sp>
        <p:nvSpPr>
          <p:cNvPr id="973847" name="Text Box 23"/>
          <p:cNvSpPr txBox="1">
            <a:spLocks noChangeArrowheads="1"/>
          </p:cNvSpPr>
          <p:nvPr/>
        </p:nvSpPr>
        <p:spPr bwMode="auto">
          <a:xfrm>
            <a:off x="6172200" y="44815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Maui parrotbill</a:t>
            </a:r>
            <a:endParaRPr lang="en-US" altLang="en-US" sz="3200">
              <a:latin typeface="Times" charset="0"/>
            </a:endParaRPr>
          </a:p>
        </p:txBody>
      </p:sp>
      <p:sp>
        <p:nvSpPr>
          <p:cNvPr id="973848" name="Text Box 24"/>
          <p:cNvSpPr txBox="1">
            <a:spLocks noChangeArrowheads="1"/>
          </p:cNvSpPr>
          <p:nvPr/>
        </p:nvSpPr>
        <p:spPr bwMode="auto">
          <a:xfrm>
            <a:off x="8534400" y="37957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Apapane</a:t>
            </a:r>
            <a:endParaRPr lang="en-US" altLang="en-US" sz="3200">
              <a:latin typeface="Times" charset="0"/>
            </a:endParaRPr>
          </a:p>
        </p:txBody>
      </p:sp>
      <p:sp>
        <p:nvSpPr>
          <p:cNvPr id="973849" name="Text Box 25"/>
          <p:cNvSpPr txBox="1">
            <a:spLocks noChangeArrowheads="1"/>
          </p:cNvSpPr>
          <p:nvPr/>
        </p:nvSpPr>
        <p:spPr bwMode="auto">
          <a:xfrm>
            <a:off x="6629400" y="56261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Ou</a:t>
            </a:r>
            <a:endParaRPr lang="en-US" altLang="en-US" sz="3200">
              <a:latin typeface="Times" charset="0"/>
            </a:endParaRPr>
          </a:p>
        </p:txBody>
      </p:sp>
      <p:sp>
        <p:nvSpPr>
          <p:cNvPr id="973850" name="Text Box 26"/>
          <p:cNvSpPr txBox="1">
            <a:spLocks noChangeArrowheads="1"/>
          </p:cNvSpPr>
          <p:nvPr/>
        </p:nvSpPr>
        <p:spPr bwMode="auto">
          <a:xfrm>
            <a:off x="8534400" y="51927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Grosbeak finch</a:t>
            </a:r>
            <a:endParaRPr lang="en-US" altLang="en-US" sz="3200">
              <a:latin typeface="Times" charset="0"/>
            </a:endParaRPr>
          </a:p>
        </p:txBody>
      </p:sp>
      <p:sp>
        <p:nvSpPr>
          <p:cNvPr id="973851" name="Text Box 27"/>
          <p:cNvSpPr txBox="1">
            <a:spLocks noChangeArrowheads="1"/>
          </p:cNvSpPr>
          <p:nvPr/>
        </p:nvSpPr>
        <p:spPr bwMode="auto">
          <a:xfrm>
            <a:off x="5715000" y="56118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Palila</a:t>
            </a:r>
            <a:endParaRPr lang="en-US" altLang="en-US" sz="3200">
              <a:latin typeface="Times" charset="0"/>
            </a:endParaRPr>
          </a:p>
        </p:txBody>
      </p:sp>
      <p:sp>
        <p:nvSpPr>
          <p:cNvPr id="973852" name="Text Box 28"/>
          <p:cNvSpPr txBox="1">
            <a:spLocks noChangeArrowheads="1"/>
          </p:cNvSpPr>
          <p:nvPr/>
        </p:nvSpPr>
        <p:spPr bwMode="auto">
          <a:xfrm>
            <a:off x="3124200" y="55626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Akikiki</a:t>
            </a:r>
            <a:endParaRPr lang="en-US" altLang="en-US" sz="3200">
              <a:latin typeface="Times" charset="0"/>
            </a:endParaRPr>
          </a:p>
        </p:txBody>
      </p:sp>
      <p:sp>
        <p:nvSpPr>
          <p:cNvPr id="973853" name="Text Box 29"/>
          <p:cNvSpPr txBox="1">
            <a:spLocks noChangeArrowheads="1"/>
          </p:cNvSpPr>
          <p:nvPr/>
        </p:nvSpPr>
        <p:spPr bwMode="auto">
          <a:xfrm>
            <a:off x="3219450" y="25622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Niihau</a:t>
            </a:r>
          </a:p>
        </p:txBody>
      </p:sp>
      <p:sp>
        <p:nvSpPr>
          <p:cNvPr id="973854" name="Text Box 30"/>
          <p:cNvSpPr txBox="1">
            <a:spLocks noChangeArrowheads="1"/>
          </p:cNvSpPr>
          <p:nvPr/>
        </p:nvSpPr>
        <p:spPr bwMode="auto">
          <a:xfrm>
            <a:off x="4038600" y="2286001"/>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Kauai</a:t>
            </a:r>
          </a:p>
        </p:txBody>
      </p:sp>
      <p:sp>
        <p:nvSpPr>
          <p:cNvPr id="973855" name="Text Box 31"/>
          <p:cNvSpPr txBox="1">
            <a:spLocks noChangeArrowheads="1"/>
          </p:cNvSpPr>
          <p:nvPr/>
        </p:nvSpPr>
        <p:spPr bwMode="auto">
          <a:xfrm>
            <a:off x="5181600" y="30194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Oahu</a:t>
            </a:r>
          </a:p>
        </p:txBody>
      </p:sp>
      <p:sp>
        <p:nvSpPr>
          <p:cNvPr id="973856" name="Text Box 32"/>
          <p:cNvSpPr txBox="1">
            <a:spLocks noChangeArrowheads="1"/>
          </p:cNvSpPr>
          <p:nvPr/>
        </p:nvSpPr>
        <p:spPr bwMode="auto">
          <a:xfrm>
            <a:off x="5834063" y="3309939"/>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Lanai</a:t>
            </a:r>
          </a:p>
        </p:txBody>
      </p:sp>
      <p:sp>
        <p:nvSpPr>
          <p:cNvPr id="973857" name="Text Box 33"/>
          <p:cNvSpPr txBox="1">
            <a:spLocks noChangeArrowheads="1"/>
          </p:cNvSpPr>
          <p:nvPr/>
        </p:nvSpPr>
        <p:spPr bwMode="auto">
          <a:xfrm>
            <a:off x="6267450" y="275748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Molokai</a:t>
            </a:r>
          </a:p>
        </p:txBody>
      </p:sp>
      <p:sp>
        <p:nvSpPr>
          <p:cNvPr id="973858" name="Text Box 34"/>
          <p:cNvSpPr txBox="1">
            <a:spLocks noChangeArrowheads="1"/>
          </p:cNvSpPr>
          <p:nvPr/>
        </p:nvSpPr>
        <p:spPr bwMode="auto">
          <a:xfrm>
            <a:off x="7038975" y="304323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Maui</a:t>
            </a:r>
          </a:p>
        </p:txBody>
      </p:sp>
      <p:sp>
        <p:nvSpPr>
          <p:cNvPr id="973859" name="Text Box 35"/>
          <p:cNvSpPr txBox="1">
            <a:spLocks noChangeArrowheads="1"/>
          </p:cNvSpPr>
          <p:nvPr/>
        </p:nvSpPr>
        <p:spPr bwMode="auto">
          <a:xfrm>
            <a:off x="6762750" y="3609976"/>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Kahoolawe</a:t>
            </a:r>
          </a:p>
        </p:txBody>
      </p:sp>
      <p:sp>
        <p:nvSpPr>
          <p:cNvPr id="973860" name="Text Box 36"/>
          <p:cNvSpPr txBox="1">
            <a:spLocks noChangeArrowheads="1"/>
          </p:cNvSpPr>
          <p:nvPr/>
        </p:nvSpPr>
        <p:spPr bwMode="auto">
          <a:xfrm>
            <a:off x="7610475" y="3719514"/>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Hawaii</a:t>
            </a:r>
          </a:p>
        </p:txBody>
      </p:sp>
      <p:pic>
        <p:nvPicPr>
          <p:cNvPr id="973863" name="Picture 39" descr="audio image blue">
            <a:hlinkClick r:id="" action="ppaction://noaction">
              <a:snd r:embed="rId13" name="15-18-honeycreepers.WAV"/>
            </a:hlinkClick>
          </p:cNvPr>
          <p:cNvPicPr>
            <a:picLocks noChangeAspect="1" noChangeArrowheads="1"/>
          </p:cNvPicPr>
          <p:nvPr/>
        </p:nvPicPr>
        <p:blipFill>
          <a:blip r:embed="rId14" cstate="print"/>
          <a:srcRect/>
          <a:stretch>
            <a:fillRect/>
          </a:stretch>
        </p:blipFill>
        <p:spPr bwMode="auto">
          <a:xfrm>
            <a:off x="8267701" y="1023938"/>
            <a:ext cx="354013" cy="354012"/>
          </a:xfrm>
          <a:prstGeom prst="rect">
            <a:avLst/>
          </a:prstGeom>
          <a:noFill/>
        </p:spPr>
      </p:pic>
      <p:sp>
        <p:nvSpPr>
          <p:cNvPr id="973864" name="Text Box 40"/>
          <p:cNvSpPr txBox="1">
            <a:spLocks noChangeArrowheads="1"/>
          </p:cNvSpPr>
          <p:nvPr/>
        </p:nvSpPr>
        <p:spPr bwMode="auto">
          <a:xfrm>
            <a:off x="2089151" y="904876"/>
            <a:ext cx="61907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Diversity in new environments</a:t>
            </a:r>
          </a:p>
        </p:txBody>
      </p:sp>
      <p:pic>
        <p:nvPicPr>
          <p:cNvPr id="973865" name="Picture 41" descr="Sec"/>
          <p:cNvPicPr>
            <a:picLocks noChangeAspect="1" noChangeArrowheads="1"/>
          </p:cNvPicPr>
          <p:nvPr/>
        </p:nvPicPr>
        <p:blipFill>
          <a:blip r:embed="rId15"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464976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3863"/>
                                        </p:tgtEl>
                                        <p:attrNameLst>
                                          <p:attrName>style.visibility</p:attrName>
                                        </p:attrNameLst>
                                      </p:cBhvr>
                                      <p:to>
                                        <p:strVal val="visible"/>
                                      </p:to>
                                    </p:set>
                                    <p:animEffect transition="in" filter="box(out)">
                                      <p:cBhvr>
                                        <p:cTn id="7" dur="500"/>
                                        <p:tgtEl>
                                          <p:spTgt spid="97386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3831"/>
                                        </p:tgtEl>
                                        <p:attrNameLst>
                                          <p:attrName>style.visibility</p:attrName>
                                        </p:attrNameLst>
                                      </p:cBhvr>
                                      <p:to>
                                        <p:strVal val="visible"/>
                                      </p:to>
                                    </p:set>
                                    <p:animEffect transition="in" filter="box(out)">
                                      <p:cBhvr>
                                        <p:cTn id="11" dur="500"/>
                                        <p:tgtEl>
                                          <p:spTgt spid="97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Types of Evolution p. 37 NB</a:t>
            </a:r>
            <a:endParaRPr lang="en-US" dirty="0"/>
          </a:p>
        </p:txBody>
      </p:sp>
      <p:sp>
        <p:nvSpPr>
          <p:cNvPr id="3" name="Content Placeholder 2"/>
          <p:cNvSpPr>
            <a:spLocks noGrp="1"/>
          </p:cNvSpPr>
          <p:nvPr>
            <p:ph idx="1"/>
          </p:nvPr>
        </p:nvSpPr>
        <p:spPr>
          <a:xfrm>
            <a:off x="1981200" y="914401"/>
            <a:ext cx="8229600" cy="5211763"/>
          </a:xfrm>
        </p:spPr>
        <p:txBody>
          <a:bodyPr>
            <a:normAutofit fontScale="92500" lnSpcReduction="20000"/>
          </a:bodyPr>
          <a:lstStyle/>
          <a:p>
            <a:pPr marL="514350" indent="-514350">
              <a:buFont typeface="+mj-lt"/>
              <a:buAutoNum type="arabicPeriod"/>
            </a:pPr>
            <a:r>
              <a:rPr lang="en-US" dirty="0" smtClean="0"/>
              <a:t>Divergent  - Homologous Structures</a:t>
            </a:r>
          </a:p>
          <a:p>
            <a:pPr marL="514350" indent="-514350">
              <a:buFont typeface="+mj-lt"/>
              <a:buAutoNum type="arabicPeriod"/>
            </a:pPr>
            <a:r>
              <a:rPr lang="en-US" dirty="0" smtClean="0"/>
              <a:t>Convergent  - Analogous Structures</a:t>
            </a:r>
          </a:p>
          <a:p>
            <a:pPr marL="514350" indent="-514350">
              <a:buFont typeface="+mj-lt"/>
              <a:buAutoNum type="arabicPeriod"/>
            </a:pPr>
            <a:r>
              <a:rPr lang="en-US" dirty="0" smtClean="0"/>
              <a:t>Convergent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endParaRPr lang="en-US" dirty="0"/>
          </a:p>
        </p:txBody>
      </p:sp>
    </p:spTree>
    <p:extLst>
      <p:ext uri="{BB962C8B-B14F-4D97-AF65-F5344CB8AC3E}">
        <p14:creationId xmlns:p14="http://schemas.microsoft.com/office/powerpoint/2010/main" val="380197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r>
              <a:rPr lang="en-US" dirty="0" smtClean="0"/>
              <a:t>Types of Selection P. 15 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Stabilizing Selection</a:t>
            </a:r>
            <a:endParaRPr lang="en-US" dirty="0"/>
          </a:p>
        </p:txBody>
      </p:sp>
    </p:spTree>
    <p:extLst>
      <p:ext uri="{BB962C8B-B14F-4D97-AF65-F5344CB8AC3E}">
        <p14:creationId xmlns:p14="http://schemas.microsoft.com/office/powerpoint/2010/main" val="12664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 blood cells, multiple sickle cells">
            <a:hlinkClick r:id="rId2"/>
          </p:cNvPr>
          <p:cNvPicPr>
            <a:picLocks noChangeAspect="1" noChangeArrowheads="1"/>
          </p:cNvPicPr>
          <p:nvPr/>
        </p:nvPicPr>
        <p:blipFill>
          <a:blip r:embed="rId3" cstate="print"/>
          <a:srcRect/>
          <a:stretch>
            <a:fillRect/>
          </a:stretch>
        </p:blipFill>
        <p:spPr bwMode="auto">
          <a:xfrm>
            <a:off x="4495800" y="4648200"/>
            <a:ext cx="2743200" cy="22098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2700" dirty="0"/>
              <a:t>11</a:t>
            </a:r>
            <a:r>
              <a:rPr lang="en-US" sz="2200" dirty="0"/>
              <a:t>/3 Evolution – Mutations CH 15</a:t>
            </a:r>
            <a:br>
              <a:rPr lang="en-US" sz="2200" dirty="0"/>
            </a:br>
            <a:r>
              <a:rPr lang="en-US" sz="2200" dirty="0"/>
              <a:t>Obj. TSW analyze why alleles that are lethal (deadly) in a homozygous individual may be carried in the heterozygote and thus maintained in a gene pool by discussing the data gathered from the Problem Solving Lab 12.2. P.28 NB</a:t>
            </a:r>
            <a:r>
              <a:rPr lang="en-US" sz="2800" dirty="0"/>
              <a:t/>
            </a:r>
            <a:br>
              <a:rPr lang="en-US" sz="2800" dirty="0"/>
            </a:br>
            <a:endParaRPr lang="en-US" sz="2700"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6172200" y="1447800"/>
            <a:ext cx="4495800" cy="3276600"/>
          </a:xfrm>
        </p:spPr>
        <p:txBody>
          <a:bodyPr>
            <a:normAutofit fontScale="92500" lnSpcReduction="10000"/>
          </a:bodyPr>
          <a:lstStyle/>
          <a:p>
            <a:pPr marL="457200" indent="-457200">
              <a:buFont typeface="+mj-lt"/>
              <a:buAutoNum type="arabicPeriod"/>
            </a:pPr>
            <a:r>
              <a:rPr lang="en-US" dirty="0" smtClean="0"/>
              <a:t>Why is a mutation a mechanism for genetic change? Are all mutations lethal?</a:t>
            </a:r>
          </a:p>
          <a:p>
            <a:pPr marL="457200" indent="-457200">
              <a:buFont typeface="+mj-lt"/>
              <a:buAutoNum type="arabicPeriod"/>
            </a:pPr>
            <a:r>
              <a:rPr lang="en-US" dirty="0" smtClean="0"/>
              <a:t>What are some factors that cause lethal mutations?</a:t>
            </a:r>
          </a:p>
          <a:p>
            <a:pPr marL="457200" indent="-457200">
              <a:buFont typeface="+mj-lt"/>
              <a:buAutoNum type="arabicPeriod"/>
            </a:pPr>
            <a:r>
              <a:rPr lang="en-US" dirty="0" smtClean="0"/>
              <a:t>How are lethal mutations maintained in the gene pool?</a:t>
            </a:r>
          </a:p>
        </p:txBody>
      </p:sp>
      <p:pic>
        <p:nvPicPr>
          <p:cNvPr id="1030" name="Picture 6" descr="09_i_cat2_medium.jpg"/>
          <p:cNvPicPr>
            <a:picLocks noChangeAspect="1" noChangeArrowheads="1"/>
          </p:cNvPicPr>
          <p:nvPr/>
        </p:nvPicPr>
        <p:blipFill>
          <a:blip r:embed="rId4" cstate="print"/>
          <a:srcRect/>
          <a:stretch>
            <a:fillRect/>
          </a:stretch>
        </p:blipFill>
        <p:spPr bwMode="auto">
          <a:xfrm>
            <a:off x="3124200" y="1676401"/>
            <a:ext cx="2667000" cy="1983583"/>
          </a:xfrm>
          <a:prstGeom prst="rect">
            <a:avLst/>
          </a:prstGeom>
          <a:noFill/>
        </p:spPr>
      </p:pic>
      <p:pic>
        <p:nvPicPr>
          <p:cNvPr id="1032" name="Picture 8" descr="cell-phone-radiation-ch.jpg"/>
          <p:cNvPicPr>
            <a:picLocks noChangeAspect="1" noChangeArrowheads="1"/>
          </p:cNvPicPr>
          <p:nvPr/>
        </p:nvPicPr>
        <p:blipFill>
          <a:blip r:embed="rId5" cstate="print"/>
          <a:srcRect/>
          <a:stretch>
            <a:fillRect/>
          </a:stretch>
        </p:blipFill>
        <p:spPr bwMode="auto">
          <a:xfrm>
            <a:off x="8382002" y="4572000"/>
            <a:ext cx="2285999" cy="2286000"/>
          </a:xfrm>
          <a:prstGeom prst="rect">
            <a:avLst/>
          </a:prstGeom>
          <a:noFill/>
        </p:spPr>
      </p:pic>
      <p:pic>
        <p:nvPicPr>
          <p:cNvPr id="1034" name="Picture 10" descr="hand6.gif"/>
          <p:cNvPicPr>
            <a:picLocks noChangeAspect="1" noChangeArrowheads="1"/>
          </p:cNvPicPr>
          <p:nvPr/>
        </p:nvPicPr>
        <p:blipFill>
          <a:blip r:embed="rId6" cstate="print"/>
          <a:srcRect/>
          <a:stretch>
            <a:fillRect/>
          </a:stretch>
        </p:blipFill>
        <p:spPr bwMode="auto">
          <a:xfrm>
            <a:off x="1524000" y="1676400"/>
            <a:ext cx="1600200" cy="2098624"/>
          </a:xfrm>
          <a:prstGeom prst="rect">
            <a:avLst/>
          </a:prstGeom>
          <a:noFill/>
        </p:spPr>
      </p:pic>
      <p:pic>
        <p:nvPicPr>
          <p:cNvPr id="1036" name="Picture 12" descr="http://knol.google.com/k/-/-/VCa6d9c7/MAijAg/UV.jpg"/>
          <p:cNvPicPr>
            <a:picLocks noChangeAspect="1" noChangeArrowheads="1"/>
          </p:cNvPicPr>
          <p:nvPr/>
        </p:nvPicPr>
        <p:blipFill>
          <a:blip r:embed="rId7" cstate="print"/>
          <a:srcRect/>
          <a:stretch>
            <a:fillRect/>
          </a:stretch>
        </p:blipFill>
        <p:spPr bwMode="auto">
          <a:xfrm>
            <a:off x="1524000" y="3657601"/>
            <a:ext cx="3060700" cy="2730181"/>
          </a:xfrm>
          <a:prstGeom prst="rect">
            <a:avLst/>
          </a:prstGeom>
          <a:noFill/>
        </p:spPr>
      </p:pic>
      <p:sp>
        <p:nvSpPr>
          <p:cNvPr id="12" name="TextBox 11"/>
          <p:cNvSpPr txBox="1"/>
          <p:nvPr/>
        </p:nvSpPr>
        <p:spPr>
          <a:xfrm>
            <a:off x="1524000" y="1219200"/>
            <a:ext cx="6477000" cy="369332"/>
          </a:xfrm>
          <a:prstGeom prst="rect">
            <a:avLst/>
          </a:prstGeom>
          <a:noFill/>
        </p:spPr>
        <p:txBody>
          <a:bodyPr wrap="square" rtlCol="0">
            <a:spAutoFit/>
          </a:bodyPr>
          <a:lstStyle/>
          <a:p>
            <a:r>
              <a:rPr lang="en-US" b="1" dirty="0"/>
              <a:t>HW – Finish Study Guide Study for Benchmark Test- </a:t>
            </a:r>
            <a:r>
              <a:rPr lang="en-US" b="1" dirty="0" err="1"/>
              <a:t>wednesday</a:t>
            </a:r>
            <a:endParaRPr lang="en-US" b="1" dirty="0"/>
          </a:p>
        </p:txBody>
      </p:sp>
    </p:spTree>
    <p:extLst>
      <p:ext uri="{BB962C8B-B14F-4D97-AF65-F5344CB8AC3E}">
        <p14:creationId xmlns:p14="http://schemas.microsoft.com/office/powerpoint/2010/main" val="214606698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Allow for variation in the population.</a:t>
            </a:r>
          </a:p>
          <a:p>
            <a:r>
              <a:rPr lang="en-US" dirty="0" smtClean="0"/>
              <a:t>Some variations may have a selective advantage over other variations.</a:t>
            </a:r>
          </a:p>
          <a:p>
            <a:r>
              <a:rPr lang="en-US" dirty="0" smtClean="0"/>
              <a:t>The individuals with successful variations will live longer then than the ones without and reproduce .</a:t>
            </a:r>
          </a:p>
          <a:p>
            <a:r>
              <a:rPr lang="en-US" dirty="0" smtClean="0"/>
              <a:t>Therefore, the population of organisms changes over time to “Fit” the environment.</a:t>
            </a:r>
          </a:p>
          <a:p>
            <a:r>
              <a:rPr lang="en-US" dirty="0" smtClean="0"/>
              <a:t>In addition, with many variation in the population, if a catastrophic event happens, having great variation in a population will help ensure that at least some individuals survive</a:t>
            </a:r>
            <a:endParaRPr lang="en-US" dirty="0"/>
          </a:p>
        </p:txBody>
      </p:sp>
    </p:spTree>
    <p:extLst>
      <p:ext uri="{BB962C8B-B14F-4D97-AF65-F5344CB8AC3E}">
        <p14:creationId xmlns:p14="http://schemas.microsoft.com/office/powerpoint/2010/main" val="3176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cause mutations:</a:t>
            </a:r>
            <a:endParaRPr lang="en-US" dirty="0"/>
          </a:p>
        </p:txBody>
      </p:sp>
      <p:sp>
        <p:nvSpPr>
          <p:cNvPr id="3" name="Content Placeholder 2"/>
          <p:cNvSpPr>
            <a:spLocks noGrp="1"/>
          </p:cNvSpPr>
          <p:nvPr>
            <p:ph idx="1"/>
          </p:nvPr>
        </p:nvSpPr>
        <p:spPr>
          <a:xfrm>
            <a:off x="838200" y="1485900"/>
            <a:ext cx="11353800" cy="4691063"/>
          </a:xfrm>
        </p:spPr>
        <p:txBody>
          <a:bodyPr>
            <a:normAutofit lnSpcReduction="10000"/>
          </a:bodyPr>
          <a:lstStyle/>
          <a:p>
            <a:r>
              <a:rPr lang="en-US" dirty="0" smtClean="0"/>
              <a:t>Mutations caused by Environmental </a:t>
            </a:r>
          </a:p>
          <a:p>
            <a:pPr lvl="1"/>
            <a:r>
              <a:rPr lang="en-US" dirty="0" smtClean="0"/>
              <a:t>UV radiation from the sun</a:t>
            </a:r>
          </a:p>
          <a:p>
            <a:pPr lvl="1"/>
            <a:r>
              <a:rPr lang="en-US" dirty="0" smtClean="0"/>
              <a:t>Over Exposure to X – rays</a:t>
            </a:r>
          </a:p>
          <a:p>
            <a:pPr lvl="1"/>
            <a:r>
              <a:rPr lang="en-US" dirty="0" smtClean="0"/>
              <a:t>Chemical </a:t>
            </a:r>
            <a:r>
              <a:rPr lang="en-US" dirty="0"/>
              <a:t>overexposure – pesticides etc.</a:t>
            </a:r>
          </a:p>
          <a:p>
            <a:pPr lvl="1"/>
            <a:r>
              <a:rPr lang="en-US" dirty="0"/>
              <a:t>Smoking causes </a:t>
            </a:r>
            <a:r>
              <a:rPr lang="en-US" dirty="0" smtClean="0"/>
              <a:t>cancer</a:t>
            </a:r>
          </a:p>
          <a:p>
            <a:r>
              <a:rPr lang="en-US" dirty="0" smtClean="0"/>
              <a:t>Errors in DNA Replication </a:t>
            </a:r>
          </a:p>
          <a:p>
            <a:pPr lvl="1"/>
            <a:r>
              <a:rPr lang="en-US" dirty="0" smtClean="0"/>
              <a:t>Random mutations happen in the body, that is why it is so important to keep up your immune system.</a:t>
            </a:r>
          </a:p>
          <a:p>
            <a:r>
              <a:rPr lang="en-US" dirty="0" smtClean="0"/>
              <a:t>Meiosis:</a:t>
            </a:r>
          </a:p>
          <a:p>
            <a:pPr lvl="1"/>
            <a:r>
              <a:rPr lang="en-US" dirty="0" smtClean="0"/>
              <a:t>Crossing over in Meiosis</a:t>
            </a:r>
          </a:p>
          <a:p>
            <a:pPr lvl="1"/>
            <a:r>
              <a:rPr lang="en-US" dirty="0" smtClean="0"/>
              <a:t>Random fertilization</a:t>
            </a:r>
          </a:p>
          <a:p>
            <a:pPr lvl="1"/>
            <a:r>
              <a:rPr lang="en-US" dirty="0" smtClean="0"/>
              <a:t>Independent assortment of Chromosomes</a:t>
            </a:r>
            <a:endParaRPr lang="en-US" dirty="0"/>
          </a:p>
        </p:txBody>
      </p:sp>
    </p:spTree>
    <p:extLst>
      <p:ext uri="{BB962C8B-B14F-4D97-AF65-F5344CB8AC3E}">
        <p14:creationId xmlns:p14="http://schemas.microsoft.com/office/powerpoint/2010/main" val="123412581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is the lethal allele maintained in the gene pool?</a:t>
            </a:r>
            <a:endParaRPr lang="en-US" dirty="0"/>
          </a:p>
        </p:txBody>
      </p:sp>
      <p:sp>
        <p:nvSpPr>
          <p:cNvPr id="3" name="Content Placeholder 2"/>
          <p:cNvSpPr>
            <a:spLocks noGrp="1"/>
          </p:cNvSpPr>
          <p:nvPr>
            <p:ph idx="1"/>
          </p:nvPr>
        </p:nvSpPr>
        <p:spPr/>
        <p:txBody>
          <a:bodyPr/>
          <a:lstStyle/>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p>
          <a:p>
            <a:endParaRPr lang="en-US" dirty="0"/>
          </a:p>
        </p:txBody>
      </p:sp>
    </p:spTree>
    <p:extLst>
      <p:ext uri="{BB962C8B-B14F-4D97-AF65-F5344CB8AC3E}">
        <p14:creationId xmlns:p14="http://schemas.microsoft.com/office/powerpoint/2010/main" val="209718137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Bunny Lab p. 23NB</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Natural Selection affects gene frequency over several generations by the bunnies with fur survive longer than the bunnies without fur and pass on their genes to their offspring.</a:t>
            </a:r>
          </a:p>
          <a:p>
            <a:pPr marL="514350" indent="-514350">
              <a:buFont typeface="+mj-lt"/>
              <a:buAutoNum type="arabicPeriod"/>
            </a:pPr>
            <a:r>
              <a:rPr lang="en-US" dirty="0" smtClean="0"/>
              <a:t>If the bunnies have fur, then they can survive and pass on their traits to their offspring.</a:t>
            </a:r>
            <a:endParaRPr lang="en-US" smtClean="0"/>
          </a:p>
          <a:p>
            <a:pPr marL="514350" indent="-514350">
              <a:buFont typeface="+mj-lt"/>
              <a:buAutoNum type="arabicPeriod"/>
            </a:pPr>
            <a:r>
              <a:rPr lang="en-US" smtClean="0"/>
              <a:t>F </a:t>
            </a:r>
            <a:r>
              <a:rPr lang="en-US" dirty="0" smtClean="0"/>
              <a:t>alleles for Fur will increase in the population, f alleles for No Fur will decrease in the population.</a:t>
            </a:r>
            <a:endParaRPr lang="en-US" dirty="0"/>
          </a:p>
        </p:txBody>
      </p:sp>
    </p:spTree>
    <p:extLst>
      <p:ext uri="{BB962C8B-B14F-4D97-AF65-F5344CB8AC3E}">
        <p14:creationId xmlns:p14="http://schemas.microsoft.com/office/powerpoint/2010/main" val="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Count your genotypes in groups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057400" y="857250"/>
            <a:ext cx="8001000" cy="6000750"/>
          </a:xfrm>
          <a:prstGeom prst="rect">
            <a:avLst/>
          </a:prstGeom>
          <a:noFill/>
          <a:ln w="9525">
            <a:noFill/>
            <a:miter lim="800000"/>
            <a:headEnd/>
            <a:tailEnd/>
          </a:ln>
          <a:effectLst/>
        </p:spPr>
      </p:pic>
    </p:spTree>
    <p:extLst>
      <p:ext uri="{BB962C8B-B14F-4D97-AF65-F5344CB8AC3E}">
        <p14:creationId xmlns:p14="http://schemas.microsoft.com/office/powerpoint/2010/main" val="96848311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1600201"/>
            <a:ext cx="8686800" cy="4525963"/>
          </a:xfrm>
        </p:spPr>
        <p:txBody>
          <a:bodyPr/>
          <a:lstStyle/>
          <a:p>
            <a:r>
              <a:rPr lang="en-US" dirty="0" smtClean="0"/>
              <a:t>Bunnies with</a:t>
            </a:r>
          </a:p>
          <a:p>
            <a:pPr>
              <a:buNone/>
            </a:pPr>
            <a:r>
              <a:rPr lang="en-US" dirty="0" smtClean="0"/>
              <a:t> Fur</a:t>
            </a:r>
            <a:endParaRPr lang="en-US" dirty="0"/>
          </a:p>
        </p:txBody>
      </p:sp>
      <p:pic>
        <p:nvPicPr>
          <p:cNvPr id="178178" name="Picture 2"/>
          <p:cNvPicPr>
            <a:picLocks noChangeAspect="1" noChangeArrowheads="1"/>
          </p:cNvPicPr>
          <p:nvPr/>
        </p:nvPicPr>
        <p:blipFill>
          <a:blip r:embed="rId2" cstate="print"/>
          <a:srcRect/>
          <a:stretch>
            <a:fillRect/>
          </a:stretch>
        </p:blipFill>
        <p:spPr bwMode="auto">
          <a:xfrm>
            <a:off x="3429000" y="990600"/>
            <a:ext cx="7467600" cy="5600700"/>
          </a:xfrm>
          <a:prstGeom prst="rect">
            <a:avLst/>
          </a:prstGeom>
          <a:noFill/>
          <a:ln w="9525">
            <a:noFill/>
            <a:miter lim="800000"/>
            <a:headEnd/>
            <a:tailEnd/>
          </a:ln>
          <a:effectLst/>
          <a:scene3d>
            <a:camera prst="orthographicFront">
              <a:rot lat="0" lon="0" rev="16200000"/>
            </a:camera>
            <a:lightRig rig="threePt" dir="t"/>
          </a:scene3d>
        </p:spPr>
      </p:pic>
      <p:sp>
        <p:nvSpPr>
          <p:cNvPr id="6" name="TextBox 5"/>
          <p:cNvSpPr txBox="1"/>
          <p:nvPr/>
        </p:nvSpPr>
        <p:spPr>
          <a:xfrm>
            <a:off x="8534400" y="990601"/>
            <a:ext cx="2362200" cy="830997"/>
          </a:xfrm>
          <a:prstGeom prst="rect">
            <a:avLst/>
          </a:prstGeom>
          <a:noFill/>
        </p:spPr>
        <p:txBody>
          <a:bodyPr wrap="square" rtlCol="0">
            <a:spAutoFit/>
          </a:bodyPr>
          <a:lstStyle/>
          <a:p>
            <a:r>
              <a:rPr lang="en-US" sz="2400" dirty="0"/>
              <a:t>Sleeping Forever Bunnies</a:t>
            </a:r>
          </a:p>
        </p:txBody>
      </p:sp>
    </p:spTree>
    <p:extLst>
      <p:ext uri="{BB962C8B-B14F-4D97-AF65-F5344CB8AC3E}">
        <p14:creationId xmlns:p14="http://schemas.microsoft.com/office/powerpoint/2010/main" val="3106838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 Form</a:t>
            </a:r>
            <a:endParaRPr lang="en-US" dirty="0"/>
          </a:p>
        </p:txBody>
      </p:sp>
      <p:sp>
        <p:nvSpPr>
          <p:cNvPr id="3" name="Content Placeholder 2"/>
          <p:cNvSpPr>
            <a:spLocks noGrp="1"/>
          </p:cNvSpPr>
          <p:nvPr>
            <p:ph idx="1"/>
          </p:nvPr>
        </p:nvSpPr>
        <p:spPr/>
        <p:txBody>
          <a:bodyPr/>
          <a:lstStyle/>
          <a:p>
            <a:r>
              <a:rPr lang="en-US" dirty="0" smtClean="0"/>
              <a:t>Due THIS WEEK!!!!</a:t>
            </a:r>
          </a:p>
          <a:p>
            <a:r>
              <a:rPr lang="en-US" dirty="0" smtClean="0"/>
              <a:t>GET all your teachers to sign your FT Form</a:t>
            </a:r>
          </a:p>
          <a:p>
            <a:r>
              <a:rPr lang="en-US" dirty="0" smtClean="0"/>
              <a:t>Awesome Lunch</a:t>
            </a:r>
          </a:p>
          <a:p>
            <a:r>
              <a:rPr lang="en-US" dirty="0" smtClean="0"/>
              <a:t>Great professionals to meet</a:t>
            </a:r>
          </a:p>
          <a:p>
            <a:r>
              <a:rPr lang="en-US" dirty="0" smtClean="0"/>
              <a:t>The FT is Tuesday November 15</a:t>
            </a:r>
            <a:r>
              <a:rPr lang="en-US" baseline="30000" dirty="0" smtClean="0"/>
              <a:t>th</a:t>
            </a:r>
            <a:r>
              <a:rPr lang="en-US" dirty="0" smtClean="0"/>
              <a:t>; 8 am – 2:20 pm</a:t>
            </a:r>
          </a:p>
          <a:p>
            <a:r>
              <a:rPr lang="en-US" dirty="0" smtClean="0"/>
              <a:t>Wear Close toed shoes, long pants, bring a jacket in case it is cold.</a:t>
            </a:r>
          </a:p>
          <a:p>
            <a:r>
              <a:rPr lang="en-US" dirty="0" smtClean="0"/>
              <a:t>We will be working in a greenhouse, wear comfortable clothes that are OK to get dirty.</a:t>
            </a:r>
            <a:endParaRPr lang="en-US" dirty="0"/>
          </a:p>
        </p:txBody>
      </p:sp>
    </p:spTree>
    <p:extLst>
      <p:ext uri="{BB962C8B-B14F-4D97-AF65-F5344CB8AC3E}">
        <p14:creationId xmlns:p14="http://schemas.microsoft.com/office/powerpoint/2010/main" val="1856501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3999" y="609600"/>
            <a:ext cx="9577589" cy="1143000"/>
          </a:xfrm>
        </p:spPr>
        <p:txBody>
          <a:bodyPr>
            <a:normAutofit fontScale="90000"/>
          </a:bodyPr>
          <a:lstStyle/>
          <a:p>
            <a:pPr eaLnBrk="1" hangingPunct="1"/>
            <a:r>
              <a:rPr lang="en-US" altLang="en-US" dirty="0" smtClean="0">
                <a:latin typeface="Marker Felt" charset="0"/>
              </a:rPr>
              <a:t>What do these two stories have in common? (1A) Doodle Sheet P. 27 NB</a:t>
            </a:r>
            <a:br>
              <a:rPr lang="en-US" altLang="en-US" dirty="0" smtClean="0">
                <a:latin typeface="Marker Felt" charset="0"/>
              </a:rPr>
            </a:br>
            <a:endParaRPr lang="en-US" altLang="en-US" dirty="0" smtClean="0"/>
          </a:p>
        </p:txBody>
      </p:sp>
    </p:spTree>
    <p:extLst>
      <p:ext uri="{BB962C8B-B14F-4D97-AF65-F5344CB8AC3E}">
        <p14:creationId xmlns:p14="http://schemas.microsoft.com/office/powerpoint/2010/main" val="652401278"/>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1" y="990600"/>
          <a:ext cx="8686799" cy="4251960"/>
        </p:xfrm>
        <a:graphic>
          <a:graphicData uri="http://schemas.openxmlformats.org/drawingml/2006/table">
            <a:tbl>
              <a:tblPr firstRow="1" bandRow="1">
                <a:tableStyleId>{93296810-A885-4BE3-A3E7-6D5BEEA58F35}</a:tableStyleId>
              </a:tblPr>
              <a:tblGrid>
                <a:gridCol w="1310144"/>
                <a:gridCol w="620255"/>
                <a:gridCol w="530861"/>
                <a:gridCol w="579120"/>
                <a:gridCol w="579120"/>
                <a:gridCol w="506730"/>
                <a:gridCol w="1664970"/>
                <a:gridCol w="1447800"/>
                <a:gridCol w="1447799"/>
              </a:tblGrid>
              <a:tr h="370840">
                <a:tc>
                  <a:txBody>
                    <a:bodyPr/>
                    <a:lstStyle/>
                    <a:p>
                      <a:r>
                        <a:rPr lang="en-US" dirty="0" smtClean="0"/>
                        <a:t>Generation #</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a:t>
                      </a:r>
                      <a:endParaRPr lang="en-US" dirty="0"/>
                    </a:p>
                  </a:txBody>
                  <a:tcPr/>
                </a:tc>
                <a:tc>
                  <a:txBody>
                    <a:bodyPr/>
                    <a:lstStyle/>
                    <a:p>
                      <a:r>
                        <a:rPr lang="en-US" dirty="0" smtClean="0"/>
                        <a:t>f</a:t>
                      </a:r>
                      <a:endParaRPr lang="en-US" dirty="0"/>
                    </a:p>
                  </a:txBody>
                  <a:tcPr/>
                </a:tc>
                <a:tc>
                  <a:txBody>
                    <a:bodyPr/>
                    <a:lstStyle/>
                    <a:p>
                      <a:r>
                        <a:rPr lang="en-US" dirty="0" smtClean="0"/>
                        <a:t>Total # of Alleles</a:t>
                      </a:r>
                      <a:endParaRPr lang="en-US" dirty="0"/>
                    </a:p>
                  </a:txBody>
                  <a:tcPr/>
                </a:tc>
                <a:tc>
                  <a:txBody>
                    <a:bodyPr/>
                    <a:lstStyle/>
                    <a:p>
                      <a:r>
                        <a:rPr lang="en-US" dirty="0" smtClean="0"/>
                        <a:t>Gene Frequency of F</a:t>
                      </a:r>
                      <a:endParaRPr lang="en-US" dirty="0"/>
                    </a:p>
                  </a:txBody>
                  <a:tcPr/>
                </a:tc>
                <a:tc>
                  <a:txBody>
                    <a:bodyPr/>
                    <a:lstStyle/>
                    <a:p>
                      <a:r>
                        <a:rPr lang="en-US" dirty="0" smtClean="0"/>
                        <a:t>Gene Frequency of f</a:t>
                      </a:r>
                      <a:endParaRPr lang="en-US" dirty="0"/>
                    </a:p>
                  </a:txBody>
                  <a:tcPr/>
                </a:tc>
              </a:tr>
              <a:tr h="370840">
                <a:tc>
                  <a:txBody>
                    <a:bodyPr/>
                    <a:lstStyle/>
                    <a:p>
                      <a:r>
                        <a:rPr lang="en-US" dirty="0" smtClean="0"/>
                        <a:t>1</a:t>
                      </a:r>
                      <a:endParaRPr lang="en-US" dirty="0"/>
                    </a:p>
                  </a:txBody>
                  <a:tcPr/>
                </a:tc>
                <a:tc>
                  <a:txBody>
                    <a:bodyPr/>
                    <a:lstStyle/>
                    <a:p>
                      <a:r>
                        <a:rPr lang="en-US" dirty="0" smtClean="0"/>
                        <a:t>15</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r>
              <a:tr h="370840">
                <a:tc>
                  <a:txBody>
                    <a:bodyPr/>
                    <a:lstStyle/>
                    <a:p>
                      <a:r>
                        <a:rPr lang="en-US" dirty="0" smtClean="0"/>
                        <a:t>2</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20</a:t>
                      </a:r>
                      <a:endParaRPr lang="en-US" dirty="0"/>
                    </a:p>
                  </a:txBody>
                  <a:tcPr/>
                </a:tc>
                <a:tc>
                  <a:txBody>
                    <a:bodyPr/>
                    <a:lstStyle/>
                    <a:p>
                      <a:r>
                        <a:rPr lang="en-US" dirty="0" smtClean="0"/>
                        <a:t>70</a:t>
                      </a:r>
                      <a:endParaRPr lang="en-US" dirty="0"/>
                    </a:p>
                  </a:txBody>
                  <a:tcPr/>
                </a:tc>
                <a:tc>
                  <a:txBody>
                    <a:bodyPr/>
                    <a:lstStyle/>
                    <a:p>
                      <a:r>
                        <a:rPr lang="en-US" dirty="0" smtClean="0"/>
                        <a:t>.8</a:t>
                      </a:r>
                      <a:endParaRPr lang="en-US" dirty="0"/>
                    </a:p>
                  </a:txBody>
                  <a:tcPr/>
                </a:tc>
                <a:tc>
                  <a:txBody>
                    <a:bodyPr/>
                    <a:lstStyle/>
                    <a:p>
                      <a:r>
                        <a:rPr lang="en-US" dirty="0" smtClean="0"/>
                        <a:t>.2</a:t>
                      </a:r>
                      <a:endParaRPr lang="en-US" dirty="0"/>
                    </a:p>
                  </a:txBody>
                  <a:tcPr/>
                </a:tc>
              </a:tr>
              <a:tr h="370840">
                <a:tc>
                  <a:txBody>
                    <a:bodyPr/>
                    <a:lstStyle/>
                    <a:p>
                      <a:r>
                        <a:rPr lang="en-US" dirty="0" smtClean="0"/>
                        <a:t>3</a:t>
                      </a:r>
                      <a:endParaRPr lang="en-US" dirty="0"/>
                    </a:p>
                  </a:txBody>
                  <a:tcPr/>
                </a:tc>
                <a:tc>
                  <a:txBody>
                    <a:bodyPr/>
                    <a:lstStyle/>
                    <a:p>
                      <a:r>
                        <a:rPr lang="en-US" dirty="0" smtClean="0"/>
                        <a:t>19</a:t>
                      </a:r>
                      <a:endParaRPr lang="en-US" dirty="0"/>
                    </a:p>
                  </a:txBody>
                  <a:tcPr/>
                </a:tc>
                <a:tc>
                  <a:txBody>
                    <a:bodyPr/>
                    <a:lstStyle/>
                    <a:p>
                      <a:r>
                        <a:rPr lang="en-US" dirty="0" smtClean="0"/>
                        <a:t>12</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12</a:t>
                      </a:r>
                      <a:endParaRPr lang="en-US" dirty="0"/>
                    </a:p>
                  </a:txBody>
                  <a:tcPr/>
                </a:tc>
                <a:tc>
                  <a:txBody>
                    <a:bodyPr/>
                    <a:lstStyle/>
                    <a:p>
                      <a:r>
                        <a:rPr lang="en-US" dirty="0" smtClean="0"/>
                        <a:t>62</a:t>
                      </a:r>
                      <a:endParaRPr lang="en-US"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tr>
              <a:tr h="370840">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10</a:t>
                      </a:r>
                      <a:endParaRPr lang="en-US" dirty="0"/>
                    </a:p>
                  </a:txBody>
                  <a:tcPr/>
                </a:tc>
                <a:tc>
                  <a:txBody>
                    <a:bodyPr/>
                    <a:lstStyle/>
                    <a:p>
                      <a:r>
                        <a:rPr lang="en-US" dirty="0" smtClean="0"/>
                        <a:t>60</a:t>
                      </a:r>
                      <a:endParaRPr lang="en-US"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r>
              <a:tr h="370840">
                <a:tc>
                  <a:txBody>
                    <a:bodyPr/>
                    <a:lstStyle/>
                    <a:p>
                      <a:r>
                        <a:rPr lang="en-US" dirty="0" smtClean="0"/>
                        <a:t>5</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6</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7</a:t>
                      </a:r>
                    </a:p>
                  </a:txBody>
                  <a:tcPr/>
                </a:tc>
                <a:tc>
                  <a:txBody>
                    <a:bodyPr/>
                    <a:lstStyle/>
                    <a:p>
                      <a:r>
                        <a:rPr lang="en-US" dirty="0" smtClean="0"/>
                        <a:t>23</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4</a:t>
                      </a:r>
                      <a:endParaRPr lang="en-US" dirty="0"/>
                    </a:p>
                  </a:txBody>
                  <a:tcPr/>
                </a:tc>
                <a:tc>
                  <a:txBody>
                    <a:bodyPr/>
                    <a:lstStyle/>
                    <a:p>
                      <a:r>
                        <a:rPr lang="en-US" dirty="0" smtClean="0"/>
                        <a:t>54</a:t>
                      </a:r>
                      <a:endParaRPr lang="en-US" dirty="0"/>
                    </a:p>
                  </a:txBody>
                  <a:tcPr/>
                </a:tc>
                <a:tc>
                  <a:txBody>
                    <a:bodyPr/>
                    <a:lstStyle/>
                    <a:p>
                      <a:r>
                        <a:rPr lang="en-US" dirty="0" smtClean="0"/>
                        <a:t>.96</a:t>
                      </a:r>
                      <a:endParaRPr lang="en-US" dirty="0"/>
                    </a:p>
                  </a:txBody>
                  <a:tcPr/>
                </a:tc>
                <a:tc>
                  <a:txBody>
                    <a:bodyPr/>
                    <a:lstStyle/>
                    <a:p>
                      <a:r>
                        <a:rPr lang="en-US" dirty="0" smtClean="0"/>
                        <a:t>.04</a:t>
                      </a:r>
                      <a:endParaRPr lang="en-US" dirty="0"/>
                    </a:p>
                  </a:txBody>
                  <a:tcPr/>
                </a:tc>
              </a:tr>
              <a:tr h="370840">
                <a:tc>
                  <a:txBody>
                    <a:bodyPr/>
                    <a:lstStyle/>
                    <a:p>
                      <a:r>
                        <a:rPr lang="en-US" dirty="0" smtClean="0"/>
                        <a:t>8</a:t>
                      </a:r>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2</a:t>
                      </a:r>
                      <a:endParaRPr lang="en-US" dirty="0"/>
                    </a:p>
                  </a:txBody>
                  <a:tcPr/>
                </a:tc>
                <a:tc>
                  <a:txBody>
                    <a:bodyPr/>
                    <a:lstStyle/>
                    <a:p>
                      <a:r>
                        <a:rPr lang="en-US" dirty="0" smtClean="0"/>
                        <a:t>52</a:t>
                      </a:r>
                      <a:endParaRPr lang="en-US" dirty="0"/>
                    </a:p>
                  </a:txBody>
                  <a:tcPr/>
                </a:tc>
                <a:tc>
                  <a:txBody>
                    <a:bodyPr/>
                    <a:lstStyle/>
                    <a:p>
                      <a:r>
                        <a:rPr lang="en-US" dirty="0" smtClean="0"/>
                        <a:t>.98</a:t>
                      </a:r>
                      <a:endParaRPr lang="en-US" dirty="0"/>
                    </a:p>
                  </a:txBody>
                  <a:tcPr/>
                </a:tc>
                <a:tc>
                  <a:txBody>
                    <a:bodyPr/>
                    <a:lstStyle/>
                    <a:p>
                      <a:r>
                        <a:rPr lang="en-US" dirty="0" smtClean="0"/>
                        <a:t>.02</a:t>
                      </a:r>
                      <a:endParaRPr lang="en-US" dirty="0"/>
                    </a:p>
                  </a:txBody>
                  <a:tcPr/>
                </a:tc>
              </a:tr>
              <a:tr h="370840">
                <a:tc>
                  <a:txBody>
                    <a:bodyPr/>
                    <a:lstStyle/>
                    <a:p>
                      <a:r>
                        <a:rPr lang="en-US" dirty="0" smtClean="0"/>
                        <a:t>9</a:t>
                      </a:r>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.00</a:t>
                      </a:r>
                      <a:endParaRPr lang="en-US" dirty="0"/>
                    </a:p>
                  </a:txBody>
                  <a:tcPr/>
                </a:tc>
              </a:tr>
            </a:tbl>
          </a:graphicData>
        </a:graphic>
      </p:graphicFrame>
      <p:sp>
        <p:nvSpPr>
          <p:cNvPr id="3" name="TextBox 2"/>
          <p:cNvSpPr txBox="1"/>
          <p:nvPr/>
        </p:nvSpPr>
        <p:spPr>
          <a:xfrm>
            <a:off x="2743200" y="533401"/>
            <a:ext cx="5410200" cy="461665"/>
          </a:xfrm>
          <a:prstGeom prst="rect">
            <a:avLst/>
          </a:prstGeom>
          <a:noFill/>
        </p:spPr>
        <p:txBody>
          <a:bodyPr wrap="square" rtlCol="0">
            <a:spAutoFit/>
          </a:bodyPr>
          <a:lstStyle/>
          <a:p>
            <a:pPr algn="ctr"/>
            <a:r>
              <a:rPr lang="en-US" sz="2400" dirty="0"/>
              <a:t>Naked Bunny Lab</a:t>
            </a:r>
          </a:p>
        </p:txBody>
      </p:sp>
      <p:sp>
        <p:nvSpPr>
          <p:cNvPr id="4" name="TextBox 3"/>
          <p:cNvSpPr txBox="1"/>
          <p:nvPr/>
        </p:nvSpPr>
        <p:spPr>
          <a:xfrm>
            <a:off x="6553200" y="609600"/>
            <a:ext cx="1905000" cy="381000"/>
          </a:xfrm>
          <a:prstGeom prst="rect">
            <a:avLst/>
          </a:prstGeom>
          <a:noFill/>
        </p:spPr>
        <p:txBody>
          <a:bodyPr wrap="square" rtlCol="0">
            <a:spAutoFit/>
          </a:bodyPr>
          <a:lstStyle/>
          <a:p>
            <a:r>
              <a:rPr lang="en-US" dirty="0"/>
              <a:t>P. </a:t>
            </a:r>
            <a:r>
              <a:rPr lang="en-US"/>
              <a:t>23 </a:t>
            </a:r>
            <a:r>
              <a:rPr lang="en-US" dirty="0"/>
              <a:t>NB</a:t>
            </a:r>
          </a:p>
        </p:txBody>
      </p:sp>
    </p:spTree>
    <p:extLst>
      <p:ext uri="{BB962C8B-B14F-4D97-AF65-F5344CB8AC3E}">
        <p14:creationId xmlns:p14="http://schemas.microsoft.com/office/powerpoint/2010/main" val="310671505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t>Naked Bunny Lab discussion questions</a:t>
            </a:r>
            <a:endParaRPr lang="en-US" dirty="0"/>
          </a:p>
        </p:txBody>
      </p:sp>
      <p:sp>
        <p:nvSpPr>
          <p:cNvPr id="3" name="Content Placeholder 2"/>
          <p:cNvSpPr>
            <a:spLocks noGrp="1"/>
          </p:cNvSpPr>
          <p:nvPr>
            <p:ph idx="1"/>
          </p:nvPr>
        </p:nvSpPr>
        <p:spPr>
          <a:xfrm>
            <a:off x="1524000" y="914400"/>
            <a:ext cx="9144000" cy="4953000"/>
          </a:xfrm>
        </p:spPr>
        <p:txBody>
          <a:bodyPr>
            <a:normAutofit fontScale="32500" lnSpcReduction="20000"/>
          </a:bodyPr>
          <a:lstStyle/>
          <a:p>
            <a:pPr marL="514350" indent="-514350">
              <a:buFont typeface="+mj-lt"/>
              <a:buAutoNum type="arabicPeriod"/>
            </a:pPr>
            <a:r>
              <a:rPr lang="en-US" sz="6000" dirty="0"/>
              <a:t>What was your Original Hypothesis?  P. 23NB</a:t>
            </a:r>
          </a:p>
          <a:p>
            <a:pPr marL="514350" indent="-514350">
              <a:buFont typeface="+mj-lt"/>
              <a:buAutoNum type="arabicPeriod"/>
            </a:pPr>
            <a:r>
              <a:rPr lang="en-US" sz="6000" dirty="0"/>
              <a:t>Based on your lab data, do you need to change your hypothesis?  Explain.</a:t>
            </a:r>
          </a:p>
          <a:p>
            <a:pPr marL="514350" indent="-514350">
              <a:buFont typeface="+mj-lt"/>
              <a:buAutoNum type="arabicPeriod"/>
            </a:pPr>
            <a:r>
              <a:rPr lang="en-US" sz="6000" dirty="0"/>
              <a:t>Compare the number of alleles for the dominant allele to the frequencies of the recessive allele.  What happened?</a:t>
            </a:r>
          </a:p>
          <a:p>
            <a:pPr marL="514350" indent="-514350">
              <a:buFont typeface="+mj-lt"/>
              <a:buAutoNum type="arabicPeriod"/>
            </a:pPr>
            <a:r>
              <a:rPr lang="en-US" sz="6000" dirty="0"/>
              <a:t>Compare the frequencies of the dominant allele to the frequencies of the recessive allele.  What happened?</a:t>
            </a:r>
          </a:p>
          <a:p>
            <a:pPr marL="514350" indent="-514350">
              <a:buFont typeface="+mj-lt"/>
              <a:buAutoNum type="arabicPeriod"/>
            </a:pPr>
            <a:r>
              <a:rPr lang="en-US" sz="6000" dirty="0"/>
              <a:t>In a real rabbit habitat new animals often come into the habitat (immigrate) and others leave the area (emigrate).  How might emigration and immigration affect the gene frequency of F &amp; f in this  population of rabbits?  How might you simulate this effect if you were to repeat this activity?</a:t>
            </a:r>
          </a:p>
          <a:p>
            <a:pPr marL="514350" indent="-514350">
              <a:buFont typeface="+mj-lt"/>
              <a:buAutoNum type="arabicPeriod"/>
            </a:pPr>
            <a:r>
              <a:rPr lang="en-US" sz="6000" dirty="0"/>
              <a:t>How do your results compare with the class data?  If significantly different, why are they different?</a:t>
            </a:r>
          </a:p>
          <a:p>
            <a:pPr marL="514350" indent="-514350">
              <a:buFont typeface="+mj-lt"/>
              <a:buAutoNum type="arabicPeriod"/>
            </a:pPr>
            <a:r>
              <a:rPr lang="en-US" sz="6000" dirty="0"/>
              <a:t>How are the results of this simulation an example of evolution?</a:t>
            </a:r>
          </a:p>
          <a:p>
            <a:pPr marL="514350" indent="-514350">
              <a:buFont typeface="+mj-lt"/>
              <a:buAutoNum type="arabicPeriod"/>
            </a:pPr>
            <a:r>
              <a:rPr lang="en-US" sz="6000" dirty="0"/>
              <a:t>Why are lethal alleles maintained in the gene pool?</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3014157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200" dirty="0"/>
              <a:t>Evolution vs. Genetic Equilibrium</a:t>
            </a:r>
            <a:br>
              <a:rPr lang="en-US" sz="3200" dirty="0"/>
            </a:br>
            <a:r>
              <a:rPr lang="en-US" sz="3200" dirty="0"/>
              <a:t>(Naked Bunny Evolution Lab)</a:t>
            </a:r>
            <a:br>
              <a:rPr lang="en-US" sz="3200" dirty="0"/>
            </a:br>
            <a:r>
              <a:rPr lang="en-US" sz="3200" dirty="0"/>
              <a:t>Conclusion P.21NB</a:t>
            </a:r>
          </a:p>
        </p:txBody>
      </p:sp>
      <p:sp>
        <p:nvSpPr>
          <p:cNvPr id="3" name="Content Placeholder 2"/>
          <p:cNvSpPr>
            <a:spLocks noGrp="1"/>
          </p:cNvSpPr>
          <p:nvPr>
            <p:ph idx="1"/>
          </p:nvPr>
        </p:nvSpPr>
        <p:spPr>
          <a:xfrm>
            <a:off x="1524000" y="1600201"/>
            <a:ext cx="9144000" cy="4525963"/>
          </a:xfrm>
        </p:spPr>
        <p:txBody>
          <a:bodyPr>
            <a:normAutofit fontScale="92500" lnSpcReduction="10000"/>
          </a:bodyPr>
          <a:lstStyle/>
          <a:p>
            <a:r>
              <a:rPr lang="en-US" dirty="0" smtClean="0"/>
              <a:t>In the Naked bunny Lab, if the F allele is .5 for more than 1  generation, (no change) then there is no evolution.  The population is in Genetic Equilibrium if the allelic frequency does not change.</a:t>
            </a:r>
          </a:p>
          <a:p>
            <a:r>
              <a:rPr lang="en-US" dirty="0" smtClean="0"/>
              <a:t>When the allelic frequency does change from generation to generation then there is evolution of the population of bunnies.</a:t>
            </a:r>
          </a:p>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endParaRPr lang="en-US" dirty="0"/>
          </a:p>
        </p:txBody>
      </p:sp>
    </p:spTree>
    <p:extLst>
      <p:ext uri="{BB962C8B-B14F-4D97-AF65-F5344CB8AC3E}">
        <p14:creationId xmlns:p14="http://schemas.microsoft.com/office/powerpoint/2010/main" val="1314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Exponential Growth </a:t>
            </a:r>
            <a:endParaRPr lang="en-US" dirty="0"/>
          </a:p>
        </p:txBody>
      </p:sp>
      <p:sp>
        <p:nvSpPr>
          <p:cNvPr id="3" name="Content Placeholder 2"/>
          <p:cNvSpPr>
            <a:spLocks noGrp="1"/>
          </p:cNvSpPr>
          <p:nvPr>
            <p:ph idx="1"/>
          </p:nvPr>
        </p:nvSpPr>
        <p:spPr/>
        <p:txBody>
          <a:bodyPr/>
          <a:lstStyle/>
          <a:p>
            <a:pPr marL="0" indent="0">
              <a:buNone/>
            </a:pPr>
            <a:r>
              <a:rPr lang="en-US" dirty="0" smtClean="0"/>
              <a:t>What happens if populations grow exponentially?</a:t>
            </a:r>
          </a:p>
          <a:p>
            <a:pPr marL="0" indent="0">
              <a:buNone/>
            </a:pPr>
            <a:r>
              <a:rPr lang="en-US" dirty="0" smtClean="0"/>
              <a:t>What happens if the population has limitations?</a:t>
            </a:r>
          </a:p>
          <a:p>
            <a:pPr marL="0" indent="0">
              <a:buNone/>
            </a:pPr>
            <a:r>
              <a:rPr lang="en-US" dirty="0" smtClean="0"/>
              <a:t>What might be some limitations on a population? </a:t>
            </a:r>
          </a:p>
          <a:p>
            <a:pPr marL="0" indent="0">
              <a:buNone/>
            </a:pPr>
            <a:r>
              <a:rPr lang="en-US" dirty="0" smtClean="0"/>
              <a:t>What is the result of those limitations?</a:t>
            </a:r>
            <a:endParaRPr lang="en-US" dirty="0"/>
          </a:p>
        </p:txBody>
      </p:sp>
    </p:spTree>
    <p:extLst>
      <p:ext uri="{BB962C8B-B14F-4D97-AF65-F5344CB8AC3E}">
        <p14:creationId xmlns:p14="http://schemas.microsoft.com/office/powerpoint/2010/main" val="220690188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2057400" y="1143001"/>
            <a:ext cx="8229600" cy="4525963"/>
          </a:xfrm>
        </p:spPr>
        <p:txBody>
          <a:bodyPr>
            <a:normAutofit/>
          </a:bodyPr>
          <a:lstStyle/>
          <a:p>
            <a:pPr marL="514350" indent="-514350">
              <a:buFont typeface="+mj-lt"/>
              <a:buAutoNum type="arabicPeriod"/>
            </a:pPr>
            <a:r>
              <a:rPr lang="en-US" dirty="0" smtClean="0"/>
              <a:t>Mutations are a mechanism for genetics change  in a population because it adds variation to the population and changes the gene frequency.</a:t>
            </a:r>
          </a:p>
          <a:p>
            <a:pPr marL="514350" indent="-514350">
              <a:buFont typeface="+mj-lt"/>
              <a:buAutoNum type="arabicPeriod"/>
            </a:pPr>
            <a:r>
              <a:rPr lang="en-US" dirty="0" smtClean="0"/>
              <a:t>Factors that cause gene mutations are UV rays from the sun, X – rays,  &amp; chemicals.</a:t>
            </a:r>
          </a:p>
          <a:p>
            <a:pPr marL="514350" indent="-514350">
              <a:buFont typeface="+mj-lt"/>
              <a:buAutoNum type="arabicPeriod"/>
            </a:pPr>
            <a:r>
              <a:rPr lang="en-US" dirty="0" smtClean="0"/>
              <a:t>Lethal alleles are maintained in the gene pool because they are masked by the dominant allele and are not expressed, but can be passed onto offspring.</a:t>
            </a:r>
          </a:p>
          <a:p>
            <a:pPr marL="514350" indent="-514350">
              <a:buFont typeface="+mj-lt"/>
              <a:buAutoNum type="arabicPeriod"/>
            </a:pPr>
            <a:endParaRPr lang="en-US" dirty="0"/>
          </a:p>
        </p:txBody>
      </p:sp>
    </p:spTree>
    <p:extLst>
      <p:ext uri="{BB962C8B-B14F-4D97-AF65-F5344CB8AC3E}">
        <p14:creationId xmlns:p14="http://schemas.microsoft.com/office/powerpoint/2010/main" val="25692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Convergent Evolution</a:t>
            </a:r>
            <a:endParaRPr lang="en-US"/>
          </a:p>
        </p:txBody>
      </p:sp>
      <p:sp>
        <p:nvSpPr>
          <p:cNvPr id="3" name="Content Placeholder 2"/>
          <p:cNvSpPr>
            <a:spLocks noGrp="1"/>
          </p:cNvSpPr>
          <p:nvPr>
            <p:ph sz="half" idx="1"/>
          </p:nvPr>
        </p:nvSpPr>
        <p:spPr/>
        <p:txBody>
          <a:bodyPr/>
          <a:lstStyle/>
          <a:p>
            <a:r>
              <a:rPr lang="en-US" dirty="0" smtClean="0"/>
              <a:t>Flying Squirrel of North America</a:t>
            </a:r>
            <a:endParaRPr lang="en-US" dirty="0"/>
          </a:p>
        </p:txBody>
      </p:sp>
      <p:sp>
        <p:nvSpPr>
          <p:cNvPr id="4" name="Content Placeholder 3"/>
          <p:cNvSpPr>
            <a:spLocks noGrp="1"/>
          </p:cNvSpPr>
          <p:nvPr>
            <p:ph sz="half" idx="2"/>
          </p:nvPr>
        </p:nvSpPr>
        <p:spPr/>
        <p:txBody>
          <a:bodyPr/>
          <a:lstStyle/>
          <a:p>
            <a:r>
              <a:rPr lang="en-US" dirty="0" smtClean="0"/>
              <a:t>Flying </a:t>
            </a:r>
            <a:r>
              <a:rPr lang="en-US" dirty="0" err="1" smtClean="0"/>
              <a:t>Phalanger</a:t>
            </a:r>
            <a:r>
              <a:rPr lang="en-US" dirty="0" smtClean="0"/>
              <a:t> of Australia</a:t>
            </a:r>
            <a:endParaRPr lang="en-US" dirty="0"/>
          </a:p>
        </p:txBody>
      </p:sp>
      <p:pic>
        <p:nvPicPr>
          <p:cNvPr id="125954" name="Picture 2" descr="http://www.itsnature.org/Air/images/article-images/flying-squirrel.jpg"/>
          <p:cNvPicPr>
            <a:picLocks noChangeAspect="1" noChangeArrowheads="1"/>
          </p:cNvPicPr>
          <p:nvPr/>
        </p:nvPicPr>
        <p:blipFill>
          <a:blip r:embed="rId2" cstate="print"/>
          <a:srcRect/>
          <a:stretch>
            <a:fillRect/>
          </a:stretch>
        </p:blipFill>
        <p:spPr bwMode="auto">
          <a:xfrm>
            <a:off x="1524000" y="2667000"/>
            <a:ext cx="3810000" cy="3048000"/>
          </a:xfrm>
          <a:prstGeom prst="rect">
            <a:avLst/>
          </a:prstGeom>
          <a:noFill/>
        </p:spPr>
      </p:pic>
      <p:pic>
        <p:nvPicPr>
          <p:cNvPr id="125956" name="Picture 4" descr="http://static.howstuffworks.com/gif/parallel-evolution-squirrel.jpg"/>
          <p:cNvPicPr>
            <a:picLocks noChangeAspect="1" noChangeArrowheads="1"/>
          </p:cNvPicPr>
          <p:nvPr/>
        </p:nvPicPr>
        <p:blipFill>
          <a:blip r:embed="rId3" cstate="print"/>
          <a:srcRect/>
          <a:stretch>
            <a:fillRect/>
          </a:stretch>
        </p:blipFill>
        <p:spPr bwMode="auto">
          <a:xfrm>
            <a:off x="6477000" y="2743200"/>
            <a:ext cx="3810000" cy="2533650"/>
          </a:xfrm>
          <a:prstGeom prst="rect">
            <a:avLst/>
          </a:prstGeom>
          <a:noFill/>
        </p:spPr>
      </p:pic>
    </p:spTree>
    <p:extLst>
      <p:ext uri="{BB962C8B-B14F-4D97-AF65-F5344CB8AC3E}">
        <p14:creationId xmlns:p14="http://schemas.microsoft.com/office/powerpoint/2010/main" val="100976398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endParaRPr lang="en-US" dirty="0"/>
          </a:p>
        </p:txBody>
      </p:sp>
      <p:pic>
        <p:nvPicPr>
          <p:cNvPr id="139266" name="Picture 2" descr="http://www.duke.edu/~jch32/compsci4/webpages/webpages/Platypus_files/platypus8.jpg"/>
          <p:cNvPicPr>
            <a:picLocks noChangeAspect="1" noChangeArrowheads="1"/>
          </p:cNvPicPr>
          <p:nvPr/>
        </p:nvPicPr>
        <p:blipFill>
          <a:blip r:embed="rId2" cstate="print"/>
          <a:srcRect/>
          <a:stretch>
            <a:fillRect/>
          </a:stretch>
        </p:blipFill>
        <p:spPr bwMode="auto">
          <a:xfrm>
            <a:off x="1524000" y="914400"/>
            <a:ext cx="4762500" cy="3200400"/>
          </a:xfrm>
          <a:prstGeom prst="rect">
            <a:avLst/>
          </a:prstGeom>
          <a:noFill/>
        </p:spPr>
      </p:pic>
      <p:pic>
        <p:nvPicPr>
          <p:cNvPr id="139268" name="Picture 4" descr="http://www.hodag.info/wp-content/uploads/2009/11/pangolin.jpg"/>
          <p:cNvPicPr>
            <a:picLocks noChangeAspect="1" noChangeArrowheads="1"/>
          </p:cNvPicPr>
          <p:nvPr/>
        </p:nvPicPr>
        <p:blipFill>
          <a:blip r:embed="rId3" cstate="print"/>
          <a:srcRect/>
          <a:stretch>
            <a:fillRect/>
          </a:stretch>
        </p:blipFill>
        <p:spPr bwMode="auto">
          <a:xfrm>
            <a:off x="6248400" y="914401"/>
            <a:ext cx="4419600" cy="2413000"/>
          </a:xfrm>
          <a:prstGeom prst="rect">
            <a:avLst/>
          </a:prstGeom>
          <a:noFill/>
        </p:spPr>
      </p:pic>
      <p:sp>
        <p:nvSpPr>
          <p:cNvPr id="6" name="TextBox 5"/>
          <p:cNvSpPr txBox="1"/>
          <p:nvPr/>
        </p:nvSpPr>
        <p:spPr>
          <a:xfrm>
            <a:off x="3962400" y="2971800"/>
            <a:ext cx="2743200" cy="369332"/>
          </a:xfrm>
          <a:prstGeom prst="rect">
            <a:avLst/>
          </a:prstGeom>
          <a:noFill/>
        </p:spPr>
        <p:txBody>
          <a:bodyPr wrap="square" rtlCol="0">
            <a:spAutoFit/>
          </a:bodyPr>
          <a:lstStyle/>
          <a:p>
            <a:r>
              <a:rPr lang="en-US" dirty="0">
                <a:solidFill>
                  <a:srgbClr val="FF0000"/>
                </a:solidFill>
              </a:rPr>
              <a:t>Duck Billed Platypus</a:t>
            </a:r>
          </a:p>
        </p:txBody>
      </p:sp>
      <p:sp>
        <p:nvSpPr>
          <p:cNvPr id="7" name="TextBox 6"/>
          <p:cNvSpPr txBox="1"/>
          <p:nvPr/>
        </p:nvSpPr>
        <p:spPr>
          <a:xfrm>
            <a:off x="7086600" y="2895600"/>
            <a:ext cx="2286000" cy="369332"/>
          </a:xfrm>
          <a:prstGeom prst="rect">
            <a:avLst/>
          </a:prstGeom>
          <a:noFill/>
        </p:spPr>
        <p:txBody>
          <a:bodyPr wrap="square" rtlCol="0">
            <a:spAutoFit/>
          </a:bodyPr>
          <a:lstStyle/>
          <a:p>
            <a:r>
              <a:rPr lang="en-US" dirty="0"/>
              <a:t>Pangolin</a:t>
            </a:r>
          </a:p>
        </p:txBody>
      </p:sp>
      <p:pic>
        <p:nvPicPr>
          <p:cNvPr id="139270" name="Picture 6" descr="http://images.stanzapub.com/readers/2009/04/22/2179798100b8fe92e79e_1.jpg"/>
          <p:cNvPicPr>
            <a:picLocks noChangeAspect="1" noChangeArrowheads="1"/>
          </p:cNvPicPr>
          <p:nvPr/>
        </p:nvPicPr>
        <p:blipFill>
          <a:blip r:embed="rId4" cstate="print"/>
          <a:srcRect/>
          <a:stretch>
            <a:fillRect/>
          </a:stretch>
        </p:blipFill>
        <p:spPr bwMode="auto">
          <a:xfrm>
            <a:off x="6172200" y="3276600"/>
            <a:ext cx="2590800" cy="3454400"/>
          </a:xfrm>
          <a:prstGeom prst="rect">
            <a:avLst/>
          </a:prstGeom>
          <a:noFill/>
        </p:spPr>
      </p:pic>
      <p:sp>
        <p:nvSpPr>
          <p:cNvPr id="9" name="TextBox 8"/>
          <p:cNvSpPr txBox="1"/>
          <p:nvPr/>
        </p:nvSpPr>
        <p:spPr>
          <a:xfrm>
            <a:off x="6400800" y="6096000"/>
            <a:ext cx="1676400" cy="369332"/>
          </a:xfrm>
          <a:prstGeom prst="rect">
            <a:avLst/>
          </a:prstGeom>
          <a:noFill/>
        </p:spPr>
        <p:txBody>
          <a:bodyPr wrap="square" rtlCol="0">
            <a:spAutoFit/>
          </a:bodyPr>
          <a:lstStyle/>
          <a:p>
            <a:r>
              <a:rPr lang="en-US" dirty="0"/>
              <a:t>Kangaroo</a:t>
            </a:r>
          </a:p>
        </p:txBody>
      </p:sp>
      <p:pic>
        <p:nvPicPr>
          <p:cNvPr id="139272" name="Picture 8" descr="aye-aye"/>
          <p:cNvPicPr>
            <a:picLocks noChangeAspect="1" noChangeArrowheads="1"/>
          </p:cNvPicPr>
          <p:nvPr/>
        </p:nvPicPr>
        <p:blipFill>
          <a:blip r:embed="rId5" cstate="print"/>
          <a:srcRect/>
          <a:stretch>
            <a:fillRect/>
          </a:stretch>
        </p:blipFill>
        <p:spPr bwMode="auto">
          <a:xfrm>
            <a:off x="3810000" y="3581401"/>
            <a:ext cx="2542640" cy="3057525"/>
          </a:xfrm>
          <a:prstGeom prst="rect">
            <a:avLst/>
          </a:prstGeom>
          <a:noFill/>
        </p:spPr>
      </p:pic>
      <p:sp>
        <p:nvSpPr>
          <p:cNvPr id="11" name="TextBox 10"/>
          <p:cNvSpPr txBox="1"/>
          <p:nvPr/>
        </p:nvSpPr>
        <p:spPr>
          <a:xfrm>
            <a:off x="4953000" y="3657600"/>
            <a:ext cx="1066800" cy="369332"/>
          </a:xfrm>
          <a:prstGeom prst="rect">
            <a:avLst/>
          </a:prstGeom>
          <a:noFill/>
        </p:spPr>
        <p:txBody>
          <a:bodyPr wrap="square" rtlCol="0">
            <a:spAutoFit/>
          </a:bodyPr>
          <a:lstStyle/>
          <a:p>
            <a:r>
              <a:rPr lang="en-US" dirty="0">
                <a:solidFill>
                  <a:srgbClr val="FF0000"/>
                </a:solidFill>
              </a:rPr>
              <a:t>Aye - Aye</a:t>
            </a:r>
          </a:p>
        </p:txBody>
      </p:sp>
    </p:spTree>
    <p:extLst>
      <p:ext uri="{BB962C8B-B14F-4D97-AF65-F5344CB8AC3E}">
        <p14:creationId xmlns:p14="http://schemas.microsoft.com/office/powerpoint/2010/main" val="380624656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182275" name="Rectangle 3"/>
          <p:cNvSpPr>
            <a:spLocks noChangeArrowheads="1"/>
          </p:cNvSpPr>
          <p:nvPr/>
        </p:nvSpPr>
        <p:spPr bwMode="auto">
          <a:xfrm>
            <a:off x="1524000" y="1717675"/>
            <a:ext cx="8458200" cy="1569660"/>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The fur of an Arctic fox turns white in the winter. Is this an example of natural selection? Why or why not?</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7" name="Picture 5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4176763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no</a:t>
            </a:r>
            <a:r>
              <a:rPr lang="en-US" altLang="en-US" sz="3200" dirty="0">
                <a:latin typeface="Times" charset="0"/>
                <a:cs typeface="Times New Roman" pitchFamily="18" charset="0"/>
              </a:rPr>
              <a:t>. An individual cannot evolve a new phenotype (in this case, changing the color of its fur) within its lifetime in response to its environment.</a:t>
            </a:r>
          </a:p>
        </p:txBody>
      </p:sp>
      <p:pic>
        <p:nvPicPr>
          <p:cNvPr id="183342" name="Picture 46"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83349" name="Picture 53" descr="Arctic Fox"/>
          <p:cNvPicPr>
            <a:picLocks noChangeAspect="1" noChangeArrowheads="1"/>
          </p:cNvPicPr>
          <p:nvPr/>
        </p:nvPicPr>
        <p:blipFill>
          <a:blip r:embed="rId3" cstate="print"/>
          <a:srcRect/>
          <a:stretch>
            <a:fillRect/>
          </a:stretch>
        </p:blipFill>
        <p:spPr bwMode="auto">
          <a:xfrm>
            <a:off x="3505200" y="2971800"/>
            <a:ext cx="4140200" cy="3105150"/>
          </a:xfrm>
          <a:prstGeom prst="rect">
            <a:avLst/>
          </a:prstGeom>
          <a:noFill/>
        </p:spPr>
      </p:pic>
      <p:pic>
        <p:nvPicPr>
          <p:cNvPr id="183350" name="Picture 54" descr="Sec"/>
          <p:cNvPicPr>
            <a:picLocks noChangeAspect="1" noChangeArrowheads="1"/>
          </p:cNvPicPr>
          <p:nvPr/>
        </p:nvPicPr>
        <p:blipFill>
          <a:blip r:embed="rId4" cstate="print"/>
          <a:srcRect/>
          <a:stretch>
            <a:fillRect/>
          </a:stretch>
        </p:blipFill>
        <p:spPr bwMode="auto">
          <a:xfrm>
            <a:off x="1524000" y="0"/>
            <a:ext cx="1828800" cy="812800"/>
          </a:xfrm>
          <a:prstGeom prst="rect">
            <a:avLst/>
          </a:prstGeom>
          <a:noFill/>
        </p:spPr>
      </p:pic>
      <p:sp>
        <p:nvSpPr>
          <p:cNvPr id="183354" name="Text Box 5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33227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3354"/>
                                        </p:tgtEl>
                                        <p:attrNameLst>
                                          <p:attrName>style.visibility</p:attrName>
                                        </p:attrNameLst>
                                      </p:cBhvr>
                                      <p:to>
                                        <p:strVal val="visible"/>
                                      </p:to>
                                    </p:set>
                                    <p:animEffect transition="in" filter="box(out)">
                                      <p:cBhvr>
                                        <p:cTn id="7" dur="500"/>
                                        <p:tgtEl>
                                          <p:spTgt spid="18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5091"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type of natural selection does NOT favor the evolution of new species?</a:t>
            </a:r>
          </a:p>
        </p:txBody>
      </p:sp>
      <p:sp>
        <p:nvSpPr>
          <p:cNvPr id="985092"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2</a:t>
            </a:r>
          </a:p>
        </p:txBody>
      </p:sp>
      <p:sp>
        <p:nvSpPr>
          <p:cNvPr id="985093" name="Text Box 5"/>
          <p:cNvSpPr txBox="1">
            <a:spLocks noChangeArrowheads="1"/>
          </p:cNvSpPr>
          <p:nvPr/>
        </p:nvSpPr>
        <p:spPr bwMode="auto">
          <a:xfrm>
            <a:off x="2198688" y="5170489"/>
            <a:ext cx="264687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directional</a:t>
            </a:r>
            <a:r>
              <a:rPr lang="en-US" altLang="en-US" sz="3200" dirty="0">
                <a:latin typeface="Times" charset="0"/>
              </a:rPr>
              <a:t> </a:t>
            </a:r>
          </a:p>
        </p:txBody>
      </p:sp>
      <p:sp>
        <p:nvSpPr>
          <p:cNvPr id="985094" name="Text Box 6"/>
          <p:cNvSpPr txBox="1">
            <a:spLocks noChangeArrowheads="1"/>
          </p:cNvSpPr>
          <p:nvPr/>
        </p:nvSpPr>
        <p:spPr bwMode="auto">
          <a:xfrm>
            <a:off x="2209800" y="4408489"/>
            <a:ext cx="257955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stabilizing</a:t>
            </a:r>
            <a:r>
              <a:rPr lang="en-US" altLang="en-US" sz="3200" dirty="0">
                <a:latin typeface="Times" charset="0"/>
              </a:rPr>
              <a:t> </a:t>
            </a:r>
          </a:p>
        </p:txBody>
      </p:sp>
      <p:sp>
        <p:nvSpPr>
          <p:cNvPr id="985095" name="Text Box 7"/>
          <p:cNvSpPr txBox="1">
            <a:spLocks noChangeArrowheads="1"/>
          </p:cNvSpPr>
          <p:nvPr/>
        </p:nvSpPr>
        <p:spPr bwMode="auto">
          <a:xfrm>
            <a:off x="2216150" y="3646489"/>
            <a:ext cx="251062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disruptive</a:t>
            </a:r>
            <a:r>
              <a:rPr lang="en-US" altLang="en-US" sz="3200" dirty="0">
                <a:latin typeface="Times" charset="0"/>
              </a:rPr>
              <a:t> </a:t>
            </a:r>
          </a:p>
        </p:txBody>
      </p:sp>
      <p:sp>
        <p:nvSpPr>
          <p:cNvPr id="985096" name="Text Box 8"/>
          <p:cNvSpPr txBox="1">
            <a:spLocks noChangeArrowheads="1"/>
          </p:cNvSpPr>
          <p:nvPr/>
        </p:nvSpPr>
        <p:spPr bwMode="auto">
          <a:xfrm>
            <a:off x="2193925" y="2873376"/>
            <a:ext cx="243425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divergent</a:t>
            </a:r>
            <a:r>
              <a:rPr lang="en-US" altLang="en-US" sz="3200" dirty="0">
                <a:latin typeface="Times" charset="0"/>
              </a:rPr>
              <a:t> </a:t>
            </a:r>
          </a:p>
        </p:txBody>
      </p:sp>
      <p:pic>
        <p:nvPicPr>
          <p:cNvPr id="985102"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5105"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510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2626020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5109"/>
                                        </p:tgtEl>
                                        <p:attrNameLst>
                                          <p:attrName>style.visibility</p:attrName>
                                        </p:attrNameLst>
                                      </p:cBhvr>
                                      <p:to>
                                        <p:strVal val="visible"/>
                                      </p:to>
                                    </p:set>
                                    <p:animEffect transition="in" filter="box(out)">
                                      <p:cBhvr>
                                        <p:cTn id="7" dur="500"/>
                                        <p:tgtEl>
                                          <p:spTgt spid="98510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5091"/>
                                        </p:tgtEl>
                                        <p:attrNameLst>
                                          <p:attrName>style.visibility</p:attrName>
                                        </p:attrNameLst>
                                      </p:cBhvr>
                                      <p:to>
                                        <p:strVal val="visible"/>
                                      </p:to>
                                    </p:set>
                                    <p:animEffect transition="in" filter="box(out)">
                                      <p:cBhvr>
                                        <p:cTn id="11" dur="500"/>
                                        <p:tgtEl>
                                          <p:spTgt spid="98509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5096"/>
                                        </p:tgtEl>
                                        <p:attrNameLst>
                                          <p:attrName>style.visibility</p:attrName>
                                        </p:attrNameLst>
                                      </p:cBhvr>
                                      <p:to>
                                        <p:strVal val="visible"/>
                                      </p:to>
                                    </p:set>
                                    <p:animEffect transition="in" filter="box(out)">
                                      <p:cBhvr>
                                        <p:cTn id="16" dur="500"/>
                                        <p:tgtEl>
                                          <p:spTgt spid="98509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5095"/>
                                        </p:tgtEl>
                                        <p:attrNameLst>
                                          <p:attrName>style.visibility</p:attrName>
                                        </p:attrNameLst>
                                      </p:cBhvr>
                                      <p:to>
                                        <p:strVal val="visible"/>
                                      </p:to>
                                    </p:set>
                                    <p:animEffect transition="in" filter="box(out)">
                                      <p:cBhvr>
                                        <p:cTn id="20" dur="500"/>
                                        <p:tgtEl>
                                          <p:spTgt spid="985095"/>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5094"/>
                                        </p:tgtEl>
                                        <p:attrNameLst>
                                          <p:attrName>style.visibility</p:attrName>
                                        </p:attrNameLst>
                                      </p:cBhvr>
                                      <p:to>
                                        <p:strVal val="visible"/>
                                      </p:to>
                                    </p:set>
                                    <p:animEffect transition="in" filter="box(out)">
                                      <p:cBhvr>
                                        <p:cTn id="24" dur="500"/>
                                        <p:tgtEl>
                                          <p:spTgt spid="985094"/>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5093"/>
                                        </p:tgtEl>
                                        <p:attrNameLst>
                                          <p:attrName>style.visibility</p:attrName>
                                        </p:attrNameLst>
                                      </p:cBhvr>
                                      <p:to>
                                        <p:strVal val="visible"/>
                                      </p:to>
                                    </p:set>
                                    <p:animEffect transition="in" filter="box(out)">
                                      <p:cBhvr>
                                        <p:cTn id="28" dur="500"/>
                                        <p:tgtEl>
                                          <p:spTgt spid="9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autoUpdateAnimBg="0"/>
      <p:bldP spid="985093" grpId="0" autoUpdateAnimBg="0"/>
      <p:bldP spid="985094" grpId="0" autoUpdateAnimBg="0"/>
      <p:bldP spid="985095" grpId="0" autoUpdateAnimBg="0"/>
      <p:bldP spid="985096" grpId="0" autoUpdateAnimBg="0"/>
      <p:bldP spid="98510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mtClean="0">
                <a:latin typeface="Marker Felt" charset="0"/>
              </a:rPr>
              <a:t>What do these two stories have in common?</a:t>
            </a:r>
            <a:br>
              <a:rPr lang="en-US" altLang="en-US" smtClean="0">
                <a:latin typeface="Marker Felt" charset="0"/>
              </a:rPr>
            </a:br>
            <a:endParaRPr lang="en-US" altLang="en-US" smtClean="0"/>
          </a:p>
        </p:txBody>
      </p:sp>
      <p:sp>
        <p:nvSpPr>
          <p:cNvPr id="30723" name="Rectangle 4"/>
          <p:cNvSpPr>
            <a:spLocks noGrp="1" noChangeArrowheads="1"/>
          </p:cNvSpPr>
          <p:nvPr>
            <p:ph type="body" idx="4294967295"/>
          </p:nvPr>
        </p:nvSpPr>
        <p:spPr>
          <a:xfrm>
            <a:off x="1524000" y="1981200"/>
            <a:ext cx="7772400" cy="4114800"/>
          </a:xfrm>
        </p:spPr>
        <p:txBody>
          <a:bodyPr/>
          <a:lstStyle/>
          <a:p>
            <a:r>
              <a:rPr lang="en-US" altLang="en-US" dirty="0" smtClean="0"/>
              <a:t>Species adapting to environment to survive</a:t>
            </a:r>
          </a:p>
          <a:p>
            <a:r>
              <a:rPr lang="en-US" altLang="en-US" dirty="0" smtClean="0"/>
              <a:t>About living organisms</a:t>
            </a:r>
          </a:p>
          <a:p>
            <a:r>
              <a:rPr lang="en-US" altLang="en-US" dirty="0" smtClean="0"/>
              <a:t>3 steps</a:t>
            </a:r>
          </a:p>
          <a:p>
            <a:r>
              <a:rPr lang="en-US" altLang="en-US" dirty="0" smtClean="0"/>
              <a:t>About species changing</a:t>
            </a:r>
          </a:p>
          <a:p>
            <a:r>
              <a:rPr lang="en-US" altLang="en-US" dirty="0" smtClean="0"/>
              <a:t>The environment puts pressure on organisms to survive</a:t>
            </a:r>
          </a:p>
          <a:p>
            <a:endParaRPr lang="en-US" altLang="en-US" dirty="0" smtClean="0"/>
          </a:p>
        </p:txBody>
      </p:sp>
    </p:spTree>
    <p:extLst>
      <p:ext uri="{BB962C8B-B14F-4D97-AF65-F5344CB8AC3E}">
        <p14:creationId xmlns:p14="http://schemas.microsoft.com/office/powerpoint/2010/main" val="6838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6115"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6116" name="Rectangle 4"/>
          <p:cNvSpPr>
            <a:spLocks noChangeArrowheads="1"/>
          </p:cNvSpPr>
          <p:nvPr/>
        </p:nvSpPr>
        <p:spPr bwMode="auto">
          <a:xfrm>
            <a:off x="2057400" y="1012825"/>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C.</a:t>
            </a:r>
            <a:r>
              <a:rPr lang="en-US" altLang="en-US" sz="3200" dirty="0">
                <a:latin typeface="Times" charset="0"/>
                <a:cs typeface="Times New Roman" pitchFamily="18" charset="0"/>
              </a:rPr>
              <a:t> Stabilizing selection reduces variation in a population.</a:t>
            </a:r>
          </a:p>
        </p:txBody>
      </p:sp>
      <p:pic>
        <p:nvPicPr>
          <p:cNvPr id="98611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86119" name="Picture 7"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8612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86121"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86122" name="Picture 10"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86123" name="Picture 11"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86124" name="Picture 1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86127" name="Picture 1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986130" name="Picture 1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86131"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1935538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6130"/>
                                        </p:tgtEl>
                                        <p:attrNameLst>
                                          <p:attrName>style.visibility</p:attrName>
                                        </p:attrNameLst>
                                      </p:cBhvr>
                                      <p:to>
                                        <p:strVal val="visible"/>
                                      </p:to>
                                    </p:set>
                                    <p:animEffect transition="in" filter="box(out)">
                                      <p:cBhvr>
                                        <p:cTn id="7" dur="500"/>
                                        <p:tgtEl>
                                          <p:spTgt spid="9861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6131"/>
                                        </p:tgtEl>
                                        <p:attrNameLst>
                                          <p:attrName>style.visibility</p:attrName>
                                        </p:attrNameLst>
                                      </p:cBhvr>
                                      <p:to>
                                        <p:strVal val="visible"/>
                                      </p:to>
                                    </p:set>
                                    <p:animEffect transition="in" filter="box(out)">
                                      <p:cBhvr>
                                        <p:cTn id="10" dur="500"/>
                                        <p:tgtEl>
                                          <p:spTgt spid="9861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6122"/>
                                        </p:tgtEl>
                                        <p:attrNameLst>
                                          <p:attrName>style.visibility</p:attrName>
                                        </p:attrNameLst>
                                      </p:cBhvr>
                                      <p:to>
                                        <p:strVal val="visible"/>
                                      </p:to>
                                    </p:set>
                                    <p:animEffect transition="in" filter="box(out)">
                                      <p:cBhvr>
                                        <p:cTn id="14" dur="500"/>
                                        <p:tgtEl>
                                          <p:spTgt spid="98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1"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7139"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of the following rarely affects a population’s genetic equilibrium?</a:t>
            </a:r>
            <a:r>
              <a:rPr lang="en-US" altLang="en-US" sz="3200" dirty="0">
                <a:latin typeface="Times" charset="0"/>
              </a:rPr>
              <a:t> </a:t>
            </a:r>
          </a:p>
        </p:txBody>
      </p:sp>
      <p:sp>
        <p:nvSpPr>
          <p:cNvPr id="987140"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3</a:t>
            </a:r>
          </a:p>
        </p:txBody>
      </p:sp>
      <p:sp>
        <p:nvSpPr>
          <p:cNvPr id="987141" name="Text Box 5"/>
          <p:cNvSpPr txBox="1">
            <a:spLocks noChangeArrowheads="1"/>
          </p:cNvSpPr>
          <p:nvPr/>
        </p:nvSpPr>
        <p:spPr bwMode="auto">
          <a:xfrm>
            <a:off x="2198689" y="5170489"/>
            <a:ext cx="40959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disruptive selection</a:t>
            </a:r>
            <a:r>
              <a:rPr lang="en-US" altLang="en-US" sz="3200" dirty="0">
                <a:latin typeface="Times" charset="0"/>
              </a:rPr>
              <a:t> </a:t>
            </a:r>
          </a:p>
        </p:txBody>
      </p:sp>
      <p:sp>
        <p:nvSpPr>
          <p:cNvPr id="987142" name="Text Box 6"/>
          <p:cNvSpPr txBox="1">
            <a:spLocks noChangeArrowheads="1"/>
          </p:cNvSpPr>
          <p:nvPr/>
        </p:nvSpPr>
        <p:spPr bwMode="auto">
          <a:xfrm>
            <a:off x="2209800" y="4408489"/>
            <a:ext cx="249940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flow</a:t>
            </a:r>
            <a:r>
              <a:rPr lang="en-US" altLang="en-US" sz="3200" dirty="0">
                <a:latin typeface="Times" charset="0"/>
              </a:rPr>
              <a:t> </a:t>
            </a:r>
          </a:p>
        </p:txBody>
      </p:sp>
      <p:sp>
        <p:nvSpPr>
          <p:cNvPr id="987143" name="Text Box 7"/>
          <p:cNvSpPr txBox="1">
            <a:spLocks noChangeArrowheads="1"/>
          </p:cNvSpPr>
          <p:nvPr/>
        </p:nvSpPr>
        <p:spPr bwMode="auto">
          <a:xfrm>
            <a:off x="2216150" y="3646489"/>
            <a:ext cx="350288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lethal mutations</a:t>
            </a:r>
            <a:r>
              <a:rPr lang="en-US" altLang="en-US" sz="3200" dirty="0">
                <a:latin typeface="Times" charset="0"/>
              </a:rPr>
              <a:t> </a:t>
            </a:r>
          </a:p>
        </p:txBody>
      </p:sp>
      <p:sp>
        <p:nvSpPr>
          <p:cNvPr id="987144" name="Text Box 8"/>
          <p:cNvSpPr txBox="1">
            <a:spLocks noChangeArrowheads="1"/>
          </p:cNvSpPr>
          <p:nvPr/>
        </p:nvSpPr>
        <p:spPr bwMode="auto">
          <a:xfrm>
            <a:off x="2193925" y="2873376"/>
            <a:ext cx="288572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genetic drift</a:t>
            </a:r>
            <a:r>
              <a:rPr lang="en-US" altLang="en-US" sz="3200" dirty="0">
                <a:latin typeface="Times" charset="0"/>
              </a:rPr>
              <a:t> </a:t>
            </a:r>
          </a:p>
        </p:txBody>
      </p:sp>
      <p:pic>
        <p:nvPicPr>
          <p:cNvPr id="987150"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7153"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7157"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732814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7157"/>
                                        </p:tgtEl>
                                        <p:attrNameLst>
                                          <p:attrName>style.visibility</p:attrName>
                                        </p:attrNameLst>
                                      </p:cBhvr>
                                      <p:to>
                                        <p:strVal val="visible"/>
                                      </p:to>
                                    </p:set>
                                    <p:animEffect transition="in" filter="box(out)">
                                      <p:cBhvr>
                                        <p:cTn id="7" dur="500"/>
                                        <p:tgtEl>
                                          <p:spTgt spid="98715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7139"/>
                                        </p:tgtEl>
                                        <p:attrNameLst>
                                          <p:attrName>style.visibility</p:attrName>
                                        </p:attrNameLst>
                                      </p:cBhvr>
                                      <p:to>
                                        <p:strVal val="visible"/>
                                      </p:to>
                                    </p:set>
                                    <p:animEffect transition="in" filter="box(out)">
                                      <p:cBhvr>
                                        <p:cTn id="11" dur="500"/>
                                        <p:tgtEl>
                                          <p:spTgt spid="98713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7144"/>
                                        </p:tgtEl>
                                        <p:attrNameLst>
                                          <p:attrName>style.visibility</p:attrName>
                                        </p:attrNameLst>
                                      </p:cBhvr>
                                      <p:to>
                                        <p:strVal val="visible"/>
                                      </p:to>
                                    </p:set>
                                    <p:animEffect transition="in" filter="box(out)">
                                      <p:cBhvr>
                                        <p:cTn id="16" dur="500"/>
                                        <p:tgtEl>
                                          <p:spTgt spid="98714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7143"/>
                                        </p:tgtEl>
                                        <p:attrNameLst>
                                          <p:attrName>style.visibility</p:attrName>
                                        </p:attrNameLst>
                                      </p:cBhvr>
                                      <p:to>
                                        <p:strVal val="visible"/>
                                      </p:to>
                                    </p:set>
                                    <p:animEffect transition="in" filter="box(out)">
                                      <p:cBhvr>
                                        <p:cTn id="20" dur="500"/>
                                        <p:tgtEl>
                                          <p:spTgt spid="987143"/>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7142"/>
                                        </p:tgtEl>
                                        <p:attrNameLst>
                                          <p:attrName>style.visibility</p:attrName>
                                        </p:attrNameLst>
                                      </p:cBhvr>
                                      <p:to>
                                        <p:strVal val="visible"/>
                                      </p:to>
                                    </p:set>
                                    <p:animEffect transition="in" filter="box(out)">
                                      <p:cBhvr>
                                        <p:cTn id="24" dur="500"/>
                                        <p:tgtEl>
                                          <p:spTgt spid="987142"/>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7141"/>
                                        </p:tgtEl>
                                        <p:attrNameLst>
                                          <p:attrName>style.visibility</p:attrName>
                                        </p:attrNameLst>
                                      </p:cBhvr>
                                      <p:to>
                                        <p:strVal val="visible"/>
                                      </p:to>
                                    </p:set>
                                    <p:animEffect transition="in" filter="box(out)">
                                      <p:cBhvr>
                                        <p:cTn id="28"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autoUpdateAnimBg="0"/>
      <p:bldP spid="987141" grpId="0" autoUpdateAnimBg="0"/>
      <p:bldP spid="987142" grpId="0" autoUpdateAnimBg="0"/>
      <p:bldP spid="987143" grpId="0" autoUpdateAnimBg="0"/>
      <p:bldP spid="987144" grpId="0" autoUpdateAnimBg="0"/>
      <p:bldP spid="98715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8163"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8164" name="Rectangle 4"/>
          <p:cNvSpPr>
            <a:spLocks noChangeArrowheads="1"/>
          </p:cNvSpPr>
          <p:nvPr/>
        </p:nvSpPr>
        <p:spPr bwMode="auto">
          <a:xfrm>
            <a:off x="2133600" y="993776"/>
            <a:ext cx="7696200" cy="255454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Organisms with lethal mutations do not survive. Therefore, organisms with lethal mutations cannot produce enough offspring to affect a population’s genetic equilibrium.</a:t>
            </a:r>
          </a:p>
        </p:txBody>
      </p:sp>
      <p:pic>
        <p:nvPicPr>
          <p:cNvPr id="988171" name="Picture 11"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8175" name="Picture 15"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8179"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4340491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8179"/>
                                        </p:tgtEl>
                                        <p:attrNameLst>
                                          <p:attrName>style.visibility</p:attrName>
                                        </p:attrNameLst>
                                      </p:cBhvr>
                                      <p:to>
                                        <p:strVal val="visible"/>
                                      </p:to>
                                    </p:set>
                                    <p:animEffect transition="in" filter="box(out)">
                                      <p:cBhvr>
                                        <p:cTn id="7" dur="500"/>
                                        <p:tgtEl>
                                          <p:spTgt spid="98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79"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123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4</a:t>
            </a:r>
          </a:p>
        </p:txBody>
      </p:sp>
      <p:sp>
        <p:nvSpPr>
          <p:cNvPr id="991236" name="Text Box 4"/>
          <p:cNvSpPr txBox="1">
            <a:spLocks noChangeArrowheads="1"/>
          </p:cNvSpPr>
          <p:nvPr/>
        </p:nvSpPr>
        <p:spPr bwMode="auto">
          <a:xfrm>
            <a:off x="2133600" y="1828800"/>
            <a:ext cx="80772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physical similarities between a dolphin and a shark evidence of convergent or divergent evolution? </a:t>
            </a:r>
          </a:p>
        </p:txBody>
      </p:sp>
      <p:pic>
        <p:nvPicPr>
          <p:cNvPr id="99124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124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124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1244"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1245"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1246"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1247"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1248"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1251"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125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7361386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1251"/>
                                        </p:tgtEl>
                                        <p:attrNameLst>
                                          <p:attrName>style.visibility</p:attrName>
                                        </p:attrNameLst>
                                      </p:cBhvr>
                                      <p:to>
                                        <p:strVal val="visible"/>
                                      </p:to>
                                    </p:set>
                                    <p:animEffect transition="in" filter="box(out)">
                                      <p:cBhvr>
                                        <p:cTn id="7" dur="500"/>
                                        <p:tgtEl>
                                          <p:spTgt spid="99125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1252"/>
                                        </p:tgtEl>
                                        <p:attrNameLst>
                                          <p:attrName>style.visibility</p:attrName>
                                        </p:attrNameLst>
                                      </p:cBhvr>
                                      <p:to>
                                        <p:strVal val="visible"/>
                                      </p:to>
                                    </p:set>
                                    <p:animEffect transition="in" filter="box(out)">
                                      <p:cBhvr>
                                        <p:cTn id="10" dur="500"/>
                                        <p:tgtEl>
                                          <p:spTgt spid="99125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1245"/>
                                        </p:tgtEl>
                                        <p:attrNameLst>
                                          <p:attrName>style.visibility</p:attrName>
                                        </p:attrNameLst>
                                      </p:cBhvr>
                                      <p:to>
                                        <p:strVal val="visible"/>
                                      </p:to>
                                    </p:set>
                                    <p:animEffect transition="in" filter="box(out)">
                                      <p:cBhvr>
                                        <p:cTn id="14" dur="500"/>
                                        <p:tgtEl>
                                          <p:spTgt spid="99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52"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6324600" y="1111250"/>
            <a:ext cx="3657600" cy="641350"/>
          </a:xfrm>
          <a:prstGeom prst="rect">
            <a:avLst/>
          </a:prstGeom>
          <a:noFill/>
          <a:ln w="19050">
            <a:noFill/>
            <a:miter lim="800000"/>
            <a:headEnd/>
            <a:tailEnd/>
          </a:ln>
          <a:effectLst/>
        </p:spPr>
        <p:txBody>
          <a:bodyPr/>
          <a:lstStyle/>
          <a:p>
            <a:pPr eaLnBrk="0" hangingPunct="0"/>
            <a:r>
              <a:rPr lang="en-US" altLang="en-US" sz="3200" dirty="0">
                <a:solidFill>
                  <a:schemeClr val="tx2"/>
                </a:solidFill>
                <a:latin typeface="Times" charset="0"/>
                <a:cs typeface="Times New Roman" pitchFamily="18" charset="0"/>
              </a:rPr>
              <a:t>The answer is convergent evolution</a:t>
            </a:r>
            <a:r>
              <a:rPr lang="en-US" altLang="en-US" sz="3200" dirty="0">
                <a:latin typeface="Times" charset="0"/>
                <a:cs typeface="Times New Roman" pitchFamily="18" charset="0"/>
              </a:rPr>
              <a:t>. Dolphins and sharks are unrelated organisms that have evolved similar traits because they share similar environmental pressures.</a:t>
            </a:r>
          </a:p>
        </p:txBody>
      </p:sp>
      <p:pic>
        <p:nvPicPr>
          <p:cNvPr id="992271" name="Picture 15"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2272" name="Picture 16"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2273" name="Picture 17" descr="Dolphin"/>
          <p:cNvPicPr>
            <a:picLocks noChangeAspect="1" noChangeArrowheads="1"/>
          </p:cNvPicPr>
          <p:nvPr/>
        </p:nvPicPr>
        <p:blipFill>
          <a:blip r:embed="rId4" cstate="print"/>
          <a:srcRect/>
          <a:stretch>
            <a:fillRect/>
          </a:stretch>
        </p:blipFill>
        <p:spPr bwMode="auto">
          <a:xfrm>
            <a:off x="2028826" y="3048001"/>
            <a:ext cx="3686175" cy="2765425"/>
          </a:xfrm>
          <a:prstGeom prst="rect">
            <a:avLst/>
          </a:prstGeom>
          <a:noFill/>
        </p:spPr>
      </p:pic>
      <p:pic>
        <p:nvPicPr>
          <p:cNvPr id="992274" name="Picture 18" descr="Shark"/>
          <p:cNvPicPr>
            <a:picLocks noChangeAspect="1" noChangeArrowheads="1"/>
          </p:cNvPicPr>
          <p:nvPr/>
        </p:nvPicPr>
        <p:blipFill>
          <a:blip r:embed="rId5" cstate="print"/>
          <a:srcRect/>
          <a:stretch>
            <a:fillRect/>
          </a:stretch>
        </p:blipFill>
        <p:spPr bwMode="auto">
          <a:xfrm>
            <a:off x="2371725" y="1062038"/>
            <a:ext cx="3733800" cy="2519362"/>
          </a:xfrm>
          <a:prstGeom prst="rect">
            <a:avLst/>
          </a:prstGeom>
          <a:noFill/>
        </p:spPr>
      </p:pic>
      <p:sp>
        <p:nvSpPr>
          <p:cNvPr id="992275" name="Rectangle 19"/>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2279"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2571458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2279"/>
                                        </p:tgtEl>
                                        <p:attrNameLst>
                                          <p:attrName>style.visibility</p:attrName>
                                        </p:attrNameLst>
                                      </p:cBhvr>
                                      <p:to>
                                        <p:strVal val="visible"/>
                                      </p:to>
                                    </p:set>
                                    <p:animEffect transition="in" filter="box(out)">
                                      <p:cBhvr>
                                        <p:cTn id="7" dur="500"/>
                                        <p:tgtEl>
                                          <p:spTgt spid="99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7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9187" name="Rectangle 1027"/>
          <p:cNvSpPr>
            <a:spLocks noChangeArrowheads="1"/>
          </p:cNvSpPr>
          <p:nvPr/>
        </p:nvSpPr>
        <p:spPr bwMode="auto">
          <a:xfrm>
            <a:off x="1524000" y="1343026"/>
            <a:ext cx="8458200" cy="1015663"/>
          </a:xfrm>
          <a:prstGeom prst="rect">
            <a:avLst/>
          </a:prstGeom>
          <a:noFill/>
          <a:ln w="9525">
            <a:noFill/>
            <a:miter lim="800000"/>
            <a:headEnd/>
            <a:tailEnd/>
          </a:ln>
          <a:effectLst/>
        </p:spPr>
        <p:txBody>
          <a:bodyPr>
            <a:spAutoFit/>
          </a:bodyPr>
          <a:lstStyle/>
          <a:p>
            <a:pPr marL="609600" indent="-609600"/>
            <a:r>
              <a:rPr lang="en-US" altLang="en-US" sz="3000" dirty="0">
                <a:latin typeface="Times" charset="0"/>
              </a:rPr>
              <a:t>      </a:t>
            </a:r>
            <a:r>
              <a:rPr lang="en-US" altLang="en-US" sz="3000" dirty="0">
                <a:latin typeface="Times" charset="0"/>
                <a:cs typeface="Times New Roman" pitchFamily="18" charset="0"/>
              </a:rPr>
              <a:t>Why are the Galapagos Islands rich in unique species of organisms?</a:t>
            </a:r>
            <a:r>
              <a:rPr lang="en-US" altLang="en-US" sz="3000" dirty="0">
                <a:latin typeface="Times" charset="0"/>
              </a:rPr>
              <a:t> </a:t>
            </a:r>
          </a:p>
        </p:txBody>
      </p:sp>
      <p:sp>
        <p:nvSpPr>
          <p:cNvPr id="989188" name="Rectangle 1028"/>
          <p:cNvSpPr>
            <a:spLocks noChangeArrowheads="1"/>
          </p:cNvSpPr>
          <p:nvPr/>
        </p:nvSpPr>
        <p:spPr bwMode="auto">
          <a:xfrm>
            <a:off x="2108200" y="73342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5</a:t>
            </a:r>
          </a:p>
        </p:txBody>
      </p:sp>
      <p:sp>
        <p:nvSpPr>
          <p:cNvPr id="989189" name="Text Box 1029"/>
          <p:cNvSpPr txBox="1">
            <a:spLocks noChangeArrowheads="1"/>
          </p:cNvSpPr>
          <p:nvPr/>
        </p:nvSpPr>
        <p:spPr bwMode="auto">
          <a:xfrm>
            <a:off x="2198688" y="5024439"/>
            <a:ext cx="6710362"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D. </a:t>
            </a:r>
            <a:r>
              <a:rPr lang="en-US" altLang="en-US" sz="3000" dirty="0">
                <a:latin typeface="Times" charset="0"/>
                <a:cs typeface="Times New Roman" pitchFamily="18" charset="0"/>
              </a:rPr>
              <a:t>The island species have been subjected to stabilizing selection.</a:t>
            </a:r>
          </a:p>
        </p:txBody>
      </p:sp>
      <p:sp>
        <p:nvSpPr>
          <p:cNvPr id="989190" name="Text Box 1030"/>
          <p:cNvSpPr txBox="1">
            <a:spLocks noChangeArrowheads="1"/>
          </p:cNvSpPr>
          <p:nvPr/>
        </p:nvSpPr>
        <p:spPr bwMode="auto">
          <a:xfrm>
            <a:off x="2209801" y="3810001"/>
            <a:ext cx="6689725"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C. </a:t>
            </a:r>
            <a:r>
              <a:rPr lang="en-US" altLang="en-US" sz="3000" dirty="0">
                <a:latin typeface="Times" charset="0"/>
                <a:cs typeface="Times New Roman" pitchFamily="18" charset="0"/>
              </a:rPr>
              <a:t>The island species have been subjected to increased gene flow.</a:t>
            </a:r>
          </a:p>
        </p:txBody>
      </p:sp>
      <p:sp>
        <p:nvSpPr>
          <p:cNvPr id="989191" name="Text Box 1031"/>
          <p:cNvSpPr txBox="1">
            <a:spLocks noChangeArrowheads="1"/>
          </p:cNvSpPr>
          <p:nvPr/>
        </p:nvSpPr>
        <p:spPr bwMode="auto">
          <a:xfrm>
            <a:off x="2133601" y="3200400"/>
            <a:ext cx="6737229" cy="553998"/>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B. </a:t>
            </a:r>
            <a:r>
              <a:rPr lang="en-US" altLang="en-US" sz="3000" dirty="0">
                <a:latin typeface="Times" charset="0"/>
                <a:cs typeface="Times New Roman" pitchFamily="18" charset="0"/>
              </a:rPr>
              <a:t>The islands are geographically isolated.</a:t>
            </a:r>
          </a:p>
        </p:txBody>
      </p:sp>
      <p:sp>
        <p:nvSpPr>
          <p:cNvPr id="989192" name="Text Box 1032"/>
          <p:cNvSpPr txBox="1">
            <a:spLocks noChangeArrowheads="1"/>
          </p:cNvSpPr>
          <p:nvPr/>
        </p:nvSpPr>
        <p:spPr bwMode="auto">
          <a:xfrm>
            <a:off x="2193925" y="2362200"/>
            <a:ext cx="6394186" cy="78483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A. </a:t>
            </a:r>
            <a:r>
              <a:rPr lang="en-US" altLang="en-US" sz="3000" dirty="0">
                <a:latin typeface="Times" charset="0"/>
                <a:cs typeface="Times New Roman" pitchFamily="18" charset="0"/>
              </a:rPr>
              <a:t>The islands are an area exhibiting an </a:t>
            </a:r>
          </a:p>
          <a:p>
            <a:pPr>
              <a:lnSpc>
                <a:spcPct val="50000"/>
              </a:lnSpc>
              <a:tabLst>
                <a:tab pos="228600" algn="l"/>
                <a:tab pos="1943100" algn="l"/>
              </a:tabLst>
            </a:pPr>
            <a:r>
              <a:rPr lang="en-US" altLang="en-US" sz="3000" dirty="0">
                <a:latin typeface="Times" charset="0"/>
                <a:cs typeface="Times New Roman" pitchFamily="18" charset="0"/>
              </a:rPr>
              <a:t>	   abnormal number of mutations.</a:t>
            </a:r>
            <a:r>
              <a:rPr lang="en-US" altLang="en-US" sz="3000" dirty="0">
                <a:latin typeface="Times" charset="0"/>
              </a:rPr>
              <a:t> </a:t>
            </a:r>
          </a:p>
        </p:txBody>
      </p:sp>
      <p:pic>
        <p:nvPicPr>
          <p:cNvPr id="989198" name="Picture 103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9201" name="Picture 1041"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9205" name="Text Box 104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2544762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9205"/>
                                        </p:tgtEl>
                                        <p:attrNameLst>
                                          <p:attrName>style.visibility</p:attrName>
                                        </p:attrNameLst>
                                      </p:cBhvr>
                                      <p:to>
                                        <p:strVal val="visible"/>
                                      </p:to>
                                    </p:set>
                                    <p:animEffect transition="in" filter="box(out)">
                                      <p:cBhvr>
                                        <p:cTn id="7" dur="500"/>
                                        <p:tgtEl>
                                          <p:spTgt spid="98920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9187"/>
                                        </p:tgtEl>
                                        <p:attrNameLst>
                                          <p:attrName>style.visibility</p:attrName>
                                        </p:attrNameLst>
                                      </p:cBhvr>
                                      <p:to>
                                        <p:strVal val="visible"/>
                                      </p:to>
                                    </p:set>
                                    <p:animEffect transition="in" filter="box(out)">
                                      <p:cBhvr>
                                        <p:cTn id="11" dur="500"/>
                                        <p:tgtEl>
                                          <p:spTgt spid="98918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9191"/>
                                        </p:tgtEl>
                                        <p:attrNameLst>
                                          <p:attrName>style.visibility</p:attrName>
                                        </p:attrNameLst>
                                      </p:cBhvr>
                                      <p:to>
                                        <p:strVal val="visible"/>
                                      </p:to>
                                    </p:set>
                                    <p:animEffect transition="in" filter="box(out)">
                                      <p:cBhvr>
                                        <p:cTn id="20" dur="500"/>
                                        <p:tgtEl>
                                          <p:spTgt spid="989191"/>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9190"/>
                                        </p:tgtEl>
                                        <p:attrNameLst>
                                          <p:attrName>style.visibility</p:attrName>
                                        </p:attrNameLst>
                                      </p:cBhvr>
                                      <p:to>
                                        <p:strVal val="visible"/>
                                      </p:to>
                                    </p:set>
                                    <p:animEffect transition="in" filter="box(out)">
                                      <p:cBhvr>
                                        <p:cTn id="24" dur="500"/>
                                        <p:tgtEl>
                                          <p:spTgt spid="989190"/>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9189"/>
                                        </p:tgtEl>
                                        <p:attrNameLst>
                                          <p:attrName>style.visibility</p:attrName>
                                        </p:attrNameLst>
                                      </p:cBhvr>
                                      <p:to>
                                        <p:strVal val="visible"/>
                                      </p:to>
                                    </p:set>
                                    <p:animEffect transition="in" filter="box(out)">
                                      <p:cBhvr>
                                        <p:cTn id="28"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7" grpId="0" autoUpdateAnimBg="0"/>
      <p:bldP spid="989189" grpId="0" autoUpdateAnimBg="0"/>
      <p:bldP spid="989190" grpId="0" autoUpdateAnimBg="0"/>
      <p:bldP spid="989191" grpId="0" autoUpdateAnimBg="0"/>
      <p:bldP spid="989192" grpId="0" autoUpdateAnimBg="0"/>
      <p:bldP spid="98920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1026"/>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90211" name="Rectangle 1027"/>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90212" name="Rectangle 1028"/>
          <p:cNvSpPr>
            <a:spLocks noChangeArrowheads="1"/>
          </p:cNvSpPr>
          <p:nvPr/>
        </p:nvSpPr>
        <p:spPr bwMode="auto">
          <a:xfrm>
            <a:off x="2514600" y="914400"/>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Geographic isolation has helped to keep the islands’ species unique.</a:t>
            </a:r>
          </a:p>
        </p:txBody>
      </p:sp>
      <p:pic>
        <p:nvPicPr>
          <p:cNvPr id="990219" name="Picture 103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90225" name="Picture 1041" descr="Galapagos Lizards"/>
          <p:cNvPicPr>
            <a:picLocks noChangeAspect="1" noChangeArrowheads="1"/>
          </p:cNvPicPr>
          <p:nvPr/>
        </p:nvPicPr>
        <p:blipFill>
          <a:blip r:embed="rId3" cstate="print"/>
          <a:srcRect/>
          <a:stretch>
            <a:fillRect/>
          </a:stretch>
        </p:blipFill>
        <p:spPr bwMode="auto">
          <a:xfrm>
            <a:off x="2057400" y="2062163"/>
            <a:ext cx="3962400" cy="2971800"/>
          </a:xfrm>
          <a:prstGeom prst="rect">
            <a:avLst/>
          </a:prstGeom>
          <a:noFill/>
        </p:spPr>
      </p:pic>
      <p:pic>
        <p:nvPicPr>
          <p:cNvPr id="990226" name="Picture 1042" descr="Galapagos Bird Blue"/>
          <p:cNvPicPr>
            <a:picLocks noChangeAspect="1" noChangeArrowheads="1"/>
          </p:cNvPicPr>
          <p:nvPr/>
        </p:nvPicPr>
        <p:blipFill>
          <a:blip r:embed="rId4" cstate="print"/>
          <a:srcRect/>
          <a:stretch>
            <a:fillRect/>
          </a:stretch>
        </p:blipFill>
        <p:spPr bwMode="auto">
          <a:xfrm>
            <a:off x="6205538" y="2062163"/>
            <a:ext cx="3962400" cy="2971800"/>
          </a:xfrm>
          <a:prstGeom prst="rect">
            <a:avLst/>
          </a:prstGeom>
          <a:noFill/>
        </p:spPr>
      </p:pic>
      <p:pic>
        <p:nvPicPr>
          <p:cNvPr id="990227" name="Picture 1043" descr="Sec"/>
          <p:cNvPicPr>
            <a:picLocks noChangeAspect="1" noChangeArrowheads="1"/>
          </p:cNvPicPr>
          <p:nvPr/>
        </p:nvPicPr>
        <p:blipFill>
          <a:blip r:embed="rId5" cstate="print"/>
          <a:srcRect/>
          <a:stretch>
            <a:fillRect/>
          </a:stretch>
        </p:blipFill>
        <p:spPr bwMode="auto">
          <a:xfrm>
            <a:off x="1524000" y="0"/>
            <a:ext cx="1828800" cy="812800"/>
          </a:xfrm>
          <a:prstGeom prst="rect">
            <a:avLst/>
          </a:prstGeom>
          <a:noFill/>
        </p:spPr>
      </p:pic>
      <p:sp>
        <p:nvSpPr>
          <p:cNvPr id="990231" name="Text Box 104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271404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0231"/>
                                        </p:tgtEl>
                                        <p:attrNameLst>
                                          <p:attrName>style.visibility</p:attrName>
                                        </p:attrNameLst>
                                      </p:cBhvr>
                                      <p:to>
                                        <p:strVal val="visible"/>
                                      </p:to>
                                    </p:set>
                                    <p:animEffect transition="in" filter="box(out)">
                                      <p:cBhvr>
                                        <p:cTn id="7" dur="500"/>
                                        <p:tgtEl>
                                          <p:spTgt spid="99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31"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6</a:t>
            </a:r>
          </a:p>
        </p:txBody>
      </p:sp>
      <p:sp>
        <p:nvSpPr>
          <p:cNvPr id="32774" name="Text Box 6"/>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does disruptive selection favor speciation?</a:t>
            </a:r>
            <a:r>
              <a:rPr lang="en-US" altLang="en-US" sz="3200" dirty="0">
                <a:latin typeface="Times" charset="0"/>
              </a:rPr>
              <a:t> </a:t>
            </a:r>
          </a:p>
        </p:txBody>
      </p:sp>
      <p:pic>
        <p:nvPicPr>
          <p:cNvPr id="32836" name="Picture 68"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32837" name="Picture 69"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32838" name="Text Box 70"/>
          <p:cNvSpPr txBox="1">
            <a:spLocks noChangeArrowheads="1"/>
          </p:cNvSpPr>
          <p:nvPr/>
        </p:nvSpPr>
        <p:spPr bwMode="auto">
          <a:xfrm>
            <a:off x="2057400" y="3001964"/>
            <a:ext cx="8153400" cy="579437"/>
          </a:xfrm>
          <a:prstGeom prst="rect">
            <a:avLst/>
          </a:prstGeom>
          <a:noFill/>
          <a:ln w="9525">
            <a:noFill/>
            <a:miter lim="800000"/>
            <a:headEnd/>
            <a:tailEnd/>
          </a:ln>
          <a:effectLst/>
        </p:spPr>
        <p:txBody>
          <a:bodyPr/>
          <a:lstStyle/>
          <a:p>
            <a:pPr eaLnBrk="0" hangingPunct="0"/>
            <a:endParaRPr lang="en-US" altLang="en-US" sz="3600" b="1" dirty="0">
              <a:solidFill>
                <a:schemeClr val="tx2">
                  <a:lumMod val="75000"/>
                </a:schemeClr>
              </a:solidFill>
              <a:latin typeface="Times" charset="0"/>
            </a:endParaRPr>
          </a:p>
        </p:txBody>
      </p:sp>
      <p:sp>
        <p:nvSpPr>
          <p:cNvPr id="32839" name="Text Box 71"/>
          <p:cNvSpPr txBox="1">
            <a:spLocks noChangeArrowheads="1"/>
          </p:cNvSpPr>
          <p:nvPr/>
        </p:nvSpPr>
        <p:spPr bwMode="auto">
          <a:xfrm>
            <a:off x="2133600" y="3778250"/>
            <a:ext cx="79248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32843" name="Text Box 7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986031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2838"/>
                                        </p:tgtEl>
                                        <p:attrNameLst>
                                          <p:attrName>style.visibility</p:attrName>
                                        </p:attrNameLst>
                                      </p:cBhvr>
                                      <p:to>
                                        <p:strVal val="visible"/>
                                      </p:to>
                                    </p:set>
                                    <p:animEffect transition="in" filter="box(out)">
                                      <p:cBhvr>
                                        <p:cTn id="12" dur="500"/>
                                        <p:tgtEl>
                                          <p:spTgt spid="328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32839"/>
                                        </p:tgtEl>
                                        <p:attrNameLst>
                                          <p:attrName>style.visibility</p:attrName>
                                        </p:attrNameLst>
                                      </p:cBhvr>
                                      <p:to>
                                        <p:strVal val="visible"/>
                                      </p:to>
                                    </p:set>
                                    <p:animEffect transition="in" filter="box(out)">
                                      <p:cBhvr>
                                        <p:cTn id="17"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8" grpId="0" autoUpdateAnimBg="0"/>
      <p:bldP spid="32839" grpId="0" autoUpdateAnimBg="0"/>
      <p:bldP spid="32843"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chemeClr val="tx2">
                    <a:lumMod val="75000"/>
                  </a:schemeClr>
                </a:solidFill>
                <a:latin typeface="Times" charset="0"/>
              </a:rPr>
              <a:t>Answer</a:t>
            </a:r>
            <a:br>
              <a:rPr lang="en-US" altLang="en-US" b="1" dirty="0" smtClean="0">
                <a:solidFill>
                  <a:schemeClr val="tx2">
                    <a:lumMod val="75000"/>
                  </a:schemeClr>
                </a:solidFill>
                <a:latin typeface="Times" charset="0"/>
              </a:rPr>
            </a:br>
            <a:endParaRPr lang="en-US" dirty="0"/>
          </a:p>
        </p:txBody>
      </p:sp>
      <p:sp>
        <p:nvSpPr>
          <p:cNvPr id="3" name="Rectangle 2"/>
          <p:cNvSpPr/>
          <p:nvPr/>
        </p:nvSpPr>
        <p:spPr>
          <a:xfrm>
            <a:off x="2667000" y="1447800"/>
            <a:ext cx="5715000" cy="3416320"/>
          </a:xfrm>
          <a:prstGeom prst="rect">
            <a:avLst/>
          </a:prstGeom>
        </p:spPr>
        <p:txBody>
          <a:bodyPr wrap="square">
            <a:spAutoFit/>
          </a:bodyPr>
          <a:lstStyle/>
          <a:p>
            <a:pPr eaLnBrk="0" hangingPunct="0"/>
            <a:r>
              <a:rPr lang="en-US" altLang="en-US" sz="3600" dirty="0">
                <a:latin typeface="Times" charset="0"/>
                <a:cs typeface="Times New Roman" pitchFamily="18" charset="0"/>
              </a:rPr>
              <a:t>Disruptive selection favors extreme variations of a trait. Over time, it is less likely that species with extreme variations will mate, therefore giving rise to new species.</a:t>
            </a:r>
            <a:endParaRPr lang="en-US" altLang="en-US" sz="3600" b="1" dirty="0">
              <a:solidFill>
                <a:schemeClr val="bg1"/>
              </a:solidFill>
              <a:latin typeface="Times" charset="0"/>
            </a:endParaRPr>
          </a:p>
        </p:txBody>
      </p:sp>
    </p:spTree>
    <p:extLst>
      <p:ext uri="{BB962C8B-B14F-4D97-AF65-F5344CB8AC3E}">
        <p14:creationId xmlns:p14="http://schemas.microsoft.com/office/powerpoint/2010/main" val="191638715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5331" name="Text Box 3"/>
          <p:cNvSpPr txBox="1">
            <a:spLocks noChangeArrowheads="1"/>
          </p:cNvSpPr>
          <p:nvPr/>
        </p:nvSpPr>
        <p:spPr bwMode="auto">
          <a:xfrm>
            <a:off x="2057400" y="906464"/>
            <a:ext cx="8153400" cy="579437"/>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a:t>
            </a:r>
            <a:r>
              <a:rPr lang="en-US" altLang="en-US" sz="3600" b="1" dirty="0">
                <a:solidFill>
                  <a:srgbClr val="FFFF00"/>
                </a:solidFill>
                <a:latin typeface="Times" charset="0"/>
              </a:rPr>
              <a:t> </a:t>
            </a:r>
            <a:r>
              <a:rPr lang="en-US" altLang="en-US" sz="3600" b="1" dirty="0">
                <a:solidFill>
                  <a:schemeClr val="tx2">
                    <a:lumMod val="75000"/>
                  </a:schemeClr>
                </a:solidFill>
                <a:latin typeface="Times" charset="0"/>
              </a:rPr>
              <a:t>7</a:t>
            </a:r>
          </a:p>
        </p:txBody>
      </p:sp>
      <p:sp>
        <p:nvSpPr>
          <p:cNvPr id="995332" name="Text Box 4"/>
          <p:cNvSpPr txBox="1">
            <a:spLocks noChangeArrowheads="1"/>
          </p:cNvSpPr>
          <p:nvPr/>
        </p:nvSpPr>
        <p:spPr bwMode="auto">
          <a:xfrm>
            <a:off x="2133600" y="15240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Which of the following pairs of terms is NOT related?</a:t>
            </a:r>
            <a:r>
              <a:rPr lang="en-US" altLang="en-US" sz="3200" dirty="0">
                <a:latin typeface="Times" charset="0"/>
              </a:rPr>
              <a:t> </a:t>
            </a:r>
          </a:p>
        </p:txBody>
      </p:sp>
      <p:sp>
        <p:nvSpPr>
          <p:cNvPr id="995333" name="Text Box 5"/>
          <p:cNvSpPr txBox="1">
            <a:spLocks noChangeArrowheads="1"/>
          </p:cNvSpPr>
          <p:nvPr/>
        </p:nvSpPr>
        <p:spPr bwMode="auto">
          <a:xfrm>
            <a:off x="2178050" y="4552951"/>
            <a:ext cx="4766048" cy="58477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dirty="0">
                <a:latin typeface="Times" charset="0"/>
              </a:rPr>
              <a:t>D.  </a:t>
            </a:r>
            <a:r>
              <a:rPr lang="en-US" altLang="en-US" sz="3200" dirty="0" err="1">
                <a:latin typeface="Times" charset="0"/>
                <a:cs typeface="Times New Roman" pitchFamily="18" charset="0"/>
              </a:rPr>
              <a:t>Polyploid</a:t>
            </a:r>
            <a:r>
              <a:rPr lang="en-US" altLang="en-US" sz="3200" dirty="0">
                <a:latin typeface="Times" charset="0"/>
                <a:cs typeface="Times New Roman" pitchFamily="18" charset="0"/>
              </a:rPr>
              <a:t>  – gene flow</a:t>
            </a:r>
            <a:r>
              <a:rPr lang="en-US" altLang="en-US" sz="3200" dirty="0">
                <a:latin typeface="Times" charset="0"/>
              </a:rPr>
              <a:t> </a:t>
            </a:r>
          </a:p>
        </p:txBody>
      </p:sp>
      <p:sp>
        <p:nvSpPr>
          <p:cNvPr id="995334" name="Text Box 6"/>
          <p:cNvSpPr txBox="1">
            <a:spLocks noChangeArrowheads="1"/>
          </p:cNvSpPr>
          <p:nvPr/>
        </p:nvSpPr>
        <p:spPr bwMode="auto">
          <a:xfrm>
            <a:off x="2184400" y="3875089"/>
            <a:ext cx="563487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pool – allelic frequency</a:t>
            </a:r>
            <a:r>
              <a:rPr lang="en-US" altLang="en-US" sz="3200" dirty="0">
                <a:latin typeface="Times" charset="0"/>
              </a:rPr>
              <a:t> </a:t>
            </a:r>
          </a:p>
        </p:txBody>
      </p:sp>
      <p:sp>
        <p:nvSpPr>
          <p:cNvPr id="995335" name="Text Box 7"/>
          <p:cNvSpPr txBox="1">
            <a:spLocks noChangeArrowheads="1"/>
          </p:cNvSpPr>
          <p:nvPr/>
        </p:nvSpPr>
        <p:spPr bwMode="auto">
          <a:xfrm>
            <a:off x="2178051" y="3200401"/>
            <a:ext cx="718658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natural selection – disruptive selection</a:t>
            </a:r>
            <a:r>
              <a:rPr lang="en-US" altLang="en-US" sz="3200" dirty="0">
                <a:latin typeface="Times" charset="0"/>
              </a:rPr>
              <a:t> </a:t>
            </a:r>
          </a:p>
        </p:txBody>
      </p:sp>
      <p:sp>
        <p:nvSpPr>
          <p:cNvPr id="995336" name="Text Box 8"/>
          <p:cNvSpPr txBox="1">
            <a:spLocks noChangeArrowheads="1"/>
          </p:cNvSpPr>
          <p:nvPr/>
        </p:nvSpPr>
        <p:spPr bwMode="auto">
          <a:xfrm>
            <a:off x="2159000" y="2514601"/>
            <a:ext cx="479169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gradualism – speciation</a:t>
            </a:r>
            <a:r>
              <a:rPr lang="en-US" altLang="en-US" sz="3200" dirty="0">
                <a:latin typeface="Times" charset="0"/>
              </a:rPr>
              <a:t> </a:t>
            </a:r>
          </a:p>
        </p:txBody>
      </p:sp>
      <p:pic>
        <p:nvPicPr>
          <p:cNvPr id="995343"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5344"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5345" name="Text Box 17"/>
          <p:cNvSpPr txBox="1">
            <a:spLocks noChangeArrowheads="1"/>
          </p:cNvSpPr>
          <p:nvPr/>
        </p:nvSpPr>
        <p:spPr bwMode="auto">
          <a:xfrm>
            <a:off x="2133600" y="5378450"/>
            <a:ext cx="4419600" cy="641350"/>
          </a:xfrm>
          <a:prstGeom prst="rect">
            <a:avLst/>
          </a:prstGeom>
          <a:noFill/>
          <a:ln w="19050">
            <a:noFill/>
            <a:miter lim="800000"/>
            <a:headEnd/>
            <a:tailEnd/>
          </a:ln>
          <a:effectLst/>
        </p:spPr>
        <p:txBody>
          <a:bodyPr/>
          <a:lstStyle/>
          <a:p>
            <a:pPr eaLnBrk="0" hangingPunct="0"/>
            <a:endParaRPr lang="en-US" altLang="en-US" sz="3200" b="1" dirty="0">
              <a:solidFill>
                <a:schemeClr val="tx2"/>
              </a:solidFill>
              <a:latin typeface="Times" charset="0"/>
            </a:endParaRPr>
          </a:p>
        </p:txBody>
      </p:sp>
      <p:sp>
        <p:nvSpPr>
          <p:cNvPr id="99534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8a, 8d</a:t>
            </a:r>
          </a:p>
        </p:txBody>
      </p:sp>
      <p:pic>
        <p:nvPicPr>
          <p:cNvPr id="20482" name="Picture 2" descr="http://www.bbc.co.uk/scotland/learning/bitesize/higher/biology/images/10polyploid_formation.gif"/>
          <p:cNvPicPr>
            <a:picLocks noChangeAspect="1" noChangeArrowheads="1"/>
          </p:cNvPicPr>
          <p:nvPr/>
        </p:nvPicPr>
        <p:blipFill>
          <a:blip r:embed="rId4" cstate="print"/>
          <a:srcRect/>
          <a:stretch>
            <a:fillRect/>
          </a:stretch>
        </p:blipFill>
        <p:spPr bwMode="auto">
          <a:xfrm>
            <a:off x="7620000" y="3657601"/>
            <a:ext cx="2590800" cy="2431701"/>
          </a:xfrm>
          <a:prstGeom prst="rect">
            <a:avLst/>
          </a:prstGeom>
          <a:noFill/>
        </p:spPr>
      </p:pic>
      <p:sp>
        <p:nvSpPr>
          <p:cNvPr id="15" name="TextBox 14"/>
          <p:cNvSpPr txBox="1"/>
          <p:nvPr/>
        </p:nvSpPr>
        <p:spPr>
          <a:xfrm>
            <a:off x="8229600" y="5715000"/>
            <a:ext cx="1371600" cy="369332"/>
          </a:xfrm>
          <a:prstGeom prst="rect">
            <a:avLst/>
          </a:prstGeom>
          <a:noFill/>
        </p:spPr>
        <p:txBody>
          <a:bodyPr wrap="square" rtlCol="0">
            <a:spAutoFit/>
          </a:bodyPr>
          <a:lstStyle/>
          <a:p>
            <a:r>
              <a:rPr lang="en-US" dirty="0" err="1"/>
              <a:t>Polyploid</a:t>
            </a:r>
            <a:endParaRPr lang="en-US" dirty="0"/>
          </a:p>
        </p:txBody>
      </p:sp>
    </p:spTree>
    <p:extLst>
      <p:ext uri="{BB962C8B-B14F-4D97-AF65-F5344CB8AC3E}">
        <p14:creationId xmlns:p14="http://schemas.microsoft.com/office/powerpoint/2010/main" val="14562592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5349"/>
                                        </p:tgtEl>
                                        <p:attrNameLst>
                                          <p:attrName>style.visibility</p:attrName>
                                        </p:attrNameLst>
                                      </p:cBhvr>
                                      <p:to>
                                        <p:strVal val="visible"/>
                                      </p:to>
                                    </p:set>
                                    <p:animEffect transition="in" filter="box(out)">
                                      <p:cBhvr>
                                        <p:cTn id="7" dur="500"/>
                                        <p:tgtEl>
                                          <p:spTgt spid="9953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5336"/>
                                        </p:tgtEl>
                                        <p:attrNameLst>
                                          <p:attrName>style.visibility</p:attrName>
                                        </p:attrNameLst>
                                      </p:cBhvr>
                                      <p:to>
                                        <p:strVal val="visible"/>
                                      </p:to>
                                    </p:set>
                                    <p:animEffect transition="in" filter="box(out)">
                                      <p:cBhvr>
                                        <p:cTn id="12" dur="500"/>
                                        <p:tgtEl>
                                          <p:spTgt spid="995336"/>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95334"/>
                                        </p:tgtEl>
                                        <p:attrNameLst>
                                          <p:attrName>style.visibility</p:attrName>
                                        </p:attrNameLst>
                                      </p:cBhvr>
                                      <p:to>
                                        <p:strVal val="visible"/>
                                      </p:to>
                                    </p:set>
                                    <p:animEffect transition="in" filter="box(out)">
                                      <p:cBhvr>
                                        <p:cTn id="20" dur="500"/>
                                        <p:tgtEl>
                                          <p:spTgt spid="995334"/>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95333"/>
                                        </p:tgtEl>
                                        <p:attrNameLst>
                                          <p:attrName>style.visibility</p:attrName>
                                        </p:attrNameLst>
                                      </p:cBhvr>
                                      <p:to>
                                        <p:strVal val="visible"/>
                                      </p:to>
                                    </p:set>
                                    <p:animEffect transition="in" filter="box(out)">
                                      <p:cBhvr>
                                        <p:cTn id="24" dur="500"/>
                                        <p:tgtEl>
                                          <p:spTgt spid="99533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nodePh="1">
                                  <p:stCondLst>
                                    <p:cond delay="0"/>
                                  </p:stCondLst>
                                  <p:endCondLst>
                                    <p:cond evt="begin" delay="0">
                                      <p:tn val="27"/>
                                    </p:cond>
                                  </p:endCondLst>
                                  <p:childTnLst>
                                    <p:set>
                                      <p:cBhvr>
                                        <p:cTn id="28" dur="1" fill="hold">
                                          <p:stCondLst>
                                            <p:cond delay="0"/>
                                          </p:stCondLst>
                                        </p:cTn>
                                        <p:tgtEl>
                                          <p:spTgt spid="995345"/>
                                        </p:tgtEl>
                                        <p:attrNameLst>
                                          <p:attrName>style.visibility</p:attrName>
                                        </p:attrNameLst>
                                      </p:cBhvr>
                                      <p:to>
                                        <p:strVal val="visible"/>
                                      </p:to>
                                    </p:set>
                                    <p:animEffect transition="in" filter="box(out)">
                                      <p:cBhvr>
                                        <p:cTn id="29" dur="500"/>
                                        <p:tgtEl>
                                          <p:spTgt spid="995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3" grpId="0" autoUpdateAnimBg="0"/>
      <p:bldP spid="995334" grpId="0" autoUpdateAnimBg="0"/>
      <p:bldP spid="995335" grpId="0" autoUpdateAnimBg="0"/>
      <p:bldP spid="995336" grpId="0" autoUpdateAnimBg="0"/>
      <p:bldP spid="995345" grpId="0" autoUpdateAnimBg="0"/>
      <p:bldP spid="9953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z="4000">
                <a:latin typeface="Marker Felt" charset="0"/>
              </a:rPr>
              <a:t>Given the phenomena of these two stories, what are some questions you could ask?(1B)</a:t>
            </a:r>
          </a:p>
        </p:txBody>
      </p:sp>
    </p:spTree>
    <p:extLst>
      <p:ext uri="{BB962C8B-B14F-4D97-AF65-F5344CB8AC3E}">
        <p14:creationId xmlns:p14="http://schemas.microsoft.com/office/powerpoint/2010/main" val="1020110980"/>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solidFill>
                  <a:schemeClr val="tx2"/>
                </a:solidFill>
                <a:latin typeface="Times" charset="0"/>
                <a:cs typeface="Times New Roman" pitchFamily="18" charset="0"/>
              </a:rPr>
              <a:t>The answer is D.</a:t>
            </a:r>
            <a:r>
              <a:rPr lang="en-US" altLang="en-US" b="1" dirty="0" smtClean="0">
                <a:solidFill>
                  <a:schemeClr val="tx2"/>
                </a:solidFill>
                <a:latin typeface="Times" charset="0"/>
              </a:rPr>
              <a:t/>
            </a:r>
            <a:br>
              <a:rPr lang="en-US" altLang="en-US" b="1" dirty="0" smtClean="0">
                <a:solidFill>
                  <a:schemeClr val="tx2"/>
                </a:solidFill>
                <a:latin typeface="Times" charset="0"/>
              </a:rPr>
            </a:br>
            <a:endParaRPr lang="en-US" dirty="0"/>
          </a:p>
        </p:txBody>
      </p:sp>
    </p:spTree>
    <p:extLst>
      <p:ext uri="{BB962C8B-B14F-4D97-AF65-F5344CB8AC3E}">
        <p14:creationId xmlns:p14="http://schemas.microsoft.com/office/powerpoint/2010/main" val="64963172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737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8</a:t>
            </a:r>
          </a:p>
        </p:txBody>
      </p:sp>
      <p:sp>
        <p:nvSpPr>
          <p:cNvPr id="99738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 some insects and bacteria evolve adaptations more rapidly than other species?</a:t>
            </a:r>
          </a:p>
        </p:txBody>
      </p:sp>
      <p:pic>
        <p:nvPicPr>
          <p:cNvPr id="99738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738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738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738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738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7390"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7391"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7392"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7395"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739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9709288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7396"/>
                                        </p:tgtEl>
                                        <p:attrNameLst>
                                          <p:attrName>style.visibility</p:attrName>
                                        </p:attrNameLst>
                                      </p:cBhvr>
                                      <p:to>
                                        <p:strVal val="visible"/>
                                      </p:to>
                                    </p:set>
                                    <p:animEffect transition="in" filter="box(out)">
                                      <p:cBhvr>
                                        <p:cTn id="10" dur="500"/>
                                        <p:tgtEl>
                                          <p:spTgt spid="9973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7389"/>
                                        </p:tgtEl>
                                        <p:attrNameLst>
                                          <p:attrName>style.visibility</p:attrName>
                                        </p:attrNameLst>
                                      </p:cBhvr>
                                      <p:to>
                                        <p:strVal val="visible"/>
                                      </p:to>
                                    </p:set>
                                    <p:animEffect transition="in" filter="box(out)">
                                      <p:cBhvr>
                                        <p:cTn id="14" dur="500"/>
                                        <p:tgtEl>
                                          <p:spTgt spid="99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Text Box 2"/>
          <p:cNvSpPr txBox="1">
            <a:spLocks noChangeArrowheads="1"/>
          </p:cNvSpPr>
          <p:nvPr/>
        </p:nvSpPr>
        <p:spPr bwMode="auto">
          <a:xfrm>
            <a:off x="1981200" y="76200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Insects and bacteria are examples of species that reproduce in large numbers and many times in a relatively short span of time, allowing adaptations to be more easily observed.</a:t>
            </a:r>
            <a:endParaRPr lang="en-US" altLang="en-US" sz="3200" b="1" dirty="0">
              <a:solidFill>
                <a:schemeClr val="bg1"/>
              </a:solidFill>
              <a:latin typeface="Times" charset="0"/>
            </a:endParaRPr>
          </a:p>
        </p:txBody>
      </p:sp>
      <p:pic>
        <p:nvPicPr>
          <p:cNvPr id="998414"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8415"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8416" name="Picture 16" descr="bacteria"/>
          <p:cNvPicPr>
            <a:picLocks noChangeAspect="1" noChangeArrowheads="1"/>
          </p:cNvPicPr>
          <p:nvPr/>
        </p:nvPicPr>
        <p:blipFill>
          <a:blip r:embed="rId4" cstate="print"/>
          <a:srcRect/>
          <a:stretch>
            <a:fillRect/>
          </a:stretch>
        </p:blipFill>
        <p:spPr bwMode="auto">
          <a:xfrm>
            <a:off x="6248400" y="2819400"/>
            <a:ext cx="2286000" cy="3048000"/>
          </a:xfrm>
          <a:prstGeom prst="rect">
            <a:avLst/>
          </a:prstGeom>
          <a:noFill/>
        </p:spPr>
      </p:pic>
      <p:pic>
        <p:nvPicPr>
          <p:cNvPr id="998417" name="Picture 17" descr="Monarch"/>
          <p:cNvPicPr>
            <a:picLocks noChangeAspect="1" noChangeArrowheads="1"/>
          </p:cNvPicPr>
          <p:nvPr/>
        </p:nvPicPr>
        <p:blipFill>
          <a:blip r:embed="rId5" cstate="print"/>
          <a:srcRect/>
          <a:stretch>
            <a:fillRect/>
          </a:stretch>
        </p:blipFill>
        <p:spPr bwMode="auto">
          <a:xfrm>
            <a:off x="3714750" y="2794000"/>
            <a:ext cx="2305050" cy="3073400"/>
          </a:xfrm>
          <a:prstGeom prst="rect">
            <a:avLst/>
          </a:prstGeom>
          <a:noFill/>
        </p:spPr>
      </p:pic>
      <p:sp>
        <p:nvSpPr>
          <p:cNvPr id="99841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842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2003144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8422"/>
                                        </p:tgtEl>
                                        <p:attrNameLst>
                                          <p:attrName>style.visibility</p:attrName>
                                        </p:attrNameLst>
                                      </p:cBhvr>
                                      <p:to>
                                        <p:strVal val="visible"/>
                                      </p:to>
                                    </p:set>
                                    <p:animEffect transition="in" filter="box(out)">
                                      <p:cBhvr>
                                        <p:cTn id="7" dur="500"/>
                                        <p:tgtEl>
                                          <p:spTgt spid="99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22"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9427" name="Text Box 1027"/>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9</a:t>
            </a:r>
          </a:p>
        </p:txBody>
      </p:sp>
      <p:sp>
        <p:nvSpPr>
          <p:cNvPr id="999428" name="Text Box 1028"/>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most of the evidence for evolution indirect rather than direct evidence?</a:t>
            </a:r>
            <a:r>
              <a:rPr lang="en-US" altLang="en-US" sz="3200" dirty="0">
                <a:latin typeface="Times" charset="0"/>
              </a:rPr>
              <a:t> </a:t>
            </a:r>
          </a:p>
        </p:txBody>
      </p:sp>
      <p:pic>
        <p:nvPicPr>
          <p:cNvPr id="999439" name="Picture 1039"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9440" name="Picture 1040"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9441" name="Text Box 1041"/>
          <p:cNvSpPr txBox="1">
            <a:spLocks noChangeArrowheads="1"/>
          </p:cNvSpPr>
          <p:nvPr/>
        </p:nvSpPr>
        <p:spPr bwMode="auto">
          <a:xfrm>
            <a:off x="2057400" y="2849564"/>
            <a:ext cx="8153400" cy="579437"/>
          </a:xfrm>
          <a:prstGeom prst="rect">
            <a:avLst/>
          </a:prstGeom>
          <a:noFill/>
          <a:ln w="9525">
            <a:noFill/>
            <a:miter lim="800000"/>
            <a:headEnd/>
            <a:tailEnd/>
          </a:ln>
          <a:effectLst/>
        </p:spPr>
        <p:txBody>
          <a:bodyPr/>
          <a:lstStyle/>
          <a:p>
            <a:pPr eaLnBrk="0" hangingPunct="0"/>
            <a:endParaRPr lang="en-US" altLang="en-US" sz="3600" b="1" dirty="0">
              <a:solidFill>
                <a:srgbClr val="FFFF00"/>
              </a:solidFill>
              <a:latin typeface="Times" charset="0"/>
            </a:endParaRPr>
          </a:p>
        </p:txBody>
      </p:sp>
      <p:sp>
        <p:nvSpPr>
          <p:cNvPr id="999442" name="Text Box 1042"/>
          <p:cNvSpPr txBox="1">
            <a:spLocks noChangeArrowheads="1"/>
          </p:cNvSpPr>
          <p:nvPr/>
        </p:nvSpPr>
        <p:spPr bwMode="auto">
          <a:xfrm>
            <a:off x="2133600" y="3625850"/>
            <a:ext cx="76200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999446" name="Text Box 104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8e</a:t>
            </a:r>
          </a:p>
        </p:txBody>
      </p:sp>
    </p:spTree>
    <p:extLst>
      <p:ext uri="{BB962C8B-B14F-4D97-AF65-F5344CB8AC3E}">
        <p14:creationId xmlns:p14="http://schemas.microsoft.com/office/powerpoint/2010/main" val="2778587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999441"/>
                                        </p:tgtEl>
                                        <p:attrNameLst>
                                          <p:attrName>style.visibility</p:attrName>
                                        </p:attrNameLst>
                                      </p:cBhvr>
                                      <p:to>
                                        <p:strVal val="visible"/>
                                      </p:to>
                                    </p:set>
                                    <p:animEffect transition="in" filter="box(out)">
                                      <p:cBhvr>
                                        <p:cTn id="12" dur="500"/>
                                        <p:tgtEl>
                                          <p:spTgt spid="9994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999442"/>
                                        </p:tgtEl>
                                        <p:attrNameLst>
                                          <p:attrName>style.visibility</p:attrName>
                                        </p:attrNameLst>
                                      </p:cBhvr>
                                      <p:to>
                                        <p:strVal val="visible"/>
                                      </p:to>
                                    </p:set>
                                    <p:animEffect transition="in" filter="box(out)">
                                      <p:cBhvr>
                                        <p:cTn id="17" dur="500"/>
                                        <p:tgtEl>
                                          <p:spTgt spid="99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1" grpId="0" autoUpdateAnimBg="0"/>
      <p:bldP spid="999442" grpId="0" autoUpdateAnimBg="0"/>
      <p:bldP spid="999446"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rgbClr val="0070C0"/>
                </a:solidFill>
                <a:latin typeface="Times" charset="0"/>
              </a:rPr>
              <a:t>Answer</a:t>
            </a:r>
            <a:br>
              <a:rPr lang="en-US" altLang="en-US" b="1" dirty="0" smtClean="0">
                <a:solidFill>
                  <a:srgbClr val="0070C0"/>
                </a:solidFill>
                <a:latin typeface="Times" charset="0"/>
              </a:rPr>
            </a:br>
            <a:endParaRPr lang="en-US" dirty="0">
              <a:solidFill>
                <a:srgbClr val="0070C0"/>
              </a:solidFill>
            </a:endParaRPr>
          </a:p>
        </p:txBody>
      </p:sp>
      <p:sp>
        <p:nvSpPr>
          <p:cNvPr id="3" name="Rectangle 2"/>
          <p:cNvSpPr/>
          <p:nvPr/>
        </p:nvSpPr>
        <p:spPr>
          <a:xfrm>
            <a:off x="1828800" y="1066800"/>
            <a:ext cx="8458200" cy="1569660"/>
          </a:xfrm>
          <a:prstGeom prst="rect">
            <a:avLst/>
          </a:prstGeom>
        </p:spPr>
        <p:txBody>
          <a:bodyPr wrap="square">
            <a:spAutoFit/>
          </a:bodyPr>
          <a:lstStyle/>
          <a:p>
            <a:pPr eaLnBrk="0" hangingPunct="0"/>
            <a:r>
              <a:rPr lang="en-US" altLang="en-US" sz="2400" dirty="0">
                <a:latin typeface="+mj-lt"/>
                <a:cs typeface="Times New Roman" pitchFamily="18" charset="0"/>
              </a:rPr>
              <a:t>Evolutionary processes are difficult for humans to observe directly. The short scale of human life spans makes it difficult to comprehend evolutionary processes that occur over millions of years.</a:t>
            </a:r>
          </a:p>
        </p:txBody>
      </p:sp>
      <p:sp>
        <p:nvSpPr>
          <p:cNvPr id="4" name="TextBox 3"/>
          <p:cNvSpPr txBox="1"/>
          <p:nvPr/>
        </p:nvSpPr>
        <p:spPr>
          <a:xfrm>
            <a:off x="1752600" y="2819400"/>
            <a:ext cx="4343400" cy="3416320"/>
          </a:xfrm>
          <a:prstGeom prst="rect">
            <a:avLst/>
          </a:prstGeom>
          <a:noFill/>
        </p:spPr>
        <p:txBody>
          <a:bodyPr wrap="square" rtlCol="0">
            <a:spAutoFit/>
          </a:bodyPr>
          <a:lstStyle/>
          <a:p>
            <a:pPr>
              <a:buFont typeface="Arial" pitchFamily="34" charset="0"/>
              <a:buChar char="•"/>
            </a:pPr>
            <a:r>
              <a:rPr lang="en-US" sz="2400" dirty="0"/>
              <a:t>An example of direct evidence for evolution is </a:t>
            </a:r>
            <a:r>
              <a:rPr lang="en-US" sz="2400" b="1" dirty="0"/>
              <a:t>Bacteria</a:t>
            </a:r>
            <a:r>
              <a:rPr lang="en-US" sz="2400" dirty="0"/>
              <a:t> developing a </a:t>
            </a:r>
            <a:r>
              <a:rPr lang="en-US" sz="2400" b="1" dirty="0"/>
              <a:t>resistance</a:t>
            </a:r>
            <a:r>
              <a:rPr lang="en-US" sz="2400" dirty="0"/>
              <a:t> to </a:t>
            </a:r>
            <a:r>
              <a:rPr lang="en-US" sz="2400" b="1" dirty="0"/>
              <a:t>antibiotics</a:t>
            </a:r>
            <a:r>
              <a:rPr lang="en-US" sz="2400" dirty="0"/>
              <a:t>.</a:t>
            </a:r>
          </a:p>
          <a:p>
            <a:pPr>
              <a:buFont typeface="Arial" pitchFamily="34" charset="0"/>
              <a:buChar char="•"/>
            </a:pPr>
            <a:r>
              <a:rPr lang="en-US" sz="2400" dirty="0"/>
              <a:t>The Tomcod fish in the Hudson River has developed a resistance to toxic chemicals (PCBs)dumped into the river by General Electric in a matter of 60 years.</a:t>
            </a:r>
          </a:p>
        </p:txBody>
      </p:sp>
      <p:pic>
        <p:nvPicPr>
          <p:cNvPr id="5" name="Picture 23" descr="Fig"/>
          <p:cNvPicPr>
            <a:picLocks noChangeAspect="1" noChangeArrowheads="1"/>
          </p:cNvPicPr>
          <p:nvPr/>
        </p:nvPicPr>
        <p:blipFill>
          <a:blip r:embed="rId2" cstate="print"/>
          <a:srcRect/>
          <a:stretch>
            <a:fillRect/>
          </a:stretch>
        </p:blipFill>
        <p:spPr bwMode="auto">
          <a:xfrm>
            <a:off x="7162801" y="0"/>
            <a:ext cx="3349549" cy="1173162"/>
          </a:xfrm>
          <a:prstGeom prst="rect">
            <a:avLst/>
          </a:prstGeom>
          <a:noFill/>
        </p:spPr>
      </p:pic>
      <p:pic>
        <p:nvPicPr>
          <p:cNvPr id="29698" name="Picture 2" descr="Frequencies of AHR gene versions"/>
          <p:cNvPicPr>
            <a:picLocks noChangeAspect="1" noChangeArrowheads="1"/>
          </p:cNvPicPr>
          <p:nvPr/>
        </p:nvPicPr>
        <p:blipFill>
          <a:blip r:embed="rId3" cstate="print"/>
          <a:srcRect/>
          <a:stretch>
            <a:fillRect/>
          </a:stretch>
        </p:blipFill>
        <p:spPr bwMode="auto">
          <a:xfrm>
            <a:off x="6534150" y="2286001"/>
            <a:ext cx="4133850" cy="3524251"/>
          </a:xfrm>
          <a:prstGeom prst="rect">
            <a:avLst/>
          </a:prstGeom>
          <a:noFill/>
        </p:spPr>
      </p:pic>
      <p:pic>
        <p:nvPicPr>
          <p:cNvPr id="29700" name="Picture 4" descr="http://www.bio.ulaval.ca/fileadmin/documents/Photos_professeurs/Julian_Dodson/tomcod.jpg"/>
          <p:cNvPicPr>
            <a:picLocks noChangeAspect="1" noChangeArrowheads="1"/>
          </p:cNvPicPr>
          <p:nvPr/>
        </p:nvPicPr>
        <p:blipFill>
          <a:blip r:embed="rId4" cstate="print"/>
          <a:srcRect/>
          <a:stretch>
            <a:fillRect/>
          </a:stretch>
        </p:blipFill>
        <p:spPr bwMode="auto">
          <a:xfrm>
            <a:off x="5791200" y="2286000"/>
            <a:ext cx="2158357" cy="1447800"/>
          </a:xfrm>
          <a:prstGeom prst="rect">
            <a:avLst/>
          </a:prstGeom>
          <a:noFill/>
        </p:spPr>
      </p:pic>
    </p:spTree>
    <p:extLst>
      <p:ext uri="{BB962C8B-B14F-4D97-AF65-F5344CB8AC3E}">
        <p14:creationId xmlns:p14="http://schemas.microsoft.com/office/powerpoint/2010/main" val="45384605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147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10</a:t>
            </a:r>
          </a:p>
        </p:txBody>
      </p:sp>
      <p:sp>
        <p:nvSpPr>
          <p:cNvPr id="1001476" name="Text Box 4"/>
          <p:cNvSpPr txBox="1">
            <a:spLocks noChangeArrowheads="1"/>
          </p:cNvSpPr>
          <p:nvPr/>
        </p:nvSpPr>
        <p:spPr bwMode="auto">
          <a:xfrm>
            <a:off x="2133600" y="1828800"/>
            <a:ext cx="7848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fangs of a rattlesnake and the fangs of a spider homologous structures or analogous structures, and why?</a:t>
            </a:r>
          </a:p>
        </p:txBody>
      </p:sp>
      <p:pic>
        <p:nvPicPr>
          <p:cNvPr id="1001487"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1488"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149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356958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1492"/>
                                        </p:tgtEl>
                                        <p:attrNameLst>
                                          <p:attrName>style.visibility</p:attrName>
                                        </p:attrNameLst>
                                      </p:cBhvr>
                                      <p:to>
                                        <p:strVal val="visible"/>
                                      </p:to>
                                    </p:set>
                                    <p:animEffect transition="in" filter="box(out)">
                                      <p:cBhvr>
                                        <p:cTn id="7" dur="500"/>
                                        <p:tgtEl>
                                          <p:spTgt spid="100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2"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Text Box 2"/>
          <p:cNvSpPr txBox="1">
            <a:spLocks noChangeArrowheads="1"/>
          </p:cNvSpPr>
          <p:nvPr/>
        </p:nvSpPr>
        <p:spPr bwMode="auto">
          <a:xfrm>
            <a:off x="2057400" y="70485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The fangs of these organisms are analogous structures. They share the same function in each organism, to deliver venom, but the organisms do not share a common evolutionary origin.</a:t>
            </a:r>
            <a:endParaRPr lang="en-US" altLang="en-US" sz="3200" b="1" dirty="0">
              <a:solidFill>
                <a:schemeClr val="bg1"/>
              </a:solidFill>
              <a:latin typeface="Times" charset="0"/>
            </a:endParaRPr>
          </a:p>
        </p:txBody>
      </p:sp>
      <p:pic>
        <p:nvPicPr>
          <p:cNvPr id="1002510"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2511"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2512" name="Picture 16" descr="spider fangs2"/>
          <p:cNvPicPr>
            <a:picLocks noChangeAspect="1" noChangeArrowheads="1"/>
          </p:cNvPicPr>
          <p:nvPr/>
        </p:nvPicPr>
        <p:blipFill>
          <a:blip r:embed="rId4" cstate="print"/>
          <a:srcRect/>
          <a:stretch>
            <a:fillRect/>
          </a:stretch>
        </p:blipFill>
        <p:spPr bwMode="auto">
          <a:xfrm>
            <a:off x="2286000" y="3200400"/>
            <a:ext cx="4310062" cy="3232150"/>
          </a:xfrm>
          <a:prstGeom prst="rect">
            <a:avLst/>
          </a:prstGeom>
          <a:noFill/>
        </p:spPr>
      </p:pic>
      <p:pic>
        <p:nvPicPr>
          <p:cNvPr id="1002513" name="Picture 17" descr="rattlesnake fangs"/>
          <p:cNvPicPr>
            <a:picLocks noChangeAspect="1" noChangeArrowheads="1"/>
          </p:cNvPicPr>
          <p:nvPr/>
        </p:nvPicPr>
        <p:blipFill>
          <a:blip r:embed="rId5" cstate="print"/>
          <a:srcRect/>
          <a:stretch>
            <a:fillRect/>
          </a:stretch>
        </p:blipFill>
        <p:spPr bwMode="auto">
          <a:xfrm>
            <a:off x="7007226" y="2667001"/>
            <a:ext cx="2441575" cy="3254375"/>
          </a:xfrm>
          <a:prstGeom prst="rect">
            <a:avLst/>
          </a:prstGeom>
          <a:noFill/>
        </p:spPr>
      </p:pic>
      <p:sp>
        <p:nvSpPr>
          <p:cNvPr id="1002514"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2518"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15787916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2518"/>
                                        </p:tgtEl>
                                        <p:attrNameLst>
                                          <p:attrName>style.visibility</p:attrName>
                                        </p:attrNameLst>
                                      </p:cBhvr>
                                      <p:to>
                                        <p:strVal val="visible"/>
                                      </p:to>
                                    </p:set>
                                    <p:animEffect transition="in" filter="box(out)">
                                      <p:cBhvr>
                                        <p:cTn id="7" dur="500"/>
                                        <p:tgtEl>
                                          <p:spTgt spid="100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18"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761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11</a:t>
            </a:r>
          </a:p>
        </p:txBody>
      </p:sp>
      <p:sp>
        <p:nvSpPr>
          <p:cNvPr id="100762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the presence of pelvic bones (vestigial structure) in the baleen whale considered to be evidence of evolution?</a:t>
            </a:r>
          </a:p>
        </p:txBody>
      </p:sp>
      <p:pic>
        <p:nvPicPr>
          <p:cNvPr id="1007631"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7632"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763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16086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7636"/>
                                        </p:tgtEl>
                                        <p:attrNameLst>
                                          <p:attrName>style.visibility</p:attrName>
                                        </p:attrNameLst>
                                      </p:cBhvr>
                                      <p:to>
                                        <p:strVal val="visible"/>
                                      </p:to>
                                    </p:set>
                                    <p:animEffect transition="in" filter="box(out)">
                                      <p:cBhvr>
                                        <p:cTn id="7" dur="500"/>
                                        <p:tgtEl>
                                          <p:spTgt spid="100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3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2209800" y="8382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Pelvic bones are evidence that whales once possessed hind limbs. Since whales now have no hind limbs, their loss must be the result of an evolutionary change.</a:t>
            </a:r>
            <a:endParaRPr lang="en-US" altLang="en-US" sz="3200" b="1" dirty="0">
              <a:solidFill>
                <a:schemeClr val="bg1"/>
              </a:solidFill>
              <a:latin typeface="Times" charset="0"/>
            </a:endParaRPr>
          </a:p>
        </p:txBody>
      </p:sp>
      <p:pic>
        <p:nvPicPr>
          <p:cNvPr id="1008653" name="Picture 13"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8654" name="Picture 14"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8657" name="Picture 17" descr="Fig"/>
          <p:cNvPicPr>
            <a:picLocks noChangeAspect="1" noChangeArrowheads="1"/>
          </p:cNvPicPr>
          <p:nvPr/>
        </p:nvPicPr>
        <p:blipFill>
          <a:blip r:embed="rId4" cstate="print"/>
          <a:srcRect/>
          <a:stretch>
            <a:fillRect/>
          </a:stretch>
        </p:blipFill>
        <p:spPr bwMode="auto">
          <a:xfrm>
            <a:off x="4157663" y="2819401"/>
            <a:ext cx="3810000" cy="3057525"/>
          </a:xfrm>
          <a:prstGeom prst="rect">
            <a:avLst/>
          </a:prstGeom>
          <a:noFill/>
        </p:spPr>
      </p:pic>
      <p:sp>
        <p:nvSpPr>
          <p:cNvPr id="100865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866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
        <p:nvSpPr>
          <p:cNvPr id="8" name="TextBox 7"/>
          <p:cNvSpPr txBox="1"/>
          <p:nvPr/>
        </p:nvSpPr>
        <p:spPr>
          <a:xfrm>
            <a:off x="4495800" y="4876801"/>
            <a:ext cx="1600200" cy="646331"/>
          </a:xfrm>
          <a:prstGeom prst="rect">
            <a:avLst/>
          </a:prstGeom>
          <a:noFill/>
        </p:spPr>
        <p:txBody>
          <a:bodyPr wrap="square" rtlCol="0">
            <a:spAutoFit/>
          </a:bodyPr>
          <a:lstStyle/>
          <a:p>
            <a:r>
              <a:rPr lang="en-US" dirty="0"/>
              <a:t>Vestigial Structure</a:t>
            </a:r>
          </a:p>
        </p:txBody>
      </p:sp>
    </p:spTree>
    <p:extLst>
      <p:ext uri="{BB962C8B-B14F-4D97-AF65-F5344CB8AC3E}">
        <p14:creationId xmlns:p14="http://schemas.microsoft.com/office/powerpoint/2010/main" val="1081016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8642"/>
                                        </p:tgtEl>
                                        <p:attrNameLst>
                                          <p:attrName>style.visibility</p:attrName>
                                        </p:attrNameLst>
                                      </p:cBhvr>
                                      <p:to>
                                        <p:strVal val="visible"/>
                                      </p:to>
                                    </p:set>
                                    <p:animEffect transition="in" filter="box(out)">
                                      <p:cBhvr>
                                        <p:cTn id="7" dur="500"/>
                                        <p:tgtEl>
                                          <p:spTgt spid="10086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8657"/>
                                        </p:tgtEl>
                                        <p:attrNameLst>
                                          <p:attrName>style.visibility</p:attrName>
                                        </p:attrNameLst>
                                      </p:cBhvr>
                                      <p:to>
                                        <p:strVal val="visible"/>
                                      </p:to>
                                    </p:set>
                                    <p:animEffect transition="in" filter="box(out)">
                                      <p:cBhvr>
                                        <p:cTn id="11" dur="500"/>
                                        <p:tgtEl>
                                          <p:spTgt spid="100865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008662"/>
                                        </p:tgtEl>
                                        <p:attrNameLst>
                                          <p:attrName>style.visibility</p:attrName>
                                        </p:attrNameLst>
                                      </p:cBhvr>
                                      <p:to>
                                        <p:strVal val="visible"/>
                                      </p:to>
                                    </p:set>
                                    <p:animEffect transition="in" filter="box(out)">
                                      <p:cBhvr>
                                        <p:cTn id="14" dur="500"/>
                                        <p:tgtEl>
                                          <p:spTgt spid="100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autoUpdateAnimBg="0"/>
      <p:bldP spid="1008662"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describes Genetic drift?</a:t>
            </a:r>
            <a:endParaRPr lang="en-US" dirty="0"/>
          </a:p>
        </p:txBody>
      </p:sp>
      <p:sp>
        <p:nvSpPr>
          <p:cNvPr id="3" name="Content Placeholder 2"/>
          <p:cNvSpPr>
            <a:spLocks noGrp="1"/>
          </p:cNvSpPr>
          <p:nvPr>
            <p:ph idx="1"/>
          </p:nvPr>
        </p:nvSpPr>
        <p:spPr/>
        <p:txBody>
          <a:bodyPr/>
          <a:lstStyle/>
          <a:p>
            <a:pPr marL="514350" indent="-514350">
              <a:buAutoNum type="alphaLcPeriod"/>
            </a:pPr>
            <a:r>
              <a:rPr lang="en-US" dirty="0" smtClean="0"/>
              <a:t>Small populations, organized mutations</a:t>
            </a:r>
          </a:p>
          <a:p>
            <a:pPr marL="514350" indent="-514350">
              <a:buAutoNum type="alphaLcPeriod"/>
            </a:pPr>
            <a:r>
              <a:rPr lang="en-US" dirty="0" smtClean="0"/>
              <a:t>Large populations, random mutations</a:t>
            </a:r>
          </a:p>
          <a:p>
            <a:pPr marL="514350" indent="-514350">
              <a:buAutoNum type="alphaLcPeriod"/>
            </a:pPr>
            <a:r>
              <a:rPr lang="en-US" dirty="0" smtClean="0"/>
              <a:t>Large populations, chance events</a:t>
            </a:r>
          </a:p>
          <a:p>
            <a:pPr marL="514350" indent="-514350">
              <a:buAutoNum type="alphaLcPeriod"/>
            </a:pPr>
            <a:r>
              <a:rPr lang="en-US" dirty="0" smtClean="0"/>
              <a:t>Small populations, chance events, random mutations</a:t>
            </a:r>
            <a:endParaRPr lang="en-US" dirty="0"/>
          </a:p>
        </p:txBody>
      </p:sp>
    </p:spTree>
    <p:extLst>
      <p:ext uri="{BB962C8B-B14F-4D97-AF65-F5344CB8AC3E}">
        <p14:creationId xmlns:p14="http://schemas.microsoft.com/office/powerpoint/2010/main" val="1036322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667000" y="1219200"/>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Marker Felt" charset="0"/>
              </a:rPr>
              <a:t>How do living things change over time?</a:t>
            </a:r>
            <a:endParaRPr lang="en-US" altLang="en-US" dirty="0"/>
          </a:p>
        </p:txBody>
      </p:sp>
      <p:sp>
        <p:nvSpPr>
          <p:cNvPr id="11269" name="Text Box 5"/>
          <p:cNvSpPr txBox="1">
            <a:spLocks noChangeArrowheads="1"/>
          </p:cNvSpPr>
          <p:nvPr/>
        </p:nvSpPr>
        <p:spPr bwMode="auto">
          <a:xfrm>
            <a:off x="1905000" y="381000"/>
            <a:ext cx="8001000" cy="641350"/>
          </a:xfrm>
          <a:prstGeom prst="rect">
            <a:avLst/>
          </a:prstGeom>
          <a:noFill/>
          <a:ln>
            <a:noFill/>
          </a:ln>
          <a:effectLst>
            <a:outerShdw dist="107763" dir="2700000" algn="ctr" rotWithShape="0">
              <a:srgbClr val="808080"/>
            </a:outerShdw>
          </a:effectLst>
          <a:extLst/>
        </p:spPr>
        <p:txBody>
          <a:bodyPr>
            <a:spAutoFit/>
          </a:bodyPr>
          <a:lstStyle/>
          <a:p>
            <a:pPr algn="ctr">
              <a:defRPr/>
            </a:pPr>
            <a:r>
              <a:rPr lang="en-US" sz="3600">
                <a:solidFill>
                  <a:srgbClr val="FF2110"/>
                </a:solidFill>
                <a:effectLst>
                  <a:outerShdw blurRad="38100" dist="38100" dir="2700000" algn="tl">
                    <a:srgbClr val="000000"/>
                  </a:outerShdw>
                </a:effectLst>
                <a:latin typeface="Marker Felt" pitchFamily="28" charset="0"/>
                <a:ea typeface="ＭＳ Ｐゴシック" pitchFamily="28" charset="-128"/>
              </a:rPr>
              <a:t>Driving Question</a:t>
            </a:r>
            <a:endParaRPr lang="en-US" sz="3200">
              <a:solidFill>
                <a:srgbClr val="FF2110"/>
              </a:solidFill>
              <a:latin typeface="Marker Felt" pitchFamily="28" charset="0"/>
              <a:ea typeface="ＭＳ Ｐゴシック" pitchFamily="28" charset="-128"/>
            </a:endParaRPr>
          </a:p>
        </p:txBody>
      </p:sp>
    </p:spTree>
    <p:extLst>
      <p:ext uri="{BB962C8B-B14F-4D97-AF65-F5344CB8AC3E}">
        <p14:creationId xmlns:p14="http://schemas.microsoft.com/office/powerpoint/2010/main" val="354303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2700" dirty="0"/>
              <a:t>The Formation of Earth &amp; the amount of time it took for Earth to become suitable to sustain life can be compared to a 12-month calendar.  Give that 11:58 pm on December 31</a:t>
            </a:r>
            <a:r>
              <a:rPr lang="en-US" sz="2700" baseline="30000" dirty="0"/>
              <a:t>st</a:t>
            </a:r>
            <a:r>
              <a:rPr lang="en-US" sz="2700" dirty="0"/>
              <a:t> of the year is “present time”, approximately </a:t>
            </a:r>
            <a:r>
              <a:rPr lang="en-US" sz="2700" b="1" dirty="0"/>
              <a:t>what month was Earth formed?</a:t>
            </a:r>
          </a:p>
        </p:txBody>
      </p:sp>
      <p:sp>
        <p:nvSpPr>
          <p:cNvPr id="3" name="Content Placeholder 2"/>
          <p:cNvSpPr>
            <a:spLocks noGrp="1"/>
          </p:cNvSpPr>
          <p:nvPr>
            <p:ph idx="1"/>
          </p:nvPr>
        </p:nvSpPr>
        <p:spPr/>
        <p:txBody>
          <a:bodyPr/>
          <a:lstStyle/>
          <a:p>
            <a:pPr marL="514350" indent="-514350">
              <a:buAutoNum type="alphaLcPeriod"/>
            </a:pPr>
            <a:r>
              <a:rPr lang="en-US" dirty="0" smtClean="0"/>
              <a:t>January</a:t>
            </a:r>
          </a:p>
          <a:p>
            <a:pPr marL="514350" indent="-514350">
              <a:buAutoNum type="alphaLcPeriod"/>
            </a:pPr>
            <a:r>
              <a:rPr lang="en-US" dirty="0" smtClean="0"/>
              <a:t>August</a:t>
            </a:r>
          </a:p>
          <a:p>
            <a:pPr marL="514350" indent="-514350">
              <a:buAutoNum type="alphaLcPeriod"/>
            </a:pPr>
            <a:r>
              <a:rPr lang="en-US" dirty="0" smtClean="0"/>
              <a:t>December</a:t>
            </a:r>
          </a:p>
          <a:p>
            <a:pPr marL="514350" indent="-514350">
              <a:buAutoNum type="alphaLcPeriod"/>
            </a:pPr>
            <a:r>
              <a:rPr lang="en-US" dirty="0" smtClean="0"/>
              <a:t>October</a:t>
            </a:r>
            <a:endParaRPr lang="en-US" dirty="0"/>
          </a:p>
        </p:txBody>
      </p:sp>
    </p:spTree>
    <p:extLst>
      <p:ext uri="{BB962C8B-B14F-4D97-AF65-F5344CB8AC3E}">
        <p14:creationId xmlns:p14="http://schemas.microsoft.com/office/powerpoint/2010/main" val="56154309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11/04   </a:t>
            </a:r>
            <a:r>
              <a:rPr lang="en-US" sz="2400" dirty="0">
                <a:hlinkClick r:id="rId2"/>
              </a:rPr>
              <a:t>The Record of Life </a:t>
            </a:r>
            <a:r>
              <a:rPr lang="en-US" sz="2400" dirty="0"/>
              <a:t>14.1</a:t>
            </a:r>
            <a:br>
              <a:rPr lang="en-US" sz="2400" dirty="0"/>
            </a:br>
            <a:r>
              <a:rPr lang="en-US" sz="2400" dirty="0"/>
              <a:t>Obj. TSW analyze conditions of an </a:t>
            </a:r>
            <a:r>
              <a:rPr lang="en-US" sz="2400" dirty="0">
                <a:hlinkClick r:id="rId3"/>
              </a:rPr>
              <a:t>Early Earth</a:t>
            </a:r>
            <a:r>
              <a:rPr lang="en-US" sz="2400" dirty="0"/>
              <a:t>, and do a relative dating activity to help understand the law of superposition. P.30 NB</a:t>
            </a:r>
          </a:p>
        </p:txBody>
      </p:sp>
      <p:sp>
        <p:nvSpPr>
          <p:cNvPr id="6" name="Content Placeholder 5"/>
          <p:cNvSpPr>
            <a:spLocks noGrp="1"/>
          </p:cNvSpPr>
          <p:nvPr>
            <p:ph sz="quarter" idx="4"/>
          </p:nvPr>
        </p:nvSpPr>
        <p:spPr>
          <a:xfrm>
            <a:off x="6169026" y="1371600"/>
            <a:ext cx="4498975" cy="3951288"/>
          </a:xfrm>
        </p:spPr>
        <p:txBody>
          <a:bodyPr/>
          <a:lstStyle/>
          <a:p>
            <a:pPr marL="457200" indent="-457200">
              <a:buFont typeface="+mj-lt"/>
              <a:buAutoNum type="arabicPeriod"/>
            </a:pPr>
            <a:r>
              <a:rPr lang="en-US" dirty="0" smtClean="0"/>
              <a:t>What type of rock are fossils found, and what are the 5 types of fossils?</a:t>
            </a:r>
          </a:p>
          <a:p>
            <a:pPr marL="457200" indent="-457200">
              <a:buFont typeface="+mj-lt"/>
              <a:buAutoNum type="arabicPeriod"/>
            </a:pPr>
            <a:r>
              <a:rPr lang="en-US" dirty="0" smtClean="0"/>
              <a:t>Compare &amp; Contrast Relative and Radiometric Dating</a:t>
            </a:r>
          </a:p>
          <a:p>
            <a:pPr marL="457200" indent="-457200">
              <a:buFont typeface="+mj-lt"/>
              <a:buAutoNum type="arabicPeriod"/>
            </a:pPr>
            <a:r>
              <a:rPr lang="en-US" dirty="0" smtClean="0"/>
              <a:t>List in order the geologic time eras giving the major life forms of the eras.</a:t>
            </a:r>
          </a:p>
          <a:p>
            <a:pPr marL="457200" indent="-457200">
              <a:buFont typeface="+mj-lt"/>
              <a:buAutoNum type="arabicPeriod"/>
            </a:pPr>
            <a:endParaRPr lang="en-US" dirty="0"/>
          </a:p>
        </p:txBody>
      </p:sp>
      <p:pic>
        <p:nvPicPr>
          <p:cNvPr id="7" name="Picture 2" descr="http://www.artshop.markgarlick.com/images/prodimages/earlyearth.jpg"/>
          <p:cNvPicPr>
            <a:picLocks noGrp="1" noChangeAspect="1" noChangeArrowheads="1"/>
          </p:cNvPicPr>
          <p:nvPr>
            <p:ph sz="half" idx="2"/>
          </p:nvPr>
        </p:nvPicPr>
        <p:blipFill>
          <a:blip r:embed="rId4" cstate="print"/>
          <a:srcRect/>
          <a:stretch>
            <a:fillRect/>
          </a:stretch>
        </p:blipFill>
        <p:spPr bwMode="auto">
          <a:xfrm>
            <a:off x="1524000" y="1447800"/>
            <a:ext cx="4584036" cy="2516126"/>
          </a:xfrm>
          <a:prstGeom prst="rect">
            <a:avLst/>
          </a:prstGeom>
          <a:noFill/>
        </p:spPr>
      </p:pic>
      <p:sp>
        <p:nvSpPr>
          <p:cNvPr id="8" name="Rectangle 7"/>
          <p:cNvSpPr/>
          <p:nvPr/>
        </p:nvSpPr>
        <p:spPr>
          <a:xfrm>
            <a:off x="2743201" y="1905000"/>
            <a:ext cx="2065309" cy="369332"/>
          </a:xfrm>
          <a:prstGeom prst="rect">
            <a:avLst/>
          </a:prstGeom>
        </p:spPr>
        <p:txBody>
          <a:bodyPr wrap="none">
            <a:spAutoFit/>
          </a:bodyPr>
          <a:lstStyle/>
          <a:p>
            <a:r>
              <a:rPr lang="en-US" dirty="0">
                <a:solidFill>
                  <a:srgbClr val="C00000"/>
                </a:solidFill>
              </a:rPr>
              <a:t>4.6 Billion Years Ago</a:t>
            </a:r>
          </a:p>
        </p:txBody>
      </p:sp>
      <p:pic>
        <p:nvPicPr>
          <p:cNvPr id="10242" name="Picture 2" descr="The near-perfect mammoth—frozen for 40,000 years—holds clues to the extinct species."/>
          <p:cNvPicPr>
            <a:picLocks noChangeAspect="1" noChangeArrowheads="1"/>
          </p:cNvPicPr>
          <p:nvPr/>
        </p:nvPicPr>
        <p:blipFill>
          <a:blip r:embed="rId5" cstate="print"/>
          <a:srcRect/>
          <a:stretch>
            <a:fillRect/>
          </a:stretch>
        </p:blipFill>
        <p:spPr bwMode="auto">
          <a:xfrm>
            <a:off x="1524001" y="3886201"/>
            <a:ext cx="3352799" cy="2398751"/>
          </a:xfrm>
          <a:prstGeom prst="rect">
            <a:avLst/>
          </a:prstGeom>
          <a:noFill/>
        </p:spPr>
      </p:pic>
      <p:sp>
        <p:nvSpPr>
          <p:cNvPr id="9" name="TextBox 8"/>
          <p:cNvSpPr txBox="1"/>
          <p:nvPr/>
        </p:nvSpPr>
        <p:spPr>
          <a:xfrm>
            <a:off x="4876800" y="5486400"/>
            <a:ext cx="3048000" cy="369332"/>
          </a:xfrm>
          <a:prstGeom prst="rect">
            <a:avLst/>
          </a:prstGeom>
          <a:noFill/>
        </p:spPr>
        <p:txBody>
          <a:bodyPr wrap="square" rtlCol="0">
            <a:spAutoFit/>
          </a:bodyPr>
          <a:lstStyle/>
          <a:p>
            <a:r>
              <a:rPr lang="en-US" dirty="0"/>
              <a:t>Fossilized </a:t>
            </a:r>
            <a:r>
              <a:rPr lang="en-US"/>
              <a:t>Baby Mammoth</a:t>
            </a:r>
          </a:p>
        </p:txBody>
      </p:sp>
      <p:pic>
        <p:nvPicPr>
          <p:cNvPr id="10" name="Picture 16" descr="Fig"/>
          <p:cNvPicPr>
            <a:picLocks noChangeAspect="1" noChangeArrowheads="1"/>
          </p:cNvPicPr>
          <p:nvPr/>
        </p:nvPicPr>
        <p:blipFill>
          <a:blip r:embed="rId6" cstate="print"/>
          <a:srcRect/>
          <a:stretch>
            <a:fillRect/>
          </a:stretch>
        </p:blipFill>
        <p:spPr bwMode="auto">
          <a:xfrm>
            <a:off x="7427562" y="4572001"/>
            <a:ext cx="3240439" cy="2285999"/>
          </a:xfrm>
          <a:prstGeom prst="rect">
            <a:avLst/>
          </a:prstGeom>
          <a:noFill/>
        </p:spPr>
      </p:pic>
      <p:sp>
        <p:nvSpPr>
          <p:cNvPr id="3" name="TextBox 2"/>
          <p:cNvSpPr txBox="1"/>
          <p:nvPr/>
        </p:nvSpPr>
        <p:spPr>
          <a:xfrm>
            <a:off x="4842655" y="4676558"/>
            <a:ext cx="2506691" cy="646331"/>
          </a:xfrm>
          <a:prstGeom prst="rect">
            <a:avLst/>
          </a:prstGeom>
          <a:noFill/>
        </p:spPr>
        <p:txBody>
          <a:bodyPr wrap="square" rtlCol="0">
            <a:spAutoFit/>
          </a:bodyPr>
          <a:lstStyle/>
          <a:p>
            <a:r>
              <a:rPr lang="en-US" dirty="0"/>
              <a:t>HW – WS Evolution Study Guide P. 37 NB</a:t>
            </a:r>
          </a:p>
        </p:txBody>
      </p:sp>
    </p:spTree>
    <p:extLst>
      <p:ext uri="{BB962C8B-B14F-4D97-AF65-F5344CB8AC3E}">
        <p14:creationId xmlns:p14="http://schemas.microsoft.com/office/powerpoint/2010/main" val="375395892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057400" y="1219200"/>
            <a:ext cx="8153400" cy="1371600"/>
          </a:xfrm>
        </p:spPr>
        <p:txBody>
          <a:bodyPr vert="horz" lIns="91440" tIns="45720" rIns="132080" bIns="45720" rtlCol="0">
            <a:normAutofit/>
          </a:bodyPr>
          <a:lstStyle/>
          <a:p>
            <a:pPr marL="587375"/>
            <a:r>
              <a:rPr lang="en-US" altLang="en-US" sz="3600">
                <a:solidFill>
                  <a:schemeClr val="bg1"/>
                </a:solidFill>
                <a:latin typeface="Book Antiqua" panose="02040602050305030304" pitchFamily="18" charset="0"/>
              </a:rPr>
              <a:t>Rock cycle- the constant formation and destruction of rock.  </a:t>
            </a:r>
          </a:p>
        </p:txBody>
      </p:sp>
      <p:sp>
        <p:nvSpPr>
          <p:cNvPr id="28675" name="Text Box 6"/>
          <p:cNvSpPr txBox="1">
            <a:spLocks/>
          </p:cNvSpPr>
          <p:nvPr/>
        </p:nvSpPr>
        <p:spPr bwMode="auto">
          <a:xfrm>
            <a:off x="1524000" y="1"/>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Lucida Grande" charset="0"/>
                <a:sym typeface="Lucida Grande" charset="0"/>
              </a:defRPr>
            </a:lvl1pPr>
            <a:lvl2pPr marL="742950" indent="-285750" eaLnBrk="0" hangingPunct="0">
              <a:defRPr>
                <a:solidFill>
                  <a:srgbClr val="FFFFFF"/>
                </a:solidFill>
                <a:latin typeface="Lucida Grande" charset="0"/>
                <a:sym typeface="Lucida Grande" charset="0"/>
              </a:defRPr>
            </a:lvl2pPr>
            <a:lvl3pPr marL="1143000" indent="-228600" eaLnBrk="0" hangingPunct="0">
              <a:defRPr>
                <a:solidFill>
                  <a:srgbClr val="FFFFFF"/>
                </a:solidFill>
                <a:latin typeface="Lucida Grande" charset="0"/>
                <a:sym typeface="Lucida Grande" charset="0"/>
              </a:defRPr>
            </a:lvl3pPr>
            <a:lvl4pPr marL="1600200" indent="-228600" eaLnBrk="0" hangingPunct="0">
              <a:defRPr>
                <a:solidFill>
                  <a:srgbClr val="FFFFFF"/>
                </a:solidFill>
                <a:latin typeface="Lucida Grande" charset="0"/>
                <a:sym typeface="Lucida Grande" charset="0"/>
              </a:defRPr>
            </a:lvl4pPr>
            <a:lvl5pPr marL="2057400" indent="-228600" eaLnBrk="0" hangingPunct="0">
              <a:defRPr>
                <a:solidFill>
                  <a:srgbClr val="FFFFFF"/>
                </a:solidFill>
                <a:latin typeface="Lucida Grande" charset="0"/>
                <a:sym typeface="Lucida Grande" charset="0"/>
              </a:defRPr>
            </a:lvl5pPr>
            <a:lvl6pPr marL="2514600" indent="-228600" eaLnBrk="0" fontAlgn="base" hangingPunct="0">
              <a:spcBef>
                <a:spcPct val="0"/>
              </a:spcBef>
              <a:spcAft>
                <a:spcPct val="0"/>
              </a:spcAft>
              <a:defRPr>
                <a:solidFill>
                  <a:srgbClr val="FFFFFF"/>
                </a:solidFill>
                <a:latin typeface="Lucida Grande" charset="0"/>
                <a:sym typeface="Lucida Grande" charset="0"/>
              </a:defRPr>
            </a:lvl6pPr>
            <a:lvl7pPr marL="2971800" indent="-228600" eaLnBrk="0" fontAlgn="base" hangingPunct="0">
              <a:spcBef>
                <a:spcPct val="0"/>
              </a:spcBef>
              <a:spcAft>
                <a:spcPct val="0"/>
              </a:spcAft>
              <a:defRPr>
                <a:solidFill>
                  <a:srgbClr val="FFFFFF"/>
                </a:solidFill>
                <a:latin typeface="Lucida Grande" charset="0"/>
                <a:sym typeface="Lucida Grande" charset="0"/>
              </a:defRPr>
            </a:lvl7pPr>
            <a:lvl8pPr marL="3429000" indent="-228600" eaLnBrk="0" fontAlgn="base" hangingPunct="0">
              <a:spcBef>
                <a:spcPct val="0"/>
              </a:spcBef>
              <a:spcAft>
                <a:spcPct val="0"/>
              </a:spcAft>
              <a:defRPr>
                <a:solidFill>
                  <a:srgbClr val="FFFFFF"/>
                </a:solidFill>
                <a:latin typeface="Lucida Grande" charset="0"/>
                <a:sym typeface="Lucida Grande" charset="0"/>
              </a:defRPr>
            </a:lvl8pPr>
            <a:lvl9pPr marL="3886200" indent="-228600" eaLnBrk="0" fontAlgn="base" hangingPunct="0">
              <a:spcBef>
                <a:spcPct val="0"/>
              </a:spcBef>
              <a:spcAft>
                <a:spcPct val="0"/>
              </a:spcAft>
              <a:defRPr>
                <a:solidFill>
                  <a:srgbClr val="FFFFFF"/>
                </a:solidFill>
                <a:latin typeface="Lucida Grande" charset="0"/>
                <a:sym typeface="Lucida Grande" charset="0"/>
              </a:defRPr>
            </a:lvl9pPr>
          </a:lstStyle>
          <a:p>
            <a:pPr algn="ctr" eaLnBrk="1" hangingPunct="1">
              <a:spcBef>
                <a:spcPct val="50000"/>
              </a:spcBef>
            </a:pPr>
            <a:r>
              <a:rPr lang="en-US" altLang="en-US" sz="4800" b="1">
                <a:latin typeface="Book Antiqua" panose="02040602050305030304" pitchFamily="18" charset="0"/>
              </a:rPr>
              <a:t>The Rock Cycle</a:t>
            </a:r>
          </a:p>
        </p:txBody>
      </p:sp>
      <p:pic>
        <p:nvPicPr>
          <p:cNvPr id="286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514600"/>
            <a:ext cx="5410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9491" name="Rectangle 2051"/>
          <p:cNvSpPr>
            <a:spLocks noChangeArrowheads="1"/>
          </p:cNvSpPr>
          <p:nvPr/>
        </p:nvSpPr>
        <p:spPr bwMode="auto">
          <a:xfrm>
            <a:off x="1524000" y="1295401"/>
            <a:ext cx="4953000" cy="2554545"/>
          </a:xfrm>
          <a:prstGeom prst="rect">
            <a:avLst/>
          </a:prstGeom>
          <a:noFill/>
          <a:ln w="9525">
            <a:noFill/>
            <a:miter lim="800000"/>
            <a:headEnd/>
            <a:tailEnd/>
          </a:ln>
          <a:effectLst/>
        </p:spPr>
        <p:txBody>
          <a:bodyPr wrap="square">
            <a:spAutoFit/>
          </a:bodyPr>
          <a:lstStyle/>
          <a:p>
            <a:pPr marL="342900" indent="-342900"/>
            <a:r>
              <a:rPr lang="en-US" sz="3200" dirty="0"/>
              <a:t>There are many different ways fossils can form, organisms usually have to be </a:t>
            </a:r>
            <a:r>
              <a:rPr lang="en-US" sz="3200" b="1" dirty="0"/>
              <a:t>buried in mud</a:t>
            </a:r>
            <a:r>
              <a:rPr lang="en-US" sz="3200" dirty="0"/>
              <a:t>, </a:t>
            </a:r>
            <a:r>
              <a:rPr lang="en-US" sz="3200" b="1" dirty="0"/>
              <a:t>sand</a:t>
            </a:r>
            <a:r>
              <a:rPr lang="en-US" sz="3200" dirty="0"/>
              <a:t>, or </a:t>
            </a:r>
            <a:r>
              <a:rPr lang="en-US" sz="3200" b="1" dirty="0"/>
              <a:t>clay</a:t>
            </a:r>
            <a:r>
              <a:rPr lang="en-US" sz="3200" dirty="0"/>
              <a:t> soon after they die.</a:t>
            </a:r>
            <a:endParaRPr lang="en-US" sz="3200" i="1" dirty="0"/>
          </a:p>
        </p:txBody>
      </p:sp>
      <p:sp>
        <p:nvSpPr>
          <p:cNvPr id="959492" name="Text Box 2052"/>
          <p:cNvSpPr txBox="1">
            <a:spLocks noChangeArrowheads="1"/>
          </p:cNvSpPr>
          <p:nvPr/>
        </p:nvSpPr>
        <p:spPr bwMode="auto">
          <a:xfrm>
            <a:off x="2114551" y="762001"/>
            <a:ext cx="31780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Fossil formation</a:t>
            </a:r>
          </a:p>
        </p:txBody>
      </p:sp>
      <p:pic>
        <p:nvPicPr>
          <p:cNvPr id="959499" name="Picture 2059"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59500" name="Picture 206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59501" name="Rectangle 2061"/>
          <p:cNvSpPr>
            <a:spLocks noChangeArrowheads="1"/>
          </p:cNvSpPr>
          <p:nvPr/>
        </p:nvSpPr>
        <p:spPr bwMode="auto">
          <a:xfrm>
            <a:off x="1828800" y="4038601"/>
            <a:ext cx="8382000" cy="2062103"/>
          </a:xfrm>
          <a:prstGeom prst="rect">
            <a:avLst/>
          </a:prstGeom>
          <a:noFill/>
          <a:ln w="9525">
            <a:noFill/>
            <a:miter lim="800000"/>
            <a:headEnd/>
            <a:tailEnd/>
          </a:ln>
          <a:effectLst/>
        </p:spPr>
        <p:txBody>
          <a:bodyPr>
            <a:spAutoFit/>
          </a:bodyPr>
          <a:lstStyle/>
          <a:p>
            <a:pPr marL="342900" indent="-342900"/>
            <a:r>
              <a:rPr lang="en-US" sz="3200" dirty="0"/>
              <a:t>Most fossils are found in </a:t>
            </a:r>
            <a:r>
              <a:rPr lang="en-US" sz="3200" b="1" dirty="0"/>
              <a:t>sedimentary rocks</a:t>
            </a:r>
            <a:r>
              <a:rPr lang="en-US" sz="3200" dirty="0"/>
              <a:t>.  These rocks form at relatively low temperatures and pressures that may prevent damage to the organism.</a:t>
            </a:r>
            <a:endParaRPr lang="en-US" sz="3200" i="1" dirty="0"/>
          </a:p>
        </p:txBody>
      </p:sp>
      <p:pic>
        <p:nvPicPr>
          <p:cNvPr id="959503" name="Picture 2063" descr="rock formation"/>
          <p:cNvPicPr>
            <a:picLocks noChangeAspect="1" noChangeArrowheads="1"/>
          </p:cNvPicPr>
          <p:nvPr/>
        </p:nvPicPr>
        <p:blipFill>
          <a:blip r:embed="rId4" cstate="print"/>
          <a:srcRect/>
          <a:stretch>
            <a:fillRect/>
          </a:stretch>
        </p:blipFill>
        <p:spPr bwMode="auto">
          <a:xfrm>
            <a:off x="6248400" y="1296989"/>
            <a:ext cx="3962400" cy="2606675"/>
          </a:xfrm>
          <a:prstGeom prst="rect">
            <a:avLst/>
          </a:prstGeom>
          <a:noFill/>
        </p:spPr>
      </p:pic>
    </p:spTree>
    <p:extLst>
      <p:ext uri="{BB962C8B-B14F-4D97-AF65-F5344CB8AC3E}">
        <p14:creationId xmlns:p14="http://schemas.microsoft.com/office/powerpoint/2010/main" val="2407770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9501"/>
                                        </p:tgtEl>
                                        <p:attrNameLst>
                                          <p:attrName>style.visibility</p:attrName>
                                        </p:attrNameLst>
                                      </p:cBhvr>
                                      <p:to>
                                        <p:strVal val="visible"/>
                                      </p:to>
                                    </p:set>
                                    <p:animEffect transition="in" filter="box(out)">
                                      <p:cBhvr>
                                        <p:cTn id="7" dur="500"/>
                                        <p:tgtEl>
                                          <p:spTgt spid="9595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9503"/>
                                        </p:tgtEl>
                                        <p:attrNameLst>
                                          <p:attrName>style.visibility</p:attrName>
                                        </p:attrNameLst>
                                      </p:cBhvr>
                                      <p:to>
                                        <p:strVal val="visible"/>
                                      </p:to>
                                    </p:set>
                                    <p:animEffect transition="in" filter="box(out)">
                                      <p:cBhvr>
                                        <p:cTn id="11" dur="500"/>
                                        <p:tgtEl>
                                          <p:spTgt spid="959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01"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67" name="Picture 51" descr="table"/>
          <p:cNvPicPr>
            <a:picLocks noChangeAspect="1" noChangeArrowheads="1"/>
          </p:cNvPicPr>
          <p:nvPr/>
        </p:nvPicPr>
        <p:blipFill>
          <a:blip r:embed="rId2" cstate="print"/>
          <a:srcRect/>
          <a:stretch>
            <a:fillRect/>
          </a:stretch>
        </p:blipFill>
        <p:spPr bwMode="auto">
          <a:xfrm>
            <a:off x="1524000" y="1371601"/>
            <a:ext cx="5638800" cy="5058697"/>
          </a:xfrm>
          <a:prstGeom prst="rect">
            <a:avLst/>
          </a:prstGeom>
          <a:noFill/>
        </p:spPr>
      </p:pic>
      <p:sp>
        <p:nvSpPr>
          <p:cNvPr id="95641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6419" name="Rectangle 3"/>
          <p:cNvSpPr>
            <a:spLocks noChangeArrowheads="1"/>
          </p:cNvSpPr>
          <p:nvPr/>
        </p:nvSpPr>
        <p:spPr bwMode="auto">
          <a:xfrm>
            <a:off x="7696200" y="1066801"/>
            <a:ext cx="2743200" cy="4031873"/>
          </a:xfrm>
          <a:prstGeom prst="rect">
            <a:avLst/>
          </a:prstGeom>
          <a:noFill/>
          <a:ln w="9525">
            <a:noFill/>
            <a:miter lim="800000"/>
            <a:headEnd/>
            <a:tailEnd/>
          </a:ln>
          <a:effectLst/>
        </p:spPr>
        <p:txBody>
          <a:bodyPr>
            <a:spAutoFit/>
          </a:bodyPr>
          <a:lstStyle/>
          <a:p>
            <a:pPr marL="342900" indent="-342900"/>
            <a:r>
              <a:rPr lang="en-US" sz="3200" dirty="0"/>
              <a:t>A </a:t>
            </a:r>
            <a:r>
              <a:rPr lang="en-US" sz="3200" dirty="0">
                <a:solidFill>
                  <a:srgbClr val="FF0066"/>
                </a:solidFill>
              </a:rPr>
              <a:t>fossil</a:t>
            </a:r>
            <a:r>
              <a:rPr lang="en-US" sz="3200" dirty="0"/>
              <a:t> is evidence of an organism that lived long ago that is preserved in Earth’s rocks.</a:t>
            </a:r>
            <a:endParaRPr lang="en-US" sz="3200" i="1" dirty="0"/>
          </a:p>
        </p:txBody>
      </p:sp>
      <p:sp>
        <p:nvSpPr>
          <p:cNvPr id="956420" name="Text Box 4"/>
          <p:cNvSpPr txBox="1">
            <a:spLocks noChangeArrowheads="1"/>
          </p:cNvSpPr>
          <p:nvPr/>
        </p:nvSpPr>
        <p:spPr bwMode="auto">
          <a:xfrm>
            <a:off x="2133601" y="762001"/>
            <a:ext cx="4658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rPr>
              <a:t>Fossils-Clues to the past</a:t>
            </a:r>
          </a:p>
        </p:txBody>
      </p:sp>
      <p:pic>
        <p:nvPicPr>
          <p:cNvPr id="956427" name="Picture 11" descr="sec"/>
          <p:cNvPicPr>
            <a:picLocks noChangeAspect="1" noChangeArrowheads="1"/>
          </p:cNvPicPr>
          <p:nvPr/>
        </p:nvPicPr>
        <p:blipFill>
          <a:blip r:embed="rId3" cstate="print"/>
          <a:srcRect/>
          <a:stretch>
            <a:fillRect/>
          </a:stretch>
        </p:blipFill>
        <p:spPr bwMode="auto">
          <a:xfrm>
            <a:off x="4375150" y="0"/>
            <a:ext cx="3441700" cy="482600"/>
          </a:xfrm>
          <a:prstGeom prst="rect">
            <a:avLst/>
          </a:prstGeom>
          <a:noFill/>
        </p:spPr>
      </p:pic>
      <p:pic>
        <p:nvPicPr>
          <p:cNvPr id="956428" name="Picture 12" descr="Sec"/>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p:spPr>
      </p:pic>
      <p:sp>
        <p:nvSpPr>
          <p:cNvPr id="956431" name="Text Box 15"/>
          <p:cNvSpPr txBox="1">
            <a:spLocks noChangeArrowheads="1"/>
          </p:cNvSpPr>
          <p:nvPr/>
        </p:nvSpPr>
        <p:spPr bwMode="auto">
          <a:xfrm>
            <a:off x="2819401" y="1447800"/>
            <a:ext cx="2410853" cy="523220"/>
          </a:xfrm>
          <a:prstGeom prst="rect">
            <a:avLst/>
          </a:prstGeom>
          <a:noFill/>
          <a:ln w="9525">
            <a:noFill/>
            <a:miter lim="800000"/>
            <a:headEnd/>
            <a:tailEnd/>
          </a:ln>
          <a:effectLst/>
        </p:spPr>
        <p:txBody>
          <a:bodyPr wrap="none">
            <a:spAutoFit/>
          </a:bodyPr>
          <a:lstStyle/>
          <a:p>
            <a:pPr>
              <a:buFontTx/>
              <a:buNone/>
            </a:pPr>
            <a:r>
              <a:rPr lang="en-US" sz="2800" dirty="0"/>
              <a:t>Types of Fossils</a:t>
            </a:r>
          </a:p>
        </p:txBody>
      </p:sp>
      <p:sp>
        <p:nvSpPr>
          <p:cNvPr id="956432" name="Text Box 16"/>
          <p:cNvSpPr txBox="1">
            <a:spLocks noChangeArrowheads="1"/>
          </p:cNvSpPr>
          <p:nvPr/>
        </p:nvSpPr>
        <p:spPr bwMode="auto">
          <a:xfrm>
            <a:off x="1981200" y="1905001"/>
            <a:ext cx="1110240"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Fossils Types</a:t>
            </a:r>
          </a:p>
        </p:txBody>
      </p:sp>
      <p:sp>
        <p:nvSpPr>
          <p:cNvPr id="956433" name="Text Box 17"/>
          <p:cNvSpPr txBox="1">
            <a:spLocks noChangeArrowheads="1"/>
          </p:cNvSpPr>
          <p:nvPr/>
        </p:nvSpPr>
        <p:spPr bwMode="auto">
          <a:xfrm>
            <a:off x="3962400" y="1905001"/>
            <a:ext cx="1600200" cy="307777"/>
          </a:xfrm>
          <a:prstGeom prst="rect">
            <a:avLst/>
          </a:prstGeom>
          <a:noFill/>
          <a:ln w="9525">
            <a:noFill/>
            <a:miter lim="800000"/>
            <a:headEnd/>
            <a:tailEnd/>
          </a:ln>
          <a:effectLst/>
        </p:spPr>
        <p:txBody>
          <a:bodyPr wrap="square">
            <a:spAutoFit/>
          </a:bodyPr>
          <a:lstStyle/>
          <a:p>
            <a:pPr>
              <a:buFontTx/>
              <a:buNone/>
            </a:pPr>
            <a:r>
              <a:rPr lang="en-US" sz="1400" dirty="0">
                <a:solidFill>
                  <a:srgbClr val="FF0000"/>
                </a:solidFill>
              </a:rPr>
              <a:t>Formation</a:t>
            </a:r>
          </a:p>
        </p:txBody>
      </p:sp>
      <p:sp>
        <p:nvSpPr>
          <p:cNvPr id="956435" name="Text Box 19"/>
          <p:cNvSpPr txBox="1">
            <a:spLocks noChangeArrowheads="1"/>
          </p:cNvSpPr>
          <p:nvPr/>
        </p:nvSpPr>
        <p:spPr bwMode="auto">
          <a:xfrm>
            <a:off x="2146300" y="2535239"/>
            <a:ext cx="1052532"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Trace fossils</a:t>
            </a:r>
          </a:p>
        </p:txBody>
      </p:sp>
      <p:sp>
        <p:nvSpPr>
          <p:cNvPr id="956436" name="Text Box 20"/>
          <p:cNvSpPr txBox="1">
            <a:spLocks noChangeArrowheads="1"/>
          </p:cNvSpPr>
          <p:nvPr/>
        </p:nvSpPr>
        <p:spPr bwMode="auto">
          <a:xfrm>
            <a:off x="2292351" y="3200401"/>
            <a:ext cx="56739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Casts</a:t>
            </a:r>
          </a:p>
        </p:txBody>
      </p:sp>
      <p:sp>
        <p:nvSpPr>
          <p:cNvPr id="956437" name="Text Box 21"/>
          <p:cNvSpPr txBox="1">
            <a:spLocks noChangeArrowheads="1"/>
          </p:cNvSpPr>
          <p:nvPr/>
        </p:nvSpPr>
        <p:spPr bwMode="auto">
          <a:xfrm>
            <a:off x="2282826" y="3906839"/>
            <a:ext cx="63991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Molds</a:t>
            </a:r>
          </a:p>
        </p:txBody>
      </p:sp>
      <p:sp>
        <p:nvSpPr>
          <p:cNvPr id="956438" name="Text Box 22"/>
          <p:cNvSpPr txBox="1">
            <a:spLocks noChangeArrowheads="1"/>
          </p:cNvSpPr>
          <p:nvPr/>
        </p:nvSpPr>
        <p:spPr bwMode="auto">
          <a:xfrm>
            <a:off x="2235200" y="4440239"/>
            <a:ext cx="1066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Petrified/</a:t>
            </a:r>
          </a:p>
        </p:txBody>
      </p:sp>
      <p:sp>
        <p:nvSpPr>
          <p:cNvPr id="956439" name="Text Box 23"/>
          <p:cNvSpPr txBox="1">
            <a:spLocks noChangeArrowheads="1"/>
          </p:cNvSpPr>
          <p:nvPr/>
        </p:nvSpPr>
        <p:spPr bwMode="auto">
          <a:xfrm>
            <a:off x="2133600" y="4668839"/>
            <a:ext cx="1447800" cy="307777"/>
          </a:xfrm>
          <a:prstGeom prst="rect">
            <a:avLst/>
          </a:prstGeom>
          <a:noFill/>
          <a:ln w="9525">
            <a:noFill/>
            <a:miter lim="800000"/>
            <a:headEnd/>
            <a:tailEnd/>
          </a:ln>
          <a:effectLst/>
        </p:spPr>
        <p:txBody>
          <a:bodyPr>
            <a:spAutoFit/>
          </a:bodyPr>
          <a:lstStyle/>
          <a:p>
            <a:pPr>
              <a:buFontTx/>
              <a:buNone/>
            </a:pPr>
            <a:r>
              <a:rPr lang="en-US" sz="1400" dirty="0" err="1">
                <a:solidFill>
                  <a:srgbClr val="FF0000"/>
                </a:solidFill>
              </a:rPr>
              <a:t>Premineralized</a:t>
            </a:r>
            <a:endParaRPr lang="en-US" sz="1400" dirty="0">
              <a:solidFill>
                <a:srgbClr val="FF0000"/>
              </a:solidFill>
            </a:endParaRPr>
          </a:p>
        </p:txBody>
      </p:sp>
      <p:sp>
        <p:nvSpPr>
          <p:cNvPr id="956440" name="Text Box 24"/>
          <p:cNvSpPr txBox="1">
            <a:spLocks noChangeArrowheads="1"/>
          </p:cNvSpPr>
          <p:nvPr/>
        </p:nvSpPr>
        <p:spPr bwMode="auto">
          <a:xfrm>
            <a:off x="2235200" y="4876801"/>
            <a:ext cx="1447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fossils</a:t>
            </a:r>
          </a:p>
        </p:txBody>
      </p:sp>
      <p:sp>
        <p:nvSpPr>
          <p:cNvPr id="956441" name="Text Box 25"/>
          <p:cNvSpPr txBox="1">
            <a:spLocks noChangeArrowheads="1"/>
          </p:cNvSpPr>
          <p:nvPr/>
        </p:nvSpPr>
        <p:spPr bwMode="auto">
          <a:xfrm>
            <a:off x="2244726" y="5126039"/>
            <a:ext cx="828675"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Amber-</a:t>
            </a:r>
          </a:p>
        </p:txBody>
      </p:sp>
      <p:sp>
        <p:nvSpPr>
          <p:cNvPr id="956442" name="Text Box 26"/>
          <p:cNvSpPr txBox="1">
            <a:spLocks noChangeArrowheads="1"/>
          </p:cNvSpPr>
          <p:nvPr/>
        </p:nvSpPr>
        <p:spPr bwMode="auto">
          <a:xfrm>
            <a:off x="2209800" y="53546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Preserved</a:t>
            </a:r>
            <a:r>
              <a:rPr lang="en-US" sz="1400" dirty="0">
                <a:solidFill>
                  <a:srgbClr val="FF0000"/>
                </a:solidFill>
              </a:rPr>
              <a:t> or</a:t>
            </a:r>
          </a:p>
        </p:txBody>
      </p:sp>
      <p:sp>
        <p:nvSpPr>
          <p:cNvPr id="956443" name="Text Box 27"/>
          <p:cNvSpPr txBox="1">
            <a:spLocks noChangeArrowheads="1"/>
          </p:cNvSpPr>
          <p:nvPr/>
        </p:nvSpPr>
        <p:spPr bwMode="auto">
          <a:xfrm>
            <a:off x="2209800" y="55832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frozen fossils</a:t>
            </a:r>
          </a:p>
        </p:txBody>
      </p:sp>
      <p:sp>
        <p:nvSpPr>
          <p:cNvPr id="956448" name="Text Box 32"/>
          <p:cNvSpPr txBox="1">
            <a:spLocks noChangeArrowheads="1"/>
          </p:cNvSpPr>
          <p:nvPr/>
        </p:nvSpPr>
        <p:spPr bwMode="auto">
          <a:xfrm>
            <a:off x="3810001" y="2362201"/>
            <a:ext cx="247292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trace fossil is any indirect evidence</a:t>
            </a:r>
          </a:p>
        </p:txBody>
      </p:sp>
      <p:sp>
        <p:nvSpPr>
          <p:cNvPr id="956449" name="Text Box 33"/>
          <p:cNvSpPr txBox="1">
            <a:spLocks noChangeArrowheads="1"/>
          </p:cNvSpPr>
          <p:nvPr/>
        </p:nvSpPr>
        <p:spPr bwMode="auto">
          <a:xfrm>
            <a:off x="3835401" y="2562226"/>
            <a:ext cx="238860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an animal and may include a</a:t>
            </a:r>
          </a:p>
        </p:txBody>
      </p:sp>
      <p:sp>
        <p:nvSpPr>
          <p:cNvPr id="956450" name="Text Box 34"/>
          <p:cNvSpPr txBox="1">
            <a:spLocks noChangeArrowheads="1"/>
          </p:cNvSpPr>
          <p:nvPr/>
        </p:nvSpPr>
        <p:spPr bwMode="auto">
          <a:xfrm>
            <a:off x="3810000" y="2743201"/>
            <a:ext cx="20058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footprint, a trail, or a burrow.</a:t>
            </a:r>
          </a:p>
        </p:txBody>
      </p:sp>
      <p:sp>
        <p:nvSpPr>
          <p:cNvPr id="956451" name="Text Box 35"/>
          <p:cNvSpPr txBox="1">
            <a:spLocks noChangeArrowheads="1"/>
          </p:cNvSpPr>
          <p:nvPr/>
        </p:nvSpPr>
        <p:spPr bwMode="auto">
          <a:xfrm>
            <a:off x="3784601" y="3095626"/>
            <a:ext cx="2367315"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When minerals in rocks fill a space </a:t>
            </a:r>
          </a:p>
        </p:txBody>
      </p:sp>
      <p:sp>
        <p:nvSpPr>
          <p:cNvPr id="956452" name="Text Box 36"/>
          <p:cNvSpPr txBox="1">
            <a:spLocks noChangeArrowheads="1"/>
          </p:cNvSpPr>
          <p:nvPr/>
        </p:nvSpPr>
        <p:spPr bwMode="auto">
          <a:xfrm>
            <a:off x="3810001" y="3276601"/>
            <a:ext cx="257333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 decayed organism, they make</a:t>
            </a:r>
          </a:p>
        </p:txBody>
      </p:sp>
      <p:sp>
        <p:nvSpPr>
          <p:cNvPr id="956453" name="Text Box 37"/>
          <p:cNvSpPr txBox="1">
            <a:spLocks noChangeArrowheads="1"/>
          </p:cNvSpPr>
          <p:nvPr/>
        </p:nvSpPr>
        <p:spPr bwMode="auto">
          <a:xfrm>
            <a:off x="3776663" y="3476626"/>
            <a:ext cx="229729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replica, or cast, of the organism.</a:t>
            </a:r>
          </a:p>
        </p:txBody>
      </p:sp>
      <p:sp>
        <p:nvSpPr>
          <p:cNvPr id="956455" name="Text Box 39"/>
          <p:cNvSpPr txBox="1">
            <a:spLocks noChangeArrowheads="1"/>
          </p:cNvSpPr>
          <p:nvPr/>
        </p:nvSpPr>
        <p:spPr bwMode="auto">
          <a:xfrm>
            <a:off x="3810000" y="3781426"/>
            <a:ext cx="234211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mold forms when an organism is</a:t>
            </a:r>
          </a:p>
        </p:txBody>
      </p:sp>
      <p:sp>
        <p:nvSpPr>
          <p:cNvPr id="956456" name="Text Box 40"/>
          <p:cNvSpPr txBox="1">
            <a:spLocks noChangeArrowheads="1"/>
          </p:cNvSpPr>
          <p:nvPr/>
        </p:nvSpPr>
        <p:spPr bwMode="auto">
          <a:xfrm>
            <a:off x="3835401" y="3962401"/>
            <a:ext cx="244752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buried in sediment and then decays,</a:t>
            </a:r>
          </a:p>
        </p:txBody>
      </p:sp>
      <p:sp>
        <p:nvSpPr>
          <p:cNvPr id="956457" name="Text Box 41"/>
          <p:cNvSpPr txBox="1">
            <a:spLocks noChangeArrowheads="1"/>
          </p:cNvSpPr>
          <p:nvPr/>
        </p:nvSpPr>
        <p:spPr bwMode="auto">
          <a:xfrm>
            <a:off x="3810000" y="4162426"/>
            <a:ext cx="168020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leaving an empty space.</a:t>
            </a:r>
          </a:p>
        </p:txBody>
      </p:sp>
      <p:sp>
        <p:nvSpPr>
          <p:cNvPr id="956458" name="Text Box 42"/>
          <p:cNvSpPr txBox="1">
            <a:spLocks noChangeArrowheads="1"/>
          </p:cNvSpPr>
          <p:nvPr/>
        </p:nvSpPr>
        <p:spPr bwMode="auto">
          <a:xfrm>
            <a:off x="3810000" y="4441826"/>
            <a:ext cx="26720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Petrified-minerals sometimes penetrate</a:t>
            </a:r>
          </a:p>
        </p:txBody>
      </p:sp>
      <p:sp>
        <p:nvSpPr>
          <p:cNvPr id="956459" name="Text Box 43"/>
          <p:cNvSpPr txBox="1">
            <a:spLocks noChangeArrowheads="1"/>
          </p:cNvSpPr>
          <p:nvPr/>
        </p:nvSpPr>
        <p:spPr bwMode="auto">
          <a:xfrm>
            <a:off x="3835400" y="4594226"/>
            <a:ext cx="2219518"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and replace the hard parts of an </a:t>
            </a:r>
          </a:p>
        </p:txBody>
      </p:sp>
      <p:sp>
        <p:nvSpPr>
          <p:cNvPr id="956460" name="Text Box 44"/>
          <p:cNvSpPr txBox="1">
            <a:spLocks noChangeArrowheads="1"/>
          </p:cNvSpPr>
          <p:nvPr/>
        </p:nvSpPr>
        <p:spPr bwMode="auto">
          <a:xfrm>
            <a:off x="3810001" y="4724401"/>
            <a:ext cx="256608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organism.  </a:t>
            </a:r>
            <a:r>
              <a:rPr lang="en-US" sz="1200" dirty="0" err="1">
                <a:solidFill>
                  <a:srgbClr val="FF0000"/>
                </a:solidFill>
              </a:rPr>
              <a:t>Premineralized</a:t>
            </a:r>
            <a:r>
              <a:rPr lang="en-US" sz="1200" dirty="0">
                <a:solidFill>
                  <a:srgbClr val="FF0000"/>
                </a:solidFill>
              </a:rPr>
              <a:t>-void spaces</a:t>
            </a:r>
          </a:p>
        </p:txBody>
      </p:sp>
      <p:sp>
        <p:nvSpPr>
          <p:cNvPr id="956461" name="Text Box 45"/>
          <p:cNvSpPr txBox="1">
            <a:spLocks noChangeArrowheads="1"/>
          </p:cNvSpPr>
          <p:nvPr/>
        </p:nvSpPr>
        <p:spPr bwMode="auto">
          <a:xfrm>
            <a:off x="3835400" y="4899026"/>
            <a:ext cx="20551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in original organism </a:t>
            </a:r>
            <a:r>
              <a:rPr lang="en-US" sz="1200" dirty="0" err="1">
                <a:solidFill>
                  <a:srgbClr val="FF0000"/>
                </a:solidFill>
              </a:rPr>
              <a:t>infilled</a:t>
            </a:r>
            <a:r>
              <a:rPr lang="en-US" sz="1200" dirty="0">
                <a:solidFill>
                  <a:srgbClr val="FF0000"/>
                </a:solidFill>
              </a:rPr>
              <a:t> by</a:t>
            </a:r>
          </a:p>
        </p:txBody>
      </p:sp>
      <p:sp>
        <p:nvSpPr>
          <p:cNvPr id="956462" name="Text Box 46"/>
          <p:cNvSpPr txBox="1">
            <a:spLocks noChangeArrowheads="1"/>
          </p:cNvSpPr>
          <p:nvPr/>
        </p:nvSpPr>
        <p:spPr bwMode="auto">
          <a:xfrm>
            <a:off x="3810000" y="5051426"/>
            <a:ext cx="7586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minerals.</a:t>
            </a:r>
          </a:p>
        </p:txBody>
      </p:sp>
      <p:sp>
        <p:nvSpPr>
          <p:cNvPr id="956463" name="Text Box 47"/>
          <p:cNvSpPr txBox="1">
            <a:spLocks noChangeArrowheads="1"/>
          </p:cNvSpPr>
          <p:nvPr/>
        </p:nvSpPr>
        <p:spPr bwMode="auto">
          <a:xfrm>
            <a:off x="3835401" y="5257801"/>
            <a:ext cx="226247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At times, an entire organism was </a:t>
            </a:r>
          </a:p>
        </p:txBody>
      </p:sp>
      <p:sp>
        <p:nvSpPr>
          <p:cNvPr id="956464" name="Text Box 48"/>
          <p:cNvSpPr txBox="1">
            <a:spLocks noChangeArrowheads="1"/>
          </p:cNvSpPr>
          <p:nvPr/>
        </p:nvSpPr>
        <p:spPr bwMode="auto">
          <a:xfrm>
            <a:off x="3810001" y="5410201"/>
            <a:ext cx="251363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quickly trapped in ice or tree sap that</a:t>
            </a:r>
          </a:p>
        </p:txBody>
      </p:sp>
      <p:sp>
        <p:nvSpPr>
          <p:cNvPr id="956465" name="Text Box 49"/>
          <p:cNvSpPr txBox="1">
            <a:spLocks noChangeArrowheads="1"/>
          </p:cNvSpPr>
          <p:nvPr/>
        </p:nvSpPr>
        <p:spPr bwMode="auto">
          <a:xfrm>
            <a:off x="3835401" y="5610226"/>
            <a:ext cx="152997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hardened into amber.</a:t>
            </a:r>
          </a:p>
        </p:txBody>
      </p:sp>
      <p:pic>
        <p:nvPicPr>
          <p:cNvPr id="956468" name="Picture 52" descr="audio image blue">
            <a:hlinkClick r:id="" action="ppaction://noaction">
              <a:snd r:embed="rId5" name="14-fossil.WAV"/>
            </a:hlinkClick>
          </p:cNvPr>
          <p:cNvPicPr>
            <a:picLocks noChangeAspect="1" noChangeArrowheads="1"/>
          </p:cNvPicPr>
          <p:nvPr/>
        </p:nvPicPr>
        <p:blipFill>
          <a:blip r:embed="rId6" cstate="print"/>
          <a:srcRect/>
          <a:stretch>
            <a:fillRect/>
          </a:stretch>
        </p:blipFill>
        <p:spPr bwMode="auto">
          <a:xfrm>
            <a:off x="8991600" y="5334000"/>
            <a:ext cx="354012" cy="354012"/>
          </a:xfrm>
          <a:prstGeom prst="rect">
            <a:avLst/>
          </a:prstGeom>
          <a:noFill/>
        </p:spPr>
      </p:pic>
    </p:spTree>
    <p:extLst>
      <p:ext uri="{BB962C8B-B14F-4D97-AF65-F5344CB8AC3E}">
        <p14:creationId xmlns:p14="http://schemas.microsoft.com/office/powerpoint/2010/main" val="1359415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6468"/>
                                        </p:tgtEl>
                                        <p:attrNameLst>
                                          <p:attrName>style.visibility</p:attrName>
                                        </p:attrNameLst>
                                      </p:cBhvr>
                                      <p:to>
                                        <p:strVal val="visible"/>
                                      </p:to>
                                    </p:set>
                                    <p:animEffect transition="in" filter="box(out)">
                                      <p:cBhvr>
                                        <p:cTn id="7" dur="500"/>
                                        <p:tgtEl>
                                          <p:spTgt spid="95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1539" name="Rectangle 3"/>
          <p:cNvSpPr>
            <a:spLocks noChangeArrowheads="1"/>
          </p:cNvSpPr>
          <p:nvPr/>
        </p:nvSpPr>
        <p:spPr bwMode="auto">
          <a:xfrm>
            <a:off x="1828800" y="1336675"/>
            <a:ext cx="8382000" cy="1569660"/>
          </a:xfrm>
          <a:prstGeom prst="rect">
            <a:avLst/>
          </a:prstGeom>
          <a:noFill/>
          <a:ln w="9525">
            <a:noFill/>
            <a:miter lim="800000"/>
            <a:headEnd/>
            <a:tailEnd/>
          </a:ln>
          <a:effectLst/>
        </p:spPr>
        <p:txBody>
          <a:bodyPr>
            <a:spAutoFit/>
          </a:bodyPr>
          <a:lstStyle/>
          <a:p>
            <a:pPr marL="342900" indent="-342900"/>
            <a:r>
              <a:rPr lang="en-US" sz="3200" dirty="0"/>
              <a:t>Scientists use a variety of methods to determine the age of fossils.  One method is a technique called </a:t>
            </a:r>
            <a:r>
              <a:rPr lang="en-US" sz="3200" b="1" dirty="0"/>
              <a:t>relative dating</a:t>
            </a:r>
            <a:r>
              <a:rPr lang="en-US" sz="3200" dirty="0"/>
              <a:t>.</a:t>
            </a:r>
            <a:endParaRPr lang="en-US" sz="3200" i="1" dirty="0"/>
          </a:p>
        </p:txBody>
      </p:sp>
      <p:sp>
        <p:nvSpPr>
          <p:cNvPr id="961540" name="Text Box 4"/>
          <p:cNvSpPr txBox="1">
            <a:spLocks noChangeArrowheads="1"/>
          </p:cNvSpPr>
          <p:nvPr/>
        </p:nvSpPr>
        <p:spPr bwMode="auto">
          <a:xfrm>
            <a:off x="2114550" y="785814"/>
            <a:ext cx="295427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Relative dating</a:t>
            </a:r>
          </a:p>
        </p:txBody>
      </p:sp>
      <p:pic>
        <p:nvPicPr>
          <p:cNvPr id="961547" name="Picture 11"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61548" name="Picture 12"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61549" name="Rectangle 13"/>
          <p:cNvSpPr>
            <a:spLocks noChangeArrowheads="1"/>
          </p:cNvSpPr>
          <p:nvPr/>
        </p:nvSpPr>
        <p:spPr bwMode="auto">
          <a:xfrm>
            <a:off x="1828800" y="2835276"/>
            <a:ext cx="3276600" cy="4031873"/>
          </a:xfrm>
          <a:prstGeom prst="rect">
            <a:avLst/>
          </a:prstGeom>
          <a:noFill/>
          <a:ln w="9525">
            <a:noFill/>
            <a:miter lim="800000"/>
            <a:headEnd/>
            <a:tailEnd/>
          </a:ln>
          <a:effectLst/>
        </p:spPr>
        <p:txBody>
          <a:bodyPr>
            <a:spAutoFit/>
          </a:bodyPr>
          <a:lstStyle/>
          <a:p>
            <a:pPr marL="342900" indent="-342900"/>
            <a:r>
              <a:rPr lang="en-US" sz="3200" dirty="0"/>
              <a:t>If the rock layers have not been disturbed, </a:t>
            </a:r>
            <a:r>
              <a:rPr lang="en-US" sz="3200" i="1" dirty="0"/>
              <a:t>the layers at the surface must be younger than the deeper layers.</a:t>
            </a:r>
          </a:p>
        </p:txBody>
      </p:sp>
      <p:pic>
        <p:nvPicPr>
          <p:cNvPr id="961552" name="Picture 16" descr="Fig"/>
          <p:cNvPicPr>
            <a:picLocks noChangeAspect="1" noChangeArrowheads="1"/>
          </p:cNvPicPr>
          <p:nvPr/>
        </p:nvPicPr>
        <p:blipFill>
          <a:blip r:embed="rId4" cstate="print"/>
          <a:srcRect/>
          <a:stretch>
            <a:fillRect/>
          </a:stretch>
        </p:blipFill>
        <p:spPr bwMode="auto">
          <a:xfrm>
            <a:off x="5257800" y="2768600"/>
            <a:ext cx="4419600" cy="3117850"/>
          </a:xfrm>
          <a:prstGeom prst="rect">
            <a:avLst/>
          </a:prstGeom>
          <a:noFill/>
        </p:spPr>
      </p:pic>
    </p:spTree>
    <p:extLst>
      <p:ext uri="{BB962C8B-B14F-4D97-AF65-F5344CB8AC3E}">
        <p14:creationId xmlns:p14="http://schemas.microsoft.com/office/powerpoint/2010/main" val="1112522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1549"/>
                                        </p:tgtEl>
                                        <p:attrNameLst>
                                          <p:attrName>style.visibility</p:attrName>
                                        </p:attrNameLst>
                                      </p:cBhvr>
                                      <p:to>
                                        <p:strVal val="visible"/>
                                      </p:to>
                                    </p:set>
                                    <p:animEffect transition="in" filter="box(out)">
                                      <p:cBhvr>
                                        <p:cTn id="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9"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1676400" y="1127759"/>
            <a:ext cx="8763000" cy="5044440"/>
          </a:xfrm>
          <a:prstGeom prst="rect">
            <a:avLst/>
          </a:prstGeom>
          <a:noFill/>
          <a:ln w="9525">
            <a:noFill/>
            <a:miter lim="800000"/>
            <a:headEnd/>
            <a:tailEnd/>
          </a:ln>
        </p:spPr>
      </p:pic>
      <p:sp>
        <p:nvSpPr>
          <p:cNvPr id="3" name="TextBox 2"/>
          <p:cNvSpPr txBox="1"/>
          <p:nvPr/>
        </p:nvSpPr>
        <p:spPr>
          <a:xfrm>
            <a:off x="2590800" y="304800"/>
            <a:ext cx="6781800" cy="523220"/>
          </a:xfrm>
          <a:prstGeom prst="rect">
            <a:avLst/>
          </a:prstGeom>
          <a:noFill/>
        </p:spPr>
        <p:txBody>
          <a:bodyPr wrap="square" rtlCol="0">
            <a:spAutoFit/>
          </a:bodyPr>
          <a:lstStyle/>
          <a:p>
            <a:r>
              <a:rPr lang="en-US" sz="2800" dirty="0"/>
              <a:t>Relative Dating – No not your cousin!</a:t>
            </a:r>
          </a:p>
        </p:txBody>
      </p:sp>
    </p:spTree>
    <p:extLst>
      <p:ext uri="{BB962C8B-B14F-4D97-AF65-F5344CB8AC3E}">
        <p14:creationId xmlns:p14="http://schemas.microsoft.com/office/powerpoint/2010/main" val="225286183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3587" name="Rectangle 2051"/>
          <p:cNvSpPr>
            <a:spLocks noChangeArrowheads="1"/>
          </p:cNvSpPr>
          <p:nvPr/>
        </p:nvSpPr>
        <p:spPr bwMode="auto">
          <a:xfrm>
            <a:off x="2057400" y="1524000"/>
            <a:ext cx="7924800" cy="1569660"/>
          </a:xfrm>
          <a:prstGeom prst="rect">
            <a:avLst/>
          </a:prstGeom>
          <a:noFill/>
          <a:ln w="9525">
            <a:noFill/>
            <a:miter lim="800000"/>
            <a:headEnd/>
            <a:tailEnd/>
          </a:ln>
          <a:effectLst/>
        </p:spPr>
        <p:txBody>
          <a:bodyPr>
            <a:spAutoFit/>
          </a:bodyPr>
          <a:lstStyle/>
          <a:p>
            <a:pPr marL="342900" indent="-342900"/>
            <a:r>
              <a:rPr lang="en-US" sz="3200"/>
              <a:t>To find the specific ages of rocks, scientists use radiometric dating techniques utilizing the radioactive isotopes in rocks.</a:t>
            </a:r>
            <a:endParaRPr lang="en-US" sz="3200" i="1"/>
          </a:p>
        </p:txBody>
      </p:sp>
      <p:sp>
        <p:nvSpPr>
          <p:cNvPr id="963588" name="Text Box 2052"/>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3589" name="Picture 205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3590" name="Picture 205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3591" name="Picture 205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3592" name="Picture 205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3593" name="Picture 205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3594" name="Picture 205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3595" name="Picture 2059"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3596" name="Picture 206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3597" name="Rectangle 2061"/>
          <p:cNvSpPr>
            <a:spLocks noChangeArrowheads="1"/>
          </p:cNvSpPr>
          <p:nvPr/>
        </p:nvSpPr>
        <p:spPr bwMode="auto">
          <a:xfrm>
            <a:off x="2057400" y="3165475"/>
            <a:ext cx="7924800" cy="1569660"/>
          </a:xfrm>
          <a:prstGeom prst="rect">
            <a:avLst/>
          </a:prstGeom>
          <a:noFill/>
          <a:ln w="9525">
            <a:noFill/>
            <a:miter lim="800000"/>
            <a:headEnd/>
            <a:tailEnd/>
          </a:ln>
          <a:effectLst/>
        </p:spPr>
        <p:txBody>
          <a:bodyPr>
            <a:spAutoFit/>
          </a:bodyPr>
          <a:lstStyle/>
          <a:p>
            <a:pPr marL="342900" indent="-342900"/>
            <a:r>
              <a:rPr lang="en-US" sz="3200"/>
              <a:t>Recall that radioactive isotopes are atoms with unstable nuclei that break down, or decay, over time, giving off radiation.</a:t>
            </a:r>
            <a:endParaRPr lang="en-US" sz="3200" i="1"/>
          </a:p>
        </p:txBody>
      </p:sp>
      <p:sp>
        <p:nvSpPr>
          <p:cNvPr id="963598" name="Rectangle 2062"/>
          <p:cNvSpPr>
            <a:spLocks noChangeArrowheads="1"/>
          </p:cNvSpPr>
          <p:nvPr/>
        </p:nvSpPr>
        <p:spPr bwMode="auto">
          <a:xfrm>
            <a:off x="2057400" y="4746625"/>
            <a:ext cx="7924800" cy="1077218"/>
          </a:xfrm>
          <a:prstGeom prst="rect">
            <a:avLst/>
          </a:prstGeom>
          <a:noFill/>
          <a:ln w="9525">
            <a:noFill/>
            <a:miter lim="800000"/>
            <a:headEnd/>
            <a:tailEnd/>
          </a:ln>
          <a:effectLst/>
        </p:spPr>
        <p:txBody>
          <a:bodyPr>
            <a:spAutoFit/>
          </a:bodyPr>
          <a:lstStyle/>
          <a:p>
            <a:pPr marL="342900" indent="-342900"/>
            <a:r>
              <a:rPr lang="en-US" sz="3200"/>
              <a:t>A radioactive isotope forms a new isotope after it decays.</a:t>
            </a:r>
            <a:endParaRPr lang="en-US" sz="3200" i="1"/>
          </a:p>
        </p:txBody>
      </p:sp>
    </p:spTree>
    <p:extLst>
      <p:ext uri="{BB962C8B-B14F-4D97-AF65-F5344CB8AC3E}">
        <p14:creationId xmlns:p14="http://schemas.microsoft.com/office/powerpoint/2010/main" val="3718561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3597"/>
                                        </p:tgtEl>
                                        <p:attrNameLst>
                                          <p:attrName>style.visibility</p:attrName>
                                        </p:attrNameLst>
                                      </p:cBhvr>
                                      <p:to>
                                        <p:strVal val="visible"/>
                                      </p:to>
                                    </p:set>
                                    <p:animEffect transition="in" filter="box(out)">
                                      <p:cBhvr>
                                        <p:cTn id="7" dur="500"/>
                                        <p:tgtEl>
                                          <p:spTgt spid="9635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3598"/>
                                        </p:tgtEl>
                                        <p:attrNameLst>
                                          <p:attrName>style.visibility</p:attrName>
                                        </p:attrNameLst>
                                      </p:cBhvr>
                                      <p:to>
                                        <p:strVal val="visible"/>
                                      </p:to>
                                    </p:set>
                                    <p:animEffect transition="in" filter="box(out)">
                                      <p:cBhvr>
                                        <p:cTn id="12" dur="500"/>
                                        <p:tgtEl>
                                          <p:spTgt spid="96359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3589"/>
                                        </p:tgtEl>
                                        <p:attrNameLst>
                                          <p:attrName>style.visibility</p:attrName>
                                        </p:attrNameLst>
                                      </p:cBhvr>
                                      <p:to>
                                        <p:strVal val="visible"/>
                                      </p:to>
                                    </p:set>
                                    <p:animEffect transition="in" filter="box(out)">
                                      <p:cBhvr>
                                        <p:cTn id="16"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7" grpId="0" autoUpdateAnimBg="0"/>
      <p:bldP spid="963598"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 Section 14.1 Summary – pages 369-379</a:t>
            </a:r>
          </a:p>
        </p:txBody>
      </p:sp>
      <p:sp>
        <p:nvSpPr>
          <p:cNvPr id="967683" name="Rectangle 3"/>
          <p:cNvSpPr>
            <a:spLocks noChangeArrowheads="1"/>
          </p:cNvSpPr>
          <p:nvPr/>
        </p:nvSpPr>
        <p:spPr bwMode="auto">
          <a:xfrm>
            <a:off x="2057400" y="1371600"/>
            <a:ext cx="3276600" cy="5509200"/>
          </a:xfrm>
          <a:prstGeom prst="rect">
            <a:avLst/>
          </a:prstGeom>
          <a:noFill/>
          <a:ln w="9525">
            <a:noFill/>
            <a:miter lim="800000"/>
            <a:headEnd/>
            <a:tailEnd/>
          </a:ln>
          <a:effectLst/>
        </p:spPr>
        <p:txBody>
          <a:bodyPr>
            <a:spAutoFit/>
          </a:bodyPr>
          <a:lstStyle/>
          <a:p>
            <a:pPr marL="342900" indent="-342900"/>
            <a:r>
              <a:rPr lang="en-US" sz="3200"/>
              <a:t>Scientists try to determine the approximate ages of rocks by comparing the amount of a radioactive isotope and the new isotope into which it decays.</a:t>
            </a:r>
            <a:endParaRPr lang="en-US" sz="3200" i="1"/>
          </a:p>
        </p:txBody>
      </p:sp>
      <p:sp>
        <p:nvSpPr>
          <p:cNvPr id="967684" name="Text Box 4"/>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76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76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9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1"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769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7698" name="Picture 18" descr="C 14 half life"/>
          <p:cNvPicPr>
            <a:picLocks noChangeAspect="1" noChangeArrowheads="1"/>
          </p:cNvPicPr>
          <p:nvPr/>
        </p:nvPicPr>
        <p:blipFill>
          <a:blip r:embed="rId12" cstate="print"/>
          <a:srcRect/>
          <a:stretch>
            <a:fillRect/>
          </a:stretch>
        </p:blipFill>
        <p:spPr bwMode="auto">
          <a:xfrm>
            <a:off x="5410200" y="1524000"/>
            <a:ext cx="4724400" cy="3487738"/>
          </a:xfrm>
          <a:prstGeom prst="rect">
            <a:avLst/>
          </a:prstGeom>
          <a:noFill/>
        </p:spPr>
      </p:pic>
    </p:spTree>
    <p:extLst>
      <p:ext uri="{BB962C8B-B14F-4D97-AF65-F5344CB8AC3E}">
        <p14:creationId xmlns:p14="http://schemas.microsoft.com/office/powerpoint/2010/main" val="385721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7685"/>
                                        </p:tgtEl>
                                        <p:attrNameLst>
                                          <p:attrName>style.visibility</p:attrName>
                                        </p:attrNameLst>
                                      </p:cBhvr>
                                      <p:to>
                                        <p:strVal val="visible"/>
                                      </p:to>
                                    </p:set>
                                    <p:animEffect transition="in" filter="box(out)">
                                      <p:cBhvr>
                                        <p:cTn id="7" dur="500"/>
                                        <p:tgtEl>
                                          <p:spTgt spid="96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4" name="Picture 10" descr="nuisance_mosquitoes.jpg"/>
          <p:cNvPicPr>
            <a:picLocks noChangeAspect="1" noChangeArrowheads="1"/>
          </p:cNvPicPr>
          <p:nvPr/>
        </p:nvPicPr>
        <p:blipFill>
          <a:blip r:embed="rId2" cstate="print"/>
          <a:srcRect/>
          <a:stretch>
            <a:fillRect/>
          </a:stretch>
        </p:blipFill>
        <p:spPr bwMode="auto">
          <a:xfrm>
            <a:off x="3550694" y="3028148"/>
            <a:ext cx="2612571" cy="20574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3100" dirty="0"/>
              <a:t/>
            </a:r>
            <a:br>
              <a:rPr lang="en-US" sz="3100" dirty="0"/>
            </a:br>
            <a:r>
              <a:rPr lang="en-US" sz="3100" dirty="0"/>
              <a:t>4/17 CH 15 Assessment p. 418 &amp; p.419</a:t>
            </a:r>
            <a:r>
              <a:rPr lang="en-US" dirty="0"/>
              <a:t/>
            </a:r>
            <a:br>
              <a:rPr lang="en-US" dirty="0"/>
            </a:br>
            <a:r>
              <a:rPr lang="en-US" sz="2700" b="1" dirty="0"/>
              <a:t>Obj.:</a:t>
            </a:r>
            <a:r>
              <a:rPr lang="en-US" sz="2700" dirty="0"/>
              <a:t> TSW demonstrate their understanding of Evolution by means of Natural Selection by doing well on their test. 26 NB</a:t>
            </a:r>
          </a:p>
        </p:txBody>
      </p:sp>
      <p:sp>
        <p:nvSpPr>
          <p:cNvPr id="4" name="Content Placeholder 3"/>
          <p:cNvSpPr>
            <a:spLocks noGrp="1"/>
          </p:cNvSpPr>
          <p:nvPr>
            <p:ph sz="half" idx="2"/>
          </p:nvPr>
        </p:nvSpPr>
        <p:spPr>
          <a:xfrm>
            <a:off x="6172200" y="1600201"/>
            <a:ext cx="4495800" cy="4525963"/>
          </a:xfrm>
        </p:spPr>
        <p:txBody>
          <a:bodyPr>
            <a:normAutofit fontScale="92500" lnSpcReduction="10000"/>
          </a:bodyPr>
          <a:lstStyle/>
          <a:p>
            <a:pPr marL="514350" indent="-514350">
              <a:buFont typeface="+mj-lt"/>
              <a:buAutoNum type="arabicPeriod"/>
            </a:pPr>
            <a:r>
              <a:rPr lang="en-US" dirty="0" smtClean="0"/>
              <a:t>How might the bright colors of poisonous species aid in their survival?</a:t>
            </a:r>
          </a:p>
          <a:p>
            <a:pPr marL="514350" indent="-514350">
              <a:buFont typeface="+mj-lt"/>
              <a:buAutoNum type="arabicPeriod"/>
            </a:pPr>
            <a:r>
              <a:rPr lang="en-US" dirty="0" smtClean="0"/>
              <a:t>Explain how mimicry  &amp; camouflage help species survive.</a:t>
            </a:r>
          </a:p>
          <a:p>
            <a:pPr marL="514350" indent="-514350">
              <a:buFont typeface="+mj-lt"/>
              <a:buAutoNum type="arabicPeriod"/>
            </a:pPr>
            <a:r>
              <a:rPr lang="en-US" dirty="0" smtClean="0"/>
              <a:t>In terms of Natural Selection, why do many municipalities (companies) no longer routinely spray insecticides to kill mosquitoes during the summer months?</a:t>
            </a:r>
            <a:endParaRPr lang="en-US" dirty="0"/>
          </a:p>
        </p:txBody>
      </p:sp>
      <p:pic>
        <p:nvPicPr>
          <p:cNvPr id="77826" name="Picture 2" descr="coral-snake.jpg"/>
          <p:cNvPicPr>
            <a:picLocks noChangeAspect="1" noChangeArrowheads="1"/>
          </p:cNvPicPr>
          <p:nvPr/>
        </p:nvPicPr>
        <p:blipFill>
          <a:blip r:embed="rId3" cstate="print"/>
          <a:srcRect/>
          <a:stretch>
            <a:fillRect/>
          </a:stretch>
        </p:blipFill>
        <p:spPr bwMode="auto">
          <a:xfrm>
            <a:off x="3871685" y="1550956"/>
            <a:ext cx="2199259" cy="1649445"/>
          </a:xfrm>
          <a:prstGeom prst="rect">
            <a:avLst/>
          </a:prstGeom>
          <a:noFill/>
        </p:spPr>
      </p:pic>
      <p:pic>
        <p:nvPicPr>
          <p:cNvPr id="77828" name="Picture 4" descr="Mycalesis_patnia.jpg"/>
          <p:cNvPicPr>
            <a:picLocks noChangeAspect="1" noChangeArrowheads="1"/>
          </p:cNvPicPr>
          <p:nvPr/>
        </p:nvPicPr>
        <p:blipFill>
          <a:blip r:embed="rId4" cstate="print"/>
          <a:srcRect/>
          <a:stretch>
            <a:fillRect/>
          </a:stretch>
        </p:blipFill>
        <p:spPr bwMode="auto">
          <a:xfrm>
            <a:off x="1524000" y="1571243"/>
            <a:ext cx="2438400" cy="2148842"/>
          </a:xfrm>
          <a:prstGeom prst="rect">
            <a:avLst/>
          </a:prstGeom>
          <a:noFill/>
        </p:spPr>
      </p:pic>
      <p:pic>
        <p:nvPicPr>
          <p:cNvPr id="77830" name="Picture 6" descr="camouflage3sm.jpg"/>
          <p:cNvPicPr>
            <a:picLocks noChangeAspect="1" noChangeArrowheads="1"/>
          </p:cNvPicPr>
          <p:nvPr/>
        </p:nvPicPr>
        <p:blipFill>
          <a:blip r:embed="rId5" cstate="print"/>
          <a:srcRect/>
          <a:stretch>
            <a:fillRect/>
          </a:stretch>
        </p:blipFill>
        <p:spPr bwMode="auto">
          <a:xfrm>
            <a:off x="1524000" y="3627439"/>
            <a:ext cx="2630235" cy="2498725"/>
          </a:xfrm>
          <a:prstGeom prst="rect">
            <a:avLst/>
          </a:prstGeom>
          <a:noFill/>
        </p:spPr>
      </p:pic>
    </p:spTree>
    <p:extLst>
      <p:ext uri="{BB962C8B-B14F-4D97-AF65-F5344CB8AC3E}">
        <p14:creationId xmlns:p14="http://schemas.microsoft.com/office/powerpoint/2010/main" val="791496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304800"/>
            <a:ext cx="7772400" cy="1143000"/>
          </a:xfrm>
        </p:spPr>
        <p:txBody>
          <a:bodyPr/>
          <a:lstStyle/>
          <a:p>
            <a:r>
              <a:rPr lang="en-US" altLang="en-US" dirty="0" err="1" smtClean="0"/>
              <a:t>Pg</a:t>
            </a:r>
            <a:r>
              <a:rPr lang="en-US" altLang="en-US" dirty="0" smtClean="0"/>
              <a:t> 29: Peppered Moth Activity</a:t>
            </a:r>
          </a:p>
        </p:txBody>
      </p:sp>
      <p:sp>
        <p:nvSpPr>
          <p:cNvPr id="36867" name="Content Placeholder 3"/>
          <p:cNvSpPr>
            <a:spLocks noGrp="1"/>
          </p:cNvSpPr>
          <p:nvPr>
            <p:ph idx="1"/>
          </p:nvPr>
        </p:nvSpPr>
        <p:spPr>
          <a:xfrm>
            <a:off x="1828800" y="1524000"/>
            <a:ext cx="8229600" cy="1347788"/>
          </a:xfrm>
        </p:spPr>
        <p:txBody>
          <a:bodyPr>
            <a:spAutoFit/>
          </a:bodyPr>
          <a:lstStyle/>
          <a:p>
            <a:r>
              <a:rPr lang="en-US" altLang="en-US" sz="2400"/>
              <a:t>Speaking of major environmental changes…</a:t>
            </a:r>
          </a:p>
          <a:p>
            <a:r>
              <a:rPr lang="en-US" altLang="en-US" sz="2400"/>
              <a:t>Natural selection at work!</a:t>
            </a:r>
          </a:p>
          <a:p>
            <a:r>
              <a:rPr lang="en-US" altLang="en-US" sz="2400">
                <a:hlinkClick r:id="rId2"/>
              </a:rPr>
              <a:t>http://www.techapps.net/interactives/pepperMoths.swf</a:t>
            </a:r>
            <a:r>
              <a:rPr lang="en-US" altLang="en-US" sz="2400"/>
              <a:t>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200401"/>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524000" y="3733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Tx/>
              <a:buNone/>
            </a:pPr>
            <a:r>
              <a:rPr lang="en-US" altLang="en-US" sz="2000"/>
              <a:t>Prior to 1800, the typical peppered moth had a light pattern. </a:t>
            </a:r>
          </a:p>
          <a:p>
            <a:pPr lvl="1">
              <a:spcBef>
                <a:spcPct val="0"/>
              </a:spcBef>
              <a:buFontTx/>
              <a:buNone/>
            </a:pPr>
            <a:endParaRPr lang="en-US" altLang="en-US" sz="2000"/>
          </a:p>
          <a:p>
            <a:pPr lvl="1">
              <a:spcBef>
                <a:spcPct val="0"/>
              </a:spcBef>
              <a:buFontTx/>
              <a:buNone/>
            </a:pPr>
            <a:r>
              <a:rPr lang="en-US" altLang="en-US" sz="2000"/>
              <a:t>Dark colored or melanic moths were rare and were therefore collectors' items. </a:t>
            </a:r>
          </a:p>
        </p:txBody>
      </p:sp>
    </p:spTree>
    <p:extLst>
      <p:ext uri="{BB962C8B-B14F-4D97-AF65-F5344CB8AC3E}">
        <p14:creationId xmlns:p14="http://schemas.microsoft.com/office/powerpoint/2010/main" val="394648510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Hardy Weinberg Equilibrium</a:t>
            </a:r>
            <a:endParaRPr lang="en-US" dirty="0"/>
          </a:p>
        </p:txBody>
      </p:sp>
      <p:sp>
        <p:nvSpPr>
          <p:cNvPr id="3" name="Content Placeholder 2"/>
          <p:cNvSpPr>
            <a:spLocks noGrp="1"/>
          </p:cNvSpPr>
          <p:nvPr>
            <p:ph idx="1"/>
          </p:nvPr>
        </p:nvSpPr>
        <p:spPr/>
        <p:txBody>
          <a:bodyPr/>
          <a:lstStyle/>
          <a:p>
            <a:r>
              <a:rPr lang="en-US" dirty="0" smtClean="0"/>
              <a:t>It is found that a population of  Sasquatch can have  tails. The allele frequency in the population for this recessive allele is .7. What percent of the population are Homozygous recessive?</a:t>
            </a:r>
            <a:endParaRPr lang="en-US" dirty="0"/>
          </a:p>
        </p:txBody>
      </p:sp>
    </p:spTree>
    <p:extLst>
      <p:ext uri="{BB962C8B-B14F-4D97-AF65-F5344CB8AC3E}">
        <p14:creationId xmlns:p14="http://schemas.microsoft.com/office/powerpoint/2010/main" val="300767212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sp>
        <p:nvSpPr>
          <p:cNvPr id="903181" name="Text Box 13"/>
          <p:cNvSpPr txBox="1">
            <a:spLocks noChangeArrowheads="1"/>
          </p:cNvSpPr>
          <p:nvPr/>
        </p:nvSpPr>
        <p:spPr bwMode="auto">
          <a:xfrm>
            <a:off x="3505201" y="774701"/>
            <a:ext cx="5126403" cy="646331"/>
          </a:xfrm>
          <a:prstGeom prst="rect">
            <a:avLst/>
          </a:prstGeom>
          <a:noFill/>
          <a:ln w="9525">
            <a:noFill/>
            <a:miter lim="800000"/>
            <a:headEnd/>
            <a:tailEnd/>
          </a:ln>
          <a:effectLst/>
        </p:spPr>
        <p:txBody>
          <a:bodyPr wrap="none">
            <a:spAutoFit/>
          </a:bodyPr>
          <a:lstStyle/>
          <a:p>
            <a:r>
              <a:rPr lang="en-US" sz="3600" dirty="0">
                <a:solidFill>
                  <a:schemeClr val="tx2"/>
                </a:solidFill>
                <a:hlinkClick r:id="rId12"/>
              </a:rPr>
              <a:t>Evolutionary Relationships</a:t>
            </a:r>
            <a:endParaRPr lang="en-US" sz="3600" dirty="0">
              <a:solidFill>
                <a:schemeClr val="tx2"/>
              </a:solidFill>
            </a:endParaRPr>
          </a:p>
        </p:txBody>
      </p:sp>
      <p:pic>
        <p:nvPicPr>
          <p:cNvPr id="903182" name="Picture 14" descr="evolutionary relationships"/>
          <p:cNvPicPr>
            <a:picLocks noChangeAspect="1" noChangeArrowheads="1"/>
          </p:cNvPicPr>
          <p:nvPr/>
        </p:nvPicPr>
        <p:blipFill>
          <a:blip r:embed="rId13" cstate="print"/>
          <a:srcRect/>
          <a:stretch>
            <a:fillRect/>
          </a:stretch>
        </p:blipFill>
        <p:spPr bwMode="auto">
          <a:xfrm>
            <a:off x="2921000" y="1993900"/>
            <a:ext cx="6350000" cy="2882900"/>
          </a:xfrm>
          <a:prstGeom prst="rect">
            <a:avLst/>
          </a:prstGeom>
          <a:noFill/>
        </p:spPr>
      </p:pic>
    </p:spTree>
    <p:extLst>
      <p:ext uri="{BB962C8B-B14F-4D97-AF65-F5344CB8AC3E}">
        <p14:creationId xmlns:p14="http://schemas.microsoft.com/office/powerpoint/2010/main" val="2248465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78948" name="Text Box 4"/>
          <p:cNvSpPr txBox="1">
            <a:spLocks noChangeArrowheads="1"/>
          </p:cNvSpPr>
          <p:nvPr/>
        </p:nvSpPr>
        <p:spPr bwMode="auto">
          <a:xfrm>
            <a:off x="2038350" y="914401"/>
            <a:ext cx="28384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rPr>
              <a:t>The geologic time scale</a:t>
            </a:r>
          </a:p>
        </p:txBody>
      </p:sp>
      <p:pic>
        <p:nvPicPr>
          <p:cNvPr id="97894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78958" name="Rectangle 14"/>
          <p:cNvSpPr>
            <a:spLocks noChangeArrowheads="1"/>
          </p:cNvSpPr>
          <p:nvPr/>
        </p:nvSpPr>
        <p:spPr bwMode="auto">
          <a:xfrm>
            <a:off x="2057400" y="2308225"/>
            <a:ext cx="3886200" cy="3046988"/>
          </a:xfrm>
          <a:prstGeom prst="rect">
            <a:avLst/>
          </a:prstGeom>
          <a:noFill/>
          <a:ln w="9525">
            <a:noFill/>
            <a:miter lim="800000"/>
            <a:headEnd/>
            <a:tailEnd/>
          </a:ln>
          <a:effectLst/>
        </p:spPr>
        <p:txBody>
          <a:bodyPr>
            <a:spAutoFit/>
          </a:bodyPr>
          <a:lstStyle/>
          <a:p>
            <a:pPr marL="342900" indent="-342900"/>
            <a:r>
              <a:rPr lang="en-US" sz="3200"/>
              <a:t>The divisions in the geologic time scale are distinguished by the organisms that lived during that time interval.</a:t>
            </a:r>
            <a:endParaRPr lang="en-US" sz="3200" i="1"/>
          </a:p>
        </p:txBody>
      </p:sp>
      <p:pic>
        <p:nvPicPr>
          <p:cNvPr id="978964" name="Picture 20" descr="C 14 era framed"/>
          <p:cNvPicPr>
            <a:picLocks noChangeAspect="1" noChangeArrowheads="1"/>
          </p:cNvPicPr>
          <p:nvPr/>
        </p:nvPicPr>
        <p:blipFill>
          <a:blip r:embed="rId12" cstate="print"/>
          <a:srcRect/>
          <a:stretch>
            <a:fillRect/>
          </a:stretch>
        </p:blipFill>
        <p:spPr bwMode="auto">
          <a:xfrm>
            <a:off x="6477001" y="990600"/>
            <a:ext cx="2601913" cy="4648200"/>
          </a:xfrm>
          <a:prstGeom prst="rect">
            <a:avLst/>
          </a:prstGeom>
          <a:noFill/>
        </p:spPr>
      </p:pic>
    </p:spTree>
    <p:extLst>
      <p:ext uri="{BB962C8B-B14F-4D97-AF65-F5344CB8AC3E}">
        <p14:creationId xmlns:p14="http://schemas.microsoft.com/office/powerpoint/2010/main" val="1071580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9"/>
                                        </p:tgtEl>
                                        <p:attrNameLst>
                                          <p:attrName>style.visibility</p:attrName>
                                        </p:attrNameLst>
                                      </p:cBhvr>
                                      <p:to>
                                        <p:strVal val="visible"/>
                                      </p:to>
                                    </p:set>
                                    <p:animEffect transition="in" filter="box(out)">
                                      <p:cBhvr>
                                        <p:cTn id="7"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914400"/>
          <a:ext cx="9144000" cy="5270984"/>
        </p:xfrm>
        <a:graphic>
          <a:graphicData uri="http://schemas.openxmlformats.org/drawingml/2006/table">
            <a:tbl>
              <a:tblPr firstRow="1" bandRow="1">
                <a:tableStyleId>{5C22544A-7EE6-4342-B048-85BDC9FD1C3A}</a:tableStyleId>
              </a:tblPr>
              <a:tblGrid>
                <a:gridCol w="2286000"/>
                <a:gridCol w="2286000"/>
                <a:gridCol w="2286000"/>
                <a:gridCol w="2286000"/>
              </a:tblGrid>
              <a:tr h="1646888">
                <a:tc>
                  <a:txBody>
                    <a:bodyPr/>
                    <a:lstStyle/>
                    <a:p>
                      <a:r>
                        <a:rPr lang="en-US" dirty="0" smtClean="0">
                          <a:solidFill>
                            <a:schemeClr val="tx1"/>
                          </a:solidFill>
                        </a:rPr>
                        <a:t>January</a:t>
                      </a:r>
                    </a:p>
                    <a:p>
                      <a:r>
                        <a:rPr lang="en-US" dirty="0" smtClean="0"/>
                        <a:t>Earth Formed 4.6 Billion</a:t>
                      </a:r>
                      <a:r>
                        <a:rPr lang="en-US" baseline="0" dirty="0" smtClean="0"/>
                        <a:t> Years ago</a:t>
                      </a:r>
                    </a:p>
                    <a:p>
                      <a:r>
                        <a:rPr lang="en-US" u="sng" baseline="0" dirty="0" err="1" smtClean="0">
                          <a:solidFill>
                            <a:srgbClr val="7030A0"/>
                          </a:solidFill>
                        </a:rPr>
                        <a:t>Precambrium</a:t>
                      </a:r>
                      <a:r>
                        <a:rPr lang="en-US" u="sng" baseline="0" dirty="0" smtClean="0">
                          <a:solidFill>
                            <a:srgbClr val="7030A0"/>
                          </a:solidFill>
                        </a:rPr>
                        <a:t> Era</a:t>
                      </a:r>
                      <a:endParaRPr lang="en-US" u="sng" dirty="0">
                        <a:solidFill>
                          <a:srgbClr val="7030A0"/>
                        </a:solidFill>
                      </a:endParaRPr>
                    </a:p>
                  </a:txBody>
                  <a:tcPr/>
                </a:tc>
                <a:tc>
                  <a:txBody>
                    <a:bodyPr/>
                    <a:lstStyle/>
                    <a:p>
                      <a:r>
                        <a:rPr lang="en-US" dirty="0" smtClean="0">
                          <a:solidFill>
                            <a:schemeClr val="tx1"/>
                          </a:solidFill>
                        </a:rPr>
                        <a:t>February</a:t>
                      </a:r>
                      <a:endParaRPr lang="en-US" dirty="0">
                        <a:solidFill>
                          <a:schemeClr val="tx1"/>
                        </a:solidFill>
                      </a:endParaRPr>
                    </a:p>
                  </a:txBody>
                  <a:tcPr/>
                </a:tc>
                <a:tc>
                  <a:txBody>
                    <a:bodyPr/>
                    <a:lstStyle/>
                    <a:p>
                      <a:r>
                        <a:rPr lang="en-US" dirty="0" smtClean="0">
                          <a:solidFill>
                            <a:schemeClr val="tx1"/>
                          </a:solidFill>
                        </a:rPr>
                        <a:t>March</a:t>
                      </a:r>
                    </a:p>
                    <a:p>
                      <a:r>
                        <a:rPr lang="en-US" dirty="0" smtClean="0"/>
                        <a:t>Bacteria Evolves 3.4 Billion Years ago</a:t>
                      </a:r>
                    </a:p>
                    <a:p>
                      <a:r>
                        <a:rPr lang="en-US" i="1" dirty="0" smtClean="0"/>
                        <a:t>Photosynthetic </a:t>
                      </a:r>
                      <a:r>
                        <a:rPr lang="en-US" i="1" dirty="0" err="1" smtClean="0"/>
                        <a:t>Cyanobacteria</a:t>
                      </a:r>
                      <a:endParaRPr lang="en-US" i="1" dirty="0" smtClean="0"/>
                    </a:p>
                  </a:txBody>
                  <a:tcPr/>
                </a:tc>
                <a:tc>
                  <a:txBody>
                    <a:bodyPr/>
                    <a:lstStyle/>
                    <a:p>
                      <a:r>
                        <a:rPr lang="en-US" dirty="0" smtClean="0">
                          <a:solidFill>
                            <a:schemeClr val="tx1"/>
                          </a:solidFill>
                        </a:rPr>
                        <a:t>April</a:t>
                      </a:r>
                      <a:endParaRPr lang="en-US" dirty="0">
                        <a:solidFill>
                          <a:schemeClr val="tx1"/>
                        </a:solidFill>
                      </a:endParaRPr>
                    </a:p>
                  </a:txBody>
                  <a:tcPr/>
                </a:tc>
              </a:tr>
              <a:tr h="1338096">
                <a:tc>
                  <a:txBody>
                    <a:bodyPr/>
                    <a:lstStyle/>
                    <a:p>
                      <a:r>
                        <a:rPr lang="en-US" b="1" dirty="0" smtClean="0"/>
                        <a:t>May</a:t>
                      </a:r>
                    </a:p>
                    <a:p>
                      <a:r>
                        <a:rPr lang="en-US" i="1" dirty="0" smtClean="0"/>
                        <a:t>Eukaryotic Cells  </a:t>
                      </a:r>
                      <a:r>
                        <a:rPr lang="en-US" dirty="0" smtClean="0"/>
                        <a:t>evolve 2.1 Billion</a:t>
                      </a:r>
                      <a:r>
                        <a:rPr lang="en-US" baseline="0" dirty="0" smtClean="0"/>
                        <a:t> years ago</a:t>
                      </a:r>
                      <a:endParaRPr lang="en-US" dirty="0"/>
                    </a:p>
                  </a:txBody>
                  <a:tcPr/>
                </a:tc>
                <a:tc>
                  <a:txBody>
                    <a:bodyPr/>
                    <a:lstStyle/>
                    <a:p>
                      <a:r>
                        <a:rPr lang="en-US" b="1" dirty="0" smtClean="0"/>
                        <a:t>June </a:t>
                      </a:r>
                      <a:endParaRPr lang="en-US" b="1" dirty="0"/>
                    </a:p>
                  </a:txBody>
                  <a:tcPr/>
                </a:tc>
                <a:tc>
                  <a:txBody>
                    <a:bodyPr/>
                    <a:lstStyle/>
                    <a:p>
                      <a:r>
                        <a:rPr lang="en-US" b="1" dirty="0" smtClean="0"/>
                        <a:t>July</a:t>
                      </a:r>
                    </a:p>
                    <a:p>
                      <a:endParaRPr lang="en-US" dirty="0" smtClean="0"/>
                    </a:p>
                    <a:p>
                      <a:endParaRPr lang="en-US" dirty="0" smtClean="0"/>
                    </a:p>
                    <a:p>
                      <a:endParaRPr lang="en-US" dirty="0"/>
                    </a:p>
                  </a:txBody>
                  <a:tcPr/>
                </a:tc>
                <a:tc>
                  <a:txBody>
                    <a:bodyPr/>
                    <a:lstStyle/>
                    <a:p>
                      <a:r>
                        <a:rPr lang="en-US" dirty="0" smtClean="0"/>
                        <a:t> </a:t>
                      </a:r>
                      <a:r>
                        <a:rPr lang="en-US" b="1" dirty="0" smtClean="0"/>
                        <a:t>August</a:t>
                      </a:r>
                      <a:endParaRPr lang="en-US" b="1" dirty="0"/>
                    </a:p>
                  </a:txBody>
                  <a:tcPr/>
                </a:tc>
              </a:tr>
              <a:tr h="1338096">
                <a:tc>
                  <a:txBody>
                    <a:bodyPr/>
                    <a:lstStyle/>
                    <a:p>
                      <a:r>
                        <a:rPr lang="en-US" b="1" dirty="0" smtClean="0"/>
                        <a:t>September</a:t>
                      </a:r>
                    </a:p>
                    <a:p>
                      <a:endParaRPr lang="en-US" b="1" dirty="0" smtClean="0"/>
                    </a:p>
                    <a:p>
                      <a:endParaRPr lang="en-US" b="1" dirty="0" smtClean="0"/>
                    </a:p>
                    <a:p>
                      <a:endParaRPr lang="en-US" b="1" dirty="0" smtClean="0"/>
                    </a:p>
                    <a:p>
                      <a:endParaRPr lang="en-US" b="1" dirty="0" smtClean="0"/>
                    </a:p>
                    <a:p>
                      <a:r>
                        <a:rPr lang="en-US" b="0" dirty="0" err="1" smtClean="0"/>
                        <a:t>Multicellular</a:t>
                      </a:r>
                      <a:r>
                        <a:rPr lang="en-US" b="0" baseline="0" dirty="0" smtClean="0"/>
                        <a:t> </a:t>
                      </a:r>
                      <a:r>
                        <a:rPr lang="en-US" b="0" baseline="0" dirty="0" err="1" smtClean="0"/>
                        <a:t>Eukayotes</a:t>
                      </a:r>
                      <a:r>
                        <a:rPr lang="en-US" b="0" baseline="0" dirty="0" smtClean="0"/>
                        <a:t> develop: </a:t>
                      </a:r>
                      <a:r>
                        <a:rPr lang="en-US" b="0" i="1" baseline="0" dirty="0" smtClean="0"/>
                        <a:t>Sponges, jellyfish</a:t>
                      </a:r>
                      <a:endParaRPr lang="en-US" b="0" i="1" dirty="0"/>
                    </a:p>
                  </a:txBody>
                  <a:tcPr/>
                </a:tc>
                <a:tc>
                  <a:txBody>
                    <a:bodyPr/>
                    <a:lstStyle/>
                    <a:p>
                      <a:r>
                        <a:rPr lang="en-US" b="1" dirty="0" smtClean="0"/>
                        <a:t>October</a:t>
                      </a:r>
                    </a:p>
                    <a:p>
                      <a:r>
                        <a:rPr lang="en-US" dirty="0" smtClean="0"/>
                        <a:t>End of the </a:t>
                      </a:r>
                      <a:r>
                        <a:rPr lang="en-US" dirty="0" err="1" smtClean="0"/>
                        <a:t>Precambrium</a:t>
                      </a:r>
                      <a:r>
                        <a:rPr lang="en-US" dirty="0" smtClean="0"/>
                        <a:t> </a:t>
                      </a:r>
                    </a:p>
                    <a:p>
                      <a:r>
                        <a:rPr lang="en-US" dirty="0" smtClean="0"/>
                        <a:t>543 Million years ago</a:t>
                      </a:r>
                    </a:p>
                    <a:p>
                      <a:endParaRPr lang="en-US" dirty="0" smtClean="0"/>
                    </a:p>
                    <a:p>
                      <a:r>
                        <a:rPr lang="en-US" b="1" u="sng" dirty="0" smtClean="0">
                          <a:solidFill>
                            <a:srgbClr val="7030A0"/>
                          </a:solidFill>
                        </a:rPr>
                        <a:t>Paleozoic Era </a:t>
                      </a:r>
                      <a:r>
                        <a:rPr lang="en-US" dirty="0" smtClean="0"/>
                        <a:t>begins</a:t>
                      </a:r>
                    </a:p>
                    <a:p>
                      <a:r>
                        <a:rPr lang="en-US" dirty="0" smtClean="0"/>
                        <a:t>1</a:t>
                      </a:r>
                      <a:r>
                        <a:rPr lang="en-US" baseline="30000" dirty="0" smtClean="0"/>
                        <a:t>st</a:t>
                      </a:r>
                      <a:r>
                        <a:rPr lang="en-US" dirty="0" smtClean="0"/>
                        <a:t> Vertebrates, </a:t>
                      </a:r>
                      <a:r>
                        <a:rPr lang="en-US" i="1" dirty="0" smtClean="0"/>
                        <a:t>fishes,</a:t>
                      </a:r>
                      <a:r>
                        <a:rPr lang="en-US" i="1" baseline="0" dirty="0" smtClean="0"/>
                        <a:t> amphibians, reptiles</a:t>
                      </a:r>
                      <a:endParaRPr lang="en-US" i="1" dirty="0" smtClean="0"/>
                    </a:p>
                  </a:txBody>
                  <a:tcPr/>
                </a:tc>
                <a:tc>
                  <a:txBody>
                    <a:bodyPr/>
                    <a:lstStyle/>
                    <a:p>
                      <a:r>
                        <a:rPr lang="en-US" b="1" dirty="0" smtClean="0"/>
                        <a:t>November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a:t>
                      </a:r>
                      <a:r>
                        <a:rPr lang="en-US" i="1" dirty="0" smtClean="0"/>
                        <a:t>Land plants, seed plants, &amp;</a:t>
                      </a:r>
                      <a:r>
                        <a:rPr lang="en-US" i="1" baseline="0" dirty="0" smtClean="0"/>
                        <a:t> conifers</a:t>
                      </a:r>
                      <a:r>
                        <a:rPr lang="en-US" baseline="0" dirty="0" smtClean="0"/>
                        <a:t>.</a:t>
                      </a:r>
                      <a:endParaRPr lang="en-US" dirty="0" smtClean="0"/>
                    </a:p>
                    <a:p>
                      <a:endParaRPr lang="en-US" dirty="0" smtClean="0"/>
                    </a:p>
                    <a:p>
                      <a:r>
                        <a:rPr lang="en-US" i="1" dirty="0" smtClean="0"/>
                        <a:t>Worms, Sea Stars, arthropods, Ferns</a:t>
                      </a:r>
                    </a:p>
                    <a:p>
                      <a:endParaRPr lang="en-US" dirty="0"/>
                    </a:p>
                  </a:txBody>
                  <a:tcPr/>
                </a:tc>
                <a:tc>
                  <a:txBody>
                    <a:bodyPr/>
                    <a:lstStyle/>
                    <a:p>
                      <a:r>
                        <a:rPr lang="en-US" b="1" dirty="0" smtClean="0"/>
                        <a:t>December</a:t>
                      </a:r>
                    </a:p>
                    <a:p>
                      <a:r>
                        <a:rPr lang="en-US" b="1" u="sng" dirty="0" smtClean="0">
                          <a:solidFill>
                            <a:srgbClr val="7030A0"/>
                          </a:solidFill>
                        </a:rPr>
                        <a:t>Mesozoic Era</a:t>
                      </a:r>
                    </a:p>
                    <a:p>
                      <a:r>
                        <a:rPr lang="en-US" b="0" i="1" dirty="0" smtClean="0"/>
                        <a:t>Mouse-like Mammals, Dinosaurs, Birds </a:t>
                      </a:r>
                    </a:p>
                    <a:p>
                      <a:r>
                        <a:rPr lang="en-US" b="0" dirty="0" smtClean="0"/>
                        <a:t>Plate Tectonics</a:t>
                      </a:r>
                    </a:p>
                    <a:p>
                      <a:r>
                        <a:rPr lang="en-US" b="1" u="sng" dirty="0" smtClean="0">
                          <a:solidFill>
                            <a:srgbClr val="7030A0"/>
                          </a:solidFill>
                        </a:rPr>
                        <a:t>Cenozoic Era</a:t>
                      </a:r>
                    </a:p>
                    <a:p>
                      <a:r>
                        <a:rPr lang="en-US" b="0" i="1" dirty="0" smtClean="0"/>
                        <a:t>Mammals</a:t>
                      </a:r>
                      <a:r>
                        <a:rPr lang="en-US" b="0" i="1" baseline="0" dirty="0" smtClean="0"/>
                        <a:t> and Primates</a:t>
                      </a:r>
                      <a:endParaRPr lang="en-US" b="0" i="1" dirty="0"/>
                    </a:p>
                  </a:txBody>
                  <a:tcPr/>
                </a:tc>
              </a:tr>
            </a:tbl>
          </a:graphicData>
        </a:graphic>
      </p:graphicFrame>
      <p:sp>
        <p:nvSpPr>
          <p:cNvPr id="3" name="TextBox 2"/>
          <p:cNvSpPr txBox="1"/>
          <p:nvPr/>
        </p:nvSpPr>
        <p:spPr>
          <a:xfrm>
            <a:off x="1828800" y="1"/>
            <a:ext cx="7924800" cy="830997"/>
          </a:xfrm>
          <a:prstGeom prst="rect">
            <a:avLst/>
          </a:prstGeom>
          <a:noFill/>
        </p:spPr>
        <p:txBody>
          <a:bodyPr wrap="square" rtlCol="0">
            <a:spAutoFit/>
          </a:bodyPr>
          <a:lstStyle/>
          <a:p>
            <a:r>
              <a:rPr lang="en-US" sz="2400" dirty="0"/>
              <a:t>If the 4.6 Billion years of history of Earth could be condensed down into a 1 year calendar, this is what it would look like…</a:t>
            </a:r>
          </a:p>
        </p:txBody>
      </p:sp>
    </p:spTree>
    <p:extLst>
      <p:ext uri="{BB962C8B-B14F-4D97-AF65-F5344CB8AC3E}">
        <p14:creationId xmlns:p14="http://schemas.microsoft.com/office/powerpoint/2010/main" val="1812351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uky.edu/KGS/education/images/calendar8_dec_bw.jpg"/>
          <p:cNvPicPr>
            <a:picLocks noChangeAspect="1" noChangeArrowheads="1"/>
          </p:cNvPicPr>
          <p:nvPr/>
        </p:nvPicPr>
        <p:blipFill>
          <a:blip r:embed="rId2" cstate="print"/>
          <a:srcRect/>
          <a:stretch>
            <a:fillRect/>
          </a:stretch>
        </p:blipFill>
        <p:spPr bwMode="auto">
          <a:xfrm>
            <a:off x="1587501" y="-136525"/>
            <a:ext cx="8601075" cy="6448425"/>
          </a:xfrm>
          <a:prstGeom prst="rect">
            <a:avLst/>
          </a:prstGeom>
          <a:noFill/>
        </p:spPr>
      </p:pic>
    </p:spTree>
    <p:extLst>
      <p:ext uri="{BB962C8B-B14F-4D97-AF65-F5344CB8AC3E}">
        <p14:creationId xmlns:p14="http://schemas.microsoft.com/office/powerpoint/2010/main" val="2401960669"/>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Geologic Time line Activity</a:t>
            </a:r>
            <a:endParaRPr lang="en-US" dirty="0"/>
          </a:p>
        </p:txBody>
      </p:sp>
      <p:sp>
        <p:nvSpPr>
          <p:cNvPr id="3" name="Content Placeholder 2"/>
          <p:cNvSpPr>
            <a:spLocks noGrp="1"/>
          </p:cNvSpPr>
          <p:nvPr>
            <p:ph idx="1"/>
          </p:nvPr>
        </p:nvSpPr>
        <p:spPr>
          <a:xfrm>
            <a:off x="1524000" y="685801"/>
            <a:ext cx="9144000" cy="4572001"/>
          </a:xfrm>
        </p:spPr>
        <p:txBody>
          <a:bodyPr>
            <a:normAutofit/>
          </a:bodyPr>
          <a:lstStyle/>
          <a:p>
            <a:r>
              <a:rPr lang="en-US" dirty="0"/>
              <a:t>1 meter = 1 Billion years</a:t>
            </a:r>
          </a:p>
          <a:p>
            <a:r>
              <a:rPr lang="en-US" dirty="0"/>
              <a:t>4.6 meters = 4.6 Billion years</a:t>
            </a:r>
          </a:p>
          <a:p>
            <a:r>
              <a:rPr lang="en-US" dirty="0"/>
              <a:t>Oldest Era – Precambrian Era -4.6 billion yrs – 544 million years </a:t>
            </a:r>
          </a:p>
          <a:p>
            <a:r>
              <a:rPr lang="en-US" dirty="0"/>
              <a:t>Paleozoic Era 543 million years – 248 million years</a:t>
            </a:r>
          </a:p>
          <a:p>
            <a:r>
              <a:rPr lang="en-US" dirty="0"/>
              <a:t>Mesozoic Era 247 million years – 65 million years</a:t>
            </a:r>
          </a:p>
          <a:p>
            <a:r>
              <a:rPr lang="en-US" dirty="0"/>
              <a:t>Cenozoic Era 64 million years – NOW!</a:t>
            </a:r>
          </a:p>
          <a:p>
            <a:r>
              <a:rPr lang="en-US" dirty="0"/>
              <a:t>Time, organisms in that era, colored, all 6 Extinctions</a:t>
            </a:r>
          </a:p>
        </p:txBody>
      </p:sp>
      <p:pic>
        <p:nvPicPr>
          <p:cNvPr id="3074" name="Picture 2" descr="Mass extinction events and periods of coral reef regrowth"/>
          <p:cNvPicPr>
            <a:picLocks noChangeAspect="1" noChangeArrowheads="1"/>
          </p:cNvPicPr>
          <p:nvPr/>
        </p:nvPicPr>
        <p:blipFill>
          <a:blip r:embed="rId2" cstate="print"/>
          <a:srcRect/>
          <a:stretch>
            <a:fillRect/>
          </a:stretch>
        </p:blipFill>
        <p:spPr bwMode="auto">
          <a:xfrm>
            <a:off x="3429000" y="4619624"/>
            <a:ext cx="4762500" cy="2238376"/>
          </a:xfrm>
          <a:prstGeom prst="rect">
            <a:avLst/>
          </a:prstGeom>
          <a:noFill/>
        </p:spPr>
      </p:pic>
    </p:spTree>
    <p:extLst>
      <p:ext uri="{BB962C8B-B14F-4D97-AF65-F5344CB8AC3E}">
        <p14:creationId xmlns:p14="http://schemas.microsoft.com/office/powerpoint/2010/main" val="287975218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Geologic Time Line Activity p. 35 NB</a:t>
            </a:r>
            <a:endParaRPr lang="en-US" dirty="0"/>
          </a:p>
        </p:txBody>
      </p:sp>
      <p:sp>
        <p:nvSpPr>
          <p:cNvPr id="3" name="Content Placeholder 2"/>
          <p:cNvSpPr>
            <a:spLocks noGrp="1"/>
          </p:cNvSpPr>
          <p:nvPr>
            <p:ph idx="1"/>
          </p:nvPr>
        </p:nvSpPr>
        <p:spPr>
          <a:xfrm>
            <a:off x="1524000" y="1600201"/>
            <a:ext cx="9144000" cy="4525963"/>
          </a:xfrm>
        </p:spPr>
        <p:txBody>
          <a:bodyPr>
            <a:normAutofit/>
          </a:bodyPr>
          <a:lstStyle/>
          <a:p>
            <a:r>
              <a:rPr lang="en-US" dirty="0" smtClean="0"/>
              <a:t>1</a:t>
            </a:r>
            <a:r>
              <a:rPr lang="en-US" baseline="30000" dirty="0" smtClean="0"/>
              <a:t>st</a:t>
            </a:r>
            <a:r>
              <a:rPr lang="en-US" dirty="0" smtClean="0"/>
              <a:t> write all group members names on the timeline.</a:t>
            </a:r>
          </a:p>
          <a:p>
            <a:r>
              <a:rPr lang="en-US" dirty="0" smtClean="0"/>
              <a:t>2</a:t>
            </a:r>
            <a:r>
              <a:rPr lang="en-US" baseline="30000" dirty="0" smtClean="0"/>
              <a:t>nd</a:t>
            </a:r>
            <a:r>
              <a:rPr lang="en-US" dirty="0" smtClean="0"/>
              <a:t> Use you Meter stick to mark out each of the 4.6 Billion years.</a:t>
            </a:r>
          </a:p>
          <a:p>
            <a:r>
              <a:rPr lang="en-US" dirty="0" smtClean="0"/>
              <a:t>3</a:t>
            </a:r>
            <a:r>
              <a:rPr lang="en-US" baseline="30000" dirty="0" smtClean="0"/>
              <a:t>rd</a:t>
            </a:r>
            <a:r>
              <a:rPr lang="en-US" dirty="0" smtClean="0"/>
              <a:t> Write in the 4 Eras on your timeline, according to their time frame.</a:t>
            </a:r>
          </a:p>
          <a:p>
            <a:r>
              <a:rPr lang="en-US" dirty="0" smtClean="0"/>
              <a:t>4</a:t>
            </a:r>
            <a:r>
              <a:rPr lang="en-US" baseline="30000" dirty="0" smtClean="0"/>
              <a:t>th</a:t>
            </a:r>
            <a:r>
              <a:rPr lang="en-US" dirty="0" smtClean="0"/>
              <a:t> Fill in/ Color organisms – Draw Early earth &amp; Label the Extinctions (6), and draw all appropriate organisms of that Era.</a:t>
            </a:r>
          </a:p>
          <a:p>
            <a:r>
              <a:rPr lang="en-US" dirty="0" smtClean="0"/>
              <a:t>Write a summary of your findings, Include </a:t>
            </a:r>
            <a:r>
              <a:rPr lang="en-US" smtClean="0"/>
              <a:t>the ERA’s </a:t>
            </a:r>
            <a:r>
              <a:rPr lang="en-US" dirty="0" smtClean="0"/>
              <a:t>P. 35 NB</a:t>
            </a:r>
            <a:endParaRPr lang="en-US" dirty="0"/>
          </a:p>
        </p:txBody>
      </p:sp>
    </p:spTree>
    <p:extLst>
      <p:ext uri="{BB962C8B-B14F-4D97-AF65-F5344CB8AC3E}">
        <p14:creationId xmlns:p14="http://schemas.microsoft.com/office/powerpoint/2010/main" val="378583894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CH 15 Assessment Study Guide 2/5</a:t>
            </a:r>
            <a:br>
              <a:rPr lang="en-US" dirty="0" smtClean="0"/>
            </a:br>
            <a:r>
              <a:rPr lang="en-US" sz="2000" dirty="0"/>
              <a:t>Objective: Students will behave wonderfully for the sub by completing all three warm-up questions and taking 1 page of Cornell Notes on Bill Nye -Genetics with 100% accuracy. Pg 130NB  Pg.417 BB  15.2</a:t>
            </a:r>
            <a:endParaRPr lang="en-US" dirty="0"/>
          </a:p>
        </p:txBody>
      </p:sp>
      <p:sp>
        <p:nvSpPr>
          <p:cNvPr id="6" name="Content Placeholder 5"/>
          <p:cNvSpPr>
            <a:spLocks noGrp="1"/>
          </p:cNvSpPr>
          <p:nvPr>
            <p:ph sz="quarter" idx="4"/>
          </p:nvPr>
        </p:nvSpPr>
        <p:spPr>
          <a:xfrm>
            <a:off x="6172201" y="1600200"/>
            <a:ext cx="4041775" cy="3951288"/>
          </a:xfrm>
        </p:spPr>
        <p:txBody>
          <a:bodyPr>
            <a:normAutofit fontScale="92500" lnSpcReduction="10000"/>
          </a:bodyPr>
          <a:lstStyle/>
          <a:p>
            <a:pPr marL="457200" indent="-457200">
              <a:buFont typeface="+mj-lt"/>
              <a:buAutoNum type="arabicPeriod"/>
            </a:pPr>
            <a:r>
              <a:rPr lang="en-US" dirty="0" smtClean="0"/>
              <a:t>_____________ can occur only when a population’s genetic equilibrium changes.</a:t>
            </a:r>
          </a:p>
          <a:p>
            <a:pPr marL="457200" indent="-457200">
              <a:buFont typeface="+mj-lt"/>
              <a:buAutoNum type="arabicPeriod"/>
            </a:pPr>
            <a:r>
              <a:rPr lang="en-US" dirty="0" smtClean="0"/>
              <a:t>Name 3 things that can change a population’s genetic equilibrium.</a:t>
            </a:r>
          </a:p>
          <a:p>
            <a:pPr marL="457200" indent="-457200">
              <a:buFont typeface="+mj-lt"/>
              <a:buAutoNum type="arabicPeriod"/>
            </a:pPr>
            <a:r>
              <a:rPr lang="en-US" dirty="0" smtClean="0"/>
              <a:t>_________ Selection is usually a factor that changes in established ________  pools.</a:t>
            </a:r>
            <a:endParaRPr lang="en-US" dirty="0"/>
          </a:p>
        </p:txBody>
      </p:sp>
      <p:pic>
        <p:nvPicPr>
          <p:cNvPr id="7" name="Picture 13" descr="BCT-15"/>
          <p:cNvPicPr>
            <a:picLocks noGrp="1" noChangeAspect="1" noChangeArrowheads="1"/>
          </p:cNvPicPr>
          <p:nvPr>
            <p:ph sz="half" idx="2"/>
          </p:nvPr>
        </p:nvPicPr>
        <p:blipFill>
          <a:blip r:embed="rId2" cstate="print"/>
          <a:srcRect/>
          <a:stretch>
            <a:fillRect/>
          </a:stretch>
        </p:blipFill>
        <p:spPr bwMode="auto">
          <a:xfrm>
            <a:off x="2743200" y="1524000"/>
            <a:ext cx="2667000" cy="4689232"/>
          </a:xfrm>
          <a:prstGeom prst="rect">
            <a:avLst/>
          </a:prstGeom>
          <a:noFill/>
        </p:spPr>
      </p:pic>
    </p:spTree>
    <p:extLst>
      <p:ext uri="{BB962C8B-B14F-4D97-AF65-F5344CB8AC3E}">
        <p14:creationId xmlns:p14="http://schemas.microsoft.com/office/powerpoint/2010/main" val="358193033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2/ Interpreting Evidence after Darwin  15.1</a:t>
            </a:r>
            <a:r>
              <a:rPr lang="en-US" sz="2400" dirty="0"/>
              <a:t/>
            </a:r>
            <a:br>
              <a:rPr lang="en-US" sz="2400" dirty="0"/>
            </a:br>
            <a:r>
              <a:rPr lang="en-US" sz="2400" dirty="0"/>
              <a:t>Objective: Students will make me proud to be their teacher by me receiving a great sub report and successfully completing 3 warm up questions and 1 page of Cornell Notes on the video Bill Nye – Evolution.  Pg. 34 NB PG 395 – 397 BB</a:t>
            </a:r>
            <a:endParaRPr lang="en-US" dirty="0"/>
          </a:p>
        </p:txBody>
      </p:sp>
      <p:sp>
        <p:nvSpPr>
          <p:cNvPr id="3" name="Text Placeholder 2"/>
          <p:cNvSpPr>
            <a:spLocks noGrp="1"/>
          </p:cNvSpPr>
          <p:nvPr>
            <p:ph type="body" idx="1"/>
          </p:nvPr>
        </p:nvSpPr>
        <p:spPr>
          <a:xfrm>
            <a:off x="1524000" y="1676400"/>
            <a:ext cx="4800600" cy="1284288"/>
          </a:xfrm>
        </p:spPr>
        <p:txBody>
          <a:bodyPr>
            <a:normAutofit fontScale="55000" lnSpcReduction="20000"/>
          </a:bodyPr>
          <a:lstStyle/>
          <a:p>
            <a:endParaRPr lang="en-US" altLang="en-US" sz="1100" dirty="0">
              <a:solidFill>
                <a:schemeClr val="tx2"/>
              </a:solidFill>
              <a:latin typeface="Times" charset="0"/>
            </a:endParaRPr>
          </a:p>
          <a:p>
            <a:r>
              <a:rPr lang="en-US" altLang="en-US" sz="2500" dirty="0">
                <a:solidFill>
                  <a:schemeClr val="tx2"/>
                </a:solidFill>
                <a:latin typeface="Times" charset="0"/>
              </a:rPr>
              <a:t>Structural adaptations arise over time</a:t>
            </a:r>
          </a:p>
          <a:p>
            <a:r>
              <a:rPr lang="en-US" altLang="en-US" sz="2500" dirty="0">
                <a:latin typeface="Times" charset="0"/>
              </a:rPr>
              <a:t>Over time, natural selection produced modern mole-rats.</a:t>
            </a:r>
          </a:p>
          <a:p>
            <a:r>
              <a:rPr lang="en-US" altLang="en-US" sz="2500" dirty="0">
                <a:latin typeface="Times" charset="0"/>
              </a:rPr>
              <a:t>Their blindness may have evolved because vision had no survival advantage for them.</a:t>
            </a:r>
          </a:p>
          <a:p>
            <a:endParaRPr lang="en-US" altLang="en-US" sz="1100" dirty="0">
              <a:solidFill>
                <a:schemeClr val="tx2"/>
              </a:solidFill>
              <a:latin typeface="Times" charset="0"/>
            </a:endParaRPr>
          </a:p>
          <a:p>
            <a:endParaRPr lang="en-US" sz="1100"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Discuss an issue about the evolutionary process. p.396</a:t>
            </a:r>
          </a:p>
          <a:p>
            <a:pPr marL="457200" indent="-457200">
              <a:buFont typeface="+mj-lt"/>
              <a:buAutoNum type="arabicPeriod"/>
            </a:pPr>
            <a:r>
              <a:rPr lang="en-US" dirty="0" smtClean="0"/>
              <a:t>Summarize the main ideas of Natural Selection. P. 395 – 396</a:t>
            </a:r>
          </a:p>
          <a:p>
            <a:pPr marL="457200" indent="-457200">
              <a:buFont typeface="+mj-lt"/>
              <a:buAutoNum type="arabicPeriod"/>
            </a:pPr>
            <a:r>
              <a:rPr lang="en-US" dirty="0" smtClean="0"/>
              <a:t>How is the Mole Rat an example for Evolution?</a:t>
            </a:r>
            <a:endParaRPr lang="en-US" dirty="0"/>
          </a:p>
        </p:txBody>
      </p:sp>
      <p:pic>
        <p:nvPicPr>
          <p:cNvPr id="7" name="Picture 20" descr="Fig"/>
          <p:cNvPicPr>
            <a:picLocks noGrp="1" noChangeAspect="1" noChangeArrowheads="1"/>
          </p:cNvPicPr>
          <p:nvPr>
            <p:ph sz="half" idx="2"/>
          </p:nvPr>
        </p:nvPicPr>
        <p:blipFill>
          <a:blip r:embed="rId3" cstate="print"/>
          <a:srcRect/>
          <a:stretch>
            <a:fillRect/>
          </a:stretch>
        </p:blipFill>
        <p:spPr bwMode="auto">
          <a:xfrm>
            <a:off x="1981200" y="2819401"/>
            <a:ext cx="4040188" cy="3030141"/>
          </a:xfrm>
          <a:prstGeom prst="rect">
            <a:avLst/>
          </a:prstGeom>
          <a:noFill/>
        </p:spPr>
      </p:pic>
      <p:graphicFrame>
        <p:nvGraphicFramePr>
          <p:cNvPr id="1026" name="Object 2"/>
          <p:cNvGraphicFramePr>
            <a:graphicFrameLocks noChangeAspect="1"/>
          </p:cNvGraphicFramePr>
          <p:nvPr/>
        </p:nvGraphicFramePr>
        <p:xfrm>
          <a:off x="5638800" y="3186114"/>
          <a:ext cx="914400" cy="485775"/>
        </p:xfrm>
        <a:graphic>
          <a:graphicData uri="http://schemas.openxmlformats.org/presentationml/2006/ole">
            <mc:AlternateContent xmlns:mc="http://schemas.openxmlformats.org/markup-compatibility/2006">
              <mc:Choice xmlns:v="urn:schemas-microsoft-com:vml" Requires="v">
                <p:oleObj spid="_x0000_s1127" name="Package" r:id="rId4" imgW="914400" imgH="485640" progId="Package">
                  <p:embed/>
                </p:oleObj>
              </mc:Choice>
              <mc:Fallback>
                <p:oleObj name="Package" r:id="rId4" imgW="9144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86114"/>
                        <a:ext cx="914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6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Selection of Bird Beaks 11/4</a:t>
            </a:r>
            <a:r>
              <a:rPr lang="en-US" sz="2800" dirty="0"/>
              <a:t/>
            </a:r>
            <a:br>
              <a:rPr lang="en-US" sz="2800" dirty="0"/>
            </a:br>
            <a:r>
              <a:rPr lang="en-US" sz="2800" dirty="0"/>
              <a:t>Objective: Students will perform two parts of the Bird Beak Lab with 100% success understanding how an environment can affect Natural Selection of a species. P.28NB</a:t>
            </a:r>
            <a:endParaRPr lang="en-US" dirty="0"/>
          </a:p>
        </p:txBody>
      </p:sp>
      <p:sp>
        <p:nvSpPr>
          <p:cNvPr id="3" name="Text Placeholder 2"/>
          <p:cNvSpPr>
            <a:spLocks noGrp="1"/>
          </p:cNvSpPr>
          <p:nvPr>
            <p:ph type="body" idx="1"/>
          </p:nvPr>
        </p:nvSpPr>
        <p:spPr>
          <a:xfrm>
            <a:off x="1981200" y="1828800"/>
            <a:ext cx="4040188" cy="639762"/>
          </a:xfrm>
        </p:spPr>
        <p:txBody>
          <a:bodyPr>
            <a:normAutofit fontScale="25000" lnSpcReduction="20000"/>
          </a:bodyPr>
          <a:lstStyle/>
          <a:p>
            <a:endParaRPr lang="en-US" dirty="0" smtClean="0">
              <a:solidFill>
                <a:schemeClr val="tx2"/>
              </a:solidFill>
            </a:endParaRPr>
          </a:p>
          <a:p>
            <a:endParaRPr lang="en-US" sz="5100" dirty="0">
              <a:solidFill>
                <a:schemeClr val="tx2"/>
              </a:solidFill>
            </a:endParaRPr>
          </a:p>
          <a:p>
            <a:r>
              <a:rPr lang="en-US" sz="11200" dirty="0">
                <a:solidFill>
                  <a:schemeClr val="tx2"/>
                </a:solidFill>
              </a:rPr>
              <a:t>Hawaiian Honeycreeper</a:t>
            </a:r>
          </a:p>
          <a:p>
            <a:endParaRPr lang="en-US" dirty="0"/>
          </a:p>
        </p:txBody>
      </p:sp>
      <p:sp>
        <p:nvSpPr>
          <p:cNvPr id="6" name="Content Placeholder 5"/>
          <p:cNvSpPr>
            <a:spLocks noGrp="1"/>
          </p:cNvSpPr>
          <p:nvPr>
            <p:ph sz="quarter" idx="4"/>
          </p:nvPr>
        </p:nvSpPr>
        <p:spPr>
          <a:xfrm>
            <a:off x="6172201" y="1981200"/>
            <a:ext cx="4041775" cy="3951288"/>
          </a:xfrm>
        </p:spPr>
        <p:txBody>
          <a:bodyPr>
            <a:normAutofit lnSpcReduction="10000"/>
          </a:bodyPr>
          <a:lstStyle/>
          <a:p>
            <a:pPr marL="457200" indent="-457200">
              <a:buFont typeface="+mj-lt"/>
              <a:buAutoNum type="arabicPeriod"/>
            </a:pPr>
            <a:r>
              <a:rPr lang="en-US" dirty="0" smtClean="0"/>
              <a:t>In your own words, What is Natural Selection?</a:t>
            </a:r>
          </a:p>
          <a:p>
            <a:pPr marL="457200" indent="-457200">
              <a:buFont typeface="+mj-lt"/>
              <a:buAutoNum type="arabicPeriod"/>
            </a:pPr>
            <a:r>
              <a:rPr lang="en-US" dirty="0" smtClean="0"/>
              <a:t>How can an environment affect a species that lives there?</a:t>
            </a:r>
          </a:p>
          <a:p>
            <a:pPr marL="457200" indent="-457200">
              <a:buFont typeface="+mj-lt"/>
              <a:buAutoNum type="arabicPeriod"/>
            </a:pPr>
            <a:r>
              <a:rPr lang="en-US" dirty="0" smtClean="0"/>
              <a:t>Does Natural Selection affect a population or individuals? Explain.</a:t>
            </a:r>
          </a:p>
          <a:p>
            <a:endParaRPr lang="en-US" dirty="0"/>
          </a:p>
        </p:txBody>
      </p:sp>
      <p:pic>
        <p:nvPicPr>
          <p:cNvPr id="7" name="Picture 13" descr="Hawaiian honeycreeper"/>
          <p:cNvPicPr>
            <a:picLocks noGrp="1" noChangeAspect="1" noChangeArrowheads="1"/>
          </p:cNvPicPr>
          <p:nvPr>
            <p:ph sz="half" idx="2"/>
          </p:nvPr>
        </p:nvPicPr>
        <p:blipFill>
          <a:blip r:embed="rId2" cstate="print"/>
          <a:srcRect/>
          <a:stretch>
            <a:fillRect/>
          </a:stretch>
        </p:blipFill>
        <p:spPr bwMode="auto">
          <a:xfrm>
            <a:off x="1524001" y="2514600"/>
            <a:ext cx="4596923" cy="3190264"/>
          </a:xfrm>
          <a:prstGeom prst="rect">
            <a:avLst/>
          </a:prstGeom>
          <a:noFill/>
        </p:spPr>
      </p:pic>
    </p:spTree>
    <p:extLst>
      <p:ext uri="{BB962C8B-B14F-4D97-AF65-F5344CB8AC3E}">
        <p14:creationId xmlns:p14="http://schemas.microsoft.com/office/powerpoint/2010/main" val="30936518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0" y="0"/>
            <a:ext cx="9144000" cy="5029200"/>
          </a:xfrm>
        </p:spPr>
        <p:txBody>
          <a:bodyPr>
            <a:normAutofit lnSpcReduction="10000"/>
          </a:bodyPr>
          <a:lstStyle/>
          <a:p>
            <a:pPr>
              <a:buFontTx/>
              <a:buNone/>
            </a:pPr>
            <a:r>
              <a:rPr lang="en-US" altLang="en-US" sz="2400" b="1"/>
              <a:t>Peppered Moth Activity p. 13 NB</a:t>
            </a:r>
            <a:endParaRPr lang="en-US" altLang="en-US" sz="2400"/>
          </a:p>
          <a:p>
            <a:r>
              <a:rPr lang="en-US" altLang="en-US" sz="2400"/>
              <a:t>Background Qs:</a:t>
            </a:r>
          </a:p>
          <a:p>
            <a:pPr>
              <a:buFontTx/>
              <a:buAutoNum type="arabicPeriod"/>
            </a:pPr>
            <a:r>
              <a:rPr lang="en-US" altLang="en-US" sz="2400"/>
              <a:t>How is the peppered moth’s coloring an advantage for them?</a:t>
            </a:r>
          </a:p>
          <a:p>
            <a:pPr>
              <a:buFontTx/>
              <a:buAutoNum type="arabicPeriod"/>
            </a:pPr>
            <a:r>
              <a:rPr lang="en-US" altLang="en-US" sz="2400"/>
              <a:t>What is the typical moth color?                   </a:t>
            </a:r>
          </a:p>
          <a:p>
            <a:pPr>
              <a:buFontTx/>
              <a:buAutoNum type="arabicPeriod"/>
            </a:pPr>
            <a:r>
              <a:rPr lang="en-US" altLang="en-US" sz="2400"/>
              <a:t> What is the rare color?</a:t>
            </a:r>
          </a:p>
          <a:p>
            <a:pPr>
              <a:buFontTx/>
              <a:buNone/>
            </a:pPr>
            <a:endParaRPr lang="en-US" altLang="en-US" sz="2400"/>
          </a:p>
          <a:p>
            <a:pPr>
              <a:buFontTx/>
              <a:buNone/>
            </a:pPr>
            <a:r>
              <a:rPr lang="en-US" altLang="en-US" sz="2400" b="1"/>
              <a:t>Test it out!</a:t>
            </a:r>
            <a:r>
              <a:rPr lang="en-US" altLang="en-US" sz="2400"/>
              <a:t>  Click on the “bird’s eye view” icon.  Follow the instructions.  When done, click on the bird to start over.  Complete 4 trials in the light forest (2 per partner) and 4 trials in the dark forest.  Record your results after each trial and then compute your averages.  </a:t>
            </a:r>
          </a:p>
          <a:p>
            <a:pPr>
              <a:buFontTx/>
              <a:buNone/>
            </a:pPr>
            <a:endParaRPr lang="en-US" altLang="en-US" sz="2400"/>
          </a:p>
          <a:p>
            <a:pPr>
              <a:buFontTx/>
              <a:buNone/>
            </a:pPr>
            <a:r>
              <a:rPr lang="en-US" altLang="en-US" sz="2400"/>
              <a:t>Starting Percentage: Light moths ______  Dark moths ______</a:t>
            </a:r>
          </a:p>
          <a:p>
            <a:endParaRPr lang="en-US" altLang="en-US" sz="2400"/>
          </a:p>
        </p:txBody>
      </p:sp>
    </p:spTree>
    <p:extLst>
      <p:ext uri="{BB962C8B-B14F-4D97-AF65-F5344CB8AC3E}">
        <p14:creationId xmlns:p14="http://schemas.microsoft.com/office/powerpoint/2010/main" val="363520900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p:txBody>
          <a:bodyPr>
            <a:normAutofit/>
          </a:bodyPr>
          <a:lstStyle/>
          <a:p>
            <a:r>
              <a:rPr lang="en-US" dirty="0" smtClean="0"/>
              <a:t>Problem Solving Lab 12.2 </a:t>
            </a:r>
            <a:br>
              <a:rPr lang="en-US" dirty="0" smtClean="0"/>
            </a:br>
            <a:r>
              <a:rPr lang="en-US" dirty="0" smtClean="0"/>
              <a:t>P. 318 BB 	 P. 31NB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371600"/>
          <a:ext cx="6934200" cy="2225040"/>
        </p:xfrm>
        <a:graphic>
          <a:graphicData uri="http://schemas.openxmlformats.org/drawingml/2006/table">
            <a:tbl>
              <a:tblPr firstRow="1" bandRow="1">
                <a:tableStyleId>{5C22544A-7EE6-4342-B048-85BDC9FD1C3A}</a:tableStyleId>
              </a:tblPr>
              <a:tblGrid>
                <a:gridCol w="2362200"/>
                <a:gridCol w="914400"/>
                <a:gridCol w="3657600"/>
              </a:tblGrid>
              <a:tr h="3708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3708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3708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3708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3708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3708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1"/>
            <a:ext cx="7772400"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305800" y="2057400"/>
            <a:ext cx="1752600" cy="369332"/>
          </a:xfrm>
          <a:prstGeom prst="rect">
            <a:avLst/>
          </a:prstGeom>
          <a:noFill/>
        </p:spPr>
        <p:txBody>
          <a:bodyPr wrap="square" rtlCol="0">
            <a:spAutoFit/>
          </a:bodyPr>
          <a:lstStyle/>
          <a:p>
            <a:r>
              <a:rPr lang="en-US" dirty="0"/>
              <a:t>Chinchilla </a:t>
            </a:r>
            <a:r>
              <a:rPr lang="en-US" dirty="0">
                <a:solidFill>
                  <a:schemeClr val="bg1"/>
                </a:solidFill>
              </a:rPr>
              <a:t>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chemeClr val="bg1"/>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
        <p:nvSpPr>
          <p:cNvPr id="18" name="Rectangle 17"/>
          <p:cNvSpPr/>
          <p:nvPr/>
        </p:nvSpPr>
        <p:spPr>
          <a:xfrm>
            <a:off x="1524000" y="3581401"/>
            <a:ext cx="6934200" cy="2031325"/>
          </a:xfrm>
          <a:prstGeom prst="rect">
            <a:avLst/>
          </a:prstGeom>
        </p:spPr>
        <p:txBody>
          <a:bodyPr wrap="square">
            <a:spAutoFit/>
          </a:bodyPr>
          <a:lstStyle/>
          <a:p>
            <a:r>
              <a:rPr lang="en-US" dirty="0"/>
              <a:t>1.a.  CC, </a:t>
            </a:r>
            <a:r>
              <a:rPr lang="en-US" dirty="0" err="1"/>
              <a:t>Cc</a:t>
            </a:r>
            <a:r>
              <a:rPr lang="en-US" baseline="30000" dirty="0" err="1"/>
              <a:t>ch</a:t>
            </a:r>
            <a:r>
              <a:rPr lang="en-US" dirty="0"/>
              <a:t>, </a:t>
            </a:r>
            <a:r>
              <a:rPr lang="en-US" dirty="0" err="1"/>
              <a:t>Cc</a:t>
            </a:r>
            <a:r>
              <a:rPr lang="en-US" baseline="30000" dirty="0" err="1"/>
              <a:t>h</a:t>
            </a:r>
            <a:r>
              <a:rPr lang="en-US" dirty="0"/>
              <a:t>, Cc  	(Genotypes)</a:t>
            </a:r>
          </a:p>
          <a:p>
            <a:r>
              <a:rPr lang="en-US" dirty="0"/>
              <a:t>b.  </a:t>
            </a:r>
            <a:r>
              <a:rPr lang="en-US" dirty="0" err="1"/>
              <a:t>c</a:t>
            </a:r>
            <a:r>
              <a:rPr lang="en-US" baseline="30000" dirty="0" err="1"/>
              <a:t>ch</a:t>
            </a:r>
            <a:r>
              <a:rPr lang="en-US" dirty="0"/>
              <a:t> </a:t>
            </a:r>
            <a:r>
              <a:rPr lang="en-US" dirty="0" err="1"/>
              <a:t>c</a:t>
            </a:r>
            <a:r>
              <a:rPr lang="en-US" baseline="30000" dirty="0" err="1"/>
              <a:t>ch</a:t>
            </a:r>
            <a:r>
              <a:rPr lang="en-US" dirty="0"/>
              <a:t>,</a:t>
            </a:r>
            <a:r>
              <a:rPr lang="en-US"/>
              <a:t> </a:t>
            </a:r>
            <a:r>
              <a:rPr lang="en-US" dirty="0" err="1"/>
              <a:t>c</a:t>
            </a:r>
            <a:r>
              <a:rPr lang="en-US" baseline="30000" dirty="0" err="1"/>
              <a:t>ch</a:t>
            </a:r>
            <a:r>
              <a:rPr lang="en-US" dirty="0"/>
              <a:t> </a:t>
            </a:r>
            <a:r>
              <a:rPr lang="en-US" dirty="0" err="1"/>
              <a:t>c</a:t>
            </a:r>
            <a:r>
              <a:rPr lang="en-US" baseline="30000" dirty="0" err="1"/>
              <a:t>h</a:t>
            </a:r>
            <a:r>
              <a:rPr lang="en-US" dirty="0"/>
              <a:t>, </a:t>
            </a:r>
            <a:r>
              <a:rPr lang="en-US" dirty="0" err="1"/>
              <a:t>c</a:t>
            </a:r>
            <a:r>
              <a:rPr lang="en-US" baseline="30000" dirty="0" err="1"/>
              <a:t>ch</a:t>
            </a:r>
            <a:r>
              <a:rPr lang="en-US" dirty="0"/>
              <a:t> c </a:t>
            </a:r>
          </a:p>
          <a:p>
            <a:r>
              <a:rPr lang="en-US" dirty="0"/>
              <a:t>c. </a:t>
            </a:r>
            <a:r>
              <a:rPr lang="en-US" dirty="0" err="1"/>
              <a:t>c</a:t>
            </a:r>
            <a:r>
              <a:rPr lang="en-US" baseline="30000" dirty="0" err="1"/>
              <a:t>h</a:t>
            </a:r>
            <a:r>
              <a:rPr lang="en-US" dirty="0" err="1"/>
              <a:t>c</a:t>
            </a:r>
            <a:r>
              <a:rPr lang="en-US" baseline="30000" dirty="0" err="1"/>
              <a:t>h</a:t>
            </a:r>
            <a:r>
              <a:rPr lang="en-US" dirty="0" err="1"/>
              <a:t>,c</a:t>
            </a:r>
            <a:r>
              <a:rPr lang="en-US" baseline="30000" dirty="0" err="1"/>
              <a:t>h</a:t>
            </a:r>
            <a:r>
              <a:rPr lang="en-US" dirty="0" err="1"/>
              <a:t>c</a:t>
            </a:r>
            <a:r>
              <a:rPr lang="en-US" dirty="0"/>
              <a:t>	</a:t>
            </a:r>
          </a:p>
          <a:p>
            <a:r>
              <a:rPr lang="en-US" dirty="0"/>
              <a:t>d. cc</a:t>
            </a:r>
          </a:p>
          <a:p>
            <a:r>
              <a:rPr lang="en-US" dirty="0"/>
              <a:t>2. </a:t>
            </a:r>
            <a:r>
              <a:rPr lang="en-US" dirty="0" err="1"/>
              <a:t>c</a:t>
            </a:r>
            <a:r>
              <a:rPr lang="en-US" baseline="30000" dirty="0" err="1"/>
              <a:t>h</a:t>
            </a:r>
            <a:r>
              <a:rPr lang="en-US" dirty="0" err="1"/>
              <a:t>c</a:t>
            </a:r>
            <a:r>
              <a:rPr lang="en-US" baseline="30000" dirty="0" err="1"/>
              <a:t>ch</a:t>
            </a:r>
            <a:r>
              <a:rPr lang="en-US" dirty="0"/>
              <a:t> = Chinchilla;  Cc </a:t>
            </a:r>
            <a:r>
              <a:rPr lang="en-US" dirty="0" err="1"/>
              <a:t>c</a:t>
            </a:r>
            <a:r>
              <a:rPr lang="en-US" baseline="30000" dirty="0" err="1"/>
              <a:t>h</a:t>
            </a:r>
            <a:r>
              <a:rPr lang="en-US" dirty="0"/>
              <a:t> =Dark Grey</a:t>
            </a:r>
          </a:p>
          <a:p>
            <a:pPr marL="342900" indent="-342900">
              <a:buAutoNum type="arabicPeriod" startAt="3"/>
            </a:pPr>
            <a:r>
              <a:rPr lang="en-US" dirty="0"/>
              <a:t>Yes, if the Chinchilla is Heterozygous (</a:t>
            </a:r>
            <a:r>
              <a:rPr lang="en-US" dirty="0" err="1"/>
              <a:t>c</a:t>
            </a:r>
            <a:r>
              <a:rPr lang="en-US" baseline="30000" dirty="0" err="1"/>
              <a:t>ch</a:t>
            </a:r>
            <a:r>
              <a:rPr lang="en-US" dirty="0"/>
              <a:t> c)</a:t>
            </a:r>
          </a:p>
          <a:p>
            <a:pPr marL="342900" indent="-342900">
              <a:buAutoNum type="arabicPeriod" startAt="3"/>
            </a:pPr>
            <a:r>
              <a:rPr lang="en-US" dirty="0"/>
              <a:t>No, because Himalayan &amp; white  are more recessive.</a:t>
            </a:r>
          </a:p>
        </p:txBody>
      </p:sp>
    </p:spTree>
    <p:extLst>
      <p:ext uri="{BB962C8B-B14F-4D97-AF65-F5344CB8AC3E}">
        <p14:creationId xmlns:p14="http://schemas.microsoft.com/office/powerpoint/2010/main" val="33722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othStuccoWallMimicry"/>
          <p:cNvPicPr>
            <a:picLocks noChangeAspect="1" noChangeArrowheads="1"/>
          </p:cNvPicPr>
          <p:nvPr/>
        </p:nvPicPr>
        <p:blipFill>
          <a:blip r:embed="rId2" cstate="print"/>
          <a:srcRect/>
          <a:stretch>
            <a:fillRect/>
          </a:stretch>
        </p:blipFill>
        <p:spPr bwMode="auto">
          <a:xfrm>
            <a:off x="1524000" y="4800600"/>
            <a:ext cx="2655454" cy="1752600"/>
          </a:xfrm>
          <a:prstGeom prst="rect">
            <a:avLst/>
          </a:prstGeom>
          <a:noFill/>
        </p:spPr>
      </p:pic>
      <p:sp>
        <p:nvSpPr>
          <p:cNvPr id="2" name="Title 1"/>
          <p:cNvSpPr>
            <a:spLocks noGrp="1"/>
          </p:cNvSpPr>
          <p:nvPr>
            <p:ph type="title"/>
          </p:nvPr>
        </p:nvSpPr>
        <p:spPr>
          <a:xfrm>
            <a:off x="1524000" y="0"/>
            <a:ext cx="9144000" cy="1417638"/>
          </a:xfrm>
        </p:spPr>
        <p:txBody>
          <a:bodyPr>
            <a:noAutofit/>
          </a:bodyPr>
          <a:lstStyle/>
          <a:p>
            <a:r>
              <a:rPr lang="en-US" sz="2400" b="1" dirty="0"/>
              <a:t>11/06 Evolution Standards Practice Countdown p.CA 24 - 25</a:t>
            </a:r>
            <a:r>
              <a:rPr lang="en-US" sz="2400" dirty="0"/>
              <a:t/>
            </a:r>
            <a:br>
              <a:rPr lang="en-US" sz="2400" dirty="0"/>
            </a:br>
            <a:r>
              <a:rPr lang="en-US" sz="2400" dirty="0"/>
              <a:t>Obj. TSW correctly answer all three of the warm up questions with an explanation of why the right answer is right. P. 34 NB</a:t>
            </a:r>
          </a:p>
        </p:txBody>
      </p:sp>
      <p:sp>
        <p:nvSpPr>
          <p:cNvPr id="3" name="Text Placeholder 2"/>
          <p:cNvSpPr>
            <a:spLocks noGrp="1"/>
          </p:cNvSpPr>
          <p:nvPr>
            <p:ph type="body" idx="1"/>
          </p:nvPr>
        </p:nvSpPr>
        <p:spPr>
          <a:xfrm>
            <a:off x="6172200" y="1447800"/>
            <a:ext cx="4040188" cy="639762"/>
          </a:xfrm>
        </p:spPr>
        <p:txBody>
          <a:bodyPr>
            <a:normAutofit fontScale="92500" lnSpcReduction="10000"/>
          </a:bodyPr>
          <a:lstStyle/>
          <a:p>
            <a:r>
              <a:rPr lang="en-US" dirty="0" smtClean="0">
                <a:hlinkClick r:id="rId3"/>
              </a:rPr>
              <a:t>http://www.cde.ca.gov/ta/tg/sr/documents/rtqbio.pdf</a:t>
            </a:r>
            <a:endParaRPr lang="en-US" dirty="0"/>
          </a:p>
        </p:txBody>
      </p:sp>
      <p:sp>
        <p:nvSpPr>
          <p:cNvPr id="4" name="Content Placeholder 3"/>
          <p:cNvSpPr>
            <a:spLocks noGrp="1"/>
          </p:cNvSpPr>
          <p:nvPr>
            <p:ph sz="half" idx="2"/>
          </p:nvPr>
        </p:nvSpPr>
        <p:spPr>
          <a:xfrm>
            <a:off x="1981200" y="1371600"/>
            <a:ext cx="4040188" cy="3951288"/>
          </a:xfrm>
        </p:spPr>
        <p:txBody>
          <a:bodyPr>
            <a:normAutofit fontScale="85000" lnSpcReduction="20000"/>
          </a:bodyPr>
          <a:lstStyle/>
          <a:p>
            <a:pPr marL="457200" indent="-457200">
              <a:buFont typeface="+mj-lt"/>
              <a:buAutoNum type="arabicPeriod"/>
            </a:pPr>
            <a:r>
              <a:rPr lang="en-US" dirty="0" smtClean="0"/>
              <a:t>How does camouflage aid in the evolutionary process?</a:t>
            </a:r>
          </a:p>
          <a:p>
            <a:pPr marL="457200" indent="-457200">
              <a:buFont typeface="+mj-lt"/>
              <a:buAutoNum type="arabicPeriod"/>
            </a:pPr>
            <a:r>
              <a:rPr lang="en-US" dirty="0" smtClean="0"/>
              <a:t>Industrialization in England in the early 1900’s produced black soot that covered many tree trunks and branches.  At about the same time, the number of light- colored moths in this part of the country decreased over time.  			Why?</a:t>
            </a:r>
            <a:endParaRPr lang="en-US" dirty="0"/>
          </a:p>
        </p:txBody>
      </p:sp>
      <p:sp>
        <p:nvSpPr>
          <p:cNvPr id="6" name="Content Placeholder 5"/>
          <p:cNvSpPr>
            <a:spLocks noGrp="1"/>
          </p:cNvSpPr>
          <p:nvPr>
            <p:ph sz="quarter" idx="4"/>
          </p:nvPr>
        </p:nvSpPr>
        <p:spPr>
          <a:xfrm>
            <a:off x="6019801" y="2057400"/>
            <a:ext cx="4041775" cy="3951288"/>
          </a:xfrm>
        </p:spPr>
        <p:txBody>
          <a:bodyPr/>
          <a:lstStyle/>
          <a:p>
            <a:pPr marL="457200" indent="-457200">
              <a:buNone/>
            </a:pPr>
            <a:r>
              <a:rPr lang="en-US" dirty="0" smtClean="0"/>
              <a:t>3.  What is an alternation of allelic frequencies by chance events that greatly affects small populations?</a:t>
            </a:r>
            <a:endParaRPr lang="en-US" dirty="0"/>
          </a:p>
        </p:txBody>
      </p:sp>
      <p:pic>
        <p:nvPicPr>
          <p:cNvPr id="7" name="Picture 22" descr="BCT-15"/>
          <p:cNvPicPr>
            <a:picLocks noChangeAspect="1" noChangeArrowheads="1"/>
          </p:cNvPicPr>
          <p:nvPr/>
        </p:nvPicPr>
        <p:blipFill>
          <a:blip r:embed="rId4" cstate="print"/>
          <a:srcRect/>
          <a:stretch>
            <a:fillRect/>
          </a:stretch>
        </p:blipFill>
        <p:spPr bwMode="auto">
          <a:xfrm>
            <a:off x="6073096" y="3581400"/>
            <a:ext cx="4594905" cy="2555916"/>
          </a:xfrm>
          <a:prstGeom prst="rect">
            <a:avLst/>
          </a:prstGeom>
          <a:noFill/>
        </p:spPr>
      </p:pic>
    </p:spTree>
    <p:extLst>
      <p:ext uri="{BB962C8B-B14F-4D97-AF65-F5344CB8AC3E}">
        <p14:creationId xmlns:p14="http://schemas.microsoft.com/office/powerpoint/2010/main" val="222758550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a:xfrm>
            <a:off x="1524000" y="0"/>
            <a:ext cx="8229600" cy="1143000"/>
          </a:xfrm>
        </p:spPr>
        <p:txBody>
          <a:bodyPr>
            <a:normAutofit fontScale="90000"/>
          </a:bodyPr>
          <a:lstStyle/>
          <a:p>
            <a:r>
              <a:rPr lang="en-US" dirty="0" smtClean="0"/>
              <a:t>Problem Solving Lab 12.2 </a:t>
            </a:r>
            <a:br>
              <a:rPr lang="en-US" dirty="0" smtClean="0"/>
            </a:br>
            <a:r>
              <a:rPr lang="en-US" dirty="0" smtClean="0"/>
              <a:t>P. 318 BB 	 P.33 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143000"/>
          <a:ext cx="6934200" cy="2453640"/>
        </p:xfrm>
        <a:graphic>
          <a:graphicData uri="http://schemas.openxmlformats.org/drawingml/2006/table">
            <a:tbl>
              <a:tblPr firstRow="1" bandRow="1">
                <a:tableStyleId>{5C22544A-7EE6-4342-B048-85BDC9FD1C3A}</a:tableStyleId>
              </a:tblPr>
              <a:tblGrid>
                <a:gridCol w="2362200"/>
                <a:gridCol w="914400"/>
                <a:gridCol w="3657600"/>
              </a:tblGrid>
              <a:tr h="4089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4089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4089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4089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4089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4089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0"/>
            <a:ext cx="7772400" cy="3785652"/>
          </a:xfrm>
          <a:prstGeom prst="rect">
            <a:avLst/>
          </a:prstGeom>
          <a:noFill/>
        </p:spPr>
        <p:txBody>
          <a:bodyPr wrap="square" rtlCol="0">
            <a:spAutoFit/>
          </a:bodyPr>
          <a:lstStyle/>
          <a:p>
            <a:r>
              <a:rPr lang="en-US" sz="2400" dirty="0"/>
              <a:t>1.a.  CC, </a:t>
            </a:r>
            <a:r>
              <a:rPr lang="en-US" sz="2400" dirty="0" err="1"/>
              <a:t>Cc</a:t>
            </a:r>
            <a:r>
              <a:rPr lang="en-US" sz="2400" baseline="30000" dirty="0" err="1"/>
              <a:t>ch</a:t>
            </a:r>
            <a:r>
              <a:rPr lang="en-US" sz="2400" dirty="0"/>
              <a:t>, </a:t>
            </a:r>
            <a:r>
              <a:rPr lang="en-US" sz="2400" dirty="0" err="1"/>
              <a:t>Cc</a:t>
            </a:r>
            <a:r>
              <a:rPr lang="en-US" sz="2400" baseline="30000" dirty="0" err="1"/>
              <a:t>h</a:t>
            </a:r>
            <a:r>
              <a:rPr lang="en-US" sz="2400" dirty="0"/>
              <a:t>, Cc  	(Genotypes)</a:t>
            </a:r>
          </a:p>
          <a:p>
            <a:r>
              <a:rPr lang="en-US" sz="2400" dirty="0"/>
              <a:t>b.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h</a:t>
            </a:r>
            <a:r>
              <a:rPr lang="en-US" sz="2400" dirty="0"/>
              <a:t>, </a:t>
            </a:r>
            <a:r>
              <a:rPr lang="en-US" sz="2400" dirty="0" err="1"/>
              <a:t>c</a:t>
            </a:r>
            <a:r>
              <a:rPr lang="en-US" sz="2400" baseline="30000" dirty="0" err="1"/>
              <a:t>ch</a:t>
            </a:r>
            <a:r>
              <a:rPr lang="en-US" sz="2400" dirty="0"/>
              <a:t> c </a:t>
            </a:r>
          </a:p>
          <a:p>
            <a:r>
              <a:rPr lang="en-US" sz="2400" dirty="0"/>
              <a:t>c. </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dirty="0"/>
              <a:t>	</a:t>
            </a:r>
          </a:p>
          <a:p>
            <a:r>
              <a:rPr lang="en-US" sz="2400" dirty="0"/>
              <a:t>d. cc</a:t>
            </a:r>
          </a:p>
          <a:p>
            <a:r>
              <a:rPr lang="en-US" sz="2400" dirty="0"/>
              <a:t>2. </a:t>
            </a:r>
            <a:r>
              <a:rPr lang="en-US" sz="2400" dirty="0" err="1"/>
              <a:t>c</a:t>
            </a:r>
            <a:r>
              <a:rPr lang="en-US" sz="2400" baseline="30000" dirty="0" err="1"/>
              <a:t>h</a:t>
            </a:r>
            <a:r>
              <a:rPr lang="en-US" sz="2400" dirty="0" err="1"/>
              <a:t>c</a:t>
            </a:r>
            <a:r>
              <a:rPr lang="en-US" sz="2400" baseline="30000" dirty="0" err="1"/>
              <a:t>ch</a:t>
            </a:r>
            <a:r>
              <a:rPr lang="en-US" sz="2400" dirty="0"/>
              <a:t> = Chinchilla;  </a:t>
            </a:r>
            <a:r>
              <a:rPr lang="en-US" sz="2400" dirty="0" err="1"/>
              <a:t>Cc</a:t>
            </a:r>
            <a:r>
              <a:rPr lang="en-US" sz="2400" baseline="30000" dirty="0" err="1"/>
              <a:t>ch</a:t>
            </a:r>
            <a:r>
              <a:rPr lang="en-US" sz="2400" dirty="0"/>
              <a:t> =Dark Grey</a:t>
            </a:r>
          </a:p>
          <a:p>
            <a:pPr marL="342900" indent="-342900">
              <a:buAutoNum type="arabicPeriod" startAt="3"/>
            </a:pPr>
            <a:r>
              <a:rPr lang="en-US" sz="2400" dirty="0"/>
              <a:t>Yes, if the Chinchilla is Heterozygous (</a:t>
            </a:r>
            <a:r>
              <a:rPr lang="en-US" sz="2400" dirty="0" err="1"/>
              <a:t>c</a:t>
            </a:r>
            <a:r>
              <a:rPr lang="en-US" sz="2400" baseline="30000" dirty="0" err="1"/>
              <a:t>ch</a:t>
            </a:r>
            <a:r>
              <a:rPr lang="en-US" sz="2400" dirty="0"/>
              <a:t> c)</a:t>
            </a:r>
          </a:p>
          <a:p>
            <a:pPr marL="342900" indent="-342900">
              <a:buAutoNum type="arabicPeriod" startAt="3"/>
            </a:pPr>
            <a:r>
              <a:rPr lang="en-US" sz="2400" dirty="0"/>
              <a:t>No, because Himalayan &amp; white  are more recessive.</a:t>
            </a:r>
          </a:p>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915400" y="2057400"/>
            <a:ext cx="1752600" cy="369332"/>
          </a:xfrm>
          <a:prstGeom prst="rect">
            <a:avLst/>
          </a:prstGeom>
          <a:noFill/>
        </p:spPr>
        <p:txBody>
          <a:bodyPr wrap="square" rtlCol="0">
            <a:spAutoFit/>
          </a:bodyPr>
          <a:lstStyle/>
          <a:p>
            <a:r>
              <a:rPr lang="en-US" dirty="0">
                <a:solidFill>
                  <a:srgbClr val="FF0000"/>
                </a:solidFill>
              </a:rPr>
              <a:t>Chinchilla 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rgbClr val="FF0000"/>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Tree>
    <p:extLst>
      <p:ext uri="{BB962C8B-B14F-4D97-AF65-F5344CB8AC3E}">
        <p14:creationId xmlns:p14="http://schemas.microsoft.com/office/powerpoint/2010/main" val="20315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ox(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ox(i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ox(i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ox(i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ox(i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mish people.jpg"/>
          <p:cNvPicPr>
            <a:picLocks noChangeAspect="1" noChangeArrowheads="1"/>
          </p:cNvPicPr>
          <p:nvPr/>
        </p:nvPicPr>
        <p:blipFill>
          <a:blip r:embed="rId2" cstate="print"/>
          <a:srcRect/>
          <a:stretch>
            <a:fillRect/>
          </a:stretch>
        </p:blipFill>
        <p:spPr bwMode="auto">
          <a:xfrm>
            <a:off x="4953000" y="1066800"/>
            <a:ext cx="3435924" cy="2362200"/>
          </a:xfrm>
          <a:prstGeom prst="rect">
            <a:avLst/>
          </a:prstGeom>
          <a:noFill/>
        </p:spPr>
      </p:pic>
      <p:pic>
        <p:nvPicPr>
          <p:cNvPr id="71686" name="Picture 6" descr="997141225_80a2c47ad3.jpg"/>
          <p:cNvPicPr>
            <a:picLocks noChangeAspect="1" noChangeArrowheads="1"/>
          </p:cNvPicPr>
          <p:nvPr/>
        </p:nvPicPr>
        <p:blipFill>
          <a:blip r:embed="rId3" cstate="print"/>
          <a:srcRect/>
          <a:stretch>
            <a:fillRect/>
          </a:stretch>
        </p:blipFill>
        <p:spPr bwMode="auto">
          <a:xfrm>
            <a:off x="1524000" y="1066800"/>
            <a:ext cx="3435924" cy="2362200"/>
          </a:xfrm>
          <a:prstGeom prst="rect">
            <a:avLst/>
          </a:prstGeom>
          <a:noFill/>
        </p:spPr>
      </p:pic>
      <p:pic>
        <p:nvPicPr>
          <p:cNvPr id="71688" name="Picture 8" descr="amish.jpg"/>
          <p:cNvPicPr>
            <a:picLocks noChangeAspect="1" noChangeArrowheads="1"/>
          </p:cNvPicPr>
          <p:nvPr/>
        </p:nvPicPr>
        <p:blipFill>
          <a:blip r:embed="rId4" cstate="print"/>
          <a:srcRect/>
          <a:stretch>
            <a:fillRect/>
          </a:stretch>
        </p:blipFill>
        <p:spPr bwMode="auto">
          <a:xfrm>
            <a:off x="4267200" y="3429000"/>
            <a:ext cx="4733359" cy="2514600"/>
          </a:xfrm>
          <a:prstGeom prst="rect">
            <a:avLst/>
          </a:prstGeom>
          <a:noFill/>
        </p:spPr>
      </p:pic>
      <p:pic>
        <p:nvPicPr>
          <p:cNvPr id="71690" name="Picture 10" descr="amish1.jpg"/>
          <p:cNvPicPr>
            <a:picLocks noChangeAspect="1" noChangeArrowheads="1"/>
          </p:cNvPicPr>
          <p:nvPr/>
        </p:nvPicPr>
        <p:blipFill>
          <a:blip r:embed="rId5" cstate="print"/>
          <a:srcRect/>
          <a:stretch>
            <a:fillRect/>
          </a:stretch>
        </p:blipFill>
        <p:spPr bwMode="auto">
          <a:xfrm>
            <a:off x="1524001" y="3429001"/>
            <a:ext cx="2727157" cy="2590801"/>
          </a:xfrm>
          <a:prstGeom prst="rect">
            <a:avLst/>
          </a:prstGeom>
          <a:noFill/>
        </p:spPr>
      </p:pic>
      <p:pic>
        <p:nvPicPr>
          <p:cNvPr id="71696" name="Picture 16" descr="amishsign.jpg"/>
          <p:cNvPicPr>
            <a:picLocks noChangeAspect="1" noChangeArrowheads="1"/>
          </p:cNvPicPr>
          <p:nvPr/>
        </p:nvPicPr>
        <p:blipFill>
          <a:blip r:embed="rId6" cstate="print"/>
          <a:srcRect/>
          <a:stretch>
            <a:fillRect/>
          </a:stretch>
        </p:blipFill>
        <p:spPr bwMode="auto">
          <a:xfrm>
            <a:off x="8153400" y="1143000"/>
            <a:ext cx="2514600" cy="1618775"/>
          </a:xfrm>
          <a:prstGeom prst="rect">
            <a:avLst/>
          </a:prstGeom>
          <a:noFill/>
        </p:spPr>
      </p:pic>
      <p:sp>
        <p:nvSpPr>
          <p:cNvPr id="17" name="Title 16"/>
          <p:cNvSpPr>
            <a:spLocks noGrp="1"/>
          </p:cNvSpPr>
          <p:nvPr>
            <p:ph type="title"/>
          </p:nvPr>
        </p:nvSpPr>
        <p:spPr/>
        <p:txBody>
          <a:bodyPr/>
          <a:lstStyle/>
          <a:p>
            <a:r>
              <a:rPr lang="en-US" dirty="0" smtClean="0">
                <a:hlinkClick r:id="rId7" action="ppaction://hlinkfile"/>
              </a:rPr>
              <a:t>Amish People </a:t>
            </a:r>
            <a:r>
              <a:rPr lang="en-US" dirty="0" smtClean="0"/>
              <a:t>and Their Lifestyle</a:t>
            </a:r>
            <a:endParaRPr lang="en-US" dirty="0"/>
          </a:p>
        </p:txBody>
      </p:sp>
    </p:spTree>
    <p:extLst>
      <p:ext uri="{BB962C8B-B14F-4D97-AF65-F5344CB8AC3E}">
        <p14:creationId xmlns:p14="http://schemas.microsoft.com/office/powerpoint/2010/main" val="142753835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mish Children.jpg"/>
          <p:cNvPicPr>
            <a:picLocks noChangeAspect="1" noChangeArrowheads="1"/>
          </p:cNvPicPr>
          <p:nvPr/>
        </p:nvPicPr>
        <p:blipFill>
          <a:blip r:embed="rId2" cstate="print"/>
          <a:srcRect/>
          <a:stretch>
            <a:fillRect/>
          </a:stretch>
        </p:blipFill>
        <p:spPr bwMode="auto">
          <a:xfrm>
            <a:off x="6781800" y="-1"/>
            <a:ext cx="3886200" cy="3789045"/>
          </a:xfrm>
          <a:prstGeom prst="rect">
            <a:avLst/>
          </a:prstGeom>
          <a:noFill/>
        </p:spPr>
      </p:pic>
      <p:pic>
        <p:nvPicPr>
          <p:cNvPr id="3" name="Picture 22" descr="amish2.jpg"/>
          <p:cNvPicPr>
            <a:picLocks noChangeAspect="1" noChangeArrowheads="1"/>
          </p:cNvPicPr>
          <p:nvPr/>
        </p:nvPicPr>
        <p:blipFill>
          <a:blip r:embed="rId3" cstate="print"/>
          <a:srcRect/>
          <a:stretch>
            <a:fillRect/>
          </a:stretch>
        </p:blipFill>
        <p:spPr bwMode="auto">
          <a:xfrm>
            <a:off x="3733800" y="2895601"/>
            <a:ext cx="3124200" cy="2265047"/>
          </a:xfrm>
          <a:prstGeom prst="rect">
            <a:avLst/>
          </a:prstGeom>
          <a:noFill/>
        </p:spPr>
      </p:pic>
      <p:pic>
        <p:nvPicPr>
          <p:cNvPr id="4" name="Picture 28" descr="amish-.jpg"/>
          <p:cNvPicPr>
            <a:picLocks noChangeAspect="1" noChangeArrowheads="1"/>
          </p:cNvPicPr>
          <p:nvPr/>
        </p:nvPicPr>
        <p:blipFill>
          <a:blip r:embed="rId4" cstate="print"/>
          <a:srcRect/>
          <a:stretch>
            <a:fillRect/>
          </a:stretch>
        </p:blipFill>
        <p:spPr bwMode="auto">
          <a:xfrm>
            <a:off x="1524000" y="2895601"/>
            <a:ext cx="2286000" cy="4019343"/>
          </a:xfrm>
          <a:prstGeom prst="rect">
            <a:avLst/>
          </a:prstGeom>
          <a:noFill/>
        </p:spPr>
      </p:pic>
      <p:pic>
        <p:nvPicPr>
          <p:cNvPr id="5" name="Picture 24" descr="am_fam_plowing_mb.jpg"/>
          <p:cNvPicPr>
            <a:picLocks noChangeAspect="1" noChangeArrowheads="1"/>
          </p:cNvPicPr>
          <p:nvPr/>
        </p:nvPicPr>
        <p:blipFill>
          <a:blip r:embed="rId5" cstate="print"/>
          <a:srcRect/>
          <a:stretch>
            <a:fillRect/>
          </a:stretch>
        </p:blipFill>
        <p:spPr bwMode="auto">
          <a:xfrm>
            <a:off x="1517080" y="0"/>
            <a:ext cx="5264721" cy="2895600"/>
          </a:xfrm>
          <a:prstGeom prst="rect">
            <a:avLst/>
          </a:prstGeom>
          <a:noFill/>
        </p:spPr>
      </p:pic>
      <p:pic>
        <p:nvPicPr>
          <p:cNvPr id="6" name="Picture 18" descr="122806.jpg"/>
          <p:cNvPicPr>
            <a:picLocks noChangeAspect="1" noChangeArrowheads="1"/>
          </p:cNvPicPr>
          <p:nvPr/>
        </p:nvPicPr>
        <p:blipFill>
          <a:blip r:embed="rId6" cstate="print"/>
          <a:srcRect/>
          <a:stretch>
            <a:fillRect/>
          </a:stretch>
        </p:blipFill>
        <p:spPr bwMode="auto">
          <a:xfrm>
            <a:off x="6781800" y="3733800"/>
            <a:ext cx="3886200" cy="2574608"/>
          </a:xfrm>
          <a:prstGeom prst="rect">
            <a:avLst/>
          </a:prstGeom>
          <a:noFill/>
        </p:spPr>
      </p:pic>
    </p:spTree>
    <p:extLst>
      <p:ext uri="{BB962C8B-B14F-4D97-AF65-F5344CB8AC3E}">
        <p14:creationId xmlns:p14="http://schemas.microsoft.com/office/powerpoint/2010/main" val="183047499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amish5.jpg"/>
          <p:cNvPicPr>
            <a:picLocks noChangeAspect="1" noChangeArrowheads="1"/>
          </p:cNvPicPr>
          <p:nvPr/>
        </p:nvPicPr>
        <p:blipFill>
          <a:blip r:embed="rId2" cstate="print"/>
          <a:srcRect/>
          <a:stretch>
            <a:fillRect/>
          </a:stretch>
        </p:blipFill>
        <p:spPr bwMode="auto">
          <a:xfrm>
            <a:off x="3497508" y="4495800"/>
            <a:ext cx="3817693" cy="2362200"/>
          </a:xfrm>
          <a:prstGeom prst="rect">
            <a:avLst/>
          </a:prstGeom>
          <a:noFill/>
        </p:spPr>
      </p:pic>
      <p:pic>
        <p:nvPicPr>
          <p:cNvPr id="2" name="Picture 30" descr="amish.jpg"/>
          <p:cNvPicPr>
            <a:picLocks noChangeAspect="1" noChangeArrowheads="1"/>
          </p:cNvPicPr>
          <p:nvPr/>
        </p:nvPicPr>
        <p:blipFill>
          <a:blip r:embed="rId3" cstate="print"/>
          <a:srcRect/>
          <a:stretch>
            <a:fillRect/>
          </a:stretch>
        </p:blipFill>
        <p:spPr bwMode="auto">
          <a:xfrm>
            <a:off x="1524000" y="0"/>
            <a:ext cx="3149597" cy="2362200"/>
          </a:xfrm>
          <a:prstGeom prst="rect">
            <a:avLst/>
          </a:prstGeom>
          <a:noFill/>
        </p:spPr>
      </p:pic>
      <p:pic>
        <p:nvPicPr>
          <p:cNvPr id="3" name="Picture 14" descr="barnraising.jpg"/>
          <p:cNvPicPr>
            <a:picLocks noChangeAspect="1" noChangeArrowheads="1"/>
          </p:cNvPicPr>
          <p:nvPr/>
        </p:nvPicPr>
        <p:blipFill>
          <a:blip r:embed="rId4" cstate="print"/>
          <a:srcRect/>
          <a:stretch>
            <a:fillRect/>
          </a:stretch>
        </p:blipFill>
        <p:spPr bwMode="auto">
          <a:xfrm>
            <a:off x="4648200" y="1"/>
            <a:ext cx="6019800" cy="4514855"/>
          </a:xfrm>
          <a:prstGeom prst="rect">
            <a:avLst/>
          </a:prstGeom>
          <a:noFill/>
        </p:spPr>
      </p:pic>
      <p:pic>
        <p:nvPicPr>
          <p:cNvPr id="4" name="Picture 2" descr="mahbas3.jpg"/>
          <p:cNvPicPr>
            <a:picLocks noChangeAspect="1" noChangeArrowheads="1"/>
          </p:cNvPicPr>
          <p:nvPr/>
        </p:nvPicPr>
        <p:blipFill>
          <a:blip r:embed="rId5" cstate="print"/>
          <a:srcRect/>
          <a:stretch>
            <a:fillRect/>
          </a:stretch>
        </p:blipFill>
        <p:spPr bwMode="auto">
          <a:xfrm>
            <a:off x="1524000" y="2362200"/>
            <a:ext cx="3124200" cy="2967992"/>
          </a:xfrm>
          <a:prstGeom prst="rect">
            <a:avLst/>
          </a:prstGeom>
          <a:noFill/>
        </p:spPr>
      </p:pic>
      <p:pic>
        <p:nvPicPr>
          <p:cNvPr id="5" name="Picture 26" descr="amish-food.jpg"/>
          <p:cNvPicPr>
            <a:picLocks noChangeAspect="1" noChangeArrowheads="1"/>
          </p:cNvPicPr>
          <p:nvPr/>
        </p:nvPicPr>
        <p:blipFill>
          <a:blip r:embed="rId6" cstate="print"/>
          <a:srcRect/>
          <a:stretch>
            <a:fillRect/>
          </a:stretch>
        </p:blipFill>
        <p:spPr bwMode="auto">
          <a:xfrm>
            <a:off x="7315200" y="4495800"/>
            <a:ext cx="3352800" cy="2367917"/>
          </a:xfrm>
          <a:prstGeom prst="rect">
            <a:avLst/>
          </a:prstGeom>
          <a:noFill/>
        </p:spPr>
      </p:pic>
    </p:spTree>
    <p:extLst>
      <p:ext uri="{BB962C8B-B14F-4D97-AF65-F5344CB8AC3E}">
        <p14:creationId xmlns:p14="http://schemas.microsoft.com/office/powerpoint/2010/main" val="613712003"/>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alenfrysinger-amish29.jpg"/>
          <p:cNvPicPr>
            <a:picLocks noChangeAspect="1" noChangeArrowheads="1"/>
          </p:cNvPicPr>
          <p:nvPr/>
        </p:nvPicPr>
        <p:blipFill>
          <a:blip r:embed="rId2" cstate="print"/>
          <a:srcRect/>
          <a:stretch>
            <a:fillRect/>
          </a:stretch>
        </p:blipFill>
        <p:spPr bwMode="auto">
          <a:xfrm>
            <a:off x="1524000" y="0"/>
            <a:ext cx="3850103" cy="3657600"/>
          </a:xfrm>
          <a:prstGeom prst="rect">
            <a:avLst/>
          </a:prstGeom>
          <a:noFill/>
        </p:spPr>
      </p:pic>
      <p:pic>
        <p:nvPicPr>
          <p:cNvPr id="82948" name="Picture 4" descr="amish4.jpg"/>
          <p:cNvPicPr>
            <a:picLocks noChangeAspect="1" noChangeArrowheads="1"/>
          </p:cNvPicPr>
          <p:nvPr/>
        </p:nvPicPr>
        <p:blipFill>
          <a:blip r:embed="rId3" cstate="print"/>
          <a:srcRect/>
          <a:stretch>
            <a:fillRect/>
          </a:stretch>
        </p:blipFill>
        <p:spPr bwMode="auto">
          <a:xfrm>
            <a:off x="6400800" y="3505201"/>
            <a:ext cx="4267200" cy="3413763"/>
          </a:xfrm>
          <a:prstGeom prst="rect">
            <a:avLst/>
          </a:prstGeom>
          <a:noFill/>
        </p:spPr>
      </p:pic>
      <p:pic>
        <p:nvPicPr>
          <p:cNvPr id="82950" name="Picture 6" descr="Amish_Move.jpg"/>
          <p:cNvPicPr>
            <a:picLocks noChangeAspect="1" noChangeArrowheads="1"/>
          </p:cNvPicPr>
          <p:nvPr/>
        </p:nvPicPr>
        <p:blipFill>
          <a:blip r:embed="rId4" cstate="print"/>
          <a:srcRect/>
          <a:stretch>
            <a:fillRect/>
          </a:stretch>
        </p:blipFill>
        <p:spPr bwMode="auto">
          <a:xfrm>
            <a:off x="5377132" y="0"/>
            <a:ext cx="5290868" cy="3505200"/>
          </a:xfrm>
          <a:prstGeom prst="rect">
            <a:avLst/>
          </a:prstGeom>
          <a:noFill/>
        </p:spPr>
      </p:pic>
      <p:pic>
        <p:nvPicPr>
          <p:cNvPr id="82952" name="Picture 8" descr="people-cover1.jpg"/>
          <p:cNvPicPr>
            <a:picLocks noChangeAspect="1" noChangeArrowheads="1"/>
          </p:cNvPicPr>
          <p:nvPr/>
        </p:nvPicPr>
        <p:blipFill>
          <a:blip r:embed="rId5" cstate="print"/>
          <a:srcRect/>
          <a:stretch>
            <a:fillRect/>
          </a:stretch>
        </p:blipFill>
        <p:spPr bwMode="auto">
          <a:xfrm>
            <a:off x="1524000" y="3657600"/>
            <a:ext cx="2514600" cy="3352802"/>
          </a:xfrm>
          <a:prstGeom prst="rect">
            <a:avLst/>
          </a:prstGeom>
          <a:noFill/>
        </p:spPr>
      </p:pic>
    </p:spTree>
    <p:extLst>
      <p:ext uri="{BB962C8B-B14F-4D97-AF65-F5344CB8AC3E}">
        <p14:creationId xmlns:p14="http://schemas.microsoft.com/office/powerpoint/2010/main" val="355755942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8229600" cy="4616648"/>
          </a:xfrm>
          <a:prstGeom prst="rect">
            <a:avLst/>
          </a:prstGeom>
          <a:noFill/>
        </p:spPr>
        <p:txBody>
          <a:bodyPr wrap="square" rtlCol="0">
            <a:spAutoFit/>
          </a:bodyPr>
          <a:lstStyle/>
          <a:p>
            <a:r>
              <a:rPr lang="en-US" sz="4800" dirty="0"/>
              <a:t>Things Your Poster Must Have:</a:t>
            </a:r>
          </a:p>
          <a:p>
            <a:pPr lvl="1">
              <a:buFont typeface="Arial" pitchFamily="34" charset="0"/>
              <a:buChar char="•"/>
            </a:pPr>
            <a:r>
              <a:rPr lang="en-US" sz="4800" dirty="0">
                <a:solidFill>
                  <a:srgbClr val="FF0000"/>
                </a:solidFill>
              </a:rPr>
              <a:t> Title</a:t>
            </a:r>
          </a:p>
          <a:p>
            <a:pPr lvl="1">
              <a:buFont typeface="Arial" pitchFamily="34" charset="0"/>
              <a:buChar char="•"/>
            </a:pPr>
            <a:r>
              <a:rPr lang="en-US" sz="4800" dirty="0">
                <a:solidFill>
                  <a:srgbClr val="00B050"/>
                </a:solidFill>
              </a:rPr>
              <a:t> Definition</a:t>
            </a:r>
          </a:p>
          <a:p>
            <a:pPr lvl="1">
              <a:buFont typeface="Arial" pitchFamily="34" charset="0"/>
              <a:buChar char="•"/>
            </a:pPr>
            <a:r>
              <a:rPr lang="en-US" sz="4800" dirty="0">
                <a:solidFill>
                  <a:srgbClr val="002060"/>
                </a:solidFill>
              </a:rPr>
              <a:t> </a:t>
            </a:r>
            <a:r>
              <a:rPr lang="en-US" sz="4800" dirty="0">
                <a:solidFill>
                  <a:srgbClr val="0070C0"/>
                </a:solidFill>
              </a:rPr>
              <a:t>Picture/ Example</a:t>
            </a:r>
          </a:p>
          <a:p>
            <a:pPr lvl="1"/>
            <a:r>
              <a:rPr lang="en-US" sz="4800" dirty="0">
                <a:solidFill>
                  <a:srgbClr val="7030A0"/>
                </a:solidFill>
              </a:rPr>
              <a:t>**make it BIG and </a:t>
            </a:r>
            <a:r>
              <a:rPr lang="en-US" sz="5400" dirty="0">
                <a:solidFill>
                  <a:srgbClr val="0070C0"/>
                </a:solidFill>
              </a:rPr>
              <a:t>c</a:t>
            </a:r>
            <a:r>
              <a:rPr lang="en-US" sz="5400" dirty="0">
                <a:solidFill>
                  <a:srgbClr val="7030A0"/>
                </a:solidFill>
              </a:rPr>
              <a:t>o</a:t>
            </a:r>
            <a:r>
              <a:rPr lang="en-US" sz="5400" dirty="0">
                <a:solidFill>
                  <a:schemeClr val="accent6">
                    <a:lumMod val="75000"/>
                  </a:schemeClr>
                </a:solidFill>
              </a:rPr>
              <a:t>l</a:t>
            </a:r>
            <a:r>
              <a:rPr lang="en-US" sz="5400" dirty="0">
                <a:solidFill>
                  <a:schemeClr val="accent5">
                    <a:lumMod val="75000"/>
                  </a:schemeClr>
                </a:solidFill>
              </a:rPr>
              <a:t>o</a:t>
            </a:r>
            <a:r>
              <a:rPr lang="en-US" sz="5400" dirty="0">
                <a:solidFill>
                  <a:srgbClr val="FFFF00"/>
                </a:solidFill>
              </a:rPr>
              <a:t>r</a:t>
            </a:r>
            <a:r>
              <a:rPr lang="en-US" sz="5400" dirty="0">
                <a:solidFill>
                  <a:srgbClr val="7030A0"/>
                </a:solidFill>
              </a:rPr>
              <a:t>f</a:t>
            </a:r>
            <a:r>
              <a:rPr lang="en-US" sz="5400" dirty="0">
                <a:solidFill>
                  <a:srgbClr val="00B0F0"/>
                </a:solidFill>
              </a:rPr>
              <a:t>u</a:t>
            </a:r>
            <a:r>
              <a:rPr lang="en-US" sz="5400" dirty="0">
                <a:solidFill>
                  <a:srgbClr val="7030A0"/>
                </a:solidFill>
              </a:rPr>
              <a:t>l</a:t>
            </a:r>
            <a:r>
              <a:rPr lang="en-US" sz="4800" dirty="0">
                <a:solidFill>
                  <a:srgbClr val="7030A0"/>
                </a:solidFill>
              </a:rPr>
              <a:t>!**</a:t>
            </a:r>
          </a:p>
          <a:p>
            <a:r>
              <a:rPr lang="en-US" sz="4800" dirty="0"/>
              <a:t>	</a:t>
            </a:r>
          </a:p>
        </p:txBody>
      </p:sp>
    </p:spTree>
    <p:extLst>
      <p:ext uri="{BB962C8B-B14F-4D97-AF65-F5344CB8AC3E}">
        <p14:creationId xmlns:p14="http://schemas.microsoft.com/office/powerpoint/2010/main" val="2802532174"/>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700" b="1" dirty="0"/>
              <a:t>4/15 Evolution Standards Practice </a:t>
            </a:r>
            <a:r>
              <a:rPr lang="en-US" sz="2200" b="1" dirty="0"/>
              <a:t>Countdown p.CA 25 - 26</a:t>
            </a:r>
            <a:r>
              <a:rPr lang="en-US" sz="2200" dirty="0"/>
              <a:t/>
            </a:r>
            <a:br>
              <a:rPr lang="en-US" sz="2200" dirty="0"/>
            </a:br>
            <a:r>
              <a:rPr lang="en-US" sz="2200" dirty="0"/>
              <a:t>Obj. TSW.  Demonstrate comprehension of the study guide by participating in giving answers for the study guide. P. 116 NB</a:t>
            </a:r>
          </a:p>
        </p:txBody>
      </p:sp>
      <p:sp>
        <p:nvSpPr>
          <p:cNvPr id="3" name="Content Placeholder 2"/>
          <p:cNvSpPr>
            <a:spLocks noGrp="1"/>
          </p:cNvSpPr>
          <p:nvPr>
            <p:ph sz="half" idx="1"/>
          </p:nvPr>
        </p:nvSpPr>
        <p:spPr>
          <a:xfrm>
            <a:off x="1524000" y="1371601"/>
            <a:ext cx="4800600" cy="4525963"/>
          </a:xfrm>
        </p:spPr>
        <p:txBody>
          <a:bodyPr>
            <a:normAutofit/>
          </a:bodyPr>
          <a:lstStyle/>
          <a:p>
            <a:pPr marL="514350" indent="-514350">
              <a:buFont typeface="+mj-lt"/>
              <a:buAutoNum type="arabicPeriod"/>
            </a:pPr>
            <a:r>
              <a:rPr lang="en-US" dirty="0" smtClean="0"/>
              <a:t>Dolphins and fish are unrelated vertebrates with similar body shapes that are adapted for moving efficiently through water.  What evolutionary process is shown by this example?</a:t>
            </a:r>
          </a:p>
          <a:p>
            <a:pPr marL="514350" indent="-514350">
              <a:buFont typeface="+mj-lt"/>
              <a:buAutoNum type="arabicPeriod"/>
            </a:pPr>
            <a:r>
              <a:rPr lang="en-US" dirty="0" smtClean="0"/>
              <a:t>Compare &amp; Contrast Gene Pool and Gene Flow.</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6172200" y="1295401"/>
            <a:ext cx="4495800" cy="4525963"/>
          </a:xfrm>
        </p:spPr>
        <p:txBody>
          <a:bodyPr>
            <a:normAutofit/>
          </a:bodyPr>
          <a:lstStyle/>
          <a:p>
            <a:pPr>
              <a:buNone/>
            </a:pPr>
            <a:r>
              <a:rPr lang="en-US" dirty="0" smtClean="0"/>
              <a:t>3.   Periods of drought break up a forest into smaller patches of trees.  Natural selection results in tree frog populations evolving distinct gene pools.  Groups of frogs can no longer produce fertile offspring.  What processes occurred in this situation?</a:t>
            </a:r>
            <a:endParaRPr lang="en-US" dirty="0"/>
          </a:p>
        </p:txBody>
      </p:sp>
    </p:spTree>
    <p:extLst>
      <p:ext uri="{BB962C8B-B14F-4D97-AF65-F5344CB8AC3E}">
        <p14:creationId xmlns:p14="http://schemas.microsoft.com/office/powerpoint/2010/main" val="17608957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http://earth.unh.edu/esci402/docs/embryology-new.jpeg"/>
          <p:cNvPicPr>
            <a:picLocks noChangeAspect="1" noChangeArrowheads="1"/>
          </p:cNvPicPr>
          <p:nvPr/>
        </p:nvPicPr>
        <p:blipFill>
          <a:blip r:embed="rId2" cstate="print"/>
          <a:srcRect/>
          <a:stretch>
            <a:fillRect/>
          </a:stretch>
        </p:blipFill>
        <p:spPr bwMode="auto">
          <a:xfrm>
            <a:off x="5029200" y="3266179"/>
            <a:ext cx="1669650" cy="1441300"/>
          </a:xfrm>
          <a:prstGeom prst="rect">
            <a:avLst/>
          </a:prstGeom>
          <a:solidFill>
            <a:schemeClr val="accent3">
              <a:lumMod val="60000"/>
              <a:lumOff val="40000"/>
            </a:schemeClr>
          </a:solidFill>
        </p:spPr>
      </p:pic>
      <p:sp>
        <p:nvSpPr>
          <p:cNvPr id="2" name="Title 1"/>
          <p:cNvSpPr>
            <a:spLocks noGrp="1"/>
          </p:cNvSpPr>
          <p:nvPr>
            <p:ph type="title"/>
          </p:nvPr>
        </p:nvSpPr>
        <p:spPr>
          <a:xfrm>
            <a:off x="1524000" y="0"/>
            <a:ext cx="6705600" cy="1143000"/>
          </a:xfrm>
        </p:spPr>
        <p:txBody>
          <a:bodyPr>
            <a:normAutofit/>
          </a:bodyPr>
          <a:lstStyle/>
          <a:p>
            <a:r>
              <a:rPr lang="en-US" sz="2700" b="1" dirty="0"/>
              <a:t>11/07 Evolution Standards Practice </a:t>
            </a:r>
            <a:r>
              <a:rPr lang="en-US" sz="2000" b="1" dirty="0"/>
              <a:t>Countdown p.CA 26</a:t>
            </a:r>
            <a:r>
              <a:rPr lang="en-US" sz="2200" dirty="0"/>
              <a:t> Obj. TSW demonstrate understanding and comprehension of Evolution by taking </a:t>
            </a:r>
            <a:r>
              <a:rPr lang="en-US" sz="2200"/>
              <a:t>an assessment </a:t>
            </a:r>
            <a:r>
              <a:rPr lang="en-US" sz="2200" dirty="0"/>
              <a:t>P. 36 </a:t>
            </a:r>
          </a:p>
        </p:txBody>
      </p:sp>
      <p:sp>
        <p:nvSpPr>
          <p:cNvPr id="3" name="Content Placeholder 2"/>
          <p:cNvSpPr>
            <a:spLocks noGrp="1"/>
          </p:cNvSpPr>
          <p:nvPr>
            <p:ph sz="half" idx="1"/>
          </p:nvPr>
        </p:nvSpPr>
        <p:spPr>
          <a:xfrm>
            <a:off x="1524000" y="1066801"/>
            <a:ext cx="4495800" cy="4983163"/>
          </a:xfrm>
        </p:spPr>
        <p:txBody>
          <a:bodyPr>
            <a:normAutofit fontScale="92500"/>
          </a:bodyPr>
          <a:lstStyle/>
          <a:p>
            <a:pPr marL="514350" indent="-514350">
              <a:buFont typeface="+mj-lt"/>
              <a:buAutoNum type="arabicPeriod"/>
            </a:pPr>
            <a:r>
              <a:rPr lang="en-US" dirty="0" smtClean="0"/>
              <a:t>The presence of gills and tails in the early stages of all vertebrates indicates common ancestry.  What evidence from the fossil record supports this statement?</a:t>
            </a:r>
          </a:p>
          <a:p>
            <a:pPr marL="514350" indent="-514350">
              <a:buFont typeface="+mj-lt"/>
              <a:buAutoNum type="arabicPeriod"/>
            </a:pPr>
            <a:r>
              <a:rPr lang="en-US" dirty="0" smtClean="0"/>
              <a:t>What are the 4  </a:t>
            </a:r>
          </a:p>
          <a:p>
            <a:pPr marL="514350" indent="-514350">
              <a:buNone/>
            </a:pPr>
            <a:r>
              <a:rPr lang="en-US" dirty="0" smtClean="0"/>
              <a:t>processes that </a:t>
            </a:r>
          </a:p>
          <a:p>
            <a:pPr marL="514350" indent="-514350">
              <a:buNone/>
            </a:pPr>
            <a:r>
              <a:rPr lang="en-US" dirty="0" smtClean="0"/>
              <a:t>contribute to natural selection? </a:t>
            </a:r>
          </a:p>
          <a:p>
            <a:pPr marL="514350" indent="-514350">
              <a:buNone/>
            </a:pPr>
            <a:endParaRPr lang="en-US" dirty="0"/>
          </a:p>
        </p:txBody>
      </p:sp>
      <p:sp>
        <p:nvSpPr>
          <p:cNvPr id="4" name="Content Placeholder 3"/>
          <p:cNvSpPr>
            <a:spLocks noGrp="1"/>
          </p:cNvSpPr>
          <p:nvPr>
            <p:ph sz="half" idx="2"/>
          </p:nvPr>
        </p:nvSpPr>
        <p:spPr>
          <a:xfrm>
            <a:off x="6172200" y="2895601"/>
            <a:ext cx="4495800" cy="3230563"/>
          </a:xfrm>
        </p:spPr>
        <p:txBody>
          <a:bodyPr>
            <a:normAutofit fontScale="92500"/>
          </a:bodyPr>
          <a:lstStyle/>
          <a:p>
            <a:pPr marL="514350" indent="-514350">
              <a:buNone/>
            </a:pPr>
            <a:r>
              <a:rPr lang="en-US" dirty="0" smtClean="0"/>
              <a:t>3. The structural characteristics of many species, such as sharks, have changed little over time.  What evolutionary factors might be affecting their stability?</a:t>
            </a:r>
          </a:p>
          <a:p>
            <a:pPr marL="514350" indent="-514350">
              <a:buNone/>
            </a:pPr>
            <a:r>
              <a:rPr lang="en-US" dirty="0" smtClean="0">
                <a:hlinkClick r:id="rId3"/>
              </a:rPr>
              <a:t>http://www.cde.ca.gov/ta/tg/sr/documents/rtqbio.pdf</a:t>
            </a:r>
            <a:endParaRPr lang="en-US" dirty="0" smtClean="0"/>
          </a:p>
          <a:p>
            <a:pPr marL="514350" indent="-514350">
              <a:buNone/>
            </a:pPr>
            <a:endParaRPr lang="en-US" dirty="0"/>
          </a:p>
        </p:txBody>
      </p:sp>
      <p:pic>
        <p:nvPicPr>
          <p:cNvPr id="63490" name="Picture 2" descr="http://www2.estrellamountain.edu/faculty/farabee/biobk/evolhorse.gif"/>
          <p:cNvPicPr>
            <a:picLocks noChangeAspect="1" noChangeArrowheads="1"/>
          </p:cNvPicPr>
          <p:nvPr/>
        </p:nvPicPr>
        <p:blipFill>
          <a:blip r:embed="rId4" cstate="print"/>
          <a:srcRect/>
          <a:stretch>
            <a:fillRect/>
          </a:stretch>
        </p:blipFill>
        <p:spPr bwMode="auto">
          <a:xfrm>
            <a:off x="8105776" y="0"/>
            <a:ext cx="2562225" cy="3009900"/>
          </a:xfrm>
          <a:prstGeom prst="rect">
            <a:avLst/>
          </a:prstGeom>
          <a:noFill/>
        </p:spPr>
      </p:pic>
      <p:pic>
        <p:nvPicPr>
          <p:cNvPr id="63492" name="Picture 4" descr="http://recordsharkfishing.com/wp-content/uploads/2010/03/Great-white-shark-fishing.jpg"/>
          <p:cNvPicPr>
            <a:picLocks noChangeAspect="1" noChangeArrowheads="1"/>
          </p:cNvPicPr>
          <p:nvPr/>
        </p:nvPicPr>
        <p:blipFill>
          <a:blip r:embed="rId5" cstate="print"/>
          <a:srcRect/>
          <a:stretch>
            <a:fillRect/>
          </a:stretch>
        </p:blipFill>
        <p:spPr bwMode="auto">
          <a:xfrm>
            <a:off x="5943601" y="1524000"/>
            <a:ext cx="2293965" cy="1447800"/>
          </a:xfrm>
          <a:prstGeom prst="rect">
            <a:avLst/>
          </a:prstGeom>
          <a:noFill/>
        </p:spPr>
      </p:pic>
    </p:spTree>
    <p:extLst>
      <p:ext uri="{BB962C8B-B14F-4D97-AF65-F5344CB8AC3E}">
        <p14:creationId xmlns:p14="http://schemas.microsoft.com/office/powerpoint/2010/main" val="3734852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8914" name="Text Placeholder 6"/>
          <p:cNvSpPr>
            <a:spLocks noGrp="1"/>
          </p:cNvSpPr>
          <p:nvPr>
            <p:ph type="body" idx="1"/>
          </p:nvPr>
        </p:nvSpPr>
        <p:spPr>
          <a:xfrm>
            <a:off x="436419" y="249382"/>
            <a:ext cx="5584970" cy="2036618"/>
          </a:xfrm>
        </p:spPr>
        <p:txBody>
          <a:bodyPr>
            <a:normAutofit fontScale="32500" lnSpcReduction="20000"/>
          </a:bodyPr>
          <a:lstStyle/>
          <a:p>
            <a:endParaRPr lang="en-US" altLang="en-US" dirty="0" smtClean="0"/>
          </a:p>
          <a:p>
            <a:endParaRPr lang="en-US" altLang="en-US" dirty="0" smtClean="0"/>
          </a:p>
          <a:p>
            <a:endParaRPr lang="en-US" altLang="en-US" sz="2000" dirty="0"/>
          </a:p>
          <a:p>
            <a:endParaRPr lang="en-US" altLang="en-US" sz="2000" dirty="0"/>
          </a:p>
          <a:p>
            <a:r>
              <a:rPr lang="en-US" altLang="en-US" sz="7400" dirty="0"/>
              <a:t>P. </a:t>
            </a:r>
            <a:r>
              <a:rPr lang="en-US" altLang="en-US" sz="7400" dirty="0" smtClean="0"/>
              <a:t>29 </a:t>
            </a:r>
            <a:r>
              <a:rPr lang="en-US" altLang="en-US" sz="7400" dirty="0"/>
              <a:t>NB Copy Data Table 1 &amp; 2</a:t>
            </a:r>
          </a:p>
          <a:p>
            <a:r>
              <a:rPr lang="en-US" altLang="en-US" sz="7400" dirty="0" smtClean="0"/>
              <a:t>Data Table 1: Light forest (Pre-Industrial Revolution) </a:t>
            </a:r>
          </a:p>
          <a:p>
            <a:endParaRPr lang="en-US" altLang="en-US" dirty="0" smtClean="0"/>
          </a:p>
        </p:txBody>
      </p:sp>
      <p:sp>
        <p:nvSpPr>
          <p:cNvPr id="38915" name="Text Placeholder 7"/>
          <p:cNvSpPr>
            <a:spLocks noGrp="1"/>
          </p:cNvSpPr>
          <p:nvPr>
            <p:ph type="body" sz="quarter" idx="3"/>
          </p:nvPr>
        </p:nvSpPr>
        <p:spPr>
          <a:xfrm>
            <a:off x="5943600" y="519545"/>
            <a:ext cx="5216236" cy="1339419"/>
          </a:xfrm>
        </p:spPr>
        <p:txBody>
          <a:bodyPr>
            <a:normAutofit/>
          </a:bodyPr>
          <a:lstStyle/>
          <a:p>
            <a:r>
              <a:rPr lang="en-US" altLang="en-US" dirty="0" smtClean="0"/>
              <a:t>Data Table 2: Dark Forest</a:t>
            </a:r>
          </a:p>
          <a:p>
            <a:r>
              <a:rPr lang="en-US" altLang="en-US" dirty="0" smtClean="0"/>
              <a:t> (Post Industrial Revolution)</a:t>
            </a:r>
          </a:p>
        </p:txBody>
      </p:sp>
      <p:graphicFrame>
        <p:nvGraphicFramePr>
          <p:cNvPr id="4" name="Table 3"/>
          <p:cNvGraphicFramePr>
            <a:graphicFrameLocks noGrp="1"/>
          </p:cNvGraphicFramePr>
          <p:nvPr>
            <p:extLst>
              <p:ext uri="{D42A27DB-BD31-4B8C-83A1-F6EECF244321}">
                <p14:modId xmlns:p14="http://schemas.microsoft.com/office/powerpoint/2010/main" val="3345969983"/>
              </p:ext>
            </p:extLst>
          </p:nvPr>
        </p:nvGraphicFramePr>
        <p:xfrm>
          <a:off x="19812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984951"/>
              </p:ext>
            </p:extLst>
          </p:nvPr>
        </p:nvGraphicFramePr>
        <p:xfrm>
          <a:off x="60960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38976" name="TextBox 6"/>
          <p:cNvSpPr txBox="1">
            <a:spLocks noChangeArrowheads="1"/>
          </p:cNvSpPr>
          <p:nvPr/>
        </p:nvSpPr>
        <p:spPr bwMode="auto">
          <a:xfrm>
            <a:off x="1524000" y="19050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http://www.techapps.net/interactives/pepperMoths.swf</a:t>
            </a:r>
          </a:p>
        </p:txBody>
      </p:sp>
    </p:spTree>
    <p:extLst>
      <p:ext uri="{BB962C8B-B14F-4D97-AF65-F5344CB8AC3E}">
        <p14:creationId xmlns:p14="http://schemas.microsoft.com/office/powerpoint/2010/main" val="613634064"/>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4/10</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Similarities among DNA indicate a common Ancestor.</a:t>
            </a:r>
          </a:p>
          <a:p>
            <a:pPr marL="514350" indent="-514350">
              <a:buFont typeface="+mj-lt"/>
              <a:buAutoNum type="arabicPeriod"/>
            </a:pPr>
            <a:r>
              <a:rPr lang="en-US" dirty="0" smtClean="0"/>
              <a:t>The four processes that contribute to Natural Selection are: Variation among species, overproduction of offspring, Struggle for existence, differential survival &amp; reproduction.</a:t>
            </a:r>
          </a:p>
          <a:p>
            <a:pPr marL="514350" indent="-514350">
              <a:buFont typeface="+mj-lt"/>
              <a:buAutoNum type="arabicPeriod"/>
            </a:pPr>
            <a:r>
              <a:rPr lang="en-US" dirty="0" smtClean="0"/>
              <a:t>The sharks lack of change suggests that their environment has not changed very much.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64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Blackcaps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405" y="1600201"/>
            <a:ext cx="6793190" cy="4525963"/>
          </a:xfrm>
        </p:spPr>
      </p:pic>
    </p:spTree>
    <p:extLst>
      <p:ext uri="{BB962C8B-B14F-4D97-AF65-F5344CB8AC3E}">
        <p14:creationId xmlns:p14="http://schemas.microsoft.com/office/powerpoint/2010/main" val="41850939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What type of Evolution is this?</a:t>
            </a:r>
            <a:br>
              <a:rPr lang="en-US" dirty="0" smtClean="0"/>
            </a:br>
            <a:r>
              <a:rPr lang="en-US" dirty="0" smtClean="0"/>
              <a:t>Stability in an ecosystem – no very little changes in species.</a:t>
            </a:r>
            <a:endParaRPr lang="en-US" dirty="0"/>
          </a:p>
        </p:txBody>
      </p:sp>
      <p:pic>
        <p:nvPicPr>
          <p:cNvPr id="210946" name="Picture 2" descr="http://goodheartextremescience.files.wordpress.com/2010/07/megalodon-vs-great-white-shark.jpg"/>
          <p:cNvPicPr>
            <a:picLocks noChangeAspect="1" noChangeArrowheads="1"/>
          </p:cNvPicPr>
          <p:nvPr/>
        </p:nvPicPr>
        <p:blipFill>
          <a:blip r:embed="rId2" cstate="print"/>
          <a:srcRect/>
          <a:stretch>
            <a:fillRect/>
          </a:stretch>
        </p:blipFill>
        <p:spPr bwMode="auto">
          <a:xfrm>
            <a:off x="1524001" y="2209800"/>
            <a:ext cx="4737099" cy="2567164"/>
          </a:xfrm>
          <a:prstGeom prst="rect">
            <a:avLst/>
          </a:prstGeom>
          <a:noFill/>
        </p:spPr>
      </p:pic>
      <p:pic>
        <p:nvPicPr>
          <p:cNvPr id="5" name="Picture 4" descr="http://recordsharkfishing.com/wp-content/uploads/2010/03/Great-white-shark-fishing.jpg"/>
          <p:cNvPicPr>
            <a:picLocks noChangeAspect="1" noChangeArrowheads="1"/>
          </p:cNvPicPr>
          <p:nvPr/>
        </p:nvPicPr>
        <p:blipFill>
          <a:blip r:embed="rId3" cstate="print"/>
          <a:srcRect/>
          <a:stretch>
            <a:fillRect/>
          </a:stretch>
        </p:blipFill>
        <p:spPr bwMode="auto">
          <a:xfrm>
            <a:off x="6248401" y="2209800"/>
            <a:ext cx="4187115" cy="2642632"/>
          </a:xfrm>
          <a:prstGeom prst="rect">
            <a:avLst/>
          </a:prstGeom>
          <a:noFill/>
        </p:spPr>
      </p:pic>
      <p:sp>
        <p:nvSpPr>
          <p:cNvPr id="6" name="TextBox 5"/>
          <p:cNvSpPr txBox="1"/>
          <p:nvPr/>
        </p:nvSpPr>
        <p:spPr>
          <a:xfrm>
            <a:off x="1524000" y="4876801"/>
            <a:ext cx="5410200" cy="954107"/>
          </a:xfrm>
          <a:prstGeom prst="rect">
            <a:avLst/>
          </a:prstGeom>
          <a:noFill/>
        </p:spPr>
        <p:txBody>
          <a:bodyPr wrap="square" rtlCol="0">
            <a:spAutoFit/>
          </a:bodyPr>
          <a:lstStyle/>
          <a:p>
            <a:r>
              <a:rPr lang="en-US" sz="2400" dirty="0" err="1"/>
              <a:t>Megaladon</a:t>
            </a:r>
            <a:r>
              <a:rPr lang="en-US" sz="2400" dirty="0"/>
              <a:t> &amp; today’s Great White Shark</a:t>
            </a:r>
          </a:p>
          <a:p>
            <a:r>
              <a:rPr lang="en-US" sz="3200" dirty="0"/>
              <a:t>Convergent Evolution</a:t>
            </a:r>
          </a:p>
        </p:txBody>
      </p:sp>
    </p:spTree>
    <p:extLst>
      <p:ext uri="{BB962C8B-B14F-4D97-AF65-F5344CB8AC3E}">
        <p14:creationId xmlns:p14="http://schemas.microsoft.com/office/powerpoint/2010/main" val="2039776385"/>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sz="2700" dirty="0"/>
              <a:t>Which animals will these develop into?</a:t>
            </a:r>
            <a:br>
              <a:rPr lang="en-US" sz="2700" dirty="0"/>
            </a:br>
            <a:r>
              <a:rPr lang="en-US" sz="2700" dirty="0"/>
              <a:t>salamander, chick, calf, human, hog, fish, tortoise, rabbit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9922" name="Picture 2" descr="http://earth.unh.edu/esci402/docs/embryology-new.jpeg"/>
          <p:cNvPicPr>
            <a:picLocks noChangeAspect="1" noChangeArrowheads="1"/>
          </p:cNvPicPr>
          <p:nvPr/>
        </p:nvPicPr>
        <p:blipFill>
          <a:blip r:embed="rId2" cstate="print"/>
          <a:srcRect b="72743"/>
          <a:stretch>
            <a:fillRect/>
          </a:stretch>
        </p:blipFill>
        <p:spPr bwMode="auto">
          <a:xfrm>
            <a:off x="2514600" y="990600"/>
            <a:ext cx="6477000" cy="1524000"/>
          </a:xfrm>
          <a:prstGeom prst="rect">
            <a:avLst/>
          </a:prstGeom>
          <a:noFill/>
        </p:spPr>
      </p:pic>
      <p:pic>
        <p:nvPicPr>
          <p:cNvPr id="6" name="Picture 2" descr="http://earth.unh.edu/esci402/docs/embryology-new.jpeg"/>
          <p:cNvPicPr>
            <a:picLocks noChangeAspect="1" noChangeArrowheads="1"/>
          </p:cNvPicPr>
          <p:nvPr/>
        </p:nvPicPr>
        <p:blipFill>
          <a:blip r:embed="rId2" cstate="print"/>
          <a:srcRect t="27257" b="45486"/>
          <a:stretch>
            <a:fillRect/>
          </a:stretch>
        </p:blipFill>
        <p:spPr bwMode="auto">
          <a:xfrm>
            <a:off x="2590800" y="2438400"/>
            <a:ext cx="6477000" cy="1524000"/>
          </a:xfrm>
          <a:prstGeom prst="rect">
            <a:avLst/>
          </a:prstGeom>
          <a:noFill/>
        </p:spPr>
      </p:pic>
      <p:pic>
        <p:nvPicPr>
          <p:cNvPr id="8" name="Picture 2" descr="http://earth.unh.edu/esci402/docs/embryology-new.jpeg"/>
          <p:cNvPicPr>
            <a:picLocks noChangeAspect="1" noChangeArrowheads="1"/>
          </p:cNvPicPr>
          <p:nvPr/>
        </p:nvPicPr>
        <p:blipFill>
          <a:blip r:embed="rId2" cstate="print"/>
          <a:srcRect t="53151" b="5963"/>
          <a:stretch>
            <a:fillRect/>
          </a:stretch>
        </p:blipFill>
        <p:spPr bwMode="auto">
          <a:xfrm>
            <a:off x="2590800" y="3886200"/>
            <a:ext cx="6477000" cy="2286000"/>
          </a:xfrm>
          <a:prstGeom prst="rect">
            <a:avLst/>
          </a:prstGeom>
          <a:noFill/>
        </p:spPr>
      </p:pic>
    </p:spTree>
    <p:extLst>
      <p:ext uri="{BB962C8B-B14F-4D97-AF65-F5344CB8AC3E}">
        <p14:creationId xmlns:p14="http://schemas.microsoft.com/office/powerpoint/2010/main" val="26935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sz="2700" b="1" dirty="0"/>
              <a:t>5 step argument for evolution by natural selection</a:t>
            </a:r>
            <a:r>
              <a:rPr lang="en-US" b="1" dirty="0" smtClean="0"/>
              <a:t/>
            </a:r>
            <a:br>
              <a:rPr lang="en-US" b="1" dirty="0" smtClean="0"/>
            </a:br>
            <a:endParaRPr lang="en-US" dirty="0"/>
          </a:p>
        </p:txBody>
      </p:sp>
      <p:sp>
        <p:nvSpPr>
          <p:cNvPr id="3" name="Content Placeholder 2"/>
          <p:cNvSpPr>
            <a:spLocks noGrp="1"/>
          </p:cNvSpPr>
          <p:nvPr>
            <p:ph idx="1"/>
          </p:nvPr>
        </p:nvSpPr>
        <p:spPr>
          <a:xfrm>
            <a:off x="1524000" y="304801"/>
            <a:ext cx="9144000" cy="5821363"/>
          </a:xfrm>
        </p:spPr>
        <p:txBody>
          <a:bodyPr>
            <a:normAutofit fontScale="40000" lnSpcReduction="20000"/>
          </a:bodyPr>
          <a:lstStyle/>
          <a:p>
            <a:r>
              <a:rPr lang="en-US" i="1" dirty="0" smtClean="0"/>
              <a:t>3 Empirical Statement- Proof by example;	2 Deductions from those statements</a:t>
            </a:r>
          </a:p>
          <a:p>
            <a:r>
              <a:rPr lang="en-US" sz="4000" b="1" dirty="0"/>
              <a:t>Variation</a:t>
            </a:r>
            <a:r>
              <a:rPr lang="en-US" sz="4000" dirty="0"/>
              <a:t>: </a:t>
            </a:r>
          </a:p>
          <a:p>
            <a:r>
              <a:rPr lang="en-US" i="1" u="sng" dirty="0" smtClean="0"/>
              <a:t>Individuals in a population differ in characteristics</a:t>
            </a:r>
            <a:r>
              <a:rPr lang="en-US" i="1" dirty="0" smtClean="0"/>
              <a:t> such as their morphology and behavior and these characteristics may affect their ability to do stuff.</a:t>
            </a:r>
          </a:p>
          <a:p>
            <a:r>
              <a:rPr lang="en-US" sz="4000" b="1" dirty="0"/>
              <a:t>Inheritance</a:t>
            </a:r>
            <a:r>
              <a:rPr lang="en-US" sz="4000" dirty="0"/>
              <a:t>: </a:t>
            </a:r>
          </a:p>
          <a:p>
            <a:r>
              <a:rPr lang="en-US" i="1" u="sng" dirty="0" smtClean="0"/>
              <a:t>Some of this variation is inherited</a:t>
            </a:r>
            <a:r>
              <a:rPr lang="en-US" i="1" dirty="0" smtClean="0"/>
              <a:t>. On average, offspring tend to resemble their parents.</a:t>
            </a:r>
          </a:p>
          <a:p>
            <a:r>
              <a:rPr lang="en-US" sz="4000" b="1" dirty="0"/>
              <a:t>Excess Reproduction</a:t>
            </a:r>
            <a:r>
              <a:rPr lang="en-US" sz="4000" dirty="0"/>
              <a:t>:</a:t>
            </a:r>
          </a:p>
          <a:p>
            <a:r>
              <a:rPr lang="en-US" i="1" u="sng" dirty="0" smtClean="0"/>
              <a:t>Organisms are capable of producing far more offspring than can survive in a world of finite resources. This creates competition</a:t>
            </a:r>
            <a:r>
              <a:rPr lang="en-US" i="1" dirty="0" smtClean="0"/>
              <a:t>. </a:t>
            </a:r>
          </a:p>
          <a:p>
            <a:r>
              <a:rPr lang="en-US" dirty="0" smtClean="0"/>
              <a:t>This is what Darwin called the </a:t>
            </a:r>
            <a:r>
              <a:rPr lang="en-US" b="1" dirty="0" smtClean="0"/>
              <a:t>struggle for existence</a:t>
            </a:r>
            <a:r>
              <a:rPr lang="en-US" dirty="0" smtClean="0"/>
              <a:t>. </a:t>
            </a:r>
          </a:p>
          <a:p>
            <a:r>
              <a:rPr lang="en-US" dirty="0" smtClean="0"/>
              <a:t>This was somewhat obtained from Thomas Malthus.</a:t>
            </a:r>
          </a:p>
          <a:p>
            <a:r>
              <a:rPr lang="en-US" i="1" dirty="0" smtClean="0"/>
              <a:t>Talked about being poor. No matter what we do there will always be poor and they will die. Darwin saw this as applying to biology as a whole. </a:t>
            </a:r>
          </a:p>
          <a:p>
            <a:r>
              <a:rPr lang="en-US" dirty="0" smtClean="0"/>
              <a:t>Chose to demonstrate this through this through elephants. P.54 of Origin of the Species. </a:t>
            </a:r>
          </a:p>
          <a:p>
            <a:r>
              <a:rPr lang="en-US" i="1" dirty="0" smtClean="0"/>
              <a:t>Elephants start breeding at 30 years old and breeds until 90 years old. 1 child every 10 years.</a:t>
            </a:r>
          </a:p>
          <a:p>
            <a:r>
              <a:rPr lang="en-US" i="1" dirty="0" smtClean="0"/>
              <a:t>At this rate there would be 15 million elephants over the course of 500 years. </a:t>
            </a:r>
          </a:p>
          <a:p>
            <a:pPr lvl="1"/>
            <a:r>
              <a:rPr lang="en-US" i="1" dirty="0" smtClean="0"/>
              <a:t>Only 2 offspring will become reproducing adults.</a:t>
            </a:r>
          </a:p>
          <a:p>
            <a:r>
              <a:rPr lang="en-US" dirty="0" smtClean="0"/>
              <a:t>Example: Convict Cichlid, </a:t>
            </a:r>
            <a:r>
              <a:rPr lang="en-US" i="1" dirty="0" smtClean="0"/>
              <a:t>300 offspring, Breed every 3 weeks, 2 year breeding period</a:t>
            </a:r>
          </a:p>
          <a:p>
            <a:pPr lvl="1"/>
            <a:r>
              <a:rPr lang="en-US" i="1" dirty="0" smtClean="0"/>
              <a:t>10,000 offspring that does not reproduce</a:t>
            </a:r>
          </a:p>
          <a:p>
            <a:r>
              <a:rPr lang="en-US" sz="4000" b="1" dirty="0"/>
              <a:t>Differential survival</a:t>
            </a:r>
            <a:r>
              <a:rPr lang="en-US" sz="4000" dirty="0"/>
              <a:t>:</a:t>
            </a:r>
          </a:p>
          <a:p>
            <a:r>
              <a:rPr lang="en-US" b="1" i="1" u="sng" dirty="0" smtClean="0"/>
              <a:t>Because of the differences between individuals (#1) and because of competition (#3), some individuals will leave more offspring than others</a:t>
            </a:r>
            <a:r>
              <a:rPr lang="en-US" i="1" u="sng" dirty="0" smtClean="0"/>
              <a:t>.</a:t>
            </a:r>
            <a:endParaRPr lang="en-US" i="1" dirty="0" smtClean="0"/>
          </a:p>
          <a:p>
            <a:r>
              <a:rPr lang="en-US" sz="4000" b="1" dirty="0"/>
              <a:t>Evolution</a:t>
            </a:r>
            <a:r>
              <a:rPr lang="en-US" sz="4000" dirty="0"/>
              <a:t>:</a:t>
            </a:r>
          </a:p>
          <a:p>
            <a:r>
              <a:rPr lang="en-US" b="1" i="1" u="sng" dirty="0" smtClean="0"/>
              <a:t>Because of differential survival (#4) and because of inheritance (#2), through time, there will be a change in the gene composition of the population which is evolution by definition</a:t>
            </a:r>
            <a:r>
              <a:rPr lang="en-US" i="1" u="sng" dirty="0" smtClean="0"/>
              <a:t>.</a:t>
            </a:r>
            <a:endParaRPr lang="en-US" i="1" dirty="0" smtClean="0"/>
          </a:p>
          <a:p>
            <a:endParaRPr lang="en-US" dirty="0"/>
          </a:p>
        </p:txBody>
      </p:sp>
    </p:spTree>
    <p:extLst>
      <p:ext uri="{BB962C8B-B14F-4D97-AF65-F5344CB8AC3E}">
        <p14:creationId xmlns:p14="http://schemas.microsoft.com/office/powerpoint/2010/main" val="1785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819401" y="0"/>
            <a:ext cx="5911747" cy="6604722"/>
          </a:xfrm>
          <a:prstGeom prst="rect">
            <a:avLst/>
          </a:prstGeom>
          <a:noFill/>
          <a:ln w="9525">
            <a:noFill/>
            <a:miter lim="800000"/>
            <a:headEnd/>
            <a:tailEnd/>
          </a:ln>
        </p:spPr>
      </p:pic>
      <p:sp>
        <p:nvSpPr>
          <p:cNvPr id="7" name="TextBox 6"/>
          <p:cNvSpPr txBox="1"/>
          <p:nvPr/>
        </p:nvSpPr>
        <p:spPr>
          <a:xfrm>
            <a:off x="3352800" y="6248400"/>
            <a:ext cx="304800" cy="369332"/>
          </a:xfrm>
          <a:prstGeom prst="rect">
            <a:avLst/>
          </a:prstGeom>
          <a:noFill/>
        </p:spPr>
        <p:txBody>
          <a:bodyPr wrap="square" rtlCol="0">
            <a:spAutoFit/>
          </a:bodyPr>
          <a:lstStyle/>
          <a:p>
            <a:r>
              <a:rPr lang="en-US" dirty="0"/>
              <a:t>D</a:t>
            </a:r>
          </a:p>
        </p:txBody>
      </p:sp>
      <p:sp>
        <p:nvSpPr>
          <p:cNvPr id="8" name="TextBox 7"/>
          <p:cNvSpPr txBox="1"/>
          <p:nvPr/>
        </p:nvSpPr>
        <p:spPr>
          <a:xfrm>
            <a:off x="3352800" y="4724400"/>
            <a:ext cx="304800" cy="369332"/>
          </a:xfrm>
          <a:prstGeom prst="rect">
            <a:avLst/>
          </a:prstGeom>
          <a:noFill/>
        </p:spPr>
        <p:txBody>
          <a:bodyPr wrap="square" rtlCol="0">
            <a:spAutoFit/>
          </a:bodyPr>
          <a:lstStyle/>
          <a:p>
            <a:r>
              <a:rPr lang="en-US" dirty="0"/>
              <a:t>F</a:t>
            </a:r>
          </a:p>
        </p:txBody>
      </p:sp>
      <p:sp>
        <p:nvSpPr>
          <p:cNvPr id="9" name="TextBox 8"/>
          <p:cNvSpPr txBox="1"/>
          <p:nvPr/>
        </p:nvSpPr>
        <p:spPr>
          <a:xfrm>
            <a:off x="3352800" y="5943600"/>
            <a:ext cx="304800" cy="369332"/>
          </a:xfrm>
          <a:prstGeom prst="rect">
            <a:avLst/>
          </a:prstGeom>
          <a:noFill/>
        </p:spPr>
        <p:txBody>
          <a:bodyPr wrap="square" rtlCol="0">
            <a:spAutoFit/>
          </a:bodyPr>
          <a:lstStyle/>
          <a:p>
            <a:r>
              <a:rPr lang="en-US" dirty="0"/>
              <a:t>H</a:t>
            </a:r>
          </a:p>
        </p:txBody>
      </p:sp>
      <p:sp>
        <p:nvSpPr>
          <p:cNvPr id="10" name="TextBox 9"/>
          <p:cNvSpPr txBox="1"/>
          <p:nvPr/>
        </p:nvSpPr>
        <p:spPr>
          <a:xfrm>
            <a:off x="3352800" y="5029200"/>
            <a:ext cx="304800" cy="369332"/>
          </a:xfrm>
          <a:prstGeom prst="rect">
            <a:avLst/>
          </a:prstGeom>
          <a:noFill/>
        </p:spPr>
        <p:txBody>
          <a:bodyPr wrap="square" rtlCol="0">
            <a:spAutoFit/>
          </a:bodyPr>
          <a:lstStyle/>
          <a:p>
            <a:r>
              <a:rPr lang="en-US" dirty="0"/>
              <a:t>G</a:t>
            </a:r>
          </a:p>
        </p:txBody>
      </p:sp>
      <p:sp>
        <p:nvSpPr>
          <p:cNvPr id="11" name="TextBox 10"/>
          <p:cNvSpPr txBox="1"/>
          <p:nvPr/>
        </p:nvSpPr>
        <p:spPr>
          <a:xfrm>
            <a:off x="3352800" y="5334000"/>
            <a:ext cx="304800" cy="369332"/>
          </a:xfrm>
          <a:prstGeom prst="rect">
            <a:avLst/>
          </a:prstGeom>
          <a:noFill/>
        </p:spPr>
        <p:txBody>
          <a:bodyPr wrap="square" rtlCol="0">
            <a:spAutoFit/>
          </a:bodyPr>
          <a:lstStyle/>
          <a:p>
            <a:r>
              <a:rPr lang="en-US" dirty="0"/>
              <a:t>C</a:t>
            </a:r>
          </a:p>
        </p:txBody>
      </p:sp>
      <p:sp>
        <p:nvSpPr>
          <p:cNvPr id="12" name="TextBox 11"/>
          <p:cNvSpPr txBox="1"/>
          <p:nvPr/>
        </p:nvSpPr>
        <p:spPr>
          <a:xfrm>
            <a:off x="3352800" y="5638800"/>
            <a:ext cx="304800" cy="369332"/>
          </a:xfrm>
          <a:prstGeom prst="rect">
            <a:avLst/>
          </a:prstGeom>
          <a:noFill/>
        </p:spPr>
        <p:txBody>
          <a:bodyPr wrap="square" rtlCol="0">
            <a:spAutoFit/>
          </a:bodyPr>
          <a:lstStyle/>
          <a:p>
            <a:r>
              <a:rPr lang="en-US" dirty="0"/>
              <a:t>A</a:t>
            </a:r>
          </a:p>
        </p:txBody>
      </p:sp>
      <p:sp>
        <p:nvSpPr>
          <p:cNvPr id="13" name="TextBox 12"/>
          <p:cNvSpPr txBox="1"/>
          <p:nvPr/>
        </p:nvSpPr>
        <p:spPr>
          <a:xfrm>
            <a:off x="3352800" y="4191000"/>
            <a:ext cx="304800" cy="369332"/>
          </a:xfrm>
          <a:prstGeom prst="rect">
            <a:avLst/>
          </a:prstGeom>
          <a:noFill/>
        </p:spPr>
        <p:txBody>
          <a:bodyPr wrap="square" rtlCol="0">
            <a:spAutoFit/>
          </a:bodyPr>
          <a:lstStyle/>
          <a:p>
            <a:r>
              <a:rPr lang="en-US" dirty="0"/>
              <a:t>B</a:t>
            </a:r>
          </a:p>
        </p:txBody>
      </p:sp>
      <p:sp>
        <p:nvSpPr>
          <p:cNvPr id="14" name="TextBox 13"/>
          <p:cNvSpPr txBox="1"/>
          <p:nvPr/>
        </p:nvSpPr>
        <p:spPr>
          <a:xfrm>
            <a:off x="3352800" y="4495800"/>
            <a:ext cx="304800" cy="369332"/>
          </a:xfrm>
          <a:prstGeom prst="rect">
            <a:avLst/>
          </a:prstGeom>
          <a:noFill/>
        </p:spPr>
        <p:txBody>
          <a:bodyPr wrap="square" rtlCol="0">
            <a:spAutoFit/>
          </a:bodyPr>
          <a:lstStyle/>
          <a:p>
            <a:r>
              <a:rPr lang="en-US" dirty="0"/>
              <a:t>I</a:t>
            </a:r>
          </a:p>
        </p:txBody>
      </p:sp>
      <p:sp>
        <p:nvSpPr>
          <p:cNvPr id="15" name="TextBox 14"/>
          <p:cNvSpPr txBox="1"/>
          <p:nvPr/>
        </p:nvSpPr>
        <p:spPr>
          <a:xfrm>
            <a:off x="3352800" y="3886200"/>
            <a:ext cx="304800"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489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Numbers of Species/ Era</a:t>
            </a:r>
            <a:endParaRPr lang="en-US" dirty="0"/>
          </a:p>
        </p:txBody>
      </p:sp>
      <p:sp>
        <p:nvSpPr>
          <p:cNvPr id="3" name="Content Placeholder 2"/>
          <p:cNvSpPr>
            <a:spLocks noGrp="1"/>
          </p:cNvSpPr>
          <p:nvPr>
            <p:ph idx="1"/>
          </p:nvPr>
        </p:nvSpPr>
        <p:spPr/>
        <p:txBody>
          <a:bodyPr/>
          <a:lstStyle/>
          <a:p>
            <a:endParaRPr lang="en-US"/>
          </a:p>
        </p:txBody>
      </p:sp>
      <p:pic>
        <p:nvPicPr>
          <p:cNvPr id="194562" name="Picture 2" descr="http://t1.gstatic.com/images?q=tbn:ANd9GcRgCZYIFRTmFB795v0AhaxMBkPSr9RVcQzVJraH2wsXU9ztSY-9Ig:www.cartage.org.lb/en/themes/sciences/paleontology/paleozoology/LatePaleozoic/pro_plfr.gif"/>
          <p:cNvPicPr>
            <a:picLocks noChangeAspect="1" noChangeArrowheads="1"/>
          </p:cNvPicPr>
          <p:nvPr/>
        </p:nvPicPr>
        <p:blipFill>
          <a:blip r:embed="rId2" cstate="print"/>
          <a:srcRect/>
          <a:stretch>
            <a:fillRect/>
          </a:stretch>
        </p:blipFill>
        <p:spPr bwMode="auto">
          <a:xfrm>
            <a:off x="1828800" y="1065032"/>
            <a:ext cx="7772400" cy="5172182"/>
          </a:xfrm>
          <a:prstGeom prst="rect">
            <a:avLst/>
          </a:prstGeom>
          <a:noFill/>
        </p:spPr>
      </p:pic>
    </p:spTree>
    <p:extLst>
      <p:ext uri="{BB962C8B-B14F-4D97-AF65-F5344CB8AC3E}">
        <p14:creationId xmlns:p14="http://schemas.microsoft.com/office/powerpoint/2010/main" val="232636583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26" y="360363"/>
            <a:ext cx="7407275" cy="1471612"/>
          </a:xfrm>
        </p:spPr>
        <p:txBody>
          <a:bodyPr>
            <a:normAutofit fontScale="90000"/>
          </a:bodyPr>
          <a:lstStyle/>
          <a:p>
            <a:pPr>
              <a:defRPr/>
            </a:pPr>
            <a:r>
              <a:rPr lang="en-US" dirty="0" smtClean="0">
                <a:solidFill>
                  <a:schemeClr val="tx2">
                    <a:satMod val="130000"/>
                  </a:schemeClr>
                </a:solidFill>
              </a:rPr>
              <a:t>Fossils and </a:t>
            </a:r>
            <a:br>
              <a:rPr lang="en-US" dirty="0" smtClean="0">
                <a:solidFill>
                  <a:schemeClr val="tx2">
                    <a:satMod val="130000"/>
                  </a:schemeClr>
                </a:solidFill>
              </a:rPr>
            </a:br>
            <a:r>
              <a:rPr lang="en-US" dirty="0" smtClean="0">
                <a:solidFill>
                  <a:schemeClr val="tx2">
                    <a:satMod val="130000"/>
                  </a:schemeClr>
                </a:solidFill>
              </a:rPr>
              <a:t>The Law of Superposition</a:t>
            </a:r>
            <a:endParaRPr lang="en-US" dirty="0">
              <a:solidFill>
                <a:schemeClr val="tx2">
                  <a:satMod val="130000"/>
                </a:schemeClr>
              </a:solidFill>
            </a:endParaRPr>
          </a:p>
        </p:txBody>
      </p:sp>
      <p:sp>
        <p:nvSpPr>
          <p:cNvPr id="3" name="Subtitle 2"/>
          <p:cNvSpPr>
            <a:spLocks noGrp="1"/>
          </p:cNvSpPr>
          <p:nvPr>
            <p:ph type="subTitle" idx="1"/>
          </p:nvPr>
        </p:nvSpPr>
        <p:spPr>
          <a:xfrm>
            <a:off x="2743201" y="5562601"/>
            <a:ext cx="7407275" cy="969963"/>
          </a:xfrm>
        </p:spPr>
        <p:txBody>
          <a:bodyPr>
            <a:normAutofit/>
          </a:bodyPr>
          <a:lstStyle/>
          <a:p>
            <a:pPr>
              <a:defRPr/>
            </a:pPr>
            <a:r>
              <a:rPr lang="en-US" sz="1400" dirty="0"/>
              <a:t>Liz LaRosa 5</a:t>
            </a:r>
            <a:r>
              <a:rPr lang="en-US" sz="1400" baseline="30000" dirty="0"/>
              <a:t>th</a:t>
            </a:r>
            <a:r>
              <a:rPr lang="en-US" sz="1400" dirty="0"/>
              <a:t> Grade Science </a:t>
            </a:r>
            <a:r>
              <a:rPr lang="en-US" sz="1400" dirty="0">
                <a:hlinkClick r:id="rId2"/>
              </a:rPr>
              <a:t>http://www.middleschoolscience.com</a:t>
            </a:r>
            <a:r>
              <a:rPr lang="en-US" sz="1400" dirty="0"/>
              <a:t> 2009</a:t>
            </a:r>
          </a:p>
          <a:p>
            <a:pPr>
              <a:defRPr/>
            </a:pPr>
            <a:r>
              <a:rPr lang="en-US" sz="1400" dirty="0"/>
              <a:t>This PPT was created with the information from the </a:t>
            </a:r>
            <a:r>
              <a:rPr lang="en-US" sz="1400" dirty="0">
                <a:hlinkClick r:id="rId3"/>
              </a:rPr>
              <a:t>FOSREC</a:t>
            </a:r>
            <a:r>
              <a:rPr lang="en-US" sz="1400" dirty="0"/>
              <a:t> Activity “Who’s on First?” and “</a:t>
            </a:r>
            <a:r>
              <a:rPr lang="en-US" sz="1400" dirty="0">
                <a:hlinkClick r:id="rId4"/>
              </a:rPr>
              <a:t>Fossil Inferences</a:t>
            </a:r>
            <a:r>
              <a:rPr lang="en-US" sz="1400" dirty="0"/>
              <a:t>” by UEN.</a:t>
            </a:r>
          </a:p>
        </p:txBody>
      </p:sp>
      <p:pic>
        <p:nvPicPr>
          <p:cNvPr id="8196" name="Picture 1" descr="C:\Documents and Settings\Liz\Local Settings\Temporary Internet Files\Content.IE5\G58FSJC9\MPj04386170000[1].jpg"/>
          <p:cNvPicPr>
            <a:picLocks noChangeAspect="1" noChangeArrowheads="1"/>
          </p:cNvPicPr>
          <p:nvPr/>
        </p:nvPicPr>
        <p:blipFill>
          <a:blip r:embed="rId5" cstate="print"/>
          <a:srcRect/>
          <a:stretch>
            <a:fillRect/>
          </a:stretch>
        </p:blipFill>
        <p:spPr bwMode="auto">
          <a:xfrm>
            <a:off x="4038600" y="2209800"/>
            <a:ext cx="4267200" cy="2840038"/>
          </a:xfrm>
          <a:prstGeom prst="rect">
            <a:avLst/>
          </a:prstGeom>
          <a:noFill/>
          <a:ln w="9525">
            <a:noFill/>
            <a:miter lim="800000"/>
            <a:headEnd/>
            <a:tailEnd/>
          </a:ln>
        </p:spPr>
      </p:pic>
    </p:spTree>
    <p:extLst>
      <p:ext uri="{BB962C8B-B14F-4D97-AF65-F5344CB8AC3E}">
        <p14:creationId xmlns:p14="http://schemas.microsoft.com/office/powerpoint/2010/main" val="283870360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Fossils and Superposition</a:t>
            </a:r>
            <a:endParaRPr lang="en-US" dirty="0">
              <a:solidFill>
                <a:schemeClr val="tx2">
                  <a:satMod val="130000"/>
                </a:schemeClr>
              </a:solidFill>
            </a:endParaRPr>
          </a:p>
        </p:txBody>
      </p:sp>
      <p:sp>
        <p:nvSpPr>
          <p:cNvPr id="3" name="Content Placeholder 2"/>
          <p:cNvSpPr>
            <a:spLocks noGrp="1"/>
          </p:cNvSpPr>
          <p:nvPr>
            <p:ph idx="1"/>
          </p:nvPr>
        </p:nvSpPr>
        <p:spPr>
          <a:xfrm>
            <a:off x="2743201" y="1447800"/>
            <a:ext cx="7497763" cy="4724400"/>
          </a:xfrm>
        </p:spPr>
        <p:txBody>
          <a:bodyPr>
            <a:normAutofit/>
          </a:bodyPr>
          <a:lstStyle/>
          <a:p>
            <a:pPr marL="365760" indent="-283464">
              <a:buFont typeface="Wingdings 2"/>
              <a:buChar char=""/>
              <a:defRPr/>
            </a:pPr>
            <a:r>
              <a:rPr lang="en-US" dirty="0" smtClean="0"/>
              <a:t>What is a fossil?</a:t>
            </a:r>
          </a:p>
          <a:p>
            <a:pPr marL="407988" lvl="1" indent="-4763">
              <a:buNone/>
              <a:defRPr/>
            </a:pPr>
            <a:r>
              <a:rPr lang="en-US" sz="3200" dirty="0"/>
              <a:t>		The trace or remains of an organism 	that lived long ago, most commonly 	preserved in sedimentary rock</a:t>
            </a:r>
          </a:p>
          <a:p>
            <a:pPr marL="407988" lvl="1" indent="-4763">
              <a:buNone/>
              <a:defRPr/>
            </a:pPr>
            <a:endParaRPr lang="en-US" sz="3200" dirty="0"/>
          </a:p>
          <a:p>
            <a:pPr marL="365760" indent="-283464">
              <a:buFont typeface="Wingdings 2"/>
              <a:buChar char=""/>
              <a:defRPr/>
            </a:pPr>
            <a:r>
              <a:rPr lang="en-US" dirty="0" smtClean="0"/>
              <a:t>What is a superposition?</a:t>
            </a:r>
          </a:p>
          <a:p>
            <a:pPr marL="571500" lvl="1" indent="-31750">
              <a:spcBef>
                <a:spcPts val="600"/>
              </a:spcBef>
              <a:buSzPct val="80000"/>
              <a:buNone/>
              <a:defRPr/>
            </a:pPr>
            <a:r>
              <a:rPr lang="en-US" sz="3200" dirty="0"/>
              <a:t>		Younger rocks lie above older rocks if 	the layers have not been disturbed</a:t>
            </a:r>
          </a:p>
          <a:p>
            <a:pPr marL="640080" lvl="1" indent="-237744">
              <a:buFont typeface="Verdana"/>
              <a:buChar char="◦"/>
              <a:defRPr/>
            </a:pPr>
            <a:endParaRPr lang="en-US" dirty="0" smtClean="0"/>
          </a:p>
        </p:txBody>
      </p:sp>
    </p:spTree>
    <p:extLst>
      <p:ext uri="{BB962C8B-B14F-4D97-AF65-F5344CB8AC3E}">
        <p14:creationId xmlns:p14="http://schemas.microsoft.com/office/powerpoint/2010/main" val="36230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Relative Dating and Index Fossils</a:t>
            </a:r>
            <a:endParaRPr lang="en-US" dirty="0">
              <a:solidFill>
                <a:schemeClr val="tx2">
                  <a:satMod val="130000"/>
                </a:schemeClr>
              </a:solidFill>
            </a:endParaRPr>
          </a:p>
        </p:txBody>
      </p:sp>
      <p:sp>
        <p:nvSpPr>
          <p:cNvPr id="3" name="Content Placeholder 2"/>
          <p:cNvSpPr>
            <a:spLocks noGrp="1"/>
          </p:cNvSpPr>
          <p:nvPr>
            <p:ph idx="1"/>
          </p:nvPr>
        </p:nvSpPr>
        <p:spPr/>
        <p:txBody>
          <a:bodyPr>
            <a:normAutofit/>
          </a:bodyPr>
          <a:lstStyle/>
          <a:p>
            <a:pPr marL="365760" indent="-283464">
              <a:buFont typeface="Wingdings 2"/>
              <a:buChar char=""/>
              <a:defRPr/>
            </a:pPr>
            <a:r>
              <a:rPr lang="en-US" dirty="0" smtClean="0"/>
              <a:t>What is relative dating?</a:t>
            </a:r>
          </a:p>
          <a:p>
            <a:pPr marL="640080" lvl="1" indent="-237744">
              <a:buFont typeface="Verdana"/>
              <a:buChar char="◦"/>
              <a:defRPr/>
            </a:pPr>
            <a:r>
              <a:rPr lang="en-US" dirty="0" smtClean="0"/>
              <a:t>Any method of determining whether an event or object is older or younger than other events or objects.</a:t>
            </a:r>
          </a:p>
          <a:p>
            <a:pPr marL="640080" lvl="1" indent="-237744">
              <a:buFont typeface="Verdana"/>
              <a:buChar char="◦"/>
              <a:defRPr/>
            </a:pPr>
            <a:endParaRPr lang="en-US" dirty="0" smtClean="0"/>
          </a:p>
          <a:p>
            <a:pPr marL="365760" indent="-283464">
              <a:buFont typeface="Wingdings 2"/>
              <a:buChar char=""/>
              <a:defRPr/>
            </a:pPr>
            <a:r>
              <a:rPr lang="en-US" dirty="0" smtClean="0"/>
              <a:t>What is an index fossil?</a:t>
            </a:r>
          </a:p>
          <a:p>
            <a:pPr marL="640080" lvl="1" indent="-237744">
              <a:buFont typeface="Verdana"/>
              <a:buChar char="◦"/>
              <a:defRPr/>
            </a:pPr>
            <a:r>
              <a:rPr lang="en-US" dirty="0" smtClean="0"/>
              <a:t>A fossil that is found in the rock layers of only one geologic age and is used to establish the age of the rock layers.</a:t>
            </a:r>
          </a:p>
          <a:p>
            <a:pPr marL="640080" lvl="1" indent="-237744">
              <a:buFont typeface="Verdana"/>
              <a:buChar char="◦"/>
              <a:defRPr/>
            </a:pPr>
            <a:r>
              <a:rPr lang="en-US" dirty="0" smtClean="0"/>
              <a:t>Is found in rock layers </a:t>
            </a:r>
          </a:p>
          <a:p>
            <a:pPr marL="640080" lvl="1" indent="-237744">
              <a:buNone/>
              <a:defRPr/>
            </a:pPr>
            <a:r>
              <a:rPr lang="en-US" dirty="0" smtClean="0"/>
              <a:t>	around the world, ex Trilobites</a:t>
            </a:r>
            <a:endParaRPr lang="en-US" dirty="0"/>
          </a:p>
        </p:txBody>
      </p:sp>
      <p:pic>
        <p:nvPicPr>
          <p:cNvPr id="10244" name="Picture 2" descr="trilobite.jpg"/>
          <p:cNvPicPr>
            <a:picLocks noChangeAspect="1" noChangeArrowheads="1"/>
          </p:cNvPicPr>
          <p:nvPr/>
        </p:nvPicPr>
        <p:blipFill>
          <a:blip r:embed="rId2" cstate="print"/>
          <a:srcRect/>
          <a:stretch>
            <a:fillRect/>
          </a:stretch>
        </p:blipFill>
        <p:spPr bwMode="auto">
          <a:xfrm>
            <a:off x="8077200" y="4876800"/>
            <a:ext cx="2387600" cy="1790700"/>
          </a:xfrm>
          <a:prstGeom prst="rect">
            <a:avLst/>
          </a:prstGeom>
          <a:noFill/>
          <a:ln w="9525">
            <a:noFill/>
            <a:miter lim="800000"/>
            <a:headEnd/>
            <a:tailEnd/>
          </a:ln>
        </p:spPr>
      </p:pic>
    </p:spTree>
    <p:extLst>
      <p:ext uri="{BB962C8B-B14F-4D97-AF65-F5344CB8AC3E}">
        <p14:creationId xmlns:p14="http://schemas.microsoft.com/office/powerpoint/2010/main" val="23549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ppt_x"/>
                                          </p:val>
                                        </p:tav>
                                        <p:tav tm="100000">
                                          <p:val>
                                            <p:strVal val="#ppt_x"/>
                                          </p:val>
                                        </p:tav>
                                      </p:tavLst>
                                    </p:anim>
                                    <p:anim calcmode="lin" valueType="num">
                                      <p:cBhvr additive="base">
                                        <p:cTn id="2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graphicFrame>
        <p:nvGraphicFramePr>
          <p:cNvPr id="4" name="Content Placeholder 3"/>
          <p:cNvGraphicFramePr>
            <a:graphicFrameLocks noGrp="1"/>
          </p:cNvGraphicFramePr>
          <p:nvPr>
            <p:ph idx="1"/>
          </p:nvPr>
        </p:nvGraphicFramePr>
        <p:xfrm>
          <a:off x="1676400" y="1828801"/>
          <a:ext cx="8686800" cy="2622589"/>
        </p:xfrm>
        <a:graphic>
          <a:graphicData uri="http://schemas.openxmlformats.org/drawingml/2006/table">
            <a:tbl>
              <a:tblPr/>
              <a:tblGrid>
                <a:gridCol w="2895600"/>
                <a:gridCol w="1447800"/>
                <a:gridCol w="2851727"/>
                <a:gridCol w="1491673"/>
              </a:tblGrid>
              <a:tr h="1142831">
                <a:tc>
                  <a:txBody>
                    <a:bodyPr/>
                    <a:lstStyle/>
                    <a:p>
                      <a:pPr algn="l" fontAlgn="b"/>
                      <a:r>
                        <a:rPr lang="en-US" sz="3200" b="0" i="0" u="none" strike="noStrike" dirty="0">
                          <a:solidFill>
                            <a:srgbClr val="000000"/>
                          </a:solidFill>
                          <a:latin typeface="Calibri"/>
                        </a:rPr>
                        <a:t>Light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Dark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5321">
                <a:tc>
                  <a:txBody>
                    <a:bodyPr/>
                    <a:lstStyle/>
                    <a:p>
                      <a:pPr algn="l" fontAlgn="b"/>
                      <a:r>
                        <a:rPr lang="en-US" sz="3200" b="0" i="0" u="none" strike="noStrike">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398">
                <a:tc>
                  <a:txBody>
                    <a:bodyPr/>
                    <a:lstStyle/>
                    <a:p>
                      <a:pPr algn="r" fontAlgn="b"/>
                      <a:r>
                        <a:rPr lang="en-US" sz="3200" b="0" i="0" u="none" strike="noStrike">
                          <a:solidFill>
                            <a:srgbClr val="000000"/>
                          </a:solidFill>
                          <a:latin typeface="Calibri"/>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dirty="0">
                          <a:solidFill>
                            <a:srgbClr val="000000"/>
                          </a:solidFill>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9380067"/>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chemeClr val="tx2">
                    <a:satMod val="130000"/>
                  </a:schemeClr>
                </a:solidFill>
              </a:rPr>
              <a:t>Activity # 1</a:t>
            </a:r>
            <a:endParaRPr lang="en-US" dirty="0">
              <a:solidFill>
                <a:schemeClr val="tx2">
                  <a:satMod val="130000"/>
                </a:schemeClr>
              </a:solidFill>
            </a:endParaRPr>
          </a:p>
        </p:txBody>
      </p:sp>
      <p:sp>
        <p:nvSpPr>
          <p:cNvPr id="11267" name="Content Placeholder 3"/>
          <p:cNvSpPr>
            <a:spLocks noGrp="1"/>
          </p:cNvSpPr>
          <p:nvPr>
            <p:ph idx="1"/>
          </p:nvPr>
        </p:nvSpPr>
        <p:spPr>
          <a:xfrm>
            <a:off x="2971801" y="1524000"/>
            <a:ext cx="7497763" cy="5105400"/>
          </a:xfrm>
        </p:spPr>
        <p:txBody>
          <a:bodyPr/>
          <a:lstStyle/>
          <a:p>
            <a:pPr eaLnBrk="1" hangingPunct="1"/>
            <a:r>
              <a:rPr lang="en-US" smtClean="0"/>
              <a:t>On your desk, you have 8 large colored index cards with nonsense letters placed on them.</a:t>
            </a:r>
          </a:p>
          <a:p>
            <a:pPr eaLnBrk="1" hangingPunct="1"/>
            <a:r>
              <a:rPr lang="en-US" smtClean="0"/>
              <a:t>Your task is to determine what the correct sequence of the letters are.</a:t>
            </a:r>
          </a:p>
          <a:p>
            <a:pPr eaLnBrk="1" hangingPunct="1"/>
            <a:r>
              <a:rPr lang="en-US" smtClean="0"/>
              <a:t>You have two clues:</a:t>
            </a:r>
          </a:p>
          <a:p>
            <a:pPr marL="915988" lvl="1" indent="-514350">
              <a:buFont typeface="Gill Sans MT" pitchFamily="34" charset="0"/>
              <a:buAutoNum type="arabicPeriod"/>
            </a:pPr>
            <a:r>
              <a:rPr lang="en-US" smtClean="0"/>
              <a:t>The card with the letters “C” and “T” is on the bottom, or the oldest layer</a:t>
            </a:r>
          </a:p>
          <a:p>
            <a:pPr marL="915988" lvl="1" indent="-514350">
              <a:buFont typeface="Gill Sans MT" pitchFamily="34" charset="0"/>
              <a:buAutoNum type="arabicPeriod"/>
            </a:pPr>
            <a:r>
              <a:rPr lang="en-US" smtClean="0"/>
              <a:t>Look for a card that has either a “T” or “C” written on it for the second layer</a:t>
            </a:r>
          </a:p>
        </p:txBody>
      </p:sp>
    </p:spTree>
    <p:extLst>
      <p:ext uri="{BB962C8B-B14F-4D97-AF65-F5344CB8AC3E}">
        <p14:creationId xmlns:p14="http://schemas.microsoft.com/office/powerpoint/2010/main" val="3719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anim calcmode="lin" valueType="num">
                                      <p:cBhvr additive="base">
                                        <p:cTn id="1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 calcmode="lin" valueType="num">
                                      <p:cBhvr additive="base">
                                        <p:cTn id="15"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1"/>
            <a:ext cx="838200" cy="6186309"/>
          </a:xfrm>
          <a:prstGeom prst="rect">
            <a:avLst/>
          </a:prstGeom>
          <a:noFill/>
        </p:spPr>
        <p:txBody>
          <a:bodyPr>
            <a:spAutoFit/>
          </a:bodyPr>
          <a:lstStyle/>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a:spLocks noChangeArrowheads="1"/>
          </p:cNvSpPr>
          <p:nvPr/>
        </p:nvSpPr>
        <p:spPr bwMode="auto">
          <a:xfrm>
            <a:off x="6400800" y="5867401"/>
            <a:ext cx="10668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C T</a:t>
            </a:r>
          </a:p>
        </p:txBody>
      </p:sp>
      <p:sp>
        <p:nvSpPr>
          <p:cNvPr id="5" name="TextBox 4"/>
          <p:cNvSpPr txBox="1">
            <a:spLocks noChangeArrowheads="1"/>
          </p:cNvSpPr>
          <p:nvPr/>
        </p:nvSpPr>
        <p:spPr bwMode="auto">
          <a:xfrm>
            <a:off x="5715000" y="5181601"/>
            <a:ext cx="12954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AGC</a:t>
            </a:r>
          </a:p>
        </p:txBody>
      </p:sp>
      <p:sp>
        <p:nvSpPr>
          <p:cNvPr id="6" name="TextBox 5"/>
          <p:cNvSpPr txBox="1">
            <a:spLocks noChangeArrowheads="1"/>
          </p:cNvSpPr>
          <p:nvPr/>
        </p:nvSpPr>
        <p:spPr bwMode="auto">
          <a:xfrm>
            <a:off x="5334000" y="44958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UA</a:t>
            </a:r>
          </a:p>
        </p:txBody>
      </p:sp>
      <p:sp>
        <p:nvSpPr>
          <p:cNvPr id="7" name="TextBox 6"/>
          <p:cNvSpPr txBox="1">
            <a:spLocks noChangeArrowheads="1"/>
          </p:cNvSpPr>
          <p:nvPr/>
        </p:nvSpPr>
        <p:spPr bwMode="auto">
          <a:xfrm>
            <a:off x="4724400" y="3810001"/>
            <a:ext cx="12192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NBU</a:t>
            </a:r>
          </a:p>
        </p:txBody>
      </p:sp>
      <p:sp>
        <p:nvSpPr>
          <p:cNvPr id="8" name="TextBox 7"/>
          <p:cNvSpPr txBox="1">
            <a:spLocks noChangeArrowheads="1"/>
          </p:cNvSpPr>
          <p:nvPr/>
        </p:nvSpPr>
        <p:spPr bwMode="auto">
          <a:xfrm>
            <a:off x="4648200" y="3163888"/>
            <a:ext cx="9144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NB</a:t>
            </a:r>
          </a:p>
        </p:txBody>
      </p:sp>
      <p:sp>
        <p:nvSpPr>
          <p:cNvPr id="9" name="TextBox 8"/>
          <p:cNvSpPr txBox="1">
            <a:spLocks noChangeArrowheads="1"/>
          </p:cNvSpPr>
          <p:nvPr/>
        </p:nvSpPr>
        <p:spPr bwMode="auto">
          <a:xfrm>
            <a:off x="4114800" y="25146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ON</a:t>
            </a:r>
          </a:p>
        </p:txBody>
      </p:sp>
      <p:sp>
        <p:nvSpPr>
          <p:cNvPr id="10" name="TextBox 9"/>
          <p:cNvSpPr txBox="1">
            <a:spLocks noChangeArrowheads="1"/>
          </p:cNvSpPr>
          <p:nvPr/>
        </p:nvSpPr>
        <p:spPr bwMode="auto">
          <a:xfrm>
            <a:off x="3429000" y="1868488"/>
            <a:ext cx="16002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DXO</a:t>
            </a:r>
          </a:p>
        </p:txBody>
      </p:sp>
      <p:sp>
        <p:nvSpPr>
          <p:cNvPr id="11" name="TextBox 10"/>
          <p:cNvSpPr txBox="1">
            <a:spLocks noChangeArrowheads="1"/>
          </p:cNvSpPr>
          <p:nvPr/>
        </p:nvSpPr>
        <p:spPr bwMode="auto">
          <a:xfrm>
            <a:off x="2895600" y="1258888"/>
            <a:ext cx="9906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MD</a:t>
            </a:r>
          </a:p>
        </p:txBody>
      </p:sp>
      <p:sp>
        <p:nvSpPr>
          <p:cNvPr id="12299" name="TextBox 11"/>
          <p:cNvSpPr txBox="1">
            <a:spLocks noChangeArrowheads="1"/>
          </p:cNvSpPr>
          <p:nvPr/>
        </p:nvSpPr>
        <p:spPr bwMode="auto">
          <a:xfrm>
            <a:off x="2362200" y="381000"/>
            <a:ext cx="8305800" cy="523220"/>
          </a:xfrm>
          <a:prstGeom prst="rect">
            <a:avLst/>
          </a:prstGeom>
          <a:solidFill>
            <a:schemeClr val="bg2"/>
          </a:solidFill>
          <a:ln w="9525">
            <a:noFill/>
            <a:miter lim="800000"/>
            <a:headEnd/>
            <a:tailEnd/>
          </a:ln>
        </p:spPr>
        <p:txBody>
          <a:bodyPr wrap="square">
            <a:spAutoFit/>
          </a:bodyPr>
          <a:lstStyle/>
          <a:p>
            <a:r>
              <a:rPr lang="en-US" sz="2800" dirty="0">
                <a:latin typeface="Gill Sans MT" pitchFamily="34" charset="0"/>
              </a:rPr>
              <a:t>This is one possible way to arrange the cards. P. 31 NB</a:t>
            </a:r>
          </a:p>
        </p:txBody>
      </p:sp>
      <p:sp>
        <p:nvSpPr>
          <p:cNvPr id="13" name="TextBox 12"/>
          <p:cNvSpPr txBox="1"/>
          <p:nvPr/>
        </p:nvSpPr>
        <p:spPr>
          <a:xfrm>
            <a:off x="5638800" y="1023938"/>
            <a:ext cx="4876800" cy="2862262"/>
          </a:xfrm>
          <a:prstGeom prst="rect">
            <a:avLst/>
          </a:prstGeom>
          <a:noFill/>
        </p:spPr>
        <p:txBody>
          <a:bodyPr>
            <a:spAutoFit/>
          </a:bodyPr>
          <a:lstStyle/>
          <a:p>
            <a:pPr>
              <a:defRPr/>
            </a:pPr>
            <a:r>
              <a:rPr lang="en-US" sz="2000" b="1" u="sng" dirty="0">
                <a:latin typeface="Arial" pitchFamily="34" charset="0"/>
                <a:cs typeface="Arial" pitchFamily="34" charset="0"/>
              </a:rPr>
              <a:t>Questions</a:t>
            </a:r>
            <a:r>
              <a:rPr lang="en-US" sz="2000" dirty="0">
                <a:latin typeface="Arial" pitchFamily="34" charset="0"/>
                <a:cs typeface="Arial" pitchFamily="34" charset="0"/>
              </a:rPr>
              <a:t>:</a:t>
            </a:r>
          </a:p>
          <a:p>
            <a:pPr>
              <a:defRPr/>
            </a:pPr>
            <a:endParaRPr lang="en-US" sz="2000" dirty="0">
              <a:latin typeface="Arial" pitchFamily="34" charset="0"/>
              <a:cs typeface="Arial" pitchFamily="34" charset="0"/>
            </a:endParaRPr>
          </a:p>
          <a:p>
            <a:pPr marL="457200" indent="-457200">
              <a:buFont typeface="+mj-lt"/>
              <a:buAutoNum type="arabicPeriod"/>
              <a:defRPr/>
            </a:pPr>
            <a:r>
              <a:rPr lang="en-US" sz="2000" dirty="0">
                <a:latin typeface="Arial" pitchFamily="34" charset="0"/>
                <a:cs typeface="Arial" pitchFamily="34" charset="0"/>
              </a:rPr>
              <a:t>What letter is the oldest?</a:t>
            </a:r>
          </a:p>
          <a:p>
            <a:pPr marL="457200" indent="-457200">
              <a:buFont typeface="+mj-lt"/>
              <a:buAutoNum type="arabicPeriod"/>
              <a:defRPr/>
            </a:pPr>
            <a:r>
              <a:rPr lang="en-US" sz="2000" dirty="0">
                <a:latin typeface="Arial" pitchFamily="34" charset="0"/>
                <a:cs typeface="Arial" pitchFamily="34" charset="0"/>
              </a:rPr>
              <a:t>What letter is the youngest?</a:t>
            </a:r>
          </a:p>
          <a:p>
            <a:pPr marL="457200" indent="-457200">
              <a:buFont typeface="+mj-lt"/>
              <a:buAutoNum type="arabicPeriod"/>
              <a:defRPr/>
            </a:pPr>
            <a:r>
              <a:rPr lang="en-US" sz="2000" dirty="0">
                <a:latin typeface="Arial" pitchFamily="34" charset="0"/>
                <a:cs typeface="Arial" pitchFamily="34" charset="0"/>
              </a:rPr>
              <a:t>What letter showed up the most?</a:t>
            </a:r>
          </a:p>
          <a:p>
            <a:pPr marL="457200" indent="-457200">
              <a:buFont typeface="+mj-lt"/>
              <a:buAutoNum type="arabicPeriod"/>
              <a:defRPr/>
            </a:pPr>
            <a:r>
              <a:rPr lang="en-US" sz="2000" dirty="0">
                <a:latin typeface="Arial" pitchFamily="34" charset="0"/>
                <a:cs typeface="Arial" pitchFamily="34" charset="0"/>
              </a:rPr>
              <a:t>Which letters only showed up once?</a:t>
            </a:r>
          </a:p>
          <a:p>
            <a:pPr marL="457200" indent="-457200">
              <a:buFont typeface="+mj-lt"/>
              <a:buAutoNum type="arabicPeriod"/>
              <a:defRPr/>
            </a:pPr>
            <a:r>
              <a:rPr lang="en-US" sz="2000" dirty="0">
                <a:latin typeface="Arial" pitchFamily="34" charset="0"/>
                <a:cs typeface="Arial" pitchFamily="34" charset="0"/>
              </a:rPr>
              <a:t>Which letters could be index fossils?</a:t>
            </a:r>
          </a:p>
          <a:p>
            <a:pPr marL="457200" indent="-457200">
              <a:buFont typeface="+mj-lt"/>
              <a:buAutoNum type="arabicPeriod"/>
              <a:defRPr/>
            </a:pPr>
            <a:r>
              <a:rPr lang="en-US" sz="2000" dirty="0">
                <a:latin typeface="Arial" pitchFamily="34" charset="0"/>
                <a:cs typeface="Arial" pitchFamily="34" charset="0"/>
              </a:rPr>
              <a:t>How did you know which was older: “M” or “X”?</a:t>
            </a:r>
          </a:p>
        </p:txBody>
      </p:sp>
    </p:spTree>
    <p:extLst>
      <p:ext uri="{BB962C8B-B14F-4D97-AF65-F5344CB8AC3E}">
        <p14:creationId xmlns:p14="http://schemas.microsoft.com/office/powerpoint/2010/main" val="40639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900" decel="100000" fill="hold"/>
                                        <p:tgtEl>
                                          <p:spTgt spid="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Activity # 2</a:t>
            </a:r>
            <a:endParaRPr lang="en-US" dirty="0">
              <a:solidFill>
                <a:schemeClr val="tx2">
                  <a:satMod val="130000"/>
                </a:schemeClr>
              </a:solidFill>
            </a:endParaRPr>
          </a:p>
        </p:txBody>
      </p:sp>
      <p:sp>
        <p:nvSpPr>
          <p:cNvPr id="13315" name="Content Placeholder 2"/>
          <p:cNvSpPr>
            <a:spLocks noGrp="1"/>
          </p:cNvSpPr>
          <p:nvPr>
            <p:ph idx="1"/>
          </p:nvPr>
        </p:nvSpPr>
        <p:spPr>
          <a:xfrm>
            <a:off x="2959100" y="1447800"/>
            <a:ext cx="7499350" cy="5105400"/>
          </a:xfrm>
        </p:spPr>
        <p:txBody>
          <a:bodyPr/>
          <a:lstStyle/>
          <a:p>
            <a:pPr eaLnBrk="1" hangingPunct="1"/>
            <a:r>
              <a:rPr lang="en-US" smtClean="0"/>
              <a:t>Flip your eight index cards over</a:t>
            </a:r>
          </a:p>
          <a:p>
            <a:pPr eaLnBrk="1" hangingPunct="1"/>
            <a:r>
              <a:rPr lang="en-US" smtClean="0"/>
              <a:t>Arrange the index cards that represent layers of rock and fossils </a:t>
            </a:r>
          </a:p>
          <a:p>
            <a:pPr eaLnBrk="1" hangingPunct="1"/>
            <a:r>
              <a:rPr lang="en-US" smtClean="0"/>
              <a:t>Clues:</a:t>
            </a:r>
          </a:p>
          <a:p>
            <a:pPr marL="915988" lvl="1" indent="-514350">
              <a:buFont typeface="Gill Sans MT" pitchFamily="34" charset="0"/>
              <a:buAutoNum type="arabicPeriod"/>
            </a:pPr>
            <a:r>
              <a:rPr lang="en-US" smtClean="0"/>
              <a:t>The oldest layer has the letter “M” in it</a:t>
            </a:r>
          </a:p>
          <a:p>
            <a:pPr marL="915988" lvl="1" indent="-514350">
              <a:buFont typeface="Gill Sans MT" pitchFamily="34" charset="0"/>
              <a:buAutoNum type="arabicPeriod"/>
            </a:pPr>
            <a:r>
              <a:rPr lang="en-US" smtClean="0"/>
              <a:t>Find a rock layer that has at least one of the fossils you found in the oldest rock layer</a:t>
            </a:r>
          </a:p>
          <a:p>
            <a:pPr marL="915988" lvl="1" indent="-514350">
              <a:buFont typeface="Gill Sans MT" pitchFamily="34" charset="0"/>
              <a:buAutoNum type="arabicPeriod"/>
            </a:pPr>
            <a:r>
              <a:rPr lang="en-US" smtClean="0"/>
              <a:t>Extinction is forever - once an organism disappears from the sequence it cannot reappear later</a:t>
            </a:r>
          </a:p>
          <a:p>
            <a:pPr eaLnBrk="1" hangingPunct="1"/>
            <a:endParaRPr lang="en-US" smtClean="0"/>
          </a:p>
        </p:txBody>
      </p:sp>
    </p:spTree>
    <p:extLst>
      <p:ext uri="{BB962C8B-B14F-4D97-AF65-F5344CB8AC3E}">
        <p14:creationId xmlns:p14="http://schemas.microsoft.com/office/powerpoint/2010/main" val="1337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srcRect/>
          <a:stretch>
            <a:fillRect/>
          </a:stretch>
        </p:blipFill>
        <p:spPr bwMode="auto">
          <a:xfrm>
            <a:off x="2590800" y="914401"/>
            <a:ext cx="3924300" cy="4905375"/>
          </a:xfrm>
          <a:prstGeom prst="rect">
            <a:avLst/>
          </a:prstGeom>
          <a:noFill/>
          <a:ln w="9525">
            <a:noFill/>
            <a:miter lim="800000"/>
            <a:headEnd/>
            <a:tailEnd/>
          </a:ln>
        </p:spPr>
      </p:pic>
      <p:pic>
        <p:nvPicPr>
          <p:cNvPr id="14339" name="Picture 6"/>
          <p:cNvPicPr>
            <a:picLocks noChangeAspect="1" noChangeArrowheads="1"/>
          </p:cNvPicPr>
          <p:nvPr/>
        </p:nvPicPr>
        <p:blipFill>
          <a:blip r:embed="rId3" cstate="print"/>
          <a:srcRect/>
          <a:stretch>
            <a:fillRect/>
          </a:stretch>
        </p:blipFill>
        <p:spPr bwMode="auto">
          <a:xfrm>
            <a:off x="6553201" y="914400"/>
            <a:ext cx="3933825" cy="4895850"/>
          </a:xfrm>
          <a:prstGeom prst="rect">
            <a:avLst/>
          </a:prstGeom>
          <a:noFill/>
          <a:ln w="9525">
            <a:noFill/>
            <a:miter lim="800000"/>
            <a:headEnd/>
            <a:tailEnd/>
          </a:ln>
        </p:spPr>
      </p:pic>
    </p:spTree>
    <p:extLst>
      <p:ext uri="{BB962C8B-B14F-4D97-AF65-F5344CB8AC3E}">
        <p14:creationId xmlns:p14="http://schemas.microsoft.com/office/powerpoint/2010/main" val="1395477161"/>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3690"/>
            <a:ext cx="838200" cy="5632311"/>
          </a:xfrm>
          <a:prstGeom prst="rect">
            <a:avLst/>
          </a:prstGeom>
          <a:noFill/>
        </p:spPr>
        <p:txBody>
          <a:bodyPr>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p:txBody>
      </p:sp>
      <p:pic>
        <p:nvPicPr>
          <p:cNvPr id="15363" name="Picture 4"/>
          <p:cNvPicPr>
            <a:picLocks noChangeAspect="1" noChangeArrowheads="1"/>
          </p:cNvPicPr>
          <p:nvPr/>
        </p:nvPicPr>
        <p:blipFill>
          <a:blip r:embed="rId2" cstate="print"/>
          <a:srcRect/>
          <a:stretch>
            <a:fillRect/>
          </a:stretch>
        </p:blipFill>
        <p:spPr bwMode="auto">
          <a:xfrm>
            <a:off x="3543300" y="104775"/>
            <a:ext cx="5105400" cy="6648450"/>
          </a:xfrm>
          <a:prstGeom prst="rect">
            <a:avLst/>
          </a:prstGeom>
          <a:noFill/>
          <a:ln w="9525">
            <a:noFill/>
            <a:miter lim="800000"/>
            <a:headEnd/>
            <a:tailEnd/>
          </a:ln>
        </p:spPr>
      </p:pic>
      <p:sp>
        <p:nvSpPr>
          <p:cNvPr id="2" name="TextBox 1"/>
          <p:cNvSpPr txBox="1"/>
          <p:nvPr/>
        </p:nvSpPr>
        <p:spPr>
          <a:xfrm>
            <a:off x="3543300" y="463690"/>
            <a:ext cx="495300" cy="6001643"/>
          </a:xfrm>
          <a:prstGeom prst="rect">
            <a:avLst/>
          </a:prstGeom>
          <a:noFill/>
        </p:spPr>
        <p:txBody>
          <a:bodyPr wrap="square" rtlCol="0">
            <a:spAutoFit/>
          </a:bodyPr>
          <a:lstStyle/>
          <a:p>
            <a:r>
              <a:rPr lang="en-US" sz="4800" dirty="0"/>
              <a:t>O</a:t>
            </a:r>
          </a:p>
          <a:p>
            <a:r>
              <a:rPr lang="en-US" sz="4800" dirty="0"/>
              <a:t>R</a:t>
            </a:r>
          </a:p>
          <a:p>
            <a:r>
              <a:rPr lang="en-US" sz="4800" dirty="0"/>
              <a:t>G</a:t>
            </a:r>
          </a:p>
          <a:p>
            <a:r>
              <a:rPr lang="en-US" sz="4800" dirty="0"/>
              <a:t>A</a:t>
            </a:r>
          </a:p>
          <a:p>
            <a:r>
              <a:rPr lang="en-US" sz="4800" dirty="0"/>
              <a:t>N</a:t>
            </a:r>
          </a:p>
          <a:p>
            <a:r>
              <a:rPr lang="en-US" sz="4800" dirty="0"/>
              <a:t>I</a:t>
            </a:r>
          </a:p>
          <a:p>
            <a:r>
              <a:rPr lang="en-US" sz="4800" dirty="0"/>
              <a:t>S</a:t>
            </a:r>
          </a:p>
          <a:p>
            <a:r>
              <a:rPr lang="en-US" sz="4800" dirty="0"/>
              <a:t>M</a:t>
            </a:r>
          </a:p>
        </p:txBody>
      </p:sp>
    </p:spTree>
    <p:extLst>
      <p:ext uri="{BB962C8B-B14F-4D97-AF65-F5344CB8AC3E}">
        <p14:creationId xmlns:p14="http://schemas.microsoft.com/office/powerpoint/2010/main" val="31809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To think about…  p. 35 NB</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eaLnBrk="1" hangingPunct="1"/>
            <a:r>
              <a:rPr lang="en-US" dirty="0" smtClean="0"/>
              <a:t>What problems did you run into when trying to arrange the fossils into the correct sequence?</a:t>
            </a:r>
          </a:p>
          <a:p>
            <a:pPr eaLnBrk="1" hangingPunct="1"/>
            <a:r>
              <a:rPr lang="en-US" dirty="0" smtClean="0"/>
              <a:t>Would this have been more difficult if you did not know which layer was the oldest to start the activity?</a:t>
            </a:r>
          </a:p>
          <a:p>
            <a:pPr eaLnBrk="1" hangingPunct="1"/>
            <a:r>
              <a:rPr lang="en-US" dirty="0" smtClean="0"/>
              <a:t>Which organism is the most complex of all the fossils and why?</a:t>
            </a:r>
          </a:p>
        </p:txBody>
      </p:sp>
    </p:spTree>
    <p:extLst>
      <p:ext uri="{BB962C8B-B14F-4D97-AF65-F5344CB8AC3E}">
        <p14:creationId xmlns:p14="http://schemas.microsoft.com/office/powerpoint/2010/main" val="84505202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2400" b="1" dirty="0"/>
              <a:t>4/11 Evolution Review p.417</a:t>
            </a:r>
            <a:r>
              <a:rPr lang="en-US" sz="2400" dirty="0"/>
              <a:t/>
            </a:r>
            <a:br>
              <a:rPr lang="en-US" sz="2400" dirty="0"/>
            </a:br>
            <a:r>
              <a:rPr lang="en-US" sz="2400" b="1" dirty="0"/>
              <a:t>Objective:</a:t>
            </a:r>
            <a:r>
              <a:rPr lang="en-US" sz="2400" dirty="0"/>
              <a:t>  TSW demonstrate their comprehension and understanding of Evolution on the Benchmark Test with at least 70% accuracy as a class.  P. </a:t>
            </a:r>
            <a:r>
              <a:rPr lang="en-US" sz="2400"/>
              <a:t>26 </a:t>
            </a:r>
            <a:r>
              <a:rPr lang="en-US" sz="2400" dirty="0"/>
              <a:t>NB</a:t>
            </a:r>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Who is Charles Darwin?</a:t>
            </a:r>
          </a:p>
          <a:p>
            <a:pPr marL="514350" indent="-514350">
              <a:buFont typeface="+mj-lt"/>
              <a:buAutoNum type="arabicPeriod"/>
            </a:pPr>
            <a:r>
              <a:rPr lang="en-US" dirty="0" smtClean="0"/>
              <a:t>What is Evolution?</a:t>
            </a:r>
          </a:p>
          <a:p>
            <a:pPr marL="514350" indent="-514350">
              <a:buFont typeface="+mj-lt"/>
              <a:buAutoNum type="arabicPeriod"/>
            </a:pPr>
            <a:r>
              <a:rPr lang="en-US" dirty="0" smtClean="0"/>
              <a:t>What is Natural Selection?</a:t>
            </a:r>
          </a:p>
        </p:txBody>
      </p:sp>
      <p:pic>
        <p:nvPicPr>
          <p:cNvPr id="71682" name="Picture 2" descr="darwin.gif"/>
          <p:cNvPicPr>
            <a:picLocks noChangeAspect="1" noChangeArrowheads="1"/>
          </p:cNvPicPr>
          <p:nvPr/>
        </p:nvPicPr>
        <p:blipFill>
          <a:blip r:embed="rId2" cstate="print"/>
          <a:srcRect/>
          <a:stretch>
            <a:fillRect/>
          </a:stretch>
        </p:blipFill>
        <p:spPr bwMode="auto">
          <a:xfrm>
            <a:off x="1524000" y="3935948"/>
            <a:ext cx="2209800" cy="2922052"/>
          </a:xfrm>
          <a:prstGeom prst="rect">
            <a:avLst/>
          </a:prstGeom>
          <a:noFill/>
        </p:spPr>
      </p:pic>
      <p:pic>
        <p:nvPicPr>
          <p:cNvPr id="71684" name="Picture 4" descr="http://www.millerandlevine.com/km/evol/Moths/typica.gif"/>
          <p:cNvPicPr>
            <a:picLocks noChangeAspect="1" noChangeArrowheads="1"/>
          </p:cNvPicPr>
          <p:nvPr/>
        </p:nvPicPr>
        <p:blipFill>
          <a:blip r:embed="rId3" cstate="print"/>
          <a:srcRect/>
          <a:stretch>
            <a:fillRect/>
          </a:stretch>
        </p:blipFill>
        <p:spPr bwMode="auto">
          <a:xfrm>
            <a:off x="3733800" y="3962400"/>
            <a:ext cx="3532258" cy="2362200"/>
          </a:xfrm>
          <a:prstGeom prst="rect">
            <a:avLst/>
          </a:prstGeom>
          <a:noFill/>
        </p:spPr>
      </p:pic>
      <p:pic>
        <p:nvPicPr>
          <p:cNvPr id="8" name="Picture 29" descr="Table"/>
          <p:cNvPicPr>
            <a:picLocks noGrp="1" noChangeAspect="1" noChangeArrowheads="1"/>
          </p:cNvPicPr>
          <p:nvPr>
            <p:ph sz="half" idx="2"/>
          </p:nvPr>
        </p:nvPicPr>
        <p:blipFill>
          <a:blip r:embed="rId4" cstate="print"/>
          <a:srcRect/>
          <a:stretch>
            <a:fillRect/>
          </a:stretch>
        </p:blipFill>
        <p:spPr bwMode="auto">
          <a:xfrm>
            <a:off x="5638800" y="1600201"/>
            <a:ext cx="4594290" cy="2814003"/>
          </a:xfrm>
          <a:prstGeom prst="rect">
            <a:avLst/>
          </a:prstGeom>
          <a:noFill/>
        </p:spPr>
      </p:pic>
    </p:spTree>
    <p:extLst>
      <p:ext uri="{BB962C8B-B14F-4D97-AF65-F5344CB8AC3E}">
        <p14:creationId xmlns:p14="http://schemas.microsoft.com/office/powerpoint/2010/main" val="4196690727"/>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858000"/>
          </a:xfrm>
        </p:spPr>
        <p:txBody>
          <a:bodyPr>
            <a:normAutofit fontScale="92500" lnSpcReduction="20000"/>
          </a:bodyPr>
          <a:lstStyle/>
          <a:p>
            <a:pPr marL="514350" indent="-514350">
              <a:buAutoNum type="arabicPeriod"/>
            </a:pPr>
            <a:r>
              <a:rPr lang="en-US" dirty="0" smtClean="0"/>
              <a:t>If the history of Earth was a 1 year calendar, Earth would be created in </a:t>
            </a:r>
            <a:r>
              <a:rPr lang="en-US" b="1" dirty="0" smtClean="0"/>
              <a:t>January</a:t>
            </a:r>
            <a:r>
              <a:rPr lang="en-US" dirty="0" smtClean="0"/>
              <a:t> and humans would appear December 31</a:t>
            </a:r>
            <a:r>
              <a:rPr lang="en-US" baseline="30000" dirty="0" smtClean="0"/>
              <a:t>st</a:t>
            </a:r>
            <a:r>
              <a:rPr lang="en-US" dirty="0" smtClean="0"/>
              <a:t> at 11:58 pm.</a:t>
            </a:r>
          </a:p>
          <a:p>
            <a:pPr marL="514350" indent="-514350">
              <a:buAutoNum type="arabicPeriod"/>
            </a:pPr>
            <a:r>
              <a:rPr lang="en-US" dirty="0" smtClean="0"/>
              <a:t>The mountain was flooded, and fish were in the water. Sedimentary Rocks.</a:t>
            </a:r>
          </a:p>
          <a:p>
            <a:pPr marL="514350" indent="-514350">
              <a:buAutoNum type="arabicPeriod"/>
            </a:pPr>
            <a:r>
              <a:rPr lang="en-US" dirty="0" err="1" smtClean="0"/>
              <a:t>Precambriam</a:t>
            </a:r>
            <a:r>
              <a:rPr lang="en-US" dirty="0" smtClean="0"/>
              <a:t> -bacteria, Paleozoic – 1</a:t>
            </a:r>
            <a:r>
              <a:rPr lang="en-US" baseline="30000" dirty="0" smtClean="0"/>
              <a:t>st</a:t>
            </a:r>
            <a:r>
              <a:rPr lang="en-US" dirty="0" smtClean="0"/>
              <a:t> amphibian, Mesozoic dinosaurs, birds, mammals, Cenozoic- humans P. 374 BB</a:t>
            </a:r>
          </a:p>
          <a:p>
            <a:pPr marL="514350" indent="-514350">
              <a:buAutoNum type="arabicPeriod"/>
            </a:pPr>
            <a:r>
              <a:rPr lang="en-US" dirty="0" smtClean="0"/>
              <a:t>Fossils are the remains of dead life.  Evidence of Evolution is done by radiometric dating, relative dating of Sedimentary rocks.</a:t>
            </a:r>
          </a:p>
          <a:p>
            <a:pPr marL="514350" indent="-514350">
              <a:buAutoNum type="arabicPeriod"/>
            </a:pPr>
            <a:r>
              <a:rPr lang="en-US" dirty="0" smtClean="0"/>
              <a:t>Charles Darwin naturalist (scientist) who created the theory of evolution, changed the way people think about life on earth, he developed his theory on his voyage around the world.</a:t>
            </a:r>
          </a:p>
          <a:p>
            <a:pPr marL="514350" indent="-514350">
              <a:buAutoNum type="arabicPeriod"/>
            </a:pPr>
            <a:r>
              <a:rPr lang="en-US" dirty="0" smtClean="0"/>
              <a:t>Evolution is an advantageous adaptation of trait of species over a long period of time.</a:t>
            </a:r>
          </a:p>
          <a:p>
            <a:pPr marL="514350" indent="-514350">
              <a:buAutoNum type="arabicPeriod"/>
            </a:pPr>
            <a:r>
              <a:rPr lang="en-US" dirty="0" smtClean="0"/>
              <a:t>Natural Selection is when organisms with the best traits for that environment live long enough to produce offspring with those traits. NS includes: Variation, Over population of </a:t>
            </a:r>
            <a:r>
              <a:rPr lang="en-US" dirty="0" err="1" smtClean="0"/>
              <a:t>Offspring,Competition</a:t>
            </a:r>
            <a:r>
              <a:rPr lang="en-US" dirty="0" smtClean="0"/>
              <a:t> for survival, Advantageous trait is passed on, population changes over time.</a:t>
            </a:r>
          </a:p>
          <a:p>
            <a:pPr marL="514350" indent="-514350">
              <a:buAutoNum type="arabicPeriod"/>
            </a:pPr>
            <a:endParaRPr lang="en-US" dirty="0" smtClean="0">
              <a:solidFill>
                <a:srgbClr val="FFC000"/>
              </a:solidFill>
            </a:endParaRPr>
          </a:p>
          <a:p>
            <a:pPr marL="514350" indent="-514350">
              <a:buAutoNum type="arabicPeriod"/>
            </a:pPr>
            <a:endParaRPr lang="en-US" dirty="0" smtClean="0"/>
          </a:p>
          <a:p>
            <a:pPr marL="514350" indent="-514350">
              <a:buAutoNum type="arabicPeriod"/>
            </a:pPr>
            <a:endParaRPr lang="en-US" dirty="0">
              <a:solidFill>
                <a:srgbClr val="FFC000"/>
              </a:solidFill>
            </a:endParaRPr>
          </a:p>
        </p:txBody>
      </p:sp>
    </p:spTree>
    <p:extLst>
      <p:ext uri="{BB962C8B-B14F-4D97-AF65-F5344CB8AC3E}">
        <p14:creationId xmlns:p14="http://schemas.microsoft.com/office/powerpoint/2010/main" val="21797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019800"/>
          </a:xfrm>
        </p:spPr>
        <p:txBody>
          <a:bodyPr>
            <a:noAutofit/>
          </a:bodyPr>
          <a:lstStyle/>
          <a:p>
            <a:pPr>
              <a:buNone/>
            </a:pPr>
            <a:r>
              <a:rPr lang="en-US" sz="2000" dirty="0"/>
              <a:t>8.  </a:t>
            </a:r>
            <a:r>
              <a:rPr lang="en-US" sz="2000" b="1" dirty="0"/>
              <a:t>Homologous-</a:t>
            </a:r>
            <a:r>
              <a:rPr lang="en-US" sz="2000" dirty="0"/>
              <a:t> a structure that have a common evolutionary origin and may be similar in structure or function.</a:t>
            </a:r>
          </a:p>
          <a:p>
            <a:pPr>
              <a:buNone/>
            </a:pPr>
            <a:r>
              <a:rPr lang="en-US" sz="2000" b="1" dirty="0"/>
              <a:t>Vestigial</a:t>
            </a:r>
            <a:r>
              <a:rPr lang="en-US" sz="2000" dirty="0"/>
              <a:t> –a structure in present day org. that no longer functions like its ancestor.</a:t>
            </a:r>
          </a:p>
          <a:p>
            <a:pPr>
              <a:buNone/>
            </a:pPr>
            <a:r>
              <a:rPr lang="en-US" sz="2000" b="1" dirty="0"/>
              <a:t>Analogous </a:t>
            </a:r>
            <a:r>
              <a:rPr lang="en-US" sz="2000" dirty="0"/>
              <a:t>Structures- structure that do not have common evolutionary origin, but do have similar function.</a:t>
            </a:r>
          </a:p>
          <a:p>
            <a:pPr>
              <a:buNone/>
            </a:pPr>
            <a:r>
              <a:rPr lang="en-US" sz="2000" dirty="0"/>
              <a:t>9. </a:t>
            </a:r>
            <a:r>
              <a:rPr lang="en-US" sz="2000" b="1" dirty="0"/>
              <a:t>Artificial Selection </a:t>
            </a:r>
            <a:r>
              <a:rPr lang="en-US" sz="2000" dirty="0"/>
              <a:t>– breeding organisms with specific traits in their offspring. Great Dane, Chihuahua</a:t>
            </a:r>
          </a:p>
          <a:p>
            <a:pPr>
              <a:buNone/>
            </a:pPr>
            <a:r>
              <a:rPr lang="en-US" sz="2000" dirty="0"/>
              <a:t>10. </a:t>
            </a:r>
            <a:r>
              <a:rPr lang="en-US" sz="2000" b="1" dirty="0"/>
              <a:t>Mimicry</a:t>
            </a:r>
            <a:r>
              <a:rPr lang="en-US" sz="2000" dirty="0"/>
              <a:t> – structural adaptation where one species resembles another species. </a:t>
            </a:r>
            <a:r>
              <a:rPr lang="en-US" sz="2000" b="1" dirty="0"/>
              <a:t>Camouflage</a:t>
            </a:r>
            <a:r>
              <a:rPr lang="en-US" sz="2000" dirty="0"/>
              <a:t> is being able to blend in with the environment.</a:t>
            </a:r>
          </a:p>
          <a:p>
            <a:pPr>
              <a:buNone/>
            </a:pPr>
            <a:r>
              <a:rPr lang="en-US" sz="2000" dirty="0"/>
              <a:t>11.Drug resistant organism develop a physiological adaptation to the drug or pesticide by being exposed to it and building a resistance.</a:t>
            </a:r>
          </a:p>
          <a:p>
            <a:pPr>
              <a:buNone/>
            </a:pPr>
            <a:r>
              <a:rPr lang="en-US" sz="2000" dirty="0"/>
              <a:t>12. </a:t>
            </a:r>
            <a:r>
              <a:rPr lang="en-US" sz="2000" b="1" dirty="0"/>
              <a:t>Camouflage &amp; Mimicry </a:t>
            </a:r>
            <a:r>
              <a:rPr lang="en-US" sz="2000" dirty="0"/>
              <a:t>relate to adaptation and Evolution by organisms who are best adapted to their </a:t>
            </a:r>
            <a:r>
              <a:rPr lang="en-US" sz="2000" dirty="0" err="1"/>
              <a:t>env</a:t>
            </a:r>
            <a:r>
              <a:rPr lang="en-US" sz="2000" dirty="0"/>
              <a:t>. Live long enough to reproduce.</a:t>
            </a:r>
          </a:p>
          <a:p>
            <a:pPr>
              <a:buNone/>
            </a:pPr>
            <a:r>
              <a:rPr lang="en-US" sz="2000" dirty="0"/>
              <a:t>13. </a:t>
            </a:r>
            <a:r>
              <a:rPr lang="en-US" sz="2000" b="1" dirty="0"/>
              <a:t>Convergent Evolution </a:t>
            </a:r>
            <a:r>
              <a:rPr lang="en-US" sz="2000" dirty="0"/>
              <a:t>occurs when unrelated species occupy the same environment (Fish &amp; Dolphin).  Divergent Evolution species  have an ancestral species but have adapted to different environments and new species have developed (Honeycreepers – Hawaii).</a:t>
            </a:r>
          </a:p>
          <a:p>
            <a:pPr>
              <a:buNone/>
            </a:pPr>
            <a:endParaRPr lang="en-US" sz="2000" dirty="0"/>
          </a:p>
        </p:txBody>
      </p:sp>
    </p:spTree>
    <p:extLst>
      <p:ext uri="{BB962C8B-B14F-4D97-AF65-F5344CB8AC3E}">
        <p14:creationId xmlns:p14="http://schemas.microsoft.com/office/powerpoint/2010/main" val="9391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5135563"/>
          </a:xfrm>
        </p:spPr>
        <p:txBody>
          <a:bodyPr>
            <a:normAutofit/>
          </a:bodyPr>
          <a:lstStyle/>
          <a:p>
            <a:r>
              <a:rPr lang="en-US" dirty="0" smtClean="0"/>
              <a:t>14. Speciation – can not longer interbreed and produce fertile </a:t>
            </a:r>
            <a:r>
              <a:rPr lang="en-US" dirty="0" err="1" smtClean="0"/>
              <a:t>offspring.the</a:t>
            </a:r>
            <a:r>
              <a:rPr lang="en-US" dirty="0" smtClean="0"/>
              <a:t> development of a new species over a long period of time due to geographic isolation, reproductive isolation, possibly Genetic Drift.</a:t>
            </a:r>
          </a:p>
          <a:p>
            <a:r>
              <a:rPr lang="en-US" dirty="0" smtClean="0"/>
              <a:t>15. </a:t>
            </a:r>
            <a:r>
              <a:rPr lang="en-US" altLang="en-US" dirty="0" smtClean="0">
                <a:latin typeface="Times" charset="0"/>
              </a:rPr>
              <a:t>Gradualism is the hypothesis that species originate through a gradual change in adaptations. </a:t>
            </a:r>
          </a:p>
          <a:p>
            <a:r>
              <a:rPr lang="en-US" dirty="0" smtClean="0">
                <a:latin typeface="Times" charset="0"/>
              </a:rPr>
              <a:t>16. </a:t>
            </a:r>
            <a:r>
              <a:rPr lang="en-US" dirty="0" smtClean="0"/>
              <a:t>Geographic isolation</a:t>
            </a:r>
            <a:r>
              <a:rPr lang="en-US" dirty="0" smtClean="0">
                <a:latin typeface="Times" charset="0"/>
              </a:rPr>
              <a:t>- two species of animal are separated by land, water, a physical barrier and over 1000’s of generations, can no longer interbreed and produce fertile offspring.</a:t>
            </a:r>
            <a:endParaRPr lang="en-US" dirty="0"/>
          </a:p>
        </p:txBody>
      </p:sp>
    </p:spTree>
    <p:extLst>
      <p:ext uri="{BB962C8B-B14F-4D97-AF65-F5344CB8AC3E}">
        <p14:creationId xmlns:p14="http://schemas.microsoft.com/office/powerpoint/2010/main" val="9484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18945973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715000"/>
          </a:xfrm>
        </p:spPr>
        <p:txBody>
          <a:bodyPr>
            <a:normAutofit fontScale="77500" lnSpcReduction="20000"/>
          </a:bodyPr>
          <a:lstStyle/>
          <a:p>
            <a:r>
              <a:rPr lang="en-US" sz="3800" dirty="0"/>
              <a:t>17. Three types of </a:t>
            </a:r>
            <a:r>
              <a:rPr lang="en-US" sz="3800" b="1" dirty="0"/>
              <a:t>Natural Selection </a:t>
            </a:r>
            <a:r>
              <a:rPr lang="en-US" sz="3800" dirty="0"/>
              <a:t>are: </a:t>
            </a:r>
            <a:r>
              <a:rPr lang="en-US" sz="3800" b="1" dirty="0"/>
              <a:t>Stabilizing</a:t>
            </a:r>
            <a:r>
              <a:rPr lang="en-US" sz="3800" dirty="0"/>
              <a:t> selection is NS favors the middle variation of the trait.</a:t>
            </a:r>
          </a:p>
          <a:p>
            <a:r>
              <a:rPr lang="en-US" sz="3800" b="1" dirty="0"/>
              <a:t>Directional</a:t>
            </a:r>
            <a:r>
              <a:rPr lang="en-US" sz="3800" dirty="0"/>
              <a:t> Selection is NS favors one of the extreme variations of the trait.</a:t>
            </a:r>
          </a:p>
          <a:p>
            <a:r>
              <a:rPr lang="en-US" sz="3800" b="1" dirty="0"/>
              <a:t>Disruptive </a:t>
            </a:r>
            <a:r>
              <a:rPr lang="en-US" sz="3800" dirty="0"/>
              <a:t>Selection NS favors individuals the extremes of the trait.</a:t>
            </a:r>
          </a:p>
          <a:p>
            <a:pPr marL="514350" indent="-514350">
              <a:buAutoNum type="arabicPeriod" startAt="18"/>
            </a:pPr>
            <a:r>
              <a:rPr lang="en-US" sz="3800" dirty="0"/>
              <a:t>Adaption is caused by environmental pressures on variations of a trait.</a:t>
            </a:r>
          </a:p>
          <a:p>
            <a:pPr marL="514350" indent="-514350">
              <a:buAutoNum type="arabicPeriod" startAt="18"/>
            </a:pPr>
            <a:r>
              <a:rPr lang="en-US" sz="3800" dirty="0"/>
              <a:t> &amp; 20. Gene Pool all the alleles in a population.  Immigration and Emigration (Gene Flow) change the gene pool.</a:t>
            </a:r>
          </a:p>
          <a:p>
            <a:pPr marL="514350" indent="-514350">
              <a:buNone/>
            </a:pPr>
            <a:r>
              <a:rPr lang="en-US" sz="3800" dirty="0"/>
              <a:t>21. Mutation is a change in the gene or DNA.  It is important in a population because it adds variation in the population. Variation of an individual of a population will ensure that at least some individuals will survive and diversity ensure a healthy environment.</a:t>
            </a:r>
          </a:p>
          <a:p>
            <a:pPr>
              <a:buNone/>
            </a:pPr>
            <a:endParaRPr lang="en-US" dirty="0" smtClean="0"/>
          </a:p>
          <a:p>
            <a:endParaRPr lang="en-US" dirty="0"/>
          </a:p>
        </p:txBody>
      </p:sp>
    </p:spTree>
    <p:extLst>
      <p:ext uri="{BB962C8B-B14F-4D97-AF65-F5344CB8AC3E}">
        <p14:creationId xmlns:p14="http://schemas.microsoft.com/office/powerpoint/2010/main" val="2331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AutoNum type="arabicPeriod" startAt="22"/>
            </a:pPr>
            <a:r>
              <a:rPr lang="en-US" dirty="0" smtClean="0"/>
              <a:t>Biological Diversity is important because lots of different species help the environment, it ensure at least some species survive in a major catastrophe.</a:t>
            </a:r>
          </a:p>
          <a:p>
            <a:pPr marL="514350" indent="-514350">
              <a:buAutoNum type="arabicPeriod" startAt="22"/>
            </a:pPr>
            <a:r>
              <a:rPr lang="en-US" dirty="0" smtClean="0"/>
              <a:t>Genetic Drift is the alteration of allelic frequencies by a chance event that is random and effects smaller populations greater.  The Amish</a:t>
            </a:r>
          </a:p>
          <a:p>
            <a:pPr marL="514350" indent="-514350">
              <a:buAutoNum type="arabicPeriod" startAt="22"/>
            </a:pPr>
            <a:r>
              <a:rPr lang="en-US" dirty="0" smtClean="0"/>
              <a:t>Sickle Cell Anemia is a recessive disease (</a:t>
            </a:r>
            <a:r>
              <a:rPr lang="en-US" dirty="0" err="1" smtClean="0"/>
              <a:t>ss</a:t>
            </a:r>
            <a:r>
              <a:rPr lang="en-US" dirty="0" smtClean="0"/>
              <a:t>), Malaria is a disease spread by </a:t>
            </a:r>
            <a:r>
              <a:rPr lang="en-US" dirty="0" err="1" smtClean="0"/>
              <a:t>mosquitos</a:t>
            </a:r>
            <a:r>
              <a:rPr lang="en-US" dirty="0" smtClean="0"/>
              <a:t>.  The heterozygous Ss is beneficial.</a:t>
            </a:r>
          </a:p>
          <a:p>
            <a:pPr marL="514350" indent="-514350">
              <a:buAutoNum type="arabicPeriod" startAt="22"/>
            </a:pPr>
            <a:r>
              <a:rPr lang="en-US" dirty="0" smtClean="0"/>
              <a:t>Lethal Alleles are maintained in the gene pool because the recessive allele are masked by dominant allele creating a Heterozygous individual.</a:t>
            </a:r>
          </a:p>
          <a:p>
            <a:pPr marL="514350" indent="-514350">
              <a:buAutoNum type="arabicPeriod" startAt="22"/>
            </a:pPr>
            <a:r>
              <a:rPr lang="en-US" dirty="0" smtClean="0"/>
              <a:t>The environment puts pressure on organisms and results in evolution.</a:t>
            </a:r>
          </a:p>
          <a:p>
            <a:endParaRPr lang="en-US" dirty="0"/>
          </a:p>
        </p:txBody>
      </p:sp>
    </p:spTree>
    <p:extLst>
      <p:ext uri="{BB962C8B-B14F-4D97-AF65-F5344CB8AC3E}">
        <p14:creationId xmlns:p14="http://schemas.microsoft.com/office/powerpoint/2010/main" val="34803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Evolution Benchmark</a:t>
            </a:r>
            <a:endParaRPr lang="en-US" dirty="0"/>
          </a:p>
        </p:txBody>
      </p:sp>
      <p:sp>
        <p:nvSpPr>
          <p:cNvPr id="3" name="Content Placeholder 2"/>
          <p:cNvSpPr>
            <a:spLocks noGrp="1"/>
          </p:cNvSpPr>
          <p:nvPr>
            <p:ph idx="1"/>
          </p:nvPr>
        </p:nvSpPr>
        <p:spPr/>
        <p:txBody>
          <a:bodyPr/>
          <a:lstStyle/>
          <a:p>
            <a:r>
              <a:rPr lang="en-US" dirty="0" smtClean="0"/>
              <a:t>Genetic drift – affects small populations, happens by random chance events, &amp; allelic frequency is different from normal population.</a:t>
            </a:r>
          </a:p>
          <a:p>
            <a:pPr lvl="1"/>
            <a:r>
              <a:rPr lang="en-US" dirty="0" smtClean="0"/>
              <a:t>The genetic variation is decreased, higher concentration of recessive diseases. </a:t>
            </a:r>
          </a:p>
          <a:p>
            <a:r>
              <a:rPr lang="en-US" dirty="0" smtClean="0"/>
              <a:t>Gene flow – movement of genes into or out of a population. – Immigration, </a:t>
            </a:r>
            <a:r>
              <a:rPr lang="en-US" smtClean="0"/>
              <a:t>&amp; emigration</a:t>
            </a:r>
            <a:endParaRPr lang="en-US" dirty="0"/>
          </a:p>
        </p:txBody>
      </p:sp>
    </p:spTree>
    <p:extLst>
      <p:ext uri="{BB962C8B-B14F-4D97-AF65-F5344CB8AC3E}">
        <p14:creationId xmlns:p14="http://schemas.microsoft.com/office/powerpoint/2010/main" val="232421741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p:txBody>
          <a:bodyPr/>
          <a:lstStyle/>
          <a:p>
            <a:r>
              <a:rPr lang="en-US"/>
              <a:t>http://www.easybib.com/reference/guide/apa/website</a:t>
            </a:r>
          </a:p>
        </p:txBody>
      </p:sp>
    </p:spTree>
    <p:extLst>
      <p:ext uri="{BB962C8B-B14F-4D97-AF65-F5344CB8AC3E}">
        <p14:creationId xmlns:p14="http://schemas.microsoft.com/office/powerpoint/2010/main" val="3205793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88180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evolution video dogs – </a:t>
            </a:r>
            <a:r>
              <a:rPr lang="en-US" dirty="0" err="1" smtClean="0"/>
              <a:t>pbs</a:t>
            </a:r>
            <a:r>
              <a:rPr lang="en-US" dirty="0" smtClean="0"/>
              <a:t>?</a:t>
            </a:r>
            <a:endParaRPr lang="en-US" dirty="0"/>
          </a:p>
        </p:txBody>
      </p:sp>
      <p:sp>
        <p:nvSpPr>
          <p:cNvPr id="3" name="Content Placeholder 2"/>
          <p:cNvSpPr>
            <a:spLocks noGrp="1"/>
          </p:cNvSpPr>
          <p:nvPr>
            <p:ph idx="1"/>
          </p:nvPr>
        </p:nvSpPr>
        <p:spPr/>
        <p:txBody>
          <a:bodyPr/>
          <a:lstStyle/>
          <a:p>
            <a:r>
              <a:rPr lang="en-US" dirty="0" smtClean="0"/>
              <a:t>Elephants helping baby elephant.</a:t>
            </a:r>
          </a:p>
          <a:p>
            <a:r>
              <a:rPr lang="en-US" dirty="0" err="1" smtClean="0"/>
              <a:t>Wildabeast</a:t>
            </a:r>
            <a:r>
              <a:rPr lang="en-US" dirty="0" smtClean="0"/>
              <a:t> </a:t>
            </a:r>
            <a:r>
              <a:rPr lang="en-US" smtClean="0"/>
              <a:t>and lions</a:t>
            </a:r>
            <a:endParaRPr lang="en-US"/>
          </a:p>
        </p:txBody>
      </p:sp>
    </p:spTree>
    <p:extLst>
      <p:ext uri="{BB962C8B-B14F-4D97-AF65-F5344CB8AC3E}">
        <p14:creationId xmlns:p14="http://schemas.microsoft.com/office/powerpoint/2010/main" val="4189538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132563050"/>
              </p:ext>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71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Extra Time</a:t>
            </a:r>
          </a:p>
        </p:txBody>
      </p:sp>
      <p:sp>
        <p:nvSpPr>
          <p:cNvPr id="40963" name="Content Placeholder 2"/>
          <p:cNvSpPr>
            <a:spLocks noGrp="1"/>
          </p:cNvSpPr>
          <p:nvPr>
            <p:ph idx="1"/>
          </p:nvPr>
        </p:nvSpPr>
        <p:spPr/>
        <p:txBody>
          <a:bodyPr/>
          <a:lstStyle/>
          <a:p>
            <a:r>
              <a:rPr lang="en-US" altLang="en-US" smtClean="0"/>
              <a:t>Show Malaria Video, or Emerald Jewel Wasp. Slide # 86 or # 20 H. Evolution ppt</a:t>
            </a:r>
          </a:p>
        </p:txBody>
      </p:sp>
    </p:spTree>
    <p:extLst>
      <p:ext uri="{BB962C8B-B14F-4D97-AF65-F5344CB8AC3E}">
        <p14:creationId xmlns:p14="http://schemas.microsoft.com/office/powerpoint/2010/main" val="626137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Thur 4/3</a:t>
            </a:r>
          </a:p>
        </p:txBody>
      </p:sp>
      <p:pic>
        <p:nvPicPr>
          <p:cNvPr id="4198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41988" name="TextBox 3"/>
          <p:cNvSpPr txBox="1">
            <a:spLocks noChangeArrowheads="1"/>
          </p:cNvSpPr>
          <p:nvPr/>
        </p:nvSpPr>
        <p:spPr bwMode="auto">
          <a:xfrm>
            <a:off x="2133600" y="14478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 14NB</a:t>
            </a:r>
          </a:p>
        </p:txBody>
      </p:sp>
      <p:sp>
        <p:nvSpPr>
          <p:cNvPr id="41989" name="TextBox 4"/>
          <p:cNvSpPr txBox="1">
            <a:spLocks noChangeArrowheads="1"/>
          </p:cNvSpPr>
          <p:nvPr/>
        </p:nvSpPr>
        <p:spPr bwMode="auto">
          <a:xfrm>
            <a:off x="2743200" y="2895601"/>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dirty="0"/>
              <a:t>Warm-up</a:t>
            </a:r>
            <a:r>
              <a:rPr lang="en-US" altLang="en-US" sz="2000" dirty="0"/>
              <a:t>: 1. Why are mutations important in a population?</a:t>
            </a:r>
          </a:p>
          <a:p>
            <a:pPr>
              <a:spcBef>
                <a:spcPct val="0"/>
              </a:spcBef>
              <a:buFontTx/>
              <a:buNone/>
            </a:pPr>
            <a:r>
              <a:rPr lang="en-US" altLang="en-US" sz="2000" dirty="0"/>
              <a:t>2. What are some examples of mutations from yesterdays stories?</a:t>
            </a:r>
          </a:p>
          <a:p>
            <a:pPr>
              <a:spcBef>
                <a:spcPct val="0"/>
              </a:spcBef>
              <a:buFontTx/>
              <a:buNone/>
            </a:pPr>
            <a:r>
              <a:rPr lang="en-US" altLang="en-US" sz="2000" dirty="0"/>
              <a:t>3. Is it important for </a:t>
            </a:r>
            <a:r>
              <a:rPr lang="en-US" altLang="en-US" sz="2000" b="1" dirty="0"/>
              <a:t>all</a:t>
            </a:r>
            <a:r>
              <a:rPr lang="en-US" altLang="en-US" sz="2000" dirty="0"/>
              <a:t> the offspring to survive every generation?  Why?</a:t>
            </a:r>
          </a:p>
        </p:txBody>
      </p:sp>
      <p:pic>
        <p:nvPicPr>
          <p:cNvPr id="4199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5"/>
          <p:cNvSpPr txBox="1">
            <a:spLocks noChangeArrowheads="1"/>
          </p:cNvSpPr>
          <p:nvPr/>
        </p:nvSpPr>
        <p:spPr bwMode="auto">
          <a:xfrm>
            <a:off x="1676400" y="42672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dirty="0"/>
              <a:t>Homework</a:t>
            </a:r>
            <a:r>
              <a:rPr lang="en-US" altLang="en-US" sz="2400" dirty="0"/>
              <a:t>: CH 15 1 page notes P.11</a:t>
            </a:r>
          </a:p>
          <a:p>
            <a:pPr>
              <a:spcBef>
                <a:spcPct val="0"/>
              </a:spcBef>
              <a:buFontTx/>
              <a:buNone/>
            </a:pPr>
            <a:r>
              <a:rPr lang="en-US" altLang="en-US" sz="2400" dirty="0"/>
              <a:t>Quiz – Evolution, Natural Selection, Variations, species, populations, mutations</a:t>
            </a:r>
          </a:p>
        </p:txBody>
      </p:sp>
    </p:spTree>
    <p:extLst>
      <p:ext uri="{BB962C8B-B14F-4D97-AF65-F5344CB8AC3E}">
        <p14:creationId xmlns:p14="http://schemas.microsoft.com/office/powerpoint/2010/main" val="1803381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57400" y="0"/>
            <a:ext cx="7772400" cy="4114800"/>
          </a:xfrm>
        </p:spPr>
        <p:txBody>
          <a:bodyPr/>
          <a:lstStyle/>
          <a:p>
            <a:pPr marL="514350" indent="-514350">
              <a:buFontTx/>
              <a:buAutoNum type="arabicPeriod"/>
            </a:pPr>
            <a:r>
              <a:rPr lang="en-US" altLang="en-US" dirty="0" smtClean="0"/>
              <a:t>Mutations are important in a population because it allows for variations in that environment.</a:t>
            </a:r>
          </a:p>
          <a:p>
            <a:pPr marL="514350" indent="-514350">
              <a:buFontTx/>
              <a:buAutoNum type="arabicPeriod"/>
            </a:pPr>
            <a:r>
              <a:rPr lang="en-US" altLang="en-US" dirty="0" smtClean="0"/>
              <a:t>Examples of mutations are the peppered moth and bacteria build a resistance against antibiotics.</a:t>
            </a:r>
          </a:p>
          <a:p>
            <a:pPr marL="514350" indent="-514350">
              <a:buFontTx/>
              <a:buAutoNum type="arabicPeriod"/>
            </a:pPr>
            <a:r>
              <a:rPr lang="en-US" altLang="en-US" dirty="0" smtClean="0"/>
              <a:t>No, not all offspring need to survive, only the ones that are best suited for their environment.</a:t>
            </a:r>
          </a:p>
        </p:txBody>
      </p:sp>
    </p:spTree>
    <p:extLst>
      <p:ext uri="{BB962C8B-B14F-4D97-AF65-F5344CB8AC3E}">
        <p14:creationId xmlns:p14="http://schemas.microsoft.com/office/powerpoint/2010/main" val="3523019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76400" y="1828801"/>
            <a:ext cx="9144000" cy="830263"/>
          </a:xfrm>
          <a:prstGeom prst="rect">
            <a:avLst/>
          </a:prstGeom>
          <a:noFill/>
          <a:ln w="9525">
            <a:noFill/>
            <a:miter lim="800000"/>
            <a:headEnd/>
            <a:tailEnd/>
          </a:ln>
        </p:spPr>
        <p:txBody>
          <a:bodyPr>
            <a:spAutoFit/>
          </a:bodyPr>
          <a:lstStyle/>
          <a:p>
            <a:pPr>
              <a:defRPr/>
            </a:pPr>
            <a:r>
              <a:rPr lang="en-US" sz="2400" i="1" dirty="0">
                <a:solidFill>
                  <a:srgbClr val="094EFF"/>
                </a:solidFill>
                <a:effectLst>
                  <a:outerShdw blurRad="38100" dist="38100" dir="2700000" algn="tl">
                    <a:srgbClr val="C0C0C0"/>
                  </a:outerShdw>
                </a:effectLst>
                <a:latin typeface="Arial" charset="0"/>
                <a:ea typeface="ＭＳ Ｐゴシック" pitchFamily="28" charset="-128"/>
              </a:rPr>
              <a:t>	</a:t>
            </a:r>
            <a:r>
              <a:rPr lang="en-US" sz="2400" b="1" dirty="0">
                <a:solidFill>
                  <a:srgbClr val="094EFF"/>
                </a:solidFill>
                <a:effectLst>
                  <a:outerShdw blurRad="38100" dist="38100" dir="2700000" algn="tl">
                    <a:srgbClr val="C0C0C0"/>
                  </a:outerShdw>
                </a:effectLst>
                <a:latin typeface="Arial" charset="0"/>
                <a:ea typeface="ＭＳ Ｐゴシック" pitchFamily="28" charset="-128"/>
              </a:rPr>
              <a:t>If all offspring of two parent fish survive and reproduce, how many fish will there be after 4 generations?</a:t>
            </a:r>
          </a:p>
        </p:txBody>
      </p:sp>
      <p:pic>
        <p:nvPicPr>
          <p:cNvPr id="94211" name="Picture 3" descr="kissing f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90826"/>
            <a:ext cx="4267200" cy="31988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628776" y="1139826"/>
            <a:ext cx="886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Marker Felt" charset="0"/>
              </a:rPr>
              <a:t>A. What happens to population </a:t>
            </a:r>
            <a:r>
              <a:rPr lang="en-US" altLang="en-US" u="sng">
                <a:latin typeface="Marker Felt" charset="0"/>
              </a:rPr>
              <a:t>sizes</a:t>
            </a:r>
            <a:r>
              <a:rPr lang="en-US" altLang="en-US">
                <a:latin typeface="Marker Felt" charset="0"/>
              </a:rPr>
              <a:t> over time?</a:t>
            </a:r>
            <a:endParaRPr lang="en-US" altLang="en-US" sz="2400"/>
          </a:p>
        </p:txBody>
      </p:sp>
      <p:sp>
        <p:nvSpPr>
          <p:cNvPr id="94213" name="Text Box 5"/>
          <p:cNvSpPr txBox="1">
            <a:spLocks noChangeArrowheads="1"/>
          </p:cNvSpPr>
          <p:nvPr/>
        </p:nvSpPr>
        <p:spPr bwMode="auto">
          <a:xfrm>
            <a:off x="1371600" y="1"/>
            <a:ext cx="9532938" cy="1190625"/>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a:defRPr/>
            </a:pPr>
            <a:r>
              <a:rPr lang="en-US" sz="3600">
                <a:solidFill>
                  <a:srgbClr val="FF2110"/>
                </a:solidFill>
                <a:effectLst>
                  <a:outerShdw blurRad="38100" dist="38100" dir="2700000" algn="tl">
                    <a:srgbClr val="C0C0C0"/>
                  </a:outerShdw>
                </a:effectLst>
                <a:latin typeface="Marker Felt" pitchFamily="28" charset="0"/>
                <a:ea typeface="ＭＳ Ｐゴシック" pitchFamily="28" charset="-128"/>
              </a:rPr>
              <a:t>WHAT DO WE OBSERVE ABOUT POPULATIONS OF ORGANISMS?</a:t>
            </a:r>
            <a:endParaRPr lang="en-US" sz="3200">
              <a:solidFill>
                <a:srgbClr val="FF2110"/>
              </a:solidFill>
              <a:latin typeface="Marker Felt" pitchFamily="28" charset="0"/>
              <a:ea typeface="ＭＳ Ｐゴシック" pitchFamily="28" charset="-128"/>
            </a:endParaRPr>
          </a:p>
        </p:txBody>
      </p:sp>
      <p:sp>
        <p:nvSpPr>
          <p:cNvPr id="44038" name="Rectangle 1"/>
          <p:cNvSpPr>
            <a:spLocks noChangeArrowheads="1"/>
          </p:cNvSpPr>
          <p:nvPr/>
        </p:nvSpPr>
        <p:spPr bwMode="auto">
          <a:xfrm>
            <a:off x="3592513"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http://www.otherwise.com/population/exponent.html</a:t>
            </a:r>
          </a:p>
        </p:txBody>
      </p:sp>
    </p:spTree>
    <p:extLst>
      <p:ext uri="{BB962C8B-B14F-4D97-AF65-F5344CB8AC3E}">
        <p14:creationId xmlns:p14="http://schemas.microsoft.com/office/powerpoint/2010/main" val="2938876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1200329"/>
          </a:xfrm>
          <a:prstGeom prst="rect">
            <a:avLst/>
          </a:prstGeom>
          <a:noFill/>
          <a:ln>
            <a:noFill/>
          </a:ln>
          <a:extLst/>
        </p:spPr>
        <p:txBody>
          <a:bodyPr>
            <a:spAutoFit/>
          </a:bodyPr>
          <a:lstStyle/>
          <a:p>
            <a:pPr>
              <a:defRPr/>
            </a:pPr>
            <a:r>
              <a:rPr lang="en-US" sz="2400" b="1">
                <a:effectLst>
                  <a:outerShdw blurRad="38100" dist="38100" dir="2700000" algn="tl">
                    <a:srgbClr val="FFFFFF"/>
                  </a:outerShdw>
                </a:effectLst>
                <a:latin typeface="Marker Felt" pitchFamily="28" charset="0"/>
                <a:ea typeface="ＭＳ Ｐゴシック" pitchFamily="28" charset="-128"/>
              </a:rPr>
              <a:t>Another example:</a:t>
            </a:r>
            <a:r>
              <a:rPr lang="en-US" sz="2400">
                <a:effectLst>
                  <a:outerShdw blurRad="38100" dist="38100" dir="2700000" algn="tl">
                    <a:srgbClr val="FFFFFF"/>
                  </a:outerShdw>
                </a:effectLst>
                <a:latin typeface="Arial" charset="0"/>
                <a:ea typeface="ＭＳ Ｐゴシック" pitchFamily="28" charset="-128"/>
              </a:rPr>
              <a:t>  </a:t>
            </a:r>
          </a:p>
          <a:p>
            <a:pPr>
              <a:defRPr/>
            </a:pPr>
            <a:r>
              <a:rPr lang="en-US" sz="2400" i="1">
                <a:solidFill>
                  <a:srgbClr val="094EFF"/>
                </a:solidFill>
                <a:effectLst>
                  <a:outerShdw blurRad="38100" dist="38100" dir="2700000" algn="tl">
                    <a:srgbClr val="000000"/>
                  </a:outerShdw>
                </a:effectLst>
                <a:latin typeface="Arial" charset="0"/>
                <a:ea typeface="ＭＳ Ｐゴシック" pitchFamily="28" charset="-128"/>
              </a:rPr>
              <a:t>How many flies would there be by the end of one summer if all offspring of a mating pair survived and reproduced?</a:t>
            </a:r>
          </a:p>
        </p:txBody>
      </p:sp>
      <p:pic>
        <p:nvPicPr>
          <p:cNvPr id="16387" name="Picture 3" descr="flyworld_population growth s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772400" cy="5251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6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43200" y="990601"/>
            <a:ext cx="7239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Doodle Sheet 1C: Write down your thoughts</a:t>
            </a:r>
          </a:p>
          <a:p>
            <a:pPr>
              <a:spcBef>
                <a:spcPct val="0"/>
              </a:spcBef>
              <a:buFontTx/>
              <a:buNone/>
            </a:pPr>
            <a:endParaRPr lang="en-US" altLang="en-US" sz="1800"/>
          </a:p>
          <a:p>
            <a:pPr>
              <a:spcBef>
                <a:spcPct val="0"/>
              </a:spcBef>
              <a:buFontTx/>
              <a:buNone/>
            </a:pPr>
            <a:r>
              <a:rPr lang="en-US" altLang="en-US" sz="2400"/>
              <a:t>-What would happen if all offspring survived?</a:t>
            </a:r>
          </a:p>
          <a:p>
            <a:pPr>
              <a:spcBef>
                <a:spcPct val="0"/>
              </a:spcBef>
              <a:buFontTx/>
              <a:buNone/>
            </a:pPr>
            <a:r>
              <a:rPr lang="en-US" altLang="en-US" sz="2400"/>
              <a:t>-If you graphed the growth, what would the graph look like?</a:t>
            </a:r>
          </a:p>
        </p:txBody>
      </p:sp>
    </p:spTree>
    <p:extLst>
      <p:ext uri="{BB962C8B-B14F-4D97-AF65-F5344CB8AC3E}">
        <p14:creationId xmlns:p14="http://schemas.microsoft.com/office/powerpoint/2010/main" val="1598068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152400"/>
            <a:ext cx="7772400" cy="1143000"/>
          </a:xfrm>
          <a:effectLst>
            <a:outerShdw dist="107763" dir="2700000" algn="ctr" rotWithShape="0">
              <a:srgbClr val="808080"/>
            </a:outerShdw>
          </a:effectLst>
        </p:spPr>
        <p:txBody>
          <a:bodyPr/>
          <a:lstStyle/>
          <a:p>
            <a:pPr eaLnBrk="1" hangingPunct="1">
              <a:defRPr/>
            </a:pPr>
            <a:r>
              <a:rPr lang="en-US" sz="4000">
                <a:solidFill>
                  <a:srgbClr val="FF2110"/>
                </a:solidFill>
                <a:effectLst>
                  <a:outerShdw blurRad="38100" dist="38100" dir="2700000" algn="tl">
                    <a:srgbClr val="000000"/>
                  </a:outerShdw>
                </a:effectLst>
              </a:rPr>
              <a:t>OBSERVATION #1:</a:t>
            </a:r>
            <a:endParaRPr lang="en-US"/>
          </a:p>
        </p:txBody>
      </p:sp>
      <p:sp>
        <p:nvSpPr>
          <p:cNvPr id="27651" name="Rectangle 3"/>
          <p:cNvSpPr>
            <a:spLocks noGrp="1" noChangeArrowheads="1"/>
          </p:cNvSpPr>
          <p:nvPr>
            <p:ph type="body" idx="4294967295"/>
          </p:nvPr>
        </p:nvSpPr>
        <p:spPr>
          <a:xfrm>
            <a:off x="1524000" y="838200"/>
            <a:ext cx="8686800" cy="4114800"/>
          </a:xfrm>
        </p:spPr>
        <p:txBody>
          <a:bodyPr/>
          <a:lstStyle/>
          <a:p>
            <a:pPr algn="ctr" eaLnBrk="1" hangingPunct="1">
              <a:buFontTx/>
              <a:buNone/>
            </a:pPr>
            <a:r>
              <a:rPr lang="en-US" altLang="en-US" i="1" smtClean="0">
                <a:latin typeface="Comic Sans MS" panose="030F0702030302020204" pitchFamily="66" charset="0"/>
              </a:rPr>
              <a:t>Populations of organisms have the potential to grow exponentially.</a:t>
            </a:r>
          </a:p>
          <a:p>
            <a:pPr eaLnBrk="1" hangingPunct="1">
              <a:buFontTx/>
              <a:buNone/>
            </a:pPr>
            <a:endParaRPr lang="en-US" altLang="en-US" sz="2000">
              <a:latin typeface="Comic Sans MS" panose="030F0702030302020204" pitchFamily="66" charset="0"/>
            </a:endParaRPr>
          </a:p>
          <a:p>
            <a:pPr eaLnBrk="1" hangingPunct="1">
              <a:buFontTx/>
              <a:buNone/>
            </a:pPr>
            <a:endParaRPr lang="en-US" altLang="en-US" smtClean="0">
              <a:latin typeface="Comic Sans MS" panose="030F0702030302020204" pitchFamily="66" charset="0"/>
            </a:endParaRPr>
          </a:p>
          <a:p>
            <a:pPr algn="ctr" eaLnBrk="1" hangingPunct="1">
              <a:buFontTx/>
              <a:buNone/>
            </a:pPr>
            <a:endParaRPr lang="en-US" altLang="en-US" smtClean="0">
              <a:latin typeface="Comic Sans MS" panose="030F0702030302020204" pitchFamily="66" charset="0"/>
            </a:endParaRPr>
          </a:p>
        </p:txBody>
      </p:sp>
      <p:pic>
        <p:nvPicPr>
          <p:cNvPr id="27652" name="Picture 4" descr="exponential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819400"/>
            <a:ext cx="4938713" cy="370363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87058" y="2284383"/>
            <a:ext cx="3677610" cy="400110"/>
          </a:xfrm>
          <a:prstGeom prst="rect">
            <a:avLst/>
          </a:prstGeom>
          <a:noFill/>
          <a:ln>
            <a:noFill/>
          </a:ln>
          <a:effectLst/>
          <a:extLst/>
        </p:spPr>
        <p:txBody>
          <a:bodyPr wrap="none" anchor="ctr">
            <a:spAutoFit/>
          </a:bodyPr>
          <a:lstStyle/>
          <a:p>
            <a:pPr algn="ctr">
              <a:defRPr/>
            </a:pPr>
            <a:r>
              <a:rPr lang="en-US" sz="2000">
                <a:solidFill>
                  <a:srgbClr val="FF2110"/>
                </a:solidFill>
                <a:effectLst>
                  <a:outerShdw blurRad="38100" dist="38100" dir="2700000" algn="tl">
                    <a:srgbClr val="000000"/>
                  </a:outerShdw>
                </a:effectLst>
                <a:latin typeface="Comic Sans MS" pitchFamily="28" charset="0"/>
                <a:ea typeface="ＭＳ Ｐゴシック" pitchFamily="28" charset="-128"/>
              </a:rPr>
              <a:t>Graph of exponential growth:</a:t>
            </a:r>
          </a:p>
        </p:txBody>
      </p:sp>
    </p:spTree>
    <p:extLst>
      <p:ext uri="{BB962C8B-B14F-4D97-AF65-F5344CB8AC3E}">
        <p14:creationId xmlns:p14="http://schemas.microsoft.com/office/powerpoint/2010/main" val="247314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0" y="-228600"/>
            <a:ext cx="7772400" cy="1143000"/>
          </a:xfrm>
        </p:spPr>
        <p:txBody>
          <a:bodyPr/>
          <a:lstStyle/>
          <a:p>
            <a:pPr eaLnBrk="1" hangingPunct="1"/>
            <a:r>
              <a:rPr lang="en-US" altLang="en-US" smtClean="0">
                <a:latin typeface="Marker Felt" charset="0"/>
              </a:rPr>
              <a:t>Is this what really happens?</a:t>
            </a:r>
            <a:endParaRPr lang="en-US" altLang="en-US" smtClean="0"/>
          </a:p>
        </p:txBody>
      </p:sp>
      <p:sp>
        <p:nvSpPr>
          <p:cNvPr id="17411" name="Rectangle 3"/>
          <p:cNvSpPr>
            <a:spLocks noGrp="1" noChangeArrowheads="1"/>
          </p:cNvSpPr>
          <p:nvPr>
            <p:ph type="body" sz="half" idx="4294967295"/>
          </p:nvPr>
        </p:nvSpPr>
        <p:spPr>
          <a:xfrm>
            <a:off x="2895600" y="685800"/>
            <a:ext cx="7772400" cy="1981200"/>
          </a:xfrm>
        </p:spPr>
        <p:txBody>
          <a:bodyPr/>
          <a:lstStyle/>
          <a:p>
            <a:pPr eaLnBrk="1" hangingPunct="1"/>
            <a:r>
              <a:rPr lang="en-US" altLang="en-US"/>
              <a:t>Are we overrun by fish… or flies… or any </a:t>
            </a:r>
          </a:p>
          <a:p>
            <a:pPr eaLnBrk="1" hangingPunct="1">
              <a:buFontTx/>
              <a:buNone/>
            </a:pPr>
            <a:r>
              <a:rPr lang="en-US" altLang="en-US"/>
              <a:t>single species?</a:t>
            </a:r>
          </a:p>
          <a:p>
            <a:pPr eaLnBrk="1" hangingPunct="1"/>
            <a:r>
              <a:rPr lang="en-US" altLang="en-US"/>
              <a:t>What really seems to happen? In other words, what do we observe in real life?</a:t>
            </a:r>
          </a:p>
        </p:txBody>
      </p:sp>
      <p:sp>
        <p:nvSpPr>
          <p:cNvPr id="17415" name="Text Box 7"/>
          <p:cNvSpPr txBox="1">
            <a:spLocks noChangeArrowheads="1"/>
          </p:cNvSpPr>
          <p:nvPr/>
        </p:nvSpPr>
        <p:spPr bwMode="auto">
          <a:xfrm>
            <a:off x="2590801" y="6096000"/>
            <a:ext cx="2403475"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fish</a:t>
            </a:r>
            <a:endParaRPr lang="en-US" sz="2400">
              <a:solidFill>
                <a:srgbClr val="FF2110"/>
              </a:solidFill>
              <a:latin typeface="Arial" charset="0"/>
              <a:ea typeface="ＭＳ Ｐゴシック" pitchFamily="28" charset="-128"/>
            </a:endParaRPr>
          </a:p>
        </p:txBody>
      </p:sp>
      <p:sp>
        <p:nvSpPr>
          <p:cNvPr id="17417" name="Text Box 9"/>
          <p:cNvSpPr txBox="1">
            <a:spLocks noChangeArrowheads="1"/>
          </p:cNvSpPr>
          <p:nvPr/>
        </p:nvSpPr>
        <p:spPr bwMode="auto">
          <a:xfrm>
            <a:off x="6934200" y="3276600"/>
            <a:ext cx="2674938"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grass</a:t>
            </a:r>
            <a:endParaRPr lang="en-US" sz="2400">
              <a:effectLst>
                <a:outerShdw blurRad="38100" dist="38100" dir="2700000" algn="tl">
                  <a:srgbClr val="FFFFFF"/>
                </a:outerShdw>
              </a:effectLst>
              <a:latin typeface="Arial" charset="0"/>
              <a:ea typeface="ＭＳ Ｐゴシック" pitchFamily="28" charset="-128"/>
            </a:endParaRPr>
          </a:p>
        </p:txBody>
      </p:sp>
      <p:pic>
        <p:nvPicPr>
          <p:cNvPr id="17418" name="Picture 10" descr="Inva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1"/>
            <a:ext cx="4298950" cy="25701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6172200" y="4648200"/>
            <a:ext cx="11430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17420" name="Text Box 12"/>
          <p:cNvSpPr txBox="1">
            <a:spLocks noChangeArrowheads="1"/>
          </p:cNvSpPr>
          <p:nvPr/>
        </p:nvSpPr>
        <p:spPr bwMode="auto">
          <a:xfrm>
            <a:off x="6324600" y="44958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t>Biomass</a:t>
            </a:r>
          </a:p>
          <a:p>
            <a:pPr algn="ctr">
              <a:spcBef>
                <a:spcPct val="0"/>
              </a:spcBef>
              <a:buFontTx/>
              <a:buNone/>
            </a:pPr>
            <a:r>
              <a:rPr lang="en-US" altLang="en-US" sz="1400"/>
              <a:t>of population</a:t>
            </a:r>
            <a:endParaRPr lang="en-US" altLang="en-US" sz="2000"/>
          </a:p>
        </p:txBody>
      </p:sp>
      <p:pic>
        <p:nvPicPr>
          <p:cNvPr id="17421" name="Picture 13" descr="carrying capacity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5" grpId="0"/>
      <p:bldP spid="17417" grpId="0"/>
      <p:bldP spid="17419" grpId="0" animBg="1"/>
      <p:bldP spid="1742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3250" name="Picture 8" descr="sheep graph"/>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187326"/>
            <a:ext cx="3429000" cy="2659063"/>
          </a:xfrm>
          <a:effectLst>
            <a:outerShdw dist="107763" dir="2700000" algn="ctr" rotWithShape="0">
              <a:srgbClr val="808080"/>
            </a:outerShdw>
          </a:effectLst>
        </p:spPr>
      </p:pic>
      <p:pic>
        <p:nvPicPr>
          <p:cNvPr id="19471" name="Picture 15" descr="clearer yeast growth_curv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315200" y="228600"/>
            <a:ext cx="3352800" cy="2514600"/>
          </a:xfrm>
          <a:effectLst>
            <a:outerShdw dist="107763" dir="2700000" algn="ctr" rotWithShape="0">
              <a:srgbClr val="808080"/>
            </a:outerShdw>
          </a:effectLst>
        </p:spPr>
      </p:pic>
      <p:pic>
        <p:nvPicPr>
          <p:cNvPr id="19475" name="Picture 19" descr="paramecium growth curv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24001" y="3733801"/>
            <a:ext cx="4041775" cy="2384425"/>
          </a:xfrm>
          <a:effectLst>
            <a:outerShdw dist="107763" dir="2700000" algn="ctr" rotWithShape="0">
              <a:srgbClr val="808080"/>
            </a:outerShdw>
          </a:effectLst>
        </p:spPr>
      </p:pic>
      <p:sp>
        <p:nvSpPr>
          <p:cNvPr id="19468" name="Text Box 12"/>
          <p:cNvSpPr txBox="1">
            <a:spLocks noChangeArrowheads="1"/>
          </p:cNvSpPr>
          <p:nvPr/>
        </p:nvSpPr>
        <p:spPr bwMode="auto">
          <a:xfrm>
            <a:off x="7543801" y="2819400"/>
            <a:ext cx="963613"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Yeast</a:t>
            </a:r>
            <a:endParaRPr lang="en-US" sz="2400">
              <a:latin typeface="Arial" charset="0"/>
              <a:ea typeface="ＭＳ Ｐゴシック" pitchFamily="28" charset="-128"/>
            </a:endParaRPr>
          </a:p>
        </p:txBody>
      </p:sp>
      <p:sp>
        <p:nvSpPr>
          <p:cNvPr id="19469" name="Text Box 13"/>
          <p:cNvSpPr txBox="1">
            <a:spLocks noChangeArrowheads="1"/>
          </p:cNvSpPr>
          <p:nvPr/>
        </p:nvSpPr>
        <p:spPr bwMode="auto">
          <a:xfrm>
            <a:off x="3429000" y="2895601"/>
            <a:ext cx="1075936"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Sheep</a:t>
            </a:r>
            <a:endParaRPr lang="en-US" sz="2400">
              <a:solidFill>
                <a:srgbClr val="FF2110"/>
              </a:solidFill>
              <a:latin typeface="Arial" charset="0"/>
              <a:ea typeface="ＭＳ Ｐゴシック" pitchFamily="28" charset="-128"/>
            </a:endParaRPr>
          </a:p>
        </p:txBody>
      </p:sp>
      <p:sp>
        <p:nvSpPr>
          <p:cNvPr id="19472" name="Text Box 16"/>
          <p:cNvSpPr txBox="1">
            <a:spLocks noChangeArrowheads="1"/>
          </p:cNvSpPr>
          <p:nvPr/>
        </p:nvSpPr>
        <p:spPr bwMode="auto">
          <a:xfrm>
            <a:off x="2514601" y="6172201"/>
            <a:ext cx="3299301"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Paramecium (a protist)</a:t>
            </a:r>
            <a:endParaRPr lang="en-US" sz="2400">
              <a:latin typeface="Arial" charset="0"/>
              <a:ea typeface="ＭＳ Ｐゴシック" pitchFamily="28" charset="-128"/>
            </a:endParaRPr>
          </a:p>
        </p:txBody>
      </p:sp>
      <p:sp>
        <p:nvSpPr>
          <p:cNvPr id="19473" name="Text Box 17"/>
          <p:cNvSpPr txBox="1">
            <a:spLocks noChangeArrowheads="1"/>
          </p:cNvSpPr>
          <p:nvPr/>
        </p:nvSpPr>
        <p:spPr bwMode="auto">
          <a:xfrm>
            <a:off x="6629400" y="3733800"/>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Marker Felt" charset="0"/>
              </a:rPr>
              <a:t>What is the pattern?</a:t>
            </a:r>
          </a:p>
        </p:txBody>
      </p:sp>
      <p:sp>
        <p:nvSpPr>
          <p:cNvPr id="53257" name="Text Box 20"/>
          <p:cNvSpPr txBox="1">
            <a:spLocks noChangeArrowheads="1"/>
          </p:cNvSpPr>
          <p:nvPr/>
        </p:nvSpPr>
        <p:spPr bwMode="auto">
          <a:xfrm>
            <a:off x="6689725" y="4695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9477" name="Text Box 21"/>
          <p:cNvSpPr txBox="1">
            <a:spLocks noChangeArrowheads="1"/>
          </p:cNvSpPr>
          <p:nvPr/>
        </p:nvSpPr>
        <p:spPr bwMode="auto">
          <a:xfrm>
            <a:off x="6172200" y="4572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i="1">
                <a:latin typeface="Marker Felt" charset="0"/>
              </a:rPr>
              <a:t>How would you describe</a:t>
            </a:r>
          </a:p>
          <a:p>
            <a:pPr>
              <a:spcBef>
                <a:spcPct val="0"/>
              </a:spcBef>
              <a:buFontTx/>
              <a:buNone/>
            </a:pPr>
            <a:r>
              <a:rPr lang="en-US" altLang="en-US" i="1">
                <a:latin typeface="Marker Felt" charset="0"/>
              </a:rPr>
              <a:t>what populations </a:t>
            </a:r>
            <a:r>
              <a:rPr lang="en-US" altLang="en-US" i="1" u="sng">
                <a:latin typeface="Marker Felt" charset="0"/>
              </a:rPr>
              <a:t>really</a:t>
            </a:r>
            <a:r>
              <a:rPr lang="en-US" altLang="en-US" i="1">
                <a:latin typeface="Marker Felt" charset="0"/>
              </a:rPr>
              <a:t> </a:t>
            </a:r>
          </a:p>
          <a:p>
            <a:pPr>
              <a:spcBef>
                <a:spcPct val="0"/>
              </a:spcBef>
              <a:buFontTx/>
              <a:buNone/>
            </a:pPr>
            <a:r>
              <a:rPr lang="en-US" altLang="en-US" i="1">
                <a:latin typeface="Marker Felt" charset="0"/>
              </a:rPr>
              <a:t>seem to do? </a:t>
            </a:r>
            <a:r>
              <a:rPr lang="en-US" altLang="en-US" b="1" i="1">
                <a:latin typeface="Marker Felt" charset="0"/>
              </a:rPr>
              <a:t>(1D)</a:t>
            </a:r>
          </a:p>
        </p:txBody>
      </p:sp>
    </p:spTree>
    <p:extLst>
      <p:ext uri="{BB962C8B-B14F-4D97-AF65-F5344CB8AC3E}">
        <p14:creationId xmlns:p14="http://schemas.microsoft.com/office/powerpoint/2010/main" val="41778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9472" grpId="0"/>
      <p:bldP spid="19473" grpId="0"/>
      <p:bldP spid="194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Biology</a:t>
            </a:r>
            <a:br>
              <a:rPr lang="en-US" dirty="0" smtClean="0"/>
            </a:br>
            <a:r>
              <a:rPr lang="en-US" dirty="0" smtClean="0"/>
              <a:t>Evolution</a:t>
            </a:r>
            <a:br>
              <a:rPr lang="en-US" dirty="0" smtClean="0"/>
            </a:br>
            <a:r>
              <a:rPr lang="en-US" dirty="0" smtClean="0"/>
              <a:t>Week 14</a:t>
            </a:r>
            <a:endParaRPr lang="en-US" dirty="0"/>
          </a:p>
        </p:txBody>
      </p:sp>
      <p:sp>
        <p:nvSpPr>
          <p:cNvPr id="3" name="Subtitle 2"/>
          <p:cNvSpPr>
            <a:spLocks noGrp="1"/>
          </p:cNvSpPr>
          <p:nvPr>
            <p:ph type="subTitle" idx="1"/>
          </p:nvPr>
        </p:nvSpPr>
        <p:spPr/>
        <p:txBody>
          <a:bodyPr/>
          <a:lstStyle/>
          <a:p>
            <a:r>
              <a:rPr lang="en-US" dirty="0" smtClean="0"/>
              <a:t>Chapter 15 &amp; 14</a:t>
            </a:r>
            <a:endParaRPr lang="en-US" dirty="0"/>
          </a:p>
        </p:txBody>
      </p:sp>
    </p:spTree>
    <p:extLst>
      <p:ext uri="{BB962C8B-B14F-4D97-AF65-F5344CB8AC3E}">
        <p14:creationId xmlns:p14="http://schemas.microsoft.com/office/powerpoint/2010/main" val="2219555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29703" name="Rectangle 7"/>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29704" name="Picture 8" descr="LakeEcosystem_Poster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1"/>
            <a:ext cx="6172200" cy="425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74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152400"/>
            <a:ext cx="9144000" cy="914400"/>
          </a:xfrm>
        </p:spPr>
        <p:txBody>
          <a:bodyPr>
            <a:normAutofit fontScale="90000"/>
          </a:bodyPr>
          <a:lstStyle/>
          <a:p>
            <a:pPr eaLnBrk="1" hangingPunct="1">
              <a:defRPr/>
            </a:pPr>
            <a:r>
              <a:rPr lang="en-US" sz="4000" b="1" dirty="0">
                <a:solidFill>
                  <a:srgbClr val="FF3F04"/>
                </a:solidFill>
                <a:effectLst>
                  <a:outerShdw blurRad="38100" dist="38100" dir="2700000" algn="tl">
                    <a:srgbClr val="000000"/>
                  </a:outerShdw>
                </a:effectLst>
                <a:latin typeface="Marker Felt" pitchFamily="28" charset="0"/>
              </a:rPr>
              <a:t>Potential population growth in elephants</a:t>
            </a:r>
            <a:endParaRPr lang="en-US" sz="4800" b="1" dirty="0">
              <a:solidFill>
                <a:srgbClr val="FFFF00"/>
              </a:solidFill>
            </a:endParaRPr>
          </a:p>
        </p:txBody>
      </p:sp>
      <p:sp>
        <p:nvSpPr>
          <p:cNvPr id="119811" name="Rectangle 3"/>
          <p:cNvSpPr>
            <a:spLocks noGrp="1" noChangeArrowheads="1"/>
          </p:cNvSpPr>
          <p:nvPr>
            <p:ph type="body" idx="4294967295"/>
          </p:nvPr>
        </p:nvSpPr>
        <p:spPr>
          <a:xfrm>
            <a:off x="1524000" y="1295400"/>
            <a:ext cx="7315200" cy="4191000"/>
          </a:xfrm>
        </p:spPr>
        <p:txBody>
          <a:bodyPr/>
          <a:lstStyle/>
          <a:p>
            <a:pPr eaLnBrk="1" hangingPunct="1">
              <a:lnSpc>
                <a:spcPct val="90000"/>
              </a:lnSpc>
              <a:spcBef>
                <a:spcPct val="0"/>
              </a:spcBef>
              <a:spcAft>
                <a:spcPct val="45000"/>
              </a:spcAft>
              <a:defRPr/>
            </a:pPr>
            <a:r>
              <a:rPr lang="en-US" sz="2400" dirty="0"/>
              <a:t>Elephants are one of the slowest breeders on the planet.</a:t>
            </a:r>
          </a:p>
          <a:p>
            <a:pPr eaLnBrk="1" hangingPunct="1">
              <a:lnSpc>
                <a:spcPct val="90000"/>
              </a:lnSpc>
              <a:spcBef>
                <a:spcPct val="0"/>
              </a:spcBef>
              <a:spcAft>
                <a:spcPct val="45000"/>
              </a:spcAft>
              <a:defRPr/>
            </a:pPr>
            <a:r>
              <a:rPr lang="en-US" sz="2400" dirty="0"/>
              <a:t>One female will produce 6 young over her 100 year life span.  </a:t>
            </a:r>
          </a:p>
          <a:p>
            <a:pPr eaLnBrk="1" hangingPunct="1">
              <a:defRPr/>
            </a:pPr>
            <a:r>
              <a:rPr lang="en-US" sz="2400" dirty="0"/>
              <a:t>How many elephants could result from one male and one female in 750 years?</a:t>
            </a:r>
          </a:p>
          <a:p>
            <a:pPr algn="ctr" eaLnBrk="1" hangingPunct="1">
              <a:buFontTx/>
              <a:buNone/>
              <a:defRPr/>
            </a:pPr>
            <a:endParaRPr lang="en-US" sz="2000" dirty="0">
              <a:solidFill>
                <a:srgbClr val="FFFF00"/>
              </a:solidFill>
              <a:effectLst>
                <a:outerShdw blurRad="38100" dist="38100" dir="2700000" algn="tl">
                  <a:srgbClr val="000000"/>
                </a:outerShdw>
              </a:effectLst>
            </a:endParaRPr>
          </a:p>
          <a:p>
            <a:pPr algn="ctr" eaLnBrk="1" hangingPunct="1">
              <a:buFontTx/>
              <a:buNone/>
              <a:defRPr/>
            </a:pPr>
            <a:endParaRPr lang="en-US" sz="4000" dirty="0">
              <a:solidFill>
                <a:srgbClr val="FFFF00"/>
              </a:solidFill>
            </a:endParaRPr>
          </a:p>
          <a:p>
            <a:pPr eaLnBrk="1" hangingPunct="1">
              <a:defRPr/>
            </a:pPr>
            <a:endParaRPr lang="en-US" dirty="0">
              <a:solidFill>
                <a:srgbClr val="FFFF00"/>
              </a:solidFill>
            </a:endParaRPr>
          </a:p>
        </p:txBody>
      </p:sp>
      <p:pic>
        <p:nvPicPr>
          <p:cNvPr id="57348" name="Picture 4" descr="elephant 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83014"/>
            <a:ext cx="5029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58000"/>
            <a:chOff x="0" y="0"/>
            <a:chExt cx="5760" cy="4320"/>
          </a:xfrm>
        </p:grpSpPr>
        <p:pic>
          <p:nvPicPr>
            <p:cNvPr id="59397"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6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9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91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4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17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9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6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6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 y="18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1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4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1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1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6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14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2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 y="19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2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25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0" name="Picture 2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2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35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326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2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3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3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50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3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23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3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Picture 3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9" name="Picture 3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8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0" name="Picture 3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9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1" name="Picture 3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371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2" name="Picture 3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3" name="Picture 3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29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4" name="Picture 4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4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4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4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8" name="Picture 4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9" name="Picture 4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0" name="Picture 4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28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1" name="Picture 4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2" name="Picture 4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3" name="Picture 49" descr="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
              <a:ext cx="1500"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50"/>
          <p:cNvSpPr>
            <a:spLocks noGrp="1" noChangeArrowheads="1"/>
          </p:cNvSpPr>
          <p:nvPr>
            <p:ph type="ctrTitle" idx="4294967295"/>
          </p:nvPr>
        </p:nvSpPr>
        <p:spPr>
          <a:xfrm>
            <a:off x="1524000" y="1295400"/>
            <a:ext cx="9144000" cy="1143000"/>
          </a:xfrm>
        </p:spPr>
        <p:txBody>
          <a:bodyPr/>
          <a:lstStyle/>
          <a:p>
            <a:pPr eaLnBrk="1" hangingPunct="1"/>
            <a:r>
              <a:rPr lang="en-US" altLang="en-US" smtClean="0">
                <a:solidFill>
                  <a:srgbClr val="FFFF00"/>
                </a:solidFill>
              </a:rPr>
              <a:t/>
            </a:r>
            <a:br>
              <a:rPr lang="en-US" altLang="en-US" smtClean="0">
                <a:solidFill>
                  <a:srgbClr val="FFFF00"/>
                </a:solidFill>
              </a:rPr>
            </a:br>
            <a:endParaRPr lang="en-US" altLang="en-US" sz="2000">
              <a:solidFill>
                <a:srgbClr val="FFFF00"/>
              </a:solidFill>
            </a:endParaRPr>
          </a:p>
        </p:txBody>
      </p:sp>
      <p:sp>
        <p:nvSpPr>
          <p:cNvPr id="122931" name="Rectangle 51"/>
          <p:cNvSpPr>
            <a:spLocks noGrp="1" noChangeArrowheads="1"/>
          </p:cNvSpPr>
          <p:nvPr>
            <p:ph type="subTitle" idx="4294967295"/>
          </p:nvPr>
        </p:nvSpPr>
        <p:spPr>
          <a:xfrm>
            <a:off x="1524000" y="1676400"/>
            <a:ext cx="8382000" cy="990600"/>
          </a:xfrm>
          <a:solidFill>
            <a:schemeClr val="tx1"/>
          </a:solidFill>
        </p:spPr>
        <p:txBody>
          <a:bodyPr/>
          <a:lstStyle/>
          <a:p>
            <a:pPr marL="0" indent="0" algn="ctr">
              <a:buNone/>
              <a:defRPr/>
            </a:pPr>
            <a:r>
              <a:rPr lang="en-US" sz="5400" b="1">
                <a:solidFill>
                  <a:srgbClr val="FF3F04"/>
                </a:solidFill>
                <a:effectLst>
                  <a:outerShdw blurRad="38100" dist="38100" dir="2700000" algn="tl">
                    <a:srgbClr val="FFFFFF"/>
                  </a:outerShdw>
                </a:effectLst>
                <a:latin typeface="Marker Felt" pitchFamily="28" charset="0"/>
              </a:rPr>
              <a:t>19,000,000 elephants!!!</a:t>
            </a:r>
            <a:endParaRPr lang="en-US" sz="5400" b="1">
              <a:solidFill>
                <a:srgbClr val="FF3F04"/>
              </a:solidFill>
              <a:effectLst>
                <a:outerShdw blurRad="38100" dist="38100" dir="2700000" algn="tl">
                  <a:srgbClr val="FFFFFF"/>
                </a:outerShdw>
              </a:effectLst>
            </a:endParaRPr>
          </a:p>
        </p:txBody>
      </p:sp>
    </p:spTree>
    <p:extLst>
      <p:ext uri="{BB962C8B-B14F-4D97-AF65-F5344CB8AC3E}">
        <p14:creationId xmlns:p14="http://schemas.microsoft.com/office/powerpoint/2010/main" val="2362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53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2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12293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120835" name="Rectangle 3"/>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120837" name="Picture 5" descr="carrying capacit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6" descr="clearer yeast growth_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41148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3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609600"/>
            <a:ext cx="7772400" cy="1143000"/>
          </a:xfrm>
        </p:spPr>
        <p:txBody>
          <a:bodyPr>
            <a:normAutofit fontScale="90000"/>
          </a:bodyPr>
          <a:lstStyle/>
          <a:p>
            <a:pPr eaLnBrk="1" hangingPunct="1"/>
            <a:r>
              <a:rPr lang="en-US" altLang="en-US" sz="3600">
                <a:latin typeface="Marker Felt" charset="0"/>
              </a:rPr>
              <a:t>With your partner, brainstorm a list of possible reasons why populations stay stable instead of continuing to increase exponentially. (1E)</a:t>
            </a:r>
            <a:endParaRPr lang="en-US" altLang="en-US" smtClean="0"/>
          </a:p>
        </p:txBody>
      </p:sp>
      <p:sp>
        <p:nvSpPr>
          <p:cNvPr id="63491" name="Text Box 8"/>
          <p:cNvSpPr txBox="1">
            <a:spLocks noChangeArrowheads="1"/>
          </p:cNvSpPr>
          <p:nvPr/>
        </p:nvSpPr>
        <p:spPr bwMode="auto">
          <a:xfrm>
            <a:off x="1812925"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63492" name="Text Box 6"/>
          <p:cNvSpPr txBox="1">
            <a:spLocks noChangeArrowheads="1"/>
          </p:cNvSpPr>
          <p:nvPr/>
        </p:nvSpPr>
        <p:spPr bwMode="auto">
          <a:xfrm>
            <a:off x="7696200" y="472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63493" name="Text Box 7"/>
          <p:cNvSpPr txBox="1">
            <a:spLocks noChangeArrowheads="1"/>
          </p:cNvSpPr>
          <p:nvPr/>
        </p:nvSpPr>
        <p:spPr bwMode="auto">
          <a:xfrm>
            <a:off x="2286001" y="2590800"/>
            <a:ext cx="44561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p:txBody>
      </p:sp>
      <p:sp>
        <p:nvSpPr>
          <p:cNvPr id="63494" name="Text Box 8"/>
          <p:cNvSpPr txBox="1">
            <a:spLocks noChangeArrowheads="1"/>
          </p:cNvSpPr>
          <p:nvPr/>
        </p:nvSpPr>
        <p:spPr bwMode="auto">
          <a:xfrm>
            <a:off x="2603500" y="2438400"/>
            <a:ext cx="184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p:txBody>
      </p:sp>
      <p:sp>
        <p:nvSpPr>
          <p:cNvPr id="8" name="Rectangle 6"/>
          <p:cNvSpPr txBox="1">
            <a:spLocks noChangeArrowheads="1"/>
          </p:cNvSpPr>
          <p:nvPr/>
        </p:nvSpPr>
        <p:spPr bwMode="auto">
          <a:xfrm>
            <a:off x="2133600" y="2514600"/>
            <a:ext cx="6934200" cy="2895600"/>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p:txBody>
      </p:sp>
    </p:spTree>
    <p:extLst>
      <p:ext uri="{BB962C8B-B14F-4D97-AF65-F5344CB8AC3E}">
        <p14:creationId xmlns:p14="http://schemas.microsoft.com/office/powerpoint/2010/main" val="378802131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685800"/>
            <a:ext cx="7772400" cy="1143000"/>
          </a:xfrm>
        </p:spPr>
        <p:txBody>
          <a:bodyPr>
            <a:normAutofit fontScale="90000"/>
          </a:bodyPr>
          <a:lstStyle/>
          <a:p>
            <a:pPr eaLnBrk="1" hangingPunct="1"/>
            <a:r>
              <a:rPr lang="en-US" altLang="en-US" sz="4000">
                <a:latin typeface="Marker Felt" charset="0"/>
              </a:rPr>
              <a:t>What do we call all these things collectively?</a:t>
            </a:r>
            <a:endParaRPr lang="en-US" altLang="en-US" smtClean="0"/>
          </a:p>
        </p:txBody>
      </p:sp>
      <p:sp>
        <p:nvSpPr>
          <p:cNvPr id="65539" name="Rectangle 3"/>
          <p:cNvSpPr>
            <a:spLocks noGrp="1" noChangeArrowheads="1"/>
          </p:cNvSpPr>
          <p:nvPr>
            <p:ph type="body" idx="4294967295"/>
          </p:nvPr>
        </p:nvSpPr>
        <p:spPr>
          <a:xfrm>
            <a:off x="1524000" y="2743200"/>
            <a:ext cx="7772400" cy="4114800"/>
          </a:xfrm>
        </p:spPr>
        <p:txBody>
          <a:bodyPr/>
          <a:lstStyle/>
          <a:p>
            <a:pPr eaLnBrk="1" hangingPunct="1">
              <a:buFontTx/>
              <a:buNone/>
            </a:pPr>
            <a:endParaRPr lang="en-US" altLang="en-US" sz="4000"/>
          </a:p>
          <a:p>
            <a:pPr eaLnBrk="1" hangingPunct="1">
              <a:buFontTx/>
              <a:buNone/>
            </a:pPr>
            <a:endParaRPr lang="en-US" altLang="en-US" smtClean="0"/>
          </a:p>
          <a:p>
            <a:pPr eaLnBrk="1" hangingPunct="1">
              <a:buFontTx/>
              <a:buNone/>
            </a:pPr>
            <a:r>
              <a:rPr lang="en-US" altLang="en-US" smtClean="0"/>
              <a:t>	</a:t>
            </a:r>
          </a:p>
        </p:txBody>
      </p:sp>
      <p:sp>
        <p:nvSpPr>
          <p:cNvPr id="25604" name="Text Box 4"/>
          <p:cNvSpPr txBox="1">
            <a:spLocks noChangeArrowheads="1"/>
          </p:cNvSpPr>
          <p:nvPr/>
        </p:nvSpPr>
        <p:spPr bwMode="auto">
          <a:xfrm>
            <a:off x="2133600" y="2895601"/>
            <a:ext cx="4700588" cy="701675"/>
          </a:xfrm>
          <a:prstGeom prst="rect">
            <a:avLst/>
          </a:prstGeom>
          <a:noFill/>
          <a:ln>
            <a:noFill/>
          </a:ln>
          <a:effectLst/>
          <a:extLst/>
        </p:spPr>
        <p:txBody>
          <a:bodyPr wrap="none">
            <a:spAutoFit/>
          </a:bodyPr>
          <a:lstStyle/>
          <a:p>
            <a:pPr>
              <a:defRPr/>
            </a:pPr>
            <a:r>
              <a:rPr lang="en-US" sz="4000" u="sng">
                <a:solidFill>
                  <a:srgbClr val="FF2110"/>
                </a:solidFill>
                <a:effectLst>
                  <a:outerShdw blurRad="38100" dist="38100" dir="2700000" algn="tl">
                    <a:srgbClr val="000000"/>
                  </a:outerShdw>
                </a:effectLst>
                <a:latin typeface="Arial" charset="0"/>
                <a:ea typeface="ＭＳ Ｐゴシック" pitchFamily="28" charset="-128"/>
              </a:rPr>
              <a:t>OBSERVATION #3:</a:t>
            </a:r>
          </a:p>
        </p:txBody>
      </p:sp>
      <p:sp>
        <p:nvSpPr>
          <p:cNvPr id="25605" name="Text Box 5"/>
          <p:cNvSpPr txBox="1">
            <a:spLocks noChangeArrowheads="1"/>
          </p:cNvSpPr>
          <p:nvPr/>
        </p:nvSpPr>
        <p:spPr bwMode="auto">
          <a:xfrm>
            <a:off x="1981200" y="3878888"/>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i="1">
                <a:latin typeface="Comic Sans MS" panose="030F0702030302020204" pitchFamily="66" charset="0"/>
              </a:rPr>
              <a:t>Populations are relatively stable in size due to </a:t>
            </a:r>
            <a:r>
              <a:rPr lang="en-US" altLang="en-US" b="1" i="1">
                <a:latin typeface="Comic Sans MS" panose="030F0702030302020204" pitchFamily="66" charset="0"/>
              </a:rPr>
              <a:t>limited resources</a:t>
            </a:r>
            <a:r>
              <a:rPr lang="en-US" altLang="en-US" i="1">
                <a:latin typeface="Comic Sans MS" panose="030F0702030302020204" pitchFamily="66" charset="0"/>
              </a:rPr>
              <a:t> in the environment.</a:t>
            </a:r>
            <a:endParaRPr lang="en-US" altLang="en-US"/>
          </a:p>
          <a:p>
            <a:pPr algn="ctr">
              <a:spcBef>
                <a:spcPct val="0"/>
              </a:spcBef>
              <a:buFontTx/>
              <a:buNone/>
            </a:pPr>
            <a:endParaRPr lang="en-US" altLang="en-US" sz="2400" b="1"/>
          </a:p>
        </p:txBody>
      </p:sp>
      <p:sp>
        <p:nvSpPr>
          <p:cNvPr id="29702" name="Text Box 6"/>
          <p:cNvSpPr txBox="1">
            <a:spLocks noChangeArrowheads="1"/>
          </p:cNvSpPr>
          <p:nvPr/>
        </p:nvSpPr>
        <p:spPr bwMode="auto">
          <a:xfrm>
            <a:off x="4942020" y="1978969"/>
            <a:ext cx="223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b="1">
                <a:solidFill>
                  <a:srgbClr val="1E48E4"/>
                </a:solidFill>
              </a:rPr>
              <a:t>RESOURCES!</a:t>
            </a:r>
          </a:p>
        </p:txBody>
      </p:sp>
    </p:spTree>
    <p:extLst>
      <p:ext uri="{BB962C8B-B14F-4D97-AF65-F5344CB8AC3E}">
        <p14:creationId xmlns:p14="http://schemas.microsoft.com/office/powerpoint/2010/main" val="402507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970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0" y="457200"/>
            <a:ext cx="9144000" cy="114300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2819400" cy="2819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524000" y="4343401"/>
            <a:ext cx="9144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None/>
            </a:pPr>
            <a:endParaRPr lang="en-US" altLang="en-US" sz="2400"/>
          </a:p>
          <a:p>
            <a:pPr lvl="1" eaLnBrk="1" hangingPunct="1">
              <a:buFontTx/>
              <a:buNone/>
            </a:pPr>
            <a:endParaRPr lang="en-US" altLang="en-US" sz="2400"/>
          </a:p>
          <a:p>
            <a:pPr lvl="1" eaLnBrk="1" hangingPunct="1">
              <a:buFontTx/>
              <a:buNone/>
            </a:pPr>
            <a:r>
              <a:rPr lang="en-US" altLang="en-US" sz="2400"/>
              <a:t> </a:t>
            </a:r>
          </a:p>
        </p:txBody>
      </p:sp>
      <p:sp>
        <p:nvSpPr>
          <p:cNvPr id="31751" name="Text Box 7"/>
          <p:cNvSpPr txBox="1">
            <a:spLocks noChangeArrowheads="1"/>
          </p:cNvSpPr>
          <p:nvPr/>
        </p:nvSpPr>
        <p:spPr bwMode="auto">
          <a:xfrm>
            <a:off x="6746875" y="6248400"/>
            <a:ext cx="641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a:p>
          <a:p>
            <a:pPr algn="ctr">
              <a:spcBef>
                <a:spcPct val="0"/>
              </a:spcBef>
              <a:buFontTx/>
              <a:buNone/>
            </a:pPr>
            <a:endParaRPr lang="en-US" altLang="en-US" sz="2400" b="1"/>
          </a:p>
        </p:txBody>
      </p:sp>
      <p:sp>
        <p:nvSpPr>
          <p:cNvPr id="31752" name="Text Box 8"/>
          <p:cNvSpPr txBox="1">
            <a:spLocks noChangeArrowheads="1"/>
          </p:cNvSpPr>
          <p:nvPr/>
        </p:nvSpPr>
        <p:spPr bwMode="auto">
          <a:xfrm>
            <a:off x="1981200" y="6049963"/>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86840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17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1524000" y="457200"/>
            <a:ext cx="8305800" cy="6096000"/>
          </a:xfrm>
        </p:spPr>
        <p:txBody>
          <a:bodyPr/>
          <a:lstStyle/>
          <a:p>
            <a:pPr marL="609600" indent="-609600">
              <a:buFontTx/>
              <a:buAutoNum type="arabicPeriod"/>
              <a:defRPr/>
            </a:pPr>
            <a:r>
              <a:rPr lang="en-US" sz="2400"/>
              <a:t>Even student #’s are </a:t>
            </a:r>
            <a:r>
              <a:rPr lang="en-US" sz="2000" b="1"/>
              <a:t>DEER</a:t>
            </a:r>
            <a:r>
              <a:rPr lang="en-US" sz="2400"/>
              <a:t>, odds are </a:t>
            </a:r>
            <a:r>
              <a:rPr lang="en-US" sz="2000" b="1"/>
              <a:t>RESOURCES </a:t>
            </a:r>
            <a:r>
              <a:rPr lang="en-US" sz="2400"/>
              <a:t>.</a:t>
            </a:r>
          </a:p>
          <a:p>
            <a:pPr marL="609600" indent="-609600">
              <a:buFontTx/>
              <a:buAutoNum type="arabicPeriod"/>
              <a:defRPr/>
            </a:pPr>
            <a:r>
              <a:rPr lang="en-US" sz="2400"/>
              <a:t>Signs for resources: </a:t>
            </a:r>
            <a:r>
              <a:rPr lang="en-US" sz="2400">
                <a:solidFill>
                  <a:srgbClr val="FF3F04"/>
                </a:solidFill>
                <a:effectLst>
                  <a:outerShdw blurRad="38100" dist="38100" dir="2700000" algn="tl">
                    <a:srgbClr val="000000"/>
                  </a:outerShdw>
                </a:effectLst>
              </a:rPr>
              <a:t>FOOD</a:t>
            </a:r>
            <a:r>
              <a:rPr lang="en-US" sz="2400"/>
              <a:t> = </a:t>
            </a:r>
            <a:r>
              <a:rPr lang="en-US" sz="2400" i="1"/>
              <a:t>both hands over belly</a:t>
            </a:r>
            <a:r>
              <a:rPr lang="en-US" sz="2400"/>
              <a:t>, </a:t>
            </a:r>
            <a:r>
              <a:rPr lang="en-US" sz="2400">
                <a:solidFill>
                  <a:srgbClr val="FF3F04"/>
                </a:solidFill>
                <a:effectLst>
                  <a:outerShdw blurRad="38100" dist="38100" dir="2700000" algn="tl">
                    <a:srgbClr val="000000"/>
                  </a:outerShdw>
                </a:effectLst>
              </a:rPr>
              <a:t>WATER</a:t>
            </a:r>
            <a:r>
              <a:rPr lang="en-US" sz="2400"/>
              <a:t> = </a:t>
            </a:r>
            <a:r>
              <a:rPr lang="en-US" sz="2400" i="1"/>
              <a:t>both hands over mouth</a:t>
            </a:r>
            <a:r>
              <a:rPr lang="en-US" sz="2400"/>
              <a:t>, </a:t>
            </a:r>
            <a:r>
              <a:rPr lang="en-US" sz="2400">
                <a:solidFill>
                  <a:srgbClr val="FF3F04"/>
                </a:solidFill>
                <a:effectLst>
                  <a:outerShdw blurRad="38100" dist="38100" dir="2700000" algn="tl">
                    <a:srgbClr val="000000"/>
                  </a:outerShdw>
                </a:effectLst>
              </a:rPr>
              <a:t>SHELTER</a:t>
            </a:r>
            <a:r>
              <a:rPr lang="en-US" sz="2400"/>
              <a:t> = </a:t>
            </a:r>
            <a:r>
              <a:rPr lang="en-US" sz="2400" i="1"/>
              <a:t>make a tent over head</a:t>
            </a:r>
            <a:r>
              <a:rPr lang="en-US" sz="2400"/>
              <a:t>.</a:t>
            </a:r>
          </a:p>
          <a:p>
            <a:pPr marL="609600" indent="-609600">
              <a:buFontTx/>
              <a:buAutoNum type="arabicPeriod"/>
              <a:defRPr/>
            </a:pPr>
            <a:r>
              <a:rPr lang="en-US" sz="2400"/>
              <a:t>Groups stand with backs to each other. Everyone picks a resource by making the appropriate sign. You must keep displaying your sign the whole time!</a:t>
            </a:r>
          </a:p>
          <a:p>
            <a:pPr marL="609600" indent="-609600">
              <a:buFontTx/>
              <a:buAutoNum type="arabicPeriod"/>
              <a:defRPr/>
            </a:pPr>
            <a:r>
              <a:rPr lang="en-US" sz="2400"/>
              <a:t>On teacher’s signal turn and face each other. </a:t>
            </a:r>
            <a:r>
              <a:rPr lang="en-US" sz="2000" b="1"/>
              <a:t>DEER </a:t>
            </a:r>
            <a:r>
              <a:rPr lang="en-US" sz="2400"/>
              <a:t>must find someone showing the same resource on the other side.</a:t>
            </a:r>
          </a:p>
          <a:p>
            <a:pPr marL="609600" indent="-609600">
              <a:buFontTx/>
              <a:buAutoNum type="arabicPeriod"/>
              <a:defRPr/>
            </a:pPr>
            <a:r>
              <a:rPr lang="en-US" sz="2400"/>
              <a:t>Each deer can only claim one resource.</a:t>
            </a:r>
          </a:p>
          <a:p>
            <a:pPr marL="609600" indent="-609600">
              <a:buFontTx/>
              <a:buAutoNum type="arabicPeriod"/>
              <a:defRPr/>
            </a:pPr>
            <a:r>
              <a:rPr lang="en-US" sz="2400" u="sng"/>
              <a:t>No changing</a:t>
            </a:r>
            <a:r>
              <a:rPr lang="en-US" sz="2400"/>
              <a:t> once you turn around!</a:t>
            </a:r>
          </a:p>
          <a:p>
            <a:pPr marL="609600" indent="-609600">
              <a:buFontTx/>
              <a:buAutoNum type="arabicPeriod"/>
              <a:defRPr/>
            </a:pPr>
            <a:r>
              <a:rPr lang="en-US" sz="2400"/>
              <a:t>If a deer finds a resource it can “reproduce”. The resource it caught becomes a deer for the next round.</a:t>
            </a:r>
          </a:p>
          <a:p>
            <a:pPr marL="609600" indent="-609600">
              <a:buFontTx/>
              <a:buAutoNum type="arabicPeriod"/>
              <a:defRPr/>
            </a:pPr>
            <a:r>
              <a:rPr lang="en-US" sz="2400"/>
              <a:t>Resources not claimed stay a resource.</a:t>
            </a:r>
          </a:p>
          <a:p>
            <a:pPr marL="609600" indent="-609600">
              <a:buFontTx/>
              <a:buAutoNum type="arabicPeriod"/>
              <a:defRPr/>
            </a:pPr>
            <a:r>
              <a:rPr lang="en-US" sz="2400"/>
              <a:t>Deer not able to find their resource die and become a resource for the next round.</a:t>
            </a:r>
          </a:p>
          <a:p>
            <a:pPr marL="609600" indent="-609600">
              <a:buFontTx/>
              <a:buAutoNum type="arabicPeriod"/>
              <a:defRPr/>
            </a:pPr>
            <a:endParaRPr lang="en-US" sz="2400"/>
          </a:p>
          <a:p>
            <a:pPr marL="990600" lvl="1" indent="-533400">
              <a:buFontTx/>
              <a:buAutoNum type="arabicPeriod"/>
              <a:defRPr/>
            </a:pPr>
            <a:endParaRPr lang="en-US" sz="1800"/>
          </a:p>
          <a:p>
            <a:pPr marL="990600" lvl="1" indent="-533400">
              <a:buNone/>
              <a:defRPr/>
            </a:pPr>
            <a:endParaRPr lang="en-US" sz="180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9296400" y="3733800"/>
            <a:ext cx="1371600" cy="1371600"/>
          </a:xfrm>
          <a:effectLst>
            <a:outerShdw dist="107763" dir="2700000" algn="ctr" rotWithShape="0">
              <a:srgbClr val="808080"/>
            </a:outerShdw>
          </a:effectLst>
        </p:spPr>
      </p:pic>
      <p:sp>
        <p:nvSpPr>
          <p:cNvPr id="114693" name="Text Box 5"/>
          <p:cNvSpPr txBox="1">
            <a:spLocks noChangeArrowheads="1"/>
          </p:cNvSpPr>
          <p:nvPr/>
        </p:nvSpPr>
        <p:spPr bwMode="auto">
          <a:xfrm>
            <a:off x="4731962" y="-2053"/>
            <a:ext cx="2178803" cy="523220"/>
          </a:xfrm>
          <a:prstGeom prst="rect">
            <a:avLst/>
          </a:prstGeom>
          <a:noFill/>
          <a:ln>
            <a:noFill/>
          </a:ln>
          <a:effectLst/>
          <a:extLst/>
        </p:spPr>
        <p:txBody>
          <a:bodyPr wrap="none" anchor="ctr">
            <a:spAutoFit/>
          </a:bodyPr>
          <a:lstStyle/>
          <a:p>
            <a:pPr algn="ctr">
              <a:defRPr/>
            </a:pPr>
            <a:r>
              <a:rPr lang="en-US" sz="2800" b="1">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800" b="1">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3660744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524000" y="533400"/>
            <a:ext cx="7772400" cy="4114800"/>
          </a:xfrm>
        </p:spPr>
        <p:txBody>
          <a:bodyPr/>
          <a:lstStyle/>
          <a:p>
            <a:pPr algn="ctr" eaLnBrk="1" hangingPunct="1">
              <a:buFontTx/>
              <a:buNone/>
            </a:pPr>
            <a:endParaRPr lang="en-US" altLang="en-US" i="1" smtClean="0">
              <a:latin typeface="Comic Sans MS" panose="030F0702030302020204" pitchFamily="66" charset="0"/>
            </a:endParaRPr>
          </a:p>
          <a:p>
            <a:pPr lvl="1" algn="ctr" eaLnBrk="1" hangingPunct="1">
              <a:buFontTx/>
              <a:buNone/>
            </a:pPr>
            <a:r>
              <a:rPr lang="en-US" altLang="en-US"/>
              <a:t>1. Was it always easy to be a deer in the game? Why or why not?</a:t>
            </a:r>
          </a:p>
        </p:txBody>
      </p:sp>
      <p:sp>
        <p:nvSpPr>
          <p:cNvPr id="116742" name="Rectangle 1030"/>
          <p:cNvSpPr>
            <a:spLocks noChangeArrowheads="1"/>
          </p:cNvSpPr>
          <p:nvPr/>
        </p:nvSpPr>
        <p:spPr bwMode="auto">
          <a:xfrm>
            <a:off x="2819400" y="2053065"/>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2. When resources were limited, what did it feel like to be a deer?</a:t>
            </a:r>
          </a:p>
        </p:txBody>
      </p:sp>
      <p:sp>
        <p:nvSpPr>
          <p:cNvPr id="71684" name="Rectangle 1031"/>
          <p:cNvSpPr>
            <a:spLocks noChangeArrowheads="1"/>
          </p:cNvSpPr>
          <p:nvPr/>
        </p:nvSpPr>
        <p:spPr bwMode="auto">
          <a:xfrm>
            <a:off x="3914776" y="225425"/>
            <a:ext cx="4157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i="1">
                <a:latin typeface="Comic Sans MS" panose="030F0702030302020204" pitchFamily="66" charset="0"/>
              </a:rPr>
              <a:t>DISCUSSION: (1F)</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00400"/>
            <a:ext cx="3124200" cy="31242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6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4777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30th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Write a term paper to answer the Driving Question: How do living things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r>
              <a:rPr lang="en-US" dirty="0" smtClean="0"/>
              <a:t>Include Artificial Selection.  Choose any domesticated farm animal and describe how we went about “creating” new breeds from the natural wild animal.</a:t>
            </a:r>
          </a:p>
          <a:p>
            <a:endParaRPr lang="en-US" dirty="0"/>
          </a:p>
        </p:txBody>
      </p:sp>
    </p:spTree>
    <p:extLst>
      <p:ext uri="{BB962C8B-B14F-4D97-AF65-F5344CB8AC3E}">
        <p14:creationId xmlns:p14="http://schemas.microsoft.com/office/powerpoint/2010/main" val="2580120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524000" y="2286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91049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graphicFrame>
        <p:nvGraphicFramePr>
          <p:cNvPr id="6" name="Content Placeholder 5"/>
          <p:cNvGraphicFramePr>
            <a:graphicFrameLocks noGrp="1"/>
          </p:cNvGraphicFramePr>
          <p:nvPr>
            <p:ph idx="1"/>
          </p:nvPr>
        </p:nvGraphicFramePr>
        <p:xfrm>
          <a:off x="1981200" y="0"/>
          <a:ext cx="7010400" cy="5671159"/>
        </p:xfrm>
        <a:graphic>
          <a:graphicData uri="http://schemas.openxmlformats.org/drawingml/2006/table">
            <a:tbl>
              <a:tblPr/>
              <a:tblGrid>
                <a:gridCol w="2034486"/>
                <a:gridCol w="1568761"/>
                <a:gridCol w="1838392"/>
                <a:gridCol w="1568761"/>
              </a:tblGrid>
              <a:tr h="436196">
                <a:tc>
                  <a:txBody>
                    <a:bodyPr/>
                    <a:lstStyle/>
                    <a:p>
                      <a:pPr algn="l" fontAlgn="b"/>
                      <a:r>
                        <a:rPr lang="en-US" sz="2800" b="0" i="0" u="none" strike="noStrike">
                          <a:solidFill>
                            <a:srgbClr val="000000"/>
                          </a:solidFill>
                          <a:latin typeface="Calibri"/>
                        </a:rPr>
                        <a:t>Generation</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Deer</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Resources</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Wolf</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5</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981200" y="5791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According to the graph, what is the carrying capacity for the population of Deer?</a:t>
            </a:r>
          </a:p>
        </p:txBody>
      </p:sp>
    </p:spTree>
    <p:extLst>
      <p:ext uri="{BB962C8B-B14F-4D97-AF65-F5344CB8AC3E}">
        <p14:creationId xmlns:p14="http://schemas.microsoft.com/office/powerpoint/2010/main" val="2558248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094EFF"/>
                </a:solidFill>
                <a:effectLst>
                  <a:outerShdw blurRad="38100" dist="38100" dir="2700000" algn="tl">
                    <a:srgbClr val="000000"/>
                  </a:outerShdw>
                </a:effectLst>
              </a:rPr>
              <a:t>INFERENCE #1</a:t>
            </a:r>
            <a:endParaRPr lang="en-US"/>
          </a:p>
        </p:txBody>
      </p:sp>
      <p:sp>
        <p:nvSpPr>
          <p:cNvPr id="32771" name="Rectangle 3"/>
          <p:cNvSpPr>
            <a:spLocks noGrp="1" noChangeArrowheads="1"/>
          </p:cNvSpPr>
          <p:nvPr>
            <p:ph type="body" idx="4294967295"/>
          </p:nvPr>
        </p:nvSpPr>
        <p:spPr>
          <a:xfrm>
            <a:off x="1524000" y="990600"/>
            <a:ext cx="7772400" cy="4114800"/>
          </a:xfrm>
        </p:spPr>
        <p:txBody>
          <a:bodyPr/>
          <a:lstStyle/>
          <a:p>
            <a:pPr eaLnBrk="1" hangingPunct="1"/>
            <a:r>
              <a:rPr lang="en-US" altLang="en-US" smtClean="0">
                <a:latin typeface="Comic Sans MS" panose="030F0702030302020204" pitchFamily="66" charset="0"/>
              </a:rPr>
              <a:t>Within populations of organisms there is a struggle to survive.</a:t>
            </a:r>
            <a:endParaRPr lang="en-US" altLang="en-US" smtClean="0"/>
          </a:p>
        </p:txBody>
      </p:sp>
      <p:pic>
        <p:nvPicPr>
          <p:cNvPr id="32772" name="Picture 4" descr="53-00-Lion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3601"/>
            <a:ext cx="6629400" cy="439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81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Fri 4/4</a:t>
            </a:r>
          </a:p>
        </p:txBody>
      </p:sp>
      <p:pic>
        <p:nvPicPr>
          <p:cNvPr id="7782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77828" name="TextBox 3"/>
          <p:cNvSpPr txBox="1">
            <a:spLocks noChangeArrowheads="1"/>
          </p:cNvSpPr>
          <p:nvPr/>
        </p:nvSpPr>
        <p:spPr bwMode="auto">
          <a:xfrm>
            <a:off x="2133600" y="1447801"/>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Students will learn about variation in a species that allows the population to survive changed environmental conditions. P. 16 NB</a:t>
            </a:r>
          </a:p>
        </p:txBody>
      </p:sp>
      <p:sp>
        <p:nvSpPr>
          <p:cNvPr id="46085" name="TextBox 4"/>
          <p:cNvSpPr txBox="1">
            <a:spLocks noChangeArrowheads="1"/>
          </p:cNvSpPr>
          <p:nvPr/>
        </p:nvSpPr>
        <p:spPr bwMode="auto">
          <a:xfrm>
            <a:off x="2743200" y="2286000"/>
            <a:ext cx="7924800" cy="1631950"/>
          </a:xfrm>
          <a:prstGeom prst="rect">
            <a:avLst/>
          </a:prstGeom>
          <a:noFill/>
          <a:ln w="9525">
            <a:noFill/>
            <a:miter lim="800000"/>
            <a:headEnd/>
            <a:tailEnd/>
          </a:ln>
        </p:spPr>
        <p:txBody>
          <a:bodyPr>
            <a:spAutoFit/>
          </a:bodyPr>
          <a:lstStyle/>
          <a:p>
            <a:pPr>
              <a:defRPr/>
            </a:pPr>
            <a:r>
              <a:rPr lang="en-US" sz="2000" u="sng" dirty="0"/>
              <a:t>Warm-up</a:t>
            </a:r>
            <a:r>
              <a:rPr lang="en-US" sz="2000" dirty="0"/>
              <a:t>: </a:t>
            </a:r>
          </a:p>
          <a:p>
            <a:pPr marL="457200" indent="-457200">
              <a:buFontTx/>
              <a:buAutoNum type="arabicPeriod"/>
              <a:defRPr/>
            </a:pPr>
            <a:r>
              <a:rPr lang="en-US" sz="2000" dirty="0"/>
              <a:t>What are differences in individuals in a population called?</a:t>
            </a:r>
          </a:p>
          <a:p>
            <a:pPr marL="457200" indent="-457200">
              <a:buFontTx/>
              <a:buAutoNum type="arabicPeriod"/>
              <a:defRPr/>
            </a:pPr>
            <a:r>
              <a:rPr lang="en-US" sz="2000" dirty="0"/>
              <a:t>Why is there a struggle to survive in a population of organisms?</a:t>
            </a:r>
          </a:p>
          <a:p>
            <a:pPr marL="457200" indent="-457200">
              <a:buFontTx/>
              <a:buAutoNum type="arabicPeriod"/>
              <a:defRPr/>
            </a:pPr>
            <a:r>
              <a:rPr lang="en-US" sz="2000" dirty="0"/>
              <a:t>What is a characteristic of the organisms that survive?</a:t>
            </a:r>
          </a:p>
          <a:p>
            <a:pPr marL="457200" indent="-457200">
              <a:defRPr/>
            </a:pPr>
            <a:r>
              <a:rPr lang="en-US" sz="2000" dirty="0"/>
              <a:t>  </a:t>
            </a:r>
          </a:p>
        </p:txBody>
      </p:sp>
      <p:pic>
        <p:nvPicPr>
          <p:cNvPr id="7783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2362200" y="4191001"/>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Finish Emerald Jewel Wasp video</a:t>
            </a:r>
          </a:p>
          <a:p>
            <a:pPr>
              <a:spcBef>
                <a:spcPct val="0"/>
              </a:spcBef>
              <a:buFontTx/>
              <a:buNone/>
            </a:pPr>
            <a:r>
              <a:rPr lang="en-US" altLang="en-US" sz="2400"/>
              <a:t>Read CH 14 – Benchmark Test is Friday May 11</a:t>
            </a:r>
            <a:r>
              <a:rPr lang="en-US" altLang="en-US" sz="2400" baseline="30000"/>
              <a:t>th</a:t>
            </a:r>
            <a:r>
              <a:rPr lang="en-US" altLang="en-US" sz="2400"/>
              <a:t>.</a:t>
            </a:r>
          </a:p>
        </p:txBody>
      </p:sp>
    </p:spTree>
    <p:extLst>
      <p:ext uri="{BB962C8B-B14F-4D97-AF65-F5344CB8AC3E}">
        <p14:creationId xmlns:p14="http://schemas.microsoft.com/office/powerpoint/2010/main" val="2689007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a:xfrm>
            <a:off x="2209800" y="304800"/>
            <a:ext cx="7772400" cy="1143000"/>
          </a:xfrm>
        </p:spPr>
        <p:txBody>
          <a:bodyPr/>
          <a:lstStyle/>
          <a:p>
            <a:endParaRPr lang="en-US" altLang="en-US" smtClean="0"/>
          </a:p>
        </p:txBody>
      </p:sp>
      <p:sp>
        <p:nvSpPr>
          <p:cNvPr id="78851" name="Content Placeholder 2"/>
          <p:cNvSpPr>
            <a:spLocks noGrp="1"/>
          </p:cNvSpPr>
          <p:nvPr>
            <p:ph idx="1"/>
          </p:nvPr>
        </p:nvSpPr>
        <p:spPr>
          <a:xfrm>
            <a:off x="1524000" y="1447800"/>
            <a:ext cx="9144000" cy="4114800"/>
          </a:xfrm>
        </p:spPr>
        <p:txBody>
          <a:bodyPr/>
          <a:lstStyle/>
          <a:p>
            <a:pPr marL="514350" indent="-514350">
              <a:buFontTx/>
              <a:buAutoNum type="arabicPeriod"/>
            </a:pPr>
            <a:r>
              <a:rPr lang="en-US" altLang="en-US" smtClean="0"/>
              <a:t>The differences in individuals in a population are called variations.</a:t>
            </a:r>
          </a:p>
          <a:p>
            <a:pPr marL="514350" indent="-514350">
              <a:buFontTx/>
              <a:buAutoNum type="arabicPeriod"/>
            </a:pPr>
            <a:r>
              <a:rPr lang="en-US" altLang="en-US" smtClean="0"/>
              <a:t>Organisms compete for available resources: Food, Water, Shelter, space, mates.</a:t>
            </a:r>
          </a:p>
          <a:p>
            <a:pPr marL="514350" indent="-514350">
              <a:buFontTx/>
              <a:buAutoNum type="arabicPeriod"/>
            </a:pPr>
            <a:r>
              <a:rPr lang="en-US" altLang="en-US" smtClean="0"/>
              <a:t>The organisms can out compete other individuals and survive because they are better adapted to their environment.</a:t>
            </a:r>
          </a:p>
          <a:p>
            <a:pPr marL="514350" indent="-514350">
              <a:buFontTx/>
              <a:buAutoNum type="arabicPeriod"/>
            </a:pPr>
            <a:endParaRPr lang="en-US" altLang="en-US" smtClean="0"/>
          </a:p>
        </p:txBody>
      </p:sp>
    </p:spTree>
    <p:extLst>
      <p:ext uri="{BB962C8B-B14F-4D97-AF65-F5344CB8AC3E}">
        <p14:creationId xmlns:p14="http://schemas.microsoft.com/office/powerpoint/2010/main" val="39829961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0"/>
            <a:ext cx="7772400" cy="762000"/>
          </a:xfrm>
        </p:spPr>
        <p:txBody>
          <a:bodyPr/>
          <a:lstStyle/>
          <a:p>
            <a:r>
              <a:rPr lang="en-US" altLang="en-US" sz="3600" dirty="0"/>
              <a:t>Sunflower </a:t>
            </a:r>
            <a:r>
              <a:rPr lang="en-US" altLang="en-US" sz="3600" dirty="0" smtClean="0"/>
              <a:t>Seed </a:t>
            </a:r>
            <a:r>
              <a:rPr lang="en-US" altLang="en-US" sz="3600" dirty="0"/>
              <a:t>L</a:t>
            </a:r>
            <a:r>
              <a:rPr lang="en-US" altLang="en-US" sz="3600" dirty="0" smtClean="0"/>
              <a:t>ab p.31 </a:t>
            </a:r>
            <a:r>
              <a:rPr lang="en-US" altLang="en-US" sz="3600" dirty="0"/>
              <a:t>NB</a:t>
            </a:r>
          </a:p>
        </p:txBody>
      </p:sp>
      <p:sp>
        <p:nvSpPr>
          <p:cNvPr id="49155" name="Content Placeholder 2"/>
          <p:cNvSpPr>
            <a:spLocks noGrp="1"/>
          </p:cNvSpPr>
          <p:nvPr>
            <p:ph idx="1"/>
          </p:nvPr>
        </p:nvSpPr>
        <p:spPr>
          <a:xfrm>
            <a:off x="1524000" y="609600"/>
            <a:ext cx="9144000" cy="5257800"/>
          </a:xfrm>
        </p:spPr>
        <p:txBody>
          <a:bodyPr/>
          <a:lstStyle/>
          <a:p>
            <a:pPr>
              <a:defRPr/>
            </a:pPr>
            <a:r>
              <a:rPr lang="en-US" dirty="0"/>
              <a:t>Do we count one side of the seed or both?</a:t>
            </a:r>
          </a:p>
          <a:p>
            <a:pPr>
              <a:defRPr/>
            </a:pPr>
            <a:r>
              <a:rPr lang="en-US" dirty="0"/>
              <a:t>What color is the stripe?</a:t>
            </a:r>
          </a:p>
          <a:p>
            <a:pPr>
              <a:defRPr/>
            </a:pPr>
            <a:r>
              <a:rPr lang="en-US" dirty="0"/>
              <a:t>Do we count the edges?</a:t>
            </a:r>
          </a:p>
          <a:p>
            <a:pPr>
              <a:defRPr/>
            </a:pPr>
            <a:r>
              <a:rPr lang="en-US" dirty="0"/>
              <a:t>Does the strip have to go all the way down?</a:t>
            </a:r>
          </a:p>
          <a:p>
            <a:pPr>
              <a:buFontTx/>
              <a:buNone/>
              <a:defRPr/>
            </a:pPr>
            <a:r>
              <a:rPr lang="en-US" dirty="0"/>
              <a:t>1.Now get a hand-full of sunflower seeds and with one partner count the stripes on your seeds.  </a:t>
            </a:r>
          </a:p>
          <a:p>
            <a:pPr>
              <a:buFontTx/>
              <a:buNone/>
              <a:defRPr/>
            </a:pPr>
            <a:r>
              <a:rPr lang="en-US" dirty="0"/>
              <a:t>2. Separate them by their number of stripes.</a:t>
            </a:r>
          </a:p>
          <a:p>
            <a:pPr>
              <a:buFontTx/>
              <a:buNone/>
              <a:defRPr/>
            </a:pPr>
            <a:r>
              <a:rPr lang="en-US" dirty="0"/>
              <a:t>3. Record the # of seeds you have for each number of stripe.</a:t>
            </a:r>
          </a:p>
          <a:p>
            <a:pPr marL="514350" indent="-514350">
              <a:buFontTx/>
              <a:buAutoNum type="arabicPeriod" startAt="4"/>
              <a:defRPr/>
            </a:pPr>
            <a:r>
              <a:rPr lang="en-US" dirty="0"/>
              <a:t>Place that many seeds in the graduated </a:t>
            </a:r>
            <a:r>
              <a:rPr lang="en-US" dirty="0" err="1"/>
              <a:t>cylander</a:t>
            </a:r>
            <a:r>
              <a:rPr lang="en-US" dirty="0"/>
              <a:t> up front.</a:t>
            </a:r>
          </a:p>
          <a:p>
            <a:pPr marL="514350" indent="-514350">
              <a:buFontTx/>
              <a:buAutoNum type="arabicPeriod" startAt="4"/>
              <a:defRPr/>
            </a:pPr>
            <a:r>
              <a:rPr lang="en-US" dirty="0"/>
              <a:t>Graph the Variation in the population.</a:t>
            </a:r>
          </a:p>
          <a:p>
            <a:pPr>
              <a:buFontTx/>
              <a:buNone/>
              <a:defRPr/>
            </a:pPr>
            <a:endParaRPr lang="en-US" dirty="0" smtClean="0"/>
          </a:p>
        </p:txBody>
      </p:sp>
    </p:spTree>
    <p:extLst>
      <p:ext uri="{BB962C8B-B14F-4D97-AF65-F5344CB8AC3E}">
        <p14:creationId xmlns:p14="http://schemas.microsoft.com/office/powerpoint/2010/main" val="9046669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2286000" y="0"/>
            <a:ext cx="7772400" cy="1143000"/>
          </a:xfrm>
        </p:spPr>
        <p:txBody>
          <a:bodyPr/>
          <a:lstStyle/>
          <a:p>
            <a:r>
              <a:rPr lang="en-US" altLang="en-US" dirty="0" smtClean="0"/>
              <a:t>Sunflower Seed Lab P. 31 NB</a:t>
            </a:r>
          </a:p>
        </p:txBody>
      </p:sp>
      <p:graphicFrame>
        <p:nvGraphicFramePr>
          <p:cNvPr id="4" name="Content Placeholder 3"/>
          <p:cNvGraphicFramePr>
            <a:graphicFrameLocks noGrp="1"/>
          </p:cNvGraphicFramePr>
          <p:nvPr>
            <p:ph idx="1"/>
          </p:nvPr>
        </p:nvGraphicFramePr>
        <p:xfrm>
          <a:off x="1828800" y="914401"/>
          <a:ext cx="5029200" cy="4859337"/>
        </p:xfrm>
        <a:graphic>
          <a:graphicData uri="http://schemas.openxmlformats.org/drawingml/2006/table">
            <a:tbl>
              <a:tblPr firstRow="1" bandRow="1">
                <a:tableStyleId>{5C22544A-7EE6-4342-B048-85BDC9FD1C3A}</a:tableStyleId>
              </a:tblPr>
              <a:tblGrid>
                <a:gridCol w="990600"/>
                <a:gridCol w="2057400"/>
                <a:gridCol w="1981200"/>
              </a:tblGrid>
              <a:tr h="640122">
                <a:tc>
                  <a:txBody>
                    <a:bodyPr/>
                    <a:lstStyle/>
                    <a:p>
                      <a:r>
                        <a:rPr lang="en-US" sz="1800" dirty="0" smtClean="0">
                          <a:solidFill>
                            <a:schemeClr val="tx1"/>
                          </a:solidFill>
                        </a:rPr>
                        <a:t>Stripes</a:t>
                      </a:r>
                      <a:endParaRPr lang="en-US" sz="1800" dirty="0">
                        <a:solidFill>
                          <a:schemeClr val="tx1"/>
                        </a:solidFill>
                      </a:endParaRPr>
                    </a:p>
                  </a:txBody>
                  <a:tcPr marT="45723" marB="45723"/>
                </a:tc>
                <a:tc>
                  <a:txBody>
                    <a:bodyPr/>
                    <a:lstStyle/>
                    <a:p>
                      <a:r>
                        <a:rPr lang="en-US" sz="1800" dirty="0" smtClean="0">
                          <a:solidFill>
                            <a:schemeClr val="tx1"/>
                          </a:solidFill>
                        </a:rPr>
                        <a:t># of Seeds</a:t>
                      </a:r>
                    </a:p>
                    <a:p>
                      <a:r>
                        <a:rPr lang="en-US" sz="1800" dirty="0" smtClean="0">
                          <a:solidFill>
                            <a:schemeClr val="tx1"/>
                          </a:solidFill>
                        </a:rPr>
                        <a:t>(your # of seeds) </a:t>
                      </a:r>
                      <a:endParaRPr lang="en-US" sz="1800" dirty="0">
                        <a:solidFill>
                          <a:schemeClr val="tx1"/>
                        </a:solidFill>
                      </a:endParaRPr>
                    </a:p>
                  </a:txBody>
                  <a:tcPr marT="45723" marB="45723"/>
                </a:tc>
                <a:tc>
                  <a:txBody>
                    <a:bodyPr/>
                    <a:lstStyle/>
                    <a:p>
                      <a:r>
                        <a:rPr lang="en-US" sz="1800" dirty="0" smtClean="0">
                          <a:solidFill>
                            <a:schemeClr val="tx1"/>
                          </a:solidFill>
                        </a:rPr>
                        <a:t>(</a:t>
                      </a:r>
                      <a:r>
                        <a:rPr lang="en-US" sz="1800" dirty="0" err="1" smtClean="0">
                          <a:solidFill>
                            <a:schemeClr val="tx1"/>
                          </a:solidFill>
                        </a:rPr>
                        <a:t>mL</a:t>
                      </a:r>
                      <a:r>
                        <a:rPr lang="en-US" sz="1800" dirty="0" smtClean="0">
                          <a:solidFill>
                            <a:schemeClr val="tx1"/>
                          </a:solidFill>
                        </a:rPr>
                        <a:t>) of Seeds</a:t>
                      </a:r>
                    </a:p>
                    <a:p>
                      <a:r>
                        <a:rPr lang="en-US" sz="1800" dirty="0" smtClean="0">
                          <a:solidFill>
                            <a:schemeClr val="tx1"/>
                          </a:solidFill>
                        </a:rPr>
                        <a:t>(class Variation)</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32</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2</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49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3</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4</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26</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5</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6</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8</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7</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8</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1</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9</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smtClean="0">
                          <a:solidFill>
                            <a:schemeClr val="tx1"/>
                          </a:solidFill>
                        </a:rPr>
                        <a:t>1</a:t>
                      </a:r>
                      <a:endParaRPr lang="en-US" sz="1800" dirty="0">
                        <a:solidFill>
                          <a:schemeClr val="tx1"/>
                        </a:solidFill>
                      </a:endParaRPr>
                    </a:p>
                  </a:txBody>
                  <a:tcPr marT="45723" marB="45723"/>
                </a:tc>
              </a:tr>
            </a:tbl>
          </a:graphicData>
        </a:graphic>
      </p:graphicFrame>
      <p:sp>
        <p:nvSpPr>
          <p:cNvPr id="80953" name="TextBox 4"/>
          <p:cNvSpPr txBox="1">
            <a:spLocks noChangeArrowheads="1"/>
          </p:cNvSpPr>
          <p:nvPr/>
        </p:nvSpPr>
        <p:spPr bwMode="auto">
          <a:xfrm>
            <a:off x="6858000" y="990601"/>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Is there variation in the population of sunflower seeds?</a:t>
            </a:r>
          </a:p>
          <a:p>
            <a:pPr>
              <a:spcBef>
                <a:spcPct val="0"/>
              </a:spcBef>
              <a:buFontTx/>
              <a:buAutoNum type="arabicPeriod"/>
            </a:pPr>
            <a:r>
              <a:rPr lang="en-US" altLang="en-US" sz="2400"/>
              <a:t>Is this beneficial for the species?</a:t>
            </a:r>
          </a:p>
          <a:p>
            <a:pPr>
              <a:spcBef>
                <a:spcPct val="0"/>
              </a:spcBef>
              <a:buFontTx/>
              <a:buAutoNum type="arabicPeriod"/>
            </a:pPr>
            <a:r>
              <a:rPr lang="en-US" altLang="en-US" sz="2400"/>
              <a:t>Why would it be beneficial?</a:t>
            </a:r>
          </a:p>
          <a:p>
            <a:pPr>
              <a:spcBef>
                <a:spcPct val="0"/>
              </a:spcBef>
              <a:buFontTx/>
              <a:buAutoNum type="arabicPeriod"/>
            </a:pPr>
            <a:r>
              <a:rPr lang="en-US" altLang="en-US" sz="2400"/>
              <a:t>How would you predict the seeds are different if they are from a shady environment or a non shady environment?</a:t>
            </a:r>
          </a:p>
        </p:txBody>
      </p:sp>
    </p:spTree>
    <p:extLst>
      <p:ext uri="{BB962C8B-B14F-4D97-AF65-F5344CB8AC3E}">
        <p14:creationId xmlns:p14="http://schemas.microsoft.com/office/powerpoint/2010/main" val="36045199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524000" y="0"/>
            <a:ext cx="9144000" cy="1600200"/>
          </a:xfrm>
        </p:spPr>
        <p:txBody>
          <a:bodyPr>
            <a:normAutofit fontScale="90000"/>
          </a:bodyPr>
          <a:lstStyle/>
          <a:p>
            <a:r>
              <a:rPr lang="en-US" altLang="en-US" sz="2800"/>
              <a:t>Natural Selection  CH 15</a:t>
            </a:r>
            <a:br>
              <a:rPr lang="en-US" altLang="en-US" sz="2800"/>
            </a:br>
            <a:r>
              <a:rPr lang="en-US" altLang="en-US" sz="2800"/>
              <a:t>Obj.  To understand there is a struggle for existence that is part of Natural Selection. </a:t>
            </a:r>
            <a:br>
              <a:rPr lang="en-US" altLang="en-US" sz="2800"/>
            </a:br>
            <a:r>
              <a:rPr lang="en-US" altLang="en-US" sz="2800"/>
              <a:t>P. 18 NB</a:t>
            </a:r>
          </a:p>
        </p:txBody>
      </p:sp>
      <p:sp>
        <p:nvSpPr>
          <p:cNvPr id="81923" name="Content Placeholder 2"/>
          <p:cNvSpPr>
            <a:spLocks noGrp="1"/>
          </p:cNvSpPr>
          <p:nvPr>
            <p:ph idx="1"/>
          </p:nvPr>
        </p:nvSpPr>
        <p:spPr>
          <a:xfrm>
            <a:off x="5486400" y="1524000"/>
            <a:ext cx="5181600" cy="4114800"/>
          </a:xfrm>
        </p:spPr>
        <p:txBody>
          <a:bodyPr/>
          <a:lstStyle/>
          <a:p>
            <a:pPr marL="514350" indent="-514350">
              <a:buFontTx/>
              <a:buAutoNum type="arabicPeriod"/>
            </a:pPr>
            <a:r>
              <a:rPr lang="en-US" altLang="en-US" smtClean="0"/>
              <a:t>In the sunflower seed lab, what were the most obvious variations in the seeds?</a:t>
            </a:r>
          </a:p>
          <a:p>
            <a:pPr marL="514350" indent="-514350">
              <a:buFontTx/>
              <a:buAutoNum type="arabicPeriod"/>
            </a:pPr>
            <a:r>
              <a:rPr lang="en-US" altLang="en-US" smtClean="0"/>
              <a:t>In a herd of Zebra, what struggles might exist?</a:t>
            </a:r>
          </a:p>
          <a:p>
            <a:pPr marL="514350" indent="-514350">
              <a:buFontTx/>
              <a:buAutoNum type="arabicPeriod"/>
            </a:pPr>
            <a:r>
              <a:rPr lang="en-US" altLang="en-US" smtClean="0"/>
              <a:t>How do you know who is the most “Fit” in the population?</a:t>
            </a:r>
          </a:p>
          <a:p>
            <a:pPr marL="514350" indent="-514350">
              <a:buFontTx/>
              <a:buAutoNum type="arabicPeriod"/>
            </a:pPr>
            <a:endParaRPr lang="en-US" altLang="en-US" smtClean="0"/>
          </a:p>
          <a:p>
            <a:pPr marL="514350" indent="-514350">
              <a:buFontTx/>
              <a:buAutoNum type="arabicPeriod"/>
            </a:pPr>
            <a:endParaRPr lang="en-US" altLang="en-US" smtClean="0"/>
          </a:p>
        </p:txBody>
      </p:sp>
      <p:pic>
        <p:nvPicPr>
          <p:cNvPr id="81924"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39798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45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24000" y="152400"/>
            <a:ext cx="9144000" cy="1143000"/>
          </a:xfrm>
        </p:spPr>
        <p:txBody>
          <a:bodyPr/>
          <a:lstStyle/>
          <a:p>
            <a:pPr eaLnBrk="1" hangingPunct="1"/>
            <a:r>
              <a:rPr lang="en-US" altLang="en-US" sz="3600">
                <a:latin typeface="Marker Felt" charset="0"/>
              </a:rPr>
              <a:t>What do we observe when we compare individuals in a population?</a:t>
            </a:r>
            <a:endParaRPr lang="en-US" altLang="en-US" smtClean="0">
              <a:latin typeface="Marker Felt" charset="0"/>
            </a:endParaRPr>
          </a:p>
        </p:txBody>
      </p:sp>
      <p:sp>
        <p:nvSpPr>
          <p:cNvPr id="33795" name="Rectangle 3"/>
          <p:cNvSpPr>
            <a:spLocks noGrp="1" noChangeArrowheads="1"/>
          </p:cNvSpPr>
          <p:nvPr>
            <p:ph type="body" idx="4294967295"/>
          </p:nvPr>
        </p:nvSpPr>
        <p:spPr>
          <a:xfrm>
            <a:off x="1524000" y="12954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#4</a:t>
            </a:r>
            <a:endParaRPr lang="en-US" sz="2400">
              <a:solidFill>
                <a:srgbClr val="FF2110"/>
              </a:solidFill>
              <a:latin typeface="Comic Sans MS" pitchFamily="28" charset="0"/>
            </a:endParaRPr>
          </a:p>
        </p:txBody>
      </p:sp>
      <p:sp>
        <p:nvSpPr>
          <p:cNvPr id="33796" name="Text Box 4"/>
          <p:cNvSpPr txBox="1">
            <a:spLocks noChangeArrowheads="1"/>
          </p:cNvSpPr>
          <p:nvPr/>
        </p:nvSpPr>
        <p:spPr bwMode="auto">
          <a:xfrm>
            <a:off x="1304926" y="1676400"/>
            <a:ext cx="9363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latin typeface="Comic Sans MS" panose="030F0702030302020204" pitchFamily="66" charset="0"/>
              </a:rPr>
              <a:t>There is variation among organisms in a population. Variation naturally exists.</a:t>
            </a:r>
            <a:endParaRPr lang="en-US" altLang="en-US" sz="2000" b="1">
              <a:latin typeface="Comic Sans MS" panose="030F0702030302020204" pitchFamily="66"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953001"/>
            <a:ext cx="3886200" cy="171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unflower seeds in s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2971800" cy="2228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eye col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1"/>
            <a:ext cx="3048000" cy="20494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5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3801"/>
                                        </p:tgtEl>
                                        <p:attrNameLst>
                                          <p:attrName>style.visibility</p:attrName>
                                        </p:attrNameLst>
                                      </p:cBhvr>
                                      <p:to>
                                        <p:strVal val="visible"/>
                                      </p:to>
                                    </p:set>
                                    <p:animEffect transition="in" filter="slide(fromBottom)">
                                      <p:cBhvr>
                                        <p:cTn id="15" dur="500"/>
                                        <p:tgtEl>
                                          <p:spTgt spid="338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524000" y="0"/>
            <a:ext cx="9144000" cy="2819400"/>
          </a:xfrm>
        </p:spPr>
        <p:txBody>
          <a:bodyPr/>
          <a:lstStyle/>
          <a:p>
            <a:r>
              <a:rPr lang="en-US" altLang="en-US" sz="2800"/>
              <a:t>Variation friendly talk:  With a partner…</a:t>
            </a:r>
            <a:br>
              <a:rPr lang="en-US" altLang="en-US" sz="2800"/>
            </a:br>
            <a:r>
              <a:rPr lang="en-US" altLang="en-US" sz="2800"/>
              <a:t>Is variation among organisms in a population the rule or the exception?</a:t>
            </a:r>
            <a:br>
              <a:rPr lang="en-US" altLang="en-US" sz="2800"/>
            </a:br>
            <a:r>
              <a:rPr lang="en-US" altLang="en-US" sz="2800"/>
              <a:t>Is it more common for living things in nature to vary or for things to be identical?</a:t>
            </a:r>
            <a:br>
              <a:rPr lang="en-US" altLang="en-US" sz="2800"/>
            </a:br>
            <a:r>
              <a:rPr lang="en-US" altLang="en-US" sz="2800"/>
              <a:t>Defend your answer with specific examples.</a:t>
            </a:r>
          </a:p>
        </p:txBody>
      </p:sp>
      <p:pic>
        <p:nvPicPr>
          <p:cNvPr id="84995"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06700"/>
            <a:ext cx="60166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8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895600" y="0"/>
            <a:ext cx="7772400" cy="1143000"/>
          </a:xfrm>
        </p:spPr>
        <p:txBody>
          <a:bodyPr/>
          <a:lstStyle/>
          <a:p>
            <a:r>
              <a:rPr lang="en-US" altLang="en-US" smtClean="0">
                <a:solidFill>
                  <a:schemeClr val="bg1"/>
                </a:solidFill>
                <a:latin typeface="Algerian" panose="04020705040A02060702" pitchFamily="82" charset="0"/>
              </a:rPr>
              <a:t>Good Morning! Wed 4/2</a:t>
            </a:r>
          </a:p>
        </p:txBody>
      </p:sp>
      <p:pic>
        <p:nvPicPr>
          <p:cNvPr id="4099"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52400"/>
            <a:ext cx="1143000" cy="1143000"/>
          </a:xfrm>
          <a:noFill/>
        </p:spPr>
      </p:pic>
      <p:sp>
        <p:nvSpPr>
          <p:cNvPr id="4100" name="TextBox 3"/>
          <p:cNvSpPr txBox="1">
            <a:spLocks noChangeArrowheads="1"/>
          </p:cNvSpPr>
          <p:nvPr/>
        </p:nvSpPr>
        <p:spPr bwMode="auto">
          <a:xfrm>
            <a:off x="2667000" y="990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survive.p.12NB</a:t>
            </a:r>
          </a:p>
        </p:txBody>
      </p:sp>
      <p:sp>
        <p:nvSpPr>
          <p:cNvPr id="5" name="TextBox 4"/>
          <p:cNvSpPr txBox="1"/>
          <p:nvPr/>
        </p:nvSpPr>
        <p:spPr>
          <a:xfrm>
            <a:off x="2133600" y="2057401"/>
            <a:ext cx="8534400" cy="2862263"/>
          </a:xfrm>
          <a:prstGeom prst="rect">
            <a:avLst/>
          </a:prstGeom>
          <a:noFill/>
        </p:spPr>
        <p:txBody>
          <a:bodyPr>
            <a:spAutoFit/>
          </a:bodyPr>
          <a:lstStyle/>
          <a:p>
            <a:pPr>
              <a:defRPr/>
            </a:pPr>
            <a:r>
              <a:rPr lang="en-US" sz="2000" u="sng" dirty="0">
                <a:latin typeface="Arial" charset="0"/>
                <a:ea typeface="ＭＳ Ｐゴシック" charset="-128"/>
              </a:rPr>
              <a:t>Warm-up</a:t>
            </a:r>
            <a:r>
              <a:rPr lang="en-US" sz="2000" dirty="0">
                <a:latin typeface="Arial" charset="0"/>
                <a:ea typeface="ＭＳ Ｐゴシック" charset="-128"/>
              </a:rPr>
              <a:t>: </a:t>
            </a:r>
          </a:p>
          <a:p>
            <a:pPr>
              <a:defRPr/>
            </a:pPr>
            <a:r>
              <a:rPr lang="en-US" sz="2000" dirty="0">
                <a:latin typeface="Arial" charset="0"/>
                <a:ea typeface="ＭＳ Ｐゴシック" charset="-128"/>
              </a:rPr>
              <a:t>1. Which of the following would MOST likely cause a </a:t>
            </a:r>
            <a:r>
              <a:rPr lang="en-US" sz="2000" b="1" dirty="0">
                <a:latin typeface="Arial" charset="0"/>
                <a:ea typeface="ＭＳ Ｐゴシック" charset="-128"/>
              </a:rPr>
              <a:t>mutation</a:t>
            </a:r>
            <a:r>
              <a:rPr lang="en-US" sz="2000" dirty="0">
                <a:latin typeface="Arial" charset="0"/>
                <a:ea typeface="ＭＳ Ｐゴシック" charset="-128"/>
              </a:rPr>
              <a:t>?</a:t>
            </a:r>
          </a:p>
          <a:p>
            <a:pPr>
              <a:defRPr/>
            </a:pPr>
            <a:endParaRPr lang="en-US" sz="2000" dirty="0">
              <a:latin typeface="Arial" charset="0"/>
              <a:ea typeface="ＭＳ Ｐゴシック" charset="-128"/>
            </a:endParaRPr>
          </a:p>
          <a:p>
            <a:pPr marL="342900" indent="-342900">
              <a:buFontTx/>
              <a:buAutoNum type="alphaLcPeriod"/>
              <a:defRPr/>
            </a:pPr>
            <a:r>
              <a:rPr lang="en-US" sz="2000" dirty="0">
                <a:latin typeface="Arial" charset="0"/>
                <a:ea typeface="ＭＳ Ｐゴシック" charset="-128"/>
              </a:rPr>
              <a:t>The placement of ribosomes on the endoplasmic reticulum</a:t>
            </a:r>
          </a:p>
          <a:p>
            <a:pPr marL="342900" indent="-342900">
              <a:buFontTx/>
              <a:buAutoNum type="alphaLcPeriod"/>
              <a:defRPr/>
            </a:pPr>
            <a:r>
              <a:rPr lang="en-US" sz="2000" dirty="0">
                <a:latin typeface="Arial" charset="0"/>
                <a:ea typeface="ＭＳ Ｐゴシック" charset="-128"/>
              </a:rPr>
              <a:t>The insertion of a nucleotide into DNA</a:t>
            </a:r>
          </a:p>
          <a:p>
            <a:pPr marL="342900" indent="-342900">
              <a:buFontTx/>
              <a:buAutoNum type="alphaLcPeriod"/>
              <a:defRPr/>
            </a:pPr>
            <a:r>
              <a:rPr lang="en-US" sz="2000" dirty="0">
                <a:latin typeface="Arial" charset="0"/>
                <a:ea typeface="ＭＳ Ｐゴシック" charset="-128"/>
              </a:rPr>
              <a:t>The movement of transfer RNA out of the nucleus</a:t>
            </a:r>
          </a:p>
          <a:p>
            <a:pPr marL="342900" indent="-342900">
              <a:buFontTx/>
              <a:buAutoNum type="alphaLcPeriod"/>
              <a:defRPr/>
            </a:pPr>
            <a:r>
              <a:rPr lang="en-US" sz="2000" dirty="0">
                <a:latin typeface="Arial" charset="0"/>
                <a:ea typeface="ＭＳ Ｐゴシック" charset="-128"/>
              </a:rPr>
              <a:t>The release of messenger RNA from DNA</a:t>
            </a:r>
          </a:p>
          <a:p>
            <a:pPr marL="342900" indent="-342900">
              <a:buFontTx/>
              <a:buAutoNum type="alphaLcPeriod"/>
              <a:defRPr/>
            </a:pPr>
            <a:endParaRPr lang="en-US" sz="2000" dirty="0">
              <a:latin typeface="Arial" charset="0"/>
              <a:ea typeface="ＭＳ Ｐゴシック" charset="-128"/>
            </a:endParaRPr>
          </a:p>
          <a:p>
            <a:pPr marL="342900" indent="-342900">
              <a:defRPr/>
            </a:pPr>
            <a:r>
              <a:rPr lang="en-US" sz="2000" dirty="0">
                <a:latin typeface="Arial" charset="0"/>
                <a:ea typeface="ＭＳ Ｐゴシック" charset="-128"/>
              </a:rPr>
              <a:t>2. Explain the difference between a </a:t>
            </a:r>
            <a:r>
              <a:rPr lang="en-US" sz="2000" b="1" dirty="0">
                <a:latin typeface="Arial" charset="0"/>
                <a:ea typeface="ＭＳ Ｐゴシック" charset="-128"/>
              </a:rPr>
              <a:t>species</a:t>
            </a:r>
            <a:r>
              <a:rPr lang="en-US" sz="2000" dirty="0">
                <a:latin typeface="Arial" charset="0"/>
                <a:ea typeface="ＭＳ Ｐゴシック" charset="-128"/>
              </a:rPr>
              <a:t> and a</a:t>
            </a:r>
            <a:r>
              <a:rPr lang="en-US" sz="2000" b="1" dirty="0">
                <a:latin typeface="Arial" charset="0"/>
                <a:ea typeface="ＭＳ Ｐゴシック" charset="-128"/>
              </a:rPr>
              <a:t> population</a:t>
            </a:r>
            <a:r>
              <a:rPr lang="en-US" sz="2000" dirty="0">
                <a:latin typeface="Arial" charset="0"/>
                <a:ea typeface="ＭＳ Ｐゴシック" charset="-128"/>
              </a:rPr>
              <a:t>.</a:t>
            </a:r>
          </a:p>
        </p:txBody>
      </p:sp>
      <p:pic>
        <p:nvPicPr>
          <p:cNvPr id="4102"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54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2514600" y="53340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Read CH 15, 1 page notes P. 11 NB</a:t>
            </a:r>
            <a:endParaRPr lang="en-US" altLang="en-US" sz="2400" u="sng"/>
          </a:p>
        </p:txBody>
      </p:sp>
    </p:spTree>
    <p:extLst>
      <p:ext uri="{BB962C8B-B14F-4D97-AF65-F5344CB8AC3E}">
        <p14:creationId xmlns:p14="http://schemas.microsoft.com/office/powerpoint/2010/main" val="906901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Wormeaters</a:t>
            </a:r>
          </a:p>
        </p:txBody>
      </p:sp>
      <p:pic>
        <p:nvPicPr>
          <p:cNvPr id="86019" name="Picture 4" descr="wormeater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638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408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7042" name="Rectangle 1026"/>
          <p:cNvSpPr>
            <a:spLocks noGrp="1" noChangeArrowheads="1"/>
          </p:cNvSpPr>
          <p:nvPr>
            <p:ph type="title" idx="4294967295"/>
          </p:nvPr>
        </p:nvSpPr>
        <p:spPr>
          <a:xfrm>
            <a:off x="1524000" y="152400"/>
            <a:ext cx="7772400" cy="1143000"/>
          </a:xfrm>
        </p:spPr>
        <p:txBody>
          <a:bodyPr/>
          <a:lstStyle/>
          <a:p>
            <a:pPr eaLnBrk="1" hangingPunct="1"/>
            <a:r>
              <a:rPr lang="en-US" altLang="en-US" sz="3600">
                <a:latin typeface="Marker Felt" charset="0"/>
              </a:rPr>
              <a:t>What is going to happen to:</a:t>
            </a:r>
            <a:endParaRPr lang="en-US" altLang="en-US" smtClean="0"/>
          </a:p>
        </p:txBody>
      </p:sp>
      <p:sp>
        <p:nvSpPr>
          <p:cNvPr id="87043" name="Rectangle 1027"/>
          <p:cNvSpPr>
            <a:spLocks noGrp="1" noChangeArrowheads="1"/>
          </p:cNvSpPr>
          <p:nvPr>
            <p:ph type="body" sz="half" idx="4294967295"/>
          </p:nvPr>
        </p:nvSpPr>
        <p:spPr>
          <a:xfrm>
            <a:off x="1524000" y="1219200"/>
            <a:ext cx="4267200" cy="5791200"/>
          </a:xfrm>
        </p:spPr>
        <p:txBody>
          <a:bodyPr/>
          <a:lstStyle/>
          <a:p>
            <a:pPr eaLnBrk="1" hangingPunct="1">
              <a:buFontTx/>
              <a:buNone/>
            </a:pPr>
            <a:r>
              <a:rPr lang="en-US" altLang="en-US"/>
              <a:t>…the wormeater with the disadvantageous variation? (Doodle 2A)</a:t>
            </a:r>
          </a:p>
          <a:p>
            <a:pPr eaLnBrk="1" hangingPunct="1"/>
            <a:endParaRPr lang="en-US" altLang="en-US"/>
          </a:p>
        </p:txBody>
      </p:sp>
      <p:sp>
        <p:nvSpPr>
          <p:cNvPr id="87044" name="Rectangle 1028"/>
          <p:cNvSpPr>
            <a:spLocks noGrp="1" noChangeArrowheads="1"/>
          </p:cNvSpPr>
          <p:nvPr>
            <p:ph type="body" sz="half" idx="4294967295"/>
          </p:nvPr>
        </p:nvSpPr>
        <p:spPr>
          <a:xfrm>
            <a:off x="6324600" y="1143000"/>
            <a:ext cx="4343400" cy="5486400"/>
          </a:xfrm>
        </p:spPr>
        <p:txBody>
          <a:bodyPr/>
          <a:lstStyle/>
          <a:p>
            <a:pPr eaLnBrk="1" hangingPunct="1">
              <a:buFontTx/>
              <a:buNone/>
            </a:pPr>
            <a:r>
              <a:rPr lang="en-US" altLang="en-US"/>
              <a:t>…the wormeater that got the most food? (2B)</a:t>
            </a:r>
          </a:p>
          <a:p>
            <a:pPr eaLnBrk="1" hangingPunct="1"/>
            <a:endParaRPr lang="en-US" altLang="en-US"/>
          </a:p>
          <a:p>
            <a:pPr eaLnBrk="1" hangingPunct="1"/>
            <a:endParaRPr lang="en-US" altLang="en-US"/>
          </a:p>
        </p:txBody>
      </p:sp>
      <p:sp>
        <p:nvSpPr>
          <p:cNvPr id="87045" name="Line 1029"/>
          <p:cNvSpPr>
            <a:spLocks noChangeShapeType="1"/>
          </p:cNvSpPr>
          <p:nvPr/>
        </p:nvSpPr>
        <p:spPr bwMode="auto">
          <a:xfrm>
            <a:off x="6096000" y="1143000"/>
            <a:ext cx="0" cy="541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9"/>
          <p:cNvSpPr txBox="1">
            <a:spLocks noChangeArrowheads="1"/>
          </p:cNvSpPr>
          <p:nvPr/>
        </p:nvSpPr>
        <p:spPr bwMode="auto">
          <a:xfrm>
            <a:off x="9359900" y="61722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b="1">
                <a:solidFill>
                  <a:srgbClr val="FF3F04"/>
                </a:solidFill>
              </a:rPr>
              <a:t>Per. </a:t>
            </a:r>
          </a:p>
        </p:txBody>
      </p:sp>
    </p:spTree>
    <p:extLst>
      <p:ext uri="{BB962C8B-B14F-4D97-AF65-F5344CB8AC3E}">
        <p14:creationId xmlns:p14="http://schemas.microsoft.com/office/powerpoint/2010/main" val="179132177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sz="half" idx="4294967295"/>
          </p:nvPr>
        </p:nvSpPr>
        <p:spPr>
          <a:xfrm>
            <a:off x="1524000" y="304800"/>
            <a:ext cx="4267200" cy="4114800"/>
          </a:xfrm>
        </p:spPr>
        <p:txBody>
          <a:bodyPr/>
          <a:lstStyle/>
          <a:p>
            <a:pPr eaLnBrk="1" hangingPunct="1">
              <a:buFontTx/>
              <a:buNone/>
              <a:defRPr/>
            </a:pPr>
            <a:r>
              <a:rPr lang="en-US">
                <a:solidFill>
                  <a:srgbClr val="FF2110"/>
                </a:solidFill>
                <a:effectLst>
                  <a:outerShdw blurRad="38100" dist="38100" dir="2700000" algn="tl">
                    <a:srgbClr val="000000"/>
                  </a:outerShdw>
                </a:effectLst>
              </a:rPr>
              <a:t>OBSERVATION #5:</a:t>
            </a:r>
            <a:endParaRPr lang="en-US">
              <a:latin typeface="Comic Sans MS" pitchFamily="28" charset="0"/>
            </a:endParaRPr>
          </a:p>
          <a:p>
            <a:pPr eaLnBrk="1" hangingPunct="1">
              <a:defRPr/>
            </a:pPr>
            <a:endParaRPr lang="en-US" sz="1800">
              <a:latin typeface="Comic Sans MS" pitchFamily="28" charset="0"/>
            </a:endParaRPr>
          </a:p>
          <a:p>
            <a:pPr eaLnBrk="1" hangingPunct="1">
              <a:buFontTx/>
              <a:buNone/>
              <a:defRPr/>
            </a:pPr>
            <a:r>
              <a:rPr lang="en-US" sz="1800">
                <a:latin typeface="Comic Sans MS" pitchFamily="28" charset="0"/>
              </a:rPr>
              <a:t>	</a:t>
            </a:r>
            <a:r>
              <a:rPr lang="en-US" sz="2000">
                <a:latin typeface="Comic Sans MS" pitchFamily="28" charset="0"/>
              </a:rPr>
              <a:t>Individuals with advantageous</a:t>
            </a:r>
          </a:p>
          <a:p>
            <a:pPr eaLnBrk="1" hangingPunct="1">
              <a:buFontTx/>
              <a:buNone/>
              <a:defRPr/>
            </a:pPr>
            <a:r>
              <a:rPr lang="en-US" sz="2000">
                <a:latin typeface="Comic Sans MS" pitchFamily="28" charset="0"/>
              </a:rPr>
              <a:t>variations have a better chance of</a:t>
            </a:r>
          </a:p>
          <a:p>
            <a:pPr eaLnBrk="1" hangingPunct="1">
              <a:buFontTx/>
              <a:buNone/>
              <a:defRPr/>
            </a:pPr>
            <a:r>
              <a:rPr lang="en-US" sz="2000">
                <a:latin typeface="Comic Sans MS" pitchFamily="28" charset="0"/>
              </a:rPr>
              <a:t>surviving than those with less </a:t>
            </a:r>
          </a:p>
          <a:p>
            <a:pPr eaLnBrk="1" hangingPunct="1">
              <a:buFontTx/>
              <a:buNone/>
              <a:defRPr/>
            </a:pPr>
            <a:r>
              <a:rPr lang="en-US" sz="2000">
                <a:latin typeface="Comic Sans MS" pitchFamily="28" charset="0"/>
              </a:rPr>
              <a:t>advantageous variations.</a:t>
            </a:r>
            <a:endParaRPr lang="en-US" sz="1800">
              <a:latin typeface="Comic Sans MS" pitchFamily="28" charset="0"/>
            </a:endParaRPr>
          </a:p>
        </p:txBody>
      </p:sp>
      <p:sp>
        <p:nvSpPr>
          <p:cNvPr id="36869" name="Rectangle 5"/>
          <p:cNvSpPr>
            <a:spLocks noGrp="1" noChangeArrowheads="1"/>
          </p:cNvSpPr>
          <p:nvPr>
            <p:ph type="body" sz="half" idx="4294967295"/>
          </p:nvPr>
        </p:nvSpPr>
        <p:spPr>
          <a:xfrm>
            <a:off x="6324600" y="4038600"/>
            <a:ext cx="4343400" cy="4114800"/>
          </a:xfrm>
        </p:spPr>
        <p:txBody>
          <a:bodyPr/>
          <a:lstStyle/>
          <a:p>
            <a:pPr algn="ctr">
              <a:spcBef>
                <a:spcPct val="0"/>
              </a:spcBef>
              <a:buFontTx/>
              <a:buNone/>
              <a:defRPr/>
            </a:pPr>
            <a:r>
              <a:rPr lang="en-US">
                <a:solidFill>
                  <a:srgbClr val="FF2110"/>
                </a:solidFill>
                <a:effectLst>
                  <a:outerShdw blurRad="38100" dist="38100" dir="2700000" algn="tl">
                    <a:srgbClr val="000000"/>
                  </a:outerShdw>
                </a:effectLst>
              </a:rPr>
              <a:t>OBSERVATION #6</a:t>
            </a:r>
          </a:p>
          <a:p>
            <a:pPr eaLnBrk="1" hangingPunct="1">
              <a:buFontTx/>
              <a:buNone/>
              <a:defRPr/>
            </a:pPr>
            <a:r>
              <a:rPr lang="en-US" sz="2400"/>
              <a:t>	Survival allows reproduction</a:t>
            </a:r>
            <a:endParaRPr lang="en-US"/>
          </a:p>
        </p:txBody>
      </p:sp>
      <p:pic>
        <p:nvPicPr>
          <p:cNvPr id="36868" name="Picture 4" descr="albino 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1"/>
            <a:ext cx="4573588" cy="3070225"/>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oe-Fawn-Buc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4495800" cy="3022600"/>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20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Planet Earth – Great Plains</a:t>
            </a:r>
          </a:p>
        </p:txBody>
      </p:sp>
      <p:sp>
        <p:nvSpPr>
          <p:cNvPr id="91139" name="Content Placeholder 2"/>
          <p:cNvSpPr>
            <a:spLocks noGrp="1"/>
          </p:cNvSpPr>
          <p:nvPr>
            <p:ph idx="1"/>
          </p:nvPr>
        </p:nvSpPr>
        <p:spPr/>
        <p:txBody>
          <a:bodyPr/>
          <a:lstStyle/>
          <a:p>
            <a:r>
              <a:rPr lang="en-US" altLang="en-US" smtClean="0"/>
              <a:t>Fire &amp; Deer</a:t>
            </a:r>
          </a:p>
        </p:txBody>
      </p:sp>
    </p:spTree>
    <p:extLst>
      <p:ext uri="{BB962C8B-B14F-4D97-AF65-F5344CB8AC3E}">
        <p14:creationId xmlns:p14="http://schemas.microsoft.com/office/powerpoint/2010/main" val="14008849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524000" y="228600"/>
            <a:ext cx="8458200" cy="1143000"/>
          </a:xfrm>
        </p:spPr>
        <p:txBody>
          <a:bodyPr>
            <a:normAutofit fontScale="90000"/>
          </a:bodyPr>
          <a:lstStyle/>
          <a:p>
            <a:pPr eaLnBrk="1" hangingPunct="1"/>
            <a:r>
              <a:rPr lang="en-US" altLang="en-US" sz="3200">
                <a:latin typeface="Marker Felt" charset="0"/>
              </a:rPr>
              <a:t>When the surviving wormeaters reproduce what kind of beaks will their offspring most likely have? (2C)</a:t>
            </a:r>
            <a:endParaRPr lang="en-US" altLang="en-US" smtClean="0"/>
          </a:p>
        </p:txBody>
      </p:sp>
      <p:sp>
        <p:nvSpPr>
          <p:cNvPr id="38915" name="Rectangle 3"/>
          <p:cNvSpPr>
            <a:spLocks noGrp="1" noChangeArrowheads="1"/>
          </p:cNvSpPr>
          <p:nvPr>
            <p:ph type="body" idx="4294967295"/>
          </p:nvPr>
        </p:nvSpPr>
        <p:spPr>
          <a:xfrm>
            <a:off x="1524000" y="14478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#7:</a:t>
            </a:r>
          </a:p>
        </p:txBody>
      </p:sp>
      <p:sp>
        <p:nvSpPr>
          <p:cNvPr id="38916" name="Text Box 4"/>
          <p:cNvSpPr txBox="1">
            <a:spLocks noChangeArrowheads="1"/>
          </p:cNvSpPr>
          <p:nvPr/>
        </p:nvSpPr>
        <p:spPr bwMode="auto">
          <a:xfrm>
            <a:off x="1905000" y="1981201"/>
            <a:ext cx="8002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702030302020204" pitchFamily="66" charset="0"/>
              </a:rPr>
              <a:t>Many variations are inherited </a:t>
            </a:r>
            <a:r>
              <a:rPr lang="en-US" altLang="en-US" sz="2800" i="1">
                <a:latin typeface="Comic Sans MS" panose="030F0702030302020204" pitchFamily="66" charset="0"/>
              </a:rPr>
              <a:t>(in other words, </a:t>
            </a:r>
          </a:p>
          <a:p>
            <a:pPr>
              <a:spcBef>
                <a:spcPct val="0"/>
              </a:spcBef>
              <a:buFontTx/>
              <a:buNone/>
            </a:pPr>
            <a:r>
              <a:rPr lang="en-US" altLang="en-US" sz="2800" i="1">
                <a:latin typeface="Comic Sans MS" panose="030F0702030302020204" pitchFamily="66" charset="0"/>
              </a:rPr>
              <a:t>offspring tend to resemble their parents).</a:t>
            </a:r>
            <a:endParaRPr lang="en-US" altLang="en-US" sz="2400">
              <a:latin typeface="Comic Sans MS" panose="030F0702030302020204" pitchFamily="66" charset="0"/>
            </a:endParaRPr>
          </a:p>
        </p:txBody>
      </p:sp>
      <p:pic>
        <p:nvPicPr>
          <p:cNvPr id="38917" name="Picture 5" descr="mother_dau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22601"/>
            <a:ext cx="2438400" cy="16160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nail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800601"/>
            <a:ext cx="3200400" cy="19208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like_father_like_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3021014"/>
            <a:ext cx="4303713" cy="28971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9525000" y="3124200"/>
            <a:ext cx="914400" cy="304800"/>
          </a:xfrm>
          <a:prstGeom prst="rect">
            <a:avLst/>
          </a:prstGeom>
          <a:solidFill>
            <a:srgbClr val="9EBA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938161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524000" y="304800"/>
            <a:ext cx="8839200" cy="1143000"/>
          </a:xfrm>
        </p:spPr>
        <p:txBody>
          <a:bodyPr>
            <a:normAutofit fontScale="90000"/>
          </a:bodyPr>
          <a:lstStyle/>
          <a:p>
            <a:pPr eaLnBrk="1" hangingPunct="1">
              <a:defRPr/>
            </a:pPr>
            <a:r>
              <a:rPr lang="en-US" sz="3200">
                <a:latin typeface="Marker Felt" pitchFamily="28" charset="0"/>
              </a:rPr>
              <a:t>What do you predict would happen to the </a:t>
            </a:r>
            <a:r>
              <a:rPr lang="en-US" sz="3200" b="1">
                <a:solidFill>
                  <a:srgbClr val="FF0000"/>
                </a:solidFill>
                <a:effectLst>
                  <a:outerShdw blurRad="38100" dist="38100" dir="2700000" algn="tl">
                    <a:srgbClr val="000000"/>
                  </a:outerShdw>
                </a:effectLst>
                <a:latin typeface="Marker Felt" pitchFamily="28" charset="0"/>
              </a:rPr>
              <a:t>#</a:t>
            </a:r>
            <a:r>
              <a:rPr lang="en-US" sz="3200">
                <a:latin typeface="Marker Felt" pitchFamily="28" charset="0"/>
              </a:rPr>
              <a:t> of individuals with the </a:t>
            </a:r>
            <a:r>
              <a:rPr lang="en-US" sz="3200" b="1" u="sng">
                <a:solidFill>
                  <a:srgbClr val="FF0000"/>
                </a:solidFill>
                <a:effectLst>
                  <a:outerShdw blurRad="38100" dist="38100" dir="2700000" algn="tl">
                    <a:srgbClr val="000000"/>
                  </a:outerShdw>
                </a:effectLst>
                <a:latin typeface="Marker Felt" pitchFamily="28" charset="0"/>
              </a:rPr>
              <a:t>advantageous</a:t>
            </a:r>
            <a:r>
              <a:rPr lang="en-US" sz="3200" b="1" u="sng">
                <a:solidFill>
                  <a:srgbClr val="FF0000"/>
                </a:solidFill>
                <a:latin typeface="Marker Felt" pitchFamily="28" charset="0"/>
              </a:rPr>
              <a:t> </a:t>
            </a:r>
            <a:r>
              <a:rPr lang="en-US" sz="3200">
                <a:latin typeface="Marker Felt" pitchFamily="28" charset="0"/>
              </a:rPr>
              <a:t>variation in the next generation?</a:t>
            </a:r>
            <a:endParaRPr lang="en-US"/>
          </a:p>
        </p:txBody>
      </p:sp>
      <p:sp>
        <p:nvSpPr>
          <p:cNvPr id="39939" name="Rectangle 3"/>
          <p:cNvSpPr>
            <a:spLocks noGrp="1" noChangeArrowheads="1"/>
          </p:cNvSpPr>
          <p:nvPr>
            <p:ph type="body" idx="4294967295"/>
          </p:nvPr>
        </p:nvSpPr>
        <p:spPr>
          <a:xfrm>
            <a:off x="1524000" y="2895600"/>
            <a:ext cx="7772400" cy="4114800"/>
          </a:xfrm>
          <a:extLst/>
        </p:spPr>
        <p:txBody>
          <a:bodyPr/>
          <a:lstStyle/>
          <a:p>
            <a:pPr eaLnBrk="1" hangingPunct="1">
              <a:buFontTx/>
              <a:buNone/>
              <a:defRPr/>
            </a:pPr>
            <a:r>
              <a:rPr lang="en-US" sz="3600">
                <a:solidFill>
                  <a:srgbClr val="094EFF"/>
                </a:solidFill>
                <a:effectLst>
                  <a:outerShdw blurRad="38100" dist="38100" dir="2700000" algn="tl">
                    <a:srgbClr val="000000"/>
                  </a:outerShdw>
                </a:effectLst>
              </a:rPr>
              <a:t>INFERENCE #2:</a:t>
            </a:r>
          </a:p>
        </p:txBody>
      </p:sp>
      <p:sp>
        <p:nvSpPr>
          <p:cNvPr id="39940" name="Text Box 4"/>
          <p:cNvSpPr txBox="1">
            <a:spLocks noChangeArrowheads="1"/>
          </p:cNvSpPr>
          <p:nvPr/>
        </p:nvSpPr>
        <p:spPr bwMode="auto">
          <a:xfrm>
            <a:off x="1676400" y="3657600"/>
            <a:ext cx="495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Comic Sans MS" panose="030F0702030302020204" pitchFamily="66" charset="0"/>
              </a:rPr>
              <a:t>The # of individuals with advantageous variations will increase in each new generation. The # with disadvantageous traits will decrease.</a:t>
            </a:r>
            <a:endParaRPr lang="en-US" altLang="en-US" sz="2400" b="1" i="1">
              <a:latin typeface="Comic Sans MS" panose="030F0702030302020204" pitchFamily="66" charset="0"/>
            </a:endParaRPr>
          </a:p>
        </p:txBody>
      </p:sp>
      <p:sp>
        <p:nvSpPr>
          <p:cNvPr id="39941" name="Text Box 5"/>
          <p:cNvSpPr txBox="1">
            <a:spLocks noChangeArrowheads="1"/>
          </p:cNvSpPr>
          <p:nvPr/>
        </p:nvSpPr>
        <p:spPr bwMode="auto">
          <a:xfrm>
            <a:off x="1524000" y="1600201"/>
            <a:ext cx="8915400" cy="1311275"/>
          </a:xfrm>
          <a:prstGeom prst="rect">
            <a:avLst/>
          </a:prstGeom>
          <a:noFill/>
          <a:ln>
            <a:noFill/>
          </a:ln>
          <a:effectLst/>
          <a:extLst/>
        </p:spPr>
        <p:txBody>
          <a:bodyPr anchor="ctr">
            <a:spAutoFit/>
          </a:bodyPr>
          <a:lstStyle/>
          <a:p>
            <a:pPr algn="ctr">
              <a:defRPr/>
            </a:pPr>
            <a:r>
              <a:rPr lang="en-US" sz="3200" dirty="0">
                <a:solidFill>
                  <a:schemeClr val="tx2"/>
                </a:solidFill>
                <a:latin typeface="Marker Felt" pitchFamily="28" charset="0"/>
                <a:ea typeface="ＭＳ Ｐゴシック" pitchFamily="28" charset="-128"/>
              </a:rPr>
              <a:t>What about the </a:t>
            </a:r>
            <a:r>
              <a:rPr lang="en-US" sz="4800" dirty="0">
                <a:solidFill>
                  <a:schemeClr val="tx2"/>
                </a:solidFill>
                <a:latin typeface="Marker Felt" pitchFamily="28" charset="0"/>
                <a:ea typeface="ＭＳ Ｐゴシック" pitchFamily="28" charset="-128"/>
              </a:rPr>
              <a:t>#</a:t>
            </a:r>
            <a:r>
              <a:rPr lang="en-US" sz="3200" dirty="0">
                <a:solidFill>
                  <a:schemeClr val="tx2"/>
                </a:solidFill>
                <a:latin typeface="Marker Felt" pitchFamily="28" charset="0"/>
                <a:ea typeface="ＭＳ Ｐゴシック" pitchFamily="28" charset="-128"/>
              </a:rPr>
              <a:t> of individuals with the </a:t>
            </a:r>
            <a:r>
              <a:rPr lang="en-US" sz="3200" b="1" u="sng" dirty="0">
                <a:solidFill>
                  <a:srgbClr val="FF2110"/>
                </a:solidFill>
                <a:effectLst>
                  <a:outerShdw blurRad="38100" dist="38100" dir="2700000" algn="tl">
                    <a:srgbClr val="000000"/>
                  </a:outerShdw>
                </a:effectLst>
                <a:latin typeface="Marker Felt" pitchFamily="28" charset="0"/>
                <a:ea typeface="ＭＳ Ｐゴシック" pitchFamily="28" charset="-128"/>
              </a:rPr>
              <a:t>disadvantageous</a:t>
            </a:r>
            <a:r>
              <a:rPr lang="en-US" sz="3200" dirty="0">
                <a:solidFill>
                  <a:schemeClr val="tx2"/>
                </a:solidFill>
                <a:latin typeface="Marker Felt" pitchFamily="28" charset="0"/>
                <a:ea typeface="ＭＳ Ｐゴシック" pitchFamily="28" charset="-128"/>
              </a:rPr>
              <a:t> variations? (2D)</a:t>
            </a:r>
          </a:p>
        </p:txBody>
      </p:sp>
      <p:pic>
        <p:nvPicPr>
          <p:cNvPr id="39942" name="Picture 6" descr="penguin_family-12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p:bldP spid="39941"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1524000" y="685800"/>
            <a:ext cx="8458200" cy="1143000"/>
          </a:xfrm>
        </p:spPr>
        <p:txBody>
          <a:bodyPr>
            <a:normAutofit fontScale="90000"/>
          </a:bodyPr>
          <a:lstStyle/>
          <a:p>
            <a:pPr eaLnBrk="1" hangingPunct="1"/>
            <a:r>
              <a:rPr lang="en-US" altLang="en-US" smtClean="0">
                <a:latin typeface="Marker Felt" charset="0"/>
              </a:rPr>
              <a:t>What do you predict will happen to a species over many generations? (2E)</a:t>
            </a:r>
          </a:p>
        </p:txBody>
      </p:sp>
      <p:sp>
        <p:nvSpPr>
          <p:cNvPr id="57347" name="Rectangle 3"/>
          <p:cNvSpPr>
            <a:spLocks noGrp="1" noChangeArrowheads="1"/>
          </p:cNvSpPr>
          <p:nvPr>
            <p:ph type="body" idx="4294967295"/>
          </p:nvPr>
        </p:nvSpPr>
        <p:spPr>
          <a:xfrm>
            <a:off x="1524000" y="2362200"/>
            <a:ext cx="7772400" cy="4114800"/>
          </a:xfrm>
          <a:extLst/>
        </p:spPr>
        <p:txBody>
          <a:bodyPr/>
          <a:lstStyle/>
          <a:p>
            <a:pPr eaLnBrk="1" hangingPunct="1">
              <a:buFontTx/>
              <a:buNone/>
              <a:defRPr/>
            </a:pPr>
            <a:r>
              <a:rPr lang="en-US" b="1">
                <a:solidFill>
                  <a:srgbClr val="094EFF"/>
                </a:solidFill>
                <a:effectLst>
                  <a:outerShdw blurRad="38100" dist="38100" dir="2700000" algn="tl">
                    <a:srgbClr val="000000"/>
                  </a:outerShdw>
                </a:effectLst>
              </a:rPr>
              <a:t>INFERENCE #3:</a:t>
            </a:r>
            <a:endParaRPr lang="en-US"/>
          </a:p>
        </p:txBody>
      </p:sp>
      <p:sp>
        <p:nvSpPr>
          <p:cNvPr id="57348" name="Text Box 4"/>
          <p:cNvSpPr txBox="1">
            <a:spLocks noChangeArrowheads="1"/>
          </p:cNvSpPr>
          <p:nvPr/>
        </p:nvSpPr>
        <p:spPr bwMode="auto">
          <a:xfrm>
            <a:off x="2819400" y="2978776"/>
            <a:ext cx="723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a:latin typeface="Comic Sans MS" panose="030F0702030302020204" pitchFamily="66" charset="0"/>
              </a:rPr>
              <a:t>Over many generations the species changes, i.e. </a:t>
            </a:r>
            <a:r>
              <a:rPr lang="en-US" altLang="en-US" b="1">
                <a:latin typeface="Comic Sans MS" panose="030F0702030302020204" pitchFamily="66" charset="0"/>
              </a:rPr>
              <a:t>EVOLUTION occurs</a:t>
            </a:r>
            <a:r>
              <a:rPr lang="en-US" altLang="en-US">
                <a:latin typeface="Comic Sans MS" panose="030F0702030302020204" pitchFamily="66" charset="0"/>
              </a:rPr>
              <a:t>.</a:t>
            </a:r>
          </a:p>
          <a:p>
            <a:pPr>
              <a:spcBef>
                <a:spcPct val="0"/>
              </a:spcBef>
              <a:buFontTx/>
              <a:buNone/>
            </a:pPr>
            <a:endParaRPr lang="en-US" altLang="en-US" sz="2400" b="1">
              <a:latin typeface="Comic Sans MS" panose="030F0702030302020204" pitchFamily="66" charset="0"/>
            </a:endParaRPr>
          </a:p>
        </p:txBody>
      </p:sp>
      <p:pic>
        <p:nvPicPr>
          <p:cNvPr id="57349" name="Picture 5" descr="evolution of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95801"/>
            <a:ext cx="7164388" cy="18827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0" y="-304800"/>
            <a:ext cx="7772400" cy="1143000"/>
          </a:xfrm>
        </p:spPr>
        <p:txBody>
          <a:bodyPr/>
          <a:lstStyle/>
          <a:p>
            <a:pPr eaLnBrk="1" hangingPunct="1"/>
            <a:r>
              <a:rPr lang="en-US" altLang="en-US" sz="2800">
                <a:latin typeface="Marker Felt" charset="0"/>
              </a:rPr>
              <a:t>OVERVIEW of the MODEL</a:t>
            </a:r>
            <a:endParaRPr lang="en-US" altLang="en-US" smtClean="0"/>
          </a:p>
        </p:txBody>
      </p:sp>
      <p:sp>
        <p:nvSpPr>
          <p:cNvPr id="98307" name="Rectangle 4"/>
          <p:cNvSpPr>
            <a:spLocks noChangeArrowheads="1"/>
          </p:cNvSpPr>
          <p:nvPr/>
        </p:nvSpPr>
        <p:spPr bwMode="auto">
          <a:xfrm>
            <a:off x="1676400" y="685800"/>
            <a:ext cx="1905000" cy="1219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1400" b="1"/>
          </a:p>
        </p:txBody>
      </p:sp>
      <p:sp>
        <p:nvSpPr>
          <p:cNvPr id="98308" name="Rectangle 5"/>
          <p:cNvSpPr>
            <a:spLocks noChangeArrowheads="1"/>
          </p:cNvSpPr>
          <p:nvPr/>
        </p:nvSpPr>
        <p:spPr bwMode="auto">
          <a:xfrm>
            <a:off x="1828800" y="2438400"/>
            <a:ext cx="1828800" cy="13716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09" name="Rectangle 6"/>
          <p:cNvSpPr>
            <a:spLocks noChangeArrowheads="1"/>
          </p:cNvSpPr>
          <p:nvPr/>
        </p:nvSpPr>
        <p:spPr bwMode="auto">
          <a:xfrm>
            <a:off x="1676400" y="41910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0" name="Rectangle 7"/>
          <p:cNvSpPr>
            <a:spLocks noChangeArrowheads="1"/>
          </p:cNvSpPr>
          <p:nvPr/>
        </p:nvSpPr>
        <p:spPr bwMode="auto">
          <a:xfrm>
            <a:off x="4267200" y="533400"/>
            <a:ext cx="1905000" cy="9906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1" name="Rectangle 8"/>
          <p:cNvSpPr>
            <a:spLocks noChangeArrowheads="1"/>
          </p:cNvSpPr>
          <p:nvPr/>
        </p:nvSpPr>
        <p:spPr bwMode="auto">
          <a:xfrm>
            <a:off x="4267200" y="16764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2" name="Rectangle 9"/>
          <p:cNvSpPr>
            <a:spLocks noChangeArrowheads="1"/>
          </p:cNvSpPr>
          <p:nvPr/>
        </p:nvSpPr>
        <p:spPr bwMode="auto">
          <a:xfrm>
            <a:off x="4267200" y="29718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3" name="Rectangle 10"/>
          <p:cNvSpPr>
            <a:spLocks noChangeArrowheads="1"/>
          </p:cNvSpPr>
          <p:nvPr/>
        </p:nvSpPr>
        <p:spPr bwMode="auto">
          <a:xfrm>
            <a:off x="6781800" y="2971800"/>
            <a:ext cx="18288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4" name="Rectangle 11"/>
          <p:cNvSpPr>
            <a:spLocks noChangeArrowheads="1"/>
          </p:cNvSpPr>
          <p:nvPr/>
        </p:nvSpPr>
        <p:spPr bwMode="auto">
          <a:xfrm>
            <a:off x="8915400" y="2971800"/>
            <a:ext cx="16002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5" name="Text Box 13"/>
          <p:cNvSpPr txBox="1">
            <a:spLocks noChangeArrowheads="1"/>
          </p:cNvSpPr>
          <p:nvPr/>
        </p:nvSpPr>
        <p:spPr bwMode="auto">
          <a:xfrm>
            <a:off x="1676400" y="712788"/>
            <a:ext cx="1957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#1</a:t>
            </a:r>
            <a:endParaRPr lang="en-US" altLang="en-US" sz="1400" b="1"/>
          </a:p>
          <a:p>
            <a:pPr algn="ctr">
              <a:spcBef>
                <a:spcPct val="0"/>
              </a:spcBef>
              <a:buFontTx/>
              <a:buNone/>
            </a:pPr>
            <a:r>
              <a:rPr lang="en-US" altLang="en-US" sz="1400"/>
              <a:t>Populations of organisms have the potential to grow exponentially.</a:t>
            </a:r>
          </a:p>
        </p:txBody>
      </p:sp>
      <p:sp>
        <p:nvSpPr>
          <p:cNvPr id="98316" name="Text Box 15"/>
          <p:cNvSpPr txBox="1">
            <a:spLocks noChangeArrowheads="1"/>
          </p:cNvSpPr>
          <p:nvPr/>
        </p:nvSpPr>
        <p:spPr bwMode="auto">
          <a:xfrm>
            <a:off x="1752600" y="2438400"/>
            <a:ext cx="1938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#2</a:t>
            </a:r>
            <a:endParaRPr lang="en-US" altLang="en-US" sz="1400" b="1"/>
          </a:p>
          <a:p>
            <a:pPr algn="ctr">
              <a:spcBef>
                <a:spcPct val="0"/>
              </a:spcBef>
              <a:buFontTx/>
              <a:buNone/>
            </a:pPr>
            <a:r>
              <a:rPr lang="en-US" altLang="en-US" sz="1400"/>
              <a:t>Populations of </a:t>
            </a:r>
          </a:p>
          <a:p>
            <a:pPr algn="ctr">
              <a:spcBef>
                <a:spcPct val="0"/>
              </a:spcBef>
              <a:buFontTx/>
              <a:buNone/>
            </a:pPr>
            <a:r>
              <a:rPr lang="en-US" altLang="en-US" sz="1400"/>
              <a:t>organisms</a:t>
            </a:r>
          </a:p>
          <a:p>
            <a:pPr algn="ctr">
              <a:spcBef>
                <a:spcPct val="0"/>
              </a:spcBef>
              <a:buFontTx/>
              <a:buNone/>
            </a:pPr>
            <a:r>
              <a:rPr lang="en-US" altLang="en-US" sz="1400"/>
              <a:t> tend to stay</a:t>
            </a:r>
          </a:p>
          <a:p>
            <a:pPr algn="ctr">
              <a:spcBef>
                <a:spcPct val="0"/>
              </a:spcBef>
              <a:buFontTx/>
              <a:buNone/>
            </a:pPr>
            <a:r>
              <a:rPr lang="en-US" altLang="en-US" sz="1400"/>
              <a:t> relatively</a:t>
            </a:r>
          </a:p>
          <a:p>
            <a:pPr algn="ctr">
              <a:spcBef>
                <a:spcPct val="0"/>
              </a:spcBef>
              <a:buFontTx/>
              <a:buNone/>
            </a:pPr>
            <a:r>
              <a:rPr lang="en-US" altLang="en-US" sz="1400"/>
              <a:t>stable in size.</a:t>
            </a:r>
            <a:endParaRPr lang="en-US" altLang="en-US" sz="1400" b="1"/>
          </a:p>
        </p:txBody>
      </p:sp>
      <p:sp>
        <p:nvSpPr>
          <p:cNvPr id="98317" name="Text Box 16"/>
          <p:cNvSpPr txBox="1">
            <a:spLocks noChangeArrowheads="1"/>
          </p:cNvSpPr>
          <p:nvPr/>
        </p:nvSpPr>
        <p:spPr bwMode="auto">
          <a:xfrm>
            <a:off x="1676400" y="4283075"/>
            <a:ext cx="1938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#3</a:t>
            </a:r>
            <a:endParaRPr lang="en-US" altLang="en-US" sz="1400" b="1"/>
          </a:p>
          <a:p>
            <a:pPr algn="ctr">
              <a:spcBef>
                <a:spcPct val="0"/>
              </a:spcBef>
              <a:buFontTx/>
              <a:buNone/>
            </a:pPr>
            <a:r>
              <a:rPr lang="en-US" altLang="en-US" sz="1400"/>
              <a:t>Populations are</a:t>
            </a:r>
          </a:p>
          <a:p>
            <a:pPr algn="ctr">
              <a:spcBef>
                <a:spcPct val="0"/>
              </a:spcBef>
              <a:buFontTx/>
              <a:buNone/>
            </a:pPr>
            <a:r>
              <a:rPr lang="en-US" altLang="en-US" sz="1400"/>
              <a:t>relatively stable in</a:t>
            </a:r>
          </a:p>
          <a:p>
            <a:pPr algn="ctr">
              <a:spcBef>
                <a:spcPct val="0"/>
              </a:spcBef>
              <a:buFontTx/>
              <a:buNone/>
            </a:pPr>
            <a:r>
              <a:rPr lang="en-US" altLang="en-US" sz="1400"/>
              <a:t>size due to </a:t>
            </a:r>
          </a:p>
          <a:p>
            <a:pPr algn="ctr">
              <a:spcBef>
                <a:spcPct val="0"/>
              </a:spcBef>
              <a:buFontTx/>
              <a:buNone/>
            </a:pPr>
            <a:r>
              <a:rPr lang="en-US" altLang="en-US" sz="1400"/>
              <a:t>limited resources</a:t>
            </a:r>
          </a:p>
          <a:p>
            <a:pPr algn="ctr">
              <a:spcBef>
                <a:spcPct val="0"/>
              </a:spcBef>
              <a:buFontTx/>
              <a:buNone/>
            </a:pPr>
            <a:r>
              <a:rPr lang="en-US" altLang="en-US" sz="1400"/>
              <a:t>In the environment.</a:t>
            </a:r>
            <a:endParaRPr lang="en-US" altLang="en-US" sz="1400" b="1"/>
          </a:p>
        </p:txBody>
      </p:sp>
      <p:sp>
        <p:nvSpPr>
          <p:cNvPr id="98318" name="Text Box 17"/>
          <p:cNvSpPr txBox="1">
            <a:spLocks noChangeArrowheads="1"/>
          </p:cNvSpPr>
          <p:nvPr/>
        </p:nvSpPr>
        <p:spPr bwMode="auto">
          <a:xfrm>
            <a:off x="4343400" y="533401"/>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#1</a:t>
            </a:r>
          </a:p>
          <a:p>
            <a:pPr algn="ctr">
              <a:spcBef>
                <a:spcPct val="0"/>
              </a:spcBef>
              <a:buFontTx/>
              <a:buNone/>
            </a:pPr>
            <a:r>
              <a:rPr lang="en-US" altLang="en-US" sz="1200"/>
              <a:t>Within populations of organisms </a:t>
            </a:r>
          </a:p>
          <a:p>
            <a:pPr algn="ctr">
              <a:spcBef>
                <a:spcPct val="0"/>
              </a:spcBef>
              <a:buFontTx/>
              <a:buNone/>
            </a:pPr>
            <a:r>
              <a:rPr lang="en-US" altLang="en-US" sz="1200"/>
              <a:t>there is a struggle</a:t>
            </a:r>
          </a:p>
          <a:p>
            <a:pPr algn="ctr">
              <a:spcBef>
                <a:spcPct val="0"/>
              </a:spcBef>
              <a:buFontTx/>
              <a:buNone/>
            </a:pPr>
            <a:r>
              <a:rPr lang="en-US" altLang="en-US" sz="1200"/>
              <a:t>to survive.</a:t>
            </a:r>
          </a:p>
          <a:p>
            <a:pPr>
              <a:spcBef>
                <a:spcPct val="0"/>
              </a:spcBef>
              <a:buFontTx/>
              <a:buNone/>
            </a:pPr>
            <a:endParaRPr lang="en-US" altLang="en-US" sz="1600" b="1"/>
          </a:p>
        </p:txBody>
      </p:sp>
      <p:sp>
        <p:nvSpPr>
          <p:cNvPr id="98319" name="Text Box 18"/>
          <p:cNvSpPr txBox="1">
            <a:spLocks noChangeArrowheads="1"/>
          </p:cNvSpPr>
          <p:nvPr/>
        </p:nvSpPr>
        <p:spPr bwMode="auto">
          <a:xfrm>
            <a:off x="4114800" y="16764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#4</a:t>
            </a:r>
            <a:endParaRPr lang="en-US" altLang="en-US" sz="1200" b="1"/>
          </a:p>
          <a:p>
            <a:pPr algn="ctr">
              <a:spcBef>
                <a:spcPct val="0"/>
              </a:spcBef>
              <a:buFontTx/>
              <a:buNone/>
            </a:pPr>
            <a:r>
              <a:rPr lang="en-US" altLang="en-US" sz="1200"/>
              <a:t>There is variation</a:t>
            </a:r>
          </a:p>
          <a:p>
            <a:pPr algn="ctr">
              <a:spcBef>
                <a:spcPct val="0"/>
              </a:spcBef>
              <a:buFontTx/>
              <a:buNone/>
            </a:pPr>
            <a:r>
              <a:rPr lang="en-US" altLang="en-US" sz="1200"/>
              <a:t>among organisms in</a:t>
            </a:r>
          </a:p>
          <a:p>
            <a:pPr algn="ctr">
              <a:spcBef>
                <a:spcPct val="0"/>
              </a:spcBef>
              <a:buFontTx/>
              <a:buNone/>
            </a:pPr>
            <a:r>
              <a:rPr lang="en-US" altLang="en-US" sz="1200"/>
              <a:t>a population.</a:t>
            </a:r>
          </a:p>
          <a:p>
            <a:pPr algn="ctr">
              <a:spcBef>
                <a:spcPct val="0"/>
              </a:spcBef>
              <a:buFontTx/>
              <a:buNone/>
            </a:pPr>
            <a:r>
              <a:rPr lang="en-US" altLang="en-US" sz="1200"/>
              <a:t>Variation naturally </a:t>
            </a:r>
          </a:p>
          <a:p>
            <a:pPr algn="ctr">
              <a:spcBef>
                <a:spcPct val="0"/>
              </a:spcBef>
              <a:buFontTx/>
              <a:buNone/>
            </a:pPr>
            <a:r>
              <a:rPr lang="en-US" altLang="en-US" sz="1200"/>
              <a:t>exists.</a:t>
            </a:r>
            <a:endParaRPr lang="en-US" altLang="en-US" sz="1200" b="1"/>
          </a:p>
        </p:txBody>
      </p:sp>
      <p:sp>
        <p:nvSpPr>
          <p:cNvPr id="98320" name="Rectangle 19"/>
          <p:cNvSpPr>
            <a:spLocks noChangeArrowheads="1"/>
          </p:cNvSpPr>
          <p:nvPr/>
        </p:nvSpPr>
        <p:spPr bwMode="auto">
          <a:xfrm>
            <a:off x="4267200" y="4724400"/>
            <a:ext cx="1828800" cy="838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1" name="Text Box 20"/>
          <p:cNvSpPr txBox="1">
            <a:spLocks noChangeArrowheads="1"/>
          </p:cNvSpPr>
          <p:nvPr/>
        </p:nvSpPr>
        <p:spPr bwMode="auto">
          <a:xfrm>
            <a:off x="4267200" y="3043238"/>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#5</a:t>
            </a:r>
          </a:p>
          <a:p>
            <a:pPr algn="ctr">
              <a:spcBef>
                <a:spcPct val="0"/>
              </a:spcBef>
              <a:buFontTx/>
              <a:buNone/>
            </a:pPr>
            <a:r>
              <a:rPr lang="en-US" altLang="en-US" sz="1200"/>
              <a:t>Individuals with advantageous variations have a better chance of surviving than those with the less advantageous variations..</a:t>
            </a:r>
            <a:endParaRPr lang="en-US" altLang="en-US" sz="1200" b="1"/>
          </a:p>
        </p:txBody>
      </p:sp>
      <p:sp>
        <p:nvSpPr>
          <p:cNvPr id="98322" name="Text Box 21"/>
          <p:cNvSpPr txBox="1">
            <a:spLocks noChangeArrowheads="1"/>
          </p:cNvSpPr>
          <p:nvPr/>
        </p:nvSpPr>
        <p:spPr bwMode="auto">
          <a:xfrm>
            <a:off x="4267200" y="4800601"/>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#6</a:t>
            </a:r>
            <a:endParaRPr lang="en-US" altLang="en-US" sz="1200" b="1"/>
          </a:p>
          <a:p>
            <a:pPr algn="ctr">
              <a:spcBef>
                <a:spcPct val="0"/>
              </a:spcBef>
              <a:buFontTx/>
              <a:buNone/>
            </a:pPr>
            <a:r>
              <a:rPr lang="en-US" altLang="en-US" sz="1200"/>
              <a:t>Survival allows reproduction.</a:t>
            </a:r>
            <a:endParaRPr lang="en-US" altLang="en-US" sz="1200" b="1"/>
          </a:p>
        </p:txBody>
      </p:sp>
      <p:sp>
        <p:nvSpPr>
          <p:cNvPr id="98323" name="Rectangle 22"/>
          <p:cNvSpPr>
            <a:spLocks noChangeArrowheads="1"/>
          </p:cNvSpPr>
          <p:nvPr/>
        </p:nvSpPr>
        <p:spPr bwMode="auto">
          <a:xfrm>
            <a:off x="4267200" y="57150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4" name="Text Box 23"/>
          <p:cNvSpPr txBox="1">
            <a:spLocks noChangeArrowheads="1"/>
          </p:cNvSpPr>
          <p:nvPr/>
        </p:nvSpPr>
        <p:spPr bwMode="auto">
          <a:xfrm>
            <a:off x="4343400" y="5657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#7</a:t>
            </a:r>
            <a:endParaRPr lang="en-US" altLang="en-US" sz="1200"/>
          </a:p>
          <a:p>
            <a:pPr algn="ctr">
              <a:spcBef>
                <a:spcPct val="0"/>
              </a:spcBef>
              <a:buFontTx/>
              <a:buNone/>
            </a:pPr>
            <a:r>
              <a:rPr lang="en-US" altLang="en-US" sz="1200"/>
              <a:t>Many variations</a:t>
            </a:r>
          </a:p>
          <a:p>
            <a:pPr algn="ctr">
              <a:spcBef>
                <a:spcPct val="0"/>
              </a:spcBef>
              <a:buFontTx/>
              <a:buNone/>
            </a:pPr>
            <a:r>
              <a:rPr lang="en-US" altLang="en-US" sz="1200"/>
              <a:t>are inherited (in other words, offspring tend to resemble their parents).</a:t>
            </a:r>
            <a:endParaRPr lang="en-US" altLang="en-US" sz="1200" b="1"/>
          </a:p>
        </p:txBody>
      </p:sp>
      <p:sp>
        <p:nvSpPr>
          <p:cNvPr id="98325" name="Text Box 24"/>
          <p:cNvSpPr txBox="1">
            <a:spLocks noChangeArrowheads="1"/>
          </p:cNvSpPr>
          <p:nvPr/>
        </p:nvSpPr>
        <p:spPr bwMode="auto">
          <a:xfrm>
            <a:off x="6705600" y="2933701"/>
            <a:ext cx="1957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#2</a:t>
            </a:r>
            <a:endParaRPr lang="en-US" altLang="en-US" sz="1200"/>
          </a:p>
          <a:p>
            <a:pPr algn="ctr">
              <a:spcBef>
                <a:spcPct val="0"/>
              </a:spcBef>
              <a:buFontTx/>
              <a:buNone/>
            </a:pPr>
            <a:r>
              <a:rPr lang="en-US" altLang="en-US" sz="1200"/>
              <a:t>The # of individuals with advantageous variations will increase in each new generation.  The # with disadvantageous variations will decrease.</a:t>
            </a:r>
          </a:p>
          <a:p>
            <a:pPr algn="ctr">
              <a:spcBef>
                <a:spcPct val="0"/>
              </a:spcBef>
              <a:buFontTx/>
              <a:buNone/>
            </a:pPr>
            <a:endParaRPr lang="en-US" altLang="en-US" sz="1600"/>
          </a:p>
          <a:p>
            <a:pPr algn="ctr">
              <a:spcBef>
                <a:spcPct val="0"/>
              </a:spcBef>
              <a:buFontTx/>
              <a:buNone/>
            </a:pPr>
            <a:endParaRPr lang="en-US" altLang="en-US" sz="1600"/>
          </a:p>
          <a:p>
            <a:pPr algn="ctr">
              <a:spcBef>
                <a:spcPct val="0"/>
              </a:spcBef>
              <a:buFontTx/>
              <a:buNone/>
            </a:pPr>
            <a:endParaRPr lang="en-US" altLang="en-US" sz="1600" b="1"/>
          </a:p>
        </p:txBody>
      </p:sp>
      <p:sp>
        <p:nvSpPr>
          <p:cNvPr id="98326" name="Text Box 25"/>
          <p:cNvSpPr txBox="1">
            <a:spLocks noChangeArrowheads="1"/>
          </p:cNvSpPr>
          <p:nvPr/>
        </p:nvSpPr>
        <p:spPr bwMode="auto">
          <a:xfrm>
            <a:off x="8915400" y="310832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#3</a:t>
            </a:r>
            <a:endParaRPr lang="en-US" altLang="en-US" sz="1200"/>
          </a:p>
          <a:p>
            <a:pPr algn="ctr">
              <a:spcBef>
                <a:spcPct val="0"/>
              </a:spcBef>
              <a:buFontTx/>
              <a:buNone/>
            </a:pPr>
            <a:r>
              <a:rPr lang="en-US" altLang="en-US" sz="1200"/>
              <a:t>Over many</a:t>
            </a:r>
          </a:p>
          <a:p>
            <a:pPr algn="ctr">
              <a:spcBef>
                <a:spcPct val="0"/>
              </a:spcBef>
              <a:buFontTx/>
              <a:buNone/>
            </a:pPr>
            <a:r>
              <a:rPr lang="en-US" altLang="en-US" sz="1200"/>
              <a:t>generations the</a:t>
            </a:r>
          </a:p>
          <a:p>
            <a:pPr algn="ctr">
              <a:spcBef>
                <a:spcPct val="0"/>
              </a:spcBef>
              <a:buFontTx/>
              <a:buNone/>
            </a:pPr>
            <a:r>
              <a:rPr lang="en-US" altLang="en-US" sz="1200"/>
              <a:t> species changes. </a:t>
            </a:r>
          </a:p>
          <a:p>
            <a:pPr algn="ctr">
              <a:spcBef>
                <a:spcPct val="0"/>
              </a:spcBef>
              <a:buFontTx/>
              <a:buNone/>
            </a:pPr>
            <a:r>
              <a:rPr lang="en-US" altLang="en-US" sz="1200" b="1">
                <a:solidFill>
                  <a:srgbClr val="FF2110"/>
                </a:solidFill>
                <a:latin typeface="Cambria Bold Italic" panose="020408030504060A0204" pitchFamily="18" charset="0"/>
              </a:rPr>
              <a:t>EVOLUTION</a:t>
            </a:r>
          </a:p>
          <a:p>
            <a:pPr algn="ctr">
              <a:spcBef>
                <a:spcPct val="0"/>
              </a:spcBef>
              <a:buFontTx/>
              <a:buNone/>
            </a:pPr>
            <a:r>
              <a:rPr lang="en-US" altLang="en-US" sz="1200" b="1">
                <a:solidFill>
                  <a:srgbClr val="FF2110"/>
                </a:solidFill>
                <a:latin typeface="Cambria Bold Italic" panose="020408030504060A0204" pitchFamily="18" charset="0"/>
              </a:rPr>
              <a:t>occurs!</a:t>
            </a:r>
            <a:endParaRPr lang="en-US" altLang="en-US" sz="1200" b="1"/>
          </a:p>
        </p:txBody>
      </p:sp>
      <p:sp>
        <p:nvSpPr>
          <p:cNvPr id="98327" name="AutoShape 26"/>
          <p:cNvSpPr>
            <a:spLocks/>
          </p:cNvSpPr>
          <p:nvPr/>
        </p:nvSpPr>
        <p:spPr bwMode="auto">
          <a:xfrm>
            <a:off x="3657600" y="762000"/>
            <a:ext cx="304800" cy="4191000"/>
          </a:xfrm>
          <a:prstGeom prst="rightBrace">
            <a:avLst>
              <a:gd name="adj1" fmla="val 114583"/>
              <a:gd name="adj2" fmla="val 1852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8" name="AutoShape 27"/>
          <p:cNvSpPr>
            <a:spLocks/>
          </p:cNvSpPr>
          <p:nvPr/>
        </p:nvSpPr>
        <p:spPr bwMode="auto">
          <a:xfrm>
            <a:off x="6248400" y="685800"/>
            <a:ext cx="304800" cy="5943600"/>
          </a:xfrm>
          <a:prstGeom prst="rightBrace">
            <a:avLst>
              <a:gd name="adj1" fmla="val 16250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9" name="AutoShape 29"/>
          <p:cNvSpPr>
            <a:spLocks noChangeArrowheads="1"/>
          </p:cNvSpPr>
          <p:nvPr/>
        </p:nvSpPr>
        <p:spPr bwMode="auto">
          <a:xfrm>
            <a:off x="3886200" y="14478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0" name="AutoShape 30"/>
          <p:cNvSpPr>
            <a:spLocks noChangeArrowheads="1"/>
          </p:cNvSpPr>
          <p:nvPr/>
        </p:nvSpPr>
        <p:spPr bwMode="auto">
          <a:xfrm>
            <a:off x="64770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1" name="AutoShape 31"/>
          <p:cNvSpPr>
            <a:spLocks noChangeArrowheads="1"/>
          </p:cNvSpPr>
          <p:nvPr/>
        </p:nvSpPr>
        <p:spPr bwMode="auto">
          <a:xfrm>
            <a:off x="86106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37004373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species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13078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228600"/>
            <a:ext cx="7772400" cy="1143000"/>
          </a:xfrm>
        </p:spPr>
        <p:txBody>
          <a:bodyPr/>
          <a:lstStyle/>
          <a:p>
            <a:pPr>
              <a:defRPr/>
            </a:pPr>
            <a:r>
              <a:rPr lang="en-US">
                <a:solidFill>
                  <a:srgbClr val="FF3F04"/>
                </a:solidFill>
                <a:effectLst>
                  <a:outerShdw blurRad="38100" dist="38100" dir="2700000" algn="tl">
                    <a:srgbClr val="000000"/>
                  </a:outerShdw>
                </a:effectLst>
                <a:latin typeface="Marker Felt" pitchFamily="28" charset="0"/>
              </a:rPr>
              <a:t>Final Task - with group</a:t>
            </a:r>
            <a:endParaRPr lang="en-US"/>
          </a:p>
        </p:txBody>
      </p:sp>
      <p:sp>
        <p:nvSpPr>
          <p:cNvPr id="139267" name="Rectangle 3"/>
          <p:cNvSpPr>
            <a:spLocks noGrp="1" noChangeArrowheads="1"/>
          </p:cNvSpPr>
          <p:nvPr>
            <p:ph type="body" idx="4294967295"/>
          </p:nvPr>
        </p:nvSpPr>
        <p:spPr>
          <a:xfrm>
            <a:off x="1524000" y="1295400"/>
            <a:ext cx="7772400" cy="4800600"/>
          </a:xfrm>
        </p:spPr>
        <p:txBody>
          <a:bodyPr>
            <a:normAutofit lnSpcReduction="10000"/>
          </a:bodyPr>
          <a:lstStyle/>
          <a:p>
            <a:pPr>
              <a:lnSpc>
                <a:spcPct val="90000"/>
              </a:lnSpc>
              <a:defRPr/>
            </a:pPr>
            <a:r>
              <a:rPr lang="en-US"/>
              <a:t>Review each other’s explanations. </a:t>
            </a:r>
          </a:p>
          <a:p>
            <a:pPr>
              <a:lnSpc>
                <a:spcPct val="90000"/>
              </a:lnSpc>
              <a:defRPr/>
            </a:pPr>
            <a:r>
              <a:rPr lang="en-US"/>
              <a:t>Notice the differences and similarities.</a:t>
            </a:r>
          </a:p>
          <a:p>
            <a:pPr>
              <a:lnSpc>
                <a:spcPct val="90000"/>
              </a:lnSpc>
              <a:defRPr/>
            </a:pPr>
            <a:r>
              <a:rPr lang="en-US"/>
              <a:t>Develop an explanation that combines the best of everyone’s ideas.</a:t>
            </a:r>
          </a:p>
          <a:p>
            <a:pPr>
              <a:lnSpc>
                <a:spcPct val="90000"/>
              </a:lnSpc>
              <a:defRPr/>
            </a:pPr>
            <a:r>
              <a:rPr lang="en-US"/>
              <a:t>Remember to follow </a:t>
            </a:r>
            <a:r>
              <a:rPr lang="en-US" b="1">
                <a:solidFill>
                  <a:srgbClr val="1E48E4"/>
                </a:solidFill>
                <a:effectLst>
                  <a:outerShdw blurRad="38100" dist="38100" dir="2700000" algn="tl">
                    <a:srgbClr val="000000"/>
                  </a:outerShdw>
                </a:effectLst>
              </a:rPr>
              <a:t>Group Norms</a:t>
            </a:r>
            <a:r>
              <a:rPr lang="en-US"/>
              <a:t>!</a:t>
            </a:r>
          </a:p>
          <a:p>
            <a:pPr>
              <a:lnSpc>
                <a:spcPct val="90000"/>
              </a:lnSpc>
              <a:defRPr/>
            </a:pPr>
            <a:r>
              <a:rPr lang="en-US"/>
              <a:t>Choose someone with legible handwriting to record your explanation out on poster paper. </a:t>
            </a:r>
          </a:p>
          <a:p>
            <a:pPr>
              <a:lnSpc>
                <a:spcPct val="90000"/>
              </a:lnSpc>
              <a:buFontTx/>
              <a:buNone/>
              <a:defRPr/>
            </a:pPr>
            <a:r>
              <a:rPr lang="en-US"/>
              <a:t>		</a:t>
            </a:r>
            <a:r>
              <a:rPr lang="en-US" i="1"/>
              <a:t>(You may add illustrations and try to make it look nice but don’t spend excessive time on it. Your thinking is what matters most! You will not have additional time to work on this.)</a:t>
            </a:r>
            <a:r>
              <a:rPr lang="en-US"/>
              <a:t> </a:t>
            </a:r>
          </a:p>
        </p:txBody>
      </p:sp>
    </p:spTree>
    <p:extLst>
      <p:ext uri="{BB962C8B-B14F-4D97-AF65-F5344CB8AC3E}">
        <p14:creationId xmlns:p14="http://schemas.microsoft.com/office/powerpoint/2010/main" val="198692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Answers:</a:t>
            </a:r>
          </a:p>
        </p:txBody>
      </p:sp>
      <p:sp>
        <p:nvSpPr>
          <p:cNvPr id="3" name="Content Placeholder 2"/>
          <p:cNvSpPr>
            <a:spLocks noGrp="1"/>
          </p:cNvSpPr>
          <p:nvPr>
            <p:ph idx="1"/>
          </p:nvPr>
        </p:nvSpPr>
        <p:spPr/>
        <p:txBody>
          <a:bodyPr/>
          <a:lstStyle/>
          <a:p>
            <a:pPr marL="514350" indent="-514350">
              <a:buFontTx/>
              <a:buAutoNum type="arabicPeriod"/>
              <a:defRPr/>
            </a:pPr>
            <a:r>
              <a:rPr lang="en-US" dirty="0" smtClean="0"/>
              <a:t>A </a:t>
            </a:r>
            <a:r>
              <a:rPr lang="en-US" b="1" dirty="0" smtClean="0"/>
              <a:t>mutation</a:t>
            </a:r>
            <a:r>
              <a:rPr lang="en-US" dirty="0" smtClean="0"/>
              <a:t> is a change in a gene, so therefore, if there was an insertion of a nucleotide into DNA, it would change the gene. Point or </a:t>
            </a:r>
            <a:r>
              <a:rPr lang="en-US" dirty="0" err="1" smtClean="0"/>
              <a:t>Frameshift</a:t>
            </a:r>
            <a:r>
              <a:rPr lang="en-US" dirty="0" smtClean="0"/>
              <a:t>?</a:t>
            </a:r>
          </a:p>
          <a:p>
            <a:pPr marL="514350" indent="-514350">
              <a:buFontTx/>
              <a:buAutoNum type="arabicPeriod"/>
              <a:defRPr/>
            </a:pPr>
            <a:r>
              <a:rPr lang="en-US" dirty="0" smtClean="0"/>
              <a:t>A </a:t>
            </a:r>
            <a:r>
              <a:rPr lang="en-US" b="1" dirty="0" smtClean="0"/>
              <a:t>species</a:t>
            </a:r>
            <a:r>
              <a:rPr lang="en-US" dirty="0" smtClean="0"/>
              <a:t> is an organism that can produce fertile offspring and interbreed. </a:t>
            </a:r>
            <a:r>
              <a:rPr lang="en-US" b="1" dirty="0" smtClean="0"/>
              <a:t>Wolf</a:t>
            </a:r>
            <a:r>
              <a:rPr lang="en-US" dirty="0" smtClean="0"/>
              <a:t>.  A </a:t>
            </a:r>
            <a:r>
              <a:rPr lang="en-US" b="1" dirty="0" smtClean="0"/>
              <a:t>population</a:t>
            </a:r>
            <a:r>
              <a:rPr lang="en-US" dirty="0" smtClean="0"/>
              <a:t> is a group of the same species. </a:t>
            </a:r>
            <a:r>
              <a:rPr lang="en-US" b="1" dirty="0" smtClean="0"/>
              <a:t>Pack of wolves</a:t>
            </a:r>
            <a:r>
              <a:rPr lang="en-US" dirty="0" smtClean="0"/>
              <a:t>.</a:t>
            </a:r>
          </a:p>
          <a:p>
            <a:pPr>
              <a:defRPr/>
            </a:pPr>
            <a:endParaRPr lang="en-US" dirty="0" smtClean="0"/>
          </a:p>
          <a:p>
            <a:pPr>
              <a:defRPr/>
            </a:pPr>
            <a:endParaRPr lang="en-US" dirty="0"/>
          </a:p>
        </p:txBody>
      </p:sp>
    </p:spTree>
    <p:extLst>
      <p:ext uri="{BB962C8B-B14F-4D97-AF65-F5344CB8AC3E}">
        <p14:creationId xmlns:p14="http://schemas.microsoft.com/office/powerpoint/2010/main" val="27220741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0"/>
            <a:ext cx="9144000" cy="1143000"/>
          </a:xfrm>
        </p:spPr>
        <p:txBody>
          <a:bodyPr>
            <a:normAutofit fontScale="90000"/>
          </a:bodyPr>
          <a:lstStyle/>
          <a:p>
            <a:pPr algn="l" eaLnBrk="1" hangingPunct="1">
              <a:defRPr/>
            </a:pPr>
            <a:r>
              <a:rPr lang="en-US" sz="3200" b="1" dirty="0">
                <a:solidFill>
                  <a:srgbClr val="FF3F04"/>
                </a:solidFill>
                <a:effectLst>
                  <a:outerShdw blurRad="38100" dist="38100" dir="2700000" algn="tl">
                    <a:srgbClr val="000000"/>
                  </a:outerShdw>
                </a:effectLst>
                <a:latin typeface="Comic Sans MS" pitchFamily="66" charset="0"/>
              </a:rPr>
              <a:t/>
            </a:r>
            <a:br>
              <a:rPr lang="en-US" sz="3200" b="1" dirty="0">
                <a:solidFill>
                  <a:srgbClr val="FF3F04"/>
                </a:solidFill>
                <a:effectLst>
                  <a:outerShdw blurRad="38100" dist="38100" dir="2700000" algn="tl">
                    <a:srgbClr val="000000"/>
                  </a:outerShdw>
                </a:effectLst>
                <a:latin typeface="Comic Sans MS" pitchFamily="66" charset="0"/>
              </a:rPr>
            </a:br>
            <a:r>
              <a:rPr lang="en-US" sz="3200" b="1" dirty="0">
                <a:solidFill>
                  <a:srgbClr val="FF3F04"/>
                </a:solidFill>
                <a:effectLst>
                  <a:outerShdw blurRad="38100" dist="38100" dir="2700000" algn="tl">
                    <a:srgbClr val="000000"/>
                  </a:outerShdw>
                </a:effectLst>
                <a:latin typeface="Comic Sans MS" pitchFamily="66" charset="0"/>
              </a:rPr>
              <a:t>  </a:t>
            </a:r>
            <a:r>
              <a:rPr lang="en-US" sz="3200" b="1" dirty="0">
                <a:effectLst>
                  <a:outerShdw blurRad="38100" dist="38100" dir="2700000" algn="tl">
                    <a:srgbClr val="FFFFFF"/>
                  </a:outerShdw>
                </a:effectLst>
                <a:latin typeface="Comic Sans MS" pitchFamily="66" charset="0"/>
              </a:rPr>
              <a:t>Evaluating the Explanation:</a:t>
            </a:r>
            <a:r>
              <a:rPr lang="en-US" dirty="0" smtClean="0">
                <a:solidFill>
                  <a:schemeClr val="tx1"/>
                </a:solidFill>
              </a:rPr>
              <a:t> </a:t>
            </a:r>
            <a:br>
              <a:rPr lang="en-US" dirty="0" smtClean="0">
                <a:solidFill>
                  <a:schemeClr val="tx1"/>
                </a:solidFill>
              </a:rPr>
            </a:br>
            <a:r>
              <a:rPr lang="en-US" dirty="0" smtClean="0">
                <a:solidFill>
                  <a:schemeClr val="tx1"/>
                </a:solidFill>
              </a:rPr>
              <a:t>  </a:t>
            </a:r>
            <a:r>
              <a:rPr lang="en-US" sz="2800" b="1" i="1" dirty="0">
                <a:solidFill>
                  <a:srgbClr val="0070C0"/>
                </a:solidFill>
                <a:effectLst>
                  <a:outerShdw blurRad="38100" dist="38100" dir="2700000" algn="tl">
                    <a:srgbClr val="000000"/>
                  </a:outerShdw>
                </a:effectLst>
              </a:rPr>
              <a:t>1.</a:t>
            </a:r>
            <a:r>
              <a:rPr lang="en-US" dirty="0" smtClean="0">
                <a:solidFill>
                  <a:srgbClr val="0070C0"/>
                </a:solidFill>
              </a:rPr>
              <a:t> </a:t>
            </a:r>
            <a:r>
              <a:rPr lang="en-US" sz="2800" b="1" i="1" dirty="0">
                <a:solidFill>
                  <a:srgbClr val="0070C0"/>
                </a:solidFill>
                <a:effectLst>
                  <a:outerShdw blurRad="38100" dist="38100" dir="2700000" algn="tl">
                    <a:srgbClr val="000000"/>
                  </a:outerShdw>
                </a:effectLst>
              </a:rPr>
              <a:t>Underline in Blue &amp; </a:t>
            </a:r>
            <a:r>
              <a:rPr lang="en-US" sz="2800" b="1" i="1" u="sng" dirty="0">
                <a:solidFill>
                  <a:srgbClr val="0070C0"/>
                </a:solidFill>
                <a:effectLst>
                  <a:outerShdw blurRad="38100" dist="38100" dir="2700000" algn="tl">
                    <a:srgbClr val="000000"/>
                  </a:outerShdw>
                </a:effectLst>
              </a:rPr>
              <a:t>identify by letter</a:t>
            </a:r>
            <a:r>
              <a:rPr lang="en-US" sz="2800" b="1" i="1" dirty="0">
                <a:solidFill>
                  <a:srgbClr val="0070C0"/>
                </a:solidFill>
                <a:effectLst>
                  <a:outerShdw blurRad="38100" dist="38100" dir="2700000" algn="tl">
                    <a:srgbClr val="000000"/>
                  </a:outerShdw>
                </a:effectLst>
              </a:rPr>
              <a:t> (below)      each part of our model in the poster you evaluate.</a:t>
            </a:r>
            <a:endParaRPr lang="en-US" sz="2000" b="1" i="1" dirty="0">
              <a:solidFill>
                <a:srgbClr val="0070C0"/>
              </a:solidFill>
              <a:effectLst>
                <a:outerShdw blurRad="38100" dist="38100" dir="2700000" algn="tl">
                  <a:srgbClr val="000000"/>
                </a:outerShdw>
              </a:effectLst>
            </a:endParaRPr>
          </a:p>
        </p:txBody>
      </p:sp>
      <p:sp>
        <p:nvSpPr>
          <p:cNvPr id="63491" name="Rectangle 3"/>
          <p:cNvSpPr>
            <a:spLocks noGrp="1" noChangeArrowheads="1"/>
          </p:cNvSpPr>
          <p:nvPr>
            <p:ph type="body" sz="half" idx="4294967295"/>
          </p:nvPr>
        </p:nvSpPr>
        <p:spPr>
          <a:xfrm>
            <a:off x="1524000" y="1752600"/>
            <a:ext cx="4648200" cy="4114800"/>
          </a:xfrm>
        </p:spPr>
        <p:txBody>
          <a:bodyPr/>
          <a:lstStyle/>
          <a:p>
            <a:pPr eaLnBrk="1" hangingPunct="1">
              <a:lnSpc>
                <a:spcPct val="90000"/>
              </a:lnSpc>
              <a:buFontTx/>
              <a:buNone/>
              <a:defRPr/>
            </a:pPr>
            <a:r>
              <a:rPr lang="en-US" sz="2400" b="1">
                <a:solidFill>
                  <a:srgbClr val="1E48E4"/>
                </a:solidFill>
                <a:effectLst>
                  <a:outerShdw blurRad="38100" dist="38100" dir="2700000" algn="tl">
                    <a:srgbClr val="000000"/>
                  </a:outerShdw>
                </a:effectLst>
              </a:rPr>
              <a:t>A.</a:t>
            </a:r>
            <a:r>
              <a:rPr lang="en-US" sz="2400"/>
              <a:t> </a:t>
            </a:r>
            <a:r>
              <a:rPr lang="en-US" sz="2000"/>
              <a:t>Populations have the potential to grow exponentially but stay relatively stable due to limited resources in the environment.</a:t>
            </a:r>
            <a:endParaRPr lang="en-US" sz="2400"/>
          </a:p>
          <a:p>
            <a:pPr eaLnBrk="1" hangingPunct="1">
              <a:lnSpc>
                <a:spcPct val="90000"/>
              </a:lnSpc>
              <a:buFontTx/>
              <a:buNone/>
              <a:defRPr/>
            </a:pPr>
            <a:r>
              <a:rPr lang="en-US" sz="2400" b="1">
                <a:solidFill>
                  <a:srgbClr val="1E48E4"/>
                </a:solidFill>
                <a:effectLst>
                  <a:outerShdw blurRad="38100" dist="38100" dir="2700000" algn="tl">
                    <a:srgbClr val="000000"/>
                  </a:outerShdw>
                </a:effectLst>
              </a:rPr>
              <a:t>B.</a:t>
            </a:r>
            <a:r>
              <a:rPr lang="en-US" sz="2400"/>
              <a:t> </a:t>
            </a:r>
            <a:r>
              <a:rPr lang="en-US" sz="2000"/>
              <a:t>Within populations there is a struggle to survive.</a:t>
            </a:r>
            <a:r>
              <a:rPr lang="en-US" sz="2400"/>
              <a:t> </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C.</a:t>
            </a:r>
            <a:r>
              <a:rPr lang="en-US" sz="2400"/>
              <a:t> </a:t>
            </a:r>
            <a:r>
              <a:rPr lang="en-US" sz="2000"/>
              <a:t>Variation naturally exists among organisms in a population</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D.</a:t>
            </a:r>
            <a:r>
              <a:rPr lang="en-US" sz="2400"/>
              <a:t> </a:t>
            </a:r>
            <a:r>
              <a:rPr lang="en-US" sz="2000"/>
              <a:t>Individuals with advantageous traits have a better chance of surviving than those with disadvantageous traits. </a:t>
            </a:r>
            <a:endParaRPr lang="en-US" sz="2400"/>
          </a:p>
          <a:p>
            <a:pPr eaLnBrk="1" hangingPunct="1">
              <a:lnSpc>
                <a:spcPct val="90000"/>
              </a:lnSpc>
              <a:defRPr/>
            </a:pPr>
            <a:endParaRPr lang="en-US" sz="2400"/>
          </a:p>
        </p:txBody>
      </p:sp>
      <p:sp>
        <p:nvSpPr>
          <p:cNvPr id="63492" name="Rectangle 4"/>
          <p:cNvSpPr>
            <a:spLocks noGrp="1" noChangeArrowheads="1"/>
          </p:cNvSpPr>
          <p:nvPr>
            <p:ph type="body" sz="half" idx="4294967295"/>
          </p:nvPr>
        </p:nvSpPr>
        <p:spPr>
          <a:xfrm>
            <a:off x="6629400" y="1752600"/>
            <a:ext cx="4038600" cy="4114800"/>
          </a:xfrm>
        </p:spPr>
        <p:txBody>
          <a:bodyPr/>
          <a:lstStyle/>
          <a:p>
            <a:pPr eaLnBrk="1" hangingPunct="1">
              <a:buFontTx/>
              <a:buNone/>
              <a:defRPr/>
            </a:pPr>
            <a:r>
              <a:rPr lang="en-US" sz="2400" b="1">
                <a:solidFill>
                  <a:srgbClr val="1E48E4"/>
                </a:solidFill>
                <a:effectLst>
                  <a:outerShdw blurRad="38100" dist="38100" dir="2700000" algn="tl">
                    <a:srgbClr val="000000"/>
                  </a:outerShdw>
                </a:effectLst>
              </a:rPr>
              <a:t>E.</a:t>
            </a:r>
            <a:r>
              <a:rPr lang="en-US" sz="2400"/>
              <a:t> </a:t>
            </a:r>
            <a:r>
              <a:rPr lang="en-US" sz="2000"/>
              <a:t>Survival allows reproduction.</a:t>
            </a:r>
          </a:p>
          <a:p>
            <a:pPr eaLnBrk="1" hangingPunct="1">
              <a:buFontTx/>
              <a:buNone/>
              <a:defRPr/>
            </a:pPr>
            <a:r>
              <a:rPr lang="en-US" sz="2400" b="1">
                <a:solidFill>
                  <a:srgbClr val="1E48E4"/>
                </a:solidFill>
                <a:effectLst>
                  <a:outerShdw blurRad="38100" dist="38100" dir="2700000" algn="tl">
                    <a:srgbClr val="000000"/>
                  </a:outerShdw>
                </a:effectLst>
              </a:rPr>
              <a:t>F.</a:t>
            </a:r>
            <a:r>
              <a:rPr lang="en-US" sz="2400" b="1">
                <a:solidFill>
                  <a:srgbClr val="FF3F04"/>
                </a:solidFill>
                <a:effectLst>
                  <a:outerShdw blurRad="38100" dist="38100" dir="2700000" algn="tl">
                    <a:srgbClr val="000000"/>
                  </a:outerShdw>
                </a:effectLst>
              </a:rPr>
              <a:t> </a:t>
            </a:r>
            <a:r>
              <a:rPr lang="en-US" sz="2000"/>
              <a:t>Many variations are inherited.</a:t>
            </a:r>
            <a:r>
              <a:rPr lang="en-US" sz="2400" b="1">
                <a:solidFill>
                  <a:srgbClr val="FF3F04"/>
                </a:solidFill>
                <a:effectLst>
                  <a:outerShdw blurRad="38100" dist="38100" dir="2700000" algn="tl">
                    <a:srgbClr val="000000"/>
                  </a:outerShdw>
                </a:effectLst>
              </a:rPr>
              <a:t> </a:t>
            </a:r>
            <a:r>
              <a:rPr lang="en-US" sz="2000"/>
              <a:t>Offspring tend to resemble their parents.</a:t>
            </a:r>
            <a:endParaRPr lang="en-US" sz="2400"/>
          </a:p>
          <a:p>
            <a:pPr eaLnBrk="1" hangingPunct="1">
              <a:buFontTx/>
              <a:buNone/>
              <a:defRPr/>
            </a:pPr>
            <a:r>
              <a:rPr lang="en-US" sz="2400" b="1">
                <a:solidFill>
                  <a:srgbClr val="1E48E4"/>
                </a:solidFill>
                <a:effectLst>
                  <a:outerShdw blurRad="38100" dist="38100" dir="2700000" algn="tl">
                    <a:srgbClr val="000000"/>
                  </a:outerShdw>
                </a:effectLst>
              </a:rPr>
              <a:t>G.</a:t>
            </a:r>
            <a:r>
              <a:rPr lang="en-US" sz="2400"/>
              <a:t> </a:t>
            </a:r>
            <a:r>
              <a:rPr lang="en-US" sz="2000"/>
              <a:t>The number of individuals with advantageous traits increases in each new generation. The # with disadvantageous traits decreases.</a:t>
            </a:r>
            <a:r>
              <a:rPr lang="en-US" sz="2400"/>
              <a:t> </a:t>
            </a:r>
          </a:p>
          <a:p>
            <a:pPr eaLnBrk="1" hangingPunct="1">
              <a:defRPr/>
            </a:pPr>
            <a:endParaRPr lang="en-US" sz="2400"/>
          </a:p>
        </p:txBody>
      </p:sp>
      <p:sp>
        <p:nvSpPr>
          <p:cNvPr id="63494" name="Text Box 6"/>
          <p:cNvSpPr txBox="1">
            <a:spLocks noChangeArrowheads="1"/>
          </p:cNvSpPr>
          <p:nvPr/>
        </p:nvSpPr>
        <p:spPr bwMode="auto">
          <a:xfrm>
            <a:off x="1676400" y="5257801"/>
            <a:ext cx="8991600" cy="396875"/>
          </a:xfrm>
          <a:prstGeom prst="rect">
            <a:avLst/>
          </a:prstGeom>
          <a:noFill/>
          <a:ln>
            <a:noFill/>
          </a:ln>
          <a:effectLst/>
          <a:extLst/>
        </p:spPr>
        <p:txBody>
          <a:bodyPr anchor="ctr">
            <a:spAutoFit/>
          </a:bodyPr>
          <a:lstStyle/>
          <a:p>
            <a:pPr>
              <a:defRPr/>
            </a:pPr>
            <a:endParaRPr lang="en-US" sz="2000" b="1">
              <a:solidFill>
                <a:srgbClr val="1E48E4"/>
              </a:solidFill>
              <a:effectLst>
                <a:outerShdw blurRad="38100" dist="38100" dir="2700000" algn="tl">
                  <a:srgbClr val="000000"/>
                </a:outerShdw>
              </a:effectLst>
              <a:latin typeface="Comic Sans MS" pitchFamily="28" charset="0"/>
              <a:ea typeface="ＭＳ Ｐゴシック" pitchFamily="28" charset="-128"/>
            </a:endParaRPr>
          </a:p>
        </p:txBody>
      </p:sp>
      <p:sp>
        <p:nvSpPr>
          <p:cNvPr id="53254" name="Text Box 6"/>
          <p:cNvSpPr txBox="1">
            <a:spLocks noChangeArrowheads="1"/>
          </p:cNvSpPr>
          <p:nvPr/>
        </p:nvSpPr>
        <p:spPr bwMode="auto">
          <a:xfrm>
            <a:off x="1524000" y="5557839"/>
            <a:ext cx="8915400" cy="955675"/>
          </a:xfrm>
          <a:prstGeom prst="rect">
            <a:avLst/>
          </a:prstGeom>
          <a:noFill/>
          <a:ln w="9525">
            <a:noFill/>
            <a:miter lim="800000"/>
            <a:headEnd/>
            <a:tailEnd/>
          </a:ln>
          <a:effectLst/>
        </p:spPr>
        <p:txBody>
          <a:bodyPr wrap="none" anchor="ctr">
            <a:spAutoFit/>
          </a:bodyPr>
          <a:lstStyle/>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  2. Underline in Red any statements that you think </a:t>
            </a:r>
          </a:p>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contradict - or do not fit with - our model.</a:t>
            </a:r>
            <a:endParaRPr lang="en-US" sz="2800" b="1" dirty="0">
              <a:solidFill>
                <a:srgbClr val="FF0000"/>
              </a:solidFill>
              <a:effectLst>
                <a:outerShdw blurRad="38100" dist="38100" dir="2700000" algn="tl">
                  <a:srgbClr val="000000"/>
                </a:outerShdw>
              </a:effectLst>
              <a:latin typeface="Arial" charset="0"/>
              <a:ea typeface="ＭＳ Ｐゴシック" pitchFamily="28" charset="-128"/>
            </a:endParaRPr>
          </a:p>
        </p:txBody>
      </p:sp>
    </p:spTree>
    <p:extLst>
      <p:ext uri="{BB962C8B-B14F-4D97-AF65-F5344CB8AC3E}">
        <p14:creationId xmlns:p14="http://schemas.microsoft.com/office/powerpoint/2010/main" val="365078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2" grpId="0" build="p"/>
      <p:bldP spid="6349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6" descr="SFT-15"/>
          <p:cNvPicPr>
            <a:picLocks noChangeAspect="1" noChangeArrowheads="1"/>
          </p:cNvPicPr>
          <p:nvPr/>
        </p:nvPicPr>
        <p:blipFill>
          <a:blip r:embed="rId3" cstate="print"/>
          <a:srcRect/>
          <a:stretch>
            <a:fillRect/>
          </a:stretch>
        </p:blipFill>
        <p:spPr bwMode="auto">
          <a:xfrm>
            <a:off x="1524001" y="1905001"/>
            <a:ext cx="3152775" cy="2802467"/>
          </a:xfrm>
          <a:prstGeom prst="rect">
            <a:avLst/>
          </a:prstGeom>
          <a:noFill/>
        </p:spPr>
      </p:pic>
      <p:sp>
        <p:nvSpPr>
          <p:cNvPr id="3" name="TextBox 2"/>
          <p:cNvSpPr txBox="1"/>
          <p:nvPr/>
        </p:nvSpPr>
        <p:spPr>
          <a:xfrm>
            <a:off x="1524000" y="1866458"/>
            <a:ext cx="1219200" cy="923330"/>
          </a:xfrm>
          <a:prstGeom prst="rect">
            <a:avLst/>
          </a:prstGeom>
          <a:noFill/>
        </p:spPr>
        <p:txBody>
          <a:bodyPr wrap="square" rtlCol="0">
            <a:spAutoFit/>
          </a:bodyPr>
          <a:lstStyle/>
          <a:p>
            <a:r>
              <a:rPr lang="en-US" b="1" dirty="0"/>
              <a:t>Snowshoe hare in summer</a:t>
            </a:r>
          </a:p>
        </p:txBody>
      </p:sp>
      <p:sp>
        <p:nvSpPr>
          <p:cNvPr id="4" name="TextBox 3"/>
          <p:cNvSpPr txBox="1"/>
          <p:nvPr/>
        </p:nvSpPr>
        <p:spPr>
          <a:xfrm>
            <a:off x="1828800" y="3886201"/>
            <a:ext cx="1600200" cy="646331"/>
          </a:xfrm>
          <a:prstGeom prst="rect">
            <a:avLst/>
          </a:prstGeom>
          <a:noFill/>
        </p:spPr>
        <p:txBody>
          <a:bodyPr wrap="square" rtlCol="0">
            <a:spAutoFit/>
          </a:bodyPr>
          <a:lstStyle/>
          <a:p>
            <a:r>
              <a:rPr lang="en-US" b="1" dirty="0"/>
              <a:t>Snowshoe hare in winter</a:t>
            </a:r>
          </a:p>
        </p:txBody>
      </p:sp>
      <p:sp>
        <p:nvSpPr>
          <p:cNvPr id="5" name="TextBox 4"/>
          <p:cNvSpPr txBox="1"/>
          <p:nvPr/>
        </p:nvSpPr>
        <p:spPr>
          <a:xfrm>
            <a:off x="0" y="0"/>
            <a:ext cx="12192000" cy="1569660"/>
          </a:xfrm>
          <a:prstGeom prst="rect">
            <a:avLst/>
          </a:prstGeom>
          <a:noFill/>
        </p:spPr>
        <p:txBody>
          <a:bodyPr wrap="square" rtlCol="0">
            <a:spAutoFit/>
          </a:bodyPr>
          <a:lstStyle/>
          <a:p>
            <a:pPr algn="ctr"/>
            <a:endParaRPr lang="en-US" sz="2400" b="1" dirty="0"/>
          </a:p>
          <a:p>
            <a:pPr algn="ctr"/>
            <a:r>
              <a:rPr lang="en-US" sz="2400" b="1" dirty="0" smtClean="0"/>
              <a:t>11/9 </a:t>
            </a:r>
            <a:r>
              <a:rPr lang="en-US" sz="2400" b="1" dirty="0">
                <a:hlinkClick r:id="rId4"/>
              </a:rPr>
              <a:t>Darwin</a:t>
            </a:r>
            <a:r>
              <a:rPr lang="en-US" sz="2400" b="1" dirty="0"/>
              <a:t> &amp; the Theory of Evolution 15.1</a:t>
            </a:r>
          </a:p>
          <a:p>
            <a:r>
              <a:rPr lang="en-US" sz="2400" b="1" dirty="0"/>
              <a:t>Obj.</a:t>
            </a:r>
            <a:r>
              <a:rPr lang="en-US" sz="2400" dirty="0"/>
              <a:t> TSW demonstrate how variation within a species influences natural selection with </a:t>
            </a:r>
            <a:r>
              <a:rPr lang="en-US" sz="2400" dirty="0" smtClean="0"/>
              <a:t>the Evolution </a:t>
            </a:r>
            <a:r>
              <a:rPr lang="en-US" sz="2400" dirty="0"/>
              <a:t>story </a:t>
            </a:r>
            <a:r>
              <a:rPr lang="en-US" sz="2400" dirty="0" smtClean="0"/>
              <a:t>Activity and Moth Activity. </a:t>
            </a:r>
            <a:r>
              <a:rPr lang="en-US" sz="2400" dirty="0"/>
              <a:t>P. </a:t>
            </a:r>
            <a:r>
              <a:rPr lang="en-US" sz="2400" dirty="0" smtClean="0"/>
              <a:t>28 </a:t>
            </a:r>
            <a:r>
              <a:rPr lang="en-US" sz="2400" dirty="0"/>
              <a:t>NB</a:t>
            </a:r>
          </a:p>
        </p:txBody>
      </p:sp>
      <p:sp>
        <p:nvSpPr>
          <p:cNvPr id="10" name="Content Placeholder 9"/>
          <p:cNvSpPr>
            <a:spLocks noGrp="1"/>
          </p:cNvSpPr>
          <p:nvPr>
            <p:ph sz="quarter" idx="4"/>
          </p:nvPr>
        </p:nvSpPr>
        <p:spPr>
          <a:xfrm>
            <a:off x="7315200" y="1605757"/>
            <a:ext cx="4876800" cy="4560888"/>
          </a:xfrm>
        </p:spPr>
        <p:txBody>
          <a:bodyPr>
            <a:normAutofit lnSpcReduction="10000"/>
          </a:bodyPr>
          <a:lstStyle/>
          <a:p>
            <a:pPr marL="457200" indent="-457200">
              <a:buFont typeface="+mj-lt"/>
              <a:buAutoNum type="arabicPeriod"/>
            </a:pPr>
            <a:r>
              <a:rPr lang="en-US" dirty="0" smtClean="0"/>
              <a:t>What is the advantage of this snowshoe hare’s seasonal color change?</a:t>
            </a:r>
          </a:p>
          <a:p>
            <a:pPr marL="457200" indent="-457200">
              <a:buFont typeface="+mj-lt"/>
              <a:buAutoNum type="arabicPeriod"/>
            </a:pPr>
            <a:r>
              <a:rPr lang="en-US" dirty="0" smtClean="0"/>
              <a:t>The adaptation that allows an animal to blend in with its environment is called </a:t>
            </a:r>
            <a:r>
              <a:rPr lang="en-US" dirty="0" smtClean="0">
                <a:hlinkClick r:id="rId5"/>
              </a:rPr>
              <a:t>camouflage</a:t>
            </a:r>
            <a:r>
              <a:rPr lang="en-US" dirty="0" smtClean="0"/>
              <a:t>.  What examples of </a:t>
            </a:r>
            <a:r>
              <a:rPr lang="en-US" dirty="0" smtClean="0">
                <a:hlinkClick r:id="rId6"/>
              </a:rPr>
              <a:t>camouflage</a:t>
            </a:r>
            <a:r>
              <a:rPr lang="en-US" dirty="0" smtClean="0"/>
              <a:t> are you familiar with?</a:t>
            </a:r>
          </a:p>
          <a:p>
            <a:pPr marL="457200" indent="-457200">
              <a:buFont typeface="+mj-lt"/>
              <a:buAutoNum type="arabicPeriod"/>
            </a:pPr>
            <a:r>
              <a:rPr lang="en-US" dirty="0" smtClean="0"/>
              <a:t>Summarize </a:t>
            </a:r>
            <a:r>
              <a:rPr lang="en-US" dirty="0" smtClean="0">
                <a:hlinkClick r:id="rId7"/>
              </a:rPr>
              <a:t>Natural Selection</a:t>
            </a:r>
            <a:r>
              <a:rPr lang="en-US" dirty="0" smtClean="0"/>
              <a:t>.</a:t>
            </a:r>
            <a:endParaRPr lang="en-US" dirty="0"/>
          </a:p>
        </p:txBody>
      </p:sp>
      <p:pic>
        <p:nvPicPr>
          <p:cNvPr id="90122" name="Picture 10" descr="http://www.anwr.org/gallery/images/08-Arctic%20Fox.jpg"/>
          <p:cNvPicPr>
            <a:picLocks noChangeAspect="1" noChangeArrowheads="1"/>
          </p:cNvPicPr>
          <p:nvPr/>
        </p:nvPicPr>
        <p:blipFill>
          <a:blip r:embed="rId8" cstate="print"/>
          <a:srcRect/>
          <a:stretch>
            <a:fillRect/>
          </a:stretch>
        </p:blipFill>
        <p:spPr bwMode="auto">
          <a:xfrm>
            <a:off x="4114801" y="1905000"/>
            <a:ext cx="1722501" cy="2514600"/>
          </a:xfrm>
          <a:prstGeom prst="rect">
            <a:avLst/>
          </a:prstGeom>
          <a:noFill/>
        </p:spPr>
      </p:pic>
      <p:pic>
        <p:nvPicPr>
          <p:cNvPr id="90124" name="Picture 12" descr="http://www.dreamstime.com/green-leaf-bug-thumb7144816.jpg"/>
          <p:cNvPicPr>
            <a:picLocks noChangeAspect="1" noChangeArrowheads="1"/>
          </p:cNvPicPr>
          <p:nvPr/>
        </p:nvPicPr>
        <p:blipFill>
          <a:blip r:embed="rId9" cstate="print"/>
          <a:srcRect/>
          <a:stretch>
            <a:fillRect/>
          </a:stretch>
        </p:blipFill>
        <p:spPr bwMode="auto">
          <a:xfrm>
            <a:off x="1524000" y="4648200"/>
            <a:ext cx="2362200" cy="1676400"/>
          </a:xfrm>
          <a:prstGeom prst="rect">
            <a:avLst/>
          </a:prstGeom>
          <a:noFill/>
        </p:spPr>
      </p:pic>
      <p:pic>
        <p:nvPicPr>
          <p:cNvPr id="9" name="Picture 8" descr="http://evolution.berkeley.edu/evosite/misconceps/images/misconceptions_beavers2.gif"/>
          <p:cNvPicPr>
            <a:picLocks noChangeAspect="1" noChangeArrowheads="1"/>
          </p:cNvPicPr>
          <p:nvPr/>
        </p:nvPicPr>
        <p:blipFill>
          <a:blip r:embed="rId10" cstate="print"/>
          <a:srcRect/>
          <a:stretch>
            <a:fillRect/>
          </a:stretch>
        </p:blipFill>
        <p:spPr bwMode="auto">
          <a:xfrm>
            <a:off x="3835286" y="4608880"/>
            <a:ext cx="3479914" cy="2003587"/>
          </a:xfrm>
          <a:prstGeom prst="rect">
            <a:avLst/>
          </a:prstGeom>
          <a:noFill/>
        </p:spPr>
      </p:pic>
      <p:sp>
        <p:nvSpPr>
          <p:cNvPr id="11" name="TextBox 10"/>
          <p:cNvSpPr txBox="1"/>
          <p:nvPr/>
        </p:nvSpPr>
        <p:spPr>
          <a:xfrm>
            <a:off x="4191000" y="3810001"/>
            <a:ext cx="1676400" cy="646331"/>
          </a:xfrm>
          <a:prstGeom prst="rect">
            <a:avLst/>
          </a:prstGeom>
          <a:noFill/>
        </p:spPr>
        <p:txBody>
          <a:bodyPr wrap="square" rtlCol="0">
            <a:spAutoFit/>
          </a:bodyPr>
          <a:lstStyle/>
          <a:p>
            <a:r>
              <a:rPr lang="en-US" b="1" dirty="0" err="1"/>
              <a:t>Artic</a:t>
            </a:r>
            <a:r>
              <a:rPr lang="en-US" b="1" dirty="0"/>
              <a:t> Fox - Predator</a:t>
            </a:r>
          </a:p>
        </p:txBody>
      </p:sp>
    </p:spTree>
    <p:extLst>
      <p:ext uri="{BB962C8B-B14F-4D97-AF65-F5344CB8AC3E}">
        <p14:creationId xmlns:p14="http://schemas.microsoft.com/office/powerpoint/2010/main" val="18323044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snowshoe hare is camouflaged from predators.</a:t>
            </a:r>
          </a:p>
          <a:p>
            <a:pPr marL="514350" indent="-514350">
              <a:buFont typeface="+mj-lt"/>
              <a:buAutoNum type="arabicPeriod"/>
            </a:pPr>
            <a:r>
              <a:rPr lang="en-US" dirty="0" smtClean="0"/>
              <a:t>Chameleon, army gear.</a:t>
            </a:r>
          </a:p>
          <a:p>
            <a:pPr marL="514350" indent="-514350">
              <a:buFont typeface="+mj-lt"/>
              <a:buAutoNum type="arabicPeriod"/>
            </a:pPr>
            <a:r>
              <a:rPr lang="en-US" dirty="0" smtClean="0"/>
              <a:t>Evolution is the change in species over time.  The mechanism for Evolution happening is Natural Selection.   Those organisms best adapted to their environment will live longer, hopefully have offspring with those successful traits.</a:t>
            </a:r>
            <a:endParaRPr lang="en-US" dirty="0"/>
          </a:p>
        </p:txBody>
      </p:sp>
    </p:spTree>
    <p:extLst>
      <p:ext uri="{BB962C8B-B14F-4D97-AF65-F5344CB8AC3E}">
        <p14:creationId xmlns:p14="http://schemas.microsoft.com/office/powerpoint/2010/main" val="34383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31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hlinkClick r:id="rId2"/>
              </a:rPr>
              <a:t>http://www.pbs.org/wgbh/evolution/library/11/2/quicktime/e_s_2.html</a:t>
            </a:r>
            <a:endParaRPr lang="en-US" dirty="0" smtClean="0"/>
          </a:p>
          <a:p>
            <a:r>
              <a:rPr lang="en-US" dirty="0" smtClean="0">
                <a:hlinkClick r:id="rId3"/>
              </a:rPr>
              <a:t>Elephant video</a:t>
            </a:r>
            <a:endParaRPr lang="en-US" dirty="0" smtClean="0"/>
          </a:p>
          <a:p>
            <a:r>
              <a:rPr lang="en-US" dirty="0" smtClean="0">
                <a:hlinkClick r:id="rId4"/>
              </a:rPr>
              <a:t>Whale Evolution</a:t>
            </a:r>
            <a:endParaRPr lang="en-US" dirty="0"/>
          </a:p>
        </p:txBody>
      </p:sp>
    </p:spTree>
    <p:extLst>
      <p:ext uri="{BB962C8B-B14F-4D97-AF65-F5344CB8AC3E}">
        <p14:creationId xmlns:p14="http://schemas.microsoft.com/office/powerpoint/2010/main" val="21144895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3124200" y="0"/>
            <a:ext cx="5715000" cy="6858000"/>
          </a:xfrm>
          <a:prstGeom prst="rect">
            <a:avLst/>
          </a:prstGeom>
          <a:noFill/>
          <a:ln w="9525">
            <a:noFill/>
            <a:miter lim="800000"/>
            <a:headEnd/>
            <a:tailEnd/>
          </a:ln>
          <a:effectLst/>
        </p:spPr>
      </p:pic>
    </p:spTree>
    <p:extLst>
      <p:ext uri="{BB962C8B-B14F-4D97-AF65-F5344CB8AC3E}">
        <p14:creationId xmlns:p14="http://schemas.microsoft.com/office/powerpoint/2010/main" val="37374462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t0.gstatic.com/images?q=tbn:-McEQ6OwfLYigM:http://www.alaska-in-pictures.com/data/media/13/rainbow-over-the-muldrow-glacier_1127.jpg">
            <a:hlinkClick r:id="rId2"/>
          </p:cNvPr>
          <p:cNvPicPr>
            <a:picLocks noChangeAspect="1" noChangeArrowheads="1"/>
          </p:cNvPicPr>
          <p:nvPr/>
        </p:nvPicPr>
        <p:blipFill>
          <a:blip r:embed="rId3" cstate="print"/>
          <a:srcRect/>
          <a:stretch>
            <a:fillRect/>
          </a:stretch>
        </p:blipFill>
        <p:spPr bwMode="auto">
          <a:xfrm>
            <a:off x="1524000" y="1"/>
            <a:ext cx="9144000" cy="6903251"/>
          </a:xfrm>
          <a:prstGeom prst="rect">
            <a:avLst/>
          </a:prstGeom>
          <a:noFill/>
        </p:spPr>
      </p:pic>
      <p:sp>
        <p:nvSpPr>
          <p:cNvPr id="2" name="Title 1"/>
          <p:cNvSpPr>
            <a:spLocks noGrp="1"/>
          </p:cNvSpPr>
          <p:nvPr>
            <p:ph type="title"/>
          </p:nvPr>
        </p:nvSpPr>
        <p:spPr/>
        <p:txBody>
          <a:bodyPr>
            <a:normAutofit fontScale="90000"/>
          </a:bodyPr>
          <a:lstStyle/>
          <a:p>
            <a:r>
              <a:rPr lang="en-US" b="1" dirty="0" smtClean="0"/>
              <a:t>How A Rainbow Works: Refraction and Reflection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Two physical phenomena are at work within a rainbow: refraction and reflection. Refraction occurs each time light passes across a boundary from one substance to another, such as from air into water. As light crosses that boundary, the rays bend at different angles depending on the wavelength (color) of light. This is the familiar prism effect wherein "white" sunlight is broken into a spectrum of different colors from red to blue-violet.</a:t>
            </a:r>
          </a:p>
          <a:p>
            <a:r>
              <a:rPr lang="en-US" dirty="0" smtClean="0"/>
              <a:t>The same thing that happens in a rainbow: white sunlight enters a raindrop and is broken into different colors heading in slightly different directions. The light is then reflected (and magnified) off the back of the raindrop and passes back into the air again, in the process being further refracted.</a:t>
            </a:r>
          </a:p>
          <a:p>
            <a:pPr>
              <a:buNone/>
            </a:pPr>
            <a:endParaRPr lang="en-US" dirty="0"/>
          </a:p>
        </p:txBody>
      </p:sp>
    </p:spTree>
    <p:extLst>
      <p:ext uri="{BB962C8B-B14F-4D97-AF65-F5344CB8AC3E}">
        <p14:creationId xmlns:p14="http://schemas.microsoft.com/office/powerpoint/2010/main" val="15791392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6775" y="228600"/>
            <a:ext cx="8153400" cy="990600"/>
          </a:xfrm>
        </p:spPr>
        <p:txBody>
          <a:bodyPr/>
          <a:lstStyle/>
          <a:p>
            <a:r>
              <a:rPr lang="en-US" dirty="0" smtClean="0"/>
              <a:t>Evidence of feathers in dinosaurs</a:t>
            </a:r>
          </a:p>
        </p:txBody>
      </p:sp>
      <p:sp>
        <p:nvSpPr>
          <p:cNvPr id="18435" name="Content Placeholder 2"/>
          <p:cNvSpPr>
            <a:spLocks noGrp="1"/>
          </p:cNvSpPr>
          <p:nvPr>
            <p:ph sz="quarter" idx="1"/>
          </p:nvPr>
        </p:nvSpPr>
        <p:spPr>
          <a:xfrm>
            <a:off x="2136775" y="1600200"/>
            <a:ext cx="8153400" cy="4495800"/>
          </a:xfrm>
        </p:spPr>
        <p:txBody>
          <a:bodyPr/>
          <a:lstStyle/>
          <a:p>
            <a:endParaRPr lang="en-US" dirty="0" smtClean="0"/>
          </a:p>
        </p:txBody>
      </p:sp>
      <p:pic>
        <p:nvPicPr>
          <p:cNvPr id="18436" name="Picture 2" descr="http://graphics8.nytimes.com/images/2004/10/07/national/dinosaur.650.jpg"/>
          <p:cNvPicPr>
            <a:picLocks noChangeAspect="1" noChangeArrowheads="1"/>
          </p:cNvPicPr>
          <p:nvPr/>
        </p:nvPicPr>
        <p:blipFill>
          <a:blip r:embed="rId2" cstate="print"/>
          <a:srcRect/>
          <a:stretch>
            <a:fillRect/>
          </a:stretch>
        </p:blipFill>
        <p:spPr bwMode="auto">
          <a:xfrm>
            <a:off x="5486401" y="1981201"/>
            <a:ext cx="4867275" cy="3368675"/>
          </a:xfrm>
          <a:prstGeom prst="rect">
            <a:avLst/>
          </a:prstGeom>
          <a:noFill/>
          <a:ln w="9525">
            <a:noFill/>
            <a:miter lim="800000"/>
            <a:headEnd/>
            <a:tailEnd/>
          </a:ln>
        </p:spPr>
      </p:pic>
      <p:sp>
        <p:nvSpPr>
          <p:cNvPr id="18437" name="Rectangle 4"/>
          <p:cNvSpPr>
            <a:spLocks noChangeArrowheads="1"/>
          </p:cNvSpPr>
          <p:nvPr/>
        </p:nvSpPr>
        <p:spPr bwMode="auto">
          <a:xfrm>
            <a:off x="5638800" y="5486400"/>
            <a:ext cx="1804988" cy="369888"/>
          </a:xfrm>
          <a:prstGeom prst="rect">
            <a:avLst/>
          </a:prstGeom>
          <a:noFill/>
          <a:ln w="9525">
            <a:noFill/>
            <a:miter lim="800000"/>
            <a:headEnd/>
            <a:tailEnd/>
          </a:ln>
        </p:spPr>
        <p:txBody>
          <a:bodyPr wrap="none">
            <a:spAutoFit/>
          </a:bodyPr>
          <a:lstStyle/>
          <a:p>
            <a:r>
              <a:rPr lang="en-US" dirty="0" err="1"/>
              <a:t>Dilong</a:t>
            </a:r>
            <a:r>
              <a:rPr lang="en-US"/>
              <a:t> paradoxus</a:t>
            </a:r>
          </a:p>
        </p:txBody>
      </p:sp>
      <p:pic>
        <p:nvPicPr>
          <p:cNvPr id="18438" name="Picture 4" descr="http://static.guim.co.uk/sys-images/Guardian/Pix/pictures/2009/2/7/1234029223589/Model-of-a-Tyrannosaurus--004.jpg"/>
          <p:cNvPicPr>
            <a:picLocks noChangeAspect="1" noChangeArrowheads="1"/>
          </p:cNvPicPr>
          <p:nvPr/>
        </p:nvPicPr>
        <p:blipFill>
          <a:blip r:embed="rId3" cstate="print"/>
          <a:srcRect/>
          <a:stretch>
            <a:fillRect/>
          </a:stretch>
        </p:blipFill>
        <p:spPr bwMode="auto">
          <a:xfrm>
            <a:off x="1676401" y="1905000"/>
            <a:ext cx="3757613" cy="2952750"/>
          </a:xfrm>
          <a:prstGeom prst="rect">
            <a:avLst/>
          </a:prstGeom>
          <a:noFill/>
          <a:ln w="9525">
            <a:noFill/>
            <a:miter lim="800000"/>
            <a:headEnd/>
            <a:tailEnd/>
          </a:ln>
        </p:spPr>
      </p:pic>
      <p:sp>
        <p:nvSpPr>
          <p:cNvPr id="18439" name="Rectangle 6"/>
          <p:cNvSpPr>
            <a:spLocks noChangeArrowheads="1"/>
          </p:cNvSpPr>
          <p:nvPr/>
        </p:nvSpPr>
        <p:spPr bwMode="auto">
          <a:xfrm>
            <a:off x="2286001" y="5257800"/>
            <a:ext cx="1897063" cy="369888"/>
          </a:xfrm>
          <a:prstGeom prst="rect">
            <a:avLst/>
          </a:prstGeom>
          <a:noFill/>
          <a:ln w="9525">
            <a:noFill/>
            <a:miter lim="800000"/>
            <a:headEnd/>
            <a:tailEnd/>
          </a:ln>
        </p:spPr>
        <p:txBody>
          <a:bodyPr wrap="none">
            <a:spAutoFit/>
          </a:bodyPr>
          <a:lstStyle/>
          <a:p>
            <a:r>
              <a:rPr lang="en-US"/>
              <a:t>Tyrannosaurus rex</a:t>
            </a:r>
          </a:p>
        </p:txBody>
      </p:sp>
    </p:spTree>
    <p:extLst>
      <p:ext uri="{BB962C8B-B14F-4D97-AF65-F5344CB8AC3E}">
        <p14:creationId xmlns:p14="http://schemas.microsoft.com/office/powerpoint/2010/main" val="12881799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3600" i="1" dirty="0"/>
              <a:t>And now for something completely different…</a:t>
            </a:r>
          </a:p>
        </p:txBody>
      </p:sp>
      <p:sp>
        <p:nvSpPr>
          <p:cNvPr id="3" name="Content Placeholder 2"/>
          <p:cNvSpPr>
            <a:spLocks noGrp="1"/>
          </p:cNvSpPr>
          <p:nvPr>
            <p:ph idx="1"/>
          </p:nvPr>
        </p:nvSpPr>
        <p:spPr>
          <a:xfrm>
            <a:off x="1676400" y="838201"/>
            <a:ext cx="8839200" cy="4525963"/>
          </a:xfrm>
        </p:spPr>
        <p:txBody>
          <a:bodyPr>
            <a:normAutofit/>
          </a:bodyPr>
          <a:lstStyle/>
          <a:p>
            <a:r>
              <a:rPr lang="en-US" dirty="0" smtClean="0"/>
              <a:t>Cartoon activity!</a:t>
            </a:r>
          </a:p>
          <a:p>
            <a:r>
              <a:rPr lang="en-US" dirty="0" smtClean="0"/>
              <a:t>Your task: use the evidence that is given to you to create a story with your group. Everyone must be involved!</a:t>
            </a:r>
          </a:p>
          <a:p>
            <a:r>
              <a:rPr lang="en-US" dirty="0" smtClean="0"/>
              <a:t>Your story can be creative, but it must account for all the details you notice in the cards, put the cards in chronological order, and be “realistic” (</a:t>
            </a:r>
            <a:r>
              <a:rPr lang="en-US" dirty="0" err="1" smtClean="0"/>
              <a:t>ie</a:t>
            </a:r>
            <a:r>
              <a:rPr lang="en-US" dirty="0" smtClean="0"/>
              <a:t>. no “and then they magically appeared back at the house…” </a:t>
            </a:r>
          </a:p>
          <a:p>
            <a:r>
              <a:rPr lang="en-US" dirty="0" smtClean="0"/>
              <a:t>On p. 9 of your notebook, write down the names of all your group members and an outline of your story ½ page. Be prepared to share with the class!</a:t>
            </a:r>
            <a:endParaRPr lang="en-US" dirty="0"/>
          </a:p>
        </p:txBody>
      </p:sp>
    </p:spTree>
    <p:extLst>
      <p:ext uri="{BB962C8B-B14F-4D97-AF65-F5344CB8AC3E}">
        <p14:creationId xmlns:p14="http://schemas.microsoft.com/office/powerpoint/2010/main" val="18192913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95232"/>
            <a:ext cx="8229600" cy="619124"/>
          </a:xfrm>
          <a:solidFill>
            <a:srgbClr val="92D050"/>
          </a:solidFill>
          <a:ln>
            <a:solidFill>
              <a:srgbClr val="BBE0E3"/>
            </a:solidFill>
          </a:ln>
        </p:spPr>
        <p:txBody>
          <a:bodyPr>
            <a:normAutofit fontScale="90000"/>
          </a:bodyPr>
          <a:lstStyle/>
          <a:p>
            <a:r>
              <a:rPr lang="en-US" dirty="0" smtClean="0"/>
              <a:t>Cartoon Activity Questions, p. 27NB</a:t>
            </a:r>
            <a:endParaRPr lang="en-US" dirty="0"/>
          </a:p>
        </p:txBody>
      </p:sp>
      <p:sp>
        <p:nvSpPr>
          <p:cNvPr id="11267" name="Rectangle 3"/>
          <p:cNvSpPr>
            <a:spLocks noGrp="1" noChangeArrowheads="1"/>
          </p:cNvSpPr>
          <p:nvPr>
            <p:ph idx="1"/>
          </p:nvPr>
        </p:nvSpPr>
        <p:spPr>
          <a:xfrm>
            <a:off x="1524000" y="662006"/>
            <a:ext cx="9144000" cy="5410200"/>
          </a:xfrm>
        </p:spPr>
        <p:txBody>
          <a:bodyPr>
            <a:normAutofit lnSpcReduction="10000"/>
          </a:bodyPr>
          <a:lstStyle/>
          <a:p>
            <a:pPr marL="514350" indent="-514350">
              <a:buNone/>
            </a:pPr>
            <a:r>
              <a:rPr lang="en-US" sz="2400" b="1" dirty="0"/>
              <a:t>Answer these in </a:t>
            </a:r>
            <a:r>
              <a:rPr lang="en-US" sz="2400" b="1" u="sng" dirty="0"/>
              <a:t>complete</a:t>
            </a:r>
            <a:r>
              <a:rPr lang="en-US" sz="2400" b="1" dirty="0"/>
              <a:t> sentences.</a:t>
            </a:r>
          </a:p>
          <a:p>
            <a:pPr marL="514350" indent="-514350">
              <a:buAutoNum type="arabicParenR"/>
            </a:pPr>
            <a:r>
              <a:rPr lang="en-US" dirty="0"/>
              <a:t>How was looking at the cartoons similar to scientists looking at pieces of evidence?</a:t>
            </a:r>
          </a:p>
          <a:p>
            <a:pPr marL="514350" indent="-514350">
              <a:buAutoNum type="arabicParenR"/>
            </a:pPr>
            <a:r>
              <a:rPr lang="en-US" dirty="0"/>
              <a:t>Did everyone in your group agree on your story?  Why?</a:t>
            </a:r>
          </a:p>
          <a:p>
            <a:pPr marL="514350" indent="-514350">
              <a:buAutoNum type="arabicParenR"/>
            </a:pPr>
            <a:r>
              <a:rPr lang="en-US" dirty="0"/>
              <a:t>What happened when you suddenly got 2 extra cards to put in your story? Did you make them fit in somewhere or did you have to start over completely?</a:t>
            </a:r>
          </a:p>
          <a:p>
            <a:pPr marL="514350" indent="-514350">
              <a:buAutoNum type="arabicParenR"/>
            </a:pPr>
            <a:r>
              <a:rPr lang="en-US" dirty="0"/>
              <a:t>Use the book to look up the definition of a “theory” in science. Write the definition. How is this definition different than the way we use the word theory in everyday life? </a:t>
            </a:r>
          </a:p>
          <a:p>
            <a:pPr marL="514350" indent="-514350">
              <a:buAutoNum type="arabicParenR"/>
            </a:pPr>
            <a:r>
              <a:rPr lang="en-US" dirty="0"/>
              <a:t>What do you think scientists studying evolution do when they find new evidence?</a:t>
            </a:r>
          </a:p>
          <a:p>
            <a:pPr marL="514350" indent="-514350">
              <a:buAutoNum type="arabicParenR"/>
            </a:pPr>
            <a:endParaRPr lang="en-US" dirty="0"/>
          </a:p>
        </p:txBody>
      </p:sp>
    </p:spTree>
    <p:extLst>
      <p:ext uri="{BB962C8B-B14F-4D97-AF65-F5344CB8AC3E}">
        <p14:creationId xmlns:p14="http://schemas.microsoft.com/office/powerpoint/2010/main" val="10601681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8" descr="Darwin Map"/>
          <p:cNvPicPr>
            <a:picLocks noChangeAspect="1" noChangeArrowheads="1"/>
          </p:cNvPicPr>
          <p:nvPr/>
        </p:nvPicPr>
        <p:blipFill>
          <a:blip r:embed="rId2" cstate="print"/>
          <a:srcRect/>
          <a:stretch>
            <a:fillRect/>
          </a:stretch>
        </p:blipFill>
        <p:spPr bwMode="auto">
          <a:xfrm>
            <a:off x="1524000" y="50776"/>
            <a:ext cx="8355924" cy="5588024"/>
          </a:xfrm>
          <a:prstGeom prst="rect">
            <a:avLst/>
          </a:prstGeom>
          <a:noFill/>
        </p:spPr>
      </p:pic>
      <p:sp>
        <p:nvSpPr>
          <p:cNvPr id="3" name="TextBox 2"/>
          <p:cNvSpPr txBox="1"/>
          <p:nvPr/>
        </p:nvSpPr>
        <p:spPr>
          <a:xfrm>
            <a:off x="3581400" y="5638800"/>
            <a:ext cx="4495800" cy="369332"/>
          </a:xfrm>
          <a:prstGeom prst="rect">
            <a:avLst/>
          </a:prstGeom>
          <a:noFill/>
        </p:spPr>
        <p:txBody>
          <a:bodyPr wrap="square" rtlCol="0">
            <a:spAutoFit/>
          </a:bodyPr>
          <a:lstStyle/>
          <a:p>
            <a:r>
              <a:rPr lang="en-US" dirty="0">
                <a:hlinkClick r:id="rId3"/>
              </a:rPr>
              <a:t>Darwin &amp; the Galapagos Islands</a:t>
            </a:r>
            <a:endParaRPr lang="en-US" dirty="0"/>
          </a:p>
        </p:txBody>
      </p:sp>
    </p:spTree>
    <p:extLst>
      <p:ext uri="{BB962C8B-B14F-4D97-AF65-F5344CB8AC3E}">
        <p14:creationId xmlns:p14="http://schemas.microsoft.com/office/powerpoint/2010/main" val="2155824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304800"/>
            <a:ext cx="7772400" cy="1143000"/>
          </a:xfrm>
        </p:spPr>
        <p:txBody>
          <a:bodyPr/>
          <a:lstStyle/>
          <a:p>
            <a:r>
              <a:rPr lang="en-US" altLang="en-US" smtClean="0"/>
              <a:t>Agenda</a:t>
            </a:r>
          </a:p>
        </p:txBody>
      </p:sp>
      <p:sp>
        <p:nvSpPr>
          <p:cNvPr id="6147" name="Content Placeholder 2"/>
          <p:cNvSpPr>
            <a:spLocks noGrp="1"/>
          </p:cNvSpPr>
          <p:nvPr>
            <p:ph idx="1"/>
          </p:nvPr>
        </p:nvSpPr>
        <p:spPr>
          <a:xfrm>
            <a:off x="2209800" y="1524000"/>
            <a:ext cx="7772400" cy="4114800"/>
          </a:xfrm>
        </p:spPr>
        <p:txBody>
          <a:bodyPr/>
          <a:lstStyle/>
          <a:p>
            <a:r>
              <a:rPr lang="en-US" altLang="en-US" smtClean="0"/>
              <a:t>Go over two interesting stories</a:t>
            </a:r>
          </a:p>
          <a:p>
            <a:r>
              <a:rPr lang="en-US" altLang="en-US" smtClean="0"/>
              <a:t>Fill out doodle sheet #1</a:t>
            </a:r>
          </a:p>
          <a:p>
            <a:r>
              <a:rPr lang="en-US" altLang="en-US" smtClean="0"/>
              <a:t>Come up with a driving question</a:t>
            </a:r>
          </a:p>
          <a:p>
            <a:r>
              <a:rPr lang="en-US" altLang="en-US" smtClean="0"/>
              <a:t>Explore the moths- computer simulation</a:t>
            </a:r>
          </a:p>
        </p:txBody>
      </p:sp>
      <p:pic>
        <p:nvPicPr>
          <p:cNvPr id="6148" name="Picture 2" descr="http://t3.gstatic.com/images?q=tbn:ANd9GcQKCpcu0Nhar4EYBJ3PeiAB9SU_vCESrlDVv6Zs7GGGksn6Nnq6EA:www.saylor.org/site/wp-content/uploads/2013/05/antibiotic_re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4495800"/>
            <a:ext cx="3767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156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311" t="16500" r="25372" b="5166"/>
          <a:stretch>
            <a:fillRect/>
          </a:stretch>
        </p:blipFill>
        <p:spPr bwMode="auto">
          <a:xfrm>
            <a:off x="1295400" y="0"/>
            <a:ext cx="8991600" cy="6858000"/>
          </a:xfrm>
          <a:prstGeom prst="rect">
            <a:avLst/>
          </a:prstGeom>
          <a:noFill/>
          <a:ln w="9525">
            <a:noFill/>
            <a:miter lim="800000"/>
            <a:headEnd/>
            <a:tailEnd/>
          </a:ln>
        </p:spPr>
      </p:pic>
      <p:sp>
        <p:nvSpPr>
          <p:cNvPr id="4" name="TextBox 3"/>
          <p:cNvSpPr txBox="1"/>
          <p:nvPr/>
        </p:nvSpPr>
        <p:spPr>
          <a:xfrm>
            <a:off x="7924800" y="304801"/>
            <a:ext cx="2743200" cy="1200329"/>
          </a:xfrm>
          <a:prstGeom prst="rect">
            <a:avLst/>
          </a:prstGeom>
          <a:noFill/>
        </p:spPr>
        <p:txBody>
          <a:bodyPr wrap="square" rtlCol="0">
            <a:spAutoFit/>
          </a:bodyPr>
          <a:lstStyle/>
          <a:p>
            <a:r>
              <a:rPr lang="en-US" sz="2400" dirty="0"/>
              <a:t>Page 11 NB</a:t>
            </a:r>
          </a:p>
          <a:p>
            <a:r>
              <a:rPr lang="en-US" sz="2400" dirty="0"/>
              <a:t>Write your answers with your partners.</a:t>
            </a:r>
          </a:p>
        </p:txBody>
      </p:sp>
    </p:spTree>
    <p:extLst>
      <p:ext uri="{BB962C8B-B14F-4D97-AF65-F5344CB8AC3E}">
        <p14:creationId xmlns:p14="http://schemas.microsoft.com/office/powerpoint/2010/main" val="15817533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23911" t="14750" r="25372" b="18922"/>
          <a:stretch>
            <a:fillRect/>
          </a:stretch>
        </p:blipFill>
        <p:spPr bwMode="auto">
          <a:xfrm>
            <a:off x="1524001" y="0"/>
            <a:ext cx="7086599" cy="6019800"/>
          </a:xfrm>
          <a:prstGeom prst="rect">
            <a:avLst/>
          </a:prstGeom>
          <a:noFill/>
          <a:ln w="9525">
            <a:noFill/>
            <a:miter lim="800000"/>
            <a:headEnd/>
            <a:tailEnd/>
          </a:ln>
        </p:spPr>
      </p:pic>
    </p:spTree>
    <p:extLst>
      <p:ext uri="{BB962C8B-B14F-4D97-AF65-F5344CB8AC3E}">
        <p14:creationId xmlns:p14="http://schemas.microsoft.com/office/powerpoint/2010/main" val="33292381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3200" dirty="0"/>
              <a:t>P.11 NB</a:t>
            </a:r>
            <a:br>
              <a:rPr lang="en-US" sz="3200" dirty="0"/>
            </a:br>
            <a:r>
              <a:rPr lang="en-US" sz="3200" dirty="0"/>
              <a:t>Darwin’s Natural Selection Worksheet</a:t>
            </a:r>
          </a:p>
        </p:txBody>
      </p:sp>
      <p:sp>
        <p:nvSpPr>
          <p:cNvPr id="3" name="Content Placeholder 2"/>
          <p:cNvSpPr>
            <a:spLocks noGrp="1"/>
          </p:cNvSpPr>
          <p:nvPr>
            <p:ph idx="1"/>
          </p:nvPr>
        </p:nvSpPr>
        <p:spPr>
          <a:xfrm>
            <a:off x="1524000" y="990601"/>
            <a:ext cx="9144000" cy="4525963"/>
          </a:xfrm>
        </p:spPr>
        <p:txBody>
          <a:bodyPr>
            <a:normAutofit/>
          </a:bodyPr>
          <a:lstStyle/>
          <a:p>
            <a:r>
              <a:rPr lang="en-US" dirty="0" smtClean="0"/>
              <a:t>The worm that </a:t>
            </a:r>
            <a:r>
              <a:rPr lang="en-US" b="1" dirty="0" smtClean="0"/>
              <a:t>natural selection </a:t>
            </a:r>
            <a:r>
              <a:rPr lang="en-US" dirty="0" smtClean="0"/>
              <a:t>selected </a:t>
            </a:r>
            <a:r>
              <a:rPr lang="en-US" b="1" dirty="0" smtClean="0"/>
              <a:t>against</a:t>
            </a:r>
            <a:r>
              <a:rPr lang="en-US" dirty="0" smtClean="0"/>
              <a:t> was: </a:t>
            </a:r>
            <a:r>
              <a:rPr lang="en-US" b="1" dirty="0" smtClean="0"/>
              <a:t>Diurnal</a:t>
            </a:r>
            <a:r>
              <a:rPr lang="en-US" dirty="0" smtClean="0"/>
              <a:t>   For: </a:t>
            </a:r>
            <a:r>
              <a:rPr lang="en-US" b="1" dirty="0" smtClean="0"/>
              <a:t>Nocturnal</a:t>
            </a:r>
          </a:p>
          <a:p>
            <a:r>
              <a:rPr lang="en-US" b="1" dirty="0" smtClean="0"/>
              <a:t>Populations have Variations: Nocturnal &amp; Diurnal</a:t>
            </a:r>
          </a:p>
          <a:p>
            <a:r>
              <a:rPr lang="en-US" b="1" dirty="0" smtClean="0"/>
              <a:t>Favorable Variation: Nocturnal</a:t>
            </a:r>
          </a:p>
          <a:p>
            <a:r>
              <a:rPr lang="en-US" b="1" dirty="0" smtClean="0"/>
              <a:t>500 worms born, and only 100 worms lived to reproduce.</a:t>
            </a:r>
          </a:p>
          <a:p>
            <a:r>
              <a:rPr lang="en-US" b="1" dirty="0" smtClean="0"/>
              <a:t>The worms that survived were nocturnal.</a:t>
            </a:r>
          </a:p>
          <a:p>
            <a:r>
              <a:rPr lang="en-US" b="1" dirty="0" smtClean="0"/>
              <a:t>The population of worms became more Nocturnal.</a:t>
            </a:r>
            <a:endParaRPr lang="en-US" b="1" dirty="0"/>
          </a:p>
        </p:txBody>
      </p:sp>
    </p:spTree>
    <p:extLst>
      <p:ext uri="{BB962C8B-B14F-4D97-AF65-F5344CB8AC3E}">
        <p14:creationId xmlns:p14="http://schemas.microsoft.com/office/powerpoint/2010/main" val="3615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Darwin’s Natural Selection Worksheet</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Bear</a:t>
            </a:r>
            <a:r>
              <a:rPr lang="en-US" dirty="0" smtClean="0"/>
              <a:t> that Natural Selection will select </a:t>
            </a:r>
            <a:r>
              <a:rPr lang="en-US" b="1" dirty="0" smtClean="0"/>
              <a:t>against</a:t>
            </a:r>
            <a:r>
              <a:rPr lang="en-US" dirty="0" smtClean="0"/>
              <a:t> is the </a:t>
            </a:r>
            <a:r>
              <a:rPr lang="en-US" b="1" dirty="0" smtClean="0"/>
              <a:t>thin or medium coat</a:t>
            </a:r>
            <a:r>
              <a:rPr lang="en-US" dirty="0" smtClean="0"/>
              <a:t>, </a:t>
            </a:r>
            <a:r>
              <a:rPr lang="en-US" b="1" dirty="0" smtClean="0"/>
              <a:t>FOR: Thick</a:t>
            </a:r>
          </a:p>
          <a:p>
            <a:r>
              <a:rPr lang="en-US" b="1" dirty="0" smtClean="0"/>
              <a:t>Variations in the population: thin, medium and thick coat Bear.</a:t>
            </a:r>
          </a:p>
          <a:p>
            <a:r>
              <a:rPr lang="en-US" b="1" dirty="0" smtClean="0"/>
              <a:t>Having a thick coat is favorable.</a:t>
            </a:r>
          </a:p>
          <a:p>
            <a:r>
              <a:rPr lang="en-US" b="1" dirty="0" smtClean="0"/>
              <a:t>Two offspring are born, but only 1 survives.</a:t>
            </a:r>
          </a:p>
          <a:p>
            <a:r>
              <a:rPr lang="en-US" b="1" dirty="0" smtClean="0"/>
              <a:t>Those that survive will have a thick coat.</a:t>
            </a:r>
          </a:p>
          <a:p>
            <a:r>
              <a:rPr lang="en-US" b="1" dirty="0" smtClean="0"/>
              <a:t>The population of bears will have thick coats.</a:t>
            </a:r>
            <a:endParaRPr lang="en-US" b="1" dirty="0"/>
          </a:p>
        </p:txBody>
      </p:sp>
    </p:spTree>
    <p:extLst>
      <p:ext uri="{BB962C8B-B14F-4D97-AF65-F5344CB8AC3E}">
        <p14:creationId xmlns:p14="http://schemas.microsoft.com/office/powerpoint/2010/main" val="602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30" name="Picture 6" descr="animal-camouflage-3.jpg"/>
          <p:cNvPicPr>
            <a:picLocks noChangeAspect="1" noChangeArrowheads="1"/>
          </p:cNvPicPr>
          <p:nvPr/>
        </p:nvPicPr>
        <p:blipFill>
          <a:blip r:embed="rId2" cstate="print"/>
          <a:srcRect/>
          <a:stretch>
            <a:fillRect/>
          </a:stretch>
        </p:blipFill>
        <p:spPr bwMode="auto">
          <a:xfrm>
            <a:off x="-57944" y="2183095"/>
            <a:ext cx="1700212" cy="2590802"/>
          </a:xfrm>
          <a:prstGeom prst="rect">
            <a:avLst/>
          </a:prstGeom>
          <a:noFill/>
        </p:spPr>
      </p:pic>
      <p:pic>
        <p:nvPicPr>
          <p:cNvPr id="1026" name="Picture 2" descr="preview_1064781_1_450x500_0_0__2_FCFCF9_00ee46fad282866b0fc2e1cbd0f91e2c.jpg"/>
          <p:cNvPicPr>
            <a:picLocks noChangeAspect="1" noChangeArrowheads="1"/>
          </p:cNvPicPr>
          <p:nvPr/>
        </p:nvPicPr>
        <p:blipFill>
          <a:blip r:embed="rId3" cstate="print"/>
          <a:srcRect/>
          <a:stretch>
            <a:fillRect/>
          </a:stretch>
        </p:blipFill>
        <p:spPr bwMode="auto">
          <a:xfrm>
            <a:off x="4648201" y="3810001"/>
            <a:ext cx="1885949" cy="3048000"/>
          </a:xfrm>
          <a:prstGeom prst="rect">
            <a:avLst/>
          </a:prstGeom>
          <a:noFill/>
        </p:spPr>
      </p:pic>
      <p:sp>
        <p:nvSpPr>
          <p:cNvPr id="3" name="Title 2"/>
          <p:cNvSpPr>
            <a:spLocks noGrp="1"/>
          </p:cNvSpPr>
          <p:nvPr>
            <p:ph type="title"/>
          </p:nvPr>
        </p:nvSpPr>
        <p:spPr>
          <a:xfrm>
            <a:off x="324464" y="-1"/>
            <a:ext cx="11867535" cy="1905001"/>
          </a:xfrm>
        </p:spPr>
        <p:txBody>
          <a:bodyPr>
            <a:noAutofit/>
          </a:bodyPr>
          <a:lstStyle/>
          <a:p>
            <a:r>
              <a:rPr lang="en-US" sz="2400" b="1" dirty="0" smtClean="0"/>
              <a:t>11/10 </a:t>
            </a:r>
            <a:r>
              <a:rPr lang="en-US" sz="2400" b="1" dirty="0"/>
              <a:t>Evidence for Evolution 15.1</a:t>
            </a:r>
            <a:r>
              <a:rPr lang="en-US" sz="2400" dirty="0"/>
              <a:t/>
            </a:r>
            <a:br>
              <a:rPr lang="en-US" sz="2400" dirty="0"/>
            </a:br>
            <a:r>
              <a:rPr lang="en-US" sz="2400" b="1" dirty="0"/>
              <a:t>Objective: </a:t>
            </a:r>
            <a:r>
              <a:rPr lang="en-US" sz="2400" dirty="0"/>
              <a:t>Students will perform </a:t>
            </a:r>
            <a:r>
              <a:rPr lang="en-US" sz="2400" dirty="0" smtClean="0"/>
              <a:t>the Sunflower Lab </a:t>
            </a:r>
            <a:r>
              <a:rPr lang="en-US" sz="2400" dirty="0"/>
              <a:t>and discuss the results as to why Natural Selection acts on the phenotype rather than the genotype of an organism in their Notebook</a:t>
            </a:r>
            <a:r>
              <a:rPr lang="en-US" sz="2400" dirty="0" smtClean="0"/>
              <a:t>.</a:t>
            </a:r>
            <a:br>
              <a:rPr lang="en-US" sz="2400" dirty="0" smtClean="0"/>
            </a:br>
            <a:r>
              <a:rPr lang="en-US" sz="2400" dirty="0" smtClean="0"/>
              <a:t> </a:t>
            </a:r>
            <a:r>
              <a:rPr lang="en-US" sz="2400" dirty="0"/>
              <a:t>p. </a:t>
            </a:r>
            <a:r>
              <a:rPr lang="en-US" sz="2400" dirty="0" smtClean="0"/>
              <a:t>30 </a:t>
            </a:r>
            <a:r>
              <a:rPr lang="en-US" sz="2400" dirty="0"/>
              <a:t>NB</a:t>
            </a:r>
          </a:p>
        </p:txBody>
      </p:sp>
      <p:sp>
        <p:nvSpPr>
          <p:cNvPr id="8" name="Content Placeholder 7"/>
          <p:cNvSpPr>
            <a:spLocks noGrp="1"/>
          </p:cNvSpPr>
          <p:nvPr>
            <p:ph sz="quarter" idx="4"/>
          </p:nvPr>
        </p:nvSpPr>
        <p:spPr>
          <a:xfrm>
            <a:off x="6169026" y="1514475"/>
            <a:ext cx="6022974" cy="4611689"/>
          </a:xfrm>
        </p:spPr>
        <p:txBody>
          <a:bodyPr>
            <a:normAutofit/>
          </a:bodyPr>
          <a:lstStyle/>
          <a:p>
            <a:pPr marL="457200" indent="-457200">
              <a:buFont typeface="+mj-lt"/>
              <a:buAutoNum type="arabicPeriod"/>
            </a:pPr>
            <a:r>
              <a:rPr lang="en-US" dirty="0" smtClean="0"/>
              <a:t>Explain how </a:t>
            </a:r>
            <a:r>
              <a:rPr lang="en-US" dirty="0" smtClean="0">
                <a:hlinkClick r:id="rId4"/>
              </a:rPr>
              <a:t>mimicry</a:t>
            </a:r>
            <a:r>
              <a:rPr lang="en-US" dirty="0" smtClean="0"/>
              <a:t> and camouflage help species survive.</a:t>
            </a:r>
          </a:p>
          <a:p>
            <a:pPr marL="457200" indent="-457200">
              <a:buFont typeface="+mj-lt"/>
              <a:buAutoNum type="arabicPeriod"/>
            </a:pPr>
            <a:r>
              <a:rPr lang="en-US" dirty="0" smtClean="0"/>
              <a:t>How do homologous structures provide evidence for evolution?</a:t>
            </a:r>
          </a:p>
          <a:p>
            <a:pPr marL="457200" indent="-457200">
              <a:buFont typeface="+mj-lt"/>
              <a:buAutoNum type="arabicPeriod"/>
            </a:pPr>
            <a:r>
              <a:rPr lang="en-US" dirty="0" smtClean="0"/>
              <a:t>A parasite that lives in red blood cells causes the disease called malaria.  In recent years, new strains of the parasite have appeared that are resistant to the drugs used to treat the disease.  Explain how this could be an example of Natural Selection.</a:t>
            </a:r>
            <a:endParaRPr lang="en-US" dirty="0"/>
          </a:p>
        </p:txBody>
      </p:sp>
      <p:pic>
        <p:nvPicPr>
          <p:cNvPr id="1028" name="Picture 4" descr="s-1_48d13dd09621e-50-1.jpg"/>
          <p:cNvPicPr>
            <a:picLocks noChangeAspect="1" noChangeArrowheads="1"/>
          </p:cNvPicPr>
          <p:nvPr/>
        </p:nvPicPr>
        <p:blipFill>
          <a:blip r:embed="rId5" cstate="print"/>
          <a:srcRect/>
          <a:stretch>
            <a:fillRect/>
          </a:stretch>
        </p:blipFill>
        <p:spPr bwMode="auto">
          <a:xfrm>
            <a:off x="1602581" y="2462403"/>
            <a:ext cx="1581150" cy="1233297"/>
          </a:xfrm>
          <a:prstGeom prst="rect">
            <a:avLst/>
          </a:prstGeom>
          <a:noFill/>
        </p:spPr>
      </p:pic>
      <p:pic>
        <p:nvPicPr>
          <p:cNvPr id="1036" name="Picture 12" descr="http://www.internetclipart.com/bugs/camouflage2.jpg"/>
          <p:cNvPicPr>
            <a:picLocks noChangeAspect="1" noChangeArrowheads="1"/>
          </p:cNvPicPr>
          <p:nvPr/>
        </p:nvPicPr>
        <p:blipFill>
          <a:blip r:embed="rId6" cstate="print"/>
          <a:srcRect/>
          <a:stretch>
            <a:fillRect/>
          </a:stretch>
        </p:blipFill>
        <p:spPr bwMode="auto">
          <a:xfrm>
            <a:off x="3200401" y="2286000"/>
            <a:ext cx="2185511" cy="1981200"/>
          </a:xfrm>
          <a:prstGeom prst="rect">
            <a:avLst/>
          </a:prstGeom>
          <a:noFill/>
        </p:spPr>
      </p:pic>
      <p:pic>
        <p:nvPicPr>
          <p:cNvPr id="1034" name="Picture 10" descr="http://www.internetclipart.com/bugs/grasshopperhidingsm.jpg"/>
          <p:cNvPicPr>
            <a:picLocks noChangeAspect="1" noChangeArrowheads="1"/>
          </p:cNvPicPr>
          <p:nvPr/>
        </p:nvPicPr>
        <p:blipFill>
          <a:blip r:embed="rId7" cstate="print"/>
          <a:srcRect/>
          <a:stretch>
            <a:fillRect/>
          </a:stretch>
        </p:blipFill>
        <p:spPr bwMode="auto">
          <a:xfrm>
            <a:off x="1524000" y="3695700"/>
            <a:ext cx="3143250" cy="3162301"/>
          </a:xfrm>
          <a:prstGeom prst="rect">
            <a:avLst/>
          </a:prstGeom>
          <a:noFill/>
        </p:spPr>
      </p:pic>
      <p:pic>
        <p:nvPicPr>
          <p:cNvPr id="1032" name="Picture 8" descr="2005102100060101.jpg"/>
          <p:cNvPicPr>
            <a:picLocks noChangeAspect="1" noChangeArrowheads="1"/>
          </p:cNvPicPr>
          <p:nvPr/>
        </p:nvPicPr>
        <p:blipFill>
          <a:blip r:embed="rId8" cstate="print"/>
          <a:srcRect/>
          <a:stretch>
            <a:fillRect/>
          </a:stretch>
        </p:blipFill>
        <p:spPr bwMode="auto">
          <a:xfrm>
            <a:off x="98474" y="4773897"/>
            <a:ext cx="1524000" cy="2084104"/>
          </a:xfrm>
          <a:prstGeom prst="rect">
            <a:avLst/>
          </a:prstGeom>
          <a:noFill/>
        </p:spPr>
      </p:pic>
      <p:sp>
        <p:nvSpPr>
          <p:cNvPr id="11" name="TextBox 10"/>
          <p:cNvSpPr txBox="1"/>
          <p:nvPr/>
        </p:nvSpPr>
        <p:spPr>
          <a:xfrm>
            <a:off x="6701812" y="6126164"/>
            <a:ext cx="5185388" cy="646331"/>
          </a:xfrm>
          <a:prstGeom prst="rect">
            <a:avLst/>
          </a:prstGeom>
          <a:noFill/>
        </p:spPr>
        <p:txBody>
          <a:bodyPr wrap="square" rtlCol="0">
            <a:spAutoFit/>
          </a:bodyPr>
          <a:lstStyle/>
          <a:p>
            <a:r>
              <a:rPr lang="en-US" dirty="0">
                <a:hlinkClick r:id="rId9"/>
              </a:rPr>
              <a:t>http://www.techapps.net/interactives/pepperMoths.swf</a:t>
            </a:r>
            <a:r>
              <a:rPr lang="en-US" dirty="0"/>
              <a:t>    </a:t>
            </a:r>
          </a:p>
        </p:txBody>
      </p:sp>
    </p:spTree>
    <p:extLst>
      <p:ext uri="{BB962C8B-B14F-4D97-AF65-F5344CB8AC3E}">
        <p14:creationId xmlns:p14="http://schemas.microsoft.com/office/powerpoint/2010/main" val="16544854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13" descr="MothStuccoWallMimicry"/>
          <p:cNvPicPr>
            <a:picLocks noChangeAspect="1" noChangeArrowheads="1"/>
          </p:cNvPicPr>
          <p:nvPr/>
        </p:nvPicPr>
        <p:blipFill>
          <a:blip r:embed="rId2" cstate="print"/>
          <a:srcRect/>
          <a:stretch>
            <a:fillRect/>
          </a:stretch>
        </p:blipFill>
        <p:spPr bwMode="auto">
          <a:xfrm>
            <a:off x="8153400" y="0"/>
            <a:ext cx="2514600" cy="1659636"/>
          </a:xfrm>
          <a:prstGeom prst="rect">
            <a:avLst/>
          </a:prstGeom>
          <a:noFill/>
        </p:spPr>
      </p:pic>
      <p:sp>
        <p:nvSpPr>
          <p:cNvPr id="2" name="Title 1"/>
          <p:cNvSpPr>
            <a:spLocks noGrp="1"/>
          </p:cNvSpPr>
          <p:nvPr>
            <p:ph type="title"/>
          </p:nvPr>
        </p:nvSpPr>
        <p:spPr>
          <a:xfrm>
            <a:off x="800100" y="0"/>
            <a:ext cx="9867900" cy="1524000"/>
          </a:xfrm>
        </p:spPr>
        <p:txBody>
          <a:bodyPr>
            <a:noAutofit/>
          </a:bodyPr>
          <a:lstStyle/>
          <a:p>
            <a:pPr algn="l"/>
            <a:r>
              <a:rPr lang="en-US" sz="3200" dirty="0"/>
              <a:t>Natural Selection Simulation-</a:t>
            </a:r>
            <a:br>
              <a:rPr lang="en-US" sz="3200" dirty="0"/>
            </a:br>
            <a:r>
              <a:rPr lang="en-US" sz="3200" dirty="0"/>
              <a:t>The Evolution of the Peppered </a:t>
            </a:r>
            <a:br>
              <a:rPr lang="en-US" sz="3200" dirty="0"/>
            </a:br>
            <a:r>
              <a:rPr lang="en-US" sz="3200" dirty="0"/>
              <a:t>Moth </a:t>
            </a:r>
            <a:r>
              <a:rPr lang="en-US" sz="3200" dirty="0" smtClean="0"/>
              <a:t>p.31 </a:t>
            </a:r>
            <a:r>
              <a:rPr lang="en-US" sz="3200" dirty="0"/>
              <a:t>NB</a:t>
            </a:r>
          </a:p>
        </p:txBody>
      </p:sp>
      <p:sp>
        <p:nvSpPr>
          <p:cNvPr id="3" name="Content Placeholder 2"/>
          <p:cNvSpPr>
            <a:spLocks noGrp="1"/>
          </p:cNvSpPr>
          <p:nvPr>
            <p:ph idx="1"/>
          </p:nvPr>
        </p:nvSpPr>
        <p:spPr>
          <a:xfrm>
            <a:off x="538843" y="1600201"/>
            <a:ext cx="10129157" cy="4980213"/>
          </a:xfrm>
        </p:spPr>
        <p:txBody>
          <a:bodyPr>
            <a:normAutofit fontScale="92500" lnSpcReduction="10000"/>
          </a:bodyPr>
          <a:lstStyle/>
          <a:p>
            <a:pPr marL="514350" indent="-514350">
              <a:buFont typeface="+mj-lt"/>
              <a:buAutoNum type="arabicPeriod"/>
            </a:pPr>
            <a:r>
              <a:rPr lang="en-US" dirty="0" smtClean="0"/>
              <a:t>Using your own words, explain how Natural Selection relates to the “Survival of the Fittest” concept.</a:t>
            </a:r>
          </a:p>
          <a:p>
            <a:pPr marL="514350" indent="-514350">
              <a:buFont typeface="+mj-lt"/>
              <a:buAutoNum type="arabicPeriod"/>
            </a:pPr>
            <a:r>
              <a:rPr lang="en-US" dirty="0" smtClean="0"/>
              <a:t>List the other defense systems organisms may have:</a:t>
            </a:r>
          </a:p>
          <a:p>
            <a:pPr marL="514350" indent="-514350">
              <a:buFont typeface="+mj-lt"/>
              <a:buAutoNum type="arabicPeriod"/>
            </a:pPr>
            <a:r>
              <a:rPr lang="en-US" dirty="0" smtClean="0"/>
              <a:t>Based upon your studies, what could have originally caused the existence of two forms of the same species of moth?</a:t>
            </a:r>
          </a:p>
          <a:p>
            <a:pPr marL="514350" indent="-514350">
              <a:buFont typeface="+mj-lt"/>
              <a:buAutoNum type="arabicPeriod"/>
            </a:pPr>
            <a:r>
              <a:rPr lang="en-US" dirty="0" smtClean="0"/>
              <a:t>Based upon your observations, what would happen to the moth populations if the pollution created by the Industrial Revolution were to be reversed?</a:t>
            </a:r>
          </a:p>
          <a:p>
            <a:pPr marL="514350" indent="-514350">
              <a:buFont typeface="+mj-lt"/>
              <a:buAutoNum type="arabicPeriod"/>
            </a:pPr>
            <a:r>
              <a:rPr lang="en-US" dirty="0" smtClean="0"/>
              <a:t>Describe how you think the actual Peppered Moth situation would differ from this lab situation.</a:t>
            </a:r>
          </a:p>
          <a:p>
            <a:pPr marL="514350" indent="-514350">
              <a:buFont typeface="+mj-lt"/>
              <a:buAutoNum type="arabicPeriod"/>
            </a:pPr>
            <a:r>
              <a:rPr lang="en-US" dirty="0" smtClean="0"/>
              <a:t>Why do you think this exercise involved 2 different background simulations?</a:t>
            </a:r>
          </a:p>
          <a:p>
            <a:pPr marL="0" indent="0">
              <a:buNone/>
            </a:pPr>
            <a:r>
              <a:rPr lang="en-US" dirty="0" smtClean="0"/>
              <a:t>****** Rework these answers for your Term Paper  </a:t>
            </a:r>
            <a:endParaRPr lang="en-US" dirty="0"/>
          </a:p>
        </p:txBody>
      </p:sp>
      <p:sp>
        <p:nvSpPr>
          <p:cNvPr id="5" name="Rectangle 4"/>
          <p:cNvSpPr/>
          <p:nvPr/>
        </p:nvSpPr>
        <p:spPr>
          <a:xfrm>
            <a:off x="3886200" y="914401"/>
            <a:ext cx="4343400" cy="646331"/>
          </a:xfrm>
          <a:prstGeom prst="rect">
            <a:avLst/>
          </a:prstGeom>
        </p:spPr>
        <p:txBody>
          <a:bodyPr wrap="square">
            <a:spAutoFit/>
          </a:bodyPr>
          <a:lstStyle/>
          <a:p>
            <a:r>
              <a:rPr lang="en-US" dirty="0">
                <a:hlinkClick r:id="rId3"/>
              </a:rPr>
              <a:t>http://www.techapps.net/interactives/pepperMoths.swf</a:t>
            </a:r>
            <a:r>
              <a:rPr lang="en-US" dirty="0"/>
              <a:t>    </a:t>
            </a:r>
          </a:p>
        </p:txBody>
      </p:sp>
    </p:spTree>
    <p:extLst>
      <p:ext uri="{BB962C8B-B14F-4D97-AF65-F5344CB8AC3E}">
        <p14:creationId xmlns:p14="http://schemas.microsoft.com/office/powerpoint/2010/main" val="6744864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0"/>
            <a:ext cx="9835243" cy="1417638"/>
          </a:xfrm>
        </p:spPr>
        <p:txBody>
          <a:bodyPr>
            <a:normAutofit/>
          </a:bodyPr>
          <a:lstStyle/>
          <a:p>
            <a:r>
              <a:rPr lang="en-US" sz="2400" dirty="0"/>
              <a:t>			Peppered Moth On – Line Lab P. </a:t>
            </a:r>
            <a:r>
              <a:rPr lang="en-US" sz="2400" dirty="0" smtClean="0"/>
              <a:t>31 </a:t>
            </a:r>
            <a:r>
              <a:rPr lang="en-US" sz="2400" dirty="0"/>
              <a:t>NB</a:t>
            </a:r>
            <a:r>
              <a:rPr lang="en-US" sz="2700" dirty="0"/>
              <a:t/>
            </a:r>
            <a:br>
              <a:rPr lang="en-US" sz="2700" dirty="0"/>
            </a:br>
            <a:r>
              <a:rPr lang="en-US" sz="2700" dirty="0"/>
              <a:t>1. </a:t>
            </a:r>
            <a:r>
              <a:rPr lang="en-US" sz="2400" dirty="0"/>
              <a:t>Natural Selection relates to “Survival of the Fittest”  because the best camouflaged moth was protected from predation by the birds.</a:t>
            </a:r>
          </a:p>
        </p:txBody>
      </p:sp>
      <p:sp>
        <p:nvSpPr>
          <p:cNvPr id="3" name="Content Placeholder 2"/>
          <p:cNvSpPr>
            <a:spLocks noGrp="1"/>
          </p:cNvSpPr>
          <p:nvPr>
            <p:ph idx="1"/>
          </p:nvPr>
        </p:nvSpPr>
        <p:spPr>
          <a:xfrm>
            <a:off x="832757" y="1219199"/>
            <a:ext cx="9835243" cy="5508171"/>
          </a:xfrm>
        </p:spPr>
        <p:txBody>
          <a:bodyPr>
            <a:normAutofit/>
          </a:bodyPr>
          <a:lstStyle/>
          <a:p>
            <a:pPr marL="514350" indent="-514350">
              <a:buNone/>
            </a:pPr>
            <a:r>
              <a:rPr lang="en-US" sz="2400" dirty="0"/>
              <a:t>2. Other defense systems that organisms have are camouflage, mimicry, chemical/ poisons.</a:t>
            </a:r>
          </a:p>
          <a:p>
            <a:pPr marL="514350" indent="-514350">
              <a:buNone/>
            </a:pPr>
            <a:r>
              <a:rPr lang="en-US" sz="2400" dirty="0"/>
              <a:t>3. Mutations can cause the existence of two forms/ traits for the same species of moth.</a:t>
            </a:r>
          </a:p>
          <a:p>
            <a:pPr marL="514350" indent="-514350">
              <a:buNone/>
            </a:pPr>
            <a:r>
              <a:rPr lang="en-US" sz="2400" dirty="0"/>
              <a:t>4. The moth population during the Industrial Revolution evolved to become darker, however, if the trees were to become light in the future then we would expect the moths to become light.</a:t>
            </a:r>
          </a:p>
          <a:p>
            <a:pPr marL="514350" indent="-514350">
              <a:buAutoNum type="arabicPeriod" startAt="5"/>
            </a:pPr>
            <a:r>
              <a:rPr lang="en-US" sz="2400" dirty="0"/>
              <a:t>The actual situation of the peppered moth is different from the simulation because the process would take longer in the real world,  Other factors are: Multiple predators, change in climate may change the situation, the # of moths would not be even in the real world.</a:t>
            </a:r>
          </a:p>
          <a:p>
            <a:pPr marL="514350" indent="-514350">
              <a:buAutoNum type="arabicPeriod" startAt="5"/>
            </a:pPr>
            <a:r>
              <a:rPr lang="en-US" sz="2400" dirty="0"/>
              <a:t>This background simulated dark and light forests due to the two variations of moth- light and dark</a:t>
            </a:r>
            <a:r>
              <a:rPr lang="en-US" sz="2400" dirty="0" smtClean="0"/>
              <a:t>.</a:t>
            </a:r>
          </a:p>
          <a:p>
            <a:pPr marL="0" indent="0">
              <a:buNone/>
            </a:pPr>
            <a:r>
              <a:rPr lang="en-US" sz="2400" dirty="0" smtClean="0"/>
              <a:t>Apply answers to provide evidence for your Observations for Evolution.</a:t>
            </a:r>
            <a:endParaRPr lang="en-US" sz="2400" dirty="0"/>
          </a:p>
          <a:p>
            <a:pPr marL="514350" indent="-514350">
              <a:buAutoNum type="arabicPeriod" startAt="5"/>
            </a:pPr>
            <a:endParaRPr lang="en-US" sz="2400" dirty="0"/>
          </a:p>
          <a:p>
            <a:pPr marL="514350" indent="-514350">
              <a:buAutoNum type="arabicPeriod" startAt="5"/>
            </a:pPr>
            <a:endParaRPr lang="en-US" sz="2400" dirty="0"/>
          </a:p>
          <a:p>
            <a:pPr marL="514350" indent="-514350">
              <a:buAutoNum type="arabicPeriod" startAt="5"/>
            </a:pPr>
            <a:endParaRPr lang="en-US" sz="2400" dirty="0"/>
          </a:p>
        </p:txBody>
      </p:sp>
      <p:sp>
        <p:nvSpPr>
          <p:cNvPr id="4" name="TextBox 3"/>
          <p:cNvSpPr txBox="1"/>
          <p:nvPr/>
        </p:nvSpPr>
        <p:spPr>
          <a:xfrm>
            <a:off x="0" y="0"/>
            <a:ext cx="3352800" cy="646331"/>
          </a:xfrm>
          <a:prstGeom prst="rect">
            <a:avLst/>
          </a:prstGeom>
          <a:noFill/>
        </p:spPr>
        <p:txBody>
          <a:bodyPr wrap="square" rtlCol="0">
            <a:spAutoFit/>
          </a:bodyPr>
          <a:lstStyle/>
          <a:p>
            <a:r>
              <a:rPr lang="en-US" dirty="0">
                <a:hlinkClick r:id="rId2"/>
              </a:rPr>
              <a:t>http://www.techapps.net/interactives/pepperMoths.swf</a:t>
            </a:r>
            <a:r>
              <a:rPr lang="en-US" dirty="0"/>
              <a:t>    </a:t>
            </a:r>
          </a:p>
        </p:txBody>
      </p:sp>
    </p:spTree>
    <p:extLst>
      <p:ext uri="{BB962C8B-B14F-4D97-AF65-F5344CB8AC3E}">
        <p14:creationId xmlns:p14="http://schemas.microsoft.com/office/powerpoint/2010/main" val="20407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371600"/>
          </a:xfrm>
        </p:spPr>
        <p:txBody>
          <a:bodyPr>
            <a:normAutofit fontScale="90000"/>
          </a:bodyPr>
          <a:lstStyle/>
          <a:p>
            <a:r>
              <a:rPr lang="en-US" sz="2700" smtClean="0"/>
              <a:t>11/14 </a:t>
            </a:r>
            <a:r>
              <a:rPr lang="en-US" sz="2700" dirty="0"/>
              <a:t>Adaptations: Evidence for Evolution 15.1</a:t>
            </a:r>
            <a:r>
              <a:rPr lang="en-US" dirty="0" smtClean="0"/>
              <a:t/>
            </a:r>
            <a:br>
              <a:rPr lang="en-US" dirty="0" smtClean="0"/>
            </a:br>
            <a:r>
              <a:rPr lang="en-US" sz="2700" dirty="0"/>
              <a:t>Obj.  TSW discuss evidence for </a:t>
            </a:r>
            <a:r>
              <a:rPr lang="en-US" sz="2700" dirty="0">
                <a:hlinkClick r:id="rId2"/>
              </a:rPr>
              <a:t>Evolution</a:t>
            </a:r>
            <a:r>
              <a:rPr lang="en-US" sz="2700" dirty="0"/>
              <a:t> by doing their concept map and variation in populations and by participating in the Peppered Moth lab. </a:t>
            </a:r>
            <a:r>
              <a:rPr lang="en-US" sz="2700" dirty="0" smtClean="0"/>
              <a:t>p.32NB</a:t>
            </a:r>
            <a:endParaRPr lang="en-US" sz="2700" dirty="0"/>
          </a:p>
        </p:txBody>
      </p:sp>
      <p:pic>
        <p:nvPicPr>
          <p:cNvPr id="9" name="Content Placeholder 8" descr="variationbrowngreenbeetles1.gif"/>
          <p:cNvPicPr>
            <a:picLocks noGrp="1" noChangeAspect="1"/>
          </p:cNvPicPr>
          <p:nvPr>
            <p:ph sz="half" idx="2"/>
          </p:nvPr>
        </p:nvPicPr>
        <p:blipFill>
          <a:blip r:embed="rId3" cstate="print"/>
          <a:stretch>
            <a:fillRect/>
          </a:stretch>
        </p:blipFill>
        <p:spPr>
          <a:xfrm>
            <a:off x="990600" y="1416550"/>
            <a:ext cx="1143000" cy="1143000"/>
          </a:xfrm>
        </p:spPr>
      </p:pic>
      <p:sp>
        <p:nvSpPr>
          <p:cNvPr id="8" name="Content Placeholder 7"/>
          <p:cNvSpPr>
            <a:spLocks noGrp="1"/>
          </p:cNvSpPr>
          <p:nvPr>
            <p:ph sz="quarter" idx="4"/>
          </p:nvPr>
        </p:nvSpPr>
        <p:spPr>
          <a:xfrm>
            <a:off x="6000152" y="1230924"/>
            <a:ext cx="6153748" cy="5135563"/>
          </a:xfrm>
        </p:spPr>
        <p:txBody>
          <a:bodyPr/>
          <a:lstStyle/>
          <a:p>
            <a:pPr marL="457200" indent="-457200">
              <a:buFont typeface="+mj-lt"/>
              <a:buAutoNum type="arabicPeriod"/>
            </a:pPr>
            <a:r>
              <a:rPr lang="en-US" dirty="0" smtClean="0"/>
              <a:t>Compare &amp; Contrast </a:t>
            </a:r>
            <a:r>
              <a:rPr lang="en-US" b="1" dirty="0" smtClean="0"/>
              <a:t>Homologous &amp; Analogous </a:t>
            </a:r>
            <a:r>
              <a:rPr lang="en-US" dirty="0" smtClean="0"/>
              <a:t>structures.</a:t>
            </a:r>
          </a:p>
          <a:p>
            <a:pPr marL="457200" indent="-457200">
              <a:buFont typeface="+mj-lt"/>
              <a:buAutoNum type="arabicPeriod"/>
            </a:pPr>
            <a:r>
              <a:rPr lang="en-US" dirty="0" smtClean="0"/>
              <a:t>Explain how the </a:t>
            </a:r>
            <a:r>
              <a:rPr lang="en-US" b="1" dirty="0"/>
              <a:t>S</a:t>
            </a:r>
            <a:r>
              <a:rPr lang="en-US" b="1" dirty="0" smtClean="0"/>
              <a:t>tructural adaptations </a:t>
            </a:r>
            <a:r>
              <a:rPr lang="en-US" dirty="0" smtClean="0"/>
              <a:t>(Homologous &amp; Analogous) and </a:t>
            </a:r>
            <a:r>
              <a:rPr lang="en-US" b="1" dirty="0" smtClean="0"/>
              <a:t>Physiological adaptations</a:t>
            </a:r>
            <a:r>
              <a:rPr lang="en-US" dirty="0" smtClean="0"/>
              <a:t> (Genetic Resistance) of organisms relate to Natural Selection.</a:t>
            </a:r>
          </a:p>
          <a:p>
            <a:pPr marL="457200" indent="-457200">
              <a:buFont typeface="+mj-lt"/>
              <a:buAutoNum type="arabicPeriod"/>
            </a:pPr>
            <a:r>
              <a:rPr lang="en-US" dirty="0" smtClean="0"/>
              <a:t>Distinguish among the types (direct &amp; indirect) of evidence for Evolution.</a:t>
            </a:r>
          </a:p>
          <a:p>
            <a:pPr marL="457200" indent="-457200">
              <a:buFont typeface="+mj-lt"/>
              <a:buAutoNum type="arabicPeriod"/>
            </a:pPr>
            <a:endParaRPr lang="en-US" dirty="0"/>
          </a:p>
        </p:txBody>
      </p:sp>
      <p:pic>
        <p:nvPicPr>
          <p:cNvPr id="10" name="Picture 9" descr="birdbrowngreenbeetles2.gif"/>
          <p:cNvPicPr>
            <a:picLocks noChangeAspect="1"/>
          </p:cNvPicPr>
          <p:nvPr/>
        </p:nvPicPr>
        <p:blipFill>
          <a:blip r:embed="rId4" cstate="print"/>
          <a:stretch>
            <a:fillRect/>
          </a:stretch>
        </p:blipFill>
        <p:spPr>
          <a:xfrm>
            <a:off x="1752600" y="1524001"/>
            <a:ext cx="1828800" cy="1232899"/>
          </a:xfrm>
          <a:prstGeom prst="rect">
            <a:avLst/>
          </a:prstGeom>
        </p:spPr>
      </p:pic>
      <p:pic>
        <p:nvPicPr>
          <p:cNvPr id="11" name="Picture 10" descr="hereditybrowngreenbeetles3.gif"/>
          <p:cNvPicPr>
            <a:picLocks noChangeAspect="1"/>
          </p:cNvPicPr>
          <p:nvPr/>
        </p:nvPicPr>
        <p:blipFill>
          <a:blip r:embed="rId5" cstate="print"/>
          <a:stretch>
            <a:fillRect/>
          </a:stretch>
        </p:blipFill>
        <p:spPr>
          <a:xfrm>
            <a:off x="3276600" y="2057400"/>
            <a:ext cx="1219200" cy="1219200"/>
          </a:xfrm>
          <a:prstGeom prst="rect">
            <a:avLst/>
          </a:prstGeom>
        </p:spPr>
      </p:pic>
      <p:pic>
        <p:nvPicPr>
          <p:cNvPr id="12" name="Picture 11" descr="browngreenbeetles4.gif"/>
          <p:cNvPicPr>
            <a:picLocks noChangeAspect="1"/>
          </p:cNvPicPr>
          <p:nvPr/>
        </p:nvPicPr>
        <p:blipFill>
          <a:blip r:embed="rId6" cstate="print"/>
          <a:stretch>
            <a:fillRect/>
          </a:stretch>
        </p:blipFill>
        <p:spPr>
          <a:xfrm>
            <a:off x="4343400" y="2438400"/>
            <a:ext cx="1219200" cy="1219200"/>
          </a:xfrm>
          <a:prstGeom prst="rect">
            <a:avLst/>
          </a:prstGeom>
        </p:spPr>
      </p:pic>
      <p:pic>
        <p:nvPicPr>
          <p:cNvPr id="14" name="Picture 23" descr="Fig"/>
          <p:cNvPicPr>
            <a:picLocks noChangeAspect="1" noChangeArrowheads="1"/>
          </p:cNvPicPr>
          <p:nvPr/>
        </p:nvPicPr>
        <p:blipFill>
          <a:blip r:embed="rId7" cstate="print"/>
          <a:srcRect/>
          <a:stretch>
            <a:fillRect/>
          </a:stretch>
        </p:blipFill>
        <p:spPr bwMode="auto">
          <a:xfrm>
            <a:off x="1524000" y="3505200"/>
            <a:ext cx="4114800" cy="1295400"/>
          </a:xfrm>
          <a:prstGeom prst="rect">
            <a:avLst/>
          </a:prstGeom>
          <a:noFill/>
        </p:spPr>
      </p:pic>
      <p:pic>
        <p:nvPicPr>
          <p:cNvPr id="16" name="Picture 29" descr="Table"/>
          <p:cNvPicPr>
            <a:picLocks noChangeAspect="1" noChangeArrowheads="1"/>
          </p:cNvPicPr>
          <p:nvPr/>
        </p:nvPicPr>
        <p:blipFill>
          <a:blip r:embed="rId8" cstate="print"/>
          <a:srcRect/>
          <a:stretch>
            <a:fillRect/>
          </a:stretch>
        </p:blipFill>
        <p:spPr bwMode="auto">
          <a:xfrm>
            <a:off x="1524000" y="4724400"/>
            <a:ext cx="3866552" cy="2133600"/>
          </a:xfrm>
          <a:prstGeom prst="rect">
            <a:avLst/>
          </a:prstGeom>
          <a:noFill/>
        </p:spPr>
      </p:pic>
      <p:sp>
        <p:nvSpPr>
          <p:cNvPr id="2" name="TextBox 1"/>
          <p:cNvSpPr txBox="1"/>
          <p:nvPr/>
        </p:nvSpPr>
        <p:spPr>
          <a:xfrm>
            <a:off x="6000152" y="5164428"/>
            <a:ext cx="5397651" cy="369332"/>
          </a:xfrm>
          <a:prstGeom prst="rect">
            <a:avLst/>
          </a:prstGeom>
          <a:noFill/>
        </p:spPr>
        <p:txBody>
          <a:bodyPr wrap="square" rtlCol="0">
            <a:spAutoFit/>
          </a:bodyPr>
          <a:lstStyle/>
          <a:p>
            <a:r>
              <a:rPr lang="en-US" dirty="0" smtClean="0">
                <a:hlinkClick r:id="rId9"/>
              </a:rPr>
              <a:t>Video Darwin’s Finches </a:t>
            </a:r>
            <a:r>
              <a:rPr lang="en-US" dirty="0" smtClean="0"/>
              <a:t>on the Galapagos Islands</a:t>
            </a:r>
            <a:endParaRPr lang="en-US" dirty="0"/>
          </a:p>
        </p:txBody>
      </p:sp>
    </p:spTree>
    <p:extLst>
      <p:ext uri="{BB962C8B-B14F-4D97-AF65-F5344CB8AC3E}">
        <p14:creationId xmlns:p14="http://schemas.microsoft.com/office/powerpoint/2010/main" val="35206359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2334146" y="2451882"/>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4478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are called </a:t>
            </a:r>
            <a:r>
              <a:rPr lang="en-US" altLang="en-US" sz="3200" dirty="0">
                <a:solidFill>
                  <a:srgbClr val="FF0066"/>
                </a:solidFill>
                <a:latin typeface="Times" charset="0"/>
                <a:hlinkClick r:id="rId4"/>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5"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6" name="15-homologous structure.WAV"/>
            </a:hlinkClick>
          </p:cNvPr>
          <p:cNvPicPr>
            <a:picLocks noChangeAspect="1" noChangeArrowheads="1"/>
          </p:cNvPicPr>
          <p:nvPr/>
        </p:nvPicPr>
        <p:blipFill>
          <a:blip r:embed="rId7" cstate="print"/>
          <a:srcRect/>
          <a:stretch>
            <a:fillRect/>
          </a:stretch>
        </p:blipFill>
        <p:spPr bwMode="auto">
          <a:xfrm>
            <a:off x="9067801" y="1981201"/>
            <a:ext cx="354013" cy="354013"/>
          </a:xfrm>
          <a:prstGeom prst="rect">
            <a:avLst/>
          </a:prstGeom>
          <a:noFill/>
        </p:spPr>
      </p:pic>
    </p:spTree>
    <p:extLst>
      <p:ext uri="{BB962C8B-B14F-4D97-AF65-F5344CB8AC3E}">
        <p14:creationId xmlns:p14="http://schemas.microsoft.com/office/powerpoint/2010/main" val="65905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1013763" name="Text Box 3"/>
          <p:cNvSpPr txBox="1">
            <a:spLocks noChangeArrowheads="1"/>
          </p:cNvSpPr>
          <p:nvPr/>
        </p:nvSpPr>
        <p:spPr bwMode="auto">
          <a:xfrm>
            <a:off x="2089150" y="938214"/>
            <a:ext cx="76644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Anatomy- </a:t>
            </a:r>
            <a:r>
              <a:rPr lang="en-US" altLang="en-US" sz="3600" b="1" dirty="0">
                <a:solidFill>
                  <a:schemeClr val="tx2"/>
                </a:solidFill>
                <a:latin typeface="Times" charset="0"/>
                <a:hlinkClick r:id="rId2"/>
              </a:rPr>
              <a:t>Analogous Structures</a:t>
            </a:r>
            <a:endParaRPr lang="en-US" altLang="en-US" sz="3600" b="1" dirty="0">
              <a:solidFill>
                <a:schemeClr val="tx2"/>
              </a:solidFill>
              <a:latin typeface="Times" charset="0"/>
            </a:endParaRPr>
          </a:p>
        </p:txBody>
      </p:sp>
      <p:pic>
        <p:nvPicPr>
          <p:cNvPr id="10137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1013771" name="Rectangle 11"/>
          <p:cNvSpPr>
            <a:spLocks noChangeArrowheads="1"/>
          </p:cNvSpPr>
          <p:nvPr/>
        </p:nvSpPr>
        <p:spPr bwMode="auto">
          <a:xfrm>
            <a:off x="2057400" y="16002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For example, insect and bird wings probably evolved separately when their different ancestors adapted independently to similar ways of life.</a:t>
            </a:r>
          </a:p>
        </p:txBody>
      </p:sp>
      <p:pic>
        <p:nvPicPr>
          <p:cNvPr id="1013772" name="Picture 12"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pic>
        <p:nvPicPr>
          <p:cNvPr id="1013778" name="Picture 18" descr="C15-03P"/>
          <p:cNvPicPr>
            <a:picLocks noChangeAspect="1" noChangeArrowheads="1"/>
          </p:cNvPicPr>
          <p:nvPr/>
        </p:nvPicPr>
        <p:blipFill>
          <a:blip r:embed="rId5" cstate="print"/>
          <a:srcRect/>
          <a:stretch>
            <a:fillRect/>
          </a:stretch>
        </p:blipFill>
        <p:spPr bwMode="auto">
          <a:xfrm>
            <a:off x="2514600" y="3581401"/>
            <a:ext cx="3429000" cy="2314575"/>
          </a:xfrm>
          <a:prstGeom prst="rect">
            <a:avLst/>
          </a:prstGeom>
          <a:noFill/>
        </p:spPr>
      </p:pic>
      <p:pic>
        <p:nvPicPr>
          <p:cNvPr id="1013781" name="Picture 21" descr="C15-04P"/>
          <p:cNvPicPr>
            <a:picLocks noChangeAspect="1" noChangeArrowheads="1"/>
          </p:cNvPicPr>
          <p:nvPr/>
        </p:nvPicPr>
        <p:blipFill>
          <a:blip r:embed="rId6" cstate="print"/>
          <a:srcRect/>
          <a:stretch>
            <a:fillRect/>
          </a:stretch>
        </p:blipFill>
        <p:spPr bwMode="auto">
          <a:xfrm>
            <a:off x="6235700" y="3200400"/>
            <a:ext cx="3365500" cy="2268538"/>
          </a:xfrm>
          <a:prstGeom prst="rect">
            <a:avLst/>
          </a:prstGeom>
          <a:noFill/>
        </p:spPr>
      </p:pic>
    </p:spTree>
    <p:extLst>
      <p:ext uri="{BB962C8B-B14F-4D97-AF65-F5344CB8AC3E}">
        <p14:creationId xmlns:p14="http://schemas.microsoft.com/office/powerpoint/2010/main" val="4679577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3771"/>
                                        </p:tgtEl>
                                        <p:attrNameLst>
                                          <p:attrName>style.visibility</p:attrName>
                                        </p:attrNameLst>
                                      </p:cBhvr>
                                      <p:to>
                                        <p:strVal val="visible"/>
                                      </p:to>
                                    </p:set>
                                    <p:animEffect transition="in" filter="box(out)">
                                      <p:cBhvr>
                                        <p:cTn id="7" dur="500"/>
                                        <p:tgtEl>
                                          <p:spTgt spid="10137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778"/>
                                        </p:tgtEl>
                                        <p:attrNameLst>
                                          <p:attrName>style.visibility</p:attrName>
                                        </p:attrNameLst>
                                      </p:cBhvr>
                                      <p:to>
                                        <p:strVal val="visible"/>
                                      </p:to>
                                    </p:set>
                                    <p:animEffect transition="in" filter="box(out)">
                                      <p:cBhvr>
                                        <p:cTn id="11" dur="500"/>
                                        <p:tgtEl>
                                          <p:spTgt spid="101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170" name="WordArt 5"/>
          <p:cNvSpPr>
            <a:spLocks noChangeArrowheads="1" noChangeShapeType="1" noTextEdit="1"/>
          </p:cNvSpPr>
          <p:nvPr/>
        </p:nvSpPr>
        <p:spPr bwMode="auto">
          <a:xfrm>
            <a:off x="3048000" y="838200"/>
            <a:ext cx="5715000" cy="952500"/>
          </a:xfrm>
          <a:prstGeom prst="rect">
            <a:avLst/>
          </a:prstGeom>
        </p:spPr>
        <p:txBody>
          <a:bodyPr wrap="none" fromWordArt="1">
            <a:prstTxWarp prst="textWave1">
              <a:avLst>
                <a:gd name="adj1" fmla="val 13005"/>
                <a:gd name="adj2" fmla="val 0"/>
              </a:avLst>
            </a:prstTxWarp>
          </a:bodyPr>
          <a:lstStyle/>
          <a:p>
            <a:pPr algn="ctr"/>
            <a:r>
              <a:rPr lang="en-US" sz="6600" b="1" kern="10">
                <a:ln w="9525">
                  <a:solidFill>
                    <a:schemeClr val="bg1"/>
                  </a:solidFill>
                  <a:round/>
                  <a:headEnd/>
                  <a:tailEnd/>
                </a:ln>
                <a:solidFill>
                  <a:schemeClr val="bg1"/>
                </a:solidFill>
                <a:latin typeface="Book Antiqua" panose="02040602050305030304" pitchFamily="18" charset="0"/>
              </a:rPr>
              <a:t>Two interesting stories...</a:t>
            </a:r>
          </a:p>
        </p:txBody>
      </p:sp>
    </p:spTree>
    <p:extLst>
      <p:ext uri="{BB962C8B-B14F-4D97-AF65-F5344CB8AC3E}">
        <p14:creationId xmlns:p14="http://schemas.microsoft.com/office/powerpoint/2010/main" val="27223811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1123" name="Text Box 3"/>
          <p:cNvSpPr txBox="1">
            <a:spLocks noChangeArrowheads="1"/>
          </p:cNvSpPr>
          <p:nvPr/>
        </p:nvSpPr>
        <p:spPr bwMode="auto">
          <a:xfrm>
            <a:off x="2089150" y="914401"/>
            <a:ext cx="769120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Structural adaptations arise over time</a:t>
            </a:r>
          </a:p>
        </p:txBody>
      </p:sp>
      <p:pic>
        <p:nvPicPr>
          <p:cNvPr id="901130"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1132" name="Rectangle 12"/>
          <p:cNvSpPr>
            <a:spLocks noChangeArrowheads="1"/>
          </p:cNvSpPr>
          <p:nvPr/>
        </p:nvSpPr>
        <p:spPr bwMode="auto">
          <a:xfrm>
            <a:off x="2057400" y="1600201"/>
            <a:ext cx="48768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Another subtle adaptation is </a:t>
            </a:r>
            <a:r>
              <a:rPr lang="en-US" altLang="en-US" sz="3200" dirty="0">
                <a:solidFill>
                  <a:srgbClr val="FF0066"/>
                </a:solidFill>
                <a:latin typeface="Times" charset="0"/>
              </a:rPr>
              <a:t>camouflage</a:t>
            </a:r>
            <a:r>
              <a:rPr lang="en-US" altLang="en-US" sz="3200" dirty="0">
                <a:latin typeface="Times" charset="0"/>
              </a:rPr>
              <a:t>, an adaptation that enables species to blend with their surroundings.</a:t>
            </a:r>
          </a:p>
        </p:txBody>
      </p:sp>
      <p:sp>
        <p:nvSpPr>
          <p:cNvPr id="901133" name="Rectangle 13"/>
          <p:cNvSpPr>
            <a:spLocks noChangeArrowheads="1"/>
          </p:cNvSpPr>
          <p:nvPr/>
        </p:nvSpPr>
        <p:spPr bwMode="auto">
          <a:xfrm>
            <a:off x="2057400" y="4572000"/>
            <a:ext cx="76200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Because well-camouflaged organisms are not easily found by predators, they survive to reproduce.</a:t>
            </a:r>
          </a:p>
        </p:txBody>
      </p:sp>
      <p:pic>
        <p:nvPicPr>
          <p:cNvPr id="901134"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1135" name="Picture 15" descr="frog"/>
          <p:cNvPicPr>
            <a:picLocks noChangeAspect="1" noChangeArrowheads="1"/>
          </p:cNvPicPr>
          <p:nvPr/>
        </p:nvPicPr>
        <p:blipFill>
          <a:blip r:embed="rId4" cstate="print"/>
          <a:srcRect/>
          <a:stretch>
            <a:fillRect/>
          </a:stretch>
        </p:blipFill>
        <p:spPr bwMode="auto">
          <a:xfrm>
            <a:off x="6858000" y="1752600"/>
            <a:ext cx="3352800" cy="2514600"/>
          </a:xfrm>
          <a:prstGeom prst="rect">
            <a:avLst/>
          </a:prstGeom>
          <a:noFill/>
        </p:spPr>
      </p:pic>
      <p:pic>
        <p:nvPicPr>
          <p:cNvPr id="901139" name="Picture 19" descr="audio image blue">
            <a:hlinkClick r:id="" action="ppaction://noaction">
              <a:snd r:embed="rId5" name="15-camouflage.WAV"/>
            </a:hlinkClick>
          </p:cNvPr>
          <p:cNvPicPr>
            <a:picLocks noChangeAspect="1" noChangeArrowheads="1"/>
          </p:cNvPicPr>
          <p:nvPr/>
        </p:nvPicPr>
        <p:blipFill>
          <a:blip r:embed="rId6" cstate="print"/>
          <a:srcRect/>
          <a:stretch>
            <a:fillRect/>
          </a:stretch>
        </p:blipFill>
        <p:spPr bwMode="auto">
          <a:xfrm>
            <a:off x="5791201" y="2133601"/>
            <a:ext cx="354013" cy="354013"/>
          </a:xfrm>
          <a:prstGeom prst="rect">
            <a:avLst/>
          </a:prstGeom>
          <a:noFill/>
        </p:spPr>
      </p:pic>
    </p:spTree>
    <p:extLst>
      <p:ext uri="{BB962C8B-B14F-4D97-AF65-F5344CB8AC3E}">
        <p14:creationId xmlns:p14="http://schemas.microsoft.com/office/powerpoint/2010/main" val="80346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35"/>
                                        </p:tgtEl>
                                        <p:attrNameLst>
                                          <p:attrName>style.visibility</p:attrName>
                                        </p:attrNameLst>
                                      </p:cBhvr>
                                      <p:to>
                                        <p:strVal val="visible"/>
                                      </p:to>
                                    </p:set>
                                    <p:animEffect transition="in" filter="box(out)">
                                      <p:cBhvr>
                                        <p:cTn id="11" dur="500"/>
                                        <p:tgtEl>
                                          <p:spTgt spid="9011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1139"/>
                                        </p:tgtEl>
                                        <p:attrNameLst>
                                          <p:attrName>style.visibility</p:attrName>
                                        </p:attrNameLst>
                                      </p:cBhvr>
                                      <p:to>
                                        <p:strVal val="visible"/>
                                      </p:to>
                                    </p:set>
                                    <p:animEffect transition="in" filter="box(out)">
                                      <p:cBhvr>
                                        <p:cTn id="16" dur="500"/>
                                        <p:tgtEl>
                                          <p:spTgt spid="9011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01133"/>
                                        </p:tgtEl>
                                        <p:attrNameLst>
                                          <p:attrName>style.visibility</p:attrName>
                                        </p:attrNameLst>
                                      </p:cBhvr>
                                      <p:to>
                                        <p:strVal val="visible"/>
                                      </p:to>
                                    </p:set>
                                    <p:animEffect transition="in" filter="box(out)">
                                      <p:cBhvr>
                                        <p:cTn id="21" dur="500"/>
                                        <p:tgtEl>
                                          <p:spTgt spid="90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807" name="Picture 23" descr="Fig"/>
          <p:cNvPicPr>
            <a:picLocks noChangeAspect="1" noChangeArrowheads="1"/>
          </p:cNvPicPr>
          <p:nvPr/>
        </p:nvPicPr>
        <p:blipFill>
          <a:blip r:embed="rId2" cstate="print"/>
          <a:srcRect/>
          <a:stretch>
            <a:fillRect/>
          </a:stretch>
        </p:blipFill>
        <p:spPr bwMode="auto">
          <a:xfrm>
            <a:off x="1919289" y="1798639"/>
            <a:ext cx="8385175" cy="2149475"/>
          </a:xfrm>
          <a:prstGeom prst="rect">
            <a:avLst/>
          </a:prstGeom>
          <a:noFill/>
        </p:spPr>
      </p:pic>
      <p:sp>
        <p:nvSpPr>
          <p:cNvPr id="101478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1014795" name="Picture 11"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1014797" name="Picture 13"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1014798" name="Rectangle 14"/>
          <p:cNvSpPr>
            <a:spLocks noChangeArrowheads="1"/>
          </p:cNvSpPr>
          <p:nvPr/>
        </p:nvSpPr>
        <p:spPr bwMode="auto">
          <a:xfrm>
            <a:off x="1828800" y="1862138"/>
            <a:ext cx="19050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Non-resistant</a:t>
            </a:r>
          </a:p>
          <a:p>
            <a:pPr marL="342900" indent="-342900"/>
            <a:r>
              <a:rPr lang="en-US" altLang="en-US" b="1" i="1" dirty="0">
                <a:latin typeface="Times" charset="0"/>
              </a:rPr>
              <a:t> </a:t>
            </a:r>
          </a:p>
          <a:p>
            <a:pPr marL="342900" indent="-342900">
              <a:lnSpc>
                <a:spcPct val="30000"/>
              </a:lnSpc>
            </a:pPr>
            <a:r>
              <a:rPr lang="en-US" altLang="en-US" b="1" i="1" dirty="0">
                <a:solidFill>
                  <a:schemeClr val="bg1"/>
                </a:solidFill>
                <a:latin typeface="Times" charset="0"/>
              </a:rPr>
              <a:t>bacterium</a:t>
            </a:r>
          </a:p>
        </p:txBody>
      </p:sp>
      <p:sp>
        <p:nvSpPr>
          <p:cNvPr id="1014799" name="Rectangle 15"/>
          <p:cNvSpPr>
            <a:spLocks noChangeArrowheads="1"/>
          </p:cNvSpPr>
          <p:nvPr/>
        </p:nvSpPr>
        <p:spPr bwMode="auto">
          <a:xfrm>
            <a:off x="1828800" y="2852738"/>
            <a:ext cx="13716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Resistant</a:t>
            </a:r>
            <a:r>
              <a:rPr lang="en-US" altLang="en-US" b="1" i="1" dirty="0">
                <a:latin typeface="Times" charset="0"/>
              </a:rPr>
              <a:t> </a:t>
            </a:r>
          </a:p>
          <a:p>
            <a:pPr marL="342900" indent="-342900"/>
            <a:endParaRPr lang="en-US" altLang="en-US" b="1" i="1" dirty="0">
              <a:latin typeface="Times" charset="0"/>
            </a:endParaRPr>
          </a:p>
          <a:p>
            <a:pPr marL="342900" indent="-342900">
              <a:lnSpc>
                <a:spcPct val="30000"/>
              </a:lnSpc>
            </a:pPr>
            <a:r>
              <a:rPr lang="en-US" altLang="en-US" b="1" i="1" dirty="0">
                <a:solidFill>
                  <a:schemeClr val="bg1"/>
                </a:solidFill>
                <a:latin typeface="Times" charset="0"/>
              </a:rPr>
              <a:t>bacterium</a:t>
            </a:r>
          </a:p>
        </p:txBody>
      </p:sp>
      <p:sp>
        <p:nvSpPr>
          <p:cNvPr id="1014800" name="Line 16"/>
          <p:cNvSpPr>
            <a:spLocks noChangeShapeType="1"/>
          </p:cNvSpPr>
          <p:nvPr/>
        </p:nvSpPr>
        <p:spPr bwMode="auto">
          <a:xfrm>
            <a:off x="2971800" y="24225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1" name="Line 17"/>
          <p:cNvSpPr>
            <a:spLocks noChangeShapeType="1"/>
          </p:cNvSpPr>
          <p:nvPr/>
        </p:nvSpPr>
        <p:spPr bwMode="auto">
          <a:xfrm>
            <a:off x="2881313" y="31083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2" name="Rectangle 18"/>
          <p:cNvSpPr>
            <a:spLocks noChangeArrowheads="1"/>
          </p:cNvSpPr>
          <p:nvPr/>
        </p:nvSpPr>
        <p:spPr bwMode="auto">
          <a:xfrm>
            <a:off x="4014788" y="1884363"/>
            <a:ext cx="1371600" cy="366712"/>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Antibiotic</a:t>
            </a:r>
          </a:p>
        </p:txBody>
      </p:sp>
      <p:sp>
        <p:nvSpPr>
          <p:cNvPr id="1014803" name="Line 19"/>
          <p:cNvSpPr>
            <a:spLocks noChangeShapeType="1"/>
          </p:cNvSpPr>
          <p:nvPr/>
        </p:nvSpPr>
        <p:spPr bwMode="auto">
          <a:xfrm flipH="1">
            <a:off x="4148138" y="2251075"/>
            <a:ext cx="228600" cy="381000"/>
          </a:xfrm>
          <a:prstGeom prst="line">
            <a:avLst/>
          </a:prstGeom>
          <a:noFill/>
          <a:ln w="15875">
            <a:solidFill>
              <a:schemeClr val="bg1"/>
            </a:solidFill>
            <a:round/>
            <a:headEnd/>
            <a:tailEnd/>
          </a:ln>
          <a:effectLst/>
        </p:spPr>
        <p:txBody>
          <a:bodyPr anchor="ctr">
            <a:spAutoFit/>
          </a:bodyPr>
          <a:lstStyle/>
          <a:p>
            <a:endParaRPr lang="en-US" dirty="0"/>
          </a:p>
        </p:txBody>
      </p:sp>
      <p:sp>
        <p:nvSpPr>
          <p:cNvPr id="1014804" name="Rectangle 20"/>
          <p:cNvSpPr>
            <a:spLocks noChangeArrowheads="1"/>
          </p:cNvSpPr>
          <p:nvPr/>
        </p:nvSpPr>
        <p:spPr bwMode="auto">
          <a:xfrm>
            <a:off x="4419600" y="4098926"/>
            <a:ext cx="32766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When the population is exposed to an antibiotic, only the resistant bacteria survive.</a:t>
            </a:r>
          </a:p>
        </p:txBody>
      </p:sp>
      <p:sp>
        <p:nvSpPr>
          <p:cNvPr id="1014805" name="Rectangle 21"/>
          <p:cNvSpPr>
            <a:spLocks noChangeArrowheads="1"/>
          </p:cNvSpPr>
          <p:nvPr/>
        </p:nvSpPr>
        <p:spPr bwMode="auto">
          <a:xfrm>
            <a:off x="1552575" y="4098926"/>
            <a:ext cx="28194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bacteria in a population vary in their ability to resist antibiotics.</a:t>
            </a:r>
          </a:p>
        </p:txBody>
      </p:sp>
      <p:sp>
        <p:nvSpPr>
          <p:cNvPr id="1014806" name="Rectangle 22"/>
          <p:cNvSpPr>
            <a:spLocks noChangeArrowheads="1"/>
          </p:cNvSpPr>
          <p:nvPr/>
        </p:nvSpPr>
        <p:spPr bwMode="auto">
          <a:xfrm>
            <a:off x="7415213" y="4098926"/>
            <a:ext cx="2971800" cy="10064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resistant bacteria live and produce more resistant bacteria.</a:t>
            </a:r>
          </a:p>
        </p:txBody>
      </p:sp>
      <p:sp>
        <p:nvSpPr>
          <p:cNvPr id="1014808" name="Text Box 24"/>
          <p:cNvSpPr txBox="1">
            <a:spLocks noChangeArrowheads="1"/>
          </p:cNvSpPr>
          <p:nvPr/>
        </p:nvSpPr>
        <p:spPr bwMode="auto">
          <a:xfrm>
            <a:off x="2057400" y="838201"/>
            <a:ext cx="8274050" cy="95410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Physiological adaptations can develop rapidly and show direct evidence for Evolution.</a:t>
            </a:r>
          </a:p>
        </p:txBody>
      </p:sp>
    </p:spTree>
    <p:extLst>
      <p:ext uri="{BB962C8B-B14F-4D97-AF65-F5344CB8AC3E}">
        <p14:creationId xmlns:p14="http://schemas.microsoft.com/office/powerpoint/2010/main" val="1802708315"/>
      </p:ext>
    </p:extLst>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9" name="Picture 29" descr="Table"/>
          <p:cNvPicPr>
            <a:picLocks noChangeAspect="1" noChangeArrowheads="1"/>
          </p:cNvPicPr>
          <p:nvPr/>
        </p:nvPicPr>
        <p:blipFill>
          <a:blip r:embed="rId2" cstate="print"/>
          <a:srcRect/>
          <a:stretch>
            <a:fillRect/>
          </a:stretch>
        </p:blipFill>
        <p:spPr bwMode="auto">
          <a:xfrm>
            <a:off x="1524000" y="1295400"/>
            <a:ext cx="9164228" cy="5562600"/>
          </a:xfrm>
          <a:prstGeom prst="rect">
            <a:avLst/>
          </a:prstGeom>
          <a:noFill/>
        </p:spPr>
      </p:pic>
      <p:sp>
        <p:nvSpPr>
          <p:cNvPr id="9625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62563"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Fossils- Indirect Evidence for Evolution</a:t>
            </a:r>
          </a:p>
        </p:txBody>
      </p:sp>
      <p:pic>
        <p:nvPicPr>
          <p:cNvPr id="9625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2574" name="Picture 14"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2576" name="Text Box 16"/>
          <p:cNvSpPr txBox="1">
            <a:spLocks noChangeArrowheads="1"/>
          </p:cNvSpPr>
          <p:nvPr/>
        </p:nvSpPr>
        <p:spPr bwMode="auto">
          <a:xfrm>
            <a:off x="2393950" y="1416051"/>
            <a:ext cx="50736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latin typeface="Times" charset="0"/>
              </a:rPr>
              <a:t>Camel Evolution</a:t>
            </a:r>
          </a:p>
        </p:txBody>
      </p:sp>
      <p:sp>
        <p:nvSpPr>
          <p:cNvPr id="962578" name="Rectangle 18"/>
          <p:cNvSpPr>
            <a:spLocks noChangeArrowheads="1"/>
          </p:cNvSpPr>
          <p:nvPr/>
        </p:nvSpPr>
        <p:spPr bwMode="auto">
          <a:xfrm>
            <a:off x="2362200" y="2143125"/>
            <a:ext cx="1066800" cy="369332"/>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Age</a:t>
            </a:r>
          </a:p>
        </p:txBody>
      </p:sp>
      <p:sp>
        <p:nvSpPr>
          <p:cNvPr id="962579" name="Rectangle 19"/>
          <p:cNvSpPr>
            <a:spLocks noChangeArrowheads="1"/>
          </p:cNvSpPr>
          <p:nvPr/>
        </p:nvSpPr>
        <p:spPr bwMode="auto">
          <a:xfrm>
            <a:off x="1752600" y="3152775"/>
            <a:ext cx="1785938" cy="369332"/>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Organism</a:t>
            </a:r>
          </a:p>
        </p:txBody>
      </p:sp>
      <p:sp>
        <p:nvSpPr>
          <p:cNvPr id="962580" name="Rectangle 20"/>
          <p:cNvSpPr>
            <a:spLocks noChangeArrowheads="1"/>
          </p:cNvSpPr>
          <p:nvPr/>
        </p:nvSpPr>
        <p:spPr bwMode="auto">
          <a:xfrm>
            <a:off x="1524001" y="4572001"/>
            <a:ext cx="2181225" cy="5078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    Skull and</a:t>
            </a:r>
          </a:p>
          <a:p>
            <a:pPr marL="342900" indent="-342900">
              <a:lnSpc>
                <a:spcPct val="50000"/>
              </a:lnSpc>
            </a:pPr>
            <a:r>
              <a:rPr lang="en-US" altLang="en-US" b="1" dirty="0">
                <a:solidFill>
                  <a:srgbClr val="140000"/>
                </a:solidFill>
                <a:latin typeface="Times" charset="0"/>
              </a:rPr>
              <a:t>    teeth</a:t>
            </a:r>
          </a:p>
        </p:txBody>
      </p:sp>
      <p:sp>
        <p:nvSpPr>
          <p:cNvPr id="962582" name="Rectangle 22"/>
          <p:cNvSpPr>
            <a:spLocks noChangeArrowheads="1"/>
          </p:cNvSpPr>
          <p:nvPr/>
        </p:nvSpPr>
        <p:spPr bwMode="auto">
          <a:xfrm>
            <a:off x="3048000" y="2286000"/>
            <a:ext cx="1219200" cy="600164"/>
          </a:xfrm>
          <a:prstGeom prst="rect">
            <a:avLst/>
          </a:prstGeom>
          <a:noFill/>
          <a:ln w="9525">
            <a:noFill/>
            <a:miter lim="800000"/>
            <a:headEnd/>
            <a:tailEnd/>
          </a:ln>
          <a:effectLst/>
        </p:spPr>
        <p:txBody>
          <a:bodyPr wrap="square">
            <a:spAutoFit/>
          </a:bodyPr>
          <a:lstStyle/>
          <a:p>
            <a:pPr marL="342900" indent="-342900"/>
            <a:r>
              <a:rPr lang="en-US" altLang="en-US" sz="1500" b="1" dirty="0">
                <a:solidFill>
                  <a:srgbClr val="140000"/>
                </a:solidFill>
                <a:latin typeface="Times" charset="0"/>
              </a:rPr>
              <a:t>Paleocene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65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3" name="Rectangle 23"/>
          <p:cNvSpPr>
            <a:spLocks noChangeArrowheads="1"/>
          </p:cNvSpPr>
          <p:nvPr/>
        </p:nvSpPr>
        <p:spPr bwMode="auto">
          <a:xfrm>
            <a:off x="4343400" y="2209801"/>
            <a:ext cx="1219200" cy="692497"/>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Eocene </a:t>
            </a:r>
          </a:p>
          <a:p>
            <a:pPr marL="342900" indent="-342900"/>
            <a:r>
              <a:rPr lang="en-US" altLang="en-US" sz="1500" b="1" dirty="0">
                <a:solidFill>
                  <a:srgbClr val="140000"/>
                </a:solidFill>
                <a:latin typeface="Times" charset="0"/>
              </a:rPr>
              <a:t>54 million</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5" name="Rectangle 25"/>
          <p:cNvSpPr>
            <a:spLocks noChangeArrowheads="1"/>
          </p:cNvSpPr>
          <p:nvPr/>
        </p:nvSpPr>
        <p:spPr bwMode="auto">
          <a:xfrm>
            <a:off x="57150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Oligocene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33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6" name="Rectangle 26"/>
          <p:cNvSpPr>
            <a:spLocks noChangeArrowheads="1"/>
          </p:cNvSpPr>
          <p:nvPr/>
        </p:nvSpPr>
        <p:spPr bwMode="auto">
          <a:xfrm>
            <a:off x="1676401" y="5791201"/>
            <a:ext cx="1523999" cy="507831"/>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 Limb</a:t>
            </a:r>
          </a:p>
          <a:p>
            <a:pPr marL="342900" indent="-342900">
              <a:lnSpc>
                <a:spcPct val="50000"/>
              </a:lnSpc>
            </a:pPr>
            <a:r>
              <a:rPr lang="en-US" altLang="en-US" b="1" dirty="0">
                <a:solidFill>
                  <a:srgbClr val="140000"/>
                </a:solidFill>
                <a:latin typeface="Times" charset="0"/>
              </a:rPr>
              <a:t> bones</a:t>
            </a:r>
          </a:p>
        </p:txBody>
      </p:sp>
      <p:sp>
        <p:nvSpPr>
          <p:cNvPr id="962587" name="Rectangle 27"/>
          <p:cNvSpPr>
            <a:spLocks noChangeArrowheads="1"/>
          </p:cNvSpPr>
          <p:nvPr/>
        </p:nvSpPr>
        <p:spPr bwMode="auto">
          <a:xfrm>
            <a:off x="71628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Miocene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23 million</a:t>
            </a:r>
          </a:p>
          <a:p>
            <a:pPr marL="342900" indent="-342900">
              <a:lnSpc>
                <a:spcPct val="30000"/>
              </a:lnSpc>
            </a:pPr>
            <a:r>
              <a:rPr lang="en-US" altLang="en-US" sz="1500" b="1" dirty="0">
                <a:solidFill>
                  <a:srgbClr val="140000"/>
                </a:solidFill>
                <a:latin typeface="Times" charset="0"/>
              </a:rPr>
              <a:t> </a:t>
            </a:r>
          </a:p>
          <a:p>
            <a:pPr marL="342900" indent="-342900">
              <a:lnSpc>
                <a:spcPct val="30000"/>
              </a:lnSpc>
            </a:pPr>
            <a:r>
              <a:rPr lang="en-US" altLang="en-US" sz="1500" b="1" dirty="0">
                <a:solidFill>
                  <a:srgbClr val="140000"/>
                </a:solidFill>
                <a:latin typeface="Times" charset="0"/>
              </a:rPr>
              <a:t>years ago</a:t>
            </a:r>
          </a:p>
        </p:txBody>
      </p:sp>
      <p:sp>
        <p:nvSpPr>
          <p:cNvPr id="962588" name="Rectangle 28"/>
          <p:cNvSpPr>
            <a:spLocks noChangeArrowheads="1"/>
          </p:cNvSpPr>
          <p:nvPr/>
        </p:nvSpPr>
        <p:spPr bwMode="auto">
          <a:xfrm>
            <a:off x="8915400" y="2438401"/>
            <a:ext cx="1219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Present </a:t>
            </a:r>
          </a:p>
        </p:txBody>
      </p:sp>
    </p:spTree>
    <p:extLst>
      <p:ext uri="{BB962C8B-B14F-4D97-AF65-F5344CB8AC3E}">
        <p14:creationId xmlns:p14="http://schemas.microsoft.com/office/powerpoint/2010/main" val="1357715944"/>
      </p:ext>
    </p:extLst>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3417" name="Picture 1033" descr="resources">
            <a:hlinkClick r:id="rId2"/>
          </p:cNvPr>
          <p:cNvPicPr>
            <a:picLocks noChangeAspect="1" noChangeArrowheads="1"/>
          </p:cNvPicPr>
          <p:nvPr/>
        </p:nvPicPr>
        <p:blipFill>
          <a:blip r:embed="rId3" cstate="print"/>
          <a:srcRect/>
          <a:stretch>
            <a:fillRect/>
          </a:stretch>
        </p:blipFill>
        <p:spPr bwMode="auto">
          <a:xfrm>
            <a:off x="8458201" y="6267451"/>
            <a:ext cx="1806575" cy="411163"/>
          </a:xfrm>
          <a:prstGeom prst="rect">
            <a:avLst/>
          </a:prstGeom>
          <a:noFill/>
        </p:spPr>
      </p:pic>
      <p:pic>
        <p:nvPicPr>
          <p:cNvPr id="913418" name="Picture 1034" descr="Sec"/>
          <p:cNvPicPr>
            <a:picLocks noChangeAspect="1" noChangeArrowheads="1"/>
          </p:cNvPicPr>
          <p:nvPr/>
        </p:nvPicPr>
        <p:blipFill>
          <a:blip r:embed="rId4" cstate="print"/>
          <a:srcRect/>
          <a:stretch>
            <a:fillRect/>
          </a:stretch>
        </p:blipFill>
        <p:spPr bwMode="auto">
          <a:xfrm>
            <a:off x="1524000" y="1"/>
            <a:ext cx="1828800" cy="811213"/>
          </a:xfrm>
          <a:prstGeom prst="rect">
            <a:avLst/>
          </a:prstGeom>
          <a:noFill/>
        </p:spPr>
      </p:pic>
      <p:sp>
        <p:nvSpPr>
          <p:cNvPr id="913420" name="Rectangle 1036"/>
          <p:cNvSpPr>
            <a:spLocks noChangeArrowheads="1"/>
          </p:cNvSpPr>
          <p:nvPr/>
        </p:nvSpPr>
        <p:spPr bwMode="auto">
          <a:xfrm>
            <a:off x="1981200" y="1555751"/>
            <a:ext cx="81534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Many organisms have vestigial structures.</a:t>
            </a:r>
          </a:p>
        </p:txBody>
      </p:sp>
      <p:sp>
        <p:nvSpPr>
          <p:cNvPr id="913421" name="Rectangle 1037"/>
          <p:cNvSpPr>
            <a:spLocks noChangeArrowheads="1"/>
          </p:cNvSpPr>
          <p:nvPr/>
        </p:nvSpPr>
        <p:spPr bwMode="auto">
          <a:xfrm>
            <a:off x="6172200" y="2209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Vestigial structures, such as pelvic bones in the baleen whale, are evidence of </a:t>
            </a:r>
            <a:r>
              <a:rPr lang="en-US" altLang="en-US" sz="3200" dirty="0">
                <a:latin typeface="Times" charset="0"/>
                <a:hlinkClick r:id="rId5"/>
              </a:rPr>
              <a:t>evolution</a:t>
            </a:r>
            <a:r>
              <a:rPr lang="en-US" altLang="en-US" sz="3200" dirty="0">
                <a:latin typeface="Times" charset="0"/>
              </a:rPr>
              <a:t> because they show structural change over time.</a:t>
            </a:r>
          </a:p>
        </p:txBody>
      </p:sp>
      <p:pic>
        <p:nvPicPr>
          <p:cNvPr id="913422" name="Picture 1038" descr="sec"/>
          <p:cNvPicPr>
            <a:picLocks noChangeAspect="1" noChangeArrowheads="1"/>
          </p:cNvPicPr>
          <p:nvPr/>
        </p:nvPicPr>
        <p:blipFill>
          <a:blip r:embed="rId6" cstate="print"/>
          <a:srcRect/>
          <a:stretch>
            <a:fillRect/>
          </a:stretch>
        </p:blipFill>
        <p:spPr bwMode="auto">
          <a:xfrm>
            <a:off x="3530600" y="0"/>
            <a:ext cx="6832600" cy="482600"/>
          </a:xfrm>
          <a:prstGeom prst="rect">
            <a:avLst/>
          </a:prstGeom>
          <a:noFill/>
        </p:spPr>
      </p:pic>
      <p:pic>
        <p:nvPicPr>
          <p:cNvPr id="913427" name="Picture 1043" descr="Fig"/>
          <p:cNvPicPr>
            <a:picLocks noChangeAspect="1" noChangeArrowheads="1"/>
          </p:cNvPicPr>
          <p:nvPr/>
        </p:nvPicPr>
        <p:blipFill>
          <a:blip r:embed="rId7" cstate="print"/>
          <a:srcRect/>
          <a:stretch>
            <a:fillRect/>
          </a:stretch>
        </p:blipFill>
        <p:spPr bwMode="auto">
          <a:xfrm>
            <a:off x="2071688" y="2286000"/>
            <a:ext cx="4038600" cy="3240088"/>
          </a:xfrm>
          <a:prstGeom prst="rect">
            <a:avLst/>
          </a:prstGeom>
          <a:noFill/>
        </p:spPr>
      </p:pic>
      <p:sp>
        <p:nvSpPr>
          <p:cNvPr id="913428" name="Text Box 1044"/>
          <p:cNvSpPr txBox="1">
            <a:spLocks noChangeArrowheads="1"/>
          </p:cNvSpPr>
          <p:nvPr/>
        </p:nvSpPr>
        <p:spPr bwMode="auto">
          <a:xfrm>
            <a:off x="2089150" y="938213"/>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 – Indirect Evidence for </a:t>
            </a:r>
            <a:r>
              <a:rPr lang="en-US" altLang="en-US" sz="2800" b="1" dirty="0">
                <a:solidFill>
                  <a:schemeClr val="tx2"/>
                </a:solidFill>
                <a:latin typeface="Times" charset="0"/>
                <a:hlinkClick r:id="rId8"/>
              </a:rPr>
              <a:t>Evolution</a:t>
            </a:r>
            <a:endParaRPr lang="en-US" altLang="en-US" sz="2800" b="1" dirty="0">
              <a:solidFill>
                <a:schemeClr val="tx2"/>
              </a:solidFill>
              <a:latin typeface="Times" charset="0"/>
            </a:endParaRPr>
          </a:p>
        </p:txBody>
      </p:sp>
    </p:spTree>
    <p:extLst>
      <p:ext uri="{BB962C8B-B14F-4D97-AF65-F5344CB8AC3E}">
        <p14:creationId xmlns:p14="http://schemas.microsoft.com/office/powerpoint/2010/main" val="40978710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7"/>
                                        </p:tgtEl>
                                        <p:attrNameLst>
                                          <p:attrName>style.visibility</p:attrName>
                                        </p:attrNameLst>
                                      </p:cBhvr>
                                      <p:to>
                                        <p:strVal val="visible"/>
                                      </p:to>
                                    </p:set>
                                    <p:animEffect transition="in" filter="box(out)">
                                      <p:cBhvr>
                                        <p:cTn id="11" dur="500"/>
                                        <p:tgtEl>
                                          <p:spTgt spid="91342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21"/>
                                        </p:tgtEl>
                                        <p:attrNameLst>
                                          <p:attrName>style.visibility</p:attrName>
                                        </p:attrNameLst>
                                      </p:cBhvr>
                                      <p:to>
                                        <p:strVal val="visible"/>
                                      </p:to>
                                    </p:set>
                                    <p:animEffect transition="in" filter="box(out)">
                                      <p:cBhvr>
                                        <p:cTn id="16" dur="500"/>
                                        <p:tgtEl>
                                          <p:spTgt spid="91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75" name="Picture 43" descr="Fig"/>
          <p:cNvPicPr>
            <a:picLocks noChangeAspect="1" noChangeArrowheads="1"/>
          </p:cNvPicPr>
          <p:nvPr/>
        </p:nvPicPr>
        <p:blipFill>
          <a:blip r:embed="rId2" cstate="print"/>
          <a:srcRect/>
          <a:stretch>
            <a:fillRect/>
          </a:stretch>
        </p:blipFill>
        <p:spPr bwMode="auto">
          <a:xfrm>
            <a:off x="2032000" y="3689350"/>
            <a:ext cx="7645400" cy="2101850"/>
          </a:xfrm>
          <a:prstGeom prst="rect">
            <a:avLst/>
          </a:prstGeom>
          <a:noFill/>
        </p:spPr>
      </p:pic>
      <p:sp>
        <p:nvSpPr>
          <p:cNvPr id="9144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444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14444" name="Rectangle 12"/>
          <p:cNvSpPr>
            <a:spLocks noChangeArrowheads="1"/>
          </p:cNvSpPr>
          <p:nvPr/>
        </p:nvSpPr>
        <p:spPr bwMode="auto">
          <a:xfrm>
            <a:off x="2057400" y="13716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 </a:t>
            </a:r>
            <a:r>
              <a:rPr lang="en-US" altLang="en-US" sz="3200" dirty="0">
                <a:solidFill>
                  <a:srgbClr val="FF0066"/>
                </a:solidFill>
                <a:latin typeface="Times" charset="0"/>
              </a:rPr>
              <a:t>embryo</a:t>
            </a:r>
            <a:r>
              <a:rPr lang="en-US" altLang="en-US" sz="3200" dirty="0">
                <a:latin typeface="Times" charset="0"/>
              </a:rPr>
              <a:t> is the earliest stage of growth and development of both plants and animals.</a:t>
            </a:r>
          </a:p>
        </p:txBody>
      </p:sp>
      <p:sp>
        <p:nvSpPr>
          <p:cNvPr id="914445" name="Rectangle 13"/>
          <p:cNvSpPr>
            <a:spLocks noChangeArrowheads="1"/>
          </p:cNvSpPr>
          <p:nvPr/>
        </p:nvSpPr>
        <p:spPr bwMode="auto">
          <a:xfrm>
            <a:off x="2057400" y="2590800"/>
            <a:ext cx="8305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The embryos of a fish, a reptile, a bird, and a mammal have a tail and pharyngeal </a:t>
            </a:r>
            <a:r>
              <a:rPr lang="en-US" altLang="en-US" sz="3200" dirty="0">
                <a:solidFill>
                  <a:schemeClr val="bg1"/>
                </a:solidFill>
                <a:latin typeface="Times" charset="0"/>
              </a:rPr>
              <a:t>pouches.</a:t>
            </a:r>
          </a:p>
        </p:txBody>
      </p:sp>
      <p:pic>
        <p:nvPicPr>
          <p:cNvPr id="91444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14449" name="Rectangle 17"/>
          <p:cNvSpPr>
            <a:spLocks noChangeArrowheads="1"/>
          </p:cNvSpPr>
          <p:nvPr/>
        </p:nvSpPr>
        <p:spPr bwMode="auto">
          <a:xfrm>
            <a:off x="20574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Fish</a:t>
            </a:r>
          </a:p>
        </p:txBody>
      </p:sp>
      <p:sp>
        <p:nvSpPr>
          <p:cNvPr id="914450" name="Rectangle 18"/>
          <p:cNvSpPr>
            <a:spLocks noChangeArrowheads="1"/>
          </p:cNvSpPr>
          <p:nvPr/>
        </p:nvSpPr>
        <p:spPr bwMode="auto">
          <a:xfrm>
            <a:off x="41148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Reptile</a:t>
            </a:r>
          </a:p>
        </p:txBody>
      </p:sp>
      <p:sp>
        <p:nvSpPr>
          <p:cNvPr id="914451" name="Rectangle 19"/>
          <p:cNvSpPr>
            <a:spLocks noChangeArrowheads="1"/>
          </p:cNvSpPr>
          <p:nvPr/>
        </p:nvSpPr>
        <p:spPr bwMode="auto">
          <a:xfrm>
            <a:off x="61722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Bird</a:t>
            </a:r>
          </a:p>
        </p:txBody>
      </p:sp>
      <p:sp>
        <p:nvSpPr>
          <p:cNvPr id="914452" name="Rectangle 20"/>
          <p:cNvSpPr>
            <a:spLocks noChangeArrowheads="1"/>
          </p:cNvSpPr>
          <p:nvPr/>
        </p:nvSpPr>
        <p:spPr bwMode="auto">
          <a:xfrm>
            <a:off x="8382000" y="5791201"/>
            <a:ext cx="19050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Mammal</a:t>
            </a:r>
          </a:p>
        </p:txBody>
      </p:sp>
      <p:sp>
        <p:nvSpPr>
          <p:cNvPr id="914453" name="Rectangle 21"/>
          <p:cNvSpPr>
            <a:spLocks noChangeArrowheads="1"/>
          </p:cNvSpPr>
          <p:nvPr/>
        </p:nvSpPr>
        <p:spPr bwMode="auto">
          <a:xfrm>
            <a:off x="2514600" y="4013201"/>
            <a:ext cx="1600200" cy="830997"/>
          </a:xfrm>
          <a:prstGeom prst="rect">
            <a:avLst/>
          </a:prstGeom>
          <a:solidFill>
            <a:srgbClr val="002060"/>
          </a:solidFill>
          <a:ln w="9525">
            <a:noFill/>
            <a:miter lim="800000"/>
            <a:headEnd/>
            <a:tailEnd/>
          </a:ln>
          <a:effectLst/>
        </p:spPr>
        <p:txBody>
          <a:bodyPr wrap="square">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r>
              <a:rPr lang="en-US" altLang="en-US" sz="2400" b="1" i="1" dirty="0">
                <a:solidFill>
                  <a:schemeClr val="bg1"/>
                </a:solidFill>
                <a:latin typeface="Times" charset="0"/>
              </a:rPr>
              <a:t>pouches</a:t>
            </a:r>
          </a:p>
        </p:txBody>
      </p:sp>
      <p:sp>
        <p:nvSpPr>
          <p:cNvPr id="914454" name="Rectangle 22"/>
          <p:cNvSpPr>
            <a:spLocks noChangeArrowheads="1"/>
          </p:cNvSpPr>
          <p:nvPr/>
        </p:nvSpPr>
        <p:spPr bwMode="auto">
          <a:xfrm>
            <a:off x="6991350" y="4027488"/>
            <a:ext cx="1752600" cy="757130"/>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lnSpc>
                <a:spcPct val="40000"/>
              </a:lnSpc>
            </a:pPr>
            <a:endParaRPr lang="en-US" altLang="en-US" sz="2400" b="1" i="1" dirty="0">
              <a:solidFill>
                <a:schemeClr val="bg1"/>
              </a:solidFill>
              <a:latin typeface="Times" charset="0"/>
            </a:endParaRPr>
          </a:p>
          <a:p>
            <a:pPr marL="342900" indent="-342900">
              <a:lnSpc>
                <a:spcPct val="40000"/>
              </a:lnSpc>
            </a:pPr>
            <a:r>
              <a:rPr lang="en-US" altLang="en-US" sz="2400" b="1" i="1" dirty="0">
                <a:solidFill>
                  <a:schemeClr val="bg1"/>
                </a:solidFill>
                <a:latin typeface="Times" charset="0"/>
              </a:rPr>
              <a:t>pouches</a:t>
            </a:r>
          </a:p>
        </p:txBody>
      </p:sp>
      <p:sp>
        <p:nvSpPr>
          <p:cNvPr id="914455" name="Rectangle 23"/>
          <p:cNvSpPr>
            <a:spLocks noChangeArrowheads="1"/>
          </p:cNvSpPr>
          <p:nvPr/>
        </p:nvSpPr>
        <p:spPr bwMode="auto">
          <a:xfrm>
            <a:off x="3090863" y="504507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56" name="Rectangle 24"/>
          <p:cNvSpPr>
            <a:spLocks noChangeArrowheads="1"/>
          </p:cNvSpPr>
          <p:nvPr/>
        </p:nvSpPr>
        <p:spPr bwMode="auto">
          <a:xfrm>
            <a:off x="7191375" y="510222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64" name="Line 32"/>
          <p:cNvSpPr>
            <a:spLocks noChangeShapeType="1"/>
          </p:cNvSpPr>
          <p:nvPr/>
        </p:nvSpPr>
        <p:spPr bwMode="auto">
          <a:xfrm flipH="1">
            <a:off x="6510338" y="530860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5" name="Line 33"/>
          <p:cNvSpPr>
            <a:spLocks noChangeShapeType="1"/>
          </p:cNvSpPr>
          <p:nvPr/>
        </p:nvSpPr>
        <p:spPr bwMode="auto">
          <a:xfrm>
            <a:off x="7910513" y="525145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6" name="Line 34"/>
          <p:cNvSpPr>
            <a:spLocks noChangeShapeType="1"/>
          </p:cNvSpPr>
          <p:nvPr/>
        </p:nvSpPr>
        <p:spPr bwMode="auto">
          <a:xfrm flipH="1" flipV="1">
            <a:off x="6767513" y="4198938"/>
            <a:ext cx="304800" cy="304800"/>
          </a:xfrm>
          <a:prstGeom prst="line">
            <a:avLst/>
          </a:prstGeom>
          <a:noFill/>
          <a:ln w="19050">
            <a:solidFill>
              <a:schemeClr val="tx1"/>
            </a:solidFill>
            <a:round/>
            <a:headEnd/>
            <a:tailEnd/>
          </a:ln>
          <a:effectLst/>
        </p:spPr>
        <p:txBody>
          <a:bodyPr anchor="ctr">
            <a:spAutoFit/>
          </a:bodyPr>
          <a:lstStyle/>
          <a:p>
            <a:endParaRPr lang="en-US" dirty="0"/>
          </a:p>
        </p:txBody>
      </p:sp>
      <p:sp>
        <p:nvSpPr>
          <p:cNvPr id="914468" name="Line 36"/>
          <p:cNvSpPr>
            <a:spLocks noChangeShapeType="1"/>
          </p:cNvSpPr>
          <p:nvPr/>
        </p:nvSpPr>
        <p:spPr bwMode="auto">
          <a:xfrm flipV="1">
            <a:off x="8229600" y="4303713"/>
            <a:ext cx="7620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9" name="Line 37"/>
          <p:cNvSpPr>
            <a:spLocks noChangeShapeType="1"/>
          </p:cNvSpPr>
          <p:nvPr/>
        </p:nvSpPr>
        <p:spPr bwMode="auto">
          <a:xfrm flipV="1">
            <a:off x="2514600" y="5294313"/>
            <a:ext cx="609600" cy="2286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0" name="Line 38"/>
          <p:cNvSpPr>
            <a:spLocks noChangeShapeType="1"/>
          </p:cNvSpPr>
          <p:nvPr/>
        </p:nvSpPr>
        <p:spPr bwMode="auto">
          <a:xfrm flipH="1">
            <a:off x="3810000" y="5218113"/>
            <a:ext cx="533400" cy="0"/>
          </a:xfrm>
          <a:prstGeom prst="line">
            <a:avLst/>
          </a:prstGeom>
          <a:noFill/>
          <a:ln w="19050">
            <a:solidFill>
              <a:schemeClr val="tx1"/>
            </a:solidFill>
            <a:round/>
            <a:headEnd/>
            <a:tailEnd/>
          </a:ln>
          <a:effectLst/>
        </p:spPr>
        <p:txBody>
          <a:bodyPr anchor="ctr">
            <a:spAutoFit/>
          </a:bodyPr>
          <a:lstStyle/>
          <a:p>
            <a:endParaRPr lang="en-US" dirty="0"/>
          </a:p>
        </p:txBody>
      </p:sp>
      <p:sp>
        <p:nvSpPr>
          <p:cNvPr id="914471" name="Line 39"/>
          <p:cNvSpPr>
            <a:spLocks noChangeShapeType="1"/>
          </p:cNvSpPr>
          <p:nvPr/>
        </p:nvSpPr>
        <p:spPr bwMode="auto">
          <a:xfrm flipH="1">
            <a:off x="3810000" y="4260850"/>
            <a:ext cx="8382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3" name="Line 41"/>
          <p:cNvSpPr>
            <a:spLocks noChangeShapeType="1"/>
          </p:cNvSpPr>
          <p:nvPr/>
        </p:nvSpPr>
        <p:spPr bwMode="auto">
          <a:xfrm>
            <a:off x="2271713" y="4365625"/>
            <a:ext cx="381000" cy="152400"/>
          </a:xfrm>
          <a:prstGeom prst="line">
            <a:avLst/>
          </a:prstGeom>
          <a:noFill/>
          <a:ln w="19050">
            <a:solidFill>
              <a:schemeClr val="tx1"/>
            </a:solidFill>
            <a:round/>
            <a:headEnd/>
            <a:tailEnd/>
          </a:ln>
          <a:effectLst/>
        </p:spPr>
        <p:txBody>
          <a:bodyPr anchor="ctr">
            <a:spAutoFit/>
          </a:bodyPr>
          <a:lstStyle/>
          <a:p>
            <a:endParaRPr lang="en-US" dirty="0"/>
          </a:p>
        </p:txBody>
      </p:sp>
      <p:pic>
        <p:nvPicPr>
          <p:cNvPr id="914476" name="Picture 44" descr="audio image blue">
            <a:hlinkClick r:id="" action="ppaction://noaction">
              <a:snd r:embed="rId5" name="15-embryo.WAV"/>
            </a:hlinkClick>
          </p:cNvPr>
          <p:cNvPicPr>
            <a:picLocks noChangeAspect="1" noChangeArrowheads="1"/>
          </p:cNvPicPr>
          <p:nvPr/>
        </p:nvPicPr>
        <p:blipFill>
          <a:blip r:embed="rId6" cstate="print"/>
          <a:srcRect/>
          <a:stretch>
            <a:fillRect/>
          </a:stretch>
        </p:blipFill>
        <p:spPr bwMode="auto">
          <a:xfrm>
            <a:off x="9144001" y="2109788"/>
            <a:ext cx="354013" cy="354012"/>
          </a:xfrm>
          <a:prstGeom prst="rect">
            <a:avLst/>
          </a:prstGeom>
          <a:noFill/>
        </p:spPr>
      </p:pic>
      <p:sp>
        <p:nvSpPr>
          <p:cNvPr id="914477" name="Text Box 45"/>
          <p:cNvSpPr txBox="1">
            <a:spLocks noChangeArrowheads="1"/>
          </p:cNvSpPr>
          <p:nvPr/>
        </p:nvSpPr>
        <p:spPr bwMode="auto">
          <a:xfrm>
            <a:off x="2057400" y="762000"/>
            <a:ext cx="8001000" cy="523220"/>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Embryology- Indirect Evidence for Evolution</a:t>
            </a:r>
          </a:p>
        </p:txBody>
      </p:sp>
    </p:spTree>
    <p:extLst>
      <p:ext uri="{BB962C8B-B14F-4D97-AF65-F5344CB8AC3E}">
        <p14:creationId xmlns:p14="http://schemas.microsoft.com/office/powerpoint/2010/main" val="11655787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4"/>
                                        </p:tgtEl>
                                        <p:attrNameLst>
                                          <p:attrName>style.visibility</p:attrName>
                                        </p:attrNameLst>
                                      </p:cBhvr>
                                      <p:to>
                                        <p:strVal val="visible"/>
                                      </p:to>
                                    </p:set>
                                    <p:animEffect transition="in" filter="box(out)">
                                      <p:cBhvr>
                                        <p:cTn id="7" dur="500"/>
                                        <p:tgtEl>
                                          <p:spTgt spid="9144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76"/>
                                        </p:tgtEl>
                                        <p:attrNameLst>
                                          <p:attrName>style.visibility</p:attrName>
                                        </p:attrNameLst>
                                      </p:cBhvr>
                                      <p:to>
                                        <p:strVal val="visible"/>
                                      </p:to>
                                    </p:set>
                                    <p:animEffect transition="in" filter="box(out)">
                                      <p:cBhvr>
                                        <p:cTn id="12" dur="500"/>
                                        <p:tgtEl>
                                          <p:spTgt spid="914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4" grpId="0" autoUpdateAnimBg="0"/>
      <p:bldP spid="91444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311" r="32735" b="58135"/>
          <a:stretch>
            <a:fillRect/>
          </a:stretch>
        </p:blipFill>
        <p:spPr bwMode="auto">
          <a:xfrm>
            <a:off x="2057400" y="380999"/>
            <a:ext cx="7848600" cy="2209800"/>
          </a:xfrm>
          <a:prstGeom prst="rect">
            <a:avLst/>
          </a:prstGeom>
          <a:noFill/>
          <a:ln w="9525">
            <a:noFill/>
            <a:miter lim="800000"/>
            <a:headEnd/>
            <a:tailEnd/>
          </a:ln>
        </p:spPr>
      </p:pic>
      <p:pic>
        <p:nvPicPr>
          <p:cNvPr id="3" name="Picture 2"/>
          <p:cNvPicPr/>
          <p:nvPr/>
        </p:nvPicPr>
        <p:blipFill>
          <a:blip r:embed="rId3" cstate="print"/>
          <a:srcRect l="4480" t="31148" r="32620" b="50491"/>
          <a:stretch>
            <a:fillRect/>
          </a:stretch>
        </p:blipFill>
        <p:spPr bwMode="auto">
          <a:xfrm>
            <a:off x="2057400" y="2438399"/>
            <a:ext cx="7924800" cy="1600200"/>
          </a:xfrm>
          <a:prstGeom prst="rect">
            <a:avLst/>
          </a:prstGeom>
          <a:noFill/>
          <a:ln w="9525">
            <a:noFill/>
            <a:miter lim="800000"/>
            <a:headEnd/>
            <a:tailEnd/>
          </a:ln>
        </p:spPr>
      </p:pic>
      <p:pic>
        <p:nvPicPr>
          <p:cNvPr id="4" name="Picture 3"/>
          <p:cNvPicPr/>
          <p:nvPr/>
        </p:nvPicPr>
        <p:blipFill>
          <a:blip r:embed="rId4" cstate="print"/>
          <a:srcRect l="4480" t="45415" r="32496" b="33599"/>
          <a:stretch>
            <a:fillRect/>
          </a:stretch>
        </p:blipFill>
        <p:spPr bwMode="auto">
          <a:xfrm>
            <a:off x="2057400" y="4038599"/>
            <a:ext cx="7924800" cy="1676400"/>
          </a:xfrm>
          <a:prstGeom prst="rect">
            <a:avLst/>
          </a:prstGeom>
          <a:noFill/>
          <a:ln w="9525">
            <a:noFill/>
            <a:miter lim="800000"/>
            <a:headEnd/>
            <a:tailEnd/>
          </a:ln>
        </p:spPr>
      </p:pic>
      <p:pic>
        <p:nvPicPr>
          <p:cNvPr id="5" name="Picture 4"/>
          <p:cNvPicPr/>
          <p:nvPr/>
        </p:nvPicPr>
        <p:blipFill>
          <a:blip r:embed="rId5" cstate="print"/>
          <a:srcRect l="4480" t="65580" r="32496" b="20648"/>
          <a:stretch>
            <a:fillRect/>
          </a:stretch>
        </p:blipFill>
        <p:spPr bwMode="auto">
          <a:xfrm>
            <a:off x="1905000" y="5638800"/>
            <a:ext cx="8305800" cy="990600"/>
          </a:xfrm>
          <a:prstGeom prst="rect">
            <a:avLst/>
          </a:prstGeom>
          <a:noFill/>
          <a:ln w="9525">
            <a:noFill/>
            <a:miter lim="800000"/>
            <a:headEnd/>
            <a:tailEnd/>
          </a:ln>
        </p:spPr>
      </p:pic>
      <p:sp>
        <p:nvSpPr>
          <p:cNvPr id="6" name="TextBox 5"/>
          <p:cNvSpPr txBox="1"/>
          <p:nvPr/>
        </p:nvSpPr>
        <p:spPr>
          <a:xfrm>
            <a:off x="4343400" y="1"/>
            <a:ext cx="3962400" cy="584775"/>
          </a:xfrm>
          <a:prstGeom prst="rect">
            <a:avLst/>
          </a:prstGeom>
          <a:noFill/>
        </p:spPr>
        <p:txBody>
          <a:bodyPr wrap="square" rtlCol="0">
            <a:spAutoFit/>
          </a:bodyPr>
          <a:lstStyle/>
          <a:p>
            <a:r>
              <a:rPr lang="en-US" sz="3200" b="1" dirty="0"/>
              <a:t>Embryology</a:t>
            </a:r>
          </a:p>
        </p:txBody>
      </p:sp>
    </p:spTree>
    <p:extLst>
      <p:ext uri="{BB962C8B-B14F-4D97-AF65-F5344CB8AC3E}">
        <p14:creationId xmlns:p14="http://schemas.microsoft.com/office/powerpoint/2010/main" val="4094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ible.ca/tracks/textbook-fraud-haeckel-vertebrates-kardong-1998.gif">
            <a:hlinkClick r:id="rId2"/>
          </p:cNvPr>
          <p:cNvPicPr>
            <a:picLocks noChangeAspect="1" noChangeArrowheads="1"/>
          </p:cNvPicPr>
          <p:nvPr/>
        </p:nvPicPr>
        <p:blipFill>
          <a:blip r:embed="rId3" cstate="print"/>
          <a:srcRect/>
          <a:stretch>
            <a:fillRect/>
          </a:stretch>
        </p:blipFill>
        <p:spPr bwMode="auto">
          <a:xfrm>
            <a:off x="2286000" y="1137113"/>
            <a:ext cx="7239000" cy="5527965"/>
          </a:xfrm>
          <a:prstGeom prst="rect">
            <a:avLst/>
          </a:prstGeom>
          <a:noFill/>
        </p:spPr>
      </p:pic>
    </p:spTree>
    <p:extLst>
      <p:ext uri="{BB962C8B-B14F-4D97-AF65-F5344CB8AC3E}">
        <p14:creationId xmlns:p14="http://schemas.microsoft.com/office/powerpoint/2010/main" val="2188244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64613"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4619" name="Picture 1035"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4621" name="Picture 1037"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4637" name="Rectangle 1053"/>
          <p:cNvSpPr>
            <a:spLocks noChangeArrowheads="1"/>
          </p:cNvSpPr>
          <p:nvPr/>
        </p:nvSpPr>
        <p:spPr bwMode="auto">
          <a:xfrm>
            <a:off x="2057400" y="1538288"/>
            <a:ext cx="73152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Organisms that are biochemically similar have fewer differences in their amino acid sequences.</a:t>
            </a:r>
          </a:p>
        </p:txBody>
      </p:sp>
      <p:pic>
        <p:nvPicPr>
          <p:cNvPr id="964638" name="Picture 1054" descr="Table"/>
          <p:cNvPicPr>
            <a:picLocks noChangeAspect="1" noChangeArrowheads="1"/>
          </p:cNvPicPr>
          <p:nvPr/>
        </p:nvPicPr>
        <p:blipFill>
          <a:blip r:embed="rId5" cstate="print"/>
          <a:srcRect/>
          <a:stretch>
            <a:fillRect/>
          </a:stretch>
        </p:blipFill>
        <p:spPr bwMode="auto">
          <a:xfrm>
            <a:off x="2955925" y="2984500"/>
            <a:ext cx="6340475" cy="3011488"/>
          </a:xfrm>
          <a:prstGeom prst="rect">
            <a:avLst/>
          </a:prstGeom>
          <a:noFill/>
        </p:spPr>
      </p:pic>
      <p:sp>
        <p:nvSpPr>
          <p:cNvPr id="964639" name="Rectangle 1055"/>
          <p:cNvSpPr>
            <a:spLocks noChangeArrowheads="1"/>
          </p:cNvSpPr>
          <p:nvPr/>
        </p:nvSpPr>
        <p:spPr bwMode="auto">
          <a:xfrm>
            <a:off x="3443288" y="3048001"/>
            <a:ext cx="6629400" cy="461665"/>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Biochemical Similarities of Organisms</a:t>
            </a:r>
          </a:p>
        </p:txBody>
      </p:sp>
      <p:sp>
        <p:nvSpPr>
          <p:cNvPr id="964654" name="Rectangle 1070"/>
          <p:cNvSpPr>
            <a:spLocks noChangeArrowheads="1"/>
          </p:cNvSpPr>
          <p:nvPr/>
        </p:nvSpPr>
        <p:spPr bwMode="auto">
          <a:xfrm>
            <a:off x="3343275" y="36671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Comparison of Organisms</a:t>
            </a:r>
          </a:p>
        </p:txBody>
      </p:sp>
      <p:sp>
        <p:nvSpPr>
          <p:cNvPr id="964655" name="Rectangle 1071"/>
          <p:cNvSpPr>
            <a:spLocks noChangeArrowheads="1"/>
          </p:cNvSpPr>
          <p:nvPr/>
        </p:nvSpPr>
        <p:spPr bwMode="auto">
          <a:xfrm>
            <a:off x="6062663" y="3457576"/>
            <a:ext cx="2743200" cy="692497"/>
          </a:xfrm>
          <a:prstGeom prst="rect">
            <a:avLst/>
          </a:prstGeom>
          <a:noFill/>
          <a:ln w="9525">
            <a:noFill/>
            <a:miter lim="800000"/>
            <a:headEnd/>
            <a:tailEnd/>
          </a:ln>
          <a:effectLst/>
        </p:spPr>
        <p:txBody>
          <a:bodyPr>
            <a:spAutoFit/>
          </a:bodyPr>
          <a:lstStyle/>
          <a:p>
            <a:pPr marL="342900" indent="-342900" algn="ctr"/>
            <a:r>
              <a:rPr lang="en-US" altLang="en-US" sz="1500" b="1" dirty="0">
                <a:solidFill>
                  <a:srgbClr val="140000"/>
                </a:solidFill>
                <a:latin typeface="Times" charset="0"/>
              </a:rPr>
              <a:t>Percent Substitutions </a:t>
            </a:r>
          </a:p>
          <a:p>
            <a:pPr marL="342900" indent="-342900" algn="ctr">
              <a:lnSpc>
                <a:spcPct val="40000"/>
              </a:lnSpc>
            </a:pPr>
            <a:endParaRPr lang="en-US" altLang="en-US" sz="1500" b="1" dirty="0">
              <a:solidFill>
                <a:srgbClr val="140000"/>
              </a:solidFill>
              <a:latin typeface="Times" charset="0"/>
            </a:endParaRPr>
          </a:p>
          <a:p>
            <a:pPr marL="342900" indent="-342900" algn="ctr">
              <a:lnSpc>
                <a:spcPct val="40000"/>
              </a:lnSpc>
            </a:pPr>
            <a:r>
              <a:rPr lang="en-US" altLang="en-US" sz="1500" b="1" dirty="0">
                <a:solidFill>
                  <a:srgbClr val="140000"/>
                </a:solidFill>
                <a:latin typeface="Times" charset="0"/>
              </a:rPr>
              <a:t>of Amino Acids in</a:t>
            </a:r>
          </a:p>
          <a:p>
            <a:pPr marL="342900" indent="-342900" algn="ctr">
              <a:lnSpc>
                <a:spcPct val="40000"/>
              </a:lnSpc>
            </a:pPr>
            <a:r>
              <a:rPr lang="en-US" altLang="en-US" sz="1500" b="1" dirty="0">
                <a:solidFill>
                  <a:srgbClr val="140000"/>
                </a:solidFill>
                <a:latin typeface="Times" charset="0"/>
              </a:rPr>
              <a:t> </a:t>
            </a:r>
          </a:p>
          <a:p>
            <a:pPr marL="342900" indent="-342900" algn="ctr">
              <a:lnSpc>
                <a:spcPct val="40000"/>
              </a:lnSpc>
            </a:pPr>
            <a:r>
              <a:rPr lang="en-US" altLang="en-US" sz="1500" b="1" dirty="0">
                <a:solidFill>
                  <a:srgbClr val="140000"/>
                </a:solidFill>
                <a:latin typeface="Times" charset="0"/>
              </a:rPr>
              <a:t>Cytochrome c Residues</a:t>
            </a:r>
          </a:p>
        </p:txBody>
      </p:sp>
      <p:sp>
        <p:nvSpPr>
          <p:cNvPr id="964656" name="Rectangle 1072"/>
          <p:cNvSpPr>
            <a:spLocks noChangeArrowheads="1"/>
          </p:cNvSpPr>
          <p:nvPr/>
        </p:nvSpPr>
        <p:spPr bwMode="auto">
          <a:xfrm>
            <a:off x="3352800" y="4149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Two orders of mammals</a:t>
            </a:r>
          </a:p>
        </p:txBody>
      </p:sp>
      <p:sp>
        <p:nvSpPr>
          <p:cNvPr id="964657" name="Rectangle 1073"/>
          <p:cNvSpPr>
            <a:spLocks noChangeArrowheads="1"/>
          </p:cNvSpPr>
          <p:nvPr/>
        </p:nvSpPr>
        <p:spPr bwMode="auto">
          <a:xfrm>
            <a:off x="3352800" y="4425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Birds vs. mammals</a:t>
            </a:r>
          </a:p>
        </p:txBody>
      </p:sp>
      <p:sp>
        <p:nvSpPr>
          <p:cNvPr id="964658" name="Rectangle 1074"/>
          <p:cNvSpPr>
            <a:spLocks noChangeArrowheads="1"/>
          </p:cNvSpPr>
          <p:nvPr/>
        </p:nvSpPr>
        <p:spPr bwMode="auto">
          <a:xfrm>
            <a:off x="3352800" y="47053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Amphibians vs. birds</a:t>
            </a:r>
          </a:p>
        </p:txBody>
      </p:sp>
      <p:sp>
        <p:nvSpPr>
          <p:cNvPr id="964659" name="Rectangle 1075"/>
          <p:cNvSpPr>
            <a:spLocks noChangeArrowheads="1"/>
          </p:cNvSpPr>
          <p:nvPr/>
        </p:nvSpPr>
        <p:spPr bwMode="auto">
          <a:xfrm>
            <a:off x="3352800" y="5002214"/>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Fish vs. land vertebrates</a:t>
            </a:r>
          </a:p>
        </p:txBody>
      </p:sp>
      <p:sp>
        <p:nvSpPr>
          <p:cNvPr id="964660" name="Rectangle 1076"/>
          <p:cNvSpPr>
            <a:spLocks noChangeArrowheads="1"/>
          </p:cNvSpPr>
          <p:nvPr/>
        </p:nvSpPr>
        <p:spPr bwMode="auto">
          <a:xfrm>
            <a:off x="3352800" y="52832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Insects vs. vertebrates</a:t>
            </a:r>
          </a:p>
        </p:txBody>
      </p:sp>
      <p:sp>
        <p:nvSpPr>
          <p:cNvPr id="964661" name="Rectangle 1077"/>
          <p:cNvSpPr>
            <a:spLocks noChangeArrowheads="1"/>
          </p:cNvSpPr>
          <p:nvPr/>
        </p:nvSpPr>
        <p:spPr bwMode="auto">
          <a:xfrm>
            <a:off x="3352800" y="5568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Algae vs. animals</a:t>
            </a:r>
          </a:p>
        </p:txBody>
      </p:sp>
      <p:sp>
        <p:nvSpPr>
          <p:cNvPr id="964662" name="Rectangle 1078"/>
          <p:cNvSpPr>
            <a:spLocks noChangeArrowheads="1"/>
          </p:cNvSpPr>
          <p:nvPr/>
        </p:nvSpPr>
        <p:spPr bwMode="auto">
          <a:xfrm>
            <a:off x="6934200" y="41433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5 and 10</a:t>
            </a:r>
          </a:p>
        </p:txBody>
      </p:sp>
      <p:sp>
        <p:nvSpPr>
          <p:cNvPr id="964663" name="Rectangle 1079"/>
          <p:cNvSpPr>
            <a:spLocks noChangeArrowheads="1"/>
          </p:cNvSpPr>
          <p:nvPr/>
        </p:nvSpPr>
        <p:spPr bwMode="auto">
          <a:xfrm>
            <a:off x="7077075" y="4433889"/>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8-12</a:t>
            </a:r>
          </a:p>
        </p:txBody>
      </p:sp>
      <p:sp>
        <p:nvSpPr>
          <p:cNvPr id="964664" name="Rectangle 1080"/>
          <p:cNvSpPr>
            <a:spLocks noChangeArrowheads="1"/>
          </p:cNvSpPr>
          <p:nvPr/>
        </p:nvSpPr>
        <p:spPr bwMode="auto">
          <a:xfrm>
            <a:off x="7015163" y="47117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14-18</a:t>
            </a:r>
          </a:p>
        </p:txBody>
      </p:sp>
      <p:sp>
        <p:nvSpPr>
          <p:cNvPr id="964665" name="Rectangle 1081"/>
          <p:cNvSpPr>
            <a:spLocks noChangeArrowheads="1"/>
          </p:cNvSpPr>
          <p:nvPr/>
        </p:nvSpPr>
        <p:spPr bwMode="auto">
          <a:xfrm>
            <a:off x="7024688" y="50069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18-22</a:t>
            </a:r>
          </a:p>
        </p:txBody>
      </p:sp>
      <p:sp>
        <p:nvSpPr>
          <p:cNvPr id="964666" name="Rectangle 1082"/>
          <p:cNvSpPr>
            <a:spLocks noChangeArrowheads="1"/>
          </p:cNvSpPr>
          <p:nvPr/>
        </p:nvSpPr>
        <p:spPr bwMode="auto">
          <a:xfrm>
            <a:off x="7024688" y="5292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27-34</a:t>
            </a:r>
          </a:p>
        </p:txBody>
      </p:sp>
      <p:sp>
        <p:nvSpPr>
          <p:cNvPr id="964668" name="Text Box 1084"/>
          <p:cNvSpPr txBox="1">
            <a:spLocks noChangeArrowheads="1"/>
          </p:cNvSpPr>
          <p:nvPr/>
        </p:nvSpPr>
        <p:spPr bwMode="auto">
          <a:xfrm>
            <a:off x="1905000" y="938214"/>
            <a:ext cx="81534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Biochemistry</a:t>
            </a:r>
            <a:r>
              <a:rPr lang="en-US" altLang="en-US" sz="3600" b="1" dirty="0">
                <a:solidFill>
                  <a:schemeClr val="tx2"/>
                </a:solidFill>
                <a:latin typeface="Times" charset="0"/>
              </a:rPr>
              <a:t> </a:t>
            </a:r>
            <a:r>
              <a:rPr lang="en-US" altLang="en-US" sz="2800" b="1" dirty="0">
                <a:solidFill>
                  <a:schemeClr val="tx2"/>
                </a:solidFill>
                <a:latin typeface="Times" charset="0"/>
              </a:rPr>
              <a:t>– Indirect Evidence for Evolution</a:t>
            </a:r>
          </a:p>
        </p:txBody>
      </p:sp>
    </p:spTree>
    <p:extLst>
      <p:ext uri="{BB962C8B-B14F-4D97-AF65-F5344CB8AC3E}">
        <p14:creationId xmlns:p14="http://schemas.microsoft.com/office/powerpoint/2010/main" val="1839712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4637"/>
                                        </p:tgtEl>
                                        <p:attrNameLst>
                                          <p:attrName>style.visibility</p:attrName>
                                        </p:attrNameLst>
                                      </p:cBhvr>
                                      <p:to>
                                        <p:strVal val="visible"/>
                                      </p:to>
                                    </p:set>
                                    <p:animEffect transition="in" filter="box(out)">
                                      <p:cBhvr>
                                        <p:cTn id="7" dur="500"/>
                                        <p:tgtEl>
                                          <p:spTgt spid="9646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13"/>
                                        </p:tgtEl>
                                        <p:attrNameLst>
                                          <p:attrName>style.visibility</p:attrName>
                                        </p:attrNameLst>
                                      </p:cBhvr>
                                      <p:to>
                                        <p:strVal val="visible"/>
                                      </p:to>
                                    </p:set>
                                    <p:animEffect transition="in" filter="box(out)">
                                      <p:cBhvr>
                                        <p:cTn id="11" dur="500"/>
                                        <p:tgtEl>
                                          <p:spTgt spid="96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37"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EEI – Differential Survival of Organisms p.33</a:t>
            </a:r>
            <a:endParaRPr lang="en-US" dirty="0"/>
          </a:p>
        </p:txBody>
      </p:sp>
      <p:sp>
        <p:nvSpPr>
          <p:cNvPr id="3" name="Content Placeholder 2"/>
          <p:cNvSpPr>
            <a:spLocks noGrp="1"/>
          </p:cNvSpPr>
          <p:nvPr>
            <p:ph idx="1"/>
          </p:nvPr>
        </p:nvSpPr>
        <p:spPr/>
        <p:txBody>
          <a:bodyPr/>
          <a:lstStyle/>
          <a:p>
            <a:r>
              <a:rPr lang="en-US" dirty="0" smtClean="0"/>
              <a:t>In your group, read the card.  How does the description show how the organism is adapted to its environment?</a:t>
            </a:r>
            <a:endParaRPr lang="en-US" dirty="0"/>
          </a:p>
        </p:txBody>
      </p:sp>
    </p:spTree>
    <p:extLst>
      <p:ext uri="{BB962C8B-B14F-4D97-AF65-F5344CB8AC3E}">
        <p14:creationId xmlns:p14="http://schemas.microsoft.com/office/powerpoint/2010/main" val="13886889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77962"/>
          </a:xfrm>
        </p:spPr>
        <p:txBody>
          <a:bodyPr>
            <a:noAutofit/>
          </a:bodyPr>
          <a:lstStyle/>
          <a:p>
            <a:r>
              <a:rPr lang="en-US" sz="2400" dirty="0" smtClean="0"/>
              <a:t>11/16 </a:t>
            </a:r>
            <a:r>
              <a:rPr lang="en-US" sz="2400" dirty="0"/>
              <a:t>Variation within a Species CH 15</a:t>
            </a:r>
            <a:br>
              <a:rPr lang="en-US" sz="2400" dirty="0"/>
            </a:br>
            <a:r>
              <a:rPr lang="en-US" sz="2400" dirty="0" err="1"/>
              <a:t>Obj</a:t>
            </a:r>
            <a:r>
              <a:rPr lang="en-US" sz="2400" dirty="0"/>
              <a:t>:  Students will demonstrate how variation within a species increases the likelihood that at least some members of a species will survive under changed environmental </a:t>
            </a:r>
            <a:r>
              <a:rPr lang="en-US" sz="2400" dirty="0" smtClean="0"/>
              <a:t>conditions. P.34NB</a:t>
            </a:r>
            <a:endParaRPr lang="en-US" sz="2400" dirty="0"/>
          </a:p>
        </p:txBody>
      </p:sp>
      <p:sp>
        <p:nvSpPr>
          <p:cNvPr id="3" name="Content Placeholder 2"/>
          <p:cNvSpPr>
            <a:spLocks noGrp="1"/>
          </p:cNvSpPr>
          <p:nvPr>
            <p:ph idx="1"/>
          </p:nvPr>
        </p:nvSpPr>
        <p:spPr>
          <a:xfrm>
            <a:off x="7129670" y="1477962"/>
            <a:ext cx="5062330" cy="4800600"/>
          </a:xfrm>
        </p:spPr>
        <p:txBody>
          <a:bodyPr/>
          <a:lstStyle/>
          <a:p>
            <a:pPr marL="514350" indent="-514350">
              <a:buFont typeface="+mj-lt"/>
              <a:buAutoNum type="arabicPeriod"/>
            </a:pPr>
            <a:r>
              <a:rPr lang="en-US" sz="2400" dirty="0"/>
              <a:t>Explain </a:t>
            </a:r>
            <a:r>
              <a:rPr lang="en-US" sz="2400" dirty="0" smtClean="0"/>
              <a:t>mutations </a:t>
            </a:r>
            <a:r>
              <a:rPr lang="en-US" sz="2400" dirty="0"/>
              <a:t>and how they influence variations in a population.</a:t>
            </a:r>
          </a:p>
          <a:p>
            <a:pPr marL="514350" indent="-514350">
              <a:buFont typeface="+mj-lt"/>
              <a:buAutoNum type="arabicPeriod"/>
            </a:pPr>
            <a:r>
              <a:rPr lang="en-US" sz="2400" dirty="0"/>
              <a:t>Explain how a variation can impact a population if the environment changes.</a:t>
            </a:r>
          </a:p>
          <a:p>
            <a:pPr marL="514350" indent="-514350">
              <a:buFont typeface="+mj-lt"/>
              <a:buAutoNum type="arabicPeriod"/>
            </a:pPr>
            <a:r>
              <a:rPr lang="en-US" sz="2400" dirty="0"/>
              <a:t>Which type of evolution convergent or divergent shows  a common ancestor and successive generations adapting to new environments, how?</a:t>
            </a:r>
          </a:p>
          <a:p>
            <a:pPr marL="514350" indent="-514350">
              <a:buNone/>
            </a:pPr>
            <a:endParaRPr lang="en-US" dirty="0"/>
          </a:p>
        </p:txBody>
      </p:sp>
      <p:pic>
        <p:nvPicPr>
          <p:cNvPr id="187394" name="Picture 2" descr="http://t0.gstatic.com/images?q=tbn:ANd9GcRnc4aZ2d7BZyZhcmN3dQ5vOXWGty3mupk5e8r0YmJ8TmwIyPd0bA:phe.rockefeller.edu/barcode/blog/wp-content/uploads/2008/06/giraffes-3.gif">
            <a:hlinkClick r:id="rId2"/>
          </p:cNvPr>
          <p:cNvPicPr>
            <a:picLocks noChangeAspect="1" noChangeArrowheads="1"/>
          </p:cNvPicPr>
          <p:nvPr/>
        </p:nvPicPr>
        <p:blipFill>
          <a:blip r:embed="rId3" cstate="print"/>
          <a:srcRect/>
          <a:stretch>
            <a:fillRect/>
          </a:stretch>
        </p:blipFill>
        <p:spPr bwMode="auto">
          <a:xfrm>
            <a:off x="3282943" y="1477962"/>
            <a:ext cx="3846727" cy="5380038"/>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4053" t="11831" r="34053" b="46479"/>
          <a:stretch/>
        </p:blipFill>
        <p:spPr>
          <a:xfrm>
            <a:off x="-1512240" y="1477961"/>
            <a:ext cx="4795183" cy="3553989"/>
          </a:xfrm>
          <a:prstGeom prst="rect">
            <a:avLst/>
          </a:prstGeom>
        </p:spPr>
      </p:pic>
    </p:spTree>
    <p:extLst>
      <p:ext uri="{BB962C8B-B14F-4D97-AF65-F5344CB8AC3E}">
        <p14:creationId xmlns:p14="http://schemas.microsoft.com/office/powerpoint/2010/main" val="1182359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2484</TotalTime>
  <Words>12921</Words>
  <Application>Microsoft Office PowerPoint</Application>
  <PresentationFormat>Widescreen</PresentationFormat>
  <Paragraphs>2313</Paragraphs>
  <Slides>283</Slides>
  <Notes>47</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283</vt:i4>
      </vt:variant>
    </vt:vector>
  </HeadingPairs>
  <TitlesOfParts>
    <vt:vector size="304" baseType="lpstr">
      <vt:lpstr>ＭＳ Ｐゴシック</vt:lpstr>
      <vt:lpstr>Algerian</vt:lpstr>
      <vt:lpstr>Arial</vt:lpstr>
      <vt:lpstr>Book Antiqua</vt:lpstr>
      <vt:lpstr>Bookman Old Style</vt:lpstr>
      <vt:lpstr>Calibri</vt:lpstr>
      <vt:lpstr>Calibri Light</vt:lpstr>
      <vt:lpstr>Cambria Bold Italic</vt:lpstr>
      <vt:lpstr>Century Schoolbook</vt:lpstr>
      <vt:lpstr>Comic Sans MS</vt:lpstr>
      <vt:lpstr>Gill Sans MT</vt:lpstr>
      <vt:lpstr>Humana Serif ITC TT-Medium</vt:lpstr>
      <vt:lpstr>Lucida Grande</vt:lpstr>
      <vt:lpstr>Marker Felt</vt:lpstr>
      <vt:lpstr>Times</vt:lpstr>
      <vt:lpstr>Times New Roman</vt:lpstr>
      <vt:lpstr>Verdana</vt:lpstr>
      <vt:lpstr>Wingdings</vt:lpstr>
      <vt:lpstr>Wingdings 2</vt:lpstr>
      <vt:lpstr>Office Theme</vt:lpstr>
      <vt:lpstr>Package</vt:lpstr>
      <vt:lpstr>Sustainability FT </vt:lpstr>
      <vt:lpstr>FT Form</vt:lpstr>
      <vt:lpstr>Show evolution video dogs – pbs?</vt:lpstr>
      <vt:lpstr>Biology Evolution Week 14</vt:lpstr>
      <vt:lpstr>Evolution Term Paper Due November 30th</vt:lpstr>
      <vt:lpstr>Good Morning! Wed 4/2</vt:lpstr>
      <vt:lpstr>Answers:</vt:lpstr>
      <vt:lpstr>Agenda</vt:lpstr>
      <vt:lpstr>PowerPoint Presentation</vt:lpstr>
      <vt:lpstr>PowerPoint Presentation</vt:lpstr>
      <vt:lpstr>The peppered moth:</vt:lpstr>
      <vt:lpstr>PowerPoint Presentation</vt:lpstr>
      <vt:lpstr>Though it was rare, occasionally a dark-colored peppered moth would appear.</vt:lpstr>
      <vt:lpstr>What allows for different variations of colors in these peppered moths?</vt:lpstr>
      <vt:lpstr>PowerPoint Presentation</vt:lpstr>
      <vt:lpstr>The bark of trees and the lichen growing on them darkened from the accumulated soot and pollution.</vt:lpstr>
      <vt:lpstr>PowerPoint Presentation</vt:lpstr>
      <vt:lpstr>Within a few decades “dark” became the predominant form of the Peppered Moth.</vt:lpstr>
      <vt:lpstr>The story of the bacteria:</vt:lpstr>
      <vt:lpstr>What do these two stories have in common? (1A) Doodle Sheet P. 27 NB </vt:lpstr>
      <vt:lpstr>What do these two stories have in common? </vt:lpstr>
      <vt:lpstr>Given the phenomena of these two stories, what are some questions you could ask?(1B)</vt:lpstr>
      <vt:lpstr>PowerPoint Presentation</vt:lpstr>
      <vt:lpstr>Pg 29: Peppered Moth Activity</vt:lpstr>
      <vt:lpstr>PowerPoint Presentation</vt:lpstr>
      <vt:lpstr>PowerPoint Presentation</vt:lpstr>
      <vt:lpstr>PowerPoint Presentation</vt:lpstr>
      <vt:lpstr>PowerPoint Presentation</vt:lpstr>
      <vt:lpstr>PowerPoint Presentation</vt:lpstr>
      <vt:lpstr>PowerPoint Presentation</vt:lpstr>
      <vt:lpstr>Extra Time</vt:lpstr>
      <vt:lpstr>Good Morning! Thur 4/3</vt:lpstr>
      <vt:lpstr>PowerPoint Presentation</vt:lpstr>
      <vt:lpstr>PowerPoint Presentation</vt:lpstr>
      <vt:lpstr>PowerPoint Presentation</vt:lpstr>
      <vt:lpstr>PowerPoint Presentation</vt:lpstr>
      <vt:lpstr>OBSERVATION #1:</vt:lpstr>
      <vt:lpstr>Is this what really happens?</vt:lpstr>
      <vt:lpstr>PowerPoint Presentation</vt:lpstr>
      <vt:lpstr>OBSERVATION #2:</vt:lpstr>
      <vt:lpstr>Potential population growth in elephants</vt:lpstr>
      <vt:lpstr> </vt:lpstr>
      <vt:lpstr>OBSERVATION #2:</vt:lpstr>
      <vt:lpstr>With your partner, brainstorm a list of possible reasons why populations stay stable instead of continuing to increase exponentially. (1E)</vt:lpstr>
      <vt:lpstr>What do we call all these things collectively?</vt:lpstr>
      <vt:lpstr>Lets play a game to see what happens when resources are limited!</vt:lpstr>
      <vt:lpstr>PowerPoint Presentation</vt:lpstr>
      <vt:lpstr>PowerPoint Presentation</vt:lpstr>
      <vt:lpstr>PowerPoint Presentation</vt:lpstr>
      <vt:lpstr>PowerPoint Presentation</vt:lpstr>
      <vt:lpstr>PowerPoint Presentation</vt:lpstr>
      <vt:lpstr>INFERENCE #1</vt:lpstr>
      <vt:lpstr>Good Morning! Fri 4/4</vt:lpstr>
      <vt:lpstr>PowerPoint Presentation</vt:lpstr>
      <vt:lpstr>Sunflower Seed Lab p.31 NB</vt:lpstr>
      <vt:lpstr>Sunflower Seed Lab P. 31 NB</vt:lpstr>
      <vt:lpstr>Natural Selection  CH 15 Obj.  To understand there is a struggle for existence that is part of Natural Selection.  P. 18 NB</vt:lpstr>
      <vt:lpstr>What do we observe when we compare individuals in a population?</vt:lpstr>
      <vt:lpstr>Variation friendly talk:  With a partner… Is variation among organisms in a population the rule or the exception? Is it more common for living things in nature to vary or for things to be identical? Defend your answer with specific examples.</vt:lpstr>
      <vt:lpstr>Wormeaters</vt:lpstr>
      <vt:lpstr>What is going to happen to:</vt:lpstr>
      <vt:lpstr>PowerPoint Presentation</vt:lpstr>
      <vt:lpstr>Planet Earth – Great Plains</vt:lpstr>
      <vt:lpstr>When the surviving wormeaters reproduce what kind of beaks will their offspring most likely have? (2C)</vt:lpstr>
      <vt:lpstr>What do you predict would happen to the # of individuals with the advantageous variation in the next generation?</vt:lpstr>
      <vt:lpstr>What do you predict will happen to a species over many generations? (2E)</vt:lpstr>
      <vt:lpstr>OVERVIEW of the MODEL</vt:lpstr>
      <vt:lpstr>Evolution Term Paper Due November 19th</vt:lpstr>
      <vt:lpstr>Final Task - with group</vt:lpstr>
      <vt:lpstr>   Evaluating the Explanation:    1. Underline in Blue &amp; identify by letter (below)      each part of our model in the poster you evaluate.</vt:lpstr>
      <vt:lpstr>PowerPoint Presentation</vt:lpstr>
      <vt:lpstr>Answers</vt:lpstr>
      <vt:lpstr>HW – 1 page notes CH 15 Page 31 NB</vt:lpstr>
      <vt:lpstr>PowerPoint Presentation</vt:lpstr>
      <vt:lpstr>How A Rainbow Works: Refraction and Reflection </vt:lpstr>
      <vt:lpstr>Evidence of feathers in dinosaurs</vt:lpstr>
      <vt:lpstr>And now for something completely different…</vt:lpstr>
      <vt:lpstr>Cartoon Activity Questions, p. 27NB</vt:lpstr>
      <vt:lpstr>PowerPoint Presentation</vt:lpstr>
      <vt:lpstr>PowerPoint Presentation</vt:lpstr>
      <vt:lpstr>PowerPoint Presentation</vt:lpstr>
      <vt:lpstr>P.11 NB Darwin’s Natural Selection Worksheet</vt:lpstr>
      <vt:lpstr>Darwin’s Natural Selection Worksheet</vt:lpstr>
      <vt:lpstr>11/10 Evidence for Evolution 15.1 Objective: Students will perform the Sunflower Lab and discuss the results as to why Natural Selection acts on the phenotype rather than the genotype of an organism in their Notebook.  p. 30 NB</vt:lpstr>
      <vt:lpstr>Natural Selection Simulation- The Evolution of the Peppered  Moth p.31 NB</vt:lpstr>
      <vt:lpstr>   Peppered Moth On – Line Lab P. 31 NB 1. Natural Selection relates to “Survival of the Fittest”  because the best camouflaged moth was protected from predation by the birds.</vt:lpstr>
      <vt:lpstr>11/14 Adaptations: Evidence for Evolution 15.1 Obj.  TSW discuss evidence for Evolution by doing their concept map and variation in populations and by participating in the Peppered Moth lab. p.32NB</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PowerPoint Presentation</vt:lpstr>
      <vt:lpstr>Embryology</vt:lpstr>
      <vt:lpstr>Section 15.1 Summary – pages 393-403</vt:lpstr>
      <vt:lpstr>EEI – Differential Survival of Organisms p.33</vt:lpstr>
      <vt:lpstr>11/16 Variation within a Species CH 15 Obj:  Students will demonstrate how variation within a species increases the likelihood that at least some members of a species will survive under changed environmental conditions. P.34NB</vt:lpstr>
      <vt:lpstr>PowerPoint Presentation</vt:lpstr>
      <vt:lpstr>Variations can be advantageous</vt:lpstr>
      <vt:lpstr>Section 15.1 Summary – pages 393-403</vt:lpstr>
      <vt:lpstr>Examples of Camouflage &amp; Mimicry Camouflage is a type of structural adaptation that allows organisms to blend in with their surroundings. Mimicry helps them mask themselves by looking like other organisms.</vt:lpstr>
      <vt:lpstr>Section 15.1 Summary – pages 393-403</vt:lpstr>
      <vt:lpstr>Malaria</vt:lpstr>
      <vt:lpstr>Sickle Cell Anemia Lab</vt:lpstr>
      <vt:lpstr>Survival of the Fittest</vt:lpstr>
      <vt:lpstr>PowerPoint Presentation</vt:lpstr>
      <vt:lpstr>Data Table</vt:lpstr>
      <vt:lpstr>PowerPoint Presentation</vt:lpstr>
      <vt:lpstr>Sunflower Seed Lab P. 37NB</vt:lpstr>
      <vt:lpstr>Sunflower Seed Lab p.37 NB Why is variation in a species important?  Why does Natural Selection act on the phenotype not the genotype?</vt:lpstr>
      <vt:lpstr>Period 1 Class Results p. 37 NB  Why is Genetic Variation important?</vt:lpstr>
      <vt:lpstr>Period 4 Class Results Sunflower Lab P. 15NB Why is Genetic Variation important?</vt:lpstr>
      <vt:lpstr>Open Excel, Enter your class data into the Data Table, Create a Graph, write a Conclusion in Word.</vt:lpstr>
      <vt:lpstr>11/17 Mechanisms for Evolution 15.2 Obj. TSW demonstrate how Natural Selection affects populations differently depending on the environmental pressures by creating an Excel Graph from your Sunflower Seed Lab and doing a concept map.  P. 36 NB </vt:lpstr>
      <vt:lpstr>PowerPoint Presentation</vt:lpstr>
      <vt:lpstr>PowerPoint Presentation</vt:lpstr>
      <vt:lpstr>PowerPoint Presentation</vt:lpstr>
      <vt:lpstr>PowerPoint Presentation</vt:lpstr>
      <vt:lpstr>PowerPoint Presentation</vt:lpstr>
      <vt:lpstr>Lab 2: Natural Selection of Bird Beaks</vt:lpstr>
      <vt:lpstr>Lab 2: Natural Selection of Bird Beaks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4/18 Variation within a Species  Obj:  Students will demonstrate how variation within a species increases the likelihood that at least some members of a species will survive under changed environmental conditions by taking a quiz. P.38 NB</vt:lpstr>
      <vt:lpstr>Probability= Math + Ag Biology</vt:lpstr>
      <vt:lpstr>PhET Evolution Computer Simulation Natural Selection Activity  Bunnies take over the World! </vt:lpstr>
      <vt:lpstr>PowerPoint Presentation</vt:lpstr>
      <vt:lpstr>PowerPoint Presentation</vt:lpstr>
      <vt:lpstr>PowerPoint Presentation</vt:lpstr>
      <vt:lpstr>How does the environment &amp;  the food available in that environment affect which species of birds live where?</vt:lpstr>
      <vt:lpstr>Why does Natural Selection select the phenotype (Appearance) rather than the genotype?</vt:lpstr>
      <vt:lpstr>Conclusion Questions In lab write up, Lab Write up due April 23rd.</vt:lpstr>
      <vt:lpstr>Evolution Standard Project </vt:lpstr>
      <vt:lpstr>Evolution Standard Project</vt:lpstr>
      <vt:lpstr>PowerPoint Presentation</vt:lpstr>
      <vt:lpstr>PowerPoint Presentation</vt:lpstr>
      <vt:lpstr>Evolution Standard Project Period 1</vt:lpstr>
      <vt:lpstr>Evolution Standard Project Period 4 </vt:lpstr>
      <vt:lpstr>PowerPoint Presentation</vt:lpstr>
      <vt:lpstr>HW CH 15 P. 11NB</vt:lpstr>
      <vt:lpstr>Concept Map Chapter 15.1 Evidence for Evolution p. 105 NB </vt:lpstr>
      <vt:lpstr>PowerPoint Presentation</vt:lpstr>
      <vt:lpstr>11/18 Mechanisms for Evolution 15.2 Objective:  Students will demonstrate how variation within a species increases the likelihood that at least some members of a species will survive under changed environmental conditions the online Natural Selection Bunny activity. P.40 NB</vt:lpstr>
      <vt:lpstr>Natural Selection </vt:lpstr>
      <vt:lpstr>11/28 Population Genetics &amp; Evolution 15.2 Obj. TSW demonstrate comprehension and understanding of the roles of Natural Selection and random selection within a species during Genetic Drift Activity.  P.42 NB</vt:lpstr>
      <vt:lpstr>III.  Genetic Drift p. 23 NB  Notes </vt:lpstr>
      <vt:lpstr>Genetic Drift</vt:lpstr>
      <vt:lpstr>C.  Two types of genetic drift: </vt:lpstr>
      <vt:lpstr>Genetic Bottleneck</vt:lpstr>
      <vt:lpstr>PowerPoint Presentation</vt:lpstr>
      <vt:lpstr>Figure 16-9:  Founder Effect</vt:lpstr>
      <vt:lpstr>Hardy Weinberg &amp; Genetic Equilibrium</vt:lpstr>
      <vt:lpstr>Types of Selective Pressure</vt:lpstr>
      <vt:lpstr>Coke Bottle Activity p. 23 NB</vt:lpstr>
      <vt:lpstr>11/18 Genetic Equilibrium and Evolution 15.1 – 15.2 Objective: TSW understand how Natural Selection affects variations in evolution with directional, stabilizing and disruptive selection by making a foldable &amp; the Naked Bunny lab. P. 38 NB</vt:lpstr>
      <vt:lpstr>PowerPoint Presentation</vt:lpstr>
      <vt:lpstr>Island Biodiversity</vt:lpstr>
      <vt:lpstr> Convergent Evolution Distantly related organisms evolve similar traits, this happens when unrelated species occupy similar environments in different parts of the world, however they share similar pressures of Natural Selection.  Analogous Structures are found in Convergent Evolution.</vt:lpstr>
      <vt:lpstr>PowerPoint Presentation</vt:lpstr>
      <vt:lpstr>PowerPoint Presentation</vt:lpstr>
      <vt:lpstr>Emerald Jewel Wasp</vt:lpstr>
      <vt:lpstr>Pumpkin Variation Lab Period 4 Make a prediction as to how many seeds your pumpkin will have.</vt:lpstr>
      <vt:lpstr>Graph 1: # of Pumpkin Seeds</vt:lpstr>
      <vt:lpstr>How was the Emerald Jewel Wasp and example of Natural Selection? P. 29 NB</vt:lpstr>
      <vt:lpstr>Speciation</vt:lpstr>
      <vt:lpstr>II.  Natural Selection on Polygenic Traits  </vt:lpstr>
      <vt:lpstr>PowerPoint Presentation</vt:lpstr>
      <vt:lpstr>PowerPoint Presentation</vt:lpstr>
      <vt:lpstr>Section 15.2 Summary– pages 404-413</vt:lpstr>
      <vt:lpstr>B.  Stabilizing Selection </vt:lpstr>
      <vt:lpstr>Stabilizing Selection  Figure 16–7</vt:lpstr>
      <vt:lpstr>Section 15.2 Summary– pages 404-413</vt:lpstr>
      <vt:lpstr>A.  Directional Selection</vt:lpstr>
      <vt:lpstr>Directional Selection  Figure 16–6</vt:lpstr>
      <vt:lpstr>Section 15.2 Summary– pages 404-413</vt:lpstr>
      <vt:lpstr>C.  Disruptive Selection </vt:lpstr>
      <vt:lpstr> Disruptive Selection Figure 16–8</vt:lpstr>
      <vt:lpstr>11/28 The Evolution of Species 15.2 Obj. TSW understand how lethal alleles are maintained in the gene pool and variation affects evolution with directional selection by discussing the conclusion of the naked bunny lab. P.26 NB</vt:lpstr>
      <vt:lpstr>Geographic Isolation p. 31NB</vt:lpstr>
      <vt:lpstr>Reproductive Isolation p. 31NB</vt:lpstr>
      <vt:lpstr>Section 15.2 Summary– pages 404-413</vt:lpstr>
      <vt:lpstr>Chapter Summary – 15.2</vt:lpstr>
      <vt:lpstr>Section 15.2 Summary– pages 404-413</vt:lpstr>
      <vt:lpstr>Types of Evolution p. 37 NB</vt:lpstr>
      <vt:lpstr>Types of Selection P. 15 NB</vt:lpstr>
      <vt:lpstr>11/3 Evolution – Mutations CH 15 Obj. TSW analyze why alleles that are lethal (deadly) in a homozygous individual may be carried in the heterozygote and thus maintained in a gene pool by discussing the data gathered from the Problem Solving Lab 12.2. P.28 NB </vt:lpstr>
      <vt:lpstr>Mutations</vt:lpstr>
      <vt:lpstr>Factors that cause mutations:</vt:lpstr>
      <vt:lpstr>How is the lethal allele maintained in the gene pool?</vt:lpstr>
      <vt:lpstr>Naked Bunny Lab p. 23NB</vt:lpstr>
      <vt:lpstr>Count your genotypes in groups</vt:lpstr>
      <vt:lpstr>PowerPoint Presentation</vt:lpstr>
      <vt:lpstr>PowerPoint Presentation</vt:lpstr>
      <vt:lpstr>Naked Bunny Lab discussion questions</vt:lpstr>
      <vt:lpstr>Evolution vs. Genetic Equilibrium (Naked Bunny Evolution Lab) Conclusion P.21NB</vt:lpstr>
      <vt:lpstr>Exponential Growth </vt:lpstr>
      <vt:lpstr>Warm up answers</vt:lpstr>
      <vt:lpstr>Convergent Evolution</vt:lpstr>
      <vt:lpstr>Natural Selection</vt:lpstr>
      <vt:lpstr>Section 2 Check</vt:lpstr>
      <vt:lpstr>Section 2 Check</vt:lpstr>
      <vt:lpstr>Section 2 Check</vt:lpstr>
      <vt:lpstr>Section 2 Check</vt:lpstr>
      <vt:lpstr>Section 2 Check</vt:lpstr>
      <vt:lpstr>Section 2 Check</vt:lpstr>
      <vt:lpstr>Chapter Assessment</vt:lpstr>
      <vt:lpstr>Chapter Assessment</vt:lpstr>
      <vt:lpstr>Section 2 Check</vt:lpstr>
      <vt:lpstr>Section 2 Check</vt:lpstr>
      <vt:lpstr>Chapter Assessment</vt:lpstr>
      <vt:lpstr>Answer </vt:lpstr>
      <vt:lpstr>Chapter Assessment</vt:lpstr>
      <vt:lpstr>The answer is D. </vt:lpstr>
      <vt:lpstr>Chapter Assessment</vt:lpstr>
      <vt:lpstr>Chapter Assessment</vt:lpstr>
      <vt:lpstr>Chapter Assessment</vt:lpstr>
      <vt:lpstr>Answer </vt:lpstr>
      <vt:lpstr>Chapter Assessment</vt:lpstr>
      <vt:lpstr>Chapter Assessment</vt:lpstr>
      <vt:lpstr>Chapter Assessment</vt:lpstr>
      <vt:lpstr>Chapter Assessment</vt:lpstr>
      <vt:lpstr>Which of the following describes Genetic drift?</vt:lpstr>
      <vt:lpstr>The Formation of Earth &amp; the amount of time it took for Earth to become suitable to sustain life can be compared to a 12-month calendar.  Give that 11:58 pm on December 31st of the year is “present time”, approximately what month was Earth formed?</vt:lpstr>
      <vt:lpstr>11/04   The Record of Life 14.1 Obj. TSW analyze conditions of an Early Earth, and do a relative dating activity to help understand the law of superposition. P.30 NB</vt:lpstr>
      <vt:lpstr>PowerPoint Presentation</vt:lpstr>
      <vt:lpstr>Section 14.1 Summary – pages 369-379</vt:lpstr>
      <vt:lpstr>Section 14.1 Summary – pages 369-379</vt:lpstr>
      <vt:lpstr>Section 14.1 Summary – pages 369-379</vt:lpstr>
      <vt:lpstr>PowerPoint Presentation</vt:lpstr>
      <vt:lpstr>Section 14.1 Summary – pages 369-379</vt:lpstr>
      <vt:lpstr> Section 14.1 Summary – pages 369-379</vt:lpstr>
      <vt:lpstr> 4/17 CH 15 Assessment p. 418 &amp; p.419 Obj.: TSW demonstrate their understanding of Evolution by means of Natural Selection by doing well on their test. 26 NB</vt:lpstr>
      <vt:lpstr>Hardy Weinberg Equilibrium</vt:lpstr>
      <vt:lpstr>PowerPoint Presentation</vt:lpstr>
      <vt:lpstr>Section 14.1 Summary – pages 369-379</vt:lpstr>
      <vt:lpstr>PowerPoint Presentation</vt:lpstr>
      <vt:lpstr>PowerPoint Presentation</vt:lpstr>
      <vt:lpstr>Geologic Time line Activity</vt:lpstr>
      <vt:lpstr>Geologic Time Line Activity p. 35 NB</vt:lpstr>
      <vt:lpstr>CH 15 Assessment Study Guide 2/5 Objective: Students will behave wonderfully for the sub by completing all three warm-up questions and taking 1 page of Cornell Notes on Bill Nye -Genetics with 100% accuracy. Pg 130NB  Pg.417 BB  15.2</vt:lpstr>
      <vt:lpstr>2/ Interpreting Evidence after Darwin  15.1 Objective: Students will make me proud to be their teacher by me receiving a great sub report and successfully completing 3 warm up questions and 1 page of Cornell Notes on the video Bill Nye – Evolution.  Pg. 34 NB PG 395 – 397 BB</vt:lpstr>
      <vt:lpstr>Natural Selection of Bird Beaks 11/4 Objective: Students will perform two parts of the Bird Beak Lab with 100% success understanding how an environment can affect Natural Selection of a species. P.28NB</vt:lpstr>
      <vt:lpstr>Problem Solving Lab 12.2  P. 318 BB   P. 31NB</vt:lpstr>
      <vt:lpstr>11/06 Evolution Standards Practice Countdown p.CA 24 - 25 Obj. TSW correctly answer all three of the warm up questions with an explanation of why the right answer is right. P. 34 NB</vt:lpstr>
      <vt:lpstr>Problem Solving Lab 12.2  P. 318 BB   P.33 NB</vt:lpstr>
      <vt:lpstr>Amish People and Their Lifestyle</vt:lpstr>
      <vt:lpstr>PowerPoint Presentation</vt:lpstr>
      <vt:lpstr>PowerPoint Presentation</vt:lpstr>
      <vt:lpstr>PowerPoint Presentation</vt:lpstr>
      <vt:lpstr>PowerPoint Presentation</vt:lpstr>
      <vt:lpstr>4/15 Evolution Standards Practice Countdown p.CA 25 - 26 Obj. TSW.  Demonstrate comprehension of the study guide by participating in giving answers for the study guide. P. 116 NB</vt:lpstr>
      <vt:lpstr>11/07 Evolution Standards Practice Countdown p.CA 26 Obj. TSW demonstrate understanding and comprehension of Evolution by taking an assessment P. 36 </vt:lpstr>
      <vt:lpstr>Answers to Warm up 4/10</vt:lpstr>
      <vt:lpstr>European Blackcaps</vt:lpstr>
      <vt:lpstr> What type of Evolution is this? Stability in an ecosystem – no very little changes in species.</vt:lpstr>
      <vt:lpstr>Which animals will these develop into? salamander, chick, calf, human, hog, fish, tortoise, rabbit ?</vt:lpstr>
      <vt:lpstr>5 step argument for evolution by natural selection </vt:lpstr>
      <vt:lpstr>PowerPoint Presentation</vt:lpstr>
      <vt:lpstr>Numbers of Species/ Era</vt:lpstr>
      <vt:lpstr>Fossils and  The Law of Superposition</vt:lpstr>
      <vt:lpstr>Fossils and Superposition</vt:lpstr>
      <vt:lpstr>Relative Dating and Index Fossils</vt:lpstr>
      <vt:lpstr>Activity # 1</vt:lpstr>
      <vt:lpstr>PowerPoint Presentation</vt:lpstr>
      <vt:lpstr>Activity # 2</vt:lpstr>
      <vt:lpstr>PowerPoint Presentation</vt:lpstr>
      <vt:lpstr>PowerPoint Presentation</vt:lpstr>
      <vt:lpstr>To think about…  p. 35 NB</vt:lpstr>
      <vt:lpstr>4/11 Evolution Review p.417 Objective:  TSW demonstrate their comprehension and understanding of Evolution on the Benchmark Test with at least 70% accuracy as a class.  P. 26 NB</vt:lpstr>
      <vt:lpstr>PowerPoint Presentation</vt:lpstr>
      <vt:lpstr>PowerPoint Presentation</vt:lpstr>
      <vt:lpstr>PowerPoint Presentation</vt:lpstr>
      <vt:lpstr>PowerPoint Presentation</vt:lpstr>
      <vt:lpstr>PowerPoint Presentation</vt:lpstr>
      <vt:lpstr>Review for Evolution Benchmark</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Evolution Week 12</dc:title>
  <dc:creator>Jennifer Mc Allister</dc:creator>
  <cp:lastModifiedBy>Jennifer Mc Allister</cp:lastModifiedBy>
  <cp:revision>92</cp:revision>
  <cp:lastPrinted>2016-11-14T22:42:52Z</cp:lastPrinted>
  <dcterms:created xsi:type="dcterms:W3CDTF">2015-10-31T20:34:38Z</dcterms:created>
  <dcterms:modified xsi:type="dcterms:W3CDTF">2016-11-18T17:36:03Z</dcterms:modified>
</cp:coreProperties>
</file>